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27" r:id="rId3"/>
    <p:sldId id="262" r:id="rId4"/>
    <p:sldId id="266" r:id="rId5"/>
    <p:sldId id="402" r:id="rId6"/>
    <p:sldId id="401" r:id="rId7"/>
    <p:sldId id="403" r:id="rId8"/>
    <p:sldId id="404" r:id="rId9"/>
    <p:sldId id="405" r:id="rId10"/>
    <p:sldId id="406" r:id="rId11"/>
    <p:sldId id="407" r:id="rId12"/>
    <p:sldId id="273" r:id="rId13"/>
    <p:sldId id="331" r:id="rId14"/>
    <p:sldId id="339" r:id="rId15"/>
    <p:sldId id="408" r:id="rId16"/>
    <p:sldId id="366" r:id="rId17"/>
    <p:sldId id="274" r:id="rId18"/>
    <p:sldId id="409" r:id="rId19"/>
    <p:sldId id="410" r:id="rId20"/>
    <p:sldId id="365" r:id="rId21"/>
    <p:sldId id="411" r:id="rId22"/>
    <p:sldId id="333" r:id="rId23"/>
    <p:sldId id="334" r:id="rId24"/>
    <p:sldId id="387" r:id="rId25"/>
    <p:sldId id="412" r:id="rId26"/>
    <p:sldId id="413" r:id="rId27"/>
    <p:sldId id="418" r:id="rId28"/>
    <p:sldId id="420" r:id="rId29"/>
    <p:sldId id="425" r:id="rId30"/>
    <p:sldId id="422" r:id="rId31"/>
    <p:sldId id="426" r:id="rId32"/>
    <p:sldId id="414" r:id="rId33"/>
    <p:sldId id="415" r:id="rId34"/>
    <p:sldId id="416" r:id="rId35"/>
    <p:sldId id="41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3B8E1"/>
    <a:srgbClr val="79C2E6"/>
    <a:srgbClr val="339AFE"/>
    <a:srgbClr val="30A0F8"/>
    <a:srgbClr val="93CDDD"/>
    <a:srgbClr val="92D050"/>
    <a:srgbClr val="43BBE1"/>
    <a:srgbClr val="92D0B4"/>
    <a:srgbClr val="EEE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7" autoAdjust="0"/>
    <p:restoredTop sz="94660"/>
  </p:normalViewPr>
  <p:slideViewPr>
    <p:cSldViewPr>
      <p:cViewPr>
        <p:scale>
          <a:sx n="66" d="100"/>
          <a:sy n="66" d="100"/>
        </p:scale>
        <p:origin x="-2106" y="-5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53DB3-F435-4DBD-A945-AE35801B6B35}"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zh-CN" altLang="en-US"/>
        </a:p>
      </dgm:t>
    </dgm:pt>
    <dgm:pt modelId="{1D7B42E1-F7AD-48F1-A90A-F97F8D5332BF}">
      <dgm:prSet custT="1"/>
      <dgm:spPr/>
      <dgm:t>
        <a:bodyPr/>
        <a:lstStyle/>
        <a:p>
          <a:r>
            <a:rPr lang="zh-CN" altLang="en-US" sz="2800" b="0" dirty="0" smtClean="0">
              <a:solidFill>
                <a:schemeClr val="tx1"/>
              </a:solidFill>
              <a:latin typeface="微软雅黑" pitchFamily="34" charset="-122"/>
              <a:ea typeface="微软雅黑" pitchFamily="34" charset="-122"/>
            </a:rPr>
            <a:t>操作系统中的进程和线程</a:t>
          </a:r>
          <a:endParaRPr lang="zh-CN" altLang="en-US" sz="2800" b="0" dirty="0">
            <a:solidFill>
              <a:schemeClr val="tx1"/>
            </a:solidFill>
            <a:latin typeface="微软雅黑" pitchFamily="34" charset="-122"/>
            <a:ea typeface="微软雅黑" pitchFamily="34" charset="-122"/>
          </a:endParaRPr>
        </a:p>
      </dgm:t>
    </dgm:pt>
    <dgm:pt modelId="{B670E88E-406B-4750-B120-C1D7684BF62B}" type="parTrans" cxnId="{BE37786C-0E64-44D0-A99F-FE6EAD8A7007}">
      <dgm:prSet/>
      <dgm:spPr/>
      <dgm:t>
        <a:bodyPr/>
        <a:lstStyle/>
        <a:p>
          <a:endParaRPr lang="zh-CN" altLang="en-US" sz="2800" b="0">
            <a:latin typeface="微软雅黑" pitchFamily="34" charset="-122"/>
            <a:ea typeface="微软雅黑" pitchFamily="34" charset="-122"/>
          </a:endParaRPr>
        </a:p>
      </dgm:t>
    </dgm:pt>
    <dgm:pt modelId="{B1A12D45-BCC0-492D-8C26-D32FC76542F7}" type="sibTrans" cxnId="{BE37786C-0E64-44D0-A99F-FE6EAD8A7007}">
      <dgm:prSet custT="1"/>
      <dgm:spPr/>
      <dgm:t>
        <a:bodyPr/>
        <a:lstStyle/>
        <a:p>
          <a:endParaRPr lang="zh-CN" altLang="en-US" sz="2800" b="0">
            <a:latin typeface="微软雅黑" pitchFamily="34" charset="-122"/>
            <a:ea typeface="微软雅黑" pitchFamily="34" charset="-122"/>
          </a:endParaRPr>
        </a:p>
      </dgm:t>
    </dgm:pt>
    <dgm:pt modelId="{A6246A95-0761-4003-9B3E-BD89F3F4AC27}">
      <dgm:prSet custT="1"/>
      <dgm:spPr/>
      <dgm:t>
        <a:bodyPr/>
        <a:lstStyle/>
        <a:p>
          <a:r>
            <a:rPr lang="zh-CN" altLang="en-US" sz="2800" b="0" dirty="0" smtClean="0">
              <a:solidFill>
                <a:schemeClr val="tx1"/>
              </a:solidFill>
              <a:latin typeface="微软雅黑" pitchFamily="34" charset="-122"/>
              <a:ea typeface="微软雅黑" pitchFamily="34" charset="-122"/>
            </a:rPr>
            <a:t>线程对象</a:t>
          </a:r>
          <a:endParaRPr lang="zh-CN" altLang="en-US" sz="2800" b="0" dirty="0">
            <a:solidFill>
              <a:schemeClr val="tx1"/>
            </a:solidFill>
            <a:latin typeface="微软雅黑" pitchFamily="34" charset="-122"/>
            <a:ea typeface="微软雅黑" pitchFamily="34" charset="-122"/>
          </a:endParaRPr>
        </a:p>
      </dgm:t>
    </dgm:pt>
    <dgm:pt modelId="{FDA18DCF-A545-460C-AF2E-566E8513E0F9}" type="parTrans" cxnId="{227B67FE-600F-45B4-BAED-245B3E4FA20D}">
      <dgm:prSet/>
      <dgm:spPr/>
      <dgm:t>
        <a:bodyPr/>
        <a:lstStyle/>
        <a:p>
          <a:endParaRPr lang="zh-CN" altLang="en-US" sz="2800" b="0">
            <a:latin typeface="微软雅黑" pitchFamily="34" charset="-122"/>
            <a:ea typeface="微软雅黑" pitchFamily="34" charset="-122"/>
          </a:endParaRPr>
        </a:p>
      </dgm:t>
    </dgm:pt>
    <dgm:pt modelId="{013BE987-8F6D-4205-8F6D-335855384005}" type="sibTrans" cxnId="{227B67FE-600F-45B4-BAED-245B3E4FA20D}">
      <dgm:prSet custT="1"/>
      <dgm:spPr/>
      <dgm:t>
        <a:bodyPr/>
        <a:lstStyle/>
        <a:p>
          <a:endParaRPr lang="zh-CN" altLang="en-US" sz="2800" b="0">
            <a:latin typeface="微软雅黑" pitchFamily="34" charset="-122"/>
            <a:ea typeface="微软雅黑" pitchFamily="34" charset="-122"/>
          </a:endParaRPr>
        </a:p>
      </dgm:t>
    </dgm:pt>
    <dgm:pt modelId="{721DF004-E466-48CA-B4C6-55254613881C}">
      <dgm:prSet custT="1"/>
      <dgm:spPr/>
      <dgm:t>
        <a:bodyPr/>
        <a:lstStyle/>
        <a:p>
          <a:r>
            <a:rPr lang="zh-CN" altLang="en-US" sz="2800" b="0" smtClean="0">
              <a:solidFill>
                <a:schemeClr val="tx1"/>
              </a:solidFill>
              <a:latin typeface="微软雅黑" pitchFamily="34" charset="-122"/>
              <a:ea typeface="微软雅黑" pitchFamily="34" charset="-122"/>
            </a:rPr>
            <a:t>线程的同步机制</a:t>
          </a:r>
          <a:endParaRPr lang="zh-CN" altLang="en-US" sz="2800" b="0" dirty="0">
            <a:solidFill>
              <a:schemeClr val="tx1"/>
            </a:solidFill>
            <a:latin typeface="微软雅黑" pitchFamily="34" charset="-122"/>
            <a:ea typeface="微软雅黑" pitchFamily="34" charset="-122"/>
          </a:endParaRPr>
        </a:p>
      </dgm:t>
    </dgm:pt>
    <dgm:pt modelId="{157F880B-5C79-4659-AF06-A4E93DDF14D7}" type="parTrans" cxnId="{B1CBEBD9-9822-4260-9A94-2480301BDCC5}">
      <dgm:prSet/>
      <dgm:spPr/>
      <dgm:t>
        <a:bodyPr/>
        <a:lstStyle/>
        <a:p>
          <a:endParaRPr lang="zh-CN" altLang="en-US" sz="2800" b="0">
            <a:latin typeface="微软雅黑" pitchFamily="34" charset="-122"/>
            <a:ea typeface="微软雅黑" pitchFamily="34" charset="-122"/>
          </a:endParaRPr>
        </a:p>
      </dgm:t>
    </dgm:pt>
    <dgm:pt modelId="{3E7A01E7-37FD-4134-BA93-F6245F98A4DE}" type="sibTrans" cxnId="{B1CBEBD9-9822-4260-9A94-2480301BDCC5}">
      <dgm:prSet custT="1"/>
      <dgm:spPr/>
      <dgm:t>
        <a:bodyPr/>
        <a:lstStyle/>
        <a:p>
          <a:endParaRPr lang="zh-CN" altLang="en-US" sz="2800" b="0">
            <a:latin typeface="微软雅黑" pitchFamily="34" charset="-122"/>
            <a:ea typeface="微软雅黑" pitchFamily="34" charset="-122"/>
          </a:endParaRPr>
        </a:p>
      </dgm:t>
    </dgm:pt>
    <dgm:pt modelId="{ABC46C20-8381-43FC-96DA-9222AC1A273D}" type="pres">
      <dgm:prSet presAssocID="{61C53DB3-F435-4DBD-A945-AE35801B6B35}" presName="Name0" presStyleCnt="0">
        <dgm:presLayoutVars>
          <dgm:dir/>
          <dgm:resizeHandles val="exact"/>
        </dgm:presLayoutVars>
      </dgm:prSet>
      <dgm:spPr/>
      <dgm:t>
        <a:bodyPr/>
        <a:lstStyle/>
        <a:p>
          <a:endParaRPr lang="zh-CN" altLang="en-US"/>
        </a:p>
      </dgm:t>
    </dgm:pt>
    <dgm:pt modelId="{2CDFC3BD-49D1-4D76-9777-D8DB946DD523}" type="pres">
      <dgm:prSet presAssocID="{1D7B42E1-F7AD-48F1-A90A-F97F8D5332BF}" presName="node" presStyleLbl="node1" presStyleIdx="0" presStyleCnt="3" custScaleX="282867" custScaleY="261125">
        <dgm:presLayoutVars>
          <dgm:bulletEnabled val="1"/>
        </dgm:presLayoutVars>
      </dgm:prSet>
      <dgm:spPr/>
      <dgm:t>
        <a:bodyPr/>
        <a:lstStyle/>
        <a:p>
          <a:endParaRPr lang="zh-CN" altLang="en-US"/>
        </a:p>
      </dgm:t>
    </dgm:pt>
    <dgm:pt modelId="{0A7E0032-AACD-4BB3-9675-FEC627A53300}" type="pres">
      <dgm:prSet presAssocID="{B1A12D45-BCC0-492D-8C26-D32FC76542F7}" presName="sibTrans" presStyleLbl="sibTrans1D1" presStyleIdx="0" presStyleCnt="2"/>
      <dgm:spPr/>
      <dgm:t>
        <a:bodyPr/>
        <a:lstStyle/>
        <a:p>
          <a:endParaRPr lang="zh-CN" altLang="en-US"/>
        </a:p>
      </dgm:t>
    </dgm:pt>
    <dgm:pt modelId="{90D3C1EF-F9EB-451E-BC02-E19FA0C93377}" type="pres">
      <dgm:prSet presAssocID="{B1A12D45-BCC0-492D-8C26-D32FC76542F7}" presName="connectorText" presStyleLbl="sibTrans1D1" presStyleIdx="0" presStyleCnt="2"/>
      <dgm:spPr/>
      <dgm:t>
        <a:bodyPr/>
        <a:lstStyle/>
        <a:p>
          <a:endParaRPr lang="zh-CN" altLang="en-US"/>
        </a:p>
      </dgm:t>
    </dgm:pt>
    <dgm:pt modelId="{1C25C6C8-B974-4B68-A752-1B2F5D33D416}" type="pres">
      <dgm:prSet presAssocID="{A6246A95-0761-4003-9B3E-BD89F3F4AC27}" presName="node" presStyleLbl="node1" presStyleIdx="1" presStyleCnt="3" custScaleX="282867" custScaleY="261125">
        <dgm:presLayoutVars>
          <dgm:bulletEnabled val="1"/>
        </dgm:presLayoutVars>
      </dgm:prSet>
      <dgm:spPr/>
      <dgm:t>
        <a:bodyPr/>
        <a:lstStyle/>
        <a:p>
          <a:endParaRPr lang="zh-CN" altLang="en-US"/>
        </a:p>
      </dgm:t>
    </dgm:pt>
    <dgm:pt modelId="{91BDA5AF-D8C3-4112-BDCD-341F9E4B5623}" type="pres">
      <dgm:prSet presAssocID="{013BE987-8F6D-4205-8F6D-335855384005}" presName="sibTrans" presStyleLbl="sibTrans1D1" presStyleIdx="1" presStyleCnt="2"/>
      <dgm:spPr/>
      <dgm:t>
        <a:bodyPr/>
        <a:lstStyle/>
        <a:p>
          <a:endParaRPr lang="zh-CN" altLang="en-US"/>
        </a:p>
      </dgm:t>
    </dgm:pt>
    <dgm:pt modelId="{151223DF-728C-4FFB-8EC4-940DB8F9446D}" type="pres">
      <dgm:prSet presAssocID="{013BE987-8F6D-4205-8F6D-335855384005}" presName="connectorText" presStyleLbl="sibTrans1D1" presStyleIdx="1" presStyleCnt="2"/>
      <dgm:spPr/>
      <dgm:t>
        <a:bodyPr/>
        <a:lstStyle/>
        <a:p>
          <a:endParaRPr lang="zh-CN" altLang="en-US"/>
        </a:p>
      </dgm:t>
    </dgm:pt>
    <dgm:pt modelId="{1FEA3E92-8EF3-43BB-B659-8059B798EF0D}" type="pres">
      <dgm:prSet presAssocID="{721DF004-E466-48CA-B4C6-55254613881C}" presName="node" presStyleLbl="node1" presStyleIdx="2" presStyleCnt="3" custScaleX="282867" custScaleY="261125" custLinFactX="53431" custLinFactNeighborX="100000" custLinFactNeighborY="-1979">
        <dgm:presLayoutVars>
          <dgm:bulletEnabled val="1"/>
        </dgm:presLayoutVars>
      </dgm:prSet>
      <dgm:spPr/>
      <dgm:t>
        <a:bodyPr/>
        <a:lstStyle/>
        <a:p>
          <a:endParaRPr lang="zh-CN" altLang="en-US"/>
        </a:p>
      </dgm:t>
    </dgm:pt>
  </dgm:ptLst>
  <dgm:cxnLst>
    <dgm:cxn modelId="{B1CBEBD9-9822-4260-9A94-2480301BDCC5}" srcId="{61C53DB3-F435-4DBD-A945-AE35801B6B35}" destId="{721DF004-E466-48CA-B4C6-55254613881C}" srcOrd="2" destOrd="0" parTransId="{157F880B-5C79-4659-AF06-A4E93DDF14D7}" sibTransId="{3E7A01E7-37FD-4134-BA93-F6245F98A4DE}"/>
    <dgm:cxn modelId="{6910068E-3F38-4997-AE0F-8CB8FB990242}" type="presOf" srcId="{B1A12D45-BCC0-492D-8C26-D32FC76542F7}" destId="{90D3C1EF-F9EB-451E-BC02-E19FA0C93377}" srcOrd="1" destOrd="0" presId="urn:microsoft.com/office/officeart/2005/8/layout/bProcess3"/>
    <dgm:cxn modelId="{581F0C32-3294-4F4B-9AF2-53757DCA5576}" type="presOf" srcId="{721DF004-E466-48CA-B4C6-55254613881C}" destId="{1FEA3E92-8EF3-43BB-B659-8059B798EF0D}" srcOrd="0" destOrd="0" presId="urn:microsoft.com/office/officeart/2005/8/layout/bProcess3"/>
    <dgm:cxn modelId="{91D22D1B-56ED-46AF-B053-2004227D3A95}" type="presOf" srcId="{1D7B42E1-F7AD-48F1-A90A-F97F8D5332BF}" destId="{2CDFC3BD-49D1-4D76-9777-D8DB946DD523}" srcOrd="0" destOrd="0" presId="urn:microsoft.com/office/officeart/2005/8/layout/bProcess3"/>
    <dgm:cxn modelId="{01DCF934-964C-48DB-A54F-43FF3F919BD0}" type="presOf" srcId="{A6246A95-0761-4003-9B3E-BD89F3F4AC27}" destId="{1C25C6C8-B974-4B68-A752-1B2F5D33D416}" srcOrd="0" destOrd="0" presId="urn:microsoft.com/office/officeart/2005/8/layout/bProcess3"/>
    <dgm:cxn modelId="{E5A08BF6-B686-4E0A-95EA-43B679EB1CEF}" type="presOf" srcId="{013BE987-8F6D-4205-8F6D-335855384005}" destId="{91BDA5AF-D8C3-4112-BDCD-341F9E4B5623}" srcOrd="0" destOrd="0" presId="urn:microsoft.com/office/officeart/2005/8/layout/bProcess3"/>
    <dgm:cxn modelId="{092D57F5-2C26-4B89-A019-E96CB26E8167}" type="presOf" srcId="{61C53DB3-F435-4DBD-A945-AE35801B6B35}" destId="{ABC46C20-8381-43FC-96DA-9222AC1A273D}" srcOrd="0" destOrd="0" presId="urn:microsoft.com/office/officeart/2005/8/layout/bProcess3"/>
    <dgm:cxn modelId="{227B67FE-600F-45B4-BAED-245B3E4FA20D}" srcId="{61C53DB3-F435-4DBD-A945-AE35801B6B35}" destId="{A6246A95-0761-4003-9B3E-BD89F3F4AC27}" srcOrd="1" destOrd="0" parTransId="{FDA18DCF-A545-460C-AF2E-566E8513E0F9}" sibTransId="{013BE987-8F6D-4205-8F6D-335855384005}"/>
    <dgm:cxn modelId="{BE37786C-0E64-44D0-A99F-FE6EAD8A7007}" srcId="{61C53DB3-F435-4DBD-A945-AE35801B6B35}" destId="{1D7B42E1-F7AD-48F1-A90A-F97F8D5332BF}" srcOrd="0" destOrd="0" parTransId="{B670E88E-406B-4750-B120-C1D7684BF62B}" sibTransId="{B1A12D45-BCC0-492D-8C26-D32FC76542F7}"/>
    <dgm:cxn modelId="{B05B1E8D-2FE3-4E01-A53D-A85E6D70C839}" type="presOf" srcId="{013BE987-8F6D-4205-8F6D-335855384005}" destId="{151223DF-728C-4FFB-8EC4-940DB8F9446D}" srcOrd="1" destOrd="0" presId="urn:microsoft.com/office/officeart/2005/8/layout/bProcess3"/>
    <dgm:cxn modelId="{ECE3CBD9-7839-4555-942B-A3432E1ADF57}" type="presOf" srcId="{B1A12D45-BCC0-492D-8C26-D32FC76542F7}" destId="{0A7E0032-AACD-4BB3-9675-FEC627A53300}" srcOrd="0" destOrd="0" presId="urn:microsoft.com/office/officeart/2005/8/layout/bProcess3"/>
    <dgm:cxn modelId="{87AFD33A-098C-4258-9F77-D4CF7C1B5645}" type="presParOf" srcId="{ABC46C20-8381-43FC-96DA-9222AC1A273D}" destId="{2CDFC3BD-49D1-4D76-9777-D8DB946DD523}" srcOrd="0" destOrd="0" presId="urn:microsoft.com/office/officeart/2005/8/layout/bProcess3"/>
    <dgm:cxn modelId="{927636A0-BFFD-40DA-B348-D193A7612935}" type="presParOf" srcId="{ABC46C20-8381-43FC-96DA-9222AC1A273D}" destId="{0A7E0032-AACD-4BB3-9675-FEC627A53300}" srcOrd="1" destOrd="0" presId="urn:microsoft.com/office/officeart/2005/8/layout/bProcess3"/>
    <dgm:cxn modelId="{49D6DEFC-B0E2-442A-B56C-A7F48818A1A4}" type="presParOf" srcId="{0A7E0032-AACD-4BB3-9675-FEC627A53300}" destId="{90D3C1EF-F9EB-451E-BC02-E19FA0C93377}" srcOrd="0" destOrd="0" presId="urn:microsoft.com/office/officeart/2005/8/layout/bProcess3"/>
    <dgm:cxn modelId="{C50C3F86-C176-4112-A8DD-12EC45F4E90A}" type="presParOf" srcId="{ABC46C20-8381-43FC-96DA-9222AC1A273D}" destId="{1C25C6C8-B974-4B68-A752-1B2F5D33D416}" srcOrd="2" destOrd="0" presId="urn:microsoft.com/office/officeart/2005/8/layout/bProcess3"/>
    <dgm:cxn modelId="{88DCC09B-BC72-4F20-BA11-5268946F1A58}" type="presParOf" srcId="{ABC46C20-8381-43FC-96DA-9222AC1A273D}" destId="{91BDA5AF-D8C3-4112-BDCD-341F9E4B5623}" srcOrd="3" destOrd="0" presId="urn:microsoft.com/office/officeart/2005/8/layout/bProcess3"/>
    <dgm:cxn modelId="{B386EAD9-9687-4230-B9FA-73560B57EF3A}" type="presParOf" srcId="{91BDA5AF-D8C3-4112-BDCD-341F9E4B5623}" destId="{151223DF-728C-4FFB-8EC4-940DB8F9446D}" srcOrd="0" destOrd="0" presId="urn:microsoft.com/office/officeart/2005/8/layout/bProcess3"/>
    <dgm:cxn modelId="{C814D4EE-FCCA-4A0C-8906-ED304F126412}" type="presParOf" srcId="{ABC46C20-8381-43FC-96DA-9222AC1A273D}" destId="{1FEA3E92-8EF3-43BB-B659-8059B798EF0D}"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BC2F31-BDA4-4E24-82E4-AFF43A55A51F}"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zh-CN" altLang="en-US"/>
        </a:p>
      </dgm:t>
    </dgm:pt>
    <dgm:pt modelId="{2C3A833F-A656-40BD-A446-E34BFB14A7C1}">
      <dgm:prSet custT="1"/>
      <dgm:spPr/>
      <dgm:t>
        <a:bodyPr/>
        <a:lstStyle/>
        <a:p>
          <a:pPr rtl="0"/>
          <a:r>
            <a:rPr lang="zh-CN" altLang="en-US" sz="3600" smtClean="0"/>
            <a:t>进程</a:t>
          </a:r>
          <a:endParaRPr lang="zh-CN" altLang="en-US" sz="3600"/>
        </a:p>
      </dgm:t>
    </dgm:pt>
    <dgm:pt modelId="{16FAB181-999B-4F8E-971C-A4C78387CE3E}" type="parTrans" cxnId="{F02AE300-B0A2-450A-84C5-CB356CF89B02}">
      <dgm:prSet/>
      <dgm:spPr/>
      <dgm:t>
        <a:bodyPr/>
        <a:lstStyle/>
        <a:p>
          <a:endParaRPr lang="zh-CN" altLang="en-US"/>
        </a:p>
      </dgm:t>
    </dgm:pt>
    <dgm:pt modelId="{4B805EB2-5FAD-45F2-B768-F536B7DA4360}" type="sibTrans" cxnId="{F02AE300-B0A2-450A-84C5-CB356CF89B02}">
      <dgm:prSet/>
      <dgm:spPr/>
      <dgm:t>
        <a:bodyPr/>
        <a:lstStyle/>
        <a:p>
          <a:endParaRPr lang="zh-CN" altLang="en-US"/>
        </a:p>
      </dgm:t>
    </dgm:pt>
    <dgm:pt modelId="{E2957641-BC4C-42E0-BEBF-E02C6CC536FA}">
      <dgm:prSet custT="1"/>
      <dgm:spPr/>
      <dgm:t>
        <a:bodyPr/>
        <a:lstStyle/>
        <a:p>
          <a:pPr rtl="0"/>
          <a:r>
            <a:rPr lang="zh-CN" sz="2400" dirty="0" smtClean="0"/>
            <a:t>为使多个程序能并发执行，必须为每个程序建立进程</a:t>
          </a:r>
          <a:r>
            <a:rPr lang="en-US" sz="2400" dirty="0" smtClean="0"/>
            <a:t>(Process)</a:t>
          </a:r>
          <a:endParaRPr lang="zh-CN" sz="2400" dirty="0"/>
        </a:p>
      </dgm:t>
    </dgm:pt>
    <dgm:pt modelId="{E5E7AE60-56A9-44D5-A205-081624573437}" type="parTrans" cxnId="{B0ABD72F-B4AC-4074-8221-8CD8C1363754}">
      <dgm:prSet/>
      <dgm:spPr/>
      <dgm:t>
        <a:bodyPr/>
        <a:lstStyle/>
        <a:p>
          <a:endParaRPr lang="zh-CN" altLang="en-US"/>
        </a:p>
      </dgm:t>
    </dgm:pt>
    <dgm:pt modelId="{AE5525A9-55D1-4046-8907-215588796660}" type="sibTrans" cxnId="{B0ABD72F-B4AC-4074-8221-8CD8C1363754}">
      <dgm:prSet/>
      <dgm:spPr/>
      <dgm:t>
        <a:bodyPr/>
        <a:lstStyle/>
        <a:p>
          <a:endParaRPr lang="zh-CN" altLang="en-US"/>
        </a:p>
      </dgm:t>
    </dgm:pt>
    <dgm:pt modelId="{B22E3765-AEF1-41E5-83F3-7D29B2DACEE8}">
      <dgm:prSet custT="1"/>
      <dgm:spPr/>
      <dgm:t>
        <a:bodyPr/>
        <a:lstStyle/>
        <a:p>
          <a:pPr rtl="0"/>
          <a:r>
            <a:rPr lang="zh-CN" altLang="en-US" sz="2400" dirty="0" smtClean="0"/>
            <a:t>在系统中能独立运行并作为资源分配的基本单位，它是一组机器指令、数据和堆栈等组成的，是一个活动实体</a:t>
          </a:r>
          <a:endParaRPr lang="zh-CN" altLang="en-US" sz="2400" dirty="0"/>
        </a:p>
      </dgm:t>
    </dgm:pt>
    <dgm:pt modelId="{D92D163D-3F57-4C7F-98EC-F3BC693C2BEC}" type="parTrans" cxnId="{BA5FBF89-993B-4A21-9DD8-BFE1B6150FAD}">
      <dgm:prSet/>
      <dgm:spPr/>
      <dgm:t>
        <a:bodyPr/>
        <a:lstStyle/>
        <a:p>
          <a:endParaRPr lang="zh-CN" altLang="en-US"/>
        </a:p>
      </dgm:t>
    </dgm:pt>
    <dgm:pt modelId="{C2CF4040-7ED6-4061-AC90-236BC1D743BB}" type="sibTrans" cxnId="{BA5FBF89-993B-4A21-9DD8-BFE1B6150FAD}">
      <dgm:prSet/>
      <dgm:spPr/>
      <dgm:t>
        <a:bodyPr/>
        <a:lstStyle/>
        <a:p>
          <a:endParaRPr lang="zh-CN" altLang="en-US"/>
        </a:p>
      </dgm:t>
    </dgm:pt>
    <dgm:pt modelId="{927786B4-90DA-4C4A-97BE-9B51D067A618}">
      <dgm:prSet custT="1"/>
      <dgm:spPr/>
      <dgm:t>
        <a:bodyPr/>
        <a:lstStyle/>
        <a:p>
          <a:pPr rtl="0"/>
          <a:r>
            <a:rPr lang="zh-CN" altLang="en-US" sz="3600" smtClean="0"/>
            <a:t>线程</a:t>
          </a:r>
          <a:endParaRPr lang="zh-CN" altLang="en-US" sz="3600"/>
        </a:p>
      </dgm:t>
    </dgm:pt>
    <dgm:pt modelId="{828C6724-46A5-4137-A682-DACB8850813D}" type="parTrans" cxnId="{4D49DE35-62B8-41DC-947B-85782CE76481}">
      <dgm:prSet/>
      <dgm:spPr/>
      <dgm:t>
        <a:bodyPr/>
        <a:lstStyle/>
        <a:p>
          <a:endParaRPr lang="zh-CN" altLang="en-US"/>
        </a:p>
      </dgm:t>
    </dgm:pt>
    <dgm:pt modelId="{7904C893-2CD0-46D3-8DA2-1D31FAC2871F}" type="sibTrans" cxnId="{4D49DE35-62B8-41DC-947B-85782CE76481}">
      <dgm:prSet/>
      <dgm:spPr/>
      <dgm:t>
        <a:bodyPr/>
        <a:lstStyle/>
        <a:p>
          <a:endParaRPr lang="zh-CN" altLang="en-US"/>
        </a:p>
      </dgm:t>
    </dgm:pt>
    <dgm:pt modelId="{B9C71718-3705-42CC-A726-9BB5353E1115}">
      <dgm:prSet custT="1"/>
      <dgm:spPr/>
      <dgm:t>
        <a:bodyPr/>
        <a:lstStyle/>
        <a:p>
          <a:pPr rtl="0"/>
          <a:r>
            <a:rPr lang="zh-CN" sz="2400" dirty="0" smtClean="0"/>
            <a:t>为减少进程切换的开销，引入线程</a:t>
          </a:r>
          <a:r>
            <a:rPr lang="en-US" sz="2400" dirty="0" smtClean="0"/>
            <a:t>(Thread)</a:t>
          </a:r>
          <a:endParaRPr lang="zh-CN" sz="2400" dirty="0"/>
        </a:p>
      </dgm:t>
    </dgm:pt>
    <dgm:pt modelId="{C9D4A2D5-2500-4DE7-AF14-43F0204822FC}" type="parTrans" cxnId="{21CBC6A0-E0D3-4D2F-AB2D-85B17C7DD8B0}">
      <dgm:prSet/>
      <dgm:spPr/>
      <dgm:t>
        <a:bodyPr/>
        <a:lstStyle/>
        <a:p>
          <a:endParaRPr lang="zh-CN" altLang="en-US"/>
        </a:p>
      </dgm:t>
    </dgm:pt>
    <dgm:pt modelId="{D0888CB9-8778-4443-9F9E-BBD3B4256DCD}" type="sibTrans" cxnId="{21CBC6A0-E0D3-4D2F-AB2D-85B17C7DD8B0}">
      <dgm:prSet/>
      <dgm:spPr/>
      <dgm:t>
        <a:bodyPr/>
        <a:lstStyle/>
        <a:p>
          <a:endParaRPr lang="zh-CN" altLang="en-US"/>
        </a:p>
      </dgm:t>
    </dgm:pt>
    <dgm:pt modelId="{EAE03DE3-FCA6-425A-9338-B24FC0FCC66F}">
      <dgm:prSet custT="1"/>
      <dgm:spPr/>
      <dgm:t>
        <a:bodyPr/>
        <a:lstStyle/>
        <a:p>
          <a:pPr rtl="0"/>
          <a:r>
            <a:rPr lang="zh-CN" altLang="en-US" sz="2400" dirty="0" smtClean="0"/>
            <a:t>一个进程可包括若干线程，进程仍然是资源分配的单位，线程作为独立运行和独立调度的单位。</a:t>
          </a:r>
          <a:endParaRPr lang="zh-CN" altLang="en-US" sz="2400" dirty="0"/>
        </a:p>
      </dgm:t>
    </dgm:pt>
    <dgm:pt modelId="{2E4829FF-9EF1-4976-8B0D-EB1DBE65A196}" type="parTrans" cxnId="{3645EDCC-BDE0-494B-9BA5-49C0BAE72CB7}">
      <dgm:prSet/>
      <dgm:spPr/>
      <dgm:t>
        <a:bodyPr/>
        <a:lstStyle/>
        <a:p>
          <a:endParaRPr lang="zh-CN" altLang="en-US"/>
        </a:p>
      </dgm:t>
    </dgm:pt>
    <dgm:pt modelId="{14BD373E-C189-46EC-90B5-7316F94947B3}" type="sibTrans" cxnId="{3645EDCC-BDE0-494B-9BA5-49C0BAE72CB7}">
      <dgm:prSet/>
      <dgm:spPr/>
      <dgm:t>
        <a:bodyPr/>
        <a:lstStyle/>
        <a:p>
          <a:endParaRPr lang="zh-CN" altLang="en-US"/>
        </a:p>
      </dgm:t>
    </dgm:pt>
    <dgm:pt modelId="{E3CDD851-8B16-4432-B174-7C67802E2EE4}" type="pres">
      <dgm:prSet presAssocID="{E2BC2F31-BDA4-4E24-82E4-AFF43A55A51F}" presName="diagram" presStyleCnt="0">
        <dgm:presLayoutVars>
          <dgm:chPref val="1"/>
          <dgm:dir/>
          <dgm:animOne val="branch"/>
          <dgm:animLvl val="lvl"/>
          <dgm:resizeHandles/>
        </dgm:presLayoutVars>
      </dgm:prSet>
      <dgm:spPr/>
      <dgm:t>
        <a:bodyPr/>
        <a:lstStyle/>
        <a:p>
          <a:endParaRPr lang="zh-CN" altLang="en-US"/>
        </a:p>
      </dgm:t>
    </dgm:pt>
    <dgm:pt modelId="{233FF5EE-79D2-4522-877D-4D8A9D84F632}" type="pres">
      <dgm:prSet presAssocID="{2C3A833F-A656-40BD-A446-E34BFB14A7C1}" presName="root" presStyleCnt="0"/>
      <dgm:spPr/>
    </dgm:pt>
    <dgm:pt modelId="{B94D75CC-B8F9-4C07-AC01-A95809DC7AFE}" type="pres">
      <dgm:prSet presAssocID="{2C3A833F-A656-40BD-A446-E34BFB14A7C1}" presName="rootComposite" presStyleCnt="0"/>
      <dgm:spPr/>
    </dgm:pt>
    <dgm:pt modelId="{D660038E-4337-4355-ADDC-372DC6BF6211}" type="pres">
      <dgm:prSet presAssocID="{2C3A833F-A656-40BD-A446-E34BFB14A7C1}" presName="rootText" presStyleLbl="node1" presStyleIdx="0" presStyleCnt="2" custScaleY="45584"/>
      <dgm:spPr/>
      <dgm:t>
        <a:bodyPr/>
        <a:lstStyle/>
        <a:p>
          <a:endParaRPr lang="zh-CN" altLang="en-US"/>
        </a:p>
      </dgm:t>
    </dgm:pt>
    <dgm:pt modelId="{69E19059-8AF0-430F-890A-5F7872407C52}" type="pres">
      <dgm:prSet presAssocID="{2C3A833F-A656-40BD-A446-E34BFB14A7C1}" presName="rootConnector" presStyleLbl="node1" presStyleIdx="0" presStyleCnt="2"/>
      <dgm:spPr/>
      <dgm:t>
        <a:bodyPr/>
        <a:lstStyle/>
        <a:p>
          <a:endParaRPr lang="zh-CN" altLang="en-US"/>
        </a:p>
      </dgm:t>
    </dgm:pt>
    <dgm:pt modelId="{AF18A684-B13F-4408-9956-ECB5B868CFF4}" type="pres">
      <dgm:prSet presAssocID="{2C3A833F-A656-40BD-A446-E34BFB14A7C1}" presName="childShape" presStyleCnt="0"/>
      <dgm:spPr/>
    </dgm:pt>
    <dgm:pt modelId="{64CC6352-9CB4-4F01-B5A1-D6E4D9B3F990}" type="pres">
      <dgm:prSet presAssocID="{E5E7AE60-56A9-44D5-A205-081624573437}" presName="Name13" presStyleLbl="parChTrans1D2" presStyleIdx="0" presStyleCnt="4"/>
      <dgm:spPr/>
      <dgm:t>
        <a:bodyPr/>
        <a:lstStyle/>
        <a:p>
          <a:endParaRPr lang="zh-CN" altLang="en-US"/>
        </a:p>
      </dgm:t>
    </dgm:pt>
    <dgm:pt modelId="{B769A04A-B1D1-4E58-9E25-0103F73525A7}" type="pres">
      <dgm:prSet presAssocID="{E2957641-BC4C-42E0-BEBF-E02C6CC536FA}" presName="childText" presStyleLbl="bgAcc1" presStyleIdx="0" presStyleCnt="4" custScaleX="115807" custScaleY="88174" custLinFactNeighborX="391" custLinFactNeighborY="-17331">
        <dgm:presLayoutVars>
          <dgm:bulletEnabled val="1"/>
        </dgm:presLayoutVars>
      </dgm:prSet>
      <dgm:spPr/>
      <dgm:t>
        <a:bodyPr/>
        <a:lstStyle/>
        <a:p>
          <a:endParaRPr lang="zh-CN" altLang="en-US"/>
        </a:p>
      </dgm:t>
    </dgm:pt>
    <dgm:pt modelId="{B258448B-952A-403F-B7B2-4703F3E809F8}" type="pres">
      <dgm:prSet presAssocID="{D92D163D-3F57-4C7F-98EC-F3BC693C2BEC}" presName="Name13" presStyleLbl="parChTrans1D2" presStyleIdx="1" presStyleCnt="4"/>
      <dgm:spPr/>
      <dgm:t>
        <a:bodyPr/>
        <a:lstStyle/>
        <a:p>
          <a:endParaRPr lang="zh-CN" altLang="en-US"/>
        </a:p>
      </dgm:t>
    </dgm:pt>
    <dgm:pt modelId="{0A871343-3E76-4689-AC21-E706B282A24C}" type="pres">
      <dgm:prSet presAssocID="{B22E3765-AEF1-41E5-83F3-7D29B2DACEE8}" presName="childText" presStyleLbl="bgAcc1" presStyleIdx="1" presStyleCnt="4" custScaleX="115807" custScaleY="132437" custLinFactNeighborX="-21" custLinFactNeighborY="-31380">
        <dgm:presLayoutVars>
          <dgm:bulletEnabled val="1"/>
        </dgm:presLayoutVars>
      </dgm:prSet>
      <dgm:spPr/>
      <dgm:t>
        <a:bodyPr/>
        <a:lstStyle/>
        <a:p>
          <a:endParaRPr lang="zh-CN" altLang="en-US"/>
        </a:p>
      </dgm:t>
    </dgm:pt>
    <dgm:pt modelId="{79552326-7834-4124-A891-33DC7E37704A}" type="pres">
      <dgm:prSet presAssocID="{927786B4-90DA-4C4A-97BE-9B51D067A618}" presName="root" presStyleCnt="0"/>
      <dgm:spPr/>
    </dgm:pt>
    <dgm:pt modelId="{1C65D49D-5379-4764-99EA-A52C955BBA29}" type="pres">
      <dgm:prSet presAssocID="{927786B4-90DA-4C4A-97BE-9B51D067A618}" presName="rootComposite" presStyleCnt="0"/>
      <dgm:spPr/>
    </dgm:pt>
    <dgm:pt modelId="{03A2FDD4-6739-48B8-8715-140372646755}" type="pres">
      <dgm:prSet presAssocID="{927786B4-90DA-4C4A-97BE-9B51D067A618}" presName="rootText" presStyleLbl="node1" presStyleIdx="1" presStyleCnt="2" custScaleY="45584"/>
      <dgm:spPr/>
      <dgm:t>
        <a:bodyPr/>
        <a:lstStyle/>
        <a:p>
          <a:endParaRPr lang="zh-CN" altLang="en-US"/>
        </a:p>
      </dgm:t>
    </dgm:pt>
    <dgm:pt modelId="{1F3281C3-A5B6-4300-92FF-0E03ECDAF0CF}" type="pres">
      <dgm:prSet presAssocID="{927786B4-90DA-4C4A-97BE-9B51D067A618}" presName="rootConnector" presStyleLbl="node1" presStyleIdx="1" presStyleCnt="2"/>
      <dgm:spPr/>
      <dgm:t>
        <a:bodyPr/>
        <a:lstStyle/>
        <a:p>
          <a:endParaRPr lang="zh-CN" altLang="en-US"/>
        </a:p>
      </dgm:t>
    </dgm:pt>
    <dgm:pt modelId="{2A666C2B-3E7A-41F9-8EF8-601B33BB300E}" type="pres">
      <dgm:prSet presAssocID="{927786B4-90DA-4C4A-97BE-9B51D067A618}" presName="childShape" presStyleCnt="0"/>
      <dgm:spPr/>
    </dgm:pt>
    <dgm:pt modelId="{CABDC1C3-A37F-4B92-B34E-130C02B0AD6D}" type="pres">
      <dgm:prSet presAssocID="{C9D4A2D5-2500-4DE7-AF14-43F0204822FC}" presName="Name13" presStyleLbl="parChTrans1D2" presStyleIdx="2" presStyleCnt="4"/>
      <dgm:spPr/>
      <dgm:t>
        <a:bodyPr/>
        <a:lstStyle/>
        <a:p>
          <a:endParaRPr lang="zh-CN" altLang="en-US"/>
        </a:p>
      </dgm:t>
    </dgm:pt>
    <dgm:pt modelId="{A5A40BC7-E19C-4DDB-97E8-2409F892D3F5}" type="pres">
      <dgm:prSet presAssocID="{B9C71718-3705-42CC-A726-9BB5353E1115}" presName="childText" presStyleLbl="bgAcc1" presStyleIdx="2" presStyleCnt="4" custScaleX="115807" custScaleY="88174" custLinFactNeighborX="391" custLinFactNeighborY="-17331">
        <dgm:presLayoutVars>
          <dgm:bulletEnabled val="1"/>
        </dgm:presLayoutVars>
      </dgm:prSet>
      <dgm:spPr/>
      <dgm:t>
        <a:bodyPr/>
        <a:lstStyle/>
        <a:p>
          <a:endParaRPr lang="zh-CN" altLang="en-US"/>
        </a:p>
      </dgm:t>
    </dgm:pt>
    <dgm:pt modelId="{43C83CF8-E51D-4597-B570-7CAFE1FB1899}" type="pres">
      <dgm:prSet presAssocID="{2E4829FF-9EF1-4976-8B0D-EB1DBE65A196}" presName="Name13" presStyleLbl="parChTrans1D2" presStyleIdx="3" presStyleCnt="4"/>
      <dgm:spPr/>
      <dgm:t>
        <a:bodyPr/>
        <a:lstStyle/>
        <a:p>
          <a:endParaRPr lang="zh-CN" altLang="en-US"/>
        </a:p>
      </dgm:t>
    </dgm:pt>
    <dgm:pt modelId="{0C426E0B-FF05-4A3D-BE5A-0ECBA987E749}" type="pres">
      <dgm:prSet presAssocID="{EAE03DE3-FCA6-425A-9338-B24FC0FCC66F}" presName="childText" presStyleLbl="bgAcc1" presStyleIdx="3" presStyleCnt="4" custScaleX="115807" custScaleY="132437" custLinFactNeighborX="-21" custLinFactNeighborY="-31380">
        <dgm:presLayoutVars>
          <dgm:bulletEnabled val="1"/>
        </dgm:presLayoutVars>
      </dgm:prSet>
      <dgm:spPr/>
      <dgm:t>
        <a:bodyPr/>
        <a:lstStyle/>
        <a:p>
          <a:endParaRPr lang="zh-CN" altLang="en-US"/>
        </a:p>
      </dgm:t>
    </dgm:pt>
  </dgm:ptLst>
  <dgm:cxnLst>
    <dgm:cxn modelId="{4D37D385-0894-4F5C-A5E1-DDB5E655369E}" type="presOf" srcId="{D92D163D-3F57-4C7F-98EC-F3BC693C2BEC}" destId="{B258448B-952A-403F-B7B2-4703F3E809F8}" srcOrd="0" destOrd="0" presId="urn:microsoft.com/office/officeart/2005/8/layout/hierarchy3"/>
    <dgm:cxn modelId="{01D5CE02-A600-47F2-8AB9-466C8EA6FC63}" type="presOf" srcId="{B22E3765-AEF1-41E5-83F3-7D29B2DACEE8}" destId="{0A871343-3E76-4689-AC21-E706B282A24C}" srcOrd="0" destOrd="0" presId="urn:microsoft.com/office/officeart/2005/8/layout/hierarchy3"/>
    <dgm:cxn modelId="{3645EDCC-BDE0-494B-9BA5-49C0BAE72CB7}" srcId="{927786B4-90DA-4C4A-97BE-9B51D067A618}" destId="{EAE03DE3-FCA6-425A-9338-B24FC0FCC66F}" srcOrd="1" destOrd="0" parTransId="{2E4829FF-9EF1-4976-8B0D-EB1DBE65A196}" sibTransId="{14BD373E-C189-46EC-90B5-7316F94947B3}"/>
    <dgm:cxn modelId="{175D2BF7-1B67-415A-B1DC-9D14F3758B13}" type="presOf" srcId="{927786B4-90DA-4C4A-97BE-9B51D067A618}" destId="{03A2FDD4-6739-48B8-8715-140372646755}" srcOrd="0" destOrd="0" presId="urn:microsoft.com/office/officeart/2005/8/layout/hierarchy3"/>
    <dgm:cxn modelId="{025500C7-221F-4A68-93EF-0C91B4DC4349}" type="presOf" srcId="{C9D4A2D5-2500-4DE7-AF14-43F0204822FC}" destId="{CABDC1C3-A37F-4B92-B34E-130C02B0AD6D}" srcOrd="0" destOrd="0" presId="urn:microsoft.com/office/officeart/2005/8/layout/hierarchy3"/>
    <dgm:cxn modelId="{21CBC6A0-E0D3-4D2F-AB2D-85B17C7DD8B0}" srcId="{927786B4-90DA-4C4A-97BE-9B51D067A618}" destId="{B9C71718-3705-42CC-A726-9BB5353E1115}" srcOrd="0" destOrd="0" parTransId="{C9D4A2D5-2500-4DE7-AF14-43F0204822FC}" sibTransId="{D0888CB9-8778-4443-9F9E-BBD3B4256DCD}"/>
    <dgm:cxn modelId="{B0ABD72F-B4AC-4074-8221-8CD8C1363754}" srcId="{2C3A833F-A656-40BD-A446-E34BFB14A7C1}" destId="{E2957641-BC4C-42E0-BEBF-E02C6CC536FA}" srcOrd="0" destOrd="0" parTransId="{E5E7AE60-56A9-44D5-A205-081624573437}" sibTransId="{AE5525A9-55D1-4046-8907-215588796660}"/>
    <dgm:cxn modelId="{D487B8A2-A3BE-4503-95F1-31C11D8A547C}" type="presOf" srcId="{EAE03DE3-FCA6-425A-9338-B24FC0FCC66F}" destId="{0C426E0B-FF05-4A3D-BE5A-0ECBA987E749}" srcOrd="0" destOrd="0" presId="urn:microsoft.com/office/officeart/2005/8/layout/hierarchy3"/>
    <dgm:cxn modelId="{4D49DE35-62B8-41DC-947B-85782CE76481}" srcId="{E2BC2F31-BDA4-4E24-82E4-AFF43A55A51F}" destId="{927786B4-90DA-4C4A-97BE-9B51D067A618}" srcOrd="1" destOrd="0" parTransId="{828C6724-46A5-4137-A682-DACB8850813D}" sibTransId="{7904C893-2CD0-46D3-8DA2-1D31FAC2871F}"/>
    <dgm:cxn modelId="{E1B098D6-8F2E-4550-B15A-1A412BC6362F}" type="presOf" srcId="{E5E7AE60-56A9-44D5-A205-081624573437}" destId="{64CC6352-9CB4-4F01-B5A1-D6E4D9B3F990}" srcOrd="0" destOrd="0" presId="urn:microsoft.com/office/officeart/2005/8/layout/hierarchy3"/>
    <dgm:cxn modelId="{F4F0D3E4-CA3D-48E1-974D-46446FA49C58}" type="presOf" srcId="{E2BC2F31-BDA4-4E24-82E4-AFF43A55A51F}" destId="{E3CDD851-8B16-4432-B174-7C67802E2EE4}" srcOrd="0" destOrd="0" presId="urn:microsoft.com/office/officeart/2005/8/layout/hierarchy3"/>
    <dgm:cxn modelId="{A108F483-DE5A-444D-BABE-589D397EE711}" type="presOf" srcId="{2C3A833F-A656-40BD-A446-E34BFB14A7C1}" destId="{69E19059-8AF0-430F-890A-5F7872407C52}" srcOrd="1" destOrd="0" presId="urn:microsoft.com/office/officeart/2005/8/layout/hierarchy3"/>
    <dgm:cxn modelId="{596D72E0-96EC-474E-B2DF-C97575E264B9}" type="presOf" srcId="{927786B4-90DA-4C4A-97BE-9B51D067A618}" destId="{1F3281C3-A5B6-4300-92FF-0E03ECDAF0CF}" srcOrd="1" destOrd="0" presId="urn:microsoft.com/office/officeart/2005/8/layout/hierarchy3"/>
    <dgm:cxn modelId="{6124F444-C03F-4CC0-A288-4182A4A5BAD1}" type="presOf" srcId="{2C3A833F-A656-40BD-A446-E34BFB14A7C1}" destId="{D660038E-4337-4355-ADDC-372DC6BF6211}" srcOrd="0" destOrd="0" presId="urn:microsoft.com/office/officeart/2005/8/layout/hierarchy3"/>
    <dgm:cxn modelId="{BA5FBF89-993B-4A21-9DD8-BFE1B6150FAD}" srcId="{2C3A833F-A656-40BD-A446-E34BFB14A7C1}" destId="{B22E3765-AEF1-41E5-83F3-7D29B2DACEE8}" srcOrd="1" destOrd="0" parTransId="{D92D163D-3F57-4C7F-98EC-F3BC693C2BEC}" sibTransId="{C2CF4040-7ED6-4061-AC90-236BC1D743BB}"/>
    <dgm:cxn modelId="{722816B2-83B0-4EC0-87A4-858337BE64F0}" type="presOf" srcId="{B9C71718-3705-42CC-A726-9BB5353E1115}" destId="{A5A40BC7-E19C-4DDB-97E8-2409F892D3F5}" srcOrd="0" destOrd="0" presId="urn:microsoft.com/office/officeart/2005/8/layout/hierarchy3"/>
    <dgm:cxn modelId="{F02AE300-B0A2-450A-84C5-CB356CF89B02}" srcId="{E2BC2F31-BDA4-4E24-82E4-AFF43A55A51F}" destId="{2C3A833F-A656-40BD-A446-E34BFB14A7C1}" srcOrd="0" destOrd="0" parTransId="{16FAB181-999B-4F8E-971C-A4C78387CE3E}" sibTransId="{4B805EB2-5FAD-45F2-B768-F536B7DA4360}"/>
    <dgm:cxn modelId="{DD14A9FA-6BDD-46D1-AD31-930D25589872}" type="presOf" srcId="{2E4829FF-9EF1-4976-8B0D-EB1DBE65A196}" destId="{43C83CF8-E51D-4597-B570-7CAFE1FB1899}" srcOrd="0" destOrd="0" presId="urn:microsoft.com/office/officeart/2005/8/layout/hierarchy3"/>
    <dgm:cxn modelId="{9157CFBE-1B53-42CE-ABF0-2BC112C0926B}" type="presOf" srcId="{E2957641-BC4C-42E0-BEBF-E02C6CC536FA}" destId="{B769A04A-B1D1-4E58-9E25-0103F73525A7}" srcOrd="0" destOrd="0" presId="urn:microsoft.com/office/officeart/2005/8/layout/hierarchy3"/>
    <dgm:cxn modelId="{07BDE215-D4A4-4052-84ED-D390A8C7AB04}" type="presParOf" srcId="{E3CDD851-8B16-4432-B174-7C67802E2EE4}" destId="{233FF5EE-79D2-4522-877D-4D8A9D84F632}" srcOrd="0" destOrd="0" presId="urn:microsoft.com/office/officeart/2005/8/layout/hierarchy3"/>
    <dgm:cxn modelId="{1D274993-EF4F-43ED-9DDC-239280B78941}" type="presParOf" srcId="{233FF5EE-79D2-4522-877D-4D8A9D84F632}" destId="{B94D75CC-B8F9-4C07-AC01-A95809DC7AFE}" srcOrd="0" destOrd="0" presId="urn:microsoft.com/office/officeart/2005/8/layout/hierarchy3"/>
    <dgm:cxn modelId="{9AAF4B45-2787-46F0-9AA9-B29BFDFC0FDA}" type="presParOf" srcId="{B94D75CC-B8F9-4C07-AC01-A95809DC7AFE}" destId="{D660038E-4337-4355-ADDC-372DC6BF6211}" srcOrd="0" destOrd="0" presId="urn:microsoft.com/office/officeart/2005/8/layout/hierarchy3"/>
    <dgm:cxn modelId="{66E37FCE-CDE7-48CE-8524-593D45D502CB}" type="presParOf" srcId="{B94D75CC-B8F9-4C07-AC01-A95809DC7AFE}" destId="{69E19059-8AF0-430F-890A-5F7872407C52}" srcOrd="1" destOrd="0" presId="urn:microsoft.com/office/officeart/2005/8/layout/hierarchy3"/>
    <dgm:cxn modelId="{AC06EB5C-A965-4B0E-8C70-B9B37BFD911B}" type="presParOf" srcId="{233FF5EE-79D2-4522-877D-4D8A9D84F632}" destId="{AF18A684-B13F-4408-9956-ECB5B868CFF4}" srcOrd="1" destOrd="0" presId="urn:microsoft.com/office/officeart/2005/8/layout/hierarchy3"/>
    <dgm:cxn modelId="{9C31F2E8-7575-4F19-9408-C7C7470561E2}" type="presParOf" srcId="{AF18A684-B13F-4408-9956-ECB5B868CFF4}" destId="{64CC6352-9CB4-4F01-B5A1-D6E4D9B3F990}" srcOrd="0" destOrd="0" presId="urn:microsoft.com/office/officeart/2005/8/layout/hierarchy3"/>
    <dgm:cxn modelId="{74D1F7D5-12F5-4F20-AC2E-F50C1F82EF18}" type="presParOf" srcId="{AF18A684-B13F-4408-9956-ECB5B868CFF4}" destId="{B769A04A-B1D1-4E58-9E25-0103F73525A7}" srcOrd="1" destOrd="0" presId="urn:microsoft.com/office/officeart/2005/8/layout/hierarchy3"/>
    <dgm:cxn modelId="{7A7542ED-6D50-4C0C-B169-58561FE14ACE}" type="presParOf" srcId="{AF18A684-B13F-4408-9956-ECB5B868CFF4}" destId="{B258448B-952A-403F-B7B2-4703F3E809F8}" srcOrd="2" destOrd="0" presId="urn:microsoft.com/office/officeart/2005/8/layout/hierarchy3"/>
    <dgm:cxn modelId="{0060D2FD-04D2-4082-8795-EAF222CAE1A7}" type="presParOf" srcId="{AF18A684-B13F-4408-9956-ECB5B868CFF4}" destId="{0A871343-3E76-4689-AC21-E706B282A24C}" srcOrd="3" destOrd="0" presId="urn:microsoft.com/office/officeart/2005/8/layout/hierarchy3"/>
    <dgm:cxn modelId="{53958841-F092-4931-AF1A-EF693D859C42}" type="presParOf" srcId="{E3CDD851-8B16-4432-B174-7C67802E2EE4}" destId="{79552326-7834-4124-A891-33DC7E37704A}" srcOrd="1" destOrd="0" presId="urn:microsoft.com/office/officeart/2005/8/layout/hierarchy3"/>
    <dgm:cxn modelId="{DB1BD08C-C8D4-4DB4-A2D1-EFB5CF56D8AB}" type="presParOf" srcId="{79552326-7834-4124-A891-33DC7E37704A}" destId="{1C65D49D-5379-4764-99EA-A52C955BBA29}" srcOrd="0" destOrd="0" presId="urn:microsoft.com/office/officeart/2005/8/layout/hierarchy3"/>
    <dgm:cxn modelId="{2385AE94-7391-4488-8B55-E4DA8BAE8D02}" type="presParOf" srcId="{1C65D49D-5379-4764-99EA-A52C955BBA29}" destId="{03A2FDD4-6739-48B8-8715-140372646755}" srcOrd="0" destOrd="0" presId="urn:microsoft.com/office/officeart/2005/8/layout/hierarchy3"/>
    <dgm:cxn modelId="{8E9A26DB-7579-47A8-80DC-89E05B69503D}" type="presParOf" srcId="{1C65D49D-5379-4764-99EA-A52C955BBA29}" destId="{1F3281C3-A5B6-4300-92FF-0E03ECDAF0CF}" srcOrd="1" destOrd="0" presId="urn:microsoft.com/office/officeart/2005/8/layout/hierarchy3"/>
    <dgm:cxn modelId="{EE9294C2-C187-48A5-94F0-D50600B44D7F}" type="presParOf" srcId="{79552326-7834-4124-A891-33DC7E37704A}" destId="{2A666C2B-3E7A-41F9-8EF8-601B33BB300E}" srcOrd="1" destOrd="0" presId="urn:microsoft.com/office/officeart/2005/8/layout/hierarchy3"/>
    <dgm:cxn modelId="{DCD57ECC-F82B-4A9D-9252-136B2E25F6E3}" type="presParOf" srcId="{2A666C2B-3E7A-41F9-8EF8-601B33BB300E}" destId="{CABDC1C3-A37F-4B92-B34E-130C02B0AD6D}" srcOrd="0" destOrd="0" presId="urn:microsoft.com/office/officeart/2005/8/layout/hierarchy3"/>
    <dgm:cxn modelId="{7C483BDC-A902-460E-AE5D-2EF0FCAAC262}" type="presParOf" srcId="{2A666C2B-3E7A-41F9-8EF8-601B33BB300E}" destId="{A5A40BC7-E19C-4DDB-97E8-2409F892D3F5}" srcOrd="1" destOrd="0" presId="urn:microsoft.com/office/officeart/2005/8/layout/hierarchy3"/>
    <dgm:cxn modelId="{25FFA94B-DE78-4D4E-8B40-B435F2024DF0}" type="presParOf" srcId="{2A666C2B-3E7A-41F9-8EF8-601B33BB300E}" destId="{43C83CF8-E51D-4597-B570-7CAFE1FB1899}" srcOrd="2" destOrd="0" presId="urn:microsoft.com/office/officeart/2005/8/layout/hierarchy3"/>
    <dgm:cxn modelId="{D9CECCE4-B0EB-4763-AE89-7F5578536BC6}" type="presParOf" srcId="{2A666C2B-3E7A-41F9-8EF8-601B33BB300E}" destId="{0C426E0B-FF05-4A3D-BE5A-0ECBA987E74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68C49-FBD1-4D08-84A2-AC238A49FC01}"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zh-CN" altLang="en-US"/>
        </a:p>
      </dgm:t>
    </dgm:pt>
    <dgm:pt modelId="{EB63DBF7-6DEE-4B7C-B16A-8CE94CF495F2}">
      <dgm:prSet phldrT="[文本]" custT="1"/>
      <dgm:spPr/>
      <dgm:t>
        <a:bodyPr/>
        <a:lstStyle/>
        <a:p>
          <a:r>
            <a:rPr lang="zh-CN" altLang="en-US" sz="2400" smtClean="0">
              <a:solidFill>
                <a:schemeClr val="tx1"/>
              </a:solidFill>
              <a:latin typeface="微软雅黑" pitchFamily="34" charset="-122"/>
              <a:ea typeface="微软雅黑" pitchFamily="34" charset="-122"/>
            </a:rPr>
            <a:t>编写</a:t>
          </a:r>
          <a:r>
            <a:rPr lang="en-US" altLang="zh-CN" sz="2400" smtClean="0">
              <a:solidFill>
                <a:schemeClr val="tx1"/>
              </a:solidFill>
              <a:latin typeface="微软雅黑" pitchFamily="34" charset="-122"/>
              <a:ea typeface="微软雅黑" pitchFamily="34" charset="-122"/>
            </a:rPr>
            <a:t>Thread</a:t>
          </a:r>
          <a:r>
            <a:rPr lang="zh-CN" altLang="en-US" sz="2400" smtClean="0">
              <a:solidFill>
                <a:schemeClr val="tx1"/>
              </a:solidFill>
              <a:latin typeface="微软雅黑" pitchFamily="34" charset="-122"/>
              <a:ea typeface="微软雅黑" pitchFamily="34" charset="-122"/>
            </a:rPr>
            <a:t>类的子类，重写</a:t>
          </a:r>
          <a:r>
            <a:rPr lang="en-US" altLang="zh-CN" sz="2400" smtClean="0">
              <a:solidFill>
                <a:schemeClr val="tx1"/>
              </a:solidFill>
              <a:latin typeface="微软雅黑" pitchFamily="34" charset="-122"/>
              <a:ea typeface="微软雅黑" pitchFamily="34" charset="-122"/>
            </a:rPr>
            <a:t>run()</a:t>
          </a:r>
          <a:r>
            <a:rPr lang="zh-CN" altLang="en-US" sz="2400" smtClean="0">
              <a:solidFill>
                <a:schemeClr val="tx1"/>
              </a:solidFill>
              <a:latin typeface="微软雅黑" pitchFamily="34" charset="-122"/>
              <a:ea typeface="微软雅黑" pitchFamily="34" charset="-122"/>
            </a:rPr>
            <a:t>方法</a:t>
          </a:r>
          <a:endParaRPr lang="zh-CN" altLang="en-US" sz="2400" dirty="0">
            <a:solidFill>
              <a:schemeClr val="tx1"/>
            </a:solidFill>
            <a:latin typeface="微软雅黑" pitchFamily="34" charset="-122"/>
            <a:ea typeface="微软雅黑" pitchFamily="34" charset="-122"/>
          </a:endParaRPr>
        </a:p>
      </dgm:t>
    </dgm:pt>
    <dgm:pt modelId="{C0437A74-407C-4170-A1E6-FF27400F7B12}" type="parTrans" cxnId="{A47B766C-9349-4488-A8B4-18BFD6C332D0}">
      <dgm:prSet/>
      <dgm:spPr/>
      <dgm:t>
        <a:bodyPr/>
        <a:lstStyle/>
        <a:p>
          <a:endParaRPr lang="zh-CN" altLang="en-US" sz="2400">
            <a:solidFill>
              <a:schemeClr val="tx1"/>
            </a:solidFill>
            <a:latin typeface="微软雅黑" pitchFamily="34" charset="-122"/>
            <a:ea typeface="微软雅黑" pitchFamily="34" charset="-122"/>
          </a:endParaRPr>
        </a:p>
      </dgm:t>
    </dgm:pt>
    <dgm:pt modelId="{7C4A5B36-5AF5-4D6D-8770-ECA0FE937019}" type="sibTrans" cxnId="{A47B766C-9349-4488-A8B4-18BFD6C332D0}">
      <dgm:prSet custT="1"/>
      <dgm:spPr/>
      <dgm:t>
        <a:bodyPr/>
        <a:lstStyle/>
        <a:p>
          <a:endParaRPr lang="zh-CN" altLang="en-US" sz="2400">
            <a:solidFill>
              <a:schemeClr val="tx1"/>
            </a:solidFill>
            <a:latin typeface="微软雅黑" pitchFamily="34" charset="-122"/>
            <a:ea typeface="微软雅黑" pitchFamily="34" charset="-122"/>
          </a:endParaRPr>
        </a:p>
      </dgm:t>
    </dgm:pt>
    <dgm:pt modelId="{B514AD4E-39E8-4527-9FFF-8F43B595305A}">
      <dgm:prSet custT="1"/>
      <dgm:spPr/>
      <dgm:t>
        <a:bodyPr/>
        <a:lstStyle/>
        <a:p>
          <a:r>
            <a:rPr lang="zh-CN" altLang="en-US" sz="2400" smtClean="0">
              <a:solidFill>
                <a:schemeClr val="tx1"/>
              </a:solidFill>
              <a:latin typeface="微软雅黑" pitchFamily="34" charset="-122"/>
              <a:ea typeface="微软雅黑" pitchFamily="34" charset="-122"/>
            </a:rPr>
            <a:t>在主线程中创建子类的实例，创建新线程</a:t>
          </a:r>
          <a:endParaRPr lang="zh-CN" altLang="en-US" sz="2400" dirty="0">
            <a:solidFill>
              <a:schemeClr val="tx1"/>
            </a:solidFill>
            <a:latin typeface="微软雅黑" pitchFamily="34" charset="-122"/>
            <a:ea typeface="微软雅黑" pitchFamily="34" charset="-122"/>
          </a:endParaRPr>
        </a:p>
      </dgm:t>
    </dgm:pt>
    <dgm:pt modelId="{F88B5A90-F204-4A4D-ABF0-3CBCB072676E}" type="parTrans" cxnId="{431299EB-8F60-4CB5-A33F-0B62686DC50F}">
      <dgm:prSet/>
      <dgm:spPr/>
      <dgm:t>
        <a:bodyPr/>
        <a:lstStyle/>
        <a:p>
          <a:endParaRPr lang="zh-CN" altLang="en-US" sz="2400">
            <a:solidFill>
              <a:schemeClr val="tx1"/>
            </a:solidFill>
            <a:latin typeface="微软雅黑" pitchFamily="34" charset="-122"/>
            <a:ea typeface="微软雅黑" pitchFamily="34" charset="-122"/>
          </a:endParaRPr>
        </a:p>
      </dgm:t>
    </dgm:pt>
    <dgm:pt modelId="{77322DB0-65E3-45FD-B410-1ED1B652B903}" type="sibTrans" cxnId="{431299EB-8F60-4CB5-A33F-0B62686DC50F}">
      <dgm:prSet custT="1"/>
      <dgm:spPr/>
      <dgm:t>
        <a:bodyPr/>
        <a:lstStyle/>
        <a:p>
          <a:endParaRPr lang="zh-CN" altLang="en-US" sz="2400">
            <a:solidFill>
              <a:schemeClr val="tx1"/>
            </a:solidFill>
            <a:latin typeface="微软雅黑" pitchFamily="34" charset="-122"/>
            <a:ea typeface="微软雅黑" pitchFamily="34" charset="-122"/>
          </a:endParaRPr>
        </a:p>
      </dgm:t>
    </dgm:pt>
    <dgm:pt modelId="{ED16CE42-CAAF-4A69-B011-35B86F6E3D39}">
      <dgm:prSet custT="1"/>
      <dgm:spPr/>
      <dgm:t>
        <a:bodyPr/>
        <a:lstStyle/>
        <a:p>
          <a:r>
            <a:rPr lang="zh-CN" altLang="en-US" sz="2400" smtClean="0">
              <a:solidFill>
                <a:schemeClr val="tx1"/>
              </a:solidFill>
              <a:latin typeface="微软雅黑" pitchFamily="34" charset="-122"/>
              <a:ea typeface="微软雅黑" pitchFamily="34" charset="-122"/>
            </a:rPr>
            <a:t>通过线程对象调用</a:t>
          </a:r>
          <a:r>
            <a:rPr lang="en-US" altLang="zh-CN" sz="2400" smtClean="0">
              <a:solidFill>
                <a:schemeClr val="tx1"/>
              </a:solidFill>
              <a:latin typeface="微软雅黑" pitchFamily="34" charset="-122"/>
              <a:ea typeface="微软雅黑" pitchFamily="34" charset="-122"/>
            </a:rPr>
            <a:t>start()</a:t>
          </a:r>
          <a:r>
            <a:rPr lang="zh-CN" altLang="en-US" sz="2400" smtClean="0">
              <a:solidFill>
                <a:schemeClr val="tx1"/>
              </a:solidFill>
              <a:latin typeface="微软雅黑" pitchFamily="34" charset="-122"/>
              <a:ea typeface="微软雅黑" pitchFamily="34" charset="-122"/>
            </a:rPr>
            <a:t>方法，开始新线程</a:t>
          </a:r>
          <a:endParaRPr lang="zh-CN" altLang="en-US" sz="2400" dirty="0">
            <a:solidFill>
              <a:schemeClr val="tx1"/>
            </a:solidFill>
            <a:latin typeface="微软雅黑" pitchFamily="34" charset="-122"/>
            <a:ea typeface="微软雅黑" pitchFamily="34" charset="-122"/>
          </a:endParaRPr>
        </a:p>
      </dgm:t>
    </dgm:pt>
    <dgm:pt modelId="{94B7D56D-CCAE-4B76-ABF6-49EDB267D282}" type="parTrans" cxnId="{AC70D2ED-2D25-41EC-9734-93E56DBB0063}">
      <dgm:prSet/>
      <dgm:spPr/>
      <dgm:t>
        <a:bodyPr/>
        <a:lstStyle/>
        <a:p>
          <a:endParaRPr lang="zh-CN" altLang="en-US" sz="2400">
            <a:solidFill>
              <a:schemeClr val="tx1"/>
            </a:solidFill>
            <a:latin typeface="微软雅黑" pitchFamily="34" charset="-122"/>
            <a:ea typeface="微软雅黑" pitchFamily="34" charset="-122"/>
          </a:endParaRPr>
        </a:p>
      </dgm:t>
    </dgm:pt>
    <dgm:pt modelId="{BBA02FC5-5B22-4EA4-883F-3821DAEA41D6}" type="sibTrans" cxnId="{AC70D2ED-2D25-41EC-9734-93E56DBB0063}">
      <dgm:prSet/>
      <dgm:spPr/>
      <dgm:t>
        <a:bodyPr/>
        <a:lstStyle/>
        <a:p>
          <a:endParaRPr lang="zh-CN" altLang="en-US" sz="2400">
            <a:solidFill>
              <a:schemeClr val="tx1"/>
            </a:solidFill>
            <a:latin typeface="微软雅黑" pitchFamily="34" charset="-122"/>
            <a:ea typeface="微软雅黑" pitchFamily="34" charset="-122"/>
          </a:endParaRPr>
        </a:p>
      </dgm:t>
    </dgm:pt>
    <dgm:pt modelId="{8D80560A-7E5A-4405-AD5F-1A89D00B701E}" type="pres">
      <dgm:prSet presAssocID="{5D668C49-FBD1-4D08-84A2-AC238A49FC01}" presName="outerComposite" presStyleCnt="0">
        <dgm:presLayoutVars>
          <dgm:chMax val="5"/>
          <dgm:dir/>
          <dgm:resizeHandles val="exact"/>
        </dgm:presLayoutVars>
      </dgm:prSet>
      <dgm:spPr/>
      <dgm:t>
        <a:bodyPr/>
        <a:lstStyle/>
        <a:p>
          <a:endParaRPr lang="zh-CN" altLang="en-US"/>
        </a:p>
      </dgm:t>
    </dgm:pt>
    <dgm:pt modelId="{821F7F4E-6B26-4E5C-867C-CFFD5F431DB1}" type="pres">
      <dgm:prSet presAssocID="{5D668C49-FBD1-4D08-84A2-AC238A49FC01}" presName="dummyMaxCanvas" presStyleCnt="0">
        <dgm:presLayoutVars/>
      </dgm:prSet>
      <dgm:spPr/>
    </dgm:pt>
    <dgm:pt modelId="{88B0EF89-6410-429C-B425-1EB3FF0B0194}" type="pres">
      <dgm:prSet presAssocID="{5D668C49-FBD1-4D08-84A2-AC238A49FC01}" presName="ThreeNodes_1" presStyleLbl="node1" presStyleIdx="0" presStyleCnt="3">
        <dgm:presLayoutVars>
          <dgm:bulletEnabled val="1"/>
        </dgm:presLayoutVars>
      </dgm:prSet>
      <dgm:spPr/>
      <dgm:t>
        <a:bodyPr/>
        <a:lstStyle/>
        <a:p>
          <a:endParaRPr lang="zh-CN" altLang="en-US"/>
        </a:p>
      </dgm:t>
    </dgm:pt>
    <dgm:pt modelId="{5579D9D7-83E5-4EEE-BD25-1F7FDD5B53EE}" type="pres">
      <dgm:prSet presAssocID="{5D668C49-FBD1-4D08-84A2-AC238A49FC01}" presName="ThreeNodes_2" presStyleLbl="node1" presStyleIdx="1" presStyleCnt="3">
        <dgm:presLayoutVars>
          <dgm:bulletEnabled val="1"/>
        </dgm:presLayoutVars>
      </dgm:prSet>
      <dgm:spPr/>
      <dgm:t>
        <a:bodyPr/>
        <a:lstStyle/>
        <a:p>
          <a:endParaRPr lang="zh-CN" altLang="en-US"/>
        </a:p>
      </dgm:t>
    </dgm:pt>
    <dgm:pt modelId="{6ED22E70-93CD-474F-BB78-19244CDE7424}" type="pres">
      <dgm:prSet presAssocID="{5D668C49-FBD1-4D08-84A2-AC238A49FC01}" presName="ThreeNodes_3" presStyleLbl="node1" presStyleIdx="2" presStyleCnt="3">
        <dgm:presLayoutVars>
          <dgm:bulletEnabled val="1"/>
        </dgm:presLayoutVars>
      </dgm:prSet>
      <dgm:spPr/>
      <dgm:t>
        <a:bodyPr/>
        <a:lstStyle/>
        <a:p>
          <a:endParaRPr lang="zh-CN" altLang="en-US"/>
        </a:p>
      </dgm:t>
    </dgm:pt>
    <dgm:pt modelId="{FD7A4820-A2EC-44EC-B8C4-A2E94D660DA3}" type="pres">
      <dgm:prSet presAssocID="{5D668C49-FBD1-4D08-84A2-AC238A49FC01}" presName="ThreeConn_1-2" presStyleLbl="fgAccFollowNode1" presStyleIdx="0" presStyleCnt="2">
        <dgm:presLayoutVars>
          <dgm:bulletEnabled val="1"/>
        </dgm:presLayoutVars>
      </dgm:prSet>
      <dgm:spPr/>
      <dgm:t>
        <a:bodyPr/>
        <a:lstStyle/>
        <a:p>
          <a:endParaRPr lang="zh-CN" altLang="en-US"/>
        </a:p>
      </dgm:t>
    </dgm:pt>
    <dgm:pt modelId="{CFC8042E-E739-49BB-9027-CB536EE17DB2}" type="pres">
      <dgm:prSet presAssocID="{5D668C49-FBD1-4D08-84A2-AC238A49FC01}" presName="ThreeConn_2-3" presStyleLbl="fgAccFollowNode1" presStyleIdx="1" presStyleCnt="2">
        <dgm:presLayoutVars>
          <dgm:bulletEnabled val="1"/>
        </dgm:presLayoutVars>
      </dgm:prSet>
      <dgm:spPr/>
      <dgm:t>
        <a:bodyPr/>
        <a:lstStyle/>
        <a:p>
          <a:endParaRPr lang="zh-CN" altLang="en-US"/>
        </a:p>
      </dgm:t>
    </dgm:pt>
    <dgm:pt modelId="{ACEDBF19-F1AF-4470-B8F8-535941C5D70E}" type="pres">
      <dgm:prSet presAssocID="{5D668C49-FBD1-4D08-84A2-AC238A49FC01}" presName="ThreeNodes_1_text" presStyleLbl="node1" presStyleIdx="2" presStyleCnt="3">
        <dgm:presLayoutVars>
          <dgm:bulletEnabled val="1"/>
        </dgm:presLayoutVars>
      </dgm:prSet>
      <dgm:spPr/>
      <dgm:t>
        <a:bodyPr/>
        <a:lstStyle/>
        <a:p>
          <a:endParaRPr lang="zh-CN" altLang="en-US"/>
        </a:p>
      </dgm:t>
    </dgm:pt>
    <dgm:pt modelId="{AAB19499-49F1-4E45-A70F-A36112FEE336}" type="pres">
      <dgm:prSet presAssocID="{5D668C49-FBD1-4D08-84A2-AC238A49FC01}" presName="ThreeNodes_2_text" presStyleLbl="node1" presStyleIdx="2" presStyleCnt="3">
        <dgm:presLayoutVars>
          <dgm:bulletEnabled val="1"/>
        </dgm:presLayoutVars>
      </dgm:prSet>
      <dgm:spPr/>
      <dgm:t>
        <a:bodyPr/>
        <a:lstStyle/>
        <a:p>
          <a:endParaRPr lang="zh-CN" altLang="en-US"/>
        </a:p>
      </dgm:t>
    </dgm:pt>
    <dgm:pt modelId="{05FFF4D1-CD9E-4642-BE53-83C8E2E4D6A4}" type="pres">
      <dgm:prSet presAssocID="{5D668C49-FBD1-4D08-84A2-AC238A49FC01}" presName="ThreeNodes_3_text" presStyleLbl="node1" presStyleIdx="2" presStyleCnt="3">
        <dgm:presLayoutVars>
          <dgm:bulletEnabled val="1"/>
        </dgm:presLayoutVars>
      </dgm:prSet>
      <dgm:spPr/>
      <dgm:t>
        <a:bodyPr/>
        <a:lstStyle/>
        <a:p>
          <a:endParaRPr lang="zh-CN" altLang="en-US"/>
        </a:p>
      </dgm:t>
    </dgm:pt>
  </dgm:ptLst>
  <dgm:cxnLst>
    <dgm:cxn modelId="{22B51C2D-54F3-4D3C-84CA-7FCEFECC3F12}" type="presOf" srcId="{B514AD4E-39E8-4527-9FFF-8F43B595305A}" destId="{AAB19499-49F1-4E45-A70F-A36112FEE336}" srcOrd="1" destOrd="0" presId="urn:microsoft.com/office/officeart/2005/8/layout/vProcess5"/>
    <dgm:cxn modelId="{0D597240-CB8B-46EB-8E4A-9FDBABC8BE27}" type="presOf" srcId="{B514AD4E-39E8-4527-9FFF-8F43B595305A}" destId="{5579D9D7-83E5-4EEE-BD25-1F7FDD5B53EE}" srcOrd="0" destOrd="0" presId="urn:microsoft.com/office/officeart/2005/8/layout/vProcess5"/>
    <dgm:cxn modelId="{C7C52B84-B473-4033-81D1-FA4C74E67D6D}" type="presOf" srcId="{EB63DBF7-6DEE-4B7C-B16A-8CE94CF495F2}" destId="{88B0EF89-6410-429C-B425-1EB3FF0B0194}" srcOrd="0" destOrd="0" presId="urn:microsoft.com/office/officeart/2005/8/layout/vProcess5"/>
    <dgm:cxn modelId="{AC70D2ED-2D25-41EC-9734-93E56DBB0063}" srcId="{5D668C49-FBD1-4D08-84A2-AC238A49FC01}" destId="{ED16CE42-CAAF-4A69-B011-35B86F6E3D39}" srcOrd="2" destOrd="0" parTransId="{94B7D56D-CCAE-4B76-ABF6-49EDB267D282}" sibTransId="{BBA02FC5-5B22-4EA4-883F-3821DAEA41D6}"/>
    <dgm:cxn modelId="{A47B766C-9349-4488-A8B4-18BFD6C332D0}" srcId="{5D668C49-FBD1-4D08-84A2-AC238A49FC01}" destId="{EB63DBF7-6DEE-4B7C-B16A-8CE94CF495F2}" srcOrd="0" destOrd="0" parTransId="{C0437A74-407C-4170-A1E6-FF27400F7B12}" sibTransId="{7C4A5B36-5AF5-4D6D-8770-ECA0FE937019}"/>
    <dgm:cxn modelId="{431299EB-8F60-4CB5-A33F-0B62686DC50F}" srcId="{5D668C49-FBD1-4D08-84A2-AC238A49FC01}" destId="{B514AD4E-39E8-4527-9FFF-8F43B595305A}" srcOrd="1" destOrd="0" parTransId="{F88B5A90-F204-4A4D-ABF0-3CBCB072676E}" sibTransId="{77322DB0-65E3-45FD-B410-1ED1B652B903}"/>
    <dgm:cxn modelId="{8C8CF106-E001-4DE7-A79A-0634481A936A}" type="presOf" srcId="{5D668C49-FBD1-4D08-84A2-AC238A49FC01}" destId="{8D80560A-7E5A-4405-AD5F-1A89D00B701E}" srcOrd="0" destOrd="0" presId="urn:microsoft.com/office/officeart/2005/8/layout/vProcess5"/>
    <dgm:cxn modelId="{946C6F02-5533-46C1-97A0-452137762137}" type="presOf" srcId="{ED16CE42-CAAF-4A69-B011-35B86F6E3D39}" destId="{05FFF4D1-CD9E-4642-BE53-83C8E2E4D6A4}" srcOrd="1" destOrd="0" presId="urn:microsoft.com/office/officeart/2005/8/layout/vProcess5"/>
    <dgm:cxn modelId="{9EA7DC70-22E2-4970-8BC5-609827050A4E}" type="presOf" srcId="{EB63DBF7-6DEE-4B7C-B16A-8CE94CF495F2}" destId="{ACEDBF19-F1AF-4470-B8F8-535941C5D70E}" srcOrd="1" destOrd="0" presId="urn:microsoft.com/office/officeart/2005/8/layout/vProcess5"/>
    <dgm:cxn modelId="{7ABE2066-A75B-40F9-8A2B-A672E90074D4}" type="presOf" srcId="{ED16CE42-CAAF-4A69-B011-35B86F6E3D39}" destId="{6ED22E70-93CD-474F-BB78-19244CDE7424}" srcOrd="0" destOrd="0" presId="urn:microsoft.com/office/officeart/2005/8/layout/vProcess5"/>
    <dgm:cxn modelId="{6194E918-BCCB-48A0-96D6-436DC54BC385}" type="presOf" srcId="{7C4A5B36-5AF5-4D6D-8770-ECA0FE937019}" destId="{FD7A4820-A2EC-44EC-B8C4-A2E94D660DA3}" srcOrd="0" destOrd="0" presId="urn:microsoft.com/office/officeart/2005/8/layout/vProcess5"/>
    <dgm:cxn modelId="{9AFF31FA-7BC2-4DD5-90B1-72CF9A09BF94}" type="presOf" srcId="{77322DB0-65E3-45FD-B410-1ED1B652B903}" destId="{CFC8042E-E739-49BB-9027-CB536EE17DB2}" srcOrd="0" destOrd="0" presId="urn:microsoft.com/office/officeart/2005/8/layout/vProcess5"/>
    <dgm:cxn modelId="{3A57A141-C3FC-44C9-A7E5-8243A424F1DD}" type="presParOf" srcId="{8D80560A-7E5A-4405-AD5F-1A89D00B701E}" destId="{821F7F4E-6B26-4E5C-867C-CFFD5F431DB1}" srcOrd="0" destOrd="0" presId="urn:microsoft.com/office/officeart/2005/8/layout/vProcess5"/>
    <dgm:cxn modelId="{663EF482-390F-4CA5-A083-2E3097D82470}" type="presParOf" srcId="{8D80560A-7E5A-4405-AD5F-1A89D00B701E}" destId="{88B0EF89-6410-429C-B425-1EB3FF0B0194}" srcOrd="1" destOrd="0" presId="urn:microsoft.com/office/officeart/2005/8/layout/vProcess5"/>
    <dgm:cxn modelId="{597DC9E3-D0F0-4CA9-9175-63720A01533D}" type="presParOf" srcId="{8D80560A-7E5A-4405-AD5F-1A89D00B701E}" destId="{5579D9D7-83E5-4EEE-BD25-1F7FDD5B53EE}" srcOrd="2" destOrd="0" presId="urn:microsoft.com/office/officeart/2005/8/layout/vProcess5"/>
    <dgm:cxn modelId="{ED6CDF0E-9307-4DBC-9D0D-AF9FBCE75DFD}" type="presParOf" srcId="{8D80560A-7E5A-4405-AD5F-1A89D00B701E}" destId="{6ED22E70-93CD-474F-BB78-19244CDE7424}" srcOrd="3" destOrd="0" presId="urn:microsoft.com/office/officeart/2005/8/layout/vProcess5"/>
    <dgm:cxn modelId="{EDD375E6-9A28-424F-9152-D76A33412CCC}" type="presParOf" srcId="{8D80560A-7E5A-4405-AD5F-1A89D00B701E}" destId="{FD7A4820-A2EC-44EC-B8C4-A2E94D660DA3}" srcOrd="4" destOrd="0" presId="urn:microsoft.com/office/officeart/2005/8/layout/vProcess5"/>
    <dgm:cxn modelId="{59D7B15F-CCD6-4A15-B199-7A2DC84754E9}" type="presParOf" srcId="{8D80560A-7E5A-4405-AD5F-1A89D00B701E}" destId="{CFC8042E-E739-49BB-9027-CB536EE17DB2}" srcOrd="5" destOrd="0" presId="urn:microsoft.com/office/officeart/2005/8/layout/vProcess5"/>
    <dgm:cxn modelId="{C1E8F6FA-DBCF-4640-8F93-1935CF80BA8A}" type="presParOf" srcId="{8D80560A-7E5A-4405-AD5F-1A89D00B701E}" destId="{ACEDBF19-F1AF-4470-B8F8-535941C5D70E}" srcOrd="6" destOrd="0" presId="urn:microsoft.com/office/officeart/2005/8/layout/vProcess5"/>
    <dgm:cxn modelId="{DB067A0F-1FE3-4C4A-B3D2-CC78D5B9D904}" type="presParOf" srcId="{8D80560A-7E5A-4405-AD5F-1A89D00B701E}" destId="{AAB19499-49F1-4E45-A70F-A36112FEE336}" srcOrd="7" destOrd="0" presId="urn:microsoft.com/office/officeart/2005/8/layout/vProcess5"/>
    <dgm:cxn modelId="{91FDD4E1-0287-402D-80C5-A422AF55710F}" type="presParOf" srcId="{8D80560A-7E5A-4405-AD5F-1A89D00B701E}" destId="{05FFF4D1-CD9E-4642-BE53-83C8E2E4D6A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668C49-FBD1-4D08-84A2-AC238A49FC01}"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zh-CN" altLang="en-US"/>
        </a:p>
      </dgm:t>
    </dgm:pt>
    <dgm:pt modelId="{EB63DBF7-6DEE-4B7C-B16A-8CE94CF495F2}">
      <dgm:prSet phldrT="[文本]" custT="1"/>
      <dgm:spPr/>
      <dgm:t>
        <a:bodyPr/>
        <a:lstStyle/>
        <a:p>
          <a:r>
            <a:rPr lang="zh-CN" altLang="en-US" sz="2400" dirty="0" smtClean="0">
              <a:solidFill>
                <a:schemeClr val="tx1"/>
              </a:solidFill>
              <a:latin typeface="微软雅黑" pitchFamily="34" charset="-122"/>
              <a:ea typeface="微软雅黑" pitchFamily="34" charset="-122"/>
            </a:rPr>
            <a:t>编写实现</a:t>
          </a:r>
          <a:r>
            <a:rPr lang="en-US" altLang="zh-CN" sz="2400" dirty="0" smtClean="0">
              <a:solidFill>
                <a:schemeClr val="tx1"/>
              </a:solidFill>
              <a:latin typeface="微软雅黑" pitchFamily="34" charset="-122"/>
              <a:ea typeface="微软雅黑" pitchFamily="34" charset="-122"/>
            </a:rPr>
            <a:t>Runnable</a:t>
          </a:r>
          <a:r>
            <a:rPr lang="zh-CN" altLang="en-US" sz="2400" dirty="0" smtClean="0">
              <a:solidFill>
                <a:schemeClr val="tx1"/>
              </a:solidFill>
              <a:latin typeface="微软雅黑" pitchFamily="34" charset="-122"/>
              <a:ea typeface="微软雅黑" pitchFamily="34" charset="-122"/>
            </a:rPr>
            <a:t>接口的类，实现</a:t>
          </a:r>
          <a:r>
            <a:rPr lang="en-US" altLang="zh-CN" sz="2400" dirty="0" smtClean="0">
              <a:solidFill>
                <a:schemeClr val="tx1"/>
              </a:solidFill>
              <a:latin typeface="微软雅黑" pitchFamily="34" charset="-122"/>
              <a:ea typeface="微软雅黑" pitchFamily="34" charset="-122"/>
            </a:rPr>
            <a:t>run()</a:t>
          </a:r>
          <a:r>
            <a:rPr lang="zh-CN" altLang="en-US" sz="2400" dirty="0" smtClean="0">
              <a:solidFill>
                <a:schemeClr val="tx1"/>
              </a:solidFill>
              <a:latin typeface="微软雅黑" pitchFamily="34" charset="-122"/>
              <a:ea typeface="微软雅黑" pitchFamily="34" charset="-122"/>
            </a:rPr>
            <a:t>方法，该类创建的实例称为目标对象</a:t>
          </a:r>
          <a:endParaRPr lang="zh-CN" altLang="en-US" sz="2400" dirty="0">
            <a:solidFill>
              <a:schemeClr val="tx1"/>
            </a:solidFill>
            <a:latin typeface="微软雅黑" pitchFamily="34" charset="-122"/>
            <a:ea typeface="微软雅黑" pitchFamily="34" charset="-122"/>
          </a:endParaRPr>
        </a:p>
      </dgm:t>
    </dgm:pt>
    <dgm:pt modelId="{C0437A74-407C-4170-A1E6-FF27400F7B12}" type="parTrans" cxnId="{A47B766C-9349-4488-A8B4-18BFD6C332D0}">
      <dgm:prSet/>
      <dgm:spPr/>
      <dgm:t>
        <a:bodyPr/>
        <a:lstStyle/>
        <a:p>
          <a:endParaRPr lang="zh-CN" altLang="en-US" sz="2400">
            <a:solidFill>
              <a:schemeClr val="tx1"/>
            </a:solidFill>
            <a:latin typeface="微软雅黑" pitchFamily="34" charset="-122"/>
            <a:ea typeface="微软雅黑" pitchFamily="34" charset="-122"/>
          </a:endParaRPr>
        </a:p>
      </dgm:t>
    </dgm:pt>
    <dgm:pt modelId="{7C4A5B36-5AF5-4D6D-8770-ECA0FE937019}" type="sibTrans" cxnId="{A47B766C-9349-4488-A8B4-18BFD6C332D0}">
      <dgm:prSet custT="1"/>
      <dgm:spPr/>
      <dgm:t>
        <a:bodyPr/>
        <a:lstStyle/>
        <a:p>
          <a:endParaRPr lang="zh-CN" altLang="en-US" sz="2400">
            <a:solidFill>
              <a:schemeClr val="tx1"/>
            </a:solidFill>
            <a:latin typeface="微软雅黑" pitchFamily="34" charset="-122"/>
            <a:ea typeface="微软雅黑" pitchFamily="34" charset="-122"/>
          </a:endParaRPr>
        </a:p>
      </dgm:t>
    </dgm:pt>
    <dgm:pt modelId="{47D872D1-F21E-466C-B6E1-7B789EEE0395}">
      <dgm:prSet custT="1"/>
      <dgm:spPr/>
      <dgm:t>
        <a:bodyPr/>
        <a:lstStyle/>
        <a:p>
          <a:r>
            <a:rPr lang="zh-CN" altLang="en-US" sz="2400" dirty="0" smtClean="0">
              <a:solidFill>
                <a:schemeClr val="tx1"/>
              </a:solidFill>
              <a:latin typeface="微软雅黑" pitchFamily="34" charset="-122"/>
              <a:ea typeface="微软雅黑" pitchFamily="34" charset="-122"/>
            </a:rPr>
            <a:t>创建目标对象，再以目标对象为参数创建线程对象</a:t>
          </a:r>
          <a:endParaRPr lang="zh-CN" altLang="en-US" sz="2400" dirty="0">
            <a:solidFill>
              <a:schemeClr val="tx1"/>
            </a:solidFill>
            <a:latin typeface="微软雅黑" pitchFamily="34" charset="-122"/>
            <a:ea typeface="微软雅黑" pitchFamily="34" charset="-122"/>
          </a:endParaRPr>
        </a:p>
      </dgm:t>
    </dgm:pt>
    <dgm:pt modelId="{A504C41C-F8CB-40F6-B4E3-A3A31445120C}" type="parTrans" cxnId="{AF5119CC-4494-41F1-9B65-2B173E1C2D80}">
      <dgm:prSet/>
      <dgm:spPr/>
      <dgm:t>
        <a:bodyPr/>
        <a:lstStyle/>
        <a:p>
          <a:endParaRPr lang="zh-CN" altLang="en-US" sz="2400">
            <a:solidFill>
              <a:schemeClr val="tx1"/>
            </a:solidFill>
            <a:latin typeface="微软雅黑" pitchFamily="34" charset="-122"/>
            <a:ea typeface="微软雅黑" pitchFamily="34" charset="-122"/>
          </a:endParaRPr>
        </a:p>
      </dgm:t>
    </dgm:pt>
    <dgm:pt modelId="{37F43AC7-9E66-4618-B66D-BD642C825106}" type="sibTrans" cxnId="{AF5119CC-4494-41F1-9B65-2B173E1C2D80}">
      <dgm:prSet custT="1"/>
      <dgm:spPr/>
      <dgm:t>
        <a:bodyPr/>
        <a:lstStyle/>
        <a:p>
          <a:endParaRPr lang="zh-CN" altLang="en-US" sz="2400">
            <a:solidFill>
              <a:schemeClr val="tx1"/>
            </a:solidFill>
            <a:latin typeface="微软雅黑" pitchFamily="34" charset="-122"/>
            <a:ea typeface="微软雅黑" pitchFamily="34" charset="-122"/>
          </a:endParaRPr>
        </a:p>
      </dgm:t>
    </dgm:pt>
    <dgm:pt modelId="{015D6E69-B6F9-49C1-816F-A80D335544DD}">
      <dgm:prSet custT="1"/>
      <dgm:spPr/>
      <dgm:t>
        <a:bodyPr/>
        <a:lstStyle/>
        <a:p>
          <a:r>
            <a:rPr lang="zh-CN" altLang="en-US" sz="2400" dirty="0" smtClean="0">
              <a:solidFill>
                <a:schemeClr val="tx1"/>
              </a:solidFill>
              <a:latin typeface="微软雅黑" pitchFamily="34" charset="-122"/>
              <a:ea typeface="微软雅黑" pitchFamily="34" charset="-122"/>
            </a:rPr>
            <a:t>通过线程对象调用</a:t>
          </a:r>
          <a:r>
            <a:rPr lang="en-US" altLang="zh-CN" sz="2400" dirty="0" smtClean="0">
              <a:solidFill>
                <a:schemeClr val="tx1"/>
              </a:solidFill>
              <a:latin typeface="微软雅黑" pitchFamily="34" charset="-122"/>
              <a:ea typeface="微软雅黑" pitchFamily="34" charset="-122"/>
            </a:rPr>
            <a:t>start()</a:t>
          </a:r>
          <a:r>
            <a:rPr lang="zh-CN" altLang="en-US" sz="2400" dirty="0" smtClean="0">
              <a:solidFill>
                <a:schemeClr val="tx1"/>
              </a:solidFill>
              <a:latin typeface="微软雅黑" pitchFamily="34" charset="-122"/>
              <a:ea typeface="微软雅黑" pitchFamily="34" charset="-122"/>
            </a:rPr>
            <a:t>方法，开始新线程</a:t>
          </a:r>
          <a:endParaRPr lang="zh-CN" altLang="en-US" sz="2400" dirty="0">
            <a:solidFill>
              <a:schemeClr val="tx1"/>
            </a:solidFill>
            <a:latin typeface="微软雅黑" pitchFamily="34" charset="-122"/>
            <a:ea typeface="微软雅黑" pitchFamily="34" charset="-122"/>
          </a:endParaRPr>
        </a:p>
      </dgm:t>
    </dgm:pt>
    <dgm:pt modelId="{71F9A668-2995-411F-AB0D-104B8DDAF60B}" type="parTrans" cxnId="{7E8BC927-B592-4219-A6CD-F9ACDA8F503A}">
      <dgm:prSet/>
      <dgm:spPr/>
      <dgm:t>
        <a:bodyPr/>
        <a:lstStyle/>
        <a:p>
          <a:endParaRPr lang="zh-CN" altLang="en-US" sz="2400">
            <a:solidFill>
              <a:schemeClr val="tx1"/>
            </a:solidFill>
            <a:latin typeface="微软雅黑" pitchFamily="34" charset="-122"/>
            <a:ea typeface="微软雅黑" pitchFamily="34" charset="-122"/>
          </a:endParaRPr>
        </a:p>
      </dgm:t>
    </dgm:pt>
    <dgm:pt modelId="{68BBBCB0-6B53-47F2-BB3A-623FC7B188E7}" type="sibTrans" cxnId="{7E8BC927-B592-4219-A6CD-F9ACDA8F503A}">
      <dgm:prSet/>
      <dgm:spPr/>
      <dgm:t>
        <a:bodyPr/>
        <a:lstStyle/>
        <a:p>
          <a:endParaRPr lang="zh-CN" altLang="en-US" sz="2400">
            <a:solidFill>
              <a:schemeClr val="tx1"/>
            </a:solidFill>
            <a:latin typeface="微软雅黑" pitchFamily="34" charset="-122"/>
            <a:ea typeface="微软雅黑" pitchFamily="34" charset="-122"/>
          </a:endParaRPr>
        </a:p>
      </dgm:t>
    </dgm:pt>
    <dgm:pt modelId="{8D80560A-7E5A-4405-AD5F-1A89D00B701E}" type="pres">
      <dgm:prSet presAssocID="{5D668C49-FBD1-4D08-84A2-AC238A49FC01}" presName="outerComposite" presStyleCnt="0">
        <dgm:presLayoutVars>
          <dgm:chMax val="5"/>
          <dgm:dir/>
          <dgm:resizeHandles val="exact"/>
        </dgm:presLayoutVars>
      </dgm:prSet>
      <dgm:spPr/>
      <dgm:t>
        <a:bodyPr/>
        <a:lstStyle/>
        <a:p>
          <a:endParaRPr lang="zh-CN" altLang="en-US"/>
        </a:p>
      </dgm:t>
    </dgm:pt>
    <dgm:pt modelId="{821F7F4E-6B26-4E5C-867C-CFFD5F431DB1}" type="pres">
      <dgm:prSet presAssocID="{5D668C49-FBD1-4D08-84A2-AC238A49FC01}" presName="dummyMaxCanvas" presStyleCnt="0">
        <dgm:presLayoutVars/>
      </dgm:prSet>
      <dgm:spPr/>
    </dgm:pt>
    <dgm:pt modelId="{88B0EF89-6410-429C-B425-1EB3FF0B0194}" type="pres">
      <dgm:prSet presAssocID="{5D668C49-FBD1-4D08-84A2-AC238A49FC01}" presName="ThreeNodes_1" presStyleLbl="node1" presStyleIdx="0" presStyleCnt="3">
        <dgm:presLayoutVars>
          <dgm:bulletEnabled val="1"/>
        </dgm:presLayoutVars>
      </dgm:prSet>
      <dgm:spPr/>
      <dgm:t>
        <a:bodyPr/>
        <a:lstStyle/>
        <a:p>
          <a:endParaRPr lang="zh-CN" altLang="en-US"/>
        </a:p>
      </dgm:t>
    </dgm:pt>
    <dgm:pt modelId="{5579D9D7-83E5-4EEE-BD25-1F7FDD5B53EE}" type="pres">
      <dgm:prSet presAssocID="{5D668C49-FBD1-4D08-84A2-AC238A49FC01}" presName="ThreeNodes_2" presStyleLbl="node1" presStyleIdx="1" presStyleCnt="3">
        <dgm:presLayoutVars>
          <dgm:bulletEnabled val="1"/>
        </dgm:presLayoutVars>
      </dgm:prSet>
      <dgm:spPr/>
      <dgm:t>
        <a:bodyPr/>
        <a:lstStyle/>
        <a:p>
          <a:endParaRPr lang="zh-CN" altLang="en-US"/>
        </a:p>
      </dgm:t>
    </dgm:pt>
    <dgm:pt modelId="{6ED22E70-93CD-474F-BB78-19244CDE7424}" type="pres">
      <dgm:prSet presAssocID="{5D668C49-FBD1-4D08-84A2-AC238A49FC01}" presName="ThreeNodes_3" presStyleLbl="node1" presStyleIdx="2" presStyleCnt="3">
        <dgm:presLayoutVars>
          <dgm:bulletEnabled val="1"/>
        </dgm:presLayoutVars>
      </dgm:prSet>
      <dgm:spPr/>
      <dgm:t>
        <a:bodyPr/>
        <a:lstStyle/>
        <a:p>
          <a:endParaRPr lang="zh-CN" altLang="en-US"/>
        </a:p>
      </dgm:t>
    </dgm:pt>
    <dgm:pt modelId="{FD7A4820-A2EC-44EC-B8C4-A2E94D660DA3}" type="pres">
      <dgm:prSet presAssocID="{5D668C49-FBD1-4D08-84A2-AC238A49FC01}" presName="ThreeConn_1-2" presStyleLbl="fgAccFollowNode1" presStyleIdx="0" presStyleCnt="2">
        <dgm:presLayoutVars>
          <dgm:bulletEnabled val="1"/>
        </dgm:presLayoutVars>
      </dgm:prSet>
      <dgm:spPr/>
      <dgm:t>
        <a:bodyPr/>
        <a:lstStyle/>
        <a:p>
          <a:endParaRPr lang="zh-CN" altLang="en-US"/>
        </a:p>
      </dgm:t>
    </dgm:pt>
    <dgm:pt modelId="{CFC8042E-E739-49BB-9027-CB536EE17DB2}" type="pres">
      <dgm:prSet presAssocID="{5D668C49-FBD1-4D08-84A2-AC238A49FC01}" presName="ThreeConn_2-3" presStyleLbl="fgAccFollowNode1" presStyleIdx="1" presStyleCnt="2">
        <dgm:presLayoutVars>
          <dgm:bulletEnabled val="1"/>
        </dgm:presLayoutVars>
      </dgm:prSet>
      <dgm:spPr/>
      <dgm:t>
        <a:bodyPr/>
        <a:lstStyle/>
        <a:p>
          <a:endParaRPr lang="zh-CN" altLang="en-US"/>
        </a:p>
      </dgm:t>
    </dgm:pt>
    <dgm:pt modelId="{ACEDBF19-F1AF-4470-B8F8-535941C5D70E}" type="pres">
      <dgm:prSet presAssocID="{5D668C49-FBD1-4D08-84A2-AC238A49FC01}" presName="ThreeNodes_1_text" presStyleLbl="node1" presStyleIdx="2" presStyleCnt="3">
        <dgm:presLayoutVars>
          <dgm:bulletEnabled val="1"/>
        </dgm:presLayoutVars>
      </dgm:prSet>
      <dgm:spPr/>
      <dgm:t>
        <a:bodyPr/>
        <a:lstStyle/>
        <a:p>
          <a:endParaRPr lang="zh-CN" altLang="en-US"/>
        </a:p>
      </dgm:t>
    </dgm:pt>
    <dgm:pt modelId="{AAB19499-49F1-4E45-A70F-A36112FEE336}" type="pres">
      <dgm:prSet presAssocID="{5D668C49-FBD1-4D08-84A2-AC238A49FC01}" presName="ThreeNodes_2_text" presStyleLbl="node1" presStyleIdx="2" presStyleCnt="3">
        <dgm:presLayoutVars>
          <dgm:bulletEnabled val="1"/>
        </dgm:presLayoutVars>
      </dgm:prSet>
      <dgm:spPr/>
      <dgm:t>
        <a:bodyPr/>
        <a:lstStyle/>
        <a:p>
          <a:endParaRPr lang="zh-CN" altLang="en-US"/>
        </a:p>
      </dgm:t>
    </dgm:pt>
    <dgm:pt modelId="{05FFF4D1-CD9E-4642-BE53-83C8E2E4D6A4}" type="pres">
      <dgm:prSet presAssocID="{5D668C49-FBD1-4D08-84A2-AC238A49FC01}" presName="ThreeNodes_3_text" presStyleLbl="node1" presStyleIdx="2" presStyleCnt="3">
        <dgm:presLayoutVars>
          <dgm:bulletEnabled val="1"/>
        </dgm:presLayoutVars>
      </dgm:prSet>
      <dgm:spPr/>
      <dgm:t>
        <a:bodyPr/>
        <a:lstStyle/>
        <a:p>
          <a:endParaRPr lang="zh-CN" altLang="en-US"/>
        </a:p>
      </dgm:t>
    </dgm:pt>
  </dgm:ptLst>
  <dgm:cxnLst>
    <dgm:cxn modelId="{6851B3DD-2F8D-4EBE-864A-80323579BA69}" type="presOf" srcId="{7C4A5B36-5AF5-4D6D-8770-ECA0FE937019}" destId="{FD7A4820-A2EC-44EC-B8C4-A2E94D660DA3}" srcOrd="0" destOrd="0" presId="urn:microsoft.com/office/officeart/2005/8/layout/vProcess5"/>
    <dgm:cxn modelId="{7DB43193-1265-4D92-B358-4DBC5BBD15D8}" type="presOf" srcId="{5D668C49-FBD1-4D08-84A2-AC238A49FC01}" destId="{8D80560A-7E5A-4405-AD5F-1A89D00B701E}" srcOrd="0" destOrd="0" presId="urn:microsoft.com/office/officeart/2005/8/layout/vProcess5"/>
    <dgm:cxn modelId="{A47B766C-9349-4488-A8B4-18BFD6C332D0}" srcId="{5D668C49-FBD1-4D08-84A2-AC238A49FC01}" destId="{EB63DBF7-6DEE-4B7C-B16A-8CE94CF495F2}" srcOrd="0" destOrd="0" parTransId="{C0437A74-407C-4170-A1E6-FF27400F7B12}" sibTransId="{7C4A5B36-5AF5-4D6D-8770-ECA0FE937019}"/>
    <dgm:cxn modelId="{407BEBBA-5903-4C28-9935-3B2A212A8317}" type="presOf" srcId="{015D6E69-B6F9-49C1-816F-A80D335544DD}" destId="{6ED22E70-93CD-474F-BB78-19244CDE7424}" srcOrd="0" destOrd="0" presId="urn:microsoft.com/office/officeart/2005/8/layout/vProcess5"/>
    <dgm:cxn modelId="{5E658022-EB96-48A8-9390-84435DF1EB58}" type="presOf" srcId="{EB63DBF7-6DEE-4B7C-B16A-8CE94CF495F2}" destId="{88B0EF89-6410-429C-B425-1EB3FF0B0194}" srcOrd="0" destOrd="0" presId="urn:microsoft.com/office/officeart/2005/8/layout/vProcess5"/>
    <dgm:cxn modelId="{AF5119CC-4494-41F1-9B65-2B173E1C2D80}" srcId="{5D668C49-FBD1-4D08-84A2-AC238A49FC01}" destId="{47D872D1-F21E-466C-B6E1-7B789EEE0395}" srcOrd="1" destOrd="0" parTransId="{A504C41C-F8CB-40F6-B4E3-A3A31445120C}" sibTransId="{37F43AC7-9E66-4618-B66D-BD642C825106}"/>
    <dgm:cxn modelId="{0F39C9FB-0CDC-422E-ADEC-97912000F479}" type="presOf" srcId="{EB63DBF7-6DEE-4B7C-B16A-8CE94CF495F2}" destId="{ACEDBF19-F1AF-4470-B8F8-535941C5D70E}" srcOrd="1" destOrd="0" presId="urn:microsoft.com/office/officeart/2005/8/layout/vProcess5"/>
    <dgm:cxn modelId="{98225EA5-994E-4964-B5DB-F5CA36942D10}" type="presOf" srcId="{47D872D1-F21E-466C-B6E1-7B789EEE0395}" destId="{AAB19499-49F1-4E45-A70F-A36112FEE336}" srcOrd="1" destOrd="0" presId="urn:microsoft.com/office/officeart/2005/8/layout/vProcess5"/>
    <dgm:cxn modelId="{E2F87385-F91B-474F-91E6-7819A190A7E6}" type="presOf" srcId="{47D872D1-F21E-466C-B6E1-7B789EEE0395}" destId="{5579D9D7-83E5-4EEE-BD25-1F7FDD5B53EE}" srcOrd="0" destOrd="0" presId="urn:microsoft.com/office/officeart/2005/8/layout/vProcess5"/>
    <dgm:cxn modelId="{634E8ED8-581E-45E9-A515-CD14F47D8117}" type="presOf" srcId="{37F43AC7-9E66-4618-B66D-BD642C825106}" destId="{CFC8042E-E739-49BB-9027-CB536EE17DB2}" srcOrd="0" destOrd="0" presId="urn:microsoft.com/office/officeart/2005/8/layout/vProcess5"/>
    <dgm:cxn modelId="{66AC16E4-8D10-40FD-B393-E3FECBD3D461}" type="presOf" srcId="{015D6E69-B6F9-49C1-816F-A80D335544DD}" destId="{05FFF4D1-CD9E-4642-BE53-83C8E2E4D6A4}" srcOrd="1" destOrd="0" presId="urn:microsoft.com/office/officeart/2005/8/layout/vProcess5"/>
    <dgm:cxn modelId="{7E8BC927-B592-4219-A6CD-F9ACDA8F503A}" srcId="{5D668C49-FBD1-4D08-84A2-AC238A49FC01}" destId="{015D6E69-B6F9-49C1-816F-A80D335544DD}" srcOrd="2" destOrd="0" parTransId="{71F9A668-2995-411F-AB0D-104B8DDAF60B}" sibTransId="{68BBBCB0-6B53-47F2-BB3A-623FC7B188E7}"/>
    <dgm:cxn modelId="{A2EB4F7C-D00C-4A0A-B3DF-C6B2526607C4}" type="presParOf" srcId="{8D80560A-7E5A-4405-AD5F-1A89D00B701E}" destId="{821F7F4E-6B26-4E5C-867C-CFFD5F431DB1}" srcOrd="0" destOrd="0" presId="urn:microsoft.com/office/officeart/2005/8/layout/vProcess5"/>
    <dgm:cxn modelId="{214962F8-C089-40FC-9B3C-4FF253256983}" type="presParOf" srcId="{8D80560A-7E5A-4405-AD5F-1A89D00B701E}" destId="{88B0EF89-6410-429C-B425-1EB3FF0B0194}" srcOrd="1" destOrd="0" presId="urn:microsoft.com/office/officeart/2005/8/layout/vProcess5"/>
    <dgm:cxn modelId="{C7152477-238B-4178-8435-F993A902F739}" type="presParOf" srcId="{8D80560A-7E5A-4405-AD5F-1A89D00B701E}" destId="{5579D9D7-83E5-4EEE-BD25-1F7FDD5B53EE}" srcOrd="2" destOrd="0" presId="urn:microsoft.com/office/officeart/2005/8/layout/vProcess5"/>
    <dgm:cxn modelId="{1327F05C-6761-494B-8FA5-504AA3D54426}" type="presParOf" srcId="{8D80560A-7E5A-4405-AD5F-1A89D00B701E}" destId="{6ED22E70-93CD-474F-BB78-19244CDE7424}" srcOrd="3" destOrd="0" presId="urn:microsoft.com/office/officeart/2005/8/layout/vProcess5"/>
    <dgm:cxn modelId="{8A92347C-84DF-4A2A-9014-F330694B3108}" type="presParOf" srcId="{8D80560A-7E5A-4405-AD5F-1A89D00B701E}" destId="{FD7A4820-A2EC-44EC-B8C4-A2E94D660DA3}" srcOrd="4" destOrd="0" presId="urn:microsoft.com/office/officeart/2005/8/layout/vProcess5"/>
    <dgm:cxn modelId="{3872574B-278E-4B09-B255-D263193508C8}" type="presParOf" srcId="{8D80560A-7E5A-4405-AD5F-1A89D00B701E}" destId="{CFC8042E-E739-49BB-9027-CB536EE17DB2}" srcOrd="5" destOrd="0" presId="urn:microsoft.com/office/officeart/2005/8/layout/vProcess5"/>
    <dgm:cxn modelId="{D3BCE186-AEF2-48A2-837C-A06AA78D7794}" type="presParOf" srcId="{8D80560A-7E5A-4405-AD5F-1A89D00B701E}" destId="{ACEDBF19-F1AF-4470-B8F8-535941C5D70E}" srcOrd="6" destOrd="0" presId="urn:microsoft.com/office/officeart/2005/8/layout/vProcess5"/>
    <dgm:cxn modelId="{03F986F0-9D2B-4766-8CA6-97F4E3031CAC}" type="presParOf" srcId="{8D80560A-7E5A-4405-AD5F-1A89D00B701E}" destId="{AAB19499-49F1-4E45-A70F-A36112FEE336}" srcOrd="7" destOrd="0" presId="urn:microsoft.com/office/officeart/2005/8/layout/vProcess5"/>
    <dgm:cxn modelId="{F5BB8875-2650-4D79-A0CB-B5556667E72D}" type="presParOf" srcId="{8D80560A-7E5A-4405-AD5F-1A89D00B701E}" destId="{05FFF4D1-CD9E-4642-BE53-83C8E2E4D6A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E0032-AACD-4BB3-9675-FEC627A53300}">
      <dsp:nvSpPr>
        <dsp:cNvPr id="0" name=""/>
        <dsp:cNvSpPr/>
      </dsp:nvSpPr>
      <dsp:spPr>
        <a:xfrm>
          <a:off x="3586161" y="777518"/>
          <a:ext cx="210301" cy="91440"/>
        </a:xfrm>
        <a:custGeom>
          <a:avLst/>
          <a:gdLst/>
          <a:ahLst/>
          <a:cxnLst/>
          <a:rect l="0" t="0" r="0" b="0"/>
          <a:pathLst>
            <a:path>
              <a:moveTo>
                <a:pt x="0" y="45720"/>
              </a:moveTo>
              <a:lnTo>
                <a:pt x="21030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zh-CN" altLang="en-US" sz="2800" b="0" kern="1200">
            <a:latin typeface="微软雅黑" pitchFamily="34" charset="-122"/>
            <a:ea typeface="微软雅黑" pitchFamily="34" charset="-122"/>
          </a:endParaRPr>
        </a:p>
      </dsp:txBody>
      <dsp:txXfrm>
        <a:off x="3685289" y="822032"/>
        <a:ext cx="12045" cy="2411"/>
      </dsp:txXfrm>
    </dsp:sp>
    <dsp:sp modelId="{2CDFC3BD-49D1-4D76-9777-D8DB946DD523}">
      <dsp:nvSpPr>
        <dsp:cNvPr id="0" name=""/>
        <dsp:cNvSpPr/>
      </dsp:nvSpPr>
      <dsp:spPr>
        <a:xfrm>
          <a:off x="625214" y="2732"/>
          <a:ext cx="2962746" cy="164101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0" kern="1200" dirty="0" smtClean="0">
              <a:solidFill>
                <a:schemeClr val="tx1"/>
              </a:solidFill>
              <a:latin typeface="微软雅黑" pitchFamily="34" charset="-122"/>
              <a:ea typeface="微软雅黑" pitchFamily="34" charset="-122"/>
            </a:rPr>
            <a:t>操作系统中的进程和线程</a:t>
          </a:r>
          <a:endParaRPr lang="zh-CN" altLang="en-US" sz="2800" b="0" kern="1200" dirty="0">
            <a:solidFill>
              <a:schemeClr val="tx1"/>
            </a:solidFill>
            <a:latin typeface="微软雅黑" pitchFamily="34" charset="-122"/>
            <a:ea typeface="微软雅黑" pitchFamily="34" charset="-122"/>
          </a:endParaRPr>
        </a:p>
      </dsp:txBody>
      <dsp:txXfrm>
        <a:off x="625214" y="2732"/>
        <a:ext cx="2962746" cy="1641012"/>
      </dsp:txXfrm>
    </dsp:sp>
    <dsp:sp modelId="{91BDA5AF-D8C3-4112-BDCD-341F9E4B5623}">
      <dsp:nvSpPr>
        <dsp:cNvPr id="0" name=""/>
        <dsp:cNvSpPr/>
      </dsp:nvSpPr>
      <dsp:spPr>
        <a:xfrm>
          <a:off x="3713622" y="1641945"/>
          <a:ext cx="1596613" cy="197865"/>
        </a:xfrm>
        <a:custGeom>
          <a:avLst/>
          <a:gdLst/>
          <a:ahLst/>
          <a:cxnLst/>
          <a:rect l="0" t="0" r="0" b="0"/>
          <a:pathLst>
            <a:path>
              <a:moveTo>
                <a:pt x="1596613" y="0"/>
              </a:moveTo>
              <a:lnTo>
                <a:pt x="1596613" y="116032"/>
              </a:lnTo>
              <a:lnTo>
                <a:pt x="0" y="116032"/>
              </a:lnTo>
              <a:lnTo>
                <a:pt x="0" y="197865"/>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244600">
            <a:lnSpc>
              <a:spcPct val="90000"/>
            </a:lnSpc>
            <a:spcBef>
              <a:spcPct val="0"/>
            </a:spcBef>
            <a:spcAft>
              <a:spcPct val="35000"/>
            </a:spcAft>
          </a:pPr>
          <a:endParaRPr lang="zh-CN" altLang="en-US" sz="2800" b="0" kern="1200">
            <a:latin typeface="微软雅黑" pitchFamily="34" charset="-122"/>
            <a:ea typeface="微软雅黑" pitchFamily="34" charset="-122"/>
          </a:endParaRPr>
        </a:p>
      </dsp:txBody>
      <dsp:txXfrm>
        <a:off x="4471607" y="1739671"/>
        <a:ext cx="80643" cy="2411"/>
      </dsp:txXfrm>
    </dsp:sp>
    <dsp:sp modelId="{1C25C6C8-B974-4B68-A752-1B2F5D33D416}">
      <dsp:nvSpPr>
        <dsp:cNvPr id="0" name=""/>
        <dsp:cNvSpPr/>
      </dsp:nvSpPr>
      <dsp:spPr>
        <a:xfrm>
          <a:off x="3828862" y="2732"/>
          <a:ext cx="2962746" cy="1641012"/>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0" kern="1200" dirty="0" smtClean="0">
              <a:solidFill>
                <a:schemeClr val="tx1"/>
              </a:solidFill>
              <a:latin typeface="微软雅黑" pitchFamily="34" charset="-122"/>
              <a:ea typeface="微软雅黑" pitchFamily="34" charset="-122"/>
            </a:rPr>
            <a:t>线程对象</a:t>
          </a:r>
          <a:endParaRPr lang="zh-CN" altLang="en-US" sz="2800" b="0" kern="1200" dirty="0">
            <a:solidFill>
              <a:schemeClr val="tx1"/>
            </a:solidFill>
            <a:latin typeface="微软雅黑" pitchFamily="34" charset="-122"/>
            <a:ea typeface="微软雅黑" pitchFamily="34" charset="-122"/>
          </a:endParaRPr>
        </a:p>
      </dsp:txBody>
      <dsp:txXfrm>
        <a:off x="3828862" y="2732"/>
        <a:ext cx="2962746" cy="1641012"/>
      </dsp:txXfrm>
    </dsp:sp>
    <dsp:sp modelId="{1FEA3E92-8EF3-43BB-B659-8059B798EF0D}">
      <dsp:nvSpPr>
        <dsp:cNvPr id="0" name=""/>
        <dsp:cNvSpPr/>
      </dsp:nvSpPr>
      <dsp:spPr>
        <a:xfrm>
          <a:off x="2232249" y="1872210"/>
          <a:ext cx="2962746" cy="1641012"/>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b="0" kern="1200" smtClean="0">
              <a:solidFill>
                <a:schemeClr val="tx1"/>
              </a:solidFill>
              <a:latin typeface="微软雅黑" pitchFamily="34" charset="-122"/>
              <a:ea typeface="微软雅黑" pitchFamily="34" charset="-122"/>
            </a:rPr>
            <a:t>线程的同步机制</a:t>
          </a:r>
          <a:endParaRPr lang="zh-CN" altLang="en-US" sz="2800" b="0" kern="1200" dirty="0">
            <a:solidFill>
              <a:schemeClr val="tx1"/>
            </a:solidFill>
            <a:latin typeface="微软雅黑" pitchFamily="34" charset="-122"/>
            <a:ea typeface="微软雅黑" pitchFamily="34" charset="-122"/>
          </a:endParaRPr>
        </a:p>
      </dsp:txBody>
      <dsp:txXfrm>
        <a:off x="2232249" y="1872210"/>
        <a:ext cx="2962746" cy="1641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0038E-4337-4355-ADDC-372DC6BF6211}">
      <dsp:nvSpPr>
        <dsp:cNvPr id="0" name=""/>
        <dsp:cNvSpPr/>
      </dsp:nvSpPr>
      <dsp:spPr>
        <a:xfrm>
          <a:off x="228285" y="1750"/>
          <a:ext cx="3504652" cy="79878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zh-CN" altLang="en-US" sz="3600" kern="1200" smtClean="0"/>
            <a:t>进程</a:t>
          </a:r>
          <a:endParaRPr lang="zh-CN" altLang="en-US" sz="3600" kern="1200"/>
        </a:p>
      </dsp:txBody>
      <dsp:txXfrm>
        <a:off x="251680" y="25145"/>
        <a:ext cx="3457862" cy="751990"/>
      </dsp:txXfrm>
    </dsp:sp>
    <dsp:sp modelId="{64CC6352-9CB4-4F01-B5A1-D6E4D9B3F990}">
      <dsp:nvSpPr>
        <dsp:cNvPr id="0" name=""/>
        <dsp:cNvSpPr/>
      </dsp:nvSpPr>
      <dsp:spPr>
        <a:xfrm>
          <a:off x="578751" y="800530"/>
          <a:ext cx="361427" cy="906934"/>
        </a:xfrm>
        <a:custGeom>
          <a:avLst/>
          <a:gdLst/>
          <a:ahLst/>
          <a:cxnLst/>
          <a:rect l="0" t="0" r="0" b="0"/>
          <a:pathLst>
            <a:path>
              <a:moveTo>
                <a:pt x="0" y="0"/>
              </a:moveTo>
              <a:lnTo>
                <a:pt x="0" y="906934"/>
              </a:lnTo>
              <a:lnTo>
                <a:pt x="361427" y="9069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69A04A-B1D1-4E58-9E25-0103F73525A7}">
      <dsp:nvSpPr>
        <dsp:cNvPr id="0" name=""/>
        <dsp:cNvSpPr/>
      </dsp:nvSpPr>
      <dsp:spPr>
        <a:xfrm>
          <a:off x="940179" y="934916"/>
          <a:ext cx="3246906" cy="154509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sz="2400" kern="1200" dirty="0" smtClean="0"/>
            <a:t>为使多个程序能并发执行，必须为每个程序建立进程</a:t>
          </a:r>
          <a:r>
            <a:rPr lang="en-US" sz="2400" kern="1200" dirty="0" smtClean="0"/>
            <a:t>(Process)</a:t>
          </a:r>
          <a:endParaRPr lang="zh-CN" sz="2400" kern="1200" dirty="0"/>
        </a:p>
      </dsp:txBody>
      <dsp:txXfrm>
        <a:off x="985433" y="980170"/>
        <a:ext cx="3156398" cy="1454588"/>
      </dsp:txXfrm>
    </dsp:sp>
    <dsp:sp modelId="{B258448B-952A-403F-B7B2-4703F3E809F8}">
      <dsp:nvSpPr>
        <dsp:cNvPr id="0" name=""/>
        <dsp:cNvSpPr/>
      </dsp:nvSpPr>
      <dsp:spPr>
        <a:xfrm>
          <a:off x="578751" y="800530"/>
          <a:ext cx="349876" cy="3031743"/>
        </a:xfrm>
        <a:custGeom>
          <a:avLst/>
          <a:gdLst/>
          <a:ahLst/>
          <a:cxnLst/>
          <a:rect l="0" t="0" r="0" b="0"/>
          <a:pathLst>
            <a:path>
              <a:moveTo>
                <a:pt x="0" y="0"/>
              </a:moveTo>
              <a:lnTo>
                <a:pt x="0" y="3031743"/>
              </a:lnTo>
              <a:lnTo>
                <a:pt x="349876" y="3031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1343-3E76-4689-AC21-E706B282A24C}">
      <dsp:nvSpPr>
        <dsp:cNvPr id="0" name=""/>
        <dsp:cNvSpPr/>
      </dsp:nvSpPr>
      <dsp:spPr>
        <a:xfrm>
          <a:off x="928627" y="2671910"/>
          <a:ext cx="3246906" cy="2320728"/>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t>在系统中能独立运行并作为资源分配的基本单位，它是一组机器指令、数据和堆栈等组成的，是一个活动实体</a:t>
          </a:r>
          <a:endParaRPr lang="zh-CN" altLang="en-US" sz="2400" kern="1200" dirty="0"/>
        </a:p>
      </dsp:txBody>
      <dsp:txXfrm>
        <a:off x="996599" y="2739882"/>
        <a:ext cx="3110962" cy="2184784"/>
      </dsp:txXfrm>
    </dsp:sp>
    <dsp:sp modelId="{03A2FDD4-6739-48B8-8715-140372646755}">
      <dsp:nvSpPr>
        <dsp:cNvPr id="0" name=""/>
        <dsp:cNvSpPr/>
      </dsp:nvSpPr>
      <dsp:spPr>
        <a:xfrm>
          <a:off x="4609101" y="1750"/>
          <a:ext cx="3504652" cy="79878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zh-CN" altLang="en-US" sz="3600" kern="1200" smtClean="0"/>
            <a:t>线程</a:t>
          </a:r>
          <a:endParaRPr lang="zh-CN" altLang="en-US" sz="3600" kern="1200"/>
        </a:p>
      </dsp:txBody>
      <dsp:txXfrm>
        <a:off x="4632496" y="25145"/>
        <a:ext cx="3457862" cy="751990"/>
      </dsp:txXfrm>
    </dsp:sp>
    <dsp:sp modelId="{CABDC1C3-A37F-4B92-B34E-130C02B0AD6D}">
      <dsp:nvSpPr>
        <dsp:cNvPr id="0" name=""/>
        <dsp:cNvSpPr/>
      </dsp:nvSpPr>
      <dsp:spPr>
        <a:xfrm>
          <a:off x="4959567" y="800530"/>
          <a:ext cx="361427" cy="906934"/>
        </a:xfrm>
        <a:custGeom>
          <a:avLst/>
          <a:gdLst/>
          <a:ahLst/>
          <a:cxnLst/>
          <a:rect l="0" t="0" r="0" b="0"/>
          <a:pathLst>
            <a:path>
              <a:moveTo>
                <a:pt x="0" y="0"/>
              </a:moveTo>
              <a:lnTo>
                <a:pt x="0" y="906934"/>
              </a:lnTo>
              <a:lnTo>
                <a:pt x="361427" y="9069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40BC7-E19C-4DDB-97E8-2409F892D3F5}">
      <dsp:nvSpPr>
        <dsp:cNvPr id="0" name=""/>
        <dsp:cNvSpPr/>
      </dsp:nvSpPr>
      <dsp:spPr>
        <a:xfrm>
          <a:off x="5320995" y="934916"/>
          <a:ext cx="3246906" cy="154509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sz="2400" kern="1200" dirty="0" smtClean="0"/>
            <a:t>为减少进程切换的开销，引入线程</a:t>
          </a:r>
          <a:r>
            <a:rPr lang="en-US" sz="2400" kern="1200" dirty="0" smtClean="0"/>
            <a:t>(Thread)</a:t>
          </a:r>
          <a:endParaRPr lang="zh-CN" sz="2400" kern="1200" dirty="0"/>
        </a:p>
      </dsp:txBody>
      <dsp:txXfrm>
        <a:off x="5366249" y="980170"/>
        <a:ext cx="3156398" cy="1454588"/>
      </dsp:txXfrm>
    </dsp:sp>
    <dsp:sp modelId="{43C83CF8-E51D-4597-B570-7CAFE1FB1899}">
      <dsp:nvSpPr>
        <dsp:cNvPr id="0" name=""/>
        <dsp:cNvSpPr/>
      </dsp:nvSpPr>
      <dsp:spPr>
        <a:xfrm>
          <a:off x="4959567" y="800530"/>
          <a:ext cx="349876" cy="3031743"/>
        </a:xfrm>
        <a:custGeom>
          <a:avLst/>
          <a:gdLst/>
          <a:ahLst/>
          <a:cxnLst/>
          <a:rect l="0" t="0" r="0" b="0"/>
          <a:pathLst>
            <a:path>
              <a:moveTo>
                <a:pt x="0" y="0"/>
              </a:moveTo>
              <a:lnTo>
                <a:pt x="0" y="3031743"/>
              </a:lnTo>
              <a:lnTo>
                <a:pt x="349876" y="303174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26E0B-FF05-4A3D-BE5A-0ECBA987E749}">
      <dsp:nvSpPr>
        <dsp:cNvPr id="0" name=""/>
        <dsp:cNvSpPr/>
      </dsp:nvSpPr>
      <dsp:spPr>
        <a:xfrm>
          <a:off x="5309443" y="2671910"/>
          <a:ext cx="3246906" cy="2320728"/>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zh-CN" altLang="en-US" sz="2400" kern="1200" dirty="0" smtClean="0"/>
            <a:t>一个进程可包括若干线程，进程仍然是资源分配的单位，线程作为独立运行和独立调度的单位。</a:t>
          </a:r>
          <a:endParaRPr lang="zh-CN" altLang="en-US" sz="2400" kern="1200" dirty="0"/>
        </a:p>
      </dsp:txBody>
      <dsp:txXfrm>
        <a:off x="5377415" y="2739882"/>
        <a:ext cx="3110962" cy="2184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EF89-6410-429C-B425-1EB3FF0B0194}">
      <dsp:nvSpPr>
        <dsp:cNvPr id="0" name=""/>
        <dsp:cNvSpPr/>
      </dsp:nvSpPr>
      <dsp:spPr>
        <a:xfrm>
          <a:off x="0" y="0"/>
          <a:ext cx="7553111" cy="108958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latin typeface="微软雅黑" pitchFamily="34" charset="-122"/>
              <a:ea typeface="微软雅黑" pitchFamily="34" charset="-122"/>
            </a:rPr>
            <a:t>编写</a:t>
          </a:r>
          <a:r>
            <a:rPr lang="en-US" altLang="zh-CN" sz="2400" kern="1200" smtClean="0">
              <a:solidFill>
                <a:schemeClr val="tx1"/>
              </a:solidFill>
              <a:latin typeface="微软雅黑" pitchFamily="34" charset="-122"/>
              <a:ea typeface="微软雅黑" pitchFamily="34" charset="-122"/>
            </a:rPr>
            <a:t>Thread</a:t>
          </a:r>
          <a:r>
            <a:rPr lang="zh-CN" altLang="en-US" sz="2400" kern="1200" smtClean="0">
              <a:solidFill>
                <a:schemeClr val="tx1"/>
              </a:solidFill>
              <a:latin typeface="微软雅黑" pitchFamily="34" charset="-122"/>
              <a:ea typeface="微软雅黑" pitchFamily="34" charset="-122"/>
            </a:rPr>
            <a:t>类的子类，重写</a:t>
          </a:r>
          <a:r>
            <a:rPr lang="en-US" altLang="zh-CN" sz="2400" kern="1200" smtClean="0">
              <a:solidFill>
                <a:schemeClr val="tx1"/>
              </a:solidFill>
              <a:latin typeface="微软雅黑" pitchFamily="34" charset="-122"/>
              <a:ea typeface="微软雅黑" pitchFamily="34" charset="-122"/>
            </a:rPr>
            <a:t>run()</a:t>
          </a:r>
          <a:r>
            <a:rPr lang="zh-CN" altLang="en-US" sz="2400" kern="1200" smtClean="0">
              <a:solidFill>
                <a:schemeClr val="tx1"/>
              </a:solidFill>
              <a:latin typeface="微软雅黑" pitchFamily="34" charset="-122"/>
              <a:ea typeface="微软雅黑" pitchFamily="34" charset="-122"/>
            </a:rPr>
            <a:t>方法</a:t>
          </a:r>
          <a:endParaRPr lang="zh-CN" altLang="en-US" sz="2400" kern="1200" dirty="0">
            <a:solidFill>
              <a:schemeClr val="tx1"/>
            </a:solidFill>
            <a:latin typeface="微软雅黑" pitchFamily="34" charset="-122"/>
            <a:ea typeface="微软雅黑" pitchFamily="34" charset="-122"/>
          </a:endParaRPr>
        </a:p>
      </dsp:txBody>
      <dsp:txXfrm>
        <a:off x="31913" y="31913"/>
        <a:ext cx="6377362" cy="1025759"/>
      </dsp:txXfrm>
    </dsp:sp>
    <dsp:sp modelId="{5579D9D7-83E5-4EEE-BD25-1F7FDD5B53EE}">
      <dsp:nvSpPr>
        <dsp:cNvPr id="0" name=""/>
        <dsp:cNvSpPr/>
      </dsp:nvSpPr>
      <dsp:spPr>
        <a:xfrm>
          <a:off x="666450" y="1271183"/>
          <a:ext cx="7553111" cy="1089585"/>
        </a:xfrm>
        <a:prstGeom prst="roundRect">
          <a:avLst>
            <a:gd name="adj" fmla="val 10000"/>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latin typeface="微软雅黑" pitchFamily="34" charset="-122"/>
              <a:ea typeface="微软雅黑" pitchFamily="34" charset="-122"/>
            </a:rPr>
            <a:t>在主线程中创建子类的实例，创建新线程</a:t>
          </a:r>
          <a:endParaRPr lang="zh-CN" altLang="en-US" sz="2400" kern="1200" dirty="0">
            <a:solidFill>
              <a:schemeClr val="tx1"/>
            </a:solidFill>
            <a:latin typeface="微软雅黑" pitchFamily="34" charset="-122"/>
            <a:ea typeface="微软雅黑" pitchFamily="34" charset="-122"/>
          </a:endParaRPr>
        </a:p>
      </dsp:txBody>
      <dsp:txXfrm>
        <a:off x="698363" y="1303096"/>
        <a:ext cx="6114603" cy="1025759"/>
      </dsp:txXfrm>
    </dsp:sp>
    <dsp:sp modelId="{6ED22E70-93CD-474F-BB78-19244CDE7424}">
      <dsp:nvSpPr>
        <dsp:cNvPr id="0" name=""/>
        <dsp:cNvSpPr/>
      </dsp:nvSpPr>
      <dsp:spPr>
        <a:xfrm>
          <a:off x="1332901" y="2542366"/>
          <a:ext cx="7553111" cy="1089585"/>
        </a:xfrm>
        <a:prstGeom prst="roundRect">
          <a:avLst>
            <a:gd name="adj" fmla="val 100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smtClean="0">
              <a:solidFill>
                <a:schemeClr val="tx1"/>
              </a:solidFill>
              <a:latin typeface="微软雅黑" pitchFamily="34" charset="-122"/>
              <a:ea typeface="微软雅黑" pitchFamily="34" charset="-122"/>
            </a:rPr>
            <a:t>通过线程对象调用</a:t>
          </a:r>
          <a:r>
            <a:rPr lang="en-US" altLang="zh-CN" sz="2400" kern="1200" smtClean="0">
              <a:solidFill>
                <a:schemeClr val="tx1"/>
              </a:solidFill>
              <a:latin typeface="微软雅黑" pitchFamily="34" charset="-122"/>
              <a:ea typeface="微软雅黑" pitchFamily="34" charset="-122"/>
            </a:rPr>
            <a:t>start()</a:t>
          </a:r>
          <a:r>
            <a:rPr lang="zh-CN" altLang="en-US" sz="2400" kern="1200" smtClean="0">
              <a:solidFill>
                <a:schemeClr val="tx1"/>
              </a:solidFill>
              <a:latin typeface="微软雅黑" pitchFamily="34" charset="-122"/>
              <a:ea typeface="微软雅黑" pitchFamily="34" charset="-122"/>
            </a:rPr>
            <a:t>方法，开始新线程</a:t>
          </a:r>
          <a:endParaRPr lang="zh-CN" altLang="en-US" sz="2400" kern="1200" dirty="0">
            <a:solidFill>
              <a:schemeClr val="tx1"/>
            </a:solidFill>
            <a:latin typeface="微软雅黑" pitchFamily="34" charset="-122"/>
            <a:ea typeface="微软雅黑" pitchFamily="34" charset="-122"/>
          </a:endParaRPr>
        </a:p>
      </dsp:txBody>
      <dsp:txXfrm>
        <a:off x="1364814" y="2574279"/>
        <a:ext cx="6114603" cy="1025759"/>
      </dsp:txXfrm>
    </dsp:sp>
    <dsp:sp modelId="{FD7A4820-A2EC-44EC-B8C4-A2E94D660DA3}">
      <dsp:nvSpPr>
        <dsp:cNvPr id="0" name=""/>
        <dsp:cNvSpPr/>
      </dsp:nvSpPr>
      <dsp:spPr>
        <a:xfrm>
          <a:off x="6844880" y="826269"/>
          <a:ext cx="708230" cy="708230"/>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latin typeface="微软雅黑" pitchFamily="34" charset="-122"/>
            <a:ea typeface="微软雅黑" pitchFamily="34" charset="-122"/>
          </a:endParaRPr>
        </a:p>
      </dsp:txBody>
      <dsp:txXfrm>
        <a:off x="7004232" y="826269"/>
        <a:ext cx="389526" cy="532943"/>
      </dsp:txXfrm>
    </dsp:sp>
    <dsp:sp modelId="{CFC8042E-E739-49BB-9027-CB536EE17DB2}">
      <dsp:nvSpPr>
        <dsp:cNvPr id="0" name=""/>
        <dsp:cNvSpPr/>
      </dsp:nvSpPr>
      <dsp:spPr>
        <a:xfrm>
          <a:off x="7511331" y="2090188"/>
          <a:ext cx="708230" cy="708230"/>
        </a:xfrm>
        <a:prstGeom prst="downArrow">
          <a:avLst>
            <a:gd name="adj1" fmla="val 55000"/>
            <a:gd name="adj2" fmla="val 45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latin typeface="微软雅黑" pitchFamily="34" charset="-122"/>
            <a:ea typeface="微软雅黑" pitchFamily="34" charset="-122"/>
          </a:endParaRPr>
        </a:p>
      </dsp:txBody>
      <dsp:txXfrm>
        <a:off x="7670683" y="2090188"/>
        <a:ext cx="389526" cy="532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0EF89-6410-429C-B425-1EB3FF0B0194}">
      <dsp:nvSpPr>
        <dsp:cNvPr id="0" name=""/>
        <dsp:cNvSpPr/>
      </dsp:nvSpPr>
      <dsp:spPr>
        <a:xfrm>
          <a:off x="0" y="0"/>
          <a:ext cx="7553111" cy="108958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itchFamily="34" charset="-122"/>
              <a:ea typeface="微软雅黑" pitchFamily="34" charset="-122"/>
            </a:rPr>
            <a:t>编写实现</a:t>
          </a:r>
          <a:r>
            <a:rPr lang="en-US" altLang="zh-CN" sz="2400" kern="1200" dirty="0" smtClean="0">
              <a:solidFill>
                <a:schemeClr val="tx1"/>
              </a:solidFill>
              <a:latin typeface="微软雅黑" pitchFamily="34" charset="-122"/>
              <a:ea typeface="微软雅黑" pitchFamily="34" charset="-122"/>
            </a:rPr>
            <a:t>Runnable</a:t>
          </a:r>
          <a:r>
            <a:rPr lang="zh-CN" altLang="en-US" sz="2400" kern="1200" dirty="0" smtClean="0">
              <a:solidFill>
                <a:schemeClr val="tx1"/>
              </a:solidFill>
              <a:latin typeface="微软雅黑" pitchFamily="34" charset="-122"/>
              <a:ea typeface="微软雅黑" pitchFamily="34" charset="-122"/>
            </a:rPr>
            <a:t>接口的类，实现</a:t>
          </a:r>
          <a:r>
            <a:rPr lang="en-US" altLang="zh-CN" sz="2400" kern="1200" dirty="0" smtClean="0">
              <a:solidFill>
                <a:schemeClr val="tx1"/>
              </a:solidFill>
              <a:latin typeface="微软雅黑" pitchFamily="34" charset="-122"/>
              <a:ea typeface="微软雅黑" pitchFamily="34" charset="-122"/>
            </a:rPr>
            <a:t>run()</a:t>
          </a:r>
          <a:r>
            <a:rPr lang="zh-CN" altLang="en-US" sz="2400" kern="1200" dirty="0" smtClean="0">
              <a:solidFill>
                <a:schemeClr val="tx1"/>
              </a:solidFill>
              <a:latin typeface="微软雅黑" pitchFamily="34" charset="-122"/>
              <a:ea typeface="微软雅黑" pitchFamily="34" charset="-122"/>
            </a:rPr>
            <a:t>方法，该类创建的实例称为目标对象</a:t>
          </a:r>
          <a:endParaRPr lang="zh-CN" altLang="en-US" sz="2400" kern="1200" dirty="0">
            <a:solidFill>
              <a:schemeClr val="tx1"/>
            </a:solidFill>
            <a:latin typeface="微软雅黑" pitchFamily="34" charset="-122"/>
            <a:ea typeface="微软雅黑" pitchFamily="34" charset="-122"/>
          </a:endParaRPr>
        </a:p>
      </dsp:txBody>
      <dsp:txXfrm>
        <a:off x="31913" y="31913"/>
        <a:ext cx="6377362" cy="1025759"/>
      </dsp:txXfrm>
    </dsp:sp>
    <dsp:sp modelId="{5579D9D7-83E5-4EEE-BD25-1F7FDD5B53EE}">
      <dsp:nvSpPr>
        <dsp:cNvPr id="0" name=""/>
        <dsp:cNvSpPr/>
      </dsp:nvSpPr>
      <dsp:spPr>
        <a:xfrm>
          <a:off x="666450" y="1271183"/>
          <a:ext cx="7553111" cy="1089585"/>
        </a:xfrm>
        <a:prstGeom prst="roundRect">
          <a:avLst>
            <a:gd name="adj" fmla="val 10000"/>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itchFamily="34" charset="-122"/>
              <a:ea typeface="微软雅黑" pitchFamily="34" charset="-122"/>
            </a:rPr>
            <a:t>创建目标对象，再以目标对象为参数创建线程对象</a:t>
          </a:r>
          <a:endParaRPr lang="zh-CN" altLang="en-US" sz="2400" kern="1200" dirty="0">
            <a:solidFill>
              <a:schemeClr val="tx1"/>
            </a:solidFill>
            <a:latin typeface="微软雅黑" pitchFamily="34" charset="-122"/>
            <a:ea typeface="微软雅黑" pitchFamily="34" charset="-122"/>
          </a:endParaRPr>
        </a:p>
      </dsp:txBody>
      <dsp:txXfrm>
        <a:off x="698363" y="1303096"/>
        <a:ext cx="6114603" cy="1025759"/>
      </dsp:txXfrm>
    </dsp:sp>
    <dsp:sp modelId="{6ED22E70-93CD-474F-BB78-19244CDE7424}">
      <dsp:nvSpPr>
        <dsp:cNvPr id="0" name=""/>
        <dsp:cNvSpPr/>
      </dsp:nvSpPr>
      <dsp:spPr>
        <a:xfrm>
          <a:off x="1332901" y="2542366"/>
          <a:ext cx="7553111" cy="1089585"/>
        </a:xfrm>
        <a:prstGeom prst="roundRect">
          <a:avLst>
            <a:gd name="adj" fmla="val 100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微软雅黑" pitchFamily="34" charset="-122"/>
              <a:ea typeface="微软雅黑" pitchFamily="34" charset="-122"/>
            </a:rPr>
            <a:t>通过线程对象调用</a:t>
          </a:r>
          <a:r>
            <a:rPr lang="en-US" altLang="zh-CN" sz="2400" kern="1200" dirty="0" smtClean="0">
              <a:solidFill>
                <a:schemeClr val="tx1"/>
              </a:solidFill>
              <a:latin typeface="微软雅黑" pitchFamily="34" charset="-122"/>
              <a:ea typeface="微软雅黑" pitchFamily="34" charset="-122"/>
            </a:rPr>
            <a:t>start()</a:t>
          </a:r>
          <a:r>
            <a:rPr lang="zh-CN" altLang="en-US" sz="2400" kern="1200" dirty="0" smtClean="0">
              <a:solidFill>
                <a:schemeClr val="tx1"/>
              </a:solidFill>
              <a:latin typeface="微软雅黑" pitchFamily="34" charset="-122"/>
              <a:ea typeface="微软雅黑" pitchFamily="34" charset="-122"/>
            </a:rPr>
            <a:t>方法，开始新线程</a:t>
          </a:r>
          <a:endParaRPr lang="zh-CN" altLang="en-US" sz="2400" kern="1200" dirty="0">
            <a:solidFill>
              <a:schemeClr val="tx1"/>
            </a:solidFill>
            <a:latin typeface="微软雅黑" pitchFamily="34" charset="-122"/>
            <a:ea typeface="微软雅黑" pitchFamily="34" charset="-122"/>
          </a:endParaRPr>
        </a:p>
      </dsp:txBody>
      <dsp:txXfrm>
        <a:off x="1364814" y="2574279"/>
        <a:ext cx="6114603" cy="1025759"/>
      </dsp:txXfrm>
    </dsp:sp>
    <dsp:sp modelId="{FD7A4820-A2EC-44EC-B8C4-A2E94D660DA3}">
      <dsp:nvSpPr>
        <dsp:cNvPr id="0" name=""/>
        <dsp:cNvSpPr/>
      </dsp:nvSpPr>
      <dsp:spPr>
        <a:xfrm>
          <a:off x="6844880" y="826269"/>
          <a:ext cx="708230" cy="708230"/>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latin typeface="微软雅黑" pitchFamily="34" charset="-122"/>
            <a:ea typeface="微软雅黑" pitchFamily="34" charset="-122"/>
          </a:endParaRPr>
        </a:p>
      </dsp:txBody>
      <dsp:txXfrm>
        <a:off x="7004232" y="826269"/>
        <a:ext cx="389526" cy="532943"/>
      </dsp:txXfrm>
    </dsp:sp>
    <dsp:sp modelId="{CFC8042E-E739-49BB-9027-CB536EE17DB2}">
      <dsp:nvSpPr>
        <dsp:cNvPr id="0" name=""/>
        <dsp:cNvSpPr/>
      </dsp:nvSpPr>
      <dsp:spPr>
        <a:xfrm>
          <a:off x="7511331" y="2090188"/>
          <a:ext cx="708230" cy="708230"/>
        </a:xfrm>
        <a:prstGeom prst="downArrow">
          <a:avLst>
            <a:gd name="adj1" fmla="val 55000"/>
            <a:gd name="adj2" fmla="val 45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zh-CN" altLang="en-US" sz="2400" kern="1200">
            <a:solidFill>
              <a:schemeClr val="tx1"/>
            </a:solidFill>
            <a:latin typeface="微软雅黑" pitchFamily="34" charset="-122"/>
            <a:ea typeface="微软雅黑" pitchFamily="34" charset="-122"/>
          </a:endParaRPr>
        </a:p>
      </dsp:txBody>
      <dsp:txXfrm>
        <a:off x="7670683" y="2090188"/>
        <a:ext cx="389526" cy="53294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EEFEE"/>
        </a:solidFill>
        <a:effectLst/>
      </p:bgPr>
    </p:bg>
    <p:spTree>
      <p:nvGrpSpPr>
        <p:cNvPr id="1" name=""/>
        <p:cNvGrpSpPr/>
        <p:nvPr/>
      </p:nvGrpSpPr>
      <p:grpSpPr>
        <a:xfrm>
          <a:off x="0" y="0"/>
          <a:ext cx="0" cy="0"/>
          <a:chOff x="0" y="0"/>
          <a:chExt cx="0" cy="0"/>
        </a:xfrm>
      </p:grpSpPr>
      <p:sp>
        <p:nvSpPr>
          <p:cNvPr id="7" name="矩形 6"/>
          <p:cNvSpPr/>
          <p:nvPr userDrawn="1"/>
        </p:nvSpPr>
        <p:spPr>
          <a:xfrm>
            <a:off x="0" y="1486840"/>
            <a:ext cx="9144000" cy="3240360"/>
          </a:xfrm>
          <a:prstGeom prst="rect">
            <a:avLst/>
          </a:prstGeom>
          <a:solidFill>
            <a:srgbClr val="339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E:\课程\java理论与实践\document\java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347" y="2500976"/>
            <a:ext cx="1403648" cy="1403648"/>
          </a:xfrm>
          <a:prstGeom prst="rect">
            <a:avLst/>
          </a:prstGeom>
          <a:noFill/>
          <a:effectLst>
            <a:outerShdw blurRad="76200" dir="18900000" sy="23000" kx="-1200000" algn="bl" rotWithShape="0">
              <a:srgbClr val="002060">
                <a:alpha val="20000"/>
              </a:srgbClr>
            </a:outerShdw>
          </a:effectLst>
          <a:extLst>
            <a:ext uri="{909E8E84-426E-40DD-AFC4-6F175D3DCCD1}">
              <a14:hiddenFill xmlns:a14="http://schemas.microsoft.com/office/drawing/2010/main">
                <a:solidFill>
                  <a:srgbClr val="FFFFFF"/>
                </a:solidFill>
              </a14:hiddenFill>
            </a:ext>
          </a:extLst>
        </p:spPr>
      </p:pic>
      <p:grpSp>
        <p:nvGrpSpPr>
          <p:cNvPr id="21" name="组合 20"/>
          <p:cNvGrpSpPr/>
          <p:nvPr userDrawn="1"/>
        </p:nvGrpSpPr>
        <p:grpSpPr>
          <a:xfrm>
            <a:off x="2803" y="-2"/>
            <a:ext cx="9142413" cy="2384594"/>
            <a:chOff x="2803" y="-2"/>
            <a:chExt cx="9142413" cy="2384592"/>
          </a:xfrm>
        </p:grpSpPr>
        <p:pic>
          <p:nvPicPr>
            <p:cNvPr id="22" name="图片 21" descr="down light.png"/>
            <p:cNvPicPr>
              <a:picLocks noChangeAspect="1"/>
            </p:cNvPicPr>
            <p:nvPr userDrawn="1"/>
          </p:nvPicPr>
          <p:blipFill>
            <a:blip r:embed="rId3"/>
            <a:srcRect/>
            <a:stretch>
              <a:fillRect/>
            </a:stretch>
          </p:blipFill>
          <p:spPr bwMode="auto">
            <a:xfrm rot="10800000">
              <a:off x="2803" y="-2"/>
              <a:ext cx="9142413" cy="2384592"/>
            </a:xfrm>
            <a:prstGeom prst="rect">
              <a:avLst/>
            </a:prstGeom>
            <a:noFill/>
            <a:ln w="9525">
              <a:noFill/>
              <a:miter lim="800000"/>
              <a:headEnd/>
              <a:tailEnd/>
            </a:ln>
          </p:spPr>
        </p:pic>
        <p:pic>
          <p:nvPicPr>
            <p:cNvPr id="9" name="图片 8"/>
            <p:cNvPicPr>
              <a:picLocks noChangeAspect="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colorTemperature colorTemp="4700"/>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79512" y="404664"/>
              <a:ext cx="4685020" cy="648072"/>
            </a:xfrm>
            <a:prstGeom prst="rect">
              <a:avLst/>
            </a:prstGeom>
          </p:spPr>
        </p:pic>
      </p:grpSp>
      <p:sp>
        <p:nvSpPr>
          <p:cNvPr id="13" name="椭圆 12"/>
          <p:cNvSpPr/>
          <p:nvPr userDrawn="1"/>
        </p:nvSpPr>
        <p:spPr>
          <a:xfrm>
            <a:off x="611559" y="1972639"/>
            <a:ext cx="1032941" cy="1046371"/>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4139952" y="1521408"/>
            <a:ext cx="2187403" cy="2166096"/>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6015662" y="1827257"/>
            <a:ext cx="1079238" cy="1114669"/>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601416" y="2829226"/>
            <a:ext cx="1473674" cy="1499254"/>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756926" y="3589400"/>
            <a:ext cx="911418" cy="847712"/>
          </a:xfrm>
          <a:prstGeom prst="ellipse">
            <a:avLst/>
          </a:prstGeom>
          <a:gradFill flip="none" rotWithShape="1">
            <a:gsLst>
              <a:gs pos="100000">
                <a:srgbClr val="79C2E6">
                  <a:alpha val="17000"/>
                </a:srgbClr>
              </a:gs>
              <a:gs pos="0">
                <a:schemeClr val="bg1">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2976597" y="2340975"/>
            <a:ext cx="5686400" cy="1470025"/>
          </a:xfrm>
        </p:spPr>
        <p:txBody>
          <a:bodyPr>
            <a:normAutofit/>
          </a:bodyPr>
          <a:lstStyle>
            <a:lvl1pPr>
              <a:defRPr sz="5400" b="1" i="1">
                <a:solidFill>
                  <a:schemeClr val="bg1">
                    <a:lumMod val="95000"/>
                  </a:schemeClr>
                </a:solidFill>
                <a:latin typeface="黑体" pitchFamily="49" charset="-122"/>
                <a:ea typeface="黑体" pitchFamily="49" charset="-122"/>
                <a:cs typeface="Verdana" pitchFamily="34" charset="0"/>
              </a:defRPr>
            </a:lvl1pPr>
          </a:lstStyle>
          <a:p>
            <a:r>
              <a:rPr lang="en-US" altLang="zh-CN" dirty="0" smtClean="0"/>
              <a:t>Java</a:t>
            </a:r>
            <a:r>
              <a:rPr lang="zh-CN" altLang="en-US" dirty="0" smtClean="0"/>
              <a:t>理论与实践</a:t>
            </a:r>
            <a:endParaRPr lang="zh-CN" altLang="en-US" dirty="0"/>
          </a:p>
        </p:txBody>
      </p:sp>
      <p:grpSp>
        <p:nvGrpSpPr>
          <p:cNvPr id="18" name="组合 17"/>
          <p:cNvGrpSpPr/>
          <p:nvPr userDrawn="1"/>
        </p:nvGrpSpPr>
        <p:grpSpPr>
          <a:xfrm>
            <a:off x="0" y="3356992"/>
            <a:ext cx="9142413" cy="3501009"/>
            <a:chOff x="0" y="3356992"/>
            <a:chExt cx="9142413" cy="3501009"/>
          </a:xfrm>
        </p:grpSpPr>
        <p:pic>
          <p:nvPicPr>
            <p:cNvPr id="19" name="图片 18" descr="down light.png"/>
            <p:cNvPicPr>
              <a:picLocks noChangeAspect="1"/>
            </p:cNvPicPr>
            <p:nvPr userDrawn="1"/>
          </p:nvPicPr>
          <p:blipFill>
            <a:blip r:embed="rId3"/>
            <a:srcRect/>
            <a:stretch>
              <a:fillRect/>
            </a:stretch>
          </p:blipFill>
          <p:spPr bwMode="auto">
            <a:xfrm>
              <a:off x="0" y="3356992"/>
              <a:ext cx="9142413" cy="3501009"/>
            </a:xfrm>
            <a:prstGeom prst="rect">
              <a:avLst/>
            </a:prstGeom>
            <a:noFill/>
            <a:ln w="9525">
              <a:noFill/>
              <a:miter lim="800000"/>
              <a:headEnd/>
              <a:tailEnd/>
            </a:ln>
          </p:spPr>
        </p:pic>
        <p:sp>
          <p:nvSpPr>
            <p:cNvPr id="12" name="TextBox 11"/>
            <p:cNvSpPr txBox="1"/>
            <p:nvPr userDrawn="1"/>
          </p:nvSpPr>
          <p:spPr>
            <a:xfrm>
              <a:off x="1978402" y="5373216"/>
              <a:ext cx="5187196"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电子与信息工程学院  戴喆</a:t>
              </a:r>
              <a:endParaRPr lang="zh-CN" altLang="en-US"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6" name="图片 15" descr="down light.png"/>
          <p:cNvPicPr>
            <a:picLocks noChangeAspect="1"/>
          </p:cNvPicPr>
          <p:nvPr userDrawn="1"/>
        </p:nvPicPr>
        <p:blipFill>
          <a:blip r:embed="rId2"/>
          <a:srcRect/>
          <a:stretch>
            <a:fillRect/>
          </a:stretch>
        </p:blipFill>
        <p:spPr bwMode="auto">
          <a:xfrm rot="10800000">
            <a:off x="-3" y="1587"/>
            <a:ext cx="9142413" cy="1051148"/>
          </a:xfrm>
          <a:prstGeom prst="rect">
            <a:avLst/>
          </a:prstGeom>
          <a:noFill/>
          <a:ln w="9525">
            <a:noFill/>
            <a:miter lim="800000"/>
            <a:headEnd/>
            <a:tailEnd/>
          </a:ln>
        </p:spPr>
      </p:pic>
      <p:sp>
        <p:nvSpPr>
          <p:cNvPr id="2" name="标题 1"/>
          <p:cNvSpPr>
            <a:spLocks noGrp="1"/>
          </p:cNvSpPr>
          <p:nvPr>
            <p:ph type="title"/>
          </p:nvPr>
        </p:nvSpPr>
        <p:spPr>
          <a:xfrm>
            <a:off x="661942" y="1589"/>
            <a:ext cx="7933470" cy="626119"/>
          </a:xfrm>
          <a:effectLst>
            <a:outerShdw blurRad="50800" dist="38100" dir="2700000" algn="tl" rotWithShape="0">
              <a:prstClr val="black">
                <a:alpha val="40000"/>
              </a:prstClr>
            </a:outerShdw>
          </a:effectLst>
        </p:spPr>
        <p:txBody>
          <a:bodyPr>
            <a:normAutofit/>
          </a:bodyPr>
          <a:lstStyle>
            <a:lvl1pPr>
              <a:defRPr sz="3200">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908720"/>
            <a:ext cx="8784976" cy="5832648"/>
          </a:xfrm>
        </p:spPr>
        <p:txBody>
          <a:bodyPr/>
          <a:lstStyle>
            <a:lvl1pPr marL="342900" indent="-342900">
              <a:buSzPct val="60000"/>
              <a:buFont typeface="Wingdings" pitchFamily="2" charset="2"/>
              <a:buChar char="n"/>
              <a:defRPr>
                <a:solidFill>
                  <a:srgbClr val="0070C0"/>
                </a:solidFill>
                <a:latin typeface="微软雅黑" pitchFamily="34" charset="-122"/>
                <a:ea typeface="微软雅黑" pitchFamily="34" charset="-122"/>
                <a:cs typeface="Courier New" pitchFamily="49" charset="0"/>
              </a:defRPr>
            </a:lvl1pPr>
            <a:lvl2pPr marL="742950" indent="-285750">
              <a:buFont typeface="Wingdings" pitchFamily="2" charset="2"/>
              <a:buChar char="Ø"/>
              <a:defRPr>
                <a:solidFill>
                  <a:srgbClr val="0070C0"/>
                </a:solidFill>
                <a:latin typeface="微软雅黑" pitchFamily="34" charset="-122"/>
                <a:ea typeface="微软雅黑" pitchFamily="34" charset="-122"/>
                <a:cs typeface="Courier New" pitchFamily="49" charset="0"/>
              </a:defRPr>
            </a:lvl2pPr>
            <a:lvl3pPr marL="1143000" indent="-228600">
              <a:buFont typeface="Wingdings" pitchFamily="2" charset="2"/>
              <a:buChar char="ü"/>
              <a:defRPr>
                <a:solidFill>
                  <a:srgbClr val="0070C0"/>
                </a:solidFill>
                <a:latin typeface="微软雅黑" pitchFamily="34" charset="-122"/>
                <a:ea typeface="微软雅黑" pitchFamily="34" charset="-122"/>
                <a:cs typeface="Courier New" pitchFamily="49" charset="0"/>
              </a:defRPr>
            </a:lvl3pPr>
            <a:lvl4pPr marL="1600200" indent="-228600">
              <a:buFont typeface="Wingdings" pitchFamily="2" charset="2"/>
              <a:buChar char="u"/>
              <a:defRPr>
                <a:solidFill>
                  <a:srgbClr val="0070C0"/>
                </a:solidFill>
                <a:latin typeface="微软雅黑" pitchFamily="34" charset="-122"/>
                <a:ea typeface="微软雅黑" pitchFamily="34" charset="-122"/>
                <a:cs typeface="Courier New" pitchFamily="49" charset="0"/>
              </a:defRPr>
            </a:lvl4pPr>
            <a:lvl5pPr>
              <a:defRPr>
                <a:solidFill>
                  <a:srgbClr val="0070C0"/>
                </a:solidFill>
                <a:latin typeface="微软雅黑" pitchFamily="34" charset="-122"/>
                <a:ea typeface="微软雅黑" pitchFamily="34" charset="-122"/>
                <a:cs typeface="Courier New" pitchFamily="49"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5" name="内容占位符 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308" y="41218"/>
            <a:ext cx="538252" cy="53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290">
                                          <p:stCondLst>
                                            <p:cond delay="0"/>
                                          </p:stCondLst>
                                        </p:cTn>
                                        <p:tgtEl>
                                          <p:spTgt spid="16"/>
                                        </p:tgtEl>
                                      </p:cBhvr>
                                    </p:animEffect>
                                    <p:anim calcmode="lin" valueType="num">
                                      <p:cBhvr>
                                        <p:cTn id="8"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13" dur="13">
                                          <p:stCondLst>
                                            <p:cond delay="325"/>
                                          </p:stCondLst>
                                        </p:cTn>
                                        <p:tgtEl>
                                          <p:spTgt spid="16"/>
                                        </p:tgtEl>
                                      </p:cBhvr>
                                      <p:to x="100000" y="60000"/>
                                    </p:animScale>
                                    <p:animScale>
                                      <p:cBhvr>
                                        <p:cTn id="14" dur="83" decel="50000">
                                          <p:stCondLst>
                                            <p:cond delay="338"/>
                                          </p:stCondLst>
                                        </p:cTn>
                                        <p:tgtEl>
                                          <p:spTgt spid="16"/>
                                        </p:tgtEl>
                                      </p:cBhvr>
                                      <p:to x="100000" y="100000"/>
                                    </p:animScale>
                                    <p:animScale>
                                      <p:cBhvr>
                                        <p:cTn id="15" dur="13">
                                          <p:stCondLst>
                                            <p:cond delay="656"/>
                                          </p:stCondLst>
                                        </p:cTn>
                                        <p:tgtEl>
                                          <p:spTgt spid="16"/>
                                        </p:tgtEl>
                                      </p:cBhvr>
                                      <p:to x="100000" y="80000"/>
                                    </p:animScale>
                                    <p:animScale>
                                      <p:cBhvr>
                                        <p:cTn id="16" dur="83" decel="50000">
                                          <p:stCondLst>
                                            <p:cond delay="669"/>
                                          </p:stCondLst>
                                        </p:cTn>
                                        <p:tgtEl>
                                          <p:spTgt spid="16"/>
                                        </p:tgtEl>
                                      </p:cBhvr>
                                      <p:to x="100000" y="100000"/>
                                    </p:animScale>
                                    <p:animScale>
                                      <p:cBhvr>
                                        <p:cTn id="17" dur="13">
                                          <p:stCondLst>
                                            <p:cond delay="821"/>
                                          </p:stCondLst>
                                        </p:cTn>
                                        <p:tgtEl>
                                          <p:spTgt spid="16"/>
                                        </p:tgtEl>
                                      </p:cBhvr>
                                      <p:to x="100000" y="90000"/>
                                    </p:animScale>
                                    <p:animScale>
                                      <p:cBhvr>
                                        <p:cTn id="18" dur="83" decel="50000">
                                          <p:stCondLst>
                                            <p:cond delay="834"/>
                                          </p:stCondLst>
                                        </p:cTn>
                                        <p:tgtEl>
                                          <p:spTgt spid="16"/>
                                        </p:tgtEl>
                                      </p:cBhvr>
                                      <p:to x="100000" y="100000"/>
                                    </p:animScale>
                                    <p:animScale>
                                      <p:cBhvr>
                                        <p:cTn id="19" dur="13">
                                          <p:stCondLst>
                                            <p:cond delay="904"/>
                                          </p:stCondLst>
                                        </p:cTn>
                                        <p:tgtEl>
                                          <p:spTgt spid="16"/>
                                        </p:tgtEl>
                                      </p:cBhvr>
                                      <p:to x="100000" y="95000"/>
                                    </p:animScale>
                                    <p:animScale>
                                      <p:cBhvr>
                                        <p:cTn id="20" dur="83" decel="50000">
                                          <p:stCondLst>
                                            <p:cond delay="917"/>
                                          </p:stCondLst>
                                        </p:cTn>
                                        <p:tgtEl>
                                          <p:spTgt spid="16"/>
                                        </p:tgtEl>
                                      </p:cBhvr>
                                      <p:to x="100000" y="100000"/>
                                    </p:animScale>
                                  </p:childTnLst>
                                </p:cTn>
                              </p:par>
                              <p:par>
                                <p:cTn id="21" presetID="26" presetClass="entr" presetSubtype="0" fill="hold" grpId="0" nodeType="withEffect">
                                  <p:stCondLst>
                                    <p:cond delay="10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348">
                                          <p:stCondLst>
                                            <p:cond delay="0"/>
                                          </p:stCondLst>
                                        </p:cTn>
                                        <p:tgtEl>
                                          <p:spTgt spid="2"/>
                                        </p:tgtEl>
                                      </p:cBhvr>
                                    </p:animEffect>
                                    <p:anim calcmode="lin" valueType="num">
                                      <p:cBhvr>
                                        <p:cTn id="24" dur="109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3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398" tmFilter="0, 0; 0.125,0.2665; 0.25,0.4; 0.375,0.465; 0.5,0.5;  0.625,0.535; 0.75,0.6; 0.875,0.7335; 1,1">
                                          <p:stCondLst>
                                            <p:cond delay="398"/>
                                          </p:stCondLst>
                                        </p:cTn>
                                        <p:tgtEl>
                                          <p:spTgt spid="2"/>
                                        </p:tgtEl>
                                        <p:attrNameLst>
                                          <p:attrName>ppt_y</p:attrName>
                                        </p:attrNameLst>
                                      </p:cBhvr>
                                      <p:tavLst>
                                        <p:tav tm="0" fmla="#ppt_y-sin(pi*$)/9">
                                          <p:val>
                                            <p:fltVal val="0"/>
                                          </p:val>
                                        </p:tav>
                                        <p:tav tm="100000">
                                          <p:val>
                                            <p:fltVal val="1"/>
                                          </p:val>
                                        </p:tav>
                                      </p:tavLst>
                                    </p:anim>
                                    <p:anim calcmode="lin" valueType="num">
                                      <p:cBhvr>
                                        <p:cTn id="27" dur="199" tmFilter="0, 0; 0.125,0.2665; 0.25,0.4; 0.375,0.465; 0.5,0.5;  0.625,0.535; 0.75,0.6; 0.875,0.7335; 1,1">
                                          <p:stCondLst>
                                            <p:cond delay="794"/>
                                          </p:stCondLst>
                                        </p:cTn>
                                        <p:tgtEl>
                                          <p:spTgt spid="2"/>
                                        </p:tgtEl>
                                        <p:attrNameLst>
                                          <p:attrName>ppt_y</p:attrName>
                                        </p:attrNameLst>
                                      </p:cBhvr>
                                      <p:tavLst>
                                        <p:tav tm="0" fmla="#ppt_y-sin(pi*$)/27">
                                          <p:val>
                                            <p:fltVal val="0"/>
                                          </p:val>
                                        </p:tav>
                                        <p:tav tm="100000">
                                          <p:val>
                                            <p:fltVal val="1"/>
                                          </p:val>
                                        </p:tav>
                                      </p:tavLst>
                                    </p:anim>
                                    <p:anim calcmode="lin" valueType="num">
                                      <p:cBhvr>
                                        <p:cTn id="28" dur="98" tmFilter="0, 0; 0.125,0.2665; 0.25,0.4; 0.375,0.465; 0.5,0.5;  0.625,0.535; 0.75,0.6; 0.875,0.7335; 1,1">
                                          <p:stCondLst>
                                            <p:cond delay="994"/>
                                          </p:stCondLst>
                                        </p:cTn>
                                        <p:tgtEl>
                                          <p:spTgt spid="2"/>
                                        </p:tgtEl>
                                        <p:attrNameLst>
                                          <p:attrName>ppt_y</p:attrName>
                                        </p:attrNameLst>
                                      </p:cBhvr>
                                      <p:tavLst>
                                        <p:tav tm="0" fmla="#ppt_y-sin(pi*$)/81">
                                          <p:val>
                                            <p:fltVal val="0"/>
                                          </p:val>
                                        </p:tav>
                                        <p:tav tm="100000">
                                          <p:val>
                                            <p:fltVal val="1"/>
                                          </p:val>
                                        </p:tav>
                                      </p:tavLst>
                                    </p:anim>
                                    <p:animScale>
                                      <p:cBhvr>
                                        <p:cTn id="29" dur="1">
                                          <p:stCondLst>
                                            <p:cond delay="390"/>
                                          </p:stCondLst>
                                        </p:cTn>
                                        <p:tgtEl>
                                          <p:spTgt spid="2"/>
                                        </p:tgtEl>
                                      </p:cBhvr>
                                      <p:to x="100000" y="60000"/>
                                    </p:animScale>
                                    <p:animScale>
                                      <p:cBhvr>
                                        <p:cTn id="30" dur="100" decel="50000">
                                          <p:stCondLst>
                                            <p:cond delay="406"/>
                                          </p:stCondLst>
                                        </p:cTn>
                                        <p:tgtEl>
                                          <p:spTgt spid="2"/>
                                        </p:tgtEl>
                                      </p:cBhvr>
                                      <p:to x="100000" y="100000"/>
                                    </p:animScale>
                                    <p:animScale>
                                      <p:cBhvr>
                                        <p:cTn id="31" dur="1">
                                          <p:stCondLst>
                                            <p:cond delay="787"/>
                                          </p:stCondLst>
                                        </p:cTn>
                                        <p:tgtEl>
                                          <p:spTgt spid="2"/>
                                        </p:tgtEl>
                                      </p:cBhvr>
                                      <p:to x="100000" y="80000"/>
                                    </p:animScale>
                                    <p:animScale>
                                      <p:cBhvr>
                                        <p:cTn id="32" dur="100" decel="50000">
                                          <p:stCondLst>
                                            <p:cond delay="803"/>
                                          </p:stCondLst>
                                        </p:cTn>
                                        <p:tgtEl>
                                          <p:spTgt spid="2"/>
                                        </p:tgtEl>
                                      </p:cBhvr>
                                      <p:to x="100000" y="100000"/>
                                    </p:animScale>
                                    <p:animScale>
                                      <p:cBhvr>
                                        <p:cTn id="33" dur="1">
                                          <p:stCondLst>
                                            <p:cond delay="985"/>
                                          </p:stCondLst>
                                        </p:cTn>
                                        <p:tgtEl>
                                          <p:spTgt spid="2"/>
                                        </p:tgtEl>
                                      </p:cBhvr>
                                      <p:to x="100000" y="90000"/>
                                    </p:animScale>
                                    <p:animScale>
                                      <p:cBhvr>
                                        <p:cTn id="34" dur="100" decel="50000">
                                          <p:stCondLst>
                                            <p:cond delay="1001"/>
                                          </p:stCondLst>
                                        </p:cTn>
                                        <p:tgtEl>
                                          <p:spTgt spid="2"/>
                                        </p:tgtEl>
                                      </p:cBhvr>
                                      <p:to x="100000" y="100000"/>
                                    </p:animScale>
                                    <p:animScale>
                                      <p:cBhvr>
                                        <p:cTn id="35" dur="1">
                                          <p:stCondLst>
                                            <p:cond delay="1085"/>
                                          </p:stCondLst>
                                        </p:cTn>
                                        <p:tgtEl>
                                          <p:spTgt spid="2"/>
                                        </p:tgtEl>
                                      </p:cBhvr>
                                      <p:to x="100000" y="95000"/>
                                    </p:animScale>
                                    <p:animScale>
                                      <p:cBhvr>
                                        <p:cTn id="36" dur="100" decel="50000">
                                          <p:stCondLst>
                                            <p:cond delay="1100"/>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290">
                                          <p:stCondLst>
                                            <p:cond delay="0"/>
                                          </p:stCondLst>
                                        </p:cTn>
                                        <p:tgtEl>
                                          <p:spTgt spid="15"/>
                                        </p:tgtEl>
                                      </p:cBhvr>
                                    </p:animEffect>
                                    <p:anim calcmode="lin" valueType="num">
                                      <p:cBhvr>
                                        <p:cTn id="4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5" dur="13">
                                          <p:stCondLst>
                                            <p:cond delay="325"/>
                                          </p:stCondLst>
                                        </p:cTn>
                                        <p:tgtEl>
                                          <p:spTgt spid="15"/>
                                        </p:tgtEl>
                                      </p:cBhvr>
                                      <p:to x="100000" y="60000"/>
                                    </p:animScale>
                                    <p:animScale>
                                      <p:cBhvr>
                                        <p:cTn id="46" dur="83" decel="50000">
                                          <p:stCondLst>
                                            <p:cond delay="338"/>
                                          </p:stCondLst>
                                        </p:cTn>
                                        <p:tgtEl>
                                          <p:spTgt spid="15"/>
                                        </p:tgtEl>
                                      </p:cBhvr>
                                      <p:to x="100000" y="100000"/>
                                    </p:animScale>
                                    <p:animScale>
                                      <p:cBhvr>
                                        <p:cTn id="47" dur="13">
                                          <p:stCondLst>
                                            <p:cond delay="656"/>
                                          </p:stCondLst>
                                        </p:cTn>
                                        <p:tgtEl>
                                          <p:spTgt spid="15"/>
                                        </p:tgtEl>
                                      </p:cBhvr>
                                      <p:to x="100000" y="80000"/>
                                    </p:animScale>
                                    <p:animScale>
                                      <p:cBhvr>
                                        <p:cTn id="48" dur="83" decel="50000">
                                          <p:stCondLst>
                                            <p:cond delay="669"/>
                                          </p:stCondLst>
                                        </p:cTn>
                                        <p:tgtEl>
                                          <p:spTgt spid="15"/>
                                        </p:tgtEl>
                                      </p:cBhvr>
                                      <p:to x="100000" y="100000"/>
                                    </p:animScale>
                                    <p:animScale>
                                      <p:cBhvr>
                                        <p:cTn id="49" dur="13">
                                          <p:stCondLst>
                                            <p:cond delay="821"/>
                                          </p:stCondLst>
                                        </p:cTn>
                                        <p:tgtEl>
                                          <p:spTgt spid="15"/>
                                        </p:tgtEl>
                                      </p:cBhvr>
                                      <p:to x="100000" y="90000"/>
                                    </p:animScale>
                                    <p:animScale>
                                      <p:cBhvr>
                                        <p:cTn id="50" dur="83" decel="50000">
                                          <p:stCondLst>
                                            <p:cond delay="834"/>
                                          </p:stCondLst>
                                        </p:cTn>
                                        <p:tgtEl>
                                          <p:spTgt spid="15"/>
                                        </p:tgtEl>
                                      </p:cBhvr>
                                      <p:to x="100000" y="100000"/>
                                    </p:animScale>
                                    <p:animScale>
                                      <p:cBhvr>
                                        <p:cTn id="51" dur="13">
                                          <p:stCondLst>
                                            <p:cond delay="904"/>
                                          </p:stCondLst>
                                        </p:cTn>
                                        <p:tgtEl>
                                          <p:spTgt spid="15"/>
                                        </p:tgtEl>
                                      </p:cBhvr>
                                      <p:to x="100000" y="95000"/>
                                    </p:animScale>
                                    <p:animScale>
                                      <p:cBhvr>
                                        <p:cTn id="52" dur="83" decel="50000">
                                          <p:stCondLst>
                                            <p:cond delay="917"/>
                                          </p:stCondLst>
                                        </p:cTn>
                                        <p:tgtEl>
                                          <p:spTgt spid="15"/>
                                        </p:tgtEl>
                                      </p:cBhvr>
                                      <p:to x="100000" y="100000"/>
                                    </p:animScale>
                                  </p:childTnLst>
                                </p:cTn>
                              </p:par>
                            </p:childTnLst>
                          </p:cTn>
                        </p:par>
                        <p:par>
                          <p:cTn id="53" fill="hold">
                            <p:stCondLst>
                              <p:cond delay="1300"/>
                            </p:stCondLst>
                            <p:childTnLst>
                              <p:par>
                                <p:cTn id="54" presetID="2" presetClass="entr" presetSubtype="4" fill="hold" grpId="0" nodeType="after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additive="base">
                                        <p:cTn id="5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1800"/>
                            </p:stCondLst>
                            <p:childTnLst>
                              <p:par>
                                <p:cTn id="59" presetID="2" presetClass="entr" presetSubtype="4" fill="hold" grpId="0"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additive="base">
                                        <p:cTn id="6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63" fill="hold">
                            <p:stCondLst>
                              <p:cond delay="2300"/>
                            </p:stCondLst>
                            <p:childTnLst>
                              <p:par>
                                <p:cTn id="64" presetID="2" presetClass="entr" presetSubtype="4" fill="hold" grpId="0" nodeType="after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 calcmode="lin" valueType="num">
                                      <p:cBhvr additive="base">
                                        <p:cTn id="6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68" fill="hold">
                            <p:stCondLst>
                              <p:cond delay="2800"/>
                            </p:stCondLst>
                            <p:childTnLst>
                              <p:par>
                                <p:cTn id="69" presetID="2" presetClass="entr" presetSubtype="4" fill="hold" grpId="0" nodeType="after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 calcmode="lin" valueType="num">
                                      <p:cBhvr additive="base">
                                        <p:cTn id="7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73" fill="hold">
                            <p:stCondLst>
                              <p:cond delay="3300"/>
                            </p:stCondLst>
                            <p:childTnLst>
                              <p:par>
                                <p:cTn id="74" presetID="2" presetClass="entr" presetSubtype="4"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additive="base">
                                        <p:cTn id="7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lecture/src/ch7/C701/ThreadDemo1.java"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lecture/src/ch7/C701/ThreadDemo2.java"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lecture/src/ch7/C701/WelcomeJFrame.java"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lecture/src/ch7/C701/NumberRunnable.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lecture/src/ch7/C701/DaemonDemo.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lecture/src/ch7/C701/BallsJFrame.java"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lecture/src/ch7/C702/PVTest.java" TargetMode="External"/><Relationship Id="rId2" Type="http://schemas.openxmlformats.org/officeDocument/2006/relationships/hyperlink" Target="lecture/src/ch7/C702/PVErrotTest.java"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hyperlink" Target="lecture/src/ch7/C702/AccountTest.jav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lecture/src/ch7/C702/AccountTest.java" TargetMode="External"/><Relationship Id="rId2" Type="http://schemas.openxmlformats.org/officeDocument/2006/relationships/hyperlink" Target="lecture/src/ch7/C702/PVTest.java"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lecture/src/ch7/C702/PCPVTest.java" TargetMode="External"/><Relationship Id="rId2" Type="http://schemas.openxmlformats.org/officeDocument/2006/relationships/hyperlink" Target="lecture/src/ch7/C702/PCTest.java"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340975"/>
            <a:ext cx="7236296" cy="1470025"/>
          </a:xfrm>
        </p:spPr>
        <p:txBody>
          <a:bodyPr>
            <a:normAutofit/>
          </a:bodyPr>
          <a:lstStyle/>
          <a:p>
            <a:r>
              <a:rPr lang="zh-CN" altLang="en-US" sz="4800" dirty="0" smtClean="0">
                <a:latin typeface="+mn-lt"/>
              </a:rPr>
              <a:t>第</a:t>
            </a:r>
            <a:r>
              <a:rPr lang="zh-CN" altLang="en-US" sz="4800" dirty="0">
                <a:latin typeface="+mn-lt"/>
              </a:rPr>
              <a:t>七</a:t>
            </a:r>
            <a:r>
              <a:rPr lang="zh-CN" altLang="en-US" sz="4800" dirty="0" smtClean="0">
                <a:latin typeface="+mn-lt"/>
              </a:rPr>
              <a:t>章　</a:t>
            </a:r>
            <a:r>
              <a:rPr lang="zh-CN" altLang="en-US" sz="4800" dirty="0">
                <a:latin typeface="+mn-lt"/>
              </a:rPr>
              <a:t>多线程</a:t>
            </a:r>
          </a:p>
        </p:txBody>
      </p:sp>
    </p:spTree>
    <p:extLst>
      <p:ext uri="{BB962C8B-B14F-4D97-AF65-F5344CB8AC3E}">
        <p14:creationId xmlns:p14="http://schemas.microsoft.com/office/powerpoint/2010/main" val="307481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a:t>
            </a:r>
            <a:r>
              <a:rPr lang="zh-CN" altLang="en-US" dirty="0"/>
              <a:t>进程和线程</a:t>
            </a:r>
            <a:r>
              <a:rPr lang="en-US" altLang="zh-CN" dirty="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defRPr/>
            </a:pPr>
            <a:r>
              <a:rPr lang="zh-CN" altLang="en-US" dirty="0"/>
              <a:t>进程的特征</a:t>
            </a:r>
          </a:p>
          <a:p>
            <a:pPr lvl="1">
              <a:defRPr/>
            </a:pPr>
            <a:r>
              <a:rPr lang="zh-CN" altLang="en-US" dirty="0"/>
              <a:t>结构特征：并发的程序需要配置进程控制块</a:t>
            </a:r>
            <a:r>
              <a:rPr lang="en-US" altLang="zh-CN" dirty="0"/>
              <a:t>PCB</a:t>
            </a:r>
          </a:p>
          <a:p>
            <a:pPr lvl="1">
              <a:defRPr/>
            </a:pPr>
            <a:r>
              <a:rPr lang="zh-CN" altLang="en-US" dirty="0"/>
              <a:t>动态性</a:t>
            </a:r>
          </a:p>
          <a:p>
            <a:pPr lvl="2">
              <a:defRPr/>
            </a:pPr>
            <a:r>
              <a:rPr lang="zh-CN" altLang="en-US" dirty="0"/>
              <a:t>进程是程序的一次执行过程</a:t>
            </a:r>
          </a:p>
          <a:p>
            <a:pPr lvl="2">
              <a:defRPr/>
            </a:pPr>
            <a:r>
              <a:rPr lang="zh-CN" altLang="en-US" dirty="0"/>
              <a:t>由创建而产生、由调度而执行、由撤销而消亡</a:t>
            </a:r>
          </a:p>
          <a:p>
            <a:pPr lvl="2">
              <a:defRPr/>
            </a:pPr>
            <a:r>
              <a:rPr lang="zh-CN" altLang="en-US" dirty="0"/>
              <a:t>进程有生命期，是动态的，程序是静态的</a:t>
            </a:r>
          </a:p>
          <a:p>
            <a:pPr lvl="1">
              <a:defRPr/>
            </a:pPr>
            <a:r>
              <a:rPr lang="zh-CN" altLang="en-US" dirty="0"/>
              <a:t>并发性：引入进程的目的就是使程序能够并发执行</a:t>
            </a:r>
          </a:p>
          <a:p>
            <a:pPr lvl="1">
              <a:defRPr/>
            </a:pPr>
            <a:r>
              <a:rPr lang="zh-CN" altLang="en-US" dirty="0"/>
              <a:t>独立性：进程是独立运行、独立分配资源和独立调度基本单位</a:t>
            </a:r>
          </a:p>
          <a:p>
            <a:pPr lvl="1">
              <a:defRPr/>
            </a:pPr>
            <a:r>
              <a:rPr lang="zh-CN" altLang="en-US" dirty="0"/>
              <a:t>异步性：进程以不可预知的速度</a:t>
            </a:r>
            <a:r>
              <a:rPr lang="zh-CN" altLang="en-US" dirty="0" smtClean="0"/>
              <a:t>推进</a:t>
            </a:r>
            <a:endParaRPr lang="zh-CN" altLang="en-US" dirty="0"/>
          </a:p>
        </p:txBody>
      </p:sp>
    </p:spTree>
    <p:extLst>
      <p:ext uri="{BB962C8B-B14F-4D97-AF65-F5344CB8AC3E}">
        <p14:creationId xmlns:p14="http://schemas.microsoft.com/office/powerpoint/2010/main" val="238358904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a:t>
            </a:r>
            <a:r>
              <a:rPr lang="zh-CN" altLang="en-US" dirty="0"/>
              <a:t>进程和线程</a:t>
            </a:r>
            <a:r>
              <a:rPr lang="en-US" altLang="zh-CN" dirty="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defRPr/>
            </a:pPr>
            <a:r>
              <a:rPr lang="zh-CN" altLang="en-US" dirty="0"/>
              <a:t>进程的三种基本状态</a:t>
            </a:r>
          </a:p>
        </p:txBody>
      </p:sp>
      <p:sp>
        <p:nvSpPr>
          <p:cNvPr id="4" name="椭圆 3"/>
          <p:cNvSpPr/>
          <p:nvPr/>
        </p:nvSpPr>
        <p:spPr>
          <a:xfrm>
            <a:off x="1476375" y="2576983"/>
            <a:ext cx="1079500" cy="1081088"/>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3200" baseline="-25000" dirty="0"/>
              <a:t>就绪</a:t>
            </a:r>
          </a:p>
        </p:txBody>
      </p:sp>
      <p:sp>
        <p:nvSpPr>
          <p:cNvPr id="5" name="椭圆 4"/>
          <p:cNvSpPr/>
          <p:nvPr/>
        </p:nvSpPr>
        <p:spPr>
          <a:xfrm>
            <a:off x="6156325" y="2576983"/>
            <a:ext cx="1079500" cy="1081088"/>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3200" baseline="-25000" dirty="0"/>
              <a:t>运行</a:t>
            </a:r>
          </a:p>
        </p:txBody>
      </p:sp>
      <p:sp>
        <p:nvSpPr>
          <p:cNvPr id="6" name="椭圆 5"/>
          <p:cNvSpPr/>
          <p:nvPr/>
        </p:nvSpPr>
        <p:spPr>
          <a:xfrm>
            <a:off x="3851275" y="4377208"/>
            <a:ext cx="1081088" cy="1081088"/>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3200" baseline="-25000" dirty="0"/>
              <a:t>阻塞</a:t>
            </a:r>
          </a:p>
        </p:txBody>
      </p:sp>
      <p:grpSp>
        <p:nvGrpSpPr>
          <p:cNvPr id="7" name="组合 6"/>
          <p:cNvGrpSpPr>
            <a:grpSpLocks/>
          </p:cNvGrpSpPr>
          <p:nvPr/>
        </p:nvGrpSpPr>
        <p:grpSpPr bwMode="auto">
          <a:xfrm>
            <a:off x="361950" y="1857846"/>
            <a:ext cx="3455988" cy="490537"/>
            <a:chOff x="5508104" y="4365104"/>
            <a:chExt cx="3456384" cy="491722"/>
          </a:xfrm>
        </p:grpSpPr>
        <p:cxnSp>
          <p:nvCxnSpPr>
            <p:cNvPr id="8" name="直接连接符 7"/>
            <p:cNvCxnSpPr/>
            <p:nvPr/>
          </p:nvCxnSpPr>
          <p:spPr>
            <a:xfrm>
              <a:off x="5508104" y="4365104"/>
              <a:ext cx="3456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8104" y="4832956"/>
              <a:ext cx="3456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964488" y="4365104"/>
              <a:ext cx="0" cy="46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461192" y="4384200"/>
              <a:ext cx="0" cy="469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956309" y="4381017"/>
              <a:ext cx="0" cy="46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53015" y="4368287"/>
              <a:ext cx="0" cy="469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948132" y="4388974"/>
              <a:ext cx="0" cy="46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444836" y="4384200"/>
              <a:ext cx="0" cy="469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939953" y="4381017"/>
              <a:ext cx="0" cy="4678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TextBox 16"/>
          <p:cNvSpPr txBox="1">
            <a:spLocks noChangeArrowheads="1"/>
          </p:cNvSpPr>
          <p:nvPr/>
        </p:nvSpPr>
        <p:spPr bwMode="auto">
          <a:xfrm>
            <a:off x="0" y="1487958"/>
            <a:ext cx="1296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就绪队列</a:t>
            </a:r>
          </a:p>
        </p:txBody>
      </p:sp>
      <p:sp>
        <p:nvSpPr>
          <p:cNvPr id="18" name="矩形 17"/>
          <p:cNvSpPr/>
          <p:nvPr/>
        </p:nvSpPr>
        <p:spPr>
          <a:xfrm>
            <a:off x="1801813" y="1873721"/>
            <a:ext cx="503237" cy="452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PI</a:t>
            </a:r>
            <a:endParaRPr lang="zh-CN" altLang="en-US" dirty="0"/>
          </a:p>
        </p:txBody>
      </p:sp>
      <p:grpSp>
        <p:nvGrpSpPr>
          <p:cNvPr id="19" name="组合 18"/>
          <p:cNvGrpSpPr>
            <a:grpSpLocks/>
          </p:cNvGrpSpPr>
          <p:nvPr/>
        </p:nvGrpSpPr>
        <p:grpSpPr bwMode="auto">
          <a:xfrm>
            <a:off x="2809875" y="2796058"/>
            <a:ext cx="3130550" cy="646113"/>
            <a:chOff x="2809574" y="2710661"/>
            <a:chExt cx="3130578" cy="646331"/>
          </a:xfrm>
        </p:grpSpPr>
        <p:cxnSp>
          <p:nvCxnSpPr>
            <p:cNvPr id="20" name="直接箭头连接符 19"/>
            <p:cNvCxnSpPr/>
            <p:nvPr/>
          </p:nvCxnSpPr>
          <p:spPr>
            <a:xfrm>
              <a:off x="2809574" y="3033033"/>
              <a:ext cx="3130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5"/>
            <p:cNvSpPr txBox="1">
              <a:spLocks noChangeArrowheads="1"/>
            </p:cNvSpPr>
            <p:nvPr/>
          </p:nvSpPr>
          <p:spPr bwMode="auto">
            <a:xfrm>
              <a:off x="2809574" y="2710661"/>
              <a:ext cx="31305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a:t>调度：就绪队列中选择进程使用处理机</a:t>
              </a:r>
            </a:p>
          </p:txBody>
        </p:sp>
      </p:grpSp>
      <p:grpSp>
        <p:nvGrpSpPr>
          <p:cNvPr id="22" name="组合 21"/>
          <p:cNvGrpSpPr>
            <a:grpSpLocks/>
          </p:cNvGrpSpPr>
          <p:nvPr/>
        </p:nvGrpSpPr>
        <p:grpSpPr bwMode="auto">
          <a:xfrm>
            <a:off x="7451725" y="2865908"/>
            <a:ext cx="1565275" cy="368300"/>
            <a:chOff x="7452319" y="2780928"/>
            <a:chExt cx="1565290" cy="369332"/>
          </a:xfrm>
        </p:grpSpPr>
        <p:cxnSp>
          <p:nvCxnSpPr>
            <p:cNvPr id="23" name="直接箭头连接符 22"/>
            <p:cNvCxnSpPr/>
            <p:nvPr/>
          </p:nvCxnSpPr>
          <p:spPr>
            <a:xfrm>
              <a:off x="7452319" y="3069071"/>
              <a:ext cx="15652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9"/>
            <p:cNvSpPr txBox="1">
              <a:spLocks noChangeArrowheads="1"/>
            </p:cNvSpPr>
            <p:nvPr/>
          </p:nvSpPr>
          <p:spPr bwMode="auto">
            <a:xfrm>
              <a:off x="7452319" y="2780928"/>
              <a:ext cx="15652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a:t>终止：程序正常或异常结束</a:t>
              </a:r>
            </a:p>
          </p:txBody>
        </p:sp>
      </p:grpSp>
      <p:grpSp>
        <p:nvGrpSpPr>
          <p:cNvPr id="25" name="组合 24"/>
          <p:cNvGrpSpPr>
            <a:grpSpLocks/>
          </p:cNvGrpSpPr>
          <p:nvPr/>
        </p:nvGrpSpPr>
        <p:grpSpPr bwMode="auto">
          <a:xfrm>
            <a:off x="5148263" y="3800946"/>
            <a:ext cx="3600450" cy="1176337"/>
            <a:chOff x="5148064" y="3717032"/>
            <a:chExt cx="3600400" cy="1176228"/>
          </a:xfrm>
        </p:grpSpPr>
        <p:cxnSp>
          <p:nvCxnSpPr>
            <p:cNvPr id="27" name="曲线连接符 26"/>
            <p:cNvCxnSpPr/>
            <p:nvPr/>
          </p:nvCxnSpPr>
          <p:spPr>
            <a:xfrm rot="10800000" flipV="1">
              <a:off x="5148064" y="3717032"/>
              <a:ext cx="1547791" cy="1115909"/>
            </a:xfrm>
            <a:prstGeom prst="curvedConnector3">
              <a:avLst>
                <a:gd name="adj1" fmla="val -20313"/>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35"/>
            <p:cNvSpPr txBox="1">
              <a:spLocks noChangeArrowheads="1"/>
            </p:cNvSpPr>
            <p:nvPr/>
          </p:nvSpPr>
          <p:spPr bwMode="auto">
            <a:xfrm>
              <a:off x="5724128" y="3969930"/>
              <a:ext cx="30243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等待某个事件发生，如请求</a:t>
              </a:r>
              <a:r>
                <a:rPr lang="en-US" altLang="zh-CN"/>
                <a:t>I/O</a:t>
              </a:r>
              <a:r>
                <a:rPr lang="zh-CN" altLang="en-US"/>
                <a:t>，此时进程不再占用</a:t>
              </a:r>
              <a:r>
                <a:rPr lang="en-US" altLang="zh-CN"/>
                <a:t>CPU</a:t>
              </a:r>
              <a:r>
                <a:rPr lang="zh-CN" altLang="en-US"/>
                <a:t>，而是让出</a:t>
              </a:r>
              <a:r>
                <a:rPr lang="en-US" altLang="zh-CN"/>
                <a:t>CPU</a:t>
              </a:r>
              <a:r>
                <a:rPr lang="zh-CN" altLang="en-US"/>
                <a:t>转为阻塞状态</a:t>
              </a:r>
            </a:p>
          </p:txBody>
        </p:sp>
      </p:grpSp>
      <p:grpSp>
        <p:nvGrpSpPr>
          <p:cNvPr id="29" name="组合 28"/>
          <p:cNvGrpSpPr>
            <a:grpSpLocks/>
          </p:cNvGrpSpPr>
          <p:nvPr/>
        </p:nvGrpSpPr>
        <p:grpSpPr bwMode="auto">
          <a:xfrm>
            <a:off x="2663825" y="5601171"/>
            <a:ext cx="3455988" cy="492125"/>
            <a:chOff x="2663788" y="5517232"/>
            <a:chExt cx="3456384" cy="491722"/>
          </a:xfrm>
        </p:grpSpPr>
        <p:cxnSp>
          <p:nvCxnSpPr>
            <p:cNvPr id="30" name="直接连接符 29"/>
            <p:cNvCxnSpPr/>
            <p:nvPr/>
          </p:nvCxnSpPr>
          <p:spPr>
            <a:xfrm>
              <a:off x="2663788" y="5517232"/>
              <a:ext cx="3456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663788" y="5985161"/>
              <a:ext cx="3456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663788" y="5533094"/>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16876" y="5537852"/>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111993" y="5533094"/>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608699" y="5520404"/>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103816" y="5541025"/>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600520" y="5537852"/>
              <a:ext cx="0" cy="46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095637" y="5533094"/>
              <a:ext cx="0" cy="4679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a:spLocks noChangeArrowheads="1"/>
          </p:cNvSpPr>
          <p:nvPr/>
        </p:nvSpPr>
        <p:spPr bwMode="auto">
          <a:xfrm>
            <a:off x="2301875" y="5232871"/>
            <a:ext cx="1298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阻塞队列</a:t>
            </a:r>
          </a:p>
        </p:txBody>
      </p:sp>
      <p:grpSp>
        <p:nvGrpSpPr>
          <p:cNvPr id="40" name="组合 39"/>
          <p:cNvGrpSpPr>
            <a:grpSpLocks/>
          </p:cNvGrpSpPr>
          <p:nvPr/>
        </p:nvGrpSpPr>
        <p:grpSpPr bwMode="auto">
          <a:xfrm>
            <a:off x="577850" y="3658071"/>
            <a:ext cx="3022600" cy="1439862"/>
            <a:chOff x="577326" y="3573016"/>
            <a:chExt cx="3022566" cy="1440160"/>
          </a:xfrm>
        </p:grpSpPr>
        <p:cxnSp>
          <p:nvCxnSpPr>
            <p:cNvPr id="41" name="曲线连接符 40"/>
            <p:cNvCxnSpPr/>
            <p:nvPr/>
          </p:nvCxnSpPr>
          <p:spPr>
            <a:xfrm rot="10800000">
              <a:off x="1475841" y="3573016"/>
              <a:ext cx="2124051" cy="1440160"/>
            </a:xfrm>
            <a:prstGeom prst="curvedConnector3">
              <a:avLst>
                <a:gd name="adj1" fmla="val 112178"/>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52"/>
            <p:cNvSpPr txBox="1">
              <a:spLocks noChangeArrowheads="1"/>
            </p:cNvSpPr>
            <p:nvPr/>
          </p:nvSpPr>
          <p:spPr bwMode="auto">
            <a:xfrm>
              <a:off x="577326" y="3812847"/>
              <a:ext cx="24482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dirty="0"/>
                <a:t>等待的事件发生，如</a:t>
              </a:r>
              <a:r>
                <a:rPr lang="en-US" altLang="zh-CN" dirty="0"/>
                <a:t>I/O</a:t>
              </a:r>
              <a:r>
                <a:rPr lang="zh-CN" altLang="en-US" dirty="0"/>
                <a:t>完成，此时不能直接返回</a:t>
              </a:r>
              <a:r>
                <a:rPr lang="en-US" altLang="zh-CN" dirty="0"/>
                <a:t>CPU</a:t>
              </a:r>
              <a:r>
                <a:rPr lang="zh-CN" altLang="en-US" dirty="0"/>
                <a:t>，而是回到就绪队列重新排队</a:t>
              </a:r>
            </a:p>
          </p:txBody>
        </p:sp>
      </p:grpSp>
      <p:grpSp>
        <p:nvGrpSpPr>
          <p:cNvPr id="43" name="组合 42"/>
          <p:cNvGrpSpPr>
            <a:grpSpLocks/>
          </p:cNvGrpSpPr>
          <p:nvPr/>
        </p:nvGrpSpPr>
        <p:grpSpPr bwMode="auto">
          <a:xfrm>
            <a:off x="2089150" y="1487958"/>
            <a:ext cx="6370638" cy="1089025"/>
            <a:chOff x="2089494" y="1403484"/>
            <a:chExt cx="6370938" cy="1089412"/>
          </a:xfrm>
        </p:grpSpPr>
        <p:cxnSp>
          <p:nvCxnSpPr>
            <p:cNvPr id="44" name="曲线连接符 43"/>
            <p:cNvCxnSpPr/>
            <p:nvPr/>
          </p:nvCxnSpPr>
          <p:spPr>
            <a:xfrm rot="10800000">
              <a:off x="2089494" y="1587699"/>
              <a:ext cx="5146917" cy="905197"/>
            </a:xfrm>
            <a:prstGeom prst="curvedConnector3">
              <a:avLst>
                <a:gd name="adj1" fmla="val -4145"/>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57"/>
            <p:cNvSpPr txBox="1">
              <a:spLocks noChangeArrowheads="1"/>
            </p:cNvSpPr>
            <p:nvPr/>
          </p:nvSpPr>
          <p:spPr bwMode="auto">
            <a:xfrm>
              <a:off x="4932040" y="1403484"/>
              <a:ext cx="35283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在</a:t>
              </a:r>
              <a:r>
                <a:rPr lang="en-US" altLang="zh-CN"/>
                <a:t>CPU</a:t>
              </a:r>
              <a:r>
                <a:rPr lang="zh-CN" altLang="en-US"/>
                <a:t>上执行的进程可能因为时间片到直接回到就绪队列等待下一次时间片</a:t>
              </a:r>
            </a:p>
          </p:txBody>
        </p:sp>
      </p:grpSp>
      <p:sp>
        <p:nvSpPr>
          <p:cNvPr id="46" name="页脚占位符 3"/>
          <p:cNvSpPr txBox="1">
            <a:spLocks/>
          </p:cNvSpPr>
          <p:nvPr/>
        </p:nvSpPr>
        <p:spPr>
          <a:xfrm>
            <a:off x="3124200" y="6381750"/>
            <a:ext cx="28956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smtClean="0">
                <a:latin typeface="微软雅黑" pitchFamily="34" charset="-122"/>
                <a:ea typeface="微软雅黑" pitchFamily="34" charset="-122"/>
              </a:rPr>
              <a:t>进程状态及转换</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653523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4.44444E-6 4.39306E-6 L 0.51197 0.11537 " pathEditMode="relative" rAng="0" ptsTypes="AA">
                                      <p:cBhvr>
                                        <p:cTn id="32" dur="1000" fill="hold"/>
                                        <p:tgtEl>
                                          <p:spTgt spid="18"/>
                                        </p:tgtEl>
                                        <p:attrNameLst>
                                          <p:attrName>ppt_x</p:attrName>
                                          <p:attrName>ppt_y</p:attrName>
                                        </p:attrNameLst>
                                      </p:cBhvr>
                                      <p:rCtr x="25590" y="5757"/>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0.5118 0.12208 L 0.77552 0.12208 " pathEditMode="relative" rAng="0" ptsTypes="AA">
                                      <p:cBhvr>
                                        <p:cTn id="41" dur="1000" fill="hold"/>
                                        <p:tgtEl>
                                          <p:spTgt spid="18"/>
                                        </p:tgtEl>
                                        <p:attrNameLst>
                                          <p:attrName>ppt_x</p:attrName>
                                          <p:attrName>ppt_y</p:attrName>
                                        </p:attrNameLst>
                                      </p:cBhvr>
                                      <p:rCtr x="13177" y="0"/>
                                    </p:animMotion>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2" nodeType="clickEffect">
                                  <p:stCondLst>
                                    <p:cond delay="0"/>
                                  </p:stCondLst>
                                  <p:childTnLst>
                                    <p:animMotion origin="layout" path="M 0.51197 0.11538 L 0.19687 0.54543 " pathEditMode="relative" rAng="0" ptsTypes="AA">
                                      <p:cBhvr>
                                        <p:cTn id="67" dur="2000" fill="hold"/>
                                        <p:tgtEl>
                                          <p:spTgt spid="18"/>
                                        </p:tgtEl>
                                        <p:attrNameLst>
                                          <p:attrName>ppt_x</p:attrName>
                                          <p:attrName>ppt_y</p:attrName>
                                        </p:attrNameLst>
                                      </p:cBhvr>
                                      <p:rCtr x="-15764" y="21503"/>
                                    </p:animMotion>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1000"/>
                                        <p:tgtEl>
                                          <p:spTgt spid="40"/>
                                        </p:tgtEl>
                                      </p:cBhvr>
                                    </p:animEffect>
                                    <p:anim calcmode="lin" valueType="num">
                                      <p:cBhvr>
                                        <p:cTn id="73" dur="1000" fill="hold"/>
                                        <p:tgtEl>
                                          <p:spTgt spid="40"/>
                                        </p:tgtEl>
                                        <p:attrNameLst>
                                          <p:attrName>ppt_x</p:attrName>
                                        </p:attrNameLst>
                                      </p:cBhvr>
                                      <p:tavLst>
                                        <p:tav tm="0">
                                          <p:val>
                                            <p:strVal val="#ppt_x"/>
                                          </p:val>
                                        </p:tav>
                                        <p:tav tm="100000">
                                          <p:val>
                                            <p:strVal val="#ppt_x"/>
                                          </p:val>
                                        </p:tav>
                                      </p:tavLst>
                                    </p:anim>
                                    <p:anim calcmode="lin" valueType="num">
                                      <p:cBhvr>
                                        <p:cTn id="7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3" nodeType="clickEffect">
                                  <p:stCondLst>
                                    <p:cond delay="0"/>
                                  </p:stCondLst>
                                  <p:childTnLst>
                                    <p:animMotion origin="layout" path="M 0.1967 0.55214 L -0.16545 -0.0037 " pathEditMode="relative" rAng="0" ptsTypes="AA">
                                      <p:cBhvr>
                                        <p:cTn id="78" dur="2000" fill="hold"/>
                                        <p:tgtEl>
                                          <p:spTgt spid="18"/>
                                        </p:tgtEl>
                                        <p:attrNameLst>
                                          <p:attrName>ppt_x</p:attrName>
                                          <p:attrName>ppt_y</p:attrName>
                                        </p:attrNameLst>
                                      </p:cBhvr>
                                      <p:rCtr x="-18108" y="-27792"/>
                                    </p:animMotion>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4" nodeType="clickEffect">
                                  <p:stCondLst>
                                    <p:cond delay="0"/>
                                  </p:stCondLst>
                                  <p:childTnLst>
                                    <p:animMotion origin="layout" path="M 0.51198 0.11538 L -0.15764 -0.0037 " pathEditMode="relative" rAng="0" ptsTypes="AA">
                                      <p:cBhvr>
                                        <p:cTn id="89" dur="2000" fill="hold"/>
                                        <p:tgtEl>
                                          <p:spTgt spid="18"/>
                                        </p:tgtEl>
                                        <p:attrNameLst>
                                          <p:attrName>ppt_x</p:attrName>
                                          <p:attrName>ppt_y</p:attrName>
                                        </p:attrNameLst>
                                      </p:cBhvr>
                                      <p:rCtr x="-33490" y="-59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animBg="1"/>
      <p:bldP spid="18" grpId="1" animBg="1"/>
      <p:bldP spid="18" grpId="2" animBg="1"/>
      <p:bldP spid="18" grpId="3" animBg="1"/>
      <p:bldP spid="18" grpId="4"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线程的引入</a:t>
            </a:r>
            <a:endParaRPr lang="en-US" altLang="zh-CN" dirty="0"/>
          </a:p>
          <a:p>
            <a:pPr lvl="1"/>
            <a:r>
              <a:rPr lang="zh-CN" altLang="en-US" dirty="0"/>
              <a:t>引入进程：使多个程序并发执行</a:t>
            </a:r>
            <a:endParaRPr lang="en-US" altLang="zh-CN" dirty="0"/>
          </a:p>
          <a:p>
            <a:pPr lvl="1"/>
            <a:r>
              <a:rPr lang="zh-CN" altLang="en-US" dirty="0"/>
              <a:t>引入线程：减少程序在并发执行时所付出的时空开销</a:t>
            </a:r>
            <a:endParaRPr lang="en-US" altLang="zh-CN" dirty="0"/>
          </a:p>
          <a:p>
            <a:pPr lvl="2"/>
            <a:r>
              <a:rPr lang="zh-CN" altLang="en-US" dirty="0"/>
              <a:t>创建进程：分配资源如内存空间、</a:t>
            </a:r>
            <a:r>
              <a:rPr lang="en-US" altLang="zh-CN" dirty="0"/>
              <a:t>I/O</a:t>
            </a:r>
            <a:r>
              <a:rPr lang="zh-CN" altLang="en-US" dirty="0"/>
              <a:t>设备、</a:t>
            </a:r>
            <a:r>
              <a:rPr lang="en-US" altLang="zh-CN" dirty="0"/>
              <a:t>PCB</a:t>
            </a:r>
          </a:p>
          <a:p>
            <a:pPr lvl="2"/>
            <a:r>
              <a:rPr lang="zh-CN" altLang="en-US" dirty="0"/>
              <a:t>撤销进程：回收资源，撤销</a:t>
            </a:r>
            <a:r>
              <a:rPr lang="en-US" altLang="zh-CN" dirty="0"/>
              <a:t>PCB</a:t>
            </a:r>
          </a:p>
          <a:p>
            <a:pPr lvl="2"/>
            <a:r>
              <a:rPr lang="zh-CN" altLang="en-US" dirty="0"/>
              <a:t>进程切换：保留进程上下文</a:t>
            </a:r>
            <a:endParaRPr lang="zh-CN" altLang="zh-CN" dirty="0"/>
          </a:p>
        </p:txBody>
      </p:sp>
      <p:sp>
        <p:nvSpPr>
          <p:cNvPr id="2" name="标题 1"/>
          <p:cNvSpPr>
            <a:spLocks noGrp="1"/>
          </p:cNvSpPr>
          <p:nvPr>
            <p:ph type="title"/>
          </p:nvPr>
        </p:nvSpPr>
        <p:spPr/>
        <p:txBody>
          <a:bodyPr/>
          <a:lstStyle/>
          <a:p>
            <a:r>
              <a:rPr lang="en-US" altLang="zh-CN" dirty="0"/>
              <a:t>7.1.2 </a:t>
            </a:r>
            <a:r>
              <a:rPr lang="zh-CN" altLang="en-US" dirty="0"/>
              <a:t>进程和线程</a:t>
            </a:r>
            <a:r>
              <a:rPr lang="en-US" altLang="zh-CN" dirty="0"/>
              <a:t> </a:t>
            </a:r>
            <a:endParaRPr lang="zh-CN" altLang="en-US" dirty="0"/>
          </a:p>
        </p:txBody>
      </p:sp>
      <p:pic>
        <p:nvPicPr>
          <p:cNvPr id="1026" name="Picture 2" descr="E:\java\表现层\图标\0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869160"/>
            <a:ext cx="1625600" cy="1625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616085592"/>
              </p:ext>
            </p:extLst>
          </p:nvPr>
        </p:nvGraphicFramePr>
        <p:xfrm>
          <a:off x="228600" y="1904256"/>
          <a:ext cx="8686800" cy="4837112"/>
        </p:xfrm>
        <a:graphic>
          <a:graphicData uri="http://schemas.openxmlformats.org/presentationml/2006/ole">
            <mc:AlternateContent xmlns:mc="http://schemas.openxmlformats.org/markup-compatibility/2006">
              <mc:Choice xmlns:v="urn:schemas-microsoft-com:vml" Requires="v">
                <p:oleObj spid="_x0000_s1044" r:id="rId4" imgW="6622200" imgH="3688560" progId="Visio.Drawing.11">
                  <p:embed/>
                </p:oleObj>
              </mc:Choice>
              <mc:Fallback>
                <p:oleObj r:id="rId4" imgW="6622200" imgH="368856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04256"/>
                        <a:ext cx="8686800" cy="4837112"/>
                      </a:xfrm>
                      <a:prstGeom prst="rect">
                        <a:avLst/>
                      </a:prstGeom>
                      <a:solidFill>
                        <a:schemeClr val="tx2">
                          <a:lumMod val="20000"/>
                          <a:lumOff val="80000"/>
                          <a:alpha val="89000"/>
                        </a:schemeClr>
                      </a:solidFill>
                      <a:ln>
                        <a:noFill/>
                      </a:ln>
                      <a:effectLst/>
                    </p:spPr>
                  </p:pic>
                </p:oleObj>
              </mc:Fallback>
            </mc:AlternateContent>
          </a:graphicData>
        </a:graphic>
      </p:graphicFrame>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.2 </a:t>
            </a:r>
            <a:r>
              <a:rPr lang="zh-CN" altLang="en-US" dirty="0" smtClean="0"/>
              <a:t>线程对象</a:t>
            </a:r>
            <a:endParaRPr lang="zh-CN" altLang="en-US" dirty="0"/>
          </a:p>
        </p:txBody>
      </p:sp>
      <p:grpSp>
        <p:nvGrpSpPr>
          <p:cNvPr id="7" name="组合 6"/>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创建线程</a:t>
              </a:r>
              <a:endParaRPr lang="zh-CN" altLang="en-US" sz="28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a:solidFill>
                    <a:schemeClr val="tx1"/>
                  </a:solidFill>
                  <a:latin typeface="Arial" pitchFamily="34" charset="0"/>
                  <a:ea typeface="宋体" pitchFamily="2" charset="-122"/>
                </a:rPr>
                <a:t>7</a:t>
              </a:r>
              <a:r>
                <a:rPr lang="en-US" altLang="zh-CN" sz="2800" dirty="0" smtClean="0">
                  <a:solidFill>
                    <a:schemeClr val="tx1"/>
                  </a:solidFill>
                  <a:latin typeface="Arial" pitchFamily="34" charset="0"/>
                  <a:ea typeface="宋体" pitchFamily="2" charset="-122"/>
                </a:rPr>
                <a:t>.2.1</a:t>
              </a:r>
              <a:endParaRPr lang="zh-CN" altLang="en-US" sz="2800" dirty="0">
                <a:solidFill>
                  <a:schemeClr val="tx1"/>
                </a:solidFill>
                <a:latin typeface="Arial" pitchFamily="34" charset="0"/>
                <a:ea typeface="宋体" pitchFamily="2" charset="-122"/>
              </a:endParaRPr>
            </a:p>
          </p:txBody>
        </p:sp>
      </p:grpSp>
      <p:grpSp>
        <p:nvGrpSpPr>
          <p:cNvPr id="10" name="组合 9"/>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11" name="矩形 10"/>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线程对象的生命周期</a:t>
              </a:r>
              <a:endParaRPr lang="zh-CN" altLang="en-US" sz="2800" dirty="0">
                <a:solidFill>
                  <a:schemeClr val="tx1"/>
                </a:solidFill>
                <a:latin typeface="微软雅黑" pitchFamily="34" charset="-122"/>
                <a:ea typeface="微软雅黑" pitchFamily="34" charset="-122"/>
              </a:endParaRPr>
            </a:p>
          </p:txBody>
        </p:sp>
        <p:sp>
          <p:nvSpPr>
            <p:cNvPr id="12" name="矩形 11"/>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7.2.2</a:t>
              </a:r>
              <a:endParaRPr lang="zh-CN" altLang="en-US" sz="2800" dirty="0">
                <a:solidFill>
                  <a:schemeClr val="tx1"/>
                </a:solidFill>
                <a:latin typeface="Arial" pitchFamily="34" charset="0"/>
                <a:ea typeface="宋体" pitchFamily="2" charset="-122"/>
              </a:endParaRPr>
            </a:p>
          </p:txBody>
        </p:sp>
      </p:grpSp>
      <p:grpSp>
        <p:nvGrpSpPr>
          <p:cNvPr id="13" name="组合 12"/>
          <p:cNvGrpSpPr/>
          <p:nvPr/>
        </p:nvGrpSpPr>
        <p:grpSpPr>
          <a:xfrm>
            <a:off x="804326" y="3284984"/>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4" name="矩形 13"/>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线程对象的优先级</a:t>
              </a:r>
              <a:endParaRPr lang="zh-CN" altLang="en-US" sz="2800" dirty="0">
                <a:solidFill>
                  <a:schemeClr val="tx1"/>
                </a:solidFill>
                <a:latin typeface="微软雅黑" pitchFamily="34" charset="-122"/>
                <a:ea typeface="微软雅黑" pitchFamily="34" charset="-122"/>
              </a:endParaRPr>
            </a:p>
          </p:txBody>
        </p:sp>
        <p:sp>
          <p:nvSpPr>
            <p:cNvPr id="15" name="矩形 14"/>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a:solidFill>
                    <a:schemeClr val="tx1"/>
                  </a:solidFill>
                  <a:latin typeface="Arial" pitchFamily="34" charset="0"/>
                  <a:ea typeface="宋体" pitchFamily="2" charset="-122"/>
                </a:rPr>
                <a:t>7</a:t>
              </a:r>
              <a:r>
                <a:rPr lang="en-US" altLang="zh-CN" sz="2800" dirty="0" smtClean="0">
                  <a:solidFill>
                    <a:schemeClr val="tx1"/>
                  </a:solidFill>
                  <a:latin typeface="Arial" pitchFamily="34" charset="0"/>
                  <a:ea typeface="宋体" pitchFamily="2" charset="-122"/>
                </a:rPr>
                <a:t>.2.3</a:t>
              </a:r>
              <a:endParaRPr lang="zh-CN" altLang="en-US" sz="2800" dirty="0">
                <a:solidFill>
                  <a:schemeClr val="tx1"/>
                </a:solidFill>
                <a:latin typeface="Arial" pitchFamily="34" charset="0"/>
                <a:ea typeface="宋体" pitchFamily="2" charset="-122"/>
              </a:endParaRPr>
            </a:p>
          </p:txBody>
        </p:sp>
      </p:grpSp>
      <p:grpSp>
        <p:nvGrpSpPr>
          <p:cNvPr id="16" name="组合 15"/>
          <p:cNvGrpSpPr/>
          <p:nvPr/>
        </p:nvGrpSpPr>
        <p:grpSpPr>
          <a:xfrm>
            <a:off x="804326" y="4061618"/>
            <a:ext cx="7512090" cy="606375"/>
            <a:chOff x="1236374" y="1605423"/>
            <a:chExt cx="7512090" cy="606375"/>
          </a:xfrm>
          <a:solidFill>
            <a:srgbClr val="FFC000"/>
          </a:solidFill>
        </p:grpSpPr>
        <p:sp>
          <p:nvSpPr>
            <p:cNvPr id="17" name="矩形 16"/>
            <p:cNvSpPr/>
            <p:nvPr/>
          </p:nvSpPr>
          <p:spPr>
            <a:xfrm>
              <a:off x="2771800" y="1605423"/>
              <a:ext cx="5976664"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2800" dirty="0" smtClean="0">
                  <a:latin typeface="Arial" pitchFamily="34" charset="0"/>
                  <a:ea typeface="微软雅黑" pitchFamily="34" charset="-122"/>
                  <a:cs typeface="Arial" pitchFamily="34" charset="0"/>
                </a:rPr>
                <a:t>守护线程</a:t>
              </a:r>
              <a:endParaRPr lang="zh-CN" altLang="en-US" sz="2800" dirty="0">
                <a:latin typeface="Arial" pitchFamily="34" charset="0"/>
                <a:ea typeface="微软雅黑" pitchFamily="34" charset="-122"/>
                <a:cs typeface="Arial" pitchFamily="34" charset="0"/>
              </a:endParaRPr>
            </a:p>
          </p:txBody>
        </p:sp>
        <p:sp>
          <p:nvSpPr>
            <p:cNvPr id="18" name="矩形 17"/>
            <p:cNvSpPr/>
            <p:nvPr/>
          </p:nvSpPr>
          <p:spPr>
            <a:xfrm>
              <a:off x="1236374" y="1605423"/>
              <a:ext cx="1440160" cy="606375"/>
            </a:xfrm>
            <a:prstGeom prst="rect">
              <a:avLst/>
            </a:prstGeom>
            <a:solidFill>
              <a:schemeClr val="accent4">
                <a:lumMod val="60000"/>
                <a:lumOff val="40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2800" dirty="0">
                  <a:latin typeface="Arial" pitchFamily="34" charset="0"/>
                  <a:ea typeface="微软雅黑" pitchFamily="34" charset="-122"/>
                  <a:cs typeface="Arial" pitchFamily="34" charset="0"/>
                </a:rPr>
                <a:t>7</a:t>
              </a:r>
              <a:r>
                <a:rPr lang="en-US" altLang="zh-CN" sz="2800" dirty="0" smtClean="0">
                  <a:latin typeface="Arial" pitchFamily="34" charset="0"/>
                  <a:ea typeface="微软雅黑" pitchFamily="34" charset="-122"/>
                  <a:cs typeface="Arial" pitchFamily="34" charset="0"/>
                </a:rPr>
                <a:t>.2.4</a:t>
              </a:r>
              <a:endParaRPr lang="zh-CN" altLang="en-US" sz="2800" dirty="0">
                <a:latin typeface="Arial" pitchFamily="34" charset="0"/>
                <a:ea typeface="微软雅黑" pitchFamily="34" charset="-122"/>
                <a:cs typeface="Arial" pitchFamily="34" charset="0"/>
              </a:endParaRPr>
            </a:p>
          </p:txBody>
        </p:sp>
      </p:grpSp>
      <p:grpSp>
        <p:nvGrpSpPr>
          <p:cNvPr id="19" name="组合 18"/>
          <p:cNvGrpSpPr/>
          <p:nvPr/>
        </p:nvGrpSpPr>
        <p:grpSpPr>
          <a:xfrm>
            <a:off x="804326" y="4838849"/>
            <a:ext cx="7512090" cy="606375"/>
            <a:chOff x="1236374" y="1605423"/>
            <a:chExt cx="7512090" cy="606375"/>
          </a:xfrm>
          <a:solidFill>
            <a:srgbClr val="FFC000"/>
          </a:solidFill>
        </p:grpSpPr>
        <p:sp>
          <p:nvSpPr>
            <p:cNvPr id="20" name="矩形 19"/>
            <p:cNvSpPr/>
            <p:nvPr/>
          </p:nvSpPr>
          <p:spPr>
            <a:xfrm>
              <a:off x="2771800" y="1605423"/>
              <a:ext cx="5976664"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zh-CN" altLang="en-US" sz="2800" dirty="0" smtClean="0">
                  <a:latin typeface="微软雅黑" pitchFamily="34" charset="-122"/>
                  <a:ea typeface="微软雅黑" pitchFamily="34" charset="-122"/>
                  <a:cs typeface="Arial" pitchFamily="34" charset="0"/>
                </a:rPr>
                <a:t>定时器和图形动画设计</a:t>
              </a:r>
              <a:endParaRPr lang="zh-CN" altLang="en-US" sz="2800" dirty="0">
                <a:latin typeface="微软雅黑" pitchFamily="34" charset="-122"/>
                <a:ea typeface="微软雅黑" pitchFamily="34" charset="-122"/>
                <a:cs typeface="Arial" pitchFamily="34" charset="0"/>
              </a:endParaRPr>
            </a:p>
          </p:txBody>
        </p:sp>
        <p:sp>
          <p:nvSpPr>
            <p:cNvPr id="21" name="矩形 20"/>
            <p:cNvSpPr/>
            <p:nvPr/>
          </p:nvSpPr>
          <p:spPr>
            <a:xfrm>
              <a:off x="1236374" y="1605423"/>
              <a:ext cx="1440160" cy="606375"/>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txBody>
            <a:bodyPr wrap="none" anchor="ctr"/>
            <a:lstStyle/>
            <a:p>
              <a:pPr algn="ctr" fontAlgn="base">
                <a:lnSpc>
                  <a:spcPct val="150000"/>
                </a:lnSpc>
                <a:spcBef>
                  <a:spcPct val="0"/>
                </a:spcBef>
                <a:spcAft>
                  <a:spcPct val="0"/>
                </a:spcAft>
              </a:pPr>
              <a:r>
                <a:rPr lang="en-US" altLang="zh-CN" sz="2800" dirty="0">
                  <a:latin typeface="Arial" pitchFamily="34" charset="0"/>
                  <a:ea typeface="微软雅黑" pitchFamily="34" charset="-122"/>
                  <a:cs typeface="Arial" pitchFamily="34" charset="0"/>
                </a:rPr>
                <a:t>7</a:t>
              </a:r>
              <a:r>
                <a:rPr lang="en-US" altLang="zh-CN" sz="2800" dirty="0" smtClean="0">
                  <a:latin typeface="Arial" pitchFamily="34" charset="0"/>
                  <a:ea typeface="微软雅黑" pitchFamily="34" charset="-122"/>
                  <a:cs typeface="Arial" pitchFamily="34" charset="0"/>
                </a:rPr>
                <a:t>.2.5</a:t>
              </a:r>
              <a:endParaRPr lang="zh-CN" altLang="en-US" sz="2800" dirty="0">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3233900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.2.1 </a:t>
            </a:r>
            <a:r>
              <a:rPr lang="zh-CN" altLang="en-US" dirty="0" smtClean="0"/>
              <a:t>创建线程</a:t>
            </a:r>
            <a:r>
              <a:rPr lang="en-US" altLang="zh-CN" dirty="0" smtClean="0"/>
              <a:t>&lt;</a:t>
            </a:r>
            <a:r>
              <a:rPr lang="zh-CN" altLang="en-US" dirty="0" smtClean="0"/>
              <a:t>方法一</a:t>
            </a:r>
            <a:r>
              <a:rPr lang="en-US" altLang="zh-CN" dirty="0" smtClean="0"/>
              <a:t>&gt;</a:t>
            </a:r>
            <a:endParaRPr lang="zh-CN" altLang="en-US" dirty="0"/>
          </a:p>
        </p:txBody>
      </p:sp>
      <p:sp>
        <p:nvSpPr>
          <p:cNvPr id="3" name="内容占位符 2"/>
          <p:cNvSpPr>
            <a:spLocks noGrp="1"/>
          </p:cNvSpPr>
          <p:nvPr>
            <p:ph idx="1"/>
          </p:nvPr>
        </p:nvSpPr>
        <p:spPr/>
        <p:txBody>
          <a:bodyPr>
            <a:normAutofit/>
          </a:bodyPr>
          <a:lstStyle/>
          <a:p>
            <a:r>
              <a:rPr lang="zh-CN" altLang="en-US" dirty="0">
                <a:latin typeface="Tahoma" pitchFamily="34" charset="0"/>
              </a:rPr>
              <a:t>利用</a:t>
            </a:r>
            <a:r>
              <a:rPr lang="en-US" altLang="zh-CN" dirty="0">
                <a:latin typeface="Tahoma" pitchFamily="34" charset="0"/>
              </a:rPr>
              <a:t>Thread</a:t>
            </a:r>
            <a:r>
              <a:rPr lang="zh-CN" altLang="en-US" dirty="0">
                <a:latin typeface="Tahoma" pitchFamily="34" charset="0"/>
              </a:rPr>
              <a:t>类的子类创建线程</a:t>
            </a:r>
            <a:r>
              <a:rPr lang="zh-CN" altLang="en-US" dirty="0" smtClean="0">
                <a:latin typeface="Tahoma" pitchFamily="34" charset="0"/>
              </a:rPr>
              <a:t>对象</a:t>
            </a:r>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ThreadDemo1.java</a:t>
            </a:r>
            <a:endParaRPr lang="zh-CN" altLang="en-US" dirty="0"/>
          </a:p>
        </p:txBody>
      </p:sp>
      <p:graphicFrame>
        <p:nvGraphicFramePr>
          <p:cNvPr id="4" name="图示 3"/>
          <p:cNvGraphicFramePr/>
          <p:nvPr>
            <p:extLst>
              <p:ext uri="{D42A27DB-BD31-4B8C-83A1-F6EECF244321}">
                <p14:modId xmlns:p14="http://schemas.microsoft.com/office/powerpoint/2010/main" val="1929664667"/>
              </p:ext>
            </p:extLst>
          </p:nvPr>
        </p:nvGraphicFramePr>
        <p:xfrm>
          <a:off x="150483" y="1556792"/>
          <a:ext cx="8886013"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E:\java\表现层\图标\iphone\Photos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5589240"/>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20728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.2.1 </a:t>
            </a:r>
            <a:r>
              <a:rPr lang="zh-CN" altLang="en-US" dirty="0" smtClean="0"/>
              <a:t>创建线程</a:t>
            </a:r>
            <a:r>
              <a:rPr lang="en-US" altLang="zh-CN" dirty="0" smtClean="0"/>
              <a:t>&lt;</a:t>
            </a:r>
            <a:r>
              <a:rPr lang="zh-CN" altLang="en-US" dirty="0" smtClean="0"/>
              <a:t>方法</a:t>
            </a:r>
            <a:r>
              <a:rPr lang="zh-CN" altLang="en-US" dirty="0"/>
              <a:t>二</a:t>
            </a:r>
            <a:r>
              <a:rPr lang="en-US" altLang="zh-CN" dirty="0" smtClean="0"/>
              <a:t>&gt;</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latin typeface="Tahoma" pitchFamily="34" charset="0"/>
              </a:rPr>
              <a:t>利用</a:t>
            </a:r>
            <a:r>
              <a:rPr lang="en-US" altLang="zh-CN" dirty="0">
                <a:latin typeface="Tahoma" pitchFamily="34" charset="0"/>
              </a:rPr>
              <a:t>Thread</a:t>
            </a:r>
            <a:r>
              <a:rPr lang="zh-CN" altLang="en-US" dirty="0">
                <a:latin typeface="Tahoma" pitchFamily="34" charset="0"/>
              </a:rPr>
              <a:t>类和</a:t>
            </a:r>
            <a:r>
              <a:rPr lang="en-US" altLang="zh-CN" dirty="0">
                <a:latin typeface="Tahoma" pitchFamily="34" charset="0"/>
              </a:rPr>
              <a:t>Runnable</a:t>
            </a:r>
            <a:r>
              <a:rPr lang="zh-CN" altLang="en-US" dirty="0">
                <a:latin typeface="Tahoma" pitchFamily="34" charset="0"/>
              </a:rPr>
              <a:t>接口创建线程</a:t>
            </a:r>
            <a:r>
              <a:rPr lang="zh-CN" altLang="en-US" dirty="0" smtClean="0">
                <a:latin typeface="Tahoma" pitchFamily="34" charset="0"/>
              </a:rPr>
              <a:t>对象</a:t>
            </a:r>
            <a:endParaRPr lang="en-US" altLang="zh-CN" dirty="0" smtClean="0">
              <a:latin typeface="Tahoma" pitchFamily="34" charset="0"/>
            </a:endParaRPr>
          </a:p>
          <a:p>
            <a:pPr>
              <a:lnSpc>
                <a:spcPct val="90000"/>
              </a:lnSpc>
            </a:pPr>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endParaRPr lang="en-US" altLang="zh-CN" dirty="0" smtClean="0">
              <a:latin typeface="Tahoma" pitchFamily="34" charset="0"/>
            </a:endParaRPr>
          </a:p>
          <a:p>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ThreadDemo2.java</a:t>
            </a:r>
            <a:endParaRPr lang="zh-CN" altLang="en-US" dirty="0"/>
          </a:p>
        </p:txBody>
      </p:sp>
      <p:graphicFrame>
        <p:nvGraphicFramePr>
          <p:cNvPr id="4" name="图示 3"/>
          <p:cNvGraphicFramePr/>
          <p:nvPr>
            <p:extLst>
              <p:ext uri="{D42A27DB-BD31-4B8C-83A1-F6EECF244321}">
                <p14:modId xmlns:p14="http://schemas.microsoft.com/office/powerpoint/2010/main" val="2729520825"/>
              </p:ext>
            </p:extLst>
          </p:nvPr>
        </p:nvGraphicFramePr>
        <p:xfrm>
          <a:off x="150483" y="1556792"/>
          <a:ext cx="8886013" cy="363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E:\java\表现层\图标\iphone\Photos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5589240"/>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3072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7.2.1 </a:t>
            </a:r>
            <a:r>
              <a:rPr lang="zh-CN" altLang="en-US" dirty="0"/>
              <a:t>创建线程</a:t>
            </a:r>
          </a:p>
        </p:txBody>
      </p:sp>
      <p:sp>
        <p:nvSpPr>
          <p:cNvPr id="3" name="内容占位符 2"/>
          <p:cNvSpPr>
            <a:spLocks noGrp="1"/>
          </p:cNvSpPr>
          <p:nvPr>
            <p:ph idx="1"/>
          </p:nvPr>
        </p:nvSpPr>
        <p:spPr/>
        <p:txBody>
          <a:bodyPr>
            <a:normAutofit/>
          </a:bodyPr>
          <a:lstStyle/>
          <a:p>
            <a:pPr>
              <a:lnSpc>
                <a:spcPct val="90000"/>
              </a:lnSpc>
            </a:pPr>
            <a:r>
              <a:rPr lang="zh-CN" altLang="en-US" dirty="0" smtClean="0"/>
              <a:t>两种方法的比较</a:t>
            </a:r>
            <a:endParaRPr lang="en-US" altLang="zh-CN" dirty="0" smtClean="0"/>
          </a:p>
          <a:p>
            <a:pPr lvl="1"/>
            <a:r>
              <a:rPr lang="zh-CN" altLang="en-US" dirty="0"/>
              <a:t>第二种方式有以下好处</a:t>
            </a:r>
          </a:p>
          <a:p>
            <a:pPr lvl="2"/>
            <a:r>
              <a:rPr lang="zh-CN" altLang="en-US" dirty="0"/>
              <a:t>适合多个相同程序代码的线程去处理同一资源的情况</a:t>
            </a:r>
          </a:p>
          <a:p>
            <a:pPr lvl="2"/>
            <a:r>
              <a:rPr lang="zh-CN" altLang="en-US" dirty="0"/>
              <a:t>可以避免由于</a:t>
            </a:r>
            <a:r>
              <a:rPr lang="en-US" altLang="zh-CN" dirty="0"/>
              <a:t>Java</a:t>
            </a:r>
            <a:r>
              <a:rPr lang="zh-CN" altLang="en-US" dirty="0"/>
              <a:t>的单继承带来的局限性</a:t>
            </a:r>
          </a:p>
          <a:p>
            <a:pPr lvl="2"/>
            <a:r>
              <a:rPr lang="zh-CN" altLang="en-US" dirty="0"/>
              <a:t>有利于程序的健壮性，代码能够被多个线程共享，代</a:t>
            </a:r>
            <a:r>
              <a:rPr lang="zh-CN" altLang="en-US" dirty="0" smtClean="0"/>
              <a:t>码</a:t>
            </a:r>
            <a:r>
              <a:rPr lang="zh-CN" altLang="en-US" dirty="0"/>
              <a:t>与</a:t>
            </a:r>
            <a:r>
              <a:rPr lang="zh-CN" altLang="en-US" dirty="0" smtClean="0"/>
              <a:t>数</a:t>
            </a:r>
            <a:r>
              <a:rPr lang="zh-CN" altLang="en-US" dirty="0"/>
              <a:t>据是</a:t>
            </a:r>
            <a:r>
              <a:rPr lang="zh-CN" altLang="en-US" dirty="0" smtClean="0"/>
              <a:t>独立的</a:t>
            </a:r>
            <a:endParaRPr lang="zh-CN" altLang="en-US" dirty="0"/>
          </a:p>
        </p:txBody>
      </p:sp>
      <p:pic>
        <p:nvPicPr>
          <p:cNvPr id="6" name="Picture 2" descr="D:\我的文档\ppt模板\高画质精美透明PNG图标572张@无忧PPT\png_icon_4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314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7.2.2 </a:t>
            </a:r>
            <a:r>
              <a:rPr lang="zh-CN" altLang="en-US" smtClean="0"/>
              <a:t>线程对象的生命周期</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latin typeface="Tahoma" pitchFamily="34" charset="0"/>
              </a:rPr>
              <a:t>Thread</a:t>
            </a:r>
            <a:r>
              <a:rPr lang="zh-CN" altLang="en-US" dirty="0" smtClean="0">
                <a:latin typeface="Tahoma" pitchFamily="34" charset="0"/>
              </a:rPr>
              <a:t>类中</a:t>
            </a:r>
            <a:endParaRPr lang="en-US" altLang="zh-CN" dirty="0" smtClean="0">
              <a:latin typeface="Tahoma" pitchFamily="34" charset="0"/>
            </a:endParaRPr>
          </a:p>
          <a:p>
            <a:pPr lvl="1">
              <a:lnSpc>
                <a:spcPct val="90000"/>
              </a:lnSpc>
            </a:pPr>
            <a:r>
              <a:rPr lang="zh-CN" altLang="en-US" dirty="0" smtClean="0">
                <a:latin typeface="Tahoma" pitchFamily="34" charset="0"/>
              </a:rPr>
              <a:t>内部枚举类</a:t>
            </a:r>
            <a:r>
              <a:rPr lang="en-US" altLang="zh-CN" dirty="0" err="1" smtClean="0">
                <a:latin typeface="Tahoma" pitchFamily="34" charset="0"/>
              </a:rPr>
              <a:t>Thread.State</a:t>
            </a:r>
            <a:r>
              <a:rPr lang="zh-CN" altLang="en-US" dirty="0" smtClean="0">
                <a:latin typeface="Tahoma" pitchFamily="34" charset="0"/>
              </a:rPr>
              <a:t>表示线程状态</a:t>
            </a:r>
            <a:endParaRPr lang="en-US" altLang="zh-CN" dirty="0" smtClean="0">
              <a:latin typeface="Tahoma" pitchFamily="34" charset="0"/>
            </a:endParaRPr>
          </a:p>
          <a:p>
            <a:pPr lvl="2">
              <a:lnSpc>
                <a:spcPct val="90000"/>
              </a:lnSpc>
            </a:pPr>
            <a:r>
              <a:rPr lang="en-US" altLang="zh-CN" dirty="0" smtClean="0">
                <a:latin typeface="Tahoma" pitchFamily="34" charset="0"/>
              </a:rPr>
              <a:t>NEW</a:t>
            </a:r>
          </a:p>
          <a:p>
            <a:pPr lvl="2">
              <a:lnSpc>
                <a:spcPct val="90000"/>
              </a:lnSpc>
            </a:pPr>
            <a:r>
              <a:rPr lang="en-US" altLang="zh-CN" dirty="0" smtClean="0">
                <a:latin typeface="Tahoma" pitchFamily="34" charset="0"/>
              </a:rPr>
              <a:t>RUNNABLE</a:t>
            </a:r>
          </a:p>
          <a:p>
            <a:pPr lvl="2">
              <a:lnSpc>
                <a:spcPct val="90000"/>
              </a:lnSpc>
            </a:pPr>
            <a:r>
              <a:rPr lang="en-US" altLang="zh-CN" dirty="0" smtClean="0">
                <a:latin typeface="Tahoma" pitchFamily="34" charset="0"/>
              </a:rPr>
              <a:t>BLOCKED</a:t>
            </a:r>
          </a:p>
          <a:p>
            <a:pPr lvl="2">
              <a:lnSpc>
                <a:spcPct val="90000"/>
              </a:lnSpc>
            </a:pPr>
            <a:r>
              <a:rPr lang="en-US" altLang="zh-CN" dirty="0" smtClean="0">
                <a:latin typeface="Tahoma" pitchFamily="34" charset="0"/>
              </a:rPr>
              <a:t>WAITING</a:t>
            </a:r>
          </a:p>
          <a:p>
            <a:pPr lvl="2">
              <a:lnSpc>
                <a:spcPct val="90000"/>
              </a:lnSpc>
            </a:pPr>
            <a:r>
              <a:rPr lang="en-US" altLang="zh-CN" dirty="0" smtClean="0">
                <a:latin typeface="Tahoma" pitchFamily="34" charset="0"/>
              </a:rPr>
              <a:t>TIMED_WAITING</a:t>
            </a:r>
          </a:p>
          <a:p>
            <a:pPr lvl="2">
              <a:lnSpc>
                <a:spcPct val="90000"/>
              </a:lnSpc>
            </a:pPr>
            <a:r>
              <a:rPr lang="en-US" altLang="zh-CN" dirty="0" smtClean="0">
                <a:latin typeface="Tahoma" pitchFamily="34" charset="0"/>
              </a:rPr>
              <a:t>TREMINATED</a:t>
            </a:r>
          </a:p>
          <a:p>
            <a:pPr lvl="1">
              <a:lnSpc>
                <a:spcPct val="90000"/>
              </a:lnSpc>
            </a:pPr>
            <a:r>
              <a:rPr lang="zh-CN" altLang="en-US" dirty="0" smtClean="0">
                <a:latin typeface="Tahoma" pitchFamily="34" charset="0"/>
              </a:rPr>
              <a:t>判断线程状态的方法</a:t>
            </a:r>
            <a:endParaRPr lang="en-US" altLang="zh-CN" dirty="0" smtClean="0">
              <a:latin typeface="Tahoma" pitchFamily="34" charset="0"/>
            </a:endParaRPr>
          </a:p>
          <a:p>
            <a:pPr lvl="1">
              <a:lnSpc>
                <a:spcPct val="90000"/>
              </a:lnSpc>
            </a:pPr>
            <a:r>
              <a:rPr lang="zh-CN" altLang="en-US" dirty="0" smtClean="0">
                <a:latin typeface="Tahoma" pitchFamily="34" charset="0"/>
              </a:rPr>
              <a:t>改变线程状态的方法</a:t>
            </a:r>
            <a:endParaRPr lang="en-US" altLang="zh-CN" dirty="0" smtClean="0">
              <a:latin typeface="Tahoma" pitchFamily="34" charset="0"/>
            </a:endParaRPr>
          </a:p>
        </p:txBody>
      </p:sp>
      <p:pic>
        <p:nvPicPr>
          <p:cNvPr id="8" name="Picture 2" descr="D:\我的文档\ppt模板\高画质精美透明PNG图标572张@无忧PPT\png_icon_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941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3746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线程对象的生命周期</a:t>
            </a:r>
          </a:p>
        </p:txBody>
      </p:sp>
      <p:sp>
        <p:nvSpPr>
          <p:cNvPr id="3" name="内容占位符 2"/>
          <p:cNvSpPr>
            <a:spLocks noGrp="1"/>
          </p:cNvSpPr>
          <p:nvPr>
            <p:ph idx="1"/>
          </p:nvPr>
        </p:nvSpPr>
        <p:spPr/>
        <p:txBody>
          <a:bodyPr/>
          <a:lstStyle/>
          <a:p>
            <a:pPr>
              <a:lnSpc>
                <a:spcPct val="90000"/>
              </a:lnSpc>
            </a:pPr>
            <a:r>
              <a:rPr lang="en-US" altLang="zh-CN" dirty="0" smtClean="0">
                <a:latin typeface="Tahoma" pitchFamily="34" charset="0"/>
              </a:rPr>
              <a:t>Thread</a:t>
            </a:r>
            <a:r>
              <a:rPr lang="zh-CN" altLang="en-US" dirty="0" smtClean="0">
                <a:latin typeface="Tahoma" pitchFamily="34" charset="0"/>
              </a:rPr>
              <a:t>类中</a:t>
            </a:r>
            <a:endParaRPr lang="en-US" altLang="zh-CN" dirty="0" smtClean="0">
              <a:latin typeface="Tahoma" pitchFamily="34" charset="0"/>
            </a:endParaRPr>
          </a:p>
          <a:p>
            <a:pPr lvl="1">
              <a:lnSpc>
                <a:spcPct val="90000"/>
              </a:lnSpc>
            </a:pPr>
            <a:r>
              <a:rPr lang="zh-CN" altLang="en-US" dirty="0">
                <a:latin typeface="Tahoma" pitchFamily="34" charset="0"/>
              </a:rPr>
              <a:t>内部枚举类</a:t>
            </a:r>
            <a:r>
              <a:rPr lang="en-US" altLang="zh-CN" dirty="0" err="1">
                <a:latin typeface="Tahoma" pitchFamily="34" charset="0"/>
              </a:rPr>
              <a:t>Thread.State</a:t>
            </a:r>
            <a:r>
              <a:rPr lang="zh-CN" altLang="en-US" dirty="0">
                <a:latin typeface="Tahoma" pitchFamily="34" charset="0"/>
              </a:rPr>
              <a:t>表示线程</a:t>
            </a:r>
            <a:r>
              <a:rPr lang="zh-CN" altLang="en-US" dirty="0" smtClean="0">
                <a:latin typeface="Tahoma" pitchFamily="34" charset="0"/>
              </a:rPr>
              <a:t>状态</a:t>
            </a:r>
            <a:endParaRPr lang="en-US" altLang="zh-CN" dirty="0" smtClean="0">
              <a:latin typeface="Tahoma" pitchFamily="34" charset="0"/>
            </a:endParaRPr>
          </a:p>
          <a:p>
            <a:pPr lvl="1">
              <a:lnSpc>
                <a:spcPct val="90000"/>
              </a:lnSpc>
            </a:pPr>
            <a:r>
              <a:rPr lang="zh-CN" altLang="en-US" dirty="0" smtClean="0">
                <a:latin typeface="Tahoma" pitchFamily="34" charset="0"/>
              </a:rPr>
              <a:t>判断线程状态的方法</a:t>
            </a:r>
            <a:endParaRPr lang="en-US" altLang="zh-CN" dirty="0" smtClean="0">
              <a:latin typeface="Tahoma" pitchFamily="34" charset="0"/>
            </a:endParaRPr>
          </a:p>
          <a:p>
            <a:pPr lvl="2"/>
            <a:r>
              <a:rPr lang="en-US" altLang="zh-CN" dirty="0" err="1">
                <a:latin typeface="Tahoma" pitchFamily="34" charset="0"/>
              </a:rPr>
              <a:t>isAlive</a:t>
            </a:r>
            <a:r>
              <a:rPr lang="en-US" altLang="zh-CN" dirty="0">
                <a:latin typeface="Tahoma" pitchFamily="34" charset="0"/>
              </a:rPr>
              <a:t>()</a:t>
            </a:r>
            <a:r>
              <a:rPr lang="zh-CN" altLang="en-US" dirty="0">
                <a:latin typeface="Tahoma" pitchFamily="34" charset="0"/>
              </a:rPr>
              <a:t>方法，判断线程是否在执行中</a:t>
            </a:r>
          </a:p>
          <a:p>
            <a:pPr lvl="2"/>
            <a:r>
              <a:rPr lang="en-US" altLang="zh-CN" dirty="0" err="1">
                <a:latin typeface="Tahoma" pitchFamily="34" charset="0"/>
              </a:rPr>
              <a:t>isInterrupted</a:t>
            </a:r>
            <a:r>
              <a:rPr lang="en-US" altLang="zh-CN" dirty="0">
                <a:latin typeface="Tahoma" pitchFamily="34" charset="0"/>
              </a:rPr>
              <a:t>()</a:t>
            </a:r>
            <a:r>
              <a:rPr lang="zh-CN" altLang="en-US" dirty="0">
                <a:latin typeface="Tahoma" pitchFamily="34" charset="0"/>
              </a:rPr>
              <a:t>方法，判断线程是否中断，不清除中断标记</a:t>
            </a:r>
          </a:p>
          <a:p>
            <a:pPr lvl="2"/>
            <a:r>
              <a:rPr lang="en-US" altLang="zh-CN" dirty="0">
                <a:latin typeface="Tahoma" pitchFamily="34" charset="0"/>
              </a:rPr>
              <a:t>interrupted()</a:t>
            </a:r>
            <a:r>
              <a:rPr lang="zh-CN" altLang="en-US" dirty="0">
                <a:latin typeface="Tahoma" pitchFamily="34" charset="0"/>
              </a:rPr>
              <a:t>方法，判断线程是否中断，清除中断标记</a:t>
            </a:r>
          </a:p>
          <a:p>
            <a:pPr lvl="1">
              <a:lnSpc>
                <a:spcPct val="90000"/>
              </a:lnSpc>
            </a:pPr>
            <a:r>
              <a:rPr lang="zh-CN" altLang="en-US" dirty="0" smtClean="0">
                <a:latin typeface="Tahoma" pitchFamily="34" charset="0"/>
              </a:rPr>
              <a:t>改变线程状态的方法</a:t>
            </a:r>
            <a:endParaRPr lang="en-US" altLang="zh-CN" dirty="0" smtClean="0">
              <a:latin typeface="Tahoma" pitchFamily="34" charset="0"/>
            </a:endParaRPr>
          </a:p>
        </p:txBody>
      </p:sp>
      <p:pic>
        <p:nvPicPr>
          <p:cNvPr id="8" name="Picture 2" descr="D:\我的文档\ppt模板\高画质精美透明PNG图标572张@无忧PPT\png_icon_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94116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72795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我的文档\ppt模板\高画质精美透明PNG图标572张@无忧PPT\png_icon_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94116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7.2.2 </a:t>
            </a:r>
            <a:r>
              <a:rPr lang="zh-CN" altLang="en-US" dirty="0"/>
              <a:t>线程对象的生命周期</a:t>
            </a:r>
          </a:p>
        </p:txBody>
      </p:sp>
      <p:sp>
        <p:nvSpPr>
          <p:cNvPr id="3" name="内容占位符 2"/>
          <p:cNvSpPr>
            <a:spLocks noGrp="1"/>
          </p:cNvSpPr>
          <p:nvPr>
            <p:ph idx="1"/>
          </p:nvPr>
        </p:nvSpPr>
        <p:spPr/>
        <p:txBody>
          <a:bodyPr/>
          <a:lstStyle/>
          <a:p>
            <a:pPr>
              <a:lnSpc>
                <a:spcPct val="90000"/>
              </a:lnSpc>
            </a:pPr>
            <a:r>
              <a:rPr lang="en-US" altLang="zh-CN" dirty="0" smtClean="0">
                <a:latin typeface="Tahoma" pitchFamily="34" charset="0"/>
              </a:rPr>
              <a:t>Thread</a:t>
            </a:r>
            <a:r>
              <a:rPr lang="zh-CN" altLang="en-US" dirty="0" smtClean="0">
                <a:latin typeface="Tahoma" pitchFamily="34" charset="0"/>
              </a:rPr>
              <a:t>类中</a:t>
            </a:r>
            <a:endParaRPr lang="en-US" altLang="zh-CN" dirty="0" smtClean="0">
              <a:latin typeface="Tahoma" pitchFamily="34" charset="0"/>
            </a:endParaRPr>
          </a:p>
          <a:p>
            <a:pPr lvl="1">
              <a:lnSpc>
                <a:spcPct val="90000"/>
              </a:lnSpc>
            </a:pPr>
            <a:r>
              <a:rPr lang="zh-CN" altLang="en-US" dirty="0">
                <a:latin typeface="Tahoma" pitchFamily="34" charset="0"/>
              </a:rPr>
              <a:t>内部枚举类</a:t>
            </a:r>
            <a:r>
              <a:rPr lang="en-US" altLang="zh-CN" dirty="0" err="1">
                <a:latin typeface="Tahoma" pitchFamily="34" charset="0"/>
              </a:rPr>
              <a:t>Thread.State</a:t>
            </a:r>
            <a:r>
              <a:rPr lang="zh-CN" altLang="en-US" dirty="0">
                <a:latin typeface="Tahoma" pitchFamily="34" charset="0"/>
              </a:rPr>
              <a:t>表示线程</a:t>
            </a:r>
            <a:r>
              <a:rPr lang="zh-CN" altLang="en-US" dirty="0" smtClean="0">
                <a:latin typeface="Tahoma" pitchFamily="34" charset="0"/>
              </a:rPr>
              <a:t>状态</a:t>
            </a:r>
            <a:endParaRPr lang="en-US" altLang="zh-CN" dirty="0" smtClean="0">
              <a:latin typeface="Tahoma" pitchFamily="34" charset="0"/>
            </a:endParaRPr>
          </a:p>
          <a:p>
            <a:pPr lvl="1">
              <a:lnSpc>
                <a:spcPct val="90000"/>
              </a:lnSpc>
            </a:pPr>
            <a:r>
              <a:rPr lang="zh-CN" altLang="en-US" dirty="0" smtClean="0">
                <a:latin typeface="Tahoma" pitchFamily="34" charset="0"/>
              </a:rPr>
              <a:t>判断线程状态的方法</a:t>
            </a:r>
            <a:endParaRPr lang="en-US" altLang="zh-CN" dirty="0" smtClean="0">
              <a:latin typeface="Tahoma" pitchFamily="34" charset="0"/>
            </a:endParaRPr>
          </a:p>
          <a:p>
            <a:pPr lvl="1">
              <a:lnSpc>
                <a:spcPct val="90000"/>
              </a:lnSpc>
            </a:pPr>
            <a:r>
              <a:rPr lang="zh-CN" altLang="en-US" dirty="0" smtClean="0">
                <a:latin typeface="Tahoma" pitchFamily="34" charset="0"/>
              </a:rPr>
              <a:t>改变线程状态的方法</a:t>
            </a:r>
            <a:endParaRPr lang="en-US" altLang="zh-CN" dirty="0" smtClean="0">
              <a:latin typeface="Tahoma" pitchFamily="34" charset="0"/>
            </a:endParaRPr>
          </a:p>
          <a:p>
            <a:pPr lvl="2"/>
            <a:r>
              <a:rPr lang="en-US" altLang="zh-CN" dirty="0">
                <a:latin typeface="Tahoma" pitchFamily="34" charset="0"/>
              </a:rPr>
              <a:t>start()</a:t>
            </a:r>
            <a:r>
              <a:rPr lang="zh-CN" altLang="en-US" dirty="0">
                <a:latin typeface="Tahoma" pitchFamily="34" charset="0"/>
              </a:rPr>
              <a:t>方法，开始线程的执行</a:t>
            </a:r>
          </a:p>
          <a:p>
            <a:pPr lvl="2"/>
            <a:r>
              <a:rPr lang="en-US" altLang="zh-CN" dirty="0">
                <a:latin typeface="Tahoma" pitchFamily="34" charset="0"/>
              </a:rPr>
              <a:t>sleep()</a:t>
            </a:r>
            <a:r>
              <a:rPr lang="zh-CN" altLang="en-US" dirty="0">
                <a:latin typeface="Tahoma" pitchFamily="34" charset="0"/>
              </a:rPr>
              <a:t>方法，休眠若干毫秒</a:t>
            </a:r>
          </a:p>
          <a:p>
            <a:pPr lvl="2"/>
            <a:r>
              <a:rPr lang="en-US" altLang="zh-CN" dirty="0">
                <a:latin typeface="Tahoma" pitchFamily="34" charset="0"/>
              </a:rPr>
              <a:t>interrupt()</a:t>
            </a:r>
            <a:r>
              <a:rPr lang="zh-CN" altLang="en-US" dirty="0">
                <a:latin typeface="Tahoma" pitchFamily="34" charset="0"/>
              </a:rPr>
              <a:t>方法，设置当前对象的中断标记，该标记可以在</a:t>
            </a:r>
            <a:r>
              <a:rPr lang="en-US" altLang="zh-CN" dirty="0">
                <a:latin typeface="Tahoma" pitchFamily="34" charset="0"/>
              </a:rPr>
              <a:t>run()</a:t>
            </a:r>
            <a:r>
              <a:rPr lang="zh-CN" altLang="en-US" dirty="0">
                <a:latin typeface="Tahoma" pitchFamily="34" charset="0"/>
              </a:rPr>
              <a:t>方法中检测到，此时若有</a:t>
            </a:r>
            <a:r>
              <a:rPr lang="en-US" altLang="zh-CN" dirty="0">
                <a:latin typeface="Tahoma" pitchFamily="34" charset="0"/>
              </a:rPr>
              <a:t>sleep()</a:t>
            </a:r>
            <a:r>
              <a:rPr lang="zh-CN" altLang="en-US" dirty="0">
                <a:latin typeface="Tahoma" pitchFamily="34" charset="0"/>
              </a:rPr>
              <a:t>之类的方法将线程阻塞，</a:t>
            </a:r>
            <a:r>
              <a:rPr lang="en-US" altLang="zh-CN" dirty="0">
                <a:latin typeface="Tahoma" pitchFamily="34" charset="0"/>
              </a:rPr>
              <a:t>sleep()</a:t>
            </a:r>
            <a:r>
              <a:rPr lang="zh-CN" altLang="en-US" dirty="0">
                <a:latin typeface="Tahoma" pitchFamily="34" charset="0"/>
              </a:rPr>
              <a:t>方法将抛出一个</a:t>
            </a:r>
            <a:r>
              <a:rPr lang="en-US" altLang="zh-CN" dirty="0" err="1">
                <a:latin typeface="Tahoma" pitchFamily="34" charset="0"/>
              </a:rPr>
              <a:t>InterruptedException</a:t>
            </a:r>
            <a:r>
              <a:rPr lang="zh-CN" altLang="en-US" dirty="0">
                <a:latin typeface="Tahoma" pitchFamily="34" charset="0"/>
              </a:rPr>
              <a:t>异常，捕获这个异常即可进程中断</a:t>
            </a:r>
            <a:r>
              <a:rPr lang="zh-CN" altLang="en-US" dirty="0" smtClean="0">
                <a:latin typeface="Tahoma" pitchFamily="34" charset="0"/>
              </a:rPr>
              <a:t>操作</a:t>
            </a:r>
            <a:endParaRPr lang="en-US" altLang="zh-CN" dirty="0" smtClean="0">
              <a:latin typeface="Tahoma" pitchFamily="34" charset="0"/>
            </a:endParaRPr>
          </a:p>
          <a:p>
            <a:pPr lvl="2"/>
            <a:r>
              <a:rPr lang="en-US" altLang="zh-CN" dirty="0">
                <a:latin typeface="Tahoma" pitchFamily="34" charset="0"/>
              </a:rPr>
              <a:t>suspend()、</a:t>
            </a:r>
            <a:r>
              <a:rPr lang="en-US" altLang="zh-CN" dirty="0" err="1">
                <a:latin typeface="Tahoma" pitchFamily="34" charset="0"/>
              </a:rPr>
              <a:t>rusume</a:t>
            </a:r>
            <a:r>
              <a:rPr lang="en-US" altLang="zh-CN" dirty="0">
                <a:latin typeface="Tahoma" pitchFamily="34" charset="0"/>
              </a:rPr>
              <a:t>()</a:t>
            </a:r>
            <a:r>
              <a:rPr lang="zh-CN" altLang="en-US" dirty="0">
                <a:latin typeface="Tahoma" pitchFamily="34" charset="0"/>
              </a:rPr>
              <a:t>和</a:t>
            </a:r>
            <a:r>
              <a:rPr lang="en-US" altLang="zh-CN" dirty="0">
                <a:latin typeface="Tahoma" pitchFamily="34" charset="0"/>
              </a:rPr>
              <a:t>stop()</a:t>
            </a:r>
            <a:r>
              <a:rPr lang="zh-CN" altLang="en-US" dirty="0">
                <a:latin typeface="Tahoma" pitchFamily="34" charset="0"/>
              </a:rPr>
              <a:t>方法不建议使用，前两种方法可能导致死锁，后一种可能导致数据不</a:t>
            </a:r>
            <a:r>
              <a:rPr lang="zh-CN" altLang="en-US" dirty="0" smtClean="0">
                <a:latin typeface="Tahoma" pitchFamily="34" charset="0"/>
              </a:rPr>
              <a:t>完整</a:t>
            </a:r>
            <a:endParaRPr lang="zh-CN" altLang="en-US" dirty="0">
              <a:latin typeface="Tahoma" pitchFamily="34" charset="0"/>
            </a:endParaRPr>
          </a:p>
          <a:p>
            <a:pPr lvl="2">
              <a:lnSpc>
                <a:spcPct val="90000"/>
              </a:lnSpc>
            </a:pPr>
            <a:endParaRPr lang="en-US" altLang="zh-CN" dirty="0" smtClean="0">
              <a:latin typeface="Tahoma" pitchFamily="34" charset="0"/>
            </a:endParaRPr>
          </a:p>
        </p:txBody>
      </p:sp>
    </p:spTree>
    <p:extLst>
      <p:ext uri="{BB962C8B-B14F-4D97-AF65-F5344CB8AC3E}">
        <p14:creationId xmlns:p14="http://schemas.microsoft.com/office/powerpoint/2010/main" val="35306361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54271822"/>
              </p:ext>
            </p:extLst>
          </p:nvPr>
        </p:nvGraphicFramePr>
        <p:xfrm>
          <a:off x="899592" y="2348880"/>
          <a:ext cx="7416824"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5"/>
          <p:cNvSpPr>
            <a:spLocks noChangeArrowheads="1"/>
          </p:cNvSpPr>
          <p:nvPr/>
        </p:nvSpPr>
        <p:spPr bwMode="auto">
          <a:xfrm>
            <a:off x="251520" y="777503"/>
            <a:ext cx="8176543" cy="1328023"/>
          </a:xfrm>
          <a:prstGeom prst="wedgeRoundRectCallout">
            <a:avLst>
              <a:gd name="adj1" fmla="val -20833"/>
              <a:gd name="adj2" fmla="val 68913"/>
              <a:gd name="adj3" fmla="val 16667"/>
            </a:avLst>
          </a:prstGeom>
          <a:solidFill>
            <a:srgbClr val="43BBE1"/>
          </a:solidFill>
          <a:ln w="12700">
            <a:solidFill>
              <a:schemeClr val="bg1"/>
            </a:solidFill>
          </a:ln>
          <a:effectLst>
            <a:outerShdw blurRad="50800" dist="38100" algn="l" rotWithShape="0">
              <a:prstClr val="black">
                <a:alpha val="40000"/>
              </a:prstClr>
            </a:outerShdw>
          </a:effectLst>
        </p:spPr>
        <p:txBody>
          <a:bodyPr wrap="square">
            <a:spAutoFit/>
          </a:bodyPr>
          <a:lstStyle/>
          <a:p>
            <a:pPr>
              <a:defRPr/>
            </a:pPr>
            <a:r>
              <a:rPr lang="zh-CN" altLang="en-US" sz="1600" b="1" dirty="0" smtClean="0">
                <a:solidFill>
                  <a:schemeClr val="bg1"/>
                </a:solidFill>
                <a:latin typeface="微软雅黑" pitchFamily="34" charset="-122"/>
                <a:ea typeface="微软雅黑" pitchFamily="34" charset="-122"/>
              </a:rPr>
              <a:t>重点</a:t>
            </a:r>
            <a:endParaRPr lang="en-US" altLang="zh-CN" sz="1600" b="1" dirty="0" smtClean="0">
              <a:solidFill>
                <a:schemeClr val="bg1"/>
              </a:solidFill>
              <a:latin typeface="微软雅黑" pitchFamily="34" charset="-122"/>
              <a:ea typeface="微软雅黑" pitchFamily="34" charset="-122"/>
            </a:endParaRPr>
          </a:p>
          <a:p>
            <a:pPr>
              <a:defRPr/>
            </a:pPr>
            <a:r>
              <a:rPr lang="zh-CN" altLang="en-US" sz="28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理解进程和线程，掌握线程的创建，理解和掌握线程同步机制</a:t>
            </a:r>
            <a:endParaRPr lang="zh-CN" altLang="en-US" sz="2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1"/>
          <p:cNvSpPr>
            <a:spLocks noChangeArrowheads="1"/>
          </p:cNvSpPr>
          <p:nvPr/>
        </p:nvSpPr>
        <p:spPr bwMode="auto">
          <a:xfrm>
            <a:off x="755576" y="5962079"/>
            <a:ext cx="8176543" cy="851297"/>
          </a:xfrm>
          <a:prstGeom prst="wedgeRoundRectCallout">
            <a:avLst>
              <a:gd name="adj1" fmla="val -17161"/>
              <a:gd name="adj2" fmla="val -70563"/>
              <a:gd name="adj3" fmla="val 16667"/>
            </a:avLst>
          </a:prstGeom>
          <a:solidFill>
            <a:srgbClr val="FFC000"/>
          </a:solidFill>
          <a:ln w="12700">
            <a:solidFill>
              <a:schemeClr val="bg1"/>
            </a:solidFill>
          </a:ln>
          <a:effectLst>
            <a:outerShdw blurRad="50800" dist="38100" dir="2700000" algn="tl" rotWithShape="0">
              <a:prstClr val="black">
                <a:alpha val="40000"/>
              </a:prstClr>
            </a:outerShdw>
          </a:effectLst>
        </p:spPr>
        <p:txBody>
          <a:bodyPr wrap="square">
            <a:spAutoFit/>
          </a:bodyPr>
          <a:lstStyle/>
          <a:p>
            <a:pPr algn="r">
              <a:defRPr/>
            </a:pPr>
            <a:r>
              <a:rPr lang="zh-CN" altLang="en-US" sz="1600" b="1" dirty="0" smtClean="0">
                <a:latin typeface="微软雅黑" pitchFamily="34" charset="-122"/>
                <a:ea typeface="微软雅黑" pitchFamily="34" charset="-122"/>
                <a:cs typeface="Lao UI" pitchFamily="34" charset="0"/>
              </a:rPr>
              <a:t>难点</a:t>
            </a:r>
            <a:endParaRPr lang="en-US" altLang="zh-CN" sz="6600" b="1" dirty="0" smtClean="0">
              <a:latin typeface="Impact" pitchFamily="34" charset="0"/>
            </a:endParaRPr>
          </a:p>
          <a:p>
            <a:pPr algn="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线程创建，线程同步</a:t>
            </a:r>
            <a:endParaRPr lang="zh-CN" altLang="en-US" sz="2800"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647224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7.2.2 </a:t>
            </a:r>
            <a:r>
              <a:rPr lang="zh-CN" altLang="en-US" dirty="0" smtClean="0"/>
              <a:t>线程对象的生命周期</a:t>
            </a:r>
            <a:endParaRPr lang="zh-CN" altLang="en-US" dirty="0"/>
          </a:p>
        </p:txBody>
      </p:sp>
      <p:grpSp>
        <p:nvGrpSpPr>
          <p:cNvPr id="92" name="组合 91"/>
          <p:cNvGrpSpPr/>
          <p:nvPr/>
        </p:nvGrpSpPr>
        <p:grpSpPr>
          <a:xfrm>
            <a:off x="135970" y="980728"/>
            <a:ext cx="8856984" cy="5694139"/>
            <a:chOff x="179512" y="1052736"/>
            <a:chExt cx="8856984" cy="5694139"/>
          </a:xfrm>
        </p:grpSpPr>
        <p:sp>
          <p:nvSpPr>
            <p:cNvPr id="7" name="圆角矩形 6"/>
            <p:cNvSpPr/>
            <p:nvPr/>
          </p:nvSpPr>
          <p:spPr>
            <a:xfrm>
              <a:off x="3399858" y="1845792"/>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r>
                <a:rPr lang="en-US" altLang="zh-CN" sz="3200" baseline="-25000" dirty="0"/>
                <a:t>RUNNABLE</a:t>
              </a:r>
              <a:endParaRPr lang="zh-CN" altLang="en-US" sz="3200" baseline="-25000" dirty="0"/>
            </a:p>
          </p:txBody>
        </p:sp>
        <p:sp>
          <p:nvSpPr>
            <p:cNvPr id="49" name="圆角矩形 48"/>
            <p:cNvSpPr/>
            <p:nvPr/>
          </p:nvSpPr>
          <p:spPr>
            <a:xfrm>
              <a:off x="179512" y="4031523"/>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defRPr/>
              </a:pPr>
              <a:r>
                <a:rPr lang="en-US" altLang="zh-CN" sz="3200" baseline="-25000" dirty="0" smtClean="0"/>
                <a:t>TIMED_WAITING</a:t>
              </a:r>
              <a:endParaRPr lang="zh-CN" altLang="en-US" sz="3200" baseline="-25000" dirty="0"/>
            </a:p>
          </p:txBody>
        </p:sp>
        <p:sp>
          <p:nvSpPr>
            <p:cNvPr id="50" name="圆角矩形 49"/>
            <p:cNvSpPr/>
            <p:nvPr/>
          </p:nvSpPr>
          <p:spPr>
            <a:xfrm>
              <a:off x="3403803" y="5140260"/>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r>
                <a:rPr lang="en-US" altLang="zh-CN" sz="3200" baseline="-25000" dirty="0" smtClean="0"/>
                <a:t>WAITING</a:t>
              </a:r>
              <a:endParaRPr lang="zh-CN" altLang="en-US" sz="3200" baseline="-25000" dirty="0"/>
            </a:p>
          </p:txBody>
        </p:sp>
        <p:sp>
          <p:nvSpPr>
            <p:cNvPr id="51" name="圆角矩形 50"/>
            <p:cNvSpPr/>
            <p:nvPr/>
          </p:nvSpPr>
          <p:spPr>
            <a:xfrm>
              <a:off x="6732240" y="1052736"/>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r>
                <a:rPr lang="en-US" altLang="zh-CN" sz="3200" baseline="-25000" dirty="0" smtClean="0"/>
                <a:t>TERMINATED</a:t>
              </a:r>
              <a:endParaRPr lang="zh-CN" altLang="en-US" sz="3200" baseline="-25000" dirty="0"/>
            </a:p>
          </p:txBody>
        </p:sp>
        <p:sp>
          <p:nvSpPr>
            <p:cNvPr id="52" name="圆角矩形 51"/>
            <p:cNvSpPr/>
            <p:nvPr/>
          </p:nvSpPr>
          <p:spPr>
            <a:xfrm>
              <a:off x="179512" y="1052736"/>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r>
                <a:rPr lang="en-US" altLang="zh-CN" sz="3200" baseline="-25000" dirty="0" smtClean="0"/>
                <a:t>NEW</a:t>
              </a:r>
              <a:endParaRPr lang="zh-CN" altLang="en-US" sz="3200" baseline="-25000" dirty="0"/>
            </a:p>
          </p:txBody>
        </p:sp>
        <p:cxnSp>
          <p:nvCxnSpPr>
            <p:cNvPr id="53" name="曲线连接符 52"/>
            <p:cNvCxnSpPr>
              <a:stCxn id="52" idx="2"/>
              <a:endCxn id="7" idx="1"/>
            </p:cNvCxnSpPr>
            <p:nvPr/>
          </p:nvCxnSpPr>
          <p:spPr>
            <a:xfrm rot="16200000" flipH="1">
              <a:off x="2131521" y="973983"/>
              <a:ext cx="396528" cy="214014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7" idx="3"/>
              <a:endCxn id="51" idx="2"/>
            </p:cNvCxnSpPr>
            <p:nvPr/>
          </p:nvCxnSpPr>
          <p:spPr>
            <a:xfrm flipV="1">
              <a:off x="5560260" y="1845792"/>
              <a:ext cx="2252181" cy="3965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6732241" y="4031523"/>
              <a:ext cx="2160402" cy="793056"/>
            </a:xfrm>
            <a:prstGeom prst="roundRect">
              <a:avLst/>
            </a:prstGeom>
            <a:ln/>
          </p:spPr>
          <p:style>
            <a:lnRef idx="1">
              <a:schemeClr val="accent4"/>
            </a:lnRef>
            <a:fillRef idx="2">
              <a:schemeClr val="accent4"/>
            </a:fillRef>
            <a:effectRef idx="1">
              <a:schemeClr val="accent4"/>
            </a:effectRef>
            <a:fontRef idx="minor">
              <a:schemeClr val="dk1"/>
            </a:fontRef>
          </p:style>
          <p:txBody>
            <a:bodyPr anchor="ctr" anchorCtr="1"/>
            <a:lstStyle/>
            <a:p>
              <a:pPr algn="ctr">
                <a:defRPr/>
              </a:pPr>
              <a:r>
                <a:rPr lang="en-US" altLang="zh-CN" sz="3200" baseline="-25000" dirty="0" smtClean="0"/>
                <a:t>BLOCKED</a:t>
              </a:r>
              <a:endParaRPr lang="zh-CN" altLang="en-US" sz="3200" baseline="-25000" dirty="0"/>
            </a:p>
          </p:txBody>
        </p:sp>
        <p:cxnSp>
          <p:nvCxnSpPr>
            <p:cNvPr id="59" name="曲线连接符 58"/>
            <p:cNvCxnSpPr>
              <a:stCxn id="49" idx="0"/>
            </p:cNvCxnSpPr>
            <p:nvPr/>
          </p:nvCxnSpPr>
          <p:spPr>
            <a:xfrm rot="5400000" flipH="1" flipV="1">
              <a:off x="1488464" y="2120130"/>
              <a:ext cx="1682643" cy="214014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endCxn id="49" idx="3"/>
            </p:cNvCxnSpPr>
            <p:nvPr/>
          </p:nvCxnSpPr>
          <p:spPr>
            <a:xfrm rot="10800000" flipV="1">
              <a:off x="2339914" y="2638847"/>
              <a:ext cx="1872046" cy="178920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8" idx="0"/>
            </p:cNvCxnSpPr>
            <p:nvPr/>
          </p:nvCxnSpPr>
          <p:spPr>
            <a:xfrm rot="16200000" flipV="1">
              <a:off x="5845030" y="2064111"/>
              <a:ext cx="1682642" cy="225218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曲线连接符 67"/>
            <p:cNvCxnSpPr>
              <a:endCxn id="58" idx="1"/>
            </p:cNvCxnSpPr>
            <p:nvPr/>
          </p:nvCxnSpPr>
          <p:spPr>
            <a:xfrm>
              <a:off x="4932040" y="2638848"/>
              <a:ext cx="1800201" cy="178920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p:nvPr/>
          </p:nvCxnSpPr>
          <p:spPr>
            <a:xfrm rot="16200000" flipH="1">
              <a:off x="3694778" y="3732094"/>
              <a:ext cx="2474525" cy="28803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p:nvPr/>
          </p:nvCxnSpPr>
          <p:spPr>
            <a:xfrm rot="5400000" flipH="1" flipV="1">
              <a:off x="2830685" y="3732098"/>
              <a:ext cx="2474521" cy="28802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835696" y="1845792"/>
              <a:ext cx="1306111"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start()</a:t>
              </a:r>
              <a:endParaRPr lang="zh-CN" altLang="en-US" dirty="0">
                <a:latin typeface="微软雅黑" pitchFamily="34" charset="-122"/>
                <a:ea typeface="微软雅黑" pitchFamily="34" charset="-122"/>
              </a:endParaRPr>
            </a:p>
          </p:txBody>
        </p:sp>
        <p:sp>
          <p:nvSpPr>
            <p:cNvPr id="81" name="TextBox 80"/>
            <p:cNvSpPr txBox="1"/>
            <p:nvPr/>
          </p:nvSpPr>
          <p:spPr>
            <a:xfrm>
              <a:off x="5652120" y="1845791"/>
              <a:ext cx="1306111"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run()</a:t>
              </a:r>
              <a:r>
                <a:rPr lang="zh-CN" altLang="en-US" dirty="0" smtClean="0">
                  <a:latin typeface="微软雅黑" pitchFamily="34" charset="-122"/>
                  <a:ea typeface="微软雅黑" pitchFamily="34" charset="-122"/>
                </a:rPr>
                <a:t>结束</a:t>
              </a:r>
              <a:endParaRPr lang="zh-CN" altLang="en-US" dirty="0">
                <a:latin typeface="微软雅黑" pitchFamily="34" charset="-122"/>
                <a:ea typeface="微软雅黑" pitchFamily="34" charset="-122"/>
              </a:endParaRPr>
            </a:p>
          </p:txBody>
        </p:sp>
        <p:sp>
          <p:nvSpPr>
            <p:cNvPr id="85" name="TextBox 84"/>
            <p:cNvSpPr txBox="1"/>
            <p:nvPr/>
          </p:nvSpPr>
          <p:spPr>
            <a:xfrm>
              <a:off x="323528" y="2771636"/>
              <a:ext cx="1664568" cy="369332"/>
            </a:xfrm>
            <a:prstGeom prst="rect">
              <a:avLst/>
            </a:prstGeom>
            <a:noFill/>
          </p:spPr>
          <p:txBody>
            <a:bodyPr wrap="square" rtlCol="0">
              <a:spAutoFit/>
            </a:bodyPr>
            <a:lstStyle/>
            <a:p>
              <a:pPr algn="ctr"/>
              <a:r>
                <a:rPr lang="en-US" altLang="zh-CN" dirty="0">
                  <a:latin typeface="微软雅黑" pitchFamily="34" charset="-122"/>
                  <a:ea typeface="微软雅黑" pitchFamily="34" charset="-122"/>
                </a:rPr>
                <a:t>s</a:t>
              </a:r>
              <a:r>
                <a:rPr lang="en-US" altLang="zh-CN" dirty="0" smtClean="0">
                  <a:latin typeface="微软雅黑" pitchFamily="34" charset="-122"/>
                  <a:ea typeface="微软雅黑" pitchFamily="34" charset="-122"/>
                </a:rPr>
                <a:t>leep</a:t>
              </a:r>
              <a:r>
                <a:rPr lang="zh-CN" altLang="en-US" dirty="0" smtClean="0">
                  <a:latin typeface="微软雅黑" pitchFamily="34" charset="-122"/>
                  <a:ea typeface="微软雅黑" pitchFamily="34" charset="-122"/>
                </a:rPr>
                <a:t>时间到</a:t>
              </a:r>
              <a:endParaRPr lang="zh-CN" altLang="en-US" dirty="0">
                <a:latin typeface="微软雅黑" pitchFamily="34" charset="-122"/>
                <a:ea typeface="微软雅黑" pitchFamily="34" charset="-122"/>
              </a:endParaRPr>
            </a:p>
          </p:txBody>
        </p:sp>
        <p:sp>
          <p:nvSpPr>
            <p:cNvPr id="86" name="TextBox 85"/>
            <p:cNvSpPr txBox="1"/>
            <p:nvPr/>
          </p:nvSpPr>
          <p:spPr>
            <a:xfrm>
              <a:off x="2115344" y="3212976"/>
              <a:ext cx="1664568"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sleep()</a:t>
              </a:r>
              <a:endParaRPr lang="zh-CN" altLang="en-US" dirty="0">
                <a:latin typeface="微软雅黑" pitchFamily="34" charset="-122"/>
                <a:ea typeface="微软雅黑" pitchFamily="34" charset="-122"/>
              </a:endParaRPr>
            </a:p>
          </p:txBody>
        </p:sp>
        <p:sp>
          <p:nvSpPr>
            <p:cNvPr id="87" name="TextBox 86"/>
            <p:cNvSpPr txBox="1"/>
            <p:nvPr/>
          </p:nvSpPr>
          <p:spPr>
            <a:xfrm>
              <a:off x="2547392" y="4467041"/>
              <a:ext cx="1664568" cy="646331"/>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notify()</a:t>
              </a:r>
            </a:p>
            <a:p>
              <a:pPr algn="ctr"/>
              <a:r>
                <a:rPr lang="en-US" altLang="zh-CN" dirty="0" err="1" smtClean="0">
                  <a:latin typeface="微软雅黑" pitchFamily="34" charset="-122"/>
                  <a:ea typeface="微软雅黑" pitchFamily="34" charset="-122"/>
                </a:rPr>
                <a:t>notifyAll</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88" name="TextBox 87"/>
            <p:cNvSpPr txBox="1"/>
            <p:nvPr/>
          </p:nvSpPr>
          <p:spPr>
            <a:xfrm>
              <a:off x="4572000" y="4605540"/>
              <a:ext cx="1664568"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wait()</a:t>
              </a:r>
              <a:endParaRPr lang="zh-CN" altLang="en-US" dirty="0">
                <a:latin typeface="微软雅黑" pitchFamily="34" charset="-122"/>
                <a:ea typeface="微软雅黑" pitchFamily="34" charset="-122"/>
              </a:endParaRPr>
            </a:p>
          </p:txBody>
        </p:sp>
        <p:sp>
          <p:nvSpPr>
            <p:cNvPr id="89" name="TextBox 88"/>
            <p:cNvSpPr txBox="1"/>
            <p:nvPr/>
          </p:nvSpPr>
          <p:spPr>
            <a:xfrm>
              <a:off x="7236134" y="2771636"/>
              <a:ext cx="1800362" cy="369332"/>
            </a:xfrm>
            <a:prstGeom prst="rect">
              <a:avLst/>
            </a:prstGeom>
            <a:noFill/>
          </p:spPr>
          <p:txBody>
            <a:bodyPr wrap="square" rtlCol="0">
              <a:spAutoFit/>
            </a:bodyPr>
            <a:lstStyle/>
            <a:p>
              <a:pPr algn="ctr"/>
              <a:r>
                <a:rPr lang="en-US" altLang="zh-CN" dirty="0" smtClean="0">
                  <a:latin typeface="微软雅黑" pitchFamily="34" charset="-122"/>
                  <a:ea typeface="微软雅黑" pitchFamily="34" charset="-122"/>
                </a:rPr>
                <a:t>synchronized()</a:t>
              </a:r>
              <a:endParaRPr lang="zh-CN" altLang="en-US" dirty="0">
                <a:latin typeface="微软雅黑" pitchFamily="34" charset="-122"/>
                <a:ea typeface="微软雅黑" pitchFamily="34" charset="-122"/>
              </a:endParaRPr>
            </a:p>
          </p:txBody>
        </p:sp>
        <p:sp>
          <p:nvSpPr>
            <p:cNvPr id="90" name="TextBox 89"/>
            <p:cNvSpPr txBox="1"/>
            <p:nvPr/>
          </p:nvSpPr>
          <p:spPr>
            <a:xfrm>
              <a:off x="5806225" y="3319113"/>
              <a:ext cx="1502079" cy="646331"/>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获得互斥锁使用权</a:t>
              </a:r>
              <a:endParaRPr lang="zh-CN" altLang="en-US" dirty="0">
                <a:latin typeface="微软雅黑" pitchFamily="34" charset="-122"/>
                <a:ea typeface="微软雅黑" pitchFamily="34" charset="-122"/>
              </a:endParaRPr>
            </a:p>
          </p:txBody>
        </p:sp>
        <p:sp>
          <p:nvSpPr>
            <p:cNvPr id="93" name="页脚占位符 3"/>
            <p:cNvSpPr txBox="1">
              <a:spLocks/>
            </p:cNvSpPr>
            <p:nvPr/>
          </p:nvSpPr>
          <p:spPr>
            <a:xfrm>
              <a:off x="3124200" y="6381750"/>
              <a:ext cx="28956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smtClean="0">
                  <a:latin typeface="微软雅黑" pitchFamily="34" charset="-122"/>
                  <a:ea typeface="微软雅黑" pitchFamily="34" charset="-122"/>
                </a:rPr>
                <a:t>线程状态及控制</a:t>
              </a:r>
              <a:endParaRPr lang="zh-CN" altLang="en-US" sz="2000" dirty="0">
                <a:latin typeface="微软雅黑" pitchFamily="34" charset="-122"/>
                <a:ea typeface="微软雅黑" pitchFamily="34" charset="-122"/>
              </a:endParaRPr>
            </a:p>
          </p:txBody>
        </p:sp>
      </p:grpSp>
    </p:spTree>
    <p:extLst>
      <p:ext uri="{BB962C8B-B14F-4D97-AF65-F5344CB8AC3E}">
        <p14:creationId xmlns:p14="http://schemas.microsoft.com/office/powerpoint/2010/main" val="329892711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7.2.2 </a:t>
            </a:r>
            <a:r>
              <a:rPr lang="zh-CN" altLang="en-US" dirty="0"/>
              <a:t>线程对象的生命周期</a:t>
            </a:r>
          </a:p>
        </p:txBody>
      </p:sp>
      <p:sp>
        <p:nvSpPr>
          <p:cNvPr id="3" name="内容占位符 2"/>
          <p:cNvSpPr>
            <a:spLocks noGrp="1"/>
          </p:cNvSpPr>
          <p:nvPr>
            <p:ph idx="1"/>
          </p:nvPr>
        </p:nvSpPr>
        <p:spPr/>
        <p:txBody>
          <a:bodyPr>
            <a:normAutofit/>
          </a:bodyPr>
          <a:lstStyle/>
          <a:p>
            <a:r>
              <a:rPr lang="zh-CN" altLang="en-US" dirty="0" smtClean="0"/>
              <a:t>线程对象生命周期实例</a:t>
            </a:r>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WelcomeJFrame.java</a:t>
            </a:r>
            <a:endParaRPr lang="zh-CN" altLang="en-US" dirty="0">
              <a:latin typeface="Tahoma" pitchFamily="34" charset="0"/>
            </a:endParaRPr>
          </a:p>
        </p:txBody>
      </p:sp>
      <p:pic>
        <p:nvPicPr>
          <p:cNvPr id="14" name="Picture 2" descr="E:\java\表现层\图标\iphone\Photo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80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prove.jpg"/>
          <p:cNvPicPr>
            <a:picLocks noChangeAspect="1"/>
          </p:cNvPicPr>
          <p:nvPr/>
        </p:nvPicPr>
        <p:blipFill>
          <a:blip r:embed="rId4"/>
          <a:stretch>
            <a:fillRect/>
          </a:stretch>
        </p:blipFill>
        <p:spPr>
          <a:xfrm>
            <a:off x="5625637" y="4219228"/>
            <a:ext cx="3518363" cy="2638772"/>
          </a:xfrm>
          <a:prstGeom prst="rect">
            <a:avLst/>
          </a:prstGeom>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004" y="2636912"/>
            <a:ext cx="5014077" cy="3698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09807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7.2.3 </a:t>
            </a:r>
            <a:r>
              <a:rPr lang="zh-CN" altLang="en-US" dirty="0" smtClean="0"/>
              <a:t>线程对象的优先级</a:t>
            </a:r>
            <a:endParaRPr lang="zh-CN" altLang="en-US" dirty="0"/>
          </a:p>
        </p:txBody>
      </p:sp>
      <p:sp>
        <p:nvSpPr>
          <p:cNvPr id="3" name="内容占位符 2"/>
          <p:cNvSpPr>
            <a:spLocks noGrp="1"/>
          </p:cNvSpPr>
          <p:nvPr>
            <p:ph idx="1"/>
          </p:nvPr>
        </p:nvSpPr>
        <p:spPr/>
        <p:txBody>
          <a:bodyPr/>
          <a:lstStyle/>
          <a:p>
            <a:r>
              <a:rPr lang="en-US" altLang="zh-CN" dirty="0">
                <a:latin typeface="Tahoma" pitchFamily="34" charset="0"/>
              </a:rPr>
              <a:t>Java</a:t>
            </a:r>
            <a:r>
              <a:rPr lang="zh-CN" altLang="en-US" dirty="0">
                <a:latin typeface="Tahoma" pitchFamily="34" charset="0"/>
              </a:rPr>
              <a:t>提供10种</a:t>
            </a:r>
            <a:r>
              <a:rPr lang="zh-CN" altLang="en-US" dirty="0" smtClean="0">
                <a:latin typeface="Tahoma" pitchFamily="34" charset="0"/>
              </a:rPr>
              <a:t>优先级</a:t>
            </a:r>
            <a:endParaRPr lang="en-US" altLang="zh-CN" dirty="0" smtClean="0">
              <a:latin typeface="Tahoma" pitchFamily="34" charset="0"/>
            </a:endParaRPr>
          </a:p>
          <a:p>
            <a:pPr lvl="1"/>
            <a:r>
              <a:rPr lang="zh-CN" altLang="en-US" dirty="0" smtClean="0">
                <a:latin typeface="Tahoma" pitchFamily="34" charset="0"/>
              </a:rPr>
              <a:t>1</a:t>
            </a:r>
            <a:r>
              <a:rPr lang="zh-CN" altLang="en-US" dirty="0">
                <a:latin typeface="Tahoma" pitchFamily="34" charset="0"/>
              </a:rPr>
              <a:t>－10</a:t>
            </a:r>
            <a:r>
              <a:rPr lang="zh-CN" altLang="en-US" dirty="0" smtClean="0">
                <a:latin typeface="Tahoma" pitchFamily="34" charset="0"/>
              </a:rPr>
              <a:t>表示</a:t>
            </a:r>
            <a:endParaRPr lang="en-US" altLang="zh-CN" dirty="0" smtClean="0">
              <a:latin typeface="Tahoma" pitchFamily="34" charset="0"/>
            </a:endParaRPr>
          </a:p>
          <a:p>
            <a:pPr lvl="1"/>
            <a:r>
              <a:rPr lang="zh-CN" altLang="en-US" dirty="0" smtClean="0">
                <a:latin typeface="Tahoma" pitchFamily="34" charset="0"/>
              </a:rPr>
              <a:t>1</a:t>
            </a:r>
            <a:r>
              <a:rPr lang="zh-CN" altLang="en-US" dirty="0">
                <a:latin typeface="Tahoma" pitchFamily="34" charset="0"/>
              </a:rPr>
              <a:t>最低，10</a:t>
            </a:r>
            <a:r>
              <a:rPr lang="zh-CN" altLang="en-US" dirty="0" smtClean="0">
                <a:latin typeface="Tahoma" pitchFamily="34" charset="0"/>
              </a:rPr>
              <a:t>最高</a:t>
            </a:r>
            <a:endParaRPr lang="en-US" altLang="zh-CN" dirty="0" smtClean="0">
              <a:latin typeface="Tahoma" pitchFamily="34" charset="0"/>
            </a:endParaRPr>
          </a:p>
          <a:p>
            <a:pPr lvl="1"/>
            <a:r>
              <a:rPr lang="zh-CN" altLang="en-US" dirty="0" smtClean="0">
                <a:latin typeface="Tahoma" pitchFamily="34" charset="0"/>
              </a:rPr>
              <a:t>默认</a:t>
            </a:r>
            <a:r>
              <a:rPr lang="zh-CN" altLang="en-US" dirty="0">
                <a:latin typeface="Tahoma" pitchFamily="34" charset="0"/>
              </a:rPr>
              <a:t>值为5</a:t>
            </a:r>
          </a:p>
          <a:p>
            <a:r>
              <a:rPr lang="zh-CN" altLang="en-US" dirty="0" smtClean="0">
                <a:latin typeface="Tahoma" pitchFamily="34" charset="0"/>
              </a:rPr>
              <a:t>相关方法</a:t>
            </a:r>
            <a:endParaRPr lang="en-US" altLang="zh-CN" dirty="0" smtClean="0">
              <a:latin typeface="Tahoma" pitchFamily="34" charset="0"/>
            </a:endParaRPr>
          </a:p>
          <a:p>
            <a:pPr lvl="1"/>
            <a:r>
              <a:rPr lang="en-US" altLang="zh-CN" dirty="0" err="1" smtClean="0">
                <a:latin typeface="Tahoma" pitchFamily="34" charset="0"/>
              </a:rPr>
              <a:t>getPriority</a:t>
            </a:r>
            <a:r>
              <a:rPr lang="en-US" altLang="zh-CN" dirty="0" smtClean="0">
                <a:latin typeface="Tahoma" pitchFamily="34" charset="0"/>
              </a:rPr>
              <a:t>()</a:t>
            </a:r>
            <a:r>
              <a:rPr lang="zh-CN" altLang="en-US" dirty="0" smtClean="0">
                <a:latin typeface="Tahoma" pitchFamily="34" charset="0"/>
              </a:rPr>
              <a:t>获得</a:t>
            </a:r>
            <a:r>
              <a:rPr lang="zh-CN" altLang="en-US" dirty="0">
                <a:latin typeface="Tahoma" pitchFamily="34" charset="0"/>
              </a:rPr>
              <a:t>线程优先级</a:t>
            </a:r>
            <a:endParaRPr lang="en-US" altLang="zh-CN" dirty="0" smtClean="0">
              <a:latin typeface="Tahoma" pitchFamily="34" charset="0"/>
            </a:endParaRPr>
          </a:p>
          <a:p>
            <a:pPr lvl="1"/>
            <a:r>
              <a:rPr lang="en-US" altLang="zh-CN" dirty="0" err="1" smtClean="0">
                <a:latin typeface="Tahoma" pitchFamily="34" charset="0"/>
              </a:rPr>
              <a:t>setPriority</a:t>
            </a:r>
            <a:r>
              <a:rPr lang="en-US" altLang="zh-CN" dirty="0" smtClean="0">
                <a:latin typeface="Tahoma" pitchFamily="34" charset="0"/>
              </a:rPr>
              <a:t>()</a:t>
            </a:r>
            <a:r>
              <a:rPr lang="zh-CN" altLang="en-US" dirty="0" smtClean="0">
                <a:latin typeface="Tahoma" pitchFamily="34" charset="0"/>
              </a:rPr>
              <a:t> 修改</a:t>
            </a:r>
            <a:r>
              <a:rPr lang="zh-CN" altLang="en-US" dirty="0">
                <a:latin typeface="Tahoma" pitchFamily="34" charset="0"/>
              </a:rPr>
              <a:t>线程</a:t>
            </a:r>
            <a:r>
              <a:rPr lang="zh-CN" altLang="en-US" dirty="0" smtClean="0">
                <a:latin typeface="Tahoma" pitchFamily="34" charset="0"/>
              </a:rPr>
              <a:t>优先级</a:t>
            </a:r>
            <a:endParaRPr lang="en-US" altLang="zh-CN" dirty="0" smtClean="0">
              <a:latin typeface="Tahoma" pitchFamily="34" charset="0"/>
            </a:endParaRPr>
          </a:p>
          <a:p>
            <a:pPr lvl="1"/>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NumberRunnable.java</a:t>
            </a:r>
            <a:endParaRPr lang="zh-CN" altLang="en-US" dirty="0">
              <a:latin typeface="Tahoma" pitchFamily="34" charset="0"/>
            </a:endParaRPr>
          </a:p>
        </p:txBody>
      </p:sp>
      <p:pic>
        <p:nvPicPr>
          <p:cNvPr id="4" name="Picture 2" descr="D:\我的文档\ppt模板\高画质精美透明PNG图标572张@无忧PPT\png_icon_5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971256"/>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9852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7.2.4 </a:t>
            </a:r>
            <a:r>
              <a:rPr lang="zh-CN" altLang="en-US" dirty="0" smtClean="0"/>
              <a:t>后台线程</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latin typeface="Tahoma" pitchFamily="34" charset="0"/>
              </a:rPr>
              <a:t>后台线程（守护线程）</a:t>
            </a:r>
            <a:endParaRPr lang="en-US" altLang="zh-CN" dirty="0" smtClean="0">
              <a:latin typeface="Tahoma" pitchFamily="34" charset="0"/>
            </a:endParaRPr>
          </a:p>
          <a:p>
            <a:pPr lvl="1"/>
            <a:r>
              <a:rPr lang="en-US" altLang="zh-CN" dirty="0" smtClean="0">
                <a:latin typeface="Tahoma" pitchFamily="34" charset="0"/>
              </a:rPr>
              <a:t>Java</a:t>
            </a:r>
            <a:r>
              <a:rPr lang="zh-CN" altLang="en-US" dirty="0" smtClean="0">
                <a:latin typeface="Tahoma" pitchFamily="34" charset="0"/>
              </a:rPr>
              <a:t>创建的线程分为</a:t>
            </a:r>
            <a:endParaRPr lang="en-US" altLang="zh-CN" dirty="0" smtClean="0">
              <a:latin typeface="Tahoma" pitchFamily="34" charset="0"/>
            </a:endParaRPr>
          </a:p>
          <a:p>
            <a:pPr lvl="2"/>
            <a:r>
              <a:rPr lang="zh-CN" altLang="en-US" dirty="0" smtClean="0">
                <a:latin typeface="Tahoma" pitchFamily="34" charset="0"/>
              </a:rPr>
              <a:t>用户线程：</a:t>
            </a:r>
            <a:r>
              <a:rPr lang="en-US" altLang="zh-CN" dirty="0" smtClean="0">
                <a:latin typeface="Tahoma" pitchFamily="34" charset="0"/>
              </a:rPr>
              <a:t>Java</a:t>
            </a:r>
            <a:r>
              <a:rPr lang="zh-CN" altLang="en-US" dirty="0" smtClean="0">
                <a:latin typeface="Tahoma" pitchFamily="34" charset="0"/>
              </a:rPr>
              <a:t>默认</a:t>
            </a:r>
            <a:endParaRPr lang="en-US" altLang="zh-CN" dirty="0" smtClean="0">
              <a:latin typeface="Tahoma" pitchFamily="34" charset="0"/>
            </a:endParaRPr>
          </a:p>
          <a:p>
            <a:pPr lvl="2"/>
            <a:r>
              <a:rPr lang="zh-CN" altLang="en-US" dirty="0" smtClean="0">
                <a:latin typeface="Tahoma" pitchFamily="34" charset="0"/>
              </a:rPr>
              <a:t>后台线程：在</a:t>
            </a:r>
            <a:r>
              <a:rPr lang="zh-CN" altLang="en-US" dirty="0">
                <a:latin typeface="Tahoma" pitchFamily="34" charset="0"/>
              </a:rPr>
              <a:t>调用线程的</a:t>
            </a:r>
            <a:r>
              <a:rPr lang="en-US" altLang="zh-CN" dirty="0">
                <a:latin typeface="Tahoma" pitchFamily="34" charset="0"/>
              </a:rPr>
              <a:t>start()</a:t>
            </a:r>
            <a:r>
              <a:rPr lang="zh-CN" altLang="en-US" dirty="0">
                <a:latin typeface="Tahoma" pitchFamily="34" charset="0"/>
              </a:rPr>
              <a:t>方法之前就调用</a:t>
            </a:r>
            <a:r>
              <a:rPr lang="en-US" altLang="zh-CN" dirty="0" err="1">
                <a:latin typeface="Tahoma" pitchFamily="34" charset="0"/>
              </a:rPr>
              <a:t>setDaemon</a:t>
            </a:r>
            <a:r>
              <a:rPr lang="en-US" altLang="zh-CN" dirty="0">
                <a:latin typeface="Tahoma" pitchFamily="34" charset="0"/>
              </a:rPr>
              <a:t>()</a:t>
            </a:r>
            <a:r>
              <a:rPr lang="zh-CN" altLang="en-US" dirty="0" smtClean="0">
                <a:latin typeface="Tahoma" pitchFamily="34" charset="0"/>
              </a:rPr>
              <a:t>方法，使该线程后台运行</a:t>
            </a:r>
            <a:endParaRPr lang="en-US" altLang="zh-CN" dirty="0" smtClean="0">
              <a:latin typeface="Tahoma" pitchFamily="34" charset="0"/>
            </a:endParaRPr>
          </a:p>
          <a:p>
            <a:pPr lvl="1"/>
            <a:r>
              <a:rPr lang="zh-CN" altLang="en-US" dirty="0" smtClean="0">
                <a:latin typeface="Tahoma" pitchFamily="34" charset="0"/>
              </a:rPr>
              <a:t>用户线程和后台线程的区别</a:t>
            </a:r>
            <a:endParaRPr lang="en-US" altLang="zh-CN" dirty="0" smtClean="0">
              <a:latin typeface="Tahoma" pitchFamily="34" charset="0"/>
            </a:endParaRPr>
          </a:p>
          <a:p>
            <a:pPr lvl="2"/>
            <a:r>
              <a:rPr lang="zh-CN" altLang="en-US" dirty="0" smtClean="0">
                <a:latin typeface="Tahoma" pitchFamily="34" charset="0"/>
              </a:rPr>
              <a:t>后台线程不影响进程的终止，即只要进程中的用户线程全部终止，进程将终止，不论是否有后台线程</a:t>
            </a:r>
            <a:endParaRPr lang="en-US" altLang="zh-CN" dirty="0" smtClean="0">
              <a:latin typeface="Tahoma" pitchFamily="34" charset="0"/>
            </a:endParaRPr>
          </a:p>
          <a:p>
            <a:pPr lvl="2"/>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DaemonDemo.java</a:t>
            </a:r>
            <a:endParaRPr lang="zh-CN" altLang="en-US" dirty="0">
              <a:latin typeface="Tahoma" pitchFamily="34" charset="0"/>
            </a:endParaRPr>
          </a:p>
          <a:p>
            <a:pPr lvl="2"/>
            <a:endParaRPr lang="zh-CN" altLang="en-US" dirty="0">
              <a:latin typeface="Tahoma" pitchFamily="34" charset="0"/>
            </a:endParaRPr>
          </a:p>
        </p:txBody>
      </p:sp>
      <p:pic>
        <p:nvPicPr>
          <p:cNvPr id="5" name="Picture 2" descr="D:\我的文档\ppt模板\高画质精美透明PNG图标572张@无忧PPT\png_icon_5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971256"/>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44071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7.2.5 </a:t>
            </a:r>
            <a:r>
              <a:rPr lang="zh-CN" altLang="en-US" dirty="0" smtClean="0"/>
              <a:t>定时器和图形动画设计</a:t>
            </a:r>
            <a:endParaRPr lang="zh-CN" altLang="en-US" dirty="0"/>
          </a:p>
        </p:txBody>
      </p:sp>
      <p:sp>
        <p:nvSpPr>
          <p:cNvPr id="3" name="内容占位符 2"/>
          <p:cNvSpPr>
            <a:spLocks noGrp="1"/>
          </p:cNvSpPr>
          <p:nvPr>
            <p:ph idx="1"/>
          </p:nvPr>
        </p:nvSpPr>
        <p:spPr/>
        <p:txBody>
          <a:bodyPr/>
          <a:lstStyle/>
          <a:p>
            <a:r>
              <a:rPr lang="zh-CN" altLang="en-US" dirty="0" smtClean="0">
                <a:latin typeface="Tahoma" pitchFamily="34" charset="0"/>
              </a:rPr>
              <a:t>动画</a:t>
            </a:r>
            <a:endParaRPr lang="en-US" altLang="zh-CN" dirty="0" smtClean="0">
              <a:latin typeface="Tahoma" pitchFamily="34" charset="0"/>
            </a:endParaRPr>
          </a:p>
          <a:p>
            <a:pPr lvl="1"/>
            <a:r>
              <a:rPr lang="zh-CN" altLang="en-US" dirty="0" smtClean="0">
                <a:latin typeface="Tahoma" pitchFamily="34" charset="0"/>
              </a:rPr>
              <a:t>用单独线程控制图形周期性重画，通过线程休眠控制周期</a:t>
            </a:r>
            <a:endParaRPr lang="en-US" altLang="zh-CN" dirty="0" smtClean="0">
              <a:latin typeface="Tahoma" pitchFamily="34" charset="0"/>
            </a:endParaRPr>
          </a:p>
          <a:p>
            <a:r>
              <a:rPr lang="zh-CN" altLang="en-US" dirty="0" smtClean="0">
                <a:latin typeface="Tahoma" pitchFamily="34" charset="0"/>
              </a:rPr>
              <a:t>定时器</a:t>
            </a:r>
            <a:endParaRPr lang="en-US" altLang="zh-CN" dirty="0" smtClean="0">
              <a:latin typeface="Tahoma" pitchFamily="34" charset="0"/>
            </a:endParaRPr>
          </a:p>
          <a:p>
            <a:pPr lvl="1"/>
            <a:r>
              <a:rPr lang="en-US" altLang="zh-CN" dirty="0" smtClean="0">
                <a:latin typeface="Tahoma" pitchFamily="34" charset="0"/>
              </a:rPr>
              <a:t>Timer</a:t>
            </a:r>
            <a:r>
              <a:rPr lang="zh-CN" altLang="en-US" dirty="0" smtClean="0">
                <a:latin typeface="Tahoma" pitchFamily="34" charset="0"/>
              </a:rPr>
              <a:t>组件也可完成某些周期性操作</a:t>
            </a:r>
            <a:endParaRPr lang="en-US" altLang="zh-CN" dirty="0" smtClean="0">
              <a:latin typeface="Tahoma" pitchFamily="34" charset="0"/>
            </a:endParaRPr>
          </a:p>
          <a:p>
            <a:pPr lvl="1"/>
            <a:r>
              <a:rPr lang="en-US" altLang="zh-CN" dirty="0" smtClean="0">
                <a:latin typeface="Tahoma" pitchFamily="34" charset="0"/>
              </a:rPr>
              <a:t>Timer</a:t>
            </a:r>
            <a:r>
              <a:rPr lang="zh-CN" altLang="en-US" dirty="0" smtClean="0">
                <a:latin typeface="Tahoma" pitchFamily="34" charset="0"/>
              </a:rPr>
              <a:t>对象每隔</a:t>
            </a:r>
            <a:r>
              <a:rPr lang="en-US" altLang="zh-CN" dirty="0" smtClean="0">
                <a:latin typeface="Tahoma" pitchFamily="34" charset="0"/>
              </a:rPr>
              <a:t>delay</a:t>
            </a:r>
            <a:r>
              <a:rPr lang="zh-CN" altLang="en-US" dirty="0" smtClean="0">
                <a:latin typeface="Tahoma" pitchFamily="34" charset="0"/>
              </a:rPr>
              <a:t>时间（单位通常毫秒）产生一个</a:t>
            </a:r>
            <a:r>
              <a:rPr lang="en-US" altLang="zh-CN" dirty="0" err="1" smtClean="0">
                <a:latin typeface="Tahoma" pitchFamily="34" charset="0"/>
              </a:rPr>
              <a:t>ActionEvent</a:t>
            </a:r>
            <a:r>
              <a:rPr lang="zh-CN" altLang="en-US" dirty="0" smtClean="0">
                <a:latin typeface="Tahoma" pitchFamily="34" charset="0"/>
              </a:rPr>
              <a:t>，通过监听该事件在事件处理器中写相应方法</a:t>
            </a:r>
            <a:endParaRPr lang="en-US" altLang="zh-CN" dirty="0" smtClean="0">
              <a:latin typeface="Tahoma" pitchFamily="34" charset="0"/>
            </a:endParaRPr>
          </a:p>
          <a:p>
            <a:pPr lvl="1"/>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BallsJFrame.java</a:t>
            </a:r>
            <a:endParaRPr lang="zh-CN" altLang="en-US" dirty="0">
              <a:latin typeface="Tahoma" pitchFamily="34" charset="0"/>
            </a:endParaRPr>
          </a:p>
        </p:txBody>
      </p:sp>
      <p:pic>
        <p:nvPicPr>
          <p:cNvPr id="5122" name="Picture 2" descr="D:\我的文档\ppt模板\高画质精美透明PNG图标572张@无忧PPT\png_icon_0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515719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259288"/>
            <a:ext cx="7493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1113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smtClean="0"/>
              <a:t>线程同步</a:t>
            </a:r>
            <a:endParaRPr lang="zh-CN" altLang="en-US" dirty="0"/>
          </a:p>
        </p:txBody>
      </p:sp>
      <p:grpSp>
        <p:nvGrpSpPr>
          <p:cNvPr id="7" name="组合 6"/>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8" name="矩形 7"/>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线程同步问题</a:t>
              </a:r>
              <a:endParaRPr lang="zh-CN" altLang="en-US" sz="2800" dirty="0">
                <a:solidFill>
                  <a:schemeClr val="tx1"/>
                </a:solidFill>
                <a:latin typeface="微软雅黑" pitchFamily="34" charset="-122"/>
                <a:ea typeface="微软雅黑" pitchFamily="34" charset="-122"/>
              </a:endParaRPr>
            </a:p>
          </p:txBody>
        </p:sp>
        <p:sp>
          <p:nvSpPr>
            <p:cNvPr id="9" name="矩形 8"/>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7.3.1</a:t>
              </a:r>
              <a:endParaRPr lang="zh-CN" altLang="en-US" sz="2800" dirty="0">
                <a:solidFill>
                  <a:schemeClr val="tx1"/>
                </a:solidFill>
                <a:latin typeface="Arial" pitchFamily="34" charset="0"/>
                <a:ea typeface="宋体" pitchFamily="2" charset="-122"/>
              </a:endParaRPr>
            </a:p>
          </p:txBody>
        </p:sp>
      </p:grpSp>
      <p:grpSp>
        <p:nvGrpSpPr>
          <p:cNvPr id="10" name="组合 9"/>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11" name="矩形 10"/>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线程互斥</a:t>
              </a:r>
              <a:endParaRPr lang="zh-CN" altLang="en-US" sz="2800" dirty="0">
                <a:solidFill>
                  <a:schemeClr val="tx1"/>
                </a:solidFill>
                <a:latin typeface="微软雅黑" pitchFamily="34" charset="-122"/>
                <a:ea typeface="微软雅黑" pitchFamily="34" charset="-122"/>
              </a:endParaRPr>
            </a:p>
          </p:txBody>
        </p:sp>
        <p:sp>
          <p:nvSpPr>
            <p:cNvPr id="12" name="矩形 11"/>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7.3.2</a:t>
              </a:r>
              <a:endParaRPr lang="zh-CN" altLang="en-US" sz="2800" dirty="0">
                <a:solidFill>
                  <a:schemeClr val="tx1"/>
                </a:solidFill>
                <a:latin typeface="Arial" pitchFamily="34" charset="0"/>
                <a:ea typeface="宋体" pitchFamily="2" charset="-122"/>
              </a:endParaRPr>
            </a:p>
          </p:txBody>
        </p:sp>
      </p:grpSp>
      <p:grpSp>
        <p:nvGrpSpPr>
          <p:cNvPr id="13" name="组合 12"/>
          <p:cNvGrpSpPr/>
          <p:nvPr/>
        </p:nvGrpSpPr>
        <p:grpSpPr>
          <a:xfrm>
            <a:off x="804326" y="3284984"/>
            <a:ext cx="7512090" cy="606375"/>
            <a:chOff x="1236374" y="1605423"/>
            <a:chExt cx="7512090" cy="606375"/>
          </a:xfrm>
          <a:solidFill>
            <a:srgbClr val="FFC000"/>
          </a:solidFill>
          <a:effectLst>
            <a:outerShdw blurRad="50800" dist="38100" dir="5400000" algn="t" rotWithShape="0">
              <a:prstClr val="black">
                <a:alpha val="40000"/>
              </a:prstClr>
            </a:outerShdw>
          </a:effectLst>
        </p:grpSpPr>
        <p:sp>
          <p:nvSpPr>
            <p:cNvPr id="14" name="矩形 13"/>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线程同步</a:t>
              </a:r>
              <a:endParaRPr lang="zh-CN" altLang="en-US" sz="2800" dirty="0">
                <a:solidFill>
                  <a:schemeClr val="tx1"/>
                </a:solidFill>
                <a:latin typeface="微软雅黑" pitchFamily="34" charset="-122"/>
                <a:ea typeface="微软雅黑" pitchFamily="34" charset="-122"/>
              </a:endParaRPr>
            </a:p>
          </p:txBody>
        </p:sp>
        <p:sp>
          <p:nvSpPr>
            <p:cNvPr id="15" name="矩形 14"/>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7.3.3</a:t>
              </a:r>
              <a:endParaRPr lang="zh-CN" altLang="en-US" sz="2800" dirty="0">
                <a:solidFill>
                  <a:schemeClr val="tx1"/>
                </a:solidFill>
                <a:latin typeface="Arial" pitchFamily="34" charset="0"/>
                <a:ea typeface="宋体" pitchFamily="2" charset="-122"/>
              </a:endParaRPr>
            </a:p>
          </p:txBody>
        </p:sp>
      </p:grpSp>
    </p:spTree>
    <p:extLst>
      <p:ext uri="{BB962C8B-B14F-4D97-AF65-F5344CB8AC3E}">
        <p14:creationId xmlns:p14="http://schemas.microsoft.com/office/powerpoint/2010/main" val="1800233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3" name="内容占位符 2"/>
          <p:cNvSpPr>
            <a:spLocks noGrp="1"/>
          </p:cNvSpPr>
          <p:nvPr>
            <p:ph idx="1"/>
          </p:nvPr>
        </p:nvSpPr>
        <p:spPr/>
        <p:txBody>
          <a:bodyPr/>
          <a:lstStyle/>
          <a:p>
            <a:r>
              <a:rPr lang="zh-CN" altLang="en-US" dirty="0" smtClean="0">
                <a:latin typeface="Tahoma" pitchFamily="34" charset="0"/>
              </a:rPr>
              <a:t>交互线程</a:t>
            </a:r>
            <a:endParaRPr lang="en-US" altLang="zh-CN" dirty="0" smtClean="0">
              <a:latin typeface="Tahoma" pitchFamily="34" charset="0"/>
            </a:endParaRPr>
          </a:p>
          <a:p>
            <a:pPr lvl="1"/>
            <a:r>
              <a:rPr lang="zh-CN" altLang="en-US" dirty="0" smtClean="0">
                <a:latin typeface="Tahoma" pitchFamily="34" charset="0"/>
              </a:rPr>
              <a:t>并发执行的一组需要共享资源或交换数据的线程</a:t>
            </a:r>
            <a:endParaRPr lang="en-US" altLang="zh-CN" dirty="0" smtClean="0">
              <a:latin typeface="Tahoma" pitchFamily="34" charset="0"/>
            </a:endParaRPr>
          </a:p>
          <a:p>
            <a:r>
              <a:rPr lang="zh-CN" altLang="en-US" dirty="0" smtClean="0">
                <a:latin typeface="Tahoma" pitchFamily="34" charset="0"/>
              </a:rPr>
              <a:t>交互线程间的关系</a:t>
            </a:r>
            <a:endParaRPr lang="en-US" altLang="zh-CN" dirty="0" smtClean="0">
              <a:latin typeface="Tahoma" pitchFamily="34" charset="0"/>
            </a:endParaRPr>
          </a:p>
          <a:p>
            <a:pPr lvl="1"/>
            <a:r>
              <a:rPr lang="zh-CN" altLang="en-US" dirty="0" smtClean="0">
                <a:latin typeface="Tahoma" pitchFamily="34" charset="0"/>
              </a:rPr>
              <a:t>竞争关系</a:t>
            </a:r>
            <a:r>
              <a:rPr lang="en-US" altLang="zh-CN" dirty="0" smtClean="0">
                <a:latin typeface="Tahoma" pitchFamily="34" charset="0"/>
                <a:sym typeface="Wingdings" pitchFamily="2" charset="2"/>
              </a:rPr>
              <a:t></a:t>
            </a:r>
            <a:r>
              <a:rPr lang="zh-CN" altLang="en-US" dirty="0" smtClean="0">
                <a:latin typeface="Tahoma" pitchFamily="34" charset="0"/>
                <a:sym typeface="Wingdings" pitchFamily="2" charset="2"/>
              </a:rPr>
              <a:t>线程互斥</a:t>
            </a:r>
            <a:endParaRPr lang="en-US" altLang="zh-CN" dirty="0" smtClean="0">
              <a:latin typeface="Tahoma" pitchFamily="34" charset="0"/>
              <a:sym typeface="Wingdings" pitchFamily="2" charset="2"/>
            </a:endParaRPr>
          </a:p>
          <a:p>
            <a:pPr lvl="1"/>
            <a:r>
              <a:rPr lang="zh-CN" altLang="en-US" dirty="0" smtClean="0">
                <a:latin typeface="Tahoma" pitchFamily="34" charset="0"/>
                <a:sym typeface="Wingdings" pitchFamily="2" charset="2"/>
              </a:rPr>
              <a:t>协作关系</a:t>
            </a:r>
            <a:r>
              <a:rPr lang="en-US" altLang="zh-CN" dirty="0" smtClean="0">
                <a:latin typeface="Tahoma" pitchFamily="34" charset="0"/>
                <a:sym typeface="Wingdings" pitchFamily="2" charset="2"/>
              </a:rPr>
              <a:t></a:t>
            </a:r>
            <a:r>
              <a:rPr lang="zh-CN" altLang="en-US" dirty="0" smtClean="0">
                <a:latin typeface="Tahoma" pitchFamily="34" charset="0"/>
                <a:sym typeface="Wingdings" pitchFamily="2" charset="2"/>
              </a:rPr>
              <a:t>线程同步</a:t>
            </a:r>
            <a:endParaRPr lang="en-US" altLang="zh-CN" dirty="0" smtClean="0">
              <a:latin typeface="Tahoma" pitchFamily="34" charset="0"/>
              <a:sym typeface="Wingdings" pitchFamily="2" charset="2"/>
            </a:endParaRPr>
          </a:p>
          <a:p>
            <a:pPr lvl="1"/>
            <a:r>
              <a:rPr lang="zh-CN" altLang="en-US" dirty="0" smtClean="0">
                <a:latin typeface="Tahoma" pitchFamily="34" charset="0"/>
                <a:sym typeface="Wingdings" pitchFamily="2" charset="2"/>
              </a:rPr>
              <a:t>线程互斥是线程同步的特例</a:t>
            </a:r>
            <a:endParaRPr lang="en-US" altLang="zh-CN" dirty="0" smtClean="0">
              <a:latin typeface="Tahoma" pitchFamily="34" charset="0"/>
              <a:sym typeface="Wingdings" pitchFamily="2" charset="2"/>
            </a:endParaRPr>
          </a:p>
          <a:p>
            <a:endParaRPr lang="zh-CN" altLang="en-US" dirty="0">
              <a:latin typeface="Tahoma" pitchFamily="34" charset="0"/>
            </a:endParaRPr>
          </a:p>
        </p:txBody>
      </p:sp>
      <p:pic>
        <p:nvPicPr>
          <p:cNvPr id="2050" name="Picture 2" descr="D:\我的文档\ppt模板\高画质精美透明PNG图标572张@无忧PPT\png_icon_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59628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3" name="内容占位符 2"/>
          <p:cNvSpPr>
            <a:spLocks noGrp="1"/>
          </p:cNvSpPr>
          <p:nvPr>
            <p:ph idx="1"/>
          </p:nvPr>
        </p:nvSpPr>
        <p:spPr/>
        <p:txBody>
          <a:bodyPr/>
          <a:lstStyle/>
          <a:p>
            <a:r>
              <a:rPr lang="zh-CN" altLang="en-US" sz="3600" dirty="0">
                <a:latin typeface="Tahoma" pitchFamily="34" charset="0"/>
              </a:rPr>
              <a:t>多线程并发中的安全问题</a:t>
            </a:r>
            <a:endParaRPr lang="en-US" altLang="zh-CN" sz="3600" dirty="0">
              <a:latin typeface="Tahoma" pitchFamily="34" charset="0"/>
            </a:endParaRPr>
          </a:p>
          <a:p>
            <a:pPr lvl="1"/>
            <a:r>
              <a:rPr lang="zh-CN" altLang="en-US" dirty="0">
                <a:latin typeface="Tahoma" pitchFamily="34" charset="0"/>
              </a:rPr>
              <a:t>并发的多线程访问共享临界资源可能发生与时间有关的错误</a:t>
            </a:r>
          </a:p>
          <a:p>
            <a:pPr lvl="1"/>
            <a:r>
              <a:rPr lang="zh-CN" altLang="en-US" dirty="0" smtClean="0">
                <a:latin typeface="Tahoma" pitchFamily="34" charset="0"/>
              </a:rPr>
              <a:t>下列</a:t>
            </a:r>
            <a:r>
              <a:rPr lang="zh-CN" altLang="en-US" dirty="0">
                <a:latin typeface="Tahoma" pitchFamily="34" charset="0"/>
              </a:rPr>
              <a:t>语句可能由于执行时机导致错误</a:t>
            </a:r>
          </a:p>
        </p:txBody>
      </p:sp>
      <p:sp>
        <p:nvSpPr>
          <p:cNvPr id="4" name="Text Box 31"/>
          <p:cNvSpPr txBox="1">
            <a:spLocks noChangeArrowheads="1"/>
          </p:cNvSpPr>
          <p:nvPr/>
        </p:nvSpPr>
        <p:spPr bwMode="auto">
          <a:xfrm>
            <a:off x="609600" y="3356992"/>
            <a:ext cx="8153400" cy="1169551"/>
          </a:xfrm>
          <a:prstGeom prst="rect">
            <a:avLst/>
          </a:prstGeom>
          <a:solidFill>
            <a:schemeClr val="accent1">
              <a:lumMod val="20000"/>
              <a:lumOff val="80000"/>
            </a:schemeClr>
          </a:solidFill>
          <a:ln>
            <a:noFill/>
          </a:ln>
          <a:effectLst/>
        </p:spPr>
        <p:txBody>
          <a:bodyPr>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r>
              <a:rPr lang="en-US" altLang="zh-CN" sz="2000" dirty="0"/>
              <a:t>if(tickets&gt;0)</a:t>
            </a:r>
          </a:p>
          <a:p>
            <a:r>
              <a:rPr lang="en-US" altLang="zh-CN" sz="2000" dirty="0"/>
              <a:t>    </a:t>
            </a:r>
            <a:r>
              <a:rPr lang="en-US" altLang="zh-CN" sz="2000" dirty="0" err="1"/>
              <a:t>System.out.println</a:t>
            </a:r>
            <a:r>
              <a:rPr lang="en-US" altLang="zh-CN" sz="2000" dirty="0"/>
              <a:t>(</a:t>
            </a:r>
            <a:r>
              <a:rPr lang="en-US" altLang="zh-CN" sz="2000" dirty="0" err="1"/>
              <a:t>Thread.currentThread</a:t>
            </a:r>
            <a:r>
              <a:rPr lang="en-US" altLang="zh-CN" sz="2000" dirty="0"/>
              <a:t>().</a:t>
            </a:r>
            <a:r>
              <a:rPr lang="en-US" altLang="zh-CN" sz="2000" dirty="0" err="1"/>
              <a:t>getName</a:t>
            </a:r>
            <a:r>
              <a:rPr lang="en-US" altLang="zh-CN" sz="2000" dirty="0"/>
              <a:t>()+” is sailing ”+ tickets--)</a:t>
            </a:r>
          </a:p>
        </p:txBody>
      </p:sp>
      <p:pic>
        <p:nvPicPr>
          <p:cNvPr id="3074" name="Picture 2" descr="D:\我的文档\ppt模板\高画质精美透明PNG图标572张@无忧PPT\png_icon_0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5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3" name="内容占位符 2"/>
          <p:cNvSpPr>
            <a:spLocks noGrp="1"/>
          </p:cNvSpPr>
          <p:nvPr>
            <p:ph idx="1"/>
          </p:nvPr>
        </p:nvSpPr>
        <p:spPr/>
        <p:txBody>
          <a:bodyPr>
            <a:normAutofit/>
          </a:bodyPr>
          <a:lstStyle/>
          <a:p>
            <a:r>
              <a:rPr lang="zh-CN" altLang="en-US" dirty="0">
                <a:latin typeface="Tahoma" pitchFamily="34" charset="0"/>
              </a:rPr>
              <a:t>情况一</a:t>
            </a:r>
          </a:p>
          <a:p>
            <a:pPr lvl="1"/>
            <a:r>
              <a:rPr lang="zh-CN" altLang="en-US" dirty="0">
                <a:latin typeface="Tahoma" pitchFamily="34" charset="0"/>
              </a:rPr>
              <a:t>假设</a:t>
            </a:r>
            <a:r>
              <a:rPr lang="en-US" altLang="zh-CN" dirty="0">
                <a:latin typeface="Tahoma" pitchFamily="34" charset="0"/>
              </a:rPr>
              <a:t>tickets＝5，</a:t>
            </a:r>
            <a:r>
              <a:rPr lang="zh-CN" altLang="en-US" dirty="0">
                <a:latin typeface="Tahoma" pitchFamily="34" charset="0"/>
              </a:rPr>
              <a:t>当线程1执行完</a:t>
            </a:r>
            <a:r>
              <a:rPr lang="en-US" altLang="zh-CN" dirty="0">
                <a:latin typeface="Tahoma" pitchFamily="34" charset="0"/>
              </a:rPr>
              <a:t>if(tickets&gt;0)</a:t>
            </a:r>
            <a:r>
              <a:rPr lang="zh-CN" altLang="en-US" dirty="0">
                <a:latin typeface="Tahoma" pitchFamily="34" charset="0"/>
              </a:rPr>
              <a:t>后，操作系统将</a:t>
            </a:r>
            <a:r>
              <a:rPr lang="en-US" altLang="zh-CN" dirty="0">
                <a:latin typeface="Tahoma" pitchFamily="34" charset="0"/>
              </a:rPr>
              <a:t>CPU</a:t>
            </a:r>
            <a:r>
              <a:rPr lang="zh-CN" altLang="en-US" dirty="0">
                <a:latin typeface="Tahoma" pitchFamily="34" charset="0"/>
              </a:rPr>
              <a:t>切换到了下一线程2上执行，线程2打印出</a:t>
            </a:r>
            <a:r>
              <a:rPr lang="en-US" altLang="zh-CN" dirty="0">
                <a:latin typeface="Tahoma" pitchFamily="34" charset="0"/>
              </a:rPr>
              <a:t>tickets=5，</a:t>
            </a:r>
            <a:r>
              <a:rPr lang="zh-CN" altLang="en-US" dirty="0">
                <a:latin typeface="Tahoma" pitchFamily="34" charset="0"/>
              </a:rPr>
              <a:t>还没来得及将</a:t>
            </a:r>
            <a:r>
              <a:rPr lang="en-US" altLang="zh-CN" dirty="0">
                <a:latin typeface="Tahoma" pitchFamily="34" charset="0"/>
              </a:rPr>
              <a:t>tickets--，</a:t>
            </a:r>
            <a:r>
              <a:rPr lang="zh-CN" altLang="en-US" dirty="0">
                <a:latin typeface="Tahoma" pitchFamily="34" charset="0"/>
              </a:rPr>
              <a:t>又转到了线程1，线程1继续执行打印出</a:t>
            </a:r>
            <a:r>
              <a:rPr lang="en-US" altLang="zh-CN" dirty="0">
                <a:latin typeface="Tahoma" pitchFamily="34" charset="0"/>
              </a:rPr>
              <a:t>tickets=5，</a:t>
            </a:r>
            <a:r>
              <a:rPr lang="zh-CN" altLang="en-US" dirty="0">
                <a:latin typeface="Tahoma" pitchFamily="34" charset="0"/>
              </a:rPr>
              <a:t>然后</a:t>
            </a:r>
            <a:r>
              <a:rPr lang="en-US" altLang="zh-CN" dirty="0">
                <a:latin typeface="Tahoma" pitchFamily="34" charset="0"/>
              </a:rPr>
              <a:t>tickets--，</a:t>
            </a:r>
            <a:r>
              <a:rPr lang="zh-CN" altLang="en-US" dirty="0">
                <a:latin typeface="Tahoma" pitchFamily="34" charset="0"/>
              </a:rPr>
              <a:t>之后又切换到线程2，执行</a:t>
            </a:r>
            <a:r>
              <a:rPr lang="en-US" altLang="zh-CN" dirty="0">
                <a:latin typeface="Tahoma" pitchFamily="34" charset="0"/>
              </a:rPr>
              <a:t>tickets--，</a:t>
            </a:r>
            <a:r>
              <a:rPr lang="zh-CN" altLang="en-US" dirty="0">
                <a:latin typeface="Tahoma" pitchFamily="34" charset="0"/>
              </a:rPr>
              <a:t>这样</a:t>
            </a:r>
            <a:r>
              <a:rPr lang="en-US" altLang="zh-CN" dirty="0">
                <a:latin typeface="Tahoma" pitchFamily="34" charset="0"/>
              </a:rPr>
              <a:t>tickets=3，</a:t>
            </a:r>
            <a:r>
              <a:rPr lang="zh-CN" altLang="en-US" dirty="0">
                <a:latin typeface="Tahoma" pitchFamily="34" charset="0"/>
              </a:rPr>
              <a:t>可见5被打印了2次，而4没有</a:t>
            </a:r>
            <a:r>
              <a:rPr lang="zh-CN" altLang="en-US" dirty="0" smtClean="0">
                <a:latin typeface="Tahoma" pitchFamily="34" charset="0"/>
              </a:rPr>
              <a:t>打印</a:t>
            </a:r>
            <a:endParaRPr lang="zh-CN" altLang="en-US" dirty="0">
              <a:latin typeface="Tahoma" pitchFamily="34" charset="0"/>
            </a:endParaRPr>
          </a:p>
        </p:txBody>
      </p:sp>
    </p:spTree>
    <p:extLst>
      <p:ext uri="{BB962C8B-B14F-4D97-AF65-F5344CB8AC3E}">
        <p14:creationId xmlns:p14="http://schemas.microsoft.com/office/powerpoint/2010/main" val="38152845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7" name="波形 6"/>
          <p:cNvSpPr/>
          <p:nvPr/>
        </p:nvSpPr>
        <p:spPr>
          <a:xfrm>
            <a:off x="107504" y="1268760"/>
            <a:ext cx="4362772" cy="5328592"/>
          </a:xfrm>
          <a:prstGeom prst="wave">
            <a:avLst>
              <a:gd name="adj1" fmla="val 2422"/>
              <a:gd name="adj2" fmla="val 0"/>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TextBox 7"/>
          <p:cNvSpPr txBox="1"/>
          <p:nvPr/>
        </p:nvSpPr>
        <p:spPr>
          <a:xfrm>
            <a:off x="107504" y="980728"/>
            <a:ext cx="4362772"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线程</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4" name="Text Box 31"/>
          <p:cNvSpPr txBox="1">
            <a:spLocks noChangeArrowheads="1"/>
          </p:cNvSpPr>
          <p:nvPr/>
        </p:nvSpPr>
        <p:spPr bwMode="auto">
          <a:xfrm>
            <a:off x="251520" y="1700808"/>
            <a:ext cx="4104456" cy="677108"/>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//tickets=5</a:t>
            </a:r>
          </a:p>
          <a:p>
            <a:pPr>
              <a:lnSpc>
                <a:spcPct val="70000"/>
              </a:lnSpc>
              <a:buClr>
                <a:schemeClr val="tx2"/>
              </a:buClr>
            </a:pPr>
            <a:r>
              <a:rPr lang="en-US" altLang="zh-CN" sz="2000" dirty="0"/>
              <a:t>//</a:t>
            </a:r>
            <a:r>
              <a:rPr lang="zh-CN" altLang="en-US" sz="2000" dirty="0"/>
              <a:t>时间到，换线程2</a:t>
            </a:r>
            <a:endParaRPr lang="en-US" altLang="zh-CN" sz="2000" dirty="0"/>
          </a:p>
        </p:txBody>
      </p:sp>
      <p:sp>
        <p:nvSpPr>
          <p:cNvPr id="10" name="波形 9"/>
          <p:cNvSpPr/>
          <p:nvPr/>
        </p:nvSpPr>
        <p:spPr>
          <a:xfrm>
            <a:off x="4673724" y="1268760"/>
            <a:ext cx="4362772" cy="5328592"/>
          </a:xfrm>
          <a:prstGeom prst="wave">
            <a:avLst>
              <a:gd name="adj1" fmla="val 2422"/>
              <a:gd name="adj2" fmla="val 0"/>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 name="TextBox 10"/>
          <p:cNvSpPr txBox="1"/>
          <p:nvPr/>
        </p:nvSpPr>
        <p:spPr>
          <a:xfrm>
            <a:off x="4673724" y="980728"/>
            <a:ext cx="4362772"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线程</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12" name="Text Box 31"/>
          <p:cNvSpPr txBox="1">
            <a:spLocks noChangeArrowheads="1"/>
          </p:cNvSpPr>
          <p:nvPr/>
        </p:nvSpPr>
        <p:spPr bwMode="auto">
          <a:xfrm>
            <a:off x="4817740" y="2319844"/>
            <a:ext cx="4104456" cy="1046440"/>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//tickets=5</a:t>
            </a:r>
          </a:p>
          <a:p>
            <a:pPr>
              <a:lnSpc>
                <a:spcPct val="70000"/>
              </a:lnSpc>
              <a:buClr>
                <a:schemeClr val="tx2"/>
              </a:buClr>
            </a:pPr>
            <a:r>
              <a:rPr lang="en-US" altLang="zh-CN" sz="2000" dirty="0" smtClean="0"/>
              <a:t>print tickets//</a:t>
            </a:r>
            <a:r>
              <a:rPr lang="zh-CN" altLang="en-US" sz="2000" dirty="0" smtClean="0"/>
              <a:t>打印</a:t>
            </a:r>
            <a:r>
              <a:rPr lang="en-US" altLang="zh-CN" sz="2000" dirty="0" smtClean="0"/>
              <a:t>tickets</a:t>
            </a:r>
            <a:r>
              <a:rPr lang="zh-CN" altLang="en-US" sz="2000" dirty="0" smtClean="0"/>
              <a:t>值为</a:t>
            </a:r>
            <a:r>
              <a:rPr lang="en-US" altLang="zh-CN" sz="2000" dirty="0" smtClean="0"/>
              <a:t>5</a:t>
            </a:r>
          </a:p>
          <a:p>
            <a:pPr>
              <a:lnSpc>
                <a:spcPct val="70000"/>
              </a:lnSpc>
              <a:buClr>
                <a:schemeClr val="tx2"/>
              </a:buClr>
            </a:pPr>
            <a:r>
              <a:rPr lang="en-US" altLang="zh-CN" sz="2000" dirty="0"/>
              <a:t>//</a:t>
            </a:r>
            <a:r>
              <a:rPr lang="zh-CN" altLang="en-US" sz="2000" dirty="0"/>
              <a:t>时间到，换</a:t>
            </a:r>
            <a:r>
              <a:rPr lang="zh-CN" altLang="en-US" sz="2000" dirty="0" smtClean="0"/>
              <a:t>线程</a:t>
            </a:r>
            <a:r>
              <a:rPr lang="en-US" altLang="zh-CN" sz="2000" dirty="0"/>
              <a:t>1</a:t>
            </a:r>
          </a:p>
        </p:txBody>
      </p:sp>
      <p:sp>
        <p:nvSpPr>
          <p:cNvPr id="13" name="Text Box 31"/>
          <p:cNvSpPr txBox="1">
            <a:spLocks noChangeArrowheads="1"/>
          </p:cNvSpPr>
          <p:nvPr/>
        </p:nvSpPr>
        <p:spPr bwMode="auto">
          <a:xfrm>
            <a:off x="228746" y="3366284"/>
            <a:ext cx="4104456" cy="1415772"/>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smtClean="0"/>
              <a:t>//if(tickets&gt;0</a:t>
            </a:r>
            <a:r>
              <a:rPr lang="en-US" altLang="zh-CN" sz="2000" dirty="0"/>
              <a:t>)  //tickets=5</a:t>
            </a:r>
          </a:p>
          <a:p>
            <a:pPr>
              <a:lnSpc>
                <a:spcPct val="70000"/>
              </a:lnSpc>
              <a:buClr>
                <a:schemeClr val="tx2"/>
              </a:buClr>
            </a:pPr>
            <a:r>
              <a:rPr lang="en-US" altLang="zh-CN" sz="2000" dirty="0" smtClean="0"/>
              <a:t>print tickets</a:t>
            </a:r>
            <a:r>
              <a:rPr lang="en-US" altLang="zh-CN" sz="2000" dirty="0" smtClean="0"/>
              <a:t>//</a:t>
            </a:r>
            <a:r>
              <a:rPr lang="zh-CN" altLang="en-US" sz="2000" dirty="0"/>
              <a:t>打印</a:t>
            </a:r>
            <a:r>
              <a:rPr lang="en-US" altLang="zh-CN" sz="2000" dirty="0"/>
              <a:t>tickets</a:t>
            </a:r>
            <a:r>
              <a:rPr lang="zh-CN" altLang="en-US" sz="2000" dirty="0"/>
              <a:t>值为</a:t>
            </a:r>
            <a:r>
              <a:rPr lang="en-US" altLang="zh-CN" sz="2000" dirty="0" smtClean="0"/>
              <a:t>5</a:t>
            </a:r>
            <a:endParaRPr lang="en-US" altLang="zh-CN" sz="2000" dirty="0" smtClean="0"/>
          </a:p>
          <a:p>
            <a:pPr>
              <a:lnSpc>
                <a:spcPct val="70000"/>
              </a:lnSpc>
              <a:buClr>
                <a:schemeClr val="tx2"/>
              </a:buClr>
            </a:pPr>
            <a:r>
              <a:rPr lang="en-US" altLang="zh-CN" sz="2000" dirty="0" smtClean="0"/>
              <a:t>tickets--//tickets=4</a:t>
            </a:r>
          </a:p>
          <a:p>
            <a:pPr>
              <a:lnSpc>
                <a:spcPct val="70000"/>
              </a:lnSpc>
              <a:buClr>
                <a:schemeClr val="tx2"/>
              </a:buClr>
            </a:pPr>
            <a:r>
              <a:rPr lang="en-US" altLang="zh-CN" sz="2000" dirty="0" smtClean="0"/>
              <a:t>//</a:t>
            </a:r>
            <a:r>
              <a:rPr lang="zh-CN" altLang="en-US" sz="2000" dirty="0"/>
              <a:t>时间到，换</a:t>
            </a:r>
            <a:r>
              <a:rPr lang="zh-CN" altLang="en-US" sz="2000" dirty="0" smtClean="0"/>
              <a:t>线程</a:t>
            </a:r>
            <a:r>
              <a:rPr lang="en-US" altLang="zh-CN" sz="2000" dirty="0" smtClean="0"/>
              <a:t>2</a:t>
            </a:r>
            <a:endParaRPr lang="en-US" altLang="zh-CN" sz="2000" dirty="0"/>
          </a:p>
        </p:txBody>
      </p:sp>
      <p:sp>
        <p:nvSpPr>
          <p:cNvPr id="14" name="Text Box 31"/>
          <p:cNvSpPr txBox="1">
            <a:spLocks noChangeArrowheads="1"/>
          </p:cNvSpPr>
          <p:nvPr/>
        </p:nvSpPr>
        <p:spPr bwMode="auto">
          <a:xfrm>
            <a:off x="4817740" y="4412724"/>
            <a:ext cx="4104456" cy="677108"/>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smtClean="0"/>
              <a:t>tickets--//tickets=3</a:t>
            </a:r>
          </a:p>
          <a:p>
            <a:pPr>
              <a:lnSpc>
                <a:spcPct val="70000"/>
              </a:lnSpc>
              <a:buClr>
                <a:schemeClr val="tx2"/>
              </a:buClr>
            </a:pPr>
            <a:r>
              <a:rPr lang="en-US" altLang="zh-CN" sz="2000" dirty="0" smtClean="0"/>
              <a:t>//</a:t>
            </a:r>
            <a:r>
              <a:rPr lang="zh-CN" altLang="en-US" sz="2000" dirty="0"/>
              <a:t>时间到，换</a:t>
            </a:r>
            <a:r>
              <a:rPr lang="zh-CN" altLang="en-US" sz="2000" dirty="0" smtClean="0"/>
              <a:t>线程</a:t>
            </a:r>
            <a:r>
              <a:rPr lang="en-US" altLang="zh-CN" sz="2000" dirty="0"/>
              <a:t>1</a:t>
            </a:r>
          </a:p>
        </p:txBody>
      </p:sp>
      <p:sp>
        <p:nvSpPr>
          <p:cNvPr id="15" name="Text Box 31"/>
          <p:cNvSpPr txBox="1">
            <a:spLocks noChangeArrowheads="1"/>
          </p:cNvSpPr>
          <p:nvPr/>
        </p:nvSpPr>
        <p:spPr bwMode="auto">
          <a:xfrm>
            <a:off x="251520" y="5089832"/>
            <a:ext cx="4104456" cy="307777"/>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a:t>
            </a:r>
            <a:r>
              <a:rPr lang="en-US" altLang="zh-CN" sz="2000" dirty="0" smtClean="0"/>
              <a:t>tickets=3</a:t>
            </a:r>
            <a:endParaRPr lang="en-US" altLang="zh-CN" sz="2000" dirty="0"/>
          </a:p>
        </p:txBody>
      </p:sp>
      <p:sp>
        <p:nvSpPr>
          <p:cNvPr id="16" name="Text Box 31"/>
          <p:cNvSpPr txBox="1">
            <a:spLocks noChangeArrowheads="1"/>
          </p:cNvSpPr>
          <p:nvPr/>
        </p:nvSpPr>
        <p:spPr bwMode="auto">
          <a:xfrm>
            <a:off x="4802882" y="5397609"/>
            <a:ext cx="4104456" cy="677108"/>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a:t>
            </a:r>
            <a:r>
              <a:rPr lang="en-US" altLang="zh-CN" sz="2000" dirty="0" smtClean="0"/>
              <a:t>tickets=3</a:t>
            </a:r>
          </a:p>
          <a:p>
            <a:pPr>
              <a:lnSpc>
                <a:spcPct val="70000"/>
              </a:lnSpc>
              <a:buClr>
                <a:schemeClr val="tx2"/>
              </a:buClr>
            </a:pPr>
            <a:r>
              <a:rPr lang="en-US" altLang="zh-CN" sz="2000" dirty="0"/>
              <a:t>print tickets//</a:t>
            </a:r>
            <a:r>
              <a:rPr lang="zh-CN" altLang="en-US" sz="2000" dirty="0"/>
              <a:t>打印</a:t>
            </a:r>
            <a:r>
              <a:rPr lang="en-US" altLang="zh-CN" sz="2000" dirty="0"/>
              <a:t>tickets</a:t>
            </a:r>
            <a:r>
              <a:rPr lang="zh-CN" altLang="en-US" sz="2000" dirty="0"/>
              <a:t>值</a:t>
            </a:r>
            <a:r>
              <a:rPr lang="zh-CN" altLang="en-US" sz="2000" dirty="0" smtClean="0"/>
              <a:t>为</a:t>
            </a:r>
            <a:r>
              <a:rPr lang="en-US" altLang="zh-CN" sz="2000" dirty="0" smtClean="0"/>
              <a:t>3</a:t>
            </a:r>
            <a:endParaRPr lang="en-US" altLang="zh-CN" sz="2000" dirty="0"/>
          </a:p>
        </p:txBody>
      </p:sp>
    </p:spTree>
    <p:extLst>
      <p:ext uri="{BB962C8B-B14F-4D97-AF65-F5344CB8AC3E}">
        <p14:creationId xmlns:p14="http://schemas.microsoft.com/office/powerpoint/2010/main" val="3678887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out)">
                                      <p:cBhvr>
                                        <p:cTn id="17" dur="500"/>
                                        <p:tgtEl>
                                          <p:spTgt spid="1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500"/>
                                        <p:tgtEl>
                                          <p:spTgt spid="1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out)">
                                      <p:cBhvr>
                                        <p:cTn id="27" dur="500"/>
                                        <p:tgtEl>
                                          <p:spTgt spid="15"/>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out)">
                                      <p:cBhvr>
                                        <p:cTn id="32" dur="500"/>
                                        <p:tgtEl>
                                          <p:spTgt spid="16"/>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2" grpId="0" animBg="1" autoUpdateAnimBg="0"/>
      <p:bldP spid="13" grpId="0" animBg="1" autoUpdateAnimBg="0"/>
      <p:bldP spid="14" grpId="0" animBg="1" autoUpdateAnimBg="0"/>
      <p:bldP spid="15" grpId="0" animBg="1" autoUpdateAnimBg="0"/>
      <p:bldP spid="1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 </a:t>
            </a:r>
            <a:r>
              <a:rPr lang="zh-CN" altLang="en-US" dirty="0" smtClean="0"/>
              <a:t>操作系统中的进程和线程</a:t>
            </a:r>
            <a:endParaRPr lang="zh-CN" altLang="en-US" dirty="0"/>
          </a:p>
        </p:txBody>
      </p:sp>
      <p:grpSp>
        <p:nvGrpSpPr>
          <p:cNvPr id="9" name="组合 8"/>
          <p:cNvGrpSpPr/>
          <p:nvPr/>
        </p:nvGrpSpPr>
        <p:grpSpPr>
          <a:xfrm>
            <a:off x="804326" y="1605423"/>
            <a:ext cx="7512090" cy="606375"/>
            <a:chOff x="1236374" y="1605423"/>
            <a:chExt cx="7512090" cy="606375"/>
          </a:xfrm>
          <a:effectLst>
            <a:outerShdw blurRad="50800" dist="38100" dir="5400000" algn="t" rotWithShape="0">
              <a:prstClr val="black">
                <a:alpha val="40000"/>
              </a:prstClr>
            </a:outerShdw>
          </a:effectLst>
        </p:grpSpPr>
        <p:sp>
          <p:nvSpPr>
            <p:cNvPr id="10" name="矩形 9"/>
            <p:cNvSpPr/>
            <p:nvPr/>
          </p:nvSpPr>
          <p:spPr>
            <a:xfrm>
              <a:off x="2771800" y="1605423"/>
              <a:ext cx="5976664"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并发程序设计</a:t>
              </a:r>
              <a:endParaRPr lang="zh-CN" altLang="en-US" sz="2800" dirty="0">
                <a:solidFill>
                  <a:schemeClr val="tx1"/>
                </a:solidFill>
                <a:latin typeface="微软雅黑" pitchFamily="34" charset="-122"/>
                <a:ea typeface="微软雅黑" pitchFamily="34" charset="-122"/>
              </a:endParaRPr>
            </a:p>
          </p:txBody>
        </p:sp>
        <p:sp>
          <p:nvSpPr>
            <p:cNvPr id="11" name="矩形 10"/>
            <p:cNvSpPr/>
            <p:nvPr/>
          </p:nvSpPr>
          <p:spPr>
            <a:xfrm>
              <a:off x="1236374" y="1605423"/>
              <a:ext cx="1440160" cy="6063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7.1.1</a:t>
              </a:r>
              <a:endParaRPr lang="zh-CN" altLang="en-US" sz="2800" dirty="0">
                <a:solidFill>
                  <a:schemeClr val="tx1"/>
                </a:solidFill>
                <a:latin typeface="Arial" pitchFamily="34" charset="0"/>
                <a:ea typeface="宋体" pitchFamily="2" charset="-122"/>
              </a:endParaRPr>
            </a:p>
          </p:txBody>
        </p:sp>
      </p:grpSp>
      <p:grpSp>
        <p:nvGrpSpPr>
          <p:cNvPr id="12" name="组合 11"/>
          <p:cNvGrpSpPr/>
          <p:nvPr/>
        </p:nvGrpSpPr>
        <p:grpSpPr>
          <a:xfrm>
            <a:off x="804326" y="2433297"/>
            <a:ext cx="7512090" cy="606375"/>
            <a:chOff x="1236374" y="1605423"/>
            <a:chExt cx="7512090" cy="606375"/>
          </a:xfrm>
          <a:solidFill>
            <a:srgbClr val="92D050"/>
          </a:solidFill>
          <a:effectLst>
            <a:outerShdw blurRad="50800" dist="38100" dir="5400000" algn="t" rotWithShape="0">
              <a:prstClr val="black">
                <a:alpha val="40000"/>
              </a:prstClr>
            </a:outerShdw>
          </a:effectLst>
        </p:grpSpPr>
        <p:sp>
          <p:nvSpPr>
            <p:cNvPr id="13" name="矩形 12"/>
            <p:cNvSpPr/>
            <p:nvPr/>
          </p:nvSpPr>
          <p:spPr>
            <a:xfrm>
              <a:off x="2771800" y="1605423"/>
              <a:ext cx="5976664"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latin typeface="微软雅黑" pitchFamily="34" charset="-122"/>
                  <a:ea typeface="微软雅黑" pitchFamily="34" charset="-122"/>
                </a:rPr>
                <a:t>进程和线程</a:t>
              </a:r>
              <a:endParaRPr lang="zh-CN" altLang="en-US" sz="2800" dirty="0">
                <a:solidFill>
                  <a:schemeClr val="tx1"/>
                </a:solidFill>
                <a:latin typeface="微软雅黑" pitchFamily="34" charset="-122"/>
                <a:ea typeface="微软雅黑" pitchFamily="34" charset="-122"/>
              </a:endParaRPr>
            </a:p>
          </p:txBody>
        </p:sp>
        <p:sp>
          <p:nvSpPr>
            <p:cNvPr id="14" name="矩形 13"/>
            <p:cNvSpPr/>
            <p:nvPr/>
          </p:nvSpPr>
          <p:spPr>
            <a:xfrm>
              <a:off x="1236374" y="1605423"/>
              <a:ext cx="1440160" cy="606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800" dirty="0" smtClean="0">
                  <a:solidFill>
                    <a:schemeClr val="tx1"/>
                  </a:solidFill>
                  <a:latin typeface="Arial" pitchFamily="34" charset="0"/>
                  <a:ea typeface="宋体" pitchFamily="2" charset="-122"/>
                </a:rPr>
                <a:t>7.1.2</a:t>
              </a:r>
              <a:endParaRPr lang="zh-CN" altLang="en-US" sz="2800" dirty="0">
                <a:solidFill>
                  <a:schemeClr val="tx1"/>
                </a:solidFill>
                <a:latin typeface="Arial" pitchFamily="34" charset="0"/>
                <a:ea typeface="宋体" pitchFamily="2" charset="-122"/>
              </a:endParaRPr>
            </a:p>
          </p:txBody>
        </p:sp>
      </p:grpSp>
    </p:spTree>
    <p:extLst>
      <p:ext uri="{BB962C8B-B14F-4D97-AF65-F5344CB8AC3E}">
        <p14:creationId xmlns:p14="http://schemas.microsoft.com/office/powerpoint/2010/main" val="15058464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3" name="内容占位符 2"/>
          <p:cNvSpPr>
            <a:spLocks noGrp="1"/>
          </p:cNvSpPr>
          <p:nvPr>
            <p:ph idx="1"/>
          </p:nvPr>
        </p:nvSpPr>
        <p:spPr/>
        <p:txBody>
          <a:bodyPr>
            <a:normAutofit/>
          </a:bodyPr>
          <a:lstStyle/>
          <a:p>
            <a:r>
              <a:rPr lang="zh-CN" altLang="en-US" dirty="0">
                <a:latin typeface="Tahoma" pitchFamily="34" charset="0"/>
              </a:rPr>
              <a:t>情况二</a:t>
            </a:r>
            <a:endParaRPr lang="en-US" altLang="zh-CN" dirty="0">
              <a:latin typeface="Tahoma" pitchFamily="34" charset="0"/>
            </a:endParaRPr>
          </a:p>
          <a:p>
            <a:pPr lvl="1"/>
            <a:r>
              <a:rPr lang="zh-CN" altLang="en-US" dirty="0">
                <a:latin typeface="Tahoma" pitchFamily="34" charset="0"/>
              </a:rPr>
              <a:t>假设</a:t>
            </a:r>
            <a:r>
              <a:rPr lang="en-US" altLang="zh-CN" dirty="0">
                <a:latin typeface="Tahoma" pitchFamily="34" charset="0"/>
              </a:rPr>
              <a:t>tickets=1，</a:t>
            </a:r>
            <a:r>
              <a:rPr lang="zh-CN" altLang="en-US" dirty="0">
                <a:latin typeface="Tahoma" pitchFamily="34" charset="0"/>
              </a:rPr>
              <a:t>当线程1执行完</a:t>
            </a:r>
            <a:r>
              <a:rPr lang="en-US" altLang="zh-CN" dirty="0">
                <a:latin typeface="Tahoma" pitchFamily="34" charset="0"/>
              </a:rPr>
              <a:t>if(tickets&gt;0)</a:t>
            </a:r>
            <a:r>
              <a:rPr lang="zh-CN" altLang="en-US" dirty="0">
                <a:latin typeface="Tahoma" pitchFamily="34" charset="0"/>
              </a:rPr>
              <a:t>后，操作系统将</a:t>
            </a:r>
            <a:r>
              <a:rPr lang="en-US" altLang="zh-CN" dirty="0">
                <a:latin typeface="Tahoma" pitchFamily="34" charset="0"/>
              </a:rPr>
              <a:t>CPU</a:t>
            </a:r>
            <a:r>
              <a:rPr lang="zh-CN" altLang="en-US" dirty="0">
                <a:latin typeface="Tahoma" pitchFamily="34" charset="0"/>
              </a:rPr>
              <a:t>切换到了下一线程2上执行，此时</a:t>
            </a:r>
            <a:r>
              <a:rPr lang="en-US" altLang="zh-CN" dirty="0">
                <a:latin typeface="Tahoma" pitchFamily="34" charset="0"/>
              </a:rPr>
              <a:t>tickets=1，</a:t>
            </a:r>
            <a:r>
              <a:rPr lang="zh-CN" altLang="en-US" dirty="0">
                <a:latin typeface="Tahoma" pitchFamily="34" charset="0"/>
              </a:rPr>
              <a:t>线程2执行完上面两端代码后，</a:t>
            </a:r>
            <a:r>
              <a:rPr lang="en-US" altLang="zh-CN" dirty="0">
                <a:latin typeface="Tahoma" pitchFamily="34" charset="0"/>
              </a:rPr>
              <a:t>tickets=0，CPU</a:t>
            </a:r>
            <a:r>
              <a:rPr lang="zh-CN" altLang="en-US" dirty="0">
                <a:latin typeface="Tahoma" pitchFamily="34" charset="0"/>
              </a:rPr>
              <a:t>又切换到了线程1，线程1不再执行</a:t>
            </a:r>
            <a:r>
              <a:rPr lang="en-US" altLang="zh-CN" dirty="0">
                <a:latin typeface="Tahoma" pitchFamily="34" charset="0"/>
              </a:rPr>
              <a:t>if(tickets&gt;0)，</a:t>
            </a:r>
            <a:r>
              <a:rPr lang="zh-CN" altLang="en-US" dirty="0">
                <a:latin typeface="Tahoma" pitchFamily="34" charset="0"/>
              </a:rPr>
              <a:t>而执行后面的代码，这样</a:t>
            </a:r>
            <a:r>
              <a:rPr lang="en-US" altLang="zh-CN" dirty="0">
                <a:latin typeface="Tahoma" pitchFamily="34" charset="0"/>
              </a:rPr>
              <a:t>tickets=0，</a:t>
            </a:r>
            <a:r>
              <a:rPr lang="zh-CN" altLang="en-US" dirty="0">
                <a:latin typeface="Tahoma" pitchFamily="34" charset="0"/>
              </a:rPr>
              <a:t>屏幕上打印出了0</a:t>
            </a:r>
          </a:p>
          <a:p>
            <a:endParaRPr lang="zh-CN" altLang="en-US" sz="3600" dirty="0">
              <a:latin typeface="Tahoma" pitchFamily="34" charset="0"/>
            </a:endParaRPr>
          </a:p>
        </p:txBody>
      </p:sp>
    </p:spTree>
    <p:extLst>
      <p:ext uri="{BB962C8B-B14F-4D97-AF65-F5344CB8AC3E}">
        <p14:creationId xmlns:p14="http://schemas.microsoft.com/office/powerpoint/2010/main" val="38152845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7.3.1 </a:t>
            </a:r>
            <a:r>
              <a:rPr lang="zh-CN" altLang="en-US" dirty="0" smtClean="0"/>
              <a:t>线程同步问题</a:t>
            </a:r>
            <a:endParaRPr lang="zh-CN" altLang="en-US" dirty="0"/>
          </a:p>
        </p:txBody>
      </p:sp>
      <p:sp>
        <p:nvSpPr>
          <p:cNvPr id="7" name="波形 6"/>
          <p:cNvSpPr/>
          <p:nvPr/>
        </p:nvSpPr>
        <p:spPr>
          <a:xfrm>
            <a:off x="107504" y="1268760"/>
            <a:ext cx="4362772" cy="3312368"/>
          </a:xfrm>
          <a:prstGeom prst="wave">
            <a:avLst>
              <a:gd name="adj1" fmla="val 2422"/>
              <a:gd name="adj2" fmla="val 0"/>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 name="TextBox 7"/>
          <p:cNvSpPr txBox="1"/>
          <p:nvPr/>
        </p:nvSpPr>
        <p:spPr>
          <a:xfrm>
            <a:off x="107504" y="980728"/>
            <a:ext cx="4362772"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线程</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4" name="Text Box 31"/>
          <p:cNvSpPr txBox="1">
            <a:spLocks noChangeArrowheads="1"/>
          </p:cNvSpPr>
          <p:nvPr/>
        </p:nvSpPr>
        <p:spPr bwMode="auto">
          <a:xfrm>
            <a:off x="251520" y="1700808"/>
            <a:ext cx="4104456" cy="677108"/>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a:t>
            </a:r>
            <a:r>
              <a:rPr lang="en-US" altLang="zh-CN" sz="2000" dirty="0" smtClean="0"/>
              <a:t>tickets=1</a:t>
            </a:r>
            <a:endParaRPr lang="en-US" altLang="zh-CN" sz="2000" dirty="0"/>
          </a:p>
          <a:p>
            <a:pPr>
              <a:lnSpc>
                <a:spcPct val="70000"/>
              </a:lnSpc>
              <a:buClr>
                <a:schemeClr val="tx2"/>
              </a:buClr>
            </a:pPr>
            <a:r>
              <a:rPr lang="en-US" altLang="zh-CN" sz="2000" dirty="0"/>
              <a:t>//</a:t>
            </a:r>
            <a:r>
              <a:rPr lang="zh-CN" altLang="en-US" sz="2000" dirty="0"/>
              <a:t>时间到，换线程2</a:t>
            </a:r>
            <a:endParaRPr lang="en-US" altLang="zh-CN" sz="2000" dirty="0"/>
          </a:p>
        </p:txBody>
      </p:sp>
      <p:sp>
        <p:nvSpPr>
          <p:cNvPr id="10" name="波形 9"/>
          <p:cNvSpPr/>
          <p:nvPr/>
        </p:nvSpPr>
        <p:spPr>
          <a:xfrm>
            <a:off x="4673724" y="1268760"/>
            <a:ext cx="4362772" cy="3312368"/>
          </a:xfrm>
          <a:prstGeom prst="wave">
            <a:avLst>
              <a:gd name="adj1" fmla="val 2422"/>
              <a:gd name="adj2" fmla="val 0"/>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 name="TextBox 10"/>
          <p:cNvSpPr txBox="1"/>
          <p:nvPr/>
        </p:nvSpPr>
        <p:spPr>
          <a:xfrm>
            <a:off x="4673724" y="980728"/>
            <a:ext cx="4362772" cy="369332"/>
          </a:xfrm>
          <a:prstGeom prst="rect">
            <a:avLst/>
          </a:prstGeom>
          <a:noFill/>
        </p:spPr>
        <p:txBody>
          <a:bodyPr wrap="square" rtlCol="0">
            <a:spAutoFit/>
          </a:bodyPr>
          <a:lstStyle/>
          <a:p>
            <a:pPr algn="ctr"/>
            <a:r>
              <a:rPr lang="zh-CN" altLang="en-US" dirty="0" smtClean="0">
                <a:latin typeface="微软雅黑" pitchFamily="34" charset="-122"/>
                <a:ea typeface="微软雅黑" pitchFamily="34" charset="-122"/>
              </a:rPr>
              <a:t>线程</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12" name="Text Box 31"/>
          <p:cNvSpPr txBox="1">
            <a:spLocks noChangeArrowheads="1"/>
          </p:cNvSpPr>
          <p:nvPr/>
        </p:nvSpPr>
        <p:spPr bwMode="auto">
          <a:xfrm>
            <a:off x="4817740" y="2319844"/>
            <a:ext cx="4104456" cy="1415772"/>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if(tickets&gt;0)  //</a:t>
            </a:r>
            <a:r>
              <a:rPr lang="en-US" altLang="zh-CN" sz="2000" dirty="0" smtClean="0"/>
              <a:t>tickets=1</a:t>
            </a:r>
            <a:endParaRPr lang="en-US" altLang="zh-CN" sz="2000" dirty="0"/>
          </a:p>
          <a:p>
            <a:pPr>
              <a:lnSpc>
                <a:spcPct val="70000"/>
              </a:lnSpc>
              <a:buClr>
                <a:schemeClr val="tx2"/>
              </a:buClr>
            </a:pPr>
            <a:r>
              <a:rPr lang="en-US" altLang="zh-CN" sz="2000" dirty="0" smtClean="0"/>
              <a:t>print tickets//</a:t>
            </a:r>
            <a:r>
              <a:rPr lang="zh-CN" altLang="en-US" sz="2000" dirty="0" smtClean="0"/>
              <a:t>打印</a:t>
            </a:r>
            <a:r>
              <a:rPr lang="en-US" altLang="zh-CN" sz="2000" dirty="0" smtClean="0"/>
              <a:t>tickets</a:t>
            </a:r>
            <a:r>
              <a:rPr lang="zh-CN" altLang="en-US" sz="2000" dirty="0" smtClean="0"/>
              <a:t>值为</a:t>
            </a:r>
            <a:r>
              <a:rPr lang="en-US" altLang="zh-CN" sz="2000" dirty="0"/>
              <a:t>1</a:t>
            </a:r>
            <a:endParaRPr lang="en-US" altLang="zh-CN" sz="2000" dirty="0" smtClean="0"/>
          </a:p>
          <a:p>
            <a:pPr>
              <a:lnSpc>
                <a:spcPct val="70000"/>
              </a:lnSpc>
              <a:buClr>
                <a:schemeClr val="tx2"/>
              </a:buClr>
            </a:pPr>
            <a:r>
              <a:rPr lang="en-US" altLang="zh-CN" sz="2000" dirty="0"/>
              <a:t>tickets--//</a:t>
            </a:r>
            <a:r>
              <a:rPr lang="en-US" altLang="zh-CN" sz="2000" dirty="0" smtClean="0"/>
              <a:t>tickets=0</a:t>
            </a:r>
          </a:p>
          <a:p>
            <a:pPr>
              <a:lnSpc>
                <a:spcPct val="70000"/>
              </a:lnSpc>
              <a:buClr>
                <a:schemeClr val="tx2"/>
              </a:buClr>
            </a:pPr>
            <a:r>
              <a:rPr lang="en-US" altLang="zh-CN" sz="2000" dirty="0" smtClean="0"/>
              <a:t>//</a:t>
            </a:r>
            <a:r>
              <a:rPr lang="zh-CN" altLang="en-US" sz="2000" dirty="0"/>
              <a:t>时间到，换</a:t>
            </a:r>
            <a:r>
              <a:rPr lang="zh-CN" altLang="en-US" sz="2000" dirty="0" smtClean="0"/>
              <a:t>线程</a:t>
            </a:r>
            <a:r>
              <a:rPr lang="en-US" altLang="zh-CN" sz="2000" dirty="0"/>
              <a:t>1</a:t>
            </a:r>
          </a:p>
        </p:txBody>
      </p:sp>
      <p:sp>
        <p:nvSpPr>
          <p:cNvPr id="13" name="Text Box 31"/>
          <p:cNvSpPr txBox="1">
            <a:spLocks noChangeArrowheads="1"/>
          </p:cNvSpPr>
          <p:nvPr/>
        </p:nvSpPr>
        <p:spPr bwMode="auto">
          <a:xfrm>
            <a:off x="236662" y="3735616"/>
            <a:ext cx="4104456" cy="307777"/>
          </a:xfrm>
          <a:prstGeom prst="rect">
            <a:avLst/>
          </a:prstGeom>
          <a:solidFill>
            <a:schemeClr val="accent1">
              <a:lumMod val="20000"/>
              <a:lumOff val="80000"/>
            </a:schemeClr>
          </a:solidFill>
          <a:ln>
            <a:noFill/>
          </a:ln>
          <a:effectLst/>
        </p:spPr>
        <p:txBody>
          <a:bodyPr wrap="square">
            <a:spAutoFit/>
          </a:bodyPr>
          <a:lstStyle>
            <a:defPPr>
              <a:defRPr lang="zh-CN"/>
            </a:defPPr>
            <a:lvl1pPr>
              <a:spcBef>
                <a:spcPct val="50000"/>
              </a:spcBef>
              <a:defRPr kumimoji="0" sz="3200" b="1">
                <a:solidFill>
                  <a:schemeClr val="tx1">
                    <a:lumMod val="85000"/>
                    <a:lumOff val="15000"/>
                  </a:schemeClr>
                </a:solidFill>
                <a:latin typeface="Tahoma" pitchFamily="34" charset="0"/>
              </a:defRPr>
            </a:lvl1pPr>
          </a:lstStyle>
          <a:p>
            <a:pPr>
              <a:lnSpc>
                <a:spcPct val="70000"/>
              </a:lnSpc>
              <a:buClr>
                <a:schemeClr val="tx2"/>
              </a:buClr>
            </a:pPr>
            <a:r>
              <a:rPr lang="en-US" altLang="zh-CN" sz="2000" dirty="0"/>
              <a:t>print tickets//</a:t>
            </a:r>
            <a:r>
              <a:rPr lang="zh-CN" altLang="en-US" sz="2000" dirty="0"/>
              <a:t>打印</a:t>
            </a:r>
            <a:r>
              <a:rPr lang="en-US" altLang="zh-CN" sz="2000" dirty="0"/>
              <a:t>tickets</a:t>
            </a:r>
            <a:r>
              <a:rPr lang="zh-CN" altLang="en-US" sz="2000" dirty="0"/>
              <a:t>值</a:t>
            </a:r>
            <a:r>
              <a:rPr lang="zh-CN" altLang="en-US" sz="2000" dirty="0" smtClean="0"/>
              <a:t>为</a:t>
            </a:r>
            <a:r>
              <a:rPr lang="en-US" altLang="zh-CN" sz="2000" dirty="0" smtClean="0"/>
              <a:t>0</a:t>
            </a:r>
            <a:endParaRPr lang="en-US" altLang="zh-CN" sz="2000" dirty="0"/>
          </a:p>
        </p:txBody>
      </p:sp>
    </p:spTree>
    <p:extLst>
      <p:ext uri="{BB962C8B-B14F-4D97-AF65-F5344CB8AC3E}">
        <p14:creationId xmlns:p14="http://schemas.microsoft.com/office/powerpoint/2010/main" val="4083784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out)">
                                      <p:cBhvr>
                                        <p:cTn id="17" dur="500"/>
                                        <p:tgtEl>
                                          <p:spTgt spid="1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2" grpId="0" animBg="1" autoUpdateAnimBg="0"/>
      <p:bldP spid="1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线程同步问题</a:t>
            </a:r>
            <a:endParaRPr lang="zh-CN" altLang="en-US" dirty="0"/>
          </a:p>
        </p:txBody>
      </p:sp>
      <p:sp>
        <p:nvSpPr>
          <p:cNvPr id="3" name="内容占位符 2"/>
          <p:cNvSpPr>
            <a:spLocks noGrp="1"/>
          </p:cNvSpPr>
          <p:nvPr>
            <p:ph idx="1"/>
          </p:nvPr>
        </p:nvSpPr>
        <p:spPr/>
        <p:txBody>
          <a:bodyPr/>
          <a:lstStyle/>
          <a:p>
            <a:r>
              <a:rPr lang="zh-CN" altLang="en-US" dirty="0" smtClean="0">
                <a:latin typeface="Tahoma" pitchFamily="34" charset="0"/>
              </a:rPr>
              <a:t>交互线程之间可能发生的错误</a:t>
            </a:r>
            <a:endParaRPr lang="en-US" altLang="zh-CN" dirty="0" smtClean="0">
              <a:latin typeface="Tahoma" pitchFamily="34" charset="0"/>
            </a:endParaRPr>
          </a:p>
          <a:p>
            <a:pPr lvl="1"/>
            <a:r>
              <a:rPr lang="zh-CN" altLang="en-US" dirty="0">
                <a:latin typeface="Tahoma" pitchFamily="34" charset="0"/>
              </a:rPr>
              <a:t>多</a:t>
            </a:r>
            <a:r>
              <a:rPr lang="zh-CN" altLang="en-US" dirty="0" smtClean="0">
                <a:latin typeface="Tahoma" pitchFamily="34" charset="0"/>
              </a:rPr>
              <a:t>个线程共享资源</a:t>
            </a:r>
            <a:endParaRPr lang="en-US" altLang="zh-CN" dirty="0" smtClean="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2" action="ppaction://hlinkfile"/>
              </a:rPr>
              <a:t>PVErrotTest.java</a:t>
            </a:r>
            <a:endParaRPr lang="en-US" altLang="zh-CN" dirty="0">
              <a:latin typeface="Tahoma" pitchFamily="34" charset="0"/>
            </a:endParaRPr>
          </a:p>
          <a:p>
            <a:pPr lvl="1"/>
            <a:endParaRPr lang="en-US" altLang="zh-CN" dirty="0" smtClean="0">
              <a:latin typeface="Tahoma" pitchFamily="34" charset="0"/>
            </a:endParaRPr>
          </a:p>
          <a:p>
            <a:pPr lvl="1"/>
            <a:endParaRPr lang="en-US" altLang="zh-CN" dirty="0">
              <a:latin typeface="Tahoma" pitchFamily="34" charset="0"/>
            </a:endParaRPr>
          </a:p>
          <a:p>
            <a:pPr lvl="1"/>
            <a:r>
              <a:rPr lang="zh-CN" altLang="en-US" dirty="0" smtClean="0">
                <a:latin typeface="Tahoma" pitchFamily="34" charset="0"/>
              </a:rPr>
              <a:t>共享资源的多个线程间可能发生的错误</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3" action="ppaction://hlinkfile"/>
              </a:rPr>
              <a:t>PVTest.java</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4" action="ppaction://hlinkfile"/>
              </a:rPr>
              <a:t>AccountTest.java</a:t>
            </a:r>
            <a:endParaRPr lang="zh-CN" altLang="en-US" dirty="0">
              <a:latin typeface="Tahoma" pitchFamily="34" charset="0"/>
            </a:endParaRPr>
          </a:p>
        </p:txBody>
      </p:sp>
      <p:pic>
        <p:nvPicPr>
          <p:cNvPr id="5" name="Picture 2" descr="E:\java\表现层\图标\iphone\Photos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429309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java\表现层\图标\iphone\Photos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98884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我的文档\ppt模板\高画质精美透明PNG图标572张@无忧PPT\png_icon_02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4604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7.3.2 </a:t>
            </a:r>
            <a:r>
              <a:rPr lang="zh-CN" altLang="en-US" dirty="0" smtClean="0"/>
              <a:t>线程互斥</a:t>
            </a:r>
            <a:endParaRPr lang="zh-CN" altLang="en-US" dirty="0"/>
          </a:p>
        </p:txBody>
      </p:sp>
      <p:sp>
        <p:nvSpPr>
          <p:cNvPr id="3" name="内容占位符 2"/>
          <p:cNvSpPr>
            <a:spLocks noGrp="1"/>
          </p:cNvSpPr>
          <p:nvPr>
            <p:ph idx="1"/>
          </p:nvPr>
        </p:nvSpPr>
        <p:spPr/>
        <p:txBody>
          <a:bodyPr>
            <a:normAutofit/>
          </a:bodyPr>
          <a:lstStyle/>
          <a:p>
            <a:pPr>
              <a:lnSpc>
                <a:spcPct val="90000"/>
              </a:lnSpc>
            </a:pPr>
            <a:r>
              <a:rPr lang="zh-CN" altLang="en-US" dirty="0">
                <a:latin typeface="Tahoma" pitchFamily="34" charset="0"/>
              </a:rPr>
              <a:t>使用</a:t>
            </a:r>
            <a:r>
              <a:rPr lang="en-US" altLang="zh-CN" dirty="0">
                <a:latin typeface="Tahoma" pitchFamily="34" charset="0"/>
              </a:rPr>
              <a:t>synchronized</a:t>
            </a:r>
            <a:r>
              <a:rPr lang="zh-CN" altLang="en-US" dirty="0">
                <a:latin typeface="Tahoma" pitchFamily="34" charset="0"/>
              </a:rPr>
              <a:t>关键字</a:t>
            </a:r>
          </a:p>
          <a:p>
            <a:pPr lvl="1"/>
            <a:r>
              <a:rPr lang="en-US" altLang="zh-CN" dirty="0">
                <a:latin typeface="Tahoma" pitchFamily="34" charset="0"/>
              </a:rPr>
              <a:t>Synchronized</a:t>
            </a:r>
            <a:r>
              <a:rPr lang="zh-CN" altLang="en-US" dirty="0">
                <a:latin typeface="Tahoma" pitchFamily="34" charset="0"/>
              </a:rPr>
              <a:t>关键字可将一段代码块、一个方法声明为临界区</a:t>
            </a:r>
          </a:p>
          <a:p>
            <a:pPr lvl="1"/>
            <a:r>
              <a:rPr lang="zh-CN" altLang="en-US" dirty="0">
                <a:latin typeface="Tahoma" pitchFamily="34" charset="0"/>
              </a:rPr>
              <a:t>一个线程获得了</a:t>
            </a:r>
            <a:r>
              <a:rPr lang="en-US" altLang="zh-CN" dirty="0">
                <a:latin typeface="Tahoma" pitchFamily="34" charset="0"/>
              </a:rPr>
              <a:t>synchronized(object)</a:t>
            </a:r>
            <a:r>
              <a:rPr lang="zh-CN" altLang="en-US" dirty="0">
                <a:latin typeface="Tahoma" pitchFamily="34" charset="0"/>
              </a:rPr>
              <a:t>语句中的代码块的执行权，即意味着锁定了监视器</a:t>
            </a:r>
          </a:p>
          <a:p>
            <a:pPr lvl="1"/>
            <a:r>
              <a:rPr lang="zh-CN" altLang="en-US" dirty="0">
                <a:latin typeface="Tahoma" pitchFamily="34" charset="0"/>
              </a:rPr>
              <a:t>在一段时间内，只能有一个线程可以锁定监视器。所有的其他线程在试图进入已锁定的监视器时将被挂起，直到锁定了监视器的线程执行完</a:t>
            </a:r>
            <a:r>
              <a:rPr lang="en-US" altLang="zh-CN" dirty="0">
                <a:latin typeface="Tahoma" pitchFamily="34" charset="0"/>
              </a:rPr>
              <a:t>synchronized(object)</a:t>
            </a:r>
            <a:r>
              <a:rPr lang="zh-CN" altLang="en-US" dirty="0">
                <a:latin typeface="Tahoma" pitchFamily="34" charset="0"/>
              </a:rPr>
              <a:t>语句中的代码块，即监视器被解锁</a:t>
            </a:r>
            <a:r>
              <a:rPr lang="zh-CN" altLang="en-US" dirty="0" smtClean="0">
                <a:latin typeface="Tahoma" pitchFamily="34" charset="0"/>
              </a:rPr>
              <a:t>为止</a:t>
            </a:r>
            <a:endParaRPr lang="en-US" altLang="zh-CN" dirty="0" smtClean="0">
              <a:latin typeface="Tahoma" pitchFamily="34" charset="0"/>
            </a:endParaRPr>
          </a:p>
        </p:txBody>
      </p:sp>
    </p:spTree>
    <p:extLst>
      <p:ext uri="{BB962C8B-B14F-4D97-AF65-F5344CB8AC3E}">
        <p14:creationId xmlns:p14="http://schemas.microsoft.com/office/powerpoint/2010/main" val="136667923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线程互斥</a:t>
            </a:r>
          </a:p>
        </p:txBody>
      </p:sp>
      <p:sp>
        <p:nvSpPr>
          <p:cNvPr id="3" name="内容占位符 2"/>
          <p:cNvSpPr>
            <a:spLocks noGrp="1"/>
          </p:cNvSpPr>
          <p:nvPr>
            <p:ph idx="1"/>
          </p:nvPr>
        </p:nvSpPr>
        <p:spPr/>
        <p:txBody>
          <a:bodyPr/>
          <a:lstStyle/>
          <a:p>
            <a:r>
              <a:rPr lang="zh-CN" altLang="en-US" dirty="0">
                <a:latin typeface="Tahoma" pitchFamily="34" charset="0"/>
              </a:rPr>
              <a:t>使用</a:t>
            </a:r>
            <a:r>
              <a:rPr lang="en-US" altLang="zh-CN" dirty="0">
                <a:latin typeface="Tahoma" pitchFamily="34" charset="0"/>
              </a:rPr>
              <a:t>synchronized</a:t>
            </a:r>
            <a:r>
              <a:rPr lang="zh-CN" altLang="en-US" dirty="0">
                <a:latin typeface="Tahoma" pitchFamily="34" charset="0"/>
              </a:rPr>
              <a:t>关键字</a:t>
            </a:r>
          </a:p>
          <a:p>
            <a:pPr marL="0" indent="0">
              <a:buNone/>
            </a:pPr>
            <a:r>
              <a:rPr lang="en-US" altLang="zh-CN" dirty="0">
                <a:latin typeface="Tahoma" pitchFamily="34" charset="0"/>
              </a:rPr>
              <a:t>	</a:t>
            </a:r>
            <a:r>
              <a:rPr lang="en-US" altLang="zh-CN" dirty="0" smtClean="0">
                <a:latin typeface="Tahoma" pitchFamily="34" charset="0"/>
                <a:hlinkClick r:id="rId2" action="ppaction://hlinkfile"/>
              </a:rPr>
              <a:t>PVTest.java</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3" action="ppaction://hlinkfile"/>
              </a:rPr>
              <a:t>AccountTest.java</a:t>
            </a:r>
            <a:endParaRPr lang="zh-CN" altLang="en-US" dirty="0">
              <a:latin typeface="Tahoma" pitchFamily="34" charset="0"/>
            </a:endParaRPr>
          </a:p>
        </p:txBody>
      </p:sp>
      <p:pic>
        <p:nvPicPr>
          <p:cNvPr id="6"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72816"/>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我的文档\ppt模板\高画质精美透明PNG图标572张@无忧PPT\png_icon_0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5085184"/>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676591"/>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7.3.3 </a:t>
            </a:r>
            <a:r>
              <a:rPr lang="zh-CN" altLang="en-US" dirty="0" smtClean="0"/>
              <a:t>线程</a:t>
            </a:r>
            <a:r>
              <a:rPr lang="zh-CN" altLang="en-US" dirty="0"/>
              <a:t>同步</a:t>
            </a:r>
          </a:p>
        </p:txBody>
      </p:sp>
      <p:sp>
        <p:nvSpPr>
          <p:cNvPr id="3" name="内容占位符 2"/>
          <p:cNvSpPr>
            <a:spLocks noGrp="1"/>
          </p:cNvSpPr>
          <p:nvPr>
            <p:ph idx="1"/>
          </p:nvPr>
        </p:nvSpPr>
        <p:spPr/>
        <p:txBody>
          <a:bodyPr/>
          <a:lstStyle/>
          <a:p>
            <a:r>
              <a:rPr lang="zh-CN" altLang="en-US" dirty="0" smtClean="0">
                <a:latin typeface="Tahoma" pitchFamily="34" charset="0"/>
              </a:rPr>
              <a:t>协作线程间可能发生的错误</a:t>
            </a:r>
            <a:endParaRPr lang="en-US" altLang="zh-CN" dirty="0" smtClean="0">
              <a:latin typeface="Tahoma" pitchFamily="34" charset="0"/>
            </a:endParaRPr>
          </a:p>
          <a:p>
            <a:pPr marL="0" indent="0">
              <a:buNone/>
            </a:pPr>
            <a:r>
              <a:rPr lang="en-US" altLang="zh-CN" dirty="0">
                <a:latin typeface="Tahoma" pitchFamily="34" charset="0"/>
              </a:rPr>
              <a:t>	</a:t>
            </a:r>
            <a:r>
              <a:rPr lang="en-US" altLang="zh-CN" dirty="0" smtClean="0">
                <a:latin typeface="Tahoma" pitchFamily="34" charset="0"/>
                <a:hlinkClick r:id="rId2" action="ppaction://hlinkfile"/>
              </a:rPr>
              <a:t>PCTest.java</a:t>
            </a:r>
            <a:endParaRPr lang="en-US" altLang="zh-CN" dirty="0" smtClean="0">
              <a:latin typeface="Tahoma" pitchFamily="34" charset="0"/>
            </a:endParaRPr>
          </a:p>
          <a:p>
            <a:pPr marL="0" indent="0">
              <a:buNone/>
            </a:pPr>
            <a:endParaRPr lang="en-US" altLang="zh-CN" dirty="0">
              <a:latin typeface="Tahoma" pitchFamily="34" charset="0"/>
            </a:endParaRPr>
          </a:p>
          <a:p>
            <a:r>
              <a:rPr lang="zh-CN" altLang="en-US" dirty="0" smtClean="0">
                <a:latin typeface="Tahoma" pitchFamily="34" charset="0"/>
              </a:rPr>
              <a:t>信号量及线程同步机制</a:t>
            </a:r>
            <a:endParaRPr lang="en-US" altLang="zh-CN" dirty="0" smtClean="0">
              <a:latin typeface="Tahoma" pitchFamily="34" charset="0"/>
            </a:endParaRPr>
          </a:p>
          <a:p>
            <a:pPr lvl="1"/>
            <a:r>
              <a:rPr lang="zh-CN" altLang="en-US" dirty="0" smtClean="0">
                <a:latin typeface="Tahoma" pitchFamily="34" charset="0"/>
              </a:rPr>
              <a:t>信号量表示资源当前可用数目</a:t>
            </a:r>
            <a:endParaRPr lang="en-US" altLang="zh-CN" dirty="0" smtClean="0">
              <a:latin typeface="Tahoma" pitchFamily="34" charset="0"/>
            </a:endParaRPr>
          </a:p>
          <a:p>
            <a:pPr lvl="1"/>
            <a:r>
              <a:rPr lang="en-US" altLang="zh-CN" dirty="0" smtClean="0">
                <a:latin typeface="Tahoma" pitchFamily="34" charset="0"/>
              </a:rPr>
              <a:t>wait()</a:t>
            </a:r>
            <a:r>
              <a:rPr lang="zh-CN" altLang="en-US" dirty="0" smtClean="0">
                <a:latin typeface="Tahoma" pitchFamily="34" charset="0"/>
              </a:rPr>
              <a:t>、</a:t>
            </a:r>
            <a:r>
              <a:rPr lang="en-US" altLang="zh-CN" dirty="0" smtClean="0">
                <a:latin typeface="Tahoma" pitchFamily="34" charset="0"/>
              </a:rPr>
              <a:t>notify()</a:t>
            </a:r>
            <a:r>
              <a:rPr lang="zh-CN" altLang="en-US" dirty="0" smtClean="0">
                <a:latin typeface="Tahoma" pitchFamily="34" charset="0"/>
              </a:rPr>
              <a:t>相当于</a:t>
            </a:r>
            <a:r>
              <a:rPr lang="en-US" altLang="zh-CN" dirty="0" smtClean="0">
                <a:latin typeface="Tahoma" pitchFamily="34" charset="0"/>
              </a:rPr>
              <a:t>P</a:t>
            </a:r>
            <a:r>
              <a:rPr lang="zh-CN" altLang="en-US" dirty="0" smtClean="0">
                <a:latin typeface="Tahoma" pitchFamily="34" charset="0"/>
              </a:rPr>
              <a:t>、</a:t>
            </a:r>
            <a:r>
              <a:rPr lang="en-US" altLang="zh-CN" dirty="0" smtClean="0">
                <a:latin typeface="Tahoma" pitchFamily="34" charset="0"/>
              </a:rPr>
              <a:t>V</a:t>
            </a:r>
            <a:r>
              <a:rPr lang="zh-CN" altLang="en-US" dirty="0" smtClean="0">
                <a:latin typeface="Tahoma" pitchFamily="34" charset="0"/>
              </a:rPr>
              <a:t>操作</a:t>
            </a:r>
            <a:endParaRPr lang="en-US" altLang="zh-CN" dirty="0" smtClean="0">
              <a:latin typeface="Tahoma" pitchFamily="34" charset="0"/>
            </a:endParaRPr>
          </a:p>
          <a:p>
            <a:pPr lvl="1"/>
            <a:endParaRPr lang="en-US" altLang="zh-CN" dirty="0">
              <a:latin typeface="Tahoma" pitchFamily="34" charset="0"/>
            </a:endParaRPr>
          </a:p>
          <a:p>
            <a:pPr marL="0" indent="0">
              <a:buNone/>
            </a:pPr>
            <a:r>
              <a:rPr lang="en-US" altLang="zh-CN" dirty="0" smtClean="0">
                <a:latin typeface="Tahoma" pitchFamily="34" charset="0"/>
              </a:rPr>
              <a:t>	</a:t>
            </a:r>
            <a:r>
              <a:rPr lang="en-US" altLang="zh-CN" dirty="0" smtClean="0">
                <a:latin typeface="Tahoma" pitchFamily="34" charset="0"/>
                <a:hlinkClick r:id="rId3" action="ppaction://hlinkfile"/>
              </a:rPr>
              <a:t>PCPVTest.java</a:t>
            </a:r>
            <a:endParaRPr lang="zh-CN" altLang="en-US" dirty="0">
              <a:latin typeface="Tahoma" pitchFamily="34" charset="0"/>
            </a:endParaRPr>
          </a:p>
        </p:txBody>
      </p:sp>
      <p:pic>
        <p:nvPicPr>
          <p:cNvPr id="5"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28800"/>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java\表现层\图标\iphone\Photo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683224"/>
            <a:ext cx="7493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我的文档\ppt模板\高画质精美透明PNG图标572张@无忧PPT\png_icon_03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52292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143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.1.1 </a:t>
            </a:r>
            <a:r>
              <a:rPr lang="zh-CN" altLang="en-US" dirty="0" smtClean="0"/>
              <a:t>并发程序设计</a:t>
            </a:r>
            <a:r>
              <a:rPr lang="en-US" altLang="zh-CN" dirty="0" smtClean="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defRPr/>
            </a:pPr>
            <a:r>
              <a:rPr lang="zh-CN" altLang="en-US" dirty="0"/>
              <a:t>程序顺序执行</a:t>
            </a:r>
          </a:p>
          <a:p>
            <a:pPr lvl="1">
              <a:lnSpc>
                <a:spcPct val="90000"/>
              </a:lnSpc>
              <a:defRPr/>
            </a:pPr>
            <a:r>
              <a:rPr lang="zh-CN" altLang="en-US" dirty="0">
                <a:latin typeface="Tahoma" pitchFamily="34" charset="0"/>
              </a:rPr>
              <a:t>程序在执行时，必须按照某种先后次序逐个执行，仅当前一操作执行完后，才能执行后继操作</a:t>
            </a:r>
          </a:p>
          <a:p>
            <a:pPr>
              <a:defRPr/>
            </a:pPr>
            <a:r>
              <a:rPr lang="zh-CN" altLang="en-US" dirty="0"/>
              <a:t>程序顺序执行的特征</a:t>
            </a:r>
          </a:p>
          <a:p>
            <a:pPr lvl="1">
              <a:lnSpc>
                <a:spcPct val="90000"/>
              </a:lnSpc>
              <a:defRPr/>
            </a:pPr>
            <a:r>
              <a:rPr lang="zh-CN" altLang="en-US" dirty="0">
                <a:latin typeface="Tahoma" pitchFamily="34" charset="0"/>
              </a:rPr>
              <a:t>顺序性</a:t>
            </a:r>
            <a:r>
              <a:rPr lang="zh-CN" altLang="en-US" dirty="0"/>
              <a:t>：按照程序结构所指定的次序（可能有分支或循环）执行</a:t>
            </a:r>
            <a:endParaRPr lang="zh-CN" altLang="en-US" dirty="0">
              <a:latin typeface="Tahoma" pitchFamily="34" charset="0"/>
            </a:endParaRPr>
          </a:p>
          <a:p>
            <a:pPr lvl="1">
              <a:lnSpc>
                <a:spcPct val="90000"/>
              </a:lnSpc>
              <a:defRPr/>
            </a:pPr>
            <a:r>
              <a:rPr lang="zh-CN" altLang="en-US" dirty="0">
                <a:latin typeface="Tahoma" pitchFamily="34" charset="0"/>
              </a:rPr>
              <a:t>封闭性</a:t>
            </a:r>
            <a:r>
              <a:rPr lang="zh-CN" altLang="en-US" dirty="0"/>
              <a:t>：程序运行时独占全部资源</a:t>
            </a:r>
            <a:endParaRPr lang="zh-CN" altLang="en-US" dirty="0">
              <a:latin typeface="Tahoma" pitchFamily="34" charset="0"/>
            </a:endParaRPr>
          </a:p>
          <a:p>
            <a:pPr lvl="1">
              <a:lnSpc>
                <a:spcPct val="90000"/>
              </a:lnSpc>
              <a:defRPr/>
            </a:pPr>
            <a:r>
              <a:rPr lang="zh-CN" altLang="en-US" dirty="0">
                <a:latin typeface="Tahoma" pitchFamily="34" charset="0"/>
              </a:rPr>
              <a:t>可再现性：</a:t>
            </a:r>
            <a:r>
              <a:rPr lang="zh-CN" altLang="en-US" dirty="0"/>
              <a:t>初始条件相同则重复执行的结果相同</a:t>
            </a:r>
          </a:p>
        </p:txBody>
      </p:sp>
      <p:pic>
        <p:nvPicPr>
          <p:cNvPr id="59" name="Picture 2" descr="E:\java\表现层\图标\01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695778"/>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571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.1.1 </a:t>
            </a:r>
            <a:r>
              <a:rPr lang="zh-CN" altLang="en-US" dirty="0" smtClean="0"/>
              <a:t>并发程序设计</a:t>
            </a:r>
            <a:r>
              <a:rPr lang="en-US" altLang="zh-CN" dirty="0" smtClean="0"/>
              <a:t> </a:t>
            </a:r>
            <a:endParaRPr lang="zh-CN" altLang="en-US" dirty="0"/>
          </a:p>
        </p:txBody>
      </p:sp>
      <p:grpSp>
        <p:nvGrpSpPr>
          <p:cNvPr id="4" name="组合 31"/>
          <p:cNvGrpSpPr>
            <a:grpSpLocks/>
          </p:cNvGrpSpPr>
          <p:nvPr/>
        </p:nvGrpSpPr>
        <p:grpSpPr bwMode="auto">
          <a:xfrm>
            <a:off x="6084888" y="981075"/>
            <a:ext cx="1511300" cy="5400675"/>
            <a:chOff x="1259632" y="1124744"/>
            <a:chExt cx="1512168" cy="5400600"/>
          </a:xfrm>
        </p:grpSpPr>
        <p:sp>
          <p:nvSpPr>
            <p:cNvPr id="5" name="矩形 4"/>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6" name="TextBox 33"/>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P3</a:t>
              </a:r>
              <a:endParaRPr lang="zh-CN" altLang="en-US" sz="2800"/>
            </a:p>
          </p:txBody>
        </p:sp>
      </p:grpSp>
      <p:grpSp>
        <p:nvGrpSpPr>
          <p:cNvPr id="7" name="组合 28"/>
          <p:cNvGrpSpPr>
            <a:grpSpLocks/>
          </p:cNvGrpSpPr>
          <p:nvPr/>
        </p:nvGrpSpPr>
        <p:grpSpPr bwMode="auto">
          <a:xfrm>
            <a:off x="3705225" y="981075"/>
            <a:ext cx="1511300" cy="5400675"/>
            <a:chOff x="1259632" y="1124744"/>
            <a:chExt cx="1512168" cy="5400600"/>
          </a:xfrm>
        </p:grpSpPr>
        <p:sp>
          <p:nvSpPr>
            <p:cNvPr id="8" name="矩形 7"/>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9" name="TextBox 30"/>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P2</a:t>
              </a:r>
              <a:endParaRPr lang="zh-CN" altLang="en-US" sz="2800"/>
            </a:p>
          </p:txBody>
        </p:sp>
      </p:grpSp>
      <p:grpSp>
        <p:nvGrpSpPr>
          <p:cNvPr id="10" name="组合 27"/>
          <p:cNvGrpSpPr>
            <a:grpSpLocks/>
          </p:cNvGrpSpPr>
          <p:nvPr/>
        </p:nvGrpSpPr>
        <p:grpSpPr bwMode="auto">
          <a:xfrm>
            <a:off x="1258888" y="981075"/>
            <a:ext cx="1512887" cy="5400675"/>
            <a:chOff x="1259632" y="1124744"/>
            <a:chExt cx="1512168" cy="5400600"/>
          </a:xfrm>
        </p:grpSpPr>
        <p:sp>
          <p:nvSpPr>
            <p:cNvPr id="11" name="矩形 10"/>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12" name="TextBox 26"/>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P1</a:t>
              </a:r>
              <a:endParaRPr lang="zh-CN" altLang="en-US" sz="2800"/>
            </a:p>
          </p:txBody>
        </p:sp>
      </p:grpSp>
      <p:sp>
        <p:nvSpPr>
          <p:cNvPr id="13" name="页脚占位符 3"/>
          <p:cNvSpPr txBox="1">
            <a:spLocks/>
          </p:cNvSpPr>
          <p:nvPr/>
        </p:nvSpPr>
        <p:spPr>
          <a:xfrm>
            <a:off x="3124200" y="6381750"/>
            <a:ext cx="28956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smtClean="0">
                <a:latin typeface="微软雅黑" pitchFamily="34" charset="-122"/>
                <a:ea typeface="微软雅黑" pitchFamily="34" charset="-122"/>
              </a:rPr>
              <a:t>程序顺序执行</a:t>
            </a:r>
            <a:endParaRPr lang="zh-CN" altLang="en-US" sz="2000" dirty="0">
              <a:latin typeface="微软雅黑" pitchFamily="34" charset="-122"/>
              <a:ea typeface="微软雅黑" pitchFamily="34" charset="-122"/>
            </a:endParaRPr>
          </a:p>
        </p:txBody>
      </p:sp>
      <p:sp>
        <p:nvSpPr>
          <p:cNvPr id="14" name="椭圆 13"/>
          <p:cNvSpPr/>
          <p:nvPr/>
        </p:nvSpPr>
        <p:spPr>
          <a:xfrm>
            <a:off x="1476375"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1</a:t>
            </a:r>
            <a:endParaRPr lang="zh-CN" altLang="en-US" sz="3200" baseline="-25000" dirty="0"/>
          </a:p>
        </p:txBody>
      </p:sp>
      <p:sp>
        <p:nvSpPr>
          <p:cNvPr id="15" name="椭圆 14"/>
          <p:cNvSpPr/>
          <p:nvPr/>
        </p:nvSpPr>
        <p:spPr>
          <a:xfrm>
            <a:off x="1476375"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1</a:t>
            </a:r>
            <a:endParaRPr lang="zh-CN" altLang="en-US" sz="3200" baseline="-25000" dirty="0"/>
          </a:p>
        </p:txBody>
      </p:sp>
      <p:sp>
        <p:nvSpPr>
          <p:cNvPr id="16" name="椭圆 15"/>
          <p:cNvSpPr/>
          <p:nvPr/>
        </p:nvSpPr>
        <p:spPr>
          <a:xfrm>
            <a:off x="1476375"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1</a:t>
            </a:r>
            <a:endParaRPr lang="zh-CN" altLang="en-US" sz="3200" baseline="-25000" dirty="0"/>
          </a:p>
        </p:txBody>
      </p:sp>
      <p:sp>
        <p:nvSpPr>
          <p:cNvPr id="17" name="椭圆 16"/>
          <p:cNvSpPr/>
          <p:nvPr/>
        </p:nvSpPr>
        <p:spPr>
          <a:xfrm>
            <a:off x="3924300"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2</a:t>
            </a:r>
            <a:endParaRPr lang="zh-CN" altLang="en-US" sz="3200" baseline="-25000" dirty="0"/>
          </a:p>
        </p:txBody>
      </p:sp>
      <p:sp>
        <p:nvSpPr>
          <p:cNvPr id="18" name="椭圆 17"/>
          <p:cNvSpPr/>
          <p:nvPr/>
        </p:nvSpPr>
        <p:spPr>
          <a:xfrm>
            <a:off x="3924300"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2</a:t>
            </a:r>
            <a:endParaRPr lang="zh-CN" altLang="en-US" sz="3200" baseline="-25000" dirty="0"/>
          </a:p>
        </p:txBody>
      </p:sp>
      <p:sp>
        <p:nvSpPr>
          <p:cNvPr id="19" name="椭圆 18"/>
          <p:cNvSpPr/>
          <p:nvPr/>
        </p:nvSpPr>
        <p:spPr>
          <a:xfrm>
            <a:off x="3924300"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2</a:t>
            </a:r>
            <a:endParaRPr lang="zh-CN" altLang="en-US" sz="3200" baseline="-25000" dirty="0"/>
          </a:p>
        </p:txBody>
      </p:sp>
      <p:sp>
        <p:nvSpPr>
          <p:cNvPr id="20" name="椭圆 19"/>
          <p:cNvSpPr/>
          <p:nvPr/>
        </p:nvSpPr>
        <p:spPr>
          <a:xfrm>
            <a:off x="6300788"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3</a:t>
            </a:r>
            <a:endParaRPr lang="zh-CN" altLang="en-US" sz="3200" baseline="-25000" dirty="0"/>
          </a:p>
        </p:txBody>
      </p:sp>
      <p:sp>
        <p:nvSpPr>
          <p:cNvPr id="21" name="椭圆 20"/>
          <p:cNvSpPr/>
          <p:nvPr/>
        </p:nvSpPr>
        <p:spPr>
          <a:xfrm>
            <a:off x="6300788"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3</a:t>
            </a:r>
            <a:endParaRPr lang="zh-CN" altLang="en-US" sz="3200" baseline="-25000" dirty="0"/>
          </a:p>
        </p:txBody>
      </p:sp>
      <p:sp>
        <p:nvSpPr>
          <p:cNvPr id="22" name="椭圆 21"/>
          <p:cNvSpPr/>
          <p:nvPr/>
        </p:nvSpPr>
        <p:spPr>
          <a:xfrm>
            <a:off x="6300788"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3</a:t>
            </a:r>
            <a:endParaRPr lang="zh-CN" altLang="en-US" sz="3200" baseline="-25000" dirty="0"/>
          </a:p>
        </p:txBody>
      </p:sp>
      <p:sp>
        <p:nvSpPr>
          <p:cNvPr id="23" name="下箭头 22"/>
          <p:cNvSpPr/>
          <p:nvPr/>
        </p:nvSpPr>
        <p:spPr>
          <a:xfrm>
            <a:off x="1889125" y="2754313"/>
            <a:ext cx="252413"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4" name="下箭头 23"/>
          <p:cNvSpPr/>
          <p:nvPr/>
        </p:nvSpPr>
        <p:spPr>
          <a:xfrm>
            <a:off x="1889125" y="4581525"/>
            <a:ext cx="252413"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5" name="下箭头 24"/>
          <p:cNvSpPr/>
          <p:nvPr/>
        </p:nvSpPr>
        <p:spPr>
          <a:xfrm>
            <a:off x="4335463" y="2754313"/>
            <a:ext cx="250825"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7" name="下箭头 26"/>
          <p:cNvSpPr/>
          <p:nvPr/>
        </p:nvSpPr>
        <p:spPr>
          <a:xfrm>
            <a:off x="4335463" y="4581525"/>
            <a:ext cx="250825"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8" name="下箭头 27"/>
          <p:cNvSpPr/>
          <p:nvPr/>
        </p:nvSpPr>
        <p:spPr>
          <a:xfrm>
            <a:off x="6713538" y="2754313"/>
            <a:ext cx="252412"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9" name="下箭头 28"/>
          <p:cNvSpPr/>
          <p:nvPr/>
        </p:nvSpPr>
        <p:spPr>
          <a:xfrm>
            <a:off x="6713538" y="4581525"/>
            <a:ext cx="252412"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0" name="右箭头 29"/>
          <p:cNvSpPr/>
          <p:nvPr/>
        </p:nvSpPr>
        <p:spPr>
          <a:xfrm rot="17577930">
            <a:off x="1833563" y="3849688"/>
            <a:ext cx="2841625" cy="314325"/>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1" name="右箭头 30"/>
          <p:cNvSpPr/>
          <p:nvPr/>
        </p:nvSpPr>
        <p:spPr>
          <a:xfrm rot="17577930">
            <a:off x="4283075" y="3849688"/>
            <a:ext cx="2841625" cy="314325"/>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Tree>
    <p:extLst>
      <p:ext uri="{BB962C8B-B14F-4D97-AF65-F5344CB8AC3E}">
        <p14:creationId xmlns:p14="http://schemas.microsoft.com/office/powerpoint/2010/main" val="245806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up)">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java\表现层\图标\200711261156329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306144"/>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7</a:t>
            </a:r>
            <a:r>
              <a:rPr lang="en-US" altLang="zh-CN" dirty="0" smtClean="0"/>
              <a:t>.1.1 </a:t>
            </a:r>
            <a:r>
              <a:rPr lang="zh-CN" altLang="en-US" dirty="0" smtClean="0"/>
              <a:t>并发程序设计</a:t>
            </a:r>
            <a:r>
              <a:rPr lang="en-US" altLang="zh-CN" dirty="0" smtClean="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defRPr/>
            </a:pPr>
            <a:r>
              <a:rPr lang="zh-CN" altLang="en-US" dirty="0"/>
              <a:t>程序并发执行</a:t>
            </a:r>
          </a:p>
          <a:p>
            <a:pPr lvl="1">
              <a:defRPr/>
            </a:pPr>
            <a:r>
              <a:rPr lang="en-US" altLang="zh-CN" dirty="0"/>
              <a:t>P1</a:t>
            </a:r>
            <a:r>
              <a:rPr lang="zh-CN" altLang="en-US" dirty="0"/>
              <a:t>处理时即可开始</a:t>
            </a:r>
            <a:r>
              <a:rPr lang="en-US" altLang="zh-CN" dirty="0"/>
              <a:t>P2</a:t>
            </a:r>
            <a:r>
              <a:rPr lang="zh-CN" altLang="en-US" dirty="0"/>
              <a:t>的输入，</a:t>
            </a:r>
            <a:r>
              <a:rPr lang="en-US" altLang="zh-CN" dirty="0"/>
              <a:t>P1</a:t>
            </a:r>
            <a:r>
              <a:rPr lang="zh-CN" altLang="en-US" dirty="0"/>
              <a:t>输出且</a:t>
            </a:r>
            <a:r>
              <a:rPr lang="en-US" altLang="zh-CN" dirty="0"/>
              <a:t>P2</a:t>
            </a:r>
            <a:r>
              <a:rPr lang="zh-CN" altLang="en-US" dirty="0"/>
              <a:t>输入完成时即可以开始</a:t>
            </a:r>
            <a:r>
              <a:rPr lang="en-US" altLang="zh-CN" dirty="0"/>
              <a:t>P2</a:t>
            </a:r>
            <a:r>
              <a:rPr lang="zh-CN" altLang="en-US" dirty="0"/>
              <a:t>的处理</a:t>
            </a:r>
          </a:p>
          <a:p>
            <a:pPr lvl="1">
              <a:defRPr/>
            </a:pPr>
            <a:r>
              <a:rPr lang="zh-CN" altLang="en-US" dirty="0"/>
              <a:t>输入、处理和输出之间可以并发执行</a:t>
            </a:r>
          </a:p>
          <a:p>
            <a:pPr>
              <a:defRPr/>
            </a:pPr>
            <a:r>
              <a:rPr lang="zh-CN" altLang="en-US" dirty="0"/>
              <a:t>程序并发执行的特征</a:t>
            </a:r>
          </a:p>
          <a:p>
            <a:pPr lvl="1">
              <a:defRPr/>
            </a:pPr>
            <a:r>
              <a:rPr lang="zh-CN" altLang="en-US" dirty="0">
                <a:latin typeface="Tahoma" pitchFamily="34" charset="0"/>
              </a:rPr>
              <a:t>间断性</a:t>
            </a:r>
            <a:r>
              <a:rPr lang="en-US" altLang="zh-CN" dirty="0">
                <a:latin typeface="Tahoma" pitchFamily="34" charset="0"/>
              </a:rPr>
              <a:t>(</a:t>
            </a:r>
            <a:r>
              <a:rPr lang="zh-CN" altLang="en-US" dirty="0">
                <a:latin typeface="Tahoma" pitchFamily="34" charset="0"/>
              </a:rPr>
              <a:t>异步性</a:t>
            </a:r>
            <a:r>
              <a:rPr lang="en-US" altLang="zh-CN" dirty="0">
                <a:latin typeface="Tahoma" pitchFamily="34" charset="0"/>
              </a:rPr>
              <a:t>)</a:t>
            </a:r>
            <a:r>
              <a:rPr lang="zh-CN" altLang="en-US" dirty="0"/>
              <a:t>：互相制约导致并发程序具有“执行－暂停－执行”的间断性</a:t>
            </a:r>
            <a:endParaRPr lang="zh-CN" altLang="en-US" dirty="0">
              <a:latin typeface="Tahoma" pitchFamily="34" charset="0"/>
            </a:endParaRPr>
          </a:p>
          <a:p>
            <a:pPr lvl="1">
              <a:defRPr/>
            </a:pPr>
            <a:r>
              <a:rPr lang="zh-CN" altLang="en-US" dirty="0">
                <a:latin typeface="Tahoma" pitchFamily="34" charset="0"/>
              </a:rPr>
              <a:t>失去封闭性</a:t>
            </a:r>
            <a:r>
              <a:rPr lang="zh-CN" altLang="en-US" dirty="0"/>
              <a:t>：多个程序共享资源</a:t>
            </a:r>
            <a:endParaRPr lang="zh-CN" altLang="en-US" dirty="0">
              <a:latin typeface="Tahoma" pitchFamily="34" charset="0"/>
            </a:endParaRPr>
          </a:p>
          <a:p>
            <a:pPr lvl="1">
              <a:defRPr/>
            </a:pPr>
            <a:r>
              <a:rPr lang="zh-CN" altLang="en-US" dirty="0">
                <a:latin typeface="Tahoma" pitchFamily="34" charset="0"/>
              </a:rPr>
              <a:t>失去可再现性：</a:t>
            </a:r>
            <a:r>
              <a:rPr lang="zh-CN" altLang="en-US" dirty="0"/>
              <a:t>初始条件相同，结果可能不同</a:t>
            </a:r>
          </a:p>
        </p:txBody>
      </p:sp>
    </p:spTree>
    <p:extLst>
      <p:ext uri="{BB962C8B-B14F-4D97-AF65-F5344CB8AC3E}">
        <p14:creationId xmlns:p14="http://schemas.microsoft.com/office/powerpoint/2010/main" val="5942868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en-US" altLang="zh-CN" dirty="0" smtClean="0"/>
              <a:t>.1.1 </a:t>
            </a:r>
            <a:r>
              <a:rPr lang="zh-CN" altLang="en-US" dirty="0" smtClean="0"/>
              <a:t>并发程序设计</a:t>
            </a:r>
            <a:r>
              <a:rPr lang="en-US" altLang="zh-CN" dirty="0" smtClean="0"/>
              <a:t> </a:t>
            </a:r>
            <a:endParaRPr lang="zh-CN" altLang="en-US" dirty="0"/>
          </a:p>
        </p:txBody>
      </p:sp>
      <p:grpSp>
        <p:nvGrpSpPr>
          <p:cNvPr id="5" name="组合 31"/>
          <p:cNvGrpSpPr>
            <a:grpSpLocks/>
          </p:cNvGrpSpPr>
          <p:nvPr/>
        </p:nvGrpSpPr>
        <p:grpSpPr bwMode="auto">
          <a:xfrm>
            <a:off x="6084888" y="981075"/>
            <a:ext cx="1511300" cy="5400675"/>
            <a:chOff x="1259632" y="1124744"/>
            <a:chExt cx="1512168" cy="5400600"/>
          </a:xfrm>
        </p:grpSpPr>
        <p:sp>
          <p:nvSpPr>
            <p:cNvPr id="6" name="矩形 5"/>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7" name="TextBox 33"/>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P3</a:t>
              </a:r>
              <a:endParaRPr lang="zh-CN" altLang="en-US" sz="2800"/>
            </a:p>
          </p:txBody>
        </p:sp>
      </p:grpSp>
      <p:grpSp>
        <p:nvGrpSpPr>
          <p:cNvPr id="8" name="组合 28"/>
          <p:cNvGrpSpPr>
            <a:grpSpLocks/>
          </p:cNvGrpSpPr>
          <p:nvPr/>
        </p:nvGrpSpPr>
        <p:grpSpPr bwMode="auto">
          <a:xfrm>
            <a:off x="3705225" y="981075"/>
            <a:ext cx="1511300" cy="5400675"/>
            <a:chOff x="1259632" y="1124744"/>
            <a:chExt cx="1512168" cy="5400600"/>
          </a:xfrm>
        </p:grpSpPr>
        <p:sp>
          <p:nvSpPr>
            <p:cNvPr id="9" name="矩形 8"/>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10" name="TextBox 30"/>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P2</a:t>
              </a:r>
              <a:endParaRPr lang="zh-CN" altLang="en-US" sz="2800"/>
            </a:p>
          </p:txBody>
        </p:sp>
      </p:grpSp>
      <p:grpSp>
        <p:nvGrpSpPr>
          <p:cNvPr id="11" name="组合 27"/>
          <p:cNvGrpSpPr>
            <a:grpSpLocks/>
          </p:cNvGrpSpPr>
          <p:nvPr/>
        </p:nvGrpSpPr>
        <p:grpSpPr bwMode="auto">
          <a:xfrm>
            <a:off x="1258888" y="981075"/>
            <a:ext cx="1512887" cy="5400675"/>
            <a:chOff x="1259632" y="1124744"/>
            <a:chExt cx="1512168" cy="5400600"/>
          </a:xfrm>
        </p:grpSpPr>
        <p:sp>
          <p:nvSpPr>
            <p:cNvPr id="12" name="矩形 11"/>
            <p:cNvSpPr/>
            <p:nvPr/>
          </p:nvSpPr>
          <p:spPr>
            <a:xfrm>
              <a:off x="1259632" y="1124744"/>
              <a:ext cx="1512168" cy="5400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sp>
          <p:nvSpPr>
            <p:cNvPr id="13" name="TextBox 26"/>
            <p:cNvSpPr txBox="1">
              <a:spLocks noChangeArrowheads="1"/>
            </p:cNvSpPr>
            <p:nvPr/>
          </p:nvSpPr>
          <p:spPr bwMode="auto">
            <a:xfrm>
              <a:off x="1259632" y="1124744"/>
              <a:ext cx="1512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t>P1</a:t>
              </a:r>
              <a:endParaRPr lang="zh-CN" altLang="en-US" sz="2800"/>
            </a:p>
          </p:txBody>
        </p:sp>
      </p:grpSp>
      <p:sp>
        <p:nvSpPr>
          <p:cNvPr id="14" name="椭圆 13"/>
          <p:cNvSpPr/>
          <p:nvPr/>
        </p:nvSpPr>
        <p:spPr>
          <a:xfrm>
            <a:off x="1476375"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1</a:t>
            </a:r>
            <a:endParaRPr lang="zh-CN" altLang="en-US" sz="3200" baseline="-25000" dirty="0"/>
          </a:p>
        </p:txBody>
      </p:sp>
      <p:sp>
        <p:nvSpPr>
          <p:cNvPr id="15" name="椭圆 14"/>
          <p:cNvSpPr/>
          <p:nvPr/>
        </p:nvSpPr>
        <p:spPr>
          <a:xfrm>
            <a:off x="1476375"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1</a:t>
            </a:r>
            <a:endParaRPr lang="zh-CN" altLang="en-US" sz="3200" baseline="-25000" dirty="0"/>
          </a:p>
        </p:txBody>
      </p:sp>
      <p:sp>
        <p:nvSpPr>
          <p:cNvPr id="16" name="椭圆 15"/>
          <p:cNvSpPr/>
          <p:nvPr/>
        </p:nvSpPr>
        <p:spPr>
          <a:xfrm>
            <a:off x="1476375"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1</a:t>
            </a:r>
            <a:endParaRPr lang="zh-CN" altLang="en-US" sz="3200" baseline="-25000" dirty="0"/>
          </a:p>
        </p:txBody>
      </p:sp>
      <p:sp>
        <p:nvSpPr>
          <p:cNvPr id="17" name="椭圆 16"/>
          <p:cNvSpPr/>
          <p:nvPr/>
        </p:nvSpPr>
        <p:spPr>
          <a:xfrm>
            <a:off x="3924300"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2</a:t>
            </a:r>
            <a:endParaRPr lang="zh-CN" altLang="en-US" sz="3200" baseline="-25000" dirty="0"/>
          </a:p>
        </p:txBody>
      </p:sp>
      <p:sp>
        <p:nvSpPr>
          <p:cNvPr id="18" name="椭圆 17"/>
          <p:cNvSpPr/>
          <p:nvPr/>
        </p:nvSpPr>
        <p:spPr>
          <a:xfrm>
            <a:off x="3924300"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2</a:t>
            </a:r>
            <a:endParaRPr lang="zh-CN" altLang="en-US" sz="3200" baseline="-25000" dirty="0"/>
          </a:p>
        </p:txBody>
      </p:sp>
      <p:sp>
        <p:nvSpPr>
          <p:cNvPr id="19" name="椭圆 18"/>
          <p:cNvSpPr/>
          <p:nvPr/>
        </p:nvSpPr>
        <p:spPr>
          <a:xfrm>
            <a:off x="3924300"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2</a:t>
            </a:r>
            <a:endParaRPr lang="zh-CN" altLang="en-US" sz="3200" baseline="-25000" dirty="0"/>
          </a:p>
        </p:txBody>
      </p:sp>
      <p:sp>
        <p:nvSpPr>
          <p:cNvPr id="20" name="椭圆 19"/>
          <p:cNvSpPr/>
          <p:nvPr/>
        </p:nvSpPr>
        <p:spPr>
          <a:xfrm>
            <a:off x="6300788" y="1628775"/>
            <a:ext cx="1079500" cy="1008063"/>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I</a:t>
            </a:r>
            <a:r>
              <a:rPr lang="en-US" altLang="zh-CN" sz="3200" baseline="-25000" dirty="0"/>
              <a:t>3</a:t>
            </a:r>
            <a:endParaRPr lang="zh-CN" altLang="en-US" sz="3200" baseline="-25000" dirty="0"/>
          </a:p>
        </p:txBody>
      </p:sp>
      <p:sp>
        <p:nvSpPr>
          <p:cNvPr id="21" name="椭圆 20"/>
          <p:cNvSpPr/>
          <p:nvPr/>
        </p:nvSpPr>
        <p:spPr>
          <a:xfrm>
            <a:off x="6300788" y="3357563"/>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P</a:t>
            </a:r>
            <a:r>
              <a:rPr lang="en-US" altLang="zh-CN" sz="3200" baseline="-25000" dirty="0"/>
              <a:t>3</a:t>
            </a:r>
            <a:endParaRPr lang="zh-CN" altLang="en-US" sz="3200" baseline="-25000" dirty="0"/>
          </a:p>
        </p:txBody>
      </p:sp>
      <p:sp>
        <p:nvSpPr>
          <p:cNvPr id="22" name="椭圆 21"/>
          <p:cNvSpPr/>
          <p:nvPr/>
        </p:nvSpPr>
        <p:spPr>
          <a:xfrm>
            <a:off x="6300788" y="5157788"/>
            <a:ext cx="1079500" cy="1008062"/>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3200" dirty="0"/>
              <a:t>O</a:t>
            </a:r>
            <a:r>
              <a:rPr lang="en-US" altLang="zh-CN" sz="3200" baseline="-25000" dirty="0"/>
              <a:t>3</a:t>
            </a:r>
            <a:endParaRPr lang="zh-CN" altLang="en-US" sz="3200" baseline="-25000" dirty="0"/>
          </a:p>
        </p:txBody>
      </p:sp>
      <p:sp>
        <p:nvSpPr>
          <p:cNvPr id="23" name="下箭头 22"/>
          <p:cNvSpPr/>
          <p:nvPr/>
        </p:nvSpPr>
        <p:spPr>
          <a:xfrm>
            <a:off x="1889125" y="2754313"/>
            <a:ext cx="252413"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4" name="下箭头 23"/>
          <p:cNvSpPr/>
          <p:nvPr/>
        </p:nvSpPr>
        <p:spPr>
          <a:xfrm>
            <a:off x="1889125" y="4581525"/>
            <a:ext cx="252413"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5" name="下箭头 24"/>
          <p:cNvSpPr/>
          <p:nvPr/>
        </p:nvSpPr>
        <p:spPr>
          <a:xfrm>
            <a:off x="4335463" y="2754313"/>
            <a:ext cx="250825"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7" name="下箭头 26"/>
          <p:cNvSpPr/>
          <p:nvPr/>
        </p:nvSpPr>
        <p:spPr>
          <a:xfrm>
            <a:off x="4335463" y="4581525"/>
            <a:ext cx="250825"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8" name="下箭头 27"/>
          <p:cNvSpPr/>
          <p:nvPr/>
        </p:nvSpPr>
        <p:spPr>
          <a:xfrm>
            <a:off x="6713538" y="2754313"/>
            <a:ext cx="252412" cy="503237"/>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29" name="下箭头 28"/>
          <p:cNvSpPr/>
          <p:nvPr/>
        </p:nvSpPr>
        <p:spPr>
          <a:xfrm>
            <a:off x="6713538" y="4581525"/>
            <a:ext cx="252412" cy="503238"/>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0" name="右箭头 29"/>
          <p:cNvSpPr/>
          <p:nvPr/>
        </p:nvSpPr>
        <p:spPr>
          <a:xfrm>
            <a:off x="2703513" y="2024063"/>
            <a:ext cx="1147762" cy="217487"/>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1" name="右箭头 30"/>
          <p:cNvSpPr/>
          <p:nvPr/>
        </p:nvSpPr>
        <p:spPr>
          <a:xfrm>
            <a:off x="5102225" y="2024063"/>
            <a:ext cx="1149350" cy="217487"/>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2" name="右箭头 31"/>
          <p:cNvSpPr/>
          <p:nvPr/>
        </p:nvSpPr>
        <p:spPr>
          <a:xfrm>
            <a:off x="2703513" y="3752850"/>
            <a:ext cx="1147762" cy="2159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3" name="右箭头 32"/>
          <p:cNvSpPr/>
          <p:nvPr/>
        </p:nvSpPr>
        <p:spPr>
          <a:xfrm>
            <a:off x="5102225" y="3752850"/>
            <a:ext cx="1149350" cy="2159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4" name="右箭头 33"/>
          <p:cNvSpPr/>
          <p:nvPr/>
        </p:nvSpPr>
        <p:spPr>
          <a:xfrm>
            <a:off x="2703513" y="5553075"/>
            <a:ext cx="1147762" cy="2159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5" name="右箭头 34"/>
          <p:cNvSpPr/>
          <p:nvPr/>
        </p:nvSpPr>
        <p:spPr>
          <a:xfrm>
            <a:off x="5102225" y="5553075"/>
            <a:ext cx="1149350" cy="2159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6" name="页脚占位符 3"/>
          <p:cNvSpPr txBox="1">
            <a:spLocks/>
          </p:cNvSpPr>
          <p:nvPr/>
        </p:nvSpPr>
        <p:spPr>
          <a:xfrm>
            <a:off x="3124200" y="6381750"/>
            <a:ext cx="28956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2000" dirty="0" smtClean="0">
                <a:latin typeface="微软雅黑" pitchFamily="34" charset="-122"/>
                <a:ea typeface="微软雅黑" pitchFamily="34" charset="-122"/>
              </a:rPr>
              <a:t>程序并发执行</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651184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chemeClr val="accent2"/>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1000" fill="hold"/>
                                        <p:tgtEl>
                                          <p:spTgt spid="15"/>
                                        </p:tgtEl>
                                        <p:attrNameLst>
                                          <p:attrName>fillcolor</p:attrName>
                                        </p:attrNameLst>
                                      </p:cBhvr>
                                      <p:to>
                                        <a:schemeClr val="accent2"/>
                                      </p:to>
                                    </p:animClr>
                                    <p:set>
                                      <p:cBhvr>
                                        <p:cTn id="21" dur="1000" fill="hold"/>
                                        <p:tgtEl>
                                          <p:spTgt spid="15"/>
                                        </p:tgtEl>
                                        <p:attrNameLst>
                                          <p:attrName>fill.type</p:attrName>
                                        </p:attrNameLst>
                                      </p:cBhvr>
                                      <p:to>
                                        <p:strVal val="solid"/>
                                      </p:to>
                                    </p:set>
                                    <p:set>
                                      <p:cBhvr>
                                        <p:cTn id="22" dur="1000" fill="hold"/>
                                        <p:tgtEl>
                                          <p:spTgt spid="15"/>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1000" fill="hold"/>
                                        <p:tgtEl>
                                          <p:spTgt spid="17"/>
                                        </p:tgtEl>
                                        <p:attrNameLst>
                                          <p:attrName>fillcolor</p:attrName>
                                        </p:attrNameLst>
                                      </p:cBhvr>
                                      <p:to>
                                        <a:schemeClr val="accent2"/>
                                      </p:to>
                                    </p:animClr>
                                    <p:set>
                                      <p:cBhvr>
                                        <p:cTn id="25" dur="1000" fill="hold"/>
                                        <p:tgtEl>
                                          <p:spTgt spid="17"/>
                                        </p:tgtEl>
                                        <p:attrNameLst>
                                          <p:attrName>fill.type</p:attrName>
                                        </p:attrNameLst>
                                      </p:cBhvr>
                                      <p:to>
                                        <p:strVal val="solid"/>
                                      </p:to>
                                    </p:set>
                                    <p:set>
                                      <p:cBhvr>
                                        <p:cTn id="26" dur="1000" fill="hold"/>
                                        <p:tgtEl>
                                          <p:spTgt spid="17"/>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1000" fill="hold"/>
                                        <p:tgtEl>
                                          <p:spTgt spid="16"/>
                                        </p:tgtEl>
                                        <p:attrNameLst>
                                          <p:attrName>fillcolor</p:attrName>
                                        </p:attrNameLst>
                                      </p:cBhvr>
                                      <p:to>
                                        <a:schemeClr val="accent2"/>
                                      </p:to>
                                    </p:animClr>
                                    <p:set>
                                      <p:cBhvr>
                                        <p:cTn id="39" dur="1000" fill="hold"/>
                                        <p:tgtEl>
                                          <p:spTgt spid="16"/>
                                        </p:tgtEl>
                                        <p:attrNameLst>
                                          <p:attrName>fill.type</p:attrName>
                                        </p:attrNameLst>
                                      </p:cBhvr>
                                      <p:to>
                                        <p:strVal val="solid"/>
                                      </p:to>
                                    </p:set>
                                    <p:set>
                                      <p:cBhvr>
                                        <p:cTn id="40" dur="1000" fill="hold"/>
                                        <p:tgtEl>
                                          <p:spTgt spid="1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27" presetClass="emph" presetSubtype="0" fill="remove" grpId="0" nodeType="clickEffect">
                                  <p:stCondLst>
                                    <p:cond delay="0"/>
                                  </p:stCondLst>
                                  <p:childTnLst>
                                    <p:animClr clrSpc="rgb" dir="cw">
                                      <p:cBhvr override="childStyle">
                                        <p:cTn id="44" dur="250" autoRev="1" fill="remove"/>
                                        <p:tgtEl>
                                          <p:spTgt spid="18"/>
                                        </p:tgtEl>
                                        <p:attrNameLst>
                                          <p:attrName>style.color</p:attrName>
                                        </p:attrNameLst>
                                      </p:cBhvr>
                                      <p:to>
                                        <a:schemeClr val="bg1"/>
                                      </p:to>
                                    </p:animClr>
                                    <p:animClr clrSpc="rgb" dir="cw">
                                      <p:cBhvr>
                                        <p:cTn id="45" dur="250" autoRev="1" fill="remove"/>
                                        <p:tgtEl>
                                          <p:spTgt spid="18"/>
                                        </p:tgtEl>
                                        <p:attrNameLst>
                                          <p:attrName>fillcolor</p:attrName>
                                        </p:attrNameLst>
                                      </p:cBhvr>
                                      <p:to>
                                        <a:schemeClr val="bg1"/>
                                      </p:to>
                                    </p:animClr>
                                    <p:set>
                                      <p:cBhvr>
                                        <p:cTn id="46" dur="250" autoRev="1" fill="remove"/>
                                        <p:tgtEl>
                                          <p:spTgt spid="18"/>
                                        </p:tgtEl>
                                        <p:attrNameLst>
                                          <p:attrName>fill.type</p:attrName>
                                        </p:attrNameLst>
                                      </p:cBhvr>
                                      <p:to>
                                        <p:strVal val="solid"/>
                                      </p:to>
                                    </p:set>
                                    <p:set>
                                      <p:cBhvr>
                                        <p:cTn id="47" dur="250" autoRev="1" fill="remove"/>
                                        <p:tgtEl>
                                          <p:spTgt spid="18"/>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up)">
                                      <p:cBhvr>
                                        <p:cTn id="52" dur="500"/>
                                        <p:tgtEl>
                                          <p:spTgt spid="2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1000" fill="hold"/>
                                        <p:tgtEl>
                                          <p:spTgt spid="18"/>
                                        </p:tgtEl>
                                        <p:attrNameLst>
                                          <p:attrName>fillcolor</p:attrName>
                                        </p:attrNameLst>
                                      </p:cBhvr>
                                      <p:to>
                                        <a:schemeClr val="accent2"/>
                                      </p:to>
                                    </p:animClr>
                                    <p:set>
                                      <p:cBhvr>
                                        <p:cTn id="60" dur="1000" fill="hold"/>
                                        <p:tgtEl>
                                          <p:spTgt spid="18"/>
                                        </p:tgtEl>
                                        <p:attrNameLst>
                                          <p:attrName>fill.type</p:attrName>
                                        </p:attrNameLst>
                                      </p:cBhvr>
                                      <p:to>
                                        <p:strVal val="solid"/>
                                      </p:to>
                                    </p:set>
                                    <p:set>
                                      <p:cBhvr>
                                        <p:cTn id="61" dur="1000" fill="hold"/>
                                        <p:tgtEl>
                                          <p:spTgt spid="18"/>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1000" fill="hold"/>
                                        <p:tgtEl>
                                          <p:spTgt spid="20"/>
                                        </p:tgtEl>
                                        <p:attrNameLst>
                                          <p:attrName>fillcolor</p:attrName>
                                        </p:attrNameLst>
                                      </p:cBhvr>
                                      <p:to>
                                        <a:schemeClr val="accent2"/>
                                      </p:to>
                                    </p:animClr>
                                    <p:set>
                                      <p:cBhvr>
                                        <p:cTn id="64" dur="1000" fill="hold"/>
                                        <p:tgtEl>
                                          <p:spTgt spid="20"/>
                                        </p:tgtEl>
                                        <p:attrNameLst>
                                          <p:attrName>fill.type</p:attrName>
                                        </p:attrNameLst>
                                      </p:cBhvr>
                                      <p:to>
                                        <p:strVal val="solid"/>
                                      </p:to>
                                    </p:set>
                                    <p:set>
                                      <p:cBhvr>
                                        <p:cTn id="65" dur="1000" fill="hold"/>
                                        <p:tgtEl>
                                          <p:spTgt spid="20"/>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mph" presetSubtype="2" fill="hold" nodeType="clickEffect">
                                  <p:stCondLst>
                                    <p:cond delay="0"/>
                                  </p:stCondLst>
                                  <p:childTnLst>
                                    <p:animClr clrSpc="rgb" dir="cw">
                                      <p:cBhvr>
                                        <p:cTn id="82" dur="2000" fill="hold"/>
                                        <p:tgtEl>
                                          <p:spTgt spid="19"/>
                                        </p:tgtEl>
                                        <p:attrNameLst>
                                          <p:attrName>fillcolor</p:attrName>
                                        </p:attrNameLst>
                                      </p:cBhvr>
                                      <p:to>
                                        <a:schemeClr val="accent2"/>
                                      </p:to>
                                    </p:animClr>
                                    <p:set>
                                      <p:cBhvr>
                                        <p:cTn id="83" dur="2000" fill="hold"/>
                                        <p:tgtEl>
                                          <p:spTgt spid="19"/>
                                        </p:tgtEl>
                                        <p:attrNameLst>
                                          <p:attrName>fill.type</p:attrName>
                                        </p:attrNameLst>
                                      </p:cBhvr>
                                      <p:to>
                                        <p:strVal val="solid"/>
                                      </p:to>
                                    </p:set>
                                    <p:set>
                                      <p:cBhvr>
                                        <p:cTn id="84" dur="2000" fill="hold"/>
                                        <p:tgtEl>
                                          <p:spTgt spid="19"/>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up)">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2000" fill="hold"/>
                                        <p:tgtEl>
                                          <p:spTgt spid="21"/>
                                        </p:tgtEl>
                                        <p:attrNameLst>
                                          <p:attrName>fillcolor</p:attrName>
                                        </p:attrNameLst>
                                      </p:cBhvr>
                                      <p:to>
                                        <a:schemeClr val="accent2"/>
                                      </p:to>
                                    </p:animClr>
                                    <p:set>
                                      <p:cBhvr>
                                        <p:cTn id="94" dur="2000" fill="hold"/>
                                        <p:tgtEl>
                                          <p:spTgt spid="21"/>
                                        </p:tgtEl>
                                        <p:attrNameLst>
                                          <p:attrName>fill.type</p:attrName>
                                        </p:attrNameLst>
                                      </p:cBhvr>
                                      <p:to>
                                        <p:strVal val="solid"/>
                                      </p:to>
                                    </p:set>
                                    <p:set>
                                      <p:cBhvr>
                                        <p:cTn id="95" dur="2000" fill="hold"/>
                                        <p:tgtEl>
                                          <p:spTgt spid="21"/>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left)">
                                      <p:cBhvr>
                                        <p:cTn id="100" dur="500"/>
                                        <p:tgtEl>
                                          <p:spTgt spid="35"/>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up)">
                                      <p:cBhvr>
                                        <p:cTn id="103" dur="500"/>
                                        <p:tgtEl>
                                          <p:spTgt spid="29"/>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22"/>
                                        </p:tgtEl>
                                        <p:attrNameLst>
                                          <p:attrName>fillcolor</p:attrName>
                                        </p:attrNameLst>
                                      </p:cBhvr>
                                      <p:to>
                                        <a:schemeClr val="accent2"/>
                                      </p:to>
                                    </p:animClr>
                                    <p:set>
                                      <p:cBhvr>
                                        <p:cTn id="108" dur="1000" fill="hold"/>
                                        <p:tgtEl>
                                          <p:spTgt spid="22"/>
                                        </p:tgtEl>
                                        <p:attrNameLst>
                                          <p:attrName>fill.type</p:attrName>
                                        </p:attrNameLst>
                                      </p:cBhvr>
                                      <p:to>
                                        <p:strVal val="solid"/>
                                      </p:to>
                                    </p:set>
                                    <p:set>
                                      <p:cBhvr>
                                        <p:cTn id="109" dur="1000" fill="hold"/>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7.1.2 </a:t>
            </a:r>
            <a:r>
              <a:rPr lang="zh-CN" altLang="en-US" dirty="0" smtClean="0"/>
              <a:t>进程和线程</a:t>
            </a:r>
            <a:r>
              <a:rPr lang="en-US" altLang="zh-CN" dirty="0" smtClean="0"/>
              <a:t> </a:t>
            </a:r>
            <a:endParaRPr lang="zh-CN" altLang="en-US" dirty="0"/>
          </a:p>
        </p:txBody>
      </p:sp>
      <p:graphicFrame>
        <p:nvGraphicFramePr>
          <p:cNvPr id="5" name="内容占位符 8"/>
          <p:cNvGraphicFramePr>
            <a:graphicFrameLocks noGrp="1"/>
          </p:cNvGraphicFramePr>
          <p:nvPr>
            <p:ph idx="1"/>
            <p:extLst>
              <p:ext uri="{D42A27DB-BD31-4B8C-83A1-F6EECF244321}">
                <p14:modId xmlns:p14="http://schemas.microsoft.com/office/powerpoint/2010/main" val="1188058501"/>
              </p:ext>
            </p:extLst>
          </p:nvPr>
        </p:nvGraphicFramePr>
        <p:xfrm>
          <a:off x="179388" y="981075"/>
          <a:ext cx="8785225" cy="5544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03586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7.1.2 </a:t>
            </a:r>
            <a:r>
              <a:rPr lang="zh-CN" altLang="en-US" dirty="0"/>
              <a:t>进程和线程</a:t>
            </a:r>
            <a:r>
              <a:rPr lang="en-US" altLang="zh-CN" dirty="0"/>
              <a:t> </a:t>
            </a:r>
            <a:endParaRPr lang="zh-CN" altLang="en-US" dirty="0"/>
          </a:p>
        </p:txBody>
      </p:sp>
      <p:sp>
        <p:nvSpPr>
          <p:cNvPr id="26" name="内容占位符 2"/>
          <p:cNvSpPr>
            <a:spLocks noGrp="1"/>
          </p:cNvSpPr>
          <p:nvPr>
            <p:ph idx="1"/>
          </p:nvPr>
        </p:nvSpPr>
        <p:spPr>
          <a:xfrm>
            <a:off x="179512" y="908720"/>
            <a:ext cx="8784976" cy="5832648"/>
          </a:xfrm>
        </p:spPr>
        <p:txBody>
          <a:bodyPr/>
          <a:lstStyle/>
          <a:p>
            <a:pPr>
              <a:lnSpc>
                <a:spcPct val="90000"/>
              </a:lnSpc>
            </a:pPr>
            <a:r>
              <a:rPr lang="zh-CN" altLang="en-US" dirty="0" smtClean="0">
                <a:latin typeface="Tahoma" pitchFamily="34" charset="0"/>
              </a:rPr>
              <a:t>进程</a:t>
            </a:r>
            <a:r>
              <a:rPr lang="en-US" altLang="zh-CN" dirty="0" smtClean="0">
                <a:latin typeface="Tahoma" pitchFamily="34" charset="0"/>
              </a:rPr>
              <a:t>(Process)</a:t>
            </a:r>
          </a:p>
          <a:p>
            <a:pPr lvl="1">
              <a:lnSpc>
                <a:spcPct val="90000"/>
              </a:lnSpc>
            </a:pPr>
            <a:r>
              <a:rPr lang="zh-CN" altLang="en-US" dirty="0">
                <a:latin typeface="Tahoma" pitchFamily="34" charset="0"/>
              </a:rPr>
              <a:t>是一个可并发执行的具有独立功能的程序关于某个数据集合的一次执行过程，是操作系统进行资源分配和保护的基本单位</a:t>
            </a:r>
            <a:endParaRPr lang="en-US" altLang="zh-CN" dirty="0" smtClean="0">
              <a:latin typeface="Tahoma" pitchFamily="34" charset="0"/>
            </a:endParaRPr>
          </a:p>
          <a:p>
            <a:pPr lvl="1">
              <a:lnSpc>
                <a:spcPct val="90000"/>
              </a:lnSpc>
            </a:pPr>
            <a:r>
              <a:rPr lang="zh-CN" altLang="en-US" dirty="0"/>
              <a:t>在系统中能独立运行并作为资源分配的基本单位，它是一组机器指令、数据和堆栈等组成的，是一个活动</a:t>
            </a:r>
            <a:r>
              <a:rPr lang="zh-CN" altLang="en-US" dirty="0" smtClean="0"/>
              <a:t>实体</a:t>
            </a:r>
            <a:endParaRPr lang="zh-CN" altLang="en-US" dirty="0"/>
          </a:p>
        </p:txBody>
      </p:sp>
      <p:pic>
        <p:nvPicPr>
          <p:cNvPr id="4" name="Picture 2" descr="E:\java\表现层\图标\0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941168"/>
            <a:ext cx="1481584" cy="148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33315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Jav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16229</TotalTime>
  <Words>2800</Words>
  <Application>Microsoft Office PowerPoint</Application>
  <PresentationFormat>全屏显示(4:3)</PresentationFormat>
  <Paragraphs>297</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Java1</vt:lpstr>
      <vt:lpstr>Visio.Drawing.11</vt:lpstr>
      <vt:lpstr>第七章　多线程</vt:lpstr>
      <vt:lpstr>主要内容</vt:lpstr>
      <vt:lpstr>7.1 操作系统中的进程和线程</vt:lpstr>
      <vt:lpstr>7.1.1 并发程序设计 </vt:lpstr>
      <vt:lpstr>7.1.1 并发程序设计 </vt:lpstr>
      <vt:lpstr>7.1.1 并发程序设计 </vt:lpstr>
      <vt:lpstr>7.1.1 并发程序设计 </vt:lpstr>
      <vt:lpstr>7.1.2 进程和线程 </vt:lpstr>
      <vt:lpstr>7.1.2 进程和线程 </vt:lpstr>
      <vt:lpstr>7.1.2 进程和线程 </vt:lpstr>
      <vt:lpstr>7.1.2 进程和线程 </vt:lpstr>
      <vt:lpstr>7.1.2 进程和线程 </vt:lpstr>
      <vt:lpstr>7.2 线程对象</vt:lpstr>
      <vt:lpstr>7.2.1 创建线程&lt;方法一&gt;</vt:lpstr>
      <vt:lpstr>7.2.1 创建线程&lt;方法二&gt;</vt:lpstr>
      <vt:lpstr>7.2.1 创建线程</vt:lpstr>
      <vt:lpstr>7.2.2 线程对象的生命周期</vt:lpstr>
      <vt:lpstr>7.2.2 线程对象的生命周期</vt:lpstr>
      <vt:lpstr>7.2.2 线程对象的生命周期</vt:lpstr>
      <vt:lpstr>7.2.2 线程对象的生命周期</vt:lpstr>
      <vt:lpstr>7.2.2 线程对象的生命周期</vt:lpstr>
      <vt:lpstr>7.2.3 线程对象的优先级</vt:lpstr>
      <vt:lpstr>7.2.4 后台线程 </vt:lpstr>
      <vt:lpstr>7.2.5 定时器和图形动画设计</vt:lpstr>
      <vt:lpstr>7.3 线程同步</vt:lpstr>
      <vt:lpstr>7.3.1 线程同步问题</vt:lpstr>
      <vt:lpstr>7.3.1 线程同步问题</vt:lpstr>
      <vt:lpstr>7.3.1 线程同步问题</vt:lpstr>
      <vt:lpstr>7.3.1 线程同步问题</vt:lpstr>
      <vt:lpstr>7.3.1 线程同步问题</vt:lpstr>
      <vt:lpstr>7.3.1 线程同步问题</vt:lpstr>
      <vt:lpstr>7.3.1 线程同步问题</vt:lpstr>
      <vt:lpstr>7.3.2 线程互斥</vt:lpstr>
      <vt:lpstr>7.3.2 线程互斥</vt:lpstr>
      <vt:lpstr>7.3.3 线程同步</vt:lpstr>
    </vt:vector>
  </TitlesOfParts>
  <Company>lntu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多线程</dc:title>
  <dc:creator>venice</dc:creator>
  <cp:lastModifiedBy>venice</cp:lastModifiedBy>
  <cp:revision>268</cp:revision>
  <dcterms:created xsi:type="dcterms:W3CDTF">2012-02-18T03:59:41Z</dcterms:created>
  <dcterms:modified xsi:type="dcterms:W3CDTF">2013-05-14T05:33:19Z</dcterms:modified>
</cp:coreProperties>
</file>