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305" r:id="rId3"/>
    <p:sldId id="277" r:id="rId4"/>
    <p:sldId id="298" r:id="rId5"/>
    <p:sldId id="299" r:id="rId6"/>
    <p:sldId id="300" r:id="rId7"/>
    <p:sldId id="310" r:id="rId8"/>
    <p:sldId id="301" r:id="rId9"/>
    <p:sldId id="302" r:id="rId10"/>
    <p:sldId id="303" r:id="rId11"/>
    <p:sldId id="304" r:id="rId12"/>
    <p:sldId id="306" r:id="rId13"/>
    <p:sldId id="307" r:id="rId14"/>
    <p:sldId id="308" r:id="rId15"/>
    <p:sldId id="309" r:id="rId16"/>
    <p:sldId id="257" r:id="rId17"/>
    <p:sldId id="258" r:id="rId18"/>
    <p:sldId id="259" r:id="rId19"/>
    <p:sldId id="261" r:id="rId20"/>
    <p:sldId id="260" r:id="rId21"/>
    <p:sldId id="278" r:id="rId22"/>
    <p:sldId id="279" r:id="rId23"/>
    <p:sldId id="280" r:id="rId24"/>
    <p:sldId id="265" r:id="rId25"/>
    <p:sldId id="281" r:id="rId26"/>
    <p:sldId id="282" r:id="rId27"/>
    <p:sldId id="283" r:id="rId28"/>
    <p:sldId id="284" r:id="rId29"/>
    <p:sldId id="285" r:id="rId30"/>
    <p:sldId id="286" r:id="rId31"/>
    <p:sldId id="287" r:id="rId32"/>
    <p:sldId id="341" r:id="rId33"/>
    <p:sldId id="275" r:id="rId34"/>
    <p:sldId id="342" r:id="rId35"/>
    <p:sldId id="343" r:id="rId36"/>
    <p:sldId id="262" r:id="rId37"/>
    <p:sldId id="288" r:id="rId38"/>
    <p:sldId id="289" r:id="rId39"/>
    <p:sldId id="263" r:id="rId40"/>
    <p:sldId id="264" r:id="rId41"/>
    <p:sldId id="266" r:id="rId42"/>
    <p:sldId id="290" r:id="rId43"/>
    <p:sldId id="267" r:id="rId44"/>
    <p:sldId id="291" r:id="rId45"/>
    <p:sldId id="292" r:id="rId46"/>
    <p:sldId id="293" r:id="rId47"/>
    <p:sldId id="294" r:id="rId48"/>
    <p:sldId id="295" r:id="rId49"/>
    <p:sldId id="344" r:id="rId50"/>
    <p:sldId id="345" r:id="rId51"/>
    <p:sldId id="346" r:id="rId52"/>
    <p:sldId id="347" r:id="rId53"/>
    <p:sldId id="365" r:id="rId54"/>
    <p:sldId id="366" r:id="rId55"/>
    <p:sldId id="296" r:id="rId56"/>
    <p:sldId id="297" r:id="rId57"/>
    <p:sldId id="268" r:id="rId58"/>
    <p:sldId id="348" r:id="rId59"/>
    <p:sldId id="349" r:id="rId60"/>
    <p:sldId id="350" r:id="rId61"/>
    <p:sldId id="351" r:id="rId62"/>
    <p:sldId id="352" r:id="rId63"/>
    <p:sldId id="270" r:id="rId64"/>
    <p:sldId id="271" r:id="rId65"/>
    <p:sldId id="354" r:id="rId66"/>
    <p:sldId id="355" r:id="rId67"/>
    <p:sldId id="368" r:id="rId68"/>
    <p:sldId id="369" r:id="rId69"/>
    <p:sldId id="269" r:id="rId70"/>
    <p:sldId id="353" r:id="rId71"/>
    <p:sldId id="272" r:id="rId72"/>
    <p:sldId id="356" r:id="rId73"/>
    <p:sldId id="274" r:id="rId74"/>
    <p:sldId id="357" r:id="rId75"/>
    <p:sldId id="364" r:id="rId76"/>
    <p:sldId id="276" r:id="rId77"/>
    <p:sldId id="359" r:id="rId78"/>
    <p:sldId id="311" r:id="rId79"/>
    <p:sldId id="312" r:id="rId80"/>
    <p:sldId id="318" r:id="rId81"/>
    <p:sldId id="319" r:id="rId82"/>
    <p:sldId id="321" r:id="rId83"/>
    <p:sldId id="320" r:id="rId84"/>
    <p:sldId id="324" r:id="rId85"/>
    <p:sldId id="371" r:id="rId86"/>
    <p:sldId id="323" r:id="rId87"/>
    <p:sldId id="322" r:id="rId88"/>
    <p:sldId id="375" r:id="rId89"/>
    <p:sldId id="326" r:id="rId90"/>
    <p:sldId id="376" r:id="rId91"/>
    <p:sldId id="327" r:id="rId92"/>
    <p:sldId id="329" r:id="rId93"/>
    <p:sldId id="330" r:id="rId94"/>
    <p:sldId id="332" r:id="rId95"/>
    <p:sldId id="372" r:id="rId96"/>
    <p:sldId id="373" r:id="rId97"/>
    <p:sldId id="377" r:id="rId98"/>
    <p:sldId id="384" r:id="rId99"/>
    <p:sldId id="378" r:id="rId100"/>
    <p:sldId id="386" r:id="rId101"/>
    <p:sldId id="379" r:id="rId102"/>
    <p:sldId id="381" r:id="rId103"/>
    <p:sldId id="383" r:id="rId104"/>
    <p:sldId id="333" r:id="rId105"/>
    <p:sldId id="334" r:id="rId106"/>
    <p:sldId id="335" r:id="rId107"/>
    <p:sldId id="336" r:id="rId108"/>
    <p:sldId id="385" r:id="rId109"/>
    <p:sldId id="382" r:id="rId110"/>
    <p:sldId id="338" r:id="rId111"/>
    <p:sldId id="339" r:id="rId112"/>
    <p:sldId id="340" r:id="rId113"/>
    <p:sldId id="391" r:id="rId114"/>
    <p:sldId id="392" r:id="rId115"/>
    <p:sldId id="393" r:id="rId116"/>
    <p:sldId id="394" r:id="rId117"/>
    <p:sldId id="387" r:id="rId118"/>
    <p:sldId id="388" r:id="rId119"/>
    <p:sldId id="389" r:id="rId120"/>
    <p:sldId id="390" r:id="rId121"/>
    <p:sldId id="403" r:id="rId122"/>
    <p:sldId id="404" r:id="rId123"/>
    <p:sldId id="400" r:id="rId124"/>
    <p:sldId id="401" r:id="rId125"/>
    <p:sldId id="402" r:id="rId126"/>
    <p:sldId id="405" r:id="rId127"/>
    <p:sldId id="406" r:id="rId128"/>
    <p:sldId id="407" r:id="rId129"/>
    <p:sldId id="408" r:id="rId130"/>
    <p:sldId id="409" r:id="rId131"/>
    <p:sldId id="410" r:id="rId132"/>
    <p:sldId id="411" r:id="rId133"/>
    <p:sldId id="412" r:id="rId134"/>
    <p:sldId id="395" r:id="rId135"/>
    <p:sldId id="396" r:id="rId136"/>
    <p:sldId id="397" r:id="rId137"/>
    <p:sldId id="398" r:id="rId138"/>
    <p:sldId id="399" r:id="rId139"/>
    <p:sldId id="413" r:id="rId140"/>
    <p:sldId id="415" r:id="rId141"/>
    <p:sldId id="414" r:id="rId142"/>
    <p:sldId id="416" r:id="rId143"/>
    <p:sldId id="417" r:id="rId144"/>
    <p:sldId id="418" r:id="rId145"/>
    <p:sldId id="419" r:id="rId146"/>
    <p:sldId id="313" r:id="rId147"/>
    <p:sldId id="314" r:id="rId148"/>
    <p:sldId id="315" r:id="rId149"/>
    <p:sldId id="316" r:id="rId150"/>
    <p:sldId id="367" r:id="rId151"/>
    <p:sldId id="435" r:id="rId152"/>
    <p:sldId id="317" r:id="rId153"/>
    <p:sldId id="358" r:id="rId154"/>
    <p:sldId id="362" r:id="rId155"/>
    <p:sldId id="363" r:id="rId156"/>
    <p:sldId id="421" r:id="rId157"/>
    <p:sldId id="422" r:id="rId158"/>
    <p:sldId id="423" r:id="rId159"/>
    <p:sldId id="424" r:id="rId160"/>
    <p:sldId id="425" r:id="rId161"/>
    <p:sldId id="426" r:id="rId162"/>
    <p:sldId id="427" r:id="rId163"/>
    <p:sldId id="428" r:id="rId164"/>
    <p:sldId id="429" r:id="rId165"/>
    <p:sldId id="430" r:id="rId166"/>
    <p:sldId id="436" r:id="rId167"/>
    <p:sldId id="437" r:id="rId168"/>
    <p:sldId id="431" r:id="rId169"/>
    <p:sldId id="432" r:id="rId170"/>
    <p:sldId id="433" r:id="rId171"/>
    <p:sldId id="438" r:id="rId172"/>
    <p:sldId id="434" r:id="rId173"/>
    <p:sldId id="439" r:id="rId174"/>
    <p:sldId id="440" r:id="rId175"/>
    <p:sldId id="441" r:id="rId176"/>
    <p:sldId id="442" r:id="rId177"/>
    <p:sldId id="443" r:id="rId178"/>
    <p:sldId id="444" r:id="rId179"/>
    <p:sldId id="445" r:id="rId180"/>
    <p:sldId id="446" r:id="rId181"/>
    <p:sldId id="447" r:id="rId182"/>
    <p:sldId id="449" r:id="rId183"/>
    <p:sldId id="451" r:id="rId184"/>
    <p:sldId id="448" r:id="rId185"/>
    <p:sldId id="450" r:id="rId186"/>
    <p:sldId id="452" r:id="rId187"/>
    <p:sldId id="453" r:id="rId188"/>
    <p:sldId id="454" r:id="rId189"/>
    <p:sldId id="455" r:id="rId190"/>
    <p:sldId id="456" r:id="rId191"/>
    <p:sldId id="457" r:id="rId192"/>
    <p:sldId id="458" r:id="rId193"/>
    <p:sldId id="459" r:id="rId1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DAE98-93F2-485A-8640-DFD9144EF84C}" v="228" dt="2021-07-26T14:20:47.756"/>
    <p1510:client id="{3B2A05A3-CC74-4F23-9549-9AE61A6175EF}" v="96" dt="2021-07-28T16:59:55.043"/>
    <p1510:client id="{4A03A3AA-C16C-441D-B3F1-6983D786EAB6}" v="1467" dt="2021-07-14T10:11:44.877"/>
    <p1510:client id="{507CC7CF-145B-42BC-BBC6-27FF9D3D4712}" v="120" dt="2021-08-02T15:50:19.158"/>
    <p1510:client id="{5F5FF258-A7F6-4BB0-8C26-D53E91F4A9C5}" v="38" dt="2021-07-30T14:41:41.799"/>
    <p1510:client id="{A711D21B-5C12-4BA5-8947-3557FE3CB88F}" v="4" dt="2021-07-26T13:20:50.390"/>
    <p1510:client id="{ADBE748F-22D7-4C25-88F4-A386B2110601}" v="3" dt="2021-07-12T17:59:47.328"/>
    <p1510:client id="{BA656D35-FDCF-4B58-877F-C8AB9BD8E012}" v="2853" dt="2021-07-12T13:58:08.142"/>
    <p1510:client id="{BBF7E953-3B8C-4876-B2CB-089FC64946E9}" v="160" dt="2021-08-11T11:28:47.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200" Type="http://schemas.microsoft.com/office/2015/10/relationships/revisionInfo" Target="revisionInfo.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a Efendioglu" userId="5dd987369ae225ea" providerId="Windows Live" clId="Web-{BBF7E953-3B8C-4876-B2CB-089FC64946E9}"/>
    <pc:docChg chg="addSld delSld modSld">
      <pc:chgData name="Nisa Efendioglu" userId="5dd987369ae225ea" providerId="Windows Live" clId="Web-{BBF7E953-3B8C-4876-B2CB-089FC64946E9}" dt="2021-08-11T11:28:47.550" v="122" actId="14100"/>
      <pc:docMkLst>
        <pc:docMk/>
      </pc:docMkLst>
      <pc:sldChg chg="new del">
        <pc:chgData name="Nisa Efendioglu" userId="5dd987369ae225ea" providerId="Windows Live" clId="Web-{BBF7E953-3B8C-4876-B2CB-089FC64946E9}" dt="2021-08-11T11:17:10.318" v="1"/>
        <pc:sldMkLst>
          <pc:docMk/>
          <pc:sldMk cId="82861210" sldId="455"/>
        </pc:sldMkLst>
      </pc:sldChg>
      <pc:sldChg chg="modSp new">
        <pc:chgData name="Nisa Efendioglu" userId="5dd987369ae225ea" providerId="Windows Live" clId="Web-{BBF7E953-3B8C-4876-B2CB-089FC64946E9}" dt="2021-08-11T11:17:42.006" v="16" actId="20577"/>
        <pc:sldMkLst>
          <pc:docMk/>
          <pc:sldMk cId="1731635049" sldId="455"/>
        </pc:sldMkLst>
        <pc:spChg chg="mod">
          <ac:chgData name="Nisa Efendioglu" userId="5dd987369ae225ea" providerId="Windows Live" clId="Web-{BBF7E953-3B8C-4876-B2CB-089FC64946E9}" dt="2021-08-11T11:17:31.068" v="11" actId="20577"/>
          <ac:spMkLst>
            <pc:docMk/>
            <pc:sldMk cId="1731635049" sldId="455"/>
            <ac:spMk id="2" creationId="{8C327070-5EAD-498D-AF46-78D5812BF4B3}"/>
          </ac:spMkLst>
        </pc:spChg>
        <pc:spChg chg="mod">
          <ac:chgData name="Nisa Efendioglu" userId="5dd987369ae225ea" providerId="Windows Live" clId="Web-{BBF7E953-3B8C-4876-B2CB-089FC64946E9}" dt="2021-08-11T11:17:42.006" v="16" actId="20577"/>
          <ac:spMkLst>
            <pc:docMk/>
            <pc:sldMk cId="1731635049" sldId="455"/>
            <ac:spMk id="3" creationId="{06995718-9350-4945-8C90-68E2219C1D58}"/>
          </ac:spMkLst>
        </pc:spChg>
      </pc:sldChg>
      <pc:sldChg chg="addSp modSp new">
        <pc:chgData name="Nisa Efendioglu" userId="5dd987369ae225ea" providerId="Windows Live" clId="Web-{BBF7E953-3B8C-4876-B2CB-089FC64946E9}" dt="2021-08-11T11:19:42.696" v="31" actId="14100"/>
        <pc:sldMkLst>
          <pc:docMk/>
          <pc:sldMk cId="2054042583" sldId="456"/>
        </pc:sldMkLst>
        <pc:spChg chg="mod">
          <ac:chgData name="Nisa Efendioglu" userId="5dd987369ae225ea" providerId="Windows Live" clId="Web-{BBF7E953-3B8C-4876-B2CB-089FC64946E9}" dt="2021-08-11T11:18:04.100" v="19" actId="20577"/>
          <ac:spMkLst>
            <pc:docMk/>
            <pc:sldMk cId="2054042583" sldId="456"/>
            <ac:spMk id="2" creationId="{40DD7025-1AF6-4623-A30F-9D221C2BF8A4}"/>
          </ac:spMkLst>
        </pc:spChg>
        <pc:spChg chg="mod">
          <ac:chgData name="Nisa Efendioglu" userId="5dd987369ae225ea" providerId="Windows Live" clId="Web-{BBF7E953-3B8C-4876-B2CB-089FC64946E9}" dt="2021-08-11T11:19:42.696" v="31" actId="14100"/>
          <ac:spMkLst>
            <pc:docMk/>
            <pc:sldMk cId="2054042583" sldId="456"/>
            <ac:spMk id="3" creationId="{FFB1D462-3BAD-46E6-B607-76D3F88572DE}"/>
          </ac:spMkLst>
        </pc:spChg>
        <pc:picChg chg="add mod">
          <ac:chgData name="Nisa Efendioglu" userId="5dd987369ae225ea" providerId="Windows Live" clId="Web-{BBF7E953-3B8C-4876-B2CB-089FC64946E9}" dt="2021-08-11T11:18:31.163" v="23" actId="1076"/>
          <ac:picMkLst>
            <pc:docMk/>
            <pc:sldMk cId="2054042583" sldId="456"/>
            <ac:picMk id="4" creationId="{1067530D-FEAC-4324-A5D5-71D157428F27}"/>
          </ac:picMkLst>
        </pc:picChg>
      </pc:sldChg>
      <pc:sldChg chg="addSp delSp modSp new">
        <pc:chgData name="Nisa Efendioglu" userId="5dd987369ae225ea" providerId="Windows Live" clId="Web-{BBF7E953-3B8C-4876-B2CB-089FC64946E9}" dt="2021-08-11T11:21:53.307" v="71" actId="14100"/>
        <pc:sldMkLst>
          <pc:docMk/>
          <pc:sldMk cId="1926912165" sldId="457"/>
        </pc:sldMkLst>
        <pc:spChg chg="del">
          <ac:chgData name="Nisa Efendioglu" userId="5dd987369ae225ea" providerId="Windows Live" clId="Web-{BBF7E953-3B8C-4876-B2CB-089FC64946E9}" dt="2021-08-11T11:20:05.821" v="35"/>
          <ac:spMkLst>
            <pc:docMk/>
            <pc:sldMk cId="1926912165" sldId="457"/>
            <ac:spMk id="2" creationId="{9821EA36-03C9-49FB-B235-14207067FAC1}"/>
          </ac:spMkLst>
        </pc:spChg>
        <pc:spChg chg="del">
          <ac:chgData name="Nisa Efendioglu" userId="5dd987369ae225ea" providerId="Windows Live" clId="Web-{BBF7E953-3B8C-4876-B2CB-089FC64946E9}" dt="2021-08-11T11:20:05.743" v="33"/>
          <ac:spMkLst>
            <pc:docMk/>
            <pc:sldMk cId="1926912165" sldId="457"/>
            <ac:spMk id="3" creationId="{9279EE32-6B4E-4C1A-93DE-081DA07F19FD}"/>
          </ac:spMkLst>
        </pc:spChg>
        <pc:spChg chg="add mod">
          <ac:chgData name="Nisa Efendioglu" userId="5dd987369ae225ea" providerId="Windows Live" clId="Web-{BBF7E953-3B8C-4876-B2CB-089FC64946E9}" dt="2021-08-11T11:21:42.370" v="66" actId="20577"/>
          <ac:spMkLst>
            <pc:docMk/>
            <pc:sldMk cId="1926912165" sldId="457"/>
            <ac:spMk id="5" creationId="{B5E8761D-9D99-4370-8517-D1DCCEB5E0FE}"/>
          </ac:spMkLst>
        </pc:spChg>
        <pc:spChg chg="add del mod">
          <ac:chgData name="Nisa Efendioglu" userId="5dd987369ae225ea" providerId="Windows Live" clId="Web-{BBF7E953-3B8C-4876-B2CB-089FC64946E9}" dt="2021-08-11T11:20:40.962" v="49"/>
          <ac:spMkLst>
            <pc:docMk/>
            <pc:sldMk cId="1926912165" sldId="457"/>
            <ac:spMk id="6" creationId="{C78ABB48-BD83-454F-A7AF-A78DF6283A5C}"/>
          </ac:spMkLst>
        </pc:spChg>
        <pc:picChg chg="add mod ord">
          <ac:chgData name="Nisa Efendioglu" userId="5dd987369ae225ea" providerId="Windows Live" clId="Web-{BBF7E953-3B8C-4876-B2CB-089FC64946E9}" dt="2021-08-11T11:20:53.369" v="53" actId="14100"/>
          <ac:picMkLst>
            <pc:docMk/>
            <pc:sldMk cId="1926912165" sldId="457"/>
            <ac:picMk id="4" creationId="{277E7825-3CEF-449B-AD45-A957C0F1E9BB}"/>
          </ac:picMkLst>
        </pc:picChg>
        <pc:picChg chg="add mod">
          <ac:chgData name="Nisa Efendioglu" userId="5dd987369ae225ea" providerId="Windows Live" clId="Web-{BBF7E953-3B8C-4876-B2CB-089FC64946E9}" dt="2021-08-11T11:21:53.307" v="71" actId="14100"/>
          <ac:picMkLst>
            <pc:docMk/>
            <pc:sldMk cId="1926912165" sldId="457"/>
            <ac:picMk id="7" creationId="{18D38A8A-C89B-4C18-8B7B-F28082800D79}"/>
          </ac:picMkLst>
        </pc:picChg>
      </pc:sldChg>
      <pc:sldChg chg="addSp delSp modSp new">
        <pc:chgData name="Nisa Efendioglu" userId="5dd987369ae225ea" providerId="Windows Live" clId="Web-{BBF7E953-3B8C-4876-B2CB-089FC64946E9}" dt="2021-08-11T11:24:27.529" v="97" actId="14100"/>
        <pc:sldMkLst>
          <pc:docMk/>
          <pc:sldMk cId="3485333410" sldId="458"/>
        </pc:sldMkLst>
        <pc:spChg chg="del">
          <ac:chgData name="Nisa Efendioglu" userId="5dd987369ae225ea" providerId="Windows Live" clId="Web-{BBF7E953-3B8C-4876-B2CB-089FC64946E9}" dt="2021-08-11T11:23:02.824" v="79"/>
          <ac:spMkLst>
            <pc:docMk/>
            <pc:sldMk cId="3485333410" sldId="458"/>
            <ac:spMk id="2" creationId="{4D1D1462-F0F5-41ED-8FD9-CE9BB9C33747}"/>
          </ac:spMkLst>
        </pc:spChg>
        <pc:spChg chg="del mod">
          <ac:chgData name="Nisa Efendioglu" userId="5dd987369ae225ea" providerId="Windows Live" clId="Web-{BBF7E953-3B8C-4876-B2CB-089FC64946E9}" dt="2021-08-11T11:22:57.137" v="75"/>
          <ac:spMkLst>
            <pc:docMk/>
            <pc:sldMk cId="3485333410" sldId="458"/>
            <ac:spMk id="3" creationId="{ED2616F2-9043-4854-9FD6-C32A7F4D05F6}"/>
          </ac:spMkLst>
        </pc:spChg>
        <pc:spChg chg="add mod">
          <ac:chgData name="Nisa Efendioglu" userId="5dd987369ae225ea" providerId="Windows Live" clId="Web-{BBF7E953-3B8C-4876-B2CB-089FC64946E9}" dt="2021-08-11T11:24:19.404" v="92" actId="20577"/>
          <ac:spMkLst>
            <pc:docMk/>
            <pc:sldMk cId="3485333410" sldId="458"/>
            <ac:spMk id="4" creationId="{8B60E05E-75DE-4320-9BC8-CC53024D7CDD}"/>
          </ac:spMkLst>
        </pc:spChg>
        <pc:picChg chg="add mod ord">
          <ac:chgData name="Nisa Efendioglu" userId="5dd987369ae225ea" providerId="Windows Live" clId="Web-{BBF7E953-3B8C-4876-B2CB-089FC64946E9}" dt="2021-08-11T11:23:12.762" v="83" actId="14100"/>
          <ac:picMkLst>
            <pc:docMk/>
            <pc:sldMk cId="3485333410" sldId="458"/>
            <ac:picMk id="5" creationId="{82EF849C-6272-4E28-B179-253933B297B7}"/>
          </ac:picMkLst>
        </pc:picChg>
        <pc:picChg chg="add mod">
          <ac:chgData name="Nisa Efendioglu" userId="5dd987369ae225ea" providerId="Windows Live" clId="Web-{BBF7E953-3B8C-4876-B2CB-089FC64946E9}" dt="2021-08-11T11:24:27.529" v="97" actId="14100"/>
          <ac:picMkLst>
            <pc:docMk/>
            <pc:sldMk cId="3485333410" sldId="458"/>
            <ac:picMk id="6" creationId="{DE58A706-95FD-4D67-8A77-88B4EE2ACFB0}"/>
          </ac:picMkLst>
        </pc:picChg>
      </pc:sldChg>
      <pc:sldChg chg="addSp delSp modSp new">
        <pc:chgData name="Nisa Efendioglu" userId="5dd987369ae225ea" providerId="Windows Live" clId="Web-{BBF7E953-3B8C-4876-B2CB-089FC64946E9}" dt="2021-08-11T11:28:47.550" v="122" actId="14100"/>
        <pc:sldMkLst>
          <pc:docMk/>
          <pc:sldMk cId="3743214906" sldId="459"/>
        </pc:sldMkLst>
        <pc:spChg chg="mod">
          <ac:chgData name="Nisa Efendioglu" userId="5dd987369ae225ea" providerId="Windows Live" clId="Web-{BBF7E953-3B8C-4876-B2CB-089FC64946E9}" dt="2021-08-11T11:28:43.659" v="121" actId="1076"/>
          <ac:spMkLst>
            <pc:docMk/>
            <pc:sldMk cId="3743214906" sldId="459"/>
            <ac:spMk id="2" creationId="{23CF1351-C681-4B9A-B4A7-9F26117C777C}"/>
          </ac:spMkLst>
        </pc:spChg>
        <pc:spChg chg="del">
          <ac:chgData name="Nisa Efendioglu" userId="5dd987369ae225ea" providerId="Windows Live" clId="Web-{BBF7E953-3B8C-4876-B2CB-089FC64946E9}" dt="2021-08-11T11:28:17.471" v="111"/>
          <ac:spMkLst>
            <pc:docMk/>
            <pc:sldMk cId="3743214906" sldId="459"/>
            <ac:spMk id="3" creationId="{3B7AA7F4-0D6E-4049-83BA-9A68185615F9}"/>
          </ac:spMkLst>
        </pc:spChg>
        <pc:picChg chg="add mod ord">
          <ac:chgData name="Nisa Efendioglu" userId="5dd987369ae225ea" providerId="Windows Live" clId="Web-{BBF7E953-3B8C-4876-B2CB-089FC64946E9}" dt="2021-08-11T11:28:47.550" v="122" actId="14100"/>
          <ac:picMkLst>
            <pc:docMk/>
            <pc:sldMk cId="3743214906" sldId="459"/>
            <ac:picMk id="4" creationId="{73D9133A-4DD8-4F19-9EE2-F95AC1A3E0B5}"/>
          </ac:picMkLst>
        </pc:picChg>
      </pc:sldChg>
    </pc:docChg>
  </pc:docChgLst>
  <pc:docChgLst>
    <pc:chgData name="Nisa Efendioğlu" userId="a44341f9824714be" providerId="Windows Live" clId="Web-{BA656D35-FDCF-4B58-877F-C8AB9BD8E012}"/>
    <pc:docChg chg="addSld delSld modSld sldOrd">
      <pc:chgData name="Nisa Efendioğlu" userId="a44341f9824714be" providerId="Windows Live" clId="Web-{BA656D35-FDCF-4B58-877F-C8AB9BD8E012}" dt="2021-07-12T13:58:08.142" v="1393"/>
      <pc:docMkLst>
        <pc:docMk/>
      </pc:docMkLst>
      <pc:sldChg chg="modSp">
        <pc:chgData name="Nisa Efendioğlu" userId="a44341f9824714be" providerId="Windows Live" clId="Web-{BA656D35-FDCF-4B58-877F-C8AB9BD8E012}" dt="2021-07-12T13:39:05.701" v="534" actId="20577"/>
        <pc:sldMkLst>
          <pc:docMk/>
          <pc:sldMk cId="3189683312" sldId="431"/>
        </pc:sldMkLst>
        <pc:spChg chg="mod">
          <ac:chgData name="Nisa Efendioğlu" userId="a44341f9824714be" providerId="Windows Live" clId="Web-{BA656D35-FDCF-4B58-877F-C8AB9BD8E012}" dt="2021-07-12T13:38:52.951" v="531" actId="20577"/>
          <ac:spMkLst>
            <pc:docMk/>
            <pc:sldMk cId="3189683312" sldId="431"/>
            <ac:spMk id="2" creationId="{4EA501A8-ABA8-48CC-9578-7A96761DB10A}"/>
          </ac:spMkLst>
        </pc:spChg>
        <pc:spChg chg="mod">
          <ac:chgData name="Nisa Efendioğlu" userId="a44341f9824714be" providerId="Windows Live" clId="Web-{BA656D35-FDCF-4B58-877F-C8AB9BD8E012}" dt="2021-07-12T13:39:05.701" v="534" actId="20577"/>
          <ac:spMkLst>
            <pc:docMk/>
            <pc:sldMk cId="3189683312" sldId="431"/>
            <ac:spMk id="3" creationId="{B34A9203-56FA-4390-BC5E-798F95041B58}"/>
          </ac:spMkLst>
        </pc:spChg>
      </pc:sldChg>
      <pc:sldChg chg="addSp modSp">
        <pc:chgData name="Nisa Efendioğlu" userId="a44341f9824714be" providerId="Windows Live" clId="Web-{BA656D35-FDCF-4B58-877F-C8AB9BD8E012}" dt="2021-07-12T13:39:38.671" v="542" actId="1076"/>
        <pc:sldMkLst>
          <pc:docMk/>
          <pc:sldMk cId="123765813" sldId="432"/>
        </pc:sldMkLst>
        <pc:spChg chg="add mod">
          <ac:chgData name="Nisa Efendioğlu" userId="a44341f9824714be" providerId="Windows Live" clId="Web-{BA656D35-FDCF-4B58-877F-C8AB9BD8E012}" dt="2021-07-12T13:39:38.671" v="542" actId="1076"/>
          <ac:spMkLst>
            <pc:docMk/>
            <pc:sldMk cId="123765813" sldId="432"/>
            <ac:spMk id="2" creationId="{0F466275-02F2-4B63-86D9-D31F3BA56FFD}"/>
          </ac:spMkLst>
        </pc:spChg>
      </pc:sldChg>
      <pc:sldChg chg="modSp">
        <pc:chgData name="Nisa Efendioğlu" userId="a44341f9824714be" providerId="Windows Live" clId="Web-{BA656D35-FDCF-4B58-877F-C8AB9BD8E012}" dt="2021-07-12T13:39:45.546" v="545" actId="1076"/>
        <pc:sldMkLst>
          <pc:docMk/>
          <pc:sldMk cId="3408880297" sldId="433"/>
        </pc:sldMkLst>
        <pc:spChg chg="mod">
          <ac:chgData name="Nisa Efendioğlu" userId="a44341f9824714be" providerId="Windows Live" clId="Web-{BA656D35-FDCF-4B58-877F-C8AB9BD8E012}" dt="2021-07-12T13:39:45.546" v="545" actId="1076"/>
          <ac:spMkLst>
            <pc:docMk/>
            <pc:sldMk cId="3408880297" sldId="433"/>
            <ac:spMk id="2" creationId="{3B7B32B1-D96D-449A-8D82-79136CE43D4C}"/>
          </ac:spMkLst>
        </pc:spChg>
      </pc:sldChg>
      <pc:sldChg chg="ord">
        <pc:chgData name="Nisa Efendioğlu" userId="a44341f9824714be" providerId="Windows Live" clId="Web-{BA656D35-FDCF-4B58-877F-C8AB9BD8E012}" dt="2021-07-12T13:12:27.981" v="1"/>
        <pc:sldMkLst>
          <pc:docMk/>
          <pc:sldMk cId="4277762417" sldId="434"/>
        </pc:sldMkLst>
      </pc:sldChg>
      <pc:sldChg chg="modSp new">
        <pc:chgData name="Nisa Efendioğlu" userId="a44341f9824714be" providerId="Windows Live" clId="Web-{BA656D35-FDCF-4B58-877F-C8AB9BD8E012}" dt="2021-07-12T13:35:20.366" v="243" actId="20577"/>
        <pc:sldMkLst>
          <pc:docMk/>
          <pc:sldMk cId="1322765848" sldId="436"/>
        </pc:sldMkLst>
        <pc:spChg chg="mod">
          <ac:chgData name="Nisa Efendioğlu" userId="a44341f9824714be" providerId="Windows Live" clId="Web-{BA656D35-FDCF-4B58-877F-C8AB9BD8E012}" dt="2021-07-12T13:33:11.237" v="16" actId="20577"/>
          <ac:spMkLst>
            <pc:docMk/>
            <pc:sldMk cId="1322765848" sldId="436"/>
            <ac:spMk id="2" creationId="{05C820CD-0927-4B24-970D-F5A6ED56DCDB}"/>
          </ac:spMkLst>
        </pc:spChg>
        <pc:spChg chg="mod">
          <ac:chgData name="Nisa Efendioğlu" userId="a44341f9824714be" providerId="Windows Live" clId="Web-{BA656D35-FDCF-4B58-877F-C8AB9BD8E012}" dt="2021-07-12T13:35:20.366" v="243" actId="20577"/>
          <ac:spMkLst>
            <pc:docMk/>
            <pc:sldMk cId="1322765848" sldId="436"/>
            <ac:spMk id="3" creationId="{B5B45505-A51D-444A-AA09-156607E0215E}"/>
          </ac:spMkLst>
        </pc:spChg>
      </pc:sldChg>
      <pc:sldChg chg="modSp new">
        <pc:chgData name="Nisa Efendioğlu" userId="a44341f9824714be" providerId="Windows Live" clId="Web-{BA656D35-FDCF-4B58-877F-C8AB9BD8E012}" dt="2021-07-12T13:38:25.262" v="518" actId="20577"/>
        <pc:sldMkLst>
          <pc:docMk/>
          <pc:sldMk cId="1775882859" sldId="437"/>
        </pc:sldMkLst>
        <pc:spChg chg="mod">
          <ac:chgData name="Nisa Efendioğlu" userId="a44341f9824714be" providerId="Windows Live" clId="Web-{BA656D35-FDCF-4B58-877F-C8AB9BD8E012}" dt="2021-07-12T13:35:47.555" v="246" actId="20577"/>
          <ac:spMkLst>
            <pc:docMk/>
            <pc:sldMk cId="1775882859" sldId="437"/>
            <ac:spMk id="2" creationId="{BFE3D520-85AA-4F2B-9146-0EFB26A0978F}"/>
          </ac:spMkLst>
        </pc:spChg>
        <pc:spChg chg="mod">
          <ac:chgData name="Nisa Efendioğlu" userId="a44341f9824714be" providerId="Windows Live" clId="Web-{BA656D35-FDCF-4B58-877F-C8AB9BD8E012}" dt="2021-07-12T13:38:25.262" v="518" actId="20577"/>
          <ac:spMkLst>
            <pc:docMk/>
            <pc:sldMk cId="1775882859" sldId="437"/>
            <ac:spMk id="3" creationId="{5A6F8927-4964-468A-B3DF-720EEB4EA2F3}"/>
          </ac:spMkLst>
        </pc:spChg>
      </pc:sldChg>
      <pc:sldChg chg="modSp new">
        <pc:chgData name="Nisa Efendioğlu" userId="a44341f9824714be" providerId="Windows Live" clId="Web-{BA656D35-FDCF-4B58-877F-C8AB9BD8E012}" dt="2021-07-12T13:42:19.863" v="815" actId="20577"/>
        <pc:sldMkLst>
          <pc:docMk/>
          <pc:sldMk cId="3732243389" sldId="438"/>
        </pc:sldMkLst>
        <pc:spChg chg="mod">
          <ac:chgData name="Nisa Efendioğlu" userId="a44341f9824714be" providerId="Windows Live" clId="Web-{BA656D35-FDCF-4B58-877F-C8AB9BD8E012}" dt="2021-07-12T13:39:49.390" v="547" actId="1076"/>
          <ac:spMkLst>
            <pc:docMk/>
            <pc:sldMk cId="3732243389" sldId="438"/>
            <ac:spMk id="2" creationId="{E2E9B3AF-1888-4D14-B0F9-735B55064446}"/>
          </ac:spMkLst>
        </pc:spChg>
        <pc:spChg chg="mod">
          <ac:chgData name="Nisa Efendioğlu" userId="a44341f9824714be" providerId="Windows Live" clId="Web-{BA656D35-FDCF-4B58-877F-C8AB9BD8E012}" dt="2021-07-12T13:42:19.863" v="815" actId="20577"/>
          <ac:spMkLst>
            <pc:docMk/>
            <pc:sldMk cId="3732243389" sldId="438"/>
            <ac:spMk id="3" creationId="{2D27FBD8-9843-448D-A6D5-B21EE331FA94}"/>
          </ac:spMkLst>
        </pc:spChg>
      </pc:sldChg>
      <pc:sldChg chg="modSp new">
        <pc:chgData name="Nisa Efendioğlu" userId="a44341f9824714be" providerId="Windows Live" clId="Web-{BA656D35-FDCF-4B58-877F-C8AB9BD8E012}" dt="2021-07-12T13:54:10.010" v="1070" actId="20577"/>
        <pc:sldMkLst>
          <pc:docMk/>
          <pc:sldMk cId="3709898966" sldId="439"/>
        </pc:sldMkLst>
        <pc:spChg chg="mod">
          <ac:chgData name="Nisa Efendioğlu" userId="a44341f9824714be" providerId="Windows Live" clId="Web-{BA656D35-FDCF-4B58-877F-C8AB9BD8E012}" dt="2021-07-12T13:52:03.631" v="828" actId="20577"/>
          <ac:spMkLst>
            <pc:docMk/>
            <pc:sldMk cId="3709898966" sldId="439"/>
            <ac:spMk id="2" creationId="{35B325AD-89B9-4B96-9DBF-AF23AA73DA82}"/>
          </ac:spMkLst>
        </pc:spChg>
        <pc:spChg chg="mod">
          <ac:chgData name="Nisa Efendioğlu" userId="a44341f9824714be" providerId="Windows Live" clId="Web-{BA656D35-FDCF-4B58-877F-C8AB9BD8E012}" dt="2021-07-12T13:54:10.010" v="1070" actId="20577"/>
          <ac:spMkLst>
            <pc:docMk/>
            <pc:sldMk cId="3709898966" sldId="439"/>
            <ac:spMk id="3" creationId="{FBBA5C90-4935-4755-A4AF-53279166F53C}"/>
          </ac:spMkLst>
        </pc:spChg>
      </pc:sldChg>
      <pc:sldChg chg="modSp new">
        <pc:chgData name="Nisa Efendioğlu" userId="a44341f9824714be" providerId="Windows Live" clId="Web-{BA656D35-FDCF-4B58-877F-C8AB9BD8E012}" dt="2021-07-12T13:57:02.578" v="1346" actId="20577"/>
        <pc:sldMkLst>
          <pc:docMk/>
          <pc:sldMk cId="4057541114" sldId="440"/>
        </pc:sldMkLst>
        <pc:spChg chg="mod">
          <ac:chgData name="Nisa Efendioğlu" userId="a44341f9824714be" providerId="Windows Live" clId="Web-{BA656D35-FDCF-4B58-877F-C8AB9BD8E012}" dt="2021-07-12T13:54:50.699" v="1073" actId="1076"/>
          <ac:spMkLst>
            <pc:docMk/>
            <pc:sldMk cId="4057541114" sldId="440"/>
            <ac:spMk id="2" creationId="{AA5C0943-274D-464C-9803-F513F54D8EAB}"/>
          </ac:spMkLst>
        </pc:spChg>
        <pc:spChg chg="mod">
          <ac:chgData name="Nisa Efendioğlu" userId="a44341f9824714be" providerId="Windows Live" clId="Web-{BA656D35-FDCF-4B58-877F-C8AB9BD8E012}" dt="2021-07-12T13:57:02.578" v="1346" actId="20577"/>
          <ac:spMkLst>
            <pc:docMk/>
            <pc:sldMk cId="4057541114" sldId="440"/>
            <ac:spMk id="3" creationId="{751CDF3B-A8FA-470A-92A2-8EB1423F9B39}"/>
          </ac:spMkLst>
        </pc:spChg>
      </pc:sldChg>
      <pc:sldChg chg="modSp new del">
        <pc:chgData name="Nisa Efendioğlu" userId="a44341f9824714be" providerId="Windows Live" clId="Web-{BA656D35-FDCF-4B58-877F-C8AB9BD8E012}" dt="2021-07-12T13:57:43.266" v="1374"/>
        <pc:sldMkLst>
          <pc:docMk/>
          <pc:sldMk cId="1634643618" sldId="441"/>
        </pc:sldMkLst>
        <pc:spChg chg="mod">
          <ac:chgData name="Nisa Efendioğlu" userId="a44341f9824714be" providerId="Windows Live" clId="Web-{BA656D35-FDCF-4B58-877F-C8AB9BD8E012}" dt="2021-07-12T13:57:36.938" v="1373" actId="1076"/>
          <ac:spMkLst>
            <pc:docMk/>
            <pc:sldMk cId="1634643618" sldId="441"/>
            <ac:spMk id="2" creationId="{C87061C5-0EB9-43D0-84CA-6C7308AD7433}"/>
          </ac:spMkLst>
        </pc:spChg>
        <pc:spChg chg="mod">
          <ac:chgData name="Nisa Efendioğlu" userId="a44341f9824714be" providerId="Windows Live" clId="Web-{BA656D35-FDCF-4B58-877F-C8AB9BD8E012}" dt="2021-07-12T13:57:32.610" v="1372" actId="20577"/>
          <ac:spMkLst>
            <pc:docMk/>
            <pc:sldMk cId="1634643618" sldId="441"/>
            <ac:spMk id="3" creationId="{C5DCBC12-5D71-44D2-8588-0E3171016868}"/>
          </ac:spMkLst>
        </pc:spChg>
      </pc:sldChg>
      <pc:sldChg chg="delSp modSp new">
        <pc:chgData name="Nisa Efendioğlu" userId="a44341f9824714be" providerId="Windows Live" clId="Web-{BA656D35-FDCF-4B58-877F-C8AB9BD8E012}" dt="2021-07-12T13:58:08.142" v="1393"/>
        <pc:sldMkLst>
          <pc:docMk/>
          <pc:sldMk cId="3935331118" sldId="441"/>
        </pc:sldMkLst>
        <pc:spChg chg="mod">
          <ac:chgData name="Nisa Efendioğlu" userId="a44341f9824714be" providerId="Windows Live" clId="Web-{BA656D35-FDCF-4B58-877F-C8AB9BD8E012}" dt="2021-07-12T13:58:05.470" v="1392" actId="1076"/>
          <ac:spMkLst>
            <pc:docMk/>
            <pc:sldMk cId="3935331118" sldId="441"/>
            <ac:spMk id="2" creationId="{D3A9BE32-3399-419D-BCC7-DF4822ACEA9C}"/>
          </ac:spMkLst>
        </pc:spChg>
        <pc:spChg chg="del">
          <ac:chgData name="Nisa Efendioğlu" userId="a44341f9824714be" providerId="Windows Live" clId="Web-{BA656D35-FDCF-4B58-877F-C8AB9BD8E012}" dt="2021-07-12T13:58:08.142" v="1393"/>
          <ac:spMkLst>
            <pc:docMk/>
            <pc:sldMk cId="3935331118" sldId="441"/>
            <ac:spMk id="3" creationId="{15C77F7C-9363-49D1-B300-9A91C0072736}"/>
          </ac:spMkLst>
        </pc:spChg>
      </pc:sldChg>
    </pc:docChg>
  </pc:docChgLst>
  <pc:docChgLst>
    <pc:chgData name="Nisa Efendioglu" userId="5dd987369ae225ea" providerId="Windows Live" clId="Web-{507CC7CF-145B-42BC-BBC6-27FF9D3D4712}"/>
    <pc:docChg chg="addSld modSld">
      <pc:chgData name="Nisa Efendioglu" userId="5dd987369ae225ea" providerId="Windows Live" clId="Web-{507CC7CF-145B-42BC-BBC6-27FF9D3D4712}" dt="2021-08-02T15:50:19.158" v="60" actId="20577"/>
      <pc:docMkLst>
        <pc:docMk/>
      </pc:docMkLst>
      <pc:sldChg chg="modSp new">
        <pc:chgData name="Nisa Efendioglu" userId="5dd987369ae225ea" providerId="Windows Live" clId="Web-{507CC7CF-145B-42BC-BBC6-27FF9D3D4712}" dt="2021-08-02T15:45:50.308" v="31" actId="20577"/>
        <pc:sldMkLst>
          <pc:docMk/>
          <pc:sldMk cId="2510670531" sldId="452"/>
        </pc:sldMkLst>
        <pc:spChg chg="mod">
          <ac:chgData name="Nisa Efendioglu" userId="5dd987369ae225ea" providerId="Windows Live" clId="Web-{507CC7CF-145B-42BC-BBC6-27FF9D3D4712}" dt="2021-08-02T15:42:57.304" v="10" actId="20577"/>
          <ac:spMkLst>
            <pc:docMk/>
            <pc:sldMk cId="2510670531" sldId="452"/>
            <ac:spMk id="2" creationId="{93D20D9D-12EF-4633-8794-73997D2C0A5B}"/>
          </ac:spMkLst>
        </pc:spChg>
        <pc:spChg chg="mod">
          <ac:chgData name="Nisa Efendioglu" userId="5dd987369ae225ea" providerId="Windows Live" clId="Web-{507CC7CF-145B-42BC-BBC6-27FF9D3D4712}" dt="2021-08-02T15:45:50.308" v="31" actId="20577"/>
          <ac:spMkLst>
            <pc:docMk/>
            <pc:sldMk cId="2510670531" sldId="452"/>
            <ac:spMk id="3" creationId="{A540DF1D-4350-41DF-A1BC-CC3C9D1FD338}"/>
          </ac:spMkLst>
        </pc:spChg>
      </pc:sldChg>
      <pc:sldChg chg="modSp new">
        <pc:chgData name="Nisa Efendioglu" userId="5dd987369ae225ea" providerId="Windows Live" clId="Web-{507CC7CF-145B-42BC-BBC6-27FF9D3D4712}" dt="2021-08-02T15:47:04.201" v="44" actId="20577"/>
        <pc:sldMkLst>
          <pc:docMk/>
          <pc:sldMk cId="2339254353" sldId="453"/>
        </pc:sldMkLst>
        <pc:spChg chg="mod">
          <ac:chgData name="Nisa Efendioglu" userId="5dd987369ae225ea" providerId="Windows Live" clId="Web-{507CC7CF-145B-42BC-BBC6-27FF9D3D4712}" dt="2021-08-02T15:45:58.074" v="35" actId="20577"/>
          <ac:spMkLst>
            <pc:docMk/>
            <pc:sldMk cId="2339254353" sldId="453"/>
            <ac:spMk id="2" creationId="{A50F1781-C2E1-4024-A76F-6318E2B8F84B}"/>
          </ac:spMkLst>
        </pc:spChg>
        <pc:spChg chg="mod">
          <ac:chgData name="Nisa Efendioglu" userId="5dd987369ae225ea" providerId="Windows Live" clId="Web-{507CC7CF-145B-42BC-BBC6-27FF9D3D4712}" dt="2021-08-02T15:47:04.201" v="44" actId="20577"/>
          <ac:spMkLst>
            <pc:docMk/>
            <pc:sldMk cId="2339254353" sldId="453"/>
            <ac:spMk id="3" creationId="{C6896719-8643-450D-902D-9F08CFD86E9D}"/>
          </ac:spMkLst>
        </pc:spChg>
      </pc:sldChg>
      <pc:sldChg chg="modSp new">
        <pc:chgData name="Nisa Efendioglu" userId="5dd987369ae225ea" providerId="Windows Live" clId="Web-{507CC7CF-145B-42BC-BBC6-27FF9D3D4712}" dt="2021-08-02T15:50:19.158" v="60" actId="20577"/>
        <pc:sldMkLst>
          <pc:docMk/>
          <pc:sldMk cId="1044701009" sldId="454"/>
        </pc:sldMkLst>
        <pc:spChg chg="mod">
          <ac:chgData name="Nisa Efendioglu" userId="5dd987369ae225ea" providerId="Windows Live" clId="Web-{507CC7CF-145B-42BC-BBC6-27FF9D3D4712}" dt="2021-08-02T15:47:41.045" v="58" actId="20577"/>
          <ac:spMkLst>
            <pc:docMk/>
            <pc:sldMk cId="1044701009" sldId="454"/>
            <ac:spMk id="2" creationId="{2C77CEF4-8380-4672-8FE4-7082500E77B5}"/>
          </ac:spMkLst>
        </pc:spChg>
        <pc:spChg chg="mod">
          <ac:chgData name="Nisa Efendioglu" userId="5dd987369ae225ea" providerId="Windows Live" clId="Web-{507CC7CF-145B-42BC-BBC6-27FF9D3D4712}" dt="2021-08-02T15:50:19.158" v="60" actId="20577"/>
          <ac:spMkLst>
            <pc:docMk/>
            <pc:sldMk cId="1044701009" sldId="454"/>
            <ac:spMk id="3" creationId="{6ACA63DB-6587-4588-B5DB-69176ADEAEC9}"/>
          </ac:spMkLst>
        </pc:spChg>
      </pc:sldChg>
    </pc:docChg>
  </pc:docChgLst>
  <pc:docChgLst>
    <pc:chgData name="Nisa Efendioğlu" userId="a44341f9824714be" providerId="Windows Live" clId="Web-{4A03A3AA-C16C-441D-B3F1-6983D786EAB6}"/>
    <pc:docChg chg="addSld modSld">
      <pc:chgData name="Nisa Efendioğlu" userId="a44341f9824714be" providerId="Windows Live" clId="Web-{4A03A3AA-C16C-441D-B3F1-6983D786EAB6}" dt="2021-07-14T10:08:53.155" v="698" actId="20577"/>
      <pc:docMkLst>
        <pc:docMk/>
      </pc:docMkLst>
      <pc:sldChg chg="modSp new">
        <pc:chgData name="Nisa Efendioğlu" userId="a44341f9824714be" providerId="Windows Live" clId="Web-{4A03A3AA-C16C-441D-B3F1-6983D786EAB6}" dt="2021-07-14T07:44:39.146" v="18" actId="1076"/>
        <pc:sldMkLst>
          <pc:docMk/>
          <pc:sldMk cId="3169039676" sldId="442"/>
        </pc:sldMkLst>
        <pc:spChg chg="mod">
          <ac:chgData name="Nisa Efendioğlu" userId="a44341f9824714be" providerId="Windows Live" clId="Web-{4A03A3AA-C16C-441D-B3F1-6983D786EAB6}" dt="2021-07-14T07:44:21.740" v="9" actId="20577"/>
          <ac:spMkLst>
            <pc:docMk/>
            <pc:sldMk cId="3169039676" sldId="442"/>
            <ac:spMk id="2" creationId="{55E02D88-06F7-4D5D-9313-4AD197B6EA5C}"/>
          </ac:spMkLst>
        </pc:spChg>
        <pc:spChg chg="mod">
          <ac:chgData name="Nisa Efendioğlu" userId="a44341f9824714be" providerId="Windows Live" clId="Web-{4A03A3AA-C16C-441D-B3F1-6983D786EAB6}" dt="2021-07-14T07:44:39.146" v="18" actId="1076"/>
          <ac:spMkLst>
            <pc:docMk/>
            <pc:sldMk cId="3169039676" sldId="442"/>
            <ac:spMk id="3" creationId="{83D1E86D-DFC8-4393-A088-37BE22DE5A28}"/>
          </ac:spMkLst>
        </pc:spChg>
      </pc:sldChg>
      <pc:sldChg chg="modSp new">
        <pc:chgData name="Nisa Efendioğlu" userId="a44341f9824714be" providerId="Windows Live" clId="Web-{4A03A3AA-C16C-441D-B3F1-6983D786EAB6}" dt="2021-07-14T07:49:09.948" v="290" actId="20577"/>
        <pc:sldMkLst>
          <pc:docMk/>
          <pc:sldMk cId="3127604556" sldId="443"/>
        </pc:sldMkLst>
        <pc:spChg chg="mod">
          <ac:chgData name="Nisa Efendioğlu" userId="a44341f9824714be" providerId="Windows Live" clId="Web-{4A03A3AA-C16C-441D-B3F1-6983D786EAB6}" dt="2021-07-14T07:46:49.242" v="25" actId="20577"/>
          <ac:spMkLst>
            <pc:docMk/>
            <pc:sldMk cId="3127604556" sldId="443"/>
            <ac:spMk id="2" creationId="{D54F26EB-5696-4C64-80F3-4C3BD7397565}"/>
          </ac:spMkLst>
        </pc:spChg>
        <pc:spChg chg="mod">
          <ac:chgData name="Nisa Efendioğlu" userId="a44341f9824714be" providerId="Windows Live" clId="Web-{4A03A3AA-C16C-441D-B3F1-6983D786EAB6}" dt="2021-07-14T07:49:09.948" v="290" actId="20577"/>
          <ac:spMkLst>
            <pc:docMk/>
            <pc:sldMk cId="3127604556" sldId="443"/>
            <ac:spMk id="3" creationId="{52428406-FA88-4E18-A642-F3385EF92C92}"/>
          </ac:spMkLst>
        </pc:spChg>
      </pc:sldChg>
      <pc:sldChg chg="modSp new">
        <pc:chgData name="Nisa Efendioğlu" userId="a44341f9824714be" providerId="Windows Live" clId="Web-{4A03A3AA-C16C-441D-B3F1-6983D786EAB6}" dt="2021-07-14T09:54:06.734" v="520" actId="20577"/>
        <pc:sldMkLst>
          <pc:docMk/>
          <pc:sldMk cId="764879351" sldId="444"/>
        </pc:sldMkLst>
        <pc:spChg chg="mod">
          <ac:chgData name="Nisa Efendioğlu" userId="a44341f9824714be" providerId="Windows Live" clId="Web-{4A03A3AA-C16C-441D-B3F1-6983D786EAB6}" dt="2021-07-14T09:52:09.935" v="305" actId="20577"/>
          <ac:spMkLst>
            <pc:docMk/>
            <pc:sldMk cId="764879351" sldId="444"/>
            <ac:spMk id="2" creationId="{08D5FC37-5A46-4D00-97A6-6439D6739C59}"/>
          </ac:spMkLst>
        </pc:spChg>
        <pc:spChg chg="mod">
          <ac:chgData name="Nisa Efendioğlu" userId="a44341f9824714be" providerId="Windows Live" clId="Web-{4A03A3AA-C16C-441D-B3F1-6983D786EAB6}" dt="2021-07-14T09:54:06.734" v="520" actId="20577"/>
          <ac:spMkLst>
            <pc:docMk/>
            <pc:sldMk cId="764879351" sldId="444"/>
            <ac:spMk id="3" creationId="{FC4E972C-A624-46B2-8B80-C3B11EBC131E}"/>
          </ac:spMkLst>
        </pc:spChg>
      </pc:sldChg>
      <pc:sldChg chg="modSp new">
        <pc:chgData name="Nisa Efendioğlu" userId="a44341f9824714be" providerId="Windows Live" clId="Web-{4A03A3AA-C16C-441D-B3F1-6983D786EAB6}" dt="2021-07-14T09:55:22.344" v="630" actId="20577"/>
        <pc:sldMkLst>
          <pc:docMk/>
          <pc:sldMk cId="3127404454" sldId="445"/>
        </pc:sldMkLst>
        <pc:spChg chg="mod">
          <ac:chgData name="Nisa Efendioğlu" userId="a44341f9824714be" providerId="Windows Live" clId="Web-{4A03A3AA-C16C-441D-B3F1-6983D786EAB6}" dt="2021-07-14T09:54:17.359" v="526" actId="20577"/>
          <ac:spMkLst>
            <pc:docMk/>
            <pc:sldMk cId="3127404454" sldId="445"/>
            <ac:spMk id="2" creationId="{C0CA30B2-E594-4120-A218-21B74F0628DC}"/>
          </ac:spMkLst>
        </pc:spChg>
        <pc:spChg chg="mod">
          <ac:chgData name="Nisa Efendioğlu" userId="a44341f9824714be" providerId="Windows Live" clId="Web-{4A03A3AA-C16C-441D-B3F1-6983D786EAB6}" dt="2021-07-14T09:55:22.344" v="630" actId="20577"/>
          <ac:spMkLst>
            <pc:docMk/>
            <pc:sldMk cId="3127404454" sldId="445"/>
            <ac:spMk id="3" creationId="{ADC110CE-C1AE-4844-ABC9-40C315A57463}"/>
          </ac:spMkLst>
        </pc:spChg>
      </pc:sldChg>
      <pc:sldChg chg="modSp new">
        <pc:chgData name="Nisa Efendioğlu" userId="a44341f9824714be" providerId="Windows Live" clId="Web-{4A03A3AA-C16C-441D-B3F1-6983D786EAB6}" dt="2021-07-14T10:08:53.155" v="698" actId="20577"/>
        <pc:sldMkLst>
          <pc:docMk/>
          <pc:sldMk cId="2862204970" sldId="446"/>
        </pc:sldMkLst>
        <pc:spChg chg="mod">
          <ac:chgData name="Nisa Efendioğlu" userId="a44341f9824714be" providerId="Windows Live" clId="Web-{4A03A3AA-C16C-441D-B3F1-6983D786EAB6}" dt="2021-07-14T10:06:39.684" v="664" actId="20577"/>
          <ac:spMkLst>
            <pc:docMk/>
            <pc:sldMk cId="2862204970" sldId="446"/>
            <ac:spMk id="2" creationId="{7BE1E210-9DD7-4777-9A19-24388A7A0F0B}"/>
          </ac:spMkLst>
        </pc:spChg>
        <pc:spChg chg="mod">
          <ac:chgData name="Nisa Efendioğlu" userId="a44341f9824714be" providerId="Windows Live" clId="Web-{4A03A3AA-C16C-441D-B3F1-6983D786EAB6}" dt="2021-07-14T10:08:53.155" v="698" actId="20577"/>
          <ac:spMkLst>
            <pc:docMk/>
            <pc:sldMk cId="2862204970" sldId="446"/>
            <ac:spMk id="3" creationId="{0686F7A0-AD7A-46C4-BEFF-9B81892C9C0F}"/>
          </ac:spMkLst>
        </pc:spChg>
      </pc:sldChg>
      <pc:sldChg chg="modSp new">
        <pc:chgData name="Nisa Efendioğlu" userId="a44341f9824714be" providerId="Windows Live" clId="Web-{4A03A3AA-C16C-441D-B3F1-6983D786EAB6}" dt="2021-07-14T10:00:15.193" v="649" actId="20577"/>
        <pc:sldMkLst>
          <pc:docMk/>
          <pc:sldMk cId="2522617" sldId="447"/>
        </pc:sldMkLst>
        <pc:spChg chg="mod">
          <ac:chgData name="Nisa Efendioğlu" userId="a44341f9824714be" providerId="Windows Live" clId="Web-{4A03A3AA-C16C-441D-B3F1-6983D786EAB6}" dt="2021-07-14T10:00:09.209" v="648" actId="20577"/>
          <ac:spMkLst>
            <pc:docMk/>
            <pc:sldMk cId="2522617" sldId="447"/>
            <ac:spMk id="2" creationId="{C2071902-6F7E-4290-AA45-3AA9248CDABE}"/>
          </ac:spMkLst>
        </pc:spChg>
        <pc:spChg chg="mod">
          <ac:chgData name="Nisa Efendioğlu" userId="a44341f9824714be" providerId="Windows Live" clId="Web-{4A03A3AA-C16C-441D-B3F1-6983D786EAB6}" dt="2021-07-14T10:00:15.193" v="649" actId="20577"/>
          <ac:spMkLst>
            <pc:docMk/>
            <pc:sldMk cId="2522617" sldId="447"/>
            <ac:spMk id="3" creationId="{5CFDCBF6-F299-4384-9F89-7E8EC9BC5861}"/>
          </ac:spMkLst>
        </pc:spChg>
      </pc:sldChg>
    </pc:docChg>
  </pc:docChgLst>
  <pc:docChgLst>
    <pc:chgData name="Nisa Efendioglu" userId="5dd987369ae225ea" providerId="Windows Live" clId="Web-{A711D21B-5C12-4BA5-8947-3557FE3CB88F}"/>
    <pc:docChg chg="modSld">
      <pc:chgData name="Nisa Efendioglu" userId="5dd987369ae225ea" providerId="Windows Live" clId="Web-{A711D21B-5C12-4BA5-8947-3557FE3CB88F}" dt="2021-07-26T13:20:50.390" v="1" actId="20577"/>
      <pc:docMkLst>
        <pc:docMk/>
      </pc:docMkLst>
      <pc:sldChg chg="modSp">
        <pc:chgData name="Nisa Efendioglu" userId="5dd987369ae225ea" providerId="Windows Live" clId="Web-{A711D21B-5C12-4BA5-8947-3557FE3CB88F}" dt="2021-07-26T13:20:50.390" v="1" actId="20577"/>
        <pc:sldMkLst>
          <pc:docMk/>
          <pc:sldMk cId="764879351" sldId="444"/>
        </pc:sldMkLst>
        <pc:spChg chg="mod">
          <ac:chgData name="Nisa Efendioglu" userId="5dd987369ae225ea" providerId="Windows Live" clId="Web-{A711D21B-5C12-4BA5-8947-3557FE3CB88F}" dt="2021-07-26T13:20:50.390" v="1" actId="20577"/>
          <ac:spMkLst>
            <pc:docMk/>
            <pc:sldMk cId="764879351" sldId="444"/>
            <ac:spMk id="3" creationId="{FC4E972C-A624-46B2-8B80-C3B11EBC131E}"/>
          </ac:spMkLst>
        </pc:spChg>
      </pc:sldChg>
    </pc:docChg>
  </pc:docChgLst>
  <pc:docChgLst>
    <pc:chgData name="Nisa Efendioglu" userId="5dd987369ae225ea" providerId="Windows Live" clId="Web-{3B2A05A3-CC74-4F23-9549-9AE61A6175EF}"/>
    <pc:docChg chg="addSld modSld">
      <pc:chgData name="Nisa Efendioglu" userId="5dd987369ae225ea" providerId="Windows Live" clId="Web-{3B2A05A3-CC74-4F23-9549-9AE61A6175EF}" dt="2021-07-28T16:59:55.043" v="42" actId="20577"/>
      <pc:docMkLst>
        <pc:docMk/>
      </pc:docMkLst>
      <pc:sldChg chg="modSp new">
        <pc:chgData name="Nisa Efendioglu" userId="5dd987369ae225ea" providerId="Windows Live" clId="Web-{3B2A05A3-CC74-4F23-9549-9AE61A6175EF}" dt="2021-07-28T16:59:55.043" v="42" actId="20577"/>
        <pc:sldMkLst>
          <pc:docMk/>
          <pc:sldMk cId="2245474505" sldId="449"/>
        </pc:sldMkLst>
        <pc:spChg chg="mod">
          <ac:chgData name="Nisa Efendioglu" userId="5dd987369ae225ea" providerId="Windows Live" clId="Web-{3B2A05A3-CC74-4F23-9549-9AE61A6175EF}" dt="2021-07-28T16:58:57.917" v="3" actId="20577"/>
          <ac:spMkLst>
            <pc:docMk/>
            <pc:sldMk cId="2245474505" sldId="449"/>
            <ac:spMk id="2" creationId="{AF00A299-DBA1-40D1-9BF9-52501648A9F8}"/>
          </ac:spMkLst>
        </pc:spChg>
        <pc:spChg chg="mod">
          <ac:chgData name="Nisa Efendioglu" userId="5dd987369ae225ea" providerId="Windows Live" clId="Web-{3B2A05A3-CC74-4F23-9549-9AE61A6175EF}" dt="2021-07-28T16:59:55.043" v="42" actId="20577"/>
          <ac:spMkLst>
            <pc:docMk/>
            <pc:sldMk cId="2245474505" sldId="449"/>
            <ac:spMk id="3" creationId="{FC8B4B50-0EF0-4F3B-9941-421EC0C20AFC}"/>
          </ac:spMkLst>
        </pc:spChg>
      </pc:sldChg>
    </pc:docChg>
  </pc:docChgLst>
  <pc:docChgLst>
    <pc:chgData name="Nisa Efendioglu" userId="5dd987369ae225ea" providerId="Windows Live" clId="Web-{16BDAE98-93F2-485A-8640-DFD9144EF84C}"/>
    <pc:docChg chg="addSld modSld">
      <pc:chgData name="Nisa Efendioglu" userId="5dd987369ae225ea" providerId="Windows Live" clId="Web-{16BDAE98-93F2-485A-8640-DFD9144EF84C}" dt="2021-07-26T14:20:47.740" v="100" actId="20577"/>
      <pc:docMkLst>
        <pc:docMk/>
      </pc:docMkLst>
      <pc:sldChg chg="modSp new">
        <pc:chgData name="Nisa Efendioglu" userId="5dd987369ae225ea" providerId="Windows Live" clId="Web-{16BDAE98-93F2-485A-8640-DFD9144EF84C}" dt="2021-07-26T14:20:47.740" v="100" actId="20577"/>
        <pc:sldMkLst>
          <pc:docMk/>
          <pc:sldMk cId="654267841" sldId="448"/>
        </pc:sldMkLst>
        <pc:spChg chg="mod">
          <ac:chgData name="Nisa Efendioglu" userId="5dd987369ae225ea" providerId="Windows Live" clId="Web-{16BDAE98-93F2-485A-8640-DFD9144EF84C}" dt="2021-07-26T14:02:53.586" v="3" actId="20577"/>
          <ac:spMkLst>
            <pc:docMk/>
            <pc:sldMk cId="654267841" sldId="448"/>
            <ac:spMk id="2" creationId="{4EF8C155-0D7B-4BEA-B71D-B2B202451AAD}"/>
          </ac:spMkLst>
        </pc:spChg>
        <pc:spChg chg="mod">
          <ac:chgData name="Nisa Efendioglu" userId="5dd987369ae225ea" providerId="Windows Live" clId="Web-{16BDAE98-93F2-485A-8640-DFD9144EF84C}" dt="2021-07-26T14:20:47.740" v="100" actId="20577"/>
          <ac:spMkLst>
            <pc:docMk/>
            <pc:sldMk cId="654267841" sldId="448"/>
            <ac:spMk id="3" creationId="{B7A01295-9BC5-4670-9235-64613CBE26BF}"/>
          </ac:spMkLst>
        </pc:spChg>
      </pc:sldChg>
    </pc:docChg>
  </pc:docChgLst>
  <pc:docChgLst>
    <pc:chgData name="Nisa Efendioglu" userId="5dd987369ae225ea" providerId="Windows Live" clId="Web-{5F5FF258-A7F6-4BB0-8C26-D53E91F4A9C5}"/>
    <pc:docChg chg="addSld modSld">
      <pc:chgData name="Nisa Efendioglu" userId="5dd987369ae225ea" providerId="Windows Live" clId="Web-{5F5FF258-A7F6-4BB0-8C26-D53E91F4A9C5}" dt="2021-07-30T14:41:41.799" v="19" actId="20577"/>
      <pc:docMkLst>
        <pc:docMk/>
      </pc:docMkLst>
      <pc:sldChg chg="modSp new">
        <pc:chgData name="Nisa Efendioglu" userId="5dd987369ae225ea" providerId="Windows Live" clId="Web-{5F5FF258-A7F6-4BB0-8C26-D53E91F4A9C5}" dt="2021-07-30T14:22:30.921" v="9" actId="20577"/>
        <pc:sldMkLst>
          <pc:docMk/>
          <pc:sldMk cId="726202992" sldId="450"/>
        </pc:sldMkLst>
        <pc:spChg chg="mod">
          <ac:chgData name="Nisa Efendioglu" userId="5dd987369ae225ea" providerId="Windows Live" clId="Web-{5F5FF258-A7F6-4BB0-8C26-D53E91F4A9C5}" dt="2021-07-30T14:21:13.138" v="1" actId="20577"/>
          <ac:spMkLst>
            <pc:docMk/>
            <pc:sldMk cId="726202992" sldId="450"/>
            <ac:spMk id="2" creationId="{1860E36B-84D1-4BF4-B4A2-FC23B683EDF7}"/>
          </ac:spMkLst>
        </pc:spChg>
        <pc:spChg chg="mod">
          <ac:chgData name="Nisa Efendioglu" userId="5dd987369ae225ea" providerId="Windows Live" clId="Web-{5F5FF258-A7F6-4BB0-8C26-D53E91F4A9C5}" dt="2021-07-30T14:22:30.921" v="9" actId="20577"/>
          <ac:spMkLst>
            <pc:docMk/>
            <pc:sldMk cId="726202992" sldId="450"/>
            <ac:spMk id="3" creationId="{20AC96FF-6FED-45DE-B1D1-3231F1CC91C1}"/>
          </ac:spMkLst>
        </pc:spChg>
      </pc:sldChg>
      <pc:sldChg chg="modSp new">
        <pc:chgData name="Nisa Efendioglu" userId="5dd987369ae225ea" providerId="Windows Live" clId="Web-{5F5FF258-A7F6-4BB0-8C26-D53E91F4A9C5}" dt="2021-07-30T14:41:41.799" v="19" actId="20577"/>
        <pc:sldMkLst>
          <pc:docMk/>
          <pc:sldMk cId="2420812443" sldId="451"/>
        </pc:sldMkLst>
        <pc:spChg chg="mod">
          <ac:chgData name="Nisa Efendioglu" userId="5dd987369ae225ea" providerId="Windows Live" clId="Web-{5F5FF258-A7F6-4BB0-8C26-D53E91F4A9C5}" dt="2021-07-30T14:39:58.937" v="12" actId="20577"/>
          <ac:spMkLst>
            <pc:docMk/>
            <pc:sldMk cId="2420812443" sldId="451"/>
            <ac:spMk id="2" creationId="{173BF5D1-BBCF-4CFC-A664-F0780314A421}"/>
          </ac:spMkLst>
        </pc:spChg>
        <pc:spChg chg="mod">
          <ac:chgData name="Nisa Efendioglu" userId="5dd987369ae225ea" providerId="Windows Live" clId="Web-{5F5FF258-A7F6-4BB0-8C26-D53E91F4A9C5}" dt="2021-07-30T14:41:41.799" v="19" actId="20577"/>
          <ac:spMkLst>
            <pc:docMk/>
            <pc:sldMk cId="2420812443" sldId="451"/>
            <ac:spMk id="3" creationId="{2FE2CBE0-1259-4EBF-BAE8-D9E0B8CD4D28}"/>
          </ac:spMkLst>
        </pc:spChg>
      </pc:sldChg>
    </pc:docChg>
  </pc:docChgLst>
  <pc:docChgLst>
    <pc:chgData name="Nisa Efendioglu" userId="5dd987369ae225ea" providerId="Windows Live" clId="Web-{ADBE748F-22D7-4C25-88F4-A386B2110601}"/>
    <pc:docChg chg="modSld">
      <pc:chgData name="Nisa Efendioglu" userId="5dd987369ae225ea" providerId="Windows Live" clId="Web-{ADBE748F-22D7-4C25-88F4-A386B2110601}" dt="2021-07-12T17:59:46.546" v="0" actId="20577"/>
      <pc:docMkLst>
        <pc:docMk/>
      </pc:docMkLst>
      <pc:sldChg chg="modSp">
        <pc:chgData name="Nisa Efendioglu" userId="5dd987369ae225ea" providerId="Windows Live" clId="Web-{ADBE748F-22D7-4C25-88F4-A386B2110601}" dt="2021-07-12T17:59:46.546" v="0" actId="20577"/>
        <pc:sldMkLst>
          <pc:docMk/>
          <pc:sldMk cId="3709898966" sldId="439"/>
        </pc:sldMkLst>
        <pc:spChg chg="mod">
          <ac:chgData name="Nisa Efendioglu" userId="5dd987369ae225ea" providerId="Windows Live" clId="Web-{ADBE748F-22D7-4C25-88F4-A386B2110601}" dt="2021-07-12T17:59:46.546" v="0" actId="20577"/>
          <ac:spMkLst>
            <pc:docMk/>
            <pc:sldMk cId="3709898966" sldId="439"/>
            <ac:spMk id="3" creationId="{FBBA5C90-4935-4755-A4AF-53279166F53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FBDCE35-FD9C-4B2E-9BA4-BA9F51133F4D}" type="datetimeFigureOut">
              <a:rPr lang="tr-TR" smtClean="0"/>
              <a:t>11.08.2021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36742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258902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337402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6CB01B94-9383-445F-BEF5-FAF25987214E}"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1757484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45636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FBDCE35-FD9C-4B2E-9BA4-BA9F51133F4D}" type="datetimeFigureOut">
              <a:rPr lang="tr-TR" smtClean="0"/>
              <a:t>11.08.2021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2500679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FBDCE35-FD9C-4B2E-9BA4-BA9F51133F4D}" type="datetimeFigureOut">
              <a:rPr lang="tr-TR" smtClean="0"/>
              <a:t>11.08.2021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1144381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FBDCE35-FD9C-4B2E-9BA4-BA9F51133F4D}" type="datetimeFigureOut">
              <a:rPr lang="tr-TR" smtClean="0"/>
              <a:t>11.08.2021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2620367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a:xfrm>
            <a:off x="6807126" y="5936187"/>
            <a:ext cx="2743200" cy="365125"/>
          </a:xfrm>
        </p:spPr>
        <p:txBody>
          <a:bodyPr/>
          <a:lstStyle/>
          <a:p>
            <a:fld id="{BFBDCE35-FD9C-4B2E-9BA4-BA9F51133F4D}" type="datetimeFigureOut">
              <a:rPr lang="tr-TR" smtClean="0"/>
              <a:t>11.08.2021</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CB01B94-9383-445F-BEF5-FAF25987214E}" type="slidenum">
              <a:rPr lang="tr-TR" smtClean="0"/>
              <a:t>‹#›</a:t>
            </a:fld>
            <a:endParaRPr lang="tr-TR"/>
          </a:p>
        </p:txBody>
      </p:sp>
    </p:spTree>
    <p:extLst>
      <p:ext uri="{BB962C8B-B14F-4D97-AF65-F5344CB8AC3E}">
        <p14:creationId xmlns:p14="http://schemas.microsoft.com/office/powerpoint/2010/main" val="292414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FBDCE35-FD9C-4B2E-9BA4-BA9F51133F4D}" type="datetimeFigureOut">
              <a:rPr lang="tr-TR" smtClean="0"/>
              <a:t>11.08.2021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4372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FBDCE35-FD9C-4B2E-9BA4-BA9F51133F4D}" type="datetimeFigureOut">
              <a:rPr lang="tr-TR" smtClean="0"/>
              <a:t>11.08.2021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35428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679117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FBDCE35-FD9C-4B2E-9BA4-BA9F51133F4D}" type="datetimeFigureOut">
              <a:rPr lang="tr-TR" smtClean="0"/>
              <a:t>11.08.2021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25207297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FBDCE35-FD9C-4B2E-9BA4-BA9F51133F4D}" type="datetimeFigureOut">
              <a:rPr lang="tr-TR" smtClean="0"/>
              <a:t>11.08.2021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3191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FBDCE35-FD9C-4B2E-9BA4-BA9F51133F4D}" type="datetimeFigureOut">
              <a:rPr lang="tr-TR" smtClean="0"/>
              <a:t>11.08.2021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4196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3291960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FBDCE35-FD9C-4B2E-9BA4-BA9F51133F4D}" type="datetimeFigureOut">
              <a:rPr lang="tr-TR" smtClean="0"/>
              <a:t>11.08.2021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B01B94-9383-445F-BEF5-FAF25987214E}" type="slidenum">
              <a:rPr lang="tr-TR" smtClean="0"/>
              <a:t>‹#›</a:t>
            </a:fld>
            <a:endParaRPr lang="tr-TR"/>
          </a:p>
        </p:txBody>
      </p:sp>
    </p:spTree>
    <p:extLst>
      <p:ext uri="{BB962C8B-B14F-4D97-AF65-F5344CB8AC3E}">
        <p14:creationId xmlns:p14="http://schemas.microsoft.com/office/powerpoint/2010/main" val="236634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BDCE35-FD9C-4B2E-9BA4-BA9F51133F4D}" type="datetimeFigureOut">
              <a:rPr lang="tr-TR" smtClean="0"/>
              <a:t>11.08.2021</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CB01B94-9383-445F-BEF5-FAF25987214E}" type="slidenum">
              <a:rPr lang="tr-TR" smtClean="0"/>
              <a:t>‹#›</a:t>
            </a:fld>
            <a:endParaRPr lang="tr-TR"/>
          </a:p>
        </p:txBody>
      </p:sp>
    </p:spTree>
    <p:extLst>
      <p:ext uri="{BB962C8B-B14F-4D97-AF65-F5344CB8AC3E}">
        <p14:creationId xmlns:p14="http://schemas.microsoft.com/office/powerpoint/2010/main" val="21412962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www.mobilhanem.com/temel-java-dersleri-nesne-sinif-yapisi/" TargetMode="Externa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s://emrecelen.com.tr/javada-kalitim-nedir/" TargetMode="Externa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etbeans.apache.org/download/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B68B3-FF6E-43DE-9839-1432D1531AC6}"/>
              </a:ext>
            </a:extLst>
          </p:cNvPr>
          <p:cNvSpPr>
            <a:spLocks noGrp="1"/>
          </p:cNvSpPr>
          <p:nvPr>
            <p:ph type="ctrTitle"/>
          </p:nvPr>
        </p:nvSpPr>
        <p:spPr>
          <a:xfrm>
            <a:off x="1656522" y="1872890"/>
            <a:ext cx="9735308" cy="2387600"/>
          </a:xfrm>
        </p:spPr>
        <p:txBody>
          <a:bodyPr>
            <a:normAutofit/>
          </a:bodyPr>
          <a:lstStyle/>
          <a:p>
            <a:r>
              <a:rPr lang="tr-TR"/>
              <a:t>JAVA İLE PROGRAMLAMAYA GİRİŞ</a:t>
            </a:r>
          </a:p>
        </p:txBody>
      </p:sp>
      <p:sp>
        <p:nvSpPr>
          <p:cNvPr id="3" name="Alt Başlık 2">
            <a:extLst>
              <a:ext uri="{FF2B5EF4-FFF2-40B4-BE49-F238E27FC236}">
                <a16:creationId xmlns:a16="http://schemas.microsoft.com/office/drawing/2014/main" id="{D66D301C-A306-4854-9B24-D757F0647630}"/>
              </a:ext>
            </a:extLst>
          </p:cNvPr>
          <p:cNvSpPr>
            <a:spLocks noGrp="1"/>
          </p:cNvSpPr>
          <p:nvPr>
            <p:ph type="subTitle" idx="1"/>
          </p:nvPr>
        </p:nvSpPr>
        <p:spPr>
          <a:xfrm>
            <a:off x="-1" y="6025046"/>
            <a:ext cx="3462923" cy="1665907"/>
          </a:xfrm>
        </p:spPr>
        <p:txBody>
          <a:bodyPr/>
          <a:lstStyle/>
          <a:p>
            <a:pPr algn="l"/>
            <a:r>
              <a:rPr lang="tr-TR"/>
              <a:t>NİSA EFENDİOĞLU</a:t>
            </a:r>
          </a:p>
          <a:p>
            <a:pPr algn="l"/>
            <a:r>
              <a:rPr lang="tr-TR"/>
              <a:t>nisaefendioglu0@gmail.com</a:t>
            </a:r>
          </a:p>
        </p:txBody>
      </p:sp>
      <p:pic>
        <p:nvPicPr>
          <p:cNvPr id="9" name="Resim 8">
            <a:extLst>
              <a:ext uri="{FF2B5EF4-FFF2-40B4-BE49-F238E27FC236}">
                <a16:creationId xmlns:a16="http://schemas.microsoft.com/office/drawing/2014/main" id="{B690DAEC-6FFA-407D-9DA9-6F213295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2431"/>
            <a:ext cx="2939274" cy="2208059"/>
          </a:xfrm>
          <a:prstGeom prst="rect">
            <a:avLst/>
          </a:prstGeom>
        </p:spPr>
      </p:pic>
    </p:spTree>
    <p:extLst>
      <p:ext uri="{BB962C8B-B14F-4D97-AF65-F5344CB8AC3E}">
        <p14:creationId xmlns:p14="http://schemas.microsoft.com/office/powerpoint/2010/main" val="38981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826045-DE41-4ADD-ABA0-F90419ACF82C}"/>
              </a:ext>
            </a:extLst>
          </p:cNvPr>
          <p:cNvSpPr>
            <a:spLocks noGrp="1"/>
          </p:cNvSpPr>
          <p:nvPr>
            <p:ph type="title"/>
          </p:nvPr>
        </p:nvSpPr>
        <p:spPr/>
        <p:txBody>
          <a:bodyPr/>
          <a:lstStyle/>
          <a:p>
            <a:r>
              <a:rPr lang="tr-TR" b="1" i="0">
                <a:effectLst/>
                <a:latin typeface="Roboto" panose="02000000000000000000" pitchFamily="2" charset="0"/>
              </a:rPr>
              <a:t>Algoritma ve Programlama Bağlantısı</a:t>
            </a:r>
            <a:endParaRPr lang="tr-TR"/>
          </a:p>
        </p:txBody>
      </p:sp>
      <p:sp>
        <p:nvSpPr>
          <p:cNvPr id="3" name="İçerik Yer Tutucusu 2">
            <a:extLst>
              <a:ext uri="{FF2B5EF4-FFF2-40B4-BE49-F238E27FC236}">
                <a16:creationId xmlns:a16="http://schemas.microsoft.com/office/drawing/2014/main" id="{9921EB37-EEBD-44E4-8779-4D3072BA124C}"/>
              </a:ext>
            </a:extLst>
          </p:cNvPr>
          <p:cNvSpPr>
            <a:spLocks noGrp="1"/>
          </p:cNvSpPr>
          <p:nvPr>
            <p:ph idx="1"/>
          </p:nvPr>
        </p:nvSpPr>
        <p:spPr/>
        <p:txBody>
          <a:bodyPr/>
          <a:lstStyle/>
          <a:p>
            <a:pPr algn="l"/>
            <a:r>
              <a:rPr lang="tr-TR" b="0" i="0">
                <a:effectLst/>
                <a:latin typeface="Open Sans" panose="020B0606030504020204" pitchFamily="34" charset="0"/>
              </a:rPr>
              <a:t>Tüm programlama dillerinin temelinde algoritma vardır. Algoritmalar, programlama dillerinin vasıtasıyla uygulanabilirler.</a:t>
            </a:r>
          </a:p>
          <a:p>
            <a:pPr algn="l"/>
            <a:r>
              <a:rPr lang="tr-TR" b="0" i="0">
                <a:effectLst/>
                <a:latin typeface="Open Sans" panose="020B0606030504020204" pitchFamily="34" charset="0"/>
              </a:rPr>
              <a:t>Programda kullanılan dil ve kullanım alanı ne olursa olsun algoritması olmayan bir program yoktur. Programda bir algoritmanın işlemesi için dışarıdan gelen tüm girdiler “değişken” olarak tanımlanır. Algoritmadaki döngüler ve işlemler, bu değişkenler üzerinden gerçekleşir.</a:t>
            </a:r>
          </a:p>
          <a:p>
            <a:endParaRPr lang="tr-TR"/>
          </a:p>
        </p:txBody>
      </p:sp>
    </p:spTree>
    <p:extLst>
      <p:ext uri="{BB962C8B-B14F-4D97-AF65-F5344CB8AC3E}">
        <p14:creationId xmlns:p14="http://schemas.microsoft.com/office/powerpoint/2010/main" val="19354511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853BE9-8CC0-4F5C-9277-9962D101E1A3}"/>
              </a:ext>
            </a:extLst>
          </p:cNvPr>
          <p:cNvSpPr>
            <a:spLocks noGrp="1"/>
          </p:cNvSpPr>
          <p:nvPr>
            <p:ph type="title"/>
          </p:nvPr>
        </p:nvSpPr>
        <p:spPr/>
        <p:txBody>
          <a:bodyPr/>
          <a:lstStyle/>
          <a:p>
            <a:r>
              <a:rPr lang="tr-TR"/>
              <a:t>İç İçe </a:t>
            </a:r>
            <a:r>
              <a:rPr lang="tr-TR" err="1"/>
              <a:t>For</a:t>
            </a:r>
            <a:r>
              <a:rPr lang="tr-TR"/>
              <a:t> Döngüsü</a:t>
            </a:r>
          </a:p>
        </p:txBody>
      </p:sp>
      <p:sp>
        <p:nvSpPr>
          <p:cNvPr id="3" name="İçerik Yer Tutucusu 2">
            <a:extLst>
              <a:ext uri="{FF2B5EF4-FFF2-40B4-BE49-F238E27FC236}">
                <a16:creationId xmlns:a16="http://schemas.microsoft.com/office/drawing/2014/main" id="{5953A167-9C56-49FE-B478-4C34600E7FCB}"/>
              </a:ext>
            </a:extLst>
          </p:cNvPr>
          <p:cNvSpPr>
            <a:spLocks noGrp="1"/>
          </p:cNvSpPr>
          <p:nvPr>
            <p:ph idx="1"/>
          </p:nvPr>
        </p:nvSpPr>
        <p:spPr/>
        <p:txBody>
          <a:bodyPr/>
          <a:lstStyle/>
          <a:p>
            <a:r>
              <a:rPr lang="tr-TR"/>
              <a:t>1 2 3 4 5 6 7 8 9 10 </a:t>
            </a:r>
          </a:p>
          <a:p>
            <a:r>
              <a:rPr lang="tr-TR"/>
              <a:t>2 4 6 8 10 12 14 16 18 20 </a:t>
            </a:r>
          </a:p>
          <a:p>
            <a:r>
              <a:rPr lang="tr-TR"/>
              <a:t>3 6 9 12 15 18 21 24 27 30 </a:t>
            </a:r>
          </a:p>
          <a:p>
            <a:r>
              <a:rPr lang="tr-TR"/>
              <a:t>4 8 12 16 20 24 28 32 36 40 </a:t>
            </a:r>
          </a:p>
          <a:p>
            <a:r>
              <a:rPr lang="tr-TR"/>
              <a:t>5 10 15 20 25 30 35 40 45 50 </a:t>
            </a:r>
          </a:p>
          <a:p>
            <a:endParaRPr lang="tr-TR"/>
          </a:p>
          <a:p>
            <a:r>
              <a:rPr lang="tr-TR"/>
              <a:t>İç İçe </a:t>
            </a:r>
            <a:r>
              <a:rPr lang="tr-TR" err="1"/>
              <a:t>for</a:t>
            </a:r>
            <a:r>
              <a:rPr lang="tr-TR"/>
              <a:t> döngüsü kullanarak yukarıdaki işlemin çıktısını verecek programı yazınız.</a:t>
            </a:r>
          </a:p>
        </p:txBody>
      </p:sp>
    </p:spTree>
    <p:extLst>
      <p:ext uri="{BB962C8B-B14F-4D97-AF65-F5344CB8AC3E}">
        <p14:creationId xmlns:p14="http://schemas.microsoft.com/office/powerpoint/2010/main" val="41276871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C88380-137B-4791-B55A-99A2D0E08E3E}"/>
              </a:ext>
            </a:extLst>
          </p:cNvPr>
          <p:cNvSpPr>
            <a:spLocks noGrp="1"/>
          </p:cNvSpPr>
          <p:nvPr>
            <p:ph type="title"/>
          </p:nvPr>
        </p:nvSpPr>
        <p:spPr/>
        <p:txBody>
          <a:bodyPr/>
          <a:lstStyle/>
          <a:p>
            <a:r>
              <a:rPr lang="tr-TR"/>
              <a:t>İç İçe </a:t>
            </a:r>
            <a:r>
              <a:rPr lang="tr-TR" err="1"/>
              <a:t>For</a:t>
            </a:r>
            <a:r>
              <a:rPr lang="tr-TR"/>
              <a:t> Döngüsü Örnek</a:t>
            </a:r>
          </a:p>
        </p:txBody>
      </p:sp>
      <p:sp>
        <p:nvSpPr>
          <p:cNvPr id="3" name="İçerik Yer Tutucusu 2">
            <a:extLst>
              <a:ext uri="{FF2B5EF4-FFF2-40B4-BE49-F238E27FC236}">
                <a16:creationId xmlns:a16="http://schemas.microsoft.com/office/drawing/2014/main" id="{07E0A986-6F70-4EFC-A774-66ED097B93A5}"/>
              </a:ext>
            </a:extLst>
          </p:cNvPr>
          <p:cNvSpPr>
            <a:spLocks noGrp="1"/>
          </p:cNvSpPr>
          <p:nvPr>
            <p:ph idx="1"/>
          </p:nvPr>
        </p:nvSpPr>
        <p:spPr/>
        <p:txBody>
          <a:bodyPr/>
          <a:lstStyle/>
          <a:p>
            <a:r>
              <a:rPr lang="tr-TR"/>
              <a:t>İç İçe </a:t>
            </a:r>
            <a:r>
              <a:rPr lang="tr-TR" err="1"/>
              <a:t>for</a:t>
            </a:r>
            <a:r>
              <a:rPr lang="tr-TR"/>
              <a:t> döngüsü kullanarak aşağıdaki çıktıyı veren programı yazınız.</a:t>
            </a:r>
          </a:p>
          <a:p>
            <a:endParaRPr lang="tr-TR"/>
          </a:p>
          <a:p>
            <a:endParaRPr lang="tr-TR"/>
          </a:p>
          <a:p>
            <a:pPr marL="0" indent="0">
              <a:buNone/>
            </a:pPr>
            <a:r>
              <a:rPr lang="tr-TR" b="0" i="0">
                <a:effectLst/>
                <a:latin typeface="Open Sans" panose="020B0606030504020204" pitchFamily="34" charset="0"/>
              </a:rPr>
              <a:t>*	</a:t>
            </a:r>
            <a:br>
              <a:rPr lang="tr-TR"/>
            </a:br>
            <a:r>
              <a:rPr lang="tr-TR" b="0" i="0">
                <a:effectLst/>
                <a:latin typeface="Open Sans" panose="020B0606030504020204" pitchFamily="34" charset="0"/>
              </a:rPr>
              <a:t>**</a:t>
            </a:r>
            <a:br>
              <a:rPr lang="tr-TR"/>
            </a:br>
            <a:r>
              <a:rPr lang="tr-TR" b="0" i="0">
                <a:effectLst/>
                <a:latin typeface="Open Sans" panose="020B0606030504020204" pitchFamily="34" charset="0"/>
              </a:rPr>
              <a:t>***</a:t>
            </a:r>
            <a:br>
              <a:rPr lang="tr-TR"/>
            </a:br>
            <a:r>
              <a:rPr lang="tr-TR" b="0" i="0">
                <a:effectLst/>
                <a:latin typeface="Open Sans" panose="020B0606030504020204" pitchFamily="34" charset="0"/>
              </a:rPr>
              <a:t>****</a:t>
            </a:r>
            <a:endParaRPr lang="tr-TR"/>
          </a:p>
        </p:txBody>
      </p:sp>
    </p:spTree>
    <p:extLst>
      <p:ext uri="{BB962C8B-B14F-4D97-AF65-F5344CB8AC3E}">
        <p14:creationId xmlns:p14="http://schemas.microsoft.com/office/powerpoint/2010/main" val="41945454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CB36F5-434D-48D8-9CB3-6468DC16DD5D}"/>
              </a:ext>
            </a:extLst>
          </p:cNvPr>
          <p:cNvSpPr>
            <a:spLocks noGrp="1"/>
          </p:cNvSpPr>
          <p:nvPr>
            <p:ph type="title"/>
          </p:nvPr>
        </p:nvSpPr>
        <p:spPr/>
        <p:txBody>
          <a:bodyPr/>
          <a:lstStyle/>
          <a:p>
            <a:r>
              <a:rPr lang="tr-TR"/>
              <a:t>ODEV 1</a:t>
            </a:r>
          </a:p>
        </p:txBody>
      </p:sp>
      <p:sp>
        <p:nvSpPr>
          <p:cNvPr id="3" name="İçerik Yer Tutucusu 2">
            <a:extLst>
              <a:ext uri="{FF2B5EF4-FFF2-40B4-BE49-F238E27FC236}">
                <a16:creationId xmlns:a16="http://schemas.microsoft.com/office/drawing/2014/main" id="{5B350193-C47A-49FF-8624-46AD62560C6D}"/>
              </a:ext>
            </a:extLst>
          </p:cNvPr>
          <p:cNvSpPr>
            <a:spLocks noGrp="1"/>
          </p:cNvSpPr>
          <p:nvPr>
            <p:ph idx="1"/>
          </p:nvPr>
        </p:nvSpPr>
        <p:spPr/>
        <p:txBody>
          <a:bodyPr/>
          <a:lstStyle/>
          <a:p>
            <a:pPr marL="0" indent="0">
              <a:buNone/>
            </a:pPr>
            <a:endParaRPr lang="tr-TR"/>
          </a:p>
          <a:p>
            <a:pPr marL="0" indent="0">
              <a:buNone/>
            </a:pPr>
            <a:r>
              <a:rPr lang="tr-TR"/>
              <a:t>****</a:t>
            </a:r>
          </a:p>
          <a:p>
            <a:pPr marL="0" indent="0">
              <a:buNone/>
            </a:pPr>
            <a:r>
              <a:rPr lang="tr-TR"/>
              <a:t>***</a:t>
            </a:r>
          </a:p>
          <a:p>
            <a:pPr marL="0" indent="0">
              <a:buNone/>
            </a:pPr>
            <a:r>
              <a:rPr lang="tr-TR"/>
              <a:t>**</a:t>
            </a:r>
          </a:p>
          <a:p>
            <a:pPr marL="0" indent="0">
              <a:buNone/>
            </a:pPr>
            <a:r>
              <a:rPr lang="tr-TR"/>
              <a:t>*</a:t>
            </a:r>
          </a:p>
          <a:p>
            <a:endParaRPr lang="tr-TR"/>
          </a:p>
          <a:p>
            <a:r>
              <a:rPr lang="tr-TR"/>
              <a:t>Yukarıdaki şeklin çıktısını veren programı yazınız. </a:t>
            </a:r>
          </a:p>
        </p:txBody>
      </p:sp>
    </p:spTree>
    <p:extLst>
      <p:ext uri="{BB962C8B-B14F-4D97-AF65-F5344CB8AC3E}">
        <p14:creationId xmlns:p14="http://schemas.microsoft.com/office/powerpoint/2010/main" val="1489350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E84243-07F6-465C-8EA2-F852738DF9E7}"/>
              </a:ext>
            </a:extLst>
          </p:cNvPr>
          <p:cNvSpPr>
            <a:spLocks noGrp="1"/>
          </p:cNvSpPr>
          <p:nvPr>
            <p:ph type="title"/>
          </p:nvPr>
        </p:nvSpPr>
        <p:spPr/>
        <p:txBody>
          <a:bodyPr/>
          <a:lstStyle/>
          <a:p>
            <a:r>
              <a:rPr lang="tr-TR"/>
              <a:t>ODEV 2</a:t>
            </a:r>
          </a:p>
        </p:txBody>
      </p:sp>
      <p:sp>
        <p:nvSpPr>
          <p:cNvPr id="3" name="İçerik Yer Tutucusu 2">
            <a:extLst>
              <a:ext uri="{FF2B5EF4-FFF2-40B4-BE49-F238E27FC236}">
                <a16:creationId xmlns:a16="http://schemas.microsoft.com/office/drawing/2014/main" id="{538C562F-BE87-42DE-8C5B-33D176F8AC7C}"/>
              </a:ext>
            </a:extLst>
          </p:cNvPr>
          <p:cNvSpPr>
            <a:spLocks noGrp="1"/>
          </p:cNvSpPr>
          <p:nvPr>
            <p:ph idx="1"/>
          </p:nvPr>
        </p:nvSpPr>
        <p:spPr/>
        <p:txBody>
          <a:bodyPr/>
          <a:lstStyle/>
          <a:p>
            <a:r>
              <a:rPr lang="tr-TR"/>
              <a:t>1’den 10 a kadar olan çarpım tablosunu ekrana yazdıran programı yazınız. Çıktı aşağıdaki gibi olmalıdır:</a:t>
            </a:r>
          </a:p>
          <a:p>
            <a:endParaRPr lang="tr-TR"/>
          </a:p>
        </p:txBody>
      </p:sp>
      <p:pic>
        <p:nvPicPr>
          <p:cNvPr id="5" name="Resim 4">
            <a:extLst>
              <a:ext uri="{FF2B5EF4-FFF2-40B4-BE49-F238E27FC236}">
                <a16:creationId xmlns:a16="http://schemas.microsoft.com/office/drawing/2014/main" id="{BF982CDC-BE64-4865-9A9A-B0B90903E7FE}"/>
              </a:ext>
            </a:extLst>
          </p:cNvPr>
          <p:cNvPicPr>
            <a:picLocks noChangeAspect="1"/>
          </p:cNvPicPr>
          <p:nvPr/>
        </p:nvPicPr>
        <p:blipFill rotWithShape="1">
          <a:blip r:embed="rId2"/>
          <a:srcRect t="9999" r="41942" b="38879"/>
          <a:stretch/>
        </p:blipFill>
        <p:spPr>
          <a:xfrm>
            <a:off x="850900" y="3080884"/>
            <a:ext cx="9258299" cy="3599316"/>
          </a:xfrm>
          <a:prstGeom prst="rect">
            <a:avLst/>
          </a:prstGeom>
        </p:spPr>
      </p:pic>
    </p:spTree>
    <p:extLst>
      <p:ext uri="{BB962C8B-B14F-4D97-AF65-F5344CB8AC3E}">
        <p14:creationId xmlns:p14="http://schemas.microsoft.com/office/powerpoint/2010/main" val="16164507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7F74FC-81A5-4B4F-88D5-2E8F988E2C77}"/>
              </a:ext>
            </a:extLst>
          </p:cNvPr>
          <p:cNvSpPr>
            <a:spLocks noGrp="1"/>
          </p:cNvSpPr>
          <p:nvPr>
            <p:ph type="title"/>
          </p:nvPr>
        </p:nvSpPr>
        <p:spPr/>
        <p:txBody>
          <a:bodyPr/>
          <a:lstStyle/>
          <a:p>
            <a:r>
              <a:rPr lang="tr-TR"/>
              <a:t>Gelişmiş </a:t>
            </a:r>
            <a:r>
              <a:rPr lang="tr-TR" err="1"/>
              <a:t>For</a:t>
            </a:r>
            <a:r>
              <a:rPr lang="tr-TR"/>
              <a:t> Döngüsü</a:t>
            </a:r>
          </a:p>
        </p:txBody>
      </p:sp>
      <p:sp>
        <p:nvSpPr>
          <p:cNvPr id="3" name="İçerik Yer Tutucusu 2">
            <a:extLst>
              <a:ext uri="{FF2B5EF4-FFF2-40B4-BE49-F238E27FC236}">
                <a16:creationId xmlns:a16="http://schemas.microsoft.com/office/drawing/2014/main" id="{BF8F0735-EFB0-4225-A768-DFE03B918438}"/>
              </a:ext>
            </a:extLst>
          </p:cNvPr>
          <p:cNvSpPr>
            <a:spLocks noGrp="1"/>
          </p:cNvSpPr>
          <p:nvPr>
            <p:ph idx="1"/>
          </p:nvPr>
        </p:nvSpPr>
        <p:spPr/>
        <p:txBody>
          <a:bodyPr>
            <a:normAutofit lnSpcReduction="10000"/>
          </a:bodyPr>
          <a:lstStyle/>
          <a:p>
            <a:r>
              <a:rPr lang="tr-TR" b="0" i="0">
                <a:effectLst/>
                <a:latin typeface="Roboto" panose="02000000000000000000" pitchFamily="2" charset="0"/>
              </a:rPr>
              <a:t>Modern programlama dillerinin hepsinde </a:t>
            </a:r>
            <a:r>
              <a:rPr lang="tr-TR" b="0" i="0" err="1">
                <a:effectLst/>
                <a:latin typeface="Roboto" panose="02000000000000000000" pitchFamily="2" charset="0"/>
              </a:rPr>
              <a:t>for-each</a:t>
            </a:r>
            <a:r>
              <a:rPr lang="tr-TR" b="0" i="0">
                <a:effectLst/>
                <a:latin typeface="Roboto" panose="02000000000000000000" pitchFamily="2" charset="0"/>
              </a:rPr>
              <a:t> kavramı benimsenmiş ve programcıların gereksinim duyduğu standart bir özellik haline gelmiştir. </a:t>
            </a:r>
            <a:r>
              <a:rPr lang="tr-TR" b="0" i="0" err="1">
                <a:effectLst/>
                <a:latin typeface="Roboto" panose="02000000000000000000" pitchFamily="2" charset="0"/>
              </a:rPr>
              <a:t>For-each</a:t>
            </a:r>
            <a:r>
              <a:rPr lang="tr-TR" b="0" i="0">
                <a:effectLst/>
                <a:latin typeface="Roboto" panose="02000000000000000000" pitchFamily="2" charset="0"/>
              </a:rPr>
              <a:t> olarak bildiğiniz bu döngü Jav</a:t>
            </a:r>
            <a:r>
              <a:rPr lang="tr-TR">
                <a:latin typeface="Roboto" panose="02000000000000000000" pitchFamily="2" charset="0"/>
              </a:rPr>
              <a:t>a’da</a:t>
            </a:r>
            <a:r>
              <a:rPr lang="tr-TR" b="0" i="0">
                <a:effectLst/>
                <a:latin typeface="Roboto" panose="02000000000000000000" pitchFamily="2" charset="0"/>
              </a:rPr>
              <a:t> bulunmamaktadır. C# gibi dillerin aksine Java, </a:t>
            </a:r>
            <a:r>
              <a:rPr lang="tr-TR" b="0" i="0" err="1">
                <a:effectLst/>
                <a:latin typeface="Roboto" panose="02000000000000000000" pitchFamily="2" charset="0"/>
              </a:rPr>
              <a:t>for-each</a:t>
            </a:r>
            <a:r>
              <a:rPr lang="tr-TR" b="0" i="0">
                <a:effectLst/>
                <a:latin typeface="Roboto" panose="02000000000000000000" pitchFamily="2" charset="0"/>
              </a:rPr>
              <a:t> döngüsünün yaptığı işi, </a:t>
            </a:r>
            <a:r>
              <a:rPr lang="tr-TR" b="0" i="0" err="1">
                <a:effectLst/>
                <a:latin typeface="Roboto" panose="02000000000000000000" pitchFamily="2" charset="0"/>
              </a:rPr>
              <a:t>for</a:t>
            </a:r>
            <a:r>
              <a:rPr lang="tr-TR" b="0" i="0">
                <a:effectLst/>
                <a:latin typeface="Roboto" panose="02000000000000000000" pitchFamily="2" charset="0"/>
              </a:rPr>
              <a:t> döngüsü içerisine entegre etmiştir. Yani Java’da bu döngünün gerçekleştirdiği işlemler </a:t>
            </a:r>
            <a:r>
              <a:rPr lang="tr-TR" b="0" i="0" err="1">
                <a:effectLst/>
                <a:latin typeface="Roboto" panose="02000000000000000000" pitchFamily="2" charset="0"/>
              </a:rPr>
              <a:t>for</a:t>
            </a:r>
            <a:r>
              <a:rPr lang="tr-TR" b="0" i="0">
                <a:effectLst/>
                <a:latin typeface="Roboto" panose="02000000000000000000" pitchFamily="2" charset="0"/>
              </a:rPr>
              <a:t> döngüsünün gelişmiş bir versiyonu tarafından yerine getirilir. Özel </a:t>
            </a:r>
            <a:r>
              <a:rPr lang="tr-TR" b="0" i="0" err="1">
                <a:effectLst/>
                <a:latin typeface="Roboto" panose="02000000000000000000" pitchFamily="2" charset="0"/>
              </a:rPr>
              <a:t>for</a:t>
            </a:r>
            <a:r>
              <a:rPr lang="tr-TR" b="0" i="0">
                <a:effectLst/>
                <a:latin typeface="Roboto" panose="02000000000000000000" pitchFamily="2" charset="0"/>
              </a:rPr>
              <a:t> olarak da adlandırılan bu yapı, dizi ve koleksiyon tabanlı nesneler üzerinde, baştan sonra kadar ilerleyen sıralı bir döngü oluşturmak için tasarlanmıştır.</a:t>
            </a:r>
            <a:endParaRPr lang="tr-TR"/>
          </a:p>
          <a:p>
            <a:r>
              <a:rPr lang="tr-TR"/>
              <a:t>Gelişmiş </a:t>
            </a:r>
            <a:r>
              <a:rPr lang="tr-TR" err="1"/>
              <a:t>For</a:t>
            </a:r>
            <a:r>
              <a:rPr lang="tr-TR"/>
              <a:t> döngüsü, </a:t>
            </a:r>
            <a:r>
              <a:rPr lang="tr-TR" err="1"/>
              <a:t>For</a:t>
            </a:r>
            <a:r>
              <a:rPr lang="tr-TR"/>
              <a:t> döngüsü ile oluşturulmuş olan döngüleri daha kısa bir şekilde yazmamızı sağlayan döngüdür.</a:t>
            </a:r>
          </a:p>
          <a:p>
            <a:endParaRPr lang="tr-TR"/>
          </a:p>
          <a:p>
            <a:endParaRPr lang="tr-TR"/>
          </a:p>
        </p:txBody>
      </p:sp>
    </p:spTree>
    <p:extLst>
      <p:ext uri="{BB962C8B-B14F-4D97-AF65-F5344CB8AC3E}">
        <p14:creationId xmlns:p14="http://schemas.microsoft.com/office/powerpoint/2010/main" val="1813232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825570-0F4D-4FBB-9F98-296EBEB6AB2A}"/>
              </a:ext>
            </a:extLst>
          </p:cNvPr>
          <p:cNvSpPr>
            <a:spLocks noGrp="1"/>
          </p:cNvSpPr>
          <p:nvPr>
            <p:ph type="title"/>
          </p:nvPr>
        </p:nvSpPr>
        <p:spPr/>
        <p:txBody>
          <a:bodyPr/>
          <a:lstStyle/>
          <a:p>
            <a:r>
              <a:rPr lang="tr-TR"/>
              <a:t>Gelişmiş </a:t>
            </a:r>
            <a:r>
              <a:rPr lang="tr-TR" err="1"/>
              <a:t>For</a:t>
            </a:r>
            <a:r>
              <a:rPr lang="tr-TR"/>
              <a:t> Döngüsü</a:t>
            </a:r>
          </a:p>
        </p:txBody>
      </p:sp>
      <p:sp>
        <p:nvSpPr>
          <p:cNvPr id="3" name="İçerik Yer Tutucusu 2">
            <a:extLst>
              <a:ext uri="{FF2B5EF4-FFF2-40B4-BE49-F238E27FC236}">
                <a16:creationId xmlns:a16="http://schemas.microsoft.com/office/drawing/2014/main" id="{186F2CC6-64A1-4BD6-9AE2-2913ECE7C985}"/>
              </a:ext>
            </a:extLst>
          </p:cNvPr>
          <p:cNvSpPr>
            <a:spLocks noGrp="1"/>
          </p:cNvSpPr>
          <p:nvPr>
            <p:ph idx="1"/>
          </p:nvPr>
        </p:nvSpPr>
        <p:spPr/>
        <p:txBody>
          <a:bodyPr>
            <a:normAutofit fontScale="92500" lnSpcReduction="10000"/>
          </a:bodyPr>
          <a:lstStyle/>
          <a:p>
            <a:pPr algn="just"/>
            <a:r>
              <a:rPr lang="tr-TR" b="1" i="0">
                <a:effectLst/>
                <a:latin typeface="Roboto" panose="02000000000000000000" pitchFamily="2" charset="0"/>
              </a:rPr>
              <a:t>Gelişmiş </a:t>
            </a:r>
            <a:r>
              <a:rPr lang="tr-TR" b="1" i="0" err="1">
                <a:effectLst/>
                <a:latin typeface="Roboto" panose="02000000000000000000" pitchFamily="2" charset="0"/>
              </a:rPr>
              <a:t>for</a:t>
            </a:r>
            <a:r>
              <a:rPr lang="tr-TR" b="1" i="0">
                <a:effectLst/>
                <a:latin typeface="Roboto" panose="02000000000000000000" pitchFamily="2" charset="0"/>
              </a:rPr>
              <a:t> döngüsünün genel biçimi aşağıdaki gibidir.</a:t>
            </a:r>
            <a:endParaRPr lang="tr-TR" b="0" i="0">
              <a:effectLst/>
              <a:latin typeface="Roboto" panose="02000000000000000000" pitchFamily="2" charset="0"/>
            </a:endParaRPr>
          </a:p>
          <a:p>
            <a:pPr marL="0" indent="0">
              <a:buNone/>
            </a:pPr>
            <a:endParaRPr lang="tr-TR"/>
          </a:p>
          <a:p>
            <a:pPr marL="0" indent="0">
              <a:buNone/>
            </a:pPr>
            <a:r>
              <a:rPr lang="tr-TR" err="1"/>
              <a:t>for</a:t>
            </a:r>
            <a:r>
              <a:rPr lang="tr-TR"/>
              <a:t>(</a:t>
            </a:r>
            <a:r>
              <a:rPr lang="tr-TR" err="1"/>
              <a:t>tip:değişken</a:t>
            </a:r>
            <a:r>
              <a:rPr lang="tr-TR"/>
              <a:t>){</a:t>
            </a:r>
          </a:p>
          <a:p>
            <a:pPr marL="0" indent="0">
              <a:buNone/>
            </a:pPr>
            <a:r>
              <a:rPr lang="tr-TR"/>
              <a:t>//ifade bloğu</a:t>
            </a:r>
          </a:p>
          <a:p>
            <a:pPr marL="0" indent="0">
              <a:buNone/>
            </a:pPr>
            <a:r>
              <a:rPr lang="tr-TR"/>
              <a:t>}</a:t>
            </a:r>
          </a:p>
          <a:p>
            <a:pPr marL="0" indent="0">
              <a:buNone/>
            </a:pPr>
            <a:endParaRPr lang="tr-TR"/>
          </a:p>
          <a:p>
            <a:r>
              <a:rPr lang="tr-TR" b="0" i="0">
                <a:effectLst/>
                <a:latin typeface="Roboto" panose="02000000000000000000" pitchFamily="2" charset="0"/>
              </a:rPr>
              <a:t>Burada dikkat edilmesi gereken nokta koleksiyonda ya da dizide yer alan verinin tipiyle değişkenin tipinin birbiriyle uyumlu olmasıdır.</a:t>
            </a:r>
            <a:br>
              <a:rPr lang="tr-TR"/>
            </a:br>
            <a:br>
              <a:rPr lang="tr-TR"/>
            </a:br>
            <a:endParaRPr lang="tr-TR"/>
          </a:p>
        </p:txBody>
      </p:sp>
    </p:spTree>
    <p:extLst>
      <p:ext uri="{BB962C8B-B14F-4D97-AF65-F5344CB8AC3E}">
        <p14:creationId xmlns:p14="http://schemas.microsoft.com/office/powerpoint/2010/main" val="19900835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84211-451C-4EB2-AA3C-D704803B8608}"/>
              </a:ext>
            </a:extLst>
          </p:cNvPr>
          <p:cNvSpPr>
            <a:spLocks noGrp="1"/>
          </p:cNvSpPr>
          <p:nvPr>
            <p:ph type="title"/>
          </p:nvPr>
        </p:nvSpPr>
        <p:spPr/>
        <p:txBody>
          <a:bodyPr/>
          <a:lstStyle/>
          <a:p>
            <a:r>
              <a:rPr lang="tr-TR"/>
              <a:t>Gelişmiş </a:t>
            </a:r>
            <a:r>
              <a:rPr lang="tr-TR" err="1"/>
              <a:t>For</a:t>
            </a:r>
            <a:r>
              <a:rPr lang="tr-TR"/>
              <a:t> Döngüsü Örnek 1</a:t>
            </a:r>
          </a:p>
        </p:txBody>
      </p:sp>
      <p:sp>
        <p:nvSpPr>
          <p:cNvPr id="3" name="İçerik Yer Tutucusu 2">
            <a:extLst>
              <a:ext uri="{FF2B5EF4-FFF2-40B4-BE49-F238E27FC236}">
                <a16:creationId xmlns:a16="http://schemas.microsoft.com/office/drawing/2014/main" id="{C77E6214-4376-4FB2-9051-5D95ED749122}"/>
              </a:ext>
            </a:extLst>
          </p:cNvPr>
          <p:cNvSpPr>
            <a:spLocks noGrp="1"/>
          </p:cNvSpPr>
          <p:nvPr>
            <p:ph idx="1"/>
          </p:nvPr>
        </p:nvSpPr>
        <p:spPr/>
        <p:txBody>
          <a:bodyPr/>
          <a:lstStyle/>
          <a:p>
            <a:r>
              <a:rPr lang="tr-TR"/>
              <a:t> </a:t>
            </a:r>
            <a:r>
              <a:rPr lang="tr-TR" err="1"/>
              <a:t>int</a:t>
            </a:r>
            <a:r>
              <a:rPr lang="tr-TR"/>
              <a:t> [] dizi={1,2,3,4,5};</a:t>
            </a:r>
          </a:p>
          <a:p>
            <a:r>
              <a:rPr lang="tr-TR"/>
              <a:t>        </a:t>
            </a:r>
            <a:r>
              <a:rPr lang="tr-TR" err="1"/>
              <a:t>for</a:t>
            </a:r>
            <a:r>
              <a:rPr lang="tr-TR"/>
              <a:t>(</a:t>
            </a:r>
            <a:r>
              <a:rPr lang="tr-TR" err="1"/>
              <a:t>int</a:t>
            </a:r>
            <a:r>
              <a:rPr lang="tr-TR"/>
              <a:t> i: dizi)</a:t>
            </a:r>
          </a:p>
          <a:p>
            <a:r>
              <a:rPr lang="tr-TR"/>
              <a:t>            </a:t>
            </a:r>
            <a:r>
              <a:rPr lang="tr-TR" err="1"/>
              <a:t>System.out.println</a:t>
            </a:r>
            <a:r>
              <a:rPr lang="tr-TR"/>
              <a:t>(i+"");</a:t>
            </a:r>
          </a:p>
        </p:txBody>
      </p:sp>
    </p:spTree>
    <p:extLst>
      <p:ext uri="{BB962C8B-B14F-4D97-AF65-F5344CB8AC3E}">
        <p14:creationId xmlns:p14="http://schemas.microsoft.com/office/powerpoint/2010/main" val="38441619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C4DC6-29FC-41DF-BA86-FA3C2A954B33}"/>
              </a:ext>
            </a:extLst>
          </p:cNvPr>
          <p:cNvSpPr>
            <a:spLocks noGrp="1"/>
          </p:cNvSpPr>
          <p:nvPr>
            <p:ph type="title"/>
          </p:nvPr>
        </p:nvSpPr>
        <p:spPr/>
        <p:txBody>
          <a:bodyPr/>
          <a:lstStyle/>
          <a:p>
            <a:r>
              <a:rPr lang="tr-TR"/>
              <a:t>Gelişmiş </a:t>
            </a:r>
            <a:r>
              <a:rPr lang="tr-TR" err="1"/>
              <a:t>For</a:t>
            </a:r>
            <a:r>
              <a:rPr lang="tr-TR"/>
              <a:t> Döngüsü Örnek 2</a:t>
            </a:r>
          </a:p>
        </p:txBody>
      </p:sp>
      <p:sp>
        <p:nvSpPr>
          <p:cNvPr id="3" name="İçerik Yer Tutucusu 2">
            <a:extLst>
              <a:ext uri="{FF2B5EF4-FFF2-40B4-BE49-F238E27FC236}">
                <a16:creationId xmlns:a16="http://schemas.microsoft.com/office/drawing/2014/main" id="{52A9D50B-20E9-44ED-BD40-053D98FE7A8A}"/>
              </a:ext>
            </a:extLst>
          </p:cNvPr>
          <p:cNvSpPr>
            <a:spLocks noGrp="1"/>
          </p:cNvSpPr>
          <p:nvPr>
            <p:ph idx="1"/>
          </p:nvPr>
        </p:nvSpPr>
        <p:spPr/>
        <p:txBody>
          <a:bodyPr>
            <a:normAutofit/>
          </a:bodyPr>
          <a:lstStyle/>
          <a:p>
            <a:r>
              <a:rPr lang="tr-TR"/>
              <a:t>5 elemanlı bir dizi oluşturun ve dizinin elemanları sırasıyla 3*i şeklinde artış göstersin. Dizinin her bir elemanını ekrana yazdıran kodu yazınız</a:t>
            </a:r>
          </a:p>
        </p:txBody>
      </p:sp>
    </p:spTree>
    <p:extLst>
      <p:ext uri="{BB962C8B-B14F-4D97-AF65-F5344CB8AC3E}">
        <p14:creationId xmlns:p14="http://schemas.microsoft.com/office/powerpoint/2010/main" val="10662551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7455F-C242-49BA-8930-FDA705212B16}"/>
              </a:ext>
            </a:extLst>
          </p:cNvPr>
          <p:cNvSpPr>
            <a:spLocks noGrp="1"/>
          </p:cNvSpPr>
          <p:nvPr>
            <p:ph type="title"/>
          </p:nvPr>
        </p:nvSpPr>
        <p:spPr/>
        <p:txBody>
          <a:bodyPr/>
          <a:lstStyle/>
          <a:p>
            <a:r>
              <a:rPr lang="tr-TR"/>
              <a:t>QUİZ 2</a:t>
            </a:r>
          </a:p>
        </p:txBody>
      </p:sp>
      <p:sp>
        <p:nvSpPr>
          <p:cNvPr id="3" name="Metin Yer Tutucusu 2">
            <a:extLst>
              <a:ext uri="{FF2B5EF4-FFF2-40B4-BE49-F238E27FC236}">
                <a16:creationId xmlns:a16="http://schemas.microsoft.com/office/drawing/2014/main" id="{6C700EAA-6C83-4B7C-9B70-1A49770D9EC5}"/>
              </a:ext>
            </a:extLst>
          </p:cNvPr>
          <p:cNvSpPr>
            <a:spLocks noGrp="1"/>
          </p:cNvSpPr>
          <p:nvPr>
            <p:ph type="body" idx="1"/>
          </p:nvPr>
        </p:nvSpPr>
        <p:spPr>
          <a:xfrm>
            <a:off x="680321" y="4232171"/>
            <a:ext cx="10962179" cy="1704017"/>
          </a:xfrm>
        </p:spPr>
        <p:txBody>
          <a:bodyPr/>
          <a:lstStyle/>
          <a:p>
            <a:r>
              <a:rPr lang="tr-TR"/>
              <a:t>https://docs.google.com/forms/d/11Z_FaeICDHJds24A5ft08-Aa9QQmQWmKChQguUSNC7Y</a:t>
            </a:r>
          </a:p>
        </p:txBody>
      </p:sp>
    </p:spTree>
    <p:extLst>
      <p:ext uri="{BB962C8B-B14F-4D97-AF65-F5344CB8AC3E}">
        <p14:creationId xmlns:p14="http://schemas.microsoft.com/office/powerpoint/2010/main" val="2719001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601EAB-74C2-441B-A8DE-B2C5A7CBA693}"/>
              </a:ext>
            </a:extLst>
          </p:cNvPr>
          <p:cNvSpPr>
            <a:spLocks noGrp="1"/>
          </p:cNvSpPr>
          <p:nvPr>
            <p:ph type="ctrTitle"/>
          </p:nvPr>
        </p:nvSpPr>
        <p:spPr/>
        <p:txBody>
          <a:bodyPr/>
          <a:lstStyle/>
          <a:p>
            <a:r>
              <a:rPr lang="tr-TR"/>
              <a:t>DİZİLER</a:t>
            </a:r>
          </a:p>
        </p:txBody>
      </p:sp>
    </p:spTree>
    <p:extLst>
      <p:ext uri="{BB962C8B-B14F-4D97-AF65-F5344CB8AC3E}">
        <p14:creationId xmlns:p14="http://schemas.microsoft.com/office/powerpoint/2010/main" val="64066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520858-A922-4FEE-B011-760DDE7B9EF8}"/>
              </a:ext>
            </a:extLst>
          </p:cNvPr>
          <p:cNvSpPr>
            <a:spLocks noGrp="1"/>
          </p:cNvSpPr>
          <p:nvPr>
            <p:ph type="title"/>
          </p:nvPr>
        </p:nvSpPr>
        <p:spPr/>
        <p:txBody>
          <a:bodyPr/>
          <a:lstStyle/>
          <a:p>
            <a:r>
              <a:rPr lang="tr-TR" b="1" i="0">
                <a:effectLst/>
                <a:latin typeface="Roboto" panose="02000000000000000000" pitchFamily="2" charset="0"/>
              </a:rPr>
              <a:t>Akış Diyagramları – Şemaları</a:t>
            </a:r>
            <a:endParaRPr lang="tr-TR"/>
          </a:p>
        </p:txBody>
      </p:sp>
      <p:sp>
        <p:nvSpPr>
          <p:cNvPr id="3" name="İçerik Yer Tutucusu 2">
            <a:extLst>
              <a:ext uri="{FF2B5EF4-FFF2-40B4-BE49-F238E27FC236}">
                <a16:creationId xmlns:a16="http://schemas.microsoft.com/office/drawing/2014/main" id="{9937811C-3962-4A1F-9F69-211ED52893B0}"/>
              </a:ext>
            </a:extLst>
          </p:cNvPr>
          <p:cNvSpPr>
            <a:spLocks noGrp="1"/>
          </p:cNvSpPr>
          <p:nvPr>
            <p:ph idx="1"/>
          </p:nvPr>
        </p:nvSpPr>
        <p:spPr>
          <a:xfrm>
            <a:off x="461382" y="2506217"/>
            <a:ext cx="10781874" cy="4457700"/>
          </a:xfrm>
        </p:spPr>
        <p:txBody>
          <a:bodyPr/>
          <a:lstStyle/>
          <a:p>
            <a:pPr algn="l"/>
            <a:r>
              <a:rPr lang="tr-TR" b="0" i="0">
                <a:effectLst/>
                <a:latin typeface="Open Sans" panose="020B0606030504020204" pitchFamily="34" charset="0"/>
              </a:rPr>
              <a:t>Her algoritma kağıt halinde yazılabilecek şekilde basit olmalıdır. Algoritmalar metin olarak düz yazı ile veya akış diyagramları ile gösterilebilirler.</a:t>
            </a:r>
          </a:p>
          <a:p>
            <a:pPr algn="l"/>
            <a:r>
              <a:rPr lang="tr-TR" b="0" i="0">
                <a:effectLst/>
                <a:latin typeface="Open Sans" panose="020B0606030504020204" pitchFamily="34" charset="0"/>
              </a:rPr>
              <a:t>Akış diyagramları, algoritmanın işleyişini neden-sonuç ilişkisini göstererek sırayla aktarılmasını sağlar.</a:t>
            </a:r>
          </a:p>
          <a:p>
            <a:pPr algn="l"/>
            <a:endParaRPr lang="tr-TR" b="0" i="0">
              <a:effectLst/>
              <a:latin typeface="Open Sans" panose="020B0606030504020204" pitchFamily="34" charset="0"/>
            </a:endParaRPr>
          </a:p>
          <a:p>
            <a:endParaRPr lang="tr-TR"/>
          </a:p>
        </p:txBody>
      </p:sp>
    </p:spTree>
    <p:extLst>
      <p:ext uri="{BB962C8B-B14F-4D97-AF65-F5344CB8AC3E}">
        <p14:creationId xmlns:p14="http://schemas.microsoft.com/office/powerpoint/2010/main" val="15984633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4729AD-868A-453A-A103-EC073E8D7F46}"/>
              </a:ext>
            </a:extLst>
          </p:cNvPr>
          <p:cNvSpPr>
            <a:spLocks noGrp="1"/>
          </p:cNvSpPr>
          <p:nvPr>
            <p:ph type="title"/>
          </p:nvPr>
        </p:nvSpPr>
        <p:spPr/>
        <p:txBody>
          <a:bodyPr/>
          <a:lstStyle/>
          <a:p>
            <a:r>
              <a:rPr lang="tr-TR"/>
              <a:t>DİZİLER (ARRAYS)</a:t>
            </a:r>
          </a:p>
        </p:txBody>
      </p:sp>
      <p:sp>
        <p:nvSpPr>
          <p:cNvPr id="3" name="İçerik Yer Tutucusu 2">
            <a:extLst>
              <a:ext uri="{FF2B5EF4-FFF2-40B4-BE49-F238E27FC236}">
                <a16:creationId xmlns:a16="http://schemas.microsoft.com/office/drawing/2014/main" id="{90DE339B-5BEC-4C63-AC2A-1203823BE2E9}"/>
              </a:ext>
            </a:extLst>
          </p:cNvPr>
          <p:cNvSpPr>
            <a:spLocks noGrp="1"/>
          </p:cNvSpPr>
          <p:nvPr>
            <p:ph idx="1"/>
          </p:nvPr>
        </p:nvSpPr>
        <p:spPr/>
        <p:txBody>
          <a:bodyPr/>
          <a:lstStyle/>
          <a:p>
            <a:r>
              <a:rPr lang="tr-TR"/>
              <a:t>Bünyesinde aynı tip verileri barındıran yapılardır.</a:t>
            </a:r>
          </a:p>
          <a:p>
            <a:r>
              <a:rPr lang="tr-TR" b="0" i="0">
                <a:effectLst/>
                <a:latin typeface="charter"/>
              </a:rPr>
              <a:t>Nesne gibi düşündükleri için referans tipleri olarak değer görürler. Referans tipleri 2 </a:t>
            </a:r>
            <a:r>
              <a:rPr lang="tr-TR" b="0" i="0" err="1">
                <a:effectLst/>
                <a:latin typeface="charter"/>
              </a:rPr>
              <a:t>kısıma</a:t>
            </a:r>
            <a:r>
              <a:rPr lang="tr-TR" b="0" i="0">
                <a:effectLst/>
                <a:latin typeface="charter"/>
              </a:rPr>
              <a:t> ayrılır. Referans ve İlkel veri tipleri. Referans, nesnelerin bellekteki yerlerini tutar. İlkel ver tipleriyse sadece 1 adet veriyi tutarlar.</a:t>
            </a:r>
            <a:endParaRPr lang="tr-TR"/>
          </a:p>
          <a:p>
            <a:endParaRPr lang="tr-TR"/>
          </a:p>
        </p:txBody>
      </p:sp>
    </p:spTree>
    <p:extLst>
      <p:ext uri="{BB962C8B-B14F-4D97-AF65-F5344CB8AC3E}">
        <p14:creationId xmlns:p14="http://schemas.microsoft.com/office/powerpoint/2010/main" val="15576908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257343-DB89-497D-A837-4E5110522329}"/>
              </a:ext>
            </a:extLst>
          </p:cNvPr>
          <p:cNvSpPr>
            <a:spLocks noGrp="1"/>
          </p:cNvSpPr>
          <p:nvPr>
            <p:ph type="title"/>
          </p:nvPr>
        </p:nvSpPr>
        <p:spPr/>
        <p:txBody>
          <a:bodyPr/>
          <a:lstStyle/>
          <a:p>
            <a:r>
              <a:rPr lang="tr-TR"/>
              <a:t>Dizi Oluşturma	</a:t>
            </a:r>
          </a:p>
        </p:txBody>
      </p:sp>
      <p:sp>
        <p:nvSpPr>
          <p:cNvPr id="5" name="İçerik Yer Tutucusu 4">
            <a:extLst>
              <a:ext uri="{FF2B5EF4-FFF2-40B4-BE49-F238E27FC236}">
                <a16:creationId xmlns:a16="http://schemas.microsoft.com/office/drawing/2014/main" id="{DB00EA11-5AB5-4C95-926E-40AE3FB7BC26}"/>
              </a:ext>
            </a:extLst>
          </p:cNvPr>
          <p:cNvSpPr>
            <a:spLocks noGrp="1"/>
          </p:cNvSpPr>
          <p:nvPr>
            <p:ph idx="1"/>
          </p:nvPr>
        </p:nvSpPr>
        <p:spPr/>
        <p:txBody>
          <a:bodyPr>
            <a:normAutofit fontScale="92500"/>
          </a:bodyPr>
          <a:lstStyle/>
          <a:p>
            <a:r>
              <a:rPr lang="tr-TR"/>
              <a:t>Java’da dizi tanımlaması aşağıdaki gibi yapılmaktadır;</a:t>
            </a:r>
          </a:p>
          <a:p>
            <a:r>
              <a:rPr lang="tr-TR" err="1"/>
              <a:t>int</a:t>
            </a:r>
            <a:r>
              <a:rPr lang="tr-TR"/>
              <a:t>[] dizi; //dizi için yapılan referans tanımlaması</a:t>
            </a:r>
          </a:p>
          <a:p>
            <a:endParaRPr lang="tr-TR"/>
          </a:p>
          <a:p>
            <a:r>
              <a:rPr lang="tr-TR"/>
              <a:t>Dizi tanımlaması yapılırken ilk olarak oluşturacağımız dizinin veri tipi belirtilir. </a:t>
            </a:r>
          </a:p>
          <a:p>
            <a:r>
              <a:rPr lang="tr-TR"/>
              <a:t>Dizinin türünü belirttikten sonra o tür dışındaki bir veriyi dizimiz içerisine ekleyemeyiz.</a:t>
            </a:r>
          </a:p>
          <a:p>
            <a:r>
              <a:rPr lang="tr-TR"/>
              <a:t>Dizimiz için gerekli tür tanımlaması yaptıktan sonra köşeli parantezler konur. [] Köşeli parantezler bu verinin dizi olduğunu bizlere gösterir.</a:t>
            </a:r>
          </a:p>
        </p:txBody>
      </p:sp>
    </p:spTree>
    <p:extLst>
      <p:ext uri="{BB962C8B-B14F-4D97-AF65-F5344CB8AC3E}">
        <p14:creationId xmlns:p14="http://schemas.microsoft.com/office/powerpoint/2010/main" val="20179717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30D96-C72A-406B-BDDA-5916C9CB98D7}"/>
              </a:ext>
            </a:extLst>
          </p:cNvPr>
          <p:cNvSpPr>
            <a:spLocks noGrp="1"/>
          </p:cNvSpPr>
          <p:nvPr>
            <p:ph type="title"/>
          </p:nvPr>
        </p:nvSpPr>
        <p:spPr/>
        <p:txBody>
          <a:bodyPr/>
          <a:lstStyle/>
          <a:p>
            <a:r>
              <a:rPr lang="tr-TR"/>
              <a:t>Dizi Tanımlama Şekilleri	</a:t>
            </a:r>
          </a:p>
        </p:txBody>
      </p:sp>
      <p:sp>
        <p:nvSpPr>
          <p:cNvPr id="3" name="İçerik Yer Tutucusu 2">
            <a:extLst>
              <a:ext uri="{FF2B5EF4-FFF2-40B4-BE49-F238E27FC236}">
                <a16:creationId xmlns:a16="http://schemas.microsoft.com/office/drawing/2014/main" id="{16C2FE1F-1269-4A1A-BF9D-5C251C5395BF}"/>
              </a:ext>
            </a:extLst>
          </p:cNvPr>
          <p:cNvSpPr>
            <a:spLocks noGrp="1"/>
          </p:cNvSpPr>
          <p:nvPr>
            <p:ph idx="1"/>
          </p:nvPr>
        </p:nvSpPr>
        <p:spPr>
          <a:xfrm>
            <a:off x="283336" y="2189407"/>
            <a:ext cx="10908405" cy="4810259"/>
          </a:xfrm>
        </p:spPr>
        <p:txBody>
          <a:bodyPr>
            <a:normAutofit lnSpcReduction="10000"/>
          </a:bodyPr>
          <a:lstStyle/>
          <a:p>
            <a:pPr marL="0" indent="0">
              <a:buNone/>
            </a:pPr>
            <a:r>
              <a:rPr lang="tr-TR" sz="1600"/>
              <a:t>       </a:t>
            </a:r>
            <a:r>
              <a:rPr lang="tr-TR" sz="1600" err="1"/>
              <a:t>int</a:t>
            </a:r>
            <a:r>
              <a:rPr lang="tr-TR" sz="1600"/>
              <a:t> dizi[];</a:t>
            </a:r>
          </a:p>
          <a:p>
            <a:pPr marL="0" indent="0">
              <a:buNone/>
            </a:pPr>
            <a:r>
              <a:rPr lang="tr-TR" sz="1600"/>
              <a:t>       </a:t>
            </a:r>
            <a:r>
              <a:rPr lang="tr-TR" sz="1600" err="1"/>
              <a:t>String</a:t>
            </a:r>
            <a:r>
              <a:rPr lang="tr-TR" sz="1600"/>
              <a:t> dizi[];</a:t>
            </a:r>
          </a:p>
          <a:p>
            <a:pPr marL="0" indent="0">
              <a:buNone/>
            </a:pPr>
            <a:r>
              <a:rPr lang="tr-TR" sz="1600"/>
              <a:t>       </a:t>
            </a:r>
          </a:p>
          <a:p>
            <a:pPr marL="0" indent="0">
              <a:buNone/>
            </a:pPr>
            <a:r>
              <a:rPr lang="tr-TR" sz="1600"/>
              <a:t>       </a:t>
            </a:r>
            <a:r>
              <a:rPr lang="tr-TR" sz="1600" err="1"/>
              <a:t>int</a:t>
            </a:r>
            <a:r>
              <a:rPr lang="tr-TR" sz="1600"/>
              <a:t> [] dizi = {1,2,3,4,5};</a:t>
            </a:r>
          </a:p>
          <a:p>
            <a:pPr marL="0" indent="0">
              <a:buNone/>
            </a:pPr>
            <a:r>
              <a:rPr lang="tr-TR" sz="1600"/>
              <a:t>       </a:t>
            </a:r>
          </a:p>
          <a:p>
            <a:pPr marL="0" indent="0">
              <a:buNone/>
            </a:pPr>
            <a:r>
              <a:rPr lang="tr-TR" sz="1600"/>
              <a:t>       </a:t>
            </a:r>
            <a:r>
              <a:rPr lang="tr-TR" sz="1600" err="1"/>
              <a:t>String</a:t>
            </a:r>
            <a:r>
              <a:rPr lang="tr-TR" sz="1600"/>
              <a:t> dizi[] = {"Mehmet" , "Nisa"}; </a:t>
            </a:r>
          </a:p>
          <a:p>
            <a:pPr marL="0" indent="0">
              <a:buNone/>
            </a:pPr>
            <a:r>
              <a:rPr lang="tr-TR" sz="1600"/>
              <a:t>       </a:t>
            </a:r>
          </a:p>
          <a:p>
            <a:pPr marL="0" indent="0">
              <a:buNone/>
            </a:pPr>
            <a:r>
              <a:rPr lang="tr-TR" sz="1600"/>
              <a:t>       </a:t>
            </a:r>
            <a:r>
              <a:rPr lang="tr-TR" sz="1600" err="1"/>
              <a:t>int</a:t>
            </a:r>
            <a:r>
              <a:rPr lang="tr-TR" sz="1600"/>
              <a:t> [] dizi = </a:t>
            </a:r>
            <a:r>
              <a:rPr lang="tr-TR" sz="1600" err="1"/>
              <a:t>new</a:t>
            </a:r>
            <a:r>
              <a:rPr lang="tr-TR" sz="1600"/>
              <a:t> </a:t>
            </a:r>
            <a:r>
              <a:rPr lang="tr-TR" sz="1600" err="1"/>
              <a:t>int</a:t>
            </a:r>
            <a:r>
              <a:rPr lang="tr-TR" sz="1600"/>
              <a:t> [5]; //dizi içerisi doldurulmadıysa eleman sayısı belirtilir.</a:t>
            </a:r>
          </a:p>
          <a:p>
            <a:pPr marL="0" indent="0">
              <a:buNone/>
            </a:pPr>
            <a:r>
              <a:rPr lang="tr-TR" sz="1600"/>
              <a:t>       </a:t>
            </a:r>
          </a:p>
          <a:p>
            <a:pPr marL="0" indent="0">
              <a:buNone/>
            </a:pPr>
            <a:r>
              <a:rPr lang="tr-TR" sz="1600"/>
              <a:t>       Diziyi </a:t>
            </a:r>
            <a:r>
              <a:rPr lang="tr-TR" sz="1600" err="1"/>
              <a:t>new</a:t>
            </a:r>
            <a:r>
              <a:rPr lang="tr-TR" sz="1600"/>
              <a:t> ile oluşturmamız durumunda eleman sayısını girmek zorunludur.</a:t>
            </a:r>
          </a:p>
          <a:p>
            <a:pPr marL="0" indent="0">
              <a:buNone/>
            </a:pPr>
            <a:r>
              <a:rPr lang="tr-TR" sz="1600"/>
              <a:t>       </a:t>
            </a:r>
          </a:p>
          <a:p>
            <a:pPr marL="0" indent="0">
              <a:buNone/>
            </a:pPr>
            <a:r>
              <a:rPr lang="tr-TR" sz="1600"/>
              <a:t>       </a:t>
            </a:r>
            <a:r>
              <a:rPr lang="tr-TR" sz="1600" err="1"/>
              <a:t>int</a:t>
            </a:r>
            <a:r>
              <a:rPr lang="tr-TR" sz="1600"/>
              <a:t> dizi[]; //referans oluşturuldu.</a:t>
            </a:r>
          </a:p>
          <a:p>
            <a:pPr marL="0" indent="0">
              <a:buNone/>
            </a:pPr>
            <a:r>
              <a:rPr lang="tr-TR" sz="1600"/>
              <a:t>       dizi = </a:t>
            </a:r>
            <a:r>
              <a:rPr lang="tr-TR" sz="1600" err="1"/>
              <a:t>new</a:t>
            </a:r>
            <a:r>
              <a:rPr lang="tr-TR" sz="1600"/>
              <a:t> </a:t>
            </a:r>
            <a:r>
              <a:rPr lang="tr-TR" sz="1600" err="1"/>
              <a:t>int</a:t>
            </a:r>
            <a:r>
              <a:rPr lang="tr-TR" sz="1600"/>
              <a:t> []{1,2,3,4}; // dizi içerisinin doldurulması sonucu dizi eleman sayısı belirtilmez.</a:t>
            </a:r>
          </a:p>
          <a:p>
            <a:pPr marL="0" indent="0">
              <a:buNone/>
            </a:pPr>
            <a:r>
              <a:rPr lang="tr-TR" sz="1600"/>
              <a:t> </a:t>
            </a:r>
          </a:p>
        </p:txBody>
      </p:sp>
    </p:spTree>
    <p:extLst>
      <p:ext uri="{BB962C8B-B14F-4D97-AF65-F5344CB8AC3E}">
        <p14:creationId xmlns:p14="http://schemas.microsoft.com/office/powerpoint/2010/main" val="12605569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964311-A6D9-43BE-966E-77E9BEC2D227}"/>
              </a:ext>
            </a:extLst>
          </p:cNvPr>
          <p:cNvSpPr>
            <a:spLocks noGrp="1"/>
          </p:cNvSpPr>
          <p:nvPr>
            <p:ph type="title"/>
          </p:nvPr>
        </p:nvSpPr>
        <p:spPr>
          <a:xfrm>
            <a:off x="680321" y="921811"/>
            <a:ext cx="9613861" cy="1080938"/>
          </a:xfrm>
        </p:spPr>
        <p:txBody>
          <a:bodyPr>
            <a:normAutofit/>
          </a:bodyPr>
          <a:lstStyle/>
          <a:p>
            <a:pPr algn="l"/>
            <a:r>
              <a:rPr lang="tr-TR" b="1" i="0">
                <a:effectLst/>
                <a:latin typeface="-apple-system"/>
              </a:rPr>
              <a:t>Dizi Boyutunun Değiştirilmesi</a:t>
            </a:r>
            <a:br>
              <a:rPr lang="tr-TR"/>
            </a:br>
            <a:endParaRPr lang="tr-TR"/>
          </a:p>
        </p:txBody>
      </p:sp>
      <p:sp>
        <p:nvSpPr>
          <p:cNvPr id="3" name="İçerik Yer Tutucusu 2">
            <a:extLst>
              <a:ext uri="{FF2B5EF4-FFF2-40B4-BE49-F238E27FC236}">
                <a16:creationId xmlns:a16="http://schemas.microsoft.com/office/drawing/2014/main" id="{8F1E6B27-F235-45A4-914D-AE8882742CE9}"/>
              </a:ext>
            </a:extLst>
          </p:cNvPr>
          <p:cNvSpPr>
            <a:spLocks noGrp="1"/>
          </p:cNvSpPr>
          <p:nvPr>
            <p:ph idx="1"/>
          </p:nvPr>
        </p:nvSpPr>
        <p:spPr/>
        <p:txBody>
          <a:bodyPr/>
          <a:lstStyle/>
          <a:p>
            <a:pPr marL="0" indent="0" algn="l">
              <a:buNone/>
            </a:pPr>
            <a:r>
              <a:rPr lang="tr-TR" b="0" i="0">
                <a:effectLst/>
                <a:latin typeface="-apple-system"/>
              </a:rPr>
              <a:t>Dizi boyutu bir kez verildi mi, artık değiştirilemez,</a:t>
            </a:r>
          </a:p>
          <a:p>
            <a:pPr marL="0" indent="0">
              <a:buNone/>
            </a:pPr>
            <a:r>
              <a:rPr lang="tr-TR" b="0" i="0" err="1">
                <a:effectLst/>
                <a:latin typeface="SFMono-Regular"/>
              </a:rPr>
              <a:t>int</a:t>
            </a:r>
            <a:r>
              <a:rPr lang="tr-TR" b="0" i="0">
                <a:effectLst/>
                <a:latin typeface="SFMono-Regular"/>
              </a:rPr>
              <a:t> dizi[] = </a:t>
            </a:r>
            <a:r>
              <a:rPr lang="tr-TR" b="1" i="0" err="1">
                <a:effectLst/>
                <a:latin typeface="SFMono-Regular"/>
              </a:rPr>
              <a:t>new</a:t>
            </a:r>
            <a:r>
              <a:rPr lang="tr-TR" b="0" i="0">
                <a:effectLst/>
                <a:latin typeface="SFMono-Regular"/>
              </a:rPr>
              <a:t> </a:t>
            </a:r>
            <a:r>
              <a:rPr lang="tr-TR" b="0" i="0" err="1">
                <a:effectLst/>
                <a:latin typeface="SFMono-Regular"/>
              </a:rPr>
              <a:t>int</a:t>
            </a:r>
            <a:r>
              <a:rPr lang="tr-TR" b="0" i="0">
                <a:effectLst/>
                <a:latin typeface="SFMono-Regular"/>
              </a:rPr>
              <a:t>[5] ;</a:t>
            </a:r>
            <a:br>
              <a:rPr lang="tr-TR"/>
            </a:br>
            <a:br>
              <a:rPr lang="tr-TR"/>
            </a:br>
            <a:r>
              <a:rPr lang="tr-TR" b="0" i="0">
                <a:effectLst/>
                <a:latin typeface="SFMono-Regular"/>
              </a:rPr>
              <a:t>dizi = </a:t>
            </a:r>
            <a:r>
              <a:rPr lang="tr-TR" b="1" i="0" err="1">
                <a:effectLst/>
                <a:latin typeface="SFMono-Regular"/>
              </a:rPr>
              <a:t>new</a:t>
            </a:r>
            <a:r>
              <a:rPr lang="tr-TR" b="0" i="0">
                <a:effectLst/>
                <a:latin typeface="SFMono-Regular"/>
              </a:rPr>
              <a:t> </a:t>
            </a:r>
            <a:r>
              <a:rPr lang="tr-TR" b="0" i="0" err="1">
                <a:effectLst/>
                <a:latin typeface="SFMono-Regular"/>
              </a:rPr>
              <a:t>int</a:t>
            </a:r>
            <a:r>
              <a:rPr lang="tr-TR" b="0" i="0">
                <a:effectLst/>
                <a:latin typeface="SFMono-Regular"/>
              </a:rPr>
              <a:t>[15] ; </a:t>
            </a:r>
          </a:p>
          <a:p>
            <a:pPr marL="0" indent="0">
              <a:buNone/>
            </a:pPr>
            <a:endParaRPr lang="tr-TR">
              <a:latin typeface="SFMono-Regular"/>
            </a:endParaRPr>
          </a:p>
          <a:p>
            <a:pPr marL="0" indent="0">
              <a:buNone/>
            </a:pPr>
            <a:r>
              <a:rPr lang="tr-TR" b="0" i="0">
                <a:effectLst/>
                <a:latin typeface="-apple-system"/>
              </a:rPr>
              <a:t>burada, yalnızca yeni bir dizi nesnesi daha oluşturulmaktır. liste dizi referansının daha evvelden bağlanmış olduğu dizi nesnesi (</a:t>
            </a:r>
            <a:r>
              <a:rPr lang="tr-TR" b="0" i="0" err="1">
                <a:effectLst/>
                <a:latin typeface="-apple-system"/>
              </a:rPr>
              <a:t>new</a:t>
            </a:r>
            <a:r>
              <a:rPr lang="tr-TR" b="0" i="0">
                <a:effectLst/>
                <a:latin typeface="-apple-system"/>
              </a:rPr>
              <a:t> </a:t>
            </a:r>
            <a:r>
              <a:rPr lang="tr-TR" b="0" i="0" err="1">
                <a:effectLst/>
                <a:latin typeface="-apple-system"/>
              </a:rPr>
              <a:t>int</a:t>
            </a:r>
            <a:r>
              <a:rPr lang="tr-TR" b="0" i="0">
                <a:effectLst/>
                <a:latin typeface="-apple-system"/>
              </a:rPr>
              <a:t>[5]), çöp toplama işlemi sırasında çöp toplayıcısı tarafından bellekten silinecektir.</a:t>
            </a:r>
            <a:br>
              <a:rPr lang="tr-TR"/>
            </a:br>
            <a:endParaRPr lang="tr-TR"/>
          </a:p>
        </p:txBody>
      </p:sp>
    </p:spTree>
    <p:extLst>
      <p:ext uri="{BB962C8B-B14F-4D97-AF65-F5344CB8AC3E}">
        <p14:creationId xmlns:p14="http://schemas.microsoft.com/office/powerpoint/2010/main" val="15144709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2F1E4A-5762-442C-9376-94336A51EFE3}"/>
              </a:ext>
            </a:extLst>
          </p:cNvPr>
          <p:cNvSpPr>
            <a:spLocks noGrp="1"/>
          </p:cNvSpPr>
          <p:nvPr>
            <p:ph type="title"/>
          </p:nvPr>
        </p:nvSpPr>
        <p:spPr>
          <a:xfrm>
            <a:off x="680321" y="1036563"/>
            <a:ext cx="9613861" cy="1080938"/>
          </a:xfrm>
        </p:spPr>
        <p:txBody>
          <a:bodyPr>
            <a:normAutofit fontScale="90000"/>
          </a:bodyPr>
          <a:lstStyle/>
          <a:p>
            <a:r>
              <a:rPr lang="tr-TR" b="1" i="0">
                <a:effectLst/>
                <a:latin typeface="-apple-system"/>
              </a:rPr>
              <a:t>Dizi Elemanlarına Erişim</a:t>
            </a:r>
            <a:br>
              <a:rPr lang="tr-TR" b="0" i="0">
                <a:effectLst/>
                <a:latin typeface="-apple-system"/>
              </a:rPr>
            </a:br>
            <a:br>
              <a:rPr lang="tr-TR"/>
            </a:br>
            <a:endParaRPr lang="tr-TR"/>
          </a:p>
        </p:txBody>
      </p:sp>
      <p:sp>
        <p:nvSpPr>
          <p:cNvPr id="3" name="İçerik Yer Tutucusu 2">
            <a:extLst>
              <a:ext uri="{FF2B5EF4-FFF2-40B4-BE49-F238E27FC236}">
                <a16:creationId xmlns:a16="http://schemas.microsoft.com/office/drawing/2014/main" id="{DB1DD27C-4F6D-48B6-9704-245732F0DBFD}"/>
              </a:ext>
            </a:extLst>
          </p:cNvPr>
          <p:cNvSpPr>
            <a:spLocks noGrp="1"/>
          </p:cNvSpPr>
          <p:nvPr>
            <p:ph idx="1"/>
          </p:nvPr>
        </p:nvSpPr>
        <p:spPr/>
        <p:txBody>
          <a:bodyPr>
            <a:normAutofit/>
          </a:bodyPr>
          <a:lstStyle/>
          <a:p>
            <a:pPr algn="l"/>
            <a:r>
              <a:rPr lang="tr-TR" b="0" i="0">
                <a:effectLst/>
                <a:latin typeface="-apple-system"/>
              </a:rPr>
              <a:t>Java dilinde dizi kullanımı diğer dillere nazaran daha az risklidir; anlamı, eğer tanımladığımız dizinin sınırları aşılırsak, çalışma-anında (</a:t>
            </a:r>
            <a:r>
              <a:rPr lang="tr-TR" b="0" i="0" err="1">
                <a:effectLst/>
                <a:latin typeface="-apple-system"/>
              </a:rPr>
              <a:t>runtime</a:t>
            </a:r>
            <a:r>
              <a:rPr lang="tr-TR" b="0" i="0">
                <a:effectLst/>
                <a:latin typeface="-apple-system"/>
              </a:rPr>
              <a:t>) hata ile karşılaşacağımızdır. Örneğin 20 elemanlı bir </a:t>
            </a:r>
            <a:r>
              <a:rPr lang="tr-TR" b="0" i="0" err="1">
                <a:effectLst/>
                <a:latin typeface="-apple-system"/>
              </a:rPr>
              <a:t>double</a:t>
            </a:r>
            <a:r>
              <a:rPr lang="tr-TR" b="0" i="0">
                <a:effectLst/>
                <a:latin typeface="-apple-system"/>
              </a:rPr>
              <a:t> dizisi tanımlanmış olsun. Eğer bu dizinin 78. elemanına ulaşılmak istenirse (- ki böyle bir </a:t>
            </a:r>
            <a:r>
              <a:rPr lang="tr-TR" b="0" i="0" err="1">
                <a:effectLst/>
                <a:latin typeface="-apple-system"/>
              </a:rPr>
              <a:t>indisli</a:t>
            </a:r>
            <a:r>
              <a:rPr lang="tr-TR" b="0" i="0">
                <a:effectLst/>
                <a:latin typeface="-apple-system"/>
              </a:rPr>
              <a:t> eleman yok), çalışma-anında hata alınır; böylesi hatanın (</a:t>
            </a:r>
            <a:r>
              <a:rPr lang="tr-TR" b="0" i="0" err="1">
                <a:effectLst/>
                <a:latin typeface="-apple-system"/>
              </a:rPr>
              <a:t>ArrayIndexOutOfBounds</a:t>
            </a:r>
            <a:r>
              <a:rPr lang="tr-TR" b="0" i="0">
                <a:effectLst/>
                <a:latin typeface="-apple-system"/>
              </a:rPr>
              <a:t> </a:t>
            </a:r>
            <a:r>
              <a:rPr lang="tr-TR" b="0" i="0" err="1">
                <a:effectLst/>
                <a:latin typeface="-apple-system"/>
              </a:rPr>
              <a:t>Exception</a:t>
            </a:r>
            <a:r>
              <a:rPr lang="tr-TR" b="0" i="0">
                <a:effectLst/>
                <a:latin typeface="-apple-system"/>
              </a:rPr>
              <a:t>) çalışma-anında alınması güvenlik açısından güzel bir olaydır. Böylece dizi için ayrılmış bellek alanından dışarı çıkılıp başka verilere müdahale edilmesi engellenmiş olunur.</a:t>
            </a:r>
          </a:p>
          <a:p>
            <a:br>
              <a:rPr lang="tr-TR"/>
            </a:br>
            <a:endParaRPr lang="tr-TR"/>
          </a:p>
        </p:txBody>
      </p:sp>
    </p:spTree>
    <p:extLst>
      <p:ext uri="{BB962C8B-B14F-4D97-AF65-F5344CB8AC3E}">
        <p14:creationId xmlns:p14="http://schemas.microsoft.com/office/powerpoint/2010/main" val="32868487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FA6A2-B0E4-404C-9275-9F089C258040}"/>
              </a:ext>
            </a:extLst>
          </p:cNvPr>
          <p:cNvSpPr>
            <a:spLocks noGrp="1"/>
          </p:cNvSpPr>
          <p:nvPr>
            <p:ph type="title"/>
          </p:nvPr>
        </p:nvSpPr>
        <p:spPr/>
        <p:txBody>
          <a:bodyPr/>
          <a:lstStyle/>
          <a:p>
            <a:r>
              <a:rPr lang="tr-TR" err="1"/>
              <a:t>İnt</a:t>
            </a:r>
            <a:r>
              <a:rPr lang="tr-TR"/>
              <a:t> tipine değer atama</a:t>
            </a:r>
          </a:p>
        </p:txBody>
      </p:sp>
      <p:sp>
        <p:nvSpPr>
          <p:cNvPr id="3" name="İçerik Yer Tutucusu 2">
            <a:extLst>
              <a:ext uri="{FF2B5EF4-FFF2-40B4-BE49-F238E27FC236}">
                <a16:creationId xmlns:a16="http://schemas.microsoft.com/office/drawing/2014/main" id="{5300F2EB-1039-4211-B53A-FB728E7C2178}"/>
              </a:ext>
            </a:extLst>
          </p:cNvPr>
          <p:cNvSpPr>
            <a:spLocks noGrp="1"/>
          </p:cNvSpPr>
          <p:nvPr>
            <p:ph idx="1"/>
          </p:nvPr>
        </p:nvSpPr>
        <p:spPr/>
        <p:txBody>
          <a:bodyPr/>
          <a:lstStyle/>
          <a:p>
            <a:r>
              <a:rPr lang="en-US"/>
              <a:t>int[] dizi = new int[10];</a:t>
            </a:r>
            <a:endParaRPr lang="tr-TR"/>
          </a:p>
          <a:p>
            <a:r>
              <a:rPr lang="tr-TR"/>
              <a:t>dizi[0] = 1;</a:t>
            </a:r>
          </a:p>
          <a:p>
            <a:endParaRPr lang="tr-TR"/>
          </a:p>
        </p:txBody>
      </p:sp>
    </p:spTree>
    <p:extLst>
      <p:ext uri="{BB962C8B-B14F-4D97-AF65-F5344CB8AC3E}">
        <p14:creationId xmlns:p14="http://schemas.microsoft.com/office/powerpoint/2010/main" val="8147838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C5CD9F-5940-4489-AB64-4A1C6E7914D4}"/>
              </a:ext>
            </a:extLst>
          </p:cNvPr>
          <p:cNvSpPr>
            <a:spLocks noGrp="1"/>
          </p:cNvSpPr>
          <p:nvPr>
            <p:ph type="title"/>
          </p:nvPr>
        </p:nvSpPr>
        <p:spPr/>
        <p:txBody>
          <a:bodyPr/>
          <a:lstStyle/>
          <a:p>
            <a:r>
              <a:rPr lang="tr-TR" err="1"/>
              <a:t>String</a:t>
            </a:r>
            <a:r>
              <a:rPr lang="tr-TR"/>
              <a:t> tipine değer atama</a:t>
            </a:r>
          </a:p>
        </p:txBody>
      </p:sp>
      <p:sp>
        <p:nvSpPr>
          <p:cNvPr id="3" name="İçerik Yer Tutucusu 2">
            <a:extLst>
              <a:ext uri="{FF2B5EF4-FFF2-40B4-BE49-F238E27FC236}">
                <a16:creationId xmlns:a16="http://schemas.microsoft.com/office/drawing/2014/main" id="{6CB15C95-005D-40D2-8495-659247D6C6CD}"/>
              </a:ext>
            </a:extLst>
          </p:cNvPr>
          <p:cNvSpPr>
            <a:spLocks noGrp="1"/>
          </p:cNvSpPr>
          <p:nvPr>
            <p:ph idx="1"/>
          </p:nvPr>
        </p:nvSpPr>
        <p:spPr/>
        <p:txBody>
          <a:bodyPr/>
          <a:lstStyle/>
          <a:p>
            <a:r>
              <a:rPr lang="tr-TR" err="1"/>
              <a:t>String</a:t>
            </a:r>
            <a:r>
              <a:rPr lang="tr-TR"/>
              <a:t> [] dizi = </a:t>
            </a:r>
            <a:r>
              <a:rPr lang="tr-TR" err="1"/>
              <a:t>new</a:t>
            </a:r>
            <a:r>
              <a:rPr lang="tr-TR"/>
              <a:t> </a:t>
            </a:r>
            <a:r>
              <a:rPr lang="tr-TR" err="1"/>
              <a:t>String</a:t>
            </a:r>
            <a:r>
              <a:rPr lang="tr-TR"/>
              <a:t>[5];</a:t>
            </a:r>
          </a:p>
          <a:p>
            <a:pPr marL="457200" lvl="1" indent="0">
              <a:buNone/>
            </a:pPr>
            <a:r>
              <a:rPr lang="tr-TR"/>
              <a:t>dizi[0] = </a:t>
            </a:r>
            <a:r>
              <a:rPr lang="tr-TR" err="1"/>
              <a:t>new</a:t>
            </a:r>
            <a:r>
              <a:rPr lang="tr-TR"/>
              <a:t> </a:t>
            </a:r>
            <a:r>
              <a:rPr lang="tr-TR" err="1"/>
              <a:t>String</a:t>
            </a:r>
            <a:r>
              <a:rPr lang="tr-TR"/>
              <a:t>(«</a:t>
            </a:r>
            <a:r>
              <a:rPr lang="tr-TR" err="1"/>
              <a:t>java</a:t>
            </a:r>
            <a:r>
              <a:rPr lang="tr-TR"/>
              <a:t>»);</a:t>
            </a:r>
          </a:p>
          <a:p>
            <a:pPr marL="457200" lvl="1" indent="0">
              <a:buNone/>
            </a:pPr>
            <a:r>
              <a:rPr lang="tr-TR"/>
              <a:t>dizi[1] = </a:t>
            </a:r>
            <a:r>
              <a:rPr lang="tr-TR" err="1"/>
              <a:t>new</a:t>
            </a:r>
            <a:r>
              <a:rPr lang="tr-TR"/>
              <a:t> </a:t>
            </a:r>
            <a:r>
              <a:rPr lang="tr-TR" err="1"/>
              <a:t>String</a:t>
            </a:r>
            <a:r>
              <a:rPr lang="tr-TR"/>
              <a:t> («merhaba»);</a:t>
            </a:r>
          </a:p>
        </p:txBody>
      </p:sp>
    </p:spTree>
    <p:extLst>
      <p:ext uri="{BB962C8B-B14F-4D97-AF65-F5344CB8AC3E}">
        <p14:creationId xmlns:p14="http://schemas.microsoft.com/office/powerpoint/2010/main" val="2738143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C57FE0-301C-4187-A511-6FF46D87F82E}"/>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57B9CD9D-3815-4704-95DB-8E75F05AE273}"/>
              </a:ext>
            </a:extLst>
          </p:cNvPr>
          <p:cNvSpPr>
            <a:spLocks noGrp="1"/>
          </p:cNvSpPr>
          <p:nvPr>
            <p:ph idx="1"/>
          </p:nvPr>
        </p:nvSpPr>
        <p:spPr/>
        <p:txBody>
          <a:bodyPr/>
          <a:lstStyle/>
          <a:p>
            <a:r>
              <a:rPr lang="tr-TR"/>
              <a:t>Dizileri kullanarak 1’den 10’a kadar olan sayıları ekrana yazdıran programı yazınız.</a:t>
            </a:r>
          </a:p>
        </p:txBody>
      </p:sp>
    </p:spTree>
    <p:extLst>
      <p:ext uri="{BB962C8B-B14F-4D97-AF65-F5344CB8AC3E}">
        <p14:creationId xmlns:p14="http://schemas.microsoft.com/office/powerpoint/2010/main" val="38980567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DE7BAB-B89C-48F1-9E28-6EABE91D6D70}"/>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39FB073C-5692-4E90-BFF6-C2EC9162DE8D}"/>
              </a:ext>
            </a:extLst>
          </p:cNvPr>
          <p:cNvSpPr>
            <a:spLocks noGrp="1"/>
          </p:cNvSpPr>
          <p:nvPr>
            <p:ph idx="1"/>
          </p:nvPr>
        </p:nvSpPr>
        <p:spPr/>
        <p:txBody>
          <a:bodyPr/>
          <a:lstStyle/>
          <a:p>
            <a:r>
              <a:rPr lang="tr-TR"/>
              <a:t>Dizileri kullanarak 1’den 10 a kadar rastgele ve benzersiz sayıları ekrana çıktı veren programı yazınız.</a:t>
            </a:r>
          </a:p>
        </p:txBody>
      </p:sp>
    </p:spTree>
    <p:extLst>
      <p:ext uri="{BB962C8B-B14F-4D97-AF65-F5344CB8AC3E}">
        <p14:creationId xmlns:p14="http://schemas.microsoft.com/office/powerpoint/2010/main" val="25618087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8B6DF-BE4A-4CD7-BFAA-2520C5518BDA}"/>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0A4721D4-6F30-45AF-AF12-1584CCB09BAC}"/>
              </a:ext>
            </a:extLst>
          </p:cNvPr>
          <p:cNvSpPr>
            <a:spLocks noGrp="1"/>
          </p:cNvSpPr>
          <p:nvPr>
            <p:ph idx="1"/>
          </p:nvPr>
        </p:nvSpPr>
        <p:spPr/>
        <p:txBody>
          <a:bodyPr/>
          <a:lstStyle/>
          <a:p>
            <a:r>
              <a:rPr lang="tr-TR" err="1"/>
              <a:t>İnt</a:t>
            </a:r>
            <a:r>
              <a:rPr lang="tr-TR"/>
              <a:t> türünde bir dizi oluşturun içerisine veriler ekleyin. Dizinin kaç elemandan oluştuğunu ekrana yazdıran programı yazınız.</a:t>
            </a:r>
          </a:p>
        </p:txBody>
      </p:sp>
    </p:spTree>
    <p:extLst>
      <p:ext uri="{BB962C8B-B14F-4D97-AF65-F5344CB8AC3E}">
        <p14:creationId xmlns:p14="http://schemas.microsoft.com/office/powerpoint/2010/main" val="60145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54AEC6D-1787-45AF-BB63-236D82E9A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322" y="631065"/>
            <a:ext cx="5859886" cy="5885645"/>
          </a:xfrm>
        </p:spPr>
      </p:pic>
    </p:spTree>
    <p:extLst>
      <p:ext uri="{BB962C8B-B14F-4D97-AF65-F5344CB8AC3E}">
        <p14:creationId xmlns:p14="http://schemas.microsoft.com/office/powerpoint/2010/main" val="32000255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79A14-7DA5-4684-B0DF-2FC3392BCEAE}"/>
              </a:ext>
            </a:extLst>
          </p:cNvPr>
          <p:cNvSpPr>
            <a:spLocks noGrp="1"/>
          </p:cNvSpPr>
          <p:nvPr>
            <p:ph type="title"/>
          </p:nvPr>
        </p:nvSpPr>
        <p:spPr/>
        <p:txBody>
          <a:bodyPr/>
          <a:lstStyle/>
          <a:p>
            <a:r>
              <a:rPr lang="tr-TR"/>
              <a:t>ÖRNEK	</a:t>
            </a:r>
          </a:p>
        </p:txBody>
      </p:sp>
      <p:sp>
        <p:nvSpPr>
          <p:cNvPr id="3" name="İçerik Yer Tutucusu 2">
            <a:extLst>
              <a:ext uri="{FF2B5EF4-FFF2-40B4-BE49-F238E27FC236}">
                <a16:creationId xmlns:a16="http://schemas.microsoft.com/office/drawing/2014/main" id="{E0B26415-B373-4EBF-833C-70A0687A4AC9}"/>
              </a:ext>
            </a:extLst>
          </p:cNvPr>
          <p:cNvSpPr>
            <a:spLocks noGrp="1"/>
          </p:cNvSpPr>
          <p:nvPr>
            <p:ph idx="1"/>
          </p:nvPr>
        </p:nvSpPr>
        <p:spPr/>
        <p:txBody>
          <a:bodyPr/>
          <a:lstStyle/>
          <a:p>
            <a:r>
              <a:rPr lang="tr-TR"/>
              <a:t>Bir dizi oluşturun ve içerisine 5 adet isim atayınız ve ikinci atadığınız ismi ekrana çıktı veriniz.</a:t>
            </a:r>
          </a:p>
        </p:txBody>
      </p:sp>
    </p:spTree>
    <p:extLst>
      <p:ext uri="{BB962C8B-B14F-4D97-AF65-F5344CB8AC3E}">
        <p14:creationId xmlns:p14="http://schemas.microsoft.com/office/powerpoint/2010/main" val="25547036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864E3F-E90F-47F2-B5B2-2D4FBED21688}"/>
              </a:ext>
            </a:extLst>
          </p:cNvPr>
          <p:cNvSpPr>
            <a:spLocks noGrp="1"/>
          </p:cNvSpPr>
          <p:nvPr>
            <p:ph type="title"/>
          </p:nvPr>
        </p:nvSpPr>
        <p:spPr/>
        <p:txBody>
          <a:bodyPr/>
          <a:lstStyle/>
          <a:p>
            <a:r>
              <a:rPr lang="tr-TR"/>
              <a:t>ÖDEV</a:t>
            </a:r>
          </a:p>
        </p:txBody>
      </p:sp>
      <p:sp>
        <p:nvSpPr>
          <p:cNvPr id="3" name="İçerik Yer Tutucusu 2">
            <a:extLst>
              <a:ext uri="{FF2B5EF4-FFF2-40B4-BE49-F238E27FC236}">
                <a16:creationId xmlns:a16="http://schemas.microsoft.com/office/drawing/2014/main" id="{A3F1A08B-6A85-428E-8D4A-93A7D626A568}"/>
              </a:ext>
            </a:extLst>
          </p:cNvPr>
          <p:cNvSpPr>
            <a:spLocks noGrp="1"/>
          </p:cNvSpPr>
          <p:nvPr>
            <p:ph idx="1"/>
          </p:nvPr>
        </p:nvSpPr>
        <p:spPr/>
        <p:txBody>
          <a:bodyPr/>
          <a:lstStyle/>
          <a:p>
            <a:r>
              <a:rPr lang="tr-TR"/>
              <a:t>Aylık ücretler ve gelir vergilerini tutabildiğiniz iki adet diziniz olsun. aylık ücretler dizisi içerisine 3 adet </a:t>
            </a:r>
            <a:r>
              <a:rPr lang="tr-TR" err="1"/>
              <a:t>ondalıklı</a:t>
            </a:r>
            <a:r>
              <a:rPr lang="tr-TR"/>
              <a:t> ücretler giriniz. gelir verginizi %30 üzerinden hesaplayabilirsiniz.</a:t>
            </a:r>
          </a:p>
        </p:txBody>
      </p:sp>
    </p:spTree>
    <p:extLst>
      <p:ext uri="{BB962C8B-B14F-4D97-AF65-F5344CB8AC3E}">
        <p14:creationId xmlns:p14="http://schemas.microsoft.com/office/powerpoint/2010/main" val="39759939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DE397-B50E-4DFE-B667-BD4A81DD89A1}"/>
              </a:ext>
            </a:extLst>
          </p:cNvPr>
          <p:cNvSpPr>
            <a:spLocks noGrp="1"/>
          </p:cNvSpPr>
          <p:nvPr>
            <p:ph type="title"/>
          </p:nvPr>
        </p:nvSpPr>
        <p:spPr/>
        <p:txBody>
          <a:bodyPr/>
          <a:lstStyle/>
          <a:p>
            <a:r>
              <a:rPr lang="tr-TR"/>
              <a:t>ÖDEV</a:t>
            </a:r>
          </a:p>
        </p:txBody>
      </p:sp>
      <p:sp>
        <p:nvSpPr>
          <p:cNvPr id="3" name="İçerik Yer Tutucusu 2">
            <a:extLst>
              <a:ext uri="{FF2B5EF4-FFF2-40B4-BE49-F238E27FC236}">
                <a16:creationId xmlns:a16="http://schemas.microsoft.com/office/drawing/2014/main" id="{567E16E5-FAB8-4E9E-A114-6034F61B70D0}"/>
              </a:ext>
            </a:extLst>
          </p:cNvPr>
          <p:cNvSpPr>
            <a:spLocks noGrp="1"/>
          </p:cNvSpPr>
          <p:nvPr>
            <p:ph idx="1"/>
          </p:nvPr>
        </p:nvSpPr>
        <p:spPr/>
        <p:txBody>
          <a:bodyPr/>
          <a:lstStyle/>
          <a:p>
            <a:r>
              <a:rPr lang="tr-TR" err="1"/>
              <a:t>metinsel</a:t>
            </a:r>
            <a:r>
              <a:rPr lang="tr-TR"/>
              <a:t> ifadeler barındıran bir dizi oluşturun ve tüm bu diziyi gelişmiş </a:t>
            </a:r>
            <a:r>
              <a:rPr lang="tr-TR" err="1"/>
              <a:t>for</a:t>
            </a:r>
            <a:r>
              <a:rPr lang="tr-TR"/>
              <a:t> döngüsü ile çıktı olarak veren programı yazınız.</a:t>
            </a:r>
          </a:p>
        </p:txBody>
      </p:sp>
    </p:spTree>
    <p:extLst>
      <p:ext uri="{BB962C8B-B14F-4D97-AF65-F5344CB8AC3E}">
        <p14:creationId xmlns:p14="http://schemas.microsoft.com/office/powerpoint/2010/main" val="26169388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9882BE-E7C2-45CF-A33B-6C9DAF839A58}"/>
              </a:ext>
            </a:extLst>
          </p:cNvPr>
          <p:cNvSpPr>
            <a:spLocks noGrp="1"/>
          </p:cNvSpPr>
          <p:nvPr>
            <p:ph type="title"/>
          </p:nvPr>
        </p:nvSpPr>
        <p:spPr/>
        <p:txBody>
          <a:bodyPr/>
          <a:lstStyle/>
          <a:p>
            <a:r>
              <a:rPr lang="tr-TR"/>
              <a:t>OBJECT SINIFI</a:t>
            </a:r>
          </a:p>
        </p:txBody>
      </p:sp>
      <p:sp>
        <p:nvSpPr>
          <p:cNvPr id="3" name="İçerik Yer Tutucusu 2">
            <a:extLst>
              <a:ext uri="{FF2B5EF4-FFF2-40B4-BE49-F238E27FC236}">
                <a16:creationId xmlns:a16="http://schemas.microsoft.com/office/drawing/2014/main" id="{D620628E-B63A-4CA0-B065-D37A3E96EA1A}"/>
              </a:ext>
            </a:extLst>
          </p:cNvPr>
          <p:cNvSpPr>
            <a:spLocks noGrp="1"/>
          </p:cNvSpPr>
          <p:nvPr>
            <p:ph idx="1"/>
          </p:nvPr>
        </p:nvSpPr>
        <p:spPr/>
        <p:txBody>
          <a:bodyPr/>
          <a:lstStyle/>
          <a:p>
            <a:r>
              <a:rPr lang="tr-TR"/>
              <a:t>Diziler içerisinde aynı tip verilerimizi barındırabileceğimiz bilgisini vermiştik. Fakat farklı tipteki verileri barındırmak için de diziler için bir sınıf mevcuttur. Bu sınıf Object sınıfı olarak geçmektedir.</a:t>
            </a:r>
          </a:p>
          <a:p>
            <a:r>
              <a:rPr lang="tr-TR"/>
              <a:t>Java’da her sınıf Object sınıfından türetildiği için böyle bir istisna mevcuttur.</a:t>
            </a:r>
          </a:p>
          <a:p>
            <a:r>
              <a:rPr lang="tr-TR"/>
              <a:t>Dizimizi Object sınıfı kullanarak oluşturmamız durumunda içerisinde farklı tipteki verileri de ekleyebiliriz.</a:t>
            </a:r>
          </a:p>
          <a:p>
            <a:endParaRPr lang="tr-TR"/>
          </a:p>
        </p:txBody>
      </p:sp>
    </p:spTree>
    <p:extLst>
      <p:ext uri="{BB962C8B-B14F-4D97-AF65-F5344CB8AC3E}">
        <p14:creationId xmlns:p14="http://schemas.microsoft.com/office/powerpoint/2010/main" val="24341840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1E90AB-E848-4EE6-99F8-58BE6D682A26}"/>
              </a:ext>
            </a:extLst>
          </p:cNvPr>
          <p:cNvSpPr>
            <a:spLocks noGrp="1"/>
          </p:cNvSpPr>
          <p:nvPr>
            <p:ph type="title"/>
          </p:nvPr>
        </p:nvSpPr>
        <p:spPr/>
        <p:txBody>
          <a:bodyPr/>
          <a:lstStyle/>
          <a:p>
            <a:r>
              <a:rPr lang="tr-TR"/>
              <a:t>Object Sınıfı Örnek Tanımlama</a:t>
            </a:r>
          </a:p>
        </p:txBody>
      </p:sp>
      <p:sp>
        <p:nvSpPr>
          <p:cNvPr id="3" name="İçerik Yer Tutucusu 2">
            <a:extLst>
              <a:ext uri="{FF2B5EF4-FFF2-40B4-BE49-F238E27FC236}">
                <a16:creationId xmlns:a16="http://schemas.microsoft.com/office/drawing/2014/main" id="{9C9CC0BE-B546-4405-AC24-E713A89C4795}"/>
              </a:ext>
            </a:extLst>
          </p:cNvPr>
          <p:cNvSpPr>
            <a:spLocks noGrp="1"/>
          </p:cNvSpPr>
          <p:nvPr>
            <p:ph idx="1"/>
          </p:nvPr>
        </p:nvSpPr>
        <p:spPr/>
        <p:txBody>
          <a:bodyPr/>
          <a:lstStyle/>
          <a:p>
            <a:r>
              <a:rPr lang="tr-TR"/>
              <a:t> Object dizi [] = </a:t>
            </a:r>
            <a:r>
              <a:rPr lang="tr-TR" err="1"/>
              <a:t>new</a:t>
            </a:r>
            <a:r>
              <a:rPr lang="tr-TR"/>
              <a:t> Object[3] ; //3 elemanlı bir dizi oluşturduk.</a:t>
            </a:r>
          </a:p>
          <a:p>
            <a:r>
              <a:rPr lang="tr-TR"/>
              <a:t>    dizi[0] = "Mehmet";</a:t>
            </a:r>
          </a:p>
          <a:p>
            <a:r>
              <a:rPr lang="tr-TR"/>
              <a:t>    dizi[1] = 2;</a:t>
            </a:r>
          </a:p>
          <a:p>
            <a:r>
              <a:rPr lang="tr-TR"/>
              <a:t>    dizi[2] = 5.9;</a:t>
            </a:r>
          </a:p>
        </p:txBody>
      </p:sp>
    </p:spTree>
    <p:extLst>
      <p:ext uri="{BB962C8B-B14F-4D97-AF65-F5344CB8AC3E}">
        <p14:creationId xmlns:p14="http://schemas.microsoft.com/office/powerpoint/2010/main" val="42460764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68A959-2128-4A97-9B33-FE8263E33CC4}"/>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99DB3DE7-2D8D-444D-9C65-D09F9148DB9A}"/>
              </a:ext>
            </a:extLst>
          </p:cNvPr>
          <p:cNvSpPr>
            <a:spLocks noGrp="1"/>
          </p:cNvSpPr>
          <p:nvPr>
            <p:ph idx="1"/>
          </p:nvPr>
        </p:nvSpPr>
        <p:spPr/>
        <p:txBody>
          <a:bodyPr/>
          <a:lstStyle/>
          <a:p>
            <a:r>
              <a:rPr lang="tr-TR"/>
              <a:t>Object sınıfını kullanarak 5 elemanlı bir dizi oluşturunuz ve bu dizi içerisindeki tüm elemanları ekrana yazdırınız.</a:t>
            </a:r>
          </a:p>
        </p:txBody>
      </p:sp>
    </p:spTree>
    <p:extLst>
      <p:ext uri="{BB962C8B-B14F-4D97-AF65-F5344CB8AC3E}">
        <p14:creationId xmlns:p14="http://schemas.microsoft.com/office/powerpoint/2010/main" val="32392115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6F7382-328D-4376-9F1C-3C3EAB479245}"/>
              </a:ext>
            </a:extLst>
          </p:cNvPr>
          <p:cNvSpPr>
            <a:spLocks noGrp="1"/>
          </p:cNvSpPr>
          <p:nvPr>
            <p:ph type="title"/>
          </p:nvPr>
        </p:nvSpPr>
        <p:spPr/>
        <p:txBody>
          <a:bodyPr/>
          <a:lstStyle/>
          <a:p>
            <a:r>
              <a:rPr lang="tr-TR"/>
              <a:t>DİZİLERDE SIRALAMA İŞLEMLERİ</a:t>
            </a:r>
          </a:p>
        </p:txBody>
      </p:sp>
      <p:sp>
        <p:nvSpPr>
          <p:cNvPr id="3" name="İçerik Yer Tutucusu 2">
            <a:extLst>
              <a:ext uri="{FF2B5EF4-FFF2-40B4-BE49-F238E27FC236}">
                <a16:creationId xmlns:a16="http://schemas.microsoft.com/office/drawing/2014/main" id="{D2775E44-8B69-4C59-B00B-6D09E085BA43}"/>
              </a:ext>
            </a:extLst>
          </p:cNvPr>
          <p:cNvSpPr>
            <a:spLocks noGrp="1"/>
          </p:cNvSpPr>
          <p:nvPr>
            <p:ph idx="1"/>
          </p:nvPr>
        </p:nvSpPr>
        <p:spPr/>
        <p:txBody>
          <a:bodyPr/>
          <a:lstStyle/>
          <a:p>
            <a:r>
              <a:rPr lang="tr-TR"/>
              <a:t>Dizileri sıralamak için </a:t>
            </a:r>
            <a:r>
              <a:rPr lang="tr-TR" err="1"/>
              <a:t>Arrays</a:t>
            </a:r>
            <a:r>
              <a:rPr lang="tr-TR"/>
              <a:t> sınıfının </a:t>
            </a:r>
            <a:r>
              <a:rPr lang="tr-TR" err="1"/>
              <a:t>sort</a:t>
            </a:r>
            <a:r>
              <a:rPr lang="tr-TR"/>
              <a:t>() metodu kullanılır. </a:t>
            </a:r>
          </a:p>
          <a:p>
            <a:r>
              <a:rPr lang="tr-TR"/>
              <a:t>Bu sınıfı kullanmak için projemiz içerisinde </a:t>
            </a:r>
            <a:r>
              <a:rPr lang="tr-TR" err="1"/>
              <a:t>java.util.Arrays</a:t>
            </a:r>
            <a:r>
              <a:rPr lang="tr-TR"/>
              <a:t> paketini </a:t>
            </a:r>
            <a:r>
              <a:rPr lang="tr-TR" err="1"/>
              <a:t>import</a:t>
            </a:r>
            <a:r>
              <a:rPr lang="tr-TR"/>
              <a:t> etmemiz gerekmektedir.</a:t>
            </a:r>
          </a:p>
        </p:txBody>
      </p:sp>
    </p:spTree>
    <p:extLst>
      <p:ext uri="{BB962C8B-B14F-4D97-AF65-F5344CB8AC3E}">
        <p14:creationId xmlns:p14="http://schemas.microsoft.com/office/powerpoint/2010/main" val="5665599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D9A6C-7EED-4457-9C4B-E0238F4EA0F9}"/>
              </a:ext>
            </a:extLst>
          </p:cNvPr>
          <p:cNvSpPr>
            <a:spLocks noGrp="1"/>
          </p:cNvSpPr>
          <p:nvPr>
            <p:ph type="title"/>
          </p:nvPr>
        </p:nvSpPr>
        <p:spPr/>
        <p:txBody>
          <a:bodyPr/>
          <a:lstStyle/>
          <a:p>
            <a:r>
              <a:rPr lang="tr-TR"/>
              <a:t>Dizi Sıralama Örnek</a:t>
            </a:r>
          </a:p>
        </p:txBody>
      </p:sp>
      <p:sp>
        <p:nvSpPr>
          <p:cNvPr id="3" name="İçerik Yer Tutucusu 2">
            <a:extLst>
              <a:ext uri="{FF2B5EF4-FFF2-40B4-BE49-F238E27FC236}">
                <a16:creationId xmlns:a16="http://schemas.microsoft.com/office/drawing/2014/main" id="{503AB41E-E606-4D2F-ACFC-DA21AA18DBC6}"/>
              </a:ext>
            </a:extLst>
          </p:cNvPr>
          <p:cNvSpPr>
            <a:spLocks noGrp="1"/>
          </p:cNvSpPr>
          <p:nvPr>
            <p:ph idx="1"/>
          </p:nvPr>
        </p:nvSpPr>
        <p:spPr/>
        <p:txBody>
          <a:bodyPr/>
          <a:lstStyle/>
          <a:p>
            <a:r>
              <a:rPr lang="tr-TR"/>
              <a:t>Sayısal veri türünde bir dizi oluşturun ve </a:t>
            </a:r>
            <a:r>
              <a:rPr lang="tr-TR" err="1"/>
              <a:t>arrays</a:t>
            </a:r>
            <a:r>
              <a:rPr lang="tr-TR"/>
              <a:t> sınıfını projeniz içerisinde kullanarak bu verileri sıralı bir şekilde ekrana yazdırınız.</a:t>
            </a:r>
          </a:p>
        </p:txBody>
      </p:sp>
    </p:spTree>
    <p:extLst>
      <p:ext uri="{BB962C8B-B14F-4D97-AF65-F5344CB8AC3E}">
        <p14:creationId xmlns:p14="http://schemas.microsoft.com/office/powerpoint/2010/main" val="1690671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460F68-50E7-45B9-84CF-83D71CE3F77A}"/>
              </a:ext>
            </a:extLst>
          </p:cNvPr>
          <p:cNvSpPr>
            <a:spLocks noGrp="1"/>
          </p:cNvSpPr>
          <p:nvPr>
            <p:ph type="title"/>
          </p:nvPr>
        </p:nvSpPr>
        <p:spPr/>
        <p:txBody>
          <a:bodyPr/>
          <a:lstStyle/>
          <a:p>
            <a:r>
              <a:rPr lang="tr-TR"/>
              <a:t>Dizi Sıralama Örnek 2</a:t>
            </a:r>
          </a:p>
        </p:txBody>
      </p:sp>
      <p:sp>
        <p:nvSpPr>
          <p:cNvPr id="3" name="İçerik Yer Tutucusu 2">
            <a:extLst>
              <a:ext uri="{FF2B5EF4-FFF2-40B4-BE49-F238E27FC236}">
                <a16:creationId xmlns:a16="http://schemas.microsoft.com/office/drawing/2014/main" id="{04EC8E98-1A9E-408E-9A34-3429F4E30C8E}"/>
              </a:ext>
            </a:extLst>
          </p:cNvPr>
          <p:cNvSpPr>
            <a:spLocks noGrp="1"/>
          </p:cNvSpPr>
          <p:nvPr>
            <p:ph idx="1"/>
          </p:nvPr>
        </p:nvSpPr>
        <p:spPr/>
        <p:txBody>
          <a:bodyPr/>
          <a:lstStyle/>
          <a:p>
            <a:r>
              <a:rPr lang="tr-TR" err="1"/>
              <a:t>Metinsel</a:t>
            </a:r>
            <a:r>
              <a:rPr lang="tr-TR"/>
              <a:t> veri türünde bir dizi oluşturunuz ve bu dizi içerisine veriler ekleyiniz. Ardından bu </a:t>
            </a:r>
            <a:r>
              <a:rPr lang="tr-TR" err="1"/>
              <a:t>metinsel</a:t>
            </a:r>
            <a:r>
              <a:rPr lang="tr-TR"/>
              <a:t> değerleri sıralı bir şekilde ekrana çıktı veriniz.</a:t>
            </a:r>
          </a:p>
        </p:txBody>
      </p:sp>
    </p:spTree>
    <p:extLst>
      <p:ext uri="{BB962C8B-B14F-4D97-AF65-F5344CB8AC3E}">
        <p14:creationId xmlns:p14="http://schemas.microsoft.com/office/powerpoint/2010/main" val="20741125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672F71-5B82-4343-B0B4-80864515C314}"/>
              </a:ext>
            </a:extLst>
          </p:cNvPr>
          <p:cNvSpPr>
            <a:spLocks noGrp="1"/>
          </p:cNvSpPr>
          <p:nvPr>
            <p:ph type="title"/>
          </p:nvPr>
        </p:nvSpPr>
        <p:spPr/>
        <p:txBody>
          <a:bodyPr/>
          <a:lstStyle/>
          <a:p>
            <a:r>
              <a:rPr lang="tr-TR"/>
              <a:t>Dizilerde Arama</a:t>
            </a:r>
          </a:p>
        </p:txBody>
      </p:sp>
      <p:sp>
        <p:nvSpPr>
          <p:cNvPr id="3" name="İçerik Yer Tutucusu 2">
            <a:extLst>
              <a:ext uri="{FF2B5EF4-FFF2-40B4-BE49-F238E27FC236}">
                <a16:creationId xmlns:a16="http://schemas.microsoft.com/office/drawing/2014/main" id="{65EF80CF-5AFA-49F7-A187-303850C50D72}"/>
              </a:ext>
            </a:extLst>
          </p:cNvPr>
          <p:cNvSpPr>
            <a:spLocks noGrp="1"/>
          </p:cNvSpPr>
          <p:nvPr>
            <p:ph idx="1"/>
          </p:nvPr>
        </p:nvSpPr>
        <p:spPr/>
        <p:txBody>
          <a:bodyPr/>
          <a:lstStyle/>
          <a:p>
            <a:r>
              <a:rPr lang="tr-TR"/>
              <a:t>Java’da diziler içerisinde bir elemanı aratmak isteyebiliriz. Bunun için kullanacağımız yöntemin adı ise </a:t>
            </a:r>
            <a:r>
              <a:rPr lang="tr-TR" err="1"/>
              <a:t>binarySearch</a:t>
            </a:r>
            <a:r>
              <a:rPr lang="tr-TR"/>
              <a:t> yöntemidir.</a:t>
            </a:r>
          </a:p>
          <a:p>
            <a:endParaRPr lang="tr-TR"/>
          </a:p>
        </p:txBody>
      </p:sp>
    </p:spTree>
    <p:extLst>
      <p:ext uri="{BB962C8B-B14F-4D97-AF65-F5344CB8AC3E}">
        <p14:creationId xmlns:p14="http://schemas.microsoft.com/office/powerpoint/2010/main" val="112840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A5F3BE-BB11-42B0-9158-1069B9BE9ADA}"/>
              </a:ext>
            </a:extLst>
          </p:cNvPr>
          <p:cNvSpPr>
            <a:spLocks noGrp="1"/>
          </p:cNvSpPr>
          <p:nvPr>
            <p:ph type="title"/>
          </p:nvPr>
        </p:nvSpPr>
        <p:spPr>
          <a:xfrm>
            <a:off x="577290" y="921811"/>
            <a:ext cx="9613861" cy="1080938"/>
          </a:xfrm>
        </p:spPr>
        <p:txBody>
          <a:bodyPr>
            <a:normAutofit fontScale="90000"/>
          </a:bodyPr>
          <a:lstStyle/>
          <a:p>
            <a:r>
              <a:rPr lang="tr-TR">
                <a:latin typeface="Rubik"/>
              </a:rPr>
              <a:t>G</a:t>
            </a:r>
            <a:r>
              <a:rPr lang="tr-TR" b="0" i="0">
                <a:effectLst/>
                <a:latin typeface="Rubik"/>
              </a:rPr>
              <a:t>eliştiricileri adlandırırken kullanılan </a:t>
            </a:r>
            <a:r>
              <a:rPr lang="tr-TR" b="0" i="0" err="1">
                <a:effectLst/>
                <a:latin typeface="Rubik"/>
              </a:rPr>
              <a:t>front-end</a:t>
            </a:r>
            <a:r>
              <a:rPr lang="tr-TR" b="0" i="0">
                <a:effectLst/>
                <a:latin typeface="Rubik"/>
              </a:rPr>
              <a:t>, </a:t>
            </a:r>
            <a:r>
              <a:rPr lang="tr-TR" b="0" i="0" err="1">
                <a:effectLst/>
                <a:latin typeface="Rubik"/>
              </a:rPr>
              <a:t>back-end</a:t>
            </a:r>
            <a:r>
              <a:rPr lang="tr-TR" b="0" i="0">
                <a:effectLst/>
                <a:latin typeface="Rubik"/>
              </a:rPr>
              <a:t> ve </a:t>
            </a:r>
            <a:r>
              <a:rPr lang="tr-TR" b="0" i="0" err="1">
                <a:effectLst/>
                <a:latin typeface="Rubik"/>
              </a:rPr>
              <a:t>full-stack</a:t>
            </a:r>
            <a:r>
              <a:rPr lang="tr-TR" b="0" i="0">
                <a:effectLst/>
                <a:latin typeface="Rubik"/>
              </a:rPr>
              <a:t> geliştirici nedir ve ne iş yaparlar?</a:t>
            </a:r>
            <a:br>
              <a:rPr lang="tr-TR" b="0" i="0">
                <a:solidFill>
                  <a:srgbClr val="495057"/>
                </a:solidFill>
                <a:effectLst/>
                <a:latin typeface="Rubik"/>
              </a:rPr>
            </a:br>
            <a:endParaRPr lang="tr-TR"/>
          </a:p>
        </p:txBody>
      </p:sp>
      <p:sp>
        <p:nvSpPr>
          <p:cNvPr id="3" name="İçerik Yer Tutucusu 2">
            <a:extLst>
              <a:ext uri="{FF2B5EF4-FFF2-40B4-BE49-F238E27FC236}">
                <a16:creationId xmlns:a16="http://schemas.microsoft.com/office/drawing/2014/main" id="{C016CC52-6857-4FCF-A3C3-6E049B802B8A}"/>
              </a:ext>
            </a:extLst>
          </p:cNvPr>
          <p:cNvSpPr>
            <a:spLocks noGrp="1"/>
          </p:cNvSpPr>
          <p:nvPr>
            <p:ph idx="1"/>
          </p:nvPr>
        </p:nvSpPr>
        <p:spPr/>
        <p:txBody>
          <a:bodyPr>
            <a:normAutofit fontScale="92500" lnSpcReduction="10000"/>
          </a:bodyPr>
          <a:lstStyle/>
          <a:p>
            <a:pPr algn="l"/>
            <a:r>
              <a:rPr lang="tr-TR" b="1" i="0">
                <a:effectLst/>
                <a:latin typeface="Rubik"/>
              </a:rPr>
              <a:t>Front-</a:t>
            </a:r>
            <a:r>
              <a:rPr lang="tr-TR" b="1" i="0" err="1">
                <a:effectLst/>
                <a:latin typeface="Rubik"/>
              </a:rPr>
              <a:t>end</a:t>
            </a:r>
            <a:r>
              <a:rPr lang="tr-TR" b="0" i="0">
                <a:effectLst/>
                <a:latin typeface="Rubik"/>
              </a:rPr>
              <a:t> tasarımla alakalı yani kullanıcıların web sayfası üzerinde gördüğü her nesneyle alakalı görüntüdür. Örneğin bir resmin sayfada nasıl göründüğü ya da bir butonun hangi renkte o zemine uyum sağlayacağı gibi konular </a:t>
            </a:r>
            <a:r>
              <a:rPr lang="tr-TR" b="0" i="0" err="1">
                <a:effectLst/>
                <a:latin typeface="Rubik"/>
              </a:rPr>
              <a:t>frontend</a:t>
            </a:r>
            <a:r>
              <a:rPr lang="tr-TR" b="0" i="0">
                <a:effectLst/>
                <a:latin typeface="Rubik"/>
              </a:rPr>
              <a:t> yani web tasarım kısmında çalışanları ilgilendirir.</a:t>
            </a:r>
          </a:p>
          <a:p>
            <a:pPr algn="l"/>
            <a:r>
              <a:rPr lang="tr-TR" b="1" i="0" err="1">
                <a:effectLst/>
                <a:latin typeface="Rubik"/>
              </a:rPr>
              <a:t>Back-end</a:t>
            </a:r>
            <a:r>
              <a:rPr lang="tr-TR" b="0" i="0">
                <a:effectLst/>
                <a:latin typeface="Rubik"/>
              </a:rPr>
              <a:t> web sayfalarının programlama kısmını temsil eder. Yani bir web sitesi için hazırlamış olduğumuz yönetim paneli </a:t>
            </a:r>
            <a:r>
              <a:rPr lang="tr-TR" b="0" i="0" err="1">
                <a:effectLst/>
                <a:latin typeface="Rubik"/>
              </a:rPr>
              <a:t>backtend</a:t>
            </a:r>
            <a:r>
              <a:rPr lang="tr-TR" b="0" i="0">
                <a:effectLst/>
                <a:latin typeface="Rubik"/>
              </a:rPr>
              <a:t> kısmında çalışanların sorumluluğudur. </a:t>
            </a:r>
          </a:p>
          <a:p>
            <a:pPr algn="l"/>
            <a:r>
              <a:rPr lang="tr-TR" b="1" i="0">
                <a:effectLst/>
                <a:latin typeface="Rubik"/>
              </a:rPr>
              <a:t>Örneğin; </a:t>
            </a:r>
            <a:r>
              <a:rPr lang="tr-TR" b="0" i="0">
                <a:effectLst/>
                <a:latin typeface="Rubik"/>
              </a:rPr>
              <a:t>bir ürün kayıt sayfasını web tasarımcı (</a:t>
            </a:r>
            <a:r>
              <a:rPr lang="tr-TR" b="0" i="0" err="1">
                <a:effectLst/>
                <a:latin typeface="Rubik"/>
              </a:rPr>
              <a:t>frontend</a:t>
            </a:r>
            <a:r>
              <a:rPr lang="tr-TR" b="0" i="0">
                <a:effectLst/>
                <a:latin typeface="Rubik"/>
              </a:rPr>
              <a:t>) hazırlar ve sayfa altına eklenen bir kaydet butonu ile ürün bilgileri </a:t>
            </a:r>
            <a:r>
              <a:rPr lang="tr-TR" b="0" i="0" err="1">
                <a:effectLst/>
                <a:latin typeface="Rubik"/>
              </a:rPr>
              <a:t>veritabanına</a:t>
            </a:r>
            <a:r>
              <a:rPr lang="tr-TR" b="0" i="0">
                <a:effectLst/>
                <a:latin typeface="Rubik"/>
              </a:rPr>
              <a:t> kayıt edilmek istendiğinde butonun tetikleyeceği bir bilgi kayıt yazılımının olması gerekiyor bu yazılımın yapımı </a:t>
            </a:r>
            <a:r>
              <a:rPr lang="tr-TR" b="1" i="0">
                <a:effectLst/>
                <a:latin typeface="Rubik"/>
              </a:rPr>
              <a:t>web programcısını (</a:t>
            </a:r>
            <a:r>
              <a:rPr lang="tr-TR" b="1" i="0" err="1">
                <a:effectLst/>
                <a:latin typeface="Rubik"/>
              </a:rPr>
              <a:t>frontend</a:t>
            </a:r>
            <a:r>
              <a:rPr lang="tr-TR" b="1" i="0">
                <a:effectLst/>
                <a:latin typeface="Rubik"/>
              </a:rPr>
              <a:t>)</a:t>
            </a:r>
            <a:r>
              <a:rPr lang="tr-TR" b="0" i="0">
                <a:effectLst/>
                <a:latin typeface="Rubik"/>
              </a:rPr>
              <a:t> ilgilendirir.</a:t>
            </a:r>
          </a:p>
          <a:p>
            <a:endParaRPr lang="tr-TR"/>
          </a:p>
        </p:txBody>
      </p:sp>
    </p:spTree>
    <p:extLst>
      <p:ext uri="{BB962C8B-B14F-4D97-AF65-F5344CB8AC3E}">
        <p14:creationId xmlns:p14="http://schemas.microsoft.com/office/powerpoint/2010/main" val="24946073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167394-1CB0-424C-B444-BB2C06AEB3FD}"/>
              </a:ext>
            </a:extLst>
          </p:cNvPr>
          <p:cNvSpPr>
            <a:spLocks noGrp="1"/>
          </p:cNvSpPr>
          <p:nvPr>
            <p:ph type="title"/>
          </p:nvPr>
        </p:nvSpPr>
        <p:spPr/>
        <p:txBody>
          <a:bodyPr/>
          <a:lstStyle/>
          <a:p>
            <a:r>
              <a:rPr lang="tr-TR" err="1"/>
              <a:t>BinarySearch</a:t>
            </a:r>
            <a:r>
              <a:rPr lang="tr-TR"/>
              <a:t> Yöntemi ile Arama İşlemi	</a:t>
            </a:r>
          </a:p>
        </p:txBody>
      </p:sp>
      <p:sp>
        <p:nvSpPr>
          <p:cNvPr id="3" name="İçerik Yer Tutucusu 2">
            <a:extLst>
              <a:ext uri="{FF2B5EF4-FFF2-40B4-BE49-F238E27FC236}">
                <a16:creationId xmlns:a16="http://schemas.microsoft.com/office/drawing/2014/main" id="{784C1662-A5C4-4B0E-A92B-5BDA5DCC00B3}"/>
              </a:ext>
            </a:extLst>
          </p:cNvPr>
          <p:cNvSpPr>
            <a:spLocks noGrp="1"/>
          </p:cNvSpPr>
          <p:nvPr>
            <p:ph idx="1"/>
          </p:nvPr>
        </p:nvSpPr>
        <p:spPr/>
        <p:txBody>
          <a:bodyPr/>
          <a:lstStyle/>
          <a:p>
            <a:r>
              <a:rPr lang="tr-TR"/>
              <a:t>Bu </a:t>
            </a:r>
            <a:r>
              <a:rPr lang="tr-TR" err="1"/>
              <a:t>metod</a:t>
            </a:r>
            <a:r>
              <a:rPr lang="tr-TR"/>
              <a:t> ile aratılan elemanın dizideki indeksi bulunur. Eğer eleman dizide yok ise bu işlem bize negatif bir değer döndürür.</a:t>
            </a:r>
          </a:p>
          <a:p>
            <a:r>
              <a:rPr lang="tr-TR"/>
              <a:t>Bu arama işleminde dizi içerisinde bir arama işlemi gerçekleştirmeden önce dizimizi sıralamamız gerekir. Sıralama işlemi gerçekleşmediği durumda arama işlemi de gerçekleşemez.</a:t>
            </a:r>
          </a:p>
          <a:p>
            <a:r>
              <a:rPr lang="tr-TR"/>
              <a:t>İşlem sonucunda bulduğu elemanın indisi, sıralama yaptıktan sonraki indise aittir.</a:t>
            </a:r>
          </a:p>
        </p:txBody>
      </p:sp>
    </p:spTree>
    <p:extLst>
      <p:ext uri="{BB962C8B-B14F-4D97-AF65-F5344CB8AC3E}">
        <p14:creationId xmlns:p14="http://schemas.microsoft.com/office/powerpoint/2010/main" val="31985361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91052-5AEA-4D9B-8AE5-DCBC5E2F650F}"/>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C1CD62A4-0E8D-461D-A3A8-0C51D2CD172A}"/>
              </a:ext>
            </a:extLst>
          </p:cNvPr>
          <p:cNvSpPr>
            <a:spLocks noGrp="1"/>
          </p:cNvSpPr>
          <p:nvPr>
            <p:ph idx="1"/>
          </p:nvPr>
        </p:nvSpPr>
        <p:spPr/>
        <p:txBody>
          <a:bodyPr/>
          <a:lstStyle/>
          <a:p>
            <a:r>
              <a:rPr lang="tr-TR"/>
              <a:t> </a:t>
            </a:r>
            <a:r>
              <a:rPr lang="tr-TR" err="1"/>
              <a:t>int</a:t>
            </a:r>
            <a:r>
              <a:rPr lang="tr-TR"/>
              <a:t> arama [] = {1,40,8,72,50,90}; dizisini oluşturun içerisinde bulunan 2. elemanı </a:t>
            </a:r>
            <a:r>
              <a:rPr lang="tr-TR" err="1"/>
              <a:t>binarySearch</a:t>
            </a:r>
            <a:r>
              <a:rPr lang="tr-TR"/>
              <a:t> ile aramasını gerçekleştirerek indisine ulaşan programı yazınız.</a:t>
            </a:r>
          </a:p>
        </p:txBody>
      </p:sp>
    </p:spTree>
    <p:extLst>
      <p:ext uri="{BB962C8B-B14F-4D97-AF65-F5344CB8AC3E}">
        <p14:creationId xmlns:p14="http://schemas.microsoft.com/office/powerpoint/2010/main" val="42669190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0589D-8CCE-41C8-A6FD-266056A2748B}"/>
              </a:ext>
            </a:extLst>
          </p:cNvPr>
          <p:cNvSpPr>
            <a:spLocks noGrp="1"/>
          </p:cNvSpPr>
          <p:nvPr>
            <p:ph type="title"/>
          </p:nvPr>
        </p:nvSpPr>
        <p:spPr/>
        <p:txBody>
          <a:bodyPr/>
          <a:lstStyle/>
          <a:p>
            <a:r>
              <a:rPr lang="tr-TR"/>
              <a:t>Dizileri Karşılaştırma İşlemleri</a:t>
            </a:r>
          </a:p>
        </p:txBody>
      </p:sp>
      <p:sp>
        <p:nvSpPr>
          <p:cNvPr id="3" name="İçerik Yer Tutucusu 2">
            <a:extLst>
              <a:ext uri="{FF2B5EF4-FFF2-40B4-BE49-F238E27FC236}">
                <a16:creationId xmlns:a16="http://schemas.microsoft.com/office/drawing/2014/main" id="{7C595AEC-B0F2-43E2-AF5F-8496421E4AAF}"/>
              </a:ext>
            </a:extLst>
          </p:cNvPr>
          <p:cNvSpPr>
            <a:spLocks noGrp="1"/>
          </p:cNvSpPr>
          <p:nvPr>
            <p:ph idx="1"/>
          </p:nvPr>
        </p:nvSpPr>
        <p:spPr/>
        <p:txBody>
          <a:bodyPr/>
          <a:lstStyle/>
          <a:p>
            <a:r>
              <a:rPr lang="tr-TR"/>
              <a:t>Herhangi bir yerde iki diziyi birbiriyle karşılaştırmamız gerekebilir. Dizileri karşılaştırabilmek için karşılaştırma işlemi yapacağımız iki dizinin de aynı tipte olması gerekmektedir.</a:t>
            </a:r>
          </a:p>
          <a:p>
            <a:r>
              <a:rPr lang="tr-TR"/>
              <a:t>Dizileri karşılaştırma işlemi için </a:t>
            </a:r>
            <a:r>
              <a:rPr lang="tr-TR" err="1"/>
              <a:t>Arrays</a:t>
            </a:r>
            <a:r>
              <a:rPr lang="tr-TR"/>
              <a:t> sınıfı içerisinde yer alan </a:t>
            </a:r>
            <a:r>
              <a:rPr lang="tr-TR" err="1"/>
              <a:t>equals</a:t>
            </a:r>
            <a:r>
              <a:rPr lang="tr-TR"/>
              <a:t>() metodu kullanılır.</a:t>
            </a:r>
          </a:p>
        </p:txBody>
      </p:sp>
    </p:spTree>
    <p:extLst>
      <p:ext uri="{BB962C8B-B14F-4D97-AF65-F5344CB8AC3E}">
        <p14:creationId xmlns:p14="http://schemas.microsoft.com/office/powerpoint/2010/main" val="40452823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3E55EC-7DD6-4F3F-B7C9-A41046037191}"/>
              </a:ext>
            </a:extLst>
          </p:cNvPr>
          <p:cNvSpPr>
            <a:spLocks noGrp="1"/>
          </p:cNvSpPr>
          <p:nvPr>
            <p:ph type="title"/>
          </p:nvPr>
        </p:nvSpPr>
        <p:spPr/>
        <p:txBody>
          <a:bodyPr/>
          <a:lstStyle/>
          <a:p>
            <a:r>
              <a:rPr lang="tr-TR"/>
              <a:t>Dizilerde Eşitlik Kontrolü</a:t>
            </a:r>
          </a:p>
        </p:txBody>
      </p:sp>
      <p:sp>
        <p:nvSpPr>
          <p:cNvPr id="3" name="İçerik Yer Tutucusu 2">
            <a:extLst>
              <a:ext uri="{FF2B5EF4-FFF2-40B4-BE49-F238E27FC236}">
                <a16:creationId xmlns:a16="http://schemas.microsoft.com/office/drawing/2014/main" id="{7A9D049F-6746-49F9-9AD2-824866BC1851}"/>
              </a:ext>
            </a:extLst>
          </p:cNvPr>
          <p:cNvSpPr>
            <a:spLocks noGrp="1"/>
          </p:cNvSpPr>
          <p:nvPr>
            <p:ph idx="1"/>
          </p:nvPr>
        </p:nvSpPr>
        <p:spPr/>
        <p:txBody>
          <a:bodyPr/>
          <a:lstStyle/>
          <a:p>
            <a:r>
              <a:rPr lang="tr-TR"/>
              <a:t>Dizileri birbirleriyle karşılaştırarak eşitlik durumunda </a:t>
            </a:r>
            <a:r>
              <a:rPr lang="tr-TR" err="1"/>
              <a:t>true</a:t>
            </a:r>
            <a:r>
              <a:rPr lang="tr-TR"/>
              <a:t>, eşit olmama durumunda ise bizlere </a:t>
            </a:r>
            <a:r>
              <a:rPr lang="tr-TR" err="1"/>
              <a:t>false</a:t>
            </a:r>
            <a:r>
              <a:rPr lang="tr-TR"/>
              <a:t> sonucu döndürür.</a:t>
            </a:r>
          </a:p>
          <a:p>
            <a:endParaRPr lang="tr-TR"/>
          </a:p>
          <a:p>
            <a:r>
              <a:rPr lang="tr-TR"/>
              <a:t>Örnek: 2 dizi oluşturun ve her birinin içerisine tek karakter atayın ardından eşitlik kontrolünü sağlayarak bir çıktı veriniz.</a:t>
            </a:r>
          </a:p>
          <a:p>
            <a:endParaRPr lang="tr-TR"/>
          </a:p>
          <a:p>
            <a:r>
              <a:rPr lang="tr-TR"/>
              <a:t>Örnek: 2 dizi oluşturun ve ardından her birinin içerisine 2 adet sayısal değer atayarak karşılaştırma işlemini gerçekleştiriniz.</a:t>
            </a:r>
          </a:p>
          <a:p>
            <a:endParaRPr lang="tr-TR"/>
          </a:p>
        </p:txBody>
      </p:sp>
    </p:spTree>
    <p:extLst>
      <p:ext uri="{BB962C8B-B14F-4D97-AF65-F5344CB8AC3E}">
        <p14:creationId xmlns:p14="http://schemas.microsoft.com/office/powerpoint/2010/main" val="17140542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07D3E0-3E74-4D70-A204-B71FA815FDD6}"/>
              </a:ext>
            </a:extLst>
          </p:cNvPr>
          <p:cNvSpPr>
            <a:spLocks noGrp="1"/>
          </p:cNvSpPr>
          <p:nvPr>
            <p:ph type="title"/>
          </p:nvPr>
        </p:nvSpPr>
        <p:spPr/>
        <p:txBody>
          <a:bodyPr/>
          <a:lstStyle/>
          <a:p>
            <a:r>
              <a:rPr lang="tr-TR"/>
              <a:t>Çok Boyutlu Diziler (</a:t>
            </a:r>
            <a:r>
              <a:rPr lang="tr-TR" err="1"/>
              <a:t>Arrays</a:t>
            </a:r>
            <a:r>
              <a:rPr lang="tr-TR"/>
              <a:t>)</a:t>
            </a:r>
          </a:p>
        </p:txBody>
      </p:sp>
      <p:sp>
        <p:nvSpPr>
          <p:cNvPr id="3" name="İçerik Yer Tutucusu 2">
            <a:extLst>
              <a:ext uri="{FF2B5EF4-FFF2-40B4-BE49-F238E27FC236}">
                <a16:creationId xmlns:a16="http://schemas.microsoft.com/office/drawing/2014/main" id="{EBA1583B-DC2A-41FD-B863-5D28B1386F1F}"/>
              </a:ext>
            </a:extLst>
          </p:cNvPr>
          <p:cNvSpPr>
            <a:spLocks noGrp="1"/>
          </p:cNvSpPr>
          <p:nvPr>
            <p:ph idx="1"/>
          </p:nvPr>
        </p:nvSpPr>
        <p:spPr/>
        <p:txBody>
          <a:bodyPr/>
          <a:lstStyle/>
          <a:p>
            <a:r>
              <a:rPr lang="tr-TR"/>
              <a:t>Java’da çok boyutlu </a:t>
            </a:r>
            <a:r>
              <a:rPr lang="tr-TR" err="1"/>
              <a:t>array’ler</a:t>
            </a:r>
            <a:r>
              <a:rPr lang="tr-TR"/>
              <a:t>, </a:t>
            </a:r>
            <a:r>
              <a:rPr lang="tr-TR" err="1"/>
              <a:t>arraylerin</a:t>
            </a:r>
            <a:r>
              <a:rPr lang="tr-TR"/>
              <a:t> </a:t>
            </a:r>
            <a:r>
              <a:rPr lang="tr-TR" err="1"/>
              <a:t>array’i</a:t>
            </a:r>
            <a:r>
              <a:rPr lang="tr-TR"/>
              <a:t> olarak tanımlanır. Başka bir deyişle, bileşenleri (öğeleri) </a:t>
            </a:r>
            <a:r>
              <a:rPr lang="tr-TR" err="1"/>
              <a:t>array’lerden</a:t>
            </a:r>
            <a:r>
              <a:rPr lang="tr-TR"/>
              <a:t> oluşan bir </a:t>
            </a:r>
            <a:r>
              <a:rPr lang="tr-TR" err="1"/>
              <a:t>array’dir</a:t>
            </a:r>
            <a:r>
              <a:rPr lang="tr-TR"/>
              <a:t>. Bir, iki, üç, dört, … boyutlu </a:t>
            </a:r>
            <a:r>
              <a:rPr lang="tr-TR" err="1"/>
              <a:t>arr</a:t>
            </a:r>
            <a:r>
              <a:rPr lang="tr-TR"/>
              <a:t> </a:t>
            </a:r>
            <a:r>
              <a:rPr lang="tr-TR" err="1"/>
              <a:t>array’inin</a:t>
            </a:r>
            <a:r>
              <a:rPr lang="tr-TR"/>
              <a:t> bildirimleri şöyle yapılır: </a:t>
            </a:r>
          </a:p>
          <a:p>
            <a:r>
              <a:rPr lang="sv-SE"/>
              <a:t>int[] arr </a:t>
            </a:r>
            <a:r>
              <a:rPr lang="tr-TR"/>
              <a:t>=[1,2,3,4}</a:t>
            </a:r>
            <a:r>
              <a:rPr lang="sv-SE"/>
              <a:t>; </a:t>
            </a:r>
            <a:endParaRPr lang="tr-TR"/>
          </a:p>
          <a:p>
            <a:r>
              <a:rPr lang="sv-SE"/>
              <a:t>int[][] arr </a:t>
            </a:r>
            <a:r>
              <a:rPr lang="tr-TR"/>
              <a:t>= {}</a:t>
            </a:r>
          </a:p>
          <a:p>
            <a:r>
              <a:rPr lang="sv-SE"/>
              <a:t>int[][][] arr ; </a:t>
            </a:r>
            <a:endParaRPr lang="tr-TR"/>
          </a:p>
          <a:p>
            <a:r>
              <a:rPr lang="sv-SE"/>
              <a:t>int[][][][] arr ;</a:t>
            </a:r>
            <a:endParaRPr lang="tr-TR"/>
          </a:p>
        </p:txBody>
      </p:sp>
    </p:spTree>
    <p:extLst>
      <p:ext uri="{BB962C8B-B14F-4D97-AF65-F5344CB8AC3E}">
        <p14:creationId xmlns:p14="http://schemas.microsoft.com/office/powerpoint/2010/main" val="29176277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F291C8-3143-4AF3-BBD8-316897036442}"/>
              </a:ext>
            </a:extLst>
          </p:cNvPr>
          <p:cNvSpPr>
            <a:spLocks noGrp="1"/>
          </p:cNvSpPr>
          <p:nvPr>
            <p:ph type="title"/>
          </p:nvPr>
        </p:nvSpPr>
        <p:spPr/>
        <p:txBody>
          <a:bodyPr/>
          <a:lstStyle/>
          <a:p>
            <a:r>
              <a:rPr lang="tr-TR"/>
              <a:t>Çok Boyutlu Diziler</a:t>
            </a:r>
          </a:p>
        </p:txBody>
      </p:sp>
      <p:sp>
        <p:nvSpPr>
          <p:cNvPr id="3" name="İçerik Yer Tutucusu 2">
            <a:extLst>
              <a:ext uri="{FF2B5EF4-FFF2-40B4-BE49-F238E27FC236}">
                <a16:creationId xmlns:a16="http://schemas.microsoft.com/office/drawing/2014/main" id="{C019043A-9154-4F57-AEBE-B720A993D76A}"/>
              </a:ext>
            </a:extLst>
          </p:cNvPr>
          <p:cNvSpPr>
            <a:spLocks noGrp="1"/>
          </p:cNvSpPr>
          <p:nvPr>
            <p:ph idx="1"/>
          </p:nvPr>
        </p:nvSpPr>
        <p:spPr/>
        <p:txBody>
          <a:bodyPr/>
          <a:lstStyle/>
          <a:p>
            <a:r>
              <a:rPr lang="tr-TR"/>
              <a:t>Boyut sayısı için bir kısıt yoktur. Tek boyutlu </a:t>
            </a:r>
            <a:r>
              <a:rPr lang="tr-TR" err="1"/>
              <a:t>array</a:t>
            </a:r>
            <a:r>
              <a:rPr lang="tr-TR"/>
              <a:t> bir boyutlu matris, iki boyutlu </a:t>
            </a:r>
            <a:r>
              <a:rPr lang="tr-TR" err="1"/>
              <a:t>array</a:t>
            </a:r>
            <a:r>
              <a:rPr lang="tr-TR"/>
              <a:t> iki boyutlu bir matris, üç boyutlu </a:t>
            </a:r>
            <a:r>
              <a:rPr lang="tr-TR" err="1"/>
              <a:t>array</a:t>
            </a:r>
            <a:r>
              <a:rPr lang="tr-TR"/>
              <a:t> üç boyutlu bir matris, … gibidir. Örneğin, iki boyutlu a[][] </a:t>
            </a:r>
            <a:r>
              <a:rPr lang="tr-TR" err="1"/>
              <a:t>array’inde</a:t>
            </a:r>
            <a:r>
              <a:rPr lang="tr-TR"/>
              <a:t> soldaki [] </a:t>
            </a:r>
            <a:r>
              <a:rPr lang="tr-TR" err="1"/>
              <a:t>array</a:t>
            </a:r>
            <a:r>
              <a:rPr lang="tr-TR"/>
              <a:t> bileşeni matrisin satırlarını, sağdaki [] bileşeni ise matrisin kolonlarını belirler. Üç boyutlu </a:t>
            </a:r>
            <a:r>
              <a:rPr lang="tr-TR" err="1"/>
              <a:t>array’de</a:t>
            </a:r>
            <a:r>
              <a:rPr lang="tr-TR"/>
              <a:t> en </a:t>
            </a:r>
            <a:r>
              <a:rPr lang="tr-TR" err="1"/>
              <a:t>en</a:t>
            </a:r>
            <a:r>
              <a:rPr lang="tr-TR"/>
              <a:t> sağdaki [] bileşeni, iki boyutlu düzlemsel matrisin üzerine çıkılan dikmeler gibidir. Boyut sayısı istenildiği kadar artırabilmesine karşın, uygulamada çoğunlukla iki boyutlu </a:t>
            </a:r>
            <a:r>
              <a:rPr lang="tr-TR" err="1"/>
              <a:t>array’ler</a:t>
            </a:r>
            <a:r>
              <a:rPr lang="tr-TR"/>
              <a:t> ile karşılaşılır. </a:t>
            </a:r>
          </a:p>
        </p:txBody>
      </p:sp>
    </p:spTree>
    <p:extLst>
      <p:ext uri="{BB962C8B-B14F-4D97-AF65-F5344CB8AC3E}">
        <p14:creationId xmlns:p14="http://schemas.microsoft.com/office/powerpoint/2010/main" val="36207886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53DFB8-AF10-4159-8C46-957D5252C39D}"/>
              </a:ext>
            </a:extLst>
          </p:cNvPr>
          <p:cNvSpPr>
            <a:spLocks noGrp="1"/>
          </p:cNvSpPr>
          <p:nvPr>
            <p:ph type="title"/>
          </p:nvPr>
        </p:nvSpPr>
        <p:spPr/>
        <p:txBody>
          <a:bodyPr/>
          <a:lstStyle/>
          <a:p>
            <a:r>
              <a:rPr lang="tr-TR"/>
              <a:t>Çok Boyutlu Diziler</a:t>
            </a:r>
          </a:p>
        </p:txBody>
      </p:sp>
      <p:sp>
        <p:nvSpPr>
          <p:cNvPr id="3" name="İçerik Yer Tutucusu 2">
            <a:extLst>
              <a:ext uri="{FF2B5EF4-FFF2-40B4-BE49-F238E27FC236}">
                <a16:creationId xmlns:a16="http://schemas.microsoft.com/office/drawing/2014/main" id="{A7485A59-8065-4C74-83CB-C03BC46706B8}"/>
              </a:ext>
            </a:extLst>
          </p:cNvPr>
          <p:cNvSpPr>
            <a:spLocks noGrp="1"/>
          </p:cNvSpPr>
          <p:nvPr>
            <p:ph idx="1"/>
          </p:nvPr>
        </p:nvSpPr>
        <p:spPr/>
        <p:txBody>
          <a:bodyPr/>
          <a:lstStyle/>
          <a:p>
            <a:r>
              <a:rPr lang="tr-TR"/>
              <a:t>Bir boyutlu </a:t>
            </a:r>
            <a:r>
              <a:rPr lang="tr-TR" err="1"/>
              <a:t>array’ler</a:t>
            </a:r>
            <a:r>
              <a:rPr lang="tr-TR"/>
              <a:t> için yaptığımız gibi, çok boyutlu </a:t>
            </a:r>
            <a:r>
              <a:rPr lang="tr-TR" err="1"/>
              <a:t>array’lerin</a:t>
            </a:r>
            <a:r>
              <a:rPr lang="tr-TR"/>
              <a:t> bileşenlerine de bildirim anında değer atayabiliriz. Aşağıdaki </a:t>
            </a:r>
            <a:r>
              <a:rPr lang="tr-TR" err="1"/>
              <a:t>array</a:t>
            </a:r>
            <a:r>
              <a:rPr lang="tr-TR"/>
              <a:t>, bileşenleri </a:t>
            </a:r>
            <a:r>
              <a:rPr lang="tr-TR" err="1"/>
              <a:t>int</a:t>
            </a:r>
            <a:r>
              <a:rPr lang="tr-TR"/>
              <a:t> tipi olan 2-boyutlu bir </a:t>
            </a:r>
            <a:r>
              <a:rPr lang="tr-TR" err="1"/>
              <a:t>arraydir</a:t>
            </a:r>
            <a:r>
              <a:rPr lang="tr-TR"/>
              <a:t>. </a:t>
            </a:r>
          </a:p>
          <a:p>
            <a:r>
              <a:rPr lang="tr-TR" err="1"/>
              <a:t>int</a:t>
            </a:r>
            <a:r>
              <a:rPr lang="tr-TR"/>
              <a:t>[][] </a:t>
            </a:r>
            <a:r>
              <a:rPr lang="tr-TR" err="1"/>
              <a:t>ikilSayı</a:t>
            </a:r>
            <a:r>
              <a:rPr lang="tr-TR"/>
              <a:t> = { {1, 2}, {3, 4}, {5, 6} }; </a:t>
            </a:r>
          </a:p>
        </p:txBody>
      </p:sp>
    </p:spTree>
    <p:extLst>
      <p:ext uri="{BB962C8B-B14F-4D97-AF65-F5344CB8AC3E}">
        <p14:creationId xmlns:p14="http://schemas.microsoft.com/office/powerpoint/2010/main" val="18193962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BEE611-5609-47D6-AE2E-C4C24408C297}"/>
              </a:ext>
            </a:extLst>
          </p:cNvPr>
          <p:cNvSpPr>
            <a:spLocks noGrp="1"/>
          </p:cNvSpPr>
          <p:nvPr>
            <p:ph type="title"/>
          </p:nvPr>
        </p:nvSpPr>
        <p:spPr/>
        <p:txBody>
          <a:bodyPr/>
          <a:lstStyle/>
          <a:p>
            <a:r>
              <a:rPr lang="tr-TR"/>
              <a:t>Çok Boyutlu Dizi Tanımlamaları</a:t>
            </a:r>
          </a:p>
        </p:txBody>
      </p:sp>
      <p:sp>
        <p:nvSpPr>
          <p:cNvPr id="3" name="İçerik Yer Tutucusu 2">
            <a:extLst>
              <a:ext uri="{FF2B5EF4-FFF2-40B4-BE49-F238E27FC236}">
                <a16:creationId xmlns:a16="http://schemas.microsoft.com/office/drawing/2014/main" id="{E67B079A-7A12-4AA3-A02C-C99CF6F5AA34}"/>
              </a:ext>
            </a:extLst>
          </p:cNvPr>
          <p:cNvSpPr>
            <a:spLocks noGrp="1"/>
          </p:cNvSpPr>
          <p:nvPr>
            <p:ph idx="1"/>
          </p:nvPr>
        </p:nvSpPr>
        <p:spPr/>
        <p:txBody>
          <a:bodyPr/>
          <a:lstStyle/>
          <a:p>
            <a:r>
              <a:rPr lang="tr-TR"/>
              <a:t> </a:t>
            </a:r>
            <a:r>
              <a:rPr lang="tr-TR" err="1"/>
              <a:t>int</a:t>
            </a:r>
            <a:r>
              <a:rPr lang="tr-TR"/>
              <a:t> [][] </a:t>
            </a:r>
            <a:r>
              <a:rPr lang="tr-TR" err="1"/>
              <a:t>ikiliSayi</a:t>
            </a:r>
            <a:r>
              <a:rPr lang="tr-TR"/>
              <a:t> = {{1,2}, {3, 4}, {5, 6}};</a:t>
            </a:r>
          </a:p>
          <a:p>
            <a:endParaRPr lang="tr-TR"/>
          </a:p>
          <a:p>
            <a:r>
              <a:rPr lang="en-US"/>
              <a:t> int [][] dizi = new int [2][2];</a:t>
            </a:r>
            <a:endParaRPr lang="tr-TR"/>
          </a:p>
          <a:p>
            <a:r>
              <a:rPr lang="it-IT"/>
              <a:t> </a:t>
            </a:r>
            <a:r>
              <a:rPr lang="tr-TR"/>
              <a:t>    </a:t>
            </a:r>
            <a:r>
              <a:rPr lang="it-IT"/>
              <a:t>dizi[0][0] = 1;</a:t>
            </a:r>
          </a:p>
          <a:p>
            <a:r>
              <a:rPr lang="it-IT"/>
              <a:t>     dizi[0][1] = 1;</a:t>
            </a:r>
          </a:p>
          <a:p>
            <a:r>
              <a:rPr lang="it-IT"/>
              <a:t>     dizi[1][0] = 1;</a:t>
            </a:r>
          </a:p>
          <a:p>
            <a:r>
              <a:rPr lang="it-IT"/>
              <a:t>     dizi[1][1] = 1;</a:t>
            </a:r>
            <a:endParaRPr lang="tr-TR"/>
          </a:p>
          <a:p>
            <a:endParaRPr lang="tr-TR"/>
          </a:p>
        </p:txBody>
      </p:sp>
    </p:spTree>
    <p:extLst>
      <p:ext uri="{BB962C8B-B14F-4D97-AF65-F5344CB8AC3E}">
        <p14:creationId xmlns:p14="http://schemas.microsoft.com/office/powerpoint/2010/main" val="41987444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A5CFE5-C632-448F-A564-A3AE9DB10929}"/>
              </a:ext>
            </a:extLst>
          </p:cNvPr>
          <p:cNvSpPr>
            <a:spLocks noGrp="1"/>
          </p:cNvSpPr>
          <p:nvPr>
            <p:ph type="title"/>
          </p:nvPr>
        </p:nvSpPr>
        <p:spPr/>
        <p:txBody>
          <a:bodyPr/>
          <a:lstStyle/>
          <a:p>
            <a:r>
              <a:rPr lang="tr-TR"/>
              <a:t>Çok Boyutlu Dizi Tanımlamaları</a:t>
            </a:r>
          </a:p>
        </p:txBody>
      </p:sp>
      <p:sp>
        <p:nvSpPr>
          <p:cNvPr id="3" name="İçerik Yer Tutucusu 2">
            <a:extLst>
              <a:ext uri="{FF2B5EF4-FFF2-40B4-BE49-F238E27FC236}">
                <a16:creationId xmlns:a16="http://schemas.microsoft.com/office/drawing/2014/main" id="{D5AE80B2-954D-4EE2-85F3-691872CB4F2B}"/>
              </a:ext>
            </a:extLst>
          </p:cNvPr>
          <p:cNvSpPr>
            <a:spLocks noGrp="1"/>
          </p:cNvSpPr>
          <p:nvPr>
            <p:ph idx="1"/>
          </p:nvPr>
        </p:nvSpPr>
        <p:spPr/>
        <p:txBody>
          <a:bodyPr>
            <a:normAutofit fontScale="92500" lnSpcReduction="10000"/>
          </a:bodyPr>
          <a:lstStyle/>
          <a:p>
            <a:r>
              <a:rPr lang="tr-TR"/>
              <a:t> </a:t>
            </a:r>
            <a:r>
              <a:rPr lang="tr-TR" err="1"/>
              <a:t>String</a:t>
            </a:r>
            <a:r>
              <a:rPr lang="tr-TR"/>
              <a:t> [][] metin = {{"</a:t>
            </a:r>
            <a:r>
              <a:rPr lang="tr-TR" err="1"/>
              <a:t>Nisa","Mehmet</a:t>
            </a:r>
            <a:r>
              <a:rPr lang="tr-TR"/>
              <a:t>"}, {"Ali", "Ayşe"}, {"Programlama", "Java"}};</a:t>
            </a:r>
          </a:p>
          <a:p>
            <a:endParaRPr lang="tr-TR"/>
          </a:p>
          <a:p>
            <a:r>
              <a:rPr lang="en-US"/>
              <a:t> String[][] a = new String[10][5]; </a:t>
            </a:r>
            <a:endParaRPr lang="tr-TR"/>
          </a:p>
          <a:p>
            <a:r>
              <a:rPr lang="tr-TR"/>
              <a:t> a[0][0] = «Nisa»;</a:t>
            </a:r>
          </a:p>
          <a:p>
            <a:r>
              <a:rPr lang="tr-TR"/>
              <a:t> a[0][1] = «Mehmet»;</a:t>
            </a:r>
          </a:p>
          <a:p>
            <a:r>
              <a:rPr lang="tr-TR"/>
              <a:t>.</a:t>
            </a:r>
          </a:p>
          <a:p>
            <a:r>
              <a:rPr lang="tr-TR"/>
              <a:t>.</a:t>
            </a:r>
          </a:p>
          <a:p>
            <a:r>
              <a:rPr lang="tr-TR"/>
              <a:t>…</a:t>
            </a:r>
          </a:p>
        </p:txBody>
      </p:sp>
    </p:spTree>
    <p:extLst>
      <p:ext uri="{BB962C8B-B14F-4D97-AF65-F5344CB8AC3E}">
        <p14:creationId xmlns:p14="http://schemas.microsoft.com/office/powerpoint/2010/main" val="42480159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9280F0-814D-45D4-84C6-8852BE517CE7}"/>
              </a:ext>
            </a:extLst>
          </p:cNvPr>
          <p:cNvSpPr>
            <a:spLocks noGrp="1"/>
          </p:cNvSpPr>
          <p:nvPr>
            <p:ph type="title"/>
          </p:nvPr>
        </p:nvSpPr>
        <p:spPr/>
        <p:txBody>
          <a:bodyPr/>
          <a:lstStyle/>
          <a:p>
            <a:r>
              <a:rPr lang="tr-TR"/>
              <a:t>Çok Boyutlu Dizi Elemanlarına Erişim</a:t>
            </a:r>
          </a:p>
        </p:txBody>
      </p:sp>
      <p:sp>
        <p:nvSpPr>
          <p:cNvPr id="3" name="İçerik Yer Tutucusu 2">
            <a:extLst>
              <a:ext uri="{FF2B5EF4-FFF2-40B4-BE49-F238E27FC236}">
                <a16:creationId xmlns:a16="http://schemas.microsoft.com/office/drawing/2014/main" id="{F6DBDC10-4A85-4B7F-8E8C-F09A6777AABB}"/>
              </a:ext>
            </a:extLst>
          </p:cNvPr>
          <p:cNvSpPr>
            <a:spLocks noGrp="1"/>
          </p:cNvSpPr>
          <p:nvPr>
            <p:ph idx="1"/>
          </p:nvPr>
        </p:nvSpPr>
        <p:spPr/>
        <p:txBody>
          <a:bodyPr/>
          <a:lstStyle/>
          <a:p>
            <a:r>
              <a:rPr lang="tr-TR"/>
              <a:t>Çok boyutlu dizilere erişim, tek boyutlu dizilere erişime benzer yapıda bulunmaktadır. Köşeli parantezler içerisine indeksler yazılarak erişim sağlanır.,</a:t>
            </a:r>
          </a:p>
          <a:p>
            <a:endParaRPr lang="tr-TR"/>
          </a:p>
          <a:p>
            <a:r>
              <a:rPr lang="tr-TR" err="1"/>
              <a:t>int</a:t>
            </a:r>
            <a:r>
              <a:rPr lang="tr-TR"/>
              <a:t> dizi[][] = {{1,33}, {5,88}};</a:t>
            </a:r>
          </a:p>
          <a:p>
            <a:r>
              <a:rPr lang="tr-TR" err="1"/>
              <a:t>System.out.println</a:t>
            </a:r>
            <a:r>
              <a:rPr lang="tr-TR"/>
              <a:t>(dizi[1][1]);</a:t>
            </a:r>
          </a:p>
          <a:p>
            <a:endParaRPr lang="tr-TR"/>
          </a:p>
          <a:p>
            <a:endParaRPr lang="tr-TR"/>
          </a:p>
        </p:txBody>
      </p:sp>
    </p:spTree>
    <p:extLst>
      <p:ext uri="{BB962C8B-B14F-4D97-AF65-F5344CB8AC3E}">
        <p14:creationId xmlns:p14="http://schemas.microsoft.com/office/powerpoint/2010/main" val="95183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57C7E7F-7644-4A79-A22A-3EF15D9F60D9}"/>
              </a:ext>
            </a:extLst>
          </p:cNvPr>
          <p:cNvSpPr>
            <a:spLocks noGrp="1"/>
          </p:cNvSpPr>
          <p:nvPr>
            <p:ph idx="1"/>
          </p:nvPr>
        </p:nvSpPr>
        <p:spPr/>
        <p:txBody>
          <a:bodyPr>
            <a:normAutofit fontScale="85000" lnSpcReduction="10000"/>
          </a:bodyPr>
          <a:lstStyle/>
          <a:p>
            <a:pPr algn="l"/>
            <a:r>
              <a:rPr lang="tr-TR" b="0" i="0">
                <a:effectLst/>
                <a:latin typeface="Rubik"/>
              </a:rPr>
              <a:t>Tasarım yeteneği olan kişiler genelde </a:t>
            </a:r>
            <a:r>
              <a:rPr lang="tr-TR" b="0" i="0" err="1">
                <a:effectLst/>
                <a:latin typeface="Rubik"/>
              </a:rPr>
              <a:t>frontend</a:t>
            </a:r>
            <a:r>
              <a:rPr lang="tr-TR" b="0" i="0">
                <a:effectLst/>
                <a:latin typeface="Rubik"/>
              </a:rPr>
              <a:t> tarafında daha başarılı olurlar. Ancak başlı başına </a:t>
            </a:r>
            <a:r>
              <a:rPr lang="tr-TR" b="0" i="0" err="1">
                <a:effectLst/>
                <a:latin typeface="Rubik"/>
              </a:rPr>
              <a:t>frontend</a:t>
            </a:r>
            <a:r>
              <a:rPr lang="tr-TR" b="0" i="0">
                <a:effectLst/>
                <a:latin typeface="Rubik"/>
              </a:rPr>
              <a:t> ile uğraşmak çoğu zaman size çok kazanç getirmeyebilir. Çünkü dinamik olmayan bir web sitesi bir firmanın tanıtımından başka bir işe yaramaz.</a:t>
            </a:r>
          </a:p>
          <a:p>
            <a:pPr algn="l"/>
            <a:r>
              <a:rPr lang="tr-TR" b="0" i="0">
                <a:effectLst/>
                <a:latin typeface="Rubik"/>
              </a:rPr>
              <a:t>Çünkü çoğu zaman web sitemizi ziyaret eden bir kişinin bilgilerine ihtiyaç duyarız ya da sitemizi ziyaret eden bir kişiye ürün satmak isteriz bu gibi durumların hepsi kullanıcı ile etkileşim içinde olmayı gerektiren durumlardır yani </a:t>
            </a:r>
            <a:r>
              <a:rPr lang="tr-TR" b="0" i="0" err="1">
                <a:effectLst/>
                <a:latin typeface="Rubik"/>
              </a:rPr>
              <a:t>backend</a:t>
            </a:r>
            <a:r>
              <a:rPr lang="tr-TR" b="0" i="0">
                <a:effectLst/>
                <a:latin typeface="Rubik"/>
              </a:rPr>
              <a:t> </a:t>
            </a:r>
            <a:r>
              <a:rPr lang="tr-TR" b="0" i="0" err="1">
                <a:effectLst/>
                <a:latin typeface="Rubik"/>
              </a:rPr>
              <a:t>kısmınada</a:t>
            </a:r>
            <a:r>
              <a:rPr lang="tr-TR" b="0" i="0">
                <a:effectLst/>
                <a:latin typeface="Rubik"/>
              </a:rPr>
              <a:t> ihtiyaç duyulur.</a:t>
            </a:r>
          </a:p>
          <a:p>
            <a:pPr algn="l"/>
            <a:r>
              <a:rPr lang="tr-TR" b="0" i="0">
                <a:effectLst/>
                <a:latin typeface="Rubik"/>
              </a:rPr>
              <a:t>Ancak kurumsal büyük bir firmada çalışırsanız sadece </a:t>
            </a:r>
            <a:r>
              <a:rPr lang="tr-TR" b="0" i="0" err="1">
                <a:effectLst/>
                <a:latin typeface="Rubik"/>
              </a:rPr>
              <a:t>frontend</a:t>
            </a:r>
            <a:r>
              <a:rPr lang="tr-TR" b="0" i="0">
                <a:effectLst/>
                <a:latin typeface="Rubik"/>
              </a:rPr>
              <a:t> ile alakalı işler yapabilirsiniz. Çünkü çok büyük projelerde web sitelerinin yapımında görevler kişilere dağıtılır.</a:t>
            </a:r>
          </a:p>
          <a:p>
            <a:pPr algn="l"/>
            <a:r>
              <a:rPr lang="tr-TR" b="0" i="0">
                <a:effectLst/>
                <a:latin typeface="Rubik"/>
              </a:rPr>
              <a:t>Ancak tersi durumda yani küçük ve orta ölçekli bir firmada çalışırsanız ya da </a:t>
            </a:r>
            <a:r>
              <a:rPr lang="tr-TR" b="0" i="0" err="1">
                <a:effectLst/>
                <a:latin typeface="Rubik"/>
              </a:rPr>
              <a:t>freelancer</a:t>
            </a:r>
            <a:r>
              <a:rPr lang="tr-TR" b="0" i="0">
                <a:effectLst/>
                <a:latin typeface="Rubik"/>
              </a:rPr>
              <a:t> olarak kendi işinizi yapmak isterseniz bu durumda </a:t>
            </a:r>
            <a:r>
              <a:rPr lang="tr-TR" b="0" i="0" err="1">
                <a:effectLst/>
                <a:latin typeface="Rubik"/>
              </a:rPr>
              <a:t>frontend</a:t>
            </a:r>
            <a:r>
              <a:rPr lang="tr-TR" b="0" i="0">
                <a:effectLst/>
                <a:latin typeface="Rubik"/>
              </a:rPr>
              <a:t> ve </a:t>
            </a:r>
            <a:r>
              <a:rPr lang="tr-TR" b="0" i="0" err="1">
                <a:effectLst/>
                <a:latin typeface="Rubik"/>
              </a:rPr>
              <a:t>backend</a:t>
            </a:r>
            <a:r>
              <a:rPr lang="tr-TR" b="0" i="0">
                <a:effectLst/>
                <a:latin typeface="Rubik"/>
              </a:rPr>
              <a:t> in yapacağı işlerin hepsi sizden beklenebilir.</a:t>
            </a:r>
          </a:p>
          <a:p>
            <a:endParaRPr lang="tr-TR"/>
          </a:p>
        </p:txBody>
      </p:sp>
    </p:spTree>
    <p:extLst>
      <p:ext uri="{BB962C8B-B14F-4D97-AF65-F5344CB8AC3E}">
        <p14:creationId xmlns:p14="http://schemas.microsoft.com/office/powerpoint/2010/main" val="273965585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8F4CA4-F56B-44A7-8757-24F51F7975D9}"/>
              </a:ext>
            </a:extLst>
          </p:cNvPr>
          <p:cNvSpPr>
            <a:spLocks noGrp="1"/>
          </p:cNvSpPr>
          <p:nvPr>
            <p:ph type="title"/>
          </p:nvPr>
        </p:nvSpPr>
        <p:spPr/>
        <p:txBody>
          <a:bodyPr/>
          <a:lstStyle/>
          <a:p>
            <a:r>
              <a:rPr lang="tr-TR" err="1"/>
              <a:t>toString</a:t>
            </a:r>
            <a:r>
              <a:rPr lang="tr-TR"/>
              <a:t>() metodu</a:t>
            </a:r>
          </a:p>
        </p:txBody>
      </p:sp>
      <p:sp>
        <p:nvSpPr>
          <p:cNvPr id="3" name="İçerik Yer Tutucusu 2">
            <a:extLst>
              <a:ext uri="{FF2B5EF4-FFF2-40B4-BE49-F238E27FC236}">
                <a16:creationId xmlns:a16="http://schemas.microsoft.com/office/drawing/2014/main" id="{71F42897-FBD9-493E-B333-029F4B057858}"/>
              </a:ext>
            </a:extLst>
          </p:cNvPr>
          <p:cNvSpPr>
            <a:spLocks noGrp="1"/>
          </p:cNvSpPr>
          <p:nvPr>
            <p:ph idx="1"/>
          </p:nvPr>
        </p:nvSpPr>
        <p:spPr/>
        <p:txBody>
          <a:bodyPr/>
          <a:lstStyle/>
          <a:p>
            <a:r>
              <a:rPr lang="tr-TR"/>
              <a:t>Dizileri </a:t>
            </a:r>
            <a:r>
              <a:rPr lang="tr-TR" err="1"/>
              <a:t>string</a:t>
            </a:r>
            <a:r>
              <a:rPr lang="tr-TR"/>
              <a:t> ifadeye çevirerek tüm diziyi köşeli parantezler arasında ekrana yazdırmamızı sağlayan </a:t>
            </a:r>
            <a:r>
              <a:rPr lang="tr-TR" err="1"/>
              <a:t>metoddur</a:t>
            </a:r>
            <a:r>
              <a:rPr lang="tr-TR"/>
              <a:t>. Tek boyutlu dizilerde kullanılır.</a:t>
            </a:r>
          </a:p>
        </p:txBody>
      </p:sp>
    </p:spTree>
    <p:extLst>
      <p:ext uri="{BB962C8B-B14F-4D97-AF65-F5344CB8AC3E}">
        <p14:creationId xmlns:p14="http://schemas.microsoft.com/office/powerpoint/2010/main" val="12422845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1C50A2-92D7-4227-82A2-D9DA29AD69F6}"/>
              </a:ext>
            </a:extLst>
          </p:cNvPr>
          <p:cNvSpPr>
            <a:spLocks noGrp="1"/>
          </p:cNvSpPr>
          <p:nvPr>
            <p:ph type="title"/>
          </p:nvPr>
        </p:nvSpPr>
        <p:spPr/>
        <p:txBody>
          <a:bodyPr/>
          <a:lstStyle/>
          <a:p>
            <a:r>
              <a:rPr lang="tr-TR"/>
              <a:t>Çok Boyutlu Dizileri Listeleme</a:t>
            </a:r>
          </a:p>
        </p:txBody>
      </p:sp>
      <p:sp>
        <p:nvSpPr>
          <p:cNvPr id="3" name="İçerik Yer Tutucusu 2">
            <a:extLst>
              <a:ext uri="{FF2B5EF4-FFF2-40B4-BE49-F238E27FC236}">
                <a16:creationId xmlns:a16="http://schemas.microsoft.com/office/drawing/2014/main" id="{903FBC82-30DC-4F2A-B04F-3D5C7D4774E2}"/>
              </a:ext>
            </a:extLst>
          </p:cNvPr>
          <p:cNvSpPr>
            <a:spLocks noGrp="1"/>
          </p:cNvSpPr>
          <p:nvPr>
            <p:ph idx="1"/>
          </p:nvPr>
        </p:nvSpPr>
        <p:spPr/>
        <p:txBody>
          <a:bodyPr>
            <a:normAutofit fontScale="92500" lnSpcReduction="10000"/>
          </a:bodyPr>
          <a:lstStyle/>
          <a:p>
            <a:r>
              <a:rPr lang="tr-TR"/>
              <a:t>Çok boyutlu dizileri listeleme, tıpkı tek boyutlu dizilerde olduğu gibi yapılmaktadır.</a:t>
            </a:r>
          </a:p>
          <a:p>
            <a:endParaRPr lang="tr-TR"/>
          </a:p>
          <a:p>
            <a:r>
              <a:rPr lang="tr-TR" err="1"/>
              <a:t>int</a:t>
            </a:r>
            <a:r>
              <a:rPr lang="tr-TR"/>
              <a:t> türünde çok boyutlu bir dizi oluşturun ve tüm elemanları çıktı olarak veriniz.</a:t>
            </a:r>
          </a:p>
          <a:p>
            <a:endParaRPr lang="tr-TR"/>
          </a:p>
          <a:p>
            <a:r>
              <a:rPr lang="tr-TR" err="1"/>
              <a:t>String</a:t>
            </a:r>
            <a:r>
              <a:rPr lang="tr-TR"/>
              <a:t> türünde çok boyutlu bir dizi oluşturun (3x3 </a:t>
            </a:r>
            <a:r>
              <a:rPr lang="tr-TR" err="1"/>
              <a:t>matraisli</a:t>
            </a:r>
            <a:r>
              <a:rPr lang="tr-TR"/>
              <a:t>) ve tüm elemanları çıktı olarak veriniz. </a:t>
            </a:r>
            <a:r>
              <a:rPr lang="tr-TR" err="1"/>
              <a:t>Abc</a:t>
            </a:r>
            <a:r>
              <a:rPr lang="tr-TR"/>
              <a:t> def </a:t>
            </a:r>
            <a:r>
              <a:rPr lang="tr-TR" err="1"/>
              <a:t>ghı</a:t>
            </a:r>
            <a:r>
              <a:rPr lang="tr-TR"/>
              <a:t> şeklinde ilerlesin.</a:t>
            </a:r>
          </a:p>
          <a:p>
            <a:endParaRPr lang="tr-TR"/>
          </a:p>
          <a:p>
            <a:r>
              <a:rPr lang="tr-TR"/>
              <a:t>Bir önceki soruda bulunan dizinin e elemanını çıktı olarak veriniz.</a:t>
            </a:r>
          </a:p>
        </p:txBody>
      </p:sp>
    </p:spTree>
    <p:extLst>
      <p:ext uri="{BB962C8B-B14F-4D97-AF65-F5344CB8AC3E}">
        <p14:creationId xmlns:p14="http://schemas.microsoft.com/office/powerpoint/2010/main" val="2401469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158C04-A581-444F-A455-2B91C6412BFB}"/>
              </a:ext>
            </a:extLst>
          </p:cNvPr>
          <p:cNvSpPr>
            <a:spLocks noGrp="1"/>
          </p:cNvSpPr>
          <p:nvPr>
            <p:ph type="title"/>
          </p:nvPr>
        </p:nvSpPr>
        <p:spPr/>
        <p:txBody>
          <a:bodyPr/>
          <a:lstStyle/>
          <a:p>
            <a:r>
              <a:rPr lang="tr-TR" err="1"/>
              <a:t>Metod</a:t>
            </a:r>
            <a:r>
              <a:rPr lang="tr-TR"/>
              <a:t> Yapıları</a:t>
            </a:r>
          </a:p>
        </p:txBody>
      </p:sp>
      <p:sp>
        <p:nvSpPr>
          <p:cNvPr id="3" name="İçerik Yer Tutucusu 2">
            <a:extLst>
              <a:ext uri="{FF2B5EF4-FFF2-40B4-BE49-F238E27FC236}">
                <a16:creationId xmlns:a16="http://schemas.microsoft.com/office/drawing/2014/main" id="{D7132472-57A8-4C7C-9706-1977264580D8}"/>
              </a:ext>
            </a:extLst>
          </p:cNvPr>
          <p:cNvSpPr>
            <a:spLocks noGrp="1"/>
          </p:cNvSpPr>
          <p:nvPr>
            <p:ph idx="1"/>
          </p:nvPr>
        </p:nvSpPr>
        <p:spPr/>
        <p:txBody>
          <a:bodyPr/>
          <a:lstStyle/>
          <a:p>
            <a:r>
              <a:rPr lang="tr-TR" b="1" i="0">
                <a:effectLst/>
                <a:latin typeface="Cabin"/>
              </a:rPr>
              <a:t>Metot Yapısı</a:t>
            </a:r>
            <a:r>
              <a:rPr lang="tr-TR" b="0" i="0">
                <a:effectLst/>
                <a:latin typeface="Cabin"/>
              </a:rPr>
              <a:t> kod geliştirirken çok işimize yarayacak ve gerçek anlamda işimizi çok kolaylaştıracak bir yapıdır. Ayrıca </a:t>
            </a:r>
            <a:r>
              <a:rPr lang="tr-TR" b="1" i="0">
                <a:effectLst/>
                <a:latin typeface="Cabin"/>
              </a:rPr>
              <a:t>Nesne Yönelimli Programlama</a:t>
            </a:r>
            <a:r>
              <a:rPr lang="tr-TR" b="0" i="0">
                <a:effectLst/>
                <a:latin typeface="Cabin"/>
              </a:rPr>
              <a:t>da olmazsa olmaz denilebilecek bir konudur. Bu sebeple </a:t>
            </a:r>
            <a:r>
              <a:rPr lang="tr-TR" b="1" i="0">
                <a:effectLst/>
                <a:latin typeface="Cabin"/>
              </a:rPr>
              <a:t>Metot Yapısı</a:t>
            </a:r>
            <a:r>
              <a:rPr lang="tr-TR" b="0" i="0">
                <a:effectLst/>
                <a:latin typeface="Cabin"/>
              </a:rPr>
              <a:t> bir geliştirici tarafından iyi öğrenilmelidir.</a:t>
            </a:r>
          </a:p>
          <a:p>
            <a:endParaRPr lang="tr-TR">
              <a:latin typeface="Cabin"/>
            </a:endParaRPr>
          </a:p>
          <a:p>
            <a:r>
              <a:rPr lang="tr-TR" b="1" i="0">
                <a:effectLst/>
                <a:latin typeface="Cabin"/>
              </a:rPr>
              <a:t>Metot Yapısı</a:t>
            </a:r>
            <a:r>
              <a:rPr lang="tr-TR" b="0" i="0">
                <a:effectLst/>
                <a:latin typeface="Cabin"/>
              </a:rPr>
              <a:t> sadece Java geliştirme diline özel bir yapı olmadığı için yapacağımız tanım </a:t>
            </a:r>
            <a:r>
              <a:rPr lang="tr-TR" b="1" i="0">
                <a:effectLst/>
                <a:latin typeface="Cabin"/>
              </a:rPr>
              <a:t>Nesne Yönelimli Programlama</a:t>
            </a:r>
            <a:r>
              <a:rPr lang="tr-TR" b="0" i="0">
                <a:effectLst/>
                <a:latin typeface="Cabin"/>
              </a:rPr>
              <a:t>yı destekleyen bir çok yazılım dili için geçerli bir tanım olacaktır.</a:t>
            </a:r>
            <a:endParaRPr lang="tr-TR"/>
          </a:p>
        </p:txBody>
      </p:sp>
    </p:spTree>
    <p:extLst>
      <p:ext uri="{BB962C8B-B14F-4D97-AF65-F5344CB8AC3E}">
        <p14:creationId xmlns:p14="http://schemas.microsoft.com/office/powerpoint/2010/main" val="11852981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AD3CF-D60D-44A5-8F39-41FD8B85244E}"/>
              </a:ext>
            </a:extLst>
          </p:cNvPr>
          <p:cNvSpPr>
            <a:spLocks noGrp="1"/>
          </p:cNvSpPr>
          <p:nvPr>
            <p:ph type="title"/>
          </p:nvPr>
        </p:nvSpPr>
        <p:spPr/>
        <p:txBody>
          <a:bodyPr/>
          <a:lstStyle/>
          <a:p>
            <a:r>
              <a:rPr lang="tr-TR"/>
              <a:t>Metot Yapıları</a:t>
            </a:r>
          </a:p>
        </p:txBody>
      </p:sp>
      <p:sp>
        <p:nvSpPr>
          <p:cNvPr id="3" name="İçerik Yer Tutucusu 2">
            <a:extLst>
              <a:ext uri="{FF2B5EF4-FFF2-40B4-BE49-F238E27FC236}">
                <a16:creationId xmlns:a16="http://schemas.microsoft.com/office/drawing/2014/main" id="{D9F38DD1-8552-4417-84EB-BCF4E9C32565}"/>
              </a:ext>
            </a:extLst>
          </p:cNvPr>
          <p:cNvSpPr>
            <a:spLocks noGrp="1"/>
          </p:cNvSpPr>
          <p:nvPr>
            <p:ph idx="1"/>
          </p:nvPr>
        </p:nvSpPr>
        <p:spPr/>
        <p:txBody>
          <a:bodyPr/>
          <a:lstStyle/>
          <a:p>
            <a:r>
              <a:rPr lang="tr-TR" b="0" i="0">
                <a:effectLst/>
                <a:latin typeface="Cabin"/>
              </a:rPr>
              <a:t>Yazılım dünyasında bir çok ifadenin, tanımlamanın bir araya gelerek bir fonksiyon içerisinde işlemleri gerçekleştirmesiyle </a:t>
            </a:r>
            <a:r>
              <a:rPr lang="tr-TR" b="1" i="0">
                <a:effectLst/>
                <a:latin typeface="Cabin"/>
              </a:rPr>
              <a:t>metot yapısı</a:t>
            </a:r>
            <a:r>
              <a:rPr lang="tr-TR" b="0" i="0">
                <a:effectLst/>
                <a:latin typeface="Cabin"/>
              </a:rPr>
              <a:t> ortaya çıkar. </a:t>
            </a:r>
            <a:r>
              <a:rPr lang="tr-TR" b="1" i="0">
                <a:effectLst/>
                <a:latin typeface="Cabin"/>
              </a:rPr>
              <a:t>Metot Yapısı</a:t>
            </a:r>
            <a:r>
              <a:rPr lang="tr-TR" b="0" i="0">
                <a:effectLst/>
                <a:latin typeface="Cabin"/>
              </a:rPr>
              <a:t> bir kez kurulduktan sonra bir çok kez ve farklı yerlerde kullanılabilir. Java yazılım dilinde metotların kullanım alanları oldukça geniştir, en çok kullanılan metot olarak yapılandırıcılar (</a:t>
            </a:r>
            <a:r>
              <a:rPr lang="tr-TR" b="0" i="0" err="1">
                <a:effectLst/>
                <a:latin typeface="Cabin"/>
              </a:rPr>
              <a:t>constructors</a:t>
            </a:r>
            <a:r>
              <a:rPr lang="tr-TR" b="0" i="0">
                <a:effectLst/>
                <a:latin typeface="Cabin"/>
              </a:rPr>
              <a:t>) gösterilebilir. </a:t>
            </a:r>
            <a:endParaRPr lang="tr-TR"/>
          </a:p>
        </p:txBody>
      </p:sp>
    </p:spTree>
    <p:extLst>
      <p:ext uri="{BB962C8B-B14F-4D97-AF65-F5344CB8AC3E}">
        <p14:creationId xmlns:p14="http://schemas.microsoft.com/office/powerpoint/2010/main" val="15416724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3BDBB3-2278-4B3F-8E27-3D9E9998F4C7}"/>
              </a:ext>
            </a:extLst>
          </p:cNvPr>
          <p:cNvSpPr>
            <a:spLocks noGrp="1"/>
          </p:cNvSpPr>
          <p:nvPr>
            <p:ph type="title"/>
          </p:nvPr>
        </p:nvSpPr>
        <p:spPr/>
        <p:txBody>
          <a:bodyPr/>
          <a:lstStyle/>
          <a:p>
            <a:r>
              <a:rPr lang="tr-TR"/>
              <a:t>Örnek 1:</a:t>
            </a:r>
          </a:p>
        </p:txBody>
      </p:sp>
      <p:sp>
        <p:nvSpPr>
          <p:cNvPr id="3" name="İçerik Yer Tutucusu 2">
            <a:extLst>
              <a:ext uri="{FF2B5EF4-FFF2-40B4-BE49-F238E27FC236}">
                <a16:creationId xmlns:a16="http://schemas.microsoft.com/office/drawing/2014/main" id="{D151F5E0-2771-4639-B116-54CC858E5B5C}"/>
              </a:ext>
            </a:extLst>
          </p:cNvPr>
          <p:cNvSpPr>
            <a:spLocks noGrp="1"/>
          </p:cNvSpPr>
          <p:nvPr>
            <p:ph idx="1"/>
          </p:nvPr>
        </p:nvSpPr>
        <p:spPr/>
        <p:txBody>
          <a:bodyPr/>
          <a:lstStyle/>
          <a:p>
            <a:r>
              <a:rPr lang="tr-TR" b="0" i="0">
                <a:effectLst/>
                <a:latin typeface="Cabin"/>
              </a:rPr>
              <a:t>Bir proje geliştirdiğinizi ve bu projenin bir muhasebe projesi olduğunu varsayalım. Bu projede bir çok kez toplama, çıkarma, çarpma ve bölme işlemleri yapılacaktır. Bu ve buna benzer durumlarda her toplama işlemi yapmamız gerektiğinde tek tek o işlemi yazmaktansa bu işlemleri yapan metotlar hazırladığımız takdirde işimiz oldukça kolaylaşacaktır. Metotlar kullanarak 4 işlemi gerçekleştiriniz.</a:t>
            </a:r>
            <a:endParaRPr lang="tr-TR"/>
          </a:p>
        </p:txBody>
      </p:sp>
    </p:spTree>
    <p:extLst>
      <p:ext uri="{BB962C8B-B14F-4D97-AF65-F5344CB8AC3E}">
        <p14:creationId xmlns:p14="http://schemas.microsoft.com/office/powerpoint/2010/main" val="38773835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FC0594-4B71-4361-85AD-9E81F95DE75C}"/>
              </a:ext>
            </a:extLst>
          </p:cNvPr>
          <p:cNvSpPr>
            <a:spLocks noGrp="1"/>
          </p:cNvSpPr>
          <p:nvPr>
            <p:ph type="title"/>
          </p:nvPr>
        </p:nvSpPr>
        <p:spPr/>
        <p:txBody>
          <a:bodyPr/>
          <a:lstStyle/>
          <a:p>
            <a:r>
              <a:rPr lang="tr-TR"/>
              <a:t>Örnek 2:</a:t>
            </a:r>
          </a:p>
        </p:txBody>
      </p:sp>
      <p:sp>
        <p:nvSpPr>
          <p:cNvPr id="3" name="İçerik Yer Tutucusu 2">
            <a:extLst>
              <a:ext uri="{FF2B5EF4-FFF2-40B4-BE49-F238E27FC236}">
                <a16:creationId xmlns:a16="http://schemas.microsoft.com/office/drawing/2014/main" id="{5B459F12-BED3-4A3C-839F-EC766554DAE1}"/>
              </a:ext>
            </a:extLst>
          </p:cNvPr>
          <p:cNvSpPr>
            <a:spLocks noGrp="1"/>
          </p:cNvSpPr>
          <p:nvPr>
            <p:ph idx="1"/>
          </p:nvPr>
        </p:nvSpPr>
        <p:spPr/>
        <p:txBody>
          <a:bodyPr/>
          <a:lstStyle/>
          <a:p>
            <a:pPr marL="0" indent="0">
              <a:buNone/>
            </a:pPr>
            <a:r>
              <a:rPr lang="tr-TR"/>
              <a:t>Ülkeler, iller ve ilçeler adında 3 adet metot oluşturun ve bu metotların içerisine 3 ila 5 arasında karışık olarak veri giriniz, bu veriler bir bütün şeklinde olsun. Ülkeleri, illeri, ilçeleri ve her tanımladığınız metot içerisinde kaç tane veri olduğunu ekrana veren programı yazınız.</a:t>
            </a:r>
          </a:p>
        </p:txBody>
      </p:sp>
    </p:spTree>
    <p:extLst>
      <p:ext uri="{BB962C8B-B14F-4D97-AF65-F5344CB8AC3E}">
        <p14:creationId xmlns:p14="http://schemas.microsoft.com/office/powerpoint/2010/main" val="11259428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5BD04F-FE59-414E-BAFA-2ADADE9DBCAF}"/>
              </a:ext>
            </a:extLst>
          </p:cNvPr>
          <p:cNvSpPr>
            <a:spLocks noGrp="1"/>
          </p:cNvSpPr>
          <p:nvPr>
            <p:ph type="title"/>
          </p:nvPr>
        </p:nvSpPr>
        <p:spPr/>
        <p:txBody>
          <a:bodyPr/>
          <a:lstStyle/>
          <a:p>
            <a:r>
              <a:rPr lang="tr-TR"/>
              <a:t>SCANNER SINIFI</a:t>
            </a:r>
          </a:p>
        </p:txBody>
      </p:sp>
      <p:sp>
        <p:nvSpPr>
          <p:cNvPr id="3" name="İçerik Yer Tutucusu 2">
            <a:extLst>
              <a:ext uri="{FF2B5EF4-FFF2-40B4-BE49-F238E27FC236}">
                <a16:creationId xmlns:a16="http://schemas.microsoft.com/office/drawing/2014/main" id="{40625E78-440A-48CC-A849-F9B8588D13E1}"/>
              </a:ext>
            </a:extLst>
          </p:cNvPr>
          <p:cNvSpPr>
            <a:spLocks noGrp="1"/>
          </p:cNvSpPr>
          <p:nvPr>
            <p:ph idx="1"/>
          </p:nvPr>
        </p:nvSpPr>
        <p:spPr/>
        <p:txBody>
          <a:bodyPr/>
          <a:lstStyle/>
          <a:p>
            <a:r>
              <a:rPr lang="tr-TR"/>
              <a:t>Bir programlama dilinde, kullanıcıdan veri girişi yapmasını isteyebiliriz. </a:t>
            </a:r>
          </a:p>
          <a:p>
            <a:r>
              <a:rPr lang="tr-TR"/>
              <a:t>Kullanıcının girdiği bu verilere göre işlem yapabilir, bunları ekrana yazdırabilir veya herhangi bir yere parametre olarak verebiliriz. Bu tür işlemleri yapabilmek için Java’da </a:t>
            </a:r>
            <a:r>
              <a:rPr lang="tr-TR" err="1"/>
              <a:t>Scanner</a:t>
            </a:r>
            <a:r>
              <a:rPr lang="tr-TR"/>
              <a:t> sınıfı kullanılır.</a:t>
            </a:r>
          </a:p>
          <a:p>
            <a:r>
              <a:rPr lang="tr-TR" err="1"/>
              <a:t>Scanner</a:t>
            </a:r>
            <a:r>
              <a:rPr lang="tr-TR"/>
              <a:t> sınıfını projemizde kullanabilmek için </a:t>
            </a:r>
            <a:r>
              <a:rPr lang="tr-TR" err="1"/>
              <a:t>java.util.Scanner</a:t>
            </a:r>
            <a:r>
              <a:rPr lang="tr-TR"/>
              <a:t> sınıfını projemize </a:t>
            </a:r>
            <a:r>
              <a:rPr lang="tr-TR" err="1"/>
              <a:t>import</a:t>
            </a:r>
            <a:r>
              <a:rPr lang="tr-TR"/>
              <a:t> etmemiz yeterlidir.</a:t>
            </a:r>
          </a:p>
        </p:txBody>
      </p:sp>
    </p:spTree>
    <p:extLst>
      <p:ext uri="{BB962C8B-B14F-4D97-AF65-F5344CB8AC3E}">
        <p14:creationId xmlns:p14="http://schemas.microsoft.com/office/powerpoint/2010/main" val="36123225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F3D253-2D2D-43BD-A323-2A1D1E99776E}"/>
              </a:ext>
            </a:extLst>
          </p:cNvPr>
          <p:cNvSpPr>
            <a:spLocks noGrp="1"/>
          </p:cNvSpPr>
          <p:nvPr>
            <p:ph type="title"/>
          </p:nvPr>
        </p:nvSpPr>
        <p:spPr/>
        <p:txBody>
          <a:bodyPr/>
          <a:lstStyle/>
          <a:p>
            <a:r>
              <a:rPr lang="tr-TR"/>
              <a:t>SCANNER SINIFI							</a:t>
            </a:r>
          </a:p>
        </p:txBody>
      </p:sp>
      <p:sp>
        <p:nvSpPr>
          <p:cNvPr id="3" name="İçerik Yer Tutucusu 2">
            <a:extLst>
              <a:ext uri="{FF2B5EF4-FFF2-40B4-BE49-F238E27FC236}">
                <a16:creationId xmlns:a16="http://schemas.microsoft.com/office/drawing/2014/main" id="{6B8CCE97-D145-44F6-BCC4-1EB9AD6C390C}"/>
              </a:ext>
            </a:extLst>
          </p:cNvPr>
          <p:cNvSpPr>
            <a:spLocks noGrp="1"/>
          </p:cNvSpPr>
          <p:nvPr>
            <p:ph idx="1"/>
          </p:nvPr>
        </p:nvSpPr>
        <p:spPr/>
        <p:txBody>
          <a:bodyPr/>
          <a:lstStyle/>
          <a:p>
            <a:r>
              <a:rPr lang="tr-TR" err="1"/>
              <a:t>Scanner</a:t>
            </a:r>
            <a:r>
              <a:rPr lang="tr-TR"/>
              <a:t> sınıfı ile klavyeden veri okumak için öncelikle bu sınıftan bir nesne oluşturmamız gerekir. Örneğin;</a:t>
            </a:r>
          </a:p>
          <a:p>
            <a:endParaRPr lang="tr-TR"/>
          </a:p>
          <a:p>
            <a:r>
              <a:rPr lang="tr-TR" err="1"/>
              <a:t>Scanner</a:t>
            </a:r>
            <a:r>
              <a:rPr lang="tr-TR"/>
              <a:t> </a:t>
            </a:r>
            <a:r>
              <a:rPr lang="tr-TR" err="1"/>
              <a:t>kullaniciGirdisi</a:t>
            </a:r>
            <a:r>
              <a:rPr lang="tr-TR"/>
              <a:t> = </a:t>
            </a:r>
            <a:r>
              <a:rPr lang="tr-TR" err="1"/>
              <a:t>new</a:t>
            </a:r>
            <a:r>
              <a:rPr lang="tr-TR"/>
              <a:t> </a:t>
            </a:r>
            <a:r>
              <a:rPr lang="tr-TR" err="1"/>
              <a:t>Scanner</a:t>
            </a:r>
            <a:r>
              <a:rPr lang="tr-TR"/>
              <a:t>(System.in); </a:t>
            </a:r>
          </a:p>
          <a:p>
            <a:r>
              <a:rPr lang="tr-TR"/>
              <a:t>Burada </a:t>
            </a:r>
            <a:r>
              <a:rPr lang="tr-TR" err="1"/>
              <a:t>kullaniciGirdisi</a:t>
            </a:r>
            <a:r>
              <a:rPr lang="tr-TR"/>
              <a:t> ismini verdiğimiz nesneyi oluşturduk.</a:t>
            </a:r>
          </a:p>
          <a:p>
            <a:r>
              <a:rPr lang="tr-TR"/>
              <a:t>Buradaki System.in </a:t>
            </a:r>
            <a:r>
              <a:rPr lang="tr-TR" err="1"/>
              <a:t>input</a:t>
            </a:r>
            <a:r>
              <a:rPr lang="tr-TR"/>
              <a:t> anlamına gelir ve dışarıdan bir veri alındığını belirtir. </a:t>
            </a:r>
          </a:p>
        </p:txBody>
      </p:sp>
    </p:spTree>
    <p:extLst>
      <p:ext uri="{BB962C8B-B14F-4D97-AF65-F5344CB8AC3E}">
        <p14:creationId xmlns:p14="http://schemas.microsoft.com/office/powerpoint/2010/main" val="16435724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0B09FE-8880-4D1B-A836-B8136B199B2E}"/>
              </a:ext>
            </a:extLst>
          </p:cNvPr>
          <p:cNvSpPr>
            <a:spLocks noGrp="1"/>
          </p:cNvSpPr>
          <p:nvPr>
            <p:ph type="title"/>
          </p:nvPr>
        </p:nvSpPr>
        <p:spPr/>
        <p:txBody>
          <a:bodyPr/>
          <a:lstStyle/>
          <a:p>
            <a:r>
              <a:rPr lang="tr-TR"/>
              <a:t>SCANNER SINIFI	</a:t>
            </a:r>
          </a:p>
        </p:txBody>
      </p:sp>
      <p:sp>
        <p:nvSpPr>
          <p:cNvPr id="3" name="İçerik Yer Tutucusu 2">
            <a:extLst>
              <a:ext uri="{FF2B5EF4-FFF2-40B4-BE49-F238E27FC236}">
                <a16:creationId xmlns:a16="http://schemas.microsoft.com/office/drawing/2014/main" id="{5ADEA60C-6C9B-450D-BDDF-6028C4E06ADA}"/>
              </a:ext>
            </a:extLst>
          </p:cNvPr>
          <p:cNvSpPr>
            <a:spLocks noGrp="1"/>
          </p:cNvSpPr>
          <p:nvPr>
            <p:ph idx="1"/>
          </p:nvPr>
        </p:nvSpPr>
        <p:spPr/>
        <p:txBody>
          <a:bodyPr>
            <a:normAutofit fontScale="92500" lnSpcReduction="20000"/>
          </a:bodyPr>
          <a:lstStyle/>
          <a:p>
            <a:r>
              <a:rPr lang="tr-TR"/>
              <a:t>Eğer kullanıcıdan alacağımız nesnenin veri tipi </a:t>
            </a:r>
            <a:r>
              <a:rPr lang="tr-TR" err="1"/>
              <a:t>integer</a:t>
            </a:r>
            <a:r>
              <a:rPr lang="tr-TR"/>
              <a:t> türünde ise bunun için;</a:t>
            </a:r>
          </a:p>
          <a:p>
            <a:r>
              <a:rPr lang="tr-TR" err="1"/>
              <a:t>int</a:t>
            </a:r>
            <a:r>
              <a:rPr lang="tr-TR"/>
              <a:t> </a:t>
            </a:r>
            <a:r>
              <a:rPr lang="tr-TR" err="1"/>
              <a:t>sayi</a:t>
            </a:r>
            <a:r>
              <a:rPr lang="tr-TR"/>
              <a:t>=</a:t>
            </a:r>
            <a:r>
              <a:rPr lang="tr-TR" err="1"/>
              <a:t>kullaniciGirdisi.nextInt</a:t>
            </a:r>
            <a:r>
              <a:rPr lang="tr-TR"/>
              <a:t>(); //</a:t>
            </a:r>
            <a:r>
              <a:rPr lang="tr-TR" err="1"/>
              <a:t>int</a:t>
            </a:r>
            <a:r>
              <a:rPr lang="tr-TR"/>
              <a:t> türündeki değeri almak için</a:t>
            </a:r>
          </a:p>
          <a:p>
            <a:r>
              <a:rPr lang="tr-TR" err="1"/>
              <a:t>byte</a:t>
            </a:r>
            <a:r>
              <a:rPr lang="tr-TR"/>
              <a:t> türü </a:t>
            </a:r>
            <a:r>
              <a:rPr lang="tr-TR">
                <a:sym typeface="Wingdings" panose="05000000000000000000" pitchFamily="2" charset="2"/>
              </a:rPr>
              <a:t> </a:t>
            </a:r>
            <a:r>
              <a:rPr lang="tr-TR" err="1">
                <a:sym typeface="Wingdings" panose="05000000000000000000" pitchFamily="2" charset="2"/>
              </a:rPr>
              <a:t>nextByte</a:t>
            </a:r>
            <a:r>
              <a:rPr lang="tr-TR">
                <a:sym typeface="Wingdings" panose="05000000000000000000" pitchFamily="2" charset="2"/>
              </a:rPr>
              <a:t>();</a:t>
            </a:r>
          </a:p>
          <a:p>
            <a:r>
              <a:rPr lang="tr-TR" err="1">
                <a:sym typeface="Wingdings" panose="05000000000000000000" pitchFamily="2" charset="2"/>
              </a:rPr>
              <a:t>Double</a:t>
            </a:r>
            <a:r>
              <a:rPr lang="tr-TR">
                <a:sym typeface="Wingdings" panose="05000000000000000000" pitchFamily="2" charset="2"/>
              </a:rPr>
              <a:t> türü  </a:t>
            </a:r>
            <a:r>
              <a:rPr lang="tr-TR" err="1">
                <a:sym typeface="Wingdings" panose="05000000000000000000" pitchFamily="2" charset="2"/>
              </a:rPr>
              <a:t>nextDouble</a:t>
            </a:r>
            <a:r>
              <a:rPr lang="tr-TR">
                <a:sym typeface="Wingdings" panose="05000000000000000000" pitchFamily="2" charset="2"/>
              </a:rPr>
              <a:t>();</a:t>
            </a:r>
          </a:p>
          <a:p>
            <a:r>
              <a:rPr lang="tr-TR" err="1">
                <a:sym typeface="Wingdings" panose="05000000000000000000" pitchFamily="2" charset="2"/>
              </a:rPr>
              <a:t>Float</a:t>
            </a:r>
            <a:r>
              <a:rPr lang="tr-TR">
                <a:sym typeface="Wingdings" panose="05000000000000000000" pitchFamily="2" charset="2"/>
              </a:rPr>
              <a:t> türü  </a:t>
            </a:r>
            <a:r>
              <a:rPr lang="tr-TR" err="1">
                <a:sym typeface="Wingdings" panose="05000000000000000000" pitchFamily="2" charset="2"/>
              </a:rPr>
              <a:t>nextFloat</a:t>
            </a:r>
            <a:r>
              <a:rPr lang="tr-TR">
                <a:sym typeface="Wingdings" panose="05000000000000000000" pitchFamily="2" charset="2"/>
              </a:rPr>
              <a:t>();</a:t>
            </a:r>
          </a:p>
          <a:p>
            <a:r>
              <a:rPr lang="tr-TR" err="1">
                <a:sym typeface="Wingdings" panose="05000000000000000000" pitchFamily="2" charset="2"/>
              </a:rPr>
              <a:t>Boolean</a:t>
            </a:r>
            <a:r>
              <a:rPr lang="tr-TR">
                <a:sym typeface="Wingdings" panose="05000000000000000000" pitchFamily="2" charset="2"/>
              </a:rPr>
              <a:t> türü  </a:t>
            </a:r>
            <a:r>
              <a:rPr lang="tr-TR" err="1">
                <a:sym typeface="Wingdings" panose="05000000000000000000" pitchFamily="2" charset="2"/>
              </a:rPr>
              <a:t>nextBoolean</a:t>
            </a:r>
            <a:r>
              <a:rPr lang="tr-TR">
                <a:sym typeface="Wingdings" panose="05000000000000000000" pitchFamily="2" charset="2"/>
              </a:rPr>
              <a:t>();</a:t>
            </a:r>
          </a:p>
          <a:p>
            <a:r>
              <a:rPr lang="tr-TR" err="1">
                <a:sym typeface="Wingdings" panose="05000000000000000000" pitchFamily="2" charset="2"/>
              </a:rPr>
              <a:t>String</a:t>
            </a:r>
            <a:r>
              <a:rPr lang="tr-TR">
                <a:sym typeface="Wingdings" panose="05000000000000000000" pitchFamily="2" charset="2"/>
              </a:rPr>
              <a:t> türü  </a:t>
            </a:r>
            <a:r>
              <a:rPr lang="tr-TR" err="1">
                <a:sym typeface="Wingdings" panose="05000000000000000000" pitchFamily="2" charset="2"/>
              </a:rPr>
              <a:t>nextLine</a:t>
            </a:r>
            <a:r>
              <a:rPr lang="tr-TR">
                <a:sym typeface="Wingdings" panose="05000000000000000000" pitchFamily="2" charset="2"/>
              </a:rPr>
              <a:t>();</a:t>
            </a:r>
          </a:p>
          <a:p>
            <a:r>
              <a:rPr lang="tr-TR" err="1">
                <a:sym typeface="Wingdings" panose="05000000000000000000" pitchFamily="2" charset="2"/>
              </a:rPr>
              <a:t>String</a:t>
            </a:r>
            <a:r>
              <a:rPr lang="tr-TR">
                <a:sym typeface="Wingdings" panose="05000000000000000000" pitchFamily="2" charset="2"/>
              </a:rPr>
              <a:t> türü  </a:t>
            </a:r>
            <a:r>
              <a:rPr lang="tr-TR" err="1">
                <a:sym typeface="Wingdings" panose="05000000000000000000" pitchFamily="2" charset="2"/>
              </a:rPr>
              <a:t>next</a:t>
            </a:r>
            <a:r>
              <a:rPr lang="tr-TR">
                <a:sym typeface="Wingdings" panose="05000000000000000000" pitchFamily="2" charset="2"/>
              </a:rPr>
              <a:t>(); //kullanıcıdan alınan girdide boşluğa kadar olan kısmı alır.</a:t>
            </a:r>
            <a:endParaRPr lang="tr-TR"/>
          </a:p>
        </p:txBody>
      </p:sp>
    </p:spTree>
    <p:extLst>
      <p:ext uri="{BB962C8B-B14F-4D97-AF65-F5344CB8AC3E}">
        <p14:creationId xmlns:p14="http://schemas.microsoft.com/office/powerpoint/2010/main" val="5804927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D1BA02-E15F-4077-B77A-D93720893A3D}"/>
              </a:ext>
            </a:extLst>
          </p:cNvPr>
          <p:cNvSpPr>
            <a:spLocks noGrp="1"/>
          </p:cNvSpPr>
          <p:nvPr>
            <p:ph type="title"/>
          </p:nvPr>
        </p:nvSpPr>
        <p:spPr>
          <a:xfrm>
            <a:off x="680321" y="560045"/>
            <a:ext cx="9613861" cy="1080938"/>
          </a:xfrm>
        </p:spPr>
        <p:txBody>
          <a:bodyPr/>
          <a:lstStyle/>
          <a:p>
            <a:r>
              <a:rPr lang="tr-TR"/>
              <a:t>ÖRNEK</a:t>
            </a:r>
          </a:p>
        </p:txBody>
      </p:sp>
      <p:sp>
        <p:nvSpPr>
          <p:cNvPr id="3" name="İçerik Yer Tutucusu 2">
            <a:extLst>
              <a:ext uri="{FF2B5EF4-FFF2-40B4-BE49-F238E27FC236}">
                <a16:creationId xmlns:a16="http://schemas.microsoft.com/office/drawing/2014/main" id="{FE6E7FF7-C862-4227-BEEF-B16332926C79}"/>
              </a:ext>
            </a:extLst>
          </p:cNvPr>
          <p:cNvSpPr>
            <a:spLocks noGrp="1"/>
          </p:cNvSpPr>
          <p:nvPr>
            <p:ph idx="1"/>
          </p:nvPr>
        </p:nvSpPr>
        <p:spPr/>
        <p:txBody>
          <a:bodyPr>
            <a:normAutofit fontScale="92500" lnSpcReduction="20000"/>
          </a:bodyPr>
          <a:lstStyle/>
          <a:p>
            <a:r>
              <a:rPr lang="tr-TR"/>
              <a:t>Kullanıcıdan sayısal ve </a:t>
            </a:r>
            <a:r>
              <a:rPr lang="tr-TR" err="1"/>
              <a:t>metinsel</a:t>
            </a:r>
            <a:r>
              <a:rPr lang="tr-TR"/>
              <a:t> değer alarak ekrana yazdır.</a:t>
            </a:r>
          </a:p>
          <a:p>
            <a:endParaRPr lang="tr-TR"/>
          </a:p>
          <a:p>
            <a:r>
              <a:rPr lang="tr-TR"/>
              <a:t>Kullanıcıdan </a:t>
            </a:r>
            <a:r>
              <a:rPr lang="tr-TR" err="1"/>
              <a:t>int</a:t>
            </a:r>
            <a:r>
              <a:rPr lang="tr-TR"/>
              <a:t>, </a:t>
            </a:r>
            <a:r>
              <a:rPr lang="tr-TR" err="1"/>
              <a:t>string</a:t>
            </a:r>
            <a:r>
              <a:rPr lang="tr-TR"/>
              <a:t> ve </a:t>
            </a:r>
            <a:r>
              <a:rPr lang="tr-TR" err="1"/>
              <a:t>boolean</a:t>
            </a:r>
            <a:r>
              <a:rPr lang="tr-TR"/>
              <a:t> tipinde değerler alıp girilen değerleri ekrana yazdırın.</a:t>
            </a:r>
          </a:p>
          <a:p>
            <a:endParaRPr lang="tr-TR"/>
          </a:p>
          <a:p>
            <a:r>
              <a:rPr lang="tr-TR"/>
              <a:t>Kullanıcının ismini alarak ekrana Hoş geldin «kullanıcının adı» yazdır.</a:t>
            </a:r>
          </a:p>
          <a:p>
            <a:endParaRPr lang="tr-TR"/>
          </a:p>
          <a:p>
            <a:r>
              <a:rPr lang="tr-TR"/>
              <a:t>Kullanıcıdan alınan iki sayının toplamını ekrana yazdır.</a:t>
            </a:r>
          </a:p>
          <a:p>
            <a:endParaRPr lang="tr-TR"/>
          </a:p>
          <a:p>
            <a:r>
              <a:rPr lang="tr-TR"/>
              <a:t>Öğrenci not ortalaması kaldı/geçti uygulaması yapınız.</a:t>
            </a:r>
          </a:p>
          <a:p>
            <a:pPr marL="0" indent="0">
              <a:buNone/>
            </a:pPr>
            <a:endParaRPr lang="tr-TR"/>
          </a:p>
        </p:txBody>
      </p:sp>
    </p:spTree>
    <p:extLst>
      <p:ext uri="{BB962C8B-B14F-4D97-AF65-F5344CB8AC3E}">
        <p14:creationId xmlns:p14="http://schemas.microsoft.com/office/powerpoint/2010/main" val="3110581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EC30C3-3F34-4C29-8144-578203B573F5}"/>
              </a:ext>
            </a:extLst>
          </p:cNvPr>
          <p:cNvSpPr>
            <a:spLocks noGrp="1"/>
          </p:cNvSpPr>
          <p:nvPr>
            <p:ph type="title"/>
          </p:nvPr>
        </p:nvSpPr>
        <p:spPr/>
        <p:txBody>
          <a:bodyPr>
            <a:normAutofit/>
          </a:bodyPr>
          <a:lstStyle/>
          <a:p>
            <a:r>
              <a:rPr lang="tr-TR" b="1" i="0">
                <a:effectLst/>
                <a:latin typeface="Rubik"/>
              </a:rPr>
              <a:t>Peki </a:t>
            </a:r>
            <a:r>
              <a:rPr lang="tr-TR" b="1">
                <a:latin typeface="Rubik"/>
              </a:rPr>
              <a:t>geliştirme yaparken </a:t>
            </a:r>
            <a:r>
              <a:rPr lang="tr-TR" b="1" i="0">
                <a:effectLst/>
                <a:latin typeface="Rubik"/>
              </a:rPr>
              <a:t>hangi araçlara ihtiyacınız var ?</a:t>
            </a:r>
            <a:endParaRPr lang="tr-TR"/>
          </a:p>
        </p:txBody>
      </p:sp>
      <p:sp>
        <p:nvSpPr>
          <p:cNvPr id="3" name="İçerik Yer Tutucusu 2">
            <a:extLst>
              <a:ext uri="{FF2B5EF4-FFF2-40B4-BE49-F238E27FC236}">
                <a16:creationId xmlns:a16="http://schemas.microsoft.com/office/drawing/2014/main" id="{A8FC7A66-00EC-4455-B716-EF216ADB9C46}"/>
              </a:ext>
            </a:extLst>
          </p:cNvPr>
          <p:cNvSpPr>
            <a:spLocks noGrp="1"/>
          </p:cNvSpPr>
          <p:nvPr>
            <p:ph idx="1"/>
          </p:nvPr>
        </p:nvSpPr>
        <p:spPr>
          <a:xfrm>
            <a:off x="399246" y="2073500"/>
            <a:ext cx="10702344" cy="4784500"/>
          </a:xfrm>
        </p:spPr>
        <p:txBody>
          <a:bodyPr>
            <a:normAutofit/>
          </a:bodyPr>
          <a:lstStyle/>
          <a:p>
            <a:pPr algn="l"/>
            <a:r>
              <a:rPr lang="tr-TR" sz="2000" b="0" i="0">
                <a:effectLst/>
                <a:latin typeface="Rubik"/>
              </a:rPr>
              <a:t>Front-</a:t>
            </a:r>
            <a:r>
              <a:rPr lang="tr-TR" sz="2000" b="0" i="0" err="1">
                <a:effectLst/>
                <a:latin typeface="Rubik"/>
              </a:rPr>
              <a:t>end</a:t>
            </a:r>
            <a:r>
              <a:rPr lang="tr-TR" sz="2000" b="0" i="0">
                <a:effectLst/>
                <a:latin typeface="Rubik"/>
              </a:rPr>
              <a:t> kısmında başlayalım. Front-</a:t>
            </a:r>
            <a:r>
              <a:rPr lang="tr-TR" sz="2000" b="0" i="0" err="1">
                <a:effectLst/>
                <a:latin typeface="Rubik"/>
              </a:rPr>
              <a:t>end</a:t>
            </a:r>
            <a:r>
              <a:rPr lang="tr-TR" sz="2000" b="0" i="0">
                <a:effectLst/>
                <a:latin typeface="Rubik"/>
              </a:rPr>
              <a:t> kısmındaki en temel konular </a:t>
            </a:r>
            <a:r>
              <a:rPr lang="tr-TR" sz="2000" b="1" i="0">
                <a:effectLst/>
                <a:latin typeface="Rubik"/>
              </a:rPr>
              <a:t>Html , </a:t>
            </a:r>
            <a:r>
              <a:rPr lang="tr-TR" sz="2000" b="1" i="0" err="1">
                <a:effectLst/>
                <a:latin typeface="Rubik"/>
              </a:rPr>
              <a:t>Css</a:t>
            </a:r>
            <a:r>
              <a:rPr lang="tr-TR" sz="2000" b="1" i="0">
                <a:effectLst/>
                <a:latin typeface="Rubik"/>
              </a:rPr>
              <a:t> ve </a:t>
            </a:r>
            <a:r>
              <a:rPr lang="tr-TR" sz="2000" b="1" i="0" err="1">
                <a:effectLst/>
                <a:latin typeface="Rubik"/>
              </a:rPr>
              <a:t>Javascript</a:t>
            </a:r>
            <a:r>
              <a:rPr lang="tr-TR" sz="2000" b="1" i="0">
                <a:effectLst/>
                <a:latin typeface="Rubik"/>
              </a:rPr>
              <a:t> </a:t>
            </a:r>
            <a:r>
              <a:rPr lang="tr-TR" sz="2000" b="0" i="0">
                <a:effectLst/>
                <a:latin typeface="Rubik"/>
              </a:rPr>
              <a:t>bilmenizdir.</a:t>
            </a:r>
          </a:p>
          <a:p>
            <a:pPr algn="l"/>
            <a:r>
              <a:rPr lang="tr-TR" sz="2000" b="0" i="0">
                <a:effectLst/>
                <a:latin typeface="Rubik"/>
              </a:rPr>
              <a:t>Bu kavramlar tarayıcılarla alakalı konulardır yani bu dilleri kullanarak yazdığınız her kod tarayıcı üzerinde çalışan ve tarayıcıya görüntü oluşturmak için kullandığımız araçlardır. Her web geliştiricinin bilmesi gereken en temel konular bunlardır. Bu kısım </a:t>
            </a:r>
            <a:r>
              <a:rPr lang="tr-TR" sz="2000" b="0" i="0" err="1">
                <a:effectLst/>
                <a:latin typeface="Rubik"/>
              </a:rPr>
              <a:t>frontend'i</a:t>
            </a:r>
            <a:r>
              <a:rPr lang="tr-TR" sz="2000" b="0" i="0">
                <a:effectLst/>
                <a:latin typeface="Rubik"/>
              </a:rPr>
              <a:t> oluşturur. </a:t>
            </a:r>
          </a:p>
          <a:p>
            <a:pPr algn="l"/>
            <a:r>
              <a:rPr lang="tr-TR" sz="2000" b="0" i="0">
                <a:effectLst/>
                <a:latin typeface="Rubik"/>
              </a:rPr>
              <a:t>Front-</a:t>
            </a:r>
            <a:r>
              <a:rPr lang="tr-TR" sz="2000" b="0" i="0" err="1">
                <a:effectLst/>
                <a:latin typeface="Rubik"/>
              </a:rPr>
              <a:t>end</a:t>
            </a:r>
            <a:r>
              <a:rPr lang="tr-TR" sz="2000" b="0" i="0">
                <a:effectLst/>
                <a:latin typeface="Rubik"/>
              </a:rPr>
              <a:t> kısmından </a:t>
            </a:r>
            <a:r>
              <a:rPr lang="tr-TR" sz="2000" b="1" i="0" err="1">
                <a:effectLst/>
                <a:latin typeface="Rubik"/>
              </a:rPr>
              <a:t>back-end</a:t>
            </a:r>
            <a:r>
              <a:rPr lang="tr-TR" sz="2000" b="0" i="0">
                <a:effectLst/>
                <a:latin typeface="Rubik"/>
              </a:rPr>
              <a:t> işlemlerine geçtiğimizde karşımıza server' in anlayacağı bir web programlama dilini kullanmak gerektiğini bilmeliyiz. Bize dinamik içerik üretecek olan ve server tarafında çalışacak olan dil seçimi son kullanıcı tarafından bakıldığında çok önemli değildir. Çünkü bize aynı amaca uygun web siteleri geliştirmemizi sağlarlar.</a:t>
            </a:r>
          </a:p>
          <a:p>
            <a:pPr algn="l"/>
            <a:r>
              <a:rPr lang="tr-TR" sz="2000" b="0" i="0" err="1">
                <a:effectLst/>
                <a:latin typeface="Rubik"/>
              </a:rPr>
              <a:t>Back</a:t>
            </a:r>
            <a:r>
              <a:rPr lang="tr-TR" sz="2000" b="0" i="0">
                <a:effectLst/>
                <a:latin typeface="Rubik"/>
              </a:rPr>
              <a:t>- </a:t>
            </a:r>
            <a:r>
              <a:rPr lang="tr-TR" sz="2000" b="0" i="0" err="1">
                <a:effectLst/>
                <a:latin typeface="Rubik"/>
              </a:rPr>
              <a:t>End</a:t>
            </a:r>
            <a:r>
              <a:rPr lang="tr-TR" sz="2000" b="0" i="0">
                <a:effectLst/>
                <a:latin typeface="Rubik"/>
              </a:rPr>
              <a:t> kısmında kullanabileceğiniz web programlama dilleri ise şu şekildedir ; </a:t>
            </a:r>
            <a:r>
              <a:rPr lang="tr-TR" sz="2000" b="1" i="0" err="1">
                <a:effectLst/>
                <a:latin typeface="Rubik"/>
              </a:rPr>
              <a:t>Php</a:t>
            </a:r>
            <a:r>
              <a:rPr lang="tr-TR" sz="2000" b="1" i="0">
                <a:effectLst/>
                <a:latin typeface="Rubik"/>
              </a:rPr>
              <a:t>, </a:t>
            </a:r>
            <a:r>
              <a:rPr lang="tr-TR" sz="2000" b="1" i="0" err="1">
                <a:effectLst/>
                <a:latin typeface="Rubik"/>
              </a:rPr>
              <a:t>Python</a:t>
            </a:r>
            <a:r>
              <a:rPr lang="tr-TR" sz="2000" b="1" i="0">
                <a:effectLst/>
                <a:latin typeface="Rubik"/>
              </a:rPr>
              <a:t> , </a:t>
            </a:r>
            <a:r>
              <a:rPr lang="tr-TR" sz="2000" b="1" i="0" err="1">
                <a:effectLst/>
                <a:latin typeface="Rubik"/>
              </a:rPr>
              <a:t>NodeJs</a:t>
            </a:r>
            <a:r>
              <a:rPr lang="tr-TR" sz="2000" b="1" i="0">
                <a:effectLst/>
                <a:latin typeface="Rubik"/>
              </a:rPr>
              <a:t>, Java…</a:t>
            </a:r>
            <a:endParaRPr lang="tr-TR" sz="2000" b="0" i="0">
              <a:effectLst/>
              <a:latin typeface="Rubik"/>
            </a:endParaRPr>
          </a:p>
          <a:p>
            <a:pPr algn="l"/>
            <a:r>
              <a:rPr lang="tr-TR" sz="2000" b="1" i="0">
                <a:effectLst/>
                <a:latin typeface="Rubik"/>
              </a:rPr>
              <a:t>Full-</a:t>
            </a:r>
            <a:r>
              <a:rPr lang="tr-TR" sz="2000" b="1" i="0" err="1">
                <a:effectLst/>
                <a:latin typeface="Rubik"/>
              </a:rPr>
              <a:t>Stack</a:t>
            </a:r>
            <a:r>
              <a:rPr lang="tr-TR" sz="2000" b="1" i="0">
                <a:effectLst/>
                <a:latin typeface="Rubik"/>
              </a:rPr>
              <a:t> Web Geliştirici</a:t>
            </a:r>
            <a:r>
              <a:rPr lang="tr-TR" sz="2000" b="0" i="0">
                <a:effectLst/>
                <a:latin typeface="Rubik"/>
              </a:rPr>
              <a:t> ise hem </a:t>
            </a:r>
            <a:r>
              <a:rPr lang="tr-TR" sz="2000" b="0" i="0" err="1">
                <a:effectLst/>
                <a:latin typeface="Rubik"/>
              </a:rPr>
              <a:t>front-end</a:t>
            </a:r>
            <a:r>
              <a:rPr lang="tr-TR" sz="2000" b="0" i="0">
                <a:effectLst/>
                <a:latin typeface="Rubik"/>
              </a:rPr>
              <a:t> </a:t>
            </a:r>
            <a:r>
              <a:rPr lang="tr-TR" sz="2000" b="0" i="0" err="1">
                <a:effectLst/>
                <a:latin typeface="Rubik"/>
              </a:rPr>
              <a:t>hemde</a:t>
            </a:r>
            <a:r>
              <a:rPr lang="tr-TR" sz="2000" b="0" i="0">
                <a:effectLst/>
                <a:latin typeface="Rubik"/>
              </a:rPr>
              <a:t> </a:t>
            </a:r>
            <a:r>
              <a:rPr lang="tr-TR" sz="2000" b="0" i="0" err="1">
                <a:effectLst/>
                <a:latin typeface="Rubik"/>
              </a:rPr>
              <a:t>back-end</a:t>
            </a:r>
            <a:r>
              <a:rPr lang="tr-TR" sz="2000" b="0" i="0">
                <a:effectLst/>
                <a:latin typeface="Rubik"/>
              </a:rPr>
              <a:t> kısmındaki konulara hakim kişilerden oluşur. Dolayısıyla bir </a:t>
            </a:r>
            <a:r>
              <a:rPr lang="tr-TR" sz="2000" b="0" i="0" err="1">
                <a:effectLst/>
                <a:latin typeface="Rubik"/>
              </a:rPr>
              <a:t>full-stack</a:t>
            </a:r>
            <a:r>
              <a:rPr lang="tr-TR" sz="2000" b="0" i="0">
                <a:effectLst/>
                <a:latin typeface="Rubik"/>
              </a:rPr>
              <a:t> web geliştirici bir web sitesinin hem tasarım hem yazılım aşamalarını kendi yönetebilir. </a:t>
            </a:r>
          </a:p>
          <a:p>
            <a:pPr marL="0" indent="0">
              <a:buNone/>
            </a:pPr>
            <a:endParaRPr lang="tr-TR" sz="700"/>
          </a:p>
        </p:txBody>
      </p:sp>
    </p:spTree>
    <p:extLst>
      <p:ext uri="{BB962C8B-B14F-4D97-AF65-F5344CB8AC3E}">
        <p14:creationId xmlns:p14="http://schemas.microsoft.com/office/powerpoint/2010/main" val="13140703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0DA169-EF7F-4F6D-861B-A2D9FC7FC45A}"/>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72B54328-1F4C-490D-A8E3-0F526B26F71B}"/>
              </a:ext>
            </a:extLst>
          </p:cNvPr>
          <p:cNvSpPr>
            <a:spLocks noGrp="1"/>
          </p:cNvSpPr>
          <p:nvPr>
            <p:ph idx="1"/>
          </p:nvPr>
        </p:nvSpPr>
        <p:spPr/>
        <p:txBody>
          <a:bodyPr/>
          <a:lstStyle/>
          <a:p>
            <a:r>
              <a:rPr lang="tr-TR" err="1"/>
              <a:t>Vucüt</a:t>
            </a:r>
            <a:r>
              <a:rPr lang="tr-TR"/>
              <a:t> kitle indeksi hesaplaması yapan programı oluşturunuz.</a:t>
            </a:r>
          </a:p>
          <a:p>
            <a:r>
              <a:rPr lang="tr-TR"/>
              <a:t>VKİ = kg/boy*boy</a:t>
            </a:r>
          </a:p>
          <a:p>
            <a:r>
              <a:rPr lang="tr-TR"/>
              <a:t>Çıkan sonuç </a:t>
            </a:r>
            <a:r>
              <a:rPr lang="tr-TR" b="0" i="0">
                <a:solidFill>
                  <a:srgbClr val="222222"/>
                </a:solidFill>
                <a:effectLst/>
                <a:latin typeface="chronicle"/>
              </a:rPr>
              <a:t>&lt;18.5 </a:t>
            </a:r>
            <a:r>
              <a:rPr lang="tr-TR"/>
              <a:t>&lt; den küçük ise zayıf,</a:t>
            </a:r>
          </a:p>
          <a:p>
            <a:r>
              <a:rPr lang="tr-TR" b="0" i="0">
                <a:solidFill>
                  <a:srgbClr val="222222"/>
                </a:solidFill>
                <a:effectLst/>
                <a:latin typeface="chronicle"/>
              </a:rPr>
              <a:t>&gt;=18.5</a:t>
            </a:r>
            <a:r>
              <a:rPr lang="tr-TR"/>
              <a:t> ile </a:t>
            </a:r>
            <a:r>
              <a:rPr lang="tr-TR" b="0" i="0">
                <a:solidFill>
                  <a:srgbClr val="222222"/>
                </a:solidFill>
                <a:effectLst/>
                <a:latin typeface="chronicle"/>
              </a:rPr>
              <a:t>&lt;=24.9 </a:t>
            </a:r>
            <a:r>
              <a:rPr lang="tr-TR"/>
              <a:t>arasında normal,</a:t>
            </a:r>
          </a:p>
          <a:p>
            <a:r>
              <a:rPr lang="tr-TR" b="0" i="0">
                <a:solidFill>
                  <a:srgbClr val="222222"/>
                </a:solidFill>
                <a:effectLst/>
                <a:latin typeface="chronicle"/>
              </a:rPr>
              <a:t>&gt;24.9</a:t>
            </a:r>
            <a:r>
              <a:rPr lang="tr-TR"/>
              <a:t> ile </a:t>
            </a:r>
            <a:r>
              <a:rPr lang="tr-TR" b="0" i="0">
                <a:solidFill>
                  <a:srgbClr val="222222"/>
                </a:solidFill>
                <a:effectLst/>
                <a:latin typeface="chronicle"/>
              </a:rPr>
              <a:t>&lt;=29.9 </a:t>
            </a:r>
            <a:r>
              <a:rPr lang="tr-TR"/>
              <a:t>hafif şişman,</a:t>
            </a:r>
          </a:p>
          <a:p>
            <a:r>
              <a:rPr lang="tr-TR" b="0" i="0">
                <a:solidFill>
                  <a:srgbClr val="222222"/>
                </a:solidFill>
                <a:effectLst/>
                <a:latin typeface="chronicle"/>
              </a:rPr>
              <a:t>&gt;29.9</a:t>
            </a:r>
            <a:r>
              <a:rPr lang="tr-TR"/>
              <a:t> büyük olması durumunda </a:t>
            </a:r>
            <a:r>
              <a:rPr lang="tr-TR" err="1"/>
              <a:t>obez</a:t>
            </a:r>
            <a:r>
              <a:rPr lang="tr-TR"/>
              <a:t> yazısı ekrana veriniz.</a:t>
            </a:r>
          </a:p>
        </p:txBody>
      </p:sp>
    </p:spTree>
    <p:extLst>
      <p:ext uri="{BB962C8B-B14F-4D97-AF65-F5344CB8AC3E}">
        <p14:creationId xmlns:p14="http://schemas.microsoft.com/office/powerpoint/2010/main" val="27183192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B28D3-73CF-48D6-86E8-40AB89B97A9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5DB667E-2691-4B40-BF28-884CDED482D2}"/>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4036769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A2300B4-D2A6-4934-8D29-18E850C83719}"/>
              </a:ext>
            </a:extLst>
          </p:cNvPr>
          <p:cNvSpPr txBox="1"/>
          <p:nvPr/>
        </p:nvSpPr>
        <p:spPr>
          <a:xfrm>
            <a:off x="4381606" y="3261575"/>
            <a:ext cx="3428787" cy="1323439"/>
          </a:xfrm>
          <a:prstGeom prst="rect">
            <a:avLst/>
          </a:prstGeom>
          <a:noFill/>
        </p:spPr>
        <p:txBody>
          <a:bodyPr wrap="square" rtlCol="0">
            <a:spAutoFit/>
          </a:bodyPr>
          <a:lstStyle/>
          <a:p>
            <a:r>
              <a:rPr lang="tr-TR" sz="8000" b="1">
                <a:ln w="9525">
                  <a:solidFill>
                    <a:schemeClr val="bg1"/>
                  </a:solidFill>
                  <a:prstDash val="solid"/>
                </a:ln>
                <a:effectLst>
                  <a:outerShdw blurRad="12700" dist="38100" dir="2700000" algn="tl" rotWithShape="0">
                    <a:schemeClr val="bg1">
                      <a:lumMod val="50000"/>
                    </a:schemeClr>
                  </a:outerShdw>
                </a:effectLst>
              </a:rPr>
              <a:t>QUİZ 3	</a:t>
            </a:r>
            <a:endParaRPr lang="tr-TR" sz="8000"/>
          </a:p>
        </p:txBody>
      </p:sp>
      <p:sp>
        <p:nvSpPr>
          <p:cNvPr id="2" name="Metin kutusu 1">
            <a:extLst>
              <a:ext uri="{FF2B5EF4-FFF2-40B4-BE49-F238E27FC236}">
                <a16:creationId xmlns:a16="http://schemas.microsoft.com/office/drawing/2014/main" id="{73F0BE05-B29C-4C40-8E0A-C8D8550377C7}"/>
              </a:ext>
            </a:extLst>
          </p:cNvPr>
          <p:cNvSpPr txBox="1"/>
          <p:nvPr/>
        </p:nvSpPr>
        <p:spPr>
          <a:xfrm>
            <a:off x="1576829" y="5434885"/>
            <a:ext cx="9567812" cy="369332"/>
          </a:xfrm>
          <a:prstGeom prst="rect">
            <a:avLst/>
          </a:prstGeom>
          <a:noFill/>
        </p:spPr>
        <p:txBody>
          <a:bodyPr wrap="none" rtlCol="0">
            <a:spAutoFit/>
          </a:bodyPr>
          <a:lstStyle/>
          <a:p>
            <a:r>
              <a:rPr lang="tr-TR"/>
              <a:t>https://docs.google.com/forms/d/1wf0DRKAu6BjoVO006Zz2YoFHfzpMBmfQH5Lm9hsz68E/</a:t>
            </a:r>
          </a:p>
        </p:txBody>
      </p:sp>
    </p:spTree>
    <p:extLst>
      <p:ext uri="{BB962C8B-B14F-4D97-AF65-F5344CB8AC3E}">
        <p14:creationId xmlns:p14="http://schemas.microsoft.com/office/powerpoint/2010/main" val="30878934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5F12F-BF77-43EA-ABC6-A58CA0230B47}"/>
              </a:ext>
            </a:extLst>
          </p:cNvPr>
          <p:cNvSpPr>
            <a:spLocks noGrp="1"/>
          </p:cNvSpPr>
          <p:nvPr>
            <p:ph type="title"/>
          </p:nvPr>
        </p:nvSpPr>
        <p:spPr/>
        <p:txBody>
          <a:bodyPr/>
          <a:lstStyle/>
          <a:p>
            <a:r>
              <a:rPr lang="tr-TR"/>
              <a:t>BÖLÜM SONU SORUSU</a:t>
            </a:r>
          </a:p>
        </p:txBody>
      </p:sp>
      <p:sp>
        <p:nvSpPr>
          <p:cNvPr id="3" name="İçerik Yer Tutucusu 2">
            <a:extLst>
              <a:ext uri="{FF2B5EF4-FFF2-40B4-BE49-F238E27FC236}">
                <a16:creationId xmlns:a16="http://schemas.microsoft.com/office/drawing/2014/main" id="{B1312A53-3718-4390-91DE-552E23DB22EF}"/>
              </a:ext>
            </a:extLst>
          </p:cNvPr>
          <p:cNvSpPr>
            <a:spLocks noGrp="1"/>
          </p:cNvSpPr>
          <p:nvPr>
            <p:ph idx="1"/>
          </p:nvPr>
        </p:nvSpPr>
        <p:spPr/>
        <p:txBody>
          <a:bodyPr>
            <a:normAutofit fontScale="92500" lnSpcReduction="10000"/>
          </a:bodyPr>
          <a:lstStyle/>
          <a:p>
            <a:r>
              <a:rPr lang="tr-TR"/>
              <a:t>Hastane bilgi sistemi otomasyonu oluşturun.</a:t>
            </a:r>
          </a:p>
          <a:p>
            <a:r>
              <a:rPr lang="tr-TR"/>
              <a:t>Kullanıcıdan adını, soyadını, </a:t>
            </a:r>
            <a:r>
              <a:rPr lang="tr-TR" err="1"/>
              <a:t>tc</a:t>
            </a:r>
            <a:r>
              <a:rPr lang="tr-TR"/>
              <a:t> kimlik numarasını, telefon numarasını alınız.</a:t>
            </a:r>
          </a:p>
          <a:p>
            <a:r>
              <a:rPr lang="tr-TR"/>
              <a:t>Randevu alabileceği 5 adet bölüm oluşturun ve hangi bölümden randevu alacağı sorusunu hastaya yönlendirerek cevabını alınız.</a:t>
            </a:r>
          </a:p>
          <a:p>
            <a:r>
              <a:rPr lang="tr-TR"/>
              <a:t>Hastanın cevabını aldıktan sonra hangi tarihte randevu almak istediğini ve saati bilgisini alın.</a:t>
            </a:r>
          </a:p>
          <a:p>
            <a:r>
              <a:rPr lang="tr-TR"/>
              <a:t>Randevunuz oluşturulmuştur ekran yazısını ekrana verdikten sonra</a:t>
            </a:r>
          </a:p>
          <a:p>
            <a:r>
              <a:rPr lang="tr-TR"/>
              <a:t>ekran çıktısı olarak Randevu Bilgileriniz:</a:t>
            </a:r>
          </a:p>
          <a:p>
            <a:r>
              <a:rPr lang="tr-TR"/>
              <a:t>hastanın adı soyadı, randevu aldığı bölüm, tarih ve saati bulunsun.</a:t>
            </a:r>
          </a:p>
        </p:txBody>
      </p:sp>
    </p:spTree>
    <p:extLst>
      <p:ext uri="{BB962C8B-B14F-4D97-AF65-F5344CB8AC3E}">
        <p14:creationId xmlns:p14="http://schemas.microsoft.com/office/powerpoint/2010/main" val="285521549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B31354-01A2-4939-AB9F-2DF7E50C5296}"/>
              </a:ext>
            </a:extLst>
          </p:cNvPr>
          <p:cNvSpPr>
            <a:spLocks noGrp="1"/>
          </p:cNvSpPr>
          <p:nvPr>
            <p:ph type="title"/>
          </p:nvPr>
        </p:nvSpPr>
        <p:spPr/>
        <p:txBody>
          <a:bodyPr/>
          <a:lstStyle/>
          <a:p>
            <a:r>
              <a:rPr lang="tr-TR"/>
              <a:t>Math Sınıfı</a:t>
            </a:r>
          </a:p>
        </p:txBody>
      </p:sp>
      <p:sp>
        <p:nvSpPr>
          <p:cNvPr id="3" name="İçerik Yer Tutucusu 2">
            <a:extLst>
              <a:ext uri="{FF2B5EF4-FFF2-40B4-BE49-F238E27FC236}">
                <a16:creationId xmlns:a16="http://schemas.microsoft.com/office/drawing/2014/main" id="{1C49A5AD-E126-4BE0-9247-9E2B68230591}"/>
              </a:ext>
            </a:extLst>
          </p:cNvPr>
          <p:cNvSpPr>
            <a:spLocks noGrp="1"/>
          </p:cNvSpPr>
          <p:nvPr>
            <p:ph idx="1"/>
          </p:nvPr>
        </p:nvSpPr>
        <p:spPr/>
        <p:txBody>
          <a:bodyPr>
            <a:normAutofit fontScale="92500" lnSpcReduction="10000"/>
          </a:bodyPr>
          <a:lstStyle/>
          <a:p>
            <a:r>
              <a:rPr lang="tr-TR"/>
              <a:t>Matematiksel fonksiyonları bizim için hazırlayarak kullanıma sunan sınıftır.</a:t>
            </a:r>
            <a:endParaRPr lang="tr-TR" b="1">
              <a:solidFill>
                <a:srgbClr val="5E5E5E"/>
              </a:solidFill>
              <a:latin typeface="Cabin"/>
            </a:endParaRPr>
          </a:p>
          <a:p>
            <a:pPr algn="l"/>
            <a:r>
              <a:rPr lang="tr-TR" b="0" i="0">
                <a:effectLst/>
                <a:latin typeface="charter"/>
              </a:rPr>
              <a:t>Java dilinde kullanılan standart </a:t>
            </a:r>
            <a:r>
              <a:rPr lang="tr-TR" b="0" i="0" err="1">
                <a:effectLst/>
                <a:latin typeface="charter"/>
              </a:rPr>
              <a:t>java</a:t>
            </a:r>
            <a:r>
              <a:rPr lang="tr-TR" b="0" i="0">
                <a:effectLst/>
                <a:latin typeface="charter"/>
              </a:rPr>
              <a:t> </a:t>
            </a:r>
            <a:r>
              <a:rPr lang="tr-TR" b="0" i="0" err="1">
                <a:effectLst/>
                <a:latin typeface="charter"/>
              </a:rPr>
              <a:t>sınıfılarından</a:t>
            </a:r>
            <a:r>
              <a:rPr lang="tr-TR" b="0" i="0">
                <a:effectLst/>
                <a:latin typeface="charter"/>
              </a:rPr>
              <a:t> birisidir. Bu sınıfın en büyük özelliği </a:t>
            </a:r>
            <a:r>
              <a:rPr lang="tr-TR" b="1" i="0" err="1">
                <a:effectLst/>
                <a:latin typeface="charter"/>
              </a:rPr>
              <a:t>java.lang</a:t>
            </a:r>
            <a:r>
              <a:rPr lang="tr-TR" b="0" i="0">
                <a:effectLst/>
                <a:latin typeface="charter"/>
              </a:rPr>
              <a:t> paketinin içinde olması. Bu paketin dışında olan tüm paketleri </a:t>
            </a:r>
            <a:r>
              <a:rPr lang="tr-TR" b="0" i="0" err="1">
                <a:effectLst/>
                <a:latin typeface="charter"/>
              </a:rPr>
              <a:t>import</a:t>
            </a:r>
            <a:r>
              <a:rPr lang="tr-TR" b="0" i="0">
                <a:effectLst/>
                <a:latin typeface="charter"/>
              </a:rPr>
              <a:t> deyimi ile çağırmamız gerekiyor.</a:t>
            </a:r>
          </a:p>
          <a:p>
            <a:pPr algn="l"/>
            <a:r>
              <a:rPr lang="tr-TR" b="1" i="0">
                <a:solidFill>
                  <a:srgbClr val="292929"/>
                </a:solidFill>
                <a:effectLst/>
                <a:latin typeface="charter"/>
              </a:rPr>
              <a:t>Math sınıfında 2 adet sabit tanımlanmıştır:</a:t>
            </a:r>
          </a:p>
          <a:p>
            <a:pPr algn="l"/>
            <a:r>
              <a:rPr lang="tr-TR" b="1" i="0" err="1">
                <a:solidFill>
                  <a:srgbClr val="292929"/>
                </a:solidFill>
                <a:effectLst/>
                <a:latin typeface="charter"/>
              </a:rPr>
              <a:t>Math.PI</a:t>
            </a:r>
            <a:r>
              <a:rPr lang="tr-TR" b="1" i="0">
                <a:solidFill>
                  <a:srgbClr val="292929"/>
                </a:solidFill>
                <a:effectLst/>
                <a:latin typeface="charter"/>
              </a:rPr>
              <a:t> :</a:t>
            </a:r>
            <a:r>
              <a:rPr lang="tr-TR" b="0" i="0">
                <a:solidFill>
                  <a:srgbClr val="292929"/>
                </a:solidFill>
                <a:effectLst/>
                <a:latin typeface="charter"/>
              </a:rPr>
              <a:t> 3.14…. </a:t>
            </a:r>
            <a:r>
              <a:rPr lang="tr-TR" b="0" i="0" err="1">
                <a:solidFill>
                  <a:srgbClr val="292929"/>
                </a:solidFill>
                <a:effectLst/>
                <a:latin typeface="charter"/>
              </a:rPr>
              <a:t>public</a:t>
            </a:r>
            <a:r>
              <a:rPr lang="tr-TR" b="0" i="0">
                <a:solidFill>
                  <a:srgbClr val="292929"/>
                </a:solidFill>
                <a:effectLst/>
                <a:latin typeface="charter"/>
              </a:rPr>
              <a:t> </a:t>
            </a:r>
            <a:r>
              <a:rPr lang="tr-TR" b="0" i="0" err="1">
                <a:solidFill>
                  <a:srgbClr val="292929"/>
                </a:solidFill>
                <a:effectLst/>
                <a:latin typeface="charter"/>
              </a:rPr>
              <a:t>static</a:t>
            </a:r>
            <a:r>
              <a:rPr lang="tr-TR" b="0" i="0">
                <a:solidFill>
                  <a:srgbClr val="292929"/>
                </a:solidFill>
                <a:effectLst/>
                <a:latin typeface="charter"/>
              </a:rPr>
              <a:t> final </a:t>
            </a:r>
            <a:r>
              <a:rPr lang="tr-TR" b="0" i="0" err="1">
                <a:solidFill>
                  <a:srgbClr val="292929"/>
                </a:solidFill>
                <a:effectLst/>
                <a:latin typeface="charter"/>
              </a:rPr>
              <a:t>double</a:t>
            </a:r>
            <a:r>
              <a:rPr lang="tr-TR" b="0" i="0">
                <a:solidFill>
                  <a:srgbClr val="292929"/>
                </a:solidFill>
                <a:effectLst/>
                <a:latin typeface="charter"/>
              </a:rPr>
              <a:t> PI olarak tanımlanır.</a:t>
            </a:r>
          </a:p>
          <a:p>
            <a:pPr algn="l"/>
            <a:r>
              <a:rPr lang="tr-TR" b="1" i="0" err="1">
                <a:solidFill>
                  <a:srgbClr val="292929"/>
                </a:solidFill>
                <a:effectLst/>
                <a:latin typeface="charter"/>
              </a:rPr>
              <a:t>Math.E</a:t>
            </a:r>
            <a:r>
              <a:rPr lang="tr-TR" b="1" i="0">
                <a:solidFill>
                  <a:srgbClr val="292929"/>
                </a:solidFill>
                <a:effectLst/>
                <a:latin typeface="charter"/>
              </a:rPr>
              <a:t> :</a:t>
            </a:r>
            <a:r>
              <a:rPr lang="tr-TR" b="0" i="0">
                <a:solidFill>
                  <a:srgbClr val="292929"/>
                </a:solidFill>
                <a:effectLst/>
                <a:latin typeface="charter"/>
              </a:rPr>
              <a:t> 2.71 …. </a:t>
            </a:r>
            <a:r>
              <a:rPr lang="tr-TR" b="0" i="0" err="1">
                <a:solidFill>
                  <a:srgbClr val="292929"/>
                </a:solidFill>
                <a:effectLst/>
                <a:latin typeface="charter"/>
              </a:rPr>
              <a:t>public</a:t>
            </a:r>
            <a:r>
              <a:rPr lang="tr-TR" b="0" i="0">
                <a:solidFill>
                  <a:srgbClr val="292929"/>
                </a:solidFill>
                <a:effectLst/>
                <a:latin typeface="charter"/>
              </a:rPr>
              <a:t> </a:t>
            </a:r>
            <a:r>
              <a:rPr lang="tr-TR" b="0" i="0" err="1">
                <a:solidFill>
                  <a:srgbClr val="292929"/>
                </a:solidFill>
                <a:effectLst/>
                <a:latin typeface="charter"/>
              </a:rPr>
              <a:t>static</a:t>
            </a:r>
            <a:r>
              <a:rPr lang="tr-TR" b="0" i="0">
                <a:solidFill>
                  <a:srgbClr val="292929"/>
                </a:solidFill>
                <a:effectLst/>
                <a:latin typeface="charter"/>
              </a:rPr>
              <a:t> final </a:t>
            </a:r>
            <a:r>
              <a:rPr lang="tr-TR" b="0" i="0" err="1">
                <a:solidFill>
                  <a:srgbClr val="292929"/>
                </a:solidFill>
                <a:effectLst/>
                <a:latin typeface="charter"/>
              </a:rPr>
              <a:t>double</a:t>
            </a:r>
            <a:r>
              <a:rPr lang="tr-TR" b="0" i="0">
                <a:solidFill>
                  <a:srgbClr val="292929"/>
                </a:solidFill>
                <a:effectLst/>
                <a:latin typeface="charter"/>
              </a:rPr>
              <a:t> E olarak tanımlanır.</a:t>
            </a:r>
          </a:p>
          <a:p>
            <a:br>
              <a:rPr lang="tr-TR"/>
            </a:br>
            <a:endParaRPr lang="tr-TR"/>
          </a:p>
        </p:txBody>
      </p:sp>
    </p:spTree>
    <p:extLst>
      <p:ext uri="{BB962C8B-B14F-4D97-AF65-F5344CB8AC3E}">
        <p14:creationId xmlns:p14="http://schemas.microsoft.com/office/powerpoint/2010/main" val="30202649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A3CA0E-6E9B-4EBC-8056-DF027CE76C08}"/>
              </a:ext>
            </a:extLst>
          </p:cNvPr>
          <p:cNvSpPr>
            <a:spLocks noGrp="1"/>
          </p:cNvSpPr>
          <p:nvPr>
            <p:ph type="title"/>
          </p:nvPr>
        </p:nvSpPr>
        <p:spPr/>
        <p:txBody>
          <a:bodyPr/>
          <a:lstStyle/>
          <a:p>
            <a:r>
              <a:rPr lang="tr-TR"/>
              <a:t>Math Sınıfı</a:t>
            </a:r>
          </a:p>
        </p:txBody>
      </p:sp>
      <p:sp>
        <p:nvSpPr>
          <p:cNvPr id="3" name="İçerik Yer Tutucusu 2">
            <a:extLst>
              <a:ext uri="{FF2B5EF4-FFF2-40B4-BE49-F238E27FC236}">
                <a16:creationId xmlns:a16="http://schemas.microsoft.com/office/drawing/2014/main" id="{B4EAD13B-752C-4803-9A9E-F57BD577AD9E}"/>
              </a:ext>
            </a:extLst>
          </p:cNvPr>
          <p:cNvSpPr>
            <a:spLocks noGrp="1"/>
          </p:cNvSpPr>
          <p:nvPr>
            <p:ph idx="1"/>
          </p:nvPr>
        </p:nvSpPr>
        <p:spPr/>
        <p:txBody>
          <a:bodyPr>
            <a:normAutofit fontScale="92500" lnSpcReduction="10000"/>
          </a:bodyPr>
          <a:lstStyle/>
          <a:p>
            <a:pPr algn="l"/>
            <a:r>
              <a:rPr lang="tr-TR" b="1" i="0" err="1">
                <a:effectLst/>
                <a:latin typeface="charter"/>
              </a:rPr>
              <a:t>Abs</a:t>
            </a:r>
            <a:r>
              <a:rPr lang="tr-TR" b="1" i="0">
                <a:effectLst/>
                <a:latin typeface="charter"/>
              </a:rPr>
              <a:t>(x) :</a:t>
            </a:r>
            <a:r>
              <a:rPr lang="tr-TR" b="0" i="0">
                <a:effectLst/>
                <a:latin typeface="charter"/>
              </a:rPr>
              <a:t> x değişkeninin mutlak değeri</a:t>
            </a:r>
          </a:p>
          <a:p>
            <a:pPr algn="l"/>
            <a:r>
              <a:rPr lang="tr-TR" b="1" i="0" err="1">
                <a:effectLst/>
                <a:latin typeface="charter"/>
              </a:rPr>
              <a:t>Ceil</a:t>
            </a:r>
            <a:r>
              <a:rPr lang="tr-TR" b="1" i="0">
                <a:effectLst/>
                <a:latin typeface="charter"/>
              </a:rPr>
              <a:t>(x) :</a:t>
            </a:r>
            <a:r>
              <a:rPr lang="tr-TR" b="0" i="0">
                <a:effectLst/>
                <a:latin typeface="charter"/>
              </a:rPr>
              <a:t> x değişkenini bir üst tam sayıya dönüştürür. </a:t>
            </a:r>
            <a:r>
              <a:rPr lang="tr-TR" b="0" i="0" err="1">
                <a:effectLst/>
                <a:latin typeface="charter"/>
              </a:rPr>
              <a:t>Math.ceil</a:t>
            </a:r>
            <a:r>
              <a:rPr lang="tr-TR" b="0" i="0">
                <a:effectLst/>
                <a:latin typeface="charter"/>
              </a:rPr>
              <a:t>(8.3) = 9 gibi.</a:t>
            </a:r>
          </a:p>
          <a:p>
            <a:pPr algn="l"/>
            <a:r>
              <a:rPr lang="tr-TR" b="1" i="0">
                <a:effectLst/>
                <a:latin typeface="charter"/>
              </a:rPr>
              <a:t>Sin(x) :</a:t>
            </a:r>
            <a:r>
              <a:rPr lang="tr-TR" b="0" i="0">
                <a:effectLst/>
                <a:latin typeface="charter"/>
              </a:rPr>
              <a:t> x in trigonometrik </a:t>
            </a:r>
            <a:r>
              <a:rPr lang="tr-TR" b="0" i="0" err="1">
                <a:effectLst/>
                <a:latin typeface="charter"/>
              </a:rPr>
              <a:t>sinusu</a:t>
            </a:r>
            <a:r>
              <a:rPr lang="tr-TR" b="0" i="0">
                <a:effectLst/>
                <a:latin typeface="charter"/>
              </a:rPr>
              <a:t> (x in radyan cinsindendir.)</a:t>
            </a:r>
          </a:p>
          <a:p>
            <a:pPr algn="l"/>
            <a:r>
              <a:rPr lang="tr-TR" b="1" i="0">
                <a:effectLst/>
                <a:latin typeface="charter"/>
              </a:rPr>
              <a:t>Tan(x) , </a:t>
            </a:r>
            <a:r>
              <a:rPr lang="tr-TR" b="1" i="0" err="1">
                <a:effectLst/>
                <a:latin typeface="charter"/>
              </a:rPr>
              <a:t>Acos</a:t>
            </a:r>
            <a:r>
              <a:rPr lang="tr-TR" b="1" i="0">
                <a:effectLst/>
                <a:latin typeface="charter"/>
              </a:rPr>
              <a:t>(x) , Asin(x) , Atan(x)</a:t>
            </a:r>
            <a:r>
              <a:rPr lang="tr-TR" b="0" i="0">
                <a:effectLst/>
                <a:latin typeface="charter"/>
              </a:rPr>
              <a:t> trigonometrik işlemler için kullanılır.</a:t>
            </a:r>
          </a:p>
          <a:p>
            <a:pPr algn="l"/>
            <a:r>
              <a:rPr lang="tr-TR" b="1" i="0" err="1">
                <a:effectLst/>
                <a:latin typeface="charter"/>
              </a:rPr>
              <a:t>exp</a:t>
            </a:r>
            <a:r>
              <a:rPr lang="tr-TR" b="1" i="0">
                <a:effectLst/>
                <a:latin typeface="charter"/>
              </a:rPr>
              <a:t>(x) :</a:t>
            </a:r>
            <a:r>
              <a:rPr lang="tr-TR" b="0" i="0">
                <a:effectLst/>
                <a:latin typeface="charter"/>
              </a:rPr>
              <a:t> x in </a:t>
            </a:r>
            <a:r>
              <a:rPr lang="tr-TR" b="0" i="0" err="1">
                <a:effectLst/>
                <a:latin typeface="charter"/>
              </a:rPr>
              <a:t>kuvvetlerını</a:t>
            </a:r>
            <a:r>
              <a:rPr lang="tr-TR" b="0" i="0">
                <a:effectLst/>
                <a:latin typeface="charter"/>
              </a:rPr>
              <a:t> hesaplanmadı kullanılır.</a:t>
            </a:r>
          </a:p>
          <a:p>
            <a:pPr algn="l"/>
            <a:r>
              <a:rPr lang="tr-TR" b="1" i="0" err="1">
                <a:effectLst/>
                <a:latin typeface="charter"/>
              </a:rPr>
              <a:t>Pow</a:t>
            </a:r>
            <a:r>
              <a:rPr lang="tr-TR" b="1" i="0">
                <a:effectLst/>
                <a:latin typeface="charter"/>
              </a:rPr>
              <a:t>(</a:t>
            </a:r>
            <a:r>
              <a:rPr lang="tr-TR" b="1" i="0" err="1">
                <a:effectLst/>
                <a:latin typeface="charter"/>
              </a:rPr>
              <a:t>x,y</a:t>
            </a:r>
            <a:r>
              <a:rPr lang="tr-TR" b="1" i="0">
                <a:effectLst/>
                <a:latin typeface="charter"/>
              </a:rPr>
              <a:t>):</a:t>
            </a:r>
            <a:r>
              <a:rPr lang="tr-TR" b="0" i="0">
                <a:effectLst/>
                <a:latin typeface="charter"/>
              </a:rPr>
              <a:t> x in y </a:t>
            </a:r>
            <a:r>
              <a:rPr lang="tr-TR" b="0" i="0" err="1">
                <a:effectLst/>
                <a:latin typeface="charter"/>
              </a:rPr>
              <a:t>ninci</a:t>
            </a:r>
            <a:r>
              <a:rPr lang="tr-TR" b="0" i="0">
                <a:effectLst/>
                <a:latin typeface="charter"/>
              </a:rPr>
              <a:t> kuvveti</a:t>
            </a:r>
          </a:p>
          <a:p>
            <a:pPr algn="l"/>
            <a:r>
              <a:rPr lang="tr-TR" b="1" i="0" err="1">
                <a:effectLst/>
                <a:latin typeface="charter"/>
              </a:rPr>
              <a:t>sqrt</a:t>
            </a:r>
            <a:r>
              <a:rPr lang="tr-TR" b="1" i="0">
                <a:effectLst/>
                <a:latin typeface="charter"/>
              </a:rPr>
              <a:t>(x) :</a:t>
            </a:r>
            <a:r>
              <a:rPr lang="tr-TR" b="0" i="0">
                <a:effectLst/>
                <a:latin typeface="charter"/>
              </a:rPr>
              <a:t> x in karekökü</a:t>
            </a:r>
          </a:p>
          <a:p>
            <a:pPr algn="l"/>
            <a:r>
              <a:rPr lang="tr-TR" b="1" i="0" err="1">
                <a:effectLst/>
                <a:latin typeface="charter"/>
              </a:rPr>
              <a:t>Max</a:t>
            </a:r>
            <a:r>
              <a:rPr lang="tr-TR" b="1" i="0">
                <a:effectLst/>
                <a:latin typeface="charter"/>
              </a:rPr>
              <a:t>(</a:t>
            </a:r>
            <a:r>
              <a:rPr lang="tr-TR" b="1" i="0" err="1">
                <a:effectLst/>
                <a:latin typeface="charter"/>
              </a:rPr>
              <a:t>x,y</a:t>
            </a:r>
            <a:r>
              <a:rPr lang="tr-TR" b="1" i="0">
                <a:effectLst/>
                <a:latin typeface="charter"/>
              </a:rPr>
              <a:t>)</a:t>
            </a:r>
            <a:r>
              <a:rPr lang="tr-TR" b="0" i="0">
                <a:effectLst/>
                <a:latin typeface="charter"/>
              </a:rPr>
              <a:t> ve </a:t>
            </a:r>
            <a:r>
              <a:rPr lang="tr-TR" b="1" i="0" err="1">
                <a:effectLst/>
                <a:latin typeface="charter"/>
              </a:rPr>
              <a:t>Min</a:t>
            </a:r>
            <a:r>
              <a:rPr lang="tr-TR" b="1" i="0">
                <a:effectLst/>
                <a:latin typeface="charter"/>
              </a:rPr>
              <a:t>(</a:t>
            </a:r>
            <a:r>
              <a:rPr lang="tr-TR" b="1" i="0" err="1">
                <a:effectLst/>
                <a:latin typeface="charter"/>
              </a:rPr>
              <a:t>x,y</a:t>
            </a:r>
            <a:r>
              <a:rPr lang="tr-TR" b="1" i="0">
                <a:effectLst/>
                <a:latin typeface="charter"/>
              </a:rPr>
              <a:t>)</a:t>
            </a:r>
            <a:r>
              <a:rPr lang="tr-TR" b="0" i="0">
                <a:effectLst/>
                <a:latin typeface="charter"/>
              </a:rPr>
              <a:t> büyük ve küçük değer için kullanılır.</a:t>
            </a:r>
          </a:p>
          <a:p>
            <a:pPr algn="l"/>
            <a:r>
              <a:rPr lang="tr-TR" b="1" i="0" err="1">
                <a:effectLst/>
                <a:latin typeface="charter"/>
              </a:rPr>
              <a:t>Random</a:t>
            </a:r>
            <a:r>
              <a:rPr lang="tr-TR" b="1" i="0">
                <a:effectLst/>
                <a:latin typeface="charter"/>
              </a:rPr>
              <a:t>() :</a:t>
            </a:r>
            <a:r>
              <a:rPr lang="tr-TR" b="0" i="0">
                <a:effectLst/>
                <a:latin typeface="charter"/>
              </a:rPr>
              <a:t> Rastgele sayı üretmek için kullanılır.</a:t>
            </a:r>
          </a:p>
          <a:p>
            <a:endParaRPr lang="tr-TR"/>
          </a:p>
        </p:txBody>
      </p:sp>
    </p:spTree>
    <p:extLst>
      <p:ext uri="{BB962C8B-B14F-4D97-AF65-F5344CB8AC3E}">
        <p14:creationId xmlns:p14="http://schemas.microsoft.com/office/powerpoint/2010/main" val="32384486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92C373-F108-4D40-9D41-59E660A1119B}"/>
              </a:ext>
            </a:extLst>
          </p:cNvPr>
          <p:cNvSpPr>
            <a:spLocks noGrp="1"/>
          </p:cNvSpPr>
          <p:nvPr>
            <p:ph type="ctrTitle"/>
          </p:nvPr>
        </p:nvSpPr>
        <p:spPr>
          <a:xfrm>
            <a:off x="461381" y="5511726"/>
            <a:ext cx="7922765" cy="212933"/>
          </a:xfrm>
        </p:spPr>
        <p:txBody>
          <a:bodyPr/>
          <a:lstStyle/>
          <a:p>
            <a:r>
              <a:rPr lang="tr-TR" b="1" i="0">
                <a:effectLst/>
                <a:latin typeface="Cabin"/>
              </a:rPr>
              <a:t>Java Nesne Yönelimli Programlama</a:t>
            </a:r>
            <a:br>
              <a:rPr lang="tr-TR" b="1" i="0">
                <a:effectLst/>
                <a:latin typeface="Cabin"/>
              </a:rPr>
            </a:br>
            <a:br>
              <a:rPr lang="tr-TR" b="0" i="0" u="none" strike="noStrike">
                <a:effectLst/>
                <a:latin typeface="Cabin"/>
                <a:hlinkClick r:id="rId2">
                  <a:extLst>
                    <a:ext uri="{A12FA001-AC4F-418D-AE19-62706E023703}">
                      <ahyp:hlinkClr xmlns:ahyp="http://schemas.microsoft.com/office/drawing/2018/hyperlinkcolor" val="tx"/>
                    </a:ext>
                  </a:extLst>
                </a:hlinkClick>
              </a:rPr>
            </a:br>
            <a:endParaRPr lang="tr-TR"/>
          </a:p>
        </p:txBody>
      </p:sp>
    </p:spTree>
    <p:extLst>
      <p:ext uri="{BB962C8B-B14F-4D97-AF65-F5344CB8AC3E}">
        <p14:creationId xmlns:p14="http://schemas.microsoft.com/office/powerpoint/2010/main" val="1008821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735A8-E60C-4F2E-B5A1-8F9AE4D77B1A}"/>
              </a:ext>
            </a:extLst>
          </p:cNvPr>
          <p:cNvSpPr>
            <a:spLocks noGrp="1"/>
          </p:cNvSpPr>
          <p:nvPr>
            <p:ph type="title"/>
          </p:nvPr>
        </p:nvSpPr>
        <p:spPr/>
        <p:txBody>
          <a:bodyPr/>
          <a:lstStyle/>
          <a:p>
            <a:r>
              <a:rPr lang="tr-TR" b="1" i="0">
                <a:effectLst/>
                <a:latin typeface="Cabin"/>
              </a:rPr>
              <a:t>Nesne ve Sınıf Yapısı</a:t>
            </a:r>
            <a:endParaRPr lang="tr-TR"/>
          </a:p>
        </p:txBody>
      </p:sp>
      <p:sp>
        <p:nvSpPr>
          <p:cNvPr id="3" name="İçerik Yer Tutucusu 2">
            <a:extLst>
              <a:ext uri="{FF2B5EF4-FFF2-40B4-BE49-F238E27FC236}">
                <a16:creationId xmlns:a16="http://schemas.microsoft.com/office/drawing/2014/main" id="{F9DBCA4D-5E98-4CC3-99B7-F1EF36B26F01}"/>
              </a:ext>
            </a:extLst>
          </p:cNvPr>
          <p:cNvSpPr>
            <a:spLocks noGrp="1"/>
          </p:cNvSpPr>
          <p:nvPr>
            <p:ph idx="1"/>
          </p:nvPr>
        </p:nvSpPr>
        <p:spPr/>
        <p:txBody>
          <a:bodyPr>
            <a:normAutofit lnSpcReduction="10000"/>
          </a:bodyPr>
          <a:lstStyle/>
          <a:p>
            <a:pPr algn="l"/>
            <a:r>
              <a:rPr lang="tr-TR" b="1" i="0">
                <a:effectLst/>
                <a:latin typeface="Cabin"/>
              </a:rPr>
              <a:t>Java Nesne ve Sınıf yapısı</a:t>
            </a:r>
            <a:r>
              <a:rPr lang="tr-TR" b="0" i="0">
                <a:effectLst/>
                <a:latin typeface="Cabin"/>
              </a:rPr>
              <a:t> kullanılarak Nesneye dayalı programlama yapılmaktadır. Aslında nesneler sınıflardan oluşmaktadır. Java’da bir sınıfı </a:t>
            </a:r>
            <a:r>
              <a:rPr lang="tr-TR" b="1" i="1" err="1">
                <a:effectLst/>
                <a:latin typeface="Cabin"/>
              </a:rPr>
              <a:t>class</a:t>
            </a:r>
            <a:r>
              <a:rPr lang="tr-TR" b="0" i="0">
                <a:effectLst/>
                <a:latin typeface="Cabin"/>
              </a:rPr>
              <a:t> anahtar kelimesini kullanarak tanımlayabiliriz.</a:t>
            </a:r>
          </a:p>
          <a:p>
            <a:pPr algn="l"/>
            <a:r>
              <a:rPr lang="tr-TR" b="1" i="0">
                <a:effectLst/>
                <a:latin typeface="Cabin"/>
              </a:rPr>
              <a:t>Sınıf;</a:t>
            </a:r>
            <a:r>
              <a:rPr lang="tr-TR" b="0" i="0">
                <a:effectLst/>
                <a:latin typeface="Cabin"/>
              </a:rPr>
              <a:t>  Nesnelerin özelliklerini ve işlevlerini tanımlayan bir şablondur.</a:t>
            </a:r>
          </a:p>
          <a:p>
            <a:r>
              <a:rPr lang="tr-TR" b="1" i="0">
                <a:effectLst/>
                <a:latin typeface="Cabin"/>
              </a:rPr>
              <a:t>Nesne</a:t>
            </a:r>
            <a:r>
              <a:rPr lang="tr-TR" b="0" i="0">
                <a:effectLst/>
                <a:latin typeface="Cabin"/>
              </a:rPr>
              <a:t>; Çevremizde gördüğümüz özellikleri ve işlevleri olan her şeyi nesne olarak tanımlayabiliriz. Bu canlı veya cansız bir varlık olabilir. </a:t>
            </a:r>
            <a:r>
              <a:rPr lang="tr-TR" b="0" i="0" err="1">
                <a:effectLst/>
                <a:latin typeface="Cabin"/>
              </a:rPr>
              <a:t>Örn</a:t>
            </a:r>
            <a:r>
              <a:rPr lang="tr-TR" b="0" i="0">
                <a:effectLst/>
                <a:latin typeface="Cabin"/>
              </a:rPr>
              <a:t>: Telefon, bilgisayar, araba, hayvan vs. Nesnelerin özellikleri önceki derslerimizde gördüğümüz Java Veri Tipleri ile belirtilebileceği gibi yine bizim tarafımızdan oluşturulan sınıflar </a:t>
            </a:r>
            <a:r>
              <a:rPr lang="tr-TR" b="0" i="0" err="1">
                <a:effectLst/>
                <a:latin typeface="Cabin"/>
              </a:rPr>
              <a:t>aracalığı</a:t>
            </a:r>
            <a:r>
              <a:rPr lang="tr-TR" b="0" i="0">
                <a:effectLst/>
                <a:latin typeface="Cabin"/>
              </a:rPr>
              <a:t> ile de belirtilebilir. Nesnelerin işlevleri ise yine daha önceden gördüğümüz Metot Yapısı ile belirtilerek nesnelerin birbirleri arasındaki iletişimi sağlanır.</a:t>
            </a:r>
            <a:endParaRPr lang="tr-TR"/>
          </a:p>
        </p:txBody>
      </p:sp>
    </p:spTree>
    <p:extLst>
      <p:ext uri="{BB962C8B-B14F-4D97-AF65-F5344CB8AC3E}">
        <p14:creationId xmlns:p14="http://schemas.microsoft.com/office/powerpoint/2010/main" val="258647958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C0960F-B9E3-4486-B4D8-1A492F879CC3}"/>
              </a:ext>
            </a:extLst>
          </p:cNvPr>
          <p:cNvSpPr>
            <a:spLocks noGrp="1"/>
          </p:cNvSpPr>
          <p:nvPr>
            <p:ph idx="1"/>
          </p:nvPr>
        </p:nvSpPr>
        <p:spPr>
          <a:xfrm>
            <a:off x="437882" y="2009104"/>
            <a:ext cx="11754117" cy="4848896"/>
          </a:xfrm>
        </p:spPr>
        <p:txBody>
          <a:bodyPr>
            <a:normAutofit fontScale="77500" lnSpcReduction="20000"/>
          </a:bodyPr>
          <a:lstStyle/>
          <a:p>
            <a:pPr algn="l"/>
            <a:r>
              <a:rPr lang="tr-TR" b="1" i="0">
                <a:effectLst/>
                <a:latin typeface="Cabin"/>
              </a:rPr>
              <a:t>Sınıf</a:t>
            </a:r>
          </a:p>
          <a:p>
            <a:pPr algn="l"/>
            <a:r>
              <a:rPr lang="tr-TR" b="0" i="0">
                <a:effectLst/>
                <a:latin typeface="Cabin"/>
              </a:rPr>
              <a:t>Java Nesne ve Sınıf </a:t>
            </a:r>
            <a:r>
              <a:rPr lang="tr-TR" b="0" i="0" err="1">
                <a:effectLst/>
                <a:latin typeface="Cabin"/>
              </a:rPr>
              <a:t>Yapısı’nda</a:t>
            </a:r>
            <a:r>
              <a:rPr lang="tr-TR" b="0" i="0">
                <a:effectLst/>
                <a:latin typeface="Cabin"/>
              </a:rPr>
              <a:t> “Nesneler sınıflardan oluşur” demiştik, o halde öncelikle sınıf yapısı nasıl oluşur ona bakalım;</a:t>
            </a:r>
          </a:p>
          <a:p>
            <a:pPr algn="l"/>
            <a:r>
              <a:rPr lang="tr-TR" b="0" i="0" err="1">
                <a:effectLst/>
                <a:latin typeface="inherit"/>
              </a:rPr>
              <a:t>public</a:t>
            </a:r>
            <a:r>
              <a:rPr lang="tr-TR" b="0" i="0">
                <a:effectLst/>
                <a:latin typeface="inherit"/>
              </a:rPr>
              <a:t> </a:t>
            </a:r>
            <a:r>
              <a:rPr lang="tr-TR" b="0" i="0" err="1">
                <a:effectLst/>
                <a:latin typeface="inherit"/>
              </a:rPr>
              <a:t>class</a:t>
            </a:r>
            <a:r>
              <a:rPr lang="tr-TR" b="0" i="0">
                <a:effectLst/>
                <a:latin typeface="inherit"/>
              </a:rPr>
              <a:t> </a:t>
            </a:r>
            <a:r>
              <a:rPr lang="tr-TR" b="0" i="0" err="1">
                <a:effectLst/>
                <a:latin typeface="inherit"/>
              </a:rPr>
              <a:t>SinifAdi</a:t>
            </a:r>
            <a:r>
              <a:rPr lang="tr-TR" b="0" i="0">
                <a:effectLst/>
                <a:latin typeface="inherit"/>
              </a:rPr>
              <a:t> {</a:t>
            </a:r>
            <a:endParaRPr lang="tr-TR" b="0" i="0">
              <a:effectLst/>
              <a:latin typeface="Monaco"/>
            </a:endParaRPr>
          </a:p>
          <a:p>
            <a:pPr algn="l"/>
            <a:r>
              <a:rPr lang="tr-TR" b="0" i="0">
                <a:effectLst/>
                <a:latin typeface="inherit"/>
              </a:rPr>
              <a:t>    </a:t>
            </a:r>
            <a:r>
              <a:rPr lang="tr-TR" b="0" i="0" err="1">
                <a:effectLst/>
                <a:latin typeface="inherit"/>
              </a:rPr>
              <a:t>public</a:t>
            </a:r>
            <a:r>
              <a:rPr lang="tr-TR" b="0" i="0">
                <a:effectLst/>
                <a:latin typeface="inherit"/>
              </a:rPr>
              <a:t> </a:t>
            </a:r>
            <a:r>
              <a:rPr lang="tr-TR" b="0" i="0" err="1">
                <a:effectLst/>
                <a:latin typeface="inherit"/>
              </a:rPr>
              <a:t>degiskenTuru</a:t>
            </a:r>
            <a:r>
              <a:rPr lang="tr-TR" b="0" i="0">
                <a:effectLst/>
                <a:latin typeface="inherit"/>
              </a:rPr>
              <a:t> </a:t>
            </a:r>
            <a:r>
              <a:rPr lang="tr-TR" b="0" i="0" err="1">
                <a:effectLst/>
                <a:latin typeface="inherit"/>
              </a:rPr>
              <a:t>degiskenTuru</a:t>
            </a:r>
            <a:r>
              <a:rPr lang="tr-TR" b="0" i="0">
                <a:effectLst/>
                <a:latin typeface="inherit"/>
              </a:rPr>
              <a:t>;</a:t>
            </a:r>
            <a:endParaRPr lang="tr-TR" b="0" i="0">
              <a:effectLst/>
              <a:latin typeface="Monaco"/>
            </a:endParaRPr>
          </a:p>
          <a:p>
            <a:pPr algn="l"/>
            <a:r>
              <a:rPr lang="tr-TR" b="0" i="0">
                <a:effectLst/>
                <a:latin typeface="inherit"/>
              </a:rPr>
              <a:t>    //</a:t>
            </a:r>
            <a:r>
              <a:rPr lang="tr-TR" b="0" i="0" err="1">
                <a:effectLst/>
                <a:latin typeface="inherit"/>
              </a:rPr>
              <a:t>constructor</a:t>
            </a:r>
            <a:endParaRPr lang="tr-TR" b="0" i="0">
              <a:effectLst/>
              <a:latin typeface="Monaco"/>
            </a:endParaRPr>
          </a:p>
          <a:p>
            <a:pPr algn="l"/>
            <a:r>
              <a:rPr lang="tr-TR" b="0" i="0">
                <a:effectLst/>
                <a:latin typeface="inherit"/>
              </a:rPr>
              <a:t>    </a:t>
            </a:r>
            <a:r>
              <a:rPr lang="tr-TR" b="0" i="0" err="1">
                <a:effectLst/>
                <a:latin typeface="inherit"/>
              </a:rPr>
              <a:t>SinifAdi</a:t>
            </a:r>
            <a:r>
              <a:rPr lang="tr-TR" b="0" i="0">
                <a:effectLst/>
                <a:latin typeface="inherit"/>
              </a:rPr>
              <a:t>() {</a:t>
            </a:r>
            <a:endParaRPr lang="tr-TR" b="0" i="0">
              <a:effectLst/>
              <a:latin typeface="Monaco"/>
            </a:endParaRPr>
          </a:p>
          <a:p>
            <a:pPr algn="l"/>
            <a:r>
              <a:rPr lang="tr-TR" b="0" i="0">
                <a:effectLst/>
                <a:latin typeface="inherit"/>
              </a:rPr>
              <a:t>    }</a:t>
            </a:r>
            <a:endParaRPr lang="tr-TR" b="0" i="0">
              <a:effectLst/>
              <a:latin typeface="Monaco"/>
            </a:endParaRPr>
          </a:p>
          <a:p>
            <a:pPr algn="l"/>
            <a:r>
              <a:rPr lang="tr-TR" b="0" i="0">
                <a:effectLst/>
                <a:latin typeface="inherit"/>
              </a:rPr>
              <a:t>    //</a:t>
            </a:r>
            <a:r>
              <a:rPr lang="tr-TR" b="0" i="0" err="1">
                <a:effectLst/>
                <a:latin typeface="inherit"/>
              </a:rPr>
              <a:t>constructor</a:t>
            </a:r>
            <a:endParaRPr lang="tr-TR" b="0" i="0">
              <a:effectLst/>
              <a:latin typeface="Monaco"/>
            </a:endParaRPr>
          </a:p>
          <a:p>
            <a:pPr algn="l"/>
            <a:r>
              <a:rPr lang="tr-TR" b="0" i="0">
                <a:effectLst/>
                <a:latin typeface="inherit"/>
              </a:rPr>
              <a:t>    </a:t>
            </a:r>
            <a:r>
              <a:rPr lang="tr-TR" b="0" i="0" err="1">
                <a:effectLst/>
                <a:latin typeface="inherit"/>
              </a:rPr>
              <a:t>SinifAdi</a:t>
            </a:r>
            <a:r>
              <a:rPr lang="tr-TR" b="0" i="0">
                <a:effectLst/>
                <a:latin typeface="inherit"/>
              </a:rPr>
              <a:t>(</a:t>
            </a:r>
            <a:r>
              <a:rPr lang="tr-TR" b="0" i="0" err="1">
                <a:effectLst/>
                <a:latin typeface="inherit"/>
              </a:rPr>
              <a:t>degiskenTuru</a:t>
            </a:r>
            <a:r>
              <a:rPr lang="tr-TR" b="0" i="0">
                <a:effectLst/>
                <a:latin typeface="inherit"/>
              </a:rPr>
              <a:t> </a:t>
            </a:r>
            <a:r>
              <a:rPr lang="tr-TR" b="0" i="0" err="1">
                <a:effectLst/>
                <a:latin typeface="inherit"/>
              </a:rPr>
              <a:t>yeniDegiskenTuru</a:t>
            </a:r>
            <a:r>
              <a:rPr lang="tr-TR" b="0" i="0">
                <a:effectLst/>
                <a:latin typeface="inherit"/>
              </a:rPr>
              <a:t>) {</a:t>
            </a:r>
            <a:endParaRPr lang="tr-TR" b="0" i="0">
              <a:effectLst/>
              <a:latin typeface="Monaco"/>
            </a:endParaRPr>
          </a:p>
          <a:p>
            <a:pPr algn="l"/>
            <a:r>
              <a:rPr lang="tr-TR" b="0" i="0">
                <a:effectLst/>
                <a:latin typeface="inherit"/>
              </a:rPr>
              <a:t>        </a:t>
            </a:r>
            <a:r>
              <a:rPr lang="tr-TR" b="0" i="0" err="1">
                <a:effectLst/>
                <a:latin typeface="inherit"/>
              </a:rPr>
              <a:t>degiskenTuru</a:t>
            </a:r>
            <a:r>
              <a:rPr lang="tr-TR" b="0" i="0">
                <a:effectLst/>
                <a:latin typeface="inherit"/>
              </a:rPr>
              <a:t> = </a:t>
            </a:r>
            <a:r>
              <a:rPr lang="tr-TR" b="0" i="0" err="1">
                <a:effectLst/>
                <a:latin typeface="inherit"/>
              </a:rPr>
              <a:t>yeniDegiskenTuru</a:t>
            </a:r>
            <a:r>
              <a:rPr lang="tr-TR" b="0" i="0">
                <a:effectLst/>
                <a:latin typeface="inherit"/>
              </a:rPr>
              <a:t>;</a:t>
            </a:r>
            <a:endParaRPr lang="tr-TR" b="0" i="0">
              <a:effectLst/>
              <a:latin typeface="Monaco"/>
            </a:endParaRPr>
          </a:p>
          <a:p>
            <a:pPr algn="l"/>
            <a:r>
              <a:rPr lang="tr-TR" b="0" i="0">
                <a:effectLst/>
                <a:latin typeface="inherit"/>
              </a:rPr>
              <a:t>    }</a:t>
            </a:r>
            <a:endParaRPr lang="tr-TR" b="0" i="0">
              <a:effectLst/>
              <a:latin typeface="Monaco"/>
            </a:endParaRPr>
          </a:p>
          <a:p>
            <a:pPr algn="l"/>
            <a:r>
              <a:rPr lang="tr-TR" b="0" i="0">
                <a:effectLst/>
                <a:latin typeface="inherit"/>
              </a:rPr>
              <a:t>    //metot</a:t>
            </a:r>
            <a:endParaRPr lang="tr-TR" b="0" i="0">
              <a:effectLst/>
              <a:latin typeface="Monaco"/>
            </a:endParaRPr>
          </a:p>
          <a:p>
            <a:pPr algn="l"/>
            <a:r>
              <a:rPr lang="tr-TR" b="0" i="0">
                <a:effectLst/>
                <a:latin typeface="inherit"/>
              </a:rPr>
              <a:t>    </a:t>
            </a:r>
            <a:r>
              <a:rPr lang="tr-TR" b="0" i="0" err="1">
                <a:effectLst/>
                <a:latin typeface="inherit"/>
              </a:rPr>
              <a:t>void</a:t>
            </a:r>
            <a:r>
              <a:rPr lang="tr-TR" b="0" i="0">
                <a:effectLst/>
                <a:latin typeface="inherit"/>
              </a:rPr>
              <a:t> </a:t>
            </a:r>
            <a:r>
              <a:rPr lang="tr-TR" b="0" i="0" err="1">
                <a:effectLst/>
                <a:latin typeface="inherit"/>
              </a:rPr>
              <a:t>metotAdi</a:t>
            </a:r>
            <a:r>
              <a:rPr lang="tr-TR" b="0" i="0">
                <a:effectLst/>
                <a:latin typeface="inherit"/>
              </a:rPr>
              <a:t>() {</a:t>
            </a:r>
            <a:endParaRPr lang="tr-TR" b="0" i="0">
              <a:effectLst/>
              <a:latin typeface="Monaco"/>
            </a:endParaRPr>
          </a:p>
          <a:p>
            <a:pPr algn="l"/>
            <a:r>
              <a:rPr lang="tr-TR" b="0" i="0">
                <a:effectLst/>
                <a:latin typeface="inherit"/>
              </a:rPr>
              <a:t>    } </a:t>
            </a:r>
            <a:endParaRPr lang="tr-TR" b="0" i="0">
              <a:effectLst/>
              <a:latin typeface="Monaco"/>
            </a:endParaRPr>
          </a:p>
          <a:p>
            <a:endParaRPr lang="tr-TR"/>
          </a:p>
        </p:txBody>
      </p:sp>
    </p:spTree>
    <p:extLst>
      <p:ext uri="{BB962C8B-B14F-4D97-AF65-F5344CB8AC3E}">
        <p14:creationId xmlns:p14="http://schemas.microsoft.com/office/powerpoint/2010/main" val="204376578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57A5B-29BA-489B-89BA-45424A88D37F}"/>
              </a:ext>
            </a:extLst>
          </p:cNvPr>
          <p:cNvSpPr>
            <a:spLocks noGrp="1"/>
          </p:cNvSpPr>
          <p:nvPr>
            <p:ph type="title"/>
          </p:nvPr>
        </p:nvSpPr>
        <p:spPr/>
        <p:txBody>
          <a:bodyPr>
            <a:normAutofit/>
          </a:bodyPr>
          <a:lstStyle/>
          <a:p>
            <a:r>
              <a:rPr lang="tr-TR" b="1" i="0" err="1">
                <a:effectLst/>
                <a:latin typeface="Cabin"/>
              </a:rPr>
              <a:t>Constructor</a:t>
            </a:r>
            <a:r>
              <a:rPr lang="tr-TR" b="1" i="0">
                <a:effectLst/>
                <a:latin typeface="Cabin"/>
              </a:rPr>
              <a:t> (Yapıcı Metot)</a:t>
            </a:r>
            <a:endParaRPr lang="tr-TR"/>
          </a:p>
        </p:txBody>
      </p:sp>
      <p:sp>
        <p:nvSpPr>
          <p:cNvPr id="3" name="İçerik Yer Tutucusu 2">
            <a:extLst>
              <a:ext uri="{FF2B5EF4-FFF2-40B4-BE49-F238E27FC236}">
                <a16:creationId xmlns:a16="http://schemas.microsoft.com/office/drawing/2014/main" id="{98D39482-D4CC-4343-B3F6-12BCB8935930}"/>
              </a:ext>
            </a:extLst>
          </p:cNvPr>
          <p:cNvSpPr>
            <a:spLocks noGrp="1"/>
          </p:cNvSpPr>
          <p:nvPr>
            <p:ph idx="1"/>
          </p:nvPr>
        </p:nvSpPr>
        <p:spPr/>
        <p:txBody>
          <a:bodyPr/>
          <a:lstStyle/>
          <a:p>
            <a:r>
              <a:rPr lang="tr-TR" b="0" i="0">
                <a:effectLst/>
                <a:latin typeface="Cabin"/>
              </a:rPr>
              <a:t>Burada daha önce görmediğimiz </a:t>
            </a:r>
            <a:r>
              <a:rPr lang="tr-TR" b="0" i="1" err="1">
                <a:effectLst/>
                <a:latin typeface="Cabin"/>
              </a:rPr>
              <a:t>constructor</a:t>
            </a:r>
            <a:r>
              <a:rPr lang="tr-TR" b="0" i="0">
                <a:effectLst/>
                <a:latin typeface="Cabin"/>
              </a:rPr>
              <a:t> yapısı bulunmaktadır. Aslında Java’da bir sınıf oluşturduğumuzda </a:t>
            </a:r>
            <a:r>
              <a:rPr lang="tr-TR" b="0" i="0" err="1">
                <a:effectLst/>
                <a:latin typeface="Cabin"/>
              </a:rPr>
              <a:t>constructor</a:t>
            </a:r>
            <a:r>
              <a:rPr lang="tr-TR" b="0" i="0">
                <a:effectLst/>
                <a:latin typeface="Cabin"/>
              </a:rPr>
              <a:t> yani yapıcı metotlar büyük önem taşımaktadır. Biz kod yazarken herhangi bir </a:t>
            </a:r>
            <a:r>
              <a:rPr lang="tr-TR" b="0" i="0" err="1">
                <a:effectLst/>
                <a:latin typeface="Cabin"/>
              </a:rPr>
              <a:t>constructor</a:t>
            </a:r>
            <a:r>
              <a:rPr lang="tr-TR" b="0" i="0">
                <a:effectLst/>
                <a:latin typeface="Cabin"/>
              </a:rPr>
              <a:t> metot tanımlamasak bile Java bizim için bir tane </a:t>
            </a:r>
            <a:r>
              <a:rPr lang="tr-TR" b="0" i="0" err="1">
                <a:effectLst/>
                <a:latin typeface="Cabin"/>
              </a:rPr>
              <a:t>constructor</a:t>
            </a:r>
            <a:r>
              <a:rPr lang="tr-TR" b="0" i="0">
                <a:effectLst/>
                <a:latin typeface="Cabin"/>
              </a:rPr>
              <a:t> metot oluşturmaktadır. </a:t>
            </a:r>
            <a:r>
              <a:rPr lang="tr-TR" b="0" i="0" err="1">
                <a:effectLst/>
                <a:latin typeface="Cabin"/>
              </a:rPr>
              <a:t>Constructor</a:t>
            </a:r>
            <a:r>
              <a:rPr lang="tr-TR" b="0" i="0">
                <a:effectLst/>
                <a:latin typeface="Cabin"/>
              </a:rPr>
              <a:t> metotlar bir sınıftan bir nesne oluşturulduğunda ilk çalışan metotlardır. Bu metotlar aracılığı ile sınıflara ilk çalıştıklarında vermek istediğimiz değerleri verebilir, varsayılan değerlere farklı değerler atayabilir veya bir metot çalıştırabiliriz.</a:t>
            </a:r>
            <a:endParaRPr lang="tr-TR"/>
          </a:p>
        </p:txBody>
      </p:sp>
    </p:spTree>
    <p:extLst>
      <p:ext uri="{BB962C8B-B14F-4D97-AF65-F5344CB8AC3E}">
        <p14:creationId xmlns:p14="http://schemas.microsoft.com/office/powerpoint/2010/main" val="48501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BEEBFD-C11C-4CC6-95D6-2AB837232FB3}"/>
              </a:ext>
            </a:extLst>
          </p:cNvPr>
          <p:cNvSpPr>
            <a:spLocks noGrp="1"/>
          </p:cNvSpPr>
          <p:nvPr>
            <p:ph type="title"/>
          </p:nvPr>
        </p:nvSpPr>
        <p:spPr/>
        <p:txBody>
          <a:bodyPr/>
          <a:lstStyle/>
          <a:p>
            <a:r>
              <a:rPr lang="tr-TR"/>
              <a:t>JAVA NEDİR?</a:t>
            </a:r>
          </a:p>
        </p:txBody>
      </p:sp>
      <p:sp>
        <p:nvSpPr>
          <p:cNvPr id="3" name="İçerik Yer Tutucusu 2">
            <a:extLst>
              <a:ext uri="{FF2B5EF4-FFF2-40B4-BE49-F238E27FC236}">
                <a16:creationId xmlns:a16="http://schemas.microsoft.com/office/drawing/2014/main" id="{1EC3DEA7-1C08-4F9B-A4F0-E2134FEF242D}"/>
              </a:ext>
            </a:extLst>
          </p:cNvPr>
          <p:cNvSpPr>
            <a:spLocks noGrp="1"/>
          </p:cNvSpPr>
          <p:nvPr>
            <p:ph idx="1"/>
          </p:nvPr>
        </p:nvSpPr>
        <p:spPr/>
        <p:txBody>
          <a:bodyPr/>
          <a:lstStyle/>
          <a:p>
            <a:r>
              <a:rPr lang="tr-TR"/>
              <a:t>Java 1995 yılında Sun </a:t>
            </a:r>
            <a:r>
              <a:rPr lang="tr-TR" err="1"/>
              <a:t>Microsystems</a:t>
            </a:r>
            <a:r>
              <a:rPr lang="tr-TR"/>
              <a:t> tarafından geliştirilmiş olan platformdan bağımsız çalışan, yüksek hızlı, basit tasarımlı, güvenli, nesne tabanlı ve dinamik bir programlama dilidir. Dünyadaki en popüler diller arasında 3. sırada yer alan güncel bir dildir.</a:t>
            </a:r>
            <a:r>
              <a:rPr lang="tr-TR" b="0" i="0">
                <a:effectLst/>
                <a:latin typeface="-apple-system"/>
              </a:rPr>
              <a:t> İşlevselliği yüksek olan bu dil, her imkanı kullanıcısına sunmaktadır ve tüm iyi özellikleri bünyesinden barındırır. Kullanımı cep telefonu, televizyon, internet uygulamaları ve daha sayamayacağımız birçok alanda mümkündür. Bu sebeple Java dili programlama dili olmaktan çıkıp kendine has bir değer oluşturmayı başarmıştır.</a:t>
            </a:r>
            <a:endParaRPr lang="tr-TR"/>
          </a:p>
        </p:txBody>
      </p:sp>
    </p:spTree>
    <p:extLst>
      <p:ext uri="{BB962C8B-B14F-4D97-AF65-F5344CB8AC3E}">
        <p14:creationId xmlns:p14="http://schemas.microsoft.com/office/powerpoint/2010/main" val="27963154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107209A-3CD2-460E-A889-CEBB880BF4EB}"/>
              </a:ext>
            </a:extLst>
          </p:cNvPr>
          <p:cNvSpPr>
            <a:spLocks noGrp="1"/>
          </p:cNvSpPr>
          <p:nvPr>
            <p:ph idx="1"/>
          </p:nvPr>
        </p:nvSpPr>
        <p:spPr/>
        <p:txBody>
          <a:bodyPr/>
          <a:lstStyle/>
          <a:p>
            <a:r>
              <a:rPr lang="tr-TR" b="0" i="0">
                <a:effectLst/>
                <a:latin typeface="Cabin"/>
              </a:rPr>
              <a:t>Oluşturduğumuz sınıfın yapısını daha net görebilmek adına görsel olarak bir tanımlama yapabiliriz Bir sınıfı görsel olarak anlatmanın yöntemi </a:t>
            </a:r>
            <a:r>
              <a:rPr lang="tr-TR" b="0" i="0" err="1">
                <a:effectLst/>
                <a:latin typeface="Cabin"/>
              </a:rPr>
              <a:t>Unified</a:t>
            </a:r>
            <a:r>
              <a:rPr lang="tr-TR" b="0" i="0">
                <a:effectLst/>
                <a:latin typeface="Cabin"/>
              </a:rPr>
              <a:t> </a:t>
            </a:r>
            <a:r>
              <a:rPr lang="tr-TR" b="0" i="0" err="1">
                <a:effectLst/>
                <a:latin typeface="Cabin"/>
              </a:rPr>
              <a:t>Modeling</a:t>
            </a:r>
            <a:r>
              <a:rPr lang="tr-TR" b="0" i="0">
                <a:effectLst/>
                <a:latin typeface="Cabin"/>
              </a:rPr>
              <a:t> Language yani UML kullanarak UML </a:t>
            </a:r>
            <a:r>
              <a:rPr lang="tr-TR" b="0" i="0" err="1">
                <a:effectLst/>
                <a:latin typeface="Cabin"/>
              </a:rPr>
              <a:t>class</a:t>
            </a:r>
            <a:r>
              <a:rPr lang="tr-TR" b="0" i="0">
                <a:effectLst/>
                <a:latin typeface="Cabin"/>
              </a:rPr>
              <a:t> </a:t>
            </a:r>
            <a:r>
              <a:rPr lang="tr-TR" b="0" i="0" err="1">
                <a:effectLst/>
                <a:latin typeface="Cabin"/>
              </a:rPr>
              <a:t>diagram</a:t>
            </a:r>
            <a:r>
              <a:rPr lang="tr-TR" b="0" i="0">
                <a:effectLst/>
                <a:latin typeface="Cabin"/>
              </a:rPr>
              <a:t> oluşturmakla mümkündür. Burada sınıfın adı, içindeki veri tipi alanları, </a:t>
            </a:r>
            <a:r>
              <a:rPr lang="tr-TR" b="0" i="0" err="1">
                <a:effectLst/>
                <a:latin typeface="Cabin"/>
              </a:rPr>
              <a:t>constructor</a:t>
            </a:r>
            <a:r>
              <a:rPr lang="tr-TR" b="0" i="0">
                <a:effectLst/>
                <a:latin typeface="Cabin"/>
              </a:rPr>
              <a:t> ve metotları görüntülenebilir. </a:t>
            </a:r>
            <a:endParaRPr lang="tr-TR"/>
          </a:p>
        </p:txBody>
      </p:sp>
    </p:spTree>
    <p:extLst>
      <p:ext uri="{BB962C8B-B14F-4D97-AF65-F5344CB8AC3E}">
        <p14:creationId xmlns:p14="http://schemas.microsoft.com/office/powerpoint/2010/main" val="247760934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E84A5D-2EB4-4C59-A53E-B38C0AEFB0AA}"/>
              </a:ext>
            </a:extLst>
          </p:cNvPr>
          <p:cNvSpPr>
            <a:spLocks noGrp="1"/>
          </p:cNvSpPr>
          <p:nvPr>
            <p:ph type="title"/>
          </p:nvPr>
        </p:nvSpPr>
        <p:spPr/>
        <p:txBody>
          <a:bodyPr>
            <a:normAutofit/>
          </a:bodyPr>
          <a:lstStyle/>
          <a:p>
            <a:r>
              <a:rPr lang="tr-TR" b="1" i="0">
                <a:effectLst/>
                <a:latin typeface="Cabin"/>
              </a:rPr>
              <a:t>Nesne</a:t>
            </a:r>
            <a:endParaRPr lang="tr-TR"/>
          </a:p>
        </p:txBody>
      </p:sp>
      <p:sp>
        <p:nvSpPr>
          <p:cNvPr id="3" name="İçerik Yer Tutucusu 2">
            <a:extLst>
              <a:ext uri="{FF2B5EF4-FFF2-40B4-BE49-F238E27FC236}">
                <a16:creationId xmlns:a16="http://schemas.microsoft.com/office/drawing/2014/main" id="{C5AD11E0-F944-49F6-8204-310A50B4FEE5}"/>
              </a:ext>
            </a:extLst>
          </p:cNvPr>
          <p:cNvSpPr>
            <a:spLocks noGrp="1"/>
          </p:cNvSpPr>
          <p:nvPr>
            <p:ph idx="1"/>
          </p:nvPr>
        </p:nvSpPr>
        <p:spPr/>
        <p:txBody>
          <a:bodyPr/>
          <a:lstStyle/>
          <a:p>
            <a:r>
              <a:rPr lang="tr-TR" b="1" i="0">
                <a:effectLst/>
                <a:latin typeface="Cabin"/>
              </a:rPr>
              <a:t>Java Nesne ve Sınıf Yapısı</a:t>
            </a:r>
            <a:r>
              <a:rPr lang="tr-TR" b="0" i="0">
                <a:effectLst/>
                <a:latin typeface="Cabin"/>
              </a:rPr>
              <a:t>nda nesnelerin sınıflardan oluşur. </a:t>
            </a:r>
            <a:r>
              <a:rPr lang="da-DK" b="0" i="0">
                <a:effectLst/>
                <a:latin typeface="Cabin"/>
              </a:rPr>
              <a:t>En basit ve genel yöntemle;</a:t>
            </a:r>
            <a:endParaRPr lang="tr-TR" b="0" i="0">
              <a:effectLst/>
              <a:latin typeface="Cabin"/>
            </a:endParaRPr>
          </a:p>
          <a:p>
            <a:r>
              <a:rPr lang="tr-TR" err="1"/>
              <a:t>SinifAdi</a:t>
            </a:r>
            <a:r>
              <a:rPr lang="tr-TR"/>
              <a:t> </a:t>
            </a:r>
            <a:r>
              <a:rPr lang="tr-TR" err="1"/>
              <a:t>sinifAdi</a:t>
            </a:r>
            <a:r>
              <a:rPr lang="tr-TR"/>
              <a:t> = </a:t>
            </a:r>
            <a:r>
              <a:rPr lang="tr-TR" err="1"/>
              <a:t>new</a:t>
            </a:r>
            <a:r>
              <a:rPr lang="tr-TR"/>
              <a:t> </a:t>
            </a:r>
            <a:r>
              <a:rPr lang="tr-TR" err="1"/>
              <a:t>SinifAdi</a:t>
            </a:r>
            <a:r>
              <a:rPr lang="tr-TR"/>
              <a:t>();</a:t>
            </a:r>
            <a:endParaRPr lang="tr-TR">
              <a:latin typeface="Cabin"/>
            </a:endParaRPr>
          </a:p>
          <a:p>
            <a:r>
              <a:rPr lang="tr-TR" b="0" i="0">
                <a:effectLst/>
                <a:latin typeface="Cabin"/>
              </a:rPr>
              <a:t>şeklinde bir tanımlama ile </a:t>
            </a:r>
            <a:r>
              <a:rPr lang="tr-TR" b="0" i="1" err="1">
                <a:effectLst/>
                <a:latin typeface="Cabin"/>
              </a:rPr>
              <a:t>sinifAdi</a:t>
            </a:r>
            <a:r>
              <a:rPr lang="tr-TR" b="0" i="0">
                <a:effectLst/>
                <a:latin typeface="Cabin"/>
              </a:rPr>
              <a:t> nesnesi oluşturulabilir.</a:t>
            </a:r>
            <a:endParaRPr lang="tr-TR"/>
          </a:p>
        </p:txBody>
      </p:sp>
    </p:spTree>
    <p:extLst>
      <p:ext uri="{BB962C8B-B14F-4D97-AF65-F5344CB8AC3E}">
        <p14:creationId xmlns:p14="http://schemas.microsoft.com/office/powerpoint/2010/main" val="229181082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5A0E30-47CE-4935-8756-C0FF439DDBEF}"/>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FDB08CB3-5947-483A-8D96-49680ECF1993}"/>
              </a:ext>
            </a:extLst>
          </p:cNvPr>
          <p:cNvSpPr>
            <a:spLocks noGrp="1"/>
          </p:cNvSpPr>
          <p:nvPr>
            <p:ph idx="1"/>
          </p:nvPr>
        </p:nvSpPr>
        <p:spPr/>
        <p:txBody>
          <a:bodyPr/>
          <a:lstStyle/>
          <a:p>
            <a:r>
              <a:rPr lang="tr-TR"/>
              <a:t>Bir araba nesnesi yaratın ve arabanın km sine bir değer atayın ardından </a:t>
            </a:r>
            <a:r>
              <a:rPr lang="tr-TR" err="1"/>
              <a:t>constructor</a:t>
            </a:r>
            <a:r>
              <a:rPr lang="tr-TR"/>
              <a:t> yapısını kullanarak artan kilometreyi güncelleyerek araba metodunu çalıştırınız.</a:t>
            </a:r>
          </a:p>
        </p:txBody>
      </p:sp>
    </p:spTree>
    <p:extLst>
      <p:ext uri="{BB962C8B-B14F-4D97-AF65-F5344CB8AC3E}">
        <p14:creationId xmlns:p14="http://schemas.microsoft.com/office/powerpoint/2010/main" val="145510490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5567D-EFDC-4C0E-ACD5-326F26D947BE}"/>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34648129-CD8D-4281-85B2-C90118C0B176}"/>
              </a:ext>
            </a:extLst>
          </p:cNvPr>
          <p:cNvSpPr>
            <a:spLocks noGrp="1"/>
          </p:cNvSpPr>
          <p:nvPr>
            <p:ph idx="1"/>
          </p:nvPr>
        </p:nvSpPr>
        <p:spPr/>
        <p:txBody>
          <a:bodyPr/>
          <a:lstStyle/>
          <a:p>
            <a:r>
              <a:rPr lang="tr-TR"/>
              <a:t>Varsayılan bir toplama işlemi yaptırın ardından iki tane yeni sayı girişi yaparak toplamayı gerçekleştiriniz.</a:t>
            </a:r>
          </a:p>
        </p:txBody>
      </p:sp>
    </p:spTree>
    <p:extLst>
      <p:ext uri="{BB962C8B-B14F-4D97-AF65-F5344CB8AC3E}">
        <p14:creationId xmlns:p14="http://schemas.microsoft.com/office/powerpoint/2010/main" val="22819948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DBB2D6-F07B-43D0-9583-B967C21A11F5}"/>
              </a:ext>
            </a:extLst>
          </p:cNvPr>
          <p:cNvSpPr>
            <a:spLocks noGrp="1"/>
          </p:cNvSpPr>
          <p:nvPr>
            <p:ph type="title"/>
          </p:nvPr>
        </p:nvSpPr>
        <p:spPr/>
        <p:txBody>
          <a:bodyPr>
            <a:normAutofit/>
          </a:bodyPr>
          <a:lstStyle/>
          <a:p>
            <a:r>
              <a:rPr lang="tr-TR" b="1" i="0">
                <a:effectLst/>
                <a:latin typeface="Cabin"/>
              </a:rPr>
              <a:t>Paket Yapısı Nedir?</a:t>
            </a:r>
            <a:endParaRPr lang="tr-TR"/>
          </a:p>
        </p:txBody>
      </p:sp>
      <p:sp>
        <p:nvSpPr>
          <p:cNvPr id="3" name="İçerik Yer Tutucusu 2">
            <a:extLst>
              <a:ext uri="{FF2B5EF4-FFF2-40B4-BE49-F238E27FC236}">
                <a16:creationId xmlns:a16="http://schemas.microsoft.com/office/drawing/2014/main" id="{3DCBA174-6CD7-4960-8F69-F2F4C8D59AF9}"/>
              </a:ext>
            </a:extLst>
          </p:cNvPr>
          <p:cNvSpPr>
            <a:spLocks noGrp="1"/>
          </p:cNvSpPr>
          <p:nvPr>
            <p:ph idx="1"/>
          </p:nvPr>
        </p:nvSpPr>
        <p:spPr/>
        <p:txBody>
          <a:bodyPr/>
          <a:lstStyle/>
          <a:p>
            <a:r>
              <a:rPr lang="tr-TR" b="0" i="0">
                <a:effectLst/>
                <a:latin typeface="Cabin"/>
              </a:rPr>
              <a:t>Java’da proje oluştururken özellikle büyük ve kapsamlı projelerde sınıflar mantıksal ve yapısal durumlarına göre farklı paketler altında tutulurlar. </a:t>
            </a:r>
            <a:r>
              <a:rPr lang="tr-TR" b="1" i="0">
                <a:effectLst/>
                <a:latin typeface="Cabin"/>
              </a:rPr>
              <a:t>Paket Yapısı</a:t>
            </a:r>
            <a:r>
              <a:rPr lang="tr-TR" b="0" i="0">
                <a:effectLst/>
                <a:latin typeface="Cabin"/>
              </a:rPr>
              <a:t> kullanılması hem kodun daha düzenli olmasını hem kullanımın kolay olmasını hem de sınıfların birbirleriyle iletişimlerinde meydana gelecek sınırlandırmaların ayarlanabilmesini sağlarlar. Paket yapısı aslında Java içerisinde dosya yolu tanımlamaktır. Oluşturduğumuz sınıfları farklı paketler altına koymak aslında bu sınıfları farklı dosya yolları içerisine kaydetmek demektir. Bu dosya yollarıyla Java hangi sınıfa nereden erişeceğini rahat bir şekilde anlayabilir. Ayrıca farklı paketler altında sınıf oluştururken aynı isimler kullanılabilir.</a:t>
            </a:r>
            <a:endParaRPr lang="tr-TR"/>
          </a:p>
        </p:txBody>
      </p:sp>
    </p:spTree>
    <p:extLst>
      <p:ext uri="{BB962C8B-B14F-4D97-AF65-F5344CB8AC3E}">
        <p14:creationId xmlns:p14="http://schemas.microsoft.com/office/powerpoint/2010/main" val="227615705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1E8DC-B1EE-4509-903D-33643FB872FA}"/>
              </a:ext>
            </a:extLst>
          </p:cNvPr>
          <p:cNvSpPr>
            <a:spLocks noGrp="1"/>
          </p:cNvSpPr>
          <p:nvPr>
            <p:ph type="title"/>
          </p:nvPr>
        </p:nvSpPr>
        <p:spPr/>
        <p:txBody>
          <a:bodyPr>
            <a:normAutofit/>
          </a:bodyPr>
          <a:lstStyle/>
          <a:p>
            <a:r>
              <a:rPr lang="tr-TR" b="1" i="0">
                <a:effectLst/>
                <a:latin typeface="Cabin"/>
              </a:rPr>
              <a:t>Java’da Paket Yapısı</a:t>
            </a:r>
            <a:endParaRPr lang="tr-TR"/>
          </a:p>
        </p:txBody>
      </p:sp>
      <p:sp>
        <p:nvSpPr>
          <p:cNvPr id="3" name="İçerik Yer Tutucusu 2">
            <a:extLst>
              <a:ext uri="{FF2B5EF4-FFF2-40B4-BE49-F238E27FC236}">
                <a16:creationId xmlns:a16="http://schemas.microsoft.com/office/drawing/2014/main" id="{42A553F5-552B-4989-B111-F4D3A6373D3C}"/>
              </a:ext>
            </a:extLst>
          </p:cNvPr>
          <p:cNvSpPr>
            <a:spLocks noGrp="1"/>
          </p:cNvSpPr>
          <p:nvPr>
            <p:ph idx="1"/>
          </p:nvPr>
        </p:nvSpPr>
        <p:spPr/>
        <p:txBody>
          <a:bodyPr/>
          <a:lstStyle/>
          <a:p>
            <a:r>
              <a:rPr lang="tr-TR" b="0" i="0">
                <a:effectLst/>
                <a:latin typeface="Cabin"/>
              </a:rPr>
              <a:t>Java’da paket yapısı kullanılırken çoğunlukla domain ismi baz alınır ve bu domain ismi üzerinden isimlendirme yapılır. Biz bu konu başlığı altında bir proje geliştiriyor olsak muhtemel paket ismi Java’da aşağıdaki gibi tanımlanmalıdır;</a:t>
            </a:r>
          </a:p>
          <a:p>
            <a:endParaRPr lang="tr-TR">
              <a:latin typeface="Cabin"/>
            </a:endParaRPr>
          </a:p>
          <a:p>
            <a:r>
              <a:rPr lang="tr-TR" err="1">
                <a:latin typeface="Cabin"/>
              </a:rPr>
              <a:t>com.nisaefendioglu.javadersleri.paketyapisi</a:t>
            </a:r>
            <a:endParaRPr lang="tr-TR"/>
          </a:p>
        </p:txBody>
      </p:sp>
    </p:spTree>
    <p:extLst>
      <p:ext uri="{BB962C8B-B14F-4D97-AF65-F5344CB8AC3E}">
        <p14:creationId xmlns:p14="http://schemas.microsoft.com/office/powerpoint/2010/main" val="324799017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C820CD-0927-4B24-970D-F5A6ED56DCDB}"/>
              </a:ext>
            </a:extLst>
          </p:cNvPr>
          <p:cNvSpPr>
            <a:spLocks noGrp="1"/>
          </p:cNvSpPr>
          <p:nvPr>
            <p:ph type="title"/>
          </p:nvPr>
        </p:nvSpPr>
        <p:spPr/>
        <p:txBody>
          <a:bodyPr/>
          <a:lstStyle/>
          <a:p>
            <a:r>
              <a:rPr lang="tr-TR"/>
              <a:t>KAPSÜLLEME (ENCAPSULATION)</a:t>
            </a:r>
          </a:p>
        </p:txBody>
      </p:sp>
      <p:sp>
        <p:nvSpPr>
          <p:cNvPr id="3" name="İçerik Yer Tutucusu 2">
            <a:extLst>
              <a:ext uri="{FF2B5EF4-FFF2-40B4-BE49-F238E27FC236}">
                <a16:creationId xmlns:a16="http://schemas.microsoft.com/office/drawing/2014/main" id="{B5B45505-A51D-444A-AA09-156607E0215E}"/>
              </a:ext>
            </a:extLst>
          </p:cNvPr>
          <p:cNvSpPr>
            <a:spLocks noGrp="1"/>
          </p:cNvSpPr>
          <p:nvPr>
            <p:ph idx="1"/>
          </p:nvPr>
        </p:nvSpPr>
        <p:spPr/>
        <p:txBody>
          <a:bodyPr vert="horz" lIns="91440" tIns="45720" rIns="91440" bIns="45720" rtlCol="0" anchor="t">
            <a:normAutofit/>
          </a:bodyPr>
          <a:lstStyle/>
          <a:p>
            <a:r>
              <a:rPr lang="tr-TR"/>
              <a:t>Kapsülleme, kısaca bir sınıfın içerisindeki metod ve değişkenleri korumasıdır. Bünyesindeki metod ve değişkenlere erişmenin sakıncalı olduğu durumlarda kapsülleme kullanılır. </a:t>
            </a:r>
          </a:p>
          <a:p>
            <a:r>
              <a:rPr lang="tr-TR"/>
              <a:t>Kapsülleme sayesinde sınıf üyeleri, dış dünyadan gizlenir. </a:t>
            </a:r>
          </a:p>
          <a:p>
            <a:r>
              <a:rPr lang="tr-TR"/>
              <a:t>Bu gizliliğin dereceleri vardır ve bu dereceler erişim belirleyiciler tarafından sağlanır.</a:t>
            </a:r>
          </a:p>
        </p:txBody>
      </p:sp>
    </p:spTree>
    <p:extLst>
      <p:ext uri="{BB962C8B-B14F-4D97-AF65-F5344CB8AC3E}">
        <p14:creationId xmlns:p14="http://schemas.microsoft.com/office/powerpoint/2010/main" val="13227658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E3D520-85AA-4F2B-9146-0EFB26A0978F}"/>
              </a:ext>
            </a:extLst>
          </p:cNvPr>
          <p:cNvSpPr>
            <a:spLocks noGrp="1"/>
          </p:cNvSpPr>
          <p:nvPr>
            <p:ph type="title"/>
          </p:nvPr>
        </p:nvSpPr>
        <p:spPr/>
        <p:txBody>
          <a:bodyPr/>
          <a:lstStyle/>
          <a:p>
            <a:r>
              <a:rPr lang="tr-TR">
                <a:ea typeface="+mj-lt"/>
                <a:cs typeface="+mj-lt"/>
              </a:rPr>
              <a:t>KAPSÜLLEME (ENCAPSULATION)</a:t>
            </a:r>
          </a:p>
        </p:txBody>
      </p:sp>
      <p:sp>
        <p:nvSpPr>
          <p:cNvPr id="3" name="İçerik Yer Tutucusu 2">
            <a:extLst>
              <a:ext uri="{FF2B5EF4-FFF2-40B4-BE49-F238E27FC236}">
                <a16:creationId xmlns:a16="http://schemas.microsoft.com/office/drawing/2014/main" id="{5A6F8927-4964-468A-B3DF-720EEB4EA2F3}"/>
              </a:ext>
            </a:extLst>
          </p:cNvPr>
          <p:cNvSpPr>
            <a:spLocks noGrp="1"/>
          </p:cNvSpPr>
          <p:nvPr>
            <p:ph idx="1"/>
          </p:nvPr>
        </p:nvSpPr>
        <p:spPr/>
        <p:txBody>
          <a:bodyPr vert="horz" lIns="91440" tIns="45720" rIns="91440" bIns="45720" rtlCol="0" anchor="t">
            <a:normAutofit/>
          </a:bodyPr>
          <a:lstStyle/>
          <a:p>
            <a:r>
              <a:rPr lang="tr-TR"/>
              <a:t>Örneğin, bilgisayarı açmak için bilgisayarın açma tuşuna basarız bilgisayar açılır ya da arabanın kontağını çeviririz ve araba çalışır. Fakat bunlar olurken kullanıcı işin arka planında ne olduğunu bilmesinden ziyade o işin nasıl yapılacağını bilir. Kapsülleme de aynı mantıkta kullanıcılara tam erişim yerine sadece o işin nasıl yapılacağını gösterir.</a:t>
            </a:r>
          </a:p>
          <a:p>
            <a:r>
              <a:rPr lang="tr-TR"/>
              <a:t>Nesneye dayalı programlamanın temellerinden biri de kapsüllemedir. Çünkü sınıftaki bilgilerin dışarıya kapalı olması gerekir.</a:t>
            </a:r>
          </a:p>
        </p:txBody>
      </p:sp>
    </p:spTree>
    <p:extLst>
      <p:ext uri="{BB962C8B-B14F-4D97-AF65-F5344CB8AC3E}">
        <p14:creationId xmlns:p14="http://schemas.microsoft.com/office/powerpoint/2010/main" val="17758828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A501A8-ABA8-48CC-9578-7A96761DB10A}"/>
              </a:ext>
            </a:extLst>
          </p:cNvPr>
          <p:cNvSpPr>
            <a:spLocks noGrp="1"/>
          </p:cNvSpPr>
          <p:nvPr>
            <p:ph type="title"/>
          </p:nvPr>
        </p:nvSpPr>
        <p:spPr/>
        <p:txBody>
          <a:bodyPr>
            <a:normAutofit/>
          </a:bodyPr>
          <a:lstStyle/>
          <a:p>
            <a:r>
              <a:rPr lang="tr-TR" b="1" i="0">
                <a:effectLst/>
                <a:latin typeface="Cabin"/>
              </a:rPr>
              <a:t>Erişim Belirleyiciler</a:t>
            </a:r>
            <a:r>
              <a:rPr lang="tr-TR" b="1">
                <a:latin typeface="Cabin"/>
              </a:rPr>
              <a:t> (Access Modifiers)</a:t>
            </a:r>
            <a:endParaRPr lang="tr-TR"/>
          </a:p>
        </p:txBody>
      </p:sp>
      <p:sp>
        <p:nvSpPr>
          <p:cNvPr id="3" name="İçerik Yer Tutucusu 2">
            <a:extLst>
              <a:ext uri="{FF2B5EF4-FFF2-40B4-BE49-F238E27FC236}">
                <a16:creationId xmlns:a16="http://schemas.microsoft.com/office/drawing/2014/main" id="{B34A9203-56FA-4390-BC5E-798F95041B58}"/>
              </a:ext>
            </a:extLst>
          </p:cNvPr>
          <p:cNvSpPr>
            <a:spLocks noGrp="1"/>
          </p:cNvSpPr>
          <p:nvPr>
            <p:ph idx="1"/>
          </p:nvPr>
        </p:nvSpPr>
        <p:spPr/>
        <p:txBody>
          <a:bodyPr vert="horz" lIns="91440" tIns="45720" rIns="91440" bIns="45720" rtlCol="0" anchor="t">
            <a:normAutofit/>
          </a:bodyPr>
          <a:lstStyle/>
          <a:p>
            <a:r>
              <a:rPr lang="tr-TR" b="0" i="0">
                <a:effectLst/>
                <a:latin typeface="Cabin"/>
              </a:rPr>
              <a:t>Nesne Yönelimli Programlamada </a:t>
            </a:r>
            <a:r>
              <a:rPr lang="tr-TR" b="1" i="0">
                <a:effectLst/>
                <a:latin typeface="Cabin"/>
              </a:rPr>
              <a:t>erişim belirleyiciler</a:t>
            </a:r>
            <a:r>
              <a:rPr lang="tr-TR" b="0" i="0">
                <a:effectLst/>
                <a:latin typeface="Cabin"/>
              </a:rPr>
              <a:t> ufak bir yere sahip </a:t>
            </a:r>
            <a:r>
              <a:rPr lang="tr-TR">
                <a:latin typeface="Cabin"/>
              </a:rPr>
              <a:t>olsalar da</a:t>
            </a:r>
            <a:r>
              <a:rPr lang="tr-TR" b="0" i="0">
                <a:effectLst/>
                <a:latin typeface="Cabin"/>
              </a:rPr>
              <a:t>, hatta bir çok derste bahsi </a:t>
            </a:r>
            <a:r>
              <a:rPr lang="tr-TR">
                <a:latin typeface="Cabin"/>
              </a:rPr>
              <a:t>geçmese de</a:t>
            </a:r>
            <a:r>
              <a:rPr lang="tr-TR" b="0" i="0">
                <a:effectLst/>
                <a:latin typeface="Cabin"/>
              </a:rPr>
              <a:t> önemli konulardan bir tanesidir. Java’da proje oluştururken paket mantıksal yapıları sınıf bazında ayırmanın yanı sıra paket yapısıyla da ayırmamız mümkündür. Java ile proje geliştirirken paket yapısı olmazsa olmaz denilebilir. Paket yapısı projenin geliştirildiği web sitesi veya firmanın domain adını içerecek şekilde tersten oluşturulur. </a:t>
            </a:r>
            <a:endParaRPr lang="tr-TR"/>
          </a:p>
        </p:txBody>
      </p:sp>
    </p:spTree>
    <p:extLst>
      <p:ext uri="{BB962C8B-B14F-4D97-AF65-F5344CB8AC3E}">
        <p14:creationId xmlns:p14="http://schemas.microsoft.com/office/powerpoint/2010/main" val="31896833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A5AABE-EA28-43F1-9EF8-C7A50A31DE43}"/>
              </a:ext>
            </a:extLst>
          </p:cNvPr>
          <p:cNvSpPr>
            <a:spLocks noGrp="1"/>
          </p:cNvSpPr>
          <p:nvPr>
            <p:ph idx="1"/>
          </p:nvPr>
        </p:nvSpPr>
        <p:spPr/>
        <p:txBody>
          <a:bodyPr>
            <a:normAutofit/>
          </a:bodyPr>
          <a:lstStyle/>
          <a:p>
            <a:r>
              <a:rPr lang="tr-TR" b="0" i="0">
                <a:effectLst/>
                <a:latin typeface="Cabin"/>
              </a:rPr>
              <a:t>Paket yapıları kurulduktan, sınıflar bu paketler altında yerlerini aldıktan, ve sınıflar içerisinde farklı görevlere sahip metotlar oluşturulduktan sonra sınıfların farklı sınıflardaki metotlara erişim sağlaması gerekmekte veya bir sınıftaki özel bir metoda başka hiç bir sınıfın erişememesi gerekmektedir. İşte bu gibi durumları belirlediğimiz yapı </a:t>
            </a:r>
            <a:r>
              <a:rPr lang="tr-TR" b="1" i="0">
                <a:effectLst/>
                <a:latin typeface="Cabin"/>
              </a:rPr>
              <a:t>Erişim belirleyiciler</a:t>
            </a:r>
            <a:r>
              <a:rPr lang="tr-TR" b="0" i="0">
                <a:effectLst/>
                <a:latin typeface="Cabin"/>
              </a:rPr>
              <a:t>dir. Java’da </a:t>
            </a:r>
            <a:r>
              <a:rPr lang="tr-TR" b="1" i="0">
                <a:effectLst/>
                <a:latin typeface="Cabin"/>
              </a:rPr>
              <a:t>erişim belirleyiciler</a:t>
            </a:r>
            <a:r>
              <a:rPr lang="tr-TR" b="0" i="0">
                <a:effectLst/>
                <a:latin typeface="Cabin"/>
              </a:rPr>
              <a:t> 4 çeşittir;</a:t>
            </a:r>
          </a:p>
          <a:p>
            <a:pPr lvl="1">
              <a:buFont typeface="+mj-lt"/>
              <a:buAutoNum type="arabicPeriod"/>
            </a:pPr>
            <a:r>
              <a:rPr lang="en-US" b="0" i="0">
                <a:effectLst/>
                <a:latin typeface="Cabin"/>
              </a:rPr>
              <a:t>public</a:t>
            </a:r>
          </a:p>
          <a:p>
            <a:pPr lvl="1">
              <a:buFont typeface="+mj-lt"/>
              <a:buAutoNum type="arabicPeriod"/>
            </a:pPr>
            <a:r>
              <a:rPr lang="en-US" b="0" i="0">
                <a:effectLst/>
                <a:latin typeface="Cabin"/>
              </a:rPr>
              <a:t>protected</a:t>
            </a:r>
          </a:p>
          <a:p>
            <a:pPr lvl="1">
              <a:buFont typeface="+mj-lt"/>
              <a:buAutoNum type="arabicPeriod"/>
            </a:pPr>
            <a:r>
              <a:rPr lang="en-US" b="0" i="0">
                <a:effectLst/>
                <a:latin typeface="Cabin"/>
              </a:rPr>
              <a:t>private</a:t>
            </a:r>
          </a:p>
          <a:p>
            <a:pPr lvl="1">
              <a:buFont typeface="+mj-lt"/>
              <a:buAutoNum type="arabicPeriod"/>
            </a:pPr>
            <a:r>
              <a:rPr lang="en-US" b="0" i="0">
                <a:effectLst/>
                <a:latin typeface="Cabin"/>
              </a:rPr>
              <a:t>friendly(</a:t>
            </a:r>
            <a:r>
              <a:rPr lang="en-US" b="1" i="0" err="1">
                <a:effectLst/>
                <a:latin typeface="Cabin"/>
              </a:rPr>
              <a:t>erişim</a:t>
            </a:r>
            <a:r>
              <a:rPr lang="en-US" b="1" i="0">
                <a:effectLst/>
                <a:latin typeface="Cabin"/>
              </a:rPr>
              <a:t> </a:t>
            </a:r>
            <a:r>
              <a:rPr lang="en-US" b="1" i="0" err="1">
                <a:effectLst/>
                <a:latin typeface="Cabin"/>
              </a:rPr>
              <a:t>belirleyici</a:t>
            </a:r>
            <a:r>
              <a:rPr lang="en-US" b="0" i="0">
                <a:effectLst/>
                <a:latin typeface="Cabin"/>
              </a:rPr>
              <a:t> yok)</a:t>
            </a:r>
          </a:p>
          <a:p>
            <a:endParaRPr lang="tr-TR"/>
          </a:p>
        </p:txBody>
      </p:sp>
      <p:sp>
        <p:nvSpPr>
          <p:cNvPr id="2" name="Metin kutusu 1">
            <a:extLst>
              <a:ext uri="{FF2B5EF4-FFF2-40B4-BE49-F238E27FC236}">
                <a16:creationId xmlns:a16="http://schemas.microsoft.com/office/drawing/2014/main" id="{0F466275-02F2-4B63-86D9-D31F3BA56FFD}"/>
              </a:ext>
            </a:extLst>
          </p:cNvPr>
          <p:cNvSpPr txBox="1"/>
          <p:nvPr/>
        </p:nvSpPr>
        <p:spPr>
          <a:xfrm>
            <a:off x="933450" y="1066800"/>
            <a:ext cx="7210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a:ea typeface="+mn-lt"/>
                <a:cs typeface="+mn-lt"/>
              </a:rPr>
              <a:t>Erişim Belirleyiciler (Access Modifiers)</a:t>
            </a:r>
            <a:endParaRPr lang="tr-TR">
              <a:ea typeface="+mn-lt"/>
              <a:cs typeface="+mn-lt"/>
            </a:endParaRPr>
          </a:p>
          <a:p>
            <a:pPr algn="l"/>
            <a:endParaRPr lang="tr-TR"/>
          </a:p>
        </p:txBody>
      </p:sp>
    </p:spTree>
    <p:extLst>
      <p:ext uri="{BB962C8B-B14F-4D97-AF65-F5344CB8AC3E}">
        <p14:creationId xmlns:p14="http://schemas.microsoft.com/office/powerpoint/2010/main" val="12376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7C6D2A-D752-400B-A7A6-34CC839A259F}"/>
              </a:ext>
            </a:extLst>
          </p:cNvPr>
          <p:cNvSpPr>
            <a:spLocks noGrp="1"/>
          </p:cNvSpPr>
          <p:nvPr>
            <p:ph type="title"/>
          </p:nvPr>
        </p:nvSpPr>
        <p:spPr/>
        <p:txBody>
          <a:bodyPr/>
          <a:lstStyle/>
          <a:p>
            <a:r>
              <a:rPr lang="tr-TR"/>
              <a:t>Neden Java Programlama Dili?</a:t>
            </a:r>
          </a:p>
        </p:txBody>
      </p:sp>
      <p:sp>
        <p:nvSpPr>
          <p:cNvPr id="3" name="İçerik Yer Tutucusu 2">
            <a:extLst>
              <a:ext uri="{FF2B5EF4-FFF2-40B4-BE49-F238E27FC236}">
                <a16:creationId xmlns:a16="http://schemas.microsoft.com/office/drawing/2014/main" id="{DA068BD9-8A90-487C-9F5A-09B149579B26}"/>
              </a:ext>
            </a:extLst>
          </p:cNvPr>
          <p:cNvSpPr>
            <a:spLocks noGrp="1"/>
          </p:cNvSpPr>
          <p:nvPr>
            <p:ph idx="1"/>
          </p:nvPr>
        </p:nvSpPr>
        <p:spPr/>
        <p:txBody>
          <a:bodyPr/>
          <a:lstStyle/>
          <a:p>
            <a:r>
              <a:rPr lang="tr-TR"/>
              <a:t>Platform bağımsızdır.</a:t>
            </a:r>
          </a:p>
          <a:p>
            <a:r>
              <a:rPr lang="tr-TR"/>
              <a:t>Nesne tabanlıdır.</a:t>
            </a:r>
          </a:p>
          <a:p>
            <a:r>
              <a:rPr lang="tr-TR"/>
              <a:t>Açık kaynak kodlu programlama dilidir.</a:t>
            </a:r>
          </a:p>
          <a:p>
            <a:r>
              <a:rPr lang="tr-TR"/>
              <a:t>Yeteri kadar dokümana sahip bir dildir.</a:t>
            </a:r>
          </a:p>
          <a:p>
            <a:r>
              <a:rPr lang="tr-TR"/>
              <a:t>Popüler bir dildir ve iş olanakları fazladır.</a:t>
            </a:r>
          </a:p>
        </p:txBody>
      </p:sp>
    </p:spTree>
    <p:extLst>
      <p:ext uri="{BB962C8B-B14F-4D97-AF65-F5344CB8AC3E}">
        <p14:creationId xmlns:p14="http://schemas.microsoft.com/office/powerpoint/2010/main" val="33204665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7B32B1-D96D-449A-8D82-79136CE43D4C}"/>
              </a:ext>
            </a:extLst>
          </p:cNvPr>
          <p:cNvSpPr>
            <a:spLocks noGrp="1"/>
          </p:cNvSpPr>
          <p:nvPr>
            <p:ph type="title"/>
          </p:nvPr>
        </p:nvSpPr>
        <p:spPr>
          <a:xfrm>
            <a:off x="575546" y="896103"/>
            <a:ext cx="9613861" cy="1080938"/>
          </a:xfrm>
        </p:spPr>
        <p:txBody>
          <a:bodyPr/>
          <a:lstStyle/>
          <a:p>
            <a:r>
              <a:rPr lang="tr-TR" b="1">
                <a:ea typeface="+mj-lt"/>
                <a:cs typeface="+mj-lt"/>
              </a:rPr>
              <a:t>Erişim Belirleyiciler (Access Modifiers)</a:t>
            </a:r>
            <a:endParaRPr lang="tr-TR">
              <a:ea typeface="+mj-lt"/>
              <a:cs typeface="+mj-lt"/>
            </a:endParaRPr>
          </a:p>
          <a:p>
            <a:endParaRPr lang="tr-TR"/>
          </a:p>
        </p:txBody>
      </p:sp>
      <p:pic>
        <p:nvPicPr>
          <p:cNvPr id="5" name="İçerik Yer Tutucusu 4">
            <a:extLst>
              <a:ext uri="{FF2B5EF4-FFF2-40B4-BE49-F238E27FC236}">
                <a16:creationId xmlns:a16="http://schemas.microsoft.com/office/drawing/2014/main" id="{EB5A2338-2DEA-4604-8124-2484F256BE53}"/>
              </a:ext>
            </a:extLst>
          </p:cNvPr>
          <p:cNvPicPr>
            <a:picLocks noGrp="1" noChangeAspect="1"/>
          </p:cNvPicPr>
          <p:nvPr>
            <p:ph idx="1"/>
          </p:nvPr>
        </p:nvPicPr>
        <p:blipFill rotWithShape="1">
          <a:blip r:embed="rId2"/>
          <a:srcRect l="16979" t="43141" r="36142" b="21431"/>
          <a:stretch/>
        </p:blipFill>
        <p:spPr>
          <a:xfrm>
            <a:off x="528033" y="2227905"/>
            <a:ext cx="10063547" cy="4275926"/>
          </a:xfrm>
        </p:spPr>
      </p:pic>
    </p:spTree>
    <p:extLst>
      <p:ext uri="{BB962C8B-B14F-4D97-AF65-F5344CB8AC3E}">
        <p14:creationId xmlns:p14="http://schemas.microsoft.com/office/powerpoint/2010/main" val="340888029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E9B3AF-1888-4D14-B0F9-735B55064446}"/>
              </a:ext>
            </a:extLst>
          </p:cNvPr>
          <p:cNvSpPr>
            <a:spLocks noGrp="1"/>
          </p:cNvSpPr>
          <p:nvPr>
            <p:ph type="title"/>
          </p:nvPr>
        </p:nvSpPr>
        <p:spPr>
          <a:xfrm>
            <a:off x="680321" y="924678"/>
            <a:ext cx="9613861" cy="1080938"/>
          </a:xfrm>
        </p:spPr>
        <p:txBody>
          <a:bodyPr/>
          <a:lstStyle/>
          <a:p>
            <a:r>
              <a:rPr lang="tr-TR" b="1">
                <a:ea typeface="+mj-lt"/>
                <a:cs typeface="+mj-lt"/>
              </a:rPr>
              <a:t>Erişim Belirleyiciler (Access Modifiers)</a:t>
            </a:r>
            <a:endParaRPr lang="tr-TR">
              <a:ea typeface="+mj-lt"/>
              <a:cs typeface="+mj-lt"/>
            </a:endParaRPr>
          </a:p>
          <a:p>
            <a:endParaRPr lang="tr-TR"/>
          </a:p>
        </p:txBody>
      </p:sp>
      <p:sp>
        <p:nvSpPr>
          <p:cNvPr id="3" name="İçerik Yer Tutucusu 2">
            <a:extLst>
              <a:ext uri="{FF2B5EF4-FFF2-40B4-BE49-F238E27FC236}">
                <a16:creationId xmlns:a16="http://schemas.microsoft.com/office/drawing/2014/main" id="{2D27FBD8-9843-448D-A6D5-B21EE331FA94}"/>
              </a:ext>
            </a:extLst>
          </p:cNvPr>
          <p:cNvSpPr>
            <a:spLocks noGrp="1"/>
          </p:cNvSpPr>
          <p:nvPr>
            <p:ph idx="1"/>
          </p:nvPr>
        </p:nvSpPr>
        <p:spPr/>
        <p:txBody>
          <a:bodyPr vert="horz" lIns="91440" tIns="45720" rIns="91440" bIns="45720" rtlCol="0" anchor="t">
            <a:normAutofit/>
          </a:bodyPr>
          <a:lstStyle/>
          <a:p>
            <a:r>
              <a:rPr lang="tr-TR"/>
              <a:t>Public : Herkes ulaşabilir.</a:t>
            </a:r>
          </a:p>
          <a:p>
            <a:r>
              <a:rPr lang="tr-TR"/>
              <a:t>Protected : Olduğu sınıftan, olduğu sınıftan türetilmiş sınıflardan ve olduğu sınıfla aynı pakette bulunan sınıflar erişebilir.</a:t>
            </a:r>
          </a:p>
          <a:p>
            <a:r>
              <a:rPr lang="tr-TR"/>
              <a:t>Private : Yalnızca tanımlanmış olduğu sınıftan erişim sağlanır.</a:t>
            </a:r>
          </a:p>
          <a:p>
            <a:r>
              <a:rPr lang="tr-TR"/>
              <a:t>Default : Herhangi bir erişim belirleyici tanımlanmadığı esnada default olarak kabul edilir. Default olarak tanımlanan sınıf elemanlarına o sınıftan ve aynı paketteki sınıftan erişilebilir.</a:t>
            </a:r>
          </a:p>
        </p:txBody>
      </p:sp>
    </p:spTree>
    <p:extLst>
      <p:ext uri="{BB962C8B-B14F-4D97-AF65-F5344CB8AC3E}">
        <p14:creationId xmlns:p14="http://schemas.microsoft.com/office/powerpoint/2010/main" val="373224338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BFEE9F-6620-4EFB-AA2C-4D8CA486DBE9}"/>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BC179CD0-96CD-44AC-92D1-031B2377CF1F}"/>
              </a:ext>
            </a:extLst>
          </p:cNvPr>
          <p:cNvSpPr>
            <a:spLocks noGrp="1"/>
          </p:cNvSpPr>
          <p:nvPr>
            <p:ph idx="1"/>
          </p:nvPr>
        </p:nvSpPr>
        <p:spPr/>
        <p:txBody>
          <a:bodyPr/>
          <a:lstStyle/>
          <a:p>
            <a:r>
              <a:rPr lang="tr-TR"/>
              <a:t>Araba nesnesi oluştur. Bu araba kişiye özel kategori içerisinde olsun. Proje içerisinde aracın kullanıcısı, yolcuların yetkileri, özel araç bilgileri(camlar açılabilir, motor </a:t>
            </a:r>
            <a:r>
              <a:rPr lang="tr-TR" err="1"/>
              <a:t>degerleri</a:t>
            </a:r>
            <a:r>
              <a:rPr lang="tr-TR"/>
              <a:t>)yer alsın. Erişim belirteçleri kullanılsın.</a:t>
            </a:r>
          </a:p>
        </p:txBody>
      </p:sp>
    </p:spTree>
    <p:extLst>
      <p:ext uri="{BB962C8B-B14F-4D97-AF65-F5344CB8AC3E}">
        <p14:creationId xmlns:p14="http://schemas.microsoft.com/office/powerpoint/2010/main" val="42777624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B325AD-89B9-4B96-9DBF-AF23AA73DA82}"/>
              </a:ext>
            </a:extLst>
          </p:cNvPr>
          <p:cNvSpPr>
            <a:spLocks noGrp="1"/>
          </p:cNvSpPr>
          <p:nvPr>
            <p:ph type="title"/>
          </p:nvPr>
        </p:nvSpPr>
        <p:spPr/>
        <p:txBody>
          <a:bodyPr/>
          <a:lstStyle/>
          <a:p>
            <a:r>
              <a:rPr lang="tr-TR"/>
              <a:t>GETTER ve SETTER METODLAR</a:t>
            </a:r>
          </a:p>
        </p:txBody>
      </p:sp>
      <p:sp>
        <p:nvSpPr>
          <p:cNvPr id="3" name="İçerik Yer Tutucusu 2">
            <a:extLst>
              <a:ext uri="{FF2B5EF4-FFF2-40B4-BE49-F238E27FC236}">
                <a16:creationId xmlns:a16="http://schemas.microsoft.com/office/drawing/2014/main" id="{FBBA5C90-4935-4755-A4AF-53279166F53C}"/>
              </a:ext>
            </a:extLst>
          </p:cNvPr>
          <p:cNvSpPr>
            <a:spLocks noGrp="1"/>
          </p:cNvSpPr>
          <p:nvPr>
            <p:ph idx="1"/>
          </p:nvPr>
        </p:nvSpPr>
        <p:spPr/>
        <p:txBody>
          <a:bodyPr vert="horz" lIns="91440" tIns="45720" rIns="91440" bIns="45720" rtlCol="0" anchor="t">
            <a:normAutofit/>
          </a:bodyPr>
          <a:lstStyle/>
          <a:p>
            <a:r>
              <a:rPr lang="tr-TR"/>
              <a:t>Kapsülleme ile iç içe olan bir diğer konuda getter ve setter metodlarıdır.</a:t>
            </a:r>
          </a:p>
          <a:p>
            <a:r>
              <a:rPr lang="tr-TR"/>
              <a:t>Erişim belirleyiciler konusunda private elemanlara başka bir sınıftan erişilemeyeceğini öğrenmiştik. Java'da ve diğer dillerde bu gibi private elemanlara erişmenin bir yolu vardır. </a:t>
            </a:r>
          </a:p>
        </p:txBody>
      </p:sp>
    </p:spTree>
    <p:extLst>
      <p:ext uri="{BB962C8B-B14F-4D97-AF65-F5344CB8AC3E}">
        <p14:creationId xmlns:p14="http://schemas.microsoft.com/office/powerpoint/2010/main" val="37098989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5C0943-274D-464C-9803-F513F54D8EAB}"/>
              </a:ext>
            </a:extLst>
          </p:cNvPr>
          <p:cNvSpPr>
            <a:spLocks noGrp="1"/>
          </p:cNvSpPr>
          <p:nvPr>
            <p:ph type="title"/>
          </p:nvPr>
        </p:nvSpPr>
        <p:spPr>
          <a:xfrm>
            <a:off x="680321" y="1029453"/>
            <a:ext cx="9613861" cy="1080938"/>
          </a:xfrm>
        </p:spPr>
        <p:txBody>
          <a:bodyPr/>
          <a:lstStyle/>
          <a:p>
            <a:r>
              <a:rPr lang="tr-TR">
                <a:ea typeface="+mj-lt"/>
                <a:cs typeface="+mj-lt"/>
              </a:rPr>
              <a:t>GETTER ve SETTER METODLAR</a:t>
            </a:r>
          </a:p>
          <a:p>
            <a:endParaRPr lang="tr-TR"/>
          </a:p>
        </p:txBody>
      </p:sp>
      <p:sp>
        <p:nvSpPr>
          <p:cNvPr id="3" name="İçerik Yer Tutucusu 2">
            <a:extLst>
              <a:ext uri="{FF2B5EF4-FFF2-40B4-BE49-F238E27FC236}">
                <a16:creationId xmlns:a16="http://schemas.microsoft.com/office/drawing/2014/main" id="{751CDF3B-A8FA-470A-92A2-8EB1423F9B39}"/>
              </a:ext>
            </a:extLst>
          </p:cNvPr>
          <p:cNvSpPr>
            <a:spLocks noGrp="1"/>
          </p:cNvSpPr>
          <p:nvPr>
            <p:ph idx="1"/>
          </p:nvPr>
        </p:nvSpPr>
        <p:spPr/>
        <p:txBody>
          <a:bodyPr vert="horz" lIns="91440" tIns="45720" rIns="91440" bIns="45720" rtlCol="0" anchor="t">
            <a:normAutofit/>
          </a:bodyPr>
          <a:lstStyle/>
          <a:p>
            <a:r>
              <a:rPr lang="tr-TR"/>
              <a:t>Bu metodlar sayesinde private olan üyeler okunabilir veya değerleri değiştirilebilir. </a:t>
            </a:r>
          </a:p>
          <a:p>
            <a:r>
              <a:rPr lang="tr-TR"/>
              <a:t>Elemanlara okuma işlemi yap için getter, elemanlar üzerine yazabilmek için ise setter metodu kullanılır.</a:t>
            </a:r>
          </a:p>
          <a:p>
            <a:r>
              <a:rPr lang="tr-TR"/>
              <a:t>Getter metodlar, okuma işlemi gerçekleştirdiği için parametre almazlar. </a:t>
            </a:r>
          </a:p>
          <a:p>
            <a:r>
              <a:rPr lang="tr-TR"/>
              <a:t>Setter metodlar ise private elemanlara değer atama gibi işlemler gerçekleştirdiği için aldıkları bir parametre bulunur.</a:t>
            </a:r>
          </a:p>
        </p:txBody>
      </p:sp>
    </p:spTree>
    <p:extLst>
      <p:ext uri="{BB962C8B-B14F-4D97-AF65-F5344CB8AC3E}">
        <p14:creationId xmlns:p14="http://schemas.microsoft.com/office/powerpoint/2010/main" val="40575411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9BE32-3399-419D-BCC7-DF4822ACEA9C}"/>
              </a:ext>
            </a:extLst>
          </p:cNvPr>
          <p:cNvSpPr>
            <a:spLocks noGrp="1"/>
          </p:cNvSpPr>
          <p:nvPr>
            <p:ph type="ctrTitle"/>
          </p:nvPr>
        </p:nvSpPr>
        <p:spPr>
          <a:xfrm>
            <a:off x="623172" y="2819434"/>
            <a:ext cx="8144134" cy="1373070"/>
          </a:xfrm>
        </p:spPr>
        <p:txBody>
          <a:bodyPr/>
          <a:lstStyle/>
          <a:p>
            <a:r>
              <a:rPr lang="tr-TR"/>
              <a:t>GETTER ve SETTER Metodlarını Tanımlama</a:t>
            </a:r>
          </a:p>
        </p:txBody>
      </p:sp>
    </p:spTree>
    <p:extLst>
      <p:ext uri="{BB962C8B-B14F-4D97-AF65-F5344CB8AC3E}">
        <p14:creationId xmlns:p14="http://schemas.microsoft.com/office/powerpoint/2010/main" val="393533111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E02D88-06F7-4D5D-9313-4AD197B6EA5C}"/>
              </a:ext>
            </a:extLst>
          </p:cNvPr>
          <p:cNvSpPr>
            <a:spLocks noGrp="1"/>
          </p:cNvSpPr>
          <p:nvPr>
            <p:ph type="title"/>
          </p:nvPr>
        </p:nvSpPr>
        <p:spPr/>
        <p:txBody>
          <a:bodyPr/>
          <a:lstStyle/>
          <a:p>
            <a:r>
              <a:rPr lang="tr-TR"/>
              <a:t>QUİZ 4</a:t>
            </a:r>
          </a:p>
        </p:txBody>
      </p:sp>
      <p:sp>
        <p:nvSpPr>
          <p:cNvPr id="3" name="Metin Yer Tutucusu 2">
            <a:extLst>
              <a:ext uri="{FF2B5EF4-FFF2-40B4-BE49-F238E27FC236}">
                <a16:creationId xmlns:a16="http://schemas.microsoft.com/office/drawing/2014/main" id="{83D1E86D-DFC8-4393-A088-37BE22DE5A28}"/>
              </a:ext>
            </a:extLst>
          </p:cNvPr>
          <p:cNvSpPr>
            <a:spLocks noGrp="1"/>
          </p:cNvSpPr>
          <p:nvPr>
            <p:ph type="body" idx="1"/>
          </p:nvPr>
        </p:nvSpPr>
        <p:spPr>
          <a:xfrm>
            <a:off x="480297" y="4613171"/>
            <a:ext cx="10575885" cy="1704017"/>
          </a:xfrm>
        </p:spPr>
        <p:txBody>
          <a:bodyPr vert="horz" lIns="91440" tIns="45720" rIns="91440" bIns="45720" rtlCol="0" anchor="t">
            <a:normAutofit/>
          </a:bodyPr>
          <a:lstStyle/>
          <a:p>
            <a:r>
              <a:rPr lang="tr-TR">
                <a:ea typeface="+mn-lt"/>
                <a:cs typeface="+mn-lt"/>
              </a:rPr>
              <a:t>https://docs.google.com/forms/d/1K0jJ9CGJBBazGjcte-YyLXqMbMfv6AkVQOQGPaxl7gw</a:t>
            </a:r>
            <a:endParaRPr lang="tr-TR"/>
          </a:p>
        </p:txBody>
      </p:sp>
    </p:spTree>
    <p:extLst>
      <p:ext uri="{BB962C8B-B14F-4D97-AF65-F5344CB8AC3E}">
        <p14:creationId xmlns:p14="http://schemas.microsoft.com/office/powerpoint/2010/main" val="316903967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F26EB-5696-4C64-80F3-4C3BD7397565}"/>
              </a:ext>
            </a:extLst>
          </p:cNvPr>
          <p:cNvSpPr>
            <a:spLocks noGrp="1"/>
          </p:cNvSpPr>
          <p:nvPr>
            <p:ph type="title"/>
          </p:nvPr>
        </p:nvSpPr>
        <p:spPr/>
        <p:txBody>
          <a:bodyPr/>
          <a:lstStyle/>
          <a:p>
            <a:r>
              <a:rPr lang="tr-TR"/>
              <a:t>ENUM KAVRAMI</a:t>
            </a:r>
          </a:p>
        </p:txBody>
      </p:sp>
      <p:sp>
        <p:nvSpPr>
          <p:cNvPr id="3" name="İçerik Yer Tutucusu 2">
            <a:extLst>
              <a:ext uri="{FF2B5EF4-FFF2-40B4-BE49-F238E27FC236}">
                <a16:creationId xmlns:a16="http://schemas.microsoft.com/office/drawing/2014/main" id="{52428406-FA88-4E18-A642-F3385EF92C92}"/>
              </a:ext>
            </a:extLst>
          </p:cNvPr>
          <p:cNvSpPr>
            <a:spLocks noGrp="1"/>
          </p:cNvSpPr>
          <p:nvPr>
            <p:ph idx="1"/>
          </p:nvPr>
        </p:nvSpPr>
        <p:spPr/>
        <p:txBody>
          <a:bodyPr vert="horz" lIns="91440" tIns="45720" rIns="91440" bIns="45720" rtlCol="0" anchor="t">
            <a:normAutofit/>
          </a:bodyPr>
          <a:lstStyle/>
          <a:p>
            <a:r>
              <a:rPr lang="tr-TR" err="1"/>
              <a:t>Enum</a:t>
            </a:r>
            <a:r>
              <a:rPr lang="tr-TR"/>
              <a:t>, önceden türleri tanımlanmış olan sabitlerdir. Kodun okunabilirliği arttırır ve tip güvenliğini arttırmaya yardımcı olurlar.</a:t>
            </a:r>
          </a:p>
          <a:p>
            <a:r>
              <a:rPr lang="tr-TR"/>
              <a:t>Genelde değerleri değişmeyen günler, aylar, sayılar gibi tanımlamalar yapmak için kullanılır.</a:t>
            </a:r>
          </a:p>
          <a:p>
            <a:r>
              <a:rPr lang="tr-TR" err="1"/>
              <a:t>Enumlar</a:t>
            </a:r>
            <a:r>
              <a:rPr lang="tr-TR"/>
              <a:t> sınıflara benzer. Kendilerine ait yapıcı </a:t>
            </a:r>
            <a:r>
              <a:rPr lang="tr-TR" err="1"/>
              <a:t>metodları</a:t>
            </a:r>
            <a:r>
              <a:rPr lang="tr-TR"/>
              <a:t> vardır. Bünyesinde üyeler barındırır fakat </a:t>
            </a:r>
            <a:r>
              <a:rPr lang="tr-TR" err="1"/>
              <a:t>new</a:t>
            </a:r>
            <a:r>
              <a:rPr lang="tr-TR"/>
              <a:t> anahtar kelime ile nesne oluşturulamaz.</a:t>
            </a:r>
          </a:p>
          <a:p>
            <a:r>
              <a:rPr lang="tr-TR" err="1"/>
              <a:t>Enum</a:t>
            </a:r>
            <a:r>
              <a:rPr lang="tr-TR"/>
              <a:t> tanımlamak için </a:t>
            </a:r>
            <a:r>
              <a:rPr lang="tr-TR" err="1"/>
              <a:t>enum</a:t>
            </a:r>
            <a:r>
              <a:rPr lang="tr-TR"/>
              <a:t> anahtar kelimesinden yararlanırız</a:t>
            </a:r>
          </a:p>
        </p:txBody>
      </p:sp>
    </p:spTree>
    <p:extLst>
      <p:ext uri="{BB962C8B-B14F-4D97-AF65-F5344CB8AC3E}">
        <p14:creationId xmlns:p14="http://schemas.microsoft.com/office/powerpoint/2010/main" val="31276045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5FC37-5A46-4D00-97A6-6439D6739C59}"/>
              </a:ext>
            </a:extLst>
          </p:cNvPr>
          <p:cNvSpPr>
            <a:spLocks noGrp="1"/>
          </p:cNvSpPr>
          <p:nvPr>
            <p:ph type="title"/>
          </p:nvPr>
        </p:nvSpPr>
        <p:spPr/>
        <p:txBody>
          <a:bodyPr/>
          <a:lstStyle/>
          <a:p>
            <a:r>
              <a:rPr lang="tr-TR"/>
              <a:t>ORDİNAL METODU</a:t>
            </a:r>
          </a:p>
        </p:txBody>
      </p:sp>
      <p:sp>
        <p:nvSpPr>
          <p:cNvPr id="3" name="İçerik Yer Tutucusu 2">
            <a:extLst>
              <a:ext uri="{FF2B5EF4-FFF2-40B4-BE49-F238E27FC236}">
                <a16:creationId xmlns:a16="http://schemas.microsoft.com/office/drawing/2014/main" id="{FC4E972C-A624-46B2-8B80-C3B11EBC131E}"/>
              </a:ext>
            </a:extLst>
          </p:cNvPr>
          <p:cNvSpPr>
            <a:spLocks noGrp="1"/>
          </p:cNvSpPr>
          <p:nvPr>
            <p:ph idx="1"/>
          </p:nvPr>
        </p:nvSpPr>
        <p:spPr/>
        <p:txBody>
          <a:bodyPr vert="horz" lIns="91440" tIns="45720" rIns="91440" bIns="45720" rtlCol="0" anchor="t">
            <a:normAutofit/>
          </a:bodyPr>
          <a:lstStyle/>
          <a:p>
            <a:r>
              <a:rPr lang="tr-TR" err="1"/>
              <a:t>Enum</a:t>
            </a:r>
            <a:r>
              <a:rPr lang="tr-TR"/>
              <a:t> elemanlarının indisini öğrenmek için </a:t>
            </a:r>
            <a:r>
              <a:rPr lang="tr-TR" err="1"/>
              <a:t>ordinal</a:t>
            </a:r>
            <a:r>
              <a:rPr lang="tr-TR"/>
              <a:t> metodundan yararlanırız.</a:t>
            </a:r>
          </a:p>
          <a:p>
            <a:r>
              <a:rPr lang="tr-TR" err="1"/>
              <a:t>Enumlar</a:t>
            </a:r>
            <a:r>
              <a:rPr lang="tr-TR"/>
              <a:t> yapısal olarak hem dizilere hem de sınıflara benzerler.</a:t>
            </a:r>
          </a:p>
          <a:p>
            <a:r>
              <a:rPr lang="tr-TR"/>
              <a:t>Diziye benzeyen kısmı, </a:t>
            </a:r>
            <a:r>
              <a:rPr lang="tr-TR" err="1"/>
              <a:t>enum</a:t>
            </a:r>
            <a:r>
              <a:rPr lang="tr-TR"/>
              <a:t> elemanlarının da indisleri vardır ve dizilerde olduğu gibi bu indis değeri 0'dan başlar.</a:t>
            </a:r>
          </a:p>
          <a:p>
            <a:r>
              <a:rPr lang="tr-TR" err="1"/>
              <a:t>Enum</a:t>
            </a:r>
            <a:r>
              <a:rPr lang="tr-TR"/>
              <a:t> elemanının indisini öğrenmek için </a:t>
            </a:r>
            <a:r>
              <a:rPr lang="tr-TR" err="1"/>
              <a:t>ordinal</a:t>
            </a:r>
            <a:r>
              <a:rPr lang="tr-TR"/>
              <a:t>() metodundan yararlanırız.</a:t>
            </a:r>
          </a:p>
        </p:txBody>
      </p:sp>
    </p:spTree>
    <p:extLst>
      <p:ext uri="{BB962C8B-B14F-4D97-AF65-F5344CB8AC3E}">
        <p14:creationId xmlns:p14="http://schemas.microsoft.com/office/powerpoint/2010/main" val="7648793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A30B2-E594-4120-A218-21B74F0628DC}"/>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ADC110CE-C1AE-4844-ABC9-40C315A57463}"/>
              </a:ext>
            </a:extLst>
          </p:cNvPr>
          <p:cNvSpPr>
            <a:spLocks noGrp="1"/>
          </p:cNvSpPr>
          <p:nvPr>
            <p:ph idx="1"/>
          </p:nvPr>
        </p:nvSpPr>
        <p:spPr/>
        <p:txBody>
          <a:bodyPr vert="horz" lIns="91440" tIns="45720" rIns="91440" bIns="45720" rtlCol="0" anchor="t">
            <a:normAutofit/>
          </a:bodyPr>
          <a:lstStyle/>
          <a:p>
            <a:r>
              <a:rPr lang="tr-TR"/>
              <a:t>Aylar adında enum metodu oluşturun ve içerisine ayları aktarın. Ardından şubat ayının indisini aldırarak switch case ile alınan indisin hangi aya denk geldiğini yazdıran programı yazınız.</a:t>
            </a:r>
          </a:p>
        </p:txBody>
      </p:sp>
    </p:spTree>
    <p:extLst>
      <p:ext uri="{BB962C8B-B14F-4D97-AF65-F5344CB8AC3E}">
        <p14:creationId xmlns:p14="http://schemas.microsoft.com/office/powerpoint/2010/main" val="3127404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BD6A79-6E3D-4F42-981F-FA266DC2035A}"/>
              </a:ext>
            </a:extLst>
          </p:cNvPr>
          <p:cNvSpPr>
            <a:spLocks noGrp="1"/>
          </p:cNvSpPr>
          <p:nvPr>
            <p:ph type="title"/>
          </p:nvPr>
        </p:nvSpPr>
        <p:spPr/>
        <p:txBody>
          <a:bodyPr/>
          <a:lstStyle/>
          <a:p>
            <a:r>
              <a:rPr lang="tr-TR"/>
              <a:t>Java Programlama Dili ile Neler Yapılabilir?</a:t>
            </a:r>
          </a:p>
        </p:txBody>
      </p:sp>
      <p:sp>
        <p:nvSpPr>
          <p:cNvPr id="3" name="İçerik Yer Tutucusu 2">
            <a:extLst>
              <a:ext uri="{FF2B5EF4-FFF2-40B4-BE49-F238E27FC236}">
                <a16:creationId xmlns:a16="http://schemas.microsoft.com/office/drawing/2014/main" id="{F3BB9499-D789-4730-B6D1-CB6B258EA707}"/>
              </a:ext>
            </a:extLst>
          </p:cNvPr>
          <p:cNvSpPr>
            <a:spLocks noGrp="1"/>
          </p:cNvSpPr>
          <p:nvPr>
            <p:ph idx="1"/>
          </p:nvPr>
        </p:nvSpPr>
        <p:spPr>
          <a:xfrm>
            <a:off x="304800" y="2133599"/>
            <a:ext cx="11330609" cy="4452730"/>
          </a:xfrm>
        </p:spPr>
        <p:txBody>
          <a:bodyPr>
            <a:normAutofit lnSpcReduction="10000"/>
          </a:bodyPr>
          <a:lstStyle/>
          <a:p>
            <a:pPr algn="l" fontAlgn="base">
              <a:buFont typeface="Arial" panose="020B0604020202020204" pitchFamily="34" charset="0"/>
              <a:buChar char="•"/>
            </a:pPr>
            <a:r>
              <a:rPr lang="tr-TR" b="1" i="0">
                <a:effectLst/>
                <a:latin typeface="inherit"/>
              </a:rPr>
              <a:t>Java’nın</a:t>
            </a:r>
            <a:r>
              <a:rPr lang="tr-TR" b="0" i="0">
                <a:effectLst/>
                <a:latin typeface="-apple-system"/>
              </a:rPr>
              <a:t> çalıştığı bilgisayar sayısı milyarları bulmaktadır. Her bilgisayarın kaçınılmaz programı haline gelen </a:t>
            </a:r>
            <a:r>
              <a:rPr lang="tr-TR" b="1" i="0">
                <a:effectLst/>
                <a:latin typeface="inherit"/>
              </a:rPr>
              <a:t>Java</a:t>
            </a:r>
            <a:r>
              <a:rPr lang="tr-TR" b="0" i="0">
                <a:effectLst/>
                <a:latin typeface="-apple-system"/>
              </a:rPr>
              <a:t>, en basit anlatımıyla birçok web sitesinin bilgisayarınızda sorunsuzca çalışmasını sağlar. </a:t>
            </a:r>
            <a:r>
              <a:rPr lang="tr-TR" b="0" i="0" err="1">
                <a:effectLst/>
                <a:latin typeface="-apple-system"/>
              </a:rPr>
              <a:t>Antivirüs</a:t>
            </a:r>
            <a:r>
              <a:rPr lang="tr-TR" b="0" i="0">
                <a:effectLst/>
                <a:latin typeface="-apple-system"/>
              </a:rPr>
              <a:t> programları, </a:t>
            </a:r>
            <a:r>
              <a:rPr lang="tr-TR" b="0" i="0" err="1">
                <a:effectLst/>
                <a:latin typeface="-apple-system"/>
              </a:rPr>
              <a:t>Adobe</a:t>
            </a:r>
            <a:r>
              <a:rPr lang="tr-TR" b="0" i="0">
                <a:effectLst/>
                <a:latin typeface="-apple-system"/>
              </a:rPr>
              <a:t> Reader vb. uygulamalarda bulunduğu gibi, normal bilgisayar kullanıcılarının göremediği gömülü sistemlerde de Java kullanılır.</a:t>
            </a:r>
          </a:p>
          <a:p>
            <a:pPr algn="l" fontAlgn="base">
              <a:buFont typeface="Arial" panose="020B0604020202020204" pitchFamily="34" charset="0"/>
              <a:buChar char="•"/>
            </a:pPr>
            <a:r>
              <a:rPr lang="tr-TR" b="0" i="0">
                <a:effectLst/>
                <a:latin typeface="-apple-system"/>
              </a:rPr>
              <a:t>Aynı şekilde birçok kurumsal şirket de uygulamalarında ve platformlarında Java’yı tercih ediyor. Güvenilirliği yüksek bir programlama dilidir.</a:t>
            </a:r>
          </a:p>
          <a:p>
            <a:pPr algn="l" fontAlgn="base">
              <a:buFont typeface="Arial" panose="020B0604020202020204" pitchFamily="34" charset="0"/>
              <a:buChar char="•"/>
            </a:pPr>
            <a:r>
              <a:rPr lang="tr-TR" b="0" i="0">
                <a:effectLst/>
                <a:latin typeface="-apple-system"/>
              </a:rPr>
              <a:t>Diğer bir sık kullanım alanı ise cep telefonları. Yaklaşık </a:t>
            </a:r>
            <a:r>
              <a:rPr lang="tr-TR" b="1" i="0">
                <a:effectLst/>
                <a:latin typeface="inherit"/>
              </a:rPr>
              <a:t>3 milyar</a:t>
            </a:r>
            <a:r>
              <a:rPr lang="tr-TR" b="0" i="0">
                <a:effectLst/>
                <a:latin typeface="-apple-system"/>
              </a:rPr>
              <a:t> telefondaki birçok uygulama ve sistem Java ile yazılıyor. Mobil telefonlardaki oyunlar, web sitelerinden açılan 3D vb. oyunlar yahut başlı başına geliştirilmiş bilgisayar oyunları da Java’nın sunduğu imkanlar ve pratik özelliklerden bolca yararlanmaktadır.</a:t>
            </a:r>
          </a:p>
          <a:p>
            <a:pPr algn="l" fontAlgn="base">
              <a:buFont typeface="Arial" panose="020B0604020202020204" pitchFamily="34" charset="0"/>
              <a:buChar char="•"/>
            </a:pPr>
            <a:r>
              <a:rPr lang="tr-TR" b="0" i="0">
                <a:effectLst/>
                <a:latin typeface="-apple-system"/>
              </a:rPr>
              <a:t>İlk geliştirilme noktası olan televizyonlarda da yer alan Java, 125 milyon televizyonda kullanılmaktadır.</a:t>
            </a:r>
          </a:p>
          <a:p>
            <a:endParaRPr lang="tr-TR"/>
          </a:p>
        </p:txBody>
      </p:sp>
    </p:spTree>
    <p:extLst>
      <p:ext uri="{BB962C8B-B14F-4D97-AF65-F5344CB8AC3E}">
        <p14:creationId xmlns:p14="http://schemas.microsoft.com/office/powerpoint/2010/main" val="20954403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E1E210-9DD7-4777-9A19-24388A7A0F0B}"/>
              </a:ext>
            </a:extLst>
          </p:cNvPr>
          <p:cNvSpPr>
            <a:spLocks noGrp="1"/>
          </p:cNvSpPr>
          <p:nvPr>
            <p:ph type="title"/>
          </p:nvPr>
        </p:nvSpPr>
        <p:spPr/>
        <p:txBody>
          <a:bodyPr/>
          <a:lstStyle/>
          <a:p>
            <a:r>
              <a:rPr lang="tr-TR" b="1"/>
              <a:t>Kalıtım (Inheritance)</a:t>
            </a:r>
            <a:endParaRPr lang="tr-TR"/>
          </a:p>
        </p:txBody>
      </p:sp>
      <p:sp>
        <p:nvSpPr>
          <p:cNvPr id="3" name="İçerik Yer Tutucusu 2">
            <a:extLst>
              <a:ext uri="{FF2B5EF4-FFF2-40B4-BE49-F238E27FC236}">
                <a16:creationId xmlns:a16="http://schemas.microsoft.com/office/drawing/2014/main" id="{0686F7A0-AD7A-46C4-BEFF-9B81892C9C0F}"/>
              </a:ext>
            </a:extLst>
          </p:cNvPr>
          <p:cNvSpPr>
            <a:spLocks noGrp="1"/>
          </p:cNvSpPr>
          <p:nvPr>
            <p:ph idx="1"/>
          </p:nvPr>
        </p:nvSpPr>
        <p:spPr/>
        <p:txBody>
          <a:bodyPr vert="horz" lIns="91440" tIns="45720" rIns="91440" bIns="45720" rtlCol="0" anchor="t">
            <a:normAutofit/>
          </a:bodyPr>
          <a:lstStyle/>
          <a:p>
            <a:r>
              <a:rPr lang="tr-TR" b="1">
                <a:ea typeface="+mn-lt"/>
                <a:cs typeface="+mn-lt"/>
              </a:rPr>
              <a:t>Java Inheritance</a:t>
            </a:r>
            <a:r>
              <a:rPr lang="tr-TR">
                <a:ea typeface="+mn-lt"/>
                <a:cs typeface="+mn-lt"/>
              </a:rPr>
              <a:t> temel seviyede kodlama yaparken bile ihtiyaç duyulan bir yapıdır. Bir çok projede farklı sınıflar birbirleriyle aynı değişkenleri veya aynı metotları içerebilirler. Bu gibi durumlarda aynı kodların tekrar tekrar yaratılmasını önlemek için Java’da sınıflar birbirinden türeyebilirler.</a:t>
            </a:r>
          </a:p>
          <a:p>
            <a:endParaRPr lang="tr-TR"/>
          </a:p>
          <a:p>
            <a:r>
              <a:rPr lang="tr-TR"/>
              <a:t>Kalıtım yapmak için kullanılan kelime --&gt; extends</a:t>
            </a:r>
          </a:p>
        </p:txBody>
      </p:sp>
    </p:spTree>
    <p:extLst>
      <p:ext uri="{BB962C8B-B14F-4D97-AF65-F5344CB8AC3E}">
        <p14:creationId xmlns:p14="http://schemas.microsoft.com/office/powerpoint/2010/main" val="28622049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071902-6F7E-4290-AA45-3AA9248CDABE}"/>
              </a:ext>
            </a:extLst>
          </p:cNvPr>
          <p:cNvSpPr>
            <a:spLocks noGrp="1"/>
          </p:cNvSpPr>
          <p:nvPr>
            <p:ph type="title"/>
          </p:nvPr>
        </p:nvSpPr>
        <p:spPr/>
        <p:txBody>
          <a:bodyPr>
            <a:normAutofit/>
          </a:bodyPr>
          <a:lstStyle/>
          <a:p>
            <a:r>
              <a:rPr lang="tr-TR" b="1"/>
              <a:t>Superclass ve Subclass</a:t>
            </a:r>
            <a:endParaRPr lang="tr-TR"/>
          </a:p>
        </p:txBody>
      </p:sp>
      <p:sp>
        <p:nvSpPr>
          <p:cNvPr id="3" name="İçerik Yer Tutucusu 2">
            <a:extLst>
              <a:ext uri="{FF2B5EF4-FFF2-40B4-BE49-F238E27FC236}">
                <a16:creationId xmlns:a16="http://schemas.microsoft.com/office/drawing/2014/main" id="{5CFDCBF6-F299-4384-9F89-7E8EC9BC5861}"/>
              </a:ext>
            </a:extLst>
          </p:cNvPr>
          <p:cNvSpPr>
            <a:spLocks noGrp="1"/>
          </p:cNvSpPr>
          <p:nvPr>
            <p:ph idx="1"/>
          </p:nvPr>
        </p:nvSpPr>
        <p:spPr/>
        <p:txBody>
          <a:bodyPr vert="horz" lIns="91440" tIns="45720" rIns="91440" bIns="45720" rtlCol="0" anchor="t">
            <a:normAutofit/>
          </a:bodyPr>
          <a:lstStyle/>
          <a:p>
            <a:r>
              <a:rPr lang="tr-TR">
                <a:ea typeface="+mn-lt"/>
                <a:cs typeface="+mn-lt"/>
              </a:rPr>
              <a:t>Sınıfların birbirlerinden türemeleri sonucunda </a:t>
            </a:r>
            <a:r>
              <a:rPr lang="tr-TR" b="1">
                <a:ea typeface="+mn-lt"/>
                <a:cs typeface="+mn-lt"/>
              </a:rPr>
              <a:t>superclass</a:t>
            </a:r>
            <a:r>
              <a:rPr lang="tr-TR">
                <a:ea typeface="+mn-lt"/>
                <a:cs typeface="+mn-lt"/>
              </a:rPr>
              <a:t> ve </a:t>
            </a:r>
            <a:r>
              <a:rPr lang="tr-TR" b="1">
                <a:ea typeface="+mn-lt"/>
                <a:cs typeface="+mn-lt"/>
              </a:rPr>
              <a:t>subclass</a:t>
            </a:r>
            <a:r>
              <a:rPr lang="tr-TR">
                <a:ea typeface="+mn-lt"/>
                <a:cs typeface="+mn-lt"/>
              </a:rPr>
              <a:t> kavramları ortaya çıkar. Bir sınıf başka bir sınıftan türüyorsa yani başka bir sınıfın değişkenlerini ve metotlarını miras alıyorsa </a:t>
            </a:r>
            <a:r>
              <a:rPr lang="tr-TR" b="1">
                <a:ea typeface="+mn-lt"/>
                <a:cs typeface="+mn-lt"/>
              </a:rPr>
              <a:t>subclass</a:t>
            </a:r>
            <a:r>
              <a:rPr lang="tr-TR">
                <a:ea typeface="+mn-lt"/>
                <a:cs typeface="+mn-lt"/>
              </a:rPr>
              <a:t> olarak adlandırılır. Eğer bir sınıftan başka bir sınıf miras alınıyor veya türetiliyorsa o sınıf </a:t>
            </a:r>
            <a:r>
              <a:rPr lang="tr-TR" b="1">
                <a:ea typeface="+mn-lt"/>
                <a:cs typeface="+mn-lt"/>
              </a:rPr>
              <a:t>superclass</a:t>
            </a:r>
            <a:r>
              <a:rPr lang="tr-TR">
                <a:ea typeface="+mn-lt"/>
                <a:cs typeface="+mn-lt"/>
              </a:rPr>
              <a:t> olarak adlandırılır.</a:t>
            </a:r>
            <a:endParaRPr lang="tr-TR"/>
          </a:p>
        </p:txBody>
      </p:sp>
    </p:spTree>
    <p:extLst>
      <p:ext uri="{BB962C8B-B14F-4D97-AF65-F5344CB8AC3E}">
        <p14:creationId xmlns:p14="http://schemas.microsoft.com/office/powerpoint/2010/main" val="252261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00A299-DBA1-40D1-9BF9-52501648A9F8}"/>
              </a:ext>
            </a:extLst>
          </p:cNvPr>
          <p:cNvSpPr>
            <a:spLocks noGrp="1"/>
          </p:cNvSpPr>
          <p:nvPr>
            <p:ph type="title"/>
          </p:nvPr>
        </p:nvSpPr>
        <p:spPr/>
        <p:txBody>
          <a:bodyPr/>
          <a:lstStyle/>
          <a:p>
            <a:r>
              <a:rPr lang="tr-TR"/>
              <a:t>ABSTRACT – SOYUT SINIFLAR</a:t>
            </a:r>
          </a:p>
        </p:txBody>
      </p:sp>
      <p:sp>
        <p:nvSpPr>
          <p:cNvPr id="3" name="İçerik Yer Tutucusu 2">
            <a:extLst>
              <a:ext uri="{FF2B5EF4-FFF2-40B4-BE49-F238E27FC236}">
                <a16:creationId xmlns:a16="http://schemas.microsoft.com/office/drawing/2014/main" id="{FC8B4B50-0EF0-4F3B-9941-421EC0C20AFC}"/>
              </a:ext>
            </a:extLst>
          </p:cNvPr>
          <p:cNvSpPr>
            <a:spLocks noGrp="1"/>
          </p:cNvSpPr>
          <p:nvPr>
            <p:ph idx="1"/>
          </p:nvPr>
        </p:nvSpPr>
        <p:spPr/>
        <p:txBody>
          <a:bodyPr vert="horz" lIns="91440" tIns="45720" rIns="91440" bIns="45720" rtlCol="0" anchor="t">
            <a:normAutofit/>
          </a:bodyPr>
          <a:lstStyle/>
          <a:p>
            <a:r>
              <a:rPr lang="tr-TR"/>
              <a:t>Soyut sınıfların kullanılmasındaki amaç nesne türetirken şablon oluşturmaktır ve kod tekrarını önlemektir.</a:t>
            </a:r>
          </a:p>
          <a:p>
            <a:endParaRPr lang="tr-TR"/>
          </a:p>
          <a:p>
            <a:r>
              <a:rPr lang="tr-TR"/>
              <a:t>Soyut bir sınıf tanımlandıktan sonra mutlaka bir soyut metod bulunduruması gerekmektedir.</a:t>
            </a:r>
          </a:p>
        </p:txBody>
      </p:sp>
    </p:spTree>
    <p:extLst>
      <p:ext uri="{BB962C8B-B14F-4D97-AF65-F5344CB8AC3E}">
        <p14:creationId xmlns:p14="http://schemas.microsoft.com/office/powerpoint/2010/main" val="224547450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3BF5D1-BBCF-4CFC-A664-F0780314A421}"/>
              </a:ext>
            </a:extLst>
          </p:cNvPr>
          <p:cNvSpPr>
            <a:spLocks noGrp="1"/>
          </p:cNvSpPr>
          <p:nvPr>
            <p:ph type="ctrTitle"/>
          </p:nvPr>
        </p:nvSpPr>
        <p:spPr/>
        <p:txBody>
          <a:bodyPr/>
          <a:lstStyle/>
          <a:p>
            <a:r>
              <a:rPr lang="tr-TR"/>
              <a:t>QUİZ 5</a:t>
            </a:r>
          </a:p>
        </p:txBody>
      </p:sp>
      <p:sp>
        <p:nvSpPr>
          <p:cNvPr id="3" name="Alt Başlık 2">
            <a:extLst>
              <a:ext uri="{FF2B5EF4-FFF2-40B4-BE49-F238E27FC236}">
                <a16:creationId xmlns:a16="http://schemas.microsoft.com/office/drawing/2014/main" id="{2FE2CBE0-1259-4EBF-BAE8-D9E0B8CD4D28}"/>
              </a:ext>
            </a:extLst>
          </p:cNvPr>
          <p:cNvSpPr>
            <a:spLocks noGrp="1"/>
          </p:cNvSpPr>
          <p:nvPr>
            <p:ph type="subTitle" idx="1"/>
          </p:nvPr>
        </p:nvSpPr>
        <p:spPr>
          <a:xfrm>
            <a:off x="680322" y="4394039"/>
            <a:ext cx="11041739" cy="1117687"/>
          </a:xfrm>
        </p:spPr>
        <p:txBody>
          <a:bodyPr vert="horz" lIns="91440" tIns="45720" rIns="91440" bIns="45720" rtlCol="0" anchor="t">
            <a:normAutofit/>
          </a:bodyPr>
          <a:lstStyle/>
          <a:p>
            <a:r>
              <a:rPr lang="tr-TR">
                <a:ea typeface="+mn-lt"/>
                <a:cs typeface="+mn-lt"/>
              </a:rPr>
              <a:t>https://docs.google.com/forms/d/1g0scs1YgGjgFhk7hVk1PB_QKBYmbYrhNqDOP-uIxuQ0/</a:t>
            </a:r>
          </a:p>
        </p:txBody>
      </p:sp>
    </p:spTree>
    <p:extLst>
      <p:ext uri="{BB962C8B-B14F-4D97-AF65-F5344CB8AC3E}">
        <p14:creationId xmlns:p14="http://schemas.microsoft.com/office/powerpoint/2010/main" val="242081244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8C155-0D7B-4BEA-B71D-B2B202451AAD}"/>
              </a:ext>
            </a:extLst>
          </p:cNvPr>
          <p:cNvSpPr>
            <a:spLocks noGrp="1"/>
          </p:cNvSpPr>
          <p:nvPr>
            <p:ph type="title"/>
          </p:nvPr>
        </p:nvSpPr>
        <p:spPr/>
        <p:txBody>
          <a:bodyPr/>
          <a:lstStyle/>
          <a:p>
            <a:r>
              <a:rPr lang="tr-TR"/>
              <a:t>INTERFACE - ARAYÜZLER</a:t>
            </a:r>
          </a:p>
        </p:txBody>
      </p:sp>
      <p:sp>
        <p:nvSpPr>
          <p:cNvPr id="3" name="İçerik Yer Tutucusu 2">
            <a:extLst>
              <a:ext uri="{FF2B5EF4-FFF2-40B4-BE49-F238E27FC236}">
                <a16:creationId xmlns:a16="http://schemas.microsoft.com/office/drawing/2014/main" id="{B7A01295-9BC5-4670-9235-64613CBE26BF}"/>
              </a:ext>
            </a:extLst>
          </p:cNvPr>
          <p:cNvSpPr>
            <a:spLocks noGrp="1"/>
          </p:cNvSpPr>
          <p:nvPr>
            <p:ph idx="1"/>
          </p:nvPr>
        </p:nvSpPr>
        <p:spPr/>
        <p:txBody>
          <a:bodyPr vert="horz" lIns="91440" tIns="45720" rIns="91440" bIns="45720" rtlCol="0" anchor="t">
            <a:normAutofit fontScale="85000" lnSpcReduction="20000"/>
          </a:bodyPr>
          <a:lstStyle/>
          <a:p>
            <a:r>
              <a:rPr lang="tr-TR" err="1"/>
              <a:t>JAVA'da</a:t>
            </a:r>
            <a:r>
              <a:rPr lang="tr-TR"/>
              <a:t> </a:t>
            </a:r>
            <a:r>
              <a:rPr lang="tr-TR" err="1"/>
              <a:t>interface</a:t>
            </a:r>
            <a:r>
              <a:rPr lang="tr-TR"/>
              <a:t> kullanarak bir sınıfın neler yapabileceğini belirleyebilir ve bu işlemleri nasıl yapacağını gizleyerek güvenliği sağlayabiliriz. </a:t>
            </a:r>
          </a:p>
          <a:p>
            <a:r>
              <a:rPr lang="tr-TR" err="1"/>
              <a:t>İnterfacelerin</a:t>
            </a:r>
            <a:r>
              <a:rPr lang="tr-TR"/>
              <a:t> yapısı </a:t>
            </a:r>
            <a:r>
              <a:rPr lang="tr-TR" err="1"/>
              <a:t>classların</a:t>
            </a:r>
            <a:r>
              <a:rPr lang="tr-TR"/>
              <a:t> yapısına benzer fakat aralarında önemli farklar bulunmaktadır.</a:t>
            </a:r>
          </a:p>
          <a:p>
            <a:r>
              <a:rPr lang="tr-TR" err="1"/>
              <a:t>Arayüzler</a:t>
            </a:r>
            <a:r>
              <a:rPr lang="tr-TR"/>
              <a:t> </a:t>
            </a:r>
            <a:r>
              <a:rPr lang="tr-TR" err="1"/>
              <a:t>interface</a:t>
            </a:r>
            <a:r>
              <a:rPr lang="tr-TR"/>
              <a:t> anahtar kelimesini kullanarak tanımlanır.</a:t>
            </a:r>
          </a:p>
          <a:p>
            <a:pPr marL="0" indent="0" algn="just"/>
            <a:r>
              <a:rPr lang="tr-TR">
                <a:ea typeface="+mn-lt"/>
                <a:cs typeface="+mn-lt"/>
              </a:rPr>
              <a:t> </a:t>
            </a:r>
            <a:r>
              <a:rPr lang="tr-TR" err="1">
                <a:ea typeface="+mn-lt"/>
                <a:cs typeface="+mn-lt"/>
              </a:rPr>
              <a:t>Arayüz</a:t>
            </a:r>
            <a:r>
              <a:rPr lang="tr-TR">
                <a:ea typeface="+mn-lt"/>
                <a:cs typeface="+mn-lt"/>
              </a:rPr>
              <a:t>, anlık (</a:t>
            </a:r>
            <a:r>
              <a:rPr lang="tr-TR" err="1">
                <a:ea typeface="+mn-lt"/>
                <a:cs typeface="+mn-lt"/>
              </a:rPr>
              <a:t>instance</a:t>
            </a:r>
            <a:r>
              <a:rPr lang="tr-TR">
                <a:ea typeface="+mn-lt"/>
                <a:cs typeface="+mn-lt"/>
              </a:rPr>
              <a:t>) değişkenler içeremez. Ancak, belirtkeleri konmamış olsa bile, </a:t>
            </a:r>
            <a:r>
              <a:rPr lang="tr-TR" err="1">
                <a:ea typeface="+mn-lt"/>
                <a:cs typeface="+mn-lt"/>
              </a:rPr>
              <a:t>arayüz</a:t>
            </a:r>
            <a:r>
              <a:rPr lang="tr-TR">
                <a:ea typeface="+mn-lt"/>
                <a:cs typeface="+mn-lt"/>
              </a:rPr>
              <a:t> içindeki  değişkenler final ve </a:t>
            </a:r>
            <a:r>
              <a:rPr lang="tr-TR" err="1">
                <a:ea typeface="+mn-lt"/>
                <a:cs typeface="+mn-lt"/>
              </a:rPr>
              <a:t>static</a:t>
            </a:r>
            <a:r>
              <a:rPr lang="tr-TR">
                <a:ea typeface="+mn-lt"/>
                <a:cs typeface="+mn-lt"/>
              </a:rPr>
              <a:t> olur. Bu demektir ki, </a:t>
            </a:r>
            <a:r>
              <a:rPr lang="tr-TR" err="1">
                <a:ea typeface="+mn-lt"/>
                <a:cs typeface="+mn-lt"/>
              </a:rPr>
              <a:t>arayüzde</a:t>
            </a:r>
            <a:r>
              <a:rPr lang="tr-TR">
                <a:ea typeface="+mn-lt"/>
                <a:cs typeface="+mn-lt"/>
              </a:rPr>
              <a:t> tanımlanan değişkenler, onu çağıran sınıflar tarafından değiştirilemez.</a:t>
            </a:r>
            <a:endParaRPr lang="tr-TR"/>
          </a:p>
          <a:p>
            <a:pPr marL="0" indent="0" algn="just"/>
            <a:r>
              <a:rPr lang="tr-TR" err="1"/>
              <a:t>İnterfaceler</a:t>
            </a:r>
            <a:r>
              <a:rPr lang="tr-TR"/>
              <a:t> yalnızca </a:t>
            </a:r>
            <a:r>
              <a:rPr lang="tr-TR" err="1"/>
              <a:t>public</a:t>
            </a:r>
            <a:r>
              <a:rPr lang="tr-TR"/>
              <a:t> olarak tanımlanabilir.</a:t>
            </a:r>
          </a:p>
          <a:p>
            <a:pPr marL="0" indent="0" algn="just"/>
            <a:endParaRPr lang="tr-TR"/>
          </a:p>
          <a:p>
            <a:br>
              <a:rPr lang="en-US"/>
            </a:br>
            <a:endParaRPr lang="en-US"/>
          </a:p>
        </p:txBody>
      </p:sp>
    </p:spTree>
    <p:extLst>
      <p:ext uri="{BB962C8B-B14F-4D97-AF65-F5344CB8AC3E}">
        <p14:creationId xmlns:p14="http://schemas.microsoft.com/office/powerpoint/2010/main" val="6542678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60E36B-84D1-4BF4-B4A2-FC23B683EDF7}"/>
              </a:ext>
            </a:extLst>
          </p:cNvPr>
          <p:cNvSpPr>
            <a:spLocks noGrp="1"/>
          </p:cNvSpPr>
          <p:nvPr>
            <p:ph type="title"/>
          </p:nvPr>
        </p:nvSpPr>
        <p:spPr/>
        <p:txBody>
          <a:bodyPr/>
          <a:lstStyle/>
          <a:p>
            <a:r>
              <a:rPr lang="tr-TR"/>
              <a:t>DAHİLİ ARAYÜZLER</a:t>
            </a:r>
          </a:p>
        </p:txBody>
      </p:sp>
      <p:sp>
        <p:nvSpPr>
          <p:cNvPr id="3" name="İçerik Yer Tutucusu 2">
            <a:extLst>
              <a:ext uri="{FF2B5EF4-FFF2-40B4-BE49-F238E27FC236}">
                <a16:creationId xmlns:a16="http://schemas.microsoft.com/office/drawing/2014/main" id="{20AC96FF-6FED-45DE-B1D1-3231F1CC91C1}"/>
              </a:ext>
            </a:extLst>
          </p:cNvPr>
          <p:cNvSpPr>
            <a:spLocks noGrp="1"/>
          </p:cNvSpPr>
          <p:nvPr>
            <p:ph idx="1"/>
          </p:nvPr>
        </p:nvSpPr>
        <p:spPr/>
        <p:txBody>
          <a:bodyPr vert="horz" lIns="91440" tIns="45720" rIns="91440" bIns="45720" rtlCol="0" anchor="t">
            <a:normAutofit/>
          </a:bodyPr>
          <a:lstStyle/>
          <a:p>
            <a:r>
              <a:rPr lang="tr-TR"/>
              <a:t>Bir </a:t>
            </a:r>
            <a:r>
              <a:rPr lang="tr-TR" err="1"/>
              <a:t>arayüz</a:t>
            </a:r>
            <a:r>
              <a:rPr lang="tr-TR"/>
              <a:t> başka bir </a:t>
            </a:r>
            <a:r>
              <a:rPr lang="tr-TR" err="1"/>
              <a:t>arayüz</a:t>
            </a:r>
            <a:r>
              <a:rPr lang="tr-TR"/>
              <a:t> içerisinde bulunabilir. Bir </a:t>
            </a:r>
            <a:r>
              <a:rPr lang="tr-TR" err="1"/>
              <a:t>arayüz</a:t>
            </a:r>
            <a:r>
              <a:rPr lang="tr-TR"/>
              <a:t> içerisinde başka bir </a:t>
            </a:r>
            <a:r>
              <a:rPr lang="tr-TR" err="1"/>
              <a:t>arayüzün</a:t>
            </a:r>
            <a:r>
              <a:rPr lang="tr-TR"/>
              <a:t> bulunmasına dahili </a:t>
            </a:r>
            <a:r>
              <a:rPr lang="tr-TR" err="1"/>
              <a:t>arayüz</a:t>
            </a:r>
            <a:r>
              <a:rPr lang="tr-TR"/>
              <a:t> denir ve dahili </a:t>
            </a:r>
            <a:r>
              <a:rPr lang="tr-TR" err="1"/>
              <a:t>arayüzler</a:t>
            </a:r>
            <a:r>
              <a:rPr lang="tr-TR"/>
              <a:t> </a:t>
            </a:r>
            <a:r>
              <a:rPr lang="tr-TR" err="1"/>
              <a:t>public</a:t>
            </a:r>
            <a:r>
              <a:rPr lang="tr-TR"/>
              <a:t> olarak tanımlanır.</a:t>
            </a:r>
          </a:p>
        </p:txBody>
      </p:sp>
    </p:spTree>
    <p:extLst>
      <p:ext uri="{BB962C8B-B14F-4D97-AF65-F5344CB8AC3E}">
        <p14:creationId xmlns:p14="http://schemas.microsoft.com/office/powerpoint/2010/main" val="72620299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D20D9D-12EF-4633-8794-73997D2C0A5B}"/>
              </a:ext>
            </a:extLst>
          </p:cNvPr>
          <p:cNvSpPr>
            <a:spLocks noGrp="1"/>
          </p:cNvSpPr>
          <p:nvPr>
            <p:ph type="title"/>
          </p:nvPr>
        </p:nvSpPr>
        <p:spPr/>
        <p:txBody>
          <a:bodyPr/>
          <a:lstStyle/>
          <a:p>
            <a:r>
              <a:rPr lang="tr-TR"/>
              <a:t>POLYMORPHİSM</a:t>
            </a:r>
          </a:p>
        </p:txBody>
      </p:sp>
      <p:sp>
        <p:nvSpPr>
          <p:cNvPr id="3" name="İçerik Yer Tutucusu 2">
            <a:extLst>
              <a:ext uri="{FF2B5EF4-FFF2-40B4-BE49-F238E27FC236}">
                <a16:creationId xmlns:a16="http://schemas.microsoft.com/office/drawing/2014/main" id="{A540DF1D-4350-41DF-A1BC-CC3C9D1FD338}"/>
              </a:ext>
            </a:extLst>
          </p:cNvPr>
          <p:cNvSpPr>
            <a:spLocks noGrp="1"/>
          </p:cNvSpPr>
          <p:nvPr>
            <p:ph idx="1"/>
          </p:nvPr>
        </p:nvSpPr>
        <p:spPr/>
        <p:txBody>
          <a:bodyPr vert="horz" lIns="91440" tIns="45720" rIns="91440" bIns="45720" rtlCol="0" anchor="t">
            <a:normAutofit/>
          </a:bodyPr>
          <a:lstStyle/>
          <a:p>
            <a:r>
              <a:rPr lang="tr-TR">
                <a:ea typeface="+mn-lt"/>
                <a:cs typeface="+mn-lt"/>
              </a:rPr>
              <a:t>Java çok biçimlilik kavramı olarak bilinen </a:t>
            </a:r>
            <a:r>
              <a:rPr lang="tr-TR" err="1">
                <a:ea typeface="+mn-lt"/>
                <a:cs typeface="+mn-lt"/>
              </a:rPr>
              <a:t>polymorphism</a:t>
            </a:r>
            <a:r>
              <a:rPr lang="tr-TR">
                <a:ea typeface="+mn-lt"/>
                <a:cs typeface="+mn-lt"/>
              </a:rPr>
              <a:t>, kavramı nesneye yönelik programlamanın temel taşlarından birisidir. </a:t>
            </a:r>
            <a:r>
              <a:rPr lang="tr-TR" b="1">
                <a:ea typeface="+mn-lt"/>
                <a:cs typeface="+mn-lt"/>
                <a:hlinkClick r:id="rId2"/>
              </a:rPr>
              <a:t>Java’da Kalıtım</a:t>
            </a:r>
            <a:r>
              <a:rPr lang="tr-TR">
                <a:ea typeface="+mn-lt"/>
                <a:cs typeface="+mn-lt"/>
              </a:rPr>
              <a:t> kavramı ile iç içe bir yapıdadır. </a:t>
            </a:r>
          </a:p>
          <a:p>
            <a:endParaRPr lang="tr-TR"/>
          </a:p>
          <a:p>
            <a:r>
              <a:rPr lang="tr-TR">
                <a:ea typeface="+mn-lt"/>
                <a:cs typeface="+mn-lt"/>
              </a:rPr>
              <a:t> </a:t>
            </a:r>
            <a:r>
              <a:rPr lang="tr-TR" err="1">
                <a:ea typeface="+mn-lt"/>
                <a:cs typeface="+mn-lt"/>
              </a:rPr>
              <a:t>Polymorphism</a:t>
            </a:r>
            <a:r>
              <a:rPr lang="tr-TR">
                <a:ea typeface="+mn-lt"/>
                <a:cs typeface="+mn-lt"/>
              </a:rPr>
              <a:t>, bir nesnenin birbirinden farklı nesneler şeklinde davranmasını sağlamamıza olanak veren yapıdır.</a:t>
            </a:r>
            <a:endParaRPr lang="tr-TR"/>
          </a:p>
        </p:txBody>
      </p:sp>
    </p:spTree>
    <p:extLst>
      <p:ext uri="{BB962C8B-B14F-4D97-AF65-F5344CB8AC3E}">
        <p14:creationId xmlns:p14="http://schemas.microsoft.com/office/powerpoint/2010/main" val="25106705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0F1781-C2E1-4024-A76F-6318E2B8F84B}"/>
              </a:ext>
            </a:extLst>
          </p:cNvPr>
          <p:cNvSpPr>
            <a:spLocks noGrp="1"/>
          </p:cNvSpPr>
          <p:nvPr>
            <p:ph type="title"/>
          </p:nvPr>
        </p:nvSpPr>
        <p:spPr/>
        <p:txBody>
          <a:bodyPr/>
          <a:lstStyle/>
          <a:p>
            <a:r>
              <a:rPr lang="tr-TR" b="1" err="1"/>
              <a:t>Polymorphism</a:t>
            </a:r>
            <a:r>
              <a:rPr lang="tr-TR" b="1"/>
              <a:t> Avantajları Nelerdir?</a:t>
            </a:r>
            <a:endParaRPr lang="tr-TR"/>
          </a:p>
        </p:txBody>
      </p:sp>
      <p:sp>
        <p:nvSpPr>
          <p:cNvPr id="3" name="İçerik Yer Tutucusu 2">
            <a:extLst>
              <a:ext uri="{FF2B5EF4-FFF2-40B4-BE49-F238E27FC236}">
                <a16:creationId xmlns:a16="http://schemas.microsoft.com/office/drawing/2014/main" id="{C6896719-8643-450D-902D-9F08CFD86E9D}"/>
              </a:ext>
            </a:extLst>
          </p:cNvPr>
          <p:cNvSpPr>
            <a:spLocks noGrp="1"/>
          </p:cNvSpPr>
          <p:nvPr>
            <p:ph idx="1"/>
          </p:nvPr>
        </p:nvSpPr>
        <p:spPr>
          <a:xfrm>
            <a:off x="419637" y="2336873"/>
            <a:ext cx="11579018" cy="3599316"/>
          </a:xfrm>
        </p:spPr>
        <p:txBody>
          <a:bodyPr vert="horz" lIns="91440" tIns="45720" rIns="91440" bIns="45720" rtlCol="0" anchor="t">
            <a:normAutofit lnSpcReduction="10000"/>
          </a:bodyPr>
          <a:lstStyle/>
          <a:p>
            <a:r>
              <a:rPr lang="tr-TR" b="1">
                <a:ea typeface="+mn-lt"/>
                <a:cs typeface="+mn-lt"/>
              </a:rPr>
              <a:t>Java </a:t>
            </a:r>
            <a:r>
              <a:rPr lang="tr-TR" b="1" err="1">
                <a:ea typeface="+mn-lt"/>
                <a:cs typeface="+mn-lt"/>
              </a:rPr>
              <a:t>Polymorphism</a:t>
            </a:r>
            <a:r>
              <a:rPr lang="tr-TR" b="1">
                <a:ea typeface="+mn-lt"/>
                <a:cs typeface="+mn-lt"/>
              </a:rPr>
              <a:t> avantajları</a:t>
            </a:r>
            <a:r>
              <a:rPr lang="tr-TR">
                <a:ea typeface="+mn-lt"/>
                <a:cs typeface="+mn-lt"/>
              </a:rPr>
              <a:t> aslında isminden de anlaşılacağı gibi programlarımızda çok biçimli bir yapı oluşturarak esneklik kurmamıza olanak sağladığı gibi ekstra olarak bazı avantaj sağladığı yerlerde bulunmaktadır.</a:t>
            </a:r>
            <a:br>
              <a:rPr lang="tr-TR">
                <a:ea typeface="+mn-lt"/>
                <a:cs typeface="+mn-lt"/>
              </a:rPr>
            </a:br>
            <a:r>
              <a:rPr lang="tr-TR">
                <a:ea typeface="+mn-lt"/>
                <a:cs typeface="+mn-lt"/>
              </a:rPr>
              <a:t>Bu </a:t>
            </a:r>
            <a:r>
              <a:rPr lang="tr-TR" b="1" err="1">
                <a:ea typeface="+mn-lt"/>
                <a:cs typeface="+mn-lt"/>
              </a:rPr>
              <a:t>java</a:t>
            </a:r>
            <a:r>
              <a:rPr lang="tr-TR" b="1">
                <a:ea typeface="+mn-lt"/>
                <a:cs typeface="+mn-lt"/>
              </a:rPr>
              <a:t> çok biçimlilik avantajları</a:t>
            </a:r>
            <a:r>
              <a:rPr lang="tr-TR">
                <a:ea typeface="+mn-lt"/>
                <a:cs typeface="+mn-lt"/>
              </a:rPr>
              <a:t> şu şekildedir;</a:t>
            </a:r>
          </a:p>
          <a:p>
            <a:endParaRPr lang="tr-TR"/>
          </a:p>
          <a:p>
            <a:pPr marL="0" indent="0"/>
            <a:r>
              <a:rPr lang="tr-TR">
                <a:ea typeface="+mn-lt"/>
                <a:cs typeface="+mn-lt"/>
              </a:rPr>
              <a:t>Programlarımıza sağlamış olduğu esneklik sayesinde farklı işlemler arasındaki bağlantı ilişkilerini azaltarak daha güvenli bir hale getirir.</a:t>
            </a:r>
          </a:p>
          <a:p>
            <a:r>
              <a:rPr lang="tr-TR">
                <a:ea typeface="+mn-lt"/>
                <a:cs typeface="+mn-lt"/>
              </a:rPr>
              <a:t>Tekrar tekrar yazılacak kod satırlarını minimum seviyeye indirerek okunabilirlik sağladığı gibi gereken zamanı da azaltır.</a:t>
            </a:r>
          </a:p>
          <a:p>
            <a:r>
              <a:rPr lang="tr-TR">
                <a:ea typeface="+mn-lt"/>
                <a:cs typeface="+mn-lt"/>
              </a:rPr>
              <a:t>Program içerisinde oluşan bir hatayı tek bir yapı içerisinde çözme kolaylığı sağlar.</a:t>
            </a:r>
          </a:p>
          <a:p>
            <a:endParaRPr lang="tr-TR"/>
          </a:p>
        </p:txBody>
      </p:sp>
    </p:spTree>
    <p:extLst>
      <p:ext uri="{BB962C8B-B14F-4D97-AF65-F5344CB8AC3E}">
        <p14:creationId xmlns:p14="http://schemas.microsoft.com/office/powerpoint/2010/main" val="233925435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77CEF4-8380-4672-8FE4-7082500E77B5}"/>
              </a:ext>
            </a:extLst>
          </p:cNvPr>
          <p:cNvSpPr>
            <a:spLocks noGrp="1"/>
          </p:cNvSpPr>
          <p:nvPr>
            <p:ph type="title"/>
          </p:nvPr>
        </p:nvSpPr>
        <p:spPr/>
        <p:txBody>
          <a:bodyPr/>
          <a:lstStyle/>
          <a:p>
            <a:r>
              <a:rPr lang="tr-TR"/>
              <a:t>Günlük hayattan örnekler;</a:t>
            </a:r>
          </a:p>
        </p:txBody>
      </p:sp>
      <p:sp>
        <p:nvSpPr>
          <p:cNvPr id="3" name="İçerik Yer Tutucusu 2">
            <a:extLst>
              <a:ext uri="{FF2B5EF4-FFF2-40B4-BE49-F238E27FC236}">
                <a16:creationId xmlns:a16="http://schemas.microsoft.com/office/drawing/2014/main" id="{6ACA63DB-6587-4588-B5DB-69176ADEAEC9}"/>
              </a:ext>
            </a:extLst>
          </p:cNvPr>
          <p:cNvSpPr>
            <a:spLocks noGrp="1"/>
          </p:cNvSpPr>
          <p:nvPr>
            <p:ph idx="1"/>
          </p:nvPr>
        </p:nvSpPr>
        <p:spPr/>
        <p:txBody>
          <a:bodyPr vert="horz" lIns="91440" tIns="45720" rIns="91440" bIns="45720" rtlCol="0" anchor="t">
            <a:normAutofit/>
          </a:bodyPr>
          <a:lstStyle/>
          <a:p>
            <a:pPr marL="0" indent="0"/>
            <a:r>
              <a:rPr lang="tr-TR">
                <a:ea typeface="+mn-lt"/>
                <a:cs typeface="+mn-lt"/>
              </a:rPr>
              <a:t>Her öğrencinin okuduğu okuldan </a:t>
            </a:r>
            <a:r>
              <a:rPr lang="tr-TR" b="1">
                <a:ea typeface="+mn-lt"/>
                <a:cs typeface="+mn-lt"/>
              </a:rPr>
              <a:t>mezun olma</a:t>
            </a:r>
            <a:r>
              <a:rPr lang="tr-TR">
                <a:ea typeface="+mn-lt"/>
                <a:cs typeface="+mn-lt"/>
              </a:rPr>
              <a:t> koşuluna sahip olması fakat bir üniversite mezuniyeti için gereken koşullar ile bir lise mezuniyeti arasında farklılık olması.</a:t>
            </a:r>
            <a:endParaRPr lang="tr-TR"/>
          </a:p>
          <a:p>
            <a:r>
              <a:rPr lang="tr-TR">
                <a:ea typeface="+mn-lt"/>
                <a:cs typeface="+mn-lt"/>
              </a:rPr>
              <a:t>Yazılım dillerini ele alırsak kodun ilk başta bir </a:t>
            </a:r>
            <a:r>
              <a:rPr lang="tr-TR" b="1">
                <a:ea typeface="+mn-lt"/>
                <a:cs typeface="+mn-lt"/>
              </a:rPr>
              <a:t>derlenmesi</a:t>
            </a:r>
            <a:r>
              <a:rPr lang="tr-TR">
                <a:ea typeface="+mn-lt"/>
                <a:cs typeface="+mn-lt"/>
              </a:rPr>
              <a:t> gerekmektedir fakat bu derleme işlemi </a:t>
            </a:r>
            <a:r>
              <a:rPr lang="tr-TR" err="1">
                <a:ea typeface="+mn-lt"/>
                <a:cs typeface="+mn-lt"/>
              </a:rPr>
              <a:t>java</a:t>
            </a:r>
            <a:r>
              <a:rPr lang="tr-TR">
                <a:ea typeface="+mn-lt"/>
                <a:cs typeface="+mn-lt"/>
              </a:rPr>
              <a:t> içerisinde ayrı c++ içerisinde farklı olması.</a:t>
            </a:r>
            <a:endParaRPr lang="tr-TR"/>
          </a:p>
          <a:p>
            <a:r>
              <a:rPr lang="tr-TR">
                <a:ea typeface="+mn-lt"/>
                <a:cs typeface="+mn-lt"/>
              </a:rPr>
              <a:t>Tüm taşıma araçları için </a:t>
            </a:r>
            <a:r>
              <a:rPr lang="tr-TR" b="1">
                <a:ea typeface="+mn-lt"/>
                <a:cs typeface="+mn-lt"/>
              </a:rPr>
              <a:t>sürmek</a:t>
            </a:r>
            <a:r>
              <a:rPr lang="tr-TR">
                <a:ea typeface="+mn-lt"/>
                <a:cs typeface="+mn-lt"/>
              </a:rPr>
              <a:t> eylemi kullanılmasına rağmen bir otomobil kullanımı ile bisiklet kullanımı arasında farklar olması.</a:t>
            </a:r>
            <a:endParaRPr lang="tr-TR"/>
          </a:p>
          <a:p>
            <a:endParaRPr lang="tr-TR"/>
          </a:p>
        </p:txBody>
      </p:sp>
    </p:spTree>
    <p:extLst>
      <p:ext uri="{BB962C8B-B14F-4D97-AF65-F5344CB8AC3E}">
        <p14:creationId xmlns:p14="http://schemas.microsoft.com/office/powerpoint/2010/main" val="104470100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327070-5EAD-498D-AF46-78D5812BF4B3}"/>
              </a:ext>
            </a:extLst>
          </p:cNvPr>
          <p:cNvSpPr>
            <a:spLocks noGrp="1"/>
          </p:cNvSpPr>
          <p:nvPr>
            <p:ph type="ctrTitle"/>
          </p:nvPr>
        </p:nvSpPr>
        <p:spPr/>
        <p:txBody>
          <a:bodyPr/>
          <a:lstStyle/>
          <a:p>
            <a:r>
              <a:rPr lang="tr-TR" dirty="0"/>
              <a:t>MOBİL PROGRAMLAMA</a:t>
            </a:r>
          </a:p>
        </p:txBody>
      </p:sp>
      <p:sp>
        <p:nvSpPr>
          <p:cNvPr id="3" name="Alt Başlık 2">
            <a:extLst>
              <a:ext uri="{FF2B5EF4-FFF2-40B4-BE49-F238E27FC236}">
                <a16:creationId xmlns:a16="http://schemas.microsoft.com/office/drawing/2014/main" id="{06995718-9350-4945-8C90-68E2219C1D58}"/>
              </a:ext>
            </a:extLst>
          </p:cNvPr>
          <p:cNvSpPr>
            <a:spLocks noGrp="1"/>
          </p:cNvSpPr>
          <p:nvPr>
            <p:ph type="subTitle" idx="1"/>
          </p:nvPr>
        </p:nvSpPr>
        <p:spPr/>
        <p:txBody>
          <a:bodyPr vert="horz" lIns="91440" tIns="45720" rIns="91440" bIns="45720" rtlCol="0" anchor="t">
            <a:normAutofit/>
          </a:bodyPr>
          <a:lstStyle/>
          <a:p>
            <a:r>
              <a:rPr lang="tr-TR" dirty="0"/>
              <a:t>ANDROİD STUDİO</a:t>
            </a:r>
          </a:p>
        </p:txBody>
      </p:sp>
    </p:spTree>
    <p:extLst>
      <p:ext uri="{BB962C8B-B14F-4D97-AF65-F5344CB8AC3E}">
        <p14:creationId xmlns:p14="http://schemas.microsoft.com/office/powerpoint/2010/main" val="173163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B24E54-434C-4CE6-9B2E-F6D3F25FC3A2}"/>
              </a:ext>
            </a:extLst>
          </p:cNvPr>
          <p:cNvSpPr>
            <a:spLocks noGrp="1"/>
          </p:cNvSpPr>
          <p:nvPr>
            <p:ph type="title"/>
          </p:nvPr>
        </p:nvSpPr>
        <p:spPr/>
        <p:txBody>
          <a:bodyPr/>
          <a:lstStyle/>
          <a:p>
            <a:r>
              <a:rPr lang="tr-TR"/>
              <a:t>Java Nasıl Çalışır?</a:t>
            </a:r>
          </a:p>
        </p:txBody>
      </p:sp>
      <p:pic>
        <p:nvPicPr>
          <p:cNvPr id="5" name="İçerik Yer Tutucusu 4">
            <a:extLst>
              <a:ext uri="{FF2B5EF4-FFF2-40B4-BE49-F238E27FC236}">
                <a16:creationId xmlns:a16="http://schemas.microsoft.com/office/drawing/2014/main" id="{768A3DA0-EAFE-4295-BC16-18A4FEC44696}"/>
              </a:ext>
            </a:extLst>
          </p:cNvPr>
          <p:cNvPicPr>
            <a:picLocks noGrp="1" noChangeAspect="1"/>
          </p:cNvPicPr>
          <p:nvPr>
            <p:ph idx="1"/>
          </p:nvPr>
        </p:nvPicPr>
        <p:blipFill rotWithShape="1">
          <a:blip r:embed="rId2"/>
          <a:srcRect l="14966" t="40995" r="13809" b="16062"/>
          <a:stretch/>
        </p:blipFill>
        <p:spPr>
          <a:xfrm>
            <a:off x="772730" y="2420526"/>
            <a:ext cx="9613861" cy="3644721"/>
          </a:xfrm>
        </p:spPr>
      </p:pic>
      <p:sp>
        <p:nvSpPr>
          <p:cNvPr id="3" name="Metin kutusu 2">
            <a:extLst>
              <a:ext uri="{FF2B5EF4-FFF2-40B4-BE49-F238E27FC236}">
                <a16:creationId xmlns:a16="http://schemas.microsoft.com/office/drawing/2014/main" id="{4FFD8339-68DD-4609-92FE-98841206A37B}"/>
              </a:ext>
            </a:extLst>
          </p:cNvPr>
          <p:cNvSpPr txBox="1"/>
          <p:nvPr/>
        </p:nvSpPr>
        <p:spPr>
          <a:xfrm>
            <a:off x="772730" y="6282275"/>
            <a:ext cx="5778826" cy="369332"/>
          </a:xfrm>
          <a:prstGeom prst="rect">
            <a:avLst/>
          </a:prstGeom>
          <a:noFill/>
        </p:spPr>
        <p:txBody>
          <a:bodyPr wrap="none" rtlCol="0">
            <a:spAutoFit/>
          </a:bodyPr>
          <a:lstStyle/>
          <a:p>
            <a:r>
              <a:rPr lang="tr-TR"/>
              <a:t>JVM = JAVA VİRTUAL MACHİNE </a:t>
            </a:r>
            <a:r>
              <a:rPr lang="tr-TR">
                <a:sym typeface="Wingdings" panose="05000000000000000000" pitchFamily="2" charset="2"/>
              </a:rPr>
              <a:t> JAVA SANAL MAKİNESİ</a:t>
            </a:r>
            <a:endParaRPr lang="tr-TR"/>
          </a:p>
        </p:txBody>
      </p:sp>
    </p:spTree>
    <p:extLst>
      <p:ext uri="{BB962C8B-B14F-4D97-AF65-F5344CB8AC3E}">
        <p14:creationId xmlns:p14="http://schemas.microsoft.com/office/powerpoint/2010/main" val="15689470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DD7025-1AF6-4623-A30F-9D221C2BF8A4}"/>
              </a:ext>
            </a:extLst>
          </p:cNvPr>
          <p:cNvSpPr>
            <a:spLocks noGrp="1"/>
          </p:cNvSpPr>
          <p:nvPr>
            <p:ph type="title"/>
          </p:nvPr>
        </p:nvSpPr>
        <p:spPr/>
        <p:txBody>
          <a:bodyPr>
            <a:normAutofit fontScale="90000"/>
          </a:bodyPr>
          <a:lstStyle/>
          <a:p>
            <a:r>
              <a:rPr lang="tr-TR" b="1" dirty="0" err="1"/>
              <a:t>Android</a:t>
            </a:r>
            <a:r>
              <a:rPr lang="tr-TR" b="1" dirty="0"/>
              <a:t> Geliştirici Seçeneklerini Açmak</a:t>
            </a:r>
            <a:endParaRPr lang="tr-TR" dirty="0"/>
          </a:p>
          <a:p>
            <a:br>
              <a:rPr lang="en-US" dirty="0"/>
            </a:br>
            <a:endParaRPr lang="en-US" dirty="0"/>
          </a:p>
        </p:txBody>
      </p:sp>
      <p:sp>
        <p:nvSpPr>
          <p:cNvPr id="3" name="İçerik Yer Tutucusu 2">
            <a:extLst>
              <a:ext uri="{FF2B5EF4-FFF2-40B4-BE49-F238E27FC236}">
                <a16:creationId xmlns:a16="http://schemas.microsoft.com/office/drawing/2014/main" id="{FFB1D462-3BAD-46E6-B607-76D3F88572DE}"/>
              </a:ext>
            </a:extLst>
          </p:cNvPr>
          <p:cNvSpPr>
            <a:spLocks noGrp="1"/>
          </p:cNvSpPr>
          <p:nvPr>
            <p:ph idx="1"/>
          </p:nvPr>
        </p:nvSpPr>
        <p:spPr>
          <a:xfrm>
            <a:off x="3046532" y="2457189"/>
            <a:ext cx="8731546" cy="3729658"/>
          </a:xfrm>
        </p:spPr>
        <p:txBody>
          <a:bodyPr vert="horz" lIns="91440" tIns="45720" rIns="91440" bIns="45720" rtlCol="0" anchor="t">
            <a:normAutofit/>
          </a:bodyPr>
          <a:lstStyle/>
          <a:p>
            <a:r>
              <a:rPr lang="tr-TR" dirty="0">
                <a:ea typeface="+mn-lt"/>
                <a:cs typeface="+mn-lt"/>
              </a:rPr>
              <a:t>Uygulamamızı gerçek bir </a:t>
            </a:r>
            <a:r>
              <a:rPr lang="tr-TR" dirty="0" err="1">
                <a:ea typeface="+mn-lt"/>
                <a:cs typeface="+mn-lt"/>
              </a:rPr>
              <a:t>Android</a:t>
            </a:r>
            <a:r>
              <a:rPr lang="tr-TR" dirty="0">
                <a:ea typeface="+mn-lt"/>
                <a:cs typeface="+mn-lt"/>
              </a:rPr>
              <a:t> cihazda çalıştırabilmek için öncelikle Ayarlar menüsünden geliştirici seçeneklerini açmamız gerekmektedir. Bunun için öncelikle </a:t>
            </a:r>
            <a:r>
              <a:rPr lang="tr-TR" dirty="0" err="1">
                <a:ea typeface="+mn-lt"/>
                <a:cs typeface="+mn-lt"/>
              </a:rPr>
              <a:t>Ayarlar’a</a:t>
            </a:r>
            <a:r>
              <a:rPr lang="tr-TR" dirty="0">
                <a:ea typeface="+mn-lt"/>
                <a:cs typeface="+mn-lt"/>
              </a:rPr>
              <a:t> giriyoruz.</a:t>
            </a:r>
          </a:p>
          <a:p>
            <a:pPr marL="0" indent="0"/>
            <a:r>
              <a:rPr lang="tr-TR" dirty="0">
                <a:ea typeface="+mn-lt"/>
                <a:cs typeface="+mn-lt"/>
              </a:rPr>
              <a:t>Eğer önceden Geliştirici Seçeneklerini açtıysanız Ayarlar sayfasındaki listede Geliştirici Seçenekleri adında bir menü bulunacaktır. Önceden açmadıysanız listenin en altındaki Cihaz hakkında menüsüne giriyoruz.</a:t>
            </a:r>
            <a:endParaRPr lang="tr-TR" dirty="0"/>
          </a:p>
          <a:p>
            <a:endParaRPr lang="tr-TR"/>
          </a:p>
          <a:p>
            <a:endParaRPr lang="tr-TR" dirty="0"/>
          </a:p>
        </p:txBody>
      </p:sp>
      <p:pic>
        <p:nvPicPr>
          <p:cNvPr id="4" name="Resim 4" descr="metin içeren bir resim&#10;&#10;Açıklama otomatik olarak oluşturuldu">
            <a:extLst>
              <a:ext uri="{FF2B5EF4-FFF2-40B4-BE49-F238E27FC236}">
                <a16:creationId xmlns:a16="http://schemas.microsoft.com/office/drawing/2014/main" id="{1067530D-FEAC-4324-A5D5-71D157428F27}"/>
              </a:ext>
            </a:extLst>
          </p:cNvPr>
          <p:cNvPicPr>
            <a:picLocks noChangeAspect="1"/>
          </p:cNvPicPr>
          <p:nvPr/>
        </p:nvPicPr>
        <p:blipFill>
          <a:blip r:embed="rId2"/>
          <a:stretch>
            <a:fillRect/>
          </a:stretch>
        </p:blipFill>
        <p:spPr>
          <a:xfrm>
            <a:off x="617370" y="2153653"/>
            <a:ext cx="2314575" cy="4114800"/>
          </a:xfrm>
          <a:prstGeom prst="rect">
            <a:avLst/>
          </a:prstGeom>
        </p:spPr>
      </p:pic>
    </p:spTree>
    <p:extLst>
      <p:ext uri="{BB962C8B-B14F-4D97-AF65-F5344CB8AC3E}">
        <p14:creationId xmlns:p14="http://schemas.microsoft.com/office/powerpoint/2010/main" val="205404258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277E7825-3CEF-449B-AD45-A957C0F1E9BB}"/>
              </a:ext>
            </a:extLst>
          </p:cNvPr>
          <p:cNvPicPr>
            <a:picLocks noGrp="1" noChangeAspect="1"/>
          </p:cNvPicPr>
          <p:nvPr>
            <p:ph idx="1"/>
          </p:nvPr>
        </p:nvPicPr>
        <p:blipFill>
          <a:blip r:embed="rId2"/>
          <a:stretch>
            <a:fillRect/>
          </a:stretch>
        </p:blipFill>
        <p:spPr>
          <a:xfrm>
            <a:off x="444365" y="652452"/>
            <a:ext cx="3819325" cy="5965525"/>
          </a:xfrm>
        </p:spPr>
      </p:pic>
      <p:sp>
        <p:nvSpPr>
          <p:cNvPr id="5" name="Metin kutusu 4">
            <a:extLst>
              <a:ext uri="{FF2B5EF4-FFF2-40B4-BE49-F238E27FC236}">
                <a16:creationId xmlns:a16="http://schemas.microsoft.com/office/drawing/2014/main" id="{B5E8761D-9D99-4370-8517-D1DCCEB5E0FE}"/>
              </a:ext>
            </a:extLst>
          </p:cNvPr>
          <p:cNvSpPr txBox="1"/>
          <p:nvPr/>
        </p:nvSpPr>
        <p:spPr>
          <a:xfrm>
            <a:off x="4533900" y="934453"/>
            <a:ext cx="274320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Yazılım Bilgisi menüsüne tıklayarak devam ediyoruz.</a:t>
            </a:r>
            <a:endParaRPr lang="tr-TR" dirty="0"/>
          </a:p>
          <a:p>
            <a:endParaRPr lang="en-US" dirty="0"/>
          </a:p>
          <a:p>
            <a:r>
              <a:rPr lang="en-US" dirty="0" err="1">
                <a:ea typeface="+mn-lt"/>
                <a:cs typeface="+mn-lt"/>
              </a:rPr>
              <a:t>Yapım</a:t>
            </a:r>
            <a:r>
              <a:rPr lang="en-US" dirty="0">
                <a:ea typeface="+mn-lt"/>
                <a:cs typeface="+mn-lt"/>
              </a:rPr>
              <a:t> </a:t>
            </a:r>
            <a:r>
              <a:rPr lang="en-US" dirty="0" err="1">
                <a:ea typeface="+mn-lt"/>
                <a:cs typeface="+mn-lt"/>
              </a:rPr>
              <a:t>numarası</a:t>
            </a:r>
            <a:r>
              <a:rPr lang="en-US" dirty="0">
                <a:ea typeface="+mn-lt"/>
                <a:cs typeface="+mn-lt"/>
              </a:rPr>
              <a:t> </a:t>
            </a:r>
            <a:r>
              <a:rPr lang="en-US" dirty="0" err="1">
                <a:ea typeface="+mn-lt"/>
                <a:cs typeface="+mn-lt"/>
              </a:rPr>
              <a:t>bölümüne</a:t>
            </a:r>
            <a:r>
              <a:rPr lang="en-US" dirty="0">
                <a:ea typeface="+mn-lt"/>
                <a:cs typeface="+mn-lt"/>
              </a:rPr>
              <a:t> art </a:t>
            </a:r>
            <a:r>
              <a:rPr lang="en-US" dirty="0" err="1">
                <a:ea typeface="+mn-lt"/>
                <a:cs typeface="+mn-lt"/>
              </a:rPr>
              <a:t>arda</a:t>
            </a:r>
            <a:r>
              <a:rPr lang="en-US" dirty="0">
                <a:ea typeface="+mn-lt"/>
                <a:cs typeface="+mn-lt"/>
              </a:rPr>
              <a:t> 7 </a:t>
            </a:r>
            <a:r>
              <a:rPr lang="en-US" dirty="0" err="1">
                <a:ea typeface="+mn-lt"/>
                <a:cs typeface="+mn-lt"/>
              </a:rPr>
              <a:t>defa</a:t>
            </a:r>
            <a:r>
              <a:rPr lang="en-US" dirty="0">
                <a:ea typeface="+mn-lt"/>
                <a:cs typeface="+mn-lt"/>
              </a:rPr>
              <a:t> </a:t>
            </a:r>
            <a:r>
              <a:rPr lang="en-US" dirty="0" err="1">
                <a:ea typeface="+mn-lt"/>
                <a:cs typeface="+mn-lt"/>
              </a:rPr>
              <a:t>tıkladığımızda</a:t>
            </a:r>
            <a:r>
              <a:rPr lang="en-US" dirty="0">
                <a:ea typeface="+mn-lt"/>
                <a:cs typeface="+mn-lt"/>
              </a:rPr>
              <a:t> android </a:t>
            </a:r>
            <a:r>
              <a:rPr lang="en-US" dirty="0" err="1">
                <a:ea typeface="+mn-lt"/>
                <a:cs typeface="+mn-lt"/>
              </a:rPr>
              <a:t>cihazımız</a:t>
            </a:r>
            <a:r>
              <a:rPr lang="en-US" dirty="0">
                <a:ea typeface="+mn-lt"/>
                <a:cs typeface="+mn-lt"/>
              </a:rPr>
              <a:t> “</a:t>
            </a:r>
            <a:r>
              <a:rPr lang="en-US" dirty="0" err="1">
                <a:ea typeface="+mn-lt"/>
                <a:cs typeface="+mn-lt"/>
              </a:rPr>
              <a:t>Geliştirici</a:t>
            </a:r>
            <a:r>
              <a:rPr lang="en-US" dirty="0">
                <a:ea typeface="+mn-lt"/>
                <a:cs typeface="+mn-lt"/>
              </a:rPr>
              <a:t> Modu </a:t>
            </a:r>
            <a:r>
              <a:rPr lang="en-US" dirty="0" err="1">
                <a:ea typeface="+mn-lt"/>
                <a:cs typeface="+mn-lt"/>
              </a:rPr>
              <a:t>etkinleştirildi</a:t>
            </a:r>
            <a:r>
              <a:rPr lang="en-US" dirty="0">
                <a:ea typeface="+mn-lt"/>
                <a:cs typeface="+mn-lt"/>
              </a:rPr>
              <a:t>” </a:t>
            </a:r>
            <a:r>
              <a:rPr lang="en-US" dirty="0" err="1">
                <a:ea typeface="+mn-lt"/>
                <a:cs typeface="+mn-lt"/>
              </a:rPr>
              <a:t>diye</a:t>
            </a:r>
            <a:r>
              <a:rPr lang="en-US" dirty="0">
                <a:ea typeface="+mn-lt"/>
                <a:cs typeface="+mn-lt"/>
              </a:rPr>
              <a:t> </a:t>
            </a:r>
            <a:r>
              <a:rPr lang="en-US" dirty="0" err="1">
                <a:ea typeface="+mn-lt"/>
                <a:cs typeface="+mn-lt"/>
              </a:rPr>
              <a:t>bir</a:t>
            </a:r>
            <a:r>
              <a:rPr lang="en-US" dirty="0">
                <a:ea typeface="+mn-lt"/>
                <a:cs typeface="+mn-lt"/>
              </a:rPr>
              <a:t> toast </a:t>
            </a:r>
            <a:r>
              <a:rPr lang="en-US" dirty="0" err="1">
                <a:ea typeface="+mn-lt"/>
                <a:cs typeface="+mn-lt"/>
              </a:rPr>
              <a:t>mesajı</a:t>
            </a:r>
            <a:r>
              <a:rPr lang="en-US" dirty="0">
                <a:ea typeface="+mn-lt"/>
                <a:cs typeface="+mn-lt"/>
              </a:rPr>
              <a:t> </a:t>
            </a:r>
            <a:r>
              <a:rPr lang="en-US" dirty="0" err="1">
                <a:ea typeface="+mn-lt"/>
                <a:cs typeface="+mn-lt"/>
              </a:rPr>
              <a:t>vermektedir</a:t>
            </a:r>
            <a:r>
              <a:rPr lang="en-US" dirty="0">
                <a:ea typeface="+mn-lt"/>
                <a:cs typeface="+mn-lt"/>
              </a:rPr>
              <a:t>. </a:t>
            </a:r>
            <a:r>
              <a:rPr lang="en-US" dirty="0" err="1">
                <a:ea typeface="+mn-lt"/>
                <a:cs typeface="+mn-lt"/>
              </a:rPr>
              <a:t>Artık</a:t>
            </a:r>
            <a:r>
              <a:rPr lang="en-US" dirty="0">
                <a:ea typeface="+mn-lt"/>
                <a:cs typeface="+mn-lt"/>
              </a:rPr>
              <a:t> </a:t>
            </a:r>
            <a:r>
              <a:rPr lang="en-US" dirty="0" err="1">
                <a:ea typeface="+mn-lt"/>
                <a:cs typeface="+mn-lt"/>
              </a:rPr>
              <a:t>cihazımızın</a:t>
            </a:r>
            <a:r>
              <a:rPr lang="en-US" dirty="0">
                <a:ea typeface="+mn-lt"/>
                <a:cs typeface="+mn-lt"/>
              </a:rPr>
              <a:t> </a:t>
            </a:r>
            <a:r>
              <a:rPr lang="en-US" dirty="0" err="1">
                <a:ea typeface="+mn-lt"/>
                <a:cs typeface="+mn-lt"/>
              </a:rPr>
              <a:t>geliştirici</a:t>
            </a:r>
            <a:r>
              <a:rPr lang="en-US" dirty="0">
                <a:ea typeface="+mn-lt"/>
                <a:cs typeface="+mn-lt"/>
              </a:rPr>
              <a:t> </a:t>
            </a:r>
            <a:r>
              <a:rPr lang="en-US" dirty="0" err="1">
                <a:ea typeface="+mn-lt"/>
                <a:cs typeface="+mn-lt"/>
              </a:rPr>
              <a:t>modu</a:t>
            </a:r>
            <a:r>
              <a:rPr lang="en-US" dirty="0">
                <a:ea typeface="+mn-lt"/>
                <a:cs typeface="+mn-lt"/>
              </a:rPr>
              <a:t> </a:t>
            </a:r>
            <a:r>
              <a:rPr lang="en-US" dirty="0" err="1">
                <a:ea typeface="+mn-lt"/>
                <a:cs typeface="+mn-lt"/>
              </a:rPr>
              <a:t>etkindir</a:t>
            </a:r>
            <a:r>
              <a:rPr lang="en-US" dirty="0">
                <a:ea typeface="+mn-lt"/>
                <a:cs typeface="+mn-lt"/>
              </a:rPr>
              <a:t>. Geri </a:t>
            </a:r>
            <a:r>
              <a:rPr lang="en-US" dirty="0" err="1">
                <a:ea typeface="+mn-lt"/>
                <a:cs typeface="+mn-lt"/>
              </a:rPr>
              <a:t>seçenekleri</a:t>
            </a:r>
            <a:r>
              <a:rPr lang="en-US" dirty="0">
                <a:ea typeface="+mn-lt"/>
                <a:cs typeface="+mn-lt"/>
              </a:rPr>
              <a:t> </a:t>
            </a:r>
            <a:r>
              <a:rPr lang="en-US" dirty="0" err="1">
                <a:ea typeface="+mn-lt"/>
                <a:cs typeface="+mn-lt"/>
              </a:rPr>
              <a:t>sayfasına</a:t>
            </a:r>
            <a:r>
              <a:rPr lang="en-US" dirty="0">
                <a:ea typeface="+mn-lt"/>
                <a:cs typeface="+mn-lt"/>
              </a:rPr>
              <a:t> </a:t>
            </a:r>
            <a:r>
              <a:rPr lang="en-US" dirty="0" err="1">
                <a:ea typeface="+mn-lt"/>
                <a:cs typeface="+mn-lt"/>
              </a:rPr>
              <a:t>döndüğümüzde</a:t>
            </a:r>
            <a:r>
              <a:rPr lang="en-US" dirty="0">
                <a:ea typeface="+mn-lt"/>
                <a:cs typeface="+mn-lt"/>
              </a:rPr>
              <a:t> </a:t>
            </a:r>
            <a:r>
              <a:rPr lang="en-US" dirty="0" err="1">
                <a:ea typeface="+mn-lt"/>
                <a:cs typeface="+mn-lt"/>
              </a:rPr>
              <a:t>Geliştiri</a:t>
            </a:r>
            <a:r>
              <a:rPr lang="en-US" dirty="0">
                <a:ea typeface="+mn-lt"/>
                <a:cs typeface="+mn-lt"/>
              </a:rPr>
              <a:t> </a:t>
            </a:r>
            <a:r>
              <a:rPr lang="en-US" dirty="0" err="1">
                <a:ea typeface="+mn-lt"/>
                <a:cs typeface="+mn-lt"/>
              </a:rPr>
              <a:t>Ayarları</a:t>
            </a:r>
            <a:r>
              <a:rPr lang="en-US" dirty="0">
                <a:ea typeface="+mn-lt"/>
                <a:cs typeface="+mn-lt"/>
              </a:rPr>
              <a:t> </a:t>
            </a:r>
            <a:r>
              <a:rPr lang="en-US" dirty="0" err="1">
                <a:ea typeface="+mn-lt"/>
                <a:cs typeface="+mn-lt"/>
              </a:rPr>
              <a:t>menüsünü</a:t>
            </a:r>
            <a:r>
              <a:rPr lang="en-US" dirty="0">
                <a:ea typeface="+mn-lt"/>
                <a:cs typeface="+mn-lt"/>
              </a:rPr>
              <a:t> </a:t>
            </a:r>
            <a:r>
              <a:rPr lang="en-US" dirty="0" err="1">
                <a:ea typeface="+mn-lt"/>
                <a:cs typeface="+mn-lt"/>
              </a:rPr>
              <a:t>görebiliriz</a:t>
            </a:r>
            <a:r>
              <a:rPr lang="en-US" dirty="0">
                <a:ea typeface="+mn-lt"/>
                <a:cs typeface="+mn-lt"/>
              </a:rPr>
              <a:t>.</a:t>
            </a:r>
            <a:br>
              <a:rPr lang="en-US" dirty="0"/>
            </a:br>
            <a:endParaRPr lang="en-US"/>
          </a:p>
        </p:txBody>
      </p:sp>
      <p:pic>
        <p:nvPicPr>
          <p:cNvPr id="7" name="Resim 7">
            <a:extLst>
              <a:ext uri="{FF2B5EF4-FFF2-40B4-BE49-F238E27FC236}">
                <a16:creationId xmlns:a16="http://schemas.microsoft.com/office/drawing/2014/main" id="{18D38A8A-C89B-4C18-8B7B-F28082800D79}"/>
              </a:ext>
            </a:extLst>
          </p:cNvPr>
          <p:cNvPicPr>
            <a:picLocks noChangeAspect="1"/>
          </p:cNvPicPr>
          <p:nvPr/>
        </p:nvPicPr>
        <p:blipFill>
          <a:blip r:embed="rId3"/>
          <a:stretch>
            <a:fillRect/>
          </a:stretch>
        </p:blipFill>
        <p:spPr>
          <a:xfrm>
            <a:off x="8167186" y="579521"/>
            <a:ext cx="3367338" cy="6039852"/>
          </a:xfrm>
          <a:prstGeom prst="rect">
            <a:avLst/>
          </a:prstGeom>
        </p:spPr>
      </p:pic>
    </p:spTree>
    <p:extLst>
      <p:ext uri="{BB962C8B-B14F-4D97-AF65-F5344CB8AC3E}">
        <p14:creationId xmlns:p14="http://schemas.microsoft.com/office/powerpoint/2010/main" val="192691216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içeren bir resim&#10;&#10;Açıklama otomatik olarak oluşturuldu">
            <a:extLst>
              <a:ext uri="{FF2B5EF4-FFF2-40B4-BE49-F238E27FC236}">
                <a16:creationId xmlns:a16="http://schemas.microsoft.com/office/drawing/2014/main" id="{82EF849C-6272-4E28-B179-253933B297B7}"/>
              </a:ext>
            </a:extLst>
          </p:cNvPr>
          <p:cNvPicPr>
            <a:picLocks noGrp="1" noChangeAspect="1"/>
          </p:cNvPicPr>
          <p:nvPr>
            <p:ph idx="1"/>
          </p:nvPr>
        </p:nvPicPr>
        <p:blipFill>
          <a:blip r:embed="rId2"/>
          <a:stretch>
            <a:fillRect/>
          </a:stretch>
        </p:blipFill>
        <p:spPr>
          <a:xfrm>
            <a:off x="435279" y="662479"/>
            <a:ext cx="3276024" cy="5855236"/>
          </a:xfrm>
        </p:spPr>
      </p:pic>
      <p:sp>
        <p:nvSpPr>
          <p:cNvPr id="4" name="Metin kutusu 3">
            <a:extLst>
              <a:ext uri="{FF2B5EF4-FFF2-40B4-BE49-F238E27FC236}">
                <a16:creationId xmlns:a16="http://schemas.microsoft.com/office/drawing/2014/main" id="{8B60E05E-75DE-4320-9BC8-CC53024D7CDD}"/>
              </a:ext>
            </a:extLst>
          </p:cNvPr>
          <p:cNvSpPr txBox="1"/>
          <p:nvPr/>
        </p:nvSpPr>
        <p:spPr>
          <a:xfrm>
            <a:off x="3962400" y="2308058"/>
            <a:ext cx="2743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Kapalı olan </a:t>
            </a:r>
            <a:r>
              <a:rPr lang="tr-TR" dirty="0" err="1">
                <a:ea typeface="+mn-lt"/>
                <a:cs typeface="+mn-lt"/>
              </a:rPr>
              <a:t>Toggle</a:t>
            </a:r>
            <a:r>
              <a:rPr lang="tr-TR" dirty="0">
                <a:ea typeface="+mn-lt"/>
                <a:cs typeface="+mn-lt"/>
              </a:rPr>
              <a:t> butonumuzu açıyoruz. Bu sayfada Uyanık kal </a:t>
            </a:r>
            <a:r>
              <a:rPr lang="tr-TR" dirty="0" err="1">
                <a:ea typeface="+mn-lt"/>
                <a:cs typeface="+mn-lt"/>
              </a:rPr>
              <a:t>toggle</a:t>
            </a:r>
            <a:r>
              <a:rPr lang="tr-TR" dirty="0">
                <a:ea typeface="+mn-lt"/>
                <a:cs typeface="+mn-lt"/>
              </a:rPr>
              <a:t> </a:t>
            </a:r>
            <a:r>
              <a:rPr lang="tr-TR" dirty="0" err="1">
                <a:ea typeface="+mn-lt"/>
                <a:cs typeface="+mn-lt"/>
              </a:rPr>
              <a:t>butonunuda</a:t>
            </a:r>
            <a:r>
              <a:rPr lang="tr-TR" dirty="0">
                <a:ea typeface="+mn-lt"/>
                <a:cs typeface="+mn-lt"/>
              </a:rPr>
              <a:t> açarak cihazımız bilgisayara bağlıyken ekranın kapanmasına ve tuş kilidine geçmesine engel olabiliriz. </a:t>
            </a:r>
          </a:p>
          <a:p>
            <a:endParaRPr lang="tr-TR" dirty="0"/>
          </a:p>
          <a:p>
            <a:r>
              <a:rPr lang="tr-TR" dirty="0">
                <a:ea typeface="+mn-lt"/>
                <a:cs typeface="+mn-lt"/>
              </a:rPr>
              <a:t>USB hata ayıklama </a:t>
            </a:r>
            <a:r>
              <a:rPr lang="tr-TR" dirty="0" err="1">
                <a:ea typeface="+mn-lt"/>
                <a:cs typeface="+mn-lt"/>
              </a:rPr>
              <a:t>modunuda</a:t>
            </a:r>
            <a:r>
              <a:rPr lang="tr-TR" dirty="0">
                <a:ea typeface="+mn-lt"/>
                <a:cs typeface="+mn-lt"/>
              </a:rPr>
              <a:t> etkinleştirdiğimizde artık işlemimiz tamamdır.</a:t>
            </a:r>
          </a:p>
        </p:txBody>
      </p:sp>
      <p:pic>
        <p:nvPicPr>
          <p:cNvPr id="6" name="Resim 6" descr="metin içeren bir resim&#10;&#10;Açıklama otomatik olarak oluşturuldu">
            <a:extLst>
              <a:ext uri="{FF2B5EF4-FFF2-40B4-BE49-F238E27FC236}">
                <a16:creationId xmlns:a16="http://schemas.microsoft.com/office/drawing/2014/main" id="{DE58A706-95FD-4D67-8A77-88B4EE2ACFB0}"/>
              </a:ext>
            </a:extLst>
          </p:cNvPr>
          <p:cNvPicPr>
            <a:picLocks noChangeAspect="1"/>
          </p:cNvPicPr>
          <p:nvPr/>
        </p:nvPicPr>
        <p:blipFill>
          <a:blip r:embed="rId3"/>
          <a:stretch>
            <a:fillRect/>
          </a:stretch>
        </p:blipFill>
        <p:spPr>
          <a:xfrm>
            <a:off x="7355055" y="659732"/>
            <a:ext cx="3016417" cy="5859378"/>
          </a:xfrm>
          <a:prstGeom prst="rect">
            <a:avLst/>
          </a:prstGeom>
        </p:spPr>
      </p:pic>
    </p:spTree>
    <p:extLst>
      <p:ext uri="{BB962C8B-B14F-4D97-AF65-F5344CB8AC3E}">
        <p14:creationId xmlns:p14="http://schemas.microsoft.com/office/powerpoint/2010/main" val="348533341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CF1351-C681-4B9A-B4A7-9F26117C777C}"/>
              </a:ext>
            </a:extLst>
          </p:cNvPr>
          <p:cNvSpPr>
            <a:spLocks noGrp="1"/>
          </p:cNvSpPr>
          <p:nvPr>
            <p:ph type="title"/>
          </p:nvPr>
        </p:nvSpPr>
        <p:spPr>
          <a:xfrm>
            <a:off x="640216" y="402307"/>
            <a:ext cx="9613861" cy="1080938"/>
          </a:xfrm>
        </p:spPr>
        <p:txBody>
          <a:bodyPr/>
          <a:lstStyle/>
          <a:p>
            <a:r>
              <a:rPr lang="tr-TR" dirty="0"/>
              <a:t>ANDROİD ACTİVİTY LİFECYCLE</a:t>
            </a:r>
          </a:p>
        </p:txBody>
      </p:sp>
      <p:pic>
        <p:nvPicPr>
          <p:cNvPr id="4" name="Resim 4">
            <a:extLst>
              <a:ext uri="{FF2B5EF4-FFF2-40B4-BE49-F238E27FC236}">
                <a16:creationId xmlns:a16="http://schemas.microsoft.com/office/drawing/2014/main" id="{73D9133A-4DD8-4F19-9EE2-F95AC1A3E0B5}"/>
              </a:ext>
            </a:extLst>
          </p:cNvPr>
          <p:cNvPicPr>
            <a:picLocks noGrp="1" noChangeAspect="1"/>
          </p:cNvPicPr>
          <p:nvPr>
            <p:ph idx="1"/>
          </p:nvPr>
        </p:nvPicPr>
        <p:blipFill>
          <a:blip r:embed="rId2"/>
          <a:stretch>
            <a:fillRect/>
          </a:stretch>
        </p:blipFill>
        <p:spPr>
          <a:xfrm>
            <a:off x="495309" y="1173821"/>
            <a:ext cx="10856174" cy="5554447"/>
          </a:xfrm>
        </p:spPr>
      </p:pic>
    </p:spTree>
    <p:extLst>
      <p:ext uri="{BB962C8B-B14F-4D97-AF65-F5344CB8AC3E}">
        <p14:creationId xmlns:p14="http://schemas.microsoft.com/office/powerpoint/2010/main" val="374321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B53C08-BF11-4135-ACD2-231D3C9C31B9}"/>
              </a:ext>
            </a:extLst>
          </p:cNvPr>
          <p:cNvSpPr>
            <a:spLocks noGrp="1"/>
          </p:cNvSpPr>
          <p:nvPr>
            <p:ph type="title"/>
          </p:nvPr>
        </p:nvSpPr>
        <p:spPr/>
        <p:txBody>
          <a:bodyPr/>
          <a:lstStyle/>
          <a:p>
            <a:r>
              <a:rPr lang="tr-TR" b="1" i="0">
                <a:effectLst/>
                <a:latin typeface="Roboto" panose="02000000000000000000" pitchFamily="2" charset="0"/>
              </a:rPr>
              <a:t>Programlama Nedir? Ne için Kullanılır?</a:t>
            </a:r>
            <a:endParaRPr lang="tr-TR"/>
          </a:p>
        </p:txBody>
      </p:sp>
      <p:sp>
        <p:nvSpPr>
          <p:cNvPr id="3" name="İçerik Yer Tutucusu 2">
            <a:extLst>
              <a:ext uri="{FF2B5EF4-FFF2-40B4-BE49-F238E27FC236}">
                <a16:creationId xmlns:a16="http://schemas.microsoft.com/office/drawing/2014/main" id="{5215B6B6-A629-4B38-B1A0-A4A331C7012C}"/>
              </a:ext>
            </a:extLst>
          </p:cNvPr>
          <p:cNvSpPr>
            <a:spLocks noGrp="1"/>
          </p:cNvSpPr>
          <p:nvPr>
            <p:ph idx="1"/>
          </p:nvPr>
        </p:nvSpPr>
        <p:spPr/>
        <p:txBody>
          <a:bodyPr/>
          <a:lstStyle/>
          <a:p>
            <a:r>
              <a:rPr lang="tr-TR" b="0" i="0">
                <a:effectLst/>
                <a:latin typeface="Open Sans" panose="020B0606030504020204" pitchFamily="34" charset="0"/>
              </a:rPr>
              <a:t>Belirli bir amaca ulaşmak için oluşturulan algoritmanın herhangi bir programlama dilinde yazılarak bilgisayar tarafından işlenmesine programlama denir. </a:t>
            </a:r>
          </a:p>
          <a:p>
            <a:r>
              <a:rPr lang="tr-TR" b="0" i="0">
                <a:effectLst/>
                <a:latin typeface="Open Sans" panose="020B0606030504020204" pitchFamily="34" charset="0"/>
              </a:rPr>
              <a:t>Bilgisayar ortamında kontrolün mümkün olduğu her alanda programlama kullanılır. Bilgisayar programlama alanları olarak web programlama, oyun programlama, masaüstü uygulamalarının programlanması gibi örnekler verilebilir. Bunların haricinde gömülü sistem programcılığı, elektronik ve robotik programlama gibi alanlarda yazılan algoritmalar sanal ortamın dışında reel ortamda da var olmaktadır.</a:t>
            </a:r>
            <a:endParaRPr lang="tr-TR"/>
          </a:p>
        </p:txBody>
      </p:sp>
    </p:spTree>
    <p:extLst>
      <p:ext uri="{BB962C8B-B14F-4D97-AF65-F5344CB8AC3E}">
        <p14:creationId xmlns:p14="http://schemas.microsoft.com/office/powerpoint/2010/main" val="1481657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32104C-7302-43FE-9B93-74C634E556D2}"/>
              </a:ext>
            </a:extLst>
          </p:cNvPr>
          <p:cNvSpPr>
            <a:spLocks noGrp="1"/>
          </p:cNvSpPr>
          <p:nvPr>
            <p:ph type="title"/>
          </p:nvPr>
        </p:nvSpPr>
        <p:spPr/>
        <p:txBody>
          <a:bodyPr/>
          <a:lstStyle/>
          <a:p>
            <a:r>
              <a:rPr lang="tr-TR"/>
              <a:t>Java Geliştirme Ortamı	</a:t>
            </a:r>
          </a:p>
        </p:txBody>
      </p:sp>
      <p:sp>
        <p:nvSpPr>
          <p:cNvPr id="3" name="İçerik Yer Tutucusu 2">
            <a:extLst>
              <a:ext uri="{FF2B5EF4-FFF2-40B4-BE49-F238E27FC236}">
                <a16:creationId xmlns:a16="http://schemas.microsoft.com/office/drawing/2014/main" id="{A7F5E856-8D16-4FA2-B32A-C9057AC9BED9}"/>
              </a:ext>
            </a:extLst>
          </p:cNvPr>
          <p:cNvSpPr>
            <a:spLocks noGrp="1"/>
          </p:cNvSpPr>
          <p:nvPr>
            <p:ph idx="1"/>
          </p:nvPr>
        </p:nvSpPr>
        <p:spPr/>
        <p:txBody>
          <a:bodyPr/>
          <a:lstStyle/>
          <a:p>
            <a:r>
              <a:rPr lang="tr-TR" err="1"/>
              <a:t>Netbeans</a:t>
            </a:r>
            <a:r>
              <a:rPr lang="tr-TR"/>
              <a:t> IDE - </a:t>
            </a:r>
            <a:r>
              <a:rPr lang="tr-TR">
                <a:hlinkClick r:id="rId2"/>
              </a:rPr>
              <a:t>https://netbeans.apache.org/download/index.html</a:t>
            </a:r>
            <a:endParaRPr lang="tr-TR"/>
          </a:p>
          <a:p>
            <a:endParaRPr lang="tr-TR"/>
          </a:p>
        </p:txBody>
      </p:sp>
      <p:pic>
        <p:nvPicPr>
          <p:cNvPr id="7" name="Resim 6">
            <a:extLst>
              <a:ext uri="{FF2B5EF4-FFF2-40B4-BE49-F238E27FC236}">
                <a16:creationId xmlns:a16="http://schemas.microsoft.com/office/drawing/2014/main" id="{189FB546-863E-4F1F-9758-E8FF8867A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484" y="3354914"/>
            <a:ext cx="7381875" cy="2581275"/>
          </a:xfrm>
          <a:prstGeom prst="rect">
            <a:avLst/>
          </a:prstGeom>
        </p:spPr>
      </p:pic>
      <p:sp>
        <p:nvSpPr>
          <p:cNvPr id="4" name="Metin kutusu 3">
            <a:extLst>
              <a:ext uri="{FF2B5EF4-FFF2-40B4-BE49-F238E27FC236}">
                <a16:creationId xmlns:a16="http://schemas.microsoft.com/office/drawing/2014/main" id="{B2088D1E-B810-4092-A527-1A7B00C692F8}"/>
              </a:ext>
            </a:extLst>
          </p:cNvPr>
          <p:cNvSpPr txBox="1"/>
          <p:nvPr/>
        </p:nvSpPr>
        <p:spPr>
          <a:xfrm>
            <a:off x="837126" y="6104772"/>
            <a:ext cx="8188075" cy="369332"/>
          </a:xfrm>
          <a:prstGeom prst="rect">
            <a:avLst/>
          </a:prstGeom>
          <a:noFill/>
        </p:spPr>
        <p:txBody>
          <a:bodyPr wrap="none" rtlCol="0">
            <a:spAutoFit/>
          </a:bodyPr>
          <a:lstStyle/>
          <a:p>
            <a:r>
              <a:rPr lang="tr-TR"/>
              <a:t>JDK : https://www.oracle.com/tr/java/technologies/javase-downloads.html</a:t>
            </a:r>
          </a:p>
        </p:txBody>
      </p:sp>
    </p:spTree>
    <p:extLst>
      <p:ext uri="{BB962C8B-B14F-4D97-AF65-F5344CB8AC3E}">
        <p14:creationId xmlns:p14="http://schemas.microsoft.com/office/powerpoint/2010/main" val="355178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CD2E0B-85C6-46D8-84B2-71AF9654C3F1}"/>
              </a:ext>
            </a:extLst>
          </p:cNvPr>
          <p:cNvSpPr>
            <a:spLocks noGrp="1"/>
          </p:cNvSpPr>
          <p:nvPr>
            <p:ph type="title"/>
          </p:nvPr>
        </p:nvSpPr>
        <p:spPr/>
        <p:txBody>
          <a:bodyPr/>
          <a:lstStyle/>
          <a:p>
            <a:r>
              <a:rPr lang="tr-TR" b="1">
                <a:solidFill>
                  <a:schemeClr val="tx1"/>
                </a:solidFill>
              </a:rPr>
              <a:t>Kodlama Standardı Nedir? </a:t>
            </a:r>
            <a:br>
              <a:rPr lang="tr-TR" b="1">
                <a:solidFill>
                  <a:schemeClr val="tx1"/>
                </a:solidFill>
              </a:rPr>
            </a:br>
            <a:r>
              <a:rPr lang="tr-TR" b="1">
                <a:solidFill>
                  <a:schemeClr val="tx1"/>
                </a:solidFill>
              </a:rPr>
              <a:t>Neden İhtiyaç Duyarız?</a:t>
            </a:r>
            <a:endParaRPr lang="tr-TR"/>
          </a:p>
        </p:txBody>
      </p:sp>
      <p:pic>
        <p:nvPicPr>
          <p:cNvPr id="4" name="Content Placeholder 3">
            <a:extLst>
              <a:ext uri="{FF2B5EF4-FFF2-40B4-BE49-F238E27FC236}">
                <a16:creationId xmlns:a16="http://schemas.microsoft.com/office/drawing/2014/main" id="{FDCC0BAD-2EA7-4FA7-B00B-EC309EEE6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372" y="2336800"/>
            <a:ext cx="8757232" cy="3598863"/>
          </a:xfrm>
          <a:prstGeom prst="rect">
            <a:avLst/>
          </a:prstGeom>
        </p:spPr>
      </p:pic>
    </p:spTree>
    <p:extLst>
      <p:ext uri="{BB962C8B-B14F-4D97-AF65-F5344CB8AC3E}">
        <p14:creationId xmlns:p14="http://schemas.microsoft.com/office/powerpoint/2010/main" val="1744904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26221-8A7F-4EFF-A8E4-7D88539F71F6}"/>
              </a:ext>
            </a:extLst>
          </p:cNvPr>
          <p:cNvSpPr>
            <a:spLocks noGrp="1"/>
          </p:cNvSpPr>
          <p:nvPr>
            <p:ph type="title"/>
          </p:nvPr>
        </p:nvSpPr>
        <p:spPr/>
        <p:txBody>
          <a:bodyPr/>
          <a:lstStyle/>
          <a:p>
            <a:r>
              <a:rPr lang="tr-TR" b="1">
                <a:solidFill>
                  <a:schemeClr val="tx1"/>
                </a:solidFill>
              </a:rPr>
              <a:t>Kodlama Standartları</a:t>
            </a:r>
            <a:endParaRPr lang="tr-TR"/>
          </a:p>
        </p:txBody>
      </p:sp>
      <p:sp>
        <p:nvSpPr>
          <p:cNvPr id="3" name="İçerik Yer Tutucusu 2">
            <a:extLst>
              <a:ext uri="{FF2B5EF4-FFF2-40B4-BE49-F238E27FC236}">
                <a16:creationId xmlns:a16="http://schemas.microsoft.com/office/drawing/2014/main" id="{79ACEFBB-F7D4-4D5A-B3EE-4D008AF8E345}"/>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tr-TR" b="0" i="0">
                <a:effectLst/>
                <a:latin typeface="Segoe UI" panose="020B0502040204020203" pitchFamily="34" charset="0"/>
              </a:rPr>
              <a:t>Geliştirdiğiniz yazılım projesindeki algoritmalar ne kadar iyi tasarlanmış olursa olsun, kodlama düzgün yapılmadıysa, yazdığınız kodu birinin okuyup anlaması ve gerekli düzeltmeyi ya da güncellemeyi yapması çok zor olacaktır. </a:t>
            </a:r>
          </a:p>
          <a:p>
            <a:pPr algn="just">
              <a:buFont typeface="Wingdings" panose="05000000000000000000" pitchFamily="2" charset="2"/>
              <a:buChar char="Ø"/>
            </a:pPr>
            <a:r>
              <a:rPr lang="tr-TR" b="0" i="0">
                <a:effectLst/>
                <a:latin typeface="Segoe UI" panose="020B0502040204020203" pitchFamily="34" charset="0"/>
              </a:rPr>
              <a:t>Hatta bazen kendi yazdığımız kodu birkaç kez okumadan anlayamadığımız durumlarla bile karşılaşırız. Böyle bir durum yazılımın hem bakımını hem de güncellenmesini zorlaştıracaktır. </a:t>
            </a:r>
          </a:p>
          <a:p>
            <a:pPr algn="just">
              <a:buFont typeface="Wingdings" panose="05000000000000000000" pitchFamily="2" charset="2"/>
              <a:buChar char="Ø"/>
            </a:pPr>
            <a:r>
              <a:rPr lang="tr-TR" b="0" i="0">
                <a:effectLst/>
                <a:latin typeface="Segoe UI" panose="020B0502040204020203" pitchFamily="34" charset="0"/>
              </a:rPr>
              <a:t>Hatta bazen bu durum o kadar uç boyutlarda olur ki; yazılımın yeniden yapılması düzenlenmesinden ya da düzeltilmesinden daha kolay durumdadır.</a:t>
            </a:r>
          </a:p>
          <a:p>
            <a:pPr algn="just">
              <a:buFont typeface="Wingdings" panose="05000000000000000000" pitchFamily="2" charset="2"/>
              <a:buChar char="Ø"/>
            </a:pPr>
            <a:r>
              <a:rPr lang="tr-TR" b="0" i="0">
                <a:effectLst/>
                <a:latin typeface="Segoe UI" panose="020B0502040204020203" pitchFamily="34" charset="0"/>
              </a:rPr>
              <a:t>Standartlar dahilinde yazılım geliştirmek, özellikle kalabalık ekipler tarafından geliştirilen projelerde kaçınılmazdır.  </a:t>
            </a:r>
          </a:p>
          <a:p>
            <a:pPr algn="just">
              <a:buFont typeface="Wingdings" panose="05000000000000000000" pitchFamily="2" charset="2"/>
              <a:buChar char="Ø"/>
            </a:pPr>
            <a:r>
              <a:rPr lang="tr-TR" b="0" i="0">
                <a:effectLst/>
                <a:latin typeface="Segoe UI" panose="020B0502040204020203" pitchFamily="34" charset="0"/>
              </a:rPr>
              <a:t>Kodun neresinde neyi arayacağını, bir kod deyimi gördüğünüzde bunun sınıf mı? metot mu? parametre mi? değişken mi? olduğunu bir bakışta anlamak daha hızlı ve kaliteli kod yazmamızı sağlar.</a:t>
            </a:r>
          </a:p>
          <a:p>
            <a:pPr algn="just">
              <a:buFont typeface="Wingdings" panose="05000000000000000000" pitchFamily="2" charset="2"/>
              <a:buChar char="Ø"/>
            </a:pPr>
            <a:endParaRPr lang="tr-TR"/>
          </a:p>
          <a:p>
            <a:pPr>
              <a:buFont typeface="Wingdings" panose="05000000000000000000" pitchFamily="2" charset="2"/>
              <a:buChar char="Ø"/>
            </a:pPr>
            <a:endParaRPr lang="tr-TR"/>
          </a:p>
          <a:p>
            <a:endParaRPr lang="tr-TR"/>
          </a:p>
        </p:txBody>
      </p:sp>
    </p:spTree>
    <p:extLst>
      <p:ext uri="{BB962C8B-B14F-4D97-AF65-F5344CB8AC3E}">
        <p14:creationId xmlns:p14="http://schemas.microsoft.com/office/powerpoint/2010/main" val="227525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B9FF20-A37E-4A96-94FC-874F2110EC1C}"/>
              </a:ext>
            </a:extLst>
          </p:cNvPr>
          <p:cNvSpPr>
            <a:spLocks noGrp="1"/>
          </p:cNvSpPr>
          <p:nvPr>
            <p:ph type="title"/>
          </p:nvPr>
        </p:nvSpPr>
        <p:spPr/>
        <p:txBody>
          <a:bodyPr/>
          <a:lstStyle/>
          <a:p>
            <a:r>
              <a:rPr lang="tr-TR" b="1">
                <a:solidFill>
                  <a:schemeClr val="tx1"/>
                </a:solidFill>
              </a:rPr>
              <a:t>Kodlama Standartları</a:t>
            </a:r>
            <a:endParaRPr lang="tr-TR"/>
          </a:p>
        </p:txBody>
      </p:sp>
      <p:sp>
        <p:nvSpPr>
          <p:cNvPr id="3" name="İçerik Yer Tutucusu 2">
            <a:extLst>
              <a:ext uri="{FF2B5EF4-FFF2-40B4-BE49-F238E27FC236}">
                <a16:creationId xmlns:a16="http://schemas.microsoft.com/office/drawing/2014/main" id="{418A2EAD-31E1-4FA9-8A0D-9FCBF1512A52}"/>
              </a:ext>
            </a:extLst>
          </p:cNvPr>
          <p:cNvSpPr>
            <a:spLocks noGrp="1"/>
          </p:cNvSpPr>
          <p:nvPr>
            <p:ph idx="1"/>
          </p:nvPr>
        </p:nvSpPr>
        <p:spPr/>
        <p:txBody>
          <a:bodyPr/>
          <a:lstStyle/>
          <a:p>
            <a:pPr algn="just">
              <a:buFont typeface="Wingdings" panose="05000000000000000000" pitchFamily="2" charset="2"/>
              <a:buChar char="Ø"/>
            </a:pPr>
            <a:r>
              <a:rPr lang="tr-TR" b="1" err="1">
                <a:solidFill>
                  <a:schemeClr val="tx1"/>
                </a:solidFill>
              </a:rPr>
              <a:t>lowercase</a:t>
            </a:r>
            <a:r>
              <a:rPr lang="tr-TR" b="1">
                <a:solidFill>
                  <a:schemeClr val="tx1"/>
                </a:solidFill>
              </a:rPr>
              <a:t> : </a:t>
            </a:r>
            <a:r>
              <a:rPr lang="tr-TR">
                <a:solidFill>
                  <a:schemeClr val="tx1"/>
                </a:solidFill>
              </a:rPr>
              <a:t>Tüm kelimelerin tüm harfleri küçük harflerden oluşur.</a:t>
            </a:r>
          </a:p>
          <a:p>
            <a:pPr algn="just">
              <a:buFont typeface="Wingdings" panose="05000000000000000000" pitchFamily="2" charset="2"/>
              <a:buChar char="Ø"/>
            </a:pPr>
            <a:r>
              <a:rPr lang="tr-TR" b="1">
                <a:solidFill>
                  <a:schemeClr val="tx1"/>
                </a:solidFill>
              </a:rPr>
              <a:t>UPPERCASE: </a:t>
            </a:r>
            <a:r>
              <a:rPr lang="tr-TR">
                <a:solidFill>
                  <a:schemeClr val="tx1"/>
                </a:solidFill>
              </a:rPr>
              <a:t>Tüm kelimelerin tüm harfleri büyük harflerden oluşur.</a:t>
            </a:r>
          </a:p>
          <a:p>
            <a:pPr algn="just">
              <a:buFont typeface="Wingdings" panose="05000000000000000000" pitchFamily="2" charset="2"/>
              <a:buChar char="Ø"/>
            </a:pPr>
            <a:r>
              <a:rPr lang="tr-TR" b="1" err="1">
                <a:solidFill>
                  <a:schemeClr val="tx1"/>
                </a:solidFill>
              </a:rPr>
              <a:t>camelCase</a:t>
            </a:r>
            <a:r>
              <a:rPr lang="tr-TR" b="1">
                <a:solidFill>
                  <a:schemeClr val="tx1"/>
                </a:solidFill>
              </a:rPr>
              <a:t>: </a:t>
            </a:r>
            <a:r>
              <a:rPr lang="tr-TR">
                <a:solidFill>
                  <a:schemeClr val="tx1"/>
                </a:solidFill>
              </a:rPr>
              <a:t>İlk kelimenin tamamı küçük, devamında gelen kelimelerin ilk harfi büyük diğer harfleri küçük olur.</a:t>
            </a:r>
          </a:p>
          <a:p>
            <a:pPr algn="just">
              <a:buFont typeface="Wingdings" panose="05000000000000000000" pitchFamily="2" charset="2"/>
              <a:buChar char="Ø"/>
            </a:pPr>
            <a:r>
              <a:rPr lang="tr-TR" b="1" err="1">
                <a:solidFill>
                  <a:schemeClr val="tx1"/>
                </a:solidFill>
              </a:rPr>
              <a:t>PascalCase</a:t>
            </a:r>
            <a:r>
              <a:rPr lang="tr-TR" b="1">
                <a:solidFill>
                  <a:schemeClr val="tx1"/>
                </a:solidFill>
              </a:rPr>
              <a:t>: </a:t>
            </a:r>
            <a:r>
              <a:rPr lang="tr-TR">
                <a:solidFill>
                  <a:schemeClr val="tx1"/>
                </a:solidFill>
              </a:rPr>
              <a:t>Tüm kelimelerin ilk harfi büyük diğer harfleri küçük olur.</a:t>
            </a:r>
          </a:p>
          <a:p>
            <a:pPr algn="just">
              <a:buFont typeface="Wingdings" panose="05000000000000000000" pitchFamily="2" charset="2"/>
              <a:buChar char="Ø"/>
            </a:pPr>
            <a:r>
              <a:rPr lang="tr-TR" b="1" err="1">
                <a:solidFill>
                  <a:schemeClr val="tx1"/>
                </a:solidFill>
              </a:rPr>
              <a:t>snake_case:</a:t>
            </a:r>
            <a:r>
              <a:rPr lang="tr-TR" err="1">
                <a:solidFill>
                  <a:schemeClr val="tx1"/>
                </a:solidFill>
              </a:rPr>
              <a:t>Tüm</a:t>
            </a:r>
            <a:r>
              <a:rPr lang="tr-TR">
                <a:solidFill>
                  <a:schemeClr val="tx1"/>
                </a:solidFill>
              </a:rPr>
              <a:t> karakterler küçük ve kelimelerin arasında ‘_’ kullanılır.</a:t>
            </a:r>
          </a:p>
          <a:p>
            <a:endParaRPr lang="tr-TR"/>
          </a:p>
        </p:txBody>
      </p:sp>
    </p:spTree>
    <p:extLst>
      <p:ext uri="{BB962C8B-B14F-4D97-AF65-F5344CB8AC3E}">
        <p14:creationId xmlns:p14="http://schemas.microsoft.com/office/powerpoint/2010/main" val="96459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CDA1B6-934F-4B4B-99B0-A04F1383071A}"/>
              </a:ext>
            </a:extLst>
          </p:cNvPr>
          <p:cNvSpPr>
            <a:spLocks noGrp="1"/>
          </p:cNvSpPr>
          <p:nvPr>
            <p:ph type="title"/>
          </p:nvPr>
        </p:nvSpPr>
        <p:spPr/>
        <p:txBody>
          <a:bodyPr/>
          <a:lstStyle/>
          <a:p>
            <a:r>
              <a:rPr lang="tr-TR"/>
              <a:t>Ekrana Yazdırma İşlemi</a:t>
            </a:r>
          </a:p>
        </p:txBody>
      </p:sp>
      <p:sp>
        <p:nvSpPr>
          <p:cNvPr id="3" name="İçerik Yer Tutucusu 2">
            <a:extLst>
              <a:ext uri="{FF2B5EF4-FFF2-40B4-BE49-F238E27FC236}">
                <a16:creationId xmlns:a16="http://schemas.microsoft.com/office/drawing/2014/main" id="{AA0F499F-3AE0-4021-92C1-BD3951B5FC58}"/>
              </a:ext>
            </a:extLst>
          </p:cNvPr>
          <p:cNvSpPr>
            <a:spLocks noGrp="1"/>
          </p:cNvSpPr>
          <p:nvPr>
            <p:ph idx="1"/>
          </p:nvPr>
        </p:nvSpPr>
        <p:spPr/>
        <p:txBody>
          <a:bodyPr/>
          <a:lstStyle/>
          <a:p>
            <a:r>
              <a:rPr lang="tr-TR" err="1"/>
              <a:t>System.out.println</a:t>
            </a:r>
            <a:r>
              <a:rPr lang="tr-TR"/>
              <a:t>(‘‘Ekrana yazdırılmak istenen ifade’’);</a:t>
            </a:r>
          </a:p>
          <a:p>
            <a:r>
              <a:rPr lang="tr-TR" err="1"/>
              <a:t>System.out.print</a:t>
            </a:r>
            <a:r>
              <a:rPr lang="tr-TR"/>
              <a:t>(‘‘Ekrana yazdırılmak istenen ifade’’);</a:t>
            </a:r>
          </a:p>
          <a:p>
            <a:pPr marL="0" indent="0">
              <a:buNone/>
            </a:pPr>
            <a:endParaRPr lang="tr-TR"/>
          </a:p>
          <a:p>
            <a:endParaRPr lang="tr-TR"/>
          </a:p>
        </p:txBody>
      </p:sp>
    </p:spTree>
    <p:extLst>
      <p:ext uri="{BB962C8B-B14F-4D97-AF65-F5344CB8AC3E}">
        <p14:creationId xmlns:p14="http://schemas.microsoft.com/office/powerpoint/2010/main" val="3207581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B3646A-449E-4F55-AEFC-2D9F62451023}"/>
              </a:ext>
            </a:extLst>
          </p:cNvPr>
          <p:cNvSpPr>
            <a:spLocks noGrp="1"/>
          </p:cNvSpPr>
          <p:nvPr>
            <p:ph type="title"/>
          </p:nvPr>
        </p:nvSpPr>
        <p:spPr/>
        <p:txBody>
          <a:bodyPr/>
          <a:lstStyle/>
          <a:p>
            <a:r>
              <a:rPr lang="tr-TR"/>
              <a:t>Yorum Satırı	</a:t>
            </a:r>
          </a:p>
        </p:txBody>
      </p:sp>
      <p:sp>
        <p:nvSpPr>
          <p:cNvPr id="3" name="İçerik Yer Tutucusu 2">
            <a:extLst>
              <a:ext uri="{FF2B5EF4-FFF2-40B4-BE49-F238E27FC236}">
                <a16:creationId xmlns:a16="http://schemas.microsoft.com/office/drawing/2014/main" id="{2405C1F3-0791-4F63-963F-500B7742B90A}"/>
              </a:ext>
            </a:extLst>
          </p:cNvPr>
          <p:cNvSpPr>
            <a:spLocks noGrp="1"/>
          </p:cNvSpPr>
          <p:nvPr>
            <p:ph idx="1"/>
          </p:nvPr>
        </p:nvSpPr>
        <p:spPr/>
        <p:txBody>
          <a:bodyPr/>
          <a:lstStyle/>
          <a:p>
            <a:r>
              <a:rPr lang="tr-TR"/>
              <a:t>// veya  /* açıklamalar buraya eklenir. */ </a:t>
            </a:r>
          </a:p>
          <a:p>
            <a:endParaRPr lang="tr-TR"/>
          </a:p>
        </p:txBody>
      </p:sp>
    </p:spTree>
    <p:extLst>
      <p:ext uri="{BB962C8B-B14F-4D97-AF65-F5344CB8AC3E}">
        <p14:creationId xmlns:p14="http://schemas.microsoft.com/office/powerpoint/2010/main" val="3857806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F41322-A410-4BA3-8077-1DEF86B5DDC1}"/>
              </a:ext>
            </a:extLst>
          </p:cNvPr>
          <p:cNvSpPr>
            <a:spLocks noGrp="1"/>
          </p:cNvSpPr>
          <p:nvPr>
            <p:ph type="title"/>
          </p:nvPr>
        </p:nvSpPr>
        <p:spPr/>
        <p:txBody>
          <a:bodyPr/>
          <a:lstStyle/>
          <a:p>
            <a:r>
              <a:rPr lang="tr-TR" b="1">
                <a:solidFill>
                  <a:schemeClr val="tx1"/>
                </a:solidFill>
              </a:rPr>
              <a:t>Değişken Nedir?</a:t>
            </a:r>
            <a:endParaRPr lang="tr-TR"/>
          </a:p>
        </p:txBody>
      </p:sp>
      <p:sp>
        <p:nvSpPr>
          <p:cNvPr id="3" name="İçerik Yer Tutucusu 2">
            <a:extLst>
              <a:ext uri="{FF2B5EF4-FFF2-40B4-BE49-F238E27FC236}">
                <a16:creationId xmlns:a16="http://schemas.microsoft.com/office/drawing/2014/main" id="{0AA56C9F-9FC6-4CF9-B835-E193840BA976}"/>
              </a:ext>
            </a:extLst>
          </p:cNvPr>
          <p:cNvSpPr>
            <a:spLocks noGrp="1"/>
          </p:cNvSpPr>
          <p:nvPr>
            <p:ph idx="1"/>
          </p:nvPr>
        </p:nvSpPr>
        <p:spPr/>
        <p:txBody>
          <a:bodyPr>
            <a:normAutofit fontScale="92500"/>
          </a:bodyPr>
          <a:lstStyle/>
          <a:p>
            <a:pPr algn="just">
              <a:buFont typeface="Wingdings" panose="05000000000000000000" pitchFamily="2" charset="2"/>
              <a:buChar char="Ø"/>
            </a:pPr>
            <a:r>
              <a:rPr lang="tr-TR">
                <a:solidFill>
                  <a:schemeClr val="tx1"/>
                </a:solidFill>
              </a:rPr>
              <a:t>Bir programlama dili için değişkenler, verileri saklamak ve saklanan bu verileri sonradan kullanmak için kullanılan bellek nesneleridir. </a:t>
            </a:r>
          </a:p>
          <a:p>
            <a:pPr algn="just">
              <a:buFont typeface="Wingdings" panose="05000000000000000000" pitchFamily="2" charset="2"/>
              <a:buChar char="Ø"/>
            </a:pPr>
            <a:r>
              <a:rPr lang="tr-TR">
                <a:solidFill>
                  <a:schemeClr val="tx1"/>
                </a:solidFill>
              </a:rPr>
              <a:t>Tanımladığımız her bir değişken işletim sistemi üzerinde bir yer kaplar. </a:t>
            </a:r>
          </a:p>
          <a:p>
            <a:pPr algn="just">
              <a:buFont typeface="Wingdings" panose="05000000000000000000" pitchFamily="2" charset="2"/>
              <a:buChar char="Ø"/>
            </a:pPr>
            <a:r>
              <a:rPr lang="tr-TR">
                <a:solidFill>
                  <a:schemeClr val="tx1"/>
                </a:solidFill>
              </a:rPr>
              <a:t>Bu yerin boyutu kimi zaman belli yani değişmez iken kimi zaman ise kullanıcının program esnasında gireceği verilere göre değişebilecek durumdadır. </a:t>
            </a:r>
          </a:p>
          <a:p>
            <a:pPr algn="just">
              <a:buFont typeface="Wingdings" panose="05000000000000000000" pitchFamily="2" charset="2"/>
              <a:buChar char="Ø"/>
            </a:pPr>
            <a:r>
              <a:rPr lang="tr-TR">
                <a:solidFill>
                  <a:schemeClr val="tx1"/>
                </a:solidFill>
              </a:rPr>
              <a:t>Bu yüzden değişken tanımlama işleminde dikkatli davranmalı ve gereksiz yere değişken tanımlama veya nesne türetme işlemlerinden kaçınmalıyız.</a:t>
            </a:r>
          </a:p>
          <a:p>
            <a:endParaRPr lang="tr-TR"/>
          </a:p>
        </p:txBody>
      </p:sp>
    </p:spTree>
    <p:extLst>
      <p:ext uri="{BB962C8B-B14F-4D97-AF65-F5344CB8AC3E}">
        <p14:creationId xmlns:p14="http://schemas.microsoft.com/office/powerpoint/2010/main" val="1119257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3DF43-8423-4B50-BB2A-4B1748B87BB4}"/>
              </a:ext>
            </a:extLst>
          </p:cNvPr>
          <p:cNvSpPr>
            <a:spLocks noGrp="1"/>
          </p:cNvSpPr>
          <p:nvPr>
            <p:ph type="title"/>
          </p:nvPr>
        </p:nvSpPr>
        <p:spPr/>
        <p:txBody>
          <a:bodyPr/>
          <a:lstStyle/>
          <a:p>
            <a:r>
              <a:rPr lang="tr-TR" b="1">
                <a:solidFill>
                  <a:schemeClr val="tx1"/>
                </a:solidFill>
              </a:rPr>
              <a:t>Değişken Tanımlama</a:t>
            </a:r>
            <a:endParaRPr lang="tr-TR"/>
          </a:p>
        </p:txBody>
      </p:sp>
      <p:sp>
        <p:nvSpPr>
          <p:cNvPr id="3" name="İçerik Yer Tutucusu 2">
            <a:extLst>
              <a:ext uri="{FF2B5EF4-FFF2-40B4-BE49-F238E27FC236}">
                <a16:creationId xmlns:a16="http://schemas.microsoft.com/office/drawing/2014/main" id="{DA6A214A-C622-4DF5-BC60-847CB63A2CB9}"/>
              </a:ext>
            </a:extLst>
          </p:cNvPr>
          <p:cNvSpPr>
            <a:spLocks noGrp="1"/>
          </p:cNvSpPr>
          <p:nvPr>
            <p:ph idx="1"/>
          </p:nvPr>
        </p:nvSpPr>
        <p:spPr/>
        <p:txBody>
          <a:bodyPr>
            <a:normAutofit/>
          </a:bodyPr>
          <a:lstStyle/>
          <a:p>
            <a:pPr algn="just">
              <a:buFont typeface="Wingdings" panose="05000000000000000000" pitchFamily="2" charset="2"/>
              <a:buChar char="Ø"/>
            </a:pPr>
            <a:r>
              <a:rPr lang="tr-TR">
                <a:solidFill>
                  <a:schemeClr val="tx1"/>
                </a:solidFill>
              </a:rPr>
              <a:t>Değişken bir değere sahip olmalıdır.</a:t>
            </a:r>
          </a:p>
          <a:p>
            <a:pPr algn="just">
              <a:buFont typeface="Wingdings" panose="05000000000000000000" pitchFamily="2" charset="2"/>
              <a:buChar char="Ø"/>
            </a:pPr>
            <a:r>
              <a:rPr lang="tr-TR">
                <a:solidFill>
                  <a:schemeClr val="tx1"/>
                </a:solidFill>
              </a:rPr>
              <a:t>Değişken tanımlanırken kodlama standartlarına uygun tanımlama yapılmalıdır.</a:t>
            </a:r>
          </a:p>
          <a:p>
            <a:pPr algn="just">
              <a:buFont typeface="Wingdings" panose="05000000000000000000" pitchFamily="2" charset="2"/>
              <a:buChar char="Ø"/>
            </a:pPr>
            <a:r>
              <a:rPr lang="tr-TR">
                <a:solidFill>
                  <a:schemeClr val="tx1"/>
                </a:solidFill>
              </a:rPr>
              <a:t>Değişken isimleri rakamla başlayamaz.</a:t>
            </a:r>
          </a:p>
          <a:p>
            <a:pPr algn="just">
              <a:buFont typeface="Wingdings" panose="05000000000000000000" pitchFamily="2" charset="2"/>
              <a:buChar char="Ø"/>
            </a:pPr>
            <a:r>
              <a:rPr lang="tr-TR">
                <a:solidFill>
                  <a:schemeClr val="tx1"/>
                </a:solidFill>
              </a:rPr>
              <a:t>Değişken tanımlanırken boşluk bırakılamaz.</a:t>
            </a:r>
          </a:p>
          <a:p>
            <a:pPr algn="just">
              <a:buFont typeface="Wingdings" panose="05000000000000000000" pitchFamily="2" charset="2"/>
              <a:buChar char="Ø"/>
            </a:pPr>
            <a:r>
              <a:rPr lang="tr-TR">
                <a:solidFill>
                  <a:schemeClr val="tx1"/>
                </a:solidFill>
              </a:rPr>
              <a:t>Değişken ismi özel karakterler içeremez. </a:t>
            </a:r>
            <a:r>
              <a:rPr lang="tr-TR" b="1">
                <a:solidFill>
                  <a:schemeClr val="tx1"/>
                </a:solidFill>
              </a:rPr>
              <a:t>(*    /    -    +)</a:t>
            </a:r>
          </a:p>
          <a:p>
            <a:pPr algn="just">
              <a:buFont typeface="Wingdings" panose="05000000000000000000" pitchFamily="2" charset="2"/>
              <a:buChar char="Ø"/>
            </a:pPr>
            <a:r>
              <a:rPr lang="tr-TR">
                <a:solidFill>
                  <a:schemeClr val="tx1"/>
                </a:solidFill>
              </a:rPr>
              <a:t>Değişken tanımlanırken Türkçe karakter kullanılmamalıdır.</a:t>
            </a:r>
          </a:p>
          <a:p>
            <a:pPr algn="just">
              <a:buFont typeface="Wingdings" panose="05000000000000000000" pitchFamily="2" charset="2"/>
              <a:buChar char="Ø"/>
            </a:pPr>
            <a:r>
              <a:rPr lang="tr-TR">
                <a:solidFill>
                  <a:schemeClr val="tx1"/>
                </a:solidFill>
              </a:rPr>
              <a:t>Tanımlı özel sözcükler kullanılamaz. </a:t>
            </a:r>
            <a:r>
              <a:rPr lang="tr-TR" b="1">
                <a:solidFill>
                  <a:schemeClr val="tx1"/>
                </a:solidFill>
              </a:rPr>
              <a:t>(</a:t>
            </a:r>
            <a:r>
              <a:rPr lang="tr-TR" b="1" err="1">
                <a:solidFill>
                  <a:schemeClr val="tx1"/>
                </a:solidFill>
              </a:rPr>
              <a:t>if</a:t>
            </a:r>
            <a:r>
              <a:rPr lang="tr-TR" b="1">
                <a:solidFill>
                  <a:schemeClr val="tx1"/>
                </a:solidFill>
              </a:rPr>
              <a:t>, </a:t>
            </a:r>
            <a:r>
              <a:rPr lang="tr-TR" b="1" err="1">
                <a:solidFill>
                  <a:schemeClr val="tx1"/>
                </a:solidFill>
              </a:rPr>
              <a:t>for</a:t>
            </a:r>
            <a:r>
              <a:rPr lang="tr-TR" b="1">
                <a:solidFill>
                  <a:schemeClr val="tx1"/>
                </a:solidFill>
              </a:rPr>
              <a:t>, </a:t>
            </a:r>
            <a:r>
              <a:rPr lang="tr-TR" b="1" err="1">
                <a:solidFill>
                  <a:schemeClr val="tx1"/>
                </a:solidFill>
              </a:rPr>
              <a:t>while</a:t>
            </a:r>
            <a:r>
              <a:rPr lang="tr-TR" b="1">
                <a:solidFill>
                  <a:schemeClr val="tx1"/>
                </a:solidFill>
              </a:rPr>
              <a:t>, else)</a:t>
            </a:r>
          </a:p>
          <a:p>
            <a:endParaRPr lang="tr-TR"/>
          </a:p>
        </p:txBody>
      </p:sp>
    </p:spTree>
    <p:extLst>
      <p:ext uri="{BB962C8B-B14F-4D97-AF65-F5344CB8AC3E}">
        <p14:creationId xmlns:p14="http://schemas.microsoft.com/office/powerpoint/2010/main" val="386515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70F30E-FA41-4B7D-B483-09258B59D29C}"/>
              </a:ext>
            </a:extLst>
          </p:cNvPr>
          <p:cNvSpPr>
            <a:spLocks noGrp="1"/>
          </p:cNvSpPr>
          <p:nvPr>
            <p:ph type="title"/>
          </p:nvPr>
        </p:nvSpPr>
        <p:spPr/>
        <p:txBody>
          <a:bodyPr/>
          <a:lstStyle/>
          <a:p>
            <a:r>
              <a:rPr lang="tr-TR" b="1">
                <a:solidFill>
                  <a:schemeClr val="tx1"/>
                </a:solidFill>
              </a:rPr>
              <a:t>Değişken Tanımlama</a:t>
            </a:r>
            <a:endParaRPr lang="tr-TR"/>
          </a:p>
        </p:txBody>
      </p:sp>
      <p:sp>
        <p:nvSpPr>
          <p:cNvPr id="3" name="İçerik Yer Tutucusu 2">
            <a:extLst>
              <a:ext uri="{FF2B5EF4-FFF2-40B4-BE49-F238E27FC236}">
                <a16:creationId xmlns:a16="http://schemas.microsoft.com/office/drawing/2014/main" id="{12EBD7A9-A43C-4D07-BA43-BB8A2C53620A}"/>
              </a:ext>
            </a:extLst>
          </p:cNvPr>
          <p:cNvSpPr>
            <a:spLocks noGrp="1"/>
          </p:cNvSpPr>
          <p:nvPr>
            <p:ph idx="1"/>
          </p:nvPr>
        </p:nvSpPr>
        <p:spPr/>
        <p:txBody>
          <a:bodyPr/>
          <a:lstStyle/>
          <a:p>
            <a:r>
              <a:rPr lang="tr-TR">
                <a:solidFill>
                  <a:schemeClr val="tx1"/>
                </a:solidFill>
              </a:rPr>
              <a:t>Birçok programlama dilinde bir değişken tanımı yapıldığında, o değişkenin türüne göre istenilen büyüklükte bir hafıza bölgesi işletim sisteminden istenir. Tanımlanan değişkene bir değer atandığında değişken için ayrılan hafıza bölgesine o değer yazılır.</a:t>
            </a:r>
          </a:p>
          <a:p>
            <a:r>
              <a:rPr lang="tr-TR" err="1"/>
              <a:t>int</a:t>
            </a:r>
            <a:r>
              <a:rPr lang="tr-TR"/>
              <a:t> a = 5;</a:t>
            </a:r>
          </a:p>
          <a:p>
            <a:r>
              <a:rPr lang="tr-TR" err="1"/>
              <a:t>char</a:t>
            </a:r>
            <a:r>
              <a:rPr lang="tr-TR"/>
              <a:t> b = ‘a’;</a:t>
            </a:r>
          </a:p>
          <a:p>
            <a:r>
              <a:rPr lang="tr-TR" err="1"/>
              <a:t>String</a:t>
            </a:r>
            <a:r>
              <a:rPr lang="tr-TR"/>
              <a:t> c = ‘‘Java Programlama Dili’’;</a:t>
            </a:r>
          </a:p>
        </p:txBody>
      </p:sp>
    </p:spTree>
    <p:extLst>
      <p:ext uri="{BB962C8B-B14F-4D97-AF65-F5344CB8AC3E}">
        <p14:creationId xmlns:p14="http://schemas.microsoft.com/office/powerpoint/2010/main" val="9751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152E2A-A3D8-49BC-A435-CD490110C92A}"/>
              </a:ext>
            </a:extLst>
          </p:cNvPr>
          <p:cNvSpPr>
            <a:spLocks noGrp="1"/>
          </p:cNvSpPr>
          <p:nvPr>
            <p:ph type="title"/>
          </p:nvPr>
        </p:nvSpPr>
        <p:spPr/>
        <p:txBody>
          <a:bodyPr/>
          <a:lstStyle/>
          <a:p>
            <a:r>
              <a:rPr lang="tr-TR" b="1">
                <a:solidFill>
                  <a:schemeClr val="tx1"/>
                </a:solidFill>
              </a:rPr>
              <a:t>Sayısal Veri Tipleri</a:t>
            </a:r>
            <a:endParaRPr lang="tr-TR"/>
          </a:p>
        </p:txBody>
      </p:sp>
      <p:sp>
        <p:nvSpPr>
          <p:cNvPr id="3" name="İçerik Yer Tutucusu 2">
            <a:extLst>
              <a:ext uri="{FF2B5EF4-FFF2-40B4-BE49-F238E27FC236}">
                <a16:creationId xmlns:a16="http://schemas.microsoft.com/office/drawing/2014/main" id="{6A9BA61C-7131-4775-AA19-2F8372F3CB2C}"/>
              </a:ext>
            </a:extLst>
          </p:cNvPr>
          <p:cNvSpPr>
            <a:spLocks noGrp="1"/>
          </p:cNvSpPr>
          <p:nvPr>
            <p:ph idx="1"/>
          </p:nvPr>
        </p:nvSpPr>
        <p:spPr/>
        <p:txBody>
          <a:bodyPr/>
          <a:lstStyle/>
          <a:p>
            <a:r>
              <a:rPr lang="tr-TR">
                <a:solidFill>
                  <a:schemeClr val="tx1"/>
                </a:solidFill>
              </a:rPr>
              <a:t>Java’da </a:t>
            </a:r>
            <a:r>
              <a:rPr lang="tr-TR" b="1" err="1">
                <a:solidFill>
                  <a:schemeClr val="tx1"/>
                </a:solidFill>
              </a:rPr>
              <a:t>int</a:t>
            </a:r>
            <a:r>
              <a:rPr lang="tr-TR">
                <a:solidFill>
                  <a:schemeClr val="tx1"/>
                </a:solidFill>
              </a:rPr>
              <a:t>, </a:t>
            </a:r>
            <a:r>
              <a:rPr lang="tr-TR" b="1" err="1">
                <a:solidFill>
                  <a:schemeClr val="tx1"/>
                </a:solidFill>
              </a:rPr>
              <a:t>float</a:t>
            </a:r>
            <a:r>
              <a:rPr lang="tr-TR" b="1">
                <a:solidFill>
                  <a:schemeClr val="tx1"/>
                </a:solidFill>
              </a:rPr>
              <a:t> </a:t>
            </a:r>
            <a:r>
              <a:rPr lang="tr-TR">
                <a:solidFill>
                  <a:schemeClr val="tx1"/>
                </a:solidFill>
              </a:rPr>
              <a:t>ve</a:t>
            </a:r>
            <a:r>
              <a:rPr lang="tr-TR" b="1">
                <a:solidFill>
                  <a:schemeClr val="tx1"/>
                </a:solidFill>
              </a:rPr>
              <a:t> </a:t>
            </a:r>
            <a:r>
              <a:rPr lang="tr-TR" b="1" err="1">
                <a:solidFill>
                  <a:schemeClr val="tx1"/>
                </a:solidFill>
              </a:rPr>
              <a:t>double</a:t>
            </a:r>
            <a:r>
              <a:rPr lang="tr-TR" b="1">
                <a:solidFill>
                  <a:schemeClr val="tx1"/>
                </a:solidFill>
              </a:rPr>
              <a:t> </a:t>
            </a:r>
            <a:r>
              <a:rPr lang="tr-TR">
                <a:solidFill>
                  <a:schemeClr val="tx1"/>
                </a:solidFill>
              </a:rPr>
              <a:t>sayısal veri türleri vardır.</a:t>
            </a:r>
          </a:p>
          <a:p>
            <a:pPr marL="0" indent="0">
              <a:buNone/>
            </a:pPr>
            <a:r>
              <a:rPr lang="tr-TR" b="1" err="1">
                <a:solidFill>
                  <a:schemeClr val="tx1"/>
                </a:solidFill>
              </a:rPr>
              <a:t>Int</a:t>
            </a:r>
            <a:r>
              <a:rPr lang="tr-TR" b="1">
                <a:solidFill>
                  <a:schemeClr val="tx1"/>
                </a:solidFill>
              </a:rPr>
              <a:t>: </a:t>
            </a:r>
            <a:r>
              <a:rPr lang="tr-TR" err="1">
                <a:solidFill>
                  <a:schemeClr val="tx1"/>
                </a:solidFill>
              </a:rPr>
              <a:t>ondalıksız</a:t>
            </a:r>
            <a:r>
              <a:rPr lang="tr-TR">
                <a:solidFill>
                  <a:schemeClr val="tx1"/>
                </a:solidFill>
              </a:rPr>
              <a:t>, tam sayı, pozitif ve negatif sayılardır.</a:t>
            </a:r>
          </a:p>
          <a:p>
            <a:pPr marL="0" indent="0">
              <a:buNone/>
            </a:pPr>
            <a:r>
              <a:rPr lang="tr-TR" err="1">
                <a:solidFill>
                  <a:schemeClr val="tx1"/>
                </a:solidFill>
              </a:rPr>
              <a:t>int</a:t>
            </a:r>
            <a:r>
              <a:rPr lang="tr-TR">
                <a:solidFill>
                  <a:schemeClr val="tx1"/>
                </a:solidFill>
              </a:rPr>
              <a:t> a = 8;</a:t>
            </a:r>
          </a:p>
          <a:p>
            <a:pPr marL="0" indent="0">
              <a:buNone/>
            </a:pPr>
            <a:r>
              <a:rPr lang="tr-TR" err="1"/>
              <a:t>Float</a:t>
            </a:r>
            <a:r>
              <a:rPr lang="tr-TR"/>
              <a:t> ve </a:t>
            </a:r>
            <a:r>
              <a:rPr lang="tr-TR" err="1"/>
              <a:t>double</a:t>
            </a:r>
            <a:r>
              <a:rPr lang="tr-TR"/>
              <a:t>: </a:t>
            </a:r>
            <a:r>
              <a:rPr lang="tr-TR">
                <a:solidFill>
                  <a:schemeClr val="tx1"/>
                </a:solidFill>
              </a:rPr>
              <a:t>Bir veya daha fazla ondalık basamak içeren pozitif veya negatif sayılardır.</a:t>
            </a:r>
          </a:p>
          <a:p>
            <a:pPr marL="0" indent="0">
              <a:buNone/>
            </a:pPr>
            <a:r>
              <a:rPr lang="tr-TR" err="1">
                <a:solidFill>
                  <a:schemeClr val="tx1"/>
                </a:solidFill>
              </a:rPr>
              <a:t>float</a:t>
            </a:r>
            <a:r>
              <a:rPr lang="tr-TR">
                <a:solidFill>
                  <a:schemeClr val="tx1"/>
                </a:solidFill>
              </a:rPr>
              <a:t> b = </a:t>
            </a:r>
            <a:r>
              <a:rPr lang="tr-TR"/>
              <a:t>(</a:t>
            </a:r>
            <a:r>
              <a:rPr lang="tr-TR" err="1"/>
              <a:t>float</a:t>
            </a:r>
            <a:r>
              <a:rPr lang="tr-TR"/>
              <a:t>) 1.10</a:t>
            </a:r>
            <a:r>
              <a:rPr lang="tr-TR">
                <a:solidFill>
                  <a:schemeClr val="tx1"/>
                </a:solidFill>
              </a:rPr>
              <a:t>;</a:t>
            </a:r>
          </a:p>
          <a:p>
            <a:pPr marL="0" indent="0">
              <a:buNone/>
            </a:pPr>
            <a:r>
              <a:rPr lang="tr-TR" err="1"/>
              <a:t>double</a:t>
            </a:r>
            <a:r>
              <a:rPr lang="tr-TR"/>
              <a:t> c = 1.9000.80000;</a:t>
            </a:r>
            <a:endParaRPr lang="tr-TR">
              <a:solidFill>
                <a:schemeClr val="tx1"/>
              </a:solidFill>
            </a:endParaRPr>
          </a:p>
          <a:p>
            <a:pPr marL="0" indent="0">
              <a:buNone/>
            </a:pPr>
            <a:endParaRPr lang="tr-TR">
              <a:solidFill>
                <a:schemeClr val="tx1"/>
              </a:solidFill>
            </a:endParaRPr>
          </a:p>
          <a:p>
            <a:endParaRPr lang="tr-TR"/>
          </a:p>
        </p:txBody>
      </p:sp>
    </p:spTree>
    <p:extLst>
      <p:ext uri="{BB962C8B-B14F-4D97-AF65-F5344CB8AC3E}">
        <p14:creationId xmlns:p14="http://schemas.microsoft.com/office/powerpoint/2010/main" val="85900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47660C-141B-4BB5-AF04-CD4F1E3D375D}"/>
              </a:ext>
            </a:extLst>
          </p:cNvPr>
          <p:cNvSpPr>
            <a:spLocks noGrp="1"/>
          </p:cNvSpPr>
          <p:nvPr>
            <p:ph type="title"/>
          </p:nvPr>
        </p:nvSpPr>
        <p:spPr/>
        <p:txBody>
          <a:bodyPr/>
          <a:lstStyle/>
          <a:p>
            <a:r>
              <a:rPr lang="tr-TR"/>
              <a:t>Yazılım Nedir?</a:t>
            </a:r>
          </a:p>
        </p:txBody>
      </p:sp>
      <p:sp>
        <p:nvSpPr>
          <p:cNvPr id="3" name="İçerik Yer Tutucusu 2">
            <a:extLst>
              <a:ext uri="{FF2B5EF4-FFF2-40B4-BE49-F238E27FC236}">
                <a16:creationId xmlns:a16="http://schemas.microsoft.com/office/drawing/2014/main" id="{FAC8D736-8595-46EF-B050-4BF608B384A5}"/>
              </a:ext>
            </a:extLst>
          </p:cNvPr>
          <p:cNvSpPr>
            <a:spLocks noGrp="1"/>
          </p:cNvSpPr>
          <p:nvPr>
            <p:ph idx="1"/>
          </p:nvPr>
        </p:nvSpPr>
        <p:spPr/>
        <p:txBody>
          <a:bodyPr/>
          <a:lstStyle/>
          <a:p>
            <a:r>
              <a:rPr lang="tr-TR" b="1" i="0">
                <a:effectLst/>
                <a:latin typeface="Arial" panose="020B0604020202020204" pitchFamily="34" charset="0"/>
              </a:rPr>
              <a:t>Yazılım</a:t>
            </a:r>
            <a:r>
              <a:rPr lang="tr-TR" b="0" i="0">
                <a:effectLst/>
                <a:latin typeface="Arial" panose="020B0604020202020204" pitchFamily="34" charset="0"/>
              </a:rPr>
              <a:t>, değişik ve çeşitli görevler yapma amaçlı tasarlanmış </a:t>
            </a:r>
            <a:r>
              <a:rPr lang="tr-TR" b="0" i="0" u="none" strike="noStrike">
                <a:effectLst/>
                <a:latin typeface="Arial" panose="020B0604020202020204" pitchFamily="34" charset="0"/>
              </a:rPr>
              <a:t>elektronik aygıtların </a:t>
            </a:r>
            <a:r>
              <a:rPr lang="tr-TR" b="0" i="0">
                <a:effectLst/>
                <a:latin typeface="Arial" panose="020B0604020202020204" pitchFamily="34" charset="0"/>
              </a:rPr>
              <a:t>birbirleriyle haberleşebilmesini ve uyumunu sağlayarak görevlerini ya da kullanılabilirliklerini geliştirmeye yarayan </a:t>
            </a:r>
            <a:r>
              <a:rPr lang="tr-TR" b="0" i="0" u="none" strike="noStrike">
                <a:effectLst/>
                <a:latin typeface="Arial" panose="020B0604020202020204" pitchFamily="34" charset="0"/>
              </a:rPr>
              <a:t>makine</a:t>
            </a:r>
            <a:r>
              <a:rPr lang="tr-TR" b="0" i="0">
                <a:effectLst/>
                <a:latin typeface="Arial" panose="020B0604020202020204" pitchFamily="34" charset="0"/>
              </a:rPr>
              <a:t> komutlarıdır.</a:t>
            </a:r>
          </a:p>
          <a:p>
            <a:r>
              <a:rPr lang="tr-TR" b="0" i="0">
                <a:effectLst/>
                <a:latin typeface="Arial" panose="020B0604020202020204" pitchFamily="34" charset="0"/>
              </a:rPr>
              <a:t>Yazılım, elektronik aygıtların belirli bir işi yapmasını sağlayan </a:t>
            </a:r>
            <a:r>
              <a:rPr lang="tr-TR" b="0" i="0" u="none" strike="noStrike">
                <a:effectLst/>
                <a:latin typeface="Arial" panose="020B0604020202020204" pitchFamily="34" charset="0"/>
              </a:rPr>
              <a:t>programların</a:t>
            </a:r>
            <a:r>
              <a:rPr lang="tr-TR" b="0" i="0">
                <a:effectLst/>
                <a:latin typeface="Arial" panose="020B0604020202020204" pitchFamily="34" charset="0"/>
              </a:rPr>
              <a:t> tümüne verilen isimdir. Bir başka deyişle, var olan bir problemi çözmek amacıyla </a:t>
            </a:r>
            <a:r>
              <a:rPr lang="tr-TR" b="0" i="0" u="none" strike="noStrike">
                <a:effectLst/>
                <a:latin typeface="Arial" panose="020B0604020202020204" pitchFamily="34" charset="0"/>
              </a:rPr>
              <a:t>bilgisayar</a:t>
            </a:r>
            <a:r>
              <a:rPr lang="tr-TR" b="0" i="0">
                <a:effectLst/>
                <a:latin typeface="Arial" panose="020B0604020202020204" pitchFamily="34" charset="0"/>
              </a:rPr>
              <a:t> dili kullanılarak oluşturulmuş anlamlı anlatımlar bütünüdür. Yazılım için çeşitli diller mevcuttur. Bunlardan bazıları </a:t>
            </a:r>
            <a:r>
              <a:rPr lang="tr-TR" b="0" i="0" u="none" strike="noStrike">
                <a:solidFill>
                  <a:schemeClr val="bg1"/>
                </a:solidFill>
                <a:effectLst/>
                <a:latin typeface="Arial" panose="020B0604020202020204" pitchFamily="34" charset="0"/>
              </a:rPr>
              <a:t>Java, C#, Pascal, C, C++ …</a:t>
            </a:r>
            <a:endParaRPr lang="tr-TR">
              <a:solidFill>
                <a:schemeClr val="bg1"/>
              </a:solidFill>
            </a:endParaRPr>
          </a:p>
        </p:txBody>
      </p:sp>
    </p:spTree>
    <p:extLst>
      <p:ext uri="{BB962C8B-B14F-4D97-AF65-F5344CB8AC3E}">
        <p14:creationId xmlns:p14="http://schemas.microsoft.com/office/powerpoint/2010/main" val="2698189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6EF457-13BB-4B05-BA92-20DC33C89508}"/>
              </a:ext>
            </a:extLst>
          </p:cNvPr>
          <p:cNvSpPr>
            <a:spLocks noGrp="1"/>
          </p:cNvSpPr>
          <p:nvPr>
            <p:ph type="title"/>
          </p:nvPr>
        </p:nvSpPr>
        <p:spPr/>
        <p:txBody>
          <a:bodyPr/>
          <a:lstStyle/>
          <a:p>
            <a:r>
              <a:rPr lang="tr-TR" b="1" err="1">
                <a:solidFill>
                  <a:schemeClr val="tx1"/>
                </a:solidFill>
              </a:rPr>
              <a:t>Metinsel</a:t>
            </a:r>
            <a:r>
              <a:rPr lang="tr-TR" b="1">
                <a:solidFill>
                  <a:schemeClr val="tx1"/>
                </a:solidFill>
              </a:rPr>
              <a:t> Veri Tipleri</a:t>
            </a:r>
            <a:endParaRPr lang="tr-TR"/>
          </a:p>
        </p:txBody>
      </p:sp>
      <p:sp>
        <p:nvSpPr>
          <p:cNvPr id="3" name="İçerik Yer Tutucusu 2">
            <a:extLst>
              <a:ext uri="{FF2B5EF4-FFF2-40B4-BE49-F238E27FC236}">
                <a16:creationId xmlns:a16="http://schemas.microsoft.com/office/drawing/2014/main" id="{D8860F70-E447-40FB-AA19-5FE6414577CE}"/>
              </a:ext>
            </a:extLst>
          </p:cNvPr>
          <p:cNvSpPr>
            <a:spLocks noGrp="1"/>
          </p:cNvSpPr>
          <p:nvPr>
            <p:ph idx="1"/>
          </p:nvPr>
        </p:nvSpPr>
        <p:spPr/>
        <p:txBody>
          <a:bodyPr/>
          <a:lstStyle/>
          <a:p>
            <a:r>
              <a:rPr lang="tr-TR" b="1" err="1">
                <a:solidFill>
                  <a:schemeClr val="tx1"/>
                </a:solidFill>
              </a:rPr>
              <a:t>String</a:t>
            </a:r>
            <a:r>
              <a:rPr lang="tr-TR" b="1">
                <a:solidFill>
                  <a:schemeClr val="tx1"/>
                </a:solidFill>
              </a:rPr>
              <a:t>: </a:t>
            </a:r>
            <a:r>
              <a:rPr lang="tr-TR">
                <a:solidFill>
                  <a:schemeClr val="tx1"/>
                </a:solidFill>
              </a:rPr>
              <a:t>Karakterleri tırnak içine alarak oluşturduğumuz </a:t>
            </a:r>
            <a:r>
              <a:rPr lang="tr-TR" err="1">
                <a:solidFill>
                  <a:schemeClr val="tx1"/>
                </a:solidFill>
              </a:rPr>
              <a:t>metinsel</a:t>
            </a:r>
            <a:r>
              <a:rPr lang="tr-TR">
                <a:solidFill>
                  <a:schemeClr val="tx1"/>
                </a:solidFill>
              </a:rPr>
              <a:t> ifadelerdir.</a:t>
            </a:r>
          </a:p>
          <a:p>
            <a:endParaRPr lang="tr-TR">
              <a:solidFill>
                <a:schemeClr val="tx1"/>
              </a:solidFill>
            </a:endParaRPr>
          </a:p>
          <a:p>
            <a:pPr marL="0" indent="0">
              <a:buNone/>
            </a:pPr>
            <a:r>
              <a:rPr lang="tr-TR" err="1"/>
              <a:t>String</a:t>
            </a:r>
            <a:r>
              <a:rPr lang="tr-TR"/>
              <a:t> metin = ‘‘</a:t>
            </a:r>
            <a:r>
              <a:rPr lang="tr-TR" err="1"/>
              <a:t>Metinsel</a:t>
            </a:r>
            <a:r>
              <a:rPr lang="tr-TR"/>
              <a:t> İfade’’;</a:t>
            </a:r>
          </a:p>
        </p:txBody>
      </p:sp>
    </p:spTree>
    <p:extLst>
      <p:ext uri="{BB962C8B-B14F-4D97-AF65-F5344CB8AC3E}">
        <p14:creationId xmlns:p14="http://schemas.microsoft.com/office/powerpoint/2010/main" val="3206987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54DC4C-B150-484A-8C43-52E537EB1F0A}"/>
              </a:ext>
            </a:extLst>
          </p:cNvPr>
          <p:cNvSpPr>
            <a:spLocks noGrp="1"/>
          </p:cNvSpPr>
          <p:nvPr>
            <p:ph type="title"/>
          </p:nvPr>
        </p:nvSpPr>
        <p:spPr/>
        <p:txBody>
          <a:bodyPr/>
          <a:lstStyle/>
          <a:p>
            <a:r>
              <a:rPr lang="tr-TR" b="1">
                <a:solidFill>
                  <a:schemeClr val="tx1"/>
                </a:solidFill>
              </a:rPr>
              <a:t>Mantıksal Veri Tipleri</a:t>
            </a:r>
            <a:endParaRPr lang="tr-TR"/>
          </a:p>
        </p:txBody>
      </p:sp>
      <p:sp>
        <p:nvSpPr>
          <p:cNvPr id="3" name="İçerik Yer Tutucusu 2">
            <a:extLst>
              <a:ext uri="{FF2B5EF4-FFF2-40B4-BE49-F238E27FC236}">
                <a16:creationId xmlns:a16="http://schemas.microsoft.com/office/drawing/2014/main" id="{8611BB7B-0F63-4B00-BA9C-27BD1C7924B9}"/>
              </a:ext>
            </a:extLst>
          </p:cNvPr>
          <p:cNvSpPr>
            <a:spLocks noGrp="1"/>
          </p:cNvSpPr>
          <p:nvPr>
            <p:ph idx="1"/>
          </p:nvPr>
        </p:nvSpPr>
        <p:spPr/>
        <p:txBody>
          <a:bodyPr/>
          <a:lstStyle/>
          <a:p>
            <a:pPr algn="just">
              <a:buFont typeface="Wingdings" panose="05000000000000000000" pitchFamily="2" charset="2"/>
              <a:buChar char="Ø"/>
            </a:pPr>
            <a:r>
              <a:rPr lang="tr-TR" err="1">
                <a:solidFill>
                  <a:schemeClr val="tx1"/>
                </a:solidFill>
              </a:rPr>
              <a:t>boolean</a:t>
            </a:r>
            <a:r>
              <a:rPr lang="tr-TR">
                <a:solidFill>
                  <a:schemeClr val="tx1"/>
                </a:solidFill>
              </a:rPr>
              <a:t> olarak adlandırılan 2 tane mantıksal veri tipi vardır. Bunlar </a:t>
            </a:r>
            <a:r>
              <a:rPr lang="tr-TR" b="1" err="1">
                <a:solidFill>
                  <a:schemeClr val="tx1"/>
                </a:solidFill>
              </a:rPr>
              <a:t>true</a:t>
            </a:r>
            <a:r>
              <a:rPr lang="tr-TR">
                <a:solidFill>
                  <a:schemeClr val="tx1"/>
                </a:solidFill>
              </a:rPr>
              <a:t> ve </a:t>
            </a:r>
            <a:r>
              <a:rPr lang="tr-TR" b="1" err="1">
                <a:solidFill>
                  <a:schemeClr val="tx1"/>
                </a:solidFill>
              </a:rPr>
              <a:t>false</a:t>
            </a:r>
            <a:r>
              <a:rPr lang="tr-TR">
                <a:solidFill>
                  <a:schemeClr val="tx1"/>
                </a:solidFill>
              </a:rPr>
              <a:t> değerleridir.</a:t>
            </a:r>
          </a:p>
          <a:p>
            <a:pPr algn="just">
              <a:buFont typeface="Wingdings" panose="05000000000000000000" pitchFamily="2" charset="2"/>
              <a:buChar char="Ø"/>
            </a:pPr>
            <a:r>
              <a:rPr lang="tr-TR" err="1">
                <a:solidFill>
                  <a:schemeClr val="tx1"/>
                </a:solidFill>
              </a:rPr>
              <a:t>boolean</a:t>
            </a:r>
            <a:r>
              <a:rPr lang="tr-TR">
                <a:solidFill>
                  <a:schemeClr val="tx1"/>
                </a:solidFill>
              </a:rPr>
              <a:t> veri tipi program akışının yönlendirilmesinde ve döngü yapılarında olmazsa olmaz bir veri tipidir.</a:t>
            </a:r>
          </a:p>
          <a:p>
            <a:pPr algn="just">
              <a:buFont typeface="Wingdings" panose="05000000000000000000" pitchFamily="2" charset="2"/>
              <a:buChar char="Ø"/>
            </a:pPr>
            <a:r>
              <a:rPr lang="tr-TR">
                <a:solidFill>
                  <a:schemeClr val="tx1"/>
                </a:solidFill>
              </a:rPr>
              <a:t>Mantıksal türdeki değişkenler, bir değer atandığında oluşturulur.</a:t>
            </a:r>
          </a:p>
          <a:p>
            <a:pPr marL="0" indent="0">
              <a:buNone/>
            </a:pPr>
            <a:endParaRPr lang="tr-TR" b="0">
              <a:solidFill>
                <a:srgbClr val="0000FF"/>
              </a:solidFill>
              <a:effectLst/>
              <a:latin typeface="Consolas" panose="020B0609020204030204" pitchFamily="49" charset="0"/>
            </a:endParaRPr>
          </a:p>
          <a:p>
            <a:endParaRPr lang="tr-TR" b="0">
              <a:solidFill>
                <a:srgbClr val="000000"/>
              </a:solidFill>
              <a:effectLst/>
              <a:latin typeface="Consolas" panose="020B0609020204030204" pitchFamily="49" charset="0"/>
            </a:endParaRPr>
          </a:p>
          <a:p>
            <a:endParaRPr lang="tr-TR"/>
          </a:p>
        </p:txBody>
      </p:sp>
    </p:spTree>
    <p:extLst>
      <p:ext uri="{BB962C8B-B14F-4D97-AF65-F5344CB8AC3E}">
        <p14:creationId xmlns:p14="http://schemas.microsoft.com/office/powerpoint/2010/main" val="3249634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23D11E-6731-44CE-BE71-D1A209A6BD25}"/>
              </a:ext>
            </a:extLst>
          </p:cNvPr>
          <p:cNvSpPr>
            <a:spLocks noGrp="1"/>
          </p:cNvSpPr>
          <p:nvPr>
            <p:ph type="title"/>
          </p:nvPr>
        </p:nvSpPr>
        <p:spPr/>
        <p:txBody>
          <a:bodyPr/>
          <a:lstStyle/>
          <a:p>
            <a:r>
              <a:rPr lang="tr-TR" err="1"/>
              <a:t>Boolean</a:t>
            </a:r>
            <a:r>
              <a:rPr lang="tr-TR"/>
              <a:t> Örnek</a:t>
            </a:r>
          </a:p>
        </p:txBody>
      </p:sp>
      <p:sp>
        <p:nvSpPr>
          <p:cNvPr id="3" name="İçerik Yer Tutucusu 2">
            <a:extLst>
              <a:ext uri="{FF2B5EF4-FFF2-40B4-BE49-F238E27FC236}">
                <a16:creationId xmlns:a16="http://schemas.microsoft.com/office/drawing/2014/main" id="{6F2A6CE2-5CDF-40AA-AB12-E97027880DBF}"/>
              </a:ext>
            </a:extLst>
          </p:cNvPr>
          <p:cNvSpPr>
            <a:spLocks noGrp="1"/>
          </p:cNvSpPr>
          <p:nvPr>
            <p:ph idx="1"/>
          </p:nvPr>
        </p:nvSpPr>
        <p:spPr/>
        <p:txBody>
          <a:bodyPr/>
          <a:lstStyle/>
          <a:p>
            <a:r>
              <a:rPr lang="en-US"/>
              <a:t> </a:t>
            </a:r>
            <a:r>
              <a:rPr lang="tr-TR"/>
              <a:t>	</a:t>
            </a:r>
            <a:r>
              <a:rPr lang="en-US"/>
              <a:t>int a=5;</a:t>
            </a:r>
          </a:p>
          <a:p>
            <a:r>
              <a:rPr lang="en-US"/>
              <a:t>        int b=6;</a:t>
            </a:r>
          </a:p>
          <a:p>
            <a:r>
              <a:rPr lang="en-US"/>
              <a:t>        </a:t>
            </a:r>
            <a:r>
              <a:rPr lang="en-US" err="1"/>
              <a:t>boolean</a:t>
            </a:r>
            <a:r>
              <a:rPr lang="en-US"/>
              <a:t> x;</a:t>
            </a:r>
          </a:p>
          <a:p>
            <a:r>
              <a:rPr lang="en-US"/>
              <a:t>        x = (a==b);</a:t>
            </a:r>
          </a:p>
          <a:p>
            <a:r>
              <a:rPr lang="en-US"/>
              <a:t>        </a:t>
            </a:r>
            <a:r>
              <a:rPr lang="en-US" err="1"/>
              <a:t>System.out.println</a:t>
            </a:r>
            <a:r>
              <a:rPr lang="en-US"/>
              <a:t>(x);</a:t>
            </a:r>
            <a:endParaRPr lang="tr-TR"/>
          </a:p>
        </p:txBody>
      </p:sp>
    </p:spTree>
    <p:extLst>
      <p:ext uri="{BB962C8B-B14F-4D97-AF65-F5344CB8AC3E}">
        <p14:creationId xmlns:p14="http://schemas.microsoft.com/office/powerpoint/2010/main" val="702860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485CD3-494A-4E5E-8B35-825B69C96292}"/>
              </a:ext>
            </a:extLst>
          </p:cNvPr>
          <p:cNvSpPr>
            <a:spLocks noGrp="1"/>
          </p:cNvSpPr>
          <p:nvPr>
            <p:ph type="title"/>
          </p:nvPr>
        </p:nvSpPr>
        <p:spPr/>
        <p:txBody>
          <a:bodyPr/>
          <a:lstStyle/>
          <a:p>
            <a:r>
              <a:rPr lang="tr-TR"/>
              <a:t>Veri Tipleri</a:t>
            </a:r>
          </a:p>
        </p:txBody>
      </p:sp>
      <p:pic>
        <p:nvPicPr>
          <p:cNvPr id="5" name="İçerik Yer Tutucusu 4">
            <a:extLst>
              <a:ext uri="{FF2B5EF4-FFF2-40B4-BE49-F238E27FC236}">
                <a16:creationId xmlns:a16="http://schemas.microsoft.com/office/drawing/2014/main" id="{7F3DDB8A-D5BB-454A-B301-3C5A1D0B71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804637" y="2562227"/>
            <a:ext cx="10582725" cy="3224424"/>
          </a:xfrm>
        </p:spPr>
      </p:pic>
    </p:spTree>
    <p:extLst>
      <p:ext uri="{BB962C8B-B14F-4D97-AF65-F5344CB8AC3E}">
        <p14:creationId xmlns:p14="http://schemas.microsoft.com/office/powerpoint/2010/main" val="3683740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6128A-2767-4E46-B7E9-908763584E5B}"/>
              </a:ext>
            </a:extLst>
          </p:cNvPr>
          <p:cNvSpPr>
            <a:spLocks noGrp="1"/>
          </p:cNvSpPr>
          <p:nvPr>
            <p:ph type="title"/>
          </p:nvPr>
        </p:nvSpPr>
        <p:spPr/>
        <p:txBody>
          <a:bodyPr/>
          <a:lstStyle/>
          <a:p>
            <a:r>
              <a:rPr lang="tr-TR"/>
              <a:t>Var Anahtar Kelimesi</a:t>
            </a:r>
          </a:p>
        </p:txBody>
      </p:sp>
      <p:sp>
        <p:nvSpPr>
          <p:cNvPr id="3" name="İçerik Yer Tutucusu 2">
            <a:extLst>
              <a:ext uri="{FF2B5EF4-FFF2-40B4-BE49-F238E27FC236}">
                <a16:creationId xmlns:a16="http://schemas.microsoft.com/office/drawing/2014/main" id="{A38E1496-9485-44D8-B771-196FC3069C8B}"/>
              </a:ext>
            </a:extLst>
          </p:cNvPr>
          <p:cNvSpPr>
            <a:spLocks noGrp="1"/>
          </p:cNvSpPr>
          <p:nvPr>
            <p:ph idx="1"/>
          </p:nvPr>
        </p:nvSpPr>
        <p:spPr/>
        <p:txBody>
          <a:bodyPr/>
          <a:lstStyle/>
          <a:p>
            <a:r>
              <a:rPr lang="tr-TR"/>
              <a:t>Bir değişken tanımlarken veri tipini belirtmek yerine var kelimesini kullanarak değişken tanımlaması yapabiliriz.</a:t>
            </a:r>
          </a:p>
          <a:p>
            <a:r>
              <a:rPr lang="tr-TR"/>
              <a:t>var anahtar kelimesini tanımlarken ilk değer ataması yapılması zorunludur.</a:t>
            </a:r>
          </a:p>
          <a:p>
            <a:r>
              <a:rPr lang="tr-TR"/>
              <a:t>var </a:t>
            </a:r>
            <a:r>
              <a:rPr lang="tr-TR" err="1"/>
              <a:t>degisken</a:t>
            </a:r>
            <a:r>
              <a:rPr lang="tr-TR"/>
              <a:t> = ’’Java dersi’’;</a:t>
            </a:r>
          </a:p>
          <a:p>
            <a:r>
              <a:rPr lang="tr-TR"/>
              <a:t>var </a:t>
            </a:r>
            <a:r>
              <a:rPr lang="tr-TR" err="1"/>
              <a:t>degisken</a:t>
            </a:r>
            <a:r>
              <a:rPr lang="tr-TR"/>
              <a:t> = 5;</a:t>
            </a:r>
          </a:p>
        </p:txBody>
      </p:sp>
    </p:spTree>
    <p:extLst>
      <p:ext uri="{BB962C8B-B14F-4D97-AF65-F5344CB8AC3E}">
        <p14:creationId xmlns:p14="http://schemas.microsoft.com/office/powerpoint/2010/main" val="1189406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716B9D-D42F-4C0C-A51D-20F7BA54AB03}"/>
              </a:ext>
            </a:extLst>
          </p:cNvPr>
          <p:cNvSpPr>
            <a:spLocks noGrp="1"/>
          </p:cNvSpPr>
          <p:nvPr>
            <p:ph type="title"/>
          </p:nvPr>
        </p:nvSpPr>
        <p:spPr/>
        <p:txBody>
          <a:bodyPr/>
          <a:lstStyle/>
          <a:p>
            <a:r>
              <a:rPr lang="tr-TR"/>
              <a:t>Sabit Tanımlama</a:t>
            </a:r>
          </a:p>
        </p:txBody>
      </p:sp>
      <p:sp>
        <p:nvSpPr>
          <p:cNvPr id="3" name="İçerik Yer Tutucusu 2">
            <a:extLst>
              <a:ext uri="{FF2B5EF4-FFF2-40B4-BE49-F238E27FC236}">
                <a16:creationId xmlns:a16="http://schemas.microsoft.com/office/drawing/2014/main" id="{6DD700D8-F778-4BEB-BE18-70A03198D3D7}"/>
              </a:ext>
            </a:extLst>
          </p:cNvPr>
          <p:cNvSpPr>
            <a:spLocks noGrp="1"/>
          </p:cNvSpPr>
          <p:nvPr>
            <p:ph idx="1"/>
          </p:nvPr>
        </p:nvSpPr>
        <p:spPr/>
        <p:txBody>
          <a:bodyPr/>
          <a:lstStyle/>
          <a:p>
            <a:r>
              <a:rPr lang="tr-TR"/>
              <a:t>Sabit tanımlama, değeri değiştirilemeyen değişkenler için kullanılır.</a:t>
            </a:r>
          </a:p>
          <a:p>
            <a:r>
              <a:rPr lang="tr-TR"/>
              <a:t>Program içerisinde değerinin değiştirilmesi istenmeyen verileri tanımlarken kullanılır.</a:t>
            </a:r>
          </a:p>
          <a:p>
            <a:r>
              <a:rPr lang="tr-TR"/>
              <a:t>Java’da sabit bir tanımlama yapmak için ‘final’ anahtar kelimesi kullanılır.</a:t>
            </a:r>
          </a:p>
          <a:p>
            <a:r>
              <a:rPr lang="tr-TR"/>
              <a:t>final </a:t>
            </a:r>
            <a:r>
              <a:rPr lang="tr-TR" err="1"/>
              <a:t>int</a:t>
            </a:r>
            <a:r>
              <a:rPr lang="tr-TR"/>
              <a:t> x = 5;</a:t>
            </a:r>
          </a:p>
        </p:txBody>
      </p:sp>
    </p:spTree>
    <p:extLst>
      <p:ext uri="{BB962C8B-B14F-4D97-AF65-F5344CB8AC3E}">
        <p14:creationId xmlns:p14="http://schemas.microsoft.com/office/powerpoint/2010/main" val="3820488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DE8FD0-B490-4110-95C3-C9375AB74F7F}"/>
              </a:ext>
            </a:extLst>
          </p:cNvPr>
          <p:cNvSpPr>
            <a:spLocks noGrp="1"/>
          </p:cNvSpPr>
          <p:nvPr>
            <p:ph type="title"/>
          </p:nvPr>
        </p:nvSpPr>
        <p:spPr/>
        <p:txBody>
          <a:bodyPr/>
          <a:lstStyle/>
          <a:p>
            <a:r>
              <a:rPr lang="tr-TR" b="1">
                <a:solidFill>
                  <a:schemeClr val="tx1"/>
                </a:solidFill>
              </a:rPr>
              <a:t>Matematiksel Operatörler</a:t>
            </a:r>
            <a:endParaRPr lang="tr-TR"/>
          </a:p>
        </p:txBody>
      </p:sp>
      <p:pic>
        <p:nvPicPr>
          <p:cNvPr id="5" name="İçerik Yer Tutucusu 4">
            <a:extLst>
              <a:ext uri="{FF2B5EF4-FFF2-40B4-BE49-F238E27FC236}">
                <a16:creationId xmlns:a16="http://schemas.microsoft.com/office/drawing/2014/main" id="{476F51F6-262B-49A5-948E-28DBC58D071B}"/>
              </a:ext>
            </a:extLst>
          </p:cNvPr>
          <p:cNvPicPr>
            <a:picLocks noGrp="1" noChangeAspect="1"/>
          </p:cNvPicPr>
          <p:nvPr>
            <p:ph idx="1"/>
          </p:nvPr>
        </p:nvPicPr>
        <p:blipFill rotWithShape="1">
          <a:blip r:embed="rId2"/>
          <a:srcRect l="26816" t="26082" r="28371" b="45466"/>
          <a:stretch/>
        </p:blipFill>
        <p:spPr>
          <a:xfrm>
            <a:off x="680321" y="2442949"/>
            <a:ext cx="9826388" cy="3507476"/>
          </a:xfrm>
        </p:spPr>
      </p:pic>
    </p:spTree>
    <p:extLst>
      <p:ext uri="{BB962C8B-B14F-4D97-AF65-F5344CB8AC3E}">
        <p14:creationId xmlns:p14="http://schemas.microsoft.com/office/powerpoint/2010/main" val="3065710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1D7DF1-7567-42E8-88DD-59B85711D259}"/>
              </a:ext>
            </a:extLst>
          </p:cNvPr>
          <p:cNvSpPr>
            <a:spLocks noGrp="1"/>
          </p:cNvSpPr>
          <p:nvPr>
            <p:ph type="title"/>
          </p:nvPr>
        </p:nvSpPr>
        <p:spPr/>
        <p:txBody>
          <a:bodyPr/>
          <a:lstStyle/>
          <a:p>
            <a:r>
              <a:rPr lang="tr-TR" b="1">
                <a:solidFill>
                  <a:schemeClr val="tx1"/>
                </a:solidFill>
              </a:rPr>
              <a:t>Matematiksel Operatörler</a:t>
            </a:r>
            <a:endParaRPr lang="tr-TR"/>
          </a:p>
        </p:txBody>
      </p:sp>
      <p:sp>
        <p:nvSpPr>
          <p:cNvPr id="3" name="İçerik Yer Tutucusu 2">
            <a:extLst>
              <a:ext uri="{FF2B5EF4-FFF2-40B4-BE49-F238E27FC236}">
                <a16:creationId xmlns:a16="http://schemas.microsoft.com/office/drawing/2014/main" id="{146DC1D7-2D72-4EE1-A581-805820B496E7}"/>
              </a:ext>
            </a:extLst>
          </p:cNvPr>
          <p:cNvSpPr>
            <a:spLocks noGrp="1"/>
          </p:cNvSpPr>
          <p:nvPr>
            <p:ph idx="1"/>
          </p:nvPr>
        </p:nvSpPr>
        <p:spPr/>
        <p:txBody>
          <a:bodyPr/>
          <a:lstStyle/>
          <a:p>
            <a:pPr>
              <a:buFont typeface="Wingdings" panose="05000000000000000000" pitchFamily="2" charset="2"/>
              <a:buChar char="Ø"/>
            </a:pPr>
            <a:r>
              <a:rPr lang="tr-TR">
                <a:solidFill>
                  <a:schemeClr val="tx1"/>
                </a:solidFill>
              </a:rPr>
              <a:t>Eğer operatörler eşit öncelikliyse, soldan sağa işlem yapılır.</a:t>
            </a:r>
          </a:p>
          <a:p>
            <a:pPr marL="0" indent="0">
              <a:buNone/>
            </a:pPr>
            <a:endParaRPr lang="tr-TR"/>
          </a:p>
          <a:p>
            <a:pPr marL="0" indent="0">
              <a:buNone/>
            </a:pPr>
            <a:r>
              <a:rPr lang="tr-TR" b="0">
                <a:solidFill>
                  <a:srgbClr val="000000"/>
                </a:solidFill>
                <a:effectLst/>
                <a:latin typeface="Consolas" panose="020B0609020204030204" pitchFamily="49" charset="0"/>
              </a:rPr>
              <a:t> </a:t>
            </a:r>
            <a:r>
              <a:rPr lang="nn-NO" b="0">
                <a:solidFill>
                  <a:srgbClr val="000000"/>
                </a:solidFill>
                <a:effectLst/>
                <a:latin typeface="Consolas" panose="020B0609020204030204" pitchFamily="49" charset="0"/>
              </a:rPr>
              <a:t>i = </a:t>
            </a:r>
            <a:r>
              <a:rPr lang="nn-NO" b="0">
                <a:solidFill>
                  <a:srgbClr val="098658"/>
                </a:solidFill>
                <a:effectLst/>
                <a:latin typeface="Consolas" panose="020B0609020204030204" pitchFamily="49" charset="0"/>
              </a:rPr>
              <a:t>3</a:t>
            </a:r>
            <a:r>
              <a:rPr lang="nn-NO" b="0">
                <a:solidFill>
                  <a:srgbClr val="000000"/>
                </a:solidFill>
                <a:effectLst/>
                <a:latin typeface="Consolas" panose="020B0609020204030204" pitchFamily="49" charset="0"/>
              </a:rPr>
              <a:t> * </a:t>
            </a:r>
            <a:r>
              <a:rPr lang="nn-NO" b="0">
                <a:solidFill>
                  <a:srgbClr val="098658"/>
                </a:solidFill>
                <a:effectLst/>
                <a:latin typeface="Consolas" panose="020B0609020204030204" pitchFamily="49" charset="0"/>
              </a:rPr>
              <a:t>5</a:t>
            </a:r>
            <a:r>
              <a:rPr lang="nn-NO" b="0">
                <a:solidFill>
                  <a:srgbClr val="000000"/>
                </a:solidFill>
                <a:effectLst/>
                <a:latin typeface="Consolas" panose="020B0609020204030204" pitchFamily="49" charset="0"/>
              </a:rPr>
              <a:t> / </a:t>
            </a:r>
            <a:r>
              <a:rPr lang="tr-TR">
                <a:solidFill>
                  <a:srgbClr val="098658"/>
                </a:solidFill>
                <a:latin typeface="Consolas" panose="020B0609020204030204" pitchFamily="49" charset="0"/>
              </a:rPr>
              <a:t>3</a:t>
            </a:r>
            <a:r>
              <a:rPr lang="tr-TR" b="0">
                <a:solidFill>
                  <a:srgbClr val="098658"/>
                </a:solidFill>
                <a:effectLst/>
                <a:latin typeface="Consolas" panose="020B0609020204030204" pitchFamily="49" charset="0"/>
              </a:rPr>
              <a:t>;</a:t>
            </a:r>
            <a:endParaRPr lang="tr-TR" b="0">
              <a:solidFill>
                <a:srgbClr val="CD3131"/>
              </a:solidFill>
              <a:effectLst/>
              <a:latin typeface="Consolas" panose="020B0609020204030204" pitchFamily="49" charset="0"/>
            </a:endParaRPr>
          </a:p>
          <a:p>
            <a:pPr marL="0" indent="0">
              <a:buNone/>
            </a:pPr>
            <a:br>
              <a:rPr lang="nn-NO" b="0">
                <a:solidFill>
                  <a:srgbClr val="000000"/>
                </a:solidFill>
                <a:effectLst/>
                <a:latin typeface="Consolas" panose="020B0609020204030204" pitchFamily="49" charset="0"/>
              </a:rPr>
            </a:br>
            <a:r>
              <a:rPr lang="tr-TR">
                <a:solidFill>
                  <a:srgbClr val="000000"/>
                </a:solidFill>
                <a:latin typeface="Consolas" panose="020B0609020204030204" pitchFamily="49" charset="0"/>
              </a:rPr>
              <a:t> </a:t>
            </a:r>
            <a:r>
              <a:rPr lang="nn-NO" b="0">
                <a:solidFill>
                  <a:srgbClr val="000000"/>
                </a:solidFill>
                <a:effectLst/>
                <a:latin typeface="Consolas" panose="020B0609020204030204" pitchFamily="49" charset="0"/>
              </a:rPr>
              <a:t>k = </a:t>
            </a:r>
            <a:r>
              <a:rPr lang="nn-NO" b="0">
                <a:solidFill>
                  <a:srgbClr val="098658"/>
                </a:solidFill>
                <a:effectLst/>
                <a:latin typeface="Consolas" panose="020B0609020204030204" pitchFamily="49" charset="0"/>
              </a:rPr>
              <a:t>14</a:t>
            </a:r>
            <a:r>
              <a:rPr lang="nn-NO" b="0">
                <a:solidFill>
                  <a:srgbClr val="000000"/>
                </a:solidFill>
                <a:effectLst/>
                <a:latin typeface="Consolas" panose="020B0609020204030204" pitchFamily="49" charset="0"/>
              </a:rPr>
              <a:t> / </a:t>
            </a:r>
            <a:r>
              <a:rPr lang="nn-NO" b="0">
                <a:solidFill>
                  <a:srgbClr val="098658"/>
                </a:solidFill>
                <a:effectLst/>
                <a:latin typeface="Consolas" panose="020B0609020204030204" pitchFamily="49" charset="0"/>
              </a:rPr>
              <a:t>7</a:t>
            </a:r>
            <a:r>
              <a:rPr lang="nn-NO" b="0">
                <a:solidFill>
                  <a:srgbClr val="000000"/>
                </a:solidFill>
                <a:effectLst/>
                <a:latin typeface="Consolas" panose="020B0609020204030204" pitchFamily="49" charset="0"/>
              </a:rPr>
              <a:t> * </a:t>
            </a:r>
            <a:r>
              <a:rPr lang="nn-NO" b="0">
                <a:solidFill>
                  <a:srgbClr val="098658"/>
                </a:solidFill>
                <a:effectLst/>
                <a:latin typeface="Consolas" panose="020B0609020204030204" pitchFamily="49" charset="0"/>
              </a:rPr>
              <a:t>3</a:t>
            </a:r>
            <a:r>
              <a:rPr lang="tr-TR" b="0">
                <a:solidFill>
                  <a:srgbClr val="098658"/>
                </a:solidFill>
                <a:effectLst/>
                <a:latin typeface="Consolas" panose="020B0609020204030204" pitchFamily="49" charset="0"/>
              </a:rPr>
              <a:t>;</a:t>
            </a:r>
            <a:endParaRPr lang="nn-NO" b="0">
              <a:solidFill>
                <a:srgbClr val="000000"/>
              </a:solidFill>
              <a:effectLst/>
              <a:latin typeface="Consolas" panose="020B0609020204030204" pitchFamily="49" charset="0"/>
            </a:endParaRPr>
          </a:p>
          <a:p>
            <a:pPr marL="0" indent="0">
              <a:buNone/>
            </a:pPr>
            <a:endParaRPr lang="tr-TR"/>
          </a:p>
          <a:p>
            <a:endParaRPr lang="tr-TR"/>
          </a:p>
        </p:txBody>
      </p:sp>
    </p:spTree>
    <p:extLst>
      <p:ext uri="{BB962C8B-B14F-4D97-AF65-F5344CB8AC3E}">
        <p14:creationId xmlns:p14="http://schemas.microsoft.com/office/powerpoint/2010/main" val="3456341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EA8A2-36B3-4AB0-8C64-87B56F063FB6}"/>
              </a:ext>
            </a:extLst>
          </p:cNvPr>
          <p:cNvSpPr>
            <a:spLocks noGrp="1"/>
          </p:cNvSpPr>
          <p:nvPr>
            <p:ph type="title"/>
          </p:nvPr>
        </p:nvSpPr>
        <p:spPr/>
        <p:txBody>
          <a:bodyPr/>
          <a:lstStyle/>
          <a:p>
            <a:r>
              <a:rPr lang="tr-TR" b="1">
                <a:solidFill>
                  <a:schemeClr val="tx1"/>
                </a:solidFill>
              </a:rPr>
              <a:t>Matematiksel Operatörler</a:t>
            </a:r>
            <a:endParaRPr lang="tr-TR"/>
          </a:p>
        </p:txBody>
      </p:sp>
      <p:sp>
        <p:nvSpPr>
          <p:cNvPr id="3" name="İçerik Yer Tutucusu 2">
            <a:extLst>
              <a:ext uri="{FF2B5EF4-FFF2-40B4-BE49-F238E27FC236}">
                <a16:creationId xmlns:a16="http://schemas.microsoft.com/office/drawing/2014/main" id="{B07C5672-BD7D-453E-8399-1BF5B527C194}"/>
              </a:ext>
            </a:extLst>
          </p:cNvPr>
          <p:cNvSpPr>
            <a:spLocks noGrp="1"/>
          </p:cNvSpPr>
          <p:nvPr>
            <p:ph idx="1"/>
          </p:nvPr>
        </p:nvSpPr>
        <p:spPr/>
        <p:txBody>
          <a:bodyPr/>
          <a:lstStyle/>
          <a:p>
            <a:pPr algn="just">
              <a:buFont typeface="Wingdings" panose="05000000000000000000" pitchFamily="2" charset="2"/>
              <a:buChar char="Ø"/>
            </a:pPr>
            <a:r>
              <a:rPr lang="tr-TR" b="1">
                <a:solidFill>
                  <a:srgbClr val="FF0000"/>
                </a:solidFill>
              </a:rPr>
              <a:t>%</a:t>
            </a:r>
            <a:r>
              <a:rPr lang="tr-TR">
                <a:solidFill>
                  <a:schemeClr val="tx1"/>
                </a:solidFill>
              </a:rPr>
              <a:t> operatörü belirlenen değerlerin matematiksel olarak MOD işlemine tabi tutulmasını sağlar. Sonuç olarak ise kalan değerini verir. Örneğin; 19 MOD 5 ifadesinde 19 öncelikle 5’e bölünür ve sonuç 3, kalan 4 olur. İşte </a:t>
            </a:r>
            <a:r>
              <a:rPr lang="tr-TR" b="1">
                <a:solidFill>
                  <a:srgbClr val="FF0000"/>
                </a:solidFill>
              </a:rPr>
              <a:t>%</a:t>
            </a:r>
            <a:r>
              <a:rPr lang="tr-TR">
                <a:solidFill>
                  <a:schemeClr val="tx1"/>
                </a:solidFill>
              </a:rPr>
              <a:t> operatörü bize buradaki 4 değerini sağlar. Sayıların tek veya çift olup olmadıklarını kontrol etmede kullanılabilir.</a:t>
            </a:r>
          </a:p>
          <a:p>
            <a:pPr marL="0" indent="0" algn="just">
              <a:buNone/>
            </a:pPr>
            <a:endParaRPr lang="tr-TR" sz="2000">
              <a:solidFill>
                <a:srgbClr val="000000"/>
              </a:solidFill>
              <a:latin typeface="Consolas" panose="020B0609020204030204" pitchFamily="49" charset="0"/>
            </a:endParaRPr>
          </a:p>
          <a:p>
            <a:pPr marL="0" indent="0" algn="just">
              <a:buNone/>
            </a:pPr>
            <a:r>
              <a:rPr lang="tr-TR" b="0">
                <a:solidFill>
                  <a:srgbClr val="000000"/>
                </a:solidFill>
                <a:effectLst/>
                <a:latin typeface="Consolas" panose="020B0609020204030204" pitchFamily="49" charset="0"/>
              </a:rPr>
              <a:t> a = </a:t>
            </a:r>
            <a:r>
              <a:rPr lang="tr-TR" b="0">
                <a:solidFill>
                  <a:srgbClr val="098658"/>
                </a:solidFill>
                <a:effectLst/>
                <a:latin typeface="Consolas" panose="020B0609020204030204" pitchFamily="49" charset="0"/>
              </a:rPr>
              <a:t>19</a:t>
            </a:r>
            <a:r>
              <a:rPr lang="tr-TR" b="0">
                <a:solidFill>
                  <a:srgbClr val="000000"/>
                </a:solidFill>
                <a:effectLst/>
                <a:latin typeface="Consolas" panose="020B0609020204030204" pitchFamily="49" charset="0"/>
              </a:rPr>
              <a:t> % </a:t>
            </a:r>
            <a:r>
              <a:rPr lang="tr-TR" b="0">
                <a:solidFill>
                  <a:srgbClr val="098658"/>
                </a:solidFill>
                <a:effectLst/>
                <a:latin typeface="Consolas" panose="020B0609020204030204" pitchFamily="49" charset="0"/>
              </a:rPr>
              <a:t>5;</a:t>
            </a:r>
            <a:endParaRPr lang="tr-TR" b="0">
              <a:solidFill>
                <a:srgbClr val="000000"/>
              </a:solidFill>
              <a:effectLst/>
              <a:latin typeface="Consolas" panose="020B0609020204030204" pitchFamily="49" charset="0"/>
            </a:endParaRPr>
          </a:p>
          <a:p>
            <a:pPr marL="0" indent="0" algn="just">
              <a:buNone/>
            </a:pPr>
            <a:endParaRPr lang="tr-TR" sz="2000">
              <a:solidFill>
                <a:srgbClr val="000000"/>
              </a:solidFill>
              <a:latin typeface="Consolas" panose="020B0609020204030204" pitchFamily="49" charset="0"/>
            </a:endParaRPr>
          </a:p>
          <a:p>
            <a:endParaRPr lang="tr-TR"/>
          </a:p>
        </p:txBody>
      </p:sp>
    </p:spTree>
    <p:extLst>
      <p:ext uri="{BB962C8B-B14F-4D97-AF65-F5344CB8AC3E}">
        <p14:creationId xmlns:p14="http://schemas.microsoft.com/office/powerpoint/2010/main" val="151349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E8CC5-A2BA-4887-9638-6E7CA8222366}"/>
              </a:ext>
            </a:extLst>
          </p:cNvPr>
          <p:cNvSpPr>
            <a:spLocks noGrp="1"/>
          </p:cNvSpPr>
          <p:nvPr>
            <p:ph type="title"/>
          </p:nvPr>
        </p:nvSpPr>
        <p:spPr/>
        <p:txBody>
          <a:bodyPr/>
          <a:lstStyle/>
          <a:p>
            <a:r>
              <a:rPr lang="tr-TR"/>
              <a:t>Birleşik Aritmetik Operatörler</a:t>
            </a:r>
          </a:p>
        </p:txBody>
      </p:sp>
      <p:pic>
        <p:nvPicPr>
          <p:cNvPr id="5" name="İçerik Yer Tutucusu 4">
            <a:extLst>
              <a:ext uri="{FF2B5EF4-FFF2-40B4-BE49-F238E27FC236}">
                <a16:creationId xmlns:a16="http://schemas.microsoft.com/office/drawing/2014/main" id="{7F2204F3-F764-4F41-8BEF-678B8AB1B8AD}"/>
              </a:ext>
            </a:extLst>
          </p:cNvPr>
          <p:cNvPicPr>
            <a:picLocks noGrp="1" noChangeAspect="1"/>
          </p:cNvPicPr>
          <p:nvPr>
            <p:ph idx="1"/>
          </p:nvPr>
        </p:nvPicPr>
        <p:blipFill rotWithShape="1">
          <a:blip r:embed="rId2"/>
          <a:srcRect l="26937" t="39666" r="28563" b="36374"/>
          <a:stretch/>
        </p:blipFill>
        <p:spPr>
          <a:xfrm>
            <a:off x="532263" y="2702257"/>
            <a:ext cx="10099343" cy="3057098"/>
          </a:xfrm>
        </p:spPr>
      </p:pic>
    </p:spTree>
    <p:extLst>
      <p:ext uri="{BB962C8B-B14F-4D97-AF65-F5344CB8AC3E}">
        <p14:creationId xmlns:p14="http://schemas.microsoft.com/office/powerpoint/2010/main" val="209694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0BB111-C4F5-40B4-8384-B4051BA4A568}"/>
              </a:ext>
            </a:extLst>
          </p:cNvPr>
          <p:cNvSpPr>
            <a:spLocks noGrp="1"/>
          </p:cNvSpPr>
          <p:nvPr>
            <p:ph type="title"/>
          </p:nvPr>
        </p:nvSpPr>
        <p:spPr/>
        <p:txBody>
          <a:bodyPr/>
          <a:lstStyle/>
          <a:p>
            <a:r>
              <a:rPr lang="tr-TR" b="0" i="0">
                <a:effectLst/>
                <a:latin typeface="Linux Libertine"/>
              </a:rPr>
              <a:t>Bilgisayar yazılım türleri</a:t>
            </a:r>
            <a:endParaRPr lang="tr-TR"/>
          </a:p>
        </p:txBody>
      </p:sp>
      <p:sp>
        <p:nvSpPr>
          <p:cNvPr id="3" name="İçerik Yer Tutucusu 2">
            <a:extLst>
              <a:ext uri="{FF2B5EF4-FFF2-40B4-BE49-F238E27FC236}">
                <a16:creationId xmlns:a16="http://schemas.microsoft.com/office/drawing/2014/main" id="{181FE965-71A6-4EDF-9F0B-B48C57E825B2}"/>
              </a:ext>
            </a:extLst>
          </p:cNvPr>
          <p:cNvSpPr>
            <a:spLocks noGrp="1"/>
          </p:cNvSpPr>
          <p:nvPr>
            <p:ph idx="1"/>
          </p:nvPr>
        </p:nvSpPr>
        <p:spPr/>
        <p:txBody>
          <a:bodyPr>
            <a:normAutofit fontScale="92500" lnSpcReduction="10000"/>
          </a:bodyPr>
          <a:lstStyle/>
          <a:p>
            <a:r>
              <a:rPr lang="tr-TR" b="0" i="0">
                <a:effectLst/>
                <a:latin typeface="Arial" panose="020B0604020202020204" pitchFamily="34" charset="0"/>
              </a:rPr>
              <a:t>Bilgisayar yazılımları genel olarak üç ana grupta incelenebilir.</a:t>
            </a:r>
          </a:p>
          <a:p>
            <a:r>
              <a:rPr lang="tr-TR" b="1" i="0">
                <a:solidFill>
                  <a:srgbClr val="000000"/>
                </a:solidFill>
                <a:effectLst/>
                <a:latin typeface="Arial" panose="020B0604020202020204" pitchFamily="34" charset="0"/>
              </a:rPr>
              <a:t>Sistem yazılımları</a:t>
            </a:r>
          </a:p>
          <a:p>
            <a:pPr algn="l"/>
            <a:r>
              <a:rPr lang="tr-TR" b="0" i="0">
                <a:effectLst/>
                <a:latin typeface="Arial" panose="020B0604020202020204" pitchFamily="34" charset="0"/>
              </a:rPr>
              <a:t>Bilgisayarın kendisinin işletilmesini sağlayan, işletim sistemi, derleyiciler (</a:t>
            </a:r>
            <a:r>
              <a:rPr lang="tr-TR" b="0" i="0" err="1">
                <a:effectLst/>
                <a:latin typeface="Arial" panose="020B0604020202020204" pitchFamily="34" charset="0"/>
              </a:rPr>
              <a:t>compilers</a:t>
            </a:r>
            <a:r>
              <a:rPr lang="tr-TR" b="0" i="0">
                <a:effectLst/>
                <a:latin typeface="Arial" panose="020B0604020202020204" pitchFamily="34" charset="0"/>
              </a:rPr>
              <a:t>) (Yazılım programında, yazılan programı makine diline çeviren program), çeşitli donatılar (</a:t>
            </a:r>
            <a:r>
              <a:rPr lang="tr-TR" b="0" i="0" err="1">
                <a:effectLst/>
                <a:latin typeface="Arial" panose="020B0604020202020204" pitchFamily="34" charset="0"/>
              </a:rPr>
              <a:t>facility</a:t>
            </a:r>
            <a:r>
              <a:rPr lang="tr-TR" b="0" i="0">
                <a:effectLst/>
                <a:latin typeface="Arial" panose="020B0604020202020204" pitchFamily="34" charset="0"/>
              </a:rPr>
              <a:t>) gibi yazılımlardır.</a:t>
            </a:r>
          </a:p>
          <a:p>
            <a:r>
              <a:rPr lang="tr-TR" i="0" u="none" strike="noStrike">
                <a:effectLst/>
                <a:latin typeface="Arial" panose="020B0604020202020204" pitchFamily="34" charset="0"/>
              </a:rPr>
              <a:t>Çekirdek </a:t>
            </a:r>
            <a:r>
              <a:rPr lang="tr-TR" i="0">
                <a:effectLst/>
                <a:latin typeface="Arial" panose="020B0604020202020204" pitchFamily="34" charset="0"/>
              </a:rPr>
              <a:t>işletim sisteminin en temel parçasıdır. Burada çekirdek ile ilgili farklı yaklaşımlar olduğunu yani yazılım karar verme ve </a:t>
            </a:r>
            <a:r>
              <a:rPr lang="tr-TR" i="0" u="none" strike="noStrike">
                <a:effectLst/>
                <a:latin typeface="Arial" panose="020B0604020202020204" pitchFamily="34" charset="0"/>
              </a:rPr>
              <a:t>programlama paradigması </a:t>
            </a:r>
            <a:r>
              <a:rPr lang="tr-TR" i="0">
                <a:effectLst/>
                <a:latin typeface="Arial" panose="020B0604020202020204" pitchFamily="34" charset="0"/>
              </a:rPr>
              <a:t>mevcut olsa da bir işletim sistemi çekirdeğinin esas görevi </a:t>
            </a:r>
            <a:r>
              <a:rPr lang="tr-TR" i="0" u="none" strike="noStrike">
                <a:effectLst/>
                <a:latin typeface="Arial" panose="020B0604020202020204" pitchFamily="34" charset="0"/>
              </a:rPr>
              <a:t>bilgisayar donanımı </a:t>
            </a:r>
            <a:r>
              <a:rPr lang="tr-TR" i="0">
                <a:effectLst/>
                <a:latin typeface="Arial" panose="020B0604020202020204" pitchFamily="34" charset="0"/>
              </a:rPr>
              <a:t>ile kullanıcıya ve kullanıcıya yazılım veya donanım üreten üreticilere </a:t>
            </a:r>
            <a:r>
              <a:rPr lang="tr-TR" i="0" u="none" strike="noStrike" err="1">
                <a:effectLst/>
                <a:latin typeface="Arial" panose="020B0604020202020204" pitchFamily="34" charset="0"/>
              </a:rPr>
              <a:t>arayüz</a:t>
            </a:r>
            <a:r>
              <a:rPr lang="tr-TR" i="0">
                <a:effectLst/>
                <a:latin typeface="Arial" panose="020B0604020202020204" pitchFamily="34" charset="0"/>
              </a:rPr>
              <a:t> oluşturmak ve kaynakların yönetilmesi ile ilgili birimleri idare etmektir.</a:t>
            </a:r>
          </a:p>
          <a:p>
            <a:endParaRPr lang="tr-TR"/>
          </a:p>
        </p:txBody>
      </p:sp>
    </p:spTree>
    <p:extLst>
      <p:ext uri="{BB962C8B-B14F-4D97-AF65-F5344CB8AC3E}">
        <p14:creationId xmlns:p14="http://schemas.microsoft.com/office/powerpoint/2010/main" val="4279861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83B5F-5D12-46D3-8AE9-409898DCAF0E}"/>
              </a:ext>
            </a:extLst>
          </p:cNvPr>
          <p:cNvSpPr>
            <a:spLocks noGrp="1"/>
          </p:cNvSpPr>
          <p:nvPr>
            <p:ph type="title"/>
          </p:nvPr>
        </p:nvSpPr>
        <p:spPr/>
        <p:txBody>
          <a:bodyPr/>
          <a:lstStyle/>
          <a:p>
            <a:r>
              <a:rPr lang="tr-TR"/>
              <a:t>Arttırma ve Azaltma Operatörleri</a:t>
            </a:r>
          </a:p>
        </p:txBody>
      </p:sp>
      <p:pic>
        <p:nvPicPr>
          <p:cNvPr id="9" name="İçerik Yer Tutucusu 8">
            <a:extLst>
              <a:ext uri="{FF2B5EF4-FFF2-40B4-BE49-F238E27FC236}">
                <a16:creationId xmlns:a16="http://schemas.microsoft.com/office/drawing/2014/main" id="{DA21955A-6039-407F-BFCB-F67510F9FDA7}"/>
              </a:ext>
            </a:extLst>
          </p:cNvPr>
          <p:cNvPicPr>
            <a:picLocks noGrp="1" noChangeAspect="1"/>
          </p:cNvPicPr>
          <p:nvPr>
            <p:ph idx="1"/>
          </p:nvPr>
        </p:nvPicPr>
        <p:blipFill rotWithShape="1">
          <a:blip r:embed="rId2"/>
          <a:srcRect l="26949" t="53386" r="28491" b="26549"/>
          <a:stretch/>
        </p:blipFill>
        <p:spPr>
          <a:xfrm>
            <a:off x="624225" y="2743198"/>
            <a:ext cx="10943549" cy="2770498"/>
          </a:xfrm>
        </p:spPr>
      </p:pic>
    </p:spTree>
    <p:extLst>
      <p:ext uri="{BB962C8B-B14F-4D97-AF65-F5344CB8AC3E}">
        <p14:creationId xmlns:p14="http://schemas.microsoft.com/office/powerpoint/2010/main" val="1504267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2132E-18D8-49FD-A5B1-72C2796045A9}"/>
              </a:ext>
            </a:extLst>
          </p:cNvPr>
          <p:cNvSpPr>
            <a:spLocks noGrp="1"/>
          </p:cNvSpPr>
          <p:nvPr>
            <p:ph type="title"/>
          </p:nvPr>
        </p:nvSpPr>
        <p:spPr/>
        <p:txBody>
          <a:bodyPr/>
          <a:lstStyle/>
          <a:p>
            <a:r>
              <a:rPr lang="tr-TR"/>
              <a:t>İlişkisel (</a:t>
            </a:r>
            <a:r>
              <a:rPr lang="tr-TR" err="1"/>
              <a:t>relational</a:t>
            </a:r>
            <a:r>
              <a:rPr lang="tr-TR"/>
              <a:t>) Operatörler</a:t>
            </a:r>
          </a:p>
        </p:txBody>
      </p:sp>
      <p:pic>
        <p:nvPicPr>
          <p:cNvPr id="5" name="İçerik Yer Tutucusu 4">
            <a:extLst>
              <a:ext uri="{FF2B5EF4-FFF2-40B4-BE49-F238E27FC236}">
                <a16:creationId xmlns:a16="http://schemas.microsoft.com/office/drawing/2014/main" id="{FFCA5999-DE9B-4B84-89F8-8075A7C3C887}"/>
              </a:ext>
            </a:extLst>
          </p:cNvPr>
          <p:cNvPicPr>
            <a:picLocks noGrp="1" noChangeAspect="1"/>
          </p:cNvPicPr>
          <p:nvPr>
            <p:ph idx="1"/>
          </p:nvPr>
        </p:nvPicPr>
        <p:blipFill rotWithShape="1">
          <a:blip r:embed="rId2"/>
          <a:srcRect l="26789" t="42768" r="28866" b="28953"/>
          <a:stretch/>
        </p:blipFill>
        <p:spPr>
          <a:xfrm>
            <a:off x="680321" y="2535942"/>
            <a:ext cx="10246802" cy="3673789"/>
          </a:xfrm>
        </p:spPr>
      </p:pic>
    </p:spTree>
    <p:extLst>
      <p:ext uri="{BB962C8B-B14F-4D97-AF65-F5344CB8AC3E}">
        <p14:creationId xmlns:p14="http://schemas.microsoft.com/office/powerpoint/2010/main" val="2546297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733F34-4B3B-49B4-B899-69DD95FF9A7A}"/>
              </a:ext>
            </a:extLst>
          </p:cNvPr>
          <p:cNvSpPr>
            <a:spLocks noGrp="1"/>
          </p:cNvSpPr>
          <p:nvPr>
            <p:ph type="title"/>
          </p:nvPr>
        </p:nvSpPr>
        <p:spPr/>
        <p:txBody>
          <a:bodyPr/>
          <a:lstStyle/>
          <a:p>
            <a:r>
              <a:rPr lang="tr-TR" b="1">
                <a:solidFill>
                  <a:schemeClr val="tx1"/>
                </a:solidFill>
              </a:rPr>
              <a:t>Mantıksal Operatörler</a:t>
            </a:r>
            <a:endParaRPr lang="tr-TR"/>
          </a:p>
        </p:txBody>
      </p:sp>
      <p:sp>
        <p:nvSpPr>
          <p:cNvPr id="3" name="İçerik Yer Tutucusu 2">
            <a:extLst>
              <a:ext uri="{FF2B5EF4-FFF2-40B4-BE49-F238E27FC236}">
                <a16:creationId xmlns:a16="http://schemas.microsoft.com/office/drawing/2014/main" id="{0BBD0DBE-1FB7-458D-BF10-49BD332584C2}"/>
              </a:ext>
            </a:extLst>
          </p:cNvPr>
          <p:cNvSpPr>
            <a:spLocks noGrp="1"/>
          </p:cNvSpPr>
          <p:nvPr>
            <p:ph idx="1"/>
          </p:nvPr>
        </p:nvSpPr>
        <p:spPr/>
        <p:txBody>
          <a:bodyPr>
            <a:normAutofit lnSpcReduction="10000"/>
          </a:bodyPr>
          <a:lstStyle/>
          <a:p>
            <a:pPr>
              <a:buFont typeface="Wingdings" panose="05000000000000000000" pitchFamily="2" charset="2"/>
              <a:buChar char="Ø"/>
            </a:pPr>
            <a:r>
              <a:rPr lang="tr-TR" b="1">
                <a:solidFill>
                  <a:schemeClr val="tx1"/>
                </a:solidFill>
              </a:rPr>
              <a:t>== Operatörü: </a:t>
            </a:r>
          </a:p>
          <a:p>
            <a:pPr marL="0" indent="0">
              <a:buNone/>
            </a:pPr>
            <a:r>
              <a:rPr lang="tr-TR">
                <a:solidFill>
                  <a:schemeClr val="tx1"/>
                </a:solidFill>
              </a:rPr>
              <a:t> 2 == 1 </a:t>
            </a:r>
            <a:r>
              <a:rPr lang="tr-TR">
                <a:solidFill>
                  <a:schemeClr val="tx1"/>
                </a:solidFill>
                <a:sym typeface="Wingdings" panose="05000000000000000000" pitchFamily="2" charset="2"/>
              </a:rPr>
              <a:t> </a:t>
            </a:r>
            <a:r>
              <a:rPr lang="tr-TR" err="1">
                <a:solidFill>
                  <a:schemeClr val="tx1"/>
                </a:solidFill>
                <a:sym typeface="Wingdings" panose="05000000000000000000" pitchFamily="2" charset="2"/>
              </a:rPr>
              <a:t>true</a:t>
            </a:r>
            <a:r>
              <a:rPr lang="tr-TR">
                <a:solidFill>
                  <a:schemeClr val="tx1"/>
                </a:solidFill>
                <a:sym typeface="Wingdings" panose="05000000000000000000" pitchFamily="2" charset="2"/>
              </a:rPr>
              <a:t>? </a:t>
            </a:r>
            <a:r>
              <a:rPr lang="tr-TR" err="1">
                <a:sym typeface="Wingdings" panose="05000000000000000000" pitchFamily="2" charset="2"/>
              </a:rPr>
              <a:t>f</a:t>
            </a:r>
            <a:r>
              <a:rPr lang="tr-TR" err="1">
                <a:solidFill>
                  <a:schemeClr val="tx1"/>
                </a:solidFill>
                <a:sym typeface="Wingdings" panose="05000000000000000000" pitchFamily="2" charset="2"/>
              </a:rPr>
              <a:t>alse</a:t>
            </a:r>
            <a:r>
              <a:rPr lang="tr-TR">
                <a:solidFill>
                  <a:schemeClr val="tx1"/>
                </a:solidFill>
                <a:sym typeface="Wingdings" panose="05000000000000000000" pitchFamily="2" charset="2"/>
              </a:rPr>
              <a:t>?</a:t>
            </a:r>
          </a:p>
          <a:p>
            <a:pPr marL="0" indent="0">
              <a:buNone/>
            </a:pPr>
            <a:endParaRPr lang="tr-TR">
              <a:solidFill>
                <a:schemeClr val="tx1"/>
              </a:solidFill>
              <a:sym typeface="Wingdings" panose="05000000000000000000" pitchFamily="2" charset="2"/>
            </a:endParaRPr>
          </a:p>
          <a:p>
            <a:pPr>
              <a:buFont typeface="Wingdings" panose="05000000000000000000" pitchFamily="2" charset="2"/>
              <a:buChar char="Ø"/>
            </a:pPr>
            <a:r>
              <a:rPr lang="tr-TR" b="1">
                <a:solidFill>
                  <a:schemeClr val="tx1"/>
                </a:solidFill>
                <a:sym typeface="Wingdings" panose="05000000000000000000" pitchFamily="2" charset="2"/>
              </a:rPr>
              <a:t>!= Operatörü:</a:t>
            </a:r>
          </a:p>
          <a:p>
            <a:pPr marL="0" indent="0">
              <a:buNone/>
            </a:pPr>
            <a:r>
              <a:rPr lang="tr-TR" b="1">
                <a:solidFill>
                  <a:schemeClr val="tx1"/>
                </a:solidFill>
                <a:sym typeface="Wingdings" panose="05000000000000000000" pitchFamily="2" charset="2"/>
              </a:rPr>
              <a:t> </a:t>
            </a:r>
            <a:r>
              <a:rPr lang="tr-TR">
                <a:solidFill>
                  <a:schemeClr val="tx1"/>
                </a:solidFill>
                <a:sym typeface="Wingdings" panose="05000000000000000000" pitchFamily="2" charset="2"/>
              </a:rPr>
              <a:t>2 != 1  </a:t>
            </a:r>
            <a:r>
              <a:rPr lang="tr-TR" err="1">
                <a:solidFill>
                  <a:schemeClr val="tx1"/>
                </a:solidFill>
                <a:sym typeface="Wingdings" panose="05000000000000000000" pitchFamily="2" charset="2"/>
              </a:rPr>
              <a:t>true</a:t>
            </a:r>
            <a:r>
              <a:rPr lang="tr-TR">
                <a:solidFill>
                  <a:schemeClr val="tx1"/>
                </a:solidFill>
                <a:sym typeface="Wingdings" panose="05000000000000000000" pitchFamily="2" charset="2"/>
              </a:rPr>
              <a:t>? </a:t>
            </a:r>
            <a:r>
              <a:rPr lang="tr-TR" err="1">
                <a:sym typeface="Wingdings" panose="05000000000000000000" pitchFamily="2" charset="2"/>
              </a:rPr>
              <a:t>f</a:t>
            </a:r>
            <a:r>
              <a:rPr lang="tr-TR" err="1">
                <a:solidFill>
                  <a:schemeClr val="tx1"/>
                </a:solidFill>
                <a:sym typeface="Wingdings" panose="05000000000000000000" pitchFamily="2" charset="2"/>
              </a:rPr>
              <a:t>alse</a:t>
            </a:r>
            <a:r>
              <a:rPr lang="tr-TR">
                <a:solidFill>
                  <a:schemeClr val="tx1"/>
                </a:solidFill>
                <a:sym typeface="Wingdings" panose="05000000000000000000" pitchFamily="2" charset="2"/>
              </a:rPr>
              <a:t>?</a:t>
            </a:r>
          </a:p>
          <a:p>
            <a:pPr marL="0" indent="0">
              <a:buNone/>
            </a:pPr>
            <a:endParaRPr lang="tr-TR" b="1">
              <a:solidFill>
                <a:schemeClr val="tx1"/>
              </a:solidFill>
              <a:sym typeface="Wingdings" panose="05000000000000000000" pitchFamily="2" charset="2"/>
            </a:endParaRPr>
          </a:p>
          <a:p>
            <a:pPr>
              <a:buFont typeface="Wingdings" panose="05000000000000000000" pitchFamily="2" charset="2"/>
              <a:buChar char="Ø"/>
            </a:pPr>
            <a:r>
              <a:rPr lang="tr-TR" b="1">
                <a:solidFill>
                  <a:schemeClr val="tx1"/>
                </a:solidFill>
                <a:sym typeface="Wingdings" panose="05000000000000000000" pitchFamily="2" charset="2"/>
              </a:rPr>
              <a:t>&lt; Operatörü:</a:t>
            </a:r>
          </a:p>
          <a:p>
            <a:pPr marL="0" indent="0">
              <a:buNone/>
            </a:pPr>
            <a:r>
              <a:rPr lang="tr-TR">
                <a:solidFill>
                  <a:schemeClr val="tx1"/>
                </a:solidFill>
                <a:sym typeface="Wingdings" panose="05000000000000000000" pitchFamily="2" charset="2"/>
              </a:rPr>
              <a:t> 2 &lt; 5  </a:t>
            </a:r>
            <a:r>
              <a:rPr lang="tr-TR" err="1">
                <a:solidFill>
                  <a:schemeClr val="tx1"/>
                </a:solidFill>
                <a:sym typeface="Wingdings" panose="05000000000000000000" pitchFamily="2" charset="2"/>
              </a:rPr>
              <a:t>true</a:t>
            </a:r>
            <a:r>
              <a:rPr lang="tr-TR">
                <a:solidFill>
                  <a:schemeClr val="tx1"/>
                </a:solidFill>
                <a:sym typeface="Wingdings" panose="05000000000000000000" pitchFamily="2" charset="2"/>
              </a:rPr>
              <a:t>? </a:t>
            </a:r>
            <a:r>
              <a:rPr lang="tr-TR" err="1">
                <a:sym typeface="Wingdings" panose="05000000000000000000" pitchFamily="2" charset="2"/>
              </a:rPr>
              <a:t>f</a:t>
            </a:r>
            <a:r>
              <a:rPr lang="tr-TR" err="1">
                <a:solidFill>
                  <a:schemeClr val="tx1"/>
                </a:solidFill>
                <a:sym typeface="Wingdings" panose="05000000000000000000" pitchFamily="2" charset="2"/>
              </a:rPr>
              <a:t>alse</a:t>
            </a:r>
            <a:r>
              <a:rPr lang="tr-TR">
                <a:solidFill>
                  <a:schemeClr val="tx1"/>
                </a:solidFill>
                <a:sym typeface="Wingdings" panose="05000000000000000000" pitchFamily="2" charset="2"/>
              </a:rPr>
              <a:t>?</a:t>
            </a:r>
          </a:p>
          <a:p>
            <a:pPr marL="0" indent="0">
              <a:buNone/>
            </a:pPr>
            <a:endParaRPr lang="tr-TR">
              <a:solidFill>
                <a:schemeClr val="tx1"/>
              </a:solidFill>
            </a:endParaRPr>
          </a:p>
          <a:p>
            <a:endParaRPr lang="tr-TR"/>
          </a:p>
        </p:txBody>
      </p:sp>
    </p:spTree>
    <p:extLst>
      <p:ext uri="{BB962C8B-B14F-4D97-AF65-F5344CB8AC3E}">
        <p14:creationId xmlns:p14="http://schemas.microsoft.com/office/powerpoint/2010/main" val="4090484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9EB21F-F56A-422E-95FE-218A8D5D8ABC}"/>
              </a:ext>
            </a:extLst>
          </p:cNvPr>
          <p:cNvSpPr>
            <a:spLocks noGrp="1"/>
          </p:cNvSpPr>
          <p:nvPr>
            <p:ph type="title"/>
          </p:nvPr>
        </p:nvSpPr>
        <p:spPr/>
        <p:txBody>
          <a:bodyPr/>
          <a:lstStyle/>
          <a:p>
            <a:r>
              <a:rPr lang="tr-TR"/>
              <a:t>Mantıksal Operatörler 	</a:t>
            </a:r>
          </a:p>
        </p:txBody>
      </p:sp>
      <p:pic>
        <p:nvPicPr>
          <p:cNvPr id="5" name="İçerik Yer Tutucusu 4">
            <a:extLst>
              <a:ext uri="{FF2B5EF4-FFF2-40B4-BE49-F238E27FC236}">
                <a16:creationId xmlns:a16="http://schemas.microsoft.com/office/drawing/2014/main" id="{CCA4FC48-732E-49FA-B7F4-7CA3905BDB6C}"/>
              </a:ext>
            </a:extLst>
          </p:cNvPr>
          <p:cNvPicPr>
            <a:picLocks noGrp="1" noChangeAspect="1"/>
          </p:cNvPicPr>
          <p:nvPr>
            <p:ph idx="1"/>
          </p:nvPr>
        </p:nvPicPr>
        <p:blipFill rotWithShape="1">
          <a:blip r:embed="rId2"/>
          <a:srcRect l="26940" t="46939" r="28491" b="40895"/>
          <a:stretch/>
        </p:blipFill>
        <p:spPr>
          <a:xfrm>
            <a:off x="777922" y="3125338"/>
            <a:ext cx="10404788" cy="1596787"/>
          </a:xfrm>
        </p:spPr>
      </p:pic>
    </p:spTree>
    <p:extLst>
      <p:ext uri="{BB962C8B-B14F-4D97-AF65-F5344CB8AC3E}">
        <p14:creationId xmlns:p14="http://schemas.microsoft.com/office/powerpoint/2010/main" val="2560406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994340-2DC6-463A-A192-D926F63D871E}"/>
              </a:ext>
            </a:extLst>
          </p:cNvPr>
          <p:cNvSpPr>
            <a:spLocks noGrp="1"/>
          </p:cNvSpPr>
          <p:nvPr>
            <p:ph type="title"/>
          </p:nvPr>
        </p:nvSpPr>
        <p:spPr/>
        <p:txBody>
          <a:bodyPr/>
          <a:lstStyle/>
          <a:p>
            <a:r>
              <a:rPr lang="tr-TR" b="1">
                <a:solidFill>
                  <a:schemeClr val="tx1"/>
                </a:solidFill>
              </a:rPr>
              <a:t>Mantıksal Operatörler</a:t>
            </a:r>
            <a:endParaRPr lang="tr-TR"/>
          </a:p>
        </p:txBody>
      </p:sp>
      <p:sp>
        <p:nvSpPr>
          <p:cNvPr id="3" name="İçerik Yer Tutucusu 2">
            <a:extLst>
              <a:ext uri="{FF2B5EF4-FFF2-40B4-BE49-F238E27FC236}">
                <a16:creationId xmlns:a16="http://schemas.microsoft.com/office/drawing/2014/main" id="{A7187806-2D60-4CC0-B9BD-9618C227A906}"/>
              </a:ext>
            </a:extLst>
          </p:cNvPr>
          <p:cNvSpPr>
            <a:spLocks noGrp="1"/>
          </p:cNvSpPr>
          <p:nvPr>
            <p:ph idx="1"/>
          </p:nvPr>
        </p:nvSpPr>
        <p:spPr/>
        <p:txBody>
          <a:bodyPr>
            <a:normAutofit lnSpcReduction="10000"/>
          </a:bodyPr>
          <a:lstStyle/>
          <a:p>
            <a:pPr>
              <a:buFont typeface="Wingdings" panose="05000000000000000000" pitchFamily="2" charset="2"/>
              <a:buChar char="Ø"/>
            </a:pPr>
            <a:r>
              <a:rPr lang="tr-TR" b="1" err="1">
                <a:solidFill>
                  <a:schemeClr val="tx1"/>
                </a:solidFill>
              </a:rPr>
              <a:t>and</a:t>
            </a:r>
            <a:r>
              <a:rPr lang="tr-TR" b="1">
                <a:solidFill>
                  <a:schemeClr val="tx1"/>
                </a:solidFill>
              </a:rPr>
              <a:t> Operatörü: </a:t>
            </a:r>
          </a:p>
          <a:p>
            <a:pPr marL="0" indent="0">
              <a:buNone/>
            </a:pPr>
            <a:r>
              <a:rPr lang="tr-TR">
                <a:solidFill>
                  <a:schemeClr val="tx1"/>
                </a:solidFill>
              </a:rPr>
              <a:t> 2 &gt; 1 </a:t>
            </a:r>
            <a:r>
              <a:rPr lang="tr-TR">
                <a:solidFill>
                  <a:schemeClr val="tx1"/>
                </a:solidFill>
                <a:latin typeface="Arial Narrow" panose="020B0606020202030204" pitchFamily="34" charset="0"/>
              </a:rPr>
              <a:t>&amp;&amp;</a:t>
            </a:r>
            <a:r>
              <a:rPr lang="tr-TR">
                <a:solidFill>
                  <a:schemeClr val="tx1"/>
                </a:solidFill>
              </a:rPr>
              <a:t> 9 &gt; 5  </a:t>
            </a:r>
            <a:r>
              <a:rPr lang="tr-TR">
                <a:solidFill>
                  <a:schemeClr val="tx1"/>
                </a:solidFill>
                <a:sym typeface="Wingdings" panose="05000000000000000000" pitchFamily="2" charset="2"/>
              </a:rPr>
              <a:t> </a:t>
            </a:r>
            <a:r>
              <a:rPr lang="tr-TR" err="1">
                <a:solidFill>
                  <a:schemeClr val="tx1"/>
                </a:solidFill>
                <a:sym typeface="Wingdings" panose="05000000000000000000" pitchFamily="2" charset="2"/>
              </a:rPr>
              <a:t>true</a:t>
            </a:r>
            <a:r>
              <a:rPr lang="tr-TR">
                <a:solidFill>
                  <a:schemeClr val="tx1"/>
                </a:solidFill>
                <a:sym typeface="Wingdings" panose="05000000000000000000" pitchFamily="2" charset="2"/>
              </a:rPr>
              <a:t>? </a:t>
            </a:r>
            <a:r>
              <a:rPr lang="tr-TR" err="1">
                <a:sym typeface="Wingdings" panose="05000000000000000000" pitchFamily="2" charset="2"/>
              </a:rPr>
              <a:t>f</a:t>
            </a:r>
            <a:r>
              <a:rPr lang="tr-TR" err="1">
                <a:solidFill>
                  <a:schemeClr val="tx1"/>
                </a:solidFill>
                <a:sym typeface="Wingdings" panose="05000000000000000000" pitchFamily="2" charset="2"/>
              </a:rPr>
              <a:t>alse</a:t>
            </a:r>
            <a:r>
              <a:rPr lang="tr-TR">
                <a:solidFill>
                  <a:schemeClr val="tx1"/>
                </a:solidFill>
                <a:sym typeface="Wingdings" panose="05000000000000000000" pitchFamily="2" charset="2"/>
              </a:rPr>
              <a:t>?</a:t>
            </a:r>
          </a:p>
          <a:p>
            <a:pPr marL="0" indent="0">
              <a:buNone/>
            </a:pPr>
            <a:endParaRPr lang="tr-TR">
              <a:solidFill>
                <a:schemeClr val="tx1"/>
              </a:solidFill>
              <a:sym typeface="Wingdings" panose="05000000000000000000" pitchFamily="2" charset="2"/>
            </a:endParaRPr>
          </a:p>
          <a:p>
            <a:pPr>
              <a:buFont typeface="Wingdings" panose="05000000000000000000" pitchFamily="2" charset="2"/>
              <a:buChar char="Ø"/>
            </a:pPr>
            <a:r>
              <a:rPr lang="tr-TR" b="1" err="1">
                <a:solidFill>
                  <a:schemeClr val="tx1"/>
                </a:solidFill>
                <a:sym typeface="Wingdings" panose="05000000000000000000" pitchFamily="2" charset="2"/>
              </a:rPr>
              <a:t>or</a:t>
            </a:r>
            <a:r>
              <a:rPr lang="tr-TR" b="1">
                <a:solidFill>
                  <a:schemeClr val="tx1"/>
                </a:solidFill>
                <a:sym typeface="Wingdings" panose="05000000000000000000" pitchFamily="2" charset="2"/>
              </a:rPr>
              <a:t> Operatörü:</a:t>
            </a:r>
          </a:p>
          <a:p>
            <a:pPr marL="0" indent="0">
              <a:buNone/>
            </a:pPr>
            <a:r>
              <a:rPr lang="tr-TR" b="1">
                <a:solidFill>
                  <a:schemeClr val="tx1"/>
                </a:solidFill>
                <a:sym typeface="Wingdings" panose="05000000000000000000" pitchFamily="2" charset="2"/>
              </a:rPr>
              <a:t> </a:t>
            </a:r>
            <a:r>
              <a:rPr lang="tr-TR">
                <a:solidFill>
                  <a:schemeClr val="tx1"/>
                </a:solidFill>
                <a:sym typeface="Wingdings" panose="05000000000000000000" pitchFamily="2" charset="2"/>
              </a:rPr>
              <a:t>2 &gt; 1 || 5 &gt; 9  </a:t>
            </a:r>
            <a:r>
              <a:rPr lang="tr-TR" err="1">
                <a:solidFill>
                  <a:schemeClr val="tx1"/>
                </a:solidFill>
                <a:sym typeface="Wingdings" panose="05000000000000000000" pitchFamily="2" charset="2"/>
              </a:rPr>
              <a:t>true</a:t>
            </a:r>
            <a:r>
              <a:rPr lang="tr-TR">
                <a:solidFill>
                  <a:schemeClr val="tx1"/>
                </a:solidFill>
                <a:sym typeface="Wingdings" panose="05000000000000000000" pitchFamily="2" charset="2"/>
              </a:rPr>
              <a:t>? </a:t>
            </a:r>
            <a:r>
              <a:rPr lang="tr-TR" err="1">
                <a:sym typeface="Wingdings" panose="05000000000000000000" pitchFamily="2" charset="2"/>
              </a:rPr>
              <a:t>f</a:t>
            </a:r>
            <a:r>
              <a:rPr lang="tr-TR" err="1">
                <a:solidFill>
                  <a:schemeClr val="tx1"/>
                </a:solidFill>
                <a:sym typeface="Wingdings" panose="05000000000000000000" pitchFamily="2" charset="2"/>
              </a:rPr>
              <a:t>alse</a:t>
            </a:r>
            <a:r>
              <a:rPr lang="tr-TR">
                <a:solidFill>
                  <a:schemeClr val="tx1"/>
                </a:solidFill>
                <a:sym typeface="Wingdings" panose="05000000000000000000" pitchFamily="2" charset="2"/>
              </a:rPr>
              <a:t>?</a:t>
            </a:r>
          </a:p>
          <a:p>
            <a:pPr marL="0" indent="0">
              <a:buNone/>
            </a:pPr>
            <a:endParaRPr lang="tr-TR" b="1">
              <a:solidFill>
                <a:schemeClr val="tx1"/>
              </a:solidFill>
              <a:sym typeface="Wingdings" panose="05000000000000000000" pitchFamily="2" charset="2"/>
            </a:endParaRPr>
          </a:p>
          <a:p>
            <a:pPr>
              <a:buFont typeface="Wingdings" panose="05000000000000000000" pitchFamily="2" charset="2"/>
              <a:buChar char="Ø"/>
            </a:pPr>
            <a:r>
              <a:rPr lang="tr-TR" b="1">
                <a:solidFill>
                  <a:schemeClr val="tx1"/>
                </a:solidFill>
                <a:sym typeface="Wingdings" panose="05000000000000000000" pitchFamily="2" charset="2"/>
              </a:rPr>
              <a:t>not Operatörü:</a:t>
            </a:r>
          </a:p>
          <a:p>
            <a:pPr marL="0" indent="0">
              <a:buNone/>
            </a:pPr>
            <a:r>
              <a:rPr lang="tr-TR">
                <a:solidFill>
                  <a:schemeClr val="tx1"/>
                </a:solidFill>
                <a:sym typeface="Wingdings" panose="05000000000000000000" pitchFamily="2" charset="2"/>
              </a:rPr>
              <a:t> </a:t>
            </a:r>
            <a:r>
              <a:rPr lang="tr-TR">
                <a:sym typeface="Wingdings" panose="05000000000000000000" pitchFamily="2" charset="2"/>
              </a:rPr>
              <a:t>!</a:t>
            </a:r>
            <a:r>
              <a:rPr lang="tr-TR">
                <a:solidFill>
                  <a:schemeClr val="tx1"/>
                </a:solidFill>
                <a:sym typeface="Wingdings" panose="05000000000000000000" pitchFamily="2" charset="2"/>
              </a:rPr>
              <a:t>10 == 10  </a:t>
            </a:r>
            <a:r>
              <a:rPr lang="tr-TR" err="1">
                <a:solidFill>
                  <a:schemeClr val="tx1"/>
                </a:solidFill>
                <a:sym typeface="Wingdings" panose="05000000000000000000" pitchFamily="2" charset="2"/>
              </a:rPr>
              <a:t>true</a:t>
            </a:r>
            <a:r>
              <a:rPr lang="tr-TR">
                <a:solidFill>
                  <a:schemeClr val="tx1"/>
                </a:solidFill>
                <a:sym typeface="Wingdings" panose="05000000000000000000" pitchFamily="2" charset="2"/>
              </a:rPr>
              <a:t>? </a:t>
            </a:r>
            <a:r>
              <a:rPr lang="tr-TR" err="1">
                <a:sym typeface="Wingdings" panose="05000000000000000000" pitchFamily="2" charset="2"/>
              </a:rPr>
              <a:t>f</a:t>
            </a:r>
            <a:r>
              <a:rPr lang="tr-TR" err="1">
                <a:solidFill>
                  <a:schemeClr val="tx1"/>
                </a:solidFill>
                <a:sym typeface="Wingdings" panose="05000000000000000000" pitchFamily="2" charset="2"/>
              </a:rPr>
              <a:t>alse</a:t>
            </a:r>
            <a:r>
              <a:rPr lang="tr-TR">
                <a:solidFill>
                  <a:schemeClr val="tx1"/>
                </a:solidFill>
                <a:sym typeface="Wingdings" panose="05000000000000000000" pitchFamily="2" charset="2"/>
              </a:rPr>
              <a:t>?</a:t>
            </a:r>
          </a:p>
          <a:p>
            <a:pPr marL="0" indent="0">
              <a:buNone/>
            </a:pPr>
            <a:endParaRPr lang="tr-TR">
              <a:solidFill>
                <a:schemeClr val="tx1"/>
              </a:solidFill>
            </a:endParaRPr>
          </a:p>
          <a:p>
            <a:endParaRPr lang="tr-TR"/>
          </a:p>
        </p:txBody>
      </p:sp>
    </p:spTree>
    <p:extLst>
      <p:ext uri="{BB962C8B-B14F-4D97-AF65-F5344CB8AC3E}">
        <p14:creationId xmlns:p14="http://schemas.microsoft.com/office/powerpoint/2010/main" val="2339567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80B5F-DB45-43A8-A3D3-117F6A4DBD12}"/>
              </a:ext>
            </a:extLst>
          </p:cNvPr>
          <p:cNvSpPr>
            <a:spLocks noGrp="1"/>
          </p:cNvSpPr>
          <p:nvPr>
            <p:ph type="title"/>
          </p:nvPr>
        </p:nvSpPr>
        <p:spPr/>
        <p:txBody>
          <a:bodyPr/>
          <a:lstStyle/>
          <a:p>
            <a:r>
              <a:rPr lang="tr-TR"/>
              <a:t>Örnek 1</a:t>
            </a:r>
          </a:p>
        </p:txBody>
      </p:sp>
      <p:sp>
        <p:nvSpPr>
          <p:cNvPr id="3" name="İçerik Yer Tutucusu 2">
            <a:extLst>
              <a:ext uri="{FF2B5EF4-FFF2-40B4-BE49-F238E27FC236}">
                <a16:creationId xmlns:a16="http://schemas.microsoft.com/office/drawing/2014/main" id="{205FBA4B-9C28-4D33-BE3B-CF6A96610DFC}"/>
              </a:ext>
            </a:extLst>
          </p:cNvPr>
          <p:cNvSpPr>
            <a:spLocks noGrp="1"/>
          </p:cNvSpPr>
          <p:nvPr>
            <p:ph idx="1"/>
          </p:nvPr>
        </p:nvSpPr>
        <p:spPr/>
        <p:txBody>
          <a:bodyPr/>
          <a:lstStyle/>
          <a:p>
            <a:r>
              <a:rPr lang="tr-TR">
                <a:solidFill>
                  <a:schemeClr val="tx1"/>
                </a:solidFill>
              </a:rPr>
              <a:t>Aşağıdaki kodlar çalıştırılırsa x ve y’nin son değerleri ne olur?</a:t>
            </a:r>
          </a:p>
          <a:p>
            <a:r>
              <a:rPr lang="tr-TR" b="0" err="1">
                <a:solidFill>
                  <a:srgbClr val="000000"/>
                </a:solidFill>
                <a:effectLst/>
                <a:latin typeface="Consolas" panose="020B0609020204030204" pitchFamily="49" charset="0"/>
              </a:rPr>
              <a:t>int</a:t>
            </a:r>
            <a:r>
              <a:rPr lang="tr-TR" b="0">
                <a:solidFill>
                  <a:srgbClr val="000000"/>
                </a:solidFill>
                <a:effectLst/>
                <a:latin typeface="Consolas" panose="020B0609020204030204" pitchFamily="49" charset="0"/>
              </a:rPr>
              <a:t> </a:t>
            </a:r>
            <a:r>
              <a:rPr lang="es-ES" b="0">
                <a:solidFill>
                  <a:srgbClr val="000000"/>
                </a:solidFill>
                <a:effectLst/>
                <a:latin typeface="Consolas" panose="020B0609020204030204" pitchFamily="49" charset="0"/>
              </a:rPr>
              <a:t>x = </a:t>
            </a:r>
            <a:r>
              <a:rPr lang="es-ES" b="1">
                <a:solidFill>
                  <a:schemeClr val="bg1"/>
                </a:solidFill>
                <a:effectLst/>
                <a:latin typeface="Consolas" panose="020B0609020204030204" pitchFamily="49" charset="0"/>
              </a:rPr>
              <a:t>8</a:t>
            </a:r>
            <a:r>
              <a:rPr lang="tr-TR" b="1">
                <a:solidFill>
                  <a:schemeClr val="bg1"/>
                </a:solidFill>
                <a:effectLst/>
                <a:latin typeface="Consolas" panose="020B0609020204030204" pitchFamily="49" charset="0"/>
              </a:rPr>
              <a:t>;</a:t>
            </a:r>
            <a:endParaRPr lang="es-ES" b="1">
              <a:solidFill>
                <a:schemeClr val="bg1"/>
              </a:solidFill>
              <a:effectLst/>
              <a:latin typeface="Consolas" panose="020B0609020204030204" pitchFamily="49" charset="0"/>
            </a:endParaRPr>
          </a:p>
          <a:p>
            <a:r>
              <a:rPr lang="tr-TR" b="0" err="1">
                <a:solidFill>
                  <a:srgbClr val="000000"/>
                </a:solidFill>
                <a:effectLst/>
                <a:latin typeface="Consolas" panose="020B0609020204030204" pitchFamily="49" charset="0"/>
              </a:rPr>
              <a:t>int</a:t>
            </a:r>
            <a:r>
              <a:rPr lang="tr-TR" b="0">
                <a:solidFill>
                  <a:srgbClr val="000000"/>
                </a:solidFill>
                <a:effectLst/>
                <a:latin typeface="Consolas" panose="020B0609020204030204" pitchFamily="49" charset="0"/>
              </a:rPr>
              <a:t> </a:t>
            </a:r>
            <a:r>
              <a:rPr lang="es-ES" b="0">
                <a:solidFill>
                  <a:srgbClr val="000000"/>
                </a:solidFill>
                <a:effectLst/>
                <a:latin typeface="Consolas" panose="020B0609020204030204" pitchFamily="49" charset="0"/>
              </a:rPr>
              <a:t>y =</a:t>
            </a:r>
            <a:r>
              <a:rPr lang="es-ES" b="0">
                <a:solidFill>
                  <a:schemeClr val="bg1"/>
                </a:solidFill>
                <a:effectLst/>
                <a:latin typeface="Consolas" panose="020B0609020204030204" pitchFamily="49" charset="0"/>
              </a:rPr>
              <a:t> </a:t>
            </a:r>
            <a:r>
              <a:rPr lang="es-ES" b="1">
                <a:solidFill>
                  <a:schemeClr val="bg1"/>
                </a:solidFill>
                <a:effectLst/>
                <a:latin typeface="Consolas" panose="020B0609020204030204" pitchFamily="49" charset="0"/>
              </a:rPr>
              <a:t>5</a:t>
            </a:r>
            <a:r>
              <a:rPr lang="tr-TR" b="1">
                <a:solidFill>
                  <a:schemeClr val="bg1"/>
                </a:solidFill>
                <a:effectLst/>
                <a:latin typeface="Consolas" panose="020B0609020204030204" pitchFamily="49" charset="0"/>
              </a:rPr>
              <a:t>;</a:t>
            </a:r>
            <a:endParaRPr lang="es-ES" b="1">
              <a:solidFill>
                <a:schemeClr val="bg1"/>
              </a:solidFill>
              <a:effectLst/>
              <a:latin typeface="Consolas" panose="020B0609020204030204" pitchFamily="49" charset="0"/>
            </a:endParaRPr>
          </a:p>
          <a:p>
            <a:r>
              <a:rPr lang="es-ES" b="0">
                <a:solidFill>
                  <a:srgbClr val="000000"/>
                </a:solidFill>
                <a:effectLst/>
                <a:latin typeface="Consolas" panose="020B0609020204030204" pitchFamily="49" charset="0"/>
              </a:rPr>
              <a:t>x = y + </a:t>
            </a:r>
            <a:r>
              <a:rPr lang="es-ES" b="1">
                <a:solidFill>
                  <a:schemeClr val="bg1"/>
                </a:solidFill>
                <a:effectLst/>
                <a:latin typeface="Consolas" panose="020B0609020204030204" pitchFamily="49" charset="0"/>
              </a:rPr>
              <a:t>1</a:t>
            </a:r>
            <a:r>
              <a:rPr lang="tr-TR" b="1">
                <a:solidFill>
                  <a:schemeClr val="bg1"/>
                </a:solidFill>
                <a:effectLst/>
                <a:latin typeface="Consolas" panose="020B0609020204030204" pitchFamily="49" charset="0"/>
              </a:rPr>
              <a:t>;</a:t>
            </a:r>
          </a:p>
          <a:p>
            <a:r>
              <a:rPr lang="tr-TR" err="1">
                <a:solidFill>
                  <a:schemeClr val="bg1"/>
                </a:solidFill>
                <a:latin typeface="Consolas" panose="020B0609020204030204" pitchFamily="49" charset="0"/>
              </a:rPr>
              <a:t>System.out.println</a:t>
            </a:r>
            <a:r>
              <a:rPr lang="tr-TR">
                <a:solidFill>
                  <a:schemeClr val="bg1"/>
                </a:solidFill>
                <a:latin typeface="Consolas" panose="020B0609020204030204" pitchFamily="49" charset="0"/>
              </a:rPr>
              <a:t>(x , y);</a:t>
            </a:r>
            <a:endParaRPr lang="es-ES" b="0">
              <a:solidFill>
                <a:schemeClr val="bg1"/>
              </a:solidFill>
              <a:effectLst/>
              <a:latin typeface="Consolas" panose="020B0609020204030204" pitchFamily="49" charset="0"/>
            </a:endParaRPr>
          </a:p>
          <a:p>
            <a:endParaRPr lang="tr-TR"/>
          </a:p>
        </p:txBody>
      </p:sp>
    </p:spTree>
    <p:extLst>
      <p:ext uri="{BB962C8B-B14F-4D97-AF65-F5344CB8AC3E}">
        <p14:creationId xmlns:p14="http://schemas.microsoft.com/office/powerpoint/2010/main" val="3641037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B7230-A0AC-4D3D-A710-46045452A46F}"/>
              </a:ext>
            </a:extLst>
          </p:cNvPr>
          <p:cNvSpPr>
            <a:spLocks noGrp="1"/>
          </p:cNvSpPr>
          <p:nvPr>
            <p:ph type="title"/>
          </p:nvPr>
        </p:nvSpPr>
        <p:spPr/>
        <p:txBody>
          <a:bodyPr/>
          <a:lstStyle/>
          <a:p>
            <a:r>
              <a:rPr lang="tr-TR" b="1">
                <a:solidFill>
                  <a:schemeClr val="tx1"/>
                </a:solidFill>
              </a:rPr>
              <a:t>Örnek-1 Çözüm</a:t>
            </a:r>
            <a:endParaRPr lang="tr-TR"/>
          </a:p>
        </p:txBody>
      </p:sp>
      <p:sp>
        <p:nvSpPr>
          <p:cNvPr id="3" name="İçerik Yer Tutucusu 2">
            <a:extLst>
              <a:ext uri="{FF2B5EF4-FFF2-40B4-BE49-F238E27FC236}">
                <a16:creationId xmlns:a16="http://schemas.microsoft.com/office/drawing/2014/main" id="{37152B80-DEC5-446D-A8C5-70D0EF99FA8A}"/>
              </a:ext>
            </a:extLst>
          </p:cNvPr>
          <p:cNvSpPr>
            <a:spLocks noGrp="1"/>
          </p:cNvSpPr>
          <p:nvPr>
            <p:ph idx="1"/>
          </p:nvPr>
        </p:nvSpPr>
        <p:spPr/>
        <p:txBody>
          <a:bodyPr/>
          <a:lstStyle/>
          <a:p>
            <a:r>
              <a:rPr lang="tr-TR">
                <a:solidFill>
                  <a:schemeClr val="tx1"/>
                </a:solidFill>
              </a:rPr>
              <a:t>Son durumda x=6, y=5 olur.</a:t>
            </a:r>
          </a:p>
          <a:p>
            <a:endParaRPr lang="tr-TR"/>
          </a:p>
        </p:txBody>
      </p:sp>
    </p:spTree>
    <p:extLst>
      <p:ext uri="{BB962C8B-B14F-4D97-AF65-F5344CB8AC3E}">
        <p14:creationId xmlns:p14="http://schemas.microsoft.com/office/powerpoint/2010/main" val="1165297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CE2341-BAFD-42BC-9F41-B3C81E23CDD3}"/>
              </a:ext>
            </a:extLst>
          </p:cNvPr>
          <p:cNvSpPr>
            <a:spLocks noGrp="1"/>
          </p:cNvSpPr>
          <p:nvPr>
            <p:ph type="title"/>
          </p:nvPr>
        </p:nvSpPr>
        <p:spPr/>
        <p:txBody>
          <a:bodyPr/>
          <a:lstStyle/>
          <a:p>
            <a:r>
              <a:rPr lang="tr-TR" b="1">
                <a:solidFill>
                  <a:schemeClr val="tx1"/>
                </a:solidFill>
              </a:rPr>
              <a:t>Örnek-2</a:t>
            </a:r>
            <a:endParaRPr lang="tr-TR"/>
          </a:p>
        </p:txBody>
      </p:sp>
      <p:sp>
        <p:nvSpPr>
          <p:cNvPr id="3" name="İçerik Yer Tutucusu 2">
            <a:extLst>
              <a:ext uri="{FF2B5EF4-FFF2-40B4-BE49-F238E27FC236}">
                <a16:creationId xmlns:a16="http://schemas.microsoft.com/office/drawing/2014/main" id="{44B30521-81A2-46E6-8321-567C232174D5}"/>
              </a:ext>
            </a:extLst>
          </p:cNvPr>
          <p:cNvSpPr>
            <a:spLocks noGrp="1"/>
          </p:cNvSpPr>
          <p:nvPr>
            <p:ph idx="1"/>
          </p:nvPr>
        </p:nvSpPr>
        <p:spPr/>
        <p:txBody>
          <a:bodyPr>
            <a:normAutofit lnSpcReduction="10000"/>
          </a:bodyPr>
          <a:lstStyle/>
          <a:p>
            <a:r>
              <a:rPr lang="tr-TR">
                <a:solidFill>
                  <a:schemeClr val="tx1"/>
                </a:solidFill>
              </a:rPr>
              <a:t>Aşağıdaki kodlar çalıştırılırsa x, y ve z’nin son değerleri ne olur?</a:t>
            </a:r>
          </a:p>
          <a:p>
            <a:r>
              <a:rPr lang="tr-TR" b="0" err="1">
                <a:solidFill>
                  <a:srgbClr val="000000"/>
                </a:solidFill>
                <a:effectLst/>
                <a:latin typeface="Consolas" panose="020B0609020204030204" pitchFamily="49" charset="0"/>
              </a:rPr>
              <a:t>int</a:t>
            </a:r>
            <a:r>
              <a:rPr lang="tr-TR" b="0">
                <a:solidFill>
                  <a:srgbClr val="000000"/>
                </a:solidFill>
                <a:effectLst/>
                <a:latin typeface="Consolas" panose="020B0609020204030204" pitchFamily="49" charset="0"/>
              </a:rPr>
              <a:t> </a:t>
            </a:r>
            <a:r>
              <a:rPr lang="es-ES" b="0">
                <a:solidFill>
                  <a:srgbClr val="000000"/>
                </a:solidFill>
                <a:effectLst/>
                <a:latin typeface="Consolas" panose="020B0609020204030204" pitchFamily="49" charset="0"/>
              </a:rPr>
              <a:t>x = </a:t>
            </a:r>
            <a:r>
              <a:rPr lang="es-ES" b="0">
                <a:solidFill>
                  <a:schemeClr val="bg1"/>
                </a:solidFill>
                <a:effectLst/>
                <a:latin typeface="Consolas" panose="020B0609020204030204" pitchFamily="49" charset="0"/>
              </a:rPr>
              <a:t>0</a:t>
            </a:r>
            <a:r>
              <a:rPr lang="tr-TR" b="0">
                <a:solidFill>
                  <a:schemeClr val="bg1"/>
                </a:solidFill>
                <a:effectLst/>
                <a:latin typeface="Consolas" panose="020B0609020204030204" pitchFamily="49" charset="0"/>
              </a:rPr>
              <a:t>;</a:t>
            </a:r>
            <a:endParaRPr lang="es-ES" b="0">
              <a:solidFill>
                <a:schemeClr val="bg1"/>
              </a:solidFill>
              <a:effectLst/>
              <a:latin typeface="Consolas" panose="020B0609020204030204" pitchFamily="49" charset="0"/>
            </a:endParaRPr>
          </a:p>
          <a:p>
            <a:r>
              <a:rPr lang="tr-TR" b="0" err="1">
                <a:solidFill>
                  <a:schemeClr val="bg1"/>
                </a:solidFill>
                <a:effectLst/>
                <a:latin typeface="Consolas" panose="020B0609020204030204" pitchFamily="49" charset="0"/>
              </a:rPr>
              <a:t>int</a:t>
            </a:r>
            <a:r>
              <a:rPr lang="tr-TR" b="0">
                <a:solidFill>
                  <a:schemeClr val="bg1"/>
                </a:solidFill>
                <a:effectLst/>
                <a:latin typeface="Consolas" panose="020B0609020204030204" pitchFamily="49" charset="0"/>
              </a:rPr>
              <a:t> </a:t>
            </a:r>
            <a:r>
              <a:rPr lang="es-ES" b="0">
                <a:solidFill>
                  <a:schemeClr val="bg1"/>
                </a:solidFill>
                <a:effectLst/>
                <a:latin typeface="Consolas" panose="020B0609020204030204" pitchFamily="49" charset="0"/>
              </a:rPr>
              <a:t>y = 0</a:t>
            </a:r>
            <a:r>
              <a:rPr lang="tr-TR" b="0">
                <a:solidFill>
                  <a:schemeClr val="bg1"/>
                </a:solidFill>
                <a:effectLst/>
                <a:latin typeface="Consolas" panose="020B0609020204030204" pitchFamily="49" charset="0"/>
              </a:rPr>
              <a:t>;</a:t>
            </a:r>
            <a:endParaRPr lang="es-ES" b="0">
              <a:solidFill>
                <a:schemeClr val="bg1"/>
              </a:solidFill>
              <a:effectLst/>
              <a:latin typeface="Consolas" panose="020B0609020204030204" pitchFamily="49" charset="0"/>
            </a:endParaRPr>
          </a:p>
          <a:p>
            <a:r>
              <a:rPr lang="tr-TR" b="0" err="1">
                <a:solidFill>
                  <a:schemeClr val="bg1"/>
                </a:solidFill>
                <a:effectLst/>
                <a:latin typeface="Consolas" panose="020B0609020204030204" pitchFamily="49" charset="0"/>
              </a:rPr>
              <a:t>int</a:t>
            </a:r>
            <a:r>
              <a:rPr lang="tr-TR" b="0">
                <a:solidFill>
                  <a:schemeClr val="bg1"/>
                </a:solidFill>
                <a:effectLst/>
                <a:latin typeface="Consolas" panose="020B0609020204030204" pitchFamily="49" charset="0"/>
              </a:rPr>
              <a:t> </a:t>
            </a:r>
            <a:r>
              <a:rPr lang="es-ES" b="0">
                <a:solidFill>
                  <a:schemeClr val="bg1"/>
                </a:solidFill>
                <a:effectLst/>
                <a:latin typeface="Consolas" panose="020B0609020204030204" pitchFamily="49" charset="0"/>
              </a:rPr>
              <a:t>z = 0</a:t>
            </a:r>
            <a:r>
              <a:rPr lang="tr-TR" b="0">
                <a:solidFill>
                  <a:schemeClr val="bg1"/>
                </a:solidFill>
                <a:effectLst/>
                <a:latin typeface="Consolas" panose="020B0609020204030204" pitchFamily="49" charset="0"/>
              </a:rPr>
              <a:t>;</a:t>
            </a:r>
          </a:p>
          <a:p>
            <a:endParaRPr lang="es-ES" b="0">
              <a:solidFill>
                <a:srgbClr val="000000"/>
              </a:solidFill>
              <a:effectLst/>
              <a:latin typeface="Consolas" panose="020B0609020204030204" pitchFamily="49" charset="0"/>
            </a:endParaRPr>
          </a:p>
          <a:p>
            <a:r>
              <a:rPr lang="tr-TR" b="0" err="1">
                <a:solidFill>
                  <a:srgbClr val="000000"/>
                </a:solidFill>
                <a:effectLst/>
                <a:latin typeface="Consolas" panose="020B0609020204030204" pitchFamily="49" charset="0"/>
              </a:rPr>
              <a:t>int</a:t>
            </a:r>
            <a:r>
              <a:rPr lang="tr-TR" b="0">
                <a:solidFill>
                  <a:srgbClr val="000000"/>
                </a:solidFill>
                <a:effectLst/>
                <a:latin typeface="Consolas" panose="020B0609020204030204" pitchFamily="49" charset="0"/>
              </a:rPr>
              <a:t> </a:t>
            </a:r>
            <a:r>
              <a:rPr lang="es-ES" b="0">
                <a:solidFill>
                  <a:srgbClr val="000000"/>
                </a:solidFill>
                <a:effectLst/>
                <a:latin typeface="Consolas" panose="020B0609020204030204" pitchFamily="49" charset="0"/>
              </a:rPr>
              <a:t>x += </a:t>
            </a:r>
            <a:r>
              <a:rPr lang="es-ES" b="0">
                <a:solidFill>
                  <a:schemeClr val="bg1"/>
                </a:solidFill>
                <a:effectLst/>
                <a:latin typeface="Consolas" panose="020B0609020204030204" pitchFamily="49" charset="0"/>
              </a:rPr>
              <a:t>4</a:t>
            </a:r>
            <a:r>
              <a:rPr lang="tr-TR" b="0">
                <a:solidFill>
                  <a:schemeClr val="bg1"/>
                </a:solidFill>
                <a:effectLst/>
                <a:latin typeface="Consolas" panose="020B0609020204030204" pitchFamily="49" charset="0"/>
              </a:rPr>
              <a:t>;</a:t>
            </a:r>
            <a:endParaRPr lang="es-ES" b="0">
              <a:solidFill>
                <a:schemeClr val="bg1"/>
              </a:solidFill>
              <a:effectLst/>
              <a:latin typeface="Consolas" panose="020B0609020204030204" pitchFamily="49" charset="0"/>
            </a:endParaRPr>
          </a:p>
          <a:p>
            <a:r>
              <a:rPr lang="tr-TR" b="0" err="1">
                <a:solidFill>
                  <a:schemeClr val="bg1"/>
                </a:solidFill>
                <a:effectLst/>
                <a:latin typeface="Consolas" panose="020B0609020204030204" pitchFamily="49" charset="0"/>
              </a:rPr>
              <a:t>int</a:t>
            </a:r>
            <a:r>
              <a:rPr lang="tr-TR" b="0">
                <a:solidFill>
                  <a:schemeClr val="bg1"/>
                </a:solidFill>
                <a:effectLst/>
                <a:latin typeface="Consolas" panose="020B0609020204030204" pitchFamily="49" charset="0"/>
              </a:rPr>
              <a:t> </a:t>
            </a:r>
            <a:r>
              <a:rPr lang="es-ES" b="0">
                <a:solidFill>
                  <a:schemeClr val="bg1"/>
                </a:solidFill>
                <a:effectLst/>
                <a:latin typeface="Consolas" panose="020B0609020204030204" pitchFamily="49" charset="0"/>
              </a:rPr>
              <a:t>y += 3</a:t>
            </a:r>
            <a:r>
              <a:rPr lang="tr-TR" b="0">
                <a:solidFill>
                  <a:schemeClr val="bg1"/>
                </a:solidFill>
                <a:effectLst/>
                <a:latin typeface="Consolas" panose="020B0609020204030204" pitchFamily="49" charset="0"/>
              </a:rPr>
              <a:t>+x;</a:t>
            </a:r>
            <a:endParaRPr lang="es-ES" b="0">
              <a:solidFill>
                <a:schemeClr val="bg1"/>
              </a:solidFill>
              <a:effectLst/>
              <a:latin typeface="Consolas" panose="020B0609020204030204" pitchFamily="49" charset="0"/>
            </a:endParaRPr>
          </a:p>
          <a:p>
            <a:r>
              <a:rPr lang="tr-TR" b="0" err="1">
                <a:solidFill>
                  <a:srgbClr val="000000"/>
                </a:solidFill>
                <a:effectLst/>
                <a:latin typeface="Consolas" panose="020B0609020204030204" pitchFamily="49" charset="0"/>
              </a:rPr>
              <a:t>int</a:t>
            </a:r>
            <a:r>
              <a:rPr lang="tr-TR" b="0">
                <a:solidFill>
                  <a:srgbClr val="000000"/>
                </a:solidFill>
                <a:effectLst/>
                <a:latin typeface="Consolas" panose="020B0609020204030204" pitchFamily="49" charset="0"/>
              </a:rPr>
              <a:t> </a:t>
            </a:r>
            <a:r>
              <a:rPr lang="es-ES" b="0">
                <a:solidFill>
                  <a:srgbClr val="000000"/>
                </a:solidFill>
                <a:effectLst/>
                <a:latin typeface="Consolas" panose="020B0609020204030204" pitchFamily="49" charset="0"/>
              </a:rPr>
              <a:t>z += y</a:t>
            </a:r>
            <a:r>
              <a:rPr lang="tr-TR" b="0">
                <a:solidFill>
                  <a:srgbClr val="000000"/>
                </a:solidFill>
                <a:effectLst/>
                <a:latin typeface="Consolas" panose="020B0609020204030204" pitchFamily="49" charset="0"/>
              </a:rPr>
              <a:t>;</a:t>
            </a:r>
            <a:endParaRPr lang="es-ES" b="0">
              <a:solidFill>
                <a:srgbClr val="000000"/>
              </a:solidFill>
              <a:effectLst/>
              <a:latin typeface="Consolas" panose="020B0609020204030204" pitchFamily="49" charset="0"/>
            </a:endParaRPr>
          </a:p>
          <a:p>
            <a:pPr marL="0" indent="0">
              <a:buNone/>
            </a:pPr>
            <a:endParaRPr lang="tr-TR"/>
          </a:p>
        </p:txBody>
      </p:sp>
    </p:spTree>
    <p:extLst>
      <p:ext uri="{BB962C8B-B14F-4D97-AF65-F5344CB8AC3E}">
        <p14:creationId xmlns:p14="http://schemas.microsoft.com/office/powerpoint/2010/main" val="2398143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B3747-837D-4B9A-86AC-55A84E7C127E}"/>
              </a:ext>
            </a:extLst>
          </p:cNvPr>
          <p:cNvSpPr>
            <a:spLocks noGrp="1"/>
          </p:cNvSpPr>
          <p:nvPr>
            <p:ph type="title"/>
          </p:nvPr>
        </p:nvSpPr>
        <p:spPr/>
        <p:txBody>
          <a:bodyPr/>
          <a:lstStyle/>
          <a:p>
            <a:r>
              <a:rPr lang="tr-TR" b="1">
                <a:solidFill>
                  <a:schemeClr val="tx1"/>
                </a:solidFill>
              </a:rPr>
              <a:t>Örnek-2 Çözüm</a:t>
            </a:r>
            <a:endParaRPr lang="tr-TR"/>
          </a:p>
        </p:txBody>
      </p:sp>
      <p:sp>
        <p:nvSpPr>
          <p:cNvPr id="3" name="İçerik Yer Tutucusu 2">
            <a:extLst>
              <a:ext uri="{FF2B5EF4-FFF2-40B4-BE49-F238E27FC236}">
                <a16:creationId xmlns:a16="http://schemas.microsoft.com/office/drawing/2014/main" id="{BD002085-DD31-409F-B697-7895432A9167}"/>
              </a:ext>
            </a:extLst>
          </p:cNvPr>
          <p:cNvSpPr>
            <a:spLocks noGrp="1"/>
          </p:cNvSpPr>
          <p:nvPr>
            <p:ph idx="1"/>
          </p:nvPr>
        </p:nvSpPr>
        <p:spPr/>
        <p:txBody>
          <a:bodyPr/>
          <a:lstStyle/>
          <a:p>
            <a:r>
              <a:rPr lang="tr-TR"/>
              <a:t>x = 4 , y = 7, z = 7</a:t>
            </a:r>
          </a:p>
        </p:txBody>
      </p:sp>
    </p:spTree>
    <p:extLst>
      <p:ext uri="{BB962C8B-B14F-4D97-AF65-F5344CB8AC3E}">
        <p14:creationId xmlns:p14="http://schemas.microsoft.com/office/powerpoint/2010/main" val="3587364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86F13-027D-4263-B62F-F6A2A8A8E88E}"/>
              </a:ext>
            </a:extLst>
          </p:cNvPr>
          <p:cNvSpPr>
            <a:spLocks noGrp="1"/>
          </p:cNvSpPr>
          <p:nvPr>
            <p:ph type="title"/>
          </p:nvPr>
        </p:nvSpPr>
        <p:spPr/>
        <p:txBody>
          <a:bodyPr/>
          <a:lstStyle/>
          <a:p>
            <a:r>
              <a:rPr lang="tr-TR"/>
              <a:t>Örnek 3</a:t>
            </a:r>
          </a:p>
        </p:txBody>
      </p:sp>
      <p:sp>
        <p:nvSpPr>
          <p:cNvPr id="3" name="İçerik Yer Tutucusu 2">
            <a:extLst>
              <a:ext uri="{FF2B5EF4-FFF2-40B4-BE49-F238E27FC236}">
                <a16:creationId xmlns:a16="http://schemas.microsoft.com/office/drawing/2014/main" id="{06747600-2BAD-4E85-A1DD-8AF1A7E29C27}"/>
              </a:ext>
            </a:extLst>
          </p:cNvPr>
          <p:cNvSpPr>
            <a:spLocks noGrp="1"/>
          </p:cNvSpPr>
          <p:nvPr>
            <p:ph idx="1"/>
          </p:nvPr>
        </p:nvSpPr>
        <p:spPr/>
        <p:txBody>
          <a:bodyPr/>
          <a:lstStyle/>
          <a:p>
            <a:pPr lvl="1"/>
            <a:r>
              <a:rPr lang="tr-TR"/>
              <a:t>2 adet sayı tanımlayınız. İlk sayının değeri 8 ikinci sayının değeri 1,80 olsun. Bu sayıların </a:t>
            </a:r>
            <a:r>
              <a:rPr lang="tr-TR" err="1"/>
              <a:t>modunu</a:t>
            </a:r>
            <a:r>
              <a:rPr lang="tr-TR"/>
              <a:t> ve çıkan </a:t>
            </a:r>
            <a:r>
              <a:rPr lang="tr-TR" err="1"/>
              <a:t>modu</a:t>
            </a:r>
            <a:r>
              <a:rPr lang="tr-TR"/>
              <a:t> ikinci sayı ile toplamını ekrana yazdıralım.</a:t>
            </a:r>
          </a:p>
        </p:txBody>
      </p:sp>
    </p:spTree>
    <p:extLst>
      <p:ext uri="{BB962C8B-B14F-4D97-AF65-F5344CB8AC3E}">
        <p14:creationId xmlns:p14="http://schemas.microsoft.com/office/powerpoint/2010/main" val="90288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AC6269-02EC-475E-A192-C108A03A25C8}"/>
              </a:ext>
            </a:extLst>
          </p:cNvPr>
          <p:cNvSpPr>
            <a:spLocks noGrp="1"/>
          </p:cNvSpPr>
          <p:nvPr>
            <p:ph type="title"/>
          </p:nvPr>
        </p:nvSpPr>
        <p:spPr/>
        <p:txBody>
          <a:bodyPr/>
          <a:lstStyle/>
          <a:p>
            <a:r>
              <a:rPr lang="tr-TR" b="0" i="0">
                <a:effectLst/>
                <a:latin typeface="Linux Libertine"/>
              </a:rPr>
              <a:t>Bilgisayar yazılım türleri</a:t>
            </a:r>
            <a:endParaRPr lang="tr-TR"/>
          </a:p>
        </p:txBody>
      </p:sp>
      <p:sp>
        <p:nvSpPr>
          <p:cNvPr id="3" name="İçerik Yer Tutucusu 2">
            <a:extLst>
              <a:ext uri="{FF2B5EF4-FFF2-40B4-BE49-F238E27FC236}">
                <a16:creationId xmlns:a16="http://schemas.microsoft.com/office/drawing/2014/main" id="{50595B3E-2E17-4EAC-A0AA-8835DFC5C6CF}"/>
              </a:ext>
            </a:extLst>
          </p:cNvPr>
          <p:cNvSpPr>
            <a:spLocks noGrp="1"/>
          </p:cNvSpPr>
          <p:nvPr>
            <p:ph idx="1"/>
          </p:nvPr>
        </p:nvSpPr>
        <p:spPr/>
        <p:txBody>
          <a:bodyPr/>
          <a:lstStyle/>
          <a:p>
            <a:r>
              <a:rPr lang="tr-TR" b="1" i="0">
                <a:solidFill>
                  <a:srgbClr val="000000"/>
                </a:solidFill>
                <a:effectLst/>
                <a:latin typeface="Arial" panose="020B0604020202020204" pitchFamily="34" charset="0"/>
              </a:rPr>
              <a:t>Uygulama yazılımları</a:t>
            </a:r>
          </a:p>
          <a:p>
            <a:pPr algn="l"/>
            <a:r>
              <a:rPr lang="tr-TR" b="0" i="0">
                <a:effectLst/>
                <a:latin typeface="Arial" panose="020B0604020202020204" pitchFamily="34" charset="0"/>
              </a:rPr>
              <a:t>Bu kullanıcıların işlerine çözüm sağlayan örneğin çek, senet, stok kontrol, bordro, kütüphane kayıtlarını tutan programlar, bankalardaki müşterilerin para hesaplarını tutan programlar gibi yazılımlardır.</a:t>
            </a:r>
          </a:p>
          <a:p>
            <a:pPr algn="l"/>
            <a:r>
              <a:rPr lang="tr-TR" b="0" i="0">
                <a:effectLst/>
                <a:latin typeface="Arial" panose="020B0604020202020204" pitchFamily="34" charset="0"/>
              </a:rPr>
              <a:t>Bütün sistem programları içinde en temel yazılım işletim sistemidir ki, bilgisayarın bütün donanım ve yazılım kaynaklarını kontrol ettiği gibi, kullanıcılara ait uygulama yazılımlarının da çalıştırılmalarını ve denetlenmelerini sağlar.</a:t>
            </a:r>
          </a:p>
          <a:p>
            <a:endParaRPr lang="tr-TR"/>
          </a:p>
        </p:txBody>
      </p:sp>
    </p:spTree>
    <p:extLst>
      <p:ext uri="{BB962C8B-B14F-4D97-AF65-F5344CB8AC3E}">
        <p14:creationId xmlns:p14="http://schemas.microsoft.com/office/powerpoint/2010/main" val="379601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DEE407-58F8-4650-BFB6-4D4A4F0B9FE3}"/>
              </a:ext>
            </a:extLst>
          </p:cNvPr>
          <p:cNvSpPr>
            <a:spLocks noGrp="1"/>
          </p:cNvSpPr>
          <p:nvPr>
            <p:ph type="title"/>
          </p:nvPr>
        </p:nvSpPr>
        <p:spPr/>
        <p:txBody>
          <a:bodyPr/>
          <a:lstStyle/>
          <a:p>
            <a:r>
              <a:rPr lang="tr-TR"/>
              <a:t>Örnek 4</a:t>
            </a:r>
          </a:p>
        </p:txBody>
      </p:sp>
      <p:sp>
        <p:nvSpPr>
          <p:cNvPr id="3" name="İçerik Yer Tutucusu 2">
            <a:extLst>
              <a:ext uri="{FF2B5EF4-FFF2-40B4-BE49-F238E27FC236}">
                <a16:creationId xmlns:a16="http://schemas.microsoft.com/office/drawing/2014/main" id="{42901C56-9055-4A7A-9332-964E4959699E}"/>
              </a:ext>
            </a:extLst>
          </p:cNvPr>
          <p:cNvSpPr>
            <a:spLocks noGrp="1"/>
          </p:cNvSpPr>
          <p:nvPr>
            <p:ph idx="1"/>
          </p:nvPr>
        </p:nvSpPr>
        <p:spPr/>
        <p:txBody>
          <a:bodyPr/>
          <a:lstStyle/>
          <a:p>
            <a:r>
              <a:rPr lang="tr-TR"/>
              <a:t>Sonradan değiştirilmesi mümkün olmayacak şekilde bir </a:t>
            </a:r>
            <a:r>
              <a:rPr lang="tr-TR" err="1"/>
              <a:t>string</a:t>
            </a:r>
            <a:r>
              <a:rPr lang="tr-TR"/>
              <a:t> ifade tanımlayınız ve bu değişken içerisine kendi isminizi atayınız. Ardından sayısal veri tipinde 2 adet 2 basamaklı sayı tanımlayınız ve bu iki sayıyı toplayıp 3 ile çarptıktan sonra 2 ye bölün. Tipini belirleyemediğimiz bir değişken türü daha oluşturduktan sonra içerisine istediğiniz bir değeri atayarak tüm bu adımları ekranda yan yana gelecek ve aralarında 1 adet boşluk olacak şekilde yazdırın.</a:t>
            </a:r>
          </a:p>
        </p:txBody>
      </p:sp>
    </p:spTree>
    <p:extLst>
      <p:ext uri="{BB962C8B-B14F-4D97-AF65-F5344CB8AC3E}">
        <p14:creationId xmlns:p14="http://schemas.microsoft.com/office/powerpoint/2010/main" val="4105157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71BCAC-A0BE-4895-8BE1-FFD42FE92FA1}"/>
              </a:ext>
            </a:extLst>
          </p:cNvPr>
          <p:cNvSpPr>
            <a:spLocks noGrp="1"/>
          </p:cNvSpPr>
          <p:nvPr>
            <p:ph type="title"/>
          </p:nvPr>
        </p:nvSpPr>
        <p:spPr/>
        <p:txBody>
          <a:bodyPr/>
          <a:lstStyle/>
          <a:p>
            <a:r>
              <a:rPr lang="tr-TR"/>
              <a:t>Örnek 5</a:t>
            </a:r>
          </a:p>
        </p:txBody>
      </p:sp>
      <p:sp>
        <p:nvSpPr>
          <p:cNvPr id="3" name="İçerik Yer Tutucusu 2">
            <a:extLst>
              <a:ext uri="{FF2B5EF4-FFF2-40B4-BE49-F238E27FC236}">
                <a16:creationId xmlns:a16="http://schemas.microsoft.com/office/drawing/2014/main" id="{021ECC06-691E-4270-81BC-23349FCC3B46}"/>
              </a:ext>
            </a:extLst>
          </p:cNvPr>
          <p:cNvSpPr>
            <a:spLocks noGrp="1"/>
          </p:cNvSpPr>
          <p:nvPr>
            <p:ph idx="1"/>
          </p:nvPr>
        </p:nvSpPr>
        <p:spPr/>
        <p:txBody>
          <a:bodyPr/>
          <a:lstStyle/>
          <a:p>
            <a:pPr marL="0" indent="0">
              <a:buNone/>
            </a:pPr>
            <a:r>
              <a:rPr lang="tr-TR"/>
              <a:t>Basit bir öğrenci kaldı geçti işlemi gerçekleştirin. Bir değişken içerisine 2 adet not değeri atayın ve bu iki notun ortalamasını alın. </a:t>
            </a:r>
            <a:r>
              <a:rPr lang="tr-TR" err="1"/>
              <a:t>Boolean</a:t>
            </a:r>
            <a:r>
              <a:rPr lang="tr-TR"/>
              <a:t> tipini kullanarak girilen değerlerin ortalamasının 50 den büyük olması durumunda geçti yani </a:t>
            </a:r>
            <a:r>
              <a:rPr lang="tr-TR" err="1"/>
              <a:t>true</a:t>
            </a:r>
            <a:r>
              <a:rPr lang="tr-TR"/>
              <a:t> ifadesi ekrana yazılsın, notun ortalamasının 50 den küçük olması durumunda kaldı anlamı taşıyan </a:t>
            </a:r>
            <a:r>
              <a:rPr lang="tr-TR" err="1"/>
              <a:t>false</a:t>
            </a:r>
            <a:r>
              <a:rPr lang="tr-TR"/>
              <a:t> ifadesi ekrana gelsin.</a:t>
            </a:r>
          </a:p>
        </p:txBody>
      </p:sp>
    </p:spTree>
    <p:extLst>
      <p:ext uri="{BB962C8B-B14F-4D97-AF65-F5344CB8AC3E}">
        <p14:creationId xmlns:p14="http://schemas.microsoft.com/office/powerpoint/2010/main" val="2493192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D0ED91-AD94-4486-BA0E-E7E184E41FC9}"/>
              </a:ext>
            </a:extLst>
          </p:cNvPr>
          <p:cNvSpPr>
            <a:spLocks noGrp="1"/>
          </p:cNvSpPr>
          <p:nvPr>
            <p:ph type="title"/>
          </p:nvPr>
        </p:nvSpPr>
        <p:spPr/>
        <p:txBody>
          <a:bodyPr/>
          <a:lstStyle/>
          <a:p>
            <a:r>
              <a:rPr lang="tr-TR"/>
              <a:t>Örnek 6</a:t>
            </a:r>
          </a:p>
        </p:txBody>
      </p:sp>
      <p:sp>
        <p:nvSpPr>
          <p:cNvPr id="3" name="İçerik Yer Tutucusu 2">
            <a:extLst>
              <a:ext uri="{FF2B5EF4-FFF2-40B4-BE49-F238E27FC236}">
                <a16:creationId xmlns:a16="http://schemas.microsoft.com/office/drawing/2014/main" id="{E8DAE56B-6334-4727-BF34-61CA4F661708}"/>
              </a:ext>
            </a:extLst>
          </p:cNvPr>
          <p:cNvSpPr>
            <a:spLocks noGrp="1"/>
          </p:cNvSpPr>
          <p:nvPr>
            <p:ph idx="1"/>
          </p:nvPr>
        </p:nvSpPr>
        <p:spPr/>
        <p:txBody>
          <a:bodyPr/>
          <a:lstStyle/>
          <a:p>
            <a:r>
              <a:rPr lang="tr-TR"/>
              <a:t>3 adet sayı tanımlayınız ve ekrana çıktı olarak</a:t>
            </a:r>
          </a:p>
          <a:p>
            <a:r>
              <a:rPr lang="tr-TR"/>
              <a:t>Bu sayıların toplamı: 3 sayının toplamı sonucunu yazdırın.</a:t>
            </a:r>
          </a:p>
        </p:txBody>
      </p:sp>
    </p:spTree>
    <p:extLst>
      <p:ext uri="{BB962C8B-B14F-4D97-AF65-F5344CB8AC3E}">
        <p14:creationId xmlns:p14="http://schemas.microsoft.com/office/powerpoint/2010/main" val="2362472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C9B2C1-54AF-4D70-815A-711CC595F967}"/>
              </a:ext>
            </a:extLst>
          </p:cNvPr>
          <p:cNvSpPr>
            <a:spLocks noGrp="1"/>
          </p:cNvSpPr>
          <p:nvPr>
            <p:ph type="title"/>
          </p:nvPr>
        </p:nvSpPr>
        <p:spPr/>
        <p:txBody>
          <a:bodyPr/>
          <a:lstStyle/>
          <a:p>
            <a:r>
              <a:rPr lang="tr-TR"/>
              <a:t>Örnek 7</a:t>
            </a:r>
          </a:p>
        </p:txBody>
      </p:sp>
      <p:sp>
        <p:nvSpPr>
          <p:cNvPr id="3" name="İçerik Yer Tutucusu 2">
            <a:extLst>
              <a:ext uri="{FF2B5EF4-FFF2-40B4-BE49-F238E27FC236}">
                <a16:creationId xmlns:a16="http://schemas.microsoft.com/office/drawing/2014/main" id="{02D9F091-DB84-4FAC-8495-004DDAA69E88}"/>
              </a:ext>
            </a:extLst>
          </p:cNvPr>
          <p:cNvSpPr>
            <a:spLocks noGrp="1"/>
          </p:cNvSpPr>
          <p:nvPr>
            <p:ph idx="1"/>
          </p:nvPr>
        </p:nvSpPr>
        <p:spPr/>
        <p:txBody>
          <a:bodyPr/>
          <a:lstStyle/>
          <a:p>
            <a:r>
              <a:rPr lang="tr-TR" err="1"/>
              <a:t>İnt</a:t>
            </a:r>
            <a:r>
              <a:rPr lang="tr-TR"/>
              <a:t> sayi1 = 80; </a:t>
            </a:r>
            <a:r>
              <a:rPr lang="tr-TR" err="1"/>
              <a:t>int</a:t>
            </a:r>
            <a:r>
              <a:rPr lang="tr-TR"/>
              <a:t> sayi2=25 şeklinde iki değişken ve değer ataması sağlayın ardından bu verilerin birbirleriyle eşit olup olmama durumunu karşılaştırın ve 4 işlem değişkenleri oluşturarak 4 işlem gerçekleştirin ekrana çıktısını veriniz.</a:t>
            </a:r>
          </a:p>
        </p:txBody>
      </p:sp>
    </p:spTree>
    <p:extLst>
      <p:ext uri="{BB962C8B-B14F-4D97-AF65-F5344CB8AC3E}">
        <p14:creationId xmlns:p14="http://schemas.microsoft.com/office/powerpoint/2010/main" val="4221279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09BC18-896D-481D-B7BD-E1260EA2465D}"/>
              </a:ext>
            </a:extLst>
          </p:cNvPr>
          <p:cNvSpPr>
            <a:spLocks noGrp="1"/>
          </p:cNvSpPr>
          <p:nvPr>
            <p:ph type="title"/>
          </p:nvPr>
        </p:nvSpPr>
        <p:spPr/>
        <p:txBody>
          <a:bodyPr/>
          <a:lstStyle/>
          <a:p>
            <a:r>
              <a:rPr lang="tr-TR"/>
              <a:t>Örnek 8</a:t>
            </a:r>
          </a:p>
        </p:txBody>
      </p:sp>
      <p:sp>
        <p:nvSpPr>
          <p:cNvPr id="3" name="İçerik Yer Tutucusu 2">
            <a:extLst>
              <a:ext uri="{FF2B5EF4-FFF2-40B4-BE49-F238E27FC236}">
                <a16:creationId xmlns:a16="http://schemas.microsoft.com/office/drawing/2014/main" id="{C3FB6C99-1A92-4DE7-A893-AC94C7D40C71}"/>
              </a:ext>
            </a:extLst>
          </p:cNvPr>
          <p:cNvSpPr>
            <a:spLocks noGrp="1"/>
          </p:cNvSpPr>
          <p:nvPr>
            <p:ph idx="1"/>
          </p:nvPr>
        </p:nvSpPr>
        <p:spPr/>
        <p:txBody>
          <a:bodyPr/>
          <a:lstStyle/>
          <a:p>
            <a:r>
              <a:rPr lang="tr-TR"/>
              <a:t>20 değeri içeren bir değişken oluşturun ardından atama operatörlerinden kullanarak bu değerin 5 ile 4 işlemini(toplama-çıkarma-bölme-çarpma) gerçekleştirin.</a:t>
            </a:r>
          </a:p>
        </p:txBody>
      </p:sp>
    </p:spTree>
    <p:extLst>
      <p:ext uri="{BB962C8B-B14F-4D97-AF65-F5344CB8AC3E}">
        <p14:creationId xmlns:p14="http://schemas.microsoft.com/office/powerpoint/2010/main" val="3815766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9F3EBE-93B3-40C3-BB51-F9BA11FDA961}"/>
              </a:ext>
            </a:extLst>
          </p:cNvPr>
          <p:cNvSpPr>
            <a:spLocks noGrp="1"/>
          </p:cNvSpPr>
          <p:nvPr>
            <p:ph type="title"/>
          </p:nvPr>
        </p:nvSpPr>
        <p:spPr/>
        <p:txBody>
          <a:bodyPr/>
          <a:lstStyle/>
          <a:p>
            <a:r>
              <a:rPr lang="tr-TR" b="1">
                <a:solidFill>
                  <a:schemeClr val="tx1"/>
                </a:solidFill>
              </a:rPr>
              <a:t>Karar Yapıları</a:t>
            </a:r>
            <a:endParaRPr lang="tr-TR"/>
          </a:p>
        </p:txBody>
      </p:sp>
      <p:sp>
        <p:nvSpPr>
          <p:cNvPr id="3" name="İçerik Yer Tutucusu 2">
            <a:extLst>
              <a:ext uri="{FF2B5EF4-FFF2-40B4-BE49-F238E27FC236}">
                <a16:creationId xmlns:a16="http://schemas.microsoft.com/office/drawing/2014/main" id="{8BDC36C0-9B1E-4FA7-8759-C5D427E9526E}"/>
              </a:ext>
            </a:extLst>
          </p:cNvPr>
          <p:cNvSpPr>
            <a:spLocks noGrp="1"/>
          </p:cNvSpPr>
          <p:nvPr>
            <p:ph idx="1"/>
          </p:nvPr>
        </p:nvSpPr>
        <p:spPr>
          <a:xfrm>
            <a:off x="680322" y="2449464"/>
            <a:ext cx="6724330" cy="3851027"/>
          </a:xfrm>
        </p:spPr>
        <p:txBody>
          <a:bodyPr/>
          <a:lstStyle/>
          <a:p>
            <a:pPr>
              <a:buFont typeface="Wingdings" panose="05000000000000000000" pitchFamily="2" charset="2"/>
              <a:buChar char="Ø"/>
            </a:pPr>
            <a:r>
              <a:rPr lang="tr-TR">
                <a:solidFill>
                  <a:schemeClr val="tx1"/>
                </a:solidFill>
              </a:rPr>
              <a:t>Herhangi bir uygulama yazılırken yazılan kodların çalışma sırası, her satırın tek tek okunması ile olur. Ama bazen bazı kod bloklarının atlanması veya bir koşula bağlı olarak çalışması istenir. Tam burada karar yapıları bizim için kolaylık sağlar.</a:t>
            </a:r>
          </a:p>
          <a:p>
            <a:pPr algn="just">
              <a:buFont typeface="Wingdings" panose="05000000000000000000" pitchFamily="2" charset="2"/>
              <a:buChar char="Ø"/>
            </a:pPr>
            <a:r>
              <a:rPr lang="tr-TR">
                <a:solidFill>
                  <a:schemeClr val="tx1"/>
                </a:solidFill>
              </a:rPr>
              <a:t>Örnek: Eğer hava güneşli ise dışarı çıkacağım, </a:t>
            </a:r>
          </a:p>
          <a:p>
            <a:pPr marL="0" indent="0" algn="just">
              <a:buNone/>
            </a:pPr>
            <a:r>
              <a:rPr lang="tr-TR">
                <a:solidFill>
                  <a:schemeClr val="tx1"/>
                </a:solidFill>
              </a:rPr>
              <a:t>değilse dışarı çıkmayacağım.</a:t>
            </a:r>
          </a:p>
          <a:p>
            <a:pPr>
              <a:buFont typeface="Wingdings" panose="05000000000000000000" pitchFamily="2" charset="2"/>
              <a:buChar char="Ø"/>
            </a:pPr>
            <a:endParaRPr lang="tr-TR">
              <a:solidFill>
                <a:schemeClr val="tx1"/>
              </a:solidFill>
            </a:endParaRPr>
          </a:p>
          <a:p>
            <a:endParaRPr lang="tr-TR"/>
          </a:p>
        </p:txBody>
      </p:sp>
      <p:pic>
        <p:nvPicPr>
          <p:cNvPr id="4" name="Picture 2">
            <a:extLst>
              <a:ext uri="{FF2B5EF4-FFF2-40B4-BE49-F238E27FC236}">
                <a16:creationId xmlns:a16="http://schemas.microsoft.com/office/drawing/2014/main" id="{7313D5C0-B10B-4795-82A8-261CEBB2A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651" y="2449465"/>
            <a:ext cx="4456922" cy="3851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430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4C453-8ED2-460D-BA8E-16C120F37BA7}"/>
              </a:ext>
            </a:extLst>
          </p:cNvPr>
          <p:cNvSpPr>
            <a:spLocks noGrp="1"/>
          </p:cNvSpPr>
          <p:nvPr>
            <p:ph type="title"/>
          </p:nvPr>
        </p:nvSpPr>
        <p:spPr/>
        <p:txBody>
          <a:bodyPr/>
          <a:lstStyle/>
          <a:p>
            <a:r>
              <a:rPr lang="tr-TR" b="1" err="1">
                <a:solidFill>
                  <a:schemeClr val="tx1"/>
                </a:solidFill>
              </a:rPr>
              <a:t>If</a:t>
            </a:r>
            <a:r>
              <a:rPr lang="tr-TR" b="1"/>
              <a:t> </a:t>
            </a:r>
            <a:r>
              <a:rPr lang="tr-TR" b="1">
                <a:solidFill>
                  <a:schemeClr val="tx1"/>
                </a:solidFill>
              </a:rPr>
              <a:t>Else</a:t>
            </a:r>
            <a:endParaRPr lang="tr-TR"/>
          </a:p>
        </p:txBody>
      </p:sp>
      <p:sp>
        <p:nvSpPr>
          <p:cNvPr id="3" name="İçerik Yer Tutucusu 2">
            <a:extLst>
              <a:ext uri="{FF2B5EF4-FFF2-40B4-BE49-F238E27FC236}">
                <a16:creationId xmlns:a16="http://schemas.microsoft.com/office/drawing/2014/main" id="{0FBCCA27-D14D-4D61-95C6-A41FFBE4C027}"/>
              </a:ext>
            </a:extLst>
          </p:cNvPr>
          <p:cNvSpPr>
            <a:spLocks noGrp="1"/>
          </p:cNvSpPr>
          <p:nvPr>
            <p:ph idx="1"/>
          </p:nvPr>
        </p:nvSpPr>
        <p:spPr/>
        <p:txBody>
          <a:bodyPr/>
          <a:lstStyle/>
          <a:p>
            <a:r>
              <a:rPr lang="tr-TR">
                <a:solidFill>
                  <a:schemeClr val="tx1"/>
                </a:solidFill>
              </a:rPr>
              <a:t>Java’da koşula bağlı durumlar oluşturmak için </a:t>
            </a:r>
            <a:r>
              <a:rPr lang="tr-TR" err="1">
                <a:solidFill>
                  <a:schemeClr val="tx1"/>
                </a:solidFill>
              </a:rPr>
              <a:t>if</a:t>
            </a:r>
            <a:r>
              <a:rPr lang="tr-TR">
                <a:solidFill>
                  <a:schemeClr val="tx1"/>
                </a:solidFill>
              </a:rPr>
              <a:t>, else </a:t>
            </a:r>
            <a:r>
              <a:rPr lang="tr-TR" err="1">
                <a:solidFill>
                  <a:schemeClr val="tx1"/>
                </a:solidFill>
              </a:rPr>
              <a:t>if</a:t>
            </a:r>
            <a:r>
              <a:rPr lang="tr-TR">
                <a:solidFill>
                  <a:schemeClr val="tx1"/>
                </a:solidFill>
              </a:rPr>
              <a:t> ve else ifadeleri kullanılır.</a:t>
            </a:r>
          </a:p>
          <a:p>
            <a:r>
              <a:rPr lang="tr-TR" b="1" err="1">
                <a:solidFill>
                  <a:schemeClr val="tx1"/>
                </a:solidFill>
              </a:rPr>
              <a:t>if</a:t>
            </a:r>
            <a:r>
              <a:rPr lang="tr-TR">
                <a:solidFill>
                  <a:schemeClr val="tx1"/>
                </a:solidFill>
              </a:rPr>
              <a:t> koşulu geçerli değilse ve </a:t>
            </a:r>
            <a:r>
              <a:rPr lang="tr-TR" b="1">
                <a:solidFill>
                  <a:schemeClr val="tx1"/>
                </a:solidFill>
              </a:rPr>
              <a:t>else </a:t>
            </a:r>
            <a:r>
              <a:rPr lang="tr-TR" b="1" err="1">
                <a:solidFill>
                  <a:schemeClr val="tx1"/>
                </a:solidFill>
              </a:rPr>
              <a:t>if</a:t>
            </a:r>
            <a:r>
              <a:rPr lang="tr-TR" b="1">
                <a:solidFill>
                  <a:schemeClr val="tx1"/>
                </a:solidFill>
              </a:rPr>
              <a:t> ve else </a:t>
            </a:r>
            <a:r>
              <a:rPr lang="tr-TR">
                <a:solidFill>
                  <a:schemeClr val="tx1"/>
                </a:solidFill>
              </a:rPr>
              <a:t>koşulları varsa sırasıyla bunları da kontrol eder. </a:t>
            </a:r>
          </a:p>
          <a:p>
            <a:endParaRPr lang="tr-TR">
              <a:solidFill>
                <a:schemeClr val="tx1"/>
              </a:solidFill>
            </a:endParaRPr>
          </a:p>
          <a:p>
            <a:endParaRPr lang="tr-TR"/>
          </a:p>
        </p:txBody>
      </p:sp>
    </p:spTree>
    <p:extLst>
      <p:ext uri="{BB962C8B-B14F-4D97-AF65-F5344CB8AC3E}">
        <p14:creationId xmlns:p14="http://schemas.microsoft.com/office/powerpoint/2010/main" val="1963860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CCBE17-312C-4336-AB09-CD04EF6555F7}"/>
              </a:ext>
            </a:extLst>
          </p:cNvPr>
          <p:cNvSpPr>
            <a:spLocks noGrp="1"/>
          </p:cNvSpPr>
          <p:nvPr>
            <p:ph type="title"/>
          </p:nvPr>
        </p:nvSpPr>
        <p:spPr/>
        <p:txBody>
          <a:bodyPr/>
          <a:lstStyle/>
          <a:p>
            <a:r>
              <a:rPr lang="tr-TR"/>
              <a:t>İF - ELSE</a:t>
            </a:r>
          </a:p>
        </p:txBody>
      </p:sp>
      <p:sp>
        <p:nvSpPr>
          <p:cNvPr id="3" name="İçerik Yer Tutucusu 2">
            <a:extLst>
              <a:ext uri="{FF2B5EF4-FFF2-40B4-BE49-F238E27FC236}">
                <a16:creationId xmlns:a16="http://schemas.microsoft.com/office/drawing/2014/main" id="{50D012D1-4CE1-40ED-B0FA-6521A31D178B}"/>
              </a:ext>
            </a:extLst>
          </p:cNvPr>
          <p:cNvSpPr>
            <a:spLocks noGrp="1"/>
          </p:cNvSpPr>
          <p:nvPr>
            <p:ph idx="1"/>
          </p:nvPr>
        </p:nvSpPr>
        <p:spPr/>
        <p:txBody>
          <a:bodyPr/>
          <a:lstStyle/>
          <a:p>
            <a:pPr marL="0" indent="0">
              <a:buNone/>
            </a:pPr>
            <a:r>
              <a:rPr lang="tr-TR" err="1"/>
              <a:t>if</a:t>
            </a:r>
            <a:r>
              <a:rPr lang="tr-TR"/>
              <a:t> (koşul ifadesi) { </a:t>
            </a:r>
          </a:p>
          <a:p>
            <a:pPr marL="0" indent="0">
              <a:buNone/>
            </a:pPr>
            <a:r>
              <a:rPr lang="tr-TR"/>
              <a:t>	koşulun doğru olması durumunda işletilecek kod parçacığı </a:t>
            </a:r>
          </a:p>
          <a:p>
            <a:pPr marL="0" indent="0">
              <a:buNone/>
            </a:pPr>
            <a:r>
              <a:rPr lang="tr-TR"/>
              <a:t>} </a:t>
            </a:r>
          </a:p>
          <a:p>
            <a:pPr marL="0" indent="0">
              <a:buNone/>
            </a:pPr>
            <a:r>
              <a:rPr lang="tr-TR"/>
              <a:t>else { </a:t>
            </a:r>
          </a:p>
          <a:p>
            <a:pPr marL="0" indent="0">
              <a:buNone/>
            </a:pPr>
            <a:r>
              <a:rPr lang="tr-TR"/>
              <a:t>	koşulun doğru olmaması durumunda işletilecek kod parçacığı </a:t>
            </a:r>
          </a:p>
          <a:p>
            <a:pPr marL="0" indent="0">
              <a:buNone/>
            </a:pPr>
            <a:r>
              <a:rPr lang="tr-TR"/>
              <a:t>} </a:t>
            </a:r>
          </a:p>
        </p:txBody>
      </p:sp>
    </p:spTree>
    <p:extLst>
      <p:ext uri="{BB962C8B-B14F-4D97-AF65-F5344CB8AC3E}">
        <p14:creationId xmlns:p14="http://schemas.microsoft.com/office/powerpoint/2010/main" val="2141486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7DCA06-7011-452B-8F71-99AF64B053F8}"/>
              </a:ext>
            </a:extLst>
          </p:cNvPr>
          <p:cNvSpPr>
            <a:spLocks noGrp="1"/>
          </p:cNvSpPr>
          <p:nvPr>
            <p:ph type="title"/>
          </p:nvPr>
        </p:nvSpPr>
        <p:spPr/>
        <p:txBody>
          <a:bodyPr/>
          <a:lstStyle/>
          <a:p>
            <a:r>
              <a:rPr lang="tr-TR"/>
              <a:t>Örnek 1 </a:t>
            </a:r>
          </a:p>
        </p:txBody>
      </p:sp>
      <p:sp>
        <p:nvSpPr>
          <p:cNvPr id="3" name="İçerik Yer Tutucusu 2">
            <a:extLst>
              <a:ext uri="{FF2B5EF4-FFF2-40B4-BE49-F238E27FC236}">
                <a16:creationId xmlns:a16="http://schemas.microsoft.com/office/drawing/2014/main" id="{6220B853-6A50-46B6-BBA3-79FECB13DE34}"/>
              </a:ext>
            </a:extLst>
          </p:cNvPr>
          <p:cNvSpPr>
            <a:spLocks noGrp="1"/>
          </p:cNvSpPr>
          <p:nvPr>
            <p:ph idx="1"/>
          </p:nvPr>
        </p:nvSpPr>
        <p:spPr/>
        <p:txBody>
          <a:bodyPr/>
          <a:lstStyle/>
          <a:p>
            <a:r>
              <a:rPr lang="tr-TR"/>
              <a:t> 1 adet not değişkeni oluşturun. Ardından bu girilen notun 50 den büyük olması durumunda geçti, düşük olması durumunda kaldı yazısını ekrana yazdırın.</a:t>
            </a:r>
          </a:p>
        </p:txBody>
      </p:sp>
    </p:spTree>
    <p:extLst>
      <p:ext uri="{BB962C8B-B14F-4D97-AF65-F5344CB8AC3E}">
        <p14:creationId xmlns:p14="http://schemas.microsoft.com/office/powerpoint/2010/main" val="868021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D5F958-80E2-40B0-9BE2-ABD939847B6E}"/>
              </a:ext>
            </a:extLst>
          </p:cNvPr>
          <p:cNvSpPr>
            <a:spLocks noGrp="1"/>
          </p:cNvSpPr>
          <p:nvPr>
            <p:ph type="title"/>
          </p:nvPr>
        </p:nvSpPr>
        <p:spPr/>
        <p:txBody>
          <a:bodyPr/>
          <a:lstStyle/>
          <a:p>
            <a:r>
              <a:rPr lang="tr-TR"/>
              <a:t>Örnek 2</a:t>
            </a:r>
          </a:p>
        </p:txBody>
      </p:sp>
      <p:sp>
        <p:nvSpPr>
          <p:cNvPr id="3" name="İçerik Yer Tutucusu 2">
            <a:extLst>
              <a:ext uri="{FF2B5EF4-FFF2-40B4-BE49-F238E27FC236}">
                <a16:creationId xmlns:a16="http://schemas.microsoft.com/office/drawing/2014/main" id="{CE5527C0-A253-46CA-BA53-EE9B9E3075C6}"/>
              </a:ext>
            </a:extLst>
          </p:cNvPr>
          <p:cNvSpPr>
            <a:spLocks noGrp="1"/>
          </p:cNvSpPr>
          <p:nvPr>
            <p:ph idx="1"/>
          </p:nvPr>
        </p:nvSpPr>
        <p:spPr/>
        <p:txBody>
          <a:bodyPr/>
          <a:lstStyle/>
          <a:p>
            <a:r>
              <a:rPr lang="tr-TR"/>
              <a:t>İki adet sayı tanımlayınız ve bu sayıların birbirine eşit olması durumunda ekrana bu iki sayı eşittir yazısını verin, eşitsizlik durumunda ise bu iki sayı birbirine eşit değildir yazısı ekrana gelsin.</a:t>
            </a:r>
          </a:p>
        </p:txBody>
      </p:sp>
    </p:spTree>
    <p:extLst>
      <p:ext uri="{BB962C8B-B14F-4D97-AF65-F5344CB8AC3E}">
        <p14:creationId xmlns:p14="http://schemas.microsoft.com/office/powerpoint/2010/main" val="223372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40428-7E93-4806-8651-D02DCF86CAED}"/>
              </a:ext>
            </a:extLst>
          </p:cNvPr>
          <p:cNvSpPr>
            <a:spLocks noGrp="1"/>
          </p:cNvSpPr>
          <p:nvPr>
            <p:ph type="title"/>
          </p:nvPr>
        </p:nvSpPr>
        <p:spPr/>
        <p:txBody>
          <a:bodyPr/>
          <a:lstStyle/>
          <a:p>
            <a:r>
              <a:rPr lang="tr-TR" b="0" i="0">
                <a:effectLst/>
                <a:latin typeface="Linux Libertine"/>
              </a:rPr>
              <a:t>Bilgisayar yazılım türleri</a:t>
            </a:r>
            <a:endParaRPr lang="tr-TR"/>
          </a:p>
        </p:txBody>
      </p:sp>
      <p:sp>
        <p:nvSpPr>
          <p:cNvPr id="3" name="İçerik Yer Tutucusu 2">
            <a:extLst>
              <a:ext uri="{FF2B5EF4-FFF2-40B4-BE49-F238E27FC236}">
                <a16:creationId xmlns:a16="http://schemas.microsoft.com/office/drawing/2014/main" id="{B45A9D0F-4972-4E11-B787-CBB7A8578928}"/>
              </a:ext>
            </a:extLst>
          </p:cNvPr>
          <p:cNvSpPr>
            <a:spLocks noGrp="1"/>
          </p:cNvSpPr>
          <p:nvPr>
            <p:ph idx="1"/>
          </p:nvPr>
        </p:nvSpPr>
        <p:spPr/>
        <p:txBody>
          <a:bodyPr/>
          <a:lstStyle/>
          <a:p>
            <a:r>
              <a:rPr lang="tr-TR" b="1" i="0">
                <a:solidFill>
                  <a:srgbClr val="000000"/>
                </a:solidFill>
                <a:effectLst/>
                <a:latin typeface="Arial" panose="020B0604020202020204" pitchFamily="34" charset="0"/>
              </a:rPr>
              <a:t>Çevirici yazılımlar</a:t>
            </a:r>
          </a:p>
          <a:p>
            <a:r>
              <a:rPr lang="tr-TR" b="0" i="0">
                <a:effectLst/>
                <a:latin typeface="Arial" panose="020B0604020202020204" pitchFamily="34" charset="0"/>
              </a:rPr>
              <a:t>Herhangi bir dilde yazılan programı makine diline çeviren yazılımlardır.</a:t>
            </a:r>
            <a:endParaRPr lang="tr-TR"/>
          </a:p>
        </p:txBody>
      </p:sp>
    </p:spTree>
    <p:extLst>
      <p:ext uri="{BB962C8B-B14F-4D97-AF65-F5344CB8AC3E}">
        <p14:creationId xmlns:p14="http://schemas.microsoft.com/office/powerpoint/2010/main" val="3675990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0D5915-DB5C-49D1-A32E-6F2F6B809B21}"/>
              </a:ext>
            </a:extLst>
          </p:cNvPr>
          <p:cNvSpPr>
            <a:spLocks noGrp="1"/>
          </p:cNvSpPr>
          <p:nvPr>
            <p:ph type="title"/>
          </p:nvPr>
        </p:nvSpPr>
        <p:spPr/>
        <p:txBody>
          <a:bodyPr/>
          <a:lstStyle/>
          <a:p>
            <a:r>
              <a:rPr lang="tr-TR"/>
              <a:t>Örnek 3</a:t>
            </a:r>
          </a:p>
        </p:txBody>
      </p:sp>
      <p:sp>
        <p:nvSpPr>
          <p:cNvPr id="3" name="İçerik Yer Tutucusu 2">
            <a:extLst>
              <a:ext uri="{FF2B5EF4-FFF2-40B4-BE49-F238E27FC236}">
                <a16:creationId xmlns:a16="http://schemas.microsoft.com/office/drawing/2014/main" id="{1DB67CB6-073B-4C81-8E10-B67295AC9C62}"/>
              </a:ext>
            </a:extLst>
          </p:cNvPr>
          <p:cNvSpPr>
            <a:spLocks noGrp="1"/>
          </p:cNvSpPr>
          <p:nvPr>
            <p:ph idx="1"/>
          </p:nvPr>
        </p:nvSpPr>
        <p:spPr/>
        <p:txBody>
          <a:bodyPr/>
          <a:lstStyle/>
          <a:p>
            <a:r>
              <a:rPr lang="tr-TR"/>
              <a:t>2 adet sayı tanımlayınız ve bu sayılardan büyük olanı ekrana yazdırınız.</a:t>
            </a:r>
          </a:p>
        </p:txBody>
      </p:sp>
    </p:spTree>
    <p:extLst>
      <p:ext uri="{BB962C8B-B14F-4D97-AF65-F5344CB8AC3E}">
        <p14:creationId xmlns:p14="http://schemas.microsoft.com/office/powerpoint/2010/main" val="548359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B448F7-D356-46C9-976E-49B416FAB4A4}"/>
              </a:ext>
            </a:extLst>
          </p:cNvPr>
          <p:cNvSpPr>
            <a:spLocks noGrp="1"/>
          </p:cNvSpPr>
          <p:nvPr>
            <p:ph type="title"/>
          </p:nvPr>
        </p:nvSpPr>
        <p:spPr/>
        <p:txBody>
          <a:bodyPr/>
          <a:lstStyle/>
          <a:p>
            <a:r>
              <a:rPr lang="tr-TR"/>
              <a:t>Örnek 4</a:t>
            </a:r>
          </a:p>
        </p:txBody>
      </p:sp>
      <p:sp>
        <p:nvSpPr>
          <p:cNvPr id="3" name="İçerik Yer Tutucusu 2">
            <a:extLst>
              <a:ext uri="{FF2B5EF4-FFF2-40B4-BE49-F238E27FC236}">
                <a16:creationId xmlns:a16="http://schemas.microsoft.com/office/drawing/2014/main" id="{9C0AEFC5-D335-465A-8C4C-ECB9957DF293}"/>
              </a:ext>
            </a:extLst>
          </p:cNvPr>
          <p:cNvSpPr>
            <a:spLocks noGrp="1"/>
          </p:cNvSpPr>
          <p:nvPr>
            <p:ph idx="1"/>
          </p:nvPr>
        </p:nvSpPr>
        <p:spPr/>
        <p:txBody>
          <a:bodyPr/>
          <a:lstStyle/>
          <a:p>
            <a:pPr marL="0" indent="0">
              <a:buNone/>
            </a:pPr>
            <a:r>
              <a:rPr lang="tr-TR"/>
              <a:t>Bir değişken içerisinde sayı değeri atayınız. Ardından bu sayının çift mi yoksa tek sayı mı olduğunu ekrana yazdırınız.</a:t>
            </a:r>
          </a:p>
        </p:txBody>
      </p:sp>
    </p:spTree>
    <p:extLst>
      <p:ext uri="{BB962C8B-B14F-4D97-AF65-F5344CB8AC3E}">
        <p14:creationId xmlns:p14="http://schemas.microsoft.com/office/powerpoint/2010/main" val="883195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4E8EA-9C6A-4AF7-9432-BCBA04E6566D}"/>
              </a:ext>
            </a:extLst>
          </p:cNvPr>
          <p:cNvSpPr>
            <a:spLocks noGrp="1"/>
          </p:cNvSpPr>
          <p:nvPr>
            <p:ph type="title"/>
          </p:nvPr>
        </p:nvSpPr>
        <p:spPr/>
        <p:txBody>
          <a:bodyPr/>
          <a:lstStyle/>
          <a:p>
            <a:r>
              <a:rPr lang="tr-TR"/>
              <a:t>Örnek 5	</a:t>
            </a:r>
          </a:p>
        </p:txBody>
      </p:sp>
      <p:sp>
        <p:nvSpPr>
          <p:cNvPr id="3" name="İçerik Yer Tutucusu 2">
            <a:extLst>
              <a:ext uri="{FF2B5EF4-FFF2-40B4-BE49-F238E27FC236}">
                <a16:creationId xmlns:a16="http://schemas.microsoft.com/office/drawing/2014/main" id="{110FDD2C-E4C3-4088-8B57-9B74414C5643}"/>
              </a:ext>
            </a:extLst>
          </p:cNvPr>
          <p:cNvSpPr>
            <a:spLocks noGrp="1"/>
          </p:cNvSpPr>
          <p:nvPr>
            <p:ph idx="1"/>
          </p:nvPr>
        </p:nvSpPr>
        <p:spPr/>
        <p:txBody>
          <a:bodyPr/>
          <a:lstStyle/>
          <a:p>
            <a:r>
              <a:rPr lang="tr-TR"/>
              <a:t>Bir değişken içerisinde 5 adet sayı değeri atayınız. Ardından bu sayıların çift mi yoksa tek sayı mı olduğunu kontrol ederek çift olanları ekrana yazdırınız.</a:t>
            </a:r>
          </a:p>
          <a:p>
            <a:endParaRPr lang="tr-TR"/>
          </a:p>
        </p:txBody>
      </p:sp>
    </p:spTree>
    <p:extLst>
      <p:ext uri="{BB962C8B-B14F-4D97-AF65-F5344CB8AC3E}">
        <p14:creationId xmlns:p14="http://schemas.microsoft.com/office/powerpoint/2010/main" val="782155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7FC9E-D00F-4797-9BE9-52B414014C78}"/>
              </a:ext>
            </a:extLst>
          </p:cNvPr>
          <p:cNvSpPr>
            <a:spLocks noGrp="1"/>
          </p:cNvSpPr>
          <p:nvPr>
            <p:ph type="title"/>
          </p:nvPr>
        </p:nvSpPr>
        <p:spPr/>
        <p:txBody>
          <a:bodyPr/>
          <a:lstStyle/>
          <a:p>
            <a:r>
              <a:rPr lang="tr-TR" err="1"/>
              <a:t>İf</a:t>
            </a:r>
            <a:r>
              <a:rPr lang="tr-TR"/>
              <a:t> Else </a:t>
            </a:r>
            <a:r>
              <a:rPr lang="tr-TR" err="1"/>
              <a:t>İf</a:t>
            </a:r>
            <a:endParaRPr lang="tr-TR"/>
          </a:p>
        </p:txBody>
      </p:sp>
      <p:sp>
        <p:nvSpPr>
          <p:cNvPr id="3" name="İçerik Yer Tutucusu 2">
            <a:extLst>
              <a:ext uri="{FF2B5EF4-FFF2-40B4-BE49-F238E27FC236}">
                <a16:creationId xmlns:a16="http://schemas.microsoft.com/office/drawing/2014/main" id="{6DCA3370-4B6D-4F36-ABF6-EF730993638D}"/>
              </a:ext>
            </a:extLst>
          </p:cNvPr>
          <p:cNvSpPr>
            <a:spLocks noGrp="1"/>
          </p:cNvSpPr>
          <p:nvPr>
            <p:ph idx="1"/>
          </p:nvPr>
        </p:nvSpPr>
        <p:spPr/>
        <p:txBody>
          <a:bodyPr/>
          <a:lstStyle/>
          <a:p>
            <a:r>
              <a:rPr lang="tr-TR" err="1"/>
              <a:t>if</a:t>
            </a:r>
            <a:r>
              <a:rPr lang="tr-TR"/>
              <a:t> - else </a:t>
            </a:r>
            <a:r>
              <a:rPr lang="tr-TR" err="1"/>
              <a:t>if</a:t>
            </a:r>
            <a:r>
              <a:rPr lang="tr-TR"/>
              <a:t> deyimleri, bir koşulun sağlanmadığı durumda diğer koşul ya da koşulların denetlenmesini sağlayan bir yapıdadır. </a:t>
            </a:r>
          </a:p>
          <a:p>
            <a:r>
              <a:rPr lang="tr-TR"/>
              <a:t>Denetlenen koşullardan herhangi birisinin sonucu mantıksal doğru olursa, o kod bloğu işletilir ve programın akışı en sonraki else bloğunun bitimine sapar. </a:t>
            </a:r>
          </a:p>
          <a:p>
            <a:r>
              <a:rPr lang="tr-TR"/>
              <a:t>Hiç bir koşul doğru değilse, o zaman else bloğu işletilir. else bloğunun yazılması zorunlu değildir.</a:t>
            </a:r>
          </a:p>
        </p:txBody>
      </p:sp>
    </p:spTree>
    <p:extLst>
      <p:ext uri="{BB962C8B-B14F-4D97-AF65-F5344CB8AC3E}">
        <p14:creationId xmlns:p14="http://schemas.microsoft.com/office/powerpoint/2010/main" val="4259563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B88118-70C3-44EB-97AA-9F56501BD32E}"/>
              </a:ext>
            </a:extLst>
          </p:cNvPr>
          <p:cNvSpPr>
            <a:spLocks noGrp="1"/>
          </p:cNvSpPr>
          <p:nvPr>
            <p:ph type="title"/>
          </p:nvPr>
        </p:nvSpPr>
        <p:spPr/>
        <p:txBody>
          <a:bodyPr/>
          <a:lstStyle/>
          <a:p>
            <a:r>
              <a:rPr lang="tr-TR" err="1"/>
              <a:t>İf</a:t>
            </a:r>
            <a:r>
              <a:rPr lang="tr-TR"/>
              <a:t> Else </a:t>
            </a:r>
            <a:r>
              <a:rPr lang="tr-TR" err="1"/>
              <a:t>İf</a:t>
            </a:r>
            <a:r>
              <a:rPr lang="tr-TR"/>
              <a:t> Yazımı</a:t>
            </a:r>
          </a:p>
        </p:txBody>
      </p:sp>
      <p:sp>
        <p:nvSpPr>
          <p:cNvPr id="3" name="İçerik Yer Tutucusu 2">
            <a:extLst>
              <a:ext uri="{FF2B5EF4-FFF2-40B4-BE49-F238E27FC236}">
                <a16:creationId xmlns:a16="http://schemas.microsoft.com/office/drawing/2014/main" id="{E3F5A80F-0F78-4290-932D-34ECDCD263E8}"/>
              </a:ext>
            </a:extLst>
          </p:cNvPr>
          <p:cNvSpPr>
            <a:spLocks noGrp="1"/>
          </p:cNvSpPr>
          <p:nvPr>
            <p:ph idx="1"/>
          </p:nvPr>
        </p:nvSpPr>
        <p:spPr/>
        <p:txBody>
          <a:bodyPr>
            <a:normAutofit fontScale="92500" lnSpcReduction="10000"/>
          </a:bodyPr>
          <a:lstStyle/>
          <a:p>
            <a:pPr marL="0" indent="0">
              <a:buNone/>
            </a:pPr>
            <a:r>
              <a:rPr lang="tr-TR" err="1"/>
              <a:t>if</a:t>
            </a:r>
            <a:r>
              <a:rPr lang="tr-TR"/>
              <a:t> (1. koşul ifadesi) { </a:t>
            </a:r>
          </a:p>
          <a:p>
            <a:pPr marL="457200" indent="-457200">
              <a:buAutoNum type="arabicPeriod"/>
            </a:pPr>
            <a:r>
              <a:rPr lang="tr-TR"/>
              <a:t>koşulun doğru olması durumunda işletilecek kod parçası </a:t>
            </a:r>
          </a:p>
          <a:p>
            <a:pPr marL="0" indent="0">
              <a:buNone/>
            </a:pPr>
            <a:r>
              <a:rPr lang="tr-TR"/>
              <a:t>} else </a:t>
            </a:r>
            <a:r>
              <a:rPr lang="tr-TR" err="1"/>
              <a:t>if</a:t>
            </a:r>
            <a:r>
              <a:rPr lang="tr-TR"/>
              <a:t> (2. koşul ifadesi) { </a:t>
            </a:r>
          </a:p>
          <a:p>
            <a:pPr marL="0" indent="0">
              <a:buNone/>
            </a:pPr>
            <a:r>
              <a:rPr lang="tr-TR"/>
              <a:t>2. koşulun doğru olmaması durumunda işletilecek kod parçası </a:t>
            </a:r>
          </a:p>
          <a:p>
            <a:pPr marL="0" indent="0">
              <a:buNone/>
            </a:pPr>
            <a:r>
              <a:rPr lang="tr-TR"/>
              <a:t>}  </a:t>
            </a:r>
          </a:p>
          <a:p>
            <a:pPr marL="0" indent="0">
              <a:buNone/>
            </a:pPr>
            <a:r>
              <a:rPr lang="tr-TR"/>
              <a:t>…// istenildiği kadar else </a:t>
            </a:r>
            <a:r>
              <a:rPr lang="tr-TR" err="1"/>
              <a:t>if</a:t>
            </a:r>
            <a:r>
              <a:rPr lang="tr-TR"/>
              <a:t> bloğu </a:t>
            </a:r>
          </a:p>
          <a:p>
            <a:pPr marL="0" indent="0">
              <a:buNone/>
            </a:pPr>
            <a:r>
              <a:rPr lang="tr-TR"/>
              <a:t>else { </a:t>
            </a:r>
          </a:p>
          <a:p>
            <a:pPr marL="0" indent="0">
              <a:buNone/>
            </a:pPr>
            <a:r>
              <a:rPr lang="tr-TR"/>
              <a:t>hiçbir koşulun doğru olmaması durumunda işletilecek kod kesimi </a:t>
            </a:r>
          </a:p>
          <a:p>
            <a:pPr marL="0" indent="0">
              <a:buNone/>
            </a:pPr>
            <a:r>
              <a:rPr lang="tr-TR"/>
              <a:t>} </a:t>
            </a:r>
          </a:p>
        </p:txBody>
      </p:sp>
    </p:spTree>
    <p:extLst>
      <p:ext uri="{BB962C8B-B14F-4D97-AF65-F5344CB8AC3E}">
        <p14:creationId xmlns:p14="http://schemas.microsoft.com/office/powerpoint/2010/main" val="2554700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ED97C6-4A17-4718-BB56-A756493017A8}"/>
              </a:ext>
            </a:extLst>
          </p:cNvPr>
          <p:cNvSpPr>
            <a:spLocks noGrp="1"/>
          </p:cNvSpPr>
          <p:nvPr>
            <p:ph type="title"/>
          </p:nvPr>
        </p:nvSpPr>
        <p:spPr/>
        <p:txBody>
          <a:bodyPr/>
          <a:lstStyle/>
          <a:p>
            <a:r>
              <a:rPr lang="tr-TR"/>
              <a:t>Örnek 1</a:t>
            </a:r>
          </a:p>
        </p:txBody>
      </p:sp>
      <p:sp>
        <p:nvSpPr>
          <p:cNvPr id="3" name="İçerik Yer Tutucusu 2">
            <a:extLst>
              <a:ext uri="{FF2B5EF4-FFF2-40B4-BE49-F238E27FC236}">
                <a16:creationId xmlns:a16="http://schemas.microsoft.com/office/drawing/2014/main" id="{796F8354-CA21-4BDC-BA74-524D38D9F46F}"/>
              </a:ext>
            </a:extLst>
          </p:cNvPr>
          <p:cNvSpPr>
            <a:spLocks noGrp="1"/>
          </p:cNvSpPr>
          <p:nvPr>
            <p:ph idx="1"/>
          </p:nvPr>
        </p:nvSpPr>
        <p:spPr/>
        <p:txBody>
          <a:bodyPr/>
          <a:lstStyle/>
          <a:p>
            <a:r>
              <a:rPr lang="tr-TR"/>
              <a:t>Öğrencinin harf notunu hesaplayan programı yazınız.</a:t>
            </a:r>
          </a:p>
          <a:p>
            <a:r>
              <a:rPr lang="tr-TR"/>
              <a:t>//100-90 arası AA</a:t>
            </a:r>
          </a:p>
          <a:p>
            <a:r>
              <a:rPr lang="tr-TR"/>
              <a:t>// 89-70 arası BB</a:t>
            </a:r>
          </a:p>
          <a:p>
            <a:r>
              <a:rPr lang="tr-TR"/>
              <a:t>//69-50 arası CC</a:t>
            </a:r>
          </a:p>
          <a:p>
            <a:r>
              <a:rPr lang="tr-TR"/>
              <a:t>//49-30 arası DD</a:t>
            </a:r>
          </a:p>
          <a:p>
            <a:r>
              <a:rPr lang="tr-TR"/>
              <a:t>// 30&lt; FF</a:t>
            </a:r>
          </a:p>
        </p:txBody>
      </p:sp>
    </p:spTree>
    <p:extLst>
      <p:ext uri="{BB962C8B-B14F-4D97-AF65-F5344CB8AC3E}">
        <p14:creationId xmlns:p14="http://schemas.microsoft.com/office/powerpoint/2010/main" val="21850134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1851C2-3ABB-4969-A151-1D615AC5C139}"/>
              </a:ext>
            </a:extLst>
          </p:cNvPr>
          <p:cNvSpPr>
            <a:spLocks noGrp="1"/>
          </p:cNvSpPr>
          <p:nvPr>
            <p:ph type="title"/>
          </p:nvPr>
        </p:nvSpPr>
        <p:spPr/>
        <p:txBody>
          <a:bodyPr/>
          <a:lstStyle/>
          <a:p>
            <a:r>
              <a:rPr lang="tr-TR"/>
              <a:t>Örnek 2</a:t>
            </a:r>
          </a:p>
        </p:txBody>
      </p:sp>
      <p:sp>
        <p:nvSpPr>
          <p:cNvPr id="3" name="İçerik Yer Tutucusu 2">
            <a:extLst>
              <a:ext uri="{FF2B5EF4-FFF2-40B4-BE49-F238E27FC236}">
                <a16:creationId xmlns:a16="http://schemas.microsoft.com/office/drawing/2014/main" id="{4B62FD49-E73B-4D79-A84B-BB75D57F02E6}"/>
              </a:ext>
            </a:extLst>
          </p:cNvPr>
          <p:cNvSpPr>
            <a:spLocks noGrp="1"/>
          </p:cNvSpPr>
          <p:nvPr>
            <p:ph idx="1"/>
          </p:nvPr>
        </p:nvSpPr>
        <p:spPr/>
        <p:txBody>
          <a:bodyPr/>
          <a:lstStyle/>
          <a:p>
            <a:pPr marL="0" indent="0">
              <a:buNone/>
            </a:pPr>
            <a:r>
              <a:rPr lang="tr-TR"/>
              <a:t>doğru ve </a:t>
            </a:r>
            <a:r>
              <a:rPr lang="tr-TR" err="1"/>
              <a:t>yanlis</a:t>
            </a:r>
            <a:r>
              <a:rPr lang="tr-TR"/>
              <a:t> ismiyle 2 adet değişken oluşturun ve bunlara birer değer atayın. 4 yanlış 1 doğruyu götürecek şeklinde net hesaplamasını gerçekleştiriniz.</a:t>
            </a:r>
          </a:p>
          <a:p>
            <a:pPr marL="0" indent="0">
              <a:buNone/>
            </a:pPr>
            <a:r>
              <a:rPr lang="tr-TR"/>
              <a:t>Eğer net 85 e eşit ve büyükse çok başarılı,</a:t>
            </a:r>
          </a:p>
          <a:p>
            <a:pPr marL="0" indent="0">
              <a:buNone/>
            </a:pPr>
            <a:r>
              <a:rPr lang="tr-TR"/>
              <a:t>Eğer 75 e eşit ve 85 den küçük ise iyi seviye,</a:t>
            </a:r>
          </a:p>
          <a:p>
            <a:pPr marL="0" indent="0">
              <a:buNone/>
            </a:pPr>
            <a:r>
              <a:rPr lang="tr-TR"/>
              <a:t>Eğer 55 e eşit ve 75 den küçük ise orta seviye</a:t>
            </a:r>
          </a:p>
          <a:p>
            <a:pPr marL="0" indent="0">
              <a:buNone/>
            </a:pPr>
            <a:r>
              <a:rPr lang="tr-TR"/>
              <a:t>Eğer 55 den küçük ise kötü seviye olarak belirterek toplam net sayısını ekrana yazdırın.</a:t>
            </a:r>
          </a:p>
          <a:p>
            <a:pPr marL="0" indent="0">
              <a:buNone/>
            </a:pPr>
            <a:endParaRPr lang="tr-TR"/>
          </a:p>
        </p:txBody>
      </p:sp>
    </p:spTree>
    <p:extLst>
      <p:ext uri="{BB962C8B-B14F-4D97-AF65-F5344CB8AC3E}">
        <p14:creationId xmlns:p14="http://schemas.microsoft.com/office/powerpoint/2010/main" val="2358566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07AA9D-CFF2-4F4D-817E-7F43492707E7}"/>
              </a:ext>
            </a:extLst>
          </p:cNvPr>
          <p:cNvSpPr>
            <a:spLocks noGrp="1"/>
          </p:cNvSpPr>
          <p:nvPr>
            <p:ph type="title"/>
          </p:nvPr>
        </p:nvSpPr>
        <p:spPr/>
        <p:txBody>
          <a:bodyPr/>
          <a:lstStyle/>
          <a:p>
            <a:r>
              <a:rPr lang="tr-TR"/>
              <a:t>Örnek 3</a:t>
            </a:r>
          </a:p>
        </p:txBody>
      </p:sp>
      <p:sp>
        <p:nvSpPr>
          <p:cNvPr id="3" name="İçerik Yer Tutucusu 2">
            <a:extLst>
              <a:ext uri="{FF2B5EF4-FFF2-40B4-BE49-F238E27FC236}">
                <a16:creationId xmlns:a16="http://schemas.microsoft.com/office/drawing/2014/main" id="{30FD4B5E-C5E1-4D88-BAF9-3348B77BC246}"/>
              </a:ext>
            </a:extLst>
          </p:cNvPr>
          <p:cNvSpPr>
            <a:spLocks noGrp="1"/>
          </p:cNvSpPr>
          <p:nvPr>
            <p:ph idx="1"/>
          </p:nvPr>
        </p:nvSpPr>
        <p:spPr/>
        <p:txBody>
          <a:bodyPr/>
          <a:lstStyle/>
          <a:p>
            <a:r>
              <a:rPr lang="tr-TR"/>
              <a:t> 3 tane öğrenci oluşturun ve bu 3 öğrenciye not ataması gerçekleştirin ardından bu 3 öğrencinin notlarını karşılaştırarak en yüksek nota sahip olan öğrenciyi ekrana yazdırın. :)</a:t>
            </a:r>
          </a:p>
          <a:p>
            <a:endParaRPr lang="tr-TR"/>
          </a:p>
        </p:txBody>
      </p:sp>
    </p:spTree>
    <p:extLst>
      <p:ext uri="{BB962C8B-B14F-4D97-AF65-F5344CB8AC3E}">
        <p14:creationId xmlns:p14="http://schemas.microsoft.com/office/powerpoint/2010/main" val="2154941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BE37DA-97A9-437F-9F4F-F3EFD83413DE}"/>
              </a:ext>
            </a:extLst>
          </p:cNvPr>
          <p:cNvSpPr>
            <a:spLocks noGrp="1"/>
          </p:cNvSpPr>
          <p:nvPr>
            <p:ph type="title"/>
          </p:nvPr>
        </p:nvSpPr>
        <p:spPr/>
        <p:txBody>
          <a:bodyPr/>
          <a:lstStyle/>
          <a:p>
            <a:r>
              <a:rPr lang="tr-TR"/>
              <a:t>Örnek 4</a:t>
            </a:r>
          </a:p>
        </p:txBody>
      </p:sp>
      <p:sp>
        <p:nvSpPr>
          <p:cNvPr id="3" name="İçerik Yer Tutucusu 2">
            <a:extLst>
              <a:ext uri="{FF2B5EF4-FFF2-40B4-BE49-F238E27FC236}">
                <a16:creationId xmlns:a16="http://schemas.microsoft.com/office/drawing/2014/main" id="{7C253D3C-D884-4A16-A3B6-FD823CFF7AEA}"/>
              </a:ext>
            </a:extLst>
          </p:cNvPr>
          <p:cNvSpPr>
            <a:spLocks noGrp="1"/>
          </p:cNvSpPr>
          <p:nvPr>
            <p:ph idx="1"/>
          </p:nvPr>
        </p:nvSpPr>
        <p:spPr/>
        <p:txBody>
          <a:bodyPr/>
          <a:lstStyle/>
          <a:p>
            <a:r>
              <a:rPr lang="tr-TR"/>
              <a:t>5 sayı değişkeni oluşturun, içlerine değerlerini atayın ve bu sayıları 7 sayısı ile çarpma işlemine tabii tutun çarpma işleminin ardından tek olan sayıları ekrana yazdırmaya çalışın.</a:t>
            </a:r>
          </a:p>
        </p:txBody>
      </p:sp>
    </p:spTree>
    <p:extLst>
      <p:ext uri="{BB962C8B-B14F-4D97-AF65-F5344CB8AC3E}">
        <p14:creationId xmlns:p14="http://schemas.microsoft.com/office/powerpoint/2010/main" val="3328471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738FA-276E-4351-9AAD-50982596BE83}"/>
              </a:ext>
            </a:extLst>
          </p:cNvPr>
          <p:cNvSpPr>
            <a:spLocks noGrp="1"/>
          </p:cNvSpPr>
          <p:nvPr>
            <p:ph type="title"/>
          </p:nvPr>
        </p:nvSpPr>
        <p:spPr/>
        <p:txBody>
          <a:bodyPr/>
          <a:lstStyle/>
          <a:p>
            <a:r>
              <a:rPr lang="tr-TR"/>
              <a:t>İç İçe İF Deyimi</a:t>
            </a:r>
          </a:p>
        </p:txBody>
      </p:sp>
      <p:sp>
        <p:nvSpPr>
          <p:cNvPr id="3" name="İçerik Yer Tutucusu 2">
            <a:extLst>
              <a:ext uri="{FF2B5EF4-FFF2-40B4-BE49-F238E27FC236}">
                <a16:creationId xmlns:a16="http://schemas.microsoft.com/office/drawing/2014/main" id="{49990A1C-9842-45B2-8B7D-362098934BF1}"/>
              </a:ext>
            </a:extLst>
          </p:cNvPr>
          <p:cNvSpPr>
            <a:spLocks noGrp="1"/>
          </p:cNvSpPr>
          <p:nvPr>
            <p:ph idx="1"/>
          </p:nvPr>
        </p:nvSpPr>
        <p:spPr>
          <a:xfrm>
            <a:off x="680321" y="2336872"/>
            <a:ext cx="9764445" cy="4244231"/>
          </a:xfrm>
        </p:spPr>
        <p:txBody>
          <a:bodyPr>
            <a:normAutofit fontScale="77500" lnSpcReduction="20000"/>
          </a:bodyPr>
          <a:lstStyle/>
          <a:p>
            <a:r>
              <a:rPr lang="tr-TR" sz="2600"/>
              <a:t>Bir </a:t>
            </a:r>
            <a:r>
              <a:rPr lang="tr-TR" sz="2600" err="1"/>
              <a:t>if</a:t>
            </a:r>
            <a:r>
              <a:rPr lang="tr-TR" sz="2600"/>
              <a:t> bloğunun içine başka </a:t>
            </a:r>
            <a:r>
              <a:rPr lang="tr-TR" sz="2600" err="1"/>
              <a:t>if</a:t>
            </a:r>
            <a:r>
              <a:rPr lang="tr-TR" sz="2600"/>
              <a:t> deyimi ya da deyimleri de gelebilir. Burada herhangi bir sınır yoktur. Algoritmaya göre, iç içe </a:t>
            </a:r>
            <a:r>
              <a:rPr lang="tr-TR" sz="2600" err="1"/>
              <a:t>if</a:t>
            </a:r>
            <a:r>
              <a:rPr lang="tr-TR" sz="2600"/>
              <a:t> deyimleri yazılabilir.</a:t>
            </a:r>
          </a:p>
          <a:p>
            <a:pPr marL="0" indent="0">
              <a:buNone/>
            </a:pPr>
            <a:endParaRPr lang="tr-TR"/>
          </a:p>
          <a:p>
            <a:pPr marL="0" indent="0">
              <a:buNone/>
            </a:pPr>
            <a:r>
              <a:rPr lang="tr-TR" err="1"/>
              <a:t>int</a:t>
            </a:r>
            <a:r>
              <a:rPr lang="tr-TR"/>
              <a:t> a = 7, b = 3, c = 1;</a:t>
            </a:r>
          </a:p>
          <a:p>
            <a:pPr marL="0" indent="0">
              <a:buNone/>
            </a:pPr>
            <a:r>
              <a:rPr lang="tr-TR" err="1"/>
              <a:t>if</a:t>
            </a:r>
            <a:r>
              <a:rPr lang="tr-TR"/>
              <a:t> (a &gt; b) { </a:t>
            </a:r>
          </a:p>
          <a:p>
            <a:pPr marL="0" indent="0">
              <a:buNone/>
            </a:pPr>
            <a:r>
              <a:rPr lang="tr-TR" err="1"/>
              <a:t>System.out.println</a:t>
            </a:r>
            <a:r>
              <a:rPr lang="tr-TR"/>
              <a:t>("a, b'den büyüktür."); </a:t>
            </a:r>
          </a:p>
          <a:p>
            <a:pPr marL="0" indent="0">
              <a:buNone/>
            </a:pPr>
            <a:r>
              <a:rPr lang="tr-TR"/>
              <a:t>	</a:t>
            </a:r>
            <a:r>
              <a:rPr lang="tr-TR" err="1"/>
              <a:t>if</a:t>
            </a:r>
            <a:r>
              <a:rPr lang="tr-TR"/>
              <a:t> (a &gt; c) { </a:t>
            </a:r>
          </a:p>
          <a:p>
            <a:pPr marL="0" indent="0">
              <a:buNone/>
            </a:pPr>
            <a:r>
              <a:rPr lang="tr-TR" err="1"/>
              <a:t>System.out.println</a:t>
            </a:r>
            <a:r>
              <a:rPr lang="tr-TR"/>
              <a:t>("a, c'den de büyüktür."); </a:t>
            </a:r>
          </a:p>
          <a:p>
            <a:pPr marL="0" indent="0">
              <a:buNone/>
            </a:pPr>
            <a:r>
              <a:rPr lang="tr-TR"/>
              <a:t> } </a:t>
            </a:r>
          </a:p>
          <a:p>
            <a:pPr marL="0" indent="0">
              <a:buNone/>
            </a:pPr>
            <a:r>
              <a:rPr lang="tr-TR"/>
              <a:t>	else { </a:t>
            </a:r>
          </a:p>
          <a:p>
            <a:pPr marL="0" indent="0">
              <a:buNone/>
            </a:pPr>
            <a:r>
              <a:rPr lang="tr-TR" err="1"/>
              <a:t>System.out.println</a:t>
            </a:r>
            <a:r>
              <a:rPr lang="tr-TR"/>
              <a:t>("a, c'den büyük değildir."); </a:t>
            </a:r>
          </a:p>
          <a:p>
            <a:pPr marL="0" indent="0">
              <a:buNone/>
            </a:pPr>
            <a:r>
              <a:rPr lang="tr-TR"/>
              <a:t>  } </a:t>
            </a:r>
          </a:p>
          <a:p>
            <a:pPr marL="0" indent="0">
              <a:buNone/>
            </a:pPr>
            <a:r>
              <a:rPr lang="tr-TR"/>
              <a:t>} </a:t>
            </a:r>
          </a:p>
        </p:txBody>
      </p:sp>
    </p:spTree>
    <p:extLst>
      <p:ext uri="{BB962C8B-B14F-4D97-AF65-F5344CB8AC3E}">
        <p14:creationId xmlns:p14="http://schemas.microsoft.com/office/powerpoint/2010/main" val="115613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E24974-95BE-4F71-9981-02620C41832B}"/>
              </a:ext>
            </a:extLst>
          </p:cNvPr>
          <p:cNvSpPr>
            <a:spLocks noGrp="1"/>
          </p:cNvSpPr>
          <p:nvPr>
            <p:ph type="title"/>
          </p:nvPr>
        </p:nvSpPr>
        <p:spPr/>
        <p:txBody>
          <a:bodyPr/>
          <a:lstStyle/>
          <a:p>
            <a:r>
              <a:rPr lang="tr-TR"/>
              <a:t>Donanım Nedir?</a:t>
            </a:r>
          </a:p>
        </p:txBody>
      </p:sp>
      <p:sp>
        <p:nvSpPr>
          <p:cNvPr id="3" name="İçerik Yer Tutucusu 2">
            <a:extLst>
              <a:ext uri="{FF2B5EF4-FFF2-40B4-BE49-F238E27FC236}">
                <a16:creationId xmlns:a16="http://schemas.microsoft.com/office/drawing/2014/main" id="{F3194473-13C4-40CC-9213-03A4FABBBCB2}"/>
              </a:ext>
            </a:extLst>
          </p:cNvPr>
          <p:cNvSpPr>
            <a:spLocks noGrp="1"/>
          </p:cNvSpPr>
          <p:nvPr>
            <p:ph idx="1"/>
          </p:nvPr>
        </p:nvSpPr>
        <p:spPr/>
        <p:txBody>
          <a:bodyPr/>
          <a:lstStyle/>
          <a:p>
            <a:r>
              <a:rPr lang="tr-TR" b="0" i="0">
                <a:effectLst/>
                <a:latin typeface="arial" panose="020B0604020202020204" pitchFamily="34" charset="0"/>
              </a:rPr>
              <a:t>Bilgisayar donanımı, kasa, merkezi işlem birimi, monitör, fare, klavye, bilgisayar veri depolama, grafik kartı, ses kartı, hoparlörler ve </a:t>
            </a:r>
            <a:r>
              <a:rPr lang="tr-TR" b="0" i="0" err="1">
                <a:effectLst/>
                <a:latin typeface="arial" panose="020B0604020202020204" pitchFamily="34" charset="0"/>
              </a:rPr>
              <a:t>anakart</a:t>
            </a:r>
            <a:r>
              <a:rPr lang="tr-TR" b="0" i="0">
                <a:effectLst/>
                <a:latin typeface="arial" panose="020B0604020202020204" pitchFamily="34" charset="0"/>
              </a:rPr>
              <a:t> gibi bir bilgisayarı oluşturan fiziksel parçaların genel adıdır. Donanım, genellikle yazılım tarafından herhangi bir komut veya talimatı çalıştırmak üzere yönlendirilir.</a:t>
            </a:r>
          </a:p>
          <a:p>
            <a:r>
              <a:rPr lang="tr-TR">
                <a:latin typeface="arial" panose="020B0604020202020204" pitchFamily="34" charset="0"/>
              </a:rPr>
              <a:t>Donanımlar kendilerine ait yazılan yazılımlarla çalışılır.</a:t>
            </a:r>
            <a:endParaRPr lang="tr-TR"/>
          </a:p>
        </p:txBody>
      </p:sp>
    </p:spTree>
    <p:extLst>
      <p:ext uri="{BB962C8B-B14F-4D97-AF65-F5344CB8AC3E}">
        <p14:creationId xmlns:p14="http://schemas.microsoft.com/office/powerpoint/2010/main" val="9955198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3CAD6-B6D8-4B04-B9F1-4E0A06838A7A}"/>
              </a:ext>
            </a:extLst>
          </p:cNvPr>
          <p:cNvSpPr>
            <a:spLocks noGrp="1"/>
          </p:cNvSpPr>
          <p:nvPr>
            <p:ph type="title"/>
          </p:nvPr>
        </p:nvSpPr>
        <p:spPr/>
        <p:txBody>
          <a:bodyPr/>
          <a:lstStyle/>
          <a:p>
            <a:r>
              <a:rPr lang="tr-TR"/>
              <a:t>Örnek 2</a:t>
            </a:r>
          </a:p>
        </p:txBody>
      </p:sp>
      <p:sp>
        <p:nvSpPr>
          <p:cNvPr id="3" name="İçerik Yer Tutucusu 2">
            <a:extLst>
              <a:ext uri="{FF2B5EF4-FFF2-40B4-BE49-F238E27FC236}">
                <a16:creationId xmlns:a16="http://schemas.microsoft.com/office/drawing/2014/main" id="{AF89CA8D-45FE-47C2-B77B-767743267D73}"/>
              </a:ext>
            </a:extLst>
          </p:cNvPr>
          <p:cNvSpPr>
            <a:spLocks noGrp="1"/>
          </p:cNvSpPr>
          <p:nvPr>
            <p:ph idx="1"/>
          </p:nvPr>
        </p:nvSpPr>
        <p:spPr/>
        <p:txBody>
          <a:bodyPr/>
          <a:lstStyle/>
          <a:p>
            <a:r>
              <a:rPr lang="tr-TR"/>
              <a:t>Sürücü hızını içeren bir adet değişken tanımlayınız. Eğer sürücünün hızı 90 dan büyük ise radara girdiniz bloğu çalışsın. Hız 90 dan büyük ve eşit, 120 den küçük ise cezanız 200 </a:t>
            </a:r>
            <a:r>
              <a:rPr lang="tr-TR" err="1"/>
              <a:t>Tl</a:t>
            </a:r>
            <a:r>
              <a:rPr lang="tr-TR"/>
              <a:t> olarak ekrana yazsın. Eğer hız 120 den büyük ve eşit ise cezanız 400 </a:t>
            </a:r>
            <a:r>
              <a:rPr lang="tr-TR" err="1"/>
              <a:t>tl</a:t>
            </a:r>
            <a:r>
              <a:rPr lang="tr-TR"/>
              <a:t> olarak ekrana versin.</a:t>
            </a:r>
          </a:p>
          <a:p>
            <a:r>
              <a:rPr lang="tr-TR"/>
              <a:t>Sürücünün hızı 90 dan küçük olması durumunda ise ekrana hızınız normal yazısını versin.</a:t>
            </a:r>
          </a:p>
        </p:txBody>
      </p:sp>
    </p:spTree>
    <p:extLst>
      <p:ext uri="{BB962C8B-B14F-4D97-AF65-F5344CB8AC3E}">
        <p14:creationId xmlns:p14="http://schemas.microsoft.com/office/powerpoint/2010/main" val="432612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C6BEA9-2F1F-490A-9CC1-41E85C4329D2}"/>
              </a:ext>
            </a:extLst>
          </p:cNvPr>
          <p:cNvSpPr>
            <a:spLocks noGrp="1"/>
          </p:cNvSpPr>
          <p:nvPr>
            <p:ph type="title"/>
          </p:nvPr>
        </p:nvSpPr>
        <p:spPr/>
        <p:txBody>
          <a:bodyPr/>
          <a:lstStyle/>
          <a:p>
            <a:r>
              <a:rPr lang="tr-TR"/>
              <a:t>Switch Case</a:t>
            </a:r>
          </a:p>
        </p:txBody>
      </p:sp>
      <p:sp>
        <p:nvSpPr>
          <p:cNvPr id="3" name="İçerik Yer Tutucusu 2">
            <a:extLst>
              <a:ext uri="{FF2B5EF4-FFF2-40B4-BE49-F238E27FC236}">
                <a16:creationId xmlns:a16="http://schemas.microsoft.com/office/drawing/2014/main" id="{14D1C403-450E-4BB5-98CB-5E3A4C1DD052}"/>
              </a:ext>
            </a:extLst>
          </p:cNvPr>
          <p:cNvSpPr>
            <a:spLocks noGrp="1"/>
          </p:cNvSpPr>
          <p:nvPr>
            <p:ph idx="1"/>
          </p:nvPr>
        </p:nvSpPr>
        <p:spPr>
          <a:xfrm>
            <a:off x="347731" y="1996224"/>
            <a:ext cx="10135672" cy="4726547"/>
          </a:xfrm>
        </p:spPr>
        <p:txBody>
          <a:bodyPr>
            <a:normAutofit fontScale="62500" lnSpcReduction="20000"/>
          </a:bodyPr>
          <a:lstStyle/>
          <a:p>
            <a:r>
              <a:rPr lang="tr-TR" err="1"/>
              <a:t>switch</a:t>
            </a:r>
            <a:r>
              <a:rPr lang="tr-TR"/>
              <a:t> deyimi, </a:t>
            </a:r>
            <a:r>
              <a:rPr lang="tr-TR" err="1"/>
              <a:t>if</a:t>
            </a:r>
            <a:r>
              <a:rPr lang="tr-TR"/>
              <a:t>-else-</a:t>
            </a:r>
            <a:r>
              <a:rPr lang="tr-TR" err="1"/>
              <a:t>if</a:t>
            </a:r>
            <a:r>
              <a:rPr lang="tr-TR"/>
              <a:t> deyimleri ile yazılabilecek bir kod kesimini daha basitçe yazmayı sağlayan, bir ifadenin değerine göre dallanmayı sağlayabilen bir deyimdir. </a:t>
            </a:r>
          </a:p>
          <a:p>
            <a:pPr marL="0" indent="0">
              <a:buNone/>
            </a:pPr>
            <a:r>
              <a:rPr lang="tr-TR" err="1"/>
              <a:t>switch</a:t>
            </a:r>
            <a:r>
              <a:rPr lang="tr-TR"/>
              <a:t> (ifade) { </a:t>
            </a:r>
          </a:p>
          <a:p>
            <a:pPr marL="0" indent="0">
              <a:buNone/>
            </a:pPr>
            <a:r>
              <a:rPr lang="tr-TR"/>
              <a:t>	</a:t>
            </a:r>
            <a:r>
              <a:rPr lang="tr-TR" err="1"/>
              <a:t>case</a:t>
            </a:r>
            <a:r>
              <a:rPr lang="tr-TR"/>
              <a:t> deger1: </a:t>
            </a:r>
          </a:p>
          <a:p>
            <a:pPr marL="0" indent="0">
              <a:buNone/>
            </a:pPr>
            <a:r>
              <a:rPr lang="tr-TR"/>
              <a:t>		ifadeler; </a:t>
            </a:r>
          </a:p>
          <a:p>
            <a:pPr marL="0" indent="0">
              <a:buNone/>
            </a:pPr>
            <a:r>
              <a:rPr lang="tr-TR"/>
              <a:t>		break; </a:t>
            </a:r>
          </a:p>
          <a:p>
            <a:pPr marL="0" indent="0">
              <a:buNone/>
            </a:pPr>
            <a:r>
              <a:rPr lang="tr-TR"/>
              <a:t>	</a:t>
            </a:r>
            <a:r>
              <a:rPr lang="tr-TR" err="1"/>
              <a:t>case</a:t>
            </a:r>
            <a:r>
              <a:rPr lang="tr-TR"/>
              <a:t> deger2: </a:t>
            </a:r>
          </a:p>
          <a:p>
            <a:pPr marL="0" indent="0">
              <a:buNone/>
            </a:pPr>
            <a:r>
              <a:rPr lang="tr-TR"/>
              <a:t>		ifadeler; </a:t>
            </a:r>
          </a:p>
          <a:p>
            <a:pPr marL="0" indent="0">
              <a:buNone/>
            </a:pPr>
            <a:r>
              <a:rPr lang="tr-TR"/>
              <a:t>		break; </a:t>
            </a:r>
          </a:p>
          <a:p>
            <a:pPr marL="0" indent="0">
              <a:buNone/>
            </a:pPr>
            <a:r>
              <a:rPr lang="tr-TR"/>
              <a:t>	.... </a:t>
            </a:r>
          </a:p>
          <a:p>
            <a:pPr marL="0" indent="0">
              <a:buNone/>
            </a:pPr>
            <a:r>
              <a:rPr lang="tr-TR"/>
              <a:t>	</a:t>
            </a:r>
            <a:r>
              <a:rPr lang="tr-TR" err="1"/>
              <a:t>case</a:t>
            </a:r>
            <a:r>
              <a:rPr lang="tr-TR"/>
              <a:t> </a:t>
            </a:r>
            <a:r>
              <a:rPr lang="tr-TR" err="1"/>
              <a:t>degerN</a:t>
            </a:r>
            <a:r>
              <a:rPr lang="tr-TR"/>
              <a:t>: </a:t>
            </a:r>
          </a:p>
          <a:p>
            <a:pPr marL="0" indent="0">
              <a:buNone/>
            </a:pPr>
            <a:r>
              <a:rPr lang="tr-TR"/>
              <a:t>		ifadeler; </a:t>
            </a:r>
          </a:p>
          <a:p>
            <a:pPr marL="0" indent="0">
              <a:buNone/>
            </a:pPr>
            <a:r>
              <a:rPr lang="tr-TR"/>
              <a:t>		break; </a:t>
            </a:r>
          </a:p>
          <a:p>
            <a:pPr marL="0" indent="0">
              <a:buNone/>
            </a:pPr>
            <a:r>
              <a:rPr lang="tr-TR"/>
              <a:t>	</a:t>
            </a:r>
            <a:r>
              <a:rPr lang="tr-TR" err="1"/>
              <a:t>default</a:t>
            </a:r>
            <a:r>
              <a:rPr lang="tr-TR"/>
              <a:t>: </a:t>
            </a:r>
          </a:p>
          <a:p>
            <a:pPr marL="0" indent="0">
              <a:buNone/>
            </a:pPr>
            <a:r>
              <a:rPr lang="tr-TR"/>
              <a:t>		ifadeler; </a:t>
            </a:r>
          </a:p>
          <a:p>
            <a:pPr marL="0" indent="0">
              <a:buNone/>
            </a:pPr>
            <a:r>
              <a:rPr lang="tr-TR"/>
              <a:t>	} </a:t>
            </a:r>
          </a:p>
        </p:txBody>
      </p:sp>
    </p:spTree>
    <p:extLst>
      <p:ext uri="{BB962C8B-B14F-4D97-AF65-F5344CB8AC3E}">
        <p14:creationId xmlns:p14="http://schemas.microsoft.com/office/powerpoint/2010/main" val="325241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45DB45-04DF-4662-9A08-0ABE92B14E75}"/>
              </a:ext>
            </a:extLst>
          </p:cNvPr>
          <p:cNvSpPr>
            <a:spLocks noGrp="1"/>
          </p:cNvSpPr>
          <p:nvPr>
            <p:ph type="title"/>
          </p:nvPr>
        </p:nvSpPr>
        <p:spPr/>
        <p:txBody>
          <a:bodyPr/>
          <a:lstStyle/>
          <a:p>
            <a:r>
              <a:rPr lang="tr-TR"/>
              <a:t>Örnek 1</a:t>
            </a:r>
          </a:p>
        </p:txBody>
      </p:sp>
      <p:sp>
        <p:nvSpPr>
          <p:cNvPr id="3" name="İçerik Yer Tutucusu 2">
            <a:extLst>
              <a:ext uri="{FF2B5EF4-FFF2-40B4-BE49-F238E27FC236}">
                <a16:creationId xmlns:a16="http://schemas.microsoft.com/office/drawing/2014/main" id="{961B8C59-2DCB-430B-A18F-678AE6A633FB}"/>
              </a:ext>
            </a:extLst>
          </p:cNvPr>
          <p:cNvSpPr>
            <a:spLocks noGrp="1"/>
          </p:cNvSpPr>
          <p:nvPr>
            <p:ph idx="1"/>
          </p:nvPr>
        </p:nvSpPr>
        <p:spPr/>
        <p:txBody>
          <a:bodyPr/>
          <a:lstStyle/>
          <a:p>
            <a:r>
              <a:rPr lang="tr-TR"/>
              <a:t>Switch Case kullanarak 1’ den 5 e kadar </a:t>
            </a:r>
            <a:r>
              <a:rPr lang="tr-TR" err="1"/>
              <a:t>case</a:t>
            </a:r>
            <a:r>
              <a:rPr lang="tr-TR"/>
              <a:t> oluşturun ve tanımlanmış olan sayının kaç olduğunu ekrana yazdırın.</a:t>
            </a:r>
          </a:p>
        </p:txBody>
      </p:sp>
    </p:spTree>
    <p:extLst>
      <p:ext uri="{BB962C8B-B14F-4D97-AF65-F5344CB8AC3E}">
        <p14:creationId xmlns:p14="http://schemas.microsoft.com/office/powerpoint/2010/main" val="1918444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85DBF6-F5EE-4208-BE86-F9E111D277EB}"/>
              </a:ext>
            </a:extLst>
          </p:cNvPr>
          <p:cNvSpPr>
            <a:spLocks noGrp="1"/>
          </p:cNvSpPr>
          <p:nvPr>
            <p:ph type="title"/>
          </p:nvPr>
        </p:nvSpPr>
        <p:spPr/>
        <p:txBody>
          <a:bodyPr/>
          <a:lstStyle/>
          <a:p>
            <a:r>
              <a:rPr lang="tr-TR"/>
              <a:t>Örnek 2</a:t>
            </a:r>
          </a:p>
        </p:txBody>
      </p:sp>
      <p:sp>
        <p:nvSpPr>
          <p:cNvPr id="3" name="İçerik Yer Tutucusu 2">
            <a:extLst>
              <a:ext uri="{FF2B5EF4-FFF2-40B4-BE49-F238E27FC236}">
                <a16:creationId xmlns:a16="http://schemas.microsoft.com/office/drawing/2014/main" id="{8F44C43C-E02F-41FF-BFE8-23F1E2E75557}"/>
              </a:ext>
            </a:extLst>
          </p:cNvPr>
          <p:cNvSpPr>
            <a:spLocks noGrp="1"/>
          </p:cNvSpPr>
          <p:nvPr>
            <p:ph idx="1"/>
          </p:nvPr>
        </p:nvSpPr>
        <p:spPr/>
        <p:txBody>
          <a:bodyPr>
            <a:normAutofit/>
          </a:bodyPr>
          <a:lstStyle/>
          <a:p>
            <a:pPr marL="0" indent="0">
              <a:buNone/>
            </a:pPr>
            <a:r>
              <a:rPr lang="tr-TR"/>
              <a:t>Switch </a:t>
            </a:r>
            <a:r>
              <a:rPr lang="tr-TR" err="1"/>
              <a:t>case</a:t>
            </a:r>
            <a:r>
              <a:rPr lang="tr-TR"/>
              <a:t> kullanarak 12 ay için </a:t>
            </a:r>
            <a:r>
              <a:rPr lang="tr-TR" err="1"/>
              <a:t>case</a:t>
            </a:r>
            <a:r>
              <a:rPr lang="tr-TR"/>
              <a:t> </a:t>
            </a:r>
            <a:r>
              <a:rPr lang="tr-TR" err="1"/>
              <a:t>metodları</a:t>
            </a:r>
            <a:r>
              <a:rPr lang="tr-TR"/>
              <a:t> oluşturun. Seçilmiş olan </a:t>
            </a:r>
            <a:r>
              <a:rPr lang="tr-TR" err="1"/>
              <a:t>ay’ı</a:t>
            </a:r>
            <a:r>
              <a:rPr lang="tr-TR"/>
              <a:t> ekrana yazdırın.</a:t>
            </a:r>
          </a:p>
        </p:txBody>
      </p:sp>
    </p:spTree>
    <p:extLst>
      <p:ext uri="{BB962C8B-B14F-4D97-AF65-F5344CB8AC3E}">
        <p14:creationId xmlns:p14="http://schemas.microsoft.com/office/powerpoint/2010/main" val="39832768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07C112-46D9-4E78-8B78-A019C1AC8839}"/>
              </a:ext>
            </a:extLst>
          </p:cNvPr>
          <p:cNvSpPr>
            <a:spLocks noGrp="1"/>
          </p:cNvSpPr>
          <p:nvPr>
            <p:ph type="title"/>
          </p:nvPr>
        </p:nvSpPr>
        <p:spPr/>
        <p:txBody>
          <a:bodyPr/>
          <a:lstStyle/>
          <a:p>
            <a:r>
              <a:rPr lang="tr-TR"/>
              <a:t>Örnek 3</a:t>
            </a:r>
          </a:p>
        </p:txBody>
      </p:sp>
      <p:sp>
        <p:nvSpPr>
          <p:cNvPr id="3" name="İçerik Yer Tutucusu 2">
            <a:extLst>
              <a:ext uri="{FF2B5EF4-FFF2-40B4-BE49-F238E27FC236}">
                <a16:creationId xmlns:a16="http://schemas.microsoft.com/office/drawing/2014/main" id="{DAE963F0-74D4-41F8-90B6-FC2AFEACAFB9}"/>
              </a:ext>
            </a:extLst>
          </p:cNvPr>
          <p:cNvSpPr>
            <a:spLocks noGrp="1"/>
          </p:cNvSpPr>
          <p:nvPr>
            <p:ph idx="1"/>
          </p:nvPr>
        </p:nvSpPr>
        <p:spPr/>
        <p:txBody>
          <a:bodyPr/>
          <a:lstStyle/>
          <a:p>
            <a:r>
              <a:rPr lang="tr-TR"/>
              <a:t>Switch </a:t>
            </a:r>
            <a:r>
              <a:rPr lang="tr-TR" err="1"/>
              <a:t>case</a:t>
            </a:r>
            <a:r>
              <a:rPr lang="tr-TR"/>
              <a:t> mantığı ile 1 ila 10 arasında girilmiş olan bir sayının çift ve tek olma durumuna bakınız.</a:t>
            </a:r>
          </a:p>
          <a:p>
            <a:endParaRPr lang="tr-TR"/>
          </a:p>
        </p:txBody>
      </p:sp>
    </p:spTree>
    <p:extLst>
      <p:ext uri="{BB962C8B-B14F-4D97-AF65-F5344CB8AC3E}">
        <p14:creationId xmlns:p14="http://schemas.microsoft.com/office/powerpoint/2010/main" val="25128781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9489F7-73E0-4757-992A-3E9CD56A16AA}"/>
              </a:ext>
            </a:extLst>
          </p:cNvPr>
          <p:cNvSpPr>
            <a:spLocks noGrp="1"/>
          </p:cNvSpPr>
          <p:nvPr>
            <p:ph type="title"/>
          </p:nvPr>
        </p:nvSpPr>
        <p:spPr/>
        <p:txBody>
          <a:bodyPr/>
          <a:lstStyle/>
          <a:p>
            <a:r>
              <a:rPr lang="tr-TR"/>
              <a:t>Soru 1</a:t>
            </a:r>
          </a:p>
        </p:txBody>
      </p:sp>
      <p:sp>
        <p:nvSpPr>
          <p:cNvPr id="3" name="İçerik Yer Tutucusu 2">
            <a:extLst>
              <a:ext uri="{FF2B5EF4-FFF2-40B4-BE49-F238E27FC236}">
                <a16:creationId xmlns:a16="http://schemas.microsoft.com/office/drawing/2014/main" id="{AD8C8743-28EB-40D1-B715-C9AE239C816D}"/>
              </a:ext>
            </a:extLst>
          </p:cNvPr>
          <p:cNvSpPr>
            <a:spLocks noGrp="1"/>
          </p:cNvSpPr>
          <p:nvPr>
            <p:ph idx="1"/>
          </p:nvPr>
        </p:nvSpPr>
        <p:spPr/>
        <p:txBody>
          <a:bodyPr/>
          <a:lstStyle/>
          <a:p>
            <a:r>
              <a:rPr lang="tr-TR"/>
              <a:t>Aşağıdakilerden hangisi hatalı bir değişken tanımlamasıdır?</a:t>
            </a:r>
          </a:p>
          <a:p>
            <a:r>
              <a:rPr lang="tr-TR"/>
              <a:t>A) </a:t>
            </a:r>
            <a:r>
              <a:rPr lang="tr-TR" err="1"/>
              <a:t>sayiDegeri</a:t>
            </a:r>
            <a:endParaRPr lang="tr-TR"/>
          </a:p>
          <a:p>
            <a:r>
              <a:rPr lang="tr-TR"/>
              <a:t>B) </a:t>
            </a:r>
            <a:r>
              <a:rPr lang="tr-TR" err="1"/>
              <a:t>sayidegeri</a:t>
            </a:r>
            <a:endParaRPr lang="tr-TR"/>
          </a:p>
          <a:p>
            <a:r>
              <a:rPr lang="tr-TR"/>
              <a:t>C) _</a:t>
            </a:r>
            <a:r>
              <a:rPr lang="tr-TR" err="1"/>
              <a:t>sayi</a:t>
            </a:r>
            <a:endParaRPr lang="tr-TR"/>
          </a:p>
          <a:p>
            <a:r>
              <a:rPr lang="tr-TR"/>
              <a:t>D) 1sayi</a:t>
            </a:r>
          </a:p>
        </p:txBody>
      </p:sp>
    </p:spTree>
    <p:extLst>
      <p:ext uri="{BB962C8B-B14F-4D97-AF65-F5344CB8AC3E}">
        <p14:creationId xmlns:p14="http://schemas.microsoft.com/office/powerpoint/2010/main" val="959301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F6C45-54D7-485A-8508-53E2A71CDD93}"/>
              </a:ext>
            </a:extLst>
          </p:cNvPr>
          <p:cNvSpPr>
            <a:spLocks noGrp="1"/>
          </p:cNvSpPr>
          <p:nvPr>
            <p:ph type="title"/>
          </p:nvPr>
        </p:nvSpPr>
        <p:spPr>
          <a:xfrm>
            <a:off x="4189526" y="2915917"/>
            <a:ext cx="3286372" cy="1783910"/>
          </a:xfrm>
        </p:spPr>
        <p:txBody>
          <a:bodyPr>
            <a:normAutofit/>
          </a:bodyPr>
          <a:lstStyle/>
          <a:p>
            <a:r>
              <a:rPr lang="tr-TR" sz="8800" b="1">
                <a:ln w="9525">
                  <a:solidFill>
                    <a:schemeClr val="bg1"/>
                  </a:solidFill>
                  <a:prstDash val="solid"/>
                </a:ln>
                <a:effectLst>
                  <a:outerShdw blurRad="12700" dist="38100" dir="2700000" algn="tl" rotWithShape="0">
                    <a:schemeClr val="bg1">
                      <a:lumMod val="50000"/>
                    </a:schemeClr>
                  </a:outerShdw>
                </a:effectLst>
              </a:rPr>
              <a:t>QUİZ</a:t>
            </a:r>
          </a:p>
        </p:txBody>
      </p:sp>
      <p:sp>
        <p:nvSpPr>
          <p:cNvPr id="3" name="Metin kutusu 2">
            <a:extLst>
              <a:ext uri="{FF2B5EF4-FFF2-40B4-BE49-F238E27FC236}">
                <a16:creationId xmlns:a16="http://schemas.microsoft.com/office/drawing/2014/main" id="{AD360DC1-E0F0-491B-BA01-1A90C67A21C7}"/>
              </a:ext>
            </a:extLst>
          </p:cNvPr>
          <p:cNvSpPr txBox="1"/>
          <p:nvPr/>
        </p:nvSpPr>
        <p:spPr>
          <a:xfrm>
            <a:off x="1479076" y="5964071"/>
            <a:ext cx="9629174" cy="369332"/>
          </a:xfrm>
          <a:prstGeom prst="rect">
            <a:avLst/>
          </a:prstGeom>
          <a:noFill/>
        </p:spPr>
        <p:txBody>
          <a:bodyPr wrap="none" rtlCol="0">
            <a:spAutoFit/>
          </a:bodyPr>
          <a:lstStyle/>
          <a:p>
            <a:r>
              <a:rPr lang="tr-TR"/>
              <a:t>https://docs.google.com/forms/d/1G1QQzrgFOWlq4fAnMB5Xq0PtuqlWryxmmO6d63qAfOc/</a:t>
            </a:r>
          </a:p>
        </p:txBody>
      </p:sp>
    </p:spTree>
    <p:extLst>
      <p:ext uri="{BB962C8B-B14F-4D97-AF65-F5344CB8AC3E}">
        <p14:creationId xmlns:p14="http://schemas.microsoft.com/office/powerpoint/2010/main" val="2053226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A0FC6-1FCA-46BA-A716-CAC1638E6A31}"/>
              </a:ext>
            </a:extLst>
          </p:cNvPr>
          <p:cNvSpPr>
            <a:spLocks noGrp="1"/>
          </p:cNvSpPr>
          <p:nvPr>
            <p:ph type="title"/>
          </p:nvPr>
        </p:nvSpPr>
        <p:spPr/>
        <p:txBody>
          <a:bodyPr/>
          <a:lstStyle/>
          <a:p>
            <a:r>
              <a:rPr lang="tr-TR"/>
              <a:t>Proje Ödevi</a:t>
            </a:r>
          </a:p>
        </p:txBody>
      </p:sp>
      <p:sp>
        <p:nvSpPr>
          <p:cNvPr id="3" name="İçerik Yer Tutucusu 2">
            <a:extLst>
              <a:ext uri="{FF2B5EF4-FFF2-40B4-BE49-F238E27FC236}">
                <a16:creationId xmlns:a16="http://schemas.microsoft.com/office/drawing/2014/main" id="{012B749F-31F8-45B1-A4C8-CB0FFC9C5537}"/>
              </a:ext>
            </a:extLst>
          </p:cNvPr>
          <p:cNvSpPr>
            <a:spLocks noGrp="1"/>
          </p:cNvSpPr>
          <p:nvPr>
            <p:ph idx="1"/>
          </p:nvPr>
        </p:nvSpPr>
        <p:spPr/>
        <p:txBody>
          <a:bodyPr>
            <a:normAutofit/>
          </a:bodyPr>
          <a:lstStyle/>
          <a:p>
            <a:r>
              <a:rPr lang="tr-TR"/>
              <a:t>Switch </a:t>
            </a:r>
            <a:r>
              <a:rPr lang="tr-TR" err="1"/>
              <a:t>case</a:t>
            </a:r>
            <a:r>
              <a:rPr lang="tr-TR"/>
              <a:t> i kullanarak girilen </a:t>
            </a:r>
            <a:r>
              <a:rPr lang="tr-TR" err="1"/>
              <a:t>string</a:t>
            </a:r>
            <a:r>
              <a:rPr lang="tr-TR"/>
              <a:t> ifade ile ay verisi oluşturun. Girilen </a:t>
            </a:r>
            <a:r>
              <a:rPr lang="tr-TR" err="1"/>
              <a:t>ay’ın</a:t>
            </a:r>
            <a:r>
              <a:rPr lang="tr-TR"/>
              <a:t> kaçıncı ay olduğunu ekran yazdıran programı yazınız.</a:t>
            </a:r>
          </a:p>
          <a:p>
            <a:endParaRPr lang="tr-TR"/>
          </a:p>
          <a:p>
            <a:endParaRPr lang="tr-TR"/>
          </a:p>
        </p:txBody>
      </p:sp>
    </p:spTree>
    <p:extLst>
      <p:ext uri="{BB962C8B-B14F-4D97-AF65-F5344CB8AC3E}">
        <p14:creationId xmlns:p14="http://schemas.microsoft.com/office/powerpoint/2010/main" val="559052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642C69-650A-46AE-8564-9593A01732CE}"/>
              </a:ext>
            </a:extLst>
          </p:cNvPr>
          <p:cNvSpPr>
            <a:spLocks noGrp="1"/>
          </p:cNvSpPr>
          <p:nvPr>
            <p:ph type="title"/>
          </p:nvPr>
        </p:nvSpPr>
        <p:spPr/>
        <p:txBody>
          <a:bodyPr/>
          <a:lstStyle/>
          <a:p>
            <a:r>
              <a:rPr lang="tr-TR"/>
              <a:t>DÖNGÜLER</a:t>
            </a:r>
          </a:p>
        </p:txBody>
      </p:sp>
      <p:sp>
        <p:nvSpPr>
          <p:cNvPr id="3" name="İçerik Yer Tutucusu 2">
            <a:extLst>
              <a:ext uri="{FF2B5EF4-FFF2-40B4-BE49-F238E27FC236}">
                <a16:creationId xmlns:a16="http://schemas.microsoft.com/office/drawing/2014/main" id="{53E9A5B9-99D0-4814-8E7C-16D9A5FCB52C}"/>
              </a:ext>
            </a:extLst>
          </p:cNvPr>
          <p:cNvSpPr>
            <a:spLocks noGrp="1"/>
          </p:cNvSpPr>
          <p:nvPr>
            <p:ph idx="1"/>
          </p:nvPr>
        </p:nvSpPr>
        <p:spPr/>
        <p:txBody>
          <a:bodyPr/>
          <a:lstStyle/>
          <a:p>
            <a:r>
              <a:rPr lang="tr-TR" b="0" i="0">
                <a:effectLst/>
                <a:latin typeface="Arial" panose="020B0604020202020204" pitchFamily="34" charset="0"/>
              </a:rPr>
              <a:t>Programlamada en çok kullanılan özelliklerden biri de döngülerdir. Döngüler aracılığı ile belli şartlar gerçekleşinceye kadar veya gerçekleştikçe bir komut parçasını çalıştırmak mümkündür. Bir programda bir komut parçasının belli koşullar gerçekleştikçe veya gerçekleşinceye kadar defalarca icra etmesi gerekebilir. Bu defalarca çalışmayı sağlayan komutlara döngü (çevrim) yapıları denir. Döngü (</a:t>
            </a:r>
            <a:r>
              <a:rPr lang="tr-TR" b="0" i="0" err="1">
                <a:effectLst/>
                <a:latin typeface="Arial" panose="020B0604020202020204" pitchFamily="34" charset="0"/>
              </a:rPr>
              <a:t>loop</a:t>
            </a:r>
            <a:r>
              <a:rPr lang="tr-TR" b="0" i="0">
                <a:effectLst/>
                <a:latin typeface="Arial" panose="020B0604020202020204" pitchFamily="34" charset="0"/>
              </a:rPr>
              <a:t>) deyimleri, bir kümenin belli bir koşul altında tekrar edilmesi için kullanılır.</a:t>
            </a:r>
          </a:p>
          <a:p>
            <a:r>
              <a:rPr lang="tr-TR" b="0" i="0">
                <a:effectLst/>
                <a:latin typeface="Arial" panose="020B0604020202020204" pitchFamily="34" charset="0"/>
              </a:rPr>
              <a:t>Döngü (</a:t>
            </a:r>
            <a:r>
              <a:rPr lang="tr-TR" b="0" i="0" err="1">
                <a:effectLst/>
                <a:latin typeface="Arial" panose="020B0604020202020204" pitchFamily="34" charset="0"/>
              </a:rPr>
              <a:t>loop</a:t>
            </a:r>
            <a:r>
              <a:rPr lang="tr-TR" b="0" i="0">
                <a:effectLst/>
                <a:latin typeface="Arial" panose="020B0604020202020204" pitchFamily="34" charset="0"/>
              </a:rPr>
              <a:t>) deyimleri, bir işlemi yerine getiren kod kümesinin belli bir koşul altında tekrar edilmesi için kullanılır.</a:t>
            </a:r>
            <a:endParaRPr lang="tr-TR"/>
          </a:p>
        </p:txBody>
      </p:sp>
    </p:spTree>
    <p:extLst>
      <p:ext uri="{BB962C8B-B14F-4D97-AF65-F5344CB8AC3E}">
        <p14:creationId xmlns:p14="http://schemas.microsoft.com/office/powerpoint/2010/main" val="3058912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87D942-C87B-4F91-9D89-7B93FCB545EE}"/>
              </a:ext>
            </a:extLst>
          </p:cNvPr>
          <p:cNvSpPr>
            <a:spLocks noGrp="1"/>
          </p:cNvSpPr>
          <p:nvPr>
            <p:ph type="title"/>
          </p:nvPr>
        </p:nvSpPr>
        <p:spPr/>
        <p:txBody>
          <a:bodyPr/>
          <a:lstStyle/>
          <a:p>
            <a:r>
              <a:rPr lang="tr-TR"/>
              <a:t>DÖNGÜLER</a:t>
            </a:r>
          </a:p>
        </p:txBody>
      </p:sp>
      <p:sp>
        <p:nvSpPr>
          <p:cNvPr id="3" name="İçerik Yer Tutucusu 2">
            <a:extLst>
              <a:ext uri="{FF2B5EF4-FFF2-40B4-BE49-F238E27FC236}">
                <a16:creationId xmlns:a16="http://schemas.microsoft.com/office/drawing/2014/main" id="{2BE43494-BACF-49E5-9902-758A3F7333AA}"/>
              </a:ext>
            </a:extLst>
          </p:cNvPr>
          <p:cNvSpPr>
            <a:spLocks noGrp="1"/>
          </p:cNvSpPr>
          <p:nvPr>
            <p:ph idx="1"/>
          </p:nvPr>
        </p:nvSpPr>
        <p:spPr/>
        <p:txBody>
          <a:bodyPr>
            <a:normAutofit fontScale="92500" lnSpcReduction="20000"/>
          </a:bodyPr>
          <a:lstStyle/>
          <a:p>
            <a:r>
              <a:rPr lang="tr-TR" b="0" i="0">
                <a:effectLst/>
                <a:latin typeface="Arial" panose="020B0604020202020204" pitchFamily="34" charset="0"/>
              </a:rPr>
              <a:t>Bir değişken belirli bir değerden başlayıp, son değeri alıncaya kadar belirtilen işlemler tekrarlanır.</a:t>
            </a:r>
            <a:br>
              <a:rPr lang="tr-TR"/>
            </a:br>
            <a:r>
              <a:rPr lang="tr-TR" b="0" i="0" err="1">
                <a:effectLst/>
                <a:latin typeface="Arial" panose="020B0604020202020204" pitchFamily="34" charset="0"/>
              </a:rPr>
              <a:t>Örn</a:t>
            </a:r>
            <a:r>
              <a:rPr lang="tr-TR" b="0" i="0">
                <a:effectLst/>
                <a:latin typeface="Arial" panose="020B0604020202020204" pitchFamily="34" charset="0"/>
              </a:rPr>
              <a:t>: n! değerinin hesaplanması (faktöriyel)</a:t>
            </a:r>
            <a:br>
              <a:rPr lang="tr-TR"/>
            </a:br>
            <a:endParaRPr lang="tr-TR"/>
          </a:p>
          <a:p>
            <a:r>
              <a:rPr lang="tr-TR" b="0" i="0">
                <a:effectLst/>
                <a:latin typeface="Arial" panose="020B0604020202020204" pitchFamily="34" charset="0"/>
              </a:rPr>
              <a:t>Genellikle bir programlama dilinde birden fazla döngü çeşidi bulunmaktadır. Döngü çeşitleri kullanım yerlerine göre kolaylıklar </a:t>
            </a:r>
            <a:r>
              <a:rPr lang="tr-TR" b="0" i="0" err="1">
                <a:effectLst/>
                <a:latin typeface="Arial" panose="020B0604020202020204" pitchFamily="34" charset="0"/>
              </a:rPr>
              <a:t>sağlamaktadır.Döngü</a:t>
            </a:r>
            <a:r>
              <a:rPr lang="tr-TR" b="0" i="0">
                <a:effectLst/>
                <a:latin typeface="Arial" panose="020B0604020202020204" pitchFamily="34" charset="0"/>
              </a:rPr>
              <a:t> yapıları genelde karşımıza iki tür olarak çıkar. Çalışma sayısının belli olduğu durumlarda sayaçlı döngüler, döngü sayısının değişken olduğu durumlarda ise koşullu döngüler kullanılır.</a:t>
            </a:r>
          </a:p>
          <a:p>
            <a:r>
              <a:rPr lang="tr-TR" b="0" i="0" err="1">
                <a:effectLst/>
                <a:latin typeface="Arial" panose="020B0604020202020204" pitchFamily="34" charset="0"/>
              </a:rPr>
              <a:t>for</a:t>
            </a:r>
            <a:r>
              <a:rPr lang="tr-TR" b="0" i="0">
                <a:effectLst/>
                <a:latin typeface="Arial" panose="020B0604020202020204" pitchFamily="34" charset="0"/>
              </a:rPr>
              <a:t>,</a:t>
            </a:r>
            <a:br>
              <a:rPr lang="tr-TR"/>
            </a:br>
            <a:r>
              <a:rPr lang="tr-TR" b="0" i="0" err="1">
                <a:effectLst/>
                <a:latin typeface="Arial" panose="020B0604020202020204" pitchFamily="34" charset="0"/>
              </a:rPr>
              <a:t>while</a:t>
            </a:r>
            <a:r>
              <a:rPr lang="tr-TR" b="0" i="0">
                <a:effectLst/>
                <a:latin typeface="Arial" panose="020B0604020202020204" pitchFamily="34" charset="0"/>
              </a:rPr>
              <a:t>,</a:t>
            </a:r>
            <a:br>
              <a:rPr lang="tr-TR"/>
            </a:br>
            <a:r>
              <a:rPr lang="tr-TR" b="0" i="0">
                <a:effectLst/>
                <a:latin typeface="Arial" panose="020B0604020202020204" pitchFamily="34" charset="0"/>
              </a:rPr>
              <a:t>do...</a:t>
            </a:r>
            <a:r>
              <a:rPr lang="tr-TR" b="0" i="0" err="1">
                <a:effectLst/>
                <a:latin typeface="Arial" panose="020B0604020202020204" pitchFamily="34" charset="0"/>
              </a:rPr>
              <a:t>while</a:t>
            </a:r>
            <a:br>
              <a:rPr lang="tr-TR"/>
            </a:br>
            <a:r>
              <a:rPr lang="tr-TR" b="0" i="0">
                <a:effectLst/>
                <a:latin typeface="Arial" panose="020B0604020202020204" pitchFamily="34" charset="0"/>
              </a:rPr>
              <a:t>olmak üzere üç tip döngü deyimi vardır.</a:t>
            </a:r>
            <a:endParaRPr lang="tr-TR"/>
          </a:p>
        </p:txBody>
      </p:sp>
    </p:spTree>
    <p:extLst>
      <p:ext uri="{BB962C8B-B14F-4D97-AF65-F5344CB8AC3E}">
        <p14:creationId xmlns:p14="http://schemas.microsoft.com/office/powerpoint/2010/main" val="409899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C62434-C6F2-4886-8AB9-5D08300CEF7C}"/>
              </a:ext>
            </a:extLst>
          </p:cNvPr>
          <p:cNvSpPr>
            <a:spLocks noGrp="1"/>
          </p:cNvSpPr>
          <p:nvPr>
            <p:ph type="title"/>
          </p:nvPr>
        </p:nvSpPr>
        <p:spPr/>
        <p:txBody>
          <a:bodyPr/>
          <a:lstStyle/>
          <a:p>
            <a:r>
              <a:rPr lang="tr-TR" b="1" i="0">
                <a:effectLst/>
                <a:latin typeface="Roboto" panose="02000000000000000000" pitchFamily="2" charset="0"/>
              </a:rPr>
              <a:t>Algoritma Nedir? </a:t>
            </a:r>
            <a:endParaRPr lang="tr-TR"/>
          </a:p>
        </p:txBody>
      </p:sp>
      <p:sp>
        <p:nvSpPr>
          <p:cNvPr id="3" name="İçerik Yer Tutucusu 2">
            <a:extLst>
              <a:ext uri="{FF2B5EF4-FFF2-40B4-BE49-F238E27FC236}">
                <a16:creationId xmlns:a16="http://schemas.microsoft.com/office/drawing/2014/main" id="{0BCB1495-7038-4448-8950-1A159363B296}"/>
              </a:ext>
            </a:extLst>
          </p:cNvPr>
          <p:cNvSpPr>
            <a:spLocks noGrp="1"/>
          </p:cNvSpPr>
          <p:nvPr>
            <p:ph idx="1"/>
          </p:nvPr>
        </p:nvSpPr>
        <p:spPr/>
        <p:txBody>
          <a:bodyPr/>
          <a:lstStyle/>
          <a:p>
            <a:pPr algn="l"/>
            <a:r>
              <a:rPr lang="tr-TR" b="0" i="0">
                <a:effectLst/>
                <a:latin typeface="Open Sans" panose="020B0606030504020204" pitchFamily="34" charset="0"/>
              </a:rPr>
              <a:t>Bir sorunu çözmek veya belirlenmiş bir amaca ulaşmak için tasarlanan yola, takip edilen işlem basamaklarına algoritma denir.</a:t>
            </a:r>
          </a:p>
          <a:p>
            <a:pPr algn="l"/>
            <a:r>
              <a:rPr lang="tr-TR" b="0" i="0">
                <a:effectLst/>
                <a:latin typeface="Open Sans" panose="020B0606030504020204" pitchFamily="34" charset="0"/>
              </a:rPr>
              <a:t>Algoritmalar açıkça belirtilmiş bir başlangıcı ve  sonu olan işlemler kümesidir. Amaca ulaşmak için işlenecek çözüm yolları ve sıralamaları belirlenir ve algoritma bu sırayı takip ederek en mantıklı çözüme ulaşır.</a:t>
            </a:r>
          </a:p>
          <a:p>
            <a:endParaRPr lang="tr-TR"/>
          </a:p>
        </p:txBody>
      </p:sp>
    </p:spTree>
    <p:extLst>
      <p:ext uri="{BB962C8B-B14F-4D97-AF65-F5344CB8AC3E}">
        <p14:creationId xmlns:p14="http://schemas.microsoft.com/office/powerpoint/2010/main" val="27272678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E6B753-4EE5-427B-B6A1-92C4CE476494}"/>
              </a:ext>
            </a:extLst>
          </p:cNvPr>
          <p:cNvSpPr>
            <a:spLocks noGrp="1"/>
          </p:cNvSpPr>
          <p:nvPr>
            <p:ph type="title"/>
          </p:nvPr>
        </p:nvSpPr>
        <p:spPr/>
        <p:txBody>
          <a:bodyPr/>
          <a:lstStyle/>
          <a:p>
            <a:r>
              <a:rPr lang="tr-TR"/>
              <a:t>WHILE DÖNGÜSÜ	</a:t>
            </a:r>
          </a:p>
        </p:txBody>
      </p:sp>
      <p:sp>
        <p:nvSpPr>
          <p:cNvPr id="3" name="İçerik Yer Tutucusu 2">
            <a:extLst>
              <a:ext uri="{FF2B5EF4-FFF2-40B4-BE49-F238E27FC236}">
                <a16:creationId xmlns:a16="http://schemas.microsoft.com/office/drawing/2014/main" id="{8D57A02F-366E-4BF0-B955-1323B3A2739D}"/>
              </a:ext>
            </a:extLst>
          </p:cNvPr>
          <p:cNvSpPr>
            <a:spLocks noGrp="1"/>
          </p:cNvSpPr>
          <p:nvPr>
            <p:ph idx="1"/>
          </p:nvPr>
        </p:nvSpPr>
        <p:spPr/>
        <p:txBody>
          <a:bodyPr>
            <a:normAutofit lnSpcReduction="10000"/>
          </a:bodyPr>
          <a:lstStyle/>
          <a:p>
            <a:r>
              <a:rPr lang="tr-TR" err="1"/>
              <a:t>While</a:t>
            </a:r>
            <a:r>
              <a:rPr lang="tr-TR"/>
              <a:t> döngüsünde tekrar sayısı belli değildir. Döngü içerisinde oluşturduğumuz şartlara göre döngü devam eder veya sonlanır.</a:t>
            </a:r>
          </a:p>
          <a:p>
            <a:r>
              <a:rPr lang="tr-TR"/>
              <a:t>Genel Kullanım Şekli</a:t>
            </a:r>
          </a:p>
          <a:p>
            <a:r>
              <a:rPr lang="tr-TR" err="1"/>
              <a:t>while</a:t>
            </a:r>
            <a:r>
              <a:rPr lang="tr-TR"/>
              <a:t>(koşul)</a:t>
            </a:r>
          </a:p>
          <a:p>
            <a:r>
              <a:rPr lang="tr-TR"/>
              <a:t>{</a:t>
            </a:r>
          </a:p>
          <a:p>
            <a:r>
              <a:rPr lang="tr-TR"/>
              <a:t>//yapılacak işlemler</a:t>
            </a:r>
          </a:p>
          <a:p>
            <a:r>
              <a:rPr lang="tr-TR"/>
              <a:t>}</a:t>
            </a:r>
          </a:p>
          <a:p>
            <a:r>
              <a:rPr lang="tr-TR"/>
              <a:t>Koşul doğru ise döngü devam eder değil ise döngü hiç çalışmadan sonlanır.</a:t>
            </a:r>
          </a:p>
        </p:txBody>
      </p:sp>
    </p:spTree>
    <p:extLst>
      <p:ext uri="{BB962C8B-B14F-4D97-AF65-F5344CB8AC3E}">
        <p14:creationId xmlns:p14="http://schemas.microsoft.com/office/powerpoint/2010/main" val="1126435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2411D-6F14-4FAD-B97D-D7D8DC8CB435}"/>
              </a:ext>
            </a:extLst>
          </p:cNvPr>
          <p:cNvSpPr>
            <a:spLocks noGrp="1"/>
          </p:cNvSpPr>
          <p:nvPr>
            <p:ph type="title"/>
          </p:nvPr>
        </p:nvSpPr>
        <p:spPr/>
        <p:txBody>
          <a:bodyPr/>
          <a:lstStyle/>
          <a:p>
            <a:r>
              <a:rPr lang="tr-TR"/>
              <a:t>WHILE ÖRNEK		</a:t>
            </a:r>
          </a:p>
        </p:txBody>
      </p:sp>
      <p:sp>
        <p:nvSpPr>
          <p:cNvPr id="3" name="İçerik Yer Tutucusu 2">
            <a:extLst>
              <a:ext uri="{FF2B5EF4-FFF2-40B4-BE49-F238E27FC236}">
                <a16:creationId xmlns:a16="http://schemas.microsoft.com/office/drawing/2014/main" id="{0E0900EF-0F41-4424-B163-3EE9BFB2B8A4}"/>
              </a:ext>
            </a:extLst>
          </p:cNvPr>
          <p:cNvSpPr>
            <a:spLocks noGrp="1"/>
          </p:cNvSpPr>
          <p:nvPr>
            <p:ph idx="1"/>
          </p:nvPr>
        </p:nvSpPr>
        <p:spPr/>
        <p:txBody>
          <a:bodyPr/>
          <a:lstStyle/>
          <a:p>
            <a:r>
              <a:rPr lang="tr-TR" err="1"/>
              <a:t>İnt</a:t>
            </a:r>
            <a:r>
              <a:rPr lang="tr-TR"/>
              <a:t> türünde değeri 5 olan bir sayı tanımlayın ve sayı 0 dan küçük olana dek ekrana çıktı veren döngüyü yazınız.</a:t>
            </a:r>
          </a:p>
          <a:p>
            <a:endParaRPr lang="tr-TR"/>
          </a:p>
          <a:p>
            <a:r>
              <a:rPr lang="tr-TR"/>
              <a:t>Sayıyı 0 olarak atayın ve 20 olana dek sayıları 2 şer 2 şer arttırarak ekrana yazan programı yazınız.</a:t>
            </a:r>
          </a:p>
          <a:p>
            <a:endParaRPr lang="tr-TR"/>
          </a:p>
          <a:p>
            <a:endParaRPr lang="tr-TR"/>
          </a:p>
          <a:p>
            <a:endParaRPr lang="tr-TR"/>
          </a:p>
          <a:p>
            <a:endParaRPr lang="tr-TR"/>
          </a:p>
          <a:p>
            <a:endParaRPr lang="tr-TR"/>
          </a:p>
        </p:txBody>
      </p:sp>
    </p:spTree>
    <p:extLst>
      <p:ext uri="{BB962C8B-B14F-4D97-AF65-F5344CB8AC3E}">
        <p14:creationId xmlns:p14="http://schemas.microsoft.com/office/powerpoint/2010/main" val="329562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30E8B0-64B2-42AC-8A69-CBB14D026ABD}"/>
              </a:ext>
            </a:extLst>
          </p:cNvPr>
          <p:cNvSpPr>
            <a:spLocks noGrp="1"/>
          </p:cNvSpPr>
          <p:nvPr>
            <p:ph type="title"/>
          </p:nvPr>
        </p:nvSpPr>
        <p:spPr/>
        <p:txBody>
          <a:bodyPr/>
          <a:lstStyle/>
          <a:p>
            <a:r>
              <a:rPr lang="tr-TR"/>
              <a:t>ÖRNEK 1</a:t>
            </a:r>
          </a:p>
        </p:txBody>
      </p:sp>
      <p:sp>
        <p:nvSpPr>
          <p:cNvPr id="3" name="İçerik Yer Tutucusu 2">
            <a:extLst>
              <a:ext uri="{FF2B5EF4-FFF2-40B4-BE49-F238E27FC236}">
                <a16:creationId xmlns:a16="http://schemas.microsoft.com/office/drawing/2014/main" id="{2A807882-078F-4A76-9C88-4D7D8509A9F2}"/>
              </a:ext>
            </a:extLst>
          </p:cNvPr>
          <p:cNvSpPr>
            <a:spLocks noGrp="1"/>
          </p:cNvSpPr>
          <p:nvPr>
            <p:ph idx="1"/>
          </p:nvPr>
        </p:nvSpPr>
        <p:spPr/>
        <p:txBody>
          <a:bodyPr/>
          <a:lstStyle/>
          <a:p>
            <a:r>
              <a:rPr lang="en-US"/>
              <a:t>	public static void main(String[] </a:t>
            </a:r>
            <a:r>
              <a:rPr lang="en-US" err="1"/>
              <a:t>args</a:t>
            </a:r>
            <a:r>
              <a:rPr lang="en-US"/>
              <a:t>) {</a:t>
            </a:r>
            <a:endParaRPr lang="tr-TR"/>
          </a:p>
          <a:p>
            <a:r>
              <a:rPr lang="tr-TR"/>
              <a:t>	    </a:t>
            </a:r>
            <a:r>
              <a:rPr lang="tr-TR" err="1"/>
              <a:t>int</a:t>
            </a:r>
            <a:r>
              <a:rPr lang="tr-TR"/>
              <a:t> </a:t>
            </a:r>
            <a:r>
              <a:rPr lang="tr-TR" err="1"/>
              <a:t>sayi</a:t>
            </a:r>
            <a:r>
              <a:rPr lang="tr-TR"/>
              <a:t>=5;</a:t>
            </a:r>
          </a:p>
          <a:p>
            <a:r>
              <a:rPr lang="tr-TR"/>
              <a:t>	    </a:t>
            </a:r>
            <a:r>
              <a:rPr lang="tr-TR" err="1"/>
              <a:t>while</a:t>
            </a:r>
            <a:r>
              <a:rPr lang="tr-TR"/>
              <a:t> (</a:t>
            </a:r>
            <a:r>
              <a:rPr lang="tr-TR" err="1"/>
              <a:t>sayi</a:t>
            </a:r>
            <a:r>
              <a:rPr lang="tr-TR"/>
              <a:t>&gt;0){</a:t>
            </a:r>
          </a:p>
          <a:p>
            <a:r>
              <a:rPr lang="tr-TR"/>
              <a:t>	       </a:t>
            </a:r>
            <a:r>
              <a:rPr lang="tr-TR" err="1"/>
              <a:t>System.out.println</a:t>
            </a:r>
            <a:r>
              <a:rPr lang="tr-TR"/>
              <a:t>(</a:t>
            </a:r>
            <a:r>
              <a:rPr lang="tr-TR" err="1"/>
              <a:t>sayi</a:t>
            </a:r>
            <a:r>
              <a:rPr lang="tr-TR"/>
              <a:t>);</a:t>
            </a:r>
          </a:p>
          <a:p>
            <a:r>
              <a:rPr lang="tr-TR"/>
              <a:t>	       </a:t>
            </a:r>
            <a:r>
              <a:rPr lang="tr-TR" err="1"/>
              <a:t>sayi</a:t>
            </a:r>
            <a:r>
              <a:rPr lang="tr-TR"/>
              <a:t>--;</a:t>
            </a:r>
          </a:p>
          <a:p>
            <a:endParaRPr lang="tr-TR"/>
          </a:p>
          <a:p>
            <a:endParaRPr lang="tr-TR"/>
          </a:p>
          <a:p>
            <a:pPr marL="0" indent="0">
              <a:buNone/>
            </a:pPr>
            <a:endParaRPr lang="tr-TR"/>
          </a:p>
          <a:p>
            <a:endParaRPr lang="tr-TR"/>
          </a:p>
        </p:txBody>
      </p:sp>
    </p:spTree>
    <p:extLst>
      <p:ext uri="{BB962C8B-B14F-4D97-AF65-F5344CB8AC3E}">
        <p14:creationId xmlns:p14="http://schemas.microsoft.com/office/powerpoint/2010/main" val="13065210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A6BC0E-89DD-449B-B012-981E9A873084}"/>
              </a:ext>
            </a:extLst>
          </p:cNvPr>
          <p:cNvSpPr>
            <a:spLocks noGrp="1"/>
          </p:cNvSpPr>
          <p:nvPr>
            <p:ph type="title"/>
          </p:nvPr>
        </p:nvSpPr>
        <p:spPr/>
        <p:txBody>
          <a:bodyPr/>
          <a:lstStyle/>
          <a:p>
            <a:r>
              <a:rPr lang="tr-TR"/>
              <a:t>ÖRNEK 2</a:t>
            </a:r>
          </a:p>
        </p:txBody>
      </p:sp>
      <p:sp>
        <p:nvSpPr>
          <p:cNvPr id="3" name="İçerik Yer Tutucusu 2">
            <a:extLst>
              <a:ext uri="{FF2B5EF4-FFF2-40B4-BE49-F238E27FC236}">
                <a16:creationId xmlns:a16="http://schemas.microsoft.com/office/drawing/2014/main" id="{313D2F14-9039-428E-BFBB-23926711A6CF}"/>
              </a:ext>
            </a:extLst>
          </p:cNvPr>
          <p:cNvSpPr>
            <a:spLocks noGrp="1"/>
          </p:cNvSpPr>
          <p:nvPr>
            <p:ph idx="1"/>
          </p:nvPr>
        </p:nvSpPr>
        <p:spPr/>
        <p:txBody>
          <a:bodyPr/>
          <a:lstStyle/>
          <a:p>
            <a:r>
              <a:rPr lang="en-US"/>
              <a:t>	public static void main(String[] </a:t>
            </a:r>
            <a:r>
              <a:rPr lang="en-US" err="1"/>
              <a:t>args</a:t>
            </a:r>
            <a:r>
              <a:rPr lang="en-US"/>
              <a:t>) {</a:t>
            </a:r>
            <a:endParaRPr lang="tr-TR"/>
          </a:p>
          <a:p>
            <a:r>
              <a:rPr lang="tr-TR"/>
              <a:t>	    </a:t>
            </a:r>
            <a:r>
              <a:rPr lang="tr-TR" err="1"/>
              <a:t>int</a:t>
            </a:r>
            <a:r>
              <a:rPr lang="tr-TR"/>
              <a:t> </a:t>
            </a:r>
            <a:r>
              <a:rPr lang="tr-TR" err="1"/>
              <a:t>sayi</a:t>
            </a:r>
            <a:r>
              <a:rPr lang="tr-TR"/>
              <a:t>=0;</a:t>
            </a:r>
          </a:p>
          <a:p>
            <a:r>
              <a:rPr lang="tr-TR"/>
              <a:t>	    </a:t>
            </a:r>
            <a:r>
              <a:rPr lang="tr-TR" err="1"/>
              <a:t>while</a:t>
            </a:r>
            <a:r>
              <a:rPr lang="tr-TR"/>
              <a:t> (</a:t>
            </a:r>
            <a:r>
              <a:rPr lang="tr-TR" err="1"/>
              <a:t>sayi</a:t>
            </a:r>
            <a:r>
              <a:rPr lang="tr-TR"/>
              <a:t>&lt;21){</a:t>
            </a:r>
          </a:p>
          <a:p>
            <a:r>
              <a:rPr lang="tr-TR"/>
              <a:t>	       </a:t>
            </a:r>
            <a:r>
              <a:rPr lang="tr-TR" err="1"/>
              <a:t>System.out.println</a:t>
            </a:r>
            <a:r>
              <a:rPr lang="tr-TR"/>
              <a:t>(</a:t>
            </a:r>
            <a:r>
              <a:rPr lang="tr-TR" err="1"/>
              <a:t>sayi</a:t>
            </a:r>
            <a:r>
              <a:rPr lang="tr-TR"/>
              <a:t>);</a:t>
            </a:r>
          </a:p>
          <a:p>
            <a:r>
              <a:rPr lang="tr-TR"/>
              <a:t>	       </a:t>
            </a:r>
            <a:r>
              <a:rPr lang="tr-TR" err="1"/>
              <a:t>sayi</a:t>
            </a:r>
            <a:r>
              <a:rPr lang="tr-TR"/>
              <a:t>=sayi+2;</a:t>
            </a:r>
          </a:p>
          <a:p>
            <a:endParaRPr lang="tr-TR"/>
          </a:p>
          <a:p>
            <a:endParaRPr lang="tr-TR"/>
          </a:p>
          <a:p>
            <a:pPr marL="457200" lvl="1" indent="0">
              <a:buNone/>
            </a:pPr>
            <a:endParaRPr lang="tr-TR"/>
          </a:p>
          <a:p>
            <a:endParaRPr lang="tr-TR"/>
          </a:p>
        </p:txBody>
      </p:sp>
    </p:spTree>
    <p:extLst>
      <p:ext uri="{BB962C8B-B14F-4D97-AF65-F5344CB8AC3E}">
        <p14:creationId xmlns:p14="http://schemas.microsoft.com/office/powerpoint/2010/main" val="2208935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0FD951-F748-4BFA-A97F-5058F416F493}"/>
              </a:ext>
            </a:extLst>
          </p:cNvPr>
          <p:cNvSpPr>
            <a:spLocks noGrp="1"/>
          </p:cNvSpPr>
          <p:nvPr>
            <p:ph type="title"/>
          </p:nvPr>
        </p:nvSpPr>
        <p:spPr/>
        <p:txBody>
          <a:bodyPr/>
          <a:lstStyle/>
          <a:p>
            <a:r>
              <a:rPr lang="tr-TR"/>
              <a:t>ÖRNEK 3</a:t>
            </a:r>
          </a:p>
        </p:txBody>
      </p:sp>
      <p:sp>
        <p:nvSpPr>
          <p:cNvPr id="3" name="İçerik Yer Tutucusu 2">
            <a:extLst>
              <a:ext uri="{FF2B5EF4-FFF2-40B4-BE49-F238E27FC236}">
                <a16:creationId xmlns:a16="http://schemas.microsoft.com/office/drawing/2014/main" id="{A6633575-FD5A-4569-AB0C-2FD1E26CCAC9}"/>
              </a:ext>
            </a:extLst>
          </p:cNvPr>
          <p:cNvSpPr>
            <a:spLocks noGrp="1"/>
          </p:cNvSpPr>
          <p:nvPr>
            <p:ph idx="1"/>
          </p:nvPr>
        </p:nvSpPr>
        <p:spPr/>
        <p:txBody>
          <a:bodyPr>
            <a:normAutofit lnSpcReduction="10000"/>
          </a:bodyPr>
          <a:lstStyle/>
          <a:p>
            <a:pPr marL="0" indent="0">
              <a:buNone/>
            </a:pPr>
            <a:r>
              <a:rPr lang="tr-TR" err="1"/>
              <a:t>İnt</a:t>
            </a:r>
            <a:r>
              <a:rPr lang="tr-TR"/>
              <a:t> türünde iki sayı oluşturun. Bu sayılarının birinin değeri i=10 diğerinin değeri ise başlangıçta j=0 olsun. Döngünün kaç kez döndüğünü ekranda göstermek içinde bir adet k=0 değişkeni oluşturun.</a:t>
            </a:r>
          </a:p>
          <a:p>
            <a:pPr marL="0" indent="0">
              <a:buNone/>
            </a:pPr>
            <a:r>
              <a:rPr lang="tr-TR" err="1"/>
              <a:t>While</a:t>
            </a:r>
            <a:r>
              <a:rPr lang="tr-TR"/>
              <a:t> döngüsü içerisinde i j den büyük olduğu sürece ekrana çıktı olarak «i j’den büyüktür» ifadesi yazsın. Diğer koşulda ise artık büyük değildir sonucunu versin.</a:t>
            </a:r>
          </a:p>
          <a:p>
            <a:pPr marL="0" indent="0">
              <a:buNone/>
            </a:pPr>
            <a:r>
              <a:rPr lang="tr-TR"/>
              <a:t>Döngü içerisinde ekrana her i j den büyüktür ifadesi yazıldıktan sonra i değeri 2 azalırken, j  2 artsın. Döngüye kaç kere girildiğini göstermek için ise k değerini her defasında 1 kez arttırın.</a:t>
            </a:r>
          </a:p>
          <a:p>
            <a:pPr marL="0" indent="0">
              <a:buNone/>
            </a:pPr>
            <a:endParaRPr lang="tr-TR"/>
          </a:p>
          <a:p>
            <a:pPr marL="0" indent="0">
              <a:buNone/>
            </a:pPr>
            <a:endParaRPr lang="tr-TR"/>
          </a:p>
        </p:txBody>
      </p:sp>
    </p:spTree>
    <p:extLst>
      <p:ext uri="{BB962C8B-B14F-4D97-AF65-F5344CB8AC3E}">
        <p14:creationId xmlns:p14="http://schemas.microsoft.com/office/powerpoint/2010/main" val="40977822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0FB658-2D36-43F8-A3B3-11B7F706B3B0}"/>
              </a:ext>
            </a:extLst>
          </p:cNvPr>
          <p:cNvSpPr>
            <a:spLocks noGrp="1"/>
          </p:cNvSpPr>
          <p:nvPr>
            <p:ph type="title"/>
          </p:nvPr>
        </p:nvSpPr>
        <p:spPr/>
        <p:txBody>
          <a:bodyPr/>
          <a:lstStyle/>
          <a:p>
            <a:r>
              <a:rPr lang="tr-TR"/>
              <a:t>Örnek 4</a:t>
            </a:r>
          </a:p>
        </p:txBody>
      </p:sp>
      <p:sp>
        <p:nvSpPr>
          <p:cNvPr id="3" name="İçerik Yer Tutucusu 2">
            <a:extLst>
              <a:ext uri="{FF2B5EF4-FFF2-40B4-BE49-F238E27FC236}">
                <a16:creationId xmlns:a16="http://schemas.microsoft.com/office/drawing/2014/main" id="{2B429D9C-9E66-410D-9DE0-3EBCD4B493C9}"/>
              </a:ext>
            </a:extLst>
          </p:cNvPr>
          <p:cNvSpPr>
            <a:spLocks noGrp="1"/>
          </p:cNvSpPr>
          <p:nvPr>
            <p:ph idx="1"/>
          </p:nvPr>
        </p:nvSpPr>
        <p:spPr/>
        <p:txBody>
          <a:bodyPr/>
          <a:lstStyle/>
          <a:p>
            <a:r>
              <a:rPr lang="tr-TR" b="0" i="0" err="1">
                <a:effectLst/>
                <a:latin typeface="Open Sans" panose="020B0606030504020204" pitchFamily="34" charset="0"/>
              </a:rPr>
              <a:t>while</a:t>
            </a:r>
            <a:r>
              <a:rPr lang="tr-TR" b="0" i="0">
                <a:effectLst/>
                <a:latin typeface="Open Sans" panose="020B0606030504020204" pitchFamily="34" charset="0"/>
              </a:rPr>
              <a:t> örneği ile ekrana 10 kez alt alta gelecek şekilde </a:t>
            </a:r>
            <a:r>
              <a:rPr lang="tr-TR" b="0" i="0" err="1">
                <a:effectLst/>
                <a:latin typeface="Open Sans" panose="020B0606030504020204" pitchFamily="34" charset="0"/>
              </a:rPr>
              <a:t>Hello</a:t>
            </a:r>
            <a:r>
              <a:rPr lang="tr-TR" b="0" i="0">
                <a:effectLst/>
                <a:latin typeface="Open Sans" panose="020B0606030504020204" pitchFamily="34" charset="0"/>
              </a:rPr>
              <a:t> World! yazdırın.</a:t>
            </a:r>
            <a:endParaRPr lang="tr-TR"/>
          </a:p>
        </p:txBody>
      </p:sp>
    </p:spTree>
    <p:extLst>
      <p:ext uri="{BB962C8B-B14F-4D97-AF65-F5344CB8AC3E}">
        <p14:creationId xmlns:p14="http://schemas.microsoft.com/office/powerpoint/2010/main" val="13411528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9A1189-49A0-4A0D-AF2D-25B81EA75AD4}"/>
              </a:ext>
            </a:extLst>
          </p:cNvPr>
          <p:cNvSpPr>
            <a:spLocks noGrp="1"/>
          </p:cNvSpPr>
          <p:nvPr>
            <p:ph type="title"/>
          </p:nvPr>
        </p:nvSpPr>
        <p:spPr/>
        <p:txBody>
          <a:bodyPr/>
          <a:lstStyle/>
          <a:p>
            <a:r>
              <a:rPr lang="tr-TR"/>
              <a:t>WHİLE ile Sonsuz Döngü</a:t>
            </a:r>
          </a:p>
        </p:txBody>
      </p:sp>
      <p:sp>
        <p:nvSpPr>
          <p:cNvPr id="3" name="İçerik Yer Tutucusu 2">
            <a:extLst>
              <a:ext uri="{FF2B5EF4-FFF2-40B4-BE49-F238E27FC236}">
                <a16:creationId xmlns:a16="http://schemas.microsoft.com/office/drawing/2014/main" id="{9EFF763C-6883-41D1-995F-0A53D54D7759}"/>
              </a:ext>
            </a:extLst>
          </p:cNvPr>
          <p:cNvSpPr>
            <a:spLocks noGrp="1"/>
          </p:cNvSpPr>
          <p:nvPr>
            <p:ph idx="1"/>
          </p:nvPr>
        </p:nvSpPr>
        <p:spPr/>
        <p:txBody>
          <a:bodyPr/>
          <a:lstStyle/>
          <a:p>
            <a:r>
              <a:rPr lang="tr-TR" err="1"/>
              <a:t>while</a:t>
            </a:r>
            <a:r>
              <a:rPr lang="tr-TR"/>
              <a:t>(</a:t>
            </a:r>
            <a:r>
              <a:rPr lang="tr-TR" err="1"/>
              <a:t>true</a:t>
            </a:r>
            <a:r>
              <a:rPr lang="tr-TR"/>
              <a:t>){</a:t>
            </a:r>
          </a:p>
          <a:p>
            <a:r>
              <a:rPr lang="tr-TR"/>
              <a:t>	       </a:t>
            </a:r>
            <a:r>
              <a:rPr lang="tr-TR" err="1"/>
              <a:t>System.out.println</a:t>
            </a:r>
            <a:r>
              <a:rPr lang="tr-TR"/>
              <a:t>("Merhaba Java");</a:t>
            </a:r>
          </a:p>
          <a:p>
            <a:r>
              <a:rPr lang="tr-TR"/>
              <a:t>}</a:t>
            </a:r>
          </a:p>
          <a:p>
            <a:endParaRPr lang="tr-TR"/>
          </a:p>
          <a:p>
            <a:r>
              <a:rPr lang="tr-TR"/>
              <a:t>Sonsuz döngüden çıkmak için break; komutunu döngünün bitmesini istediğimiz satırın altına ekleyerek döngüden çıkabiliriz.</a:t>
            </a:r>
          </a:p>
        </p:txBody>
      </p:sp>
    </p:spTree>
    <p:extLst>
      <p:ext uri="{BB962C8B-B14F-4D97-AF65-F5344CB8AC3E}">
        <p14:creationId xmlns:p14="http://schemas.microsoft.com/office/powerpoint/2010/main" val="18908999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3E24D-F483-49A3-A6EB-8EEB7A842A70}"/>
              </a:ext>
            </a:extLst>
          </p:cNvPr>
          <p:cNvSpPr>
            <a:spLocks noGrp="1"/>
          </p:cNvSpPr>
          <p:nvPr>
            <p:ph type="title"/>
          </p:nvPr>
        </p:nvSpPr>
        <p:spPr/>
        <p:txBody>
          <a:bodyPr/>
          <a:lstStyle/>
          <a:p>
            <a:r>
              <a:rPr lang="tr-TR"/>
              <a:t>Do </a:t>
            </a:r>
            <a:r>
              <a:rPr lang="tr-TR" err="1"/>
              <a:t>While</a:t>
            </a:r>
            <a:r>
              <a:rPr lang="tr-TR"/>
              <a:t> Döngüsü</a:t>
            </a:r>
          </a:p>
        </p:txBody>
      </p:sp>
      <p:sp>
        <p:nvSpPr>
          <p:cNvPr id="3" name="İçerik Yer Tutucusu 2">
            <a:extLst>
              <a:ext uri="{FF2B5EF4-FFF2-40B4-BE49-F238E27FC236}">
                <a16:creationId xmlns:a16="http://schemas.microsoft.com/office/drawing/2014/main" id="{2CC5B2AA-DA27-417A-A2FB-882F3B9E1F72}"/>
              </a:ext>
            </a:extLst>
          </p:cNvPr>
          <p:cNvSpPr>
            <a:spLocks noGrp="1"/>
          </p:cNvSpPr>
          <p:nvPr>
            <p:ph idx="1"/>
          </p:nvPr>
        </p:nvSpPr>
        <p:spPr/>
        <p:txBody>
          <a:bodyPr/>
          <a:lstStyle/>
          <a:p>
            <a:pPr marL="0" indent="0">
              <a:buNone/>
            </a:pPr>
            <a:r>
              <a:rPr lang="tr-TR"/>
              <a:t>Kullanım şekli :</a:t>
            </a:r>
          </a:p>
          <a:p>
            <a:pPr marL="0" indent="0">
              <a:buNone/>
            </a:pPr>
            <a:r>
              <a:rPr lang="tr-TR"/>
              <a:t>do{</a:t>
            </a:r>
          </a:p>
          <a:p>
            <a:pPr marL="0" indent="0">
              <a:buNone/>
            </a:pPr>
            <a:r>
              <a:rPr lang="tr-TR"/>
              <a:t>//yapılacak işlemler</a:t>
            </a:r>
          </a:p>
          <a:p>
            <a:pPr marL="0" indent="0">
              <a:buNone/>
            </a:pPr>
            <a:r>
              <a:rPr lang="tr-TR"/>
              <a:t>}</a:t>
            </a:r>
          </a:p>
          <a:p>
            <a:pPr marL="0" indent="0">
              <a:buNone/>
            </a:pPr>
            <a:r>
              <a:rPr lang="tr-TR" err="1"/>
              <a:t>while</a:t>
            </a:r>
            <a:r>
              <a:rPr lang="tr-TR"/>
              <a:t>(koşul);</a:t>
            </a:r>
          </a:p>
        </p:txBody>
      </p:sp>
    </p:spTree>
    <p:extLst>
      <p:ext uri="{BB962C8B-B14F-4D97-AF65-F5344CB8AC3E}">
        <p14:creationId xmlns:p14="http://schemas.microsoft.com/office/powerpoint/2010/main" val="3431701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FF583F-7FB6-468C-B3DC-85C4E94BEEA2}"/>
              </a:ext>
            </a:extLst>
          </p:cNvPr>
          <p:cNvSpPr>
            <a:spLocks noGrp="1"/>
          </p:cNvSpPr>
          <p:nvPr>
            <p:ph type="title"/>
          </p:nvPr>
        </p:nvSpPr>
        <p:spPr/>
        <p:txBody>
          <a:bodyPr/>
          <a:lstStyle/>
          <a:p>
            <a:r>
              <a:rPr lang="tr-TR"/>
              <a:t>Örnek	</a:t>
            </a:r>
          </a:p>
        </p:txBody>
      </p:sp>
      <p:sp>
        <p:nvSpPr>
          <p:cNvPr id="3" name="İçerik Yer Tutucusu 2">
            <a:extLst>
              <a:ext uri="{FF2B5EF4-FFF2-40B4-BE49-F238E27FC236}">
                <a16:creationId xmlns:a16="http://schemas.microsoft.com/office/drawing/2014/main" id="{829A44E2-EEA6-49F7-BEA0-D3642E506562}"/>
              </a:ext>
            </a:extLst>
          </p:cNvPr>
          <p:cNvSpPr>
            <a:spLocks noGrp="1"/>
          </p:cNvSpPr>
          <p:nvPr>
            <p:ph idx="1"/>
          </p:nvPr>
        </p:nvSpPr>
        <p:spPr/>
        <p:txBody>
          <a:bodyPr/>
          <a:lstStyle/>
          <a:p>
            <a:r>
              <a:rPr lang="tr-TR"/>
              <a:t>1’den 5’e kadar olan sayıları ekrana yazdırın.</a:t>
            </a:r>
          </a:p>
        </p:txBody>
      </p:sp>
    </p:spTree>
    <p:extLst>
      <p:ext uri="{BB962C8B-B14F-4D97-AF65-F5344CB8AC3E}">
        <p14:creationId xmlns:p14="http://schemas.microsoft.com/office/powerpoint/2010/main" val="759343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F9166F-B19C-4D6A-835A-B12F90CA539C}"/>
              </a:ext>
            </a:extLst>
          </p:cNvPr>
          <p:cNvSpPr>
            <a:spLocks noGrp="1"/>
          </p:cNvSpPr>
          <p:nvPr>
            <p:ph type="title"/>
          </p:nvPr>
        </p:nvSpPr>
        <p:spPr/>
        <p:txBody>
          <a:bodyPr/>
          <a:lstStyle/>
          <a:p>
            <a:r>
              <a:rPr lang="tr-TR"/>
              <a:t>ÖRNEK	</a:t>
            </a:r>
          </a:p>
        </p:txBody>
      </p:sp>
      <p:sp>
        <p:nvSpPr>
          <p:cNvPr id="3" name="İçerik Yer Tutucusu 2">
            <a:extLst>
              <a:ext uri="{FF2B5EF4-FFF2-40B4-BE49-F238E27FC236}">
                <a16:creationId xmlns:a16="http://schemas.microsoft.com/office/drawing/2014/main" id="{0A6F63A1-65F0-4795-A221-CEE576F94B99}"/>
              </a:ext>
            </a:extLst>
          </p:cNvPr>
          <p:cNvSpPr>
            <a:spLocks noGrp="1"/>
          </p:cNvSpPr>
          <p:nvPr>
            <p:ph idx="1"/>
          </p:nvPr>
        </p:nvSpPr>
        <p:spPr/>
        <p:txBody>
          <a:bodyPr/>
          <a:lstStyle/>
          <a:p>
            <a:pPr marL="0" indent="0">
              <a:buNone/>
            </a:pPr>
            <a:r>
              <a:rPr lang="tr-TR" err="1"/>
              <a:t>int</a:t>
            </a:r>
            <a:r>
              <a:rPr lang="tr-TR"/>
              <a:t> </a:t>
            </a:r>
            <a:r>
              <a:rPr lang="tr-TR" err="1"/>
              <a:t>sayi</a:t>
            </a:r>
            <a:r>
              <a:rPr lang="tr-TR"/>
              <a:t>=1;</a:t>
            </a:r>
          </a:p>
          <a:p>
            <a:pPr marL="0" indent="0">
              <a:buNone/>
            </a:pPr>
            <a:r>
              <a:rPr lang="tr-TR"/>
              <a:t>do{</a:t>
            </a:r>
          </a:p>
          <a:p>
            <a:pPr marL="0" indent="0">
              <a:buNone/>
            </a:pPr>
            <a:r>
              <a:rPr lang="tr-TR" err="1"/>
              <a:t>System.out.println</a:t>
            </a:r>
            <a:r>
              <a:rPr lang="tr-TR"/>
              <a:t>(«Sayı değişkeni:» +</a:t>
            </a:r>
            <a:r>
              <a:rPr lang="tr-TR" err="1"/>
              <a:t>sayi</a:t>
            </a:r>
            <a:r>
              <a:rPr lang="tr-TR"/>
              <a:t>);</a:t>
            </a:r>
          </a:p>
          <a:p>
            <a:pPr marL="0" indent="0">
              <a:buNone/>
            </a:pPr>
            <a:r>
              <a:rPr lang="tr-TR"/>
              <a:t>}</a:t>
            </a:r>
          </a:p>
          <a:p>
            <a:pPr marL="0" indent="0">
              <a:buNone/>
            </a:pPr>
            <a:r>
              <a:rPr lang="tr-TR" err="1"/>
              <a:t>while</a:t>
            </a:r>
            <a:r>
              <a:rPr lang="tr-TR"/>
              <a:t>(</a:t>
            </a:r>
            <a:r>
              <a:rPr lang="tr-TR" err="1"/>
              <a:t>sayi</a:t>
            </a:r>
            <a:r>
              <a:rPr lang="tr-TR"/>
              <a:t>&lt;0);</a:t>
            </a:r>
          </a:p>
          <a:p>
            <a:pPr marL="0" indent="0">
              <a:buNone/>
            </a:pPr>
            <a:endParaRPr lang="tr-TR"/>
          </a:p>
          <a:p>
            <a:pPr marL="0" indent="0">
              <a:buNone/>
            </a:pPr>
            <a:r>
              <a:rPr lang="tr-TR"/>
              <a:t>Çıktısı ne olur?</a:t>
            </a:r>
          </a:p>
        </p:txBody>
      </p:sp>
    </p:spTree>
    <p:extLst>
      <p:ext uri="{BB962C8B-B14F-4D97-AF65-F5344CB8AC3E}">
        <p14:creationId xmlns:p14="http://schemas.microsoft.com/office/powerpoint/2010/main" val="101807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72A28-6964-4E60-A819-0C90F1E72F1F}"/>
              </a:ext>
            </a:extLst>
          </p:cNvPr>
          <p:cNvSpPr>
            <a:spLocks noGrp="1"/>
          </p:cNvSpPr>
          <p:nvPr>
            <p:ph type="title"/>
          </p:nvPr>
        </p:nvSpPr>
        <p:spPr/>
        <p:txBody>
          <a:bodyPr/>
          <a:lstStyle/>
          <a:p>
            <a:r>
              <a:rPr lang="tr-TR" i="0">
                <a:effectLst/>
                <a:latin typeface="Roboto" panose="02000000000000000000" pitchFamily="2" charset="0"/>
              </a:rPr>
              <a:t>Algoritma Niçin Kullanılır? Ne İşe yarar?</a:t>
            </a:r>
            <a:endParaRPr lang="tr-TR"/>
          </a:p>
        </p:txBody>
      </p:sp>
      <p:sp>
        <p:nvSpPr>
          <p:cNvPr id="3" name="İçerik Yer Tutucusu 2">
            <a:extLst>
              <a:ext uri="{FF2B5EF4-FFF2-40B4-BE49-F238E27FC236}">
                <a16:creationId xmlns:a16="http://schemas.microsoft.com/office/drawing/2014/main" id="{1A0278C0-D3B4-4628-9507-446DF9BB244E}"/>
              </a:ext>
            </a:extLst>
          </p:cNvPr>
          <p:cNvSpPr>
            <a:spLocks noGrp="1"/>
          </p:cNvSpPr>
          <p:nvPr>
            <p:ph idx="1"/>
          </p:nvPr>
        </p:nvSpPr>
        <p:spPr/>
        <p:txBody>
          <a:bodyPr>
            <a:normAutofit lnSpcReduction="10000"/>
          </a:bodyPr>
          <a:lstStyle/>
          <a:p>
            <a:pPr algn="l"/>
            <a:r>
              <a:rPr lang="tr-TR" b="0" i="0">
                <a:effectLst/>
                <a:latin typeface="Open Sans" panose="020B0606030504020204" pitchFamily="34" charset="0"/>
              </a:rPr>
              <a:t>Algoritma matematikte bir sonuca ulaşmak için takip edilmesi gereken işlem basamaklarını belirlemede kullanılır. Örneğin, 3 ve 5 sayılarının ortalamasını bulmak istediğinizde önce (3+5) işlemini yaptıktan sonra sırada “çıkan sonuç/2” işlemini yapmanız gerekmektedir.</a:t>
            </a:r>
          </a:p>
          <a:p>
            <a:pPr algn="l"/>
            <a:r>
              <a:rPr lang="tr-TR" b="0" i="0">
                <a:effectLst/>
                <a:latin typeface="Open Sans" panose="020B0606030504020204" pitchFamily="34" charset="0"/>
              </a:rPr>
              <a:t>Bilgisayar biliminde algoritmalar yazılımdaki her yerdeler.</a:t>
            </a:r>
          </a:p>
          <a:p>
            <a:pPr algn="l"/>
            <a:r>
              <a:rPr lang="tr-TR" b="0" i="0">
                <a:effectLst/>
                <a:latin typeface="Open Sans" panose="020B0606030504020204" pitchFamily="34" charset="0"/>
              </a:rPr>
              <a:t>Örneklendirecek olursak, bilgisayarda offline olarak yapılan tüm işlemler, oynanan oyunlar, çalıştırılan programlar, web siteleri, mobil uygulamalar, robotlar… Kısacası sanal ortamdaki her işlem algoritmalar ile gerçekleşiyor. Gelin beraber algoritma ile programlama arasındaki bağlantıyı inceleyelim.</a:t>
            </a:r>
          </a:p>
          <a:p>
            <a:endParaRPr lang="tr-TR"/>
          </a:p>
        </p:txBody>
      </p:sp>
    </p:spTree>
    <p:extLst>
      <p:ext uri="{BB962C8B-B14F-4D97-AF65-F5344CB8AC3E}">
        <p14:creationId xmlns:p14="http://schemas.microsoft.com/office/powerpoint/2010/main" val="16661044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19F955-1F3E-4A47-9FF4-9BF40DF47FC5}"/>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C1B17DF9-C12D-4644-ABA6-F412C6D66A60}"/>
              </a:ext>
            </a:extLst>
          </p:cNvPr>
          <p:cNvSpPr>
            <a:spLocks noGrp="1"/>
          </p:cNvSpPr>
          <p:nvPr>
            <p:ph idx="1"/>
          </p:nvPr>
        </p:nvSpPr>
        <p:spPr/>
        <p:txBody>
          <a:bodyPr/>
          <a:lstStyle/>
          <a:p>
            <a:r>
              <a:rPr lang="tr-TR"/>
              <a:t>0’dan 100’e kadar olan sayıların toplamını veren programı yazınız.</a:t>
            </a:r>
          </a:p>
        </p:txBody>
      </p:sp>
    </p:spTree>
    <p:extLst>
      <p:ext uri="{BB962C8B-B14F-4D97-AF65-F5344CB8AC3E}">
        <p14:creationId xmlns:p14="http://schemas.microsoft.com/office/powerpoint/2010/main" val="16385176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13525-8179-4A2D-80B0-C8B8129638CF}"/>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F08ABC0A-86F5-4E62-92DE-7FDAF714DA9F}"/>
              </a:ext>
            </a:extLst>
          </p:cNvPr>
          <p:cNvSpPr>
            <a:spLocks noGrp="1"/>
          </p:cNvSpPr>
          <p:nvPr>
            <p:ph idx="1"/>
          </p:nvPr>
        </p:nvSpPr>
        <p:spPr/>
        <p:txBody>
          <a:bodyPr/>
          <a:lstStyle/>
          <a:p>
            <a:r>
              <a:rPr lang="tr-TR"/>
              <a:t>X değeri 100, y değeri 40 olan iki değişken tanımlayınız. </a:t>
            </a:r>
          </a:p>
          <a:p>
            <a:r>
              <a:rPr lang="tr-TR"/>
              <a:t>X değeri y değerinden küçük olana dek döngü devam etsin ve döngüye her girildiğinde x değeri 10 azalarak y değeri 10 artsın.</a:t>
            </a:r>
          </a:p>
          <a:p>
            <a:r>
              <a:rPr lang="tr-TR"/>
              <a:t>Program çıktısı olarak bu döngünün kaç kere döndüğünü ekrana yazsın.</a:t>
            </a:r>
          </a:p>
          <a:p>
            <a:endParaRPr lang="tr-TR"/>
          </a:p>
        </p:txBody>
      </p:sp>
    </p:spTree>
    <p:extLst>
      <p:ext uri="{BB962C8B-B14F-4D97-AF65-F5344CB8AC3E}">
        <p14:creationId xmlns:p14="http://schemas.microsoft.com/office/powerpoint/2010/main" val="5740541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2EA8FB-F14F-4BD0-9A00-8E4FF128B5DA}"/>
              </a:ext>
            </a:extLst>
          </p:cNvPr>
          <p:cNvSpPr>
            <a:spLocks noGrp="1"/>
          </p:cNvSpPr>
          <p:nvPr>
            <p:ph type="title"/>
          </p:nvPr>
        </p:nvSpPr>
        <p:spPr/>
        <p:txBody>
          <a:bodyPr/>
          <a:lstStyle/>
          <a:p>
            <a:r>
              <a:rPr lang="tr-TR" err="1"/>
              <a:t>For</a:t>
            </a:r>
            <a:r>
              <a:rPr lang="tr-TR"/>
              <a:t> Döngüsü</a:t>
            </a:r>
          </a:p>
        </p:txBody>
      </p:sp>
      <p:sp>
        <p:nvSpPr>
          <p:cNvPr id="3" name="İçerik Yer Tutucusu 2">
            <a:extLst>
              <a:ext uri="{FF2B5EF4-FFF2-40B4-BE49-F238E27FC236}">
                <a16:creationId xmlns:a16="http://schemas.microsoft.com/office/drawing/2014/main" id="{33DEB6D0-34B1-4B14-8038-2952FD330915}"/>
              </a:ext>
            </a:extLst>
          </p:cNvPr>
          <p:cNvSpPr>
            <a:spLocks noGrp="1"/>
          </p:cNvSpPr>
          <p:nvPr>
            <p:ph idx="1"/>
          </p:nvPr>
        </p:nvSpPr>
        <p:spPr>
          <a:xfrm>
            <a:off x="680321" y="2336872"/>
            <a:ext cx="9613861" cy="3767899"/>
          </a:xfrm>
        </p:spPr>
        <p:txBody>
          <a:bodyPr>
            <a:normAutofit fontScale="92500" lnSpcReduction="10000"/>
          </a:bodyPr>
          <a:lstStyle/>
          <a:p>
            <a:r>
              <a:rPr lang="tr-TR"/>
              <a:t>Yazmış olduğumuz kodu birden fazla kez çalıştırmak istediğimizde </a:t>
            </a:r>
            <a:r>
              <a:rPr lang="tr-TR" err="1"/>
              <a:t>For</a:t>
            </a:r>
            <a:r>
              <a:rPr lang="tr-TR"/>
              <a:t> döngüsünden yararlanırız. Bu döngü türünde belli bir aralık belirtilir ve bu aralık boyunca döngü çalışır.</a:t>
            </a:r>
          </a:p>
          <a:p>
            <a:r>
              <a:rPr lang="tr-TR"/>
              <a:t>Genel Kullanım Şekli:</a:t>
            </a:r>
          </a:p>
          <a:p>
            <a:endParaRPr lang="tr-TR"/>
          </a:p>
          <a:p>
            <a:pPr marL="0" indent="0">
              <a:buNone/>
            </a:pPr>
            <a:r>
              <a:rPr lang="tr-TR" err="1"/>
              <a:t>for</a:t>
            </a:r>
            <a:r>
              <a:rPr lang="tr-TR"/>
              <a:t>(başlangıç değeri, koşul, artış/azalış miktarı){</a:t>
            </a:r>
          </a:p>
          <a:p>
            <a:pPr marL="0" indent="0">
              <a:buNone/>
            </a:pPr>
            <a:endParaRPr lang="tr-TR"/>
          </a:p>
          <a:p>
            <a:pPr marL="0" indent="0">
              <a:buNone/>
            </a:pPr>
            <a:r>
              <a:rPr lang="tr-TR"/>
              <a:t>//işlemler</a:t>
            </a:r>
          </a:p>
          <a:p>
            <a:pPr marL="0" indent="0">
              <a:buNone/>
            </a:pPr>
            <a:endParaRPr lang="tr-TR"/>
          </a:p>
          <a:p>
            <a:pPr marL="0" indent="0">
              <a:buNone/>
            </a:pPr>
            <a:r>
              <a:rPr lang="tr-TR"/>
              <a:t>}</a:t>
            </a:r>
          </a:p>
        </p:txBody>
      </p:sp>
    </p:spTree>
    <p:extLst>
      <p:ext uri="{BB962C8B-B14F-4D97-AF65-F5344CB8AC3E}">
        <p14:creationId xmlns:p14="http://schemas.microsoft.com/office/powerpoint/2010/main" val="223115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E4BF72-FF7A-488F-B3D8-30909952B8A8}"/>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2140C92A-CEE0-4516-97CF-AE94F1C165A1}"/>
              </a:ext>
            </a:extLst>
          </p:cNvPr>
          <p:cNvSpPr>
            <a:spLocks noGrp="1"/>
          </p:cNvSpPr>
          <p:nvPr>
            <p:ph idx="1"/>
          </p:nvPr>
        </p:nvSpPr>
        <p:spPr/>
        <p:txBody>
          <a:bodyPr/>
          <a:lstStyle/>
          <a:p>
            <a:r>
              <a:rPr lang="tr-TR" err="1"/>
              <a:t>For</a:t>
            </a:r>
            <a:r>
              <a:rPr lang="tr-TR"/>
              <a:t> döngüsü kullanarak ekrana 5 adet Merhaba Java programını yazdırınız.</a:t>
            </a:r>
          </a:p>
          <a:p>
            <a:pPr marL="0" indent="0">
              <a:buNone/>
            </a:pPr>
            <a:endParaRPr lang="tr-TR"/>
          </a:p>
        </p:txBody>
      </p:sp>
    </p:spTree>
    <p:extLst>
      <p:ext uri="{BB962C8B-B14F-4D97-AF65-F5344CB8AC3E}">
        <p14:creationId xmlns:p14="http://schemas.microsoft.com/office/powerpoint/2010/main" val="18379510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CF990F-C538-43D9-AB9F-1E75A7106F3A}"/>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E2A83601-3BBC-4F44-BB73-070A8F911B9F}"/>
              </a:ext>
            </a:extLst>
          </p:cNvPr>
          <p:cNvSpPr>
            <a:spLocks noGrp="1"/>
          </p:cNvSpPr>
          <p:nvPr>
            <p:ph idx="1"/>
          </p:nvPr>
        </p:nvSpPr>
        <p:spPr/>
        <p:txBody>
          <a:bodyPr/>
          <a:lstStyle/>
          <a:p>
            <a:r>
              <a:rPr lang="tr-TR"/>
              <a:t>1’den 100’e kadar olan tüm tek sayıları ekrana yazdıran programı yazınız.</a:t>
            </a:r>
          </a:p>
        </p:txBody>
      </p:sp>
      <p:pic>
        <p:nvPicPr>
          <p:cNvPr id="5" name="Resim 4">
            <a:extLst>
              <a:ext uri="{FF2B5EF4-FFF2-40B4-BE49-F238E27FC236}">
                <a16:creationId xmlns:a16="http://schemas.microsoft.com/office/drawing/2014/main" id="{062E6FD3-7F26-4560-AFA2-694565A0B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1" y="3193961"/>
            <a:ext cx="9163922" cy="3400022"/>
          </a:xfrm>
          <a:prstGeom prst="rect">
            <a:avLst/>
          </a:prstGeom>
        </p:spPr>
      </p:pic>
    </p:spTree>
    <p:extLst>
      <p:ext uri="{BB962C8B-B14F-4D97-AF65-F5344CB8AC3E}">
        <p14:creationId xmlns:p14="http://schemas.microsoft.com/office/powerpoint/2010/main" val="21853955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87EEDD-B0B3-43CF-9B6A-D8765A9AE626}"/>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1B3335F1-B080-47BB-97A6-236449B58994}"/>
              </a:ext>
            </a:extLst>
          </p:cNvPr>
          <p:cNvSpPr>
            <a:spLocks noGrp="1"/>
          </p:cNvSpPr>
          <p:nvPr>
            <p:ph idx="1"/>
          </p:nvPr>
        </p:nvSpPr>
        <p:spPr/>
        <p:txBody>
          <a:bodyPr/>
          <a:lstStyle/>
          <a:p>
            <a:r>
              <a:rPr lang="tr-TR"/>
              <a:t>1’den 20’ye kadar olan sayıların faktöriyel hesabını yaparak ekrana yazdırınız.</a:t>
            </a:r>
          </a:p>
          <a:p>
            <a:endParaRPr lang="tr-TR"/>
          </a:p>
        </p:txBody>
      </p:sp>
    </p:spTree>
    <p:extLst>
      <p:ext uri="{BB962C8B-B14F-4D97-AF65-F5344CB8AC3E}">
        <p14:creationId xmlns:p14="http://schemas.microsoft.com/office/powerpoint/2010/main" val="30953061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DFA6E-4A34-47FC-81A7-CF58C81043ED}"/>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A5A6C5F8-ED75-4CE7-BB01-E277026ADB3B}"/>
              </a:ext>
            </a:extLst>
          </p:cNvPr>
          <p:cNvSpPr>
            <a:spLocks noGrp="1"/>
          </p:cNvSpPr>
          <p:nvPr>
            <p:ph idx="1"/>
          </p:nvPr>
        </p:nvSpPr>
        <p:spPr/>
        <p:txBody>
          <a:bodyPr/>
          <a:lstStyle/>
          <a:p>
            <a:r>
              <a:rPr lang="tr-TR"/>
              <a:t>A’ dan Z’ye kadar olan harfleri ekrana yazdırınız.</a:t>
            </a:r>
          </a:p>
          <a:p>
            <a:endParaRPr lang="tr-TR"/>
          </a:p>
        </p:txBody>
      </p:sp>
    </p:spTree>
    <p:extLst>
      <p:ext uri="{BB962C8B-B14F-4D97-AF65-F5344CB8AC3E}">
        <p14:creationId xmlns:p14="http://schemas.microsoft.com/office/powerpoint/2010/main" val="2022427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676DC2-1A11-4FB9-B071-07CC46B3E718}"/>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2D920AC5-9586-4C61-951B-6661F70D5B94}"/>
              </a:ext>
            </a:extLst>
          </p:cNvPr>
          <p:cNvSpPr>
            <a:spLocks noGrp="1"/>
          </p:cNvSpPr>
          <p:nvPr>
            <p:ph idx="1"/>
          </p:nvPr>
        </p:nvSpPr>
        <p:spPr/>
        <p:txBody>
          <a:bodyPr/>
          <a:lstStyle/>
          <a:p>
            <a:r>
              <a:rPr lang="tr-TR" err="1"/>
              <a:t>Metinsel</a:t>
            </a:r>
            <a:r>
              <a:rPr lang="tr-TR"/>
              <a:t> bir veri türü oluşturun ve bu metnin içerisine ‘Merhaba Java Dersi’ ifadesini ekleyiniz. Bu metinin içerisinde kaç tane a harfi olduğunu bulan programı yazınız.</a:t>
            </a:r>
          </a:p>
        </p:txBody>
      </p:sp>
    </p:spTree>
    <p:extLst>
      <p:ext uri="{BB962C8B-B14F-4D97-AF65-F5344CB8AC3E}">
        <p14:creationId xmlns:p14="http://schemas.microsoft.com/office/powerpoint/2010/main" val="27182722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8CB818-D134-40F6-B371-B42144ED43CF}"/>
              </a:ext>
            </a:extLst>
          </p:cNvPr>
          <p:cNvSpPr>
            <a:spLocks noGrp="1"/>
          </p:cNvSpPr>
          <p:nvPr>
            <p:ph type="title"/>
          </p:nvPr>
        </p:nvSpPr>
        <p:spPr/>
        <p:txBody>
          <a:bodyPr/>
          <a:lstStyle/>
          <a:p>
            <a:r>
              <a:rPr lang="tr-TR"/>
              <a:t>ÖRNEK</a:t>
            </a:r>
          </a:p>
        </p:txBody>
      </p:sp>
      <p:sp>
        <p:nvSpPr>
          <p:cNvPr id="3" name="İçerik Yer Tutucusu 2">
            <a:extLst>
              <a:ext uri="{FF2B5EF4-FFF2-40B4-BE49-F238E27FC236}">
                <a16:creationId xmlns:a16="http://schemas.microsoft.com/office/drawing/2014/main" id="{0F042993-B2BD-4FAF-A2F7-D294C37D8B0F}"/>
              </a:ext>
            </a:extLst>
          </p:cNvPr>
          <p:cNvSpPr>
            <a:spLocks noGrp="1"/>
          </p:cNvSpPr>
          <p:nvPr>
            <p:ph idx="1"/>
          </p:nvPr>
        </p:nvSpPr>
        <p:spPr/>
        <p:txBody>
          <a:bodyPr/>
          <a:lstStyle/>
          <a:p>
            <a:r>
              <a:rPr lang="tr-TR" b="1" i="0">
                <a:effectLst/>
                <a:latin typeface="Helvetica" panose="020B0604020202020204" pitchFamily="34" charset="0"/>
              </a:rPr>
              <a:t>5’e kadar olan rakamları tek tek ekrana basan programı </a:t>
            </a:r>
            <a:r>
              <a:rPr lang="tr-TR" b="1" i="0" err="1">
                <a:effectLst/>
                <a:latin typeface="Helvetica" panose="020B0604020202020204" pitchFamily="34" charset="0"/>
              </a:rPr>
              <a:t>for</a:t>
            </a:r>
            <a:r>
              <a:rPr lang="tr-TR" b="1" i="0">
                <a:effectLst/>
                <a:latin typeface="Helvetica" panose="020B0604020202020204" pitchFamily="34" charset="0"/>
              </a:rPr>
              <a:t> ve </a:t>
            </a:r>
            <a:r>
              <a:rPr lang="tr-TR" b="1" i="0" err="1">
                <a:effectLst/>
                <a:latin typeface="Helvetica" panose="020B0604020202020204" pitchFamily="34" charset="0"/>
              </a:rPr>
              <a:t>switch</a:t>
            </a:r>
            <a:r>
              <a:rPr lang="tr-TR" b="1" i="0">
                <a:effectLst/>
                <a:latin typeface="Helvetica" panose="020B0604020202020204" pitchFamily="34" charset="0"/>
              </a:rPr>
              <a:t> </a:t>
            </a:r>
            <a:r>
              <a:rPr lang="tr-TR" b="1" i="0" err="1">
                <a:effectLst/>
                <a:latin typeface="Helvetica" panose="020B0604020202020204" pitchFamily="34" charset="0"/>
              </a:rPr>
              <a:t>case</a:t>
            </a:r>
            <a:r>
              <a:rPr lang="tr-TR" b="1" i="0">
                <a:effectLst/>
                <a:latin typeface="Helvetica" panose="020B0604020202020204" pitchFamily="34" charset="0"/>
              </a:rPr>
              <a:t> metodu kullanarak yazınız.</a:t>
            </a:r>
            <a:endParaRPr lang="tr-TR" b="0" i="0">
              <a:effectLst/>
              <a:latin typeface="Helvetica" panose="020B0604020202020204" pitchFamily="34" charset="0"/>
            </a:endParaRPr>
          </a:p>
          <a:p>
            <a:endParaRPr lang="tr-TR"/>
          </a:p>
        </p:txBody>
      </p:sp>
    </p:spTree>
    <p:extLst>
      <p:ext uri="{BB962C8B-B14F-4D97-AF65-F5344CB8AC3E}">
        <p14:creationId xmlns:p14="http://schemas.microsoft.com/office/powerpoint/2010/main" val="7584639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CECE46-B85A-48D3-B8AD-B542F50961E1}"/>
              </a:ext>
            </a:extLst>
          </p:cNvPr>
          <p:cNvSpPr>
            <a:spLocks noGrp="1"/>
          </p:cNvSpPr>
          <p:nvPr>
            <p:ph type="title"/>
          </p:nvPr>
        </p:nvSpPr>
        <p:spPr/>
        <p:txBody>
          <a:bodyPr/>
          <a:lstStyle/>
          <a:p>
            <a:r>
              <a:rPr lang="tr-TR"/>
              <a:t>Sonsuz </a:t>
            </a:r>
            <a:r>
              <a:rPr lang="tr-TR" err="1"/>
              <a:t>For</a:t>
            </a:r>
            <a:r>
              <a:rPr lang="tr-TR"/>
              <a:t> Döngüsü</a:t>
            </a:r>
          </a:p>
        </p:txBody>
      </p:sp>
      <p:sp>
        <p:nvSpPr>
          <p:cNvPr id="3" name="İçerik Yer Tutucusu 2">
            <a:extLst>
              <a:ext uri="{FF2B5EF4-FFF2-40B4-BE49-F238E27FC236}">
                <a16:creationId xmlns:a16="http://schemas.microsoft.com/office/drawing/2014/main" id="{30B728F1-7A7A-4189-AB78-96B7D98E2BAE}"/>
              </a:ext>
            </a:extLst>
          </p:cNvPr>
          <p:cNvSpPr>
            <a:spLocks noGrp="1"/>
          </p:cNvSpPr>
          <p:nvPr>
            <p:ph idx="1"/>
          </p:nvPr>
        </p:nvSpPr>
        <p:spPr/>
        <p:txBody>
          <a:bodyPr/>
          <a:lstStyle/>
          <a:p>
            <a:r>
              <a:rPr lang="tr-TR" err="1"/>
              <a:t>For</a:t>
            </a:r>
            <a:r>
              <a:rPr lang="tr-TR"/>
              <a:t> ile sonsuz bir döngü yaratmak istediğinizde </a:t>
            </a:r>
            <a:r>
              <a:rPr lang="tr-TR" err="1"/>
              <a:t>for</a:t>
            </a:r>
            <a:r>
              <a:rPr lang="tr-TR"/>
              <a:t>(;;) kullanabilirsiniz. Örnek;</a:t>
            </a:r>
          </a:p>
          <a:p>
            <a:r>
              <a:rPr lang="tr-TR"/>
              <a:t> </a:t>
            </a:r>
          </a:p>
          <a:p>
            <a:r>
              <a:rPr lang="tr-TR"/>
              <a:t>        </a:t>
            </a:r>
            <a:r>
              <a:rPr lang="tr-TR" err="1"/>
              <a:t>for</a:t>
            </a:r>
            <a:r>
              <a:rPr lang="tr-TR"/>
              <a:t>(;;){</a:t>
            </a:r>
          </a:p>
          <a:p>
            <a:r>
              <a:rPr lang="tr-TR"/>
              <a:t>            </a:t>
            </a:r>
            <a:r>
              <a:rPr lang="tr-TR" err="1"/>
              <a:t>System.out.println</a:t>
            </a:r>
            <a:r>
              <a:rPr lang="tr-TR"/>
              <a:t>("</a:t>
            </a:r>
            <a:r>
              <a:rPr lang="tr-TR" err="1"/>
              <a:t>java</a:t>
            </a:r>
            <a:r>
              <a:rPr lang="tr-TR"/>
              <a:t>");</a:t>
            </a:r>
          </a:p>
          <a:p>
            <a:r>
              <a:rPr lang="tr-TR"/>
              <a:t>        }</a:t>
            </a:r>
          </a:p>
          <a:p>
            <a:r>
              <a:rPr lang="tr-TR"/>
              <a:t> </a:t>
            </a:r>
          </a:p>
        </p:txBody>
      </p:sp>
    </p:spTree>
    <p:extLst>
      <p:ext uri="{BB962C8B-B14F-4D97-AF65-F5344CB8AC3E}">
        <p14:creationId xmlns:p14="http://schemas.microsoft.com/office/powerpoint/2010/main" val="31810170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Berlin</Template>
  <Application>Microsoft Office PowerPoint</Application>
  <PresentationFormat>Geniş ekran</PresentationFormat>
  <Slides>193</Slides>
  <Notes>0</Notes>
  <HiddenSlides>0</HiddenSlides>
  <ScaleCrop>false</ScaleCrop>
  <HeadingPairs>
    <vt:vector size="4" baseType="variant">
      <vt:variant>
        <vt:lpstr>Tema</vt:lpstr>
      </vt:variant>
      <vt:variant>
        <vt:i4>1</vt:i4>
      </vt:variant>
      <vt:variant>
        <vt:lpstr>Slayt Başlıkları</vt:lpstr>
      </vt:variant>
      <vt:variant>
        <vt:i4>193</vt:i4>
      </vt:variant>
    </vt:vector>
  </HeadingPairs>
  <TitlesOfParts>
    <vt:vector size="194" baseType="lpstr">
      <vt:lpstr>Berlin</vt:lpstr>
      <vt:lpstr>JAVA İLE PROGRAMLAMAYA GİRİŞ</vt:lpstr>
      <vt:lpstr>Programlama Nedir? Ne için Kullanılır?</vt:lpstr>
      <vt:lpstr>Yazılım Nedir?</vt:lpstr>
      <vt:lpstr>Bilgisayar yazılım türleri</vt:lpstr>
      <vt:lpstr>Bilgisayar yazılım türleri</vt:lpstr>
      <vt:lpstr>Bilgisayar yazılım türleri</vt:lpstr>
      <vt:lpstr>Donanım Nedir?</vt:lpstr>
      <vt:lpstr>Algoritma Nedir? </vt:lpstr>
      <vt:lpstr>Algoritma Niçin Kullanılır? Ne İşe yarar?</vt:lpstr>
      <vt:lpstr>Algoritma ve Programlama Bağlantısı</vt:lpstr>
      <vt:lpstr>Akış Diyagramları – Şemaları</vt:lpstr>
      <vt:lpstr>PowerPoint Sunusu</vt:lpstr>
      <vt:lpstr>Geliştiricileri adlandırırken kullanılan front-end, back-end ve full-stack geliştirici nedir ve ne iş yaparlar? </vt:lpstr>
      <vt:lpstr>PowerPoint Sunusu</vt:lpstr>
      <vt:lpstr>Peki geliştirme yaparken hangi araçlara ihtiyacınız var ?</vt:lpstr>
      <vt:lpstr>JAVA NEDİR?</vt:lpstr>
      <vt:lpstr>Neden Java Programlama Dili?</vt:lpstr>
      <vt:lpstr>Java Programlama Dili ile Neler Yapılabilir?</vt:lpstr>
      <vt:lpstr>Java Nasıl Çalışır?</vt:lpstr>
      <vt:lpstr>Java Geliştirme Ortamı </vt:lpstr>
      <vt:lpstr>Kodlama Standardı Nedir?  Neden İhtiyaç Duyarız?</vt:lpstr>
      <vt:lpstr>Kodlama Standartları</vt:lpstr>
      <vt:lpstr>Kodlama Standartları</vt:lpstr>
      <vt:lpstr>Ekrana Yazdırma İşlemi</vt:lpstr>
      <vt:lpstr>Yorum Satırı </vt:lpstr>
      <vt:lpstr>Değişken Nedir?</vt:lpstr>
      <vt:lpstr>Değişken Tanımlama</vt:lpstr>
      <vt:lpstr>Değişken Tanımlama</vt:lpstr>
      <vt:lpstr>Sayısal Veri Tipleri</vt:lpstr>
      <vt:lpstr>Metinsel Veri Tipleri</vt:lpstr>
      <vt:lpstr>Mantıksal Veri Tipleri</vt:lpstr>
      <vt:lpstr>Boolean Örnek</vt:lpstr>
      <vt:lpstr>Veri Tipleri</vt:lpstr>
      <vt:lpstr>Var Anahtar Kelimesi</vt:lpstr>
      <vt:lpstr>Sabit Tanımlama</vt:lpstr>
      <vt:lpstr>Matematiksel Operatörler</vt:lpstr>
      <vt:lpstr>Matematiksel Operatörler</vt:lpstr>
      <vt:lpstr>Matematiksel Operatörler</vt:lpstr>
      <vt:lpstr>Birleşik Aritmetik Operatörler</vt:lpstr>
      <vt:lpstr>Arttırma ve Azaltma Operatörleri</vt:lpstr>
      <vt:lpstr>İlişkisel (relational) Operatörler</vt:lpstr>
      <vt:lpstr>Mantıksal Operatörler</vt:lpstr>
      <vt:lpstr>Mantıksal Operatörler  </vt:lpstr>
      <vt:lpstr>Mantıksal Operatörler</vt:lpstr>
      <vt:lpstr>Örnek 1</vt:lpstr>
      <vt:lpstr>Örnek-1 Çözüm</vt:lpstr>
      <vt:lpstr>Örnek-2</vt:lpstr>
      <vt:lpstr>Örnek-2 Çözüm</vt:lpstr>
      <vt:lpstr>Örnek 3</vt:lpstr>
      <vt:lpstr>Örnek 4</vt:lpstr>
      <vt:lpstr>Örnek 5</vt:lpstr>
      <vt:lpstr>Örnek 6</vt:lpstr>
      <vt:lpstr>Örnek 7</vt:lpstr>
      <vt:lpstr>Örnek 8</vt:lpstr>
      <vt:lpstr>Karar Yapıları</vt:lpstr>
      <vt:lpstr>If Else</vt:lpstr>
      <vt:lpstr>İF - ELSE</vt:lpstr>
      <vt:lpstr>Örnek 1 </vt:lpstr>
      <vt:lpstr>Örnek 2</vt:lpstr>
      <vt:lpstr>Örnek 3</vt:lpstr>
      <vt:lpstr>Örnek 4</vt:lpstr>
      <vt:lpstr>Örnek 5 </vt:lpstr>
      <vt:lpstr>İf Else İf</vt:lpstr>
      <vt:lpstr>İf Else İf Yazımı</vt:lpstr>
      <vt:lpstr>Örnek 1</vt:lpstr>
      <vt:lpstr>Örnek 2</vt:lpstr>
      <vt:lpstr>Örnek 3</vt:lpstr>
      <vt:lpstr>Örnek 4</vt:lpstr>
      <vt:lpstr>İç İçe İF Deyimi</vt:lpstr>
      <vt:lpstr>Örnek 2</vt:lpstr>
      <vt:lpstr>Switch Case</vt:lpstr>
      <vt:lpstr>Örnek 1</vt:lpstr>
      <vt:lpstr>Örnek 2</vt:lpstr>
      <vt:lpstr>Örnek 3</vt:lpstr>
      <vt:lpstr>Soru 1</vt:lpstr>
      <vt:lpstr>QUİZ</vt:lpstr>
      <vt:lpstr>Proje Ödevi</vt:lpstr>
      <vt:lpstr>DÖNGÜLER</vt:lpstr>
      <vt:lpstr>DÖNGÜLER</vt:lpstr>
      <vt:lpstr>WHILE DÖNGÜSÜ </vt:lpstr>
      <vt:lpstr>WHILE ÖRNEK  </vt:lpstr>
      <vt:lpstr>ÖRNEK 1</vt:lpstr>
      <vt:lpstr>ÖRNEK 2</vt:lpstr>
      <vt:lpstr>ÖRNEK 3</vt:lpstr>
      <vt:lpstr>Örnek 4</vt:lpstr>
      <vt:lpstr>WHİLE ile Sonsuz Döngü</vt:lpstr>
      <vt:lpstr>Do While Döngüsü</vt:lpstr>
      <vt:lpstr>Örnek </vt:lpstr>
      <vt:lpstr>ÖRNEK </vt:lpstr>
      <vt:lpstr>ÖRNEK</vt:lpstr>
      <vt:lpstr>ÖRNEK</vt:lpstr>
      <vt:lpstr>For Döngüsü</vt:lpstr>
      <vt:lpstr>ÖRNEK</vt:lpstr>
      <vt:lpstr>ÖRNEK</vt:lpstr>
      <vt:lpstr>ÖRNEK</vt:lpstr>
      <vt:lpstr>ÖRNEK</vt:lpstr>
      <vt:lpstr>ÖRNEK</vt:lpstr>
      <vt:lpstr>ÖRNEK</vt:lpstr>
      <vt:lpstr>Sonsuz For Döngüsü</vt:lpstr>
      <vt:lpstr>İç İçe For Döngüsü</vt:lpstr>
      <vt:lpstr>İç İçe For Döngüsü Örnek</vt:lpstr>
      <vt:lpstr>ODEV 1</vt:lpstr>
      <vt:lpstr>ODEV 2</vt:lpstr>
      <vt:lpstr>Gelişmiş For Döngüsü</vt:lpstr>
      <vt:lpstr>Gelişmiş For Döngüsü</vt:lpstr>
      <vt:lpstr>Gelişmiş For Döngüsü Örnek 1</vt:lpstr>
      <vt:lpstr>Gelişmiş For Döngüsü Örnek 2</vt:lpstr>
      <vt:lpstr>QUİZ 2</vt:lpstr>
      <vt:lpstr>DİZİLER</vt:lpstr>
      <vt:lpstr>DİZİLER (ARRAYS)</vt:lpstr>
      <vt:lpstr>Dizi Oluşturma </vt:lpstr>
      <vt:lpstr>Dizi Tanımlama Şekilleri </vt:lpstr>
      <vt:lpstr>Dizi Boyutunun Değiştirilmesi </vt:lpstr>
      <vt:lpstr>Dizi Elemanlarına Erişim  </vt:lpstr>
      <vt:lpstr>İnt tipine değer atama</vt:lpstr>
      <vt:lpstr>String tipine değer atama</vt:lpstr>
      <vt:lpstr>ÖRNEK</vt:lpstr>
      <vt:lpstr>ÖRNEK</vt:lpstr>
      <vt:lpstr>ÖRNEK</vt:lpstr>
      <vt:lpstr>ÖRNEK </vt:lpstr>
      <vt:lpstr>ÖDEV</vt:lpstr>
      <vt:lpstr>ÖDEV</vt:lpstr>
      <vt:lpstr>OBJECT SINIFI</vt:lpstr>
      <vt:lpstr>Object Sınıfı Örnek Tanımlama</vt:lpstr>
      <vt:lpstr>Örnek</vt:lpstr>
      <vt:lpstr>DİZİLERDE SIRALAMA İŞLEMLERİ</vt:lpstr>
      <vt:lpstr>Dizi Sıralama Örnek</vt:lpstr>
      <vt:lpstr>Dizi Sıralama Örnek 2</vt:lpstr>
      <vt:lpstr>Dizilerde Arama</vt:lpstr>
      <vt:lpstr>BinarySearch Yöntemi ile Arama İşlemi </vt:lpstr>
      <vt:lpstr>Örnek:</vt:lpstr>
      <vt:lpstr>Dizileri Karşılaştırma İşlemleri</vt:lpstr>
      <vt:lpstr>Dizilerde Eşitlik Kontrolü</vt:lpstr>
      <vt:lpstr>Çok Boyutlu Diziler (Arrays)</vt:lpstr>
      <vt:lpstr>Çok Boyutlu Diziler</vt:lpstr>
      <vt:lpstr>Çok Boyutlu Diziler</vt:lpstr>
      <vt:lpstr>Çok Boyutlu Dizi Tanımlamaları</vt:lpstr>
      <vt:lpstr>Çok Boyutlu Dizi Tanımlamaları</vt:lpstr>
      <vt:lpstr>Çok Boyutlu Dizi Elemanlarına Erişim</vt:lpstr>
      <vt:lpstr>toString() metodu</vt:lpstr>
      <vt:lpstr>Çok Boyutlu Dizileri Listeleme</vt:lpstr>
      <vt:lpstr>Metod Yapıları</vt:lpstr>
      <vt:lpstr>Metot Yapıları</vt:lpstr>
      <vt:lpstr>Örnek 1:</vt:lpstr>
      <vt:lpstr>Örnek 2:</vt:lpstr>
      <vt:lpstr>SCANNER SINIFI</vt:lpstr>
      <vt:lpstr>SCANNER SINIFI       </vt:lpstr>
      <vt:lpstr>SCANNER SINIFI </vt:lpstr>
      <vt:lpstr>ÖRNEK</vt:lpstr>
      <vt:lpstr>Örnek</vt:lpstr>
      <vt:lpstr>PowerPoint Sunusu</vt:lpstr>
      <vt:lpstr>PowerPoint Sunusu</vt:lpstr>
      <vt:lpstr>BÖLÜM SONU SORUSU</vt:lpstr>
      <vt:lpstr>Math Sınıfı</vt:lpstr>
      <vt:lpstr>Math Sınıfı</vt:lpstr>
      <vt:lpstr>Java Nesne Yönelimli Programlama  </vt:lpstr>
      <vt:lpstr>Nesne ve Sınıf Yapısı</vt:lpstr>
      <vt:lpstr>PowerPoint Sunusu</vt:lpstr>
      <vt:lpstr>Constructor (Yapıcı Metot)</vt:lpstr>
      <vt:lpstr>PowerPoint Sunusu</vt:lpstr>
      <vt:lpstr>Nesne</vt:lpstr>
      <vt:lpstr>Örnek</vt:lpstr>
      <vt:lpstr>Örnek</vt:lpstr>
      <vt:lpstr>Paket Yapısı Nedir?</vt:lpstr>
      <vt:lpstr>Java’da Paket Yapısı</vt:lpstr>
      <vt:lpstr>KAPSÜLLEME (ENCAPSULATION)</vt:lpstr>
      <vt:lpstr>KAPSÜLLEME (ENCAPSULATION)</vt:lpstr>
      <vt:lpstr>Erişim Belirleyiciler (Access Modifiers)</vt:lpstr>
      <vt:lpstr>PowerPoint Sunusu</vt:lpstr>
      <vt:lpstr>Erişim Belirleyiciler (Access Modifiers) </vt:lpstr>
      <vt:lpstr>Erişim Belirleyiciler (Access Modifiers) </vt:lpstr>
      <vt:lpstr>Örnek</vt:lpstr>
      <vt:lpstr>GETTER ve SETTER METODLAR</vt:lpstr>
      <vt:lpstr>GETTER ve SETTER METODLAR </vt:lpstr>
      <vt:lpstr>GETTER ve SETTER Metodlarını Tanımlama</vt:lpstr>
      <vt:lpstr>QUİZ 4</vt:lpstr>
      <vt:lpstr>ENUM KAVRAMI</vt:lpstr>
      <vt:lpstr>ORDİNAL METODU</vt:lpstr>
      <vt:lpstr>ÖRNEK</vt:lpstr>
      <vt:lpstr>Kalıtım (Inheritance)</vt:lpstr>
      <vt:lpstr>Superclass ve Subclass</vt:lpstr>
      <vt:lpstr>ABSTRACT – SOYUT SINIFLAR</vt:lpstr>
      <vt:lpstr>QUİZ 5</vt:lpstr>
      <vt:lpstr>INTERFACE - ARAYÜZLER</vt:lpstr>
      <vt:lpstr>DAHİLİ ARAYÜZLER</vt:lpstr>
      <vt:lpstr>POLYMORPHİSM</vt:lpstr>
      <vt:lpstr>Polymorphism Avantajları Nelerdir?</vt:lpstr>
      <vt:lpstr>Günlük hayattan örnekler;</vt:lpstr>
      <vt:lpstr>MOBİL PROGRAMLAMA</vt:lpstr>
      <vt:lpstr>Android Geliştirici Seçeneklerini Açmak  </vt:lpstr>
      <vt:lpstr>PowerPoint Sunusu</vt:lpstr>
      <vt:lpstr>PowerPoint Sunusu</vt:lpstr>
      <vt:lpstr>ANDROİD ACTİVİTY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İLE PROGRAMLAMAyA GİRİŞ</dc:title>
  <dc:creator>Nisa Efendioglu</dc:creator>
  <cp:revision>53</cp:revision>
  <dcterms:created xsi:type="dcterms:W3CDTF">2021-04-09T15:05:43Z</dcterms:created>
  <dcterms:modified xsi:type="dcterms:W3CDTF">2021-08-11T11:28:48Z</dcterms:modified>
</cp:coreProperties>
</file>