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210AA-7A3C-4604-B835-DDC60C8AF10A}" type="datetimeFigureOut">
              <a:rPr lang="es-PE" smtClean="0"/>
              <a:t>28/03/2015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F5274-1D15-4B6E-8038-1E692672031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085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F5274-1D15-4B6E-8038-1E6926720316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1390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89-ABAF-4645-9995-3270A101FE6A}" type="datetimeFigureOut">
              <a:rPr lang="es-PE" smtClean="0"/>
              <a:t>28/03/2015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945C-AC2A-4E07-B936-973D45D725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294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89-ABAF-4645-9995-3270A101FE6A}" type="datetimeFigureOut">
              <a:rPr lang="es-PE" smtClean="0"/>
              <a:t>28/03/2015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945C-AC2A-4E07-B936-973D45D725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71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89-ABAF-4645-9995-3270A101FE6A}" type="datetimeFigureOut">
              <a:rPr lang="es-PE" smtClean="0"/>
              <a:t>28/03/2015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945C-AC2A-4E07-B936-973D45D725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32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89-ABAF-4645-9995-3270A101FE6A}" type="datetimeFigureOut">
              <a:rPr lang="es-PE" smtClean="0"/>
              <a:t>28/03/2015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945C-AC2A-4E07-B936-973D45D725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599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89-ABAF-4645-9995-3270A101FE6A}" type="datetimeFigureOut">
              <a:rPr lang="es-PE" smtClean="0"/>
              <a:t>28/03/2015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945C-AC2A-4E07-B936-973D45D725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151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89-ABAF-4645-9995-3270A101FE6A}" type="datetimeFigureOut">
              <a:rPr lang="es-PE" smtClean="0"/>
              <a:t>28/03/2015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945C-AC2A-4E07-B936-973D45D725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899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89-ABAF-4645-9995-3270A101FE6A}" type="datetimeFigureOut">
              <a:rPr lang="es-PE" smtClean="0"/>
              <a:t>28/03/2015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945C-AC2A-4E07-B936-973D45D725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421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89-ABAF-4645-9995-3270A101FE6A}" type="datetimeFigureOut">
              <a:rPr lang="es-PE" smtClean="0"/>
              <a:t>28/03/2015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945C-AC2A-4E07-B936-973D45D725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403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89-ABAF-4645-9995-3270A101FE6A}" type="datetimeFigureOut">
              <a:rPr lang="es-PE" smtClean="0"/>
              <a:t>28/03/2015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945C-AC2A-4E07-B936-973D45D725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899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89-ABAF-4645-9995-3270A101FE6A}" type="datetimeFigureOut">
              <a:rPr lang="es-PE" smtClean="0"/>
              <a:t>28/03/2015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945C-AC2A-4E07-B936-973D45D725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479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89-ABAF-4645-9995-3270A101FE6A}" type="datetimeFigureOut">
              <a:rPr lang="es-PE" smtClean="0"/>
              <a:t>28/03/2015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945C-AC2A-4E07-B936-973D45D725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738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3C189-ABAF-4645-9995-3270A101FE6A}" type="datetimeFigureOut">
              <a:rPr lang="es-PE" smtClean="0"/>
              <a:t>28/03/2015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0945C-AC2A-4E07-B936-973D45D725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128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Haskell" TargetMode="External"/><Relationship Id="rId2" Type="http://schemas.openxmlformats.org/officeDocument/2006/relationships/hyperlink" Target="http://es.wikipedia.org/wiki/Li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ova.be/files/camel-scala.pdf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en.wikipedia.org/wiki/Actor_mode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" TargetMode="External"/><Relationship Id="rId2" Type="http://schemas.openxmlformats.org/officeDocument/2006/relationships/hyperlink" Target="http://www.bigdatahispano.org/noticias/apache-spark-la-nueva-estrella-de-big-dat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typesafe.com/resources/case-studies-and-storie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hyperlink" Target="https://groups.google.com/forum/#!forum/itp_java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cala.org.mx/news/2015/01/29/funciones-scala/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github.io/scala_school/coll2.html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nbetadev.com/paradigmas-de-programacion/manejar-la-concurrencia-con-actores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hyperlink" Target="http://playframework.org/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sysgears.com/articles/building-rest-service-with-scala/" TargetMode="External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examples.html" TargetMode="Externa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typesafe.com/community/core-tools/activator-and-sbt" TargetMode="External"/><Relationship Id="rId2" Type="http://schemas.openxmlformats.org/officeDocument/2006/relationships/hyperlink" Target="https://www.coursera.org/course/progfu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hop.oreilly.com/product/0636920033073.do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ose.diaz@joedayz.p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Scala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 smtClean="0"/>
          </a:p>
          <a:p>
            <a:r>
              <a:rPr lang="es-PE" dirty="0" smtClean="0"/>
              <a:t>José Amadeo Martin Díaz Díaz</a:t>
            </a:r>
            <a:endParaRPr lang="es-PE" dirty="0"/>
          </a:p>
          <a:p>
            <a:r>
              <a:rPr lang="es-PE" dirty="0" smtClean="0"/>
              <a:t>@</a:t>
            </a:r>
            <a:r>
              <a:rPr lang="es-PE" dirty="0" smtClean="0"/>
              <a:t>joedayz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68718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es la programación funcional?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smtClean="0"/>
              <a:t>Programación Imperativa:</a:t>
            </a:r>
          </a:p>
          <a:p>
            <a:pPr lvl="1"/>
            <a:r>
              <a:rPr lang="es-PE" dirty="0" smtClean="0"/>
              <a:t>Se utilizan cambios de estado</a:t>
            </a:r>
          </a:p>
          <a:p>
            <a:pPr lvl="1"/>
            <a:r>
              <a:rPr lang="es-PE" dirty="0" smtClean="0"/>
              <a:t>Efectos de lado</a:t>
            </a:r>
          </a:p>
          <a:p>
            <a:pPr lvl="1"/>
            <a:r>
              <a:rPr lang="es-PE" dirty="0" smtClean="0"/>
              <a:t>Mutabilidad</a:t>
            </a:r>
          </a:p>
          <a:p>
            <a:r>
              <a:rPr lang="es-PE" b="1" dirty="0" smtClean="0"/>
              <a:t>Programación Funcional:</a:t>
            </a:r>
          </a:p>
          <a:p>
            <a:pPr lvl="1"/>
            <a:r>
              <a:rPr lang="es-PE" dirty="0" smtClean="0"/>
              <a:t>Se utilizan funciones aritméticas</a:t>
            </a:r>
          </a:p>
          <a:p>
            <a:pPr lvl="1"/>
            <a:r>
              <a:rPr lang="es-PE" dirty="0" smtClean="0"/>
              <a:t>No hay efectos de lado</a:t>
            </a:r>
          </a:p>
          <a:p>
            <a:pPr lvl="1"/>
            <a:r>
              <a:rPr lang="es-PE" dirty="0" smtClean="0"/>
              <a:t>Inmutabilidad</a:t>
            </a:r>
          </a:p>
          <a:p>
            <a:pPr lvl="1"/>
            <a:endParaRPr lang="es-PE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320" y="1546303"/>
            <a:ext cx="4139131" cy="490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8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¿Por qué utilizar programación funcional?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smtClean="0"/>
              <a:t>Ley de Moore</a:t>
            </a:r>
            <a:endParaRPr lang="es-PE" dirty="0"/>
          </a:p>
          <a:p>
            <a:r>
              <a:rPr lang="es-PE" dirty="0" smtClean="0"/>
              <a:t>Programación Concurrente</a:t>
            </a:r>
          </a:p>
          <a:p>
            <a:r>
              <a:rPr lang="es-PE" b="1" dirty="0" smtClean="0"/>
              <a:t>Inmutabilidad</a:t>
            </a:r>
            <a:r>
              <a:rPr lang="es-PE" dirty="0" smtClean="0"/>
              <a:t> -&gt; El estado no cambia</a:t>
            </a:r>
          </a:p>
          <a:p>
            <a:r>
              <a:rPr lang="es-PE" dirty="0" smtClean="0"/>
              <a:t>Facilidad para programar concurrentemente</a:t>
            </a:r>
          </a:p>
          <a:p>
            <a:r>
              <a:rPr lang="es-PE" dirty="0" smtClean="0"/>
              <a:t>Se pueden pasar parámetros como parámetros a otras funciones</a:t>
            </a:r>
          </a:p>
          <a:p>
            <a:r>
              <a:rPr lang="es-PE" dirty="0" smtClean="0"/>
              <a:t>Las Funciones además de valores (u objetos) pueden devolver otras funciones como resultado.</a:t>
            </a:r>
          </a:p>
        </p:txBody>
      </p:sp>
    </p:spTree>
    <p:extLst>
      <p:ext uri="{BB962C8B-B14F-4D97-AF65-F5344CB8AC3E}">
        <p14:creationId xmlns:p14="http://schemas.microsoft.com/office/powerpoint/2010/main" val="3782943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¿Por qué utilizar programación funcional?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Las funciones siempre devuelven el mismo resultado para cada entrada</a:t>
            </a:r>
          </a:p>
          <a:p>
            <a:r>
              <a:rPr lang="es-PE" dirty="0" smtClean="0"/>
              <a:t>No hay </a:t>
            </a:r>
            <a:r>
              <a:rPr lang="es-PE" b="1" dirty="0" smtClean="0"/>
              <a:t>efectos de lado</a:t>
            </a:r>
          </a:p>
          <a:p>
            <a:r>
              <a:rPr lang="es-PE" dirty="0" smtClean="0"/>
              <a:t>Facilidad para testear</a:t>
            </a:r>
          </a:p>
          <a:p>
            <a:r>
              <a:rPr lang="es-PE" dirty="0" smtClean="0"/>
              <a:t>El primer lenguaje ampliamente utilizado para programación funcional fue </a:t>
            </a:r>
            <a:r>
              <a:rPr lang="es-PE" dirty="0" err="1" smtClean="0">
                <a:hlinkClick r:id="rId2"/>
              </a:rPr>
              <a:t>Lisp</a:t>
            </a:r>
            <a:r>
              <a:rPr lang="es-PE" dirty="0" smtClean="0"/>
              <a:t>.</a:t>
            </a:r>
          </a:p>
          <a:p>
            <a:r>
              <a:rPr lang="es-PE" dirty="0" smtClean="0"/>
              <a:t>En las universidades frecuentemente se usa </a:t>
            </a:r>
            <a:r>
              <a:rPr lang="es-PE" dirty="0" err="1" smtClean="0">
                <a:hlinkClick r:id="rId3"/>
              </a:rPr>
              <a:t>Haskell</a:t>
            </a:r>
            <a:r>
              <a:rPr lang="es-PE" dirty="0" smtClean="0">
                <a:hlinkClick r:id="rId3"/>
              </a:rPr>
              <a:t> </a:t>
            </a:r>
            <a:r>
              <a:rPr lang="es-PE" dirty="0" smtClean="0"/>
              <a:t>para la enseñanza </a:t>
            </a:r>
          </a:p>
          <a:p>
            <a:pPr marL="0" indent="0">
              <a:buNone/>
            </a:pP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439507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¿Por qué utilizar programación funcional?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Puedes empezar con JavaScript o Python. </a:t>
            </a:r>
            <a:endParaRPr lang="es-PE" dirty="0"/>
          </a:p>
          <a:p>
            <a:r>
              <a:rPr lang="es-PE" dirty="0" smtClean="0"/>
              <a:t>Scala es quien ha dado el empujón mas reciente</a:t>
            </a:r>
          </a:p>
          <a:p>
            <a:r>
              <a:rPr lang="es-PE" dirty="0" smtClean="0"/>
              <a:t>Java 8 tiene características de programación funcional</a:t>
            </a:r>
          </a:p>
          <a:p>
            <a:endParaRPr lang="es-PE" dirty="0" smtClean="0"/>
          </a:p>
          <a:p>
            <a:pPr marL="0" indent="0">
              <a:buNone/>
            </a:pP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4254631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When comparing Scala vs. Java side by side, Scala’s efficiency is clea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40" y="102828"/>
            <a:ext cx="6690776" cy="669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954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¿Casos de uso comunes?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Creación de DSLs (lenguajes específicos de dominio)</a:t>
            </a:r>
            <a:endParaRPr lang="es-PE" dirty="0"/>
          </a:p>
        </p:txBody>
      </p:sp>
      <p:pic>
        <p:nvPicPr>
          <p:cNvPr id="6148" name="Picture 4" descr="http://www.infoq.com/resource/articles/eai-with-apache-camel/en/resources/fig2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97" y="3232596"/>
            <a:ext cx="5556142" cy="207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431723" y="5942568"/>
            <a:ext cx="32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hlinkClick r:id="rId3"/>
              </a:rPr>
              <a:t>Apache Camel – Scala DSL</a:t>
            </a:r>
            <a:endParaRPr lang="es-PE" b="1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534" y="3232596"/>
            <a:ext cx="4633608" cy="126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86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¿Casos de uso comunes?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Aplicaciones en el Cloud </a:t>
            </a:r>
            <a:r>
              <a:rPr lang="es-PE" dirty="0" smtClean="0">
                <a:sym typeface="Wingdings" panose="05000000000000000000" pitchFamily="2" charset="2"/>
              </a:rPr>
              <a:t> AKKA (Programación concurrente con </a:t>
            </a:r>
            <a:r>
              <a:rPr lang="es-PE" dirty="0" smtClean="0">
                <a:sym typeface="Wingdings" panose="05000000000000000000" pitchFamily="2" charset="2"/>
                <a:hlinkClick r:id="rId2"/>
              </a:rPr>
              <a:t>actores</a:t>
            </a:r>
            <a:r>
              <a:rPr lang="es-PE" dirty="0" smtClean="0">
                <a:sym typeface="Wingdings" panose="05000000000000000000" pitchFamily="2" charset="2"/>
              </a:rPr>
              <a:t>)</a:t>
            </a:r>
            <a:endParaRPr lang="es-PE" dirty="0"/>
          </a:p>
        </p:txBody>
      </p:sp>
      <p:pic>
        <p:nvPicPr>
          <p:cNvPr id="13314" name="Picture 2" descr="http://blog.scottlogic.com/rdoyle/assets/ActorMo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56" y="2906043"/>
            <a:ext cx="5470310" cy="360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159" y="3728474"/>
            <a:ext cx="4484477" cy="15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51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¿Casos de uso comunes?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 smtClean="0"/>
              <a:t>BigData</a:t>
            </a:r>
            <a:r>
              <a:rPr lang="es-PE" dirty="0" smtClean="0"/>
              <a:t> </a:t>
            </a:r>
            <a:r>
              <a:rPr lang="es-PE" dirty="0" smtClean="0">
                <a:sym typeface="Wingdings" panose="05000000000000000000" pitchFamily="2" charset="2"/>
              </a:rPr>
              <a:t> </a:t>
            </a:r>
            <a:r>
              <a:rPr lang="es-PE" dirty="0" err="1" smtClean="0">
                <a:sym typeface="Wingdings" panose="05000000000000000000" pitchFamily="2" charset="2"/>
                <a:hlinkClick r:id="rId2"/>
              </a:rPr>
              <a:t>Spark</a:t>
            </a:r>
            <a:r>
              <a:rPr lang="es-PE" dirty="0" smtClean="0">
                <a:sym typeface="Wingdings" panose="05000000000000000000" pitchFamily="2" charset="2"/>
              </a:rPr>
              <a:t> soportado por </a:t>
            </a:r>
            <a:r>
              <a:rPr lang="es-PE" dirty="0" smtClean="0">
                <a:sym typeface="Wingdings" panose="05000000000000000000" pitchFamily="2" charset="2"/>
                <a:hlinkClick r:id="rId3"/>
              </a:rPr>
              <a:t>Apache</a:t>
            </a:r>
            <a:r>
              <a:rPr lang="es-PE" dirty="0" smtClean="0">
                <a:sym typeface="Wingdings" panose="05000000000000000000" pitchFamily="2" charset="2"/>
              </a:rPr>
              <a:t>.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666" y="3164872"/>
            <a:ext cx="7266667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30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¿Dónde se usa Scala?</a:t>
            </a: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2222943" y="1447086"/>
            <a:ext cx="7126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dirty="0">
                <a:hlinkClick r:id="rId2"/>
              </a:rPr>
              <a:t>https://</a:t>
            </a:r>
            <a:r>
              <a:rPr lang="es-PE" sz="2400" dirty="0">
                <a:hlinkClick r:id="rId2"/>
              </a:rPr>
              <a:t>typesafe.com/resources/case-studies-and-stories</a:t>
            </a:r>
            <a:endParaRPr lang="es-PE" sz="2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558" y="2111316"/>
            <a:ext cx="5980952" cy="4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93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2. Características Principales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84" y="2497725"/>
            <a:ext cx="6438095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1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-KA1eCylQXZs/AAAAAAAAAAI/AAAAAAAAAA0/mzmqPwIV62Q/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6" y="2543577"/>
            <a:ext cx="28575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4069724" y="1643162"/>
            <a:ext cx="717353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/>
              <a:t>Sobre el ponente</a:t>
            </a:r>
          </a:p>
          <a:p>
            <a:endParaRPr lang="es-PE" sz="1600" b="1" dirty="0"/>
          </a:p>
          <a:p>
            <a:endParaRPr lang="es-PE" sz="2000" b="1" dirty="0" smtClean="0"/>
          </a:p>
          <a:p>
            <a:r>
              <a:rPr lang="es-PE" sz="2000" dirty="0" smtClean="0"/>
              <a:t>Ing. Informático de la Pontificia Universidad Católica del Perú</a:t>
            </a:r>
          </a:p>
          <a:p>
            <a:endParaRPr lang="es-PE" sz="2000" dirty="0"/>
          </a:p>
          <a:p>
            <a:r>
              <a:rPr lang="es-PE" sz="2000" dirty="0" smtClean="0"/>
              <a:t>Fundador de JoeDayz.pe</a:t>
            </a:r>
          </a:p>
          <a:p>
            <a:endParaRPr lang="es-PE" sz="2000" dirty="0"/>
          </a:p>
          <a:p>
            <a:r>
              <a:rPr lang="es-PE" sz="2000" dirty="0" smtClean="0"/>
              <a:t>Miembro de </a:t>
            </a:r>
            <a:r>
              <a:rPr lang="es-PE" sz="2000" dirty="0" smtClean="0">
                <a:hlinkClick r:id="rId4"/>
              </a:rPr>
              <a:t>PERU JUG</a:t>
            </a:r>
            <a:r>
              <a:rPr lang="es-PE" sz="2000" dirty="0" smtClean="0"/>
              <a:t> desde el 2003.</a:t>
            </a:r>
          </a:p>
          <a:p>
            <a:endParaRPr lang="es-PE" sz="2000" dirty="0" smtClean="0"/>
          </a:p>
          <a:p>
            <a:r>
              <a:rPr lang="es-PE" sz="2000" dirty="0" smtClean="0"/>
              <a:t>Desarrollador Java desde el 2001</a:t>
            </a:r>
          </a:p>
          <a:p>
            <a:endParaRPr lang="es-PE" sz="2000" dirty="0"/>
          </a:p>
          <a:p>
            <a:r>
              <a:rPr lang="es-PE" sz="2000" dirty="0" smtClean="0"/>
              <a:t>Desarrollador Scala desde el 2014</a:t>
            </a:r>
          </a:p>
          <a:p>
            <a:endParaRPr lang="es-PE" sz="2000" dirty="0"/>
          </a:p>
          <a:p>
            <a:r>
              <a:rPr lang="es-PE" sz="2000" dirty="0" smtClean="0"/>
              <a:t>@joedayz</a:t>
            </a:r>
          </a:p>
          <a:p>
            <a:endParaRPr lang="es-PE" dirty="0" smtClean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945C-AC2A-4E07-B936-973D45D7258B}" type="slidenum">
              <a:rPr lang="es-PE" smtClean="0"/>
              <a:t>2</a:t>
            </a:fld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423" y="110812"/>
            <a:ext cx="1630272" cy="162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20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Tuplas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Colección heterogénea de elementos</a:t>
            </a:r>
          </a:p>
          <a:p>
            <a:r>
              <a:rPr lang="es-PE" dirty="0" smtClean="0"/>
              <a:t>22 elementos como máximo</a:t>
            </a:r>
          </a:p>
          <a:p>
            <a:r>
              <a:rPr lang="es-PE" dirty="0" smtClean="0"/>
              <a:t>Orden predeterminado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066" y="3583546"/>
            <a:ext cx="5740465" cy="241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34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Clases (estilo Java)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13" y="1690688"/>
            <a:ext cx="3561905" cy="468571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331" y="1690688"/>
            <a:ext cx="4038095" cy="463809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571" y="1690688"/>
            <a:ext cx="3571429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75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Clases (estilo Scala)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118" y="1546636"/>
            <a:ext cx="5423763" cy="480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8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Clases (valores por defecto)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08" y="2033992"/>
            <a:ext cx="9680710" cy="10609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08" y="3438196"/>
            <a:ext cx="3877061" cy="87839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00" y="5231465"/>
            <a:ext cx="4681738" cy="118691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415908" y="4831355"/>
            <a:ext cx="1608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/>
              <a:t>Resultado</a:t>
            </a:r>
            <a:r>
              <a:rPr lang="es-PE" dirty="0" smtClean="0"/>
              <a:t>: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534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Clases (valores por defecto)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052" y="2023915"/>
            <a:ext cx="8442516" cy="393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40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Case </a:t>
            </a:r>
            <a:r>
              <a:rPr lang="es-PE" dirty="0" err="1" smtClean="0"/>
              <a:t>Classes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Clases enriquecidas</a:t>
            </a:r>
          </a:p>
          <a:p>
            <a:r>
              <a:rPr lang="es-PE" dirty="0" smtClean="0"/>
              <a:t>Proporcionan:</a:t>
            </a:r>
          </a:p>
          <a:p>
            <a:pPr lvl="1"/>
            <a:r>
              <a:rPr lang="es-PE" dirty="0" smtClean="0"/>
              <a:t>Método apply (constructor)</a:t>
            </a:r>
          </a:p>
          <a:p>
            <a:pPr lvl="1"/>
            <a:r>
              <a:rPr lang="es-PE" dirty="0" smtClean="0"/>
              <a:t>Getters</a:t>
            </a:r>
          </a:p>
          <a:p>
            <a:pPr lvl="1"/>
            <a:r>
              <a:rPr lang="es-PE" dirty="0" smtClean="0"/>
              <a:t>Método copy</a:t>
            </a:r>
          </a:p>
          <a:p>
            <a:pPr lvl="1"/>
            <a:r>
              <a:rPr lang="es-PE" dirty="0" smtClean="0"/>
              <a:t>Método unapply (extractor)</a:t>
            </a:r>
          </a:p>
          <a:p>
            <a:r>
              <a:rPr lang="es-PE" dirty="0" smtClean="0"/>
              <a:t>No permiten heredar de ellas</a:t>
            </a:r>
          </a:p>
          <a:p>
            <a:r>
              <a:rPr lang="es-PE" dirty="0" smtClean="0"/>
              <a:t>No soportan más de 22 atributos (</a:t>
            </a:r>
            <a:r>
              <a:rPr lang="es-PE" dirty="0" err="1" smtClean="0"/>
              <a:t>tuplas</a:t>
            </a:r>
            <a:r>
              <a:rPr lang="es-PE" dirty="0" smtClean="0"/>
              <a:t>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1055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Case </a:t>
            </a:r>
            <a:r>
              <a:rPr lang="es-PE" dirty="0" err="1" smtClean="0"/>
              <a:t>Classes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539" y="1690688"/>
            <a:ext cx="8922122" cy="136403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084" y="3436429"/>
            <a:ext cx="7723032" cy="289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Pattern</a:t>
            </a:r>
            <a:r>
              <a:rPr lang="es-PE" dirty="0" smtClean="0"/>
              <a:t> </a:t>
            </a:r>
            <a:r>
              <a:rPr lang="es-PE" dirty="0" err="1" smtClean="0"/>
              <a:t>Matching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3463"/>
            <a:ext cx="5752915" cy="298709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797" y="2640303"/>
            <a:ext cx="3911741" cy="1731057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>
            <a:off x="6945923" y="3341077"/>
            <a:ext cx="545123" cy="475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5187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Pattern</a:t>
            </a:r>
            <a:r>
              <a:rPr lang="es-PE" dirty="0" smtClean="0"/>
              <a:t> </a:t>
            </a:r>
            <a:r>
              <a:rPr lang="es-PE" dirty="0" err="1" smtClean="0"/>
              <a:t>Matching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74" y="2300772"/>
            <a:ext cx="5235140" cy="3466981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6770077" y="3429001"/>
            <a:ext cx="545123" cy="475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970" y="2979227"/>
            <a:ext cx="3332538" cy="185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5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Pattern</a:t>
            </a:r>
            <a:r>
              <a:rPr lang="es-PE" dirty="0" smtClean="0"/>
              <a:t> </a:t>
            </a:r>
            <a:r>
              <a:rPr lang="es-PE" dirty="0" err="1" smtClean="0"/>
              <a:t>Matching</a:t>
            </a:r>
            <a:r>
              <a:rPr lang="es-PE" dirty="0" smtClean="0"/>
              <a:t> usando Case </a:t>
            </a:r>
            <a:r>
              <a:rPr lang="es-PE" dirty="0" err="1" smtClean="0"/>
              <a:t>Classes</a:t>
            </a:r>
            <a:endParaRPr lang="es-PE" dirty="0"/>
          </a:p>
        </p:txBody>
      </p:sp>
      <p:sp>
        <p:nvSpPr>
          <p:cNvPr id="5" name="Flecha derecha 4"/>
          <p:cNvSpPr/>
          <p:nvPr/>
        </p:nvSpPr>
        <p:spPr>
          <a:xfrm>
            <a:off x="7332785" y="3666962"/>
            <a:ext cx="545123" cy="475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77" y="2078026"/>
            <a:ext cx="6470862" cy="365380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564" y="3089664"/>
            <a:ext cx="3872499" cy="163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9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Agenda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PE" dirty="0" smtClean="0"/>
              <a:t>¿Qué es Scala?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/>
              <a:t>Características Principales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/>
              <a:t>Ecosistema Scala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/>
              <a:t>Conclusiones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15286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Traits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Similar a interfaces en Java</a:t>
            </a:r>
          </a:p>
          <a:p>
            <a:r>
              <a:rPr lang="es-PE" dirty="0" smtClean="0"/>
              <a:t>Posibilidad de implementar métodos</a:t>
            </a:r>
          </a:p>
          <a:p>
            <a:r>
              <a:rPr lang="es-PE" dirty="0" smtClean="0"/>
              <a:t>Herencia múltiple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57698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Traits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345" y="1314062"/>
            <a:ext cx="6141080" cy="502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48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Traits como Interfaces Ricas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269" y="2586467"/>
            <a:ext cx="4808882" cy="247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68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Traits como Interfaces Ricas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269" y="2586467"/>
            <a:ext cx="4808882" cy="247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94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Extender una clase con múltiples Traits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175" y="3250861"/>
            <a:ext cx="9196225" cy="48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30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Traits - Composición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477" y="1932679"/>
            <a:ext cx="9585046" cy="401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633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Traits - Composición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419" y="1466988"/>
            <a:ext cx="7826039" cy="50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68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Traits - Composición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638" y="2231921"/>
            <a:ext cx="9046723" cy="258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31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Traits – Problema del Diamante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592" y="1840690"/>
            <a:ext cx="8180816" cy="428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85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Traits – Problema del Diamante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408" y="1916772"/>
            <a:ext cx="7564116" cy="409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4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1. ¿Qué es Scala?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 Lenguaje de Programación multi-paradigma diseñado para expresar patrones comunes de programación en forma concisa, elegante y con tipos seguros. </a:t>
            </a:r>
          </a:p>
          <a:p>
            <a:r>
              <a:rPr lang="es-PE" dirty="0" smtClean="0"/>
              <a:t>Integra sutilmente características de lenguajes funcionales y orientados a objetos.</a:t>
            </a:r>
          </a:p>
          <a:p>
            <a:r>
              <a:rPr lang="es-PE" dirty="0" smtClean="0"/>
              <a:t>La implementación actual corre en la maquina virtual de Java y es compatible con las aplicaciones Java existentes.</a:t>
            </a:r>
          </a:p>
        </p:txBody>
      </p:sp>
      <p:pic>
        <p:nvPicPr>
          <p:cNvPr id="2050" name="Picture 2" descr="https://dnsta5v53r71w.cloudfront.net/images/why-scala/scala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245" y="365125"/>
            <a:ext cx="4118713" cy="122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6510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Implicitos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Elementos de código que se ejecutan sin ser llamados explícitamente</a:t>
            </a:r>
          </a:p>
          <a:p>
            <a:r>
              <a:rPr lang="es-PE" dirty="0" smtClean="0"/>
              <a:t>Potente pero peligroso</a:t>
            </a:r>
          </a:p>
          <a:p>
            <a:r>
              <a:rPr lang="es-PE" dirty="0" smtClean="0"/>
              <a:t>No abusar de implícito</a:t>
            </a:r>
          </a:p>
          <a:p>
            <a:r>
              <a:rPr lang="es-PE" dirty="0" smtClean="0"/>
              <a:t>Dificultad de seguir el hilo de ejecución</a:t>
            </a:r>
          </a:p>
          <a:p>
            <a:r>
              <a:rPr lang="es-PE" dirty="0" smtClean="0"/>
              <a:t>Posibles usos:</a:t>
            </a:r>
          </a:p>
          <a:p>
            <a:pPr lvl="1"/>
            <a:r>
              <a:rPr lang="es-PE" dirty="0" smtClean="0"/>
              <a:t>Conversores</a:t>
            </a:r>
          </a:p>
          <a:p>
            <a:pPr lvl="1"/>
            <a:r>
              <a:rPr lang="es-PE" dirty="0" smtClean="0"/>
              <a:t>Inyección de dependencias</a:t>
            </a:r>
          </a:p>
          <a:p>
            <a:pPr lvl="1"/>
            <a:r>
              <a:rPr lang="es-PE" dirty="0" smtClean="0"/>
              <a:t>Contextos de ejecución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19578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Implicitos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Conversión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07" y="2632299"/>
            <a:ext cx="9973585" cy="320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154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Implicitos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Conexión </a:t>
            </a:r>
            <a:r>
              <a:rPr lang="es-PE" dirty="0" err="1" smtClean="0"/>
              <a:t>Implicita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98" y="3218700"/>
            <a:ext cx="11390856" cy="160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815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Funciones de Orden Superior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Funciones que devuelven funciones</a:t>
            </a:r>
          </a:p>
          <a:p>
            <a:r>
              <a:rPr lang="es-PE" dirty="0" smtClean="0"/>
              <a:t>Funciones que toman otras funciones como parámetro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654" y="3053461"/>
            <a:ext cx="8543046" cy="253597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187467" y="5992297"/>
            <a:ext cx="7024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/>
              <a:t>Recomiendo ver: </a:t>
            </a:r>
            <a:r>
              <a:rPr lang="es-PE" dirty="0" smtClean="0">
                <a:hlinkClick r:id="rId3"/>
              </a:rPr>
              <a:t>http</a:t>
            </a:r>
            <a:r>
              <a:rPr lang="es-PE" dirty="0">
                <a:hlinkClick r:id="rId3"/>
              </a:rPr>
              <a:t>://scala.org.mx/news/2015/01/29/funciones-scala/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50797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Trabajar con Colecciones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17" y="2126509"/>
            <a:ext cx="7791248" cy="359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957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Trabajar con Colecciones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167" y="2218175"/>
            <a:ext cx="8391665" cy="313943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900167" y="5885097"/>
            <a:ext cx="6363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/>
              <a:t>Más ejemplos en: </a:t>
            </a:r>
            <a:r>
              <a:rPr lang="es-PE" dirty="0" smtClean="0">
                <a:hlinkClick r:id="rId3"/>
              </a:rPr>
              <a:t>https</a:t>
            </a:r>
            <a:r>
              <a:rPr lang="es-PE" dirty="0">
                <a:hlinkClick r:id="rId3"/>
              </a:rPr>
              <a:t>://twitter.github.io/scala_school/coll2.html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784271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Trabajar con Colecciones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637" y="1690688"/>
            <a:ext cx="5000458" cy="175165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637" y="3442346"/>
            <a:ext cx="4488431" cy="109717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338" y="4539517"/>
            <a:ext cx="8883460" cy="111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899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Trabajar con Colecciones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543" y="2455730"/>
            <a:ext cx="7592518" cy="230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196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Combinar </a:t>
            </a:r>
            <a:r>
              <a:rPr lang="es-PE" dirty="0" err="1" smtClean="0"/>
              <a:t>filter</a:t>
            </a:r>
            <a:r>
              <a:rPr lang="es-PE" dirty="0" smtClean="0"/>
              <a:t>, </a:t>
            </a:r>
            <a:r>
              <a:rPr lang="es-PE" dirty="0" err="1" smtClean="0"/>
              <a:t>sort</a:t>
            </a:r>
            <a:r>
              <a:rPr lang="es-PE" dirty="0" smtClean="0"/>
              <a:t>, </a:t>
            </a:r>
            <a:r>
              <a:rPr lang="es-PE" dirty="0" err="1" smtClean="0"/>
              <a:t>map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45" y="1541991"/>
            <a:ext cx="4457143" cy="23428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475" y="1899134"/>
            <a:ext cx="5209524" cy="54285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813" y="3884848"/>
            <a:ext cx="7780952" cy="2761905"/>
          </a:xfrm>
          <a:prstGeom prst="rect">
            <a:avLst/>
          </a:prstGeom>
        </p:spPr>
      </p:pic>
      <p:sp>
        <p:nvSpPr>
          <p:cNvPr id="7" name="Flecha abajo 6"/>
          <p:cNvSpPr/>
          <p:nvPr/>
        </p:nvSpPr>
        <p:spPr>
          <a:xfrm>
            <a:off x="5481033" y="3335628"/>
            <a:ext cx="288702" cy="321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52957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Combinar </a:t>
            </a:r>
            <a:r>
              <a:rPr lang="es-PE" dirty="0" err="1" smtClean="0"/>
              <a:t>filter</a:t>
            </a:r>
            <a:r>
              <a:rPr lang="es-PE" dirty="0" smtClean="0"/>
              <a:t>, </a:t>
            </a:r>
            <a:r>
              <a:rPr lang="es-PE" dirty="0" err="1" smtClean="0"/>
              <a:t>sort</a:t>
            </a:r>
            <a:r>
              <a:rPr lang="es-PE" dirty="0" smtClean="0"/>
              <a:t>, </a:t>
            </a:r>
            <a:r>
              <a:rPr lang="es-PE" dirty="0" err="1" smtClean="0"/>
              <a:t>map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056" y="2654757"/>
            <a:ext cx="10155890" cy="198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6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.ytimg.com/vi/_JcXmqg8PsY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29" y="229256"/>
            <a:ext cx="11530655" cy="648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7276563" y="6065949"/>
            <a:ext cx="4533364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bg1"/>
                </a:solidFill>
              </a:rPr>
              <a:t>Creado por Martin Odersky</a:t>
            </a:r>
            <a:endParaRPr lang="es-P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1940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Uno mas …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440" y="2264064"/>
            <a:ext cx="7557333" cy="30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51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For-comprehesion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69" y="2603024"/>
            <a:ext cx="9955861" cy="263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714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Option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729" y="1841760"/>
            <a:ext cx="6695955" cy="51507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750" y="2768181"/>
            <a:ext cx="7409923" cy="356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115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Tratamiento de Excepciones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63" y="1583431"/>
            <a:ext cx="7327235" cy="298856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63" y="4850910"/>
            <a:ext cx="6681156" cy="157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350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Tratamiento de Excepciones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863" y="2616986"/>
            <a:ext cx="7006274" cy="244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51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Tratamiento de Excepciones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863" y="2702699"/>
            <a:ext cx="8650273" cy="23715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430332" y="1690688"/>
            <a:ext cx="315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Try (</a:t>
            </a:r>
            <a:r>
              <a:rPr lang="es-PE" dirty="0" err="1" smtClean="0"/>
              <a:t>Success</a:t>
            </a:r>
            <a:r>
              <a:rPr lang="es-PE" dirty="0" smtClean="0"/>
              <a:t> &amp; </a:t>
            </a:r>
            <a:r>
              <a:rPr lang="es-PE" dirty="0" err="1" smtClean="0"/>
              <a:t>Failure</a:t>
            </a:r>
            <a:r>
              <a:rPr lang="es-PE" dirty="0" smtClean="0"/>
              <a:t>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779363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3. Ecosistema de Scala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083" y="1411291"/>
            <a:ext cx="2927834" cy="520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977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Akka</a:t>
            </a:r>
            <a:endParaRPr lang="es-PE" dirty="0"/>
          </a:p>
        </p:txBody>
      </p:sp>
      <p:sp>
        <p:nvSpPr>
          <p:cNvPr id="3" name="CuadroTexto 2"/>
          <p:cNvSpPr txBox="1"/>
          <p:nvPr/>
        </p:nvSpPr>
        <p:spPr>
          <a:xfrm>
            <a:off x="1004552" y="1815921"/>
            <a:ext cx="101871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 smtClean="0"/>
              <a:t>Construcción de aplicaciones mediante el modelo de actores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 smtClean="0"/>
              <a:t>Facilita construir aplicaciones distribuidas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 smtClean="0"/>
              <a:t>Asíncrono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 smtClean="0"/>
              <a:t>Escalabilidad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 smtClean="0"/>
              <a:t>Disponible también para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</p:txBody>
      </p:sp>
      <p:sp>
        <p:nvSpPr>
          <p:cNvPr id="5" name="Rectángulo 4"/>
          <p:cNvSpPr/>
          <p:nvPr/>
        </p:nvSpPr>
        <p:spPr>
          <a:xfrm>
            <a:off x="1166445" y="5532512"/>
            <a:ext cx="10025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hlinkClick r:id="rId2"/>
              </a:rPr>
              <a:t>http://www.genbetadev.com/paradigmas-de-programacion/manejar-la-concurrencia-con-actores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941195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An example of the way the actor system works in the Akka framework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291" y="892510"/>
            <a:ext cx="5905500" cy="557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9429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Ejemplo Akka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558" y="2362550"/>
            <a:ext cx="6544055" cy="323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2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763"/>
            <a:ext cx="12221297" cy="518419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658636" y="5658877"/>
            <a:ext cx="4533364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bg1"/>
                </a:solidFill>
              </a:rPr>
              <a:t>Fundada el 2011</a:t>
            </a:r>
            <a:endParaRPr lang="es-P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8762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Ejemplo Akka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57" y="1690688"/>
            <a:ext cx="6142160" cy="48620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686" y="2676295"/>
            <a:ext cx="5606314" cy="193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131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Ejemplo Akka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600" y="1949889"/>
            <a:ext cx="5746703" cy="423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72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Otros ejemplos de Akka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01" y="1690688"/>
            <a:ext cx="7171386" cy="411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951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Otros ejemplos de Akka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246" y="1579105"/>
            <a:ext cx="8077507" cy="412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720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Más utilidades de Akka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1004552" y="1815921"/>
            <a:ext cx="1018718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4400" dirty="0" smtClean="0"/>
              <a:t>Supervisión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4400" dirty="0" err="1" smtClean="0"/>
              <a:t>EventBus</a:t>
            </a:r>
            <a:endParaRPr lang="es-PE" sz="4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4400" dirty="0" err="1" smtClean="0"/>
              <a:t>Clustering</a:t>
            </a:r>
            <a:endParaRPr lang="es-PE" sz="4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4400" dirty="0" err="1" smtClean="0"/>
              <a:t>Akka</a:t>
            </a:r>
            <a:r>
              <a:rPr lang="es-PE" sz="4400" dirty="0" smtClean="0"/>
              <a:t>-HTTP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4400" dirty="0" err="1" smtClean="0"/>
              <a:t>Akka-Persistence</a:t>
            </a:r>
            <a:endParaRPr lang="es-PE" sz="4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564661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Framework para construir aplicaciones web</a:t>
            </a:r>
          </a:p>
          <a:p>
            <a:r>
              <a:rPr lang="es-PE" dirty="0" smtClean="0"/>
              <a:t>Construido sobre Akka</a:t>
            </a:r>
          </a:p>
          <a:p>
            <a:r>
              <a:rPr lang="es-PE" dirty="0" smtClean="0"/>
              <a:t>MVC</a:t>
            </a:r>
          </a:p>
          <a:p>
            <a:r>
              <a:rPr lang="es-PE" dirty="0" smtClean="0"/>
              <a:t>Disponible también para java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838200" y="4352165"/>
            <a:ext cx="46462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200" dirty="0">
                <a:hlinkClick r:id="rId2"/>
              </a:rPr>
              <a:t>http://playframework.org/</a:t>
            </a:r>
            <a:endParaRPr lang="es-PE" sz="3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837" y="211801"/>
            <a:ext cx="2703193" cy="1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865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714" y="557571"/>
            <a:ext cx="6028571" cy="5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507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474" y="373177"/>
            <a:ext cx="9476190" cy="379047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338754" y="4906108"/>
            <a:ext cx="93550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Para creación de </a:t>
            </a:r>
            <a:r>
              <a:rPr lang="es-PE" dirty="0" err="1" smtClean="0"/>
              <a:t>API’s</a:t>
            </a:r>
            <a:r>
              <a:rPr lang="es-PE" dirty="0" smtClean="0"/>
              <a:t> 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Arquitectura basada en actores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Futuro Akka-HTTP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Permite peticiones asíncronas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Incluye DSL para </a:t>
            </a:r>
            <a:r>
              <a:rPr lang="es-PE" dirty="0" err="1" smtClean="0"/>
              <a:t>Testing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7447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42" y="575425"/>
            <a:ext cx="8141408" cy="543471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496542" y="6245112"/>
            <a:ext cx="5920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hlinkClick r:id="rId3"/>
              </a:rPr>
              <a:t>http://sysgears.com/articles/building-rest-service-with-scala/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03323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368" y="906483"/>
            <a:ext cx="7467818" cy="466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1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jaxenter.com/wp-content/uploads/2014/09/gith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655" y="104217"/>
            <a:ext cx="5755828" cy="664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9440214" y="6194737"/>
            <a:ext cx="2751786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bg1"/>
                </a:solidFill>
              </a:rPr>
              <a:t>Github.info</a:t>
            </a:r>
            <a:endParaRPr lang="es-P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0232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Herramienta orientada a </a:t>
            </a:r>
            <a:r>
              <a:rPr lang="es-PE" dirty="0" err="1" smtClean="0"/>
              <a:t>BigData</a:t>
            </a:r>
            <a:endParaRPr lang="es-PE" dirty="0" smtClean="0"/>
          </a:p>
          <a:p>
            <a:r>
              <a:rPr lang="es-PE" dirty="0" smtClean="0"/>
              <a:t>Distribución de datos</a:t>
            </a:r>
          </a:p>
          <a:p>
            <a:r>
              <a:rPr lang="es-PE" dirty="0" err="1" smtClean="0"/>
              <a:t>Analytics</a:t>
            </a:r>
            <a:endParaRPr lang="es-PE" dirty="0" smtClean="0"/>
          </a:p>
          <a:p>
            <a:r>
              <a:rPr lang="es-PE" dirty="0" smtClean="0"/>
              <a:t>Competencia de </a:t>
            </a:r>
            <a:r>
              <a:rPr lang="es-PE" dirty="0" err="1" smtClean="0"/>
              <a:t>Hadoop</a:t>
            </a:r>
            <a:endParaRPr lang="es-PE" dirty="0" smtClean="0"/>
          </a:p>
          <a:p>
            <a:r>
              <a:rPr lang="es-PE" dirty="0" err="1" smtClean="0"/>
              <a:t>Spark-streaming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95" y="154546"/>
            <a:ext cx="5861048" cy="136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027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12" y="1049017"/>
            <a:ext cx="10529929" cy="426995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209412" y="5832988"/>
            <a:ext cx="39783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hlinkClick r:id="rId3"/>
              </a:rPr>
              <a:t>https://spark.apache.org/examples.html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787696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Librería para acceder y realizar búsquedas en base de datos</a:t>
            </a:r>
          </a:p>
          <a:p>
            <a:r>
              <a:rPr lang="es-PE" dirty="0" smtClean="0"/>
              <a:t>Trabajar con colecciones en Scala</a:t>
            </a:r>
          </a:p>
          <a:p>
            <a:r>
              <a:rPr lang="es-PE" dirty="0" smtClean="0"/>
              <a:t>Opción de utilizar SQL Embebido</a:t>
            </a:r>
            <a:endParaRPr lang="es-PE" dirty="0"/>
          </a:p>
        </p:txBody>
      </p:sp>
      <p:pic>
        <p:nvPicPr>
          <p:cNvPr id="19458" name="Picture 2" descr="http://slick.typesafe.com/resources/images/slick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036" y="330933"/>
            <a:ext cx="3482632" cy="149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1062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Conexión a base de datos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73580"/>
            <a:ext cx="11307834" cy="120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91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Definición de Tablas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325" y="1690688"/>
            <a:ext cx="8551979" cy="464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945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Poblando la Base de Datos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25" y="2048764"/>
            <a:ext cx="9902336" cy="359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406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Consultando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64" y="3135597"/>
            <a:ext cx="10911121" cy="110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709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4. Conclusiones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 smtClean="0"/>
              <a:t>Multiparadigma</a:t>
            </a:r>
            <a:endParaRPr lang="es-PE" dirty="0" smtClean="0"/>
          </a:p>
          <a:p>
            <a:r>
              <a:rPr lang="es-PE" dirty="0" smtClean="0"/>
              <a:t>Compatible con la JVM</a:t>
            </a:r>
          </a:p>
          <a:p>
            <a:r>
              <a:rPr lang="es-PE" dirty="0" smtClean="0"/>
              <a:t>Puedes seguir utilizando tu arsenal de librerías Java</a:t>
            </a:r>
          </a:p>
          <a:p>
            <a:r>
              <a:rPr lang="es-PE" dirty="0" smtClean="0"/>
              <a:t>Conciso y limpio</a:t>
            </a:r>
          </a:p>
          <a:p>
            <a:r>
              <a:rPr lang="es-PE" dirty="0" smtClean="0"/>
              <a:t>Inferencia de tipos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381390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DesVentajas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Curva larga de aprendizaje</a:t>
            </a:r>
          </a:p>
          <a:p>
            <a:r>
              <a:rPr lang="es-PE" dirty="0" smtClean="0"/>
              <a:t>Tiempos altos de compilación</a:t>
            </a:r>
          </a:p>
          <a:p>
            <a:r>
              <a:rPr lang="es-PE" dirty="0" smtClean="0"/>
              <a:t>Lenguaje en evolución</a:t>
            </a:r>
          </a:p>
          <a:p>
            <a:r>
              <a:rPr lang="es-PE" dirty="0" smtClean="0"/>
              <a:t>Poca documentación – libros, blogs</a:t>
            </a:r>
          </a:p>
          <a:p>
            <a:r>
              <a:rPr lang="es-PE" dirty="0" smtClean="0"/>
              <a:t>Pocas comunidades</a:t>
            </a:r>
          </a:p>
          <a:p>
            <a:r>
              <a:rPr lang="es-PE" dirty="0" err="1" smtClean="0"/>
              <a:t>TypeSafe</a:t>
            </a:r>
            <a:r>
              <a:rPr lang="es-PE" dirty="0" smtClean="0"/>
              <a:t> cursos son carísimos</a:t>
            </a:r>
          </a:p>
          <a:p>
            <a:r>
              <a:rPr lang="es-PE" dirty="0" smtClean="0"/>
              <a:t>Muchas formas de hacer lo mismo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959620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¿Cómo aprenderlo?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Curso de </a:t>
            </a:r>
            <a:r>
              <a:rPr lang="es-PE" dirty="0" err="1" smtClean="0"/>
              <a:t>Coursera</a:t>
            </a:r>
            <a:r>
              <a:rPr lang="es-PE" dirty="0" smtClean="0"/>
              <a:t> : </a:t>
            </a:r>
            <a:r>
              <a:rPr lang="es-PE" dirty="0" smtClean="0">
                <a:hlinkClick r:id="rId2"/>
              </a:rPr>
              <a:t>Programación Funcional</a:t>
            </a:r>
            <a:endParaRPr lang="es-PE" dirty="0" smtClean="0"/>
          </a:p>
          <a:p>
            <a:r>
              <a:rPr lang="es-PE" dirty="0" err="1" smtClean="0">
                <a:hlinkClick r:id="rId3"/>
              </a:rPr>
              <a:t>TypeSafe</a:t>
            </a:r>
            <a:r>
              <a:rPr lang="es-PE" dirty="0" smtClean="0">
                <a:hlinkClick r:id="rId3"/>
              </a:rPr>
              <a:t> </a:t>
            </a:r>
            <a:r>
              <a:rPr lang="es-PE" dirty="0" err="1" smtClean="0">
                <a:hlinkClick r:id="rId3"/>
              </a:rPr>
              <a:t>Activator</a:t>
            </a:r>
            <a:endParaRPr lang="es-PE" dirty="0" smtClean="0"/>
          </a:p>
          <a:p>
            <a:r>
              <a:rPr lang="es-PE" dirty="0" err="1" smtClean="0">
                <a:hlinkClick r:id="rId4"/>
              </a:rPr>
              <a:t>Programming</a:t>
            </a:r>
            <a:r>
              <a:rPr lang="es-PE" dirty="0" smtClean="0">
                <a:hlinkClick r:id="rId4"/>
              </a:rPr>
              <a:t> in Scala de </a:t>
            </a:r>
            <a:r>
              <a:rPr lang="es-PE" dirty="0" err="1" smtClean="0">
                <a:hlinkClick r:id="rId4"/>
              </a:rPr>
              <a:t>Oreilly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4960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9440214" y="6194737"/>
            <a:ext cx="2751786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bg1"/>
                </a:solidFill>
              </a:rPr>
              <a:t>TIOBE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59" y="506926"/>
            <a:ext cx="6571429" cy="6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5124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Entornos de desarrollo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Eclipse + Scala IDE</a:t>
            </a:r>
          </a:p>
          <a:p>
            <a:r>
              <a:rPr lang="es-PE" dirty="0" err="1" smtClean="0">
                <a:hlinkClick r:id="rId2"/>
              </a:rPr>
              <a:t>Intellij</a:t>
            </a:r>
            <a:r>
              <a:rPr lang="es-PE" dirty="0" smtClean="0">
                <a:hlinkClick r:id="rId2"/>
              </a:rPr>
              <a:t> IDEA</a:t>
            </a:r>
            <a:endParaRPr lang="es-PE" dirty="0" smtClean="0"/>
          </a:p>
          <a:p>
            <a:r>
              <a:rPr lang="es-PE" dirty="0" err="1" smtClean="0"/>
              <a:t>Sbt</a:t>
            </a:r>
            <a:r>
              <a:rPr lang="es-PE" dirty="0" smtClean="0"/>
              <a:t> y Editor Texto</a:t>
            </a:r>
          </a:p>
          <a:p>
            <a:r>
              <a:rPr lang="es-PE" dirty="0" err="1" smtClean="0"/>
              <a:t>Scalac</a:t>
            </a:r>
            <a:r>
              <a:rPr lang="es-PE" dirty="0" smtClean="0"/>
              <a:t> + editor de texto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1126565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Preguntas</a:t>
            </a:r>
            <a:endParaRPr lang="es-PE" dirty="0"/>
          </a:p>
        </p:txBody>
      </p:sp>
      <p:pic>
        <p:nvPicPr>
          <p:cNvPr id="20482" name="Picture 2" descr="http://medisalud.files.wordpress.com/2010/09/homero-pensan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006665"/>
            <a:ext cx="4762500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9690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info.masterbase.com/Portals/37780/images/Screen%20shot%202011-11-06%20at%209.37.42%20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129" y="1527755"/>
            <a:ext cx="4509607" cy="370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lh4.googleusercontent.com/-KA1eCylQXZs/AAAAAAAAAAI/AAAAAAAAAA0/mzmqPwIV62Q/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194" y="1944775"/>
            <a:ext cx="28575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5166457" y="5228821"/>
            <a:ext cx="2550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@joedayz</a:t>
            </a:r>
          </a:p>
          <a:p>
            <a:endParaRPr lang="es-PE" dirty="0"/>
          </a:p>
          <a:p>
            <a:r>
              <a:rPr lang="es-PE" dirty="0" smtClean="0">
                <a:hlinkClick r:id="rId4"/>
              </a:rPr>
              <a:t>Jose.diaz@joedayz.pe</a:t>
            </a:r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09865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2</a:t>
            </a:r>
            <a:r>
              <a:rPr lang="es-PE" dirty="0" smtClean="0"/>
              <a:t>. Características Principales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Herencia Múltiple (Similar a C++)</a:t>
            </a:r>
          </a:p>
          <a:p>
            <a:r>
              <a:rPr lang="es-PE" dirty="0" err="1" smtClean="0"/>
              <a:t>Tipado</a:t>
            </a:r>
            <a:r>
              <a:rPr lang="es-PE" dirty="0" smtClean="0"/>
              <a:t> estático</a:t>
            </a:r>
          </a:p>
          <a:p>
            <a:r>
              <a:rPr lang="es-PE" dirty="0" smtClean="0"/>
              <a:t>Notación infija</a:t>
            </a:r>
          </a:p>
          <a:p>
            <a:r>
              <a:rPr lang="es-PE" dirty="0" smtClean="0"/>
              <a:t>Funciones de Orden superior</a:t>
            </a:r>
          </a:p>
          <a:p>
            <a:r>
              <a:rPr lang="es-PE" dirty="0" err="1" smtClean="0"/>
              <a:t>Multiparadigma</a:t>
            </a:r>
            <a:r>
              <a:rPr lang="es-PE" dirty="0" smtClean="0"/>
              <a:t>:</a:t>
            </a:r>
          </a:p>
          <a:p>
            <a:pPr lvl="1"/>
            <a:r>
              <a:rPr lang="es-PE" b="1" dirty="0" smtClean="0"/>
              <a:t>Funcional</a:t>
            </a:r>
          </a:p>
          <a:p>
            <a:pPr lvl="1"/>
            <a:r>
              <a:rPr lang="es-PE" b="1" dirty="0" smtClean="0"/>
              <a:t>Orientado a Objetos</a:t>
            </a:r>
          </a:p>
        </p:txBody>
      </p:sp>
      <p:pic>
        <p:nvPicPr>
          <p:cNvPr id="2050" name="Picture 2" descr="https://dnsta5v53r71w.cloudfront.net/images/why-scala/scala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245" y="365125"/>
            <a:ext cx="4118713" cy="122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203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836</Words>
  <Application>Microsoft Office PowerPoint</Application>
  <PresentationFormat>Panorámica</PresentationFormat>
  <Paragraphs>213</Paragraphs>
  <Slides>82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82</vt:i4>
      </vt:variant>
    </vt:vector>
  </HeadingPairs>
  <TitlesOfParts>
    <vt:vector size="87" baseType="lpstr">
      <vt:lpstr>Arial</vt:lpstr>
      <vt:lpstr>Calibri</vt:lpstr>
      <vt:lpstr>Calibri Light</vt:lpstr>
      <vt:lpstr>Wingdings</vt:lpstr>
      <vt:lpstr>Tema de Office</vt:lpstr>
      <vt:lpstr>Scala</vt:lpstr>
      <vt:lpstr>Presentación de PowerPoint</vt:lpstr>
      <vt:lpstr>Agenda</vt:lpstr>
      <vt:lpstr>1. ¿Qué es Scala?</vt:lpstr>
      <vt:lpstr>Presentación de PowerPoint</vt:lpstr>
      <vt:lpstr>Presentación de PowerPoint</vt:lpstr>
      <vt:lpstr>Presentación de PowerPoint</vt:lpstr>
      <vt:lpstr>Presentación de PowerPoint</vt:lpstr>
      <vt:lpstr>2. Características Principales</vt:lpstr>
      <vt:lpstr>¿Qué es la programación funcional?</vt:lpstr>
      <vt:lpstr>¿Por qué utilizar programación funcional?</vt:lpstr>
      <vt:lpstr>¿Por qué utilizar programación funcional?</vt:lpstr>
      <vt:lpstr>¿Por qué utilizar programación funcional?</vt:lpstr>
      <vt:lpstr>Presentación de PowerPoint</vt:lpstr>
      <vt:lpstr>¿Casos de uso comunes?</vt:lpstr>
      <vt:lpstr>¿Casos de uso comunes?</vt:lpstr>
      <vt:lpstr>¿Casos de uso comunes?</vt:lpstr>
      <vt:lpstr>¿Dónde se usa Scala?</vt:lpstr>
      <vt:lpstr>2. Características Principales</vt:lpstr>
      <vt:lpstr>Tuplas</vt:lpstr>
      <vt:lpstr>Clases (estilo Java)</vt:lpstr>
      <vt:lpstr>Clases (estilo Scala)</vt:lpstr>
      <vt:lpstr>Clases (valores por defecto)</vt:lpstr>
      <vt:lpstr>Clases (valores por defecto)</vt:lpstr>
      <vt:lpstr>Case Classes</vt:lpstr>
      <vt:lpstr>Case Classes</vt:lpstr>
      <vt:lpstr>Pattern Matching</vt:lpstr>
      <vt:lpstr>Pattern Matching</vt:lpstr>
      <vt:lpstr>Pattern Matching usando Case Classes</vt:lpstr>
      <vt:lpstr>Traits</vt:lpstr>
      <vt:lpstr>Traits</vt:lpstr>
      <vt:lpstr>Traits como Interfaces Ricas</vt:lpstr>
      <vt:lpstr>Traits como Interfaces Ricas</vt:lpstr>
      <vt:lpstr>Extender una clase con múltiples Traits</vt:lpstr>
      <vt:lpstr>Traits - Composición</vt:lpstr>
      <vt:lpstr>Traits - Composición</vt:lpstr>
      <vt:lpstr>Traits - Composición</vt:lpstr>
      <vt:lpstr>Traits – Problema del Diamante</vt:lpstr>
      <vt:lpstr>Traits – Problema del Diamante</vt:lpstr>
      <vt:lpstr>Implicitos</vt:lpstr>
      <vt:lpstr>Implicitos</vt:lpstr>
      <vt:lpstr>Implicitos</vt:lpstr>
      <vt:lpstr>Funciones de Orden Superior</vt:lpstr>
      <vt:lpstr>Trabajar con Colecciones</vt:lpstr>
      <vt:lpstr>Trabajar con Colecciones</vt:lpstr>
      <vt:lpstr>Trabajar con Colecciones</vt:lpstr>
      <vt:lpstr>Trabajar con Colecciones</vt:lpstr>
      <vt:lpstr>Combinar filter, sort, map</vt:lpstr>
      <vt:lpstr>Combinar filter, sort, map</vt:lpstr>
      <vt:lpstr>Uno mas …</vt:lpstr>
      <vt:lpstr>For-comprehesion</vt:lpstr>
      <vt:lpstr>Option</vt:lpstr>
      <vt:lpstr>Tratamiento de Excepciones</vt:lpstr>
      <vt:lpstr>Tratamiento de Excepciones</vt:lpstr>
      <vt:lpstr>Tratamiento de Excepciones</vt:lpstr>
      <vt:lpstr>3. Ecosistema de Scala</vt:lpstr>
      <vt:lpstr>Akka</vt:lpstr>
      <vt:lpstr>Presentación de PowerPoint</vt:lpstr>
      <vt:lpstr>Ejemplo Akka</vt:lpstr>
      <vt:lpstr>Ejemplo Akka</vt:lpstr>
      <vt:lpstr>Ejemplo Akka</vt:lpstr>
      <vt:lpstr>Otros ejemplos de Akka</vt:lpstr>
      <vt:lpstr>Otros ejemplos de Akka</vt:lpstr>
      <vt:lpstr>Más utilidades de Akka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Conexión a base de datos</vt:lpstr>
      <vt:lpstr>Definición de Tablas</vt:lpstr>
      <vt:lpstr>Poblando la Base de Datos</vt:lpstr>
      <vt:lpstr>Consultando</vt:lpstr>
      <vt:lpstr>4. Conclusiones</vt:lpstr>
      <vt:lpstr>DesVentajas</vt:lpstr>
      <vt:lpstr>¿Cómo aprenderlo?</vt:lpstr>
      <vt:lpstr>Entornos de desarrollo</vt:lpstr>
      <vt:lpstr>Preguntas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enriquecidos y responsivos</dc:title>
  <dc:creator>Jose Amadeo Martin Diaz Diaz</dc:creator>
  <cp:lastModifiedBy>Jose Amadeo Martin Diaz Diaz</cp:lastModifiedBy>
  <cp:revision>51</cp:revision>
  <dcterms:created xsi:type="dcterms:W3CDTF">2015-01-31T20:42:31Z</dcterms:created>
  <dcterms:modified xsi:type="dcterms:W3CDTF">2015-03-28T11:47:02Z</dcterms:modified>
</cp:coreProperties>
</file>