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39.xml" ContentType="application/vnd.openxmlformats-officedocument.presentationml.notes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17.xml" ContentType="application/vnd.openxmlformats-officedocument.presentationml.notesSlide+xml"/>
  <Override PartName="/ppt/notesSlides/notesSlide264.xml" ContentType="application/vnd.openxmlformats-officedocument.presentationml.notesSlide+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242.xml" ContentType="application/vnd.openxmlformats-officedocument.presentationml.notesSlide+xml"/>
  <Override PartName="/ppt/slides/slide221.xml" ContentType="application/vnd.openxmlformats-officedocument.presentationml.slide+xml"/>
  <Override PartName="/ppt/slides/slide319.xml" ContentType="application/vnd.openxmlformats-officedocument.presentationml.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s/slide158.xml" ContentType="application/vnd.openxmlformats-officedocument.presentationml.slide+xml"/>
  <Override PartName="/ppt/slides/slide344.xml" ContentType="application/vnd.openxmlformats-officedocument.presentationml.slide+xml"/>
  <Override PartName="/ppt/notesSlides/notesSlide220.xml" ContentType="application/vnd.openxmlformats-officedocument.presentationml.notes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Default Extension="png" ContentType="image/png"/>
  <Override PartName="/ppt/notesSlides/notesSlide79.xml" ContentType="application/vnd.openxmlformats-officedocument.presentationml.notesSlide+xml"/>
  <Override PartName="/ppt/notesSlides/notesSlide258.xml" ContentType="application/vnd.openxmlformats-officedocument.presentationml.notes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notesSlides/notesSlide236.xml" ContentType="application/vnd.openxmlformats-officedocument.presentationml.notesSlide+xml"/>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notesSlides/notesSlide214.xml" ContentType="application/vnd.openxmlformats-officedocument.presentationml.notesSlide+xml"/>
  <Override PartName="/ppt/notesSlides/notesSlide261.xml" ContentType="application/vnd.openxmlformats-officedocument.presentationml.notesSlide+xml"/>
  <Override PartName="/ppt/slides/slide240.xml" ContentType="application/vnd.openxmlformats-officedocument.presentationml.slide+xml"/>
  <Override PartName="/ppt/slides/slide33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notesSlides/notesSlide198.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notesSlides/notesSlide110.xml" ContentType="application/vnd.openxmlformats-officedocument.presentationml.notesSlide+xml"/>
  <Override PartName="/ppt/notesSlides/notesSlide208.xml" ContentType="application/vnd.openxmlformats-officedocument.presentationml.notesSlide+xml"/>
  <Override PartName="/ppt/notesSlides/notesSlide255.xml" ContentType="application/vnd.openxmlformats-officedocument.presentationml.notesSlide+xml"/>
  <Override PartName="/ppt/slides/slide41.xml" ContentType="application/vnd.openxmlformats-officedocument.presentationml.slide+xml"/>
  <Override PartName="/ppt/notesSlides/notesSlide54.xml" ContentType="application/vnd.openxmlformats-officedocument.presentationml.notesSlide+xml"/>
  <Override PartName="/ppt/notesSlides/notesSlide233.xml" ContentType="application/vnd.openxmlformats-officedocument.presentationml.notes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335.xml" ContentType="application/vnd.openxmlformats-officedocument.presentationml.slide+xml"/>
  <Override PartName="/ppt/notesSlides/notesSlide148.xml" ContentType="application/vnd.openxmlformats-officedocument.presentationml.notesSlide+xml"/>
  <Override PartName="/ppt/notesSlides/notesSlide195.xml" ContentType="application/vnd.openxmlformats-officedocument.presentationml.notesSlide+xml"/>
  <Override PartName="/ppt/notesSlides/notesSlide21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104.xml" ContentType="application/vnd.openxmlformats-officedocument.presentationml.notesSlide+xml"/>
  <Override PartName="/ppt/notesSlides/notesSlide151.xml" ContentType="application/vnd.openxmlformats-officedocument.presentationml.notesSlide+xml"/>
  <Override PartName="/ppt/notesSlides/notesSlide249.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227.xml" ContentType="application/vnd.openxmlformats-officedocument.presentationml.notesSlide+xml"/>
  <Override PartName="/ppt/notesSlides/notesSlide27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s/slide329.xml" ContentType="application/vnd.openxmlformats-officedocument.presentationml.slide+xml"/>
  <Override PartName="/ppt/notesSlides/notesSlide26.xml" ContentType="application/vnd.openxmlformats-officedocument.presentationml.notesSlide+xml"/>
  <Override PartName="/ppt/notesSlides/notesSlide73.xml" ContentType="application/vnd.openxmlformats-officedocument.presentationml.notesSlide+xml"/>
  <Override PartName="/ppt/notesSlides/notesSlide205.xml" ContentType="application/vnd.openxmlformats-officedocument.presentationml.notesSlide+xml"/>
  <Override PartName="/ppt/notesSlides/notesSlide252.xml" ContentType="application/vnd.openxmlformats-officedocument.presentationml.notesSlide+xml"/>
  <Override PartName="/ppt/slides/slide168.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notesSlides/notesSlide189.xml" ContentType="application/vnd.openxmlformats-officedocument.presentationml.notesSlide+xml"/>
  <Override PartName="/ppt/slides/slide307.xml" ContentType="application/vnd.openxmlformats-officedocument.presentationml.slide+xml"/>
  <Override PartName="/ppt/notesSlides/notesSlide167.xml" ContentType="application/vnd.openxmlformats-officedocument.presentationml.notesSlide+xml"/>
  <Override PartName="/ppt/notesSlides/notesSlide23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124.xml" ContentType="application/vnd.openxmlformats-officedocument.presentationml.slide+xml"/>
  <Override PartName="/ppt/slides/slide171.xml" ContentType="application/vnd.openxmlformats-officedocument.presentationml.slide+xml"/>
  <Override PartName="/ppt/slides/slide269.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310.xml" ContentType="application/vnd.openxmlformats-officedocument.presentationml.slide+xml"/>
  <Override PartName="/ppt/notesSlides/notesSlide123.xml" ContentType="application/vnd.openxmlformats-officedocument.presentationml.notesSlide+xml"/>
  <Override PartName="/ppt/notesSlides/notesSlide170.xml" ContentType="application/vnd.openxmlformats-officedocument.presentationml.notesSlide+xml"/>
  <Override PartName="/ppt/notesSlides/notesSlide268.xml" ContentType="application/vnd.openxmlformats-officedocument.presentationml.notes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246.xml" ContentType="application/vnd.openxmlformats-officedocument.presentationml.notesSlide+xml"/>
  <Override PartName="/ppt/slides/slide225.xml" ContentType="application/vnd.openxmlformats-officedocument.presentationml.slide+xml"/>
  <Override PartName="/ppt/slides/slide272.xml" ContentType="application/vnd.openxmlformats-officedocument.presentationml.slide+xml"/>
  <Override PartName="/ppt/notesSlides/notesSlide45.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s/slide348.xml" ContentType="application/vnd.openxmlformats-officedocument.presentationml.slide+xml"/>
  <Override PartName="/ppt/notesSlides/notesSlide224.xml" ContentType="application/vnd.openxmlformats-officedocument.presentationml.notesSlide+xml"/>
  <Override PartName="/ppt/notesSlides/notesSlide271.xml" ContentType="application/vnd.openxmlformats-officedocument.presentationml.notesSlide+xml"/>
  <Override PartName="/ppt/slides/slide10.xml" ContentType="application/vnd.openxmlformats-officedocument.presentationml.slide+xml"/>
  <Override PartName="/ppt/slides/slide187.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326.xml" ContentType="application/vnd.openxmlformats-officedocument.presentationml.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304.xml" ContentType="application/vnd.openxmlformats-officedocument.presentationml.slide+xml"/>
  <Override PartName="/ppt/slides/slide143.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notesSlides/notesSlide117.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142.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slides/slide219.xml" ContentType="application/vnd.openxmlformats-officedocument.presentationml.slide+xml"/>
  <Override PartName="/ppt/slides/slide266.xml" ContentType="application/vnd.openxmlformats-officedocument.presentationml.slide+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218.xml" ContentType="application/vnd.openxmlformats-officedocument.presentationml.notesSlide+xml"/>
  <Override PartName="/ppt/notesSlides/notesSlide265.xml" ContentType="application/vnd.openxmlformats-officedocument.presentationml.notesSlide+xml"/>
  <Override PartName="/ppt/slides/slide1.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64.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243.xml" ContentType="application/vnd.openxmlformats-officedocument.presentationml.notesSlide+xml"/>
  <Override PartName="/ppt/slides/slide159.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notesSlides/notesSlide221.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Default Extension="vml" ContentType="application/vnd.openxmlformats-officedocument.vmlDrawing"/>
  <Override PartName="/ppt/notesSlides/notesSlide21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notesSlides/notesSlide248.xml" ContentType="application/vnd.openxmlformats-officedocument.presentationml.notesSlide+xml"/>
  <Override PartName="/ppt/notesSlides/notesSlide25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notesSlides/notesSlide237.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notesSlides/notesSlide226.xml" ContentType="application/vnd.openxmlformats-officedocument.presentationml.notesSlide+xml"/>
  <Override PartName="/ppt/notesSlides/notesSlide27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notesSlides/notesSlide199.xml" ContentType="application/vnd.openxmlformats-officedocument.presentationml.notesSlide+xml"/>
  <Override PartName="/ppt/notesSlides/notesSlide215.xml" ContentType="application/vnd.openxmlformats-officedocument.presentationml.notesSlide+xml"/>
  <Override PartName="/ppt/notesSlides/notesSlide26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notesSlides/notesSlide240.xml" ContentType="application/vnd.openxmlformats-officedocument.presentationml.notesSlide+xml"/>
  <Override PartName="/ppt/notesSlides/notesSlide251.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notesSlides/notesSlide267.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notesSlides/notesSlide209.xml" ContentType="application/vnd.openxmlformats-officedocument.presentationml.notesSlide+xml"/>
  <Override PartName="/ppt/notesSlides/notesSlide256.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notesSlides/notesSlide24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notesSlides/notesSlide223.xml" ContentType="application/vnd.openxmlformats-officedocument.presentationml.notesSlide+xml"/>
  <Override PartName="/ppt/notesSlides/notesSlide234.xml" ContentType="application/vnd.openxmlformats-officedocument.presentationml.notesSlide+xml"/>
  <Override PartName="/ppt/notesSlides/notesSlide270.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212.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notesSlides/notesSlide20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28.xml" ContentType="application/vnd.openxmlformats-officedocument.presentationml.notesSlide+xml"/>
  <Override PartName="/ppt/slides/slide207.xml" ContentType="application/vnd.openxmlformats-officedocument.presentationml.slide+xml"/>
  <Override PartName="/ppt/slides/slide254.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206.xml" ContentType="application/vnd.openxmlformats-officedocument.presentationml.notesSlide+xml"/>
  <Override PartName="/ppt/notesSlides/notesSlide253.xml" ContentType="application/vnd.openxmlformats-officedocument.presentationml.notesSlide+xml"/>
  <Override PartName="/ppt/slides/slide169.xml" ContentType="application/vnd.openxmlformats-officedocument.presentationml.slide+xml"/>
  <Override PartName="/ppt/slides/slide308.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notesSlides/notesSlide231.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333.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269.xml" ContentType="application/vnd.openxmlformats-officedocument.presentationml.notes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notesSlides/notesSlide247.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notesSlides/notesSlide225.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71.xml" ContentType="application/vnd.openxmlformats-officedocument.presentationml.notesSlide+xml"/>
  <Override PartName="/ppt/notesSlides/notesSlide27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notesSlides/notesSlide203.xml" ContentType="application/vnd.openxmlformats-officedocument.presentationml.notesSlide+xml"/>
  <Override PartName="/ppt/notesSlides/notesSlide25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187.xml" ContentType="application/vnd.openxmlformats-officedocument.presentationml.notesSlide+xml"/>
  <Override PartName="/ppt/slides/slide30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notesSlides/notesSlide87.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121.xml" ContentType="application/vnd.openxmlformats-officedocument.presentationml.notesSlide+xml"/>
  <Override PartName="/ppt/notesSlides/notesSlide219.xml" ContentType="application/vnd.openxmlformats-officedocument.presentationml.notesSlide+xml"/>
  <Override PartName="/ppt/notesSlides/notesSlide266.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244.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346.xml" ContentType="application/vnd.openxmlformats-officedocument.presentationml.slide+xml"/>
  <Override PartName="/ppt/notesSlides/notesSlide22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59.xml" ContentType="application/vnd.openxmlformats-officedocument.presentationml.notesSlide+xml"/>
  <Override PartName="/ppt/notesSlides/notesSlide200.xml" ContentType="application/vnd.openxmlformats-officedocument.presentationml.notesSlide+xml"/>
  <Override PartName="/ppt/slides/slide324.xml" ContentType="application/vnd.openxmlformats-officedocument.presentationml.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59.xml" ContentType="application/vnd.openxmlformats-officedocument.presentationml.notesSlide+xml"/>
  <Override PartName="/ppt/notesSlides/notesSlide115.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notesSlides/notesSlide140.xml" ContentType="application/vnd.openxmlformats-officedocument.presentationml.notesSlide+xml"/>
  <Override PartName="/ppt/notesSlides/notesSlide238.xml" ContentType="application/vnd.openxmlformats-officedocument.presentationml.notesSlide+xml"/>
  <Override PartName="/ppt/slides/slide24.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notesSlides/notesSlide216.xml" ContentType="application/vnd.openxmlformats-officedocument.presentationml.notesSlide+xml"/>
  <Override PartName="/ppt/notesSlides/notesSlide263.xml" ContentType="application/vnd.openxmlformats-officedocument.presentationml.notes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62.xml" ContentType="application/vnd.openxmlformats-officedocument.presentationml.notesSlide+xml"/>
  <Override PartName="/ppt/slides/slide179.xml" ContentType="application/vnd.openxmlformats-officedocument.presentationml.slide+xml"/>
  <Override PartName="/ppt/slides/slide318.xml" ContentType="application/vnd.openxmlformats-officedocument.presentationml.slide+xml"/>
  <Override PartName="/ppt/notesSlides/notesSlide178.xml" ContentType="application/vnd.openxmlformats-officedocument.presentationml.notesSlide+xml"/>
  <Override PartName="/ppt/notesSlides/notesSlide241.xml" ContentType="application/vnd.openxmlformats-officedocument.presentationml.notesSlide+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slides/slide34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35.xml" ContentType="application/vnd.openxmlformats-officedocument.presentationml.slide+xml"/>
  <Override PartName="/ppt/slides/slide182.xml" ContentType="application/vnd.openxmlformats-officedocument.presentationml.slide+xml"/>
  <Override PartName="/ppt/slides/slide321.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notesSlides/notesSlide78.xml" ContentType="application/vnd.openxmlformats-officedocument.presentationml.notesSlide+xml"/>
  <Override PartName="/ppt/notesSlides/notesSlide134.xml" ContentType="application/vnd.openxmlformats-officedocument.presentationml.notesSlide+xml"/>
  <Override PartName="/ppt/notesSlides/notesSlide181.xml" ContentType="application/vnd.openxmlformats-officedocument.presentationml.notesSlide+xml"/>
  <Override PartName="/ppt/slides/slide18.xml" ContentType="application/vnd.openxmlformats-officedocument.presentationml.slide+xml"/>
  <Override PartName="/ppt/slides/slide65.xml" ContentType="application/vnd.openxmlformats-officedocument.presentationml.slide+xml"/>
  <Override PartName="/ppt/slides/slide236.xml" ContentType="application/vnd.openxmlformats-officedocument.presentationml.slide+xml"/>
  <Override PartName="/ppt/slides/slide283.xml" ContentType="application/vnd.openxmlformats-officedocument.presentationml.slide+xml"/>
  <Override PartName="/ppt/notesSlides/notesSlide112.xml" ContentType="application/vnd.openxmlformats-officedocument.presentationml.notesSlide+xml"/>
  <Override PartName="/ppt/notesSlides/notesSlide25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56.xml" ContentType="application/vnd.openxmlformats-officedocument.presentationml.notesSlide+xml"/>
  <Override PartName="/ppt/notesSlides/notesSlide235.xml" ContentType="application/vnd.openxmlformats-officedocument.presentationml.notesSlide+xml"/>
  <Override PartName="/ppt/slides/slide214.xml" ContentType="application/vnd.openxmlformats-officedocument.presentationml.slide+xml"/>
  <Override PartName="/ppt/slides/slide261.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21.xml" ContentType="application/vnd.openxmlformats-officedocument.presentationml.slide+xml"/>
  <Override PartName="/ppt/slides/slide198.xml" ContentType="application/vnd.openxmlformats-officedocument.presentationml.slide+xml"/>
  <Override PartName="/ppt/slides/slide337.xml" ContentType="application/vnd.openxmlformats-officedocument.presentationml.slide+xml"/>
  <Override PartName="/ppt/notesSlides/notesSlide197.xml" ContentType="application/vnd.openxmlformats-officedocument.presentationml.notesSlide+xml"/>
  <Override PartName="/ppt/notesSlides/notesSlide213.xml" ContentType="application/vnd.openxmlformats-officedocument.presentationml.notesSlide+xml"/>
  <Override PartName="/ppt/notesSlides/notesSlide26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299.xml" ContentType="application/vnd.openxmlformats-officedocument.presentationml.slide+xml"/>
  <Override PartName="/ppt/slides/slide31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53.xml" ContentType="application/vnd.openxmlformats-officedocument.presentationml.notes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37.xml" ContentType="application/vnd.openxmlformats-officedocument.presentationml.slide+xml"/>
  <Override PartName="/ppt/slides/slide84.xml" ContentType="application/vnd.openxmlformats-officedocument.presentationml.slide+xml"/>
  <Override PartName="/ppt/slides/slide208.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notesSlides/notesSlide131.xml" ContentType="application/vnd.openxmlformats-officedocument.presentationml.notesSlide+xml"/>
  <Override PartName="/ppt/notesSlides/notesSlide229.xml" ContentType="application/vnd.openxmlformats-officedocument.presentationml.notes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28.xml" ContentType="application/vnd.openxmlformats-officedocument.presentationml.notesSlide+xml"/>
  <Override PartName="/ppt/notesSlides/notesSlide75.xml" ContentType="application/vnd.openxmlformats-officedocument.presentationml.notesSlide+xml"/>
  <Override PartName="/ppt/notesSlides/notesSlide207.xml" ContentType="application/vnd.openxmlformats-officedocument.presentationml.notesSlide+xml"/>
  <Override PartName="/ppt/notesSlides/notesSlide254.xml" ContentType="application/vnd.openxmlformats-officedocument.presentationml.notesSlide+xml"/>
  <Override PartName="/ppt/slides/slide233.xml" ContentType="application/vnd.openxmlformats-officedocument.presentationml.slide+xml"/>
  <Override PartName="/ppt/slides/slide280.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211.xml" ContentType="application/vnd.openxmlformats-officedocument.presentationml.slide+xml"/>
  <Override PartName="/ppt/slides/slide309.xml" ContentType="application/vnd.openxmlformats-officedocument.presentationml.slide+xml"/>
  <Override PartName="/ppt/notesSlides/notesSlide169.xml" ContentType="application/vnd.openxmlformats-officedocument.presentationml.notesSlide+xml"/>
  <Override PartName="/ppt/notesSlides/notesSlide2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0"/>
  </p:notesMasterIdLst>
  <p:handoutMasterIdLst>
    <p:handoutMasterId r:id="rId351"/>
  </p:handoutMasterIdLst>
  <p:sldIdLst>
    <p:sldId id="256" r:id="rId2"/>
    <p:sldId id="538" r:id="rId3"/>
    <p:sldId id="445" r:id="rId4"/>
    <p:sldId id="257" r:id="rId5"/>
    <p:sldId id="259" r:id="rId6"/>
    <p:sldId id="536" r:id="rId7"/>
    <p:sldId id="537" r:id="rId8"/>
    <p:sldId id="266" r:id="rId9"/>
    <p:sldId id="267" r:id="rId10"/>
    <p:sldId id="268" r:id="rId11"/>
    <p:sldId id="261" r:id="rId12"/>
    <p:sldId id="262" r:id="rId13"/>
    <p:sldId id="263" r:id="rId14"/>
    <p:sldId id="702" r:id="rId15"/>
    <p:sldId id="264" r:id="rId16"/>
    <p:sldId id="258" r:id="rId17"/>
    <p:sldId id="269" r:id="rId18"/>
    <p:sldId id="270" r:id="rId19"/>
    <p:sldId id="271" r:id="rId20"/>
    <p:sldId id="272" r:id="rId21"/>
    <p:sldId id="273" r:id="rId22"/>
    <p:sldId id="274" r:id="rId23"/>
    <p:sldId id="275" r:id="rId24"/>
    <p:sldId id="276" r:id="rId25"/>
    <p:sldId id="281" r:id="rId26"/>
    <p:sldId id="282" r:id="rId27"/>
    <p:sldId id="277" r:id="rId28"/>
    <p:sldId id="278" r:id="rId29"/>
    <p:sldId id="716" r:id="rId30"/>
    <p:sldId id="717" r:id="rId31"/>
    <p:sldId id="718" r:id="rId32"/>
    <p:sldId id="655" r:id="rId33"/>
    <p:sldId id="656" r:id="rId34"/>
    <p:sldId id="657" r:id="rId35"/>
    <p:sldId id="715" r:id="rId36"/>
    <p:sldId id="279" r:id="rId37"/>
    <p:sldId id="635" r:id="rId38"/>
    <p:sldId id="280" r:id="rId39"/>
    <p:sldId id="284" r:id="rId40"/>
    <p:sldId id="285" r:id="rId41"/>
    <p:sldId id="286" r:id="rId42"/>
    <p:sldId id="287" r:id="rId43"/>
    <p:sldId id="288" r:id="rId44"/>
    <p:sldId id="674" r:id="rId45"/>
    <p:sldId id="675" r:id="rId46"/>
    <p:sldId id="677" r:id="rId47"/>
    <p:sldId id="676" r:id="rId48"/>
    <p:sldId id="678" r:id="rId49"/>
    <p:sldId id="680" r:id="rId50"/>
    <p:sldId id="681" r:id="rId51"/>
    <p:sldId id="679" r:id="rId52"/>
    <p:sldId id="289" r:id="rId53"/>
    <p:sldId id="290" r:id="rId54"/>
    <p:sldId id="693" r:id="rId55"/>
    <p:sldId id="291" r:id="rId56"/>
    <p:sldId id="293" r:id="rId57"/>
    <p:sldId id="294" r:id="rId58"/>
    <p:sldId id="642" r:id="rId59"/>
    <p:sldId id="295" r:id="rId60"/>
    <p:sldId id="703" r:id="rId61"/>
    <p:sldId id="704" r:id="rId62"/>
    <p:sldId id="705" r:id="rId63"/>
    <p:sldId id="706" r:id="rId64"/>
    <p:sldId id="707" r:id="rId65"/>
    <p:sldId id="694" r:id="rId66"/>
    <p:sldId id="695" r:id="rId67"/>
    <p:sldId id="696" r:id="rId68"/>
    <p:sldId id="697" r:id="rId69"/>
    <p:sldId id="698" r:id="rId70"/>
    <p:sldId id="699" r:id="rId71"/>
    <p:sldId id="700" r:id="rId72"/>
    <p:sldId id="701" r:id="rId73"/>
    <p:sldId id="619" r:id="rId74"/>
    <p:sldId id="620" r:id="rId75"/>
    <p:sldId id="621" r:id="rId76"/>
    <p:sldId id="622" r:id="rId77"/>
    <p:sldId id="623" r:id="rId78"/>
    <p:sldId id="624" r:id="rId79"/>
    <p:sldId id="625" r:id="rId80"/>
    <p:sldId id="626" r:id="rId81"/>
    <p:sldId id="627" r:id="rId82"/>
    <p:sldId id="628" r:id="rId83"/>
    <p:sldId id="629" r:id="rId84"/>
    <p:sldId id="444" r:id="rId85"/>
    <p:sldId id="296" r:id="rId86"/>
    <p:sldId id="297" r:id="rId87"/>
    <p:sldId id="659" r:id="rId88"/>
    <p:sldId id="298" r:id="rId89"/>
    <p:sldId id="299" r:id="rId90"/>
    <p:sldId id="300" r:id="rId91"/>
    <p:sldId id="301" r:id="rId92"/>
    <p:sldId id="302" r:id="rId93"/>
    <p:sldId id="660" r:id="rId94"/>
    <p:sldId id="303" r:id="rId95"/>
    <p:sldId id="304" r:id="rId96"/>
    <p:sldId id="305" r:id="rId97"/>
    <p:sldId id="306" r:id="rId98"/>
    <p:sldId id="307" r:id="rId99"/>
    <p:sldId id="308" r:id="rId100"/>
    <p:sldId id="309" r:id="rId101"/>
    <p:sldId id="661" r:id="rId102"/>
    <p:sldId id="662" r:id="rId103"/>
    <p:sldId id="663" r:id="rId104"/>
    <p:sldId id="664" r:id="rId105"/>
    <p:sldId id="665" r:id="rId106"/>
    <p:sldId id="310" r:id="rId107"/>
    <p:sldId id="311" r:id="rId108"/>
    <p:sldId id="312" r:id="rId109"/>
    <p:sldId id="313" r:id="rId110"/>
    <p:sldId id="314" r:id="rId111"/>
    <p:sldId id="443" r:id="rId112"/>
    <p:sldId id="317" r:id="rId113"/>
    <p:sldId id="318" r:id="rId114"/>
    <p:sldId id="319" r:id="rId115"/>
    <p:sldId id="321" r:id="rId116"/>
    <p:sldId id="389" r:id="rId117"/>
    <p:sldId id="327" r:id="rId118"/>
    <p:sldId id="328" r:id="rId119"/>
    <p:sldId id="329" r:id="rId120"/>
    <p:sldId id="330" r:id="rId121"/>
    <p:sldId id="331" r:id="rId122"/>
    <p:sldId id="390" r:id="rId123"/>
    <p:sldId id="333" r:id="rId124"/>
    <p:sldId id="334" r:id="rId125"/>
    <p:sldId id="336" r:id="rId126"/>
    <p:sldId id="392" r:id="rId127"/>
    <p:sldId id="337" r:id="rId128"/>
    <p:sldId id="338" r:id="rId129"/>
    <p:sldId id="340" r:id="rId130"/>
    <p:sldId id="346" r:id="rId131"/>
    <p:sldId id="350" r:id="rId132"/>
    <p:sldId id="353" r:id="rId133"/>
    <p:sldId id="401" r:id="rId134"/>
    <p:sldId id="354" r:id="rId135"/>
    <p:sldId id="400" r:id="rId136"/>
    <p:sldId id="355" r:id="rId137"/>
    <p:sldId id="360" r:id="rId138"/>
    <p:sldId id="359" r:id="rId139"/>
    <p:sldId id="361" r:id="rId140"/>
    <p:sldId id="364" r:id="rId141"/>
    <p:sldId id="365" r:id="rId142"/>
    <p:sldId id="366" r:id="rId143"/>
    <p:sldId id="368" r:id="rId144"/>
    <p:sldId id="369" r:id="rId145"/>
    <p:sldId id="370" r:id="rId146"/>
    <p:sldId id="371" r:id="rId147"/>
    <p:sldId id="373" r:id="rId148"/>
    <p:sldId id="391" r:id="rId149"/>
    <p:sldId id="374" r:id="rId150"/>
    <p:sldId id="393" r:id="rId151"/>
    <p:sldId id="394" r:id="rId152"/>
    <p:sldId id="396" r:id="rId153"/>
    <p:sldId id="395" r:id="rId154"/>
    <p:sldId id="402" r:id="rId155"/>
    <p:sldId id="403" r:id="rId156"/>
    <p:sldId id="687" r:id="rId157"/>
    <p:sldId id="398" r:id="rId158"/>
    <p:sldId id="688" r:id="rId159"/>
    <p:sldId id="539" r:id="rId160"/>
    <p:sldId id="682" r:id="rId161"/>
    <p:sldId id="540" r:id="rId162"/>
    <p:sldId id="397" r:id="rId163"/>
    <p:sldId id="404" r:id="rId164"/>
    <p:sldId id="683" r:id="rId165"/>
    <p:sldId id="684" r:id="rId166"/>
    <p:sldId id="685" r:id="rId167"/>
    <p:sldId id="686" r:id="rId168"/>
    <p:sldId id="541" r:id="rId169"/>
    <p:sldId id="542" r:id="rId170"/>
    <p:sldId id="399" r:id="rId171"/>
    <p:sldId id="719" r:id="rId172"/>
    <p:sldId id="720" r:id="rId173"/>
    <p:sldId id="721" r:id="rId174"/>
    <p:sldId id="722" r:id="rId175"/>
    <p:sldId id="643" r:id="rId176"/>
    <p:sldId id="708" r:id="rId177"/>
    <p:sldId id="710" r:id="rId178"/>
    <p:sldId id="709" r:id="rId179"/>
    <p:sldId id="645" r:id="rId180"/>
    <p:sldId id="644" r:id="rId181"/>
    <p:sldId id="646" r:id="rId182"/>
    <p:sldId id="647" r:id="rId183"/>
    <p:sldId id="648" r:id="rId184"/>
    <p:sldId id="649" r:id="rId185"/>
    <p:sldId id="651" r:id="rId186"/>
    <p:sldId id="653" r:id="rId187"/>
    <p:sldId id="667" r:id="rId188"/>
    <p:sldId id="666" r:id="rId189"/>
    <p:sldId id="668" r:id="rId190"/>
    <p:sldId id="669" r:id="rId191"/>
    <p:sldId id="672" r:id="rId192"/>
    <p:sldId id="673" r:id="rId193"/>
    <p:sldId id="670" r:id="rId194"/>
    <p:sldId id="671" r:id="rId195"/>
    <p:sldId id="652" r:id="rId196"/>
    <p:sldId id="733" r:id="rId197"/>
    <p:sldId id="405" r:id="rId198"/>
    <p:sldId id="406" r:id="rId199"/>
    <p:sldId id="407" r:id="rId200"/>
    <p:sldId id="408" r:id="rId201"/>
    <p:sldId id="409" r:id="rId202"/>
    <p:sldId id="410" r:id="rId203"/>
    <p:sldId id="411" r:id="rId204"/>
    <p:sldId id="412" r:id="rId205"/>
    <p:sldId id="413" r:id="rId206"/>
    <p:sldId id="414" r:id="rId207"/>
    <p:sldId id="415" r:id="rId208"/>
    <p:sldId id="416" r:id="rId209"/>
    <p:sldId id="417" r:id="rId210"/>
    <p:sldId id="418" r:id="rId211"/>
    <p:sldId id="419" r:id="rId212"/>
    <p:sldId id="420" r:id="rId213"/>
    <p:sldId id="421" r:id="rId214"/>
    <p:sldId id="422" r:id="rId215"/>
    <p:sldId id="423" r:id="rId216"/>
    <p:sldId id="424" r:id="rId217"/>
    <p:sldId id="425" r:id="rId218"/>
    <p:sldId id="426" r:id="rId219"/>
    <p:sldId id="427" r:id="rId220"/>
    <p:sldId id="428" r:id="rId221"/>
    <p:sldId id="429" r:id="rId222"/>
    <p:sldId id="430" r:id="rId223"/>
    <p:sldId id="431" r:id="rId224"/>
    <p:sldId id="432" r:id="rId225"/>
    <p:sldId id="433" r:id="rId226"/>
    <p:sldId id="434" r:id="rId227"/>
    <p:sldId id="435" r:id="rId228"/>
    <p:sldId id="436" r:id="rId229"/>
    <p:sldId id="437" r:id="rId230"/>
    <p:sldId id="438" r:id="rId231"/>
    <p:sldId id="439" r:id="rId232"/>
    <p:sldId id="440" r:id="rId233"/>
    <p:sldId id="441" r:id="rId234"/>
    <p:sldId id="442" r:id="rId235"/>
    <p:sldId id="446" r:id="rId236"/>
    <p:sldId id="460" r:id="rId237"/>
    <p:sldId id="447" r:id="rId238"/>
    <p:sldId id="448" r:id="rId239"/>
    <p:sldId id="449" r:id="rId240"/>
    <p:sldId id="450" r:id="rId241"/>
    <p:sldId id="451" r:id="rId242"/>
    <p:sldId id="452" r:id="rId243"/>
    <p:sldId id="453" r:id="rId244"/>
    <p:sldId id="461" r:id="rId245"/>
    <p:sldId id="462" r:id="rId246"/>
    <p:sldId id="454" r:id="rId247"/>
    <p:sldId id="455" r:id="rId248"/>
    <p:sldId id="456" r:id="rId249"/>
    <p:sldId id="457" r:id="rId250"/>
    <p:sldId id="458" r:id="rId251"/>
    <p:sldId id="459" r:id="rId252"/>
    <p:sldId id="463" r:id="rId253"/>
    <p:sldId id="464" r:id="rId254"/>
    <p:sldId id="732" r:id="rId255"/>
    <p:sldId id="723" r:id="rId256"/>
    <p:sldId id="724" r:id="rId257"/>
    <p:sldId id="725" r:id="rId258"/>
    <p:sldId id="726" r:id="rId259"/>
    <p:sldId id="727" r:id="rId260"/>
    <p:sldId id="728" r:id="rId261"/>
    <p:sldId id="729" r:id="rId262"/>
    <p:sldId id="730" r:id="rId263"/>
    <p:sldId id="731" r:id="rId264"/>
    <p:sldId id="465" r:id="rId265"/>
    <p:sldId id="466" r:id="rId266"/>
    <p:sldId id="468" r:id="rId267"/>
    <p:sldId id="467" r:id="rId268"/>
    <p:sldId id="470" r:id="rId269"/>
    <p:sldId id="469" r:id="rId270"/>
    <p:sldId id="471" r:id="rId271"/>
    <p:sldId id="472" r:id="rId272"/>
    <p:sldId id="476" r:id="rId273"/>
    <p:sldId id="474" r:id="rId274"/>
    <p:sldId id="473" r:id="rId275"/>
    <p:sldId id="483" r:id="rId276"/>
    <p:sldId id="482" r:id="rId277"/>
    <p:sldId id="481" r:id="rId278"/>
    <p:sldId id="478" r:id="rId279"/>
    <p:sldId id="487" r:id="rId280"/>
    <p:sldId id="484" r:id="rId281"/>
    <p:sldId id="479" r:id="rId282"/>
    <p:sldId id="485" r:id="rId283"/>
    <p:sldId id="486" r:id="rId284"/>
    <p:sldId id="477" r:id="rId285"/>
    <p:sldId id="488" r:id="rId286"/>
    <p:sldId id="489" r:id="rId287"/>
    <p:sldId id="490" r:id="rId288"/>
    <p:sldId id="491" r:id="rId289"/>
    <p:sldId id="492" r:id="rId290"/>
    <p:sldId id="495" r:id="rId291"/>
    <p:sldId id="493" r:id="rId292"/>
    <p:sldId id="496" r:id="rId293"/>
    <p:sldId id="494" r:id="rId294"/>
    <p:sldId id="498" r:id="rId295"/>
    <p:sldId id="497" r:id="rId296"/>
    <p:sldId id="499" r:id="rId297"/>
    <p:sldId id="500" r:id="rId298"/>
    <p:sldId id="501" r:id="rId299"/>
    <p:sldId id="502" r:id="rId300"/>
    <p:sldId id="503" r:id="rId301"/>
    <p:sldId id="504" r:id="rId302"/>
    <p:sldId id="505" r:id="rId303"/>
    <p:sldId id="506" r:id="rId304"/>
    <p:sldId id="507" r:id="rId305"/>
    <p:sldId id="508" r:id="rId306"/>
    <p:sldId id="526" r:id="rId307"/>
    <p:sldId id="509" r:id="rId308"/>
    <p:sldId id="510" r:id="rId309"/>
    <p:sldId id="512" r:id="rId310"/>
    <p:sldId id="527" r:id="rId311"/>
    <p:sldId id="514" r:id="rId312"/>
    <p:sldId id="515" r:id="rId313"/>
    <p:sldId id="516" r:id="rId314"/>
    <p:sldId id="517" r:id="rId315"/>
    <p:sldId id="518" r:id="rId316"/>
    <p:sldId id="520" r:id="rId317"/>
    <p:sldId id="521" r:id="rId318"/>
    <p:sldId id="522" r:id="rId319"/>
    <p:sldId id="523" r:id="rId320"/>
    <p:sldId id="524" r:id="rId321"/>
    <p:sldId id="525" r:id="rId322"/>
    <p:sldId id="528" r:id="rId323"/>
    <p:sldId id="529" r:id="rId324"/>
    <p:sldId id="530" r:id="rId325"/>
    <p:sldId id="531" r:id="rId326"/>
    <p:sldId id="532" r:id="rId327"/>
    <p:sldId id="533" r:id="rId328"/>
    <p:sldId id="534" r:id="rId329"/>
    <p:sldId id="630" r:id="rId330"/>
    <p:sldId id="631" r:id="rId331"/>
    <p:sldId id="535" r:id="rId332"/>
    <p:sldId id="632" r:id="rId333"/>
    <p:sldId id="633" r:id="rId334"/>
    <p:sldId id="543" r:id="rId335"/>
    <p:sldId id="544" r:id="rId336"/>
    <p:sldId id="689" r:id="rId337"/>
    <p:sldId id="545" r:id="rId338"/>
    <p:sldId id="546" r:id="rId339"/>
    <p:sldId id="547" r:id="rId340"/>
    <p:sldId id="548" r:id="rId341"/>
    <p:sldId id="549" r:id="rId342"/>
    <p:sldId id="550" r:id="rId343"/>
    <p:sldId id="551" r:id="rId344"/>
    <p:sldId id="552" r:id="rId345"/>
    <p:sldId id="553" r:id="rId346"/>
    <p:sldId id="554" r:id="rId347"/>
    <p:sldId id="634" r:id="rId348"/>
    <p:sldId id="555" r:id="rId349"/>
  </p:sldIdLst>
  <p:sldSz cx="10287000" cy="6858000" type="35mm"/>
  <p:notesSz cx="10234613" cy="70993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1" autoAdjust="0"/>
    <p:restoredTop sz="92771" autoAdjust="0"/>
  </p:normalViewPr>
  <p:slideViewPr>
    <p:cSldViewPr>
      <p:cViewPr>
        <p:scale>
          <a:sx n="59" d="100"/>
          <a:sy n="59" d="100"/>
        </p:scale>
        <p:origin x="-1512" y="-1236"/>
      </p:cViewPr>
      <p:guideLst>
        <p:guide orient="horz" pos="2160"/>
        <p:guide pos="3240"/>
      </p:guideLst>
    </p:cSldViewPr>
  </p:slideViewPr>
  <p:notesTextViewPr>
    <p:cViewPr>
      <p:scale>
        <a:sx n="100" d="100"/>
        <a:sy n="100" d="100"/>
      </p:scale>
      <p:origin x="0" y="0"/>
    </p:cViewPr>
  </p:notesTextViewPr>
  <p:notesViewPr>
    <p:cSldViewPr>
      <p:cViewPr varScale="1">
        <p:scale>
          <a:sx n="68" d="100"/>
          <a:sy n="68" d="100"/>
        </p:scale>
        <p:origin x="-1800" y="-108"/>
      </p:cViewPr>
      <p:guideLst>
        <p:guide orient="horz" pos="2236"/>
        <p:guide pos="3224"/>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notesMaster" Target="notesMasters/notesMaster1.xml"/><Relationship Id="rId35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handoutMaster" Target="handoutMasters/handout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1383506" y="6597650"/>
            <a:ext cx="7469986" cy="354580"/>
          </a:xfrm>
          <a:prstGeom prst="rect">
            <a:avLst/>
          </a:prstGeom>
        </p:spPr>
        <p:txBody>
          <a:bodyPr vert="horz" lIns="91440" tIns="45720" rIns="91440" bIns="45720" rtlCol="0" anchor="b"/>
          <a:lstStyle>
            <a:lvl1pPr algn="l">
              <a:defRPr sz="1200"/>
            </a:lvl1pPr>
          </a:lstStyle>
          <a:p>
            <a:pPr algn="ctr"/>
            <a:r>
              <a:rPr lang="en-US" sz="1000" dirty="0"/>
              <a:t>© All rights reserved to John Bryce </a:t>
            </a:r>
            <a:r>
              <a:rPr lang="en-US" sz="1000" dirty="0" smtClean="0"/>
              <a:t>Training LTD from </a:t>
            </a:r>
            <a:r>
              <a:rPr lang="en-US" sz="1000" dirty="0"/>
              <a:t>Matrix </a:t>
            </a:r>
            <a:r>
              <a:rPr lang="en-US" sz="1000" dirty="0" smtClean="0"/>
              <a:t>Group</a:t>
            </a:r>
            <a:endParaRPr lang="en-US" sz="1000" dirty="0"/>
          </a:p>
          <a:p>
            <a:pPr algn="ctr"/>
            <a:endParaRPr lang="en-US" dirty="0"/>
          </a:p>
        </p:txBody>
      </p:sp>
      <p:sp>
        <p:nvSpPr>
          <p:cNvPr id="5" name="Slide Number Placeholder 4"/>
          <p:cNvSpPr>
            <a:spLocks noGrp="1"/>
          </p:cNvSpPr>
          <p:nvPr>
            <p:ph type="sldNum" sz="quarter" idx="3"/>
          </p:nvPr>
        </p:nvSpPr>
        <p:spPr>
          <a:xfrm>
            <a:off x="1382314" y="6615332"/>
            <a:ext cx="7469986" cy="354580"/>
          </a:xfrm>
          <a:prstGeom prst="rect">
            <a:avLst/>
          </a:prstGeom>
        </p:spPr>
        <p:txBody>
          <a:bodyPr vert="horz" lIns="91440" tIns="45720" rIns="91440" bIns="45720" rtlCol="0" anchor="b"/>
          <a:lstStyle>
            <a:lvl1pPr algn="r">
              <a:defRPr sz="1200"/>
            </a:lvl1pPr>
          </a:lstStyle>
          <a:p>
            <a:pPr algn="ctr"/>
            <a:fld id="{F4078186-EECF-4A8A-B9C2-6A415D4496E3}" type="slidenum">
              <a:rPr lang="en-US" smtClean="0"/>
              <a:pPr algn="ctr"/>
              <a:t>‹#›</a:t>
            </a:fld>
            <a:endParaRPr lang="en-US"/>
          </a:p>
        </p:txBody>
      </p:sp>
    </p:spTree>
    <p:extLst>
      <p:ext uri="{BB962C8B-B14F-4D97-AF65-F5344CB8AC3E}">
        <p14:creationId xmlns:p14="http://schemas.microsoft.com/office/powerpoint/2010/main" xmlns="" val="146976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4435304" cy="35458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defTabSz="990600" rtl="0">
              <a:defRPr sz="1300">
                <a:latin typeface="Calibri" pitchFamily="34" charset="0"/>
              </a:defRPr>
            </a:lvl1pPr>
          </a:lstStyle>
          <a:p>
            <a:endParaRPr lang="en-US"/>
          </a:p>
        </p:txBody>
      </p:sp>
      <p:sp>
        <p:nvSpPr>
          <p:cNvPr id="3" name="Date Placeholder 2"/>
          <p:cNvSpPr>
            <a:spLocks noGrp="1"/>
          </p:cNvSpPr>
          <p:nvPr>
            <p:ph type="dt" idx="1"/>
          </p:nvPr>
        </p:nvSpPr>
        <p:spPr bwMode="auto">
          <a:xfrm>
            <a:off x="5797022" y="0"/>
            <a:ext cx="4435304" cy="35458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rtl="0">
              <a:defRPr sz="1300">
                <a:latin typeface="Calibri" pitchFamily="34" charset="0"/>
              </a:defRPr>
            </a:lvl1pPr>
          </a:lstStyle>
          <a:p>
            <a:fld id="{7F7CF678-6E7D-47B6-BB57-B794B8D24819}" type="datetimeFigureOut">
              <a:rPr lang="en-US"/>
              <a:pPr/>
              <a:t>12/25/2014</a:t>
            </a:fld>
            <a:endParaRPr lang="en-US"/>
          </a:p>
        </p:txBody>
      </p:sp>
      <p:sp>
        <p:nvSpPr>
          <p:cNvPr id="4" name="Slide Image Placeholder 3"/>
          <p:cNvSpPr>
            <a:spLocks noGrp="1" noRot="1" noChangeAspect="1"/>
          </p:cNvSpPr>
          <p:nvPr>
            <p:ph type="sldImg" idx="2"/>
          </p:nvPr>
        </p:nvSpPr>
        <p:spPr>
          <a:xfrm>
            <a:off x="3121025" y="533400"/>
            <a:ext cx="3992563" cy="26606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1023005" y="3371809"/>
            <a:ext cx="8188606" cy="319452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1" y="6743619"/>
            <a:ext cx="4435304" cy="35458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defTabSz="990600" rtl="0">
              <a:defRPr sz="1300">
                <a:latin typeface="Calibri" pitchFamily="34" charset="0"/>
              </a:defRPr>
            </a:lvl1pPr>
          </a:lstStyle>
          <a:p>
            <a:endParaRPr lang="en-US"/>
          </a:p>
        </p:txBody>
      </p:sp>
      <p:sp>
        <p:nvSpPr>
          <p:cNvPr id="7" name="Slide Number Placeholder 6"/>
          <p:cNvSpPr>
            <a:spLocks noGrp="1"/>
          </p:cNvSpPr>
          <p:nvPr>
            <p:ph type="sldNum" sz="quarter" idx="5"/>
          </p:nvPr>
        </p:nvSpPr>
        <p:spPr bwMode="auto">
          <a:xfrm>
            <a:off x="5797022" y="6743619"/>
            <a:ext cx="4435304" cy="35458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rtl="0">
              <a:defRPr sz="1300">
                <a:latin typeface="Calibri" pitchFamily="34" charset="0"/>
              </a:defRPr>
            </a:lvl1pPr>
          </a:lstStyle>
          <a:p>
            <a:fld id="{6D428947-3FCA-4614-9A6C-81A24F7B133C}" type="slidenum">
              <a:rPr lang="he-IL"/>
              <a:pPr/>
              <a:t>‹#›</a:t>
            </a:fld>
            <a:endParaRPr lang="en-US"/>
          </a:p>
        </p:txBody>
      </p:sp>
    </p:spTree>
    <p:extLst>
      <p:ext uri="{BB962C8B-B14F-4D97-AF65-F5344CB8AC3E}">
        <p14:creationId xmlns:p14="http://schemas.microsoft.com/office/powerpoint/2010/main" xmlns="" val="28216149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jdk1.3.1_02/docs/api/java/lang/ThreadGroup.html" TargetMode="External"/><Relationship Id="rId2" Type="http://schemas.openxmlformats.org/officeDocument/2006/relationships/slide" Target="../slides/slide142.xml"/><Relationship Id="rId1" Type="http://schemas.openxmlformats.org/officeDocument/2006/relationships/notesMaster" Target="../notesMasters/notesMaster1.xml"/><Relationship Id="rId5" Type="http://schemas.openxmlformats.org/officeDocument/2006/relationships/hyperlink" Target="../../../../../jdk1.3.1_02/docs/api/java/lang/String.html" TargetMode="External"/><Relationship Id="rId4" Type="http://schemas.openxmlformats.org/officeDocument/2006/relationships/hyperlink" Target="../../../../../jdk1.3.1_02/docs/api/java/lang/Runnable.html" TargetMode="Externa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java.sun.com/j2se/1.4.2/docs/api/java/lang/Object.html" TargetMode="External"/><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3" Type="http://schemas.openxmlformats.org/officeDocument/2006/relationships/hyperlink" Target="http://java.sun.com/j2se/1.4.2/docs/api/java/lang/ThreadGroup.html"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3" Type="http://schemas.openxmlformats.org/officeDocument/2006/relationships/hyperlink" Target="http://java.sun.com/j2se/1.4.2/docs/api/java/lang/Thread.html" TargetMode="External"/><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jdk1.3.1_02/docs/guide/misc/threadPrimitiveDeprecation.html" TargetMode="External"/><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9411" name="Rectangle 3"/>
          <p:cNvSpPr>
            <a:spLocks noGrp="1"/>
          </p:cNvSpPr>
          <p:nvPr>
            <p:ph type="body" idx="1"/>
          </p:nvPr>
        </p:nvSpPr>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0195" name="Rectangle 3"/>
          <p:cNvSpPr>
            <a:spLocks noGrp="1"/>
          </p:cNvSpPr>
          <p:nvPr>
            <p:ph type="body" idx="1"/>
          </p:nvPr>
        </p:nvSpPr>
        <p:spPr/>
        <p:txBody>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24930" name="Rectangle 3"/>
          <p:cNvSpPr>
            <a:spLocks noGrp="1" noChangeArrowheads="1"/>
          </p:cNvSpPr>
          <p:nvPr>
            <p:ph type="body" idx="1"/>
          </p:nvPr>
        </p:nvSpPr>
        <p:spPr/>
        <p:txBody>
          <a:bodyPr/>
          <a:lstStyle/>
          <a:p>
            <a:pPr>
              <a:spcBef>
                <a:spcPct val="0"/>
              </a:spcBef>
            </a:pPr>
            <a:r>
              <a:rPr lang="en-US" sz="1100" u="sng" smtClean="0">
                <a:cs typeface="Times New Roman" pitchFamily="18" charset="0"/>
              </a:rPr>
              <a:t>Using the notifyAll and wait Methods </a:t>
            </a:r>
          </a:p>
          <a:p>
            <a:pPr>
              <a:spcBef>
                <a:spcPct val="0"/>
              </a:spcBef>
            </a:pPr>
            <a:r>
              <a:rPr lang="en-US" sz="1100" smtClean="0">
                <a:cs typeface="Times New Roman" pitchFamily="18" charset="0"/>
              </a:rPr>
              <a:t>The CubbyHole stores its value in a private member variable called contents. CubbyHole has another private member variable, available, that is a boolean. available is true when the value has just been put but not yet gotten and is false when the value has been gotten but not yet put. So, here's one possible implementation for the put and get methods: public synchronized int get() { // won't work! if (available == true) { available = false; return contents; } } public synchronized void put(int value) { // won't work! if (available == false) { available = true; contents = value; } } As implemented, these two methods won't work. Look at the get method. What happens if the Producer hasn't put anything in the CubbyHole and available isn't true? get does nothing. Similarly, if the Producer calls put before the Consumer got the value, put doesn't do anything</a:t>
            </a:r>
            <a:r>
              <a:rPr lang="en-US" sz="1100" b="1" smtClean="0">
                <a:cs typeface="Times New Roman" pitchFamily="18" charset="0"/>
              </a:rPr>
              <a:t>.</a:t>
            </a:r>
            <a:r>
              <a:rPr lang="en-US" sz="1100" smtClean="0">
                <a:cs typeface="Times New Roman" pitchFamily="18" charset="0"/>
              </a:rPr>
              <a:t>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5923" name="Rectangle 3"/>
          <p:cNvSpPr>
            <a:spLocks noGrp="1"/>
          </p:cNvSpPr>
          <p:nvPr>
            <p:ph type="body" idx="1"/>
          </p:nvPr>
        </p:nvSpPr>
        <p:spPr/>
        <p:txBody>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28002" name="Rectangle 3"/>
          <p:cNvSpPr>
            <a:spLocks noGrp="1" noChangeArrowheads="1"/>
          </p:cNvSpPr>
          <p:nvPr>
            <p:ph type="body" idx="1"/>
          </p:nvPr>
        </p:nvSpPr>
        <p:spPr/>
        <p:txBody>
          <a:bodyPr/>
          <a:lstStyle/>
          <a:p>
            <a:pPr>
              <a:spcBef>
                <a:spcPct val="0"/>
              </a:spcBef>
            </a:pPr>
            <a:r>
              <a:rPr lang="en-US" sz="1100" smtClean="0"/>
              <a:t>You really want the Consumer to wait until the Producer puts something in the CubbyHole and the Producer must notify the Consumer when it's done so. Similarly, the Producer must wait until the Consumer takes a value (and notifies the Producer of its activities) before replacing it with a new value. The two threads must coordinate more fully and can use Object's wait and notifyAll methods to do so. </a:t>
            </a:r>
          </a:p>
          <a:p>
            <a:pPr>
              <a:spcBef>
                <a:spcPct val="0"/>
              </a:spcBef>
            </a:pPr>
            <a:r>
              <a:rPr lang="en-US" sz="1100" smtClean="0"/>
              <a:t>Here are the new implementations of get and put that wait on and notify each other of their activities: </a:t>
            </a:r>
          </a:p>
          <a:p>
            <a:pPr>
              <a:spcBef>
                <a:spcPct val="0"/>
              </a:spcBef>
            </a:pPr>
            <a:r>
              <a:rPr lang="en-US" sz="1100" smtClean="0"/>
              <a:t>public synchronized int get() { </a:t>
            </a:r>
          </a:p>
          <a:p>
            <a:pPr>
              <a:spcBef>
                <a:spcPct val="0"/>
              </a:spcBef>
            </a:pPr>
            <a:r>
              <a:rPr lang="en-US" sz="1100" smtClean="0"/>
              <a:t>  while (available == false) { </a:t>
            </a:r>
          </a:p>
          <a:p>
            <a:pPr>
              <a:spcBef>
                <a:spcPct val="0"/>
              </a:spcBef>
            </a:pPr>
            <a:r>
              <a:rPr lang="en-US" sz="1100" smtClean="0"/>
              <a:t>    try { </a:t>
            </a:r>
          </a:p>
          <a:p>
            <a:pPr>
              <a:spcBef>
                <a:spcPct val="0"/>
              </a:spcBef>
            </a:pPr>
            <a:r>
              <a:rPr lang="en-US" sz="1100" smtClean="0"/>
              <a:t>      // wait for Producer to put value wait(); </a:t>
            </a:r>
          </a:p>
          <a:p>
            <a:pPr>
              <a:spcBef>
                <a:spcPct val="0"/>
              </a:spcBef>
            </a:pPr>
            <a:r>
              <a:rPr lang="en-US" sz="1100" smtClean="0"/>
              <a:t>    } catch (InterruptedException e) { } </a:t>
            </a:r>
          </a:p>
          <a:p>
            <a:pPr>
              <a:spcBef>
                <a:spcPct val="0"/>
              </a:spcBef>
            </a:pPr>
            <a:r>
              <a:rPr lang="en-US" sz="1100" smtClean="0"/>
              <a:t>} </a:t>
            </a:r>
          </a:p>
          <a:p>
            <a:pPr>
              <a:spcBef>
                <a:spcPct val="0"/>
              </a:spcBef>
            </a:pPr>
            <a:r>
              <a:rPr lang="en-US" sz="1100" smtClean="0"/>
              <a:t>available = false; // notify Producer that value has been retrieved </a:t>
            </a:r>
          </a:p>
          <a:p>
            <a:pPr>
              <a:spcBef>
                <a:spcPct val="0"/>
              </a:spcBef>
            </a:pPr>
            <a:r>
              <a:rPr lang="en-US" sz="1100" smtClean="0"/>
              <a:t>notifyAll(); </a:t>
            </a:r>
          </a:p>
          <a:p>
            <a:pPr>
              <a:spcBef>
                <a:spcPct val="0"/>
              </a:spcBef>
            </a:pPr>
            <a:r>
              <a:rPr lang="en-US" sz="1100" smtClean="0"/>
              <a:t>return contents; </a:t>
            </a:r>
          </a:p>
          <a:p>
            <a:pPr>
              <a:spcBef>
                <a:spcPct val="0"/>
              </a:spcBef>
            </a:pPr>
            <a:r>
              <a:rPr lang="en-US" sz="1100" smtClean="0"/>
              <a:t>}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30050" name="Rectangle 3"/>
          <p:cNvSpPr>
            <a:spLocks noGrp="1" noChangeArrowheads="1"/>
          </p:cNvSpPr>
          <p:nvPr>
            <p:ph type="body" idx="1"/>
          </p:nvPr>
        </p:nvSpPr>
        <p:spPr/>
        <p:txBody>
          <a:bodyPr/>
          <a:lstStyle/>
          <a:p>
            <a:pPr>
              <a:spcBef>
                <a:spcPct val="0"/>
              </a:spcBef>
            </a:pPr>
            <a:r>
              <a:rPr lang="en-US" sz="1100" smtClean="0"/>
              <a:t>The Java runtime system allows a thread to re-acquire a lock that it already holds because Java locks are reentrant. Reentrant locks are important because they eliminate the possibility of a single thread deadlocking itself on a lock that it already holds. Consider this class: </a:t>
            </a:r>
          </a:p>
          <a:p>
            <a:pPr>
              <a:spcBef>
                <a:spcPct val="0"/>
              </a:spcBef>
            </a:pPr>
            <a:r>
              <a:rPr lang="en-US" sz="1100" smtClean="0"/>
              <a:t>public class Reentrant { public synchronized void a() { b(); System.out.println("here I am, in a()"); } public synchronized void b() { System.out.println("here I am, in b()"); } } Reentrant contains two synchronized methods: a and b. The first synchronized method, a, calls the other synchronized method, b. When control enters method a, the current thread acquires the lock for the Reentrant object. Now, a calls b and because b is also synchronized the thread attempts to acquire the same lock again. Because Java supports reentrant locks, this works. The current thread can acquire the Reentrant object's lock again and both a and b execute to conclusion as is evidenced by the output: </a:t>
            </a:r>
          </a:p>
          <a:p>
            <a:pPr>
              <a:spcBef>
                <a:spcPct val="0"/>
              </a:spcBef>
            </a:pPr>
            <a:r>
              <a:rPr lang="en-US" sz="1100" smtClean="0"/>
              <a:t>here I am, in b() here I am, in a() In systems that don't support reentrant locks, this sequence of method calls would cause deadlock.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32098" name="Rectangle 3"/>
          <p:cNvSpPr>
            <a:spLocks noGrp="1" noChangeArrowheads="1"/>
          </p:cNvSpPr>
          <p:nvPr>
            <p:ph type="body" idx="1"/>
          </p:nvPr>
        </p:nvSpPr>
        <p:spPr/>
        <p:txBody>
          <a:bodyPr/>
          <a:lstStyle/>
          <a:p>
            <a:pPr>
              <a:spcBef>
                <a:spcPct val="0"/>
              </a:spcBef>
            </a:pPr>
            <a:r>
              <a:rPr lang="en-US" sz="1100" smtClean="0"/>
              <a:t>public void </a:t>
            </a:r>
            <a:r>
              <a:rPr lang="en-US" sz="1100" b="1" smtClean="0"/>
              <a:t>interrupt</a:t>
            </a:r>
            <a:r>
              <a:rPr lang="en-US" sz="1100" smtClean="0"/>
              <a:t>() </a:t>
            </a:r>
          </a:p>
          <a:p>
            <a:pPr lvl="1">
              <a:spcBef>
                <a:spcPct val="0"/>
              </a:spcBef>
            </a:pPr>
            <a:r>
              <a:rPr lang="en-US" sz="1100" smtClean="0"/>
              <a:t>Interrupts this thread. First the checkAccess method of this thread is called with no arguments. This may result in throwing a SecurityException.</a:t>
            </a:r>
          </a:p>
          <a:p>
            <a:pPr lvl="1">
              <a:spcBef>
                <a:spcPct val="0"/>
              </a:spcBef>
            </a:pPr>
            <a:endParaRPr lang="en-US" sz="1100" smtClean="0"/>
          </a:p>
          <a:p>
            <a:pPr>
              <a:spcBef>
                <a:spcPct val="0"/>
              </a:spcBef>
            </a:pPr>
            <a:r>
              <a:rPr lang="en-US" sz="1100" smtClean="0"/>
              <a:t>public static boolean </a:t>
            </a:r>
            <a:r>
              <a:rPr lang="en-US" sz="1100" b="1" smtClean="0"/>
              <a:t>interrupted</a:t>
            </a:r>
            <a:r>
              <a:rPr lang="en-US" sz="1100" smtClean="0"/>
              <a:t>() </a:t>
            </a:r>
          </a:p>
          <a:p>
            <a:pPr lvl="1">
              <a:spcBef>
                <a:spcPct val="0"/>
              </a:spcBef>
            </a:pPr>
            <a:r>
              <a:rPr lang="en-US" sz="1100" smtClean="0"/>
              <a:t>Tests whether the current thread has been interrupted. The </a:t>
            </a:r>
            <a:r>
              <a:rPr lang="en-US" sz="1100" i="1" smtClean="0"/>
              <a:t>interrupted status</a:t>
            </a:r>
            <a:r>
              <a:rPr lang="en-US" sz="1100" smtClean="0"/>
              <a:t> of the thread is cleared by this method. In other words, if this method were to be called twice in succession, the second call would return false (unless the current thread were interrupted again, after the first call had cleared its interrupted status and before the second call had examined it). </a:t>
            </a:r>
          </a:p>
          <a:p>
            <a:pPr lvl="1">
              <a:spcBef>
                <a:spcPct val="0"/>
              </a:spcBef>
            </a:pPr>
            <a:r>
              <a:rPr lang="en-US" sz="1100" b="1" smtClean="0"/>
              <a:t>Returns:</a:t>
            </a:r>
            <a:r>
              <a:rPr lang="en-US" sz="1100" smtClean="0"/>
              <a:t> </a:t>
            </a:r>
          </a:p>
          <a:p>
            <a:pPr lvl="2">
              <a:spcBef>
                <a:spcPct val="0"/>
              </a:spcBef>
            </a:pPr>
            <a:r>
              <a:rPr lang="en-US" sz="1100" smtClean="0"/>
              <a:t>true if the current thread has been interrupted; false otherwise.</a:t>
            </a:r>
          </a:p>
          <a:p>
            <a:pPr>
              <a:spcBef>
                <a:spcPct val="0"/>
              </a:spcBef>
            </a:pPr>
            <a:endParaRPr lang="en-US" sz="110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34146" name="Rectangle 3"/>
          <p:cNvSpPr>
            <a:spLocks noGrp="1" noChangeArrowheads="1"/>
          </p:cNvSpPr>
          <p:nvPr>
            <p:ph type="body" idx="1"/>
          </p:nvPr>
        </p:nvSpPr>
        <p:spPr/>
        <p:txBody>
          <a:bodyPr/>
          <a:lstStyle/>
          <a:p>
            <a:pPr>
              <a:spcBef>
                <a:spcPct val="0"/>
              </a:spcBef>
            </a:pPr>
            <a:r>
              <a:rPr lang="en-US" sz="1100" smtClean="0"/>
              <a:t>While coding multi threading using Java as language, be cautious about Dead Locks. It occurs when two or more threads access two synchronized resources and no one thread releases the resource. Result is an infinitely waiting threads with lock. Here is a program that tells how dead locks occur and avoiding the same saves programmers working in Threads from Dead Locks. /** * This is a demonstration of how NOT to write multi-threaded programs. * It is a program that purposely causes deadlock between two threads that * are both trying to acquire locks for the same two resources. * To avoid this sort of deadlock when locking multiple resources, all threads * should always acquire their locks in the same order. **/ public class Deadlock { public static void main(String[] args) { // These are the two resource objects we'll try to get locks for final Object resource1 = "resource1"; final Object resource2 = "resource2"; // Here's the first thread. It tries to lock resource1 then resource2 Thread t1 = new Thread() { public void run() { // Lock resource 1 synchronized(resource1) { System.out.println("Thread 1: locked resource 1"); // Pause for a bit, simulating some file I/O or something. // Basically, we just want to give the other thread a chance to // run. Threads and deadlock are asynchronous things, but we're // trying to force deadlock to happen here... try { Thread.sleep(50); } catch (InterruptedException e) {} // Now wait 'till we can get a lock on resource 2 synchronized(resource2) { System.out.println("Thread 1: locked resource 2"); } } } }; // Here's the second thread. It tries to lock resource2 then resource1 Thread t2 = new Thread() {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36194" name="Rectangle 3"/>
          <p:cNvSpPr>
            <a:spLocks noGrp="1" noChangeArrowheads="1"/>
          </p:cNvSpPr>
          <p:nvPr>
            <p:ph type="body" idx="1"/>
          </p:nvPr>
        </p:nvSpPr>
        <p:spPr/>
        <p:txBody>
          <a:bodyPr/>
          <a:lstStyle/>
          <a:p>
            <a:pPr>
              <a:spcBef>
                <a:spcPct val="0"/>
              </a:spcBef>
            </a:pPr>
            <a:r>
              <a:rPr lang="en-US" sz="1100" b="1" smtClean="0"/>
              <a:t>The Default Thread Group</a:t>
            </a:r>
          </a:p>
          <a:p>
            <a:pPr>
              <a:spcBef>
                <a:spcPct val="0"/>
              </a:spcBef>
            </a:pPr>
            <a:r>
              <a:rPr lang="en-US" sz="1100" smtClean="0"/>
              <a:t>If you create a new Thread without specifying its group in the constructor, the runtime system automatically places the new thread in the same group as the thread that created it (known as the </a:t>
            </a:r>
            <a:r>
              <a:rPr lang="en-US" sz="1100" i="1" smtClean="0"/>
              <a:t>current thread group</a:t>
            </a:r>
            <a:r>
              <a:rPr lang="en-US" sz="1100" smtClean="0"/>
              <a:t> and the </a:t>
            </a:r>
            <a:r>
              <a:rPr lang="en-US" sz="1100" i="1" smtClean="0"/>
              <a:t>current thread</a:t>
            </a:r>
            <a:r>
              <a:rPr lang="en-US" sz="1100" smtClean="0"/>
              <a:t>, respectively). So, if you leave the thread group unspecified when you create your thread, what group contains your thread? When a Java application first starts up, the Java runtime system creates a ThreadGroup named main. Unless specified otherwise, all new threads that you create become members of the main thread group. </a:t>
            </a:r>
          </a:p>
          <a:p>
            <a:pPr>
              <a:spcBef>
                <a:spcPct val="0"/>
              </a:spcBef>
            </a:pPr>
            <a:r>
              <a:rPr lang="en-US" sz="1100" smtClean="0"/>
              <a:t>Many Java programmers ignore thread groups altogether and allow the runtime system to handle all of the details regarding thread groups. However, if your program creates a lot of threads that should be manipulated as a group, or if you are implementing a custom security manager, you will likely want more control over thread groups.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38242" name="Rectangle 3"/>
          <p:cNvSpPr>
            <a:spLocks noGrp="1" noChangeArrowheads="1"/>
          </p:cNvSpPr>
          <p:nvPr>
            <p:ph type="body" idx="1"/>
          </p:nvPr>
        </p:nvSpPr>
        <p:spPr/>
        <p:txBody>
          <a:bodyPr/>
          <a:lstStyle/>
          <a:p>
            <a:pPr>
              <a:spcBef>
                <a:spcPct val="0"/>
              </a:spcBef>
            </a:pPr>
            <a:r>
              <a:rPr lang="en-US" sz="1100" smtClean="0"/>
              <a:t>If you create a new Thread without specifying its group in the constructor, the runtime system automatically places the new thread in the same group as the thread that created it (known as the </a:t>
            </a:r>
            <a:r>
              <a:rPr lang="en-US" sz="1100" i="1" smtClean="0"/>
              <a:t>current thread group</a:t>
            </a:r>
            <a:r>
              <a:rPr lang="en-US" sz="1100" smtClean="0"/>
              <a:t> and the </a:t>
            </a:r>
            <a:r>
              <a:rPr lang="en-US" sz="1100" i="1" smtClean="0"/>
              <a:t>current thread</a:t>
            </a:r>
            <a:r>
              <a:rPr lang="en-US" sz="1100" smtClean="0"/>
              <a:t>, respectively). So, if you leave the thread group unspecified when you create your thread, what group contains your thread? When a Java application first starts up, the Java runtime system creates a ThreadGroup named main. Unless specified otherwise, all new threads that you create become members of the main thread group. </a:t>
            </a:r>
          </a:p>
          <a:p>
            <a:pPr>
              <a:spcBef>
                <a:spcPct val="0"/>
              </a:spcBef>
            </a:pPr>
            <a:endParaRPr lang="en-US" sz="1100"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40290" name="Rectangle 3"/>
          <p:cNvSpPr>
            <a:spLocks noGrp="1" noChangeArrowheads="1"/>
          </p:cNvSpPr>
          <p:nvPr>
            <p:ph type="body" idx="1"/>
          </p:nvPr>
        </p:nvSpPr>
        <p:spPr/>
        <p:txBody>
          <a:bodyPr/>
          <a:lstStyle/>
          <a:p>
            <a:pPr>
              <a:spcBef>
                <a:spcPct val="0"/>
              </a:spcBef>
            </a:pPr>
            <a:r>
              <a:rPr lang="en-US" sz="1100" smtClean="0"/>
              <a:t>public </a:t>
            </a:r>
            <a:r>
              <a:rPr lang="en-US" sz="1100" b="1" smtClean="0"/>
              <a:t>Thread</a:t>
            </a:r>
            <a:r>
              <a:rPr lang="en-US" sz="1100" smtClean="0"/>
              <a:t>(</a:t>
            </a:r>
            <a:r>
              <a:rPr lang="en-US" sz="1100" smtClean="0">
                <a:hlinkClick r:id="rId3" action="ppaction://hlinkfile"/>
              </a:rPr>
              <a:t>ThreadGroup</a:t>
            </a:r>
            <a:r>
              <a:rPr lang="en-US" sz="1100" smtClean="0"/>
              <a:t> group, </a:t>
            </a:r>
            <a:r>
              <a:rPr lang="en-US" sz="1100" smtClean="0">
                <a:hlinkClick r:id="rId4" action="ppaction://hlinkfile"/>
              </a:rPr>
              <a:t>Runnable</a:t>
            </a:r>
            <a:r>
              <a:rPr lang="en-US" sz="1100" smtClean="0"/>
              <a:t> target, </a:t>
            </a:r>
            <a:r>
              <a:rPr lang="en-US" sz="1100" smtClean="0">
                <a:hlinkClick r:id="rId5" action="ppaction://hlinkfile"/>
              </a:rPr>
              <a:t>String</a:t>
            </a:r>
            <a:r>
              <a:rPr lang="en-US" sz="1100" smtClean="0"/>
              <a:t> name) </a:t>
            </a:r>
          </a:p>
          <a:p>
            <a:pPr lvl="1">
              <a:spcBef>
                <a:spcPct val="0"/>
              </a:spcBef>
            </a:pPr>
            <a:r>
              <a:rPr lang="en-US" sz="1100" smtClean="0"/>
              <a:t>Allocates a new Thread object so that it has target as its run object, has the specified name as its name, and belongs to the thread group referred to by group. If group is null, the group is set to be the same ThreadGroup as the thread that is creating the new thread. </a:t>
            </a:r>
          </a:p>
          <a:p>
            <a:pPr lvl="1">
              <a:spcBef>
                <a:spcPct val="0"/>
              </a:spcBef>
            </a:pPr>
            <a:r>
              <a:rPr lang="en-US" sz="1100" smtClean="0"/>
              <a:t>If there is a security manager, its checkAccess method is called with the ThreadGroup as its argument. This may result in a SecurityException. </a:t>
            </a:r>
          </a:p>
          <a:p>
            <a:pPr lvl="1">
              <a:spcBef>
                <a:spcPct val="0"/>
              </a:spcBef>
            </a:pPr>
            <a:r>
              <a:rPr lang="en-US" sz="1100" smtClean="0"/>
              <a:t>If the target argument is not null, the run method of the target is called when this thread is started. If the target argument is null, this thread's run method is called when this thread is started. </a:t>
            </a:r>
          </a:p>
          <a:p>
            <a:pPr lvl="1">
              <a:spcBef>
                <a:spcPct val="0"/>
              </a:spcBef>
            </a:pPr>
            <a:r>
              <a:rPr lang="en-US" sz="1100" smtClean="0"/>
              <a:t>The priority of the newly created thread is set equal to the priority of the thread creating it, that is, the currently running thread. The method setPriority may be used to change the priority to a new value. </a:t>
            </a:r>
          </a:p>
          <a:p>
            <a:pPr lvl="1">
              <a:spcBef>
                <a:spcPct val="0"/>
              </a:spcBef>
            </a:pPr>
            <a:r>
              <a:rPr lang="en-US" sz="1100" smtClean="0"/>
              <a:t>The newly created thread is initially marked as being a daemon thread if and only if the thread creating it is currently marked as a daemon thread. The method setDaemon may be used to change whether or not a thread is a daemon.</a:t>
            </a:r>
          </a:p>
          <a:p>
            <a:pPr lvl="1">
              <a:spcBef>
                <a:spcPct val="0"/>
              </a:spcBef>
            </a:pPr>
            <a:r>
              <a:rPr lang="en-US" sz="1100" b="1" smtClean="0"/>
              <a:t>Parameters:</a:t>
            </a:r>
            <a:r>
              <a:rPr lang="en-US" sz="1100" smtClean="0"/>
              <a:t> </a:t>
            </a:r>
          </a:p>
          <a:p>
            <a:pPr lvl="2">
              <a:spcBef>
                <a:spcPct val="0"/>
              </a:spcBef>
            </a:pPr>
            <a:r>
              <a:rPr lang="en-US" sz="1100" smtClean="0"/>
              <a:t>group - the thread group. </a:t>
            </a:r>
          </a:p>
          <a:p>
            <a:pPr lvl="2">
              <a:spcBef>
                <a:spcPct val="0"/>
              </a:spcBef>
            </a:pPr>
            <a:r>
              <a:rPr lang="en-US" sz="1100" smtClean="0"/>
              <a:t>target - the object whose run method is called. </a:t>
            </a:r>
          </a:p>
          <a:p>
            <a:pPr lvl="2">
              <a:spcBef>
                <a:spcPct val="0"/>
              </a:spcBef>
            </a:pPr>
            <a:r>
              <a:rPr lang="en-US" sz="1100" smtClean="0"/>
              <a:t>name - the name of the new thread.</a:t>
            </a:r>
          </a:p>
          <a:p>
            <a:pPr>
              <a:spcBef>
                <a:spcPct val="0"/>
              </a:spcBef>
            </a:pPr>
            <a:endParaRPr lang="en-US" sz="1100"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42338" name="Rectangle 3"/>
          <p:cNvSpPr>
            <a:spLocks noGrp="1" noChangeArrowheads="1"/>
          </p:cNvSpPr>
          <p:nvPr>
            <p:ph type="body" idx="1"/>
          </p:nvPr>
        </p:nvSpPr>
        <p:spPr/>
        <p:txBody>
          <a:bodyPr/>
          <a:lstStyle/>
          <a:p>
            <a:pPr>
              <a:spcBef>
                <a:spcPct val="0"/>
              </a:spcBef>
            </a:pPr>
            <a:r>
              <a:rPr lang="en-US" sz="1100" smtClean="0"/>
              <a:t>public class </a:t>
            </a:r>
            <a:r>
              <a:rPr lang="en-US" sz="1100" b="1" smtClean="0"/>
              <a:t>ThreadGroup</a:t>
            </a:r>
            <a:r>
              <a:rPr lang="en-US" sz="1100" smtClean="0"/>
              <a:t> </a:t>
            </a:r>
          </a:p>
          <a:p>
            <a:pPr>
              <a:spcBef>
                <a:spcPct val="0"/>
              </a:spcBef>
            </a:pPr>
            <a:r>
              <a:rPr lang="en-US" sz="1100" smtClean="0"/>
              <a:t>extends </a:t>
            </a:r>
            <a:r>
              <a:rPr lang="en-US" sz="1100" smtClean="0">
                <a:hlinkClick r:id="rId3" tooltip="class in java.lang"/>
              </a:rPr>
              <a:t>Object</a:t>
            </a:r>
            <a:endParaRPr lang="en-US" sz="1100" smtClean="0"/>
          </a:p>
          <a:p>
            <a:pPr>
              <a:spcBef>
                <a:spcPct val="0"/>
              </a:spcBef>
            </a:pPr>
            <a:r>
              <a:rPr lang="en-US" sz="1100" smtClean="0"/>
              <a:t>A thread group represents a set of threads. In addition, a thread group can also include other thread groups. The thread groups form a tree in which every thread group except the initial thread group has a parent. </a:t>
            </a:r>
          </a:p>
          <a:p>
            <a:pPr>
              <a:spcBef>
                <a:spcPct val="0"/>
              </a:spcBef>
            </a:pPr>
            <a:r>
              <a:rPr lang="en-US" sz="1100" smtClean="0"/>
              <a:t>A thread is allowed to access information about its own thread group, but not to access information about its thread group's parent thread group or any other thread groups.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9171" name="Rectangle 3"/>
          <p:cNvSpPr>
            <a:spLocks noGrp="1"/>
          </p:cNvSpPr>
          <p:nvPr>
            <p:ph type="body" idx="1"/>
          </p:nvPr>
        </p:nvSpPr>
        <p:spPr/>
        <p:txBody>
          <a:bodyPr/>
          <a:lstStyle/>
          <a:p>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44386" name="Rectangle 3"/>
          <p:cNvSpPr>
            <a:spLocks noGrp="1" noChangeArrowheads="1"/>
          </p:cNvSpPr>
          <p:nvPr>
            <p:ph type="body" idx="1"/>
          </p:nvPr>
        </p:nvSpPr>
        <p:spPr/>
        <p:txBody>
          <a:bodyPr/>
          <a:lstStyle/>
          <a:p>
            <a:pPr>
              <a:spcBef>
                <a:spcPct val="0"/>
              </a:spcBef>
            </a:pPr>
            <a:r>
              <a:rPr lang="en-US" sz="1100" smtClean="0"/>
              <a:t>How many Thread Groups are shown in the slide?</a:t>
            </a:r>
          </a:p>
          <a:p>
            <a:pPr>
              <a:spcBef>
                <a:spcPct val="0"/>
              </a:spcBef>
            </a:pPr>
            <a:endParaRPr lang="en-US" sz="1100"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48482" name="Rectangle 3"/>
          <p:cNvSpPr>
            <a:spLocks noGrp="1" noChangeArrowheads="1"/>
          </p:cNvSpPr>
          <p:nvPr>
            <p:ph type="body" idx="1"/>
          </p:nvPr>
        </p:nvSpPr>
        <p:spPr/>
        <p:txBody>
          <a:bodyPr/>
          <a:lstStyle/>
          <a:p>
            <a:pPr>
              <a:spcBef>
                <a:spcPct val="0"/>
              </a:spcBef>
            </a:pPr>
            <a:r>
              <a:rPr lang="en-US" sz="1100" smtClean="0"/>
              <a:t>public int </a:t>
            </a:r>
            <a:r>
              <a:rPr lang="en-US" sz="1100" b="1" smtClean="0"/>
              <a:t>activeCount</a:t>
            </a:r>
            <a:r>
              <a:rPr lang="en-US" sz="1100" smtClean="0"/>
              <a:t>() </a:t>
            </a:r>
          </a:p>
          <a:p>
            <a:pPr lvl="1">
              <a:spcBef>
                <a:spcPct val="0"/>
              </a:spcBef>
            </a:pPr>
            <a:r>
              <a:rPr lang="en-US" sz="1100" smtClean="0"/>
              <a:t>Returns an estimate of the number of active threads in this thread group. </a:t>
            </a:r>
          </a:p>
          <a:p>
            <a:pPr>
              <a:spcBef>
                <a:spcPct val="0"/>
              </a:spcBef>
            </a:pPr>
            <a:r>
              <a:rPr lang="en-US" sz="1100" smtClean="0"/>
              <a:t>public int </a:t>
            </a:r>
            <a:r>
              <a:rPr lang="en-US" sz="1100" b="1" smtClean="0"/>
              <a:t>activeGroupCount</a:t>
            </a:r>
            <a:r>
              <a:rPr lang="en-US" sz="1100" smtClean="0"/>
              <a:t>() </a:t>
            </a:r>
          </a:p>
          <a:p>
            <a:pPr lvl="1">
              <a:spcBef>
                <a:spcPct val="0"/>
              </a:spcBef>
            </a:pPr>
            <a:r>
              <a:rPr lang="en-US" sz="1100" smtClean="0"/>
              <a:t>Returns an estimate of the number of active groups in this thread group. </a:t>
            </a:r>
          </a:p>
          <a:p>
            <a:pPr>
              <a:spcBef>
                <a:spcPct val="0"/>
              </a:spcBef>
            </a:pPr>
            <a:endParaRPr lang="en-US" sz="1100" smtClean="0"/>
          </a:p>
          <a:p>
            <a:pPr>
              <a:spcBef>
                <a:spcPct val="0"/>
              </a:spcBef>
            </a:pPr>
            <a:endParaRPr lang="en-US" sz="110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50530"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setDaemon</a:t>
            </a:r>
            <a:r>
              <a:rPr lang="en-US" sz="1100" smtClean="0"/>
              <a:t>(boolean daemon) </a:t>
            </a:r>
          </a:p>
          <a:p>
            <a:pPr lvl="1">
              <a:spcBef>
                <a:spcPct val="0"/>
              </a:spcBef>
            </a:pPr>
            <a:r>
              <a:rPr lang="en-US" sz="1100" smtClean="0"/>
              <a:t>Changes the daemon status of this thread group. First, the checkAccess method of this thread group is called with no arguments; this may result in a security exception. </a:t>
            </a:r>
          </a:p>
          <a:p>
            <a:pPr lvl="1">
              <a:spcBef>
                <a:spcPct val="0"/>
              </a:spcBef>
            </a:pPr>
            <a:r>
              <a:rPr lang="en-US" sz="1100" smtClean="0"/>
              <a:t>A daemon thread group is automatically destroyed when its last thread is stopped or its last thread group is destroyed. </a:t>
            </a:r>
          </a:p>
          <a:p>
            <a:pPr>
              <a:spcBef>
                <a:spcPct val="0"/>
              </a:spcBef>
            </a:pPr>
            <a:r>
              <a:rPr lang="en-US" sz="1100" smtClean="0"/>
              <a:t>public final </a:t>
            </a:r>
            <a:r>
              <a:rPr lang="en-US" sz="1100" smtClean="0">
                <a:hlinkClick r:id="rId3" tooltip="class in java.lang"/>
              </a:rPr>
              <a:t>ThreadGroup</a:t>
            </a:r>
            <a:r>
              <a:rPr lang="en-US" sz="1100" smtClean="0"/>
              <a:t> </a:t>
            </a:r>
            <a:r>
              <a:rPr lang="en-US" sz="1100" b="1" smtClean="0"/>
              <a:t>getParent</a:t>
            </a:r>
            <a:r>
              <a:rPr lang="en-US" sz="1100" smtClean="0"/>
              <a:t>() </a:t>
            </a:r>
          </a:p>
          <a:p>
            <a:pPr lvl="1">
              <a:spcBef>
                <a:spcPct val="0"/>
              </a:spcBef>
            </a:pPr>
            <a:r>
              <a:rPr lang="en-US" sz="1100" smtClean="0"/>
              <a:t>Returns the parent of this thread group. First, if the parent is not null, the checkAccess method of the parent thread group is called with no arguments; this may result in a security exception. </a:t>
            </a:r>
          </a:p>
          <a:p>
            <a:pPr lvl="1">
              <a:spcBef>
                <a:spcPct val="0"/>
              </a:spcBef>
            </a:pPr>
            <a:r>
              <a:rPr lang="en-US" sz="1100" b="1" smtClean="0"/>
              <a:t>Returns:</a:t>
            </a:r>
            <a:r>
              <a:rPr lang="en-US" sz="1100" smtClean="0"/>
              <a:t> </a:t>
            </a:r>
          </a:p>
          <a:p>
            <a:pPr lvl="2">
              <a:spcBef>
                <a:spcPct val="0"/>
              </a:spcBef>
            </a:pPr>
            <a:r>
              <a:rPr lang="en-US" sz="1100" smtClean="0"/>
              <a:t>the parent of this thread group. The top-level thread group is the only thread group whose parent is null. </a:t>
            </a:r>
          </a:p>
          <a:p>
            <a:pPr>
              <a:spcBef>
                <a:spcPct val="0"/>
              </a:spcBef>
            </a:pPr>
            <a:endParaRPr lang="en-US" sz="1100"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52578"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54626"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56674"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58722"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4899" name="Rectangle 3"/>
          <p:cNvSpPr>
            <a:spLocks noGrp="1"/>
          </p:cNvSpPr>
          <p:nvPr>
            <p:ph type="body" idx="1"/>
          </p:nvPr>
        </p:nvSpPr>
        <p:spPr/>
        <p:txBody>
          <a:bodyPr/>
          <a:lstStyle/>
          <a:p>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3875" name="Rectangle 3"/>
          <p:cNvSpPr>
            <a:spLocks noGrp="1"/>
          </p:cNvSpPr>
          <p:nvPr>
            <p:ph type="body" idx="1"/>
          </p:nvPr>
        </p:nvSpPr>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8147" name="Rectangle 3"/>
          <p:cNvSpPr>
            <a:spLocks noGrp="1"/>
          </p:cNvSpPr>
          <p:nvPr>
            <p:ph type="body" idx="1"/>
          </p:nvPr>
        </p:nvSpPr>
        <p:spPr/>
        <p:txBody>
          <a:bodyPr/>
          <a:lstStyle/>
          <a:p>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2851" name="Rectangle 3"/>
          <p:cNvSpPr>
            <a:spLocks noGrp="1"/>
          </p:cNvSpPr>
          <p:nvPr>
            <p:ph type="body" idx="1"/>
          </p:nvPr>
        </p:nvSpPr>
        <p:spPr/>
        <p:txBody>
          <a:bodyPr/>
          <a:lstStyle/>
          <a:p>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1827" name="Rectangle 3"/>
          <p:cNvSpPr>
            <a:spLocks noGrp="1"/>
          </p:cNvSpPr>
          <p:nvPr>
            <p:ph type="body" idx="1"/>
          </p:nvPr>
        </p:nvSpPr>
        <p:spPr/>
        <p:txBody>
          <a:bodyPr/>
          <a:lstStyle/>
          <a:p>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1827" name="Rectangle 3"/>
          <p:cNvSpPr>
            <a:spLocks noGrp="1"/>
          </p:cNvSpPr>
          <p:nvPr>
            <p:ph type="body" idx="1"/>
          </p:nvPr>
        </p:nvSpPr>
        <p:spPr/>
        <p:txBody>
          <a:bodyPr/>
          <a:lstStyle/>
          <a:p>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0803" name="Rectangle 3"/>
          <p:cNvSpPr>
            <a:spLocks noGrp="1"/>
          </p:cNvSpPr>
          <p:nvPr>
            <p:ph type="body" idx="1"/>
          </p:nvPr>
        </p:nvSpPr>
        <p:spPr/>
        <p:txBody>
          <a:bodyPr/>
          <a:lstStyle/>
          <a:p>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0803" name="Rectangle 3"/>
          <p:cNvSpPr>
            <a:spLocks noGrp="1"/>
          </p:cNvSpPr>
          <p:nvPr>
            <p:ph type="body" idx="1"/>
          </p:nvPr>
        </p:nvSpPr>
        <p:spPr/>
        <p:txBody>
          <a:bodyPr/>
          <a:lstStyle/>
          <a:p>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9779" name="Rectangle 3"/>
          <p:cNvSpPr>
            <a:spLocks noGrp="1"/>
          </p:cNvSpPr>
          <p:nvPr>
            <p:ph type="body" idx="1"/>
          </p:nvPr>
        </p:nvSpPr>
        <p:spPr/>
        <p:txBody>
          <a:bodyPr/>
          <a:lstStyle/>
          <a:p>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8755" name="Rectangle 3"/>
          <p:cNvSpPr>
            <a:spLocks noGrp="1"/>
          </p:cNvSpPr>
          <p:nvPr>
            <p:ph type="body" idx="1"/>
          </p:nvPr>
        </p:nvSpPr>
        <p:spPr/>
        <p:txBody>
          <a:bodyPr/>
          <a:lstStyle/>
          <a:p>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8755" name="Rectangle 3"/>
          <p:cNvSpPr>
            <a:spLocks noGrp="1"/>
          </p:cNvSpPr>
          <p:nvPr>
            <p:ph type="body" idx="1"/>
          </p:nvPr>
        </p:nvSpPr>
        <p:spPr/>
        <p:txBody>
          <a:bodyPr/>
          <a:lstStyle/>
          <a:p>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67938"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69986"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7123" name="Rectangle 3"/>
          <p:cNvSpPr>
            <a:spLocks noGrp="1"/>
          </p:cNvSpPr>
          <p:nvPr>
            <p:ph type="body" idx="1"/>
          </p:nvPr>
        </p:nvSpPr>
        <p:spPr/>
        <p:txBody>
          <a:bodyPr/>
          <a:lstStyle/>
          <a:p>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8755" name="Rectangle 3"/>
          <p:cNvSpPr>
            <a:spLocks noGrp="1"/>
          </p:cNvSpPr>
          <p:nvPr>
            <p:ph type="body" idx="1"/>
          </p:nvPr>
        </p:nvSpPr>
        <p:spPr/>
        <p:txBody>
          <a:bodyPr/>
          <a:lstStyle/>
          <a:p>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8755" name="Rectangle 3"/>
          <p:cNvSpPr>
            <a:spLocks noGrp="1"/>
          </p:cNvSpPr>
          <p:nvPr>
            <p:ph type="body" idx="1"/>
          </p:nvPr>
        </p:nvSpPr>
        <p:spPr/>
        <p:txBody>
          <a:bodyPr/>
          <a:lstStyle/>
          <a:p>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67938"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69986" name="Rectangle 3"/>
          <p:cNvSpPr>
            <a:spLocks noGrp="1" noChangeArrowheads="1"/>
          </p:cNvSpPr>
          <p:nvPr>
            <p:ph type="body" idx="1"/>
          </p:nvPr>
        </p:nvSpPr>
        <p:spPr/>
        <p:txBody>
          <a:bodyPr/>
          <a:lstStyle/>
          <a:p>
            <a:pPr>
              <a:spcBef>
                <a:spcPct val="0"/>
              </a:spcBef>
            </a:pPr>
            <a:r>
              <a:rPr lang="en-US" sz="1100" smtClean="0"/>
              <a:t>public final void </a:t>
            </a:r>
            <a:r>
              <a:rPr lang="en-US" sz="1100" b="1" smtClean="0"/>
              <a:t>resume</a:t>
            </a:r>
            <a:r>
              <a:rPr lang="en-US" sz="1100" smtClean="0"/>
              <a:t>() </a:t>
            </a:r>
          </a:p>
          <a:p>
            <a:pPr lvl="1">
              <a:spcBef>
                <a:spcPct val="0"/>
              </a:spcBef>
            </a:pPr>
            <a:r>
              <a:rPr lang="en-US" sz="1100" b="1" smtClean="0"/>
              <a:t>Deprecated.</a:t>
            </a:r>
            <a:r>
              <a:rPr lang="en-US" sz="1100" smtClean="0"/>
              <a:t> </a:t>
            </a:r>
            <a:r>
              <a:rPr lang="en-US" sz="1100" i="1" smtClean="0"/>
              <a:t>This method is used solely in conjunction with Thread.suspend and ThreadGroup.suspend, both of which have been deprecated, as they are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Resumes all threads in this thread group. First, the checkAccess method of this thread group is called with no arguments; this may result in a security exception. </a:t>
            </a:r>
          </a:p>
          <a:p>
            <a:pPr lvl="1">
              <a:spcBef>
                <a:spcPct val="0"/>
              </a:spcBef>
            </a:pPr>
            <a:r>
              <a:rPr lang="en-US" sz="1100" smtClean="0"/>
              <a:t>This method then calls the resume method on all the threads in this thread group and in all of its sub groups. </a:t>
            </a:r>
          </a:p>
          <a:p>
            <a:pPr>
              <a:spcBef>
                <a:spcPct val="0"/>
              </a:spcBef>
            </a:pPr>
            <a:r>
              <a:rPr lang="en-US" sz="1100" smtClean="0"/>
              <a:t>public final void </a:t>
            </a:r>
            <a:r>
              <a:rPr lang="en-US" sz="1100" b="1" smtClean="0"/>
              <a:t>suspend</a:t>
            </a:r>
            <a:r>
              <a:rPr lang="en-US" sz="1100" smtClean="0"/>
              <a:t>() </a:t>
            </a:r>
          </a:p>
          <a:p>
            <a:pPr lvl="1">
              <a:spcBef>
                <a:spcPct val="0"/>
              </a:spcBef>
            </a:pPr>
            <a:r>
              <a:rPr lang="en-US" sz="1100" b="1" smtClean="0"/>
              <a:t>Deprecated.</a:t>
            </a:r>
            <a:r>
              <a:rPr lang="en-US" sz="1100" smtClean="0"/>
              <a:t> </a:t>
            </a:r>
            <a:r>
              <a:rPr lang="en-US" sz="1100" i="1" smtClean="0"/>
              <a:t>This method is inherently deadlock-prone. See </a:t>
            </a:r>
            <a:r>
              <a:rPr lang="en-US" sz="1100" i="1" smtClean="0">
                <a:hlinkClick r:id="rId3"/>
              </a:rPr>
              <a:t>Thread.suspend()</a:t>
            </a:r>
            <a:r>
              <a:rPr lang="en-US" sz="1100" i="1" smtClean="0"/>
              <a:t> for details.</a:t>
            </a:r>
            <a:r>
              <a:rPr lang="en-US" sz="1100" smtClean="0"/>
              <a:t> </a:t>
            </a:r>
          </a:p>
          <a:p>
            <a:pPr lvl="1">
              <a:spcBef>
                <a:spcPct val="0"/>
              </a:spcBef>
            </a:pPr>
            <a:endParaRPr lang="en-US" sz="1100" smtClean="0"/>
          </a:p>
          <a:p>
            <a:pPr lvl="1">
              <a:spcBef>
                <a:spcPct val="0"/>
              </a:spcBef>
            </a:pPr>
            <a:r>
              <a:rPr lang="en-US" sz="1100" smtClean="0"/>
              <a:t>Suspends all threads in this thread group. First, the checkAccess method of this thread group is called with no arguments; this may result in a security exception. </a:t>
            </a:r>
          </a:p>
          <a:p>
            <a:pPr lvl="1">
              <a:spcBef>
                <a:spcPct val="0"/>
              </a:spcBef>
            </a:pPr>
            <a:r>
              <a:rPr lang="en-US" sz="1100" smtClean="0"/>
              <a:t>This method then calls the suspend method on all the threads in this thread group and in all of its subgroups. </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7731" name="Rectangle 3"/>
          <p:cNvSpPr>
            <a:spLocks noGrp="1"/>
          </p:cNvSpPr>
          <p:nvPr>
            <p:ph type="body" idx="1"/>
          </p:nvPr>
        </p:nvSpPr>
        <p:spPr/>
        <p:txBody>
          <a:bodyPr/>
          <a:lstStyle/>
          <a:p>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6707" name="Rectangle 3"/>
          <p:cNvSpPr>
            <a:spLocks noGrp="1"/>
          </p:cNvSpPr>
          <p:nvPr>
            <p:ph type="body" idx="1"/>
          </p:nvPr>
        </p:nvSpPr>
        <p:spPr/>
        <p:txBody>
          <a:bodyPr/>
          <a:lstStyle/>
          <a:p>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5683" name="Rectangle 3"/>
          <p:cNvSpPr>
            <a:spLocks noGrp="1"/>
          </p:cNvSpPr>
          <p:nvPr>
            <p:ph type="body" idx="1"/>
          </p:nvPr>
        </p:nvSpPr>
        <p:spPr/>
        <p:txBody>
          <a:bodyPr/>
          <a:lstStyle/>
          <a:p>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5331" name="Rectangle 3"/>
          <p:cNvSpPr>
            <a:spLocks noGrp="1"/>
          </p:cNvSpPr>
          <p:nvPr>
            <p:ph type="body" idx="1"/>
          </p:nvPr>
        </p:nvSpPr>
        <p:spPr/>
        <p:txBody>
          <a:bodyPr/>
          <a:lstStyle/>
          <a:p>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4659" name="Rectangle 3"/>
          <p:cNvSpPr>
            <a:spLocks noGrp="1"/>
          </p:cNvSpPr>
          <p:nvPr>
            <p:ph type="body" idx="1"/>
          </p:nvPr>
        </p:nvSpPr>
        <p:spPr/>
        <p:txBody>
          <a:bodyPr/>
          <a:lstStyle/>
          <a:p>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3635" name="Rectangle 3"/>
          <p:cNvSpPr>
            <a:spLocks noGrp="1"/>
          </p:cNvSpPr>
          <p:nvPr>
            <p:ph type="body" idx="1"/>
          </p:nvPr>
        </p:nvSpPr>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7123" name="Rectangle 3"/>
          <p:cNvSpPr>
            <a:spLocks noGrp="1"/>
          </p:cNvSpPr>
          <p:nvPr>
            <p:ph type="body" idx="1"/>
          </p:nvPr>
        </p:nvSpPr>
        <p:spPr/>
        <p:txBody>
          <a:bodyPr/>
          <a:lstStyle/>
          <a:p>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2611" name="Rectangle 3"/>
          <p:cNvSpPr>
            <a:spLocks noGrp="1"/>
          </p:cNvSpPr>
          <p:nvPr>
            <p:ph type="body" idx="1"/>
          </p:nvPr>
        </p:nvSpPr>
        <p:spPr/>
        <p:txBody>
          <a:bodyPr/>
          <a:lstStyle/>
          <a:p>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1587" name="Rectangle 3"/>
          <p:cNvSpPr>
            <a:spLocks noGrp="1"/>
          </p:cNvSpPr>
          <p:nvPr>
            <p:ph type="body" idx="1"/>
          </p:nvPr>
        </p:nvSpPr>
        <p:spPr/>
        <p:txBody>
          <a:bodyPr/>
          <a:lstStyle/>
          <a:p>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50563" name="Rectangle 3"/>
          <p:cNvSpPr>
            <a:spLocks noGrp="1"/>
          </p:cNvSpPr>
          <p:nvPr>
            <p:ph type="body" idx="1"/>
          </p:nvPr>
        </p:nvSpPr>
        <p:spPr/>
        <p:txBody>
          <a:bodyPr/>
          <a:lstStyle/>
          <a:p>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9539" name="Rectangle 3"/>
          <p:cNvSpPr>
            <a:spLocks noGrp="1"/>
          </p:cNvSpPr>
          <p:nvPr>
            <p:ph type="body" idx="1"/>
          </p:nvPr>
        </p:nvSpPr>
        <p:spPr/>
        <p:txBody>
          <a:bodyPr/>
          <a:lstStyle/>
          <a:p>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8515" name="Rectangle 3"/>
          <p:cNvSpPr>
            <a:spLocks noGrp="1"/>
          </p:cNvSpPr>
          <p:nvPr>
            <p:ph type="body" idx="1"/>
          </p:nvPr>
        </p:nvSpPr>
        <p:spPr/>
        <p:txBody>
          <a:bodyPr/>
          <a:lstStyle/>
          <a:p>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7491" name="Rectangle 3"/>
          <p:cNvSpPr>
            <a:spLocks noGrp="1"/>
          </p:cNvSpPr>
          <p:nvPr>
            <p:ph type="body" idx="1"/>
          </p:nvPr>
        </p:nvSpPr>
        <p:spPr/>
        <p:txBody>
          <a:bodyPr/>
          <a:lstStyle/>
          <a:p>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6467" name="Rectangle 3"/>
          <p:cNvSpPr>
            <a:spLocks noGrp="1"/>
          </p:cNvSpPr>
          <p:nvPr>
            <p:ph type="body" idx="1"/>
          </p:nvPr>
        </p:nvSpPr>
        <p:spPr/>
        <p:txBody>
          <a:bodyPr/>
          <a:lstStyle/>
          <a:p>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5443" name="Rectangle 3"/>
          <p:cNvSpPr>
            <a:spLocks noGrp="1"/>
          </p:cNvSpPr>
          <p:nvPr>
            <p:ph type="body" idx="1"/>
          </p:nvPr>
        </p:nvSpPr>
        <p:spPr/>
        <p:txBody>
          <a:bodyPr/>
          <a:lstStyle/>
          <a:p>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4419" name="Rectangle 3"/>
          <p:cNvSpPr>
            <a:spLocks noGrp="1"/>
          </p:cNvSpPr>
          <p:nvPr>
            <p:ph type="body" idx="1"/>
          </p:nvPr>
        </p:nvSpPr>
        <p:spPr/>
        <p:txBody>
          <a:bodyPr/>
          <a:lstStyle/>
          <a:p>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3395" name="Rectangle 3"/>
          <p:cNvSpPr>
            <a:spLocks noGrp="1"/>
          </p:cNvSpPr>
          <p:nvPr>
            <p:ph type="body" idx="1"/>
          </p:nvPr>
        </p:nvSpPr>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6099" name="Rectangle 3"/>
          <p:cNvSpPr>
            <a:spLocks noGrp="1"/>
          </p:cNvSpPr>
          <p:nvPr>
            <p:ph type="body" idx="1"/>
          </p:nvPr>
        </p:nvSpPr>
        <p:spPr/>
        <p:txBody>
          <a:bodyPr/>
          <a:lstStyle/>
          <a:p>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2371" name="Rectangle 3"/>
          <p:cNvSpPr>
            <a:spLocks noGrp="1"/>
          </p:cNvSpPr>
          <p:nvPr>
            <p:ph type="body" idx="1"/>
          </p:nvPr>
        </p:nvSpPr>
        <p:spPr/>
        <p:txBody>
          <a:bodyPr/>
          <a:lstStyle/>
          <a:p>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1347" name="Rectangle 3"/>
          <p:cNvSpPr>
            <a:spLocks noGrp="1"/>
          </p:cNvSpPr>
          <p:nvPr>
            <p:ph type="body" idx="1"/>
          </p:nvPr>
        </p:nvSpPr>
        <p:spPr/>
        <p:txBody>
          <a:bodyPr/>
          <a:lstStyle/>
          <a:p>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40323" name="Rectangle 3"/>
          <p:cNvSpPr>
            <a:spLocks noGrp="1"/>
          </p:cNvSpPr>
          <p:nvPr>
            <p:ph type="body" idx="1"/>
          </p:nvPr>
        </p:nvSpPr>
        <p:spPr/>
        <p:txBody>
          <a:bodyPr/>
          <a:lstStyle/>
          <a:p>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9299" name="Rectangle 3"/>
          <p:cNvSpPr>
            <a:spLocks noGrp="1"/>
          </p:cNvSpPr>
          <p:nvPr>
            <p:ph type="body" idx="1"/>
          </p:nvPr>
        </p:nvSpPr>
        <p:spPr/>
        <p:txBody>
          <a:bodyPr/>
          <a:lstStyle/>
          <a:p>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8275" name="Rectangle 3"/>
          <p:cNvSpPr>
            <a:spLocks noGrp="1"/>
          </p:cNvSpPr>
          <p:nvPr>
            <p:ph type="body" idx="1"/>
          </p:nvPr>
        </p:nvSpPr>
        <p:spPr/>
        <p:txBody>
          <a:bodyPr/>
          <a:lstStyle/>
          <a:p>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7251" name="Rectangle 3"/>
          <p:cNvSpPr>
            <a:spLocks noGrp="1"/>
          </p:cNvSpPr>
          <p:nvPr>
            <p:ph type="body" idx="1"/>
          </p:nvPr>
        </p:nvSpPr>
        <p:spPr/>
        <p:txBody>
          <a:bodyPr/>
          <a:lstStyle/>
          <a:p>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6227" name="Rectangle 3"/>
          <p:cNvSpPr>
            <a:spLocks noGrp="1"/>
          </p:cNvSpPr>
          <p:nvPr>
            <p:ph type="body" idx="1"/>
          </p:nvPr>
        </p:nvSpPr>
        <p:spPr/>
        <p:txBody>
          <a:bodyPr/>
          <a:lstStyle/>
          <a:p>
            <a:endParaRPr lang="en-US"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5203" name="Rectangle 3"/>
          <p:cNvSpPr>
            <a:spLocks noGrp="1"/>
          </p:cNvSpPr>
          <p:nvPr>
            <p:ph type="body" idx="1"/>
          </p:nvPr>
        </p:nvSpPr>
        <p:spPr/>
        <p:txBody>
          <a:bodyPr/>
          <a:lstStyle/>
          <a:p>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4179" name="Rectangle 3"/>
          <p:cNvSpPr>
            <a:spLocks noGrp="1"/>
          </p:cNvSpPr>
          <p:nvPr>
            <p:ph type="body" idx="1"/>
          </p:nvPr>
        </p:nvSpPr>
        <p:spPr/>
        <p:txBody>
          <a:bodyPr/>
          <a:lstStyle/>
          <a:p>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3155" name="Rectangle 3"/>
          <p:cNvSpPr>
            <a:spLocks noGrp="1"/>
          </p:cNvSpPr>
          <p:nvPr>
            <p:ph type="body" idx="1"/>
          </p:nvPr>
        </p:nvSpPr>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5075" name="Rectangle 3"/>
          <p:cNvSpPr>
            <a:spLocks noGrp="1"/>
          </p:cNvSpPr>
          <p:nvPr>
            <p:ph type="body" idx="1"/>
          </p:nvPr>
        </p:nvSpPr>
        <p:spPr/>
        <p:txBody>
          <a:bodyPr/>
          <a:lstStyle/>
          <a:p>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2131" name="Rectangle 3"/>
          <p:cNvSpPr>
            <a:spLocks noGrp="1"/>
          </p:cNvSpPr>
          <p:nvPr>
            <p:ph type="body" idx="1"/>
          </p:nvPr>
        </p:nvSpPr>
        <p:spPr/>
        <p:txBody>
          <a:bodyPr/>
          <a:lstStyle/>
          <a:p>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1107" name="Rectangle 3"/>
          <p:cNvSpPr>
            <a:spLocks noGrp="1"/>
          </p:cNvSpPr>
          <p:nvPr>
            <p:ph type="body" idx="1"/>
          </p:nvPr>
        </p:nvSpPr>
        <p:spPr/>
        <p:txBody>
          <a:bodyPr/>
          <a:lstStyle/>
          <a:p>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30083" name="Rectangle 3"/>
          <p:cNvSpPr>
            <a:spLocks noGrp="1"/>
          </p:cNvSpPr>
          <p:nvPr>
            <p:ph type="body" idx="1"/>
          </p:nvPr>
        </p:nvSpPr>
        <p:spPr/>
        <p:txBody>
          <a:bodyPr/>
          <a:lstStyle/>
          <a:p>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9059" name="Rectangle 3"/>
          <p:cNvSpPr>
            <a:spLocks noGrp="1"/>
          </p:cNvSpPr>
          <p:nvPr>
            <p:ph type="body" idx="1"/>
          </p:nvPr>
        </p:nvSpPr>
        <p:spPr/>
        <p:txBody>
          <a:bodyPr/>
          <a:lstStyle/>
          <a:p>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8035" name="Rectangle 3"/>
          <p:cNvSpPr>
            <a:spLocks noGrp="1"/>
          </p:cNvSpPr>
          <p:nvPr>
            <p:ph type="body" idx="1"/>
          </p:nvPr>
        </p:nvSpPr>
        <p:spPr/>
        <p:txBody>
          <a:bodyPr/>
          <a:lstStyle/>
          <a:p>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7011" name="Rectangle 3"/>
          <p:cNvSpPr>
            <a:spLocks noGrp="1"/>
          </p:cNvSpPr>
          <p:nvPr>
            <p:ph type="body" idx="1"/>
          </p:nvPr>
        </p:nvSpPr>
        <p:spPr/>
        <p:txBody>
          <a:bodyPr/>
          <a:lstStyle/>
          <a:p>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5987" name="Rectangle 3"/>
          <p:cNvSpPr>
            <a:spLocks noGrp="1"/>
          </p:cNvSpPr>
          <p:nvPr>
            <p:ph type="body" idx="1"/>
          </p:nvPr>
        </p:nvSpPr>
        <p:spPr/>
        <p:txBody>
          <a:bodyPr/>
          <a:lstStyle/>
          <a:p>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4963" name="Rectangle 3"/>
          <p:cNvSpPr>
            <a:spLocks noGrp="1"/>
          </p:cNvSpPr>
          <p:nvPr>
            <p:ph type="body" idx="1"/>
          </p:nvPr>
        </p:nvSpPr>
        <p:spPr/>
        <p:txBody>
          <a:bodyPr/>
          <a:lstStyle/>
          <a:p>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3939" name="Rectangle 3"/>
          <p:cNvSpPr>
            <a:spLocks noGrp="1"/>
          </p:cNvSpPr>
          <p:nvPr>
            <p:ph type="body" idx="1"/>
          </p:nvPr>
        </p:nvSpPr>
        <p:spPr/>
        <p:txBody>
          <a:bodyPr/>
          <a:lstStyle/>
          <a:p>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2915" name="Rectangle 3"/>
          <p:cNvSpPr>
            <a:spLocks noGrp="1"/>
          </p:cNvSpPr>
          <p:nvPr>
            <p:ph type="body" idx="1"/>
          </p:nvPr>
        </p:nvSpPr>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4051" name="Rectangle 3"/>
          <p:cNvSpPr>
            <a:spLocks noGrp="1"/>
          </p:cNvSpPr>
          <p:nvPr>
            <p:ph type="body" idx="1"/>
          </p:nvPr>
        </p:nvSpPr>
        <p:spPr/>
        <p:txBody>
          <a:bodyPr/>
          <a:lstStyle/>
          <a:p>
            <a:endParaRPr 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1891" name="Rectangle 3"/>
          <p:cNvSpPr>
            <a:spLocks noGrp="1"/>
          </p:cNvSpPr>
          <p:nvPr>
            <p:ph type="body" idx="1"/>
          </p:nvPr>
        </p:nvSpPr>
        <p:spPr/>
        <p:txBody>
          <a:bodyPr/>
          <a:lstStyle/>
          <a:p>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20867" name="Rectangle 3"/>
          <p:cNvSpPr>
            <a:spLocks noGrp="1"/>
          </p:cNvSpPr>
          <p:nvPr>
            <p:ph type="body" idx="1"/>
          </p:nvPr>
        </p:nvSpPr>
        <p:spPr/>
        <p:txBody>
          <a:bodyPr/>
          <a:lstStyle/>
          <a:p>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9843" name="Rectangle 3"/>
          <p:cNvSpPr>
            <a:spLocks noGrp="1"/>
          </p:cNvSpPr>
          <p:nvPr>
            <p:ph type="body" idx="1"/>
          </p:nvPr>
        </p:nvSpPr>
        <p:spPr/>
        <p:txBody>
          <a:bodyPr/>
          <a:lstStyle/>
          <a:p>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8819" name="Rectangle 3"/>
          <p:cNvSpPr>
            <a:spLocks noGrp="1"/>
          </p:cNvSpPr>
          <p:nvPr>
            <p:ph type="body" idx="1"/>
          </p:nvPr>
        </p:nvSpPr>
        <p:spPr/>
        <p:txBody>
          <a:bodyPr/>
          <a:lstStyle/>
          <a:p>
            <a:endParaRPr 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7795" name="Rectangle 3"/>
          <p:cNvSpPr>
            <a:spLocks noGrp="1"/>
          </p:cNvSpPr>
          <p:nvPr>
            <p:ph type="body" idx="1"/>
          </p:nvPr>
        </p:nvSpPr>
        <p:spPr/>
        <p:txBody>
          <a:bodyPr/>
          <a:lstStyle/>
          <a:p>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6771" name="Rectangle 3"/>
          <p:cNvSpPr>
            <a:spLocks noGrp="1"/>
          </p:cNvSpPr>
          <p:nvPr>
            <p:ph type="body" idx="1"/>
          </p:nvPr>
        </p:nvSpPr>
        <p:spPr/>
        <p:txBody>
          <a:bodyPr/>
          <a:lstStyle/>
          <a:p>
            <a:endParaRPr lang="en-US"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5747" name="Rectangle 3"/>
          <p:cNvSpPr>
            <a:spLocks noGrp="1"/>
          </p:cNvSpPr>
          <p:nvPr>
            <p:ph type="body" idx="1"/>
          </p:nvPr>
        </p:nvSpPr>
        <p:spPr/>
        <p:txBody>
          <a:bodyPr/>
          <a:lstStyle/>
          <a:p>
            <a:endParaRPr 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4723" name="Rectangle 3"/>
          <p:cNvSpPr>
            <a:spLocks noGrp="1"/>
          </p:cNvSpPr>
          <p:nvPr>
            <p:ph type="body" idx="1"/>
          </p:nvPr>
        </p:nvSpPr>
        <p:spPr/>
        <p:txBody>
          <a:bodyPr/>
          <a:lstStyle/>
          <a:p>
            <a:endParaRPr 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3699" name="Rectangle 3"/>
          <p:cNvSpPr>
            <a:spLocks noGrp="1"/>
          </p:cNvSpPr>
          <p:nvPr>
            <p:ph type="body" idx="1"/>
          </p:nvPr>
        </p:nvSpPr>
        <p:spPr/>
        <p:txBody>
          <a:bodyPr/>
          <a:lstStyle/>
          <a:p>
            <a:endParaRPr lang="en-US"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2675" name="Rectangle 3"/>
          <p:cNvSpPr>
            <a:spLocks noGrp="1"/>
          </p:cNvSpPr>
          <p:nvPr>
            <p:ph type="body" idx="1"/>
          </p:nvPr>
        </p:nvSpPr>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3027" name="Rectangle 3"/>
          <p:cNvSpPr>
            <a:spLocks noGrp="1"/>
          </p:cNvSpPr>
          <p:nvPr>
            <p:ph type="body" idx="1"/>
          </p:nvPr>
        </p:nvSpPr>
        <p:spPr/>
        <p:txBody>
          <a:bodyPr/>
          <a:lstStyle/>
          <a:p>
            <a:endParaRPr 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1651" name="Rectangle 3"/>
          <p:cNvSpPr>
            <a:spLocks noGrp="1"/>
          </p:cNvSpPr>
          <p:nvPr>
            <p:ph type="body" idx="1"/>
          </p:nvPr>
        </p:nvSpPr>
        <p:spPr/>
        <p:txBody>
          <a:bodyPr/>
          <a:lstStyle/>
          <a:p>
            <a:endParaRPr 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10627" name="Rectangle 3"/>
          <p:cNvSpPr>
            <a:spLocks noGrp="1"/>
          </p:cNvSpPr>
          <p:nvPr>
            <p:ph type="body" idx="1"/>
          </p:nvPr>
        </p:nvSpPr>
        <p:spPr/>
        <p:txBody>
          <a:bodyPr/>
          <a:lstStyle/>
          <a:p>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9603" name="Rectangle 3"/>
          <p:cNvSpPr>
            <a:spLocks noGrp="1"/>
          </p:cNvSpPr>
          <p:nvPr>
            <p:ph type="body" idx="1"/>
          </p:nvPr>
        </p:nvSpPr>
        <p:spPr/>
        <p:txBody>
          <a:bodyPr/>
          <a:lstStyle/>
          <a:p>
            <a:endParaRPr 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8579" name="Rectangle 3"/>
          <p:cNvSpPr>
            <a:spLocks noGrp="1"/>
          </p:cNvSpPr>
          <p:nvPr>
            <p:ph type="body" idx="1"/>
          </p:nvPr>
        </p:nvSpPr>
        <p:spPr/>
        <p:txBody>
          <a:bodyPr/>
          <a:lstStyle/>
          <a:p>
            <a:endParaRPr lang="en-US"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7555" name="Rectangle 3"/>
          <p:cNvSpPr>
            <a:spLocks noGrp="1"/>
          </p:cNvSpPr>
          <p:nvPr>
            <p:ph type="body" idx="1"/>
          </p:nvPr>
        </p:nvSpPr>
        <p:spPr/>
        <p:txBody>
          <a:bodyPr/>
          <a:lstStyle/>
          <a:p>
            <a:endParaRPr 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6531" name="Rectangle 3"/>
          <p:cNvSpPr>
            <a:spLocks noGrp="1"/>
          </p:cNvSpPr>
          <p:nvPr>
            <p:ph type="body" idx="1"/>
          </p:nvPr>
        </p:nvSpPr>
        <p:spPr/>
        <p:txBody>
          <a:bodyPr/>
          <a:lstStyle/>
          <a:p>
            <a:endParaRPr lang="en-US"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5507" name="Rectangle 3"/>
          <p:cNvSpPr>
            <a:spLocks noGrp="1"/>
          </p:cNvSpPr>
          <p:nvPr>
            <p:ph type="body" idx="1"/>
          </p:nvPr>
        </p:nvSpPr>
        <p:spPr/>
        <p:txBody>
          <a:bodyPr/>
          <a:lstStyle/>
          <a:p>
            <a:endParaRPr lang="en-US"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4483" name="Rectangle 3"/>
          <p:cNvSpPr>
            <a:spLocks noGrp="1"/>
          </p:cNvSpPr>
          <p:nvPr>
            <p:ph type="body" idx="1"/>
          </p:nvPr>
        </p:nvSpPr>
        <p:spPr/>
        <p:txBody>
          <a:bodyPr/>
          <a:lstStyle/>
          <a:p>
            <a:endParaRPr lang="en-US"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3459" name="Rectangle 3"/>
          <p:cNvSpPr>
            <a:spLocks noGrp="1"/>
          </p:cNvSpPr>
          <p:nvPr>
            <p:ph type="body" idx="1"/>
          </p:nvPr>
        </p:nvSpPr>
        <p:spPr/>
        <p:txBody>
          <a:bodyPr/>
          <a:lstStyle/>
          <a:p>
            <a:endParaRPr lang="en-US"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2435" name="Rectangle 3"/>
          <p:cNvSpPr>
            <a:spLocks noGrp="1"/>
          </p:cNvSpPr>
          <p:nvPr>
            <p:ph type="body" idx="1"/>
          </p:nvPr>
        </p:nvSpPr>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2003" name="Rectangle 3"/>
          <p:cNvSpPr>
            <a:spLocks noGrp="1"/>
          </p:cNvSpPr>
          <p:nvPr>
            <p:ph type="body" idx="1"/>
          </p:nvPr>
        </p:nvSpPr>
        <p:spPr/>
        <p:txBody>
          <a:bodyPr/>
          <a:lstStyle/>
          <a:p>
            <a:endParaRPr lang="en-US" smtClean="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1411" name="Rectangle 3"/>
          <p:cNvSpPr>
            <a:spLocks noGrp="1"/>
          </p:cNvSpPr>
          <p:nvPr>
            <p:ph type="body" idx="1"/>
          </p:nvPr>
        </p:nvSpPr>
        <p:spPr/>
        <p:txBody>
          <a:bodyPr/>
          <a:lstStyle/>
          <a:p>
            <a:endParaRPr lang="en-US" smtClean="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00387" name="Rectangle 3"/>
          <p:cNvSpPr>
            <a:spLocks noGrp="1"/>
          </p:cNvSpPr>
          <p:nvPr>
            <p:ph type="body" idx="1"/>
          </p:nvPr>
        </p:nvSpPr>
        <p:spPr/>
        <p:txBody>
          <a:bodyPr/>
          <a:lstStyle/>
          <a:p>
            <a:endParaRPr lang="en-US" smtClean="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9363" name="Rectangle 3"/>
          <p:cNvSpPr>
            <a:spLocks noGrp="1"/>
          </p:cNvSpPr>
          <p:nvPr>
            <p:ph type="body" idx="1"/>
          </p:nvPr>
        </p:nvSpPr>
        <p:spPr/>
        <p:txBody>
          <a:bodyPr/>
          <a:lstStyle/>
          <a:p>
            <a:endParaRPr lang="en-US" smtClean="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8339" name="Rectangle 3"/>
          <p:cNvSpPr>
            <a:spLocks noGrp="1"/>
          </p:cNvSpPr>
          <p:nvPr>
            <p:ph type="body" idx="1"/>
          </p:nvPr>
        </p:nvSpPr>
        <p:spPr/>
        <p:txBody>
          <a:bodyPr/>
          <a:lstStyle/>
          <a:p>
            <a:endParaRPr lang="en-US" smtClean="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7315" name="Rectangle 3"/>
          <p:cNvSpPr>
            <a:spLocks noGrp="1"/>
          </p:cNvSpPr>
          <p:nvPr>
            <p:ph type="body" idx="1"/>
          </p:nvPr>
        </p:nvSpPr>
        <p:spPr/>
        <p:txBody>
          <a:bodyPr/>
          <a:lstStyle/>
          <a:p>
            <a:endParaRPr lang="en-US" smtClean="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6291" name="Rectangle 3"/>
          <p:cNvSpPr>
            <a:spLocks noGrp="1"/>
          </p:cNvSpPr>
          <p:nvPr>
            <p:ph type="body" idx="1"/>
          </p:nvPr>
        </p:nvSpPr>
        <p:spPr/>
        <p:txBody>
          <a:bodyPr/>
          <a:lstStyle/>
          <a:p>
            <a:endParaRPr lang="en-US" smtClean="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5267" name="Rectangle 3"/>
          <p:cNvSpPr>
            <a:spLocks noGrp="1"/>
          </p:cNvSpPr>
          <p:nvPr>
            <p:ph type="body" idx="1"/>
          </p:nvPr>
        </p:nvSpPr>
        <p:spPr/>
        <p:txBody>
          <a:bodyPr/>
          <a:lstStyle/>
          <a:p>
            <a:endParaRPr lang="en-US" smtClean="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4243" name="Rectangle 3"/>
          <p:cNvSpPr>
            <a:spLocks noGrp="1"/>
          </p:cNvSpPr>
          <p:nvPr>
            <p:ph type="body" idx="1"/>
          </p:nvPr>
        </p:nvSpPr>
        <p:spPr/>
        <p:txBody>
          <a:bodyPr/>
          <a:lstStyle/>
          <a:p>
            <a:endParaRPr lang="en-US" smtClean="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3219" name="Rectangle 3"/>
          <p:cNvSpPr>
            <a:spLocks noGrp="1"/>
          </p:cNvSpPr>
          <p:nvPr>
            <p:ph type="body" idx="1"/>
          </p:nvPr>
        </p:nvSpPr>
        <p:spPr/>
        <p:txBody>
          <a:bodyPr/>
          <a:lstStyle/>
          <a:p>
            <a:endParaRPr lang="en-US" smtClean="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2195" name="Rectangle 3"/>
          <p:cNvSpPr>
            <a:spLocks noGrp="1"/>
          </p:cNvSpPr>
          <p:nvPr>
            <p:ph type="body" idx="1"/>
          </p:nvPr>
        </p:nvSpPr>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8387" name="Rectangle 3"/>
          <p:cNvSpPr>
            <a:spLocks noGrp="1"/>
          </p:cNvSpPr>
          <p:nvPr>
            <p:ph type="body" idx="1"/>
          </p:nvPr>
        </p:nvSpPr>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10979" name="Rectangle 3"/>
          <p:cNvSpPr>
            <a:spLocks noGrp="1"/>
          </p:cNvSpPr>
          <p:nvPr>
            <p:ph type="body" idx="1"/>
          </p:nvPr>
        </p:nvSpPr>
        <p:spPr/>
        <p:txBody>
          <a:bodyPr/>
          <a:lstStyle/>
          <a:p>
            <a:endParaRPr lang="en-US" smtClean="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1171" name="Rectangle 3"/>
          <p:cNvSpPr>
            <a:spLocks noGrp="1"/>
          </p:cNvSpPr>
          <p:nvPr>
            <p:ph type="body" idx="1"/>
          </p:nvPr>
        </p:nvSpPr>
        <p:spPr/>
        <p:txBody>
          <a:bodyPr/>
          <a:lstStyle/>
          <a:p>
            <a:endParaRPr lang="en-US" smtClean="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90147" name="Rectangle 3"/>
          <p:cNvSpPr>
            <a:spLocks noGrp="1"/>
          </p:cNvSpPr>
          <p:nvPr>
            <p:ph type="body" idx="1"/>
          </p:nvPr>
        </p:nvSpPr>
        <p:spPr/>
        <p:txBody>
          <a:bodyPr/>
          <a:lstStyle/>
          <a:p>
            <a:endParaRPr lang="en-US" smtClean="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9123" name="Rectangle 3"/>
          <p:cNvSpPr>
            <a:spLocks noGrp="1"/>
          </p:cNvSpPr>
          <p:nvPr>
            <p:ph type="body" idx="1"/>
          </p:nvPr>
        </p:nvSpPr>
        <p:spPr/>
        <p:txBody>
          <a:bodyPr/>
          <a:lstStyle/>
          <a:p>
            <a:endParaRPr lang="en-US" smtClean="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8099" name="Rectangle 3"/>
          <p:cNvSpPr>
            <a:spLocks noGrp="1"/>
          </p:cNvSpPr>
          <p:nvPr>
            <p:ph type="body" idx="1"/>
          </p:nvPr>
        </p:nvSpPr>
        <p:spPr/>
        <p:txBody>
          <a:bodyPr/>
          <a:lstStyle/>
          <a:p>
            <a:endParaRPr lang="en-US" smtClean="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7075" name="Rectangle 3"/>
          <p:cNvSpPr>
            <a:spLocks noGrp="1"/>
          </p:cNvSpPr>
          <p:nvPr>
            <p:ph type="body" idx="1"/>
          </p:nvPr>
        </p:nvSpPr>
        <p:spPr/>
        <p:txBody>
          <a:bodyPr/>
          <a:lstStyle/>
          <a:p>
            <a:endParaRPr lang="en-US" smtClean="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6051" name="Rectangle 3"/>
          <p:cNvSpPr>
            <a:spLocks noGrp="1"/>
          </p:cNvSpPr>
          <p:nvPr>
            <p:ph type="body" idx="1"/>
          </p:nvPr>
        </p:nvSpPr>
        <p:spPr/>
        <p:txBody>
          <a:bodyPr/>
          <a:lstStyle/>
          <a:p>
            <a:endParaRPr lang="en-US" smtClean="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5027" name="Rectangle 3"/>
          <p:cNvSpPr>
            <a:spLocks noGrp="1"/>
          </p:cNvSpPr>
          <p:nvPr>
            <p:ph type="body" idx="1"/>
          </p:nvPr>
        </p:nvSpPr>
        <p:spPr/>
        <p:txBody>
          <a:bodyPr/>
          <a:lstStyle/>
          <a:p>
            <a:endParaRPr lang="en-US" smtClean="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lide Image Placeholder 1"/>
          <p:cNvSpPr>
            <a:spLocks noGrp="1" noRot="1" noChangeAspect="1"/>
          </p:cNvSpPr>
          <p:nvPr>
            <p:ph type="sldImg"/>
          </p:nvPr>
        </p:nvSpPr>
        <p:spPr bwMode="auto">
          <a:xfrm>
            <a:off x="3121025" y="533400"/>
            <a:ext cx="3992563" cy="2660650"/>
          </a:xfrm>
          <a:noFill/>
          <a:ln>
            <a:solidFill>
              <a:srgbClr val="000000"/>
            </a:solidFill>
            <a:miter lim="800000"/>
            <a:headEnd/>
            <a:tailEnd/>
          </a:ln>
        </p:spPr>
      </p:sp>
      <p:sp>
        <p:nvSpPr>
          <p:cNvPr id="245762" name="Notes Placeholder 2"/>
          <p:cNvSpPr>
            <a:spLocks noGrp="1"/>
          </p:cNvSpPr>
          <p:nvPr>
            <p:ph type="body" idx="1"/>
          </p:nvPr>
        </p:nvSpPr>
        <p:spPr/>
        <p:txBody>
          <a:bodyPr/>
          <a:lstStyle/>
          <a:p>
            <a:pPr>
              <a:spcBef>
                <a:spcPct val="0"/>
              </a:spcBef>
            </a:pPr>
            <a:endParaRPr lang="en-US" smtClean="0"/>
          </a:p>
        </p:txBody>
      </p:sp>
      <p:sp>
        <p:nvSpPr>
          <p:cNvPr id="245763" name="Slide Number Placeholder 3"/>
          <p:cNvSpPr>
            <a:spLocks noGrp="1"/>
          </p:cNvSpPr>
          <p:nvPr>
            <p:ph type="sldNum" sz="quarter" idx="5"/>
          </p:nvPr>
        </p:nvSpPr>
        <p:spPr>
          <a:noFill/>
        </p:spPr>
        <p:txBody>
          <a:bodyPr/>
          <a:lstStyle/>
          <a:p>
            <a:fld id="{6067DF4B-A1A1-4868-A4CF-387B0DE7FA15}" type="slidenum">
              <a:rPr lang="he-IL"/>
              <a:pPr/>
              <a:t>276</a:t>
            </a:fld>
            <a:endParaRPr 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4003" name="Rectangle 3"/>
          <p:cNvSpPr>
            <a:spLocks noGrp="1"/>
          </p:cNvSpPr>
          <p:nvPr>
            <p:ph type="body" idx="1"/>
          </p:nvPr>
        </p:nvSpPr>
        <p:spPr/>
        <p:txBody>
          <a:bodyPr/>
          <a:lstStyle/>
          <a:p>
            <a:endParaRPr lang="en-US" smtClean="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2979" name="Rectangle 3"/>
          <p:cNvSpPr>
            <a:spLocks noGrp="1"/>
          </p:cNvSpPr>
          <p:nvPr>
            <p:ph type="body" idx="1"/>
          </p:nvPr>
        </p:nvSpPr>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9955" name="Rectangle 3"/>
          <p:cNvSpPr>
            <a:spLocks noGrp="1"/>
          </p:cNvSpPr>
          <p:nvPr>
            <p:ph type="body" idx="1"/>
          </p:nvPr>
        </p:nvSpPr>
        <p:spPr/>
        <p:txBody>
          <a:bodyPr/>
          <a:lstStyle/>
          <a:p>
            <a:endParaRPr lang="en-US" smtClean="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1955" name="Rectangle 3"/>
          <p:cNvSpPr>
            <a:spLocks noGrp="1"/>
          </p:cNvSpPr>
          <p:nvPr>
            <p:ph type="body" idx="1"/>
          </p:nvPr>
        </p:nvSpPr>
        <p:spPr/>
        <p:txBody>
          <a:bodyPr/>
          <a:lstStyle/>
          <a:p>
            <a:endParaRPr lang="en-US" smtClean="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80931" name="Rectangle 3"/>
          <p:cNvSpPr>
            <a:spLocks noGrp="1"/>
          </p:cNvSpPr>
          <p:nvPr>
            <p:ph type="body" idx="1"/>
          </p:nvPr>
        </p:nvSpPr>
        <p:spPr/>
        <p:txBody>
          <a:bodyPr/>
          <a:lstStyle/>
          <a:p>
            <a:endParaRPr lang="en-US" smtClean="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9907" name="Rectangle 3"/>
          <p:cNvSpPr>
            <a:spLocks noGrp="1"/>
          </p:cNvSpPr>
          <p:nvPr>
            <p:ph type="body" idx="1"/>
          </p:nvPr>
        </p:nvSpPr>
        <p:spPr/>
        <p:txBody>
          <a:bodyPr/>
          <a:lstStyle/>
          <a:p>
            <a:endParaRPr lang="en-US" smtClean="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8883" name="Rectangle 3"/>
          <p:cNvSpPr>
            <a:spLocks noGrp="1"/>
          </p:cNvSpPr>
          <p:nvPr>
            <p:ph type="body" idx="1"/>
          </p:nvPr>
        </p:nvSpPr>
        <p:spPr/>
        <p:txBody>
          <a:bodyPr/>
          <a:lstStyle/>
          <a:p>
            <a:endParaRPr lang="en-US" smtClean="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7859" name="Rectangle 3"/>
          <p:cNvSpPr>
            <a:spLocks noGrp="1"/>
          </p:cNvSpPr>
          <p:nvPr>
            <p:ph type="body" idx="1"/>
          </p:nvPr>
        </p:nvSpPr>
        <p:spPr/>
        <p:txBody>
          <a:bodyPr/>
          <a:lstStyle/>
          <a:p>
            <a:endParaRPr lang="en-US" smtClean="0"/>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6835" name="Rectangle 3"/>
          <p:cNvSpPr>
            <a:spLocks noGrp="1"/>
          </p:cNvSpPr>
          <p:nvPr>
            <p:ph type="body" idx="1"/>
          </p:nvPr>
        </p:nvSpPr>
        <p:spPr/>
        <p:txBody>
          <a:bodyPr/>
          <a:lstStyle/>
          <a:p>
            <a:endParaRPr lang="en-US" smtClean="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5811" name="Rectangle 3"/>
          <p:cNvSpPr>
            <a:spLocks noGrp="1"/>
          </p:cNvSpPr>
          <p:nvPr>
            <p:ph type="body" idx="1"/>
          </p:nvPr>
        </p:nvSpPr>
        <p:spPr/>
        <p:txBody>
          <a:bodyPr/>
          <a:lstStyle/>
          <a:p>
            <a:endParaRPr lang="en-US" smtClean="0"/>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4787" name="Rectangle 3"/>
          <p:cNvSpPr>
            <a:spLocks noGrp="1"/>
          </p:cNvSpPr>
          <p:nvPr>
            <p:ph type="body" idx="1"/>
          </p:nvPr>
        </p:nvSpPr>
        <p:spPr/>
        <p:txBody>
          <a:bodyPr/>
          <a:lstStyle/>
          <a:p>
            <a:endParaRPr lang="en-US" smtClean="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3763" name="Rectangle 3"/>
          <p:cNvSpPr>
            <a:spLocks noGrp="1"/>
          </p:cNvSpPr>
          <p:nvPr>
            <p:ph type="body" idx="1"/>
          </p:nvPr>
        </p:nvSpPr>
        <p:spPr/>
        <p:txBody>
          <a:bodyPr/>
          <a:lstStyle/>
          <a:p>
            <a:endParaRPr lang="en-US" smtClean="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2739" name="Rectangle 3"/>
          <p:cNvSpPr>
            <a:spLocks noGrp="1"/>
          </p:cNvSpPr>
          <p:nvPr>
            <p:ph type="body" idx="1"/>
          </p:nvPr>
        </p:nvSpPr>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8931" name="Rectangle 3"/>
          <p:cNvSpPr>
            <a:spLocks noGrp="1"/>
          </p:cNvSpPr>
          <p:nvPr>
            <p:ph type="body" idx="1"/>
          </p:nvPr>
        </p:nvSpPr>
        <p:spPr/>
        <p:txBody>
          <a:bodyPr/>
          <a:lstStyle/>
          <a:p>
            <a:endParaRPr lang="en-US" smtClean="0"/>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1715" name="Rectangle 3"/>
          <p:cNvSpPr>
            <a:spLocks noGrp="1"/>
          </p:cNvSpPr>
          <p:nvPr>
            <p:ph type="body" idx="1"/>
          </p:nvPr>
        </p:nvSpPr>
        <p:spPr/>
        <p:txBody>
          <a:bodyPr/>
          <a:lstStyle/>
          <a:p>
            <a:endParaRPr lang="en-US" smtClean="0"/>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70691" name="Rectangle 3"/>
          <p:cNvSpPr>
            <a:spLocks noGrp="1"/>
          </p:cNvSpPr>
          <p:nvPr>
            <p:ph type="body" idx="1"/>
          </p:nvPr>
        </p:nvSpPr>
        <p:spPr/>
        <p:txBody>
          <a:bodyPr/>
          <a:lstStyle/>
          <a:p>
            <a:endParaRPr lang="en-US" smtClean="0"/>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9667" name="Rectangle 3"/>
          <p:cNvSpPr>
            <a:spLocks noGrp="1"/>
          </p:cNvSpPr>
          <p:nvPr>
            <p:ph type="body" idx="1"/>
          </p:nvPr>
        </p:nvSpPr>
        <p:spPr/>
        <p:txBody>
          <a:bodyPr/>
          <a:lstStyle/>
          <a:p>
            <a:endParaRPr lang="en-US" smtClean="0"/>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8643" name="Rectangle 3"/>
          <p:cNvSpPr>
            <a:spLocks noGrp="1"/>
          </p:cNvSpPr>
          <p:nvPr>
            <p:ph type="body" idx="1"/>
          </p:nvPr>
        </p:nvSpPr>
        <p:spPr/>
        <p:txBody>
          <a:bodyPr/>
          <a:lstStyle/>
          <a:p>
            <a:endParaRPr lang="en-US" smtClean="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7619" name="Rectangle 3"/>
          <p:cNvSpPr>
            <a:spLocks noGrp="1"/>
          </p:cNvSpPr>
          <p:nvPr>
            <p:ph type="body" idx="1"/>
          </p:nvPr>
        </p:nvSpPr>
        <p:spPr/>
        <p:txBody>
          <a:bodyPr/>
          <a:lstStyle/>
          <a:p>
            <a:endParaRPr lang="en-US" smtClean="0"/>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6595" name="Rectangle 3"/>
          <p:cNvSpPr>
            <a:spLocks noGrp="1"/>
          </p:cNvSpPr>
          <p:nvPr>
            <p:ph type="body" idx="1"/>
          </p:nvPr>
        </p:nvSpPr>
        <p:spPr/>
        <p:txBody>
          <a:bodyPr/>
          <a:lstStyle/>
          <a:p>
            <a:endParaRPr lang="en-US" smtClean="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5571" name="Rectangle 3"/>
          <p:cNvSpPr>
            <a:spLocks noGrp="1"/>
          </p:cNvSpPr>
          <p:nvPr>
            <p:ph type="body" idx="1"/>
          </p:nvPr>
        </p:nvSpPr>
        <p:spPr/>
        <p:txBody>
          <a:bodyPr/>
          <a:lstStyle/>
          <a:p>
            <a:endParaRPr lang="en-US" smtClean="0"/>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4547" name="Rectangle 3"/>
          <p:cNvSpPr>
            <a:spLocks noGrp="1"/>
          </p:cNvSpPr>
          <p:nvPr>
            <p:ph type="body" idx="1"/>
          </p:nvPr>
        </p:nvSpPr>
        <p:spPr/>
        <p:txBody>
          <a:bodyPr/>
          <a:lstStyle/>
          <a:p>
            <a:endParaRPr lang="en-US" smtClean="0"/>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3523" name="Rectangle 3"/>
          <p:cNvSpPr>
            <a:spLocks noGrp="1"/>
          </p:cNvSpPr>
          <p:nvPr>
            <p:ph type="body" idx="1"/>
          </p:nvPr>
        </p:nvSpPr>
        <p:spPr/>
        <p:txBody>
          <a:bodyPr/>
          <a:lstStyle/>
          <a:p>
            <a:endParaRPr lang="en-US" smtClean="0"/>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2499" name="Rectangle 3"/>
          <p:cNvSpPr>
            <a:spLocks noGrp="1"/>
          </p:cNvSpPr>
          <p:nvPr>
            <p:ph type="body" idx="1"/>
          </p:nvPr>
        </p:nvSpPr>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7907" name="Rectangle 3"/>
          <p:cNvSpPr>
            <a:spLocks noGrp="1"/>
          </p:cNvSpPr>
          <p:nvPr>
            <p:ph type="body" idx="1"/>
          </p:nvPr>
        </p:nvSpPr>
        <p:spPr/>
        <p:txBody>
          <a:bodyPr/>
          <a:lstStyle/>
          <a:p>
            <a:endParaRPr lang="en-US" smtClean="0"/>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1475" name="Rectangle 3"/>
          <p:cNvSpPr>
            <a:spLocks noGrp="1"/>
          </p:cNvSpPr>
          <p:nvPr>
            <p:ph type="body" idx="1"/>
          </p:nvPr>
        </p:nvSpPr>
        <p:spPr/>
        <p:txBody>
          <a:bodyPr/>
          <a:lstStyle/>
          <a:p>
            <a:endParaRPr lang="en-US" smtClean="0"/>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60451" name="Rectangle 3"/>
          <p:cNvSpPr>
            <a:spLocks noGrp="1"/>
          </p:cNvSpPr>
          <p:nvPr>
            <p:ph type="body" idx="1"/>
          </p:nvPr>
        </p:nvSpPr>
        <p:spPr/>
        <p:txBody>
          <a:bodyPr/>
          <a:lstStyle/>
          <a:p>
            <a:endParaRPr lang="en-US" smtClean="0"/>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9427" name="Rectangle 3"/>
          <p:cNvSpPr>
            <a:spLocks noGrp="1"/>
          </p:cNvSpPr>
          <p:nvPr>
            <p:ph type="body" idx="1"/>
          </p:nvPr>
        </p:nvSpPr>
        <p:spPr/>
        <p:txBody>
          <a:bodyPr/>
          <a:lstStyle/>
          <a:p>
            <a:endParaRPr lang="en-US" smtClean="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8403" name="Rectangle 3"/>
          <p:cNvSpPr>
            <a:spLocks noGrp="1"/>
          </p:cNvSpPr>
          <p:nvPr>
            <p:ph type="body" idx="1"/>
          </p:nvPr>
        </p:nvSpPr>
        <p:spPr/>
        <p:txBody>
          <a:bodyPr/>
          <a:lstStyle/>
          <a:p>
            <a:endParaRPr lang="en-US" smtClean="0"/>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7379" name="Rectangle 3"/>
          <p:cNvSpPr>
            <a:spLocks noGrp="1"/>
          </p:cNvSpPr>
          <p:nvPr>
            <p:ph type="body" idx="1"/>
          </p:nvPr>
        </p:nvSpPr>
        <p:spPr/>
        <p:txBody>
          <a:bodyPr/>
          <a:lstStyle/>
          <a:p>
            <a:endParaRPr lang="en-US" smtClean="0"/>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6355" name="Rectangle 3"/>
          <p:cNvSpPr>
            <a:spLocks noGrp="1"/>
          </p:cNvSpPr>
          <p:nvPr>
            <p:ph type="body" idx="1"/>
          </p:nvPr>
        </p:nvSpPr>
        <p:spPr/>
        <p:txBody>
          <a:bodyPr/>
          <a:lstStyle/>
          <a:p>
            <a:endParaRPr lang="en-US" smtClean="0"/>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5331" name="Rectangle 3"/>
          <p:cNvSpPr>
            <a:spLocks noGrp="1"/>
          </p:cNvSpPr>
          <p:nvPr>
            <p:ph type="body" idx="1"/>
          </p:nvPr>
        </p:nvSpPr>
        <p:spPr/>
        <p:txBody>
          <a:bodyPr/>
          <a:lstStyle/>
          <a:p>
            <a:endParaRPr lang="en-US" smtClean="0"/>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4307" name="Rectangle 3"/>
          <p:cNvSpPr>
            <a:spLocks noGrp="1"/>
          </p:cNvSpPr>
          <p:nvPr>
            <p:ph type="body" idx="1"/>
          </p:nvPr>
        </p:nvSpPr>
        <p:spPr/>
        <p:txBody>
          <a:bodyPr/>
          <a:lstStyle/>
          <a:p>
            <a:endParaRPr lang="en-US" smtClean="0"/>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3283" name="Rectangle 3"/>
          <p:cNvSpPr>
            <a:spLocks noGrp="1"/>
          </p:cNvSpPr>
          <p:nvPr>
            <p:ph type="body" idx="1"/>
          </p:nvPr>
        </p:nvSpPr>
        <p:spPr/>
        <p:txBody>
          <a:bodyPr/>
          <a:lstStyle/>
          <a:p>
            <a:endParaRPr lang="en-US" smtClean="0"/>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2259" name="Rectangle 3"/>
          <p:cNvSpPr>
            <a:spLocks noGrp="1"/>
          </p:cNvSpPr>
          <p:nvPr>
            <p:ph type="body" idx="1"/>
          </p:nvPr>
        </p:nvSpPr>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6883" name="Rectangle 3"/>
          <p:cNvSpPr>
            <a:spLocks noGrp="1"/>
          </p:cNvSpPr>
          <p:nvPr>
            <p:ph type="body" idx="1"/>
          </p:nvPr>
        </p:nvSpPr>
        <p:spPr/>
        <p:txBody>
          <a:bodyPr/>
          <a:lstStyle/>
          <a:p>
            <a:endParaRPr lang="en-US" smtClean="0"/>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1235" name="Rectangle 3"/>
          <p:cNvSpPr>
            <a:spLocks noGrp="1"/>
          </p:cNvSpPr>
          <p:nvPr>
            <p:ph type="body" idx="1"/>
          </p:nvPr>
        </p:nvSpPr>
        <p:spPr/>
        <p:txBody>
          <a:bodyPr/>
          <a:lstStyle/>
          <a:p>
            <a:endParaRPr lang="en-US" smtClean="0"/>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50211" name="Rectangle 3"/>
          <p:cNvSpPr>
            <a:spLocks noGrp="1"/>
          </p:cNvSpPr>
          <p:nvPr>
            <p:ph type="body" idx="1"/>
          </p:nvPr>
        </p:nvSpPr>
        <p:spPr/>
        <p:txBody>
          <a:bodyPr/>
          <a:lstStyle/>
          <a:p>
            <a:endParaRPr lang="en-US" smtClean="0"/>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9187" name="Rectangle 3"/>
          <p:cNvSpPr>
            <a:spLocks noGrp="1"/>
          </p:cNvSpPr>
          <p:nvPr>
            <p:ph type="body" idx="1"/>
          </p:nvPr>
        </p:nvSpPr>
        <p:spPr/>
        <p:txBody>
          <a:bodyPr/>
          <a:lstStyle/>
          <a:p>
            <a:endParaRPr lang="en-US" smtClean="0"/>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8163" name="Rectangle 3"/>
          <p:cNvSpPr>
            <a:spLocks noGrp="1"/>
          </p:cNvSpPr>
          <p:nvPr>
            <p:ph type="body" idx="1"/>
          </p:nvPr>
        </p:nvSpPr>
        <p:spPr/>
        <p:txBody>
          <a:bodyPr/>
          <a:lstStyle/>
          <a:p>
            <a:endParaRPr lang="en-US" smtClean="0"/>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7139" name="Rectangle 3"/>
          <p:cNvSpPr>
            <a:spLocks noGrp="1"/>
          </p:cNvSpPr>
          <p:nvPr>
            <p:ph type="body" idx="1"/>
          </p:nvPr>
        </p:nvSpPr>
        <p:spPr/>
        <p:txBody>
          <a:bodyPr/>
          <a:lstStyle/>
          <a:p>
            <a:endParaRPr lang="en-US" smtClean="0"/>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6115" name="Rectangle 3"/>
          <p:cNvSpPr>
            <a:spLocks noGrp="1"/>
          </p:cNvSpPr>
          <p:nvPr>
            <p:ph type="body" idx="1"/>
          </p:nvPr>
        </p:nvSpPr>
        <p:spPr/>
        <p:txBody>
          <a:bodyPr/>
          <a:lstStyle/>
          <a:p>
            <a:endParaRPr lang="en-US" smtClean="0"/>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5091" name="Rectangle 3"/>
          <p:cNvSpPr>
            <a:spLocks noGrp="1"/>
          </p:cNvSpPr>
          <p:nvPr>
            <p:ph type="body" idx="1"/>
          </p:nvPr>
        </p:nvSpPr>
        <p:spPr/>
        <p:txBody>
          <a:bodyPr/>
          <a:lstStyle/>
          <a:p>
            <a:endParaRPr lang="en-US" smtClean="0"/>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4067" name="Rectangle 3"/>
          <p:cNvSpPr>
            <a:spLocks noGrp="1"/>
          </p:cNvSpPr>
          <p:nvPr>
            <p:ph type="body" idx="1"/>
          </p:nvPr>
        </p:nvSpPr>
        <p:spPr/>
        <p:txBody>
          <a:bodyPr/>
          <a:lstStyle/>
          <a:p>
            <a:endParaRPr lang="en-US" smtClean="0"/>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3043" name="Rectangle 3"/>
          <p:cNvSpPr>
            <a:spLocks noGrp="1"/>
          </p:cNvSpPr>
          <p:nvPr>
            <p:ph type="body" idx="1"/>
          </p:nvPr>
        </p:nvSpPr>
        <p:spPr/>
        <p:txBody>
          <a:bodyPr/>
          <a:lstStyle/>
          <a:p>
            <a:endParaRPr lang="en-US" smtClean="0"/>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2019" name="Rectangle 3"/>
          <p:cNvSpPr>
            <a:spLocks noGrp="1"/>
          </p:cNvSpPr>
          <p:nvPr>
            <p:ph type="body" idx="1"/>
          </p:nvPr>
        </p:nvSpPr>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5859" name="Rectangle 3"/>
          <p:cNvSpPr>
            <a:spLocks noGrp="1"/>
          </p:cNvSpPr>
          <p:nvPr>
            <p:ph type="body" idx="1"/>
          </p:nvPr>
        </p:nvSpPr>
        <p:spPr/>
        <p:txBody>
          <a:bodyPr/>
          <a:lstStyle/>
          <a:p>
            <a:endParaRPr lang="en-US" smtClean="0"/>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40995" name="Rectangle 3"/>
          <p:cNvSpPr>
            <a:spLocks noGrp="1"/>
          </p:cNvSpPr>
          <p:nvPr>
            <p:ph type="body" idx="1"/>
          </p:nvPr>
        </p:nvSpPr>
        <p:spPr/>
        <p:txBody>
          <a:bodyPr/>
          <a:lstStyle/>
          <a:p>
            <a:endParaRPr lang="en-US" smtClean="0"/>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9971" name="Rectangle 3"/>
          <p:cNvSpPr>
            <a:spLocks noGrp="1"/>
          </p:cNvSpPr>
          <p:nvPr>
            <p:ph type="body" idx="1"/>
          </p:nvPr>
        </p:nvSpPr>
        <p:spPr/>
        <p:txBody>
          <a:bodyPr/>
          <a:lstStyle/>
          <a:p>
            <a:endParaRPr lang="en-US" smtClean="0"/>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8947" name="Rectangle 3"/>
          <p:cNvSpPr>
            <a:spLocks noGrp="1"/>
          </p:cNvSpPr>
          <p:nvPr>
            <p:ph type="body" idx="1"/>
          </p:nvPr>
        </p:nvSpPr>
        <p:spPr/>
        <p:txBody>
          <a:bodyPr/>
          <a:lstStyle/>
          <a:p>
            <a:endParaRPr lang="en-US" smtClean="0"/>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7923" name="Rectangle 3"/>
          <p:cNvSpPr>
            <a:spLocks noGrp="1"/>
          </p:cNvSpPr>
          <p:nvPr>
            <p:ph type="body" idx="1"/>
          </p:nvPr>
        </p:nvSpPr>
        <p:spPr/>
        <p:txBody>
          <a:bodyPr/>
          <a:lstStyle/>
          <a:p>
            <a:endParaRPr lang="en-US" smtClean="0"/>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6899" name="Rectangle 3"/>
          <p:cNvSpPr>
            <a:spLocks noGrp="1"/>
          </p:cNvSpPr>
          <p:nvPr>
            <p:ph type="body" idx="1"/>
          </p:nvPr>
        </p:nvSpPr>
        <p:spPr/>
        <p:txBody>
          <a:bodyPr/>
          <a:lstStyle/>
          <a:p>
            <a:endParaRPr lang="en-US" smtClean="0"/>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5875" name="Rectangle 3"/>
          <p:cNvSpPr>
            <a:spLocks noGrp="1"/>
          </p:cNvSpPr>
          <p:nvPr>
            <p:ph type="body" idx="1"/>
          </p:nvPr>
        </p:nvSpPr>
        <p:spPr/>
        <p:txBody>
          <a:bodyPr/>
          <a:lstStyle/>
          <a:p>
            <a:endParaRPr lang="en-US" smtClean="0"/>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4851" name="Rectangle 3"/>
          <p:cNvSpPr>
            <a:spLocks noGrp="1"/>
          </p:cNvSpPr>
          <p:nvPr>
            <p:ph type="body" idx="1"/>
          </p:nvPr>
        </p:nvSpPr>
        <p:spPr/>
        <p:txBody>
          <a:bodyPr/>
          <a:lstStyle/>
          <a:p>
            <a:endParaRPr lang="en-US" smtClean="0"/>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3827" name="Rectangle 3"/>
          <p:cNvSpPr>
            <a:spLocks noGrp="1"/>
          </p:cNvSpPr>
          <p:nvPr>
            <p:ph type="body" idx="1"/>
          </p:nvPr>
        </p:nvSpPr>
        <p:spPr/>
        <p:txBody>
          <a:bodyPr/>
          <a:lstStyle/>
          <a:p>
            <a:endParaRPr lang="en-US" smtClean="0"/>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2803" name="Rectangle 3"/>
          <p:cNvSpPr>
            <a:spLocks noGrp="1"/>
          </p:cNvSpPr>
          <p:nvPr>
            <p:ph type="body" idx="1"/>
          </p:nvPr>
        </p:nvSpPr>
        <p:spPr/>
        <p:txBody>
          <a:bodyPr/>
          <a:lstStyle/>
          <a:p>
            <a:endParaRPr lang="en-US" smtClean="0"/>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1779" name="Rectangle 3"/>
          <p:cNvSpPr>
            <a:spLocks noGrp="1"/>
          </p:cNvSpPr>
          <p:nvPr>
            <p:ph type="body" idx="1"/>
          </p:nvPr>
        </p:nvSpPr>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4835" name="Rectangle 3"/>
          <p:cNvSpPr>
            <a:spLocks noGrp="1"/>
          </p:cNvSpPr>
          <p:nvPr>
            <p:ph type="body" idx="1"/>
          </p:nvPr>
        </p:nvSpPr>
        <p:spPr/>
        <p:txBody>
          <a:bodyPr/>
          <a:lstStyle/>
          <a:p>
            <a:endParaRPr lang="en-US" smtClean="0"/>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30755" name="Rectangle 3"/>
          <p:cNvSpPr>
            <a:spLocks noGrp="1"/>
          </p:cNvSpPr>
          <p:nvPr>
            <p:ph type="body" idx="1"/>
          </p:nvPr>
        </p:nvSpPr>
        <p:spPr/>
        <p:txBody>
          <a:bodyPr/>
          <a:lstStyle/>
          <a:p>
            <a:endParaRPr lang="en-US" smtClean="0"/>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9731" name="Rectangle 3"/>
          <p:cNvSpPr>
            <a:spLocks noGrp="1"/>
          </p:cNvSpPr>
          <p:nvPr>
            <p:ph type="body" idx="1"/>
          </p:nvPr>
        </p:nvSpPr>
        <p:spPr/>
        <p:txBody>
          <a:bodyPr/>
          <a:lstStyle/>
          <a:p>
            <a:endParaRPr lang="en-US" smtClean="0"/>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8707" name="Rectangle 3"/>
          <p:cNvSpPr>
            <a:spLocks noGrp="1"/>
          </p:cNvSpPr>
          <p:nvPr>
            <p:ph type="body" idx="1"/>
          </p:nvPr>
        </p:nvSpPr>
        <p:spPr/>
        <p:txBody>
          <a:bodyPr/>
          <a:lstStyle/>
          <a:p>
            <a:endParaRPr lang="en-US" smtClean="0"/>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7683" name="Rectangle 3"/>
          <p:cNvSpPr>
            <a:spLocks noGrp="1"/>
          </p:cNvSpPr>
          <p:nvPr>
            <p:ph type="body" idx="1"/>
          </p:nvPr>
        </p:nvSpPr>
        <p:spPr/>
        <p:txBody>
          <a:bodyPr/>
          <a:lstStyle/>
          <a:p>
            <a:endParaRPr lang="en-US" smtClean="0"/>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7683" name="Rectangle 3"/>
          <p:cNvSpPr>
            <a:spLocks noGrp="1"/>
          </p:cNvSpPr>
          <p:nvPr>
            <p:ph type="body" idx="1"/>
          </p:nvPr>
        </p:nvSpPr>
        <p:spPr/>
        <p:txBody>
          <a:bodyPr/>
          <a:lstStyle/>
          <a:p>
            <a:endParaRPr lang="en-US" smtClean="0"/>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6659" name="Rectangle 3"/>
          <p:cNvSpPr>
            <a:spLocks noGrp="1"/>
          </p:cNvSpPr>
          <p:nvPr>
            <p:ph type="body" idx="1"/>
          </p:nvPr>
        </p:nvSpPr>
        <p:spPr/>
        <p:txBody>
          <a:bodyPr/>
          <a:lstStyle/>
          <a:p>
            <a:endParaRPr lang="en-US" smtClean="0"/>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5635" name="Rectangle 3"/>
          <p:cNvSpPr>
            <a:spLocks noGrp="1"/>
          </p:cNvSpPr>
          <p:nvPr>
            <p:ph type="body" idx="1"/>
          </p:nvPr>
        </p:nvSpPr>
        <p:spPr/>
        <p:txBody>
          <a:bodyPr/>
          <a:lstStyle/>
          <a:p>
            <a:endParaRPr lang="en-US" smtClean="0"/>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4611" name="Rectangle 3"/>
          <p:cNvSpPr>
            <a:spLocks noGrp="1"/>
          </p:cNvSpPr>
          <p:nvPr>
            <p:ph type="body" idx="1"/>
          </p:nvPr>
        </p:nvSpPr>
        <p:spPr/>
        <p:txBody>
          <a:bodyPr/>
          <a:lstStyle/>
          <a:p>
            <a:endParaRPr lang="en-US" smtClean="0"/>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3587" name="Rectangle 3"/>
          <p:cNvSpPr>
            <a:spLocks noGrp="1"/>
          </p:cNvSpPr>
          <p:nvPr>
            <p:ph type="body" idx="1"/>
          </p:nvPr>
        </p:nvSpPr>
        <p:spPr/>
        <p:txBody>
          <a:bodyPr/>
          <a:lstStyle/>
          <a:p>
            <a:endParaRPr lang="en-US" smtClean="0"/>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2563" name="Rectangle 3"/>
          <p:cNvSpPr>
            <a:spLocks noGrp="1"/>
          </p:cNvSpPr>
          <p:nvPr>
            <p:ph type="body" idx="1"/>
          </p:nvPr>
        </p:nvSpPr>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3811" name="Rectangle 3"/>
          <p:cNvSpPr>
            <a:spLocks noGrp="1"/>
          </p:cNvSpPr>
          <p:nvPr>
            <p:ph type="body" idx="1"/>
          </p:nvPr>
        </p:nvSpPr>
        <p:spPr/>
        <p:txBody>
          <a:bodyPr/>
          <a:lstStyle/>
          <a:p>
            <a:endParaRPr lang="en-US" smtClean="0"/>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1539" name="Rectangle 3"/>
          <p:cNvSpPr>
            <a:spLocks noGrp="1"/>
          </p:cNvSpPr>
          <p:nvPr>
            <p:ph type="body" idx="1"/>
          </p:nvPr>
        </p:nvSpPr>
        <p:spPr/>
        <p:txBody>
          <a:bodyPr/>
          <a:lstStyle/>
          <a:p>
            <a:endParaRPr lang="en-US" smtClean="0"/>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20515" name="Rectangle 3"/>
          <p:cNvSpPr>
            <a:spLocks noGrp="1"/>
          </p:cNvSpPr>
          <p:nvPr>
            <p:ph type="body" idx="1"/>
          </p:nvPr>
        </p:nvSpPr>
        <p:spPr/>
        <p:txBody>
          <a:bodyPr/>
          <a:lstStyle/>
          <a:p>
            <a:endParaRPr lang="en-US" smtClean="0"/>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19491" name="Rectangle 3"/>
          <p:cNvSpPr>
            <a:spLocks noGrp="1"/>
          </p:cNvSpPr>
          <p:nvPr>
            <p:ph type="body" idx="1"/>
          </p:nvPr>
        </p:nvSpPr>
        <p:spPr/>
        <p:txBody>
          <a:bodyPr/>
          <a:lstStyle/>
          <a:p>
            <a:endParaRPr lang="en-US" smtClean="0"/>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18467" name="Rectangle 3"/>
          <p:cNvSpPr>
            <a:spLocks noGrp="1"/>
          </p:cNvSpPr>
          <p:nvPr>
            <p:ph type="body" idx="1"/>
          </p:nvPr>
        </p:nvSpPr>
        <p:spPr/>
        <p:txBody>
          <a:bodyPr/>
          <a:lstStyle/>
          <a:p>
            <a:endParaRPr lang="en-US" smtClean="0"/>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317443" name="Rectangle 3"/>
          <p:cNvSpPr>
            <a:spLocks noGrp="1"/>
          </p:cNvSpPr>
          <p:nvPr>
            <p:ph type="body" idx="1"/>
          </p:nvPr>
        </p:nvSpPr>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2787" name="Rectangle 3"/>
          <p:cNvSpPr>
            <a:spLocks noGrp="1"/>
          </p:cNvSpPr>
          <p:nvPr>
            <p:ph type="body" idx="1"/>
          </p:nvPr>
        </p:nvSpPr>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1763" name="Rectangle 3"/>
          <p:cNvSpPr>
            <a:spLocks noGrp="1"/>
          </p:cNvSpPr>
          <p:nvPr>
            <p:ph type="body" idx="1"/>
          </p:nvPr>
        </p:nvSpPr>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7363" name="Rectangle 3"/>
          <p:cNvSpPr>
            <a:spLocks noGrp="1"/>
          </p:cNvSpPr>
          <p:nvPr>
            <p:ph type="body" idx="1"/>
          </p:nvPr>
        </p:nvSpPr>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1763" name="Rectangle 3"/>
          <p:cNvSpPr>
            <a:spLocks noGrp="1"/>
          </p:cNvSpPr>
          <p:nvPr>
            <p:ph type="body" idx="1"/>
          </p:nvPr>
        </p:nvSpPr>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00739" name="Rectangle 3"/>
          <p:cNvSpPr>
            <a:spLocks noGrp="1"/>
          </p:cNvSpPr>
          <p:nvPr>
            <p:ph type="body" idx="1"/>
          </p:nvPr>
        </p:nvSpPr>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9715" name="Rectangle 3"/>
          <p:cNvSpPr>
            <a:spLocks noGrp="1"/>
          </p:cNvSpPr>
          <p:nvPr>
            <p:ph type="body" idx="1"/>
          </p:nvPr>
        </p:nvSpPr>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8691" name="Rectangle 3"/>
          <p:cNvSpPr>
            <a:spLocks noGrp="1"/>
          </p:cNvSpPr>
          <p:nvPr>
            <p:ph type="body" idx="1"/>
          </p:nvPr>
        </p:nvSpPr>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7667" name="Rectangle 3"/>
          <p:cNvSpPr>
            <a:spLocks noGrp="1"/>
          </p:cNvSpPr>
          <p:nvPr>
            <p:ph type="body" idx="1"/>
          </p:nvPr>
        </p:nvSpPr>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6643" name="Rectangle 3"/>
          <p:cNvSpPr>
            <a:spLocks noGrp="1"/>
          </p:cNvSpPr>
          <p:nvPr>
            <p:ph type="body" idx="1"/>
          </p:nvPr>
        </p:nvSpPr>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5619" name="Rectangle 3"/>
          <p:cNvSpPr>
            <a:spLocks noGrp="1"/>
          </p:cNvSpPr>
          <p:nvPr>
            <p:ph type="body" idx="1"/>
          </p:nvPr>
        </p:nvSpPr>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5619" name="Rectangle 3"/>
          <p:cNvSpPr>
            <a:spLocks noGrp="1"/>
          </p:cNvSpPr>
          <p:nvPr>
            <p:ph type="body" idx="1"/>
          </p:nvPr>
        </p:nvSpPr>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5619" name="Rectangle 3"/>
          <p:cNvSpPr>
            <a:spLocks noGrp="1"/>
          </p:cNvSpPr>
          <p:nvPr>
            <p:ph type="body" idx="1"/>
          </p:nvPr>
        </p:nvSpPr>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5619" name="Rectangle 3"/>
          <p:cNvSpPr>
            <a:spLocks noGrp="1"/>
          </p:cNvSpPr>
          <p:nvPr>
            <p:ph type="body" idx="1"/>
          </p:nvPr>
        </p:nvSpPr>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6339" name="Rectangle 3"/>
          <p:cNvSpPr>
            <a:spLocks noGrp="1"/>
          </p:cNvSpPr>
          <p:nvPr>
            <p:ph type="body" idx="1"/>
          </p:nvPr>
        </p:nvSpPr>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3571" name="Rectangle 3"/>
          <p:cNvSpPr>
            <a:spLocks noGrp="1"/>
          </p:cNvSpPr>
          <p:nvPr>
            <p:ph type="body" idx="1"/>
          </p:nvPr>
        </p:nvSpPr>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2547" name="Rectangle 3"/>
          <p:cNvSpPr>
            <a:spLocks noGrp="1"/>
          </p:cNvSpPr>
          <p:nvPr>
            <p:ph type="body" idx="1"/>
          </p:nvPr>
        </p:nvSpPr>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2547" name="Rectangle 3"/>
          <p:cNvSpPr>
            <a:spLocks noGrp="1"/>
          </p:cNvSpPr>
          <p:nvPr>
            <p:ph type="body" idx="1"/>
          </p:nvPr>
        </p:nvSpPr>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1523" name="Rectangle 3"/>
          <p:cNvSpPr>
            <a:spLocks noGrp="1"/>
          </p:cNvSpPr>
          <p:nvPr>
            <p:ph type="body" idx="1"/>
          </p:nvPr>
        </p:nvSpPr>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90499" name="Rectangle 3"/>
          <p:cNvSpPr>
            <a:spLocks noGrp="1"/>
          </p:cNvSpPr>
          <p:nvPr>
            <p:ph type="body" idx="1"/>
          </p:nvPr>
        </p:nvSpPr>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9475" name="Rectangle 3"/>
          <p:cNvSpPr>
            <a:spLocks noGrp="1"/>
          </p:cNvSpPr>
          <p:nvPr>
            <p:ph type="body" idx="1"/>
          </p:nvPr>
        </p:nvSpPr>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8451" name="Rectangle 3"/>
          <p:cNvSpPr>
            <a:spLocks noGrp="1"/>
          </p:cNvSpPr>
          <p:nvPr>
            <p:ph type="body" idx="1"/>
          </p:nvPr>
        </p:nvSpPr>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6258" name="Rectangle 3"/>
          <p:cNvSpPr>
            <a:spLocks noGrp="1" noChangeArrowheads="1"/>
          </p:cNvSpPr>
          <p:nvPr>
            <p:ph type="body" idx="1"/>
          </p:nvPr>
        </p:nvSpPr>
        <p:spPr/>
        <p:txBody>
          <a:bodyPr/>
          <a:lstStyle/>
          <a:p>
            <a:pPr>
              <a:spcBef>
                <a:spcPct val="0"/>
              </a:spcBef>
            </a:pPr>
            <a:r>
              <a:rPr lang="en-US" sz="1100" dirty="0" smtClean="0"/>
              <a:t>The following </a:t>
            </a:r>
            <a:r>
              <a:rPr lang="en-US" sz="1100" dirty="0" err="1" smtClean="0"/>
              <a:t>explanatin</a:t>
            </a:r>
            <a:r>
              <a:rPr lang="en-US" sz="1100" dirty="0" smtClean="0"/>
              <a:t> applies to the line marked in bold in the slide:</a:t>
            </a:r>
          </a:p>
          <a:p>
            <a:pPr>
              <a:spcBef>
                <a:spcPct val="0"/>
              </a:spcBef>
            </a:pPr>
            <a:endParaRPr lang="en-US" sz="1100" dirty="0" smtClean="0"/>
          </a:p>
          <a:p>
            <a:pPr>
              <a:spcBef>
                <a:spcPct val="0"/>
              </a:spcBef>
            </a:pPr>
            <a:r>
              <a:rPr lang="en-US" sz="1100" dirty="0" smtClean="0"/>
              <a:t>Here the thread is only in </a:t>
            </a:r>
            <a:r>
              <a:rPr lang="en-US" sz="1100" i="1" dirty="0" smtClean="0"/>
              <a:t>Created</a:t>
            </a:r>
            <a:r>
              <a:rPr lang="en-US" sz="1100" dirty="0" smtClean="0"/>
              <a:t> state, but it is not </a:t>
            </a:r>
            <a:r>
              <a:rPr lang="en-US" sz="1100" i="1" dirty="0" smtClean="0"/>
              <a:t>Running</a:t>
            </a:r>
            <a:r>
              <a:rPr lang="en-US" sz="1100" dirty="0" smtClean="0"/>
              <a:t> yet, and event not in </a:t>
            </a:r>
            <a:r>
              <a:rPr lang="en-US" sz="1100" i="1" dirty="0" err="1" smtClean="0"/>
              <a:t>Runnable</a:t>
            </a:r>
            <a:r>
              <a:rPr lang="en-US" sz="1100" dirty="0" smtClean="0"/>
              <a:t> state!</a:t>
            </a:r>
          </a:p>
          <a:p>
            <a:pPr>
              <a:spcBef>
                <a:spcPct val="0"/>
              </a:spcBef>
            </a:pPr>
            <a:endParaRPr lang="en-US" sz="1100" dirty="0" smtClean="0"/>
          </a:p>
          <a:p>
            <a:pPr>
              <a:spcBef>
                <a:spcPct val="0"/>
              </a:spcBef>
            </a:pPr>
            <a:endParaRPr lang="en-US" sz="1100"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6258" name="Rectangle 3"/>
          <p:cNvSpPr>
            <a:spLocks noGrp="1" noChangeArrowheads="1"/>
          </p:cNvSpPr>
          <p:nvPr>
            <p:ph type="body" idx="1"/>
          </p:nvPr>
        </p:nvSpPr>
        <p:spPr/>
        <p:txBody>
          <a:bodyPr/>
          <a:lstStyle/>
          <a:p>
            <a:pPr>
              <a:spcBef>
                <a:spcPct val="0"/>
              </a:spcBef>
            </a:pPr>
            <a:r>
              <a:rPr lang="en-US" sz="1100" dirty="0" smtClean="0"/>
              <a:t>The following </a:t>
            </a:r>
            <a:r>
              <a:rPr lang="en-US" sz="1100" dirty="0" err="1" smtClean="0"/>
              <a:t>explanatin</a:t>
            </a:r>
            <a:r>
              <a:rPr lang="en-US" sz="1100" dirty="0" smtClean="0"/>
              <a:t> applies to the line marked in bold in the slide:</a:t>
            </a:r>
          </a:p>
          <a:p>
            <a:pPr>
              <a:spcBef>
                <a:spcPct val="0"/>
              </a:spcBef>
            </a:pPr>
            <a:endParaRPr lang="en-US" sz="1100" dirty="0" smtClean="0"/>
          </a:p>
          <a:p>
            <a:pPr>
              <a:spcBef>
                <a:spcPct val="0"/>
              </a:spcBef>
            </a:pPr>
            <a:r>
              <a:rPr lang="en-US" sz="1100" dirty="0" smtClean="0"/>
              <a:t>Here the thread is only in </a:t>
            </a:r>
            <a:r>
              <a:rPr lang="en-US" sz="1100" i="1" dirty="0" smtClean="0"/>
              <a:t>Created</a:t>
            </a:r>
            <a:r>
              <a:rPr lang="en-US" sz="1100" dirty="0" smtClean="0"/>
              <a:t> state, but it is not </a:t>
            </a:r>
            <a:r>
              <a:rPr lang="en-US" sz="1100" i="1" dirty="0" smtClean="0"/>
              <a:t>Running</a:t>
            </a:r>
            <a:r>
              <a:rPr lang="en-US" sz="1100" dirty="0" smtClean="0"/>
              <a:t> yet, and event not in </a:t>
            </a:r>
            <a:r>
              <a:rPr lang="en-US" sz="1100" i="1" dirty="0" err="1" smtClean="0"/>
              <a:t>Runnable</a:t>
            </a:r>
            <a:r>
              <a:rPr lang="en-US" sz="1100" dirty="0" smtClean="0"/>
              <a:t> state!</a:t>
            </a:r>
          </a:p>
          <a:p>
            <a:pPr>
              <a:spcBef>
                <a:spcPct val="0"/>
              </a:spcBef>
            </a:pPr>
            <a:endParaRPr lang="en-US" sz="1100" dirty="0" smtClean="0"/>
          </a:p>
          <a:p>
            <a:pPr>
              <a:spcBef>
                <a:spcPct val="0"/>
              </a:spcBef>
            </a:pPr>
            <a:endParaRPr lang="en-US" sz="110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6258" name="Rectangle 3"/>
          <p:cNvSpPr>
            <a:spLocks noGrp="1" noChangeArrowheads="1"/>
          </p:cNvSpPr>
          <p:nvPr>
            <p:ph type="body" idx="1"/>
          </p:nvPr>
        </p:nvSpPr>
        <p:spPr/>
        <p:txBody>
          <a:bodyPr/>
          <a:lstStyle/>
          <a:p>
            <a:pPr>
              <a:spcBef>
                <a:spcPct val="0"/>
              </a:spcBef>
            </a:pPr>
            <a:r>
              <a:rPr lang="en-US" sz="1100" dirty="0" smtClean="0"/>
              <a:t>The following </a:t>
            </a:r>
            <a:r>
              <a:rPr lang="en-US" sz="1100" dirty="0" err="1" smtClean="0"/>
              <a:t>explanatin</a:t>
            </a:r>
            <a:r>
              <a:rPr lang="en-US" sz="1100" dirty="0" smtClean="0"/>
              <a:t> applies to the line marked in bold in the slide:</a:t>
            </a:r>
          </a:p>
          <a:p>
            <a:pPr>
              <a:spcBef>
                <a:spcPct val="0"/>
              </a:spcBef>
            </a:pPr>
            <a:endParaRPr lang="en-US" sz="1100" dirty="0" smtClean="0"/>
          </a:p>
          <a:p>
            <a:pPr>
              <a:spcBef>
                <a:spcPct val="0"/>
              </a:spcBef>
            </a:pPr>
            <a:r>
              <a:rPr lang="en-US" sz="1100" dirty="0" smtClean="0"/>
              <a:t>Here the thread is only in </a:t>
            </a:r>
            <a:r>
              <a:rPr lang="en-US" sz="1100" i="1" dirty="0" smtClean="0"/>
              <a:t>Created</a:t>
            </a:r>
            <a:r>
              <a:rPr lang="en-US" sz="1100" dirty="0" smtClean="0"/>
              <a:t> state, but it is not </a:t>
            </a:r>
            <a:r>
              <a:rPr lang="en-US" sz="1100" i="1" dirty="0" smtClean="0"/>
              <a:t>Running</a:t>
            </a:r>
            <a:r>
              <a:rPr lang="en-US" sz="1100" dirty="0" smtClean="0"/>
              <a:t> yet, and event not in </a:t>
            </a:r>
            <a:r>
              <a:rPr lang="en-US" sz="1100" i="1" dirty="0" err="1" smtClean="0"/>
              <a:t>Runnable</a:t>
            </a:r>
            <a:r>
              <a:rPr lang="en-US" sz="1100" dirty="0" smtClean="0"/>
              <a:t> state!</a:t>
            </a:r>
          </a:p>
          <a:p>
            <a:pPr>
              <a:spcBef>
                <a:spcPct val="0"/>
              </a:spcBef>
            </a:pPr>
            <a:endParaRPr lang="en-US" sz="1100" dirty="0" smtClean="0"/>
          </a:p>
          <a:p>
            <a:pPr>
              <a:spcBef>
                <a:spcPct val="0"/>
              </a:spcBef>
            </a:pPr>
            <a:endParaRPr lang="en-US" sz="11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5315" name="Rectangle 3"/>
          <p:cNvSpPr>
            <a:spLocks noGrp="1"/>
          </p:cNvSpPr>
          <p:nvPr>
            <p:ph type="body" idx="1"/>
          </p:nvPr>
        </p:nvSpPr>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7427" name="Rectangle 3"/>
          <p:cNvSpPr>
            <a:spLocks noGrp="1"/>
          </p:cNvSpPr>
          <p:nvPr>
            <p:ph type="body" idx="1"/>
          </p:nvPr>
        </p:nvSpPr>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F0EAB8D5-22F1-4CBD-8286-8A811308E341}" type="slidenum">
              <a:rPr lang="he-IL"/>
              <a:pPr/>
              <a:t>85</a:t>
            </a:fld>
            <a:endParaRPr lang="en-US"/>
          </a:p>
        </p:txBody>
      </p:sp>
      <p:sp>
        <p:nvSpPr>
          <p:cNvPr id="59394"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59395" name="Rectangle 3"/>
          <p:cNvSpPr>
            <a:spLocks noGrp="1" noChangeArrowheads="1"/>
          </p:cNvSpPr>
          <p:nvPr>
            <p:ph type="body" idx="1"/>
          </p:nvPr>
        </p:nvSpPr>
        <p:spPr/>
        <p:txBody>
          <a:bodyPr/>
          <a:lstStyle/>
          <a:p>
            <a:pPr>
              <a:spcBef>
                <a:spcPct val="0"/>
              </a:spcBef>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C7841890-E2E9-4207-B6AB-06044D29943B}" type="slidenum">
              <a:rPr lang="he-IL"/>
              <a:pPr/>
              <a:t>86</a:t>
            </a:fld>
            <a:endParaRPr lang="en-US"/>
          </a:p>
        </p:txBody>
      </p:sp>
      <p:sp>
        <p:nvSpPr>
          <p:cNvPr id="61442"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61443" name="Rectangle 3"/>
          <p:cNvSpPr>
            <a:spLocks noGrp="1" noChangeArrowheads="1"/>
          </p:cNvSpPr>
          <p:nvPr>
            <p:ph type="body" idx="1"/>
          </p:nvPr>
        </p:nvSpPr>
        <p:spPr/>
        <p:txBody>
          <a:bodyPr/>
          <a:lstStyle/>
          <a:p>
            <a:pPr>
              <a:spcBef>
                <a:spcPct val="0"/>
              </a:spcBef>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C7841890-E2E9-4207-B6AB-06044D29943B}" type="slidenum">
              <a:rPr lang="he-IL"/>
              <a:pPr/>
              <a:t>87</a:t>
            </a:fld>
            <a:endParaRPr lang="en-US"/>
          </a:p>
        </p:txBody>
      </p:sp>
      <p:sp>
        <p:nvSpPr>
          <p:cNvPr id="61442"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61443" name="Rectangle 3"/>
          <p:cNvSpPr>
            <a:spLocks noGrp="1" noChangeArrowheads="1"/>
          </p:cNvSpPr>
          <p:nvPr>
            <p:ph type="body" idx="1"/>
          </p:nvPr>
        </p:nvSpPr>
        <p:spPr/>
        <p:txBody>
          <a:bodyPr/>
          <a:lstStyle/>
          <a:p>
            <a:pPr>
              <a:spcBef>
                <a:spcPct val="0"/>
              </a:spcBef>
            </a:pPr>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6403" name="Rectangle 3"/>
          <p:cNvSpPr>
            <a:spLocks noGrp="1"/>
          </p:cNvSpPr>
          <p:nvPr>
            <p:ph type="body" idx="1"/>
          </p:nvPr>
        </p:nvSpPr>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5379" name="Rectangle 3"/>
          <p:cNvSpPr>
            <a:spLocks noGrp="1"/>
          </p:cNvSpPr>
          <p:nvPr>
            <p:ph type="body" idx="1"/>
          </p:nvPr>
        </p:nvSpPr>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4355" name="Rectangle 3"/>
          <p:cNvSpPr>
            <a:spLocks noGrp="1"/>
          </p:cNvSpPr>
          <p:nvPr>
            <p:ph type="body" idx="1"/>
          </p:nvPr>
        </p:nvSpPr>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3331" name="Rectangle 3"/>
          <p:cNvSpPr>
            <a:spLocks noGrp="1"/>
          </p:cNvSpPr>
          <p:nvPr>
            <p:ph type="body" idx="1"/>
          </p:nvPr>
        </p:nvSpPr>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2307" name="Rectangle 3"/>
          <p:cNvSpPr>
            <a:spLocks noGrp="1"/>
          </p:cNvSpPr>
          <p:nvPr>
            <p:ph type="body" idx="1"/>
          </p:nvPr>
        </p:nvSpPr>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2307" name="Rectangle 3"/>
          <p:cNvSpPr>
            <a:spLocks noGrp="1"/>
          </p:cNvSpPr>
          <p:nvPr>
            <p:ph type="body" idx="1"/>
          </p:nvPr>
        </p:nvSpPr>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4291" name="Rectangle 3"/>
          <p:cNvSpPr>
            <a:spLocks noGrp="1"/>
          </p:cNvSpPr>
          <p:nvPr>
            <p:ph type="body" idx="1"/>
          </p:nvPr>
        </p:nvSpPr>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1283" name="Rectangle 3"/>
          <p:cNvSpPr>
            <a:spLocks noGrp="1"/>
          </p:cNvSpPr>
          <p:nvPr>
            <p:ph type="body" idx="1"/>
          </p:nvPr>
        </p:nvSpPr>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80259" name="Rectangle 3"/>
          <p:cNvSpPr>
            <a:spLocks noGrp="1"/>
          </p:cNvSpPr>
          <p:nvPr>
            <p:ph type="body" idx="1"/>
          </p:nvPr>
        </p:nvSpPr>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9235" name="Rectangle 3"/>
          <p:cNvSpPr>
            <a:spLocks noGrp="1"/>
          </p:cNvSpPr>
          <p:nvPr>
            <p:ph type="body" idx="1"/>
          </p:nvPr>
        </p:nvSpPr>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8211" name="Rectangle 3"/>
          <p:cNvSpPr>
            <a:spLocks noGrp="1"/>
          </p:cNvSpPr>
          <p:nvPr>
            <p:ph type="body" idx="1"/>
          </p:nvPr>
        </p:nvSpPr>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6163" name="Rectangle 3"/>
          <p:cNvSpPr>
            <a:spLocks noGrp="1"/>
          </p:cNvSpPr>
          <p:nvPr>
            <p:ph type="body" idx="1"/>
          </p:nvPr>
        </p:nvSpPr>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5139" name="Rectangle 3"/>
          <p:cNvSpPr>
            <a:spLocks noGrp="1"/>
          </p:cNvSpPr>
          <p:nvPr>
            <p:ph type="body" idx="1"/>
          </p:nvPr>
        </p:nvSpPr>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3267" name="Rectangle 3"/>
          <p:cNvSpPr>
            <a:spLocks noGrp="1"/>
          </p:cNvSpPr>
          <p:nvPr>
            <p:ph type="body" idx="1"/>
          </p:nvPr>
        </p:nvSpPr>
        <p:spPr/>
        <p:txBody>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7187" name="Rectangle 3"/>
          <p:cNvSpPr>
            <a:spLocks noGrp="1"/>
          </p:cNvSpPr>
          <p:nvPr>
            <p:ph type="body" idx="1"/>
          </p:nvPr>
        </p:nvSpPr>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4115" name="Rectangle 3"/>
          <p:cNvSpPr>
            <a:spLocks noGrp="1"/>
          </p:cNvSpPr>
          <p:nvPr>
            <p:ph type="body" idx="1"/>
          </p:nvPr>
        </p:nvSpPr>
        <p:spPr/>
        <p:txBody>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3091" name="Rectangle 3"/>
          <p:cNvSpPr>
            <a:spLocks noGrp="1"/>
          </p:cNvSpPr>
          <p:nvPr>
            <p:ph type="body" idx="1"/>
          </p:nvPr>
        </p:nvSpPr>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2067" name="Rectangle 3"/>
          <p:cNvSpPr>
            <a:spLocks noGrp="1"/>
          </p:cNvSpPr>
          <p:nvPr>
            <p:ph type="body" idx="1"/>
          </p:nvPr>
        </p:nvSpPr>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1043" name="Rectangle 3"/>
          <p:cNvSpPr>
            <a:spLocks noGrp="1"/>
          </p:cNvSpPr>
          <p:nvPr>
            <p:ph type="body" idx="1"/>
          </p:nvPr>
        </p:nvSpPr>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70019" name="Rectangle 3"/>
          <p:cNvSpPr>
            <a:spLocks noGrp="1"/>
          </p:cNvSpPr>
          <p:nvPr>
            <p:ph type="body" idx="1"/>
          </p:nvPr>
        </p:nvSpPr>
        <p:spPr/>
        <p:txBody>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8995" name="Rectangle 3"/>
          <p:cNvSpPr>
            <a:spLocks noGrp="1"/>
          </p:cNvSpPr>
          <p:nvPr>
            <p:ph type="body" idx="1"/>
          </p:nvPr>
        </p:nvSpPr>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81922" name="Rectangle 3"/>
          <p:cNvSpPr>
            <a:spLocks noGrp="1" noChangeArrowheads="1"/>
          </p:cNvSpPr>
          <p:nvPr>
            <p:ph type="body" idx="1"/>
          </p:nvPr>
        </p:nvSpPr>
        <p:spPr/>
        <p:txBody>
          <a:bodyPr/>
          <a:lstStyle/>
          <a:p>
            <a:pPr>
              <a:spcBef>
                <a:spcPct val="0"/>
              </a:spcBef>
            </a:pPr>
            <a:r>
              <a:rPr lang="en-US" sz="1100" smtClean="0">
                <a:cs typeface="Times New Roman" pitchFamily="18" charset="0"/>
              </a:rPr>
              <a:t>Run for benefit of other threads</a:t>
            </a:r>
          </a:p>
          <a:p>
            <a:pPr lvl="1">
              <a:spcBef>
                <a:spcPct val="0"/>
              </a:spcBef>
            </a:pPr>
            <a:r>
              <a:rPr lang="en-US" sz="1100" smtClean="0">
                <a:cs typeface="Times New Roman" pitchFamily="18" charset="0"/>
              </a:rPr>
              <a:t>Do not prevent program from terminating</a:t>
            </a:r>
          </a:p>
          <a:p>
            <a:pPr lvl="1">
              <a:spcBef>
                <a:spcPct val="0"/>
              </a:spcBef>
            </a:pPr>
            <a:r>
              <a:rPr lang="en-US" sz="1100" smtClean="0">
                <a:cs typeface="Times New Roman" pitchFamily="18" charset="0"/>
              </a:rPr>
              <a:t>Garbage collector is a daemon thread</a:t>
            </a:r>
          </a:p>
          <a:p>
            <a:pPr>
              <a:spcBef>
                <a:spcPct val="0"/>
              </a:spcBef>
            </a:pPr>
            <a:r>
              <a:rPr lang="en-US" sz="1100" smtClean="0">
                <a:cs typeface="Times New Roman" pitchFamily="18" charset="0"/>
              </a:rPr>
              <a:t>Set daemon thread with method setDaemon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83970" name="Rectangle 3"/>
          <p:cNvSpPr>
            <a:spLocks noGrp="1" noChangeArrowheads="1"/>
          </p:cNvSpPr>
          <p:nvPr>
            <p:ph type="body" idx="1"/>
          </p:nvPr>
        </p:nvSpPr>
        <p:spPr/>
        <p:txBody>
          <a:bodyPr/>
          <a:lstStyle/>
          <a:p>
            <a:pPr>
              <a:spcBef>
                <a:spcPct val="0"/>
              </a:spcBef>
            </a:pPr>
            <a:r>
              <a:rPr lang="en-US" sz="1100" smtClean="0"/>
              <a:t>Concurrent usage may involve threads completely independent one from another, or some-how related, and that’s why requiring synchronization.</a:t>
            </a:r>
          </a:p>
          <a:p>
            <a:pPr>
              <a:spcBef>
                <a:spcPct val="0"/>
              </a:spcBef>
            </a:pPr>
            <a:r>
              <a:rPr lang="en-US" sz="1100" smtClean="0"/>
              <a:t>Which of the 5 threads listed in the slide, are completely independent,</a:t>
            </a:r>
          </a:p>
          <a:p>
            <a:pPr>
              <a:spcBef>
                <a:spcPct val="0"/>
              </a:spcBef>
            </a:pPr>
            <a:r>
              <a:rPr lang="en-US" sz="1100" smtClean="0"/>
              <a:t>And which require synchronization?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2243" name="Rectangle 3"/>
          <p:cNvSpPr>
            <a:spLocks noGrp="1"/>
          </p:cNvSpPr>
          <p:nvPr>
            <p:ph type="body" idx="1"/>
          </p:nvPr>
        </p:nvSpPr>
        <p:spPr/>
        <p:txBody>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86018" name="Rectangle 3"/>
          <p:cNvSpPr>
            <a:spLocks noGrp="1" noChangeArrowheads="1"/>
          </p:cNvSpPr>
          <p:nvPr>
            <p:ph type="body" idx="1"/>
          </p:nvPr>
        </p:nvSpPr>
        <p:spPr>
          <a:xfrm>
            <a:off x="1320522" y="3436780"/>
            <a:ext cx="7504314" cy="3193418"/>
          </a:xfrm>
        </p:spPr>
        <p:txBody>
          <a:bodyPr/>
          <a:lstStyle/>
          <a:p>
            <a:pPr>
              <a:spcBef>
                <a:spcPct val="0"/>
              </a:spcBef>
            </a:pPr>
            <a:r>
              <a:rPr lang="en-US" sz="1100" smtClean="0"/>
              <a:t>A </a:t>
            </a:r>
            <a:r>
              <a:rPr lang="en-US" sz="1100" i="1" smtClean="0"/>
              <a:t>thread</a:t>
            </a:r>
            <a:r>
              <a:rPr lang="en-US" sz="1100" smtClean="0"/>
              <a:t> is a thread of execution in a program. The Java Virtual Machine allows an application to have multiple threads of execution running concurrently. </a:t>
            </a:r>
          </a:p>
          <a:p>
            <a:pPr>
              <a:spcBef>
                <a:spcPct val="0"/>
              </a:spcBef>
            </a:pPr>
            <a:r>
              <a:rPr lang="en-US" sz="1100" smtClean="0"/>
              <a:t>Every thread has a priority. Threads with higher priority are executed in preference to threads with lower priority. Each thread may or may not also be marked as a daemon. When code running in some thread creates a new Thread object, the new thread has its priority initially set equal to the priority of the creating thread, and is a daemon thread if and only if the creating thread is a daemon. </a:t>
            </a:r>
          </a:p>
          <a:p>
            <a:pPr>
              <a:spcBef>
                <a:spcPct val="0"/>
              </a:spcBef>
            </a:pPr>
            <a:r>
              <a:rPr lang="en-US" sz="1100" smtClean="0"/>
              <a:t>When a Java Virtual Machine starts up, there is usually a single non-daemon thread (which typically calls the method named main of some designated class). The Java Virtual Machine continues to execute threads until either of the following occurs: </a:t>
            </a:r>
          </a:p>
          <a:p>
            <a:pPr>
              <a:spcBef>
                <a:spcPct val="0"/>
              </a:spcBef>
            </a:pPr>
            <a:r>
              <a:rPr lang="en-US" sz="1100" smtClean="0"/>
              <a:t>The exit method of class Runtime has been called and the security manager has permitted the exit operation to take place. </a:t>
            </a:r>
          </a:p>
          <a:p>
            <a:pPr>
              <a:spcBef>
                <a:spcPct val="0"/>
              </a:spcBef>
            </a:pPr>
            <a:r>
              <a:rPr lang="en-US" sz="1100" smtClean="0"/>
              <a:t>All threads that are not daemon threads have died, either by returning from the call to the run method or by throwing an exception that propagates beyond the run method.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88066" name="Rectangle 3"/>
          <p:cNvSpPr>
            <a:spLocks noGrp="1" noChangeArrowheads="1"/>
          </p:cNvSpPr>
          <p:nvPr>
            <p:ph type="body" idx="1"/>
          </p:nvPr>
        </p:nvSpPr>
        <p:spPr/>
        <p:txBody>
          <a:bodyPr/>
          <a:lstStyle/>
          <a:p>
            <a:pPr>
              <a:spcBef>
                <a:spcPct val="0"/>
              </a:spcBef>
            </a:pPr>
            <a:r>
              <a:rPr lang="en-US" sz="1100" smtClean="0"/>
              <a:t>The slide and the following two, demonstrate one of the two ways to implement threads in Java.</a:t>
            </a:r>
          </a:p>
          <a:p>
            <a:pPr>
              <a:spcBef>
                <a:spcPct val="0"/>
              </a:spcBef>
            </a:pPr>
            <a:r>
              <a:rPr lang="en-US" sz="1100" smtClean="0"/>
              <a:t>Ten times the name associated with the thread, is going to be printed, with some random delays between subsequent printings.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0114" name="Rectangle 3"/>
          <p:cNvSpPr>
            <a:spLocks noGrp="1" noChangeArrowheads="1"/>
          </p:cNvSpPr>
          <p:nvPr>
            <p:ph type="body" idx="1"/>
          </p:nvPr>
        </p:nvSpPr>
        <p:spPr/>
        <p:txBody>
          <a:bodyPr/>
          <a:lstStyle/>
          <a:p>
            <a:pPr>
              <a:spcBef>
                <a:spcPct val="0"/>
              </a:spcBef>
            </a:pPr>
            <a:r>
              <a:rPr lang="en-US" sz="1100" smtClean="0"/>
              <a:t>The slide and the following two, demonstrate one of the two ways to implement threads in Java.</a:t>
            </a:r>
          </a:p>
          <a:p>
            <a:pPr>
              <a:spcBef>
                <a:spcPct val="0"/>
              </a:spcBef>
            </a:pPr>
            <a:r>
              <a:rPr lang="en-US" sz="1100" smtClean="0"/>
              <a:t>Ten times the name associated with the thread, is going to be printed, with some random delays between subsequent printings.</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2162" name="Rectangle 3"/>
          <p:cNvSpPr>
            <a:spLocks noGrp="1" noChangeArrowheads="1"/>
          </p:cNvSpPr>
          <p:nvPr>
            <p:ph type="body" idx="1"/>
          </p:nvPr>
        </p:nvSpPr>
        <p:spPr/>
        <p:txBody>
          <a:bodyPr/>
          <a:lstStyle/>
          <a:p>
            <a:pPr>
              <a:spcBef>
                <a:spcPct val="0"/>
              </a:spcBef>
            </a:pPr>
            <a:r>
              <a:rPr lang="en-US" sz="1100" smtClean="0"/>
              <a:t>Implementing Runnable: </a:t>
            </a:r>
          </a:p>
          <a:p>
            <a:pPr lvl="1">
              <a:spcBef>
                <a:spcPct val="0"/>
              </a:spcBef>
            </a:pPr>
            <a:r>
              <a:rPr lang="en-US" sz="1100" smtClean="0"/>
              <a:t>Better object-oriented design </a:t>
            </a:r>
          </a:p>
          <a:p>
            <a:pPr lvl="1">
              <a:spcBef>
                <a:spcPct val="0"/>
              </a:spcBef>
            </a:pPr>
            <a:r>
              <a:rPr lang="en-US" sz="1100" smtClean="0"/>
              <a:t>Single inheritance </a:t>
            </a:r>
          </a:p>
          <a:p>
            <a:pPr lvl="1">
              <a:spcBef>
                <a:spcPct val="0"/>
              </a:spcBef>
            </a:pPr>
            <a:r>
              <a:rPr lang="en-US" sz="1100" smtClean="0"/>
              <a:t>Consistency </a:t>
            </a:r>
          </a:p>
          <a:p>
            <a:pPr>
              <a:spcBef>
                <a:spcPct val="0"/>
              </a:spcBef>
            </a:pPr>
            <a:r>
              <a:rPr lang="en-US" sz="1100" smtClean="0"/>
              <a:t>Extending Thread: </a:t>
            </a:r>
          </a:p>
          <a:p>
            <a:pPr lvl="1">
              <a:spcBef>
                <a:spcPct val="0"/>
              </a:spcBef>
            </a:pPr>
            <a:r>
              <a:rPr lang="en-US" sz="1100" smtClean="0"/>
              <a:t>Simpler code </a:t>
            </a:r>
          </a:p>
          <a:p>
            <a:pPr>
              <a:spcBef>
                <a:spcPct val="0"/>
              </a:spcBef>
            </a:pPr>
            <a:endParaRPr lang="en-US" sz="110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4210" name="Rectangle 3"/>
          <p:cNvSpPr>
            <a:spLocks noGrp="1" noChangeArrowheads="1"/>
          </p:cNvSpPr>
          <p:nvPr>
            <p:ph type="body" idx="1"/>
          </p:nvPr>
        </p:nvSpPr>
        <p:spPr/>
        <p:txBody>
          <a:bodyPr/>
          <a:lstStyle/>
          <a:p>
            <a:pPr>
              <a:spcBef>
                <a:spcPct val="0"/>
              </a:spcBef>
            </a:pPr>
            <a:r>
              <a:rPr lang="en-US" sz="1100" smtClean="0">
                <a:cs typeface="Times New Roman" pitchFamily="18" charset="0"/>
              </a:rPr>
              <a:t>Thread states</a:t>
            </a:r>
          </a:p>
          <a:p>
            <a:pPr lvl="1">
              <a:spcBef>
                <a:spcPct val="0"/>
              </a:spcBef>
            </a:pPr>
            <a:r>
              <a:rPr lang="en-US" sz="1100" smtClean="0">
                <a:cs typeface="Times New Roman" pitchFamily="18" charset="0"/>
              </a:rPr>
              <a:t>Born state</a:t>
            </a:r>
          </a:p>
          <a:p>
            <a:pPr lvl="2">
              <a:spcBef>
                <a:spcPct val="0"/>
              </a:spcBef>
            </a:pPr>
            <a:r>
              <a:rPr lang="en-US" sz="1100" smtClean="0">
                <a:cs typeface="Times New Roman" pitchFamily="18" charset="0"/>
              </a:rPr>
              <a:t>Thread was just created</a:t>
            </a:r>
          </a:p>
          <a:p>
            <a:pPr lvl="1">
              <a:spcBef>
                <a:spcPct val="0"/>
              </a:spcBef>
            </a:pPr>
            <a:r>
              <a:rPr lang="en-US" sz="1100" smtClean="0">
                <a:cs typeface="Times New Roman" pitchFamily="18" charset="0"/>
              </a:rPr>
              <a:t>Ready state</a:t>
            </a:r>
          </a:p>
          <a:p>
            <a:pPr lvl="2">
              <a:spcBef>
                <a:spcPct val="0"/>
              </a:spcBef>
            </a:pPr>
            <a:r>
              <a:rPr lang="en-US" sz="1100" smtClean="0">
                <a:cs typeface="Times New Roman" pitchFamily="18" charset="0"/>
              </a:rPr>
              <a:t>Thread’s start method invoked</a:t>
            </a:r>
          </a:p>
          <a:p>
            <a:pPr lvl="2">
              <a:spcBef>
                <a:spcPct val="0"/>
              </a:spcBef>
            </a:pPr>
            <a:r>
              <a:rPr lang="en-US" sz="1100" smtClean="0">
                <a:cs typeface="Times New Roman" pitchFamily="18" charset="0"/>
              </a:rPr>
              <a:t>Thread can now execute</a:t>
            </a:r>
          </a:p>
          <a:p>
            <a:pPr lvl="1">
              <a:spcBef>
                <a:spcPct val="0"/>
              </a:spcBef>
            </a:pPr>
            <a:r>
              <a:rPr lang="en-US" sz="1100" smtClean="0">
                <a:cs typeface="Times New Roman" pitchFamily="18" charset="0"/>
              </a:rPr>
              <a:t>Running state</a:t>
            </a:r>
          </a:p>
          <a:p>
            <a:pPr lvl="2">
              <a:spcBef>
                <a:spcPct val="0"/>
              </a:spcBef>
            </a:pPr>
            <a:r>
              <a:rPr lang="en-US" sz="1100" smtClean="0">
                <a:cs typeface="Times New Roman" pitchFamily="18" charset="0"/>
              </a:rPr>
              <a:t>Thread is assigned a processor and running</a:t>
            </a:r>
          </a:p>
          <a:p>
            <a:pPr lvl="1">
              <a:spcBef>
                <a:spcPct val="0"/>
              </a:spcBef>
            </a:pPr>
            <a:r>
              <a:rPr lang="en-US" sz="1100" smtClean="0">
                <a:cs typeface="Times New Roman" pitchFamily="18" charset="0"/>
              </a:rPr>
              <a:t>Dead state</a:t>
            </a:r>
          </a:p>
          <a:p>
            <a:pPr lvl="2">
              <a:spcBef>
                <a:spcPct val="0"/>
              </a:spcBef>
            </a:pPr>
            <a:r>
              <a:rPr lang="en-US" sz="1100" smtClean="0">
                <a:cs typeface="Times New Roman" pitchFamily="18" charset="0"/>
              </a:rPr>
              <a:t>Thread has completed or exited</a:t>
            </a:r>
          </a:p>
          <a:p>
            <a:pPr lvl="2">
              <a:spcBef>
                <a:spcPct val="0"/>
              </a:spcBef>
            </a:pPr>
            <a:r>
              <a:rPr lang="en-US" sz="1100" smtClean="0">
                <a:cs typeface="Times New Roman" pitchFamily="18" charset="0"/>
              </a:rPr>
              <a:t>Eventually disposed of by system</a:t>
            </a:r>
          </a:p>
          <a:p>
            <a:pPr>
              <a:spcBef>
                <a:spcPct val="0"/>
              </a:spcBef>
            </a:pPr>
            <a:endParaRPr lang="en-US" sz="1100" smtClean="0">
              <a:cs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6258" name="Rectangle 3"/>
          <p:cNvSpPr>
            <a:spLocks noGrp="1" noChangeArrowheads="1"/>
          </p:cNvSpPr>
          <p:nvPr>
            <p:ph type="body" idx="1"/>
          </p:nvPr>
        </p:nvSpPr>
        <p:spPr/>
        <p:txBody>
          <a:bodyPr/>
          <a:lstStyle/>
          <a:p>
            <a:pPr>
              <a:spcBef>
                <a:spcPct val="0"/>
              </a:spcBef>
            </a:pPr>
            <a:r>
              <a:rPr lang="en-US" sz="1100" smtClean="0"/>
              <a:t>The following explanatin applies to the line marked in bold in the slide:</a:t>
            </a:r>
          </a:p>
          <a:p>
            <a:pPr>
              <a:spcBef>
                <a:spcPct val="0"/>
              </a:spcBef>
            </a:pPr>
            <a:endParaRPr lang="en-US" sz="1100" smtClean="0"/>
          </a:p>
          <a:p>
            <a:pPr>
              <a:spcBef>
                <a:spcPct val="0"/>
              </a:spcBef>
            </a:pPr>
            <a:r>
              <a:rPr lang="en-US" sz="1100" smtClean="0"/>
              <a:t>Here the thread is only in </a:t>
            </a:r>
            <a:r>
              <a:rPr lang="en-US" sz="1100" i="1" smtClean="0"/>
              <a:t>Created</a:t>
            </a:r>
            <a:r>
              <a:rPr lang="en-US" sz="1100" smtClean="0"/>
              <a:t> state, but it is not </a:t>
            </a:r>
            <a:r>
              <a:rPr lang="en-US" sz="1100" i="1" smtClean="0"/>
              <a:t>Running</a:t>
            </a:r>
            <a:r>
              <a:rPr lang="en-US" sz="1100" smtClean="0"/>
              <a:t> yet, and event not in </a:t>
            </a:r>
            <a:r>
              <a:rPr lang="en-US" sz="1100" i="1" smtClean="0"/>
              <a:t>Runnable</a:t>
            </a:r>
            <a:r>
              <a:rPr lang="en-US" sz="1100" smtClean="0"/>
              <a:t> state!</a:t>
            </a:r>
          </a:p>
          <a:p>
            <a:pPr>
              <a:spcBef>
                <a:spcPct val="0"/>
              </a:spcBef>
            </a:pPr>
            <a:endParaRPr lang="en-US" sz="1100" smtClean="0"/>
          </a:p>
          <a:p>
            <a:pPr>
              <a:spcBef>
                <a:spcPct val="0"/>
              </a:spcBef>
            </a:pPr>
            <a:endParaRPr lang="en-US" sz="110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98306" name="Rectangle 3"/>
          <p:cNvSpPr>
            <a:spLocks noGrp="1" noChangeArrowheads="1"/>
          </p:cNvSpPr>
          <p:nvPr>
            <p:ph type="body" idx="1"/>
          </p:nvPr>
        </p:nvSpPr>
        <p:spPr/>
        <p:txBody>
          <a:bodyPr/>
          <a:lstStyle/>
          <a:p>
            <a:pPr>
              <a:spcBef>
                <a:spcPct val="0"/>
              </a:spcBef>
            </a:pPr>
            <a:r>
              <a:rPr lang="en-US" sz="1100" smtClean="0"/>
              <a:t>The following explanatin applies to the line marked in bold in the slide:</a:t>
            </a:r>
          </a:p>
          <a:p>
            <a:pPr>
              <a:spcBef>
                <a:spcPct val="0"/>
              </a:spcBef>
            </a:pPr>
            <a:endParaRPr lang="en-US" sz="1100" smtClean="0"/>
          </a:p>
          <a:p>
            <a:pPr>
              <a:spcBef>
                <a:spcPct val="0"/>
              </a:spcBef>
            </a:pPr>
            <a:r>
              <a:rPr lang="en-US" sz="1100" smtClean="0"/>
              <a:t>Now the thread becomes </a:t>
            </a:r>
            <a:r>
              <a:rPr lang="en-US" sz="1100" i="1" smtClean="0"/>
              <a:t>Runnable</a:t>
            </a:r>
            <a:r>
              <a:rPr lang="en-US" sz="1100" smtClean="0"/>
              <a:t>, but not </a:t>
            </a:r>
            <a:r>
              <a:rPr lang="en-US" sz="1100" i="1" smtClean="0"/>
              <a:t>Running</a:t>
            </a:r>
            <a:r>
              <a:rPr lang="en-US" sz="1100" smtClean="0"/>
              <a:t> yet!</a:t>
            </a:r>
          </a:p>
          <a:p>
            <a:pPr>
              <a:spcBef>
                <a:spcPct val="0"/>
              </a:spcBef>
            </a:pPr>
            <a:r>
              <a:rPr lang="en-US" sz="1100" smtClean="0"/>
              <a:t>The exact time it will eun, depends on the scheduler of JVM, and not on the programmer.</a:t>
            </a:r>
            <a:endParaRPr lang="en-US" sz="1100" i="1"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00354" name="Rectangle 3"/>
          <p:cNvSpPr>
            <a:spLocks noGrp="1" noChangeArrowheads="1"/>
          </p:cNvSpPr>
          <p:nvPr>
            <p:ph type="body" idx="1"/>
          </p:nvPr>
        </p:nvSpPr>
        <p:spPr/>
        <p:txBody>
          <a:bodyPr/>
          <a:lstStyle/>
          <a:p>
            <a:pPr>
              <a:spcBef>
                <a:spcPct val="0"/>
              </a:spcBef>
            </a:pPr>
            <a:r>
              <a:rPr lang="en-US" sz="1100" smtClean="0"/>
              <a:t>During the second that the clockThread is asleep, the thread does not run, even if the processor becomes available. After the second has elapsed, the thread becomes Runnable again and, if the processor becomes available, the thread begins running again. For each entrance into the Not Runnable state, there is a specific and distinct escape route that returns the thread to the Runnable state. An escape route works only for its corresponding entrance. For example, if a thread has been put to sleep, then the specified number of milliseconds must elapse before the thread becomes Runnable again. The following list describes the escape route for every entrance into the Not Runnable state: </a:t>
            </a:r>
          </a:p>
          <a:p>
            <a:pPr>
              <a:spcBef>
                <a:spcPct val="0"/>
              </a:spcBef>
            </a:pPr>
            <a:r>
              <a:rPr lang="en-US" sz="1100" smtClean="0"/>
              <a:t>If a thread has been put to sleep, then the specified number of milliseconds must elapse. </a:t>
            </a:r>
          </a:p>
          <a:p>
            <a:pPr>
              <a:spcBef>
                <a:spcPct val="0"/>
              </a:spcBef>
            </a:pPr>
            <a:r>
              <a:rPr lang="en-US" sz="1100" smtClean="0"/>
              <a:t>If a thread is waiting for a condition, then another object must notify the waiting thread of a change in condition by calling notify or notifyAll. </a:t>
            </a:r>
          </a:p>
          <a:p>
            <a:pPr>
              <a:spcBef>
                <a:spcPct val="0"/>
              </a:spcBef>
            </a:pPr>
            <a:r>
              <a:rPr lang="en-US" sz="1100" smtClean="0"/>
              <a:t>If a thread is blocked on I/O, then the I/O must complete. </a:t>
            </a:r>
          </a:p>
          <a:p>
            <a:pPr>
              <a:spcBef>
                <a:spcPct val="0"/>
              </a:spcBef>
            </a:pPr>
            <a:endParaRPr lang="en-US" sz="110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7971" name="Rectangle 3"/>
          <p:cNvSpPr>
            <a:spLocks noGrp="1"/>
          </p:cNvSpPr>
          <p:nvPr>
            <p:ph type="body" idx="1"/>
          </p:nvPr>
        </p:nvSpPr>
        <p:spPr/>
        <p:txBody>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03426" name="Rectangle 3"/>
          <p:cNvSpPr>
            <a:spLocks noGrp="1" noChangeArrowheads="1"/>
          </p:cNvSpPr>
          <p:nvPr>
            <p:ph type="body" idx="1"/>
          </p:nvPr>
        </p:nvSpPr>
        <p:spPr/>
        <p:txBody>
          <a:bodyPr/>
          <a:lstStyle/>
          <a:p>
            <a:pPr>
              <a:spcBef>
                <a:spcPct val="0"/>
              </a:spcBef>
            </a:pPr>
            <a:r>
              <a:rPr lang="en-US" sz="1100" smtClean="0"/>
              <a:t>Most of its life time, each thread in usual system, is in </a:t>
            </a:r>
            <a:r>
              <a:rPr lang="en-US" sz="1100" i="1" smtClean="0"/>
              <a:t>NotRunnable </a:t>
            </a:r>
            <a:r>
              <a:rPr lang="en-US" sz="1100" smtClean="0"/>
              <a:t>or</a:t>
            </a:r>
            <a:r>
              <a:rPr lang="en-US" sz="1100" i="1" smtClean="0"/>
              <a:t> Runnable </a:t>
            </a:r>
            <a:r>
              <a:rPr lang="en-US" sz="1100" smtClean="0"/>
              <a:t>(but not</a:t>
            </a:r>
            <a:r>
              <a:rPr lang="en-US" sz="1100" i="1" smtClean="0"/>
              <a:t> Running</a:t>
            </a:r>
            <a:r>
              <a:rPr lang="en-US" sz="1100" smtClean="0"/>
              <a:t>!) state.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521219" name="Rectangle 3"/>
          <p:cNvSpPr>
            <a:spLocks noGrp="1"/>
          </p:cNvSpPr>
          <p:nvPr>
            <p:ph type="body" idx="1"/>
          </p:nvPr>
        </p:nvSpPr>
        <p:spPr/>
        <p:txBody>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05474" name="Rectangle 3"/>
          <p:cNvSpPr>
            <a:spLocks noGrp="1" noChangeArrowheads="1"/>
          </p:cNvSpPr>
          <p:nvPr>
            <p:ph type="body" idx="1"/>
          </p:nvPr>
        </p:nvSpPr>
        <p:spPr/>
        <p:txBody>
          <a:bodyPr/>
          <a:lstStyle/>
          <a:p>
            <a:pPr>
              <a:lnSpc>
                <a:spcPct val="90000"/>
              </a:lnSpc>
              <a:spcBef>
                <a:spcPct val="0"/>
              </a:spcBef>
            </a:pPr>
            <a:r>
              <a:rPr lang="en-US" sz="1100" smtClean="0"/>
              <a:t>public final void </a:t>
            </a:r>
            <a:r>
              <a:rPr lang="en-US" sz="1100" b="1" smtClean="0"/>
              <a:t>stop</a:t>
            </a:r>
            <a:r>
              <a:rPr lang="en-US" sz="1100" smtClean="0"/>
              <a:t>() </a:t>
            </a:r>
          </a:p>
          <a:p>
            <a:pPr lvl="1">
              <a:lnSpc>
                <a:spcPct val="90000"/>
              </a:lnSpc>
              <a:spcBef>
                <a:spcPct val="0"/>
              </a:spcBef>
            </a:pPr>
            <a:r>
              <a:rPr lang="en-US" sz="1100" b="1" smtClean="0"/>
              <a:t>Deprecated.</a:t>
            </a:r>
            <a:r>
              <a:rPr lang="en-US" sz="1100" smtClean="0"/>
              <a:t> </a:t>
            </a:r>
            <a:r>
              <a:rPr lang="en-US" sz="1100" i="1" smtClean="0"/>
              <a:t>This method is inherently unsafe. Stopping a thread with Thread.stop causes it to unlock all of the monitors that it has locked (as a natural consequence of the unchecked ThreadDeath exception propagating up the stack). If any of the objects previously protected by these monitors were in an inconsistent state, the damaged objects become visible to other threads, potentially resulting in arbitrary behavior. Many uses of stop should be replaced by code that simply modifies some variable to indicate that the target thread should stop running. The target thread should check this variable regularly, and return from its run method in an orderly fashion if the variable indicates that it is to stop running. If the target thread waits for long periods (on a condition variable, for example), the interrupt method should be used to interrupt the wait. For more information, see </a:t>
            </a:r>
            <a:r>
              <a:rPr lang="en-US" sz="1100" i="1" smtClean="0">
                <a:hlinkClick r:id="rId3" action="ppaction://hlinkfile"/>
              </a:rPr>
              <a:t>Why are Thread.stop, Thread.suspend and Thread.resume Deprecated?</a:t>
            </a:r>
            <a:r>
              <a:rPr lang="en-US" sz="1100" i="1" smtClean="0"/>
              <a:t>.</a:t>
            </a:r>
            <a:r>
              <a:rPr lang="en-US" sz="1100" smtClean="0"/>
              <a:t> </a:t>
            </a:r>
          </a:p>
          <a:p>
            <a:pPr lvl="1">
              <a:lnSpc>
                <a:spcPct val="90000"/>
              </a:lnSpc>
              <a:spcBef>
                <a:spcPct val="0"/>
              </a:spcBef>
            </a:pPr>
            <a:endParaRPr lang="en-US" sz="110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07522" name="Rectangle 3"/>
          <p:cNvSpPr>
            <a:spLocks noGrp="1" noChangeArrowheads="1"/>
          </p:cNvSpPr>
          <p:nvPr>
            <p:ph type="body" idx="1"/>
          </p:nvPr>
        </p:nvSpPr>
        <p:spPr/>
        <p:txBody>
          <a:bodyPr/>
          <a:lstStyle/>
          <a:p>
            <a:pPr>
              <a:spcBef>
                <a:spcPct val="0"/>
              </a:spcBef>
            </a:pPr>
            <a:r>
              <a:rPr lang="en-US" sz="1100" smtClean="0"/>
              <a:t>The function stopRunning (lines 11-13 at the left side) indirectly stops the thread execution (see line 5 at the left side), but because of the implicity of this influence, it does not have to influence immediately. Only the next that the thread is in </a:t>
            </a:r>
            <a:r>
              <a:rPr lang="en-US" sz="1100" i="1" smtClean="0"/>
              <a:t>Running</a:t>
            </a:r>
            <a:r>
              <a:rPr lang="en-US" sz="1100" smtClean="0"/>
              <a:t> state, it will recognize the false value if the boolean flag, and stop the function, which will involve thread stopping – the thread dies with its main function completion.</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09570" name="Rectangle 3"/>
          <p:cNvSpPr>
            <a:spLocks noGrp="1" noChangeArrowheads="1"/>
          </p:cNvSpPr>
          <p:nvPr>
            <p:ph type="body" idx="1"/>
          </p:nvPr>
        </p:nvSpPr>
        <p:spPr/>
        <p:txBody>
          <a:bodyPr/>
          <a:lstStyle/>
          <a:p>
            <a:pPr>
              <a:spcBef>
                <a:spcPct val="0"/>
              </a:spcBef>
            </a:pPr>
            <a:r>
              <a:rPr lang="en-US" sz="1100" smtClean="0"/>
              <a:t>The API for the Thread class includes a method called isAlive. The isAlive method returns true if the thread has been started and not stopped. If the isAlive method returns false, you know that the thread either is a New Thread or is Dead. If the isAlive method returns true, you know that the thread is either Runnable or Not Runnable. You cannot differentiate between a New Thread or a Dead thread. Nor can you differentiate between a Runnable thread and a Not Runnable thread.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11618" name="Rectangle 3"/>
          <p:cNvSpPr>
            <a:spLocks noGrp="1" noChangeArrowheads="1"/>
          </p:cNvSpPr>
          <p:nvPr>
            <p:ph type="body" idx="1"/>
          </p:nvPr>
        </p:nvSpPr>
        <p:spPr/>
        <p:txBody>
          <a:bodyPr/>
          <a:lstStyle/>
          <a:p>
            <a:pPr>
              <a:spcBef>
                <a:spcPct val="0"/>
              </a:spcBef>
            </a:pPr>
            <a:r>
              <a:rPr lang="en-US" sz="1100" smtClean="0"/>
              <a:t>The API for the Thread class includes a method called isAlive. The isAlive method returns true if the thread has been started and not stopped. If the isAlive method returns false, you know that the thread either is a New Thread or is Dead. If the isAlive method returns true, you know that the thread is either Runnable or Not Runnable. You cannot differentiate between a New Thread or a Dead thread. Nor can you differentiate between a Runnable thread and a Not Runnable thread.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13666" name="Rectangle 3"/>
          <p:cNvSpPr>
            <a:spLocks noGrp="1" noChangeArrowheads="1"/>
          </p:cNvSpPr>
          <p:nvPr>
            <p:ph type="body" idx="1"/>
          </p:nvPr>
        </p:nvSpPr>
        <p:spPr/>
        <p:txBody>
          <a:bodyPr/>
          <a:lstStyle/>
          <a:p>
            <a:pPr>
              <a:spcBef>
                <a:spcPct val="0"/>
              </a:spcBef>
            </a:pPr>
            <a:r>
              <a:rPr lang="en-US" sz="1100" smtClean="0"/>
              <a:t>Java thread priority</a:t>
            </a:r>
          </a:p>
          <a:p>
            <a:pPr lvl="1">
              <a:spcBef>
                <a:spcPct val="0"/>
              </a:spcBef>
            </a:pPr>
            <a:r>
              <a:rPr lang="en-US" sz="1100" smtClean="0"/>
              <a:t>Priority in range 1-10</a:t>
            </a:r>
          </a:p>
          <a:p>
            <a:pPr>
              <a:spcBef>
                <a:spcPct val="0"/>
              </a:spcBef>
            </a:pPr>
            <a:r>
              <a:rPr lang="en-US" sz="1100" smtClean="0"/>
              <a:t>Timeslicing</a:t>
            </a:r>
          </a:p>
          <a:p>
            <a:pPr lvl="1">
              <a:spcBef>
                <a:spcPct val="0"/>
              </a:spcBef>
            </a:pPr>
            <a:r>
              <a:rPr lang="en-US" sz="1100" smtClean="0"/>
              <a:t>Each thread assigned time on the processor (called a quantum)</a:t>
            </a:r>
          </a:p>
          <a:p>
            <a:pPr lvl="1">
              <a:spcBef>
                <a:spcPct val="0"/>
              </a:spcBef>
            </a:pPr>
            <a:r>
              <a:rPr lang="en-US" sz="1100" smtClean="0"/>
              <a:t>Keeps highest priority threads running</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17762" name="Rectangle 3"/>
          <p:cNvSpPr>
            <a:spLocks noGrp="1" noChangeArrowheads="1"/>
          </p:cNvSpPr>
          <p:nvPr>
            <p:ph type="body" idx="1"/>
          </p:nvPr>
        </p:nvSpPr>
        <p:spPr/>
        <p:txBody>
          <a:bodyPr/>
          <a:lstStyle/>
          <a:p>
            <a:pPr>
              <a:spcBef>
                <a:spcPct val="0"/>
              </a:spcBef>
            </a:pPr>
            <a:r>
              <a:rPr lang="en-US" sz="1100" smtClean="0">
                <a:cs typeface="Times New Roman" pitchFamily="18" charset="0"/>
              </a:rPr>
              <a:t>Producer-Customer without synchronization:</a:t>
            </a:r>
          </a:p>
          <a:p>
            <a:pPr lvl="1">
              <a:spcBef>
                <a:spcPct val="0"/>
              </a:spcBef>
            </a:pPr>
            <a:r>
              <a:rPr lang="en-US" sz="1100" smtClean="0">
                <a:cs typeface="Times New Roman" pitchFamily="18" charset="0"/>
              </a:rPr>
              <a:t>Buffer</a:t>
            </a:r>
          </a:p>
          <a:p>
            <a:pPr lvl="2">
              <a:spcBef>
                <a:spcPct val="0"/>
              </a:spcBef>
            </a:pPr>
            <a:r>
              <a:rPr lang="en-US" sz="1100" smtClean="0">
                <a:cs typeface="Times New Roman" pitchFamily="18" charset="0"/>
              </a:rPr>
              <a:t>Shared memory region</a:t>
            </a:r>
          </a:p>
          <a:p>
            <a:pPr lvl="1">
              <a:spcBef>
                <a:spcPct val="0"/>
              </a:spcBef>
            </a:pPr>
            <a:r>
              <a:rPr lang="en-US" sz="1100" smtClean="0">
                <a:cs typeface="Times New Roman" pitchFamily="18" charset="0"/>
              </a:rPr>
              <a:t>Producer thread</a:t>
            </a:r>
          </a:p>
          <a:p>
            <a:pPr lvl="2">
              <a:spcBef>
                <a:spcPct val="0"/>
              </a:spcBef>
            </a:pPr>
            <a:r>
              <a:rPr lang="en-US" sz="1100" smtClean="0">
                <a:cs typeface="Times New Roman" pitchFamily="18" charset="0"/>
              </a:rPr>
              <a:t>Generates data to add to buffer</a:t>
            </a:r>
          </a:p>
          <a:p>
            <a:pPr lvl="2">
              <a:spcBef>
                <a:spcPct val="0"/>
              </a:spcBef>
            </a:pPr>
            <a:r>
              <a:rPr lang="en-US" sz="1100" smtClean="0">
                <a:cs typeface="Times New Roman" pitchFamily="18" charset="0"/>
              </a:rPr>
              <a:t>Calls wait if consumer has not read previous message in buffer</a:t>
            </a:r>
          </a:p>
          <a:p>
            <a:pPr lvl="2">
              <a:spcBef>
                <a:spcPct val="0"/>
              </a:spcBef>
            </a:pPr>
            <a:r>
              <a:rPr lang="en-US" sz="1100" smtClean="0">
                <a:cs typeface="Times New Roman" pitchFamily="18" charset="0"/>
              </a:rPr>
              <a:t>Writes to empty buffer and calls notify for consumer</a:t>
            </a:r>
          </a:p>
          <a:p>
            <a:pPr lvl="1">
              <a:spcBef>
                <a:spcPct val="0"/>
              </a:spcBef>
            </a:pPr>
            <a:r>
              <a:rPr lang="en-US" sz="1100" smtClean="0">
                <a:cs typeface="Times New Roman" pitchFamily="18" charset="0"/>
              </a:rPr>
              <a:t>Consumer thread</a:t>
            </a:r>
          </a:p>
          <a:p>
            <a:pPr lvl="2">
              <a:spcBef>
                <a:spcPct val="0"/>
              </a:spcBef>
            </a:pPr>
            <a:r>
              <a:rPr lang="en-US" sz="1100" smtClean="0">
                <a:cs typeface="Times New Roman" pitchFamily="18" charset="0"/>
              </a:rPr>
              <a:t>Reads data from buffer</a:t>
            </a:r>
          </a:p>
          <a:p>
            <a:pPr lvl="2">
              <a:spcBef>
                <a:spcPct val="0"/>
              </a:spcBef>
            </a:pPr>
            <a:r>
              <a:rPr lang="en-US" sz="1100" smtClean="0">
                <a:cs typeface="Times New Roman" pitchFamily="18" charset="0"/>
              </a:rPr>
              <a:t>Calls wait if buffer empty</a:t>
            </a:r>
          </a:p>
          <a:p>
            <a:pPr lvl="1">
              <a:spcBef>
                <a:spcPct val="0"/>
              </a:spcBef>
            </a:pPr>
            <a:r>
              <a:rPr lang="en-US" sz="1100" smtClean="0">
                <a:cs typeface="Times New Roman" pitchFamily="18" charset="0"/>
              </a:rPr>
              <a:t>Synchronize threads to avoid corrupted data</a:t>
            </a:r>
          </a:p>
          <a:p>
            <a:pPr>
              <a:spcBef>
                <a:spcPct val="0"/>
              </a:spcBef>
            </a:pPr>
            <a:r>
              <a:rPr lang="en-US" sz="1100" smtClean="0">
                <a:cs typeface="Times New Roman" pitchFamily="18" charset="0"/>
              </a:rPr>
              <a:t>Producer-Customer withsynchronization:</a:t>
            </a:r>
          </a:p>
          <a:p>
            <a:pPr>
              <a:spcBef>
                <a:spcPct val="0"/>
              </a:spcBef>
            </a:pPr>
            <a:r>
              <a:rPr lang="en-US" sz="1100" smtClean="0">
                <a:cs typeface="Times New Roman" pitchFamily="18" charset="0"/>
              </a:rPr>
              <a:t>	 Synchronize threads to ensure correct data</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19810" name="Rectangle 3"/>
          <p:cNvSpPr>
            <a:spLocks noGrp="1" noChangeArrowheads="1"/>
          </p:cNvSpPr>
          <p:nvPr>
            <p:ph type="body" idx="1"/>
          </p:nvPr>
        </p:nvSpPr>
        <p:spPr/>
        <p:txBody>
          <a:bodyPr/>
          <a:lstStyle/>
          <a:p>
            <a:pPr>
              <a:spcBef>
                <a:spcPct val="0"/>
              </a:spcBef>
            </a:pPr>
            <a:r>
              <a:rPr lang="en-US" sz="1100" smtClean="0"/>
              <a:t>The code segments within a program that access the same object from separate, concurrent threads are called </a:t>
            </a:r>
            <a:r>
              <a:rPr lang="en-US" sz="1100" i="1" smtClean="0"/>
              <a:t>critical sections</a:t>
            </a:r>
            <a:r>
              <a:rPr lang="en-US" sz="1100" smtClean="0"/>
              <a:t>. In the Java language, a critical section can be a block or a method and are identified with the synchronized keyword. The Java platform then associates a lock with every object that has synchronized code. In the producer/consumer example, the put and get methods of the CubbyHole are the critical sections. The Consumer should not access the CubbyHole when the Producer is changing it, and the Producer should not modify it when the Consumer is getting the value. So put and get in the CubbyHole class should be marked with the synchronized keyword. </a:t>
            </a:r>
          </a:p>
          <a:p>
            <a:pPr>
              <a:spcBef>
                <a:spcPct val="0"/>
              </a:spcBef>
            </a:pPr>
            <a:r>
              <a:rPr lang="en-US" sz="1100" smtClean="0"/>
              <a:t>Here's a code skeleton for the CubbyHole class: </a:t>
            </a:r>
          </a:p>
          <a:p>
            <a:pPr>
              <a:spcBef>
                <a:spcPct val="0"/>
              </a:spcBef>
            </a:pPr>
            <a:r>
              <a:rPr lang="en-US" sz="1100" smtClean="0"/>
              <a:t>public class CubbyHole { private int contents; private boolean available = false; public synchronized int get() { ... } public synchronized void put(int value) { ... } } Note that the method declarations for both put and get contain the synchronized keyword. Hence, the system associates a unique lock with every instance of CubbyHole (including the one shared by the Producer and the Consumer). Whenever control enters a synchronized method, the thread that called the method locks the object whose method has been called. Other threads cannot call a synchronized method on the same object until the object is unlocked. So, when the Producer calls CubbyHole's put method, it locks the CubbyHole, thereby preventing the Consumer from calling the CubbyHole's get method: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bwMode="auto">
          <a:xfrm>
            <a:off x="3121025" y="533400"/>
            <a:ext cx="3992563" cy="2660650"/>
          </a:xfrm>
          <a:noFill/>
          <a:ln>
            <a:solidFill>
              <a:srgbClr val="000000"/>
            </a:solidFill>
            <a:miter lim="800000"/>
            <a:headEnd/>
            <a:tailEnd/>
          </a:ln>
        </p:spPr>
      </p:sp>
      <p:sp>
        <p:nvSpPr>
          <p:cNvPr id="121858" name="Rectangle 3"/>
          <p:cNvSpPr>
            <a:spLocks noGrp="1" noChangeArrowheads="1"/>
          </p:cNvSpPr>
          <p:nvPr>
            <p:ph type="body" idx="1"/>
          </p:nvPr>
        </p:nvSpPr>
        <p:spPr/>
        <p:txBody>
          <a:bodyPr/>
          <a:lstStyle/>
          <a:p>
            <a:pPr>
              <a:spcBef>
                <a:spcPct val="0"/>
              </a:spcBef>
            </a:pPr>
            <a:r>
              <a:rPr lang="en-US" sz="1100" smtClean="0"/>
              <a:t>Especially pay an attention to the last bullet above:</a:t>
            </a:r>
          </a:p>
          <a:p>
            <a:pPr>
              <a:spcBef>
                <a:spcPct val="0"/>
              </a:spcBef>
            </a:pPr>
            <a:endParaRPr lang="en-US" sz="1100" smtClean="0"/>
          </a:p>
          <a:p>
            <a:pPr>
              <a:spcBef>
                <a:spcPct val="0"/>
              </a:spcBef>
            </a:pPr>
            <a:r>
              <a:rPr lang="en-US" sz="1100" smtClean="0"/>
              <a:t>Automatically released when a break or exception is thrown by the synchronized code block</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Rot="1" noChangeAspect="1" noTextEdit="1"/>
          </p:cNvSpPr>
          <p:nvPr>
            <p:ph type="sldImg"/>
          </p:nvPr>
        </p:nvSpPr>
        <p:spPr bwMode="auto">
          <a:xfrm>
            <a:off x="3121025" y="533400"/>
            <a:ext cx="3992563" cy="2660650"/>
          </a:xfrm>
          <a:noFill/>
          <a:ln>
            <a:solidFill>
              <a:srgbClr val="000000"/>
            </a:solidFill>
            <a:miter lim="800000"/>
            <a:headEnd/>
            <a:tailEnd/>
          </a:ln>
        </p:spPr>
      </p:sp>
      <p:sp>
        <p:nvSpPr>
          <p:cNvPr id="466947" name="Rectangle 3"/>
          <p:cNvSpPr>
            <a:spLocks noGrp="1"/>
          </p:cNvSpPr>
          <p:nvPr>
            <p:ph type="body" idx="1"/>
          </p:nvPr>
        </p:nvSpPr>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Subtitle 8"/>
          <p:cNvSpPr txBox="1">
            <a:spLocks/>
          </p:cNvSpPr>
          <p:nvPr userDrawn="1"/>
        </p:nvSpPr>
        <p:spPr>
          <a:xfrm>
            <a:off x="1146175" y="3581400"/>
            <a:ext cx="7512050" cy="1600200"/>
          </a:xfrm>
          <a:prstGeom prst="rect">
            <a:avLst/>
          </a:prstGeom>
        </p:spPr>
        <p:txBody>
          <a:bodyPr>
            <a:normAutofit/>
          </a:bodyPr>
          <a:lstStyle>
            <a:lvl1pPr marL="0" indent="0" algn="ctr" rtl="1" eaLnBrk="1" latinLnBrk="0" hangingPunct="1">
              <a:spcBef>
                <a:spcPts val="580"/>
              </a:spcBef>
              <a:buClr>
                <a:schemeClr val="accent1"/>
              </a:buClr>
              <a:buSzPct val="85000"/>
              <a:buFont typeface="Wingdings 2"/>
              <a:buNone/>
              <a:defRPr kumimoji="0" sz="2600" kern="1200">
                <a:solidFill>
                  <a:schemeClr val="tx2"/>
                </a:solidFill>
                <a:latin typeface="Arial" pitchFamily="34" charset="0"/>
                <a:ea typeface="+mn-ea"/>
                <a:cs typeface="Arial" pitchFamily="34" charset="0"/>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Arial" pitchFamily="34" charset="0"/>
                <a:ea typeface="+mn-ea"/>
                <a:cs typeface="Arial" pitchFamily="34" charset="0"/>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Arial" pitchFamily="34" charset="0"/>
                <a:ea typeface="+mn-ea"/>
                <a:cs typeface="Arial" pitchFamily="34" charset="0"/>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Arial" pitchFamily="34" charset="0"/>
                <a:ea typeface="+mn-ea"/>
                <a:cs typeface="Arial" pitchFamily="34" charset="0"/>
              </a:defRPr>
            </a:lvl4pPr>
            <a:lvl5pPr marL="1828800" indent="0" algn="ctr" rtl="0" eaLnBrk="1" latinLnBrk="0" hangingPunct="1">
              <a:spcBef>
                <a:spcPts val="370"/>
              </a:spcBef>
              <a:buClr>
                <a:schemeClr val="accent3"/>
              </a:buClr>
              <a:buFontTx/>
              <a:buNone/>
              <a:defRPr kumimoji="0" sz="2000" kern="1200">
                <a:solidFill>
                  <a:schemeClr val="tx1"/>
                </a:solidFill>
                <a:latin typeface="Arial" pitchFamily="34" charset="0"/>
                <a:ea typeface="+mn-ea"/>
                <a:cs typeface="Arial" pitchFamily="34" charset="0"/>
              </a:defRPr>
            </a:lvl5pPr>
            <a:lvl6pPr marL="2286000" indent="0" algn="ctr" rtl="1"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1"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1"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1"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ts val="580"/>
              </a:spcBef>
              <a:spcAft>
                <a:spcPts val="0"/>
              </a:spcAft>
              <a:buClr>
                <a:srgbClr val="C00000"/>
              </a:buClr>
              <a:buSzPct val="85000"/>
              <a:buFont typeface="Wingdings 2"/>
              <a:buNone/>
              <a:tabLst/>
              <a:defRPr/>
            </a:pPr>
            <a:endParaRPr kumimoji="0" lang="en-US" sz="2600" b="0" i="0" u="none" strike="noStrike" kern="1200" cap="none" spc="0" normalizeH="0" baseline="0" noProof="0" dirty="0">
              <a:ln>
                <a:noFill/>
              </a:ln>
              <a:solidFill>
                <a:srgbClr val="696464"/>
              </a:solidFill>
              <a:effectLst/>
              <a:uLnTx/>
              <a:uFillTx/>
              <a:latin typeface="Arial" pitchFamily="34" charset="0"/>
              <a:ea typeface="+mn-ea"/>
              <a:cs typeface="Arial" pitchFamily="34" charset="0"/>
            </a:endParaRPr>
          </a:p>
        </p:txBody>
      </p:sp>
      <p:sp>
        <p:nvSpPr>
          <p:cNvPr id="13" name="Rectangle 12"/>
          <p:cNvSpPr/>
          <p:nvPr userDrawn="1"/>
        </p:nvSpPr>
        <p:spPr>
          <a:xfrm>
            <a:off x="7057" y="1830304"/>
            <a:ext cx="10279943" cy="1527349"/>
          </a:xfrm>
          <a:prstGeom prst="rect">
            <a:avLst/>
          </a:prstGeom>
          <a:solidFill>
            <a:srgbClr val="C00000">
              <a:alpha val="100000"/>
            </a:srgbClr>
          </a:solidFill>
          <a:ln w="19050" cap="sq"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Perpetua"/>
              <a:ea typeface="+mn-ea"/>
              <a:cs typeface="+mn-cs"/>
            </a:endParaRPr>
          </a:p>
        </p:txBody>
      </p:sp>
      <p:sp>
        <p:nvSpPr>
          <p:cNvPr id="14" name="Rectangle 13"/>
          <p:cNvSpPr/>
          <p:nvPr userDrawn="1"/>
        </p:nvSpPr>
        <p:spPr>
          <a:xfrm>
            <a:off x="7057" y="1777720"/>
            <a:ext cx="10279943" cy="88064"/>
          </a:xfrm>
          <a:prstGeom prst="rect">
            <a:avLst/>
          </a:prstGeom>
          <a:solidFill>
            <a:srgbClr val="C00000">
              <a:tint val="60000"/>
            </a:srgbClr>
          </a:solidFill>
          <a:ln w="19050" cap="sq"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Perpetua"/>
              <a:ea typeface="+mn-ea"/>
              <a:cs typeface="+mn-cs"/>
            </a:endParaRPr>
          </a:p>
        </p:txBody>
      </p:sp>
      <p:sp>
        <p:nvSpPr>
          <p:cNvPr id="15" name="Rectangle 14"/>
          <p:cNvSpPr/>
          <p:nvPr userDrawn="1"/>
        </p:nvSpPr>
        <p:spPr>
          <a:xfrm>
            <a:off x="7057" y="3357650"/>
            <a:ext cx="10279943" cy="46155"/>
          </a:xfrm>
          <a:prstGeom prst="rect">
            <a:avLst/>
          </a:prstGeom>
          <a:solidFill>
            <a:srgbClr val="918485"/>
          </a:solidFill>
          <a:ln w="19050" cap="sq"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Perpetua"/>
              <a:ea typeface="+mn-ea"/>
              <a:cs typeface="+mn-cs"/>
            </a:endParaRPr>
          </a:p>
        </p:txBody>
      </p:sp>
      <p:sp>
        <p:nvSpPr>
          <p:cNvPr id="16" name="Title 7"/>
          <p:cNvSpPr txBox="1">
            <a:spLocks/>
          </p:cNvSpPr>
          <p:nvPr userDrawn="1"/>
        </p:nvSpPr>
        <p:spPr>
          <a:xfrm>
            <a:off x="114300" y="1886931"/>
            <a:ext cx="9658350" cy="1470025"/>
          </a:xfrm>
          <a:prstGeom prst="rect">
            <a:avLst/>
          </a:prstGeom>
        </p:spPr>
        <p:txBody>
          <a:bodyPr bIns="91440" anchor="ctr" anchorCtr="0">
            <a:normAutofit/>
          </a:bodyPr>
          <a:lstStyle>
            <a:lvl1pPr algn="ctr" rtl="1" eaLnBrk="1" latinLnBrk="0" hangingPunct="1">
              <a:spcBef>
                <a:spcPct val="0"/>
              </a:spcBef>
              <a:buNone/>
              <a:defRPr kumimoji="0" lang="en-US" sz="4000" kern="1200" dirty="0">
                <a:solidFill>
                  <a:srgbClr val="FFFFFF"/>
                </a:solidFill>
                <a:latin typeface="Arial" pitchFamily="34" charset="0"/>
                <a:ea typeface="+mj-ea"/>
                <a:cs typeface="Arial" pitchFamily="34" charset="0"/>
              </a:defRPr>
            </a:lvl1pPr>
          </a:lstStyle>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Arial" pitchFamily="34" charset="0"/>
              <a:ea typeface="+mj-ea"/>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4787" y="1052514"/>
            <a:ext cx="7886700" cy="15271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73362" y="2692401"/>
            <a:ext cx="7886700" cy="3324225"/>
          </a:xfrm>
        </p:spPr>
        <p:txBody>
          <a:bodyPr rtlCol="0">
            <a:normAutofit/>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a:xfrm>
            <a:off x="0" y="6473826"/>
            <a:ext cx="10287000" cy="339725"/>
          </a:xfrm>
          <a:prstGeom prst="rect">
            <a:avLst/>
          </a:prstGeom>
        </p:spPr>
        <p:txBody>
          <a:bodyPr/>
          <a:lstStyle>
            <a:lvl1pPr>
              <a:spcBef>
                <a:spcPct val="0"/>
              </a:spcBef>
              <a:defRPr/>
            </a:lvl1pPr>
          </a:lstStyle>
          <a:p>
            <a:pPr>
              <a:defRPr/>
            </a:pPr>
            <a:r>
              <a:rPr lang="en-US"/>
              <a:t>All rights reserved to John Bryce Training Center</a:t>
            </a:r>
          </a:p>
          <a:p>
            <a:pPr>
              <a:defRPr/>
            </a:pPr>
            <a:endParaRPr lang="en-US"/>
          </a:p>
        </p:txBody>
      </p:sp>
      <p:sp>
        <p:nvSpPr>
          <p:cNvPr id="5" name="Slide Number Placeholder 4"/>
          <p:cNvSpPr>
            <a:spLocks noGrp="1"/>
          </p:cNvSpPr>
          <p:nvPr>
            <p:ph type="sldNum" sz="quarter" idx="11"/>
          </p:nvPr>
        </p:nvSpPr>
        <p:spPr>
          <a:xfrm>
            <a:off x="121444" y="6472238"/>
            <a:ext cx="601862" cy="412750"/>
          </a:xfrm>
          <a:prstGeom prst="rect">
            <a:avLst/>
          </a:prstGeom>
        </p:spPr>
        <p:txBody>
          <a:bodyPr/>
          <a:lstStyle>
            <a:lvl1pPr>
              <a:defRPr/>
            </a:lvl1pPr>
          </a:lstStyle>
          <a:p>
            <a:pPr>
              <a:defRPr/>
            </a:pPr>
            <a:fld id="{B4F0EFAB-3232-4E62-9766-41C7FF7E5038}" type="slidenum">
              <a:rPr lang="he-IL"/>
              <a:pPr>
                <a:defRPr/>
              </a:pPr>
              <a:t>‹#›</a:t>
            </a:fld>
            <a:endParaRPr lang="en-US" dirty="0"/>
          </a:p>
        </p:txBody>
      </p:sp>
    </p:spTree>
    <p:extLst>
      <p:ext uri="{BB962C8B-B14F-4D97-AF65-F5344CB8AC3E}">
        <p14:creationId xmlns:p14="http://schemas.microsoft.com/office/powerpoint/2010/main" xmlns="" val="161103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7372350" y="6356351"/>
            <a:ext cx="2400300" cy="365125"/>
          </a:xfrm>
          <a:prstGeom prst="rect">
            <a:avLst/>
          </a:prstGeom>
        </p:spPr>
        <p:txBody>
          <a:bodyPr/>
          <a:lstStyle>
            <a:lvl1pPr>
              <a:defRPr/>
            </a:lvl1pPr>
          </a:lstStyle>
          <a:p>
            <a:fld id="{D58801DF-78DC-4A93-9A2C-5D47B0AFF8AD}" type="slidenum">
              <a:rPr lang="he-IL"/>
              <a:pPr/>
              <a:t>‹#›</a:t>
            </a:fld>
            <a:endParaRPr lang="en-US"/>
          </a:p>
        </p:txBody>
      </p:sp>
      <p:sp>
        <p:nvSpPr>
          <p:cNvPr id="6" name="Rectangle 8"/>
          <p:cNvSpPr>
            <a:spLocks noGrp="1" noChangeArrowheads="1"/>
          </p:cNvSpPr>
          <p:nvPr userDrawn="1">
            <p:ph type="ftr" sz="quarter" idx="11"/>
          </p:nvPr>
        </p:nvSpPr>
        <p:spPr>
          <a:xfrm>
            <a:off x="2914650" y="6356351"/>
            <a:ext cx="4457700" cy="365125"/>
          </a:xfrm>
          <a:prstGeom prst="rect">
            <a:avLst/>
          </a:prstGeom>
          <a:ln/>
        </p:spPr>
        <p:txBody>
          <a:bodyPr/>
          <a:lstStyle>
            <a:lvl1pPr>
              <a:defRPr/>
            </a:lvl1pPr>
          </a:lstStyle>
          <a:p>
            <a:r>
              <a:rPr lang="en-US"/>
              <a:t>All rights reserved to John Bryce Training Center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Title Placeholder 1"/>
          <p:cNvSpPr>
            <a:spLocks noGrp="1"/>
          </p:cNvSpPr>
          <p:nvPr>
            <p:ph type="title"/>
          </p:nvPr>
        </p:nvSpPr>
        <p:spPr bwMode="auto">
          <a:xfrm>
            <a:off x="514350" y="274638"/>
            <a:ext cx="9258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7811" name="Text Placeholder 2"/>
          <p:cNvSpPr>
            <a:spLocks noGrp="1"/>
          </p:cNvSpPr>
          <p:nvPr>
            <p:ph type="body" idx="1"/>
          </p:nvPr>
        </p:nvSpPr>
        <p:spPr bwMode="auto">
          <a:xfrm>
            <a:off x="514350" y="1600201"/>
            <a:ext cx="92583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1"/>
          <p:cNvSpPr/>
          <p:nvPr userDrawn="1"/>
        </p:nvSpPr>
        <p:spPr>
          <a:xfrm>
            <a:off x="0" y="0"/>
            <a:ext cx="10287000" cy="6858000"/>
          </a:xfrm>
          <a:prstGeom prst="rect">
            <a:avLst/>
          </a:prstGeom>
          <a:noFill/>
          <a:ln w="698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zinab\Desktop\JBH-ENG.png"/>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9029700" y="152400"/>
            <a:ext cx="1096963" cy="46513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3" Type="http://schemas.openxmlformats.org/officeDocument/2006/relationships/notesSlide" Target="../notesSlides/notesSlide20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idx="4294967295"/>
          </p:nvPr>
        </p:nvSpPr>
        <p:spPr>
          <a:xfrm>
            <a:off x="257175" y="1600200"/>
            <a:ext cx="9686925" cy="2057400"/>
          </a:xfrm>
        </p:spPr>
        <p:txBody>
          <a:bodyPr/>
          <a:lstStyle/>
          <a:p>
            <a:r>
              <a:rPr lang="en-US" sz="6000" b="1" dirty="0" smtClean="0">
                <a:solidFill>
                  <a:schemeClr val="bg1"/>
                </a:solidFill>
                <a:effectLst>
                  <a:outerShdw blurRad="38100" dist="38100" dir="2700000" algn="tl">
                    <a:srgbClr val="C0C0C0"/>
                  </a:outerShdw>
                </a:effectLst>
              </a:rPr>
              <a:t>Extreme Java</a:t>
            </a:r>
          </a:p>
        </p:txBody>
      </p:sp>
      <p:sp>
        <p:nvSpPr>
          <p:cNvPr id="3" name="Subtitle 2"/>
          <p:cNvSpPr>
            <a:spLocks noGrp="1"/>
          </p:cNvSpPr>
          <p:nvPr>
            <p:ph type="subTitle" idx="4294967295"/>
          </p:nvPr>
        </p:nvSpPr>
        <p:spPr>
          <a:xfrm>
            <a:off x="1543050" y="3886200"/>
            <a:ext cx="7200900" cy="1752600"/>
          </a:xfrm>
        </p:spPr>
        <p:txBody>
          <a:bodyPr>
            <a:normAutofit/>
          </a:bodyPr>
          <a:lstStyle/>
          <a:p>
            <a:pPr marL="0" indent="0" algn="ctr">
              <a:lnSpc>
                <a:spcPct val="80000"/>
              </a:lnSpc>
              <a:buNone/>
            </a:pPr>
            <a:r>
              <a:rPr lang="en-US" sz="1800" dirty="0">
                <a:solidFill>
                  <a:srgbClr val="585858"/>
                </a:solidFill>
              </a:rPr>
              <a:t>Written By: </a:t>
            </a:r>
            <a:r>
              <a:rPr lang="en-US" sz="1800" dirty="0" err="1">
                <a:solidFill>
                  <a:srgbClr val="585858"/>
                </a:solidFill>
              </a:rPr>
              <a:t>Rony</a:t>
            </a:r>
            <a:r>
              <a:rPr lang="en-US" sz="1800" dirty="0">
                <a:solidFill>
                  <a:srgbClr val="585858"/>
                </a:solidFill>
              </a:rPr>
              <a:t> Keren</a:t>
            </a:r>
          </a:p>
          <a:p>
            <a:pPr marL="0" indent="0" algn="ctr">
              <a:lnSpc>
                <a:spcPct val="80000"/>
              </a:lnSpc>
              <a:buNone/>
            </a:pPr>
            <a:r>
              <a:rPr lang="en-US" sz="1800" dirty="0">
                <a:solidFill>
                  <a:srgbClr val="585858"/>
                </a:solidFill>
              </a:rPr>
              <a:t>Internet Team</a:t>
            </a:r>
          </a:p>
          <a:p>
            <a:pPr marL="0" indent="0" algn="ctr">
              <a:lnSpc>
                <a:spcPct val="80000"/>
              </a:lnSpc>
              <a:buNone/>
            </a:pPr>
            <a:r>
              <a:rPr lang="en-US" sz="1800" dirty="0">
                <a:solidFill>
                  <a:srgbClr val="585858"/>
                </a:solidFill>
              </a:rPr>
              <a:t>John Bryce </a:t>
            </a:r>
            <a:r>
              <a:rPr lang="en-US" sz="1800" dirty="0" smtClean="0">
                <a:solidFill>
                  <a:srgbClr val="585858"/>
                </a:solidFill>
              </a:rPr>
              <a:t>Training </a:t>
            </a:r>
            <a:r>
              <a:rPr lang="en-US" sz="1800" dirty="0">
                <a:solidFill>
                  <a:srgbClr val="585858"/>
                </a:solidFill>
              </a:rPr>
              <a:t>center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a:xfrm>
            <a:off x="514350" y="274638"/>
            <a:ext cx="9258300" cy="1143000"/>
          </a:xfrm>
        </p:spPr>
        <p:txBody>
          <a:bodyPr/>
          <a:lstStyle/>
          <a:p>
            <a:r>
              <a:rPr lang="en-US" smtClean="0"/>
              <a:t>Virtual Machine</a:t>
            </a:r>
          </a:p>
        </p:txBody>
      </p:sp>
      <p:sp>
        <p:nvSpPr>
          <p:cNvPr id="24578" name="Content Placeholder 2"/>
          <p:cNvSpPr>
            <a:spLocks noGrp="1"/>
          </p:cNvSpPr>
          <p:nvPr>
            <p:ph idx="1"/>
          </p:nvPr>
        </p:nvSpPr>
        <p:spPr>
          <a:xfrm>
            <a:off x="428625" y="1600201"/>
            <a:ext cx="9686925" cy="4525963"/>
          </a:xfrm>
        </p:spPr>
        <p:txBody>
          <a:bodyPr/>
          <a:lstStyle/>
          <a:p>
            <a:r>
              <a:rPr lang="en-US" sz="2000" smtClean="0"/>
              <a:t>Memory management</a:t>
            </a:r>
          </a:p>
          <a:p>
            <a:pPr>
              <a:buFont typeface="Arial" charset="0"/>
              <a:buNone/>
            </a:pPr>
            <a:endParaRPr lang="en-US" sz="2000" smtClean="0"/>
          </a:p>
          <a:p>
            <a:pPr lvl="3">
              <a:buFont typeface="Arial" charset="0"/>
              <a:buNone/>
            </a:pPr>
            <a:endParaRPr lang="en-US" smtClean="0"/>
          </a:p>
          <a:p>
            <a:pPr lvl="1"/>
            <a:endParaRPr lang="en-US" smtClean="0"/>
          </a:p>
        </p:txBody>
      </p:sp>
      <p:sp>
        <p:nvSpPr>
          <p:cNvPr id="79" name="Rectangle 4"/>
          <p:cNvSpPr>
            <a:spLocks noChangeArrowheads="1"/>
          </p:cNvSpPr>
          <p:nvPr/>
        </p:nvSpPr>
        <p:spPr bwMode="auto">
          <a:xfrm>
            <a:off x="928688" y="4876800"/>
            <a:ext cx="7715250" cy="381000"/>
          </a:xfrm>
          <a:prstGeom prst="rect">
            <a:avLst/>
          </a:prstGeom>
          <a:solidFill>
            <a:schemeClr val="bg1">
              <a:lumMod val="95000"/>
            </a:schemeClr>
          </a:solidFill>
          <a:ln w="12700">
            <a:solidFill>
              <a:srgbClr val="565400"/>
            </a:solidFill>
            <a:prstDash val="sysDot"/>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0" name="Rectangle 5"/>
          <p:cNvSpPr>
            <a:spLocks noChangeArrowheads="1"/>
          </p:cNvSpPr>
          <p:nvPr/>
        </p:nvSpPr>
        <p:spPr bwMode="auto">
          <a:xfrm>
            <a:off x="1571625" y="5029200"/>
            <a:ext cx="34290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1" name="Rectangle 6"/>
          <p:cNvSpPr>
            <a:spLocks noChangeArrowheads="1"/>
          </p:cNvSpPr>
          <p:nvPr/>
        </p:nvSpPr>
        <p:spPr bwMode="auto">
          <a:xfrm>
            <a:off x="3114675" y="5029200"/>
            <a:ext cx="34290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2" name="Rectangle 7"/>
          <p:cNvSpPr>
            <a:spLocks noChangeArrowheads="1"/>
          </p:cNvSpPr>
          <p:nvPr/>
        </p:nvSpPr>
        <p:spPr bwMode="auto">
          <a:xfrm>
            <a:off x="4572000" y="5029200"/>
            <a:ext cx="34290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3" name="Rectangle 8"/>
          <p:cNvSpPr>
            <a:spLocks noChangeArrowheads="1"/>
          </p:cNvSpPr>
          <p:nvPr/>
        </p:nvSpPr>
        <p:spPr bwMode="auto">
          <a:xfrm>
            <a:off x="6115050" y="5029200"/>
            <a:ext cx="34290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4" name="Rectangle 9"/>
          <p:cNvSpPr>
            <a:spLocks noChangeArrowheads="1"/>
          </p:cNvSpPr>
          <p:nvPr/>
        </p:nvSpPr>
        <p:spPr bwMode="auto">
          <a:xfrm>
            <a:off x="7572375" y="5029200"/>
            <a:ext cx="34290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5" name="Text Box 10"/>
          <p:cNvSpPr txBox="1">
            <a:spLocks noChangeArrowheads="1"/>
          </p:cNvSpPr>
          <p:nvPr/>
        </p:nvSpPr>
        <p:spPr bwMode="auto">
          <a:xfrm>
            <a:off x="8665369" y="4883151"/>
            <a:ext cx="1264444" cy="366713"/>
          </a:xfrm>
          <a:prstGeom prst="rect">
            <a:avLst/>
          </a:prstGeom>
          <a:noFill/>
          <a:ln w="12700" cap="sq">
            <a:noFill/>
            <a:miter lim="800000"/>
            <a:headEnd type="none" w="sm" len="sm"/>
            <a:tailEnd type="none" w="sm" len="sm"/>
          </a:ln>
          <a:effectLst/>
        </p:spPr>
        <p:txBody>
          <a:bodyPr wrap="none" anchor="ctr"/>
          <a:lstStyle/>
          <a:p>
            <a:pPr algn="l" rtl="0" fontAlgn="auto">
              <a:spcBef>
                <a:spcPts val="0"/>
              </a:spcBef>
              <a:spcAft>
                <a:spcPts val="0"/>
              </a:spcAft>
              <a:defRPr/>
            </a:pPr>
            <a:r>
              <a:rPr lang="en-US" b="1" kern="0">
                <a:solidFill>
                  <a:srgbClr val="414C24"/>
                </a:solidFill>
                <a:latin typeface="+mn-lt"/>
                <a:cs typeface="+mn-cs"/>
              </a:rPr>
              <a:t>Root Set</a:t>
            </a:r>
            <a:endParaRPr lang="en-US" sz="2400" kern="0">
              <a:solidFill>
                <a:sysClr val="windowText" lastClr="000000"/>
              </a:solidFill>
              <a:latin typeface="Times New Roman" pitchFamily="18" charset="0"/>
              <a:cs typeface="+mn-cs"/>
            </a:endParaRPr>
          </a:p>
        </p:txBody>
      </p:sp>
      <p:sp>
        <p:nvSpPr>
          <p:cNvPr id="86" name="Rectangle 11"/>
          <p:cNvSpPr>
            <a:spLocks noChangeArrowheads="1"/>
          </p:cNvSpPr>
          <p:nvPr/>
        </p:nvSpPr>
        <p:spPr bwMode="auto">
          <a:xfrm>
            <a:off x="928688" y="2590800"/>
            <a:ext cx="7715250" cy="2209800"/>
          </a:xfrm>
          <a:prstGeom prst="rect">
            <a:avLst/>
          </a:prstGeom>
          <a:solidFill>
            <a:schemeClr val="bg1">
              <a:lumMod val="95000"/>
            </a:schemeClr>
          </a:solidFill>
          <a:ln w="12700">
            <a:solidFill>
              <a:srgbClr val="565400"/>
            </a:solidFill>
            <a:prstDash val="sysDot"/>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7" name="Oval 12"/>
          <p:cNvSpPr>
            <a:spLocks noChangeArrowheads="1"/>
          </p:cNvSpPr>
          <p:nvPr/>
        </p:nvSpPr>
        <p:spPr bwMode="auto">
          <a:xfrm>
            <a:off x="1528763" y="4267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8" name="Rectangle 13"/>
          <p:cNvSpPr>
            <a:spLocks noChangeArrowheads="1"/>
          </p:cNvSpPr>
          <p:nvPr/>
        </p:nvSpPr>
        <p:spPr bwMode="auto">
          <a:xfrm>
            <a:off x="1585913" y="43688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89" name="Rectangle 14"/>
          <p:cNvSpPr>
            <a:spLocks noChangeArrowheads="1"/>
          </p:cNvSpPr>
          <p:nvPr/>
        </p:nvSpPr>
        <p:spPr bwMode="auto">
          <a:xfrm>
            <a:off x="1714500" y="44831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590" name="AutoShape 15"/>
          <p:cNvCxnSpPr>
            <a:cxnSpLocks noChangeShapeType="1"/>
            <a:stCxn id="80" idx="0"/>
            <a:endCxn id="87" idx="4"/>
          </p:cNvCxnSpPr>
          <p:nvPr/>
        </p:nvCxnSpPr>
        <p:spPr bwMode="auto">
          <a:xfrm flipV="1">
            <a:off x="1743075" y="4648200"/>
            <a:ext cx="0" cy="381000"/>
          </a:xfrm>
          <a:prstGeom prst="straightConnector1">
            <a:avLst/>
          </a:prstGeom>
          <a:noFill/>
          <a:ln w="12700" cap="sq">
            <a:solidFill>
              <a:srgbClr val="565400"/>
            </a:solidFill>
            <a:round/>
            <a:headEnd type="none" w="sm" len="sm"/>
            <a:tailEnd type="triangle" w="sm" len="sm"/>
          </a:ln>
        </p:spPr>
      </p:cxnSp>
      <p:sp>
        <p:nvSpPr>
          <p:cNvPr id="91" name="Oval 16"/>
          <p:cNvSpPr>
            <a:spLocks noChangeArrowheads="1"/>
          </p:cNvSpPr>
          <p:nvPr/>
        </p:nvSpPr>
        <p:spPr bwMode="auto">
          <a:xfrm>
            <a:off x="3071812" y="4267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92" name="Rectangle 17"/>
          <p:cNvSpPr>
            <a:spLocks noChangeArrowheads="1"/>
          </p:cNvSpPr>
          <p:nvPr/>
        </p:nvSpPr>
        <p:spPr bwMode="auto">
          <a:xfrm>
            <a:off x="3128963" y="43688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93" name="Rectangle 18"/>
          <p:cNvSpPr>
            <a:spLocks noChangeArrowheads="1"/>
          </p:cNvSpPr>
          <p:nvPr/>
        </p:nvSpPr>
        <p:spPr bwMode="auto">
          <a:xfrm>
            <a:off x="3257550" y="44831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594" name="AutoShape 19"/>
          <p:cNvCxnSpPr>
            <a:cxnSpLocks noChangeShapeType="1"/>
            <a:stCxn id="81" idx="0"/>
            <a:endCxn id="91" idx="4"/>
          </p:cNvCxnSpPr>
          <p:nvPr/>
        </p:nvCxnSpPr>
        <p:spPr bwMode="auto">
          <a:xfrm flipV="1">
            <a:off x="3286125" y="4648200"/>
            <a:ext cx="0" cy="381000"/>
          </a:xfrm>
          <a:prstGeom prst="straightConnector1">
            <a:avLst/>
          </a:prstGeom>
          <a:noFill/>
          <a:ln w="12700" cap="sq">
            <a:solidFill>
              <a:srgbClr val="565400"/>
            </a:solidFill>
            <a:round/>
            <a:headEnd type="none" w="sm" len="sm"/>
            <a:tailEnd type="triangle" w="sm" len="sm"/>
          </a:ln>
        </p:spPr>
      </p:cxnSp>
      <p:sp>
        <p:nvSpPr>
          <p:cNvPr id="95" name="Oval 20"/>
          <p:cNvSpPr>
            <a:spLocks noChangeArrowheads="1"/>
          </p:cNvSpPr>
          <p:nvPr/>
        </p:nvSpPr>
        <p:spPr bwMode="auto">
          <a:xfrm>
            <a:off x="4529138" y="4267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96" name="Rectangle 21"/>
          <p:cNvSpPr>
            <a:spLocks noChangeArrowheads="1"/>
          </p:cNvSpPr>
          <p:nvPr/>
        </p:nvSpPr>
        <p:spPr bwMode="auto">
          <a:xfrm>
            <a:off x="4643438" y="43942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597" name="AutoShape 22"/>
          <p:cNvCxnSpPr>
            <a:cxnSpLocks noChangeShapeType="1"/>
            <a:stCxn id="82" idx="0"/>
            <a:endCxn id="95" idx="4"/>
          </p:cNvCxnSpPr>
          <p:nvPr/>
        </p:nvCxnSpPr>
        <p:spPr bwMode="auto">
          <a:xfrm flipV="1">
            <a:off x="4743450" y="4648200"/>
            <a:ext cx="0" cy="381000"/>
          </a:xfrm>
          <a:prstGeom prst="straightConnector1">
            <a:avLst/>
          </a:prstGeom>
          <a:noFill/>
          <a:ln w="12700" cap="sq">
            <a:solidFill>
              <a:srgbClr val="565400"/>
            </a:solidFill>
            <a:round/>
            <a:headEnd type="none" w="sm" len="sm"/>
            <a:tailEnd type="triangle" w="sm" len="sm"/>
          </a:ln>
        </p:spPr>
      </p:cxnSp>
      <p:sp>
        <p:nvSpPr>
          <p:cNvPr id="98" name="Oval 23"/>
          <p:cNvSpPr>
            <a:spLocks noChangeArrowheads="1"/>
          </p:cNvSpPr>
          <p:nvPr/>
        </p:nvSpPr>
        <p:spPr bwMode="auto">
          <a:xfrm>
            <a:off x="6072188" y="4267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99" name="Rectangle 24"/>
          <p:cNvSpPr>
            <a:spLocks noChangeArrowheads="1"/>
          </p:cNvSpPr>
          <p:nvPr/>
        </p:nvSpPr>
        <p:spPr bwMode="auto">
          <a:xfrm>
            <a:off x="6129338" y="43688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00" name="Rectangle 25"/>
          <p:cNvSpPr>
            <a:spLocks noChangeArrowheads="1"/>
          </p:cNvSpPr>
          <p:nvPr/>
        </p:nvSpPr>
        <p:spPr bwMode="auto">
          <a:xfrm>
            <a:off x="6257925" y="44831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01" name="AutoShape 26"/>
          <p:cNvCxnSpPr>
            <a:cxnSpLocks noChangeShapeType="1"/>
            <a:stCxn id="83" idx="0"/>
            <a:endCxn id="98" idx="4"/>
          </p:cNvCxnSpPr>
          <p:nvPr/>
        </p:nvCxnSpPr>
        <p:spPr bwMode="auto">
          <a:xfrm flipV="1">
            <a:off x="6286500" y="4648200"/>
            <a:ext cx="0" cy="381000"/>
          </a:xfrm>
          <a:prstGeom prst="straightConnector1">
            <a:avLst/>
          </a:prstGeom>
          <a:noFill/>
          <a:ln w="12700" cap="sq">
            <a:solidFill>
              <a:srgbClr val="565400"/>
            </a:solidFill>
            <a:round/>
            <a:headEnd type="none" w="sm" len="sm"/>
            <a:tailEnd type="triangle" w="sm" len="sm"/>
          </a:ln>
        </p:spPr>
      </p:cxnSp>
      <p:sp>
        <p:nvSpPr>
          <p:cNvPr id="102" name="Oval 27"/>
          <p:cNvSpPr>
            <a:spLocks noChangeArrowheads="1"/>
          </p:cNvSpPr>
          <p:nvPr/>
        </p:nvSpPr>
        <p:spPr bwMode="auto">
          <a:xfrm>
            <a:off x="7529513" y="4267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03" name="Rectangle 28"/>
          <p:cNvSpPr>
            <a:spLocks noChangeArrowheads="1"/>
          </p:cNvSpPr>
          <p:nvPr/>
        </p:nvSpPr>
        <p:spPr bwMode="auto">
          <a:xfrm>
            <a:off x="7586663" y="43688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04" name="Rectangle 29"/>
          <p:cNvSpPr>
            <a:spLocks noChangeArrowheads="1"/>
          </p:cNvSpPr>
          <p:nvPr/>
        </p:nvSpPr>
        <p:spPr bwMode="auto">
          <a:xfrm>
            <a:off x="7715250" y="44831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05" name="AutoShape 30"/>
          <p:cNvCxnSpPr>
            <a:cxnSpLocks noChangeShapeType="1"/>
            <a:stCxn id="84" idx="0"/>
            <a:endCxn id="102" idx="4"/>
          </p:cNvCxnSpPr>
          <p:nvPr/>
        </p:nvCxnSpPr>
        <p:spPr bwMode="auto">
          <a:xfrm flipV="1">
            <a:off x="7743825" y="4648200"/>
            <a:ext cx="0" cy="381000"/>
          </a:xfrm>
          <a:prstGeom prst="straightConnector1">
            <a:avLst/>
          </a:prstGeom>
          <a:noFill/>
          <a:ln w="12700" cap="sq">
            <a:solidFill>
              <a:srgbClr val="565400"/>
            </a:solidFill>
            <a:round/>
            <a:headEnd type="none" w="sm" len="sm"/>
            <a:tailEnd type="triangle" w="sm" len="sm"/>
          </a:ln>
        </p:spPr>
      </p:cxnSp>
      <p:sp>
        <p:nvSpPr>
          <p:cNvPr id="106" name="Text Box 31"/>
          <p:cNvSpPr txBox="1">
            <a:spLocks noChangeArrowheads="1"/>
          </p:cNvSpPr>
          <p:nvPr/>
        </p:nvSpPr>
        <p:spPr bwMode="auto">
          <a:xfrm>
            <a:off x="8658225" y="3581401"/>
            <a:ext cx="1264444" cy="366713"/>
          </a:xfrm>
          <a:prstGeom prst="rect">
            <a:avLst/>
          </a:prstGeom>
          <a:noFill/>
          <a:ln w="12700" cap="sq">
            <a:noFill/>
            <a:miter lim="800000"/>
            <a:headEnd type="none" w="sm" len="sm"/>
            <a:tailEnd type="none" w="sm" len="sm"/>
          </a:ln>
          <a:effectLst/>
        </p:spPr>
        <p:txBody>
          <a:bodyPr wrap="none" anchor="ctr"/>
          <a:lstStyle/>
          <a:p>
            <a:pPr algn="l" rtl="0" fontAlgn="auto">
              <a:spcBef>
                <a:spcPts val="0"/>
              </a:spcBef>
              <a:spcAft>
                <a:spcPts val="0"/>
              </a:spcAft>
              <a:defRPr/>
            </a:pPr>
            <a:r>
              <a:rPr lang="en-US" b="1" kern="0">
                <a:solidFill>
                  <a:srgbClr val="414C24"/>
                </a:solidFill>
                <a:latin typeface="+mn-lt"/>
                <a:cs typeface="+mn-cs"/>
              </a:rPr>
              <a:t>Heap</a:t>
            </a:r>
            <a:endParaRPr lang="en-US" sz="2400" kern="0">
              <a:solidFill>
                <a:sysClr val="windowText" lastClr="000000"/>
              </a:solidFill>
              <a:latin typeface="Times New Roman" pitchFamily="18" charset="0"/>
              <a:cs typeface="+mn-cs"/>
            </a:endParaRPr>
          </a:p>
        </p:txBody>
      </p:sp>
      <p:sp>
        <p:nvSpPr>
          <p:cNvPr id="108" name="Oval 33"/>
          <p:cNvSpPr>
            <a:spLocks noChangeArrowheads="1"/>
          </p:cNvSpPr>
          <p:nvPr/>
        </p:nvSpPr>
        <p:spPr bwMode="auto">
          <a:xfrm>
            <a:off x="1100138" y="35814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09" name="Rectangle 34"/>
          <p:cNvSpPr>
            <a:spLocks noChangeArrowheads="1"/>
          </p:cNvSpPr>
          <p:nvPr/>
        </p:nvSpPr>
        <p:spPr bwMode="auto">
          <a:xfrm>
            <a:off x="1200150" y="36830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10" name="Oval 35"/>
          <p:cNvSpPr>
            <a:spLocks noChangeArrowheads="1"/>
          </p:cNvSpPr>
          <p:nvPr/>
        </p:nvSpPr>
        <p:spPr bwMode="auto">
          <a:xfrm>
            <a:off x="2043113" y="3505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11" name="Rectangle 36"/>
          <p:cNvSpPr>
            <a:spLocks noChangeArrowheads="1"/>
          </p:cNvSpPr>
          <p:nvPr/>
        </p:nvSpPr>
        <p:spPr bwMode="auto">
          <a:xfrm>
            <a:off x="2185988" y="36068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11" name="AutoShape 37"/>
          <p:cNvCxnSpPr>
            <a:cxnSpLocks noChangeShapeType="1"/>
            <a:stCxn id="88" idx="0"/>
            <a:endCxn id="108" idx="5"/>
          </p:cNvCxnSpPr>
          <p:nvPr/>
        </p:nvCxnSpPr>
        <p:spPr bwMode="auto">
          <a:xfrm rot="16200000" flipV="1">
            <a:off x="1376065" y="3997028"/>
            <a:ext cx="385762" cy="205382"/>
          </a:xfrm>
          <a:prstGeom prst="straightConnector1">
            <a:avLst/>
          </a:prstGeom>
          <a:noFill/>
          <a:ln w="12700" cap="sq">
            <a:solidFill>
              <a:srgbClr val="565400"/>
            </a:solidFill>
            <a:round/>
            <a:headEnd type="none" w="sm" len="sm"/>
            <a:tailEnd type="triangle" w="sm" len="sm"/>
          </a:ln>
        </p:spPr>
      </p:cxnSp>
      <p:cxnSp>
        <p:nvCxnSpPr>
          <p:cNvPr id="24612" name="AutoShape 38"/>
          <p:cNvCxnSpPr>
            <a:cxnSpLocks noChangeShapeType="1"/>
            <a:stCxn id="89" idx="0"/>
            <a:endCxn id="110" idx="4"/>
          </p:cNvCxnSpPr>
          <p:nvPr/>
        </p:nvCxnSpPr>
        <p:spPr bwMode="auto">
          <a:xfrm rot="5400000" flipH="1" flipV="1">
            <a:off x="1768475" y="3917950"/>
            <a:ext cx="520700" cy="457200"/>
          </a:xfrm>
          <a:prstGeom prst="straightConnector1">
            <a:avLst/>
          </a:prstGeom>
          <a:noFill/>
          <a:ln w="12700" cap="sq">
            <a:solidFill>
              <a:srgbClr val="565400"/>
            </a:solidFill>
            <a:round/>
            <a:headEnd type="none" w="sm" len="sm"/>
            <a:tailEnd type="triangle" w="sm" len="sm"/>
          </a:ln>
        </p:spPr>
      </p:cxnSp>
      <p:sp>
        <p:nvSpPr>
          <p:cNvPr id="114" name="Oval 39"/>
          <p:cNvSpPr>
            <a:spLocks noChangeArrowheads="1"/>
          </p:cNvSpPr>
          <p:nvPr/>
        </p:nvSpPr>
        <p:spPr bwMode="auto">
          <a:xfrm>
            <a:off x="2728913" y="3505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15" name="Oval 40"/>
          <p:cNvSpPr>
            <a:spLocks noChangeArrowheads="1"/>
          </p:cNvSpPr>
          <p:nvPr/>
        </p:nvSpPr>
        <p:spPr bwMode="auto">
          <a:xfrm>
            <a:off x="3414713" y="3505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16" name="Rectangle 41"/>
          <p:cNvSpPr>
            <a:spLocks noChangeArrowheads="1"/>
          </p:cNvSpPr>
          <p:nvPr/>
        </p:nvSpPr>
        <p:spPr bwMode="auto">
          <a:xfrm>
            <a:off x="3471863" y="3606800"/>
            <a:ext cx="171450" cy="76200"/>
          </a:xfrm>
          <a:prstGeom prst="rect">
            <a:avLst/>
          </a:prstGeom>
          <a:solidFill>
            <a:srgbClr val="CCC692"/>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17" name="Rectangle 42"/>
          <p:cNvSpPr>
            <a:spLocks noChangeArrowheads="1"/>
          </p:cNvSpPr>
          <p:nvPr/>
        </p:nvSpPr>
        <p:spPr bwMode="auto">
          <a:xfrm>
            <a:off x="3600450" y="37211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17" name="AutoShape 43"/>
          <p:cNvCxnSpPr>
            <a:cxnSpLocks noChangeShapeType="1"/>
            <a:stCxn id="92" idx="0"/>
            <a:endCxn id="114" idx="4"/>
          </p:cNvCxnSpPr>
          <p:nvPr/>
        </p:nvCxnSpPr>
        <p:spPr bwMode="auto">
          <a:xfrm rot="16200000" flipV="1">
            <a:off x="2875756" y="3953669"/>
            <a:ext cx="406400" cy="271463"/>
          </a:xfrm>
          <a:prstGeom prst="straightConnector1">
            <a:avLst/>
          </a:prstGeom>
          <a:noFill/>
          <a:ln w="12700" cap="sq">
            <a:solidFill>
              <a:srgbClr val="565400"/>
            </a:solidFill>
            <a:round/>
            <a:headEnd type="none" w="sm" len="sm"/>
            <a:tailEnd type="triangle" w="sm" len="sm"/>
          </a:ln>
        </p:spPr>
      </p:cxnSp>
      <p:cxnSp>
        <p:nvCxnSpPr>
          <p:cNvPr id="24618" name="AutoShape 44"/>
          <p:cNvCxnSpPr>
            <a:cxnSpLocks noChangeShapeType="1"/>
            <a:stCxn id="93" idx="0"/>
            <a:endCxn id="115" idx="4"/>
          </p:cNvCxnSpPr>
          <p:nvPr/>
        </p:nvCxnSpPr>
        <p:spPr bwMode="auto">
          <a:xfrm rot="5400000" flipH="1" flipV="1">
            <a:off x="3225800" y="4003675"/>
            <a:ext cx="520700" cy="285750"/>
          </a:xfrm>
          <a:prstGeom prst="straightConnector1">
            <a:avLst/>
          </a:prstGeom>
          <a:noFill/>
          <a:ln w="12700" cap="sq">
            <a:solidFill>
              <a:srgbClr val="565400"/>
            </a:solidFill>
            <a:round/>
            <a:headEnd type="none" w="sm" len="sm"/>
            <a:tailEnd type="triangle" w="sm" len="sm"/>
          </a:ln>
        </p:spPr>
      </p:cxnSp>
      <p:sp>
        <p:nvSpPr>
          <p:cNvPr id="120" name="Oval 45"/>
          <p:cNvSpPr>
            <a:spLocks noChangeArrowheads="1"/>
          </p:cNvSpPr>
          <p:nvPr/>
        </p:nvSpPr>
        <p:spPr bwMode="auto">
          <a:xfrm>
            <a:off x="4186238" y="36576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21" name="Rectangle 46"/>
          <p:cNvSpPr>
            <a:spLocks noChangeArrowheads="1"/>
          </p:cNvSpPr>
          <p:nvPr/>
        </p:nvSpPr>
        <p:spPr bwMode="auto">
          <a:xfrm>
            <a:off x="4243388" y="37592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22" name="Rectangle 47"/>
          <p:cNvSpPr>
            <a:spLocks noChangeArrowheads="1"/>
          </p:cNvSpPr>
          <p:nvPr/>
        </p:nvSpPr>
        <p:spPr bwMode="auto">
          <a:xfrm>
            <a:off x="4357688" y="38735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22" name="AutoShape 48"/>
          <p:cNvCxnSpPr>
            <a:cxnSpLocks noChangeShapeType="1"/>
            <a:stCxn id="96" idx="0"/>
            <a:endCxn id="120" idx="4"/>
          </p:cNvCxnSpPr>
          <p:nvPr/>
        </p:nvCxnSpPr>
        <p:spPr bwMode="auto">
          <a:xfrm rot="16200000" flipV="1">
            <a:off x="4425156" y="4013994"/>
            <a:ext cx="279400" cy="328613"/>
          </a:xfrm>
          <a:prstGeom prst="straightConnector1">
            <a:avLst/>
          </a:prstGeom>
          <a:noFill/>
          <a:ln w="12700" cap="sq">
            <a:solidFill>
              <a:srgbClr val="565400"/>
            </a:solidFill>
            <a:round/>
            <a:headEnd type="none" w="sm" len="sm"/>
            <a:tailEnd type="triangle" w="sm" len="sm"/>
          </a:ln>
        </p:spPr>
      </p:cxnSp>
      <p:sp>
        <p:nvSpPr>
          <p:cNvPr id="124" name="Oval 49"/>
          <p:cNvSpPr>
            <a:spLocks noChangeArrowheads="1"/>
          </p:cNvSpPr>
          <p:nvPr/>
        </p:nvSpPr>
        <p:spPr bwMode="auto">
          <a:xfrm>
            <a:off x="5643563" y="35814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25" name="Rectangle 50"/>
          <p:cNvSpPr>
            <a:spLocks noChangeArrowheads="1"/>
          </p:cNvSpPr>
          <p:nvPr/>
        </p:nvSpPr>
        <p:spPr bwMode="auto">
          <a:xfrm>
            <a:off x="5743575" y="36957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26" name="Oval 51"/>
          <p:cNvSpPr>
            <a:spLocks noChangeArrowheads="1"/>
          </p:cNvSpPr>
          <p:nvPr/>
        </p:nvSpPr>
        <p:spPr bwMode="auto">
          <a:xfrm>
            <a:off x="6415088" y="33528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27" name="Rectangle 52"/>
          <p:cNvSpPr>
            <a:spLocks noChangeArrowheads="1"/>
          </p:cNvSpPr>
          <p:nvPr/>
        </p:nvSpPr>
        <p:spPr bwMode="auto">
          <a:xfrm>
            <a:off x="6600825" y="35687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27" name="AutoShape 53"/>
          <p:cNvCxnSpPr>
            <a:cxnSpLocks noChangeShapeType="1"/>
            <a:stCxn id="99" idx="0"/>
            <a:endCxn id="124" idx="5"/>
          </p:cNvCxnSpPr>
          <p:nvPr/>
        </p:nvCxnSpPr>
        <p:spPr bwMode="auto">
          <a:xfrm rot="16200000" flipV="1">
            <a:off x="5919490" y="3997028"/>
            <a:ext cx="385762" cy="205382"/>
          </a:xfrm>
          <a:prstGeom prst="straightConnector1">
            <a:avLst/>
          </a:prstGeom>
          <a:noFill/>
          <a:ln w="12700" cap="sq">
            <a:solidFill>
              <a:srgbClr val="565400"/>
            </a:solidFill>
            <a:round/>
            <a:headEnd type="none" w="sm" len="sm"/>
            <a:tailEnd type="triangle" w="sm" len="sm"/>
          </a:ln>
        </p:spPr>
      </p:cxnSp>
      <p:cxnSp>
        <p:nvCxnSpPr>
          <p:cNvPr id="24628" name="AutoShape 54"/>
          <p:cNvCxnSpPr>
            <a:cxnSpLocks noChangeShapeType="1"/>
            <a:stCxn id="100" idx="0"/>
            <a:endCxn id="126" idx="4"/>
          </p:cNvCxnSpPr>
          <p:nvPr/>
        </p:nvCxnSpPr>
        <p:spPr bwMode="auto">
          <a:xfrm rot="5400000" flipH="1" flipV="1">
            <a:off x="6149975" y="3927475"/>
            <a:ext cx="673100" cy="285750"/>
          </a:xfrm>
          <a:prstGeom prst="straightConnector1">
            <a:avLst/>
          </a:prstGeom>
          <a:noFill/>
          <a:ln w="12700" cap="sq">
            <a:solidFill>
              <a:srgbClr val="565400"/>
            </a:solidFill>
            <a:round/>
            <a:headEnd type="none" w="sm" len="sm"/>
            <a:tailEnd type="triangle" w="sm" len="sm"/>
          </a:ln>
        </p:spPr>
      </p:cxnSp>
      <p:sp>
        <p:nvSpPr>
          <p:cNvPr id="130" name="Oval 55"/>
          <p:cNvSpPr>
            <a:spLocks noChangeArrowheads="1"/>
          </p:cNvSpPr>
          <p:nvPr/>
        </p:nvSpPr>
        <p:spPr bwMode="auto">
          <a:xfrm>
            <a:off x="7015162" y="37338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31" name="Rectangle 56"/>
          <p:cNvSpPr>
            <a:spLocks noChangeArrowheads="1"/>
          </p:cNvSpPr>
          <p:nvPr/>
        </p:nvSpPr>
        <p:spPr bwMode="auto">
          <a:xfrm>
            <a:off x="7129462" y="38735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32" name="Oval 57"/>
          <p:cNvSpPr>
            <a:spLocks noChangeArrowheads="1"/>
          </p:cNvSpPr>
          <p:nvPr/>
        </p:nvSpPr>
        <p:spPr bwMode="auto">
          <a:xfrm>
            <a:off x="7958137" y="33528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33" name="Rectangle 58"/>
          <p:cNvSpPr>
            <a:spLocks noChangeArrowheads="1"/>
          </p:cNvSpPr>
          <p:nvPr/>
        </p:nvSpPr>
        <p:spPr bwMode="auto">
          <a:xfrm>
            <a:off x="8086725" y="3479800"/>
            <a:ext cx="171450" cy="76200"/>
          </a:xfrm>
          <a:prstGeom prst="rect">
            <a:avLst/>
          </a:prstGeom>
          <a:solidFill>
            <a:srgbClr val="CCC692"/>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33" name="AutoShape 59"/>
          <p:cNvCxnSpPr>
            <a:cxnSpLocks noChangeShapeType="1"/>
            <a:stCxn id="103" idx="0"/>
            <a:endCxn id="130" idx="5"/>
          </p:cNvCxnSpPr>
          <p:nvPr/>
        </p:nvCxnSpPr>
        <p:spPr bwMode="auto">
          <a:xfrm rot="16200000" flipV="1">
            <a:off x="7410153" y="4030366"/>
            <a:ext cx="233362" cy="291107"/>
          </a:xfrm>
          <a:prstGeom prst="straightConnector1">
            <a:avLst/>
          </a:prstGeom>
          <a:noFill/>
          <a:ln w="12700" cap="sq">
            <a:solidFill>
              <a:srgbClr val="565400"/>
            </a:solidFill>
            <a:round/>
            <a:headEnd type="none" w="sm" len="sm"/>
            <a:tailEnd type="triangle" w="sm" len="sm"/>
          </a:ln>
        </p:spPr>
      </p:cxnSp>
      <p:cxnSp>
        <p:nvCxnSpPr>
          <p:cNvPr id="24634" name="AutoShape 60"/>
          <p:cNvCxnSpPr>
            <a:cxnSpLocks noChangeShapeType="1"/>
            <a:stCxn id="104" idx="0"/>
            <a:endCxn id="132" idx="4"/>
          </p:cNvCxnSpPr>
          <p:nvPr/>
        </p:nvCxnSpPr>
        <p:spPr bwMode="auto">
          <a:xfrm rot="5400000" flipH="1" flipV="1">
            <a:off x="7650163" y="3884613"/>
            <a:ext cx="673100" cy="371475"/>
          </a:xfrm>
          <a:prstGeom prst="straightConnector1">
            <a:avLst/>
          </a:prstGeom>
          <a:noFill/>
          <a:ln w="12700" cap="sq">
            <a:solidFill>
              <a:srgbClr val="565400"/>
            </a:solidFill>
            <a:round/>
            <a:headEnd type="none" w="sm" len="sm"/>
            <a:tailEnd type="triangle" w="sm" len="sm"/>
          </a:ln>
        </p:spPr>
      </p:cxnSp>
      <p:sp>
        <p:nvSpPr>
          <p:cNvPr id="137" name="Oval 62"/>
          <p:cNvSpPr>
            <a:spLocks noChangeArrowheads="1"/>
          </p:cNvSpPr>
          <p:nvPr/>
        </p:nvSpPr>
        <p:spPr bwMode="auto">
          <a:xfrm>
            <a:off x="1357313" y="27940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36" name="AutoShape 63"/>
          <p:cNvCxnSpPr>
            <a:cxnSpLocks noChangeShapeType="1"/>
            <a:stCxn id="109" idx="0"/>
            <a:endCxn id="137" idx="3"/>
          </p:cNvCxnSpPr>
          <p:nvPr/>
        </p:nvCxnSpPr>
        <p:spPr bwMode="auto">
          <a:xfrm rot="5400000" flipH="1" flipV="1">
            <a:off x="1121868" y="3283446"/>
            <a:ext cx="461962" cy="133946"/>
          </a:xfrm>
          <a:prstGeom prst="straightConnector1">
            <a:avLst/>
          </a:prstGeom>
          <a:noFill/>
          <a:ln w="12700" cap="sq">
            <a:solidFill>
              <a:srgbClr val="565400"/>
            </a:solidFill>
            <a:round/>
            <a:headEnd type="none" w="sm" len="sm"/>
            <a:tailEnd type="triangle" w="sm" len="sm"/>
          </a:ln>
        </p:spPr>
      </p:cxnSp>
      <p:sp>
        <p:nvSpPr>
          <p:cNvPr id="139" name="Oval 64"/>
          <p:cNvSpPr>
            <a:spLocks noChangeArrowheads="1"/>
          </p:cNvSpPr>
          <p:nvPr/>
        </p:nvSpPr>
        <p:spPr bwMode="auto">
          <a:xfrm>
            <a:off x="2643188" y="27178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0" name="Oval 65"/>
          <p:cNvSpPr>
            <a:spLocks noChangeArrowheads="1"/>
          </p:cNvSpPr>
          <p:nvPr/>
        </p:nvSpPr>
        <p:spPr bwMode="auto">
          <a:xfrm>
            <a:off x="4957763" y="32512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1" name="Oval 66"/>
          <p:cNvSpPr>
            <a:spLocks noChangeArrowheads="1"/>
          </p:cNvSpPr>
          <p:nvPr/>
        </p:nvSpPr>
        <p:spPr bwMode="auto">
          <a:xfrm>
            <a:off x="4357688" y="27940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2" name="Rectangle 67"/>
          <p:cNvSpPr>
            <a:spLocks noChangeArrowheads="1"/>
          </p:cNvSpPr>
          <p:nvPr/>
        </p:nvSpPr>
        <p:spPr bwMode="auto">
          <a:xfrm>
            <a:off x="4529138" y="2946400"/>
            <a:ext cx="171450" cy="76200"/>
          </a:xfrm>
          <a:prstGeom prst="rect">
            <a:avLst/>
          </a:prstGeom>
          <a:solidFill>
            <a:srgbClr val="CCC692"/>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3" name="Rectangle 68"/>
          <p:cNvSpPr>
            <a:spLocks noChangeArrowheads="1"/>
          </p:cNvSpPr>
          <p:nvPr/>
        </p:nvSpPr>
        <p:spPr bwMode="auto">
          <a:xfrm>
            <a:off x="6472238" y="3429000"/>
            <a:ext cx="171450" cy="76200"/>
          </a:xfrm>
          <a:prstGeom prst="rect">
            <a:avLst/>
          </a:prstGeom>
          <a:solidFill>
            <a:srgbClr val="C0C0C0"/>
          </a:solidFill>
          <a:ln w="12700" cap="sq">
            <a:solidFill>
              <a:srgbClr val="565400"/>
            </a:solidFill>
            <a:miter lim="800000"/>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4" name="Oval 69"/>
          <p:cNvSpPr>
            <a:spLocks noChangeArrowheads="1"/>
          </p:cNvSpPr>
          <p:nvPr/>
        </p:nvSpPr>
        <p:spPr bwMode="auto">
          <a:xfrm>
            <a:off x="5900738" y="27940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sp>
        <p:nvSpPr>
          <p:cNvPr id="145" name="Oval 70"/>
          <p:cNvSpPr>
            <a:spLocks noChangeArrowheads="1"/>
          </p:cNvSpPr>
          <p:nvPr/>
        </p:nvSpPr>
        <p:spPr bwMode="auto">
          <a:xfrm>
            <a:off x="7358063" y="2794000"/>
            <a:ext cx="428625" cy="3810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w="12700" cap="sq">
            <a:solidFill>
              <a:srgbClr val="565400"/>
            </a:solidFill>
            <a:round/>
            <a:headEnd type="none" w="sm" len="sm"/>
            <a:tailEnd type="none" w="sm" len="sm"/>
          </a:ln>
          <a:effectLst/>
        </p:spPr>
        <p:txBody>
          <a:bodyPr wrap="none" anchor="ctr"/>
          <a:lstStyle/>
          <a:p>
            <a:pPr algn="l" rtl="0" fontAlgn="auto">
              <a:spcBef>
                <a:spcPts val="0"/>
              </a:spcBef>
              <a:spcAft>
                <a:spcPts val="0"/>
              </a:spcAft>
              <a:defRPr/>
            </a:pPr>
            <a:endParaRPr lang="en-US" kern="0">
              <a:solidFill>
                <a:sysClr val="windowText" lastClr="000000"/>
              </a:solidFill>
              <a:latin typeface="+mn-lt"/>
              <a:cs typeface="+mn-cs"/>
            </a:endParaRPr>
          </a:p>
        </p:txBody>
      </p:sp>
      <p:cxnSp>
        <p:nvCxnSpPr>
          <p:cNvPr id="24644" name="AutoShape 71"/>
          <p:cNvCxnSpPr>
            <a:cxnSpLocks noChangeShapeType="1"/>
            <a:stCxn id="131" idx="0"/>
            <a:endCxn id="145" idx="4"/>
          </p:cNvCxnSpPr>
          <p:nvPr/>
        </p:nvCxnSpPr>
        <p:spPr bwMode="auto">
          <a:xfrm rot="5400000" flipH="1" flipV="1">
            <a:off x="7095331" y="3294856"/>
            <a:ext cx="596900" cy="357188"/>
          </a:xfrm>
          <a:prstGeom prst="straightConnector1">
            <a:avLst/>
          </a:prstGeom>
          <a:noFill/>
          <a:ln w="12700" cap="sq">
            <a:solidFill>
              <a:srgbClr val="565400"/>
            </a:solidFill>
            <a:round/>
            <a:headEnd type="none" w="sm" len="sm"/>
            <a:tailEnd type="triangle" w="sm" len="sm"/>
          </a:ln>
        </p:spPr>
      </p:cxnSp>
      <p:cxnSp>
        <p:nvCxnSpPr>
          <p:cNvPr id="24645" name="AutoShape 72"/>
          <p:cNvCxnSpPr>
            <a:cxnSpLocks noChangeShapeType="1"/>
            <a:stCxn id="143" idx="0"/>
            <a:endCxn id="144" idx="5"/>
          </p:cNvCxnSpPr>
          <p:nvPr/>
        </p:nvCxnSpPr>
        <p:spPr bwMode="auto">
          <a:xfrm flipH="1" flipV="1">
            <a:off x="6266855" y="3119438"/>
            <a:ext cx="291107" cy="309562"/>
          </a:xfrm>
          <a:prstGeom prst="straightConnector1">
            <a:avLst/>
          </a:prstGeom>
          <a:noFill/>
          <a:ln w="12700" cap="sq">
            <a:solidFill>
              <a:srgbClr val="565400"/>
            </a:solidFill>
            <a:round/>
            <a:headEnd type="none" w="sm" len="sm"/>
            <a:tailEnd type="triangle" w="sm" len="sm"/>
          </a:ln>
        </p:spPr>
      </p:cxnSp>
      <p:cxnSp>
        <p:nvCxnSpPr>
          <p:cNvPr id="24646" name="AutoShape 73"/>
          <p:cNvCxnSpPr>
            <a:cxnSpLocks noChangeShapeType="1"/>
            <a:stCxn id="127" idx="0"/>
            <a:endCxn id="145" idx="3"/>
          </p:cNvCxnSpPr>
          <p:nvPr/>
        </p:nvCxnSpPr>
        <p:spPr bwMode="auto">
          <a:xfrm rot="5400000" flipH="1" flipV="1">
            <a:off x="6879730" y="2926259"/>
            <a:ext cx="347662" cy="734021"/>
          </a:xfrm>
          <a:prstGeom prst="straightConnector1">
            <a:avLst/>
          </a:prstGeom>
          <a:noFill/>
          <a:ln w="12700" cap="sq">
            <a:solidFill>
              <a:srgbClr val="565400"/>
            </a:solidFill>
            <a:round/>
            <a:headEnd type="none" w="sm" len="sm"/>
            <a:tailEnd type="triangle" w="sm" len="sm"/>
          </a:ln>
        </p:spPr>
      </p:cxnSp>
      <p:cxnSp>
        <p:nvCxnSpPr>
          <p:cNvPr id="24647" name="AutoShape 74"/>
          <p:cNvCxnSpPr>
            <a:cxnSpLocks noChangeShapeType="1"/>
            <a:stCxn id="125" idx="1"/>
            <a:endCxn id="140" idx="6"/>
          </p:cNvCxnSpPr>
          <p:nvPr/>
        </p:nvCxnSpPr>
        <p:spPr bwMode="auto">
          <a:xfrm rot="10800000">
            <a:off x="5386387" y="3441700"/>
            <a:ext cx="357188" cy="190500"/>
          </a:xfrm>
          <a:prstGeom prst="straightConnector1">
            <a:avLst/>
          </a:prstGeom>
          <a:noFill/>
          <a:ln w="12700" cap="sq">
            <a:solidFill>
              <a:srgbClr val="565400"/>
            </a:solidFill>
            <a:round/>
            <a:headEnd type="none" w="sm" len="sm"/>
            <a:tailEnd type="triangle" w="sm" len="sm"/>
          </a:ln>
        </p:spPr>
      </p:cxnSp>
      <p:cxnSp>
        <p:nvCxnSpPr>
          <p:cNvPr id="24648" name="AutoShape 75"/>
          <p:cNvCxnSpPr>
            <a:cxnSpLocks noChangeShapeType="1"/>
            <a:stCxn id="122" idx="3"/>
            <a:endCxn id="140" idx="2"/>
          </p:cNvCxnSpPr>
          <p:nvPr/>
        </p:nvCxnSpPr>
        <p:spPr bwMode="auto">
          <a:xfrm flipV="1">
            <a:off x="4529138" y="3441700"/>
            <a:ext cx="428625" cy="368300"/>
          </a:xfrm>
          <a:prstGeom prst="straightConnector1">
            <a:avLst/>
          </a:prstGeom>
          <a:noFill/>
          <a:ln w="12700" cap="sq">
            <a:solidFill>
              <a:srgbClr val="565400"/>
            </a:solidFill>
            <a:round/>
            <a:headEnd type="none" w="sm" len="sm"/>
            <a:tailEnd type="triangle" w="sm" len="sm"/>
          </a:ln>
        </p:spPr>
      </p:cxnSp>
      <p:cxnSp>
        <p:nvCxnSpPr>
          <p:cNvPr id="24649" name="AutoShape 76"/>
          <p:cNvCxnSpPr>
            <a:cxnSpLocks noChangeShapeType="1"/>
            <a:stCxn id="121" idx="0"/>
            <a:endCxn id="141" idx="4"/>
          </p:cNvCxnSpPr>
          <p:nvPr/>
        </p:nvCxnSpPr>
        <p:spPr bwMode="auto">
          <a:xfrm rot="5400000" flipH="1" flipV="1">
            <a:off x="4209256" y="3294856"/>
            <a:ext cx="482600" cy="242888"/>
          </a:xfrm>
          <a:prstGeom prst="straightConnector1">
            <a:avLst/>
          </a:prstGeom>
          <a:noFill/>
          <a:ln w="12700" cap="sq">
            <a:solidFill>
              <a:srgbClr val="565400"/>
            </a:solidFill>
            <a:round/>
            <a:headEnd type="none" w="sm" len="sm"/>
            <a:tailEnd type="triangle" w="sm" len="sm"/>
          </a:ln>
        </p:spPr>
      </p:cxnSp>
      <p:cxnSp>
        <p:nvCxnSpPr>
          <p:cNvPr id="24650" name="AutoShape 77"/>
          <p:cNvCxnSpPr>
            <a:cxnSpLocks noChangeShapeType="1"/>
            <a:stCxn id="117" idx="0"/>
            <a:endCxn id="141" idx="3"/>
          </p:cNvCxnSpPr>
          <p:nvPr/>
        </p:nvCxnSpPr>
        <p:spPr bwMode="auto">
          <a:xfrm rot="5400000" flipH="1" flipV="1">
            <a:off x="3803155" y="3002459"/>
            <a:ext cx="500062" cy="734021"/>
          </a:xfrm>
          <a:prstGeom prst="straightConnector1">
            <a:avLst/>
          </a:prstGeom>
          <a:noFill/>
          <a:ln w="12700" cap="sq">
            <a:solidFill>
              <a:srgbClr val="565400"/>
            </a:solidFill>
            <a:round/>
            <a:headEnd type="none" w="sm" len="sm"/>
            <a:tailEnd type="triangle" w="sm" len="sm"/>
          </a:ln>
        </p:spPr>
      </p:cxnSp>
      <p:cxnSp>
        <p:nvCxnSpPr>
          <p:cNvPr id="24651" name="AutoShape 78"/>
          <p:cNvCxnSpPr>
            <a:cxnSpLocks noChangeShapeType="1"/>
            <a:stCxn id="111" idx="0"/>
            <a:endCxn id="139" idx="3"/>
          </p:cNvCxnSpPr>
          <p:nvPr/>
        </p:nvCxnSpPr>
        <p:spPr bwMode="auto">
          <a:xfrm rot="5400000" flipH="1" flipV="1">
            <a:off x="2257724" y="3057228"/>
            <a:ext cx="461962" cy="433983"/>
          </a:xfrm>
          <a:prstGeom prst="straightConnector1">
            <a:avLst/>
          </a:prstGeom>
          <a:noFill/>
          <a:ln w="12700" cap="sq">
            <a:solidFill>
              <a:srgbClr val="565400"/>
            </a:solidFill>
            <a:round/>
            <a:headEnd type="none" w="sm" len="sm"/>
            <a:tailEnd type="triangle" w="sm" len="sm"/>
          </a:ln>
        </p:spPr>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857250" y="731838"/>
            <a:ext cx="9258300" cy="1143000"/>
          </a:xfrm>
        </p:spPr>
        <p:txBody>
          <a:bodyPr/>
          <a:lstStyle/>
          <a:p>
            <a:r>
              <a:rPr lang="en-US" smtClean="0"/>
              <a:t>When &amp; What to use ?</a:t>
            </a:r>
          </a:p>
        </p:txBody>
      </p:sp>
      <p:sp>
        <p:nvSpPr>
          <p:cNvPr id="73730" name="Rectangle 3"/>
          <p:cNvSpPr>
            <a:spLocks noGrp="1" noChangeArrowheads="1"/>
          </p:cNvSpPr>
          <p:nvPr>
            <p:ph type="body" idx="1"/>
          </p:nvPr>
        </p:nvSpPr>
        <p:spPr>
          <a:xfrm>
            <a:off x="600075" y="2057400"/>
            <a:ext cx="9858375" cy="4114800"/>
          </a:xfrm>
        </p:spPr>
        <p:txBody>
          <a:bodyPr/>
          <a:lstStyle/>
          <a:p>
            <a:pPr>
              <a:buFontTx/>
              <a:buNone/>
            </a:pPr>
            <a:r>
              <a:rPr lang="en-US" smtClean="0"/>
              <a:t>   </a:t>
            </a:r>
            <a:r>
              <a:rPr lang="en-US" sz="2400" smtClean="0"/>
              <a:t>Some points to consider:</a:t>
            </a:r>
          </a:p>
          <a:p>
            <a:r>
              <a:rPr lang="en-US" sz="2000" smtClean="0"/>
              <a:t>When single thread is involved – no need in thread-safe collections</a:t>
            </a:r>
            <a:endParaRPr lang="he-IL" sz="2000" smtClean="0"/>
          </a:p>
          <a:p>
            <a:r>
              <a:rPr lang="en-US" sz="2000" smtClean="0"/>
              <a:t>Use </a:t>
            </a:r>
            <a:r>
              <a:rPr lang="en-US" sz="2000" i="1" smtClean="0"/>
              <a:t>List</a:t>
            </a:r>
            <a:r>
              <a:rPr lang="en-US" sz="2000" smtClean="0"/>
              <a:t> only when the collection must be ordered</a:t>
            </a:r>
          </a:p>
          <a:p>
            <a:r>
              <a:rPr lang="en-US" sz="2000" smtClean="0"/>
              <a:t>For object pool implementation use Set or </a:t>
            </a:r>
            <a:r>
              <a:rPr lang="en-US" sz="2000" i="1" smtClean="0"/>
              <a:t>HashTable/Map</a:t>
            </a:r>
          </a:p>
          <a:p>
            <a:r>
              <a:rPr lang="en-US" sz="2000" smtClean="0"/>
              <a:t>Use the initial-size and increment-size parameters of the collection’s constructor </a:t>
            </a:r>
          </a:p>
          <a:p>
            <a:r>
              <a:rPr lang="en-US" sz="2000" smtClean="0"/>
              <a:t>When there’s key-value pairs – prefer </a:t>
            </a:r>
            <a:r>
              <a:rPr lang="en-US" sz="2000" i="1" smtClean="0"/>
              <a:t>HashTable</a:t>
            </a:r>
            <a:r>
              <a:rPr lang="en-US" sz="2000" smtClean="0"/>
              <a:t> [for quicker search]</a:t>
            </a:r>
          </a:p>
          <a:p>
            <a:r>
              <a:rPr lang="en-US" sz="2000" smtClean="0"/>
              <a:t>List: </a:t>
            </a:r>
            <a:r>
              <a:rPr lang="en-US" sz="2000" i="1" smtClean="0"/>
              <a:t>Vector</a:t>
            </a:r>
            <a:r>
              <a:rPr lang="en-US" sz="2000" smtClean="0"/>
              <a:t> is synchronized &amp; </a:t>
            </a:r>
            <a:r>
              <a:rPr lang="en-US" sz="2000" i="1" smtClean="0"/>
              <a:t>ArrayList</a:t>
            </a:r>
            <a:r>
              <a:rPr lang="en-US" sz="2000" smtClean="0"/>
              <a:t> is not</a:t>
            </a:r>
          </a:p>
          <a:p>
            <a:r>
              <a:rPr lang="en-US" sz="2000" smtClean="0"/>
              <a:t>To synchronize the work done on a non thread-safe collection use:</a:t>
            </a:r>
          </a:p>
          <a:p>
            <a:endParaRPr lang="en-US" sz="2000" smtClean="0"/>
          </a:p>
        </p:txBody>
      </p:sp>
      <p:sp>
        <p:nvSpPr>
          <p:cNvPr id="245764" name="Rectangle 4"/>
          <p:cNvSpPr>
            <a:spLocks noChangeArrowheads="1"/>
          </p:cNvSpPr>
          <p:nvPr/>
        </p:nvSpPr>
        <p:spPr bwMode="auto">
          <a:xfrm>
            <a:off x="2228850" y="5715000"/>
            <a:ext cx="5915025" cy="381000"/>
          </a:xfrm>
          <a:prstGeom prst="rect">
            <a:avLst/>
          </a:prstGeom>
          <a:solidFill>
            <a:schemeClr val="bg2"/>
          </a:solidFill>
          <a:ln w="28575">
            <a:noFill/>
            <a:miter lim="800000"/>
            <a:headEnd/>
            <a:tailEnd/>
          </a:ln>
          <a:effectLst/>
          <a:scene3d>
            <a:camera prst="orthographicFront"/>
            <a:lightRig rig="threePt" dir="t"/>
          </a:scene3d>
          <a:sp3d>
            <a:bevelT/>
          </a:sp3d>
        </p:spPr>
        <p:txBody>
          <a:bodyPr/>
          <a:lstStyle/>
          <a:p>
            <a:pPr marL="342900" indent="-342900" algn="l" rtl="0" fontAlgn="auto">
              <a:spcBef>
                <a:spcPts val="0"/>
              </a:spcBef>
              <a:spcAft>
                <a:spcPts val="0"/>
              </a:spcAft>
              <a:defRPr/>
            </a:pPr>
            <a:r>
              <a:rPr lang="en-US" sz="1400"/>
              <a:t>Set s = </a:t>
            </a:r>
            <a:r>
              <a:rPr lang="en-US" sz="1400" b="1"/>
              <a:t>Collections.synchronizedSet(</a:t>
            </a:r>
            <a:r>
              <a:rPr lang="en-US" sz="1400"/>
              <a:t>new HashSet(...));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731838"/>
            <a:ext cx="9258300" cy="1143000"/>
          </a:xfrm>
        </p:spPr>
        <p:txBody>
          <a:bodyPr/>
          <a:lstStyle/>
          <a:p>
            <a:r>
              <a:rPr lang="en-US" dirty="0" smtClean="0"/>
              <a:t>Queue Implementations</a:t>
            </a:r>
          </a:p>
        </p:txBody>
      </p:sp>
      <p:sp>
        <p:nvSpPr>
          <p:cNvPr id="71682" name="Rectangle 3"/>
          <p:cNvSpPr>
            <a:spLocks noGrp="1" noChangeArrowheads="1"/>
          </p:cNvSpPr>
          <p:nvPr>
            <p:ph type="body" idx="1"/>
          </p:nvPr>
        </p:nvSpPr>
        <p:spPr>
          <a:xfrm>
            <a:off x="771525" y="1981200"/>
            <a:ext cx="8743950" cy="4419600"/>
          </a:xfrm>
        </p:spPr>
        <p:txBody>
          <a:bodyPr/>
          <a:lstStyle/>
          <a:p>
            <a:pPr>
              <a:lnSpc>
                <a:spcPct val="90000"/>
              </a:lnSpc>
            </a:pPr>
            <a:r>
              <a:rPr lang="en-US" sz="2400" i="1" dirty="0" err="1" smtClean="0"/>
              <a:t>PriorityQueue</a:t>
            </a:r>
            <a:endParaRPr lang="en-US" sz="2400" i="1" dirty="0" smtClean="0"/>
          </a:p>
          <a:p>
            <a:pPr lvl="1">
              <a:lnSpc>
                <a:spcPct val="90000"/>
              </a:lnSpc>
            </a:pPr>
            <a:r>
              <a:rPr lang="en-US" sz="2000" dirty="0" smtClean="0"/>
              <a:t>Ordered queue (via Comparable &amp; Comparator) </a:t>
            </a:r>
          </a:p>
          <a:p>
            <a:pPr lvl="1">
              <a:lnSpc>
                <a:spcPct val="90000"/>
              </a:lnSpc>
            </a:pPr>
            <a:r>
              <a:rPr lang="en-US" sz="2000" dirty="0" smtClean="0"/>
              <a:t>Therefore, elements should be of the same type </a:t>
            </a:r>
          </a:p>
          <a:p>
            <a:pPr lvl="1">
              <a:lnSpc>
                <a:spcPct val="90000"/>
              </a:lnSpc>
            </a:pPr>
            <a:r>
              <a:rPr lang="en-US" sz="2000" dirty="0" smtClean="0"/>
              <a:t>Not thread-safe</a:t>
            </a:r>
          </a:p>
          <a:p>
            <a:pPr>
              <a:lnSpc>
                <a:spcPct val="90000"/>
              </a:lnSpc>
              <a:buFontTx/>
              <a:buNone/>
            </a:pPr>
            <a:endParaRPr lang="en-US" sz="2400" dirty="0" smtClean="0"/>
          </a:p>
          <a:p>
            <a:pPr>
              <a:lnSpc>
                <a:spcPct val="90000"/>
              </a:lnSpc>
            </a:pPr>
            <a:r>
              <a:rPr lang="en-US" sz="2400" i="1" dirty="0" err="1" smtClean="0"/>
              <a:t>ConcurrentLinkedQueue</a:t>
            </a:r>
            <a:endParaRPr lang="en-US" sz="2400" i="1" dirty="0" smtClean="0"/>
          </a:p>
          <a:p>
            <a:pPr lvl="1">
              <a:lnSpc>
                <a:spcPct val="90000"/>
              </a:lnSpc>
            </a:pPr>
            <a:r>
              <a:rPr lang="en-US" sz="2000" dirty="0" smtClean="0"/>
              <a:t>Thread-safe queue</a:t>
            </a:r>
          </a:p>
          <a:p>
            <a:pPr lvl="1">
              <a:lnSpc>
                <a:spcPct val="90000"/>
              </a:lnSpc>
            </a:pPr>
            <a:r>
              <a:rPr lang="en-US" sz="2000" dirty="0" smtClean="0"/>
              <a:t>Oldest element is the head of the queue</a:t>
            </a:r>
          </a:p>
          <a:p>
            <a:pPr>
              <a:lnSpc>
                <a:spcPct val="90000"/>
              </a:lnSpc>
              <a:buFontTx/>
              <a:buNone/>
            </a:pPr>
            <a:endParaRPr lang="en-US" sz="2400" dirty="0" smtClean="0"/>
          </a:p>
          <a:p>
            <a:pPr>
              <a:lnSpc>
                <a:spcPct val="90000"/>
              </a:lnSpc>
              <a:buFontTx/>
              <a:buNone/>
            </a:pPr>
            <a:r>
              <a:rPr lang="en-US" sz="2400" dirty="0" smtClean="0"/>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731838"/>
            <a:ext cx="9258300" cy="1143000"/>
          </a:xfrm>
        </p:spPr>
        <p:txBody>
          <a:bodyPr/>
          <a:lstStyle/>
          <a:p>
            <a:r>
              <a:rPr lang="en-US" dirty="0" err="1" smtClean="0"/>
              <a:t>Deque</a:t>
            </a:r>
            <a:r>
              <a:rPr lang="en-US" dirty="0" smtClean="0"/>
              <a:t> Implementations</a:t>
            </a:r>
          </a:p>
        </p:txBody>
      </p:sp>
      <p:sp>
        <p:nvSpPr>
          <p:cNvPr id="71682" name="Rectangle 3"/>
          <p:cNvSpPr>
            <a:spLocks noGrp="1" noChangeArrowheads="1"/>
          </p:cNvSpPr>
          <p:nvPr>
            <p:ph type="body" idx="1"/>
          </p:nvPr>
        </p:nvSpPr>
        <p:spPr>
          <a:xfrm>
            <a:off x="771525" y="1981200"/>
            <a:ext cx="8743950" cy="4419600"/>
          </a:xfrm>
        </p:spPr>
        <p:txBody>
          <a:bodyPr/>
          <a:lstStyle/>
          <a:p>
            <a:pPr>
              <a:lnSpc>
                <a:spcPct val="90000"/>
              </a:lnSpc>
            </a:pPr>
            <a:r>
              <a:rPr lang="en-US" sz="2400" i="1" dirty="0" err="1" smtClean="0"/>
              <a:t>LinkedList</a:t>
            </a:r>
            <a:endParaRPr lang="en-US" sz="2400" i="1" dirty="0" smtClean="0"/>
          </a:p>
          <a:p>
            <a:pPr lvl="1">
              <a:lnSpc>
                <a:spcPct val="90000"/>
              </a:lnSpc>
            </a:pPr>
            <a:r>
              <a:rPr lang="en-US" sz="2000" dirty="0" smtClean="0"/>
              <a:t>Allows null values</a:t>
            </a:r>
          </a:p>
          <a:p>
            <a:pPr lvl="1">
              <a:lnSpc>
                <a:spcPct val="90000"/>
              </a:lnSpc>
            </a:pPr>
            <a:r>
              <a:rPr lang="en-US" sz="2000" dirty="0" smtClean="0"/>
              <a:t>Not thread-safe</a:t>
            </a:r>
          </a:p>
          <a:p>
            <a:pPr lvl="1">
              <a:lnSpc>
                <a:spcPct val="90000"/>
              </a:lnSpc>
            </a:pPr>
            <a:r>
              <a:rPr lang="en-US" sz="2000" dirty="0" smtClean="0"/>
              <a:t>Oldest element is the head of the queue</a:t>
            </a:r>
          </a:p>
          <a:p>
            <a:pPr>
              <a:lnSpc>
                <a:spcPct val="90000"/>
              </a:lnSpc>
              <a:buFontTx/>
              <a:buNone/>
            </a:pPr>
            <a:endParaRPr lang="en-US" sz="2400" dirty="0" smtClean="0"/>
          </a:p>
          <a:p>
            <a:pPr>
              <a:lnSpc>
                <a:spcPct val="90000"/>
              </a:lnSpc>
            </a:pPr>
            <a:r>
              <a:rPr lang="en-US" sz="2400" i="1" dirty="0" err="1" smtClean="0"/>
              <a:t>ConcurrentLinkedDeque</a:t>
            </a:r>
            <a:endParaRPr lang="en-US" sz="2400" i="1" dirty="0" smtClean="0"/>
          </a:p>
          <a:p>
            <a:pPr lvl="1">
              <a:lnSpc>
                <a:spcPct val="90000"/>
              </a:lnSpc>
            </a:pPr>
            <a:r>
              <a:rPr lang="en-US" sz="2000" dirty="0" smtClean="0"/>
              <a:t>Null values are not allowed</a:t>
            </a:r>
          </a:p>
          <a:p>
            <a:pPr lvl="1">
              <a:lnSpc>
                <a:spcPct val="90000"/>
              </a:lnSpc>
            </a:pPr>
            <a:r>
              <a:rPr lang="en-US" sz="2000" dirty="0" smtClean="0"/>
              <a:t>Thread-safe </a:t>
            </a:r>
            <a:r>
              <a:rPr lang="en-US" sz="2000" dirty="0" err="1" smtClean="0"/>
              <a:t>deque</a:t>
            </a:r>
            <a:endParaRPr lang="en-US" sz="2000" dirty="0" smtClean="0"/>
          </a:p>
          <a:p>
            <a:pPr>
              <a:lnSpc>
                <a:spcPct val="90000"/>
              </a:lnSpc>
              <a:buFontTx/>
              <a:buNone/>
            </a:pPr>
            <a:endParaRPr lang="en-US" sz="2400" dirty="0" smtClean="0"/>
          </a:p>
          <a:p>
            <a:pPr>
              <a:lnSpc>
                <a:spcPct val="90000"/>
              </a:lnSpc>
              <a:buFontTx/>
              <a:buNone/>
            </a:pPr>
            <a:r>
              <a:rPr lang="en-US" sz="2400" dirty="0" smtClean="0"/>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609600"/>
            <a:ext cx="9258300" cy="1143000"/>
          </a:xfrm>
        </p:spPr>
        <p:txBody>
          <a:bodyPr/>
          <a:lstStyle/>
          <a:p>
            <a:r>
              <a:rPr lang="en-US" sz="4000" dirty="0" err="1" smtClean="0"/>
              <a:t>BlockingQueue</a:t>
            </a:r>
            <a:r>
              <a:rPr lang="en-US" sz="4000" dirty="0" smtClean="0"/>
              <a:t> Implementations</a:t>
            </a:r>
          </a:p>
        </p:txBody>
      </p:sp>
      <p:sp>
        <p:nvSpPr>
          <p:cNvPr id="71682" name="Rectangle 3"/>
          <p:cNvSpPr>
            <a:spLocks noGrp="1" noChangeArrowheads="1"/>
          </p:cNvSpPr>
          <p:nvPr>
            <p:ph type="body" idx="1"/>
          </p:nvPr>
        </p:nvSpPr>
        <p:spPr>
          <a:xfrm>
            <a:off x="771525" y="1828800"/>
            <a:ext cx="8743950" cy="4419600"/>
          </a:xfrm>
        </p:spPr>
        <p:txBody>
          <a:bodyPr/>
          <a:lstStyle/>
          <a:p>
            <a:pPr>
              <a:lnSpc>
                <a:spcPct val="90000"/>
              </a:lnSpc>
            </a:pPr>
            <a:r>
              <a:rPr lang="en-US" sz="2000" i="1" dirty="0" err="1" smtClean="0"/>
              <a:t>PriorityBlockingQueue</a:t>
            </a:r>
            <a:endParaRPr lang="en-US" sz="2000" i="1" dirty="0" smtClean="0"/>
          </a:p>
          <a:p>
            <a:pPr lvl="1">
              <a:lnSpc>
                <a:spcPct val="90000"/>
              </a:lnSpc>
            </a:pPr>
            <a:r>
              <a:rPr lang="en-US" sz="1400" dirty="0" smtClean="0"/>
              <a:t>Same as </a:t>
            </a:r>
            <a:r>
              <a:rPr lang="en-US" sz="1400" dirty="0" err="1" smtClean="0"/>
              <a:t>PriorityQueue</a:t>
            </a:r>
            <a:r>
              <a:rPr lang="en-US" sz="1400" dirty="0" smtClean="0"/>
              <a:t> – but with blocking capabilities</a:t>
            </a:r>
          </a:p>
          <a:p>
            <a:pPr>
              <a:lnSpc>
                <a:spcPct val="90000"/>
              </a:lnSpc>
              <a:buFontTx/>
              <a:buNone/>
            </a:pPr>
            <a:endParaRPr lang="en-US" sz="900" dirty="0" smtClean="0"/>
          </a:p>
          <a:p>
            <a:pPr>
              <a:lnSpc>
                <a:spcPct val="90000"/>
              </a:lnSpc>
            </a:pPr>
            <a:r>
              <a:rPr lang="en-US" sz="2000" i="1" dirty="0" err="1" smtClean="0"/>
              <a:t>ArrayBlockingQueue</a:t>
            </a:r>
            <a:endParaRPr lang="en-US" sz="2000" i="1" dirty="0" smtClean="0"/>
          </a:p>
          <a:p>
            <a:pPr lvl="1">
              <a:lnSpc>
                <a:spcPct val="90000"/>
              </a:lnSpc>
            </a:pPr>
            <a:r>
              <a:rPr lang="en-US" sz="1400" dirty="0" smtClean="0"/>
              <a:t>A fixed size queue (specified on creation)</a:t>
            </a:r>
          </a:p>
          <a:p>
            <a:pPr lvl="1">
              <a:lnSpc>
                <a:spcPct val="90000"/>
              </a:lnSpc>
            </a:pPr>
            <a:r>
              <a:rPr lang="en-US" sz="1400" dirty="0" smtClean="0"/>
              <a:t>Supports pub/sub ordering (set ‘fair’ flag to true)</a:t>
            </a:r>
          </a:p>
          <a:p>
            <a:pPr lvl="1">
              <a:lnSpc>
                <a:spcPct val="90000"/>
              </a:lnSpc>
              <a:buNone/>
            </a:pPr>
            <a:endParaRPr lang="en-US" sz="900" dirty="0" smtClean="0"/>
          </a:p>
          <a:p>
            <a:pPr>
              <a:lnSpc>
                <a:spcPct val="90000"/>
              </a:lnSpc>
            </a:pPr>
            <a:r>
              <a:rPr lang="en-US" sz="2000" dirty="0" err="1" smtClean="0"/>
              <a:t>LinkedBlockingQueue</a:t>
            </a:r>
            <a:endParaRPr lang="en-US" sz="2000" dirty="0" smtClean="0"/>
          </a:p>
          <a:p>
            <a:pPr lvl="1">
              <a:lnSpc>
                <a:spcPct val="90000"/>
              </a:lnSpc>
            </a:pPr>
            <a:r>
              <a:rPr lang="en-US" sz="1400" dirty="0" smtClean="0"/>
              <a:t>Oldest element is the head of the queue</a:t>
            </a:r>
          </a:p>
          <a:p>
            <a:pPr lvl="1">
              <a:lnSpc>
                <a:spcPct val="90000"/>
              </a:lnSpc>
              <a:buNone/>
            </a:pPr>
            <a:endParaRPr lang="en-US" sz="900" dirty="0" smtClean="0"/>
          </a:p>
          <a:p>
            <a:pPr>
              <a:lnSpc>
                <a:spcPct val="90000"/>
              </a:lnSpc>
            </a:pPr>
            <a:r>
              <a:rPr lang="en-US" sz="2000" dirty="0" err="1" smtClean="0"/>
              <a:t>DelayQueue</a:t>
            </a:r>
            <a:endParaRPr lang="en-US" sz="2000" dirty="0" smtClean="0"/>
          </a:p>
          <a:p>
            <a:pPr lvl="1">
              <a:lnSpc>
                <a:spcPct val="90000"/>
              </a:lnSpc>
            </a:pPr>
            <a:r>
              <a:rPr lang="en-US" sz="1400" dirty="0" smtClean="0"/>
              <a:t>Blocking queue that accepts only Delayed implementers </a:t>
            </a:r>
          </a:p>
          <a:p>
            <a:pPr lvl="1">
              <a:lnSpc>
                <a:spcPct val="90000"/>
              </a:lnSpc>
            </a:pPr>
            <a:r>
              <a:rPr lang="en-US" sz="1400" dirty="0" smtClean="0"/>
              <a:t>Delayed interface forces the </a:t>
            </a:r>
            <a:r>
              <a:rPr lang="en-US" sz="1400" i="1" dirty="0" err="1" smtClean="0"/>
              <a:t>getDelay</a:t>
            </a:r>
            <a:r>
              <a:rPr lang="en-US" sz="1400" i="1" dirty="0" smtClean="0"/>
              <a:t>(</a:t>
            </a:r>
            <a:r>
              <a:rPr lang="en-US" sz="1400" i="1" dirty="0" err="1" smtClean="0"/>
              <a:t>TimeUnit</a:t>
            </a:r>
            <a:r>
              <a:rPr lang="en-US" sz="1400" i="1" dirty="0" smtClean="0"/>
              <a:t>)</a:t>
            </a:r>
            <a:r>
              <a:rPr lang="en-US" sz="1400" dirty="0" smtClean="0"/>
              <a:t> method</a:t>
            </a:r>
          </a:p>
          <a:p>
            <a:pPr lvl="1">
              <a:lnSpc>
                <a:spcPct val="90000"/>
              </a:lnSpc>
            </a:pPr>
            <a:r>
              <a:rPr lang="en-US" sz="1400" dirty="0" smtClean="0"/>
              <a:t>Only delayed objects that are expired can be consumed</a:t>
            </a:r>
          </a:p>
          <a:p>
            <a:pPr lvl="1">
              <a:lnSpc>
                <a:spcPct val="90000"/>
              </a:lnSpc>
            </a:pPr>
            <a:endParaRPr lang="en-US" sz="900" dirty="0" smtClean="0"/>
          </a:p>
          <a:p>
            <a:pPr>
              <a:lnSpc>
                <a:spcPct val="90000"/>
              </a:lnSpc>
            </a:pPr>
            <a:r>
              <a:rPr lang="en-US" sz="2000" dirty="0" err="1" smtClean="0"/>
              <a:t>SynchronousQueue</a:t>
            </a:r>
            <a:endParaRPr lang="en-US" sz="2000" dirty="0" smtClean="0"/>
          </a:p>
          <a:p>
            <a:pPr lvl="1">
              <a:lnSpc>
                <a:spcPct val="90000"/>
              </a:lnSpc>
            </a:pPr>
            <a:r>
              <a:rPr lang="en-US" sz="1400" dirty="0" smtClean="0"/>
              <a:t>A transfer queue, basically.</a:t>
            </a:r>
          </a:p>
          <a:p>
            <a:pPr lvl="1">
              <a:lnSpc>
                <a:spcPct val="90000"/>
              </a:lnSpc>
            </a:pPr>
            <a:r>
              <a:rPr lang="en-US" sz="1400" dirty="0" smtClean="0"/>
              <a:t>peek() always return null, remove() always results with false</a:t>
            </a:r>
          </a:p>
          <a:p>
            <a:pPr lvl="1">
              <a:lnSpc>
                <a:spcPct val="90000"/>
              </a:lnSpc>
            </a:pPr>
            <a:r>
              <a:rPr lang="en-US" sz="1400" dirty="0" smtClean="0"/>
              <a:t>This collection type was added as a new interface in Java 7 </a:t>
            </a:r>
          </a:p>
          <a:p>
            <a:pPr>
              <a:lnSpc>
                <a:spcPct val="90000"/>
              </a:lnSpc>
              <a:buFontTx/>
              <a:buNone/>
            </a:pPr>
            <a:endParaRPr lang="en-US" sz="2000" dirty="0" smtClean="0"/>
          </a:p>
          <a:p>
            <a:pPr>
              <a:lnSpc>
                <a:spcPct val="90000"/>
              </a:lnSpc>
              <a:buFontTx/>
              <a:buNone/>
            </a:pPr>
            <a:r>
              <a:rPr lang="en-US" sz="2000" dirty="0" smtClean="0"/>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838200"/>
            <a:ext cx="9258300" cy="1143000"/>
          </a:xfrm>
        </p:spPr>
        <p:txBody>
          <a:bodyPr/>
          <a:lstStyle/>
          <a:p>
            <a:r>
              <a:rPr lang="en-US" dirty="0" err="1" smtClean="0"/>
              <a:t>BlockingDeque</a:t>
            </a:r>
            <a:r>
              <a:rPr lang="en-US" dirty="0" smtClean="0"/>
              <a:t> Implementations</a:t>
            </a:r>
          </a:p>
        </p:txBody>
      </p:sp>
      <p:sp>
        <p:nvSpPr>
          <p:cNvPr id="71682" name="Rectangle 3"/>
          <p:cNvSpPr>
            <a:spLocks noGrp="1" noChangeArrowheads="1"/>
          </p:cNvSpPr>
          <p:nvPr>
            <p:ph type="body" idx="1"/>
          </p:nvPr>
        </p:nvSpPr>
        <p:spPr>
          <a:xfrm>
            <a:off x="771525" y="2057400"/>
            <a:ext cx="8743950" cy="4419600"/>
          </a:xfrm>
        </p:spPr>
        <p:txBody>
          <a:bodyPr/>
          <a:lstStyle/>
          <a:p>
            <a:pPr>
              <a:lnSpc>
                <a:spcPct val="90000"/>
              </a:lnSpc>
            </a:pPr>
            <a:endParaRPr lang="en-US" sz="2400" i="1" dirty="0" smtClean="0"/>
          </a:p>
          <a:p>
            <a:pPr>
              <a:lnSpc>
                <a:spcPct val="90000"/>
              </a:lnSpc>
            </a:pPr>
            <a:r>
              <a:rPr lang="en-US" sz="2400" i="1" dirty="0" err="1" smtClean="0"/>
              <a:t>LinkedBlockingDeque</a:t>
            </a:r>
            <a:endParaRPr lang="en-US" sz="2400" i="1" dirty="0" smtClean="0"/>
          </a:p>
          <a:p>
            <a:pPr lvl="1">
              <a:lnSpc>
                <a:spcPct val="90000"/>
              </a:lnSpc>
            </a:pPr>
            <a:r>
              <a:rPr lang="en-US" sz="2000" dirty="0" smtClean="0"/>
              <a:t>Like </a:t>
            </a:r>
            <a:r>
              <a:rPr lang="en-US" sz="2000" dirty="0" err="1" smtClean="0"/>
              <a:t>LinkedQueue</a:t>
            </a:r>
            <a:r>
              <a:rPr lang="en-US" sz="2000" dirty="0" smtClean="0"/>
              <a:t> but offers </a:t>
            </a:r>
            <a:r>
              <a:rPr lang="en-US" sz="2000" dirty="0" err="1" smtClean="0"/>
              <a:t>Deque</a:t>
            </a:r>
            <a:r>
              <a:rPr lang="en-US" sz="2000" dirty="0" smtClean="0"/>
              <a:t> capabilities</a:t>
            </a:r>
          </a:p>
          <a:p>
            <a:pPr>
              <a:lnSpc>
                <a:spcPct val="90000"/>
              </a:lnSpc>
              <a:buFontTx/>
              <a:buNone/>
            </a:pPr>
            <a:endParaRPr lang="en-US" sz="2400" dirty="0" smtClean="0"/>
          </a:p>
          <a:p>
            <a:pPr>
              <a:lnSpc>
                <a:spcPct val="90000"/>
              </a:lnSpc>
              <a:buFontTx/>
              <a:buNone/>
            </a:pPr>
            <a:endParaRPr lang="en-US" sz="2400" dirty="0" smtClean="0"/>
          </a:p>
          <a:p>
            <a:pPr>
              <a:lnSpc>
                <a:spcPct val="90000"/>
              </a:lnSpc>
              <a:buFontTx/>
              <a:buNone/>
            </a:pPr>
            <a:r>
              <a:rPr lang="en-US" sz="2400" dirty="0" smtClean="0"/>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838200"/>
            <a:ext cx="9258300" cy="1143000"/>
          </a:xfrm>
        </p:spPr>
        <p:txBody>
          <a:bodyPr/>
          <a:lstStyle/>
          <a:p>
            <a:r>
              <a:rPr lang="en-US" dirty="0" err="1" smtClean="0"/>
              <a:t>TransferQueue</a:t>
            </a:r>
            <a:r>
              <a:rPr lang="en-US" dirty="0" smtClean="0"/>
              <a:t> Implementations</a:t>
            </a:r>
          </a:p>
        </p:txBody>
      </p:sp>
      <p:sp>
        <p:nvSpPr>
          <p:cNvPr id="71682" name="Rectangle 3"/>
          <p:cNvSpPr>
            <a:spLocks noGrp="1" noChangeArrowheads="1"/>
          </p:cNvSpPr>
          <p:nvPr>
            <p:ph type="body" idx="1"/>
          </p:nvPr>
        </p:nvSpPr>
        <p:spPr>
          <a:xfrm>
            <a:off x="771525" y="2057400"/>
            <a:ext cx="8743950" cy="4419600"/>
          </a:xfrm>
        </p:spPr>
        <p:txBody>
          <a:bodyPr/>
          <a:lstStyle/>
          <a:p>
            <a:pPr>
              <a:lnSpc>
                <a:spcPct val="90000"/>
              </a:lnSpc>
            </a:pPr>
            <a:endParaRPr lang="en-US" sz="2400" i="1" dirty="0" smtClean="0"/>
          </a:p>
          <a:p>
            <a:pPr>
              <a:lnSpc>
                <a:spcPct val="90000"/>
              </a:lnSpc>
            </a:pPr>
            <a:r>
              <a:rPr lang="en-US" sz="2400" i="1" dirty="0" err="1" smtClean="0"/>
              <a:t>LinkedTransferQueue</a:t>
            </a:r>
            <a:endParaRPr lang="en-US" sz="2400" i="1" dirty="0" smtClean="0"/>
          </a:p>
          <a:p>
            <a:pPr lvl="1">
              <a:lnSpc>
                <a:spcPct val="90000"/>
              </a:lnSpc>
            </a:pPr>
            <a:r>
              <a:rPr lang="en-US" sz="2000" dirty="0" smtClean="0"/>
              <a:t>Is a blocking queue</a:t>
            </a:r>
          </a:p>
          <a:p>
            <a:pPr lvl="1">
              <a:lnSpc>
                <a:spcPct val="90000"/>
              </a:lnSpc>
            </a:pPr>
            <a:r>
              <a:rPr lang="en-US" sz="2000" dirty="0" smtClean="0"/>
              <a:t>Blocks insertion when zero consumers</a:t>
            </a:r>
          </a:p>
          <a:p>
            <a:pPr lvl="1">
              <a:lnSpc>
                <a:spcPct val="90000"/>
              </a:lnSpc>
            </a:pPr>
            <a:r>
              <a:rPr lang="en-US" sz="2000" dirty="0" smtClean="0"/>
              <a:t>Blocks consuming when zero producers </a:t>
            </a:r>
          </a:p>
          <a:p>
            <a:pPr lvl="1">
              <a:lnSpc>
                <a:spcPct val="90000"/>
              </a:lnSpc>
            </a:pPr>
            <a:r>
              <a:rPr lang="en-US" sz="2000" dirty="0" smtClean="0"/>
              <a:t>Supports non-blocking activities inherited from Queue as well</a:t>
            </a:r>
          </a:p>
          <a:p>
            <a:pPr lvl="1">
              <a:lnSpc>
                <a:spcPct val="90000"/>
              </a:lnSpc>
            </a:pPr>
            <a:r>
              <a:rPr lang="en-US" sz="2000" dirty="0" smtClean="0"/>
              <a:t>Much like Java 5 implementation – </a:t>
            </a:r>
            <a:r>
              <a:rPr lang="en-US" sz="2000" dirty="0" err="1" smtClean="0"/>
              <a:t>SynchronousQueue</a:t>
            </a:r>
            <a:endParaRPr lang="en-US" sz="2000" dirty="0" smtClean="0"/>
          </a:p>
          <a:p>
            <a:pPr lvl="2">
              <a:lnSpc>
                <a:spcPct val="90000"/>
              </a:lnSpc>
            </a:pPr>
            <a:r>
              <a:rPr lang="en-US" sz="1600" dirty="0" smtClean="0"/>
              <a:t>But uses transfer() instead of put [add], offer [insert], poll [remove]</a:t>
            </a:r>
          </a:p>
          <a:p>
            <a:pPr lvl="1">
              <a:lnSpc>
                <a:spcPct val="90000"/>
              </a:lnSpc>
            </a:pPr>
            <a:endParaRPr lang="en-US" sz="2000" dirty="0" smtClean="0"/>
          </a:p>
          <a:p>
            <a:pPr>
              <a:lnSpc>
                <a:spcPct val="90000"/>
              </a:lnSpc>
              <a:buFontTx/>
              <a:buNone/>
            </a:pPr>
            <a:endParaRPr lang="en-US" sz="2400" dirty="0" smtClean="0"/>
          </a:p>
          <a:p>
            <a:pPr>
              <a:lnSpc>
                <a:spcPct val="90000"/>
              </a:lnSpc>
              <a:buFontTx/>
              <a:buNone/>
            </a:pPr>
            <a:endParaRPr lang="en-US" sz="2400" dirty="0" smtClean="0"/>
          </a:p>
          <a:p>
            <a:pPr>
              <a:lnSpc>
                <a:spcPct val="90000"/>
              </a:lnSpc>
              <a:buFontTx/>
              <a:buNone/>
            </a:pPr>
            <a:r>
              <a:rPr lang="en-US" sz="2400" dirty="0" smtClean="0"/>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514350" y="274638"/>
            <a:ext cx="9258300" cy="1143000"/>
          </a:xfrm>
        </p:spPr>
        <p:txBody>
          <a:bodyPr/>
          <a:lstStyle/>
          <a:p>
            <a:r>
              <a:rPr lang="en-US" smtClean="0"/>
              <a:t>Enumeration</a:t>
            </a:r>
          </a:p>
        </p:txBody>
      </p:sp>
      <p:sp>
        <p:nvSpPr>
          <p:cNvPr id="74754" name="Rectangle 3"/>
          <p:cNvSpPr>
            <a:spLocks noGrp="1" noChangeArrowheads="1"/>
          </p:cNvSpPr>
          <p:nvPr>
            <p:ph type="body" idx="1"/>
          </p:nvPr>
        </p:nvSpPr>
        <p:spPr>
          <a:xfrm>
            <a:off x="771525" y="1752600"/>
            <a:ext cx="9515475" cy="4114800"/>
          </a:xfrm>
        </p:spPr>
        <p:txBody>
          <a:bodyPr/>
          <a:lstStyle/>
          <a:p>
            <a:r>
              <a:rPr lang="en-US" sz="2400" smtClean="0"/>
              <a:t>A primitive version of Iterator</a:t>
            </a:r>
          </a:p>
          <a:p>
            <a:endParaRPr lang="en-US" sz="2400" smtClean="0"/>
          </a:p>
          <a:p>
            <a:r>
              <a:rPr lang="en-US" sz="2400" smtClean="0"/>
              <a:t>Can be used for any purpose – like in StringTokenizer</a:t>
            </a:r>
          </a:p>
          <a:p>
            <a:endParaRPr lang="en-US" sz="2400" smtClean="0"/>
          </a:p>
          <a:p>
            <a:r>
              <a:rPr lang="en-US" sz="2400" smtClean="0"/>
              <a:t>Methods:</a:t>
            </a:r>
          </a:p>
          <a:p>
            <a:endParaRPr lang="en-US" sz="2400" smtClean="0"/>
          </a:p>
          <a:p>
            <a:r>
              <a:rPr lang="en-US" sz="2400" smtClean="0"/>
              <a:t>Is returned by:</a:t>
            </a:r>
          </a:p>
        </p:txBody>
      </p:sp>
      <p:sp>
        <p:nvSpPr>
          <p:cNvPr id="250884" name="AutoShape 4"/>
          <p:cNvSpPr>
            <a:spLocks noChangeArrowheads="1"/>
          </p:cNvSpPr>
          <p:nvPr/>
        </p:nvSpPr>
        <p:spPr bwMode="auto">
          <a:xfrm>
            <a:off x="3086100" y="3276600"/>
            <a:ext cx="420052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Enumeration</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74758" name="Rectangle 5"/>
          <p:cNvSpPr>
            <a:spLocks noChangeArrowheads="1"/>
          </p:cNvSpPr>
          <p:nvPr/>
        </p:nvSpPr>
        <p:spPr bwMode="auto">
          <a:xfrm>
            <a:off x="3257550" y="3733800"/>
            <a:ext cx="3857625" cy="228600"/>
          </a:xfrm>
          <a:prstGeom prst="rect">
            <a:avLst/>
          </a:prstGeom>
          <a:noFill/>
          <a:ln w="9525">
            <a:solidFill>
              <a:schemeClr val="tx1"/>
            </a:solidFill>
            <a:miter lim="800000"/>
            <a:headEnd/>
            <a:tailEnd/>
          </a:ln>
        </p:spPr>
        <p:txBody>
          <a:bodyPr wrap="none" anchor="ctr"/>
          <a:lstStyle/>
          <a:p>
            <a:pPr algn="l" rtl="0"/>
            <a:r>
              <a:rPr lang="en-US" sz="1200"/>
              <a:t>public boolean hasMoreElements ()</a:t>
            </a:r>
          </a:p>
        </p:txBody>
      </p:sp>
      <p:sp>
        <p:nvSpPr>
          <p:cNvPr id="74759" name="Rectangle 6"/>
          <p:cNvSpPr>
            <a:spLocks noChangeArrowheads="1"/>
          </p:cNvSpPr>
          <p:nvPr/>
        </p:nvSpPr>
        <p:spPr bwMode="auto">
          <a:xfrm>
            <a:off x="3257550" y="3962400"/>
            <a:ext cx="3857625" cy="228600"/>
          </a:xfrm>
          <a:prstGeom prst="rect">
            <a:avLst/>
          </a:prstGeom>
          <a:noFill/>
          <a:ln w="9525">
            <a:solidFill>
              <a:schemeClr val="tx1"/>
            </a:solidFill>
            <a:miter lim="800000"/>
            <a:headEnd/>
            <a:tailEnd/>
          </a:ln>
        </p:spPr>
        <p:txBody>
          <a:bodyPr wrap="none" anchor="ctr"/>
          <a:lstStyle/>
          <a:p>
            <a:pPr algn="l" rtl="0"/>
            <a:r>
              <a:rPr lang="en-US" sz="1200"/>
              <a:t>public Object  nextElement ()</a:t>
            </a:r>
          </a:p>
        </p:txBody>
      </p:sp>
      <p:sp>
        <p:nvSpPr>
          <p:cNvPr id="250888" name="AutoShape 8"/>
          <p:cNvSpPr>
            <a:spLocks noChangeArrowheads="1"/>
          </p:cNvSpPr>
          <p:nvPr/>
        </p:nvSpPr>
        <p:spPr bwMode="auto">
          <a:xfrm>
            <a:off x="3000375" y="5029200"/>
            <a:ext cx="420052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74763" name="Rectangle 9"/>
          <p:cNvSpPr>
            <a:spLocks noChangeArrowheads="1"/>
          </p:cNvSpPr>
          <p:nvPr/>
        </p:nvSpPr>
        <p:spPr bwMode="auto">
          <a:xfrm>
            <a:off x="3171825" y="5486400"/>
            <a:ext cx="3857625" cy="228600"/>
          </a:xfrm>
          <a:prstGeom prst="rect">
            <a:avLst/>
          </a:prstGeom>
          <a:noFill/>
          <a:ln w="9525">
            <a:solidFill>
              <a:schemeClr val="tx1"/>
            </a:solidFill>
            <a:miter lim="800000"/>
            <a:headEnd/>
            <a:tailEnd/>
          </a:ln>
        </p:spPr>
        <p:txBody>
          <a:bodyPr wrap="none" anchor="ctr"/>
          <a:lstStyle/>
          <a:p>
            <a:pPr algn="l" rtl="0"/>
            <a:r>
              <a:rPr lang="en-US" sz="1200"/>
              <a:t>Hashtable.elements ()</a:t>
            </a:r>
          </a:p>
        </p:txBody>
      </p:sp>
      <p:sp>
        <p:nvSpPr>
          <p:cNvPr id="74764" name="Rectangle 11"/>
          <p:cNvSpPr>
            <a:spLocks noChangeArrowheads="1"/>
          </p:cNvSpPr>
          <p:nvPr/>
        </p:nvSpPr>
        <p:spPr bwMode="auto">
          <a:xfrm>
            <a:off x="3171825" y="5257800"/>
            <a:ext cx="3857625" cy="228600"/>
          </a:xfrm>
          <a:prstGeom prst="rect">
            <a:avLst/>
          </a:prstGeom>
          <a:noFill/>
          <a:ln w="9525">
            <a:solidFill>
              <a:schemeClr val="tx1"/>
            </a:solidFill>
            <a:miter lim="800000"/>
            <a:headEnd/>
            <a:tailEnd/>
          </a:ln>
        </p:spPr>
        <p:txBody>
          <a:bodyPr wrap="none" anchor="ctr"/>
          <a:lstStyle/>
          <a:p>
            <a:pPr algn="l" rtl="0"/>
            <a:r>
              <a:rPr lang="en-US" sz="1200"/>
              <a:t>Hashtable.keys ()</a:t>
            </a:r>
          </a:p>
        </p:txBody>
      </p:sp>
      <p:sp>
        <p:nvSpPr>
          <p:cNvPr id="74765" name="Rectangle 12"/>
          <p:cNvSpPr>
            <a:spLocks noChangeArrowheads="1"/>
          </p:cNvSpPr>
          <p:nvPr/>
        </p:nvSpPr>
        <p:spPr bwMode="auto">
          <a:xfrm>
            <a:off x="3171825" y="5715000"/>
            <a:ext cx="3857625" cy="228600"/>
          </a:xfrm>
          <a:prstGeom prst="rect">
            <a:avLst/>
          </a:prstGeom>
          <a:noFill/>
          <a:ln w="9525">
            <a:solidFill>
              <a:schemeClr val="tx1"/>
            </a:solidFill>
            <a:miter lim="800000"/>
            <a:headEnd/>
            <a:tailEnd/>
          </a:ln>
        </p:spPr>
        <p:txBody>
          <a:bodyPr wrap="none" anchor="ctr"/>
          <a:lstStyle/>
          <a:p>
            <a:pPr algn="l" rtl="0"/>
            <a:r>
              <a:rPr lang="en-US" sz="1200"/>
              <a:t>Vector.elements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514350" y="685800"/>
            <a:ext cx="9258300" cy="1143000"/>
          </a:xfrm>
        </p:spPr>
        <p:txBody>
          <a:bodyPr/>
          <a:lstStyle/>
          <a:p>
            <a:r>
              <a:rPr lang="en-US" smtClean="0"/>
              <a:t>Sorting Arrays &amp; Collections</a:t>
            </a:r>
          </a:p>
        </p:txBody>
      </p:sp>
      <p:sp>
        <p:nvSpPr>
          <p:cNvPr id="75778" name="Rectangle 3"/>
          <p:cNvSpPr>
            <a:spLocks noGrp="1" noChangeArrowheads="1"/>
          </p:cNvSpPr>
          <p:nvPr>
            <p:ph type="body" idx="1"/>
          </p:nvPr>
        </p:nvSpPr>
        <p:spPr>
          <a:xfrm>
            <a:off x="771525" y="2209800"/>
            <a:ext cx="8743950" cy="5029200"/>
          </a:xfrm>
        </p:spPr>
        <p:txBody>
          <a:bodyPr/>
          <a:lstStyle/>
          <a:p>
            <a:pPr>
              <a:lnSpc>
                <a:spcPct val="90000"/>
              </a:lnSpc>
            </a:pPr>
            <a:r>
              <a:rPr lang="en-US" sz="2400" smtClean="0"/>
              <a:t>Sorting arrays:  Arrays.sort method:</a:t>
            </a:r>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r>
              <a:rPr lang="en-US" sz="2400" smtClean="0"/>
              <a:t>Sorting Lists: Collections.sort</a:t>
            </a:r>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r>
              <a:rPr lang="en-US" sz="2400" smtClean="0"/>
              <a:t>Sorting Sets: use SortedSet implementations like TreeSet     (which also uses Comparator)</a:t>
            </a:r>
          </a:p>
        </p:txBody>
      </p:sp>
      <p:sp>
        <p:nvSpPr>
          <p:cNvPr id="251908" name="AutoShape 4"/>
          <p:cNvSpPr>
            <a:spLocks noChangeArrowheads="1"/>
          </p:cNvSpPr>
          <p:nvPr/>
        </p:nvSpPr>
        <p:spPr bwMode="auto">
          <a:xfrm>
            <a:off x="5657850" y="2590800"/>
            <a:ext cx="4200525" cy="1295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a:t>java.util.Arrays</a:t>
            </a:r>
            <a:endParaRPr lang="en-US" sz="1200" u="sng" dirty="0"/>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dirty="0"/>
          </a:p>
          <a:p>
            <a:pPr algn="l" rtl="0" fontAlgn="auto">
              <a:spcBef>
                <a:spcPts val="0"/>
              </a:spcBef>
              <a:spcAft>
                <a:spcPts val="0"/>
              </a:spcAft>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defRPr/>
            </a:pPr>
            <a:r>
              <a:rPr lang="en-US" sz="1200" dirty="0"/>
              <a:t>&lt;type&gt; - all primitives except boolean</a:t>
            </a:r>
          </a:p>
        </p:txBody>
      </p:sp>
      <p:sp>
        <p:nvSpPr>
          <p:cNvPr id="75782" name="Rectangle 5"/>
          <p:cNvSpPr>
            <a:spLocks noChangeArrowheads="1"/>
          </p:cNvSpPr>
          <p:nvPr/>
        </p:nvSpPr>
        <p:spPr bwMode="auto">
          <a:xfrm>
            <a:off x="5829300" y="2971800"/>
            <a:ext cx="3857625" cy="228600"/>
          </a:xfrm>
          <a:prstGeom prst="rect">
            <a:avLst/>
          </a:prstGeom>
          <a:noFill/>
          <a:ln w="9525">
            <a:solidFill>
              <a:schemeClr val="tx1"/>
            </a:solidFill>
            <a:miter lim="800000"/>
            <a:headEnd/>
            <a:tailEnd/>
          </a:ln>
        </p:spPr>
        <p:txBody>
          <a:bodyPr wrap="none" anchor="ctr"/>
          <a:lstStyle/>
          <a:p>
            <a:pPr algn="l" rtl="0"/>
            <a:r>
              <a:rPr lang="en-US" sz="1200"/>
              <a:t>public void sort (&lt;type&gt; array)</a:t>
            </a:r>
          </a:p>
        </p:txBody>
      </p:sp>
      <p:sp>
        <p:nvSpPr>
          <p:cNvPr id="75783" name="Rectangle 7"/>
          <p:cNvSpPr>
            <a:spLocks noChangeArrowheads="1"/>
          </p:cNvSpPr>
          <p:nvPr/>
        </p:nvSpPr>
        <p:spPr bwMode="auto">
          <a:xfrm>
            <a:off x="5829300" y="3200400"/>
            <a:ext cx="3857625" cy="228600"/>
          </a:xfrm>
          <a:prstGeom prst="rect">
            <a:avLst/>
          </a:prstGeom>
          <a:noFill/>
          <a:ln w="9525">
            <a:solidFill>
              <a:schemeClr val="tx1"/>
            </a:solidFill>
            <a:miter lim="800000"/>
            <a:headEnd/>
            <a:tailEnd/>
          </a:ln>
        </p:spPr>
        <p:txBody>
          <a:bodyPr wrap="none" anchor="ctr"/>
          <a:lstStyle/>
          <a:p>
            <a:pPr algn="l" rtl="0"/>
            <a:r>
              <a:rPr lang="en-US" sz="1200"/>
              <a:t>public void sort (&lt;type&gt; array, int from, int to)</a:t>
            </a:r>
          </a:p>
        </p:txBody>
      </p:sp>
      <p:sp>
        <p:nvSpPr>
          <p:cNvPr id="251912" name="AutoShape 8"/>
          <p:cNvSpPr>
            <a:spLocks noChangeArrowheads="1"/>
          </p:cNvSpPr>
          <p:nvPr/>
        </p:nvSpPr>
        <p:spPr bwMode="auto">
          <a:xfrm>
            <a:off x="5657850" y="4038600"/>
            <a:ext cx="4200525" cy="1447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a:t>java.util.Collections</a:t>
            </a:r>
            <a:endParaRPr lang="en-US" sz="1200" u="sng" dirty="0"/>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dirty="0"/>
          </a:p>
          <a:p>
            <a:pPr algn="l" rtl="0" fontAlgn="auto">
              <a:spcBef>
                <a:spcPts val="0"/>
              </a:spcBef>
              <a:spcAft>
                <a:spcPts val="0"/>
              </a:spcAft>
              <a:defRPr/>
            </a:pPr>
            <a:r>
              <a:rPr lang="en-US" sz="1200" dirty="0"/>
              <a:t>Comparator is discussed in the next slide</a:t>
            </a:r>
          </a:p>
        </p:txBody>
      </p:sp>
      <p:sp>
        <p:nvSpPr>
          <p:cNvPr id="75787" name="Rectangle 9"/>
          <p:cNvSpPr>
            <a:spLocks noChangeArrowheads="1"/>
          </p:cNvSpPr>
          <p:nvPr/>
        </p:nvSpPr>
        <p:spPr bwMode="auto">
          <a:xfrm>
            <a:off x="5829300" y="4495800"/>
            <a:ext cx="3857625" cy="228600"/>
          </a:xfrm>
          <a:prstGeom prst="rect">
            <a:avLst/>
          </a:prstGeom>
          <a:noFill/>
          <a:ln w="9525">
            <a:solidFill>
              <a:schemeClr val="tx1"/>
            </a:solidFill>
            <a:miter lim="800000"/>
            <a:headEnd/>
            <a:tailEnd/>
          </a:ln>
        </p:spPr>
        <p:txBody>
          <a:bodyPr wrap="none" anchor="ctr"/>
          <a:lstStyle/>
          <a:p>
            <a:pPr algn="l" rtl="0"/>
            <a:r>
              <a:rPr lang="en-US" sz="1200"/>
              <a:t>public void sort (List list)  [Comparable Objects]</a:t>
            </a:r>
          </a:p>
        </p:txBody>
      </p:sp>
      <p:sp>
        <p:nvSpPr>
          <p:cNvPr id="75788" name="Rectangle 10"/>
          <p:cNvSpPr>
            <a:spLocks noChangeArrowheads="1"/>
          </p:cNvSpPr>
          <p:nvPr/>
        </p:nvSpPr>
        <p:spPr bwMode="auto">
          <a:xfrm>
            <a:off x="5829300" y="4724400"/>
            <a:ext cx="3857625" cy="228600"/>
          </a:xfrm>
          <a:prstGeom prst="rect">
            <a:avLst/>
          </a:prstGeom>
          <a:noFill/>
          <a:ln w="9525">
            <a:solidFill>
              <a:schemeClr val="tx1"/>
            </a:solidFill>
            <a:miter lim="800000"/>
            <a:headEnd/>
            <a:tailEnd/>
          </a:ln>
        </p:spPr>
        <p:txBody>
          <a:bodyPr wrap="none" anchor="ctr"/>
          <a:lstStyle/>
          <a:p>
            <a:pPr algn="l" rtl="0"/>
            <a:r>
              <a:rPr lang="en-US" sz="1200"/>
              <a:t>public void sort (List list, Comparator comp)</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noChangeArrowheads="1"/>
          </p:cNvSpPr>
          <p:nvPr>
            <p:ph type="body" idx="1"/>
          </p:nvPr>
        </p:nvSpPr>
        <p:spPr>
          <a:xfrm>
            <a:off x="600075" y="1524000"/>
            <a:ext cx="9344025" cy="4876800"/>
          </a:xfrm>
        </p:spPr>
        <p:txBody>
          <a:bodyPr/>
          <a:lstStyle/>
          <a:p>
            <a:pPr>
              <a:buFontTx/>
              <a:buNone/>
            </a:pPr>
            <a:r>
              <a:rPr lang="en-US" sz="2000" u="sng" smtClean="0"/>
              <a:t>Comparator</a:t>
            </a:r>
            <a:r>
              <a:rPr lang="en-US" sz="2000" smtClean="0"/>
              <a:t> </a:t>
            </a:r>
          </a:p>
          <a:p>
            <a:pPr>
              <a:buFontTx/>
              <a:buNone/>
            </a:pPr>
            <a:endParaRPr lang="en-US" sz="2000" smtClean="0"/>
          </a:p>
          <a:p>
            <a:r>
              <a:rPr lang="en-US" sz="2000" smtClean="0"/>
              <a:t>Specifies how to compare between two Objects</a:t>
            </a:r>
          </a:p>
          <a:p>
            <a:r>
              <a:rPr lang="en-US" sz="2000" smtClean="0"/>
              <a:t>Is used to make a comparison according to the application logic</a:t>
            </a:r>
          </a:p>
          <a:p>
            <a:r>
              <a:rPr lang="en-US" sz="2000" smtClean="0"/>
              <a:t>When sorting Lists or Sets – several Comparators can be used</a:t>
            </a:r>
          </a:p>
          <a:p>
            <a:endParaRPr lang="en-US" sz="2000" smtClean="0"/>
          </a:p>
          <a:p>
            <a:r>
              <a:rPr lang="en-US" sz="2000" i="1" smtClean="0"/>
              <a:t>compare() </a:t>
            </a:r>
            <a:r>
              <a:rPr lang="en-US" sz="2000" smtClean="0"/>
              <a:t>method will return :</a:t>
            </a:r>
          </a:p>
          <a:p>
            <a:pPr lvl="1">
              <a:buFontTx/>
              <a:buNone/>
            </a:pPr>
            <a:r>
              <a:rPr lang="en-US" sz="2000" smtClean="0"/>
              <a:t>Positive value – if O1&gt;O2</a:t>
            </a:r>
          </a:p>
          <a:p>
            <a:pPr lvl="1">
              <a:buFontTx/>
              <a:buNone/>
            </a:pPr>
            <a:r>
              <a:rPr lang="en-US" sz="2000" smtClean="0"/>
              <a:t>Negative value – if O1&lt;O2</a:t>
            </a:r>
          </a:p>
          <a:p>
            <a:pPr lvl="1">
              <a:buFontTx/>
              <a:buNone/>
            </a:pPr>
            <a:r>
              <a:rPr lang="en-US" sz="2000" smtClean="0"/>
              <a:t>Zero – if O1 logically equals to O2</a:t>
            </a:r>
          </a:p>
          <a:p>
            <a:pPr lvl="1">
              <a:buFontTx/>
              <a:buNone/>
            </a:pPr>
            <a:endParaRPr lang="en-US" sz="2000" smtClean="0"/>
          </a:p>
          <a:p>
            <a:r>
              <a:rPr lang="en-US" sz="2000" i="1" smtClean="0"/>
              <a:t>equals() </a:t>
            </a:r>
            <a:r>
              <a:rPr lang="en-US" sz="2000" smtClean="0"/>
              <a:t>check if two Comparable objects are equal –</a:t>
            </a:r>
          </a:p>
          <a:p>
            <a:pPr>
              <a:buFontTx/>
              <a:buNone/>
            </a:pPr>
            <a:r>
              <a:rPr lang="en-US" sz="2000" smtClean="0"/>
              <a:t>      programmer can use the logic inherited from java.lang.Object</a:t>
            </a:r>
          </a:p>
          <a:p>
            <a:endParaRPr lang="en-US" sz="2000" smtClean="0"/>
          </a:p>
        </p:txBody>
      </p:sp>
      <p:sp>
        <p:nvSpPr>
          <p:cNvPr id="76802" name="Rectangle 4"/>
          <p:cNvSpPr>
            <a:spLocks noChangeArrowheads="1"/>
          </p:cNvSpPr>
          <p:nvPr/>
        </p:nvSpPr>
        <p:spPr bwMode="auto">
          <a:xfrm>
            <a:off x="342900" y="685800"/>
            <a:ext cx="10029825" cy="1143000"/>
          </a:xfrm>
          <a:prstGeom prst="rect">
            <a:avLst/>
          </a:prstGeom>
          <a:noFill/>
          <a:ln w="9525">
            <a:noFill/>
            <a:miter lim="800000"/>
            <a:headEnd/>
            <a:tailEnd/>
          </a:ln>
        </p:spPr>
        <p:txBody>
          <a:bodyPr anchor="ctr"/>
          <a:lstStyle/>
          <a:p>
            <a:pPr algn="ctr" rtl="0"/>
            <a:r>
              <a:rPr lang="en-US" sz="4400"/>
              <a:t>Sorting Arrays &amp; Collections</a:t>
            </a:r>
          </a:p>
        </p:txBody>
      </p:sp>
      <p:sp>
        <p:nvSpPr>
          <p:cNvPr id="252933" name="AutoShape 5"/>
          <p:cNvSpPr>
            <a:spLocks noChangeArrowheads="1"/>
          </p:cNvSpPr>
          <p:nvPr/>
        </p:nvSpPr>
        <p:spPr bwMode="auto">
          <a:xfrm>
            <a:off x="5486400" y="3733800"/>
            <a:ext cx="4200525" cy="1066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java.util.Comparator Interface</a:t>
            </a:r>
          </a:p>
          <a:p>
            <a:pPr algn="l" rtl="0" fontAlgn="auto">
              <a:spcBef>
                <a:spcPts val="0"/>
              </a:spcBef>
              <a:spcAft>
                <a:spcPts val="0"/>
              </a:spcAft>
              <a:defRPr/>
            </a:pPr>
            <a:endParaRPr lang="en-US" sz="1200" u="sng"/>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p:txBody>
      </p:sp>
      <p:sp>
        <p:nvSpPr>
          <p:cNvPr id="76806" name="Rectangle 6"/>
          <p:cNvSpPr>
            <a:spLocks noChangeArrowheads="1"/>
          </p:cNvSpPr>
          <p:nvPr/>
        </p:nvSpPr>
        <p:spPr bwMode="auto">
          <a:xfrm>
            <a:off x="5657850" y="4191000"/>
            <a:ext cx="3857625" cy="228600"/>
          </a:xfrm>
          <a:prstGeom prst="rect">
            <a:avLst/>
          </a:prstGeom>
          <a:noFill/>
          <a:ln w="9525">
            <a:solidFill>
              <a:schemeClr val="tx1"/>
            </a:solidFill>
            <a:miter lim="800000"/>
            <a:headEnd/>
            <a:tailEnd/>
          </a:ln>
        </p:spPr>
        <p:txBody>
          <a:bodyPr wrap="none" anchor="ctr"/>
          <a:lstStyle/>
          <a:p>
            <a:pPr algn="l" rtl="0"/>
            <a:r>
              <a:rPr lang="en-US" sz="1200"/>
              <a:t>public int compare (Object o1, Object o2)</a:t>
            </a:r>
          </a:p>
        </p:txBody>
      </p:sp>
      <p:sp>
        <p:nvSpPr>
          <p:cNvPr id="76807" name="Rectangle 7"/>
          <p:cNvSpPr>
            <a:spLocks noChangeArrowheads="1"/>
          </p:cNvSpPr>
          <p:nvPr/>
        </p:nvSpPr>
        <p:spPr bwMode="auto">
          <a:xfrm>
            <a:off x="5657850" y="4419600"/>
            <a:ext cx="3857625" cy="228600"/>
          </a:xfrm>
          <a:prstGeom prst="rect">
            <a:avLst/>
          </a:prstGeom>
          <a:noFill/>
          <a:ln w="9525">
            <a:solidFill>
              <a:schemeClr val="tx1"/>
            </a:solidFill>
            <a:miter lim="800000"/>
            <a:headEnd/>
            <a:tailEnd/>
          </a:ln>
        </p:spPr>
        <p:txBody>
          <a:bodyPr wrap="none" anchor="ctr"/>
          <a:lstStyle/>
          <a:p>
            <a:pPr algn="l" rtl="0"/>
            <a:r>
              <a:rPr lang="en-US" sz="1200"/>
              <a:t>public boolean equals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a:spLocks noGrp="1" noChangeArrowheads="1"/>
          </p:cNvSpPr>
          <p:nvPr>
            <p:ph type="body" idx="1"/>
          </p:nvPr>
        </p:nvSpPr>
        <p:spPr>
          <a:xfrm>
            <a:off x="600075" y="1600200"/>
            <a:ext cx="9344025" cy="4876800"/>
          </a:xfrm>
        </p:spPr>
        <p:txBody>
          <a:bodyPr/>
          <a:lstStyle/>
          <a:p>
            <a:pPr>
              <a:lnSpc>
                <a:spcPct val="90000"/>
              </a:lnSpc>
            </a:pPr>
            <a:r>
              <a:rPr lang="en-US" sz="2000" u="sng" smtClean="0"/>
              <a:t>Comparable</a:t>
            </a:r>
            <a:r>
              <a:rPr lang="en-US" sz="2000" smtClean="0"/>
              <a:t> </a:t>
            </a:r>
          </a:p>
          <a:p>
            <a:pPr>
              <a:lnSpc>
                <a:spcPct val="90000"/>
              </a:lnSpc>
            </a:pPr>
            <a:endParaRPr lang="en-US" sz="2000" smtClean="0"/>
          </a:p>
          <a:p>
            <a:pPr>
              <a:lnSpc>
                <a:spcPct val="90000"/>
              </a:lnSpc>
            </a:pPr>
            <a:r>
              <a:rPr lang="en-US" sz="2000" smtClean="0"/>
              <a:t>Specifies how an object is compared to another </a:t>
            </a:r>
          </a:p>
          <a:p>
            <a:pPr>
              <a:lnSpc>
                <a:spcPct val="90000"/>
              </a:lnSpc>
            </a:pPr>
            <a:endParaRPr lang="en-US" sz="2000" smtClean="0"/>
          </a:p>
          <a:p>
            <a:pPr>
              <a:lnSpc>
                <a:spcPct val="90000"/>
              </a:lnSpc>
            </a:pPr>
            <a:r>
              <a:rPr lang="en-US" sz="2000" smtClean="0"/>
              <a:t>All wrapper classes are comparable – compared according to their wrapped values</a:t>
            </a:r>
          </a:p>
          <a:p>
            <a:pPr>
              <a:lnSpc>
                <a:spcPct val="90000"/>
              </a:lnSpc>
            </a:pPr>
            <a:endParaRPr lang="en-US" sz="2000" smtClean="0"/>
          </a:p>
          <a:p>
            <a:pPr>
              <a:lnSpc>
                <a:spcPct val="90000"/>
              </a:lnSpc>
            </a:pPr>
            <a:r>
              <a:rPr lang="en-US" sz="2000" smtClean="0"/>
              <a:t>When sorting Lists without a Comparator, all objects must be Comparable otherwise a </a:t>
            </a:r>
            <a:r>
              <a:rPr lang="en-US" sz="2000" i="1" smtClean="0"/>
              <a:t>ClassCastException</a:t>
            </a:r>
            <a:r>
              <a:rPr lang="en-US" sz="2000" smtClean="0"/>
              <a:t> is thrown</a:t>
            </a:r>
          </a:p>
          <a:p>
            <a:pPr>
              <a:lnSpc>
                <a:spcPct val="90000"/>
              </a:lnSpc>
            </a:pPr>
            <a:endParaRPr lang="en-US" sz="2000" smtClean="0"/>
          </a:p>
          <a:p>
            <a:pPr>
              <a:lnSpc>
                <a:spcPct val="90000"/>
              </a:lnSpc>
            </a:pPr>
            <a:r>
              <a:rPr lang="en-US" sz="2000" i="1" smtClean="0"/>
              <a:t>compareTo() </a:t>
            </a:r>
            <a:r>
              <a:rPr lang="en-US" sz="2000" smtClean="0"/>
              <a:t>method will return :</a:t>
            </a:r>
          </a:p>
          <a:p>
            <a:pPr lvl="1">
              <a:lnSpc>
                <a:spcPct val="90000"/>
              </a:lnSpc>
            </a:pPr>
            <a:r>
              <a:rPr lang="en-US" sz="2000" smtClean="0"/>
              <a:t>Positive value – if ‘this’&gt;O</a:t>
            </a:r>
          </a:p>
          <a:p>
            <a:pPr lvl="1">
              <a:lnSpc>
                <a:spcPct val="90000"/>
              </a:lnSpc>
            </a:pPr>
            <a:r>
              <a:rPr lang="en-US" sz="2000" smtClean="0"/>
              <a:t>Negative value – if ‘this’&lt;O</a:t>
            </a:r>
          </a:p>
          <a:p>
            <a:pPr lvl="1">
              <a:lnSpc>
                <a:spcPct val="90000"/>
              </a:lnSpc>
            </a:pPr>
            <a:r>
              <a:rPr lang="en-US" sz="2000" smtClean="0"/>
              <a:t>Zero – if ‘this’ logically equals to O2</a:t>
            </a:r>
          </a:p>
          <a:p>
            <a:pPr lvl="1">
              <a:lnSpc>
                <a:spcPct val="90000"/>
              </a:lnSpc>
            </a:pPr>
            <a:endParaRPr lang="en-US" sz="2000" smtClean="0"/>
          </a:p>
        </p:txBody>
      </p:sp>
      <p:sp>
        <p:nvSpPr>
          <p:cNvPr id="77826" name="Rectangle 5"/>
          <p:cNvSpPr>
            <a:spLocks noChangeArrowheads="1"/>
          </p:cNvSpPr>
          <p:nvPr/>
        </p:nvSpPr>
        <p:spPr bwMode="auto">
          <a:xfrm>
            <a:off x="857250" y="762000"/>
            <a:ext cx="9429750" cy="1143000"/>
          </a:xfrm>
          <a:prstGeom prst="rect">
            <a:avLst/>
          </a:prstGeom>
          <a:noFill/>
          <a:ln w="9525">
            <a:noFill/>
            <a:miter lim="800000"/>
            <a:headEnd/>
            <a:tailEnd/>
          </a:ln>
        </p:spPr>
        <p:txBody>
          <a:bodyPr anchor="ctr"/>
          <a:lstStyle/>
          <a:p>
            <a:pPr algn="ctr" rtl="0"/>
            <a:r>
              <a:rPr lang="en-US" sz="4400"/>
              <a:t>Sorting Arrays &amp; Collections</a:t>
            </a:r>
          </a:p>
        </p:txBody>
      </p:sp>
      <p:sp>
        <p:nvSpPr>
          <p:cNvPr id="253958" name="AutoShape 6"/>
          <p:cNvSpPr>
            <a:spLocks noChangeArrowheads="1"/>
          </p:cNvSpPr>
          <p:nvPr/>
        </p:nvSpPr>
        <p:spPr bwMode="auto">
          <a:xfrm>
            <a:off x="5915025" y="5029200"/>
            <a:ext cx="42005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java.lang.Comparable Interface</a:t>
            </a:r>
          </a:p>
          <a:p>
            <a:pPr algn="l" rtl="0" fontAlgn="auto">
              <a:spcBef>
                <a:spcPts val="0"/>
              </a:spcBef>
              <a:spcAft>
                <a:spcPts val="0"/>
              </a:spcAft>
              <a:defRPr/>
            </a:pPr>
            <a:endParaRPr lang="en-US" sz="1200"/>
          </a:p>
          <a:p>
            <a:pPr algn="l" rtl="0" fontAlgn="auto">
              <a:spcBef>
                <a:spcPts val="0"/>
              </a:spcBef>
              <a:spcAft>
                <a:spcPts val="0"/>
              </a:spcAft>
              <a:defRPr/>
            </a:pPr>
            <a:endParaRPr lang="en-US" sz="1200"/>
          </a:p>
        </p:txBody>
      </p:sp>
      <p:sp>
        <p:nvSpPr>
          <p:cNvPr id="77830" name="Rectangle 7"/>
          <p:cNvSpPr>
            <a:spLocks noChangeArrowheads="1"/>
          </p:cNvSpPr>
          <p:nvPr/>
        </p:nvSpPr>
        <p:spPr bwMode="auto">
          <a:xfrm>
            <a:off x="6086475" y="5486400"/>
            <a:ext cx="3857625" cy="228600"/>
          </a:xfrm>
          <a:prstGeom prst="rect">
            <a:avLst/>
          </a:prstGeom>
          <a:noFill/>
          <a:ln w="9525">
            <a:solidFill>
              <a:schemeClr val="tx1"/>
            </a:solidFill>
            <a:miter lim="800000"/>
            <a:headEnd/>
            <a:tailEnd/>
          </a:ln>
        </p:spPr>
        <p:txBody>
          <a:bodyPr wrap="none" anchor="ctr"/>
          <a:lstStyle/>
          <a:p>
            <a:pPr algn="l" rtl="0"/>
            <a:r>
              <a:rPr lang="en-US" sz="1200"/>
              <a:t>public int compareTo (Object 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514350" y="274638"/>
            <a:ext cx="9258300" cy="1143000"/>
          </a:xfrm>
        </p:spPr>
        <p:txBody>
          <a:bodyPr/>
          <a:lstStyle/>
          <a:p>
            <a:r>
              <a:rPr lang="en-US" smtClean="0"/>
              <a:t>Hotspot</a:t>
            </a:r>
          </a:p>
        </p:txBody>
      </p:sp>
      <p:sp>
        <p:nvSpPr>
          <p:cNvPr id="25602" name="Rectangle 3"/>
          <p:cNvSpPr>
            <a:spLocks noGrp="1" noChangeArrowheads="1"/>
          </p:cNvSpPr>
          <p:nvPr>
            <p:ph type="body" idx="1"/>
          </p:nvPr>
        </p:nvSpPr>
        <p:spPr/>
        <p:txBody>
          <a:bodyPr/>
          <a:lstStyle/>
          <a:p>
            <a:r>
              <a:rPr lang="en-US" sz="2000" smtClean="0"/>
              <a:t>Enhanced JVM</a:t>
            </a:r>
          </a:p>
        </p:txBody>
      </p:sp>
      <p:pic>
        <p:nvPicPr>
          <p:cNvPr id="25603" name="Picture 4" descr="j2se9"/>
          <p:cNvPicPr>
            <a:picLocks noChangeAspect="1" noChangeArrowheads="1"/>
          </p:cNvPicPr>
          <p:nvPr/>
        </p:nvPicPr>
        <p:blipFill>
          <a:blip r:embed="rId3" cstate="print"/>
          <a:srcRect/>
          <a:stretch>
            <a:fillRect/>
          </a:stretch>
        </p:blipFill>
        <p:spPr bwMode="auto">
          <a:xfrm>
            <a:off x="2571750" y="1905000"/>
            <a:ext cx="6581180" cy="440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78850" name="Rectangle 3"/>
          <p:cNvSpPr>
            <a:spLocks noGrp="1" noChangeArrowheads="1"/>
          </p:cNvSpPr>
          <p:nvPr>
            <p:ph type="body" idx="1"/>
          </p:nvPr>
        </p:nvSpPr>
        <p:spPr>
          <a:xfrm>
            <a:off x="444700" y="1557338"/>
            <a:ext cx="9560123" cy="4271962"/>
          </a:xfrm>
        </p:spPr>
        <p:txBody>
          <a:bodyPr/>
          <a:lstStyle/>
          <a:p>
            <a:endParaRPr lang="en-US" altLang="ja-JP" sz="2000" smtClean="0">
              <a:cs typeface="ＭＳ Ｐゴシック"/>
            </a:endParaRPr>
          </a:p>
          <a:p>
            <a:endParaRPr lang="en-US" altLang="ja-JP" sz="2000" smtClean="0">
              <a:cs typeface="ＭＳ Ｐゴシック"/>
            </a:endParaRPr>
          </a:p>
          <a:p>
            <a:r>
              <a:rPr lang="en-US" altLang="ja-JP" sz="2000" smtClean="0">
                <a:cs typeface="ＭＳ Ｐゴシック"/>
              </a:rPr>
              <a:t>Lab 2 - Collections</a:t>
            </a:r>
          </a:p>
          <a:p>
            <a:pPr>
              <a:buFont typeface="Arial" charset="0"/>
              <a:buNone/>
            </a:pPr>
            <a:r>
              <a:rPr lang="en-US" sz="2000" smtClean="0">
                <a:ea typeface="Calibri" pitchFamily="34" charset="0"/>
                <a:cs typeface="Arial" charset="0"/>
              </a:rPr>
              <a:t>	</a:t>
            </a:r>
          </a:p>
          <a:p>
            <a:pPr>
              <a:buFont typeface="Arial" charset="0"/>
              <a:buNone/>
            </a:pPr>
            <a:r>
              <a:rPr lang="en-US" sz="2000" smtClean="0">
                <a:ea typeface="Calibri" pitchFamily="34" charset="0"/>
                <a:cs typeface="Arial" charset="0"/>
              </a:rPr>
              <a:t>	</a:t>
            </a:r>
            <a:r>
              <a:rPr lang="en-US" sz="1800" smtClean="0"/>
              <a:t>In this exercise you are about to use a collection for word counting</a:t>
            </a:r>
          </a:p>
          <a:p>
            <a:pPr lvl="1">
              <a:lnSpc>
                <a:spcPct val="80000"/>
              </a:lnSpc>
              <a:buFontTx/>
              <a:buNone/>
            </a:pPr>
            <a:endParaRPr lang="en-US" sz="2000" smtClean="0"/>
          </a:p>
        </p:txBody>
      </p:sp>
      <p:pic>
        <p:nvPicPr>
          <p:cNvPr id="78851"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57250" y="1828801"/>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Java Threads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1543050" y="646112"/>
            <a:ext cx="7886700" cy="903288"/>
          </a:xfrm>
        </p:spPr>
        <p:txBody>
          <a:bodyPr/>
          <a:lstStyle/>
          <a:p>
            <a:r>
              <a:rPr lang="en-US" smtClean="0"/>
              <a:t>What is a Thread?</a:t>
            </a:r>
          </a:p>
        </p:txBody>
      </p:sp>
      <p:sp>
        <p:nvSpPr>
          <p:cNvPr id="80898" name="Rectangle 3"/>
          <p:cNvSpPr>
            <a:spLocks noGrp="1" noChangeArrowheads="1"/>
          </p:cNvSpPr>
          <p:nvPr>
            <p:ph type="body" idx="1"/>
          </p:nvPr>
        </p:nvSpPr>
        <p:spPr>
          <a:xfrm>
            <a:off x="428625" y="1560512"/>
            <a:ext cx="9944100" cy="4992688"/>
          </a:xfrm>
        </p:spPr>
        <p:txBody>
          <a:bodyPr/>
          <a:lstStyle/>
          <a:p>
            <a:r>
              <a:rPr lang="en-US" sz="2400" smtClean="0"/>
              <a:t>A thread is a single sequential flow of control within a program </a:t>
            </a:r>
          </a:p>
          <a:p>
            <a:r>
              <a:rPr lang="en-US" sz="2400" smtClean="0"/>
              <a:t>A simple thread(like a sequential program) has:</a:t>
            </a:r>
          </a:p>
          <a:p>
            <a:pPr lvl="1"/>
            <a:r>
              <a:rPr lang="en-US" sz="2400" smtClean="0"/>
              <a:t>a beginning</a:t>
            </a:r>
          </a:p>
          <a:p>
            <a:pPr lvl="1"/>
            <a:r>
              <a:rPr lang="en-US" sz="2400" smtClean="0"/>
              <a:t>a sequence</a:t>
            </a:r>
          </a:p>
          <a:p>
            <a:pPr lvl="1"/>
            <a:r>
              <a:rPr lang="en-US" sz="2400" smtClean="0"/>
              <a:t>an end</a:t>
            </a:r>
          </a:p>
          <a:p>
            <a:pPr lvl="1"/>
            <a:r>
              <a:rPr lang="en-US" sz="2400" smtClean="0"/>
              <a:t>at any given time during the runtime of the thread, there is a single point of execution. </a:t>
            </a:r>
          </a:p>
          <a:p>
            <a:r>
              <a:rPr lang="en-US" sz="2400" smtClean="0"/>
              <a:t>Also known as: </a:t>
            </a:r>
            <a:r>
              <a:rPr lang="en-US" sz="2400" i="1" smtClean="0"/>
              <a:t>lightweight process</a:t>
            </a:r>
            <a:r>
              <a:rPr lang="en-US" sz="2400" smtClean="0"/>
              <a:t>, </a:t>
            </a:r>
            <a:r>
              <a:rPr lang="en-US" sz="2400" i="1" smtClean="0"/>
              <a:t>execution context</a:t>
            </a:r>
          </a:p>
          <a:p>
            <a:r>
              <a:rPr lang="en-US" sz="2400" smtClean="0"/>
              <a:t>Are not like processes – but does appear in the OS thread list</a:t>
            </a:r>
          </a:p>
          <a:p>
            <a:pPr lvl="1"/>
            <a:endParaRPr lang="en-US" sz="2600" i="1" smtClean="0"/>
          </a:p>
          <a:p>
            <a:pPr lvl="1"/>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685801" y="838200"/>
            <a:ext cx="9435662" cy="800100"/>
          </a:xfrm>
        </p:spPr>
        <p:txBody>
          <a:bodyPr/>
          <a:lstStyle/>
          <a:p>
            <a:r>
              <a:rPr lang="en-US" sz="4000" dirty="0" smtClean="0"/>
              <a:t>Multiple Threads in a Single Program</a:t>
            </a:r>
          </a:p>
        </p:txBody>
      </p:sp>
      <p:sp>
        <p:nvSpPr>
          <p:cNvPr id="82946" name="Rectangle 3"/>
          <p:cNvSpPr>
            <a:spLocks noGrp="1" noChangeArrowheads="1"/>
          </p:cNvSpPr>
          <p:nvPr>
            <p:ph type="body" idx="1"/>
          </p:nvPr>
        </p:nvSpPr>
        <p:spPr>
          <a:xfrm>
            <a:off x="428625" y="1828800"/>
            <a:ext cx="9601200" cy="3200400"/>
          </a:xfrm>
        </p:spPr>
        <p:txBody>
          <a:bodyPr/>
          <a:lstStyle/>
          <a:p>
            <a:pPr>
              <a:lnSpc>
                <a:spcPct val="80000"/>
              </a:lnSpc>
            </a:pPr>
            <a:r>
              <a:rPr lang="en-US" sz="2600" smtClean="0"/>
              <a:t>running at the same time(concurrently) and performing different tasks</a:t>
            </a:r>
          </a:p>
          <a:p>
            <a:pPr>
              <a:lnSpc>
                <a:spcPct val="80000"/>
              </a:lnSpc>
            </a:pPr>
            <a:r>
              <a:rPr lang="en-US" sz="2600" smtClean="0"/>
              <a:t>Example: Web browser</a:t>
            </a:r>
          </a:p>
          <a:p>
            <a:pPr lvl="1">
              <a:lnSpc>
                <a:spcPct val="80000"/>
              </a:lnSpc>
            </a:pPr>
            <a:r>
              <a:rPr lang="en-US" sz="2400" smtClean="0"/>
              <a:t>scroll page</a:t>
            </a:r>
          </a:p>
          <a:p>
            <a:pPr lvl="1">
              <a:lnSpc>
                <a:spcPct val="80000"/>
              </a:lnSpc>
            </a:pPr>
            <a:r>
              <a:rPr lang="en-US" sz="2400" smtClean="0"/>
              <a:t>downloading applet</a:t>
            </a:r>
          </a:p>
          <a:p>
            <a:pPr lvl="1">
              <a:lnSpc>
                <a:spcPct val="80000"/>
              </a:lnSpc>
            </a:pPr>
            <a:r>
              <a:rPr lang="en-US" sz="2400" smtClean="0"/>
              <a:t>play animation, sound</a:t>
            </a:r>
          </a:p>
          <a:p>
            <a:pPr lvl="1">
              <a:lnSpc>
                <a:spcPct val="80000"/>
              </a:lnSpc>
            </a:pPr>
            <a:r>
              <a:rPr lang="en-US" sz="2400" smtClean="0"/>
              <a:t>print page</a:t>
            </a:r>
          </a:p>
          <a:p>
            <a:pPr lvl="1">
              <a:lnSpc>
                <a:spcPct val="80000"/>
              </a:lnSpc>
            </a:pPr>
            <a:r>
              <a:rPr lang="en-US" sz="2400" smtClean="0"/>
              <a:t>downloading a new page</a:t>
            </a:r>
          </a:p>
        </p:txBody>
      </p:sp>
      <p:sp>
        <p:nvSpPr>
          <p:cNvPr id="82947" name="AutoShape 4" descr="12thread"/>
          <p:cNvSpPr>
            <a:spLocks noChangeAspect="1" noChangeArrowheads="1"/>
          </p:cNvSpPr>
          <p:nvPr/>
        </p:nvSpPr>
        <p:spPr bwMode="auto">
          <a:xfrm>
            <a:off x="3264694" y="2738438"/>
            <a:ext cx="4457455" cy="1382712"/>
          </a:xfrm>
          <a:prstGeom prst="rect">
            <a:avLst/>
          </a:prstGeom>
          <a:noFill/>
          <a:ln w="9525">
            <a:noFill/>
            <a:miter lim="800000"/>
            <a:headEnd/>
            <a:tailEnd/>
          </a:ln>
        </p:spPr>
        <p:txBody>
          <a:bodyPr/>
          <a:lstStyle/>
          <a:p>
            <a:pPr algn="l" rtl="0"/>
            <a:endParaRPr lang="en-US">
              <a:latin typeface="Calibri"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514350" y="838200"/>
            <a:ext cx="9001125" cy="800100"/>
          </a:xfrm>
        </p:spPr>
        <p:txBody>
          <a:bodyPr/>
          <a:lstStyle/>
          <a:p>
            <a:r>
              <a:rPr lang="en-US" smtClean="0"/>
              <a:t>Techniques for Using of Threads</a:t>
            </a:r>
          </a:p>
        </p:txBody>
      </p:sp>
      <p:sp>
        <p:nvSpPr>
          <p:cNvPr id="84994" name="Rectangle 3"/>
          <p:cNvSpPr>
            <a:spLocks noGrp="1" noChangeArrowheads="1"/>
          </p:cNvSpPr>
          <p:nvPr>
            <p:ph type="body" idx="1"/>
          </p:nvPr>
        </p:nvSpPr>
        <p:spPr>
          <a:xfrm>
            <a:off x="514350" y="1981200"/>
            <a:ext cx="9258300" cy="3276600"/>
          </a:xfrm>
        </p:spPr>
        <p:txBody>
          <a:bodyPr/>
          <a:lstStyle/>
          <a:p>
            <a:r>
              <a:rPr lang="en-US" sz="2400" smtClean="0"/>
              <a:t>Subclassing</a:t>
            </a:r>
            <a:r>
              <a:rPr lang="en-US" sz="2600" smtClean="0"/>
              <a:t> </a:t>
            </a:r>
            <a:r>
              <a:rPr lang="en-US" smtClean="0"/>
              <a:t>Thread </a:t>
            </a:r>
            <a:r>
              <a:rPr lang="en-US" sz="2400" smtClean="0"/>
              <a:t>and Overriding</a:t>
            </a:r>
            <a:r>
              <a:rPr lang="en-US" smtClean="0"/>
              <a:t> run</a:t>
            </a:r>
          </a:p>
          <a:p>
            <a:r>
              <a:rPr lang="en-US" sz="2400" smtClean="0"/>
              <a:t>Implementing the</a:t>
            </a:r>
            <a:r>
              <a:rPr lang="en-US" smtClean="0"/>
              <a:t> Runnable </a:t>
            </a:r>
            <a:r>
              <a:rPr lang="en-US" sz="2400" smtClean="0"/>
              <a:t>interface</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257175" y="838200"/>
            <a:ext cx="10287000" cy="800100"/>
          </a:xfrm>
        </p:spPr>
        <p:txBody>
          <a:bodyPr/>
          <a:lstStyle/>
          <a:p>
            <a:r>
              <a:rPr lang="en-US" sz="4200" smtClean="0"/>
              <a:t>Subclassing Thread and Overriding run </a:t>
            </a:r>
          </a:p>
        </p:txBody>
      </p:sp>
      <p:sp>
        <p:nvSpPr>
          <p:cNvPr id="5" name="AutoShape 8"/>
          <p:cNvSpPr>
            <a:spLocks noChangeArrowheads="1"/>
          </p:cNvSpPr>
          <p:nvPr/>
        </p:nvSpPr>
        <p:spPr bwMode="auto">
          <a:xfrm>
            <a:off x="600075" y="1676400"/>
            <a:ext cx="6772275" cy="2743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a:t>
            </a:r>
            <a:r>
              <a:rPr lang="en-US" sz="1200" dirty="0" err="1">
                <a:latin typeface="Calibri" pitchFamily="34" charset="0"/>
                <a:cs typeface="+mn-cs"/>
              </a:rPr>
              <a:t>SimpleThread</a:t>
            </a:r>
            <a:r>
              <a:rPr lang="en-US" sz="1200" dirty="0">
                <a:latin typeface="Calibri" pitchFamily="34" charset="0"/>
                <a:cs typeface="+mn-cs"/>
              </a:rPr>
              <a:t> </a:t>
            </a:r>
            <a:r>
              <a:rPr lang="en-US" sz="1200" b="1" dirty="0">
                <a:latin typeface="Calibri" pitchFamily="34" charset="0"/>
                <a:cs typeface="+mn-cs"/>
              </a:rPr>
              <a:t>extends Thread </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dirty="0" err="1">
                <a:latin typeface="Calibri" pitchFamily="34" charset="0"/>
                <a:cs typeface="+mn-cs"/>
              </a:rPr>
              <a:t>SimpleThread</a:t>
            </a:r>
            <a:r>
              <a:rPr lang="en-US" sz="1200" dirty="0">
                <a:latin typeface="Calibri" pitchFamily="34" charset="0"/>
                <a:cs typeface="+mn-cs"/>
              </a:rPr>
              <a:t>(String </a:t>
            </a:r>
            <a:r>
              <a:rPr lang="en-US" sz="1200" dirty="0" err="1">
                <a:latin typeface="Calibri" pitchFamily="34" charset="0"/>
                <a:cs typeface="+mn-cs"/>
              </a:rPr>
              <a:t>str</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super(</a:t>
            </a:r>
            <a:r>
              <a:rPr lang="en-US" sz="1200" dirty="0" err="1">
                <a:latin typeface="Calibri" pitchFamily="34" charset="0"/>
                <a:cs typeface="+mn-cs"/>
              </a:rPr>
              <a:t>str</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run()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for (</a:t>
            </a:r>
            <a:r>
              <a:rPr lang="en-US" sz="1200" dirty="0" err="1">
                <a:latin typeface="Calibri" pitchFamily="34" charset="0"/>
                <a:cs typeface="+mn-cs"/>
              </a:rPr>
              <a:t>int</a:t>
            </a:r>
            <a:r>
              <a:rPr lang="en-US" sz="1200" dirty="0">
                <a:latin typeface="Calibri" pitchFamily="34" charset="0"/>
                <a:cs typeface="+mn-cs"/>
              </a:rPr>
              <a:t> </a:t>
            </a:r>
            <a:r>
              <a:rPr lang="en-US" sz="1200" dirty="0" err="1">
                <a:latin typeface="Calibri" pitchFamily="34" charset="0"/>
                <a:cs typeface="+mn-cs"/>
              </a:rPr>
              <a:t>i</a:t>
            </a:r>
            <a:r>
              <a:rPr lang="en-US" sz="1200" dirty="0">
                <a:latin typeface="Calibri" pitchFamily="34" charset="0"/>
                <a:cs typeface="+mn-cs"/>
              </a:rPr>
              <a:t> = 0; </a:t>
            </a:r>
            <a:r>
              <a:rPr lang="en-US" sz="1200" dirty="0" err="1">
                <a:latin typeface="Calibri" pitchFamily="34" charset="0"/>
                <a:cs typeface="+mn-cs"/>
              </a:rPr>
              <a:t>i</a:t>
            </a:r>
            <a:r>
              <a:rPr lang="en-US" sz="1200" dirty="0">
                <a:latin typeface="Calibri" pitchFamily="34" charset="0"/>
                <a:cs typeface="+mn-cs"/>
              </a:rPr>
              <a:t> &lt; 10; </a:t>
            </a:r>
            <a:r>
              <a:rPr lang="en-US" sz="1200" dirty="0" err="1">
                <a:latin typeface="Calibri" pitchFamily="34" charset="0"/>
                <a:cs typeface="+mn-cs"/>
              </a:rPr>
              <a:t>i</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a:t>
            </a:r>
            <a:r>
              <a:rPr lang="en-US" sz="1200" dirty="0" err="1">
                <a:latin typeface="Calibri" pitchFamily="34" charset="0"/>
                <a:cs typeface="+mn-cs"/>
              </a:rPr>
              <a:t>i</a:t>
            </a:r>
            <a:r>
              <a:rPr lang="en-US" sz="1200" dirty="0">
                <a:latin typeface="Calibri" pitchFamily="34" charset="0"/>
                <a:cs typeface="+mn-cs"/>
              </a:rPr>
              <a:t> + " " + </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sleep((long)(</a:t>
            </a:r>
            <a:r>
              <a:rPr lang="en-US" sz="1200" dirty="0" err="1">
                <a:latin typeface="Calibri" pitchFamily="34" charset="0"/>
                <a:cs typeface="+mn-cs"/>
              </a:rPr>
              <a:t>Math.random</a:t>
            </a:r>
            <a:r>
              <a:rPr lang="en-US" sz="1200" dirty="0">
                <a:latin typeface="Calibri" pitchFamily="34" charset="0"/>
                <a:cs typeface="+mn-cs"/>
              </a:rPr>
              <a:t>() * 1000));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catch (</a:t>
            </a:r>
            <a:r>
              <a:rPr lang="en-US" sz="1200" dirty="0" err="1">
                <a:latin typeface="Calibri" pitchFamily="34" charset="0"/>
                <a:cs typeface="+mn-cs"/>
              </a:rPr>
              <a:t>InterruptedException</a:t>
            </a:r>
            <a:r>
              <a:rPr lang="en-US" sz="1200" dirty="0">
                <a:latin typeface="Calibri" pitchFamily="34" charset="0"/>
                <a:cs typeface="+mn-cs"/>
              </a:rPr>
              <a:t> e)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("DONE! " + </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
        <p:nvSpPr>
          <p:cNvPr id="6" name="AutoShape 8"/>
          <p:cNvSpPr>
            <a:spLocks noChangeArrowheads="1"/>
          </p:cNvSpPr>
          <p:nvPr/>
        </p:nvSpPr>
        <p:spPr bwMode="auto">
          <a:xfrm>
            <a:off x="600075" y="4495800"/>
            <a:ext cx="6772275" cy="1905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Main method:</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spcBef>
                <a:spcPts val="0"/>
              </a:spcBef>
              <a:spcAft>
                <a:spcPts val="0"/>
              </a:spcAft>
              <a:defRPr/>
            </a:pPr>
            <a:r>
              <a:rPr lang="en-US" sz="1200" dirty="0">
                <a:latin typeface="+mn-lt"/>
                <a:cs typeface="+mn-cs"/>
              </a:rPr>
              <a:t>public class </a:t>
            </a:r>
            <a:r>
              <a:rPr lang="en-US" sz="1200" dirty="0" err="1">
                <a:latin typeface="+mn-lt"/>
                <a:cs typeface="+mn-cs"/>
              </a:rPr>
              <a:t>TwoThreadsTest</a:t>
            </a:r>
            <a:r>
              <a:rPr lang="en-US" sz="1200" dirty="0">
                <a:latin typeface="+mn-lt"/>
                <a:cs typeface="+mn-cs"/>
              </a:rPr>
              <a:t> { </a:t>
            </a:r>
          </a:p>
          <a:p>
            <a:pPr algn="l" rtl="0" fontAlgn="auto">
              <a:spcBef>
                <a:spcPts val="0"/>
              </a:spcBef>
              <a:spcAft>
                <a:spcPts val="0"/>
              </a:spcAft>
              <a:defRPr/>
            </a:pPr>
            <a:r>
              <a:rPr lang="en-US" sz="1200" dirty="0">
                <a:latin typeface="+mn-lt"/>
                <a:cs typeface="+mn-cs"/>
              </a:rPr>
              <a:t>	public static void main (String[] </a:t>
            </a:r>
            <a:r>
              <a:rPr lang="en-US" sz="1200" dirty="0" err="1">
                <a:latin typeface="+mn-lt"/>
                <a:cs typeface="+mn-cs"/>
              </a:rPr>
              <a:t>args</a:t>
            </a:r>
            <a:r>
              <a:rPr lang="en-US" sz="1200" dirty="0">
                <a:latin typeface="+mn-lt"/>
                <a:cs typeface="+mn-cs"/>
              </a:rPr>
              <a:t>) { </a:t>
            </a:r>
          </a:p>
          <a:p>
            <a:pPr algn="l" rtl="0" fontAlgn="auto">
              <a:spcBef>
                <a:spcPts val="0"/>
              </a:spcBef>
              <a:spcAft>
                <a:spcPts val="0"/>
              </a:spcAft>
              <a:defRPr/>
            </a:pPr>
            <a:r>
              <a:rPr lang="en-US" sz="1200" dirty="0">
                <a:latin typeface="+mn-lt"/>
                <a:cs typeface="+mn-cs"/>
              </a:rPr>
              <a:t>		</a:t>
            </a:r>
            <a:r>
              <a:rPr lang="en-US" sz="1200" b="1" dirty="0">
                <a:latin typeface="+mn-lt"/>
                <a:cs typeface="+mn-cs"/>
              </a:rPr>
              <a:t>new </a:t>
            </a:r>
            <a:r>
              <a:rPr lang="en-US" sz="1200" b="1" dirty="0" err="1">
                <a:latin typeface="+mn-lt"/>
                <a:cs typeface="+mn-cs"/>
              </a:rPr>
              <a:t>SimpleThread</a:t>
            </a:r>
            <a:r>
              <a:rPr lang="en-US" sz="1200" b="1" dirty="0">
                <a:latin typeface="+mn-lt"/>
                <a:cs typeface="+mn-cs"/>
              </a:rPr>
              <a:t>("Jamaica").start(); </a:t>
            </a:r>
          </a:p>
          <a:p>
            <a:pPr algn="l" rtl="0" fontAlgn="auto">
              <a:spcBef>
                <a:spcPts val="0"/>
              </a:spcBef>
              <a:spcAft>
                <a:spcPts val="0"/>
              </a:spcAft>
              <a:defRPr/>
            </a:pPr>
            <a:r>
              <a:rPr lang="en-US" sz="1200" b="1" dirty="0">
                <a:latin typeface="+mn-lt"/>
                <a:cs typeface="+mn-cs"/>
              </a:rPr>
              <a:t>		new </a:t>
            </a:r>
            <a:r>
              <a:rPr lang="en-US" sz="1200" b="1" dirty="0" err="1">
                <a:latin typeface="+mn-lt"/>
                <a:cs typeface="+mn-cs"/>
              </a:rPr>
              <a:t>SimpleThread</a:t>
            </a:r>
            <a:r>
              <a:rPr lang="en-US" sz="1200" b="1" dirty="0">
                <a:latin typeface="+mn-lt"/>
                <a:cs typeface="+mn-cs"/>
              </a:rPr>
              <a:t>("Fiji").start();</a:t>
            </a:r>
            <a:r>
              <a:rPr lang="en-US" sz="1200" dirty="0">
                <a:latin typeface="+mn-lt"/>
                <a:cs typeface="+mn-cs"/>
              </a:rPr>
              <a:t> </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
        <p:nvSpPr>
          <p:cNvPr id="7" name="AutoShape 8"/>
          <p:cNvSpPr>
            <a:spLocks noChangeArrowheads="1"/>
          </p:cNvSpPr>
          <p:nvPr/>
        </p:nvSpPr>
        <p:spPr bwMode="auto">
          <a:xfrm>
            <a:off x="7458075" y="1676400"/>
            <a:ext cx="2400300" cy="472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defRPr/>
            </a:pPr>
            <a:r>
              <a:rPr lang="en-US" sz="1200" dirty="0">
                <a:latin typeface="Arial Unicode MS" pitchFamily="34" charset="-128"/>
                <a:cs typeface="+mn-cs"/>
              </a:rPr>
              <a:t>Output:</a:t>
            </a: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r>
              <a:rPr lang="en-US" sz="1200" dirty="0">
                <a:latin typeface="Arial Unicode MS" pitchFamily="34" charset="-128"/>
                <a:cs typeface="+mn-cs"/>
              </a:rPr>
              <a:t>0 Jamaica </a:t>
            </a:r>
          </a:p>
          <a:p>
            <a:pPr algn="l" rtl="0" fontAlgn="auto">
              <a:lnSpc>
                <a:spcPct val="90000"/>
              </a:lnSpc>
              <a:spcBef>
                <a:spcPts val="0"/>
              </a:spcBef>
              <a:spcAft>
                <a:spcPts val="0"/>
              </a:spcAft>
              <a:defRPr/>
            </a:pPr>
            <a:r>
              <a:rPr lang="en-US" sz="1200" dirty="0">
                <a:latin typeface="Arial Unicode MS" pitchFamily="34" charset="-128"/>
                <a:cs typeface="+mn-cs"/>
              </a:rPr>
              <a:t>0 Fiji </a:t>
            </a:r>
          </a:p>
          <a:p>
            <a:pPr algn="l" rtl="0" fontAlgn="auto">
              <a:lnSpc>
                <a:spcPct val="90000"/>
              </a:lnSpc>
              <a:spcBef>
                <a:spcPts val="0"/>
              </a:spcBef>
              <a:spcAft>
                <a:spcPts val="0"/>
              </a:spcAft>
              <a:defRPr/>
            </a:pPr>
            <a:r>
              <a:rPr lang="en-US" sz="1200" dirty="0">
                <a:latin typeface="Arial Unicode MS" pitchFamily="34" charset="-128"/>
                <a:cs typeface="+mn-cs"/>
              </a:rPr>
              <a:t>1 Fiji </a:t>
            </a:r>
          </a:p>
          <a:p>
            <a:pPr algn="l" rtl="0" fontAlgn="auto">
              <a:lnSpc>
                <a:spcPct val="90000"/>
              </a:lnSpc>
              <a:spcBef>
                <a:spcPts val="0"/>
              </a:spcBef>
              <a:spcAft>
                <a:spcPts val="0"/>
              </a:spcAft>
              <a:defRPr/>
            </a:pPr>
            <a:r>
              <a:rPr lang="en-US" sz="1200" dirty="0">
                <a:latin typeface="Arial Unicode MS" pitchFamily="34" charset="-128"/>
                <a:cs typeface="+mn-cs"/>
              </a:rPr>
              <a:t>1 Jamaica </a:t>
            </a:r>
          </a:p>
          <a:p>
            <a:pPr algn="l" rtl="0" fontAlgn="auto">
              <a:lnSpc>
                <a:spcPct val="90000"/>
              </a:lnSpc>
              <a:spcBef>
                <a:spcPts val="0"/>
              </a:spcBef>
              <a:spcAft>
                <a:spcPts val="0"/>
              </a:spcAft>
              <a:defRPr/>
            </a:pPr>
            <a:r>
              <a:rPr lang="en-US" sz="1200" dirty="0">
                <a:latin typeface="Arial Unicode MS" pitchFamily="34" charset="-128"/>
                <a:cs typeface="+mn-cs"/>
              </a:rPr>
              <a:t>2 Jamaica </a:t>
            </a:r>
          </a:p>
          <a:p>
            <a:pPr algn="l" rtl="0" fontAlgn="auto">
              <a:lnSpc>
                <a:spcPct val="90000"/>
              </a:lnSpc>
              <a:spcBef>
                <a:spcPts val="0"/>
              </a:spcBef>
              <a:spcAft>
                <a:spcPts val="0"/>
              </a:spcAft>
              <a:defRPr/>
            </a:pPr>
            <a:r>
              <a:rPr lang="en-US" sz="1200" dirty="0">
                <a:latin typeface="Arial Unicode MS" pitchFamily="34" charset="-128"/>
                <a:cs typeface="+mn-cs"/>
              </a:rPr>
              <a:t>2 Fiji </a:t>
            </a:r>
          </a:p>
          <a:p>
            <a:pPr algn="l" rtl="0" fontAlgn="auto">
              <a:lnSpc>
                <a:spcPct val="90000"/>
              </a:lnSpc>
              <a:spcBef>
                <a:spcPts val="0"/>
              </a:spcBef>
              <a:spcAft>
                <a:spcPts val="0"/>
              </a:spcAft>
              <a:defRPr/>
            </a:pPr>
            <a:r>
              <a:rPr lang="en-US" sz="1200" dirty="0">
                <a:latin typeface="Arial Unicode MS" pitchFamily="34" charset="-128"/>
                <a:cs typeface="+mn-cs"/>
              </a:rPr>
              <a:t>3 Fiji </a:t>
            </a:r>
          </a:p>
          <a:p>
            <a:pPr algn="l" rtl="0" fontAlgn="auto">
              <a:lnSpc>
                <a:spcPct val="90000"/>
              </a:lnSpc>
              <a:spcBef>
                <a:spcPts val="0"/>
              </a:spcBef>
              <a:spcAft>
                <a:spcPts val="0"/>
              </a:spcAft>
              <a:defRPr/>
            </a:pPr>
            <a:r>
              <a:rPr lang="en-US" sz="1200" dirty="0">
                <a:latin typeface="Arial"/>
                <a:cs typeface="+mn-cs"/>
              </a:rPr>
              <a:t>…</a:t>
            </a:r>
            <a:endParaRPr lang="en-US" sz="1200" dirty="0">
              <a:latin typeface="Arial Unicode MS" pitchFamily="34" charset="-128"/>
              <a:cs typeface="+mn-cs"/>
            </a:endParaRPr>
          </a:p>
          <a:p>
            <a:pPr algn="l" rtl="0" fontAlgn="auto">
              <a:lnSpc>
                <a:spcPct val="90000"/>
              </a:lnSpc>
              <a:spcBef>
                <a:spcPts val="0"/>
              </a:spcBef>
              <a:spcAft>
                <a:spcPts val="0"/>
              </a:spcAft>
              <a:defRPr/>
            </a:pPr>
            <a:r>
              <a:rPr lang="en-US" sz="1200" dirty="0">
                <a:latin typeface="Arial Unicode MS" pitchFamily="34" charset="-128"/>
                <a:cs typeface="+mn-cs"/>
              </a:rPr>
              <a:t>6 Jamaica </a:t>
            </a:r>
          </a:p>
          <a:p>
            <a:pPr algn="l" rtl="0" fontAlgn="auto">
              <a:lnSpc>
                <a:spcPct val="90000"/>
              </a:lnSpc>
              <a:spcBef>
                <a:spcPts val="0"/>
              </a:spcBef>
              <a:spcAft>
                <a:spcPts val="0"/>
              </a:spcAft>
              <a:defRPr/>
            </a:pPr>
            <a:r>
              <a:rPr lang="en-US" sz="1200" dirty="0">
                <a:latin typeface="Arial Unicode MS" pitchFamily="34" charset="-128"/>
                <a:cs typeface="+mn-cs"/>
              </a:rPr>
              <a:t>7 Jamaica </a:t>
            </a:r>
          </a:p>
          <a:p>
            <a:pPr algn="l" rtl="0" fontAlgn="auto">
              <a:lnSpc>
                <a:spcPct val="90000"/>
              </a:lnSpc>
              <a:spcBef>
                <a:spcPts val="0"/>
              </a:spcBef>
              <a:spcAft>
                <a:spcPts val="0"/>
              </a:spcAft>
              <a:defRPr/>
            </a:pPr>
            <a:r>
              <a:rPr lang="en-US" sz="1200" dirty="0">
                <a:latin typeface="Arial Unicode MS" pitchFamily="34" charset="-128"/>
                <a:cs typeface="+mn-cs"/>
              </a:rPr>
              <a:t>7 Fiji </a:t>
            </a:r>
          </a:p>
          <a:p>
            <a:pPr algn="l" rtl="0" fontAlgn="auto">
              <a:lnSpc>
                <a:spcPct val="90000"/>
              </a:lnSpc>
              <a:spcBef>
                <a:spcPts val="0"/>
              </a:spcBef>
              <a:spcAft>
                <a:spcPts val="0"/>
              </a:spcAft>
              <a:defRPr/>
            </a:pPr>
            <a:r>
              <a:rPr lang="en-US" sz="1200" dirty="0">
                <a:latin typeface="Arial Unicode MS" pitchFamily="34" charset="-128"/>
                <a:cs typeface="+mn-cs"/>
              </a:rPr>
              <a:t>8 Fiji </a:t>
            </a:r>
          </a:p>
          <a:p>
            <a:pPr algn="l" rtl="0" fontAlgn="auto">
              <a:lnSpc>
                <a:spcPct val="90000"/>
              </a:lnSpc>
              <a:spcBef>
                <a:spcPts val="0"/>
              </a:spcBef>
              <a:spcAft>
                <a:spcPts val="0"/>
              </a:spcAft>
              <a:defRPr/>
            </a:pPr>
            <a:r>
              <a:rPr lang="en-US" sz="1200" dirty="0">
                <a:latin typeface="Arial Unicode MS" pitchFamily="34" charset="-128"/>
                <a:cs typeface="+mn-cs"/>
              </a:rPr>
              <a:t>9 Fiji </a:t>
            </a:r>
          </a:p>
          <a:p>
            <a:pPr algn="l" rtl="0" fontAlgn="auto">
              <a:lnSpc>
                <a:spcPct val="90000"/>
              </a:lnSpc>
              <a:spcBef>
                <a:spcPts val="0"/>
              </a:spcBef>
              <a:spcAft>
                <a:spcPts val="0"/>
              </a:spcAft>
              <a:defRPr/>
            </a:pPr>
            <a:r>
              <a:rPr lang="en-US" sz="1200" dirty="0">
                <a:latin typeface="Arial Unicode MS" pitchFamily="34" charset="-128"/>
                <a:cs typeface="+mn-cs"/>
              </a:rPr>
              <a:t>8 Jamaica </a:t>
            </a:r>
          </a:p>
          <a:p>
            <a:pPr algn="l" rtl="0" fontAlgn="auto">
              <a:lnSpc>
                <a:spcPct val="90000"/>
              </a:lnSpc>
              <a:spcBef>
                <a:spcPts val="0"/>
              </a:spcBef>
              <a:spcAft>
                <a:spcPts val="0"/>
              </a:spcAft>
              <a:defRPr/>
            </a:pPr>
            <a:r>
              <a:rPr lang="en-US" sz="1200" dirty="0">
                <a:latin typeface="Arial Unicode MS" pitchFamily="34" charset="-128"/>
                <a:cs typeface="+mn-cs"/>
              </a:rPr>
              <a:t>DONE! Fiji </a:t>
            </a:r>
          </a:p>
          <a:p>
            <a:pPr algn="l" rtl="0" fontAlgn="auto">
              <a:lnSpc>
                <a:spcPct val="90000"/>
              </a:lnSpc>
              <a:spcBef>
                <a:spcPts val="0"/>
              </a:spcBef>
              <a:spcAft>
                <a:spcPts val="0"/>
              </a:spcAft>
              <a:defRPr/>
            </a:pPr>
            <a:r>
              <a:rPr lang="en-US" sz="1200" dirty="0">
                <a:latin typeface="Arial Unicode MS" pitchFamily="34" charset="-128"/>
                <a:cs typeface="+mn-cs"/>
              </a:rPr>
              <a:t>9 Jamaica</a:t>
            </a:r>
          </a:p>
          <a:p>
            <a:pPr algn="l" rtl="0" fontAlgn="auto">
              <a:lnSpc>
                <a:spcPct val="90000"/>
              </a:lnSpc>
              <a:spcBef>
                <a:spcPts val="0"/>
              </a:spcBef>
              <a:spcAft>
                <a:spcPts val="0"/>
              </a:spcAft>
              <a:defRPr/>
            </a:pPr>
            <a:r>
              <a:rPr lang="en-US" sz="1200" dirty="0">
                <a:latin typeface="Arial Unicode MS" pitchFamily="34" charset="-128"/>
                <a:cs typeface="+mn-cs"/>
              </a:rPr>
              <a:t>DONE! Jamaica </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a:xfrm>
            <a:off x="342900" y="685800"/>
            <a:ext cx="10287000" cy="800100"/>
          </a:xfrm>
        </p:spPr>
        <p:txBody>
          <a:bodyPr/>
          <a:lstStyle/>
          <a:p>
            <a:r>
              <a:rPr lang="en-US" smtClean="0"/>
              <a:t>Implementing Runnable </a:t>
            </a:r>
          </a:p>
        </p:txBody>
      </p:sp>
      <p:sp>
        <p:nvSpPr>
          <p:cNvPr id="5" name="AutoShape 8"/>
          <p:cNvSpPr>
            <a:spLocks noChangeArrowheads="1"/>
          </p:cNvSpPr>
          <p:nvPr/>
        </p:nvSpPr>
        <p:spPr bwMode="auto">
          <a:xfrm>
            <a:off x="685800" y="1905000"/>
            <a:ext cx="6772275" cy="2362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a:t>
            </a:r>
            <a:r>
              <a:rPr lang="en-US" sz="1200" dirty="0" err="1">
                <a:latin typeface="Calibri" pitchFamily="34" charset="0"/>
                <a:cs typeface="+mn-cs"/>
              </a:rPr>
              <a:t>SimpleRunnable</a:t>
            </a:r>
            <a:r>
              <a:rPr lang="en-US" sz="1200" dirty="0">
                <a:latin typeface="Calibri" pitchFamily="34" charset="0"/>
                <a:cs typeface="+mn-cs"/>
              </a:rPr>
              <a:t> </a:t>
            </a:r>
            <a:r>
              <a:rPr lang="en-US" sz="1200" b="1" dirty="0">
                <a:latin typeface="Calibri" pitchFamily="34" charset="0"/>
                <a:cs typeface="+mn-cs"/>
              </a:rPr>
              <a:t>implements </a:t>
            </a:r>
            <a:r>
              <a:rPr lang="en-US" sz="1200" b="1" dirty="0" err="1">
                <a:latin typeface="Calibri" pitchFamily="34" charset="0"/>
                <a:cs typeface="+mn-cs"/>
              </a:rPr>
              <a:t>Runnable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run()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for (</a:t>
            </a:r>
            <a:r>
              <a:rPr lang="en-US" sz="1200" dirty="0" err="1">
                <a:latin typeface="Calibri" pitchFamily="34" charset="0"/>
                <a:cs typeface="+mn-cs"/>
              </a:rPr>
              <a:t>int</a:t>
            </a:r>
            <a:r>
              <a:rPr lang="en-US" sz="1200" dirty="0">
                <a:latin typeface="Calibri" pitchFamily="34" charset="0"/>
                <a:cs typeface="+mn-cs"/>
              </a:rPr>
              <a:t> </a:t>
            </a:r>
            <a:r>
              <a:rPr lang="en-US" sz="1200" dirty="0" err="1">
                <a:latin typeface="Calibri" pitchFamily="34" charset="0"/>
                <a:cs typeface="+mn-cs"/>
              </a:rPr>
              <a:t>i</a:t>
            </a:r>
            <a:r>
              <a:rPr lang="en-US" sz="1200" dirty="0">
                <a:latin typeface="Calibri" pitchFamily="34" charset="0"/>
                <a:cs typeface="+mn-cs"/>
              </a:rPr>
              <a:t> = 0; </a:t>
            </a:r>
            <a:r>
              <a:rPr lang="en-US" sz="1200" dirty="0" err="1">
                <a:latin typeface="Calibri" pitchFamily="34" charset="0"/>
                <a:cs typeface="+mn-cs"/>
              </a:rPr>
              <a:t>i</a:t>
            </a:r>
            <a:r>
              <a:rPr lang="en-US" sz="1200" dirty="0">
                <a:latin typeface="Calibri" pitchFamily="34" charset="0"/>
                <a:cs typeface="+mn-cs"/>
              </a:rPr>
              <a:t> &lt; 10; </a:t>
            </a:r>
            <a:r>
              <a:rPr lang="en-US" sz="1200" dirty="0" err="1">
                <a:latin typeface="Calibri" pitchFamily="34" charset="0"/>
                <a:cs typeface="+mn-cs"/>
              </a:rPr>
              <a:t>i</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(i + " " + </a:t>
            </a:r>
            <a:r>
              <a:rPr lang="en-US" sz="1200" dirty="0" err="1" smtClean="0">
                <a:latin typeface="Calibri" pitchFamily="34" charset="0"/>
                <a:cs typeface="+mn-cs"/>
              </a:rPr>
              <a:t>Thread.currentThread</a:t>
            </a:r>
            <a:r>
              <a:rPr lang="en-US" sz="1200" dirty="0">
                <a:latin typeface="Calibri" pitchFamily="34" charset="0"/>
                <a:cs typeface="+mn-cs"/>
              </a:rPr>
              <a:t>().</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Thread.sleep</a:t>
            </a:r>
            <a:r>
              <a:rPr lang="en-US" sz="1200" dirty="0">
                <a:latin typeface="Calibri" pitchFamily="34" charset="0"/>
                <a:cs typeface="+mn-cs"/>
              </a:rPr>
              <a:t>((long)(</a:t>
            </a:r>
            <a:r>
              <a:rPr lang="en-US" sz="1200" dirty="0" err="1">
                <a:latin typeface="Calibri" pitchFamily="34" charset="0"/>
                <a:cs typeface="+mn-cs"/>
              </a:rPr>
              <a:t>Math.random</a:t>
            </a:r>
            <a:r>
              <a:rPr lang="en-US" sz="1200" dirty="0">
                <a:latin typeface="Calibri" pitchFamily="34" charset="0"/>
                <a:cs typeface="+mn-cs"/>
              </a:rPr>
              <a:t>() * 1000));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catch (</a:t>
            </a:r>
            <a:r>
              <a:rPr lang="en-US" sz="1200" dirty="0" err="1">
                <a:latin typeface="Calibri" pitchFamily="34" charset="0"/>
                <a:cs typeface="+mn-cs"/>
              </a:rPr>
              <a:t>InterruptedException</a:t>
            </a:r>
            <a:r>
              <a:rPr lang="en-US" sz="1200" dirty="0">
                <a:latin typeface="Calibri" pitchFamily="34" charset="0"/>
                <a:cs typeface="+mn-cs"/>
              </a:rPr>
              <a:t> e)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("DONE! " + </a:t>
            </a:r>
            <a:r>
              <a:rPr lang="en-US" sz="1200" dirty="0" err="1" smtClean="0">
                <a:latin typeface="Calibri" pitchFamily="34" charset="0"/>
                <a:cs typeface="+mn-cs"/>
              </a:rPr>
              <a:t>Thread.currentThread</a:t>
            </a:r>
            <a:r>
              <a:rPr lang="en-US" sz="1200" dirty="0">
                <a:latin typeface="Calibri" pitchFamily="34" charset="0"/>
                <a:cs typeface="+mn-cs"/>
              </a:rPr>
              <a:t>(). </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
        <p:nvSpPr>
          <p:cNvPr id="6" name="AutoShape 8"/>
          <p:cNvSpPr>
            <a:spLocks noChangeArrowheads="1"/>
          </p:cNvSpPr>
          <p:nvPr/>
        </p:nvSpPr>
        <p:spPr bwMode="auto">
          <a:xfrm>
            <a:off x="685800" y="4343400"/>
            <a:ext cx="6772275" cy="2286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Main method:</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spcBef>
                <a:spcPts val="0"/>
              </a:spcBef>
              <a:spcAft>
                <a:spcPts val="0"/>
              </a:spcAft>
              <a:defRPr/>
            </a:pPr>
            <a:r>
              <a:rPr lang="en-US" sz="1200" dirty="0">
                <a:latin typeface="+mn-lt"/>
                <a:cs typeface="+mn-cs"/>
              </a:rPr>
              <a:t>public class </a:t>
            </a:r>
            <a:r>
              <a:rPr lang="en-US" sz="1200" dirty="0" err="1">
                <a:latin typeface="+mn-lt"/>
                <a:cs typeface="+mn-cs"/>
              </a:rPr>
              <a:t>TwoThreadsTest</a:t>
            </a:r>
            <a:r>
              <a:rPr lang="en-US" sz="1200" dirty="0">
                <a:latin typeface="+mn-lt"/>
                <a:cs typeface="+mn-cs"/>
              </a:rPr>
              <a:t> { </a:t>
            </a:r>
          </a:p>
          <a:p>
            <a:pPr algn="l" rtl="0" fontAlgn="auto">
              <a:spcBef>
                <a:spcPts val="0"/>
              </a:spcBef>
              <a:spcAft>
                <a:spcPts val="0"/>
              </a:spcAft>
              <a:defRPr/>
            </a:pPr>
            <a:r>
              <a:rPr lang="en-US" sz="1200" dirty="0">
                <a:latin typeface="+mn-lt"/>
                <a:cs typeface="+mn-cs"/>
              </a:rPr>
              <a:t>	public static void main (String[] </a:t>
            </a:r>
            <a:r>
              <a:rPr lang="en-US" sz="1200" dirty="0" err="1">
                <a:latin typeface="+mn-lt"/>
                <a:cs typeface="+mn-cs"/>
              </a:rPr>
              <a:t>args</a:t>
            </a:r>
            <a:r>
              <a:rPr lang="en-US" sz="1200" dirty="0">
                <a:latin typeface="+mn-lt"/>
                <a:cs typeface="+mn-cs"/>
              </a:rPr>
              <a:t>) { </a:t>
            </a:r>
          </a:p>
          <a:p>
            <a:pPr algn="l" rtl="0" fontAlgn="auto">
              <a:spcBef>
                <a:spcPts val="0"/>
              </a:spcBef>
              <a:spcAft>
                <a:spcPts val="0"/>
              </a:spcAft>
              <a:defRPr/>
            </a:pPr>
            <a:r>
              <a:rPr lang="en-US" sz="1200" dirty="0">
                <a:latin typeface="+mn-lt"/>
                <a:cs typeface="+mn-cs"/>
              </a:rPr>
              <a:t>		</a:t>
            </a:r>
            <a:r>
              <a:rPr lang="en-US" sz="1200" b="1" dirty="0">
                <a:latin typeface="Calibri" pitchFamily="34" charset="0"/>
                <a:cs typeface="+mn-cs"/>
              </a:rPr>
              <a:t> </a:t>
            </a:r>
            <a:r>
              <a:rPr lang="en-US" sz="1200" b="1" dirty="0" err="1">
                <a:latin typeface="Calibri" pitchFamily="34" charset="0"/>
                <a:cs typeface="+mn-cs"/>
              </a:rPr>
              <a:t>SimpleRunnable</a:t>
            </a:r>
            <a:r>
              <a:rPr lang="en-US" sz="1200" b="1" dirty="0">
                <a:latin typeface="Calibri" pitchFamily="34" charset="0"/>
                <a:cs typeface="+mn-cs"/>
              </a:rPr>
              <a:t>  runner=new </a:t>
            </a:r>
            <a:r>
              <a:rPr lang="en-US" sz="1200" b="1" dirty="0" err="1">
                <a:latin typeface="Calibri" pitchFamily="34" charset="0"/>
                <a:cs typeface="+mn-cs"/>
              </a:rPr>
              <a:t>SimpleRunnable</a:t>
            </a:r>
            <a:r>
              <a:rPr lang="en-US" sz="1200" b="1" dirty="0">
                <a:latin typeface="Calibri" pitchFamily="34" charset="0"/>
                <a:cs typeface="+mn-cs"/>
              </a:rPr>
              <a:t> ();</a:t>
            </a:r>
            <a:endParaRPr lang="en-US" sz="1200" b="1" dirty="0">
              <a:latin typeface="+mn-lt"/>
              <a:cs typeface="+mn-cs"/>
            </a:endParaRPr>
          </a:p>
          <a:p>
            <a:pPr algn="l" rtl="0" fontAlgn="auto">
              <a:spcBef>
                <a:spcPts val="0"/>
              </a:spcBef>
              <a:spcAft>
                <a:spcPts val="0"/>
              </a:spcAft>
              <a:defRPr/>
            </a:pPr>
            <a:r>
              <a:rPr lang="en-US" sz="1200" b="1" dirty="0">
                <a:latin typeface="+mn-lt"/>
                <a:cs typeface="+mn-cs"/>
              </a:rPr>
              <a:t>		Thread t1=new Thread(</a:t>
            </a:r>
            <a:r>
              <a:rPr lang="en-US" sz="1200" b="1" dirty="0" err="1">
                <a:latin typeface="+mn-lt"/>
                <a:cs typeface="+mn-cs"/>
              </a:rPr>
              <a:t>runner,”Jamaica</a:t>
            </a:r>
            <a:r>
              <a:rPr lang="en-US" sz="1200" b="1" dirty="0">
                <a:latin typeface="+mn-lt"/>
                <a:cs typeface="+mn-cs"/>
              </a:rPr>
              <a:t>”);</a:t>
            </a:r>
          </a:p>
          <a:p>
            <a:pPr algn="l" rtl="0" fontAlgn="auto">
              <a:spcBef>
                <a:spcPts val="0"/>
              </a:spcBef>
              <a:spcAft>
                <a:spcPts val="0"/>
              </a:spcAft>
              <a:defRPr/>
            </a:pPr>
            <a:r>
              <a:rPr lang="en-US" sz="1200" b="1" dirty="0">
                <a:latin typeface="+mn-lt"/>
                <a:cs typeface="+mn-cs"/>
              </a:rPr>
              <a:t>		Thread t2=new Thread(</a:t>
            </a:r>
            <a:r>
              <a:rPr lang="en-US" sz="1200" b="1" dirty="0" err="1">
                <a:latin typeface="+mn-lt"/>
                <a:cs typeface="+mn-cs"/>
              </a:rPr>
              <a:t>runner,”Fiji</a:t>
            </a:r>
            <a:r>
              <a:rPr lang="en-US" sz="1200" b="1" dirty="0">
                <a:latin typeface="+mn-lt"/>
                <a:cs typeface="+mn-cs"/>
              </a:rPr>
              <a:t>”);</a:t>
            </a:r>
          </a:p>
          <a:p>
            <a:pPr algn="l" rtl="0" fontAlgn="auto">
              <a:spcBef>
                <a:spcPts val="0"/>
              </a:spcBef>
              <a:spcAft>
                <a:spcPts val="0"/>
              </a:spcAft>
              <a:defRPr/>
            </a:pPr>
            <a:r>
              <a:rPr lang="en-US" sz="1200" dirty="0">
                <a:latin typeface="+mn-lt"/>
                <a:cs typeface="+mn-cs"/>
              </a:rPr>
              <a:t>		</a:t>
            </a:r>
            <a:r>
              <a:rPr lang="en-US" sz="1200" b="1" dirty="0">
                <a:latin typeface="+mn-lt"/>
                <a:cs typeface="+mn-cs"/>
              </a:rPr>
              <a:t>t1.start(); </a:t>
            </a:r>
          </a:p>
          <a:p>
            <a:pPr algn="l" rtl="0" fontAlgn="auto">
              <a:spcBef>
                <a:spcPts val="0"/>
              </a:spcBef>
              <a:spcAft>
                <a:spcPts val="0"/>
              </a:spcAft>
              <a:defRPr/>
            </a:pPr>
            <a:r>
              <a:rPr lang="en-US" sz="1200" b="1" dirty="0">
                <a:latin typeface="+mn-lt"/>
                <a:cs typeface="+mn-cs"/>
              </a:rPr>
              <a:t>		t2.start();</a:t>
            </a:r>
            <a:r>
              <a:rPr lang="en-US" sz="1200" dirty="0">
                <a:latin typeface="+mn-lt"/>
                <a:cs typeface="+mn-cs"/>
              </a:rPr>
              <a:t> </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a:t>
            </a:r>
            <a:endParaRPr lang="en-US" sz="1200" dirty="0">
              <a:latin typeface="Calibri" pitchFamily="34" charset="0"/>
              <a:cs typeface="+mn-cs"/>
            </a:endParaRPr>
          </a:p>
        </p:txBody>
      </p:sp>
      <p:sp>
        <p:nvSpPr>
          <p:cNvPr id="7" name="AutoShape 8"/>
          <p:cNvSpPr>
            <a:spLocks noChangeArrowheads="1"/>
          </p:cNvSpPr>
          <p:nvPr/>
        </p:nvSpPr>
        <p:spPr bwMode="auto">
          <a:xfrm>
            <a:off x="7543800" y="1905000"/>
            <a:ext cx="2400300" cy="472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defRPr/>
            </a:pPr>
            <a:r>
              <a:rPr lang="en-US" sz="1200" dirty="0">
                <a:latin typeface="Arial Unicode MS" pitchFamily="34" charset="-128"/>
                <a:cs typeface="+mn-cs"/>
              </a:rPr>
              <a:t>Output:</a:t>
            </a: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endParaRPr lang="en-US" sz="1200" dirty="0">
              <a:latin typeface="Arial Unicode MS" pitchFamily="34" charset="-128"/>
              <a:cs typeface="+mn-cs"/>
            </a:endParaRPr>
          </a:p>
          <a:p>
            <a:pPr algn="l" rtl="0" fontAlgn="auto">
              <a:lnSpc>
                <a:spcPct val="90000"/>
              </a:lnSpc>
              <a:spcBef>
                <a:spcPts val="0"/>
              </a:spcBef>
              <a:spcAft>
                <a:spcPts val="0"/>
              </a:spcAft>
              <a:defRPr/>
            </a:pPr>
            <a:r>
              <a:rPr lang="en-US" sz="1200" dirty="0">
                <a:latin typeface="Arial Unicode MS" pitchFamily="34" charset="-128"/>
                <a:cs typeface="+mn-cs"/>
              </a:rPr>
              <a:t>0 Jamaica </a:t>
            </a:r>
          </a:p>
          <a:p>
            <a:pPr algn="l" rtl="0" fontAlgn="auto">
              <a:lnSpc>
                <a:spcPct val="90000"/>
              </a:lnSpc>
              <a:spcBef>
                <a:spcPts val="0"/>
              </a:spcBef>
              <a:spcAft>
                <a:spcPts val="0"/>
              </a:spcAft>
              <a:defRPr/>
            </a:pPr>
            <a:r>
              <a:rPr lang="en-US" sz="1200" dirty="0">
                <a:latin typeface="Arial Unicode MS" pitchFamily="34" charset="-128"/>
                <a:cs typeface="+mn-cs"/>
              </a:rPr>
              <a:t>0 Fiji </a:t>
            </a:r>
          </a:p>
          <a:p>
            <a:pPr algn="l" rtl="0" fontAlgn="auto">
              <a:lnSpc>
                <a:spcPct val="90000"/>
              </a:lnSpc>
              <a:spcBef>
                <a:spcPts val="0"/>
              </a:spcBef>
              <a:spcAft>
                <a:spcPts val="0"/>
              </a:spcAft>
              <a:defRPr/>
            </a:pPr>
            <a:r>
              <a:rPr lang="en-US" sz="1200" dirty="0">
                <a:latin typeface="Arial Unicode MS" pitchFamily="34" charset="-128"/>
                <a:cs typeface="+mn-cs"/>
              </a:rPr>
              <a:t>1 Fiji </a:t>
            </a:r>
          </a:p>
          <a:p>
            <a:pPr algn="l" rtl="0" fontAlgn="auto">
              <a:lnSpc>
                <a:spcPct val="90000"/>
              </a:lnSpc>
              <a:spcBef>
                <a:spcPts val="0"/>
              </a:spcBef>
              <a:spcAft>
                <a:spcPts val="0"/>
              </a:spcAft>
              <a:defRPr/>
            </a:pPr>
            <a:r>
              <a:rPr lang="en-US" sz="1200" dirty="0">
                <a:latin typeface="Arial Unicode MS" pitchFamily="34" charset="-128"/>
                <a:cs typeface="+mn-cs"/>
              </a:rPr>
              <a:t>1 Jamaica </a:t>
            </a:r>
          </a:p>
          <a:p>
            <a:pPr algn="l" rtl="0" fontAlgn="auto">
              <a:lnSpc>
                <a:spcPct val="90000"/>
              </a:lnSpc>
              <a:spcBef>
                <a:spcPts val="0"/>
              </a:spcBef>
              <a:spcAft>
                <a:spcPts val="0"/>
              </a:spcAft>
              <a:defRPr/>
            </a:pPr>
            <a:r>
              <a:rPr lang="en-US" sz="1200" dirty="0">
                <a:latin typeface="Arial Unicode MS" pitchFamily="34" charset="-128"/>
                <a:cs typeface="+mn-cs"/>
              </a:rPr>
              <a:t>2 Jamaica </a:t>
            </a:r>
          </a:p>
          <a:p>
            <a:pPr algn="l" rtl="0" fontAlgn="auto">
              <a:lnSpc>
                <a:spcPct val="90000"/>
              </a:lnSpc>
              <a:spcBef>
                <a:spcPts val="0"/>
              </a:spcBef>
              <a:spcAft>
                <a:spcPts val="0"/>
              </a:spcAft>
              <a:defRPr/>
            </a:pPr>
            <a:r>
              <a:rPr lang="en-US" sz="1200" dirty="0">
                <a:latin typeface="Arial Unicode MS" pitchFamily="34" charset="-128"/>
                <a:cs typeface="+mn-cs"/>
              </a:rPr>
              <a:t>2 Fiji </a:t>
            </a:r>
          </a:p>
          <a:p>
            <a:pPr algn="l" rtl="0" fontAlgn="auto">
              <a:lnSpc>
                <a:spcPct val="90000"/>
              </a:lnSpc>
              <a:spcBef>
                <a:spcPts val="0"/>
              </a:spcBef>
              <a:spcAft>
                <a:spcPts val="0"/>
              </a:spcAft>
              <a:defRPr/>
            </a:pPr>
            <a:r>
              <a:rPr lang="en-US" sz="1200" dirty="0">
                <a:latin typeface="Arial Unicode MS" pitchFamily="34" charset="-128"/>
                <a:cs typeface="+mn-cs"/>
              </a:rPr>
              <a:t>3 Fiji </a:t>
            </a:r>
          </a:p>
          <a:p>
            <a:pPr algn="l" rtl="0" fontAlgn="auto">
              <a:lnSpc>
                <a:spcPct val="90000"/>
              </a:lnSpc>
              <a:spcBef>
                <a:spcPts val="0"/>
              </a:spcBef>
              <a:spcAft>
                <a:spcPts val="0"/>
              </a:spcAft>
              <a:defRPr/>
            </a:pPr>
            <a:r>
              <a:rPr lang="en-US" sz="1200" dirty="0">
                <a:latin typeface="Arial"/>
                <a:cs typeface="+mn-cs"/>
              </a:rPr>
              <a:t>…</a:t>
            </a:r>
            <a:endParaRPr lang="en-US" sz="1200" dirty="0">
              <a:latin typeface="Arial Unicode MS" pitchFamily="34" charset="-128"/>
              <a:cs typeface="+mn-cs"/>
            </a:endParaRPr>
          </a:p>
          <a:p>
            <a:pPr algn="l" rtl="0" fontAlgn="auto">
              <a:lnSpc>
                <a:spcPct val="90000"/>
              </a:lnSpc>
              <a:spcBef>
                <a:spcPts val="0"/>
              </a:spcBef>
              <a:spcAft>
                <a:spcPts val="0"/>
              </a:spcAft>
              <a:defRPr/>
            </a:pPr>
            <a:r>
              <a:rPr lang="en-US" sz="1200" dirty="0">
                <a:latin typeface="Arial Unicode MS" pitchFamily="34" charset="-128"/>
                <a:cs typeface="+mn-cs"/>
              </a:rPr>
              <a:t>6 Jamaica </a:t>
            </a:r>
          </a:p>
          <a:p>
            <a:pPr algn="l" rtl="0" fontAlgn="auto">
              <a:lnSpc>
                <a:spcPct val="90000"/>
              </a:lnSpc>
              <a:spcBef>
                <a:spcPts val="0"/>
              </a:spcBef>
              <a:spcAft>
                <a:spcPts val="0"/>
              </a:spcAft>
              <a:defRPr/>
            </a:pPr>
            <a:r>
              <a:rPr lang="en-US" sz="1200" dirty="0">
                <a:latin typeface="Arial Unicode MS" pitchFamily="34" charset="-128"/>
                <a:cs typeface="+mn-cs"/>
              </a:rPr>
              <a:t>7 Jamaica </a:t>
            </a:r>
          </a:p>
          <a:p>
            <a:pPr algn="l" rtl="0" fontAlgn="auto">
              <a:lnSpc>
                <a:spcPct val="90000"/>
              </a:lnSpc>
              <a:spcBef>
                <a:spcPts val="0"/>
              </a:spcBef>
              <a:spcAft>
                <a:spcPts val="0"/>
              </a:spcAft>
              <a:defRPr/>
            </a:pPr>
            <a:r>
              <a:rPr lang="en-US" sz="1200" dirty="0">
                <a:latin typeface="Arial Unicode MS" pitchFamily="34" charset="-128"/>
                <a:cs typeface="+mn-cs"/>
              </a:rPr>
              <a:t>7 Fiji </a:t>
            </a:r>
          </a:p>
          <a:p>
            <a:pPr algn="l" rtl="0" fontAlgn="auto">
              <a:lnSpc>
                <a:spcPct val="90000"/>
              </a:lnSpc>
              <a:spcBef>
                <a:spcPts val="0"/>
              </a:spcBef>
              <a:spcAft>
                <a:spcPts val="0"/>
              </a:spcAft>
              <a:defRPr/>
            </a:pPr>
            <a:r>
              <a:rPr lang="en-US" sz="1200" dirty="0">
                <a:latin typeface="Arial Unicode MS" pitchFamily="34" charset="-128"/>
                <a:cs typeface="+mn-cs"/>
              </a:rPr>
              <a:t>8 Fiji </a:t>
            </a:r>
          </a:p>
          <a:p>
            <a:pPr algn="l" rtl="0" fontAlgn="auto">
              <a:lnSpc>
                <a:spcPct val="90000"/>
              </a:lnSpc>
              <a:spcBef>
                <a:spcPts val="0"/>
              </a:spcBef>
              <a:spcAft>
                <a:spcPts val="0"/>
              </a:spcAft>
              <a:defRPr/>
            </a:pPr>
            <a:r>
              <a:rPr lang="en-US" sz="1200" dirty="0">
                <a:latin typeface="Arial Unicode MS" pitchFamily="34" charset="-128"/>
                <a:cs typeface="+mn-cs"/>
              </a:rPr>
              <a:t>9 Fiji </a:t>
            </a:r>
          </a:p>
          <a:p>
            <a:pPr algn="l" rtl="0" fontAlgn="auto">
              <a:lnSpc>
                <a:spcPct val="90000"/>
              </a:lnSpc>
              <a:spcBef>
                <a:spcPts val="0"/>
              </a:spcBef>
              <a:spcAft>
                <a:spcPts val="0"/>
              </a:spcAft>
              <a:defRPr/>
            </a:pPr>
            <a:r>
              <a:rPr lang="en-US" sz="1200" dirty="0">
                <a:latin typeface="Arial Unicode MS" pitchFamily="34" charset="-128"/>
                <a:cs typeface="+mn-cs"/>
              </a:rPr>
              <a:t>8 Jamaica </a:t>
            </a:r>
          </a:p>
          <a:p>
            <a:pPr algn="l" rtl="0" fontAlgn="auto">
              <a:lnSpc>
                <a:spcPct val="90000"/>
              </a:lnSpc>
              <a:spcBef>
                <a:spcPts val="0"/>
              </a:spcBef>
              <a:spcAft>
                <a:spcPts val="0"/>
              </a:spcAft>
              <a:defRPr/>
            </a:pPr>
            <a:r>
              <a:rPr lang="en-US" sz="1200" dirty="0">
                <a:latin typeface="Arial Unicode MS" pitchFamily="34" charset="-128"/>
                <a:cs typeface="+mn-cs"/>
              </a:rPr>
              <a:t>DONE! Fiji </a:t>
            </a:r>
          </a:p>
          <a:p>
            <a:pPr algn="l" rtl="0" fontAlgn="auto">
              <a:lnSpc>
                <a:spcPct val="90000"/>
              </a:lnSpc>
              <a:spcBef>
                <a:spcPts val="0"/>
              </a:spcBef>
              <a:spcAft>
                <a:spcPts val="0"/>
              </a:spcAft>
              <a:defRPr/>
            </a:pPr>
            <a:r>
              <a:rPr lang="en-US" sz="1200" dirty="0">
                <a:latin typeface="Arial Unicode MS" pitchFamily="34" charset="-128"/>
                <a:cs typeface="+mn-cs"/>
              </a:rPr>
              <a:t>9 Jamaica</a:t>
            </a:r>
          </a:p>
          <a:p>
            <a:pPr algn="l" rtl="0" fontAlgn="auto">
              <a:lnSpc>
                <a:spcPct val="90000"/>
              </a:lnSpc>
              <a:spcBef>
                <a:spcPts val="0"/>
              </a:spcBef>
              <a:spcAft>
                <a:spcPts val="0"/>
              </a:spcAft>
              <a:defRPr/>
            </a:pPr>
            <a:r>
              <a:rPr lang="en-US" sz="1200" dirty="0">
                <a:latin typeface="Arial Unicode MS" pitchFamily="34" charset="-128"/>
                <a:cs typeface="+mn-cs"/>
              </a:rPr>
              <a:t>DONE! Jamaica </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a:xfrm>
            <a:off x="0" y="762000"/>
            <a:ext cx="10287000" cy="800100"/>
          </a:xfrm>
        </p:spPr>
        <p:txBody>
          <a:bodyPr/>
          <a:lstStyle/>
          <a:p>
            <a:r>
              <a:rPr lang="en-US" smtClean="0"/>
              <a:t>Which way is better ?</a:t>
            </a:r>
          </a:p>
        </p:txBody>
      </p:sp>
      <p:sp>
        <p:nvSpPr>
          <p:cNvPr id="91138" name="Rectangle 3"/>
          <p:cNvSpPr>
            <a:spLocks noGrp="1" noChangeArrowheads="1"/>
          </p:cNvSpPr>
          <p:nvPr>
            <p:ph type="body" idx="1"/>
          </p:nvPr>
        </p:nvSpPr>
        <p:spPr>
          <a:xfrm>
            <a:off x="1028700" y="1828800"/>
            <a:ext cx="8486775" cy="4267200"/>
          </a:xfrm>
        </p:spPr>
        <p:txBody>
          <a:bodyPr/>
          <a:lstStyle/>
          <a:p>
            <a:pPr>
              <a:buFont typeface="Arial" charset="0"/>
              <a:buNone/>
            </a:pPr>
            <a:r>
              <a:rPr lang="en-US" sz="2000" i="1" smtClean="0"/>
              <a:t>Runnable</a:t>
            </a:r>
          </a:p>
          <a:p>
            <a:r>
              <a:rPr lang="en-US" sz="2000" smtClean="0"/>
              <a:t>When your class must subclass some other class</a:t>
            </a:r>
          </a:p>
          <a:p>
            <a:r>
              <a:rPr lang="en-US" sz="2000" smtClean="0"/>
              <a:t>When you would like to have a light-weight runnable objects</a:t>
            </a:r>
          </a:p>
          <a:p>
            <a:r>
              <a:rPr lang="en-US" sz="2000" smtClean="0"/>
              <a:t>That’s what interfaces are for</a:t>
            </a:r>
          </a:p>
          <a:p>
            <a:r>
              <a:rPr lang="en-US" sz="2000" smtClean="0"/>
              <a:t>Problems – might be less convenient for coding </a:t>
            </a:r>
          </a:p>
          <a:p>
            <a:endParaRPr lang="en-US" sz="2000" smtClean="0"/>
          </a:p>
          <a:p>
            <a:pPr>
              <a:buFont typeface="Arial" charset="0"/>
              <a:buNone/>
            </a:pPr>
            <a:r>
              <a:rPr lang="en-US" sz="2000" i="1" smtClean="0"/>
              <a:t>Thread</a:t>
            </a:r>
          </a:p>
          <a:p>
            <a:r>
              <a:rPr lang="en-US" sz="2000" smtClean="0"/>
              <a:t>When your runnable uses some of the thread attributes directly</a:t>
            </a:r>
          </a:p>
          <a:p>
            <a:r>
              <a:rPr lang="en-US" sz="2000" smtClean="0"/>
              <a:t>Less coding</a:t>
            </a:r>
          </a:p>
          <a:p>
            <a:r>
              <a:rPr lang="en-US" sz="2000" smtClean="0"/>
              <a:t>Problems – single inheritance in Java</a:t>
            </a:r>
          </a:p>
          <a:p>
            <a:endParaRPr lang="en-US" sz="2000" smtClean="0"/>
          </a:p>
          <a:p>
            <a:pPr>
              <a:buFont typeface="Arial" charset="0"/>
              <a:buNone/>
            </a:pPr>
            <a:endParaRPr lang="en-US" sz="200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0" y="914400"/>
            <a:ext cx="10287000" cy="800100"/>
          </a:xfrm>
        </p:spPr>
        <p:txBody>
          <a:bodyPr/>
          <a:lstStyle/>
          <a:p>
            <a:r>
              <a:rPr lang="en-US" smtClean="0"/>
              <a:t>The Life Cycle of a Thread</a:t>
            </a:r>
          </a:p>
        </p:txBody>
      </p:sp>
      <p:sp>
        <p:nvSpPr>
          <p:cNvPr id="93186" name="Text Box 4"/>
          <p:cNvSpPr txBox="1">
            <a:spLocks noChangeArrowheads="1"/>
          </p:cNvSpPr>
          <p:nvPr/>
        </p:nvSpPr>
        <p:spPr bwMode="auto">
          <a:xfrm>
            <a:off x="582216" y="4675188"/>
            <a:ext cx="9276159" cy="1878012"/>
          </a:xfrm>
          <a:prstGeom prst="rect">
            <a:avLst/>
          </a:prstGeom>
          <a:noFill/>
          <a:ln w="9525">
            <a:noFill/>
            <a:miter lim="800000"/>
            <a:headEnd/>
            <a:tailEnd/>
          </a:ln>
        </p:spPr>
        <p:txBody>
          <a:bodyPr lIns="92075" tIns="46038" rIns="92075" bIns="46038">
            <a:spAutoFit/>
          </a:bodyPr>
          <a:lstStyle/>
          <a:p>
            <a:pPr algn="l" rtl="0">
              <a:spcBef>
                <a:spcPct val="20000"/>
              </a:spcBef>
            </a:pPr>
            <a:r>
              <a:rPr lang="en-US" sz="2000">
                <a:latin typeface="Calibri" pitchFamily="34" charset="0"/>
              </a:rPr>
              <a:t>Basic states of the Thread:</a:t>
            </a:r>
          </a:p>
          <a:p>
            <a:pPr lvl="1" algn="l" rtl="0">
              <a:spcBef>
                <a:spcPct val="20000"/>
              </a:spcBef>
              <a:buFontTx/>
              <a:buChar char="•"/>
            </a:pPr>
            <a:r>
              <a:rPr lang="en-US" sz="2000">
                <a:latin typeface="Calibri" pitchFamily="34" charset="0"/>
              </a:rPr>
              <a:t> New Thread</a:t>
            </a:r>
          </a:p>
          <a:p>
            <a:pPr lvl="1" algn="l" rtl="0">
              <a:spcBef>
                <a:spcPct val="20000"/>
              </a:spcBef>
              <a:buFontTx/>
              <a:buChar char="•"/>
            </a:pPr>
            <a:r>
              <a:rPr lang="en-US" sz="2000">
                <a:latin typeface="Calibri" pitchFamily="34" charset="0"/>
              </a:rPr>
              <a:t> Running</a:t>
            </a:r>
          </a:p>
          <a:p>
            <a:pPr lvl="1" algn="l" rtl="0">
              <a:spcBef>
                <a:spcPct val="20000"/>
              </a:spcBef>
              <a:buFontTx/>
              <a:buChar char="•"/>
            </a:pPr>
            <a:r>
              <a:rPr lang="en-US" sz="2000">
                <a:latin typeface="Calibri" pitchFamily="34" charset="0"/>
              </a:rPr>
              <a:t> Not Runnable</a:t>
            </a:r>
          </a:p>
          <a:p>
            <a:pPr lvl="1" algn="l" rtl="0">
              <a:spcBef>
                <a:spcPct val="20000"/>
              </a:spcBef>
              <a:buFontTx/>
              <a:buChar char="•"/>
            </a:pPr>
            <a:r>
              <a:rPr lang="en-US" sz="2000">
                <a:latin typeface="Calibri" pitchFamily="34" charset="0"/>
              </a:rPr>
              <a:t> Dead</a:t>
            </a:r>
          </a:p>
        </p:txBody>
      </p:sp>
      <p:sp>
        <p:nvSpPr>
          <p:cNvPr id="6" name="AutoShape 8"/>
          <p:cNvSpPr>
            <a:spLocks noChangeArrowheads="1"/>
          </p:cNvSpPr>
          <p:nvPr/>
        </p:nvSpPr>
        <p:spPr bwMode="auto">
          <a:xfrm>
            <a:off x="600075" y="1905000"/>
            <a:ext cx="8658225" cy="2743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
        <p:nvSpPr>
          <p:cNvPr id="10" name="Rectangle 6"/>
          <p:cNvSpPr>
            <a:spLocks noChangeArrowheads="1"/>
          </p:cNvSpPr>
          <p:nvPr/>
        </p:nvSpPr>
        <p:spPr bwMode="auto">
          <a:xfrm>
            <a:off x="2057400" y="2438400"/>
            <a:ext cx="5486400" cy="1828800"/>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2000">
                <a:latin typeface="Calibri" pitchFamily="34" charset="0"/>
              </a:rPr>
              <a:t>Alive area</a:t>
            </a:r>
          </a:p>
          <a:p>
            <a:pPr algn="ctr" rtl="0" eaLnBrk="0" hangingPunct="0"/>
            <a:endParaRPr lang="en-US" sz="2000">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p:txBody>
      </p:sp>
      <p:sp>
        <p:nvSpPr>
          <p:cNvPr id="93193" name="Rectangle 8"/>
          <p:cNvSpPr>
            <a:spLocks noChangeArrowheads="1"/>
          </p:cNvSpPr>
          <p:nvPr/>
        </p:nvSpPr>
        <p:spPr bwMode="auto">
          <a:xfrm>
            <a:off x="857250" y="37338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Thread.start()</a:t>
            </a:r>
          </a:p>
        </p:txBody>
      </p:sp>
      <p:sp>
        <p:nvSpPr>
          <p:cNvPr id="15" name="AutoShape 11"/>
          <p:cNvSpPr>
            <a:spLocks noChangeArrowheads="1"/>
          </p:cNvSpPr>
          <p:nvPr/>
        </p:nvSpPr>
        <p:spPr bwMode="auto">
          <a:xfrm>
            <a:off x="94297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new</a:t>
            </a:r>
          </a:p>
          <a:p>
            <a:pPr algn="ctr" rtl="0" eaLnBrk="0" hangingPunct="0"/>
            <a:r>
              <a:rPr lang="en-US" sz="1400">
                <a:latin typeface="Calibri" pitchFamily="34" charset="0"/>
              </a:rPr>
              <a:t>Thread</a:t>
            </a:r>
          </a:p>
        </p:txBody>
      </p:sp>
      <p:sp>
        <p:nvSpPr>
          <p:cNvPr id="28" name="AutoShape 5"/>
          <p:cNvSpPr>
            <a:spLocks noChangeArrowheads="1"/>
          </p:cNvSpPr>
          <p:nvPr/>
        </p:nvSpPr>
        <p:spPr bwMode="auto">
          <a:xfrm>
            <a:off x="274319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err="1">
                <a:latin typeface="+mn-lt"/>
                <a:cs typeface="+mn-cs"/>
              </a:rPr>
              <a:t>Runnable</a:t>
            </a:r>
            <a:endParaRPr lang="en-US" sz="1400" dirty="0">
              <a:latin typeface="+mn-lt"/>
              <a:cs typeface="+mn-cs"/>
            </a:endParaRPr>
          </a:p>
        </p:txBody>
      </p:sp>
      <p:sp>
        <p:nvSpPr>
          <p:cNvPr id="29" name="AutoShape 5"/>
          <p:cNvSpPr>
            <a:spLocks noChangeArrowheads="1"/>
          </p:cNvSpPr>
          <p:nvPr/>
        </p:nvSpPr>
        <p:spPr bwMode="auto">
          <a:xfrm>
            <a:off x="582929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Running</a:t>
            </a:r>
          </a:p>
        </p:txBody>
      </p:sp>
      <p:sp>
        <p:nvSpPr>
          <p:cNvPr id="30" name="AutoShape 11"/>
          <p:cNvSpPr>
            <a:spLocks noChangeArrowheads="1"/>
          </p:cNvSpPr>
          <p:nvPr/>
        </p:nvSpPr>
        <p:spPr bwMode="auto">
          <a:xfrm>
            <a:off x="814387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Dead</a:t>
            </a:r>
          </a:p>
        </p:txBody>
      </p:sp>
      <p:sp>
        <p:nvSpPr>
          <p:cNvPr id="31" name="Freeform 30"/>
          <p:cNvSpPr/>
          <p:nvPr/>
        </p:nvSpPr>
        <p:spPr>
          <a:xfrm>
            <a:off x="1234083" y="3059114"/>
            <a:ext cx="1484114" cy="750887"/>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33" name="Freeform 32"/>
          <p:cNvSpPr/>
          <p:nvPr/>
        </p:nvSpPr>
        <p:spPr>
          <a:xfrm>
            <a:off x="6809780" y="3048001"/>
            <a:ext cx="2028825" cy="879475"/>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93208" name="Rectangle 8"/>
          <p:cNvSpPr>
            <a:spLocks noChangeArrowheads="1"/>
          </p:cNvSpPr>
          <p:nvPr/>
        </p:nvSpPr>
        <p:spPr bwMode="auto">
          <a:xfrm>
            <a:off x="4114800" y="38100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JVM Scheduler</a:t>
            </a:r>
          </a:p>
        </p:txBody>
      </p:sp>
      <p:sp>
        <p:nvSpPr>
          <p:cNvPr id="35" name="Rectangle 8"/>
          <p:cNvSpPr>
            <a:spLocks noChangeArrowheads="1"/>
          </p:cNvSpPr>
          <p:nvPr/>
        </p:nvSpPr>
        <p:spPr bwMode="auto">
          <a:xfrm>
            <a:off x="5314950" y="2895600"/>
            <a:ext cx="1543050" cy="762000"/>
          </a:xfrm>
          <a:prstGeom prst="rect">
            <a:avLst/>
          </a:prstGeom>
          <a:noFill/>
          <a:ln w="12700">
            <a:noFill/>
            <a:miter lim="800000"/>
            <a:headEnd/>
            <a:tailEnd/>
          </a:ln>
          <a:effectLst/>
        </p:spPr>
        <p:txBody>
          <a:bodyPr wrap="none" anchor="ctr"/>
          <a:lstStyle/>
          <a:p>
            <a:pPr algn="l" rtl="0" eaLnBrk="0" fontAlgn="auto" hangingPunct="0">
              <a:spcBef>
                <a:spcPts val="0"/>
              </a:spcBef>
              <a:spcAft>
                <a:spcPts val="0"/>
              </a:spcAft>
              <a:defRPr/>
            </a:pPr>
            <a:r>
              <a:rPr lang="en-US" sz="1050" dirty="0" err="1">
                <a:latin typeface="+mn-lt"/>
                <a:cs typeface="+mn-cs"/>
              </a:rPr>
              <a:t>Thread.sleep</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a:t>
            </a:r>
            <a:r>
              <a:rPr lang="en-US" sz="1050" dirty="0" err="1">
                <a:latin typeface="+mn-lt"/>
                <a:cs typeface="+mn-cs"/>
              </a:rPr>
              <a:t>Thread.yield</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join()</a:t>
            </a:r>
          </a:p>
        </p:txBody>
      </p:sp>
      <p:sp>
        <p:nvSpPr>
          <p:cNvPr id="37" name="Freeform 36"/>
          <p:cNvSpPr/>
          <p:nvPr/>
        </p:nvSpPr>
        <p:spPr>
          <a:xfrm>
            <a:off x="3159325" y="3101975"/>
            <a:ext cx="3123604" cy="4572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38" name="Can 37"/>
          <p:cNvSpPr/>
          <p:nvPr/>
        </p:nvSpPr>
        <p:spPr>
          <a:xfrm>
            <a:off x="4029075" y="2895600"/>
            <a:ext cx="1200150"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Blocked pool</a:t>
            </a:r>
          </a:p>
        </p:txBody>
      </p:sp>
      <p:cxnSp>
        <p:nvCxnSpPr>
          <p:cNvPr id="40" name="Straight Arrow Connector 39"/>
          <p:cNvCxnSpPr/>
          <p:nvPr/>
        </p:nvCxnSpPr>
        <p:spPr>
          <a:xfrm>
            <a:off x="3686175" y="3810000"/>
            <a:ext cx="2143125"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213" name="Rectangle 8"/>
          <p:cNvSpPr>
            <a:spLocks noChangeArrowheads="1"/>
          </p:cNvSpPr>
          <p:nvPr/>
        </p:nvSpPr>
        <p:spPr bwMode="auto">
          <a:xfrm>
            <a:off x="7715250" y="3886200"/>
            <a:ext cx="1114425" cy="2286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run() ends</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428625" y="1006475"/>
            <a:ext cx="9944100" cy="800100"/>
          </a:xfrm>
        </p:spPr>
        <p:txBody>
          <a:bodyPr/>
          <a:lstStyle/>
          <a:p>
            <a:r>
              <a:rPr lang="en-US" smtClean="0"/>
              <a:t>States of the Thread – New Thread</a:t>
            </a:r>
          </a:p>
        </p:txBody>
      </p:sp>
      <p:sp>
        <p:nvSpPr>
          <p:cNvPr id="95234" name="Text Box 4"/>
          <p:cNvSpPr txBox="1">
            <a:spLocks noChangeArrowheads="1"/>
          </p:cNvSpPr>
          <p:nvPr/>
        </p:nvSpPr>
        <p:spPr bwMode="auto">
          <a:xfrm>
            <a:off x="600075" y="4359276"/>
            <a:ext cx="9344025" cy="1139415"/>
          </a:xfrm>
          <a:prstGeom prst="rect">
            <a:avLst/>
          </a:prstGeom>
          <a:noFill/>
          <a:ln w="9525">
            <a:noFill/>
            <a:miter lim="800000"/>
            <a:headEnd/>
            <a:tailEnd/>
          </a:ln>
        </p:spPr>
        <p:txBody>
          <a:bodyPr lIns="92075" tIns="46038" rIns="92075" bIns="46038">
            <a:spAutoFit/>
          </a:bodyPr>
          <a:lstStyle/>
          <a:p>
            <a:pPr algn="l" rtl="0">
              <a:spcBef>
                <a:spcPct val="20000"/>
              </a:spcBef>
              <a:buFontTx/>
              <a:buChar char="•"/>
            </a:pPr>
            <a:r>
              <a:rPr lang="en-US">
                <a:latin typeface="Calibri" pitchFamily="34" charset="0"/>
              </a:rPr>
              <a:t> </a:t>
            </a:r>
            <a:r>
              <a:rPr lang="en-US" sz="2000">
                <a:latin typeface="Calibri" pitchFamily="34" charset="0"/>
              </a:rPr>
              <a:t>no system resource have been allocated for it yet</a:t>
            </a:r>
          </a:p>
          <a:p>
            <a:pPr algn="l" rtl="0">
              <a:spcBef>
                <a:spcPct val="20000"/>
              </a:spcBef>
              <a:buFontTx/>
              <a:buChar char="•"/>
            </a:pPr>
            <a:r>
              <a:rPr lang="en-US" sz="2000">
                <a:latin typeface="Calibri" pitchFamily="34" charset="0"/>
              </a:rPr>
              <a:t> can only be started</a:t>
            </a:r>
          </a:p>
          <a:p>
            <a:pPr algn="l" rtl="0">
              <a:spcBef>
                <a:spcPct val="20000"/>
              </a:spcBef>
              <a:buFontTx/>
              <a:buChar char="•"/>
            </a:pPr>
            <a:r>
              <a:rPr lang="en-US" sz="2000">
                <a:latin typeface="Calibri" pitchFamily="34" charset="0"/>
              </a:rPr>
              <a:t> calling any method besides causes an </a:t>
            </a:r>
            <a:r>
              <a:rPr lang="en-US" sz="2000" i="1">
                <a:latin typeface="Calibri" pitchFamily="34" charset="0"/>
              </a:rPr>
              <a:t>IllegalThreadStateException</a:t>
            </a:r>
            <a:r>
              <a:rPr lang="en-US" i="1">
                <a:latin typeface="Calibri" pitchFamily="34" charset="0"/>
              </a:rPr>
              <a:t> </a:t>
            </a:r>
          </a:p>
        </p:txBody>
      </p:sp>
      <p:sp>
        <p:nvSpPr>
          <p:cNvPr id="8" name="AutoShape 8"/>
          <p:cNvSpPr>
            <a:spLocks noChangeArrowheads="1"/>
          </p:cNvSpPr>
          <p:nvPr/>
        </p:nvSpPr>
        <p:spPr bwMode="auto">
          <a:xfrm>
            <a:off x="1885950" y="1997075"/>
            <a:ext cx="6772275" cy="2286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Main method:</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spcBef>
                <a:spcPts val="0"/>
              </a:spcBef>
              <a:spcAft>
                <a:spcPts val="0"/>
              </a:spcAft>
              <a:defRPr/>
            </a:pPr>
            <a:r>
              <a:rPr lang="en-US" sz="1200" dirty="0">
                <a:latin typeface="+mn-lt"/>
                <a:cs typeface="+mn-cs"/>
              </a:rPr>
              <a:t>public class </a:t>
            </a:r>
            <a:r>
              <a:rPr lang="en-US" sz="1200" dirty="0" err="1">
                <a:latin typeface="+mn-lt"/>
                <a:cs typeface="+mn-cs"/>
              </a:rPr>
              <a:t>TwoThreadsTest</a:t>
            </a:r>
            <a:r>
              <a:rPr lang="en-US" sz="1200" dirty="0">
                <a:latin typeface="+mn-lt"/>
                <a:cs typeface="+mn-cs"/>
              </a:rPr>
              <a:t> { </a:t>
            </a:r>
          </a:p>
          <a:p>
            <a:pPr algn="l" rtl="0" fontAlgn="auto">
              <a:spcBef>
                <a:spcPts val="0"/>
              </a:spcBef>
              <a:spcAft>
                <a:spcPts val="0"/>
              </a:spcAft>
              <a:defRPr/>
            </a:pPr>
            <a:r>
              <a:rPr lang="en-US" sz="1200" dirty="0">
                <a:latin typeface="+mn-lt"/>
                <a:cs typeface="+mn-cs"/>
              </a:rPr>
              <a:t>	public static void main (String[] </a:t>
            </a:r>
            <a:r>
              <a:rPr lang="en-US" sz="1200" dirty="0" err="1">
                <a:latin typeface="+mn-lt"/>
                <a:cs typeface="+mn-cs"/>
              </a:rPr>
              <a:t>args</a:t>
            </a:r>
            <a:r>
              <a:rPr lang="en-US" sz="1200" dirty="0">
                <a:latin typeface="+mn-lt"/>
                <a:cs typeface="+mn-cs"/>
              </a:rPr>
              <a:t>) { </a:t>
            </a:r>
          </a:p>
          <a:p>
            <a:pPr algn="l" rtl="0" fontAlgn="auto">
              <a:spcBef>
                <a:spcPts val="0"/>
              </a:spcBef>
              <a:spcAft>
                <a:spcPts val="0"/>
              </a:spcAft>
              <a:defRPr/>
            </a:pPr>
            <a:r>
              <a:rPr lang="en-US" sz="1200" dirty="0">
                <a:latin typeface="+mn-lt"/>
                <a:cs typeface="+mn-cs"/>
              </a:rPr>
              <a:t>		</a:t>
            </a:r>
            <a:r>
              <a:rPr lang="en-US" sz="1200" b="1" dirty="0">
                <a:solidFill>
                  <a:schemeClr val="bg1">
                    <a:lumMod val="50000"/>
                  </a:schemeClr>
                </a:solidFill>
                <a:latin typeface="Calibri" pitchFamily="34" charset="0"/>
                <a:cs typeface="+mn-cs"/>
              </a:rPr>
              <a:t> </a:t>
            </a:r>
            <a:r>
              <a:rPr lang="en-US" sz="1200" b="1" dirty="0" err="1">
                <a:solidFill>
                  <a:schemeClr val="bg1">
                    <a:lumMod val="50000"/>
                  </a:schemeClr>
                </a:solidFill>
                <a:latin typeface="Calibri" pitchFamily="34" charset="0"/>
                <a:cs typeface="+mn-cs"/>
              </a:rPr>
              <a:t>SimpleRunnable</a:t>
            </a:r>
            <a:r>
              <a:rPr lang="en-US" sz="1200" b="1" dirty="0">
                <a:solidFill>
                  <a:schemeClr val="bg1">
                    <a:lumMod val="50000"/>
                  </a:schemeClr>
                </a:solidFill>
                <a:latin typeface="Calibri" pitchFamily="34" charset="0"/>
                <a:cs typeface="+mn-cs"/>
              </a:rPr>
              <a:t>  runner=new </a:t>
            </a:r>
            <a:r>
              <a:rPr lang="en-US" sz="1200" b="1" dirty="0" err="1">
                <a:solidFill>
                  <a:schemeClr val="bg1">
                    <a:lumMod val="50000"/>
                  </a:schemeClr>
                </a:solidFill>
                <a:latin typeface="Calibri" pitchFamily="34" charset="0"/>
                <a:cs typeface="+mn-cs"/>
              </a:rPr>
              <a:t>SimpleRunnable</a:t>
            </a:r>
            <a:r>
              <a:rPr lang="en-US" sz="1200" b="1" dirty="0">
                <a:solidFill>
                  <a:schemeClr val="bg1">
                    <a:lumMod val="50000"/>
                  </a:schemeClr>
                </a:solidFill>
                <a:latin typeface="Calibri" pitchFamily="34" charset="0"/>
                <a:cs typeface="+mn-cs"/>
              </a:rPr>
              <a:t> ();</a:t>
            </a:r>
            <a:endParaRPr lang="en-US" sz="1200" b="1" dirty="0">
              <a:solidFill>
                <a:schemeClr val="bg1">
                  <a:lumMod val="50000"/>
                </a:schemeClr>
              </a:solidFill>
              <a:latin typeface="+mn-lt"/>
              <a:cs typeface="+mn-cs"/>
            </a:endParaRPr>
          </a:p>
          <a:p>
            <a:pPr algn="l" rtl="0" fontAlgn="auto">
              <a:spcBef>
                <a:spcPts val="0"/>
              </a:spcBef>
              <a:spcAft>
                <a:spcPts val="0"/>
              </a:spcAft>
              <a:defRPr/>
            </a:pPr>
            <a:r>
              <a:rPr lang="en-US" sz="1200" b="1" dirty="0">
                <a:latin typeface="+mn-lt"/>
                <a:cs typeface="+mn-cs"/>
              </a:rPr>
              <a:t>		Thread t1=new Thread(</a:t>
            </a:r>
            <a:r>
              <a:rPr lang="en-US" sz="1200" b="1" dirty="0" err="1">
                <a:latin typeface="+mn-lt"/>
                <a:cs typeface="+mn-cs"/>
              </a:rPr>
              <a:t>runner,”Jamaica</a:t>
            </a:r>
            <a:r>
              <a:rPr lang="en-US" sz="1200" b="1" dirty="0">
                <a:latin typeface="+mn-lt"/>
                <a:cs typeface="+mn-cs"/>
              </a:rPr>
              <a:t>”);</a:t>
            </a:r>
          </a:p>
          <a:p>
            <a:pPr algn="l" rtl="0" fontAlgn="auto">
              <a:spcBef>
                <a:spcPts val="0"/>
              </a:spcBef>
              <a:spcAft>
                <a:spcPts val="0"/>
              </a:spcAft>
              <a:defRPr/>
            </a:pPr>
            <a:r>
              <a:rPr lang="en-US" sz="1200" b="1" dirty="0">
                <a:latin typeface="+mn-lt"/>
                <a:cs typeface="+mn-cs"/>
              </a:rPr>
              <a:t>		Thread t2=new Thread(</a:t>
            </a:r>
            <a:r>
              <a:rPr lang="en-US" sz="1200" b="1" dirty="0" err="1">
                <a:latin typeface="+mn-lt"/>
                <a:cs typeface="+mn-cs"/>
              </a:rPr>
              <a:t>runner,”Fiji</a:t>
            </a:r>
            <a:r>
              <a:rPr lang="en-US" sz="1200" b="1" dirty="0">
                <a:latin typeface="+mn-lt"/>
                <a:cs typeface="+mn-cs"/>
              </a:rPr>
              <a:t>”);</a:t>
            </a:r>
          </a:p>
          <a:p>
            <a:pPr algn="l" rtl="0" fontAlgn="auto">
              <a:spcBef>
                <a:spcPts val="0"/>
              </a:spcBef>
              <a:spcAft>
                <a:spcPts val="0"/>
              </a:spcAft>
              <a:defRPr/>
            </a:pPr>
            <a:r>
              <a:rPr lang="en-US" sz="1200" dirty="0">
                <a:latin typeface="+mn-lt"/>
                <a:cs typeface="+mn-cs"/>
              </a:rPr>
              <a:t>		</a:t>
            </a:r>
            <a:r>
              <a:rPr lang="en-US" sz="1200" b="1" dirty="0">
                <a:solidFill>
                  <a:schemeClr val="bg1">
                    <a:lumMod val="50000"/>
                  </a:schemeClr>
                </a:solidFill>
                <a:latin typeface="+mn-lt"/>
                <a:cs typeface="+mn-cs"/>
              </a:rPr>
              <a:t>t1.start(); </a:t>
            </a:r>
          </a:p>
          <a:p>
            <a:pPr algn="l" rtl="0" fontAlgn="auto">
              <a:spcBef>
                <a:spcPts val="0"/>
              </a:spcBef>
              <a:spcAft>
                <a:spcPts val="0"/>
              </a:spcAft>
              <a:defRPr/>
            </a:pPr>
            <a:r>
              <a:rPr lang="en-US" sz="1200" b="1" dirty="0">
                <a:solidFill>
                  <a:schemeClr val="bg1">
                    <a:lumMod val="50000"/>
                  </a:schemeClr>
                </a:solidFill>
                <a:latin typeface="+mn-lt"/>
                <a:cs typeface="+mn-cs"/>
              </a:rPr>
              <a:t>		t2.start();</a:t>
            </a:r>
            <a:r>
              <a:rPr lang="en-US" sz="1200" dirty="0">
                <a:solidFill>
                  <a:schemeClr val="bg1">
                    <a:lumMod val="50000"/>
                  </a:schemeClr>
                </a:solidFill>
                <a:latin typeface="+mn-lt"/>
                <a:cs typeface="+mn-cs"/>
              </a:rPr>
              <a:t> </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a:t>
            </a:r>
            <a:endParaRPr lang="en-US" sz="1200" dirty="0">
              <a:latin typeface="Calibri" pitchFamily="34" charset="0"/>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514350" y="274638"/>
            <a:ext cx="9258300" cy="1143000"/>
          </a:xfrm>
        </p:spPr>
        <p:txBody>
          <a:bodyPr/>
          <a:lstStyle/>
          <a:p>
            <a:r>
              <a:rPr lang="en-US" smtClean="0"/>
              <a:t>Hotspot</a:t>
            </a:r>
          </a:p>
        </p:txBody>
      </p:sp>
      <p:sp>
        <p:nvSpPr>
          <p:cNvPr id="26626" name="Rectangle 3"/>
          <p:cNvSpPr>
            <a:spLocks noGrp="1" noChangeArrowheads="1"/>
          </p:cNvSpPr>
          <p:nvPr>
            <p:ph type="body" idx="1"/>
          </p:nvPr>
        </p:nvSpPr>
        <p:spPr>
          <a:xfrm>
            <a:off x="514351" y="1484313"/>
            <a:ext cx="9249371" cy="4344987"/>
          </a:xfrm>
        </p:spPr>
        <p:txBody>
          <a:bodyPr/>
          <a:lstStyle/>
          <a:p>
            <a:pPr>
              <a:lnSpc>
                <a:spcPct val="90000"/>
              </a:lnSpc>
            </a:pPr>
            <a:r>
              <a:rPr lang="en-US" sz="2000" dirty="0" smtClean="0"/>
              <a:t>Integrated with</a:t>
            </a:r>
          </a:p>
          <a:p>
            <a:pPr lvl="1">
              <a:lnSpc>
                <a:spcPct val="90000"/>
              </a:lnSpc>
            </a:pPr>
            <a:r>
              <a:rPr lang="en-US" sz="2000" dirty="0" smtClean="0"/>
              <a:t>Most of the leading Java IDEs</a:t>
            </a:r>
          </a:p>
          <a:p>
            <a:pPr lvl="1">
              <a:lnSpc>
                <a:spcPct val="90000"/>
              </a:lnSpc>
            </a:pPr>
            <a:r>
              <a:rPr lang="en-US" sz="2000" dirty="0" smtClean="0"/>
              <a:t>Several application servers</a:t>
            </a:r>
          </a:p>
          <a:p>
            <a:pPr lvl="1">
              <a:lnSpc>
                <a:spcPct val="90000"/>
              </a:lnSpc>
            </a:pPr>
            <a:endParaRPr lang="en-US" sz="2000" dirty="0" smtClean="0"/>
          </a:p>
          <a:p>
            <a:pPr>
              <a:lnSpc>
                <a:spcPct val="90000"/>
              </a:lnSpc>
            </a:pPr>
            <a:r>
              <a:rPr lang="en-US" sz="2000" dirty="0" smtClean="0"/>
              <a:t>Available versions in JDK SE</a:t>
            </a:r>
          </a:p>
          <a:p>
            <a:pPr lvl="1">
              <a:lnSpc>
                <a:spcPct val="90000"/>
              </a:lnSpc>
            </a:pPr>
            <a:r>
              <a:rPr lang="en-US" sz="2000" dirty="0" smtClean="0"/>
              <a:t>Client version         </a:t>
            </a:r>
            <a:r>
              <a:rPr lang="en-US" sz="2000" i="1" dirty="0" smtClean="0"/>
              <a:t>java –client …</a:t>
            </a:r>
          </a:p>
          <a:p>
            <a:pPr lvl="3">
              <a:lnSpc>
                <a:spcPct val="90000"/>
              </a:lnSpc>
            </a:pPr>
            <a:r>
              <a:rPr lang="en-US" dirty="0" smtClean="0"/>
              <a:t>Faster launching </a:t>
            </a:r>
          </a:p>
          <a:p>
            <a:pPr lvl="3">
              <a:lnSpc>
                <a:spcPct val="90000"/>
              </a:lnSpc>
            </a:pPr>
            <a:r>
              <a:rPr lang="en-US" dirty="0" smtClean="0"/>
              <a:t>Less memory allocated on startup</a:t>
            </a:r>
          </a:p>
          <a:p>
            <a:pPr lvl="1">
              <a:lnSpc>
                <a:spcPct val="90000"/>
              </a:lnSpc>
            </a:pPr>
            <a:r>
              <a:rPr lang="en-US" sz="2000" dirty="0" smtClean="0"/>
              <a:t>Server version       </a:t>
            </a:r>
            <a:r>
              <a:rPr lang="en-US" sz="2000" i="1" dirty="0" smtClean="0"/>
              <a:t>java –server …</a:t>
            </a:r>
          </a:p>
          <a:p>
            <a:pPr lvl="3">
              <a:lnSpc>
                <a:spcPct val="90000"/>
              </a:lnSpc>
            </a:pPr>
            <a:r>
              <a:rPr lang="en-US" dirty="0" smtClean="0"/>
              <a:t>Aggressive compiling &amp; more compile-time  </a:t>
            </a:r>
          </a:p>
          <a:p>
            <a:pPr lvl="3">
              <a:lnSpc>
                <a:spcPct val="90000"/>
              </a:lnSpc>
            </a:pPr>
            <a:r>
              <a:rPr lang="en-US" dirty="0" smtClean="0"/>
              <a:t>Flexible optimization</a:t>
            </a:r>
            <a:r>
              <a:rPr lang="en-US" i="1" dirty="0" smtClean="0"/>
              <a:t> </a:t>
            </a:r>
          </a:p>
          <a:p>
            <a:pPr lvl="1">
              <a:lnSpc>
                <a:spcPct val="90000"/>
              </a:lnSpc>
            </a:pPr>
            <a:endParaRPr lang="en-US" sz="2000"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0" y="762000"/>
            <a:ext cx="10287000" cy="800100"/>
          </a:xfrm>
        </p:spPr>
        <p:txBody>
          <a:bodyPr/>
          <a:lstStyle/>
          <a:p>
            <a:r>
              <a:rPr lang="en-US" smtClean="0"/>
              <a:t>States of the Thread - Running</a:t>
            </a:r>
          </a:p>
        </p:txBody>
      </p:sp>
      <p:sp>
        <p:nvSpPr>
          <p:cNvPr id="97282" name="Rectangle 3"/>
          <p:cNvSpPr>
            <a:spLocks noGrp="1" noChangeArrowheads="1"/>
          </p:cNvSpPr>
          <p:nvPr>
            <p:ph type="body" idx="1"/>
          </p:nvPr>
        </p:nvSpPr>
        <p:spPr>
          <a:xfrm>
            <a:off x="514350" y="4165600"/>
            <a:ext cx="8058150" cy="2082800"/>
          </a:xfrm>
        </p:spPr>
        <p:txBody>
          <a:bodyPr/>
          <a:lstStyle/>
          <a:p>
            <a:pPr>
              <a:lnSpc>
                <a:spcPct val="90000"/>
              </a:lnSpc>
            </a:pPr>
            <a:r>
              <a:rPr lang="en-US" sz="2000" smtClean="0"/>
              <a:t>creates the system resources necessary to run the thread </a:t>
            </a:r>
          </a:p>
          <a:p>
            <a:pPr>
              <a:lnSpc>
                <a:spcPct val="90000"/>
              </a:lnSpc>
            </a:pPr>
            <a:r>
              <a:rPr lang="en-US" sz="2000" smtClean="0"/>
              <a:t>schedules the thread to run</a:t>
            </a:r>
          </a:p>
          <a:p>
            <a:pPr>
              <a:lnSpc>
                <a:spcPct val="90000"/>
              </a:lnSpc>
            </a:pPr>
            <a:r>
              <a:rPr lang="en-US" sz="2000" smtClean="0"/>
              <a:t>calls the thread's </a:t>
            </a:r>
            <a:r>
              <a:rPr lang="en-US" sz="2000" smtClean="0">
                <a:latin typeface="Arial Unicode MS" pitchFamily="34" charset="-128"/>
              </a:rPr>
              <a:t>run</a:t>
            </a:r>
            <a:r>
              <a:rPr lang="en-US" sz="2000" smtClean="0"/>
              <a:t> method</a:t>
            </a:r>
            <a:r>
              <a:rPr lang="en-US" sz="1800" smtClean="0"/>
              <a:t> </a:t>
            </a:r>
          </a:p>
        </p:txBody>
      </p:sp>
      <p:sp>
        <p:nvSpPr>
          <p:cNvPr id="7" name="AutoShape 8"/>
          <p:cNvSpPr>
            <a:spLocks noChangeArrowheads="1"/>
          </p:cNvSpPr>
          <p:nvPr/>
        </p:nvSpPr>
        <p:spPr bwMode="auto">
          <a:xfrm>
            <a:off x="1714500" y="1752600"/>
            <a:ext cx="6772275" cy="2286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Main method:</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spcBef>
                <a:spcPts val="0"/>
              </a:spcBef>
              <a:spcAft>
                <a:spcPts val="0"/>
              </a:spcAft>
              <a:defRPr/>
            </a:pPr>
            <a:r>
              <a:rPr lang="en-US" sz="1200" dirty="0">
                <a:latin typeface="+mn-lt"/>
                <a:cs typeface="+mn-cs"/>
              </a:rPr>
              <a:t>public class </a:t>
            </a:r>
            <a:r>
              <a:rPr lang="en-US" sz="1200" dirty="0" err="1">
                <a:latin typeface="+mn-lt"/>
                <a:cs typeface="+mn-cs"/>
              </a:rPr>
              <a:t>TwoThreadsTest</a:t>
            </a:r>
            <a:r>
              <a:rPr lang="en-US" sz="1200" dirty="0">
                <a:latin typeface="+mn-lt"/>
                <a:cs typeface="+mn-cs"/>
              </a:rPr>
              <a:t> { </a:t>
            </a:r>
          </a:p>
          <a:p>
            <a:pPr algn="l" rtl="0" fontAlgn="auto">
              <a:spcBef>
                <a:spcPts val="0"/>
              </a:spcBef>
              <a:spcAft>
                <a:spcPts val="0"/>
              </a:spcAft>
              <a:defRPr/>
            </a:pPr>
            <a:r>
              <a:rPr lang="en-US" sz="1200" dirty="0">
                <a:latin typeface="+mn-lt"/>
                <a:cs typeface="+mn-cs"/>
              </a:rPr>
              <a:t>	public static void main (String[] </a:t>
            </a:r>
            <a:r>
              <a:rPr lang="en-US" sz="1200" dirty="0" err="1">
                <a:latin typeface="+mn-lt"/>
                <a:cs typeface="+mn-cs"/>
              </a:rPr>
              <a:t>args</a:t>
            </a:r>
            <a:r>
              <a:rPr lang="en-US" sz="1200" dirty="0">
                <a:latin typeface="+mn-lt"/>
                <a:cs typeface="+mn-cs"/>
              </a:rPr>
              <a:t>) { </a:t>
            </a:r>
          </a:p>
          <a:p>
            <a:pPr algn="l" rtl="0" fontAlgn="auto">
              <a:spcBef>
                <a:spcPts val="0"/>
              </a:spcBef>
              <a:spcAft>
                <a:spcPts val="0"/>
              </a:spcAft>
              <a:defRPr/>
            </a:pPr>
            <a:r>
              <a:rPr lang="en-US" sz="1200" dirty="0">
                <a:latin typeface="+mn-lt"/>
                <a:cs typeface="+mn-cs"/>
              </a:rPr>
              <a:t>		</a:t>
            </a:r>
            <a:r>
              <a:rPr lang="en-US" sz="1200" b="1" dirty="0">
                <a:solidFill>
                  <a:schemeClr val="bg1">
                    <a:lumMod val="50000"/>
                  </a:schemeClr>
                </a:solidFill>
                <a:latin typeface="Calibri" pitchFamily="34" charset="0"/>
                <a:cs typeface="+mn-cs"/>
              </a:rPr>
              <a:t> </a:t>
            </a:r>
            <a:r>
              <a:rPr lang="en-US" sz="1200" b="1" dirty="0" err="1">
                <a:solidFill>
                  <a:schemeClr val="bg1">
                    <a:lumMod val="50000"/>
                  </a:schemeClr>
                </a:solidFill>
                <a:latin typeface="Calibri" pitchFamily="34" charset="0"/>
                <a:cs typeface="+mn-cs"/>
              </a:rPr>
              <a:t>SimpleRunnable</a:t>
            </a:r>
            <a:r>
              <a:rPr lang="en-US" sz="1200" b="1" dirty="0">
                <a:solidFill>
                  <a:schemeClr val="bg1">
                    <a:lumMod val="50000"/>
                  </a:schemeClr>
                </a:solidFill>
                <a:latin typeface="Calibri" pitchFamily="34" charset="0"/>
                <a:cs typeface="+mn-cs"/>
              </a:rPr>
              <a:t>  runner=new </a:t>
            </a:r>
            <a:r>
              <a:rPr lang="en-US" sz="1200" b="1" dirty="0" err="1">
                <a:solidFill>
                  <a:schemeClr val="bg1">
                    <a:lumMod val="50000"/>
                  </a:schemeClr>
                </a:solidFill>
                <a:latin typeface="Calibri" pitchFamily="34" charset="0"/>
                <a:cs typeface="+mn-cs"/>
              </a:rPr>
              <a:t>SimpleRunnable</a:t>
            </a:r>
            <a:r>
              <a:rPr lang="en-US" sz="1200" b="1" dirty="0">
                <a:solidFill>
                  <a:schemeClr val="bg1">
                    <a:lumMod val="50000"/>
                  </a:schemeClr>
                </a:solidFill>
                <a:latin typeface="Calibri" pitchFamily="34" charset="0"/>
                <a:cs typeface="+mn-cs"/>
              </a:rPr>
              <a:t> ();</a:t>
            </a:r>
            <a:endParaRPr lang="en-US" sz="1200" b="1" dirty="0">
              <a:solidFill>
                <a:schemeClr val="bg1">
                  <a:lumMod val="50000"/>
                </a:schemeClr>
              </a:solidFill>
              <a:latin typeface="+mn-lt"/>
              <a:cs typeface="+mn-cs"/>
            </a:endParaRPr>
          </a:p>
          <a:p>
            <a:pPr algn="l" rtl="0" fontAlgn="auto">
              <a:spcBef>
                <a:spcPts val="0"/>
              </a:spcBef>
              <a:spcAft>
                <a:spcPts val="0"/>
              </a:spcAft>
              <a:defRPr/>
            </a:pPr>
            <a:r>
              <a:rPr lang="en-US" sz="1200" b="1" dirty="0">
                <a:latin typeface="+mn-lt"/>
                <a:cs typeface="+mn-cs"/>
              </a:rPr>
              <a:t>		</a:t>
            </a:r>
            <a:r>
              <a:rPr lang="en-US" sz="1200" b="1" dirty="0">
                <a:solidFill>
                  <a:schemeClr val="bg1">
                    <a:lumMod val="50000"/>
                  </a:schemeClr>
                </a:solidFill>
                <a:latin typeface="+mn-lt"/>
                <a:cs typeface="+mn-cs"/>
              </a:rPr>
              <a:t>Thread t1=new Thread(</a:t>
            </a:r>
            <a:r>
              <a:rPr lang="en-US" sz="1200" b="1" dirty="0" err="1">
                <a:solidFill>
                  <a:schemeClr val="bg1">
                    <a:lumMod val="50000"/>
                  </a:schemeClr>
                </a:solidFill>
                <a:latin typeface="+mn-lt"/>
                <a:cs typeface="+mn-cs"/>
              </a:rPr>
              <a:t>runner,”Jamaica</a:t>
            </a:r>
            <a:r>
              <a:rPr lang="en-US" sz="1200" b="1" dirty="0">
                <a:solidFill>
                  <a:schemeClr val="bg1">
                    <a:lumMod val="50000"/>
                  </a:schemeClr>
                </a:solidFill>
                <a:latin typeface="+mn-lt"/>
                <a:cs typeface="+mn-cs"/>
              </a:rPr>
              <a:t>”);</a:t>
            </a:r>
          </a:p>
          <a:p>
            <a:pPr algn="l" rtl="0" fontAlgn="auto">
              <a:spcBef>
                <a:spcPts val="0"/>
              </a:spcBef>
              <a:spcAft>
                <a:spcPts val="0"/>
              </a:spcAft>
              <a:defRPr/>
            </a:pPr>
            <a:r>
              <a:rPr lang="en-US" sz="1200" b="1" dirty="0">
                <a:solidFill>
                  <a:schemeClr val="bg1">
                    <a:lumMod val="50000"/>
                  </a:schemeClr>
                </a:solidFill>
                <a:latin typeface="+mn-lt"/>
                <a:cs typeface="+mn-cs"/>
              </a:rPr>
              <a:t>		Thread t2=new Thread(</a:t>
            </a:r>
            <a:r>
              <a:rPr lang="en-US" sz="1200" b="1" dirty="0" err="1">
                <a:solidFill>
                  <a:schemeClr val="bg1">
                    <a:lumMod val="50000"/>
                  </a:schemeClr>
                </a:solidFill>
                <a:latin typeface="+mn-lt"/>
                <a:cs typeface="+mn-cs"/>
              </a:rPr>
              <a:t>runner,”Fiji</a:t>
            </a:r>
            <a:r>
              <a:rPr lang="en-US" sz="1200" b="1" dirty="0">
                <a:solidFill>
                  <a:schemeClr val="bg1">
                    <a:lumMod val="50000"/>
                  </a:schemeClr>
                </a:solidFill>
                <a:latin typeface="+mn-lt"/>
                <a:cs typeface="+mn-cs"/>
              </a:rPr>
              <a:t>”);</a:t>
            </a:r>
          </a:p>
          <a:p>
            <a:pPr algn="l" rtl="0" fontAlgn="auto">
              <a:spcBef>
                <a:spcPts val="0"/>
              </a:spcBef>
              <a:spcAft>
                <a:spcPts val="0"/>
              </a:spcAft>
              <a:defRPr/>
            </a:pPr>
            <a:r>
              <a:rPr lang="en-US" sz="1200" dirty="0">
                <a:latin typeface="+mn-lt"/>
                <a:cs typeface="+mn-cs"/>
              </a:rPr>
              <a:t>		</a:t>
            </a:r>
            <a:r>
              <a:rPr lang="en-US" sz="1200" b="1" dirty="0">
                <a:latin typeface="+mn-lt"/>
                <a:cs typeface="+mn-cs"/>
              </a:rPr>
              <a:t>t1.start(); </a:t>
            </a:r>
          </a:p>
          <a:p>
            <a:pPr algn="l" rtl="0" fontAlgn="auto">
              <a:spcBef>
                <a:spcPts val="0"/>
              </a:spcBef>
              <a:spcAft>
                <a:spcPts val="0"/>
              </a:spcAft>
              <a:defRPr/>
            </a:pPr>
            <a:r>
              <a:rPr lang="en-US" sz="1200" b="1" dirty="0">
                <a:latin typeface="+mn-lt"/>
                <a:cs typeface="+mn-cs"/>
              </a:rPr>
              <a:t>		t2.start();</a:t>
            </a:r>
            <a:r>
              <a:rPr lang="en-US" sz="1200" dirty="0">
                <a:latin typeface="+mn-lt"/>
                <a:cs typeface="+mn-cs"/>
              </a:rPr>
              <a:t> </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a:t>
            </a:r>
            <a:endParaRPr lang="en-US" sz="1200" dirty="0">
              <a:latin typeface="Calibri" pitchFamily="34" charset="0"/>
              <a:cs typeface="+mn-cs"/>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342900" y="914400"/>
            <a:ext cx="10287000" cy="800100"/>
          </a:xfrm>
        </p:spPr>
        <p:txBody>
          <a:bodyPr/>
          <a:lstStyle/>
          <a:p>
            <a:r>
              <a:rPr lang="en-US" smtClean="0"/>
              <a:t>States of the Thread – Not Runnable</a:t>
            </a:r>
          </a:p>
        </p:txBody>
      </p:sp>
      <p:sp>
        <p:nvSpPr>
          <p:cNvPr id="99330" name="Rectangle 3"/>
          <p:cNvSpPr>
            <a:spLocks noGrp="1" noChangeArrowheads="1"/>
          </p:cNvSpPr>
          <p:nvPr>
            <p:ph type="body" idx="1"/>
          </p:nvPr>
        </p:nvSpPr>
        <p:spPr>
          <a:xfrm>
            <a:off x="342900" y="2133600"/>
            <a:ext cx="10287000" cy="4014788"/>
          </a:xfrm>
        </p:spPr>
        <p:txBody>
          <a:bodyPr/>
          <a:lstStyle/>
          <a:p>
            <a:pPr>
              <a:buFont typeface="Wingdings" pitchFamily="2" charset="2"/>
              <a:buNone/>
            </a:pPr>
            <a:r>
              <a:rPr lang="en-US" sz="2400" smtClean="0"/>
              <a:t>  A thread becomes Not Runnable when one of these events occurs: </a:t>
            </a:r>
          </a:p>
          <a:p>
            <a:pPr>
              <a:buFont typeface="Wingdings" pitchFamily="2" charset="2"/>
              <a:buNone/>
            </a:pPr>
            <a:endParaRPr lang="en-US" sz="2600" smtClean="0"/>
          </a:p>
          <a:p>
            <a:pPr lvl="1"/>
            <a:r>
              <a:rPr lang="en-US" sz="2000" smtClean="0"/>
              <a:t>Its </a:t>
            </a:r>
            <a:r>
              <a:rPr lang="en-US" sz="2000" i="1" smtClean="0"/>
              <a:t>sleep(), yield() </a:t>
            </a:r>
            <a:r>
              <a:rPr lang="en-US" sz="2000" smtClean="0"/>
              <a:t>method is invoked</a:t>
            </a:r>
          </a:p>
          <a:p>
            <a:pPr lvl="1"/>
            <a:r>
              <a:rPr lang="en-US" sz="2000" smtClean="0"/>
              <a:t>One thread uses </a:t>
            </a:r>
            <a:r>
              <a:rPr lang="en-US" sz="2000" i="1" smtClean="0"/>
              <a:t>join() </a:t>
            </a:r>
            <a:r>
              <a:rPr lang="en-US" sz="2000" smtClean="0"/>
              <a:t>on another and becomes blocked </a:t>
            </a:r>
          </a:p>
          <a:p>
            <a:pPr lvl="1"/>
            <a:r>
              <a:rPr lang="en-US" sz="2000" smtClean="0"/>
              <a:t>The thread calls the</a:t>
            </a:r>
            <a:r>
              <a:rPr lang="en-US" sz="2000" i="1" smtClean="0"/>
              <a:t> wait()</a:t>
            </a:r>
            <a:r>
              <a:rPr lang="en-US" sz="2000" smtClean="0"/>
              <a:t> method to wait for a specific condition to be satisfied. </a:t>
            </a:r>
          </a:p>
          <a:p>
            <a:pPr lvl="1"/>
            <a:r>
              <a:rPr lang="en-US" sz="2000" smtClean="0"/>
              <a:t>The thread is blocked on I/O </a:t>
            </a:r>
          </a:p>
        </p:txBody>
      </p:sp>
      <p:sp>
        <p:nvSpPr>
          <p:cNvPr id="6" name="AutoShape 8"/>
          <p:cNvSpPr>
            <a:spLocks noChangeArrowheads="1"/>
          </p:cNvSpPr>
          <p:nvPr/>
        </p:nvSpPr>
        <p:spPr bwMode="auto">
          <a:xfrm>
            <a:off x="4800600" y="4267200"/>
            <a:ext cx="5229225" cy="2209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a:t>
            </a:r>
            <a:r>
              <a:rPr lang="en-US" sz="1200" dirty="0" err="1">
                <a:latin typeface="Calibri" pitchFamily="34" charset="0"/>
                <a:cs typeface="+mn-cs"/>
              </a:rPr>
              <a:t>SimpleRunnable</a:t>
            </a:r>
            <a:r>
              <a:rPr lang="en-US" sz="1200" dirty="0">
                <a:latin typeface="Calibri" pitchFamily="34" charset="0"/>
                <a:cs typeface="+mn-cs"/>
              </a:rPr>
              <a:t> implements </a:t>
            </a:r>
            <a:r>
              <a:rPr lang="en-US" sz="1200" dirty="0" err="1">
                <a:latin typeface="Calibri" pitchFamily="34" charset="0"/>
                <a:cs typeface="+mn-cs"/>
              </a:rPr>
              <a:t>Runnable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run()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for (</a:t>
            </a:r>
            <a:r>
              <a:rPr lang="en-US" sz="1200" dirty="0" err="1">
                <a:latin typeface="Calibri" pitchFamily="34" charset="0"/>
                <a:cs typeface="+mn-cs"/>
              </a:rPr>
              <a:t>int</a:t>
            </a:r>
            <a:r>
              <a:rPr lang="en-US" sz="1200" dirty="0">
                <a:latin typeface="Calibri" pitchFamily="34" charset="0"/>
                <a:cs typeface="+mn-cs"/>
              </a:rPr>
              <a:t> </a:t>
            </a:r>
            <a:r>
              <a:rPr lang="en-US" sz="1200" dirty="0" err="1">
                <a:latin typeface="Calibri" pitchFamily="34" charset="0"/>
                <a:cs typeface="+mn-cs"/>
              </a:rPr>
              <a:t>i</a:t>
            </a:r>
            <a:r>
              <a:rPr lang="en-US" sz="1200" dirty="0">
                <a:latin typeface="Calibri" pitchFamily="34" charset="0"/>
                <a:cs typeface="+mn-cs"/>
              </a:rPr>
              <a:t> = 0; </a:t>
            </a:r>
            <a:r>
              <a:rPr lang="en-US" sz="1200" dirty="0" err="1">
                <a:latin typeface="Calibri" pitchFamily="34" charset="0"/>
                <a:cs typeface="+mn-cs"/>
              </a:rPr>
              <a:t>i</a:t>
            </a:r>
            <a:r>
              <a:rPr lang="en-US" sz="1200" dirty="0">
                <a:latin typeface="Calibri" pitchFamily="34" charset="0"/>
                <a:cs typeface="+mn-cs"/>
              </a:rPr>
              <a:t> &lt; 10; </a:t>
            </a:r>
            <a:r>
              <a:rPr lang="en-US" sz="1200" dirty="0" err="1">
                <a:latin typeface="Calibri" pitchFamily="34" charset="0"/>
                <a:cs typeface="+mn-cs"/>
              </a:rPr>
              <a:t>i</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a:t>
            </a:r>
            <a:r>
              <a:rPr lang="en-US" sz="1200" dirty="0" err="1">
                <a:latin typeface="Calibri" pitchFamily="34" charset="0"/>
                <a:cs typeface="+mn-cs"/>
              </a:rPr>
              <a:t>i</a:t>
            </a:r>
            <a:r>
              <a:rPr lang="en-US" sz="1200" dirty="0">
                <a:latin typeface="Calibri" pitchFamily="34" charset="0"/>
                <a:cs typeface="+mn-cs"/>
              </a:rPr>
              <a:t> + " " + </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smtClean="0">
                <a:latin typeface="Calibri" pitchFamily="34" charset="0"/>
                <a:cs typeface="+mn-cs"/>
              </a:rPr>
              <a:t>      </a:t>
            </a:r>
            <a:r>
              <a:rPr lang="en-US" sz="1200" b="1" dirty="0" err="1" smtClean="0">
                <a:latin typeface="Calibri" pitchFamily="34" charset="0"/>
                <a:cs typeface="+mn-cs"/>
              </a:rPr>
              <a:t>Thread.sleep</a:t>
            </a:r>
            <a:r>
              <a:rPr lang="en-US" sz="1200" b="1" dirty="0">
                <a:latin typeface="Calibri" pitchFamily="34" charset="0"/>
                <a:cs typeface="+mn-cs"/>
              </a:rPr>
              <a:t>((long)(</a:t>
            </a:r>
            <a:r>
              <a:rPr lang="en-US" sz="1200" b="1" dirty="0" err="1">
                <a:latin typeface="Calibri" pitchFamily="34" charset="0"/>
                <a:cs typeface="+mn-cs"/>
              </a:rPr>
              <a:t>Math.random</a:t>
            </a:r>
            <a:r>
              <a:rPr lang="en-US" sz="1200" b="1" dirty="0">
                <a:latin typeface="Calibri" pitchFamily="34" charset="0"/>
                <a:cs typeface="+mn-cs"/>
              </a:rPr>
              <a:t>() * 1000));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catch (</a:t>
            </a:r>
            <a:r>
              <a:rPr lang="en-US" sz="1200" dirty="0" err="1">
                <a:latin typeface="Calibri" pitchFamily="34" charset="0"/>
                <a:cs typeface="+mn-cs"/>
              </a:rPr>
              <a:t>InterruptedException</a:t>
            </a:r>
            <a:r>
              <a:rPr lang="en-US" sz="1200" dirty="0">
                <a:latin typeface="Calibri" pitchFamily="34" charset="0"/>
                <a:cs typeface="+mn-cs"/>
              </a:rPr>
              <a:t> e)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("DONE! " + </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Content Placeholder 2"/>
          <p:cNvSpPr>
            <a:spLocks noGrp="1"/>
          </p:cNvSpPr>
          <p:nvPr>
            <p:ph idx="1"/>
          </p:nvPr>
        </p:nvSpPr>
        <p:spPr>
          <a:xfrm>
            <a:off x="514350" y="1295400"/>
            <a:ext cx="9429750" cy="4525963"/>
          </a:xfrm>
        </p:spPr>
        <p:txBody>
          <a:bodyPr/>
          <a:lstStyle/>
          <a:p>
            <a:pPr>
              <a:buFont typeface="Arial" charset="0"/>
              <a:buNone/>
            </a:pPr>
            <a:r>
              <a:rPr lang="en-US" sz="1800" dirty="0" smtClean="0"/>
              <a:t>Basic control:</a:t>
            </a:r>
          </a:p>
          <a:p>
            <a:r>
              <a:rPr lang="en-US" sz="1800" dirty="0" smtClean="0"/>
              <a:t>Sleep – moves the thread to a non-</a:t>
            </a:r>
            <a:r>
              <a:rPr lang="en-US" sz="1800" dirty="0" err="1" smtClean="0"/>
              <a:t>Runnable</a:t>
            </a:r>
            <a:r>
              <a:rPr lang="en-US" sz="1800" dirty="0" smtClean="0"/>
              <a:t> state for a period of time (ms)</a:t>
            </a:r>
          </a:p>
          <a:p>
            <a:pPr lvl="1"/>
            <a:r>
              <a:rPr lang="en-US" sz="1400" dirty="0" smtClean="0"/>
              <a:t>Usually the simplest way to delay threads or main</a:t>
            </a:r>
          </a:p>
          <a:p>
            <a:pPr lvl="1"/>
            <a:r>
              <a:rPr lang="en-US" sz="1400" dirty="0" smtClean="0"/>
              <a:t>Note: blocks the thread  at least to the specified time – not exactly</a:t>
            </a:r>
          </a:p>
          <a:p>
            <a:r>
              <a:rPr lang="en-US" sz="1800" dirty="0" smtClean="0"/>
              <a:t>Yield – moves the Running thread to the </a:t>
            </a:r>
            <a:r>
              <a:rPr lang="en-US" sz="1800" dirty="0" err="1" smtClean="0"/>
              <a:t>Rannable</a:t>
            </a:r>
            <a:r>
              <a:rPr lang="en-US" sz="1800" dirty="0" smtClean="0"/>
              <a:t> pool (Equals to </a:t>
            </a:r>
            <a:r>
              <a:rPr lang="en-US" sz="1800" i="1" dirty="0" smtClean="0"/>
              <a:t>sleep(0)</a:t>
            </a:r>
            <a:r>
              <a:rPr lang="en-US" sz="1800" dirty="0" smtClean="0"/>
              <a:t>)</a:t>
            </a:r>
          </a:p>
          <a:p>
            <a:pPr lvl="1"/>
            <a:r>
              <a:rPr lang="en-US" sz="1400" dirty="0" smtClean="0"/>
              <a:t>Usually for giving other low priority thread a chance to run</a:t>
            </a:r>
          </a:p>
          <a:p>
            <a:r>
              <a:rPr lang="en-US" sz="1800" dirty="0" smtClean="0"/>
              <a:t>Join – moves the running thread to a non-</a:t>
            </a:r>
            <a:r>
              <a:rPr lang="en-US" sz="1800" dirty="0" err="1" smtClean="0"/>
              <a:t>Runnable</a:t>
            </a:r>
            <a:r>
              <a:rPr lang="en-US" sz="1800" dirty="0" smtClean="0"/>
              <a:t> state until a specific thread ends</a:t>
            </a:r>
          </a:p>
          <a:p>
            <a:pPr lvl="1"/>
            <a:r>
              <a:rPr lang="en-US" sz="1400" dirty="0" smtClean="0"/>
              <a:t>Delays the caller until the referenced thread ends</a:t>
            </a:r>
          </a:p>
          <a:p>
            <a:pPr lvl="1"/>
            <a:r>
              <a:rPr lang="en-US" sz="1400" dirty="0" smtClean="0"/>
              <a:t>Is absolute – not like priority</a:t>
            </a:r>
          </a:p>
          <a:p>
            <a:pPr lvl="1"/>
            <a:endParaRPr lang="en-US" sz="1400" dirty="0" smtClean="0"/>
          </a:p>
          <a:p>
            <a:r>
              <a:rPr lang="en-US" sz="1800" dirty="0" smtClean="0"/>
              <a:t>All methods throws </a:t>
            </a:r>
            <a:r>
              <a:rPr lang="en-US" sz="1800" i="1" dirty="0" err="1" smtClean="0"/>
              <a:t>InterruptedException</a:t>
            </a:r>
            <a:endParaRPr lang="en-US" sz="1800" i="1" dirty="0" smtClean="0"/>
          </a:p>
          <a:p>
            <a:pPr lvl="1"/>
            <a:r>
              <a:rPr lang="en-US" sz="1400" dirty="0" smtClean="0"/>
              <a:t>When thread are out of the blocking state before time</a:t>
            </a:r>
          </a:p>
          <a:p>
            <a:pPr lvl="1"/>
            <a:r>
              <a:rPr lang="en-US" sz="1400" dirty="0" smtClean="0"/>
              <a:t>Might happen due to OS activity</a:t>
            </a:r>
          </a:p>
          <a:p>
            <a:r>
              <a:rPr lang="en-US" sz="1800" dirty="0" smtClean="0"/>
              <a:t>Blocked threads returns to </a:t>
            </a:r>
            <a:r>
              <a:rPr lang="en-US" sz="1800" dirty="0" err="1" smtClean="0"/>
              <a:t>runnable</a:t>
            </a:r>
            <a:r>
              <a:rPr lang="en-US" sz="1800" dirty="0" smtClean="0"/>
              <a:t> state </a:t>
            </a:r>
          </a:p>
          <a:p>
            <a:pPr lvl="1"/>
            <a:r>
              <a:rPr lang="en-US" sz="1400" dirty="0" smtClean="0"/>
              <a:t>never to running (!)</a:t>
            </a:r>
          </a:p>
        </p:txBody>
      </p:sp>
      <p:sp>
        <p:nvSpPr>
          <p:cNvPr id="101378" name="Rectangle 2"/>
          <p:cNvSpPr>
            <a:spLocks noGrp="1" noChangeArrowheads="1"/>
          </p:cNvSpPr>
          <p:nvPr>
            <p:ph type="title" idx="4294967295"/>
          </p:nvPr>
        </p:nvSpPr>
        <p:spPr>
          <a:xfrm>
            <a:off x="85725" y="647700"/>
            <a:ext cx="10287000" cy="800100"/>
          </a:xfrm>
        </p:spPr>
        <p:txBody>
          <a:bodyPr/>
          <a:lstStyle/>
          <a:p>
            <a:r>
              <a:rPr lang="en-US" sz="4000" smtClean="0"/>
              <a:t>States of the Thread – Not Runnable</a:t>
            </a:r>
          </a:p>
        </p:txBody>
      </p:sp>
      <p:sp>
        <p:nvSpPr>
          <p:cNvPr id="7" name="AutoShape 8"/>
          <p:cNvSpPr>
            <a:spLocks noChangeArrowheads="1"/>
          </p:cNvSpPr>
          <p:nvPr/>
        </p:nvSpPr>
        <p:spPr bwMode="auto">
          <a:xfrm>
            <a:off x="6686550" y="3429000"/>
            <a:ext cx="3257550"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err="1">
                <a:latin typeface="Calibri" pitchFamily="34" charset="0"/>
                <a:cs typeface="+mn-cs"/>
              </a:rPr>
              <a:t>Thread</a:t>
            </a:r>
            <a:r>
              <a:rPr lang="en-US" sz="1200" dirty="0" err="1">
                <a:latin typeface="Calibri" pitchFamily="34" charset="0"/>
                <a:cs typeface="+mn-cs"/>
              </a:rPr>
              <a:t>.</a:t>
            </a:r>
            <a:r>
              <a:rPr lang="en-US" sz="1200" b="1" dirty="0" err="1">
                <a:latin typeface="Calibri" pitchFamily="34" charset="0"/>
                <a:cs typeface="+mn-cs"/>
              </a:rPr>
              <a:t>sleep</a:t>
            </a:r>
            <a:r>
              <a:rPr lang="en-US" sz="1200" b="1" dirty="0">
                <a:latin typeface="Calibri" pitchFamily="34" charset="0"/>
                <a:cs typeface="+mn-cs"/>
              </a:rPr>
              <a:t>(3000)</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catch (</a:t>
            </a:r>
            <a:r>
              <a:rPr lang="en-US" sz="1200" dirty="0" err="1">
                <a:latin typeface="Calibri" pitchFamily="34" charset="0"/>
                <a:cs typeface="+mn-cs"/>
              </a:rPr>
              <a:t>InterruptedException</a:t>
            </a:r>
            <a:r>
              <a:rPr lang="en-US" sz="1200" dirty="0">
                <a:latin typeface="Calibri" pitchFamily="34" charset="0"/>
                <a:cs typeface="+mn-cs"/>
              </a:rPr>
              <a:t> e) {} </a:t>
            </a:r>
          </a:p>
        </p:txBody>
      </p:sp>
      <p:sp>
        <p:nvSpPr>
          <p:cNvPr id="8" name="AutoShape 8"/>
          <p:cNvSpPr>
            <a:spLocks noChangeArrowheads="1"/>
          </p:cNvSpPr>
          <p:nvPr/>
        </p:nvSpPr>
        <p:spPr bwMode="auto">
          <a:xfrm>
            <a:off x="6686550" y="4267200"/>
            <a:ext cx="3257550"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err="1">
                <a:latin typeface="Calibri" pitchFamily="34" charset="0"/>
                <a:cs typeface="+mn-cs"/>
              </a:rPr>
              <a:t>Thread.yield</a:t>
            </a:r>
            <a:r>
              <a:rPr lang="en-US" sz="1200" b="1"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catch (</a:t>
            </a:r>
            <a:r>
              <a:rPr lang="en-US" sz="1200" dirty="0" err="1">
                <a:latin typeface="Calibri" pitchFamily="34" charset="0"/>
                <a:cs typeface="+mn-cs"/>
              </a:rPr>
              <a:t>InterruptedException</a:t>
            </a:r>
            <a:r>
              <a:rPr lang="en-US" sz="1200" dirty="0">
                <a:latin typeface="Calibri" pitchFamily="34" charset="0"/>
                <a:cs typeface="+mn-cs"/>
              </a:rPr>
              <a:t> e) {} </a:t>
            </a:r>
          </a:p>
        </p:txBody>
      </p:sp>
      <p:sp>
        <p:nvSpPr>
          <p:cNvPr id="9" name="AutoShape 8"/>
          <p:cNvSpPr>
            <a:spLocks noChangeArrowheads="1"/>
          </p:cNvSpPr>
          <p:nvPr/>
        </p:nvSpPr>
        <p:spPr bwMode="auto">
          <a:xfrm>
            <a:off x="6686550" y="5105400"/>
            <a:ext cx="3257550" cy="1600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Thread t=new Thread(runner);</a:t>
            </a:r>
          </a:p>
          <a:p>
            <a:pPr algn="l" rtl="0" fontAlgn="auto">
              <a:lnSpc>
                <a:spcPct val="90000"/>
              </a:lnSpc>
              <a:spcBef>
                <a:spcPts val="0"/>
              </a:spcBef>
              <a:spcAft>
                <a:spcPts val="0"/>
              </a:spcAft>
              <a:tabLst>
                <a:tab pos="461963" algn="l"/>
                <a:tab pos="684213" algn="l"/>
              </a:tabLst>
              <a:defRPr/>
            </a:pPr>
            <a:r>
              <a:rPr lang="en-US" sz="1200" dirty="0" err="1">
                <a:latin typeface="Calibri" pitchFamily="34" charset="0"/>
                <a:cs typeface="+mn-cs"/>
              </a:rPr>
              <a:t>t.start</a:t>
            </a:r>
            <a:r>
              <a:rPr lang="en-US" sz="1200"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try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t</a:t>
            </a:r>
            <a:r>
              <a:rPr lang="en-US" sz="1200" b="1" dirty="0" err="1">
                <a:latin typeface="Calibri" pitchFamily="34" charset="0"/>
                <a:cs typeface="+mn-cs"/>
              </a:rPr>
              <a:t>.join</a:t>
            </a:r>
            <a:r>
              <a:rPr lang="en-US" sz="1200" b="1"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catch (</a:t>
            </a:r>
            <a:r>
              <a:rPr lang="en-US" sz="1200" dirty="0" err="1">
                <a:latin typeface="Calibri" pitchFamily="34" charset="0"/>
                <a:cs typeface="+mn-cs"/>
              </a:rPr>
              <a:t>InterruptedException</a:t>
            </a:r>
            <a:r>
              <a:rPr lang="en-US" sz="1200" dirty="0">
                <a:latin typeface="Calibri" pitchFamily="34" charset="0"/>
                <a:cs typeface="+mn-cs"/>
              </a:rPr>
              <a:t> e)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all the work here happens after t ends</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body" idx="1"/>
          </p:nvPr>
        </p:nvSpPr>
        <p:spPr>
          <a:xfrm>
            <a:off x="514350" y="1984376"/>
            <a:ext cx="9172575" cy="4264025"/>
          </a:xfrm>
        </p:spPr>
        <p:txBody>
          <a:bodyPr/>
          <a:lstStyle/>
          <a:p>
            <a:pPr>
              <a:buFont typeface="Wingdings" pitchFamily="2" charset="2"/>
              <a:buNone/>
            </a:pPr>
            <a:r>
              <a:rPr lang="en-US" sz="2000" smtClean="0"/>
              <a:t>The following list describes the escape route for every entrance into the Not Runnable state: </a:t>
            </a:r>
          </a:p>
          <a:p>
            <a:pPr>
              <a:buFont typeface="Wingdings" pitchFamily="2" charset="2"/>
              <a:buNone/>
            </a:pPr>
            <a:endParaRPr lang="en-US" sz="2000" smtClean="0"/>
          </a:p>
          <a:p>
            <a:pPr lvl="1"/>
            <a:r>
              <a:rPr lang="en-US" sz="2000" smtClean="0"/>
              <a:t>If a thread has been put to sleep, then the specified number of milliseconds must elapse. </a:t>
            </a:r>
          </a:p>
          <a:p>
            <a:pPr lvl="1"/>
            <a:r>
              <a:rPr lang="en-US" sz="2000" smtClean="0"/>
              <a:t>If a thread is waiting for a condition, then another object must notify the waiting thread of a change in condition by calling </a:t>
            </a:r>
            <a:r>
              <a:rPr lang="en-US" sz="2000" i="1" smtClean="0"/>
              <a:t>notify() </a:t>
            </a:r>
            <a:r>
              <a:rPr lang="en-US" sz="2000" smtClean="0"/>
              <a:t>or </a:t>
            </a:r>
            <a:r>
              <a:rPr lang="en-US" sz="2000" i="1" smtClean="0"/>
              <a:t>notifyAll() </a:t>
            </a:r>
            <a:r>
              <a:rPr lang="en-US" sz="2000" smtClean="0"/>
              <a:t>- later </a:t>
            </a:r>
          </a:p>
          <a:p>
            <a:pPr lvl="1"/>
            <a:r>
              <a:rPr lang="en-US" sz="2000" smtClean="0"/>
              <a:t>If a thread is blocked on I/O, then the I/O must complete. </a:t>
            </a:r>
          </a:p>
          <a:p>
            <a:pPr lvl="1">
              <a:buFont typeface="Wingdings" pitchFamily="2" charset="2"/>
              <a:buNone/>
            </a:pPr>
            <a:endParaRPr lang="en-US" sz="2000" smtClean="0"/>
          </a:p>
        </p:txBody>
      </p:sp>
      <p:sp>
        <p:nvSpPr>
          <p:cNvPr id="102402" name="Rectangle 3"/>
          <p:cNvSpPr>
            <a:spLocks noGrp="1" noChangeArrowheads="1"/>
          </p:cNvSpPr>
          <p:nvPr>
            <p:ph type="title" idx="4294967295"/>
          </p:nvPr>
        </p:nvSpPr>
        <p:spPr>
          <a:xfrm>
            <a:off x="0" y="917575"/>
            <a:ext cx="10287000" cy="800100"/>
          </a:xfrm>
        </p:spPr>
        <p:txBody>
          <a:bodyPr lIns="92075" tIns="46038" rIns="92075" bIns="46038" anchor="b"/>
          <a:lstStyle/>
          <a:p>
            <a:r>
              <a:rPr lang="en-US" smtClean="0"/>
              <a:t>States of the Thread – Not Runnable</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idx="4294967295"/>
          </p:nvPr>
        </p:nvSpPr>
        <p:spPr>
          <a:xfrm>
            <a:off x="0" y="990600"/>
            <a:ext cx="10287000" cy="800100"/>
          </a:xfrm>
        </p:spPr>
        <p:txBody>
          <a:bodyPr/>
          <a:lstStyle/>
          <a:p>
            <a:r>
              <a:rPr lang="en-US" smtClean="0"/>
              <a:t>States of the Thread – Dead</a:t>
            </a:r>
          </a:p>
        </p:txBody>
      </p:sp>
      <p:sp>
        <p:nvSpPr>
          <p:cNvPr id="104450" name="Rectangle 3"/>
          <p:cNvSpPr>
            <a:spLocks noGrp="1" noChangeArrowheads="1"/>
          </p:cNvSpPr>
          <p:nvPr>
            <p:ph type="body" idx="1"/>
          </p:nvPr>
        </p:nvSpPr>
        <p:spPr>
          <a:xfrm>
            <a:off x="514350" y="2136776"/>
            <a:ext cx="8545712" cy="4264025"/>
          </a:xfrm>
        </p:spPr>
        <p:txBody>
          <a:bodyPr/>
          <a:lstStyle/>
          <a:p>
            <a:r>
              <a:rPr lang="en-US" sz="2600" smtClean="0"/>
              <a:t>the run method must terminate naturally</a:t>
            </a:r>
          </a:p>
          <a:p>
            <a:r>
              <a:rPr lang="en-US" sz="2600" smtClean="0"/>
              <a:t>stop method – </a:t>
            </a:r>
            <a:r>
              <a:rPr lang="en-US" sz="2600" b="1" i="1" smtClean="0"/>
              <a:t>deprecated!!!</a:t>
            </a:r>
          </a:p>
          <a:p>
            <a:pPr lvl="2">
              <a:buClr>
                <a:schemeClr val="tx1"/>
              </a:buClr>
              <a:buFontTx/>
              <a:buChar char="-"/>
            </a:pPr>
            <a:r>
              <a:rPr lang="en-US" sz="2000" i="1" smtClean="0"/>
              <a:t>This method is inherently unsafe. Stopping a thread with Thread.stop causes it to unlock all of the monitors that it has locked (as a natural consequence of the unchecked ThreadDeath exception propagating up the stack)</a:t>
            </a:r>
            <a:endParaRPr lang="en-US" sz="2000" smtClean="0"/>
          </a:p>
          <a:p>
            <a:pPr lvl="1"/>
            <a:endParaRPr lang="en-US" sz="2400" smtClean="0"/>
          </a:p>
          <a:p>
            <a:endParaRPr lang="en-US" sz="24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026"/>
          <p:cNvSpPr>
            <a:spLocks noGrp="1" noChangeArrowheads="1"/>
          </p:cNvSpPr>
          <p:nvPr>
            <p:ph type="title"/>
          </p:nvPr>
        </p:nvSpPr>
        <p:spPr>
          <a:xfrm>
            <a:off x="1200150" y="685800"/>
            <a:ext cx="7886700" cy="852488"/>
          </a:xfrm>
        </p:spPr>
        <p:txBody>
          <a:bodyPr/>
          <a:lstStyle/>
          <a:p>
            <a:r>
              <a:rPr lang="en-US" smtClean="0"/>
              <a:t>Terminating a Thread</a:t>
            </a:r>
          </a:p>
        </p:txBody>
      </p:sp>
      <p:sp>
        <p:nvSpPr>
          <p:cNvPr id="5" name="AutoShape 8"/>
          <p:cNvSpPr>
            <a:spLocks noChangeArrowheads="1"/>
          </p:cNvSpPr>
          <p:nvPr/>
        </p:nvSpPr>
        <p:spPr bwMode="auto">
          <a:xfrm>
            <a:off x="600075" y="1600200"/>
            <a:ext cx="3943350" cy="2590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Runner implements </a:t>
            </a:r>
            <a:r>
              <a:rPr lang="en-US" sz="1200" dirty="0" err="1">
                <a:latin typeface="Calibri" pitchFamily="34" charset="0"/>
                <a:cs typeface="+mn-cs"/>
              </a:rPr>
              <a:t>Runnable</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private boolean </a:t>
            </a:r>
            <a:r>
              <a:rPr lang="en-US" sz="1200" dirty="0" err="1">
                <a:latin typeface="Calibri" pitchFamily="34" charset="0"/>
                <a:cs typeface="+mn-cs"/>
              </a:rPr>
              <a:t>timeToQuit</a:t>
            </a:r>
            <a:r>
              <a:rPr lang="en-US" sz="1200" dirty="0">
                <a:latin typeface="Calibri" pitchFamily="34" charset="0"/>
                <a:cs typeface="+mn-cs"/>
              </a:rPr>
              <a:t>=false;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run()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while ( ! </a:t>
            </a:r>
            <a:r>
              <a:rPr lang="en-US" sz="1200" dirty="0" err="1">
                <a:latin typeface="Calibri" pitchFamily="34" charset="0"/>
                <a:cs typeface="+mn-cs"/>
              </a:rPr>
              <a:t>timeToQuit</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clean up before run() ends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a:t>
            </a:r>
            <a:r>
              <a:rPr lang="en-US" sz="1200" dirty="0" err="1">
                <a:latin typeface="Calibri" pitchFamily="34" charset="0"/>
                <a:cs typeface="+mn-cs"/>
              </a:rPr>
              <a:t>stopRunning</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timeToQuit</a:t>
            </a:r>
            <a:r>
              <a:rPr lang="en-US" sz="1200" dirty="0">
                <a:latin typeface="Calibri" pitchFamily="34" charset="0"/>
                <a:cs typeface="+mn-cs"/>
              </a:rPr>
              <a:t>=true;</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
        <p:nvSpPr>
          <p:cNvPr id="6" name="AutoShape 8"/>
          <p:cNvSpPr>
            <a:spLocks noChangeArrowheads="1"/>
          </p:cNvSpPr>
          <p:nvPr/>
        </p:nvSpPr>
        <p:spPr bwMode="auto">
          <a:xfrm>
            <a:off x="5400675" y="3352800"/>
            <a:ext cx="3943350" cy="2590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a:t>
            </a:r>
            <a:r>
              <a:rPr lang="en-US" sz="1200" dirty="0" err="1">
                <a:latin typeface="Calibri" pitchFamily="34" charset="0"/>
                <a:cs typeface="+mn-cs"/>
              </a:rPr>
              <a:t>ThreadController</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private Runner r = new Runner();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private Thread t = new Thread(r);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a:t>
            </a:r>
            <a:r>
              <a:rPr lang="en-US" sz="1200" dirty="0" err="1">
                <a:latin typeface="Calibri" pitchFamily="34" charset="0"/>
                <a:cs typeface="+mn-cs"/>
              </a:rPr>
              <a:t>startThread</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t.start</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a:t>
            </a:r>
            <a:r>
              <a:rPr lang="en-US" sz="1200" dirty="0" err="1">
                <a:latin typeface="Calibri" pitchFamily="34" charset="0"/>
                <a:cs typeface="+mn-cs"/>
              </a:rPr>
              <a:t>stopThread</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use specific instance of Runner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r.stopRunning</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idx="4294967295"/>
          </p:nvPr>
        </p:nvSpPr>
        <p:spPr>
          <a:xfrm>
            <a:off x="1028700" y="838200"/>
            <a:ext cx="7886700" cy="827088"/>
          </a:xfrm>
        </p:spPr>
        <p:txBody>
          <a:bodyPr/>
          <a:lstStyle/>
          <a:p>
            <a:r>
              <a:rPr lang="en-US" smtClean="0"/>
              <a:t>Daemon Threads</a:t>
            </a:r>
          </a:p>
        </p:txBody>
      </p:sp>
      <p:sp>
        <p:nvSpPr>
          <p:cNvPr id="108546" name="Rectangle 3"/>
          <p:cNvSpPr>
            <a:spLocks noGrp="1" noChangeArrowheads="1"/>
          </p:cNvSpPr>
          <p:nvPr>
            <p:ph type="body" idx="1"/>
          </p:nvPr>
        </p:nvSpPr>
        <p:spPr>
          <a:xfrm>
            <a:off x="1173361" y="1981200"/>
            <a:ext cx="8170664" cy="4038600"/>
          </a:xfrm>
        </p:spPr>
        <p:txBody>
          <a:bodyPr/>
          <a:lstStyle/>
          <a:p>
            <a:r>
              <a:rPr lang="en-US" sz="2000" smtClean="0"/>
              <a:t>Threads keep on running even after main thread ends</a:t>
            </a:r>
          </a:p>
          <a:p>
            <a:r>
              <a:rPr lang="en-US" sz="2000" smtClean="0"/>
              <a:t>Means that the VM still ‘on the air’ until the last thread dies</a:t>
            </a:r>
          </a:p>
          <a:p>
            <a:r>
              <a:rPr lang="en-US" sz="2000" smtClean="0"/>
              <a:t>In order to kill a thread when system exits it has to be a daemon</a:t>
            </a:r>
          </a:p>
          <a:p>
            <a:r>
              <a:rPr lang="en-US" sz="2000" smtClean="0"/>
              <a:t>Thread can be set to behave as daemon via </a:t>
            </a:r>
            <a:r>
              <a:rPr lang="en-US" sz="2000" i="1" smtClean="0"/>
              <a:t>setDaemon(boolean)</a:t>
            </a:r>
          </a:p>
          <a:p>
            <a:r>
              <a:rPr lang="en-US" sz="2000" smtClean="0"/>
              <a:t>Thread can be checked </a:t>
            </a:r>
            <a:r>
              <a:rPr lang="en-US" sz="2000" i="1" smtClean="0"/>
              <a:t>via isDaemon()</a:t>
            </a:r>
          </a:p>
          <a:p>
            <a:endParaRPr lang="en-US" sz="2000" i="1" smtClean="0"/>
          </a:p>
          <a:p>
            <a:endParaRPr lang="en-US" sz="2000" i="1" smtClean="0"/>
          </a:p>
          <a:p>
            <a:r>
              <a:rPr lang="en-US" sz="2000" i="1" smtClean="0"/>
              <a:t>Garbage collection is a daemon thread </a:t>
            </a:r>
          </a:p>
          <a:p>
            <a:pPr lvl="1"/>
            <a:r>
              <a:rPr lang="en-US" sz="1600" smtClean="0"/>
              <a:t>therefore  doesn’t last after system exit</a:t>
            </a:r>
          </a:p>
          <a:p>
            <a:pPr lvl="1"/>
            <a:r>
              <a:rPr lang="en-US" sz="1600" smtClean="0"/>
              <a:t>That’s why sometimes object may never get the </a:t>
            </a:r>
            <a:r>
              <a:rPr lang="en-US" sz="1600" i="1" smtClean="0"/>
              <a:t>finalize()</a:t>
            </a:r>
            <a:r>
              <a:rPr lang="en-US" sz="1600" smtClean="0"/>
              <a:t> call </a:t>
            </a:r>
            <a:endParaRPr lang="hu-HU" sz="1600" smtClean="0"/>
          </a:p>
        </p:txBody>
      </p:sp>
      <p:sp>
        <p:nvSpPr>
          <p:cNvPr id="108547" name="Rectangle 4"/>
          <p:cNvSpPr>
            <a:spLocks noChangeArrowheads="1"/>
          </p:cNvSpPr>
          <p:nvPr/>
        </p:nvSpPr>
        <p:spPr bwMode="auto">
          <a:xfrm>
            <a:off x="342900" y="4495800"/>
            <a:ext cx="9944100" cy="2057400"/>
          </a:xfrm>
          <a:prstGeom prst="rect">
            <a:avLst/>
          </a:prstGeom>
          <a:noFill/>
          <a:ln w="9525">
            <a:noFill/>
            <a:miter lim="800000"/>
            <a:headEnd/>
            <a:tailEnd/>
          </a:ln>
        </p:spPr>
        <p:txBody>
          <a:bodyPr lIns="92075" tIns="46038" rIns="92075" bIns="46038"/>
          <a:lstStyle/>
          <a:p>
            <a:pPr marL="342900" indent="-342900" algn="l" rtl="0">
              <a:spcBef>
                <a:spcPct val="20000"/>
              </a:spcBef>
            </a:pPr>
            <a:endParaRPr lang="en-US" sz="2800">
              <a:solidFill>
                <a:srgbClr val="000099"/>
              </a:solidFill>
              <a:latin typeface="Calibri"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idx="4294967295"/>
          </p:nvPr>
        </p:nvSpPr>
        <p:spPr>
          <a:xfrm>
            <a:off x="1028700" y="838200"/>
            <a:ext cx="7886700" cy="827088"/>
          </a:xfrm>
        </p:spPr>
        <p:txBody>
          <a:bodyPr/>
          <a:lstStyle/>
          <a:p>
            <a:r>
              <a:rPr lang="en-US" smtClean="0"/>
              <a:t>The isAlive Method</a:t>
            </a:r>
          </a:p>
        </p:txBody>
      </p:sp>
      <p:sp>
        <p:nvSpPr>
          <p:cNvPr id="110594" name="Rectangle 3"/>
          <p:cNvSpPr>
            <a:spLocks noGrp="1" noChangeArrowheads="1"/>
          </p:cNvSpPr>
          <p:nvPr>
            <p:ph type="body" idx="1"/>
          </p:nvPr>
        </p:nvSpPr>
        <p:spPr>
          <a:xfrm>
            <a:off x="1173362" y="1981200"/>
            <a:ext cx="7886700" cy="4038600"/>
          </a:xfrm>
        </p:spPr>
        <p:txBody>
          <a:bodyPr/>
          <a:lstStyle/>
          <a:p>
            <a:r>
              <a:rPr lang="en-US" sz="2200" smtClean="0"/>
              <a:t>Returns </a:t>
            </a:r>
            <a:r>
              <a:rPr lang="en-US" sz="2200" i="1" smtClean="0"/>
              <a:t>true</a:t>
            </a:r>
            <a:r>
              <a:rPr lang="en-US" sz="2200" smtClean="0"/>
              <a:t> if:</a:t>
            </a:r>
          </a:p>
          <a:p>
            <a:pPr lvl="1"/>
            <a:r>
              <a:rPr lang="en-US" sz="1800" smtClean="0"/>
              <a:t>If the thread has been started and not stopped</a:t>
            </a:r>
          </a:p>
          <a:p>
            <a:pPr lvl="1"/>
            <a:r>
              <a:rPr lang="en-US" sz="1800" smtClean="0"/>
              <a:t>the thread is Runnable or Not Runnable</a:t>
            </a:r>
          </a:p>
          <a:p>
            <a:pPr lvl="1"/>
            <a:endParaRPr lang="en-US" sz="1800" smtClean="0"/>
          </a:p>
          <a:p>
            <a:pPr lvl="1"/>
            <a:endParaRPr lang="en-US" sz="1800" smtClean="0"/>
          </a:p>
          <a:p>
            <a:pPr lvl="1">
              <a:buFont typeface="Arial" charset="0"/>
              <a:buNone/>
            </a:pPr>
            <a:endParaRPr lang="en-US" sz="1800" smtClean="0"/>
          </a:p>
          <a:p>
            <a:r>
              <a:rPr lang="en-US" sz="2200" smtClean="0"/>
              <a:t>Returns </a:t>
            </a:r>
            <a:r>
              <a:rPr lang="en-US" sz="2200" i="1" smtClean="0"/>
              <a:t>false</a:t>
            </a:r>
            <a:r>
              <a:rPr lang="en-US" sz="2200" smtClean="0"/>
              <a:t> if:</a:t>
            </a:r>
          </a:p>
          <a:p>
            <a:pPr lvl="1"/>
            <a:r>
              <a:rPr lang="en-US" sz="2000" smtClean="0"/>
              <a:t>the thread is New Thread or Dead</a:t>
            </a:r>
            <a:endParaRPr lang="hu-HU" sz="2000" smtClean="0"/>
          </a:p>
        </p:txBody>
      </p:sp>
      <p:sp>
        <p:nvSpPr>
          <p:cNvPr id="110595" name="Rectangle 4"/>
          <p:cNvSpPr>
            <a:spLocks noChangeArrowheads="1"/>
          </p:cNvSpPr>
          <p:nvPr/>
        </p:nvSpPr>
        <p:spPr bwMode="auto">
          <a:xfrm>
            <a:off x="342900" y="4495800"/>
            <a:ext cx="9944100" cy="2057400"/>
          </a:xfrm>
          <a:prstGeom prst="rect">
            <a:avLst/>
          </a:prstGeom>
          <a:noFill/>
          <a:ln w="9525">
            <a:noFill/>
            <a:miter lim="800000"/>
            <a:headEnd/>
            <a:tailEnd/>
          </a:ln>
        </p:spPr>
        <p:txBody>
          <a:bodyPr lIns="92075" tIns="46038" rIns="92075" bIns="46038"/>
          <a:lstStyle/>
          <a:p>
            <a:pPr marL="342900" indent="-342900" algn="l" rtl="0">
              <a:spcBef>
                <a:spcPct val="20000"/>
              </a:spcBef>
            </a:pPr>
            <a:endParaRPr lang="en-US" sz="2800">
              <a:solidFill>
                <a:srgbClr val="000099"/>
              </a:solidFill>
              <a:latin typeface="Calibri"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idx="4294967295"/>
          </p:nvPr>
        </p:nvSpPr>
        <p:spPr>
          <a:xfrm>
            <a:off x="171450" y="762000"/>
            <a:ext cx="10029825" cy="800100"/>
          </a:xfrm>
        </p:spPr>
        <p:txBody>
          <a:bodyPr/>
          <a:lstStyle/>
          <a:p>
            <a:r>
              <a:rPr lang="en-US" smtClean="0"/>
              <a:t>Understanding Thread Priority</a:t>
            </a:r>
            <a:r>
              <a:rPr lang="en-US" b="1" smtClean="0"/>
              <a:t> </a:t>
            </a:r>
          </a:p>
        </p:txBody>
      </p:sp>
      <p:sp>
        <p:nvSpPr>
          <p:cNvPr id="112642" name="Rectangle 3"/>
          <p:cNvSpPr>
            <a:spLocks noGrp="1" noChangeArrowheads="1"/>
          </p:cNvSpPr>
          <p:nvPr>
            <p:ph type="body" idx="1"/>
          </p:nvPr>
        </p:nvSpPr>
        <p:spPr>
          <a:xfrm>
            <a:off x="514350" y="1908175"/>
            <a:ext cx="9429750" cy="4340225"/>
          </a:xfrm>
        </p:spPr>
        <p:txBody>
          <a:bodyPr/>
          <a:lstStyle/>
          <a:p>
            <a:r>
              <a:rPr lang="en-US" sz="1800" smtClean="0"/>
              <a:t>The execution of multiple threads on a single CPU, in some order, is called </a:t>
            </a:r>
            <a:r>
              <a:rPr lang="en-US" sz="1800" i="1" smtClean="0"/>
              <a:t>scheduling</a:t>
            </a:r>
          </a:p>
          <a:p>
            <a:r>
              <a:rPr lang="en-US" sz="1800" smtClean="0"/>
              <a:t>The Java runtime supports a very simple, deterministic scheduling algorithm known as </a:t>
            </a:r>
            <a:r>
              <a:rPr lang="en-US" sz="1800" i="1" smtClean="0"/>
              <a:t>fixed priority scheduling</a:t>
            </a:r>
          </a:p>
          <a:p>
            <a:r>
              <a:rPr lang="en-US" sz="1800" smtClean="0"/>
              <a:t>Each Java thread is given a numeric priority between </a:t>
            </a:r>
            <a:r>
              <a:rPr lang="en-US" sz="1800" i="1" smtClean="0"/>
              <a:t>MIN_PRIORITY</a:t>
            </a:r>
            <a:r>
              <a:rPr lang="en-US" sz="1800" smtClean="0"/>
              <a:t> and </a:t>
            </a:r>
            <a:r>
              <a:rPr lang="en-US" sz="1800" i="1" smtClean="0"/>
              <a:t>MAX_PRIORITY</a:t>
            </a:r>
            <a:r>
              <a:rPr lang="en-US" sz="1800" smtClean="0"/>
              <a:t> (constants defined in the Thread class)</a:t>
            </a:r>
          </a:p>
          <a:p>
            <a:r>
              <a:rPr lang="en-US" sz="1800" smtClean="0"/>
              <a:t>At any given time, when multiple threads are ready to be executed, the thread with the highest priority is chosen for execution</a:t>
            </a:r>
          </a:p>
          <a:p>
            <a:r>
              <a:rPr lang="en-US" sz="1800" smtClean="0"/>
              <a:t>A lower priority will start executing when the current thread</a:t>
            </a:r>
          </a:p>
          <a:p>
            <a:pPr lvl="1"/>
            <a:r>
              <a:rPr lang="en-US" sz="1800" smtClean="0"/>
              <a:t>stops</a:t>
            </a:r>
          </a:p>
          <a:p>
            <a:pPr lvl="1"/>
            <a:r>
              <a:rPr lang="en-US" sz="1800" smtClean="0"/>
              <a:t>yields</a:t>
            </a:r>
          </a:p>
          <a:p>
            <a:pPr lvl="1"/>
            <a:r>
              <a:rPr lang="en-US" sz="1800" smtClean="0"/>
              <a:t>becomes not runnable</a:t>
            </a:r>
          </a:p>
          <a:p>
            <a:r>
              <a:rPr lang="en-US" sz="1800" smtClean="0"/>
              <a:t>If two threads of the same priority are waiting for the CPU, the scheduler chooses one of them to run in a round-robin fashion</a:t>
            </a:r>
            <a:r>
              <a:rPr lang="en-US" sz="1800" i="1" smtClean="0"/>
              <a:t> </a:t>
            </a:r>
          </a:p>
          <a:p>
            <a:pPr>
              <a:buFont typeface="Wingdings" pitchFamily="2" charset="2"/>
              <a:buNone/>
            </a:pPr>
            <a:endParaRPr lang="en-US" sz="1800" i="1" smtClean="0"/>
          </a:p>
          <a:p>
            <a:endParaRPr lang="en-US" sz="180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idx="4294967295"/>
          </p:nvPr>
        </p:nvSpPr>
        <p:spPr>
          <a:xfrm>
            <a:off x="1371600" y="762000"/>
            <a:ext cx="7886700" cy="928688"/>
          </a:xfrm>
        </p:spPr>
        <p:txBody>
          <a:bodyPr/>
          <a:lstStyle/>
          <a:p>
            <a:r>
              <a:rPr lang="en-US" smtClean="0"/>
              <a:t>Fixed Priority Scheduling</a:t>
            </a:r>
          </a:p>
        </p:txBody>
      </p:sp>
      <p:sp>
        <p:nvSpPr>
          <p:cNvPr id="313347" name="Rectangle 3"/>
          <p:cNvSpPr>
            <a:spLocks noGrp="1" noChangeArrowheads="1"/>
          </p:cNvSpPr>
          <p:nvPr>
            <p:ph type="body" idx="1"/>
          </p:nvPr>
        </p:nvSpPr>
        <p:spPr>
          <a:xfrm>
            <a:off x="514350" y="2005014"/>
            <a:ext cx="9686925" cy="4319587"/>
          </a:xfrm>
        </p:spPr>
        <p:txBody>
          <a:bodyPr rtlCol="0">
            <a:normAutofit/>
          </a:bodyPr>
          <a:lstStyle/>
          <a:p>
            <a:pPr marL="0" indent="0" fontAlgn="auto">
              <a:spcAft>
                <a:spcPts val="0"/>
              </a:spcAft>
              <a:buFont typeface="Arial" pitchFamily="34" charset="0"/>
              <a:buChar char="•"/>
              <a:defRPr/>
            </a:pPr>
            <a:r>
              <a:rPr lang="en-US" sz="1800" dirty="0" smtClean="0"/>
              <a:t>     The </a:t>
            </a:r>
            <a:r>
              <a:rPr lang="en-US" sz="1800" dirty="0"/>
              <a:t>chosen thread will run until one of the following conditions is true: </a:t>
            </a:r>
          </a:p>
          <a:p>
            <a:pPr marL="827088" lvl="1" fontAlgn="auto">
              <a:spcAft>
                <a:spcPts val="0"/>
              </a:spcAft>
              <a:buFont typeface="Arial" pitchFamily="34" charset="0"/>
              <a:buChar char="–"/>
              <a:defRPr/>
            </a:pPr>
            <a:r>
              <a:rPr lang="en-US" sz="1800" dirty="0"/>
              <a:t>A higher priority thread becomes </a:t>
            </a:r>
            <a:r>
              <a:rPr lang="en-US" sz="1800" dirty="0" err="1" smtClean="0"/>
              <a:t>runnable</a:t>
            </a:r>
            <a:r>
              <a:rPr lang="en-US" sz="1800" dirty="0" smtClean="0"/>
              <a:t> </a:t>
            </a:r>
            <a:endParaRPr lang="en-US" sz="1800" dirty="0"/>
          </a:p>
          <a:p>
            <a:pPr marL="827088" lvl="1" fontAlgn="auto">
              <a:spcAft>
                <a:spcPts val="0"/>
              </a:spcAft>
              <a:buFont typeface="Arial" pitchFamily="34" charset="0"/>
              <a:buChar char="–"/>
              <a:defRPr/>
            </a:pPr>
            <a:r>
              <a:rPr lang="en-US" sz="1800" dirty="0"/>
              <a:t>It yields, or its run method </a:t>
            </a:r>
            <a:r>
              <a:rPr lang="en-US" sz="1800" dirty="0" smtClean="0"/>
              <a:t>exits </a:t>
            </a:r>
            <a:endParaRPr lang="en-US" sz="1800" dirty="0"/>
          </a:p>
          <a:p>
            <a:pPr marL="827088" lvl="1" fontAlgn="auto">
              <a:spcAft>
                <a:spcPts val="0"/>
              </a:spcAft>
              <a:buFont typeface="Arial" pitchFamily="34" charset="0"/>
              <a:buChar char="–"/>
              <a:defRPr/>
            </a:pPr>
            <a:r>
              <a:rPr lang="en-US" sz="1800" dirty="0"/>
              <a:t>On systems that support </a:t>
            </a:r>
            <a:r>
              <a:rPr lang="en-US" sz="1800" i="1" dirty="0"/>
              <a:t>time-slicing</a:t>
            </a:r>
            <a:r>
              <a:rPr lang="en-US" sz="1800" dirty="0"/>
              <a:t>, its time allotment has </a:t>
            </a:r>
            <a:r>
              <a:rPr lang="en-US" sz="1800" dirty="0" smtClean="0"/>
              <a:t>expired </a:t>
            </a:r>
          </a:p>
          <a:p>
            <a:pPr marL="827088" lvl="1" fontAlgn="auto">
              <a:spcAft>
                <a:spcPts val="0"/>
              </a:spcAft>
              <a:buFont typeface="Arial" pitchFamily="34" charset="0"/>
              <a:buNone/>
              <a:defRPr/>
            </a:pPr>
            <a:endParaRPr lang="en-US" sz="1800" dirty="0"/>
          </a:p>
          <a:p>
            <a:pPr fontAlgn="auto">
              <a:lnSpc>
                <a:spcPct val="90000"/>
              </a:lnSpc>
              <a:spcAft>
                <a:spcPts val="0"/>
              </a:spcAft>
              <a:buFont typeface="Arial" pitchFamily="34" charset="0"/>
              <a:buChar char="•"/>
              <a:defRPr/>
            </a:pPr>
            <a:r>
              <a:rPr lang="en-US" sz="1800" dirty="0" smtClean="0"/>
              <a:t>Regarding Time-slicing</a:t>
            </a:r>
          </a:p>
          <a:p>
            <a:pPr lvl="1" fontAlgn="auto">
              <a:lnSpc>
                <a:spcPct val="90000"/>
              </a:lnSpc>
              <a:spcAft>
                <a:spcPts val="0"/>
              </a:spcAft>
              <a:buFont typeface="Arial" pitchFamily="34" charset="0"/>
              <a:buChar char="–"/>
              <a:defRPr/>
            </a:pPr>
            <a:r>
              <a:rPr lang="en-US" sz="1800" dirty="0" smtClean="0"/>
              <a:t>The Java runtime does not implement (and therefore does not guarantee) time-slicing</a:t>
            </a:r>
          </a:p>
          <a:p>
            <a:pPr lvl="1" fontAlgn="auto">
              <a:lnSpc>
                <a:spcPct val="90000"/>
              </a:lnSpc>
              <a:spcAft>
                <a:spcPts val="0"/>
              </a:spcAft>
              <a:buFont typeface="Arial" pitchFamily="34" charset="0"/>
              <a:buChar char="–"/>
              <a:defRPr/>
            </a:pPr>
            <a:r>
              <a:rPr lang="en-US" sz="1800" dirty="0" smtClean="0"/>
              <a:t>Your Java programs </a:t>
            </a:r>
            <a:r>
              <a:rPr lang="en-US" sz="1800" b="1" dirty="0" smtClean="0"/>
              <a:t>should not rely</a:t>
            </a:r>
            <a:r>
              <a:rPr lang="en-US" sz="1800" dirty="0" smtClean="0"/>
              <a:t> on time-slicing as it may produce different results on different systems</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514350" y="274638"/>
            <a:ext cx="9258300" cy="1143000"/>
          </a:xfrm>
        </p:spPr>
        <p:txBody>
          <a:bodyPr/>
          <a:lstStyle/>
          <a:p>
            <a:r>
              <a:rPr lang="en-US" smtClean="0"/>
              <a:t>Hotspot</a:t>
            </a:r>
          </a:p>
        </p:txBody>
      </p:sp>
      <p:sp>
        <p:nvSpPr>
          <p:cNvPr id="27650" name="Rectangle 3"/>
          <p:cNvSpPr>
            <a:spLocks noGrp="1" noChangeArrowheads="1"/>
          </p:cNvSpPr>
          <p:nvPr>
            <p:ph type="body" idx="1"/>
          </p:nvPr>
        </p:nvSpPr>
        <p:spPr>
          <a:xfrm>
            <a:off x="600075" y="1679576"/>
            <a:ext cx="9686925" cy="4416425"/>
          </a:xfrm>
        </p:spPr>
        <p:txBody>
          <a:bodyPr/>
          <a:lstStyle/>
          <a:p>
            <a:r>
              <a:rPr lang="en-US" sz="2000" dirty="0" smtClean="0"/>
              <a:t>Improves caching of objects &amp; methods </a:t>
            </a:r>
          </a:p>
          <a:p>
            <a:r>
              <a:rPr lang="en-US" sz="2000" dirty="0" smtClean="0"/>
              <a:t>Fast and fully accurate garbage collection </a:t>
            </a:r>
          </a:p>
          <a:p>
            <a:r>
              <a:rPr lang="en-US" sz="2000" dirty="0" smtClean="0"/>
              <a:t>Offers more GC algorithms</a:t>
            </a:r>
          </a:p>
          <a:p>
            <a:r>
              <a:rPr lang="en-US" sz="2000" dirty="0" smtClean="0"/>
              <a:t>Code refactoring</a:t>
            </a:r>
          </a:p>
          <a:p>
            <a:pPr lvl="1"/>
            <a:r>
              <a:rPr lang="en-US" sz="2000" dirty="0" smtClean="0"/>
              <a:t>Method in-lining </a:t>
            </a:r>
          </a:p>
          <a:p>
            <a:pPr lvl="1"/>
            <a:r>
              <a:rPr lang="en-US" sz="2000" dirty="0" smtClean="0"/>
              <a:t>Loop unrolling (increasing loop body to reduce iterations)</a:t>
            </a:r>
          </a:p>
          <a:p>
            <a:pPr lvl="1"/>
            <a:r>
              <a:rPr lang="en-US" sz="2000" dirty="0" smtClean="0"/>
              <a:t>Flow rearranging (fitting compiler instructions order to the machine)</a:t>
            </a:r>
          </a:p>
          <a:p>
            <a:endParaRPr lang="en-US" sz="20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idx="4294967295"/>
          </p:nvPr>
        </p:nvSpPr>
        <p:spPr>
          <a:xfrm>
            <a:off x="1200150" y="685800"/>
            <a:ext cx="7886700" cy="928688"/>
          </a:xfrm>
        </p:spPr>
        <p:txBody>
          <a:bodyPr/>
          <a:lstStyle/>
          <a:p>
            <a:r>
              <a:rPr lang="en-US" smtClean="0"/>
              <a:t>Synchronizing Threads</a:t>
            </a:r>
          </a:p>
        </p:txBody>
      </p:sp>
      <p:sp>
        <p:nvSpPr>
          <p:cNvPr id="116738" name="Rectangle 3"/>
          <p:cNvSpPr>
            <a:spLocks noGrp="1" noChangeArrowheads="1"/>
          </p:cNvSpPr>
          <p:nvPr>
            <p:ph type="body" idx="1"/>
          </p:nvPr>
        </p:nvSpPr>
        <p:spPr>
          <a:xfrm>
            <a:off x="428625" y="1755776"/>
            <a:ext cx="9601200" cy="4416425"/>
          </a:xfrm>
        </p:spPr>
        <p:txBody>
          <a:bodyPr/>
          <a:lstStyle/>
          <a:p>
            <a:r>
              <a:rPr lang="en-US" sz="1800" smtClean="0"/>
              <a:t>Separate, concurrently running threads do share data and must consider the state and activities of other threads</a:t>
            </a:r>
          </a:p>
          <a:p>
            <a:r>
              <a:rPr lang="en-US" sz="1800" smtClean="0"/>
              <a:t>One such set of programming situations are known as </a:t>
            </a:r>
            <a:r>
              <a:rPr lang="en-US" sz="1800" b="1" smtClean="0"/>
              <a:t>producer/consumer</a:t>
            </a:r>
            <a:r>
              <a:rPr lang="en-US" sz="1800" smtClean="0"/>
              <a:t> scenarios where the producer generates a stream of data which then is consumed by a consumer</a:t>
            </a:r>
          </a:p>
          <a:p>
            <a:r>
              <a:rPr lang="en-US" sz="1800" smtClean="0"/>
              <a:t>The code segments within a program that access the same object from separate, concurrent threads are called </a:t>
            </a:r>
            <a:r>
              <a:rPr lang="en-US" sz="1800" i="1" smtClean="0"/>
              <a:t>critical sections</a:t>
            </a:r>
            <a:endParaRPr lang="en-US" sz="1800" smtClean="0"/>
          </a:p>
          <a:p>
            <a:r>
              <a:rPr lang="en-US" sz="1800" smtClean="0"/>
              <a:t>In the Java language, a critical section can be a block or a method and are identified with the synchronized keyword</a:t>
            </a:r>
          </a:p>
          <a:p>
            <a:r>
              <a:rPr lang="en-US" sz="1800" smtClean="0"/>
              <a:t>The Java platform then associates a lock with every object that has synchronized code. </a:t>
            </a:r>
          </a:p>
          <a:p>
            <a:endParaRPr lang="en-US" sz="1800" smtClean="0"/>
          </a:p>
          <a:p>
            <a:endParaRPr lang="en-US" sz="180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idx="4294967295"/>
          </p:nvPr>
        </p:nvSpPr>
        <p:spPr>
          <a:xfrm>
            <a:off x="1285875" y="685800"/>
            <a:ext cx="7886700" cy="1004888"/>
          </a:xfrm>
        </p:spPr>
        <p:txBody>
          <a:bodyPr/>
          <a:lstStyle/>
          <a:p>
            <a:r>
              <a:rPr lang="en-US" smtClean="0"/>
              <a:t>Locking an Object - Example</a:t>
            </a:r>
          </a:p>
        </p:txBody>
      </p:sp>
      <p:sp>
        <p:nvSpPr>
          <p:cNvPr id="118786" name="Rectangle 4"/>
          <p:cNvSpPr>
            <a:spLocks noChangeArrowheads="1"/>
          </p:cNvSpPr>
          <p:nvPr/>
        </p:nvSpPr>
        <p:spPr bwMode="auto">
          <a:xfrm>
            <a:off x="342900" y="4114800"/>
            <a:ext cx="9686925" cy="1206500"/>
          </a:xfrm>
          <a:prstGeom prst="rect">
            <a:avLst/>
          </a:prstGeom>
          <a:noFill/>
          <a:ln w="9525">
            <a:noFill/>
            <a:miter lim="800000"/>
            <a:headEnd/>
            <a:tailEnd/>
          </a:ln>
        </p:spPr>
        <p:txBody>
          <a:bodyPr lIns="92075" tIns="46038" rIns="92075" bIns="46038"/>
          <a:lstStyle/>
          <a:p>
            <a:pPr marL="342900" indent="-342900" algn="l" rtl="0">
              <a:lnSpc>
                <a:spcPct val="90000"/>
              </a:lnSpc>
              <a:spcBef>
                <a:spcPct val="20000"/>
              </a:spcBef>
              <a:buFontTx/>
              <a:buChar char="•"/>
            </a:pPr>
            <a:r>
              <a:rPr lang="en-US" sz="1600">
                <a:latin typeface="Calibri" pitchFamily="34" charset="0"/>
              </a:rPr>
              <a:t>Only one Driver can drive the Car at a time</a:t>
            </a:r>
          </a:p>
          <a:p>
            <a:pPr marL="342900" indent="-342900" algn="l" rtl="0">
              <a:lnSpc>
                <a:spcPct val="90000"/>
              </a:lnSpc>
              <a:spcBef>
                <a:spcPct val="20000"/>
              </a:spcBef>
              <a:buFontTx/>
              <a:buChar char="•"/>
            </a:pPr>
            <a:r>
              <a:rPr lang="en-US" sz="1600">
                <a:latin typeface="Calibri" pitchFamily="34" charset="0"/>
              </a:rPr>
              <a:t>Only one thread at a time can own an object’s monitor</a:t>
            </a:r>
          </a:p>
        </p:txBody>
      </p:sp>
      <p:sp>
        <p:nvSpPr>
          <p:cNvPr id="6" name="AutoShape 8"/>
          <p:cNvSpPr>
            <a:spLocks noChangeArrowheads="1"/>
          </p:cNvSpPr>
          <p:nvPr/>
        </p:nvSpPr>
        <p:spPr bwMode="auto">
          <a:xfrm>
            <a:off x="685800" y="1905000"/>
            <a:ext cx="3943350" cy="2133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Car{</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b="1" dirty="0">
                <a:latin typeface="Calibri" pitchFamily="34" charset="0"/>
                <a:cs typeface="+mn-cs"/>
              </a:rPr>
              <a:t>synchronized</a:t>
            </a:r>
            <a:r>
              <a:rPr lang="en-US" sz="1200" dirty="0">
                <a:latin typeface="Calibri" pitchFamily="34" charset="0"/>
                <a:cs typeface="+mn-cs"/>
              </a:rPr>
              <a:t> void drive(){</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//this Car is locked by a Driver</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//this Car is unlocked by a Driver</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p:txBody>
      </p:sp>
      <p:sp>
        <p:nvSpPr>
          <p:cNvPr id="7" name="AutoShape 8"/>
          <p:cNvSpPr>
            <a:spLocks noChangeArrowheads="1"/>
          </p:cNvSpPr>
          <p:nvPr/>
        </p:nvSpPr>
        <p:spPr bwMode="auto">
          <a:xfrm>
            <a:off x="6086475" y="1905000"/>
            <a:ext cx="3943350" cy="3429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Car{</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//It’s not synchronized now</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drive(){…}</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Person{</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use(Car c){</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a:latin typeface="Calibri" pitchFamily="34" charset="0"/>
                <a:cs typeface="+mn-cs"/>
              </a:rPr>
              <a:t>synchronized(c)</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c.drive</a:t>
            </a:r>
            <a:r>
              <a:rPr lang="en-US" sz="1200" dirty="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
        <p:nvSpPr>
          <p:cNvPr id="118793" name="Rectangle 4"/>
          <p:cNvSpPr>
            <a:spLocks noChangeArrowheads="1"/>
          </p:cNvSpPr>
          <p:nvPr/>
        </p:nvSpPr>
        <p:spPr bwMode="auto">
          <a:xfrm>
            <a:off x="5057775" y="5422900"/>
            <a:ext cx="5229225" cy="368300"/>
          </a:xfrm>
          <a:prstGeom prst="rect">
            <a:avLst/>
          </a:prstGeom>
          <a:noFill/>
          <a:ln w="9525">
            <a:noFill/>
            <a:miter lim="800000"/>
            <a:headEnd/>
            <a:tailEnd/>
          </a:ln>
        </p:spPr>
        <p:txBody>
          <a:bodyPr lIns="92075" tIns="46038" rIns="92075" bIns="46038"/>
          <a:lstStyle/>
          <a:p>
            <a:pPr marL="342900" indent="-342900" algn="l" rtl="0">
              <a:lnSpc>
                <a:spcPct val="90000"/>
              </a:lnSpc>
              <a:spcBef>
                <a:spcPct val="20000"/>
              </a:spcBef>
              <a:buFontTx/>
              <a:buChar char="•"/>
            </a:pPr>
            <a:r>
              <a:rPr lang="en-US" sz="1600">
                <a:latin typeface="Calibri" pitchFamily="34" charset="0"/>
              </a:rPr>
              <a:t>More than one Driver can drive the Car at a time</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026"/>
          <p:cNvSpPr>
            <a:spLocks noGrp="1" noChangeArrowheads="1"/>
          </p:cNvSpPr>
          <p:nvPr>
            <p:ph type="title" idx="4294967295"/>
          </p:nvPr>
        </p:nvSpPr>
        <p:spPr>
          <a:xfrm>
            <a:off x="1114425" y="762000"/>
            <a:ext cx="7886700" cy="928688"/>
          </a:xfrm>
        </p:spPr>
        <p:txBody>
          <a:bodyPr/>
          <a:lstStyle/>
          <a:p>
            <a:r>
              <a:rPr lang="en-US" smtClean="0"/>
              <a:t>Object Lock Flag</a:t>
            </a:r>
          </a:p>
        </p:txBody>
      </p:sp>
      <p:sp>
        <p:nvSpPr>
          <p:cNvPr id="120834" name="Rectangle 1027"/>
          <p:cNvSpPr>
            <a:spLocks noGrp="1" noChangeArrowheads="1"/>
          </p:cNvSpPr>
          <p:nvPr>
            <p:ph type="body" idx="1"/>
          </p:nvPr>
        </p:nvSpPr>
        <p:spPr>
          <a:xfrm>
            <a:off x="428625" y="1752601"/>
            <a:ext cx="9515475" cy="4264025"/>
          </a:xfrm>
        </p:spPr>
        <p:txBody>
          <a:bodyPr/>
          <a:lstStyle/>
          <a:p>
            <a:pPr>
              <a:lnSpc>
                <a:spcPct val="90000"/>
              </a:lnSpc>
            </a:pPr>
            <a:r>
              <a:rPr lang="en-US" sz="2000" smtClean="0"/>
              <a:t>Every object has a flag that can be thought of as a "lock flag" </a:t>
            </a:r>
          </a:p>
          <a:p>
            <a:pPr>
              <a:lnSpc>
                <a:spcPct val="90000"/>
              </a:lnSpc>
            </a:pPr>
            <a:r>
              <a:rPr lang="en-US" sz="2000" smtClean="0"/>
              <a:t>synchronized allows interaction with the lock flag </a:t>
            </a:r>
          </a:p>
          <a:p>
            <a:pPr>
              <a:lnSpc>
                <a:spcPct val="90000"/>
              </a:lnSpc>
            </a:pPr>
            <a:r>
              <a:rPr lang="en-US" sz="2000" smtClean="0"/>
              <a:t>Released when :</a:t>
            </a:r>
          </a:p>
          <a:p>
            <a:pPr lvl="1">
              <a:lnSpc>
                <a:spcPct val="90000"/>
              </a:lnSpc>
            </a:pPr>
            <a:r>
              <a:rPr lang="en-US" sz="2000" smtClean="0"/>
              <a:t>the thread passes the end of the synchronized code block </a:t>
            </a:r>
          </a:p>
          <a:p>
            <a:pPr lvl="1">
              <a:lnSpc>
                <a:spcPct val="90000"/>
              </a:lnSpc>
            </a:pPr>
            <a:r>
              <a:rPr lang="en-US" sz="2000" smtClean="0"/>
              <a:t>Automatically released when a break or exception is thrown by the synchronized </a:t>
            </a:r>
            <a:br>
              <a:rPr lang="en-US" sz="2000" smtClean="0"/>
            </a:br>
            <a:r>
              <a:rPr lang="en-US" sz="2000" smtClean="0"/>
              <a:t>code block </a:t>
            </a:r>
          </a:p>
          <a:p>
            <a:pPr>
              <a:lnSpc>
                <a:spcPct val="90000"/>
              </a:lnSpc>
            </a:pPr>
            <a:endParaRPr lang="en-US" sz="200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p:cNvSpPr>
            <a:spLocks noChangeArrowheads="1"/>
          </p:cNvSpPr>
          <p:nvPr/>
        </p:nvSpPr>
        <p:spPr bwMode="auto">
          <a:xfrm>
            <a:off x="771525" y="1905000"/>
            <a:ext cx="8658225" cy="3886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
        <p:nvSpPr>
          <p:cNvPr id="5" name="Rectangle 6"/>
          <p:cNvSpPr>
            <a:spLocks noChangeArrowheads="1"/>
          </p:cNvSpPr>
          <p:nvPr/>
        </p:nvSpPr>
        <p:spPr bwMode="auto">
          <a:xfrm>
            <a:off x="2228850" y="2438400"/>
            <a:ext cx="5486400" cy="3048000"/>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2000">
                <a:latin typeface="Calibri" pitchFamily="34" charset="0"/>
              </a:rPr>
              <a:t>Alive area</a:t>
            </a:r>
          </a:p>
          <a:p>
            <a:pPr algn="ctr" rtl="0" eaLnBrk="0" hangingPunct="0"/>
            <a:endParaRPr lang="en-US" sz="2000">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p:txBody>
      </p:sp>
      <p:sp>
        <p:nvSpPr>
          <p:cNvPr id="122887" name="Rectangle 8"/>
          <p:cNvSpPr>
            <a:spLocks noChangeArrowheads="1"/>
          </p:cNvSpPr>
          <p:nvPr/>
        </p:nvSpPr>
        <p:spPr bwMode="auto">
          <a:xfrm>
            <a:off x="1028700" y="37338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Thread.start()</a:t>
            </a:r>
          </a:p>
        </p:txBody>
      </p:sp>
      <p:sp>
        <p:nvSpPr>
          <p:cNvPr id="7" name="AutoShape 11"/>
          <p:cNvSpPr>
            <a:spLocks noChangeArrowheads="1"/>
          </p:cNvSpPr>
          <p:nvPr/>
        </p:nvSpPr>
        <p:spPr bwMode="auto">
          <a:xfrm>
            <a:off x="111442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new</a:t>
            </a:r>
          </a:p>
          <a:p>
            <a:pPr algn="ctr" rtl="0" eaLnBrk="0" hangingPunct="0"/>
            <a:r>
              <a:rPr lang="en-US" sz="1400">
                <a:latin typeface="Calibri" pitchFamily="34" charset="0"/>
              </a:rPr>
              <a:t>Thread</a:t>
            </a:r>
          </a:p>
        </p:txBody>
      </p:sp>
      <p:sp>
        <p:nvSpPr>
          <p:cNvPr id="8" name="AutoShape 5"/>
          <p:cNvSpPr>
            <a:spLocks noChangeArrowheads="1"/>
          </p:cNvSpPr>
          <p:nvPr/>
        </p:nvSpPr>
        <p:spPr bwMode="auto">
          <a:xfrm>
            <a:off x="291464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err="1">
                <a:latin typeface="+mn-lt"/>
                <a:cs typeface="+mn-cs"/>
              </a:rPr>
              <a:t>Runnable</a:t>
            </a:r>
            <a:endParaRPr lang="en-US" sz="1400" dirty="0">
              <a:latin typeface="+mn-lt"/>
              <a:cs typeface="+mn-cs"/>
            </a:endParaRPr>
          </a:p>
        </p:txBody>
      </p:sp>
      <p:sp>
        <p:nvSpPr>
          <p:cNvPr id="9" name="AutoShape 5"/>
          <p:cNvSpPr>
            <a:spLocks noChangeArrowheads="1"/>
          </p:cNvSpPr>
          <p:nvPr/>
        </p:nvSpPr>
        <p:spPr bwMode="auto">
          <a:xfrm>
            <a:off x="600074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Running</a:t>
            </a:r>
          </a:p>
        </p:txBody>
      </p:sp>
      <p:sp>
        <p:nvSpPr>
          <p:cNvPr id="10" name="AutoShape 11"/>
          <p:cNvSpPr>
            <a:spLocks noChangeArrowheads="1"/>
          </p:cNvSpPr>
          <p:nvPr/>
        </p:nvSpPr>
        <p:spPr bwMode="auto">
          <a:xfrm>
            <a:off x="831532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Dead</a:t>
            </a:r>
          </a:p>
        </p:txBody>
      </p:sp>
      <p:sp>
        <p:nvSpPr>
          <p:cNvPr id="11" name="Freeform 10"/>
          <p:cNvSpPr/>
          <p:nvPr/>
        </p:nvSpPr>
        <p:spPr>
          <a:xfrm>
            <a:off x="1405533" y="3059114"/>
            <a:ext cx="1484114" cy="750887"/>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 name="Freeform 11"/>
          <p:cNvSpPr/>
          <p:nvPr/>
        </p:nvSpPr>
        <p:spPr>
          <a:xfrm>
            <a:off x="6981230" y="3048001"/>
            <a:ext cx="2028825" cy="879475"/>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2902" name="Rectangle 8"/>
          <p:cNvSpPr>
            <a:spLocks noChangeArrowheads="1"/>
          </p:cNvSpPr>
          <p:nvPr/>
        </p:nvSpPr>
        <p:spPr bwMode="auto">
          <a:xfrm>
            <a:off x="4286250" y="38100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JVM Scheduler</a:t>
            </a:r>
          </a:p>
        </p:txBody>
      </p:sp>
      <p:sp>
        <p:nvSpPr>
          <p:cNvPr id="14" name="Rectangle 8"/>
          <p:cNvSpPr>
            <a:spLocks noChangeArrowheads="1"/>
          </p:cNvSpPr>
          <p:nvPr/>
        </p:nvSpPr>
        <p:spPr bwMode="auto">
          <a:xfrm>
            <a:off x="5486400" y="2895600"/>
            <a:ext cx="1543050" cy="762000"/>
          </a:xfrm>
          <a:prstGeom prst="rect">
            <a:avLst/>
          </a:prstGeom>
          <a:noFill/>
          <a:ln w="12700">
            <a:noFill/>
            <a:miter lim="800000"/>
            <a:headEnd/>
            <a:tailEnd/>
          </a:ln>
          <a:effectLst/>
        </p:spPr>
        <p:txBody>
          <a:bodyPr wrap="none" anchor="ctr"/>
          <a:lstStyle/>
          <a:p>
            <a:pPr algn="l" rtl="0" eaLnBrk="0" fontAlgn="auto" hangingPunct="0">
              <a:spcBef>
                <a:spcPts val="0"/>
              </a:spcBef>
              <a:spcAft>
                <a:spcPts val="0"/>
              </a:spcAft>
              <a:defRPr/>
            </a:pPr>
            <a:r>
              <a:rPr lang="en-US" sz="1050" dirty="0" err="1">
                <a:latin typeface="+mn-lt"/>
                <a:cs typeface="+mn-cs"/>
              </a:rPr>
              <a:t>Thread.sleep</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a:t>
            </a:r>
            <a:r>
              <a:rPr lang="en-US" sz="1050" dirty="0" err="1">
                <a:latin typeface="+mn-lt"/>
                <a:cs typeface="+mn-cs"/>
              </a:rPr>
              <a:t>Thread.yeild</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join()</a:t>
            </a:r>
          </a:p>
        </p:txBody>
      </p:sp>
      <p:sp>
        <p:nvSpPr>
          <p:cNvPr id="15" name="Freeform 14"/>
          <p:cNvSpPr/>
          <p:nvPr/>
        </p:nvSpPr>
        <p:spPr>
          <a:xfrm>
            <a:off x="3330775" y="3101975"/>
            <a:ext cx="3123604" cy="4572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6" name="Can 15"/>
          <p:cNvSpPr/>
          <p:nvPr/>
        </p:nvSpPr>
        <p:spPr>
          <a:xfrm>
            <a:off x="4200525" y="2895600"/>
            <a:ext cx="1200150"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Blocked pool</a:t>
            </a:r>
          </a:p>
        </p:txBody>
      </p:sp>
      <p:cxnSp>
        <p:nvCxnSpPr>
          <p:cNvPr id="17" name="Straight Arrow Connector 16"/>
          <p:cNvCxnSpPr/>
          <p:nvPr/>
        </p:nvCxnSpPr>
        <p:spPr>
          <a:xfrm>
            <a:off x="3857625" y="3810000"/>
            <a:ext cx="2143125"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907" name="Rectangle 8"/>
          <p:cNvSpPr>
            <a:spLocks noChangeArrowheads="1"/>
          </p:cNvSpPr>
          <p:nvPr/>
        </p:nvSpPr>
        <p:spPr bwMode="auto">
          <a:xfrm>
            <a:off x="7886700" y="3886200"/>
            <a:ext cx="1114425" cy="2286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run() ends</a:t>
            </a:r>
          </a:p>
        </p:txBody>
      </p:sp>
      <p:sp>
        <p:nvSpPr>
          <p:cNvPr id="122908" name="Rectangle 2"/>
          <p:cNvSpPr>
            <a:spLocks noGrp="1" noChangeArrowheads="1"/>
          </p:cNvSpPr>
          <p:nvPr>
            <p:ph type="title" idx="4294967295"/>
          </p:nvPr>
        </p:nvSpPr>
        <p:spPr>
          <a:xfrm>
            <a:off x="0" y="838200"/>
            <a:ext cx="10287000" cy="800100"/>
          </a:xfrm>
        </p:spPr>
        <p:txBody>
          <a:bodyPr/>
          <a:lstStyle/>
          <a:p>
            <a:r>
              <a:rPr lang="en-US" smtClean="0"/>
              <a:t>Synchronization</a:t>
            </a:r>
            <a:endParaRPr lang="en-US" dirty="0" smtClean="0"/>
          </a:p>
        </p:txBody>
      </p:sp>
      <p:sp>
        <p:nvSpPr>
          <p:cNvPr id="21" name="Can 20"/>
          <p:cNvSpPr/>
          <p:nvPr/>
        </p:nvSpPr>
        <p:spPr>
          <a:xfrm>
            <a:off x="3943350" y="4648200"/>
            <a:ext cx="1628775"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Synchronized pool</a:t>
            </a:r>
          </a:p>
        </p:txBody>
      </p:sp>
      <p:sp>
        <p:nvSpPr>
          <p:cNvPr id="25" name="Freeform 24"/>
          <p:cNvSpPr/>
          <p:nvPr/>
        </p:nvSpPr>
        <p:spPr>
          <a:xfrm>
            <a:off x="3125391" y="4038600"/>
            <a:ext cx="817959" cy="609600"/>
          </a:xfrm>
          <a:custGeom>
            <a:avLst/>
            <a:gdLst>
              <a:gd name="connsiteX0" fmla="*/ 694871 w 694871"/>
              <a:gd name="connsiteY0" fmla="*/ 587829 h 587829"/>
              <a:gd name="connsiteX1" fmla="*/ 96157 w 694871"/>
              <a:gd name="connsiteY1" fmla="*/ 457200 h 587829"/>
              <a:gd name="connsiteX2" fmla="*/ 117928 w 694871"/>
              <a:gd name="connsiteY2" fmla="*/ 0 h 587829"/>
            </a:gdLst>
            <a:ahLst/>
            <a:cxnLst>
              <a:cxn ang="0">
                <a:pos x="connsiteX0" y="connsiteY0"/>
              </a:cxn>
              <a:cxn ang="0">
                <a:pos x="connsiteX1" y="connsiteY1"/>
              </a:cxn>
              <a:cxn ang="0">
                <a:pos x="connsiteX2" y="connsiteY2"/>
              </a:cxn>
            </a:cxnLst>
            <a:rect l="l" t="t" r="r" b="b"/>
            <a:pathLst>
              <a:path w="694871" h="587829">
                <a:moveTo>
                  <a:pt x="694871" y="587829"/>
                </a:moveTo>
                <a:cubicBezTo>
                  <a:pt x="443592" y="571500"/>
                  <a:pt x="192314" y="555171"/>
                  <a:pt x="96157" y="457200"/>
                </a:cubicBezTo>
                <a:cubicBezTo>
                  <a:pt x="0" y="359229"/>
                  <a:pt x="58964" y="179614"/>
                  <a:pt x="11792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2911" name="Rectangle 8"/>
          <p:cNvSpPr>
            <a:spLocks noChangeArrowheads="1"/>
          </p:cNvSpPr>
          <p:nvPr/>
        </p:nvSpPr>
        <p:spPr bwMode="auto">
          <a:xfrm>
            <a:off x="6515100" y="4495800"/>
            <a:ext cx="111442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Synch block</a:t>
            </a:r>
          </a:p>
          <a:p>
            <a:pPr algn="ctr" rtl="0" eaLnBrk="0" hangingPunct="0"/>
            <a:r>
              <a:rPr lang="en-US" sz="1200">
                <a:latin typeface="Calibri" pitchFamily="34" charset="0"/>
              </a:rPr>
              <a:t>occupied </a:t>
            </a:r>
          </a:p>
        </p:txBody>
      </p:sp>
      <p:sp>
        <p:nvSpPr>
          <p:cNvPr id="122912" name="Rectangle 8"/>
          <p:cNvSpPr>
            <a:spLocks noChangeArrowheads="1"/>
          </p:cNvSpPr>
          <p:nvPr/>
        </p:nvSpPr>
        <p:spPr bwMode="auto">
          <a:xfrm>
            <a:off x="2057400" y="4191000"/>
            <a:ext cx="128587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Synch block</a:t>
            </a:r>
          </a:p>
          <a:p>
            <a:pPr algn="ctr" rtl="0" eaLnBrk="0" hangingPunct="0"/>
            <a:r>
              <a:rPr lang="en-US" sz="1200">
                <a:latin typeface="Calibri" pitchFamily="34" charset="0"/>
              </a:rPr>
              <a:t>released</a:t>
            </a:r>
          </a:p>
        </p:txBody>
      </p:sp>
      <p:sp>
        <p:nvSpPr>
          <p:cNvPr id="122913" name="Rectangle 8"/>
          <p:cNvSpPr>
            <a:spLocks noChangeArrowheads="1"/>
          </p:cNvSpPr>
          <p:nvPr/>
        </p:nvSpPr>
        <p:spPr bwMode="auto">
          <a:xfrm>
            <a:off x="2743200" y="3048000"/>
            <a:ext cx="128587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block ends</a:t>
            </a:r>
          </a:p>
          <a:p>
            <a:pPr algn="ctr" rtl="0" eaLnBrk="0" hangingPunct="0"/>
            <a:r>
              <a:rPr lang="en-US" sz="1200">
                <a:latin typeface="Calibri" pitchFamily="34" charset="0"/>
              </a:rPr>
              <a:t>interrupt()</a:t>
            </a:r>
          </a:p>
        </p:txBody>
      </p:sp>
      <p:sp>
        <p:nvSpPr>
          <p:cNvPr id="30" name="Freeform 29"/>
          <p:cNvSpPr/>
          <p:nvPr/>
        </p:nvSpPr>
        <p:spPr>
          <a:xfrm>
            <a:off x="5547122" y="4060825"/>
            <a:ext cx="1507331" cy="609600"/>
          </a:xfrm>
          <a:custGeom>
            <a:avLst/>
            <a:gdLst>
              <a:gd name="connsiteX0" fmla="*/ 979714 w 1338943"/>
              <a:gd name="connsiteY0" fmla="*/ 0 h 609600"/>
              <a:gd name="connsiteX1" fmla="*/ 1175657 w 1338943"/>
              <a:gd name="connsiteY1" fmla="*/ 359229 h 609600"/>
              <a:gd name="connsiteX2" fmla="*/ 0 w 1338943"/>
              <a:gd name="connsiteY2" fmla="*/ 609600 h 609600"/>
            </a:gdLst>
            <a:ahLst/>
            <a:cxnLst>
              <a:cxn ang="0">
                <a:pos x="connsiteX0" y="connsiteY0"/>
              </a:cxn>
              <a:cxn ang="0">
                <a:pos x="connsiteX1" y="connsiteY1"/>
              </a:cxn>
              <a:cxn ang="0">
                <a:pos x="connsiteX2" y="connsiteY2"/>
              </a:cxn>
            </a:cxnLst>
            <a:rect l="l" t="t" r="r" b="b"/>
            <a:pathLst>
              <a:path w="1338943" h="609600">
                <a:moveTo>
                  <a:pt x="979714" y="0"/>
                </a:moveTo>
                <a:cubicBezTo>
                  <a:pt x="1159328" y="128814"/>
                  <a:pt x="1338943" y="257629"/>
                  <a:pt x="1175657" y="359229"/>
                </a:cubicBezTo>
                <a:cubicBezTo>
                  <a:pt x="1012371" y="460829"/>
                  <a:pt x="506185" y="535214"/>
                  <a:pt x="0" y="60960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a:xfrm>
            <a:off x="171450" y="838200"/>
            <a:ext cx="10287000" cy="800100"/>
          </a:xfrm>
        </p:spPr>
        <p:txBody>
          <a:bodyPr/>
          <a:lstStyle/>
          <a:p>
            <a:r>
              <a:rPr lang="en-US" smtClean="0"/>
              <a:t>Using the notify and wait Methods </a:t>
            </a:r>
          </a:p>
        </p:txBody>
      </p:sp>
      <p:sp>
        <p:nvSpPr>
          <p:cNvPr id="123906" name="Rectangle 3"/>
          <p:cNvSpPr>
            <a:spLocks noGrp="1" noChangeArrowheads="1"/>
          </p:cNvSpPr>
          <p:nvPr>
            <p:ph type="body" idx="1"/>
          </p:nvPr>
        </p:nvSpPr>
        <p:spPr>
          <a:xfrm>
            <a:off x="514350" y="1676401"/>
            <a:ext cx="9515475" cy="4340225"/>
          </a:xfrm>
        </p:spPr>
        <p:txBody>
          <a:bodyPr/>
          <a:lstStyle/>
          <a:p>
            <a:endParaRPr lang="en-US" sz="2000" i="1" smtClean="0"/>
          </a:p>
          <a:p>
            <a:r>
              <a:rPr lang="en-US" sz="2000" i="1" smtClean="0"/>
              <a:t>wait(), wait(long timeout)</a:t>
            </a:r>
          </a:p>
          <a:p>
            <a:pPr lvl="1"/>
            <a:r>
              <a:rPr lang="en-US" sz="2000" smtClean="0"/>
              <a:t>Causes current thread to wait until another thread invokes the </a:t>
            </a:r>
            <a:r>
              <a:rPr lang="en-US" sz="2000" i="1" smtClean="0"/>
              <a:t>notify()</a:t>
            </a:r>
            <a:r>
              <a:rPr lang="en-US" sz="2000" smtClean="0"/>
              <a:t> method or the </a:t>
            </a:r>
            <a:r>
              <a:rPr lang="en-US" sz="2000" i="1" smtClean="0"/>
              <a:t>notifyAll() </a:t>
            </a:r>
            <a:r>
              <a:rPr lang="en-US" sz="2000" smtClean="0"/>
              <a:t>method for this object, or a specified amount of time has elapsed.</a:t>
            </a:r>
          </a:p>
          <a:p>
            <a:r>
              <a:rPr lang="en-US" sz="2000" i="1" smtClean="0"/>
              <a:t>notify()</a:t>
            </a:r>
          </a:p>
          <a:p>
            <a:pPr lvl="1"/>
            <a:r>
              <a:rPr lang="en-US" sz="2000" smtClean="0"/>
              <a:t>Wakes up a single thread that is waiting on this object's monitor</a:t>
            </a:r>
          </a:p>
          <a:p>
            <a:r>
              <a:rPr lang="en-US" sz="2000" i="1" smtClean="0"/>
              <a:t>notifyAll()</a:t>
            </a:r>
          </a:p>
          <a:p>
            <a:pPr lvl="1"/>
            <a:r>
              <a:rPr lang="en-US" sz="2000" smtClean="0"/>
              <a:t>Wakes up all threads that are waiting on this object's monitor</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8"/>
          <p:cNvSpPr>
            <a:spLocks noChangeArrowheads="1"/>
          </p:cNvSpPr>
          <p:nvPr/>
        </p:nvSpPr>
        <p:spPr bwMode="auto">
          <a:xfrm>
            <a:off x="771525" y="1905000"/>
            <a:ext cx="8658225" cy="3886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
        <p:nvSpPr>
          <p:cNvPr id="5" name="Rectangle 6"/>
          <p:cNvSpPr>
            <a:spLocks noChangeArrowheads="1"/>
          </p:cNvSpPr>
          <p:nvPr/>
        </p:nvSpPr>
        <p:spPr bwMode="auto">
          <a:xfrm>
            <a:off x="2228850" y="2438400"/>
            <a:ext cx="5486400" cy="3048000"/>
          </a:xfrm>
          <a:prstGeom prst="rect">
            <a:avLst/>
          </a:prstGeom>
          <a:solidFill>
            <a:schemeClr val="bg1"/>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2000">
                <a:latin typeface="Calibri" pitchFamily="34" charset="0"/>
              </a:rPr>
              <a:t>Alive area</a:t>
            </a:r>
          </a:p>
          <a:p>
            <a:pPr algn="ctr" rtl="0" eaLnBrk="0" hangingPunct="0"/>
            <a:endParaRPr lang="en-US" sz="2000">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rgbClr val="A6A6A6"/>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a:p>
            <a:pPr algn="ctr" rtl="0" eaLnBrk="0" hangingPunct="0"/>
            <a:endParaRPr lang="en-US" sz="2000">
              <a:solidFill>
                <a:schemeClr val="tx2"/>
              </a:solidFill>
              <a:latin typeface="Calibri" pitchFamily="34" charset="0"/>
            </a:endParaRPr>
          </a:p>
        </p:txBody>
      </p:sp>
      <p:sp>
        <p:nvSpPr>
          <p:cNvPr id="125959" name="Rectangle 8"/>
          <p:cNvSpPr>
            <a:spLocks noChangeArrowheads="1"/>
          </p:cNvSpPr>
          <p:nvPr/>
        </p:nvSpPr>
        <p:spPr bwMode="auto">
          <a:xfrm>
            <a:off x="1028700" y="37338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Thread.start()</a:t>
            </a:r>
          </a:p>
        </p:txBody>
      </p:sp>
      <p:sp>
        <p:nvSpPr>
          <p:cNvPr id="7" name="AutoShape 11"/>
          <p:cNvSpPr>
            <a:spLocks noChangeArrowheads="1"/>
          </p:cNvSpPr>
          <p:nvPr/>
        </p:nvSpPr>
        <p:spPr bwMode="auto">
          <a:xfrm>
            <a:off x="111442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new</a:t>
            </a:r>
          </a:p>
          <a:p>
            <a:pPr algn="ctr" rtl="0" eaLnBrk="0" hangingPunct="0"/>
            <a:r>
              <a:rPr lang="en-US" sz="1400">
                <a:latin typeface="Calibri" pitchFamily="34" charset="0"/>
              </a:rPr>
              <a:t>Thread</a:t>
            </a:r>
          </a:p>
        </p:txBody>
      </p:sp>
      <p:sp>
        <p:nvSpPr>
          <p:cNvPr id="8" name="AutoShape 5"/>
          <p:cNvSpPr>
            <a:spLocks noChangeArrowheads="1"/>
          </p:cNvSpPr>
          <p:nvPr/>
        </p:nvSpPr>
        <p:spPr bwMode="auto">
          <a:xfrm>
            <a:off x="291464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err="1">
                <a:latin typeface="+mn-lt"/>
                <a:cs typeface="+mn-cs"/>
              </a:rPr>
              <a:t>Runnable</a:t>
            </a:r>
            <a:endParaRPr lang="en-US" sz="1400" dirty="0">
              <a:latin typeface="+mn-lt"/>
              <a:cs typeface="+mn-cs"/>
            </a:endParaRPr>
          </a:p>
        </p:txBody>
      </p:sp>
      <p:sp>
        <p:nvSpPr>
          <p:cNvPr id="9" name="AutoShape 5"/>
          <p:cNvSpPr>
            <a:spLocks noChangeArrowheads="1"/>
          </p:cNvSpPr>
          <p:nvPr/>
        </p:nvSpPr>
        <p:spPr bwMode="auto">
          <a:xfrm>
            <a:off x="6000749" y="3581400"/>
            <a:ext cx="971989" cy="457200"/>
          </a:xfrm>
          <a:prstGeom prst="flowChartAlternateProcess">
            <a:avLst/>
          </a:prstGeom>
          <a:solidFill>
            <a:srgbClr val="00B0F0"/>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Running</a:t>
            </a:r>
          </a:p>
        </p:txBody>
      </p:sp>
      <p:sp>
        <p:nvSpPr>
          <p:cNvPr id="10" name="AutoShape 11"/>
          <p:cNvSpPr>
            <a:spLocks noChangeArrowheads="1"/>
          </p:cNvSpPr>
          <p:nvPr/>
        </p:nvSpPr>
        <p:spPr bwMode="auto">
          <a:xfrm>
            <a:off x="8315325" y="2590800"/>
            <a:ext cx="771525" cy="457200"/>
          </a:xfrm>
          <a:prstGeom prst="flowChartAlternateProcess">
            <a:avLst/>
          </a:prstGeom>
          <a:solidFill>
            <a:srgbClr val="DDDDDD"/>
          </a:solidFill>
          <a:ln w="9525">
            <a:solidFill>
              <a:schemeClr val="tx1"/>
            </a:solidFill>
            <a:miter lim="800000"/>
            <a:headEnd/>
            <a:tailEnd/>
          </a:ln>
          <a:effectLst/>
          <a:scene3d>
            <a:camera prst="orthographicFront"/>
            <a:lightRig rig="threePt" dir="t"/>
          </a:scene3d>
          <a:sp3d>
            <a:bevelT/>
          </a:sp3d>
        </p:spPr>
        <p:txBody>
          <a:bodyPr wrap="none" anchor="ctr"/>
          <a:lstStyle/>
          <a:p>
            <a:pPr algn="ctr" rtl="0" eaLnBrk="0" hangingPunct="0"/>
            <a:r>
              <a:rPr lang="en-US" sz="1400">
                <a:latin typeface="Calibri" pitchFamily="34" charset="0"/>
              </a:rPr>
              <a:t>Dead</a:t>
            </a:r>
          </a:p>
        </p:txBody>
      </p:sp>
      <p:sp>
        <p:nvSpPr>
          <p:cNvPr id="11" name="Freeform 10"/>
          <p:cNvSpPr/>
          <p:nvPr/>
        </p:nvSpPr>
        <p:spPr>
          <a:xfrm>
            <a:off x="1405533" y="3059114"/>
            <a:ext cx="1484114" cy="750887"/>
          </a:xfrm>
          <a:custGeom>
            <a:avLst/>
            <a:gdLst>
              <a:gd name="connsiteX0" fmla="*/ 67128 w 1318986"/>
              <a:gd name="connsiteY0" fmla="*/ 0 h 751114"/>
              <a:gd name="connsiteX1" fmla="*/ 208643 w 1318986"/>
              <a:gd name="connsiteY1" fmla="*/ 598714 h 751114"/>
              <a:gd name="connsiteX2" fmla="*/ 1318986 w 1318986"/>
              <a:gd name="connsiteY2" fmla="*/ 751114 h 751114"/>
            </a:gdLst>
            <a:ahLst/>
            <a:cxnLst>
              <a:cxn ang="0">
                <a:pos x="connsiteX0" y="connsiteY0"/>
              </a:cxn>
              <a:cxn ang="0">
                <a:pos x="connsiteX1" y="connsiteY1"/>
              </a:cxn>
              <a:cxn ang="0">
                <a:pos x="connsiteX2" y="connsiteY2"/>
              </a:cxn>
            </a:cxnLst>
            <a:rect l="l" t="t" r="r" b="b"/>
            <a:pathLst>
              <a:path w="1318986" h="751114">
                <a:moveTo>
                  <a:pt x="67128" y="0"/>
                </a:moveTo>
                <a:cubicBezTo>
                  <a:pt x="33564" y="236764"/>
                  <a:pt x="0" y="473528"/>
                  <a:pt x="208643" y="598714"/>
                </a:cubicBezTo>
                <a:cubicBezTo>
                  <a:pt x="417286" y="723900"/>
                  <a:pt x="868136" y="737507"/>
                  <a:pt x="1318986" y="751114"/>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 name="Freeform 11"/>
          <p:cNvSpPr/>
          <p:nvPr/>
        </p:nvSpPr>
        <p:spPr>
          <a:xfrm>
            <a:off x="6981230" y="3048001"/>
            <a:ext cx="2028825" cy="879475"/>
          </a:xfrm>
          <a:custGeom>
            <a:avLst/>
            <a:gdLst>
              <a:gd name="connsiteX0" fmla="*/ 1545772 w 1803401"/>
              <a:gd name="connsiteY0" fmla="*/ 0 h 879929"/>
              <a:gd name="connsiteX1" fmla="*/ 1545772 w 1803401"/>
              <a:gd name="connsiteY1" fmla="*/ 740229 h 879929"/>
              <a:gd name="connsiteX2" fmla="*/ 0 w 1803401"/>
              <a:gd name="connsiteY2" fmla="*/ 838200 h 879929"/>
            </a:gdLst>
            <a:ahLst/>
            <a:cxnLst>
              <a:cxn ang="0">
                <a:pos x="connsiteX0" y="connsiteY0"/>
              </a:cxn>
              <a:cxn ang="0">
                <a:pos x="connsiteX1" y="connsiteY1"/>
              </a:cxn>
              <a:cxn ang="0">
                <a:pos x="connsiteX2" y="connsiteY2"/>
              </a:cxn>
            </a:cxnLst>
            <a:rect l="l" t="t" r="r" b="b"/>
            <a:pathLst>
              <a:path w="1803401" h="879929">
                <a:moveTo>
                  <a:pt x="1545772" y="0"/>
                </a:moveTo>
                <a:cubicBezTo>
                  <a:pt x="1674586" y="300264"/>
                  <a:pt x="1803401" y="600529"/>
                  <a:pt x="1545772" y="740229"/>
                </a:cubicBezTo>
                <a:cubicBezTo>
                  <a:pt x="1288143" y="879929"/>
                  <a:pt x="644071" y="859064"/>
                  <a:pt x="0" y="838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5974" name="Rectangle 8"/>
          <p:cNvSpPr>
            <a:spLocks noChangeArrowheads="1"/>
          </p:cNvSpPr>
          <p:nvPr/>
        </p:nvSpPr>
        <p:spPr bwMode="auto">
          <a:xfrm>
            <a:off x="4286250" y="3810000"/>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JVM Scheduler</a:t>
            </a:r>
          </a:p>
        </p:txBody>
      </p:sp>
      <p:sp>
        <p:nvSpPr>
          <p:cNvPr id="14" name="Rectangle 8"/>
          <p:cNvSpPr>
            <a:spLocks noChangeArrowheads="1"/>
          </p:cNvSpPr>
          <p:nvPr/>
        </p:nvSpPr>
        <p:spPr bwMode="auto">
          <a:xfrm>
            <a:off x="5486400" y="2895600"/>
            <a:ext cx="1543050" cy="762000"/>
          </a:xfrm>
          <a:prstGeom prst="rect">
            <a:avLst/>
          </a:prstGeom>
          <a:noFill/>
          <a:ln w="12700">
            <a:noFill/>
            <a:miter lim="800000"/>
            <a:headEnd/>
            <a:tailEnd/>
          </a:ln>
          <a:effectLst/>
        </p:spPr>
        <p:txBody>
          <a:bodyPr wrap="none" anchor="ctr"/>
          <a:lstStyle/>
          <a:p>
            <a:pPr algn="l" rtl="0" eaLnBrk="0" fontAlgn="auto" hangingPunct="0">
              <a:spcBef>
                <a:spcPts val="0"/>
              </a:spcBef>
              <a:spcAft>
                <a:spcPts val="0"/>
              </a:spcAft>
              <a:defRPr/>
            </a:pPr>
            <a:r>
              <a:rPr lang="en-US" sz="1050" dirty="0" err="1">
                <a:latin typeface="+mn-lt"/>
                <a:cs typeface="+mn-cs"/>
              </a:rPr>
              <a:t>Thread.sleep</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a:t>
            </a:r>
            <a:r>
              <a:rPr lang="en-US" sz="1050" dirty="0" err="1">
                <a:latin typeface="+mn-lt"/>
                <a:cs typeface="+mn-cs"/>
              </a:rPr>
              <a:t>Thread.yeild</a:t>
            </a:r>
            <a:r>
              <a:rPr lang="en-US" sz="1050" dirty="0">
                <a:latin typeface="+mn-lt"/>
                <a:cs typeface="+mn-cs"/>
              </a:rPr>
              <a:t>()</a:t>
            </a:r>
          </a:p>
          <a:p>
            <a:pPr algn="l" rtl="0" eaLnBrk="0" fontAlgn="auto" hangingPunct="0">
              <a:spcBef>
                <a:spcPts val="0"/>
              </a:spcBef>
              <a:spcAft>
                <a:spcPts val="0"/>
              </a:spcAft>
              <a:defRPr/>
            </a:pPr>
            <a:r>
              <a:rPr lang="en-US" sz="1050" dirty="0">
                <a:latin typeface="+mn-lt"/>
                <a:cs typeface="+mn-cs"/>
              </a:rPr>
              <a:t>                       join()</a:t>
            </a:r>
          </a:p>
        </p:txBody>
      </p:sp>
      <p:sp>
        <p:nvSpPr>
          <p:cNvPr id="15" name="Freeform 14"/>
          <p:cNvSpPr/>
          <p:nvPr/>
        </p:nvSpPr>
        <p:spPr>
          <a:xfrm>
            <a:off x="3330775" y="3101975"/>
            <a:ext cx="3123604" cy="457200"/>
          </a:xfrm>
          <a:custGeom>
            <a:avLst/>
            <a:gdLst>
              <a:gd name="connsiteX0" fmla="*/ 2775857 w 2775857"/>
              <a:gd name="connsiteY0" fmla="*/ 457200 h 457200"/>
              <a:gd name="connsiteX1" fmla="*/ 1284515 w 2775857"/>
              <a:gd name="connsiteY1" fmla="*/ 0 h 457200"/>
              <a:gd name="connsiteX2" fmla="*/ 0 w 2775857"/>
              <a:gd name="connsiteY2" fmla="*/ 457200 h 457200"/>
            </a:gdLst>
            <a:ahLst/>
            <a:cxnLst>
              <a:cxn ang="0">
                <a:pos x="connsiteX0" y="connsiteY0"/>
              </a:cxn>
              <a:cxn ang="0">
                <a:pos x="connsiteX1" y="connsiteY1"/>
              </a:cxn>
              <a:cxn ang="0">
                <a:pos x="connsiteX2" y="connsiteY2"/>
              </a:cxn>
            </a:cxnLst>
            <a:rect l="l" t="t" r="r" b="b"/>
            <a:pathLst>
              <a:path w="2775857" h="457200">
                <a:moveTo>
                  <a:pt x="2775857" y="457200"/>
                </a:moveTo>
                <a:cubicBezTo>
                  <a:pt x="2261507" y="228600"/>
                  <a:pt x="1747158" y="0"/>
                  <a:pt x="1284515" y="0"/>
                </a:cubicBezTo>
                <a:cubicBezTo>
                  <a:pt x="821872" y="0"/>
                  <a:pt x="410936" y="228600"/>
                  <a:pt x="0" y="457200"/>
                </a:cubicBez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6" name="Can 15"/>
          <p:cNvSpPr/>
          <p:nvPr/>
        </p:nvSpPr>
        <p:spPr>
          <a:xfrm>
            <a:off x="4200525" y="2895600"/>
            <a:ext cx="1200150"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Blocked pool</a:t>
            </a:r>
          </a:p>
        </p:txBody>
      </p:sp>
      <p:cxnSp>
        <p:nvCxnSpPr>
          <p:cNvPr id="17" name="Straight Arrow Connector 16"/>
          <p:cNvCxnSpPr/>
          <p:nvPr/>
        </p:nvCxnSpPr>
        <p:spPr>
          <a:xfrm>
            <a:off x="3857625" y="3810000"/>
            <a:ext cx="2143125"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979" name="Rectangle 8"/>
          <p:cNvSpPr>
            <a:spLocks noChangeArrowheads="1"/>
          </p:cNvSpPr>
          <p:nvPr/>
        </p:nvSpPr>
        <p:spPr bwMode="auto">
          <a:xfrm>
            <a:off x="7886700" y="3886200"/>
            <a:ext cx="1114425" cy="2286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run() ends</a:t>
            </a:r>
          </a:p>
        </p:txBody>
      </p:sp>
      <p:sp>
        <p:nvSpPr>
          <p:cNvPr id="125980" name="Rectangle 2"/>
          <p:cNvSpPr>
            <a:spLocks noGrp="1" noChangeArrowheads="1"/>
          </p:cNvSpPr>
          <p:nvPr>
            <p:ph type="title" idx="4294967295"/>
          </p:nvPr>
        </p:nvSpPr>
        <p:spPr>
          <a:xfrm>
            <a:off x="0" y="838200"/>
            <a:ext cx="10287000" cy="800100"/>
          </a:xfrm>
        </p:spPr>
        <p:txBody>
          <a:bodyPr/>
          <a:lstStyle/>
          <a:p>
            <a:r>
              <a:rPr lang="en-US" smtClean="0"/>
              <a:t>Using the notify and wait Methods </a:t>
            </a:r>
          </a:p>
        </p:txBody>
      </p:sp>
      <p:sp>
        <p:nvSpPr>
          <p:cNvPr id="20" name="Can 19"/>
          <p:cNvSpPr/>
          <p:nvPr/>
        </p:nvSpPr>
        <p:spPr>
          <a:xfrm>
            <a:off x="5743575" y="4648200"/>
            <a:ext cx="1200150"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Waiting pool</a:t>
            </a:r>
          </a:p>
        </p:txBody>
      </p:sp>
      <p:sp>
        <p:nvSpPr>
          <p:cNvPr id="21" name="Can 20"/>
          <p:cNvSpPr/>
          <p:nvPr/>
        </p:nvSpPr>
        <p:spPr>
          <a:xfrm>
            <a:off x="3429000" y="4648200"/>
            <a:ext cx="1628775" cy="381000"/>
          </a:xfrm>
          <a:prstGeom prst="can">
            <a:avLst/>
          </a:prstGeom>
          <a:solidFill>
            <a:schemeClr val="bg2"/>
          </a:solidFill>
          <a:ln w="3175">
            <a:solidFill>
              <a:schemeClr val="tx1"/>
            </a:solidFill>
          </a:ln>
          <a:scene3d>
            <a:camera prst="orthographicFront"/>
            <a:lightRig rig="two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1200" dirty="0">
                <a:solidFill>
                  <a:schemeClr val="bg1">
                    <a:lumMod val="65000"/>
                  </a:schemeClr>
                </a:solidFill>
              </a:rPr>
              <a:t>Synchronized pool</a:t>
            </a:r>
          </a:p>
        </p:txBody>
      </p:sp>
      <p:sp>
        <p:nvSpPr>
          <p:cNvPr id="22" name="Freeform 21"/>
          <p:cNvSpPr/>
          <p:nvPr/>
        </p:nvSpPr>
        <p:spPr>
          <a:xfrm>
            <a:off x="6625828" y="4038600"/>
            <a:ext cx="435769" cy="598488"/>
          </a:xfrm>
          <a:custGeom>
            <a:avLst/>
            <a:gdLst>
              <a:gd name="connsiteX0" fmla="*/ 43543 w 388257"/>
              <a:gd name="connsiteY0" fmla="*/ 0 h 598714"/>
              <a:gd name="connsiteX1" fmla="*/ 381000 w 388257"/>
              <a:gd name="connsiteY1" fmla="*/ 206829 h 598714"/>
              <a:gd name="connsiteX2" fmla="*/ 0 w 388257"/>
              <a:gd name="connsiteY2" fmla="*/ 598714 h 598714"/>
            </a:gdLst>
            <a:ahLst/>
            <a:cxnLst>
              <a:cxn ang="0">
                <a:pos x="connsiteX0" y="connsiteY0"/>
              </a:cxn>
              <a:cxn ang="0">
                <a:pos x="connsiteX1" y="connsiteY1"/>
              </a:cxn>
              <a:cxn ang="0">
                <a:pos x="connsiteX2" y="connsiteY2"/>
              </a:cxn>
            </a:cxnLst>
            <a:rect l="l" t="t" r="r" b="b"/>
            <a:pathLst>
              <a:path w="388257" h="598714">
                <a:moveTo>
                  <a:pt x="43543" y="0"/>
                </a:moveTo>
                <a:cubicBezTo>
                  <a:pt x="215900" y="53521"/>
                  <a:pt x="388257" y="107043"/>
                  <a:pt x="381000" y="206829"/>
                </a:cubicBezTo>
                <a:cubicBezTo>
                  <a:pt x="373743" y="306615"/>
                  <a:pt x="186871" y="452664"/>
                  <a:pt x="0" y="598714"/>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cxnSp>
        <p:nvCxnSpPr>
          <p:cNvPr id="24" name="Straight Arrow Connector 23"/>
          <p:cNvCxnSpPr>
            <a:stCxn id="20" idx="2"/>
            <a:endCxn id="21" idx="4"/>
          </p:cNvCxnSpPr>
          <p:nvPr/>
        </p:nvCxnSpPr>
        <p:spPr>
          <a:xfrm rot="10800000">
            <a:off x="5057775" y="4838700"/>
            <a:ext cx="6858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3125391" y="4038601"/>
            <a:ext cx="780455" cy="587375"/>
          </a:xfrm>
          <a:custGeom>
            <a:avLst/>
            <a:gdLst>
              <a:gd name="connsiteX0" fmla="*/ 694871 w 694871"/>
              <a:gd name="connsiteY0" fmla="*/ 587829 h 587829"/>
              <a:gd name="connsiteX1" fmla="*/ 96157 w 694871"/>
              <a:gd name="connsiteY1" fmla="*/ 457200 h 587829"/>
              <a:gd name="connsiteX2" fmla="*/ 117928 w 694871"/>
              <a:gd name="connsiteY2" fmla="*/ 0 h 587829"/>
            </a:gdLst>
            <a:ahLst/>
            <a:cxnLst>
              <a:cxn ang="0">
                <a:pos x="connsiteX0" y="connsiteY0"/>
              </a:cxn>
              <a:cxn ang="0">
                <a:pos x="connsiteX1" y="connsiteY1"/>
              </a:cxn>
              <a:cxn ang="0">
                <a:pos x="connsiteX2" y="connsiteY2"/>
              </a:cxn>
            </a:cxnLst>
            <a:rect l="l" t="t" r="r" b="b"/>
            <a:pathLst>
              <a:path w="694871" h="587829">
                <a:moveTo>
                  <a:pt x="694871" y="587829"/>
                </a:moveTo>
                <a:cubicBezTo>
                  <a:pt x="443592" y="571500"/>
                  <a:pt x="192314" y="555171"/>
                  <a:pt x="96157" y="457200"/>
                </a:cubicBezTo>
                <a:cubicBezTo>
                  <a:pt x="0" y="359229"/>
                  <a:pt x="58964" y="179614"/>
                  <a:pt x="11792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125986" name="Rectangle 8"/>
          <p:cNvSpPr>
            <a:spLocks noChangeArrowheads="1"/>
          </p:cNvSpPr>
          <p:nvPr/>
        </p:nvSpPr>
        <p:spPr bwMode="auto">
          <a:xfrm>
            <a:off x="6686550" y="4343400"/>
            <a:ext cx="1114425" cy="2286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wait()</a:t>
            </a:r>
          </a:p>
        </p:txBody>
      </p:sp>
      <p:sp>
        <p:nvSpPr>
          <p:cNvPr id="125987" name="Rectangle 8"/>
          <p:cNvSpPr>
            <a:spLocks noChangeArrowheads="1"/>
          </p:cNvSpPr>
          <p:nvPr/>
        </p:nvSpPr>
        <p:spPr bwMode="auto">
          <a:xfrm>
            <a:off x="4886325" y="4419600"/>
            <a:ext cx="111442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interrupt()</a:t>
            </a:r>
          </a:p>
          <a:p>
            <a:pPr algn="ctr" rtl="0" eaLnBrk="0" hangingPunct="0"/>
            <a:r>
              <a:rPr lang="en-US" sz="1200">
                <a:latin typeface="Calibri" pitchFamily="34" charset="0"/>
              </a:rPr>
              <a:t>notify()</a:t>
            </a:r>
          </a:p>
        </p:txBody>
      </p:sp>
      <p:sp>
        <p:nvSpPr>
          <p:cNvPr id="125988" name="Rectangle 8"/>
          <p:cNvSpPr>
            <a:spLocks noChangeArrowheads="1"/>
          </p:cNvSpPr>
          <p:nvPr/>
        </p:nvSpPr>
        <p:spPr bwMode="auto">
          <a:xfrm>
            <a:off x="2057400" y="4191000"/>
            <a:ext cx="128587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Synch ends</a:t>
            </a:r>
          </a:p>
          <a:p>
            <a:pPr algn="ctr" rtl="0" eaLnBrk="0" hangingPunct="0"/>
            <a:r>
              <a:rPr lang="en-US" sz="1200">
                <a:latin typeface="Calibri" pitchFamily="34" charset="0"/>
              </a:rPr>
              <a:t>interrupt()</a:t>
            </a:r>
          </a:p>
        </p:txBody>
      </p:sp>
      <p:sp>
        <p:nvSpPr>
          <p:cNvPr id="125989" name="Rectangle 8"/>
          <p:cNvSpPr>
            <a:spLocks noChangeArrowheads="1"/>
          </p:cNvSpPr>
          <p:nvPr/>
        </p:nvSpPr>
        <p:spPr bwMode="auto">
          <a:xfrm>
            <a:off x="2743200" y="3048000"/>
            <a:ext cx="1285875" cy="381000"/>
          </a:xfrm>
          <a:prstGeom prst="rect">
            <a:avLst/>
          </a:prstGeom>
          <a:noFill/>
          <a:ln w="12700">
            <a:noFill/>
            <a:miter lim="800000"/>
            <a:headEnd/>
            <a:tailEnd/>
          </a:ln>
        </p:spPr>
        <p:txBody>
          <a:bodyPr wrap="none" anchor="ctr"/>
          <a:lstStyle/>
          <a:p>
            <a:pPr algn="ctr" rtl="0" eaLnBrk="0" hangingPunct="0"/>
            <a:r>
              <a:rPr lang="en-US" sz="1200">
                <a:latin typeface="Calibri" pitchFamily="34" charset="0"/>
              </a:rPr>
              <a:t>block ends</a:t>
            </a:r>
          </a:p>
          <a:p>
            <a:pPr algn="ctr" rtl="0" eaLnBrk="0" hangingPunct="0"/>
            <a:r>
              <a:rPr lang="en-US" sz="1200">
                <a:latin typeface="Calibri" pitchFamily="34" charset="0"/>
              </a:rPr>
              <a:t>interrupt()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idx="4294967295"/>
          </p:nvPr>
        </p:nvSpPr>
        <p:spPr>
          <a:xfrm>
            <a:off x="257175" y="762000"/>
            <a:ext cx="10287000" cy="800100"/>
          </a:xfrm>
        </p:spPr>
        <p:txBody>
          <a:bodyPr/>
          <a:lstStyle/>
          <a:p>
            <a:r>
              <a:rPr lang="en-US" sz="4000" smtClean="0"/>
              <a:t>Precondition to </a:t>
            </a:r>
            <a:r>
              <a:rPr lang="en-US" sz="4000" smtClean="0">
                <a:latin typeface="Arial Unicode MS" pitchFamily="34" charset="-128"/>
              </a:rPr>
              <a:t>wait</a:t>
            </a:r>
            <a:r>
              <a:rPr lang="en-US" sz="4000" smtClean="0"/>
              <a:t> and </a:t>
            </a:r>
            <a:r>
              <a:rPr lang="en-US" sz="4000" smtClean="0">
                <a:latin typeface="Arial Unicode MS" pitchFamily="34" charset="-128"/>
              </a:rPr>
              <a:t>notify</a:t>
            </a:r>
            <a:r>
              <a:rPr lang="en-US" sz="4000" smtClean="0"/>
              <a:t> Methods</a:t>
            </a:r>
          </a:p>
        </p:txBody>
      </p:sp>
      <p:sp>
        <p:nvSpPr>
          <p:cNvPr id="126978" name="Rectangle 3"/>
          <p:cNvSpPr>
            <a:spLocks noGrp="1" noChangeArrowheads="1"/>
          </p:cNvSpPr>
          <p:nvPr>
            <p:ph type="body" idx="1"/>
          </p:nvPr>
        </p:nvSpPr>
        <p:spPr>
          <a:xfrm>
            <a:off x="428625" y="1905000"/>
            <a:ext cx="9944100" cy="5486400"/>
          </a:xfrm>
        </p:spPr>
        <p:txBody>
          <a:bodyPr/>
          <a:lstStyle/>
          <a:p>
            <a:pPr>
              <a:lnSpc>
                <a:spcPct val="90000"/>
              </a:lnSpc>
            </a:pPr>
            <a:r>
              <a:rPr lang="en-US" sz="2000" smtClean="0"/>
              <a:t>The current thread must own this object’s monitor</a:t>
            </a:r>
          </a:p>
          <a:p>
            <a:pPr>
              <a:lnSpc>
                <a:spcPct val="90000"/>
              </a:lnSpc>
            </a:pPr>
            <a:r>
              <a:rPr lang="en-US" sz="2000" smtClean="0"/>
              <a:t>A thread becomes the owner of the object’s monitor in one  of three ways:</a:t>
            </a:r>
          </a:p>
          <a:p>
            <a:pPr lvl="1">
              <a:lnSpc>
                <a:spcPct val="90000"/>
              </a:lnSpc>
            </a:pPr>
            <a:r>
              <a:rPr lang="en-US" sz="2000" smtClean="0"/>
              <a:t>By executing  a synchronized instance method</a:t>
            </a:r>
          </a:p>
          <a:p>
            <a:pPr lvl="1">
              <a:lnSpc>
                <a:spcPct val="90000"/>
              </a:lnSpc>
            </a:pPr>
            <a:r>
              <a:rPr lang="en-US" sz="2000" smtClean="0"/>
              <a:t>By executing the body of a synchronized</a:t>
            </a:r>
          </a:p>
          <a:p>
            <a:pPr lvl="1">
              <a:lnSpc>
                <a:spcPct val="90000"/>
              </a:lnSpc>
            </a:pPr>
            <a:r>
              <a:rPr lang="en-US" sz="2000" smtClean="0"/>
              <a:t>For objects of type Class, by executing a synchronized static method</a:t>
            </a:r>
          </a:p>
          <a:p>
            <a:pPr>
              <a:lnSpc>
                <a:spcPct val="90000"/>
              </a:lnSpc>
            </a:pPr>
            <a:r>
              <a:rPr lang="en-US" sz="2000" smtClean="0"/>
              <a:t>Only one thread at a time can own an object’s monitor</a:t>
            </a:r>
          </a:p>
          <a:p>
            <a:pPr>
              <a:lnSpc>
                <a:spcPct val="90000"/>
              </a:lnSpc>
            </a:pPr>
            <a:endParaRPr lang="en-US" sz="260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idx="4294967295"/>
          </p:nvPr>
        </p:nvSpPr>
        <p:spPr>
          <a:xfrm>
            <a:off x="1285875" y="609600"/>
            <a:ext cx="7886700" cy="903288"/>
          </a:xfrm>
        </p:spPr>
        <p:txBody>
          <a:bodyPr/>
          <a:lstStyle/>
          <a:p>
            <a:r>
              <a:rPr lang="en-US" smtClean="0"/>
              <a:t>Reentrant Locks</a:t>
            </a:r>
          </a:p>
        </p:txBody>
      </p:sp>
      <p:sp>
        <p:nvSpPr>
          <p:cNvPr id="129026" name="Rectangle 3"/>
          <p:cNvSpPr>
            <a:spLocks noGrp="1" noChangeArrowheads="1"/>
          </p:cNvSpPr>
          <p:nvPr>
            <p:ph type="body" idx="1"/>
          </p:nvPr>
        </p:nvSpPr>
        <p:spPr>
          <a:xfrm>
            <a:off x="514350" y="1752600"/>
            <a:ext cx="9601200" cy="4572000"/>
          </a:xfrm>
        </p:spPr>
        <p:txBody>
          <a:bodyPr/>
          <a:lstStyle/>
          <a:p>
            <a:pPr>
              <a:lnSpc>
                <a:spcPct val="90000"/>
              </a:lnSpc>
            </a:pPr>
            <a:r>
              <a:rPr lang="en-US" sz="2200" smtClean="0"/>
              <a:t>The Java runtime system allows a thread to re-acquire a lock that it already holds because Java locks are reentrant </a:t>
            </a:r>
            <a:endParaRPr lang="en-US" sz="1900" smtClean="0">
              <a:latin typeface="Courier New" pitchFamily="49" charset="0"/>
            </a:endParaRPr>
          </a:p>
          <a:p>
            <a:pPr>
              <a:lnSpc>
                <a:spcPct val="90000"/>
              </a:lnSpc>
              <a:buFont typeface="Wingdings" pitchFamily="2" charset="2"/>
              <a:buNone/>
            </a:pPr>
            <a:endParaRPr lang="en-US" sz="1900" smtClean="0">
              <a:latin typeface="Courier New" pitchFamily="49" charset="0"/>
            </a:endParaRPr>
          </a:p>
        </p:txBody>
      </p:sp>
      <p:sp>
        <p:nvSpPr>
          <p:cNvPr id="5" name="AutoShape 8"/>
          <p:cNvSpPr>
            <a:spLocks noChangeArrowheads="1"/>
          </p:cNvSpPr>
          <p:nvPr/>
        </p:nvSpPr>
        <p:spPr bwMode="auto">
          <a:xfrm>
            <a:off x="1028700" y="2819400"/>
            <a:ext cx="3943350" cy="2133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Reentrant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b="1" dirty="0">
                <a:latin typeface="Calibri" pitchFamily="34" charset="0"/>
                <a:cs typeface="+mn-cs"/>
              </a:rPr>
              <a:t>synchronized</a:t>
            </a:r>
            <a:r>
              <a:rPr lang="en-US" sz="1200" dirty="0">
                <a:latin typeface="Calibri" pitchFamily="34" charset="0"/>
                <a:cs typeface="+mn-cs"/>
              </a:rPr>
              <a:t> void a()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a:latin typeface="Calibri" pitchFamily="34" charset="0"/>
                <a:cs typeface="+mn-cs"/>
              </a:rPr>
              <a:t>b();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("here I am, in a()");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b="1" dirty="0">
                <a:latin typeface="Calibri" pitchFamily="34" charset="0"/>
                <a:cs typeface="+mn-cs"/>
              </a:rPr>
              <a:t>synchronized</a:t>
            </a:r>
            <a:r>
              <a:rPr lang="en-US" sz="1200" dirty="0">
                <a:latin typeface="Calibri" pitchFamily="34" charset="0"/>
                <a:cs typeface="+mn-cs"/>
              </a:rPr>
              <a:t> void b()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("here I am, in b()");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p:txBody>
      </p:sp>
      <p:sp>
        <p:nvSpPr>
          <p:cNvPr id="7" name="AutoShape 8"/>
          <p:cNvSpPr>
            <a:spLocks noChangeArrowheads="1"/>
          </p:cNvSpPr>
          <p:nvPr/>
        </p:nvSpPr>
        <p:spPr bwMode="auto">
          <a:xfrm>
            <a:off x="3857625" y="4572000"/>
            <a:ext cx="3943350" cy="91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err="1">
                <a:latin typeface="Calibri" pitchFamily="34" charset="0"/>
                <a:cs typeface="+mn-cs"/>
              </a:rPr>
              <a:t>MyThread</a:t>
            </a:r>
            <a:r>
              <a:rPr lang="en-US" sz="1200" dirty="0">
                <a:latin typeface="Calibri" pitchFamily="34" charset="0"/>
                <a:cs typeface="+mn-cs"/>
              </a:rPr>
              <a:t> t=new </a:t>
            </a:r>
            <a:r>
              <a:rPr lang="en-US" sz="1200" dirty="0" err="1">
                <a:latin typeface="Calibri" pitchFamily="34" charset="0"/>
                <a:cs typeface="+mn-cs"/>
              </a:rPr>
              <a:t>MyThread</a:t>
            </a:r>
            <a:r>
              <a:rPr lang="en-US" sz="1200" dirty="0">
                <a:latin typeface="Calibri" pitchFamily="34" charset="0"/>
                <a:cs typeface="+mn-cs"/>
              </a:rPr>
              <a:t>( </a:t>
            </a:r>
            <a:r>
              <a:rPr lang="en-US" sz="1200">
                <a:latin typeface="Calibri" pitchFamily="34" charset="0"/>
                <a:cs typeface="+mn-cs"/>
              </a:rPr>
              <a:t>new Reentrant());</a:t>
            </a: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200" dirty="0" err="1">
                <a:latin typeface="Calibri" pitchFamily="34" charset="0"/>
                <a:cs typeface="+mn-cs"/>
              </a:rPr>
              <a:t>t.start</a:t>
            </a:r>
            <a:r>
              <a:rPr lang="en-US" sz="1200" dirty="0">
                <a:latin typeface="Calibri" pitchFamily="34" charset="0"/>
                <a:cs typeface="+mn-cs"/>
              </a:rPr>
              <a:t>();   //run()  method calls </a:t>
            </a:r>
            <a:r>
              <a:rPr lang="en-US" sz="1200" dirty="0" err="1">
                <a:latin typeface="Calibri" pitchFamily="34" charset="0"/>
                <a:cs typeface="+mn-cs"/>
              </a:rPr>
              <a:t>Reentrant.a</a:t>
            </a:r>
            <a:r>
              <a:rPr lang="en-US" sz="1200" dirty="0">
                <a:latin typeface="Calibri" pitchFamily="34" charset="0"/>
                <a:cs typeface="+mn-cs"/>
              </a:rPr>
              <a:t>()</a:t>
            </a:r>
          </a:p>
        </p:txBody>
      </p:sp>
      <p:sp>
        <p:nvSpPr>
          <p:cNvPr id="8" name="AutoShape 8"/>
          <p:cNvSpPr>
            <a:spLocks noChangeArrowheads="1"/>
          </p:cNvSpPr>
          <p:nvPr/>
        </p:nvSpPr>
        <p:spPr bwMode="auto">
          <a:xfrm>
            <a:off x="7458075" y="5257800"/>
            <a:ext cx="1971675"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Output:</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defRPr/>
            </a:pPr>
            <a:r>
              <a:rPr lang="en-US" sz="1200" dirty="0">
                <a:latin typeface="Arial Unicode MS" pitchFamily="34" charset="-128"/>
                <a:cs typeface="+mn-cs"/>
              </a:rPr>
              <a:t>here I am, in b() </a:t>
            </a:r>
          </a:p>
          <a:p>
            <a:pPr algn="l" rtl="0" fontAlgn="auto">
              <a:lnSpc>
                <a:spcPct val="90000"/>
              </a:lnSpc>
              <a:spcBef>
                <a:spcPts val="0"/>
              </a:spcBef>
              <a:spcAft>
                <a:spcPts val="0"/>
              </a:spcAft>
              <a:defRPr/>
            </a:pPr>
            <a:r>
              <a:rPr lang="en-US" sz="1200" dirty="0">
                <a:latin typeface="Arial Unicode MS" pitchFamily="34" charset="-128"/>
                <a:cs typeface="+mn-cs"/>
              </a:rPr>
              <a:t>here I am, in a() </a:t>
            </a:r>
            <a:r>
              <a:rPr lang="en-US" sz="1200" dirty="0">
                <a:latin typeface="Courier New" pitchFamily="49" charset="0"/>
                <a:cs typeface="+mn-cs"/>
              </a:rPr>
              <a:t> </a:t>
            </a: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idx="4294967295"/>
          </p:nvPr>
        </p:nvSpPr>
        <p:spPr>
          <a:xfrm>
            <a:off x="1114425" y="762000"/>
            <a:ext cx="7886700" cy="979488"/>
          </a:xfrm>
        </p:spPr>
        <p:txBody>
          <a:bodyPr/>
          <a:lstStyle/>
          <a:p>
            <a:r>
              <a:rPr lang="en-US" smtClean="0"/>
              <a:t>The method interrupt</a:t>
            </a:r>
          </a:p>
        </p:txBody>
      </p:sp>
      <p:sp>
        <p:nvSpPr>
          <p:cNvPr id="131074" name="Rectangle 3"/>
          <p:cNvSpPr>
            <a:spLocks noGrp="1" noChangeArrowheads="1"/>
          </p:cNvSpPr>
          <p:nvPr>
            <p:ph type="body" idx="1"/>
          </p:nvPr>
        </p:nvSpPr>
        <p:spPr>
          <a:xfrm>
            <a:off x="428625" y="1984376"/>
            <a:ext cx="9429750" cy="4264025"/>
          </a:xfrm>
        </p:spPr>
        <p:txBody>
          <a:bodyPr/>
          <a:lstStyle/>
          <a:p>
            <a:pPr lvl="1">
              <a:buClr>
                <a:schemeClr val="bg1"/>
              </a:buClr>
              <a:buFontTx/>
              <a:buChar char="•"/>
            </a:pPr>
            <a:r>
              <a:rPr lang="en-US" sz="2000" smtClean="0"/>
              <a:t>Interrupts the thread</a:t>
            </a:r>
          </a:p>
          <a:p>
            <a:pPr lvl="2"/>
            <a:r>
              <a:rPr lang="en-US" sz="2000" smtClean="0"/>
              <a:t>If the current thread is interrupted by another thread while it is waiting, then an </a:t>
            </a:r>
            <a:r>
              <a:rPr lang="en-US" sz="2000" i="1" smtClean="0"/>
              <a:t>InterruptedException</a:t>
            </a:r>
            <a:r>
              <a:rPr lang="en-US" sz="2000" smtClean="0"/>
              <a:t> is thrown</a:t>
            </a:r>
          </a:p>
          <a:p>
            <a:pPr lvl="2"/>
            <a:r>
              <a:rPr lang="en-US" sz="2000" smtClean="0"/>
              <a:t>This exception is not thrown until the lock status of</a:t>
            </a:r>
          </a:p>
          <a:p>
            <a:pPr lvl="2">
              <a:buFontTx/>
              <a:buNone/>
            </a:pPr>
            <a:r>
              <a:rPr lang="en-US" sz="2000" smtClean="0"/>
              <a:t>   this object has been restored as described above</a:t>
            </a:r>
          </a:p>
          <a:p>
            <a:pPr lvl="3"/>
            <a:r>
              <a:rPr lang="en-US" smtClean="0"/>
              <a:t>This method should only be called by a thread that is the owner of this object's monitor</a:t>
            </a:r>
          </a:p>
          <a:p>
            <a:pPr lvl="1">
              <a:buClr>
                <a:schemeClr val="bg1"/>
              </a:buClr>
              <a:buFontTx/>
              <a:buChar char="•"/>
            </a:pPr>
            <a:endParaRPr lang="en-US" sz="2000" smtClean="0"/>
          </a:p>
          <a:p>
            <a:endParaRPr lang="en-US" sz="200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idx="4294967295"/>
          </p:nvPr>
        </p:nvSpPr>
        <p:spPr>
          <a:xfrm>
            <a:off x="1371600" y="762000"/>
            <a:ext cx="7886700" cy="928688"/>
          </a:xfrm>
        </p:spPr>
        <p:txBody>
          <a:bodyPr/>
          <a:lstStyle/>
          <a:p>
            <a:r>
              <a:rPr lang="en-US" smtClean="0"/>
              <a:t>Deadlock</a:t>
            </a:r>
          </a:p>
        </p:txBody>
      </p:sp>
      <p:sp>
        <p:nvSpPr>
          <p:cNvPr id="133122" name="Rectangle 3"/>
          <p:cNvSpPr>
            <a:spLocks noGrp="1" noChangeArrowheads="1"/>
          </p:cNvSpPr>
          <p:nvPr>
            <p:ph type="body" idx="1"/>
          </p:nvPr>
        </p:nvSpPr>
        <p:spPr>
          <a:xfrm>
            <a:off x="600075" y="1828801"/>
            <a:ext cx="9601200" cy="4187825"/>
          </a:xfrm>
        </p:spPr>
        <p:txBody>
          <a:bodyPr/>
          <a:lstStyle/>
          <a:p>
            <a:r>
              <a:rPr lang="en-US" sz="2000" smtClean="0"/>
              <a:t>Is two threads, each waiting for a lock from the other </a:t>
            </a:r>
          </a:p>
          <a:p>
            <a:r>
              <a:rPr lang="en-US" sz="2000" smtClean="0"/>
              <a:t>Is not detected or avoided </a:t>
            </a:r>
          </a:p>
          <a:p>
            <a:r>
              <a:rPr lang="en-US" sz="2000" smtClean="0"/>
              <a:t>Can be avoided by: </a:t>
            </a:r>
          </a:p>
          <a:p>
            <a:pPr lvl="1"/>
            <a:r>
              <a:rPr lang="en-US" sz="2000" smtClean="0"/>
              <a:t>Deciding on the order to obtain locks </a:t>
            </a:r>
          </a:p>
          <a:p>
            <a:pPr lvl="1"/>
            <a:r>
              <a:rPr lang="en-US" sz="2000" smtClean="0"/>
              <a:t>Adhering to this order throughout </a:t>
            </a:r>
          </a:p>
          <a:p>
            <a:pPr lvl="1"/>
            <a:r>
              <a:rPr lang="en-US" sz="2000" smtClean="0"/>
              <a:t>Releasing locks in reverse order </a:t>
            </a:r>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514350" y="274638"/>
            <a:ext cx="9258300" cy="1143000"/>
          </a:xfrm>
        </p:spPr>
        <p:txBody>
          <a:bodyPr/>
          <a:lstStyle/>
          <a:p>
            <a:r>
              <a:rPr lang="en-US" smtClean="0"/>
              <a:t>Hotspot</a:t>
            </a:r>
          </a:p>
        </p:txBody>
      </p:sp>
      <p:sp>
        <p:nvSpPr>
          <p:cNvPr id="27650" name="Rectangle 3"/>
          <p:cNvSpPr>
            <a:spLocks noGrp="1" noChangeArrowheads="1"/>
          </p:cNvSpPr>
          <p:nvPr>
            <p:ph type="body" idx="1"/>
          </p:nvPr>
        </p:nvSpPr>
        <p:spPr>
          <a:xfrm>
            <a:off x="600075" y="1679576"/>
            <a:ext cx="9686925" cy="4416425"/>
          </a:xfrm>
        </p:spPr>
        <p:txBody>
          <a:bodyPr/>
          <a:lstStyle/>
          <a:p>
            <a:r>
              <a:rPr lang="en-US" sz="2000" dirty="0"/>
              <a:t>Class Data Sharing</a:t>
            </a:r>
          </a:p>
          <a:p>
            <a:pPr lvl="1"/>
            <a:r>
              <a:rPr lang="en-US" sz="1600" dirty="0" smtClean="0"/>
              <a:t>Share class data between different JVM processes of the same build</a:t>
            </a:r>
          </a:p>
          <a:p>
            <a:pPr lvl="1"/>
            <a:r>
              <a:rPr lang="en-US" sz="2000" dirty="0" smtClean="0"/>
              <a:t>supported from JDK 5</a:t>
            </a:r>
          </a:p>
          <a:p>
            <a:pPr lvl="2"/>
            <a:r>
              <a:rPr lang="en-US" altLang="he-IL" sz="2000" dirty="0" smtClean="0"/>
              <a:t>Reduce </a:t>
            </a:r>
            <a:r>
              <a:rPr lang="en-US" altLang="he-IL" sz="2000" dirty="0"/>
              <a:t>the startup time </a:t>
            </a:r>
          </a:p>
          <a:p>
            <a:pPr lvl="2"/>
            <a:r>
              <a:rPr lang="en-US" altLang="he-IL" sz="2000" dirty="0"/>
              <a:t>Reduce memory footprint </a:t>
            </a:r>
          </a:p>
          <a:p>
            <a:pPr lvl="1"/>
            <a:r>
              <a:rPr lang="en-US" altLang="he-IL" sz="2000" dirty="0" smtClean="0"/>
              <a:t>On loading time </a:t>
            </a:r>
            <a:r>
              <a:rPr lang="en-US" altLang="he-IL" sz="2000" dirty="0"/>
              <a:t>some system classes metadata is stored in “shared archive” file</a:t>
            </a:r>
          </a:p>
          <a:p>
            <a:pPr lvl="1"/>
            <a:r>
              <a:rPr lang="en-US" altLang="he-IL" sz="2000" dirty="0"/>
              <a:t>Data is loaded into memory at runtime according to the application needs</a:t>
            </a:r>
          </a:p>
          <a:p>
            <a:endParaRPr lang="en-US" sz="2000" dirty="0" smtClean="0"/>
          </a:p>
        </p:txBody>
      </p:sp>
      <p:sp>
        <p:nvSpPr>
          <p:cNvPr id="4" name="Rectangle 5"/>
          <p:cNvSpPr>
            <a:spLocks noChangeArrowheads="1"/>
          </p:cNvSpPr>
          <p:nvPr/>
        </p:nvSpPr>
        <p:spPr bwMode="auto">
          <a:xfrm>
            <a:off x="2628900" y="4419600"/>
            <a:ext cx="4752975" cy="1089025"/>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altLang="he-IL" sz="1600" i="1"/>
              <a:t>java –Xshare:dump</a:t>
            </a:r>
            <a:r>
              <a:rPr lang="en-US" altLang="he-IL" sz="1600"/>
              <a:t> - regenerate file</a:t>
            </a:r>
          </a:p>
          <a:p>
            <a:pPr algn="l" rtl="0" eaLnBrk="1" hangingPunct="1"/>
            <a:r>
              <a:rPr lang="en-US" altLang="he-IL" sz="1600" i="1"/>
              <a:t>java –Xshare:off</a:t>
            </a:r>
            <a:r>
              <a:rPr lang="en-US" altLang="he-IL" sz="1600"/>
              <a:t>      - disable sharing</a:t>
            </a:r>
          </a:p>
          <a:p>
            <a:pPr algn="l" rtl="0" eaLnBrk="1" hangingPunct="1"/>
            <a:r>
              <a:rPr lang="en-US" altLang="he-IL" sz="1600" i="1"/>
              <a:t>java –Xshare:on</a:t>
            </a:r>
            <a:r>
              <a:rPr lang="en-US" altLang="he-IL" sz="1600"/>
              <a:t>      - enable sharing</a:t>
            </a:r>
          </a:p>
          <a:p>
            <a:pPr algn="l" rtl="0" eaLnBrk="1" hangingPunct="1"/>
            <a:r>
              <a:rPr lang="en-US" altLang="he-IL" sz="1600" i="1"/>
              <a:t>java –Xshare:auto</a:t>
            </a:r>
            <a:r>
              <a:rPr lang="en-US" altLang="he-IL" sz="1600"/>
              <a:t>   - default, enable when possible</a:t>
            </a:r>
          </a:p>
        </p:txBody>
      </p:sp>
    </p:spTree>
    <p:extLst>
      <p:ext uri="{BB962C8B-B14F-4D97-AF65-F5344CB8AC3E}">
        <p14:creationId xmlns:p14="http://schemas.microsoft.com/office/powerpoint/2010/main" xmlns="" val="285036885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idx="4294967295"/>
          </p:nvPr>
        </p:nvSpPr>
        <p:spPr>
          <a:xfrm>
            <a:off x="1285875" y="685800"/>
            <a:ext cx="7886700" cy="928688"/>
          </a:xfrm>
        </p:spPr>
        <p:txBody>
          <a:bodyPr/>
          <a:lstStyle/>
          <a:p>
            <a:r>
              <a:rPr lang="en-US" smtClean="0"/>
              <a:t>Thread Groups</a:t>
            </a:r>
          </a:p>
        </p:txBody>
      </p:sp>
      <p:sp>
        <p:nvSpPr>
          <p:cNvPr id="135170" name="Rectangle 3"/>
          <p:cNvSpPr>
            <a:spLocks noGrp="1" noChangeArrowheads="1"/>
          </p:cNvSpPr>
          <p:nvPr>
            <p:ph type="body" idx="1"/>
          </p:nvPr>
        </p:nvSpPr>
        <p:spPr>
          <a:xfrm>
            <a:off x="514350" y="1679576"/>
            <a:ext cx="9601200" cy="4416425"/>
          </a:xfrm>
        </p:spPr>
        <p:txBody>
          <a:bodyPr/>
          <a:lstStyle/>
          <a:p>
            <a:r>
              <a:rPr lang="en-US" sz="2000" smtClean="0"/>
              <a:t>Every Java thread is a member of a </a:t>
            </a:r>
            <a:r>
              <a:rPr lang="en-US" sz="2000" i="1" smtClean="0"/>
              <a:t>thread group</a:t>
            </a:r>
            <a:r>
              <a:rPr lang="en-US" sz="2000" smtClean="0"/>
              <a:t> </a:t>
            </a:r>
          </a:p>
          <a:p>
            <a:pPr>
              <a:buFont typeface="Arial" charset="0"/>
              <a:buNone/>
            </a:pPr>
            <a:endParaRPr lang="en-US" sz="2000" smtClean="0"/>
          </a:p>
          <a:p>
            <a:r>
              <a:rPr lang="en-US" sz="2000" smtClean="0"/>
              <a:t>Thread groups provide a mechanism for collecting multiple threads into a single object and manipulating those threads all at once </a:t>
            </a:r>
          </a:p>
          <a:p>
            <a:pPr>
              <a:buFont typeface="Arial" charset="0"/>
              <a:buNone/>
            </a:pPr>
            <a:endParaRPr lang="en-US" sz="2000" smtClean="0"/>
          </a:p>
          <a:p>
            <a:r>
              <a:rPr lang="en-US" sz="2000" smtClean="0"/>
              <a:t>Java thread groups are implemented by the </a:t>
            </a:r>
            <a:r>
              <a:rPr lang="en-US" sz="2000" i="1" smtClean="0"/>
              <a:t>ThreadGroup</a:t>
            </a:r>
            <a:r>
              <a:rPr lang="en-US" sz="2000" smtClean="0"/>
              <a:t> class in the </a:t>
            </a:r>
            <a:r>
              <a:rPr lang="en-US" sz="2000" i="1" smtClean="0"/>
              <a:t>java.lang</a:t>
            </a:r>
            <a:r>
              <a:rPr lang="en-US" sz="2000" smtClean="0"/>
              <a:t> package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idx="4294967295"/>
          </p:nvPr>
        </p:nvSpPr>
        <p:spPr>
          <a:xfrm>
            <a:off x="351691" y="838200"/>
            <a:ext cx="9935308" cy="800100"/>
          </a:xfrm>
        </p:spPr>
        <p:txBody>
          <a:bodyPr/>
          <a:lstStyle/>
          <a:p>
            <a:r>
              <a:rPr lang="en-US" smtClean="0"/>
              <a:t>The Default Thread Group</a:t>
            </a:r>
          </a:p>
        </p:txBody>
      </p:sp>
      <p:sp>
        <p:nvSpPr>
          <p:cNvPr id="137218" name="Rectangle 3"/>
          <p:cNvSpPr>
            <a:spLocks noGrp="1" noChangeArrowheads="1"/>
          </p:cNvSpPr>
          <p:nvPr>
            <p:ph type="body" idx="1"/>
          </p:nvPr>
        </p:nvSpPr>
        <p:spPr>
          <a:xfrm>
            <a:off x="428625" y="1905000"/>
            <a:ext cx="9686925" cy="4395788"/>
          </a:xfrm>
        </p:spPr>
        <p:txBody>
          <a:bodyPr/>
          <a:lstStyle/>
          <a:p>
            <a:pPr>
              <a:lnSpc>
                <a:spcPct val="90000"/>
              </a:lnSpc>
            </a:pPr>
            <a:r>
              <a:rPr lang="en-US" sz="2000" smtClean="0"/>
              <a:t>If you create a new Thread without specifying its group in the constructor, the runtime system automatically places the new thread in the same group as the thread that created it (known as the </a:t>
            </a:r>
            <a:r>
              <a:rPr lang="en-US" sz="2000" i="1" smtClean="0"/>
              <a:t>current thread group</a:t>
            </a:r>
            <a:r>
              <a:rPr lang="en-US" sz="2000" smtClean="0"/>
              <a:t> and the </a:t>
            </a:r>
            <a:r>
              <a:rPr lang="en-US" sz="2000" i="1" smtClean="0"/>
              <a:t>current thread</a:t>
            </a:r>
            <a:r>
              <a:rPr lang="en-US" sz="2000" smtClean="0"/>
              <a:t>, respectively)</a:t>
            </a:r>
          </a:p>
          <a:p>
            <a:pPr>
              <a:lnSpc>
                <a:spcPct val="90000"/>
              </a:lnSpc>
            </a:pPr>
            <a:endParaRPr lang="en-US" sz="2000" smtClean="0"/>
          </a:p>
          <a:p>
            <a:pPr>
              <a:lnSpc>
                <a:spcPct val="90000"/>
              </a:lnSpc>
            </a:pPr>
            <a:r>
              <a:rPr lang="en-US" sz="2000" smtClean="0"/>
              <a:t>When a Java application first starts up, the Java runtime system creates a </a:t>
            </a:r>
            <a:r>
              <a:rPr lang="en-US" sz="2000" i="1" smtClean="0"/>
              <a:t>ThreadGroup</a:t>
            </a:r>
            <a:r>
              <a:rPr lang="en-US" sz="2000" smtClean="0"/>
              <a:t> named main</a:t>
            </a:r>
          </a:p>
          <a:p>
            <a:pPr>
              <a:lnSpc>
                <a:spcPct val="90000"/>
              </a:lnSpc>
              <a:buFont typeface="Arial" charset="0"/>
              <a:buNone/>
            </a:pPr>
            <a:r>
              <a:rPr lang="en-US" sz="2000" smtClean="0"/>
              <a:t> </a:t>
            </a:r>
          </a:p>
          <a:p>
            <a:pPr>
              <a:lnSpc>
                <a:spcPct val="90000"/>
              </a:lnSpc>
            </a:pPr>
            <a:r>
              <a:rPr lang="en-US" sz="2000" smtClean="0"/>
              <a:t>By Default, all new threads that you create become members of the main thread group</a:t>
            </a:r>
          </a:p>
          <a:p>
            <a:pPr>
              <a:lnSpc>
                <a:spcPct val="90000"/>
              </a:lnSpc>
            </a:pPr>
            <a:endParaRPr lang="en-US" sz="2000" smtClean="0"/>
          </a:p>
          <a:p>
            <a:pPr>
              <a:lnSpc>
                <a:spcPct val="90000"/>
              </a:lnSpc>
            </a:pPr>
            <a:r>
              <a:rPr lang="en-US" sz="2000" smtClean="0"/>
              <a:t>To find out what group a thread is in, you can call its </a:t>
            </a:r>
            <a:r>
              <a:rPr lang="en-US" sz="2000" i="1" smtClean="0">
                <a:latin typeface="Arial Unicode MS" pitchFamily="34" charset="-128"/>
              </a:rPr>
              <a:t>getThreadGroup</a:t>
            </a:r>
            <a:r>
              <a:rPr lang="en-US" sz="2000" smtClean="0"/>
              <a:t> () method</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idx="4294967295"/>
          </p:nvPr>
        </p:nvSpPr>
        <p:spPr>
          <a:xfrm>
            <a:off x="514350" y="838200"/>
            <a:ext cx="10287000" cy="800100"/>
          </a:xfrm>
        </p:spPr>
        <p:txBody>
          <a:bodyPr/>
          <a:lstStyle/>
          <a:p>
            <a:r>
              <a:rPr lang="en-US" sz="4000" smtClean="0"/>
              <a:t>Creating a Thread Explicitly in a Group</a:t>
            </a:r>
          </a:p>
        </p:txBody>
      </p:sp>
      <p:sp>
        <p:nvSpPr>
          <p:cNvPr id="139266" name="Rectangle 3"/>
          <p:cNvSpPr>
            <a:spLocks noGrp="1" noChangeArrowheads="1"/>
          </p:cNvSpPr>
          <p:nvPr>
            <p:ph type="body" idx="1"/>
          </p:nvPr>
        </p:nvSpPr>
        <p:spPr>
          <a:xfrm>
            <a:off x="514350" y="2133601"/>
            <a:ext cx="10287000" cy="3883025"/>
          </a:xfrm>
        </p:spPr>
        <p:txBody>
          <a:bodyPr/>
          <a:lstStyle/>
          <a:p>
            <a:r>
              <a:rPr lang="en-US" sz="2000" smtClean="0"/>
              <a:t>The </a:t>
            </a:r>
            <a:r>
              <a:rPr lang="en-US" sz="2000" i="1" smtClean="0"/>
              <a:t>Thread</a:t>
            </a:r>
            <a:r>
              <a:rPr lang="en-US" sz="2000" smtClean="0"/>
              <a:t> class has three constructors that let you set a new thread's group:</a:t>
            </a:r>
          </a:p>
          <a:p>
            <a:pPr>
              <a:buFont typeface="Arial" charset="0"/>
              <a:buNone/>
            </a:pPr>
            <a:endParaRPr lang="en-US" sz="2000" smtClean="0"/>
          </a:p>
          <a:p>
            <a:pPr lvl="1"/>
            <a:r>
              <a:rPr lang="en-US" sz="2000" i="1" smtClean="0"/>
              <a:t>public Thread(ThreadGroup group, Runnable runnable) </a:t>
            </a:r>
          </a:p>
          <a:p>
            <a:pPr lvl="1"/>
            <a:r>
              <a:rPr lang="en-US" sz="2000" i="1" smtClean="0"/>
              <a:t>public Thread(ThreadGroup group, String name) </a:t>
            </a:r>
          </a:p>
          <a:p>
            <a:pPr lvl="1"/>
            <a:r>
              <a:rPr lang="en-US" sz="2000" i="1" smtClean="0"/>
              <a:t>public Thread(ThreadGroup group, Runnable runnable, String name)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idx="4294967295"/>
          </p:nvPr>
        </p:nvSpPr>
        <p:spPr>
          <a:xfrm>
            <a:off x="1316237" y="609601"/>
            <a:ext cx="7886700" cy="1527175"/>
          </a:xfrm>
        </p:spPr>
        <p:txBody>
          <a:bodyPr/>
          <a:lstStyle/>
          <a:p>
            <a:r>
              <a:rPr lang="en-US" smtClean="0"/>
              <a:t>The ThreadGroup Class </a:t>
            </a:r>
          </a:p>
        </p:txBody>
      </p:sp>
      <p:sp>
        <p:nvSpPr>
          <p:cNvPr id="141314" name="Rectangle 3"/>
          <p:cNvSpPr>
            <a:spLocks noGrp="1" noChangeArrowheads="1"/>
          </p:cNvSpPr>
          <p:nvPr>
            <p:ph type="body" idx="1"/>
          </p:nvPr>
        </p:nvSpPr>
        <p:spPr>
          <a:xfrm>
            <a:off x="514350" y="2209801"/>
            <a:ext cx="9515475" cy="1878013"/>
          </a:xfrm>
        </p:spPr>
        <p:txBody>
          <a:bodyPr/>
          <a:lstStyle/>
          <a:p>
            <a:r>
              <a:rPr lang="en-US" sz="2000" smtClean="0"/>
              <a:t>A </a:t>
            </a:r>
            <a:r>
              <a:rPr lang="en-US" sz="2000" i="1" smtClean="0"/>
              <a:t>ThreadGroup</a:t>
            </a:r>
            <a:r>
              <a:rPr lang="en-US" sz="2000" smtClean="0"/>
              <a:t> can contain any number of threads </a:t>
            </a:r>
          </a:p>
          <a:p>
            <a:r>
              <a:rPr lang="en-US" sz="2000" i="1" smtClean="0"/>
              <a:t>ThreadGroups</a:t>
            </a:r>
            <a:r>
              <a:rPr lang="en-US" sz="2000" smtClean="0"/>
              <a:t> can contain not only threads but also other </a:t>
            </a:r>
            <a:r>
              <a:rPr lang="en-US" sz="2000" i="1" smtClean="0"/>
              <a:t>ThreadGroups</a:t>
            </a:r>
          </a:p>
          <a:p>
            <a:r>
              <a:rPr lang="en-US" sz="2000" smtClean="0"/>
              <a:t>The top-most thread group in a Java application is the thread group named main</a:t>
            </a:r>
          </a:p>
          <a:p>
            <a:endParaRPr lang="en-US" sz="200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idx="4294967295"/>
          </p:nvPr>
        </p:nvSpPr>
        <p:spPr>
          <a:xfrm>
            <a:off x="1200150" y="544512"/>
            <a:ext cx="7886700" cy="1055688"/>
          </a:xfrm>
        </p:spPr>
        <p:txBody>
          <a:bodyPr/>
          <a:lstStyle/>
          <a:p>
            <a:r>
              <a:rPr lang="en-US" dirty="0" smtClean="0"/>
              <a:t>The </a:t>
            </a:r>
            <a:r>
              <a:rPr lang="en-US" dirty="0" err="1" smtClean="0"/>
              <a:t>ThreadGroup</a:t>
            </a:r>
            <a:r>
              <a:rPr lang="en-US" dirty="0" smtClean="0"/>
              <a:t> Class</a:t>
            </a:r>
            <a:endParaRPr lang="hu-HU" dirty="0" smtClean="0"/>
          </a:p>
        </p:txBody>
      </p:sp>
      <p:sp>
        <p:nvSpPr>
          <p:cNvPr id="5" name="AutoShape 8"/>
          <p:cNvSpPr>
            <a:spLocks noChangeArrowheads="1"/>
          </p:cNvSpPr>
          <p:nvPr/>
        </p:nvSpPr>
        <p:spPr bwMode="auto">
          <a:xfrm>
            <a:off x="771525" y="1371600"/>
            <a:ext cx="8743950" cy="533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Reentrant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b="1" dirty="0">
                <a:latin typeface="Calibri" pitchFamily="34" charset="0"/>
                <a:cs typeface="+mn-cs"/>
              </a:rPr>
              <a:t>synchronized</a:t>
            </a:r>
            <a:r>
              <a:rPr lang="en-US" sz="1200" dirty="0">
                <a:latin typeface="Calibri" pitchFamily="34" charset="0"/>
                <a:cs typeface="+mn-cs"/>
              </a:rPr>
              <a:t> void a()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a:latin typeface="Calibri" pitchFamily="34" charset="0"/>
                <a:cs typeface="+mn-cs"/>
              </a:rPr>
              <a:t>b();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("here I am, in a()");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a:t>
            </a:r>
            <a:r>
              <a:rPr lang="en-US" sz="1200" b="1" dirty="0">
                <a:latin typeface="Calibri" pitchFamily="34" charset="0"/>
                <a:cs typeface="+mn-cs"/>
              </a:rPr>
              <a:t>synchronized</a:t>
            </a:r>
            <a:r>
              <a:rPr lang="en-US" sz="1200" dirty="0">
                <a:latin typeface="Calibri" pitchFamily="34" charset="0"/>
                <a:cs typeface="+mn-cs"/>
              </a:rPr>
              <a:t> void b()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("here I am, in b()");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a:t>
            </a:r>
          </a:p>
        </p:txBody>
      </p:sp>
      <p:pic>
        <p:nvPicPr>
          <p:cNvPr id="143365" name="Picture 3" descr="18thread"/>
          <p:cNvPicPr>
            <a:picLocks noChangeAspect="1" noChangeArrowheads="1"/>
          </p:cNvPicPr>
          <p:nvPr/>
        </p:nvPicPr>
        <p:blipFill>
          <a:blip r:embed="rId3" cstate="print"/>
          <a:srcRect/>
          <a:stretch>
            <a:fillRect/>
          </a:stretch>
        </p:blipFill>
        <p:spPr bwMode="auto">
          <a:xfrm>
            <a:off x="1114425" y="1752600"/>
            <a:ext cx="7783116" cy="4643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1200150" y="685800"/>
            <a:ext cx="7886700" cy="1055688"/>
          </a:xfrm>
        </p:spPr>
        <p:txBody>
          <a:bodyPr/>
          <a:lstStyle/>
          <a:p>
            <a:r>
              <a:rPr lang="en-US" smtClean="0"/>
              <a:t>The ThreadGroup Class </a:t>
            </a:r>
          </a:p>
        </p:txBody>
      </p:sp>
      <p:sp>
        <p:nvSpPr>
          <p:cNvPr id="145410" name="Rectangle 3"/>
          <p:cNvSpPr>
            <a:spLocks noGrp="1" noChangeArrowheads="1"/>
          </p:cNvSpPr>
          <p:nvPr>
            <p:ph type="body" idx="1"/>
          </p:nvPr>
        </p:nvSpPr>
        <p:spPr>
          <a:xfrm>
            <a:off x="342900" y="1752601"/>
            <a:ext cx="9515475" cy="4264025"/>
          </a:xfrm>
        </p:spPr>
        <p:txBody>
          <a:bodyPr/>
          <a:lstStyle/>
          <a:p>
            <a:pPr>
              <a:lnSpc>
                <a:spcPct val="90000"/>
              </a:lnSpc>
            </a:pPr>
            <a:r>
              <a:rPr lang="en-US" sz="2000" smtClean="0"/>
              <a:t>The </a:t>
            </a:r>
            <a:r>
              <a:rPr lang="en-US" sz="2000" i="1" smtClean="0"/>
              <a:t>ThreadGroup</a:t>
            </a:r>
            <a:r>
              <a:rPr lang="en-US" sz="2000" smtClean="0"/>
              <a:t> class has methods that can be categorized as follows: </a:t>
            </a:r>
          </a:p>
          <a:p>
            <a:pPr>
              <a:lnSpc>
                <a:spcPct val="90000"/>
              </a:lnSpc>
            </a:pPr>
            <a:endParaRPr lang="en-US" sz="2000" smtClean="0"/>
          </a:p>
          <a:p>
            <a:pPr lvl="1">
              <a:lnSpc>
                <a:spcPct val="90000"/>
              </a:lnSpc>
            </a:pPr>
            <a:r>
              <a:rPr lang="en-US" sz="2000" smtClean="0"/>
              <a:t>Informative methods</a:t>
            </a:r>
          </a:p>
          <a:p>
            <a:pPr lvl="2">
              <a:lnSpc>
                <a:spcPct val="90000"/>
              </a:lnSpc>
            </a:pPr>
            <a:r>
              <a:rPr lang="en-US" sz="1600" smtClean="0"/>
              <a:t>Methods that provides some information about threads and groups activity</a:t>
            </a:r>
          </a:p>
          <a:p>
            <a:pPr lvl="2">
              <a:lnSpc>
                <a:spcPct val="90000"/>
              </a:lnSpc>
              <a:buFont typeface="Arial" charset="0"/>
              <a:buNone/>
            </a:pPr>
            <a:endParaRPr lang="en-US" sz="1600" smtClean="0"/>
          </a:p>
          <a:p>
            <a:pPr lvl="1">
              <a:lnSpc>
                <a:spcPct val="90000"/>
              </a:lnSpc>
            </a:pPr>
            <a:r>
              <a:rPr lang="en-US" sz="2000" smtClean="0"/>
              <a:t>Operating methods</a:t>
            </a:r>
          </a:p>
          <a:p>
            <a:pPr lvl="2">
              <a:lnSpc>
                <a:spcPct val="90000"/>
              </a:lnSpc>
            </a:pPr>
            <a:r>
              <a:rPr lang="en-US" sz="1600" smtClean="0"/>
              <a:t>These methods set or get attributes of the </a:t>
            </a:r>
            <a:r>
              <a:rPr lang="en-US" sz="1600" i="1" smtClean="0"/>
              <a:t>ThreadGroup</a:t>
            </a:r>
            <a:r>
              <a:rPr lang="en-US" sz="1600" smtClean="0"/>
              <a:t> object </a:t>
            </a:r>
          </a:p>
          <a:p>
            <a:pPr lvl="2">
              <a:lnSpc>
                <a:spcPct val="90000"/>
              </a:lnSpc>
              <a:buFont typeface="Arial" charset="0"/>
              <a:buNone/>
            </a:pPr>
            <a:endParaRPr lang="en-US" sz="1600" smtClean="0"/>
          </a:p>
          <a:p>
            <a:pPr lvl="1">
              <a:lnSpc>
                <a:spcPct val="90000"/>
              </a:lnSpc>
            </a:pPr>
            <a:r>
              <a:rPr lang="en-US" sz="2000" smtClean="0"/>
              <a:t>Collective methods</a:t>
            </a:r>
          </a:p>
          <a:p>
            <a:pPr lvl="2">
              <a:lnSpc>
                <a:spcPct val="90000"/>
              </a:lnSpc>
            </a:pPr>
            <a:r>
              <a:rPr lang="en-US" sz="1600" smtClean="0"/>
              <a:t>This is a set of methods that perform some operation, such as start or resume, on all the threads and subgroups within the </a:t>
            </a:r>
            <a:r>
              <a:rPr lang="en-US" sz="1600" i="1" smtClean="0"/>
              <a:t>ThreadGroup </a:t>
            </a:r>
          </a:p>
          <a:p>
            <a:pPr>
              <a:lnSpc>
                <a:spcPct val="90000"/>
              </a:lnSpc>
            </a:pPr>
            <a:endParaRPr lang="en-US" sz="200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idx="4294967295"/>
          </p:nvPr>
        </p:nvSpPr>
        <p:spPr>
          <a:xfrm>
            <a:off x="85725" y="685800"/>
            <a:ext cx="10287000" cy="800100"/>
          </a:xfrm>
        </p:spPr>
        <p:txBody>
          <a:bodyPr/>
          <a:lstStyle/>
          <a:p>
            <a:r>
              <a:rPr lang="en-US" smtClean="0"/>
              <a:t>Informative Methods</a:t>
            </a:r>
          </a:p>
        </p:txBody>
      </p:sp>
      <p:sp>
        <p:nvSpPr>
          <p:cNvPr id="147458" name="Rectangle 3"/>
          <p:cNvSpPr>
            <a:spLocks noGrp="1" noChangeArrowheads="1"/>
          </p:cNvSpPr>
          <p:nvPr>
            <p:ph type="body" idx="1"/>
          </p:nvPr>
        </p:nvSpPr>
        <p:spPr>
          <a:xfrm>
            <a:off x="514350" y="1600201"/>
            <a:ext cx="9429750" cy="4187825"/>
          </a:xfrm>
        </p:spPr>
        <p:txBody>
          <a:bodyPr/>
          <a:lstStyle/>
          <a:p>
            <a:r>
              <a:rPr lang="en-US" sz="2000" i="1" smtClean="0"/>
              <a:t>public int activeCount()</a:t>
            </a:r>
          </a:p>
          <a:p>
            <a:pPr lvl="1"/>
            <a:r>
              <a:rPr lang="en-US" sz="2000" smtClean="0"/>
              <a:t>Returns an estimate of the number of active threads in this thread group</a:t>
            </a:r>
          </a:p>
          <a:p>
            <a:pPr lvl="1"/>
            <a:r>
              <a:rPr lang="en-US" sz="2000" smtClean="0"/>
              <a:t>often used with the enumerate method to get an array filled with references to all the active threads in a </a:t>
            </a:r>
            <a:r>
              <a:rPr lang="en-US" sz="2000" i="1" smtClean="0"/>
              <a:t>ThreadGroup</a:t>
            </a:r>
          </a:p>
          <a:p>
            <a:pPr lvl="1">
              <a:buFont typeface="Arial" charset="0"/>
              <a:buNone/>
            </a:pPr>
            <a:endParaRPr lang="en-US" sz="2000" i="1" smtClean="0"/>
          </a:p>
          <a:p>
            <a:r>
              <a:rPr lang="en-US" sz="2000" i="1" smtClean="0"/>
              <a:t>public int activeGroupCount()</a:t>
            </a:r>
          </a:p>
          <a:p>
            <a:pPr lvl="1"/>
            <a:r>
              <a:rPr lang="en-US" sz="2000" smtClean="0"/>
              <a:t>Returns an estimate of the number of active groups in this thread group</a:t>
            </a:r>
          </a:p>
        </p:txBody>
      </p:sp>
      <p:sp>
        <p:nvSpPr>
          <p:cNvPr id="5" name="AutoShape 8"/>
          <p:cNvSpPr>
            <a:spLocks noChangeArrowheads="1"/>
          </p:cNvSpPr>
          <p:nvPr/>
        </p:nvSpPr>
        <p:spPr bwMode="auto">
          <a:xfrm>
            <a:off x="2657475" y="4495800"/>
            <a:ext cx="6257925" cy="2209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public class </a:t>
            </a:r>
            <a:r>
              <a:rPr lang="en-US" sz="1200" dirty="0" err="1">
                <a:latin typeface="Calibri" pitchFamily="34" charset="0"/>
                <a:cs typeface="+mn-cs"/>
              </a:rPr>
              <a:t>EnumerateTest</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endParaRPr lang="en-US" sz="1200" dirty="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public void </a:t>
            </a:r>
            <a:r>
              <a:rPr lang="en-US" sz="1200" dirty="0" err="1">
                <a:latin typeface="Calibri" pitchFamily="34" charset="0"/>
                <a:cs typeface="+mn-cs"/>
              </a:rPr>
              <a:t>listCurrentThreads</a:t>
            </a: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ThreadGroup</a:t>
            </a:r>
            <a:r>
              <a:rPr lang="en-US" sz="1200" dirty="0">
                <a:latin typeface="Calibri" pitchFamily="34" charset="0"/>
                <a:cs typeface="+mn-cs"/>
              </a:rPr>
              <a:t> </a:t>
            </a:r>
            <a:r>
              <a:rPr lang="en-US" sz="1200" dirty="0" err="1">
                <a:latin typeface="Calibri" pitchFamily="34" charset="0"/>
                <a:cs typeface="+mn-cs"/>
              </a:rPr>
              <a:t>currentGroup</a:t>
            </a:r>
            <a:r>
              <a:rPr lang="en-US" sz="1200" dirty="0">
                <a:latin typeface="Calibri" pitchFamily="34" charset="0"/>
                <a:cs typeface="+mn-cs"/>
              </a:rPr>
              <a:t> = </a:t>
            </a:r>
            <a:r>
              <a:rPr lang="en-US" sz="1200" dirty="0" err="1">
                <a:latin typeface="Calibri" pitchFamily="34" charset="0"/>
                <a:cs typeface="+mn-cs"/>
              </a:rPr>
              <a:t>Thread.currentThread</a:t>
            </a:r>
            <a:r>
              <a:rPr lang="en-US" sz="1200" dirty="0">
                <a:latin typeface="Calibri" pitchFamily="34" charset="0"/>
                <a:cs typeface="+mn-cs"/>
              </a:rPr>
              <a:t>().</a:t>
            </a:r>
            <a:r>
              <a:rPr lang="en-US" sz="1200" dirty="0" err="1">
                <a:latin typeface="Calibri" pitchFamily="34" charset="0"/>
                <a:cs typeface="+mn-cs"/>
              </a:rPr>
              <a:t>getThreadGroup</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int</a:t>
            </a:r>
            <a:r>
              <a:rPr lang="en-US" sz="1200" dirty="0">
                <a:latin typeface="Calibri" pitchFamily="34" charset="0"/>
                <a:cs typeface="+mn-cs"/>
              </a:rPr>
              <a:t> </a:t>
            </a:r>
            <a:r>
              <a:rPr lang="en-US" sz="1200" dirty="0" err="1">
                <a:latin typeface="Calibri" pitchFamily="34" charset="0"/>
                <a:cs typeface="+mn-cs"/>
              </a:rPr>
              <a:t>numThreads</a:t>
            </a:r>
            <a:r>
              <a:rPr lang="en-US" sz="1200" dirty="0">
                <a:latin typeface="Calibri" pitchFamily="34" charset="0"/>
                <a:cs typeface="+mn-cs"/>
              </a:rPr>
              <a:t> = </a:t>
            </a:r>
            <a:r>
              <a:rPr lang="en-US" sz="1200" b="1" dirty="0" err="1">
                <a:latin typeface="Calibri" pitchFamily="34" charset="0"/>
                <a:cs typeface="+mn-cs"/>
              </a:rPr>
              <a:t>currentGroup.activeCount</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Thread[] </a:t>
            </a:r>
            <a:r>
              <a:rPr lang="en-US" sz="1200" dirty="0" err="1">
                <a:latin typeface="Calibri" pitchFamily="34" charset="0"/>
                <a:cs typeface="+mn-cs"/>
              </a:rPr>
              <a:t>listOfThreads</a:t>
            </a:r>
            <a:r>
              <a:rPr lang="en-US" sz="1200" dirty="0">
                <a:latin typeface="Calibri" pitchFamily="34" charset="0"/>
                <a:cs typeface="+mn-cs"/>
              </a:rPr>
              <a:t> = new Thread[</a:t>
            </a:r>
            <a:r>
              <a:rPr lang="en-US" sz="1200" dirty="0" err="1">
                <a:latin typeface="Calibri" pitchFamily="34" charset="0"/>
                <a:cs typeface="+mn-cs"/>
              </a:rPr>
              <a:t>numThreads</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b="1" dirty="0" err="1">
                <a:latin typeface="Calibri" pitchFamily="34" charset="0"/>
                <a:cs typeface="+mn-cs"/>
              </a:rPr>
              <a:t>currentGroup.enumerate</a:t>
            </a:r>
            <a:r>
              <a:rPr lang="en-US" sz="1200" b="1" dirty="0">
                <a:latin typeface="Calibri" pitchFamily="34" charset="0"/>
                <a:cs typeface="+mn-cs"/>
              </a:rPr>
              <a:t>(</a:t>
            </a:r>
            <a:r>
              <a:rPr lang="en-US" sz="1200" b="1" dirty="0" err="1">
                <a:latin typeface="Calibri" pitchFamily="34" charset="0"/>
                <a:cs typeface="+mn-cs"/>
              </a:rPr>
              <a:t>listOfThreads</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for (</a:t>
            </a:r>
            <a:r>
              <a:rPr lang="en-US" sz="1200" dirty="0" err="1">
                <a:latin typeface="Calibri" pitchFamily="34" charset="0"/>
                <a:cs typeface="+mn-cs"/>
              </a:rPr>
              <a:t>int</a:t>
            </a:r>
            <a:r>
              <a:rPr lang="en-US" sz="1200" dirty="0">
                <a:latin typeface="Calibri" pitchFamily="34" charset="0"/>
                <a:cs typeface="+mn-cs"/>
              </a:rPr>
              <a:t> </a:t>
            </a:r>
            <a:r>
              <a:rPr lang="en-US" sz="1200" dirty="0" err="1">
                <a:latin typeface="Calibri" pitchFamily="34" charset="0"/>
                <a:cs typeface="+mn-cs"/>
              </a:rPr>
              <a:t>i</a:t>
            </a:r>
            <a:r>
              <a:rPr lang="en-US" sz="1200" dirty="0">
                <a:latin typeface="Calibri" pitchFamily="34" charset="0"/>
                <a:cs typeface="+mn-cs"/>
              </a:rPr>
              <a:t> = 0; </a:t>
            </a:r>
            <a:r>
              <a:rPr lang="en-US" sz="1200" dirty="0" err="1">
                <a:latin typeface="Calibri" pitchFamily="34" charset="0"/>
                <a:cs typeface="+mn-cs"/>
              </a:rPr>
              <a:t>i</a:t>
            </a:r>
            <a:r>
              <a:rPr lang="en-US" sz="1200" dirty="0">
                <a:latin typeface="Calibri" pitchFamily="34" charset="0"/>
                <a:cs typeface="+mn-cs"/>
              </a:rPr>
              <a:t> &lt; </a:t>
            </a:r>
            <a:r>
              <a:rPr lang="en-US" sz="1200" dirty="0" err="1">
                <a:latin typeface="Calibri" pitchFamily="34" charset="0"/>
                <a:cs typeface="+mn-cs"/>
              </a:rPr>
              <a:t>numThreads</a:t>
            </a:r>
            <a:r>
              <a:rPr lang="en-US" sz="1200" dirty="0">
                <a:latin typeface="Calibri" pitchFamily="34" charset="0"/>
                <a:cs typeface="+mn-cs"/>
              </a:rPr>
              <a:t>; </a:t>
            </a:r>
            <a:r>
              <a:rPr lang="en-US" sz="1200" dirty="0" err="1">
                <a:latin typeface="Calibri" pitchFamily="34" charset="0"/>
                <a:cs typeface="+mn-cs"/>
              </a:rPr>
              <a:t>i</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r>
              <a:rPr lang="en-US" sz="1200" dirty="0" err="1">
                <a:latin typeface="Calibri" pitchFamily="34" charset="0"/>
                <a:cs typeface="+mn-cs"/>
              </a:rPr>
              <a:t>System.out.println</a:t>
            </a:r>
            <a:r>
              <a:rPr lang="en-US" sz="1200" dirty="0">
                <a:latin typeface="Calibri" pitchFamily="34" charset="0"/>
                <a:cs typeface="+mn-cs"/>
              </a:rPr>
              <a:t>("Thread #" + </a:t>
            </a:r>
            <a:r>
              <a:rPr lang="en-US" sz="1200" dirty="0" err="1">
                <a:latin typeface="Calibri" pitchFamily="34" charset="0"/>
                <a:cs typeface="+mn-cs"/>
              </a:rPr>
              <a:t>i</a:t>
            </a:r>
            <a:r>
              <a:rPr lang="en-US" sz="1200" dirty="0">
                <a:latin typeface="Calibri" pitchFamily="34" charset="0"/>
                <a:cs typeface="+mn-cs"/>
              </a:rPr>
              <a:t> + " = “ +</a:t>
            </a:r>
            <a:r>
              <a:rPr lang="en-US" sz="1200" dirty="0" err="1">
                <a:latin typeface="Calibri" pitchFamily="34" charset="0"/>
                <a:cs typeface="+mn-cs"/>
              </a:rPr>
              <a:t>listOfThreads</a:t>
            </a:r>
            <a:r>
              <a:rPr lang="en-US" sz="1200" dirty="0">
                <a:latin typeface="Calibri" pitchFamily="34" charset="0"/>
                <a:cs typeface="+mn-cs"/>
              </a:rPr>
              <a:t>[</a:t>
            </a:r>
            <a:r>
              <a:rPr lang="en-US" sz="1200" dirty="0" err="1">
                <a:latin typeface="Calibri" pitchFamily="34" charset="0"/>
                <a:cs typeface="+mn-cs"/>
              </a:rPr>
              <a:t>i</a:t>
            </a:r>
            <a:r>
              <a:rPr lang="en-US" sz="1200" dirty="0">
                <a:latin typeface="Calibri" pitchFamily="34" charset="0"/>
                <a:cs typeface="+mn-cs"/>
              </a:rPr>
              <a:t>].</a:t>
            </a:r>
            <a:r>
              <a:rPr lang="en-US" sz="1200" dirty="0" err="1">
                <a:latin typeface="Calibri" pitchFamily="34" charset="0"/>
                <a:cs typeface="+mn-cs"/>
              </a:rPr>
              <a:t>getName</a:t>
            </a:r>
            <a:r>
              <a:rPr lang="en-US" sz="1200" dirty="0">
                <a:latin typeface="Calibri" pitchFamily="34" charset="0"/>
                <a:cs typeface="+mn-cs"/>
              </a:rPr>
              <a:t>());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 </a:t>
            </a:r>
          </a:p>
          <a:p>
            <a:pPr algn="l" rtl="0" fontAlgn="auto">
              <a:lnSpc>
                <a:spcPct val="90000"/>
              </a:lnSpc>
              <a:spcBef>
                <a:spcPts val="0"/>
              </a:spcBef>
              <a:spcAft>
                <a:spcPts val="0"/>
              </a:spcAft>
              <a:tabLst>
                <a:tab pos="461963" algn="l"/>
                <a:tab pos="684213" algn="l"/>
              </a:tabLst>
              <a:defRPr/>
            </a:pPr>
            <a:r>
              <a:rPr lang="en-US" sz="1200" dirty="0">
                <a:latin typeface="Calibri" pitchFamily="34" charset="0"/>
                <a:cs typeface="+mn-cs"/>
              </a:rPr>
              <a:t>}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257175" y="838200"/>
            <a:ext cx="9858375" cy="800100"/>
          </a:xfrm>
        </p:spPr>
        <p:txBody>
          <a:bodyPr/>
          <a:lstStyle/>
          <a:p>
            <a:r>
              <a:rPr lang="en-US" smtClean="0"/>
              <a:t>Informative Methods</a:t>
            </a:r>
          </a:p>
        </p:txBody>
      </p:sp>
      <p:sp>
        <p:nvSpPr>
          <p:cNvPr id="149507" name="Rectangle 3"/>
          <p:cNvSpPr>
            <a:spLocks noGrp="1" noChangeArrowheads="1"/>
          </p:cNvSpPr>
          <p:nvPr>
            <p:ph type="body" idx="1"/>
          </p:nvPr>
        </p:nvSpPr>
        <p:spPr>
          <a:xfrm>
            <a:off x="428625" y="2057401"/>
            <a:ext cx="9344025" cy="3959225"/>
          </a:xfrm>
        </p:spPr>
        <p:txBody>
          <a:bodyPr/>
          <a:lstStyle/>
          <a:p>
            <a:r>
              <a:rPr lang="en-US" sz="2000" smtClean="0"/>
              <a:t>The following is a list of </a:t>
            </a:r>
            <a:r>
              <a:rPr lang="en-US" sz="2000" i="1" smtClean="0"/>
              <a:t>ThreadGroup</a:t>
            </a:r>
            <a:r>
              <a:rPr lang="en-US" sz="2000" smtClean="0"/>
              <a:t> methods that operate at the group level: </a:t>
            </a:r>
            <a:endParaRPr lang="en-US" sz="2000" i="1" smtClean="0"/>
          </a:p>
          <a:p>
            <a:pPr lvl="1"/>
            <a:r>
              <a:rPr lang="en-US" sz="2000" i="1" smtClean="0"/>
              <a:t>getMaxPriority() </a:t>
            </a:r>
            <a:r>
              <a:rPr lang="en-US" sz="2000" smtClean="0"/>
              <a:t>and</a:t>
            </a:r>
            <a:r>
              <a:rPr lang="en-US" sz="2000" i="1" smtClean="0"/>
              <a:t> setMaxPriority()</a:t>
            </a:r>
          </a:p>
          <a:p>
            <a:pPr lvl="1"/>
            <a:r>
              <a:rPr lang="en-US" sz="2000" i="1" smtClean="0"/>
              <a:t>getDaemon() </a:t>
            </a:r>
            <a:r>
              <a:rPr lang="en-US" sz="2000" smtClean="0"/>
              <a:t>and</a:t>
            </a:r>
            <a:r>
              <a:rPr lang="en-US" sz="2000" i="1" smtClean="0"/>
              <a:t> setDaemon()</a:t>
            </a:r>
          </a:p>
          <a:p>
            <a:pPr lvl="1"/>
            <a:r>
              <a:rPr lang="en-US" sz="2000" i="1" smtClean="0"/>
              <a:t>getName()</a:t>
            </a:r>
          </a:p>
          <a:p>
            <a:pPr lvl="1"/>
            <a:r>
              <a:rPr lang="en-US" sz="2000" i="1" smtClean="0"/>
              <a:t>getParent() and parentOf()</a:t>
            </a:r>
          </a:p>
          <a:p>
            <a:pPr lvl="1"/>
            <a:r>
              <a:rPr lang="en-US" sz="2000" i="1" smtClean="0"/>
              <a:t>toString()</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idx="4294967295"/>
          </p:nvPr>
        </p:nvSpPr>
        <p:spPr>
          <a:xfrm>
            <a:off x="0" y="762000"/>
            <a:ext cx="10287000" cy="800100"/>
          </a:xfrm>
        </p:spPr>
        <p:txBody>
          <a:bodyPr/>
          <a:lstStyle/>
          <a:p>
            <a:r>
              <a:rPr lang="en-US" smtClean="0"/>
              <a:t>Operating Methods</a:t>
            </a:r>
          </a:p>
        </p:txBody>
      </p:sp>
      <p:sp>
        <p:nvSpPr>
          <p:cNvPr id="151554" name="Rectangle 3"/>
          <p:cNvSpPr>
            <a:spLocks noGrp="1" noChangeArrowheads="1"/>
          </p:cNvSpPr>
          <p:nvPr>
            <p:ph type="body" idx="1"/>
          </p:nvPr>
        </p:nvSpPr>
        <p:spPr>
          <a:xfrm>
            <a:off x="428625" y="1828801"/>
            <a:ext cx="9429750" cy="4187825"/>
          </a:xfrm>
        </p:spPr>
        <p:txBody>
          <a:bodyPr/>
          <a:lstStyle/>
          <a:p>
            <a:r>
              <a:rPr lang="en-US" sz="2000" i="1" smtClean="0"/>
              <a:t>public setDaemon (boolean isDaemon)</a:t>
            </a:r>
          </a:p>
          <a:p>
            <a:pPr lvl="1"/>
            <a:r>
              <a:rPr lang="en-US" sz="1600" smtClean="0"/>
              <a:t>Set all the thread in the group to be daemons </a:t>
            </a:r>
          </a:p>
          <a:p>
            <a:pPr lvl="1">
              <a:buFont typeface="Arial" charset="0"/>
              <a:buNone/>
            </a:pPr>
            <a:endParaRPr lang="en-US" sz="1600" smtClean="0"/>
          </a:p>
          <a:p>
            <a:r>
              <a:rPr lang="en-US" sz="2000" i="1" smtClean="0"/>
              <a:t>public setMaxPriority (int maxPriority) </a:t>
            </a:r>
          </a:p>
          <a:p>
            <a:pPr lvl="1"/>
            <a:r>
              <a:rPr lang="en-US" sz="1600" smtClean="0"/>
              <a:t>Set all the threads with lower priority to the specified level</a:t>
            </a:r>
          </a:p>
          <a:p>
            <a:pPr lvl="1"/>
            <a:r>
              <a:rPr lang="en-US" sz="1600" smtClean="0"/>
              <a:t>Higher priority thread are not effected</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idx="4294967295"/>
          </p:nvPr>
        </p:nvSpPr>
        <p:spPr>
          <a:xfrm>
            <a:off x="0" y="762000"/>
            <a:ext cx="10287000" cy="800100"/>
          </a:xfrm>
        </p:spPr>
        <p:txBody>
          <a:bodyPr/>
          <a:lstStyle/>
          <a:p>
            <a:r>
              <a:rPr lang="en-US" smtClean="0"/>
              <a:t>Collective Methods</a:t>
            </a:r>
          </a:p>
        </p:txBody>
      </p:sp>
      <p:sp>
        <p:nvSpPr>
          <p:cNvPr id="153602" name="Rectangle 3"/>
          <p:cNvSpPr>
            <a:spLocks noGrp="1" noChangeArrowheads="1"/>
          </p:cNvSpPr>
          <p:nvPr>
            <p:ph type="body" idx="1"/>
          </p:nvPr>
        </p:nvSpPr>
        <p:spPr>
          <a:xfrm>
            <a:off x="428625" y="1828801"/>
            <a:ext cx="9429750" cy="4187825"/>
          </a:xfrm>
        </p:spPr>
        <p:txBody>
          <a:bodyPr/>
          <a:lstStyle/>
          <a:p>
            <a:r>
              <a:rPr lang="en-US" sz="2000" smtClean="0"/>
              <a:t>The </a:t>
            </a:r>
            <a:r>
              <a:rPr lang="en-US" sz="2000" i="1" smtClean="0"/>
              <a:t>ThreadGroup</a:t>
            </a:r>
            <a:r>
              <a:rPr lang="en-US" sz="2000" smtClean="0"/>
              <a:t> class has three methods that allow you to modify the current state of all the threads within that group: </a:t>
            </a:r>
          </a:p>
          <a:p>
            <a:pPr lvl="1"/>
            <a:r>
              <a:rPr lang="en-US" sz="2000" i="1" smtClean="0"/>
              <a:t>resume() </a:t>
            </a:r>
          </a:p>
          <a:p>
            <a:pPr lvl="1"/>
            <a:r>
              <a:rPr lang="en-US" sz="2000" i="1" smtClean="0"/>
              <a:t>stop() </a:t>
            </a:r>
          </a:p>
          <a:p>
            <a:pPr lvl="1"/>
            <a:r>
              <a:rPr lang="en-US" sz="2000" i="1" smtClean="0"/>
              <a:t>suspend()</a:t>
            </a:r>
          </a:p>
          <a:p>
            <a:r>
              <a:rPr lang="en-US" sz="2000" smtClean="0"/>
              <a:t>These methods apply the appropriate state change to every thread in the thread group and its subgroups. </a:t>
            </a:r>
          </a:p>
          <a:p>
            <a:r>
              <a:rPr lang="en-US" sz="2000" b="1" smtClean="0"/>
              <a:t>All of them is deprecated!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514350" y="274638"/>
            <a:ext cx="9258300" cy="1143000"/>
          </a:xfrm>
        </p:spPr>
        <p:txBody>
          <a:bodyPr/>
          <a:lstStyle/>
          <a:p>
            <a:r>
              <a:rPr lang="en-US" smtClean="0"/>
              <a:t>Hotspot</a:t>
            </a:r>
          </a:p>
        </p:txBody>
      </p:sp>
      <p:sp>
        <p:nvSpPr>
          <p:cNvPr id="28674" name="Rectangle 3"/>
          <p:cNvSpPr>
            <a:spLocks noGrp="1" noChangeArrowheads="1"/>
          </p:cNvSpPr>
          <p:nvPr>
            <p:ph type="body" idx="1"/>
          </p:nvPr>
        </p:nvSpPr>
        <p:spPr>
          <a:xfrm>
            <a:off x="685801" y="1752600"/>
            <a:ext cx="9033272" cy="4076700"/>
          </a:xfrm>
        </p:spPr>
        <p:txBody>
          <a:bodyPr/>
          <a:lstStyle/>
          <a:p>
            <a:pPr>
              <a:lnSpc>
                <a:spcPct val="90000"/>
              </a:lnSpc>
            </a:pPr>
            <a:r>
              <a:rPr lang="en-US" sz="2000" dirty="0" smtClean="0"/>
              <a:t>Smart thread queue management </a:t>
            </a:r>
          </a:p>
          <a:p>
            <a:pPr lvl="2">
              <a:lnSpc>
                <a:spcPct val="90000"/>
              </a:lnSpc>
            </a:pPr>
            <a:r>
              <a:rPr lang="en-US" sz="2000" dirty="0" smtClean="0"/>
              <a:t>Hard worker threads will get much more CPU time </a:t>
            </a:r>
          </a:p>
          <a:p>
            <a:pPr>
              <a:lnSpc>
                <a:spcPct val="90000"/>
              </a:lnSpc>
            </a:pPr>
            <a:r>
              <a:rPr lang="en-US" sz="2000" dirty="0" smtClean="0"/>
              <a:t>Faster thread synchronization</a:t>
            </a:r>
          </a:p>
          <a:p>
            <a:pPr>
              <a:lnSpc>
                <a:spcPct val="90000"/>
              </a:lnSpc>
            </a:pPr>
            <a:r>
              <a:rPr lang="en-US" sz="2000" dirty="0" smtClean="0"/>
              <a:t>Statistics between program executions to improve performance</a:t>
            </a:r>
          </a:p>
          <a:p>
            <a:pPr>
              <a:lnSpc>
                <a:spcPct val="90000"/>
              </a:lnSpc>
            </a:pPr>
            <a:r>
              <a:rPr lang="en-US" sz="2000" dirty="0" smtClean="0"/>
              <a:t>Reflection &amp; Serialization improvements</a:t>
            </a:r>
          </a:p>
          <a:p>
            <a:pPr>
              <a:lnSpc>
                <a:spcPct val="90000"/>
              </a:lnSpc>
            </a:pPr>
            <a:r>
              <a:rPr lang="en-US" sz="2000" dirty="0" smtClean="0"/>
              <a:t>Advanced logging when handling native crashes specifying:</a:t>
            </a:r>
          </a:p>
          <a:p>
            <a:pPr lvl="1">
              <a:lnSpc>
                <a:spcPct val="90000"/>
              </a:lnSpc>
            </a:pPr>
            <a:r>
              <a:rPr lang="en-US" sz="2000" dirty="0" smtClean="0"/>
              <a:t>function name</a:t>
            </a:r>
          </a:p>
          <a:p>
            <a:pPr lvl="1">
              <a:lnSpc>
                <a:spcPct val="90000"/>
              </a:lnSpc>
            </a:pPr>
            <a:r>
              <a:rPr lang="en-US" sz="2000" dirty="0" smtClean="0"/>
              <a:t>library name</a:t>
            </a:r>
          </a:p>
          <a:p>
            <a:pPr lvl="1">
              <a:lnSpc>
                <a:spcPct val="90000"/>
              </a:lnSpc>
            </a:pPr>
            <a:r>
              <a:rPr lang="en-US" sz="2000" dirty="0" smtClean="0"/>
              <a:t>source-file name</a:t>
            </a:r>
          </a:p>
          <a:p>
            <a:pPr lvl="1">
              <a:lnSpc>
                <a:spcPct val="90000"/>
              </a:lnSpc>
            </a:pPr>
            <a:r>
              <a:rPr lang="en-US" sz="2000" dirty="0" smtClean="0"/>
              <a:t>line number where the error occurred</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idx="4294967295"/>
          </p:nvPr>
        </p:nvSpPr>
        <p:spPr>
          <a:xfrm>
            <a:off x="0" y="762000"/>
            <a:ext cx="10287000" cy="800100"/>
          </a:xfrm>
        </p:spPr>
        <p:txBody>
          <a:bodyPr/>
          <a:lstStyle/>
          <a:p>
            <a:r>
              <a:rPr lang="en-US" smtClean="0"/>
              <a:t>Thread Local</a:t>
            </a:r>
          </a:p>
        </p:txBody>
      </p:sp>
      <p:sp>
        <p:nvSpPr>
          <p:cNvPr id="155650" name="Rectangle 3"/>
          <p:cNvSpPr>
            <a:spLocks noGrp="1" noChangeArrowheads="1"/>
          </p:cNvSpPr>
          <p:nvPr>
            <p:ph type="body" idx="1"/>
          </p:nvPr>
        </p:nvSpPr>
        <p:spPr>
          <a:xfrm>
            <a:off x="428625" y="1828801"/>
            <a:ext cx="9429750" cy="4187825"/>
          </a:xfrm>
        </p:spPr>
        <p:txBody>
          <a:bodyPr/>
          <a:lstStyle/>
          <a:p>
            <a:r>
              <a:rPr lang="en-US" sz="2000" dirty="0" smtClean="0"/>
              <a:t>Keeps state for  individual threads</a:t>
            </a:r>
          </a:p>
          <a:p>
            <a:r>
              <a:rPr lang="en-US" sz="2000" dirty="0" smtClean="0"/>
              <a:t>Each thread has its own independently initialized copy of the variable</a:t>
            </a:r>
          </a:p>
          <a:p>
            <a:r>
              <a:rPr lang="en-US" sz="2000" dirty="0" smtClean="0"/>
              <a:t>Differs from local variables</a:t>
            </a:r>
          </a:p>
          <a:p>
            <a:pPr lvl="1"/>
            <a:r>
              <a:rPr lang="en-US" sz="1600" dirty="0" smtClean="0"/>
              <a:t>Managed in the language level rather than stack management (makes thread stack lighter)</a:t>
            </a:r>
          </a:p>
          <a:p>
            <a:pPr lvl="1"/>
            <a:r>
              <a:rPr lang="en-US" sz="1600" dirty="0" smtClean="0"/>
              <a:t>Obtain a direct access to data using the thread as a hash-map key</a:t>
            </a:r>
          </a:p>
          <a:p>
            <a:r>
              <a:rPr lang="en-US" sz="2000" dirty="0" smtClean="0"/>
              <a:t>Used by threads to store / load session states between calls </a:t>
            </a:r>
          </a:p>
          <a:p>
            <a:r>
              <a:rPr lang="en-US" sz="2000" i="1" dirty="0" err="1" smtClean="0"/>
              <a:t>java.lang.ThreadLocal</a:t>
            </a:r>
            <a:endParaRPr lang="en-US" sz="2000" i="1" dirty="0" smtClean="0"/>
          </a:p>
          <a:p>
            <a:r>
              <a:rPr lang="en-US" sz="2000" dirty="0" smtClean="0"/>
              <a:t>Data is simply accessible via get()/set() methods </a:t>
            </a:r>
          </a:p>
          <a:p>
            <a:r>
              <a:rPr lang="en-US" sz="2000" dirty="0" smtClean="0"/>
              <a:t>Thread entry is automatically discarded when a thread dies </a:t>
            </a:r>
          </a:p>
          <a:p>
            <a:pPr>
              <a:buFont typeface="Arial" charset="0"/>
              <a:buNone/>
            </a:pPr>
            <a:endParaRPr lang="en-US" sz="2000" i="1" dirty="0" smtClean="0"/>
          </a:p>
          <a:p>
            <a:pPr lvl="1"/>
            <a:endParaRPr lang="en-US" sz="1600" dirty="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idx="4294967295"/>
          </p:nvPr>
        </p:nvSpPr>
        <p:spPr>
          <a:xfrm>
            <a:off x="0" y="762000"/>
            <a:ext cx="10287000" cy="800100"/>
          </a:xfrm>
        </p:spPr>
        <p:txBody>
          <a:bodyPr/>
          <a:lstStyle/>
          <a:p>
            <a:r>
              <a:rPr lang="en-US" smtClean="0"/>
              <a:t>Thread Local</a:t>
            </a:r>
          </a:p>
        </p:txBody>
      </p:sp>
      <p:sp>
        <p:nvSpPr>
          <p:cNvPr id="157698" name="Rectangle 3"/>
          <p:cNvSpPr>
            <a:spLocks noGrp="1" noChangeArrowheads="1"/>
          </p:cNvSpPr>
          <p:nvPr>
            <p:ph type="body" idx="1"/>
          </p:nvPr>
        </p:nvSpPr>
        <p:spPr>
          <a:xfrm>
            <a:off x="428625" y="1828801"/>
            <a:ext cx="9429750" cy="4187825"/>
          </a:xfrm>
        </p:spPr>
        <p:txBody>
          <a:bodyPr/>
          <a:lstStyle/>
          <a:p>
            <a:r>
              <a:rPr lang="en-US" sz="2000" smtClean="0"/>
              <a:t>Example:</a:t>
            </a:r>
            <a:endParaRPr lang="en-US" sz="1600" smtClean="0"/>
          </a:p>
        </p:txBody>
      </p:sp>
      <p:sp>
        <p:nvSpPr>
          <p:cNvPr id="4" name="AutoShape 8"/>
          <p:cNvSpPr>
            <a:spLocks noChangeArrowheads="1"/>
          </p:cNvSpPr>
          <p:nvPr/>
        </p:nvSpPr>
        <p:spPr bwMode="auto">
          <a:xfrm>
            <a:off x="1714500" y="2286000"/>
            <a:ext cx="6257925" cy="3733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a:t>
            </a:r>
            <a:r>
              <a:rPr lang="en-US" sz="1200" dirty="0" err="1">
                <a:latin typeface="+mn-lt"/>
                <a:cs typeface="+mn-cs"/>
              </a:rPr>
              <a:t>MyThread</a:t>
            </a:r>
            <a:r>
              <a:rPr lang="en-US" sz="1200" dirty="0">
                <a:latin typeface="+mn-lt"/>
                <a:cs typeface="+mn-cs"/>
              </a:rPr>
              <a:t> extends Thread</a:t>
            </a:r>
          </a:p>
          <a:p>
            <a:pPr algn="l" rtl="0" fontAlgn="auto">
              <a:lnSpc>
                <a:spcPct val="80000"/>
              </a:lnSpc>
              <a:spcBef>
                <a:spcPts val="0"/>
              </a:spcBef>
              <a:spcAft>
                <a:spcPts val="0"/>
              </a:spcAft>
              <a:defRPr/>
            </a:pPr>
            <a:r>
              <a:rPr lang="en-US" sz="1200" dirty="0">
                <a:latin typeface="+mn-lt"/>
                <a:cs typeface="+mn-cs"/>
              </a:rPr>
              <a:t>{</a:t>
            </a:r>
          </a:p>
          <a:p>
            <a:pPr algn="l" rtl="0" fontAlgn="auto">
              <a:lnSpc>
                <a:spcPct val="80000"/>
              </a:lnSpc>
              <a:spcBef>
                <a:spcPts val="0"/>
              </a:spcBef>
              <a:spcAft>
                <a:spcPts val="0"/>
              </a:spcAft>
              <a:defRPr/>
            </a:pPr>
            <a:r>
              <a:rPr lang="en-US" sz="1200" dirty="0">
                <a:latin typeface="+mn-lt"/>
                <a:cs typeface="+mn-cs"/>
              </a:rPr>
              <a:t>    // static </a:t>
            </a:r>
            <a:r>
              <a:rPr lang="en-US" sz="1200" dirty="0" err="1">
                <a:latin typeface="+mn-lt"/>
                <a:cs typeface="+mn-cs"/>
              </a:rPr>
              <a:t>Hashtable</a:t>
            </a:r>
            <a:r>
              <a:rPr lang="en-US" sz="1200" dirty="0">
                <a:latin typeface="+mn-lt"/>
                <a:cs typeface="+mn-cs"/>
              </a:rPr>
              <a:t> stuff;</a:t>
            </a:r>
          </a:p>
          <a:p>
            <a:pPr algn="l" rtl="0" fontAlgn="auto">
              <a:lnSpc>
                <a:spcPct val="80000"/>
              </a:lnSpc>
              <a:spcBef>
                <a:spcPts val="0"/>
              </a:spcBef>
              <a:spcAft>
                <a:spcPts val="0"/>
              </a:spcAft>
              <a:defRPr/>
            </a:pPr>
            <a:r>
              <a:rPr lang="en-US" sz="1200" dirty="0">
                <a:latin typeface="+mn-lt"/>
                <a:cs typeface="+mn-cs"/>
              </a:rPr>
              <a:t>    </a:t>
            </a:r>
            <a:r>
              <a:rPr lang="en-US" sz="1200" b="1" dirty="0">
                <a:latin typeface="+mn-lt"/>
                <a:cs typeface="+mn-cs"/>
              </a:rPr>
              <a:t>public static </a:t>
            </a:r>
            <a:r>
              <a:rPr lang="en-US" sz="1200" b="1" dirty="0" err="1">
                <a:latin typeface="+mn-lt"/>
                <a:cs typeface="+mn-cs"/>
              </a:rPr>
              <a:t>ThreadLocal</a:t>
            </a:r>
            <a:r>
              <a:rPr lang="en-US" sz="1200" b="1" dirty="0">
                <a:latin typeface="+mn-lt"/>
                <a:cs typeface="+mn-cs"/>
              </a:rPr>
              <a:t> stuff = new </a:t>
            </a:r>
            <a:r>
              <a:rPr lang="en-US" sz="1200" b="1" dirty="0" err="1">
                <a:latin typeface="+mn-lt"/>
                <a:cs typeface="+mn-cs"/>
              </a:rPr>
              <a:t>ThreadLocal</a:t>
            </a:r>
            <a:r>
              <a:rPr lang="en-US" sz="1200" b="1"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void run() </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 each thread must have a different </a:t>
            </a:r>
            <a:r>
              <a:rPr lang="en-US" sz="1200" dirty="0" err="1">
                <a:latin typeface="+mn-lt"/>
                <a:cs typeface="+mn-cs"/>
              </a:rPr>
              <a:t>hashtable</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Hashtable</a:t>
            </a:r>
            <a:r>
              <a:rPr lang="en-US" sz="1200" dirty="0">
                <a:latin typeface="+mn-lt"/>
                <a:cs typeface="+mn-cs"/>
              </a:rPr>
              <a:t> h= new </a:t>
            </a:r>
            <a:r>
              <a:rPr lang="en-US" sz="1200" dirty="0" err="1">
                <a:latin typeface="+mn-lt"/>
                <a:cs typeface="+mn-cs"/>
              </a:rPr>
              <a:t>Hashtable</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//load session data on </a:t>
            </a:r>
            <a:r>
              <a:rPr lang="en-US" sz="1200" dirty="0" err="1">
                <a:latin typeface="+mn-lt"/>
                <a:cs typeface="+mn-cs"/>
              </a:rPr>
              <a:t>hashtable</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//assign it to </a:t>
            </a:r>
            <a:r>
              <a:rPr lang="en-US" sz="1200" dirty="0" err="1">
                <a:latin typeface="+mn-lt"/>
                <a:cs typeface="+mn-cs"/>
              </a:rPr>
              <a:t>ThreadLocal</a:t>
            </a:r>
            <a:endParaRPr lang="en-US" sz="1200" dirty="0">
              <a:latin typeface="+mn-lt"/>
              <a:cs typeface="+mn-cs"/>
            </a:endParaRPr>
          </a:p>
          <a:p>
            <a:pPr algn="l" rtl="0" fontAlgn="auto">
              <a:lnSpc>
                <a:spcPct val="80000"/>
              </a:lnSpc>
              <a:spcBef>
                <a:spcPts val="0"/>
              </a:spcBef>
              <a:spcAft>
                <a:spcPts val="0"/>
              </a:spcAft>
              <a:defRPr/>
            </a:pPr>
            <a:r>
              <a:rPr lang="en-US" sz="1200" b="1" dirty="0">
                <a:latin typeface="+mn-lt"/>
                <a:cs typeface="+mn-cs"/>
              </a:rPr>
              <a:t>        </a:t>
            </a:r>
            <a:r>
              <a:rPr lang="en-US" sz="1200" b="1" dirty="0" err="1">
                <a:latin typeface="+mn-lt"/>
                <a:cs typeface="+mn-cs"/>
              </a:rPr>
              <a:t>stuff.set</a:t>
            </a:r>
            <a:r>
              <a:rPr lang="en-US" sz="1200" b="1" dirty="0">
                <a:latin typeface="+mn-lt"/>
                <a:cs typeface="+mn-cs"/>
              </a:rPr>
              <a:t>(h);</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 business logic, session data store &amp; load </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if </a:t>
            </a:r>
            <a:r>
              <a:rPr lang="en-US" sz="1200" b="1" dirty="0">
                <a:latin typeface="+mn-lt"/>
                <a:cs typeface="+mn-cs"/>
              </a:rPr>
              <a:t>(((</a:t>
            </a:r>
            <a:r>
              <a:rPr lang="en-US" sz="1200" b="1" dirty="0" err="1">
                <a:latin typeface="+mn-lt"/>
                <a:cs typeface="+mn-cs"/>
              </a:rPr>
              <a:t>Hashtable</a:t>
            </a:r>
            <a:r>
              <a:rPr lang="en-US" sz="1200" b="1" dirty="0">
                <a:latin typeface="+mn-lt"/>
                <a:cs typeface="+mn-cs"/>
              </a:rPr>
              <a:t>)</a:t>
            </a:r>
            <a:r>
              <a:rPr lang="en-US" sz="1200" b="1" dirty="0" err="1">
                <a:latin typeface="+mn-lt"/>
                <a:cs typeface="+mn-cs"/>
              </a:rPr>
              <a:t>stuff.get</a:t>
            </a:r>
            <a:r>
              <a:rPr lang="en-US" sz="1200" b="1" dirty="0">
                <a:latin typeface="+mn-lt"/>
                <a:cs typeface="+mn-cs"/>
              </a:rPr>
              <a:t>()).</a:t>
            </a:r>
            <a:r>
              <a:rPr lang="en-US" sz="1200" dirty="0" err="1">
                <a:latin typeface="+mn-lt"/>
                <a:cs typeface="+mn-cs"/>
              </a:rPr>
              <a:t>containsValue</a:t>
            </a:r>
            <a:r>
              <a:rPr lang="en-US" sz="1200" dirty="0">
                <a:latin typeface="+mn-lt"/>
                <a:cs typeface="+mn-cs"/>
              </a:rPr>
              <a:t>("</a:t>
            </a:r>
            <a:r>
              <a:rPr lang="en-US" sz="1200" dirty="0" err="1">
                <a:latin typeface="+mn-lt"/>
                <a:cs typeface="+mn-cs"/>
              </a:rPr>
              <a:t>Foo</a:t>
            </a:r>
            <a:r>
              <a:rPr lang="en-US" sz="1200" dirty="0">
                <a:latin typeface="+mn-lt"/>
                <a:cs typeface="+mn-cs"/>
              </a:rPr>
              <a:t>"))</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doSomething</a:t>
            </a:r>
            <a:r>
              <a:rPr lang="en-US" sz="1200" dirty="0">
                <a:latin typeface="+mn-lt"/>
                <a:cs typeface="+mn-cs"/>
              </a:rPr>
              <a:t>();  // run code which can refer to hash table</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idx="4294967295"/>
          </p:nvPr>
        </p:nvSpPr>
        <p:spPr>
          <a:xfrm>
            <a:off x="771525" y="274638"/>
            <a:ext cx="9258300" cy="1143000"/>
          </a:xfrm>
        </p:spPr>
        <p:txBody>
          <a:bodyPr/>
          <a:lstStyle/>
          <a:p>
            <a:r>
              <a:rPr lang="en-US" smtClean="0"/>
              <a:t>Thread Executor</a:t>
            </a:r>
          </a:p>
        </p:txBody>
      </p:sp>
      <p:sp>
        <p:nvSpPr>
          <p:cNvPr id="159746" name="Content Placeholder 2"/>
          <p:cNvSpPr>
            <a:spLocks noGrp="1"/>
          </p:cNvSpPr>
          <p:nvPr>
            <p:ph idx="1"/>
          </p:nvPr>
        </p:nvSpPr>
        <p:spPr>
          <a:xfrm>
            <a:off x="514350" y="1600200"/>
            <a:ext cx="9686925" cy="4953000"/>
          </a:xfrm>
        </p:spPr>
        <p:txBody>
          <a:bodyPr/>
          <a:lstStyle/>
          <a:p>
            <a:r>
              <a:rPr lang="en-US" sz="2400" smtClean="0"/>
              <a:t>An implementation of</a:t>
            </a:r>
            <a:r>
              <a:rPr lang="en-US" sz="2400" i="1" smtClean="0"/>
              <a:t> java.util.concurrent.Executor</a:t>
            </a:r>
          </a:p>
          <a:p>
            <a:pPr lvl="1"/>
            <a:r>
              <a:rPr lang="en-US" sz="2000" smtClean="0"/>
              <a:t>Thread Pool Executor</a:t>
            </a:r>
          </a:p>
          <a:p>
            <a:pPr lvl="2"/>
            <a:r>
              <a:rPr lang="en-US" sz="1600" smtClean="0"/>
              <a:t>A thread pool service </a:t>
            </a:r>
          </a:p>
          <a:p>
            <a:pPr lvl="2"/>
            <a:r>
              <a:rPr lang="en-US" sz="1600" smtClean="0"/>
              <a:t>Offers powerful control over the pool</a:t>
            </a:r>
          </a:p>
          <a:p>
            <a:pPr lvl="2"/>
            <a:r>
              <a:rPr lang="en-US" sz="1600" smtClean="0"/>
              <a:t>Can expand and shrink the pool according to call intensity </a:t>
            </a:r>
          </a:p>
          <a:p>
            <a:pPr lvl="2"/>
            <a:endParaRPr lang="en-US" sz="1600" smtClean="0"/>
          </a:p>
          <a:p>
            <a:pPr lvl="1"/>
            <a:r>
              <a:rPr lang="en-US" sz="2000" smtClean="0"/>
              <a:t>Better since</a:t>
            </a:r>
          </a:p>
          <a:p>
            <a:pPr lvl="2"/>
            <a:r>
              <a:rPr lang="en-US" sz="1600" smtClean="0"/>
              <a:t>Manages shared resources among threads</a:t>
            </a:r>
          </a:p>
          <a:p>
            <a:pPr lvl="2"/>
            <a:r>
              <a:rPr lang="en-US" sz="1600" smtClean="0"/>
              <a:t>Offers monitoring and reporting [for example: no’ of completed tasks]</a:t>
            </a:r>
          </a:p>
          <a:p>
            <a:pPr lvl="2"/>
            <a:r>
              <a:rPr lang="en-US" sz="1600" smtClean="0"/>
              <a:t>Supports </a:t>
            </a:r>
            <a:r>
              <a:rPr lang="en-US" sz="1600" i="1" smtClean="0"/>
              <a:t>Callable</a:t>
            </a:r>
            <a:r>
              <a:rPr lang="en-US" sz="1600" smtClean="0"/>
              <a:t> objects execution (not just </a:t>
            </a:r>
            <a:r>
              <a:rPr lang="en-US" sz="1600" i="1" smtClean="0"/>
              <a:t>Runnable</a:t>
            </a:r>
            <a:r>
              <a:rPr lang="en-US" sz="1600" smtClean="0"/>
              <a:t>) - later</a:t>
            </a:r>
          </a:p>
          <a:p>
            <a:pPr lvl="2"/>
            <a:r>
              <a:rPr lang="en-US" sz="1600" smtClean="0"/>
              <a:t>Manages a fully featured queue</a:t>
            </a:r>
          </a:p>
          <a:p>
            <a:pPr lvl="3"/>
            <a:r>
              <a:rPr lang="en-US" sz="1200" smtClean="0"/>
              <a:t>Min/max sizes</a:t>
            </a:r>
          </a:p>
          <a:p>
            <a:pPr lvl="3"/>
            <a:r>
              <a:rPr lang="en-US" sz="1200" smtClean="0"/>
              <a:t>On-demand service</a:t>
            </a:r>
          </a:p>
          <a:p>
            <a:pPr lvl="3"/>
            <a:r>
              <a:rPr lang="en-US" sz="1200" smtClean="0"/>
              <a:t>Keep-alive time</a:t>
            </a:r>
          </a:p>
          <a:p>
            <a:pPr lvl="3"/>
            <a:r>
              <a:rPr lang="en-US" sz="1200" smtClean="0"/>
              <a:t>Can be shut down and reject calls </a:t>
            </a:r>
          </a:p>
          <a:p>
            <a:pPr lvl="3"/>
            <a:r>
              <a:rPr lang="en-US" sz="1200" smtClean="0"/>
              <a:t>Offers scheduling assignments  - better &amp; lighter than </a:t>
            </a:r>
            <a:r>
              <a:rPr lang="en-US" sz="1200" i="1" smtClean="0"/>
              <a:t>Timers</a:t>
            </a:r>
            <a:endParaRPr lang="en-US" i="1" smtClean="0"/>
          </a:p>
          <a:p>
            <a:endParaRPr lang="en-US" sz="2400" i="1"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idx="4294967295"/>
          </p:nvPr>
        </p:nvSpPr>
        <p:spPr>
          <a:xfrm>
            <a:off x="857250" y="274638"/>
            <a:ext cx="9258300" cy="1143000"/>
          </a:xfrm>
        </p:spPr>
        <p:txBody>
          <a:bodyPr/>
          <a:lstStyle/>
          <a:p>
            <a:r>
              <a:rPr lang="en-US" smtClean="0"/>
              <a:t>Thread Executor</a:t>
            </a:r>
          </a:p>
        </p:txBody>
      </p:sp>
      <p:sp>
        <p:nvSpPr>
          <p:cNvPr id="160770" name="Content Placeholder 2"/>
          <p:cNvSpPr>
            <a:spLocks noGrp="1"/>
          </p:cNvSpPr>
          <p:nvPr>
            <p:ph idx="1"/>
          </p:nvPr>
        </p:nvSpPr>
        <p:spPr>
          <a:xfrm>
            <a:off x="600075" y="1600200"/>
            <a:ext cx="9686925" cy="4953000"/>
          </a:xfrm>
        </p:spPr>
        <p:txBody>
          <a:bodyPr/>
          <a:lstStyle/>
          <a:p>
            <a:r>
              <a:rPr lang="en-US" sz="2400" smtClean="0"/>
              <a:t>Executor queue types</a:t>
            </a:r>
          </a:p>
          <a:p>
            <a:endParaRPr lang="en-US" sz="1200" smtClean="0"/>
          </a:p>
          <a:p>
            <a:pPr lvl="1"/>
            <a:r>
              <a:rPr lang="en-US" sz="2000" smtClean="0"/>
              <a:t>Synchronous queue</a:t>
            </a:r>
          </a:p>
          <a:p>
            <a:pPr lvl="2"/>
            <a:r>
              <a:rPr lang="en-US" sz="1600" smtClean="0"/>
              <a:t>means that a call is handled rapidly – if no available thread – a new one is constructed</a:t>
            </a:r>
          </a:p>
          <a:p>
            <a:pPr lvl="2"/>
            <a:r>
              <a:rPr lang="en-US" sz="1600" smtClean="0"/>
              <a:t>max size is irrelevant and ignored</a:t>
            </a:r>
          </a:p>
          <a:p>
            <a:pPr lvl="2">
              <a:buFont typeface="Arial" charset="0"/>
              <a:buNone/>
            </a:pPr>
            <a:endParaRPr lang="en-US" sz="1600" smtClean="0"/>
          </a:p>
          <a:p>
            <a:pPr lvl="1"/>
            <a:r>
              <a:rPr lang="en-US" sz="2000" smtClean="0"/>
              <a:t>Blocking queue </a:t>
            </a:r>
          </a:p>
          <a:p>
            <a:pPr lvl="2"/>
            <a:r>
              <a:rPr lang="en-US" sz="1600" smtClean="0"/>
              <a:t>means that threads are created until the queue is full (at max size)</a:t>
            </a:r>
          </a:p>
          <a:p>
            <a:pPr lvl="2"/>
            <a:r>
              <a:rPr lang="en-US" sz="1600" smtClean="0"/>
              <a:t>then – queuing begins</a:t>
            </a:r>
          </a:p>
          <a:p>
            <a:pPr lvl="2"/>
            <a:endParaRPr lang="en-US" sz="1600" smtClean="0"/>
          </a:p>
          <a:p>
            <a:pPr lvl="1"/>
            <a:r>
              <a:rPr lang="en-US" sz="2000" smtClean="0"/>
              <a:t>All supports both </a:t>
            </a:r>
            <a:r>
              <a:rPr lang="en-US" sz="2000" i="1" smtClean="0"/>
              <a:t>Runnable</a:t>
            </a:r>
            <a:r>
              <a:rPr lang="en-US" sz="2000" smtClean="0"/>
              <a:t> &amp; </a:t>
            </a:r>
            <a:r>
              <a:rPr lang="en-US" sz="2000" i="1" smtClean="0"/>
              <a:t>Callable</a:t>
            </a:r>
          </a:p>
          <a:p>
            <a:pPr lvl="1"/>
            <a:endParaRPr lang="en-US" sz="2000" i="1" smtClean="0"/>
          </a:p>
          <a:p>
            <a:endParaRPr lang="en-US" sz="2400" i="1"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idx="4294967295"/>
          </p:nvPr>
        </p:nvSpPr>
        <p:spPr>
          <a:xfrm>
            <a:off x="857250" y="274638"/>
            <a:ext cx="9258300" cy="1143000"/>
          </a:xfrm>
        </p:spPr>
        <p:txBody>
          <a:bodyPr/>
          <a:lstStyle/>
          <a:p>
            <a:r>
              <a:rPr lang="en-US" smtClean="0"/>
              <a:t>Callable</a:t>
            </a:r>
          </a:p>
        </p:txBody>
      </p:sp>
      <p:sp>
        <p:nvSpPr>
          <p:cNvPr id="161794" name="Content Placeholder 2"/>
          <p:cNvSpPr>
            <a:spLocks noGrp="1"/>
          </p:cNvSpPr>
          <p:nvPr>
            <p:ph idx="1"/>
          </p:nvPr>
        </p:nvSpPr>
        <p:spPr>
          <a:xfrm>
            <a:off x="600075" y="1600200"/>
            <a:ext cx="9686925" cy="4953000"/>
          </a:xfrm>
        </p:spPr>
        <p:txBody>
          <a:bodyPr/>
          <a:lstStyle/>
          <a:p>
            <a:r>
              <a:rPr lang="en-US" sz="2400" smtClean="0"/>
              <a:t>Callable is an interface with a single method</a:t>
            </a:r>
          </a:p>
          <a:p>
            <a:pPr lvl="1"/>
            <a:r>
              <a:rPr lang="en-US" sz="1600" i="1" smtClean="0"/>
              <a:t>Callable&lt;T&gt; </a:t>
            </a:r>
            <a:r>
              <a:rPr lang="en-US" sz="1600" smtClean="0"/>
              <a:t>implementers must provide  </a:t>
            </a:r>
            <a:r>
              <a:rPr lang="en-US" sz="1600" i="1" smtClean="0"/>
              <a:t> public &lt;T&gt; call() throws Exception</a:t>
            </a:r>
          </a:p>
          <a:p>
            <a:pPr lvl="1"/>
            <a:endParaRPr lang="en-US" sz="1600" smtClean="0"/>
          </a:p>
          <a:p>
            <a:r>
              <a:rPr lang="en-US" sz="2000" smtClean="0"/>
              <a:t>Similar to</a:t>
            </a:r>
            <a:r>
              <a:rPr lang="en-US" sz="2000" i="1" smtClean="0"/>
              <a:t> Runnable – run() </a:t>
            </a:r>
            <a:r>
              <a:rPr lang="en-US" sz="2000" smtClean="0"/>
              <a:t>in that they are both executed by threads</a:t>
            </a:r>
          </a:p>
          <a:p>
            <a:r>
              <a:rPr lang="en-US" sz="2000" smtClean="0"/>
              <a:t>But differs with the following capabilities:</a:t>
            </a:r>
          </a:p>
          <a:p>
            <a:pPr lvl="1"/>
            <a:r>
              <a:rPr lang="en-US" sz="1600" smtClean="0"/>
              <a:t>Returns a result of the execution</a:t>
            </a:r>
          </a:p>
          <a:p>
            <a:pPr lvl="1"/>
            <a:r>
              <a:rPr lang="en-US" sz="1600" smtClean="0"/>
              <a:t>Throws checked exceptions</a:t>
            </a:r>
          </a:p>
          <a:p>
            <a:pPr lvl="1"/>
            <a:r>
              <a:rPr lang="en-US" sz="1600" smtClean="0"/>
              <a:t>Several </a:t>
            </a:r>
            <a:r>
              <a:rPr lang="en-US" sz="1600" i="1" smtClean="0"/>
              <a:t>Callable</a:t>
            </a:r>
            <a:r>
              <a:rPr lang="en-US" sz="1600" smtClean="0"/>
              <a:t> objects can be executed with a single call to the </a:t>
            </a:r>
            <a:r>
              <a:rPr lang="en-US" sz="1600" i="1" smtClean="0"/>
              <a:t>Executor</a:t>
            </a:r>
            <a:r>
              <a:rPr lang="en-US" sz="1600" smtClean="0"/>
              <a:t> service</a:t>
            </a:r>
          </a:p>
          <a:p>
            <a:pPr lvl="1"/>
            <a:r>
              <a:rPr lang="en-US" sz="1600" smtClean="0"/>
              <a:t>One thread can invoke several </a:t>
            </a:r>
            <a:r>
              <a:rPr lang="en-US" sz="1600" i="1" smtClean="0"/>
              <a:t>Callable</a:t>
            </a:r>
            <a:r>
              <a:rPr lang="en-US" sz="1600" smtClean="0"/>
              <a:t> objects during its life time </a:t>
            </a:r>
          </a:p>
          <a:p>
            <a:endParaRPr lang="en-US" sz="2400" i="1"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idx="4294967295"/>
          </p:nvPr>
        </p:nvSpPr>
        <p:spPr>
          <a:xfrm>
            <a:off x="771525" y="274638"/>
            <a:ext cx="9258300" cy="1143000"/>
          </a:xfrm>
        </p:spPr>
        <p:txBody>
          <a:bodyPr/>
          <a:lstStyle/>
          <a:p>
            <a:r>
              <a:rPr lang="en-US" smtClean="0"/>
              <a:t>Callable</a:t>
            </a:r>
          </a:p>
        </p:txBody>
      </p:sp>
      <p:sp>
        <p:nvSpPr>
          <p:cNvPr id="162818" name="Content Placeholder 2"/>
          <p:cNvSpPr>
            <a:spLocks noGrp="1"/>
          </p:cNvSpPr>
          <p:nvPr>
            <p:ph idx="1"/>
          </p:nvPr>
        </p:nvSpPr>
        <p:spPr>
          <a:xfrm>
            <a:off x="514350" y="1600200"/>
            <a:ext cx="9686925" cy="4953000"/>
          </a:xfrm>
        </p:spPr>
        <p:txBody>
          <a:bodyPr/>
          <a:lstStyle/>
          <a:p>
            <a:r>
              <a:rPr lang="en-US" sz="2400" smtClean="0"/>
              <a:t>Example:</a:t>
            </a:r>
            <a:endParaRPr lang="en-US" sz="2400" i="1" smtClean="0"/>
          </a:p>
        </p:txBody>
      </p:sp>
      <p:sp>
        <p:nvSpPr>
          <p:cNvPr id="4" name="AutoShape 8"/>
          <p:cNvSpPr>
            <a:spLocks noChangeArrowheads="1"/>
          </p:cNvSpPr>
          <p:nvPr/>
        </p:nvSpPr>
        <p:spPr bwMode="auto">
          <a:xfrm>
            <a:off x="2057400" y="2209800"/>
            <a:ext cx="6257925" cy="3962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import </a:t>
            </a:r>
            <a:r>
              <a:rPr lang="en-US" sz="1200" dirty="0" err="1">
                <a:latin typeface="+mn-lt"/>
                <a:cs typeface="+mn-cs"/>
              </a:rPr>
              <a:t>java.util.concurrent.Callable</a:t>
            </a:r>
            <a:r>
              <a:rPr lang="en-US" sz="1200" dirty="0">
                <a:latin typeface="+mn-lt"/>
                <a:cs typeface="+mn-cs"/>
              </a:rPr>
              <a:t>;</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public class </a:t>
            </a:r>
            <a:r>
              <a:rPr lang="en-US" sz="1200" dirty="0" err="1">
                <a:latin typeface="+mn-lt"/>
                <a:cs typeface="+mn-cs"/>
              </a:rPr>
              <a:t>ClientListener</a:t>
            </a:r>
            <a:r>
              <a:rPr lang="en-US" sz="1200" dirty="0">
                <a:latin typeface="+mn-lt"/>
                <a:cs typeface="+mn-cs"/>
              </a:rPr>
              <a:t> implements </a:t>
            </a:r>
            <a:r>
              <a:rPr lang="en-US" sz="1200" b="1" dirty="0">
                <a:latin typeface="+mn-lt"/>
                <a:cs typeface="+mn-cs"/>
              </a:rPr>
              <a:t>Callable&lt;Request&gt;</a:t>
            </a:r>
            <a:r>
              <a:rPr lang="en-US" sz="1200" dirty="0">
                <a:latin typeface="+mn-lt"/>
                <a:cs typeface="+mn-cs"/>
              </a:rPr>
              <a:t> {</a:t>
            </a:r>
          </a:p>
          <a:p>
            <a:pPr algn="l" rtl="0" fontAlgn="auto">
              <a:spcBef>
                <a:spcPts val="0"/>
              </a:spcBef>
              <a:spcAft>
                <a:spcPts val="0"/>
              </a:spcAft>
              <a:defRPr/>
            </a:pPr>
            <a:r>
              <a:rPr lang="en-US" sz="1200" dirty="0">
                <a:latin typeface="+mn-lt"/>
                <a:cs typeface="+mn-cs"/>
              </a:rPr>
              <a:t>          private </a:t>
            </a:r>
            <a:r>
              <a:rPr lang="en-US" sz="1200" dirty="0" err="1">
                <a:latin typeface="+mn-lt"/>
                <a:cs typeface="+mn-cs"/>
              </a:rPr>
              <a:t>ClientInputStream</a:t>
            </a:r>
            <a:r>
              <a:rPr lang="en-US" sz="1200" dirty="0">
                <a:latin typeface="+mn-lt"/>
                <a:cs typeface="+mn-cs"/>
              </a:rPr>
              <a:t> in=null;</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         public </a:t>
            </a:r>
            <a:r>
              <a:rPr lang="en-US" sz="1200" dirty="0" err="1">
                <a:latin typeface="+mn-lt"/>
                <a:cs typeface="+mn-cs"/>
              </a:rPr>
              <a:t>ClientListener</a:t>
            </a:r>
            <a:r>
              <a:rPr lang="en-US" sz="1200" dirty="0">
                <a:latin typeface="+mn-lt"/>
                <a:cs typeface="+mn-cs"/>
              </a:rPr>
              <a:t> (</a:t>
            </a:r>
            <a:r>
              <a:rPr lang="en-US" sz="1200" dirty="0" err="1">
                <a:latin typeface="+mn-lt"/>
                <a:cs typeface="+mn-cs"/>
              </a:rPr>
              <a:t>ClientInputStream</a:t>
            </a:r>
            <a:r>
              <a:rPr lang="en-US" sz="1200" dirty="0">
                <a:latin typeface="+mn-lt"/>
                <a:cs typeface="+mn-cs"/>
              </a:rPr>
              <a:t> in){</a:t>
            </a:r>
          </a:p>
          <a:p>
            <a:pPr algn="l" rtl="0" fontAlgn="auto">
              <a:spcBef>
                <a:spcPts val="0"/>
              </a:spcBef>
              <a:spcAft>
                <a:spcPts val="0"/>
              </a:spcAft>
              <a:defRPr/>
            </a:pPr>
            <a:r>
              <a:rPr lang="en-US" sz="1200" dirty="0">
                <a:latin typeface="+mn-lt"/>
                <a:cs typeface="+mn-cs"/>
              </a:rPr>
              <a:t>                 </a:t>
            </a:r>
            <a:r>
              <a:rPr lang="en-US" sz="1200" dirty="0" err="1">
                <a:latin typeface="+mn-lt"/>
                <a:cs typeface="+mn-cs"/>
              </a:rPr>
              <a:t>this.in</a:t>
            </a:r>
            <a:r>
              <a:rPr lang="en-US" sz="1200" dirty="0">
                <a:latin typeface="+mn-lt"/>
                <a:cs typeface="+mn-cs"/>
              </a:rPr>
              <a:t>=in;</a:t>
            </a:r>
          </a:p>
          <a:p>
            <a:pPr algn="l" rtl="0" fontAlgn="auto">
              <a:spcBef>
                <a:spcPts val="0"/>
              </a:spcBef>
              <a:spcAft>
                <a:spcPts val="0"/>
              </a:spcAft>
              <a:defRPr/>
            </a:pPr>
            <a:r>
              <a:rPr lang="en-US" sz="1200" dirty="0">
                <a:latin typeface="+mn-lt"/>
                <a:cs typeface="+mn-cs"/>
              </a:rPr>
              <a:t>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         public Request </a:t>
            </a:r>
            <a:r>
              <a:rPr lang="en-US" sz="1200" b="1" dirty="0">
                <a:latin typeface="+mn-lt"/>
                <a:cs typeface="+mn-cs"/>
              </a:rPr>
              <a:t>call() </a:t>
            </a:r>
            <a:r>
              <a:rPr lang="en-US" sz="1200" dirty="0">
                <a:latin typeface="+mn-lt"/>
                <a:cs typeface="+mn-cs"/>
              </a:rPr>
              <a:t>throws </a:t>
            </a:r>
            <a:r>
              <a:rPr lang="en-US" sz="1200" dirty="0" err="1">
                <a:latin typeface="+mn-lt"/>
                <a:cs typeface="+mn-cs"/>
              </a:rPr>
              <a:t>ConnectionException</a:t>
            </a:r>
            <a:r>
              <a:rPr lang="en-US" sz="1200" dirty="0">
                <a:latin typeface="+mn-lt"/>
                <a:cs typeface="+mn-cs"/>
              </a:rPr>
              <a:t> {</a:t>
            </a:r>
          </a:p>
          <a:p>
            <a:pPr algn="l" rtl="0" fontAlgn="auto">
              <a:spcBef>
                <a:spcPts val="0"/>
              </a:spcBef>
              <a:spcAft>
                <a:spcPts val="0"/>
              </a:spcAft>
              <a:defRPr/>
            </a:pPr>
            <a:r>
              <a:rPr lang="en-US" sz="1200" dirty="0" smtClean="0">
                <a:latin typeface="+mn-lt"/>
                <a:cs typeface="+mn-cs"/>
              </a:rPr>
              <a:t>                try </a:t>
            </a:r>
            <a:r>
              <a:rPr lang="en-US" sz="1200" dirty="0">
                <a:latin typeface="+mn-lt"/>
                <a:cs typeface="+mn-cs"/>
              </a:rPr>
              <a:t>{</a:t>
            </a:r>
          </a:p>
          <a:p>
            <a:pPr algn="l" rtl="0" fontAlgn="auto">
              <a:spcBef>
                <a:spcPts val="0"/>
              </a:spcBef>
              <a:spcAft>
                <a:spcPts val="0"/>
              </a:spcAft>
              <a:defRPr/>
            </a:pPr>
            <a:r>
              <a:rPr lang="en-US" sz="1200" dirty="0">
                <a:latin typeface="+mn-lt"/>
                <a:cs typeface="+mn-cs"/>
              </a:rPr>
              <a:t>                       return </a:t>
            </a:r>
            <a:r>
              <a:rPr lang="en-US" sz="1200" dirty="0" err="1">
                <a:latin typeface="+mn-lt"/>
                <a:cs typeface="+mn-cs"/>
              </a:rPr>
              <a:t>in.acceptRequest</a:t>
            </a:r>
            <a:r>
              <a:rPr lang="en-US" sz="1200" dirty="0">
                <a:latin typeface="+mn-lt"/>
                <a:cs typeface="+mn-cs"/>
              </a:rPr>
              <a:t>();</a:t>
            </a:r>
            <a:endParaRPr lang="en-US" sz="1200" i="1" dirty="0">
              <a:latin typeface="+mn-lt"/>
              <a:cs typeface="+mn-cs"/>
            </a:endParaRPr>
          </a:p>
          <a:p>
            <a:pPr algn="l" rtl="0" fontAlgn="auto">
              <a:spcBef>
                <a:spcPts val="0"/>
              </a:spcBef>
              <a:spcAft>
                <a:spcPts val="0"/>
              </a:spcAft>
              <a:defRPr/>
            </a:pPr>
            <a:r>
              <a:rPr lang="en-US" sz="1200" dirty="0">
                <a:latin typeface="+mn-lt"/>
                <a:cs typeface="+mn-cs"/>
              </a:rPr>
              <a:t>                }catch(Exception ex){</a:t>
            </a:r>
          </a:p>
          <a:p>
            <a:pPr algn="l" rtl="0" fontAlgn="auto">
              <a:spcBef>
                <a:spcPts val="0"/>
              </a:spcBef>
              <a:spcAft>
                <a:spcPts val="0"/>
              </a:spcAft>
              <a:defRPr/>
            </a:pPr>
            <a:r>
              <a:rPr lang="en-US" sz="1200" dirty="0">
                <a:latin typeface="+mn-lt"/>
                <a:cs typeface="+mn-cs"/>
              </a:rPr>
              <a:t>                       throw new </a:t>
            </a:r>
            <a:r>
              <a:rPr lang="en-US" sz="1200" dirty="0" err="1">
                <a:latin typeface="+mn-lt"/>
                <a:cs typeface="+mn-cs"/>
              </a:rPr>
              <a:t>ConnectionException</a:t>
            </a:r>
            <a:r>
              <a:rPr lang="en-US" sz="1200" dirty="0">
                <a:latin typeface="+mn-lt"/>
                <a:cs typeface="+mn-cs"/>
              </a:rPr>
              <a:t> (“Error processing client request”);</a:t>
            </a:r>
          </a:p>
          <a:p>
            <a:pPr algn="l" rtl="0" fontAlgn="auto">
              <a:spcBef>
                <a:spcPts val="0"/>
              </a:spcBef>
              <a:spcAft>
                <a:spcPts val="0"/>
              </a:spcAft>
              <a:defRPr/>
            </a:pPr>
            <a:r>
              <a:rPr lang="en-US" sz="1200" dirty="0">
                <a:latin typeface="+mn-lt"/>
                <a:cs typeface="+mn-cs"/>
              </a:rPr>
              <a:t>                }</a:t>
            </a:r>
          </a:p>
          <a:p>
            <a:pPr algn="l" rtl="0" fontAlgn="auto">
              <a:spcBef>
                <a:spcPts val="0"/>
              </a:spcBef>
              <a:spcAft>
                <a:spcPts val="0"/>
              </a:spcAft>
              <a:defRPr/>
            </a:pPr>
            <a:r>
              <a:rPr lang="en-US" sz="1200" dirty="0">
                <a:latin typeface="+mn-lt"/>
                <a:cs typeface="+mn-cs"/>
              </a:rPr>
              <a:t>        }</a:t>
            </a:r>
          </a:p>
          <a:p>
            <a:pPr algn="l" rtl="0" fontAlgn="auto">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idx="4294967295"/>
          </p:nvPr>
        </p:nvSpPr>
        <p:spPr>
          <a:xfrm>
            <a:off x="857250" y="274638"/>
            <a:ext cx="9258300" cy="1143000"/>
          </a:xfrm>
        </p:spPr>
        <p:txBody>
          <a:bodyPr/>
          <a:lstStyle/>
          <a:p>
            <a:r>
              <a:rPr lang="en-US" dirty="0" smtClean="0"/>
              <a:t>Callable</a:t>
            </a:r>
          </a:p>
        </p:txBody>
      </p:sp>
      <p:sp>
        <p:nvSpPr>
          <p:cNvPr id="162818" name="Content Placeholder 2"/>
          <p:cNvSpPr>
            <a:spLocks noGrp="1"/>
          </p:cNvSpPr>
          <p:nvPr>
            <p:ph idx="1"/>
          </p:nvPr>
        </p:nvSpPr>
        <p:spPr>
          <a:xfrm>
            <a:off x="600075" y="1600200"/>
            <a:ext cx="9686925" cy="4953000"/>
          </a:xfrm>
        </p:spPr>
        <p:txBody>
          <a:bodyPr/>
          <a:lstStyle/>
          <a:p>
            <a:r>
              <a:rPr lang="en-US" sz="2400" dirty="0" smtClean="0"/>
              <a:t>Void type safe Callable Example:</a:t>
            </a:r>
            <a:endParaRPr lang="en-US" sz="2400" i="1" dirty="0" smtClean="0"/>
          </a:p>
        </p:txBody>
      </p:sp>
      <p:sp>
        <p:nvSpPr>
          <p:cNvPr id="4" name="AutoShape 8"/>
          <p:cNvSpPr>
            <a:spLocks noChangeArrowheads="1"/>
          </p:cNvSpPr>
          <p:nvPr/>
        </p:nvSpPr>
        <p:spPr bwMode="auto">
          <a:xfrm>
            <a:off x="2143125" y="2667000"/>
            <a:ext cx="6257925" cy="2438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import </a:t>
            </a:r>
            <a:r>
              <a:rPr lang="en-US" sz="1200" dirty="0" err="1">
                <a:latin typeface="+mn-lt"/>
                <a:cs typeface="+mn-cs"/>
              </a:rPr>
              <a:t>java.util.concurrent.Callable</a:t>
            </a:r>
            <a:r>
              <a:rPr lang="en-US" sz="1200" dirty="0">
                <a:latin typeface="+mn-lt"/>
                <a:cs typeface="+mn-cs"/>
              </a:rPr>
              <a:t>;</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public class </a:t>
            </a:r>
            <a:r>
              <a:rPr lang="en-US" sz="1200" dirty="0" err="1" smtClean="0">
                <a:latin typeface="+mn-lt"/>
                <a:cs typeface="+mn-cs"/>
              </a:rPr>
              <a:t>VoidCallable</a:t>
            </a:r>
            <a:r>
              <a:rPr lang="en-US" sz="1200" dirty="0" smtClean="0">
                <a:latin typeface="+mn-lt"/>
                <a:cs typeface="+mn-cs"/>
              </a:rPr>
              <a:t> implements </a:t>
            </a:r>
            <a:r>
              <a:rPr lang="en-US" sz="1200" b="1" dirty="0" smtClean="0">
                <a:latin typeface="+mn-lt"/>
                <a:cs typeface="+mn-cs"/>
              </a:rPr>
              <a:t>Callable&lt;Void&gt;</a:t>
            </a:r>
            <a:r>
              <a:rPr lang="en-US" sz="1200" dirty="0" smtClean="0">
                <a:latin typeface="+mn-lt"/>
                <a:cs typeface="+mn-cs"/>
              </a:rPr>
              <a:t>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         public </a:t>
            </a:r>
            <a:r>
              <a:rPr lang="en-US" sz="1200" b="1" dirty="0" smtClean="0">
                <a:latin typeface="+mn-lt"/>
                <a:cs typeface="+mn-cs"/>
              </a:rPr>
              <a:t>Void</a:t>
            </a:r>
            <a:r>
              <a:rPr lang="en-US" sz="1200" dirty="0" smtClean="0">
                <a:latin typeface="+mn-lt"/>
                <a:cs typeface="+mn-cs"/>
              </a:rPr>
              <a:t> </a:t>
            </a:r>
            <a:r>
              <a:rPr lang="en-US" sz="1200" b="1" dirty="0" smtClean="0">
                <a:latin typeface="+mn-lt"/>
                <a:cs typeface="+mn-cs"/>
              </a:rPr>
              <a:t>call</a:t>
            </a:r>
            <a:r>
              <a:rPr lang="en-US" sz="1200" b="1" dirty="0">
                <a:latin typeface="+mn-lt"/>
                <a:cs typeface="+mn-cs"/>
              </a:rPr>
              <a:t>() </a:t>
            </a:r>
            <a:r>
              <a:rPr lang="en-US" sz="1200" dirty="0">
                <a:latin typeface="+mn-lt"/>
                <a:cs typeface="+mn-cs"/>
              </a:rPr>
              <a:t>throws </a:t>
            </a:r>
            <a:r>
              <a:rPr lang="en-US" sz="1200" dirty="0" smtClean="0">
                <a:latin typeface="+mn-lt"/>
                <a:cs typeface="+mn-cs"/>
              </a:rPr>
              <a:t>Exception </a:t>
            </a:r>
            <a:r>
              <a:rPr lang="en-US" sz="1200" dirty="0">
                <a:latin typeface="+mn-lt"/>
                <a:cs typeface="+mn-cs"/>
              </a:rPr>
              <a:t>{</a:t>
            </a:r>
          </a:p>
          <a:p>
            <a:pPr algn="l" rtl="0" fontAlgn="auto">
              <a:spcBef>
                <a:spcPts val="0"/>
              </a:spcBef>
              <a:spcAft>
                <a:spcPts val="0"/>
              </a:spcAft>
              <a:defRPr/>
            </a:pPr>
            <a:r>
              <a:rPr lang="en-US" sz="1200" dirty="0" smtClean="0">
                <a:latin typeface="+mn-lt"/>
                <a:cs typeface="+mn-cs"/>
              </a:rPr>
              <a:t>	//do job</a:t>
            </a:r>
          </a:p>
          <a:p>
            <a:pPr algn="l" rtl="0" fontAlgn="auto">
              <a:spcBef>
                <a:spcPts val="0"/>
              </a:spcBef>
              <a:spcAft>
                <a:spcPts val="0"/>
              </a:spcAft>
              <a:defRPr/>
            </a:pPr>
            <a:r>
              <a:rPr lang="en-US" sz="1200" dirty="0" smtClean="0">
                <a:latin typeface="+mn-lt"/>
                <a:cs typeface="+mn-cs"/>
              </a:rPr>
              <a:t>                           //Void type-safe return value must be NULL</a:t>
            </a:r>
          </a:p>
          <a:p>
            <a:pPr algn="l" rtl="0" fontAlgn="auto">
              <a:spcBef>
                <a:spcPts val="0"/>
              </a:spcBef>
              <a:spcAft>
                <a:spcPts val="0"/>
              </a:spcAft>
              <a:defRPr/>
            </a:pPr>
            <a:r>
              <a:rPr lang="en-US" sz="1200" b="1" dirty="0" smtClean="0">
                <a:latin typeface="+mn-lt"/>
                <a:cs typeface="+mn-cs"/>
              </a:rPr>
              <a:t>                           return null;</a:t>
            </a:r>
            <a:endParaRPr lang="en-US" sz="1200" b="1" dirty="0">
              <a:latin typeface="+mn-lt"/>
              <a:cs typeface="+mn-cs"/>
            </a:endParaRPr>
          </a:p>
          <a:p>
            <a:pPr algn="l" rtl="0" fontAlgn="auto">
              <a:spcBef>
                <a:spcPts val="0"/>
              </a:spcBef>
              <a:spcAft>
                <a:spcPts val="0"/>
              </a:spcAft>
              <a:defRPr/>
            </a:pPr>
            <a:r>
              <a:rPr lang="en-US" sz="1200" dirty="0">
                <a:latin typeface="+mn-lt"/>
                <a:cs typeface="+mn-cs"/>
              </a:rPr>
              <a:t>        }</a:t>
            </a:r>
          </a:p>
          <a:p>
            <a:pPr algn="l" rtl="0" fontAlgn="auto">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idx="4294967295"/>
          </p:nvPr>
        </p:nvSpPr>
        <p:spPr>
          <a:xfrm>
            <a:off x="771525" y="731838"/>
            <a:ext cx="9258300" cy="1143000"/>
          </a:xfrm>
        </p:spPr>
        <p:txBody>
          <a:bodyPr/>
          <a:lstStyle/>
          <a:p>
            <a:r>
              <a:rPr lang="en-US" smtClean="0"/>
              <a:t>Executors Utility Class</a:t>
            </a:r>
          </a:p>
        </p:txBody>
      </p:sp>
      <p:sp>
        <p:nvSpPr>
          <p:cNvPr id="163842" name="Content Placeholder 2"/>
          <p:cNvSpPr>
            <a:spLocks noGrp="1"/>
          </p:cNvSpPr>
          <p:nvPr>
            <p:ph idx="1"/>
          </p:nvPr>
        </p:nvSpPr>
        <p:spPr>
          <a:xfrm>
            <a:off x="514350" y="1828800"/>
            <a:ext cx="9686925" cy="4953000"/>
          </a:xfrm>
        </p:spPr>
        <p:txBody>
          <a:bodyPr/>
          <a:lstStyle/>
          <a:p>
            <a:r>
              <a:rPr lang="en-US" sz="2400" dirty="0" smtClean="0"/>
              <a:t>Creates the following:</a:t>
            </a:r>
          </a:p>
          <a:p>
            <a:pPr>
              <a:buNone/>
            </a:pPr>
            <a:endParaRPr lang="en-US" sz="2400" dirty="0" smtClean="0"/>
          </a:p>
          <a:p>
            <a:pPr lvl="1"/>
            <a:r>
              <a:rPr lang="en-US" sz="2000" i="1" dirty="0" err="1" smtClean="0"/>
              <a:t>FixedThreadPool</a:t>
            </a:r>
            <a:endParaRPr lang="en-US" sz="2000" i="1" dirty="0" smtClean="0"/>
          </a:p>
          <a:p>
            <a:pPr lvl="2"/>
            <a:r>
              <a:rPr lang="en-US" sz="1600" dirty="0" smtClean="0"/>
              <a:t>A fixed thread pool that will use only the given amount of threads to execute </a:t>
            </a:r>
            <a:r>
              <a:rPr lang="en-US" sz="1600" i="1" dirty="0" err="1" smtClean="0"/>
              <a:t>Runnable</a:t>
            </a:r>
            <a:r>
              <a:rPr lang="en-US" sz="1600" i="1" dirty="0" smtClean="0"/>
              <a:t> &amp; Callable </a:t>
            </a:r>
            <a:r>
              <a:rPr lang="en-US" sz="1600" dirty="0" smtClean="0"/>
              <a:t>objects</a:t>
            </a:r>
          </a:p>
          <a:p>
            <a:pPr lvl="2"/>
            <a:r>
              <a:rPr lang="en-US" sz="1600" dirty="0" smtClean="0"/>
              <a:t>If all threads are busy, </a:t>
            </a:r>
            <a:r>
              <a:rPr lang="en-US" sz="1600" i="1" dirty="0" err="1" smtClean="0"/>
              <a:t>Runnable</a:t>
            </a:r>
            <a:r>
              <a:rPr lang="en-US" sz="1600" dirty="0" smtClean="0"/>
              <a:t> objects that are not currently running – blocks</a:t>
            </a:r>
          </a:p>
          <a:p>
            <a:pPr lvl="2"/>
            <a:r>
              <a:rPr lang="en-US" sz="1600" dirty="0" smtClean="0"/>
              <a:t>Asynchronous queue</a:t>
            </a:r>
          </a:p>
          <a:p>
            <a:pPr lvl="2"/>
            <a:endParaRPr lang="en-US" sz="1600" dirty="0" smtClean="0"/>
          </a:p>
          <a:p>
            <a:pPr lvl="1"/>
            <a:r>
              <a:rPr lang="en-US" sz="2000" i="1" dirty="0" err="1" smtClean="0"/>
              <a:t>ScheduledThreadPool</a:t>
            </a:r>
            <a:endParaRPr lang="en-US" sz="2000" i="1" dirty="0" smtClean="0"/>
          </a:p>
          <a:p>
            <a:pPr lvl="2"/>
            <a:r>
              <a:rPr lang="en-US" sz="1600" dirty="0" smtClean="0"/>
              <a:t>Offers the ability of scheduling </a:t>
            </a:r>
            <a:r>
              <a:rPr lang="en-US" sz="1600" i="1" dirty="0" err="1" smtClean="0"/>
              <a:t>Runnable</a:t>
            </a:r>
            <a:r>
              <a:rPr lang="en-US" sz="1600" dirty="0" smtClean="0"/>
              <a:t> &amp; </a:t>
            </a:r>
            <a:r>
              <a:rPr lang="en-US" sz="1600" i="1" dirty="0" smtClean="0"/>
              <a:t>Callable</a:t>
            </a:r>
            <a:r>
              <a:rPr lang="en-US" sz="1600" dirty="0" smtClean="0"/>
              <a:t> objects execution </a:t>
            </a:r>
          </a:p>
          <a:p>
            <a:pPr>
              <a:buNone/>
            </a:pPr>
            <a:endParaRPr lang="en-US" sz="2400" i="1" dirty="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idx="4294967295"/>
          </p:nvPr>
        </p:nvSpPr>
        <p:spPr>
          <a:xfrm>
            <a:off x="685800" y="655638"/>
            <a:ext cx="9258300" cy="1143000"/>
          </a:xfrm>
        </p:spPr>
        <p:txBody>
          <a:bodyPr/>
          <a:lstStyle/>
          <a:p>
            <a:r>
              <a:rPr lang="en-US" smtClean="0"/>
              <a:t>Executors Utility Class</a:t>
            </a:r>
          </a:p>
        </p:txBody>
      </p:sp>
      <p:sp>
        <p:nvSpPr>
          <p:cNvPr id="163842" name="Content Placeholder 2"/>
          <p:cNvSpPr>
            <a:spLocks noGrp="1"/>
          </p:cNvSpPr>
          <p:nvPr>
            <p:ph idx="1"/>
          </p:nvPr>
        </p:nvSpPr>
        <p:spPr>
          <a:xfrm>
            <a:off x="428625" y="1752600"/>
            <a:ext cx="9686925" cy="4953000"/>
          </a:xfrm>
        </p:spPr>
        <p:txBody>
          <a:bodyPr/>
          <a:lstStyle/>
          <a:p>
            <a:r>
              <a:rPr lang="en-US" sz="2400" dirty="0" smtClean="0"/>
              <a:t>Creates the following:</a:t>
            </a:r>
          </a:p>
          <a:p>
            <a:pPr>
              <a:buNone/>
            </a:pPr>
            <a:endParaRPr lang="en-US" sz="2400" dirty="0" smtClean="0"/>
          </a:p>
          <a:p>
            <a:pPr lvl="1"/>
            <a:r>
              <a:rPr lang="en-US" sz="2000" i="1" dirty="0" err="1" smtClean="0"/>
              <a:t>CachedThreadPool</a:t>
            </a:r>
            <a:r>
              <a:rPr lang="en-US" sz="2000" i="1" dirty="0" smtClean="0"/>
              <a:t> </a:t>
            </a:r>
          </a:p>
          <a:p>
            <a:pPr lvl="2"/>
            <a:r>
              <a:rPr lang="en-US" sz="1600" dirty="0" smtClean="0"/>
              <a:t>Synchronous queue </a:t>
            </a:r>
          </a:p>
          <a:p>
            <a:pPr lvl="2"/>
            <a:r>
              <a:rPr lang="en-US" sz="1600" dirty="0" smtClean="0"/>
              <a:t>Creates new threads every time a new execution is required and all threads are busy</a:t>
            </a:r>
          </a:p>
          <a:p>
            <a:pPr lvl="2"/>
            <a:r>
              <a:rPr lang="en-US" sz="1600" dirty="0" smtClean="0"/>
              <a:t>Therefore</a:t>
            </a:r>
          </a:p>
          <a:p>
            <a:pPr lvl="3"/>
            <a:r>
              <a:rPr lang="en-US" sz="1200" dirty="0" smtClean="0"/>
              <a:t>Non blocking queue</a:t>
            </a:r>
          </a:p>
          <a:p>
            <a:pPr lvl="3"/>
            <a:r>
              <a:rPr lang="en-US" sz="1200" dirty="0" smtClean="0"/>
              <a:t>Max threads in the pool is irrelevant </a:t>
            </a:r>
          </a:p>
          <a:p>
            <a:pPr lvl="2"/>
            <a:r>
              <a:rPr lang="en-US" sz="1600" dirty="0" smtClean="0"/>
              <a:t>Threads are removed automatically after waiting 60 sec for a task</a:t>
            </a:r>
          </a:p>
          <a:p>
            <a:pPr lvl="2">
              <a:buNone/>
            </a:pPr>
            <a:endParaRPr lang="en-US" sz="1600" dirty="0" smtClean="0"/>
          </a:p>
          <a:p>
            <a:pPr lvl="1"/>
            <a:r>
              <a:rPr lang="en-US" sz="2000" i="1" dirty="0" err="1" smtClean="0"/>
              <a:t>SingleThreadExecutor</a:t>
            </a:r>
            <a:endParaRPr lang="en-US" sz="2000" i="1" dirty="0" smtClean="0"/>
          </a:p>
          <a:p>
            <a:pPr lvl="2"/>
            <a:r>
              <a:rPr lang="en-US" sz="1600" dirty="0" smtClean="0"/>
              <a:t>Handles all registered </a:t>
            </a:r>
            <a:r>
              <a:rPr lang="en-US" sz="1600" i="1" dirty="0" err="1" smtClean="0"/>
              <a:t>Runnable</a:t>
            </a:r>
            <a:r>
              <a:rPr lang="en-US" sz="1600" dirty="0" smtClean="0"/>
              <a:t> and Callable objects via a single thread</a:t>
            </a:r>
          </a:p>
          <a:p>
            <a:endParaRPr lang="en-US" sz="2400" i="1" dirty="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idx="4294967295"/>
          </p:nvPr>
        </p:nvSpPr>
        <p:spPr>
          <a:xfrm>
            <a:off x="771525" y="655638"/>
            <a:ext cx="9258300" cy="1143000"/>
          </a:xfrm>
        </p:spPr>
        <p:txBody>
          <a:bodyPr/>
          <a:lstStyle/>
          <a:p>
            <a:r>
              <a:rPr lang="en-US" smtClean="0"/>
              <a:t>Executors Utility Class</a:t>
            </a:r>
          </a:p>
        </p:txBody>
      </p:sp>
      <p:sp>
        <p:nvSpPr>
          <p:cNvPr id="164866" name="Content Placeholder 2"/>
          <p:cNvSpPr>
            <a:spLocks noGrp="1"/>
          </p:cNvSpPr>
          <p:nvPr>
            <p:ph idx="1"/>
          </p:nvPr>
        </p:nvSpPr>
        <p:spPr>
          <a:xfrm>
            <a:off x="514350" y="1981200"/>
            <a:ext cx="9686925" cy="4953000"/>
          </a:xfrm>
        </p:spPr>
        <p:txBody>
          <a:bodyPr/>
          <a:lstStyle/>
          <a:p>
            <a:r>
              <a:rPr lang="en-US" sz="2400" smtClean="0"/>
              <a:t>All available through static methods </a:t>
            </a:r>
          </a:p>
          <a:p>
            <a:pPr>
              <a:buFont typeface="Arial" charset="0"/>
              <a:buNone/>
            </a:pPr>
            <a:endParaRPr lang="en-US" sz="2400" smtClean="0"/>
          </a:p>
          <a:p>
            <a:r>
              <a:rPr lang="en-US" sz="2400" smtClean="0"/>
              <a:t>Most takes fixed or minimum pool size as </a:t>
            </a:r>
            <a:r>
              <a:rPr lang="en-US" sz="2400" i="1" smtClean="0"/>
              <a:t>int</a:t>
            </a:r>
          </a:p>
          <a:p>
            <a:endParaRPr lang="en-US" sz="2400" i="1" smtClean="0"/>
          </a:p>
          <a:p>
            <a:r>
              <a:rPr lang="en-US" sz="2400" smtClean="0"/>
              <a:t>Returns an </a:t>
            </a:r>
            <a:r>
              <a:rPr lang="en-US" sz="2400" i="1" smtClean="0"/>
              <a:t>Executor</a:t>
            </a:r>
            <a:r>
              <a:rPr lang="en-US" sz="2400" smtClean="0"/>
              <a:t> implementation [</a:t>
            </a:r>
            <a:r>
              <a:rPr lang="en-US" sz="2400" i="1" smtClean="0"/>
              <a:t>ExecutorService</a:t>
            </a:r>
            <a:r>
              <a:rPr lang="en-US" sz="2400" smtClean="0"/>
              <a:t>]</a:t>
            </a:r>
          </a:p>
          <a:p>
            <a:endParaRPr lang="en-US" sz="2400" smtClean="0"/>
          </a:p>
          <a:p>
            <a:r>
              <a:rPr lang="en-US" sz="2400" smtClean="0"/>
              <a:t>Threads are created according to</a:t>
            </a:r>
          </a:p>
          <a:p>
            <a:pPr lvl="1"/>
            <a:r>
              <a:rPr lang="en-US" sz="1600" smtClean="0"/>
              <a:t>Queue type and policy</a:t>
            </a:r>
          </a:p>
          <a:p>
            <a:pPr lvl="1"/>
            <a:r>
              <a:rPr lang="en-US" sz="1600" smtClean="0"/>
              <a:t>Queue thread factory implementation [later]</a:t>
            </a:r>
          </a:p>
          <a:p>
            <a:r>
              <a:rPr lang="en-US" sz="2400" smtClean="0"/>
              <a:t>Each thread may invoke more than one </a:t>
            </a:r>
            <a:r>
              <a:rPr lang="en-US" sz="2400" i="1" smtClean="0"/>
              <a:t>Callable</a:t>
            </a:r>
            <a:r>
              <a:rPr lang="en-US" sz="2400" smtClean="0"/>
              <a:t> object</a:t>
            </a:r>
          </a:p>
          <a:p>
            <a:pPr lvl="1"/>
            <a:r>
              <a:rPr lang="en-US" sz="1600" smtClean="0"/>
              <a:t>For example: when a fixed queue with the size of 2 is invoking 4 callable objects, 2 threads will be created and used to invoke all 4</a:t>
            </a:r>
          </a:p>
          <a:p>
            <a:endParaRPr lang="en-US" sz="2400" i="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a:xfrm>
            <a:off x="514350" y="274638"/>
            <a:ext cx="9258300" cy="1143000"/>
          </a:xfrm>
        </p:spPr>
        <p:txBody>
          <a:bodyPr/>
          <a:lstStyle/>
          <a:p>
            <a:r>
              <a:rPr lang="en-US" smtClean="0"/>
              <a:t>Hotspot</a:t>
            </a:r>
          </a:p>
        </p:txBody>
      </p:sp>
      <p:sp>
        <p:nvSpPr>
          <p:cNvPr id="29698" name="Rectangle 3"/>
          <p:cNvSpPr>
            <a:spLocks noChangeArrowheads="1"/>
          </p:cNvSpPr>
          <p:nvPr/>
        </p:nvSpPr>
        <p:spPr bwMode="auto">
          <a:xfrm>
            <a:off x="514350" y="1341438"/>
            <a:ext cx="9258300" cy="4525962"/>
          </a:xfrm>
          <a:prstGeom prst="rect">
            <a:avLst/>
          </a:prstGeom>
          <a:noFill/>
          <a:ln w="9525">
            <a:noFill/>
            <a:miter lim="800000"/>
            <a:headEnd/>
            <a:tailEnd/>
          </a:ln>
        </p:spPr>
        <p:txBody>
          <a:bodyPr/>
          <a:lstStyle/>
          <a:p>
            <a:pPr algn="l" rtl="0">
              <a:spcBef>
                <a:spcPct val="20000"/>
              </a:spcBef>
              <a:buFontTx/>
              <a:buChar char="•"/>
            </a:pPr>
            <a:r>
              <a:rPr lang="en-US" sz="2000">
                <a:latin typeface="Calibri" pitchFamily="34" charset="0"/>
              </a:rPr>
              <a:t> Heap:</a:t>
            </a:r>
          </a:p>
          <a:p>
            <a:pPr lvl="2" algn="l" rtl="0">
              <a:spcBef>
                <a:spcPct val="20000"/>
              </a:spcBef>
              <a:buFontTx/>
              <a:buChar char="•"/>
            </a:pPr>
            <a:r>
              <a:rPr lang="en-US" sz="1600">
                <a:latin typeface="Calibri" pitchFamily="34" charset="0"/>
              </a:rPr>
              <a:t> Monolithic heap </a:t>
            </a:r>
          </a:p>
          <a:p>
            <a:pPr lvl="4" algn="l" rtl="0">
              <a:spcBef>
                <a:spcPct val="20000"/>
              </a:spcBef>
              <a:buFontTx/>
              <a:buChar char="»"/>
            </a:pPr>
            <a:r>
              <a:rPr lang="en-US" sz="1600">
                <a:latin typeface="Calibri" pitchFamily="34" charset="0"/>
              </a:rPr>
              <a:t> single heap </a:t>
            </a:r>
          </a:p>
          <a:p>
            <a:pPr lvl="4" algn="l" rtl="0">
              <a:spcBef>
                <a:spcPct val="20000"/>
              </a:spcBef>
              <a:buFontTx/>
              <a:buChar char="»"/>
            </a:pPr>
            <a:r>
              <a:rPr lang="en-US" sz="1600">
                <a:latin typeface="Calibri" pitchFamily="34" charset="0"/>
              </a:rPr>
              <a:t> easy to tune</a:t>
            </a:r>
          </a:p>
          <a:p>
            <a:pPr lvl="4" algn="l" rtl="0">
              <a:spcBef>
                <a:spcPct val="20000"/>
              </a:spcBef>
              <a:buFontTx/>
              <a:buChar char="»"/>
            </a:pPr>
            <a:r>
              <a:rPr lang="en-US" sz="1600">
                <a:latin typeface="Calibri" pitchFamily="34" charset="0"/>
              </a:rPr>
              <a:t> not much to manage &amp; therefore consume less memory</a:t>
            </a:r>
          </a:p>
          <a:p>
            <a:pPr lvl="2" algn="l" rtl="0">
              <a:spcBef>
                <a:spcPct val="20000"/>
              </a:spcBef>
              <a:buFontTx/>
              <a:buChar char="•"/>
            </a:pPr>
            <a:r>
              <a:rPr lang="en-US" sz="1600">
                <a:latin typeface="Calibri" pitchFamily="34" charset="0"/>
              </a:rPr>
              <a:t> Generational heap</a:t>
            </a:r>
          </a:p>
          <a:p>
            <a:pPr lvl="4" algn="l" rtl="0">
              <a:spcBef>
                <a:spcPct val="20000"/>
              </a:spcBef>
              <a:buFontTx/>
              <a:buChar char="»"/>
            </a:pPr>
            <a:r>
              <a:rPr lang="en-US" sz="1600">
                <a:latin typeface="Calibri" pitchFamily="34" charset="0"/>
              </a:rPr>
              <a:t> separates the heap area into New objects region &amp; Old object region</a:t>
            </a:r>
          </a:p>
          <a:p>
            <a:pPr lvl="4" algn="l" rtl="0">
              <a:spcBef>
                <a:spcPct val="20000"/>
              </a:spcBef>
              <a:buFontTx/>
              <a:buChar char="»"/>
            </a:pPr>
            <a:r>
              <a:rPr lang="en-US" sz="1600">
                <a:latin typeface="Calibri" pitchFamily="34" charset="0"/>
              </a:rPr>
              <a:t> survivor spaces are sub-regions of New</a:t>
            </a:r>
          </a:p>
          <a:p>
            <a:pPr lvl="4" algn="l" rtl="0">
              <a:spcBef>
                <a:spcPct val="20000"/>
              </a:spcBef>
              <a:buFontTx/>
              <a:buChar char="»"/>
            </a:pPr>
            <a:r>
              <a:rPr lang="en-US" sz="1600">
                <a:latin typeface="Calibri" pitchFamily="34" charset="0"/>
              </a:rPr>
              <a:t> each region is tuned and managed separately </a:t>
            </a:r>
          </a:p>
          <a:p>
            <a:pPr lvl="4" algn="l" rtl="0">
              <a:spcBef>
                <a:spcPct val="20000"/>
              </a:spcBef>
              <a:buFontTx/>
              <a:buChar char="»"/>
            </a:pPr>
            <a:endParaRPr lang="en-US" sz="1400">
              <a:latin typeface="Calibri" pitchFamily="34" charset="0"/>
            </a:endParaRPr>
          </a:p>
        </p:txBody>
      </p:sp>
      <p:sp>
        <p:nvSpPr>
          <p:cNvPr id="26" name="Rectangle 4"/>
          <p:cNvSpPr>
            <a:spLocks noChangeArrowheads="1"/>
          </p:cNvSpPr>
          <p:nvPr/>
        </p:nvSpPr>
        <p:spPr bwMode="auto">
          <a:xfrm>
            <a:off x="1325166" y="4418013"/>
            <a:ext cx="7209830" cy="1079500"/>
          </a:xfrm>
          <a:prstGeom prst="rect">
            <a:avLst/>
          </a:prstGeom>
          <a:solidFill>
            <a:srgbClr val="EAEAEA"/>
          </a:solidFill>
          <a:ln w="9525">
            <a:solidFill>
              <a:schemeClr val="bg1"/>
            </a:solidFill>
            <a:miter lim="800000"/>
            <a:headEnd/>
            <a:tailEnd/>
          </a:ln>
          <a:effectLst/>
        </p:spPr>
        <p:txBody>
          <a:bodyPr wrap="none" anchor="ctr"/>
          <a:lstStyle/>
          <a:p>
            <a:pPr algn="ctr" rtl="0" fontAlgn="auto">
              <a:spcBef>
                <a:spcPts val="0"/>
              </a:spcBef>
              <a:spcAft>
                <a:spcPts val="0"/>
              </a:spcAft>
              <a:defRPr/>
            </a:pPr>
            <a:r>
              <a:rPr lang="en-US" dirty="0">
                <a:solidFill>
                  <a:schemeClr val="tx1">
                    <a:lumMod val="50000"/>
                    <a:lumOff val="50000"/>
                  </a:schemeClr>
                </a:solidFill>
                <a:latin typeface="+mn-lt"/>
                <a:cs typeface="+mn-cs"/>
              </a:rPr>
              <a:t>Generational Heap</a:t>
            </a:r>
            <a:endParaRPr lang="he-IL" dirty="0">
              <a:solidFill>
                <a:schemeClr val="tx1">
                  <a:lumMod val="50000"/>
                  <a:lumOff val="50000"/>
                </a:schemeClr>
              </a:solidFill>
              <a:latin typeface="+mn-lt"/>
              <a:cs typeface="+mn-cs"/>
            </a:endParaRPr>
          </a:p>
          <a:p>
            <a:pPr algn="ctr" rtl="0" fontAlgn="auto">
              <a:spcBef>
                <a:spcPts val="0"/>
              </a:spcBef>
              <a:spcAft>
                <a:spcPts val="0"/>
              </a:spcAft>
              <a:defRPr/>
            </a:pPr>
            <a:endParaRPr lang="en-US" dirty="0">
              <a:solidFill>
                <a:schemeClr val="tx2"/>
              </a:solidFill>
              <a:latin typeface="+mn-lt"/>
              <a:cs typeface="+mn-cs"/>
            </a:endParaRPr>
          </a:p>
          <a:p>
            <a:pPr algn="ctr" rtl="0" fontAlgn="auto">
              <a:spcBef>
                <a:spcPts val="0"/>
              </a:spcBef>
              <a:spcAft>
                <a:spcPts val="0"/>
              </a:spcAft>
              <a:defRPr/>
            </a:pPr>
            <a:endParaRPr lang="en-US" dirty="0">
              <a:solidFill>
                <a:schemeClr val="tx2"/>
              </a:solidFill>
              <a:latin typeface="+mn-lt"/>
              <a:cs typeface="+mn-cs"/>
            </a:endParaRPr>
          </a:p>
          <a:p>
            <a:pPr algn="ctr" rtl="0" fontAlgn="auto">
              <a:spcBef>
                <a:spcPts val="0"/>
              </a:spcBef>
              <a:spcAft>
                <a:spcPts val="0"/>
              </a:spcAft>
              <a:defRPr/>
            </a:pPr>
            <a:endParaRPr lang="en-US" dirty="0">
              <a:solidFill>
                <a:schemeClr val="tx2"/>
              </a:solidFill>
              <a:latin typeface="+mn-lt"/>
              <a:cs typeface="+mn-cs"/>
            </a:endParaRPr>
          </a:p>
        </p:txBody>
      </p:sp>
      <p:sp>
        <p:nvSpPr>
          <p:cNvPr id="27" name="Rectangle 5"/>
          <p:cNvSpPr>
            <a:spLocks noChangeArrowheads="1"/>
          </p:cNvSpPr>
          <p:nvPr/>
        </p:nvSpPr>
        <p:spPr bwMode="auto">
          <a:xfrm>
            <a:off x="1485900" y="4706939"/>
            <a:ext cx="6886575" cy="719137"/>
          </a:xfrm>
          <a:prstGeom prst="rect">
            <a:avLst/>
          </a:prstGeom>
          <a:solidFill>
            <a:srgbClr val="F8F8F8"/>
          </a:solidFill>
          <a:ln w="9525">
            <a:solidFill>
              <a:schemeClr val="bg1">
                <a:lumMod val="75000"/>
              </a:schemeClr>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28" name="Rectangle 6"/>
          <p:cNvSpPr>
            <a:spLocks noChangeArrowheads="1"/>
          </p:cNvSpPr>
          <p:nvPr/>
        </p:nvSpPr>
        <p:spPr bwMode="auto">
          <a:xfrm>
            <a:off x="3350419" y="4921251"/>
            <a:ext cx="1134071" cy="504825"/>
          </a:xfrm>
          <a:prstGeom prst="rect">
            <a:avLst/>
          </a:prstGeom>
          <a:solidFill>
            <a:schemeClr val="bg1">
              <a:lumMod val="85000"/>
            </a:schemeClr>
          </a:solidFill>
          <a:ln w="9525">
            <a:solidFill>
              <a:schemeClr val="bg1">
                <a:lumMod val="75000"/>
              </a:schemeClr>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29702" name="Line 7"/>
          <p:cNvSpPr>
            <a:spLocks noChangeShapeType="1"/>
          </p:cNvSpPr>
          <p:nvPr/>
        </p:nvSpPr>
        <p:spPr bwMode="auto">
          <a:xfrm>
            <a:off x="5618559" y="4705350"/>
            <a:ext cx="0" cy="215900"/>
          </a:xfrm>
          <a:prstGeom prst="line">
            <a:avLst/>
          </a:prstGeom>
          <a:noFill/>
          <a:ln w="9525">
            <a:solidFill>
              <a:schemeClr val="bg1"/>
            </a:solidFill>
            <a:round/>
            <a:headEnd/>
            <a:tailEnd/>
          </a:ln>
        </p:spPr>
        <p:txBody>
          <a:bodyPr/>
          <a:lstStyle/>
          <a:p>
            <a:endParaRPr lang="he-IL"/>
          </a:p>
        </p:txBody>
      </p:sp>
      <p:sp>
        <p:nvSpPr>
          <p:cNvPr id="30" name="Rectangle 8"/>
          <p:cNvSpPr>
            <a:spLocks noChangeArrowheads="1"/>
          </p:cNvSpPr>
          <p:nvPr/>
        </p:nvSpPr>
        <p:spPr bwMode="auto">
          <a:xfrm>
            <a:off x="1891308" y="4776789"/>
            <a:ext cx="1134070" cy="217487"/>
          </a:xfrm>
          <a:prstGeom prst="rect">
            <a:avLst/>
          </a:prstGeom>
          <a:noFill/>
          <a:ln w="9525">
            <a:noFill/>
            <a:miter lim="800000"/>
            <a:headEnd/>
            <a:tailEnd/>
          </a:ln>
          <a:effectLst/>
        </p:spPr>
        <p:txBody>
          <a:bodyPr wrap="none" anchor="ctr"/>
          <a:lstStyle/>
          <a:p>
            <a:pPr algn="ctr" rtl="0"/>
            <a:r>
              <a:rPr lang="en-US" sz="1200">
                <a:latin typeface="Calibri" pitchFamily="34" charset="0"/>
              </a:rPr>
              <a:t>new</a:t>
            </a:r>
          </a:p>
        </p:txBody>
      </p:sp>
      <p:sp>
        <p:nvSpPr>
          <p:cNvPr id="31" name="Rectangle 9"/>
          <p:cNvSpPr>
            <a:spLocks noChangeArrowheads="1"/>
          </p:cNvSpPr>
          <p:nvPr/>
        </p:nvSpPr>
        <p:spPr bwMode="auto">
          <a:xfrm>
            <a:off x="5618560" y="4706939"/>
            <a:ext cx="2753916" cy="719137"/>
          </a:xfrm>
          <a:prstGeom prst="rect">
            <a:avLst/>
          </a:prstGeom>
          <a:solidFill>
            <a:srgbClr val="C0C0C0"/>
          </a:solidFill>
          <a:ln w="9525">
            <a:solidFill>
              <a:schemeClr val="bg1"/>
            </a:solidFill>
            <a:miter lim="800000"/>
            <a:headEnd/>
            <a:tailEnd/>
          </a:ln>
          <a:effectLst/>
        </p:spPr>
        <p:txBody>
          <a:bodyPr wrap="none" anchor="ctr"/>
          <a:lstStyle/>
          <a:p>
            <a:pPr algn="ctr" rtl="0"/>
            <a:r>
              <a:rPr lang="en-US" sz="1200" b="1">
                <a:latin typeface="Calibri" pitchFamily="34" charset="0"/>
              </a:rPr>
              <a:t>OLD</a:t>
            </a:r>
          </a:p>
        </p:txBody>
      </p:sp>
      <p:sp>
        <p:nvSpPr>
          <p:cNvPr id="32" name="Rectangle 10"/>
          <p:cNvSpPr>
            <a:spLocks noChangeArrowheads="1"/>
          </p:cNvSpPr>
          <p:nvPr/>
        </p:nvSpPr>
        <p:spPr bwMode="auto">
          <a:xfrm>
            <a:off x="1891308" y="5137151"/>
            <a:ext cx="1134070" cy="144463"/>
          </a:xfrm>
          <a:prstGeom prst="rect">
            <a:avLst/>
          </a:prstGeom>
          <a:noFill/>
          <a:ln w="9525">
            <a:noFill/>
            <a:miter lim="800000"/>
            <a:headEnd/>
            <a:tailEnd/>
          </a:ln>
          <a:effectLst/>
        </p:spPr>
        <p:txBody>
          <a:bodyPr wrap="none" anchor="ctr"/>
          <a:lstStyle/>
          <a:p>
            <a:pPr algn="ctr" rtl="0"/>
            <a:r>
              <a:rPr lang="en-US" sz="1200" b="1">
                <a:latin typeface="Calibri" pitchFamily="34" charset="0"/>
              </a:rPr>
              <a:t>EDEN</a:t>
            </a:r>
          </a:p>
        </p:txBody>
      </p:sp>
      <p:sp>
        <p:nvSpPr>
          <p:cNvPr id="33" name="Rectangle 11"/>
          <p:cNvSpPr>
            <a:spLocks noChangeArrowheads="1"/>
          </p:cNvSpPr>
          <p:nvPr/>
        </p:nvSpPr>
        <p:spPr bwMode="auto">
          <a:xfrm>
            <a:off x="3350419" y="4994275"/>
            <a:ext cx="1051918" cy="431800"/>
          </a:xfrm>
          <a:prstGeom prst="rect">
            <a:avLst/>
          </a:prstGeom>
          <a:noFill/>
          <a:ln w="9525">
            <a:noFill/>
            <a:miter lim="800000"/>
            <a:headEnd/>
            <a:tailEnd/>
          </a:ln>
          <a:effectLst/>
        </p:spPr>
        <p:txBody>
          <a:bodyPr wrap="none" anchor="ctr"/>
          <a:lstStyle/>
          <a:p>
            <a:pPr algn="ctr" rtl="0"/>
            <a:r>
              <a:rPr lang="en-US" sz="1200" b="1">
                <a:latin typeface="Calibri" pitchFamily="34" charset="0"/>
              </a:rPr>
              <a:t>SURVIVOR</a:t>
            </a:r>
          </a:p>
          <a:p>
            <a:pPr algn="ctr" rtl="0"/>
            <a:r>
              <a:rPr lang="en-US" sz="1200" b="1">
                <a:latin typeface="Calibri" pitchFamily="34" charset="0"/>
              </a:rPr>
              <a:t>SPACE 1</a:t>
            </a:r>
          </a:p>
        </p:txBody>
      </p:sp>
      <p:sp>
        <p:nvSpPr>
          <p:cNvPr id="34" name="Rectangle 12"/>
          <p:cNvSpPr>
            <a:spLocks noChangeArrowheads="1"/>
          </p:cNvSpPr>
          <p:nvPr/>
        </p:nvSpPr>
        <p:spPr bwMode="auto">
          <a:xfrm>
            <a:off x="4484490" y="4921251"/>
            <a:ext cx="1134070" cy="504825"/>
          </a:xfrm>
          <a:prstGeom prst="rect">
            <a:avLst/>
          </a:prstGeom>
          <a:solidFill>
            <a:schemeClr val="bg1">
              <a:lumMod val="85000"/>
            </a:schemeClr>
          </a:solidFill>
          <a:ln w="9525">
            <a:solidFill>
              <a:schemeClr val="bg1">
                <a:lumMod val="75000"/>
              </a:schemeClr>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29708" name="Line 13"/>
          <p:cNvSpPr>
            <a:spLocks noChangeShapeType="1"/>
          </p:cNvSpPr>
          <p:nvPr/>
        </p:nvSpPr>
        <p:spPr bwMode="auto">
          <a:xfrm>
            <a:off x="837606" y="5210175"/>
            <a:ext cx="1053703" cy="0"/>
          </a:xfrm>
          <a:prstGeom prst="line">
            <a:avLst/>
          </a:prstGeom>
          <a:noFill/>
          <a:ln w="9525">
            <a:solidFill>
              <a:schemeClr val="tx1"/>
            </a:solidFill>
            <a:round/>
            <a:headEnd/>
            <a:tailEnd type="triangle" w="med" len="med"/>
          </a:ln>
        </p:spPr>
        <p:txBody>
          <a:bodyPr/>
          <a:lstStyle/>
          <a:p>
            <a:endParaRPr lang="he-IL"/>
          </a:p>
        </p:txBody>
      </p:sp>
      <p:sp>
        <p:nvSpPr>
          <p:cNvPr id="29709" name="Line 14"/>
          <p:cNvSpPr>
            <a:spLocks noChangeShapeType="1"/>
          </p:cNvSpPr>
          <p:nvPr/>
        </p:nvSpPr>
        <p:spPr bwMode="auto">
          <a:xfrm>
            <a:off x="7886701" y="5210175"/>
            <a:ext cx="1376958" cy="0"/>
          </a:xfrm>
          <a:prstGeom prst="line">
            <a:avLst/>
          </a:prstGeom>
          <a:noFill/>
          <a:ln w="9525">
            <a:solidFill>
              <a:schemeClr val="tx1"/>
            </a:solidFill>
            <a:round/>
            <a:headEnd/>
            <a:tailEnd type="triangle" w="med" len="med"/>
          </a:ln>
        </p:spPr>
        <p:txBody>
          <a:bodyPr/>
          <a:lstStyle/>
          <a:p>
            <a:endParaRPr lang="he-IL"/>
          </a:p>
        </p:txBody>
      </p:sp>
      <p:sp>
        <p:nvSpPr>
          <p:cNvPr id="29710" name="Rectangle 15"/>
          <p:cNvSpPr>
            <a:spLocks noChangeArrowheads="1"/>
          </p:cNvSpPr>
          <p:nvPr/>
        </p:nvSpPr>
        <p:spPr bwMode="auto">
          <a:xfrm>
            <a:off x="514350" y="4992688"/>
            <a:ext cx="728663" cy="144462"/>
          </a:xfrm>
          <a:prstGeom prst="rect">
            <a:avLst/>
          </a:prstGeom>
          <a:noFill/>
          <a:ln w="9525">
            <a:solidFill>
              <a:schemeClr val="bg1"/>
            </a:solidFill>
            <a:miter lim="800000"/>
            <a:headEnd/>
            <a:tailEnd/>
          </a:ln>
        </p:spPr>
        <p:txBody>
          <a:bodyPr wrap="none" anchor="ctr"/>
          <a:lstStyle/>
          <a:p>
            <a:pPr algn="ctr" rtl="0"/>
            <a:r>
              <a:rPr lang="en-US" sz="1200">
                <a:latin typeface="Calibri" pitchFamily="34" charset="0"/>
              </a:rPr>
              <a:t>new</a:t>
            </a:r>
          </a:p>
        </p:txBody>
      </p:sp>
      <p:sp>
        <p:nvSpPr>
          <p:cNvPr id="29711" name="Rectangle 16"/>
          <p:cNvSpPr>
            <a:spLocks noChangeArrowheads="1"/>
          </p:cNvSpPr>
          <p:nvPr/>
        </p:nvSpPr>
        <p:spPr bwMode="auto">
          <a:xfrm>
            <a:off x="8615363" y="4994276"/>
            <a:ext cx="648296" cy="142875"/>
          </a:xfrm>
          <a:prstGeom prst="rect">
            <a:avLst/>
          </a:prstGeom>
          <a:noFill/>
          <a:ln w="9525">
            <a:noFill/>
            <a:miter lim="800000"/>
            <a:headEnd/>
            <a:tailEnd/>
          </a:ln>
        </p:spPr>
        <p:txBody>
          <a:bodyPr wrap="none" anchor="ctr"/>
          <a:lstStyle/>
          <a:p>
            <a:pPr algn="ctr" rtl="0"/>
            <a:r>
              <a:rPr lang="en-US" sz="1200">
                <a:latin typeface="Calibri" pitchFamily="34" charset="0"/>
              </a:rPr>
              <a:t>dead</a:t>
            </a:r>
          </a:p>
        </p:txBody>
      </p:sp>
      <p:sp>
        <p:nvSpPr>
          <p:cNvPr id="29712" name="Line 17"/>
          <p:cNvSpPr>
            <a:spLocks noChangeShapeType="1"/>
          </p:cNvSpPr>
          <p:nvPr/>
        </p:nvSpPr>
        <p:spPr bwMode="auto">
          <a:xfrm>
            <a:off x="3025379" y="5641975"/>
            <a:ext cx="5670352" cy="0"/>
          </a:xfrm>
          <a:prstGeom prst="line">
            <a:avLst/>
          </a:prstGeom>
          <a:noFill/>
          <a:ln w="9525">
            <a:solidFill>
              <a:schemeClr val="bg1"/>
            </a:solidFill>
            <a:round/>
            <a:headEnd/>
            <a:tailEnd/>
          </a:ln>
        </p:spPr>
        <p:txBody>
          <a:bodyPr/>
          <a:lstStyle/>
          <a:p>
            <a:endParaRPr lang="he-IL"/>
          </a:p>
        </p:txBody>
      </p:sp>
      <p:sp>
        <p:nvSpPr>
          <p:cNvPr id="29713" name="Line 18"/>
          <p:cNvSpPr>
            <a:spLocks noChangeShapeType="1"/>
          </p:cNvSpPr>
          <p:nvPr/>
        </p:nvSpPr>
        <p:spPr bwMode="auto">
          <a:xfrm flipV="1">
            <a:off x="8695730" y="5210175"/>
            <a:ext cx="0" cy="431800"/>
          </a:xfrm>
          <a:prstGeom prst="line">
            <a:avLst/>
          </a:prstGeom>
          <a:noFill/>
          <a:ln w="9525">
            <a:solidFill>
              <a:schemeClr val="bg1"/>
            </a:solidFill>
            <a:round/>
            <a:headEnd/>
            <a:tailEnd/>
          </a:ln>
        </p:spPr>
        <p:txBody>
          <a:bodyPr/>
          <a:lstStyle/>
          <a:p>
            <a:endParaRPr lang="he-IL"/>
          </a:p>
        </p:txBody>
      </p:sp>
      <p:sp>
        <p:nvSpPr>
          <p:cNvPr id="29714" name="Rectangle 22"/>
          <p:cNvSpPr>
            <a:spLocks noChangeArrowheads="1"/>
          </p:cNvSpPr>
          <p:nvPr/>
        </p:nvSpPr>
        <p:spPr bwMode="auto">
          <a:xfrm>
            <a:off x="675085" y="4346576"/>
            <a:ext cx="8668941" cy="1368425"/>
          </a:xfrm>
          <a:prstGeom prst="rect">
            <a:avLst/>
          </a:prstGeom>
          <a:noFill/>
          <a:ln w="9525">
            <a:solidFill>
              <a:schemeClr val="tx1"/>
            </a:solidFill>
            <a:miter lim="800000"/>
            <a:headEnd/>
            <a:tailEnd/>
          </a:ln>
        </p:spPr>
        <p:txBody>
          <a:bodyPr wrap="none" anchor="ctr"/>
          <a:lstStyle/>
          <a:p>
            <a:pPr algn="l" rtl="0"/>
            <a:endParaRPr lang="en-US">
              <a:latin typeface="Calibri" pitchFamily="34" charset="0"/>
            </a:endParaRPr>
          </a:p>
        </p:txBody>
      </p:sp>
      <p:sp>
        <p:nvSpPr>
          <p:cNvPr id="45" name="Rectangle 23"/>
          <p:cNvSpPr>
            <a:spLocks noChangeArrowheads="1"/>
          </p:cNvSpPr>
          <p:nvPr/>
        </p:nvSpPr>
        <p:spPr bwMode="auto">
          <a:xfrm>
            <a:off x="4484490" y="4994275"/>
            <a:ext cx="1053703" cy="431800"/>
          </a:xfrm>
          <a:prstGeom prst="rect">
            <a:avLst/>
          </a:prstGeom>
          <a:noFill/>
          <a:ln w="9525">
            <a:noFill/>
            <a:miter lim="800000"/>
            <a:headEnd/>
            <a:tailEnd/>
          </a:ln>
          <a:effectLst/>
        </p:spPr>
        <p:txBody>
          <a:bodyPr wrap="none" anchor="ctr"/>
          <a:lstStyle/>
          <a:p>
            <a:pPr algn="ctr" rtl="0"/>
            <a:r>
              <a:rPr lang="en-US" sz="1200" b="1">
                <a:latin typeface="Calibri" pitchFamily="34" charset="0"/>
              </a:rPr>
              <a:t>SURVIVOR</a:t>
            </a:r>
          </a:p>
          <a:p>
            <a:pPr algn="ctr" rtl="0"/>
            <a:r>
              <a:rPr lang="en-US" sz="1200" b="1">
                <a:latin typeface="Calibri" pitchFamily="34" charset="0"/>
              </a:rPr>
              <a:t>SPACE 2</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idx="4294967295"/>
          </p:nvPr>
        </p:nvSpPr>
        <p:spPr>
          <a:xfrm>
            <a:off x="685800" y="655638"/>
            <a:ext cx="9258300" cy="1143000"/>
          </a:xfrm>
        </p:spPr>
        <p:txBody>
          <a:bodyPr/>
          <a:lstStyle/>
          <a:p>
            <a:r>
              <a:rPr lang="en-US" smtClean="0"/>
              <a:t>Executors Utility Class</a:t>
            </a:r>
          </a:p>
        </p:txBody>
      </p:sp>
      <p:sp>
        <p:nvSpPr>
          <p:cNvPr id="3" name="Content Placeholder 2"/>
          <p:cNvSpPr>
            <a:spLocks noGrp="1"/>
          </p:cNvSpPr>
          <p:nvPr>
            <p:ph idx="1"/>
          </p:nvPr>
        </p:nvSpPr>
        <p:spPr>
          <a:xfrm>
            <a:off x="428625" y="1752600"/>
            <a:ext cx="9686925" cy="5181600"/>
          </a:xfrm>
        </p:spPr>
        <p:txBody>
          <a:bodyPr rtlCol="0">
            <a:normAutofit/>
          </a:bodyPr>
          <a:lstStyle/>
          <a:p>
            <a:pPr fontAlgn="auto">
              <a:spcAft>
                <a:spcPts val="0"/>
              </a:spcAft>
              <a:buFont typeface="Arial" pitchFamily="34" charset="0"/>
              <a:buChar char="•"/>
              <a:defRPr/>
            </a:pPr>
            <a:r>
              <a:rPr lang="en-US" sz="2400" i="1" dirty="0" err="1" smtClean="0"/>
              <a:t>ExecutorService</a:t>
            </a:r>
            <a:r>
              <a:rPr lang="en-US" sz="2400" i="1" dirty="0" smtClean="0"/>
              <a:t> - </a:t>
            </a:r>
            <a:r>
              <a:rPr lang="en-US" sz="2400" dirty="0" smtClean="0"/>
              <a:t>execution methods</a:t>
            </a:r>
          </a:p>
          <a:p>
            <a:pPr fontAlgn="auto">
              <a:spcAft>
                <a:spcPts val="0"/>
              </a:spcAft>
              <a:buNone/>
              <a:defRPr/>
            </a:pPr>
            <a:endParaRPr lang="en-US" sz="2400" i="1" dirty="0" smtClean="0"/>
          </a:p>
          <a:p>
            <a:pPr lvl="1" fontAlgn="auto">
              <a:spcAft>
                <a:spcPts val="0"/>
              </a:spcAft>
              <a:buFont typeface="Arial" pitchFamily="34" charset="0"/>
              <a:buChar char="–"/>
              <a:defRPr/>
            </a:pPr>
            <a:r>
              <a:rPr lang="en-US" sz="2000" i="1" dirty="0" smtClean="0"/>
              <a:t>Future&lt;Void&gt; submit(</a:t>
            </a:r>
            <a:r>
              <a:rPr lang="en-US" sz="2000" i="1" dirty="0" err="1" smtClean="0"/>
              <a:t>Runnable</a:t>
            </a:r>
            <a:r>
              <a:rPr lang="en-US" sz="2000" i="1" dirty="0" smtClean="0"/>
              <a:t>)</a:t>
            </a:r>
          </a:p>
          <a:p>
            <a:pPr lvl="2" fontAlgn="auto">
              <a:spcAft>
                <a:spcPts val="0"/>
              </a:spcAft>
              <a:buFont typeface="Arial" pitchFamily="34" charset="0"/>
              <a:buChar char="•"/>
              <a:defRPr/>
            </a:pPr>
            <a:r>
              <a:rPr lang="en-US" sz="1600" dirty="0" smtClean="0"/>
              <a:t>Returns  Future with null result</a:t>
            </a:r>
          </a:p>
          <a:p>
            <a:pPr lvl="2" fontAlgn="auto">
              <a:spcAft>
                <a:spcPts val="0"/>
              </a:spcAft>
              <a:buFont typeface="Arial" pitchFamily="34" charset="0"/>
              <a:buChar char="•"/>
              <a:defRPr/>
            </a:pPr>
            <a:r>
              <a:rPr lang="en-US" sz="1600" dirty="0" smtClean="0"/>
              <a:t>Doesn’t throws any exception</a:t>
            </a:r>
          </a:p>
          <a:p>
            <a:pPr lvl="2" fontAlgn="auto">
              <a:spcAft>
                <a:spcPts val="0"/>
              </a:spcAft>
              <a:buFont typeface="Arial" pitchFamily="34" charset="0"/>
              <a:buChar char="•"/>
              <a:defRPr/>
            </a:pPr>
            <a:r>
              <a:rPr lang="en-US" sz="1600" dirty="0" smtClean="0"/>
              <a:t>In a non-blocking operation</a:t>
            </a:r>
          </a:p>
          <a:p>
            <a:pPr lvl="2" fontAlgn="auto">
              <a:spcAft>
                <a:spcPts val="0"/>
              </a:spcAft>
              <a:buFont typeface="Arial" pitchFamily="34" charset="0"/>
              <a:buChar char="•"/>
              <a:defRPr/>
            </a:pPr>
            <a:endParaRPr lang="en-US" sz="1600" i="1" dirty="0" smtClean="0"/>
          </a:p>
          <a:p>
            <a:pPr lvl="1" fontAlgn="auto">
              <a:spcAft>
                <a:spcPts val="0"/>
              </a:spcAft>
              <a:buFont typeface="Arial" pitchFamily="34" charset="0"/>
              <a:buChar char="–"/>
              <a:defRPr/>
            </a:pPr>
            <a:r>
              <a:rPr lang="en-US" sz="2000" i="1" dirty="0" smtClean="0"/>
              <a:t>Future&lt;T&gt; submit(Callable&lt;T&gt;)</a:t>
            </a:r>
          </a:p>
          <a:p>
            <a:pPr lvl="2" fontAlgn="auto">
              <a:spcAft>
                <a:spcPts val="0"/>
              </a:spcAft>
              <a:buFont typeface="Arial" pitchFamily="34" charset="0"/>
              <a:buChar char="•"/>
              <a:defRPr/>
            </a:pPr>
            <a:r>
              <a:rPr lang="en-US" sz="1600" dirty="0" err="1" smtClean="0"/>
              <a:t>Returnes</a:t>
            </a:r>
            <a:r>
              <a:rPr lang="en-US" sz="1600" dirty="0" smtClean="0"/>
              <a:t> Future&lt;T&gt;</a:t>
            </a:r>
            <a:endParaRPr lang="en-US" sz="1600" i="1" dirty="0" smtClean="0"/>
          </a:p>
          <a:p>
            <a:pPr lvl="2" fontAlgn="auto">
              <a:spcAft>
                <a:spcPts val="0"/>
              </a:spcAft>
              <a:buFont typeface="Arial" pitchFamily="34" charset="0"/>
              <a:buChar char="•"/>
              <a:defRPr/>
            </a:pPr>
            <a:r>
              <a:rPr lang="en-US" sz="1600" dirty="0" smtClean="0"/>
              <a:t>In a non-blocking operation</a:t>
            </a:r>
          </a:p>
          <a:p>
            <a:pPr lvl="1" fontAlgn="auto">
              <a:spcAft>
                <a:spcPts val="0"/>
              </a:spcAft>
              <a:buFont typeface="Arial" pitchFamily="34" charset="0"/>
              <a:buNone/>
              <a:defRPr/>
            </a:pPr>
            <a:endParaRPr lang="en-US" sz="2000" i="1" dirty="0" smtClean="0"/>
          </a:p>
          <a:p>
            <a:pPr lvl="1" fontAlgn="auto">
              <a:spcAft>
                <a:spcPts val="0"/>
              </a:spcAft>
              <a:buNone/>
              <a:defRPr/>
            </a:pPr>
            <a:endParaRPr lang="en-US" sz="2000" i="1" dirty="0" smtClean="0"/>
          </a:p>
          <a:p>
            <a:pPr fontAlgn="auto">
              <a:spcAft>
                <a:spcPts val="0"/>
              </a:spcAft>
              <a:buFont typeface="Arial" pitchFamily="34" charset="0"/>
              <a:buChar char="•"/>
              <a:defRPr/>
            </a:pPr>
            <a:endParaRPr lang="en-US" sz="2400" i="1"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idx="4294967295"/>
          </p:nvPr>
        </p:nvSpPr>
        <p:spPr>
          <a:xfrm>
            <a:off x="514350" y="579438"/>
            <a:ext cx="9258300" cy="1143000"/>
          </a:xfrm>
        </p:spPr>
        <p:txBody>
          <a:bodyPr/>
          <a:lstStyle/>
          <a:p>
            <a:r>
              <a:rPr lang="en-US" smtClean="0"/>
              <a:t>Executors Utility Class</a:t>
            </a:r>
          </a:p>
        </p:txBody>
      </p:sp>
      <p:sp>
        <p:nvSpPr>
          <p:cNvPr id="3" name="Content Placeholder 2"/>
          <p:cNvSpPr>
            <a:spLocks noGrp="1"/>
          </p:cNvSpPr>
          <p:nvPr>
            <p:ph idx="1"/>
          </p:nvPr>
        </p:nvSpPr>
        <p:spPr>
          <a:xfrm>
            <a:off x="257175" y="1676400"/>
            <a:ext cx="9686925" cy="5181600"/>
          </a:xfrm>
        </p:spPr>
        <p:txBody>
          <a:bodyPr rtlCol="0">
            <a:normAutofit fontScale="92500" lnSpcReduction="20000"/>
          </a:bodyPr>
          <a:lstStyle/>
          <a:p>
            <a:pPr fontAlgn="auto">
              <a:spcAft>
                <a:spcPts val="0"/>
              </a:spcAft>
              <a:buFont typeface="Arial" pitchFamily="34" charset="0"/>
              <a:buChar char="•"/>
              <a:defRPr/>
            </a:pPr>
            <a:r>
              <a:rPr lang="en-US" sz="2600" i="1" dirty="0" err="1" smtClean="0"/>
              <a:t>ExecutorService</a:t>
            </a:r>
            <a:r>
              <a:rPr lang="en-US" sz="2600" i="1" dirty="0" smtClean="0"/>
              <a:t> - </a:t>
            </a:r>
            <a:r>
              <a:rPr lang="en-US" sz="2600" dirty="0" smtClean="0"/>
              <a:t>execution methods</a:t>
            </a:r>
          </a:p>
          <a:p>
            <a:pPr fontAlgn="auto">
              <a:spcAft>
                <a:spcPts val="0"/>
              </a:spcAft>
              <a:buNone/>
              <a:defRPr/>
            </a:pPr>
            <a:endParaRPr lang="en-US" sz="2400" i="1" dirty="0" smtClean="0"/>
          </a:p>
          <a:p>
            <a:pPr lvl="1" fontAlgn="auto">
              <a:spcAft>
                <a:spcPts val="0"/>
              </a:spcAft>
              <a:buFont typeface="Arial" pitchFamily="34" charset="0"/>
              <a:buChar char="–"/>
              <a:defRPr/>
            </a:pPr>
            <a:r>
              <a:rPr lang="en-US" sz="2000" i="1" dirty="0" smtClean="0"/>
              <a:t>void execute(</a:t>
            </a:r>
            <a:r>
              <a:rPr lang="en-US" sz="2000" i="1" dirty="0" err="1" smtClean="0"/>
              <a:t>Runnable</a:t>
            </a:r>
            <a:r>
              <a:rPr lang="en-US" sz="2000" i="1" dirty="0" smtClean="0"/>
              <a:t>)</a:t>
            </a:r>
          </a:p>
          <a:p>
            <a:pPr lvl="2" fontAlgn="auto">
              <a:spcAft>
                <a:spcPts val="0"/>
              </a:spcAft>
              <a:buFont typeface="Arial" pitchFamily="34" charset="0"/>
              <a:buChar char="•"/>
              <a:defRPr/>
            </a:pPr>
            <a:r>
              <a:rPr lang="en-US" sz="1600" dirty="0" smtClean="0"/>
              <a:t>Specified in </a:t>
            </a:r>
            <a:r>
              <a:rPr lang="en-US" sz="1600" i="1" dirty="0" err="1" smtClean="0"/>
              <a:t>java.util.concurrent.Executor</a:t>
            </a:r>
            <a:endParaRPr lang="en-US" sz="1600" i="1" dirty="0" smtClean="0"/>
          </a:p>
          <a:p>
            <a:pPr lvl="2" fontAlgn="auto">
              <a:spcAft>
                <a:spcPts val="0"/>
              </a:spcAft>
              <a:buFont typeface="Arial" pitchFamily="34" charset="0"/>
              <a:buChar char="•"/>
              <a:defRPr/>
            </a:pPr>
            <a:r>
              <a:rPr lang="en-US" sz="1600" dirty="0" smtClean="0"/>
              <a:t>Returns void</a:t>
            </a:r>
          </a:p>
          <a:p>
            <a:pPr lvl="2" fontAlgn="auto">
              <a:spcAft>
                <a:spcPts val="0"/>
              </a:spcAft>
              <a:buFont typeface="Arial" pitchFamily="34" charset="0"/>
              <a:buChar char="•"/>
              <a:defRPr/>
            </a:pPr>
            <a:r>
              <a:rPr lang="en-US" sz="1600" dirty="0" smtClean="0"/>
              <a:t>Doesn’t throws any exception</a:t>
            </a:r>
          </a:p>
          <a:p>
            <a:pPr lvl="2" fontAlgn="auto">
              <a:spcAft>
                <a:spcPts val="0"/>
              </a:spcAft>
              <a:buFont typeface="Arial" pitchFamily="34" charset="0"/>
              <a:buChar char="•"/>
              <a:defRPr/>
            </a:pPr>
            <a:r>
              <a:rPr lang="en-US" sz="1600" dirty="0" smtClean="0"/>
              <a:t>In a non-blocking operation</a:t>
            </a:r>
          </a:p>
          <a:p>
            <a:pPr lvl="2" fontAlgn="auto">
              <a:spcAft>
                <a:spcPts val="0"/>
              </a:spcAft>
              <a:buFont typeface="Arial" pitchFamily="34" charset="0"/>
              <a:buChar char="•"/>
              <a:defRPr/>
            </a:pPr>
            <a:endParaRPr lang="en-US" sz="1600" i="1" dirty="0" smtClean="0"/>
          </a:p>
          <a:p>
            <a:pPr lvl="1" fontAlgn="auto">
              <a:spcAft>
                <a:spcPts val="0"/>
              </a:spcAft>
              <a:buFont typeface="Arial" pitchFamily="34" charset="0"/>
              <a:buChar char="–"/>
              <a:defRPr/>
            </a:pPr>
            <a:r>
              <a:rPr lang="en-US" sz="2000" i="1" dirty="0" smtClean="0"/>
              <a:t>List&lt;Future&lt;T&gt;&gt; </a:t>
            </a:r>
            <a:r>
              <a:rPr lang="en-US" sz="2000" i="1" dirty="0" err="1" smtClean="0"/>
              <a:t>invokeAll</a:t>
            </a:r>
            <a:r>
              <a:rPr lang="en-US" sz="2000" i="1" dirty="0" smtClean="0"/>
              <a:t>(Collection&lt;Callable&lt;T&gt;&gt;)</a:t>
            </a:r>
          </a:p>
          <a:p>
            <a:pPr lvl="2" fontAlgn="auto">
              <a:spcAft>
                <a:spcPts val="0"/>
              </a:spcAft>
              <a:buFont typeface="Arial" pitchFamily="34" charset="0"/>
              <a:buChar char="•"/>
              <a:defRPr/>
            </a:pPr>
            <a:r>
              <a:rPr lang="en-US" sz="1600" dirty="0" smtClean="0"/>
              <a:t>Specified in </a:t>
            </a:r>
            <a:r>
              <a:rPr lang="en-US" sz="1600" i="1" dirty="0" err="1" smtClean="0"/>
              <a:t>java.util.concurrent.ExecutorService</a:t>
            </a:r>
            <a:endParaRPr lang="en-US" sz="1600" i="1" dirty="0" smtClean="0"/>
          </a:p>
          <a:p>
            <a:pPr lvl="2" fontAlgn="auto">
              <a:spcAft>
                <a:spcPts val="0"/>
              </a:spcAft>
              <a:buFont typeface="Arial" pitchFamily="34" charset="0"/>
              <a:buChar char="•"/>
              <a:defRPr/>
            </a:pPr>
            <a:r>
              <a:rPr lang="en-US" sz="1600" dirty="0" smtClean="0"/>
              <a:t>Returns and array of </a:t>
            </a:r>
            <a:r>
              <a:rPr lang="en-US" sz="1600" i="1" dirty="0" smtClean="0"/>
              <a:t>Future&lt;type of the call() method result&gt; </a:t>
            </a:r>
          </a:p>
          <a:p>
            <a:pPr lvl="2" fontAlgn="auto">
              <a:spcAft>
                <a:spcPts val="0"/>
              </a:spcAft>
              <a:buFont typeface="Arial" pitchFamily="34" charset="0"/>
              <a:buChar char="•"/>
              <a:defRPr/>
            </a:pPr>
            <a:r>
              <a:rPr lang="en-US" sz="1600" dirty="0" smtClean="0"/>
              <a:t>Throws </a:t>
            </a:r>
            <a:r>
              <a:rPr lang="en-US" sz="1600" i="1" dirty="0" err="1" smtClean="0"/>
              <a:t>InterruptedException</a:t>
            </a:r>
            <a:endParaRPr lang="en-US" sz="1600" i="1" dirty="0" smtClean="0"/>
          </a:p>
          <a:p>
            <a:pPr lvl="2" fontAlgn="auto">
              <a:spcAft>
                <a:spcPts val="0"/>
              </a:spcAft>
              <a:buFont typeface="Arial" pitchFamily="34" charset="0"/>
              <a:buChar char="•"/>
              <a:defRPr/>
            </a:pPr>
            <a:r>
              <a:rPr lang="en-US" sz="1600" dirty="0" smtClean="0"/>
              <a:t>In a blocking operation</a:t>
            </a:r>
          </a:p>
          <a:p>
            <a:pPr lvl="1" fontAlgn="auto">
              <a:spcAft>
                <a:spcPts val="0"/>
              </a:spcAft>
              <a:buFont typeface="Arial" pitchFamily="34" charset="0"/>
              <a:buNone/>
              <a:defRPr/>
            </a:pPr>
            <a:endParaRPr lang="en-US" sz="2000" i="1" dirty="0" smtClean="0"/>
          </a:p>
          <a:p>
            <a:pPr lvl="1" fontAlgn="auto">
              <a:spcAft>
                <a:spcPts val="0"/>
              </a:spcAft>
              <a:buFont typeface="Arial" pitchFamily="34" charset="0"/>
              <a:buChar char="–"/>
              <a:defRPr/>
            </a:pPr>
            <a:r>
              <a:rPr lang="en-US" sz="2000" i="1" dirty="0" smtClean="0"/>
              <a:t> &lt;T&gt; </a:t>
            </a:r>
            <a:r>
              <a:rPr lang="en-US" sz="2000" i="1" dirty="0" err="1" smtClean="0"/>
              <a:t>invokeAny</a:t>
            </a:r>
            <a:r>
              <a:rPr lang="en-US" sz="2000" i="1" dirty="0" smtClean="0"/>
              <a:t>(Collection&lt;Callable&lt;T&gt;&gt;)</a:t>
            </a:r>
          </a:p>
          <a:p>
            <a:pPr lvl="2" fontAlgn="auto">
              <a:spcAft>
                <a:spcPts val="0"/>
              </a:spcAft>
              <a:buFont typeface="Arial" pitchFamily="34" charset="0"/>
              <a:buChar char="•"/>
              <a:defRPr/>
            </a:pPr>
            <a:r>
              <a:rPr lang="en-US" sz="1600" dirty="0" smtClean="0"/>
              <a:t>Specified in </a:t>
            </a:r>
            <a:r>
              <a:rPr lang="en-US" sz="1600" i="1" dirty="0" err="1" smtClean="0"/>
              <a:t>java.util.concurrent.ExecutorService</a:t>
            </a:r>
            <a:endParaRPr lang="en-US" sz="1600" i="1" dirty="0" smtClean="0"/>
          </a:p>
          <a:p>
            <a:pPr lvl="2" fontAlgn="auto">
              <a:spcAft>
                <a:spcPts val="0"/>
              </a:spcAft>
              <a:buFont typeface="Arial" pitchFamily="34" charset="0"/>
              <a:buChar char="•"/>
              <a:defRPr/>
            </a:pPr>
            <a:r>
              <a:rPr lang="en-US" sz="1600" dirty="0" smtClean="0"/>
              <a:t>Returns a single value [</a:t>
            </a:r>
            <a:r>
              <a:rPr lang="en-US" sz="1600" i="1" dirty="0" smtClean="0"/>
              <a:t>type of the call() method result</a:t>
            </a:r>
            <a:r>
              <a:rPr lang="en-US" sz="1600" dirty="0" smtClean="0"/>
              <a:t>] of the task that has completed </a:t>
            </a:r>
          </a:p>
          <a:p>
            <a:pPr lvl="2" fontAlgn="auto">
              <a:spcAft>
                <a:spcPts val="0"/>
              </a:spcAft>
              <a:buFont typeface="Arial" pitchFamily="34" charset="0"/>
              <a:buChar char="•"/>
              <a:defRPr/>
            </a:pPr>
            <a:r>
              <a:rPr lang="en-US" sz="1600" dirty="0" smtClean="0"/>
              <a:t>Other uncompleted tasks are canceled </a:t>
            </a:r>
          </a:p>
          <a:p>
            <a:pPr lvl="2" fontAlgn="auto">
              <a:spcAft>
                <a:spcPts val="0"/>
              </a:spcAft>
              <a:buFont typeface="Arial" pitchFamily="34" charset="0"/>
              <a:buChar char="•"/>
              <a:defRPr/>
            </a:pPr>
            <a:r>
              <a:rPr lang="en-US" sz="1600" dirty="0" smtClean="0"/>
              <a:t>Throws </a:t>
            </a:r>
            <a:r>
              <a:rPr lang="en-US" sz="1600" i="1" dirty="0" err="1" smtClean="0"/>
              <a:t>InterruptedException</a:t>
            </a:r>
            <a:endParaRPr lang="en-US" sz="1600" i="1" dirty="0" smtClean="0"/>
          </a:p>
          <a:p>
            <a:pPr lvl="2" fontAlgn="auto">
              <a:spcAft>
                <a:spcPts val="0"/>
              </a:spcAft>
              <a:buFont typeface="Arial" pitchFamily="34" charset="0"/>
              <a:buChar char="•"/>
              <a:defRPr/>
            </a:pPr>
            <a:r>
              <a:rPr lang="en-US" sz="1600" dirty="0" smtClean="0"/>
              <a:t>In a blocking operation</a:t>
            </a:r>
            <a:endParaRPr lang="en-US" sz="2000" i="1" dirty="0" smtClean="0"/>
          </a:p>
          <a:p>
            <a:pPr fontAlgn="auto">
              <a:spcAft>
                <a:spcPts val="0"/>
              </a:spcAft>
              <a:buFont typeface="Arial" pitchFamily="34" charset="0"/>
              <a:buChar char="•"/>
              <a:defRPr/>
            </a:pPr>
            <a:endParaRPr lang="en-US" sz="2400" i="1"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p:cNvSpPr>
            <a:spLocks noGrp="1" noChangeArrowheads="1"/>
          </p:cNvSpPr>
          <p:nvPr>
            <p:ph type="body" idx="1"/>
          </p:nvPr>
        </p:nvSpPr>
        <p:spPr>
          <a:xfrm>
            <a:off x="428625" y="1600201"/>
            <a:ext cx="9429750" cy="4187825"/>
          </a:xfrm>
        </p:spPr>
        <p:txBody>
          <a:bodyPr/>
          <a:lstStyle/>
          <a:p>
            <a:r>
              <a:rPr lang="en-US" sz="2000" i="1" smtClean="0"/>
              <a:t>Runnable</a:t>
            </a:r>
            <a:r>
              <a:rPr lang="en-US" sz="2000" smtClean="0"/>
              <a:t> Example:</a:t>
            </a:r>
            <a:endParaRPr lang="en-US" sz="1600" smtClean="0"/>
          </a:p>
        </p:txBody>
      </p:sp>
      <p:sp>
        <p:nvSpPr>
          <p:cNvPr id="4" name="AutoShape 8"/>
          <p:cNvSpPr>
            <a:spLocks noChangeArrowheads="1"/>
          </p:cNvSpPr>
          <p:nvPr/>
        </p:nvSpPr>
        <p:spPr bwMode="auto">
          <a:xfrm>
            <a:off x="1800225" y="2225675"/>
            <a:ext cx="6257925" cy="3733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Worker implements </a:t>
            </a:r>
            <a:r>
              <a:rPr lang="en-US" sz="1200" dirty="0" err="1">
                <a:latin typeface="+mn-lt"/>
                <a:cs typeface="+mn-cs"/>
              </a:rPr>
              <a:t>Runnable</a:t>
            </a: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void run()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("New Worker");</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public class User{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r>
              <a:rPr lang="en-US" sz="1200" b="1" dirty="0">
                <a:latin typeface="+mn-lt"/>
                <a:cs typeface="+mn-cs"/>
              </a:rPr>
              <a:t>             Executor e = </a:t>
            </a:r>
            <a:r>
              <a:rPr lang="en-US" sz="1200" b="1" dirty="0" err="1">
                <a:latin typeface="+mn-lt"/>
                <a:cs typeface="+mn-cs"/>
              </a:rPr>
              <a:t>Executors.newFixedThreadPool</a:t>
            </a:r>
            <a:r>
              <a:rPr lang="en-US" sz="1200" b="1" dirty="0">
                <a:latin typeface="+mn-lt"/>
                <a:cs typeface="+mn-cs"/>
              </a:rPr>
              <a:t>(2);</a:t>
            </a:r>
          </a:p>
          <a:p>
            <a:pPr algn="l" rtl="0" fontAlgn="auto">
              <a:lnSpc>
                <a:spcPct val="80000"/>
              </a:lnSpc>
              <a:spcBef>
                <a:spcPts val="0"/>
              </a:spcBef>
              <a:spcAft>
                <a:spcPts val="0"/>
              </a:spcAft>
              <a:defRPr/>
            </a:pPr>
            <a:r>
              <a:rPr lang="en-US" sz="1200" b="1" dirty="0">
                <a:latin typeface="+mn-lt"/>
                <a:cs typeface="+mn-cs"/>
              </a:rPr>
              <a:t>	             </a:t>
            </a:r>
            <a:r>
              <a:rPr lang="en-US" sz="1200" b="1" dirty="0" err="1">
                <a:latin typeface="+mn-lt"/>
                <a:cs typeface="+mn-cs"/>
              </a:rPr>
              <a:t>e.execute</a:t>
            </a:r>
            <a:r>
              <a:rPr lang="en-US" sz="1200" b="1" dirty="0">
                <a:latin typeface="+mn-lt"/>
                <a:cs typeface="+mn-cs"/>
              </a:rPr>
              <a:t>(new Worker());</a:t>
            </a:r>
          </a:p>
          <a:p>
            <a:pPr algn="l" rtl="0" fontAlgn="auto">
              <a:lnSpc>
                <a:spcPct val="80000"/>
              </a:lnSpc>
              <a:spcBef>
                <a:spcPts val="0"/>
              </a:spcBef>
              <a:spcAft>
                <a:spcPts val="0"/>
              </a:spcAft>
              <a:defRPr/>
            </a:pPr>
            <a:r>
              <a:rPr lang="en-US" sz="1200" b="1" dirty="0">
                <a:latin typeface="+mn-lt"/>
                <a:cs typeface="+mn-cs"/>
              </a:rPr>
              <a:t>	</a:t>
            </a:r>
            <a:r>
              <a:rPr lang="en-US" sz="1200" dirty="0">
                <a:latin typeface="+mn-lt"/>
                <a:cs typeface="+mn-cs"/>
              </a:rPr>
              <a:t>             </a:t>
            </a:r>
            <a:r>
              <a:rPr lang="en-US" sz="1200" dirty="0" err="1">
                <a:latin typeface="+mn-lt"/>
                <a:cs typeface="+mn-cs"/>
              </a:rPr>
              <a:t>e.execute</a:t>
            </a:r>
            <a:r>
              <a:rPr lang="en-US" sz="1200" dirty="0">
                <a:latin typeface="+mn-lt"/>
                <a:cs typeface="+mn-cs"/>
              </a:rPr>
              <a:t>(new Worker());</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e.execute</a:t>
            </a:r>
            <a:r>
              <a:rPr lang="en-US" sz="1200" dirty="0">
                <a:latin typeface="+mn-lt"/>
                <a:cs typeface="+mn-cs"/>
              </a:rPr>
              <a:t>(new Worker());   //probably will wait</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p:txBody>
      </p:sp>
      <p:sp>
        <p:nvSpPr>
          <p:cNvPr id="6" name="Title 1"/>
          <p:cNvSpPr txBox="1">
            <a:spLocks/>
          </p:cNvSpPr>
          <p:nvPr/>
        </p:nvSpPr>
        <p:spPr>
          <a:xfrm>
            <a:off x="514350" y="304800"/>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Thread Executor</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3"/>
          <p:cNvSpPr>
            <a:spLocks noGrp="1" noChangeArrowheads="1"/>
          </p:cNvSpPr>
          <p:nvPr>
            <p:ph type="body" idx="1"/>
          </p:nvPr>
        </p:nvSpPr>
        <p:spPr>
          <a:xfrm>
            <a:off x="428625" y="1524001"/>
            <a:ext cx="9429750" cy="4187825"/>
          </a:xfrm>
        </p:spPr>
        <p:txBody>
          <a:bodyPr/>
          <a:lstStyle/>
          <a:p>
            <a:r>
              <a:rPr lang="en-US" sz="2000" i="1" smtClean="0"/>
              <a:t>Callable </a:t>
            </a:r>
            <a:r>
              <a:rPr lang="en-US" sz="2000" smtClean="0"/>
              <a:t>Example:</a:t>
            </a:r>
            <a:endParaRPr lang="en-US" sz="1600" smtClean="0"/>
          </a:p>
        </p:txBody>
      </p:sp>
      <p:sp>
        <p:nvSpPr>
          <p:cNvPr id="4" name="AutoShape 8"/>
          <p:cNvSpPr>
            <a:spLocks noChangeArrowheads="1"/>
          </p:cNvSpPr>
          <p:nvPr/>
        </p:nvSpPr>
        <p:spPr bwMode="auto">
          <a:xfrm>
            <a:off x="85725" y="1905000"/>
            <a:ext cx="6515100" cy="3733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err="1">
                <a:latin typeface="+mn-lt"/>
                <a:cs typeface="+mn-cs"/>
              </a:rPr>
              <a:t>ExecutorService</a:t>
            </a:r>
            <a:r>
              <a:rPr lang="en-US" sz="1200" dirty="0">
                <a:latin typeface="+mn-lt"/>
                <a:cs typeface="+mn-cs"/>
              </a:rPr>
              <a:t> </a:t>
            </a:r>
            <a:r>
              <a:rPr lang="en-US" sz="1200" b="1" dirty="0">
                <a:latin typeface="+mn-lt"/>
                <a:cs typeface="+mn-cs"/>
              </a:rPr>
              <a:t>executor=</a:t>
            </a:r>
            <a:r>
              <a:rPr lang="en-US" sz="1200" b="1" dirty="0" err="1">
                <a:latin typeface="+mn-lt"/>
                <a:cs typeface="+mn-cs"/>
              </a:rPr>
              <a:t>Executors.newCachedThreadPool</a:t>
            </a:r>
            <a:r>
              <a:rPr lang="en-US" sz="1200" b="1" dirty="0">
                <a:latin typeface="+mn-lt"/>
                <a:cs typeface="+mn-cs"/>
              </a:rPr>
              <a:t>();</a:t>
            </a:r>
          </a:p>
          <a:p>
            <a:pPr algn="l" rtl="0" fontAlgn="auto">
              <a:spcBef>
                <a:spcPts val="0"/>
              </a:spcBef>
              <a:spcAft>
                <a:spcPts val="0"/>
              </a:spcAft>
              <a:defRPr/>
            </a:pPr>
            <a:r>
              <a:rPr lang="en-US" sz="1200" b="1" dirty="0">
                <a:latin typeface="+mn-lt"/>
                <a:cs typeface="+mn-cs"/>
              </a:rPr>
              <a:t>Callable&lt;Request&gt; client1=new </a:t>
            </a:r>
            <a:r>
              <a:rPr lang="en-US" sz="1200" b="1" dirty="0" err="1">
                <a:latin typeface="+mn-lt"/>
                <a:cs typeface="+mn-cs"/>
              </a:rPr>
              <a:t>ClientListener</a:t>
            </a:r>
            <a:r>
              <a:rPr lang="en-US" sz="1200" b="1" dirty="0">
                <a:latin typeface="+mn-lt"/>
                <a:cs typeface="+mn-cs"/>
              </a:rPr>
              <a:t>&lt;Request&gt;(new </a:t>
            </a:r>
            <a:r>
              <a:rPr lang="en-US" sz="1200" b="1" dirty="0" err="1">
                <a:latin typeface="+mn-lt"/>
                <a:cs typeface="+mn-cs"/>
              </a:rPr>
              <a:t>ClientInputStream</a:t>
            </a:r>
            <a:r>
              <a:rPr lang="en-US" sz="1200" b="1" dirty="0">
                <a:latin typeface="+mn-lt"/>
                <a:cs typeface="+mn-cs"/>
              </a:rPr>
              <a:t> (…));</a:t>
            </a:r>
          </a:p>
          <a:p>
            <a:pPr algn="l" rtl="0" fontAlgn="auto">
              <a:spcBef>
                <a:spcPts val="0"/>
              </a:spcBef>
              <a:spcAft>
                <a:spcPts val="0"/>
              </a:spcAft>
              <a:defRPr/>
            </a:pPr>
            <a:r>
              <a:rPr lang="en-US" sz="1200" dirty="0">
                <a:latin typeface="+mn-lt"/>
                <a:cs typeface="+mn-cs"/>
              </a:rPr>
              <a:t>Callable&lt;Request&gt; client2=new </a:t>
            </a:r>
            <a:r>
              <a:rPr lang="en-US" sz="1200" dirty="0" err="1">
                <a:latin typeface="+mn-lt"/>
                <a:cs typeface="+mn-cs"/>
              </a:rPr>
              <a:t>ClientListener</a:t>
            </a:r>
            <a:r>
              <a:rPr lang="en-US" sz="1200" dirty="0">
                <a:latin typeface="+mn-lt"/>
                <a:cs typeface="+mn-cs"/>
              </a:rPr>
              <a:t>&lt;Request&gt;(new </a:t>
            </a:r>
            <a:r>
              <a:rPr lang="en-US" sz="1200" dirty="0" err="1">
                <a:latin typeface="+mn-lt"/>
                <a:cs typeface="+mn-cs"/>
              </a:rPr>
              <a:t>ClientInputStream</a:t>
            </a:r>
            <a:r>
              <a:rPr lang="en-US" sz="1200" dirty="0">
                <a:latin typeface="+mn-lt"/>
                <a:cs typeface="+mn-cs"/>
              </a:rPr>
              <a:t> (…));</a:t>
            </a:r>
          </a:p>
          <a:p>
            <a:pPr algn="l" rtl="0" fontAlgn="auto">
              <a:spcBef>
                <a:spcPts val="0"/>
              </a:spcBef>
              <a:spcAft>
                <a:spcPts val="0"/>
              </a:spcAft>
              <a:defRPr/>
            </a:pPr>
            <a:r>
              <a:rPr lang="en-US" sz="1200" dirty="0">
                <a:latin typeface="+mn-lt"/>
                <a:cs typeface="+mn-cs"/>
              </a:rPr>
              <a:t>Callable&lt;Request&gt; client3=new </a:t>
            </a:r>
            <a:r>
              <a:rPr lang="en-US" sz="1200" dirty="0" err="1">
                <a:latin typeface="+mn-lt"/>
                <a:cs typeface="+mn-cs"/>
              </a:rPr>
              <a:t>ClientListener</a:t>
            </a:r>
            <a:r>
              <a:rPr lang="en-US" sz="1200" dirty="0">
                <a:latin typeface="+mn-lt"/>
                <a:cs typeface="+mn-cs"/>
              </a:rPr>
              <a:t>&lt;Request&gt;(new </a:t>
            </a:r>
            <a:r>
              <a:rPr lang="en-US" sz="1200" dirty="0" err="1">
                <a:latin typeface="+mn-lt"/>
                <a:cs typeface="+mn-cs"/>
              </a:rPr>
              <a:t>ClientInputStream</a:t>
            </a:r>
            <a:r>
              <a:rPr lang="en-US" sz="1200" dirty="0">
                <a:latin typeface="+mn-lt"/>
                <a:cs typeface="+mn-cs"/>
              </a:rPr>
              <a:t>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//create a callable collection in </a:t>
            </a:r>
            <a:r>
              <a:rPr lang="en-US" sz="1200" dirty="0" err="1">
                <a:latin typeface="+mn-lt"/>
                <a:cs typeface="+mn-cs"/>
              </a:rPr>
              <a:t>oprder</a:t>
            </a:r>
            <a:r>
              <a:rPr lang="en-US" sz="1200" dirty="0">
                <a:latin typeface="+mn-lt"/>
                <a:cs typeface="+mn-cs"/>
              </a:rPr>
              <a:t> to execute all at once</a:t>
            </a:r>
          </a:p>
          <a:p>
            <a:pPr algn="l" rtl="0" fontAlgn="auto">
              <a:spcBef>
                <a:spcPts val="0"/>
              </a:spcBef>
              <a:spcAft>
                <a:spcPts val="0"/>
              </a:spcAft>
              <a:defRPr/>
            </a:pPr>
            <a:r>
              <a:rPr lang="en-US" sz="1200" dirty="0">
                <a:latin typeface="+mn-lt"/>
                <a:cs typeface="+mn-cs"/>
              </a:rPr>
              <a:t> Collection&lt;Callable&lt;Request&gt;&gt; </a:t>
            </a:r>
            <a:r>
              <a:rPr lang="en-US" sz="1200" dirty="0" err="1">
                <a:latin typeface="+mn-lt"/>
                <a:cs typeface="+mn-cs"/>
              </a:rPr>
              <a:t>col</a:t>
            </a:r>
            <a:r>
              <a:rPr lang="en-US" sz="1200" dirty="0">
                <a:latin typeface="+mn-lt"/>
                <a:cs typeface="+mn-cs"/>
              </a:rPr>
              <a:t>=new </a:t>
            </a:r>
            <a:r>
              <a:rPr lang="en-US" sz="1200" dirty="0" err="1">
                <a:latin typeface="+mn-lt"/>
                <a:cs typeface="+mn-cs"/>
              </a:rPr>
              <a:t>HashSet</a:t>
            </a:r>
            <a:r>
              <a:rPr lang="en-US" sz="1200" dirty="0">
                <a:latin typeface="+mn-lt"/>
                <a:cs typeface="+mn-cs"/>
              </a:rPr>
              <a:t>&lt;Callable&lt;Request&gt;&gt;();        </a:t>
            </a:r>
          </a:p>
          <a:p>
            <a:pPr algn="l" rtl="0" fontAlgn="auto">
              <a:spcBef>
                <a:spcPts val="0"/>
              </a:spcBef>
              <a:spcAft>
                <a:spcPts val="0"/>
              </a:spcAft>
              <a:defRPr/>
            </a:pPr>
            <a:r>
              <a:rPr lang="en-US" sz="1200" dirty="0">
                <a:latin typeface="+mn-lt"/>
                <a:cs typeface="+mn-cs"/>
              </a:rPr>
              <a:t> </a:t>
            </a:r>
            <a:r>
              <a:rPr lang="en-US" sz="1200" dirty="0" err="1">
                <a:latin typeface="+mn-lt"/>
                <a:cs typeface="+mn-cs"/>
              </a:rPr>
              <a:t>col.add</a:t>
            </a:r>
            <a:r>
              <a:rPr lang="en-US" sz="1200" dirty="0">
                <a:latin typeface="+mn-lt"/>
                <a:cs typeface="+mn-cs"/>
              </a:rPr>
              <a:t>(client1);</a:t>
            </a:r>
          </a:p>
          <a:p>
            <a:pPr algn="l" rtl="0" fontAlgn="auto">
              <a:spcBef>
                <a:spcPts val="0"/>
              </a:spcBef>
              <a:spcAft>
                <a:spcPts val="0"/>
              </a:spcAft>
              <a:defRPr/>
            </a:pPr>
            <a:r>
              <a:rPr lang="en-US" sz="1200" dirty="0" err="1">
                <a:latin typeface="+mn-lt"/>
                <a:cs typeface="+mn-cs"/>
              </a:rPr>
              <a:t>col.add</a:t>
            </a:r>
            <a:r>
              <a:rPr lang="en-US" sz="1200" dirty="0">
                <a:latin typeface="+mn-lt"/>
                <a:cs typeface="+mn-cs"/>
              </a:rPr>
              <a:t>(client2);</a:t>
            </a:r>
          </a:p>
          <a:p>
            <a:pPr algn="l" rtl="0" fontAlgn="auto">
              <a:spcBef>
                <a:spcPts val="0"/>
              </a:spcBef>
              <a:spcAft>
                <a:spcPts val="0"/>
              </a:spcAft>
              <a:defRPr/>
            </a:pPr>
            <a:r>
              <a:rPr lang="en-US" sz="1200" dirty="0" err="1">
                <a:latin typeface="+mn-lt"/>
                <a:cs typeface="+mn-cs"/>
              </a:rPr>
              <a:t>col.add</a:t>
            </a:r>
            <a:r>
              <a:rPr lang="en-US" sz="1200" dirty="0">
                <a:latin typeface="+mn-lt"/>
                <a:cs typeface="+mn-cs"/>
              </a:rPr>
              <a:t>(client3);</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try {</a:t>
            </a:r>
          </a:p>
          <a:p>
            <a:pPr algn="l" rtl="0" fontAlgn="auto">
              <a:spcBef>
                <a:spcPts val="0"/>
              </a:spcBef>
              <a:spcAft>
                <a:spcPts val="0"/>
              </a:spcAft>
              <a:defRPr/>
            </a:pPr>
            <a:r>
              <a:rPr lang="en-US" sz="1200" dirty="0">
                <a:latin typeface="+mn-lt"/>
                <a:cs typeface="+mn-cs"/>
              </a:rPr>
              <a:t>        List&lt;Future&lt;Request&gt;&gt; requests </a:t>
            </a:r>
            <a:r>
              <a:rPr lang="en-US" sz="1200" b="1" dirty="0">
                <a:latin typeface="+mn-lt"/>
                <a:cs typeface="+mn-cs"/>
              </a:rPr>
              <a:t>= </a:t>
            </a:r>
            <a:r>
              <a:rPr lang="en-US" sz="1200" b="1" dirty="0" err="1">
                <a:latin typeface="+mn-lt"/>
                <a:cs typeface="+mn-cs"/>
              </a:rPr>
              <a:t>executor.invokeAll</a:t>
            </a:r>
            <a:r>
              <a:rPr lang="en-US" sz="1200" b="1" dirty="0">
                <a:latin typeface="+mn-lt"/>
                <a:cs typeface="+mn-cs"/>
              </a:rPr>
              <a:t>(</a:t>
            </a:r>
            <a:r>
              <a:rPr lang="en-US" sz="1200" b="1" dirty="0" err="1">
                <a:latin typeface="+mn-lt"/>
                <a:cs typeface="+mn-cs"/>
              </a:rPr>
              <a:t>col</a:t>
            </a:r>
            <a:r>
              <a:rPr lang="en-US" sz="1200" b="1" dirty="0">
                <a:latin typeface="+mn-lt"/>
                <a:cs typeface="+mn-cs"/>
              </a:rPr>
              <a:t>);</a:t>
            </a:r>
          </a:p>
          <a:p>
            <a:pPr algn="l" rtl="0" fontAlgn="auto">
              <a:spcBef>
                <a:spcPts val="0"/>
              </a:spcBef>
              <a:spcAft>
                <a:spcPts val="0"/>
              </a:spcAft>
              <a:defRPr/>
            </a:pPr>
            <a:r>
              <a:rPr lang="en-US" sz="1200" b="1" dirty="0">
                <a:latin typeface="+mn-lt"/>
                <a:cs typeface="+mn-cs"/>
              </a:rPr>
              <a:t> </a:t>
            </a:r>
            <a:r>
              <a:rPr lang="en-US" sz="1200" dirty="0">
                <a:latin typeface="+mn-lt"/>
                <a:cs typeface="+mn-cs"/>
              </a:rPr>
              <a:t>        …</a:t>
            </a:r>
          </a:p>
          <a:p>
            <a:pPr algn="l" rtl="0" fontAlgn="auto">
              <a:spcBef>
                <a:spcPts val="0"/>
              </a:spcBef>
              <a:spcAft>
                <a:spcPts val="0"/>
              </a:spcAft>
              <a:defRPr/>
            </a:pPr>
            <a:r>
              <a:rPr lang="en-US" sz="1200" dirty="0">
                <a:latin typeface="+mn-lt"/>
                <a:cs typeface="+mn-cs"/>
              </a:rPr>
              <a:t>} catch </a:t>
            </a:r>
            <a:r>
              <a:rPr lang="en-US" sz="1200" dirty="0" smtClean="0">
                <a:latin typeface="+mn-lt"/>
                <a:cs typeface="+mn-cs"/>
              </a:rPr>
              <a:t>(</a:t>
            </a:r>
            <a:r>
              <a:rPr lang="en-US" sz="1200" dirty="0" err="1" smtClean="0">
                <a:latin typeface="+mn-lt"/>
                <a:cs typeface="+mn-cs"/>
              </a:rPr>
              <a:t>InterruptedException</a:t>
            </a:r>
            <a:r>
              <a:rPr lang="en-US" sz="1200" dirty="0" smtClean="0">
                <a:latin typeface="+mn-lt"/>
                <a:cs typeface="+mn-cs"/>
              </a:rPr>
              <a:t> </a:t>
            </a:r>
            <a:r>
              <a:rPr lang="en-US" sz="1200" dirty="0">
                <a:latin typeface="+mn-lt"/>
                <a:cs typeface="+mn-cs"/>
              </a:rPr>
              <a:t>e) { … }</a:t>
            </a:r>
          </a:p>
        </p:txBody>
      </p:sp>
      <p:sp>
        <p:nvSpPr>
          <p:cNvPr id="6" name="Title 1"/>
          <p:cNvSpPr txBox="1">
            <a:spLocks/>
          </p:cNvSpPr>
          <p:nvPr/>
        </p:nvSpPr>
        <p:spPr>
          <a:xfrm>
            <a:off x="514350" y="304800"/>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Thread Executor</a:t>
            </a:r>
          </a:p>
        </p:txBody>
      </p:sp>
      <p:sp>
        <p:nvSpPr>
          <p:cNvPr id="7" name="Rectangle 6"/>
          <p:cNvSpPr>
            <a:spLocks noChangeArrowheads="1"/>
          </p:cNvSpPr>
          <p:nvPr/>
        </p:nvSpPr>
        <p:spPr bwMode="auto">
          <a:xfrm>
            <a:off x="6686550" y="4038600"/>
            <a:ext cx="3514725" cy="12954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smtClean="0"/>
              <a:t>Completed workers are those who </a:t>
            </a:r>
          </a:p>
          <a:p>
            <a:pPr marL="342900" indent="-342900" algn="l" rtl="0" fontAlgn="auto">
              <a:spcBef>
                <a:spcPts val="0"/>
              </a:spcBef>
              <a:spcAft>
                <a:spcPts val="0"/>
              </a:spcAft>
              <a:buFont typeface="Arial" pitchFamily="34" charset="0"/>
              <a:buChar char="•"/>
              <a:defRPr/>
            </a:pPr>
            <a:r>
              <a:rPr lang="en-US" sz="1100" dirty="0" smtClean="0"/>
              <a:t>Executed call() and returned T as a result</a:t>
            </a:r>
          </a:p>
          <a:p>
            <a:pPr marL="342900" indent="-342900" algn="l" rtl="0" fontAlgn="auto">
              <a:spcBef>
                <a:spcPts val="0"/>
              </a:spcBef>
              <a:spcAft>
                <a:spcPts val="0"/>
              </a:spcAft>
              <a:buFont typeface="Arial" pitchFamily="34" charset="0"/>
              <a:buChar char="•"/>
              <a:defRPr/>
            </a:pPr>
            <a:r>
              <a:rPr lang="en-US" sz="1100" dirty="0" smtClean="0"/>
              <a:t>Failed with exception – result is null</a:t>
            </a:r>
          </a:p>
          <a:p>
            <a:pPr marL="342900" indent="-342900" algn="l" rtl="0" fontAlgn="auto">
              <a:spcBef>
                <a:spcPts val="0"/>
              </a:spcBef>
              <a:spcAft>
                <a:spcPts val="0"/>
              </a:spcAft>
              <a:buFont typeface="Arial" pitchFamily="34" charset="0"/>
              <a:buChar char="•"/>
              <a:defRPr/>
            </a:pPr>
            <a:r>
              <a:rPr lang="en-US" sz="1100" dirty="0" smtClean="0"/>
              <a:t>Cancelled </a:t>
            </a:r>
          </a:p>
          <a:p>
            <a:pPr marL="342900" indent="-342900" algn="l" rtl="0" fontAlgn="auto">
              <a:spcBef>
                <a:spcPts val="0"/>
              </a:spcBef>
              <a:spcAft>
                <a:spcPts val="0"/>
              </a:spcAft>
              <a:buFont typeface="Arial" pitchFamily="34" charset="0"/>
              <a:buChar char="•"/>
              <a:defRPr/>
            </a:pPr>
            <a:endParaRPr lang="en-US" sz="1100" dirty="0" smtClean="0"/>
          </a:p>
          <a:p>
            <a:pPr marL="342900" indent="-342900" algn="l" rtl="0" fontAlgn="auto">
              <a:spcBef>
                <a:spcPts val="0"/>
              </a:spcBef>
              <a:spcAft>
                <a:spcPts val="0"/>
              </a:spcAft>
              <a:buFont typeface="Arial" pitchFamily="34" charset="0"/>
              <a:buChar char="•"/>
              <a:defRPr/>
            </a:pPr>
            <a:r>
              <a:rPr lang="en-US" sz="1100" dirty="0" err="1" smtClean="0"/>
              <a:t>invokeAny</a:t>
            </a:r>
            <a:r>
              <a:rPr lang="en-US" sz="1100" dirty="0" smtClean="0"/>
              <a:t> &amp; </a:t>
            </a:r>
            <a:r>
              <a:rPr lang="en-US" sz="1100" dirty="0" err="1" smtClean="0"/>
              <a:t>invokeAll</a:t>
            </a:r>
            <a:r>
              <a:rPr lang="en-US" sz="1100" dirty="0" smtClean="0"/>
              <a:t> catches call() </a:t>
            </a:r>
          </a:p>
          <a:p>
            <a:pPr marL="342900" indent="-342900" algn="l" rtl="0" fontAlgn="auto">
              <a:spcBef>
                <a:spcPts val="0"/>
              </a:spcBef>
              <a:spcAft>
                <a:spcPts val="0"/>
              </a:spcAft>
              <a:defRPr/>
            </a:pPr>
            <a:r>
              <a:rPr lang="en-US" sz="1100" dirty="0" smtClean="0"/>
              <a:t>         exceptions but doesn’t delegate them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idx="4294967295"/>
          </p:nvPr>
        </p:nvSpPr>
        <p:spPr>
          <a:xfrm>
            <a:off x="771525" y="274638"/>
            <a:ext cx="9258300" cy="1143000"/>
          </a:xfrm>
        </p:spPr>
        <p:txBody>
          <a:bodyPr/>
          <a:lstStyle/>
          <a:p>
            <a:r>
              <a:rPr lang="en-US" dirty="0" smtClean="0"/>
              <a:t>Future</a:t>
            </a:r>
          </a:p>
        </p:txBody>
      </p:sp>
      <p:sp>
        <p:nvSpPr>
          <p:cNvPr id="3" name="Content Placeholder 2"/>
          <p:cNvSpPr>
            <a:spLocks noGrp="1"/>
          </p:cNvSpPr>
          <p:nvPr>
            <p:ph idx="1"/>
          </p:nvPr>
        </p:nvSpPr>
        <p:spPr>
          <a:xfrm>
            <a:off x="514350" y="1371600"/>
            <a:ext cx="9686925" cy="5181600"/>
          </a:xfrm>
        </p:spPr>
        <p:txBody>
          <a:bodyPr rtlCol="0">
            <a:normAutofit/>
          </a:bodyPr>
          <a:lstStyle/>
          <a:p>
            <a:pPr fontAlgn="auto">
              <a:spcAft>
                <a:spcPts val="0"/>
              </a:spcAft>
              <a:buFont typeface="Arial" pitchFamily="34" charset="0"/>
              <a:buChar char="•"/>
              <a:defRPr/>
            </a:pPr>
            <a:r>
              <a:rPr lang="en-US" sz="2600" dirty="0" smtClean="0"/>
              <a:t>Future&lt;T&gt;</a:t>
            </a:r>
            <a:endParaRPr lang="en-US" sz="2400" dirty="0" smtClean="0"/>
          </a:p>
          <a:p>
            <a:pPr lvl="1" fontAlgn="auto">
              <a:spcAft>
                <a:spcPts val="0"/>
              </a:spcAft>
              <a:buFont typeface="Arial" pitchFamily="34" charset="0"/>
              <a:buChar char="•"/>
              <a:defRPr/>
            </a:pPr>
            <a:endParaRPr lang="en-US" sz="2200" i="1" dirty="0" smtClean="0"/>
          </a:p>
          <a:p>
            <a:pPr lvl="1" fontAlgn="auto">
              <a:spcAft>
                <a:spcPts val="0"/>
              </a:spcAft>
              <a:buFont typeface="Arial" pitchFamily="34" charset="0"/>
              <a:buChar char="•"/>
              <a:defRPr/>
            </a:pPr>
            <a:r>
              <a:rPr lang="en-US" sz="2200" dirty="0" smtClean="0"/>
              <a:t>A result wrapper</a:t>
            </a:r>
          </a:p>
          <a:p>
            <a:pPr lvl="1" fontAlgn="auto">
              <a:spcAft>
                <a:spcPts val="0"/>
              </a:spcAft>
              <a:buFont typeface="Arial" pitchFamily="34" charset="0"/>
              <a:buChar char="•"/>
              <a:defRPr/>
            </a:pPr>
            <a:r>
              <a:rPr lang="en-US" sz="2200" dirty="0" smtClean="0"/>
              <a:t>Is returned from both blocking &amp; non-blocking execution</a:t>
            </a:r>
          </a:p>
          <a:p>
            <a:pPr lvl="1" fontAlgn="auto">
              <a:spcAft>
                <a:spcPts val="0"/>
              </a:spcAft>
              <a:buFont typeface="Arial" pitchFamily="34" charset="0"/>
              <a:buChar char="•"/>
              <a:defRPr/>
            </a:pPr>
            <a:r>
              <a:rPr lang="en-US" sz="2200" dirty="0" smtClean="0"/>
              <a:t>For uncompleted execution – </a:t>
            </a:r>
          </a:p>
          <a:p>
            <a:pPr lvl="2" fontAlgn="auto">
              <a:spcAft>
                <a:spcPts val="0"/>
              </a:spcAft>
              <a:buFont typeface="Arial" pitchFamily="34" charset="0"/>
              <a:buChar char="•"/>
              <a:defRPr/>
            </a:pPr>
            <a:r>
              <a:rPr lang="en-US" sz="1800" dirty="0" err="1" smtClean="0"/>
              <a:t>Future.get</a:t>
            </a:r>
            <a:r>
              <a:rPr lang="en-US" sz="1800" dirty="0" smtClean="0"/>
              <a:t>() blocks until completed</a:t>
            </a:r>
          </a:p>
          <a:p>
            <a:pPr lvl="2" fontAlgn="auto">
              <a:spcAft>
                <a:spcPts val="0"/>
              </a:spcAft>
              <a:buFont typeface="Arial" pitchFamily="34" charset="0"/>
              <a:buChar char="•"/>
              <a:defRPr/>
            </a:pPr>
            <a:r>
              <a:rPr lang="en-US" sz="1800" dirty="0" smtClean="0"/>
              <a:t>Execution can be investigated via </a:t>
            </a:r>
            <a:r>
              <a:rPr lang="en-US" sz="1800" dirty="0" err="1" smtClean="0"/>
              <a:t>Future.isDone</a:t>
            </a:r>
            <a:r>
              <a:rPr lang="en-US" sz="1800" dirty="0" smtClean="0"/>
              <a:t>(), </a:t>
            </a:r>
            <a:r>
              <a:rPr lang="en-US" sz="1800" dirty="0" err="1" smtClean="0"/>
              <a:t>Future.isCancelled</a:t>
            </a:r>
            <a:r>
              <a:rPr lang="en-US" sz="1800" dirty="0" smtClean="0"/>
              <a:t>()</a:t>
            </a:r>
          </a:p>
          <a:p>
            <a:pPr lvl="2" fontAlgn="auto">
              <a:spcAft>
                <a:spcPts val="0"/>
              </a:spcAft>
              <a:buFont typeface="Arial" pitchFamily="34" charset="0"/>
              <a:buChar char="•"/>
              <a:defRPr/>
            </a:pPr>
            <a:r>
              <a:rPr lang="en-US" sz="1800" dirty="0" smtClean="0"/>
              <a:t>Execution can be canceled via </a:t>
            </a:r>
            <a:r>
              <a:rPr lang="en-US" sz="1800" dirty="0" err="1" smtClean="0"/>
              <a:t>Future.cancel</a:t>
            </a:r>
            <a:r>
              <a:rPr lang="en-US" sz="1800" dirty="0" smtClean="0"/>
              <a:t>()</a:t>
            </a:r>
          </a:p>
          <a:p>
            <a:pPr lvl="1" fontAlgn="auto">
              <a:spcAft>
                <a:spcPts val="0"/>
              </a:spcAft>
              <a:buFont typeface="Arial" pitchFamily="34" charset="0"/>
              <a:buChar char="•"/>
              <a:defRPr/>
            </a:pPr>
            <a:r>
              <a:rPr lang="en-US" sz="2200" dirty="0" smtClean="0"/>
              <a:t>For completed execution – </a:t>
            </a:r>
          </a:p>
          <a:p>
            <a:pPr lvl="2" fontAlgn="auto">
              <a:spcAft>
                <a:spcPts val="0"/>
              </a:spcAft>
              <a:buFont typeface="Arial" pitchFamily="34" charset="0"/>
              <a:buChar char="•"/>
              <a:defRPr/>
            </a:pPr>
            <a:r>
              <a:rPr lang="en-US" sz="1800" dirty="0" err="1" smtClean="0"/>
              <a:t>Future.get</a:t>
            </a:r>
            <a:r>
              <a:rPr lang="en-US" sz="1800" dirty="0" smtClean="0"/>
              <a:t>() returns immediately </a:t>
            </a:r>
          </a:p>
          <a:p>
            <a:pPr lvl="2" fontAlgn="auto">
              <a:spcAft>
                <a:spcPts val="0"/>
              </a:spcAft>
              <a:buFont typeface="Arial" pitchFamily="34" charset="0"/>
              <a:buChar char="•"/>
              <a:defRPr/>
            </a:pPr>
            <a:endParaRPr lang="en-US" sz="1800" dirty="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idx="4294967295"/>
          </p:nvPr>
        </p:nvSpPr>
        <p:spPr>
          <a:xfrm>
            <a:off x="771525" y="274638"/>
            <a:ext cx="9258300" cy="1143000"/>
          </a:xfrm>
        </p:spPr>
        <p:txBody>
          <a:bodyPr/>
          <a:lstStyle/>
          <a:p>
            <a:r>
              <a:rPr lang="en-US" dirty="0" smtClean="0"/>
              <a:t>Future</a:t>
            </a:r>
          </a:p>
        </p:txBody>
      </p:sp>
      <p:sp>
        <p:nvSpPr>
          <p:cNvPr id="3" name="Content Placeholder 2"/>
          <p:cNvSpPr>
            <a:spLocks noGrp="1"/>
          </p:cNvSpPr>
          <p:nvPr>
            <p:ph idx="1"/>
          </p:nvPr>
        </p:nvSpPr>
        <p:spPr>
          <a:xfrm>
            <a:off x="428625" y="1371600"/>
            <a:ext cx="9944100" cy="5181600"/>
          </a:xfrm>
        </p:spPr>
        <p:txBody>
          <a:bodyPr rtlCol="0">
            <a:normAutofit/>
          </a:bodyPr>
          <a:lstStyle/>
          <a:p>
            <a:pPr fontAlgn="auto">
              <a:spcAft>
                <a:spcPts val="0"/>
              </a:spcAft>
              <a:buFont typeface="Arial" pitchFamily="34" charset="0"/>
              <a:buChar char="•"/>
              <a:defRPr/>
            </a:pPr>
            <a:r>
              <a:rPr lang="en-US" sz="2600" dirty="0" smtClean="0"/>
              <a:t>Future&lt;T&gt;</a:t>
            </a:r>
            <a:endParaRPr lang="en-US" sz="2400" dirty="0" smtClean="0"/>
          </a:p>
          <a:p>
            <a:pPr lvl="1" fontAlgn="auto">
              <a:spcAft>
                <a:spcPts val="0"/>
              </a:spcAft>
              <a:buFont typeface="Arial" pitchFamily="34" charset="0"/>
              <a:buChar char="•"/>
              <a:defRPr/>
            </a:pPr>
            <a:endParaRPr lang="en-US" sz="2200" dirty="0" smtClean="0"/>
          </a:p>
          <a:p>
            <a:pPr lvl="1" fontAlgn="auto">
              <a:spcAft>
                <a:spcPts val="0"/>
              </a:spcAft>
              <a:buFont typeface="Arial" pitchFamily="34" charset="0"/>
              <a:buChar char="•"/>
              <a:defRPr/>
            </a:pPr>
            <a:r>
              <a:rPr lang="en-US" sz="2200" dirty="0" smtClean="0"/>
              <a:t>Get() returns </a:t>
            </a:r>
          </a:p>
          <a:p>
            <a:pPr lvl="2" fontAlgn="auto">
              <a:spcAft>
                <a:spcPts val="0"/>
              </a:spcAft>
              <a:buFont typeface="Arial" pitchFamily="34" charset="0"/>
              <a:buChar char="•"/>
              <a:defRPr/>
            </a:pPr>
            <a:r>
              <a:rPr lang="en-US" sz="1800" dirty="0" smtClean="0"/>
              <a:t>T – when execution successfully completed</a:t>
            </a:r>
          </a:p>
          <a:p>
            <a:pPr lvl="2" fontAlgn="auto">
              <a:spcAft>
                <a:spcPts val="0"/>
              </a:spcAft>
              <a:buFont typeface="Arial" pitchFamily="34" charset="0"/>
              <a:buChar char="•"/>
              <a:defRPr/>
            </a:pPr>
            <a:r>
              <a:rPr lang="en-US" sz="1800" dirty="0" smtClean="0"/>
              <a:t>If the execution is based on Callable&lt;T&gt; - it might end with T or exception </a:t>
            </a:r>
          </a:p>
          <a:p>
            <a:pPr lvl="2" fontAlgn="auto">
              <a:spcAft>
                <a:spcPts val="0"/>
              </a:spcAft>
              <a:buFont typeface="Arial" pitchFamily="34" charset="0"/>
              <a:buChar char="•"/>
              <a:defRPr/>
            </a:pPr>
            <a:r>
              <a:rPr lang="en-US" sz="1800" dirty="0" smtClean="0"/>
              <a:t>If the execution is based on </a:t>
            </a:r>
            <a:r>
              <a:rPr lang="en-US" sz="1800" dirty="0" err="1" smtClean="0"/>
              <a:t>Runnable</a:t>
            </a:r>
            <a:r>
              <a:rPr lang="en-US" sz="1800" dirty="0" smtClean="0"/>
              <a:t> – it always returns null (Future&lt;Void&gt;)</a:t>
            </a:r>
          </a:p>
          <a:p>
            <a:pPr lvl="2"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r>
              <a:rPr lang="en-US" sz="2200" dirty="0" smtClean="0"/>
              <a:t>Execution Exception</a:t>
            </a:r>
          </a:p>
          <a:p>
            <a:pPr lvl="2" fontAlgn="auto">
              <a:spcAft>
                <a:spcPts val="0"/>
              </a:spcAft>
              <a:buFont typeface="Arial" pitchFamily="34" charset="0"/>
              <a:buChar char="•"/>
              <a:defRPr/>
            </a:pPr>
            <a:r>
              <a:rPr lang="en-US" sz="1800" dirty="0" smtClean="0"/>
              <a:t>Get() throws checked Exception </a:t>
            </a:r>
          </a:p>
          <a:p>
            <a:pPr lvl="2" fontAlgn="auto">
              <a:spcAft>
                <a:spcPts val="0"/>
              </a:spcAft>
              <a:buFont typeface="Arial" pitchFamily="34" charset="0"/>
              <a:buChar char="•"/>
              <a:defRPr/>
            </a:pPr>
            <a:r>
              <a:rPr lang="en-US" sz="1800" dirty="0" smtClean="0"/>
              <a:t>In case of Callable throwing exception – it will be wrapped by Future exception</a:t>
            </a:r>
          </a:p>
          <a:p>
            <a:pPr lvl="2" fontAlgn="auto">
              <a:spcAft>
                <a:spcPts val="0"/>
              </a:spcAft>
              <a:buFont typeface="Arial" pitchFamily="34" charset="0"/>
              <a:buChar char="•"/>
              <a:defRPr/>
            </a:pPr>
            <a:r>
              <a:rPr lang="en-US" sz="1800" dirty="0" smtClean="0"/>
              <a:t>Use </a:t>
            </a:r>
            <a:r>
              <a:rPr lang="en-US" sz="1800" dirty="0" err="1" smtClean="0"/>
              <a:t>e.getCause</a:t>
            </a:r>
            <a:r>
              <a:rPr lang="en-US" sz="1800" dirty="0" smtClean="0"/>
              <a:t>() in order to get the actual execution exception </a:t>
            </a:r>
          </a:p>
          <a:p>
            <a:pPr lvl="3" fontAlgn="auto">
              <a:spcAft>
                <a:spcPts val="0"/>
              </a:spcAft>
              <a:buFont typeface="Arial" pitchFamily="34" charset="0"/>
              <a:buChar char="•"/>
              <a:defRPr/>
            </a:pPr>
            <a:endParaRPr lang="en-US" sz="1400" dirty="0" smtClean="0"/>
          </a:p>
          <a:p>
            <a:pPr lvl="2" fontAlgn="auto">
              <a:spcAft>
                <a:spcPts val="0"/>
              </a:spcAft>
              <a:buFont typeface="Arial" pitchFamily="34" charset="0"/>
              <a:buChar char="•"/>
              <a:defRPr/>
            </a:pPr>
            <a:endParaRPr lang="en-US" sz="1800" dirty="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p:cNvSpPr>
            <a:spLocks noGrp="1" noChangeArrowheads="1"/>
          </p:cNvSpPr>
          <p:nvPr>
            <p:ph type="body" idx="1"/>
          </p:nvPr>
        </p:nvSpPr>
        <p:spPr>
          <a:xfrm>
            <a:off x="428625" y="1600201"/>
            <a:ext cx="9429750" cy="4187825"/>
          </a:xfrm>
        </p:spPr>
        <p:txBody>
          <a:bodyPr/>
          <a:lstStyle/>
          <a:p>
            <a:r>
              <a:rPr lang="en-US" sz="2000" dirty="0" smtClean="0"/>
              <a:t>Getting</a:t>
            </a:r>
            <a:r>
              <a:rPr lang="en-US" sz="2000" i="1" dirty="0" smtClean="0"/>
              <a:t> Future </a:t>
            </a:r>
            <a:r>
              <a:rPr lang="en-US" sz="2000" dirty="0" smtClean="0"/>
              <a:t>with</a:t>
            </a:r>
            <a:r>
              <a:rPr lang="en-US" sz="2000" i="1" dirty="0" smtClean="0"/>
              <a:t> </a:t>
            </a:r>
            <a:r>
              <a:rPr lang="en-US" sz="2000" i="1" dirty="0" err="1" smtClean="0"/>
              <a:t>Runnable</a:t>
            </a:r>
            <a:r>
              <a:rPr lang="en-US" sz="2000" dirty="0" smtClean="0"/>
              <a:t> Example:</a:t>
            </a:r>
            <a:endParaRPr lang="en-US" sz="1600" dirty="0" smtClean="0"/>
          </a:p>
        </p:txBody>
      </p:sp>
      <p:sp>
        <p:nvSpPr>
          <p:cNvPr id="4" name="AutoShape 8"/>
          <p:cNvSpPr>
            <a:spLocks noChangeArrowheads="1"/>
          </p:cNvSpPr>
          <p:nvPr/>
        </p:nvSpPr>
        <p:spPr bwMode="auto">
          <a:xfrm>
            <a:off x="1800225" y="2225675"/>
            <a:ext cx="6257925" cy="3733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Worker implements </a:t>
            </a:r>
            <a:r>
              <a:rPr lang="en-US" sz="1200" dirty="0" err="1">
                <a:latin typeface="+mn-lt"/>
                <a:cs typeface="+mn-cs"/>
              </a:rPr>
              <a:t>Runnable</a:t>
            </a:r>
            <a:r>
              <a:rPr lang="en-US" sz="1200" dirty="0">
                <a:latin typeface="+mn-lt"/>
                <a:cs typeface="+mn-cs"/>
              </a:rPr>
              <a:t> {</a:t>
            </a:r>
          </a:p>
          <a:p>
            <a:pPr algn="l" rtl="0" fontAlgn="auto">
              <a:lnSpc>
                <a:spcPct val="80000"/>
              </a:lnSpc>
              <a:spcBef>
                <a:spcPts val="0"/>
              </a:spcBef>
              <a:spcAft>
                <a:spcPts val="0"/>
              </a:spcAft>
              <a:defRPr/>
            </a:pPr>
            <a:r>
              <a:rPr lang="en-US" sz="1200" dirty="0" smtClean="0">
                <a:latin typeface="+mn-lt"/>
                <a:cs typeface="+mn-cs"/>
              </a:rPr>
              <a:t> </a:t>
            </a:r>
            <a:r>
              <a:rPr lang="en-US" sz="1200" dirty="0">
                <a:latin typeface="+mn-lt"/>
                <a:cs typeface="+mn-cs"/>
              </a:rPr>
              <a:t>	public void run()  {</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("New Worker");</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public class User{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r>
              <a:rPr lang="en-US" sz="1200" b="1" dirty="0">
                <a:latin typeface="+mn-lt"/>
                <a:cs typeface="+mn-cs"/>
              </a:rPr>
              <a:t>             </a:t>
            </a:r>
            <a:r>
              <a:rPr lang="en-US" sz="1200" dirty="0">
                <a:latin typeface="+mn-lt"/>
                <a:cs typeface="+mn-cs"/>
              </a:rPr>
              <a:t>Executor e = </a:t>
            </a:r>
            <a:r>
              <a:rPr lang="en-US" sz="1200" dirty="0" err="1">
                <a:latin typeface="+mn-lt"/>
                <a:cs typeface="+mn-cs"/>
              </a:rPr>
              <a:t>Executors.newFixedThreadPool</a:t>
            </a:r>
            <a:r>
              <a:rPr lang="en-US" sz="1200" dirty="0">
                <a:latin typeface="+mn-lt"/>
                <a:cs typeface="+mn-cs"/>
              </a:rPr>
              <a:t>(2);</a:t>
            </a:r>
          </a:p>
          <a:p>
            <a:pPr algn="l" rtl="0" fontAlgn="auto">
              <a:lnSpc>
                <a:spcPct val="80000"/>
              </a:lnSpc>
              <a:spcBef>
                <a:spcPts val="0"/>
              </a:spcBef>
              <a:spcAft>
                <a:spcPts val="0"/>
              </a:spcAft>
              <a:defRPr/>
            </a:pPr>
            <a:r>
              <a:rPr lang="en-US" sz="1200" b="1" dirty="0">
                <a:latin typeface="+mn-lt"/>
                <a:cs typeface="+mn-cs"/>
              </a:rPr>
              <a:t>	             </a:t>
            </a:r>
            <a:r>
              <a:rPr lang="en-US" sz="1200" b="1" dirty="0" smtClean="0">
                <a:latin typeface="+mn-lt"/>
                <a:cs typeface="+mn-cs"/>
              </a:rPr>
              <a:t>Future&lt;Void&gt; f = </a:t>
            </a:r>
            <a:r>
              <a:rPr lang="en-US" sz="1200" b="1" dirty="0" err="1" smtClean="0">
                <a:latin typeface="+mn-lt"/>
                <a:cs typeface="+mn-cs"/>
              </a:rPr>
              <a:t>e.submit</a:t>
            </a:r>
            <a:r>
              <a:rPr lang="en-US" sz="1200" b="1" dirty="0" smtClean="0">
                <a:latin typeface="+mn-lt"/>
                <a:cs typeface="+mn-cs"/>
              </a:rPr>
              <a:t>(new </a:t>
            </a:r>
            <a:r>
              <a:rPr lang="en-US" sz="1200" b="1" dirty="0" err="1" smtClean="0">
                <a:latin typeface="+mn-lt"/>
                <a:cs typeface="+mn-cs"/>
              </a:rPr>
              <a:t>MyRunnable</a:t>
            </a:r>
            <a:r>
              <a:rPr lang="en-US" sz="1200" b="1" dirty="0" smtClean="0">
                <a:latin typeface="+mn-lt"/>
                <a:cs typeface="+mn-cs"/>
              </a:rPr>
              <a:t>());</a:t>
            </a:r>
          </a:p>
          <a:p>
            <a:pPr algn="l" rtl="0" fontAlgn="auto">
              <a:lnSpc>
                <a:spcPct val="80000"/>
              </a:lnSpc>
              <a:spcBef>
                <a:spcPts val="0"/>
              </a:spcBef>
              <a:spcAft>
                <a:spcPts val="0"/>
              </a:spcAft>
              <a:defRPr/>
            </a:pPr>
            <a:r>
              <a:rPr lang="en-US" sz="1200" b="1" dirty="0" smtClean="0">
                <a:latin typeface="+mn-lt"/>
                <a:cs typeface="+mn-cs"/>
              </a:rPr>
              <a:t>                                        </a:t>
            </a:r>
            <a:r>
              <a:rPr lang="en-US" sz="1200" b="1" dirty="0" err="1" smtClean="0">
                <a:latin typeface="+mn-lt"/>
                <a:cs typeface="+mn-cs"/>
              </a:rPr>
              <a:t>f.get</a:t>
            </a:r>
            <a:r>
              <a:rPr lang="en-US" sz="1200" b="1" dirty="0" smtClean="0">
                <a:latin typeface="+mn-lt"/>
                <a:cs typeface="+mn-cs"/>
              </a:rPr>
              <a:t>();</a:t>
            </a:r>
          </a:p>
          <a:p>
            <a:pPr algn="l" rtl="0" fontAlgn="auto">
              <a:lnSpc>
                <a:spcPct val="80000"/>
              </a:lnSpc>
              <a:spcBef>
                <a:spcPts val="0"/>
              </a:spcBef>
              <a:spcAft>
                <a:spcPts val="0"/>
              </a:spcAft>
              <a:defRPr/>
            </a:pPr>
            <a:r>
              <a:rPr lang="en-US" sz="1200" b="1" dirty="0" smtClean="0">
                <a:latin typeface="+mn-lt"/>
                <a:cs typeface="+mn-cs"/>
              </a:rPr>
              <a:t>                                        //we get here only after the task is completed…</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p:txBody>
      </p:sp>
      <p:sp>
        <p:nvSpPr>
          <p:cNvPr id="6" name="Title 1"/>
          <p:cNvSpPr txBox="1">
            <a:spLocks/>
          </p:cNvSpPr>
          <p:nvPr/>
        </p:nvSpPr>
        <p:spPr>
          <a:xfrm>
            <a:off x="514350" y="304800"/>
            <a:ext cx="9258300" cy="1143000"/>
          </a:xfrm>
          <a:prstGeom prst="rect">
            <a:avLst/>
          </a:prstGeom>
        </p:spPr>
        <p:txBody>
          <a:bodyPr anchor="ctr">
            <a:normAutofit/>
          </a:bodyPr>
          <a:lstStyle/>
          <a:p>
            <a:pPr algn="ctr" rtl="0" fontAlgn="auto">
              <a:spcAft>
                <a:spcPts val="0"/>
              </a:spcAft>
              <a:defRPr/>
            </a:pPr>
            <a:r>
              <a:rPr lang="en-US" sz="4400" dirty="0" smtClean="0">
                <a:latin typeface="+mj-lt"/>
                <a:ea typeface="+mj-ea"/>
                <a:cs typeface="+mj-cs"/>
              </a:rPr>
              <a:t>Future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3"/>
          <p:cNvSpPr>
            <a:spLocks noGrp="1" noChangeArrowheads="1"/>
          </p:cNvSpPr>
          <p:nvPr>
            <p:ph type="body" idx="1"/>
          </p:nvPr>
        </p:nvSpPr>
        <p:spPr>
          <a:xfrm>
            <a:off x="428625" y="1524001"/>
            <a:ext cx="9429750" cy="4187825"/>
          </a:xfrm>
        </p:spPr>
        <p:txBody>
          <a:bodyPr/>
          <a:lstStyle/>
          <a:p>
            <a:r>
              <a:rPr lang="en-US" sz="2000" dirty="0" smtClean="0"/>
              <a:t>Getting</a:t>
            </a:r>
            <a:r>
              <a:rPr lang="en-US" sz="2000" i="1" dirty="0" smtClean="0"/>
              <a:t> Future </a:t>
            </a:r>
            <a:r>
              <a:rPr lang="en-US" sz="2000" dirty="0" smtClean="0"/>
              <a:t>with</a:t>
            </a:r>
            <a:r>
              <a:rPr lang="en-US" sz="2000" i="1" dirty="0" smtClean="0"/>
              <a:t> Callable </a:t>
            </a:r>
            <a:r>
              <a:rPr lang="en-US" sz="2000" dirty="0" smtClean="0"/>
              <a:t>Example:</a:t>
            </a:r>
            <a:endParaRPr lang="en-US" sz="1600" dirty="0" smtClean="0"/>
          </a:p>
        </p:txBody>
      </p:sp>
      <p:sp>
        <p:nvSpPr>
          <p:cNvPr id="4" name="AutoShape 8"/>
          <p:cNvSpPr>
            <a:spLocks noChangeArrowheads="1"/>
          </p:cNvSpPr>
          <p:nvPr/>
        </p:nvSpPr>
        <p:spPr bwMode="auto">
          <a:xfrm>
            <a:off x="1457325" y="1905000"/>
            <a:ext cx="6515100" cy="464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err="1">
                <a:latin typeface="+mn-lt"/>
                <a:cs typeface="+mn-cs"/>
              </a:rPr>
              <a:t>ExecutorService</a:t>
            </a:r>
            <a:r>
              <a:rPr lang="en-US" sz="1200" dirty="0">
                <a:latin typeface="+mn-lt"/>
                <a:cs typeface="+mn-cs"/>
              </a:rPr>
              <a:t> executor=</a:t>
            </a:r>
            <a:r>
              <a:rPr lang="en-US" sz="1200" dirty="0" err="1">
                <a:latin typeface="+mn-lt"/>
                <a:cs typeface="+mn-cs"/>
              </a:rPr>
              <a:t>Executors.newCachedThreadPool</a:t>
            </a:r>
            <a:r>
              <a:rPr lang="en-US" sz="1200" dirty="0">
                <a:latin typeface="+mn-lt"/>
                <a:cs typeface="+mn-cs"/>
              </a:rPr>
              <a:t>();</a:t>
            </a:r>
          </a:p>
          <a:p>
            <a:pPr algn="l" rtl="0" fontAlgn="auto">
              <a:spcBef>
                <a:spcPts val="0"/>
              </a:spcBef>
              <a:spcAft>
                <a:spcPts val="0"/>
              </a:spcAft>
              <a:defRPr/>
            </a:pPr>
            <a:r>
              <a:rPr lang="en-US" sz="1200" dirty="0">
                <a:latin typeface="+mn-lt"/>
                <a:cs typeface="+mn-cs"/>
              </a:rPr>
              <a:t>Callable&lt;Request&gt; client1=new </a:t>
            </a:r>
            <a:r>
              <a:rPr lang="en-US" sz="1200" dirty="0" err="1">
                <a:latin typeface="+mn-lt"/>
                <a:cs typeface="+mn-cs"/>
              </a:rPr>
              <a:t>ClientListener</a:t>
            </a:r>
            <a:r>
              <a:rPr lang="en-US" sz="1200" dirty="0">
                <a:latin typeface="+mn-lt"/>
                <a:cs typeface="+mn-cs"/>
              </a:rPr>
              <a:t>&lt;Request&gt;(new </a:t>
            </a:r>
            <a:r>
              <a:rPr lang="en-US" sz="1200" dirty="0" err="1">
                <a:latin typeface="+mn-lt"/>
                <a:cs typeface="+mn-cs"/>
              </a:rPr>
              <a:t>ClientInputStream</a:t>
            </a:r>
            <a:r>
              <a:rPr lang="en-US" sz="1200" dirty="0">
                <a:latin typeface="+mn-lt"/>
                <a:cs typeface="+mn-cs"/>
              </a:rPr>
              <a:t> (…));</a:t>
            </a:r>
          </a:p>
          <a:p>
            <a:pPr algn="l" rtl="0" fontAlgn="auto">
              <a:spcBef>
                <a:spcPts val="0"/>
              </a:spcBef>
              <a:spcAft>
                <a:spcPts val="0"/>
              </a:spcAft>
              <a:defRPr/>
            </a:pPr>
            <a:r>
              <a:rPr lang="en-US" sz="1200" dirty="0">
                <a:latin typeface="+mn-lt"/>
                <a:cs typeface="+mn-cs"/>
              </a:rPr>
              <a:t>Callable&lt;Request&gt; client2=new </a:t>
            </a:r>
            <a:r>
              <a:rPr lang="en-US" sz="1200" dirty="0" err="1">
                <a:latin typeface="+mn-lt"/>
                <a:cs typeface="+mn-cs"/>
              </a:rPr>
              <a:t>ClientListener</a:t>
            </a:r>
            <a:r>
              <a:rPr lang="en-US" sz="1200" dirty="0">
                <a:latin typeface="+mn-lt"/>
                <a:cs typeface="+mn-cs"/>
              </a:rPr>
              <a:t>&lt;Request&gt;(new </a:t>
            </a:r>
            <a:r>
              <a:rPr lang="en-US" sz="1200" dirty="0" err="1">
                <a:latin typeface="+mn-lt"/>
                <a:cs typeface="+mn-cs"/>
              </a:rPr>
              <a:t>ClientInputStream</a:t>
            </a:r>
            <a:r>
              <a:rPr lang="en-US" sz="1200" dirty="0">
                <a:latin typeface="+mn-lt"/>
                <a:cs typeface="+mn-cs"/>
              </a:rPr>
              <a:t> (…));</a:t>
            </a:r>
          </a:p>
          <a:p>
            <a:pPr algn="l" rtl="0" fontAlgn="auto">
              <a:spcBef>
                <a:spcPts val="0"/>
              </a:spcBef>
              <a:spcAft>
                <a:spcPts val="0"/>
              </a:spcAft>
              <a:defRPr/>
            </a:pPr>
            <a:r>
              <a:rPr lang="en-US" sz="1200" dirty="0">
                <a:latin typeface="+mn-lt"/>
                <a:cs typeface="+mn-cs"/>
              </a:rPr>
              <a:t>Callable&lt;Request&gt; client3=new </a:t>
            </a:r>
            <a:r>
              <a:rPr lang="en-US" sz="1200" dirty="0" err="1">
                <a:latin typeface="+mn-lt"/>
                <a:cs typeface="+mn-cs"/>
              </a:rPr>
              <a:t>ClientListener</a:t>
            </a:r>
            <a:r>
              <a:rPr lang="en-US" sz="1200" dirty="0">
                <a:latin typeface="+mn-lt"/>
                <a:cs typeface="+mn-cs"/>
              </a:rPr>
              <a:t>&lt;Request&gt;(new </a:t>
            </a:r>
            <a:r>
              <a:rPr lang="en-US" sz="1200" dirty="0" err="1">
                <a:latin typeface="+mn-lt"/>
                <a:cs typeface="+mn-cs"/>
              </a:rPr>
              <a:t>ClientInputStream</a:t>
            </a:r>
            <a:r>
              <a:rPr lang="en-US" sz="1200" dirty="0">
                <a:latin typeface="+mn-lt"/>
                <a:cs typeface="+mn-cs"/>
              </a:rPr>
              <a:t>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//create a callable collection in </a:t>
            </a:r>
            <a:r>
              <a:rPr lang="en-US" sz="1200" dirty="0" err="1">
                <a:latin typeface="+mn-lt"/>
                <a:cs typeface="+mn-cs"/>
              </a:rPr>
              <a:t>oprder</a:t>
            </a:r>
            <a:r>
              <a:rPr lang="en-US" sz="1200" dirty="0">
                <a:latin typeface="+mn-lt"/>
                <a:cs typeface="+mn-cs"/>
              </a:rPr>
              <a:t> to execute all at once</a:t>
            </a:r>
          </a:p>
          <a:p>
            <a:pPr algn="l" rtl="0" fontAlgn="auto">
              <a:spcBef>
                <a:spcPts val="0"/>
              </a:spcBef>
              <a:spcAft>
                <a:spcPts val="0"/>
              </a:spcAft>
              <a:defRPr/>
            </a:pPr>
            <a:r>
              <a:rPr lang="en-US" sz="1200" dirty="0">
                <a:latin typeface="+mn-lt"/>
                <a:cs typeface="+mn-cs"/>
              </a:rPr>
              <a:t> Collection&lt;Callable&lt;Request&gt;&gt; </a:t>
            </a:r>
            <a:r>
              <a:rPr lang="en-US" sz="1200" dirty="0" err="1">
                <a:latin typeface="+mn-lt"/>
                <a:cs typeface="+mn-cs"/>
              </a:rPr>
              <a:t>col</a:t>
            </a:r>
            <a:r>
              <a:rPr lang="en-US" sz="1200" dirty="0">
                <a:latin typeface="+mn-lt"/>
                <a:cs typeface="+mn-cs"/>
              </a:rPr>
              <a:t>=new </a:t>
            </a:r>
            <a:r>
              <a:rPr lang="en-US" sz="1200" dirty="0" err="1">
                <a:latin typeface="+mn-lt"/>
                <a:cs typeface="+mn-cs"/>
              </a:rPr>
              <a:t>HashSet</a:t>
            </a:r>
            <a:r>
              <a:rPr lang="en-US" sz="1200" dirty="0">
                <a:latin typeface="+mn-lt"/>
                <a:cs typeface="+mn-cs"/>
              </a:rPr>
              <a:t>&lt;Callable&lt;Request&gt;&gt;();        </a:t>
            </a:r>
          </a:p>
          <a:p>
            <a:pPr algn="l" rtl="0" fontAlgn="auto">
              <a:spcBef>
                <a:spcPts val="0"/>
              </a:spcBef>
              <a:spcAft>
                <a:spcPts val="0"/>
              </a:spcAft>
              <a:defRPr/>
            </a:pPr>
            <a:r>
              <a:rPr lang="en-US" sz="1200" dirty="0">
                <a:latin typeface="+mn-lt"/>
                <a:cs typeface="+mn-cs"/>
              </a:rPr>
              <a:t> </a:t>
            </a:r>
            <a:r>
              <a:rPr lang="en-US" sz="1200" dirty="0" err="1">
                <a:latin typeface="+mn-lt"/>
                <a:cs typeface="+mn-cs"/>
              </a:rPr>
              <a:t>col.add</a:t>
            </a:r>
            <a:r>
              <a:rPr lang="en-US" sz="1200" dirty="0">
                <a:latin typeface="+mn-lt"/>
                <a:cs typeface="+mn-cs"/>
              </a:rPr>
              <a:t>(client1);</a:t>
            </a:r>
          </a:p>
          <a:p>
            <a:pPr algn="l" rtl="0" fontAlgn="auto">
              <a:spcBef>
                <a:spcPts val="0"/>
              </a:spcBef>
              <a:spcAft>
                <a:spcPts val="0"/>
              </a:spcAft>
              <a:defRPr/>
            </a:pPr>
            <a:r>
              <a:rPr lang="en-US" sz="1200" dirty="0" err="1">
                <a:latin typeface="+mn-lt"/>
                <a:cs typeface="+mn-cs"/>
              </a:rPr>
              <a:t>col.add</a:t>
            </a:r>
            <a:r>
              <a:rPr lang="en-US" sz="1200" dirty="0">
                <a:latin typeface="+mn-lt"/>
                <a:cs typeface="+mn-cs"/>
              </a:rPr>
              <a:t>(client2);</a:t>
            </a:r>
          </a:p>
          <a:p>
            <a:pPr algn="l" rtl="0" fontAlgn="auto">
              <a:spcBef>
                <a:spcPts val="0"/>
              </a:spcBef>
              <a:spcAft>
                <a:spcPts val="0"/>
              </a:spcAft>
              <a:defRPr/>
            </a:pPr>
            <a:r>
              <a:rPr lang="en-US" sz="1200" dirty="0" err="1">
                <a:latin typeface="+mn-lt"/>
                <a:cs typeface="+mn-cs"/>
              </a:rPr>
              <a:t>col.add</a:t>
            </a:r>
            <a:r>
              <a:rPr lang="en-US" sz="1200" dirty="0">
                <a:latin typeface="+mn-lt"/>
                <a:cs typeface="+mn-cs"/>
              </a:rPr>
              <a:t>(client3);</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try {</a:t>
            </a:r>
          </a:p>
          <a:p>
            <a:pPr algn="l" rtl="0" fontAlgn="auto">
              <a:spcBef>
                <a:spcPts val="0"/>
              </a:spcBef>
              <a:spcAft>
                <a:spcPts val="0"/>
              </a:spcAft>
              <a:defRPr/>
            </a:pPr>
            <a:r>
              <a:rPr lang="en-US" sz="1200" b="1" dirty="0">
                <a:latin typeface="+mn-lt"/>
                <a:cs typeface="+mn-cs"/>
              </a:rPr>
              <a:t>        List&lt;Future&lt;Request&gt;&gt; requests </a:t>
            </a:r>
            <a:r>
              <a:rPr lang="en-US" sz="1200" dirty="0">
                <a:latin typeface="+mn-lt"/>
                <a:cs typeface="+mn-cs"/>
              </a:rPr>
              <a:t>= </a:t>
            </a:r>
            <a:r>
              <a:rPr lang="en-US" sz="1200" dirty="0" err="1">
                <a:latin typeface="+mn-lt"/>
                <a:cs typeface="+mn-cs"/>
              </a:rPr>
              <a:t>executor.invokeAll</a:t>
            </a:r>
            <a:r>
              <a:rPr lang="en-US" sz="1200" dirty="0">
                <a:latin typeface="+mn-lt"/>
                <a:cs typeface="+mn-cs"/>
              </a:rPr>
              <a:t>(</a:t>
            </a:r>
            <a:r>
              <a:rPr lang="en-US" sz="1200" dirty="0" err="1">
                <a:latin typeface="+mn-lt"/>
                <a:cs typeface="+mn-cs"/>
              </a:rPr>
              <a:t>col</a:t>
            </a:r>
            <a:r>
              <a:rPr lang="en-US" sz="1200" dirty="0" smtClean="0">
                <a:latin typeface="+mn-lt"/>
                <a:cs typeface="+mn-cs"/>
              </a:rPr>
              <a:t>);</a:t>
            </a:r>
          </a:p>
          <a:p>
            <a:pPr algn="l" rtl="0" fontAlgn="auto">
              <a:spcBef>
                <a:spcPts val="0"/>
              </a:spcBef>
              <a:spcAft>
                <a:spcPts val="0"/>
              </a:spcAft>
              <a:defRPr/>
            </a:pPr>
            <a:r>
              <a:rPr lang="en-US" sz="1200" dirty="0" smtClean="0">
                <a:latin typeface="+mn-lt"/>
                <a:cs typeface="+mn-cs"/>
              </a:rPr>
              <a:t>        </a:t>
            </a:r>
            <a:r>
              <a:rPr lang="en-US" sz="1200" b="1" dirty="0" smtClean="0">
                <a:latin typeface="+mn-lt"/>
                <a:cs typeface="+mn-cs"/>
              </a:rPr>
              <a:t>for(Future&lt;Request&gt; f: requests){</a:t>
            </a:r>
          </a:p>
          <a:p>
            <a:pPr algn="l" rtl="0" fontAlgn="auto">
              <a:spcBef>
                <a:spcPts val="0"/>
              </a:spcBef>
              <a:spcAft>
                <a:spcPts val="0"/>
              </a:spcAft>
              <a:defRPr/>
            </a:pPr>
            <a:r>
              <a:rPr lang="en-US" sz="1200" b="1" dirty="0" smtClean="0">
                <a:latin typeface="+mn-lt"/>
                <a:cs typeface="+mn-cs"/>
              </a:rPr>
              <a:t>                   try{</a:t>
            </a:r>
          </a:p>
          <a:p>
            <a:pPr algn="l" rtl="0" fontAlgn="auto">
              <a:spcBef>
                <a:spcPts val="0"/>
              </a:spcBef>
              <a:spcAft>
                <a:spcPts val="0"/>
              </a:spcAft>
              <a:defRPr/>
            </a:pPr>
            <a:r>
              <a:rPr lang="en-US" sz="1200" b="1" dirty="0" smtClean="0">
                <a:latin typeface="+mn-lt"/>
                <a:cs typeface="+mn-cs"/>
              </a:rPr>
              <a:t>                               Request </a:t>
            </a:r>
            <a:r>
              <a:rPr lang="en-US" sz="1200" b="1" dirty="0" err="1" smtClean="0">
                <a:latin typeface="+mn-lt"/>
                <a:cs typeface="+mn-cs"/>
              </a:rPr>
              <a:t>curr</a:t>
            </a:r>
            <a:r>
              <a:rPr lang="en-US" sz="1200" b="1" dirty="0" smtClean="0">
                <a:latin typeface="+mn-lt"/>
                <a:cs typeface="+mn-cs"/>
              </a:rPr>
              <a:t>=</a:t>
            </a:r>
            <a:r>
              <a:rPr lang="en-US" sz="1200" b="1" dirty="0" err="1" smtClean="0">
                <a:latin typeface="+mn-lt"/>
                <a:cs typeface="+mn-cs"/>
              </a:rPr>
              <a:t>f.get</a:t>
            </a:r>
            <a:r>
              <a:rPr lang="en-US" sz="1200" b="1" dirty="0" smtClean="0">
                <a:latin typeface="+mn-lt"/>
                <a:cs typeface="+mn-cs"/>
              </a:rPr>
              <a:t>();</a:t>
            </a:r>
          </a:p>
          <a:p>
            <a:pPr algn="l" rtl="0" fontAlgn="auto">
              <a:spcBef>
                <a:spcPts val="0"/>
              </a:spcBef>
              <a:spcAft>
                <a:spcPts val="0"/>
              </a:spcAft>
              <a:defRPr/>
            </a:pPr>
            <a:r>
              <a:rPr lang="en-US" sz="1200" b="1" dirty="0" smtClean="0">
                <a:latin typeface="+mn-lt"/>
                <a:cs typeface="+mn-cs"/>
              </a:rPr>
              <a:t>                   }catch(Exception e){</a:t>
            </a:r>
          </a:p>
          <a:p>
            <a:pPr algn="l" rtl="0" fontAlgn="auto">
              <a:spcBef>
                <a:spcPts val="0"/>
              </a:spcBef>
              <a:spcAft>
                <a:spcPts val="0"/>
              </a:spcAft>
              <a:defRPr/>
            </a:pPr>
            <a:r>
              <a:rPr lang="en-US" sz="1200" b="1" dirty="0" smtClean="0">
                <a:latin typeface="+mn-lt"/>
                <a:cs typeface="+mn-cs"/>
              </a:rPr>
              <a:t>                                Exception origin = </a:t>
            </a:r>
            <a:r>
              <a:rPr lang="en-US" sz="1200" b="1" dirty="0" err="1" smtClean="0">
                <a:latin typeface="+mn-lt"/>
                <a:cs typeface="+mn-cs"/>
              </a:rPr>
              <a:t>e.getCause</a:t>
            </a:r>
            <a:r>
              <a:rPr lang="en-US" sz="1200" b="1" dirty="0" smtClean="0">
                <a:latin typeface="+mn-lt"/>
                <a:cs typeface="+mn-cs"/>
              </a:rPr>
              <a:t>();</a:t>
            </a:r>
          </a:p>
          <a:p>
            <a:pPr algn="l" rtl="0" fontAlgn="auto">
              <a:spcBef>
                <a:spcPts val="0"/>
              </a:spcBef>
              <a:spcAft>
                <a:spcPts val="0"/>
              </a:spcAft>
              <a:defRPr/>
            </a:pPr>
            <a:r>
              <a:rPr lang="en-US" sz="1200" b="1" dirty="0" smtClean="0">
                <a:latin typeface="+mn-lt"/>
                <a:cs typeface="+mn-cs"/>
              </a:rPr>
              <a:t>                   }</a:t>
            </a:r>
          </a:p>
          <a:p>
            <a:pPr algn="l" rtl="0" fontAlgn="auto">
              <a:spcBef>
                <a:spcPts val="0"/>
              </a:spcBef>
              <a:spcAft>
                <a:spcPts val="0"/>
              </a:spcAft>
              <a:defRPr/>
            </a:pPr>
            <a:r>
              <a:rPr lang="en-US" sz="1200" b="1" dirty="0" smtClean="0">
                <a:latin typeface="+mn-lt"/>
                <a:cs typeface="+mn-cs"/>
              </a:rPr>
              <a:t>        }</a:t>
            </a:r>
            <a:endParaRPr lang="en-US" sz="1200" b="1" dirty="0">
              <a:latin typeface="+mn-lt"/>
              <a:cs typeface="+mn-cs"/>
            </a:endParaRPr>
          </a:p>
          <a:p>
            <a:pPr algn="l" rtl="0" fontAlgn="auto">
              <a:spcBef>
                <a:spcPts val="0"/>
              </a:spcBef>
              <a:spcAft>
                <a:spcPts val="0"/>
              </a:spcAft>
              <a:defRPr/>
            </a:pPr>
            <a:r>
              <a:rPr lang="en-US" sz="1200" b="1" dirty="0">
                <a:latin typeface="+mn-lt"/>
                <a:cs typeface="+mn-cs"/>
              </a:rPr>
              <a:t> </a:t>
            </a:r>
            <a:r>
              <a:rPr lang="en-US" sz="1200" dirty="0">
                <a:latin typeface="+mn-lt"/>
                <a:cs typeface="+mn-cs"/>
              </a:rPr>
              <a:t>        …</a:t>
            </a:r>
          </a:p>
          <a:p>
            <a:pPr algn="l" rtl="0" fontAlgn="auto">
              <a:spcBef>
                <a:spcPts val="0"/>
              </a:spcBef>
              <a:spcAft>
                <a:spcPts val="0"/>
              </a:spcAft>
              <a:defRPr/>
            </a:pPr>
            <a:r>
              <a:rPr lang="en-US" sz="1200" dirty="0">
                <a:latin typeface="+mn-lt"/>
                <a:cs typeface="+mn-cs"/>
              </a:rPr>
              <a:t>} catch </a:t>
            </a:r>
            <a:r>
              <a:rPr lang="en-US" sz="1200" dirty="0" smtClean="0">
                <a:latin typeface="+mn-lt"/>
                <a:cs typeface="+mn-cs"/>
              </a:rPr>
              <a:t>(</a:t>
            </a:r>
            <a:r>
              <a:rPr lang="en-US" sz="1200" dirty="0" err="1" smtClean="0">
                <a:latin typeface="+mn-lt"/>
                <a:cs typeface="+mn-cs"/>
              </a:rPr>
              <a:t>InterruptedException</a:t>
            </a:r>
            <a:r>
              <a:rPr lang="en-US" sz="1200" dirty="0" smtClean="0">
                <a:latin typeface="+mn-lt"/>
                <a:cs typeface="+mn-cs"/>
              </a:rPr>
              <a:t> </a:t>
            </a:r>
            <a:r>
              <a:rPr lang="en-US" sz="1200" dirty="0">
                <a:latin typeface="+mn-lt"/>
                <a:cs typeface="+mn-cs"/>
              </a:rPr>
              <a:t>e) { … }</a:t>
            </a:r>
          </a:p>
        </p:txBody>
      </p:sp>
      <p:sp>
        <p:nvSpPr>
          <p:cNvPr id="6" name="Title 1"/>
          <p:cNvSpPr txBox="1">
            <a:spLocks/>
          </p:cNvSpPr>
          <p:nvPr/>
        </p:nvSpPr>
        <p:spPr>
          <a:xfrm>
            <a:off x="514350" y="304800"/>
            <a:ext cx="9258300" cy="1143000"/>
          </a:xfrm>
          <a:prstGeom prst="rect">
            <a:avLst/>
          </a:prstGeom>
        </p:spPr>
        <p:txBody>
          <a:bodyPr anchor="ctr">
            <a:normAutofit/>
          </a:bodyPr>
          <a:lstStyle/>
          <a:p>
            <a:pPr algn="ctr" rtl="0" fontAlgn="auto">
              <a:spcAft>
                <a:spcPts val="0"/>
              </a:spcAft>
              <a:defRPr/>
            </a:pPr>
            <a:r>
              <a:rPr lang="en-US" sz="4400" dirty="0" smtClean="0">
                <a:latin typeface="+mj-lt"/>
                <a:ea typeface="+mj-ea"/>
                <a:cs typeface="+mj-cs"/>
              </a:rPr>
              <a:t>Future</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idx="4294967295"/>
          </p:nvPr>
        </p:nvSpPr>
        <p:spPr>
          <a:xfrm>
            <a:off x="557212" y="152400"/>
            <a:ext cx="9258300" cy="1143000"/>
          </a:xfrm>
        </p:spPr>
        <p:txBody>
          <a:bodyPr/>
          <a:lstStyle/>
          <a:p>
            <a:r>
              <a:rPr lang="en-US" dirty="0" smtClean="0"/>
              <a:t>Executors Thread Factory</a:t>
            </a:r>
          </a:p>
        </p:txBody>
      </p:sp>
      <p:sp>
        <p:nvSpPr>
          <p:cNvPr id="171010" name="Content Placeholder 2"/>
          <p:cNvSpPr>
            <a:spLocks noGrp="1"/>
          </p:cNvSpPr>
          <p:nvPr>
            <p:ph idx="1"/>
          </p:nvPr>
        </p:nvSpPr>
        <p:spPr>
          <a:xfrm>
            <a:off x="495300" y="1295400"/>
            <a:ext cx="9686925" cy="5181600"/>
          </a:xfrm>
        </p:spPr>
        <p:txBody>
          <a:bodyPr/>
          <a:lstStyle/>
          <a:p>
            <a:r>
              <a:rPr lang="en-US" sz="2400" dirty="0" smtClean="0"/>
              <a:t>Executors can be created with</a:t>
            </a:r>
          </a:p>
          <a:p>
            <a:pPr lvl="1"/>
            <a:r>
              <a:rPr lang="en-US" sz="2000" dirty="0" smtClean="0"/>
              <a:t>Default thread factory</a:t>
            </a:r>
          </a:p>
          <a:p>
            <a:pPr lvl="2"/>
            <a:r>
              <a:rPr lang="en-US" sz="1600" dirty="0" smtClean="0"/>
              <a:t>Simply generates threads when asked to </a:t>
            </a:r>
          </a:p>
          <a:p>
            <a:pPr lvl="2"/>
            <a:r>
              <a:rPr lang="en-US" sz="1600" dirty="0" smtClean="0"/>
              <a:t>Queue type is the one that responsible for using the factory according to its policy</a:t>
            </a:r>
          </a:p>
          <a:p>
            <a:pPr lvl="2">
              <a:buFont typeface="Arial" charset="0"/>
              <a:buNone/>
            </a:pPr>
            <a:endParaRPr lang="en-US" sz="1600" dirty="0" smtClean="0"/>
          </a:p>
          <a:p>
            <a:pPr lvl="1"/>
            <a:r>
              <a:rPr lang="en-US" sz="2000" dirty="0" smtClean="0"/>
              <a:t>Custom thread factory</a:t>
            </a:r>
          </a:p>
          <a:p>
            <a:pPr lvl="2"/>
            <a:r>
              <a:rPr lang="en-US" sz="1600" dirty="0" smtClean="0"/>
              <a:t>Is developed as a separate class and implements </a:t>
            </a:r>
            <a:r>
              <a:rPr lang="en-US" sz="1600" i="1" dirty="0" err="1" smtClean="0"/>
              <a:t>java.util.concurrent.ThreadFactory</a:t>
            </a:r>
            <a:endParaRPr lang="en-US" sz="1600" i="1" dirty="0" smtClean="0"/>
          </a:p>
          <a:p>
            <a:pPr lvl="2"/>
            <a:r>
              <a:rPr lang="en-US" sz="1600" dirty="0" smtClean="0"/>
              <a:t>Is assigned to the executor via </a:t>
            </a:r>
            <a:r>
              <a:rPr lang="en-US" sz="1600" i="1" dirty="0" smtClean="0"/>
              <a:t>Executors</a:t>
            </a:r>
            <a:r>
              <a:rPr lang="en-US" sz="1600" dirty="0" smtClean="0"/>
              <a:t> static  methods </a:t>
            </a:r>
          </a:p>
          <a:p>
            <a:pPr lvl="2"/>
            <a:r>
              <a:rPr lang="en-US" sz="1600" dirty="0" smtClean="0"/>
              <a:t>May be used for extra logic when creating threads used by Executors like:</a:t>
            </a:r>
          </a:p>
          <a:p>
            <a:pPr lvl="3"/>
            <a:r>
              <a:rPr lang="en-US" sz="1400" dirty="0" smtClean="0"/>
              <a:t>Defining thread pool size</a:t>
            </a:r>
          </a:p>
          <a:p>
            <a:pPr lvl="3"/>
            <a:r>
              <a:rPr lang="en-US" sz="1400" dirty="0" smtClean="0"/>
              <a:t>Set threads with customized names &amp; priorities</a:t>
            </a:r>
          </a:p>
          <a:p>
            <a:pPr lvl="3"/>
            <a:r>
              <a:rPr lang="en-US" sz="1400" dirty="0" smtClean="0"/>
              <a:t>Provide daemon  threads </a:t>
            </a:r>
          </a:p>
          <a:p>
            <a:pPr lvl="3">
              <a:buFont typeface="Arial" charset="0"/>
              <a:buNone/>
            </a:pPr>
            <a:endParaRPr lang="en-US" sz="1200" dirty="0" smtClean="0"/>
          </a:p>
        </p:txBody>
      </p:sp>
      <p:sp>
        <p:nvSpPr>
          <p:cNvPr id="4" name="AutoShape 8"/>
          <p:cNvSpPr>
            <a:spLocks noChangeArrowheads="1"/>
          </p:cNvSpPr>
          <p:nvPr/>
        </p:nvSpPr>
        <p:spPr bwMode="auto">
          <a:xfrm>
            <a:off x="2057400" y="5257800"/>
            <a:ext cx="6257925" cy="1295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a:t>
            </a:r>
            <a:r>
              <a:rPr lang="en-US" sz="1200" dirty="0" err="1">
                <a:latin typeface="+mn-lt"/>
                <a:cs typeface="+mn-cs"/>
              </a:rPr>
              <a:t>SimplestThreadFactory</a:t>
            </a:r>
            <a:r>
              <a:rPr lang="en-US" sz="1200" dirty="0">
                <a:latin typeface="+mn-lt"/>
                <a:cs typeface="+mn-cs"/>
              </a:rPr>
              <a:t> implements </a:t>
            </a:r>
            <a:r>
              <a:rPr lang="en-US" sz="1200" dirty="0" err="1">
                <a:latin typeface="+mn-lt"/>
                <a:cs typeface="+mn-cs"/>
              </a:rPr>
              <a:t>ThreadFactory</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Thread </a:t>
            </a:r>
            <a:r>
              <a:rPr lang="en-US" sz="1200" dirty="0" err="1">
                <a:latin typeface="+mn-lt"/>
                <a:cs typeface="+mn-cs"/>
              </a:rPr>
              <a:t>newThread</a:t>
            </a:r>
            <a:r>
              <a:rPr lang="en-US" sz="1200" dirty="0">
                <a:latin typeface="+mn-lt"/>
                <a:cs typeface="+mn-cs"/>
              </a:rPr>
              <a:t>(</a:t>
            </a:r>
            <a:r>
              <a:rPr lang="en-US" sz="1200" dirty="0" err="1">
                <a:latin typeface="+mn-lt"/>
                <a:cs typeface="+mn-cs"/>
              </a:rPr>
              <a:t>Runnable</a:t>
            </a:r>
            <a:r>
              <a:rPr lang="en-US" sz="1200" dirty="0">
                <a:latin typeface="+mn-lt"/>
                <a:cs typeface="+mn-cs"/>
              </a:rPr>
              <a:t> r) { </a:t>
            </a:r>
          </a:p>
          <a:p>
            <a:pPr algn="l" rtl="0" fontAlgn="auto">
              <a:lnSpc>
                <a:spcPct val="80000"/>
              </a:lnSpc>
              <a:spcBef>
                <a:spcPts val="0"/>
              </a:spcBef>
              <a:spcAft>
                <a:spcPts val="0"/>
              </a:spcAft>
              <a:defRPr/>
            </a:pPr>
            <a:r>
              <a:rPr lang="en-US" sz="1200" dirty="0">
                <a:latin typeface="+mn-lt"/>
                <a:cs typeface="+mn-cs"/>
              </a:rPr>
              <a:t>	return new  Thread(r); </a:t>
            </a:r>
          </a:p>
          <a:p>
            <a:pPr algn="l" rtl="0" fontAlgn="auto">
              <a:lnSpc>
                <a:spcPct val="80000"/>
              </a:lnSpc>
              <a:spcBef>
                <a:spcPts val="0"/>
              </a:spcBef>
              <a:spcAft>
                <a:spcPts val="0"/>
              </a:spcAft>
              <a:defRPr/>
            </a:pPr>
            <a:r>
              <a:rPr lang="en-US" sz="1200" dirty="0">
                <a:latin typeface="+mn-lt"/>
                <a:cs typeface="+mn-cs"/>
              </a:rPr>
              <a:t>            } </a:t>
            </a:r>
          </a:p>
          <a:p>
            <a:pPr algn="l" rtl="0" fontAlgn="auto">
              <a:lnSpc>
                <a:spcPct val="80000"/>
              </a:lnSpc>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idx="4294967295"/>
          </p:nvPr>
        </p:nvSpPr>
        <p:spPr>
          <a:xfrm>
            <a:off x="685800" y="731838"/>
            <a:ext cx="9258300" cy="1143000"/>
          </a:xfrm>
        </p:spPr>
        <p:txBody>
          <a:bodyPr/>
          <a:lstStyle/>
          <a:p>
            <a:r>
              <a:rPr lang="en-US" smtClean="0"/>
              <a:t>Executors Thread Factory</a:t>
            </a:r>
          </a:p>
        </p:txBody>
      </p:sp>
      <p:sp>
        <p:nvSpPr>
          <p:cNvPr id="172034" name="Content Placeholder 2"/>
          <p:cNvSpPr>
            <a:spLocks noGrp="1"/>
          </p:cNvSpPr>
          <p:nvPr>
            <p:ph idx="1"/>
          </p:nvPr>
        </p:nvSpPr>
        <p:spPr>
          <a:xfrm>
            <a:off x="428625" y="1828800"/>
            <a:ext cx="9686925" cy="5181600"/>
          </a:xfrm>
        </p:spPr>
        <p:txBody>
          <a:bodyPr/>
          <a:lstStyle/>
          <a:p>
            <a:r>
              <a:rPr lang="en-US" sz="2400" smtClean="0"/>
              <a:t>Example:</a:t>
            </a:r>
            <a:endParaRPr lang="en-US" sz="1200" smtClean="0"/>
          </a:p>
        </p:txBody>
      </p:sp>
      <p:sp>
        <p:nvSpPr>
          <p:cNvPr id="4" name="AutoShape 8"/>
          <p:cNvSpPr>
            <a:spLocks noChangeArrowheads="1"/>
          </p:cNvSpPr>
          <p:nvPr/>
        </p:nvSpPr>
        <p:spPr bwMode="auto">
          <a:xfrm>
            <a:off x="1971675" y="2209800"/>
            <a:ext cx="6257925" cy="3124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a:t>
            </a:r>
            <a:r>
              <a:rPr lang="en-US" sz="1200" dirty="0" err="1">
                <a:latin typeface="+mn-lt"/>
                <a:cs typeface="+mn-cs"/>
              </a:rPr>
              <a:t>CustomThreadFactory</a:t>
            </a:r>
            <a:r>
              <a:rPr lang="en-US" sz="1200" dirty="0">
                <a:latin typeface="+mn-lt"/>
                <a:cs typeface="+mn-cs"/>
              </a:rPr>
              <a:t> </a:t>
            </a:r>
            <a:r>
              <a:rPr lang="en-US" sz="1200" b="1" dirty="0">
                <a:latin typeface="+mn-lt"/>
                <a:cs typeface="+mn-cs"/>
              </a:rPr>
              <a:t>implements </a:t>
            </a:r>
            <a:r>
              <a:rPr lang="en-US" sz="1200" b="1" dirty="0" err="1">
                <a:latin typeface="+mn-lt"/>
                <a:cs typeface="+mn-cs"/>
              </a:rPr>
              <a:t>ThreadFactory</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private </a:t>
            </a:r>
            <a:r>
              <a:rPr lang="en-US" sz="1200" dirty="0" err="1">
                <a:latin typeface="+mn-lt"/>
                <a:cs typeface="+mn-cs"/>
              </a:rPr>
              <a:t>int</a:t>
            </a:r>
            <a:r>
              <a:rPr lang="en-US" sz="1200" dirty="0">
                <a:latin typeface="+mn-lt"/>
                <a:cs typeface="+mn-cs"/>
              </a:rPr>
              <a:t> priority;</a:t>
            </a:r>
          </a:p>
          <a:p>
            <a:pPr algn="l" rtl="0" fontAlgn="auto">
              <a:lnSpc>
                <a:spcPct val="80000"/>
              </a:lnSpc>
              <a:spcBef>
                <a:spcPts val="0"/>
              </a:spcBef>
              <a:spcAft>
                <a:spcPts val="0"/>
              </a:spcAft>
              <a:defRPr/>
            </a:pPr>
            <a:r>
              <a:rPr lang="en-US" sz="1200" dirty="0">
                <a:latin typeface="+mn-lt"/>
                <a:cs typeface="+mn-cs"/>
              </a:rPr>
              <a:t>            private </a:t>
            </a:r>
            <a:r>
              <a:rPr lang="en-US" sz="1200" dirty="0" err="1">
                <a:latin typeface="+mn-lt"/>
                <a:cs typeface="+mn-cs"/>
              </a:rPr>
              <a:t>boolean</a:t>
            </a:r>
            <a:r>
              <a:rPr lang="en-US" sz="1200" dirty="0">
                <a:latin typeface="+mn-lt"/>
                <a:cs typeface="+mn-cs"/>
              </a:rPr>
              <a:t> daemon;</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a:t>
            </a:r>
            <a:r>
              <a:rPr lang="en-US" sz="1200" dirty="0" err="1">
                <a:latin typeface="+mn-lt"/>
                <a:cs typeface="+mn-cs"/>
              </a:rPr>
              <a:t>CustomThreadFactory</a:t>
            </a:r>
            <a:r>
              <a:rPr lang="en-US" sz="1200" dirty="0">
                <a:latin typeface="+mn-lt"/>
                <a:cs typeface="+mn-cs"/>
              </a:rPr>
              <a:t>  (</a:t>
            </a:r>
            <a:r>
              <a:rPr lang="en-US" sz="1200" dirty="0" err="1">
                <a:latin typeface="+mn-lt"/>
                <a:cs typeface="+mn-cs"/>
              </a:rPr>
              <a:t>int</a:t>
            </a:r>
            <a:r>
              <a:rPr lang="en-US" sz="1200" dirty="0">
                <a:latin typeface="+mn-lt"/>
                <a:cs typeface="+mn-cs"/>
              </a:rPr>
              <a:t>  priority, </a:t>
            </a:r>
            <a:r>
              <a:rPr lang="en-US" sz="1200" dirty="0" err="1">
                <a:latin typeface="+mn-lt"/>
                <a:cs typeface="+mn-cs"/>
              </a:rPr>
              <a:t>boolean</a:t>
            </a:r>
            <a:r>
              <a:rPr lang="en-US" sz="1200" dirty="0">
                <a:latin typeface="+mn-lt"/>
                <a:cs typeface="+mn-cs"/>
              </a:rPr>
              <a:t> daemon){</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this.priority</a:t>
            </a:r>
            <a:r>
              <a:rPr lang="en-US" sz="1200" dirty="0">
                <a:latin typeface="+mn-lt"/>
                <a:cs typeface="+mn-cs"/>
              </a:rPr>
              <a:t>=priority;</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this.daemon</a:t>
            </a:r>
            <a:r>
              <a:rPr lang="en-US" sz="1200" dirty="0">
                <a:latin typeface="+mn-lt"/>
                <a:cs typeface="+mn-cs"/>
              </a:rPr>
              <a:t>=daemon;</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a:t>
            </a:r>
            <a:r>
              <a:rPr lang="en-US" sz="1200" b="1" dirty="0">
                <a:latin typeface="+mn-lt"/>
                <a:cs typeface="+mn-cs"/>
              </a:rPr>
              <a:t>public Thread </a:t>
            </a:r>
            <a:r>
              <a:rPr lang="en-US" sz="1200" b="1" dirty="0" err="1">
                <a:latin typeface="+mn-lt"/>
                <a:cs typeface="+mn-cs"/>
              </a:rPr>
              <a:t>newThread</a:t>
            </a:r>
            <a:r>
              <a:rPr lang="en-US" sz="1200" b="1" dirty="0">
                <a:latin typeface="+mn-lt"/>
                <a:cs typeface="+mn-cs"/>
              </a:rPr>
              <a:t>(</a:t>
            </a:r>
            <a:r>
              <a:rPr lang="en-US" sz="1200" b="1" dirty="0" err="1">
                <a:latin typeface="+mn-lt"/>
                <a:cs typeface="+mn-cs"/>
              </a:rPr>
              <a:t>Runnable</a:t>
            </a:r>
            <a:r>
              <a:rPr lang="en-US" sz="1200" b="1" dirty="0">
                <a:latin typeface="+mn-lt"/>
                <a:cs typeface="+mn-cs"/>
              </a:rPr>
              <a:t> r) </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Thread </a:t>
            </a:r>
            <a:r>
              <a:rPr lang="en-US" sz="1200" dirty="0" err="1">
                <a:latin typeface="+mn-lt"/>
                <a:cs typeface="+mn-cs"/>
              </a:rPr>
              <a:t>newThread</a:t>
            </a:r>
            <a:r>
              <a:rPr lang="en-US" sz="1200" dirty="0">
                <a:latin typeface="+mn-lt"/>
                <a:cs typeface="+mn-cs"/>
              </a:rPr>
              <a:t>=new Thread(</a:t>
            </a:r>
            <a:r>
              <a:rPr lang="en-US" sz="1200" dirty="0" err="1">
                <a:latin typeface="+mn-lt"/>
                <a:cs typeface="+mn-cs"/>
              </a:rPr>
              <a:t>Runnable</a:t>
            </a:r>
            <a:r>
              <a:rPr lang="en-US" sz="1200" dirty="0">
                <a:latin typeface="+mn-lt"/>
                <a:cs typeface="+mn-cs"/>
              </a:rPr>
              <a:t>);</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newTread.setPriority</a:t>
            </a:r>
            <a:r>
              <a:rPr lang="en-US" sz="1200" dirty="0">
                <a:latin typeface="+mn-lt"/>
                <a:cs typeface="+mn-cs"/>
              </a:rPr>
              <a:t>(priority);</a:t>
            </a:r>
          </a:p>
          <a:p>
            <a:pPr algn="l" rtl="0" fontAlgn="auto">
              <a:lnSpc>
                <a:spcPct val="80000"/>
              </a:lnSpc>
              <a:spcBef>
                <a:spcPts val="0"/>
              </a:spcBef>
              <a:spcAft>
                <a:spcPts val="0"/>
              </a:spcAft>
              <a:defRPr/>
            </a:pPr>
            <a:r>
              <a:rPr lang="en-US" sz="1200" dirty="0">
                <a:latin typeface="+mn-lt"/>
                <a:cs typeface="+mn-cs"/>
              </a:rPr>
              <a:t>	</a:t>
            </a:r>
            <a:r>
              <a:rPr lang="en-US" sz="1200" dirty="0" err="1">
                <a:latin typeface="+mn-lt"/>
                <a:cs typeface="+mn-cs"/>
              </a:rPr>
              <a:t>newThread.setDaemon</a:t>
            </a:r>
            <a:r>
              <a:rPr lang="en-US" sz="1200" dirty="0">
                <a:latin typeface="+mn-lt"/>
                <a:cs typeface="+mn-cs"/>
              </a:rPr>
              <a:t>(daemon);</a:t>
            </a:r>
          </a:p>
          <a:p>
            <a:pPr algn="l" rtl="0" fontAlgn="auto">
              <a:lnSpc>
                <a:spcPct val="80000"/>
              </a:lnSpc>
              <a:spcBef>
                <a:spcPts val="0"/>
              </a:spcBef>
              <a:spcAft>
                <a:spcPts val="0"/>
              </a:spcAft>
              <a:defRPr/>
            </a:pPr>
            <a:r>
              <a:rPr lang="en-US" sz="1200" dirty="0">
                <a:latin typeface="+mn-lt"/>
                <a:cs typeface="+mn-cs"/>
              </a:rPr>
              <a:t>	return </a:t>
            </a:r>
            <a:r>
              <a:rPr lang="en-US" sz="1200" smtClean="0">
                <a:latin typeface="+mn-lt"/>
                <a:cs typeface="+mn-cs"/>
              </a:rPr>
              <a:t>newThread; </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 </a:t>
            </a:r>
          </a:p>
          <a:p>
            <a:pPr algn="l" rtl="0" fontAlgn="auto">
              <a:lnSpc>
                <a:spcPct val="80000"/>
              </a:lnSpc>
              <a:spcBef>
                <a:spcPts val="0"/>
              </a:spcBef>
              <a:spcAft>
                <a:spcPts val="0"/>
              </a:spcAft>
              <a:defRPr/>
            </a:pPr>
            <a:r>
              <a:rPr lang="en-US" sz="1200" dirty="0">
                <a:latin typeface="+mn-lt"/>
                <a:cs typeface="+mn-cs"/>
              </a:rPr>
              <a:t>}</a:t>
            </a:r>
          </a:p>
        </p:txBody>
      </p:sp>
      <p:sp>
        <p:nvSpPr>
          <p:cNvPr id="5" name="AutoShape 8"/>
          <p:cNvSpPr>
            <a:spLocks noChangeArrowheads="1"/>
          </p:cNvSpPr>
          <p:nvPr/>
        </p:nvSpPr>
        <p:spPr bwMode="auto">
          <a:xfrm>
            <a:off x="1971675" y="5486400"/>
            <a:ext cx="62579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endParaRPr lang="en-US" sz="1200" b="1" dirty="0">
              <a:latin typeface="+mn-lt"/>
              <a:cs typeface="+mn-cs"/>
            </a:endParaRPr>
          </a:p>
          <a:p>
            <a:pPr algn="l" rtl="0" fontAlgn="auto">
              <a:lnSpc>
                <a:spcPct val="80000"/>
              </a:lnSpc>
              <a:spcBef>
                <a:spcPts val="0"/>
              </a:spcBef>
              <a:spcAft>
                <a:spcPts val="0"/>
              </a:spcAft>
              <a:defRPr/>
            </a:pPr>
            <a:r>
              <a:rPr lang="en-US" sz="1200" b="1" dirty="0" err="1">
                <a:latin typeface="+mn-lt"/>
                <a:cs typeface="+mn-cs"/>
              </a:rPr>
              <a:t>CustomThreadFactory</a:t>
            </a:r>
            <a:r>
              <a:rPr lang="en-US" sz="1200" b="1" dirty="0">
                <a:latin typeface="+mn-lt"/>
                <a:cs typeface="+mn-cs"/>
              </a:rPr>
              <a:t>  factory = new </a:t>
            </a:r>
            <a:r>
              <a:rPr lang="en-US" sz="1200" b="1" dirty="0" err="1">
                <a:latin typeface="+mn-lt"/>
                <a:cs typeface="+mn-cs"/>
              </a:rPr>
              <a:t>CustomThreadFactory</a:t>
            </a:r>
            <a:r>
              <a:rPr lang="en-US" sz="1200" b="1" dirty="0">
                <a:latin typeface="+mn-lt"/>
                <a:cs typeface="+mn-cs"/>
              </a:rPr>
              <a:t> (5,true);</a:t>
            </a:r>
          </a:p>
          <a:p>
            <a:pPr algn="l" rtl="0" fontAlgn="auto">
              <a:lnSpc>
                <a:spcPct val="80000"/>
              </a:lnSpc>
              <a:spcBef>
                <a:spcPts val="0"/>
              </a:spcBef>
              <a:spcAft>
                <a:spcPts val="0"/>
              </a:spcAft>
              <a:defRPr/>
            </a:pPr>
            <a:r>
              <a:rPr lang="en-US" sz="1200" dirty="0" err="1">
                <a:latin typeface="+mn-lt"/>
                <a:cs typeface="+mn-cs"/>
              </a:rPr>
              <a:t>ExecutorService</a:t>
            </a:r>
            <a:r>
              <a:rPr lang="en-US" sz="1200" dirty="0">
                <a:latin typeface="+mn-lt"/>
                <a:cs typeface="+mn-cs"/>
              </a:rPr>
              <a:t> executor=</a:t>
            </a:r>
            <a:r>
              <a:rPr lang="en-US" sz="1200" dirty="0" err="1">
                <a:latin typeface="+mn-lt"/>
                <a:cs typeface="+mn-cs"/>
              </a:rPr>
              <a:t>Executors.newCachedThreadPool</a:t>
            </a:r>
            <a:r>
              <a:rPr lang="en-US" sz="1200" dirty="0">
                <a:latin typeface="+mn-lt"/>
                <a:cs typeface="+mn-cs"/>
              </a:rPr>
              <a:t>(</a:t>
            </a:r>
            <a:r>
              <a:rPr lang="en-US" sz="1200" b="1" dirty="0">
                <a:latin typeface="+mn-lt"/>
                <a:cs typeface="+mn-cs"/>
              </a:rPr>
              <a:t>factory</a:t>
            </a:r>
            <a:r>
              <a:rPr lang="en-US" sz="1200" dirty="0">
                <a:latin typeface="+mn-lt"/>
                <a:cs typeface="+mn-cs"/>
              </a:rPr>
              <a:t>);</a:t>
            </a:r>
          </a:p>
        </p:txBody>
      </p:sp>
      <p:sp>
        <p:nvSpPr>
          <p:cNvPr id="7" name="Rectangle 6"/>
          <p:cNvSpPr>
            <a:spLocks noChangeArrowheads="1"/>
          </p:cNvSpPr>
          <p:nvPr/>
        </p:nvSpPr>
        <p:spPr bwMode="auto">
          <a:xfrm>
            <a:off x="2143125" y="5562600"/>
            <a:ext cx="771525" cy="3048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Usage: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771525" y="381000"/>
            <a:ext cx="9258300" cy="1143000"/>
          </a:xfrm>
        </p:spPr>
        <p:txBody>
          <a:bodyPr/>
          <a:lstStyle/>
          <a:p>
            <a:r>
              <a:rPr lang="en-US" dirty="0" smtClean="0"/>
              <a:t>Garbage Collector</a:t>
            </a:r>
          </a:p>
        </p:txBody>
      </p:sp>
      <p:sp>
        <p:nvSpPr>
          <p:cNvPr id="30722" name="Rectangle 3"/>
          <p:cNvSpPr>
            <a:spLocks noGrp="1" noChangeArrowheads="1"/>
          </p:cNvSpPr>
          <p:nvPr>
            <p:ph type="body" idx="1"/>
          </p:nvPr>
        </p:nvSpPr>
        <p:spPr>
          <a:xfrm>
            <a:off x="514350" y="1557338"/>
            <a:ext cx="9772650" cy="4076700"/>
          </a:xfrm>
        </p:spPr>
        <p:txBody>
          <a:bodyPr/>
          <a:lstStyle/>
          <a:p>
            <a:r>
              <a:rPr lang="en-US" sz="2000" dirty="0" smtClean="0"/>
              <a:t>Responsible for cleaning Objects from the Heap</a:t>
            </a:r>
          </a:p>
          <a:p>
            <a:r>
              <a:rPr lang="en-US" sz="2000" dirty="0" smtClean="0"/>
              <a:t>Is a low priority daemon thread that runs aside the main program</a:t>
            </a:r>
          </a:p>
          <a:p>
            <a:r>
              <a:rPr lang="en-US" sz="2000" dirty="0" smtClean="0"/>
              <a:t>Unreachable objects are destroyed [</a:t>
            </a:r>
            <a:r>
              <a:rPr lang="en-US" sz="2000" i="1" dirty="0" smtClean="0"/>
              <a:t>finalize() </a:t>
            </a:r>
            <a:r>
              <a:rPr lang="en-US" sz="2000" dirty="0" smtClean="0"/>
              <a:t>is called]</a:t>
            </a:r>
          </a:p>
          <a:p>
            <a:r>
              <a:rPr lang="en-US" sz="2000" dirty="0" smtClean="0"/>
              <a:t>Can be invoked by the programmer  [</a:t>
            </a:r>
            <a:r>
              <a:rPr lang="en-US" sz="2000" i="1" dirty="0" err="1" smtClean="0"/>
              <a:t>System.gc</a:t>
            </a:r>
            <a:r>
              <a:rPr lang="en-US" sz="2000" i="1" dirty="0" smtClean="0"/>
              <a:t>();</a:t>
            </a:r>
            <a:r>
              <a:rPr lang="en-US" sz="2000" dirty="0" smtClean="0"/>
              <a:t>] – not recommended</a:t>
            </a:r>
          </a:p>
          <a:p>
            <a:r>
              <a:rPr lang="en-US" sz="2000" dirty="0" smtClean="0"/>
              <a:t>Helps in keeping development easy and comfortable </a:t>
            </a:r>
          </a:p>
          <a:p>
            <a:endParaRPr lang="en-US" sz="2000" dirty="0" smtClean="0"/>
          </a:p>
        </p:txBody>
      </p:sp>
      <p:sp>
        <p:nvSpPr>
          <p:cNvPr id="30723" name="Rectangle 4"/>
          <p:cNvSpPr>
            <a:spLocks noChangeArrowheads="1"/>
          </p:cNvSpPr>
          <p:nvPr/>
        </p:nvSpPr>
        <p:spPr bwMode="auto">
          <a:xfrm>
            <a:off x="514350" y="4235450"/>
            <a:ext cx="2743200" cy="533400"/>
          </a:xfrm>
          <a:prstGeom prst="rect">
            <a:avLst/>
          </a:prstGeom>
          <a:noFill/>
          <a:ln w="28575">
            <a:solidFill>
              <a:schemeClr val="bg2"/>
            </a:solidFill>
            <a:miter lim="800000"/>
            <a:headEnd/>
            <a:tailEnd/>
          </a:ln>
        </p:spPr>
        <p:txBody>
          <a:bodyPr wrap="none" anchor="ctr"/>
          <a:lstStyle/>
          <a:p>
            <a:pPr algn="l" rtl="0" eaLnBrk="0" hangingPunct="0"/>
            <a:r>
              <a:rPr lang="en-US" sz="1400">
                <a:latin typeface="Calibri" pitchFamily="34" charset="0"/>
              </a:rPr>
              <a:t>Object obj=new Object();</a:t>
            </a:r>
          </a:p>
          <a:p>
            <a:pPr algn="l" rtl="0" eaLnBrk="0" hangingPunct="0"/>
            <a:r>
              <a:rPr lang="en-US" sz="1400" b="1">
                <a:latin typeface="Calibri" pitchFamily="34" charset="0"/>
              </a:rPr>
              <a:t>obj=null;</a:t>
            </a:r>
          </a:p>
        </p:txBody>
      </p:sp>
      <p:sp>
        <p:nvSpPr>
          <p:cNvPr id="30724" name="Rectangle 5"/>
          <p:cNvSpPr>
            <a:spLocks noChangeArrowheads="1"/>
          </p:cNvSpPr>
          <p:nvPr/>
        </p:nvSpPr>
        <p:spPr bwMode="auto">
          <a:xfrm>
            <a:off x="1628775" y="4921250"/>
            <a:ext cx="3000375" cy="1219200"/>
          </a:xfrm>
          <a:prstGeom prst="rect">
            <a:avLst/>
          </a:prstGeom>
          <a:solidFill>
            <a:srgbClr val="EAEAEA"/>
          </a:solidFill>
          <a:ln w="9525">
            <a:noFill/>
            <a:miter lim="800000"/>
            <a:headEnd/>
            <a:tailEnd/>
          </a:ln>
        </p:spPr>
        <p:txBody>
          <a:bodyPr wrap="none" anchor="ctr"/>
          <a:lstStyle/>
          <a:p>
            <a:pPr algn="ctr" rtl="0" eaLnBrk="0" hangingPunct="0"/>
            <a:r>
              <a:rPr lang="en-US" sz="2000" b="1">
                <a:solidFill>
                  <a:schemeClr val="bg2"/>
                </a:solidFill>
                <a:latin typeface="Calibri" pitchFamily="34" charset="0"/>
              </a:rPr>
              <a:t>Stack</a:t>
            </a:r>
          </a:p>
          <a:p>
            <a:pPr algn="ctr" rtl="0" eaLnBrk="0" hangingPunct="0"/>
            <a:endParaRPr lang="en-US" sz="2000" b="1">
              <a:solidFill>
                <a:schemeClr val="bg2"/>
              </a:solidFill>
              <a:latin typeface="Calibri" pitchFamily="34" charset="0"/>
            </a:endParaRPr>
          </a:p>
          <a:p>
            <a:pPr algn="ctr" rtl="0" eaLnBrk="0" hangingPunct="0"/>
            <a:endParaRPr lang="en-US" sz="2000" b="1">
              <a:solidFill>
                <a:schemeClr val="bg2"/>
              </a:solidFill>
              <a:latin typeface="Calibri" pitchFamily="34" charset="0"/>
            </a:endParaRPr>
          </a:p>
          <a:p>
            <a:pPr algn="ctr" rtl="0" eaLnBrk="0" hangingPunct="0"/>
            <a:endParaRPr lang="en-US" sz="2000" b="1">
              <a:solidFill>
                <a:schemeClr val="bg2"/>
              </a:solidFill>
              <a:latin typeface="Calibri" pitchFamily="34" charset="0"/>
            </a:endParaRPr>
          </a:p>
        </p:txBody>
      </p:sp>
      <p:sp>
        <p:nvSpPr>
          <p:cNvPr id="30725" name="Rectangle 6"/>
          <p:cNvSpPr>
            <a:spLocks noChangeArrowheads="1"/>
          </p:cNvSpPr>
          <p:nvPr/>
        </p:nvSpPr>
        <p:spPr bwMode="auto">
          <a:xfrm>
            <a:off x="4972050" y="4921250"/>
            <a:ext cx="3000375" cy="1219200"/>
          </a:xfrm>
          <a:prstGeom prst="rect">
            <a:avLst/>
          </a:prstGeom>
          <a:solidFill>
            <a:srgbClr val="EAEAEA"/>
          </a:solidFill>
          <a:ln w="9525">
            <a:noFill/>
            <a:miter lim="800000"/>
            <a:headEnd/>
            <a:tailEnd/>
          </a:ln>
        </p:spPr>
        <p:txBody>
          <a:bodyPr wrap="none" anchor="ctr"/>
          <a:lstStyle/>
          <a:p>
            <a:pPr algn="ctr" rtl="0" eaLnBrk="0" hangingPunct="0"/>
            <a:r>
              <a:rPr lang="en-US" sz="2000" b="1">
                <a:solidFill>
                  <a:schemeClr val="bg2"/>
                </a:solidFill>
                <a:latin typeface="Calibri" pitchFamily="34" charset="0"/>
              </a:rPr>
              <a:t>Heap</a:t>
            </a:r>
          </a:p>
          <a:p>
            <a:pPr algn="ctr" rtl="0" eaLnBrk="0" hangingPunct="0"/>
            <a:endParaRPr lang="en-US" sz="2000" b="1">
              <a:solidFill>
                <a:schemeClr val="bg2"/>
              </a:solidFill>
              <a:latin typeface="Calibri" pitchFamily="34" charset="0"/>
            </a:endParaRPr>
          </a:p>
          <a:p>
            <a:pPr algn="ctr" rtl="0" eaLnBrk="0" hangingPunct="0"/>
            <a:endParaRPr lang="en-US" sz="2000" b="1">
              <a:solidFill>
                <a:schemeClr val="bg2"/>
              </a:solidFill>
              <a:latin typeface="Calibri" pitchFamily="34" charset="0"/>
            </a:endParaRPr>
          </a:p>
          <a:p>
            <a:pPr algn="ctr" rtl="0" eaLnBrk="0" hangingPunct="0"/>
            <a:endParaRPr lang="en-US" sz="2000" b="1">
              <a:solidFill>
                <a:schemeClr val="bg2"/>
              </a:solidFill>
              <a:latin typeface="Calibri" pitchFamily="34" charset="0"/>
            </a:endParaRPr>
          </a:p>
        </p:txBody>
      </p:sp>
      <p:sp>
        <p:nvSpPr>
          <p:cNvPr id="30726" name="Rectangle 7"/>
          <p:cNvSpPr>
            <a:spLocks noChangeArrowheads="1"/>
          </p:cNvSpPr>
          <p:nvPr/>
        </p:nvSpPr>
        <p:spPr bwMode="auto">
          <a:xfrm>
            <a:off x="2828925" y="5683250"/>
            <a:ext cx="428625" cy="304800"/>
          </a:xfrm>
          <a:prstGeom prst="rect">
            <a:avLst/>
          </a:prstGeom>
          <a:noFill/>
          <a:ln w="12700">
            <a:solidFill>
              <a:schemeClr val="tx1"/>
            </a:solidFill>
            <a:miter lim="800000"/>
            <a:headEnd/>
            <a:tailEnd/>
          </a:ln>
        </p:spPr>
        <p:txBody>
          <a:bodyPr wrap="none" anchor="ctr"/>
          <a:lstStyle/>
          <a:p>
            <a:pPr algn="ctr" rtl="0" eaLnBrk="0" hangingPunct="0"/>
            <a:r>
              <a:rPr lang="en-US" sz="1400">
                <a:latin typeface="Calibri" pitchFamily="34" charset="0"/>
              </a:rPr>
              <a:t>null</a:t>
            </a:r>
          </a:p>
        </p:txBody>
      </p:sp>
      <p:sp>
        <p:nvSpPr>
          <p:cNvPr id="31752" name="Rectangle 8"/>
          <p:cNvSpPr>
            <a:spLocks noChangeArrowheads="1"/>
          </p:cNvSpPr>
          <p:nvPr/>
        </p:nvSpPr>
        <p:spPr bwMode="auto">
          <a:xfrm>
            <a:off x="2828925" y="5378450"/>
            <a:ext cx="428625" cy="304800"/>
          </a:xfrm>
          <a:prstGeom prst="rect">
            <a:avLst/>
          </a:prstGeom>
          <a:solidFill>
            <a:schemeClr val="bg1">
              <a:lumMod val="75000"/>
            </a:schemeClr>
          </a:solidFill>
          <a:ln w="12700">
            <a:solidFill>
              <a:schemeClr val="tx1"/>
            </a:solidFill>
            <a:miter lim="800000"/>
            <a:headEnd/>
            <a:tailEnd/>
          </a:ln>
          <a:effectLst/>
        </p:spPr>
        <p:txBody>
          <a:bodyPr wrap="none" anchor="ctr"/>
          <a:lstStyle/>
          <a:p>
            <a:pPr algn="ctr" rtl="0" eaLnBrk="0" fontAlgn="auto" hangingPunct="0">
              <a:spcBef>
                <a:spcPts val="0"/>
              </a:spcBef>
              <a:spcAft>
                <a:spcPts val="0"/>
              </a:spcAft>
              <a:defRPr/>
            </a:pPr>
            <a:r>
              <a:rPr lang="en-US" sz="1400">
                <a:latin typeface="+mn-lt"/>
                <a:cs typeface="+mn-cs"/>
              </a:rPr>
              <a:t>obj</a:t>
            </a:r>
          </a:p>
        </p:txBody>
      </p:sp>
      <p:sp>
        <p:nvSpPr>
          <p:cNvPr id="30728" name="Rectangle 9"/>
          <p:cNvSpPr>
            <a:spLocks noChangeArrowheads="1"/>
          </p:cNvSpPr>
          <p:nvPr/>
        </p:nvSpPr>
        <p:spPr bwMode="auto">
          <a:xfrm>
            <a:off x="5657850" y="5530850"/>
            <a:ext cx="1543050" cy="304800"/>
          </a:xfrm>
          <a:prstGeom prst="rect">
            <a:avLst/>
          </a:prstGeom>
          <a:noFill/>
          <a:ln w="12700">
            <a:solidFill>
              <a:schemeClr val="tx1"/>
            </a:solidFill>
            <a:miter lim="800000"/>
            <a:headEnd/>
            <a:tailEnd/>
          </a:ln>
        </p:spPr>
        <p:txBody>
          <a:bodyPr wrap="none" anchor="ctr"/>
          <a:lstStyle/>
          <a:p>
            <a:pPr algn="ctr" rtl="0" eaLnBrk="0" hangingPunct="0"/>
            <a:r>
              <a:rPr lang="en-US" sz="1400">
                <a:latin typeface="Calibri" pitchFamily="34" charset="0"/>
              </a:rPr>
              <a:t>Object instance</a:t>
            </a:r>
          </a:p>
        </p:txBody>
      </p:sp>
      <p:sp>
        <p:nvSpPr>
          <p:cNvPr id="30729" name="Line 10"/>
          <p:cNvSpPr>
            <a:spLocks noChangeShapeType="1"/>
          </p:cNvSpPr>
          <p:nvPr/>
        </p:nvSpPr>
        <p:spPr bwMode="auto">
          <a:xfrm flipV="1">
            <a:off x="3257550" y="5683250"/>
            <a:ext cx="2400300" cy="152400"/>
          </a:xfrm>
          <a:prstGeom prst="line">
            <a:avLst/>
          </a:prstGeom>
          <a:noFill/>
          <a:ln w="9525">
            <a:solidFill>
              <a:schemeClr val="tx1"/>
            </a:solidFill>
            <a:round/>
            <a:headEnd/>
            <a:tailEnd type="triangle" w="med" len="med"/>
          </a:ln>
        </p:spPr>
        <p:txBody>
          <a:bodyPr/>
          <a:lstStyle/>
          <a:p>
            <a:endParaRPr lang="he-IL"/>
          </a:p>
        </p:txBody>
      </p:sp>
      <p:sp>
        <p:nvSpPr>
          <p:cNvPr id="30730" name="Freeform 11"/>
          <p:cNvSpPr>
            <a:spLocks/>
          </p:cNvSpPr>
          <p:nvPr/>
        </p:nvSpPr>
        <p:spPr bwMode="auto">
          <a:xfrm>
            <a:off x="5847160" y="5378450"/>
            <a:ext cx="1096566" cy="596900"/>
          </a:xfrm>
          <a:custGeom>
            <a:avLst/>
            <a:gdLst>
              <a:gd name="T0" fmla="*/ 614 w 614"/>
              <a:gd name="T1" fmla="*/ 376 h 376"/>
              <a:gd name="T2" fmla="*/ 437 w 614"/>
              <a:gd name="T3" fmla="*/ 268 h 376"/>
              <a:gd name="T4" fmla="*/ 322 w 614"/>
              <a:gd name="T5" fmla="*/ 199 h 376"/>
              <a:gd name="T6" fmla="*/ 161 w 614"/>
              <a:gd name="T7" fmla="*/ 99 h 376"/>
              <a:gd name="T8" fmla="*/ 138 w 614"/>
              <a:gd name="T9" fmla="*/ 84 h 376"/>
              <a:gd name="T10" fmla="*/ 115 w 614"/>
              <a:gd name="T11" fmla="*/ 61 h 376"/>
              <a:gd name="T12" fmla="*/ 61 w 614"/>
              <a:gd name="T13" fmla="*/ 46 h 376"/>
              <a:gd name="T14" fmla="*/ 0 w 614"/>
              <a:gd name="T15" fmla="*/ 0 h 376"/>
              <a:gd name="T16" fmla="*/ 0 60000 65536"/>
              <a:gd name="T17" fmla="*/ 0 60000 65536"/>
              <a:gd name="T18" fmla="*/ 0 60000 65536"/>
              <a:gd name="T19" fmla="*/ 0 60000 65536"/>
              <a:gd name="T20" fmla="*/ 0 60000 65536"/>
              <a:gd name="T21" fmla="*/ 0 60000 65536"/>
              <a:gd name="T22" fmla="*/ 0 60000 65536"/>
              <a:gd name="T23" fmla="*/ 0 60000 65536"/>
              <a:gd name="T24" fmla="*/ 0 w 614"/>
              <a:gd name="T25" fmla="*/ 0 h 376"/>
              <a:gd name="T26" fmla="*/ 614 w 614"/>
              <a:gd name="T27" fmla="*/ 376 h 3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4" h="376">
                <a:moveTo>
                  <a:pt x="614" y="376"/>
                </a:moveTo>
                <a:cubicBezTo>
                  <a:pt x="566" y="328"/>
                  <a:pt x="496" y="303"/>
                  <a:pt x="437" y="268"/>
                </a:cubicBezTo>
                <a:cubicBezTo>
                  <a:pt x="395" y="243"/>
                  <a:pt x="368" y="215"/>
                  <a:pt x="322" y="199"/>
                </a:cubicBezTo>
                <a:cubicBezTo>
                  <a:pt x="271" y="160"/>
                  <a:pt x="218" y="128"/>
                  <a:pt x="161" y="99"/>
                </a:cubicBezTo>
                <a:cubicBezTo>
                  <a:pt x="153" y="95"/>
                  <a:pt x="145" y="90"/>
                  <a:pt x="138" y="84"/>
                </a:cubicBezTo>
                <a:cubicBezTo>
                  <a:pt x="130" y="77"/>
                  <a:pt x="124" y="66"/>
                  <a:pt x="115" y="61"/>
                </a:cubicBezTo>
                <a:cubicBezTo>
                  <a:pt x="99" y="52"/>
                  <a:pt x="79" y="51"/>
                  <a:pt x="61" y="46"/>
                </a:cubicBezTo>
                <a:cubicBezTo>
                  <a:pt x="50" y="35"/>
                  <a:pt x="14" y="0"/>
                  <a:pt x="0" y="0"/>
                </a:cubicBezTo>
              </a:path>
            </a:pathLst>
          </a:custGeom>
          <a:noFill/>
          <a:ln w="38100">
            <a:solidFill>
              <a:srgbClr val="00B0F0"/>
            </a:solidFill>
            <a:round/>
            <a:headEnd/>
            <a:tailEnd/>
          </a:ln>
        </p:spPr>
        <p:txBody>
          <a:bodyPr/>
          <a:lstStyle/>
          <a:p>
            <a:pPr algn="l" rtl="0"/>
            <a:endParaRPr lang="en-US">
              <a:solidFill>
                <a:srgbClr val="00B0F0"/>
              </a:solidFill>
              <a:latin typeface="Calibri" pitchFamily="34" charset="0"/>
            </a:endParaRPr>
          </a:p>
        </p:txBody>
      </p:sp>
      <p:sp>
        <p:nvSpPr>
          <p:cNvPr id="30731" name="Freeform 12"/>
          <p:cNvSpPr>
            <a:spLocks/>
          </p:cNvSpPr>
          <p:nvPr/>
        </p:nvSpPr>
        <p:spPr bwMode="auto">
          <a:xfrm>
            <a:off x="6052542" y="5378451"/>
            <a:ext cx="712589" cy="669925"/>
          </a:xfrm>
          <a:custGeom>
            <a:avLst/>
            <a:gdLst>
              <a:gd name="T0" fmla="*/ 399 w 399"/>
              <a:gd name="T1" fmla="*/ 0 h 422"/>
              <a:gd name="T2" fmla="*/ 384 w 399"/>
              <a:gd name="T3" fmla="*/ 23 h 422"/>
              <a:gd name="T4" fmla="*/ 361 w 399"/>
              <a:gd name="T5" fmla="*/ 38 h 422"/>
              <a:gd name="T6" fmla="*/ 353 w 399"/>
              <a:gd name="T7" fmla="*/ 61 h 422"/>
              <a:gd name="T8" fmla="*/ 292 w 399"/>
              <a:gd name="T9" fmla="*/ 107 h 422"/>
              <a:gd name="T10" fmla="*/ 230 w 399"/>
              <a:gd name="T11" fmla="*/ 153 h 422"/>
              <a:gd name="T12" fmla="*/ 184 w 399"/>
              <a:gd name="T13" fmla="*/ 215 h 422"/>
              <a:gd name="T14" fmla="*/ 153 w 399"/>
              <a:gd name="T15" fmla="*/ 261 h 422"/>
              <a:gd name="T16" fmla="*/ 46 w 399"/>
              <a:gd name="T17" fmla="*/ 376 h 422"/>
              <a:gd name="T18" fmla="*/ 0 w 399"/>
              <a:gd name="T19" fmla="*/ 422 h 4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9"/>
              <a:gd name="T31" fmla="*/ 0 h 422"/>
              <a:gd name="T32" fmla="*/ 399 w 399"/>
              <a:gd name="T33" fmla="*/ 422 h 4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9" h="422">
                <a:moveTo>
                  <a:pt x="399" y="0"/>
                </a:moveTo>
                <a:cubicBezTo>
                  <a:pt x="394" y="8"/>
                  <a:pt x="390" y="17"/>
                  <a:pt x="384" y="23"/>
                </a:cubicBezTo>
                <a:cubicBezTo>
                  <a:pt x="378" y="29"/>
                  <a:pt x="367" y="31"/>
                  <a:pt x="361" y="38"/>
                </a:cubicBezTo>
                <a:cubicBezTo>
                  <a:pt x="356" y="44"/>
                  <a:pt x="358" y="55"/>
                  <a:pt x="353" y="61"/>
                </a:cubicBezTo>
                <a:cubicBezTo>
                  <a:pt x="339" y="78"/>
                  <a:pt x="309" y="94"/>
                  <a:pt x="292" y="107"/>
                </a:cubicBezTo>
                <a:cubicBezTo>
                  <a:pt x="272" y="123"/>
                  <a:pt x="230" y="153"/>
                  <a:pt x="230" y="153"/>
                </a:cubicBezTo>
                <a:cubicBezTo>
                  <a:pt x="218" y="194"/>
                  <a:pt x="229" y="170"/>
                  <a:pt x="184" y="215"/>
                </a:cubicBezTo>
                <a:cubicBezTo>
                  <a:pt x="171" y="228"/>
                  <a:pt x="168" y="251"/>
                  <a:pt x="153" y="261"/>
                </a:cubicBezTo>
                <a:cubicBezTo>
                  <a:pt x="104" y="293"/>
                  <a:pt x="85" y="337"/>
                  <a:pt x="46" y="376"/>
                </a:cubicBezTo>
                <a:cubicBezTo>
                  <a:pt x="28" y="394"/>
                  <a:pt x="13" y="398"/>
                  <a:pt x="0" y="422"/>
                </a:cubicBezTo>
              </a:path>
            </a:pathLst>
          </a:custGeom>
          <a:noFill/>
          <a:ln w="38100">
            <a:solidFill>
              <a:srgbClr val="00B0F0"/>
            </a:solidFill>
            <a:round/>
            <a:headEnd/>
            <a:tailEnd/>
          </a:ln>
        </p:spPr>
        <p:txBody>
          <a:bodyPr/>
          <a:lstStyle/>
          <a:p>
            <a:pPr algn="l" rtl="0"/>
            <a:endParaRPr lang="en-US">
              <a:solidFill>
                <a:srgbClr val="00B0F0"/>
              </a:solidFill>
              <a:latin typeface="Calibri" pitchFamily="34" charset="0"/>
            </a:endParaRPr>
          </a:p>
        </p:txBody>
      </p:sp>
      <p:sp>
        <p:nvSpPr>
          <p:cNvPr id="30732" name="AutoShape 13"/>
          <p:cNvSpPr>
            <a:spLocks noChangeArrowheads="1"/>
          </p:cNvSpPr>
          <p:nvPr/>
        </p:nvSpPr>
        <p:spPr bwMode="auto">
          <a:xfrm rot="-1236770">
            <a:off x="7266980" y="4616450"/>
            <a:ext cx="1028700" cy="1752600"/>
          </a:xfrm>
          <a:prstGeom prst="curvedRightArrow">
            <a:avLst>
              <a:gd name="adj1" fmla="val 22503"/>
              <a:gd name="adj2" fmla="val 76667"/>
              <a:gd name="adj3" fmla="val 57463"/>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0733" name="Rectangle 14"/>
          <p:cNvSpPr>
            <a:spLocks noChangeArrowheads="1"/>
          </p:cNvSpPr>
          <p:nvPr/>
        </p:nvSpPr>
        <p:spPr bwMode="auto">
          <a:xfrm rot="-1169953">
            <a:off x="7974212" y="4221163"/>
            <a:ext cx="1803797" cy="214312"/>
          </a:xfrm>
          <a:prstGeom prst="rect">
            <a:avLst/>
          </a:prstGeom>
          <a:solidFill>
            <a:srgbClr val="00B0F0"/>
          </a:solidFill>
          <a:ln w="9525">
            <a:solidFill>
              <a:schemeClr val="tx1"/>
            </a:solidFill>
            <a:miter lim="800000"/>
            <a:headEnd/>
            <a:tailEnd/>
          </a:ln>
        </p:spPr>
        <p:txBody>
          <a:bodyPr wrap="none" anchor="ctr"/>
          <a:lstStyle/>
          <a:p>
            <a:pPr algn="ctr" rtl="0" eaLnBrk="0" hangingPunct="0"/>
            <a:r>
              <a:rPr lang="en-US" sz="1400" b="1">
                <a:latin typeface="Calibri" pitchFamily="34" charset="0"/>
              </a:rPr>
              <a:t>Garbage Collector</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173058" name="Rectangle 3"/>
          <p:cNvSpPr>
            <a:spLocks noGrp="1" noChangeArrowheads="1"/>
          </p:cNvSpPr>
          <p:nvPr>
            <p:ph type="body" idx="1"/>
          </p:nvPr>
        </p:nvSpPr>
        <p:spPr>
          <a:xfrm>
            <a:off x="444700" y="1557338"/>
            <a:ext cx="9560123" cy="4271962"/>
          </a:xfrm>
        </p:spPr>
        <p:txBody>
          <a:bodyPr/>
          <a:lstStyle/>
          <a:p>
            <a:endParaRPr lang="en-US" altLang="ja-JP" sz="2000" smtClean="0">
              <a:cs typeface="ＭＳ Ｐゴシック"/>
            </a:endParaRPr>
          </a:p>
          <a:p>
            <a:endParaRPr lang="en-US" altLang="ja-JP" sz="2000" smtClean="0">
              <a:cs typeface="ＭＳ Ｐゴシック"/>
            </a:endParaRPr>
          </a:p>
          <a:p>
            <a:r>
              <a:rPr lang="en-US" altLang="ja-JP" sz="2000" smtClean="0">
                <a:cs typeface="ＭＳ Ｐゴシック"/>
              </a:rPr>
              <a:t>Lab 3 - Threads</a:t>
            </a:r>
          </a:p>
          <a:p>
            <a:pPr>
              <a:buFont typeface="Arial" charset="0"/>
              <a:buNone/>
            </a:pPr>
            <a:r>
              <a:rPr lang="en-US" sz="2000" smtClean="0">
                <a:ea typeface="Calibri" pitchFamily="34" charset="0"/>
                <a:cs typeface="Arial" charset="0"/>
              </a:rPr>
              <a:t>	</a:t>
            </a:r>
          </a:p>
          <a:p>
            <a:pPr>
              <a:buFont typeface="Arial" charset="0"/>
              <a:buNone/>
            </a:pPr>
            <a:r>
              <a:rPr lang="en-US" sz="2000" smtClean="0">
                <a:ea typeface="Calibri" pitchFamily="34" charset="0"/>
                <a:cs typeface="Arial" charset="0"/>
              </a:rPr>
              <a:t>	</a:t>
            </a:r>
            <a:r>
              <a:rPr lang="en-US" sz="1800" smtClean="0"/>
              <a:t>In this exercise you are about to use the entire multitasking system capabilities</a:t>
            </a:r>
          </a:p>
          <a:p>
            <a:pPr lvl="1">
              <a:lnSpc>
                <a:spcPct val="80000"/>
              </a:lnSpc>
              <a:buFontTx/>
              <a:buNone/>
            </a:pPr>
            <a:endParaRPr lang="en-US" sz="2000" smtClean="0"/>
          </a:p>
        </p:txBody>
      </p:sp>
      <p:pic>
        <p:nvPicPr>
          <p:cNvPr id="173059"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a:t>
            </a:r>
            <a:endParaRPr lang="he-IL" dirty="0"/>
          </a:p>
        </p:txBody>
      </p:sp>
      <p:sp>
        <p:nvSpPr>
          <p:cNvPr id="3" name="Content Placeholder 2"/>
          <p:cNvSpPr>
            <a:spLocks noGrp="1"/>
          </p:cNvSpPr>
          <p:nvPr>
            <p:ph idx="1"/>
          </p:nvPr>
        </p:nvSpPr>
        <p:spPr>
          <a:xfrm>
            <a:off x="514350" y="1600201"/>
            <a:ext cx="9570699" cy="4525963"/>
          </a:xfrm>
        </p:spPr>
        <p:txBody>
          <a:bodyPr>
            <a:normAutofit lnSpcReduction="10000"/>
          </a:bodyPr>
          <a:lstStyle/>
          <a:p>
            <a:r>
              <a:rPr lang="en-US" sz="2800" dirty="0" smtClean="0"/>
              <a:t>Lightweight processing with </a:t>
            </a:r>
            <a:r>
              <a:rPr lang="en-US" sz="2800" dirty="0" err="1" smtClean="0"/>
              <a:t>ForkJoinTask</a:t>
            </a:r>
            <a:r>
              <a:rPr lang="en-US" sz="2800" dirty="0" smtClean="0"/>
              <a:t>&lt;V&gt; &amp; Pool</a:t>
            </a:r>
          </a:p>
          <a:p>
            <a:r>
              <a:rPr lang="en-US" sz="2800" dirty="0" smtClean="0"/>
              <a:t>Some terms:</a:t>
            </a:r>
          </a:p>
          <a:p>
            <a:pPr lvl="1"/>
            <a:r>
              <a:rPr lang="en-US" sz="2400" dirty="0" smtClean="0"/>
              <a:t>Heavyweight processing = processing in separate stack</a:t>
            </a:r>
          </a:p>
          <a:p>
            <a:pPr lvl="2"/>
            <a:r>
              <a:rPr lang="en-US" sz="2000" dirty="0" smtClean="0"/>
              <a:t>Threads helps in that</a:t>
            </a:r>
          </a:p>
          <a:p>
            <a:pPr lvl="2"/>
            <a:r>
              <a:rPr lang="en-US" sz="2000" dirty="0" smtClean="0"/>
              <a:t>Stack values has to be re-assigned every time thread uses CPU time</a:t>
            </a:r>
          </a:p>
          <a:p>
            <a:pPr lvl="2"/>
            <a:r>
              <a:rPr lang="en-US" sz="2000" dirty="0" smtClean="0"/>
              <a:t>Synchronization might be needed </a:t>
            </a:r>
          </a:p>
          <a:p>
            <a:pPr lvl="2"/>
            <a:r>
              <a:rPr lang="en-US" sz="2000" dirty="0" smtClean="0"/>
              <a:t>Known as ‘fork’ </a:t>
            </a:r>
          </a:p>
          <a:p>
            <a:pPr lvl="1"/>
            <a:r>
              <a:rPr lang="en-US" sz="2400" dirty="0" smtClean="0"/>
              <a:t>Lightweight processing = processing in the same stack</a:t>
            </a:r>
          </a:p>
          <a:p>
            <a:pPr lvl="2"/>
            <a:r>
              <a:rPr lang="en-US" sz="2000" dirty="0" smtClean="0"/>
              <a:t>Linear processing</a:t>
            </a:r>
          </a:p>
          <a:p>
            <a:pPr lvl="1"/>
            <a:r>
              <a:rPr lang="en-US" sz="2400" dirty="0" smtClean="0"/>
              <a:t>Processing time might be short, long or very long..</a:t>
            </a:r>
          </a:p>
          <a:p>
            <a:pPr lvl="2"/>
            <a:r>
              <a:rPr lang="en-US" sz="2000" dirty="0" smtClean="0"/>
              <a:t>For short time – we can use the same thread or new thread</a:t>
            </a:r>
          </a:p>
          <a:p>
            <a:pPr lvl="2"/>
            <a:r>
              <a:rPr lang="en-US" sz="2000" dirty="0" smtClean="0"/>
              <a:t>For long time – we can use new thread</a:t>
            </a:r>
          </a:p>
          <a:p>
            <a:pPr lvl="2"/>
            <a:endParaRPr lang="en-US" sz="2000" dirty="0"/>
          </a:p>
          <a:p>
            <a:pPr lvl="2"/>
            <a:endParaRPr lang="en-US" sz="2000" dirty="0" smtClean="0"/>
          </a:p>
          <a:p>
            <a:pPr lvl="1"/>
            <a:endParaRPr lang="he-IL" sz="2400" dirty="0"/>
          </a:p>
        </p:txBody>
      </p:sp>
    </p:spTree>
    <p:extLst>
      <p:ext uri="{BB962C8B-B14F-4D97-AF65-F5344CB8AC3E}">
        <p14:creationId xmlns:p14="http://schemas.microsoft.com/office/powerpoint/2010/main" xmlns="" val="412837164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a:t>
            </a:r>
            <a:endParaRPr lang="he-IL" dirty="0"/>
          </a:p>
        </p:txBody>
      </p:sp>
      <p:sp>
        <p:nvSpPr>
          <p:cNvPr id="3" name="Content Placeholder 2"/>
          <p:cNvSpPr>
            <a:spLocks noGrp="1"/>
          </p:cNvSpPr>
          <p:nvPr>
            <p:ph idx="1"/>
          </p:nvPr>
        </p:nvSpPr>
        <p:spPr>
          <a:xfrm>
            <a:off x="697251" y="1268760"/>
            <a:ext cx="10085049" cy="5589240"/>
          </a:xfrm>
        </p:spPr>
        <p:txBody>
          <a:bodyPr>
            <a:normAutofit/>
          </a:bodyPr>
          <a:lstStyle/>
          <a:p>
            <a:r>
              <a:rPr lang="en-US" sz="2800" dirty="0" smtClean="0"/>
              <a:t>For very long tasks we might want to:</a:t>
            </a:r>
          </a:p>
          <a:p>
            <a:pPr>
              <a:buNone/>
            </a:pPr>
            <a:endParaRPr lang="en-US" sz="2800" dirty="0" smtClean="0"/>
          </a:p>
          <a:p>
            <a:pPr lvl="1"/>
            <a:r>
              <a:rPr lang="en-US" sz="2400" dirty="0" smtClean="0"/>
              <a:t>Split task into small independent parts</a:t>
            </a:r>
          </a:p>
          <a:p>
            <a:pPr lvl="1"/>
            <a:r>
              <a:rPr lang="en-US" sz="2400" dirty="0" smtClean="0"/>
              <a:t>Fork each part to solve it separately</a:t>
            </a:r>
          </a:p>
          <a:p>
            <a:pPr lvl="2"/>
            <a:r>
              <a:rPr lang="en-US" sz="2000" dirty="0" smtClean="0"/>
              <a:t>In the same thread pool dedicated to that long task</a:t>
            </a:r>
          </a:p>
          <a:p>
            <a:pPr lvl="1"/>
            <a:r>
              <a:rPr lang="en-US" sz="2400" dirty="0" smtClean="0"/>
              <a:t>Join all parts </a:t>
            </a:r>
          </a:p>
          <a:p>
            <a:pPr lvl="1"/>
            <a:r>
              <a:rPr lang="en-US" sz="2400" dirty="0" smtClean="0"/>
              <a:t>Compose the result out of them</a:t>
            </a:r>
          </a:p>
          <a:p>
            <a:pPr lvl="2"/>
            <a:endParaRPr lang="en-US" sz="2000" dirty="0"/>
          </a:p>
          <a:p>
            <a:pPr lvl="2"/>
            <a:endParaRPr lang="en-US" sz="2000" dirty="0" smtClean="0"/>
          </a:p>
          <a:p>
            <a:pPr lvl="1"/>
            <a:endParaRPr lang="he-IL" sz="2400" dirty="0"/>
          </a:p>
        </p:txBody>
      </p:sp>
    </p:spTree>
    <p:extLst>
      <p:ext uri="{BB962C8B-B14F-4D97-AF65-F5344CB8AC3E}">
        <p14:creationId xmlns:p14="http://schemas.microsoft.com/office/powerpoint/2010/main" xmlns="" val="284602286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9258300" cy="1143000"/>
          </a:xfrm>
        </p:spPr>
        <p:txBody>
          <a:bodyPr/>
          <a:lstStyle/>
          <a:p>
            <a:r>
              <a:rPr lang="en-US" dirty="0" smtClean="0"/>
              <a:t>Fork-Join</a:t>
            </a:r>
            <a:endParaRPr lang="he-IL" dirty="0"/>
          </a:p>
        </p:txBody>
      </p:sp>
      <p:sp>
        <p:nvSpPr>
          <p:cNvPr id="3" name="Content Placeholder 2"/>
          <p:cNvSpPr>
            <a:spLocks noGrp="1"/>
          </p:cNvSpPr>
          <p:nvPr>
            <p:ph idx="1"/>
          </p:nvPr>
        </p:nvSpPr>
        <p:spPr>
          <a:xfrm>
            <a:off x="392451" y="1268760"/>
            <a:ext cx="10085049" cy="5589240"/>
          </a:xfrm>
        </p:spPr>
        <p:txBody>
          <a:bodyPr>
            <a:normAutofit/>
          </a:bodyPr>
          <a:lstStyle/>
          <a:p>
            <a:r>
              <a:rPr lang="en-US" sz="2800" dirty="0" smtClean="0"/>
              <a:t>Java 7 offers:</a:t>
            </a:r>
          </a:p>
          <a:p>
            <a:pPr>
              <a:buNone/>
            </a:pPr>
            <a:endParaRPr lang="en-US" sz="2800" dirty="0" smtClean="0"/>
          </a:p>
          <a:p>
            <a:pPr lvl="1"/>
            <a:r>
              <a:rPr lang="en-US" sz="2400" dirty="0" err="1" smtClean="0"/>
              <a:t>ForkJoinTask</a:t>
            </a:r>
            <a:r>
              <a:rPr lang="en-US" sz="2400" dirty="0" smtClean="0"/>
              <a:t> – lightweight task (like Callable-Future)</a:t>
            </a:r>
          </a:p>
          <a:p>
            <a:pPr lvl="2"/>
            <a:r>
              <a:rPr lang="en-US" sz="2000" dirty="0" err="1" smtClean="0"/>
              <a:t>RecursiveAction</a:t>
            </a:r>
            <a:r>
              <a:rPr lang="en-US" sz="2000" dirty="0" smtClean="0"/>
              <a:t> – a task that doesn’t return a result</a:t>
            </a:r>
          </a:p>
          <a:p>
            <a:pPr lvl="2"/>
            <a:r>
              <a:rPr lang="en-US" sz="2000" dirty="0" err="1" smtClean="0"/>
              <a:t>RecursiveTask</a:t>
            </a:r>
            <a:r>
              <a:rPr lang="en-US" sz="2000" dirty="0" smtClean="0"/>
              <a:t>&lt;E&gt; - a task that results in E type</a:t>
            </a:r>
          </a:p>
          <a:p>
            <a:pPr lvl="2"/>
            <a:r>
              <a:rPr lang="en-US" sz="2000" dirty="0" smtClean="0"/>
              <a:t>Both has </a:t>
            </a:r>
            <a:r>
              <a:rPr lang="en-US" sz="2000" dirty="0" err="1" smtClean="0"/>
              <a:t>invokeAll</a:t>
            </a:r>
            <a:r>
              <a:rPr lang="en-US" sz="2000" dirty="0" smtClean="0"/>
              <a:t>(..) method to </a:t>
            </a:r>
            <a:r>
              <a:rPr lang="en-US" sz="2000" u="sng" dirty="0" smtClean="0"/>
              <a:t>fork</a:t>
            </a:r>
            <a:r>
              <a:rPr lang="en-US" sz="2000" dirty="0" smtClean="0"/>
              <a:t> other subtasks </a:t>
            </a:r>
          </a:p>
          <a:p>
            <a:pPr lvl="2">
              <a:buNone/>
            </a:pPr>
            <a:endParaRPr lang="en-US" sz="2000" dirty="0" smtClean="0"/>
          </a:p>
          <a:p>
            <a:pPr lvl="1"/>
            <a:r>
              <a:rPr lang="en-US" sz="2400" dirty="0" err="1" smtClean="0"/>
              <a:t>ForkJoinPool</a:t>
            </a:r>
            <a:r>
              <a:rPr lang="en-US" sz="2400" dirty="0" smtClean="0"/>
              <a:t> – An </a:t>
            </a:r>
            <a:r>
              <a:rPr lang="en-US" sz="2400" dirty="0" err="1" smtClean="0"/>
              <a:t>ExecutorService</a:t>
            </a:r>
            <a:r>
              <a:rPr lang="en-US" sz="2400" dirty="0" smtClean="0"/>
              <a:t> implementation</a:t>
            </a:r>
          </a:p>
          <a:p>
            <a:pPr lvl="2"/>
            <a:r>
              <a:rPr lang="en-US" sz="2000" dirty="0" smtClean="0"/>
              <a:t>Designed for forking tasks and its subtasks</a:t>
            </a:r>
          </a:p>
          <a:p>
            <a:pPr lvl="2"/>
            <a:r>
              <a:rPr lang="en-US" sz="2000" dirty="0" smtClean="0"/>
              <a:t>Takes number of processors to its constructor </a:t>
            </a:r>
          </a:p>
          <a:p>
            <a:pPr lvl="2"/>
            <a:r>
              <a:rPr lang="en-US" sz="2000" dirty="0" smtClean="0"/>
              <a:t>Default constructor is set according to the </a:t>
            </a:r>
            <a:r>
              <a:rPr lang="en-US" sz="2000" dirty="0" err="1" smtClean="0"/>
              <a:t>Runtime.availableProcessors</a:t>
            </a:r>
            <a:r>
              <a:rPr lang="en-US" sz="2000" dirty="0" smtClean="0"/>
              <a:t>()</a:t>
            </a:r>
          </a:p>
          <a:p>
            <a:pPr lvl="1"/>
            <a:endParaRPr lang="en-US" sz="2400" dirty="0" smtClean="0"/>
          </a:p>
          <a:p>
            <a:pPr lvl="2"/>
            <a:endParaRPr lang="en-US" sz="2000" dirty="0"/>
          </a:p>
          <a:p>
            <a:pPr lvl="2"/>
            <a:endParaRPr lang="en-US" sz="2000" dirty="0" smtClean="0"/>
          </a:p>
          <a:p>
            <a:pPr lvl="1"/>
            <a:endParaRPr lang="he-IL" sz="2400" dirty="0"/>
          </a:p>
        </p:txBody>
      </p:sp>
    </p:spTree>
    <p:extLst>
      <p:ext uri="{BB962C8B-B14F-4D97-AF65-F5344CB8AC3E}">
        <p14:creationId xmlns:p14="http://schemas.microsoft.com/office/powerpoint/2010/main" xmlns="" val="9349509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a:t>
            </a:r>
            <a:endParaRPr lang="he-IL" dirty="0"/>
          </a:p>
        </p:txBody>
      </p:sp>
      <p:sp>
        <p:nvSpPr>
          <p:cNvPr id="3" name="Content Placeholder 2"/>
          <p:cNvSpPr>
            <a:spLocks noGrp="1"/>
          </p:cNvSpPr>
          <p:nvPr>
            <p:ph idx="1"/>
          </p:nvPr>
        </p:nvSpPr>
        <p:spPr>
          <a:xfrm>
            <a:off x="419100" y="908720"/>
            <a:ext cx="10085049" cy="5256584"/>
          </a:xfrm>
        </p:spPr>
        <p:txBody>
          <a:bodyPr>
            <a:normAutofit/>
          </a:bodyPr>
          <a:lstStyle/>
          <a:p>
            <a:r>
              <a:rPr lang="en-US" sz="2800" dirty="0" smtClean="0"/>
              <a:t>Example:</a:t>
            </a:r>
            <a:endParaRPr lang="en-US" sz="2400" dirty="0" smtClean="0"/>
          </a:p>
          <a:p>
            <a:pPr lvl="2"/>
            <a:endParaRPr lang="en-US" sz="2000" dirty="0" smtClean="0"/>
          </a:p>
          <a:p>
            <a:pPr lvl="1"/>
            <a:endParaRPr lang="en-US" sz="2400" dirty="0" smtClean="0"/>
          </a:p>
          <a:p>
            <a:pPr lvl="2"/>
            <a:endParaRPr lang="en-US" sz="2000" dirty="0"/>
          </a:p>
          <a:p>
            <a:pPr lvl="2"/>
            <a:endParaRPr lang="en-US" sz="2000" dirty="0" smtClean="0"/>
          </a:p>
          <a:p>
            <a:pPr lvl="1"/>
            <a:endParaRPr lang="he-IL" sz="2400" dirty="0"/>
          </a:p>
        </p:txBody>
      </p:sp>
      <p:sp>
        <p:nvSpPr>
          <p:cNvPr id="4" name="Rounded Rectangle 3"/>
          <p:cNvSpPr/>
          <p:nvPr/>
        </p:nvSpPr>
        <p:spPr>
          <a:xfrm>
            <a:off x="525987" y="1412776"/>
            <a:ext cx="7857873" cy="5040560"/>
          </a:xfrm>
          <a:prstGeom prst="roundRect">
            <a:avLst>
              <a:gd name="adj" fmla="val 697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smtClean="0">
                <a:solidFill>
                  <a:schemeClr val="bg1">
                    <a:lumMod val="50000"/>
                  </a:schemeClr>
                </a:solidFill>
              </a:rPr>
              <a:t>public  class </a:t>
            </a:r>
            <a:r>
              <a:rPr lang="en-US" b="1" dirty="0" err="1" smtClean="0">
                <a:solidFill>
                  <a:schemeClr val="bg1">
                    <a:lumMod val="50000"/>
                  </a:schemeClr>
                </a:solidFill>
              </a:rPr>
              <a:t>ElementTask</a:t>
            </a:r>
            <a:r>
              <a:rPr lang="en-US" b="1" dirty="0" smtClean="0">
                <a:solidFill>
                  <a:schemeClr val="bg1">
                    <a:lumMod val="50000"/>
                  </a:schemeClr>
                </a:solidFill>
              </a:rPr>
              <a:t> extends </a:t>
            </a:r>
            <a:r>
              <a:rPr lang="en-US" b="1" dirty="0" err="1" smtClean="0">
                <a:solidFill>
                  <a:schemeClr val="bg1">
                    <a:lumMod val="50000"/>
                  </a:schemeClr>
                </a:solidFill>
              </a:rPr>
              <a:t>RecursiveAction</a:t>
            </a:r>
            <a:r>
              <a:rPr lang="en-US" dirty="0" smtClean="0">
                <a:solidFill>
                  <a:schemeClr val="bg1">
                    <a:lumMod val="50000"/>
                  </a:schemeClr>
                </a:solidFill>
              </a:rPr>
              <a:t>{</a:t>
            </a:r>
          </a:p>
          <a:p>
            <a:pPr algn="l" rtl="0"/>
            <a:r>
              <a:rPr lang="en-US" dirty="0">
                <a:solidFill>
                  <a:schemeClr val="bg1">
                    <a:lumMod val="50000"/>
                  </a:schemeClr>
                </a:solidFill>
              </a:rPr>
              <a:t> </a:t>
            </a:r>
            <a:r>
              <a:rPr lang="en-US" dirty="0" smtClean="0">
                <a:solidFill>
                  <a:schemeClr val="bg1">
                    <a:lumMod val="50000"/>
                  </a:schemeClr>
                </a:solidFill>
              </a:rPr>
              <a:t>        private Node n;</a:t>
            </a:r>
          </a:p>
          <a:p>
            <a:pPr algn="l" rtl="0"/>
            <a:r>
              <a:rPr lang="en-US" dirty="0" smtClean="0">
                <a:solidFill>
                  <a:schemeClr val="bg1">
                    <a:lumMod val="50000"/>
                  </a:schemeClr>
                </a:solidFill>
              </a:rPr>
              <a:t>         public </a:t>
            </a:r>
            <a:r>
              <a:rPr lang="en-US" dirty="0" err="1" smtClean="0">
                <a:solidFill>
                  <a:schemeClr val="bg1">
                    <a:lumMod val="50000"/>
                  </a:schemeClr>
                </a:solidFill>
              </a:rPr>
              <a:t>ElementTask</a:t>
            </a:r>
            <a:r>
              <a:rPr lang="en-US" dirty="0" smtClean="0">
                <a:solidFill>
                  <a:schemeClr val="bg1">
                    <a:lumMod val="50000"/>
                  </a:schemeClr>
                </a:solidFill>
              </a:rPr>
              <a:t>(Node n) {</a:t>
            </a:r>
            <a:r>
              <a:rPr lang="en-US" dirty="0" err="1" smtClean="0">
                <a:solidFill>
                  <a:schemeClr val="bg1">
                    <a:lumMod val="50000"/>
                  </a:schemeClr>
                </a:solidFill>
              </a:rPr>
              <a:t>this.n</a:t>
            </a:r>
            <a:r>
              <a:rPr lang="en-US" dirty="0" smtClean="0">
                <a:solidFill>
                  <a:schemeClr val="bg1">
                    <a:lumMod val="50000"/>
                  </a:schemeClr>
                </a:solidFill>
              </a:rPr>
              <a:t>=n;}</a:t>
            </a:r>
          </a:p>
          <a:p>
            <a:pPr algn="l" rtl="0"/>
            <a:r>
              <a:rPr lang="en-US" dirty="0">
                <a:solidFill>
                  <a:schemeClr val="bg1">
                    <a:lumMod val="50000"/>
                  </a:schemeClr>
                </a:solidFill>
              </a:rPr>
              <a:t> </a:t>
            </a:r>
            <a:r>
              <a:rPr lang="en-US" dirty="0" smtClean="0">
                <a:solidFill>
                  <a:schemeClr val="bg1">
                    <a:lumMod val="50000"/>
                  </a:schemeClr>
                </a:solidFill>
              </a:rPr>
              <a:t>        @Override</a:t>
            </a:r>
          </a:p>
          <a:p>
            <a:pPr algn="l" rtl="0"/>
            <a:r>
              <a:rPr lang="en-US" dirty="0">
                <a:solidFill>
                  <a:schemeClr val="bg1">
                    <a:lumMod val="50000"/>
                  </a:schemeClr>
                </a:solidFill>
              </a:rPr>
              <a:t> </a:t>
            </a:r>
            <a:r>
              <a:rPr lang="en-US" dirty="0" smtClean="0">
                <a:solidFill>
                  <a:schemeClr val="bg1">
                    <a:lumMod val="50000"/>
                  </a:schemeClr>
                </a:solidFill>
              </a:rPr>
              <a:t>        public void compute(){</a:t>
            </a:r>
          </a:p>
          <a:p>
            <a:pPr algn="l" rtl="0"/>
            <a:r>
              <a:rPr lang="en-US" dirty="0">
                <a:solidFill>
                  <a:schemeClr val="bg1">
                    <a:lumMod val="50000"/>
                  </a:schemeClr>
                </a:solidFill>
              </a:rPr>
              <a:t> </a:t>
            </a:r>
            <a:r>
              <a:rPr lang="en-US" dirty="0" smtClean="0">
                <a:solidFill>
                  <a:schemeClr val="bg1">
                    <a:lumMod val="50000"/>
                  </a:schemeClr>
                </a:solidFill>
              </a:rPr>
              <a:t>             if(</a:t>
            </a:r>
            <a:r>
              <a:rPr lang="en-US" dirty="0" err="1" smtClean="0">
                <a:solidFill>
                  <a:schemeClr val="bg1">
                    <a:lumMod val="50000"/>
                  </a:schemeClr>
                </a:solidFill>
              </a:rPr>
              <a:t>node.getNodeValue</a:t>
            </a:r>
            <a:r>
              <a:rPr lang="en-US" dirty="0" smtClean="0">
                <a:solidFill>
                  <a:schemeClr val="bg1">
                    <a:lumMod val="50000"/>
                  </a:schemeClr>
                </a:solidFill>
              </a:rPr>
              <a:t>().equals(“leaf”)){</a:t>
            </a:r>
          </a:p>
          <a:p>
            <a:pPr algn="l" rtl="0"/>
            <a:r>
              <a:rPr lang="en-US" dirty="0">
                <a:solidFill>
                  <a:schemeClr val="bg1">
                    <a:lumMod val="50000"/>
                  </a:schemeClr>
                </a:solidFill>
              </a:rPr>
              <a:t> </a:t>
            </a:r>
            <a:r>
              <a:rPr lang="en-US" dirty="0" smtClean="0">
                <a:solidFill>
                  <a:schemeClr val="bg1">
                    <a:lumMod val="50000"/>
                  </a:schemeClr>
                </a:solidFill>
              </a:rPr>
              <a:t>                 ….. Process node data </a:t>
            </a:r>
          </a:p>
          <a:p>
            <a:pPr algn="l" rtl="0"/>
            <a:r>
              <a:rPr lang="en-US" dirty="0">
                <a:solidFill>
                  <a:schemeClr val="bg1">
                    <a:lumMod val="50000"/>
                  </a:schemeClr>
                </a:solidFill>
              </a:rPr>
              <a:t> </a:t>
            </a:r>
            <a:r>
              <a:rPr lang="en-US" dirty="0" smtClean="0">
                <a:solidFill>
                  <a:schemeClr val="bg1">
                    <a:lumMod val="50000"/>
                  </a:schemeClr>
                </a:solidFill>
              </a:rPr>
              <a:t>             }else {   // node is composite of sub-leafs…..</a:t>
            </a:r>
          </a:p>
          <a:p>
            <a:pPr algn="l" rtl="0"/>
            <a:r>
              <a:rPr lang="en-US" dirty="0">
                <a:solidFill>
                  <a:schemeClr val="bg1">
                    <a:lumMod val="50000"/>
                  </a:schemeClr>
                </a:solidFill>
              </a:rPr>
              <a:t> </a:t>
            </a:r>
            <a:r>
              <a:rPr lang="en-US" dirty="0" smtClean="0">
                <a:solidFill>
                  <a:schemeClr val="bg1">
                    <a:lumMod val="50000"/>
                  </a:schemeClr>
                </a:solidFill>
              </a:rPr>
              <a:t>                 </a:t>
            </a:r>
            <a:r>
              <a:rPr lang="en-US" dirty="0" err="1" smtClean="0">
                <a:solidFill>
                  <a:schemeClr val="bg1">
                    <a:lumMod val="50000"/>
                  </a:schemeClr>
                </a:solidFill>
              </a:rPr>
              <a:t>NodeList</a:t>
            </a:r>
            <a:r>
              <a:rPr lang="en-US" dirty="0" smtClean="0">
                <a:solidFill>
                  <a:schemeClr val="bg1">
                    <a:lumMod val="50000"/>
                  </a:schemeClr>
                </a:solidFill>
              </a:rPr>
              <a:t> subs=</a:t>
            </a:r>
            <a:r>
              <a:rPr lang="en-US" dirty="0" err="1" smtClean="0">
                <a:solidFill>
                  <a:schemeClr val="bg1">
                    <a:lumMod val="50000"/>
                  </a:schemeClr>
                </a:solidFill>
              </a:rPr>
              <a:t>n.getChildNodes</a:t>
            </a:r>
            <a:r>
              <a:rPr lang="en-US" dirty="0" smtClean="0">
                <a:solidFill>
                  <a:schemeClr val="bg1">
                    <a:lumMod val="50000"/>
                  </a:schemeClr>
                </a:solidFill>
              </a:rPr>
              <a:t>();</a:t>
            </a:r>
          </a:p>
          <a:p>
            <a:pPr algn="l" rtl="0"/>
            <a:r>
              <a:rPr lang="en-US" dirty="0">
                <a:solidFill>
                  <a:schemeClr val="bg1">
                    <a:lumMod val="50000"/>
                  </a:schemeClr>
                </a:solidFill>
              </a:rPr>
              <a:t> </a:t>
            </a:r>
            <a:r>
              <a:rPr lang="en-US" dirty="0" smtClean="0">
                <a:solidFill>
                  <a:schemeClr val="bg1">
                    <a:lumMod val="50000"/>
                  </a:schemeClr>
                </a:solidFill>
              </a:rPr>
              <a:t>                 Collection&lt;</a:t>
            </a:r>
            <a:r>
              <a:rPr lang="en-US" dirty="0" err="1" smtClean="0">
                <a:solidFill>
                  <a:schemeClr val="bg1">
                    <a:lumMod val="50000"/>
                  </a:schemeClr>
                </a:solidFill>
              </a:rPr>
              <a:t>ElementTask</a:t>
            </a:r>
            <a:r>
              <a:rPr lang="en-US" dirty="0" smtClean="0">
                <a:solidFill>
                  <a:schemeClr val="bg1">
                    <a:lumMod val="50000"/>
                  </a:schemeClr>
                </a:solidFill>
              </a:rPr>
              <a:t>&gt; </a:t>
            </a:r>
            <a:r>
              <a:rPr lang="en-US" dirty="0" err="1" smtClean="0">
                <a:solidFill>
                  <a:schemeClr val="bg1">
                    <a:lumMod val="50000"/>
                  </a:schemeClr>
                </a:solidFill>
              </a:rPr>
              <a:t>subTasks</a:t>
            </a:r>
            <a:r>
              <a:rPr lang="en-US" dirty="0" smtClean="0">
                <a:solidFill>
                  <a:schemeClr val="bg1">
                    <a:lumMod val="50000"/>
                  </a:schemeClr>
                </a:solidFill>
              </a:rPr>
              <a:t>=new </a:t>
            </a:r>
            <a:r>
              <a:rPr lang="en-US" dirty="0" err="1" smtClean="0">
                <a:solidFill>
                  <a:schemeClr val="bg1">
                    <a:lumMod val="50000"/>
                  </a:schemeClr>
                </a:solidFill>
              </a:rPr>
              <a:t>HashSet</a:t>
            </a:r>
            <a:r>
              <a:rPr lang="en-US" dirty="0" smtClean="0">
                <a:solidFill>
                  <a:schemeClr val="bg1">
                    <a:lumMod val="50000"/>
                  </a:schemeClr>
                </a:solidFill>
              </a:rPr>
              <a:t>&lt;&gt;()</a:t>
            </a:r>
          </a:p>
          <a:p>
            <a:pPr algn="l" rtl="0"/>
            <a:r>
              <a:rPr lang="en-US" dirty="0">
                <a:solidFill>
                  <a:schemeClr val="bg1">
                    <a:lumMod val="50000"/>
                  </a:schemeClr>
                </a:solidFill>
              </a:rPr>
              <a:t> </a:t>
            </a:r>
            <a:r>
              <a:rPr lang="en-US" dirty="0" smtClean="0">
                <a:solidFill>
                  <a:schemeClr val="bg1">
                    <a:lumMod val="50000"/>
                  </a:schemeClr>
                </a:solidFill>
              </a:rPr>
              <a:t>                 for(</a:t>
            </a:r>
            <a:r>
              <a:rPr lang="en-US" dirty="0" err="1" smtClean="0">
                <a:solidFill>
                  <a:schemeClr val="bg1">
                    <a:lumMod val="50000"/>
                  </a:schemeClr>
                </a:solidFill>
              </a:rPr>
              <a:t>int</a:t>
            </a:r>
            <a:r>
              <a:rPr lang="en-US" dirty="0" smtClean="0">
                <a:solidFill>
                  <a:schemeClr val="bg1">
                    <a:lumMod val="50000"/>
                  </a:schemeClr>
                </a:solidFill>
              </a:rPr>
              <a:t> </a:t>
            </a:r>
            <a:r>
              <a:rPr lang="en-US" dirty="0" err="1" smtClean="0">
                <a:solidFill>
                  <a:schemeClr val="bg1">
                    <a:lumMod val="50000"/>
                  </a:schemeClr>
                </a:solidFill>
              </a:rPr>
              <a:t>i</a:t>
            </a:r>
            <a:r>
              <a:rPr lang="en-US" dirty="0" smtClean="0">
                <a:solidFill>
                  <a:schemeClr val="bg1">
                    <a:lumMod val="50000"/>
                  </a:schemeClr>
                </a:solidFill>
              </a:rPr>
              <a:t>=0;i&lt;</a:t>
            </a:r>
            <a:r>
              <a:rPr lang="en-US" dirty="0" err="1" smtClean="0">
                <a:solidFill>
                  <a:schemeClr val="bg1">
                    <a:lumMod val="50000"/>
                  </a:schemeClr>
                </a:solidFill>
              </a:rPr>
              <a:t>subs.getLength</a:t>
            </a:r>
            <a:r>
              <a:rPr lang="en-US" dirty="0" smtClean="0">
                <a:solidFill>
                  <a:schemeClr val="bg1">
                    <a:lumMod val="50000"/>
                  </a:schemeClr>
                </a:solidFill>
              </a:rPr>
              <a:t>();</a:t>
            </a:r>
            <a:r>
              <a:rPr lang="en-US" dirty="0" err="1" smtClean="0">
                <a:solidFill>
                  <a:schemeClr val="bg1">
                    <a:lumMod val="50000"/>
                  </a:schemeClr>
                </a:solidFill>
              </a:rPr>
              <a:t>i</a:t>
            </a:r>
            <a:r>
              <a:rPr lang="en-US" dirty="0" smtClean="0">
                <a:solidFill>
                  <a:schemeClr val="bg1">
                    <a:lumMod val="50000"/>
                  </a:schemeClr>
                </a:solidFill>
              </a:rPr>
              <a:t>++){</a:t>
            </a:r>
          </a:p>
          <a:p>
            <a:pPr algn="l" rtl="0"/>
            <a:r>
              <a:rPr lang="en-US" dirty="0">
                <a:solidFill>
                  <a:schemeClr val="bg1">
                    <a:lumMod val="50000"/>
                  </a:schemeClr>
                </a:solidFill>
              </a:rPr>
              <a:t> </a:t>
            </a:r>
            <a:r>
              <a:rPr lang="en-US" dirty="0" smtClean="0">
                <a:solidFill>
                  <a:schemeClr val="bg1">
                    <a:lumMod val="50000"/>
                  </a:schemeClr>
                </a:solidFill>
              </a:rPr>
              <a:t>                        </a:t>
            </a:r>
            <a:r>
              <a:rPr lang="en-US" dirty="0" err="1" smtClean="0">
                <a:solidFill>
                  <a:schemeClr val="bg1">
                    <a:lumMod val="50000"/>
                  </a:schemeClr>
                </a:solidFill>
              </a:rPr>
              <a:t>subTasks.add</a:t>
            </a:r>
            <a:r>
              <a:rPr lang="en-US" dirty="0" smtClean="0">
                <a:solidFill>
                  <a:schemeClr val="bg1">
                    <a:lumMod val="50000"/>
                  </a:schemeClr>
                </a:solidFill>
              </a:rPr>
              <a:t>(new </a:t>
            </a:r>
            <a:r>
              <a:rPr lang="en-US" dirty="0" err="1" smtClean="0">
                <a:solidFill>
                  <a:schemeClr val="bg1">
                    <a:lumMod val="50000"/>
                  </a:schemeClr>
                </a:solidFill>
              </a:rPr>
              <a:t>ElementTask</a:t>
            </a:r>
            <a:r>
              <a:rPr lang="en-US" dirty="0" smtClean="0">
                <a:solidFill>
                  <a:schemeClr val="bg1">
                    <a:lumMod val="50000"/>
                  </a:schemeClr>
                </a:solidFill>
              </a:rPr>
              <a:t>(</a:t>
            </a:r>
            <a:r>
              <a:rPr lang="en-US" dirty="0" err="1" smtClean="0">
                <a:solidFill>
                  <a:schemeClr val="bg1">
                    <a:lumMod val="50000"/>
                  </a:schemeClr>
                </a:solidFill>
              </a:rPr>
              <a:t>subs.item</a:t>
            </a:r>
            <a:r>
              <a:rPr lang="en-US" dirty="0" smtClean="0">
                <a:solidFill>
                  <a:schemeClr val="bg1">
                    <a:lumMod val="50000"/>
                  </a:schemeClr>
                </a:solidFill>
              </a:rPr>
              <a:t>(</a:t>
            </a:r>
            <a:r>
              <a:rPr lang="en-US" dirty="0" err="1" smtClean="0">
                <a:solidFill>
                  <a:schemeClr val="bg1">
                    <a:lumMod val="50000"/>
                  </a:schemeClr>
                </a:solidFill>
              </a:rPr>
              <a:t>i</a:t>
            </a:r>
            <a:r>
              <a:rPr lang="en-US" dirty="0" smtClean="0">
                <a:solidFill>
                  <a:schemeClr val="bg1">
                    <a:lumMod val="50000"/>
                  </a:schemeClr>
                </a:solidFill>
              </a:rPr>
              <a:t>)));</a:t>
            </a:r>
          </a:p>
          <a:p>
            <a:pPr algn="l" rtl="0"/>
            <a:r>
              <a:rPr lang="en-US" dirty="0" smtClean="0">
                <a:solidFill>
                  <a:schemeClr val="bg1">
                    <a:lumMod val="50000"/>
                  </a:schemeClr>
                </a:solidFill>
              </a:rPr>
              <a:t>	}</a:t>
            </a:r>
          </a:p>
          <a:p>
            <a:pPr algn="l" rtl="0"/>
            <a:r>
              <a:rPr lang="en-US" dirty="0">
                <a:solidFill>
                  <a:schemeClr val="bg1">
                    <a:lumMod val="50000"/>
                  </a:schemeClr>
                </a:solidFill>
              </a:rPr>
              <a:t>	</a:t>
            </a:r>
            <a:r>
              <a:rPr lang="en-US" b="1" dirty="0" err="1" smtClean="0">
                <a:solidFill>
                  <a:schemeClr val="bg1">
                    <a:lumMod val="50000"/>
                  </a:schemeClr>
                </a:solidFill>
              </a:rPr>
              <a:t>invokeAll</a:t>
            </a:r>
            <a:r>
              <a:rPr lang="en-US" b="1" dirty="0" smtClean="0">
                <a:solidFill>
                  <a:schemeClr val="bg1">
                    <a:lumMod val="50000"/>
                  </a:schemeClr>
                </a:solidFill>
              </a:rPr>
              <a:t>(</a:t>
            </a:r>
            <a:r>
              <a:rPr lang="en-US" b="1" dirty="0" err="1" smtClean="0">
                <a:solidFill>
                  <a:schemeClr val="bg1">
                    <a:lumMod val="50000"/>
                  </a:schemeClr>
                </a:solidFill>
              </a:rPr>
              <a:t>subTasks</a:t>
            </a:r>
            <a:r>
              <a:rPr lang="en-US" b="1" dirty="0" smtClean="0">
                <a:solidFill>
                  <a:schemeClr val="bg1">
                    <a:lumMod val="50000"/>
                  </a:schemeClr>
                </a:solidFill>
              </a:rPr>
              <a:t> );  </a:t>
            </a:r>
            <a:r>
              <a:rPr lang="en-US" dirty="0" smtClean="0">
                <a:solidFill>
                  <a:schemeClr val="bg1">
                    <a:lumMod val="50000"/>
                  </a:schemeClr>
                </a:solidFill>
              </a:rPr>
              <a:t>//registers more tasks to the pool..</a:t>
            </a:r>
          </a:p>
          <a:p>
            <a:pPr algn="l" rtl="0"/>
            <a:r>
              <a:rPr lang="en-US" dirty="0" smtClean="0">
                <a:solidFill>
                  <a:schemeClr val="bg1">
                    <a:lumMod val="50000"/>
                  </a:schemeClr>
                </a:solidFill>
              </a:rPr>
              <a:t>              }</a:t>
            </a:r>
          </a:p>
          <a:p>
            <a:pPr algn="l" rtl="0"/>
            <a:r>
              <a:rPr lang="en-US" dirty="0">
                <a:solidFill>
                  <a:schemeClr val="bg1">
                    <a:lumMod val="50000"/>
                  </a:schemeClr>
                </a:solidFill>
              </a:rPr>
              <a:t> </a:t>
            </a:r>
            <a:r>
              <a:rPr lang="en-US" dirty="0" smtClean="0">
                <a:solidFill>
                  <a:schemeClr val="bg1">
                    <a:lumMod val="50000"/>
                  </a:schemeClr>
                </a:solidFill>
              </a:rPr>
              <a:t>        }</a:t>
            </a:r>
          </a:p>
          <a:p>
            <a:pPr algn="l" rtl="0"/>
            <a:r>
              <a:rPr lang="en-US" dirty="0">
                <a:solidFill>
                  <a:schemeClr val="bg1">
                    <a:lumMod val="50000"/>
                  </a:schemeClr>
                </a:solidFill>
              </a:rPr>
              <a:t>}</a:t>
            </a:r>
            <a:endParaRPr lang="he-IL" dirty="0">
              <a:solidFill>
                <a:schemeClr val="bg1">
                  <a:lumMod val="50000"/>
                </a:schemeClr>
              </a:solidFill>
            </a:endParaRPr>
          </a:p>
        </p:txBody>
      </p:sp>
      <p:sp>
        <p:nvSpPr>
          <p:cNvPr id="5" name="Rounded Rectangle 4"/>
          <p:cNvSpPr/>
          <p:nvPr/>
        </p:nvSpPr>
        <p:spPr>
          <a:xfrm>
            <a:off x="3442311" y="5517232"/>
            <a:ext cx="5994666" cy="1080120"/>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err="1" smtClean="0">
                <a:solidFill>
                  <a:schemeClr val="bg1">
                    <a:lumMod val="50000"/>
                  </a:schemeClr>
                </a:solidFill>
              </a:rPr>
              <a:t>ElementTask</a:t>
            </a:r>
            <a:r>
              <a:rPr lang="en-US" dirty="0" smtClean="0">
                <a:solidFill>
                  <a:schemeClr val="bg1">
                    <a:lumMod val="50000"/>
                  </a:schemeClr>
                </a:solidFill>
              </a:rPr>
              <a:t> t=new </a:t>
            </a:r>
            <a:r>
              <a:rPr lang="en-US" dirty="0" err="1" smtClean="0">
                <a:solidFill>
                  <a:schemeClr val="bg1">
                    <a:lumMod val="50000"/>
                  </a:schemeClr>
                </a:solidFill>
              </a:rPr>
              <a:t>ElementTask</a:t>
            </a:r>
            <a:r>
              <a:rPr lang="en-US" dirty="0" smtClean="0">
                <a:solidFill>
                  <a:schemeClr val="bg1">
                    <a:lumMod val="50000"/>
                  </a:schemeClr>
                </a:solidFill>
              </a:rPr>
              <a:t>(</a:t>
            </a:r>
            <a:r>
              <a:rPr lang="en-US" dirty="0" err="1" smtClean="0">
                <a:solidFill>
                  <a:schemeClr val="bg1">
                    <a:lumMod val="50000"/>
                  </a:schemeClr>
                </a:solidFill>
              </a:rPr>
              <a:t>xmlDocumentNode</a:t>
            </a:r>
            <a:r>
              <a:rPr lang="en-US" dirty="0" smtClean="0">
                <a:solidFill>
                  <a:schemeClr val="bg1">
                    <a:lumMod val="50000"/>
                  </a:schemeClr>
                </a:solidFill>
              </a:rPr>
              <a:t>);</a:t>
            </a:r>
          </a:p>
          <a:p>
            <a:pPr algn="l" rtl="0"/>
            <a:r>
              <a:rPr lang="en-US" dirty="0" err="1" smtClean="0">
                <a:solidFill>
                  <a:schemeClr val="bg1">
                    <a:lumMod val="50000"/>
                  </a:schemeClr>
                </a:solidFill>
              </a:rPr>
              <a:t>ForkJoinPool</a:t>
            </a:r>
            <a:r>
              <a:rPr lang="en-US" dirty="0" smtClean="0">
                <a:solidFill>
                  <a:schemeClr val="bg1">
                    <a:lumMod val="50000"/>
                  </a:schemeClr>
                </a:solidFill>
              </a:rPr>
              <a:t> pool=new </a:t>
            </a:r>
            <a:r>
              <a:rPr lang="en-US" dirty="0" err="1" smtClean="0">
                <a:solidFill>
                  <a:schemeClr val="bg1">
                    <a:lumMod val="50000"/>
                  </a:schemeClr>
                </a:solidFill>
              </a:rPr>
              <a:t>ForkJoinPool</a:t>
            </a:r>
            <a:r>
              <a:rPr lang="en-US" dirty="0" smtClean="0">
                <a:solidFill>
                  <a:schemeClr val="bg1">
                    <a:lumMod val="50000"/>
                  </a:schemeClr>
                </a:solidFill>
              </a:rPr>
              <a:t> ();</a:t>
            </a:r>
          </a:p>
          <a:p>
            <a:pPr algn="l" rtl="0"/>
            <a:r>
              <a:rPr lang="en-US" dirty="0" err="1" smtClean="0">
                <a:solidFill>
                  <a:schemeClr val="bg1">
                    <a:lumMod val="50000"/>
                  </a:schemeClr>
                </a:solidFill>
              </a:rPr>
              <a:t>pool.invoke</a:t>
            </a:r>
            <a:r>
              <a:rPr lang="en-US" dirty="0" smtClean="0">
                <a:solidFill>
                  <a:schemeClr val="bg1">
                    <a:lumMod val="50000"/>
                  </a:schemeClr>
                </a:solidFill>
              </a:rPr>
              <a:t>(t);</a:t>
            </a:r>
            <a:endParaRPr lang="he-IL" dirty="0">
              <a:solidFill>
                <a:schemeClr val="bg1">
                  <a:lumMod val="50000"/>
                </a:schemeClr>
              </a:solidFill>
            </a:endParaRPr>
          </a:p>
        </p:txBody>
      </p:sp>
    </p:spTree>
    <p:extLst>
      <p:ext uri="{BB962C8B-B14F-4D97-AF65-F5344CB8AC3E}">
        <p14:creationId xmlns:p14="http://schemas.microsoft.com/office/powerpoint/2010/main" xmlns="" val="345210401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514350" y="1951038"/>
            <a:ext cx="9258300" cy="4525963"/>
          </a:xfrm>
        </p:spPr>
        <p:txBody>
          <a:bodyPr/>
          <a:lstStyle/>
          <a:p>
            <a:r>
              <a:rPr lang="en-US" dirty="0" err="1" smtClean="0"/>
              <a:t>java.util.concurrent.atomic</a:t>
            </a:r>
            <a:r>
              <a:rPr lang="en-US" dirty="0" smtClean="0"/>
              <a:t> package</a:t>
            </a:r>
          </a:p>
          <a:p>
            <a:pPr lvl="1"/>
            <a:r>
              <a:rPr lang="en-US" dirty="0" smtClean="0"/>
              <a:t>Provides thread-safe wrappers of atomic data</a:t>
            </a:r>
          </a:p>
          <a:p>
            <a:pPr lvl="1"/>
            <a:endParaRPr lang="en-US" dirty="0"/>
          </a:p>
          <a:p>
            <a:pPr lvl="1"/>
            <a:r>
              <a:rPr lang="en-US" dirty="0" smtClean="0"/>
              <a:t>Wait, isn’t it ‘volatile’ keyword responsibility?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514350" y="1951038"/>
            <a:ext cx="9258300" cy="4525963"/>
          </a:xfrm>
        </p:spPr>
        <p:txBody>
          <a:bodyPr/>
          <a:lstStyle/>
          <a:p>
            <a:r>
              <a:rPr lang="en-US" dirty="0" smtClean="0"/>
              <a:t>Volatile</a:t>
            </a:r>
          </a:p>
          <a:p>
            <a:pPr lvl="1"/>
            <a:r>
              <a:rPr lang="en-US" dirty="0" smtClean="0"/>
              <a:t>Synchronizes access to primitive allocations</a:t>
            </a:r>
          </a:p>
          <a:p>
            <a:pPr lvl="1"/>
            <a:r>
              <a:rPr lang="en-US" dirty="0" smtClean="0"/>
              <a:t>Should be used when variables are about to be shared and modified by multiple threads</a:t>
            </a:r>
          </a:p>
          <a:p>
            <a:pPr lvl="1"/>
            <a:r>
              <a:rPr lang="en-US" dirty="0" smtClean="0"/>
              <a:t>Volatile compared with synchronization:</a:t>
            </a:r>
          </a:p>
          <a:p>
            <a:pPr lvl="2"/>
            <a:r>
              <a:rPr lang="en-US" dirty="0" smtClean="0"/>
              <a:t>May ‘synchronize’ null values</a:t>
            </a:r>
          </a:p>
          <a:p>
            <a:pPr lvl="2"/>
            <a:r>
              <a:rPr lang="en-US" dirty="0" smtClean="0"/>
              <a:t>Can be applied to primitives as well</a:t>
            </a:r>
          </a:p>
          <a:p>
            <a:pPr lvl="2"/>
            <a:r>
              <a:rPr lang="en-US" dirty="0" smtClean="0"/>
              <a:t>Well supported since Java 5 (don’t use it in older versions)</a:t>
            </a:r>
          </a:p>
          <a:p>
            <a:pPr lvl="2"/>
            <a:r>
              <a:rPr lang="en-US" dirty="0" smtClean="0"/>
              <a:t>Non-blocking (just for the single action itself…)</a:t>
            </a:r>
          </a:p>
          <a:p>
            <a:pPr lvl="2"/>
            <a:endParaRPr lang="en-US" dirty="0" smtClean="0"/>
          </a:p>
          <a:p>
            <a:pPr lvl="2"/>
            <a:endParaRPr lang="en-US" dirty="0" smtClean="0"/>
          </a:p>
        </p:txBody>
      </p:sp>
    </p:spTree>
    <p:extLst>
      <p:ext uri="{BB962C8B-B14F-4D97-AF65-F5344CB8AC3E}">
        <p14:creationId xmlns:p14="http://schemas.microsoft.com/office/powerpoint/2010/main" xmlns="" val="115857020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476250" y="1951038"/>
            <a:ext cx="9772650" cy="4525963"/>
          </a:xfrm>
        </p:spPr>
        <p:txBody>
          <a:bodyPr/>
          <a:lstStyle/>
          <a:p>
            <a:r>
              <a:rPr lang="en-US" dirty="0" smtClean="0"/>
              <a:t>So, why do we need Atomic locks if we can use volatile?</a:t>
            </a:r>
          </a:p>
          <a:p>
            <a:pPr lvl="1"/>
            <a:r>
              <a:rPr lang="en-US" dirty="0"/>
              <a:t>v</a:t>
            </a:r>
            <a:r>
              <a:rPr lang="en-US" dirty="0" smtClean="0"/>
              <a:t>olatile cannot block, means we cannot manipulate a value and read it in an atomic context</a:t>
            </a:r>
          </a:p>
          <a:p>
            <a:pPr lvl="1"/>
            <a:endParaRPr lang="en-US" dirty="0"/>
          </a:p>
          <a:p>
            <a:pPr lvl="1"/>
            <a:r>
              <a:rPr lang="en-US" dirty="0" smtClean="0"/>
              <a:t>Volatile doesn’t solve this:</a:t>
            </a:r>
          </a:p>
          <a:p>
            <a:pPr lvl="1"/>
            <a:endParaRPr lang="en-US" dirty="0"/>
          </a:p>
          <a:p>
            <a:pPr lvl="1"/>
            <a:r>
              <a:rPr lang="en-US" dirty="0" smtClean="0"/>
              <a:t>Volatile doesn’t support conditional updates…</a:t>
            </a:r>
          </a:p>
        </p:txBody>
      </p:sp>
      <p:sp>
        <p:nvSpPr>
          <p:cNvPr id="4" name="AutoShape 8"/>
          <p:cNvSpPr>
            <a:spLocks noChangeArrowheads="1"/>
          </p:cNvSpPr>
          <p:nvPr/>
        </p:nvSpPr>
        <p:spPr bwMode="auto">
          <a:xfrm>
            <a:off x="5981700" y="3429000"/>
            <a:ext cx="3019425" cy="152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endParaRPr lang="en-US" sz="1600" b="1" dirty="0">
              <a:latin typeface="+mn-lt"/>
              <a:cs typeface="+mn-cs"/>
            </a:endParaRPr>
          </a:p>
          <a:p>
            <a:pPr algn="l" rtl="0" fontAlgn="auto">
              <a:lnSpc>
                <a:spcPct val="80000"/>
              </a:lnSpc>
              <a:spcBef>
                <a:spcPts val="0"/>
              </a:spcBef>
              <a:spcAft>
                <a:spcPts val="0"/>
              </a:spcAft>
              <a:defRPr/>
            </a:pPr>
            <a:r>
              <a:rPr lang="en-US" sz="1600" b="1" dirty="0" err="1">
                <a:latin typeface="+mn-lt"/>
                <a:cs typeface="+mn-cs"/>
              </a:rPr>
              <a:t>i</a:t>
            </a:r>
            <a:r>
              <a:rPr lang="en-US" sz="1600" b="1" dirty="0" err="1" smtClean="0">
                <a:latin typeface="+mn-lt"/>
                <a:cs typeface="+mn-cs"/>
              </a:rPr>
              <a:t>nt</a:t>
            </a:r>
            <a:r>
              <a:rPr lang="en-US" sz="1600" b="1" dirty="0" smtClean="0">
                <a:latin typeface="+mn-lt"/>
                <a:cs typeface="+mn-cs"/>
              </a:rPr>
              <a:t> x=100;</a:t>
            </a:r>
          </a:p>
          <a:p>
            <a:pPr algn="l" rtl="0" fontAlgn="auto">
              <a:lnSpc>
                <a:spcPct val="80000"/>
              </a:lnSpc>
              <a:spcBef>
                <a:spcPts val="0"/>
              </a:spcBef>
              <a:spcAft>
                <a:spcPts val="0"/>
              </a:spcAft>
              <a:defRPr/>
            </a:pPr>
            <a:endParaRPr lang="en-US" sz="1600" b="1" dirty="0">
              <a:latin typeface="+mn-lt"/>
              <a:cs typeface="+mn-cs"/>
            </a:endParaRPr>
          </a:p>
          <a:p>
            <a:pPr algn="l" rtl="0" fontAlgn="auto">
              <a:lnSpc>
                <a:spcPct val="80000"/>
              </a:lnSpc>
              <a:spcBef>
                <a:spcPts val="0"/>
              </a:spcBef>
              <a:spcAft>
                <a:spcPts val="0"/>
              </a:spcAft>
              <a:defRPr/>
            </a:pPr>
            <a:endParaRPr lang="en-US" sz="1600" b="1" dirty="0" smtClean="0">
              <a:latin typeface="+mn-lt"/>
              <a:cs typeface="+mn-cs"/>
            </a:endParaRPr>
          </a:p>
          <a:p>
            <a:pPr algn="l" rtl="0" fontAlgn="auto">
              <a:lnSpc>
                <a:spcPct val="80000"/>
              </a:lnSpc>
              <a:spcBef>
                <a:spcPts val="0"/>
              </a:spcBef>
              <a:spcAft>
                <a:spcPts val="0"/>
              </a:spcAft>
              <a:defRPr/>
            </a:pPr>
            <a:r>
              <a:rPr lang="en-US" sz="1600" b="1" dirty="0" smtClean="0">
                <a:latin typeface="+mn-lt"/>
                <a:cs typeface="+mn-cs"/>
              </a:rPr>
              <a:t>if(x==200){</a:t>
            </a:r>
          </a:p>
          <a:p>
            <a:pPr algn="l" rtl="0" fontAlgn="auto">
              <a:lnSpc>
                <a:spcPct val="80000"/>
              </a:lnSpc>
              <a:spcBef>
                <a:spcPts val="0"/>
              </a:spcBef>
              <a:spcAft>
                <a:spcPts val="0"/>
              </a:spcAft>
              <a:defRPr/>
            </a:pPr>
            <a:r>
              <a:rPr lang="en-US" sz="1600" b="1" dirty="0">
                <a:latin typeface="+mn-lt"/>
                <a:cs typeface="+mn-cs"/>
              </a:rPr>
              <a:t> </a:t>
            </a:r>
            <a:r>
              <a:rPr lang="en-US" sz="1600" b="1" dirty="0" smtClean="0">
                <a:latin typeface="+mn-lt"/>
                <a:cs typeface="+mn-cs"/>
              </a:rPr>
              <a:t>             x=x*10;</a:t>
            </a:r>
          </a:p>
          <a:p>
            <a:pPr algn="l" rtl="0" fontAlgn="auto">
              <a:lnSpc>
                <a:spcPct val="80000"/>
              </a:lnSpc>
              <a:spcBef>
                <a:spcPts val="0"/>
              </a:spcBef>
              <a:spcAft>
                <a:spcPts val="0"/>
              </a:spcAft>
              <a:defRPr/>
            </a:pPr>
            <a:r>
              <a:rPr lang="en-US" sz="1600" b="1" dirty="0">
                <a:latin typeface="+mn-lt"/>
                <a:cs typeface="+mn-cs"/>
              </a:rPr>
              <a:t>}</a:t>
            </a:r>
            <a:endParaRPr lang="en-US" sz="1600" dirty="0">
              <a:latin typeface="+mn-lt"/>
              <a:cs typeface="+mn-cs"/>
            </a:endParaRPr>
          </a:p>
        </p:txBody>
      </p:sp>
    </p:spTree>
    <p:extLst>
      <p:ext uri="{BB962C8B-B14F-4D97-AF65-F5344CB8AC3E}">
        <p14:creationId xmlns:p14="http://schemas.microsoft.com/office/powerpoint/2010/main" xmlns="" val="128413576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476250" y="1951038"/>
            <a:ext cx="9772650" cy="4525963"/>
          </a:xfrm>
        </p:spPr>
        <p:txBody>
          <a:bodyPr/>
          <a:lstStyle/>
          <a:p>
            <a:r>
              <a:rPr lang="en-US" dirty="0" smtClean="0"/>
              <a:t>Concurrent Atomic wrappers</a:t>
            </a:r>
          </a:p>
          <a:p>
            <a:pPr lvl="2"/>
            <a:r>
              <a:rPr lang="en-US" dirty="0" smtClean="0"/>
              <a:t>Provides volatile access to its value</a:t>
            </a:r>
          </a:p>
          <a:p>
            <a:pPr lvl="2"/>
            <a:r>
              <a:rPr lang="en-US" dirty="0" smtClean="0"/>
              <a:t>Extends it with general methods </a:t>
            </a:r>
          </a:p>
          <a:p>
            <a:pPr lvl="3"/>
            <a:r>
              <a:rPr lang="en-US" dirty="0" smtClean="0"/>
              <a:t>set(), get()</a:t>
            </a:r>
          </a:p>
          <a:p>
            <a:pPr lvl="3"/>
            <a:r>
              <a:rPr lang="en-US" dirty="0" err="1" smtClean="0"/>
              <a:t>compareAndSet</a:t>
            </a:r>
            <a:r>
              <a:rPr lang="en-US" dirty="0" smtClean="0"/>
              <a:t>(</a:t>
            </a:r>
            <a:r>
              <a:rPr lang="en-US" dirty="0" err="1" smtClean="0"/>
              <a:t>expectedValue</a:t>
            </a:r>
            <a:r>
              <a:rPr lang="en-US" dirty="0" smtClean="0"/>
              <a:t>, </a:t>
            </a:r>
            <a:r>
              <a:rPr lang="en-US" dirty="0" err="1" smtClean="0"/>
              <a:t>updatedValue</a:t>
            </a:r>
            <a:r>
              <a:rPr lang="en-US" dirty="0" smtClean="0"/>
              <a:t> )</a:t>
            </a:r>
          </a:p>
          <a:p>
            <a:pPr lvl="2"/>
            <a:r>
              <a:rPr lang="en-US" dirty="0" smtClean="0"/>
              <a:t>Extends it with type specific methods </a:t>
            </a:r>
          </a:p>
          <a:p>
            <a:pPr lvl="3"/>
            <a:r>
              <a:rPr lang="en-US" dirty="0" smtClean="0"/>
              <a:t>For </a:t>
            </a:r>
            <a:r>
              <a:rPr lang="en-US" dirty="0" err="1" smtClean="0"/>
              <a:t>int</a:t>
            </a:r>
            <a:r>
              <a:rPr lang="en-US" dirty="0" smtClean="0"/>
              <a:t>: </a:t>
            </a:r>
            <a:r>
              <a:rPr lang="en-US" dirty="0" err="1" smtClean="0"/>
              <a:t>addAndGet</a:t>
            </a:r>
            <a:r>
              <a:rPr lang="en-US" dirty="0" smtClean="0"/>
              <a:t>(</a:t>
            </a:r>
            <a:r>
              <a:rPr lang="en-US" dirty="0" err="1" smtClean="0"/>
              <a:t>int</a:t>
            </a:r>
            <a:r>
              <a:rPr lang="en-US" dirty="0" smtClean="0"/>
              <a:t> delta), </a:t>
            </a:r>
            <a:r>
              <a:rPr lang="en-US" dirty="0" err="1" smtClean="0"/>
              <a:t>decrementAndGet</a:t>
            </a:r>
            <a:r>
              <a:rPr lang="en-US" dirty="0" smtClean="0"/>
              <a:t>() …</a:t>
            </a:r>
          </a:p>
        </p:txBody>
      </p:sp>
    </p:spTree>
    <p:extLst>
      <p:ext uri="{BB962C8B-B14F-4D97-AF65-F5344CB8AC3E}">
        <p14:creationId xmlns:p14="http://schemas.microsoft.com/office/powerpoint/2010/main" xmlns="" val="297848601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504825" y="1951038"/>
            <a:ext cx="9515475" cy="4525963"/>
          </a:xfrm>
        </p:spPr>
        <p:txBody>
          <a:bodyPr/>
          <a:lstStyle/>
          <a:p>
            <a:r>
              <a:rPr lang="en-US" sz="2800" dirty="0" smtClean="0"/>
              <a:t>A little about </a:t>
            </a:r>
            <a:r>
              <a:rPr lang="en-US" sz="2800" dirty="0" err="1" smtClean="0"/>
              <a:t>compareAndSet</a:t>
            </a:r>
            <a:r>
              <a:rPr lang="en-US" sz="2800" dirty="0" smtClean="0"/>
              <a:t>(expected, updated)</a:t>
            </a:r>
          </a:p>
          <a:p>
            <a:pPr lvl="1"/>
            <a:r>
              <a:rPr lang="en-US" dirty="0" smtClean="0"/>
              <a:t>Performs volatile read on wrapped value</a:t>
            </a:r>
          </a:p>
          <a:p>
            <a:pPr lvl="1"/>
            <a:r>
              <a:rPr lang="en-US" dirty="0" smtClean="0"/>
              <a:t>If expected == value</a:t>
            </a:r>
          </a:p>
          <a:p>
            <a:pPr lvl="2"/>
            <a:r>
              <a:rPr lang="en-US" dirty="0" smtClean="0"/>
              <a:t>Volatile updates the value with updated</a:t>
            </a:r>
          </a:p>
          <a:p>
            <a:pPr lvl="2"/>
            <a:r>
              <a:rPr lang="en-US" dirty="0" smtClean="0"/>
              <a:t>Return true</a:t>
            </a:r>
          </a:p>
          <a:p>
            <a:pPr lvl="1"/>
            <a:r>
              <a:rPr lang="en-US" dirty="0" smtClean="0"/>
              <a:t>If expected != value</a:t>
            </a:r>
          </a:p>
          <a:p>
            <a:pPr lvl="2"/>
            <a:r>
              <a:rPr lang="en-US" dirty="0" smtClean="0"/>
              <a:t>Return false</a:t>
            </a:r>
          </a:p>
          <a:p>
            <a:pPr lvl="1"/>
            <a:r>
              <a:rPr lang="en-US" dirty="0" smtClean="0"/>
              <a:t>Threads might retry to change data on ‘false’ result</a:t>
            </a:r>
          </a:p>
          <a:p>
            <a:pPr lvl="2"/>
            <a:r>
              <a:rPr lang="en-US" dirty="0" smtClean="0"/>
              <a:t>But are not blocked due to this method invocation</a:t>
            </a:r>
          </a:p>
          <a:p>
            <a:pPr lvl="2"/>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514350" y="457200"/>
            <a:ext cx="9258300" cy="1143000"/>
          </a:xfrm>
        </p:spPr>
        <p:txBody>
          <a:bodyPr/>
          <a:lstStyle/>
          <a:p>
            <a:r>
              <a:rPr lang="en-US" dirty="0" smtClean="0"/>
              <a:t>Garbage Collector</a:t>
            </a:r>
          </a:p>
        </p:txBody>
      </p:sp>
      <p:sp>
        <p:nvSpPr>
          <p:cNvPr id="31746" name="Rectangle 3"/>
          <p:cNvSpPr>
            <a:spLocks noGrp="1" noChangeArrowheads="1"/>
          </p:cNvSpPr>
          <p:nvPr>
            <p:ph type="body" idx="1"/>
          </p:nvPr>
        </p:nvSpPr>
        <p:spPr>
          <a:xfrm>
            <a:off x="444699" y="1557338"/>
            <a:ext cx="9720857" cy="4076700"/>
          </a:xfrm>
        </p:spPr>
        <p:txBody>
          <a:bodyPr/>
          <a:lstStyle/>
          <a:p>
            <a:r>
              <a:rPr lang="en-US" sz="2000" smtClean="0"/>
              <a:t>Roles:</a:t>
            </a:r>
          </a:p>
          <a:p>
            <a:pPr lvl="2"/>
            <a:r>
              <a:rPr lang="en-US" sz="1600" smtClean="0"/>
              <a:t>Mark the object for deletion when applicable</a:t>
            </a:r>
          </a:p>
          <a:p>
            <a:pPr lvl="2"/>
            <a:r>
              <a:rPr lang="en-US" sz="1600" smtClean="0"/>
              <a:t>Remove the object form memory </a:t>
            </a:r>
          </a:p>
          <a:p>
            <a:pPr lvl="2"/>
            <a:endParaRPr lang="en-US" sz="1600" smtClean="0"/>
          </a:p>
          <a:p>
            <a:r>
              <a:rPr lang="en-US" sz="2000" smtClean="0"/>
              <a:t>All GCs marks objects</a:t>
            </a:r>
          </a:p>
          <a:p>
            <a:r>
              <a:rPr lang="en-US" sz="2000" smtClean="0"/>
              <a:t>GCs algorithms specifies the way they are removed</a:t>
            </a:r>
          </a:p>
          <a:p>
            <a:r>
              <a:rPr lang="en-US" sz="2000" smtClean="0"/>
              <a:t>Triggered by:</a:t>
            </a:r>
          </a:p>
          <a:p>
            <a:pPr lvl="2"/>
            <a:r>
              <a:rPr lang="en-US" sz="1600" smtClean="0"/>
              <a:t>VM allocation failure (that suspends the current thread for the GC)</a:t>
            </a:r>
          </a:p>
          <a:p>
            <a:pPr lvl="2"/>
            <a:r>
              <a:rPr lang="en-US" sz="1600" smtClean="0"/>
              <a:t>System.gc()</a:t>
            </a:r>
          </a:p>
          <a:p>
            <a:pPr lvl="2"/>
            <a:endParaRPr lang="en-US" sz="1600" smtClean="0"/>
          </a:p>
          <a:p>
            <a:endParaRPr lang="en-US" sz="2000" smtClean="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016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514350" y="2027238"/>
            <a:ext cx="9258300" cy="4525963"/>
          </a:xfrm>
        </p:spPr>
        <p:txBody>
          <a:bodyPr/>
          <a:lstStyle/>
          <a:p>
            <a:r>
              <a:rPr lang="en-US" dirty="0" smtClean="0"/>
              <a:t>List of atomic wrappers:</a:t>
            </a:r>
          </a:p>
          <a:p>
            <a:pPr lvl="1"/>
            <a:r>
              <a:rPr lang="en-US" dirty="0" err="1" smtClean="0"/>
              <a:t>AtomicBoolean</a:t>
            </a:r>
            <a:endParaRPr lang="en-US" dirty="0" smtClean="0"/>
          </a:p>
          <a:p>
            <a:pPr lvl="1"/>
            <a:r>
              <a:rPr lang="en-US" dirty="0" err="1" smtClean="0"/>
              <a:t>AtomicInteger</a:t>
            </a:r>
            <a:endParaRPr lang="en-US" dirty="0" smtClean="0"/>
          </a:p>
          <a:p>
            <a:pPr lvl="1"/>
            <a:r>
              <a:rPr lang="en-US" dirty="0" err="1" smtClean="0"/>
              <a:t>AtomicIntegerArray</a:t>
            </a:r>
            <a:endParaRPr lang="en-US" dirty="0" smtClean="0"/>
          </a:p>
          <a:p>
            <a:pPr lvl="1"/>
            <a:r>
              <a:rPr lang="en-US" dirty="0" err="1" smtClean="0"/>
              <a:t>AtomicLong</a:t>
            </a:r>
            <a:endParaRPr lang="en-US" dirty="0" smtClean="0"/>
          </a:p>
          <a:p>
            <a:pPr lvl="1"/>
            <a:r>
              <a:rPr lang="en-US" dirty="0" err="1" smtClean="0"/>
              <a:t>AtomicLongArray</a:t>
            </a:r>
            <a:endParaRPr lang="en-US" dirty="0" smtClean="0"/>
          </a:p>
          <a:p>
            <a:pPr lvl="1"/>
            <a:r>
              <a:rPr lang="en-US" dirty="0" err="1" smtClean="0"/>
              <a:t>AtomicReference</a:t>
            </a:r>
            <a:endParaRPr lang="en-US" dirty="0" smtClean="0"/>
          </a:p>
          <a:p>
            <a:pPr lvl="1"/>
            <a:r>
              <a:rPr lang="en-US" dirty="0" err="1" smtClean="0"/>
              <a:t>AtomicReferenceArray</a:t>
            </a:r>
            <a:endParaRPr lang="en-US" dirty="0" smtClean="0"/>
          </a:p>
          <a:p>
            <a:pPr lvl="1">
              <a:buNone/>
            </a:pPr>
            <a:endParaRPr lang="en-US" dirty="0" smtClean="0"/>
          </a:p>
          <a:p>
            <a:pPr lvl="1"/>
            <a:endParaRPr lang="en-US" dirty="0" smtClean="0"/>
          </a:p>
          <a:p>
            <a:pPr lvl="1"/>
            <a:endParaRPr lang="en-US" dirty="0" smtClean="0"/>
          </a:p>
          <a:p>
            <a:pPr lvl="1"/>
            <a:endParaRPr lang="he-IL"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01675"/>
            <a:ext cx="9258300" cy="1143000"/>
          </a:xfrm>
        </p:spPr>
        <p:txBody>
          <a:bodyPr/>
          <a:lstStyle/>
          <a:p>
            <a:r>
              <a:rPr lang="en-US" dirty="0" smtClean="0"/>
              <a:t>Concurrent Atomic</a:t>
            </a:r>
            <a:endParaRPr lang="he-IL" dirty="0"/>
          </a:p>
        </p:txBody>
      </p:sp>
      <p:sp>
        <p:nvSpPr>
          <p:cNvPr id="3" name="Content Placeholder 2"/>
          <p:cNvSpPr>
            <a:spLocks noGrp="1"/>
          </p:cNvSpPr>
          <p:nvPr>
            <p:ph idx="1"/>
          </p:nvPr>
        </p:nvSpPr>
        <p:spPr>
          <a:xfrm>
            <a:off x="514350" y="2027238"/>
            <a:ext cx="9258300" cy="4525963"/>
          </a:xfrm>
        </p:spPr>
        <p:txBody>
          <a:bodyPr/>
          <a:lstStyle/>
          <a:p>
            <a:r>
              <a:rPr lang="en-US" dirty="0" smtClean="0"/>
              <a:t>Example:</a:t>
            </a:r>
            <a:endParaRPr lang="he-IL" dirty="0"/>
          </a:p>
        </p:txBody>
      </p:sp>
      <p:sp>
        <p:nvSpPr>
          <p:cNvPr id="4" name="AutoShape 8"/>
          <p:cNvSpPr>
            <a:spLocks noChangeArrowheads="1"/>
          </p:cNvSpPr>
          <p:nvPr/>
        </p:nvSpPr>
        <p:spPr bwMode="auto">
          <a:xfrm>
            <a:off x="1800225" y="2789237"/>
            <a:ext cx="5400675" cy="3048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cs typeface="+mn-cs"/>
              </a:rPr>
              <a:t>private  </a:t>
            </a:r>
            <a:r>
              <a:rPr lang="en-US" sz="1400" dirty="0" err="1" smtClean="0">
                <a:latin typeface="+mn-lt"/>
                <a:cs typeface="+mn-cs"/>
              </a:rPr>
              <a:t>AtomicInteger</a:t>
            </a:r>
            <a:r>
              <a:rPr lang="en-US" sz="1400" dirty="0" smtClean="0">
                <a:latin typeface="+mn-lt"/>
                <a:cs typeface="+mn-cs"/>
              </a:rPr>
              <a:t> a=new </a:t>
            </a:r>
            <a:r>
              <a:rPr lang="en-US" sz="1400" dirty="0" err="1" smtClean="0">
                <a:latin typeface="+mn-lt"/>
                <a:cs typeface="+mn-cs"/>
              </a:rPr>
              <a:t>AtomicInteger</a:t>
            </a:r>
            <a:r>
              <a:rPr lang="en-US" sz="1400" dirty="0" smtClean="0">
                <a:latin typeface="+mn-lt"/>
                <a:cs typeface="+mn-cs"/>
              </a:rPr>
              <a:t>(100);</a:t>
            </a:r>
          </a:p>
          <a:p>
            <a:pPr algn="l" rtl="0" fontAlgn="auto">
              <a:lnSpc>
                <a:spcPct val="80000"/>
              </a:lnSpc>
              <a:spcBef>
                <a:spcPts val="0"/>
              </a:spcBef>
              <a:spcAft>
                <a:spcPts val="0"/>
              </a:spcAft>
              <a:defRPr/>
            </a:pP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public  </a:t>
            </a:r>
            <a:r>
              <a:rPr lang="en-US" sz="1400" dirty="0" err="1" smtClean="0">
                <a:latin typeface="+mn-lt"/>
                <a:cs typeface="+mn-cs"/>
              </a:rPr>
              <a:t>int</a:t>
            </a:r>
            <a:r>
              <a:rPr lang="en-US" sz="1400" dirty="0" smtClean="0">
                <a:latin typeface="+mn-lt"/>
                <a:cs typeface="+mn-cs"/>
              </a:rPr>
              <a:t> </a:t>
            </a:r>
            <a:r>
              <a:rPr lang="en-US" sz="1400" dirty="0" err="1" smtClean="0">
                <a:latin typeface="+mn-lt"/>
                <a:cs typeface="+mn-cs"/>
              </a:rPr>
              <a:t>getValue</a:t>
            </a: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     return </a:t>
            </a:r>
            <a:r>
              <a:rPr lang="en-US" sz="1400" dirty="0" err="1" smtClean="0">
                <a:latin typeface="+mn-lt"/>
                <a:cs typeface="+mn-cs"/>
              </a:rPr>
              <a:t>a.get</a:t>
            </a: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a:t>
            </a:r>
          </a:p>
          <a:p>
            <a:pPr algn="l" rtl="0" fontAlgn="auto">
              <a:lnSpc>
                <a:spcPct val="80000"/>
              </a:lnSpc>
              <a:spcBef>
                <a:spcPts val="0"/>
              </a:spcBef>
              <a:spcAft>
                <a:spcPts val="0"/>
              </a:spcAft>
              <a:defRPr/>
            </a:pPr>
            <a:endParaRPr lang="en-US" sz="1400" dirty="0" smtClean="0">
              <a:latin typeface="+mn-lt"/>
              <a:cs typeface="+mn-cs"/>
            </a:endParaRPr>
          </a:p>
          <a:p>
            <a:pPr algn="l" rtl="0" fontAlgn="auto">
              <a:lnSpc>
                <a:spcPct val="80000"/>
              </a:lnSpc>
              <a:spcBef>
                <a:spcPts val="0"/>
              </a:spcBef>
              <a:spcAft>
                <a:spcPts val="0"/>
              </a:spcAft>
              <a:defRPr/>
            </a:pPr>
            <a:r>
              <a:rPr lang="en-US" sz="1400" dirty="0" smtClean="0">
                <a:latin typeface="+mn-lt"/>
                <a:cs typeface="+mn-cs"/>
              </a:rPr>
              <a:t>public  </a:t>
            </a:r>
            <a:r>
              <a:rPr lang="en-US" sz="1400" dirty="0" err="1" smtClean="0">
                <a:latin typeface="+mn-lt"/>
                <a:cs typeface="+mn-cs"/>
              </a:rPr>
              <a:t>boolean</a:t>
            </a:r>
            <a:r>
              <a:rPr lang="en-US" sz="1400" dirty="0" smtClean="0">
                <a:latin typeface="+mn-lt"/>
                <a:cs typeface="+mn-cs"/>
              </a:rPr>
              <a:t> update (</a:t>
            </a:r>
            <a:r>
              <a:rPr lang="en-US" sz="1400" dirty="0" err="1" smtClean="0">
                <a:latin typeface="+mn-lt"/>
                <a:cs typeface="+mn-cs"/>
              </a:rPr>
              <a:t>int</a:t>
            </a:r>
            <a:r>
              <a:rPr lang="en-US" sz="1400" dirty="0" smtClean="0">
                <a:latin typeface="+mn-lt"/>
                <a:cs typeface="+mn-cs"/>
              </a:rPr>
              <a:t> current, </a:t>
            </a:r>
            <a:r>
              <a:rPr lang="en-US" sz="1400" dirty="0" err="1" smtClean="0">
                <a:latin typeface="+mn-lt"/>
                <a:cs typeface="+mn-cs"/>
              </a:rPr>
              <a:t>int</a:t>
            </a:r>
            <a:r>
              <a:rPr lang="en-US" sz="1400" dirty="0" smtClean="0">
                <a:latin typeface="+mn-lt"/>
                <a:cs typeface="+mn-cs"/>
              </a:rPr>
              <a:t> value){</a:t>
            </a:r>
          </a:p>
          <a:p>
            <a:pPr algn="l" rtl="0" fontAlgn="auto">
              <a:lnSpc>
                <a:spcPct val="80000"/>
              </a:lnSpc>
              <a:spcBef>
                <a:spcPts val="0"/>
              </a:spcBef>
              <a:spcAft>
                <a:spcPts val="0"/>
              </a:spcAft>
              <a:defRPr/>
            </a:pPr>
            <a:r>
              <a:rPr lang="en-US" sz="1400" dirty="0" smtClean="0">
                <a:latin typeface="+mn-lt"/>
                <a:cs typeface="+mn-cs"/>
              </a:rPr>
              <a:t>      return </a:t>
            </a:r>
            <a:r>
              <a:rPr lang="en-US" sz="1400" dirty="0" err="1" smtClean="0">
                <a:latin typeface="+mn-lt"/>
                <a:cs typeface="+mn-cs"/>
              </a:rPr>
              <a:t>a.compareAndSet</a:t>
            </a:r>
            <a:r>
              <a:rPr lang="en-US" sz="1400" dirty="0" smtClean="0">
                <a:latin typeface="+mn-lt"/>
                <a:cs typeface="+mn-cs"/>
              </a:rPr>
              <a:t>(</a:t>
            </a:r>
            <a:r>
              <a:rPr lang="en-US" sz="1400" dirty="0" err="1" smtClean="0">
                <a:latin typeface="+mn-lt"/>
                <a:cs typeface="+mn-cs"/>
              </a:rPr>
              <a:t>current,value</a:t>
            </a: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a:t>
            </a:r>
          </a:p>
          <a:p>
            <a:pPr algn="l" rtl="0" fontAlgn="auto">
              <a:lnSpc>
                <a:spcPct val="80000"/>
              </a:lnSpc>
              <a:spcBef>
                <a:spcPts val="0"/>
              </a:spcBef>
              <a:spcAft>
                <a:spcPts val="0"/>
              </a:spcAft>
              <a:defRPr/>
            </a:pPr>
            <a:endParaRPr lang="en-US" sz="1400" dirty="0" smtClean="0">
              <a:latin typeface="+mn-lt"/>
              <a:cs typeface="+mn-cs"/>
            </a:endParaRPr>
          </a:p>
          <a:p>
            <a:pPr algn="l" rtl="0" fontAlgn="auto">
              <a:lnSpc>
                <a:spcPct val="80000"/>
              </a:lnSpc>
              <a:spcBef>
                <a:spcPts val="0"/>
              </a:spcBef>
              <a:spcAft>
                <a:spcPts val="0"/>
              </a:spcAft>
              <a:defRPr/>
            </a:pPr>
            <a:r>
              <a:rPr lang="en-US" sz="1400" dirty="0" smtClean="0">
                <a:latin typeface="+mn-lt"/>
                <a:cs typeface="+mn-cs"/>
              </a:rPr>
              <a:t>public </a:t>
            </a:r>
            <a:r>
              <a:rPr lang="en-US" sz="1400" dirty="0" err="1" smtClean="0">
                <a:latin typeface="+mn-lt"/>
                <a:cs typeface="+mn-cs"/>
              </a:rPr>
              <a:t>int</a:t>
            </a:r>
            <a:r>
              <a:rPr lang="en-US" sz="1400" dirty="0" smtClean="0">
                <a:latin typeface="+mn-lt"/>
                <a:cs typeface="+mn-cs"/>
              </a:rPr>
              <a:t> increment(){</a:t>
            </a:r>
          </a:p>
          <a:p>
            <a:pPr algn="l" rtl="0" fontAlgn="auto">
              <a:lnSpc>
                <a:spcPct val="80000"/>
              </a:lnSpc>
              <a:spcBef>
                <a:spcPts val="0"/>
              </a:spcBef>
              <a:spcAft>
                <a:spcPts val="0"/>
              </a:spcAft>
              <a:defRPr/>
            </a:pPr>
            <a:r>
              <a:rPr lang="en-US" sz="1400" dirty="0" smtClean="0">
                <a:latin typeface="+mn-lt"/>
                <a:cs typeface="+mn-cs"/>
              </a:rPr>
              <a:t>      return </a:t>
            </a:r>
            <a:r>
              <a:rPr lang="en-US" sz="1400" dirty="0" err="1" smtClean="0">
                <a:latin typeface="+mn-lt"/>
                <a:cs typeface="+mn-cs"/>
              </a:rPr>
              <a:t>a.incrementAndGet</a:t>
            </a: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 </a:t>
            </a:r>
            <a:endParaRPr lang="en-US" sz="1400" dirty="0">
              <a:latin typeface="+mn-lt"/>
              <a:cs typeface="+mn-cs"/>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1951038"/>
            <a:ext cx="9601200" cy="4525963"/>
          </a:xfrm>
        </p:spPr>
        <p:txBody>
          <a:bodyPr/>
          <a:lstStyle/>
          <a:p>
            <a:r>
              <a:rPr lang="en-US" dirty="0" err="1" smtClean="0"/>
              <a:t>java.util.concurrent.locks</a:t>
            </a:r>
            <a:endParaRPr lang="en-US" dirty="0" smtClean="0"/>
          </a:p>
          <a:p>
            <a:pPr lvl="1"/>
            <a:r>
              <a:rPr lang="en-US" dirty="0" smtClean="0"/>
              <a:t>Provides framework for conditional locking</a:t>
            </a:r>
          </a:p>
          <a:p>
            <a:pPr lvl="1"/>
            <a:r>
              <a:rPr lang="en-US" dirty="0" smtClean="0"/>
              <a:t>Much flexible than the classical build-in mechanism</a:t>
            </a:r>
          </a:p>
          <a:p>
            <a:pPr lvl="1"/>
            <a:r>
              <a:rPr lang="en-US" dirty="0" smtClean="0"/>
              <a:t>Lock – defines the lock policy</a:t>
            </a:r>
          </a:p>
          <a:p>
            <a:pPr lvl="1"/>
            <a:r>
              <a:rPr lang="en-US" dirty="0" smtClean="0"/>
              <a:t>Condition – manipulate executions on a Lock</a:t>
            </a:r>
          </a:p>
          <a:p>
            <a:pPr lvl="1"/>
            <a:r>
              <a:rPr lang="en-US" dirty="0" smtClean="0"/>
              <a:t>Read-Write lock – combination of 2 locks </a:t>
            </a:r>
          </a:p>
          <a:p>
            <a:pPr lvl="2"/>
            <a:r>
              <a:rPr lang="en-US" dirty="0" smtClean="0"/>
              <a:t>One for reading and one for writing </a:t>
            </a:r>
          </a:p>
          <a:p>
            <a:pPr lvl="1"/>
            <a:endParaRPr lang="he-IL"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7250" y="549275"/>
            <a:ext cx="8795385"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342900" y="1874838"/>
            <a:ext cx="9772650" cy="4525963"/>
          </a:xfrm>
        </p:spPr>
        <p:txBody>
          <a:bodyPr/>
          <a:lstStyle/>
          <a:p>
            <a:r>
              <a:rPr lang="en-US" dirty="0" smtClean="0"/>
              <a:t>Lock interface</a:t>
            </a:r>
          </a:p>
          <a:p>
            <a:pPr lvl="1"/>
            <a:r>
              <a:rPr lang="en-US" sz="2400" dirty="0" smtClean="0"/>
              <a:t>lock()  - acquires a lock</a:t>
            </a:r>
          </a:p>
          <a:p>
            <a:pPr lvl="1"/>
            <a:r>
              <a:rPr lang="en-US" sz="2400" dirty="0" smtClean="0"/>
              <a:t>unlock() – releases it</a:t>
            </a:r>
          </a:p>
          <a:p>
            <a:pPr lvl="1"/>
            <a:r>
              <a:rPr lang="en-US" sz="2400" dirty="0" err="1" smtClean="0"/>
              <a:t>lockInterruptibly</a:t>
            </a:r>
            <a:r>
              <a:rPr lang="en-US" sz="2400" dirty="0" smtClean="0"/>
              <a:t>() – locks until thread gets interrupted</a:t>
            </a:r>
          </a:p>
          <a:p>
            <a:pPr lvl="1"/>
            <a:r>
              <a:rPr lang="en-US" sz="2400" dirty="0" err="1" smtClean="0"/>
              <a:t>tryLock</a:t>
            </a:r>
            <a:r>
              <a:rPr lang="en-US" sz="2400" dirty="0" smtClean="0"/>
              <a:t>() – locks only if it is free on execution</a:t>
            </a:r>
          </a:p>
          <a:p>
            <a:pPr lvl="1"/>
            <a:r>
              <a:rPr lang="en-US" sz="2400" dirty="0" err="1" smtClean="0"/>
              <a:t>tryLock</a:t>
            </a:r>
            <a:r>
              <a:rPr lang="en-US" sz="2400" dirty="0" smtClean="0"/>
              <a:t>(long time, </a:t>
            </a:r>
            <a:r>
              <a:rPr lang="en-US" sz="2400" dirty="0" err="1" smtClean="0"/>
              <a:t>TimeUnit</a:t>
            </a:r>
            <a:r>
              <a:rPr lang="en-US" sz="2400" dirty="0" smtClean="0"/>
              <a:t> unit) – waits for it to be free and lock</a:t>
            </a:r>
          </a:p>
          <a:p>
            <a:pPr lvl="1"/>
            <a:r>
              <a:rPr lang="en-US" sz="2400" dirty="0" err="1" smtClean="0"/>
              <a:t>newCondition</a:t>
            </a:r>
            <a:r>
              <a:rPr lang="en-US" sz="2400" dirty="0" smtClean="0"/>
              <a:t>()  - returns a condition bound to the lock</a:t>
            </a:r>
            <a:endParaRPr lang="he-IL" sz="24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2975" y="6254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428625" y="1951038"/>
            <a:ext cx="10287000" cy="4525963"/>
          </a:xfrm>
        </p:spPr>
        <p:txBody>
          <a:bodyPr/>
          <a:lstStyle/>
          <a:p>
            <a:r>
              <a:rPr lang="en-US" dirty="0" smtClean="0"/>
              <a:t>Condition interface</a:t>
            </a:r>
          </a:p>
          <a:p>
            <a:pPr lvl="1"/>
            <a:r>
              <a:rPr lang="en-US" sz="2400" dirty="0" smtClean="0"/>
              <a:t>Offers enhanced Lock control</a:t>
            </a:r>
          </a:p>
          <a:p>
            <a:pPr lvl="1"/>
            <a:r>
              <a:rPr lang="en-US" sz="2400" dirty="0" smtClean="0"/>
              <a:t>Multiple conditions can be obtained and managed on a Lock</a:t>
            </a:r>
          </a:p>
          <a:p>
            <a:pPr lvl="1"/>
            <a:r>
              <a:rPr lang="en-US" sz="2400" dirty="0" smtClean="0"/>
              <a:t>Methods:</a:t>
            </a:r>
          </a:p>
          <a:p>
            <a:pPr lvl="2"/>
            <a:r>
              <a:rPr lang="en-US" sz="2000" dirty="0" smtClean="0"/>
              <a:t>signal() – wakes up waiting thread </a:t>
            </a:r>
          </a:p>
          <a:p>
            <a:pPr lvl="2"/>
            <a:r>
              <a:rPr lang="en-US" sz="2000" dirty="0" err="1" smtClean="0"/>
              <a:t>signalAll</a:t>
            </a:r>
            <a:r>
              <a:rPr lang="en-US" sz="2000" dirty="0" smtClean="0"/>
              <a:t>() – wakes up all waiting threads on that Lock</a:t>
            </a:r>
          </a:p>
          <a:p>
            <a:pPr lvl="2"/>
            <a:r>
              <a:rPr lang="en-US" sz="2000" dirty="0" smtClean="0"/>
              <a:t>await() – causes calling thread to wait until signaled or interrupted</a:t>
            </a:r>
          </a:p>
          <a:p>
            <a:pPr lvl="2"/>
            <a:r>
              <a:rPr lang="en-US" sz="2000" dirty="0" smtClean="0"/>
              <a:t>await(long time, </a:t>
            </a:r>
            <a:r>
              <a:rPr lang="en-US" sz="2000" dirty="0" err="1" smtClean="0"/>
              <a:t>TimeUnit</a:t>
            </a:r>
            <a:r>
              <a:rPr lang="en-US" sz="2000" dirty="0" smtClean="0"/>
              <a:t> unit), await(long </a:t>
            </a:r>
            <a:r>
              <a:rPr lang="en-US" sz="2000" dirty="0" err="1" smtClean="0"/>
              <a:t>nanos</a:t>
            </a:r>
            <a:r>
              <a:rPr lang="en-US" sz="2000" dirty="0" smtClean="0"/>
              <a:t>)</a:t>
            </a:r>
            <a:endParaRPr lang="he-IL" sz="20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778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1722438"/>
            <a:ext cx="9258300" cy="4525963"/>
          </a:xfrm>
        </p:spPr>
        <p:txBody>
          <a:bodyPr/>
          <a:lstStyle/>
          <a:p>
            <a:r>
              <a:rPr lang="en-US" dirty="0" smtClean="0"/>
              <a:t>Concrete Locks</a:t>
            </a:r>
          </a:p>
          <a:p>
            <a:pPr lvl="1"/>
            <a:r>
              <a:rPr lang="en-US" dirty="0" err="1" smtClean="0"/>
              <a:t>ReentrantLock</a:t>
            </a:r>
            <a:endParaRPr lang="en-US" dirty="0" smtClean="0"/>
          </a:p>
          <a:p>
            <a:pPr lvl="2"/>
            <a:r>
              <a:rPr lang="en-US" dirty="0" smtClean="0"/>
              <a:t>Acts like classic thread synchronization </a:t>
            </a:r>
          </a:p>
          <a:p>
            <a:pPr lvl="3"/>
            <a:r>
              <a:rPr lang="en-US" dirty="0" smtClean="0"/>
              <a:t>Thread can lock only if not locked already</a:t>
            </a:r>
          </a:p>
          <a:p>
            <a:pPr lvl="2"/>
            <a:r>
              <a:rPr lang="en-US" dirty="0" smtClean="0"/>
              <a:t>Many Conditions can be created </a:t>
            </a:r>
          </a:p>
          <a:p>
            <a:pPr lvl="2"/>
            <a:r>
              <a:rPr lang="en-US" dirty="0" smtClean="0"/>
              <a:t>Provides informative methods</a:t>
            </a:r>
          </a:p>
          <a:p>
            <a:pPr lvl="3"/>
            <a:r>
              <a:rPr lang="en-US" dirty="0" err="1" smtClean="0"/>
              <a:t>isLocked</a:t>
            </a:r>
            <a:r>
              <a:rPr lang="en-US" dirty="0" smtClean="0"/>
              <a:t>()</a:t>
            </a:r>
          </a:p>
          <a:p>
            <a:pPr lvl="3"/>
            <a:r>
              <a:rPr lang="en-US" dirty="0" err="1" smtClean="0"/>
              <a:t>getLockQueueLength</a:t>
            </a:r>
            <a:r>
              <a:rPr lang="en-US" dirty="0" smtClean="0"/>
              <a: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778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1722438"/>
            <a:ext cx="9258300" cy="4525963"/>
          </a:xfrm>
        </p:spPr>
        <p:txBody>
          <a:bodyPr/>
          <a:lstStyle/>
          <a:p>
            <a:r>
              <a:rPr lang="en-US" dirty="0" smtClean="0"/>
              <a:t>Concrete Locks</a:t>
            </a:r>
          </a:p>
          <a:p>
            <a:pPr lvl="1"/>
            <a:r>
              <a:rPr lang="en-US" dirty="0" err="1" smtClean="0"/>
              <a:t>ReentrantReadWriteLock</a:t>
            </a:r>
            <a:endParaRPr lang="en-US" dirty="0" smtClean="0"/>
          </a:p>
          <a:p>
            <a:pPr lvl="2"/>
            <a:r>
              <a:rPr lang="en-US" dirty="0" smtClean="0"/>
              <a:t>Maintains a fair read-write time slicing </a:t>
            </a:r>
          </a:p>
          <a:p>
            <a:pPr lvl="2"/>
            <a:r>
              <a:rPr lang="en-US" dirty="0" smtClean="0"/>
              <a:t>Only one thread can write at a time</a:t>
            </a:r>
          </a:p>
          <a:p>
            <a:pPr lvl="2"/>
            <a:r>
              <a:rPr lang="en-US" dirty="0" smtClean="0"/>
              <a:t>Several reader threads can read at the same time</a:t>
            </a:r>
          </a:p>
          <a:p>
            <a:pPr lvl="2"/>
            <a:r>
              <a:rPr lang="en-US" dirty="0" err="1" smtClean="0"/>
              <a:t>readLock</a:t>
            </a:r>
            <a:r>
              <a:rPr lang="en-US" dirty="0" smtClean="0"/>
              <a:t>() obtains the Lock for reading</a:t>
            </a:r>
          </a:p>
          <a:p>
            <a:pPr lvl="2"/>
            <a:r>
              <a:rPr lang="en-US" dirty="0" err="1" smtClean="0"/>
              <a:t>writeLock</a:t>
            </a:r>
            <a:r>
              <a:rPr lang="en-US" dirty="0" smtClean="0"/>
              <a:t>() obtains the lock for writing</a:t>
            </a:r>
            <a:endParaRPr lang="he-IL"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778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2103438"/>
            <a:ext cx="9258300" cy="4525963"/>
          </a:xfrm>
        </p:spPr>
        <p:txBody>
          <a:bodyPr/>
          <a:lstStyle/>
          <a:p>
            <a:r>
              <a:rPr lang="en-US" dirty="0" smtClean="0"/>
              <a:t>Simple Example:</a:t>
            </a:r>
            <a:endParaRPr lang="he-IL" dirty="0"/>
          </a:p>
        </p:txBody>
      </p:sp>
      <p:sp>
        <p:nvSpPr>
          <p:cNvPr id="4" name="AutoShape 8"/>
          <p:cNvSpPr>
            <a:spLocks noChangeArrowheads="1"/>
          </p:cNvSpPr>
          <p:nvPr/>
        </p:nvSpPr>
        <p:spPr bwMode="auto">
          <a:xfrm>
            <a:off x="2400300" y="3017837"/>
            <a:ext cx="4543425" cy="2209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b="1" dirty="0" smtClean="0">
                <a:solidFill>
                  <a:srgbClr val="FF0000"/>
                </a:solidFill>
                <a:latin typeface="+mn-lt"/>
                <a:cs typeface="+mn-cs"/>
              </a:rPr>
              <a:t>private  </a:t>
            </a:r>
            <a:r>
              <a:rPr lang="en-US" sz="1400" b="1" dirty="0" err="1" smtClean="0">
                <a:solidFill>
                  <a:srgbClr val="FF0000"/>
                </a:solidFill>
                <a:latin typeface="+mn-lt"/>
                <a:cs typeface="+mn-cs"/>
              </a:rPr>
              <a:t>ReentrantLock</a:t>
            </a:r>
            <a:r>
              <a:rPr lang="en-US" sz="1400" b="1" dirty="0" smtClean="0">
                <a:solidFill>
                  <a:srgbClr val="FF0000"/>
                </a:solidFill>
                <a:latin typeface="+mn-lt"/>
                <a:cs typeface="+mn-cs"/>
              </a:rPr>
              <a:t> lock=new </a:t>
            </a:r>
            <a:r>
              <a:rPr lang="en-US" sz="1400" b="1" dirty="0" err="1" smtClean="0">
                <a:solidFill>
                  <a:srgbClr val="FF0000"/>
                </a:solidFill>
                <a:latin typeface="+mn-lt"/>
                <a:cs typeface="+mn-cs"/>
              </a:rPr>
              <a:t>ReentrantLock</a:t>
            </a:r>
            <a:r>
              <a:rPr lang="en-US" sz="1400" b="1" dirty="0" smtClean="0">
                <a:solidFill>
                  <a:srgbClr val="FF0000"/>
                </a:solidFill>
                <a:latin typeface="+mn-lt"/>
                <a:cs typeface="+mn-cs"/>
              </a:rPr>
              <a:t>();</a:t>
            </a:r>
          </a:p>
          <a:p>
            <a:pPr algn="l" rtl="0" fontAlgn="auto">
              <a:lnSpc>
                <a:spcPct val="80000"/>
              </a:lnSpc>
              <a:spcBef>
                <a:spcPts val="0"/>
              </a:spcBef>
              <a:spcAft>
                <a:spcPts val="0"/>
              </a:spcAft>
              <a:defRPr/>
            </a:pPr>
            <a:r>
              <a:rPr lang="en-US" sz="1400" dirty="0" smtClean="0">
                <a:latin typeface="+mn-lt"/>
                <a:cs typeface="+mn-cs"/>
              </a:rPr>
              <a:t>..</a:t>
            </a:r>
          </a:p>
          <a:p>
            <a:pPr algn="l" rtl="0" fontAlgn="auto">
              <a:lnSpc>
                <a:spcPct val="80000"/>
              </a:lnSpc>
              <a:spcBef>
                <a:spcPts val="0"/>
              </a:spcBef>
              <a:spcAft>
                <a:spcPts val="0"/>
              </a:spcAft>
              <a:defRPr/>
            </a:pPr>
            <a:r>
              <a:rPr lang="en-US" sz="1400" dirty="0" smtClean="0">
                <a:latin typeface="+mn-lt"/>
                <a:cs typeface="+mn-cs"/>
              </a:rPr>
              <a:t>public void method(){</a:t>
            </a:r>
          </a:p>
          <a:p>
            <a:pPr algn="l" rtl="0" fontAlgn="auto">
              <a:lnSpc>
                <a:spcPct val="80000"/>
              </a:lnSpc>
              <a:spcBef>
                <a:spcPts val="0"/>
              </a:spcBef>
              <a:spcAft>
                <a:spcPts val="0"/>
              </a:spcAft>
              <a:defRPr/>
            </a:pPr>
            <a:r>
              <a:rPr lang="en-US" sz="1400" dirty="0" smtClean="0">
                <a:latin typeface="+mn-lt"/>
                <a:cs typeface="+mn-cs"/>
              </a:rPr>
              <a:t>   </a:t>
            </a:r>
            <a:r>
              <a:rPr lang="en-US" sz="1400" b="1" dirty="0" smtClean="0">
                <a:solidFill>
                  <a:srgbClr val="FF0000"/>
                </a:solidFill>
                <a:latin typeface="+mn-lt"/>
                <a:cs typeface="+mn-cs"/>
              </a:rPr>
              <a:t>    </a:t>
            </a:r>
            <a:r>
              <a:rPr lang="en-US" sz="1400" b="1" dirty="0" err="1" smtClean="0">
                <a:solidFill>
                  <a:srgbClr val="FF0000"/>
                </a:solidFill>
                <a:latin typeface="+mn-lt"/>
                <a:cs typeface="+mn-cs"/>
              </a:rPr>
              <a:t>lock.lock</a:t>
            </a:r>
            <a:r>
              <a:rPr lang="en-US" sz="1400" b="1" dirty="0" smtClean="0">
                <a:solidFill>
                  <a:srgbClr val="FF0000"/>
                </a:solidFill>
                <a:latin typeface="+mn-lt"/>
                <a:cs typeface="+mn-cs"/>
              </a:rPr>
              <a:t>();</a:t>
            </a:r>
          </a:p>
          <a:p>
            <a:pPr algn="l" rtl="0" fontAlgn="auto">
              <a:lnSpc>
                <a:spcPct val="80000"/>
              </a:lnSpc>
              <a:spcBef>
                <a:spcPts val="0"/>
              </a:spcBef>
              <a:spcAft>
                <a:spcPts val="0"/>
              </a:spcAft>
              <a:defRPr/>
            </a:pPr>
            <a:r>
              <a:rPr lang="en-US" sz="1400" dirty="0" smtClean="0">
                <a:latin typeface="+mn-lt"/>
                <a:cs typeface="+mn-cs"/>
              </a:rPr>
              <a:t>       // do some thread sensitive tasks</a:t>
            </a:r>
          </a:p>
          <a:p>
            <a:pPr algn="l" rtl="0" fontAlgn="auto">
              <a:lnSpc>
                <a:spcPct val="80000"/>
              </a:lnSpc>
              <a:spcBef>
                <a:spcPts val="0"/>
              </a:spcBef>
              <a:spcAft>
                <a:spcPts val="0"/>
              </a:spcAft>
              <a:defRPr/>
            </a:pPr>
            <a:r>
              <a:rPr lang="en-US" sz="1400" dirty="0" smtClean="0">
                <a:latin typeface="+mn-lt"/>
                <a:cs typeface="+mn-cs"/>
              </a:rPr>
              <a:t>     </a:t>
            </a:r>
            <a:r>
              <a:rPr lang="en-US" sz="1400" b="1" dirty="0" smtClean="0">
                <a:solidFill>
                  <a:srgbClr val="FF0000"/>
                </a:solidFill>
                <a:latin typeface="+mn-lt"/>
                <a:cs typeface="+mn-cs"/>
              </a:rPr>
              <a:t>  </a:t>
            </a:r>
            <a:r>
              <a:rPr lang="en-US" sz="1400" b="1" dirty="0" err="1" smtClean="0">
                <a:solidFill>
                  <a:srgbClr val="FF0000"/>
                </a:solidFill>
                <a:latin typeface="+mn-lt"/>
                <a:cs typeface="+mn-cs"/>
              </a:rPr>
              <a:t>lock.unlock</a:t>
            </a:r>
            <a:r>
              <a:rPr lang="en-US" sz="1400" b="1" dirty="0" smtClean="0">
                <a:solidFill>
                  <a:srgbClr val="FF0000"/>
                </a:solidFill>
                <a:latin typeface="+mn-lt"/>
                <a:cs typeface="+mn-cs"/>
              </a:rPr>
              <a:t>();</a:t>
            </a:r>
          </a:p>
          <a:p>
            <a:pPr algn="l" rtl="0" fontAlgn="auto">
              <a:lnSpc>
                <a:spcPct val="80000"/>
              </a:lnSpc>
              <a:spcBef>
                <a:spcPts val="0"/>
              </a:spcBef>
              <a:spcAft>
                <a:spcPts val="0"/>
              </a:spcAft>
              <a:defRPr/>
            </a:pPr>
            <a:r>
              <a:rPr lang="en-US" sz="1400" dirty="0" smtClean="0">
                <a:latin typeface="+mn-lt"/>
                <a:cs typeface="+mn-cs"/>
              </a:rPr>
              <a:t>}</a:t>
            </a:r>
            <a:endParaRPr lang="en-US" sz="1400" dirty="0">
              <a:latin typeface="+mn-lt"/>
              <a:cs typeface="+mn-c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778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1722438"/>
            <a:ext cx="9258300" cy="4525963"/>
          </a:xfrm>
        </p:spPr>
        <p:txBody>
          <a:bodyPr/>
          <a:lstStyle/>
          <a:p>
            <a:r>
              <a:rPr lang="en-US" dirty="0" smtClean="0"/>
              <a:t>Concrete Locks</a:t>
            </a:r>
          </a:p>
          <a:p>
            <a:pPr lvl="1"/>
            <a:r>
              <a:rPr lang="en-US" dirty="0" err="1" smtClean="0"/>
              <a:t>CyclicBarrier</a:t>
            </a:r>
            <a:endParaRPr lang="en-US" dirty="0" smtClean="0"/>
          </a:p>
          <a:p>
            <a:pPr lvl="2"/>
            <a:r>
              <a:rPr lang="en-US" dirty="0" smtClean="0"/>
              <a:t>Blocks  specified number of threads – then releases all </a:t>
            </a:r>
          </a:p>
          <a:p>
            <a:pPr lvl="2"/>
            <a:endParaRPr lang="en-US" dirty="0" smtClean="0"/>
          </a:p>
          <a:p>
            <a:pPr lvl="2"/>
            <a:r>
              <a:rPr lang="en-US" dirty="0" smtClean="0"/>
              <a:t>Barrier is created with a given counter</a:t>
            </a:r>
          </a:p>
          <a:p>
            <a:pPr lvl="2"/>
            <a:r>
              <a:rPr lang="en-US" dirty="0" smtClean="0"/>
              <a:t>Threads  uses barrier await() method to block</a:t>
            </a:r>
          </a:p>
          <a:p>
            <a:pPr lvl="2"/>
            <a:r>
              <a:rPr lang="en-US" dirty="0" smtClean="0"/>
              <a:t>When the number of waiting threads reached the counter – all waiting threads are released</a:t>
            </a:r>
          </a:p>
          <a:p>
            <a:pPr lvl="2"/>
            <a:r>
              <a:rPr lang="en-US" dirty="0" smtClean="0"/>
              <a:t>Cyclic means - A reusable threads barrier</a:t>
            </a:r>
          </a:p>
          <a:p>
            <a:pPr lvl="2"/>
            <a:endParaRPr lang="en-US" dirty="0" smtClean="0"/>
          </a:p>
          <a:p>
            <a:pPr lvl="2"/>
            <a:endParaRPr lang="he-IL"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016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2027238"/>
            <a:ext cx="9258300" cy="4525963"/>
          </a:xfrm>
        </p:spPr>
        <p:txBody>
          <a:bodyPr/>
          <a:lstStyle/>
          <a:p>
            <a:r>
              <a:rPr lang="en-US" dirty="0" smtClean="0"/>
              <a:t>Simple Example - </a:t>
            </a:r>
            <a:r>
              <a:rPr lang="en-US" dirty="0" err="1" smtClean="0"/>
              <a:t>CyclicBarrier</a:t>
            </a:r>
            <a:r>
              <a:rPr lang="en-US" dirty="0" smtClean="0"/>
              <a:t>:</a:t>
            </a:r>
            <a:endParaRPr lang="he-IL" dirty="0"/>
          </a:p>
        </p:txBody>
      </p:sp>
      <p:sp>
        <p:nvSpPr>
          <p:cNvPr id="4" name="AutoShape 8"/>
          <p:cNvSpPr>
            <a:spLocks noChangeArrowheads="1"/>
          </p:cNvSpPr>
          <p:nvPr/>
        </p:nvSpPr>
        <p:spPr bwMode="auto">
          <a:xfrm>
            <a:off x="685800" y="2636837"/>
            <a:ext cx="8915400" cy="3810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cs typeface="+mn-cs"/>
              </a:rPr>
              <a:t>public class Task implements </a:t>
            </a:r>
            <a:r>
              <a:rPr lang="en-US" sz="1400" dirty="0" err="1" smtClean="0">
                <a:latin typeface="+mn-lt"/>
                <a:cs typeface="+mn-cs"/>
              </a:rPr>
              <a:t>Runnable</a:t>
            </a:r>
            <a:r>
              <a:rPr lang="en-US" sz="1400" dirty="0" smtClean="0">
                <a:latin typeface="+mn-lt"/>
                <a:cs typeface="+mn-cs"/>
              </a:rPr>
              <a:t>{</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b="1" dirty="0" smtClean="0">
                <a:solidFill>
                  <a:srgbClr val="FF0000"/>
                </a:solidFill>
                <a:latin typeface="+mn-lt"/>
                <a:cs typeface="+mn-cs"/>
              </a:rPr>
              <a:t>           private </a:t>
            </a:r>
            <a:r>
              <a:rPr lang="en-US" sz="1400" b="1" dirty="0" err="1" smtClean="0">
                <a:solidFill>
                  <a:srgbClr val="FF0000"/>
                </a:solidFill>
                <a:latin typeface="+mn-lt"/>
                <a:cs typeface="+mn-cs"/>
              </a:rPr>
              <a:t>CyclicBarrier</a:t>
            </a:r>
            <a:r>
              <a:rPr lang="en-US" sz="1400" b="1" dirty="0" smtClean="0">
                <a:solidFill>
                  <a:srgbClr val="FF0000"/>
                </a:solidFill>
                <a:latin typeface="+mn-lt"/>
                <a:cs typeface="+mn-cs"/>
              </a:rPr>
              <a:t> barrier;</a:t>
            </a:r>
            <a:r>
              <a:rPr lang="en-US" sz="1400" dirty="0" smtClean="0">
                <a:latin typeface="+mn-lt"/>
                <a:cs typeface="+mn-cs"/>
              </a:rPr>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public Task(</a:t>
            </a:r>
            <a:r>
              <a:rPr lang="en-US" sz="1400" dirty="0" err="1" smtClean="0">
                <a:latin typeface="+mn-lt"/>
                <a:cs typeface="+mn-cs"/>
              </a:rPr>
              <a:t>CyclicBarrier</a:t>
            </a:r>
            <a:r>
              <a:rPr lang="en-US" sz="1400" dirty="0" smtClean="0">
                <a:latin typeface="+mn-lt"/>
                <a:cs typeface="+mn-cs"/>
              </a:rPr>
              <a:t> barrier) {</a:t>
            </a:r>
            <a:br>
              <a:rPr lang="en-US" sz="1400" dirty="0" smtClean="0">
                <a:latin typeface="+mn-lt"/>
                <a:cs typeface="+mn-cs"/>
              </a:rPr>
            </a:br>
            <a:r>
              <a:rPr lang="en-US" sz="1400" dirty="0" smtClean="0">
                <a:latin typeface="+mn-lt"/>
                <a:cs typeface="+mn-cs"/>
              </a:rPr>
              <a:t>	</a:t>
            </a:r>
            <a:r>
              <a:rPr lang="en-US" sz="1400" dirty="0" err="1" smtClean="0">
                <a:latin typeface="+mn-lt"/>
                <a:cs typeface="+mn-cs"/>
              </a:rPr>
              <a:t>this.barrier</a:t>
            </a:r>
            <a:r>
              <a:rPr lang="en-US" sz="1400" dirty="0" smtClean="0">
                <a:latin typeface="+mn-lt"/>
                <a:cs typeface="+mn-cs"/>
              </a:rPr>
              <a:t> = barrier;</a:t>
            </a:r>
            <a:br>
              <a:rPr lang="en-US" sz="1400" dirty="0" smtClean="0">
                <a:latin typeface="+mn-lt"/>
                <a:cs typeface="+mn-cs"/>
              </a:rPr>
            </a:br>
            <a:r>
              <a:rPr lang="en-US" sz="1400" dirty="0" smtClean="0">
                <a:latin typeface="+mn-lt"/>
                <a:cs typeface="+mn-cs"/>
              </a:rPr>
              <a:t>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@Override</a:t>
            </a:r>
            <a:br>
              <a:rPr lang="en-US" sz="1400" dirty="0" smtClean="0">
                <a:latin typeface="+mn-lt"/>
                <a:cs typeface="+mn-cs"/>
              </a:rPr>
            </a:br>
            <a:r>
              <a:rPr lang="en-US" sz="1400" dirty="0" smtClean="0">
                <a:latin typeface="+mn-lt"/>
                <a:cs typeface="+mn-cs"/>
              </a:rPr>
              <a:t>          public void run(){</a:t>
            </a:r>
            <a:br>
              <a:rPr lang="en-US" sz="1400" dirty="0" smtClean="0">
                <a:latin typeface="+mn-lt"/>
                <a:cs typeface="+mn-cs"/>
              </a:rPr>
            </a:br>
            <a:r>
              <a:rPr lang="en-US" sz="1400" dirty="0" smtClean="0">
                <a:latin typeface="+mn-lt"/>
                <a:cs typeface="+mn-cs"/>
              </a:rPr>
              <a:t>	try {</a:t>
            </a:r>
            <a:br>
              <a:rPr lang="en-US" sz="1400" dirty="0" smtClean="0">
                <a:latin typeface="+mn-lt"/>
                <a:cs typeface="+mn-cs"/>
              </a:rPr>
            </a:br>
            <a:r>
              <a:rPr lang="en-US" sz="1400" dirty="0" smtClean="0">
                <a:latin typeface="+mn-lt"/>
                <a:cs typeface="+mn-cs"/>
              </a:rPr>
              <a:t>	         </a:t>
            </a:r>
            <a:r>
              <a:rPr lang="en-US" sz="1400" dirty="0" err="1" smtClean="0">
                <a:latin typeface="+mn-lt"/>
                <a:cs typeface="+mn-cs"/>
              </a:rPr>
              <a:t>System.out.println</a:t>
            </a:r>
            <a:r>
              <a:rPr lang="en-US" sz="1400" dirty="0" smtClean="0">
                <a:latin typeface="+mn-lt"/>
                <a:cs typeface="+mn-cs"/>
              </a:rPr>
              <a:t>(</a:t>
            </a:r>
            <a:r>
              <a:rPr lang="en-US" sz="1400" dirty="0" err="1" smtClean="0">
                <a:latin typeface="+mn-lt"/>
                <a:cs typeface="+mn-cs"/>
              </a:rPr>
              <a:t>Thread.currentThread</a:t>
            </a:r>
            <a:r>
              <a:rPr lang="en-US" sz="1400" dirty="0" smtClean="0">
                <a:latin typeface="+mn-lt"/>
                <a:cs typeface="+mn-cs"/>
              </a:rPr>
              <a:t>().</a:t>
            </a:r>
            <a:r>
              <a:rPr lang="en-US" sz="1400" dirty="0" err="1" smtClean="0">
                <a:latin typeface="+mn-lt"/>
                <a:cs typeface="+mn-cs"/>
              </a:rPr>
              <a:t>getName</a:t>
            </a:r>
            <a:r>
              <a:rPr lang="en-US" sz="1400" dirty="0" smtClean="0">
                <a:latin typeface="+mn-lt"/>
                <a:cs typeface="+mn-cs"/>
              </a:rPr>
              <a:t>() + " is waiting on barrier");</a:t>
            </a:r>
            <a:br>
              <a:rPr lang="en-US" sz="1400" dirty="0" smtClean="0">
                <a:latin typeface="+mn-lt"/>
                <a:cs typeface="+mn-cs"/>
              </a:rPr>
            </a:br>
            <a:r>
              <a:rPr lang="en-US" sz="1400" dirty="0" smtClean="0">
                <a:latin typeface="+mn-lt"/>
                <a:cs typeface="+mn-cs"/>
              </a:rPr>
              <a:t>	         </a:t>
            </a:r>
            <a:r>
              <a:rPr lang="en-US" sz="1400" b="1" dirty="0" err="1" smtClean="0">
                <a:solidFill>
                  <a:srgbClr val="FF0000"/>
                </a:solidFill>
                <a:latin typeface="+mn-lt"/>
                <a:cs typeface="+mn-cs"/>
              </a:rPr>
              <a:t>barrier.await</a:t>
            </a:r>
            <a:r>
              <a:rPr lang="en-US" sz="1400" b="1" dirty="0" smtClean="0">
                <a:solidFill>
                  <a:srgbClr val="FF0000"/>
                </a:solidFill>
                <a:latin typeface="+mn-lt"/>
                <a:cs typeface="+mn-cs"/>
              </a:rPr>
              <a:t>();</a:t>
            </a:r>
            <a:br>
              <a:rPr lang="en-US" sz="1400" b="1" dirty="0" smtClean="0">
                <a:solidFill>
                  <a:srgbClr val="FF0000"/>
                </a:solidFill>
                <a:latin typeface="+mn-lt"/>
                <a:cs typeface="+mn-cs"/>
              </a:rPr>
            </a:br>
            <a:r>
              <a:rPr lang="en-US" sz="1400" b="1" dirty="0" smtClean="0">
                <a:solidFill>
                  <a:srgbClr val="FF0000"/>
                </a:solidFill>
                <a:latin typeface="+mn-lt"/>
                <a:cs typeface="+mn-cs"/>
              </a:rPr>
              <a:t>	         </a:t>
            </a:r>
            <a:r>
              <a:rPr lang="en-US" sz="1400" dirty="0" err="1" smtClean="0">
                <a:latin typeface="+mn-lt"/>
                <a:cs typeface="+mn-cs"/>
              </a:rPr>
              <a:t>System.out.println</a:t>
            </a:r>
            <a:r>
              <a:rPr lang="en-US" sz="1400" dirty="0" smtClean="0">
                <a:latin typeface="+mn-lt"/>
                <a:cs typeface="+mn-cs"/>
              </a:rPr>
              <a:t>(</a:t>
            </a:r>
            <a:r>
              <a:rPr lang="en-US" sz="1400" dirty="0" err="1" smtClean="0">
                <a:latin typeface="+mn-lt"/>
                <a:cs typeface="+mn-cs"/>
              </a:rPr>
              <a:t>Thread.currentThread</a:t>
            </a:r>
            <a:r>
              <a:rPr lang="en-US" sz="1400" dirty="0" smtClean="0">
                <a:latin typeface="+mn-lt"/>
                <a:cs typeface="+mn-cs"/>
              </a:rPr>
              <a:t>().</a:t>
            </a:r>
            <a:r>
              <a:rPr lang="en-US" sz="1400" dirty="0" err="1" smtClean="0">
                <a:latin typeface="+mn-lt"/>
                <a:cs typeface="+mn-cs"/>
              </a:rPr>
              <a:t>getName</a:t>
            </a:r>
            <a:r>
              <a:rPr lang="en-US" sz="1400" dirty="0" smtClean="0">
                <a:latin typeface="+mn-lt"/>
                <a:cs typeface="+mn-cs"/>
              </a:rPr>
              <a:t>() + " has crossed the barrier");</a:t>
            </a:r>
            <a:br>
              <a:rPr lang="en-US" sz="1400" dirty="0" smtClean="0">
                <a:latin typeface="+mn-lt"/>
                <a:cs typeface="+mn-cs"/>
              </a:rPr>
            </a:br>
            <a:r>
              <a:rPr lang="en-US" sz="1400" dirty="0" smtClean="0">
                <a:latin typeface="+mn-lt"/>
                <a:cs typeface="+mn-cs"/>
              </a:rPr>
              <a:t>	} catch (</a:t>
            </a:r>
            <a:r>
              <a:rPr lang="en-US" sz="1400" dirty="0" err="1" smtClean="0">
                <a:latin typeface="+mn-lt"/>
                <a:cs typeface="+mn-cs"/>
              </a:rPr>
              <a:t>InterruptedException</a:t>
            </a:r>
            <a:r>
              <a:rPr lang="en-US" sz="1400" dirty="0" smtClean="0">
                <a:latin typeface="+mn-lt"/>
                <a:cs typeface="+mn-cs"/>
              </a:rPr>
              <a:t> ex) {</a:t>
            </a:r>
            <a:br>
              <a:rPr lang="en-US" sz="1400" dirty="0" smtClean="0">
                <a:latin typeface="+mn-lt"/>
                <a:cs typeface="+mn-cs"/>
              </a:rPr>
            </a:b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a:t>
            </a:r>
            <a:endParaRPr lang="en-US" sz="1400" dirty="0">
              <a:latin typeface="+mn-lt"/>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514350" y="609600"/>
            <a:ext cx="9258300" cy="1143000"/>
          </a:xfrm>
        </p:spPr>
        <p:txBody>
          <a:bodyPr/>
          <a:lstStyle/>
          <a:p>
            <a:r>
              <a:rPr lang="en-US" dirty="0" smtClean="0"/>
              <a:t>Garbage Collector</a:t>
            </a:r>
          </a:p>
        </p:txBody>
      </p:sp>
      <p:sp>
        <p:nvSpPr>
          <p:cNvPr id="32770" name="Rectangle 3"/>
          <p:cNvSpPr>
            <a:spLocks noGrp="1" noChangeArrowheads="1"/>
          </p:cNvSpPr>
          <p:nvPr>
            <p:ph type="body" idx="1"/>
          </p:nvPr>
        </p:nvSpPr>
        <p:spPr/>
        <p:txBody>
          <a:bodyPr/>
          <a:lstStyle/>
          <a:p>
            <a:r>
              <a:rPr lang="en-US" sz="2000" smtClean="0"/>
              <a:t>Monitoring GC</a:t>
            </a:r>
          </a:p>
        </p:txBody>
      </p:sp>
      <p:sp>
        <p:nvSpPr>
          <p:cNvPr id="32771" name="Rectangle 4"/>
          <p:cNvSpPr>
            <a:spLocks noChangeArrowheads="1"/>
          </p:cNvSpPr>
          <p:nvPr/>
        </p:nvSpPr>
        <p:spPr bwMode="auto">
          <a:xfrm>
            <a:off x="1800225" y="2667000"/>
            <a:ext cx="2914650" cy="533400"/>
          </a:xfrm>
          <a:prstGeom prst="rect">
            <a:avLst/>
          </a:prstGeom>
          <a:noFill/>
          <a:ln w="28575">
            <a:solidFill>
              <a:schemeClr val="bg2"/>
            </a:solidFill>
            <a:miter lim="800000"/>
            <a:headEnd/>
            <a:tailEnd/>
          </a:ln>
        </p:spPr>
        <p:txBody>
          <a:bodyPr wrap="none" anchor="ctr"/>
          <a:lstStyle/>
          <a:p>
            <a:pPr algn="l" rtl="0" eaLnBrk="0" hangingPunct="0"/>
            <a:r>
              <a:rPr lang="en-US" sz="1400">
                <a:latin typeface="Calibri" pitchFamily="34" charset="0"/>
              </a:rPr>
              <a:t>java –verbosegc MyProgram</a:t>
            </a:r>
            <a:endParaRPr lang="en-US" sz="1400" b="1">
              <a:latin typeface="Calibri" pitchFamily="34" charset="0"/>
            </a:endParaRPr>
          </a:p>
        </p:txBody>
      </p:sp>
      <p:pic>
        <p:nvPicPr>
          <p:cNvPr id="32772" name="Picture 5" descr="aaa"/>
          <p:cNvPicPr>
            <a:picLocks noChangeAspect="1" noChangeArrowheads="1"/>
          </p:cNvPicPr>
          <p:nvPr/>
        </p:nvPicPr>
        <p:blipFill>
          <a:blip r:embed="rId3" cstate="print"/>
          <a:srcRect/>
          <a:stretch>
            <a:fillRect/>
          </a:stretch>
        </p:blipFill>
        <p:spPr bwMode="auto">
          <a:xfrm>
            <a:off x="1660922" y="3609975"/>
            <a:ext cx="7236619" cy="750888"/>
          </a:xfrm>
          <a:prstGeom prst="rect">
            <a:avLst/>
          </a:prstGeom>
          <a:noFill/>
          <a:ln w="9525">
            <a:solidFill>
              <a:schemeClr val="bg2"/>
            </a:solidFill>
            <a:miter lim="800000"/>
            <a:headEnd/>
            <a:tailEnd/>
          </a:ln>
        </p:spPr>
      </p:pic>
      <p:sp>
        <p:nvSpPr>
          <p:cNvPr id="32773" name="Rectangle 6"/>
          <p:cNvSpPr>
            <a:spLocks noChangeArrowheads="1"/>
          </p:cNvSpPr>
          <p:nvPr/>
        </p:nvSpPr>
        <p:spPr bwMode="auto">
          <a:xfrm>
            <a:off x="771525" y="4724400"/>
            <a:ext cx="1971675" cy="381000"/>
          </a:xfrm>
          <a:prstGeom prst="rect">
            <a:avLst/>
          </a:prstGeom>
          <a:noFill/>
          <a:ln w="19050">
            <a:solidFill>
              <a:schemeClr val="bg2"/>
            </a:solidFill>
            <a:miter lim="800000"/>
            <a:headEnd/>
            <a:tailEnd/>
          </a:ln>
        </p:spPr>
        <p:txBody>
          <a:bodyPr wrap="none" anchor="ctr"/>
          <a:lstStyle/>
          <a:p>
            <a:pPr algn="l" rtl="0" eaLnBrk="0" hangingPunct="0"/>
            <a:r>
              <a:rPr lang="en-US" sz="1400">
                <a:latin typeface="Calibri" pitchFamily="34" charset="0"/>
              </a:rPr>
              <a:t>Amount of freed Kb</a:t>
            </a:r>
          </a:p>
        </p:txBody>
      </p:sp>
      <p:sp>
        <p:nvSpPr>
          <p:cNvPr id="32774" name="Rectangle 7"/>
          <p:cNvSpPr>
            <a:spLocks noChangeArrowheads="1"/>
          </p:cNvSpPr>
          <p:nvPr/>
        </p:nvSpPr>
        <p:spPr bwMode="auto">
          <a:xfrm>
            <a:off x="2914650" y="4724400"/>
            <a:ext cx="2228850" cy="381000"/>
          </a:xfrm>
          <a:prstGeom prst="rect">
            <a:avLst/>
          </a:prstGeom>
          <a:noFill/>
          <a:ln w="19050">
            <a:solidFill>
              <a:schemeClr val="bg2"/>
            </a:solidFill>
            <a:miter lim="800000"/>
            <a:headEnd/>
            <a:tailEnd/>
          </a:ln>
        </p:spPr>
        <p:txBody>
          <a:bodyPr wrap="none" anchor="ctr"/>
          <a:lstStyle/>
          <a:p>
            <a:pPr algn="l" rtl="0" eaLnBrk="0" hangingPunct="0"/>
            <a:r>
              <a:rPr lang="en-US" sz="1400">
                <a:latin typeface="Calibri" pitchFamily="34" charset="0"/>
              </a:rPr>
              <a:t>Amount of occupied Kb</a:t>
            </a:r>
          </a:p>
        </p:txBody>
      </p:sp>
      <p:sp>
        <p:nvSpPr>
          <p:cNvPr id="32775" name="Rectangle 8"/>
          <p:cNvSpPr>
            <a:spLocks noChangeArrowheads="1"/>
          </p:cNvSpPr>
          <p:nvPr/>
        </p:nvSpPr>
        <p:spPr bwMode="auto">
          <a:xfrm>
            <a:off x="5314950" y="4724400"/>
            <a:ext cx="1800225" cy="381000"/>
          </a:xfrm>
          <a:prstGeom prst="rect">
            <a:avLst/>
          </a:prstGeom>
          <a:noFill/>
          <a:ln w="19050">
            <a:solidFill>
              <a:schemeClr val="bg2"/>
            </a:solidFill>
            <a:miter lim="800000"/>
            <a:headEnd/>
            <a:tailEnd/>
          </a:ln>
        </p:spPr>
        <p:txBody>
          <a:bodyPr wrap="none" anchor="ctr"/>
          <a:lstStyle/>
          <a:p>
            <a:pPr algn="l" rtl="0" eaLnBrk="0" hangingPunct="0"/>
            <a:r>
              <a:rPr lang="en-US" sz="1400">
                <a:latin typeface="Calibri" pitchFamily="34" charset="0"/>
              </a:rPr>
              <a:t>Heap current size</a:t>
            </a:r>
          </a:p>
        </p:txBody>
      </p:sp>
      <p:sp>
        <p:nvSpPr>
          <p:cNvPr id="32776" name="Rectangle 9"/>
          <p:cNvSpPr>
            <a:spLocks noChangeArrowheads="1"/>
          </p:cNvSpPr>
          <p:nvPr/>
        </p:nvSpPr>
        <p:spPr bwMode="auto">
          <a:xfrm>
            <a:off x="7286625" y="4724400"/>
            <a:ext cx="2228850" cy="381000"/>
          </a:xfrm>
          <a:prstGeom prst="rect">
            <a:avLst/>
          </a:prstGeom>
          <a:noFill/>
          <a:ln w="19050">
            <a:solidFill>
              <a:schemeClr val="bg2"/>
            </a:solidFill>
            <a:miter lim="800000"/>
            <a:headEnd/>
            <a:tailEnd/>
          </a:ln>
        </p:spPr>
        <p:txBody>
          <a:bodyPr wrap="none" anchor="ctr"/>
          <a:lstStyle/>
          <a:p>
            <a:pPr algn="l" rtl="0" eaLnBrk="0" hangingPunct="0"/>
            <a:r>
              <a:rPr lang="en-US" sz="1400">
                <a:latin typeface="Calibri" pitchFamily="34" charset="0"/>
              </a:rPr>
              <a:t>Time consumed by GC </a:t>
            </a:r>
          </a:p>
        </p:txBody>
      </p:sp>
      <p:sp>
        <p:nvSpPr>
          <p:cNvPr id="73738" name="Line 10"/>
          <p:cNvSpPr>
            <a:spLocks noChangeShapeType="1"/>
          </p:cNvSpPr>
          <p:nvPr/>
        </p:nvSpPr>
        <p:spPr bwMode="auto">
          <a:xfrm flipV="1">
            <a:off x="2314575" y="4267200"/>
            <a:ext cx="0" cy="45720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
        <p:nvSpPr>
          <p:cNvPr id="73739" name="Line 11"/>
          <p:cNvSpPr>
            <a:spLocks noChangeShapeType="1"/>
          </p:cNvSpPr>
          <p:nvPr/>
        </p:nvSpPr>
        <p:spPr bwMode="auto">
          <a:xfrm flipH="1" flipV="1">
            <a:off x="3118247" y="4292600"/>
            <a:ext cx="971550" cy="43180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
        <p:nvSpPr>
          <p:cNvPr id="73740" name="Line 12"/>
          <p:cNvSpPr>
            <a:spLocks noChangeShapeType="1"/>
          </p:cNvSpPr>
          <p:nvPr/>
        </p:nvSpPr>
        <p:spPr bwMode="auto">
          <a:xfrm flipH="1" flipV="1">
            <a:off x="4171950" y="4292600"/>
            <a:ext cx="1314450" cy="43180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
        <p:nvSpPr>
          <p:cNvPr id="73741" name="Line 13"/>
          <p:cNvSpPr>
            <a:spLocks noChangeShapeType="1"/>
          </p:cNvSpPr>
          <p:nvPr/>
        </p:nvSpPr>
        <p:spPr bwMode="auto">
          <a:xfrm flipH="1" flipV="1">
            <a:off x="4457700" y="4267200"/>
            <a:ext cx="3086100" cy="45720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731838"/>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2057401"/>
            <a:ext cx="9258300" cy="4525963"/>
          </a:xfrm>
        </p:spPr>
        <p:txBody>
          <a:bodyPr/>
          <a:lstStyle/>
          <a:p>
            <a:r>
              <a:rPr lang="en-US" dirty="0" smtClean="0"/>
              <a:t>Simple Example - </a:t>
            </a:r>
            <a:r>
              <a:rPr lang="en-US" dirty="0" err="1" smtClean="0"/>
              <a:t>CyclicBarrier</a:t>
            </a:r>
            <a:r>
              <a:rPr lang="en-US" dirty="0" smtClean="0"/>
              <a:t>:</a:t>
            </a:r>
            <a:endParaRPr lang="he-IL" dirty="0"/>
          </a:p>
        </p:txBody>
      </p:sp>
      <p:sp>
        <p:nvSpPr>
          <p:cNvPr id="4" name="AutoShape 8"/>
          <p:cNvSpPr>
            <a:spLocks noChangeArrowheads="1"/>
          </p:cNvSpPr>
          <p:nvPr/>
        </p:nvSpPr>
        <p:spPr bwMode="auto">
          <a:xfrm>
            <a:off x="942975" y="2667000"/>
            <a:ext cx="8058150" cy="3810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cs typeface="+mn-cs"/>
              </a:rPr>
              <a:t>public static void main(String </a:t>
            </a:r>
            <a:r>
              <a:rPr lang="en-US" sz="1400" dirty="0" err="1" smtClean="0">
                <a:latin typeface="+mn-lt"/>
                <a:cs typeface="+mn-cs"/>
              </a:rPr>
              <a:t>args</a:t>
            </a:r>
            <a:r>
              <a:rPr lang="en-US" sz="1400" dirty="0" smtClean="0">
                <a:latin typeface="+mn-lt"/>
                <a:cs typeface="+mn-cs"/>
              </a:rPr>
              <a:t>[])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a:t>
            </a:r>
            <a:r>
              <a:rPr lang="en-US" sz="1400" b="1" dirty="0" smtClean="0">
                <a:solidFill>
                  <a:srgbClr val="FF0000"/>
                </a:solidFill>
                <a:latin typeface="+mn-lt"/>
                <a:cs typeface="+mn-cs"/>
              </a:rPr>
              <a:t>final </a:t>
            </a:r>
            <a:r>
              <a:rPr lang="en-US" sz="1400" b="1" dirty="0" err="1" smtClean="0">
                <a:solidFill>
                  <a:srgbClr val="FF0000"/>
                </a:solidFill>
                <a:latin typeface="+mn-lt"/>
                <a:cs typeface="+mn-cs"/>
              </a:rPr>
              <a:t>CyclicBarrier</a:t>
            </a:r>
            <a:r>
              <a:rPr lang="en-US" sz="1400" b="1" dirty="0" smtClean="0">
                <a:solidFill>
                  <a:srgbClr val="FF0000"/>
                </a:solidFill>
                <a:latin typeface="+mn-lt"/>
                <a:cs typeface="+mn-cs"/>
              </a:rPr>
              <a:t> </a:t>
            </a:r>
            <a:r>
              <a:rPr lang="en-US" sz="1400" b="1" dirty="0" err="1" smtClean="0">
                <a:solidFill>
                  <a:srgbClr val="FF0000"/>
                </a:solidFill>
                <a:latin typeface="+mn-lt"/>
                <a:cs typeface="+mn-cs"/>
              </a:rPr>
              <a:t>cb</a:t>
            </a:r>
            <a:r>
              <a:rPr lang="en-US" sz="1400" b="1" dirty="0" smtClean="0">
                <a:solidFill>
                  <a:srgbClr val="FF0000"/>
                </a:solidFill>
                <a:latin typeface="+mn-lt"/>
                <a:cs typeface="+mn-cs"/>
              </a:rPr>
              <a:t> = new </a:t>
            </a:r>
            <a:r>
              <a:rPr lang="en-US" sz="1400" b="1" dirty="0" err="1" smtClean="0">
                <a:solidFill>
                  <a:srgbClr val="FF0000"/>
                </a:solidFill>
                <a:latin typeface="+mn-lt"/>
                <a:cs typeface="+mn-cs"/>
              </a:rPr>
              <a:t>CyclicBarrier</a:t>
            </a:r>
            <a:r>
              <a:rPr lang="en-US" sz="1400" b="1" dirty="0" smtClean="0">
                <a:solidFill>
                  <a:srgbClr val="FF0000"/>
                </a:solidFill>
                <a:latin typeface="+mn-lt"/>
                <a:cs typeface="+mn-cs"/>
              </a:rPr>
              <a:t>(3, new </a:t>
            </a:r>
            <a:r>
              <a:rPr lang="en-US" sz="1400" b="1" dirty="0" err="1" smtClean="0">
                <a:solidFill>
                  <a:srgbClr val="FF0000"/>
                </a:solidFill>
                <a:latin typeface="+mn-lt"/>
                <a:cs typeface="+mn-cs"/>
              </a:rPr>
              <a:t>Runnable</a:t>
            </a:r>
            <a:r>
              <a:rPr lang="en-US" sz="1400" b="1" dirty="0" smtClean="0">
                <a:solidFill>
                  <a:srgbClr val="FF0000"/>
                </a:solidFill>
                <a:latin typeface="+mn-lt"/>
                <a:cs typeface="+mn-cs"/>
              </a:rPr>
              <a:t>(){</a:t>
            </a:r>
            <a:br>
              <a:rPr lang="en-US" sz="1400" b="1" dirty="0" smtClean="0">
                <a:solidFill>
                  <a:srgbClr val="FF0000"/>
                </a:solidFill>
                <a:latin typeface="+mn-lt"/>
                <a:cs typeface="+mn-cs"/>
              </a:rPr>
            </a:br>
            <a:r>
              <a:rPr lang="en-US" sz="1400" b="1" dirty="0" smtClean="0">
                <a:solidFill>
                  <a:srgbClr val="FF0000"/>
                </a:solidFill>
                <a:latin typeface="+mn-lt"/>
                <a:cs typeface="+mn-cs"/>
              </a:rPr>
              <a:t> 	</a:t>
            </a:r>
            <a:r>
              <a:rPr lang="en-US" sz="1400" dirty="0" smtClean="0">
                <a:latin typeface="+mn-lt"/>
                <a:cs typeface="+mn-cs"/>
              </a:rPr>
              <a:t>@Override</a:t>
            </a:r>
            <a:br>
              <a:rPr lang="en-US" sz="1400" dirty="0" smtClean="0">
                <a:latin typeface="+mn-lt"/>
                <a:cs typeface="+mn-cs"/>
              </a:rPr>
            </a:br>
            <a:r>
              <a:rPr lang="en-US" sz="1400" dirty="0" smtClean="0">
                <a:latin typeface="+mn-lt"/>
                <a:cs typeface="+mn-cs"/>
              </a:rPr>
              <a:t>	public void run(){</a:t>
            </a:r>
            <a:br>
              <a:rPr lang="en-US" sz="1400" dirty="0" smtClean="0">
                <a:latin typeface="+mn-lt"/>
                <a:cs typeface="+mn-cs"/>
              </a:rPr>
            </a:br>
            <a:r>
              <a:rPr lang="en-US" sz="1400" dirty="0" smtClean="0">
                <a:latin typeface="+mn-lt"/>
                <a:cs typeface="+mn-cs"/>
              </a:rPr>
              <a:t>		//This task will be executed once all thread reaches barrier</a:t>
            </a:r>
            <a:br>
              <a:rPr lang="en-US" sz="1400" dirty="0" smtClean="0">
                <a:latin typeface="+mn-lt"/>
                <a:cs typeface="+mn-cs"/>
              </a:rPr>
            </a:br>
            <a:r>
              <a:rPr lang="en-US" sz="1400" dirty="0" smtClean="0">
                <a:latin typeface="+mn-lt"/>
                <a:cs typeface="+mn-cs"/>
              </a:rPr>
              <a:t>		</a:t>
            </a:r>
            <a:r>
              <a:rPr lang="en-US" sz="1400" dirty="0" err="1" smtClean="0">
                <a:latin typeface="+mn-lt"/>
                <a:cs typeface="+mn-cs"/>
              </a:rPr>
              <a:t>System.out.println</a:t>
            </a:r>
            <a:r>
              <a:rPr lang="en-US" sz="1400" dirty="0" smtClean="0">
                <a:latin typeface="+mn-lt"/>
                <a:cs typeface="+mn-cs"/>
              </a:rPr>
              <a:t>("All parties are arrived at barrier, lets play");</a:t>
            </a:r>
            <a:br>
              <a:rPr lang="en-US" sz="1400" dirty="0" smtClean="0">
                <a:latin typeface="+mn-lt"/>
                <a:cs typeface="+mn-cs"/>
              </a:rPr>
            </a:br>
            <a:r>
              <a:rPr lang="en-US" sz="1400" dirty="0" smtClean="0">
                <a:latin typeface="+mn-lt"/>
                <a:cs typeface="+mn-cs"/>
              </a:rPr>
              <a:t>	}</a:t>
            </a:r>
            <a:br>
              <a:rPr lang="en-US" sz="1400" dirty="0" smtClean="0">
                <a:latin typeface="+mn-lt"/>
                <a:cs typeface="+mn-cs"/>
              </a:rPr>
            </a:br>
            <a:r>
              <a:rPr lang="en-US" sz="1400" dirty="0" smtClean="0">
                <a:latin typeface="+mn-lt"/>
                <a:cs typeface="+mn-cs"/>
              </a:rPr>
              <a:t>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Thread t1 = new Thread(new Task(</a:t>
            </a:r>
            <a:r>
              <a:rPr lang="en-US" sz="1400" dirty="0" err="1" smtClean="0">
                <a:latin typeface="+mn-lt"/>
                <a:cs typeface="+mn-cs"/>
              </a:rPr>
              <a:t>cb</a:t>
            </a:r>
            <a:r>
              <a:rPr lang="en-US" sz="1400" dirty="0" smtClean="0">
                <a:latin typeface="+mn-lt"/>
                <a:cs typeface="+mn-cs"/>
              </a:rPr>
              <a:t>), "Thread 1");</a:t>
            </a:r>
            <a:br>
              <a:rPr lang="en-US" sz="1400" dirty="0" smtClean="0">
                <a:latin typeface="+mn-lt"/>
                <a:cs typeface="+mn-cs"/>
              </a:rPr>
            </a:br>
            <a:r>
              <a:rPr lang="en-US" sz="1400" dirty="0" smtClean="0">
                <a:latin typeface="+mn-lt"/>
                <a:cs typeface="+mn-cs"/>
              </a:rPr>
              <a:t>        Thread t2 = new Thread(new Task(</a:t>
            </a:r>
            <a:r>
              <a:rPr lang="en-US" sz="1400" dirty="0" err="1" smtClean="0">
                <a:latin typeface="+mn-lt"/>
                <a:cs typeface="+mn-cs"/>
              </a:rPr>
              <a:t>cb</a:t>
            </a:r>
            <a:r>
              <a:rPr lang="en-US" sz="1400" dirty="0" smtClean="0">
                <a:latin typeface="+mn-lt"/>
                <a:cs typeface="+mn-cs"/>
              </a:rPr>
              <a:t>), "Thread 2");</a:t>
            </a:r>
            <a:br>
              <a:rPr lang="en-US" sz="1400" dirty="0" smtClean="0">
                <a:latin typeface="+mn-lt"/>
                <a:cs typeface="+mn-cs"/>
              </a:rPr>
            </a:br>
            <a:r>
              <a:rPr lang="en-US" sz="1400" dirty="0" smtClean="0">
                <a:latin typeface="+mn-lt"/>
                <a:cs typeface="+mn-cs"/>
              </a:rPr>
              <a:t>        Thread t3 = new Thread(new Task(</a:t>
            </a:r>
            <a:r>
              <a:rPr lang="en-US" sz="1400" dirty="0" err="1" smtClean="0">
                <a:latin typeface="+mn-lt"/>
                <a:cs typeface="+mn-cs"/>
              </a:rPr>
              <a:t>cb</a:t>
            </a:r>
            <a:r>
              <a:rPr lang="en-US" sz="1400" dirty="0" smtClean="0">
                <a:latin typeface="+mn-lt"/>
                <a:cs typeface="+mn-cs"/>
              </a:rPr>
              <a:t>), "Thread 3");</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t1.start();</a:t>
            </a:r>
            <a:br>
              <a:rPr lang="en-US" sz="1400" dirty="0" smtClean="0">
                <a:latin typeface="+mn-lt"/>
                <a:cs typeface="+mn-cs"/>
              </a:rPr>
            </a:br>
            <a:r>
              <a:rPr lang="en-US" sz="1400" dirty="0" smtClean="0">
                <a:latin typeface="+mn-lt"/>
                <a:cs typeface="+mn-cs"/>
              </a:rPr>
              <a:t>        t2.start();</a:t>
            </a:r>
            <a:br>
              <a:rPr lang="en-US" sz="1400" dirty="0" smtClean="0">
                <a:latin typeface="+mn-lt"/>
                <a:cs typeface="+mn-cs"/>
              </a:rPr>
            </a:br>
            <a:r>
              <a:rPr lang="en-US" sz="1400" dirty="0" smtClean="0">
                <a:latin typeface="+mn-lt"/>
                <a:cs typeface="+mn-cs"/>
              </a:rPr>
              <a:t>        t3.start();</a:t>
            </a:r>
            <a:br>
              <a:rPr lang="en-US" sz="1400" dirty="0" smtClean="0">
                <a:latin typeface="+mn-lt"/>
                <a:cs typeface="+mn-cs"/>
              </a:rPr>
            </a:br>
            <a:r>
              <a:rPr lang="en-US" sz="1400" dirty="0" smtClean="0">
                <a:latin typeface="+mn-lt"/>
                <a:cs typeface="+mn-cs"/>
              </a:rPr>
              <a:t>}</a:t>
            </a:r>
            <a:endParaRPr lang="en-US" sz="1400" dirty="0">
              <a:latin typeface="+mn-lt"/>
              <a:cs typeface="+mn-cs"/>
            </a:endParaRPr>
          </a:p>
        </p:txBody>
      </p:sp>
      <p:sp>
        <p:nvSpPr>
          <p:cNvPr id="5" name="AutoShape 8"/>
          <p:cNvSpPr>
            <a:spLocks noChangeArrowheads="1"/>
          </p:cNvSpPr>
          <p:nvPr/>
        </p:nvSpPr>
        <p:spPr bwMode="auto">
          <a:xfrm>
            <a:off x="6257925" y="4648200"/>
            <a:ext cx="3686175" cy="1981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b="1" dirty="0" smtClean="0">
                <a:latin typeface="+mn-lt"/>
                <a:cs typeface="+mn-cs"/>
              </a:rPr>
              <a:t>Output:</a:t>
            </a:r>
          </a:p>
          <a:p>
            <a:pPr algn="l" rtl="0" fontAlgn="auto">
              <a:lnSpc>
                <a:spcPct val="80000"/>
              </a:lnSpc>
              <a:spcBef>
                <a:spcPts val="0"/>
              </a:spcBef>
              <a:spcAft>
                <a:spcPts val="0"/>
              </a:spcAft>
              <a:defRPr/>
            </a:pPr>
            <a:r>
              <a:rPr lang="en-US" sz="1400" b="1" dirty="0" smtClean="0">
                <a:latin typeface="+mn-lt"/>
                <a:cs typeface="+mn-cs"/>
              </a:rPr>
              <a:t/>
            </a:r>
            <a:br>
              <a:rPr lang="en-US" sz="1400" b="1" dirty="0" smtClean="0">
                <a:latin typeface="+mn-lt"/>
                <a:cs typeface="+mn-cs"/>
              </a:rPr>
            </a:br>
            <a:r>
              <a:rPr lang="en-US" sz="1400" dirty="0" smtClean="0">
                <a:latin typeface="+mn-lt"/>
                <a:cs typeface="+mn-cs"/>
              </a:rPr>
              <a:t>Thread 1 is waiting on barrier</a:t>
            </a:r>
            <a:br>
              <a:rPr lang="en-US" sz="1400" dirty="0" smtClean="0">
                <a:latin typeface="+mn-lt"/>
                <a:cs typeface="+mn-cs"/>
              </a:rPr>
            </a:br>
            <a:r>
              <a:rPr lang="en-US" sz="1400" dirty="0" smtClean="0">
                <a:latin typeface="+mn-lt"/>
                <a:cs typeface="+mn-cs"/>
              </a:rPr>
              <a:t>Thread 3 is waiting on barrier</a:t>
            </a:r>
            <a:br>
              <a:rPr lang="en-US" sz="1400" dirty="0" smtClean="0">
                <a:latin typeface="+mn-lt"/>
                <a:cs typeface="+mn-cs"/>
              </a:rPr>
            </a:br>
            <a:r>
              <a:rPr lang="en-US" sz="1400" dirty="0" smtClean="0">
                <a:latin typeface="+mn-lt"/>
                <a:cs typeface="+mn-cs"/>
              </a:rPr>
              <a:t>Thread 2 is waiting on barrier</a:t>
            </a:r>
            <a:br>
              <a:rPr lang="en-US" sz="1400" dirty="0" smtClean="0">
                <a:latin typeface="+mn-lt"/>
                <a:cs typeface="+mn-cs"/>
              </a:rPr>
            </a:br>
            <a:r>
              <a:rPr lang="en-US" sz="1400" dirty="0" smtClean="0">
                <a:latin typeface="+mn-lt"/>
                <a:cs typeface="+mn-cs"/>
              </a:rPr>
              <a:t>All parties are arrived at barrier, lets play</a:t>
            </a:r>
            <a:br>
              <a:rPr lang="en-US" sz="1400" dirty="0" smtClean="0">
                <a:latin typeface="+mn-lt"/>
                <a:cs typeface="+mn-cs"/>
              </a:rPr>
            </a:br>
            <a:r>
              <a:rPr lang="en-US" sz="1400" dirty="0" smtClean="0">
                <a:latin typeface="+mn-lt"/>
                <a:cs typeface="+mn-cs"/>
              </a:rPr>
              <a:t>Thread 3 has crossed the barrier</a:t>
            </a:r>
            <a:br>
              <a:rPr lang="en-US" sz="1400" dirty="0" smtClean="0">
                <a:latin typeface="+mn-lt"/>
                <a:cs typeface="+mn-cs"/>
              </a:rPr>
            </a:br>
            <a:r>
              <a:rPr lang="en-US" sz="1400" dirty="0" smtClean="0">
                <a:latin typeface="+mn-lt"/>
                <a:cs typeface="+mn-cs"/>
              </a:rPr>
              <a:t>Thread 1 has crossed the barrier</a:t>
            </a:r>
            <a:br>
              <a:rPr lang="en-US" sz="1400" dirty="0" smtClean="0">
                <a:latin typeface="+mn-lt"/>
                <a:cs typeface="+mn-cs"/>
              </a:rPr>
            </a:br>
            <a:r>
              <a:rPr lang="en-US" sz="1400" dirty="0" smtClean="0">
                <a:latin typeface="+mn-lt"/>
                <a:cs typeface="+mn-cs"/>
              </a:rPr>
              <a:t>Thread 2 has crossed the barrier</a:t>
            </a:r>
            <a:br>
              <a:rPr lang="en-US" sz="1400" dirty="0" smtClean="0">
                <a:latin typeface="+mn-lt"/>
                <a:cs typeface="+mn-cs"/>
              </a:rPr>
            </a:br>
            <a:endParaRPr lang="en-US" sz="1400" dirty="0">
              <a:latin typeface="+mn-lt"/>
              <a:cs typeface="+mn-cs"/>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6254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514350" y="1570038"/>
            <a:ext cx="9258300" cy="4525963"/>
          </a:xfrm>
        </p:spPr>
        <p:txBody>
          <a:bodyPr/>
          <a:lstStyle/>
          <a:p>
            <a:r>
              <a:rPr lang="en-US" dirty="0" smtClean="0"/>
              <a:t>Concrete Locks</a:t>
            </a:r>
          </a:p>
          <a:p>
            <a:pPr lvl="1"/>
            <a:r>
              <a:rPr lang="en-US" dirty="0" err="1" smtClean="0"/>
              <a:t>CountDownLatch</a:t>
            </a:r>
            <a:endParaRPr lang="en-US" dirty="0" smtClean="0"/>
          </a:p>
          <a:p>
            <a:pPr lvl="2"/>
            <a:r>
              <a:rPr lang="en-US" dirty="0" smtClean="0"/>
              <a:t>Blocks  threads –  when counter reached zero (0) – releases all threads </a:t>
            </a:r>
          </a:p>
          <a:p>
            <a:pPr lvl="2"/>
            <a:endParaRPr lang="en-US" dirty="0" smtClean="0"/>
          </a:p>
          <a:p>
            <a:pPr lvl="2"/>
            <a:r>
              <a:rPr lang="en-US" dirty="0" err="1" smtClean="0"/>
              <a:t>CountDownLatch</a:t>
            </a:r>
            <a:r>
              <a:rPr lang="en-US" dirty="0" smtClean="0"/>
              <a:t> is created with a given counter</a:t>
            </a:r>
          </a:p>
          <a:p>
            <a:pPr lvl="2"/>
            <a:r>
              <a:rPr lang="en-US" dirty="0" smtClean="0"/>
              <a:t>Threads  uses await() method to block</a:t>
            </a:r>
          </a:p>
          <a:p>
            <a:pPr lvl="2"/>
            <a:r>
              <a:rPr lang="en-US" dirty="0" err="1" smtClean="0"/>
              <a:t>countDown</a:t>
            </a:r>
            <a:r>
              <a:rPr lang="en-US" dirty="0" smtClean="0"/>
              <a:t>() method decrements the counter – and if the counter reaches zero (0) – all waiting threads are released</a:t>
            </a:r>
          </a:p>
          <a:p>
            <a:pPr lvl="2"/>
            <a:r>
              <a:rPr lang="en-US" dirty="0" smtClean="0"/>
              <a:t>Unlike </a:t>
            </a:r>
            <a:r>
              <a:rPr lang="en-US" dirty="0" err="1" smtClean="0"/>
              <a:t>CyclicBarrier</a:t>
            </a:r>
            <a:r>
              <a:rPr lang="en-US" dirty="0" smtClean="0"/>
              <a:t>, cannot be reset and reused</a:t>
            </a:r>
          </a:p>
          <a:p>
            <a:pPr lvl="2"/>
            <a:endParaRPr lang="en-US" dirty="0" smtClean="0"/>
          </a:p>
          <a:p>
            <a:pPr lvl="2"/>
            <a:endParaRPr lang="he-IL"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655638"/>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685800" y="1981201"/>
            <a:ext cx="9258300" cy="4525963"/>
          </a:xfrm>
        </p:spPr>
        <p:txBody>
          <a:bodyPr/>
          <a:lstStyle/>
          <a:p>
            <a:r>
              <a:rPr lang="en-US" dirty="0" smtClean="0"/>
              <a:t>Simple Example - </a:t>
            </a:r>
            <a:r>
              <a:rPr lang="en-US" dirty="0" err="1" smtClean="0"/>
              <a:t>CountDownLatch</a:t>
            </a:r>
            <a:r>
              <a:rPr lang="en-US" dirty="0" smtClean="0"/>
              <a:t>:</a:t>
            </a:r>
            <a:endParaRPr lang="he-IL" dirty="0"/>
          </a:p>
        </p:txBody>
      </p:sp>
      <p:sp>
        <p:nvSpPr>
          <p:cNvPr id="4" name="AutoShape 8"/>
          <p:cNvSpPr>
            <a:spLocks noChangeArrowheads="1"/>
          </p:cNvSpPr>
          <p:nvPr/>
        </p:nvSpPr>
        <p:spPr bwMode="auto">
          <a:xfrm>
            <a:off x="600075" y="2590800"/>
            <a:ext cx="9515475" cy="4114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cs typeface="+mn-cs"/>
              </a:rPr>
              <a:t>public class Task implements </a:t>
            </a:r>
            <a:r>
              <a:rPr lang="en-US" sz="1400" dirty="0" err="1" smtClean="0">
                <a:latin typeface="+mn-lt"/>
                <a:cs typeface="+mn-cs"/>
              </a:rPr>
              <a:t>Runnable</a:t>
            </a:r>
            <a:r>
              <a:rPr lang="en-US" sz="1400" dirty="0" smtClean="0">
                <a:latin typeface="+mn-lt"/>
                <a:cs typeface="+mn-cs"/>
              </a:rPr>
              <a:t>{</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b="1" dirty="0" smtClean="0">
                <a:solidFill>
                  <a:srgbClr val="FF0000"/>
                </a:solidFill>
                <a:latin typeface="+mn-lt"/>
                <a:cs typeface="+mn-cs"/>
              </a:rPr>
              <a:t>           private </a:t>
            </a:r>
            <a:r>
              <a:rPr lang="en-US" sz="1400" b="1" dirty="0" err="1" smtClean="0">
                <a:solidFill>
                  <a:srgbClr val="FF0000"/>
                </a:solidFill>
                <a:latin typeface="+mn-lt"/>
                <a:cs typeface="+mn-cs"/>
              </a:rPr>
              <a:t>CountDownLatch</a:t>
            </a:r>
            <a:r>
              <a:rPr lang="en-US" sz="1400" b="1" dirty="0" smtClean="0">
                <a:solidFill>
                  <a:srgbClr val="FF0000"/>
                </a:solidFill>
                <a:latin typeface="+mn-lt"/>
                <a:cs typeface="+mn-cs"/>
              </a:rPr>
              <a:t> </a:t>
            </a:r>
            <a:r>
              <a:rPr lang="en-US" sz="1400" b="1" dirty="0" err="1" smtClean="0">
                <a:solidFill>
                  <a:srgbClr val="FF0000"/>
                </a:solidFill>
                <a:latin typeface="+mn-lt"/>
                <a:cs typeface="+mn-cs"/>
              </a:rPr>
              <a:t>cdl</a:t>
            </a:r>
            <a:r>
              <a:rPr lang="en-US" sz="1400" b="1" dirty="0" smtClean="0">
                <a:solidFill>
                  <a:srgbClr val="FF0000"/>
                </a:solidFill>
                <a:latin typeface="+mn-lt"/>
                <a:cs typeface="+mn-cs"/>
              </a:rPr>
              <a:t>;</a:t>
            </a:r>
            <a:r>
              <a:rPr lang="en-US" sz="1400" dirty="0" smtClean="0">
                <a:latin typeface="+mn-lt"/>
                <a:cs typeface="+mn-cs"/>
              </a:rPr>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public Task(</a:t>
            </a:r>
            <a:r>
              <a:rPr lang="en-US" sz="1400" dirty="0" err="1" smtClean="0">
                <a:latin typeface="+mn-lt"/>
                <a:cs typeface="+mn-cs"/>
              </a:rPr>
              <a:t>CountDownLatch</a:t>
            </a:r>
            <a:r>
              <a:rPr lang="en-US" sz="1400" dirty="0" smtClean="0">
                <a:latin typeface="+mn-lt"/>
                <a:cs typeface="+mn-cs"/>
              </a:rPr>
              <a:t> </a:t>
            </a:r>
            <a:r>
              <a:rPr lang="en-US" sz="1400" dirty="0" err="1" smtClean="0">
                <a:latin typeface="+mn-lt"/>
                <a:cs typeface="+mn-cs"/>
              </a:rPr>
              <a:t>cdl</a:t>
            </a:r>
            <a:r>
              <a:rPr lang="en-US" sz="1400" dirty="0" smtClean="0">
                <a:latin typeface="+mn-lt"/>
                <a:cs typeface="+mn-cs"/>
              </a:rPr>
              <a:t>) {</a:t>
            </a:r>
            <a:br>
              <a:rPr lang="en-US" sz="1400" dirty="0" smtClean="0">
                <a:latin typeface="+mn-lt"/>
                <a:cs typeface="+mn-cs"/>
              </a:rPr>
            </a:br>
            <a:r>
              <a:rPr lang="en-US" sz="1400" dirty="0" smtClean="0">
                <a:latin typeface="+mn-lt"/>
                <a:cs typeface="+mn-cs"/>
              </a:rPr>
              <a:t>	this.cdl = </a:t>
            </a:r>
            <a:r>
              <a:rPr lang="en-US" sz="1400" dirty="0" err="1" smtClean="0">
                <a:latin typeface="+mn-lt"/>
                <a:cs typeface="+mn-cs"/>
              </a:rPr>
              <a:t>cdl</a:t>
            </a:r>
            <a:r>
              <a:rPr lang="en-US" sz="1400" dirty="0" smtClean="0">
                <a:latin typeface="+mn-lt"/>
                <a:cs typeface="+mn-cs"/>
              </a:rPr>
              <a:t>;</a:t>
            </a:r>
            <a:br>
              <a:rPr lang="en-US" sz="1400" dirty="0" smtClean="0">
                <a:latin typeface="+mn-lt"/>
                <a:cs typeface="+mn-cs"/>
              </a:rPr>
            </a:br>
            <a:r>
              <a:rPr lang="en-US" sz="1400" dirty="0" smtClean="0">
                <a:latin typeface="+mn-lt"/>
                <a:cs typeface="+mn-cs"/>
              </a:rPr>
              <a:t>           }</a:t>
            </a:r>
            <a:br>
              <a:rPr lang="en-US" sz="1400" dirty="0" smtClean="0">
                <a:latin typeface="+mn-lt"/>
                <a:cs typeface="+mn-cs"/>
              </a:rPr>
            </a:br>
            <a:r>
              <a:rPr lang="en-US" sz="1400" dirty="0" smtClean="0">
                <a:latin typeface="+mn-lt"/>
                <a:cs typeface="+mn-cs"/>
              </a:rPr>
              <a:t/>
            </a:r>
            <a:br>
              <a:rPr lang="en-US" sz="1400" dirty="0" smtClean="0">
                <a:latin typeface="+mn-lt"/>
                <a:cs typeface="+mn-cs"/>
              </a:rPr>
            </a:br>
            <a:r>
              <a:rPr lang="en-US" sz="1400" dirty="0" smtClean="0">
                <a:latin typeface="+mn-lt"/>
                <a:cs typeface="+mn-cs"/>
              </a:rPr>
              <a:t>          @Override</a:t>
            </a:r>
            <a:br>
              <a:rPr lang="en-US" sz="1400" dirty="0" smtClean="0">
                <a:latin typeface="+mn-lt"/>
                <a:cs typeface="+mn-cs"/>
              </a:rPr>
            </a:br>
            <a:r>
              <a:rPr lang="en-US" sz="1400" dirty="0" smtClean="0">
                <a:latin typeface="+mn-lt"/>
                <a:cs typeface="+mn-cs"/>
              </a:rPr>
              <a:t>          public void run(){</a:t>
            </a:r>
            <a:br>
              <a:rPr lang="en-US" sz="1400" dirty="0" smtClean="0">
                <a:latin typeface="+mn-lt"/>
                <a:cs typeface="+mn-cs"/>
              </a:rPr>
            </a:br>
            <a:r>
              <a:rPr lang="en-US" sz="1400" dirty="0" smtClean="0">
                <a:latin typeface="+mn-lt"/>
                <a:cs typeface="+mn-cs"/>
              </a:rPr>
              <a:t>	try {</a:t>
            </a:r>
            <a:br>
              <a:rPr lang="en-US" sz="1400" dirty="0" smtClean="0">
                <a:latin typeface="+mn-lt"/>
                <a:cs typeface="+mn-cs"/>
              </a:rPr>
            </a:br>
            <a:r>
              <a:rPr lang="en-US" sz="1400" dirty="0" smtClean="0">
                <a:latin typeface="+mn-lt"/>
                <a:cs typeface="+mn-cs"/>
              </a:rPr>
              <a:t>	         </a:t>
            </a:r>
            <a:r>
              <a:rPr lang="en-US" sz="1400" dirty="0" err="1" smtClean="0">
                <a:latin typeface="+mn-lt"/>
                <a:cs typeface="+mn-cs"/>
              </a:rPr>
              <a:t>System.out.println</a:t>
            </a:r>
            <a:r>
              <a:rPr lang="en-US" sz="1400" dirty="0" smtClean="0">
                <a:latin typeface="+mn-lt"/>
                <a:cs typeface="+mn-cs"/>
              </a:rPr>
              <a:t>(</a:t>
            </a:r>
            <a:r>
              <a:rPr lang="en-US" sz="1400" dirty="0" err="1" smtClean="0">
                <a:latin typeface="+mn-lt"/>
                <a:cs typeface="+mn-cs"/>
              </a:rPr>
              <a:t>Thread.currentThread</a:t>
            </a:r>
            <a:r>
              <a:rPr lang="en-US" sz="1400" dirty="0" smtClean="0">
                <a:latin typeface="+mn-lt"/>
                <a:cs typeface="+mn-cs"/>
              </a:rPr>
              <a:t>().</a:t>
            </a:r>
            <a:r>
              <a:rPr lang="en-US" sz="1400" dirty="0" err="1" smtClean="0">
                <a:latin typeface="+mn-lt"/>
                <a:cs typeface="+mn-cs"/>
              </a:rPr>
              <a:t>getName</a:t>
            </a:r>
            <a:r>
              <a:rPr lang="en-US" sz="1400" dirty="0" smtClean="0">
                <a:latin typeface="+mn-lt"/>
                <a:cs typeface="+mn-cs"/>
              </a:rPr>
              <a:t>() + " is waiting on  count down latch");</a:t>
            </a:r>
          </a:p>
          <a:p>
            <a:pPr algn="l" rtl="0" fontAlgn="auto">
              <a:lnSpc>
                <a:spcPct val="80000"/>
              </a:lnSpc>
              <a:spcBef>
                <a:spcPts val="0"/>
              </a:spcBef>
              <a:spcAft>
                <a:spcPts val="0"/>
              </a:spcAft>
              <a:defRPr/>
            </a:pPr>
            <a:r>
              <a:rPr lang="en-US" sz="1400" b="1" dirty="0" smtClean="0">
                <a:latin typeface="+mn-lt"/>
                <a:cs typeface="+mn-cs"/>
              </a:rPr>
              <a:t>	</a:t>
            </a:r>
            <a:r>
              <a:rPr lang="en-US" sz="1400" b="1" dirty="0" smtClean="0">
                <a:solidFill>
                  <a:srgbClr val="FF0000"/>
                </a:solidFill>
                <a:latin typeface="+mn-lt"/>
                <a:cs typeface="+mn-cs"/>
              </a:rPr>
              <a:t>         </a:t>
            </a:r>
            <a:r>
              <a:rPr lang="en-US" sz="1400" b="1" dirty="0" smtClean="0">
                <a:latin typeface="+mn-lt"/>
              </a:rPr>
              <a:t>//here – part of the thread job – is to update the counter when finished</a:t>
            </a:r>
            <a:endParaRPr lang="en-US" sz="1400" b="1" dirty="0" smtClean="0">
              <a:solidFill>
                <a:srgbClr val="FF0000"/>
              </a:solidFill>
              <a:latin typeface="+mn-lt"/>
              <a:cs typeface="+mn-cs"/>
            </a:endParaRPr>
          </a:p>
          <a:p>
            <a:pPr algn="l" rtl="0" fontAlgn="auto">
              <a:lnSpc>
                <a:spcPct val="80000"/>
              </a:lnSpc>
              <a:spcBef>
                <a:spcPts val="0"/>
              </a:spcBef>
              <a:spcAft>
                <a:spcPts val="0"/>
              </a:spcAft>
              <a:defRPr/>
            </a:pPr>
            <a:r>
              <a:rPr lang="en-US" sz="1400" b="1" dirty="0" smtClean="0">
                <a:solidFill>
                  <a:srgbClr val="FF0000"/>
                </a:solidFill>
                <a:latin typeface="+mn-lt"/>
                <a:cs typeface="+mn-cs"/>
              </a:rPr>
              <a:t>	         </a:t>
            </a:r>
            <a:r>
              <a:rPr lang="en-US" sz="1400" b="1" dirty="0" err="1" smtClean="0">
                <a:solidFill>
                  <a:srgbClr val="FF0000"/>
                </a:solidFill>
                <a:latin typeface="+mn-lt"/>
                <a:cs typeface="+mn-cs"/>
              </a:rPr>
              <a:t>cdl.countDown</a:t>
            </a:r>
            <a:r>
              <a:rPr lang="en-US" sz="1400" b="1" dirty="0" smtClean="0">
                <a:solidFill>
                  <a:srgbClr val="FF0000"/>
                </a:solidFill>
                <a:latin typeface="+mn-lt"/>
                <a:cs typeface="+mn-cs"/>
              </a:rPr>
              <a:t>(); </a:t>
            </a:r>
          </a:p>
          <a:p>
            <a:pPr algn="l" rtl="0" fontAlgn="auto">
              <a:lnSpc>
                <a:spcPct val="80000"/>
              </a:lnSpc>
              <a:spcBef>
                <a:spcPts val="0"/>
              </a:spcBef>
              <a:spcAft>
                <a:spcPts val="0"/>
              </a:spcAft>
              <a:defRPr/>
            </a:pPr>
            <a:r>
              <a:rPr lang="en-US" sz="1400" dirty="0" smtClean="0">
                <a:latin typeface="+mn-lt"/>
                <a:cs typeface="+mn-cs"/>
              </a:rPr>
              <a:t>	         </a:t>
            </a:r>
            <a:r>
              <a:rPr lang="en-US" sz="1400" b="1" dirty="0" err="1" smtClean="0">
                <a:solidFill>
                  <a:srgbClr val="FF0000"/>
                </a:solidFill>
                <a:latin typeface="+mn-lt"/>
                <a:cs typeface="+mn-cs"/>
              </a:rPr>
              <a:t>cdl.await</a:t>
            </a:r>
            <a:r>
              <a:rPr lang="en-US" sz="1400" b="1" dirty="0" smtClean="0">
                <a:solidFill>
                  <a:srgbClr val="FF0000"/>
                </a:solidFill>
                <a:latin typeface="+mn-lt"/>
                <a:cs typeface="+mn-cs"/>
              </a:rPr>
              <a:t>();</a:t>
            </a:r>
            <a:br>
              <a:rPr lang="en-US" sz="1400" b="1" dirty="0" smtClean="0">
                <a:solidFill>
                  <a:srgbClr val="FF0000"/>
                </a:solidFill>
                <a:latin typeface="+mn-lt"/>
                <a:cs typeface="+mn-cs"/>
              </a:rPr>
            </a:br>
            <a:r>
              <a:rPr lang="en-US" sz="1400" b="1" dirty="0" smtClean="0">
                <a:solidFill>
                  <a:srgbClr val="FF0000"/>
                </a:solidFill>
                <a:latin typeface="+mn-lt"/>
                <a:cs typeface="+mn-cs"/>
              </a:rPr>
              <a:t>	         </a:t>
            </a:r>
            <a:r>
              <a:rPr lang="en-US" sz="1400" dirty="0" err="1" smtClean="0">
                <a:latin typeface="+mn-lt"/>
                <a:cs typeface="+mn-cs"/>
              </a:rPr>
              <a:t>System.out.println</a:t>
            </a:r>
            <a:r>
              <a:rPr lang="en-US" sz="1400" dirty="0" smtClean="0">
                <a:latin typeface="+mn-lt"/>
                <a:cs typeface="+mn-cs"/>
              </a:rPr>
              <a:t>(</a:t>
            </a:r>
            <a:r>
              <a:rPr lang="en-US" sz="1400" dirty="0" err="1" smtClean="0">
                <a:latin typeface="+mn-lt"/>
                <a:cs typeface="+mn-cs"/>
              </a:rPr>
              <a:t>Thread.currentThread</a:t>
            </a:r>
            <a:r>
              <a:rPr lang="en-US" sz="1400" dirty="0" smtClean="0">
                <a:latin typeface="+mn-lt"/>
                <a:cs typeface="+mn-cs"/>
              </a:rPr>
              <a:t>().</a:t>
            </a:r>
            <a:r>
              <a:rPr lang="en-US" sz="1400" dirty="0" err="1" smtClean="0">
                <a:latin typeface="+mn-lt"/>
                <a:cs typeface="+mn-cs"/>
              </a:rPr>
              <a:t>getName</a:t>
            </a:r>
            <a:r>
              <a:rPr lang="en-US" sz="1400" dirty="0" smtClean="0">
                <a:latin typeface="+mn-lt"/>
                <a:cs typeface="+mn-cs"/>
              </a:rPr>
              <a:t>() + " has crossed the count down latch");</a:t>
            </a:r>
            <a:br>
              <a:rPr lang="en-US" sz="1400" dirty="0" smtClean="0">
                <a:latin typeface="+mn-lt"/>
                <a:cs typeface="+mn-cs"/>
              </a:rPr>
            </a:br>
            <a:r>
              <a:rPr lang="en-US" sz="1400" dirty="0" smtClean="0">
                <a:latin typeface="+mn-lt"/>
                <a:cs typeface="+mn-cs"/>
              </a:rPr>
              <a:t>	} catch (</a:t>
            </a:r>
            <a:r>
              <a:rPr lang="en-US" sz="1400" dirty="0" err="1" smtClean="0">
                <a:latin typeface="+mn-lt"/>
                <a:cs typeface="+mn-cs"/>
              </a:rPr>
              <a:t>InterruptedException</a:t>
            </a:r>
            <a:r>
              <a:rPr lang="en-US" sz="1400" dirty="0" smtClean="0">
                <a:latin typeface="+mn-lt"/>
                <a:cs typeface="+mn-cs"/>
              </a:rPr>
              <a:t> ex) {</a:t>
            </a:r>
            <a:br>
              <a:rPr lang="en-US" sz="1400" dirty="0" smtClean="0">
                <a:latin typeface="+mn-lt"/>
                <a:cs typeface="+mn-cs"/>
              </a:rPr>
            </a:b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          }</a:t>
            </a:r>
          </a:p>
          <a:p>
            <a:pPr algn="l" rtl="0" fontAlgn="auto">
              <a:lnSpc>
                <a:spcPct val="80000"/>
              </a:lnSpc>
              <a:spcBef>
                <a:spcPts val="0"/>
              </a:spcBef>
              <a:spcAft>
                <a:spcPts val="0"/>
              </a:spcAft>
              <a:defRPr/>
            </a:pPr>
            <a:r>
              <a:rPr lang="en-US" sz="1400" dirty="0" smtClean="0">
                <a:latin typeface="+mn-lt"/>
                <a:cs typeface="+mn-cs"/>
              </a:rPr>
              <a:t>}</a:t>
            </a:r>
            <a:endParaRPr lang="en-US" sz="1400" dirty="0">
              <a:latin typeface="+mn-lt"/>
              <a:cs typeface="+mn-cs"/>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854075"/>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428625" y="1798637"/>
            <a:ext cx="9772650" cy="4525963"/>
          </a:xfrm>
        </p:spPr>
        <p:txBody>
          <a:bodyPr/>
          <a:lstStyle/>
          <a:p>
            <a:r>
              <a:rPr lang="en-US" dirty="0" smtClean="0"/>
              <a:t>Concrete Locks</a:t>
            </a:r>
          </a:p>
          <a:p>
            <a:pPr lvl="1"/>
            <a:r>
              <a:rPr lang="en-US" dirty="0" smtClean="0"/>
              <a:t>Semaphore</a:t>
            </a:r>
          </a:p>
          <a:p>
            <a:pPr lvl="2"/>
            <a:r>
              <a:rPr lang="en-US" dirty="0" smtClean="0"/>
              <a:t>Controls threads access to limited resources</a:t>
            </a:r>
          </a:p>
          <a:p>
            <a:pPr lvl="2"/>
            <a:endParaRPr lang="en-US" dirty="0" smtClean="0"/>
          </a:p>
          <a:p>
            <a:pPr lvl="2"/>
            <a:r>
              <a:rPr lang="en-US" dirty="0" smtClean="0"/>
              <a:t>Semaphore is created with a given ‘fair’ flag</a:t>
            </a:r>
          </a:p>
          <a:p>
            <a:pPr lvl="3"/>
            <a:r>
              <a:rPr lang="en-US" dirty="0" smtClean="0"/>
              <a:t>Fairness is trying to manage first-in-first-out policy on blocked threads</a:t>
            </a:r>
          </a:p>
          <a:p>
            <a:pPr lvl="2"/>
            <a:r>
              <a:rPr lang="en-US" dirty="0" smtClean="0"/>
              <a:t>Threads  uses </a:t>
            </a:r>
            <a:r>
              <a:rPr lang="en-US" dirty="0" err="1" smtClean="0"/>
              <a:t>tryAcquire</a:t>
            </a:r>
            <a:r>
              <a:rPr lang="en-US" dirty="0" smtClean="0"/>
              <a:t>(</a:t>
            </a:r>
            <a:r>
              <a:rPr lang="en-US" dirty="0" err="1" smtClean="0"/>
              <a:t>maxWait</a:t>
            </a:r>
            <a:r>
              <a:rPr lang="en-US" dirty="0" smtClean="0"/>
              <a:t>, </a:t>
            </a:r>
            <a:r>
              <a:rPr lang="en-US" dirty="0" err="1" smtClean="0"/>
              <a:t>TimeUnit</a:t>
            </a:r>
            <a:r>
              <a:rPr lang="en-US" dirty="0" smtClean="0"/>
              <a:t>) to lock	</a:t>
            </a:r>
          </a:p>
          <a:p>
            <a:pPr lvl="2"/>
            <a:r>
              <a:rPr lang="en-US" dirty="0" smtClean="0"/>
              <a:t>release() / release(</a:t>
            </a:r>
            <a:r>
              <a:rPr lang="en-US" dirty="0" err="1" smtClean="0"/>
              <a:t>numOfThreadsToPermit</a:t>
            </a:r>
            <a:r>
              <a:rPr lang="en-US" dirty="0" smtClean="0"/>
              <a:t>) – releases the lock</a:t>
            </a:r>
          </a:p>
          <a:p>
            <a:pPr lvl="2"/>
            <a:endParaRPr lang="en-US" dirty="0" smtClean="0"/>
          </a:p>
          <a:p>
            <a:pPr lvl="2"/>
            <a:endParaRPr lang="he-IL"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342900" y="1066801"/>
            <a:ext cx="9515475" cy="4525963"/>
          </a:xfrm>
        </p:spPr>
        <p:txBody>
          <a:bodyPr/>
          <a:lstStyle/>
          <a:p>
            <a:r>
              <a:rPr lang="en-US" dirty="0" smtClean="0"/>
              <a:t>Simple Example – Semaphore &amp; resource pool:</a:t>
            </a:r>
            <a:endParaRPr lang="he-IL" dirty="0"/>
          </a:p>
        </p:txBody>
      </p:sp>
      <p:sp>
        <p:nvSpPr>
          <p:cNvPr id="4" name="AutoShape 8"/>
          <p:cNvSpPr>
            <a:spLocks noChangeArrowheads="1"/>
          </p:cNvSpPr>
          <p:nvPr/>
        </p:nvSpPr>
        <p:spPr bwMode="auto">
          <a:xfrm>
            <a:off x="171450" y="1600200"/>
            <a:ext cx="10029825" cy="5257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rPr>
              <a:t>     public class </a:t>
            </a:r>
            <a:r>
              <a:rPr lang="en-US" sz="1400" dirty="0" err="1" smtClean="0">
                <a:latin typeface="+mn-lt"/>
              </a:rPr>
              <a:t>ResourcePool</a:t>
            </a:r>
            <a:r>
              <a:rPr lang="en-US" sz="1400" dirty="0" smtClean="0">
                <a:latin typeface="+mn-lt"/>
              </a:rPr>
              <a:t>&lt;T&gt; { </a:t>
            </a:r>
          </a:p>
          <a:p>
            <a:pPr algn="l" rtl="0" fontAlgn="auto">
              <a:lnSpc>
                <a:spcPct val="80000"/>
              </a:lnSpc>
              <a:spcBef>
                <a:spcPts val="0"/>
              </a:spcBef>
              <a:spcAft>
                <a:spcPts val="0"/>
              </a:spcAft>
              <a:defRPr/>
            </a:pP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private final Semaphore </a:t>
            </a:r>
            <a:r>
              <a:rPr lang="en-US" sz="1400" dirty="0" err="1" smtClean="0">
                <a:latin typeface="+mn-lt"/>
              </a:rPr>
              <a:t>sem</a:t>
            </a:r>
            <a:r>
              <a:rPr lang="en-US" sz="1400" dirty="0" smtClean="0">
                <a:latin typeface="+mn-lt"/>
              </a:rPr>
              <a:t> =</a:t>
            </a:r>
            <a:r>
              <a:rPr lang="en-US" sz="1400" b="1" dirty="0" smtClean="0">
                <a:latin typeface="+mn-lt"/>
              </a:rPr>
              <a:t> </a:t>
            </a:r>
            <a:r>
              <a:rPr lang="en-US" sz="1400" b="1" dirty="0" smtClean="0">
                <a:solidFill>
                  <a:srgbClr val="FF0000"/>
                </a:solidFill>
                <a:latin typeface="+mn-lt"/>
              </a:rPr>
              <a:t>new Semaphore(MAX_RESOURCES, true); </a:t>
            </a:r>
          </a:p>
          <a:p>
            <a:pPr algn="l" rtl="0" fontAlgn="auto">
              <a:lnSpc>
                <a:spcPct val="80000"/>
              </a:lnSpc>
              <a:spcBef>
                <a:spcPts val="0"/>
              </a:spcBef>
              <a:spcAft>
                <a:spcPts val="0"/>
              </a:spcAft>
              <a:defRPr/>
            </a:pPr>
            <a:r>
              <a:rPr lang="en-US" sz="1400" dirty="0" smtClean="0">
                <a:latin typeface="+mn-lt"/>
              </a:rPr>
              <a:t>           private final Queue&lt;T&gt; resources = new </a:t>
            </a:r>
            <a:r>
              <a:rPr lang="en-US" sz="1400" dirty="0" err="1" smtClean="0">
                <a:latin typeface="+mn-lt"/>
              </a:rPr>
              <a:t>ConcurrentLinkedQueue</a:t>
            </a:r>
            <a:r>
              <a:rPr lang="en-US" sz="1400" dirty="0" smtClean="0">
                <a:latin typeface="+mn-lt"/>
              </a:rPr>
              <a:t>&lt;T&gt;(); </a:t>
            </a:r>
          </a:p>
          <a:p>
            <a:pPr algn="l" rtl="0" fontAlgn="auto">
              <a:lnSpc>
                <a:spcPct val="80000"/>
              </a:lnSpc>
              <a:spcBef>
                <a:spcPts val="0"/>
              </a:spcBef>
              <a:spcAft>
                <a:spcPts val="0"/>
              </a:spcAft>
              <a:defRPr/>
            </a:pP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public T </a:t>
            </a:r>
            <a:r>
              <a:rPr lang="en-US" sz="1400" dirty="0" err="1" smtClean="0">
                <a:latin typeface="+mn-lt"/>
              </a:rPr>
              <a:t>getResource</a:t>
            </a:r>
            <a:r>
              <a:rPr lang="en-US" sz="1400" dirty="0" smtClean="0">
                <a:latin typeface="+mn-lt"/>
              </a:rPr>
              <a:t>(long </a:t>
            </a:r>
            <a:r>
              <a:rPr lang="en-US" sz="1400" dirty="0" err="1" smtClean="0">
                <a:latin typeface="+mn-lt"/>
              </a:rPr>
              <a:t>maxWaitMillis</a:t>
            </a:r>
            <a:r>
              <a:rPr lang="en-US" sz="1400" dirty="0" smtClean="0">
                <a:latin typeface="+mn-lt"/>
              </a:rPr>
              <a:t>) throws </a:t>
            </a:r>
            <a:r>
              <a:rPr lang="en-US" sz="1400" dirty="0" err="1" smtClean="0">
                <a:latin typeface="+mn-lt"/>
              </a:rPr>
              <a:t>InterruptedException</a:t>
            </a:r>
            <a:r>
              <a:rPr lang="en-US" sz="1400" dirty="0" smtClean="0">
                <a:latin typeface="+mn-lt"/>
              </a:rPr>
              <a:t>, </a:t>
            </a:r>
            <a:r>
              <a:rPr lang="en-US" sz="1400" dirty="0" err="1" smtClean="0">
                <a:latin typeface="+mn-lt"/>
              </a:rPr>
              <a:t>ResourceCreationException</a:t>
            </a:r>
            <a:r>
              <a:rPr lang="en-US" sz="1400" dirty="0" smtClean="0">
                <a:latin typeface="+mn-lt"/>
              </a:rPr>
              <a:t> { </a:t>
            </a:r>
          </a:p>
          <a:p>
            <a:pPr algn="l" rtl="0" fontAlgn="auto">
              <a:lnSpc>
                <a:spcPct val="80000"/>
              </a:lnSpc>
              <a:spcBef>
                <a:spcPts val="0"/>
              </a:spcBef>
              <a:spcAft>
                <a:spcPts val="0"/>
              </a:spcAft>
              <a:defRPr/>
            </a:pP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 First, get permission to take or create a resource </a:t>
            </a:r>
          </a:p>
          <a:p>
            <a:pPr algn="l" rtl="0" fontAlgn="auto">
              <a:lnSpc>
                <a:spcPct val="80000"/>
              </a:lnSpc>
              <a:spcBef>
                <a:spcPts val="0"/>
              </a:spcBef>
              <a:spcAft>
                <a:spcPts val="0"/>
              </a:spcAft>
              <a:defRPr/>
            </a:pPr>
            <a:r>
              <a:rPr lang="en-US" sz="1400" b="1" dirty="0" smtClean="0">
                <a:latin typeface="+mn-lt"/>
              </a:rPr>
              <a:t>                              </a:t>
            </a:r>
            <a:r>
              <a:rPr lang="en-US" sz="1400" dirty="0" smtClean="0">
                <a:latin typeface="+mn-lt"/>
              </a:rPr>
              <a:t> </a:t>
            </a:r>
            <a:r>
              <a:rPr lang="en-US" sz="1400" b="1" dirty="0" smtClean="0">
                <a:solidFill>
                  <a:srgbClr val="FF0000"/>
                </a:solidFill>
                <a:latin typeface="+mn-lt"/>
              </a:rPr>
              <a:t> </a:t>
            </a:r>
            <a:r>
              <a:rPr lang="en-US" sz="1400" b="1" dirty="0" err="1" smtClean="0">
                <a:solidFill>
                  <a:srgbClr val="FF0000"/>
                </a:solidFill>
                <a:latin typeface="+mn-lt"/>
              </a:rPr>
              <a:t>sem.tryAcquire</a:t>
            </a:r>
            <a:r>
              <a:rPr lang="en-US" sz="1400" b="1" dirty="0" smtClean="0">
                <a:solidFill>
                  <a:srgbClr val="FF0000"/>
                </a:solidFill>
                <a:latin typeface="+mn-lt"/>
              </a:rPr>
              <a:t>(</a:t>
            </a:r>
            <a:r>
              <a:rPr lang="en-US" sz="1400" b="1" dirty="0" err="1" smtClean="0">
                <a:solidFill>
                  <a:srgbClr val="FF0000"/>
                </a:solidFill>
                <a:latin typeface="+mn-lt"/>
              </a:rPr>
              <a:t>maxWaitMillis</a:t>
            </a:r>
            <a:r>
              <a:rPr lang="en-US" sz="1400" b="1" dirty="0" smtClean="0">
                <a:solidFill>
                  <a:srgbClr val="FF0000"/>
                </a:solidFill>
                <a:latin typeface="+mn-lt"/>
              </a:rPr>
              <a:t>, </a:t>
            </a:r>
            <a:r>
              <a:rPr lang="en-US" sz="1400" b="1" dirty="0" err="1" smtClean="0">
                <a:solidFill>
                  <a:srgbClr val="FF0000"/>
                </a:solidFill>
                <a:latin typeface="+mn-lt"/>
              </a:rPr>
              <a:t>TimeUnit.MILLISECONDS</a:t>
            </a:r>
            <a:r>
              <a:rPr lang="en-US" sz="1400" b="1" dirty="0" smtClean="0">
                <a:solidFill>
                  <a:srgbClr val="FF0000"/>
                </a:solidFill>
                <a:latin typeface="+mn-lt"/>
              </a:rPr>
              <a:t>); </a:t>
            </a:r>
          </a:p>
          <a:p>
            <a:pPr algn="l" rtl="0" fontAlgn="auto">
              <a:lnSpc>
                <a:spcPct val="80000"/>
              </a:lnSpc>
              <a:spcBef>
                <a:spcPts val="0"/>
              </a:spcBef>
              <a:spcAft>
                <a:spcPts val="0"/>
              </a:spcAft>
              <a:defRPr/>
            </a:pPr>
            <a:endParaRPr lang="en-US" sz="1400" dirty="0" smtClean="0">
              <a:latin typeface="+mn-lt"/>
            </a:endParaRPr>
          </a:p>
          <a:p>
            <a:pPr algn="l" rtl="0" fontAlgn="auto">
              <a:lnSpc>
                <a:spcPct val="80000"/>
              </a:lnSpc>
              <a:spcBef>
                <a:spcPts val="0"/>
              </a:spcBef>
              <a:spcAft>
                <a:spcPts val="0"/>
              </a:spcAft>
              <a:defRPr/>
            </a:pPr>
            <a:r>
              <a:rPr lang="en-US" sz="1400" dirty="0" smtClean="0">
                <a:latin typeface="+mn-lt"/>
              </a:rPr>
              <a:t>                                // Then, actually take one if available... </a:t>
            </a:r>
          </a:p>
          <a:p>
            <a:pPr algn="l" rtl="0" fontAlgn="auto">
              <a:lnSpc>
                <a:spcPct val="80000"/>
              </a:lnSpc>
              <a:spcBef>
                <a:spcPts val="0"/>
              </a:spcBef>
              <a:spcAft>
                <a:spcPts val="0"/>
              </a:spcAft>
              <a:defRPr/>
            </a:pPr>
            <a:r>
              <a:rPr lang="en-US" sz="1400" dirty="0" smtClean="0">
                <a:latin typeface="+mn-lt"/>
              </a:rPr>
              <a:t>                               T res = </a:t>
            </a:r>
            <a:r>
              <a:rPr lang="en-US" sz="1400" dirty="0" err="1" smtClean="0">
                <a:latin typeface="+mn-lt"/>
              </a:rPr>
              <a:t>resources.poll</a:t>
            </a: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if (res != null) return res; </a:t>
            </a:r>
          </a:p>
          <a:p>
            <a:pPr algn="l" rtl="0" fontAlgn="auto">
              <a:lnSpc>
                <a:spcPct val="80000"/>
              </a:lnSpc>
              <a:spcBef>
                <a:spcPts val="0"/>
              </a:spcBef>
              <a:spcAft>
                <a:spcPts val="0"/>
              </a:spcAft>
              <a:defRPr/>
            </a:pPr>
            <a:endParaRPr lang="en-US" sz="1400" dirty="0" smtClean="0">
              <a:latin typeface="+mn-lt"/>
            </a:endParaRPr>
          </a:p>
          <a:p>
            <a:pPr algn="l" rtl="0" fontAlgn="auto">
              <a:lnSpc>
                <a:spcPct val="80000"/>
              </a:lnSpc>
              <a:spcBef>
                <a:spcPts val="0"/>
              </a:spcBef>
              <a:spcAft>
                <a:spcPts val="0"/>
              </a:spcAft>
              <a:defRPr/>
            </a:pPr>
            <a:r>
              <a:rPr lang="en-US" sz="1400" dirty="0" smtClean="0">
                <a:latin typeface="+mn-lt"/>
              </a:rPr>
              <a:t>                               // ...or create one if none available </a:t>
            </a:r>
          </a:p>
          <a:p>
            <a:pPr algn="l" rtl="0" fontAlgn="auto">
              <a:lnSpc>
                <a:spcPct val="80000"/>
              </a:lnSpc>
              <a:spcBef>
                <a:spcPts val="0"/>
              </a:spcBef>
              <a:spcAft>
                <a:spcPts val="0"/>
              </a:spcAft>
              <a:defRPr/>
            </a:pPr>
            <a:r>
              <a:rPr lang="en-US" sz="1400" dirty="0" smtClean="0">
                <a:latin typeface="+mn-lt"/>
              </a:rPr>
              <a:t>	             try { </a:t>
            </a:r>
          </a:p>
          <a:p>
            <a:pPr algn="l" rtl="0" fontAlgn="auto">
              <a:lnSpc>
                <a:spcPct val="80000"/>
              </a:lnSpc>
              <a:spcBef>
                <a:spcPts val="0"/>
              </a:spcBef>
              <a:spcAft>
                <a:spcPts val="0"/>
              </a:spcAft>
              <a:defRPr/>
            </a:pPr>
            <a:r>
              <a:rPr lang="en-US" sz="1400" dirty="0" smtClean="0">
                <a:latin typeface="+mn-lt"/>
              </a:rPr>
              <a:t>                               	return </a:t>
            </a:r>
            <a:r>
              <a:rPr lang="en-US" sz="1400" dirty="0" err="1" smtClean="0">
                <a:latin typeface="+mn-lt"/>
              </a:rPr>
              <a:t>createResource</a:t>
            </a: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 catch (Exception e) { </a:t>
            </a:r>
          </a:p>
          <a:p>
            <a:pPr algn="l" rtl="0" fontAlgn="auto">
              <a:lnSpc>
                <a:spcPct val="80000"/>
              </a:lnSpc>
              <a:spcBef>
                <a:spcPts val="0"/>
              </a:spcBef>
              <a:spcAft>
                <a:spcPts val="0"/>
              </a:spcAft>
              <a:defRPr/>
            </a:pPr>
            <a:r>
              <a:rPr lang="en-US" sz="1400" dirty="0" smtClean="0">
                <a:latin typeface="+mn-lt"/>
              </a:rPr>
              <a:t>		</a:t>
            </a:r>
          </a:p>
          <a:p>
            <a:pPr algn="l" rtl="0" fontAlgn="auto">
              <a:lnSpc>
                <a:spcPct val="80000"/>
              </a:lnSpc>
              <a:spcBef>
                <a:spcPts val="0"/>
              </a:spcBef>
              <a:spcAft>
                <a:spcPts val="0"/>
              </a:spcAft>
              <a:defRPr/>
            </a:pPr>
            <a:r>
              <a:rPr lang="en-US" sz="1400" dirty="0" smtClean="0">
                <a:latin typeface="+mn-lt"/>
              </a:rPr>
              <a:t>		// release if we failed to create a resource</a:t>
            </a:r>
            <a:r>
              <a:rPr lang="en-US" sz="1400" b="1" dirty="0" smtClean="0">
                <a:latin typeface="+mn-lt"/>
              </a:rPr>
              <a:t>!</a:t>
            </a:r>
          </a:p>
          <a:p>
            <a:pPr algn="l" rtl="0" fontAlgn="auto">
              <a:lnSpc>
                <a:spcPct val="80000"/>
              </a:lnSpc>
              <a:spcBef>
                <a:spcPts val="0"/>
              </a:spcBef>
              <a:spcAft>
                <a:spcPts val="0"/>
              </a:spcAft>
              <a:defRPr/>
            </a:pPr>
            <a:r>
              <a:rPr lang="en-US" sz="1400" b="1" dirty="0" smtClean="0">
                <a:latin typeface="+mn-lt"/>
              </a:rPr>
              <a:t>		</a:t>
            </a:r>
            <a:r>
              <a:rPr lang="en-US" sz="1400" b="1" dirty="0" err="1" smtClean="0">
                <a:solidFill>
                  <a:srgbClr val="FF0000"/>
                </a:solidFill>
                <a:latin typeface="+mn-lt"/>
              </a:rPr>
              <a:t>sem.release</a:t>
            </a:r>
            <a:r>
              <a:rPr lang="en-US" sz="1400" b="1" dirty="0" smtClean="0">
                <a:solidFill>
                  <a:srgbClr val="FF0000"/>
                </a:solidFill>
                <a:latin typeface="+mn-lt"/>
              </a:rPr>
              <a:t>(); </a:t>
            </a:r>
          </a:p>
          <a:p>
            <a:pPr algn="l" rtl="0" fontAlgn="auto">
              <a:lnSpc>
                <a:spcPct val="80000"/>
              </a:lnSpc>
              <a:spcBef>
                <a:spcPts val="0"/>
              </a:spcBef>
              <a:spcAft>
                <a:spcPts val="0"/>
              </a:spcAft>
              <a:defRPr/>
            </a:pPr>
            <a:r>
              <a:rPr lang="en-US" sz="1400" dirty="0" smtClean="0">
                <a:latin typeface="+mn-lt"/>
              </a:rPr>
              <a:t>		throw new </a:t>
            </a:r>
            <a:r>
              <a:rPr lang="en-US" sz="1400" dirty="0" err="1" smtClean="0">
                <a:latin typeface="+mn-lt"/>
              </a:rPr>
              <a:t>ResourceCreationException</a:t>
            </a:r>
            <a:r>
              <a:rPr lang="en-US" sz="1400" dirty="0" smtClean="0">
                <a:latin typeface="+mn-lt"/>
              </a:rPr>
              <a:t>(e); }</a:t>
            </a:r>
          </a:p>
          <a:p>
            <a:pPr algn="l" rtl="0" fontAlgn="auto">
              <a:lnSpc>
                <a:spcPct val="80000"/>
              </a:lnSpc>
              <a:spcBef>
                <a:spcPts val="0"/>
              </a:spcBef>
              <a:spcAft>
                <a:spcPts val="0"/>
              </a:spcAft>
              <a:defRPr/>
            </a:pPr>
            <a:r>
              <a:rPr lang="en-US" sz="1400" dirty="0" smtClean="0">
                <a:latin typeface="+mn-lt"/>
              </a:rPr>
              <a:t>             }  </a:t>
            </a:r>
          </a:p>
          <a:p>
            <a:pPr algn="l" rtl="0" fontAlgn="auto">
              <a:lnSpc>
                <a:spcPct val="80000"/>
              </a:lnSpc>
              <a:spcBef>
                <a:spcPts val="0"/>
              </a:spcBef>
              <a:spcAft>
                <a:spcPts val="0"/>
              </a:spcAft>
              <a:defRPr/>
            </a:pPr>
            <a:endParaRPr lang="en-US" sz="1400" dirty="0" smtClean="0">
              <a:latin typeface="+mn-lt"/>
            </a:endParaRPr>
          </a:p>
          <a:p>
            <a:pPr algn="l" rtl="0" fontAlgn="auto">
              <a:lnSpc>
                <a:spcPct val="80000"/>
              </a:lnSpc>
              <a:spcBef>
                <a:spcPts val="0"/>
              </a:spcBef>
              <a:spcAft>
                <a:spcPts val="0"/>
              </a:spcAft>
              <a:defRPr/>
            </a:pPr>
            <a:r>
              <a:rPr lang="en-US" sz="1400" dirty="0" smtClean="0">
                <a:latin typeface="+mn-lt"/>
              </a:rPr>
              <a:t>             public void </a:t>
            </a:r>
            <a:r>
              <a:rPr lang="en-US" sz="1400" dirty="0" err="1" smtClean="0">
                <a:latin typeface="+mn-lt"/>
              </a:rPr>
              <a:t>returnResource</a:t>
            </a:r>
            <a:r>
              <a:rPr lang="en-US" sz="1400" dirty="0" smtClean="0">
                <a:latin typeface="+mn-lt"/>
              </a:rPr>
              <a:t>(T res) { </a:t>
            </a:r>
          </a:p>
          <a:p>
            <a:pPr algn="l" rtl="0" fontAlgn="auto">
              <a:lnSpc>
                <a:spcPct val="80000"/>
              </a:lnSpc>
              <a:spcBef>
                <a:spcPts val="0"/>
              </a:spcBef>
              <a:spcAft>
                <a:spcPts val="0"/>
              </a:spcAft>
              <a:defRPr/>
            </a:pPr>
            <a:r>
              <a:rPr lang="en-US" sz="1400" dirty="0" smtClean="0">
                <a:latin typeface="+mn-lt"/>
              </a:rPr>
              <a:t>	          </a:t>
            </a:r>
            <a:r>
              <a:rPr lang="en-US" sz="1400" dirty="0" err="1" smtClean="0">
                <a:latin typeface="+mn-lt"/>
              </a:rPr>
              <a:t>resources.add</a:t>
            </a:r>
            <a:r>
              <a:rPr lang="en-US" sz="1400" dirty="0" smtClean="0">
                <a:latin typeface="+mn-lt"/>
              </a:rPr>
              <a:t>(res); </a:t>
            </a:r>
          </a:p>
          <a:p>
            <a:pPr algn="l" rtl="0" fontAlgn="auto">
              <a:lnSpc>
                <a:spcPct val="80000"/>
              </a:lnSpc>
              <a:spcBef>
                <a:spcPts val="0"/>
              </a:spcBef>
              <a:spcAft>
                <a:spcPts val="0"/>
              </a:spcAft>
              <a:defRPr/>
            </a:pPr>
            <a:r>
              <a:rPr lang="en-US" sz="1400" b="1" dirty="0" smtClean="0">
                <a:latin typeface="+mn-lt"/>
              </a:rPr>
              <a:t>         	          </a:t>
            </a:r>
            <a:r>
              <a:rPr lang="en-US" sz="1400" b="1" dirty="0" err="1" smtClean="0">
                <a:solidFill>
                  <a:srgbClr val="FF0000"/>
                </a:solidFill>
                <a:latin typeface="+mn-lt"/>
              </a:rPr>
              <a:t>sem.release</a:t>
            </a:r>
            <a:r>
              <a:rPr lang="en-US" sz="1400" b="1" dirty="0" smtClean="0">
                <a:solidFill>
                  <a:srgbClr val="FF0000"/>
                </a:solidFill>
                <a:latin typeface="+mn-lt"/>
              </a:rPr>
              <a:t>(); </a:t>
            </a:r>
          </a:p>
          <a:p>
            <a:pPr algn="l" rtl="0" fontAlgn="auto">
              <a:lnSpc>
                <a:spcPct val="80000"/>
              </a:lnSpc>
              <a:spcBef>
                <a:spcPts val="0"/>
              </a:spcBef>
              <a:spcAft>
                <a:spcPts val="0"/>
              </a:spcAft>
              <a:defRPr/>
            </a:pPr>
            <a:r>
              <a:rPr lang="en-US" sz="1400" dirty="0" smtClean="0">
                <a:latin typeface="+mn-lt"/>
              </a:rPr>
              <a:t>             } </a:t>
            </a:r>
          </a:p>
          <a:p>
            <a:pPr algn="l" rtl="0" fontAlgn="auto">
              <a:lnSpc>
                <a:spcPct val="80000"/>
              </a:lnSpc>
              <a:spcBef>
                <a:spcPts val="0"/>
              </a:spcBef>
              <a:spcAft>
                <a:spcPts val="0"/>
              </a:spcAft>
              <a:defRPr/>
            </a:pPr>
            <a:r>
              <a:rPr lang="en-US" sz="1400" dirty="0" smtClean="0">
                <a:latin typeface="+mn-lt"/>
              </a:rPr>
              <a:t>    }</a:t>
            </a:r>
            <a:endParaRPr lang="en-US" sz="1400" dirty="0">
              <a:latin typeface="+mn-lt"/>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27038"/>
            <a:ext cx="9258300" cy="1143000"/>
          </a:xfrm>
        </p:spPr>
        <p:txBody>
          <a:bodyPr/>
          <a:lstStyle/>
          <a:p>
            <a:r>
              <a:rPr lang="en-US" dirty="0" smtClean="0"/>
              <a:t>Concurrent Locking</a:t>
            </a:r>
            <a:endParaRPr lang="he-IL" dirty="0"/>
          </a:p>
        </p:txBody>
      </p:sp>
      <p:sp>
        <p:nvSpPr>
          <p:cNvPr id="3" name="Content Placeholder 2"/>
          <p:cNvSpPr>
            <a:spLocks noGrp="1"/>
          </p:cNvSpPr>
          <p:nvPr>
            <p:ph idx="1"/>
          </p:nvPr>
        </p:nvSpPr>
        <p:spPr>
          <a:xfrm>
            <a:off x="685800" y="1447801"/>
            <a:ext cx="9258300" cy="4525963"/>
          </a:xfrm>
        </p:spPr>
        <p:txBody>
          <a:bodyPr/>
          <a:lstStyle/>
          <a:p>
            <a:r>
              <a:rPr lang="en-US" dirty="0" smtClean="0"/>
              <a:t>Reentrant with Conditions Example:</a:t>
            </a:r>
            <a:endParaRPr lang="he-IL" dirty="0"/>
          </a:p>
        </p:txBody>
      </p:sp>
      <p:sp>
        <p:nvSpPr>
          <p:cNvPr id="4" name="AutoShape 8"/>
          <p:cNvSpPr>
            <a:spLocks noChangeArrowheads="1"/>
          </p:cNvSpPr>
          <p:nvPr/>
        </p:nvSpPr>
        <p:spPr bwMode="auto">
          <a:xfrm>
            <a:off x="1200150" y="2133600"/>
            <a:ext cx="7886700" cy="457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smtClean="0">
                <a:latin typeface="+mn-lt"/>
              </a:rPr>
              <a:t>       public class </a:t>
            </a:r>
            <a:r>
              <a:rPr lang="en-US" sz="1400" dirty="0" err="1" smtClean="0">
                <a:latin typeface="+mn-lt"/>
              </a:rPr>
              <a:t>BoundedBuffer</a:t>
            </a:r>
            <a:r>
              <a:rPr lang="en-US" sz="1400" dirty="0" smtClean="0">
                <a:latin typeface="+mn-lt"/>
              </a:rPr>
              <a:t> {</a:t>
            </a:r>
          </a:p>
          <a:p>
            <a:pPr lvl="1" algn="l" rtl="0" fontAlgn="auto">
              <a:lnSpc>
                <a:spcPct val="80000"/>
              </a:lnSpc>
              <a:spcBef>
                <a:spcPts val="0"/>
              </a:spcBef>
              <a:spcAft>
                <a:spcPts val="0"/>
              </a:spcAft>
              <a:defRPr/>
            </a:pPr>
            <a:r>
              <a:rPr lang="en-US" sz="1400" b="1" dirty="0" smtClean="0">
                <a:latin typeface="+mn-lt"/>
              </a:rPr>
              <a:t>final Lock </a:t>
            </a:r>
            <a:r>
              <a:rPr lang="en-US" sz="1400" b="1" dirty="0" err="1" smtClean="0">
                <a:latin typeface="+mn-lt"/>
              </a:rPr>
              <a:t>lock</a:t>
            </a:r>
            <a:r>
              <a:rPr lang="en-US" sz="1400" b="1" dirty="0" smtClean="0">
                <a:latin typeface="+mn-lt"/>
              </a:rPr>
              <a:t> = new </a:t>
            </a:r>
            <a:r>
              <a:rPr lang="en-US" sz="1400" b="1" dirty="0" err="1" smtClean="0">
                <a:latin typeface="+mn-lt"/>
              </a:rPr>
              <a:t>ReentrantLock</a:t>
            </a:r>
            <a:r>
              <a:rPr lang="en-US" sz="1400" b="1" dirty="0" smtClean="0">
                <a:latin typeface="+mn-lt"/>
              </a:rPr>
              <a:t>();</a:t>
            </a:r>
            <a:r>
              <a:rPr lang="en-US" sz="1400" dirty="0" smtClean="0">
                <a:latin typeface="+mn-lt"/>
              </a:rPr>
              <a:t> </a:t>
            </a:r>
          </a:p>
          <a:p>
            <a:pPr lvl="1" algn="l" rtl="0" fontAlgn="auto">
              <a:lnSpc>
                <a:spcPct val="80000"/>
              </a:lnSpc>
              <a:spcBef>
                <a:spcPts val="0"/>
              </a:spcBef>
              <a:spcAft>
                <a:spcPts val="0"/>
              </a:spcAft>
              <a:defRPr/>
            </a:pPr>
            <a:r>
              <a:rPr lang="en-US" sz="1400" dirty="0" smtClean="0">
                <a:latin typeface="+mn-lt"/>
              </a:rPr>
              <a:t>final Condition </a:t>
            </a:r>
            <a:r>
              <a:rPr lang="en-US" sz="1400" b="1" dirty="0" err="1" smtClean="0">
                <a:solidFill>
                  <a:srgbClr val="FF0000"/>
                </a:solidFill>
                <a:latin typeface="+mn-lt"/>
              </a:rPr>
              <a:t>notFull</a:t>
            </a:r>
            <a:r>
              <a:rPr lang="en-US" sz="1400" dirty="0" smtClean="0">
                <a:latin typeface="+mn-lt"/>
              </a:rPr>
              <a:t> = </a:t>
            </a:r>
            <a:r>
              <a:rPr lang="en-US" sz="1400" b="1" dirty="0" err="1" smtClean="0">
                <a:latin typeface="+mn-lt"/>
              </a:rPr>
              <a:t>lock.newCondition</a:t>
            </a:r>
            <a:r>
              <a:rPr lang="en-US" sz="1400" b="1" dirty="0" smtClean="0">
                <a:latin typeface="+mn-lt"/>
              </a:rPr>
              <a:t>();         </a:t>
            </a:r>
            <a:r>
              <a:rPr lang="en-US" sz="1400" dirty="0" smtClean="0">
                <a:latin typeface="+mn-lt"/>
              </a:rPr>
              <a:t> //if not full - execute</a:t>
            </a:r>
          </a:p>
          <a:p>
            <a:pPr lvl="1" algn="l" rtl="0" fontAlgn="auto">
              <a:lnSpc>
                <a:spcPct val="80000"/>
              </a:lnSpc>
              <a:spcBef>
                <a:spcPts val="0"/>
              </a:spcBef>
              <a:spcAft>
                <a:spcPts val="0"/>
              </a:spcAft>
              <a:defRPr/>
            </a:pPr>
            <a:r>
              <a:rPr lang="en-US" sz="1400" dirty="0" smtClean="0">
                <a:latin typeface="+mn-lt"/>
              </a:rPr>
              <a:t>final Condition </a:t>
            </a:r>
            <a:r>
              <a:rPr lang="en-US" sz="1400" b="1" dirty="0" err="1" smtClean="0">
                <a:solidFill>
                  <a:srgbClr val="0070C0"/>
                </a:solidFill>
                <a:latin typeface="+mn-lt"/>
              </a:rPr>
              <a:t>notEmpty</a:t>
            </a:r>
            <a:r>
              <a:rPr lang="en-US" sz="1400" dirty="0" smtClean="0">
                <a:latin typeface="+mn-lt"/>
              </a:rPr>
              <a:t> = </a:t>
            </a:r>
            <a:r>
              <a:rPr lang="en-US" sz="1400" b="1" dirty="0" err="1" smtClean="0">
                <a:latin typeface="+mn-lt"/>
              </a:rPr>
              <a:t>lock.newCondition</a:t>
            </a:r>
            <a:r>
              <a:rPr lang="en-US" sz="1400" b="1" dirty="0" smtClean="0">
                <a:latin typeface="+mn-lt"/>
              </a:rPr>
              <a:t>();   </a:t>
            </a:r>
            <a:r>
              <a:rPr lang="en-US" sz="1400" dirty="0" smtClean="0">
                <a:latin typeface="+mn-lt"/>
              </a:rPr>
              <a:t> //if not  empty - execute</a:t>
            </a:r>
          </a:p>
          <a:p>
            <a:pPr lvl="1" algn="l" rtl="0" fontAlgn="auto">
              <a:lnSpc>
                <a:spcPct val="80000"/>
              </a:lnSpc>
              <a:spcBef>
                <a:spcPts val="0"/>
              </a:spcBef>
              <a:spcAft>
                <a:spcPts val="0"/>
              </a:spcAft>
              <a:defRPr/>
            </a:pPr>
            <a:r>
              <a:rPr lang="en-US" sz="1400" dirty="0" smtClean="0">
                <a:latin typeface="+mn-lt"/>
              </a:rPr>
              <a:t>final </a:t>
            </a:r>
            <a:r>
              <a:rPr lang="en-US" sz="1400" dirty="0" err="1" smtClean="0">
                <a:latin typeface="+mn-lt"/>
              </a:rPr>
              <a:t>ArrayList</a:t>
            </a:r>
            <a:r>
              <a:rPr lang="en-US" sz="1400" dirty="0" smtClean="0">
                <a:latin typeface="+mn-lt"/>
              </a:rPr>
              <a:t> items = new </a:t>
            </a:r>
            <a:r>
              <a:rPr lang="en-US" sz="1400" dirty="0" err="1" smtClean="0">
                <a:latin typeface="+mn-lt"/>
              </a:rPr>
              <a:t>ArrayList</a:t>
            </a:r>
            <a:r>
              <a:rPr lang="en-US" sz="1400" dirty="0" smtClean="0">
                <a:latin typeface="+mn-lt"/>
              </a:rPr>
              <a:t>(100);</a:t>
            </a:r>
          </a:p>
          <a:p>
            <a:pPr lvl="1" algn="l" rtl="0" fontAlgn="auto">
              <a:lnSpc>
                <a:spcPct val="80000"/>
              </a:lnSpc>
              <a:spcBef>
                <a:spcPts val="0"/>
              </a:spcBef>
              <a:spcAft>
                <a:spcPts val="0"/>
              </a:spcAft>
              <a:defRPr/>
            </a:pPr>
            <a:endParaRPr lang="en-US" sz="1400" dirty="0" smtClean="0">
              <a:latin typeface="+mn-lt"/>
            </a:endParaRPr>
          </a:p>
          <a:p>
            <a:pPr lvl="1" algn="l" rtl="0" fontAlgn="auto">
              <a:lnSpc>
                <a:spcPct val="80000"/>
              </a:lnSpc>
              <a:spcBef>
                <a:spcPts val="0"/>
              </a:spcBef>
              <a:spcAft>
                <a:spcPts val="0"/>
              </a:spcAft>
              <a:defRPr/>
            </a:pPr>
            <a:r>
              <a:rPr lang="en-US" sz="1400" dirty="0" smtClean="0">
                <a:latin typeface="+mn-lt"/>
              </a:rPr>
              <a:t> public void put(Object x) throws </a:t>
            </a:r>
            <a:r>
              <a:rPr lang="en-US" sz="1400" dirty="0" err="1" smtClean="0">
                <a:latin typeface="+mn-lt"/>
              </a:rPr>
              <a:t>InterruptedException</a:t>
            </a:r>
            <a:r>
              <a:rPr lang="en-US" sz="1400" dirty="0" smtClean="0">
                <a:latin typeface="+mn-lt"/>
              </a:rPr>
              <a:t> { </a:t>
            </a:r>
          </a:p>
          <a:p>
            <a:pPr lvl="1" algn="l" rtl="0" fontAlgn="auto">
              <a:lnSpc>
                <a:spcPct val="80000"/>
              </a:lnSpc>
              <a:spcBef>
                <a:spcPts val="0"/>
              </a:spcBef>
              <a:spcAft>
                <a:spcPts val="0"/>
              </a:spcAft>
              <a:defRPr/>
            </a:pPr>
            <a:r>
              <a:rPr lang="en-US" sz="1400" b="1" dirty="0" smtClean="0">
                <a:latin typeface="+mn-lt"/>
              </a:rPr>
              <a:t>       </a:t>
            </a:r>
            <a:r>
              <a:rPr lang="en-US" sz="1400" b="1" dirty="0" err="1" smtClean="0">
                <a:latin typeface="+mn-lt"/>
              </a:rPr>
              <a:t>lock.lock</a:t>
            </a:r>
            <a:r>
              <a:rPr lang="en-US" sz="1400" b="1" dirty="0" smtClean="0">
                <a:latin typeface="+mn-lt"/>
              </a:rPr>
              <a:t>();</a:t>
            </a:r>
          </a:p>
          <a:p>
            <a:pPr lvl="1" algn="l" rtl="0" fontAlgn="auto">
              <a:lnSpc>
                <a:spcPct val="80000"/>
              </a:lnSpc>
              <a:spcBef>
                <a:spcPts val="0"/>
              </a:spcBef>
              <a:spcAft>
                <a:spcPts val="0"/>
              </a:spcAft>
              <a:defRPr/>
            </a:pPr>
            <a:r>
              <a:rPr lang="en-US" sz="1400" b="1" dirty="0" smtClean="0">
                <a:latin typeface="+mn-lt"/>
              </a:rPr>
              <a:t>       try {</a:t>
            </a:r>
          </a:p>
          <a:p>
            <a:pPr lvl="1" algn="l" rtl="0" fontAlgn="auto">
              <a:lnSpc>
                <a:spcPct val="80000"/>
              </a:lnSpc>
              <a:spcBef>
                <a:spcPts val="0"/>
              </a:spcBef>
              <a:spcAft>
                <a:spcPts val="0"/>
              </a:spcAft>
              <a:defRPr/>
            </a:pPr>
            <a:r>
              <a:rPr lang="en-US" sz="1400" dirty="0" smtClean="0">
                <a:latin typeface="+mn-lt"/>
              </a:rPr>
              <a:t> 	         while (</a:t>
            </a:r>
            <a:r>
              <a:rPr lang="en-US" sz="1400" dirty="0" err="1" smtClean="0">
                <a:latin typeface="+mn-lt"/>
              </a:rPr>
              <a:t>items.size</a:t>
            </a:r>
            <a:r>
              <a:rPr lang="en-US" sz="1400" dirty="0" smtClean="0">
                <a:latin typeface="+mn-lt"/>
              </a:rPr>
              <a:t>==100)</a:t>
            </a:r>
          </a:p>
          <a:p>
            <a:pPr lvl="1" algn="l" rtl="0" fontAlgn="auto">
              <a:lnSpc>
                <a:spcPct val="80000"/>
              </a:lnSpc>
              <a:spcBef>
                <a:spcPts val="0"/>
              </a:spcBef>
              <a:spcAft>
                <a:spcPts val="0"/>
              </a:spcAft>
              <a:defRPr/>
            </a:pPr>
            <a:r>
              <a:rPr lang="en-US" sz="1400" dirty="0" smtClean="0">
                <a:latin typeface="+mn-lt"/>
              </a:rPr>
              <a:t>		 </a:t>
            </a:r>
            <a:r>
              <a:rPr lang="en-US" sz="1400" b="1" dirty="0" err="1" smtClean="0">
                <a:solidFill>
                  <a:srgbClr val="FF0000"/>
                </a:solidFill>
                <a:latin typeface="+mn-lt"/>
              </a:rPr>
              <a:t>notFull.await</a:t>
            </a:r>
            <a:r>
              <a:rPr lang="en-US" sz="1400" b="1" dirty="0" smtClean="0">
                <a:solidFill>
                  <a:srgbClr val="FF0000"/>
                </a:solidFill>
                <a:latin typeface="+mn-lt"/>
              </a:rPr>
              <a:t>();</a:t>
            </a:r>
          </a:p>
          <a:p>
            <a:pPr lvl="1" algn="l" rtl="0" fontAlgn="auto">
              <a:lnSpc>
                <a:spcPct val="80000"/>
              </a:lnSpc>
              <a:spcBef>
                <a:spcPts val="0"/>
              </a:spcBef>
              <a:spcAft>
                <a:spcPts val="0"/>
              </a:spcAft>
              <a:defRPr/>
            </a:pPr>
            <a:r>
              <a:rPr lang="en-US" sz="1400" dirty="0" smtClean="0">
                <a:latin typeface="+mn-lt"/>
              </a:rPr>
              <a:t>	</a:t>
            </a:r>
            <a:r>
              <a:rPr lang="en-US" sz="1400" dirty="0" err="1" smtClean="0">
                <a:latin typeface="+mn-lt"/>
              </a:rPr>
              <a:t>items.add</a:t>
            </a:r>
            <a:r>
              <a:rPr lang="en-US" sz="1400" dirty="0" smtClean="0">
                <a:latin typeface="+mn-lt"/>
              </a:rPr>
              <a:t>(x);</a:t>
            </a:r>
          </a:p>
          <a:p>
            <a:pPr lvl="1" algn="l" rtl="0" fontAlgn="auto">
              <a:lnSpc>
                <a:spcPct val="80000"/>
              </a:lnSpc>
              <a:spcBef>
                <a:spcPts val="0"/>
              </a:spcBef>
              <a:spcAft>
                <a:spcPts val="0"/>
              </a:spcAft>
              <a:defRPr/>
            </a:pPr>
            <a:r>
              <a:rPr lang="en-US" sz="1400" b="1" dirty="0" smtClean="0">
                <a:latin typeface="+mn-lt"/>
              </a:rPr>
              <a:t>	</a:t>
            </a:r>
            <a:r>
              <a:rPr lang="en-US" sz="1400" b="1" dirty="0" err="1" smtClean="0">
                <a:solidFill>
                  <a:srgbClr val="0070C0"/>
                </a:solidFill>
                <a:latin typeface="+mn-lt"/>
              </a:rPr>
              <a:t>notEmpty.signal</a:t>
            </a:r>
            <a:r>
              <a:rPr lang="en-US" sz="1400" b="1" dirty="0" smtClean="0">
                <a:solidFill>
                  <a:srgbClr val="0070C0"/>
                </a:solidFill>
                <a:latin typeface="+mn-lt"/>
              </a:rPr>
              <a:t>();</a:t>
            </a:r>
            <a:r>
              <a:rPr lang="en-US" sz="1400" dirty="0" smtClean="0">
                <a:solidFill>
                  <a:srgbClr val="0070C0"/>
                </a:solidFill>
                <a:latin typeface="+mn-lt"/>
              </a:rPr>
              <a:t> </a:t>
            </a:r>
          </a:p>
          <a:p>
            <a:pPr lvl="1" algn="l" rtl="0" fontAlgn="auto">
              <a:lnSpc>
                <a:spcPct val="80000"/>
              </a:lnSpc>
              <a:spcBef>
                <a:spcPts val="0"/>
              </a:spcBef>
              <a:spcAft>
                <a:spcPts val="0"/>
              </a:spcAft>
              <a:defRPr/>
            </a:pPr>
            <a:r>
              <a:rPr lang="en-US" sz="1400" b="1" dirty="0" smtClean="0">
                <a:latin typeface="+mn-lt"/>
              </a:rPr>
              <a:t>       } finally { </a:t>
            </a:r>
            <a:r>
              <a:rPr lang="en-US" sz="1400" b="1" dirty="0" err="1" smtClean="0">
                <a:latin typeface="+mn-lt"/>
              </a:rPr>
              <a:t>lock.unlock</a:t>
            </a:r>
            <a:r>
              <a:rPr lang="en-US" sz="1400" b="1" dirty="0" smtClean="0">
                <a:latin typeface="+mn-lt"/>
              </a:rPr>
              <a:t>(); }</a:t>
            </a:r>
          </a:p>
          <a:p>
            <a:pPr lvl="1" algn="l" rtl="0" fontAlgn="auto">
              <a:lnSpc>
                <a:spcPct val="80000"/>
              </a:lnSpc>
              <a:spcBef>
                <a:spcPts val="0"/>
              </a:spcBef>
              <a:spcAft>
                <a:spcPts val="0"/>
              </a:spcAft>
              <a:defRPr/>
            </a:pPr>
            <a:r>
              <a:rPr lang="en-US" sz="1400" dirty="0" smtClean="0">
                <a:latin typeface="+mn-lt"/>
              </a:rPr>
              <a:t> } </a:t>
            </a:r>
          </a:p>
          <a:p>
            <a:pPr lvl="1" algn="l" rtl="0" fontAlgn="auto">
              <a:lnSpc>
                <a:spcPct val="80000"/>
              </a:lnSpc>
              <a:spcBef>
                <a:spcPts val="0"/>
              </a:spcBef>
              <a:spcAft>
                <a:spcPts val="0"/>
              </a:spcAft>
              <a:defRPr/>
            </a:pPr>
            <a:r>
              <a:rPr lang="en-US" sz="1400" dirty="0" smtClean="0">
                <a:latin typeface="+mn-lt"/>
              </a:rPr>
              <a:t>  public Object pop() throws </a:t>
            </a:r>
            <a:r>
              <a:rPr lang="en-US" sz="1400" dirty="0" err="1" smtClean="0">
                <a:latin typeface="+mn-lt"/>
              </a:rPr>
              <a:t>InterruptedException</a:t>
            </a:r>
            <a:r>
              <a:rPr lang="en-US" sz="1400" dirty="0" smtClean="0">
                <a:latin typeface="+mn-lt"/>
              </a:rPr>
              <a:t> {</a:t>
            </a:r>
          </a:p>
          <a:p>
            <a:pPr lvl="1" algn="l" rtl="0" fontAlgn="auto">
              <a:lnSpc>
                <a:spcPct val="80000"/>
              </a:lnSpc>
              <a:spcBef>
                <a:spcPts val="0"/>
              </a:spcBef>
              <a:spcAft>
                <a:spcPts val="0"/>
              </a:spcAft>
              <a:defRPr/>
            </a:pPr>
            <a:r>
              <a:rPr lang="en-US" sz="1400" dirty="0" smtClean="0">
                <a:latin typeface="+mn-lt"/>
              </a:rPr>
              <a:t>       </a:t>
            </a:r>
            <a:r>
              <a:rPr lang="en-US" sz="1400" b="1" dirty="0" err="1" smtClean="0">
                <a:latin typeface="+mn-lt"/>
              </a:rPr>
              <a:t>lock.lock</a:t>
            </a:r>
            <a:r>
              <a:rPr lang="en-US" sz="1400" b="1" dirty="0" smtClean="0">
                <a:latin typeface="+mn-lt"/>
              </a:rPr>
              <a:t>();</a:t>
            </a:r>
          </a:p>
          <a:p>
            <a:pPr lvl="1" algn="l" rtl="0" fontAlgn="auto">
              <a:lnSpc>
                <a:spcPct val="80000"/>
              </a:lnSpc>
              <a:spcBef>
                <a:spcPts val="0"/>
              </a:spcBef>
              <a:spcAft>
                <a:spcPts val="0"/>
              </a:spcAft>
              <a:defRPr/>
            </a:pPr>
            <a:r>
              <a:rPr lang="en-US" sz="1400" b="1" dirty="0" smtClean="0">
                <a:latin typeface="+mn-lt"/>
              </a:rPr>
              <a:t>       try {</a:t>
            </a:r>
            <a:r>
              <a:rPr lang="en-US" sz="1400" dirty="0" smtClean="0">
                <a:latin typeface="+mn-lt"/>
              </a:rPr>
              <a:t> </a:t>
            </a:r>
          </a:p>
          <a:p>
            <a:pPr lvl="1" algn="l" rtl="0" fontAlgn="auto">
              <a:lnSpc>
                <a:spcPct val="80000"/>
              </a:lnSpc>
              <a:spcBef>
                <a:spcPts val="0"/>
              </a:spcBef>
              <a:spcAft>
                <a:spcPts val="0"/>
              </a:spcAft>
              <a:defRPr/>
            </a:pPr>
            <a:r>
              <a:rPr lang="en-US" sz="1400" dirty="0" smtClean="0">
                <a:latin typeface="+mn-lt"/>
              </a:rPr>
              <a:t>                   while (</a:t>
            </a:r>
            <a:r>
              <a:rPr lang="en-US" sz="1400" dirty="0" err="1" smtClean="0">
                <a:latin typeface="+mn-lt"/>
              </a:rPr>
              <a:t>item.size</a:t>
            </a:r>
            <a:r>
              <a:rPr lang="en-US" sz="1400" dirty="0" smtClean="0">
                <a:latin typeface="+mn-lt"/>
              </a:rPr>
              <a:t>()== 0) </a:t>
            </a:r>
          </a:p>
          <a:p>
            <a:pPr lvl="1" algn="l" rtl="0" fontAlgn="auto">
              <a:lnSpc>
                <a:spcPct val="80000"/>
              </a:lnSpc>
              <a:spcBef>
                <a:spcPts val="0"/>
              </a:spcBef>
              <a:spcAft>
                <a:spcPts val="0"/>
              </a:spcAft>
              <a:defRPr/>
            </a:pPr>
            <a:r>
              <a:rPr lang="en-US" sz="1400" b="1" dirty="0" smtClean="0">
                <a:solidFill>
                  <a:srgbClr val="0070C0"/>
                </a:solidFill>
                <a:latin typeface="+mn-lt"/>
              </a:rPr>
              <a:t>                                 </a:t>
            </a:r>
            <a:r>
              <a:rPr lang="en-US" sz="1400" b="1" dirty="0" err="1" smtClean="0">
                <a:solidFill>
                  <a:srgbClr val="0070C0"/>
                </a:solidFill>
                <a:latin typeface="+mn-lt"/>
              </a:rPr>
              <a:t>notEmpty.await</a:t>
            </a:r>
            <a:r>
              <a:rPr lang="en-US" sz="1400" b="1" dirty="0" smtClean="0">
                <a:solidFill>
                  <a:srgbClr val="0070C0"/>
                </a:solidFill>
                <a:latin typeface="+mn-lt"/>
              </a:rPr>
              <a:t>();</a:t>
            </a:r>
          </a:p>
          <a:p>
            <a:pPr lvl="1" algn="l" rtl="0" fontAlgn="auto">
              <a:lnSpc>
                <a:spcPct val="80000"/>
              </a:lnSpc>
              <a:spcBef>
                <a:spcPts val="0"/>
              </a:spcBef>
              <a:spcAft>
                <a:spcPts val="0"/>
              </a:spcAft>
              <a:defRPr/>
            </a:pPr>
            <a:r>
              <a:rPr lang="en-US" sz="1400" b="1" dirty="0" smtClean="0">
                <a:latin typeface="+mn-lt"/>
              </a:rPr>
              <a:t>                  </a:t>
            </a:r>
            <a:r>
              <a:rPr lang="en-US" sz="1400" dirty="0" smtClean="0">
                <a:latin typeface="+mn-lt"/>
              </a:rPr>
              <a:t> Object x = </a:t>
            </a:r>
            <a:r>
              <a:rPr lang="en-US" sz="1400" dirty="0" err="1" smtClean="0">
                <a:latin typeface="+mn-lt"/>
              </a:rPr>
              <a:t>items.remove</a:t>
            </a:r>
            <a:r>
              <a:rPr lang="en-US" sz="1400" dirty="0" smtClean="0">
                <a:latin typeface="+mn-lt"/>
              </a:rPr>
              <a:t>(</a:t>
            </a:r>
            <a:r>
              <a:rPr lang="en-US" sz="1400" dirty="0" err="1" smtClean="0">
                <a:latin typeface="+mn-lt"/>
              </a:rPr>
              <a:t>items.size</a:t>
            </a:r>
            <a:r>
              <a:rPr lang="en-US" sz="1400" dirty="0" smtClean="0">
                <a:latin typeface="+mn-lt"/>
              </a:rPr>
              <a:t>()-1);</a:t>
            </a:r>
          </a:p>
          <a:p>
            <a:pPr lvl="1" algn="l" rtl="0" fontAlgn="auto">
              <a:lnSpc>
                <a:spcPct val="80000"/>
              </a:lnSpc>
              <a:spcBef>
                <a:spcPts val="0"/>
              </a:spcBef>
              <a:spcAft>
                <a:spcPts val="0"/>
              </a:spcAft>
              <a:defRPr/>
            </a:pPr>
            <a:r>
              <a:rPr lang="en-US" sz="1400" b="1" dirty="0" smtClean="0">
                <a:latin typeface="+mn-lt"/>
              </a:rPr>
              <a:t>                   </a:t>
            </a:r>
            <a:r>
              <a:rPr lang="en-US" sz="1400" b="1" dirty="0" err="1" smtClean="0">
                <a:solidFill>
                  <a:srgbClr val="FF0000"/>
                </a:solidFill>
                <a:latin typeface="+mn-lt"/>
              </a:rPr>
              <a:t>notFull.signal</a:t>
            </a:r>
            <a:r>
              <a:rPr lang="en-US" sz="1400" b="1" dirty="0" smtClean="0">
                <a:solidFill>
                  <a:srgbClr val="FF0000"/>
                </a:solidFill>
                <a:latin typeface="+mn-lt"/>
              </a:rPr>
              <a:t>();</a:t>
            </a:r>
          </a:p>
          <a:p>
            <a:pPr lvl="1" algn="l" rtl="0" fontAlgn="auto">
              <a:lnSpc>
                <a:spcPct val="80000"/>
              </a:lnSpc>
              <a:spcBef>
                <a:spcPts val="0"/>
              </a:spcBef>
              <a:spcAft>
                <a:spcPts val="0"/>
              </a:spcAft>
              <a:defRPr/>
            </a:pPr>
            <a:r>
              <a:rPr lang="en-US" sz="1400" b="1" dirty="0" smtClean="0">
                <a:latin typeface="+mn-lt"/>
              </a:rPr>
              <a:t>                  </a:t>
            </a:r>
            <a:r>
              <a:rPr lang="en-US" sz="1400" dirty="0" smtClean="0">
                <a:latin typeface="+mn-lt"/>
              </a:rPr>
              <a:t> return x; </a:t>
            </a:r>
            <a:r>
              <a:rPr lang="en-US" sz="1400" b="1" dirty="0" smtClean="0">
                <a:latin typeface="+mn-lt"/>
              </a:rPr>
              <a:t>}</a:t>
            </a:r>
          </a:p>
          <a:p>
            <a:pPr lvl="1" algn="l" rtl="0" fontAlgn="auto">
              <a:lnSpc>
                <a:spcPct val="80000"/>
              </a:lnSpc>
              <a:spcBef>
                <a:spcPts val="0"/>
              </a:spcBef>
              <a:spcAft>
                <a:spcPts val="0"/>
              </a:spcAft>
              <a:defRPr/>
            </a:pPr>
            <a:r>
              <a:rPr lang="en-US" sz="1400" b="1" dirty="0" smtClean="0">
                <a:latin typeface="+mn-lt"/>
              </a:rPr>
              <a:t>       finally { </a:t>
            </a:r>
            <a:r>
              <a:rPr lang="en-US" sz="1400" b="1" dirty="0" err="1" smtClean="0">
                <a:latin typeface="+mn-lt"/>
              </a:rPr>
              <a:t>lock.unlock</a:t>
            </a:r>
            <a:r>
              <a:rPr lang="en-US" sz="1400" b="1" dirty="0" smtClean="0">
                <a:latin typeface="+mn-lt"/>
              </a:rPr>
              <a:t>(); }</a:t>
            </a:r>
            <a:r>
              <a:rPr lang="en-US" sz="1400" dirty="0" smtClean="0">
                <a:latin typeface="+mn-lt"/>
              </a:rPr>
              <a:t> </a:t>
            </a:r>
          </a:p>
          <a:p>
            <a:pPr lvl="1" algn="l" rtl="0" fontAlgn="auto">
              <a:lnSpc>
                <a:spcPct val="80000"/>
              </a:lnSpc>
              <a:spcBef>
                <a:spcPts val="0"/>
              </a:spcBef>
              <a:spcAft>
                <a:spcPts val="0"/>
              </a:spcAft>
              <a:defRPr/>
            </a:pPr>
            <a:r>
              <a:rPr lang="en-US" sz="1400" dirty="0" smtClean="0">
                <a:latin typeface="+mn-lt"/>
              </a:rPr>
              <a:t>   }</a:t>
            </a:r>
          </a:p>
          <a:p>
            <a:pPr lvl="1" algn="l" rtl="0" fontAlgn="auto">
              <a:lnSpc>
                <a:spcPct val="80000"/>
              </a:lnSpc>
              <a:spcBef>
                <a:spcPts val="0"/>
              </a:spcBef>
              <a:spcAft>
                <a:spcPts val="0"/>
              </a:spcAft>
              <a:defRPr/>
            </a:pPr>
            <a:r>
              <a:rPr lang="en-US" sz="1400" dirty="0" smtClean="0">
                <a:latin typeface="+mn-lt"/>
              </a:rPr>
              <a: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276482" name="Rectangle 3"/>
          <p:cNvSpPr>
            <a:spLocks noGrp="1" noChangeArrowheads="1"/>
          </p:cNvSpPr>
          <p:nvPr>
            <p:ph type="body" idx="1"/>
          </p:nvPr>
        </p:nvSpPr>
        <p:spPr>
          <a:xfrm>
            <a:off x="444699" y="1557338"/>
            <a:ext cx="9670851" cy="4271962"/>
          </a:xfrm>
        </p:spPr>
        <p:txBody>
          <a:bodyPr/>
          <a:lstStyle/>
          <a:p>
            <a:endParaRPr lang="en-US" altLang="ja-JP" sz="2000" dirty="0" smtClean="0">
              <a:cs typeface="ＭＳ Ｐゴシック"/>
            </a:endParaRPr>
          </a:p>
          <a:p>
            <a:endParaRPr lang="en-US" altLang="ja-JP" sz="2000" dirty="0" smtClean="0">
              <a:cs typeface="ＭＳ Ｐゴシック"/>
            </a:endParaRPr>
          </a:p>
          <a:p>
            <a:r>
              <a:rPr lang="en-US" altLang="ja-JP" sz="2000" dirty="0" smtClean="0">
                <a:cs typeface="ＭＳ Ｐゴシック"/>
              </a:rPr>
              <a:t>Lab 4 – Fork-Join</a:t>
            </a:r>
          </a:p>
          <a:p>
            <a:pPr>
              <a:buFont typeface="Arial" charset="0"/>
              <a:buNone/>
            </a:pPr>
            <a:r>
              <a:rPr lang="en-US" sz="2000" dirty="0" smtClean="0">
                <a:ea typeface="Calibri" pitchFamily="34" charset="0"/>
                <a:cs typeface="Arial" charset="0"/>
              </a:rPr>
              <a:t>	</a:t>
            </a:r>
          </a:p>
          <a:p>
            <a:pPr>
              <a:buFont typeface="Arial" charset="0"/>
              <a:buNone/>
            </a:pPr>
            <a:r>
              <a:rPr lang="en-US" sz="2000" dirty="0" smtClean="0">
                <a:ea typeface="Calibri" pitchFamily="34" charset="0"/>
                <a:cs typeface="Arial" charset="0"/>
              </a:rPr>
              <a:t>	</a:t>
            </a:r>
            <a:r>
              <a:rPr lang="en-US" sz="1800" dirty="0" smtClean="0"/>
              <a:t>In this exercise you will use fork join to track files on your file system</a:t>
            </a:r>
          </a:p>
          <a:p>
            <a:pPr lvl="1">
              <a:lnSpc>
                <a:spcPct val="80000"/>
              </a:lnSpc>
              <a:buFontTx/>
              <a:buNone/>
            </a:pPr>
            <a:endParaRPr lang="en-US" sz="2000" dirty="0" smtClean="0"/>
          </a:p>
        </p:txBody>
      </p:sp>
      <p:pic>
        <p:nvPicPr>
          <p:cNvPr id="276483"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extLst>
      <p:ext uri="{BB962C8B-B14F-4D97-AF65-F5344CB8AC3E}">
        <p14:creationId xmlns:p14="http://schemas.microsoft.com/office/powerpoint/2010/main" xmlns="" val="362765228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71525" y="1905001"/>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Java Reflection</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idx="4294967295"/>
          </p:nvPr>
        </p:nvSpPr>
        <p:spPr>
          <a:xfrm>
            <a:off x="514350" y="274638"/>
            <a:ext cx="9258300" cy="1143000"/>
          </a:xfrm>
        </p:spPr>
        <p:txBody>
          <a:bodyPr/>
          <a:lstStyle/>
          <a:p>
            <a:r>
              <a:rPr lang="en-US" smtClean="0"/>
              <a:t>Java Reflection</a:t>
            </a:r>
          </a:p>
        </p:txBody>
      </p:sp>
      <p:sp>
        <p:nvSpPr>
          <p:cNvPr id="175106" name="Rectangle 3"/>
          <p:cNvSpPr>
            <a:spLocks noGrp="1" noChangeArrowheads="1"/>
          </p:cNvSpPr>
          <p:nvPr>
            <p:ph type="body" idx="1"/>
          </p:nvPr>
        </p:nvSpPr>
        <p:spPr/>
        <p:txBody>
          <a:bodyPr/>
          <a:lstStyle/>
          <a:p>
            <a:r>
              <a:rPr lang="en-US" sz="2800" smtClean="0"/>
              <a:t>Purpose</a:t>
            </a:r>
          </a:p>
          <a:p>
            <a:r>
              <a:rPr lang="en-US" sz="2800" smtClean="0"/>
              <a:t>Capabilities</a:t>
            </a:r>
          </a:p>
          <a:p>
            <a:r>
              <a:rPr lang="en-US" sz="2800" smtClean="0"/>
              <a:t>Examining classes and invoking object methods</a:t>
            </a:r>
          </a:p>
          <a:p>
            <a:r>
              <a:rPr lang="en-US" sz="2800" smtClean="0"/>
              <a:t>Manipulating objects</a:t>
            </a:r>
          </a:p>
          <a:p>
            <a:r>
              <a:rPr lang="en-US" sz="2800" smtClean="0"/>
              <a:t>Working with Arrays</a:t>
            </a:r>
          </a:p>
          <a:p>
            <a:r>
              <a:rPr lang="en-US" sz="2800" smtClean="0"/>
              <a:t>Java 1.5 enhancements</a:t>
            </a:r>
          </a:p>
          <a:p>
            <a:endParaRPr lang="en-US" smtClean="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idx="4294967295"/>
          </p:nvPr>
        </p:nvSpPr>
        <p:spPr>
          <a:xfrm>
            <a:off x="514350" y="274638"/>
            <a:ext cx="9258300" cy="1143000"/>
          </a:xfrm>
        </p:spPr>
        <p:txBody>
          <a:bodyPr/>
          <a:lstStyle/>
          <a:p>
            <a:r>
              <a:rPr lang="en-US" smtClean="0"/>
              <a:t>Purpose</a:t>
            </a:r>
          </a:p>
        </p:txBody>
      </p:sp>
      <p:sp>
        <p:nvSpPr>
          <p:cNvPr id="176130" name="Rectangle 3"/>
          <p:cNvSpPr>
            <a:spLocks noGrp="1" noChangeArrowheads="1"/>
          </p:cNvSpPr>
          <p:nvPr>
            <p:ph type="body" idx="1"/>
          </p:nvPr>
        </p:nvSpPr>
        <p:spPr/>
        <p:txBody>
          <a:bodyPr/>
          <a:lstStyle/>
          <a:p>
            <a:r>
              <a:rPr lang="en-US" sz="2400" smtClean="0"/>
              <a:t>Represents, or reflects, the following in the running Java Virtual Machine:</a:t>
            </a:r>
          </a:p>
          <a:p>
            <a:pPr lvl="2"/>
            <a:r>
              <a:rPr lang="en-US" sz="2000" smtClean="0"/>
              <a:t>Classes</a:t>
            </a:r>
          </a:p>
          <a:p>
            <a:pPr lvl="2"/>
            <a:r>
              <a:rPr lang="en-US" sz="2000" smtClean="0"/>
              <a:t>Interfaces</a:t>
            </a:r>
          </a:p>
          <a:p>
            <a:pPr lvl="2"/>
            <a:r>
              <a:rPr lang="en-US" sz="2000" smtClean="0"/>
              <a:t>Objects</a:t>
            </a:r>
            <a:endParaRPr lang="en-US" smtClean="0"/>
          </a:p>
          <a:p>
            <a:r>
              <a:rPr lang="en-US" sz="2400" smtClean="0"/>
              <a:t>Useful for </a:t>
            </a:r>
          </a:p>
          <a:p>
            <a:pPr lvl="1"/>
            <a:r>
              <a:rPr lang="en-US" sz="2000" smtClean="0"/>
              <a:t>manipulating known &amp; unknown classes</a:t>
            </a:r>
          </a:p>
          <a:p>
            <a:pPr lvl="1"/>
            <a:r>
              <a:rPr lang="en-US" sz="2000" smtClean="0"/>
              <a:t>writing development tools such as</a:t>
            </a:r>
          </a:p>
          <a:p>
            <a:pPr lvl="2"/>
            <a:r>
              <a:rPr lang="en-US" sz="1800" smtClean="0"/>
              <a:t>Browsers</a:t>
            </a:r>
          </a:p>
          <a:p>
            <a:pPr lvl="2"/>
            <a:r>
              <a:rPr lang="en-US" sz="1800" smtClean="0"/>
              <a:t>Debuggers</a:t>
            </a:r>
          </a:p>
          <a:p>
            <a:pPr lvl="2"/>
            <a:r>
              <a:rPr lang="en-US" sz="1800" smtClean="0"/>
              <a:t>GUI builders</a:t>
            </a:r>
          </a:p>
          <a:p>
            <a:pPr lvl="2"/>
            <a:r>
              <a:rPr lang="en-US" sz="1800" smtClean="0"/>
              <a:t>Code generators</a:t>
            </a:r>
          </a:p>
          <a:p>
            <a:pPr lvl="3">
              <a:buFontTx/>
              <a:buNone/>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514350" y="274638"/>
            <a:ext cx="9258300" cy="1143000"/>
          </a:xfrm>
        </p:spPr>
        <p:txBody>
          <a:bodyPr/>
          <a:lstStyle/>
          <a:p>
            <a:r>
              <a:rPr lang="en-US" smtClean="0"/>
              <a:t>Topics Covered</a:t>
            </a:r>
            <a:endParaRPr lang="he-IL" smtClean="0"/>
          </a:p>
        </p:txBody>
      </p:sp>
      <p:sp>
        <p:nvSpPr>
          <p:cNvPr id="16386" name="Content Placeholder 2"/>
          <p:cNvSpPr>
            <a:spLocks noGrp="1"/>
          </p:cNvSpPr>
          <p:nvPr>
            <p:ph idx="1"/>
          </p:nvPr>
        </p:nvSpPr>
        <p:spPr>
          <a:xfrm>
            <a:off x="514350" y="1447801"/>
            <a:ext cx="9258300" cy="4525963"/>
          </a:xfrm>
        </p:spPr>
        <p:txBody>
          <a:bodyPr/>
          <a:lstStyle/>
          <a:p>
            <a:r>
              <a:rPr lang="en-US" sz="2400" dirty="0" smtClean="0"/>
              <a:t>JVM Internals</a:t>
            </a:r>
          </a:p>
          <a:p>
            <a:r>
              <a:rPr lang="en-US" sz="2400" dirty="0" smtClean="0"/>
              <a:t>Class Loaders</a:t>
            </a:r>
          </a:p>
          <a:p>
            <a:r>
              <a:rPr lang="en-US" sz="2400" dirty="0" smtClean="0"/>
              <a:t>Weak reference</a:t>
            </a:r>
          </a:p>
          <a:p>
            <a:r>
              <a:rPr lang="en-US" sz="2400" dirty="0" smtClean="0"/>
              <a:t>Java Data types – Collections</a:t>
            </a:r>
          </a:p>
          <a:p>
            <a:r>
              <a:rPr lang="en-US" sz="2400" dirty="0" smtClean="0"/>
              <a:t>Java Multitasking - Threads</a:t>
            </a:r>
          </a:p>
          <a:p>
            <a:r>
              <a:rPr lang="en-US" sz="2400" dirty="0" smtClean="0"/>
              <a:t>Reflection</a:t>
            </a:r>
          </a:p>
          <a:p>
            <a:r>
              <a:rPr lang="en-US" sz="2400" dirty="0" smtClean="0"/>
              <a:t>Java New I/O, New 	I/O2 [NIO, NIO.2]</a:t>
            </a:r>
          </a:p>
          <a:p>
            <a:r>
              <a:rPr lang="en-US" sz="2400" dirty="0" smtClean="0"/>
              <a:t>Java Internationalization</a:t>
            </a:r>
          </a:p>
          <a:p>
            <a:r>
              <a:rPr lang="en-US" sz="2400" dirty="0" smtClean="0"/>
              <a:t>Effective Java</a:t>
            </a:r>
          </a:p>
          <a:p>
            <a:r>
              <a:rPr lang="en-US" sz="2400" dirty="0" smtClean="0"/>
              <a:t>Java Pitfalls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600075" y="457200"/>
            <a:ext cx="9258300" cy="1143000"/>
          </a:xfrm>
        </p:spPr>
        <p:txBody>
          <a:bodyPr/>
          <a:lstStyle/>
          <a:p>
            <a:r>
              <a:rPr lang="en-US" dirty="0" smtClean="0"/>
              <a:t>Garbage Collector</a:t>
            </a:r>
          </a:p>
        </p:txBody>
      </p:sp>
      <p:sp>
        <p:nvSpPr>
          <p:cNvPr id="33794" name="Rectangle 3"/>
          <p:cNvSpPr>
            <a:spLocks noGrp="1" noChangeArrowheads="1"/>
          </p:cNvSpPr>
          <p:nvPr>
            <p:ph type="body" idx="1"/>
          </p:nvPr>
        </p:nvSpPr>
        <p:spPr>
          <a:xfrm>
            <a:off x="444699" y="1557338"/>
            <a:ext cx="9720857" cy="4076700"/>
          </a:xfrm>
        </p:spPr>
        <p:txBody>
          <a:bodyPr/>
          <a:lstStyle/>
          <a:p>
            <a:r>
              <a:rPr lang="en-US" dirty="0" smtClean="0"/>
              <a:t>GC Strategies:</a:t>
            </a:r>
          </a:p>
          <a:p>
            <a:pPr lvl="2"/>
            <a:endParaRPr lang="en-US" dirty="0" smtClean="0"/>
          </a:p>
          <a:p>
            <a:pPr lvl="2"/>
            <a:r>
              <a:rPr lang="en-US" dirty="0" smtClean="0"/>
              <a:t>Sweeping GC</a:t>
            </a:r>
          </a:p>
          <a:p>
            <a:pPr lvl="2"/>
            <a:endParaRPr lang="en-US" dirty="0" smtClean="0"/>
          </a:p>
          <a:p>
            <a:pPr lvl="2"/>
            <a:r>
              <a:rPr lang="en-US" dirty="0" smtClean="0"/>
              <a:t>Compacting GC</a:t>
            </a:r>
          </a:p>
          <a:p>
            <a:pPr lvl="2"/>
            <a:endParaRPr lang="en-US" dirty="0" smtClean="0"/>
          </a:p>
          <a:p>
            <a:pPr lvl="2"/>
            <a:r>
              <a:rPr lang="en-US" dirty="0" smtClean="0"/>
              <a:t>Copying GC</a:t>
            </a:r>
          </a:p>
          <a:p>
            <a:endParaRPr lang="en-US" dirty="0"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idx="4294967295"/>
          </p:nvPr>
        </p:nvSpPr>
        <p:spPr>
          <a:xfrm>
            <a:off x="514350" y="274638"/>
            <a:ext cx="9258300" cy="1143000"/>
          </a:xfrm>
        </p:spPr>
        <p:txBody>
          <a:bodyPr/>
          <a:lstStyle/>
          <a:p>
            <a:r>
              <a:rPr lang="en-US" smtClean="0"/>
              <a:t>Purpose</a:t>
            </a:r>
          </a:p>
        </p:txBody>
      </p:sp>
      <p:sp>
        <p:nvSpPr>
          <p:cNvPr id="177154" name="Rectangle 3"/>
          <p:cNvSpPr>
            <a:spLocks noGrp="1" noChangeArrowheads="1"/>
          </p:cNvSpPr>
          <p:nvPr>
            <p:ph type="body" idx="1"/>
          </p:nvPr>
        </p:nvSpPr>
        <p:spPr>
          <a:xfrm>
            <a:off x="514350" y="1417638"/>
            <a:ext cx="9258300" cy="4525963"/>
          </a:xfrm>
        </p:spPr>
        <p:txBody>
          <a:bodyPr/>
          <a:lstStyle/>
          <a:p>
            <a:r>
              <a:rPr lang="en-US" dirty="0" smtClean="0"/>
              <a:t>Do not use for:</a:t>
            </a:r>
          </a:p>
          <a:p>
            <a:pPr>
              <a:buNone/>
            </a:pPr>
            <a:endParaRPr lang="en-US" sz="1600" dirty="0" smtClean="0"/>
          </a:p>
          <a:p>
            <a:pPr lvl="2"/>
            <a:r>
              <a:rPr lang="en-US" dirty="0" smtClean="0"/>
              <a:t>Creating method references to native methods</a:t>
            </a:r>
          </a:p>
          <a:p>
            <a:pPr lvl="3"/>
            <a:r>
              <a:rPr lang="en-US" dirty="0" smtClean="0"/>
              <a:t>You should rather implementing it in java </a:t>
            </a:r>
          </a:p>
          <a:p>
            <a:pPr lvl="3"/>
            <a:r>
              <a:rPr lang="en-US" dirty="0" smtClean="0"/>
              <a:t>Problematic debugging and tracking</a:t>
            </a:r>
          </a:p>
          <a:p>
            <a:pPr lvl="3">
              <a:buFontTx/>
              <a:buNone/>
            </a:pPr>
            <a:endParaRPr lang="en-US" dirty="0" smtClean="0"/>
          </a:p>
          <a:p>
            <a:pPr lvl="2"/>
            <a:r>
              <a:rPr lang="en-US" dirty="0" smtClean="0"/>
              <a:t>Wrap native code (prefer JNI)</a:t>
            </a:r>
          </a:p>
          <a:p>
            <a:pPr lvl="2"/>
            <a:endParaRPr lang="en-US" dirty="0" smtClean="0"/>
          </a:p>
          <a:p>
            <a:r>
              <a:rPr lang="en-US" dirty="0" smtClean="0"/>
              <a:t>Note ! </a:t>
            </a:r>
            <a:r>
              <a:rPr lang="en-US" u="sng" dirty="0" smtClean="0"/>
              <a:t>Reflection breaks encapsulation</a:t>
            </a:r>
          </a:p>
          <a:p>
            <a:pPr lvl="3"/>
            <a:r>
              <a:rPr lang="en-US" dirty="0" smtClean="0"/>
              <a:t>Private fields are visible and accessible </a:t>
            </a:r>
          </a:p>
          <a:p>
            <a:pPr lvl="3"/>
            <a:r>
              <a:rPr lang="en-US" dirty="0" smtClean="0"/>
              <a:t>Final fields can be populated </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idx="4294967295"/>
          </p:nvPr>
        </p:nvSpPr>
        <p:spPr>
          <a:xfrm>
            <a:off x="826889" y="274638"/>
            <a:ext cx="9258300" cy="1143000"/>
          </a:xfrm>
        </p:spPr>
        <p:txBody>
          <a:bodyPr/>
          <a:lstStyle/>
          <a:p>
            <a:r>
              <a:rPr lang="en-US" smtClean="0"/>
              <a:t>Capabilities</a:t>
            </a:r>
          </a:p>
        </p:txBody>
      </p:sp>
      <p:sp>
        <p:nvSpPr>
          <p:cNvPr id="7171" name="Rectangle 3"/>
          <p:cNvSpPr>
            <a:spLocks noGrp="1" noChangeArrowheads="1"/>
          </p:cNvSpPr>
          <p:nvPr>
            <p:ph type="body" idx="1"/>
          </p:nvPr>
        </p:nvSpPr>
        <p:spPr>
          <a:xfrm>
            <a:off x="514350" y="1447800"/>
            <a:ext cx="9772650" cy="5075238"/>
          </a:xfrm>
        </p:spPr>
        <p:txBody>
          <a:bodyPr rtlCol="0">
            <a:normAutofit lnSpcReduction="10000"/>
          </a:bodyPr>
          <a:lstStyle/>
          <a:p>
            <a:pPr fontAlgn="auto">
              <a:lnSpc>
                <a:spcPct val="80000"/>
              </a:lnSpc>
              <a:spcAft>
                <a:spcPts val="0"/>
              </a:spcAft>
              <a:buFont typeface="Arial" pitchFamily="34" charset="0"/>
              <a:buChar char="•"/>
              <a:defRPr/>
            </a:pPr>
            <a:r>
              <a:rPr lang="en-US" sz="2000" dirty="0" smtClean="0"/>
              <a:t>Determine the class of an object </a:t>
            </a:r>
          </a:p>
          <a:p>
            <a:pPr fontAlgn="auto">
              <a:lnSpc>
                <a:spcPct val="80000"/>
              </a:lnSpc>
              <a:spcAft>
                <a:spcPts val="0"/>
              </a:spcAft>
              <a:buFont typeface="Arial" pitchFamily="34" charset="0"/>
              <a:buChar char="•"/>
              <a:defRPr/>
            </a:pPr>
            <a:endParaRPr lang="en-US" sz="2000" dirty="0" smtClean="0"/>
          </a:p>
          <a:p>
            <a:pPr fontAlgn="auto">
              <a:lnSpc>
                <a:spcPct val="80000"/>
              </a:lnSpc>
              <a:spcAft>
                <a:spcPts val="0"/>
              </a:spcAft>
              <a:buFont typeface="Arial" pitchFamily="34" charset="0"/>
              <a:buChar char="•"/>
              <a:defRPr/>
            </a:pPr>
            <a:r>
              <a:rPr lang="en-US" sz="2000" dirty="0" smtClean="0"/>
              <a:t>Get information about a class's modifiers, fields, methods, constructors, and super-classes</a:t>
            </a:r>
          </a:p>
          <a:p>
            <a:pPr fontAlgn="auto">
              <a:lnSpc>
                <a:spcPct val="80000"/>
              </a:lnSpc>
              <a:spcAft>
                <a:spcPts val="0"/>
              </a:spcAft>
              <a:buFont typeface="Arial" pitchFamily="34" charset="0"/>
              <a:buChar char="•"/>
              <a:defRPr/>
            </a:pPr>
            <a:endParaRPr lang="en-US" sz="2000" dirty="0" smtClean="0"/>
          </a:p>
          <a:p>
            <a:pPr fontAlgn="auto">
              <a:lnSpc>
                <a:spcPct val="80000"/>
              </a:lnSpc>
              <a:spcAft>
                <a:spcPts val="0"/>
              </a:spcAft>
              <a:buFont typeface="Arial" pitchFamily="34" charset="0"/>
              <a:buChar char="•"/>
              <a:defRPr/>
            </a:pPr>
            <a:r>
              <a:rPr lang="en-US" sz="2000" dirty="0" smtClean="0"/>
              <a:t>Describe primitives</a:t>
            </a:r>
          </a:p>
          <a:p>
            <a:pPr fontAlgn="auto">
              <a:lnSpc>
                <a:spcPct val="80000"/>
              </a:lnSpc>
              <a:spcAft>
                <a:spcPts val="0"/>
              </a:spcAft>
              <a:buFont typeface="Arial" pitchFamily="34" charset="0"/>
              <a:buChar char="•"/>
              <a:defRPr/>
            </a:pPr>
            <a:endParaRPr lang="en-US" sz="2000" dirty="0" smtClean="0"/>
          </a:p>
          <a:p>
            <a:pPr fontAlgn="auto">
              <a:lnSpc>
                <a:spcPct val="80000"/>
              </a:lnSpc>
              <a:spcAft>
                <a:spcPts val="0"/>
              </a:spcAft>
              <a:buFont typeface="Arial" pitchFamily="34" charset="0"/>
              <a:buChar char="•"/>
              <a:defRPr/>
            </a:pPr>
            <a:r>
              <a:rPr lang="en-US" sz="2000" dirty="0" smtClean="0"/>
              <a:t>Find out what constants and method declarations belong to an interface</a:t>
            </a:r>
          </a:p>
          <a:p>
            <a:pPr fontAlgn="auto">
              <a:lnSpc>
                <a:spcPct val="80000"/>
              </a:lnSpc>
              <a:spcAft>
                <a:spcPts val="0"/>
              </a:spcAft>
              <a:buFont typeface="Arial" pitchFamily="34" charset="0"/>
              <a:buNone/>
              <a:defRPr/>
            </a:pPr>
            <a:r>
              <a:rPr lang="en-US" sz="2000" dirty="0" smtClean="0"/>
              <a:t> </a:t>
            </a:r>
          </a:p>
          <a:p>
            <a:pPr fontAlgn="auto">
              <a:lnSpc>
                <a:spcPct val="80000"/>
              </a:lnSpc>
              <a:spcAft>
                <a:spcPts val="0"/>
              </a:spcAft>
              <a:buFont typeface="Arial" pitchFamily="34" charset="0"/>
              <a:buChar char="•"/>
              <a:defRPr/>
            </a:pPr>
            <a:r>
              <a:rPr lang="en-US" sz="2000" dirty="0" smtClean="0"/>
              <a:t>Create an instance of a class whose name is not known until runtime </a:t>
            </a:r>
          </a:p>
          <a:p>
            <a:pPr fontAlgn="auto">
              <a:lnSpc>
                <a:spcPct val="80000"/>
              </a:lnSpc>
              <a:spcAft>
                <a:spcPts val="0"/>
              </a:spcAft>
              <a:buFont typeface="Arial" pitchFamily="34" charset="0"/>
              <a:buNone/>
              <a:defRPr/>
            </a:pPr>
            <a:endParaRPr lang="en-US" sz="2000" dirty="0" smtClean="0"/>
          </a:p>
          <a:p>
            <a:pPr fontAlgn="auto">
              <a:lnSpc>
                <a:spcPct val="80000"/>
              </a:lnSpc>
              <a:spcAft>
                <a:spcPts val="0"/>
              </a:spcAft>
              <a:buFont typeface="Arial" pitchFamily="34" charset="0"/>
              <a:buChar char="•"/>
              <a:defRPr/>
            </a:pPr>
            <a:r>
              <a:rPr lang="en-US" sz="2000" dirty="0" smtClean="0"/>
              <a:t>Get and set the value of an object's field, even if the field name is unknown to your program until runtime </a:t>
            </a:r>
          </a:p>
          <a:p>
            <a:pPr fontAlgn="auto">
              <a:lnSpc>
                <a:spcPct val="80000"/>
              </a:lnSpc>
              <a:spcAft>
                <a:spcPts val="0"/>
              </a:spcAft>
              <a:buFont typeface="Arial" pitchFamily="34" charset="0"/>
              <a:buNone/>
              <a:defRPr/>
            </a:pPr>
            <a:endParaRPr lang="en-US" sz="2000" dirty="0" smtClean="0"/>
          </a:p>
          <a:p>
            <a:pPr fontAlgn="auto">
              <a:lnSpc>
                <a:spcPct val="80000"/>
              </a:lnSpc>
              <a:spcAft>
                <a:spcPts val="0"/>
              </a:spcAft>
              <a:buFont typeface="Arial" pitchFamily="34" charset="0"/>
              <a:buChar char="•"/>
              <a:defRPr/>
            </a:pPr>
            <a:r>
              <a:rPr lang="en-US" sz="2000" dirty="0" smtClean="0"/>
              <a:t>Invoke a method on an object, even if the method is not known until runtime</a:t>
            </a:r>
          </a:p>
          <a:p>
            <a:pPr fontAlgn="auto">
              <a:lnSpc>
                <a:spcPct val="80000"/>
              </a:lnSpc>
              <a:spcAft>
                <a:spcPts val="0"/>
              </a:spcAft>
              <a:buFont typeface="Arial" pitchFamily="34" charset="0"/>
              <a:buNone/>
              <a:defRPr/>
            </a:pPr>
            <a:r>
              <a:rPr lang="en-US" sz="2000" dirty="0" smtClean="0"/>
              <a:t> </a:t>
            </a:r>
          </a:p>
          <a:p>
            <a:pPr fontAlgn="auto">
              <a:lnSpc>
                <a:spcPct val="80000"/>
              </a:lnSpc>
              <a:spcAft>
                <a:spcPts val="0"/>
              </a:spcAft>
              <a:buFont typeface="Arial" pitchFamily="34" charset="0"/>
              <a:buChar char="•"/>
              <a:defRPr/>
            </a:pPr>
            <a:r>
              <a:rPr lang="en-US" sz="2000" dirty="0" smtClean="0"/>
              <a:t>Create a new array, whose size and component type are not known until runtime, and then modify the array's components </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79202" name="Rectangle 3"/>
          <p:cNvSpPr>
            <a:spLocks noGrp="1" noChangeArrowheads="1"/>
          </p:cNvSpPr>
          <p:nvPr>
            <p:ph type="body" idx="1"/>
          </p:nvPr>
        </p:nvSpPr>
        <p:spPr/>
        <p:txBody>
          <a:bodyPr/>
          <a:lstStyle/>
          <a:p>
            <a:pPr>
              <a:lnSpc>
                <a:spcPct val="90000"/>
              </a:lnSpc>
            </a:pPr>
            <a:r>
              <a:rPr lang="en-US" sz="2800" smtClean="0"/>
              <a:t>Why and when </a:t>
            </a:r>
          </a:p>
          <a:p>
            <a:pPr>
              <a:lnSpc>
                <a:spcPct val="90000"/>
              </a:lnSpc>
            </a:pPr>
            <a:r>
              <a:rPr lang="en-US" sz="2800" smtClean="0"/>
              <a:t>Retrieving Class objects</a:t>
            </a:r>
          </a:p>
          <a:p>
            <a:pPr>
              <a:lnSpc>
                <a:spcPct val="90000"/>
              </a:lnSpc>
            </a:pPr>
            <a:r>
              <a:rPr lang="en-US" sz="2800" smtClean="0"/>
              <a:t>Getting class name</a:t>
            </a:r>
          </a:p>
          <a:p>
            <a:pPr>
              <a:lnSpc>
                <a:spcPct val="90000"/>
              </a:lnSpc>
            </a:pPr>
            <a:r>
              <a:rPr lang="en-US" sz="2800" smtClean="0"/>
              <a:t>Checking if the Class reflects an Interface</a:t>
            </a:r>
          </a:p>
          <a:p>
            <a:pPr>
              <a:lnSpc>
                <a:spcPct val="90000"/>
              </a:lnSpc>
            </a:pPr>
            <a:r>
              <a:rPr lang="en-US" sz="2800" smtClean="0"/>
              <a:t>Getting class modifiers</a:t>
            </a:r>
          </a:p>
          <a:p>
            <a:pPr>
              <a:lnSpc>
                <a:spcPct val="90000"/>
              </a:lnSpc>
            </a:pPr>
            <a:r>
              <a:rPr lang="en-US" sz="2800" smtClean="0"/>
              <a:t>Identifying implemented Interfaces</a:t>
            </a:r>
          </a:p>
          <a:p>
            <a:pPr>
              <a:lnSpc>
                <a:spcPct val="90000"/>
              </a:lnSpc>
            </a:pPr>
            <a:r>
              <a:rPr lang="en-US" sz="2800" smtClean="0"/>
              <a:t>Examining the class fields</a:t>
            </a:r>
          </a:p>
          <a:p>
            <a:pPr>
              <a:lnSpc>
                <a:spcPct val="90000"/>
              </a:lnSpc>
            </a:pPr>
            <a:r>
              <a:rPr lang="en-US" sz="2800" smtClean="0"/>
              <a:t>Examining the class constructors</a:t>
            </a:r>
          </a:p>
          <a:p>
            <a:pPr>
              <a:lnSpc>
                <a:spcPct val="90000"/>
              </a:lnSpc>
            </a:pPr>
            <a:r>
              <a:rPr lang="en-US" sz="2800" smtClean="0"/>
              <a:t>Discovering class methods</a:t>
            </a:r>
          </a:p>
          <a:p>
            <a:pPr>
              <a:lnSpc>
                <a:spcPct val="90000"/>
              </a:lnSpc>
            </a:pPr>
            <a:endParaRPr lang="en-US" sz="2800" smtClean="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80226" name="Rectangle 3"/>
          <p:cNvSpPr>
            <a:spLocks noGrp="1" noChangeArrowheads="1"/>
          </p:cNvSpPr>
          <p:nvPr>
            <p:ph type="body" idx="1"/>
          </p:nvPr>
        </p:nvSpPr>
        <p:spPr>
          <a:xfrm>
            <a:off x="514351" y="1600201"/>
            <a:ext cx="9490472" cy="4525963"/>
          </a:xfrm>
        </p:spPr>
        <p:txBody>
          <a:bodyPr/>
          <a:lstStyle/>
          <a:p>
            <a:r>
              <a:rPr lang="en-US" sz="2800" smtClean="0"/>
              <a:t>Required for class browsing</a:t>
            </a:r>
          </a:p>
          <a:p>
            <a:pPr lvl="2"/>
            <a:r>
              <a:rPr lang="en-US" smtClean="0"/>
              <a:t>Need to know the class infrastructure</a:t>
            </a:r>
          </a:p>
          <a:p>
            <a:pPr lvl="2"/>
            <a:r>
              <a:rPr lang="en-US" smtClean="0"/>
              <a:t>For example – list of class constructors</a:t>
            </a:r>
          </a:p>
          <a:p>
            <a:pPr lvl="2"/>
            <a:endParaRPr lang="en-US" smtClean="0"/>
          </a:p>
          <a:p>
            <a:r>
              <a:rPr lang="en-US" sz="2800" smtClean="0"/>
              <a:t>Is done via </a:t>
            </a:r>
            <a:r>
              <a:rPr lang="en-US" sz="2800" i="1" smtClean="0"/>
              <a:t>java.lang.Class</a:t>
            </a:r>
            <a:r>
              <a:rPr lang="en-US" smtClean="0"/>
              <a:t> </a:t>
            </a:r>
          </a:p>
          <a:p>
            <a:pPr lvl="2"/>
            <a:r>
              <a:rPr lang="en-US" smtClean="0"/>
              <a:t>The JRE maintains a </a:t>
            </a:r>
            <a:r>
              <a:rPr lang="en-US" i="1" smtClean="0"/>
              <a:t>Class</a:t>
            </a:r>
            <a:r>
              <a:rPr lang="en-US" smtClean="0"/>
              <a:t> object to reflect classes</a:t>
            </a:r>
          </a:p>
          <a:p>
            <a:pPr lvl="2"/>
            <a:r>
              <a:rPr lang="en-US" i="1" smtClean="0"/>
              <a:t>Class</a:t>
            </a:r>
            <a:r>
              <a:rPr lang="en-US" smtClean="0"/>
              <a:t> instances are immutable</a:t>
            </a:r>
          </a:p>
          <a:p>
            <a:pPr lvl="2"/>
            <a:r>
              <a:rPr lang="en-US" smtClean="0"/>
              <a:t>Also represent Interfaces</a:t>
            </a:r>
          </a:p>
          <a:p>
            <a:pPr lvl="2"/>
            <a:r>
              <a:rPr lang="en-US" smtClean="0"/>
              <a:t>Each living object hold a reference to its </a:t>
            </a:r>
            <a:r>
              <a:rPr lang="en-US" i="1" smtClean="0"/>
              <a:t>Class</a:t>
            </a:r>
          </a:p>
          <a:p>
            <a:pPr lvl="2"/>
            <a:endParaRPr lang="en-US" smtClean="0"/>
          </a:p>
          <a:p>
            <a:endParaRPr lang="en-US"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81250" name="Rectangle 3"/>
          <p:cNvSpPr>
            <a:spLocks noGrp="1" noChangeArrowheads="1"/>
          </p:cNvSpPr>
          <p:nvPr>
            <p:ph type="body" idx="1"/>
          </p:nvPr>
        </p:nvSpPr>
        <p:spPr/>
        <p:txBody>
          <a:bodyPr/>
          <a:lstStyle/>
          <a:p>
            <a:r>
              <a:rPr lang="en-US" sz="2800" smtClean="0"/>
              <a:t>Retrieving Class objects</a:t>
            </a:r>
          </a:p>
          <a:p>
            <a:pPr lvl="2"/>
            <a:r>
              <a:rPr lang="en-US" smtClean="0"/>
              <a:t>From an instance</a:t>
            </a:r>
          </a:p>
          <a:p>
            <a:pPr lvl="2"/>
            <a:endParaRPr lang="en-US" smtClean="0"/>
          </a:p>
          <a:p>
            <a:pPr lvl="2"/>
            <a:r>
              <a:rPr lang="en-US" smtClean="0"/>
              <a:t>By specifying the class name as a </a:t>
            </a:r>
            <a:r>
              <a:rPr lang="en-US" i="1" smtClean="0"/>
              <a:t>String</a:t>
            </a:r>
          </a:p>
          <a:p>
            <a:pPr lvl="4"/>
            <a:r>
              <a:rPr lang="en-US" smtClean="0"/>
              <a:t>Checked at runtime</a:t>
            </a:r>
          </a:p>
          <a:p>
            <a:pPr lvl="4"/>
            <a:r>
              <a:rPr lang="en-US" smtClean="0"/>
              <a:t>Portable </a:t>
            </a:r>
          </a:p>
          <a:p>
            <a:pPr lvl="2"/>
            <a:endParaRPr lang="en-US" smtClean="0"/>
          </a:p>
          <a:p>
            <a:pPr lvl="2"/>
            <a:endParaRPr lang="en-US" smtClean="0"/>
          </a:p>
          <a:p>
            <a:pPr lvl="2"/>
            <a:r>
              <a:rPr lang="en-US" smtClean="0"/>
              <a:t>By specifying the class name at compile time</a:t>
            </a:r>
          </a:p>
          <a:p>
            <a:pPr lvl="2"/>
            <a:endParaRPr lang="en-US" smtClean="0"/>
          </a:p>
          <a:p>
            <a:pPr lvl="2"/>
            <a:endParaRPr lang="en-US" smtClean="0"/>
          </a:p>
          <a:p>
            <a:pPr lvl="2"/>
            <a:endParaRPr lang="en-US" smtClean="0"/>
          </a:p>
        </p:txBody>
      </p:sp>
      <p:sp>
        <p:nvSpPr>
          <p:cNvPr id="10244" name="Rectangle 4"/>
          <p:cNvSpPr>
            <a:spLocks noChangeArrowheads="1"/>
          </p:cNvSpPr>
          <p:nvPr/>
        </p:nvSpPr>
        <p:spPr bwMode="auto">
          <a:xfrm>
            <a:off x="5466755" y="2276475"/>
            <a:ext cx="2998589" cy="647700"/>
          </a:xfrm>
          <a:prstGeom prst="rect">
            <a:avLst/>
          </a:prstGeom>
          <a:noFill/>
          <a:ln w="28575">
            <a:noFill/>
            <a:miter lim="800000"/>
            <a:headEnd/>
            <a:tailEnd/>
          </a:ln>
          <a:scene3d>
            <a:camera prst="orthographicFront"/>
            <a:lightRig rig="threePt" dir="t"/>
          </a:scene3d>
          <a:sp3d>
            <a:bevelT/>
          </a:sp3d>
        </p:spPr>
        <p:txBody>
          <a:bodyPr/>
          <a:lstStyle/>
          <a:p>
            <a:pPr marL="342900" indent="-342900" algn="l" rtl="0" fontAlgn="auto">
              <a:spcBef>
                <a:spcPts val="0"/>
              </a:spcBef>
              <a:spcAft>
                <a:spcPts val="0"/>
              </a:spcAft>
              <a:defRPr/>
            </a:pPr>
            <a:endParaRPr lang="en-US" sz="1400" dirty="0">
              <a:latin typeface="+mn-lt"/>
              <a:cs typeface="+mn-cs"/>
            </a:endParaRPr>
          </a:p>
        </p:txBody>
      </p:sp>
      <p:sp>
        <p:nvSpPr>
          <p:cNvPr id="7" name="AutoShape 8"/>
          <p:cNvSpPr>
            <a:spLocks noChangeArrowheads="1"/>
          </p:cNvSpPr>
          <p:nvPr/>
        </p:nvSpPr>
        <p:spPr bwMode="auto">
          <a:xfrm>
            <a:off x="5229225" y="2209800"/>
            <a:ext cx="24860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err="1">
                <a:latin typeface="+mn-lt"/>
                <a:cs typeface="+mn-cs"/>
              </a:rPr>
              <a:t>MyObject</a:t>
            </a:r>
            <a:r>
              <a:rPr lang="en-US" sz="1200" dirty="0">
                <a:latin typeface="+mn-lt"/>
                <a:cs typeface="+mn-cs"/>
              </a:rPr>
              <a:t> </a:t>
            </a:r>
            <a:r>
              <a:rPr lang="en-US" sz="1200" dirty="0" err="1">
                <a:latin typeface="+mn-lt"/>
                <a:cs typeface="+mn-cs"/>
              </a:rPr>
              <a:t>obj</a:t>
            </a:r>
            <a:r>
              <a:rPr lang="en-US" sz="1200" dirty="0">
                <a:latin typeface="+mn-lt"/>
                <a:cs typeface="+mn-cs"/>
              </a:rPr>
              <a:t>=new </a:t>
            </a:r>
            <a:r>
              <a:rPr lang="en-US" sz="1200" dirty="0" err="1">
                <a:latin typeface="+mn-lt"/>
                <a:cs typeface="+mn-cs"/>
              </a:rPr>
              <a:t>MyObject</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Class </a:t>
            </a:r>
            <a:r>
              <a:rPr lang="en-US" sz="1200" dirty="0" err="1">
                <a:latin typeface="+mn-lt"/>
                <a:cs typeface="+mn-cs"/>
              </a:rPr>
              <a:t>class</a:t>
            </a:r>
            <a:r>
              <a:rPr lang="en-US" sz="1200" dirty="0">
                <a:latin typeface="+mn-lt"/>
                <a:cs typeface="+mn-cs"/>
              </a:rPr>
              <a:t>= </a:t>
            </a:r>
            <a:r>
              <a:rPr lang="en-US" sz="1200" dirty="0" err="1">
                <a:latin typeface="+mn-lt"/>
                <a:cs typeface="+mn-cs"/>
              </a:rPr>
              <a:t>obj.</a:t>
            </a:r>
            <a:r>
              <a:rPr lang="en-US" sz="1200" b="1" dirty="0" err="1">
                <a:latin typeface="+mn-lt"/>
                <a:cs typeface="+mn-cs"/>
              </a:rPr>
              <a:t>getClass</a:t>
            </a:r>
            <a:r>
              <a:rPr lang="en-US" sz="1200" b="1" dirty="0">
                <a:latin typeface="+mn-lt"/>
                <a:cs typeface="+mn-cs"/>
              </a:rPr>
              <a:t>()</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p:txBody>
      </p:sp>
      <p:sp>
        <p:nvSpPr>
          <p:cNvPr id="8" name="AutoShape 8"/>
          <p:cNvSpPr>
            <a:spLocks noChangeArrowheads="1"/>
          </p:cNvSpPr>
          <p:nvPr/>
        </p:nvSpPr>
        <p:spPr bwMode="auto">
          <a:xfrm>
            <a:off x="4543425" y="4038600"/>
            <a:ext cx="42005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Class </a:t>
            </a:r>
            <a:r>
              <a:rPr lang="en-US" sz="1200" dirty="0" err="1">
                <a:latin typeface="+mn-lt"/>
                <a:cs typeface="+mn-cs"/>
              </a:rPr>
              <a:t>class</a:t>
            </a:r>
            <a:r>
              <a:rPr lang="en-US" sz="1200" dirty="0">
                <a:latin typeface="+mn-lt"/>
                <a:cs typeface="+mn-cs"/>
              </a:rPr>
              <a:t>= </a:t>
            </a:r>
            <a:r>
              <a:rPr lang="en-US" sz="1200" b="1" dirty="0" err="1">
                <a:latin typeface="+mn-lt"/>
                <a:cs typeface="+mn-cs"/>
              </a:rPr>
              <a:t>Class.forName</a:t>
            </a:r>
            <a:r>
              <a:rPr lang="en-US" sz="1200" dirty="0">
                <a:latin typeface="+mn-lt"/>
                <a:cs typeface="+mn-cs"/>
              </a:rPr>
              <a:t>(“</a:t>
            </a:r>
            <a:r>
              <a:rPr lang="en-US" sz="1200" dirty="0" err="1">
                <a:latin typeface="+mn-lt"/>
                <a:cs typeface="+mn-cs"/>
              </a:rPr>
              <a:t>myPackage.MyObject</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p:txBody>
      </p:sp>
      <p:sp>
        <p:nvSpPr>
          <p:cNvPr id="9" name="AutoShape 8"/>
          <p:cNvSpPr>
            <a:spLocks noChangeArrowheads="1"/>
          </p:cNvSpPr>
          <p:nvPr/>
        </p:nvSpPr>
        <p:spPr bwMode="auto">
          <a:xfrm>
            <a:off x="4886325" y="5715000"/>
            <a:ext cx="3257550"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Class </a:t>
            </a:r>
            <a:r>
              <a:rPr lang="en-US" sz="1200" dirty="0" err="1">
                <a:latin typeface="+mn-lt"/>
                <a:cs typeface="+mn-cs"/>
              </a:rPr>
              <a:t>class</a:t>
            </a:r>
            <a:r>
              <a:rPr lang="en-US" sz="1200" dirty="0">
                <a:latin typeface="+mn-lt"/>
                <a:cs typeface="+mn-cs"/>
              </a:rPr>
              <a:t>= </a:t>
            </a:r>
            <a:r>
              <a:rPr lang="en-US" sz="1200" dirty="0" err="1">
                <a:latin typeface="+mn-lt"/>
                <a:cs typeface="+mn-cs"/>
              </a:rPr>
              <a:t>myPackage.MyObject</a:t>
            </a:r>
            <a:r>
              <a:rPr lang="en-US" sz="1200" b="1" dirty="0" err="1">
                <a:latin typeface="+mn-lt"/>
                <a:cs typeface="+mn-cs"/>
              </a:rPr>
              <a:t>.class</a:t>
            </a:r>
            <a:r>
              <a:rPr lang="en-US" sz="1200" dirty="0">
                <a:latin typeface="+mn-lt"/>
                <a:cs typeface="+mn-cs"/>
              </a:rPr>
              <a:t>;</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82274" name="Rectangle 3"/>
          <p:cNvSpPr>
            <a:spLocks noGrp="1" noChangeArrowheads="1"/>
          </p:cNvSpPr>
          <p:nvPr>
            <p:ph type="body" idx="1"/>
          </p:nvPr>
        </p:nvSpPr>
        <p:spPr>
          <a:xfrm>
            <a:off x="514350" y="1196976"/>
            <a:ext cx="9570840" cy="4525963"/>
          </a:xfrm>
        </p:spPr>
        <p:txBody>
          <a:bodyPr/>
          <a:lstStyle/>
          <a:p>
            <a:r>
              <a:rPr lang="en-US" sz="2800" smtClean="0"/>
              <a:t>Getting class name</a:t>
            </a:r>
          </a:p>
          <a:p>
            <a:pPr lvl="2"/>
            <a:r>
              <a:rPr lang="en-US" sz="2000" smtClean="0"/>
              <a:t>Is done via the </a:t>
            </a:r>
            <a:r>
              <a:rPr lang="en-US" sz="2000" i="1" smtClean="0"/>
              <a:t>getName() &amp; toString() </a:t>
            </a:r>
            <a:r>
              <a:rPr lang="en-US" sz="2000" smtClean="0"/>
              <a:t>methods</a:t>
            </a:r>
          </a:p>
          <a:p>
            <a:pPr lvl="2"/>
            <a:r>
              <a:rPr lang="en-US" sz="2000" smtClean="0"/>
              <a:t>If primitive is reflected – the name of the primitive is returned</a:t>
            </a:r>
          </a:p>
          <a:p>
            <a:pPr lvl="2"/>
            <a:r>
              <a:rPr lang="en-US" sz="2000" smtClean="0"/>
              <a:t>Returns a fully qualified name of the object/class reflected</a:t>
            </a:r>
            <a:r>
              <a:rPr lang="en-US" smtClean="0"/>
              <a:t> </a:t>
            </a:r>
          </a:p>
        </p:txBody>
      </p:sp>
      <p:sp>
        <p:nvSpPr>
          <p:cNvPr id="5" name="AutoShape 8"/>
          <p:cNvSpPr>
            <a:spLocks noChangeArrowheads="1"/>
          </p:cNvSpPr>
          <p:nvPr/>
        </p:nvSpPr>
        <p:spPr bwMode="auto">
          <a:xfrm>
            <a:off x="2314575" y="2971800"/>
            <a:ext cx="5143500" cy="3352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import </a:t>
            </a:r>
            <a:r>
              <a:rPr lang="en-US" sz="1200" dirty="0" err="1">
                <a:latin typeface="+mn-lt"/>
                <a:cs typeface="+mn-cs"/>
              </a:rPr>
              <a:t>java.lang.reflect</a:t>
            </a: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Import </a:t>
            </a:r>
            <a:r>
              <a:rPr lang="en-US" sz="1200" dirty="0" err="1">
                <a:latin typeface="+mn-lt"/>
                <a:cs typeface="+mn-cs"/>
              </a:rPr>
              <a:t>java.util.Date</a:t>
            </a:r>
            <a:r>
              <a:rPr lang="en-US" sz="1200" dirty="0">
                <a:latin typeface="+mn-lt"/>
                <a:cs typeface="+mn-cs"/>
              </a:rPr>
              <a:t>;</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SampleName</a:t>
            </a:r>
            <a:r>
              <a:rPr lang="en-US" sz="1200" dirty="0">
                <a:latin typeface="+mn-lt"/>
                <a:cs typeface="+mn-cs"/>
              </a:rPr>
              <a:t> { </a:t>
            </a:r>
          </a:p>
          <a:p>
            <a:pPr marL="342900"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 </a:t>
            </a:r>
          </a:p>
          <a:p>
            <a:pPr marL="342900" indent="-342900" algn="l" rtl="0" fontAlgn="auto">
              <a:spcBef>
                <a:spcPts val="0"/>
              </a:spcBef>
              <a:spcAft>
                <a:spcPts val="0"/>
              </a:spcAft>
              <a:defRPr/>
            </a:pPr>
            <a:r>
              <a:rPr lang="en-US" sz="1200" dirty="0">
                <a:latin typeface="+mn-lt"/>
                <a:cs typeface="+mn-cs"/>
              </a:rPr>
              <a:t>		Date d = new Date();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printName</a:t>
            </a:r>
            <a:r>
              <a:rPr lang="en-US" sz="1200" dirty="0">
                <a:latin typeface="+mn-lt"/>
                <a:cs typeface="+mn-cs"/>
              </a:rPr>
              <a:t>(d);</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static void </a:t>
            </a:r>
            <a:r>
              <a:rPr lang="en-US" sz="1200" dirty="0" err="1">
                <a:latin typeface="+mn-lt"/>
                <a:cs typeface="+mn-cs"/>
              </a:rPr>
              <a:t>printName</a:t>
            </a:r>
            <a:r>
              <a:rPr lang="en-US" sz="1200" dirty="0">
                <a:latin typeface="+mn-lt"/>
                <a:cs typeface="+mn-cs"/>
              </a:rPr>
              <a:t>(Object o) { </a:t>
            </a:r>
          </a:p>
          <a:p>
            <a:pPr marL="342900" indent="-342900" algn="l" rtl="0" fontAlgn="auto">
              <a:spcBef>
                <a:spcPts val="0"/>
              </a:spcBef>
              <a:spcAft>
                <a:spcPts val="0"/>
              </a:spcAft>
              <a:defRPr/>
            </a:pPr>
            <a:r>
              <a:rPr lang="en-US" sz="1200" dirty="0">
                <a:latin typeface="+mn-lt"/>
                <a:cs typeface="+mn-cs"/>
              </a:rPr>
              <a:t>		</a:t>
            </a:r>
            <a:r>
              <a:rPr lang="en-US" sz="1200" b="1" dirty="0">
                <a:latin typeface="+mn-lt"/>
                <a:cs typeface="+mn-cs"/>
              </a:rPr>
              <a:t>Class c = </a:t>
            </a:r>
            <a:r>
              <a:rPr lang="en-US" sz="1200" b="1" dirty="0" err="1">
                <a:latin typeface="+mn-lt"/>
                <a:cs typeface="+mn-cs"/>
              </a:rPr>
              <a:t>o.getClass</a:t>
            </a:r>
            <a:r>
              <a:rPr lang="en-US" sz="1200" b="1" dirty="0">
                <a:latin typeface="+mn-lt"/>
                <a:cs typeface="+mn-cs"/>
              </a:rPr>
              <a:t>(); </a:t>
            </a:r>
          </a:p>
          <a:p>
            <a:pPr marL="342900" indent="-342900" algn="l" rtl="0" fontAlgn="auto">
              <a:spcBef>
                <a:spcPts val="0"/>
              </a:spcBef>
              <a:spcAft>
                <a:spcPts val="0"/>
              </a:spcAft>
              <a:defRPr/>
            </a:pPr>
            <a:r>
              <a:rPr lang="en-US" sz="1200" dirty="0">
                <a:latin typeface="+mn-lt"/>
                <a:cs typeface="+mn-cs"/>
              </a:rPr>
              <a:t>		String s = </a:t>
            </a:r>
            <a:r>
              <a:rPr lang="en-US" sz="1200" b="1" dirty="0" err="1">
                <a:latin typeface="+mn-lt"/>
                <a:cs typeface="+mn-cs"/>
              </a:rPr>
              <a:t>c.getName</a:t>
            </a:r>
            <a:r>
              <a:rPr lang="en-US" sz="1200" b="1" dirty="0">
                <a:latin typeface="+mn-lt"/>
                <a:cs typeface="+mn-cs"/>
              </a:rPr>
              <a:t>();</a:t>
            </a: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(s); </a:t>
            </a:r>
          </a:p>
          <a:p>
            <a:pPr marL="342900" indent="-342900" algn="l" rtl="0" fontAlgn="auto">
              <a:spcBef>
                <a:spcPts val="0"/>
              </a:spcBef>
              <a:spcAft>
                <a:spcPts val="0"/>
              </a:spcAft>
              <a:defRPr/>
            </a:pPr>
            <a:r>
              <a:rPr lang="en-US" sz="1200" dirty="0">
                <a:latin typeface="+mn-lt"/>
                <a:cs typeface="+mn-cs"/>
              </a:rPr>
              <a:t>	} </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b="1" dirty="0">
                <a:latin typeface="+mn-lt"/>
                <a:cs typeface="+mn-cs"/>
              </a:rPr>
              <a:t>The sample program prints the following line:</a:t>
            </a:r>
            <a:r>
              <a:rPr lang="en-US" sz="1200" dirty="0">
                <a:latin typeface="+mn-lt"/>
                <a:cs typeface="+mn-cs"/>
              </a:rPr>
              <a:t> </a:t>
            </a:r>
            <a:r>
              <a:rPr lang="en-US" sz="1200" dirty="0" err="1">
                <a:latin typeface="+mn-lt"/>
                <a:cs typeface="+mn-cs"/>
              </a:rPr>
              <a:t>java.util.Date</a:t>
            </a: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83298" name="Rectangle 3"/>
          <p:cNvSpPr>
            <a:spLocks noGrp="1" noChangeArrowheads="1"/>
          </p:cNvSpPr>
          <p:nvPr>
            <p:ph type="body" idx="1"/>
          </p:nvPr>
        </p:nvSpPr>
        <p:spPr/>
        <p:txBody>
          <a:bodyPr/>
          <a:lstStyle/>
          <a:p>
            <a:r>
              <a:rPr lang="en-US" sz="2800" smtClean="0"/>
              <a:t>Checking if the Class reflects an Interface</a:t>
            </a:r>
          </a:p>
          <a:p>
            <a:pPr lvl="2"/>
            <a:r>
              <a:rPr lang="en-US" sz="2000" smtClean="0"/>
              <a:t>Is done via </a:t>
            </a:r>
            <a:r>
              <a:rPr lang="en-US" sz="2000" i="1" smtClean="0"/>
              <a:t>isInterface() </a:t>
            </a:r>
            <a:r>
              <a:rPr lang="en-US" sz="2000" smtClean="0"/>
              <a:t>method</a:t>
            </a:r>
          </a:p>
        </p:txBody>
      </p:sp>
      <p:sp>
        <p:nvSpPr>
          <p:cNvPr id="5" name="AutoShape 8"/>
          <p:cNvSpPr>
            <a:spLocks noChangeArrowheads="1"/>
          </p:cNvSpPr>
          <p:nvPr/>
        </p:nvSpPr>
        <p:spPr bwMode="auto">
          <a:xfrm>
            <a:off x="2400300" y="2590800"/>
            <a:ext cx="4886325" cy="2362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dirty="0">
                <a:latin typeface="+mn-lt"/>
                <a:cs typeface="+mn-cs"/>
              </a:rPr>
              <a:t>public static void </a:t>
            </a:r>
            <a:r>
              <a:rPr lang="en-US" sz="1400" dirty="0" err="1">
                <a:latin typeface="+mn-lt"/>
                <a:cs typeface="+mn-cs"/>
              </a:rPr>
              <a:t>verifyInterface</a:t>
            </a:r>
            <a:r>
              <a:rPr lang="en-US" sz="1400" dirty="0">
                <a:latin typeface="+mn-lt"/>
                <a:cs typeface="+mn-cs"/>
              </a:rPr>
              <a:t>(</a:t>
            </a:r>
            <a:r>
              <a:rPr lang="en-US" sz="1400" b="1" dirty="0">
                <a:latin typeface="+mn-lt"/>
                <a:cs typeface="+mn-cs"/>
              </a:rPr>
              <a:t>Class c</a:t>
            </a: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String name = </a:t>
            </a:r>
            <a:r>
              <a:rPr lang="en-US" sz="1400" dirty="0" err="1">
                <a:latin typeface="+mn-lt"/>
                <a:cs typeface="+mn-cs"/>
              </a:rPr>
              <a:t>c.getName</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if (</a:t>
            </a:r>
            <a:r>
              <a:rPr lang="en-US" sz="1400" b="1" dirty="0" err="1">
                <a:latin typeface="+mn-lt"/>
                <a:cs typeface="+mn-cs"/>
              </a:rPr>
              <a:t>c.isInterface</a:t>
            </a:r>
            <a:r>
              <a:rPr lang="en-US" sz="1400" b="1" dirty="0">
                <a:latin typeface="+mn-lt"/>
                <a:cs typeface="+mn-cs"/>
              </a:rPr>
              <a:t>()</a:t>
            </a: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(name + " is an interface.");</a:t>
            </a:r>
          </a:p>
          <a:p>
            <a:pPr marL="342900" indent="-342900" algn="l" rtl="0" fontAlgn="auto">
              <a:spcBef>
                <a:spcPts val="0"/>
              </a:spcBef>
              <a:spcAft>
                <a:spcPts val="0"/>
              </a:spcAft>
              <a:defRPr/>
            </a:pPr>
            <a:r>
              <a:rPr lang="en-US" sz="1400" dirty="0">
                <a:latin typeface="+mn-lt"/>
                <a:cs typeface="+mn-cs"/>
              </a:rPr>
              <a:t>      } else {</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(name + " is a class.");</a:t>
            </a:r>
          </a:p>
          <a:p>
            <a:pPr marL="342900" indent="-342900" algn="l" rtl="0" fontAlgn="auto">
              <a:spcBef>
                <a:spcPts val="0"/>
              </a:spcBef>
              <a:spcAft>
                <a:spcPts val="0"/>
              </a:spcAft>
              <a:defRPr/>
            </a:pP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84322" name="Rectangle 3"/>
          <p:cNvSpPr>
            <a:spLocks noGrp="1" noChangeArrowheads="1"/>
          </p:cNvSpPr>
          <p:nvPr>
            <p:ph type="body" idx="1"/>
          </p:nvPr>
        </p:nvSpPr>
        <p:spPr/>
        <p:txBody>
          <a:bodyPr/>
          <a:lstStyle/>
          <a:p>
            <a:r>
              <a:rPr lang="en-US" sz="2800" smtClean="0"/>
              <a:t>Identifying implemented Interfaces</a:t>
            </a:r>
          </a:p>
          <a:p>
            <a:pPr lvl="2"/>
            <a:r>
              <a:rPr lang="en-US" smtClean="0"/>
              <a:t>Is done by the </a:t>
            </a:r>
            <a:r>
              <a:rPr lang="en-US" i="1" smtClean="0"/>
              <a:t>getInterfaces() </a:t>
            </a:r>
            <a:r>
              <a:rPr lang="en-US" smtClean="0"/>
              <a:t>method</a:t>
            </a:r>
          </a:p>
          <a:p>
            <a:pPr lvl="2"/>
            <a:r>
              <a:rPr lang="en-US" smtClean="0"/>
              <a:t>Returns an array of Classes represents the Implemented interfaces</a:t>
            </a:r>
          </a:p>
        </p:txBody>
      </p:sp>
      <p:sp>
        <p:nvSpPr>
          <p:cNvPr id="5" name="AutoShape 8"/>
          <p:cNvSpPr>
            <a:spLocks noChangeArrowheads="1"/>
          </p:cNvSpPr>
          <p:nvPr/>
        </p:nvSpPr>
        <p:spPr bwMode="auto">
          <a:xfrm>
            <a:off x="1885950" y="3429000"/>
            <a:ext cx="6343650" cy="2971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public static void </a:t>
            </a:r>
            <a:r>
              <a:rPr lang="en-US" sz="1200" dirty="0" err="1">
                <a:solidFill>
                  <a:srgbClr val="000000"/>
                </a:solidFill>
                <a:latin typeface="Arial Unicode MS" pitchFamily="34" charset="-128"/>
                <a:cs typeface="+mn-cs"/>
              </a:rPr>
              <a:t>printInterfaceNames</a:t>
            </a:r>
            <a:r>
              <a:rPr lang="en-US" sz="1200" dirty="0">
                <a:solidFill>
                  <a:srgbClr val="000000"/>
                </a:solidFill>
                <a:latin typeface="Arial Unicode MS" pitchFamily="34" charset="-128"/>
                <a:cs typeface="+mn-cs"/>
              </a:rPr>
              <a:t>(Object o)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b="1" dirty="0">
                <a:solidFill>
                  <a:srgbClr val="000000"/>
                </a:solidFill>
                <a:latin typeface="Arial Unicode MS" pitchFamily="34" charset="-128"/>
                <a:cs typeface="+mn-cs"/>
              </a:rPr>
              <a:t>Class c = </a:t>
            </a:r>
            <a:r>
              <a:rPr lang="en-US" sz="1200" b="1" dirty="0" err="1">
                <a:solidFill>
                  <a:srgbClr val="000000"/>
                </a:solidFill>
                <a:latin typeface="Arial Unicode MS" pitchFamily="34" charset="-128"/>
                <a:cs typeface="+mn-cs"/>
              </a:rPr>
              <a:t>o.getClass</a:t>
            </a:r>
            <a:r>
              <a:rPr lang="en-US" sz="1200" b="1"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Class[] </a:t>
            </a:r>
            <a:r>
              <a:rPr lang="en-US" sz="1200" b="1" dirty="0" err="1">
                <a:solidFill>
                  <a:srgbClr val="000000"/>
                </a:solidFill>
                <a:latin typeface="Arial Unicode MS" pitchFamily="34" charset="-128"/>
                <a:cs typeface="+mn-cs"/>
              </a:rPr>
              <a:t>theInterfaces</a:t>
            </a:r>
            <a:r>
              <a:rPr lang="en-US" sz="1200" b="1" dirty="0">
                <a:solidFill>
                  <a:srgbClr val="000000"/>
                </a:solidFill>
                <a:latin typeface="Arial Unicode MS" pitchFamily="34" charset="-128"/>
                <a:cs typeface="+mn-cs"/>
              </a:rPr>
              <a:t> = </a:t>
            </a:r>
            <a:r>
              <a:rPr lang="en-US" sz="1200" b="1" dirty="0" err="1">
                <a:solidFill>
                  <a:srgbClr val="000000"/>
                </a:solidFill>
                <a:latin typeface="Arial Unicode MS" pitchFamily="34" charset="-128"/>
                <a:cs typeface="+mn-cs"/>
              </a:rPr>
              <a:t>c.getInterfaces</a:t>
            </a:r>
            <a:r>
              <a:rPr lang="en-US" sz="1200" b="1"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for (</a:t>
            </a:r>
            <a:r>
              <a:rPr lang="en-US" sz="1200" dirty="0" err="1">
                <a:solidFill>
                  <a:srgbClr val="000000"/>
                </a:solidFill>
                <a:latin typeface="Arial Unicode MS" pitchFamily="34" charset="-128"/>
                <a:cs typeface="+mn-cs"/>
              </a:rPr>
              <a:t>int</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0;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&lt; </a:t>
            </a:r>
            <a:r>
              <a:rPr lang="en-US" sz="1200" dirty="0" err="1">
                <a:solidFill>
                  <a:srgbClr val="000000"/>
                </a:solidFill>
                <a:latin typeface="Arial Unicode MS" pitchFamily="34" charset="-128"/>
                <a:cs typeface="+mn-cs"/>
              </a:rPr>
              <a:t>theInterfaces.length</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String </a:t>
            </a:r>
            <a:r>
              <a:rPr lang="en-US" sz="1200" dirty="0" err="1">
                <a:solidFill>
                  <a:srgbClr val="000000"/>
                </a:solidFill>
                <a:latin typeface="Arial Unicode MS" pitchFamily="34" charset="-128"/>
                <a:cs typeface="+mn-cs"/>
              </a:rPr>
              <a:t>interfaceName</a:t>
            </a:r>
            <a:r>
              <a:rPr lang="en-US" sz="1200" dirty="0">
                <a:solidFill>
                  <a:srgbClr val="000000"/>
                </a:solidFill>
                <a:latin typeface="Arial Unicode MS" pitchFamily="34" charset="-128"/>
                <a:cs typeface="+mn-cs"/>
              </a:rPr>
              <a:t> = </a:t>
            </a:r>
            <a:r>
              <a:rPr lang="en-US" sz="1200" dirty="0" err="1">
                <a:solidFill>
                  <a:srgbClr val="000000"/>
                </a:solidFill>
                <a:latin typeface="Arial Unicode MS" pitchFamily="34" charset="-128"/>
                <a:cs typeface="+mn-cs"/>
              </a:rPr>
              <a:t>theInterfaces</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getName</a:t>
            </a:r>
            <a:r>
              <a:rPr lang="en-US" sz="1200"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interfaceName</a:t>
            </a:r>
            <a:r>
              <a:rPr lang="en-US" sz="1200"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a:t>
            </a:r>
          </a:p>
          <a:p>
            <a:pPr marL="342900" indent="-342900" algn="l" rtl="0" fontAlgn="auto">
              <a:spcBef>
                <a:spcPts val="0"/>
              </a:spcBef>
              <a:spcAft>
                <a:spcPts val="0"/>
              </a:spcAft>
              <a:defRPr/>
            </a:pPr>
            <a:endParaRPr lang="en-US" sz="1200" dirty="0">
              <a:solidFill>
                <a:srgbClr val="000000"/>
              </a:solidFill>
              <a:latin typeface="Arial Unicode MS" pitchFamily="34" charset="-128"/>
              <a:cs typeface="+mn-cs"/>
            </a:endParaRP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Calling this method with a </a:t>
            </a:r>
            <a:r>
              <a:rPr lang="en-US" sz="1200" dirty="0" err="1">
                <a:solidFill>
                  <a:srgbClr val="000000"/>
                </a:solidFill>
                <a:latin typeface="Arial Unicode MS" pitchFamily="34" charset="-128"/>
                <a:cs typeface="+mn-cs"/>
              </a:rPr>
              <a:t>RandomAccessFile</a:t>
            </a:r>
            <a:r>
              <a:rPr lang="en-US" sz="1200" dirty="0">
                <a:solidFill>
                  <a:srgbClr val="000000"/>
                </a:solidFill>
                <a:latin typeface="Arial Unicode MS" pitchFamily="34" charset="-128"/>
                <a:cs typeface="+mn-cs"/>
              </a:rPr>
              <a:t> instance will generate the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following output:</a:t>
            </a:r>
          </a:p>
          <a:p>
            <a:pPr marL="342900" indent="-342900" algn="l" rtl="0" fontAlgn="auto">
              <a:spcBef>
                <a:spcPts val="0"/>
              </a:spcBef>
              <a:spcAft>
                <a:spcPts val="0"/>
              </a:spcAft>
              <a:defRPr/>
            </a:pPr>
            <a:r>
              <a:rPr lang="en-US" sz="1200" b="1" dirty="0" err="1">
                <a:solidFill>
                  <a:srgbClr val="000000"/>
                </a:solidFill>
                <a:latin typeface="Arial Unicode MS" pitchFamily="34" charset="-128"/>
                <a:cs typeface="+mn-cs"/>
              </a:rPr>
              <a:t>java.io.DataOutput</a:t>
            </a:r>
            <a:endParaRPr lang="en-US" sz="1200" b="1" dirty="0">
              <a:solidFill>
                <a:srgbClr val="000000"/>
              </a:solidFill>
              <a:latin typeface="Arial Unicode MS" pitchFamily="34" charset="-128"/>
              <a:cs typeface="+mn-cs"/>
            </a:endParaRPr>
          </a:p>
          <a:p>
            <a:pPr marL="342900" indent="-342900" algn="l" rtl="0" fontAlgn="auto">
              <a:spcBef>
                <a:spcPts val="0"/>
              </a:spcBef>
              <a:spcAft>
                <a:spcPts val="0"/>
              </a:spcAft>
              <a:defRPr/>
            </a:pPr>
            <a:r>
              <a:rPr lang="en-US" sz="1200" b="1" dirty="0" err="1">
                <a:solidFill>
                  <a:srgbClr val="000000"/>
                </a:solidFill>
                <a:latin typeface="Arial Unicode MS" pitchFamily="34" charset="-128"/>
                <a:cs typeface="+mn-cs"/>
              </a:rPr>
              <a:t>java.io.DataInput</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endParaRPr lang="en-US" sz="1200" dirty="0">
              <a:solidFill>
                <a:srgbClr val="000000"/>
              </a:solidFill>
              <a:latin typeface="Arial Unicode MS" pitchFamily="34" charset="-128"/>
              <a:cs typeface="+mn-cs"/>
            </a:endParaRP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Note that the interface names printed are fully qualified</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idx="4294967295"/>
          </p:nvPr>
        </p:nvSpPr>
        <p:spPr>
          <a:xfrm>
            <a:off x="942975" y="350838"/>
            <a:ext cx="9258300" cy="1143000"/>
          </a:xfrm>
        </p:spPr>
        <p:txBody>
          <a:bodyPr/>
          <a:lstStyle/>
          <a:p>
            <a:r>
              <a:rPr lang="en-US" smtClean="0"/>
              <a:t>Examining classes</a:t>
            </a:r>
          </a:p>
        </p:txBody>
      </p:sp>
      <p:sp>
        <p:nvSpPr>
          <p:cNvPr id="185346" name="Rectangle 3"/>
          <p:cNvSpPr>
            <a:spLocks noGrp="1" noChangeArrowheads="1"/>
          </p:cNvSpPr>
          <p:nvPr>
            <p:ph type="body" idx="1"/>
          </p:nvPr>
        </p:nvSpPr>
        <p:spPr>
          <a:xfrm>
            <a:off x="617935" y="1344613"/>
            <a:ext cx="9570840" cy="4525962"/>
          </a:xfrm>
        </p:spPr>
        <p:txBody>
          <a:bodyPr/>
          <a:lstStyle/>
          <a:p>
            <a:r>
              <a:rPr lang="en-US" sz="2800" smtClean="0"/>
              <a:t>Getting class modifiers</a:t>
            </a:r>
          </a:p>
          <a:p>
            <a:pPr lvl="2"/>
            <a:r>
              <a:rPr lang="en-US" sz="2000" smtClean="0"/>
              <a:t>Is done via the </a:t>
            </a:r>
            <a:r>
              <a:rPr lang="en-US" sz="2000" i="1" smtClean="0"/>
              <a:t>getModifiers() </a:t>
            </a:r>
            <a:r>
              <a:rPr lang="en-US" sz="2000" smtClean="0"/>
              <a:t>method</a:t>
            </a:r>
          </a:p>
          <a:p>
            <a:pPr lvl="2"/>
            <a:r>
              <a:rPr lang="en-US" sz="2000" smtClean="0"/>
              <a:t>The method returns an </a:t>
            </a:r>
            <a:r>
              <a:rPr lang="en-US" sz="2000" i="1" smtClean="0"/>
              <a:t>int</a:t>
            </a:r>
            <a:r>
              <a:rPr lang="en-US" sz="2000" smtClean="0"/>
              <a:t> value that can be examined using </a:t>
            </a:r>
            <a:r>
              <a:rPr lang="en-US" sz="2000" i="1" smtClean="0"/>
              <a:t>java.lang.reflect.Modifiers </a:t>
            </a:r>
            <a:r>
              <a:rPr lang="en-US" sz="2000" smtClean="0"/>
              <a:t>class</a:t>
            </a:r>
            <a:r>
              <a:rPr lang="en-US" smtClean="0"/>
              <a:t>  </a:t>
            </a:r>
            <a:r>
              <a:rPr lang="en-US" sz="3200" smtClean="0"/>
              <a:t> </a:t>
            </a:r>
          </a:p>
        </p:txBody>
      </p:sp>
      <p:sp>
        <p:nvSpPr>
          <p:cNvPr id="5" name="AutoShape 8"/>
          <p:cNvSpPr>
            <a:spLocks noChangeArrowheads="1"/>
          </p:cNvSpPr>
          <p:nvPr/>
        </p:nvSpPr>
        <p:spPr bwMode="auto">
          <a:xfrm>
            <a:off x="2314575" y="3124200"/>
            <a:ext cx="6343650" cy="3352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public static void </a:t>
            </a:r>
            <a:r>
              <a:rPr lang="en-US" sz="1200" dirty="0" err="1">
                <a:solidFill>
                  <a:srgbClr val="000000"/>
                </a:solidFill>
                <a:latin typeface="Arial Unicode MS" pitchFamily="34" charset="-128"/>
                <a:cs typeface="+mn-cs"/>
              </a:rPr>
              <a:t>printModifiers</a:t>
            </a:r>
            <a:r>
              <a:rPr lang="en-US" sz="1200" dirty="0">
                <a:solidFill>
                  <a:srgbClr val="000000"/>
                </a:solidFill>
                <a:latin typeface="Arial Unicode MS" pitchFamily="34" charset="-128"/>
                <a:cs typeface="+mn-cs"/>
              </a:rPr>
              <a:t>(Object o)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b="1" dirty="0">
                <a:solidFill>
                  <a:srgbClr val="000000"/>
                </a:solidFill>
                <a:latin typeface="Arial Unicode MS" pitchFamily="34" charset="-128"/>
                <a:cs typeface="+mn-cs"/>
              </a:rPr>
              <a:t>Class c = </a:t>
            </a:r>
            <a:r>
              <a:rPr lang="en-US" sz="1200" b="1" dirty="0" err="1">
                <a:solidFill>
                  <a:srgbClr val="000000"/>
                </a:solidFill>
                <a:latin typeface="Arial Unicode MS" pitchFamily="34" charset="-128"/>
                <a:cs typeface="+mn-cs"/>
              </a:rPr>
              <a:t>o.getClass</a:t>
            </a:r>
            <a:r>
              <a:rPr lang="en-US" sz="1200" b="1"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m = </a:t>
            </a:r>
            <a:r>
              <a:rPr lang="en-US" sz="1200" b="1" dirty="0" err="1">
                <a:solidFill>
                  <a:srgbClr val="000000"/>
                </a:solidFill>
                <a:latin typeface="Arial Unicode MS" pitchFamily="34" charset="-128"/>
                <a:cs typeface="+mn-cs"/>
              </a:rPr>
              <a:t>c.getModifiers</a:t>
            </a:r>
            <a:r>
              <a:rPr lang="en-US" sz="1200" b="1" dirty="0">
                <a:solidFill>
                  <a:srgbClr val="000000"/>
                </a:solidFill>
                <a:latin typeface="Arial Unicode MS" pitchFamily="34" charset="-128"/>
                <a:cs typeface="+mn-cs"/>
              </a:rPr>
              <a:t>();</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if (</a:t>
            </a:r>
            <a:r>
              <a:rPr lang="en-US" sz="1200" b="1" dirty="0" err="1">
                <a:solidFill>
                  <a:srgbClr val="000000"/>
                </a:solidFill>
                <a:latin typeface="Arial Unicode MS" pitchFamily="34" charset="-128"/>
                <a:cs typeface="+mn-cs"/>
              </a:rPr>
              <a:t>Modifier.isPublic</a:t>
            </a:r>
            <a:r>
              <a:rPr lang="en-US" sz="1200" b="1" dirty="0">
                <a:solidFill>
                  <a:srgbClr val="000000"/>
                </a:solidFill>
                <a:latin typeface="Arial Unicode MS" pitchFamily="34" charset="-128"/>
                <a:cs typeface="+mn-cs"/>
              </a:rPr>
              <a:t>(m)</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("public");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if (</a:t>
            </a:r>
            <a:r>
              <a:rPr lang="en-US" sz="1200" b="1" dirty="0" err="1">
                <a:solidFill>
                  <a:srgbClr val="000000"/>
                </a:solidFill>
                <a:latin typeface="Arial Unicode MS" pitchFamily="34" charset="-128"/>
                <a:cs typeface="+mn-cs"/>
              </a:rPr>
              <a:t>Modifier.isAbstract</a:t>
            </a:r>
            <a:r>
              <a:rPr lang="en-US" sz="1200" b="1" dirty="0">
                <a:solidFill>
                  <a:srgbClr val="000000"/>
                </a:solidFill>
                <a:latin typeface="Arial Unicode MS" pitchFamily="34" charset="-128"/>
                <a:cs typeface="+mn-cs"/>
              </a:rPr>
              <a:t>(m)</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("abstract");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if (</a:t>
            </a:r>
            <a:r>
              <a:rPr lang="en-US" sz="1200" b="1" dirty="0" err="1">
                <a:solidFill>
                  <a:srgbClr val="000000"/>
                </a:solidFill>
                <a:latin typeface="Arial Unicode MS" pitchFamily="34" charset="-128"/>
                <a:cs typeface="+mn-cs"/>
              </a:rPr>
              <a:t>Modifier.isFinal</a:t>
            </a:r>
            <a:r>
              <a:rPr lang="en-US" sz="1200" b="1" dirty="0">
                <a:solidFill>
                  <a:srgbClr val="000000"/>
                </a:solidFill>
                <a:latin typeface="Arial Unicode MS" pitchFamily="34" charset="-128"/>
                <a:cs typeface="+mn-cs"/>
              </a:rPr>
              <a:t>(m)</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("final");</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endParaRPr lang="en-US" sz="1200" dirty="0">
              <a:solidFill>
                <a:srgbClr val="000000"/>
              </a:solidFill>
              <a:latin typeface="+mn-lt"/>
              <a:cs typeface="+mn-cs"/>
            </a:endParaRPr>
          </a:p>
          <a:p>
            <a:pPr marL="342900" indent="-342900" algn="l" rtl="0" fontAlgn="auto">
              <a:spcBef>
                <a:spcPts val="0"/>
              </a:spcBef>
              <a:spcAft>
                <a:spcPts val="0"/>
              </a:spcAft>
              <a:defRPr/>
            </a:pPr>
            <a:r>
              <a:rPr lang="en-US" sz="1200" dirty="0">
                <a:solidFill>
                  <a:srgbClr val="000000"/>
                </a:solidFill>
                <a:latin typeface="+mn-lt"/>
                <a:cs typeface="+mn-cs"/>
              </a:rPr>
              <a:t>The output of the sample method with a given String object reveals</a:t>
            </a:r>
          </a:p>
          <a:p>
            <a:pPr marL="342900" indent="-342900" algn="l" rtl="0" fontAlgn="auto">
              <a:spcBef>
                <a:spcPts val="0"/>
              </a:spcBef>
              <a:spcAft>
                <a:spcPts val="0"/>
              </a:spcAft>
              <a:defRPr/>
            </a:pPr>
            <a:r>
              <a:rPr lang="en-US" sz="1200" dirty="0">
                <a:solidFill>
                  <a:srgbClr val="000000"/>
                </a:solidFill>
                <a:latin typeface="+mn-lt"/>
                <a:cs typeface="+mn-cs"/>
              </a:rPr>
              <a:t>that the modifiers of the </a:t>
            </a:r>
            <a:r>
              <a:rPr lang="en-US" sz="1200" dirty="0">
                <a:solidFill>
                  <a:srgbClr val="000000"/>
                </a:solidFill>
                <a:latin typeface="Arial Unicode MS" pitchFamily="34" charset="-128"/>
                <a:cs typeface="+mn-cs"/>
              </a:rPr>
              <a:t>String</a:t>
            </a:r>
            <a:r>
              <a:rPr lang="en-US" sz="1200" dirty="0">
                <a:solidFill>
                  <a:srgbClr val="000000"/>
                </a:solidFill>
                <a:latin typeface="+mn-lt"/>
                <a:cs typeface="+mn-cs"/>
              </a:rPr>
              <a:t> class are </a:t>
            </a:r>
            <a:r>
              <a:rPr lang="en-US" sz="1200" dirty="0">
                <a:solidFill>
                  <a:srgbClr val="000000"/>
                </a:solidFill>
                <a:latin typeface="Arial Unicode MS" pitchFamily="34" charset="-128"/>
                <a:cs typeface="+mn-cs"/>
              </a:rPr>
              <a:t>public</a:t>
            </a:r>
            <a:r>
              <a:rPr lang="en-US" sz="1200" dirty="0">
                <a:solidFill>
                  <a:srgbClr val="000000"/>
                </a:solidFill>
                <a:latin typeface="+mn-lt"/>
                <a:cs typeface="+mn-cs"/>
              </a:rPr>
              <a:t> and </a:t>
            </a:r>
            <a:r>
              <a:rPr lang="en-US" sz="1200" dirty="0">
                <a:solidFill>
                  <a:srgbClr val="000000"/>
                </a:solidFill>
                <a:latin typeface="Arial Unicode MS" pitchFamily="34" charset="-128"/>
                <a:cs typeface="+mn-cs"/>
              </a:rPr>
              <a:t>final</a:t>
            </a:r>
            <a:r>
              <a:rPr lang="en-US" sz="1200" dirty="0">
                <a:solidFill>
                  <a:srgbClr val="000000"/>
                </a:solidFill>
                <a:latin typeface="+mn-lt"/>
                <a:cs typeface="+mn-cs"/>
              </a:rPr>
              <a:t>:</a:t>
            </a:r>
            <a:r>
              <a:rPr lang="en-US" sz="1200" dirty="0">
                <a:latin typeface="+mn-lt"/>
                <a:cs typeface="+mn-cs"/>
              </a:rPr>
              <a:t> </a:t>
            </a:r>
          </a:p>
          <a:p>
            <a:pPr marL="342900" indent="-342900" algn="l" rtl="0" fontAlgn="auto">
              <a:spcBef>
                <a:spcPts val="0"/>
              </a:spcBef>
              <a:spcAft>
                <a:spcPts val="0"/>
              </a:spcAft>
              <a:defRPr/>
            </a:pPr>
            <a:r>
              <a:rPr lang="en-US" sz="1200" b="1" dirty="0">
                <a:latin typeface="+mn-lt"/>
                <a:cs typeface="+mn-cs"/>
              </a:rPr>
              <a:t>public </a:t>
            </a:r>
          </a:p>
          <a:p>
            <a:pPr marL="342900" indent="-342900" algn="l" rtl="0" fontAlgn="auto">
              <a:spcBef>
                <a:spcPts val="0"/>
              </a:spcBef>
              <a:spcAft>
                <a:spcPts val="0"/>
              </a:spcAft>
              <a:defRPr/>
            </a:pPr>
            <a:r>
              <a:rPr lang="en-US" sz="1200" b="1" dirty="0">
                <a:latin typeface="+mn-lt"/>
                <a:cs typeface="+mn-cs"/>
              </a:rPr>
              <a:t>final</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idx="4294967295"/>
          </p:nvPr>
        </p:nvSpPr>
        <p:spPr>
          <a:xfrm>
            <a:off x="685800" y="503238"/>
            <a:ext cx="9258300" cy="1143000"/>
          </a:xfrm>
        </p:spPr>
        <p:txBody>
          <a:bodyPr/>
          <a:lstStyle/>
          <a:p>
            <a:r>
              <a:rPr lang="en-US" smtClean="0"/>
              <a:t>Examining classes</a:t>
            </a:r>
          </a:p>
        </p:txBody>
      </p:sp>
      <p:sp>
        <p:nvSpPr>
          <p:cNvPr id="15363" name="Rectangle 3"/>
          <p:cNvSpPr>
            <a:spLocks noGrp="1" noChangeArrowheads="1"/>
          </p:cNvSpPr>
          <p:nvPr>
            <p:ph type="body" idx="1"/>
          </p:nvPr>
        </p:nvSpPr>
        <p:spPr>
          <a:xfrm>
            <a:off x="685800" y="1403350"/>
            <a:ext cx="9258300" cy="4997450"/>
          </a:xfrm>
        </p:spPr>
        <p:txBody>
          <a:bodyPr rtlCol="0">
            <a:normAutofit lnSpcReduction="10000"/>
          </a:bodyPr>
          <a:lstStyle/>
          <a:p>
            <a:pPr fontAlgn="auto">
              <a:spcAft>
                <a:spcPts val="0"/>
              </a:spcAft>
              <a:buFont typeface="Arial" pitchFamily="34" charset="0"/>
              <a:buChar char="•"/>
              <a:defRPr/>
            </a:pPr>
            <a:r>
              <a:rPr lang="en-US" sz="2400" dirty="0" smtClean="0"/>
              <a:t>Modifiers can be checked also on:</a:t>
            </a:r>
          </a:p>
          <a:p>
            <a:pPr lvl="2" fontAlgn="auto">
              <a:spcAft>
                <a:spcPts val="0"/>
              </a:spcAft>
              <a:buFont typeface="Arial" pitchFamily="34" charset="0"/>
              <a:buChar char="•"/>
              <a:defRPr/>
            </a:pPr>
            <a:r>
              <a:rPr lang="en-US" sz="2000" dirty="0" smtClean="0"/>
              <a:t>constructors</a:t>
            </a:r>
          </a:p>
          <a:p>
            <a:pPr lvl="2" fontAlgn="auto">
              <a:spcAft>
                <a:spcPts val="0"/>
              </a:spcAft>
              <a:buFont typeface="Arial" pitchFamily="34" charset="0"/>
              <a:buChar char="•"/>
              <a:defRPr/>
            </a:pPr>
            <a:r>
              <a:rPr lang="en-US" sz="2000" dirty="0" smtClean="0"/>
              <a:t>methods</a:t>
            </a:r>
          </a:p>
          <a:p>
            <a:pPr lvl="2" fontAlgn="auto">
              <a:spcAft>
                <a:spcPts val="0"/>
              </a:spcAft>
              <a:buFont typeface="Arial" pitchFamily="34" charset="0"/>
              <a:buChar char="•"/>
              <a:defRPr/>
            </a:pPr>
            <a:r>
              <a:rPr lang="en-US" sz="2000" dirty="0" smtClean="0"/>
              <a:t>data members</a:t>
            </a:r>
          </a:p>
          <a:p>
            <a:pPr lvl="2" fontAlgn="auto">
              <a:spcAft>
                <a:spcPts val="0"/>
              </a:spcAft>
              <a:buFont typeface="Arial" pitchFamily="34" charset="0"/>
              <a:buChar char="•"/>
              <a:defRPr/>
            </a:pPr>
            <a:endParaRPr lang="en-US" sz="900" dirty="0" smtClean="0"/>
          </a:p>
          <a:p>
            <a:pPr fontAlgn="auto">
              <a:spcAft>
                <a:spcPts val="0"/>
              </a:spcAft>
              <a:buFont typeface="Arial" pitchFamily="34" charset="0"/>
              <a:buChar char="•"/>
              <a:defRPr/>
            </a:pPr>
            <a:r>
              <a:rPr lang="en-US" sz="2400" dirty="0" smtClean="0"/>
              <a:t>Use method </a:t>
            </a:r>
            <a:r>
              <a:rPr lang="en-US" sz="2400" i="1" dirty="0" err="1" smtClean="0"/>
              <a:t>isAccessible</a:t>
            </a:r>
            <a:r>
              <a:rPr lang="en-US" sz="2400" i="1" dirty="0" smtClean="0"/>
              <a:t>() </a:t>
            </a:r>
            <a:r>
              <a:rPr lang="en-US" sz="2400" dirty="0" smtClean="0"/>
              <a:t>to check accessibility</a:t>
            </a:r>
          </a:p>
          <a:p>
            <a:pPr fontAlgn="auto">
              <a:spcAft>
                <a:spcPts val="0"/>
              </a:spcAft>
              <a:buFont typeface="Arial" pitchFamily="34" charset="0"/>
              <a:buChar char="•"/>
              <a:defRPr/>
            </a:pPr>
            <a:endParaRPr lang="he-IL" sz="800" dirty="0" smtClean="0"/>
          </a:p>
          <a:p>
            <a:pPr fontAlgn="auto">
              <a:spcAft>
                <a:spcPts val="0"/>
              </a:spcAft>
              <a:buFont typeface="Arial" pitchFamily="34" charset="0"/>
              <a:buChar char="•"/>
              <a:defRPr/>
            </a:pPr>
            <a:r>
              <a:rPr lang="en-US" sz="2400" dirty="0" smtClean="0"/>
              <a:t>The method is available for any </a:t>
            </a:r>
            <a:r>
              <a:rPr lang="en-US" sz="2400" i="1" dirty="0" err="1" smtClean="0"/>
              <a:t>AccessibleObject</a:t>
            </a:r>
            <a:r>
              <a:rPr lang="en-US" sz="2400" dirty="0" smtClean="0"/>
              <a:t> implementer [Constructor, Method, Field] </a:t>
            </a:r>
          </a:p>
          <a:p>
            <a:pPr fontAlgn="auto">
              <a:spcAft>
                <a:spcPts val="0"/>
              </a:spcAft>
              <a:buFont typeface="Arial" pitchFamily="34" charset="0"/>
              <a:buChar char="•"/>
              <a:defRPr/>
            </a:pPr>
            <a:endParaRPr lang="he-IL" sz="800" dirty="0" smtClean="0"/>
          </a:p>
          <a:p>
            <a:pPr fontAlgn="auto">
              <a:spcAft>
                <a:spcPts val="0"/>
              </a:spcAft>
              <a:buFont typeface="Arial" pitchFamily="34" charset="0"/>
              <a:buChar char="•"/>
              <a:defRPr/>
            </a:pPr>
            <a:r>
              <a:rPr lang="en-US" sz="2400" i="1" dirty="0" err="1" smtClean="0"/>
              <a:t>AccessibleObject</a:t>
            </a:r>
            <a:r>
              <a:rPr lang="en-US" sz="2400" dirty="0" smtClean="0"/>
              <a:t> also supports setting accessibility using the </a:t>
            </a:r>
            <a:r>
              <a:rPr lang="en-US" sz="2400" i="1" dirty="0" err="1" smtClean="0"/>
              <a:t>setAccessible</a:t>
            </a:r>
            <a:r>
              <a:rPr lang="en-US" sz="2400" i="1" dirty="0" smtClean="0"/>
              <a:t>(boolean) </a:t>
            </a:r>
            <a:r>
              <a:rPr lang="en-US" sz="2400" dirty="0" smtClean="0"/>
              <a:t>method </a:t>
            </a:r>
          </a:p>
          <a:p>
            <a:pPr lvl="2" fontAlgn="auto">
              <a:spcAft>
                <a:spcPts val="0"/>
              </a:spcAft>
              <a:buFont typeface="Arial" pitchFamily="34" charset="0"/>
              <a:buChar char="•"/>
              <a:defRPr/>
            </a:pPr>
            <a:r>
              <a:rPr lang="en-US" sz="1600" dirty="0" smtClean="0"/>
              <a:t>Enables or disables access check by the VM</a:t>
            </a:r>
          </a:p>
          <a:p>
            <a:pPr lvl="2" fontAlgn="auto">
              <a:spcAft>
                <a:spcPts val="0"/>
              </a:spcAft>
              <a:buFont typeface="Arial" pitchFamily="34" charset="0"/>
              <a:buChar char="•"/>
              <a:defRPr/>
            </a:pPr>
            <a:r>
              <a:rPr lang="en-US" sz="1600" dirty="0" smtClean="0"/>
              <a:t>May throw security exception</a:t>
            </a:r>
          </a:p>
          <a:p>
            <a:pPr lvl="2" fontAlgn="auto">
              <a:spcAft>
                <a:spcPts val="0"/>
              </a:spcAft>
              <a:buFont typeface="Arial" pitchFamily="34" charset="0"/>
              <a:buChar char="•"/>
              <a:defRPr/>
            </a:pPr>
            <a:r>
              <a:rPr lang="en-US" sz="1600" dirty="0" smtClean="0"/>
              <a:t>For final members – after calling </a:t>
            </a:r>
            <a:r>
              <a:rPr lang="en-US" sz="1600" dirty="0" err="1" smtClean="0"/>
              <a:t>setAccessible</a:t>
            </a:r>
            <a:r>
              <a:rPr lang="en-US" sz="1600" dirty="0" smtClean="0"/>
              <a:t>() on non-populated final field – it can be populated via reflection</a:t>
            </a:r>
          </a:p>
          <a:p>
            <a:pPr lvl="2"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593825" y="609600"/>
            <a:ext cx="9258300" cy="1143000"/>
          </a:xfrm>
        </p:spPr>
        <p:txBody>
          <a:bodyPr/>
          <a:lstStyle/>
          <a:p>
            <a:r>
              <a:rPr lang="en-US" dirty="0" smtClean="0"/>
              <a:t>Garbage Collector</a:t>
            </a:r>
          </a:p>
        </p:txBody>
      </p:sp>
      <p:sp>
        <p:nvSpPr>
          <p:cNvPr id="34818" name="Rectangle 3"/>
          <p:cNvSpPr>
            <a:spLocks noGrp="1" noChangeArrowheads="1"/>
          </p:cNvSpPr>
          <p:nvPr>
            <p:ph type="body" idx="1"/>
          </p:nvPr>
        </p:nvSpPr>
        <p:spPr>
          <a:xfrm>
            <a:off x="444699" y="1557338"/>
            <a:ext cx="9720857" cy="4076700"/>
          </a:xfrm>
        </p:spPr>
        <p:txBody>
          <a:bodyPr/>
          <a:lstStyle/>
          <a:p>
            <a:r>
              <a:rPr lang="en-US" sz="2000" smtClean="0"/>
              <a:t>Sweeping GC</a:t>
            </a:r>
          </a:p>
          <a:p>
            <a:pPr lvl="2"/>
            <a:r>
              <a:rPr lang="en-US" sz="1600" smtClean="0"/>
              <a:t>Scans the heap and simply removes all marked objects</a:t>
            </a:r>
          </a:p>
          <a:p>
            <a:pPr lvl="2"/>
            <a:r>
              <a:rPr lang="en-US" sz="1600" smtClean="0"/>
              <a:t>Quick since no further management takes place</a:t>
            </a:r>
          </a:p>
          <a:p>
            <a:pPr lvl="2"/>
            <a:r>
              <a:rPr lang="en-US" sz="1600" smtClean="0"/>
              <a:t>Leads to free memory fragments making new allocation to become inefficient </a:t>
            </a:r>
          </a:p>
          <a:p>
            <a:endParaRPr lang="en-US" sz="2000" smtClean="0"/>
          </a:p>
        </p:txBody>
      </p:sp>
      <p:sp>
        <p:nvSpPr>
          <p:cNvPr id="34819" name="Rectangle 4"/>
          <p:cNvSpPr>
            <a:spLocks noChangeArrowheads="1"/>
          </p:cNvSpPr>
          <p:nvPr/>
        </p:nvSpPr>
        <p:spPr bwMode="auto">
          <a:xfrm>
            <a:off x="149840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20" name="Rectangle 5"/>
          <p:cNvSpPr>
            <a:spLocks noChangeArrowheads="1"/>
          </p:cNvSpPr>
          <p:nvPr/>
        </p:nvSpPr>
        <p:spPr bwMode="auto">
          <a:xfrm>
            <a:off x="1821656"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662" name="Rectangle 6"/>
          <p:cNvSpPr>
            <a:spLocks noChangeArrowheads="1"/>
          </p:cNvSpPr>
          <p:nvPr/>
        </p:nvSpPr>
        <p:spPr bwMode="auto">
          <a:xfrm>
            <a:off x="2146697" y="32131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70663" name="Rectangle 7"/>
          <p:cNvSpPr>
            <a:spLocks noChangeArrowheads="1"/>
          </p:cNvSpPr>
          <p:nvPr/>
        </p:nvSpPr>
        <p:spPr bwMode="auto">
          <a:xfrm>
            <a:off x="2469953"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23" name="Rectangle 8"/>
          <p:cNvSpPr>
            <a:spLocks noChangeArrowheads="1"/>
          </p:cNvSpPr>
          <p:nvPr/>
        </p:nvSpPr>
        <p:spPr bwMode="auto">
          <a:xfrm>
            <a:off x="279499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24" name="Rectangle 9"/>
          <p:cNvSpPr>
            <a:spLocks noChangeArrowheads="1"/>
          </p:cNvSpPr>
          <p:nvPr/>
        </p:nvSpPr>
        <p:spPr bwMode="auto">
          <a:xfrm>
            <a:off x="311824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666" name="Rectangle 10"/>
          <p:cNvSpPr>
            <a:spLocks noChangeArrowheads="1"/>
          </p:cNvSpPr>
          <p:nvPr/>
        </p:nvSpPr>
        <p:spPr bwMode="auto">
          <a:xfrm>
            <a:off x="3443288" y="32131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26" name="Rectangle 11"/>
          <p:cNvSpPr>
            <a:spLocks noChangeArrowheads="1"/>
          </p:cNvSpPr>
          <p:nvPr/>
        </p:nvSpPr>
        <p:spPr bwMode="auto">
          <a:xfrm>
            <a:off x="376654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27" name="Rectangle 12"/>
          <p:cNvSpPr>
            <a:spLocks noChangeArrowheads="1"/>
          </p:cNvSpPr>
          <p:nvPr/>
        </p:nvSpPr>
        <p:spPr bwMode="auto">
          <a:xfrm>
            <a:off x="408979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28" name="Rectangle 13"/>
          <p:cNvSpPr>
            <a:spLocks noChangeArrowheads="1"/>
          </p:cNvSpPr>
          <p:nvPr/>
        </p:nvSpPr>
        <p:spPr bwMode="auto">
          <a:xfrm>
            <a:off x="441305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670" name="Rectangle 14"/>
          <p:cNvSpPr>
            <a:spLocks noChangeArrowheads="1"/>
          </p:cNvSpPr>
          <p:nvPr/>
        </p:nvSpPr>
        <p:spPr bwMode="auto">
          <a:xfrm>
            <a:off x="4738093"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30" name="Rectangle 15"/>
          <p:cNvSpPr>
            <a:spLocks noChangeArrowheads="1"/>
          </p:cNvSpPr>
          <p:nvPr/>
        </p:nvSpPr>
        <p:spPr bwMode="auto">
          <a:xfrm>
            <a:off x="506134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672" name="Rectangle 16"/>
          <p:cNvSpPr>
            <a:spLocks noChangeArrowheads="1"/>
          </p:cNvSpPr>
          <p:nvPr/>
        </p:nvSpPr>
        <p:spPr bwMode="auto">
          <a:xfrm>
            <a:off x="5388175"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32" name="Rectangle 17"/>
          <p:cNvSpPr>
            <a:spLocks noChangeArrowheads="1"/>
          </p:cNvSpPr>
          <p:nvPr/>
        </p:nvSpPr>
        <p:spPr bwMode="auto">
          <a:xfrm>
            <a:off x="5711428"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33" name="Rectangle 18"/>
          <p:cNvSpPr>
            <a:spLocks noChangeArrowheads="1"/>
          </p:cNvSpPr>
          <p:nvPr/>
        </p:nvSpPr>
        <p:spPr bwMode="auto">
          <a:xfrm>
            <a:off x="6036469"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675" name="Rectangle 19"/>
          <p:cNvSpPr>
            <a:spLocks noChangeArrowheads="1"/>
          </p:cNvSpPr>
          <p:nvPr/>
        </p:nvSpPr>
        <p:spPr bwMode="auto">
          <a:xfrm>
            <a:off x="6359725"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35" name="Rectangle 20"/>
          <p:cNvSpPr>
            <a:spLocks noChangeArrowheads="1"/>
          </p:cNvSpPr>
          <p:nvPr/>
        </p:nvSpPr>
        <p:spPr bwMode="auto">
          <a:xfrm>
            <a:off x="149840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36" name="Rectangle 21"/>
          <p:cNvSpPr>
            <a:spLocks noChangeArrowheads="1"/>
          </p:cNvSpPr>
          <p:nvPr/>
        </p:nvSpPr>
        <p:spPr bwMode="auto">
          <a:xfrm>
            <a:off x="1821656"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37" name="Rectangle 22"/>
          <p:cNvSpPr>
            <a:spLocks noChangeArrowheads="1"/>
          </p:cNvSpPr>
          <p:nvPr/>
        </p:nvSpPr>
        <p:spPr bwMode="auto">
          <a:xfrm>
            <a:off x="2146697" y="39338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38" name="Rectangle 23"/>
          <p:cNvSpPr>
            <a:spLocks noChangeArrowheads="1"/>
          </p:cNvSpPr>
          <p:nvPr/>
        </p:nvSpPr>
        <p:spPr bwMode="auto">
          <a:xfrm>
            <a:off x="2469953"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39" name="Rectangle 24"/>
          <p:cNvSpPr>
            <a:spLocks noChangeArrowheads="1"/>
          </p:cNvSpPr>
          <p:nvPr/>
        </p:nvSpPr>
        <p:spPr bwMode="auto">
          <a:xfrm>
            <a:off x="279499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0" name="Rectangle 25"/>
          <p:cNvSpPr>
            <a:spLocks noChangeArrowheads="1"/>
          </p:cNvSpPr>
          <p:nvPr/>
        </p:nvSpPr>
        <p:spPr bwMode="auto">
          <a:xfrm>
            <a:off x="311824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1" name="Rectangle 26"/>
          <p:cNvSpPr>
            <a:spLocks noChangeArrowheads="1"/>
          </p:cNvSpPr>
          <p:nvPr/>
        </p:nvSpPr>
        <p:spPr bwMode="auto">
          <a:xfrm>
            <a:off x="3443288" y="39338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2" name="Rectangle 27"/>
          <p:cNvSpPr>
            <a:spLocks noChangeArrowheads="1"/>
          </p:cNvSpPr>
          <p:nvPr/>
        </p:nvSpPr>
        <p:spPr bwMode="auto">
          <a:xfrm>
            <a:off x="376654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3" name="Rectangle 28"/>
          <p:cNvSpPr>
            <a:spLocks noChangeArrowheads="1"/>
          </p:cNvSpPr>
          <p:nvPr/>
        </p:nvSpPr>
        <p:spPr bwMode="auto">
          <a:xfrm>
            <a:off x="408979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4" name="Rectangle 29"/>
          <p:cNvSpPr>
            <a:spLocks noChangeArrowheads="1"/>
          </p:cNvSpPr>
          <p:nvPr/>
        </p:nvSpPr>
        <p:spPr bwMode="auto">
          <a:xfrm>
            <a:off x="441305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5" name="Rectangle 30"/>
          <p:cNvSpPr>
            <a:spLocks noChangeArrowheads="1"/>
          </p:cNvSpPr>
          <p:nvPr/>
        </p:nvSpPr>
        <p:spPr bwMode="auto">
          <a:xfrm>
            <a:off x="4738093"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6" name="Rectangle 31"/>
          <p:cNvSpPr>
            <a:spLocks noChangeArrowheads="1"/>
          </p:cNvSpPr>
          <p:nvPr/>
        </p:nvSpPr>
        <p:spPr bwMode="auto">
          <a:xfrm>
            <a:off x="506134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7" name="Rectangle 32"/>
          <p:cNvSpPr>
            <a:spLocks noChangeArrowheads="1"/>
          </p:cNvSpPr>
          <p:nvPr/>
        </p:nvSpPr>
        <p:spPr bwMode="auto">
          <a:xfrm>
            <a:off x="5388175"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8" name="Rectangle 33"/>
          <p:cNvSpPr>
            <a:spLocks noChangeArrowheads="1"/>
          </p:cNvSpPr>
          <p:nvPr/>
        </p:nvSpPr>
        <p:spPr bwMode="auto">
          <a:xfrm>
            <a:off x="5711428"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49" name="Rectangle 34"/>
          <p:cNvSpPr>
            <a:spLocks noChangeArrowheads="1"/>
          </p:cNvSpPr>
          <p:nvPr/>
        </p:nvSpPr>
        <p:spPr bwMode="auto">
          <a:xfrm>
            <a:off x="6036469"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0" name="Rectangle 35"/>
          <p:cNvSpPr>
            <a:spLocks noChangeArrowheads="1"/>
          </p:cNvSpPr>
          <p:nvPr/>
        </p:nvSpPr>
        <p:spPr bwMode="auto">
          <a:xfrm>
            <a:off x="6359725"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1" name="Rectangle 36"/>
          <p:cNvSpPr>
            <a:spLocks noChangeArrowheads="1"/>
          </p:cNvSpPr>
          <p:nvPr/>
        </p:nvSpPr>
        <p:spPr bwMode="auto">
          <a:xfrm>
            <a:off x="1498403" y="4652964"/>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2" name="Rectangle 37"/>
          <p:cNvSpPr>
            <a:spLocks noChangeArrowheads="1"/>
          </p:cNvSpPr>
          <p:nvPr/>
        </p:nvSpPr>
        <p:spPr bwMode="auto">
          <a:xfrm>
            <a:off x="1821656" y="4652964"/>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3" name="Rectangle 38"/>
          <p:cNvSpPr>
            <a:spLocks noChangeArrowheads="1"/>
          </p:cNvSpPr>
          <p:nvPr/>
        </p:nvSpPr>
        <p:spPr bwMode="auto">
          <a:xfrm>
            <a:off x="2146697" y="4652964"/>
            <a:ext cx="323255"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4" name="Rectangle 39"/>
          <p:cNvSpPr>
            <a:spLocks noChangeArrowheads="1"/>
          </p:cNvSpPr>
          <p:nvPr/>
        </p:nvSpPr>
        <p:spPr bwMode="auto">
          <a:xfrm>
            <a:off x="2227065" y="4652964"/>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5" name="Rectangle 40"/>
          <p:cNvSpPr>
            <a:spLocks noChangeArrowheads="1"/>
          </p:cNvSpPr>
          <p:nvPr/>
        </p:nvSpPr>
        <p:spPr bwMode="auto">
          <a:xfrm>
            <a:off x="2875359" y="4652964"/>
            <a:ext cx="242888" cy="288925"/>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6" name="Rectangle 42"/>
          <p:cNvSpPr>
            <a:spLocks noChangeArrowheads="1"/>
          </p:cNvSpPr>
          <p:nvPr/>
        </p:nvSpPr>
        <p:spPr bwMode="auto">
          <a:xfrm>
            <a:off x="3443288" y="4652964"/>
            <a:ext cx="323255"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7" name="Rectangle 43"/>
          <p:cNvSpPr>
            <a:spLocks noChangeArrowheads="1"/>
          </p:cNvSpPr>
          <p:nvPr/>
        </p:nvSpPr>
        <p:spPr bwMode="auto">
          <a:xfrm>
            <a:off x="3686176" y="4652964"/>
            <a:ext cx="403622" cy="288925"/>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8" name="Rectangle 44"/>
          <p:cNvSpPr>
            <a:spLocks noChangeArrowheads="1"/>
          </p:cNvSpPr>
          <p:nvPr/>
        </p:nvSpPr>
        <p:spPr bwMode="auto">
          <a:xfrm>
            <a:off x="4089797" y="4652964"/>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59" name="Rectangle 45"/>
          <p:cNvSpPr>
            <a:spLocks noChangeArrowheads="1"/>
          </p:cNvSpPr>
          <p:nvPr/>
        </p:nvSpPr>
        <p:spPr bwMode="auto">
          <a:xfrm>
            <a:off x="4413053" y="4652964"/>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0" name="Rectangle 47"/>
          <p:cNvSpPr>
            <a:spLocks noChangeArrowheads="1"/>
          </p:cNvSpPr>
          <p:nvPr/>
        </p:nvSpPr>
        <p:spPr bwMode="auto">
          <a:xfrm>
            <a:off x="5061348" y="4652964"/>
            <a:ext cx="405408" cy="288925"/>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1" name="Rectangle 48"/>
          <p:cNvSpPr>
            <a:spLocks noChangeArrowheads="1"/>
          </p:cNvSpPr>
          <p:nvPr/>
        </p:nvSpPr>
        <p:spPr bwMode="auto">
          <a:xfrm>
            <a:off x="5388175" y="4652964"/>
            <a:ext cx="323254"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2" name="Rectangle 49"/>
          <p:cNvSpPr>
            <a:spLocks noChangeArrowheads="1"/>
          </p:cNvSpPr>
          <p:nvPr/>
        </p:nvSpPr>
        <p:spPr bwMode="auto">
          <a:xfrm>
            <a:off x="5629276" y="4652964"/>
            <a:ext cx="405408" cy="288925"/>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3" name="Rectangle 50"/>
          <p:cNvSpPr>
            <a:spLocks noChangeArrowheads="1"/>
          </p:cNvSpPr>
          <p:nvPr/>
        </p:nvSpPr>
        <p:spPr bwMode="auto">
          <a:xfrm>
            <a:off x="6036469" y="4652964"/>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4" name="Rectangle 51"/>
          <p:cNvSpPr>
            <a:spLocks noChangeArrowheads="1"/>
          </p:cNvSpPr>
          <p:nvPr/>
        </p:nvSpPr>
        <p:spPr bwMode="auto">
          <a:xfrm>
            <a:off x="6359725" y="4652964"/>
            <a:ext cx="323254" cy="287337"/>
          </a:xfrm>
          <a:prstGeom prst="rect">
            <a:avLst/>
          </a:prstGeom>
          <a:solidFill>
            <a:srgbClr val="FF7D7D"/>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5" name="Rectangle 52"/>
          <p:cNvSpPr>
            <a:spLocks noChangeArrowheads="1"/>
          </p:cNvSpPr>
          <p:nvPr/>
        </p:nvSpPr>
        <p:spPr bwMode="auto">
          <a:xfrm>
            <a:off x="4739878" y="4652964"/>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6" name="Rectangle 53"/>
          <p:cNvSpPr>
            <a:spLocks noChangeArrowheads="1"/>
          </p:cNvSpPr>
          <p:nvPr/>
        </p:nvSpPr>
        <p:spPr bwMode="auto">
          <a:xfrm>
            <a:off x="6359725" y="4652964"/>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67" name="Rectangle 54"/>
          <p:cNvSpPr>
            <a:spLocks noChangeArrowheads="1"/>
          </p:cNvSpPr>
          <p:nvPr/>
        </p:nvSpPr>
        <p:spPr bwMode="auto">
          <a:xfrm>
            <a:off x="3118247" y="4652964"/>
            <a:ext cx="48577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0711" name="Rectangle 55"/>
          <p:cNvSpPr>
            <a:spLocks noChangeArrowheads="1"/>
          </p:cNvSpPr>
          <p:nvPr/>
        </p:nvSpPr>
        <p:spPr bwMode="auto">
          <a:xfrm>
            <a:off x="7736681" y="3933825"/>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4869" name="Rectangle 56"/>
          <p:cNvSpPr>
            <a:spLocks noChangeArrowheads="1"/>
          </p:cNvSpPr>
          <p:nvPr/>
        </p:nvSpPr>
        <p:spPr bwMode="auto">
          <a:xfrm>
            <a:off x="7736681" y="465455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70" name="Rectangle 57"/>
          <p:cNvSpPr>
            <a:spLocks noChangeArrowheads="1"/>
          </p:cNvSpPr>
          <p:nvPr/>
        </p:nvSpPr>
        <p:spPr bwMode="auto">
          <a:xfrm>
            <a:off x="7738468" y="32861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4871" name="Rectangle 58"/>
          <p:cNvSpPr>
            <a:spLocks noChangeArrowheads="1"/>
          </p:cNvSpPr>
          <p:nvPr/>
        </p:nvSpPr>
        <p:spPr bwMode="auto">
          <a:xfrm>
            <a:off x="8467131" y="4652964"/>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Free space</a:t>
            </a:r>
          </a:p>
        </p:txBody>
      </p:sp>
      <p:sp>
        <p:nvSpPr>
          <p:cNvPr id="34872" name="Rectangle 59"/>
          <p:cNvSpPr>
            <a:spLocks noChangeArrowheads="1"/>
          </p:cNvSpPr>
          <p:nvPr/>
        </p:nvSpPr>
        <p:spPr bwMode="auto">
          <a:xfrm>
            <a:off x="8547497" y="3933825"/>
            <a:ext cx="323255" cy="287338"/>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Marked object</a:t>
            </a:r>
          </a:p>
        </p:txBody>
      </p:sp>
      <p:sp>
        <p:nvSpPr>
          <p:cNvPr id="34873" name="Rectangle 60"/>
          <p:cNvSpPr>
            <a:spLocks noChangeArrowheads="1"/>
          </p:cNvSpPr>
          <p:nvPr/>
        </p:nvSpPr>
        <p:spPr bwMode="auto">
          <a:xfrm>
            <a:off x="8467131" y="3284539"/>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Used Object</a:t>
            </a:r>
          </a:p>
        </p:txBody>
      </p:sp>
      <p:sp>
        <p:nvSpPr>
          <p:cNvPr id="34874" name="Rectangle 61"/>
          <p:cNvSpPr>
            <a:spLocks noChangeArrowheads="1"/>
          </p:cNvSpPr>
          <p:nvPr/>
        </p:nvSpPr>
        <p:spPr bwMode="auto">
          <a:xfrm>
            <a:off x="2552106" y="4652964"/>
            <a:ext cx="323254" cy="288925"/>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ChangeArrowheads="1"/>
          </p:cNvSpPr>
          <p:nvPr>
            <p:ph type="title" idx="4294967295"/>
          </p:nvPr>
        </p:nvSpPr>
        <p:spPr>
          <a:xfrm>
            <a:off x="801885" y="274638"/>
            <a:ext cx="9258300" cy="1143000"/>
          </a:xfrm>
        </p:spPr>
        <p:txBody>
          <a:bodyPr/>
          <a:lstStyle/>
          <a:p>
            <a:r>
              <a:rPr lang="en-US" smtClean="0"/>
              <a:t>Examining classes</a:t>
            </a:r>
          </a:p>
        </p:txBody>
      </p:sp>
      <p:sp>
        <p:nvSpPr>
          <p:cNvPr id="187394" name="Rectangle 3"/>
          <p:cNvSpPr>
            <a:spLocks noGrp="1" noChangeArrowheads="1"/>
          </p:cNvSpPr>
          <p:nvPr>
            <p:ph type="body" idx="1"/>
          </p:nvPr>
        </p:nvSpPr>
        <p:spPr>
          <a:xfrm>
            <a:off x="489348" y="1600201"/>
            <a:ext cx="9883378" cy="4525963"/>
          </a:xfrm>
        </p:spPr>
        <p:txBody>
          <a:bodyPr/>
          <a:lstStyle/>
          <a:p>
            <a:r>
              <a:rPr lang="en-US" sz="2800" smtClean="0"/>
              <a:t>Examining class fields</a:t>
            </a:r>
          </a:p>
          <a:p>
            <a:pPr lvl="2"/>
            <a:r>
              <a:rPr lang="en-US" sz="2000" smtClean="0"/>
              <a:t>Done via </a:t>
            </a:r>
            <a:r>
              <a:rPr lang="en-US" sz="2000" i="1" smtClean="0"/>
              <a:t>getFields() </a:t>
            </a:r>
            <a:r>
              <a:rPr lang="en-US" sz="2000" smtClean="0"/>
              <a:t>method that returns </a:t>
            </a:r>
            <a:r>
              <a:rPr lang="en-US" sz="2000" u="sng" smtClean="0"/>
              <a:t>public</a:t>
            </a:r>
            <a:r>
              <a:rPr lang="en-US" sz="2000" smtClean="0"/>
              <a:t>  Field array</a:t>
            </a:r>
          </a:p>
          <a:p>
            <a:pPr lvl="2"/>
            <a:r>
              <a:rPr lang="en-US" sz="2000" smtClean="0"/>
              <a:t>Done via </a:t>
            </a:r>
            <a:r>
              <a:rPr lang="en-US" sz="2000" i="1" smtClean="0"/>
              <a:t>getDeclaredFields() </a:t>
            </a:r>
            <a:r>
              <a:rPr lang="en-US" sz="2000" smtClean="0"/>
              <a:t>method that returns </a:t>
            </a:r>
            <a:r>
              <a:rPr lang="en-US" sz="2000" u="sng" smtClean="0"/>
              <a:t>all</a:t>
            </a:r>
            <a:r>
              <a:rPr lang="en-US" sz="2000" smtClean="0"/>
              <a:t>  Field array</a:t>
            </a:r>
          </a:p>
          <a:p>
            <a:pPr lvl="2"/>
            <a:r>
              <a:rPr lang="en-US" sz="2000" smtClean="0"/>
              <a:t>Field class provides the following abilities:</a:t>
            </a:r>
          </a:p>
          <a:p>
            <a:pPr lvl="4"/>
            <a:r>
              <a:rPr lang="en-US" smtClean="0"/>
              <a:t>Getting field name – </a:t>
            </a:r>
            <a:r>
              <a:rPr lang="en-US" i="1" smtClean="0"/>
              <a:t>getName()</a:t>
            </a:r>
          </a:p>
          <a:p>
            <a:pPr lvl="4"/>
            <a:r>
              <a:rPr lang="en-US" smtClean="0"/>
              <a:t>Getting field type – </a:t>
            </a:r>
            <a:r>
              <a:rPr lang="en-US" i="1" smtClean="0"/>
              <a:t>getType() </a:t>
            </a:r>
            <a:r>
              <a:rPr lang="en-US" smtClean="0"/>
              <a:t>which returns a </a:t>
            </a:r>
            <a:r>
              <a:rPr lang="en-US" i="1" smtClean="0"/>
              <a:t>Class</a:t>
            </a:r>
          </a:p>
          <a:p>
            <a:pPr lvl="4"/>
            <a:r>
              <a:rPr lang="en-US" smtClean="0"/>
              <a:t>Set&lt;type&gt; method to assign a Field with a value to an Object </a:t>
            </a:r>
          </a:p>
          <a:p>
            <a:pPr lvl="4">
              <a:buFont typeface="Arial" charset="0"/>
              <a:buNone/>
            </a:pPr>
            <a:r>
              <a:rPr lang="en-US" sz="1400" smtClean="0"/>
              <a:t>      (is done on a field with the same name of this Field instance and type specified in the method name)</a:t>
            </a:r>
          </a:p>
          <a:p>
            <a:pPr lvl="4"/>
            <a:r>
              <a:rPr lang="en-US" smtClean="0"/>
              <a:t>Get modifiers – </a:t>
            </a:r>
            <a:r>
              <a:rPr lang="en-US" i="1" smtClean="0"/>
              <a:t>getModifiers() </a:t>
            </a:r>
          </a:p>
          <a:p>
            <a:pPr lvl="4"/>
            <a:r>
              <a:rPr lang="en-US" smtClean="0"/>
              <a:t>Get&lt;type&gt; to read value of static members from an object </a:t>
            </a:r>
          </a:p>
          <a:p>
            <a:pPr lvl="4">
              <a:buFont typeface="Arial" charset="0"/>
              <a:buNone/>
            </a:pPr>
            <a:r>
              <a:rPr lang="en-US" sz="1400" smtClean="0"/>
              <a:t>      (is done on a field with the same name of this Field instance and type specified in the method name)</a:t>
            </a:r>
          </a:p>
          <a:p>
            <a:pPr lvl="4"/>
            <a:endParaRPr lang="en-US" smtClean="0"/>
          </a:p>
          <a:p>
            <a:pPr lvl="4"/>
            <a:endParaRPr lang="en-US" smtClean="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idx="4294967295"/>
          </p:nvPr>
        </p:nvSpPr>
        <p:spPr>
          <a:xfrm>
            <a:off x="514350" y="549275"/>
            <a:ext cx="9258300" cy="1143000"/>
          </a:xfrm>
        </p:spPr>
        <p:txBody>
          <a:bodyPr/>
          <a:lstStyle/>
          <a:p>
            <a:r>
              <a:rPr lang="en-US" smtClean="0"/>
              <a:t>Examining classes</a:t>
            </a:r>
          </a:p>
        </p:txBody>
      </p:sp>
      <p:sp>
        <p:nvSpPr>
          <p:cNvPr id="188418" name="Rectangle 3"/>
          <p:cNvSpPr>
            <a:spLocks noGrp="1" noChangeArrowheads="1"/>
          </p:cNvSpPr>
          <p:nvPr>
            <p:ph type="body" idx="1"/>
          </p:nvPr>
        </p:nvSpPr>
        <p:spPr>
          <a:xfrm>
            <a:off x="514350" y="1874838"/>
            <a:ext cx="9258300" cy="4525963"/>
          </a:xfrm>
        </p:spPr>
        <p:txBody>
          <a:bodyPr/>
          <a:lstStyle/>
          <a:p>
            <a:r>
              <a:rPr lang="en-US" sz="2800" smtClean="0"/>
              <a:t>Examining class fields - example</a:t>
            </a:r>
          </a:p>
        </p:txBody>
      </p:sp>
      <p:sp>
        <p:nvSpPr>
          <p:cNvPr id="6" name="AutoShape 8"/>
          <p:cNvSpPr>
            <a:spLocks noChangeArrowheads="1"/>
          </p:cNvSpPr>
          <p:nvPr/>
        </p:nvSpPr>
        <p:spPr bwMode="auto">
          <a:xfrm>
            <a:off x="1371600" y="2636837"/>
            <a:ext cx="6343650" cy="2438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public static void </a:t>
            </a:r>
            <a:r>
              <a:rPr lang="en-US" sz="1200" dirty="0" err="1">
                <a:solidFill>
                  <a:srgbClr val="000000"/>
                </a:solidFill>
                <a:latin typeface="Arial Unicode MS" pitchFamily="34" charset="-128"/>
                <a:cs typeface="+mn-cs"/>
              </a:rPr>
              <a:t>printFieldNames</a:t>
            </a:r>
            <a:r>
              <a:rPr lang="en-US" sz="1200" dirty="0">
                <a:solidFill>
                  <a:srgbClr val="000000"/>
                </a:solidFill>
                <a:latin typeface="Arial Unicode MS" pitchFamily="34" charset="-128"/>
                <a:cs typeface="+mn-cs"/>
              </a:rPr>
              <a:t>(Object o)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Class c = </a:t>
            </a:r>
            <a:r>
              <a:rPr lang="en-US" sz="1200" dirty="0" err="1">
                <a:solidFill>
                  <a:srgbClr val="000000"/>
                </a:solidFill>
                <a:latin typeface="Arial Unicode MS" pitchFamily="34" charset="-128"/>
                <a:cs typeface="+mn-cs"/>
              </a:rPr>
              <a:t>o.getClass</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b="1" dirty="0">
                <a:solidFill>
                  <a:srgbClr val="000000"/>
                </a:solidFill>
                <a:latin typeface="Arial Unicode MS" pitchFamily="34" charset="-128"/>
                <a:cs typeface="+mn-cs"/>
              </a:rPr>
              <a:t>Field[] </a:t>
            </a:r>
            <a:r>
              <a:rPr lang="en-US" sz="1200" b="1" dirty="0" err="1">
                <a:solidFill>
                  <a:srgbClr val="000000"/>
                </a:solidFill>
                <a:latin typeface="Arial Unicode MS" pitchFamily="34" charset="-128"/>
                <a:cs typeface="+mn-cs"/>
              </a:rPr>
              <a:t>publicFields</a:t>
            </a:r>
            <a:r>
              <a:rPr lang="en-US" sz="1200" b="1" dirty="0">
                <a:solidFill>
                  <a:srgbClr val="000000"/>
                </a:solidFill>
                <a:latin typeface="Arial Unicode MS" pitchFamily="34" charset="-128"/>
                <a:cs typeface="+mn-cs"/>
              </a:rPr>
              <a:t> = </a:t>
            </a:r>
            <a:r>
              <a:rPr lang="en-US" sz="1200" b="1" dirty="0" err="1">
                <a:solidFill>
                  <a:srgbClr val="000000"/>
                </a:solidFill>
                <a:latin typeface="Arial Unicode MS" pitchFamily="34" charset="-128"/>
                <a:cs typeface="+mn-cs"/>
              </a:rPr>
              <a:t>c.getFields</a:t>
            </a:r>
            <a:r>
              <a:rPr lang="en-US" sz="1200" b="1"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for (</a:t>
            </a:r>
            <a:r>
              <a:rPr lang="en-US" sz="1200" dirty="0" err="1">
                <a:solidFill>
                  <a:srgbClr val="000000"/>
                </a:solidFill>
                <a:latin typeface="Arial Unicode MS" pitchFamily="34" charset="-128"/>
                <a:cs typeface="+mn-cs"/>
              </a:rPr>
              <a:t>int</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0;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&lt; </a:t>
            </a:r>
            <a:r>
              <a:rPr lang="en-US" sz="1200" dirty="0" err="1">
                <a:solidFill>
                  <a:srgbClr val="000000"/>
                </a:solidFill>
                <a:latin typeface="Arial Unicode MS" pitchFamily="34" charset="-128"/>
                <a:cs typeface="+mn-cs"/>
              </a:rPr>
              <a:t>publicFields.length</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String </a:t>
            </a:r>
            <a:r>
              <a:rPr lang="en-US" sz="1200" dirty="0" err="1">
                <a:solidFill>
                  <a:srgbClr val="000000"/>
                </a:solidFill>
                <a:latin typeface="Arial Unicode MS" pitchFamily="34" charset="-128"/>
                <a:cs typeface="+mn-cs"/>
              </a:rPr>
              <a:t>fieldName</a:t>
            </a:r>
            <a:r>
              <a:rPr lang="en-US" sz="1200" dirty="0">
                <a:solidFill>
                  <a:srgbClr val="000000"/>
                </a:solidFill>
                <a:latin typeface="Arial Unicode MS" pitchFamily="34" charset="-128"/>
                <a:cs typeface="+mn-cs"/>
              </a:rPr>
              <a:t> = </a:t>
            </a:r>
            <a:r>
              <a:rPr lang="en-US" sz="1200" dirty="0" err="1">
                <a:solidFill>
                  <a:srgbClr val="000000"/>
                </a:solidFill>
                <a:latin typeface="Arial Unicode MS" pitchFamily="34" charset="-128"/>
                <a:cs typeface="+mn-cs"/>
              </a:rPr>
              <a:t>publicFields</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a:t>
            </a:r>
            <a:r>
              <a:rPr lang="en-US" sz="1200" b="1" dirty="0" err="1">
                <a:solidFill>
                  <a:srgbClr val="000000"/>
                </a:solidFill>
                <a:latin typeface="Arial Unicode MS" pitchFamily="34" charset="-128"/>
                <a:cs typeface="+mn-cs"/>
              </a:rPr>
              <a:t>getName</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Class </a:t>
            </a:r>
            <a:r>
              <a:rPr lang="en-US" sz="1200" dirty="0" err="1">
                <a:solidFill>
                  <a:srgbClr val="000000"/>
                </a:solidFill>
                <a:latin typeface="Arial Unicode MS" pitchFamily="34" charset="-128"/>
                <a:cs typeface="+mn-cs"/>
              </a:rPr>
              <a:t>typeClass</a:t>
            </a:r>
            <a:r>
              <a:rPr lang="en-US" sz="1200" dirty="0">
                <a:solidFill>
                  <a:srgbClr val="000000"/>
                </a:solidFill>
                <a:latin typeface="Arial Unicode MS" pitchFamily="34" charset="-128"/>
                <a:cs typeface="+mn-cs"/>
              </a:rPr>
              <a:t> = </a:t>
            </a:r>
            <a:r>
              <a:rPr lang="en-US" sz="1200" dirty="0" err="1">
                <a:solidFill>
                  <a:srgbClr val="000000"/>
                </a:solidFill>
                <a:latin typeface="Arial Unicode MS" pitchFamily="34" charset="-128"/>
                <a:cs typeface="+mn-cs"/>
              </a:rPr>
              <a:t>publicFields</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a:t>
            </a:r>
            <a:r>
              <a:rPr lang="en-US" sz="1200" b="1" dirty="0" err="1">
                <a:solidFill>
                  <a:srgbClr val="000000"/>
                </a:solidFill>
                <a:latin typeface="Arial Unicode MS" pitchFamily="34" charset="-128"/>
                <a:cs typeface="+mn-cs"/>
              </a:rPr>
              <a:t>getType</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String </a:t>
            </a:r>
            <a:r>
              <a:rPr lang="en-US" sz="1200" dirty="0" err="1">
                <a:solidFill>
                  <a:srgbClr val="000000"/>
                </a:solidFill>
                <a:latin typeface="Arial Unicode MS" pitchFamily="34" charset="-128"/>
                <a:cs typeface="+mn-cs"/>
              </a:rPr>
              <a:t>fieldType</a:t>
            </a:r>
            <a:r>
              <a:rPr lang="en-US" sz="1200" dirty="0">
                <a:solidFill>
                  <a:srgbClr val="000000"/>
                </a:solidFill>
                <a:latin typeface="Arial Unicode MS" pitchFamily="34" charset="-128"/>
                <a:cs typeface="+mn-cs"/>
              </a:rPr>
              <a:t> = </a:t>
            </a:r>
            <a:r>
              <a:rPr lang="en-US" sz="1200" dirty="0" err="1">
                <a:solidFill>
                  <a:srgbClr val="000000"/>
                </a:solidFill>
                <a:latin typeface="Arial Unicode MS" pitchFamily="34" charset="-128"/>
                <a:cs typeface="+mn-cs"/>
              </a:rPr>
              <a:t>typeClass.getName</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("Name: " + </a:t>
            </a:r>
            <a:r>
              <a:rPr lang="en-US" sz="1200" dirty="0" err="1">
                <a:solidFill>
                  <a:srgbClr val="000000"/>
                </a:solidFill>
                <a:latin typeface="Arial Unicode MS" pitchFamily="34" charset="-128"/>
                <a:cs typeface="+mn-cs"/>
              </a:rPr>
              <a:t>fieldName</a:t>
            </a:r>
            <a:r>
              <a:rPr lang="en-US" sz="1200" dirty="0">
                <a:solidFill>
                  <a:srgbClr val="000000"/>
                </a:solidFill>
                <a:latin typeface="Arial Unicode MS" pitchFamily="34" charset="-128"/>
                <a:cs typeface="+mn-cs"/>
              </a:rPr>
              <a:t> + ", Type: " + </a:t>
            </a:r>
            <a:r>
              <a:rPr lang="en-US" sz="1200" dirty="0" err="1">
                <a:solidFill>
                  <a:srgbClr val="000000"/>
                </a:solidFill>
                <a:latin typeface="Arial Unicode MS" pitchFamily="34" charset="-128"/>
                <a:cs typeface="+mn-cs"/>
              </a:rPr>
              <a:t>fieldType</a:t>
            </a:r>
            <a:r>
              <a:rPr lang="en-US" sz="1200"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p:txBody>
      </p:sp>
      <p:sp>
        <p:nvSpPr>
          <p:cNvPr id="7" name="AutoShape 8"/>
          <p:cNvSpPr>
            <a:spLocks noChangeArrowheads="1"/>
          </p:cNvSpPr>
          <p:nvPr/>
        </p:nvSpPr>
        <p:spPr bwMode="auto">
          <a:xfrm>
            <a:off x="6343650" y="5456237"/>
            <a:ext cx="3343275"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solidFill>
                  <a:srgbClr val="000000"/>
                </a:solidFill>
                <a:latin typeface="+mn-lt"/>
                <a:cs typeface="+mn-cs"/>
              </a:rPr>
              <a:t>The output of the sample program is: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Name: sum,   Type: </a:t>
            </a:r>
            <a:r>
              <a:rPr lang="en-US" sz="1200" b="1" dirty="0" err="1">
                <a:solidFill>
                  <a:srgbClr val="000000"/>
                </a:solidFill>
                <a:latin typeface="Arial Unicode MS" pitchFamily="34" charset="-128"/>
                <a:cs typeface="+mn-cs"/>
              </a:rPr>
              <a:t>int</a:t>
            </a:r>
            <a:endParaRPr lang="en-US" sz="1200" b="1" dirty="0">
              <a:solidFill>
                <a:srgbClr val="000000"/>
              </a:solidFill>
              <a:latin typeface="Arial Unicode MS" pitchFamily="34" charset="-128"/>
              <a:cs typeface="+mn-cs"/>
            </a:endParaRP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Name : word,   Type: </a:t>
            </a:r>
            <a:r>
              <a:rPr lang="en-US" sz="1200" b="1" dirty="0" err="1">
                <a:solidFill>
                  <a:srgbClr val="000000"/>
                </a:solidFill>
                <a:latin typeface="Arial Unicode MS" pitchFamily="34" charset="-128"/>
                <a:cs typeface="+mn-cs"/>
              </a:rPr>
              <a:t>java.lang.String</a:t>
            </a:r>
            <a:endParaRPr lang="en-US" sz="1200" dirty="0">
              <a:latin typeface="+mn-lt"/>
              <a:cs typeface="+mn-cs"/>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title" idx="4294967295"/>
          </p:nvPr>
        </p:nvSpPr>
        <p:spPr>
          <a:xfrm>
            <a:off x="685800" y="473075"/>
            <a:ext cx="9258300" cy="1143000"/>
          </a:xfrm>
        </p:spPr>
        <p:txBody>
          <a:bodyPr/>
          <a:lstStyle/>
          <a:p>
            <a:r>
              <a:rPr lang="en-US" smtClean="0"/>
              <a:t>Examining classes</a:t>
            </a:r>
          </a:p>
        </p:txBody>
      </p:sp>
      <p:sp>
        <p:nvSpPr>
          <p:cNvPr id="189442" name="Rectangle 3"/>
          <p:cNvSpPr>
            <a:spLocks noGrp="1" noChangeArrowheads="1"/>
          </p:cNvSpPr>
          <p:nvPr>
            <p:ph type="body" idx="1"/>
          </p:nvPr>
        </p:nvSpPr>
        <p:spPr>
          <a:xfrm>
            <a:off x="685800" y="1798637"/>
            <a:ext cx="9258300" cy="4525963"/>
          </a:xfrm>
        </p:spPr>
        <p:txBody>
          <a:bodyPr/>
          <a:lstStyle/>
          <a:p>
            <a:r>
              <a:rPr lang="en-US" sz="2800" smtClean="0"/>
              <a:t>Discovering class constructors</a:t>
            </a:r>
            <a:r>
              <a:rPr lang="en-US" smtClean="0"/>
              <a:t> </a:t>
            </a:r>
          </a:p>
          <a:p>
            <a:pPr lvl="2"/>
            <a:r>
              <a:rPr lang="en-US" smtClean="0"/>
              <a:t>is done for public via </a:t>
            </a:r>
            <a:r>
              <a:rPr lang="en-US" i="1" smtClean="0"/>
              <a:t>getConstructors() </a:t>
            </a:r>
            <a:r>
              <a:rPr lang="en-US" smtClean="0"/>
              <a:t>method</a:t>
            </a:r>
          </a:p>
          <a:p>
            <a:pPr lvl="2"/>
            <a:r>
              <a:rPr lang="en-US" smtClean="0"/>
              <a:t>is done for all via </a:t>
            </a:r>
            <a:r>
              <a:rPr lang="en-US" i="1" smtClean="0"/>
              <a:t>getDeclaredConstructors() </a:t>
            </a:r>
            <a:r>
              <a:rPr lang="en-US" smtClean="0"/>
              <a:t>method</a:t>
            </a:r>
          </a:p>
          <a:p>
            <a:pPr lvl="2"/>
            <a:r>
              <a:rPr lang="en-US" smtClean="0"/>
              <a:t>returns a Constructor array</a:t>
            </a:r>
          </a:p>
          <a:p>
            <a:pPr lvl="2"/>
            <a:r>
              <a:rPr lang="en-US" smtClean="0"/>
              <a:t>Constructor class supports:</a:t>
            </a:r>
          </a:p>
          <a:p>
            <a:pPr lvl="4"/>
            <a:r>
              <a:rPr lang="en-US" smtClean="0"/>
              <a:t>getting constructor name</a:t>
            </a:r>
          </a:p>
          <a:p>
            <a:pPr lvl="4"/>
            <a:r>
              <a:rPr lang="en-US" smtClean="0"/>
              <a:t>getting constructor parameters as </a:t>
            </a:r>
            <a:r>
              <a:rPr lang="en-US" i="1" smtClean="0"/>
              <a:t>Class</a:t>
            </a:r>
            <a:r>
              <a:rPr lang="en-US" smtClean="0"/>
              <a:t> array</a:t>
            </a:r>
          </a:p>
          <a:p>
            <a:pPr lvl="4"/>
            <a:r>
              <a:rPr lang="en-US" smtClean="0"/>
              <a:t>creating new instance using the </a:t>
            </a:r>
            <a:r>
              <a:rPr lang="en-US" i="1" smtClean="0"/>
              <a:t>newInstance(Object params)</a:t>
            </a:r>
            <a:r>
              <a:rPr lang="en-US" smtClean="0"/>
              <a:t> method </a:t>
            </a:r>
            <a:r>
              <a:rPr lang="en-US" sz="1400" smtClean="0"/>
              <a:t>[where parameters are sent as objects and primitives are wrapped in wrapper classes]</a:t>
            </a:r>
          </a:p>
          <a:p>
            <a:pPr lvl="2"/>
            <a:endParaRPr lang="en-US" sz="2000" smtClean="0"/>
          </a:p>
          <a:p>
            <a:pPr lvl="2"/>
            <a:endParaRPr lang="en-US" smtClean="0"/>
          </a:p>
          <a:p>
            <a:pPr lvl="2"/>
            <a:endParaRPr lang="en-US" smtClean="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idx="4294967295"/>
          </p:nvPr>
        </p:nvSpPr>
        <p:spPr>
          <a:xfrm>
            <a:off x="1028700" y="274638"/>
            <a:ext cx="9258300" cy="1143000"/>
          </a:xfrm>
        </p:spPr>
        <p:txBody>
          <a:bodyPr/>
          <a:lstStyle/>
          <a:p>
            <a:r>
              <a:rPr lang="en-US" smtClean="0"/>
              <a:t>Examining classes</a:t>
            </a:r>
          </a:p>
        </p:txBody>
      </p:sp>
      <p:sp>
        <p:nvSpPr>
          <p:cNvPr id="190466" name="Rectangle 3"/>
          <p:cNvSpPr>
            <a:spLocks noGrp="1" noChangeArrowheads="1"/>
          </p:cNvSpPr>
          <p:nvPr>
            <p:ph type="body" idx="1"/>
          </p:nvPr>
        </p:nvSpPr>
        <p:spPr>
          <a:xfrm>
            <a:off x="553641" y="1423988"/>
            <a:ext cx="9258300" cy="4525962"/>
          </a:xfrm>
        </p:spPr>
        <p:txBody>
          <a:bodyPr/>
          <a:lstStyle/>
          <a:p>
            <a:r>
              <a:rPr lang="en-US" sz="2800" smtClean="0"/>
              <a:t>Discovering class constructors - example</a:t>
            </a:r>
            <a:r>
              <a:rPr lang="en-US" smtClean="0"/>
              <a:t> </a:t>
            </a:r>
          </a:p>
          <a:p>
            <a:pPr lvl="2"/>
            <a:endParaRPr lang="en-US" smtClean="0"/>
          </a:p>
        </p:txBody>
      </p:sp>
      <p:sp>
        <p:nvSpPr>
          <p:cNvPr id="7" name="AutoShape 8"/>
          <p:cNvSpPr>
            <a:spLocks noChangeArrowheads="1"/>
          </p:cNvSpPr>
          <p:nvPr/>
        </p:nvSpPr>
        <p:spPr bwMode="auto">
          <a:xfrm>
            <a:off x="942975" y="1981200"/>
            <a:ext cx="9086850" cy="457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endParaRPr lang="en-US" sz="1200" dirty="0">
              <a:solidFill>
                <a:srgbClr val="000000"/>
              </a:solidFill>
              <a:latin typeface="Arial Unicode MS" pitchFamily="34" charset="-128"/>
              <a:cs typeface="+mn-cs"/>
            </a:endParaRP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import </a:t>
            </a:r>
            <a:r>
              <a:rPr lang="en-US" sz="1200" dirty="0" err="1">
                <a:solidFill>
                  <a:srgbClr val="000000"/>
                </a:solidFill>
                <a:latin typeface="Arial Unicode MS" pitchFamily="34" charset="-128"/>
                <a:cs typeface="+mn-cs"/>
              </a:rPr>
              <a:t>java.lang.reflect</a:t>
            </a:r>
            <a:r>
              <a:rPr lang="en-US" sz="1200"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import java.awt.*;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public class </a:t>
            </a:r>
            <a:r>
              <a:rPr lang="en-US" sz="1200" dirty="0" err="1">
                <a:solidFill>
                  <a:srgbClr val="000000"/>
                </a:solidFill>
                <a:latin typeface="Arial Unicode MS" pitchFamily="34" charset="-128"/>
                <a:cs typeface="+mn-cs"/>
              </a:rPr>
              <a:t>SampleConstructor</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public static void main(String[] </a:t>
            </a:r>
            <a:r>
              <a:rPr lang="en-US" sz="1200" dirty="0" err="1">
                <a:solidFill>
                  <a:srgbClr val="000000"/>
                </a:solidFill>
                <a:latin typeface="Arial Unicode MS" pitchFamily="34" charset="-128"/>
                <a:cs typeface="+mn-cs"/>
              </a:rPr>
              <a:t>args</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Rectangle r = new Rectangle();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showConstructors</a:t>
            </a:r>
            <a:r>
              <a:rPr lang="en-US" sz="1200" dirty="0">
                <a:solidFill>
                  <a:srgbClr val="000000"/>
                </a:solidFill>
                <a:latin typeface="Arial Unicode MS" pitchFamily="34" charset="-128"/>
                <a:cs typeface="+mn-cs"/>
              </a:rPr>
              <a:t>(r);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public static void </a:t>
            </a:r>
            <a:r>
              <a:rPr lang="en-US" sz="1200" dirty="0" err="1">
                <a:solidFill>
                  <a:srgbClr val="000000"/>
                </a:solidFill>
                <a:latin typeface="Arial Unicode MS" pitchFamily="34" charset="-128"/>
                <a:cs typeface="+mn-cs"/>
              </a:rPr>
              <a:t>showConstructors</a:t>
            </a:r>
            <a:r>
              <a:rPr lang="en-US" sz="1200" dirty="0">
                <a:solidFill>
                  <a:srgbClr val="000000"/>
                </a:solidFill>
                <a:latin typeface="Arial Unicode MS" pitchFamily="34" charset="-128"/>
                <a:cs typeface="+mn-cs"/>
              </a:rPr>
              <a:t>(Object o)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Class c = </a:t>
            </a:r>
            <a:r>
              <a:rPr lang="en-US" sz="1200" dirty="0" err="1">
                <a:solidFill>
                  <a:srgbClr val="000000"/>
                </a:solidFill>
                <a:latin typeface="Arial Unicode MS" pitchFamily="34" charset="-128"/>
                <a:cs typeface="+mn-cs"/>
              </a:rPr>
              <a:t>o.getClass</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b="1" dirty="0">
                <a:solidFill>
                  <a:srgbClr val="000000"/>
                </a:solidFill>
                <a:latin typeface="Arial Unicode MS" pitchFamily="34" charset="-128"/>
                <a:cs typeface="+mn-cs"/>
              </a:rPr>
              <a:t>Constructor[] </a:t>
            </a:r>
            <a:r>
              <a:rPr lang="en-US" sz="1200" b="1" dirty="0" err="1">
                <a:solidFill>
                  <a:srgbClr val="000000"/>
                </a:solidFill>
                <a:latin typeface="Arial Unicode MS" pitchFamily="34" charset="-128"/>
                <a:cs typeface="+mn-cs"/>
              </a:rPr>
              <a:t>theConstructors</a:t>
            </a:r>
            <a:r>
              <a:rPr lang="en-US" sz="1200" b="1" dirty="0">
                <a:solidFill>
                  <a:srgbClr val="000000"/>
                </a:solidFill>
                <a:latin typeface="Arial Unicode MS" pitchFamily="34" charset="-128"/>
                <a:cs typeface="+mn-cs"/>
              </a:rPr>
              <a:t> = </a:t>
            </a:r>
            <a:r>
              <a:rPr lang="en-US" sz="1200" b="1" dirty="0" err="1">
                <a:solidFill>
                  <a:srgbClr val="000000"/>
                </a:solidFill>
                <a:latin typeface="Arial Unicode MS" pitchFamily="34" charset="-128"/>
                <a:cs typeface="+mn-cs"/>
              </a:rPr>
              <a:t>c.getConstructors</a:t>
            </a:r>
            <a:r>
              <a:rPr lang="en-US" sz="1200" b="1" dirty="0">
                <a:solidFill>
                  <a:srgbClr val="000000"/>
                </a:solidFill>
                <a:latin typeface="Arial Unicode MS" pitchFamily="34" charset="-128"/>
                <a:cs typeface="+mn-cs"/>
              </a:rPr>
              <a:t>();</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for (</a:t>
            </a:r>
            <a:r>
              <a:rPr lang="en-US" sz="1200" dirty="0" err="1">
                <a:solidFill>
                  <a:srgbClr val="000000"/>
                </a:solidFill>
                <a:latin typeface="Arial Unicode MS" pitchFamily="34" charset="-128"/>
                <a:cs typeface="+mn-cs"/>
              </a:rPr>
              <a:t>int</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0;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&lt; </a:t>
            </a:r>
            <a:r>
              <a:rPr lang="en-US" sz="1200" dirty="0" err="1">
                <a:solidFill>
                  <a:srgbClr val="000000"/>
                </a:solidFill>
                <a:latin typeface="Arial Unicode MS" pitchFamily="34" charset="-128"/>
                <a:cs typeface="+mn-cs"/>
              </a:rPr>
              <a:t>theConstructors.length</a:t>
            </a: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i</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a:t>
            </a: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b="1" dirty="0">
                <a:solidFill>
                  <a:srgbClr val="000000"/>
                </a:solidFill>
                <a:latin typeface="Arial Unicode MS" pitchFamily="34" charset="-128"/>
                <a:cs typeface="+mn-cs"/>
              </a:rPr>
              <a:t>Class[] </a:t>
            </a:r>
            <a:r>
              <a:rPr lang="en-US" sz="1200" b="1" dirty="0" err="1">
                <a:solidFill>
                  <a:srgbClr val="000000"/>
                </a:solidFill>
                <a:latin typeface="Arial Unicode MS" pitchFamily="34" charset="-128"/>
                <a:cs typeface="+mn-cs"/>
              </a:rPr>
              <a:t>parameterTypes</a:t>
            </a:r>
            <a:r>
              <a:rPr lang="en-US" sz="1200" b="1" dirty="0">
                <a:solidFill>
                  <a:srgbClr val="000000"/>
                </a:solidFill>
                <a:latin typeface="Arial Unicode MS" pitchFamily="34" charset="-128"/>
                <a:cs typeface="+mn-cs"/>
              </a:rPr>
              <a:t> = </a:t>
            </a:r>
            <a:r>
              <a:rPr lang="en-US" sz="1200" b="1" dirty="0" err="1">
                <a:solidFill>
                  <a:srgbClr val="000000"/>
                </a:solidFill>
                <a:latin typeface="Arial Unicode MS" pitchFamily="34" charset="-128"/>
                <a:cs typeface="+mn-cs"/>
              </a:rPr>
              <a:t>theConstructors</a:t>
            </a:r>
            <a:r>
              <a:rPr lang="en-US" sz="1200" b="1" dirty="0">
                <a:solidFill>
                  <a:srgbClr val="000000"/>
                </a:solidFill>
                <a:latin typeface="Arial Unicode MS" pitchFamily="34" charset="-128"/>
                <a:cs typeface="+mn-cs"/>
              </a:rPr>
              <a:t>[</a:t>
            </a:r>
            <a:r>
              <a:rPr lang="en-US" sz="1200" b="1" dirty="0" err="1">
                <a:solidFill>
                  <a:srgbClr val="000000"/>
                </a:solidFill>
                <a:latin typeface="Arial Unicode MS" pitchFamily="34" charset="-128"/>
                <a:cs typeface="+mn-cs"/>
              </a:rPr>
              <a:t>i</a:t>
            </a:r>
            <a:r>
              <a:rPr lang="en-US" sz="1200" b="1" dirty="0">
                <a:solidFill>
                  <a:srgbClr val="000000"/>
                </a:solidFill>
                <a:latin typeface="Arial Unicode MS" pitchFamily="34" charset="-128"/>
                <a:cs typeface="+mn-cs"/>
              </a:rPr>
              <a:t>].</a:t>
            </a:r>
            <a:r>
              <a:rPr lang="en-US" sz="1200" b="1" dirty="0" err="1">
                <a:solidFill>
                  <a:srgbClr val="000000"/>
                </a:solidFill>
                <a:latin typeface="Arial Unicode MS" pitchFamily="34" charset="-128"/>
                <a:cs typeface="+mn-cs"/>
              </a:rPr>
              <a:t>getParameterTypes</a:t>
            </a:r>
            <a:r>
              <a:rPr lang="en-US" sz="1200" b="1"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for (</a:t>
            </a:r>
            <a:r>
              <a:rPr lang="en-US" sz="1200" dirty="0" err="1">
                <a:solidFill>
                  <a:srgbClr val="000000"/>
                </a:solidFill>
                <a:latin typeface="Arial Unicode MS" pitchFamily="34" charset="-128"/>
                <a:cs typeface="+mn-cs"/>
              </a:rPr>
              <a:t>int</a:t>
            </a:r>
            <a:r>
              <a:rPr lang="en-US" sz="1200" dirty="0">
                <a:solidFill>
                  <a:srgbClr val="000000"/>
                </a:solidFill>
                <a:latin typeface="Arial Unicode MS" pitchFamily="34" charset="-128"/>
                <a:cs typeface="+mn-cs"/>
              </a:rPr>
              <a:t> k = 0; k &lt; </a:t>
            </a:r>
            <a:r>
              <a:rPr lang="en-US" sz="1200" dirty="0" err="1">
                <a:solidFill>
                  <a:srgbClr val="000000"/>
                </a:solidFill>
                <a:latin typeface="Arial Unicode MS" pitchFamily="34" charset="-128"/>
                <a:cs typeface="+mn-cs"/>
              </a:rPr>
              <a:t>parameterTypes.length</a:t>
            </a:r>
            <a:r>
              <a:rPr lang="en-US" sz="1200" dirty="0">
                <a:solidFill>
                  <a:srgbClr val="000000"/>
                </a:solidFill>
                <a:latin typeface="Arial Unicode MS" pitchFamily="34" charset="-128"/>
                <a:cs typeface="+mn-cs"/>
              </a:rPr>
              <a:t>; k ++)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String </a:t>
            </a:r>
            <a:r>
              <a:rPr lang="en-US" sz="1200" dirty="0" err="1">
                <a:solidFill>
                  <a:srgbClr val="000000"/>
                </a:solidFill>
                <a:latin typeface="Arial Unicode MS" pitchFamily="34" charset="-128"/>
                <a:cs typeface="+mn-cs"/>
              </a:rPr>
              <a:t>parameterString</a:t>
            </a:r>
            <a:r>
              <a:rPr lang="en-US" sz="1200" dirty="0">
                <a:solidFill>
                  <a:srgbClr val="000000"/>
                </a:solidFill>
                <a:latin typeface="Arial Unicode MS" pitchFamily="34" charset="-128"/>
                <a:cs typeface="+mn-cs"/>
              </a:rPr>
              <a:t> = </a:t>
            </a:r>
            <a:r>
              <a:rPr lang="en-US" sz="1200" dirty="0" err="1">
                <a:solidFill>
                  <a:srgbClr val="000000"/>
                </a:solidFill>
                <a:latin typeface="Arial Unicode MS" pitchFamily="34" charset="-128"/>
                <a:cs typeface="+mn-cs"/>
              </a:rPr>
              <a:t>parameterTypes</a:t>
            </a:r>
            <a:r>
              <a:rPr lang="en-US" sz="1200" dirty="0">
                <a:solidFill>
                  <a:srgbClr val="000000"/>
                </a:solidFill>
                <a:latin typeface="Arial Unicode MS" pitchFamily="34" charset="-128"/>
                <a:cs typeface="+mn-cs"/>
              </a:rPr>
              <a:t>[k].</a:t>
            </a:r>
            <a:r>
              <a:rPr lang="en-US" sz="1200" dirty="0" err="1">
                <a:solidFill>
                  <a:srgbClr val="000000"/>
                </a:solidFill>
                <a:latin typeface="Arial Unicode MS" pitchFamily="34" charset="-128"/>
                <a:cs typeface="+mn-cs"/>
              </a:rPr>
              <a:t>getName</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a:t>
            </a:r>
            <a:r>
              <a:rPr lang="en-US" sz="1200" dirty="0">
                <a:solidFill>
                  <a:srgbClr val="000000"/>
                </a:solidFill>
                <a:latin typeface="Arial Unicode MS" pitchFamily="34" charset="-128"/>
                <a:cs typeface="+mn-cs"/>
              </a:rPr>
              <a:t>(</a:t>
            </a:r>
            <a:r>
              <a:rPr lang="en-US" sz="1200" dirty="0" err="1">
                <a:solidFill>
                  <a:srgbClr val="000000"/>
                </a:solidFill>
                <a:latin typeface="Arial Unicode MS" pitchFamily="34" charset="-128"/>
                <a:cs typeface="+mn-cs"/>
              </a:rPr>
              <a:t>parameterString</a:t>
            </a:r>
            <a:r>
              <a:rPr lang="en-US" sz="1200" dirty="0">
                <a:solidFill>
                  <a:srgbClr val="000000"/>
                </a:solidFill>
                <a:latin typeface="Arial Unicode MS" pitchFamily="34" charset="-128"/>
                <a:cs typeface="+mn-cs"/>
              </a:rPr>
              <a:t> + "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r>
              <a:rPr lang="en-US" sz="1200" dirty="0" err="1">
                <a:solidFill>
                  <a:srgbClr val="000000"/>
                </a:solidFill>
                <a:latin typeface="Arial Unicode MS" pitchFamily="34" charset="-128"/>
                <a:cs typeface="+mn-cs"/>
              </a:rPr>
              <a:t>System.out.println</a:t>
            </a: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dirty="0">
                <a:solidFill>
                  <a:srgbClr val="000000"/>
                </a:solidFill>
                <a:latin typeface="Arial Unicode MS" pitchFamily="34" charset="-128"/>
                <a:cs typeface="+mn-cs"/>
              </a:rPr>
              <a:t>}</a:t>
            </a:r>
          </a:p>
        </p:txBody>
      </p:sp>
      <p:sp>
        <p:nvSpPr>
          <p:cNvPr id="8" name="AutoShape 8"/>
          <p:cNvSpPr>
            <a:spLocks noChangeArrowheads="1"/>
          </p:cNvSpPr>
          <p:nvPr/>
        </p:nvSpPr>
        <p:spPr bwMode="auto">
          <a:xfrm>
            <a:off x="6000750" y="2209800"/>
            <a:ext cx="3771900" cy="1828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solidFill>
                  <a:srgbClr val="000000"/>
                </a:solidFill>
                <a:latin typeface="+mn-lt"/>
                <a:cs typeface="+mn-cs"/>
              </a:rPr>
              <a:t>The output of the sample program is: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int</a:t>
            </a:r>
            <a:r>
              <a:rPr lang="en-US" sz="1200" b="1"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java.awt.Dimension</a:t>
            </a:r>
            <a:r>
              <a:rPr lang="en-US" sz="1200" b="1"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java.awt.Point</a:t>
            </a:r>
            <a:r>
              <a:rPr lang="en-US" sz="1200" b="1" dirty="0">
                <a:solidFill>
                  <a:srgbClr val="000000"/>
                </a:solidFill>
                <a:latin typeface="Arial Unicode MS" pitchFamily="34" charset="-128"/>
                <a:cs typeface="+mn-cs"/>
              </a:rPr>
              <a:t> )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java.awt.Point</a:t>
            </a: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java.awt.Dimension</a:t>
            </a:r>
            <a:r>
              <a:rPr lang="en-US" sz="1200" b="1" dirty="0">
                <a:solidFill>
                  <a:srgbClr val="000000"/>
                </a:solidFill>
                <a:latin typeface="Arial Unicode MS" pitchFamily="34" charset="-128"/>
                <a:cs typeface="+mn-cs"/>
              </a:rPr>
              <a:t> )</a:t>
            </a:r>
          </a:p>
          <a:p>
            <a:pPr marL="342900" indent="-342900" algn="l" rtl="0" fontAlgn="auto">
              <a:spcBef>
                <a:spcPts val="0"/>
              </a:spcBef>
              <a:spcAft>
                <a:spcPts val="0"/>
              </a:spcAft>
              <a:defRPr/>
            </a:pPr>
            <a:r>
              <a:rPr lang="en-US" sz="1200" b="1" dirty="0">
                <a:solidFill>
                  <a:srgbClr val="000000"/>
                </a:solidFill>
                <a:latin typeface="Arial Unicode MS" pitchFamily="34" charset="-128"/>
                <a:cs typeface="+mn-cs"/>
              </a:rPr>
              <a:t>( </a:t>
            </a:r>
            <a:r>
              <a:rPr lang="en-US" sz="1200" b="1" dirty="0" err="1">
                <a:solidFill>
                  <a:srgbClr val="000000"/>
                </a:solidFill>
                <a:latin typeface="Arial Unicode MS" pitchFamily="34" charset="-128"/>
                <a:cs typeface="+mn-cs"/>
              </a:rPr>
              <a:t>java.awt.Rectangle</a:t>
            </a:r>
            <a:r>
              <a:rPr lang="en-US" sz="1200" b="1" dirty="0">
                <a:solidFill>
                  <a:srgbClr val="000000"/>
                </a:solidFill>
                <a:latin typeface="Arial Unicode MS" pitchFamily="34" charset="-128"/>
                <a:cs typeface="+mn-cs"/>
              </a:rPr>
              <a:t> )</a:t>
            </a:r>
            <a:r>
              <a:rPr lang="en-US" sz="1200" dirty="0">
                <a:latin typeface="+mn-lt"/>
                <a:cs typeface="+mn-cs"/>
              </a:rPr>
              <a:t> </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ChangeArrowheads="1"/>
          </p:cNvSpPr>
          <p:nvPr>
            <p:ph type="title" idx="4294967295"/>
          </p:nvPr>
        </p:nvSpPr>
        <p:spPr>
          <a:xfrm>
            <a:off x="514350" y="274638"/>
            <a:ext cx="9258300" cy="1143000"/>
          </a:xfrm>
        </p:spPr>
        <p:txBody>
          <a:bodyPr/>
          <a:lstStyle/>
          <a:p>
            <a:r>
              <a:rPr lang="en-US" smtClean="0"/>
              <a:t>Examining classes</a:t>
            </a:r>
          </a:p>
        </p:txBody>
      </p:sp>
      <p:sp>
        <p:nvSpPr>
          <p:cNvPr id="191490" name="Rectangle 3"/>
          <p:cNvSpPr>
            <a:spLocks noGrp="1" noChangeArrowheads="1"/>
          </p:cNvSpPr>
          <p:nvPr>
            <p:ph type="body" idx="1"/>
          </p:nvPr>
        </p:nvSpPr>
        <p:spPr/>
        <p:txBody>
          <a:bodyPr/>
          <a:lstStyle/>
          <a:p>
            <a:r>
              <a:rPr lang="en-US" sz="2800" smtClean="0"/>
              <a:t>Discovering class methods</a:t>
            </a:r>
            <a:r>
              <a:rPr lang="en-US" smtClean="0"/>
              <a:t> </a:t>
            </a:r>
          </a:p>
          <a:p>
            <a:pPr lvl="2"/>
            <a:r>
              <a:rPr lang="en-US" smtClean="0"/>
              <a:t>is done for public via </a:t>
            </a:r>
            <a:r>
              <a:rPr lang="en-US" i="1" smtClean="0"/>
              <a:t>getMethods() </a:t>
            </a:r>
            <a:r>
              <a:rPr lang="en-US" smtClean="0"/>
              <a:t>method</a:t>
            </a:r>
          </a:p>
          <a:p>
            <a:pPr lvl="2"/>
            <a:r>
              <a:rPr lang="en-US" smtClean="0"/>
              <a:t>Is done for all via </a:t>
            </a:r>
            <a:r>
              <a:rPr lang="en-US" i="1" smtClean="0"/>
              <a:t>getDeclaredMethods() </a:t>
            </a:r>
            <a:r>
              <a:rPr lang="en-US" smtClean="0"/>
              <a:t>method</a:t>
            </a:r>
          </a:p>
          <a:p>
            <a:pPr lvl="2"/>
            <a:r>
              <a:rPr lang="en-US" smtClean="0"/>
              <a:t>returns a Method array</a:t>
            </a:r>
          </a:p>
          <a:p>
            <a:pPr lvl="2"/>
            <a:r>
              <a:rPr lang="en-US" smtClean="0"/>
              <a:t>Method class supports:</a:t>
            </a:r>
          </a:p>
          <a:p>
            <a:pPr lvl="4"/>
            <a:r>
              <a:rPr lang="en-US" smtClean="0"/>
              <a:t>getting method name</a:t>
            </a:r>
          </a:p>
          <a:p>
            <a:pPr lvl="4"/>
            <a:r>
              <a:rPr lang="en-US" smtClean="0"/>
              <a:t>getting method parameters as </a:t>
            </a:r>
            <a:r>
              <a:rPr lang="en-US" i="1" smtClean="0"/>
              <a:t>Class</a:t>
            </a:r>
            <a:r>
              <a:rPr lang="en-US" smtClean="0"/>
              <a:t> array</a:t>
            </a:r>
          </a:p>
          <a:p>
            <a:pPr lvl="4"/>
            <a:r>
              <a:rPr lang="en-US" smtClean="0"/>
              <a:t>getting returned type</a:t>
            </a:r>
          </a:p>
          <a:p>
            <a:pPr lvl="4"/>
            <a:r>
              <a:rPr lang="en-US" smtClean="0"/>
              <a:t>invoke – this method takes the instance to call and the </a:t>
            </a:r>
            <a:r>
              <a:rPr lang="en-US" i="1" smtClean="0"/>
              <a:t>Object[] </a:t>
            </a:r>
            <a:r>
              <a:rPr lang="en-US" smtClean="0"/>
              <a:t>of parameters to send. the method returns the returned value as an </a:t>
            </a:r>
            <a:r>
              <a:rPr lang="en-US" i="1" smtClean="0"/>
              <a:t>Object</a:t>
            </a:r>
          </a:p>
          <a:p>
            <a:pPr lvl="2"/>
            <a:endParaRPr lang="en-US" smtClean="0"/>
          </a:p>
          <a:p>
            <a:pPr lvl="2">
              <a:buFontTx/>
              <a:buNone/>
            </a:pPr>
            <a:endParaRPr lang="en-US" smtClean="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idx="4294967295"/>
          </p:nvPr>
        </p:nvSpPr>
        <p:spPr>
          <a:xfrm>
            <a:off x="514350" y="777875"/>
            <a:ext cx="9258300" cy="1143000"/>
          </a:xfrm>
        </p:spPr>
        <p:txBody>
          <a:bodyPr/>
          <a:lstStyle/>
          <a:p>
            <a:r>
              <a:rPr lang="en-US" smtClean="0"/>
              <a:t>Manipulating Objects</a:t>
            </a:r>
          </a:p>
        </p:txBody>
      </p:sp>
      <p:sp>
        <p:nvSpPr>
          <p:cNvPr id="192514" name="Rectangle 3"/>
          <p:cNvSpPr>
            <a:spLocks noGrp="1" noChangeArrowheads="1"/>
          </p:cNvSpPr>
          <p:nvPr>
            <p:ph type="body" idx="1"/>
          </p:nvPr>
        </p:nvSpPr>
        <p:spPr>
          <a:xfrm>
            <a:off x="514350" y="2103438"/>
            <a:ext cx="9258300" cy="4525963"/>
          </a:xfrm>
        </p:spPr>
        <p:txBody>
          <a:bodyPr/>
          <a:lstStyle/>
          <a:p>
            <a:r>
              <a:rPr lang="en-US" smtClean="0"/>
              <a:t>Creating objects</a:t>
            </a:r>
          </a:p>
          <a:p>
            <a:r>
              <a:rPr lang="en-US" smtClean="0"/>
              <a:t>Getting fields values</a:t>
            </a:r>
          </a:p>
          <a:p>
            <a:r>
              <a:rPr lang="en-US" smtClean="0"/>
              <a:t>Setting fields values</a:t>
            </a:r>
          </a:p>
          <a:p>
            <a:r>
              <a:rPr lang="en-US" smtClean="0"/>
              <a:t>Invoking methods</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idx="4294967295"/>
          </p:nvPr>
        </p:nvSpPr>
        <p:spPr>
          <a:xfrm>
            <a:off x="514350" y="549275"/>
            <a:ext cx="9258300" cy="1143000"/>
          </a:xfrm>
        </p:spPr>
        <p:txBody>
          <a:bodyPr/>
          <a:lstStyle/>
          <a:p>
            <a:r>
              <a:rPr lang="en-US" smtClean="0"/>
              <a:t>Manipulating Objects</a:t>
            </a:r>
          </a:p>
        </p:txBody>
      </p:sp>
      <p:sp>
        <p:nvSpPr>
          <p:cNvPr id="193538" name="Rectangle 3"/>
          <p:cNvSpPr>
            <a:spLocks noGrp="1" noChangeArrowheads="1"/>
          </p:cNvSpPr>
          <p:nvPr>
            <p:ph type="body" idx="1"/>
          </p:nvPr>
        </p:nvSpPr>
        <p:spPr>
          <a:xfrm>
            <a:off x="282178" y="1874838"/>
            <a:ext cx="9803012" cy="4525963"/>
          </a:xfrm>
        </p:spPr>
        <p:txBody>
          <a:bodyPr/>
          <a:lstStyle/>
          <a:p>
            <a:r>
              <a:rPr lang="en-US" sz="2800" smtClean="0"/>
              <a:t>Creating objects</a:t>
            </a:r>
          </a:p>
          <a:p>
            <a:pPr lvl="2"/>
            <a:r>
              <a:rPr lang="en-US" smtClean="0"/>
              <a:t>Class supports a call to the default constructor</a:t>
            </a:r>
          </a:p>
          <a:p>
            <a:pPr lvl="2"/>
            <a:endParaRPr lang="en-US" smtClean="0"/>
          </a:p>
          <a:p>
            <a:pPr lvl="2"/>
            <a:endParaRPr lang="en-US" smtClean="0"/>
          </a:p>
          <a:p>
            <a:pPr lvl="2"/>
            <a:r>
              <a:rPr lang="en-US" smtClean="0"/>
              <a:t>When constructor expects arguments do the following:</a:t>
            </a:r>
          </a:p>
          <a:p>
            <a:pPr lvl="4"/>
            <a:r>
              <a:rPr lang="en-US" smtClean="0"/>
              <a:t>load the required constructor as a </a:t>
            </a:r>
            <a:r>
              <a:rPr lang="en-US" i="1" smtClean="0"/>
              <a:t>Constractor</a:t>
            </a:r>
          </a:p>
          <a:p>
            <a:pPr lvl="4"/>
            <a:r>
              <a:rPr lang="en-US" smtClean="0"/>
              <a:t>explore the constructor signature if needed/unknown</a:t>
            </a:r>
          </a:p>
          <a:p>
            <a:pPr lvl="4"/>
            <a:r>
              <a:rPr lang="en-US" smtClean="0"/>
              <a:t>generate an object array with ordered parameters  </a:t>
            </a:r>
            <a:r>
              <a:rPr lang="en-US" sz="1400" smtClean="0"/>
              <a:t>[where primitives values are wrapped in a matching wrapper class]</a:t>
            </a:r>
          </a:p>
          <a:p>
            <a:pPr lvl="4"/>
            <a:r>
              <a:rPr lang="en-US" smtClean="0"/>
              <a:t> invoke the constructor using the </a:t>
            </a:r>
            <a:r>
              <a:rPr lang="en-US" i="1" smtClean="0"/>
              <a:t>Constructor’s</a:t>
            </a:r>
            <a:r>
              <a:rPr lang="en-US" smtClean="0"/>
              <a:t> method: </a:t>
            </a:r>
            <a:r>
              <a:rPr lang="en-US" i="1" smtClean="0"/>
              <a:t>newInstance(Object[] initArgs)</a:t>
            </a:r>
          </a:p>
          <a:p>
            <a:pPr lvl="2"/>
            <a:endParaRPr lang="en-US" smtClean="0"/>
          </a:p>
          <a:p>
            <a:pPr lvl="2"/>
            <a:endParaRPr lang="en-US" smtClean="0"/>
          </a:p>
          <a:p>
            <a:endParaRPr lang="en-US" smtClean="0"/>
          </a:p>
        </p:txBody>
      </p:sp>
      <p:sp>
        <p:nvSpPr>
          <p:cNvPr id="5" name="AutoShape 8"/>
          <p:cNvSpPr>
            <a:spLocks noChangeArrowheads="1"/>
          </p:cNvSpPr>
          <p:nvPr/>
        </p:nvSpPr>
        <p:spPr bwMode="auto">
          <a:xfrm>
            <a:off x="1543050" y="2941637"/>
            <a:ext cx="642937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err="1">
                <a:latin typeface="+mn-lt"/>
                <a:cs typeface="+mn-cs"/>
              </a:rPr>
              <a:t>myPackage.MyObject</a:t>
            </a:r>
            <a:r>
              <a:rPr lang="en-US" sz="1200" dirty="0">
                <a:latin typeface="+mn-lt"/>
                <a:cs typeface="+mn-cs"/>
              </a:rPr>
              <a:t> </a:t>
            </a:r>
            <a:r>
              <a:rPr lang="en-US" sz="1200" dirty="0" err="1">
                <a:latin typeface="+mn-lt"/>
                <a:cs typeface="+mn-cs"/>
              </a:rPr>
              <a:t>obj</a:t>
            </a:r>
            <a:r>
              <a:rPr lang="en-US" sz="1200" dirty="0">
                <a:latin typeface="+mn-lt"/>
                <a:cs typeface="+mn-cs"/>
              </a:rPr>
              <a:t>=null;</a:t>
            </a:r>
          </a:p>
          <a:p>
            <a:pPr marL="342900" indent="-342900" algn="l" rtl="0" fontAlgn="auto">
              <a:spcBef>
                <a:spcPts val="0"/>
              </a:spcBef>
              <a:spcAft>
                <a:spcPts val="0"/>
              </a:spcAft>
              <a:defRPr/>
            </a:pPr>
            <a:r>
              <a:rPr lang="en-US" sz="1200" dirty="0" err="1">
                <a:latin typeface="+mn-lt"/>
                <a:cs typeface="+mn-cs"/>
              </a:rPr>
              <a:t>obj</a:t>
            </a:r>
            <a:r>
              <a:rPr lang="en-US" sz="1200" dirty="0">
                <a:latin typeface="+mn-lt"/>
                <a:cs typeface="+mn-cs"/>
              </a:rPr>
              <a:t>=(</a:t>
            </a:r>
            <a:r>
              <a:rPr lang="en-US" sz="1200" dirty="0" err="1">
                <a:latin typeface="+mn-lt"/>
                <a:cs typeface="+mn-cs"/>
              </a:rPr>
              <a:t>myPackage.MyObject</a:t>
            </a:r>
            <a:r>
              <a:rPr lang="en-US" sz="1200" dirty="0">
                <a:latin typeface="+mn-lt"/>
                <a:cs typeface="+mn-cs"/>
              </a:rPr>
              <a:t>)</a:t>
            </a:r>
            <a:r>
              <a:rPr lang="en-US" sz="1200" dirty="0" err="1">
                <a:latin typeface="+mn-lt"/>
                <a:cs typeface="+mn-cs"/>
              </a:rPr>
              <a:t>Class.forName</a:t>
            </a:r>
            <a:r>
              <a:rPr lang="en-US" sz="1200" dirty="0">
                <a:latin typeface="+mn-lt"/>
                <a:cs typeface="+mn-cs"/>
              </a:rPr>
              <a:t>(“</a:t>
            </a:r>
            <a:r>
              <a:rPr lang="en-US" sz="1200" dirty="0" err="1">
                <a:latin typeface="+mn-lt"/>
                <a:cs typeface="+mn-cs"/>
              </a:rPr>
              <a:t>myPackage.MyObject</a:t>
            </a:r>
            <a:r>
              <a:rPr lang="en-US" sz="1200" dirty="0">
                <a:latin typeface="+mn-lt"/>
                <a:cs typeface="+mn-cs"/>
              </a:rPr>
              <a:t>”)</a:t>
            </a:r>
            <a:r>
              <a:rPr lang="en-US" sz="1200" b="1" dirty="0">
                <a:latin typeface="+mn-lt"/>
                <a:cs typeface="+mn-cs"/>
              </a:rPr>
              <a:t>.</a:t>
            </a:r>
            <a:r>
              <a:rPr lang="en-US" sz="1200" b="1" dirty="0" err="1">
                <a:latin typeface="+mn-lt"/>
                <a:cs typeface="+mn-cs"/>
              </a:rPr>
              <a:t>newInstance</a:t>
            </a:r>
            <a:r>
              <a:rPr lang="en-US" sz="1200" b="1" dirty="0">
                <a:latin typeface="+mn-lt"/>
                <a:cs typeface="+mn-cs"/>
              </a:rPr>
              <a:t>()</a:t>
            </a:r>
            <a:r>
              <a:rPr lang="en-US" sz="1200" dirty="0">
                <a:latin typeface="+mn-lt"/>
                <a:cs typeface="+mn-cs"/>
              </a:rPr>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idx="4294967295"/>
          </p:nvPr>
        </p:nvSpPr>
        <p:spPr>
          <a:xfrm>
            <a:off x="514350" y="457200"/>
            <a:ext cx="9258300" cy="1143000"/>
          </a:xfrm>
        </p:spPr>
        <p:txBody>
          <a:bodyPr/>
          <a:lstStyle/>
          <a:p>
            <a:r>
              <a:rPr lang="en-US" smtClean="0"/>
              <a:t>Manipulating Objects</a:t>
            </a:r>
          </a:p>
        </p:txBody>
      </p:sp>
      <p:sp>
        <p:nvSpPr>
          <p:cNvPr id="194562" name="Rectangle 3"/>
          <p:cNvSpPr>
            <a:spLocks noGrp="1" noChangeArrowheads="1"/>
          </p:cNvSpPr>
          <p:nvPr>
            <p:ph type="body" idx="1"/>
          </p:nvPr>
        </p:nvSpPr>
        <p:spPr>
          <a:xfrm>
            <a:off x="514350" y="1782763"/>
            <a:ext cx="9258300" cy="4525963"/>
          </a:xfrm>
        </p:spPr>
        <p:txBody>
          <a:bodyPr/>
          <a:lstStyle/>
          <a:p>
            <a:r>
              <a:rPr lang="en-US" sz="2800" smtClean="0"/>
              <a:t>Creating objects - example</a:t>
            </a:r>
          </a:p>
          <a:p>
            <a:endParaRPr lang="en-US" smtClean="0"/>
          </a:p>
        </p:txBody>
      </p:sp>
      <p:sp>
        <p:nvSpPr>
          <p:cNvPr id="5" name="AutoShape 8"/>
          <p:cNvSpPr>
            <a:spLocks noChangeArrowheads="1"/>
          </p:cNvSpPr>
          <p:nvPr/>
        </p:nvSpPr>
        <p:spPr bwMode="auto">
          <a:xfrm>
            <a:off x="1714500" y="2316162"/>
            <a:ext cx="6257925" cy="4419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public static void main(String[] </a:t>
            </a:r>
            <a:r>
              <a:rPr lang="en-US" sz="1200" dirty="0" err="1">
                <a:latin typeface="+mn-lt"/>
                <a:cs typeface="+mn-cs"/>
              </a:rPr>
              <a:t>args</a:t>
            </a: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Rectangle </a:t>
            </a:r>
            <a:r>
              <a:rPr lang="en-US" sz="1200" dirty="0" err="1">
                <a:latin typeface="+mn-lt"/>
                <a:cs typeface="+mn-cs"/>
              </a:rPr>
              <a:t>rectangle</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Class </a:t>
            </a:r>
            <a:r>
              <a:rPr lang="en-US" sz="1200" dirty="0" err="1">
                <a:latin typeface="+mn-lt"/>
                <a:cs typeface="+mn-cs"/>
              </a:rPr>
              <a:t>rectangleDefinition</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b="1" dirty="0">
                <a:latin typeface="+mn-lt"/>
                <a:cs typeface="+mn-cs"/>
              </a:rPr>
              <a:t>Class[] </a:t>
            </a:r>
            <a:r>
              <a:rPr lang="en-US" sz="1200" b="1" dirty="0" err="1">
                <a:latin typeface="+mn-lt"/>
                <a:cs typeface="+mn-cs"/>
              </a:rPr>
              <a:t>intArgsClass</a:t>
            </a:r>
            <a:r>
              <a:rPr lang="en-US" sz="1200" b="1" dirty="0">
                <a:latin typeface="+mn-lt"/>
                <a:cs typeface="+mn-cs"/>
              </a:rPr>
              <a:t> = new Class[] {</a:t>
            </a:r>
            <a:r>
              <a:rPr lang="en-US" sz="1200" b="1" dirty="0" err="1">
                <a:latin typeface="+mn-lt"/>
                <a:cs typeface="+mn-cs"/>
              </a:rPr>
              <a:t>int.class</a:t>
            </a:r>
            <a:r>
              <a:rPr lang="en-US" sz="1200" b="1" dirty="0">
                <a:latin typeface="+mn-lt"/>
                <a:cs typeface="+mn-cs"/>
              </a:rPr>
              <a:t>, </a:t>
            </a:r>
            <a:r>
              <a:rPr lang="en-US" sz="1200" b="1" dirty="0" err="1">
                <a:latin typeface="+mn-lt"/>
                <a:cs typeface="+mn-cs"/>
              </a:rPr>
              <a:t>int.class</a:t>
            </a:r>
            <a:r>
              <a:rPr lang="en-US" sz="1200" b="1" dirty="0">
                <a:latin typeface="+mn-lt"/>
                <a:cs typeface="+mn-cs"/>
              </a:rPr>
              <a:t>};</a:t>
            </a:r>
          </a:p>
          <a:p>
            <a:pPr marL="342900" indent="-342900" algn="l" rtl="0" fontAlgn="auto">
              <a:spcBef>
                <a:spcPts val="0"/>
              </a:spcBef>
              <a:spcAft>
                <a:spcPts val="0"/>
              </a:spcAft>
              <a:defRPr/>
            </a:pPr>
            <a:r>
              <a:rPr lang="en-US" sz="1200" dirty="0">
                <a:latin typeface="+mn-lt"/>
                <a:cs typeface="+mn-cs"/>
              </a:rPr>
              <a:t>      Integer height = 12;</a:t>
            </a:r>
          </a:p>
          <a:p>
            <a:pPr marL="342900" indent="-342900" algn="l" rtl="0" fontAlgn="auto">
              <a:spcBef>
                <a:spcPts val="0"/>
              </a:spcBef>
              <a:spcAft>
                <a:spcPts val="0"/>
              </a:spcAft>
              <a:defRPr/>
            </a:pPr>
            <a:r>
              <a:rPr lang="en-US" sz="1200" dirty="0">
                <a:latin typeface="+mn-lt"/>
                <a:cs typeface="+mn-cs"/>
              </a:rPr>
              <a:t>      Integer width = 34;</a:t>
            </a:r>
          </a:p>
          <a:p>
            <a:pPr marL="342900" indent="-342900" algn="l" rtl="0" fontAlgn="auto">
              <a:spcBef>
                <a:spcPts val="0"/>
              </a:spcBef>
              <a:spcAft>
                <a:spcPts val="0"/>
              </a:spcAft>
              <a:defRPr/>
            </a:pPr>
            <a:r>
              <a:rPr lang="en-US" sz="1200" dirty="0">
                <a:latin typeface="+mn-lt"/>
                <a:cs typeface="+mn-cs"/>
              </a:rPr>
              <a:t>      Object[] </a:t>
            </a:r>
            <a:r>
              <a:rPr lang="en-US" sz="1200" dirty="0" err="1">
                <a:latin typeface="+mn-lt"/>
                <a:cs typeface="+mn-cs"/>
              </a:rPr>
              <a:t>intArgs</a:t>
            </a:r>
            <a:r>
              <a:rPr lang="en-US" sz="1200" dirty="0">
                <a:latin typeface="+mn-lt"/>
                <a:cs typeface="+mn-cs"/>
              </a:rPr>
              <a:t> = new Object[] {height, width};</a:t>
            </a:r>
          </a:p>
          <a:p>
            <a:pPr marL="342900" indent="-342900" algn="l" rtl="0" fontAlgn="auto">
              <a:spcBef>
                <a:spcPts val="0"/>
              </a:spcBef>
              <a:spcAft>
                <a:spcPts val="0"/>
              </a:spcAft>
              <a:defRPr/>
            </a:pPr>
            <a:r>
              <a:rPr lang="en-US" sz="1200" dirty="0">
                <a:latin typeface="+mn-lt"/>
                <a:cs typeface="+mn-cs"/>
              </a:rPr>
              <a:t>      Constructor </a:t>
            </a:r>
            <a:r>
              <a:rPr lang="en-US" sz="1200" dirty="0" err="1">
                <a:latin typeface="+mn-lt"/>
                <a:cs typeface="+mn-cs"/>
              </a:rPr>
              <a:t>intArgsConstructor</a:t>
            </a:r>
            <a:r>
              <a:rPr lang="en-US" sz="1200" dirty="0">
                <a:latin typeface="+mn-lt"/>
                <a:cs typeface="+mn-cs"/>
              </a:rPr>
              <a:t>;</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try {</a:t>
            </a:r>
          </a:p>
          <a:p>
            <a:pPr marL="342900" indent="-342900" algn="l" rtl="0" fontAlgn="auto">
              <a:spcBef>
                <a:spcPts val="0"/>
              </a:spcBef>
              <a:spcAft>
                <a:spcPts val="0"/>
              </a:spcAft>
              <a:defRPr/>
            </a:pPr>
            <a:r>
              <a:rPr lang="en-US" sz="1200" dirty="0">
                <a:latin typeface="+mn-lt"/>
                <a:cs typeface="+mn-cs"/>
              </a:rPr>
              <a:t>        </a:t>
            </a:r>
            <a:r>
              <a:rPr lang="en-US" sz="1200" b="1" dirty="0" err="1">
                <a:latin typeface="+mn-lt"/>
                <a:cs typeface="+mn-cs"/>
              </a:rPr>
              <a:t>rectangleDefinition</a:t>
            </a:r>
            <a:r>
              <a:rPr lang="en-US" sz="1200" b="1" dirty="0">
                <a:latin typeface="+mn-lt"/>
                <a:cs typeface="+mn-cs"/>
              </a:rPr>
              <a:t> = </a:t>
            </a:r>
            <a:r>
              <a:rPr lang="en-US" sz="1200" b="1" dirty="0" err="1">
                <a:latin typeface="+mn-lt"/>
                <a:cs typeface="+mn-cs"/>
              </a:rPr>
              <a:t>Class.forName</a:t>
            </a:r>
            <a:r>
              <a:rPr lang="en-US" sz="1200" b="1" dirty="0">
                <a:latin typeface="+mn-lt"/>
                <a:cs typeface="+mn-cs"/>
              </a:rPr>
              <a:t>("</a:t>
            </a:r>
            <a:r>
              <a:rPr lang="en-US" sz="1200" b="1" dirty="0" err="1">
                <a:latin typeface="+mn-lt"/>
                <a:cs typeface="+mn-cs"/>
              </a:rPr>
              <a:t>java.awt.Rectangle</a:t>
            </a:r>
            <a:r>
              <a:rPr lang="en-US" sz="1200" b="1" dirty="0">
                <a:latin typeface="+mn-lt"/>
                <a:cs typeface="+mn-cs"/>
              </a:rPr>
              <a:t>");</a:t>
            </a:r>
          </a:p>
          <a:p>
            <a:pPr marL="342900" indent="-342900" algn="l" rtl="0" fontAlgn="auto">
              <a:spcBef>
                <a:spcPts val="0"/>
              </a:spcBef>
              <a:spcAft>
                <a:spcPts val="0"/>
              </a:spcAft>
              <a:defRPr/>
            </a:pPr>
            <a:r>
              <a:rPr lang="en-US" sz="1200" b="1" dirty="0">
                <a:latin typeface="+mn-lt"/>
                <a:cs typeface="+mn-cs"/>
              </a:rPr>
              <a:t>        </a:t>
            </a:r>
            <a:r>
              <a:rPr lang="en-US" sz="1200" b="1" dirty="0" err="1">
                <a:latin typeface="+mn-lt"/>
                <a:cs typeface="+mn-cs"/>
              </a:rPr>
              <a:t>intArgsConstructor</a:t>
            </a:r>
            <a:r>
              <a:rPr lang="en-US" sz="1200" b="1" dirty="0">
                <a:latin typeface="+mn-lt"/>
                <a:cs typeface="+mn-cs"/>
              </a:rPr>
              <a:t> = </a:t>
            </a:r>
            <a:r>
              <a:rPr lang="en-US" sz="1200" b="1" dirty="0" err="1">
                <a:latin typeface="+mn-lt"/>
                <a:cs typeface="+mn-cs"/>
              </a:rPr>
              <a:t>rectangleDefinition.getConstructor</a:t>
            </a:r>
            <a:r>
              <a:rPr lang="en-US" sz="1200" b="1" dirty="0">
                <a:latin typeface="+mn-lt"/>
                <a:cs typeface="+mn-cs"/>
              </a:rPr>
              <a:t>(</a:t>
            </a:r>
            <a:r>
              <a:rPr lang="en-US" sz="1200" b="1" dirty="0" err="1">
                <a:latin typeface="+mn-lt"/>
                <a:cs typeface="+mn-cs"/>
              </a:rPr>
              <a:t>intArgsClass</a:t>
            </a:r>
            <a:r>
              <a:rPr lang="en-US" sz="1200" b="1" dirty="0">
                <a:latin typeface="+mn-lt"/>
                <a:cs typeface="+mn-cs"/>
              </a:rPr>
              <a:t>);</a:t>
            </a:r>
          </a:p>
          <a:p>
            <a:pPr marL="342900" indent="-342900" algn="l" rtl="0" fontAlgn="auto">
              <a:spcBef>
                <a:spcPts val="0"/>
              </a:spcBef>
              <a:spcAft>
                <a:spcPts val="0"/>
              </a:spcAft>
              <a:defRPr/>
            </a:pPr>
            <a:r>
              <a:rPr lang="en-US" sz="1200" dirty="0">
                <a:latin typeface="+mn-lt"/>
                <a:cs typeface="+mn-cs"/>
              </a:rPr>
              <a:t>        rectangle = (Rectangle) </a:t>
            </a:r>
            <a:r>
              <a:rPr lang="en-US" sz="1200" dirty="0" err="1">
                <a:latin typeface="+mn-lt"/>
                <a:cs typeface="+mn-cs"/>
              </a:rPr>
              <a:t>createObject</a:t>
            </a:r>
            <a:r>
              <a:rPr lang="en-US" sz="1200" dirty="0">
                <a:latin typeface="+mn-lt"/>
                <a:cs typeface="+mn-cs"/>
              </a:rPr>
              <a:t>(</a:t>
            </a:r>
            <a:r>
              <a:rPr lang="en-US" sz="1200" dirty="0" err="1">
                <a:latin typeface="+mn-lt"/>
                <a:cs typeface="+mn-cs"/>
              </a:rPr>
              <a:t>intArgsConstructor</a:t>
            </a:r>
            <a:r>
              <a:rPr lang="en-US" sz="1200" dirty="0">
                <a:latin typeface="+mn-lt"/>
                <a:cs typeface="+mn-cs"/>
              </a:rPr>
              <a:t>, </a:t>
            </a:r>
            <a:r>
              <a:rPr lang="en-US" sz="1200" dirty="0" err="1">
                <a:latin typeface="+mn-lt"/>
                <a:cs typeface="+mn-cs"/>
              </a:rPr>
              <a:t>intArgs</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ClassNotFoundException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NoSuchMethodException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idx="4294967295"/>
          </p:nvPr>
        </p:nvSpPr>
        <p:spPr>
          <a:xfrm>
            <a:off x="514350" y="579438"/>
            <a:ext cx="9258300" cy="1143000"/>
          </a:xfrm>
        </p:spPr>
        <p:txBody>
          <a:bodyPr/>
          <a:lstStyle/>
          <a:p>
            <a:r>
              <a:rPr lang="en-US" smtClean="0"/>
              <a:t>Manipulating Objects</a:t>
            </a:r>
          </a:p>
        </p:txBody>
      </p:sp>
      <p:sp>
        <p:nvSpPr>
          <p:cNvPr id="195586" name="Rectangle 3"/>
          <p:cNvSpPr>
            <a:spLocks noGrp="1" noChangeArrowheads="1"/>
          </p:cNvSpPr>
          <p:nvPr>
            <p:ph type="body" idx="1"/>
          </p:nvPr>
        </p:nvSpPr>
        <p:spPr>
          <a:xfrm>
            <a:off x="514350" y="1717676"/>
            <a:ext cx="9258300" cy="4525963"/>
          </a:xfrm>
        </p:spPr>
        <p:txBody>
          <a:bodyPr/>
          <a:lstStyle/>
          <a:p>
            <a:r>
              <a:rPr lang="en-US" sz="2800" smtClean="0"/>
              <a:t>Example – cont.</a:t>
            </a:r>
          </a:p>
          <a:p>
            <a:endParaRPr lang="en-US" sz="2800" smtClean="0"/>
          </a:p>
        </p:txBody>
      </p:sp>
      <p:sp>
        <p:nvSpPr>
          <p:cNvPr id="6" name="AutoShape 8"/>
          <p:cNvSpPr>
            <a:spLocks noChangeArrowheads="1"/>
          </p:cNvSpPr>
          <p:nvPr/>
        </p:nvSpPr>
        <p:spPr bwMode="auto">
          <a:xfrm>
            <a:off x="771525" y="2286000"/>
            <a:ext cx="7200900" cy="4419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public static Object </a:t>
            </a:r>
            <a:r>
              <a:rPr lang="en-US" sz="1200" dirty="0" err="1">
                <a:latin typeface="+mn-lt"/>
                <a:cs typeface="+mn-cs"/>
              </a:rPr>
              <a:t>createObject</a:t>
            </a:r>
            <a:r>
              <a:rPr lang="en-US" sz="1200" dirty="0">
                <a:latin typeface="+mn-lt"/>
                <a:cs typeface="+mn-cs"/>
              </a:rPr>
              <a:t>(Constructor </a:t>
            </a:r>
            <a:r>
              <a:rPr lang="en-US" sz="1200" dirty="0" err="1">
                <a:latin typeface="+mn-lt"/>
                <a:cs typeface="+mn-cs"/>
              </a:rPr>
              <a:t>constructor</a:t>
            </a:r>
            <a:r>
              <a:rPr lang="en-US" sz="1200" dirty="0">
                <a:latin typeface="+mn-lt"/>
                <a:cs typeface="+mn-cs"/>
              </a:rPr>
              <a:t>, Object[] arguments)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 ("Constructor: " + </a:t>
            </a:r>
            <a:r>
              <a:rPr lang="en-US" sz="1200" dirty="0" err="1">
                <a:latin typeface="+mn-lt"/>
                <a:cs typeface="+mn-cs"/>
              </a:rPr>
              <a:t>constructor.toString</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Object </a:t>
            </a:r>
            <a:r>
              <a:rPr lang="en-US" sz="1200" dirty="0" err="1">
                <a:latin typeface="+mn-lt"/>
                <a:cs typeface="+mn-cs"/>
              </a:rPr>
              <a:t>object</a:t>
            </a:r>
            <a:r>
              <a:rPr lang="en-US" sz="1200" dirty="0">
                <a:latin typeface="+mn-lt"/>
                <a:cs typeface="+mn-cs"/>
              </a:rPr>
              <a:t> = null;</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try {</a:t>
            </a:r>
          </a:p>
          <a:p>
            <a:pPr marL="342900" indent="-342900" algn="l" rtl="0" fontAlgn="auto">
              <a:spcBef>
                <a:spcPts val="0"/>
              </a:spcBef>
              <a:spcAft>
                <a:spcPts val="0"/>
              </a:spcAft>
              <a:defRPr/>
            </a:pPr>
            <a:r>
              <a:rPr lang="en-US" sz="1200" dirty="0">
                <a:latin typeface="+mn-lt"/>
                <a:cs typeface="+mn-cs"/>
              </a:rPr>
              <a:t>        object = </a:t>
            </a:r>
            <a:r>
              <a:rPr lang="en-US" sz="1200" b="1" dirty="0" err="1">
                <a:latin typeface="+mn-lt"/>
                <a:cs typeface="+mn-cs"/>
              </a:rPr>
              <a:t>constructor.newInstance</a:t>
            </a:r>
            <a:r>
              <a:rPr lang="en-US" sz="1200" b="1" dirty="0">
                <a:latin typeface="+mn-lt"/>
                <a:cs typeface="+mn-cs"/>
              </a:rPr>
              <a:t>(arguments</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 ("Object: " + </a:t>
            </a:r>
            <a:r>
              <a:rPr lang="en-US" sz="1200" dirty="0" err="1">
                <a:latin typeface="+mn-lt"/>
                <a:cs typeface="+mn-cs"/>
              </a:rPr>
              <a:t>object.toString</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return object;</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InstantiationException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 //class is an interface or abstract so it cannot be instantiated </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IllegalAccessException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  //constructor is private or protected</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IllegalArgumentException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 </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InvocationTargetException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  //this is a checked exception thrown by any ‘invoke’ operation</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return object;</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a:t>
            </a:r>
          </a:p>
        </p:txBody>
      </p:sp>
      <p:sp>
        <p:nvSpPr>
          <p:cNvPr id="7" name="AutoShape 8"/>
          <p:cNvSpPr>
            <a:spLocks noChangeArrowheads="1"/>
          </p:cNvSpPr>
          <p:nvPr/>
        </p:nvSpPr>
        <p:spPr bwMode="auto">
          <a:xfrm>
            <a:off x="3086100" y="5715000"/>
            <a:ext cx="6600825"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The sample program prints a description of the constructor and the object that it creates: </a:t>
            </a:r>
          </a:p>
          <a:p>
            <a:pPr marL="342900" indent="-342900" algn="l" rtl="0" fontAlgn="auto">
              <a:spcBef>
                <a:spcPts val="0"/>
              </a:spcBef>
              <a:spcAft>
                <a:spcPts val="0"/>
              </a:spcAft>
              <a:defRPr/>
            </a:pPr>
            <a:r>
              <a:rPr lang="en-US" sz="1200" b="1" dirty="0">
                <a:latin typeface="+mn-lt"/>
                <a:cs typeface="+mn-cs"/>
              </a:rPr>
              <a:t>Constructor: public </a:t>
            </a:r>
            <a:r>
              <a:rPr lang="en-US" sz="1200" b="1" dirty="0" err="1">
                <a:latin typeface="+mn-lt"/>
                <a:cs typeface="+mn-cs"/>
              </a:rPr>
              <a:t>java.awt.Rectangle</a:t>
            </a:r>
            <a:r>
              <a:rPr lang="en-US" sz="1200" b="1" dirty="0">
                <a:latin typeface="+mn-lt"/>
                <a:cs typeface="+mn-cs"/>
              </a:rPr>
              <a:t>(</a:t>
            </a:r>
            <a:r>
              <a:rPr lang="en-US" sz="1200" b="1" dirty="0" err="1">
                <a:latin typeface="+mn-lt"/>
                <a:cs typeface="+mn-cs"/>
              </a:rPr>
              <a:t>int,int</a:t>
            </a:r>
            <a:r>
              <a:rPr lang="en-US" sz="1200" b="1" dirty="0">
                <a:latin typeface="+mn-lt"/>
                <a:cs typeface="+mn-cs"/>
              </a:rPr>
              <a:t>)</a:t>
            </a:r>
          </a:p>
          <a:p>
            <a:pPr marL="342900" indent="-342900" algn="l" rtl="0" fontAlgn="auto">
              <a:spcBef>
                <a:spcPts val="0"/>
              </a:spcBef>
              <a:spcAft>
                <a:spcPts val="0"/>
              </a:spcAft>
              <a:defRPr/>
            </a:pPr>
            <a:r>
              <a:rPr lang="en-US" sz="1200" b="1" dirty="0">
                <a:latin typeface="+mn-lt"/>
                <a:cs typeface="+mn-cs"/>
              </a:rPr>
              <a:t>Object: </a:t>
            </a:r>
            <a:r>
              <a:rPr lang="en-US" sz="1200" b="1" dirty="0" err="1">
                <a:latin typeface="+mn-lt"/>
                <a:cs typeface="+mn-cs"/>
              </a:rPr>
              <a:t>java.awt.Rectangle</a:t>
            </a:r>
            <a:r>
              <a:rPr lang="en-US" sz="1200" b="1" dirty="0">
                <a:latin typeface="+mn-lt"/>
                <a:cs typeface="+mn-cs"/>
              </a:rPr>
              <a:t>[x=0,y=0,width=12,height=34]</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idx="4294967295"/>
          </p:nvPr>
        </p:nvSpPr>
        <p:spPr>
          <a:xfrm>
            <a:off x="514350" y="635000"/>
            <a:ext cx="9258300" cy="1143000"/>
          </a:xfrm>
        </p:spPr>
        <p:txBody>
          <a:bodyPr/>
          <a:lstStyle/>
          <a:p>
            <a:r>
              <a:rPr lang="en-US" smtClean="0"/>
              <a:t>Manipulating Objects</a:t>
            </a:r>
          </a:p>
        </p:txBody>
      </p:sp>
      <p:sp>
        <p:nvSpPr>
          <p:cNvPr id="25603" name="Rectangle 3"/>
          <p:cNvSpPr>
            <a:spLocks noGrp="1" noChangeArrowheads="1"/>
          </p:cNvSpPr>
          <p:nvPr>
            <p:ph type="body" idx="1"/>
          </p:nvPr>
        </p:nvSpPr>
        <p:spPr>
          <a:xfrm>
            <a:off x="121444" y="1646238"/>
            <a:ext cx="10165556" cy="4525963"/>
          </a:xfrm>
        </p:spPr>
        <p:txBody>
          <a:bodyPr rtlCol="0">
            <a:normAutofit lnSpcReduction="10000"/>
          </a:bodyPr>
          <a:lstStyle/>
          <a:p>
            <a:pPr fontAlgn="auto">
              <a:spcAft>
                <a:spcPts val="0"/>
              </a:spcAft>
              <a:buFont typeface="Arial" pitchFamily="34" charset="0"/>
              <a:buChar char="•"/>
              <a:defRPr/>
            </a:pPr>
            <a:r>
              <a:rPr lang="en-US" sz="2400" dirty="0" smtClean="0"/>
              <a:t>Getting fields values</a:t>
            </a:r>
          </a:p>
          <a:p>
            <a:pPr lvl="2" fontAlgn="auto">
              <a:spcAft>
                <a:spcPts val="0"/>
              </a:spcAft>
              <a:buFont typeface="Arial" pitchFamily="34" charset="0"/>
              <a:buChar char="•"/>
              <a:defRPr/>
            </a:pPr>
            <a:r>
              <a:rPr lang="en-US" dirty="0" smtClean="0"/>
              <a:t>Allows to dynamically read fields values </a:t>
            </a:r>
          </a:p>
          <a:p>
            <a:pPr lvl="2" fontAlgn="auto">
              <a:spcAft>
                <a:spcPts val="0"/>
              </a:spcAft>
              <a:buFont typeface="Arial" pitchFamily="34" charset="0"/>
              <a:buChar char="•"/>
              <a:defRPr/>
            </a:pPr>
            <a:r>
              <a:rPr lang="en-US" dirty="0" smtClean="0"/>
              <a:t>Works also for static members</a:t>
            </a:r>
          </a:p>
          <a:p>
            <a:pPr lvl="2" fontAlgn="auto">
              <a:spcAft>
                <a:spcPts val="0"/>
              </a:spcAft>
              <a:buFont typeface="Arial" pitchFamily="34" charset="0"/>
              <a:buChar char="•"/>
              <a:defRPr/>
            </a:pPr>
            <a:r>
              <a:rPr lang="en-US" dirty="0" smtClean="0"/>
              <a:t>Done with the following steps:</a:t>
            </a:r>
          </a:p>
          <a:p>
            <a:pPr lvl="4" fontAlgn="auto">
              <a:spcAft>
                <a:spcPts val="0"/>
              </a:spcAft>
              <a:buFont typeface="Arial" pitchFamily="34" charset="0"/>
              <a:buChar char="»"/>
              <a:defRPr/>
            </a:pPr>
            <a:r>
              <a:rPr lang="en-US" dirty="0" smtClean="0"/>
              <a:t>load a Class instance</a:t>
            </a:r>
          </a:p>
          <a:p>
            <a:pPr lvl="4" fontAlgn="auto">
              <a:spcAft>
                <a:spcPts val="0"/>
              </a:spcAft>
              <a:buFont typeface="Arial" pitchFamily="34" charset="0"/>
              <a:buChar char="»"/>
              <a:defRPr/>
            </a:pPr>
            <a:r>
              <a:rPr lang="en-US" dirty="0" smtClean="0"/>
              <a:t>receive the field representation using the </a:t>
            </a:r>
            <a:r>
              <a:rPr lang="en-US" i="1" dirty="0" err="1" smtClean="0"/>
              <a:t>getField</a:t>
            </a:r>
            <a:r>
              <a:rPr lang="en-US" i="1" dirty="0" smtClean="0"/>
              <a:t>(String </a:t>
            </a:r>
            <a:r>
              <a:rPr lang="en-US" i="1" dirty="0" err="1" smtClean="0"/>
              <a:t>fieldName</a:t>
            </a:r>
            <a:r>
              <a:rPr lang="en-US" i="1" dirty="0" smtClean="0"/>
              <a:t>) </a:t>
            </a:r>
            <a:r>
              <a:rPr lang="en-US" dirty="0" smtClean="0"/>
              <a:t>method</a:t>
            </a:r>
          </a:p>
          <a:p>
            <a:pPr lvl="4" fontAlgn="auto">
              <a:spcAft>
                <a:spcPts val="0"/>
              </a:spcAft>
              <a:buFont typeface="Arial" pitchFamily="34" charset="0"/>
              <a:buChar char="»"/>
              <a:defRPr/>
            </a:pPr>
            <a:r>
              <a:rPr lang="en-US" dirty="0" smtClean="0"/>
              <a:t>use matching get method (works also for static members)</a:t>
            </a:r>
          </a:p>
          <a:p>
            <a:pPr lvl="4" fontAlgn="auto">
              <a:spcAft>
                <a:spcPts val="0"/>
              </a:spcAft>
              <a:buFont typeface="Arial" pitchFamily="34" charset="0"/>
              <a:buChar char="»"/>
              <a:defRPr/>
            </a:pPr>
            <a:r>
              <a:rPr lang="en-US" dirty="0" smtClean="0"/>
              <a:t>for example:</a:t>
            </a:r>
          </a:p>
          <a:p>
            <a:pPr lvl="4" fontAlgn="auto">
              <a:spcAft>
                <a:spcPts val="0"/>
              </a:spcAft>
              <a:buFontTx/>
              <a:buNone/>
              <a:defRPr/>
            </a:pPr>
            <a:r>
              <a:rPr lang="en-US" sz="1600" dirty="0" smtClean="0"/>
              <a:t>    if the Field instance represents a “size” data member </a:t>
            </a:r>
          </a:p>
          <a:p>
            <a:pPr lvl="4" fontAlgn="auto">
              <a:spcAft>
                <a:spcPts val="0"/>
              </a:spcAft>
              <a:buFontTx/>
              <a:buNone/>
              <a:defRPr/>
            </a:pPr>
            <a:r>
              <a:rPr lang="en-US" sz="1600" dirty="0" smtClean="0"/>
              <a:t>    and the “size” is of type – </a:t>
            </a:r>
            <a:r>
              <a:rPr lang="en-US" sz="1600" i="1" dirty="0" smtClean="0"/>
              <a:t>float</a:t>
            </a:r>
          </a:p>
          <a:p>
            <a:pPr lvl="4" fontAlgn="auto">
              <a:spcAft>
                <a:spcPts val="0"/>
              </a:spcAft>
              <a:buFontTx/>
              <a:buNone/>
              <a:defRPr/>
            </a:pPr>
            <a:r>
              <a:rPr lang="en-US" sz="1600" dirty="0" smtClean="0"/>
              <a:t>    than the method </a:t>
            </a:r>
            <a:r>
              <a:rPr lang="en-US" sz="1600" i="1" dirty="0" err="1" smtClean="0"/>
              <a:t>getFloat</a:t>
            </a:r>
            <a:r>
              <a:rPr lang="en-US" sz="1600" i="1" dirty="0" smtClean="0"/>
              <a:t>(Object o) </a:t>
            </a:r>
            <a:r>
              <a:rPr lang="en-US" sz="1600" dirty="0" smtClean="0"/>
              <a:t>should be called</a:t>
            </a:r>
          </a:p>
          <a:p>
            <a:pPr lvl="4" fontAlgn="auto">
              <a:spcAft>
                <a:spcPts val="0"/>
              </a:spcAft>
              <a:buFontTx/>
              <a:buNone/>
              <a:defRPr/>
            </a:pPr>
            <a:r>
              <a:rPr lang="en-US" sz="1600" i="1" dirty="0" smtClean="0"/>
              <a:t>    </a:t>
            </a:r>
            <a:r>
              <a:rPr lang="en-US" sz="1600" i="1" dirty="0" err="1" smtClean="0"/>
              <a:t>getDouble</a:t>
            </a:r>
            <a:r>
              <a:rPr lang="en-US" sz="1600" i="1" dirty="0" smtClean="0"/>
              <a:t>(Object o) </a:t>
            </a:r>
            <a:r>
              <a:rPr lang="en-US" sz="1600" dirty="0" smtClean="0"/>
              <a:t>will also do the job</a:t>
            </a:r>
          </a:p>
          <a:p>
            <a:pPr lvl="4" fontAlgn="auto">
              <a:spcAft>
                <a:spcPts val="0"/>
              </a:spcAft>
              <a:buFontTx/>
              <a:buNone/>
              <a:defRPr/>
            </a:pPr>
            <a:r>
              <a:rPr lang="en-US" sz="1600" i="1" dirty="0" smtClean="0"/>
              <a:t>    </a:t>
            </a:r>
            <a:r>
              <a:rPr lang="en-US" sz="1600" i="1" dirty="0" err="1" smtClean="0"/>
              <a:t>getBoolean</a:t>
            </a:r>
            <a:r>
              <a:rPr lang="en-US" sz="1600" i="1" dirty="0" smtClean="0"/>
              <a:t>(Object o) </a:t>
            </a:r>
            <a:r>
              <a:rPr lang="en-US" sz="1600" dirty="0" smtClean="0"/>
              <a:t>will throw an </a:t>
            </a:r>
            <a:r>
              <a:rPr lang="en-US" sz="1600" i="1" dirty="0" err="1" smtClean="0"/>
              <a:t>IllegalArgumentException</a:t>
            </a:r>
            <a:r>
              <a:rPr lang="en-US" sz="1600" i="1" dirty="0" smtClean="0"/>
              <a:t> </a:t>
            </a:r>
            <a:r>
              <a:rPr lang="en-US" sz="1600" dirty="0" smtClean="0"/>
              <a:t>in this case</a:t>
            </a:r>
            <a:endParaRPr lang="en-US" sz="1600" i="1" dirty="0" smtClean="0"/>
          </a:p>
          <a:p>
            <a:pPr lvl="4" fontAlgn="auto">
              <a:spcAft>
                <a:spcPts val="0"/>
              </a:spcAft>
              <a:buFont typeface="Arial" pitchFamily="34" charset="0"/>
              <a:buChar char="»"/>
              <a:defRPr/>
            </a:pPr>
            <a:endParaRPr lang="en-US" sz="1600" dirty="0" smtClean="0"/>
          </a:p>
          <a:p>
            <a:pPr lvl="4"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593825" y="457200"/>
            <a:ext cx="9258300" cy="1143000"/>
          </a:xfrm>
        </p:spPr>
        <p:txBody>
          <a:bodyPr/>
          <a:lstStyle/>
          <a:p>
            <a:r>
              <a:rPr lang="en-US" dirty="0" smtClean="0"/>
              <a:t>Garbage Collector</a:t>
            </a:r>
          </a:p>
        </p:txBody>
      </p:sp>
      <p:sp>
        <p:nvSpPr>
          <p:cNvPr id="35842" name="Rectangle 3"/>
          <p:cNvSpPr>
            <a:spLocks noGrp="1" noChangeArrowheads="1"/>
          </p:cNvSpPr>
          <p:nvPr>
            <p:ph type="body" idx="1"/>
          </p:nvPr>
        </p:nvSpPr>
        <p:spPr>
          <a:xfrm>
            <a:off x="444699" y="1557338"/>
            <a:ext cx="9720857" cy="4076700"/>
          </a:xfrm>
        </p:spPr>
        <p:txBody>
          <a:bodyPr/>
          <a:lstStyle/>
          <a:p>
            <a:r>
              <a:rPr lang="en-US" sz="2000" smtClean="0"/>
              <a:t>Compacting GC</a:t>
            </a:r>
          </a:p>
          <a:p>
            <a:pPr lvl="2"/>
            <a:r>
              <a:rPr lang="en-US" sz="1600" smtClean="0"/>
              <a:t>Scans the heap and removes all marked objects</a:t>
            </a:r>
          </a:p>
          <a:p>
            <a:pPr lvl="2"/>
            <a:r>
              <a:rPr lang="en-US" sz="1600" smtClean="0"/>
              <a:t>Moves used objects to freed memory area to prevent memory fragments</a:t>
            </a:r>
          </a:p>
          <a:p>
            <a:pPr lvl="2"/>
            <a:r>
              <a:rPr lang="en-US" sz="1600" smtClean="0"/>
              <a:t>Needs to check if any moved object matched the free space fragment </a:t>
            </a:r>
          </a:p>
          <a:p>
            <a:pPr lvl="2"/>
            <a:r>
              <a:rPr lang="en-US" sz="1600" smtClean="0"/>
              <a:t>Therefore slower </a:t>
            </a:r>
          </a:p>
          <a:p>
            <a:endParaRPr lang="en-US" sz="2000" smtClean="0"/>
          </a:p>
        </p:txBody>
      </p:sp>
      <p:sp>
        <p:nvSpPr>
          <p:cNvPr id="35843" name="Rectangle 4"/>
          <p:cNvSpPr>
            <a:spLocks noChangeArrowheads="1"/>
          </p:cNvSpPr>
          <p:nvPr/>
        </p:nvSpPr>
        <p:spPr bwMode="auto">
          <a:xfrm>
            <a:off x="149840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44" name="Rectangle 5"/>
          <p:cNvSpPr>
            <a:spLocks noChangeArrowheads="1"/>
          </p:cNvSpPr>
          <p:nvPr/>
        </p:nvSpPr>
        <p:spPr bwMode="auto">
          <a:xfrm>
            <a:off x="1821656"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686" name="Rectangle 6"/>
          <p:cNvSpPr>
            <a:spLocks noChangeArrowheads="1"/>
          </p:cNvSpPr>
          <p:nvPr/>
        </p:nvSpPr>
        <p:spPr bwMode="auto">
          <a:xfrm>
            <a:off x="2146697" y="32131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71687" name="Rectangle 7"/>
          <p:cNvSpPr>
            <a:spLocks noChangeArrowheads="1"/>
          </p:cNvSpPr>
          <p:nvPr/>
        </p:nvSpPr>
        <p:spPr bwMode="auto">
          <a:xfrm>
            <a:off x="2469953"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47" name="Rectangle 8"/>
          <p:cNvSpPr>
            <a:spLocks noChangeArrowheads="1"/>
          </p:cNvSpPr>
          <p:nvPr/>
        </p:nvSpPr>
        <p:spPr bwMode="auto">
          <a:xfrm>
            <a:off x="279499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48" name="Rectangle 9"/>
          <p:cNvSpPr>
            <a:spLocks noChangeArrowheads="1"/>
          </p:cNvSpPr>
          <p:nvPr/>
        </p:nvSpPr>
        <p:spPr bwMode="auto">
          <a:xfrm>
            <a:off x="311824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690" name="Rectangle 10"/>
          <p:cNvSpPr>
            <a:spLocks noChangeArrowheads="1"/>
          </p:cNvSpPr>
          <p:nvPr/>
        </p:nvSpPr>
        <p:spPr bwMode="auto">
          <a:xfrm>
            <a:off x="3443288" y="32131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50" name="Rectangle 11"/>
          <p:cNvSpPr>
            <a:spLocks noChangeArrowheads="1"/>
          </p:cNvSpPr>
          <p:nvPr/>
        </p:nvSpPr>
        <p:spPr bwMode="auto">
          <a:xfrm>
            <a:off x="376654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51" name="Rectangle 12"/>
          <p:cNvSpPr>
            <a:spLocks noChangeArrowheads="1"/>
          </p:cNvSpPr>
          <p:nvPr/>
        </p:nvSpPr>
        <p:spPr bwMode="auto">
          <a:xfrm>
            <a:off x="408979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52" name="Rectangle 13"/>
          <p:cNvSpPr>
            <a:spLocks noChangeArrowheads="1"/>
          </p:cNvSpPr>
          <p:nvPr/>
        </p:nvSpPr>
        <p:spPr bwMode="auto">
          <a:xfrm>
            <a:off x="4413053" y="32131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694" name="Rectangle 14"/>
          <p:cNvSpPr>
            <a:spLocks noChangeArrowheads="1"/>
          </p:cNvSpPr>
          <p:nvPr/>
        </p:nvSpPr>
        <p:spPr bwMode="auto">
          <a:xfrm>
            <a:off x="4738093"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54" name="Rectangle 15"/>
          <p:cNvSpPr>
            <a:spLocks noChangeArrowheads="1"/>
          </p:cNvSpPr>
          <p:nvPr/>
        </p:nvSpPr>
        <p:spPr bwMode="auto">
          <a:xfrm>
            <a:off x="5061347"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696" name="Rectangle 16"/>
          <p:cNvSpPr>
            <a:spLocks noChangeArrowheads="1"/>
          </p:cNvSpPr>
          <p:nvPr/>
        </p:nvSpPr>
        <p:spPr bwMode="auto">
          <a:xfrm>
            <a:off x="5388175"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56" name="Rectangle 17"/>
          <p:cNvSpPr>
            <a:spLocks noChangeArrowheads="1"/>
          </p:cNvSpPr>
          <p:nvPr/>
        </p:nvSpPr>
        <p:spPr bwMode="auto">
          <a:xfrm>
            <a:off x="5711428"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57" name="Rectangle 18"/>
          <p:cNvSpPr>
            <a:spLocks noChangeArrowheads="1"/>
          </p:cNvSpPr>
          <p:nvPr/>
        </p:nvSpPr>
        <p:spPr bwMode="auto">
          <a:xfrm>
            <a:off x="6036469" y="32131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699" name="Rectangle 19"/>
          <p:cNvSpPr>
            <a:spLocks noChangeArrowheads="1"/>
          </p:cNvSpPr>
          <p:nvPr/>
        </p:nvSpPr>
        <p:spPr bwMode="auto">
          <a:xfrm>
            <a:off x="6359725" y="32131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59" name="Rectangle 20"/>
          <p:cNvSpPr>
            <a:spLocks noChangeArrowheads="1"/>
          </p:cNvSpPr>
          <p:nvPr/>
        </p:nvSpPr>
        <p:spPr bwMode="auto">
          <a:xfrm>
            <a:off x="149840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0" name="Rectangle 21"/>
          <p:cNvSpPr>
            <a:spLocks noChangeArrowheads="1"/>
          </p:cNvSpPr>
          <p:nvPr/>
        </p:nvSpPr>
        <p:spPr bwMode="auto">
          <a:xfrm>
            <a:off x="1821656"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1" name="Rectangle 22"/>
          <p:cNvSpPr>
            <a:spLocks noChangeArrowheads="1"/>
          </p:cNvSpPr>
          <p:nvPr/>
        </p:nvSpPr>
        <p:spPr bwMode="auto">
          <a:xfrm>
            <a:off x="2146697" y="39338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2" name="Rectangle 23"/>
          <p:cNvSpPr>
            <a:spLocks noChangeArrowheads="1"/>
          </p:cNvSpPr>
          <p:nvPr/>
        </p:nvSpPr>
        <p:spPr bwMode="auto">
          <a:xfrm>
            <a:off x="2469953"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3" name="Rectangle 24"/>
          <p:cNvSpPr>
            <a:spLocks noChangeArrowheads="1"/>
          </p:cNvSpPr>
          <p:nvPr/>
        </p:nvSpPr>
        <p:spPr bwMode="auto">
          <a:xfrm>
            <a:off x="279499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4" name="Rectangle 25"/>
          <p:cNvSpPr>
            <a:spLocks noChangeArrowheads="1"/>
          </p:cNvSpPr>
          <p:nvPr/>
        </p:nvSpPr>
        <p:spPr bwMode="auto">
          <a:xfrm>
            <a:off x="311824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5" name="Rectangle 26"/>
          <p:cNvSpPr>
            <a:spLocks noChangeArrowheads="1"/>
          </p:cNvSpPr>
          <p:nvPr/>
        </p:nvSpPr>
        <p:spPr bwMode="auto">
          <a:xfrm>
            <a:off x="3443288" y="39338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6" name="Rectangle 27"/>
          <p:cNvSpPr>
            <a:spLocks noChangeArrowheads="1"/>
          </p:cNvSpPr>
          <p:nvPr/>
        </p:nvSpPr>
        <p:spPr bwMode="auto">
          <a:xfrm>
            <a:off x="376654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7" name="Rectangle 28"/>
          <p:cNvSpPr>
            <a:spLocks noChangeArrowheads="1"/>
          </p:cNvSpPr>
          <p:nvPr/>
        </p:nvSpPr>
        <p:spPr bwMode="auto">
          <a:xfrm>
            <a:off x="408979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8" name="Rectangle 29"/>
          <p:cNvSpPr>
            <a:spLocks noChangeArrowheads="1"/>
          </p:cNvSpPr>
          <p:nvPr/>
        </p:nvSpPr>
        <p:spPr bwMode="auto">
          <a:xfrm>
            <a:off x="4413053" y="39338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69" name="Rectangle 30"/>
          <p:cNvSpPr>
            <a:spLocks noChangeArrowheads="1"/>
          </p:cNvSpPr>
          <p:nvPr/>
        </p:nvSpPr>
        <p:spPr bwMode="auto">
          <a:xfrm>
            <a:off x="4738093"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0" name="Rectangle 31"/>
          <p:cNvSpPr>
            <a:spLocks noChangeArrowheads="1"/>
          </p:cNvSpPr>
          <p:nvPr/>
        </p:nvSpPr>
        <p:spPr bwMode="auto">
          <a:xfrm>
            <a:off x="5061347"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1" name="Rectangle 32"/>
          <p:cNvSpPr>
            <a:spLocks noChangeArrowheads="1"/>
          </p:cNvSpPr>
          <p:nvPr/>
        </p:nvSpPr>
        <p:spPr bwMode="auto">
          <a:xfrm>
            <a:off x="5388175"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2" name="Rectangle 33"/>
          <p:cNvSpPr>
            <a:spLocks noChangeArrowheads="1"/>
          </p:cNvSpPr>
          <p:nvPr/>
        </p:nvSpPr>
        <p:spPr bwMode="auto">
          <a:xfrm>
            <a:off x="5711428"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3" name="Rectangle 34"/>
          <p:cNvSpPr>
            <a:spLocks noChangeArrowheads="1"/>
          </p:cNvSpPr>
          <p:nvPr/>
        </p:nvSpPr>
        <p:spPr bwMode="auto">
          <a:xfrm>
            <a:off x="6036469" y="39338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4" name="Rectangle 35"/>
          <p:cNvSpPr>
            <a:spLocks noChangeArrowheads="1"/>
          </p:cNvSpPr>
          <p:nvPr/>
        </p:nvSpPr>
        <p:spPr bwMode="auto">
          <a:xfrm>
            <a:off x="6359725" y="39338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71733" name="Rectangle 53"/>
          <p:cNvSpPr>
            <a:spLocks noChangeArrowheads="1"/>
          </p:cNvSpPr>
          <p:nvPr/>
        </p:nvSpPr>
        <p:spPr bwMode="auto">
          <a:xfrm>
            <a:off x="7736681" y="3933825"/>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35876" name="Rectangle 54"/>
          <p:cNvSpPr>
            <a:spLocks noChangeArrowheads="1"/>
          </p:cNvSpPr>
          <p:nvPr/>
        </p:nvSpPr>
        <p:spPr bwMode="auto">
          <a:xfrm>
            <a:off x="7736681" y="465455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7" name="Rectangle 55"/>
          <p:cNvSpPr>
            <a:spLocks noChangeArrowheads="1"/>
          </p:cNvSpPr>
          <p:nvPr/>
        </p:nvSpPr>
        <p:spPr bwMode="auto">
          <a:xfrm>
            <a:off x="7738468" y="32861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78" name="Rectangle 56"/>
          <p:cNvSpPr>
            <a:spLocks noChangeArrowheads="1"/>
          </p:cNvSpPr>
          <p:nvPr/>
        </p:nvSpPr>
        <p:spPr bwMode="auto">
          <a:xfrm>
            <a:off x="8467131" y="4652964"/>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Free space</a:t>
            </a:r>
          </a:p>
        </p:txBody>
      </p:sp>
      <p:sp>
        <p:nvSpPr>
          <p:cNvPr id="35879" name="Rectangle 57"/>
          <p:cNvSpPr>
            <a:spLocks noChangeArrowheads="1"/>
          </p:cNvSpPr>
          <p:nvPr/>
        </p:nvSpPr>
        <p:spPr bwMode="auto">
          <a:xfrm>
            <a:off x="8547497" y="3933825"/>
            <a:ext cx="323255" cy="287338"/>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Marked object</a:t>
            </a:r>
          </a:p>
        </p:txBody>
      </p:sp>
      <p:sp>
        <p:nvSpPr>
          <p:cNvPr id="35880" name="Rectangle 58"/>
          <p:cNvSpPr>
            <a:spLocks noChangeArrowheads="1"/>
          </p:cNvSpPr>
          <p:nvPr/>
        </p:nvSpPr>
        <p:spPr bwMode="auto">
          <a:xfrm>
            <a:off x="8467131" y="3284539"/>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Used Object</a:t>
            </a:r>
          </a:p>
        </p:txBody>
      </p:sp>
      <p:sp>
        <p:nvSpPr>
          <p:cNvPr id="35881" name="Rectangle 60"/>
          <p:cNvSpPr>
            <a:spLocks noChangeArrowheads="1"/>
          </p:cNvSpPr>
          <p:nvPr/>
        </p:nvSpPr>
        <p:spPr bwMode="auto">
          <a:xfrm>
            <a:off x="1498403" y="465455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2" name="Rectangle 61"/>
          <p:cNvSpPr>
            <a:spLocks noChangeArrowheads="1"/>
          </p:cNvSpPr>
          <p:nvPr/>
        </p:nvSpPr>
        <p:spPr bwMode="auto">
          <a:xfrm>
            <a:off x="1821656" y="465455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3" name="Rectangle 62"/>
          <p:cNvSpPr>
            <a:spLocks noChangeArrowheads="1"/>
          </p:cNvSpPr>
          <p:nvPr/>
        </p:nvSpPr>
        <p:spPr bwMode="auto">
          <a:xfrm>
            <a:off x="2146697" y="465455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4" name="Rectangle 63"/>
          <p:cNvSpPr>
            <a:spLocks noChangeArrowheads="1"/>
          </p:cNvSpPr>
          <p:nvPr/>
        </p:nvSpPr>
        <p:spPr bwMode="auto">
          <a:xfrm>
            <a:off x="2469953" y="465455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5" name="Rectangle 64"/>
          <p:cNvSpPr>
            <a:spLocks noChangeArrowheads="1"/>
          </p:cNvSpPr>
          <p:nvPr/>
        </p:nvSpPr>
        <p:spPr bwMode="auto">
          <a:xfrm>
            <a:off x="2794993" y="465455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6" name="Rectangle 65"/>
          <p:cNvSpPr>
            <a:spLocks noChangeArrowheads="1"/>
          </p:cNvSpPr>
          <p:nvPr/>
        </p:nvSpPr>
        <p:spPr bwMode="auto">
          <a:xfrm>
            <a:off x="3118247" y="465455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7" name="Rectangle 66"/>
          <p:cNvSpPr>
            <a:spLocks noChangeArrowheads="1"/>
          </p:cNvSpPr>
          <p:nvPr/>
        </p:nvSpPr>
        <p:spPr bwMode="auto">
          <a:xfrm>
            <a:off x="3443288" y="465455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8" name="Rectangle 67"/>
          <p:cNvSpPr>
            <a:spLocks noChangeArrowheads="1"/>
          </p:cNvSpPr>
          <p:nvPr/>
        </p:nvSpPr>
        <p:spPr bwMode="auto">
          <a:xfrm>
            <a:off x="3766543" y="465455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89" name="Rectangle 68"/>
          <p:cNvSpPr>
            <a:spLocks noChangeArrowheads="1"/>
          </p:cNvSpPr>
          <p:nvPr/>
        </p:nvSpPr>
        <p:spPr bwMode="auto">
          <a:xfrm>
            <a:off x="4089797" y="465455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0" name="Rectangle 69"/>
          <p:cNvSpPr>
            <a:spLocks noChangeArrowheads="1"/>
          </p:cNvSpPr>
          <p:nvPr/>
        </p:nvSpPr>
        <p:spPr bwMode="auto">
          <a:xfrm>
            <a:off x="4413053" y="465455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1" name="Rectangle 70"/>
          <p:cNvSpPr>
            <a:spLocks noChangeArrowheads="1"/>
          </p:cNvSpPr>
          <p:nvPr/>
        </p:nvSpPr>
        <p:spPr bwMode="auto">
          <a:xfrm>
            <a:off x="4738093" y="465455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2" name="Rectangle 71"/>
          <p:cNvSpPr>
            <a:spLocks noChangeArrowheads="1"/>
          </p:cNvSpPr>
          <p:nvPr/>
        </p:nvSpPr>
        <p:spPr bwMode="auto">
          <a:xfrm>
            <a:off x="5061347" y="465455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3" name="Rectangle 72"/>
          <p:cNvSpPr>
            <a:spLocks noChangeArrowheads="1"/>
          </p:cNvSpPr>
          <p:nvPr/>
        </p:nvSpPr>
        <p:spPr bwMode="auto">
          <a:xfrm>
            <a:off x="5388175" y="465455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4" name="Rectangle 73"/>
          <p:cNvSpPr>
            <a:spLocks noChangeArrowheads="1"/>
          </p:cNvSpPr>
          <p:nvPr/>
        </p:nvSpPr>
        <p:spPr bwMode="auto">
          <a:xfrm>
            <a:off x="2469953" y="4652964"/>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5" name="Rectangle 74"/>
          <p:cNvSpPr>
            <a:spLocks noChangeArrowheads="1"/>
          </p:cNvSpPr>
          <p:nvPr/>
        </p:nvSpPr>
        <p:spPr bwMode="auto">
          <a:xfrm>
            <a:off x="2146697" y="4652964"/>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6" name="Rectangle 75"/>
          <p:cNvSpPr>
            <a:spLocks noChangeArrowheads="1"/>
          </p:cNvSpPr>
          <p:nvPr/>
        </p:nvSpPr>
        <p:spPr bwMode="auto">
          <a:xfrm>
            <a:off x="6359725" y="465455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7" name="Rectangle 76"/>
          <p:cNvSpPr>
            <a:spLocks noChangeArrowheads="1"/>
          </p:cNvSpPr>
          <p:nvPr/>
        </p:nvSpPr>
        <p:spPr bwMode="auto">
          <a:xfrm>
            <a:off x="5711428" y="4652964"/>
            <a:ext cx="323255"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8" name="Rectangle 77"/>
          <p:cNvSpPr>
            <a:spLocks noChangeArrowheads="1"/>
          </p:cNvSpPr>
          <p:nvPr/>
        </p:nvSpPr>
        <p:spPr bwMode="auto">
          <a:xfrm>
            <a:off x="6034684" y="4652964"/>
            <a:ext cx="323254"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5899" name="Freeform 78"/>
          <p:cNvSpPr>
            <a:spLocks/>
          </p:cNvSpPr>
          <p:nvPr/>
        </p:nvSpPr>
        <p:spPr bwMode="auto">
          <a:xfrm>
            <a:off x="2307431" y="4941889"/>
            <a:ext cx="3564731" cy="503237"/>
          </a:xfrm>
          <a:custGeom>
            <a:avLst/>
            <a:gdLst>
              <a:gd name="T0" fmla="*/ 1996 w 1996"/>
              <a:gd name="T1" fmla="*/ 0 h 317"/>
              <a:gd name="T2" fmla="*/ 772 w 1996"/>
              <a:gd name="T3" fmla="*/ 317 h 317"/>
              <a:gd name="T4" fmla="*/ 0 w 1996"/>
              <a:gd name="T5" fmla="*/ 0 h 317"/>
              <a:gd name="T6" fmla="*/ 0 60000 65536"/>
              <a:gd name="T7" fmla="*/ 0 60000 65536"/>
              <a:gd name="T8" fmla="*/ 0 60000 65536"/>
              <a:gd name="T9" fmla="*/ 0 w 1996"/>
              <a:gd name="T10" fmla="*/ 0 h 317"/>
              <a:gd name="T11" fmla="*/ 1996 w 1996"/>
              <a:gd name="T12" fmla="*/ 317 h 317"/>
            </a:gdLst>
            <a:ahLst/>
            <a:cxnLst>
              <a:cxn ang="T6">
                <a:pos x="T0" y="T1"/>
              </a:cxn>
              <a:cxn ang="T7">
                <a:pos x="T2" y="T3"/>
              </a:cxn>
              <a:cxn ang="T8">
                <a:pos x="T4" y="T5"/>
              </a:cxn>
            </a:cxnLst>
            <a:rect l="T9" t="T10" r="T11" b="T12"/>
            <a:pathLst>
              <a:path w="1996" h="317">
                <a:moveTo>
                  <a:pt x="1996" y="0"/>
                </a:moveTo>
                <a:cubicBezTo>
                  <a:pt x="1550" y="158"/>
                  <a:pt x="1105" y="317"/>
                  <a:pt x="772" y="317"/>
                </a:cubicBezTo>
                <a:cubicBezTo>
                  <a:pt x="439" y="317"/>
                  <a:pt x="129" y="53"/>
                  <a:pt x="0"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
        <p:nvSpPr>
          <p:cNvPr id="35900" name="Freeform 79"/>
          <p:cNvSpPr>
            <a:spLocks/>
          </p:cNvSpPr>
          <p:nvPr/>
        </p:nvSpPr>
        <p:spPr bwMode="auto">
          <a:xfrm>
            <a:off x="2632472" y="4941889"/>
            <a:ext cx="3564731" cy="503237"/>
          </a:xfrm>
          <a:custGeom>
            <a:avLst/>
            <a:gdLst>
              <a:gd name="T0" fmla="*/ 1996 w 1996"/>
              <a:gd name="T1" fmla="*/ 0 h 317"/>
              <a:gd name="T2" fmla="*/ 772 w 1996"/>
              <a:gd name="T3" fmla="*/ 317 h 317"/>
              <a:gd name="T4" fmla="*/ 0 w 1996"/>
              <a:gd name="T5" fmla="*/ 0 h 317"/>
              <a:gd name="T6" fmla="*/ 0 60000 65536"/>
              <a:gd name="T7" fmla="*/ 0 60000 65536"/>
              <a:gd name="T8" fmla="*/ 0 60000 65536"/>
              <a:gd name="T9" fmla="*/ 0 w 1996"/>
              <a:gd name="T10" fmla="*/ 0 h 317"/>
              <a:gd name="T11" fmla="*/ 1996 w 1996"/>
              <a:gd name="T12" fmla="*/ 317 h 317"/>
            </a:gdLst>
            <a:ahLst/>
            <a:cxnLst>
              <a:cxn ang="T6">
                <a:pos x="T0" y="T1"/>
              </a:cxn>
              <a:cxn ang="T7">
                <a:pos x="T2" y="T3"/>
              </a:cxn>
              <a:cxn ang="T8">
                <a:pos x="T4" y="T5"/>
              </a:cxn>
            </a:cxnLst>
            <a:rect l="T9" t="T10" r="T11" b="T12"/>
            <a:pathLst>
              <a:path w="1996" h="317">
                <a:moveTo>
                  <a:pt x="1996" y="0"/>
                </a:moveTo>
                <a:cubicBezTo>
                  <a:pt x="1550" y="158"/>
                  <a:pt x="1105" y="317"/>
                  <a:pt x="772" y="317"/>
                </a:cubicBezTo>
                <a:cubicBezTo>
                  <a:pt x="439" y="317"/>
                  <a:pt x="129" y="53"/>
                  <a:pt x="0"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
        <p:nvSpPr>
          <p:cNvPr id="35901" name="Freeform 80"/>
          <p:cNvSpPr>
            <a:spLocks/>
          </p:cNvSpPr>
          <p:nvPr/>
        </p:nvSpPr>
        <p:spPr bwMode="auto">
          <a:xfrm>
            <a:off x="3523655" y="4941888"/>
            <a:ext cx="1700213" cy="215900"/>
          </a:xfrm>
          <a:custGeom>
            <a:avLst/>
            <a:gdLst>
              <a:gd name="T0" fmla="*/ 952 w 952"/>
              <a:gd name="T1" fmla="*/ 0 h 136"/>
              <a:gd name="T2" fmla="*/ 363 w 952"/>
              <a:gd name="T3" fmla="*/ 136 h 136"/>
              <a:gd name="T4" fmla="*/ 0 w 952"/>
              <a:gd name="T5" fmla="*/ 0 h 136"/>
              <a:gd name="T6" fmla="*/ 0 60000 65536"/>
              <a:gd name="T7" fmla="*/ 0 60000 65536"/>
              <a:gd name="T8" fmla="*/ 0 60000 65536"/>
              <a:gd name="T9" fmla="*/ 0 w 952"/>
              <a:gd name="T10" fmla="*/ 0 h 136"/>
              <a:gd name="T11" fmla="*/ 952 w 952"/>
              <a:gd name="T12" fmla="*/ 136 h 136"/>
            </a:gdLst>
            <a:ahLst/>
            <a:cxnLst>
              <a:cxn ang="T6">
                <a:pos x="T0" y="T1"/>
              </a:cxn>
              <a:cxn ang="T7">
                <a:pos x="T2" y="T3"/>
              </a:cxn>
              <a:cxn ang="T8">
                <a:pos x="T4" y="T5"/>
              </a:cxn>
            </a:cxnLst>
            <a:rect l="T9" t="T10" r="T11" b="T12"/>
            <a:pathLst>
              <a:path w="952" h="136">
                <a:moveTo>
                  <a:pt x="952" y="0"/>
                </a:moveTo>
                <a:cubicBezTo>
                  <a:pt x="737" y="68"/>
                  <a:pt x="522" y="136"/>
                  <a:pt x="363" y="136"/>
                </a:cubicBezTo>
                <a:cubicBezTo>
                  <a:pt x="204" y="136"/>
                  <a:pt x="102" y="68"/>
                  <a:pt x="0"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idx="4294967295"/>
          </p:nvPr>
        </p:nvSpPr>
        <p:spPr>
          <a:xfrm>
            <a:off x="514350" y="503238"/>
            <a:ext cx="9258300" cy="1143000"/>
          </a:xfrm>
        </p:spPr>
        <p:txBody>
          <a:bodyPr/>
          <a:lstStyle/>
          <a:p>
            <a:r>
              <a:rPr lang="en-US" smtClean="0"/>
              <a:t>Manipulating Objects</a:t>
            </a:r>
          </a:p>
        </p:txBody>
      </p:sp>
      <p:sp>
        <p:nvSpPr>
          <p:cNvPr id="197634" name="Rectangle 3"/>
          <p:cNvSpPr>
            <a:spLocks noGrp="1" noChangeArrowheads="1"/>
          </p:cNvSpPr>
          <p:nvPr>
            <p:ph type="body" idx="1"/>
          </p:nvPr>
        </p:nvSpPr>
        <p:spPr>
          <a:xfrm>
            <a:off x="514350" y="1497013"/>
            <a:ext cx="9258300" cy="4525962"/>
          </a:xfrm>
        </p:spPr>
        <p:txBody>
          <a:bodyPr/>
          <a:lstStyle/>
          <a:p>
            <a:r>
              <a:rPr lang="en-US" sz="2800" smtClean="0"/>
              <a:t>Getting fields values - example</a:t>
            </a:r>
          </a:p>
        </p:txBody>
      </p:sp>
      <p:sp>
        <p:nvSpPr>
          <p:cNvPr id="6" name="AutoShape 8"/>
          <p:cNvSpPr>
            <a:spLocks noChangeArrowheads="1"/>
          </p:cNvSpPr>
          <p:nvPr/>
        </p:nvSpPr>
        <p:spPr bwMode="auto">
          <a:xfrm>
            <a:off x="857250" y="2057400"/>
            <a:ext cx="7200900" cy="472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SampleGet</a:t>
            </a: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Rectangle r = new Rectangle(100, 325);</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printHeight</a:t>
            </a:r>
            <a:r>
              <a:rPr lang="en-US" sz="1200" dirty="0">
                <a:latin typeface="+mn-lt"/>
                <a:cs typeface="+mn-cs"/>
              </a:rPr>
              <a:t>(r);</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public static void </a:t>
            </a:r>
            <a:r>
              <a:rPr lang="en-US" sz="1200" dirty="0" err="1">
                <a:latin typeface="+mn-lt"/>
                <a:cs typeface="+mn-cs"/>
              </a:rPr>
              <a:t>printHeight</a:t>
            </a:r>
            <a:r>
              <a:rPr lang="en-US" sz="1200" dirty="0">
                <a:latin typeface="+mn-lt"/>
                <a:cs typeface="+mn-cs"/>
              </a:rPr>
              <a:t>(Rectangle r) {</a:t>
            </a:r>
          </a:p>
          <a:p>
            <a:pPr marL="342900" indent="-342900" algn="l" rtl="0" fontAlgn="auto">
              <a:spcBef>
                <a:spcPts val="0"/>
              </a:spcBef>
              <a:spcAft>
                <a:spcPts val="0"/>
              </a:spcAft>
              <a:defRPr/>
            </a:pPr>
            <a:r>
              <a:rPr lang="en-US" sz="1200" dirty="0">
                <a:latin typeface="+mn-lt"/>
                <a:cs typeface="+mn-cs"/>
              </a:rPr>
              <a:t>               Field </a:t>
            </a:r>
            <a:r>
              <a:rPr lang="en-US" sz="1200" dirty="0" err="1">
                <a:latin typeface="+mn-lt"/>
                <a:cs typeface="+mn-cs"/>
              </a:rPr>
              <a:t>heightField</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int</a:t>
            </a:r>
            <a:r>
              <a:rPr lang="en-US" sz="1200" dirty="0">
                <a:latin typeface="+mn-lt"/>
                <a:cs typeface="+mn-cs"/>
              </a:rPr>
              <a:t> </a:t>
            </a:r>
            <a:r>
              <a:rPr lang="en-US" sz="1200" dirty="0" err="1">
                <a:latin typeface="+mn-lt"/>
                <a:cs typeface="+mn-cs"/>
              </a:rPr>
              <a:t>heightValue</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b="1" dirty="0">
                <a:latin typeface="+mn-lt"/>
                <a:cs typeface="+mn-cs"/>
              </a:rPr>
              <a:t>Class c = </a:t>
            </a:r>
            <a:r>
              <a:rPr lang="en-US" sz="1200" b="1" dirty="0" err="1">
                <a:latin typeface="+mn-lt"/>
                <a:cs typeface="+mn-cs"/>
              </a:rPr>
              <a:t>r.getClass</a:t>
            </a:r>
            <a:r>
              <a:rPr lang="en-US" sz="1200" b="1" dirty="0">
                <a:latin typeface="+mn-lt"/>
                <a:cs typeface="+mn-cs"/>
              </a:rPr>
              <a:t>();</a:t>
            </a:r>
          </a:p>
          <a:p>
            <a:pPr marL="342900" indent="-342900" algn="l" rtl="0" fontAlgn="auto">
              <a:spcBef>
                <a:spcPts val="0"/>
              </a:spcBef>
              <a:spcAft>
                <a:spcPts val="0"/>
              </a:spcAft>
              <a:defRPr/>
            </a:pPr>
            <a:r>
              <a:rPr lang="en-US" sz="1200" dirty="0">
                <a:latin typeface="+mn-lt"/>
                <a:cs typeface="+mn-cs"/>
              </a:rPr>
              <a:t>               try {</a:t>
            </a:r>
          </a:p>
          <a:p>
            <a:pPr marL="342900" indent="-342900" algn="l" rtl="0" fontAlgn="auto">
              <a:spcBef>
                <a:spcPts val="0"/>
              </a:spcBef>
              <a:spcAft>
                <a:spcPts val="0"/>
              </a:spcAft>
              <a:defRPr/>
            </a:pPr>
            <a:r>
              <a:rPr lang="en-US" sz="1200" dirty="0">
                <a:latin typeface="+mn-lt"/>
                <a:cs typeface="+mn-cs"/>
              </a:rPr>
              <a:t>                       </a:t>
            </a:r>
            <a:r>
              <a:rPr lang="en-US" sz="1200" b="1" dirty="0" err="1">
                <a:latin typeface="+mn-lt"/>
                <a:cs typeface="+mn-cs"/>
              </a:rPr>
              <a:t>heightField</a:t>
            </a:r>
            <a:r>
              <a:rPr lang="en-US" sz="1200" b="1" dirty="0">
                <a:latin typeface="+mn-lt"/>
                <a:cs typeface="+mn-cs"/>
              </a:rPr>
              <a:t> = </a:t>
            </a:r>
            <a:r>
              <a:rPr lang="en-US" sz="1200" b="1" dirty="0" err="1">
                <a:latin typeface="+mn-lt"/>
                <a:cs typeface="+mn-cs"/>
              </a:rPr>
              <a:t>c.getField</a:t>
            </a:r>
            <a:r>
              <a:rPr lang="en-US" sz="1200" b="1" dirty="0">
                <a:latin typeface="+mn-lt"/>
                <a:cs typeface="+mn-cs"/>
              </a:rPr>
              <a:t>("height");</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heightValue</a:t>
            </a:r>
            <a:r>
              <a:rPr lang="en-US" sz="1200" dirty="0">
                <a:latin typeface="+mn-lt"/>
                <a:cs typeface="+mn-cs"/>
              </a:rPr>
              <a:t> =  </a:t>
            </a:r>
            <a:r>
              <a:rPr lang="en-US" sz="1200" b="1">
                <a:latin typeface="+mn-lt"/>
                <a:cs typeface="+mn-cs"/>
              </a:rPr>
              <a:t>heightField.getInt(r</a:t>
            </a:r>
            <a:r>
              <a:rPr lang="en-US" sz="1200" b="1"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("Height: " + </a:t>
            </a:r>
            <a:r>
              <a:rPr lang="en-US" sz="1200" dirty="0" err="1">
                <a:latin typeface="+mn-lt"/>
                <a:cs typeface="+mn-cs"/>
              </a:rPr>
              <a:t>heightValue.toString</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NoSuchFieldException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IllegalAccessException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 catch (Exception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a:t>
            </a:r>
          </a:p>
        </p:txBody>
      </p:sp>
      <p:sp>
        <p:nvSpPr>
          <p:cNvPr id="7" name="AutoShape 8"/>
          <p:cNvSpPr>
            <a:spLocks noChangeArrowheads="1"/>
          </p:cNvSpPr>
          <p:nvPr/>
        </p:nvSpPr>
        <p:spPr bwMode="auto">
          <a:xfrm>
            <a:off x="4457700" y="5715000"/>
            <a:ext cx="52292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The output of the sample program shows the value of the height field: </a:t>
            </a:r>
          </a:p>
          <a:p>
            <a:pPr marL="342900" indent="-342900" algn="l" rtl="0" fontAlgn="auto">
              <a:spcBef>
                <a:spcPts val="0"/>
              </a:spcBef>
              <a:spcAft>
                <a:spcPts val="0"/>
              </a:spcAft>
              <a:defRPr/>
            </a:pPr>
            <a:r>
              <a:rPr lang="en-US" sz="1200" b="1" dirty="0">
                <a:latin typeface="+mn-lt"/>
                <a:cs typeface="+mn-cs"/>
              </a:rPr>
              <a:t>Height: 325</a:t>
            </a:r>
          </a:p>
          <a:p>
            <a:pPr marL="342900" indent="-342900" algn="l" rtl="0" fontAlgn="auto">
              <a:spcBef>
                <a:spcPts val="0"/>
              </a:spcBef>
              <a:spcAft>
                <a:spcPts val="0"/>
              </a:spcAft>
              <a:defRPr/>
            </a:pPr>
            <a:endParaRPr lang="en-US" sz="1200" b="1" dirty="0">
              <a:latin typeface="+mn-lt"/>
              <a:cs typeface="+mn-cs"/>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idx="4294967295"/>
          </p:nvPr>
        </p:nvSpPr>
        <p:spPr>
          <a:xfrm>
            <a:off x="514350" y="679450"/>
            <a:ext cx="9258300" cy="1143000"/>
          </a:xfrm>
        </p:spPr>
        <p:txBody>
          <a:bodyPr/>
          <a:lstStyle/>
          <a:p>
            <a:r>
              <a:rPr lang="en-US" smtClean="0"/>
              <a:t>Manipulating Objects</a:t>
            </a:r>
          </a:p>
        </p:txBody>
      </p:sp>
      <p:sp>
        <p:nvSpPr>
          <p:cNvPr id="198658" name="Rectangle 3"/>
          <p:cNvSpPr>
            <a:spLocks noGrp="1" noChangeArrowheads="1"/>
          </p:cNvSpPr>
          <p:nvPr>
            <p:ph type="body" idx="1"/>
          </p:nvPr>
        </p:nvSpPr>
        <p:spPr>
          <a:xfrm>
            <a:off x="355401" y="1776412"/>
            <a:ext cx="10045899" cy="4852988"/>
          </a:xfrm>
        </p:spPr>
        <p:txBody>
          <a:bodyPr/>
          <a:lstStyle/>
          <a:p>
            <a:r>
              <a:rPr lang="en-US" sz="2800" dirty="0" smtClean="0"/>
              <a:t>Setting fields values</a:t>
            </a:r>
          </a:p>
          <a:p>
            <a:pPr lvl="2"/>
            <a:r>
              <a:rPr lang="en-US" dirty="0" smtClean="0"/>
              <a:t>Allows to dynamically update fields values </a:t>
            </a:r>
          </a:p>
          <a:p>
            <a:pPr lvl="2"/>
            <a:r>
              <a:rPr lang="en-US" dirty="0" smtClean="0"/>
              <a:t>Done with the following steps:</a:t>
            </a:r>
          </a:p>
          <a:p>
            <a:pPr lvl="4"/>
            <a:r>
              <a:rPr lang="en-US" dirty="0" smtClean="0"/>
              <a:t>load a Class instance</a:t>
            </a:r>
          </a:p>
          <a:p>
            <a:pPr lvl="4"/>
            <a:r>
              <a:rPr lang="en-US" dirty="0" smtClean="0"/>
              <a:t>receive the field representation using the </a:t>
            </a:r>
            <a:r>
              <a:rPr lang="en-US" i="1" dirty="0" err="1" smtClean="0"/>
              <a:t>getField</a:t>
            </a:r>
            <a:r>
              <a:rPr lang="en-US" i="1" dirty="0" smtClean="0"/>
              <a:t>() </a:t>
            </a:r>
            <a:r>
              <a:rPr lang="en-US" dirty="0" smtClean="0"/>
              <a:t>method</a:t>
            </a:r>
          </a:p>
          <a:p>
            <a:pPr lvl="4"/>
            <a:r>
              <a:rPr lang="en-US" dirty="0" smtClean="0"/>
              <a:t>use matching set method (works also for static members)</a:t>
            </a:r>
          </a:p>
          <a:p>
            <a:pPr lvl="4"/>
            <a:r>
              <a:rPr lang="en-US" dirty="0" smtClean="0"/>
              <a:t>for example:</a:t>
            </a:r>
          </a:p>
          <a:p>
            <a:pPr lvl="4"/>
            <a:endParaRPr lang="en-US" dirty="0" smtClean="0"/>
          </a:p>
          <a:p>
            <a:pPr lvl="4">
              <a:buFontTx/>
              <a:buNone/>
            </a:pPr>
            <a:r>
              <a:rPr lang="en-US" sz="1600" dirty="0" smtClean="0"/>
              <a:t>if the Field instance represents a “size” data member </a:t>
            </a:r>
          </a:p>
          <a:p>
            <a:pPr lvl="4">
              <a:buFontTx/>
              <a:buNone/>
            </a:pPr>
            <a:r>
              <a:rPr lang="en-US" sz="1600" dirty="0" smtClean="0"/>
              <a:t>and the “size” is of type – </a:t>
            </a:r>
            <a:r>
              <a:rPr lang="en-US" sz="1600" i="1" dirty="0" smtClean="0"/>
              <a:t>float</a:t>
            </a:r>
          </a:p>
          <a:p>
            <a:pPr lvl="4">
              <a:buFontTx/>
              <a:buNone/>
            </a:pPr>
            <a:r>
              <a:rPr lang="en-US" sz="1600" dirty="0" smtClean="0"/>
              <a:t>than the method </a:t>
            </a:r>
            <a:r>
              <a:rPr lang="en-US" sz="1600" i="1" dirty="0" err="1" smtClean="0"/>
              <a:t>setFloat</a:t>
            </a:r>
            <a:r>
              <a:rPr lang="en-US" sz="1600" i="1" dirty="0" smtClean="0"/>
              <a:t>(Object o, float value) </a:t>
            </a:r>
            <a:r>
              <a:rPr lang="en-US" sz="1600" dirty="0" smtClean="0"/>
              <a:t>should be called</a:t>
            </a:r>
            <a:endParaRPr lang="en-US" sz="1600" i="1" dirty="0" smtClean="0"/>
          </a:p>
          <a:p>
            <a:pPr lvl="4">
              <a:buFontTx/>
              <a:buNone/>
            </a:pPr>
            <a:r>
              <a:rPr lang="en-US" sz="1600" i="1" dirty="0" err="1" smtClean="0"/>
              <a:t>setBoolean</a:t>
            </a:r>
            <a:r>
              <a:rPr lang="en-US" sz="1600" i="1" dirty="0" smtClean="0"/>
              <a:t>(Object o, </a:t>
            </a:r>
            <a:r>
              <a:rPr lang="en-US" sz="1600" i="1" dirty="0" err="1" smtClean="0"/>
              <a:t>boolean</a:t>
            </a:r>
            <a:r>
              <a:rPr lang="en-US" sz="1600" i="1" dirty="0" smtClean="0"/>
              <a:t> value) </a:t>
            </a:r>
            <a:r>
              <a:rPr lang="en-US" sz="1600" dirty="0" smtClean="0"/>
              <a:t>will throw an </a:t>
            </a:r>
            <a:r>
              <a:rPr lang="en-US" sz="1600" i="1" dirty="0" err="1" smtClean="0"/>
              <a:t>IllegalArgumentException</a:t>
            </a:r>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idx="4294967295"/>
          </p:nvPr>
        </p:nvSpPr>
        <p:spPr>
          <a:xfrm>
            <a:off x="600075" y="427038"/>
            <a:ext cx="9258300" cy="1143000"/>
          </a:xfrm>
        </p:spPr>
        <p:txBody>
          <a:bodyPr/>
          <a:lstStyle/>
          <a:p>
            <a:r>
              <a:rPr lang="en-US" smtClean="0"/>
              <a:t>Manipulating Objects</a:t>
            </a:r>
          </a:p>
        </p:txBody>
      </p:sp>
      <p:sp>
        <p:nvSpPr>
          <p:cNvPr id="199682" name="Rectangle 3"/>
          <p:cNvSpPr>
            <a:spLocks noGrp="1" noChangeArrowheads="1"/>
          </p:cNvSpPr>
          <p:nvPr>
            <p:ph type="body" idx="1"/>
          </p:nvPr>
        </p:nvSpPr>
        <p:spPr>
          <a:xfrm>
            <a:off x="600075" y="1420813"/>
            <a:ext cx="9258300" cy="4525962"/>
          </a:xfrm>
        </p:spPr>
        <p:txBody>
          <a:bodyPr/>
          <a:lstStyle/>
          <a:p>
            <a:r>
              <a:rPr lang="en-US" sz="2800" smtClean="0"/>
              <a:t>Setting fields values - example</a:t>
            </a:r>
          </a:p>
        </p:txBody>
      </p:sp>
      <p:sp>
        <p:nvSpPr>
          <p:cNvPr id="6" name="AutoShape 8"/>
          <p:cNvSpPr>
            <a:spLocks noChangeArrowheads="1"/>
          </p:cNvSpPr>
          <p:nvPr/>
        </p:nvSpPr>
        <p:spPr bwMode="auto">
          <a:xfrm>
            <a:off x="942975" y="2057400"/>
            <a:ext cx="7200900" cy="472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SampleSet</a:t>
            </a: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Rectangle r = new Rectangle(100, 20);</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("original: " + </a:t>
            </a:r>
            <a:r>
              <a:rPr lang="en-US" sz="1200" dirty="0" err="1">
                <a:latin typeface="+mn-lt"/>
                <a:cs typeface="+mn-cs"/>
              </a:rPr>
              <a:t>r.toString</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modifyWidth</a:t>
            </a:r>
            <a:r>
              <a:rPr lang="en-US" sz="1200" dirty="0">
                <a:latin typeface="+mn-lt"/>
                <a:cs typeface="+mn-cs"/>
              </a:rPr>
              <a:t>(r, new Integer(300));</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("modified: " + </a:t>
            </a:r>
            <a:r>
              <a:rPr lang="en-US" sz="1200" dirty="0" err="1">
                <a:latin typeface="+mn-lt"/>
                <a:cs typeface="+mn-cs"/>
              </a:rPr>
              <a:t>r.toString</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endParaRPr lang="en-US" sz="1200" dirty="0">
              <a:latin typeface="+mn-lt"/>
              <a:cs typeface="+mn-cs"/>
            </a:endParaRPr>
          </a:p>
          <a:p>
            <a:pPr marL="342900" indent="-342900" algn="l" rtl="0" fontAlgn="auto">
              <a:spcBef>
                <a:spcPts val="0"/>
              </a:spcBef>
              <a:spcAft>
                <a:spcPts val="0"/>
              </a:spcAft>
              <a:defRPr/>
            </a:pPr>
            <a:r>
              <a:rPr lang="en-US" sz="1200" dirty="0">
                <a:latin typeface="+mn-lt"/>
                <a:cs typeface="+mn-cs"/>
              </a:rPr>
              <a:t>    public static void </a:t>
            </a:r>
            <a:r>
              <a:rPr lang="en-US" sz="1200" dirty="0" err="1">
                <a:latin typeface="+mn-lt"/>
                <a:cs typeface="+mn-cs"/>
              </a:rPr>
              <a:t>modifyWidth</a:t>
            </a:r>
            <a:r>
              <a:rPr lang="en-US" sz="1200" dirty="0">
                <a:latin typeface="+mn-lt"/>
                <a:cs typeface="+mn-cs"/>
              </a:rPr>
              <a:t>(Rectangle r, Integer </a:t>
            </a:r>
            <a:r>
              <a:rPr lang="en-US" sz="1200" dirty="0" err="1">
                <a:latin typeface="+mn-lt"/>
                <a:cs typeface="+mn-cs"/>
              </a:rPr>
              <a:t>widthParam</a:t>
            </a:r>
            <a:r>
              <a:rPr lang="en-US" sz="1200" dirty="0">
                <a:latin typeface="+mn-lt"/>
                <a:cs typeface="+mn-cs"/>
              </a:rPr>
              <a:t> ) {</a:t>
            </a:r>
          </a:p>
          <a:p>
            <a:pPr marL="342900" indent="-342900" algn="l" rtl="0" fontAlgn="auto">
              <a:spcBef>
                <a:spcPts val="0"/>
              </a:spcBef>
              <a:spcAft>
                <a:spcPts val="0"/>
              </a:spcAft>
              <a:defRPr/>
            </a:pPr>
            <a:r>
              <a:rPr lang="en-US" sz="1200" dirty="0">
                <a:latin typeface="+mn-lt"/>
                <a:cs typeface="+mn-cs"/>
              </a:rPr>
              <a:t>             Field </a:t>
            </a:r>
            <a:r>
              <a:rPr lang="en-US" sz="1200" dirty="0" err="1" smtClean="0">
                <a:latin typeface="+mn-lt"/>
                <a:cs typeface="+mn-cs"/>
              </a:rPr>
              <a:t>widthField</a:t>
            </a:r>
            <a:r>
              <a:rPr lang="en-US" sz="1200" dirty="0" smtClean="0">
                <a:latin typeface="+mn-lt"/>
                <a:cs typeface="+mn-cs"/>
              </a:rPr>
              <a:t>;</a:t>
            </a:r>
          </a:p>
          <a:p>
            <a:pPr marL="342900" indent="-342900" algn="l" rtl="0" fontAlgn="auto">
              <a:spcBef>
                <a:spcPts val="0"/>
              </a:spcBef>
              <a:spcAft>
                <a:spcPts val="0"/>
              </a:spcAft>
              <a:defRPr/>
            </a:pPr>
            <a:r>
              <a:rPr lang="en-US" sz="1200" dirty="0" smtClean="0">
                <a:latin typeface="+mn-lt"/>
                <a:cs typeface="+mn-cs"/>
              </a:rPr>
              <a:t>             Class </a:t>
            </a:r>
            <a:r>
              <a:rPr lang="en-US" sz="1200" dirty="0">
                <a:latin typeface="+mn-lt"/>
                <a:cs typeface="+mn-cs"/>
              </a:rPr>
              <a:t>c = </a:t>
            </a:r>
            <a:r>
              <a:rPr lang="en-US" sz="1200" dirty="0" err="1">
                <a:latin typeface="+mn-lt"/>
                <a:cs typeface="+mn-cs"/>
              </a:rPr>
              <a:t>r.getClass</a:t>
            </a:r>
            <a:r>
              <a:rPr lang="en-US" sz="1200" dirty="0">
                <a:latin typeface="+mn-lt"/>
                <a:cs typeface="+mn-cs"/>
              </a:rPr>
              <a:t>();</a:t>
            </a:r>
          </a:p>
          <a:p>
            <a:pPr marL="342900" indent="-342900" algn="l" rtl="0" fontAlgn="auto">
              <a:spcBef>
                <a:spcPts val="0"/>
              </a:spcBef>
              <a:spcAft>
                <a:spcPts val="0"/>
              </a:spcAft>
              <a:defRPr/>
            </a:pPr>
            <a:r>
              <a:rPr lang="en-US" sz="1200" dirty="0">
                <a:latin typeface="+mn-lt"/>
                <a:cs typeface="+mn-cs"/>
              </a:rPr>
              <a:t>             try {</a:t>
            </a:r>
          </a:p>
          <a:p>
            <a:pPr marL="342900" indent="-342900" algn="l" rtl="0" fontAlgn="auto">
              <a:spcBef>
                <a:spcPts val="0"/>
              </a:spcBef>
              <a:spcAft>
                <a:spcPts val="0"/>
              </a:spcAft>
              <a:defRPr/>
            </a:pPr>
            <a:r>
              <a:rPr lang="en-US" sz="1200" b="1" dirty="0">
                <a:latin typeface="+mn-lt"/>
                <a:cs typeface="+mn-cs"/>
              </a:rPr>
              <a:t>                     </a:t>
            </a:r>
            <a:r>
              <a:rPr lang="en-US" sz="1200" b="1" dirty="0" err="1">
                <a:latin typeface="+mn-lt"/>
                <a:cs typeface="+mn-cs"/>
              </a:rPr>
              <a:t>widthField</a:t>
            </a:r>
            <a:r>
              <a:rPr lang="en-US" sz="1200" b="1" dirty="0">
                <a:latin typeface="+mn-lt"/>
                <a:cs typeface="+mn-cs"/>
              </a:rPr>
              <a:t> = </a:t>
            </a:r>
            <a:r>
              <a:rPr lang="en-US" sz="1200" b="1" dirty="0" err="1">
                <a:latin typeface="+mn-lt"/>
                <a:cs typeface="+mn-cs"/>
              </a:rPr>
              <a:t>c.getField</a:t>
            </a:r>
            <a:r>
              <a:rPr lang="en-US" sz="1200" b="1" dirty="0">
                <a:latin typeface="+mn-lt"/>
                <a:cs typeface="+mn-cs"/>
              </a:rPr>
              <a:t>("width");</a:t>
            </a:r>
          </a:p>
          <a:p>
            <a:pPr marL="342900" indent="-342900" algn="l" rtl="0" fontAlgn="auto">
              <a:spcBef>
                <a:spcPts val="0"/>
              </a:spcBef>
              <a:spcAft>
                <a:spcPts val="0"/>
              </a:spcAft>
              <a:defRPr/>
            </a:pPr>
            <a:r>
              <a:rPr lang="en-US" sz="1200" b="1" dirty="0">
                <a:latin typeface="+mn-lt"/>
                <a:cs typeface="+mn-cs"/>
              </a:rPr>
              <a:t>                     </a:t>
            </a:r>
            <a:r>
              <a:rPr lang="en-US" sz="1200" b="1" smtClean="0">
                <a:latin typeface="+mn-lt"/>
                <a:cs typeface="+mn-cs"/>
              </a:rPr>
              <a:t>widthField.setInt(r</a:t>
            </a:r>
            <a:r>
              <a:rPr lang="en-US" sz="1200" b="1" dirty="0">
                <a:latin typeface="+mn-lt"/>
                <a:cs typeface="+mn-cs"/>
              </a:rPr>
              <a:t>, </a:t>
            </a:r>
            <a:r>
              <a:rPr lang="en-US" sz="1200" b="1" dirty="0" err="1">
                <a:latin typeface="+mn-lt"/>
                <a:cs typeface="+mn-cs"/>
              </a:rPr>
              <a:t>widthParam</a:t>
            </a:r>
            <a:r>
              <a:rPr lang="en-US" sz="1200" b="1" dirty="0">
                <a:latin typeface="+mn-lt"/>
                <a:cs typeface="+mn-cs"/>
              </a:rPr>
              <a:t>);</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NoSuchFieldException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 catch (</a:t>
            </a:r>
            <a:r>
              <a:rPr lang="en-US" sz="1200" dirty="0" err="1">
                <a:latin typeface="+mn-lt"/>
                <a:cs typeface="+mn-cs"/>
              </a:rPr>
              <a:t>IllegalAccessException</a:t>
            </a:r>
            <a:r>
              <a:rPr lang="en-US" sz="1200" dirty="0">
                <a:latin typeface="+mn-lt"/>
                <a:cs typeface="+mn-cs"/>
              </a:rPr>
              <a:t> e) {</a:t>
            </a:r>
          </a:p>
          <a:p>
            <a:pPr marL="342900"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     }</a:t>
            </a:r>
          </a:p>
          <a:p>
            <a:pPr marL="342900" indent="-342900" algn="l" rtl="0" fontAlgn="auto">
              <a:spcBef>
                <a:spcPts val="0"/>
              </a:spcBef>
              <a:spcAft>
                <a:spcPts val="0"/>
              </a:spcAft>
              <a:defRPr/>
            </a:pPr>
            <a:r>
              <a:rPr lang="en-US" sz="1200" dirty="0">
                <a:latin typeface="+mn-lt"/>
                <a:cs typeface="+mn-cs"/>
              </a:rPr>
              <a:t>}</a:t>
            </a:r>
          </a:p>
        </p:txBody>
      </p:sp>
      <p:sp>
        <p:nvSpPr>
          <p:cNvPr id="7" name="AutoShape 8"/>
          <p:cNvSpPr>
            <a:spLocks noChangeArrowheads="1"/>
          </p:cNvSpPr>
          <p:nvPr/>
        </p:nvSpPr>
        <p:spPr bwMode="auto">
          <a:xfrm>
            <a:off x="3943350" y="5867400"/>
            <a:ext cx="6172200"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The output of the sample program shows that  the width changed from 100 to 300: </a:t>
            </a:r>
          </a:p>
          <a:p>
            <a:pPr marL="342900" indent="-342900" algn="l" rtl="0" fontAlgn="auto">
              <a:spcBef>
                <a:spcPts val="0"/>
              </a:spcBef>
              <a:spcAft>
                <a:spcPts val="0"/>
              </a:spcAft>
              <a:defRPr/>
            </a:pPr>
            <a:r>
              <a:rPr lang="en-US" sz="1200" b="1" dirty="0">
                <a:latin typeface="+mn-lt"/>
                <a:cs typeface="+mn-cs"/>
              </a:rPr>
              <a:t>original: </a:t>
            </a:r>
            <a:r>
              <a:rPr lang="en-US" sz="1200" b="1" dirty="0" err="1">
                <a:latin typeface="+mn-lt"/>
                <a:cs typeface="+mn-cs"/>
              </a:rPr>
              <a:t>java.awt.Rectangle</a:t>
            </a:r>
            <a:r>
              <a:rPr lang="en-US" sz="1200" b="1" dirty="0">
                <a:latin typeface="+mn-lt"/>
                <a:cs typeface="+mn-cs"/>
              </a:rPr>
              <a:t>[x=0,y=0,width=100,height=20]</a:t>
            </a:r>
          </a:p>
          <a:p>
            <a:pPr marL="342900" indent="-342900" algn="l" rtl="0" fontAlgn="auto">
              <a:spcBef>
                <a:spcPts val="0"/>
              </a:spcBef>
              <a:spcAft>
                <a:spcPts val="0"/>
              </a:spcAft>
              <a:defRPr/>
            </a:pPr>
            <a:r>
              <a:rPr lang="en-US" sz="1200" b="1" dirty="0">
                <a:latin typeface="+mn-lt"/>
                <a:cs typeface="+mn-cs"/>
              </a:rPr>
              <a:t>modified: </a:t>
            </a:r>
            <a:r>
              <a:rPr lang="en-US" sz="1200" b="1" dirty="0" err="1">
                <a:latin typeface="+mn-lt"/>
                <a:cs typeface="+mn-cs"/>
              </a:rPr>
              <a:t>java.awt.Rectangle</a:t>
            </a:r>
            <a:r>
              <a:rPr lang="en-US" sz="1200" b="1" dirty="0">
                <a:latin typeface="+mn-lt"/>
                <a:cs typeface="+mn-cs"/>
              </a:rPr>
              <a:t>[x=0,y=0,width=300,height=20]</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idx="4294967295"/>
          </p:nvPr>
        </p:nvSpPr>
        <p:spPr>
          <a:xfrm>
            <a:off x="771525" y="655638"/>
            <a:ext cx="9258300" cy="1143000"/>
          </a:xfrm>
        </p:spPr>
        <p:txBody>
          <a:bodyPr/>
          <a:lstStyle/>
          <a:p>
            <a:r>
              <a:rPr lang="en-US" smtClean="0"/>
              <a:t>Manipulating Objects</a:t>
            </a:r>
          </a:p>
        </p:txBody>
      </p:sp>
      <p:sp>
        <p:nvSpPr>
          <p:cNvPr id="200706" name="Rectangle 3"/>
          <p:cNvSpPr>
            <a:spLocks noGrp="1" noChangeArrowheads="1"/>
          </p:cNvSpPr>
          <p:nvPr>
            <p:ph type="body" idx="1"/>
          </p:nvPr>
        </p:nvSpPr>
        <p:spPr>
          <a:xfrm>
            <a:off x="428625" y="1951038"/>
            <a:ext cx="9944100" cy="4525962"/>
          </a:xfrm>
        </p:spPr>
        <p:txBody>
          <a:bodyPr/>
          <a:lstStyle/>
          <a:p>
            <a:r>
              <a:rPr lang="en-US" sz="2800" smtClean="0"/>
              <a:t>Invoking methods</a:t>
            </a:r>
          </a:p>
          <a:p>
            <a:pPr lvl="2"/>
            <a:r>
              <a:rPr lang="en-US" smtClean="0"/>
              <a:t>Allows to dynamically invoke methods</a:t>
            </a:r>
          </a:p>
          <a:p>
            <a:pPr lvl="2"/>
            <a:r>
              <a:rPr lang="en-US" smtClean="0"/>
              <a:t>In order to dynamically invoke a method do the following:</a:t>
            </a:r>
          </a:p>
          <a:p>
            <a:pPr lvl="4"/>
            <a:r>
              <a:rPr lang="en-US" smtClean="0"/>
              <a:t>load a </a:t>
            </a:r>
            <a:r>
              <a:rPr lang="en-US" i="1" smtClean="0"/>
              <a:t>Class</a:t>
            </a:r>
            <a:r>
              <a:rPr lang="en-US" smtClean="0"/>
              <a:t> instance</a:t>
            </a:r>
          </a:p>
          <a:p>
            <a:pPr lvl="4"/>
            <a:r>
              <a:rPr lang="en-US" smtClean="0"/>
              <a:t>load the required method as a </a:t>
            </a:r>
            <a:r>
              <a:rPr lang="en-US" i="1" smtClean="0"/>
              <a:t>Method</a:t>
            </a:r>
          </a:p>
          <a:p>
            <a:pPr lvl="4"/>
            <a:r>
              <a:rPr lang="en-US" smtClean="0"/>
              <a:t>explore the method signature if needed/unknown</a:t>
            </a:r>
          </a:p>
          <a:p>
            <a:pPr lvl="4"/>
            <a:r>
              <a:rPr lang="en-US" smtClean="0"/>
              <a:t>generate an object array with ordered parameters </a:t>
            </a:r>
          </a:p>
          <a:p>
            <a:pPr lvl="4">
              <a:buFont typeface="Arial" charset="0"/>
              <a:buNone/>
            </a:pPr>
            <a:r>
              <a:rPr lang="en-US" smtClean="0"/>
              <a:t>    </a:t>
            </a:r>
            <a:r>
              <a:rPr lang="en-US" sz="1400" smtClean="0"/>
              <a:t>[where primitives values are wrapped in a matching wrapper class]</a:t>
            </a:r>
          </a:p>
          <a:p>
            <a:pPr lvl="4"/>
            <a:r>
              <a:rPr lang="en-US" smtClean="0"/>
              <a:t> invoke the method using the Method’s method: </a:t>
            </a:r>
          </a:p>
          <a:p>
            <a:pPr lvl="4">
              <a:buFont typeface="Arial" charset="0"/>
              <a:buNone/>
            </a:pPr>
            <a:r>
              <a:rPr lang="en-US" smtClean="0"/>
              <a:t>     </a:t>
            </a:r>
            <a:r>
              <a:rPr lang="en-US" i="1" smtClean="0"/>
              <a:t>invoke(Object o, Object[] Args)</a:t>
            </a:r>
          </a:p>
          <a:p>
            <a:pPr lvl="2"/>
            <a:endParaRPr lang="en-US" smtClean="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idx="4294967295"/>
          </p:nvPr>
        </p:nvSpPr>
        <p:spPr>
          <a:xfrm>
            <a:off x="771525" y="427038"/>
            <a:ext cx="9258300" cy="1143000"/>
          </a:xfrm>
        </p:spPr>
        <p:txBody>
          <a:bodyPr/>
          <a:lstStyle/>
          <a:p>
            <a:r>
              <a:rPr lang="en-US" smtClean="0"/>
              <a:t>Manipulating Objects</a:t>
            </a:r>
          </a:p>
        </p:txBody>
      </p:sp>
      <p:sp>
        <p:nvSpPr>
          <p:cNvPr id="201730" name="Rectangle 3"/>
          <p:cNvSpPr>
            <a:spLocks noGrp="1" noChangeArrowheads="1"/>
          </p:cNvSpPr>
          <p:nvPr>
            <p:ph type="body" idx="1"/>
          </p:nvPr>
        </p:nvSpPr>
        <p:spPr>
          <a:xfrm>
            <a:off x="771525" y="1265238"/>
            <a:ext cx="9258300" cy="4525962"/>
          </a:xfrm>
        </p:spPr>
        <p:txBody>
          <a:bodyPr/>
          <a:lstStyle/>
          <a:p>
            <a:r>
              <a:rPr lang="en-US" sz="2800" dirty="0" smtClean="0"/>
              <a:t>Invoking methods - example</a:t>
            </a:r>
          </a:p>
        </p:txBody>
      </p:sp>
      <p:sp>
        <p:nvSpPr>
          <p:cNvPr id="6" name="AutoShape 8"/>
          <p:cNvSpPr>
            <a:spLocks noChangeArrowheads="1"/>
          </p:cNvSpPr>
          <p:nvPr/>
        </p:nvSpPr>
        <p:spPr bwMode="auto">
          <a:xfrm>
            <a:off x="1371600" y="1752600"/>
            <a:ext cx="7200900" cy="495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public static void main(String[] </a:t>
            </a:r>
            <a:r>
              <a:rPr lang="en-US" sz="1200" dirty="0" err="1">
                <a:latin typeface="+mn-lt"/>
                <a:cs typeface="+mn-cs"/>
              </a:rPr>
              <a:t>args</a:t>
            </a:r>
            <a:r>
              <a:rPr lang="en-US" sz="1200" dirty="0">
                <a:latin typeface="+mn-lt"/>
                <a:cs typeface="+mn-cs"/>
              </a:rPr>
              <a:t>) {</a:t>
            </a:r>
          </a:p>
          <a:p>
            <a:pPr marL="1257300" lvl="2" indent="-342900" algn="l" rtl="0" fontAlgn="auto">
              <a:spcBef>
                <a:spcPts val="0"/>
              </a:spcBef>
              <a:spcAft>
                <a:spcPts val="0"/>
              </a:spcAft>
              <a:defRPr/>
            </a:pPr>
            <a:r>
              <a:rPr lang="en-US" sz="1200" dirty="0">
                <a:latin typeface="+mn-lt"/>
                <a:cs typeface="+mn-cs"/>
              </a:rPr>
              <a:t>      String </a:t>
            </a:r>
            <a:r>
              <a:rPr lang="en-US" sz="1200" dirty="0" err="1">
                <a:latin typeface="+mn-lt"/>
                <a:cs typeface="+mn-cs"/>
              </a:rPr>
              <a:t>firstWord</a:t>
            </a:r>
            <a:r>
              <a:rPr lang="en-US" sz="1200" dirty="0">
                <a:latin typeface="+mn-lt"/>
                <a:cs typeface="+mn-cs"/>
              </a:rPr>
              <a:t> = "Hello ";</a:t>
            </a:r>
          </a:p>
          <a:p>
            <a:pPr marL="1257300" lvl="2" indent="-342900" algn="l" rtl="0" fontAlgn="auto">
              <a:spcBef>
                <a:spcPts val="0"/>
              </a:spcBef>
              <a:spcAft>
                <a:spcPts val="0"/>
              </a:spcAft>
              <a:defRPr/>
            </a:pPr>
            <a:r>
              <a:rPr lang="en-US" sz="1200" dirty="0">
                <a:latin typeface="+mn-lt"/>
                <a:cs typeface="+mn-cs"/>
              </a:rPr>
              <a:t>      String </a:t>
            </a:r>
            <a:r>
              <a:rPr lang="en-US" sz="1200" dirty="0" err="1">
                <a:latin typeface="+mn-lt"/>
                <a:cs typeface="+mn-cs"/>
              </a:rPr>
              <a:t>secondWord</a:t>
            </a:r>
            <a:r>
              <a:rPr lang="en-US" sz="1200" dirty="0">
                <a:latin typeface="+mn-lt"/>
                <a:cs typeface="+mn-cs"/>
              </a:rPr>
              <a:t> = "everybody.";</a:t>
            </a:r>
          </a:p>
          <a:p>
            <a:pPr marL="1257300" lvl="2" indent="-342900" algn="l" rtl="0" fontAlgn="auto">
              <a:spcBef>
                <a:spcPts val="0"/>
              </a:spcBef>
              <a:spcAft>
                <a:spcPts val="0"/>
              </a:spcAft>
              <a:defRPr/>
            </a:pPr>
            <a:r>
              <a:rPr lang="en-US" sz="1200" dirty="0">
                <a:latin typeface="+mn-lt"/>
                <a:cs typeface="+mn-cs"/>
              </a:rPr>
              <a:t>      String </a:t>
            </a:r>
            <a:r>
              <a:rPr lang="en-US" sz="1200" dirty="0" err="1">
                <a:latin typeface="+mn-lt"/>
                <a:cs typeface="+mn-cs"/>
              </a:rPr>
              <a:t>bothWords</a:t>
            </a:r>
            <a:r>
              <a:rPr lang="en-US" sz="1200" dirty="0">
                <a:latin typeface="+mn-lt"/>
                <a:cs typeface="+mn-cs"/>
              </a:rPr>
              <a:t> = append(</a:t>
            </a:r>
            <a:r>
              <a:rPr lang="en-US" sz="1200" dirty="0" err="1">
                <a:latin typeface="+mn-lt"/>
                <a:cs typeface="+mn-cs"/>
              </a:rPr>
              <a:t>firstWord</a:t>
            </a:r>
            <a:r>
              <a:rPr lang="en-US" sz="1200" dirty="0">
                <a:latin typeface="+mn-lt"/>
                <a:cs typeface="+mn-cs"/>
              </a:rPr>
              <a:t>, </a:t>
            </a:r>
            <a:r>
              <a:rPr lang="en-US" sz="1200" dirty="0" err="1">
                <a:latin typeface="+mn-lt"/>
                <a:cs typeface="+mn-cs"/>
              </a:rPr>
              <a:t>secondWord</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a:t>
            </a:r>
            <a:r>
              <a:rPr lang="en-US" sz="1200" dirty="0" err="1">
                <a:latin typeface="+mn-lt"/>
                <a:cs typeface="+mn-cs"/>
              </a:rPr>
              <a:t>bothWords</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   public static String append(String </a:t>
            </a:r>
            <a:r>
              <a:rPr lang="en-US" sz="1200" dirty="0" err="1">
                <a:latin typeface="+mn-lt"/>
                <a:cs typeface="+mn-cs"/>
              </a:rPr>
              <a:t>firstWord</a:t>
            </a:r>
            <a:r>
              <a:rPr lang="en-US" sz="1200" dirty="0">
                <a:latin typeface="+mn-lt"/>
                <a:cs typeface="+mn-cs"/>
              </a:rPr>
              <a:t>, String </a:t>
            </a:r>
            <a:r>
              <a:rPr lang="en-US" sz="1200" dirty="0" err="1">
                <a:latin typeface="+mn-lt"/>
                <a:cs typeface="+mn-cs"/>
              </a:rPr>
              <a:t>secondWord</a:t>
            </a:r>
            <a:r>
              <a:rPr lang="en-US" sz="1200" dirty="0">
                <a:latin typeface="+mn-lt"/>
                <a:cs typeface="+mn-cs"/>
              </a:rPr>
              <a:t>) {</a:t>
            </a:r>
          </a:p>
          <a:p>
            <a:pPr marL="1257300" lvl="2" indent="-342900" algn="l" rtl="0" fontAlgn="auto">
              <a:spcBef>
                <a:spcPts val="0"/>
              </a:spcBef>
              <a:spcAft>
                <a:spcPts val="0"/>
              </a:spcAft>
              <a:defRPr/>
            </a:pPr>
            <a:r>
              <a:rPr lang="en-US" sz="1200" dirty="0">
                <a:latin typeface="+mn-lt"/>
                <a:cs typeface="+mn-cs"/>
              </a:rPr>
              <a:t>      String result = null;</a:t>
            </a:r>
          </a:p>
          <a:p>
            <a:pPr marL="1257300" lvl="2" indent="-342900" algn="l" rtl="0" fontAlgn="auto">
              <a:spcBef>
                <a:spcPts val="0"/>
              </a:spcBef>
              <a:spcAft>
                <a:spcPts val="0"/>
              </a:spcAft>
              <a:defRPr/>
            </a:pPr>
            <a:r>
              <a:rPr lang="en-US" sz="1200" dirty="0">
                <a:latin typeface="+mn-lt"/>
                <a:cs typeface="+mn-cs"/>
              </a:rPr>
              <a:t>      Class c = </a:t>
            </a:r>
            <a:r>
              <a:rPr lang="en-US" sz="1200" dirty="0" err="1">
                <a:latin typeface="+mn-lt"/>
                <a:cs typeface="+mn-cs"/>
              </a:rPr>
              <a:t>String.class</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      Class[] </a:t>
            </a:r>
            <a:r>
              <a:rPr lang="en-US" sz="1200" dirty="0" err="1">
                <a:latin typeface="+mn-lt"/>
                <a:cs typeface="+mn-cs"/>
              </a:rPr>
              <a:t>parameterTypes</a:t>
            </a:r>
            <a:r>
              <a:rPr lang="en-US" sz="1200" dirty="0">
                <a:latin typeface="+mn-lt"/>
                <a:cs typeface="+mn-cs"/>
              </a:rPr>
              <a:t> = new Class[] {</a:t>
            </a:r>
            <a:r>
              <a:rPr lang="en-US" sz="1200" dirty="0" err="1">
                <a:latin typeface="+mn-lt"/>
                <a:cs typeface="+mn-cs"/>
              </a:rPr>
              <a:t>String.class</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      Method </a:t>
            </a:r>
            <a:r>
              <a:rPr lang="en-US" sz="1200" dirty="0" err="1">
                <a:latin typeface="+mn-lt"/>
                <a:cs typeface="+mn-cs"/>
              </a:rPr>
              <a:t>concatMethod</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      Object[] arguments = new Object[] {</a:t>
            </a:r>
            <a:r>
              <a:rPr lang="en-US" sz="1200" dirty="0" err="1">
                <a:latin typeface="+mn-lt"/>
                <a:cs typeface="+mn-cs"/>
              </a:rPr>
              <a:t>secondWord</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      try {</a:t>
            </a:r>
          </a:p>
          <a:p>
            <a:pPr marL="1714500" lvl="3" indent="-342900" algn="l" rtl="0" fontAlgn="auto">
              <a:spcBef>
                <a:spcPts val="0"/>
              </a:spcBef>
              <a:spcAft>
                <a:spcPts val="0"/>
              </a:spcAft>
              <a:defRPr/>
            </a:pPr>
            <a:r>
              <a:rPr lang="en-US" sz="1200" dirty="0">
                <a:latin typeface="+mn-lt"/>
                <a:cs typeface="+mn-cs"/>
              </a:rPr>
              <a:t>        </a:t>
            </a:r>
            <a:r>
              <a:rPr lang="en-US" sz="1200" b="1" dirty="0" err="1">
                <a:latin typeface="+mn-lt"/>
                <a:cs typeface="+mn-cs"/>
              </a:rPr>
              <a:t>concatMethod</a:t>
            </a:r>
            <a:r>
              <a:rPr lang="en-US" sz="1200" b="1" dirty="0">
                <a:latin typeface="+mn-lt"/>
                <a:cs typeface="+mn-cs"/>
              </a:rPr>
              <a:t> = </a:t>
            </a:r>
            <a:r>
              <a:rPr lang="en-US" sz="1200" b="1" dirty="0" err="1">
                <a:latin typeface="+mn-lt"/>
                <a:cs typeface="+mn-cs"/>
              </a:rPr>
              <a:t>c.getMethod</a:t>
            </a:r>
            <a:r>
              <a:rPr lang="en-US" sz="1200" b="1" dirty="0">
                <a:latin typeface="+mn-lt"/>
                <a:cs typeface="+mn-cs"/>
              </a:rPr>
              <a:t>("</a:t>
            </a:r>
            <a:r>
              <a:rPr lang="en-US" sz="1200" b="1" dirty="0" err="1">
                <a:latin typeface="+mn-lt"/>
                <a:cs typeface="+mn-cs"/>
              </a:rPr>
              <a:t>concat</a:t>
            </a:r>
            <a:r>
              <a:rPr lang="en-US" sz="1200" b="1" dirty="0">
                <a:latin typeface="+mn-lt"/>
                <a:cs typeface="+mn-cs"/>
              </a:rPr>
              <a:t>", </a:t>
            </a:r>
            <a:r>
              <a:rPr lang="en-US" sz="1200" b="1" dirty="0" err="1">
                <a:latin typeface="+mn-lt"/>
                <a:cs typeface="+mn-cs"/>
              </a:rPr>
              <a:t>parameterTypes</a:t>
            </a:r>
            <a:r>
              <a:rPr lang="en-US" sz="1200" b="1" dirty="0">
                <a:latin typeface="+mn-lt"/>
                <a:cs typeface="+mn-cs"/>
              </a:rPr>
              <a:t>);</a:t>
            </a:r>
          </a:p>
          <a:p>
            <a:pPr marL="1714500" lvl="3" indent="-342900" algn="l" rtl="0" fontAlgn="auto">
              <a:spcBef>
                <a:spcPts val="0"/>
              </a:spcBef>
              <a:spcAft>
                <a:spcPts val="0"/>
              </a:spcAft>
              <a:defRPr/>
            </a:pPr>
            <a:r>
              <a:rPr lang="en-US" sz="1200" b="1" dirty="0">
                <a:latin typeface="+mn-lt"/>
                <a:cs typeface="+mn-cs"/>
              </a:rPr>
              <a:t>        result = (String) </a:t>
            </a:r>
            <a:r>
              <a:rPr lang="en-US" sz="1200" b="1" dirty="0" err="1">
                <a:latin typeface="+mn-lt"/>
                <a:cs typeface="+mn-cs"/>
              </a:rPr>
              <a:t>concatMethod.invoke</a:t>
            </a:r>
            <a:r>
              <a:rPr lang="en-US" sz="1200" b="1" dirty="0">
                <a:latin typeface="+mn-lt"/>
                <a:cs typeface="+mn-cs"/>
              </a:rPr>
              <a:t>(</a:t>
            </a:r>
            <a:r>
              <a:rPr lang="en-US" sz="1200" b="1" dirty="0" err="1">
                <a:latin typeface="+mn-lt"/>
                <a:cs typeface="+mn-cs"/>
              </a:rPr>
              <a:t>firstWord</a:t>
            </a:r>
            <a:r>
              <a:rPr lang="en-US" sz="1200" b="1" dirty="0">
                <a:latin typeface="+mn-lt"/>
                <a:cs typeface="+mn-cs"/>
              </a:rPr>
              <a:t>, arguments);</a:t>
            </a:r>
          </a:p>
          <a:p>
            <a:pPr marL="1257300" lvl="2" indent="-342900" algn="l" rtl="0" fontAlgn="auto">
              <a:spcBef>
                <a:spcPts val="0"/>
              </a:spcBef>
              <a:spcAft>
                <a:spcPts val="0"/>
              </a:spcAft>
              <a:defRPr/>
            </a:pPr>
            <a:r>
              <a:rPr lang="en-US" sz="1200" dirty="0">
                <a:latin typeface="+mn-lt"/>
                <a:cs typeface="+mn-cs"/>
              </a:rPr>
              <a:t>      } catch (</a:t>
            </a:r>
            <a:r>
              <a:rPr lang="en-US" sz="1200" dirty="0" err="1">
                <a:latin typeface="+mn-lt"/>
                <a:cs typeface="+mn-cs"/>
              </a:rPr>
              <a:t>NoSuchMethodException</a:t>
            </a:r>
            <a:r>
              <a:rPr lang="en-US" sz="1200" dirty="0">
                <a:latin typeface="+mn-lt"/>
                <a:cs typeface="+mn-cs"/>
              </a:rPr>
              <a:t> e) {</a:t>
            </a:r>
          </a:p>
          <a:p>
            <a:pPr marL="1257300" lvl="2"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1257300" lvl="2" indent="-342900" algn="l" rtl="0" fontAlgn="auto">
              <a:spcBef>
                <a:spcPts val="0"/>
              </a:spcBef>
              <a:spcAft>
                <a:spcPts val="0"/>
              </a:spcAft>
              <a:defRPr/>
            </a:pPr>
            <a:r>
              <a:rPr lang="en-US" sz="1200" dirty="0">
                <a:latin typeface="+mn-lt"/>
                <a:cs typeface="+mn-cs"/>
              </a:rPr>
              <a:t>      } catch (</a:t>
            </a:r>
            <a:r>
              <a:rPr lang="en-US" sz="1200" dirty="0" err="1">
                <a:latin typeface="+mn-lt"/>
                <a:cs typeface="+mn-cs"/>
              </a:rPr>
              <a:t>IllegalAccessException</a:t>
            </a:r>
            <a:r>
              <a:rPr lang="en-US" sz="1200" dirty="0">
                <a:latin typeface="+mn-lt"/>
                <a:cs typeface="+mn-cs"/>
              </a:rPr>
              <a:t> e) {</a:t>
            </a:r>
          </a:p>
          <a:p>
            <a:pPr marL="1257300" lvl="2"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1257300" lvl="2" indent="-342900" algn="l" rtl="0" fontAlgn="auto">
              <a:spcBef>
                <a:spcPts val="0"/>
              </a:spcBef>
              <a:spcAft>
                <a:spcPts val="0"/>
              </a:spcAft>
              <a:defRPr/>
            </a:pPr>
            <a:r>
              <a:rPr lang="en-US" sz="1200" dirty="0">
                <a:latin typeface="+mn-lt"/>
                <a:cs typeface="+mn-cs"/>
              </a:rPr>
              <a:t>      } catch (</a:t>
            </a:r>
            <a:r>
              <a:rPr lang="en-US" sz="1200" dirty="0" err="1">
                <a:latin typeface="+mn-lt"/>
                <a:cs typeface="+mn-cs"/>
              </a:rPr>
              <a:t>InvocationTargetException</a:t>
            </a:r>
            <a:r>
              <a:rPr lang="en-US" sz="1200" dirty="0">
                <a:latin typeface="+mn-lt"/>
                <a:cs typeface="+mn-cs"/>
              </a:rPr>
              <a:t> e) {</a:t>
            </a:r>
          </a:p>
          <a:p>
            <a:pPr marL="1257300" lvl="2"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(e);</a:t>
            </a:r>
          </a:p>
          <a:p>
            <a:pPr marL="1257300" lvl="2" indent="-342900" algn="l" rtl="0" fontAlgn="auto">
              <a:spcBef>
                <a:spcPts val="0"/>
              </a:spcBef>
              <a:spcAft>
                <a:spcPts val="0"/>
              </a:spcAft>
              <a:defRPr/>
            </a:pPr>
            <a:r>
              <a:rPr lang="en-US" sz="1200" dirty="0">
                <a:latin typeface="+mn-lt"/>
                <a:cs typeface="+mn-cs"/>
              </a:rPr>
              <a:t>      }</a:t>
            </a:r>
          </a:p>
          <a:p>
            <a:pPr marL="1257300" lvl="2" indent="-342900" algn="l" rtl="0" fontAlgn="auto">
              <a:spcBef>
                <a:spcPts val="0"/>
              </a:spcBef>
              <a:spcAft>
                <a:spcPts val="0"/>
              </a:spcAft>
              <a:defRPr/>
            </a:pPr>
            <a:r>
              <a:rPr lang="en-US" sz="1200" dirty="0">
                <a:latin typeface="+mn-lt"/>
                <a:cs typeface="+mn-cs"/>
              </a:rPr>
              <a:t>      return result;</a:t>
            </a:r>
          </a:p>
          <a:p>
            <a:pPr marL="1257300" lvl="2"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a:t>
            </a:r>
          </a:p>
        </p:txBody>
      </p:sp>
      <p:sp>
        <p:nvSpPr>
          <p:cNvPr id="7" name="AutoShape 8"/>
          <p:cNvSpPr>
            <a:spLocks noChangeArrowheads="1"/>
          </p:cNvSpPr>
          <p:nvPr/>
        </p:nvSpPr>
        <p:spPr bwMode="auto">
          <a:xfrm>
            <a:off x="5400675" y="5867400"/>
            <a:ext cx="35147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200" dirty="0">
                <a:latin typeface="+mn-lt"/>
                <a:cs typeface="+mn-cs"/>
              </a:rPr>
              <a:t>The output of the preceding program is: </a:t>
            </a:r>
          </a:p>
          <a:p>
            <a:pPr marL="342900" indent="-342900" algn="l" rtl="0" fontAlgn="auto">
              <a:spcBef>
                <a:spcPts val="0"/>
              </a:spcBef>
              <a:spcAft>
                <a:spcPts val="0"/>
              </a:spcAft>
              <a:defRPr/>
            </a:pPr>
            <a:r>
              <a:rPr lang="en-US" sz="1200" b="1" dirty="0">
                <a:latin typeface="+mn-lt"/>
                <a:cs typeface="+mn-cs"/>
              </a:rPr>
              <a:t>Hello everybody.</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idx="4294967295"/>
          </p:nvPr>
        </p:nvSpPr>
        <p:spPr>
          <a:xfrm>
            <a:off x="514350" y="930275"/>
            <a:ext cx="9258300" cy="1143000"/>
          </a:xfrm>
        </p:spPr>
        <p:txBody>
          <a:bodyPr/>
          <a:lstStyle/>
          <a:p>
            <a:r>
              <a:rPr lang="en-US" smtClean="0"/>
              <a:t>Working with Arrays</a:t>
            </a:r>
          </a:p>
        </p:txBody>
      </p:sp>
      <p:sp>
        <p:nvSpPr>
          <p:cNvPr id="202754" name="Rectangle 3"/>
          <p:cNvSpPr>
            <a:spLocks noGrp="1" noChangeArrowheads="1"/>
          </p:cNvSpPr>
          <p:nvPr>
            <p:ph type="body" idx="1"/>
          </p:nvPr>
        </p:nvSpPr>
        <p:spPr>
          <a:xfrm>
            <a:off x="514350" y="2255838"/>
            <a:ext cx="9258300" cy="4525963"/>
          </a:xfrm>
        </p:spPr>
        <p:txBody>
          <a:bodyPr/>
          <a:lstStyle/>
          <a:p>
            <a:r>
              <a:rPr lang="en-US" i="1" smtClean="0"/>
              <a:t>java.lang.reflect.Array</a:t>
            </a:r>
          </a:p>
          <a:p>
            <a:r>
              <a:rPr lang="en-US" smtClean="0"/>
              <a:t>Identifying arrays</a:t>
            </a:r>
          </a:p>
          <a:p>
            <a:r>
              <a:rPr lang="en-US" smtClean="0"/>
              <a:t>Retrieving components types</a:t>
            </a:r>
          </a:p>
          <a:p>
            <a:r>
              <a:rPr lang="en-US" smtClean="0"/>
              <a:t>Creating arrays</a:t>
            </a:r>
          </a:p>
          <a:p>
            <a:r>
              <a:rPr lang="en-US" smtClean="0"/>
              <a:t>Setting and getting arrays elements</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idx="4294967295"/>
          </p:nvPr>
        </p:nvSpPr>
        <p:spPr>
          <a:xfrm>
            <a:off x="514350" y="625475"/>
            <a:ext cx="9258300" cy="1143000"/>
          </a:xfrm>
        </p:spPr>
        <p:txBody>
          <a:bodyPr/>
          <a:lstStyle/>
          <a:p>
            <a:r>
              <a:rPr lang="en-US" smtClean="0"/>
              <a:t>java.lang.reflect.Array</a:t>
            </a:r>
          </a:p>
        </p:txBody>
      </p:sp>
      <p:sp>
        <p:nvSpPr>
          <p:cNvPr id="203778" name="Rectangle 3"/>
          <p:cNvSpPr>
            <a:spLocks noGrp="1" noChangeArrowheads="1"/>
          </p:cNvSpPr>
          <p:nvPr>
            <p:ph type="body" idx="1"/>
          </p:nvPr>
        </p:nvSpPr>
        <p:spPr>
          <a:xfrm>
            <a:off x="514350" y="1951038"/>
            <a:ext cx="9258300" cy="4525963"/>
          </a:xfrm>
        </p:spPr>
        <p:txBody>
          <a:bodyPr/>
          <a:lstStyle/>
          <a:p>
            <a:r>
              <a:rPr lang="en-US" sz="2800" smtClean="0"/>
              <a:t>provides static methods to do the following:</a:t>
            </a:r>
          </a:p>
          <a:p>
            <a:endParaRPr lang="en-US" sz="2800" smtClean="0"/>
          </a:p>
          <a:p>
            <a:pPr lvl="2"/>
            <a:r>
              <a:rPr lang="en-US" smtClean="0"/>
              <a:t>dynamically instantiate an arrays </a:t>
            </a:r>
          </a:p>
          <a:p>
            <a:pPr lvl="2"/>
            <a:r>
              <a:rPr lang="en-US" smtClean="0"/>
              <a:t>get and set values according to array index</a:t>
            </a:r>
          </a:p>
          <a:p>
            <a:pPr lvl="2"/>
            <a:r>
              <a:rPr lang="en-US" smtClean="0"/>
              <a:t>get array length</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idx="4294967295"/>
          </p:nvPr>
        </p:nvSpPr>
        <p:spPr>
          <a:xfrm>
            <a:off x="514350" y="549275"/>
            <a:ext cx="9258300" cy="1143000"/>
          </a:xfrm>
        </p:spPr>
        <p:txBody>
          <a:bodyPr/>
          <a:lstStyle/>
          <a:p>
            <a:r>
              <a:rPr lang="en-US" smtClean="0"/>
              <a:t>Working with Arrays</a:t>
            </a:r>
          </a:p>
        </p:txBody>
      </p:sp>
      <p:sp>
        <p:nvSpPr>
          <p:cNvPr id="204802" name="Rectangle 3"/>
          <p:cNvSpPr>
            <a:spLocks noGrp="1" noChangeArrowheads="1"/>
          </p:cNvSpPr>
          <p:nvPr>
            <p:ph type="body" idx="1"/>
          </p:nvPr>
        </p:nvSpPr>
        <p:spPr>
          <a:xfrm>
            <a:off x="514350" y="1874838"/>
            <a:ext cx="9258300" cy="4525963"/>
          </a:xfrm>
        </p:spPr>
        <p:txBody>
          <a:bodyPr/>
          <a:lstStyle/>
          <a:p>
            <a:r>
              <a:rPr lang="en-US" smtClean="0"/>
              <a:t>Identifying arrays</a:t>
            </a:r>
          </a:p>
          <a:p>
            <a:pPr lvl="2"/>
            <a:r>
              <a:rPr lang="en-US" smtClean="0"/>
              <a:t>useful if we want to know if an object is an actual instance of an array</a:t>
            </a:r>
          </a:p>
          <a:p>
            <a:pPr lvl="2"/>
            <a:r>
              <a:rPr lang="en-US" smtClean="0"/>
              <a:t>Use the </a:t>
            </a:r>
            <a:r>
              <a:rPr lang="en-US" i="1" smtClean="0"/>
              <a:t>Class</a:t>
            </a:r>
            <a:r>
              <a:rPr lang="en-US" smtClean="0"/>
              <a:t> method – </a:t>
            </a:r>
            <a:r>
              <a:rPr lang="en-US" i="1" smtClean="0"/>
              <a:t>isArray()</a:t>
            </a:r>
          </a:p>
          <a:p>
            <a:r>
              <a:rPr lang="en-US" smtClean="0"/>
              <a:t>Retrieving array type</a:t>
            </a:r>
          </a:p>
          <a:p>
            <a:pPr lvl="2"/>
            <a:r>
              <a:rPr lang="en-US" smtClean="0"/>
              <a:t>Allows to dynamically reflect an array element type</a:t>
            </a:r>
          </a:p>
          <a:p>
            <a:pPr lvl="2"/>
            <a:r>
              <a:rPr lang="en-US" smtClean="0"/>
              <a:t>done via </a:t>
            </a:r>
            <a:r>
              <a:rPr lang="en-US" i="1" smtClean="0"/>
              <a:t>getComponentType() </a:t>
            </a:r>
            <a:r>
              <a:rPr lang="en-US" smtClean="0"/>
              <a:t>method</a:t>
            </a:r>
          </a:p>
          <a:p>
            <a:pPr lvl="2"/>
            <a:r>
              <a:rPr lang="en-US" smtClean="0"/>
              <a:t>returns a reflection (</a:t>
            </a:r>
            <a:r>
              <a:rPr lang="en-US" i="1" smtClean="0"/>
              <a:t>Class</a:t>
            </a:r>
            <a:r>
              <a:rPr lang="en-US" smtClean="0"/>
              <a:t>) of an array elements type</a:t>
            </a:r>
          </a:p>
          <a:p>
            <a:pPr lvl="2">
              <a:buFont typeface="Arial" charset="0"/>
              <a:buNone/>
            </a:pPr>
            <a:r>
              <a:rPr lang="en-US" smtClean="0"/>
              <a:t>	or null if not an array</a:t>
            </a:r>
          </a:p>
          <a:p>
            <a:pPr lvl="2"/>
            <a:endParaRPr lang="en-US" i="1" smtClean="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idx="4294967295"/>
          </p:nvPr>
        </p:nvSpPr>
        <p:spPr>
          <a:xfrm>
            <a:off x="544710" y="655638"/>
            <a:ext cx="9258300" cy="1143000"/>
          </a:xfrm>
        </p:spPr>
        <p:txBody>
          <a:bodyPr/>
          <a:lstStyle/>
          <a:p>
            <a:r>
              <a:rPr lang="en-US" smtClean="0"/>
              <a:t>Working with Arrays</a:t>
            </a:r>
          </a:p>
        </p:txBody>
      </p:sp>
      <p:sp>
        <p:nvSpPr>
          <p:cNvPr id="205826" name="Rectangle 3"/>
          <p:cNvSpPr>
            <a:spLocks noGrp="1" noChangeArrowheads="1"/>
          </p:cNvSpPr>
          <p:nvPr>
            <p:ph type="body" idx="1"/>
          </p:nvPr>
        </p:nvSpPr>
        <p:spPr>
          <a:xfrm>
            <a:off x="373261" y="1722438"/>
            <a:ext cx="9570840" cy="4525962"/>
          </a:xfrm>
        </p:spPr>
        <p:txBody>
          <a:bodyPr/>
          <a:lstStyle/>
          <a:p>
            <a:r>
              <a:rPr lang="en-US" sz="2800" smtClean="0"/>
              <a:t>Getting array name and type:</a:t>
            </a:r>
          </a:p>
        </p:txBody>
      </p:sp>
      <p:sp>
        <p:nvSpPr>
          <p:cNvPr id="5" name="AutoShape 8"/>
          <p:cNvSpPr>
            <a:spLocks noChangeArrowheads="1"/>
          </p:cNvSpPr>
          <p:nvPr/>
        </p:nvSpPr>
        <p:spPr bwMode="auto">
          <a:xfrm>
            <a:off x="630435" y="2438400"/>
            <a:ext cx="8829675" cy="419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lvl="1" algn="l" rtl="0" fontAlgn="auto">
              <a:spcBef>
                <a:spcPts val="0"/>
              </a:spcBef>
              <a:spcAft>
                <a:spcPts val="0"/>
              </a:spcAft>
              <a:defRPr/>
            </a:pPr>
            <a:r>
              <a:rPr lang="en-US" sz="1200" b="1" dirty="0">
                <a:latin typeface="+mn-lt"/>
                <a:cs typeface="+mn-cs"/>
              </a:rPr>
              <a:t>public static void main(String [] </a:t>
            </a:r>
            <a:r>
              <a:rPr lang="en-US" sz="1200" b="1" dirty="0" err="1">
                <a:latin typeface="+mn-lt"/>
                <a:cs typeface="+mn-cs"/>
              </a:rPr>
              <a:t>args</a:t>
            </a:r>
            <a:r>
              <a:rPr lang="en-US" sz="1200" b="1" dirty="0">
                <a:latin typeface="+mn-lt"/>
                <a:cs typeface="+mn-cs"/>
              </a:rPr>
              <a:t>){</a:t>
            </a:r>
          </a:p>
          <a:p>
            <a:pPr lvl="2" algn="l" rtl="0" fontAlgn="auto">
              <a:spcBef>
                <a:spcPts val="0"/>
              </a:spcBef>
              <a:spcAft>
                <a:spcPts val="0"/>
              </a:spcAft>
              <a:defRPr/>
            </a:pPr>
            <a:r>
              <a:rPr lang="en-US" sz="1200" dirty="0">
                <a:latin typeface="+mn-lt"/>
                <a:cs typeface="+mn-cs"/>
              </a:rPr>
              <a:t>String [] strings={"</a:t>
            </a:r>
            <a:r>
              <a:rPr lang="en-US" sz="1200" dirty="0" err="1">
                <a:latin typeface="+mn-lt"/>
                <a:cs typeface="+mn-cs"/>
              </a:rPr>
              <a:t>hello","world</a:t>
            </a:r>
            <a:r>
              <a:rPr lang="en-US" sz="1200" dirty="0">
                <a:latin typeface="+mn-lt"/>
                <a:cs typeface="+mn-cs"/>
              </a:rPr>
              <a:t>"};</a:t>
            </a:r>
          </a:p>
          <a:p>
            <a:pPr lvl="2" algn="l" rtl="0" fontAlgn="auto">
              <a:spcBef>
                <a:spcPts val="0"/>
              </a:spcBef>
              <a:spcAft>
                <a:spcPts val="0"/>
              </a:spcAft>
              <a:defRPr/>
            </a:pPr>
            <a:r>
              <a:rPr lang="en-US" sz="1200" dirty="0">
                <a:latin typeface="+mn-lt"/>
                <a:cs typeface="+mn-cs"/>
              </a:rPr>
              <a:t>Object [] objects={"</a:t>
            </a:r>
            <a:r>
              <a:rPr lang="en-US" sz="1200" dirty="0" err="1">
                <a:latin typeface="+mn-lt"/>
                <a:cs typeface="+mn-cs"/>
              </a:rPr>
              <a:t>hello","world</a:t>
            </a:r>
            <a:r>
              <a:rPr lang="en-US" sz="1200" dirty="0">
                <a:latin typeface="+mn-lt"/>
                <a:cs typeface="+mn-cs"/>
              </a:rPr>
              <a:t>"};</a:t>
            </a:r>
          </a:p>
          <a:p>
            <a:pPr lvl="2" algn="l" rtl="0" fontAlgn="auto">
              <a:spcBef>
                <a:spcPts val="0"/>
              </a:spcBef>
              <a:spcAft>
                <a:spcPts val="0"/>
              </a:spcAft>
              <a:defRPr/>
            </a:pPr>
            <a:r>
              <a:rPr lang="en-US" sz="1200" dirty="0" err="1">
                <a:latin typeface="+mn-lt"/>
                <a:cs typeface="+mn-cs"/>
              </a:rPr>
              <a:t>int</a:t>
            </a:r>
            <a:r>
              <a:rPr lang="en-US" sz="1200" dirty="0">
                <a:latin typeface="+mn-lt"/>
                <a:cs typeface="+mn-cs"/>
              </a:rPr>
              <a:t> [] numbers ={1,2,3,4,5};</a:t>
            </a:r>
          </a:p>
          <a:p>
            <a:pPr lvl="2" algn="l" rtl="0" fontAlgn="auto">
              <a:spcBef>
                <a:spcPts val="0"/>
              </a:spcBef>
              <a:spcAft>
                <a:spcPts val="0"/>
              </a:spcAft>
              <a:defRPr/>
            </a:pPr>
            <a:r>
              <a:rPr lang="en-US" sz="1200" dirty="0">
                <a:latin typeface="+mn-lt"/>
                <a:cs typeface="+mn-cs"/>
              </a:rPr>
              <a:t>long [] longs ={1,2,3,4,5};</a:t>
            </a:r>
          </a:p>
          <a:p>
            <a:pPr lvl="2" algn="l" rtl="0" fontAlgn="auto">
              <a:spcBef>
                <a:spcPts val="0"/>
              </a:spcBef>
              <a:spcAft>
                <a:spcPts val="0"/>
              </a:spcAft>
              <a:defRPr/>
            </a:pPr>
            <a:r>
              <a:rPr lang="en-US" sz="1200" dirty="0">
                <a:latin typeface="+mn-lt"/>
                <a:cs typeface="+mn-cs"/>
              </a:rPr>
              <a:t>double [] doubles={1.1,2.2,3.3};</a:t>
            </a:r>
          </a:p>
          <a:p>
            <a:pPr lvl="2" algn="l" rtl="0" fontAlgn="auto">
              <a:spcBef>
                <a:spcPts val="0"/>
              </a:spcBef>
              <a:spcAft>
                <a:spcPts val="0"/>
              </a:spcAft>
              <a:defRPr/>
            </a:pPr>
            <a:r>
              <a:rPr lang="en-US" sz="1200" i="1" dirty="0" err="1">
                <a:latin typeface="+mn-lt"/>
                <a:cs typeface="+mn-cs"/>
              </a:rPr>
              <a:t>printArrayType</a:t>
            </a:r>
            <a:r>
              <a:rPr lang="en-US" sz="1200" i="1" dirty="0">
                <a:latin typeface="+mn-lt"/>
                <a:cs typeface="+mn-cs"/>
              </a:rPr>
              <a:t>(strings);</a:t>
            </a:r>
          </a:p>
          <a:p>
            <a:pPr lvl="2" algn="l" rtl="0" fontAlgn="auto">
              <a:spcBef>
                <a:spcPts val="0"/>
              </a:spcBef>
              <a:spcAft>
                <a:spcPts val="0"/>
              </a:spcAft>
              <a:defRPr/>
            </a:pPr>
            <a:r>
              <a:rPr lang="en-US" sz="1200" i="1" dirty="0" err="1">
                <a:latin typeface="+mn-lt"/>
                <a:cs typeface="+mn-cs"/>
              </a:rPr>
              <a:t>printArrayType</a:t>
            </a:r>
            <a:r>
              <a:rPr lang="en-US" sz="1200" i="1" dirty="0">
                <a:latin typeface="+mn-lt"/>
                <a:cs typeface="+mn-cs"/>
              </a:rPr>
              <a:t>(objects);</a:t>
            </a:r>
          </a:p>
          <a:p>
            <a:pPr lvl="2" algn="l" rtl="0" fontAlgn="auto">
              <a:spcBef>
                <a:spcPts val="0"/>
              </a:spcBef>
              <a:spcAft>
                <a:spcPts val="0"/>
              </a:spcAft>
              <a:defRPr/>
            </a:pPr>
            <a:r>
              <a:rPr lang="en-US" sz="1200" i="1" dirty="0" err="1">
                <a:latin typeface="+mn-lt"/>
                <a:cs typeface="+mn-cs"/>
              </a:rPr>
              <a:t>printArrayType</a:t>
            </a:r>
            <a:r>
              <a:rPr lang="en-US" sz="1200" i="1" dirty="0">
                <a:latin typeface="+mn-lt"/>
                <a:cs typeface="+mn-cs"/>
              </a:rPr>
              <a:t>(numbers);</a:t>
            </a:r>
          </a:p>
          <a:p>
            <a:pPr lvl="2" algn="l" rtl="0" fontAlgn="auto">
              <a:spcBef>
                <a:spcPts val="0"/>
              </a:spcBef>
              <a:spcAft>
                <a:spcPts val="0"/>
              </a:spcAft>
              <a:defRPr/>
            </a:pPr>
            <a:r>
              <a:rPr lang="en-US" sz="1200" i="1" dirty="0" err="1">
                <a:latin typeface="+mn-lt"/>
                <a:cs typeface="+mn-cs"/>
              </a:rPr>
              <a:t>printArrayType</a:t>
            </a:r>
            <a:r>
              <a:rPr lang="en-US" sz="1200" i="1" dirty="0">
                <a:latin typeface="+mn-lt"/>
                <a:cs typeface="+mn-cs"/>
              </a:rPr>
              <a:t>(longs);</a:t>
            </a:r>
          </a:p>
          <a:p>
            <a:pPr lvl="2" algn="l" rtl="0" fontAlgn="auto">
              <a:spcBef>
                <a:spcPts val="0"/>
              </a:spcBef>
              <a:spcAft>
                <a:spcPts val="0"/>
              </a:spcAft>
              <a:defRPr/>
            </a:pPr>
            <a:r>
              <a:rPr lang="en-US" sz="1200" i="1" dirty="0" err="1">
                <a:latin typeface="+mn-lt"/>
                <a:cs typeface="+mn-cs"/>
              </a:rPr>
              <a:t>printArrayType</a:t>
            </a:r>
            <a:r>
              <a:rPr lang="en-US" sz="1200" i="1" dirty="0">
                <a:latin typeface="+mn-lt"/>
                <a:cs typeface="+mn-cs"/>
              </a:rPr>
              <a:t>(doubles);</a:t>
            </a:r>
            <a:endParaRPr lang="en-US" sz="1200" dirty="0">
              <a:latin typeface="+mn-lt"/>
              <a:cs typeface="+mn-cs"/>
            </a:endParaRPr>
          </a:p>
          <a:p>
            <a:pPr lvl="1" algn="l" rtl="0" fontAlgn="auto">
              <a:spcBef>
                <a:spcPts val="0"/>
              </a:spcBef>
              <a:spcAft>
                <a:spcPts val="0"/>
              </a:spcAft>
              <a:defRPr/>
            </a:pPr>
            <a:r>
              <a:rPr lang="en-US" sz="1200" dirty="0">
                <a:latin typeface="+mn-lt"/>
                <a:cs typeface="+mn-cs"/>
              </a:rPr>
              <a:t>}</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a:latin typeface="+mn-lt"/>
                <a:cs typeface="+mn-cs"/>
              </a:rPr>
              <a:t>public static void </a:t>
            </a:r>
            <a:r>
              <a:rPr lang="en-US" sz="1200" dirty="0" err="1">
                <a:latin typeface="+mn-lt"/>
                <a:cs typeface="+mn-cs"/>
              </a:rPr>
              <a:t>printArrayType</a:t>
            </a:r>
            <a:r>
              <a:rPr lang="en-US" sz="1200" dirty="0">
                <a:latin typeface="+mn-lt"/>
                <a:cs typeface="+mn-cs"/>
              </a:rPr>
              <a:t>(Object target) {</a:t>
            </a:r>
          </a:p>
          <a:p>
            <a:pPr lvl="2" algn="l" rtl="0" fontAlgn="auto">
              <a:spcBef>
                <a:spcPts val="0"/>
              </a:spcBef>
              <a:spcAft>
                <a:spcPts val="0"/>
              </a:spcAft>
              <a:defRPr/>
            </a:pPr>
            <a:r>
              <a:rPr lang="en-US" sz="1200" dirty="0">
                <a:latin typeface="+mn-lt"/>
                <a:cs typeface="+mn-cs"/>
              </a:rPr>
              <a:t>Class </a:t>
            </a:r>
            <a:r>
              <a:rPr lang="en-US" sz="1200" dirty="0" err="1">
                <a:latin typeface="+mn-lt"/>
                <a:cs typeface="+mn-cs"/>
              </a:rPr>
              <a:t>targetClass</a:t>
            </a:r>
            <a:r>
              <a:rPr lang="en-US" sz="1200" dirty="0">
                <a:latin typeface="+mn-lt"/>
                <a:cs typeface="+mn-cs"/>
              </a:rPr>
              <a:t> = </a:t>
            </a:r>
            <a:r>
              <a:rPr lang="en-US" sz="1200" dirty="0" err="1">
                <a:latin typeface="+mn-lt"/>
                <a:cs typeface="+mn-cs"/>
              </a:rPr>
              <a:t>target.getClass</a:t>
            </a:r>
            <a:r>
              <a:rPr lang="en-US" sz="1200" dirty="0">
                <a:latin typeface="+mn-lt"/>
                <a:cs typeface="+mn-cs"/>
              </a:rPr>
              <a:t>();</a:t>
            </a:r>
          </a:p>
          <a:p>
            <a:pPr lvl="2" algn="l" rtl="0" fontAlgn="auto">
              <a:spcBef>
                <a:spcPts val="0"/>
              </a:spcBef>
              <a:spcAft>
                <a:spcPts val="0"/>
              </a:spcAft>
              <a:defRPr/>
            </a:pPr>
            <a:r>
              <a:rPr lang="en-US" sz="1200" dirty="0">
                <a:latin typeface="+mn-lt"/>
                <a:cs typeface="+mn-cs"/>
              </a:rPr>
              <a:t>if (</a:t>
            </a:r>
            <a:r>
              <a:rPr lang="en-US" sz="1200" dirty="0" err="1">
                <a:latin typeface="+mn-lt"/>
                <a:cs typeface="+mn-cs"/>
              </a:rPr>
              <a:t>targetClass.isArray</a:t>
            </a:r>
            <a:r>
              <a:rPr lang="en-US" sz="1200" dirty="0">
                <a:latin typeface="+mn-lt"/>
                <a:cs typeface="+mn-cs"/>
              </a:rPr>
              <a:t>()) {</a:t>
            </a:r>
          </a:p>
          <a:p>
            <a:pPr lvl="2" algn="l" rtl="0" fontAlgn="auto">
              <a:spcBef>
                <a:spcPts val="0"/>
              </a:spcBef>
              <a:spcAft>
                <a:spcPts val="0"/>
              </a:spcAft>
              <a:defRPr/>
            </a:pPr>
            <a:r>
              <a:rPr lang="en-US" sz="1200" dirty="0">
                <a:latin typeface="+mn-lt"/>
                <a:cs typeface="+mn-cs"/>
              </a:rPr>
              <a:t>        String </a:t>
            </a:r>
            <a:r>
              <a:rPr lang="en-US" sz="1200" dirty="0" err="1">
                <a:latin typeface="+mn-lt"/>
                <a:cs typeface="+mn-cs"/>
              </a:rPr>
              <a:t>fieldName</a:t>
            </a:r>
            <a:r>
              <a:rPr lang="en-US" sz="1200" dirty="0">
                <a:latin typeface="+mn-lt"/>
                <a:cs typeface="+mn-cs"/>
              </a:rPr>
              <a:t> = </a:t>
            </a:r>
            <a:r>
              <a:rPr lang="en-US" sz="1200" b="1" dirty="0" err="1">
                <a:latin typeface="+mn-lt"/>
                <a:cs typeface="+mn-cs"/>
              </a:rPr>
              <a:t>targetClass.getName</a:t>
            </a:r>
            <a:r>
              <a:rPr lang="en-US" sz="1200" b="1" dirty="0">
                <a:latin typeface="+mn-lt"/>
                <a:cs typeface="+mn-cs"/>
              </a:rPr>
              <a:t>();</a:t>
            </a:r>
          </a:p>
          <a:p>
            <a:pPr lvl="2" algn="l" rtl="0" fontAlgn="auto">
              <a:spcBef>
                <a:spcPts val="0"/>
              </a:spcBef>
              <a:spcAft>
                <a:spcPts val="0"/>
              </a:spcAft>
              <a:defRPr/>
            </a:pPr>
            <a:r>
              <a:rPr lang="en-US" sz="1200" dirty="0">
                <a:latin typeface="+mn-lt"/>
                <a:cs typeface="+mn-cs"/>
              </a:rPr>
              <a:t>        Class </a:t>
            </a:r>
            <a:r>
              <a:rPr lang="en-US" sz="1200" dirty="0" err="1">
                <a:latin typeface="+mn-lt"/>
                <a:cs typeface="+mn-cs"/>
              </a:rPr>
              <a:t>fieldType</a:t>
            </a:r>
            <a:r>
              <a:rPr lang="en-US" sz="1200" dirty="0">
                <a:latin typeface="+mn-lt"/>
                <a:cs typeface="+mn-cs"/>
              </a:rPr>
              <a:t> = </a:t>
            </a:r>
            <a:r>
              <a:rPr lang="en-US" sz="1200" b="1" dirty="0" err="1">
                <a:latin typeface="+mn-lt"/>
                <a:cs typeface="+mn-cs"/>
              </a:rPr>
              <a:t>targetClass.getComponentType</a:t>
            </a:r>
            <a:r>
              <a:rPr lang="en-US" sz="1200" b="1" dirty="0">
                <a:latin typeface="+mn-lt"/>
                <a:cs typeface="+mn-cs"/>
              </a:rPr>
              <a:t>();</a:t>
            </a:r>
          </a:p>
          <a:p>
            <a:pPr lvl="2" algn="l" rtl="0" fontAlgn="auto">
              <a:spcBef>
                <a:spcPts val="0"/>
              </a:spcBef>
              <a:spcAft>
                <a:spcPts val="0"/>
              </a:spcAft>
              <a:defRPr/>
            </a:pPr>
            <a:r>
              <a:rPr lang="en-US" sz="1200" dirty="0">
                <a:latin typeface="+mn-lt"/>
                <a:cs typeface="+mn-cs"/>
              </a:rPr>
              <a:t>        </a:t>
            </a:r>
            <a:r>
              <a:rPr lang="en-US" sz="1200" dirty="0" err="1">
                <a:latin typeface="+mn-lt"/>
                <a:cs typeface="+mn-cs"/>
              </a:rPr>
              <a:t>System.</a:t>
            </a:r>
            <a:r>
              <a:rPr lang="en-US" sz="1200" i="1" dirty="0" err="1">
                <a:latin typeface="+mn-lt"/>
                <a:cs typeface="+mn-cs"/>
              </a:rPr>
              <a:t>out.println</a:t>
            </a:r>
            <a:r>
              <a:rPr lang="en-US" sz="1200" i="1" dirty="0">
                <a:latin typeface="+mn-lt"/>
                <a:cs typeface="+mn-cs"/>
              </a:rPr>
              <a:t>("Name: " + </a:t>
            </a:r>
            <a:r>
              <a:rPr lang="en-US" sz="1200" i="1" dirty="0" err="1">
                <a:latin typeface="+mn-lt"/>
                <a:cs typeface="+mn-cs"/>
              </a:rPr>
              <a:t>fieldName</a:t>
            </a:r>
            <a:r>
              <a:rPr lang="en-US" sz="1200" i="1" dirty="0">
                <a:latin typeface="+mn-lt"/>
                <a:cs typeface="+mn-cs"/>
              </a:rPr>
              <a:t> + ", Type: " + </a:t>
            </a:r>
            <a:r>
              <a:rPr lang="en-US" sz="1200" i="1" dirty="0" err="1">
                <a:latin typeface="+mn-lt"/>
                <a:cs typeface="+mn-cs"/>
              </a:rPr>
              <a:t>fieldType</a:t>
            </a:r>
            <a:r>
              <a:rPr lang="en-US" sz="1200" i="1" dirty="0">
                <a:latin typeface="+mn-lt"/>
                <a:cs typeface="+mn-cs"/>
              </a:rPr>
              <a:t>);</a:t>
            </a:r>
          </a:p>
          <a:p>
            <a:pPr lvl="2" algn="l" rtl="0" fontAlgn="auto">
              <a:spcBef>
                <a:spcPts val="0"/>
              </a:spcBef>
              <a:spcAft>
                <a:spcPts val="0"/>
              </a:spcAft>
              <a:defRPr/>
            </a:pPr>
            <a:r>
              <a:rPr lang="en-US" sz="1200" dirty="0">
                <a:latin typeface="+mn-lt"/>
                <a:cs typeface="+mn-cs"/>
              </a:rPr>
              <a:t>}</a:t>
            </a:r>
          </a:p>
          <a:p>
            <a:pPr lvl="1" algn="l" rtl="0" fontAlgn="auto">
              <a:spcBef>
                <a:spcPts val="0"/>
              </a:spcBef>
              <a:spcAft>
                <a:spcPts val="0"/>
              </a:spcAft>
              <a:defRPr/>
            </a:pPr>
            <a:r>
              <a:rPr lang="en-US" sz="1200" dirty="0">
                <a:latin typeface="+mn-lt"/>
                <a:cs typeface="+mn-cs"/>
              </a:rPr>
              <a:t>}</a:t>
            </a:r>
          </a:p>
        </p:txBody>
      </p:sp>
      <p:sp>
        <p:nvSpPr>
          <p:cNvPr id="6" name="AutoShape 8"/>
          <p:cNvSpPr>
            <a:spLocks noChangeArrowheads="1"/>
          </p:cNvSpPr>
          <p:nvPr/>
        </p:nvSpPr>
        <p:spPr bwMode="auto">
          <a:xfrm>
            <a:off x="4573785" y="2971800"/>
            <a:ext cx="5143500" cy="1752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a:latin typeface="+mn-lt"/>
                <a:cs typeface="+mn-cs"/>
              </a:rPr>
              <a:t>Output: </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a:latin typeface="+mn-lt"/>
                <a:cs typeface="+mn-cs"/>
              </a:rPr>
              <a:t>Name: [</a:t>
            </a:r>
            <a:r>
              <a:rPr lang="en-US" sz="1200" dirty="0" err="1">
                <a:latin typeface="+mn-lt"/>
                <a:cs typeface="+mn-cs"/>
              </a:rPr>
              <a:t>Ljava.lang.String</a:t>
            </a:r>
            <a:r>
              <a:rPr lang="en-US" sz="1200" dirty="0">
                <a:latin typeface="+mn-lt"/>
                <a:cs typeface="+mn-cs"/>
              </a:rPr>
              <a:t>;, Type: class </a:t>
            </a:r>
            <a:r>
              <a:rPr lang="en-US" sz="1200" dirty="0" err="1">
                <a:latin typeface="+mn-lt"/>
                <a:cs typeface="+mn-cs"/>
              </a:rPr>
              <a:t>java.lang.String</a:t>
            </a:r>
            <a:endParaRPr lang="en-US" sz="1200" dirty="0">
              <a:latin typeface="+mn-lt"/>
              <a:cs typeface="+mn-cs"/>
            </a:endParaRPr>
          </a:p>
          <a:p>
            <a:pPr lvl="1" algn="l" rtl="0" fontAlgn="auto">
              <a:spcBef>
                <a:spcPts val="0"/>
              </a:spcBef>
              <a:spcAft>
                <a:spcPts val="0"/>
              </a:spcAft>
              <a:defRPr/>
            </a:pPr>
            <a:r>
              <a:rPr lang="en-US" sz="1200" dirty="0">
                <a:latin typeface="+mn-lt"/>
                <a:cs typeface="+mn-cs"/>
              </a:rPr>
              <a:t>Name: [</a:t>
            </a:r>
            <a:r>
              <a:rPr lang="en-US" sz="1200" dirty="0" err="1">
                <a:latin typeface="+mn-lt"/>
                <a:cs typeface="+mn-cs"/>
              </a:rPr>
              <a:t>Ljava.lang.Object</a:t>
            </a:r>
            <a:r>
              <a:rPr lang="en-US" sz="1200" dirty="0">
                <a:latin typeface="+mn-lt"/>
                <a:cs typeface="+mn-cs"/>
              </a:rPr>
              <a:t>;, Type: class </a:t>
            </a:r>
            <a:r>
              <a:rPr lang="en-US" sz="1200" dirty="0" err="1">
                <a:latin typeface="+mn-lt"/>
                <a:cs typeface="+mn-cs"/>
              </a:rPr>
              <a:t>java.lang.Object</a:t>
            </a:r>
            <a:endParaRPr lang="en-US" sz="1200" dirty="0">
              <a:latin typeface="+mn-lt"/>
              <a:cs typeface="+mn-cs"/>
            </a:endParaRPr>
          </a:p>
          <a:p>
            <a:pPr lvl="1" algn="l" rtl="0" fontAlgn="auto">
              <a:spcBef>
                <a:spcPts val="0"/>
              </a:spcBef>
              <a:spcAft>
                <a:spcPts val="0"/>
              </a:spcAft>
              <a:defRPr/>
            </a:pPr>
            <a:r>
              <a:rPr lang="en-US" sz="1200" dirty="0">
                <a:latin typeface="+mn-lt"/>
                <a:cs typeface="+mn-cs"/>
              </a:rPr>
              <a:t>Name: [I, Type: </a:t>
            </a:r>
            <a:r>
              <a:rPr lang="en-US" sz="1200" dirty="0" err="1">
                <a:latin typeface="+mn-lt"/>
                <a:cs typeface="+mn-cs"/>
              </a:rPr>
              <a:t>int</a:t>
            </a:r>
            <a:endParaRPr lang="en-US" sz="1200" dirty="0">
              <a:latin typeface="+mn-lt"/>
              <a:cs typeface="+mn-cs"/>
            </a:endParaRPr>
          </a:p>
          <a:p>
            <a:pPr lvl="1" algn="l" rtl="0" fontAlgn="auto">
              <a:spcBef>
                <a:spcPts val="0"/>
              </a:spcBef>
              <a:spcAft>
                <a:spcPts val="0"/>
              </a:spcAft>
              <a:defRPr/>
            </a:pPr>
            <a:r>
              <a:rPr lang="en-US" sz="1200" dirty="0">
                <a:latin typeface="+mn-lt"/>
                <a:cs typeface="+mn-cs"/>
              </a:rPr>
              <a:t>Name: [J, Type: long</a:t>
            </a:r>
          </a:p>
          <a:p>
            <a:pPr lvl="1" algn="l" rtl="0" fontAlgn="auto">
              <a:spcBef>
                <a:spcPts val="0"/>
              </a:spcBef>
              <a:spcAft>
                <a:spcPts val="0"/>
              </a:spcAft>
              <a:defRPr/>
            </a:pPr>
            <a:r>
              <a:rPr lang="en-US" sz="1200" dirty="0">
                <a:latin typeface="+mn-lt"/>
                <a:cs typeface="+mn-cs"/>
              </a:rPr>
              <a:t>Name: [D, Type: double</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idx="4294967295"/>
          </p:nvPr>
        </p:nvSpPr>
        <p:spPr>
          <a:xfrm>
            <a:off x="514350" y="930275"/>
            <a:ext cx="9258300" cy="1143000"/>
          </a:xfrm>
        </p:spPr>
        <p:txBody>
          <a:bodyPr/>
          <a:lstStyle/>
          <a:p>
            <a:r>
              <a:rPr lang="en-US" smtClean="0"/>
              <a:t>Working with Arrays</a:t>
            </a:r>
          </a:p>
        </p:txBody>
      </p:sp>
      <p:sp>
        <p:nvSpPr>
          <p:cNvPr id="206850" name="Rectangle 3"/>
          <p:cNvSpPr>
            <a:spLocks noGrp="1" noChangeArrowheads="1"/>
          </p:cNvSpPr>
          <p:nvPr>
            <p:ph type="body" idx="1"/>
          </p:nvPr>
        </p:nvSpPr>
        <p:spPr>
          <a:xfrm>
            <a:off x="514350" y="2255838"/>
            <a:ext cx="9258300" cy="4525963"/>
          </a:xfrm>
        </p:spPr>
        <p:txBody>
          <a:bodyPr/>
          <a:lstStyle/>
          <a:p>
            <a:r>
              <a:rPr lang="en-US" sz="2800" smtClean="0"/>
              <a:t>Creating arrays</a:t>
            </a:r>
          </a:p>
          <a:p>
            <a:pPr lvl="2"/>
            <a:r>
              <a:rPr lang="en-US" smtClean="0"/>
              <a:t>is done via </a:t>
            </a:r>
            <a:r>
              <a:rPr lang="en-US" i="1" smtClean="0"/>
              <a:t>Array.newInstance() </a:t>
            </a:r>
            <a:r>
              <a:rPr lang="en-US" smtClean="0"/>
              <a:t>method</a:t>
            </a:r>
          </a:p>
          <a:p>
            <a:pPr lvl="2"/>
            <a:r>
              <a:rPr lang="en-US" smtClean="0"/>
              <a:t>the method takes:</a:t>
            </a:r>
          </a:p>
          <a:p>
            <a:pPr lvl="3"/>
            <a:r>
              <a:rPr lang="en-US" smtClean="0"/>
              <a:t>a component type as </a:t>
            </a:r>
            <a:r>
              <a:rPr lang="en-US" i="1" smtClean="0"/>
              <a:t>Class </a:t>
            </a:r>
          </a:p>
          <a:p>
            <a:pPr lvl="3"/>
            <a:r>
              <a:rPr lang="en-US" smtClean="0"/>
              <a:t>length / size as an </a:t>
            </a:r>
            <a:r>
              <a:rPr lang="en-US" i="1" smtClean="0"/>
              <a:t>int</a:t>
            </a:r>
            <a:r>
              <a:rPr lang="en-US" smtClean="0"/>
              <a:t> or </a:t>
            </a:r>
            <a:r>
              <a:rPr lang="en-US" i="1" smtClean="0"/>
              <a:t>int[] </a:t>
            </a:r>
            <a:r>
              <a:rPr lang="en-US" smtClean="0"/>
              <a:t>for matrixes </a:t>
            </a:r>
          </a:p>
          <a:p>
            <a:pPr lvl="2"/>
            <a:endParaRPr lang="en-US" smtClean="0"/>
          </a:p>
          <a:p>
            <a:endParaRPr lang="en-US" smtClean="0"/>
          </a:p>
        </p:txBody>
      </p:sp>
      <p:sp>
        <p:nvSpPr>
          <p:cNvPr id="5" name="AutoShape 8"/>
          <p:cNvSpPr>
            <a:spLocks noChangeArrowheads="1"/>
          </p:cNvSpPr>
          <p:nvPr/>
        </p:nvSpPr>
        <p:spPr bwMode="auto">
          <a:xfrm>
            <a:off x="2057400" y="4694237"/>
            <a:ext cx="6086475" cy="1219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dirty="0">
                <a:latin typeface="+mn-lt"/>
                <a:cs typeface="+mn-cs"/>
              </a:rPr>
              <a:t>public static Object </a:t>
            </a:r>
            <a:r>
              <a:rPr lang="en-US" sz="1400" dirty="0" err="1">
                <a:latin typeface="+mn-lt"/>
                <a:cs typeface="+mn-cs"/>
              </a:rPr>
              <a:t>doubleArray</a:t>
            </a:r>
            <a:r>
              <a:rPr lang="en-US" sz="1400" dirty="0">
                <a:latin typeface="+mn-lt"/>
                <a:cs typeface="+mn-cs"/>
              </a:rPr>
              <a:t>(Class </a:t>
            </a:r>
            <a:r>
              <a:rPr lang="en-US" sz="1400" dirty="0" err="1">
                <a:latin typeface="+mn-lt"/>
                <a:cs typeface="+mn-cs"/>
              </a:rPr>
              <a:t>componentType</a:t>
            </a:r>
            <a:r>
              <a:rPr lang="en-US" sz="1400" dirty="0">
                <a:latin typeface="+mn-lt"/>
                <a:cs typeface="+mn-cs"/>
              </a:rPr>
              <a:t> type, </a:t>
            </a:r>
            <a:r>
              <a:rPr lang="en-US" sz="1400" dirty="0" err="1">
                <a:latin typeface="+mn-lt"/>
                <a:cs typeface="+mn-cs"/>
              </a:rPr>
              <a:t>int</a:t>
            </a:r>
            <a:r>
              <a:rPr lang="en-US" sz="1400" dirty="0">
                <a:latin typeface="+mn-lt"/>
                <a:cs typeface="+mn-cs"/>
              </a:rPr>
              <a:t> size) {</a:t>
            </a:r>
          </a:p>
          <a:p>
            <a:pPr marL="342900" indent="-342900" algn="l" rtl="0" fontAlgn="auto">
              <a:spcBef>
                <a:spcPts val="0"/>
              </a:spcBef>
              <a:spcAft>
                <a:spcPts val="0"/>
              </a:spcAft>
              <a:defRPr/>
            </a:pPr>
            <a:r>
              <a:rPr lang="en-US" sz="1400" dirty="0">
                <a:latin typeface="+mn-lt"/>
                <a:cs typeface="+mn-cs"/>
              </a:rPr>
              <a:t>	Object result = </a:t>
            </a:r>
            <a:r>
              <a:rPr lang="en-US" sz="1400" b="1" dirty="0" err="1">
                <a:latin typeface="+mn-lt"/>
                <a:cs typeface="+mn-cs"/>
              </a:rPr>
              <a:t>Array.newInstance</a:t>
            </a:r>
            <a:r>
              <a:rPr lang="en-US" sz="1400" b="1" dirty="0">
                <a:latin typeface="+mn-lt"/>
                <a:cs typeface="+mn-cs"/>
              </a:rPr>
              <a:t>(</a:t>
            </a:r>
            <a:r>
              <a:rPr lang="en-US" sz="1400" b="1" dirty="0" err="1">
                <a:latin typeface="+mn-lt"/>
                <a:cs typeface="+mn-cs"/>
              </a:rPr>
              <a:t>type,size</a:t>
            </a:r>
            <a:r>
              <a:rPr lang="en-US" sz="1400" b="1" dirty="0">
                <a:latin typeface="+mn-lt"/>
                <a:cs typeface="+mn-cs"/>
              </a:rPr>
              <a:t>);</a:t>
            </a: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return result;</a:t>
            </a:r>
          </a:p>
          <a:p>
            <a:pPr marL="342900" indent="-342900" algn="l" rtl="0" fontAlgn="auto">
              <a:spcBef>
                <a:spcPts val="0"/>
              </a:spcBef>
              <a:spcAft>
                <a:spcPts val="0"/>
              </a:spcAft>
              <a:defRPr/>
            </a:pPr>
            <a:r>
              <a:rPr lang="en-US" sz="1400" dirty="0">
                <a:latin typeface="+mn-lt"/>
                <a:cs typeface="+mn-cs"/>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759024" y="457200"/>
            <a:ext cx="9258300" cy="1143000"/>
          </a:xfrm>
        </p:spPr>
        <p:txBody>
          <a:bodyPr/>
          <a:lstStyle/>
          <a:p>
            <a:r>
              <a:rPr lang="en-US" dirty="0" smtClean="0"/>
              <a:t>Garbage Collector</a:t>
            </a:r>
          </a:p>
        </p:txBody>
      </p:sp>
      <p:sp>
        <p:nvSpPr>
          <p:cNvPr id="36866" name="Rectangle 3"/>
          <p:cNvSpPr>
            <a:spLocks noGrp="1" noChangeArrowheads="1"/>
          </p:cNvSpPr>
          <p:nvPr>
            <p:ph type="body" idx="1"/>
          </p:nvPr>
        </p:nvSpPr>
        <p:spPr>
          <a:xfrm>
            <a:off x="444699" y="1557338"/>
            <a:ext cx="9720857" cy="4076700"/>
          </a:xfrm>
        </p:spPr>
        <p:txBody>
          <a:bodyPr/>
          <a:lstStyle/>
          <a:p>
            <a:r>
              <a:rPr lang="en-US" sz="2000" smtClean="0"/>
              <a:t>Copying GC</a:t>
            </a:r>
          </a:p>
          <a:p>
            <a:pPr lvl="2"/>
            <a:r>
              <a:rPr lang="en-US" sz="1600" smtClean="0"/>
              <a:t>Copies used objects to inactive regions </a:t>
            </a:r>
          </a:p>
          <a:p>
            <a:pPr lvl="2"/>
            <a:r>
              <a:rPr lang="en-US" sz="1600" smtClean="0"/>
              <a:t>Less need in matching object to available space</a:t>
            </a:r>
          </a:p>
          <a:p>
            <a:pPr lvl="2"/>
            <a:r>
              <a:rPr lang="en-US" sz="1600" smtClean="0"/>
              <a:t>Faster than Compacting CG</a:t>
            </a:r>
          </a:p>
          <a:p>
            <a:pPr lvl="2"/>
            <a:r>
              <a:rPr lang="en-US" sz="1600" smtClean="0"/>
              <a:t>Requires greater heap in order to manage inactive regions </a:t>
            </a:r>
          </a:p>
          <a:p>
            <a:endParaRPr lang="en-US" sz="2000" smtClean="0"/>
          </a:p>
        </p:txBody>
      </p:sp>
      <p:sp>
        <p:nvSpPr>
          <p:cNvPr id="36867" name="Rectangle 4"/>
          <p:cNvSpPr>
            <a:spLocks noChangeArrowheads="1"/>
          </p:cNvSpPr>
          <p:nvPr/>
        </p:nvSpPr>
        <p:spPr bwMode="auto">
          <a:xfrm>
            <a:off x="1498403" y="335597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68" name="Rectangle 5"/>
          <p:cNvSpPr>
            <a:spLocks noChangeArrowheads="1"/>
          </p:cNvSpPr>
          <p:nvPr/>
        </p:nvSpPr>
        <p:spPr bwMode="auto">
          <a:xfrm>
            <a:off x="1821656" y="335597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69" name="Rectangle 6"/>
          <p:cNvSpPr>
            <a:spLocks noChangeArrowheads="1"/>
          </p:cNvSpPr>
          <p:nvPr/>
        </p:nvSpPr>
        <p:spPr bwMode="auto">
          <a:xfrm>
            <a:off x="2146697" y="3355975"/>
            <a:ext cx="323255" cy="287338"/>
          </a:xfrm>
          <a:prstGeom prst="rect">
            <a:avLst/>
          </a:prstGeom>
          <a:solidFill>
            <a:srgbClr val="FF7D7D"/>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0" name="Rectangle 7"/>
          <p:cNvSpPr>
            <a:spLocks noChangeArrowheads="1"/>
          </p:cNvSpPr>
          <p:nvPr/>
        </p:nvSpPr>
        <p:spPr bwMode="auto">
          <a:xfrm>
            <a:off x="2469953" y="3355975"/>
            <a:ext cx="323254" cy="287338"/>
          </a:xfrm>
          <a:prstGeom prst="rect">
            <a:avLst/>
          </a:prstGeom>
          <a:solidFill>
            <a:srgbClr val="FF7D7D"/>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1" name="Rectangle 8"/>
          <p:cNvSpPr>
            <a:spLocks noChangeArrowheads="1"/>
          </p:cNvSpPr>
          <p:nvPr/>
        </p:nvSpPr>
        <p:spPr bwMode="auto">
          <a:xfrm>
            <a:off x="2794993" y="335597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2" name="Rectangle 9"/>
          <p:cNvSpPr>
            <a:spLocks noChangeArrowheads="1"/>
          </p:cNvSpPr>
          <p:nvPr/>
        </p:nvSpPr>
        <p:spPr bwMode="auto">
          <a:xfrm>
            <a:off x="3118247" y="335597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3" name="Rectangle 10"/>
          <p:cNvSpPr>
            <a:spLocks noChangeArrowheads="1"/>
          </p:cNvSpPr>
          <p:nvPr/>
        </p:nvSpPr>
        <p:spPr bwMode="auto">
          <a:xfrm>
            <a:off x="3443288" y="3355975"/>
            <a:ext cx="323255" cy="287338"/>
          </a:xfrm>
          <a:prstGeom prst="rect">
            <a:avLst/>
          </a:prstGeom>
          <a:solidFill>
            <a:srgbClr val="FF7D7D"/>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4" name="Rectangle 11"/>
          <p:cNvSpPr>
            <a:spLocks noChangeArrowheads="1"/>
          </p:cNvSpPr>
          <p:nvPr/>
        </p:nvSpPr>
        <p:spPr bwMode="auto">
          <a:xfrm>
            <a:off x="3766543" y="335597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5" name="Rectangle 12"/>
          <p:cNvSpPr>
            <a:spLocks noChangeArrowheads="1"/>
          </p:cNvSpPr>
          <p:nvPr/>
        </p:nvSpPr>
        <p:spPr bwMode="auto">
          <a:xfrm>
            <a:off x="4089797" y="335597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6" name="Rectangle 13"/>
          <p:cNvSpPr>
            <a:spLocks noChangeArrowheads="1"/>
          </p:cNvSpPr>
          <p:nvPr/>
        </p:nvSpPr>
        <p:spPr bwMode="auto">
          <a:xfrm>
            <a:off x="4413053" y="335597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7" name="Rectangle 14"/>
          <p:cNvSpPr>
            <a:spLocks noChangeArrowheads="1"/>
          </p:cNvSpPr>
          <p:nvPr/>
        </p:nvSpPr>
        <p:spPr bwMode="auto">
          <a:xfrm>
            <a:off x="4738093" y="335597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8" name="Rectangle 15"/>
          <p:cNvSpPr>
            <a:spLocks noChangeArrowheads="1"/>
          </p:cNvSpPr>
          <p:nvPr/>
        </p:nvSpPr>
        <p:spPr bwMode="auto">
          <a:xfrm>
            <a:off x="5061347" y="335597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79" name="Rectangle 16"/>
          <p:cNvSpPr>
            <a:spLocks noChangeArrowheads="1"/>
          </p:cNvSpPr>
          <p:nvPr/>
        </p:nvSpPr>
        <p:spPr bwMode="auto">
          <a:xfrm>
            <a:off x="5388175" y="335597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0" name="Rectangle 17"/>
          <p:cNvSpPr>
            <a:spLocks noChangeArrowheads="1"/>
          </p:cNvSpPr>
          <p:nvPr/>
        </p:nvSpPr>
        <p:spPr bwMode="auto">
          <a:xfrm>
            <a:off x="5711428" y="335597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1" name="Rectangle 18"/>
          <p:cNvSpPr>
            <a:spLocks noChangeArrowheads="1"/>
          </p:cNvSpPr>
          <p:nvPr/>
        </p:nvSpPr>
        <p:spPr bwMode="auto">
          <a:xfrm>
            <a:off x="6036469" y="335597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2" name="Rectangle 19"/>
          <p:cNvSpPr>
            <a:spLocks noChangeArrowheads="1"/>
          </p:cNvSpPr>
          <p:nvPr/>
        </p:nvSpPr>
        <p:spPr bwMode="auto">
          <a:xfrm>
            <a:off x="6359725" y="335597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3" name="Rectangle 20"/>
          <p:cNvSpPr>
            <a:spLocks noChangeArrowheads="1"/>
          </p:cNvSpPr>
          <p:nvPr/>
        </p:nvSpPr>
        <p:spPr bwMode="auto">
          <a:xfrm>
            <a:off x="1498403" y="40767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4" name="Rectangle 21"/>
          <p:cNvSpPr>
            <a:spLocks noChangeArrowheads="1"/>
          </p:cNvSpPr>
          <p:nvPr/>
        </p:nvSpPr>
        <p:spPr bwMode="auto">
          <a:xfrm>
            <a:off x="1821656" y="40767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5" name="Rectangle 22"/>
          <p:cNvSpPr>
            <a:spLocks noChangeArrowheads="1"/>
          </p:cNvSpPr>
          <p:nvPr/>
        </p:nvSpPr>
        <p:spPr bwMode="auto">
          <a:xfrm>
            <a:off x="2146697" y="407670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6" name="Rectangle 23"/>
          <p:cNvSpPr>
            <a:spLocks noChangeArrowheads="1"/>
          </p:cNvSpPr>
          <p:nvPr/>
        </p:nvSpPr>
        <p:spPr bwMode="auto">
          <a:xfrm>
            <a:off x="2469953" y="407670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7" name="Rectangle 24"/>
          <p:cNvSpPr>
            <a:spLocks noChangeArrowheads="1"/>
          </p:cNvSpPr>
          <p:nvPr/>
        </p:nvSpPr>
        <p:spPr bwMode="auto">
          <a:xfrm>
            <a:off x="2794993" y="40767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8" name="Rectangle 25"/>
          <p:cNvSpPr>
            <a:spLocks noChangeArrowheads="1"/>
          </p:cNvSpPr>
          <p:nvPr/>
        </p:nvSpPr>
        <p:spPr bwMode="auto">
          <a:xfrm>
            <a:off x="3118247" y="40767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89" name="Rectangle 26"/>
          <p:cNvSpPr>
            <a:spLocks noChangeArrowheads="1"/>
          </p:cNvSpPr>
          <p:nvPr/>
        </p:nvSpPr>
        <p:spPr bwMode="auto">
          <a:xfrm>
            <a:off x="3443288" y="407670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0" name="Rectangle 27"/>
          <p:cNvSpPr>
            <a:spLocks noChangeArrowheads="1"/>
          </p:cNvSpPr>
          <p:nvPr/>
        </p:nvSpPr>
        <p:spPr bwMode="auto">
          <a:xfrm>
            <a:off x="3766543" y="40767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1" name="Rectangle 28"/>
          <p:cNvSpPr>
            <a:spLocks noChangeArrowheads="1"/>
          </p:cNvSpPr>
          <p:nvPr/>
        </p:nvSpPr>
        <p:spPr bwMode="auto">
          <a:xfrm>
            <a:off x="4089797" y="4076700"/>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2" name="Rectangle 29"/>
          <p:cNvSpPr>
            <a:spLocks noChangeArrowheads="1"/>
          </p:cNvSpPr>
          <p:nvPr/>
        </p:nvSpPr>
        <p:spPr bwMode="auto">
          <a:xfrm>
            <a:off x="4413053" y="407670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3" name="Rectangle 30"/>
          <p:cNvSpPr>
            <a:spLocks noChangeArrowheads="1"/>
          </p:cNvSpPr>
          <p:nvPr/>
        </p:nvSpPr>
        <p:spPr bwMode="auto">
          <a:xfrm>
            <a:off x="4738093" y="407670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4" name="Rectangle 31"/>
          <p:cNvSpPr>
            <a:spLocks noChangeArrowheads="1"/>
          </p:cNvSpPr>
          <p:nvPr/>
        </p:nvSpPr>
        <p:spPr bwMode="auto">
          <a:xfrm>
            <a:off x="5061347" y="407670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5" name="Rectangle 32"/>
          <p:cNvSpPr>
            <a:spLocks noChangeArrowheads="1"/>
          </p:cNvSpPr>
          <p:nvPr/>
        </p:nvSpPr>
        <p:spPr bwMode="auto">
          <a:xfrm>
            <a:off x="5388175" y="407670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6" name="Rectangle 33"/>
          <p:cNvSpPr>
            <a:spLocks noChangeArrowheads="1"/>
          </p:cNvSpPr>
          <p:nvPr/>
        </p:nvSpPr>
        <p:spPr bwMode="auto">
          <a:xfrm>
            <a:off x="5711428" y="407670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7" name="Rectangle 34"/>
          <p:cNvSpPr>
            <a:spLocks noChangeArrowheads="1"/>
          </p:cNvSpPr>
          <p:nvPr/>
        </p:nvSpPr>
        <p:spPr bwMode="auto">
          <a:xfrm>
            <a:off x="6036469" y="4076700"/>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8" name="Rectangle 35"/>
          <p:cNvSpPr>
            <a:spLocks noChangeArrowheads="1"/>
          </p:cNvSpPr>
          <p:nvPr/>
        </p:nvSpPr>
        <p:spPr bwMode="auto">
          <a:xfrm>
            <a:off x="6359725" y="4076700"/>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899" name="Rectangle 36"/>
          <p:cNvSpPr>
            <a:spLocks noChangeArrowheads="1"/>
          </p:cNvSpPr>
          <p:nvPr/>
        </p:nvSpPr>
        <p:spPr bwMode="auto">
          <a:xfrm>
            <a:off x="7736681" y="4076700"/>
            <a:ext cx="323255" cy="287338"/>
          </a:xfrm>
          <a:prstGeom prst="rect">
            <a:avLst/>
          </a:prstGeom>
          <a:solidFill>
            <a:srgbClr val="FF7D7D"/>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0" name="Rectangle 37"/>
          <p:cNvSpPr>
            <a:spLocks noChangeArrowheads="1"/>
          </p:cNvSpPr>
          <p:nvPr/>
        </p:nvSpPr>
        <p:spPr bwMode="auto">
          <a:xfrm>
            <a:off x="7736681"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1" name="Rectangle 38"/>
          <p:cNvSpPr>
            <a:spLocks noChangeArrowheads="1"/>
          </p:cNvSpPr>
          <p:nvPr/>
        </p:nvSpPr>
        <p:spPr bwMode="auto">
          <a:xfrm>
            <a:off x="7738468" y="3429000"/>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2" name="Rectangle 39"/>
          <p:cNvSpPr>
            <a:spLocks noChangeArrowheads="1"/>
          </p:cNvSpPr>
          <p:nvPr/>
        </p:nvSpPr>
        <p:spPr bwMode="auto">
          <a:xfrm>
            <a:off x="8467131" y="4795839"/>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Free space</a:t>
            </a:r>
          </a:p>
        </p:txBody>
      </p:sp>
      <p:sp>
        <p:nvSpPr>
          <p:cNvPr id="36903" name="Rectangle 40"/>
          <p:cNvSpPr>
            <a:spLocks noChangeArrowheads="1"/>
          </p:cNvSpPr>
          <p:nvPr/>
        </p:nvSpPr>
        <p:spPr bwMode="auto">
          <a:xfrm>
            <a:off x="8547497" y="4076700"/>
            <a:ext cx="323255" cy="287338"/>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Marked object</a:t>
            </a:r>
          </a:p>
        </p:txBody>
      </p:sp>
      <p:sp>
        <p:nvSpPr>
          <p:cNvPr id="36904" name="Rectangle 41"/>
          <p:cNvSpPr>
            <a:spLocks noChangeArrowheads="1"/>
          </p:cNvSpPr>
          <p:nvPr/>
        </p:nvSpPr>
        <p:spPr bwMode="auto">
          <a:xfrm>
            <a:off x="8467131" y="3427414"/>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Used Object</a:t>
            </a:r>
          </a:p>
        </p:txBody>
      </p:sp>
      <p:sp>
        <p:nvSpPr>
          <p:cNvPr id="36905" name="Rectangle 42"/>
          <p:cNvSpPr>
            <a:spLocks noChangeArrowheads="1"/>
          </p:cNvSpPr>
          <p:nvPr/>
        </p:nvSpPr>
        <p:spPr bwMode="auto">
          <a:xfrm>
            <a:off x="1498403" y="47974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6" name="Rectangle 43"/>
          <p:cNvSpPr>
            <a:spLocks noChangeArrowheads="1"/>
          </p:cNvSpPr>
          <p:nvPr/>
        </p:nvSpPr>
        <p:spPr bwMode="auto">
          <a:xfrm>
            <a:off x="1821656"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7" name="Rectangle 44"/>
          <p:cNvSpPr>
            <a:spLocks noChangeArrowheads="1"/>
          </p:cNvSpPr>
          <p:nvPr/>
        </p:nvSpPr>
        <p:spPr bwMode="auto">
          <a:xfrm>
            <a:off x="2146697"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8" name="Rectangle 45"/>
          <p:cNvSpPr>
            <a:spLocks noChangeArrowheads="1"/>
          </p:cNvSpPr>
          <p:nvPr/>
        </p:nvSpPr>
        <p:spPr bwMode="auto">
          <a:xfrm>
            <a:off x="2469953" y="47974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09" name="Rectangle 46"/>
          <p:cNvSpPr>
            <a:spLocks noChangeArrowheads="1"/>
          </p:cNvSpPr>
          <p:nvPr/>
        </p:nvSpPr>
        <p:spPr bwMode="auto">
          <a:xfrm>
            <a:off x="2794993" y="47974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0" name="Rectangle 47"/>
          <p:cNvSpPr>
            <a:spLocks noChangeArrowheads="1"/>
          </p:cNvSpPr>
          <p:nvPr/>
        </p:nvSpPr>
        <p:spPr bwMode="auto">
          <a:xfrm>
            <a:off x="3118247"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1" name="Rectangle 48"/>
          <p:cNvSpPr>
            <a:spLocks noChangeArrowheads="1"/>
          </p:cNvSpPr>
          <p:nvPr/>
        </p:nvSpPr>
        <p:spPr bwMode="auto">
          <a:xfrm>
            <a:off x="3443288"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2" name="Rectangle 49"/>
          <p:cNvSpPr>
            <a:spLocks noChangeArrowheads="1"/>
          </p:cNvSpPr>
          <p:nvPr/>
        </p:nvSpPr>
        <p:spPr bwMode="auto">
          <a:xfrm>
            <a:off x="3766543" y="47974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3" name="Rectangle 50"/>
          <p:cNvSpPr>
            <a:spLocks noChangeArrowheads="1"/>
          </p:cNvSpPr>
          <p:nvPr/>
        </p:nvSpPr>
        <p:spPr bwMode="auto">
          <a:xfrm>
            <a:off x="4089797" y="4797425"/>
            <a:ext cx="323255"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4" name="Rectangle 51"/>
          <p:cNvSpPr>
            <a:spLocks noChangeArrowheads="1"/>
          </p:cNvSpPr>
          <p:nvPr/>
        </p:nvSpPr>
        <p:spPr bwMode="auto">
          <a:xfrm>
            <a:off x="4413053" y="4797425"/>
            <a:ext cx="323254" cy="287338"/>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5" name="Rectangle 52"/>
          <p:cNvSpPr>
            <a:spLocks noChangeArrowheads="1"/>
          </p:cNvSpPr>
          <p:nvPr/>
        </p:nvSpPr>
        <p:spPr bwMode="auto">
          <a:xfrm>
            <a:off x="4738093" y="47974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6" name="Rectangle 53"/>
          <p:cNvSpPr>
            <a:spLocks noChangeArrowheads="1"/>
          </p:cNvSpPr>
          <p:nvPr/>
        </p:nvSpPr>
        <p:spPr bwMode="auto">
          <a:xfrm>
            <a:off x="5061347" y="4797425"/>
            <a:ext cx="323255"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7" name="Rectangle 54"/>
          <p:cNvSpPr>
            <a:spLocks noChangeArrowheads="1"/>
          </p:cNvSpPr>
          <p:nvPr/>
        </p:nvSpPr>
        <p:spPr bwMode="auto">
          <a:xfrm>
            <a:off x="5388175" y="47974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8" name="Rectangle 55"/>
          <p:cNvSpPr>
            <a:spLocks noChangeArrowheads="1"/>
          </p:cNvSpPr>
          <p:nvPr/>
        </p:nvSpPr>
        <p:spPr bwMode="auto">
          <a:xfrm>
            <a:off x="2469953" y="4795839"/>
            <a:ext cx="323254"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19" name="Rectangle 56"/>
          <p:cNvSpPr>
            <a:spLocks noChangeArrowheads="1"/>
          </p:cNvSpPr>
          <p:nvPr/>
        </p:nvSpPr>
        <p:spPr bwMode="auto">
          <a:xfrm>
            <a:off x="2146697" y="4795839"/>
            <a:ext cx="323255" cy="287337"/>
          </a:xfrm>
          <a:prstGeom prst="rect">
            <a:avLst/>
          </a:prstGeom>
          <a:solidFill>
            <a:schemeClr val="bg1"/>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20" name="Rectangle 57"/>
          <p:cNvSpPr>
            <a:spLocks noChangeArrowheads="1"/>
          </p:cNvSpPr>
          <p:nvPr/>
        </p:nvSpPr>
        <p:spPr bwMode="auto">
          <a:xfrm>
            <a:off x="6359725" y="4797425"/>
            <a:ext cx="323254" cy="287338"/>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21" name="Rectangle 58"/>
          <p:cNvSpPr>
            <a:spLocks noChangeArrowheads="1"/>
          </p:cNvSpPr>
          <p:nvPr/>
        </p:nvSpPr>
        <p:spPr bwMode="auto">
          <a:xfrm>
            <a:off x="5711428" y="4795839"/>
            <a:ext cx="323255"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22" name="Rectangle 59"/>
          <p:cNvSpPr>
            <a:spLocks noChangeArrowheads="1"/>
          </p:cNvSpPr>
          <p:nvPr/>
        </p:nvSpPr>
        <p:spPr bwMode="auto">
          <a:xfrm>
            <a:off x="6034684" y="4795839"/>
            <a:ext cx="323254" cy="287337"/>
          </a:xfrm>
          <a:prstGeom prst="rect">
            <a:avLst/>
          </a:prstGeom>
          <a:solidFill>
            <a:srgbClr val="00B0F0"/>
          </a:solidFill>
          <a:ln w="9525">
            <a:solidFill>
              <a:schemeClr val="tx1"/>
            </a:solidFill>
            <a:miter lim="800000"/>
            <a:headEnd/>
            <a:tailEnd/>
          </a:ln>
        </p:spPr>
        <p:txBody>
          <a:bodyPr wrap="none" anchor="ctr"/>
          <a:lstStyle/>
          <a:p>
            <a:pPr algn="l" rtl="0"/>
            <a:endParaRPr lang="en-US">
              <a:latin typeface="Calibri" pitchFamily="34" charset="0"/>
            </a:endParaRPr>
          </a:p>
        </p:txBody>
      </p:sp>
      <p:sp>
        <p:nvSpPr>
          <p:cNvPr id="36923" name="Freeform 63"/>
          <p:cNvSpPr>
            <a:spLocks/>
          </p:cNvSpPr>
          <p:nvPr/>
        </p:nvSpPr>
        <p:spPr bwMode="auto">
          <a:xfrm>
            <a:off x="1821657" y="4508501"/>
            <a:ext cx="3241477" cy="142875"/>
          </a:xfrm>
          <a:custGeom>
            <a:avLst/>
            <a:gdLst>
              <a:gd name="T0" fmla="*/ 0 w 1815"/>
              <a:gd name="T1" fmla="*/ 0 h 90"/>
              <a:gd name="T2" fmla="*/ 1134 w 1815"/>
              <a:gd name="T3" fmla="*/ 90 h 90"/>
              <a:gd name="T4" fmla="*/ 1815 w 1815"/>
              <a:gd name="T5" fmla="*/ 0 h 90"/>
              <a:gd name="T6" fmla="*/ 0 60000 65536"/>
              <a:gd name="T7" fmla="*/ 0 60000 65536"/>
              <a:gd name="T8" fmla="*/ 0 60000 65536"/>
              <a:gd name="T9" fmla="*/ 0 w 1815"/>
              <a:gd name="T10" fmla="*/ 0 h 90"/>
              <a:gd name="T11" fmla="*/ 1815 w 1815"/>
              <a:gd name="T12" fmla="*/ 90 h 90"/>
            </a:gdLst>
            <a:ahLst/>
            <a:cxnLst>
              <a:cxn ang="T6">
                <a:pos x="T0" y="T1"/>
              </a:cxn>
              <a:cxn ang="T7">
                <a:pos x="T2" y="T3"/>
              </a:cxn>
              <a:cxn ang="T8">
                <a:pos x="T4" y="T5"/>
              </a:cxn>
            </a:cxnLst>
            <a:rect l="T9" t="T10" r="T11" b="T12"/>
            <a:pathLst>
              <a:path w="1815" h="90">
                <a:moveTo>
                  <a:pt x="0" y="0"/>
                </a:moveTo>
                <a:cubicBezTo>
                  <a:pt x="416" y="45"/>
                  <a:pt x="832" y="90"/>
                  <a:pt x="1134" y="90"/>
                </a:cubicBezTo>
                <a:cubicBezTo>
                  <a:pt x="1436" y="90"/>
                  <a:pt x="1625" y="45"/>
                  <a:pt x="1815"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
        <p:nvSpPr>
          <p:cNvPr id="36924" name="AutoShape 64"/>
          <p:cNvSpPr>
            <a:spLocks/>
          </p:cNvSpPr>
          <p:nvPr/>
        </p:nvSpPr>
        <p:spPr bwMode="auto">
          <a:xfrm rot="-5529282">
            <a:off x="1785938" y="4229895"/>
            <a:ext cx="71437" cy="485775"/>
          </a:xfrm>
          <a:prstGeom prst="leftBrace">
            <a:avLst>
              <a:gd name="adj1" fmla="val 50371"/>
              <a:gd name="adj2" fmla="val 50000"/>
            </a:avLst>
          </a:prstGeom>
          <a:noFill/>
          <a:ln w="9525">
            <a:solidFill>
              <a:schemeClr val="tx1"/>
            </a:solidFill>
            <a:round/>
            <a:headEnd/>
            <a:tailEnd/>
          </a:ln>
        </p:spPr>
        <p:txBody>
          <a:bodyPr wrap="none" anchor="ctr"/>
          <a:lstStyle/>
          <a:p>
            <a:pPr algn="l" rtl="0"/>
            <a:endParaRPr lang="en-US">
              <a:latin typeface="Calibri" pitchFamily="34" charset="0"/>
            </a:endParaRPr>
          </a:p>
        </p:txBody>
      </p:sp>
      <p:sp>
        <p:nvSpPr>
          <p:cNvPr id="36925" name="AutoShape 65"/>
          <p:cNvSpPr>
            <a:spLocks/>
          </p:cNvSpPr>
          <p:nvPr/>
        </p:nvSpPr>
        <p:spPr bwMode="auto">
          <a:xfrm rot="-5529282">
            <a:off x="3082528" y="4229895"/>
            <a:ext cx="71437" cy="485775"/>
          </a:xfrm>
          <a:prstGeom prst="leftBrace">
            <a:avLst>
              <a:gd name="adj1" fmla="val 50371"/>
              <a:gd name="adj2" fmla="val 50000"/>
            </a:avLst>
          </a:prstGeom>
          <a:noFill/>
          <a:ln w="9525">
            <a:solidFill>
              <a:schemeClr val="tx1"/>
            </a:solidFill>
            <a:round/>
            <a:headEnd/>
            <a:tailEnd/>
          </a:ln>
        </p:spPr>
        <p:txBody>
          <a:bodyPr wrap="none" anchor="ctr"/>
          <a:lstStyle/>
          <a:p>
            <a:pPr algn="l" rtl="0"/>
            <a:endParaRPr lang="en-US">
              <a:latin typeface="Calibri" pitchFamily="34" charset="0"/>
            </a:endParaRPr>
          </a:p>
        </p:txBody>
      </p:sp>
      <p:sp>
        <p:nvSpPr>
          <p:cNvPr id="36926" name="AutoShape 66"/>
          <p:cNvSpPr>
            <a:spLocks/>
          </p:cNvSpPr>
          <p:nvPr/>
        </p:nvSpPr>
        <p:spPr bwMode="auto">
          <a:xfrm rot="-5529282">
            <a:off x="4054078" y="4228307"/>
            <a:ext cx="71438" cy="485775"/>
          </a:xfrm>
          <a:prstGeom prst="leftBrace">
            <a:avLst>
              <a:gd name="adj1" fmla="val 50370"/>
              <a:gd name="adj2" fmla="val 50000"/>
            </a:avLst>
          </a:prstGeom>
          <a:noFill/>
          <a:ln w="9525">
            <a:solidFill>
              <a:schemeClr val="tx1"/>
            </a:solidFill>
            <a:round/>
            <a:headEnd/>
            <a:tailEnd/>
          </a:ln>
        </p:spPr>
        <p:txBody>
          <a:bodyPr wrap="none" anchor="ctr"/>
          <a:lstStyle/>
          <a:p>
            <a:pPr algn="l" rtl="0"/>
            <a:endParaRPr lang="en-US">
              <a:latin typeface="Calibri" pitchFamily="34" charset="0"/>
            </a:endParaRPr>
          </a:p>
        </p:txBody>
      </p:sp>
      <p:sp>
        <p:nvSpPr>
          <p:cNvPr id="36927" name="Freeform 67"/>
          <p:cNvSpPr>
            <a:spLocks/>
          </p:cNvSpPr>
          <p:nvPr/>
        </p:nvSpPr>
        <p:spPr bwMode="auto">
          <a:xfrm>
            <a:off x="3118248" y="4435476"/>
            <a:ext cx="2511028" cy="301625"/>
          </a:xfrm>
          <a:custGeom>
            <a:avLst/>
            <a:gdLst>
              <a:gd name="T0" fmla="*/ 0 w 1406"/>
              <a:gd name="T1" fmla="*/ 46 h 190"/>
              <a:gd name="T2" fmla="*/ 953 w 1406"/>
              <a:gd name="T3" fmla="*/ 182 h 190"/>
              <a:gd name="T4" fmla="*/ 1406 w 1406"/>
              <a:gd name="T5" fmla="*/ 0 h 190"/>
              <a:gd name="T6" fmla="*/ 0 60000 65536"/>
              <a:gd name="T7" fmla="*/ 0 60000 65536"/>
              <a:gd name="T8" fmla="*/ 0 60000 65536"/>
              <a:gd name="T9" fmla="*/ 0 w 1406"/>
              <a:gd name="T10" fmla="*/ 0 h 190"/>
              <a:gd name="T11" fmla="*/ 1406 w 1406"/>
              <a:gd name="T12" fmla="*/ 190 h 190"/>
            </a:gdLst>
            <a:ahLst/>
            <a:cxnLst>
              <a:cxn ang="T6">
                <a:pos x="T0" y="T1"/>
              </a:cxn>
              <a:cxn ang="T7">
                <a:pos x="T2" y="T3"/>
              </a:cxn>
              <a:cxn ang="T8">
                <a:pos x="T4" y="T5"/>
              </a:cxn>
            </a:cxnLst>
            <a:rect l="T9" t="T10" r="T11" b="T12"/>
            <a:pathLst>
              <a:path w="1406" h="190">
                <a:moveTo>
                  <a:pt x="0" y="46"/>
                </a:moveTo>
                <a:cubicBezTo>
                  <a:pt x="359" y="118"/>
                  <a:pt x="719" y="190"/>
                  <a:pt x="953" y="182"/>
                </a:cubicBezTo>
                <a:cubicBezTo>
                  <a:pt x="1187" y="174"/>
                  <a:pt x="1296" y="87"/>
                  <a:pt x="1406"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
        <p:nvSpPr>
          <p:cNvPr id="36928" name="Freeform 68"/>
          <p:cNvSpPr>
            <a:spLocks/>
          </p:cNvSpPr>
          <p:nvPr/>
        </p:nvSpPr>
        <p:spPr bwMode="auto">
          <a:xfrm>
            <a:off x="4089797" y="4435476"/>
            <a:ext cx="2268141" cy="301625"/>
          </a:xfrm>
          <a:custGeom>
            <a:avLst/>
            <a:gdLst>
              <a:gd name="T0" fmla="*/ 0 w 1270"/>
              <a:gd name="T1" fmla="*/ 46 h 190"/>
              <a:gd name="T2" fmla="*/ 635 w 1270"/>
              <a:gd name="T3" fmla="*/ 182 h 190"/>
              <a:gd name="T4" fmla="*/ 1270 w 1270"/>
              <a:gd name="T5" fmla="*/ 0 h 190"/>
              <a:gd name="T6" fmla="*/ 0 60000 65536"/>
              <a:gd name="T7" fmla="*/ 0 60000 65536"/>
              <a:gd name="T8" fmla="*/ 0 60000 65536"/>
              <a:gd name="T9" fmla="*/ 0 w 1270"/>
              <a:gd name="T10" fmla="*/ 0 h 190"/>
              <a:gd name="T11" fmla="*/ 1270 w 1270"/>
              <a:gd name="T12" fmla="*/ 190 h 190"/>
            </a:gdLst>
            <a:ahLst/>
            <a:cxnLst>
              <a:cxn ang="T6">
                <a:pos x="T0" y="T1"/>
              </a:cxn>
              <a:cxn ang="T7">
                <a:pos x="T2" y="T3"/>
              </a:cxn>
              <a:cxn ang="T8">
                <a:pos x="T4" y="T5"/>
              </a:cxn>
            </a:cxnLst>
            <a:rect l="T9" t="T10" r="T11" b="T12"/>
            <a:pathLst>
              <a:path w="1270" h="190">
                <a:moveTo>
                  <a:pt x="0" y="46"/>
                </a:moveTo>
                <a:cubicBezTo>
                  <a:pt x="211" y="118"/>
                  <a:pt x="423" y="190"/>
                  <a:pt x="635" y="182"/>
                </a:cubicBezTo>
                <a:cubicBezTo>
                  <a:pt x="847" y="174"/>
                  <a:pt x="1058" y="87"/>
                  <a:pt x="1270" y="0"/>
                </a:cubicBezTo>
              </a:path>
            </a:pathLst>
          </a:custGeom>
          <a:noFill/>
          <a:ln w="9525">
            <a:solidFill>
              <a:schemeClr val="tx1"/>
            </a:solidFill>
            <a:round/>
            <a:headEnd/>
            <a:tailEnd type="stealth" w="med" len="med"/>
          </a:ln>
        </p:spPr>
        <p:txBody>
          <a:bodyPr/>
          <a:lstStyle/>
          <a:p>
            <a:pPr algn="l" rtl="0"/>
            <a:endParaRPr lang="en-US">
              <a:latin typeface="Calibri" pitchFamily="34" charset="0"/>
            </a:endParaRPr>
          </a:p>
        </p:txBody>
      </p:sp>
      <p:sp>
        <p:nvSpPr>
          <p:cNvPr id="36929" name="Rectangle 69"/>
          <p:cNvSpPr>
            <a:spLocks noChangeArrowheads="1"/>
          </p:cNvSpPr>
          <p:nvPr/>
        </p:nvSpPr>
        <p:spPr bwMode="auto">
          <a:xfrm>
            <a:off x="5306022" y="3716339"/>
            <a:ext cx="323254" cy="287337"/>
          </a:xfrm>
          <a:prstGeom prst="rect">
            <a:avLst/>
          </a:prstGeom>
          <a:solidFill>
            <a:schemeClr val="bg1"/>
          </a:solidFill>
          <a:ln w="9525">
            <a:noFill/>
            <a:miter lim="800000"/>
            <a:headEnd/>
            <a:tailEnd/>
          </a:ln>
        </p:spPr>
        <p:txBody>
          <a:bodyPr wrap="none" anchor="ctr"/>
          <a:lstStyle/>
          <a:p>
            <a:pPr algn="ctr" rtl="0"/>
            <a:r>
              <a:rPr lang="en-US" sz="1400">
                <a:latin typeface="Calibri" pitchFamily="34" charset="0"/>
              </a:rPr>
              <a:t>Inactive Region</a:t>
            </a:r>
          </a:p>
        </p:txBody>
      </p:sp>
      <p:sp>
        <p:nvSpPr>
          <p:cNvPr id="67" name="Rectangle 6"/>
          <p:cNvSpPr>
            <a:spLocks noChangeArrowheads="1"/>
          </p:cNvSpPr>
          <p:nvPr/>
        </p:nvSpPr>
        <p:spPr bwMode="auto">
          <a:xfrm>
            <a:off x="2143125" y="33528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68" name="Rectangle 7"/>
          <p:cNvSpPr>
            <a:spLocks noChangeArrowheads="1"/>
          </p:cNvSpPr>
          <p:nvPr/>
        </p:nvSpPr>
        <p:spPr bwMode="auto">
          <a:xfrm>
            <a:off x="2466381" y="3352800"/>
            <a:ext cx="323254"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69" name="Rectangle 10"/>
          <p:cNvSpPr>
            <a:spLocks noChangeArrowheads="1"/>
          </p:cNvSpPr>
          <p:nvPr/>
        </p:nvSpPr>
        <p:spPr bwMode="auto">
          <a:xfrm>
            <a:off x="3439716" y="3352800"/>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
        <p:nvSpPr>
          <p:cNvPr id="70" name="Rectangle 36"/>
          <p:cNvSpPr>
            <a:spLocks noChangeArrowheads="1"/>
          </p:cNvSpPr>
          <p:nvPr/>
        </p:nvSpPr>
        <p:spPr bwMode="auto">
          <a:xfrm>
            <a:off x="7733110" y="4073525"/>
            <a:ext cx="323255" cy="28733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l" rtl="0" fontAlgn="auto">
              <a:spcBef>
                <a:spcPts val="0"/>
              </a:spcBef>
              <a:spcAft>
                <a:spcPts val="0"/>
              </a:spcAft>
              <a:defRPr/>
            </a:pPr>
            <a:endParaRPr lang="en-US">
              <a:latin typeface="+mn-lt"/>
              <a:cs typeface="+mn-cs"/>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idx="4294967295"/>
          </p:nvPr>
        </p:nvSpPr>
        <p:spPr>
          <a:xfrm>
            <a:off x="514350" y="777875"/>
            <a:ext cx="9258300" cy="1143000"/>
          </a:xfrm>
        </p:spPr>
        <p:txBody>
          <a:bodyPr/>
          <a:lstStyle/>
          <a:p>
            <a:r>
              <a:rPr lang="en-US" smtClean="0"/>
              <a:t>Working with Arrays</a:t>
            </a:r>
          </a:p>
        </p:txBody>
      </p:sp>
      <p:sp>
        <p:nvSpPr>
          <p:cNvPr id="207874" name="Rectangle 3"/>
          <p:cNvSpPr>
            <a:spLocks noGrp="1" noChangeArrowheads="1"/>
          </p:cNvSpPr>
          <p:nvPr>
            <p:ph type="body" idx="1"/>
          </p:nvPr>
        </p:nvSpPr>
        <p:spPr>
          <a:xfrm>
            <a:off x="514350" y="2103438"/>
            <a:ext cx="9258300" cy="4525963"/>
          </a:xfrm>
        </p:spPr>
        <p:txBody>
          <a:bodyPr/>
          <a:lstStyle/>
          <a:p>
            <a:r>
              <a:rPr lang="en-US" sz="2800" smtClean="0"/>
              <a:t>Setting and getting arrays elements</a:t>
            </a:r>
          </a:p>
          <a:p>
            <a:pPr lvl="2"/>
            <a:r>
              <a:rPr lang="en-US" smtClean="0"/>
              <a:t>in order to do so without reflection you’ll need to specify the name of the array:</a:t>
            </a:r>
          </a:p>
          <a:p>
            <a:pPr lvl="2"/>
            <a:endParaRPr lang="en-US" smtClean="0"/>
          </a:p>
          <a:p>
            <a:pPr lvl="2"/>
            <a:r>
              <a:rPr lang="en-US" smtClean="0"/>
              <a:t>Array class helps in setting and getting values using setters and getters methods that takes:</a:t>
            </a:r>
          </a:p>
          <a:p>
            <a:pPr lvl="3"/>
            <a:r>
              <a:rPr lang="en-US" smtClean="0"/>
              <a:t>destination array</a:t>
            </a:r>
          </a:p>
          <a:p>
            <a:pPr lvl="3"/>
            <a:r>
              <a:rPr lang="en-US" smtClean="0"/>
              <a:t>index</a:t>
            </a:r>
          </a:p>
          <a:p>
            <a:pPr lvl="3"/>
            <a:r>
              <a:rPr lang="en-US" smtClean="0"/>
              <a:t>value</a:t>
            </a:r>
          </a:p>
        </p:txBody>
      </p:sp>
      <p:sp>
        <p:nvSpPr>
          <p:cNvPr id="6" name="AutoShape 8"/>
          <p:cNvSpPr>
            <a:spLocks noChangeArrowheads="1"/>
          </p:cNvSpPr>
          <p:nvPr/>
        </p:nvSpPr>
        <p:spPr bwMode="auto">
          <a:xfrm>
            <a:off x="3686175" y="5151437"/>
            <a:ext cx="5229225" cy="1447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dirty="0">
                <a:latin typeface="+mn-lt"/>
                <a:cs typeface="+mn-cs"/>
              </a:rPr>
              <a:t>public static void </a:t>
            </a:r>
            <a:r>
              <a:rPr lang="en-US" sz="1400" dirty="0" err="1">
                <a:latin typeface="+mn-lt"/>
                <a:cs typeface="+mn-cs"/>
              </a:rPr>
              <a:t>copyArray</a:t>
            </a:r>
            <a:r>
              <a:rPr lang="en-US" sz="1400" dirty="0">
                <a:latin typeface="+mn-lt"/>
                <a:cs typeface="+mn-cs"/>
              </a:rPr>
              <a:t>(Object source, Object </a:t>
            </a:r>
            <a:r>
              <a:rPr lang="en-US" sz="1400" dirty="0" err="1">
                <a:latin typeface="+mn-lt"/>
                <a:cs typeface="+mn-cs"/>
              </a:rPr>
              <a:t>dest</a:t>
            </a: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for (</a:t>
            </a:r>
            <a:r>
              <a:rPr lang="en-US" sz="1400" dirty="0" err="1">
                <a:latin typeface="+mn-lt"/>
                <a:cs typeface="+mn-cs"/>
              </a:rPr>
              <a:t>int</a:t>
            </a:r>
            <a:r>
              <a:rPr lang="en-US" sz="1400" dirty="0">
                <a:latin typeface="+mn-lt"/>
                <a:cs typeface="+mn-cs"/>
              </a:rPr>
              <a:t> </a:t>
            </a:r>
            <a:r>
              <a:rPr lang="en-US" sz="1400" dirty="0" err="1">
                <a:latin typeface="+mn-lt"/>
                <a:cs typeface="+mn-cs"/>
              </a:rPr>
              <a:t>i</a:t>
            </a:r>
            <a:r>
              <a:rPr lang="en-US" sz="1400" dirty="0">
                <a:latin typeface="+mn-lt"/>
                <a:cs typeface="+mn-cs"/>
              </a:rPr>
              <a:t> = 0; </a:t>
            </a:r>
            <a:r>
              <a:rPr lang="en-US" sz="1400" dirty="0" err="1">
                <a:latin typeface="+mn-lt"/>
                <a:cs typeface="+mn-cs"/>
              </a:rPr>
              <a:t>i</a:t>
            </a:r>
            <a:r>
              <a:rPr lang="en-US" sz="1400" dirty="0">
                <a:latin typeface="+mn-lt"/>
                <a:cs typeface="+mn-cs"/>
              </a:rPr>
              <a:t> &lt; </a:t>
            </a:r>
            <a:r>
              <a:rPr lang="en-US" sz="1400" b="1" dirty="0" err="1">
                <a:latin typeface="+mn-lt"/>
                <a:cs typeface="+mn-cs"/>
              </a:rPr>
              <a:t>Array.getLength</a:t>
            </a:r>
            <a:r>
              <a:rPr lang="en-US" sz="1400" b="1" dirty="0">
                <a:latin typeface="+mn-lt"/>
                <a:cs typeface="+mn-cs"/>
              </a:rPr>
              <a:t>(source)</a:t>
            </a:r>
            <a:r>
              <a:rPr lang="en-US" sz="1400" dirty="0">
                <a:latin typeface="+mn-lt"/>
                <a:cs typeface="+mn-cs"/>
              </a:rPr>
              <a:t>; </a:t>
            </a:r>
            <a:r>
              <a:rPr lang="en-US" sz="1400" dirty="0" err="1">
                <a:latin typeface="+mn-lt"/>
                <a:cs typeface="+mn-cs"/>
              </a:rPr>
              <a:t>i</a:t>
            </a: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a:t>
            </a:r>
            <a:r>
              <a:rPr lang="en-US" sz="1400" b="1" dirty="0" err="1">
                <a:latin typeface="+mn-lt"/>
                <a:cs typeface="+mn-cs"/>
              </a:rPr>
              <a:t>Array.set</a:t>
            </a:r>
            <a:r>
              <a:rPr lang="en-US" sz="1400" b="1" dirty="0">
                <a:latin typeface="+mn-lt"/>
                <a:cs typeface="+mn-cs"/>
              </a:rPr>
              <a:t>(</a:t>
            </a:r>
            <a:r>
              <a:rPr lang="en-US" sz="1400" b="1" dirty="0" err="1">
                <a:latin typeface="+mn-lt"/>
                <a:cs typeface="+mn-cs"/>
              </a:rPr>
              <a:t>dest</a:t>
            </a:r>
            <a:r>
              <a:rPr lang="en-US" sz="1400" b="1" dirty="0">
                <a:latin typeface="+mn-lt"/>
                <a:cs typeface="+mn-cs"/>
              </a:rPr>
              <a:t>, </a:t>
            </a:r>
            <a:r>
              <a:rPr lang="en-US" sz="1400" b="1" dirty="0" err="1">
                <a:latin typeface="+mn-lt"/>
                <a:cs typeface="+mn-cs"/>
              </a:rPr>
              <a:t>i</a:t>
            </a:r>
            <a:r>
              <a:rPr lang="en-US" sz="1400" b="1" dirty="0">
                <a:latin typeface="+mn-lt"/>
                <a:cs typeface="+mn-cs"/>
              </a:rPr>
              <a:t>, </a:t>
            </a:r>
            <a:r>
              <a:rPr lang="en-US" sz="1400" b="1" dirty="0" err="1">
                <a:latin typeface="+mn-lt"/>
                <a:cs typeface="+mn-cs"/>
              </a:rPr>
              <a:t>Array.get</a:t>
            </a:r>
            <a:r>
              <a:rPr lang="en-US" sz="1400" b="1" dirty="0">
                <a:latin typeface="+mn-lt"/>
                <a:cs typeface="+mn-cs"/>
              </a:rPr>
              <a:t>(source, </a:t>
            </a:r>
            <a:r>
              <a:rPr lang="en-US" sz="1400" b="1" dirty="0" err="1">
                <a:latin typeface="+mn-lt"/>
                <a:cs typeface="+mn-cs"/>
              </a:rPr>
              <a:t>i</a:t>
            </a:r>
            <a:r>
              <a:rPr lang="en-US" sz="1400" b="1" dirty="0">
                <a:latin typeface="+mn-lt"/>
                <a:cs typeface="+mn-cs"/>
              </a:rPr>
              <a:t>));</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a:t>
            </a:r>
            <a:r>
              <a:rPr lang="en-US" sz="1400" b="1" dirty="0" err="1">
                <a:latin typeface="+mn-lt"/>
                <a:cs typeface="+mn-cs"/>
              </a:rPr>
              <a:t>Array.get</a:t>
            </a:r>
            <a:r>
              <a:rPr lang="en-US" sz="1400" b="1" dirty="0">
                <a:latin typeface="+mn-lt"/>
                <a:cs typeface="+mn-cs"/>
              </a:rPr>
              <a:t>(</a:t>
            </a:r>
            <a:r>
              <a:rPr lang="en-US" sz="1400" b="1" dirty="0" err="1">
                <a:latin typeface="+mn-lt"/>
                <a:cs typeface="+mn-cs"/>
              </a:rPr>
              <a:t>dest</a:t>
            </a:r>
            <a:r>
              <a:rPr lang="en-US" sz="1400" b="1" dirty="0">
                <a:latin typeface="+mn-lt"/>
                <a:cs typeface="+mn-cs"/>
              </a:rPr>
              <a:t>, </a:t>
            </a:r>
            <a:r>
              <a:rPr lang="en-US" sz="1400" b="1" dirty="0" err="1">
                <a:latin typeface="+mn-lt"/>
                <a:cs typeface="+mn-cs"/>
              </a:rPr>
              <a:t>i</a:t>
            </a:r>
            <a:r>
              <a:rPr lang="en-US" sz="1400" b="1" dirty="0">
                <a:latin typeface="+mn-lt"/>
                <a:cs typeface="+mn-cs"/>
              </a:rPr>
              <a:t>)</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a:t>
            </a:r>
          </a:p>
          <a:p>
            <a:pPr marL="342900" indent="-342900" algn="l" rtl="0" fontAlgn="auto">
              <a:spcBef>
                <a:spcPts val="0"/>
              </a:spcBef>
              <a:spcAft>
                <a:spcPts val="0"/>
              </a:spcAft>
              <a:defRPr/>
            </a:pPr>
            <a:r>
              <a:rPr lang="en-US" sz="1400" dirty="0">
                <a:latin typeface="+mn-lt"/>
                <a:cs typeface="+mn-cs"/>
              </a:rPr>
              <a:t>   }</a:t>
            </a:r>
          </a:p>
        </p:txBody>
      </p:sp>
      <p:sp>
        <p:nvSpPr>
          <p:cNvPr id="7" name="AutoShape 8"/>
          <p:cNvSpPr>
            <a:spLocks noChangeArrowheads="1"/>
          </p:cNvSpPr>
          <p:nvPr/>
        </p:nvSpPr>
        <p:spPr bwMode="auto">
          <a:xfrm>
            <a:off x="6172200" y="3094037"/>
            <a:ext cx="2571750"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dirty="0" err="1">
                <a:latin typeface="+mn-lt"/>
                <a:cs typeface="+mn-cs"/>
              </a:rPr>
              <a:t>int</a:t>
            </a:r>
            <a:r>
              <a:rPr lang="en-US" sz="1400" dirty="0">
                <a:latin typeface="+mn-lt"/>
                <a:cs typeface="+mn-cs"/>
              </a:rPr>
              <a:t> [] number = new </a:t>
            </a:r>
            <a:r>
              <a:rPr lang="en-US" sz="1400" dirty="0" err="1">
                <a:latin typeface="+mn-lt"/>
                <a:cs typeface="+mn-cs"/>
              </a:rPr>
              <a:t>int</a:t>
            </a:r>
            <a:r>
              <a:rPr lang="en-US" sz="1400" dirty="0">
                <a:latin typeface="+mn-lt"/>
                <a:cs typeface="+mn-cs"/>
              </a:rPr>
              <a:t>[10];</a:t>
            </a:r>
          </a:p>
          <a:p>
            <a:pPr marL="342900" indent="-342900" algn="l" rtl="0" fontAlgn="auto">
              <a:spcBef>
                <a:spcPts val="0"/>
              </a:spcBef>
              <a:spcAft>
                <a:spcPts val="0"/>
              </a:spcAft>
              <a:defRPr/>
            </a:pPr>
            <a:r>
              <a:rPr lang="en-US" sz="1400" b="1" dirty="0">
                <a:latin typeface="+mn-lt"/>
                <a:cs typeface="+mn-cs"/>
              </a:rPr>
              <a:t>numbers[0] </a:t>
            </a:r>
            <a:r>
              <a:rPr lang="en-US" sz="1400" dirty="0">
                <a:latin typeface="+mn-lt"/>
                <a:cs typeface="+mn-cs"/>
              </a:rPr>
              <a:t>= 100;</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idx="4294967295"/>
          </p:nvPr>
        </p:nvSpPr>
        <p:spPr>
          <a:xfrm>
            <a:off x="514350" y="609600"/>
            <a:ext cx="9258300" cy="1143000"/>
          </a:xfrm>
        </p:spPr>
        <p:txBody>
          <a:bodyPr/>
          <a:lstStyle/>
          <a:p>
            <a:r>
              <a:rPr lang="en-US" smtClean="0"/>
              <a:t>Java 1.5 enhancements</a:t>
            </a:r>
          </a:p>
        </p:txBody>
      </p:sp>
      <p:sp>
        <p:nvSpPr>
          <p:cNvPr id="208898" name="Rectangle 3"/>
          <p:cNvSpPr>
            <a:spLocks noGrp="1" noChangeArrowheads="1"/>
          </p:cNvSpPr>
          <p:nvPr>
            <p:ph type="body" idx="1"/>
          </p:nvPr>
        </p:nvSpPr>
        <p:spPr>
          <a:xfrm>
            <a:off x="514350" y="1935163"/>
            <a:ext cx="9570840" cy="4525963"/>
          </a:xfrm>
        </p:spPr>
        <p:txBody>
          <a:bodyPr/>
          <a:lstStyle/>
          <a:p>
            <a:r>
              <a:rPr lang="en-US" sz="2800" i="1" smtClean="0"/>
              <a:t>java.lang.Class</a:t>
            </a:r>
          </a:p>
          <a:p>
            <a:endParaRPr lang="en-US" smtClean="0"/>
          </a:p>
          <a:p>
            <a:pPr lvl="2"/>
            <a:r>
              <a:rPr lang="en-US" i="1" smtClean="0"/>
              <a:t>Class</a:t>
            </a:r>
            <a:r>
              <a:rPr lang="en-US" smtClean="0"/>
              <a:t> supports generics which means it is type safe</a:t>
            </a:r>
          </a:p>
          <a:p>
            <a:pPr lvl="2"/>
            <a:r>
              <a:rPr lang="en-US" i="1" smtClean="0"/>
              <a:t>Class&lt;T&gt;</a:t>
            </a:r>
            <a:r>
              <a:rPr lang="en-US" smtClean="0"/>
              <a:t> - &lt;T&gt; stands for the represented class</a:t>
            </a:r>
          </a:p>
          <a:p>
            <a:pPr lvl="2"/>
            <a:r>
              <a:rPr lang="en-US" smtClean="0"/>
              <a:t>For example:</a:t>
            </a:r>
          </a:p>
          <a:p>
            <a:pPr lvl="4">
              <a:buFontTx/>
              <a:buChar char="•"/>
            </a:pPr>
            <a:r>
              <a:rPr lang="en-US" smtClean="0"/>
              <a:t>the type of </a:t>
            </a:r>
            <a:r>
              <a:rPr lang="en-US" i="1" smtClean="0"/>
              <a:t>String.class</a:t>
            </a:r>
            <a:r>
              <a:rPr lang="en-US" smtClean="0"/>
              <a:t> is </a:t>
            </a:r>
            <a:r>
              <a:rPr lang="en-US" i="1" smtClean="0"/>
              <a:t>Class&lt;String&gt;</a:t>
            </a:r>
          </a:p>
          <a:p>
            <a:pPr lvl="4">
              <a:buFontTx/>
              <a:buChar char="•"/>
            </a:pPr>
            <a:r>
              <a:rPr lang="en-US" smtClean="0"/>
              <a:t>the type of </a:t>
            </a:r>
            <a:r>
              <a:rPr lang="en-US" i="1" smtClean="0"/>
              <a:t>Serializable.class</a:t>
            </a:r>
            <a:r>
              <a:rPr lang="en-US" smtClean="0"/>
              <a:t> is </a:t>
            </a:r>
            <a:r>
              <a:rPr lang="en-US" i="1" smtClean="0"/>
              <a:t>Class&lt;Serializable&gt;</a:t>
            </a:r>
          </a:p>
          <a:p>
            <a:pPr lvl="2"/>
            <a:r>
              <a:rPr lang="en-US" smtClean="0"/>
              <a:t>The </a:t>
            </a:r>
            <a:r>
              <a:rPr lang="en-US" i="1" smtClean="0"/>
              <a:t>newInstance()</a:t>
            </a:r>
            <a:r>
              <a:rPr lang="en-US" smtClean="0"/>
              <a:t> method returns T </a:t>
            </a:r>
          </a:p>
          <a:p>
            <a:pPr lvl="4"/>
            <a:endParaRPr lang="en-US" smtClean="0"/>
          </a:p>
          <a:p>
            <a:pPr lvl="4"/>
            <a:endParaRPr lang="en-US" smtClean="0"/>
          </a:p>
        </p:txBody>
      </p:sp>
      <p:sp>
        <p:nvSpPr>
          <p:cNvPr id="5" name="AutoShape 8"/>
          <p:cNvSpPr>
            <a:spLocks noChangeArrowheads="1"/>
          </p:cNvSpPr>
          <p:nvPr/>
        </p:nvSpPr>
        <p:spPr bwMode="auto">
          <a:xfrm>
            <a:off x="3000375" y="5516562"/>
            <a:ext cx="437197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String s=“Hello";</a:t>
            </a:r>
          </a:p>
          <a:p>
            <a:pPr algn="l" rtl="0" fontAlgn="auto">
              <a:spcBef>
                <a:spcPts val="0"/>
              </a:spcBef>
              <a:spcAft>
                <a:spcPts val="0"/>
              </a:spcAft>
              <a:defRPr/>
            </a:pPr>
            <a:r>
              <a:rPr lang="en-US" sz="1400" b="1" dirty="0">
                <a:latin typeface="+mn-lt"/>
                <a:cs typeface="+mn-cs"/>
              </a:rPr>
              <a:t>Class&lt;? extends String&gt;</a:t>
            </a:r>
            <a:r>
              <a:rPr lang="en-US" sz="1400" dirty="0">
                <a:latin typeface="+mn-lt"/>
                <a:cs typeface="+mn-cs"/>
              </a:rPr>
              <a:t> c=</a:t>
            </a:r>
            <a:r>
              <a:rPr lang="en-US" sz="1400" dirty="0" err="1">
                <a:latin typeface="+mn-lt"/>
                <a:cs typeface="+mn-cs"/>
              </a:rPr>
              <a:t>s.</a:t>
            </a:r>
            <a:r>
              <a:rPr lang="en-US" sz="1400" b="1" dirty="0" err="1">
                <a:latin typeface="+mn-lt"/>
                <a:cs typeface="+mn-cs"/>
              </a:rPr>
              <a:t>getClass</a:t>
            </a:r>
            <a:r>
              <a:rPr lang="en-US" sz="1400" b="1" dirty="0">
                <a:latin typeface="+mn-lt"/>
                <a:cs typeface="+mn-cs"/>
              </a:rPr>
              <a:t>()</a:t>
            </a:r>
            <a:r>
              <a:rPr lang="en-US" sz="1400" dirty="0">
                <a:latin typeface="+mn-lt"/>
                <a:cs typeface="+mn-cs"/>
              </a:rPr>
              <a:t>;</a:t>
            </a:r>
          </a:p>
          <a:p>
            <a:pPr algn="l" rtl="0" fontAlgn="auto">
              <a:spcBef>
                <a:spcPts val="0"/>
              </a:spcBef>
              <a:spcAft>
                <a:spcPts val="0"/>
              </a:spcAft>
              <a:defRPr/>
            </a:pPr>
            <a:r>
              <a:rPr lang="en-US" sz="1400" dirty="0">
                <a:latin typeface="+mn-lt"/>
                <a:cs typeface="+mn-cs"/>
              </a:rPr>
              <a:t>String </a:t>
            </a:r>
            <a:r>
              <a:rPr lang="en-US" sz="1400" dirty="0" err="1">
                <a:latin typeface="+mn-lt"/>
                <a:cs typeface="+mn-cs"/>
              </a:rPr>
              <a:t>st</a:t>
            </a:r>
            <a:r>
              <a:rPr lang="en-US" sz="1400" dirty="0">
                <a:latin typeface="+mn-lt"/>
                <a:cs typeface="+mn-cs"/>
              </a:rPr>
              <a:t>=</a:t>
            </a:r>
            <a:r>
              <a:rPr lang="en-US" sz="1400" b="1" dirty="0" err="1">
                <a:latin typeface="+mn-lt"/>
                <a:cs typeface="+mn-cs"/>
              </a:rPr>
              <a:t>c.newInstance</a:t>
            </a:r>
            <a:r>
              <a:rPr lang="en-US" sz="1400" b="1" dirty="0">
                <a:latin typeface="+mn-lt"/>
                <a:cs typeface="+mn-cs"/>
              </a:rPr>
              <a:t>()</a:t>
            </a:r>
            <a:r>
              <a:rPr lang="en-US" sz="1400" dirty="0">
                <a:latin typeface="+mn-lt"/>
                <a:cs typeface="+mn-cs"/>
              </a:rPr>
              <a:t>;  //no casting is needed</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idx="4294967295"/>
          </p:nvPr>
        </p:nvSpPr>
        <p:spPr>
          <a:xfrm>
            <a:off x="514350" y="615950"/>
            <a:ext cx="9258300" cy="1143000"/>
          </a:xfrm>
        </p:spPr>
        <p:txBody>
          <a:bodyPr/>
          <a:lstStyle/>
          <a:p>
            <a:r>
              <a:rPr lang="en-US" smtClean="0"/>
              <a:t>Java 1.5 enhancements</a:t>
            </a:r>
          </a:p>
        </p:txBody>
      </p:sp>
      <p:sp>
        <p:nvSpPr>
          <p:cNvPr id="209922" name="Rectangle 3"/>
          <p:cNvSpPr>
            <a:spLocks noGrp="1" noChangeArrowheads="1"/>
          </p:cNvSpPr>
          <p:nvPr>
            <p:ph type="body" idx="1"/>
          </p:nvPr>
        </p:nvSpPr>
        <p:spPr>
          <a:xfrm>
            <a:off x="482204" y="1911350"/>
            <a:ext cx="9633347" cy="4641850"/>
          </a:xfrm>
        </p:spPr>
        <p:txBody>
          <a:bodyPr/>
          <a:lstStyle/>
          <a:p>
            <a:pPr>
              <a:buFontTx/>
              <a:buNone/>
            </a:pPr>
            <a:r>
              <a:rPr lang="en-US" sz="2800" dirty="0" smtClean="0"/>
              <a:t>Supports for Java Annotations</a:t>
            </a:r>
          </a:p>
          <a:p>
            <a:pPr>
              <a:buFontTx/>
              <a:buNone/>
            </a:pPr>
            <a:endParaRPr lang="en-US" sz="2800" dirty="0" smtClean="0"/>
          </a:p>
          <a:p>
            <a:r>
              <a:rPr lang="en-US" sz="2400" i="1" dirty="0" err="1" smtClean="0"/>
              <a:t>java.lang.reflect</a:t>
            </a:r>
            <a:r>
              <a:rPr lang="en-US" sz="2400" dirty="0" smtClean="0"/>
              <a:t> has annotation support</a:t>
            </a:r>
          </a:p>
          <a:p>
            <a:r>
              <a:rPr lang="en-US" sz="2400" dirty="0" smtClean="0"/>
              <a:t>Every reflected entity has these 3 methods:</a:t>
            </a:r>
          </a:p>
          <a:p>
            <a:pPr>
              <a:buFont typeface="Arial" charset="0"/>
              <a:buNone/>
            </a:pPr>
            <a:endParaRPr lang="en-US" sz="2400" dirty="0" smtClean="0"/>
          </a:p>
          <a:p>
            <a:pPr lvl="2"/>
            <a:r>
              <a:rPr lang="en-US" sz="1400" i="1" dirty="0" smtClean="0"/>
              <a:t>public &lt;T extends Annotation&gt; T </a:t>
            </a:r>
            <a:r>
              <a:rPr lang="en-US" sz="1400" i="1" dirty="0" err="1" smtClean="0"/>
              <a:t>getAnnotation</a:t>
            </a:r>
            <a:r>
              <a:rPr lang="en-US" sz="1400" i="1" dirty="0" smtClean="0"/>
              <a:t> (Class&lt; T extends Annotation &gt; </a:t>
            </a:r>
            <a:r>
              <a:rPr lang="en-US" sz="1400" i="1" dirty="0" err="1" smtClean="0"/>
              <a:t>annotationClass</a:t>
            </a:r>
            <a:r>
              <a:rPr lang="en-US" sz="1400" i="1" dirty="0" smtClean="0"/>
              <a:t>)</a:t>
            </a:r>
          </a:p>
          <a:p>
            <a:pPr lvl="2"/>
            <a:endParaRPr lang="en-US" sz="1400" i="1" dirty="0" smtClean="0"/>
          </a:p>
          <a:p>
            <a:pPr lvl="2"/>
            <a:r>
              <a:rPr lang="en-US" sz="1400" i="1" dirty="0" smtClean="0"/>
              <a:t>public Annotation [ ] </a:t>
            </a:r>
            <a:r>
              <a:rPr lang="en-US" sz="1400" i="1" dirty="0" err="1" smtClean="0"/>
              <a:t>getDeclaredAnnotations</a:t>
            </a:r>
            <a:r>
              <a:rPr lang="en-US" sz="1400" i="1" dirty="0" smtClean="0"/>
              <a:t>()</a:t>
            </a:r>
          </a:p>
          <a:p>
            <a:pPr lvl="2"/>
            <a:endParaRPr lang="en-US" sz="1400" b="1" i="1" dirty="0" smtClean="0"/>
          </a:p>
          <a:p>
            <a:pPr lvl="2"/>
            <a:r>
              <a:rPr lang="en-US" sz="1400" i="1" dirty="0" smtClean="0"/>
              <a:t>public Annotation [ ] </a:t>
            </a:r>
            <a:r>
              <a:rPr lang="en-US" sz="1400" i="1" dirty="0" err="1" smtClean="0"/>
              <a:t>getAnnotations</a:t>
            </a:r>
            <a:r>
              <a:rPr lang="en-US" sz="1400" i="1" dirty="0" smtClean="0"/>
              <a:t>()  </a:t>
            </a:r>
          </a:p>
          <a:p>
            <a:pPr lvl="3"/>
            <a:r>
              <a:rPr lang="en-US" sz="1400" dirty="0" smtClean="0"/>
              <a:t>Includes inherited annotations</a:t>
            </a:r>
          </a:p>
          <a:p>
            <a:endParaRPr lang="en-US" sz="2400" dirty="0" smtClean="0"/>
          </a:p>
          <a:p>
            <a:endParaRPr lang="en-US" sz="2800" dirty="0" smtClean="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idx="4294967295"/>
          </p:nvPr>
        </p:nvSpPr>
        <p:spPr>
          <a:xfrm>
            <a:off x="514350" y="569913"/>
            <a:ext cx="9258300" cy="1143000"/>
          </a:xfrm>
        </p:spPr>
        <p:txBody>
          <a:bodyPr/>
          <a:lstStyle/>
          <a:p>
            <a:r>
              <a:rPr lang="en-US" smtClean="0"/>
              <a:t>Java 1.5 enhancements</a:t>
            </a:r>
          </a:p>
        </p:txBody>
      </p:sp>
      <p:sp>
        <p:nvSpPr>
          <p:cNvPr id="210946" name="Rectangle 3"/>
          <p:cNvSpPr>
            <a:spLocks noGrp="1" noChangeArrowheads="1"/>
          </p:cNvSpPr>
          <p:nvPr>
            <p:ph type="body" idx="1"/>
          </p:nvPr>
        </p:nvSpPr>
        <p:spPr>
          <a:xfrm>
            <a:off x="364331" y="1722438"/>
            <a:ext cx="9258300" cy="4525962"/>
          </a:xfrm>
        </p:spPr>
        <p:txBody>
          <a:bodyPr/>
          <a:lstStyle/>
          <a:p>
            <a:r>
              <a:rPr lang="en-US" sz="2800" smtClean="0"/>
              <a:t>An example:</a:t>
            </a:r>
          </a:p>
        </p:txBody>
      </p:sp>
      <p:sp>
        <p:nvSpPr>
          <p:cNvPr id="7" name="AutoShape 8"/>
          <p:cNvSpPr>
            <a:spLocks noChangeArrowheads="1"/>
          </p:cNvSpPr>
          <p:nvPr/>
        </p:nvSpPr>
        <p:spPr bwMode="auto">
          <a:xfrm>
            <a:off x="857250" y="4953000"/>
            <a:ext cx="7543800" cy="1676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a:t>
            </a:r>
          </a:p>
          <a:p>
            <a:pPr algn="l" rtl="0" fontAlgn="auto">
              <a:spcBef>
                <a:spcPts val="0"/>
              </a:spcBef>
              <a:spcAft>
                <a:spcPts val="0"/>
              </a:spcAft>
              <a:defRPr/>
            </a:pPr>
            <a:r>
              <a:rPr lang="en-US" sz="1400" dirty="0">
                <a:latin typeface="+mn-lt"/>
                <a:cs typeface="+mn-cs"/>
              </a:rPr>
              <a:t>public static void main(String </a:t>
            </a:r>
            <a:r>
              <a:rPr lang="en-US" sz="1400" dirty="0" err="1">
                <a:latin typeface="+mn-lt"/>
                <a:cs typeface="+mn-cs"/>
              </a:rPr>
              <a:t>args</a:t>
            </a:r>
            <a:r>
              <a:rPr lang="en-US" sz="1400" dirty="0">
                <a:latin typeface="+mn-lt"/>
                <a:cs typeface="+mn-cs"/>
              </a:rPr>
              <a:t>) {</a:t>
            </a:r>
          </a:p>
          <a:p>
            <a:pPr algn="l" rtl="0" fontAlgn="auto">
              <a:spcBef>
                <a:spcPts val="0"/>
              </a:spcBef>
              <a:spcAft>
                <a:spcPts val="0"/>
              </a:spcAft>
              <a:defRPr/>
            </a:pPr>
            <a:r>
              <a:rPr lang="en-US" sz="1400" dirty="0">
                <a:latin typeface="+mn-lt"/>
                <a:cs typeface="+mn-cs"/>
              </a:rPr>
              <a:t>    try{</a:t>
            </a:r>
          </a:p>
          <a:p>
            <a:pPr algn="l" rtl="0" fontAlgn="auto">
              <a:spcBef>
                <a:spcPts val="0"/>
              </a:spcBef>
              <a:spcAft>
                <a:spcPts val="0"/>
              </a:spcAft>
              <a:defRPr/>
            </a:pPr>
            <a:r>
              <a:rPr lang="en-US" sz="1400" dirty="0">
                <a:latin typeface="+mn-lt"/>
                <a:cs typeface="+mn-cs"/>
              </a:rPr>
              <a:t>         </a:t>
            </a:r>
            <a:r>
              <a:rPr lang="en-US" sz="1400" b="1" dirty="0">
                <a:latin typeface="+mn-lt"/>
                <a:cs typeface="+mn-cs"/>
              </a:rPr>
              <a:t>Copyright </a:t>
            </a:r>
            <a:r>
              <a:rPr lang="en-US" sz="1400" b="1" dirty="0" err="1">
                <a:latin typeface="+mn-lt"/>
                <a:cs typeface="+mn-cs"/>
              </a:rPr>
              <a:t>copyright</a:t>
            </a:r>
            <a:r>
              <a:rPr lang="en-US" sz="1400" dirty="0">
                <a:latin typeface="+mn-lt"/>
                <a:cs typeface="+mn-cs"/>
              </a:rPr>
              <a:t> = </a:t>
            </a:r>
            <a:r>
              <a:rPr lang="en-US" sz="1400" dirty="0" err="1">
                <a:latin typeface="+mn-lt"/>
                <a:cs typeface="+mn-cs"/>
              </a:rPr>
              <a:t>Class.forName</a:t>
            </a:r>
            <a:r>
              <a:rPr lang="en-US" sz="1400" dirty="0">
                <a:latin typeface="+mn-lt"/>
                <a:cs typeface="+mn-cs"/>
              </a:rPr>
              <a:t>(“Employee”).</a:t>
            </a:r>
            <a:r>
              <a:rPr lang="en-US" sz="1400" b="1" dirty="0" err="1">
                <a:latin typeface="+mn-lt"/>
                <a:cs typeface="+mn-cs"/>
              </a:rPr>
              <a:t>getAnnotation</a:t>
            </a:r>
            <a:r>
              <a:rPr lang="en-US" sz="1400" b="1" dirty="0">
                <a:latin typeface="+mn-lt"/>
                <a:cs typeface="+mn-cs"/>
              </a:rPr>
              <a:t>(</a:t>
            </a:r>
            <a:r>
              <a:rPr lang="en-US" sz="1400" b="1" dirty="0" err="1">
                <a:latin typeface="+mn-lt"/>
                <a:cs typeface="+mn-cs"/>
              </a:rPr>
              <a:t>Copyright.class</a:t>
            </a:r>
            <a:r>
              <a:rPr lang="en-US" sz="1400" b="1" dirty="0">
                <a:latin typeface="+mn-lt"/>
                <a:cs typeface="+mn-cs"/>
              </a:rPr>
              <a:t>)</a:t>
            </a:r>
            <a:r>
              <a:rPr lang="en-US" sz="1400" dirty="0">
                <a:latin typeface="+mn-lt"/>
                <a:cs typeface="+mn-cs"/>
              </a:rPr>
              <a:t>;</a:t>
            </a:r>
          </a:p>
          <a:p>
            <a:pPr algn="l" rtl="0" fontAlgn="auto">
              <a:spcBef>
                <a:spcPts val="0"/>
              </a:spcBef>
              <a:spcAft>
                <a:spcPts val="0"/>
              </a:spcAft>
              <a:defRPr/>
            </a:pPr>
            <a:r>
              <a:rPr lang="en-US" sz="1400" dirty="0">
                <a:latin typeface="+mn-lt"/>
                <a:cs typeface="+mn-cs"/>
              </a:rPr>
              <a:t>         </a:t>
            </a:r>
            <a:r>
              <a:rPr lang="en-US" sz="1400" dirty="0" err="1" smtClean="0">
                <a:latin typeface="+mn-lt"/>
                <a:cs typeface="+mn-cs"/>
              </a:rPr>
              <a:t>System.out.println</a:t>
            </a:r>
            <a:r>
              <a:rPr lang="en-US" sz="1400" dirty="0" smtClean="0">
                <a:latin typeface="+mn-lt"/>
                <a:cs typeface="+mn-cs"/>
              </a:rPr>
              <a:t>(</a:t>
            </a:r>
            <a:r>
              <a:rPr lang="en-US" sz="1400" b="1" dirty="0" err="1" smtClean="0">
                <a:latin typeface="+mn-lt"/>
                <a:cs typeface="+mn-cs"/>
              </a:rPr>
              <a:t>copyright.value</a:t>
            </a:r>
            <a:r>
              <a:rPr lang="en-US" sz="1400" b="1" dirty="0" smtClean="0">
                <a:latin typeface="+mn-lt"/>
                <a:cs typeface="+mn-cs"/>
              </a:rPr>
              <a:t>()</a:t>
            </a:r>
            <a:r>
              <a:rPr lang="en-US" sz="1400" dirty="0" smtClean="0">
                <a:latin typeface="+mn-lt"/>
                <a:cs typeface="+mn-cs"/>
              </a:rPr>
              <a:t>);</a:t>
            </a:r>
            <a:endParaRPr lang="en-US" sz="1400" dirty="0">
              <a:latin typeface="+mn-lt"/>
              <a:cs typeface="+mn-cs"/>
            </a:endParaRPr>
          </a:p>
          <a:p>
            <a:pPr algn="l" rtl="0" fontAlgn="auto">
              <a:spcBef>
                <a:spcPts val="0"/>
              </a:spcBef>
              <a:spcAft>
                <a:spcPts val="0"/>
              </a:spcAft>
              <a:defRPr/>
            </a:pPr>
            <a:r>
              <a:rPr lang="en-US" sz="1400" dirty="0">
                <a:latin typeface="+mn-lt"/>
                <a:cs typeface="+mn-cs"/>
              </a:rPr>
              <a:t>    }catch (</a:t>
            </a:r>
            <a:r>
              <a:rPr lang="en-US" sz="1400" dirty="0" err="1">
                <a:latin typeface="+mn-lt"/>
                <a:cs typeface="+mn-cs"/>
              </a:rPr>
              <a:t>ClassNotFoundException</a:t>
            </a:r>
            <a:r>
              <a:rPr lang="en-US" sz="1400" dirty="0">
                <a:latin typeface="+mn-lt"/>
                <a:cs typeface="+mn-cs"/>
              </a:rPr>
              <a:t> e){…}</a:t>
            </a:r>
          </a:p>
          <a:p>
            <a:pPr algn="l" rtl="0" fontAlgn="auto">
              <a:spcBef>
                <a:spcPts val="0"/>
              </a:spcBef>
              <a:spcAft>
                <a:spcPts val="0"/>
              </a:spcAft>
              <a:defRPr/>
            </a:pPr>
            <a:r>
              <a:rPr lang="en-US" sz="1400" dirty="0">
                <a:latin typeface="+mn-lt"/>
                <a:cs typeface="+mn-cs"/>
              </a:rPr>
              <a:t>}..</a:t>
            </a:r>
          </a:p>
        </p:txBody>
      </p:sp>
      <p:sp>
        <p:nvSpPr>
          <p:cNvPr id="8" name="AutoShape 8"/>
          <p:cNvSpPr>
            <a:spLocks noChangeArrowheads="1"/>
          </p:cNvSpPr>
          <p:nvPr/>
        </p:nvSpPr>
        <p:spPr bwMode="auto">
          <a:xfrm>
            <a:off x="857250" y="3505200"/>
            <a:ext cx="540067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b="1" dirty="0">
                <a:latin typeface="+mn-lt"/>
                <a:cs typeface="+mn-cs"/>
              </a:rPr>
              <a:t>@Copyright (“John Bryce Training Center”)</a:t>
            </a:r>
          </a:p>
          <a:p>
            <a:pPr algn="l" rtl="0" fontAlgn="auto">
              <a:spcBef>
                <a:spcPts val="0"/>
              </a:spcBef>
              <a:spcAft>
                <a:spcPts val="0"/>
              </a:spcAft>
              <a:defRPr/>
            </a:pPr>
            <a:r>
              <a:rPr lang="en-US" sz="1400" dirty="0">
                <a:latin typeface="+mn-lt"/>
                <a:cs typeface="+mn-cs"/>
              </a:rPr>
              <a:t>or</a:t>
            </a:r>
          </a:p>
          <a:p>
            <a:pPr algn="l" rtl="0" fontAlgn="auto">
              <a:spcBef>
                <a:spcPts val="0"/>
              </a:spcBef>
              <a:spcAft>
                <a:spcPts val="0"/>
              </a:spcAft>
              <a:defRPr/>
            </a:pPr>
            <a:r>
              <a:rPr lang="en-US" sz="1400" b="1" dirty="0">
                <a:latin typeface="+mn-lt"/>
                <a:cs typeface="+mn-cs"/>
              </a:rPr>
              <a:t>@Copyright (value=“John Bryce Training Center”)</a:t>
            </a:r>
          </a:p>
          <a:p>
            <a:pPr algn="l" rtl="0" fontAlgn="auto">
              <a:spcBef>
                <a:spcPts val="0"/>
              </a:spcBef>
              <a:spcAft>
                <a:spcPts val="0"/>
              </a:spcAft>
              <a:defRPr/>
            </a:pPr>
            <a:r>
              <a:rPr lang="en-US" sz="1400" dirty="0">
                <a:latin typeface="+mn-lt"/>
                <a:cs typeface="+mn-cs"/>
              </a:rPr>
              <a:t>public class Employee{ </a:t>
            </a:r>
          </a:p>
          <a:p>
            <a:pPr algn="l" rtl="0" fontAlgn="auto">
              <a:spcBef>
                <a:spcPts val="0"/>
              </a:spcBef>
              <a:spcAft>
                <a:spcPts val="0"/>
              </a:spcAft>
              <a:defRPr/>
            </a:pPr>
            <a:r>
              <a:rPr lang="en-US" sz="1400" dirty="0">
                <a:latin typeface="+mn-lt"/>
                <a:cs typeface="+mn-cs"/>
              </a:rPr>
              <a:t>    ….</a:t>
            </a:r>
          </a:p>
        </p:txBody>
      </p:sp>
      <p:sp>
        <p:nvSpPr>
          <p:cNvPr id="9" name="AutoShape 8"/>
          <p:cNvSpPr>
            <a:spLocks noChangeArrowheads="1"/>
          </p:cNvSpPr>
          <p:nvPr/>
        </p:nvSpPr>
        <p:spPr bwMode="auto">
          <a:xfrm>
            <a:off x="857250" y="2438400"/>
            <a:ext cx="2828925"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public </a:t>
            </a:r>
            <a:r>
              <a:rPr lang="en-US" sz="1400" b="1" dirty="0">
                <a:latin typeface="+mn-lt"/>
                <a:cs typeface="+mn-cs"/>
              </a:rPr>
              <a:t>@</a:t>
            </a:r>
            <a:r>
              <a:rPr lang="en-US" sz="1400" dirty="0">
                <a:latin typeface="+mn-lt"/>
                <a:cs typeface="+mn-cs"/>
              </a:rPr>
              <a:t>interface </a:t>
            </a:r>
            <a:r>
              <a:rPr lang="en-US" sz="1400" b="1" dirty="0">
                <a:latin typeface="+mn-lt"/>
                <a:cs typeface="+mn-cs"/>
              </a:rPr>
              <a:t>Copyright</a:t>
            </a:r>
            <a:r>
              <a:rPr lang="en-US" sz="1400" dirty="0">
                <a:latin typeface="+mn-lt"/>
                <a:cs typeface="+mn-cs"/>
              </a:rPr>
              <a:t> {</a:t>
            </a:r>
          </a:p>
          <a:p>
            <a:pPr algn="l" rtl="0" fontAlgn="auto">
              <a:spcBef>
                <a:spcPts val="0"/>
              </a:spcBef>
              <a:spcAft>
                <a:spcPts val="0"/>
              </a:spcAft>
              <a:defRPr/>
            </a:pPr>
            <a:r>
              <a:rPr lang="en-US" sz="1400" dirty="0">
                <a:latin typeface="+mn-lt"/>
                <a:cs typeface="+mn-cs"/>
              </a:rPr>
              <a:t>          String value();</a:t>
            </a:r>
          </a:p>
          <a:p>
            <a:pPr algn="l" rtl="0" fontAlgn="auto">
              <a:spcBef>
                <a:spcPts val="0"/>
              </a:spcBef>
              <a:spcAft>
                <a:spcPts val="0"/>
              </a:spcAft>
              <a:defRPr/>
            </a:pPr>
            <a:r>
              <a:rPr lang="en-US" sz="1400" dirty="0">
                <a:latin typeface="+mn-lt"/>
                <a:cs typeface="+mn-cs"/>
              </a:rPr>
              <a:t> }</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idx="4294967295"/>
          </p:nvPr>
        </p:nvSpPr>
        <p:spPr>
          <a:xfrm>
            <a:off x="514350" y="768350"/>
            <a:ext cx="9258300" cy="1143000"/>
          </a:xfrm>
        </p:spPr>
        <p:txBody>
          <a:bodyPr/>
          <a:lstStyle/>
          <a:p>
            <a:r>
              <a:rPr lang="en-US" smtClean="0"/>
              <a:t>Java 1.5 enhancements</a:t>
            </a:r>
          </a:p>
        </p:txBody>
      </p:sp>
      <p:sp>
        <p:nvSpPr>
          <p:cNvPr id="211970" name="Rectangle 3"/>
          <p:cNvSpPr>
            <a:spLocks noGrp="1" noChangeArrowheads="1"/>
          </p:cNvSpPr>
          <p:nvPr>
            <p:ph type="body" idx="1"/>
          </p:nvPr>
        </p:nvSpPr>
        <p:spPr>
          <a:xfrm>
            <a:off x="482204" y="2063750"/>
            <a:ext cx="9242227" cy="4641850"/>
          </a:xfrm>
        </p:spPr>
        <p:txBody>
          <a:bodyPr/>
          <a:lstStyle/>
          <a:p>
            <a:pPr>
              <a:buFontTx/>
              <a:buNone/>
            </a:pPr>
            <a:r>
              <a:rPr lang="en-US" sz="2800" smtClean="0"/>
              <a:t>Supports for Java Enums</a:t>
            </a:r>
          </a:p>
          <a:p>
            <a:pPr>
              <a:buFontTx/>
              <a:buNone/>
            </a:pPr>
            <a:endParaRPr lang="en-US" sz="2800" smtClean="0"/>
          </a:p>
          <a:p>
            <a:r>
              <a:rPr lang="en-US" sz="2400" i="1" smtClean="0"/>
              <a:t>public boolean isEnum()</a:t>
            </a:r>
          </a:p>
          <a:p>
            <a:pPr lvl="1"/>
            <a:r>
              <a:rPr lang="en-US" sz="2000" smtClean="0"/>
              <a:t>Returns true only if the reflected entity is an </a:t>
            </a:r>
            <a:r>
              <a:rPr lang="en-US" sz="2000" i="1" smtClean="0"/>
              <a:t>Enum</a:t>
            </a:r>
          </a:p>
          <a:p>
            <a:r>
              <a:rPr lang="en-US" sz="2400" i="1" smtClean="0"/>
              <a:t>public T[] getEnumConstants() </a:t>
            </a:r>
          </a:p>
          <a:p>
            <a:pPr lvl="1"/>
            <a:r>
              <a:rPr lang="en-US" sz="2000" smtClean="0"/>
              <a:t>Returns an array of the </a:t>
            </a:r>
            <a:r>
              <a:rPr lang="en-US" sz="2000" i="1" smtClean="0"/>
              <a:t>Enum</a:t>
            </a:r>
            <a:r>
              <a:rPr lang="en-US" sz="2000" smtClean="0"/>
              <a:t> values</a:t>
            </a:r>
          </a:p>
          <a:p>
            <a:pPr lvl="1"/>
            <a:r>
              <a:rPr lang="en-US" sz="2000" smtClean="0"/>
              <a:t>Or null if the class doesn’t represent </a:t>
            </a:r>
            <a:r>
              <a:rPr lang="en-US" sz="2000" i="1" smtClean="0"/>
              <a:t>Enum</a:t>
            </a:r>
          </a:p>
          <a:p>
            <a:endParaRPr lang="en-US" sz="2800" smtClean="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212994" name="Rectangle 3"/>
          <p:cNvSpPr>
            <a:spLocks noGrp="1" noChangeArrowheads="1"/>
          </p:cNvSpPr>
          <p:nvPr>
            <p:ph type="body" idx="1"/>
          </p:nvPr>
        </p:nvSpPr>
        <p:spPr>
          <a:xfrm>
            <a:off x="444699" y="1557338"/>
            <a:ext cx="9670851" cy="4271962"/>
          </a:xfrm>
        </p:spPr>
        <p:txBody>
          <a:bodyPr/>
          <a:lstStyle/>
          <a:p>
            <a:endParaRPr lang="en-US" altLang="ja-JP" sz="2000" dirty="0" smtClean="0">
              <a:cs typeface="ＭＳ Ｐゴシック"/>
            </a:endParaRPr>
          </a:p>
          <a:p>
            <a:endParaRPr lang="en-US" altLang="ja-JP" sz="2000" dirty="0" smtClean="0">
              <a:cs typeface="ＭＳ Ｐゴシック"/>
            </a:endParaRPr>
          </a:p>
          <a:p>
            <a:r>
              <a:rPr lang="en-US" altLang="ja-JP" sz="2000" dirty="0" smtClean="0">
                <a:cs typeface="ＭＳ Ｐゴシック"/>
              </a:rPr>
              <a:t>Lab 5 - Reflection</a:t>
            </a:r>
          </a:p>
          <a:p>
            <a:pPr>
              <a:buFont typeface="Arial" charset="0"/>
              <a:buNone/>
            </a:pPr>
            <a:r>
              <a:rPr lang="en-US" sz="2000" dirty="0" smtClean="0">
                <a:ea typeface="Calibri" pitchFamily="34" charset="0"/>
                <a:cs typeface="Arial" charset="0"/>
              </a:rPr>
              <a:t>	</a:t>
            </a:r>
          </a:p>
          <a:p>
            <a:pPr>
              <a:buFont typeface="Arial" charset="0"/>
              <a:buNone/>
            </a:pPr>
            <a:r>
              <a:rPr lang="en-US" sz="2000" dirty="0" smtClean="0">
                <a:ea typeface="Calibri" pitchFamily="34" charset="0"/>
                <a:cs typeface="Arial" charset="0"/>
              </a:rPr>
              <a:t>	</a:t>
            </a:r>
            <a:r>
              <a:rPr lang="en-US" sz="1800" dirty="0" smtClean="0"/>
              <a:t>In this exercise you will use reflection in order to instantiate objects via XML metadata</a:t>
            </a:r>
          </a:p>
          <a:p>
            <a:pPr lvl="1">
              <a:lnSpc>
                <a:spcPct val="80000"/>
              </a:lnSpc>
              <a:buFontTx/>
              <a:buNone/>
            </a:pPr>
            <a:endParaRPr lang="en-US" sz="2000" dirty="0" smtClean="0"/>
          </a:p>
        </p:txBody>
      </p:sp>
      <p:pic>
        <p:nvPicPr>
          <p:cNvPr id="212995"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71525" y="1905001"/>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Java NIO &amp; NIO.2</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idx="4294967295"/>
          </p:nvPr>
        </p:nvSpPr>
        <p:spPr>
          <a:xfrm>
            <a:off x="789384" y="274638"/>
            <a:ext cx="9258300" cy="1143000"/>
          </a:xfrm>
        </p:spPr>
        <p:txBody>
          <a:bodyPr/>
          <a:lstStyle/>
          <a:p>
            <a:r>
              <a:rPr lang="en-US" smtClean="0"/>
              <a:t>NIO</a:t>
            </a:r>
          </a:p>
        </p:txBody>
      </p:sp>
      <p:sp>
        <p:nvSpPr>
          <p:cNvPr id="215042" name="Rectangle 3"/>
          <p:cNvSpPr>
            <a:spLocks noGrp="1" noChangeArrowheads="1"/>
          </p:cNvSpPr>
          <p:nvPr>
            <p:ph type="body" idx="1"/>
          </p:nvPr>
        </p:nvSpPr>
        <p:spPr>
          <a:xfrm>
            <a:off x="530423" y="1412876"/>
            <a:ext cx="9842302" cy="4271963"/>
          </a:xfrm>
        </p:spPr>
        <p:txBody>
          <a:bodyPr/>
          <a:lstStyle/>
          <a:p>
            <a:r>
              <a:rPr lang="en-US" sz="2400" smtClean="0"/>
              <a:t>New I/O is an important addition to the java.io package</a:t>
            </a:r>
          </a:p>
          <a:p>
            <a:endParaRPr lang="en-US" sz="2400" smtClean="0"/>
          </a:p>
          <a:p>
            <a:r>
              <a:rPr lang="en-US" sz="2400" smtClean="0"/>
              <a:t>Supported features:</a:t>
            </a:r>
          </a:p>
          <a:p>
            <a:pPr lvl="2"/>
            <a:r>
              <a:rPr lang="en-US" sz="2000" smtClean="0"/>
              <a:t>Buffers for data of primitive types </a:t>
            </a:r>
          </a:p>
          <a:p>
            <a:pPr lvl="2"/>
            <a:r>
              <a:rPr lang="en-US" sz="2000" smtClean="0"/>
              <a:t>Channels, a new primitive I/O abstraction</a:t>
            </a:r>
          </a:p>
          <a:p>
            <a:pPr lvl="2"/>
            <a:r>
              <a:rPr lang="en-US" sz="2000" smtClean="0"/>
              <a:t>Character-set encoders and decoders </a:t>
            </a:r>
          </a:p>
          <a:p>
            <a:pPr lvl="2"/>
            <a:r>
              <a:rPr lang="en-US" sz="2000" smtClean="0"/>
              <a:t>A file interface that supports locks and memory mapping </a:t>
            </a:r>
          </a:p>
          <a:p>
            <a:pPr lvl="2"/>
            <a:r>
              <a:rPr lang="en-US" sz="2000" smtClean="0"/>
              <a:t>A multiplexed, non-blocking I/O facility for writing scalable servers </a:t>
            </a:r>
          </a:p>
          <a:p>
            <a:pPr lvl="2"/>
            <a:endParaRPr lang="en-US" sz="2000" smtClean="0"/>
          </a:p>
          <a:p>
            <a:pPr lvl="2"/>
            <a:endParaRPr lang="en-US" sz="2000" smtClean="0"/>
          </a:p>
          <a:p>
            <a:pPr lvl="2"/>
            <a:endParaRPr lang="en-US" sz="2000" smtClean="0"/>
          </a:p>
          <a:p>
            <a:pPr lvl="2"/>
            <a:endParaRPr lang="en-US" sz="2000" smtClean="0"/>
          </a:p>
          <a:p>
            <a:pPr lvl="2"/>
            <a:endParaRPr lang="en-US" sz="2000" smtClean="0"/>
          </a:p>
          <a:p>
            <a:pPr lvl="1">
              <a:buFontTx/>
              <a:buNone/>
            </a:pPr>
            <a:endParaRPr lang="en-US" smtClean="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idx="4294967295"/>
          </p:nvPr>
        </p:nvSpPr>
        <p:spPr>
          <a:xfrm>
            <a:off x="537568" y="274638"/>
            <a:ext cx="9258300" cy="1143000"/>
          </a:xfrm>
        </p:spPr>
        <p:txBody>
          <a:bodyPr/>
          <a:lstStyle/>
          <a:p>
            <a:r>
              <a:rPr lang="en-US" smtClean="0"/>
              <a:t>Buffers</a:t>
            </a:r>
          </a:p>
        </p:txBody>
      </p:sp>
      <p:sp>
        <p:nvSpPr>
          <p:cNvPr id="216066" name="Rectangle 3"/>
          <p:cNvSpPr>
            <a:spLocks noGrp="1" noChangeArrowheads="1"/>
          </p:cNvSpPr>
          <p:nvPr>
            <p:ph type="body" idx="1"/>
          </p:nvPr>
        </p:nvSpPr>
        <p:spPr>
          <a:xfrm>
            <a:off x="358974" y="981076"/>
            <a:ext cx="9842301" cy="4608513"/>
          </a:xfrm>
        </p:spPr>
        <p:txBody>
          <a:bodyPr/>
          <a:lstStyle/>
          <a:p>
            <a:pPr>
              <a:buFontTx/>
              <a:buNone/>
            </a:pPr>
            <a:endParaRPr lang="en-US" sz="2000" u="sng" smtClean="0"/>
          </a:p>
          <a:p>
            <a:r>
              <a:rPr lang="en-US" sz="2000" smtClean="0"/>
              <a:t>Buffer main operations are:</a:t>
            </a:r>
          </a:p>
          <a:p>
            <a:pPr lvl="2"/>
            <a:r>
              <a:rPr lang="en-US" sz="1800" smtClean="0"/>
              <a:t>Static </a:t>
            </a:r>
            <a:r>
              <a:rPr lang="en-US" sz="1800" i="1" smtClean="0"/>
              <a:t>allocate</a:t>
            </a:r>
            <a:r>
              <a:rPr lang="en-US" sz="1800" smtClean="0"/>
              <a:t> – for creating a buffer with specified capacity</a:t>
            </a:r>
          </a:p>
          <a:p>
            <a:pPr lvl="2"/>
            <a:r>
              <a:rPr lang="en-US" sz="1800" i="1" smtClean="0"/>
              <a:t>array</a:t>
            </a:r>
            <a:r>
              <a:rPr lang="en-US" sz="1800" smtClean="0"/>
              <a:t> – converts the buffer into primitives array</a:t>
            </a:r>
          </a:p>
          <a:p>
            <a:pPr lvl="2"/>
            <a:r>
              <a:rPr lang="en-US" sz="1800" i="1" smtClean="0"/>
              <a:t>duplicate</a:t>
            </a:r>
            <a:r>
              <a:rPr lang="en-US" sz="1800" smtClean="0"/>
              <a:t> – generates a new buffer that holds a copy of the origin buffer data </a:t>
            </a:r>
          </a:p>
          <a:p>
            <a:pPr lvl="2"/>
            <a:r>
              <a:rPr lang="en-US" sz="1800" i="1" smtClean="0"/>
              <a:t>slice</a:t>
            </a:r>
            <a:r>
              <a:rPr lang="en-US" sz="1800" smtClean="0"/>
              <a:t> – generates a new buffer that holds a copy of the origin buffer data from the current position to the end</a:t>
            </a:r>
          </a:p>
          <a:p>
            <a:pPr lvl="2"/>
            <a:r>
              <a:rPr lang="en-US" sz="1800" i="1" smtClean="0"/>
              <a:t>get / put</a:t>
            </a:r>
            <a:r>
              <a:rPr lang="en-US" sz="1800" smtClean="0"/>
              <a:t> – assigns / returns single or multiple values to / from the buffer</a:t>
            </a:r>
          </a:p>
          <a:p>
            <a:pPr lvl="2"/>
            <a:r>
              <a:rPr lang="en-US" sz="1800" i="1" smtClean="0"/>
              <a:t>wrap</a:t>
            </a:r>
            <a:r>
              <a:rPr lang="en-US" sz="1800" smtClean="0"/>
              <a:t> – fills an array with values taken out of the buffer. the array is synchronized with the buffer content [called – ‘backed array’]</a:t>
            </a:r>
          </a:p>
          <a:p>
            <a:pPr lvl="2"/>
            <a:r>
              <a:rPr lang="en-US" sz="1800" i="1" smtClean="0"/>
              <a:t>mark / reset</a:t>
            </a:r>
            <a:r>
              <a:rPr lang="en-US" sz="1800" smtClean="0"/>
              <a:t> – allows re-iterating </a:t>
            </a:r>
          </a:p>
          <a:p>
            <a:pPr lvl="2"/>
            <a:r>
              <a:rPr lang="en-US" sz="1800" smtClean="0"/>
              <a:t>flip – ‘trims’ the buffer – current position becomes the buffers limit </a:t>
            </a:r>
          </a:p>
          <a:p>
            <a:pPr lvl="2"/>
            <a:r>
              <a:rPr lang="en-US" sz="1800" i="1" smtClean="0"/>
              <a:t>rewind</a:t>
            </a:r>
            <a:r>
              <a:rPr lang="en-US" sz="1800" smtClean="0"/>
              <a:t> – sets the positioning to zero</a:t>
            </a:r>
          </a:p>
          <a:p>
            <a:pPr lvl="2"/>
            <a:r>
              <a:rPr lang="en-US" sz="1800" i="1" smtClean="0"/>
              <a:t>remaining</a:t>
            </a:r>
            <a:r>
              <a:rPr lang="en-US" sz="1800" smtClean="0"/>
              <a:t> – return the number of remaining bytes </a:t>
            </a:r>
          </a:p>
          <a:p>
            <a:pPr lvl="2"/>
            <a:endParaRPr lang="en-US" sz="1800" smtClean="0"/>
          </a:p>
          <a:p>
            <a:pPr lvl="2"/>
            <a:endParaRPr lang="en-US" smtClean="0"/>
          </a:p>
          <a:p>
            <a:pPr lvl="2"/>
            <a:endParaRPr lang="en-US" smtClean="0"/>
          </a:p>
          <a:p>
            <a:pPr lvl="2"/>
            <a:endParaRPr lang="en-US" smtClean="0"/>
          </a:p>
          <a:p>
            <a:pPr lvl="2"/>
            <a:endParaRPr lang="en-US" smtClean="0"/>
          </a:p>
          <a:p>
            <a:pPr lvl="2"/>
            <a:endParaRPr lang="en-US"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616149" y="1196976"/>
            <a:ext cx="9842302" cy="4670425"/>
          </a:xfrm>
        </p:spPr>
        <p:txBody>
          <a:bodyPr rtlCol="0">
            <a:normAutofit fontScale="92500" lnSpcReduction="10000"/>
          </a:bodyPr>
          <a:lstStyle/>
          <a:p>
            <a:pPr fontAlgn="auto">
              <a:spcAft>
                <a:spcPts val="0"/>
              </a:spcAft>
              <a:buFontTx/>
              <a:buNone/>
              <a:defRPr/>
            </a:pPr>
            <a:endParaRPr lang="en-US" sz="2000" u="sng" dirty="0"/>
          </a:p>
          <a:p>
            <a:pPr fontAlgn="auto">
              <a:spcAft>
                <a:spcPts val="0"/>
              </a:spcAft>
              <a:buFont typeface="Arial" pitchFamily="34" charset="0"/>
              <a:buChar char="•"/>
              <a:defRPr/>
            </a:pPr>
            <a:r>
              <a:rPr lang="en-US" sz="2000" dirty="0"/>
              <a:t>Buffer is an abstract class </a:t>
            </a:r>
          </a:p>
          <a:p>
            <a:pPr fontAlgn="auto">
              <a:spcAft>
                <a:spcPts val="0"/>
              </a:spcAft>
              <a:buFont typeface="Arial" pitchFamily="34" charset="0"/>
              <a:buChar char="•"/>
              <a:defRPr/>
            </a:pPr>
            <a:r>
              <a:rPr lang="en-US" sz="2000" dirty="0"/>
              <a:t>All of its extensions are also abstract:</a:t>
            </a:r>
          </a:p>
          <a:p>
            <a:pPr lvl="2" fontAlgn="auto">
              <a:spcAft>
                <a:spcPts val="0"/>
              </a:spcAft>
              <a:buFont typeface="Arial" pitchFamily="34" charset="0"/>
              <a:buChar char="•"/>
              <a:defRPr/>
            </a:pPr>
            <a:r>
              <a:rPr lang="en-US" sz="1800" i="1" dirty="0" err="1" smtClean="0"/>
              <a:t>ByteBuffer</a:t>
            </a:r>
            <a:endParaRPr lang="en-US" sz="1800" i="1" dirty="0" smtClean="0"/>
          </a:p>
          <a:p>
            <a:pPr lvl="3" fontAlgn="auto">
              <a:spcAft>
                <a:spcPts val="0"/>
              </a:spcAft>
              <a:buFont typeface="Arial" pitchFamily="34" charset="0"/>
              <a:buChar char="–"/>
              <a:defRPr/>
            </a:pPr>
            <a:r>
              <a:rPr lang="en-US" sz="1400" dirty="0" smtClean="0"/>
              <a:t>supports</a:t>
            </a:r>
            <a:r>
              <a:rPr lang="en-US" sz="1400" i="1" dirty="0" smtClean="0"/>
              <a:t> </a:t>
            </a:r>
            <a:r>
              <a:rPr lang="en-US" sz="1400" i="1" dirty="0" err="1"/>
              <a:t>putInt</a:t>
            </a:r>
            <a:r>
              <a:rPr lang="en-US" sz="1400" i="1" dirty="0"/>
              <a:t>/</a:t>
            </a:r>
            <a:r>
              <a:rPr lang="en-US" sz="1400" i="1" dirty="0" err="1"/>
              <a:t>getInt</a:t>
            </a:r>
            <a:r>
              <a:rPr lang="en-US" sz="1400" i="1" dirty="0"/>
              <a:t>, </a:t>
            </a:r>
            <a:r>
              <a:rPr lang="en-US" sz="1400" i="1" dirty="0" err="1"/>
              <a:t>putFloat</a:t>
            </a:r>
            <a:r>
              <a:rPr lang="en-US" sz="1400" i="1" dirty="0"/>
              <a:t>/</a:t>
            </a:r>
            <a:r>
              <a:rPr lang="en-US" sz="1400" i="1" dirty="0" err="1"/>
              <a:t>getFloat</a:t>
            </a:r>
            <a:r>
              <a:rPr lang="en-US" sz="1400" i="1" dirty="0"/>
              <a:t>, etc</a:t>
            </a:r>
            <a:r>
              <a:rPr lang="en-US" sz="1400" i="1" dirty="0" smtClean="0"/>
              <a:t>..</a:t>
            </a:r>
          </a:p>
          <a:p>
            <a:pPr lvl="3" fontAlgn="auto">
              <a:spcAft>
                <a:spcPts val="0"/>
              </a:spcAft>
              <a:buFont typeface="Arial" pitchFamily="34" charset="0"/>
              <a:buChar char="–"/>
              <a:defRPr/>
            </a:pPr>
            <a:r>
              <a:rPr lang="en-US" sz="1400" dirty="0" smtClean="0"/>
              <a:t>Can be retrieved as </a:t>
            </a:r>
            <a:r>
              <a:rPr lang="en-US" sz="1400" i="1" dirty="0" err="1" smtClean="0"/>
              <a:t>IntBuffer</a:t>
            </a:r>
            <a:r>
              <a:rPr lang="en-US" sz="1400" dirty="0" smtClean="0"/>
              <a:t>, </a:t>
            </a:r>
            <a:r>
              <a:rPr lang="en-US" sz="1400" i="1" dirty="0" err="1" smtClean="0"/>
              <a:t>FloatBuffer</a:t>
            </a:r>
            <a:r>
              <a:rPr lang="en-US" sz="1400" dirty="0" smtClean="0"/>
              <a:t>, etc..</a:t>
            </a:r>
          </a:p>
          <a:p>
            <a:pPr lvl="3" fontAlgn="auto">
              <a:spcAft>
                <a:spcPts val="0"/>
              </a:spcAft>
              <a:buFont typeface="Arial" pitchFamily="34" charset="0"/>
              <a:buChar char="–"/>
              <a:defRPr/>
            </a:pPr>
            <a:r>
              <a:rPr lang="en-US" sz="1400" dirty="0" smtClean="0"/>
              <a:t>Can be retrieved as a read-only buffer</a:t>
            </a:r>
            <a:endParaRPr lang="en-US" sz="1400" dirty="0"/>
          </a:p>
          <a:p>
            <a:pPr lvl="2" fontAlgn="auto">
              <a:spcAft>
                <a:spcPts val="0"/>
              </a:spcAft>
              <a:buFont typeface="Arial" pitchFamily="34" charset="0"/>
              <a:buChar char="•"/>
              <a:defRPr/>
            </a:pPr>
            <a:r>
              <a:rPr lang="en-US" sz="1800" i="1" dirty="0" err="1"/>
              <a:t>CharBuffer</a:t>
            </a:r>
            <a:endParaRPr lang="en-US" sz="1800" i="1" dirty="0"/>
          </a:p>
          <a:p>
            <a:pPr lvl="2" fontAlgn="auto">
              <a:spcAft>
                <a:spcPts val="0"/>
              </a:spcAft>
              <a:buFont typeface="Arial" pitchFamily="34" charset="0"/>
              <a:buChar char="•"/>
              <a:defRPr/>
            </a:pPr>
            <a:r>
              <a:rPr lang="en-US" sz="1800" i="1" dirty="0" err="1"/>
              <a:t>DoubleBuffer</a:t>
            </a:r>
            <a:endParaRPr lang="en-US" sz="1800" i="1" dirty="0"/>
          </a:p>
          <a:p>
            <a:pPr lvl="2" fontAlgn="auto">
              <a:spcAft>
                <a:spcPts val="0"/>
              </a:spcAft>
              <a:buFont typeface="Arial" pitchFamily="34" charset="0"/>
              <a:buChar char="•"/>
              <a:defRPr/>
            </a:pPr>
            <a:r>
              <a:rPr lang="en-US" sz="1800" i="1" dirty="0" err="1"/>
              <a:t>FloatBuffer</a:t>
            </a:r>
            <a:endParaRPr lang="en-US" sz="1800" i="1" dirty="0"/>
          </a:p>
          <a:p>
            <a:pPr lvl="2" fontAlgn="auto">
              <a:spcAft>
                <a:spcPts val="0"/>
              </a:spcAft>
              <a:buFont typeface="Arial" pitchFamily="34" charset="0"/>
              <a:buChar char="•"/>
              <a:defRPr/>
            </a:pPr>
            <a:r>
              <a:rPr lang="en-US" sz="1800" i="1" dirty="0" err="1"/>
              <a:t>IntBuffer</a:t>
            </a:r>
            <a:endParaRPr lang="en-US" sz="1800" i="1" dirty="0"/>
          </a:p>
          <a:p>
            <a:pPr lvl="2" fontAlgn="auto">
              <a:spcAft>
                <a:spcPts val="0"/>
              </a:spcAft>
              <a:buFont typeface="Arial" pitchFamily="34" charset="0"/>
              <a:buChar char="•"/>
              <a:defRPr/>
            </a:pPr>
            <a:r>
              <a:rPr lang="en-US" sz="1800" i="1" dirty="0" err="1"/>
              <a:t>LongBuffer</a:t>
            </a:r>
            <a:endParaRPr lang="en-US" sz="1800" i="1" dirty="0"/>
          </a:p>
          <a:p>
            <a:pPr lvl="2" fontAlgn="auto">
              <a:spcAft>
                <a:spcPts val="0"/>
              </a:spcAft>
              <a:buFont typeface="Arial" pitchFamily="34" charset="0"/>
              <a:buChar char="•"/>
              <a:defRPr/>
            </a:pPr>
            <a:r>
              <a:rPr lang="en-US" sz="1800" i="1" dirty="0" err="1"/>
              <a:t>ShortBuffer</a:t>
            </a:r>
            <a:endParaRPr lang="en-US" sz="1800" i="1" dirty="0"/>
          </a:p>
          <a:p>
            <a:pPr fontAlgn="auto">
              <a:spcAft>
                <a:spcPts val="0"/>
              </a:spcAft>
              <a:buFont typeface="Arial" pitchFamily="34" charset="0"/>
              <a:buChar char="•"/>
              <a:defRPr/>
            </a:pPr>
            <a:r>
              <a:rPr lang="en-US" sz="2000" dirty="0" smtClean="0"/>
              <a:t>Creating buffer is done by one of the following options:</a:t>
            </a:r>
          </a:p>
          <a:p>
            <a:pPr lvl="1" fontAlgn="auto">
              <a:spcAft>
                <a:spcPts val="0"/>
              </a:spcAft>
              <a:buFont typeface="Arial" pitchFamily="34" charset="0"/>
              <a:buChar char="–"/>
              <a:defRPr/>
            </a:pPr>
            <a:r>
              <a:rPr lang="en-US" sz="1600" dirty="0" smtClean="0"/>
              <a:t>Using the buffer static method </a:t>
            </a:r>
            <a:r>
              <a:rPr lang="en-US" sz="1600" i="1" dirty="0" smtClean="0"/>
              <a:t>allocate (</a:t>
            </a:r>
            <a:r>
              <a:rPr lang="en-US" sz="1600" i="1" dirty="0" err="1" smtClean="0"/>
              <a:t>int</a:t>
            </a:r>
            <a:r>
              <a:rPr lang="en-US" sz="1600" i="1" dirty="0" smtClean="0"/>
              <a:t> capacity)</a:t>
            </a:r>
          </a:p>
          <a:p>
            <a:pPr lvl="1" fontAlgn="auto">
              <a:spcAft>
                <a:spcPts val="0"/>
              </a:spcAft>
              <a:buFont typeface="Arial" pitchFamily="34" charset="0"/>
              <a:buChar char="–"/>
              <a:defRPr/>
            </a:pPr>
            <a:r>
              <a:rPr lang="en-US" sz="1600" dirty="0" smtClean="0"/>
              <a:t>Via </a:t>
            </a:r>
            <a:r>
              <a:rPr lang="en-US" sz="1600" dirty="0"/>
              <a:t>channels</a:t>
            </a:r>
          </a:p>
          <a:p>
            <a:pPr lvl="2" fontAlgn="auto">
              <a:spcAft>
                <a:spcPts val="0"/>
              </a:spcAft>
              <a:buFont typeface="Arial" pitchFamily="34" charset="0"/>
              <a:buChar char="•"/>
              <a:defRPr/>
            </a:pPr>
            <a:endParaRPr lang="en-US" dirty="0"/>
          </a:p>
          <a:p>
            <a:pPr lvl="2" fontAlgn="auto">
              <a:spcAft>
                <a:spcPts val="0"/>
              </a:spcAft>
              <a:buFont typeface="Arial" pitchFamily="34" charset="0"/>
              <a:buChar char="•"/>
              <a:defRPr/>
            </a:pPr>
            <a:endParaRPr lang="en-US" dirty="0"/>
          </a:p>
          <a:p>
            <a:pPr lvl="2" fontAlgn="auto">
              <a:spcAft>
                <a:spcPts val="0"/>
              </a:spcAft>
              <a:buFont typeface="Arial" pitchFamily="34" charset="0"/>
              <a:buChar char="•"/>
              <a:defRPr/>
            </a:pPr>
            <a:endParaRPr lang="en-US" dirty="0"/>
          </a:p>
          <a:p>
            <a:pPr lvl="2" fontAlgn="auto">
              <a:spcAft>
                <a:spcPts val="0"/>
              </a:spcAft>
              <a:buFont typeface="Arial" pitchFamily="34" charset="0"/>
              <a:buChar char="•"/>
              <a:defRPr/>
            </a:pPr>
            <a:endParaRPr lang="en-US" dirty="0"/>
          </a:p>
          <a:p>
            <a:pPr lvl="2" fontAlgn="auto">
              <a:spcAft>
                <a:spcPts val="0"/>
              </a:spcAft>
              <a:buFont typeface="Arial" pitchFamily="34" charset="0"/>
              <a:buChar char="•"/>
              <a:defRPr/>
            </a:pPr>
            <a:endParaRPr lang="en-US" dirty="0"/>
          </a:p>
          <a:p>
            <a:pPr lvl="1" fontAlgn="auto">
              <a:spcAft>
                <a:spcPts val="0"/>
              </a:spcAft>
              <a:buFontTx/>
              <a:buNone/>
              <a:defRPr/>
            </a:pPr>
            <a:endParaRPr lang="en-US" sz="2400" dirty="0"/>
          </a:p>
        </p:txBody>
      </p:sp>
      <p:sp>
        <p:nvSpPr>
          <p:cNvPr id="217090" name="Rectangle 2"/>
          <p:cNvSpPr>
            <a:spLocks noGrp="1" noChangeArrowheads="1"/>
          </p:cNvSpPr>
          <p:nvPr>
            <p:ph type="title" idx="4294967295"/>
          </p:nvPr>
        </p:nvSpPr>
        <p:spPr>
          <a:xfrm>
            <a:off x="875109" y="274638"/>
            <a:ext cx="9258300" cy="1143000"/>
          </a:xfrm>
        </p:spPr>
        <p:txBody>
          <a:bodyPr/>
          <a:lstStyle/>
          <a:p>
            <a:r>
              <a:rPr lang="en-US" smtClean="0"/>
              <a:t>Buffers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600075" y="457200"/>
            <a:ext cx="9258300" cy="1143000"/>
          </a:xfrm>
        </p:spPr>
        <p:txBody>
          <a:bodyPr/>
          <a:lstStyle/>
          <a:p>
            <a:r>
              <a:rPr lang="en-US" dirty="0" smtClean="0"/>
              <a:t>Garbage Collector</a:t>
            </a:r>
          </a:p>
        </p:txBody>
      </p:sp>
      <p:sp>
        <p:nvSpPr>
          <p:cNvPr id="37890" name="Rectangle 3"/>
          <p:cNvSpPr>
            <a:spLocks noGrp="1" noChangeArrowheads="1"/>
          </p:cNvSpPr>
          <p:nvPr>
            <p:ph type="body" idx="1"/>
          </p:nvPr>
        </p:nvSpPr>
        <p:spPr>
          <a:xfrm>
            <a:off x="444699" y="1196976"/>
            <a:ext cx="9720857" cy="5280025"/>
          </a:xfrm>
        </p:spPr>
        <p:txBody>
          <a:bodyPr/>
          <a:lstStyle/>
          <a:p>
            <a:r>
              <a:rPr lang="en-US" sz="2000" smtClean="0"/>
              <a:t>GC Types:</a:t>
            </a:r>
          </a:p>
          <a:p>
            <a:pPr>
              <a:buFont typeface="Arial" charset="0"/>
              <a:buNone/>
            </a:pPr>
            <a:endParaRPr lang="en-US" sz="2000" smtClean="0"/>
          </a:p>
          <a:p>
            <a:pPr lvl="2"/>
            <a:r>
              <a:rPr lang="en-US" sz="1600" smtClean="0"/>
              <a:t>Simple</a:t>
            </a:r>
          </a:p>
          <a:p>
            <a:pPr lvl="3"/>
            <a:r>
              <a:rPr lang="en-US" sz="1600" smtClean="0"/>
              <a:t>blocks all threads while cleaning – “stop the world GC”</a:t>
            </a:r>
          </a:p>
          <a:p>
            <a:pPr lvl="3"/>
            <a:r>
              <a:rPr lang="en-US" sz="1600" smtClean="0"/>
              <a:t>More heap allocations for objects causes longer pause time</a:t>
            </a:r>
          </a:p>
          <a:p>
            <a:pPr lvl="3">
              <a:buFont typeface="Arial" charset="0"/>
              <a:buNone/>
            </a:pPr>
            <a:endParaRPr lang="en-US" sz="1600" smtClean="0"/>
          </a:p>
          <a:p>
            <a:pPr lvl="2"/>
            <a:r>
              <a:rPr lang="en-US" sz="1600" smtClean="0"/>
              <a:t>Concurrent</a:t>
            </a:r>
          </a:p>
          <a:p>
            <a:pPr lvl="3"/>
            <a:r>
              <a:rPr lang="en-US" sz="1600" smtClean="0"/>
              <a:t>allows other threads to run along the GC threads</a:t>
            </a:r>
          </a:p>
          <a:p>
            <a:pPr lvl="3"/>
            <a:r>
              <a:rPr lang="en-US" sz="1600" smtClean="0"/>
              <a:t>each GC thread is responsible for one region in the heap [concurrent marking]</a:t>
            </a:r>
          </a:p>
          <a:p>
            <a:pPr lvl="3"/>
            <a:r>
              <a:rPr lang="en-US" sz="1600" smtClean="0"/>
              <a:t>available only for </a:t>
            </a:r>
            <a:r>
              <a:rPr lang="en-US" sz="1600" i="1" smtClean="0"/>
              <a:t>–server </a:t>
            </a:r>
            <a:r>
              <a:rPr lang="en-US" sz="1600" smtClean="0"/>
              <a:t>VM instances</a:t>
            </a:r>
          </a:p>
          <a:p>
            <a:pPr lvl="3"/>
            <a:r>
              <a:rPr lang="en-US" sz="1600" smtClean="0"/>
              <a:t>use –</a:t>
            </a:r>
            <a:r>
              <a:rPr lang="en-US" sz="1600" i="1" smtClean="0"/>
              <a:t>Xcongc </a:t>
            </a:r>
            <a:r>
              <a:rPr lang="en-US" sz="1600" smtClean="0"/>
              <a:t>to enable</a:t>
            </a:r>
            <a:endParaRPr lang="en-US" sz="1600" i="1" smtClean="0"/>
          </a:p>
          <a:p>
            <a:endParaRPr lang="en-US" sz="1600" smtClean="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3"/>
          <p:cNvSpPr>
            <a:spLocks noGrp="1" noChangeArrowheads="1"/>
          </p:cNvSpPr>
          <p:nvPr>
            <p:ph type="body" idx="1"/>
          </p:nvPr>
        </p:nvSpPr>
        <p:spPr>
          <a:xfrm>
            <a:off x="585787" y="1412876"/>
            <a:ext cx="10044113" cy="4271963"/>
          </a:xfrm>
        </p:spPr>
        <p:txBody>
          <a:bodyPr/>
          <a:lstStyle/>
          <a:p>
            <a:pPr>
              <a:buFont typeface="Arial" charset="0"/>
              <a:buNone/>
            </a:pPr>
            <a:endParaRPr lang="en-US" sz="2000" smtClean="0"/>
          </a:p>
          <a:p>
            <a:r>
              <a:rPr lang="en-US" sz="2000" smtClean="0"/>
              <a:t>A new primitive I/O abstraction</a:t>
            </a:r>
          </a:p>
          <a:p>
            <a:r>
              <a:rPr lang="en-US" sz="2000" smtClean="0"/>
              <a:t>represent an open connection to an entity like File or Socket</a:t>
            </a:r>
          </a:p>
          <a:p>
            <a:r>
              <a:rPr lang="en-US" sz="2000" smtClean="0"/>
              <a:t>has two states: open &amp; close</a:t>
            </a:r>
          </a:p>
          <a:p>
            <a:r>
              <a:rPr lang="en-US" sz="2000" smtClean="0"/>
              <a:t>starts in open mode</a:t>
            </a:r>
          </a:p>
          <a:p>
            <a:r>
              <a:rPr lang="en-US" sz="2000" smtClean="0"/>
              <a:t>close operation is irreversible</a:t>
            </a:r>
          </a:p>
          <a:p>
            <a:r>
              <a:rPr lang="en-US" sz="2000" smtClean="0"/>
              <a:t>basic channel is </a:t>
            </a:r>
            <a:r>
              <a:rPr lang="en-US" sz="2000" i="1" smtClean="0"/>
              <a:t>java.nio.Channel</a:t>
            </a:r>
            <a:r>
              <a:rPr lang="en-US" sz="2000" smtClean="0"/>
              <a:t> interface with the following methods:</a:t>
            </a:r>
          </a:p>
          <a:p>
            <a:pPr lvl="2"/>
            <a:r>
              <a:rPr lang="en-US" sz="1600" i="1" smtClean="0"/>
              <a:t>close()</a:t>
            </a:r>
          </a:p>
          <a:p>
            <a:pPr lvl="2"/>
            <a:r>
              <a:rPr lang="en-US" sz="1600" i="1" smtClean="0"/>
              <a:t>isOpen()</a:t>
            </a:r>
          </a:p>
          <a:p>
            <a:r>
              <a:rPr lang="en-US" sz="2000" smtClean="0"/>
              <a:t>Channels are THREAD SAFE !</a:t>
            </a:r>
          </a:p>
          <a:p>
            <a:pPr lvl="2"/>
            <a:endParaRPr lang="en-US" smtClean="0"/>
          </a:p>
          <a:p>
            <a:pPr lvl="2"/>
            <a:endParaRPr lang="en-US" smtClean="0"/>
          </a:p>
          <a:p>
            <a:pPr lvl="2"/>
            <a:endParaRPr lang="en-US" smtClean="0"/>
          </a:p>
          <a:p>
            <a:pPr lvl="2"/>
            <a:endParaRPr lang="en-US" smtClean="0"/>
          </a:p>
          <a:p>
            <a:pPr lvl="1">
              <a:buFontTx/>
              <a:buNone/>
            </a:pPr>
            <a:endParaRPr lang="en-US" sz="2400" smtClean="0"/>
          </a:p>
        </p:txBody>
      </p:sp>
      <p:sp>
        <p:nvSpPr>
          <p:cNvPr id="4" name="Rectangle 2"/>
          <p:cNvSpPr txBox="1">
            <a:spLocks noChangeArrowheads="1"/>
          </p:cNvSpPr>
          <p:nvPr/>
        </p:nvSpPr>
        <p:spPr>
          <a:xfrm>
            <a:off x="1016199" y="427038"/>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Channels</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3"/>
          <p:cNvSpPr>
            <a:spLocks noGrp="1" noChangeArrowheads="1"/>
          </p:cNvSpPr>
          <p:nvPr>
            <p:ph type="body" idx="1"/>
          </p:nvPr>
        </p:nvSpPr>
        <p:spPr>
          <a:xfrm>
            <a:off x="500062" y="1412876"/>
            <a:ext cx="9529763" cy="4537075"/>
          </a:xfrm>
        </p:spPr>
        <p:txBody>
          <a:bodyPr/>
          <a:lstStyle/>
          <a:p>
            <a:pPr>
              <a:lnSpc>
                <a:spcPct val="90000"/>
              </a:lnSpc>
              <a:buFont typeface="Arial" charset="0"/>
              <a:buNone/>
            </a:pPr>
            <a:endParaRPr lang="en-US" sz="2000" smtClean="0"/>
          </a:p>
          <a:p>
            <a:pPr>
              <a:lnSpc>
                <a:spcPct val="90000"/>
              </a:lnSpc>
            </a:pPr>
            <a:r>
              <a:rPr lang="en-US" sz="2000" smtClean="0"/>
              <a:t>Channel sub interfaces are:</a:t>
            </a:r>
          </a:p>
          <a:p>
            <a:pPr lvl="2">
              <a:lnSpc>
                <a:spcPct val="90000"/>
              </a:lnSpc>
            </a:pPr>
            <a:r>
              <a:rPr lang="en-US" sz="1800" i="1" smtClean="0"/>
              <a:t>ReadableByteChannel</a:t>
            </a:r>
            <a:r>
              <a:rPr lang="en-US" sz="1800" smtClean="0"/>
              <a:t> – add the </a:t>
            </a:r>
            <a:r>
              <a:rPr lang="en-US" sz="1800" i="1" smtClean="0"/>
              <a:t>read(ByteBuffer)</a:t>
            </a:r>
            <a:r>
              <a:rPr lang="en-US" sz="1800" smtClean="0"/>
              <a:t> method that reads data into the buffer</a:t>
            </a:r>
          </a:p>
          <a:p>
            <a:pPr lvl="2">
              <a:lnSpc>
                <a:spcPct val="90000"/>
              </a:lnSpc>
            </a:pPr>
            <a:r>
              <a:rPr lang="en-US" sz="1800" i="1" smtClean="0"/>
              <a:t>ScatteringByteChannel</a:t>
            </a:r>
            <a:r>
              <a:rPr lang="en-US" sz="1800" smtClean="0"/>
              <a:t> – add </a:t>
            </a:r>
            <a:r>
              <a:rPr lang="en-US" sz="1800" i="1" smtClean="0"/>
              <a:t>read(ByteBuffer [] )</a:t>
            </a:r>
            <a:r>
              <a:rPr lang="en-US" sz="1800" smtClean="0"/>
              <a:t> – useful for loading formatted data into different buffers</a:t>
            </a:r>
          </a:p>
          <a:p>
            <a:pPr lvl="2">
              <a:lnSpc>
                <a:spcPct val="90000"/>
              </a:lnSpc>
            </a:pPr>
            <a:r>
              <a:rPr lang="en-US" sz="1800" i="1" smtClean="0"/>
              <a:t>WriteableByteChannel</a:t>
            </a:r>
            <a:r>
              <a:rPr lang="en-US" sz="1800" smtClean="0"/>
              <a:t> – add </a:t>
            </a:r>
            <a:r>
              <a:rPr lang="en-US" sz="1800" i="1" smtClean="0"/>
              <a:t>write(ByteBuffer)</a:t>
            </a:r>
            <a:r>
              <a:rPr lang="en-US" sz="1800" smtClean="0"/>
              <a:t> method that write the data from the buffer</a:t>
            </a:r>
          </a:p>
          <a:p>
            <a:pPr lvl="2">
              <a:lnSpc>
                <a:spcPct val="90000"/>
              </a:lnSpc>
            </a:pPr>
            <a:r>
              <a:rPr lang="en-US" sz="1800" i="1" smtClean="0"/>
              <a:t>GetheringByteChannel</a:t>
            </a:r>
            <a:r>
              <a:rPr lang="en-US" sz="1800" smtClean="0"/>
              <a:t> – add </a:t>
            </a:r>
            <a:r>
              <a:rPr lang="en-US" sz="1800" i="1" smtClean="0"/>
              <a:t>write(ByteBuffer [] )</a:t>
            </a:r>
            <a:r>
              <a:rPr lang="en-US" sz="1800" smtClean="0"/>
              <a:t> – useful for writing formatted data taken from different buffers</a:t>
            </a:r>
          </a:p>
          <a:p>
            <a:pPr lvl="2">
              <a:lnSpc>
                <a:spcPct val="90000"/>
              </a:lnSpc>
            </a:pPr>
            <a:r>
              <a:rPr lang="en-US" sz="1800" i="1" smtClean="0"/>
              <a:t>InterruptibleChannel</a:t>
            </a:r>
            <a:r>
              <a:rPr lang="en-US" sz="1800" smtClean="0"/>
              <a:t> – overrides </a:t>
            </a:r>
            <a:r>
              <a:rPr lang="en-US" sz="1800" i="1" smtClean="0"/>
              <a:t>close()</a:t>
            </a:r>
            <a:r>
              <a:rPr lang="en-US" sz="1800" smtClean="0"/>
              <a:t> method so that:</a:t>
            </a:r>
          </a:p>
          <a:p>
            <a:pPr lvl="4">
              <a:lnSpc>
                <a:spcPct val="90000"/>
              </a:lnSpc>
            </a:pPr>
            <a:r>
              <a:rPr lang="en-US" sz="1600" smtClean="0"/>
              <a:t>When a thread is blocked in an I/O operation </a:t>
            </a:r>
            <a:r>
              <a:rPr lang="en-US" sz="1600" i="1" smtClean="0"/>
              <a:t>close()</a:t>
            </a:r>
            <a:r>
              <a:rPr lang="en-US" sz="1600" smtClean="0"/>
              <a:t> on the channel or </a:t>
            </a:r>
            <a:r>
              <a:rPr lang="en-US" sz="1600" i="1" smtClean="0"/>
              <a:t>interrupt()</a:t>
            </a:r>
            <a:r>
              <a:rPr lang="en-US" sz="1600" smtClean="0"/>
              <a:t> on the thread will cause the channel to close connection</a:t>
            </a:r>
          </a:p>
          <a:p>
            <a:pPr lvl="4">
              <a:lnSpc>
                <a:spcPct val="90000"/>
              </a:lnSpc>
            </a:pPr>
            <a:r>
              <a:rPr lang="en-US" sz="1600" smtClean="0"/>
              <a:t>The blocked thread will receive a </a:t>
            </a:r>
            <a:r>
              <a:rPr lang="en-US" sz="1600" i="1" smtClean="0"/>
              <a:t>ClosedByInterruptException</a:t>
            </a:r>
          </a:p>
          <a:p>
            <a:pPr lvl="2">
              <a:lnSpc>
                <a:spcPct val="90000"/>
              </a:lnSpc>
            </a:pPr>
            <a:endParaRPr lang="en-US" sz="1800" smtClean="0"/>
          </a:p>
          <a:p>
            <a:pPr lvl="2">
              <a:lnSpc>
                <a:spcPct val="90000"/>
              </a:lnSpc>
            </a:pPr>
            <a:endParaRPr lang="en-US" sz="1800" smtClean="0"/>
          </a:p>
          <a:p>
            <a:pPr lvl="1">
              <a:lnSpc>
                <a:spcPct val="90000"/>
              </a:lnSpc>
              <a:buFontTx/>
              <a:buNone/>
            </a:pPr>
            <a:endParaRPr lang="en-US" sz="2400" smtClean="0"/>
          </a:p>
        </p:txBody>
      </p:sp>
      <p:sp>
        <p:nvSpPr>
          <p:cNvPr id="5" name="Rectangle 2"/>
          <p:cNvSpPr txBox="1">
            <a:spLocks noChangeArrowheads="1"/>
          </p:cNvSpPr>
          <p:nvPr/>
        </p:nvSpPr>
        <p:spPr>
          <a:xfrm>
            <a:off x="930474" y="427038"/>
            <a:ext cx="8784191"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Channels</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3"/>
          <p:cNvSpPr>
            <a:spLocks noGrp="1" noChangeArrowheads="1"/>
          </p:cNvSpPr>
          <p:nvPr>
            <p:ph type="body" idx="1"/>
          </p:nvPr>
        </p:nvSpPr>
        <p:spPr>
          <a:xfrm>
            <a:off x="498276" y="1412875"/>
            <a:ext cx="10045899" cy="4752975"/>
          </a:xfrm>
        </p:spPr>
        <p:txBody>
          <a:bodyPr/>
          <a:lstStyle/>
          <a:p>
            <a:pPr>
              <a:lnSpc>
                <a:spcPct val="90000"/>
              </a:lnSpc>
              <a:buFont typeface="Arial" charset="0"/>
              <a:buNone/>
            </a:pPr>
            <a:endParaRPr lang="en-US" sz="1800" smtClean="0"/>
          </a:p>
          <a:p>
            <a:pPr>
              <a:lnSpc>
                <a:spcPct val="90000"/>
              </a:lnSpc>
            </a:pPr>
            <a:r>
              <a:rPr lang="en-US" sz="1800" smtClean="0"/>
              <a:t>Concrete Channels </a:t>
            </a:r>
          </a:p>
          <a:p>
            <a:pPr lvl="2">
              <a:lnSpc>
                <a:spcPct val="90000"/>
              </a:lnSpc>
            </a:pPr>
            <a:r>
              <a:rPr lang="en-US" sz="1600" i="1" smtClean="0"/>
              <a:t>FileChannel - </a:t>
            </a:r>
            <a:r>
              <a:rPr lang="en-US" sz="1600" smtClean="0"/>
              <a:t>A channel for reading, writing, mapping, and manipulating a file</a:t>
            </a:r>
          </a:p>
          <a:p>
            <a:pPr lvl="2">
              <a:lnSpc>
                <a:spcPct val="90000"/>
              </a:lnSpc>
            </a:pPr>
            <a:r>
              <a:rPr lang="en-US" sz="1600" i="1" smtClean="0"/>
              <a:t>SocketChannel</a:t>
            </a:r>
            <a:r>
              <a:rPr lang="en-US" sz="1600" smtClean="0"/>
              <a:t> - A channel for stream socket connection</a:t>
            </a:r>
          </a:p>
          <a:p>
            <a:pPr lvl="2">
              <a:lnSpc>
                <a:spcPct val="90000"/>
              </a:lnSpc>
            </a:pPr>
            <a:r>
              <a:rPr lang="en-US" sz="1600" i="1" smtClean="0"/>
              <a:t>ServerSocketChanel</a:t>
            </a:r>
            <a:r>
              <a:rPr lang="en-US" sz="1600" smtClean="0"/>
              <a:t> - A channel for stream socket connection and listening </a:t>
            </a:r>
          </a:p>
          <a:p>
            <a:pPr lvl="2">
              <a:lnSpc>
                <a:spcPct val="90000"/>
              </a:lnSpc>
            </a:pPr>
            <a:r>
              <a:rPr lang="en-US" sz="1600" i="1" smtClean="0"/>
              <a:t>SelectableChannel</a:t>
            </a:r>
            <a:r>
              <a:rPr lang="en-US" sz="1600" smtClean="0"/>
              <a:t> – a channel that is managed be a Selector:</a:t>
            </a:r>
          </a:p>
          <a:p>
            <a:pPr lvl="4">
              <a:lnSpc>
                <a:spcPct val="90000"/>
              </a:lnSpc>
            </a:pPr>
            <a:r>
              <a:rPr lang="en-US" sz="1400" smtClean="0"/>
              <a:t>may determine whether I/O is </a:t>
            </a:r>
            <a:r>
              <a:rPr lang="en-US" sz="1400" u="sng" smtClean="0"/>
              <a:t>blocking or non-blocking</a:t>
            </a:r>
            <a:r>
              <a:rPr lang="en-US" sz="1400" smtClean="0"/>
              <a:t> [</a:t>
            </a:r>
            <a:r>
              <a:rPr lang="en-US" sz="1400" i="1" smtClean="0"/>
              <a:t>configureBlocking(boolean)</a:t>
            </a:r>
            <a:r>
              <a:rPr lang="en-US" sz="1400" smtClean="0"/>
              <a:t>]</a:t>
            </a:r>
          </a:p>
          <a:p>
            <a:pPr lvl="4">
              <a:lnSpc>
                <a:spcPct val="90000"/>
              </a:lnSpc>
            </a:pPr>
            <a:r>
              <a:rPr lang="en-US" sz="1400" i="1" smtClean="0"/>
              <a:t>Selector</a:t>
            </a:r>
            <a:r>
              <a:rPr lang="en-US" sz="1400" smtClean="0"/>
              <a:t> holds registered selectable channels</a:t>
            </a:r>
          </a:p>
          <a:p>
            <a:pPr lvl="4">
              <a:lnSpc>
                <a:spcPct val="90000"/>
              </a:lnSpc>
            </a:pPr>
            <a:r>
              <a:rPr lang="en-US" sz="1400" i="1" smtClean="0"/>
              <a:t>Selector</a:t>
            </a:r>
            <a:r>
              <a:rPr lang="en-US" sz="1400" smtClean="0"/>
              <a:t> can select the active channels and un-register those who are not</a:t>
            </a:r>
          </a:p>
          <a:p>
            <a:pPr lvl="2">
              <a:lnSpc>
                <a:spcPct val="90000"/>
              </a:lnSpc>
            </a:pPr>
            <a:r>
              <a:rPr lang="en-US" sz="1600" i="1" smtClean="0"/>
              <a:t>Pipe.SinkChannel</a:t>
            </a:r>
            <a:r>
              <a:rPr lang="en-US" sz="1600" smtClean="0"/>
              <a:t> - A channel representing the writable end of a Pipe</a:t>
            </a:r>
          </a:p>
          <a:p>
            <a:pPr lvl="2">
              <a:lnSpc>
                <a:spcPct val="90000"/>
              </a:lnSpc>
            </a:pPr>
            <a:r>
              <a:rPr lang="en-US" sz="1600" i="1" smtClean="0"/>
              <a:t>Pipe.SourceChannel</a:t>
            </a:r>
            <a:r>
              <a:rPr lang="en-US" sz="1600" smtClean="0"/>
              <a:t> - A channel representing the readable end of a Pipe</a:t>
            </a:r>
          </a:p>
          <a:p>
            <a:pPr lvl="2">
              <a:lnSpc>
                <a:spcPct val="90000"/>
              </a:lnSpc>
            </a:pPr>
            <a:r>
              <a:rPr lang="en-US" sz="1600" smtClean="0"/>
              <a:t>Pipe - A pair of channels that implements a unidirectional pipe</a:t>
            </a:r>
          </a:p>
          <a:p>
            <a:pPr lvl="4">
              <a:lnSpc>
                <a:spcPct val="90000"/>
              </a:lnSpc>
              <a:buFontTx/>
              <a:buNone/>
            </a:pPr>
            <a:r>
              <a:rPr lang="en-US" sz="1600" smtClean="0"/>
              <a:t>Operations: </a:t>
            </a:r>
          </a:p>
          <a:p>
            <a:pPr lvl="4">
              <a:lnSpc>
                <a:spcPct val="90000"/>
              </a:lnSpc>
            </a:pPr>
            <a:r>
              <a:rPr lang="en-US" sz="1600" i="1" smtClean="0"/>
              <a:t>open()</a:t>
            </a:r>
          </a:p>
          <a:p>
            <a:pPr lvl="4">
              <a:lnSpc>
                <a:spcPct val="90000"/>
              </a:lnSpc>
            </a:pPr>
            <a:r>
              <a:rPr lang="en-US" sz="1600" i="1" smtClean="0"/>
              <a:t>sink()</a:t>
            </a:r>
            <a:r>
              <a:rPr lang="en-US" sz="1600" smtClean="0"/>
              <a:t> returns the </a:t>
            </a:r>
            <a:r>
              <a:rPr lang="en-US" sz="1600" i="1" smtClean="0"/>
              <a:t>SinkChannel</a:t>
            </a:r>
            <a:r>
              <a:rPr lang="en-US" sz="1600" smtClean="0"/>
              <a:t>  of this pipe to perform write operations</a:t>
            </a:r>
          </a:p>
          <a:p>
            <a:pPr lvl="4">
              <a:lnSpc>
                <a:spcPct val="90000"/>
              </a:lnSpc>
            </a:pPr>
            <a:r>
              <a:rPr lang="en-US" sz="1600" i="1" smtClean="0"/>
              <a:t>source()</a:t>
            </a:r>
            <a:r>
              <a:rPr lang="en-US" sz="1600" smtClean="0"/>
              <a:t> returns </a:t>
            </a:r>
            <a:r>
              <a:rPr lang="en-US" sz="1600" i="1" smtClean="0"/>
              <a:t>SinkSource</a:t>
            </a:r>
            <a:r>
              <a:rPr lang="en-US" sz="1600" smtClean="0"/>
              <a:t> of this pipe to perform read operations</a:t>
            </a:r>
          </a:p>
          <a:p>
            <a:pPr lvl="4">
              <a:lnSpc>
                <a:spcPct val="90000"/>
              </a:lnSpc>
            </a:pPr>
            <a:endParaRPr lang="en-US" sz="1600" smtClean="0"/>
          </a:p>
          <a:p>
            <a:pPr lvl="4">
              <a:lnSpc>
                <a:spcPct val="90000"/>
              </a:lnSpc>
            </a:pPr>
            <a:endParaRPr lang="en-US" sz="1600" smtClean="0"/>
          </a:p>
          <a:p>
            <a:pPr lvl="2">
              <a:lnSpc>
                <a:spcPct val="90000"/>
              </a:lnSpc>
            </a:pPr>
            <a:endParaRPr lang="en-US" sz="1600" smtClean="0"/>
          </a:p>
          <a:p>
            <a:pPr lvl="2">
              <a:lnSpc>
                <a:spcPct val="90000"/>
              </a:lnSpc>
            </a:pPr>
            <a:endParaRPr lang="en-US" sz="1600" smtClean="0"/>
          </a:p>
          <a:p>
            <a:pPr lvl="2">
              <a:lnSpc>
                <a:spcPct val="90000"/>
              </a:lnSpc>
            </a:pPr>
            <a:endParaRPr lang="en-US" sz="1600" smtClean="0"/>
          </a:p>
          <a:p>
            <a:pPr lvl="2">
              <a:lnSpc>
                <a:spcPct val="90000"/>
              </a:lnSpc>
            </a:pPr>
            <a:endParaRPr lang="en-US" sz="1600" smtClean="0"/>
          </a:p>
          <a:p>
            <a:pPr lvl="1">
              <a:lnSpc>
                <a:spcPct val="90000"/>
              </a:lnSpc>
              <a:buFontTx/>
              <a:buNone/>
            </a:pPr>
            <a:endParaRPr lang="en-US" sz="2000" smtClean="0"/>
          </a:p>
        </p:txBody>
      </p:sp>
      <p:sp>
        <p:nvSpPr>
          <p:cNvPr id="5" name="Rectangle 2"/>
          <p:cNvSpPr txBox="1">
            <a:spLocks noChangeArrowheads="1"/>
          </p:cNvSpPr>
          <p:nvPr/>
        </p:nvSpPr>
        <p:spPr>
          <a:xfrm>
            <a:off x="1050131" y="427038"/>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Channels</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3"/>
          <p:cNvSpPr>
            <a:spLocks noGrp="1" noChangeArrowheads="1"/>
          </p:cNvSpPr>
          <p:nvPr>
            <p:ph type="body" idx="1"/>
          </p:nvPr>
        </p:nvSpPr>
        <p:spPr>
          <a:xfrm>
            <a:off x="498276" y="1412876"/>
            <a:ext cx="10045899" cy="5140325"/>
          </a:xfrm>
        </p:spPr>
        <p:txBody>
          <a:bodyPr/>
          <a:lstStyle/>
          <a:p>
            <a:pPr>
              <a:buFont typeface="Arial" charset="0"/>
              <a:buNone/>
            </a:pPr>
            <a:endParaRPr lang="en-US" sz="2000" smtClean="0"/>
          </a:p>
          <a:p>
            <a:r>
              <a:rPr lang="en-US" sz="2000" smtClean="0"/>
              <a:t>Concrete Channels creation is done via</a:t>
            </a:r>
          </a:p>
          <a:p>
            <a:pPr lvl="1"/>
            <a:r>
              <a:rPr lang="en-US" sz="1600" smtClean="0"/>
              <a:t>‘Selector Provider’</a:t>
            </a:r>
          </a:p>
          <a:p>
            <a:pPr lvl="2"/>
            <a:r>
              <a:rPr lang="en-US" sz="1600" smtClean="0"/>
              <a:t>Is a singleton</a:t>
            </a:r>
          </a:p>
          <a:p>
            <a:pPr lvl="2"/>
            <a:r>
              <a:rPr lang="en-US" sz="1600" smtClean="0"/>
              <a:t>Has a no-argument constructor</a:t>
            </a:r>
          </a:p>
          <a:p>
            <a:pPr lvl="2"/>
            <a:r>
              <a:rPr lang="en-US" sz="1600" smtClean="0"/>
              <a:t>Extends and implements the abstract class </a:t>
            </a:r>
            <a:r>
              <a:rPr lang="en-US" sz="1600" i="1" smtClean="0"/>
              <a:t>SelectorProvider</a:t>
            </a:r>
          </a:p>
          <a:p>
            <a:pPr lvl="2"/>
            <a:r>
              <a:rPr lang="en-US" sz="1600" smtClean="0"/>
              <a:t>provides most methods for creating and opening channels:</a:t>
            </a:r>
          </a:p>
          <a:p>
            <a:pPr lvl="4"/>
            <a:r>
              <a:rPr lang="en-US" sz="1400" i="1" smtClean="0"/>
              <a:t>openDatagramChannel()</a:t>
            </a:r>
          </a:p>
          <a:p>
            <a:pPr lvl="4"/>
            <a:r>
              <a:rPr lang="en-US" sz="1400" i="1" smtClean="0"/>
              <a:t>openPipe()</a:t>
            </a:r>
          </a:p>
          <a:p>
            <a:pPr lvl="4"/>
            <a:r>
              <a:rPr lang="en-US" sz="1400" i="1" smtClean="0"/>
              <a:t>openSelector()</a:t>
            </a:r>
          </a:p>
          <a:p>
            <a:pPr lvl="4"/>
            <a:r>
              <a:rPr lang="en-US" sz="1400" i="1" smtClean="0"/>
              <a:t>openServerSocketChannel()</a:t>
            </a:r>
          </a:p>
          <a:p>
            <a:pPr lvl="4"/>
            <a:r>
              <a:rPr lang="en-US" sz="1400" i="1" smtClean="0"/>
              <a:t>openSocketChannel()</a:t>
            </a:r>
          </a:p>
          <a:p>
            <a:pPr lvl="1"/>
            <a:r>
              <a:rPr lang="en-US" sz="1600" smtClean="0"/>
              <a:t>OLD I/O enhancements</a:t>
            </a:r>
          </a:p>
          <a:p>
            <a:pPr lvl="2"/>
            <a:r>
              <a:rPr lang="en-US" sz="1400" i="1" smtClean="0"/>
              <a:t>FileChannel</a:t>
            </a:r>
            <a:r>
              <a:rPr lang="en-US" sz="1400" smtClean="0"/>
              <a:t> - returned by </a:t>
            </a:r>
          </a:p>
          <a:p>
            <a:pPr lvl="3"/>
            <a:r>
              <a:rPr lang="en-US" sz="1400" i="1" smtClean="0"/>
              <a:t>FileInputStream.getChannel()</a:t>
            </a:r>
          </a:p>
          <a:p>
            <a:pPr lvl="3"/>
            <a:r>
              <a:rPr lang="en-US" sz="1400" i="1" smtClean="0"/>
              <a:t>FileOutputStream.getChannel()</a:t>
            </a:r>
          </a:p>
          <a:p>
            <a:pPr lvl="3"/>
            <a:r>
              <a:rPr lang="en-US" sz="1400" i="1" smtClean="0"/>
              <a:t>RandomAccessFile.getChannel()</a:t>
            </a:r>
          </a:p>
          <a:p>
            <a:pPr lvl="2"/>
            <a:endParaRPr lang="en-US" sz="2000" smtClean="0"/>
          </a:p>
          <a:p>
            <a:pPr lvl="4"/>
            <a:endParaRPr lang="en-US" sz="1800" smtClean="0"/>
          </a:p>
          <a:p>
            <a:pPr lvl="2"/>
            <a:endParaRPr lang="en-US" sz="1800" smtClean="0"/>
          </a:p>
          <a:p>
            <a:pPr lvl="2"/>
            <a:endParaRPr lang="en-US" sz="1800" smtClean="0"/>
          </a:p>
          <a:p>
            <a:pPr lvl="2"/>
            <a:endParaRPr lang="en-US" sz="1800" smtClean="0"/>
          </a:p>
          <a:p>
            <a:pPr lvl="2"/>
            <a:endParaRPr lang="en-US" sz="1800" smtClean="0"/>
          </a:p>
          <a:p>
            <a:pPr lvl="1">
              <a:buFontTx/>
              <a:buNone/>
            </a:pPr>
            <a:endParaRPr lang="en-US" sz="2400" smtClean="0"/>
          </a:p>
        </p:txBody>
      </p:sp>
      <p:sp>
        <p:nvSpPr>
          <p:cNvPr id="5" name="Rectangle 2"/>
          <p:cNvSpPr txBox="1">
            <a:spLocks noChangeArrowheads="1"/>
          </p:cNvSpPr>
          <p:nvPr/>
        </p:nvSpPr>
        <p:spPr>
          <a:xfrm>
            <a:off x="1050131" y="427038"/>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Channels</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3"/>
          <p:cNvSpPr>
            <a:spLocks noGrp="1" noChangeArrowheads="1"/>
          </p:cNvSpPr>
          <p:nvPr>
            <p:ph type="body" idx="1"/>
          </p:nvPr>
        </p:nvSpPr>
        <p:spPr>
          <a:xfrm>
            <a:off x="514350" y="1412876"/>
            <a:ext cx="3600450" cy="5140325"/>
          </a:xfrm>
        </p:spPr>
        <p:txBody>
          <a:bodyPr/>
          <a:lstStyle/>
          <a:p>
            <a:r>
              <a:rPr lang="en-US" sz="2000" dirty="0" smtClean="0"/>
              <a:t>Reading &amp; writing form file  example:</a:t>
            </a:r>
            <a:endParaRPr lang="en-US" sz="1400" i="1" dirty="0" smtClean="0"/>
          </a:p>
          <a:p>
            <a:pPr lvl="2"/>
            <a:endParaRPr lang="en-US" sz="2000" dirty="0" smtClean="0"/>
          </a:p>
          <a:p>
            <a:pPr lvl="4"/>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1">
              <a:buFontTx/>
              <a:buNone/>
            </a:pPr>
            <a:endParaRPr lang="en-US" sz="2400" dirty="0" smtClean="0"/>
          </a:p>
        </p:txBody>
      </p:sp>
      <p:sp>
        <p:nvSpPr>
          <p:cNvPr id="5" name="Rectangle 2"/>
          <p:cNvSpPr txBox="1">
            <a:spLocks noChangeArrowheads="1"/>
          </p:cNvSpPr>
          <p:nvPr/>
        </p:nvSpPr>
        <p:spPr>
          <a:xfrm>
            <a:off x="514350" y="228600"/>
            <a:ext cx="9258300" cy="1143000"/>
          </a:xfrm>
          <a:prstGeom prst="rect">
            <a:avLst/>
          </a:prstGeom>
        </p:spPr>
        <p:txBody>
          <a:bodyPr anchor="ctr">
            <a:normAutofit/>
          </a:bodyPr>
          <a:lstStyle/>
          <a:p>
            <a:pPr algn="ctr" rtl="0" fontAlgn="auto">
              <a:spcAft>
                <a:spcPts val="0"/>
              </a:spcAft>
              <a:defRPr/>
            </a:pPr>
            <a:r>
              <a:rPr lang="en-US" sz="4400" dirty="0">
                <a:latin typeface="+mj-lt"/>
                <a:ea typeface="+mj-ea"/>
                <a:cs typeface="+mj-cs"/>
              </a:rPr>
              <a:t>Channels</a:t>
            </a:r>
          </a:p>
        </p:txBody>
      </p:sp>
      <p:sp>
        <p:nvSpPr>
          <p:cNvPr id="4" name="AutoShape 8"/>
          <p:cNvSpPr>
            <a:spLocks noChangeArrowheads="1"/>
          </p:cNvSpPr>
          <p:nvPr/>
        </p:nvSpPr>
        <p:spPr bwMode="auto">
          <a:xfrm>
            <a:off x="3771900" y="1143000"/>
            <a:ext cx="6086475" cy="5486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import java.io.*;</a:t>
            </a:r>
          </a:p>
          <a:p>
            <a:pPr marL="800100" lvl="1" indent="-342900" algn="l" rtl="0" fontAlgn="auto">
              <a:spcBef>
                <a:spcPts val="0"/>
              </a:spcBef>
              <a:spcAft>
                <a:spcPts val="0"/>
              </a:spcAft>
              <a:defRPr/>
            </a:pPr>
            <a:r>
              <a:rPr lang="en-US" sz="1200" dirty="0">
                <a:latin typeface="+mn-lt"/>
                <a:cs typeface="+mn-cs"/>
              </a:rPr>
              <a:t>import java.nio.*;</a:t>
            </a:r>
          </a:p>
          <a:p>
            <a:pPr marL="800100" lvl="1" indent="-342900" algn="l" rtl="0" fontAlgn="auto">
              <a:spcBef>
                <a:spcPts val="0"/>
              </a:spcBef>
              <a:spcAft>
                <a:spcPts val="0"/>
              </a:spcAft>
              <a:defRPr/>
            </a:pPr>
            <a:r>
              <a:rPr lang="en-US" sz="1200" dirty="0">
                <a:latin typeface="+mn-lt"/>
                <a:cs typeface="+mn-cs"/>
              </a:rPr>
              <a:t>import </a:t>
            </a:r>
            <a:r>
              <a:rPr lang="en-US" sz="1200" dirty="0" err="1">
                <a:latin typeface="+mn-lt"/>
                <a:cs typeface="+mn-cs"/>
              </a:rPr>
              <a:t>java.nio.channels</a:t>
            </a:r>
            <a:r>
              <a:rPr lang="en-US" sz="1200" dirty="0">
                <a:latin typeface="+mn-lt"/>
                <a:cs typeface="+mn-cs"/>
              </a:rPr>
              <a:t>.*;</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FileByteCopy</a:t>
            </a: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)throws Exception {</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solidFill>
                  <a:schemeClr val="bg1">
                    <a:lumMod val="50000"/>
                  </a:schemeClr>
                </a:solidFill>
                <a:latin typeface="+mn-lt"/>
                <a:cs typeface="+mn-cs"/>
              </a:rPr>
              <a:t>//loading first 1.6 Kb of a text file</a:t>
            </a:r>
          </a:p>
          <a:p>
            <a:pPr marL="1714500" lvl="3" indent="-342900" algn="l" rtl="0" fontAlgn="auto">
              <a:spcBef>
                <a:spcPts val="0"/>
              </a:spcBef>
              <a:spcAft>
                <a:spcPts val="0"/>
              </a:spcAft>
              <a:defRPr/>
            </a:pPr>
            <a:r>
              <a:rPr lang="en-US" sz="1200" dirty="0" err="1">
                <a:latin typeface="+mn-lt"/>
                <a:cs typeface="+mn-cs"/>
              </a:rPr>
              <a:t>FileInputStream</a:t>
            </a:r>
            <a:r>
              <a:rPr lang="en-US" sz="1200" dirty="0">
                <a:latin typeface="+mn-lt"/>
                <a:cs typeface="+mn-cs"/>
              </a:rPr>
              <a:t> in=new </a:t>
            </a:r>
            <a:r>
              <a:rPr lang="en-US" sz="1200" dirty="0" err="1">
                <a:latin typeface="+mn-lt"/>
                <a:cs typeface="+mn-cs"/>
              </a:rPr>
              <a:t>FileInputStream</a:t>
            </a:r>
            <a:r>
              <a:rPr lang="en-US" sz="1200" dirty="0">
                <a:latin typeface="+mn-lt"/>
                <a:cs typeface="+mn-cs"/>
              </a:rPr>
              <a:t>("file.txt");</a:t>
            </a:r>
          </a:p>
          <a:p>
            <a:pPr marL="1714500" lvl="3" indent="-342900" algn="l" rtl="0" fontAlgn="auto">
              <a:spcBef>
                <a:spcPts val="0"/>
              </a:spcBef>
              <a:spcAft>
                <a:spcPts val="0"/>
              </a:spcAft>
              <a:defRPr/>
            </a:pPr>
            <a:r>
              <a:rPr lang="en-US" sz="1200" b="1" dirty="0" err="1">
                <a:latin typeface="+mn-lt"/>
                <a:cs typeface="+mn-cs"/>
              </a:rPr>
              <a:t>FileChannel</a:t>
            </a:r>
            <a:r>
              <a:rPr lang="en-US" sz="1200" b="1" dirty="0">
                <a:latin typeface="+mn-lt"/>
                <a:cs typeface="+mn-cs"/>
              </a:rPr>
              <a:t> channel=</a:t>
            </a:r>
            <a:r>
              <a:rPr lang="en-US" sz="1200" b="1" dirty="0" err="1">
                <a:latin typeface="+mn-lt"/>
                <a:cs typeface="+mn-cs"/>
              </a:rPr>
              <a:t>in.getChannel</a:t>
            </a:r>
            <a:r>
              <a:rPr lang="en-US" sz="1200" b="1" dirty="0">
                <a:latin typeface="+mn-lt"/>
                <a:cs typeface="+mn-cs"/>
              </a:rPr>
              <a:t>();</a:t>
            </a:r>
          </a:p>
          <a:p>
            <a:pPr marL="1714500" lvl="3" indent="-342900" algn="l" rtl="0" fontAlgn="auto">
              <a:spcBef>
                <a:spcPts val="0"/>
              </a:spcBef>
              <a:spcAft>
                <a:spcPts val="0"/>
              </a:spcAft>
              <a:defRPr/>
            </a:pPr>
            <a:r>
              <a:rPr lang="en-US" sz="1200" b="1" dirty="0" err="1">
                <a:latin typeface="+mn-lt"/>
                <a:cs typeface="+mn-cs"/>
              </a:rPr>
              <a:t>ByteBuffer</a:t>
            </a:r>
            <a:r>
              <a:rPr lang="en-US" sz="1200" b="1" dirty="0">
                <a:latin typeface="+mn-lt"/>
                <a:cs typeface="+mn-cs"/>
              </a:rPr>
              <a:t> buffer=</a:t>
            </a:r>
            <a:r>
              <a:rPr lang="en-US" sz="1200" b="1" dirty="0" err="1">
                <a:latin typeface="+mn-lt"/>
                <a:cs typeface="+mn-cs"/>
              </a:rPr>
              <a:t>ByteBuffer.allocate</a:t>
            </a:r>
            <a:r>
              <a:rPr lang="en-US" sz="1200" b="1" dirty="0">
                <a:latin typeface="+mn-lt"/>
                <a:cs typeface="+mn-cs"/>
              </a:rPr>
              <a:t>(1600);</a:t>
            </a:r>
          </a:p>
          <a:p>
            <a:pPr marL="1714500" lvl="3" indent="-342900" algn="l" rtl="0" fontAlgn="auto">
              <a:spcBef>
                <a:spcPts val="0"/>
              </a:spcBef>
              <a:spcAft>
                <a:spcPts val="0"/>
              </a:spcAft>
              <a:defRPr/>
            </a:pPr>
            <a:r>
              <a:rPr lang="en-US" sz="1200" b="1" dirty="0" err="1">
                <a:latin typeface="+mn-lt"/>
                <a:cs typeface="+mn-cs"/>
              </a:rPr>
              <a:t>channel.read</a:t>
            </a:r>
            <a:r>
              <a:rPr lang="en-US" sz="1200" b="1" dirty="0">
                <a:latin typeface="+mn-lt"/>
                <a:cs typeface="+mn-cs"/>
              </a:rPr>
              <a:t>(buffer);</a:t>
            </a:r>
          </a:p>
          <a:p>
            <a:pPr marL="1714500" lvl="3" indent="-342900" algn="l" rtl="0" fontAlgn="auto">
              <a:spcBef>
                <a:spcPts val="0"/>
              </a:spcBef>
              <a:spcAft>
                <a:spcPts val="0"/>
              </a:spcAft>
              <a:defRPr/>
            </a:pPr>
            <a:r>
              <a:rPr lang="en-US" sz="1200" dirty="0" err="1">
                <a:latin typeface="+mn-lt"/>
                <a:cs typeface="+mn-cs"/>
              </a:rPr>
              <a:t>channel.close</a:t>
            </a:r>
            <a:r>
              <a:rPr lang="en-US" sz="1200" dirty="0">
                <a:latin typeface="+mn-lt"/>
                <a:cs typeface="+mn-cs"/>
              </a:rPr>
              <a:t>();</a:t>
            </a:r>
          </a:p>
          <a:p>
            <a:pPr marL="1714500" lvl="3" indent="-342900" algn="l" rtl="0" fontAlgn="auto">
              <a:spcBef>
                <a:spcPts val="0"/>
              </a:spcBef>
              <a:spcAft>
                <a:spcPts val="0"/>
              </a:spcAft>
              <a:defRPr/>
            </a:pPr>
            <a:r>
              <a:rPr lang="en-US" sz="1200" dirty="0" err="1">
                <a:latin typeface="+mn-lt"/>
                <a:cs typeface="+mn-cs"/>
              </a:rPr>
              <a:t>in.close</a:t>
            </a:r>
            <a:r>
              <a:rPr lang="en-US" sz="1200" dirty="0">
                <a:latin typeface="+mn-lt"/>
                <a:cs typeface="+mn-cs"/>
              </a:rPr>
              <a:t>();</a:t>
            </a:r>
          </a:p>
          <a:p>
            <a:pPr marL="800100" lvl="1"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solidFill>
                  <a:schemeClr val="bg1">
                    <a:lumMod val="50000"/>
                  </a:schemeClr>
                </a:solidFill>
                <a:latin typeface="+mn-lt"/>
                <a:cs typeface="+mn-cs"/>
              </a:rPr>
              <a:t>//printing to screen</a:t>
            </a:r>
          </a:p>
          <a:p>
            <a:pPr marL="1714500" lvl="3" indent="-342900" algn="l" rtl="0" fontAlgn="auto">
              <a:spcBef>
                <a:spcPts val="0"/>
              </a:spcBef>
              <a:spcAft>
                <a:spcPts val="0"/>
              </a:spcAft>
              <a:defRPr/>
            </a:pPr>
            <a:r>
              <a:rPr lang="en-US" sz="1200" b="1" dirty="0">
                <a:latin typeface="+mn-lt"/>
                <a:cs typeface="+mn-cs"/>
              </a:rPr>
              <a:t>byte[]data=</a:t>
            </a:r>
            <a:r>
              <a:rPr lang="en-US" sz="1200" b="1" dirty="0" err="1">
                <a:latin typeface="+mn-lt"/>
                <a:cs typeface="+mn-cs"/>
              </a:rPr>
              <a:t>buffer.array</a:t>
            </a:r>
            <a:r>
              <a:rPr lang="en-US" sz="1200" b="1" dirty="0">
                <a:latin typeface="+mn-lt"/>
                <a:cs typeface="+mn-cs"/>
              </a:rPr>
              <a:t>();</a:t>
            </a:r>
          </a:p>
          <a:p>
            <a:pPr marL="1714500" lvl="3" indent="-342900" algn="l" rtl="0" fontAlgn="auto">
              <a:spcBef>
                <a:spcPts val="0"/>
              </a:spcBef>
              <a:spcAft>
                <a:spcPts val="0"/>
              </a:spcAft>
              <a:defRPr/>
            </a:pPr>
            <a:r>
              <a:rPr lang="en-US" sz="1200" dirty="0">
                <a:latin typeface="+mn-lt"/>
                <a:cs typeface="+mn-cs"/>
              </a:rPr>
              <a:t>for(byte </a:t>
            </a:r>
            <a:r>
              <a:rPr lang="en-US" sz="1200" dirty="0" err="1">
                <a:latin typeface="+mn-lt"/>
                <a:cs typeface="+mn-cs"/>
              </a:rPr>
              <a:t>value:data</a:t>
            </a:r>
            <a:r>
              <a:rPr lang="en-US" sz="1200" dirty="0">
                <a:latin typeface="+mn-lt"/>
                <a:cs typeface="+mn-cs"/>
              </a:rPr>
              <a:t>)</a:t>
            </a:r>
          </a:p>
          <a:p>
            <a:pPr marL="1714500" lvl="3"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a:t>
            </a:r>
            <a:r>
              <a:rPr lang="en-US" sz="1200" dirty="0">
                <a:latin typeface="+mn-lt"/>
                <a:cs typeface="+mn-cs"/>
              </a:rPr>
              <a:t>((char)value);</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solidFill>
                  <a:schemeClr val="bg1">
                    <a:lumMod val="50000"/>
                  </a:schemeClr>
                </a:solidFill>
                <a:latin typeface="+mn-lt"/>
                <a:cs typeface="+mn-cs"/>
              </a:rPr>
              <a:t>//storing in other file</a:t>
            </a:r>
          </a:p>
          <a:p>
            <a:pPr marL="1714500" lvl="3" indent="-342900" algn="l" rtl="0" fontAlgn="auto">
              <a:spcBef>
                <a:spcPts val="0"/>
              </a:spcBef>
              <a:spcAft>
                <a:spcPts val="0"/>
              </a:spcAft>
              <a:defRPr/>
            </a:pPr>
            <a:r>
              <a:rPr lang="en-US" sz="1200" dirty="0" err="1">
                <a:latin typeface="+mn-lt"/>
                <a:cs typeface="+mn-cs"/>
              </a:rPr>
              <a:t>FileOutputStream</a:t>
            </a:r>
            <a:r>
              <a:rPr lang="en-US" sz="1200" dirty="0">
                <a:latin typeface="+mn-lt"/>
                <a:cs typeface="+mn-cs"/>
              </a:rPr>
              <a:t> out=new </a:t>
            </a:r>
            <a:r>
              <a:rPr lang="en-US" sz="1200" dirty="0" err="1">
                <a:latin typeface="+mn-lt"/>
                <a:cs typeface="+mn-cs"/>
              </a:rPr>
              <a:t>FileOutputStream</a:t>
            </a:r>
            <a:r>
              <a:rPr lang="en-US" sz="1200" dirty="0">
                <a:latin typeface="+mn-lt"/>
                <a:cs typeface="+mn-cs"/>
              </a:rPr>
              <a:t>("file2.txt");</a:t>
            </a:r>
          </a:p>
          <a:p>
            <a:pPr marL="1714500" lvl="3" indent="-342900" algn="l" rtl="0" fontAlgn="auto">
              <a:spcBef>
                <a:spcPts val="0"/>
              </a:spcBef>
              <a:spcAft>
                <a:spcPts val="0"/>
              </a:spcAft>
              <a:defRPr/>
            </a:pPr>
            <a:r>
              <a:rPr lang="en-US" sz="1200" b="1" dirty="0">
                <a:latin typeface="+mn-lt"/>
                <a:cs typeface="+mn-cs"/>
              </a:rPr>
              <a:t>channel=</a:t>
            </a:r>
            <a:r>
              <a:rPr lang="en-US" sz="1200" b="1" dirty="0" err="1">
                <a:latin typeface="+mn-lt"/>
                <a:cs typeface="+mn-cs"/>
              </a:rPr>
              <a:t>out.getChannel</a:t>
            </a:r>
            <a:r>
              <a:rPr lang="en-US" sz="1200" b="1" dirty="0">
                <a:latin typeface="+mn-lt"/>
                <a:cs typeface="+mn-cs"/>
              </a:rPr>
              <a:t>();</a:t>
            </a:r>
          </a:p>
          <a:p>
            <a:pPr marL="1714500" lvl="3" indent="-342900" algn="l" rtl="0" fontAlgn="auto">
              <a:spcBef>
                <a:spcPts val="0"/>
              </a:spcBef>
              <a:spcAft>
                <a:spcPts val="0"/>
              </a:spcAft>
              <a:defRPr/>
            </a:pPr>
            <a:r>
              <a:rPr lang="en-US" sz="1200" b="1" dirty="0" err="1">
                <a:latin typeface="+mn-lt"/>
                <a:cs typeface="+mn-cs"/>
              </a:rPr>
              <a:t>buffer.rewind</a:t>
            </a:r>
            <a:r>
              <a:rPr lang="en-US" sz="1200" b="1" dirty="0">
                <a:latin typeface="+mn-lt"/>
                <a:cs typeface="+mn-cs"/>
              </a:rPr>
              <a:t>();</a:t>
            </a:r>
          </a:p>
          <a:p>
            <a:pPr marL="1714500" lvl="3" indent="-342900" algn="l" rtl="0" fontAlgn="auto">
              <a:spcBef>
                <a:spcPts val="0"/>
              </a:spcBef>
              <a:spcAft>
                <a:spcPts val="0"/>
              </a:spcAft>
              <a:defRPr/>
            </a:pPr>
            <a:r>
              <a:rPr lang="en-US" sz="1200" b="1" dirty="0" err="1">
                <a:latin typeface="+mn-lt"/>
                <a:cs typeface="+mn-cs"/>
              </a:rPr>
              <a:t>channel.write</a:t>
            </a:r>
            <a:r>
              <a:rPr lang="en-US" sz="1200" b="1" dirty="0">
                <a:latin typeface="+mn-lt"/>
                <a:cs typeface="+mn-cs"/>
              </a:rPr>
              <a:t>(buffer);</a:t>
            </a:r>
          </a:p>
          <a:p>
            <a:pPr marL="1714500" lvl="3" indent="-342900" algn="l" rtl="0" fontAlgn="auto">
              <a:spcBef>
                <a:spcPts val="0"/>
              </a:spcBef>
              <a:spcAft>
                <a:spcPts val="0"/>
              </a:spcAft>
              <a:defRPr/>
            </a:pPr>
            <a:r>
              <a:rPr lang="en-US" sz="1200" dirty="0" err="1">
                <a:latin typeface="+mn-lt"/>
                <a:cs typeface="+mn-cs"/>
              </a:rPr>
              <a:t>channel.close</a:t>
            </a:r>
            <a:r>
              <a:rPr lang="en-US" sz="1200" dirty="0">
                <a:latin typeface="+mn-lt"/>
                <a:cs typeface="+mn-cs"/>
              </a:rPr>
              <a:t>();</a:t>
            </a:r>
          </a:p>
          <a:p>
            <a:pPr marL="1714500" lvl="3" indent="-342900" algn="l" rtl="0" fontAlgn="auto">
              <a:spcBef>
                <a:spcPts val="0"/>
              </a:spcBef>
              <a:spcAft>
                <a:spcPts val="0"/>
              </a:spcAft>
              <a:defRPr/>
            </a:pPr>
            <a:r>
              <a:rPr lang="en-US" sz="1200" dirty="0" err="1">
                <a:latin typeface="+mn-lt"/>
                <a:cs typeface="+mn-cs"/>
              </a:rPr>
              <a:t>out.close</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a:t>
            </a:r>
            <a:endParaRPr lang="en-US" sz="2800" dirty="0">
              <a:latin typeface="+mn-lt"/>
              <a:cs typeface="+mn-cs"/>
            </a:endParaRP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223234" name="Rectangle 3"/>
          <p:cNvSpPr>
            <a:spLocks noGrp="1" noChangeArrowheads="1"/>
          </p:cNvSpPr>
          <p:nvPr>
            <p:ph type="body" idx="1"/>
          </p:nvPr>
        </p:nvSpPr>
        <p:spPr>
          <a:xfrm>
            <a:off x="444699" y="1557338"/>
            <a:ext cx="9670851" cy="4271962"/>
          </a:xfrm>
        </p:spPr>
        <p:txBody>
          <a:bodyPr/>
          <a:lstStyle/>
          <a:p>
            <a:endParaRPr lang="en-US" altLang="ja-JP" sz="2000" dirty="0" smtClean="0">
              <a:cs typeface="ＭＳ Ｐゴシック"/>
            </a:endParaRPr>
          </a:p>
          <a:p>
            <a:endParaRPr lang="en-US" altLang="ja-JP" sz="2000" dirty="0" smtClean="0">
              <a:cs typeface="ＭＳ Ｐゴシック"/>
            </a:endParaRPr>
          </a:p>
          <a:p>
            <a:r>
              <a:rPr lang="en-US" altLang="ja-JP" sz="2000" dirty="0" smtClean="0">
                <a:cs typeface="ＭＳ Ｐゴシック"/>
              </a:rPr>
              <a:t>Lab 6 – New I/O</a:t>
            </a:r>
          </a:p>
          <a:p>
            <a:pPr>
              <a:buFont typeface="Arial" charset="0"/>
              <a:buNone/>
            </a:pPr>
            <a:r>
              <a:rPr lang="en-US" sz="2000" dirty="0" smtClean="0">
                <a:ea typeface="Calibri" pitchFamily="34" charset="0"/>
                <a:cs typeface="Arial" charset="0"/>
              </a:rPr>
              <a:t>	</a:t>
            </a:r>
          </a:p>
          <a:p>
            <a:pPr>
              <a:buFont typeface="Arial" charset="0"/>
              <a:buNone/>
            </a:pPr>
            <a:r>
              <a:rPr lang="en-US" sz="2000" dirty="0" smtClean="0">
                <a:ea typeface="Calibri" pitchFamily="34" charset="0"/>
                <a:cs typeface="Arial" charset="0"/>
              </a:rPr>
              <a:t>	</a:t>
            </a:r>
            <a:r>
              <a:rPr lang="en-US" sz="1800" dirty="0" smtClean="0"/>
              <a:t>In this exercise you will use I/O between two threads</a:t>
            </a:r>
          </a:p>
          <a:p>
            <a:pPr lvl="1">
              <a:lnSpc>
                <a:spcPct val="80000"/>
              </a:lnSpc>
              <a:buFontTx/>
              <a:buNone/>
            </a:pPr>
            <a:endParaRPr lang="en-US" sz="2000" dirty="0" smtClean="0"/>
          </a:p>
        </p:txBody>
      </p:sp>
      <p:pic>
        <p:nvPicPr>
          <p:cNvPr id="223235"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587574" y="762000"/>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4258" name="Rectangle 3"/>
          <p:cNvSpPr>
            <a:spLocks noGrp="1" noChangeArrowheads="1"/>
          </p:cNvSpPr>
          <p:nvPr>
            <p:ph type="body" idx="1"/>
          </p:nvPr>
        </p:nvSpPr>
        <p:spPr>
          <a:xfrm>
            <a:off x="469703" y="1419226"/>
            <a:ext cx="9560123" cy="4752975"/>
          </a:xfrm>
        </p:spPr>
        <p:txBody>
          <a:bodyPr/>
          <a:lstStyle/>
          <a:p>
            <a:pPr>
              <a:buFontTx/>
              <a:buNone/>
            </a:pPr>
            <a:endParaRPr lang="en-US" sz="2000" u="sng" smtClean="0"/>
          </a:p>
          <a:p>
            <a:pPr>
              <a:buFont typeface="Arial" charset="0"/>
              <a:buNone/>
            </a:pPr>
            <a:endParaRPr lang="en-US" sz="2000" smtClean="0"/>
          </a:p>
          <a:p>
            <a:r>
              <a:rPr lang="en-US" sz="2000" i="1" smtClean="0"/>
              <a:t>Charset</a:t>
            </a:r>
            <a:r>
              <a:rPr lang="en-US" sz="2000" smtClean="0"/>
              <a:t> provides the following :</a:t>
            </a:r>
          </a:p>
          <a:p>
            <a:pPr lvl="2"/>
            <a:r>
              <a:rPr lang="en-US" sz="1800" smtClean="0"/>
              <a:t>list of names and aliases (like nickname) of the supported char-sets</a:t>
            </a:r>
          </a:p>
          <a:p>
            <a:pPr lvl="2"/>
            <a:r>
              <a:rPr lang="en-US" sz="1800" smtClean="0"/>
              <a:t>all supported charset in a Map collection  </a:t>
            </a:r>
          </a:p>
          <a:p>
            <a:pPr lvl="2">
              <a:buFontTx/>
              <a:buNone/>
            </a:pPr>
            <a:r>
              <a:rPr lang="en-US" sz="1800" smtClean="0"/>
              <a:t>    [</a:t>
            </a:r>
            <a:r>
              <a:rPr lang="en-US" sz="1800" i="1" smtClean="0"/>
              <a:t>SortedMap &lt;String charsetName&gt;&lt;Charset object&gt;</a:t>
            </a:r>
            <a:r>
              <a:rPr lang="en-US" sz="1800" smtClean="0"/>
              <a:t>]</a:t>
            </a:r>
          </a:p>
          <a:p>
            <a:pPr lvl="2"/>
            <a:r>
              <a:rPr lang="en-US" sz="1800" smtClean="0"/>
              <a:t>creating encoders – in order to convert string to bytes</a:t>
            </a:r>
          </a:p>
          <a:p>
            <a:pPr lvl="2"/>
            <a:r>
              <a:rPr lang="en-US" sz="1800" smtClean="0"/>
              <a:t>creating decoders – in order to build strings from bytes</a:t>
            </a:r>
          </a:p>
          <a:p>
            <a:pPr lvl="2"/>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09005" y="747712"/>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5282" name="Rectangle 3"/>
          <p:cNvSpPr>
            <a:spLocks noGrp="1" noChangeArrowheads="1"/>
          </p:cNvSpPr>
          <p:nvPr>
            <p:ph type="body" idx="1"/>
          </p:nvPr>
        </p:nvSpPr>
        <p:spPr>
          <a:xfrm>
            <a:off x="469703" y="1266826"/>
            <a:ext cx="9560123" cy="4752975"/>
          </a:xfrm>
        </p:spPr>
        <p:txBody>
          <a:bodyPr/>
          <a:lstStyle/>
          <a:p>
            <a:pPr>
              <a:buFontTx/>
              <a:buNone/>
            </a:pPr>
            <a:endParaRPr lang="en-US" sz="2000" u="sng" smtClean="0"/>
          </a:p>
          <a:p>
            <a:endParaRPr lang="en-US" sz="2000" smtClean="0"/>
          </a:p>
          <a:p>
            <a:r>
              <a:rPr lang="en-US" sz="2000" smtClean="0"/>
              <a:t>Supported charsets</a:t>
            </a:r>
          </a:p>
          <a:p>
            <a:pPr lvl="2"/>
            <a:r>
              <a:rPr lang="en-US" sz="1600" smtClean="0"/>
              <a:t>US-ASCII Seven-bit ASCII - the Basic Latin block of the Unicode character set </a:t>
            </a:r>
          </a:p>
          <a:p>
            <a:pPr lvl="2"/>
            <a:r>
              <a:rPr lang="en-US" sz="1600" smtClean="0"/>
              <a:t>ISO-8859-1   ISO Latin Alphabet No. 1 -  ISO-LATIN-1 </a:t>
            </a:r>
          </a:p>
          <a:p>
            <a:pPr lvl="2"/>
            <a:r>
              <a:rPr lang="en-US" sz="1600" smtClean="0"/>
              <a:t>UTF-8 Eight-bit Unicode Char Set Transformation Format </a:t>
            </a:r>
          </a:p>
          <a:p>
            <a:pPr lvl="2"/>
            <a:r>
              <a:rPr lang="en-US" sz="1600" smtClean="0"/>
              <a:t>UTF-16BE Sixteen-bit Unicode Char Set Transformation Format</a:t>
            </a:r>
          </a:p>
          <a:p>
            <a:pPr lvl="2"/>
            <a:r>
              <a:rPr lang="en-US" sz="1600" smtClean="0"/>
              <a:t>UTF-16LE Sixteen-bit Unicode Char Set Transformation Format</a:t>
            </a:r>
          </a:p>
          <a:p>
            <a:pPr lvl="2"/>
            <a:r>
              <a:rPr lang="en-US" sz="1600" smtClean="0"/>
              <a:t>UTF-16 Sixteen-bit Unicode Char Set Transformation Format</a:t>
            </a:r>
          </a:p>
          <a:p>
            <a:pPr lvl="2"/>
            <a:r>
              <a:rPr lang="en-US" sz="1600" smtClean="0"/>
              <a:t>OS supported charsets</a:t>
            </a:r>
          </a:p>
          <a:p>
            <a:pPr lvl="2"/>
            <a:endParaRPr lang="en-US" sz="2000" smtClean="0"/>
          </a:p>
          <a:p>
            <a:pPr lvl="4"/>
            <a:endParaRPr lang="en-US" sz="1800" smtClean="0"/>
          </a:p>
          <a:p>
            <a:pPr lvl="2"/>
            <a:endParaRPr lang="en-US" sz="1800" smtClean="0"/>
          </a:p>
          <a:p>
            <a:pPr lvl="2"/>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694730" y="671512"/>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6306" name="Rectangle 3"/>
          <p:cNvSpPr>
            <a:spLocks noGrp="1" noChangeArrowheads="1"/>
          </p:cNvSpPr>
          <p:nvPr>
            <p:ph type="body" idx="1"/>
          </p:nvPr>
        </p:nvSpPr>
        <p:spPr>
          <a:xfrm>
            <a:off x="555428" y="1266826"/>
            <a:ext cx="9560123" cy="4752975"/>
          </a:xfrm>
        </p:spPr>
        <p:txBody>
          <a:bodyPr/>
          <a:lstStyle/>
          <a:p>
            <a:pPr>
              <a:buFontTx/>
              <a:buNone/>
            </a:pPr>
            <a:endParaRPr lang="en-US" sz="2000" u="sng" smtClean="0"/>
          </a:p>
          <a:p>
            <a:pPr>
              <a:buFont typeface="Arial" charset="0"/>
              <a:buNone/>
            </a:pPr>
            <a:endParaRPr lang="en-US" sz="2000" smtClean="0"/>
          </a:p>
          <a:p>
            <a:r>
              <a:rPr lang="en-US" sz="2000" i="1" smtClean="0"/>
              <a:t>CharsetEncoder </a:t>
            </a:r>
          </a:p>
          <a:p>
            <a:pPr lvl="2"/>
            <a:r>
              <a:rPr lang="en-US" sz="1800" smtClean="0"/>
              <a:t>An engine that can transform a sequence of sixteen-bit Unicode characters into a sequence of bytes in a specific </a:t>
            </a:r>
            <a:r>
              <a:rPr lang="en-US" sz="1800" i="1" smtClean="0"/>
              <a:t>charset</a:t>
            </a:r>
          </a:p>
          <a:p>
            <a:pPr lvl="2"/>
            <a:r>
              <a:rPr lang="en-US" sz="1800" smtClean="0"/>
              <a:t>constructor takes:</a:t>
            </a:r>
          </a:p>
          <a:p>
            <a:pPr lvl="4"/>
            <a:r>
              <a:rPr lang="en-US" sz="1600" smtClean="0"/>
              <a:t>the </a:t>
            </a:r>
            <a:r>
              <a:rPr lang="en-US" sz="1600" i="1" smtClean="0"/>
              <a:t>Charset</a:t>
            </a:r>
            <a:r>
              <a:rPr lang="en-US" sz="1600" smtClean="0"/>
              <a:t> that creates &amp; uses this encoder</a:t>
            </a:r>
          </a:p>
          <a:p>
            <a:pPr lvl="4"/>
            <a:r>
              <a:rPr lang="en-US" sz="1600" smtClean="0"/>
              <a:t>average numbers of bytes that are generated per char</a:t>
            </a:r>
          </a:p>
          <a:p>
            <a:pPr lvl="4"/>
            <a:r>
              <a:rPr lang="en-US" sz="1600" smtClean="0"/>
              <a:t>maximum numbers of bytes that may be generated per char</a:t>
            </a:r>
          </a:p>
          <a:p>
            <a:pPr lvl="2"/>
            <a:r>
              <a:rPr lang="en-US" sz="1800" smtClean="0"/>
              <a:t>main operation: </a:t>
            </a:r>
            <a:r>
              <a:rPr lang="en-US" sz="1800" i="1" smtClean="0"/>
              <a:t>encode</a:t>
            </a:r>
          </a:p>
          <a:p>
            <a:pPr lvl="4"/>
            <a:r>
              <a:rPr lang="en-US" sz="1600" smtClean="0"/>
              <a:t>takes </a:t>
            </a:r>
            <a:r>
              <a:rPr lang="en-US" sz="1600" i="1" smtClean="0"/>
              <a:t>CharBuffer</a:t>
            </a:r>
          </a:p>
          <a:p>
            <a:pPr lvl="4"/>
            <a:r>
              <a:rPr lang="en-US" sz="1600" smtClean="0"/>
              <a:t>returns </a:t>
            </a:r>
            <a:r>
              <a:rPr lang="en-US" sz="1600" i="1" smtClean="0"/>
              <a:t>ByteBuffer</a:t>
            </a:r>
          </a:p>
          <a:p>
            <a:pPr lvl="4"/>
            <a:endParaRPr lang="en-US" sz="1800" smtClean="0"/>
          </a:p>
          <a:p>
            <a:pPr lvl="2"/>
            <a:endParaRPr lang="en-US" sz="1800" smtClean="0"/>
          </a:p>
          <a:p>
            <a:pPr lvl="2"/>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523280" y="747712"/>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7330" name="Rectangle 3"/>
          <p:cNvSpPr>
            <a:spLocks noGrp="1" noChangeArrowheads="1"/>
          </p:cNvSpPr>
          <p:nvPr>
            <p:ph type="body" idx="1"/>
          </p:nvPr>
        </p:nvSpPr>
        <p:spPr>
          <a:xfrm>
            <a:off x="383978" y="1343025"/>
            <a:ext cx="9560123" cy="4752975"/>
          </a:xfrm>
        </p:spPr>
        <p:txBody>
          <a:bodyPr/>
          <a:lstStyle/>
          <a:p>
            <a:pPr>
              <a:buFontTx/>
              <a:buNone/>
            </a:pPr>
            <a:endParaRPr lang="en-US" sz="2000" u="sng" smtClean="0"/>
          </a:p>
          <a:p>
            <a:pPr>
              <a:buFont typeface="Arial" charset="0"/>
              <a:buNone/>
            </a:pPr>
            <a:endParaRPr lang="en-US" sz="2000" smtClean="0"/>
          </a:p>
          <a:p>
            <a:r>
              <a:rPr lang="en-US" sz="2000" i="1" smtClean="0"/>
              <a:t>CharsetDecoder </a:t>
            </a:r>
          </a:p>
          <a:p>
            <a:pPr lvl="2"/>
            <a:r>
              <a:rPr lang="en-US" sz="1800" smtClean="0"/>
              <a:t>An engine that can transform a sequence of bytes in a specific charset into a sequence of sixteen-bit Unicode characters</a:t>
            </a:r>
          </a:p>
          <a:p>
            <a:pPr lvl="2"/>
            <a:r>
              <a:rPr lang="en-US" sz="1800" smtClean="0"/>
              <a:t>constructor takes:</a:t>
            </a:r>
          </a:p>
          <a:p>
            <a:pPr lvl="4"/>
            <a:r>
              <a:rPr lang="en-US" sz="1600" smtClean="0"/>
              <a:t>the </a:t>
            </a:r>
            <a:r>
              <a:rPr lang="en-US" sz="1600" i="1" smtClean="0"/>
              <a:t>Charset</a:t>
            </a:r>
            <a:r>
              <a:rPr lang="en-US" sz="1600" smtClean="0"/>
              <a:t> that creates &amp; uses this decoder</a:t>
            </a:r>
          </a:p>
          <a:p>
            <a:pPr lvl="4"/>
            <a:r>
              <a:rPr lang="en-US" sz="1600" smtClean="0"/>
              <a:t>average numbers of chars that are included per byte (float)</a:t>
            </a:r>
          </a:p>
          <a:p>
            <a:pPr lvl="4"/>
            <a:r>
              <a:rPr lang="en-US" sz="1600" smtClean="0"/>
              <a:t>maximum numbers of chars that may be included in a single byte</a:t>
            </a:r>
          </a:p>
          <a:p>
            <a:pPr lvl="2"/>
            <a:r>
              <a:rPr lang="en-US" sz="1800" smtClean="0"/>
              <a:t>main operation: </a:t>
            </a:r>
            <a:r>
              <a:rPr lang="en-US" sz="1800" i="1" smtClean="0"/>
              <a:t>decode</a:t>
            </a:r>
          </a:p>
          <a:p>
            <a:pPr lvl="4"/>
            <a:r>
              <a:rPr lang="en-US" sz="1600" smtClean="0"/>
              <a:t>takes </a:t>
            </a:r>
            <a:r>
              <a:rPr lang="en-US" sz="1600" i="1" smtClean="0"/>
              <a:t>ByteBuffer</a:t>
            </a:r>
          </a:p>
          <a:p>
            <a:pPr lvl="4"/>
            <a:r>
              <a:rPr lang="en-US" sz="1600" smtClean="0"/>
              <a:t>returns </a:t>
            </a:r>
            <a:r>
              <a:rPr lang="en-US" sz="1600" i="1" smtClean="0"/>
              <a:t>CharBuffer</a:t>
            </a:r>
          </a:p>
          <a:p>
            <a:pPr lvl="4"/>
            <a:endParaRPr lang="en-US" sz="1800" smtClean="0"/>
          </a:p>
          <a:p>
            <a:pPr lvl="2"/>
            <a:endParaRPr lang="en-US" sz="1800" smtClean="0"/>
          </a:p>
          <a:p>
            <a:pPr lvl="2"/>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600075" y="457200"/>
            <a:ext cx="9258300" cy="1143000"/>
          </a:xfrm>
        </p:spPr>
        <p:txBody>
          <a:bodyPr/>
          <a:lstStyle/>
          <a:p>
            <a:r>
              <a:rPr lang="en-US" dirty="0" smtClean="0"/>
              <a:t>Garbage Collector</a:t>
            </a:r>
          </a:p>
        </p:txBody>
      </p:sp>
      <p:sp>
        <p:nvSpPr>
          <p:cNvPr id="38914" name="Rectangle 3"/>
          <p:cNvSpPr>
            <a:spLocks noGrp="1" noChangeArrowheads="1"/>
          </p:cNvSpPr>
          <p:nvPr>
            <p:ph type="body" idx="1"/>
          </p:nvPr>
        </p:nvSpPr>
        <p:spPr>
          <a:xfrm>
            <a:off x="51793" y="1196976"/>
            <a:ext cx="10063757" cy="5280025"/>
          </a:xfrm>
        </p:spPr>
        <p:txBody>
          <a:bodyPr/>
          <a:lstStyle/>
          <a:p>
            <a:r>
              <a:rPr lang="en-US" sz="2000" dirty="0" smtClean="0"/>
              <a:t>GC Types (cont’):</a:t>
            </a:r>
          </a:p>
          <a:p>
            <a:pPr>
              <a:buFont typeface="Arial" charset="0"/>
              <a:buNone/>
            </a:pPr>
            <a:endParaRPr lang="en-US" sz="2000" dirty="0" smtClean="0"/>
          </a:p>
          <a:p>
            <a:pPr lvl="2"/>
            <a:r>
              <a:rPr lang="en-US" sz="1600" dirty="0" smtClean="0"/>
              <a:t>Parallel </a:t>
            </a:r>
          </a:p>
          <a:p>
            <a:pPr lvl="3"/>
            <a:r>
              <a:rPr lang="en-US" sz="1600" dirty="0" smtClean="0"/>
              <a:t>distribute the GC work to multiple processors</a:t>
            </a:r>
          </a:p>
          <a:p>
            <a:pPr lvl="3"/>
            <a:r>
              <a:rPr lang="en-US" sz="1600" dirty="0" smtClean="0"/>
              <a:t>one thread coordinates a specified number of helper threads</a:t>
            </a:r>
          </a:p>
          <a:p>
            <a:pPr lvl="3"/>
            <a:r>
              <a:rPr lang="en-US" sz="1600" dirty="0" smtClean="0"/>
              <a:t>available only for </a:t>
            </a:r>
            <a:r>
              <a:rPr lang="en-US" sz="1600" i="1" dirty="0" smtClean="0"/>
              <a:t>–server </a:t>
            </a:r>
            <a:r>
              <a:rPr lang="en-US" sz="1600" dirty="0" smtClean="0"/>
              <a:t>VM instances</a:t>
            </a:r>
          </a:p>
          <a:p>
            <a:pPr lvl="3"/>
            <a:r>
              <a:rPr lang="en-US" sz="1600" dirty="0" smtClean="0"/>
              <a:t>one thread per processor -  done via –</a:t>
            </a:r>
            <a:r>
              <a:rPr lang="en-US" sz="1600" dirty="0" err="1" smtClean="0"/>
              <a:t>Xgcthreads</a:t>
            </a:r>
            <a:r>
              <a:rPr lang="en-US" sz="1600" dirty="0" smtClean="0"/>
              <a:t>[n]</a:t>
            </a:r>
          </a:p>
          <a:p>
            <a:pPr lvl="3">
              <a:buFont typeface="Arial" charset="0"/>
              <a:buNone/>
            </a:pPr>
            <a:endParaRPr lang="en-US" sz="1600" i="1" dirty="0" smtClean="0"/>
          </a:p>
          <a:p>
            <a:pPr lvl="2"/>
            <a:r>
              <a:rPr lang="en-US" sz="1600" dirty="0" smtClean="0"/>
              <a:t>Incremental </a:t>
            </a:r>
          </a:p>
          <a:p>
            <a:pPr lvl="3"/>
            <a:r>
              <a:rPr lang="en-US" sz="1600" dirty="0" smtClean="0"/>
              <a:t>relevant for Old generation</a:t>
            </a:r>
          </a:p>
          <a:p>
            <a:pPr lvl="3"/>
            <a:r>
              <a:rPr lang="en-US" sz="1600" dirty="0" smtClean="0"/>
              <a:t>breaks the region into smaller chunks</a:t>
            </a:r>
          </a:p>
          <a:p>
            <a:pPr lvl="3"/>
            <a:r>
              <a:rPr lang="en-US" sz="1600" dirty="0" smtClean="0"/>
              <a:t>cleans each region individually </a:t>
            </a:r>
          </a:p>
          <a:p>
            <a:pPr lvl="3"/>
            <a:r>
              <a:rPr lang="en-US" sz="1600" dirty="0" smtClean="0"/>
              <a:t>breaks overall pause time into many short pauses but overall  throughput increases </a:t>
            </a:r>
          </a:p>
          <a:p>
            <a:pPr lvl="3"/>
            <a:r>
              <a:rPr lang="en-US" sz="1600" dirty="0" smtClean="0"/>
              <a:t>use -</a:t>
            </a:r>
            <a:r>
              <a:rPr lang="en-US" sz="1600" i="1" dirty="0" err="1" smtClean="0"/>
              <a:t>Xincgc</a:t>
            </a:r>
            <a:endParaRPr lang="en-US" sz="1600" i="1" dirty="0" smtClean="0"/>
          </a:p>
          <a:p>
            <a:pPr lvl="3">
              <a:buFont typeface="Arial" charset="0"/>
              <a:buNone/>
            </a:pPr>
            <a:endParaRPr lang="en-US" sz="1200" dirty="0" smtClean="0"/>
          </a:p>
          <a:p>
            <a:endParaRPr lang="en-US" sz="2000" dirty="0" smtClean="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844749" y="457200"/>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8354" name="Rectangle 3"/>
          <p:cNvSpPr>
            <a:spLocks noGrp="1" noChangeArrowheads="1"/>
          </p:cNvSpPr>
          <p:nvPr>
            <p:ph type="body" idx="1"/>
          </p:nvPr>
        </p:nvSpPr>
        <p:spPr>
          <a:xfrm>
            <a:off x="464344" y="1052514"/>
            <a:ext cx="10165556" cy="4752975"/>
          </a:xfrm>
        </p:spPr>
        <p:txBody>
          <a:bodyPr/>
          <a:lstStyle/>
          <a:p>
            <a:pPr>
              <a:buFont typeface="Arial" charset="0"/>
              <a:buNone/>
            </a:pPr>
            <a:endParaRPr lang="en-US" sz="2000" smtClean="0"/>
          </a:p>
          <a:p>
            <a:r>
              <a:rPr lang="en-US" sz="2000" smtClean="0"/>
              <a:t>Getting </a:t>
            </a:r>
            <a:r>
              <a:rPr lang="en-US" sz="2000" i="1" smtClean="0"/>
              <a:t>Charset</a:t>
            </a:r>
            <a:r>
              <a:rPr lang="en-US" sz="2000" smtClean="0"/>
              <a:t> instance can be done is several ways:</a:t>
            </a:r>
          </a:p>
          <a:p>
            <a:pPr lvl="2"/>
            <a:r>
              <a:rPr lang="en-US" sz="1800" i="1" smtClean="0"/>
              <a:t>Charset.defaultCharset()</a:t>
            </a:r>
            <a:r>
              <a:rPr lang="en-US" sz="1800" smtClean="0"/>
              <a:t> – determined according to locale &amp; OS properties</a:t>
            </a:r>
          </a:p>
          <a:p>
            <a:pPr lvl="2"/>
            <a:r>
              <a:rPr lang="en-US" sz="1800" i="1" smtClean="0"/>
              <a:t>Charset.forName(String charset) </a:t>
            </a:r>
            <a:r>
              <a:rPr lang="en-US" sz="1800" smtClean="0"/>
              <a:t>– returns the </a:t>
            </a:r>
            <a:r>
              <a:rPr lang="en-US" sz="1800" i="1" smtClean="0"/>
              <a:t>Charset</a:t>
            </a:r>
            <a:r>
              <a:rPr lang="en-US" sz="1800" smtClean="0"/>
              <a:t> of the specified charset</a:t>
            </a:r>
          </a:p>
          <a:p>
            <a:pPr lvl="2"/>
            <a:r>
              <a:rPr lang="en-US" sz="1800" i="1" smtClean="0"/>
              <a:t>CharsetProvider.charsetForName(String charsetName)</a:t>
            </a:r>
            <a:r>
              <a:rPr lang="en-US" sz="1800" smtClean="0"/>
              <a:t> – same as previous </a:t>
            </a:r>
          </a:p>
          <a:p>
            <a:pPr lvl="2"/>
            <a:endParaRPr lang="en-US" sz="1800" smtClean="0"/>
          </a:p>
          <a:p>
            <a:r>
              <a:rPr lang="en-US" sz="2000" smtClean="0"/>
              <a:t>Checking if charset is supported:</a:t>
            </a:r>
          </a:p>
          <a:p>
            <a:pPr lvl="2"/>
            <a:r>
              <a:rPr lang="en-US" sz="1600" i="1" smtClean="0"/>
              <a:t>Charset.isSupported(String charsetName)</a:t>
            </a:r>
          </a:p>
          <a:p>
            <a:pPr lvl="2"/>
            <a:r>
              <a:rPr lang="en-US" sz="1600" i="1" smtClean="0"/>
              <a:t>Charset.availableChasrets()</a:t>
            </a:r>
            <a:r>
              <a:rPr lang="en-US" sz="1600" smtClean="0"/>
              <a:t> (returns </a:t>
            </a:r>
            <a:r>
              <a:rPr lang="en-US" sz="1600" i="1" smtClean="0"/>
              <a:t>SortedMap&lt;String, Charset&gt;</a:t>
            </a:r>
            <a:r>
              <a:rPr lang="en-US" sz="1600" smtClean="0"/>
              <a:t>)</a:t>
            </a:r>
          </a:p>
          <a:p>
            <a:pPr lvl="2"/>
            <a:r>
              <a:rPr lang="en-US" sz="1600" i="1" smtClean="0"/>
              <a:t>CharsetProvider.charsets()</a:t>
            </a:r>
            <a:r>
              <a:rPr lang="en-US" sz="1600" smtClean="0"/>
              <a:t> (returns Iterator)</a:t>
            </a:r>
          </a:p>
          <a:p>
            <a:pPr lvl="2"/>
            <a:endParaRPr lang="en-US" sz="1600" smtClean="0"/>
          </a:p>
          <a:p>
            <a:pPr lvl="2"/>
            <a:endParaRPr lang="en-US" sz="1800" i="1" smtClean="0"/>
          </a:p>
          <a:p>
            <a:pPr lvl="2"/>
            <a:endParaRPr lang="en-US" sz="1800" smtClean="0"/>
          </a:p>
          <a:p>
            <a:pPr lvl="2"/>
            <a:endParaRPr lang="en-US" sz="1800" smtClean="0"/>
          </a:p>
          <a:p>
            <a:pPr lvl="2"/>
            <a:endParaRPr lang="en-US" sz="1800" smtClean="0"/>
          </a:p>
          <a:p>
            <a:pPr lvl="1">
              <a:buFontTx/>
              <a:buNone/>
            </a:pPr>
            <a:endParaRPr lang="en-US" sz="2400" smtClean="0"/>
          </a:p>
        </p:txBody>
      </p:sp>
      <p:sp>
        <p:nvSpPr>
          <p:cNvPr id="4" name="AutoShape 8"/>
          <p:cNvSpPr>
            <a:spLocks noChangeArrowheads="1"/>
          </p:cNvSpPr>
          <p:nvPr/>
        </p:nvSpPr>
        <p:spPr bwMode="auto">
          <a:xfrm>
            <a:off x="1028700" y="4419600"/>
            <a:ext cx="6086475" cy="2057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import </a:t>
            </a:r>
            <a:r>
              <a:rPr lang="en-US" sz="1200" dirty="0" err="1">
                <a:latin typeface="+mn-lt"/>
                <a:cs typeface="+mn-cs"/>
              </a:rPr>
              <a:t>java.nio.charset.Charset</a:t>
            </a:r>
            <a:r>
              <a:rPr lang="en-US" sz="1200" dirty="0">
                <a:latin typeface="+mn-lt"/>
                <a:cs typeface="+mn-cs"/>
              </a:rPr>
              <a:t>;</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CharsetExample</a:t>
            </a:r>
            <a:r>
              <a:rPr lang="en-US" sz="1200" dirty="0">
                <a:latin typeface="+mn-lt"/>
                <a:cs typeface="+mn-cs"/>
              </a:rPr>
              <a:t> {</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throws Exception {	</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a:t>
            </a:r>
            <a:r>
              <a:rPr lang="en-US" sz="1200" b="1" dirty="0" err="1">
                <a:latin typeface="+mn-lt"/>
                <a:cs typeface="+mn-cs"/>
              </a:rPr>
              <a:t>Charset.defaultCharset</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a:t>
            </a:r>
            <a:r>
              <a:rPr lang="en-US" sz="1200" b="1" dirty="0" err="1">
                <a:latin typeface="+mn-lt"/>
                <a:cs typeface="+mn-cs"/>
              </a:rPr>
              <a:t>Charset.availableCharsets</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System.out.println</a:t>
            </a:r>
            <a:r>
              <a:rPr lang="en-US" sz="1200" dirty="0">
                <a:latin typeface="+mn-lt"/>
                <a:cs typeface="+mn-cs"/>
              </a:rPr>
              <a:t>(</a:t>
            </a:r>
            <a:r>
              <a:rPr lang="en-US" sz="1200" b="1" dirty="0" err="1">
                <a:latin typeface="+mn-lt"/>
                <a:cs typeface="+mn-cs"/>
              </a:rPr>
              <a:t>Charset.isSupported</a:t>
            </a:r>
            <a:r>
              <a:rPr lang="en-US" sz="1200" b="1" dirty="0">
                <a:latin typeface="+mn-lt"/>
                <a:cs typeface="+mn-cs"/>
              </a:rPr>
              <a:t>("ISO-8859-8")</a:t>
            </a: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a:t>
            </a:r>
            <a:endParaRPr lang="en-US" sz="2800" dirty="0">
              <a:latin typeface="+mn-lt"/>
              <a:cs typeface="+mn-cs"/>
            </a:endParaRPr>
          </a:p>
        </p:txBody>
      </p:sp>
      <p:sp>
        <p:nvSpPr>
          <p:cNvPr id="5" name="AutoShape 8"/>
          <p:cNvSpPr>
            <a:spLocks noChangeArrowheads="1"/>
          </p:cNvSpPr>
          <p:nvPr/>
        </p:nvSpPr>
        <p:spPr bwMode="auto">
          <a:xfrm>
            <a:off x="6686550" y="4800600"/>
            <a:ext cx="3514725" cy="1219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lvl="1" algn="l" rtl="0" fontAlgn="auto">
              <a:spcBef>
                <a:spcPts val="0"/>
              </a:spcBef>
              <a:spcAft>
                <a:spcPts val="0"/>
              </a:spcAft>
              <a:defRPr/>
            </a:pPr>
            <a:r>
              <a:rPr lang="en-US" sz="1200" dirty="0">
                <a:latin typeface="+mn-lt"/>
                <a:cs typeface="+mn-cs"/>
              </a:rPr>
              <a:t>Output: </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a:latin typeface="+mn-lt"/>
                <a:cs typeface="+mn-cs"/>
              </a:rPr>
              <a:t>windows-1252</a:t>
            </a:r>
          </a:p>
          <a:p>
            <a:pPr lvl="1" algn="l" rtl="0" fontAlgn="auto">
              <a:spcBef>
                <a:spcPts val="0"/>
              </a:spcBef>
              <a:spcAft>
                <a:spcPts val="0"/>
              </a:spcAft>
              <a:defRPr/>
            </a:pPr>
            <a:r>
              <a:rPr lang="en-US" sz="1200" dirty="0">
                <a:latin typeface="+mn-lt"/>
                <a:cs typeface="+mn-cs"/>
              </a:rPr>
              <a:t>{Big5=Big5, Big5-HKSCS=Big5-HKSCS, </a:t>
            </a:r>
            <a:r>
              <a:rPr lang="he-IL" sz="1200" dirty="0">
                <a:latin typeface="+mn-lt"/>
                <a:cs typeface="+mn-cs"/>
              </a:rPr>
              <a:t> </a:t>
            </a:r>
            <a:r>
              <a:rPr lang="en-US" sz="1200" dirty="0">
                <a:latin typeface="+mn-lt"/>
                <a:cs typeface="+mn-cs"/>
              </a:rPr>
              <a:t>… </a:t>
            </a:r>
          </a:p>
          <a:p>
            <a:pPr lvl="1" algn="l" rtl="0" fontAlgn="auto">
              <a:spcBef>
                <a:spcPts val="0"/>
              </a:spcBef>
              <a:spcAft>
                <a:spcPts val="0"/>
              </a:spcAft>
              <a:defRPr/>
            </a:pPr>
            <a:r>
              <a:rPr lang="en-US" sz="1200" dirty="0">
                <a:latin typeface="+mn-lt"/>
                <a:cs typeface="+mn-cs"/>
              </a:rPr>
              <a:t>true</a:t>
            </a:r>
            <a:endParaRPr lang="en-US" sz="2800" dirty="0">
              <a:latin typeface="+mn-lt"/>
              <a:cs typeface="+mn-cs"/>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930474" y="747712"/>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29378" name="Rectangle 3"/>
          <p:cNvSpPr>
            <a:spLocks noGrp="1" noChangeArrowheads="1"/>
          </p:cNvSpPr>
          <p:nvPr>
            <p:ph type="body" idx="1"/>
          </p:nvPr>
        </p:nvSpPr>
        <p:spPr>
          <a:xfrm>
            <a:off x="550069" y="1343025"/>
            <a:ext cx="10165556" cy="4752975"/>
          </a:xfrm>
        </p:spPr>
        <p:txBody>
          <a:bodyPr/>
          <a:lstStyle/>
          <a:p>
            <a:pPr>
              <a:buFontTx/>
              <a:buNone/>
            </a:pPr>
            <a:endParaRPr lang="en-US" sz="2000" u="sng" smtClean="0"/>
          </a:p>
          <a:p>
            <a:pPr>
              <a:buFontTx/>
              <a:buNone/>
            </a:pPr>
            <a:r>
              <a:rPr lang="en-US" sz="2000" smtClean="0"/>
              <a:t>Java I/O support for NIO </a:t>
            </a:r>
          </a:p>
          <a:p>
            <a:endParaRPr lang="en-US" sz="2000" smtClean="0"/>
          </a:p>
          <a:p>
            <a:r>
              <a:rPr lang="en-US" sz="2000" i="1" smtClean="0"/>
              <a:t>FileInputStream, FileOutputStream &amp; RandomAccessFile </a:t>
            </a:r>
            <a:r>
              <a:rPr lang="en-US" sz="2000" smtClean="0"/>
              <a:t>provides </a:t>
            </a:r>
          </a:p>
          <a:p>
            <a:pPr lvl="2"/>
            <a:r>
              <a:rPr lang="en-US" sz="1600" i="1" smtClean="0"/>
              <a:t>getChannel()</a:t>
            </a:r>
            <a:r>
              <a:rPr lang="en-US" sz="1600" smtClean="0"/>
              <a:t> method that returns </a:t>
            </a:r>
            <a:r>
              <a:rPr lang="en-US" sz="1600" i="1" smtClean="0"/>
              <a:t>FileChannel</a:t>
            </a:r>
          </a:p>
          <a:p>
            <a:pPr lvl="2"/>
            <a:r>
              <a:rPr lang="en-US" sz="1600" smtClean="0"/>
              <a:t>updated </a:t>
            </a:r>
            <a:r>
              <a:rPr lang="en-US" sz="1600" i="1" smtClean="0"/>
              <a:t>close()</a:t>
            </a:r>
            <a:r>
              <a:rPr lang="en-US" sz="1600" smtClean="0"/>
              <a:t> operation that also closes the channel</a:t>
            </a:r>
          </a:p>
          <a:p>
            <a:pPr lvl="2"/>
            <a:endParaRPr lang="en-US" sz="1600" smtClean="0"/>
          </a:p>
          <a:p>
            <a:r>
              <a:rPr lang="en-US" sz="2000" i="1" smtClean="0"/>
              <a:t>InputStreamReader</a:t>
            </a:r>
            <a:r>
              <a:rPr lang="en-US" sz="2000" smtClean="0"/>
              <a:t> &amp; </a:t>
            </a:r>
            <a:r>
              <a:rPr lang="en-US" sz="2000" i="1" smtClean="0"/>
              <a:t>OutputStreamWriter</a:t>
            </a:r>
            <a:r>
              <a:rPr lang="en-US" sz="2000" smtClean="0"/>
              <a:t> provides</a:t>
            </a:r>
          </a:p>
          <a:p>
            <a:pPr lvl="2"/>
            <a:r>
              <a:rPr lang="en-US" sz="1600" smtClean="0"/>
              <a:t>a constructors that takes a </a:t>
            </a:r>
            <a:r>
              <a:rPr lang="en-US" sz="1600" i="1" smtClean="0"/>
              <a:t>Charset</a:t>
            </a:r>
            <a:r>
              <a:rPr lang="en-US" sz="1600" smtClean="0"/>
              <a:t> object</a:t>
            </a:r>
          </a:p>
          <a:p>
            <a:pPr lvl="2"/>
            <a:r>
              <a:rPr lang="en-US" sz="1600" i="1" smtClean="0"/>
              <a:t>InputStreamReader</a:t>
            </a:r>
            <a:r>
              <a:rPr lang="en-US" sz="1600" smtClean="0"/>
              <a:t> can take also a </a:t>
            </a:r>
            <a:r>
              <a:rPr lang="en-US" sz="1600" i="1" smtClean="0"/>
              <a:t>CharsetDecoder</a:t>
            </a:r>
          </a:p>
          <a:p>
            <a:pPr lvl="2"/>
            <a:r>
              <a:rPr lang="en-US" sz="1600" i="1" smtClean="0"/>
              <a:t>OutputStreamWriter</a:t>
            </a:r>
            <a:r>
              <a:rPr lang="en-US" sz="1600" smtClean="0"/>
              <a:t> can take also a </a:t>
            </a:r>
            <a:r>
              <a:rPr lang="en-US" sz="1600" i="1" smtClean="0"/>
              <a:t>CharsetEncoder</a:t>
            </a:r>
          </a:p>
          <a:p>
            <a:pPr lvl="2"/>
            <a:endParaRPr lang="en-US" sz="1600" smtClean="0"/>
          </a:p>
          <a:p>
            <a:r>
              <a:rPr lang="en-US" sz="2000" smtClean="0"/>
              <a:t>Same goes to </a:t>
            </a:r>
            <a:r>
              <a:rPr lang="en-US" sz="2000" i="1" smtClean="0"/>
              <a:t>FilterInputStream</a:t>
            </a:r>
            <a:r>
              <a:rPr lang="en-US" sz="2000" smtClean="0"/>
              <a:t> &amp; </a:t>
            </a:r>
            <a:r>
              <a:rPr lang="en-US" sz="2000" i="1" smtClean="0"/>
              <a:t>FilterOutputStream </a:t>
            </a:r>
            <a:r>
              <a:rPr lang="en-US" sz="2000" smtClean="0"/>
              <a:t>decorator base classes</a:t>
            </a:r>
          </a:p>
          <a:p>
            <a:pPr lvl="2"/>
            <a:endParaRPr lang="en-US" sz="1600" smtClean="0"/>
          </a:p>
          <a:p>
            <a:pPr lvl="2"/>
            <a:endParaRPr lang="en-US" sz="1600" smtClean="0"/>
          </a:p>
          <a:p>
            <a:pPr lvl="2"/>
            <a:endParaRPr lang="en-US" sz="1600" smtClean="0"/>
          </a:p>
          <a:p>
            <a:pPr lvl="2"/>
            <a:endParaRPr lang="en-US" sz="1800" i="1" smtClean="0"/>
          </a:p>
          <a:p>
            <a:pPr lvl="2"/>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01849" y="457200"/>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30402" name="Rectangle 3"/>
          <p:cNvSpPr>
            <a:spLocks noGrp="1" noChangeArrowheads="1"/>
          </p:cNvSpPr>
          <p:nvPr>
            <p:ph type="body" idx="1"/>
          </p:nvPr>
        </p:nvSpPr>
        <p:spPr>
          <a:xfrm>
            <a:off x="685800" y="1128713"/>
            <a:ext cx="9601200" cy="4752975"/>
          </a:xfrm>
        </p:spPr>
        <p:txBody>
          <a:bodyPr/>
          <a:lstStyle/>
          <a:p>
            <a:pPr>
              <a:buFontTx/>
              <a:buNone/>
            </a:pPr>
            <a:endParaRPr lang="en-US" sz="2000" u="sng" dirty="0" smtClean="0"/>
          </a:p>
          <a:p>
            <a:pPr>
              <a:buFont typeface="Arial" charset="0"/>
              <a:buNone/>
            </a:pPr>
            <a:endParaRPr lang="en-US" sz="2000" dirty="0" smtClean="0"/>
          </a:p>
          <a:p>
            <a:r>
              <a:rPr lang="en-US" sz="2000" dirty="0" smtClean="0"/>
              <a:t>Example:</a:t>
            </a:r>
            <a:endParaRPr lang="en-US" sz="1800" i="1" dirty="0" smtClean="0"/>
          </a:p>
          <a:p>
            <a:pPr lvl="2"/>
            <a:endParaRPr lang="en-US" sz="1800" dirty="0" smtClean="0"/>
          </a:p>
          <a:p>
            <a:pPr lvl="2"/>
            <a:endParaRPr lang="en-US" sz="1800" dirty="0" smtClean="0"/>
          </a:p>
          <a:p>
            <a:pPr lvl="2"/>
            <a:endParaRPr lang="en-US" sz="1800" dirty="0" smtClean="0"/>
          </a:p>
          <a:p>
            <a:pPr lvl="1">
              <a:buFontTx/>
              <a:buNone/>
            </a:pPr>
            <a:endParaRPr lang="en-US" sz="2400" dirty="0" smtClean="0"/>
          </a:p>
        </p:txBody>
      </p:sp>
      <p:sp>
        <p:nvSpPr>
          <p:cNvPr id="4" name="AutoShape 8"/>
          <p:cNvSpPr>
            <a:spLocks noChangeArrowheads="1"/>
          </p:cNvSpPr>
          <p:nvPr/>
        </p:nvSpPr>
        <p:spPr bwMode="auto">
          <a:xfrm>
            <a:off x="2571750" y="1371600"/>
            <a:ext cx="7115175" cy="533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FileCharsetExample</a:t>
            </a:r>
            <a:r>
              <a:rPr lang="en-US" sz="1200" dirty="0">
                <a:latin typeface="+mn-lt"/>
                <a:cs typeface="+mn-cs"/>
              </a:rPr>
              <a:t> {</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	public static void main(String[] </a:t>
            </a:r>
            <a:r>
              <a:rPr lang="en-US" sz="1200" dirty="0" err="1">
                <a:latin typeface="+mn-lt"/>
                <a:cs typeface="+mn-cs"/>
              </a:rPr>
              <a:t>args</a:t>
            </a:r>
            <a:r>
              <a:rPr lang="en-US" sz="1200" dirty="0">
                <a:latin typeface="+mn-lt"/>
                <a:cs typeface="+mn-cs"/>
              </a:rPr>
              <a:t>) throws Exception {</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Charset</a:t>
            </a:r>
            <a:r>
              <a:rPr lang="en-US" sz="1200" dirty="0">
                <a:latin typeface="+mn-lt"/>
                <a:cs typeface="+mn-cs"/>
              </a:rPr>
              <a:t> win1255=</a:t>
            </a:r>
            <a:r>
              <a:rPr lang="en-US" sz="1200" b="1" dirty="0" err="1">
                <a:latin typeface="+mn-lt"/>
                <a:cs typeface="+mn-cs"/>
              </a:rPr>
              <a:t>Charset.forName</a:t>
            </a:r>
            <a:r>
              <a:rPr lang="en-US" sz="1200" b="1" dirty="0">
                <a:latin typeface="+mn-lt"/>
                <a:cs typeface="+mn-cs"/>
              </a:rPr>
              <a:t>("windows-1255")</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Charset</a:t>
            </a:r>
            <a:r>
              <a:rPr lang="en-US" sz="1200" dirty="0">
                <a:latin typeface="+mn-lt"/>
                <a:cs typeface="+mn-cs"/>
              </a:rPr>
              <a:t> utf8=</a:t>
            </a:r>
            <a:r>
              <a:rPr lang="en-US" sz="1200" b="1" dirty="0" err="1">
                <a:latin typeface="+mn-lt"/>
                <a:cs typeface="+mn-cs"/>
              </a:rPr>
              <a:t>Charset.forName</a:t>
            </a:r>
            <a:r>
              <a:rPr lang="en-US" sz="1200" b="1" dirty="0">
                <a:latin typeface="+mn-lt"/>
                <a:cs typeface="+mn-cs"/>
              </a:rPr>
              <a:t>("UTF-8");</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Charset</a:t>
            </a:r>
            <a:r>
              <a:rPr lang="en-US" sz="1200" dirty="0">
                <a:latin typeface="+mn-lt"/>
                <a:cs typeface="+mn-cs"/>
              </a:rPr>
              <a:t> iso1=</a:t>
            </a:r>
            <a:r>
              <a:rPr lang="en-US" sz="1200" b="1" dirty="0" err="1">
                <a:latin typeface="+mn-lt"/>
                <a:cs typeface="+mn-cs"/>
              </a:rPr>
              <a:t>Charset.forName</a:t>
            </a:r>
            <a:r>
              <a:rPr lang="en-US" sz="1200" b="1" dirty="0">
                <a:latin typeface="+mn-lt"/>
                <a:cs typeface="+mn-cs"/>
              </a:rPr>
              <a:t>("ISO-8859-1");</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Charset</a:t>
            </a:r>
            <a:r>
              <a:rPr lang="en-US" sz="1200" dirty="0">
                <a:latin typeface="+mn-lt"/>
                <a:cs typeface="+mn-cs"/>
              </a:rPr>
              <a:t> iso8=</a:t>
            </a:r>
            <a:r>
              <a:rPr lang="en-US" sz="1200" b="1" dirty="0" err="1">
                <a:latin typeface="+mn-lt"/>
                <a:cs typeface="+mn-cs"/>
              </a:rPr>
              <a:t>Charset.forName</a:t>
            </a:r>
            <a:r>
              <a:rPr lang="en-US" sz="1200" b="1" dirty="0">
                <a:latin typeface="+mn-lt"/>
                <a:cs typeface="+mn-cs"/>
              </a:rPr>
              <a:t>("ISO-8859-8");</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String </a:t>
            </a:r>
            <a:r>
              <a:rPr lang="en-US" sz="1200" dirty="0" err="1">
                <a:latin typeface="+mn-lt"/>
                <a:cs typeface="+mn-cs"/>
              </a:rPr>
              <a:t>msg</a:t>
            </a:r>
            <a:r>
              <a:rPr lang="en-US" sz="1200" dirty="0">
                <a:latin typeface="+mn-lt"/>
                <a:cs typeface="+mn-cs"/>
              </a:rPr>
              <a:t>="</a:t>
            </a:r>
            <a:r>
              <a:rPr lang="he-IL" sz="1200" dirty="0">
                <a:latin typeface="+mn-lt"/>
                <a:cs typeface="+mn-cs"/>
              </a:rPr>
              <a:t> שלום לכולם</a:t>
            </a:r>
            <a:r>
              <a:rPr lang="en-US" sz="1200" dirty="0">
                <a:latin typeface="+mn-lt"/>
                <a:cs typeface="+mn-cs"/>
              </a:rPr>
              <a:t>!\n";</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storeEncodedBytes</a:t>
            </a:r>
            <a:r>
              <a:rPr lang="en-US" sz="1200" dirty="0">
                <a:latin typeface="+mn-lt"/>
                <a:cs typeface="+mn-cs"/>
              </a:rPr>
              <a:t>(</a:t>
            </a:r>
            <a:r>
              <a:rPr lang="en-US" sz="1200" b="1" dirty="0">
                <a:latin typeface="+mn-lt"/>
                <a:cs typeface="+mn-cs"/>
              </a:rPr>
              <a:t>win1255.encode(</a:t>
            </a:r>
            <a:r>
              <a:rPr lang="en-US" sz="1200" b="1" dirty="0" err="1">
                <a:latin typeface="+mn-lt"/>
                <a:cs typeface="+mn-cs"/>
              </a:rPr>
              <a:t>msg</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storeEncodedBytes</a:t>
            </a:r>
            <a:r>
              <a:rPr lang="en-US" sz="1200" dirty="0">
                <a:latin typeface="+mn-lt"/>
                <a:cs typeface="+mn-cs"/>
              </a:rPr>
              <a:t>(</a:t>
            </a:r>
            <a:r>
              <a:rPr lang="en-US" sz="1200" b="1" dirty="0">
                <a:latin typeface="+mn-lt"/>
                <a:cs typeface="+mn-cs"/>
              </a:rPr>
              <a:t>utf8.encode(</a:t>
            </a:r>
            <a:r>
              <a:rPr lang="en-US" sz="1200" b="1" dirty="0" err="1">
                <a:latin typeface="+mn-lt"/>
                <a:cs typeface="+mn-cs"/>
              </a:rPr>
              <a:t>msg</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storeEncodedBytes</a:t>
            </a:r>
            <a:r>
              <a:rPr lang="en-US" sz="1200" dirty="0">
                <a:latin typeface="+mn-lt"/>
                <a:cs typeface="+mn-cs"/>
              </a:rPr>
              <a:t>(</a:t>
            </a:r>
            <a:r>
              <a:rPr lang="en-US" sz="1200" b="1" dirty="0">
                <a:latin typeface="+mn-lt"/>
                <a:cs typeface="+mn-cs"/>
              </a:rPr>
              <a:t>iso1.encode(</a:t>
            </a:r>
            <a:r>
              <a:rPr lang="en-US" sz="1200" b="1" dirty="0" err="1">
                <a:latin typeface="+mn-lt"/>
                <a:cs typeface="+mn-cs"/>
              </a:rPr>
              <a:t>msg</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storeEncodedBytes</a:t>
            </a:r>
            <a:r>
              <a:rPr lang="en-US" sz="1200" dirty="0">
                <a:latin typeface="+mn-lt"/>
                <a:cs typeface="+mn-cs"/>
              </a:rPr>
              <a:t>(</a:t>
            </a:r>
            <a:r>
              <a:rPr lang="en-US" sz="1200" b="1" dirty="0">
                <a:latin typeface="+mn-lt"/>
                <a:cs typeface="+mn-cs"/>
              </a:rPr>
              <a:t>iso8.encode(</a:t>
            </a:r>
            <a:r>
              <a:rPr lang="en-US" sz="1200" b="1" dirty="0" err="1">
                <a:latin typeface="+mn-lt"/>
                <a:cs typeface="+mn-cs"/>
              </a:rPr>
              <a:t>msg</a:t>
            </a:r>
            <a:r>
              <a:rPr lang="en-US" sz="1200" b="1" dirty="0">
                <a:latin typeface="+mn-lt"/>
                <a:cs typeface="+mn-cs"/>
              </a:rPr>
              <a:t>)</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private static void </a:t>
            </a:r>
            <a:r>
              <a:rPr lang="en-US" sz="1200" dirty="0" err="1">
                <a:latin typeface="+mn-lt"/>
                <a:cs typeface="+mn-cs"/>
              </a:rPr>
              <a:t>storeEncodedBytes</a:t>
            </a:r>
            <a:r>
              <a:rPr lang="en-US" sz="1200" dirty="0">
                <a:latin typeface="+mn-lt"/>
                <a:cs typeface="+mn-cs"/>
              </a:rPr>
              <a:t>(</a:t>
            </a:r>
            <a:r>
              <a:rPr lang="en-US" sz="1200" dirty="0" err="1">
                <a:latin typeface="+mn-lt"/>
                <a:cs typeface="+mn-cs"/>
              </a:rPr>
              <a:t>ByteBuffer</a:t>
            </a:r>
            <a:r>
              <a:rPr lang="en-US" sz="1200" dirty="0">
                <a:latin typeface="+mn-lt"/>
                <a:cs typeface="+mn-cs"/>
              </a:rPr>
              <a:t> </a:t>
            </a:r>
            <a:r>
              <a:rPr lang="en-US" sz="1200" dirty="0" err="1">
                <a:latin typeface="+mn-lt"/>
                <a:cs typeface="+mn-cs"/>
              </a:rPr>
              <a:t>encodedMsg</a:t>
            </a:r>
            <a:r>
              <a:rPr lang="en-US" sz="1200" dirty="0">
                <a:latin typeface="+mn-lt"/>
                <a:cs typeface="+mn-cs"/>
              </a:rPr>
              <a:t>) throws Exception{</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RandomAccessFile</a:t>
            </a:r>
            <a:r>
              <a:rPr lang="en-US" sz="1200" dirty="0">
                <a:latin typeface="+mn-lt"/>
                <a:cs typeface="+mn-cs"/>
              </a:rPr>
              <a:t> </a:t>
            </a:r>
            <a:r>
              <a:rPr lang="en-US" sz="1200" dirty="0" err="1">
                <a:latin typeface="+mn-lt"/>
                <a:cs typeface="+mn-cs"/>
              </a:rPr>
              <a:t>raf</a:t>
            </a:r>
            <a:r>
              <a:rPr lang="en-US" sz="1200" dirty="0">
                <a:latin typeface="+mn-lt"/>
                <a:cs typeface="+mn-cs"/>
              </a:rPr>
              <a:t>=new </a:t>
            </a:r>
            <a:r>
              <a:rPr lang="en-US" sz="1200" dirty="0" err="1">
                <a:latin typeface="+mn-lt"/>
                <a:cs typeface="+mn-cs"/>
              </a:rPr>
              <a:t>RandomAccessFile</a:t>
            </a:r>
            <a:r>
              <a:rPr lang="en-US" sz="1200" dirty="0">
                <a:latin typeface="+mn-lt"/>
                <a:cs typeface="+mn-cs"/>
              </a:rPr>
              <a:t>("</a:t>
            </a:r>
            <a:r>
              <a:rPr lang="en-US" sz="1200" dirty="0" err="1">
                <a:latin typeface="+mn-lt"/>
                <a:cs typeface="+mn-cs"/>
              </a:rPr>
              <a:t>encoded.txt","rw</a:t>
            </a: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		</a:t>
            </a:r>
            <a:r>
              <a:rPr lang="en-US" sz="1200" b="1" dirty="0" err="1">
                <a:latin typeface="+mn-lt"/>
                <a:cs typeface="+mn-cs"/>
              </a:rPr>
              <a:t>FileChannel</a:t>
            </a:r>
            <a:r>
              <a:rPr lang="en-US" sz="1200" b="1" dirty="0">
                <a:latin typeface="+mn-lt"/>
                <a:cs typeface="+mn-cs"/>
              </a:rPr>
              <a:t> channel=</a:t>
            </a:r>
            <a:r>
              <a:rPr lang="en-US" sz="1200" b="1" dirty="0" err="1">
                <a:latin typeface="+mn-lt"/>
                <a:cs typeface="+mn-cs"/>
              </a:rPr>
              <a:t>raf.getChannel</a:t>
            </a:r>
            <a:r>
              <a:rPr lang="en-US" sz="1200" b="1" dirty="0">
                <a:latin typeface="+mn-lt"/>
                <a:cs typeface="+mn-cs"/>
              </a:rPr>
              <a:t>();</a:t>
            </a:r>
          </a:p>
          <a:p>
            <a:pPr marL="800100" lvl="1" indent="-342900" algn="l" rtl="0" fontAlgn="auto">
              <a:spcBef>
                <a:spcPts val="0"/>
              </a:spcBef>
              <a:spcAft>
                <a:spcPts val="0"/>
              </a:spcAft>
              <a:defRPr/>
            </a:pPr>
            <a:r>
              <a:rPr lang="en-US" sz="1200" dirty="0">
                <a:solidFill>
                  <a:schemeClr val="bg1">
                    <a:lumMod val="50000"/>
                  </a:schemeClr>
                </a:solidFill>
                <a:latin typeface="+mn-lt"/>
                <a:cs typeface="+mn-cs"/>
              </a:rPr>
              <a:t>	   //appending data</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raf.seek</a:t>
            </a:r>
            <a:r>
              <a:rPr lang="en-US" sz="1200" dirty="0">
                <a:latin typeface="+mn-lt"/>
                <a:cs typeface="+mn-cs"/>
              </a:rPr>
              <a:t>(</a:t>
            </a:r>
            <a:r>
              <a:rPr lang="en-US" sz="1200" dirty="0" err="1">
                <a:latin typeface="+mn-lt"/>
                <a:cs typeface="+mn-cs"/>
              </a:rPr>
              <a:t>raf.length</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b="1" dirty="0" err="1">
                <a:latin typeface="+mn-lt"/>
                <a:cs typeface="+mn-cs"/>
              </a:rPr>
              <a:t>channel.write</a:t>
            </a:r>
            <a:r>
              <a:rPr lang="en-US" sz="1200" b="1" dirty="0">
                <a:latin typeface="+mn-lt"/>
                <a:cs typeface="+mn-cs"/>
              </a:rPr>
              <a:t>(</a:t>
            </a:r>
            <a:r>
              <a:rPr lang="en-US" sz="1200" b="1" dirty="0" err="1">
                <a:latin typeface="+mn-lt"/>
                <a:cs typeface="+mn-cs"/>
              </a:rPr>
              <a:t>encodedMsg</a:t>
            </a:r>
            <a:r>
              <a:rPr lang="en-US" sz="1200" b="1"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channel.close</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raf.close</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a:t>
            </a:r>
            <a:endParaRPr lang="en-US" sz="2800" dirty="0">
              <a:latin typeface="+mn-lt"/>
              <a:cs typeface="+mn-cs"/>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01849" y="457200"/>
            <a:ext cx="9258300" cy="1143000"/>
          </a:xfrm>
        </p:spPr>
        <p:txBody>
          <a:bodyPr rtlCol="0">
            <a:normAutofit/>
          </a:bodyPr>
          <a:lstStyle/>
          <a:p>
            <a:pPr fontAlgn="auto">
              <a:spcAft>
                <a:spcPts val="0"/>
              </a:spcAft>
              <a:defRPr/>
            </a:pPr>
            <a:r>
              <a:rPr lang="en-US" dirty="0" smtClean="0"/>
              <a:t>Character-set encoders and decoders </a:t>
            </a:r>
            <a:endParaRPr lang="en-US" dirty="0"/>
          </a:p>
        </p:txBody>
      </p:sp>
      <p:sp>
        <p:nvSpPr>
          <p:cNvPr id="231426" name="Rectangle 3"/>
          <p:cNvSpPr>
            <a:spLocks noGrp="1" noChangeArrowheads="1"/>
          </p:cNvSpPr>
          <p:nvPr>
            <p:ph type="body" idx="1"/>
          </p:nvPr>
        </p:nvSpPr>
        <p:spPr>
          <a:xfrm>
            <a:off x="771525" y="1052514"/>
            <a:ext cx="9515475" cy="4752975"/>
          </a:xfrm>
        </p:spPr>
        <p:txBody>
          <a:bodyPr/>
          <a:lstStyle/>
          <a:p>
            <a:pPr>
              <a:buFontTx/>
              <a:buNone/>
            </a:pPr>
            <a:endParaRPr lang="en-US" sz="2000" u="sng" dirty="0" smtClean="0"/>
          </a:p>
          <a:p>
            <a:pPr>
              <a:buFont typeface="Arial" charset="0"/>
              <a:buNone/>
            </a:pPr>
            <a:endParaRPr lang="en-US" sz="2000" dirty="0" smtClean="0"/>
          </a:p>
          <a:p>
            <a:r>
              <a:rPr lang="en-US" sz="2000" dirty="0" smtClean="0"/>
              <a:t>Output file:</a:t>
            </a:r>
            <a:endParaRPr lang="en-US" sz="1800" i="1" dirty="0" smtClean="0"/>
          </a:p>
          <a:p>
            <a:pPr lvl="2"/>
            <a:endParaRPr lang="en-US" sz="1800" dirty="0" smtClean="0"/>
          </a:p>
          <a:p>
            <a:pPr lvl="2"/>
            <a:endParaRPr lang="en-US" sz="1800" dirty="0" smtClean="0"/>
          </a:p>
          <a:p>
            <a:pPr lvl="2"/>
            <a:endParaRPr lang="en-US" sz="1800" dirty="0" smtClean="0"/>
          </a:p>
          <a:p>
            <a:pPr lvl="1">
              <a:buFontTx/>
              <a:buNone/>
            </a:pPr>
            <a:endParaRPr lang="en-US" sz="2400" dirty="0" smtClean="0"/>
          </a:p>
        </p:txBody>
      </p:sp>
      <p:sp>
        <p:nvSpPr>
          <p:cNvPr id="4" name="AutoShape 8"/>
          <p:cNvSpPr>
            <a:spLocks noChangeArrowheads="1"/>
          </p:cNvSpPr>
          <p:nvPr/>
        </p:nvSpPr>
        <p:spPr bwMode="auto">
          <a:xfrm>
            <a:off x="1714500" y="3219388"/>
            <a:ext cx="6858000"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ctr" rtl="0" fontAlgn="auto">
              <a:spcBef>
                <a:spcPts val="0"/>
              </a:spcBef>
              <a:spcAft>
                <a:spcPts val="0"/>
              </a:spcAft>
              <a:defRPr/>
            </a:pPr>
            <a:r>
              <a:rPr lang="he-IL" dirty="0">
                <a:latin typeface="+mn-lt"/>
                <a:cs typeface="+mn-cs"/>
              </a:rPr>
              <a:t>׳©׳שלום לכולם ! </a:t>
            </a:r>
            <a:r>
              <a:rPr lang="en-US" dirty="0">
                <a:latin typeface="+mn-lt"/>
                <a:cs typeface="+mn-cs"/>
              </a:rPr>
              <a:t>T</a:t>
            </a:r>
            <a:r>
              <a:rPr lang="he-IL" dirty="0">
                <a:latin typeface="+mn-lt"/>
                <a:cs typeface="+mn-cs"/>
              </a:rPr>
              <a:t>׳•</a:t>
            </a:r>
            <a:r>
              <a:rPr lang="en-US" dirty="0">
                <a:latin typeface="+mn-lt"/>
                <a:cs typeface="+mn-cs"/>
              </a:rPr>
              <a:t>TI</a:t>
            </a:r>
            <a:r>
              <a:rPr lang="he-IL" dirty="0">
                <a:latin typeface="+mn-lt"/>
                <a:cs typeface="+mn-cs"/>
              </a:rPr>
              <a:t> ׳</a:t>
            </a:r>
            <a:r>
              <a:rPr lang="en-US" dirty="0">
                <a:latin typeface="+mn-lt"/>
                <a:cs typeface="+mn-cs"/>
              </a:rPr>
              <a:t>TI</a:t>
            </a:r>
            <a:r>
              <a:rPr lang="he-IL" dirty="0">
                <a:latin typeface="+mn-lt"/>
                <a:cs typeface="+mn-cs"/>
              </a:rPr>
              <a:t>׳›׳•׳׳!שלום לכולם !???? ?????</a:t>
            </a:r>
            <a:r>
              <a:rPr lang="en-US" dirty="0">
                <a:latin typeface="+mn-lt"/>
                <a:cs typeface="+mn-cs"/>
              </a:rPr>
              <a:t>          </a:t>
            </a:r>
          </a:p>
        </p:txBody>
      </p:sp>
      <p:sp>
        <p:nvSpPr>
          <p:cNvPr id="5" name="Rectangle 4"/>
          <p:cNvSpPr>
            <a:spLocks noChangeArrowheads="1"/>
          </p:cNvSpPr>
          <p:nvPr/>
        </p:nvSpPr>
        <p:spPr bwMode="auto">
          <a:xfrm rot="602574">
            <a:off x="2112765" y="2660650"/>
            <a:ext cx="1543050" cy="2438400"/>
          </a:xfrm>
          <a:prstGeom prst="rect">
            <a:avLst/>
          </a:prstGeom>
          <a:solidFill>
            <a:schemeClr val="bg2">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windows-1255</a:t>
            </a:r>
          </a:p>
        </p:txBody>
      </p:sp>
      <p:sp>
        <p:nvSpPr>
          <p:cNvPr id="6" name="Rectangle 5"/>
          <p:cNvSpPr>
            <a:spLocks noChangeArrowheads="1"/>
          </p:cNvSpPr>
          <p:nvPr/>
        </p:nvSpPr>
        <p:spPr bwMode="auto">
          <a:xfrm rot="20512312">
            <a:off x="3639741" y="2457450"/>
            <a:ext cx="1543050" cy="2438400"/>
          </a:xfrm>
          <a:prstGeom prst="rect">
            <a:avLst/>
          </a:prstGeom>
          <a:solidFill>
            <a:srgbClr val="00B0F0">
              <a:alpha val="13000"/>
            </a:srgb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   </a:t>
            </a:r>
          </a:p>
          <a:p>
            <a:pPr marL="342900" indent="-342900" algn="l"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UTF-8</a:t>
            </a:r>
          </a:p>
        </p:txBody>
      </p:sp>
      <p:sp>
        <p:nvSpPr>
          <p:cNvPr id="7" name="Rectangle 6"/>
          <p:cNvSpPr>
            <a:spLocks noChangeArrowheads="1"/>
          </p:cNvSpPr>
          <p:nvPr/>
        </p:nvSpPr>
        <p:spPr bwMode="auto">
          <a:xfrm rot="631856">
            <a:off x="5123855" y="2714625"/>
            <a:ext cx="1543050" cy="2438400"/>
          </a:xfrm>
          <a:prstGeom prst="rect">
            <a:avLst/>
          </a:prstGeom>
          <a:solidFill>
            <a:schemeClr val="bg2">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  </a:t>
            </a:r>
          </a:p>
          <a:p>
            <a:pPr marL="342900" indent="-342900" algn="l"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ISO-8859-1</a:t>
            </a:r>
          </a:p>
        </p:txBody>
      </p:sp>
      <p:sp>
        <p:nvSpPr>
          <p:cNvPr id="8" name="Rectangle 7"/>
          <p:cNvSpPr>
            <a:spLocks noChangeArrowheads="1"/>
          </p:cNvSpPr>
          <p:nvPr/>
        </p:nvSpPr>
        <p:spPr bwMode="auto">
          <a:xfrm rot="20777318">
            <a:off x="6725841" y="2609850"/>
            <a:ext cx="1543050" cy="2438400"/>
          </a:xfrm>
          <a:prstGeom prst="rect">
            <a:avLst/>
          </a:prstGeom>
          <a:solidFill>
            <a:srgbClr val="00B0F0">
              <a:alpha val="13000"/>
            </a:srgb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  </a:t>
            </a:r>
          </a:p>
          <a:p>
            <a:pPr marL="342900" indent="-342900" algn="l"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ISO-8859-8</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1">
              <a:spcBef>
                <a:spcPct val="0"/>
              </a:spcBef>
            </a:pPr>
            <a:r>
              <a:rPr lang="en-US" sz="4400" dirty="0" smtClean="0">
                <a:latin typeface="+mn-lt"/>
              </a:rPr>
              <a:t>NIO.2</a:t>
            </a:r>
            <a:endParaRPr lang="he-IL" sz="4400" dirty="0">
              <a:latin typeface="+mn-lt"/>
            </a:endParaRPr>
          </a:p>
        </p:txBody>
      </p:sp>
      <p:sp>
        <p:nvSpPr>
          <p:cNvPr id="3" name="Content Placeholder 2"/>
          <p:cNvSpPr>
            <a:spLocks noGrp="1"/>
          </p:cNvSpPr>
          <p:nvPr>
            <p:ph idx="1"/>
          </p:nvPr>
        </p:nvSpPr>
        <p:spPr>
          <a:xfrm>
            <a:off x="514350" y="1600200"/>
            <a:ext cx="9258300" cy="4925144"/>
          </a:xfrm>
        </p:spPr>
        <p:txBody>
          <a:bodyPr>
            <a:normAutofit/>
          </a:bodyPr>
          <a:lstStyle/>
          <a:p>
            <a:r>
              <a:rPr lang="en-US" dirty="0" smtClean="0"/>
              <a:t>Added in Java 7</a:t>
            </a:r>
          </a:p>
          <a:p>
            <a:r>
              <a:rPr lang="en-US" dirty="0" smtClean="0"/>
              <a:t>Includes:</a:t>
            </a:r>
          </a:p>
          <a:p>
            <a:pPr lvl="1"/>
            <a:r>
              <a:rPr lang="en-US" dirty="0" smtClean="0"/>
              <a:t>New File System API (yeah!!!!!)</a:t>
            </a:r>
          </a:p>
          <a:p>
            <a:pPr lvl="1"/>
            <a:r>
              <a:rPr lang="en-US" dirty="0" smtClean="0"/>
              <a:t>File change automation </a:t>
            </a:r>
          </a:p>
          <a:p>
            <a:pPr lvl="1"/>
            <a:r>
              <a:rPr lang="en-US" dirty="0" smtClean="0"/>
              <a:t>Asynchronous IO</a:t>
            </a:r>
          </a:p>
          <a:p>
            <a:pPr lvl="1"/>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xmlns="" val="385077215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1">
              <a:spcBef>
                <a:spcPct val="0"/>
              </a:spcBef>
            </a:pPr>
            <a:r>
              <a:rPr lang="en-US" sz="4400" dirty="0" smtClean="0">
                <a:latin typeface="+mn-lt"/>
              </a:rPr>
              <a:t>File System API</a:t>
            </a:r>
            <a:endParaRPr lang="he-IL" sz="4400" dirty="0">
              <a:latin typeface="+mn-lt"/>
            </a:endParaRPr>
          </a:p>
        </p:txBody>
      </p:sp>
      <p:sp>
        <p:nvSpPr>
          <p:cNvPr id="3" name="Content Placeholder 2"/>
          <p:cNvSpPr>
            <a:spLocks noGrp="1"/>
          </p:cNvSpPr>
          <p:nvPr>
            <p:ph idx="1"/>
          </p:nvPr>
        </p:nvSpPr>
        <p:spPr>
          <a:xfrm>
            <a:off x="514350" y="1600200"/>
            <a:ext cx="9258300" cy="4925144"/>
          </a:xfrm>
        </p:spPr>
        <p:txBody>
          <a:bodyPr>
            <a:normAutofit fontScale="92500" lnSpcReduction="10000"/>
          </a:bodyPr>
          <a:lstStyle/>
          <a:p>
            <a:r>
              <a:rPr lang="en-US" dirty="0" smtClean="0"/>
              <a:t>NIO Enhancements for File System API – NIO.2</a:t>
            </a:r>
          </a:p>
          <a:p>
            <a:pPr lvl="1"/>
            <a:r>
              <a:rPr lang="en-US" sz="2400" dirty="0" err="1" smtClean="0"/>
              <a:t>java.nio.file</a:t>
            </a:r>
            <a:r>
              <a:rPr lang="en-US" sz="2400" dirty="0" smtClean="0"/>
              <a:t> (&amp; sub-packages: attribute &amp; </a:t>
            </a:r>
            <a:r>
              <a:rPr lang="en-US" sz="2400" dirty="0" err="1" smtClean="0"/>
              <a:t>spi</a:t>
            </a:r>
            <a:r>
              <a:rPr lang="en-US" sz="2400" dirty="0" smtClean="0"/>
              <a:t>)</a:t>
            </a:r>
          </a:p>
          <a:p>
            <a:pPr lvl="1"/>
            <a:r>
              <a:rPr lang="en-US" sz="2400" dirty="0" smtClean="0"/>
              <a:t>Provides an extensible file system implementations</a:t>
            </a:r>
          </a:p>
          <a:p>
            <a:pPr lvl="1"/>
            <a:r>
              <a:rPr lang="en-US" sz="2400" dirty="0" err="1" smtClean="0"/>
              <a:t>SystemProvider</a:t>
            </a:r>
            <a:r>
              <a:rPr lang="en-US" sz="2400" dirty="0" smtClean="0"/>
              <a:t> extensions can focus on JAR/ZIP and others</a:t>
            </a:r>
          </a:p>
          <a:p>
            <a:pPr lvl="1"/>
            <a:endParaRPr lang="en-US" sz="2400" dirty="0" smtClean="0"/>
          </a:p>
          <a:p>
            <a:r>
              <a:rPr lang="en-US" dirty="0" smtClean="0"/>
              <a:t>What is wrong with existing Java FS solution ?</a:t>
            </a:r>
          </a:p>
          <a:p>
            <a:pPr lvl="1"/>
            <a:r>
              <a:rPr lang="en-US" dirty="0" smtClean="0"/>
              <a:t>All in one class – </a:t>
            </a:r>
            <a:r>
              <a:rPr lang="en-US" dirty="0" err="1" smtClean="0"/>
              <a:t>java.io.File</a:t>
            </a:r>
            <a:endParaRPr lang="en-US" dirty="0" smtClean="0"/>
          </a:p>
          <a:p>
            <a:pPr lvl="1"/>
            <a:r>
              <a:rPr lang="en-US" dirty="0" smtClean="0"/>
              <a:t>Usage is not clear </a:t>
            </a:r>
          </a:p>
          <a:p>
            <a:pPr lvl="2"/>
            <a:r>
              <a:rPr lang="en-US" dirty="0" smtClean="0"/>
              <a:t>is it abstract ? real ? both ?</a:t>
            </a:r>
          </a:p>
          <a:p>
            <a:pPr lvl="2"/>
            <a:r>
              <a:rPr lang="en-US" dirty="0" smtClean="0"/>
              <a:t>Is it a file ? directory ? absolute directory ? partition ? </a:t>
            </a:r>
          </a:p>
          <a:p>
            <a:pPr lvl="1"/>
            <a:r>
              <a:rPr lang="en-US" dirty="0" smtClean="0"/>
              <a:t>Many modern FS features are missing</a:t>
            </a:r>
          </a:p>
          <a:p>
            <a:pPr lvl="1"/>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xmlns="" val="49460336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File System API</a:t>
            </a:r>
            <a:endParaRPr lang="he-IL" sz="4400" dirty="0">
              <a:latin typeface="+mn-lt"/>
            </a:endParaRPr>
          </a:p>
        </p:txBody>
      </p:sp>
      <p:sp>
        <p:nvSpPr>
          <p:cNvPr id="3" name="Content Placeholder 2"/>
          <p:cNvSpPr>
            <a:spLocks noGrp="1"/>
          </p:cNvSpPr>
          <p:nvPr>
            <p:ph idx="1"/>
          </p:nvPr>
        </p:nvSpPr>
        <p:spPr>
          <a:xfrm>
            <a:off x="514350" y="1600200"/>
            <a:ext cx="9258300" cy="4925144"/>
          </a:xfrm>
        </p:spPr>
        <p:txBody>
          <a:bodyPr>
            <a:normAutofit/>
          </a:bodyPr>
          <a:lstStyle/>
          <a:p>
            <a:r>
              <a:rPr lang="en-US" dirty="0" smtClean="0"/>
              <a:t>Main services:</a:t>
            </a:r>
          </a:p>
          <a:p>
            <a:pPr lvl="1"/>
            <a:r>
              <a:rPr lang="en-US" sz="2400" dirty="0" err="1" smtClean="0"/>
              <a:t>FileSystems</a:t>
            </a:r>
            <a:r>
              <a:rPr lang="en-US" sz="2400" dirty="0" smtClean="0"/>
              <a:t> – FS interface. Manages access to files on the local file system</a:t>
            </a:r>
          </a:p>
          <a:p>
            <a:pPr lvl="2"/>
            <a:r>
              <a:rPr lang="en-US" sz="2000" dirty="0" smtClean="0"/>
              <a:t>delete(path), </a:t>
            </a:r>
            <a:r>
              <a:rPr lang="en-US" sz="2000" dirty="0" err="1" smtClean="0"/>
              <a:t>copyFile</a:t>
            </a:r>
            <a:r>
              <a:rPr lang="en-US" sz="2000" dirty="0" smtClean="0"/>
              <a:t>(..),</a:t>
            </a:r>
            <a:r>
              <a:rPr lang="en-US" sz="2000" dirty="0" err="1" smtClean="0"/>
              <a:t>moveFile</a:t>
            </a:r>
            <a:r>
              <a:rPr lang="en-US" sz="2000" dirty="0" smtClean="0"/>
              <a:t>(..), </a:t>
            </a:r>
            <a:r>
              <a:rPr lang="en-US" sz="2000" dirty="0" err="1" smtClean="0"/>
              <a:t>getFileStores</a:t>
            </a:r>
            <a:r>
              <a:rPr lang="en-US" sz="2000" dirty="0" smtClean="0"/>
              <a:t>()…</a:t>
            </a:r>
          </a:p>
          <a:p>
            <a:pPr lvl="2"/>
            <a:r>
              <a:rPr lang="en-US" sz="2000" dirty="0" err="1" smtClean="0"/>
              <a:t>isOpen</a:t>
            </a:r>
            <a:r>
              <a:rPr lang="en-US" sz="2000" dirty="0" smtClean="0"/>
              <a:t>(),</a:t>
            </a:r>
            <a:r>
              <a:rPr lang="en-US" sz="2000" dirty="0" err="1" smtClean="0"/>
              <a:t>isReadOnly</a:t>
            </a:r>
            <a:r>
              <a:rPr lang="en-US" sz="2000" dirty="0" smtClean="0"/>
              <a:t>(), </a:t>
            </a:r>
            <a:r>
              <a:rPr lang="en-US" sz="2000" dirty="0" err="1" smtClean="0"/>
              <a:t>isSameFile</a:t>
            </a:r>
            <a:r>
              <a:rPr lang="en-US" sz="2000" dirty="0" smtClean="0"/>
              <a:t>(path1, path2)…</a:t>
            </a:r>
          </a:p>
          <a:p>
            <a:pPr lvl="2"/>
            <a:endParaRPr lang="en-US" sz="1400" dirty="0" smtClean="0"/>
          </a:p>
          <a:p>
            <a:pPr lvl="1"/>
            <a:r>
              <a:rPr lang="en-US" sz="2400" dirty="0" err="1" smtClean="0"/>
              <a:t>FileRef</a:t>
            </a:r>
            <a:r>
              <a:rPr lang="en-US" sz="2400" dirty="0" smtClean="0"/>
              <a:t> – provides methods to read/write to a file. Can also change file attributes</a:t>
            </a:r>
          </a:p>
          <a:p>
            <a:pPr lvl="2"/>
            <a:r>
              <a:rPr lang="en-US" sz="2000" dirty="0" smtClean="0"/>
              <a:t>Obtaining: </a:t>
            </a:r>
            <a:r>
              <a:rPr lang="en-US" sz="2000" dirty="0" err="1" smtClean="0"/>
              <a:t>File.toPath</a:t>
            </a:r>
            <a:r>
              <a:rPr lang="en-US" sz="2000" dirty="0" smtClean="0"/>
              <a:t>(), </a:t>
            </a:r>
            <a:r>
              <a:rPr lang="en-US" sz="2000" dirty="0" err="1" smtClean="0"/>
              <a:t>URL.toFileRef</a:t>
            </a:r>
            <a:r>
              <a:rPr lang="en-US" sz="2000" dirty="0" smtClean="0"/>
              <a:t>()</a:t>
            </a:r>
          </a:p>
          <a:p>
            <a:pPr lvl="2"/>
            <a:r>
              <a:rPr lang="en-US" sz="2000" dirty="0" smtClean="0"/>
              <a:t>get/</a:t>
            </a:r>
            <a:r>
              <a:rPr lang="en-US" sz="2000" dirty="0" err="1" smtClean="0"/>
              <a:t>setAttribute</a:t>
            </a:r>
            <a:r>
              <a:rPr lang="en-US" sz="2000" dirty="0" smtClean="0"/>
              <a:t>(), </a:t>
            </a:r>
            <a:r>
              <a:rPr lang="en-US" sz="2000" dirty="0" err="1" smtClean="0"/>
              <a:t>newInputStream</a:t>
            </a:r>
            <a:r>
              <a:rPr lang="en-US" sz="2000" dirty="0" smtClean="0"/>
              <a:t>(), </a:t>
            </a:r>
            <a:r>
              <a:rPr lang="en-US" sz="2000" dirty="0" err="1" smtClean="0"/>
              <a:t>newOutputStream</a:t>
            </a:r>
            <a:r>
              <a:rPr lang="en-US" sz="2000" dirty="0" smtClean="0"/>
              <a:t>()…</a:t>
            </a:r>
          </a:p>
          <a:p>
            <a:pPr lvl="2"/>
            <a:r>
              <a:rPr lang="en-US" sz="2000" dirty="0" smtClean="0"/>
              <a:t>Using: </a:t>
            </a:r>
          </a:p>
          <a:p>
            <a:pPr lvl="2"/>
            <a:endParaRPr lang="en-US" dirty="0" smtClean="0"/>
          </a:p>
          <a:p>
            <a:pPr lvl="2"/>
            <a:endParaRPr lang="en-US" dirty="0" smtClean="0"/>
          </a:p>
        </p:txBody>
      </p:sp>
      <p:sp>
        <p:nvSpPr>
          <p:cNvPr id="4" name="Rounded Rectangle 3"/>
          <p:cNvSpPr/>
          <p:nvPr/>
        </p:nvSpPr>
        <p:spPr>
          <a:xfrm>
            <a:off x="2632221" y="6093296"/>
            <a:ext cx="4293477" cy="432048"/>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err="1" smtClean="0">
                <a:solidFill>
                  <a:schemeClr val="bg1">
                    <a:lumMod val="50000"/>
                  </a:schemeClr>
                </a:solidFill>
              </a:rPr>
              <a:t>file.setAttribute</a:t>
            </a:r>
            <a:r>
              <a:rPr lang="en-US" dirty="0" smtClean="0">
                <a:solidFill>
                  <a:schemeClr val="bg1">
                    <a:lumMod val="50000"/>
                  </a:schemeClr>
                </a:solidFill>
              </a:rPr>
              <a:t>(“</a:t>
            </a:r>
            <a:r>
              <a:rPr lang="en-US" dirty="0" err="1" smtClean="0">
                <a:solidFill>
                  <a:schemeClr val="bg1">
                    <a:lumMod val="50000"/>
                  </a:schemeClr>
                </a:solidFill>
              </a:rPr>
              <a:t>dos:hidden</a:t>
            </a:r>
            <a:r>
              <a:rPr lang="en-US" dirty="0" smtClean="0">
                <a:solidFill>
                  <a:schemeClr val="bg1">
                    <a:lumMod val="50000"/>
                  </a:schemeClr>
                </a:solidFill>
              </a:rPr>
              <a:t>”, true);</a:t>
            </a:r>
            <a:endParaRPr lang="he-IL" dirty="0">
              <a:solidFill>
                <a:schemeClr val="bg1">
                  <a:lumMod val="50000"/>
                </a:schemeClr>
              </a:solidFill>
            </a:endParaRPr>
          </a:p>
        </p:txBody>
      </p:sp>
    </p:spTree>
    <p:extLst>
      <p:ext uri="{BB962C8B-B14F-4D97-AF65-F5344CB8AC3E}">
        <p14:creationId xmlns:p14="http://schemas.microsoft.com/office/powerpoint/2010/main" xmlns="" val="183404062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File System API</a:t>
            </a:r>
            <a:endParaRPr lang="he-IL" sz="4400" dirty="0">
              <a:latin typeface="+mn-lt"/>
            </a:endParaRPr>
          </a:p>
        </p:txBody>
      </p:sp>
      <p:sp>
        <p:nvSpPr>
          <p:cNvPr id="3" name="Content Placeholder 2"/>
          <p:cNvSpPr>
            <a:spLocks noGrp="1"/>
          </p:cNvSpPr>
          <p:nvPr>
            <p:ph idx="1"/>
          </p:nvPr>
        </p:nvSpPr>
        <p:spPr>
          <a:xfrm>
            <a:off x="342900" y="1600200"/>
            <a:ext cx="10287000" cy="5141168"/>
          </a:xfrm>
        </p:spPr>
        <p:txBody>
          <a:bodyPr>
            <a:normAutofit fontScale="92500" lnSpcReduction="20000"/>
          </a:bodyPr>
          <a:lstStyle/>
          <a:p>
            <a:pPr lvl="2">
              <a:buNone/>
            </a:pPr>
            <a:endParaRPr lang="en-US" dirty="0" smtClean="0"/>
          </a:p>
          <a:p>
            <a:r>
              <a:rPr lang="en-US" dirty="0" smtClean="0"/>
              <a:t>Main Services cont. – NIO.2</a:t>
            </a:r>
          </a:p>
          <a:p>
            <a:endParaRPr lang="en-US" sz="1200" dirty="0" smtClean="0"/>
          </a:p>
          <a:p>
            <a:pPr lvl="1"/>
            <a:r>
              <a:rPr lang="en-US" sz="2400" dirty="0" smtClean="0"/>
              <a:t>Path –points to a file/directory with system dependant path</a:t>
            </a:r>
          </a:p>
          <a:p>
            <a:pPr lvl="2"/>
            <a:r>
              <a:rPr lang="en-US" sz="2000" dirty="0" err="1" smtClean="0"/>
              <a:t>compareTo</a:t>
            </a:r>
            <a:r>
              <a:rPr lang="en-US" sz="2000" dirty="0" smtClean="0"/>
              <a:t>(path), equals(path)</a:t>
            </a:r>
          </a:p>
          <a:p>
            <a:pPr lvl="2"/>
            <a:r>
              <a:rPr lang="en-US" sz="2000" dirty="0" err="1" smtClean="0"/>
              <a:t>getNameCount</a:t>
            </a:r>
            <a:r>
              <a:rPr lang="en-US" sz="2000" dirty="0" smtClean="0"/>
              <a:t>(), </a:t>
            </a:r>
            <a:r>
              <a:rPr lang="en-US" sz="2000" dirty="0" err="1" smtClean="0"/>
              <a:t>iterator</a:t>
            </a:r>
            <a:r>
              <a:rPr lang="en-US" sz="2000" dirty="0" smtClean="0"/>
              <a:t>(), normalize() </a:t>
            </a:r>
            <a:r>
              <a:rPr lang="en-US" sz="1600" dirty="0" smtClean="0"/>
              <a:t>(get rid of ‘.’ &amp; ‘..’)</a:t>
            </a:r>
          </a:p>
          <a:p>
            <a:pPr lvl="2"/>
            <a:r>
              <a:rPr lang="en-US" sz="2000" dirty="0" err="1" smtClean="0"/>
              <a:t>toFile</a:t>
            </a:r>
            <a:r>
              <a:rPr lang="en-US" sz="2000" dirty="0" smtClean="0"/>
              <a:t>(), </a:t>
            </a:r>
            <a:r>
              <a:rPr lang="en-US" sz="2000" dirty="0" err="1" smtClean="0"/>
              <a:t>toAbsolutePath</a:t>
            </a:r>
            <a:r>
              <a:rPr lang="en-US" sz="2000" dirty="0" smtClean="0"/>
              <a:t>(), </a:t>
            </a:r>
            <a:r>
              <a:rPr lang="en-US" sz="2000" dirty="0" err="1" smtClean="0"/>
              <a:t>relativize</a:t>
            </a:r>
            <a:r>
              <a:rPr lang="en-US" sz="2000" dirty="0" smtClean="0"/>
              <a:t>()</a:t>
            </a:r>
            <a:r>
              <a:rPr lang="en-US" sz="1600" dirty="0" smtClean="0"/>
              <a:t> (creates relative path between this &amp; the given)</a:t>
            </a:r>
          </a:p>
          <a:p>
            <a:pPr lvl="2">
              <a:buNone/>
            </a:pPr>
            <a:endParaRPr lang="en-US" sz="1600" dirty="0" smtClean="0"/>
          </a:p>
          <a:p>
            <a:pPr lvl="1"/>
            <a:r>
              <a:rPr lang="en-US" sz="2400" dirty="0" err="1" smtClean="0"/>
              <a:t>FileStore</a:t>
            </a:r>
            <a:r>
              <a:rPr lang="en-US" sz="2400" dirty="0" smtClean="0"/>
              <a:t> – reflects file storage area (like pool, device, partition, volume, OS file system) </a:t>
            </a:r>
          </a:p>
          <a:p>
            <a:pPr lvl="2"/>
            <a:r>
              <a:rPr lang="en-US" sz="2000" dirty="0" err="1" smtClean="0"/>
              <a:t>getTotalSpace</a:t>
            </a:r>
            <a:r>
              <a:rPr lang="en-US" sz="2000" dirty="0" smtClean="0"/>
              <a:t>(), </a:t>
            </a:r>
            <a:r>
              <a:rPr lang="en-US" sz="2000" dirty="0" err="1" smtClean="0"/>
              <a:t>getUnallocatedSpace</a:t>
            </a:r>
            <a:r>
              <a:rPr lang="en-US" sz="2000" dirty="0" smtClean="0"/>
              <a:t>(), </a:t>
            </a:r>
            <a:r>
              <a:rPr lang="en-US" sz="2000" dirty="0" err="1" smtClean="0"/>
              <a:t>getUnusableSpace</a:t>
            </a:r>
            <a:r>
              <a:rPr lang="en-US" sz="2000" dirty="0" smtClean="0"/>
              <a:t>()</a:t>
            </a:r>
          </a:p>
          <a:p>
            <a:pPr lvl="2">
              <a:buNone/>
            </a:pPr>
            <a:endParaRPr lang="en-US" sz="2000" dirty="0"/>
          </a:p>
          <a:p>
            <a:pPr lvl="1"/>
            <a:r>
              <a:rPr lang="en-US" sz="2400" dirty="0" smtClean="0"/>
              <a:t>Files - utility class </a:t>
            </a:r>
          </a:p>
          <a:p>
            <a:pPr lvl="2"/>
            <a:r>
              <a:rPr lang="en-US" sz="2000" dirty="0" smtClean="0"/>
              <a:t>create(), copy(), delete()</a:t>
            </a:r>
          </a:p>
          <a:p>
            <a:pPr lvl="2"/>
            <a:r>
              <a:rPr lang="en-US" sz="2000" dirty="0" smtClean="0"/>
              <a:t>exists(),  </a:t>
            </a:r>
            <a:r>
              <a:rPr lang="en-US" sz="2000" dirty="0" err="1" smtClean="0"/>
              <a:t>getLastModified</a:t>
            </a:r>
            <a:r>
              <a:rPr lang="en-US" sz="2000" dirty="0" smtClean="0"/>
              <a:t>(), </a:t>
            </a:r>
            <a:r>
              <a:rPr lang="en-US" sz="2000" dirty="0" err="1" smtClean="0"/>
              <a:t>getAttribute</a:t>
            </a:r>
            <a:r>
              <a:rPr lang="en-US" sz="2000" dirty="0" smtClean="0"/>
              <a:t>(), </a:t>
            </a:r>
            <a:r>
              <a:rPr lang="en-US" sz="2000" dirty="0" err="1" smtClean="0"/>
              <a:t>isHidden</a:t>
            </a:r>
            <a:r>
              <a:rPr lang="en-US" sz="2000" dirty="0" smtClean="0"/>
              <a:t>(), </a:t>
            </a:r>
            <a:r>
              <a:rPr lang="en-US" sz="2000" dirty="0" err="1" smtClean="0"/>
              <a:t>isExecutable</a:t>
            </a:r>
            <a:r>
              <a:rPr lang="en-US" sz="2000" dirty="0" smtClean="0"/>
              <a:t>(), </a:t>
            </a:r>
            <a:r>
              <a:rPr lang="en-US" sz="2000" dirty="0" err="1" smtClean="0"/>
              <a:t>isDir</a:t>
            </a:r>
            <a:r>
              <a:rPr lang="en-US" sz="2000" dirty="0" smtClean="0"/>
              <a:t>()</a:t>
            </a:r>
          </a:p>
          <a:p>
            <a:pPr lvl="2"/>
            <a:r>
              <a:rPr lang="en-US" sz="2000" dirty="0" err="1" smtClean="0"/>
              <a:t>getFileStore</a:t>
            </a:r>
            <a:r>
              <a:rPr lang="en-US" sz="2000" dirty="0" smtClean="0"/>
              <a:t>() , </a:t>
            </a:r>
            <a:r>
              <a:rPr lang="en-US" sz="2000" dirty="0" err="1" smtClean="0"/>
              <a:t>getOwner</a:t>
            </a:r>
            <a:r>
              <a:rPr lang="en-US" sz="2000" dirty="0" smtClean="0"/>
              <a:t> () </a:t>
            </a:r>
            <a:r>
              <a:rPr lang="en-US" sz="1600" dirty="0" smtClean="0"/>
              <a:t>(returns </a:t>
            </a:r>
            <a:r>
              <a:rPr lang="en-US" sz="1600" dirty="0" err="1" smtClean="0"/>
              <a:t>UserPrincipal</a:t>
            </a:r>
            <a:r>
              <a:rPr lang="en-US" sz="1600" dirty="0" smtClean="0"/>
              <a:t>)</a:t>
            </a:r>
          </a:p>
          <a:p>
            <a:pPr lvl="2"/>
            <a:endParaRPr lang="en-US" dirty="0" smtClean="0"/>
          </a:p>
        </p:txBody>
      </p:sp>
    </p:spTree>
    <p:extLst>
      <p:ext uri="{BB962C8B-B14F-4D97-AF65-F5344CB8AC3E}">
        <p14:creationId xmlns:p14="http://schemas.microsoft.com/office/powerpoint/2010/main" xmlns="" val="148721303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File System API</a:t>
            </a:r>
            <a:endParaRPr lang="he-IL" sz="4400" dirty="0">
              <a:latin typeface="+mn-lt"/>
            </a:endParaRPr>
          </a:p>
        </p:txBody>
      </p:sp>
      <p:sp>
        <p:nvSpPr>
          <p:cNvPr id="3" name="Content Placeholder 2"/>
          <p:cNvSpPr>
            <a:spLocks noGrp="1"/>
          </p:cNvSpPr>
          <p:nvPr>
            <p:ph idx="1"/>
          </p:nvPr>
        </p:nvSpPr>
        <p:spPr/>
        <p:txBody>
          <a:bodyPr>
            <a:normAutofit/>
          </a:bodyPr>
          <a:lstStyle/>
          <a:p>
            <a:r>
              <a:rPr lang="en-US" dirty="0" smtClean="0"/>
              <a:t>NIO Enhancements for File System API – NIO.2</a:t>
            </a:r>
          </a:p>
          <a:p>
            <a:endParaRPr lang="en-US" sz="1400" dirty="0" smtClean="0"/>
          </a:p>
          <a:p>
            <a:pPr lvl="1"/>
            <a:r>
              <a:rPr lang="en-US" dirty="0" smtClean="0"/>
              <a:t>Simple example:</a:t>
            </a:r>
          </a:p>
          <a:p>
            <a:pPr lvl="2"/>
            <a:endParaRPr lang="en-US" dirty="0" smtClean="0"/>
          </a:p>
        </p:txBody>
      </p:sp>
      <p:sp>
        <p:nvSpPr>
          <p:cNvPr id="4" name="Rounded Rectangle 3"/>
          <p:cNvSpPr/>
          <p:nvPr/>
        </p:nvSpPr>
        <p:spPr>
          <a:xfrm>
            <a:off x="1417086" y="3068960"/>
            <a:ext cx="7290810" cy="208823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smtClean="0">
                <a:solidFill>
                  <a:schemeClr val="bg1">
                    <a:lumMod val="50000"/>
                  </a:schemeClr>
                </a:solidFill>
              </a:rPr>
              <a:t>Path </a:t>
            </a:r>
            <a:r>
              <a:rPr lang="en-US" dirty="0" err="1" smtClean="0">
                <a:solidFill>
                  <a:schemeClr val="bg1">
                    <a:lumMod val="50000"/>
                  </a:schemeClr>
                </a:solidFill>
              </a:rPr>
              <a:t>src</a:t>
            </a:r>
            <a:r>
              <a:rPr lang="en-US" dirty="0" smtClean="0">
                <a:solidFill>
                  <a:schemeClr val="bg1">
                    <a:lumMod val="50000"/>
                  </a:schemeClr>
                </a:solidFill>
              </a:rPr>
              <a:t>=</a:t>
            </a:r>
            <a:r>
              <a:rPr lang="en-US" dirty="0" err="1" smtClean="0">
                <a:solidFill>
                  <a:schemeClr val="bg1">
                    <a:lumMod val="50000"/>
                  </a:schemeClr>
                </a:solidFill>
              </a:rPr>
              <a:t>Paths.get</a:t>
            </a:r>
            <a:r>
              <a:rPr lang="en-US" dirty="0" smtClean="0">
                <a:solidFill>
                  <a:schemeClr val="bg1">
                    <a:lumMod val="50000"/>
                  </a:schemeClr>
                </a:solidFill>
              </a:rPr>
              <a:t>(“C:/temp/</a:t>
            </a:r>
            <a:r>
              <a:rPr lang="en-US" dirty="0" err="1" smtClean="0">
                <a:solidFill>
                  <a:schemeClr val="bg1">
                    <a:lumMod val="50000"/>
                  </a:schemeClr>
                </a:solidFill>
              </a:rPr>
              <a:t>data.bkp</a:t>
            </a:r>
            <a:r>
              <a:rPr lang="en-US" dirty="0" smtClean="0">
                <a:solidFill>
                  <a:schemeClr val="bg1">
                    <a:lumMod val="50000"/>
                  </a:schemeClr>
                </a:solidFill>
              </a:rPr>
              <a:t>”);</a:t>
            </a:r>
          </a:p>
          <a:p>
            <a:pPr algn="l" rtl="0"/>
            <a:r>
              <a:rPr lang="en-US" dirty="0" smtClean="0">
                <a:solidFill>
                  <a:schemeClr val="bg1">
                    <a:lumMod val="50000"/>
                  </a:schemeClr>
                </a:solidFill>
              </a:rPr>
              <a:t>Path target=</a:t>
            </a:r>
            <a:r>
              <a:rPr lang="en-US" dirty="0" err="1" smtClean="0">
                <a:solidFill>
                  <a:schemeClr val="bg1">
                    <a:lumMod val="50000"/>
                  </a:schemeClr>
                </a:solidFill>
              </a:rPr>
              <a:t>Paths.get</a:t>
            </a:r>
            <a:r>
              <a:rPr lang="en-US" dirty="0" smtClean="0">
                <a:solidFill>
                  <a:schemeClr val="bg1">
                    <a:lumMod val="50000"/>
                  </a:schemeClr>
                </a:solidFill>
              </a:rPr>
              <a:t>(“E:/info/</a:t>
            </a:r>
            <a:r>
              <a:rPr lang="en-US" dirty="0" err="1" smtClean="0">
                <a:solidFill>
                  <a:schemeClr val="bg1">
                    <a:lumMod val="50000"/>
                  </a:schemeClr>
                </a:solidFill>
              </a:rPr>
              <a:t>data.bkp</a:t>
            </a:r>
            <a:r>
              <a:rPr lang="en-US" dirty="0" smtClean="0">
                <a:solidFill>
                  <a:schemeClr val="bg1">
                    <a:lumMod val="50000"/>
                  </a:schemeClr>
                </a:solidFill>
              </a:rPr>
              <a:t>”);</a:t>
            </a:r>
          </a:p>
          <a:p>
            <a:pPr algn="l" rtl="0"/>
            <a:endParaRPr lang="en-US" dirty="0" smtClean="0">
              <a:solidFill>
                <a:schemeClr val="bg1">
                  <a:lumMod val="50000"/>
                </a:schemeClr>
              </a:solidFill>
            </a:endParaRPr>
          </a:p>
          <a:p>
            <a:pPr algn="l" rtl="0"/>
            <a:r>
              <a:rPr lang="en-US" dirty="0" err="1" smtClean="0">
                <a:solidFill>
                  <a:schemeClr val="bg1">
                    <a:lumMod val="50000"/>
                  </a:schemeClr>
                </a:solidFill>
              </a:rPr>
              <a:t>Files.copyTo</a:t>
            </a:r>
            <a:r>
              <a:rPr lang="en-US" dirty="0" smtClean="0">
                <a:solidFill>
                  <a:schemeClr val="bg1">
                    <a:lumMod val="50000"/>
                  </a:schemeClr>
                </a:solidFill>
              </a:rPr>
              <a:t>(</a:t>
            </a:r>
            <a:r>
              <a:rPr lang="en-US" dirty="0" err="1" smtClean="0">
                <a:solidFill>
                  <a:schemeClr val="bg1">
                    <a:lumMod val="50000"/>
                  </a:schemeClr>
                </a:solidFill>
              </a:rPr>
              <a:t>src,target</a:t>
            </a:r>
            <a:r>
              <a:rPr lang="en-US" dirty="0" smtClean="0">
                <a:solidFill>
                  <a:schemeClr val="bg1">
                    <a:lumMod val="50000"/>
                  </a:schemeClr>
                </a:solidFill>
              </a:rPr>
              <a:t>, </a:t>
            </a:r>
            <a:r>
              <a:rPr lang="en-US" dirty="0" err="1" smtClean="0">
                <a:solidFill>
                  <a:schemeClr val="bg1">
                    <a:lumMod val="50000"/>
                  </a:schemeClr>
                </a:solidFill>
              </a:rPr>
              <a:t>StandardCopyOption.REPLACE_EXISTING</a:t>
            </a:r>
            <a:r>
              <a:rPr lang="en-US" dirty="0" smtClean="0">
                <a:solidFill>
                  <a:schemeClr val="bg1">
                    <a:lumMod val="50000"/>
                  </a:schemeClr>
                </a:solidFill>
              </a:rPr>
              <a:t>);</a:t>
            </a:r>
            <a:endParaRPr lang="he-IL" dirty="0" smtClean="0">
              <a:solidFill>
                <a:schemeClr val="bg1">
                  <a:lumMod val="50000"/>
                </a:schemeClr>
              </a:solidFill>
            </a:endParaRPr>
          </a:p>
          <a:p>
            <a:pPr algn="l" rtl="0"/>
            <a:endParaRPr lang="he-IL" dirty="0">
              <a:solidFill>
                <a:schemeClr val="bg1">
                  <a:lumMod val="50000"/>
                </a:schemeClr>
              </a:solidFill>
            </a:endParaRPr>
          </a:p>
        </p:txBody>
      </p:sp>
    </p:spTree>
    <p:extLst>
      <p:ext uri="{BB962C8B-B14F-4D97-AF65-F5344CB8AC3E}">
        <p14:creationId xmlns:p14="http://schemas.microsoft.com/office/powerpoint/2010/main" xmlns="" val="143628524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1">
              <a:spcBef>
                <a:spcPct val="0"/>
              </a:spcBef>
            </a:pPr>
            <a:r>
              <a:rPr lang="en-US" sz="4400" dirty="0" smtClean="0">
                <a:latin typeface="+mn-lt"/>
              </a:rPr>
              <a:t>File Change Auto</a:t>
            </a:r>
            <a:endParaRPr lang="he-IL" sz="4400" dirty="0">
              <a:latin typeface="+mn-lt"/>
            </a:endParaRPr>
          </a:p>
        </p:txBody>
      </p:sp>
      <p:sp>
        <p:nvSpPr>
          <p:cNvPr id="3" name="Content Placeholder 2"/>
          <p:cNvSpPr>
            <a:spLocks noGrp="1"/>
          </p:cNvSpPr>
          <p:nvPr>
            <p:ph idx="1"/>
          </p:nvPr>
        </p:nvSpPr>
        <p:spPr>
          <a:xfrm>
            <a:off x="0" y="1556793"/>
            <a:ext cx="10287000" cy="4958011"/>
          </a:xfrm>
        </p:spPr>
        <p:txBody>
          <a:bodyPr>
            <a:normAutofit/>
          </a:bodyPr>
          <a:lstStyle/>
          <a:p>
            <a:pPr lvl="1"/>
            <a:r>
              <a:rPr lang="en-US" sz="3200" dirty="0" smtClean="0"/>
              <a:t>File change automation</a:t>
            </a:r>
          </a:p>
          <a:p>
            <a:pPr lvl="2"/>
            <a:r>
              <a:rPr lang="en-US" dirty="0" smtClean="0"/>
              <a:t>Allows listening to events on directories</a:t>
            </a:r>
          </a:p>
          <a:p>
            <a:pPr lvl="3"/>
            <a:r>
              <a:rPr lang="en-US" dirty="0" smtClean="0"/>
              <a:t>Events are detailed in </a:t>
            </a:r>
            <a:r>
              <a:rPr lang="en-US" dirty="0" err="1" smtClean="0"/>
              <a:t>StandardWatchEventType</a:t>
            </a:r>
            <a:r>
              <a:rPr lang="en-US" dirty="0" smtClean="0"/>
              <a:t> ENUM</a:t>
            </a:r>
          </a:p>
          <a:p>
            <a:pPr lvl="3"/>
            <a:r>
              <a:rPr lang="en-US" dirty="0" smtClean="0"/>
              <a:t>ENTRY_CREATE, ENTRY_DELETE, ENTRY_MODIFY</a:t>
            </a:r>
          </a:p>
          <a:p>
            <a:pPr lvl="3"/>
            <a:r>
              <a:rPr lang="en-US" dirty="0" smtClean="0"/>
              <a:t>Use </a:t>
            </a:r>
            <a:r>
              <a:rPr lang="en-US" dirty="0" err="1" smtClean="0"/>
              <a:t>WatchService</a:t>
            </a:r>
            <a:r>
              <a:rPr lang="en-US" dirty="0" smtClean="0"/>
              <a:t> to obtain service</a:t>
            </a:r>
          </a:p>
          <a:p>
            <a:pPr lvl="3"/>
            <a:r>
              <a:rPr lang="en-US" dirty="0" smtClean="0"/>
              <a:t>Use </a:t>
            </a:r>
            <a:r>
              <a:rPr lang="en-US" dirty="0" err="1" smtClean="0"/>
              <a:t>WatchKey</a:t>
            </a:r>
            <a:r>
              <a:rPr lang="en-US" dirty="0" smtClean="0"/>
              <a:t> to register service to a path (directory)</a:t>
            </a:r>
          </a:p>
          <a:p>
            <a:pPr lvl="3"/>
            <a:r>
              <a:rPr lang="en-US" dirty="0" smtClean="0"/>
              <a:t>Use </a:t>
            </a:r>
            <a:r>
              <a:rPr lang="en-US" dirty="0" err="1" smtClean="0"/>
              <a:t>WatchEvent</a:t>
            </a:r>
            <a:r>
              <a:rPr lang="en-US" dirty="0" smtClean="0"/>
              <a:t> to obtain event count, type and context</a:t>
            </a:r>
          </a:p>
          <a:p>
            <a:pPr lvl="4"/>
            <a:endParaRPr lang="en-US" dirty="0" smtClean="0"/>
          </a:p>
          <a:p>
            <a:pPr lvl="3"/>
            <a:r>
              <a:rPr lang="en-US" dirty="0" smtClean="0"/>
              <a:t>Flow:</a:t>
            </a:r>
          </a:p>
          <a:p>
            <a:pPr lvl="4"/>
            <a:r>
              <a:rPr lang="en-US" sz="1800" dirty="0" smtClean="0"/>
              <a:t>When event is detected the key is signaled</a:t>
            </a:r>
          </a:p>
          <a:p>
            <a:pPr lvl="4"/>
            <a:r>
              <a:rPr lang="en-US" sz="1800" dirty="0" smtClean="0"/>
              <a:t>Signaled key enters to a watch service queue</a:t>
            </a:r>
          </a:p>
          <a:p>
            <a:pPr lvl="4"/>
            <a:r>
              <a:rPr lang="en-US" sz="1800" dirty="0" smtClean="0"/>
              <a:t>Until consumed, the key might experience more events</a:t>
            </a:r>
          </a:p>
          <a:p>
            <a:pPr lvl="4"/>
            <a:r>
              <a:rPr lang="en-US" sz="1800" dirty="0" smtClean="0"/>
              <a:t>All key events get handled when key is consumed from the queue</a:t>
            </a:r>
          </a:p>
        </p:txBody>
      </p:sp>
    </p:spTree>
    <p:extLst>
      <p:ext uri="{BB962C8B-B14F-4D97-AF65-F5344CB8AC3E}">
        <p14:creationId xmlns:p14="http://schemas.microsoft.com/office/powerpoint/2010/main" xmlns="" val="1859094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857250" y="304800"/>
            <a:ext cx="9258300" cy="1143000"/>
          </a:xfrm>
        </p:spPr>
        <p:txBody>
          <a:bodyPr/>
          <a:lstStyle/>
          <a:p>
            <a:r>
              <a:rPr lang="en-US" dirty="0" smtClean="0"/>
              <a:t>Garbage Collector</a:t>
            </a:r>
          </a:p>
        </p:txBody>
      </p:sp>
      <p:sp>
        <p:nvSpPr>
          <p:cNvPr id="39938" name="Rectangle 3"/>
          <p:cNvSpPr>
            <a:spLocks noGrp="1" noChangeArrowheads="1"/>
          </p:cNvSpPr>
          <p:nvPr>
            <p:ph type="body" idx="1"/>
          </p:nvPr>
        </p:nvSpPr>
        <p:spPr>
          <a:xfrm>
            <a:off x="428625" y="1371601"/>
            <a:ext cx="9720857" cy="5280025"/>
          </a:xfrm>
        </p:spPr>
        <p:txBody>
          <a:bodyPr/>
          <a:lstStyle/>
          <a:p>
            <a:pPr lvl="3">
              <a:buFont typeface="Arial" charset="0"/>
              <a:buNone/>
            </a:pPr>
            <a:endParaRPr lang="en-US" sz="1400" dirty="0" smtClean="0"/>
          </a:p>
          <a:p>
            <a:r>
              <a:rPr lang="en-US" sz="2000" dirty="0" smtClean="0"/>
              <a:t>GC implementations may use different strategies for marking &amp; removing objects</a:t>
            </a:r>
          </a:p>
          <a:p>
            <a:pPr>
              <a:buFont typeface="Arial" charset="0"/>
              <a:buNone/>
            </a:pPr>
            <a:endParaRPr lang="en-US" sz="2000" dirty="0" smtClean="0"/>
          </a:p>
          <a:p>
            <a:pPr lvl="2"/>
            <a:r>
              <a:rPr lang="en-US" sz="1800" dirty="0" smtClean="0"/>
              <a:t>Check your vendors specification</a:t>
            </a:r>
          </a:p>
          <a:p>
            <a:pPr lvl="2"/>
            <a:endParaRPr lang="en-US" sz="1800" dirty="0" smtClean="0"/>
          </a:p>
          <a:p>
            <a:pPr lvl="2"/>
            <a:r>
              <a:rPr lang="en-US" sz="1800" dirty="0" smtClean="0"/>
              <a:t>Currently, Sun VM is the most tunable VM available</a:t>
            </a:r>
          </a:p>
          <a:p>
            <a:pPr lvl="2">
              <a:buFont typeface="Arial" charset="0"/>
              <a:buNone/>
            </a:pPr>
            <a:endParaRPr lang="en-US" sz="1800" dirty="0" smtClean="0"/>
          </a:p>
          <a:p>
            <a:pPr lvl="2"/>
            <a:r>
              <a:rPr lang="en-US" sz="1800" dirty="0" smtClean="0"/>
              <a:t>Note:</a:t>
            </a:r>
          </a:p>
          <a:p>
            <a:pPr lvl="3"/>
            <a:r>
              <a:rPr lang="en-US" sz="1600" dirty="0" smtClean="0"/>
              <a:t>In non-compacting &amp; copying GCs – marking phase takes a lot of time</a:t>
            </a:r>
          </a:p>
          <a:p>
            <a:pPr lvl="3"/>
            <a:r>
              <a:rPr lang="en-US" sz="1600" dirty="0" smtClean="0"/>
              <a:t>Parallel GCs might be faster in these cases</a:t>
            </a:r>
          </a:p>
          <a:p>
            <a:pPr lvl="3">
              <a:buFontTx/>
              <a:buNone/>
            </a:pPr>
            <a:r>
              <a:rPr lang="en-US" sz="1600" dirty="0" smtClean="0"/>
              <a:t> </a:t>
            </a:r>
          </a:p>
          <a:p>
            <a:endParaRPr lang="en-US" sz="2400" dirty="0" smtClean="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File Change Auto</a:t>
            </a:r>
            <a:endParaRPr lang="he-IL" sz="4400" dirty="0">
              <a:latin typeface="+mn-lt"/>
            </a:endParaRPr>
          </a:p>
        </p:txBody>
      </p:sp>
      <p:sp>
        <p:nvSpPr>
          <p:cNvPr id="3" name="Content Placeholder 2"/>
          <p:cNvSpPr>
            <a:spLocks noGrp="1"/>
          </p:cNvSpPr>
          <p:nvPr>
            <p:ph idx="1"/>
          </p:nvPr>
        </p:nvSpPr>
        <p:spPr>
          <a:xfrm>
            <a:off x="0" y="1639342"/>
            <a:ext cx="10287000" cy="4525963"/>
          </a:xfrm>
        </p:spPr>
        <p:txBody>
          <a:bodyPr>
            <a:normAutofit/>
          </a:bodyPr>
          <a:lstStyle/>
          <a:p>
            <a:pPr lvl="1"/>
            <a:r>
              <a:rPr lang="en-US" sz="3200" dirty="0" smtClean="0"/>
              <a:t>File change automation – NIO.2</a:t>
            </a:r>
          </a:p>
          <a:p>
            <a:pPr lvl="2"/>
            <a:r>
              <a:rPr lang="en-US" dirty="0" smtClean="0"/>
              <a:t>Example:</a:t>
            </a:r>
            <a:endParaRPr lang="en-US" sz="1600" dirty="0" smtClean="0"/>
          </a:p>
        </p:txBody>
      </p:sp>
      <p:sp>
        <p:nvSpPr>
          <p:cNvPr id="4" name="Rounded Rectangle 3"/>
          <p:cNvSpPr/>
          <p:nvPr/>
        </p:nvSpPr>
        <p:spPr>
          <a:xfrm>
            <a:off x="1255068" y="2852936"/>
            <a:ext cx="8181909" cy="2448272"/>
          </a:xfrm>
          <a:prstGeom prst="roundRect">
            <a:avLst>
              <a:gd name="adj" fmla="val 11134"/>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err="1" smtClean="0">
                <a:solidFill>
                  <a:schemeClr val="bg1">
                    <a:lumMod val="50000"/>
                  </a:schemeClr>
                </a:solidFill>
              </a:rPr>
              <a:t>WatchService</a:t>
            </a:r>
            <a:r>
              <a:rPr lang="en-US" dirty="0" smtClean="0">
                <a:solidFill>
                  <a:schemeClr val="bg1">
                    <a:lumMod val="50000"/>
                  </a:schemeClr>
                </a:solidFill>
              </a:rPr>
              <a:t> </a:t>
            </a:r>
            <a:r>
              <a:rPr lang="en-US" dirty="0" err="1" smtClean="0">
                <a:solidFill>
                  <a:schemeClr val="bg1">
                    <a:lumMod val="50000"/>
                  </a:schemeClr>
                </a:solidFill>
              </a:rPr>
              <a:t>ws</a:t>
            </a:r>
            <a:r>
              <a:rPr lang="en-US" dirty="0" smtClean="0">
                <a:solidFill>
                  <a:schemeClr val="bg1">
                    <a:lumMod val="50000"/>
                  </a:schemeClr>
                </a:solidFill>
              </a:rPr>
              <a:t> = </a:t>
            </a:r>
            <a:r>
              <a:rPr lang="en-US" dirty="0" err="1" smtClean="0">
                <a:solidFill>
                  <a:schemeClr val="bg1">
                    <a:lumMod val="50000"/>
                  </a:schemeClr>
                </a:solidFill>
              </a:rPr>
              <a:t>FileSystems.getDefault</a:t>
            </a:r>
            <a:r>
              <a:rPr lang="en-US" dirty="0" smtClean="0">
                <a:solidFill>
                  <a:schemeClr val="bg1">
                    <a:lumMod val="50000"/>
                  </a:schemeClr>
                </a:solidFill>
              </a:rPr>
              <a:t>().</a:t>
            </a:r>
            <a:r>
              <a:rPr lang="en-US" dirty="0" err="1" smtClean="0">
                <a:solidFill>
                  <a:schemeClr val="bg1">
                    <a:lumMod val="50000"/>
                  </a:schemeClr>
                </a:solidFill>
              </a:rPr>
              <a:t>newWatchService</a:t>
            </a:r>
            <a:r>
              <a:rPr lang="en-US" dirty="0" smtClean="0">
                <a:solidFill>
                  <a:schemeClr val="bg1">
                    <a:lumMod val="50000"/>
                  </a:schemeClr>
                </a:solidFill>
              </a:rPr>
              <a:t>();</a:t>
            </a:r>
          </a:p>
          <a:p>
            <a:pPr algn="l" rtl="0"/>
            <a:r>
              <a:rPr lang="en-US" dirty="0" smtClean="0">
                <a:solidFill>
                  <a:schemeClr val="bg1">
                    <a:lumMod val="65000"/>
                  </a:schemeClr>
                </a:solidFill>
              </a:rPr>
              <a:t>// we’ll add </a:t>
            </a:r>
            <a:r>
              <a:rPr lang="en-US" dirty="0" err="1" smtClean="0">
                <a:solidFill>
                  <a:schemeClr val="bg1">
                    <a:lumMod val="65000"/>
                  </a:schemeClr>
                </a:solidFill>
              </a:rPr>
              <a:t>StandardWatchEventKinds</a:t>
            </a:r>
            <a:r>
              <a:rPr lang="en-US" dirty="0" smtClean="0">
                <a:solidFill>
                  <a:schemeClr val="bg1">
                    <a:lumMod val="65000"/>
                  </a:schemeClr>
                </a:solidFill>
              </a:rPr>
              <a:t> ENUM of ENTRY_DELETE </a:t>
            </a:r>
          </a:p>
          <a:p>
            <a:pPr algn="l" rtl="0"/>
            <a:r>
              <a:rPr lang="en-US" dirty="0" err="1" smtClean="0">
                <a:solidFill>
                  <a:schemeClr val="bg1">
                    <a:lumMod val="50000"/>
                  </a:schemeClr>
                </a:solidFill>
              </a:rPr>
              <a:t>WatchKey</a:t>
            </a:r>
            <a:r>
              <a:rPr lang="en-US" dirty="0" smtClean="0">
                <a:solidFill>
                  <a:schemeClr val="bg1">
                    <a:lumMod val="50000"/>
                  </a:schemeClr>
                </a:solidFill>
              </a:rPr>
              <a:t> key = </a:t>
            </a:r>
            <a:r>
              <a:rPr lang="en-US" dirty="0" err="1" smtClean="0">
                <a:solidFill>
                  <a:schemeClr val="bg1">
                    <a:lumMod val="50000"/>
                  </a:schemeClr>
                </a:solidFill>
              </a:rPr>
              <a:t>someDirPath.register</a:t>
            </a:r>
            <a:r>
              <a:rPr lang="en-US" dirty="0" smtClean="0">
                <a:solidFill>
                  <a:schemeClr val="bg1">
                    <a:lumMod val="50000"/>
                  </a:schemeClr>
                </a:solidFill>
              </a:rPr>
              <a:t>(</a:t>
            </a:r>
            <a:r>
              <a:rPr lang="en-US" dirty="0" err="1" smtClean="0">
                <a:solidFill>
                  <a:schemeClr val="bg1">
                    <a:lumMod val="50000"/>
                  </a:schemeClr>
                </a:solidFill>
              </a:rPr>
              <a:t>ws</a:t>
            </a:r>
            <a:r>
              <a:rPr lang="en-US" dirty="0" smtClean="0">
                <a:solidFill>
                  <a:schemeClr val="bg1">
                    <a:lumMod val="50000"/>
                  </a:schemeClr>
                </a:solidFill>
              </a:rPr>
              <a:t>, ENTRY_DELETE);</a:t>
            </a:r>
          </a:p>
          <a:p>
            <a:pPr algn="l" rtl="0"/>
            <a:r>
              <a:rPr lang="en-US" dirty="0" smtClean="0">
                <a:solidFill>
                  <a:schemeClr val="bg1">
                    <a:lumMod val="50000"/>
                  </a:schemeClr>
                </a:solidFill>
              </a:rPr>
              <a:t>while(true){</a:t>
            </a:r>
            <a:endParaRPr lang="he-IL" dirty="0" smtClean="0">
              <a:solidFill>
                <a:schemeClr val="bg1">
                  <a:lumMod val="50000"/>
                </a:schemeClr>
              </a:solidFill>
            </a:endParaRPr>
          </a:p>
          <a:p>
            <a:pPr algn="l" rtl="0"/>
            <a:r>
              <a:rPr lang="en-US" dirty="0" smtClean="0">
                <a:solidFill>
                  <a:schemeClr val="bg1">
                    <a:lumMod val="50000"/>
                  </a:schemeClr>
                </a:solidFill>
              </a:rPr>
              <a:t>	key=</a:t>
            </a:r>
            <a:r>
              <a:rPr lang="en-US" dirty="0" err="1" smtClean="0">
                <a:solidFill>
                  <a:schemeClr val="bg1">
                    <a:lumMod val="50000"/>
                  </a:schemeClr>
                </a:solidFill>
              </a:rPr>
              <a:t>ws.take</a:t>
            </a:r>
            <a:r>
              <a:rPr lang="en-US" dirty="0" smtClean="0">
                <a:solidFill>
                  <a:schemeClr val="bg1">
                    <a:lumMod val="50000"/>
                  </a:schemeClr>
                </a:solidFill>
              </a:rPr>
              <a:t>(); //blocks until key is </a:t>
            </a:r>
            <a:r>
              <a:rPr lang="en-US" dirty="0" err="1" smtClean="0">
                <a:solidFill>
                  <a:schemeClr val="bg1">
                    <a:lumMod val="50000"/>
                  </a:schemeClr>
                </a:solidFill>
              </a:rPr>
              <a:t>signalled</a:t>
            </a:r>
            <a:r>
              <a:rPr lang="en-US" dirty="0" smtClean="0">
                <a:solidFill>
                  <a:schemeClr val="bg1">
                    <a:lumMod val="50000"/>
                  </a:schemeClr>
                </a:solidFill>
              </a:rPr>
              <a:t> </a:t>
            </a:r>
          </a:p>
          <a:p>
            <a:pPr algn="l" rtl="0"/>
            <a:r>
              <a:rPr lang="en-US" dirty="0" smtClean="0">
                <a:solidFill>
                  <a:schemeClr val="bg1">
                    <a:lumMod val="50000"/>
                  </a:schemeClr>
                </a:solidFill>
              </a:rPr>
              <a:t>                  List&lt;</a:t>
            </a:r>
            <a:r>
              <a:rPr lang="en-US" dirty="0" err="1" smtClean="0">
                <a:solidFill>
                  <a:schemeClr val="bg1">
                    <a:lumMod val="50000"/>
                  </a:schemeClr>
                </a:solidFill>
              </a:rPr>
              <a:t>WatchEvent</a:t>
            </a:r>
            <a:r>
              <a:rPr lang="en-US" dirty="0" smtClean="0">
                <a:solidFill>
                  <a:schemeClr val="bg1">
                    <a:lumMod val="50000"/>
                  </a:schemeClr>
                </a:solidFill>
              </a:rPr>
              <a:t>&lt;?&gt;&gt; le=</a:t>
            </a:r>
            <a:r>
              <a:rPr lang="en-US" dirty="0" err="1" smtClean="0">
                <a:solidFill>
                  <a:schemeClr val="bg1">
                    <a:lumMod val="50000"/>
                  </a:schemeClr>
                </a:solidFill>
              </a:rPr>
              <a:t>key.pollEvents</a:t>
            </a:r>
            <a:r>
              <a:rPr lang="en-US" dirty="0" smtClean="0">
                <a:solidFill>
                  <a:schemeClr val="bg1">
                    <a:lumMod val="50000"/>
                  </a:schemeClr>
                </a:solidFill>
              </a:rPr>
              <a:t>();</a:t>
            </a:r>
          </a:p>
          <a:p>
            <a:pPr algn="l" rtl="0"/>
            <a:r>
              <a:rPr lang="en-US" dirty="0" smtClean="0">
                <a:solidFill>
                  <a:schemeClr val="bg1">
                    <a:lumMod val="50000"/>
                  </a:schemeClr>
                </a:solidFill>
              </a:rPr>
              <a:t>                  </a:t>
            </a:r>
            <a:r>
              <a:rPr lang="en-US" dirty="0" smtClean="0">
                <a:solidFill>
                  <a:schemeClr val="bg1">
                    <a:lumMod val="65000"/>
                  </a:schemeClr>
                </a:solidFill>
              </a:rPr>
              <a:t>// process all deletion events</a:t>
            </a:r>
          </a:p>
          <a:p>
            <a:pPr algn="l" rtl="0"/>
            <a:r>
              <a:rPr lang="en-US" dirty="0" smtClean="0">
                <a:solidFill>
                  <a:schemeClr val="bg1">
                    <a:lumMod val="50000"/>
                  </a:schemeClr>
                </a:solidFill>
              </a:rPr>
              <a:t>                  </a:t>
            </a:r>
            <a:r>
              <a:rPr lang="en-US" dirty="0" err="1" smtClean="0">
                <a:solidFill>
                  <a:schemeClr val="bg1">
                    <a:lumMod val="50000"/>
                  </a:schemeClr>
                </a:solidFill>
              </a:rPr>
              <a:t>key.reset</a:t>
            </a:r>
            <a:r>
              <a:rPr lang="en-US" dirty="0" smtClean="0">
                <a:solidFill>
                  <a:schemeClr val="bg1">
                    <a:lumMod val="65000"/>
                  </a:schemeClr>
                </a:solidFill>
              </a:rPr>
              <a:t>();        //out of the queue, back to initial state</a:t>
            </a:r>
          </a:p>
          <a:p>
            <a:pPr algn="l" rtl="0"/>
            <a:r>
              <a:rPr lang="en-US" dirty="0" smtClean="0">
                <a:solidFill>
                  <a:schemeClr val="bg1">
                    <a:lumMod val="50000"/>
                  </a:schemeClr>
                </a:solidFill>
              </a:rPr>
              <a:t>}</a:t>
            </a:r>
            <a:endParaRPr lang="he-IL" dirty="0">
              <a:solidFill>
                <a:schemeClr val="bg1">
                  <a:lumMod val="50000"/>
                </a:schemeClr>
              </a:solidFill>
            </a:endParaRPr>
          </a:p>
        </p:txBody>
      </p:sp>
    </p:spTree>
    <p:extLst>
      <p:ext uri="{BB962C8B-B14F-4D97-AF65-F5344CB8AC3E}">
        <p14:creationId xmlns:p14="http://schemas.microsoft.com/office/powerpoint/2010/main" xmlns="" val="21473275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1">
              <a:spcBef>
                <a:spcPct val="0"/>
              </a:spcBef>
            </a:pPr>
            <a:r>
              <a:rPr lang="en-US" dirty="0" smtClean="0">
                <a:latin typeface="+mn-lt"/>
              </a:rPr>
              <a:t>Asynchronous IO</a:t>
            </a:r>
            <a:endParaRPr lang="he-IL" sz="4400" dirty="0">
              <a:latin typeface="+mn-lt"/>
            </a:endParaRPr>
          </a:p>
        </p:txBody>
      </p:sp>
      <p:sp>
        <p:nvSpPr>
          <p:cNvPr id="3" name="Content Placeholder 2"/>
          <p:cNvSpPr>
            <a:spLocks noGrp="1"/>
          </p:cNvSpPr>
          <p:nvPr>
            <p:ph idx="1"/>
          </p:nvPr>
        </p:nvSpPr>
        <p:spPr>
          <a:xfrm>
            <a:off x="-331821" y="1600200"/>
            <a:ext cx="10733121" cy="4525963"/>
          </a:xfrm>
        </p:spPr>
        <p:txBody>
          <a:bodyPr>
            <a:normAutofit/>
          </a:bodyPr>
          <a:lstStyle/>
          <a:p>
            <a:pPr lvl="1"/>
            <a:endParaRPr lang="en-US" sz="1600" dirty="0" smtClean="0"/>
          </a:p>
          <a:p>
            <a:pPr lvl="2"/>
            <a:r>
              <a:rPr lang="en-US" dirty="0" smtClean="0"/>
              <a:t>Goal: connect, read and write will be forked transparently </a:t>
            </a:r>
          </a:p>
          <a:p>
            <a:pPr lvl="2"/>
            <a:r>
              <a:rPr lang="en-US" dirty="0" smtClean="0"/>
              <a:t>Supported for files and sockets</a:t>
            </a:r>
          </a:p>
          <a:p>
            <a:pPr lvl="3"/>
            <a:r>
              <a:rPr lang="en-US" dirty="0" err="1" smtClean="0"/>
              <a:t>AsynchronousFileChannel</a:t>
            </a:r>
            <a:endParaRPr lang="en-US" dirty="0" smtClean="0"/>
          </a:p>
          <a:p>
            <a:pPr lvl="3"/>
            <a:r>
              <a:rPr lang="en-US" dirty="0" err="1" smtClean="0"/>
              <a:t>AsynchronousSocketChannel</a:t>
            </a:r>
            <a:r>
              <a:rPr lang="en-US" dirty="0" smtClean="0"/>
              <a:t>, </a:t>
            </a:r>
            <a:r>
              <a:rPr lang="en-US" dirty="0" err="1" smtClean="0"/>
              <a:t>AsynchronousServerSocketChannel</a:t>
            </a:r>
            <a:endParaRPr lang="en-US" dirty="0" smtClean="0"/>
          </a:p>
          <a:p>
            <a:pPr lvl="3">
              <a:buNone/>
            </a:pPr>
            <a:endParaRPr lang="en-US" dirty="0" smtClean="0"/>
          </a:p>
          <a:p>
            <a:pPr lvl="2"/>
            <a:r>
              <a:rPr lang="en-US" dirty="0" smtClean="0"/>
              <a:t>Can be implemented in 2 ways:</a:t>
            </a:r>
          </a:p>
          <a:p>
            <a:pPr lvl="3"/>
            <a:r>
              <a:rPr lang="en-US" dirty="0" smtClean="0"/>
              <a:t>Initiate I/O operation that results with Future  [use Executor-Callable]</a:t>
            </a:r>
          </a:p>
          <a:p>
            <a:pPr lvl="3"/>
            <a:r>
              <a:rPr lang="en-US" dirty="0" smtClean="0"/>
              <a:t>Register </a:t>
            </a:r>
            <a:r>
              <a:rPr lang="en-US" dirty="0" err="1" smtClean="0"/>
              <a:t>CompletionHandler</a:t>
            </a:r>
            <a:r>
              <a:rPr lang="en-US" dirty="0" smtClean="0"/>
              <a:t> when invoking I/O operation [use Observer]</a:t>
            </a:r>
          </a:p>
        </p:txBody>
      </p:sp>
    </p:spTree>
    <p:extLst>
      <p:ext uri="{BB962C8B-B14F-4D97-AF65-F5344CB8AC3E}">
        <p14:creationId xmlns:p14="http://schemas.microsoft.com/office/powerpoint/2010/main" xmlns="" val="383951662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Asynchronous IO</a:t>
            </a:r>
            <a:endParaRPr lang="he-IL" sz="4400" dirty="0">
              <a:latin typeface="+mn-lt"/>
            </a:endParaRPr>
          </a:p>
        </p:txBody>
      </p:sp>
      <p:sp>
        <p:nvSpPr>
          <p:cNvPr id="3" name="Content Placeholder 2"/>
          <p:cNvSpPr>
            <a:spLocks noGrp="1"/>
          </p:cNvSpPr>
          <p:nvPr>
            <p:ph idx="1"/>
          </p:nvPr>
        </p:nvSpPr>
        <p:spPr>
          <a:xfrm>
            <a:off x="0" y="1556793"/>
            <a:ext cx="10287000" cy="4525963"/>
          </a:xfrm>
        </p:spPr>
        <p:txBody>
          <a:bodyPr>
            <a:normAutofit/>
          </a:bodyPr>
          <a:lstStyle/>
          <a:p>
            <a:pPr marL="457200" lvl="1" indent="0">
              <a:buNone/>
            </a:pPr>
            <a:endParaRPr lang="en-US" sz="1600" dirty="0" smtClean="0"/>
          </a:p>
          <a:p>
            <a:pPr lvl="2"/>
            <a:r>
              <a:rPr lang="en-US" dirty="0" smtClean="0"/>
              <a:t>Example using Future:</a:t>
            </a:r>
          </a:p>
          <a:p>
            <a:pPr lvl="3"/>
            <a:r>
              <a:rPr lang="en-US" dirty="0" smtClean="0"/>
              <a:t>Results in Future for connect,  read &amp; write operations</a:t>
            </a:r>
          </a:p>
        </p:txBody>
      </p:sp>
      <p:sp>
        <p:nvSpPr>
          <p:cNvPr id="4" name="Rounded Rectangle 3"/>
          <p:cNvSpPr/>
          <p:nvPr/>
        </p:nvSpPr>
        <p:spPr>
          <a:xfrm>
            <a:off x="1255068" y="3212976"/>
            <a:ext cx="7938882" cy="3240360"/>
          </a:xfrm>
          <a:prstGeom prst="roundRect">
            <a:avLst>
              <a:gd name="adj" fmla="val 11134"/>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err="1" smtClean="0">
                <a:solidFill>
                  <a:schemeClr val="bg1">
                    <a:lumMod val="50000"/>
                  </a:schemeClr>
                </a:solidFill>
              </a:rPr>
              <a:t>AsynchronousSocketChannel</a:t>
            </a:r>
            <a:r>
              <a:rPr lang="en-US" dirty="0" smtClean="0">
                <a:solidFill>
                  <a:schemeClr val="bg1">
                    <a:lumMod val="50000"/>
                  </a:schemeClr>
                </a:solidFill>
              </a:rPr>
              <a:t> </a:t>
            </a:r>
            <a:r>
              <a:rPr lang="en-US" dirty="0" err="1" smtClean="0">
                <a:solidFill>
                  <a:schemeClr val="bg1">
                    <a:lumMod val="50000"/>
                  </a:schemeClr>
                </a:solidFill>
              </a:rPr>
              <a:t>ch</a:t>
            </a:r>
            <a:r>
              <a:rPr lang="en-US" dirty="0" smtClean="0">
                <a:solidFill>
                  <a:schemeClr val="bg1">
                    <a:lumMod val="50000"/>
                  </a:schemeClr>
                </a:solidFill>
              </a:rPr>
              <a:t> = </a:t>
            </a:r>
            <a:r>
              <a:rPr lang="en-US" dirty="0" err="1" smtClean="0">
                <a:solidFill>
                  <a:schemeClr val="bg1">
                    <a:lumMod val="50000"/>
                  </a:schemeClr>
                </a:solidFill>
              </a:rPr>
              <a:t>AsynchronousSocketChannel.open</a:t>
            </a:r>
            <a:r>
              <a:rPr lang="en-US" dirty="0" smtClean="0">
                <a:solidFill>
                  <a:schemeClr val="bg1">
                    <a:lumMod val="50000"/>
                  </a:schemeClr>
                </a:solidFill>
              </a:rPr>
              <a:t>();</a:t>
            </a:r>
          </a:p>
          <a:p>
            <a:pPr algn="l" rtl="0"/>
            <a:r>
              <a:rPr lang="en-US" b="1" dirty="0" smtClean="0">
                <a:solidFill>
                  <a:schemeClr val="bg1">
                    <a:lumMod val="50000"/>
                  </a:schemeClr>
                </a:solidFill>
              </a:rPr>
              <a:t>Future&lt;Void&gt; result = </a:t>
            </a:r>
            <a:r>
              <a:rPr lang="en-US" b="1" dirty="0" err="1" smtClean="0">
                <a:solidFill>
                  <a:schemeClr val="bg1">
                    <a:lumMod val="50000"/>
                  </a:schemeClr>
                </a:solidFill>
              </a:rPr>
              <a:t>ch.connect</a:t>
            </a:r>
            <a:r>
              <a:rPr lang="en-US" dirty="0" smtClean="0">
                <a:solidFill>
                  <a:schemeClr val="bg1">
                    <a:lumMod val="50000"/>
                  </a:schemeClr>
                </a:solidFill>
              </a:rPr>
              <a:t>(new </a:t>
            </a:r>
            <a:r>
              <a:rPr lang="en-US" dirty="0" err="1" smtClean="0">
                <a:solidFill>
                  <a:schemeClr val="bg1">
                    <a:lumMod val="50000"/>
                  </a:schemeClr>
                </a:solidFill>
              </a:rPr>
              <a:t>InetSocketAddress</a:t>
            </a:r>
            <a:r>
              <a:rPr lang="en-US" dirty="0" smtClean="0">
                <a:solidFill>
                  <a:schemeClr val="bg1">
                    <a:lumMod val="50000"/>
                  </a:schemeClr>
                </a:solidFill>
              </a:rPr>
              <a:t>(</a:t>
            </a:r>
            <a:r>
              <a:rPr lang="en-US" dirty="0" err="1" smtClean="0">
                <a:solidFill>
                  <a:schemeClr val="bg1">
                    <a:lumMod val="50000"/>
                  </a:schemeClr>
                </a:solidFill>
              </a:rPr>
              <a:t>ip,port</a:t>
            </a:r>
            <a:r>
              <a:rPr lang="en-US" dirty="0" smtClean="0">
                <a:solidFill>
                  <a:schemeClr val="bg1">
                    <a:lumMod val="50000"/>
                  </a:schemeClr>
                </a:solidFill>
              </a:rPr>
              <a:t>));</a:t>
            </a:r>
          </a:p>
          <a:p>
            <a:pPr algn="l" rtl="0"/>
            <a:r>
              <a:rPr lang="en-US" dirty="0" smtClean="0">
                <a:solidFill>
                  <a:schemeClr val="bg1">
                    <a:lumMod val="50000"/>
                  </a:schemeClr>
                </a:solidFill>
              </a:rPr>
              <a:t>….</a:t>
            </a:r>
          </a:p>
          <a:p>
            <a:pPr algn="l" rtl="0"/>
            <a:r>
              <a:rPr lang="en-US" dirty="0" smtClean="0">
                <a:solidFill>
                  <a:schemeClr val="bg1">
                    <a:lumMod val="50000"/>
                  </a:schemeClr>
                </a:solidFill>
              </a:rPr>
              <a:t>// </a:t>
            </a:r>
            <a:r>
              <a:rPr lang="en-US" dirty="0" err="1" smtClean="0">
                <a:solidFill>
                  <a:schemeClr val="bg1">
                    <a:lumMod val="50000"/>
                  </a:schemeClr>
                </a:solidFill>
              </a:rPr>
              <a:t>Future.get</a:t>
            </a:r>
            <a:r>
              <a:rPr lang="en-US" dirty="0" smtClean="0">
                <a:solidFill>
                  <a:schemeClr val="bg1">
                    <a:lumMod val="50000"/>
                  </a:schemeClr>
                </a:solidFill>
              </a:rPr>
              <a:t>() return null on success</a:t>
            </a:r>
          </a:p>
          <a:p>
            <a:pPr algn="l" rtl="0"/>
            <a:r>
              <a:rPr lang="en-US" dirty="0" smtClean="0">
                <a:solidFill>
                  <a:schemeClr val="bg1">
                    <a:lumMod val="50000"/>
                  </a:schemeClr>
                </a:solidFill>
              </a:rPr>
              <a:t>if(</a:t>
            </a:r>
            <a:r>
              <a:rPr lang="en-US" dirty="0" err="1" smtClean="0">
                <a:solidFill>
                  <a:schemeClr val="bg1">
                    <a:lumMod val="50000"/>
                  </a:schemeClr>
                </a:solidFill>
              </a:rPr>
              <a:t>result.get</a:t>
            </a:r>
            <a:r>
              <a:rPr lang="en-US" dirty="0" smtClean="0">
                <a:solidFill>
                  <a:schemeClr val="bg1">
                    <a:lumMod val="50000"/>
                  </a:schemeClr>
                </a:solidFill>
              </a:rPr>
              <a:t>()==null){</a:t>
            </a:r>
          </a:p>
          <a:p>
            <a:pPr algn="l" rtl="0"/>
            <a:r>
              <a:rPr lang="en-US" dirty="0" smtClean="0">
                <a:solidFill>
                  <a:schemeClr val="bg1">
                    <a:lumMod val="50000"/>
                  </a:schemeClr>
                </a:solidFill>
              </a:rPr>
              <a:t>	</a:t>
            </a:r>
            <a:r>
              <a:rPr lang="en-US" dirty="0" err="1" smtClean="0">
                <a:solidFill>
                  <a:schemeClr val="bg1">
                    <a:lumMod val="50000"/>
                  </a:schemeClr>
                </a:solidFill>
              </a:rPr>
              <a:t>ByteBuffer</a:t>
            </a:r>
            <a:r>
              <a:rPr lang="en-US" dirty="0" smtClean="0">
                <a:solidFill>
                  <a:schemeClr val="bg1">
                    <a:lumMod val="50000"/>
                  </a:schemeClr>
                </a:solidFill>
              </a:rPr>
              <a:t> b = …..</a:t>
            </a:r>
          </a:p>
          <a:p>
            <a:pPr algn="l" rtl="0"/>
            <a:r>
              <a:rPr lang="en-US" dirty="0" smtClean="0">
                <a:solidFill>
                  <a:schemeClr val="bg1">
                    <a:lumMod val="50000"/>
                  </a:schemeClr>
                </a:solidFill>
              </a:rPr>
              <a:t>	// wait read operation to complete</a:t>
            </a:r>
          </a:p>
          <a:p>
            <a:pPr algn="l" rtl="0"/>
            <a:r>
              <a:rPr lang="en-US" dirty="0" smtClean="0">
                <a:solidFill>
                  <a:schemeClr val="bg1">
                    <a:lumMod val="50000"/>
                  </a:schemeClr>
                </a:solidFill>
              </a:rPr>
              <a:t>                  </a:t>
            </a:r>
            <a:r>
              <a:rPr lang="en-US" b="1" dirty="0" smtClean="0">
                <a:solidFill>
                  <a:schemeClr val="bg1">
                    <a:lumMod val="50000"/>
                  </a:schemeClr>
                </a:solidFill>
              </a:rPr>
              <a:t>Future&lt;Integer&gt; data = </a:t>
            </a:r>
            <a:r>
              <a:rPr lang="en-US" b="1" dirty="0" err="1" smtClean="0">
                <a:solidFill>
                  <a:schemeClr val="bg1">
                    <a:lumMod val="50000"/>
                  </a:schemeClr>
                </a:solidFill>
              </a:rPr>
              <a:t>ch.read</a:t>
            </a:r>
            <a:r>
              <a:rPr lang="en-US" dirty="0" smtClean="0">
                <a:solidFill>
                  <a:schemeClr val="bg1">
                    <a:lumMod val="50000"/>
                  </a:schemeClr>
                </a:solidFill>
              </a:rPr>
              <a:t>(b);</a:t>
            </a:r>
          </a:p>
          <a:p>
            <a:pPr algn="l" rtl="0"/>
            <a:r>
              <a:rPr lang="en-US" dirty="0" smtClean="0">
                <a:solidFill>
                  <a:schemeClr val="bg1">
                    <a:lumMod val="50000"/>
                  </a:schemeClr>
                </a:solidFill>
              </a:rPr>
              <a:t>	…</a:t>
            </a:r>
          </a:p>
          <a:p>
            <a:pPr algn="l" rtl="0"/>
            <a:endParaRPr lang="en-US" dirty="0" smtClean="0">
              <a:solidFill>
                <a:schemeClr val="bg1">
                  <a:lumMod val="50000"/>
                </a:schemeClr>
              </a:solidFill>
            </a:endParaRPr>
          </a:p>
          <a:p>
            <a:pPr algn="l" rtl="0"/>
            <a:r>
              <a:rPr lang="en-US" dirty="0" smtClean="0">
                <a:solidFill>
                  <a:schemeClr val="bg1">
                    <a:lumMod val="50000"/>
                  </a:schemeClr>
                </a:solidFill>
              </a:rPr>
              <a:t>}</a:t>
            </a:r>
          </a:p>
        </p:txBody>
      </p:sp>
    </p:spTree>
    <p:extLst>
      <p:ext uri="{BB962C8B-B14F-4D97-AF65-F5344CB8AC3E}">
        <p14:creationId xmlns:p14="http://schemas.microsoft.com/office/powerpoint/2010/main" xmlns="" val="181585855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dirty="0"/>
              <a:t>Asynchronous IO</a:t>
            </a:r>
            <a:endParaRPr lang="he-IL" sz="4400" dirty="0">
              <a:latin typeface="+mn-lt"/>
            </a:endParaRPr>
          </a:p>
        </p:txBody>
      </p:sp>
      <p:sp>
        <p:nvSpPr>
          <p:cNvPr id="3" name="Content Placeholder 2"/>
          <p:cNvSpPr>
            <a:spLocks noGrp="1"/>
          </p:cNvSpPr>
          <p:nvPr>
            <p:ph idx="1"/>
          </p:nvPr>
        </p:nvSpPr>
        <p:spPr>
          <a:xfrm>
            <a:off x="0" y="1556793"/>
            <a:ext cx="10287000" cy="4525963"/>
          </a:xfrm>
        </p:spPr>
        <p:txBody>
          <a:bodyPr>
            <a:normAutofit/>
          </a:bodyPr>
          <a:lstStyle/>
          <a:p>
            <a:pPr marL="457200" lvl="1" indent="0">
              <a:buNone/>
            </a:pPr>
            <a:endParaRPr lang="en-US" sz="1600" dirty="0" smtClean="0"/>
          </a:p>
          <a:p>
            <a:pPr lvl="2"/>
            <a:r>
              <a:rPr lang="en-US" dirty="0" smtClean="0"/>
              <a:t>Example using </a:t>
            </a:r>
            <a:r>
              <a:rPr lang="en-US" dirty="0" err="1" smtClean="0"/>
              <a:t>CompletionHandler</a:t>
            </a:r>
            <a:r>
              <a:rPr lang="en-US" dirty="0" smtClean="0"/>
              <a:t>:</a:t>
            </a:r>
          </a:p>
          <a:p>
            <a:pPr lvl="3"/>
            <a:r>
              <a:rPr lang="en-US" dirty="0" smtClean="0"/>
              <a:t>Handles connect,  read &amp; write operations</a:t>
            </a:r>
          </a:p>
        </p:txBody>
      </p:sp>
      <p:sp>
        <p:nvSpPr>
          <p:cNvPr id="4" name="Rounded Rectangle 3"/>
          <p:cNvSpPr/>
          <p:nvPr/>
        </p:nvSpPr>
        <p:spPr>
          <a:xfrm>
            <a:off x="1255068" y="3212976"/>
            <a:ext cx="7614846" cy="3384376"/>
          </a:xfrm>
          <a:prstGeom prst="roundRect">
            <a:avLst>
              <a:gd name="adj" fmla="val 11134"/>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err="1" smtClean="0">
                <a:solidFill>
                  <a:schemeClr val="bg1">
                    <a:lumMod val="50000"/>
                  </a:schemeClr>
                </a:solidFill>
              </a:rPr>
              <a:t>ByteBuffer</a:t>
            </a:r>
            <a:r>
              <a:rPr lang="en-US" dirty="0" smtClean="0">
                <a:solidFill>
                  <a:schemeClr val="bg1">
                    <a:lumMod val="50000"/>
                  </a:schemeClr>
                </a:solidFill>
              </a:rPr>
              <a:t> b = …..</a:t>
            </a:r>
          </a:p>
          <a:p>
            <a:pPr algn="l" rtl="0"/>
            <a:r>
              <a:rPr lang="en-US" dirty="0" smtClean="0">
                <a:solidFill>
                  <a:schemeClr val="bg1">
                    <a:lumMod val="50000"/>
                  </a:schemeClr>
                </a:solidFill>
              </a:rPr>
              <a:t>// read using the buffer.</a:t>
            </a:r>
          </a:p>
          <a:p>
            <a:pPr algn="l" rtl="0"/>
            <a:r>
              <a:rPr lang="en-US" dirty="0" smtClean="0">
                <a:solidFill>
                  <a:schemeClr val="bg1">
                    <a:lumMod val="50000"/>
                  </a:schemeClr>
                </a:solidFill>
              </a:rPr>
              <a:t>// we may assign an attachment  -  attachments are returned on </a:t>
            </a:r>
          </a:p>
          <a:p>
            <a:pPr algn="l" rtl="0"/>
            <a:r>
              <a:rPr lang="en-US" dirty="0" smtClean="0">
                <a:solidFill>
                  <a:schemeClr val="bg1">
                    <a:lumMod val="50000"/>
                  </a:schemeClr>
                </a:solidFill>
              </a:rPr>
              <a:t>// completion. We don’t need one here so we assign null</a:t>
            </a:r>
          </a:p>
          <a:p>
            <a:pPr algn="l" rtl="0"/>
            <a:r>
              <a:rPr lang="en-US" b="1" dirty="0" err="1" smtClean="0">
                <a:solidFill>
                  <a:schemeClr val="bg1">
                    <a:lumMod val="50000"/>
                  </a:schemeClr>
                </a:solidFill>
              </a:rPr>
              <a:t>ch.read</a:t>
            </a:r>
            <a:r>
              <a:rPr lang="en-US" b="1" dirty="0" smtClean="0">
                <a:solidFill>
                  <a:schemeClr val="bg1">
                    <a:lumMod val="50000"/>
                  </a:schemeClr>
                </a:solidFill>
              </a:rPr>
              <a:t>(</a:t>
            </a:r>
            <a:r>
              <a:rPr lang="en-US" b="1" dirty="0" err="1" smtClean="0">
                <a:solidFill>
                  <a:schemeClr val="bg1">
                    <a:lumMod val="50000"/>
                  </a:schemeClr>
                </a:solidFill>
              </a:rPr>
              <a:t>b,null,new</a:t>
            </a:r>
            <a:r>
              <a:rPr lang="en-US" b="1" dirty="0" smtClean="0">
                <a:solidFill>
                  <a:schemeClr val="bg1">
                    <a:lumMod val="50000"/>
                  </a:schemeClr>
                </a:solidFill>
              </a:rPr>
              <a:t> </a:t>
            </a:r>
            <a:r>
              <a:rPr lang="en-US" b="1" dirty="0" err="1" smtClean="0">
                <a:solidFill>
                  <a:schemeClr val="bg1">
                    <a:lumMod val="50000"/>
                  </a:schemeClr>
                </a:solidFill>
              </a:rPr>
              <a:t>CompletionHandler</a:t>
            </a:r>
            <a:r>
              <a:rPr lang="en-US" b="1" dirty="0" smtClean="0">
                <a:solidFill>
                  <a:schemeClr val="bg1">
                    <a:lumMod val="50000"/>
                  </a:schemeClr>
                </a:solidFill>
              </a:rPr>
              <a:t>&lt;</a:t>
            </a:r>
            <a:r>
              <a:rPr lang="en-US" b="1" dirty="0" err="1" smtClean="0">
                <a:solidFill>
                  <a:schemeClr val="bg1">
                    <a:lumMod val="50000"/>
                  </a:schemeClr>
                </a:solidFill>
              </a:rPr>
              <a:t>Integer,Void</a:t>
            </a:r>
            <a:r>
              <a:rPr lang="en-US" b="1" dirty="0" smtClean="0">
                <a:solidFill>
                  <a:schemeClr val="bg1">
                    <a:lumMod val="50000"/>
                  </a:schemeClr>
                </a:solidFill>
              </a:rPr>
              <a:t>&gt; ()</a:t>
            </a:r>
            <a:r>
              <a:rPr lang="en-US" dirty="0" smtClean="0">
                <a:solidFill>
                  <a:schemeClr val="bg1">
                    <a:lumMod val="50000"/>
                  </a:schemeClr>
                </a:solidFill>
              </a:rPr>
              <a:t>{</a:t>
            </a:r>
          </a:p>
          <a:p>
            <a:pPr algn="l" rtl="0"/>
            <a:r>
              <a:rPr lang="en-US" dirty="0" smtClean="0">
                <a:solidFill>
                  <a:schemeClr val="bg1">
                    <a:lumMod val="50000"/>
                  </a:schemeClr>
                </a:solidFill>
              </a:rPr>
              <a:t>	public void completed(Integer result, Void attachment ){</a:t>
            </a:r>
          </a:p>
          <a:p>
            <a:pPr algn="l" rtl="0"/>
            <a:r>
              <a:rPr lang="en-US" dirty="0" smtClean="0">
                <a:solidFill>
                  <a:schemeClr val="bg1">
                    <a:lumMod val="50000"/>
                  </a:schemeClr>
                </a:solidFill>
              </a:rPr>
              <a:t>		//process result data </a:t>
            </a:r>
          </a:p>
          <a:p>
            <a:pPr algn="l" rtl="0"/>
            <a:r>
              <a:rPr lang="en-US" dirty="0" smtClean="0">
                <a:solidFill>
                  <a:schemeClr val="bg1">
                    <a:lumMod val="50000"/>
                  </a:schemeClr>
                </a:solidFill>
              </a:rPr>
              <a:t>	}</a:t>
            </a:r>
          </a:p>
          <a:p>
            <a:pPr algn="l" rtl="0"/>
            <a:r>
              <a:rPr lang="en-US" dirty="0" smtClean="0">
                <a:solidFill>
                  <a:schemeClr val="bg1">
                    <a:lumMod val="50000"/>
                  </a:schemeClr>
                </a:solidFill>
              </a:rPr>
              <a:t>	 public void failed(</a:t>
            </a:r>
            <a:r>
              <a:rPr lang="en-US" dirty="0" err="1" smtClean="0">
                <a:solidFill>
                  <a:schemeClr val="bg1">
                    <a:lumMod val="50000"/>
                  </a:schemeClr>
                </a:solidFill>
              </a:rPr>
              <a:t>Throwable</a:t>
            </a:r>
            <a:r>
              <a:rPr lang="en-US" dirty="0" smtClean="0">
                <a:solidFill>
                  <a:schemeClr val="bg1">
                    <a:lumMod val="50000"/>
                  </a:schemeClr>
                </a:solidFill>
              </a:rPr>
              <a:t> ex, Void attachment){</a:t>
            </a:r>
          </a:p>
          <a:p>
            <a:pPr algn="l" rtl="0"/>
            <a:r>
              <a:rPr lang="en-US" dirty="0" smtClean="0">
                <a:solidFill>
                  <a:schemeClr val="bg1">
                    <a:lumMod val="50000"/>
                  </a:schemeClr>
                </a:solidFill>
              </a:rPr>
              <a:t>		//process failure </a:t>
            </a:r>
          </a:p>
          <a:p>
            <a:pPr algn="l" rtl="0"/>
            <a:r>
              <a:rPr lang="en-US" dirty="0" smtClean="0">
                <a:solidFill>
                  <a:schemeClr val="bg1">
                    <a:lumMod val="50000"/>
                  </a:schemeClr>
                </a:solidFill>
              </a:rPr>
              <a:t>	}</a:t>
            </a:r>
          </a:p>
          <a:p>
            <a:pPr algn="l" rtl="0"/>
            <a:r>
              <a:rPr lang="en-US" dirty="0" smtClean="0">
                <a:solidFill>
                  <a:schemeClr val="bg1">
                    <a:lumMod val="50000"/>
                  </a:schemeClr>
                </a:solidFill>
              </a:rPr>
              <a:t>});</a:t>
            </a:r>
          </a:p>
        </p:txBody>
      </p:sp>
    </p:spTree>
    <p:extLst>
      <p:ext uri="{BB962C8B-B14F-4D97-AF65-F5344CB8AC3E}">
        <p14:creationId xmlns:p14="http://schemas.microsoft.com/office/powerpoint/2010/main" xmlns="" val="244506342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71525" y="1882776"/>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I18N</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2"/>
          <p:cNvSpPr>
            <a:spLocks noGrp="1" noChangeArrowheads="1"/>
          </p:cNvSpPr>
          <p:nvPr>
            <p:ph type="title" idx="4294967295"/>
          </p:nvPr>
        </p:nvSpPr>
        <p:spPr>
          <a:xfrm>
            <a:off x="844749" y="412750"/>
            <a:ext cx="9258300" cy="1143000"/>
          </a:xfrm>
        </p:spPr>
        <p:txBody>
          <a:bodyPr/>
          <a:lstStyle/>
          <a:p>
            <a:r>
              <a:rPr lang="en-US" smtClean="0"/>
              <a:t>I18N</a:t>
            </a:r>
          </a:p>
        </p:txBody>
      </p:sp>
      <p:sp>
        <p:nvSpPr>
          <p:cNvPr id="233474" name="Rectangle 3"/>
          <p:cNvSpPr>
            <a:spLocks noGrp="1" noChangeArrowheads="1"/>
          </p:cNvSpPr>
          <p:nvPr>
            <p:ph type="body" idx="1"/>
          </p:nvPr>
        </p:nvSpPr>
        <p:spPr>
          <a:xfrm>
            <a:off x="685800" y="1190626"/>
            <a:ext cx="9515475" cy="4752975"/>
          </a:xfrm>
        </p:spPr>
        <p:txBody>
          <a:bodyPr/>
          <a:lstStyle/>
          <a:p>
            <a:pPr>
              <a:buFontTx/>
              <a:buNone/>
            </a:pPr>
            <a:endParaRPr lang="en-US" sz="2000" u="sng" smtClean="0"/>
          </a:p>
          <a:p>
            <a:pPr>
              <a:buFontTx/>
              <a:buNone/>
            </a:pPr>
            <a:r>
              <a:rPr lang="en-US" sz="2000" smtClean="0"/>
              <a:t>Done in two levels:</a:t>
            </a:r>
          </a:p>
          <a:p>
            <a:r>
              <a:rPr lang="en-US" sz="2000" smtClean="0"/>
              <a:t>Java Language native support</a:t>
            </a:r>
          </a:p>
          <a:p>
            <a:pPr lvl="1"/>
            <a:r>
              <a:rPr lang="en-US" sz="1600" smtClean="0"/>
              <a:t>Locale</a:t>
            </a:r>
          </a:p>
          <a:p>
            <a:pPr lvl="1"/>
            <a:r>
              <a:rPr lang="en-US" sz="1600" smtClean="0"/>
              <a:t>Unicode language by default</a:t>
            </a:r>
          </a:p>
          <a:p>
            <a:pPr lvl="1"/>
            <a:r>
              <a:rPr lang="en-US" sz="1600" smtClean="0"/>
              <a:t>Supports over 70 languages</a:t>
            </a:r>
          </a:p>
          <a:p>
            <a:pPr lvl="1"/>
            <a:endParaRPr lang="en-US" sz="1600" smtClean="0"/>
          </a:p>
          <a:p>
            <a:r>
              <a:rPr lang="en-US" sz="2000" smtClean="0"/>
              <a:t>Design applications to support internationalization </a:t>
            </a:r>
          </a:p>
          <a:p>
            <a:endParaRPr lang="en-US" sz="1600" smtClean="0"/>
          </a:p>
          <a:p>
            <a:pPr lvl="2"/>
            <a:r>
              <a:rPr lang="en-US" sz="1600" smtClean="0"/>
              <a:t>Work with locale</a:t>
            </a:r>
          </a:p>
          <a:p>
            <a:pPr lvl="2"/>
            <a:r>
              <a:rPr lang="en-US" sz="1600" smtClean="0"/>
              <a:t>Isolate locale data </a:t>
            </a:r>
          </a:p>
          <a:p>
            <a:pPr lvl="2"/>
            <a:r>
              <a:rPr lang="en-US" sz="1600" smtClean="0"/>
              <a:t>Format dates, numbers, messages</a:t>
            </a:r>
          </a:p>
          <a:p>
            <a:pPr lvl="2"/>
            <a:r>
              <a:rPr lang="en-US" sz="1600" smtClean="0"/>
              <a:t>Deal with texts in locale-independent manner </a:t>
            </a:r>
          </a:p>
          <a:p>
            <a:pPr lvl="2">
              <a:buFont typeface="Arial" charset="0"/>
              <a:buNone/>
            </a:pPr>
            <a:endParaRPr lang="en-US" sz="1600" smtClean="0"/>
          </a:p>
          <a:p>
            <a:pPr lvl="2"/>
            <a:endParaRPr lang="en-US" sz="1600" smtClean="0"/>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title" idx="4294967295"/>
          </p:nvPr>
        </p:nvSpPr>
        <p:spPr>
          <a:xfrm>
            <a:off x="759024" y="488950"/>
            <a:ext cx="9258300" cy="1143000"/>
          </a:xfrm>
        </p:spPr>
        <p:txBody>
          <a:bodyPr/>
          <a:lstStyle/>
          <a:p>
            <a:r>
              <a:rPr lang="en-US" smtClean="0"/>
              <a:t>I18N</a:t>
            </a:r>
          </a:p>
        </p:txBody>
      </p:sp>
      <p:sp>
        <p:nvSpPr>
          <p:cNvPr id="234498" name="Rectangle 3"/>
          <p:cNvSpPr>
            <a:spLocks noGrp="1" noChangeArrowheads="1"/>
          </p:cNvSpPr>
          <p:nvPr>
            <p:ph type="body" idx="1"/>
          </p:nvPr>
        </p:nvSpPr>
        <p:spPr>
          <a:xfrm>
            <a:off x="600075" y="1266826"/>
            <a:ext cx="9515475" cy="4752975"/>
          </a:xfrm>
        </p:spPr>
        <p:txBody>
          <a:bodyPr/>
          <a:lstStyle/>
          <a:p>
            <a:pPr>
              <a:buFontTx/>
              <a:buNone/>
            </a:pPr>
            <a:endParaRPr lang="en-US" sz="2000" u="sng" smtClean="0"/>
          </a:p>
          <a:p>
            <a:r>
              <a:rPr lang="en-US" sz="2000" smtClean="0"/>
              <a:t>Java Language native support</a:t>
            </a:r>
          </a:p>
          <a:p>
            <a:endParaRPr lang="en-US" sz="2000" smtClean="0"/>
          </a:p>
          <a:p>
            <a:pPr lvl="1"/>
            <a:r>
              <a:rPr lang="en-US" sz="2000" smtClean="0"/>
              <a:t>All text in a running Java program is Unicode</a:t>
            </a:r>
          </a:p>
          <a:p>
            <a:pPr lvl="2"/>
            <a:r>
              <a:rPr lang="en-US" sz="2000" smtClean="0"/>
              <a:t>The primitive type char is a single Unicode character</a:t>
            </a:r>
          </a:p>
          <a:p>
            <a:pPr lvl="2"/>
            <a:r>
              <a:rPr lang="en-US" sz="2000" smtClean="0"/>
              <a:t>The String type is a collection of chars</a:t>
            </a:r>
          </a:p>
          <a:p>
            <a:pPr lvl="2"/>
            <a:r>
              <a:rPr lang="en-US" sz="2000" smtClean="0"/>
              <a:t>All internal processing on text assumes the text is in Unicode, and can handle Unicode’s complexities</a:t>
            </a:r>
          </a:p>
          <a:p>
            <a:pPr lvl="2"/>
            <a:r>
              <a:rPr lang="en-US" sz="2000" smtClean="0"/>
              <a:t>The java.io package can do conversion</a:t>
            </a:r>
          </a:p>
          <a:p>
            <a:pPr lvl="1"/>
            <a:r>
              <a:rPr lang="en-US" sz="2000" smtClean="0"/>
              <a:t>However…</a:t>
            </a:r>
          </a:p>
          <a:p>
            <a:pPr lvl="2"/>
            <a:r>
              <a:rPr lang="en-US" sz="2000" smtClean="0"/>
              <a:t>Not all methods on String are totally Unicode-aware</a:t>
            </a:r>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ChangeArrowheads="1"/>
          </p:cNvSpPr>
          <p:nvPr>
            <p:ph type="title" idx="4294967295"/>
          </p:nvPr>
        </p:nvSpPr>
        <p:spPr>
          <a:xfrm>
            <a:off x="587574" y="717550"/>
            <a:ext cx="9258300" cy="1143000"/>
          </a:xfrm>
        </p:spPr>
        <p:txBody>
          <a:bodyPr/>
          <a:lstStyle/>
          <a:p>
            <a:r>
              <a:rPr lang="en-US" smtClean="0"/>
              <a:t>Java Internationalization</a:t>
            </a:r>
          </a:p>
        </p:txBody>
      </p:sp>
      <p:sp>
        <p:nvSpPr>
          <p:cNvPr id="235522" name="Rectangle 3"/>
          <p:cNvSpPr>
            <a:spLocks noGrp="1" noChangeArrowheads="1"/>
          </p:cNvSpPr>
          <p:nvPr>
            <p:ph type="body" idx="1"/>
          </p:nvPr>
        </p:nvSpPr>
        <p:spPr>
          <a:xfrm>
            <a:off x="428625" y="1495426"/>
            <a:ext cx="9515475" cy="4752975"/>
          </a:xfrm>
        </p:spPr>
        <p:txBody>
          <a:bodyPr/>
          <a:lstStyle/>
          <a:p>
            <a:pPr lvl="1">
              <a:buFont typeface="Arial" charset="0"/>
              <a:buNone/>
            </a:pPr>
            <a:endParaRPr lang="en-US" sz="1600" smtClean="0"/>
          </a:p>
          <a:p>
            <a:r>
              <a:rPr lang="en-US" sz="2000" smtClean="0"/>
              <a:t>Design applications to support internationalization </a:t>
            </a:r>
          </a:p>
          <a:p>
            <a:endParaRPr lang="en-US" sz="1600" smtClean="0"/>
          </a:p>
          <a:p>
            <a:pPr lvl="2"/>
            <a:r>
              <a:rPr lang="en-US" sz="1600" smtClean="0"/>
              <a:t>Work with locale</a:t>
            </a:r>
          </a:p>
          <a:p>
            <a:pPr lvl="3"/>
            <a:r>
              <a:rPr lang="en-US" sz="1600" i="1" smtClean="0"/>
              <a:t>java.util.Locale</a:t>
            </a:r>
          </a:p>
          <a:p>
            <a:pPr lvl="3"/>
            <a:endParaRPr lang="en-US" sz="1600" i="1" smtClean="0"/>
          </a:p>
          <a:p>
            <a:pPr lvl="2"/>
            <a:r>
              <a:rPr lang="en-US" sz="1600" smtClean="0"/>
              <a:t>Isolate Locale data</a:t>
            </a:r>
          </a:p>
          <a:p>
            <a:pPr lvl="3"/>
            <a:r>
              <a:rPr lang="en-US" sz="1600" i="1" smtClean="0"/>
              <a:t>java.util.ResourceBundle</a:t>
            </a:r>
            <a:r>
              <a:rPr lang="en-US" sz="1200" smtClean="0"/>
              <a:t> </a:t>
            </a:r>
          </a:p>
          <a:p>
            <a:pPr lvl="3"/>
            <a:endParaRPr lang="en-US" sz="1200" smtClean="0"/>
          </a:p>
          <a:p>
            <a:pPr lvl="2"/>
            <a:r>
              <a:rPr lang="en-US" sz="1600" smtClean="0"/>
              <a:t>Format dates, numbers, messages</a:t>
            </a:r>
          </a:p>
          <a:p>
            <a:pPr lvl="3"/>
            <a:r>
              <a:rPr lang="en-US" sz="1600" i="1" smtClean="0">
                <a:solidFill>
                  <a:srgbClr val="000000"/>
                </a:solidFill>
              </a:rPr>
              <a:t>java.text.NumberFormat, java.text.DateFormat</a:t>
            </a:r>
          </a:p>
          <a:p>
            <a:pPr lvl="3"/>
            <a:endParaRPr lang="en-US" sz="1200" smtClean="0"/>
          </a:p>
          <a:p>
            <a:pPr lvl="2"/>
            <a:r>
              <a:rPr lang="en-US" sz="1600" smtClean="0"/>
              <a:t>Deal with texts in locale-independent manner </a:t>
            </a:r>
          </a:p>
          <a:p>
            <a:pPr lvl="3"/>
            <a:r>
              <a:rPr lang="en-US" sz="1600" i="1" smtClean="0">
                <a:solidFill>
                  <a:srgbClr val="000000"/>
                </a:solidFill>
              </a:rPr>
              <a:t>java.text.MessageFormat</a:t>
            </a:r>
            <a:endParaRPr lang="en-US" sz="1600" smtClean="0"/>
          </a:p>
          <a:p>
            <a:pPr lvl="2">
              <a:buFont typeface="Arial" charset="0"/>
              <a:buNone/>
            </a:pPr>
            <a:endParaRPr lang="en-US" sz="1600" smtClean="0"/>
          </a:p>
          <a:p>
            <a:pPr lvl="2"/>
            <a:endParaRPr lang="en-US" sz="1600" smtClean="0"/>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ChangeArrowheads="1"/>
          </p:cNvSpPr>
          <p:nvPr>
            <p:ph type="title" idx="4294967295"/>
          </p:nvPr>
        </p:nvSpPr>
        <p:spPr>
          <a:xfrm>
            <a:off x="673299" y="565150"/>
            <a:ext cx="9258300" cy="1143000"/>
          </a:xfrm>
        </p:spPr>
        <p:txBody>
          <a:bodyPr/>
          <a:lstStyle/>
          <a:p>
            <a:r>
              <a:rPr lang="en-US" smtClean="0"/>
              <a:t>Java Internationalization</a:t>
            </a:r>
          </a:p>
        </p:txBody>
      </p:sp>
      <p:sp>
        <p:nvSpPr>
          <p:cNvPr id="236546" name="Rectangle 3"/>
          <p:cNvSpPr>
            <a:spLocks noGrp="1" noChangeArrowheads="1"/>
          </p:cNvSpPr>
          <p:nvPr>
            <p:ph type="body" idx="1"/>
          </p:nvPr>
        </p:nvSpPr>
        <p:spPr>
          <a:xfrm>
            <a:off x="514350" y="1343025"/>
            <a:ext cx="9515475" cy="4752975"/>
          </a:xfrm>
        </p:spPr>
        <p:txBody>
          <a:bodyPr/>
          <a:lstStyle/>
          <a:p>
            <a:pPr lvl="1">
              <a:buFont typeface="Arial" charset="0"/>
              <a:buNone/>
            </a:pPr>
            <a:endParaRPr lang="en-US" sz="1600" smtClean="0"/>
          </a:p>
          <a:p>
            <a:endParaRPr lang="en-US" sz="2000" smtClean="0"/>
          </a:p>
          <a:p>
            <a:r>
              <a:rPr lang="en-US" sz="2600" smtClean="0"/>
              <a:t>Rules:</a:t>
            </a:r>
          </a:p>
          <a:p>
            <a:pPr lvl="1"/>
            <a:r>
              <a:rPr lang="en-US" sz="1800" smtClean="0"/>
              <a:t>Separate code form UI</a:t>
            </a:r>
          </a:p>
          <a:p>
            <a:pPr lvl="2"/>
            <a:r>
              <a:rPr lang="en-US" sz="1800" smtClean="0"/>
              <a:t>Avoid hard coded strings</a:t>
            </a:r>
          </a:p>
          <a:p>
            <a:pPr lvl="2"/>
            <a:r>
              <a:rPr lang="en-US" sz="1800" smtClean="0"/>
              <a:t>Support customization of icons and images</a:t>
            </a:r>
          </a:p>
          <a:p>
            <a:pPr lvl="2"/>
            <a:r>
              <a:rPr lang="en-US" sz="1800" smtClean="0"/>
              <a:t>Allow color customization</a:t>
            </a:r>
          </a:p>
          <a:p>
            <a:pPr lvl="2"/>
            <a:r>
              <a:rPr lang="en-US" sz="1800" smtClean="0"/>
              <a:t>Consider layout adjustments </a:t>
            </a:r>
          </a:p>
          <a:p>
            <a:pPr lvl="3"/>
            <a:r>
              <a:rPr lang="en-US" sz="1600" smtClean="0"/>
              <a:t>Text field size may vary extremely </a:t>
            </a:r>
          </a:p>
          <a:p>
            <a:pPr lvl="3"/>
            <a:r>
              <a:rPr lang="en-US" sz="1600" smtClean="0"/>
              <a:t>Writing direction of text</a:t>
            </a:r>
          </a:p>
          <a:p>
            <a:pPr lvl="1"/>
            <a:r>
              <a:rPr lang="en-US" sz="1800" smtClean="0"/>
              <a:t>Rely on external libraries whenever possible</a:t>
            </a:r>
          </a:p>
          <a:p>
            <a:pPr lvl="2"/>
            <a:r>
              <a:rPr lang="en-US" sz="1800" smtClean="0"/>
              <a:t>Avoid writing locale-sensitive code</a:t>
            </a:r>
          </a:p>
          <a:p>
            <a:pPr lvl="1"/>
            <a:endParaRPr lang="en-US" sz="1600" smtClean="0"/>
          </a:p>
          <a:p>
            <a:pPr lvl="2">
              <a:buFont typeface="Arial" charset="0"/>
              <a:buNone/>
            </a:pPr>
            <a:endParaRPr lang="en-US" sz="1600" smtClean="0"/>
          </a:p>
          <a:p>
            <a:pPr lvl="2"/>
            <a:endParaRPr lang="en-US" sz="1600" smtClean="0"/>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noChangeArrowheads="1"/>
          </p:cNvSpPr>
          <p:nvPr>
            <p:ph type="title" idx="4294967295"/>
          </p:nvPr>
        </p:nvSpPr>
        <p:spPr>
          <a:xfrm>
            <a:off x="759024" y="274638"/>
            <a:ext cx="9258300" cy="1143000"/>
          </a:xfrm>
        </p:spPr>
        <p:txBody>
          <a:bodyPr/>
          <a:lstStyle/>
          <a:p>
            <a:r>
              <a:rPr lang="en-US" smtClean="0"/>
              <a:t>Locale</a:t>
            </a:r>
          </a:p>
        </p:txBody>
      </p:sp>
      <p:sp>
        <p:nvSpPr>
          <p:cNvPr id="90115" name="Rectangle 3"/>
          <p:cNvSpPr>
            <a:spLocks noGrp="1" noChangeArrowheads="1"/>
          </p:cNvSpPr>
          <p:nvPr>
            <p:ph type="body" idx="1"/>
          </p:nvPr>
        </p:nvSpPr>
        <p:spPr>
          <a:xfrm>
            <a:off x="514350" y="1052514"/>
            <a:ext cx="9772650" cy="5119687"/>
          </a:xfrm>
        </p:spPr>
        <p:txBody>
          <a:bodyPr rtlCol="0">
            <a:normAutofit fontScale="85000" lnSpcReduction="20000"/>
          </a:bodyPr>
          <a:lstStyle/>
          <a:p>
            <a:pPr lvl="1" fontAlgn="auto">
              <a:spcAft>
                <a:spcPts val="0"/>
              </a:spcAft>
              <a:buFont typeface="Arial" pitchFamily="34" charset="0"/>
              <a:buNone/>
              <a:defRPr/>
            </a:pPr>
            <a:endParaRPr lang="en-US" sz="1600" dirty="0" smtClean="0"/>
          </a:p>
          <a:p>
            <a:pPr fontAlgn="auto">
              <a:spcAft>
                <a:spcPts val="0"/>
              </a:spcAft>
              <a:buFont typeface="Arial" pitchFamily="34" charset="0"/>
              <a:buChar char="•"/>
              <a:defRPr/>
            </a:pPr>
            <a:endParaRPr lang="en-US" sz="2400" dirty="0" smtClean="0"/>
          </a:p>
          <a:p>
            <a:pPr fontAlgn="auto">
              <a:spcAft>
                <a:spcPts val="0"/>
              </a:spcAft>
              <a:buFont typeface="Arial" pitchFamily="34" charset="0"/>
              <a:buChar char="•"/>
              <a:defRPr/>
            </a:pPr>
            <a:r>
              <a:rPr lang="en-US" sz="2400" dirty="0" smtClean="0"/>
              <a:t>A Locale object is an identifier for a particular user community</a:t>
            </a:r>
          </a:p>
          <a:p>
            <a:pPr fontAlgn="auto">
              <a:spcAft>
                <a:spcPts val="0"/>
              </a:spcAft>
              <a:buFont typeface="Arial" pitchFamily="34" charset="0"/>
              <a:buNone/>
              <a:defRPr/>
            </a:pPr>
            <a:endParaRPr lang="en-US" sz="2400" dirty="0" smtClean="0"/>
          </a:p>
          <a:p>
            <a:pPr lvl="1" fontAlgn="auto">
              <a:spcAft>
                <a:spcPts val="0"/>
              </a:spcAft>
              <a:buFont typeface="Arial" pitchFamily="34" charset="0"/>
              <a:buChar char="–"/>
              <a:defRPr/>
            </a:pPr>
            <a:r>
              <a:rPr lang="en-US" sz="2400" dirty="0" smtClean="0"/>
              <a:t>A Locale has three parts:</a:t>
            </a:r>
          </a:p>
          <a:p>
            <a:pPr lvl="2" fontAlgn="auto">
              <a:spcAft>
                <a:spcPts val="0"/>
              </a:spcAft>
              <a:buFont typeface="Arial" pitchFamily="34" charset="0"/>
              <a:buChar char="•"/>
              <a:defRPr/>
            </a:pPr>
            <a:r>
              <a:rPr lang="en-US" sz="2000" dirty="0" smtClean="0"/>
              <a:t>Language ID (drawn from ISO 639): e.g. “de” = German</a:t>
            </a:r>
          </a:p>
          <a:p>
            <a:pPr lvl="2" fontAlgn="auto">
              <a:spcAft>
                <a:spcPts val="0"/>
              </a:spcAft>
              <a:buFont typeface="Arial" pitchFamily="34" charset="0"/>
              <a:buChar char="•"/>
              <a:defRPr/>
            </a:pPr>
            <a:r>
              <a:rPr lang="en-US" sz="2000" dirty="0" smtClean="0"/>
              <a:t>Country/Region ID (drawn from ISO 3166): e.g. “AT” = Austria</a:t>
            </a:r>
          </a:p>
          <a:p>
            <a:pPr lvl="2" fontAlgn="auto">
              <a:spcAft>
                <a:spcPts val="0"/>
              </a:spcAft>
              <a:buFont typeface="Arial" pitchFamily="34" charset="0"/>
              <a:buChar char="•"/>
              <a:defRPr/>
            </a:pPr>
            <a:r>
              <a:rPr lang="en-US" sz="2000" dirty="0" smtClean="0"/>
              <a:t>Variant – Used mostly to specify OS / Vendor specific code: e.g. “WIN” = Windows</a:t>
            </a:r>
          </a:p>
          <a:p>
            <a:pPr lvl="2" fontAlgn="auto">
              <a:spcAft>
                <a:spcPts val="0"/>
              </a:spcAft>
              <a:buFont typeface="Arial" pitchFamily="34" charset="0"/>
              <a:buNone/>
              <a:defRPr/>
            </a:pPr>
            <a:endParaRPr lang="en-US" sz="2000" dirty="0" smtClean="0"/>
          </a:p>
          <a:p>
            <a:pPr lvl="1" fontAlgn="auto">
              <a:spcAft>
                <a:spcPts val="0"/>
              </a:spcAft>
              <a:buFont typeface="Arial" pitchFamily="34" charset="0"/>
              <a:buChar char="–"/>
              <a:defRPr/>
            </a:pPr>
            <a:r>
              <a:rPr lang="en-US" sz="2400" dirty="0" smtClean="0"/>
              <a:t>Locale objects don’t contain data</a:t>
            </a:r>
          </a:p>
          <a:p>
            <a:pPr lvl="1" fontAlgn="auto">
              <a:spcAft>
                <a:spcPts val="0"/>
              </a:spcAft>
              <a:buFont typeface="Arial" pitchFamily="34" charset="0"/>
              <a:buNone/>
              <a:defRPr/>
            </a:pPr>
            <a:endParaRPr lang="en-US" sz="2400" dirty="0" smtClean="0"/>
          </a:p>
          <a:p>
            <a:pPr lvl="1" fontAlgn="auto">
              <a:spcAft>
                <a:spcPts val="0"/>
              </a:spcAft>
              <a:buFont typeface="Arial" pitchFamily="34" charset="0"/>
              <a:buChar char="–"/>
              <a:defRPr/>
            </a:pPr>
            <a:r>
              <a:rPr lang="en-US" sz="2400" dirty="0" smtClean="0"/>
              <a:t>Provides several operations for</a:t>
            </a:r>
          </a:p>
          <a:p>
            <a:pPr lvl="2" fontAlgn="auto">
              <a:spcAft>
                <a:spcPts val="0"/>
              </a:spcAft>
              <a:buFont typeface="Arial" pitchFamily="34" charset="0"/>
              <a:buChar char="•"/>
              <a:defRPr/>
            </a:pPr>
            <a:r>
              <a:rPr lang="en-US" sz="2000" dirty="0" smtClean="0"/>
              <a:t>Set &amp; get default locale</a:t>
            </a:r>
          </a:p>
          <a:p>
            <a:pPr lvl="2" fontAlgn="auto">
              <a:spcAft>
                <a:spcPts val="0"/>
              </a:spcAft>
              <a:buFont typeface="Arial" pitchFamily="34" charset="0"/>
              <a:buChar char="•"/>
              <a:defRPr/>
            </a:pPr>
            <a:r>
              <a:rPr lang="en-US" sz="2000" dirty="0" smtClean="0"/>
              <a:t>List supported locales</a:t>
            </a:r>
          </a:p>
          <a:p>
            <a:pPr lvl="2" fontAlgn="auto">
              <a:spcAft>
                <a:spcPts val="0"/>
              </a:spcAft>
              <a:buFont typeface="Arial" pitchFamily="34" charset="0"/>
              <a:buChar char="•"/>
              <a:defRPr/>
            </a:pPr>
            <a:r>
              <a:rPr lang="en-US" sz="2000" dirty="0" smtClean="0"/>
              <a:t>Create locales</a:t>
            </a:r>
          </a:p>
          <a:p>
            <a:pPr lvl="2" fontAlgn="auto">
              <a:spcAft>
                <a:spcPts val="0"/>
              </a:spcAft>
              <a:buFont typeface="Arial" pitchFamily="34" charset="0"/>
              <a:buChar char="•"/>
              <a:defRPr/>
            </a:pPr>
            <a:endParaRPr lang="en-US" sz="2000" dirty="0" smtClean="0"/>
          </a:p>
          <a:p>
            <a:pPr lvl="1" fontAlgn="auto">
              <a:spcAft>
                <a:spcPts val="0"/>
              </a:spcAft>
              <a:buFont typeface="Arial" pitchFamily="34" charset="0"/>
              <a:buChar char="–"/>
              <a:defRPr/>
            </a:pPr>
            <a:r>
              <a:rPr lang="en-US" sz="2600" dirty="0" smtClean="0"/>
              <a:t>Holds some of the popular locales as static final members</a:t>
            </a:r>
          </a:p>
          <a:p>
            <a:pPr lvl="2" fontAlgn="auto">
              <a:spcAft>
                <a:spcPts val="0"/>
              </a:spcAft>
              <a:buFont typeface="Arial" pitchFamily="34" charset="0"/>
              <a:buChar char="•"/>
              <a:defRPr/>
            </a:pPr>
            <a:r>
              <a:rPr lang="en-US" sz="2100" dirty="0" smtClean="0"/>
              <a:t>For example: </a:t>
            </a:r>
            <a:r>
              <a:rPr lang="en-US" sz="2100" i="1" dirty="0" smtClean="0"/>
              <a:t>Locale.US</a:t>
            </a:r>
            <a:endParaRPr lang="en-US" sz="2100" i="1" dirty="0"/>
          </a:p>
          <a:p>
            <a:pPr lvl="2" fontAlgn="auto">
              <a:spcAft>
                <a:spcPts val="0"/>
              </a:spcAft>
              <a:buFont typeface="Arial" pitchFamily="34" charset="0"/>
              <a:buChar char="•"/>
              <a:defRPr/>
            </a:pPr>
            <a:endParaRPr lang="en-US" sz="1800" i="1" dirty="0"/>
          </a:p>
          <a:p>
            <a:pPr lvl="2" fontAlgn="auto">
              <a:spcAft>
                <a:spcPts val="0"/>
              </a:spcAft>
              <a:buFont typeface="Arial" pitchFamily="34" charset="0"/>
              <a:buNone/>
              <a:defRPr/>
            </a:pPr>
            <a:endParaRPr lang="en-US" sz="1800" dirty="0"/>
          </a:p>
          <a:p>
            <a:pPr lvl="2" fontAlgn="auto">
              <a:spcAft>
                <a:spcPts val="0"/>
              </a:spcAft>
              <a:buFont typeface="Arial" pitchFamily="34" charset="0"/>
              <a:buChar char="•"/>
              <a:defRPr/>
            </a:pPr>
            <a:endParaRPr lang="en-US" sz="1800" dirty="0"/>
          </a:p>
          <a:p>
            <a:pPr lvl="2" fontAlgn="auto">
              <a:spcAft>
                <a:spcPts val="0"/>
              </a:spcAft>
              <a:buFont typeface="Arial" pitchFamily="34" charset="0"/>
              <a:buChar char="•"/>
              <a:defRPr/>
            </a:pPr>
            <a:endParaRPr lang="en-US" sz="1800" dirty="0"/>
          </a:p>
          <a:p>
            <a:pPr lvl="1" fontAlgn="auto">
              <a:spcAft>
                <a:spcPts val="0"/>
              </a:spcAft>
              <a:buFontTx/>
              <a:buNone/>
              <a:defRPr/>
            </a:pP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514350" y="274638"/>
            <a:ext cx="9258300" cy="1143000"/>
          </a:xfrm>
        </p:spPr>
        <p:txBody>
          <a:bodyPr/>
          <a:lstStyle/>
          <a:p>
            <a:r>
              <a:rPr lang="en-US" smtClean="0"/>
              <a:t>Generational GC</a:t>
            </a:r>
          </a:p>
        </p:txBody>
      </p:sp>
      <p:sp>
        <p:nvSpPr>
          <p:cNvPr id="40962" name="Rectangle 3"/>
          <p:cNvSpPr>
            <a:spLocks noGrp="1" noChangeArrowheads="1"/>
          </p:cNvSpPr>
          <p:nvPr>
            <p:ph type="body" idx="1"/>
          </p:nvPr>
        </p:nvSpPr>
        <p:spPr>
          <a:xfrm>
            <a:off x="444699" y="1584325"/>
            <a:ext cx="9720857" cy="4076700"/>
          </a:xfrm>
        </p:spPr>
        <p:txBody>
          <a:bodyPr/>
          <a:lstStyle/>
          <a:p>
            <a:r>
              <a:rPr lang="en-US" sz="2000" smtClean="0"/>
              <a:t>EDEN &amp; 2 survivor spaces</a:t>
            </a:r>
          </a:p>
          <a:p>
            <a:pPr lvl="2"/>
            <a:r>
              <a:rPr lang="en-US" sz="1600" smtClean="0"/>
              <a:t>intensive allocations</a:t>
            </a:r>
          </a:p>
          <a:p>
            <a:pPr lvl="2"/>
            <a:r>
              <a:rPr lang="en-US" sz="1600" smtClean="0"/>
              <a:t>intensive GC activity</a:t>
            </a:r>
          </a:p>
          <a:p>
            <a:pPr lvl="2"/>
            <a:r>
              <a:rPr lang="en-US" sz="1600" smtClean="0"/>
              <a:t>Inefficient memory usage</a:t>
            </a:r>
          </a:p>
          <a:p>
            <a:pPr lvl="2">
              <a:buFontTx/>
              <a:buNone/>
            </a:pPr>
            <a:endParaRPr lang="en-US" sz="1600" smtClean="0"/>
          </a:p>
          <a:p>
            <a:r>
              <a:rPr lang="en-US" sz="2000" smtClean="0"/>
              <a:t>When EDEN is about to overflow – copying collection takes place:</a:t>
            </a:r>
          </a:p>
          <a:p>
            <a:pPr lvl="2"/>
            <a:r>
              <a:rPr lang="en-US" sz="1600" smtClean="0"/>
              <a:t>Most of its objects are unreferenced</a:t>
            </a:r>
          </a:p>
          <a:p>
            <a:pPr lvl="2"/>
            <a:r>
              <a:rPr lang="en-US" sz="1600" smtClean="0"/>
              <a:t>Those who are referenced are copied to the survivor space 1 inactive region</a:t>
            </a:r>
          </a:p>
          <a:p>
            <a:pPr lvl="2"/>
            <a:r>
              <a:rPr lang="en-US" sz="1600" smtClean="0"/>
              <a:t>Next time – objects are copied from both EDEN &amp; SP1 to the SP2 </a:t>
            </a:r>
          </a:p>
          <a:p>
            <a:pPr lvl="2"/>
            <a:r>
              <a:rPr lang="en-US" sz="1600" smtClean="0"/>
              <a:t>SP1 is now clean again – so the phases can repeat until –</a:t>
            </a:r>
          </a:p>
          <a:p>
            <a:pPr lvl="2"/>
            <a:r>
              <a:rPr lang="en-US" sz="1600" smtClean="0"/>
              <a:t>Long lived object eventually moved to OLD region</a:t>
            </a:r>
          </a:p>
          <a:p>
            <a:pPr lvl="2">
              <a:buFontTx/>
              <a:buNone/>
            </a:pPr>
            <a:endParaRPr lang="en-US" sz="1600" smtClean="0"/>
          </a:p>
          <a:p>
            <a:pPr lvl="2"/>
            <a:endParaRPr lang="en-US" sz="1600" smtClean="0"/>
          </a:p>
          <a:p>
            <a:endParaRPr lang="en-US" sz="2000" smtClean="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ChangeArrowheads="1"/>
          </p:cNvSpPr>
          <p:nvPr>
            <p:ph type="title" idx="4294967295"/>
          </p:nvPr>
        </p:nvSpPr>
        <p:spPr>
          <a:xfrm>
            <a:off x="685800" y="152400"/>
            <a:ext cx="8559999" cy="1143000"/>
          </a:xfrm>
        </p:spPr>
        <p:txBody>
          <a:bodyPr/>
          <a:lstStyle/>
          <a:p>
            <a:r>
              <a:rPr lang="en-US" smtClean="0"/>
              <a:t>Locale</a:t>
            </a:r>
          </a:p>
        </p:txBody>
      </p:sp>
      <p:sp>
        <p:nvSpPr>
          <p:cNvPr id="238594" name="Rectangle 3"/>
          <p:cNvSpPr>
            <a:spLocks noGrp="1" noChangeArrowheads="1"/>
          </p:cNvSpPr>
          <p:nvPr>
            <p:ph type="body" idx="1"/>
          </p:nvPr>
        </p:nvSpPr>
        <p:spPr>
          <a:xfrm>
            <a:off x="257175" y="1052513"/>
            <a:ext cx="9772650" cy="4891087"/>
          </a:xfrm>
        </p:spPr>
        <p:txBody>
          <a:bodyPr/>
          <a:lstStyle/>
          <a:p>
            <a:r>
              <a:rPr lang="en-US" sz="2400" smtClean="0"/>
              <a:t>Example:</a:t>
            </a:r>
          </a:p>
          <a:p>
            <a:pPr>
              <a:buFont typeface="Arial" charset="0"/>
              <a:buNone/>
            </a:pPr>
            <a:endParaRPr lang="en-US" sz="1800" smtClean="0"/>
          </a:p>
          <a:p>
            <a:pPr lvl="2"/>
            <a:endParaRPr lang="en-US" sz="1800" smtClean="0"/>
          </a:p>
          <a:p>
            <a:pPr lvl="1">
              <a:buFontTx/>
              <a:buNone/>
            </a:pPr>
            <a:endParaRPr lang="en-US" sz="2400" smtClean="0"/>
          </a:p>
        </p:txBody>
      </p:sp>
      <p:sp>
        <p:nvSpPr>
          <p:cNvPr id="5" name="AutoShape 8"/>
          <p:cNvSpPr>
            <a:spLocks noChangeArrowheads="1"/>
          </p:cNvSpPr>
          <p:nvPr/>
        </p:nvSpPr>
        <p:spPr bwMode="auto">
          <a:xfrm>
            <a:off x="6172200" y="762000"/>
            <a:ext cx="3857625" cy="5867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Default Locale:  </a:t>
            </a:r>
            <a:r>
              <a:rPr lang="en-US" sz="1200" dirty="0" err="1">
                <a:latin typeface="+mn-lt"/>
                <a:cs typeface="+mn-cs"/>
              </a:rPr>
              <a:t>en_US</a:t>
            </a:r>
            <a:endParaRPr lang="en-US" sz="1200" dirty="0">
              <a:latin typeface="+mn-lt"/>
              <a:cs typeface="+mn-cs"/>
            </a:endParaRP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err="1">
                <a:latin typeface="+mn-lt"/>
                <a:cs typeface="+mn-cs"/>
              </a:rPr>
              <a:t>ja_JP</a:t>
            </a:r>
            <a:r>
              <a:rPr lang="en-US" sz="1200" dirty="0">
                <a:latin typeface="+mn-lt"/>
                <a:cs typeface="+mn-cs"/>
              </a:rPr>
              <a:t>, </a:t>
            </a:r>
            <a:r>
              <a:rPr lang="en-US" sz="1200" dirty="0" err="1">
                <a:latin typeface="+mn-lt"/>
                <a:cs typeface="+mn-cs"/>
              </a:rPr>
              <a:t>es_PE</a:t>
            </a:r>
            <a:r>
              <a:rPr lang="en-US" sz="1200" dirty="0">
                <a:latin typeface="+mn-lt"/>
                <a:cs typeface="+mn-cs"/>
              </a:rPr>
              <a:t>, en, </a:t>
            </a:r>
            <a:r>
              <a:rPr lang="en-US" sz="1200" dirty="0" err="1">
                <a:latin typeface="+mn-lt"/>
                <a:cs typeface="+mn-cs"/>
              </a:rPr>
              <a:t>ja_JP_JP</a:t>
            </a:r>
            <a:r>
              <a:rPr lang="en-US" sz="1200" dirty="0">
                <a:latin typeface="+mn-lt"/>
                <a:cs typeface="+mn-cs"/>
              </a:rPr>
              <a:t>, </a:t>
            </a:r>
            <a:r>
              <a:rPr lang="en-US" sz="1200" dirty="0" err="1">
                <a:latin typeface="+mn-lt"/>
                <a:cs typeface="+mn-cs"/>
              </a:rPr>
              <a:t>es_PA</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sr_BA</a:t>
            </a:r>
            <a:r>
              <a:rPr lang="en-US" sz="1200" dirty="0">
                <a:latin typeface="+mn-lt"/>
                <a:cs typeface="+mn-cs"/>
              </a:rPr>
              <a:t>, </a:t>
            </a:r>
            <a:r>
              <a:rPr lang="en-US" sz="1200" dirty="0" err="1">
                <a:latin typeface="+mn-lt"/>
                <a:cs typeface="+mn-cs"/>
              </a:rPr>
              <a:t>mk</a:t>
            </a:r>
            <a:r>
              <a:rPr lang="en-US" sz="1200" dirty="0">
                <a:latin typeface="+mn-lt"/>
                <a:cs typeface="+mn-cs"/>
              </a:rPr>
              <a:t>, </a:t>
            </a:r>
            <a:r>
              <a:rPr lang="en-US" sz="1200" dirty="0" err="1">
                <a:latin typeface="+mn-lt"/>
                <a:cs typeface="+mn-cs"/>
              </a:rPr>
              <a:t>es_GT</a:t>
            </a:r>
            <a:r>
              <a:rPr lang="en-US" sz="1200" dirty="0">
                <a:latin typeface="+mn-lt"/>
                <a:cs typeface="+mn-cs"/>
              </a:rPr>
              <a:t>, </a:t>
            </a:r>
            <a:r>
              <a:rPr lang="en-US" sz="1200" dirty="0" err="1">
                <a:latin typeface="+mn-lt"/>
                <a:cs typeface="+mn-cs"/>
              </a:rPr>
              <a:t>ar_AE</a:t>
            </a:r>
            <a:r>
              <a:rPr lang="en-US" sz="1200" dirty="0">
                <a:latin typeface="+mn-lt"/>
                <a:cs typeface="+mn-cs"/>
              </a:rPr>
              <a:t>, </a:t>
            </a:r>
            <a:r>
              <a:rPr lang="en-US" sz="1200" dirty="0" err="1">
                <a:latin typeface="+mn-lt"/>
                <a:cs typeface="+mn-cs"/>
              </a:rPr>
              <a:t>no_NO</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sq_AL</a:t>
            </a:r>
            <a:r>
              <a:rPr lang="en-US" sz="1200" dirty="0">
                <a:latin typeface="+mn-lt"/>
                <a:cs typeface="+mn-cs"/>
              </a:rPr>
              <a:t>, </a:t>
            </a:r>
            <a:r>
              <a:rPr lang="en-US" sz="1200" dirty="0" err="1">
                <a:latin typeface="+mn-lt"/>
                <a:cs typeface="+mn-cs"/>
              </a:rPr>
              <a:t>bg</a:t>
            </a:r>
            <a:r>
              <a:rPr lang="en-US" sz="1200" dirty="0">
                <a:latin typeface="+mn-lt"/>
                <a:cs typeface="+mn-cs"/>
              </a:rPr>
              <a:t>, </a:t>
            </a:r>
            <a:r>
              <a:rPr lang="en-US" sz="1200" dirty="0" err="1">
                <a:latin typeface="+mn-lt"/>
                <a:cs typeface="+mn-cs"/>
              </a:rPr>
              <a:t>ar_IQ</a:t>
            </a:r>
            <a:r>
              <a:rPr lang="en-US" sz="1200" dirty="0">
                <a:latin typeface="+mn-lt"/>
                <a:cs typeface="+mn-cs"/>
              </a:rPr>
              <a:t>, </a:t>
            </a:r>
            <a:r>
              <a:rPr lang="en-US" sz="1200" dirty="0" err="1">
                <a:latin typeface="+mn-lt"/>
                <a:cs typeface="+mn-cs"/>
              </a:rPr>
              <a:t>ar_YE</a:t>
            </a:r>
            <a:r>
              <a:rPr lang="en-US" sz="1200" dirty="0">
                <a:latin typeface="+mn-lt"/>
                <a:cs typeface="+mn-cs"/>
              </a:rPr>
              <a:t>, </a:t>
            </a:r>
            <a:r>
              <a:rPr lang="en-US" sz="1200" dirty="0" err="1">
                <a:latin typeface="+mn-lt"/>
                <a:cs typeface="+mn-cs"/>
              </a:rPr>
              <a:t>hu</a:t>
            </a:r>
            <a:r>
              <a:rPr lang="en-US" sz="1200" dirty="0">
                <a:latin typeface="+mn-lt"/>
                <a:cs typeface="+mn-cs"/>
              </a:rPr>
              <a:t>, </a:t>
            </a:r>
            <a:r>
              <a:rPr lang="en-US" sz="1200" dirty="0" err="1">
                <a:latin typeface="+mn-lt"/>
                <a:cs typeface="+mn-cs"/>
              </a:rPr>
              <a:t>pt_PT</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el_CY</a:t>
            </a:r>
            <a:r>
              <a:rPr lang="en-US" sz="1200" dirty="0">
                <a:latin typeface="+mn-lt"/>
                <a:cs typeface="+mn-cs"/>
              </a:rPr>
              <a:t>, </a:t>
            </a:r>
            <a:r>
              <a:rPr lang="en-US" sz="1200" dirty="0" err="1">
                <a:latin typeface="+mn-lt"/>
                <a:cs typeface="+mn-cs"/>
              </a:rPr>
              <a:t>ar_QA</a:t>
            </a:r>
            <a:r>
              <a:rPr lang="en-US" sz="1200" dirty="0">
                <a:latin typeface="+mn-lt"/>
                <a:cs typeface="+mn-cs"/>
              </a:rPr>
              <a:t>, </a:t>
            </a:r>
            <a:r>
              <a:rPr lang="en-US" sz="1200" dirty="0" err="1">
                <a:latin typeface="+mn-lt"/>
                <a:cs typeface="+mn-cs"/>
              </a:rPr>
              <a:t>mk_MK</a:t>
            </a:r>
            <a:r>
              <a:rPr lang="en-US" sz="1200" dirty="0">
                <a:latin typeface="+mn-lt"/>
                <a:cs typeface="+mn-cs"/>
              </a:rPr>
              <a:t>, </a:t>
            </a:r>
            <a:r>
              <a:rPr lang="en-US" sz="1200" dirty="0" err="1">
                <a:latin typeface="+mn-lt"/>
                <a:cs typeface="+mn-cs"/>
              </a:rPr>
              <a:t>sv</a:t>
            </a:r>
            <a:r>
              <a:rPr lang="en-US" sz="1200" dirty="0">
                <a:latin typeface="+mn-lt"/>
                <a:cs typeface="+mn-cs"/>
              </a:rPr>
              <a:t>, </a:t>
            </a:r>
            <a:r>
              <a:rPr lang="en-US" sz="1200" dirty="0" err="1">
                <a:latin typeface="+mn-lt"/>
                <a:cs typeface="+mn-cs"/>
              </a:rPr>
              <a:t>de_CH</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en_US</a:t>
            </a:r>
            <a:r>
              <a:rPr lang="en-US" sz="1200" dirty="0">
                <a:latin typeface="+mn-lt"/>
                <a:cs typeface="+mn-cs"/>
              </a:rPr>
              <a:t>, </a:t>
            </a:r>
            <a:r>
              <a:rPr lang="en-US" sz="1200" dirty="0" err="1">
                <a:latin typeface="+mn-lt"/>
                <a:cs typeface="+mn-cs"/>
              </a:rPr>
              <a:t>fi_FI</a:t>
            </a:r>
            <a:r>
              <a:rPr lang="en-US" sz="1200" dirty="0">
                <a:latin typeface="+mn-lt"/>
                <a:cs typeface="+mn-cs"/>
              </a:rPr>
              <a:t>, is, </a:t>
            </a:r>
            <a:r>
              <a:rPr lang="en-US" sz="1200" dirty="0" err="1">
                <a:latin typeface="+mn-lt"/>
                <a:cs typeface="+mn-cs"/>
              </a:rPr>
              <a:t>cs</a:t>
            </a:r>
            <a:r>
              <a:rPr lang="en-US" sz="1200" dirty="0">
                <a:latin typeface="+mn-lt"/>
                <a:cs typeface="+mn-cs"/>
              </a:rPr>
              <a:t>, </a:t>
            </a:r>
            <a:r>
              <a:rPr lang="en-US" sz="1200" dirty="0" err="1">
                <a:latin typeface="+mn-lt"/>
                <a:cs typeface="+mn-cs"/>
              </a:rPr>
              <a:t>en_MT</a:t>
            </a:r>
            <a:r>
              <a:rPr lang="en-US" sz="1200" dirty="0">
                <a:latin typeface="+mn-lt"/>
                <a:cs typeface="+mn-cs"/>
              </a:rPr>
              <a:t>, </a:t>
            </a:r>
            <a:r>
              <a:rPr lang="en-US" sz="1200" dirty="0" err="1">
                <a:latin typeface="+mn-lt"/>
                <a:cs typeface="+mn-cs"/>
              </a:rPr>
              <a:t>sl_SI</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sk_SK</a:t>
            </a:r>
            <a:r>
              <a:rPr lang="en-US" sz="1200" dirty="0">
                <a:latin typeface="+mn-lt"/>
                <a:cs typeface="+mn-cs"/>
              </a:rPr>
              <a:t>, it, </a:t>
            </a:r>
            <a:r>
              <a:rPr lang="en-US" sz="1200" dirty="0" err="1">
                <a:latin typeface="+mn-lt"/>
                <a:cs typeface="+mn-cs"/>
              </a:rPr>
              <a:t>tr_TR</a:t>
            </a:r>
            <a:r>
              <a:rPr lang="en-US" sz="1200" dirty="0">
                <a:latin typeface="+mn-lt"/>
                <a:cs typeface="+mn-cs"/>
              </a:rPr>
              <a:t>, </a:t>
            </a:r>
            <a:r>
              <a:rPr lang="en-US" sz="1200" dirty="0" err="1">
                <a:latin typeface="+mn-lt"/>
                <a:cs typeface="+mn-cs"/>
              </a:rPr>
              <a:t>zh</a:t>
            </a:r>
            <a:r>
              <a:rPr lang="en-US" sz="1200" dirty="0">
                <a:latin typeface="+mn-lt"/>
                <a:cs typeface="+mn-cs"/>
              </a:rPr>
              <a:t>, </a:t>
            </a:r>
            <a:r>
              <a:rPr lang="en-US" sz="1200" dirty="0" err="1">
                <a:latin typeface="+mn-lt"/>
                <a:cs typeface="+mn-cs"/>
              </a:rPr>
              <a:t>th</a:t>
            </a:r>
            <a:r>
              <a:rPr lang="en-US" sz="1200" dirty="0">
                <a:latin typeface="+mn-lt"/>
                <a:cs typeface="+mn-cs"/>
              </a:rPr>
              <a:t>, </a:t>
            </a:r>
            <a:r>
              <a:rPr lang="en-US" sz="1200" dirty="0" err="1">
                <a:latin typeface="+mn-lt"/>
                <a:cs typeface="+mn-cs"/>
              </a:rPr>
              <a:t>ar_SA</a:t>
            </a:r>
            <a:r>
              <a:rPr lang="en-US" sz="1200" dirty="0">
                <a:latin typeface="+mn-lt"/>
                <a:cs typeface="+mn-cs"/>
              </a:rPr>
              <a:t>, no, </a:t>
            </a:r>
          </a:p>
          <a:p>
            <a:pPr marL="800100" lvl="1" indent="-342900" algn="l" rtl="0" fontAlgn="auto">
              <a:spcBef>
                <a:spcPts val="0"/>
              </a:spcBef>
              <a:spcAft>
                <a:spcPts val="0"/>
              </a:spcAft>
              <a:defRPr/>
            </a:pPr>
            <a:r>
              <a:rPr lang="en-US" sz="1200" dirty="0" err="1">
                <a:latin typeface="+mn-lt"/>
                <a:cs typeface="+mn-cs"/>
              </a:rPr>
              <a:t>en_GB</a:t>
            </a:r>
            <a:r>
              <a:rPr lang="en-US" sz="1200" dirty="0">
                <a:latin typeface="+mn-lt"/>
                <a:cs typeface="+mn-cs"/>
              </a:rPr>
              <a:t>, </a:t>
            </a:r>
            <a:r>
              <a:rPr lang="en-US" sz="1200" dirty="0" err="1">
                <a:latin typeface="+mn-lt"/>
                <a:cs typeface="+mn-cs"/>
              </a:rPr>
              <a:t>sr_CS</a:t>
            </a:r>
            <a:r>
              <a:rPr lang="en-US" sz="1200" dirty="0">
                <a:latin typeface="+mn-lt"/>
                <a:cs typeface="+mn-cs"/>
              </a:rPr>
              <a:t>, </a:t>
            </a:r>
            <a:r>
              <a:rPr lang="en-US" sz="1200" dirty="0" err="1">
                <a:latin typeface="+mn-lt"/>
                <a:cs typeface="+mn-cs"/>
              </a:rPr>
              <a:t>lt</a:t>
            </a:r>
            <a:r>
              <a:rPr lang="en-US" sz="1200" dirty="0">
                <a:latin typeface="+mn-lt"/>
                <a:cs typeface="+mn-cs"/>
              </a:rPr>
              <a:t>, </a:t>
            </a:r>
            <a:r>
              <a:rPr lang="en-US" sz="1200" dirty="0" err="1">
                <a:latin typeface="+mn-lt"/>
                <a:cs typeface="+mn-cs"/>
              </a:rPr>
              <a:t>ro</a:t>
            </a:r>
            <a:r>
              <a:rPr lang="en-US" sz="1200" dirty="0">
                <a:latin typeface="+mn-lt"/>
                <a:cs typeface="+mn-cs"/>
              </a:rPr>
              <a:t>, </a:t>
            </a:r>
            <a:r>
              <a:rPr lang="en-US" sz="1200" dirty="0" err="1">
                <a:latin typeface="+mn-lt"/>
                <a:cs typeface="+mn-cs"/>
              </a:rPr>
              <a:t>en_NZ</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no_NO_NY</a:t>
            </a:r>
            <a:r>
              <a:rPr lang="en-US" sz="1200" dirty="0">
                <a:latin typeface="+mn-lt"/>
                <a:cs typeface="+mn-cs"/>
              </a:rPr>
              <a:t>, </a:t>
            </a:r>
            <a:r>
              <a:rPr lang="en-US" sz="1200" dirty="0" err="1">
                <a:latin typeface="+mn-lt"/>
                <a:cs typeface="+mn-cs"/>
              </a:rPr>
              <a:t>lt_LT</a:t>
            </a:r>
            <a:r>
              <a:rPr lang="en-US" sz="1200" dirty="0">
                <a:latin typeface="+mn-lt"/>
                <a:cs typeface="+mn-cs"/>
              </a:rPr>
              <a:t>, </a:t>
            </a:r>
            <a:r>
              <a:rPr lang="en-US" sz="1200" dirty="0" err="1">
                <a:latin typeface="+mn-lt"/>
                <a:cs typeface="+mn-cs"/>
              </a:rPr>
              <a:t>es_NI</a:t>
            </a:r>
            <a:r>
              <a:rPr lang="en-US" sz="1200" dirty="0">
                <a:latin typeface="+mn-lt"/>
                <a:cs typeface="+mn-cs"/>
              </a:rPr>
              <a:t>, </a:t>
            </a:r>
            <a:r>
              <a:rPr lang="en-US" sz="1200" dirty="0" err="1">
                <a:latin typeface="+mn-lt"/>
                <a:cs typeface="+mn-cs"/>
              </a:rPr>
              <a:t>nl</a:t>
            </a:r>
            <a:r>
              <a:rPr lang="en-US" sz="1200" dirty="0">
                <a:latin typeface="+mn-lt"/>
                <a:cs typeface="+mn-cs"/>
              </a:rPr>
              <a:t>, </a:t>
            </a:r>
            <a:r>
              <a:rPr lang="en-US" sz="1200" dirty="0" err="1">
                <a:latin typeface="+mn-lt"/>
                <a:cs typeface="+mn-cs"/>
              </a:rPr>
              <a:t>ga_IE</a:t>
            </a:r>
            <a:r>
              <a:rPr lang="en-US" sz="1200" dirty="0">
                <a:latin typeface="+mn-lt"/>
                <a:cs typeface="+mn-cs"/>
              </a:rPr>
              <a:t>, </a:t>
            </a:r>
            <a:r>
              <a:rPr lang="en-US" sz="1200" dirty="0" err="1">
                <a:latin typeface="+mn-lt"/>
                <a:cs typeface="+mn-cs"/>
              </a:rPr>
              <a:t>fr_BE</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es_ES</a:t>
            </a:r>
            <a:r>
              <a:rPr lang="en-US" sz="1200" dirty="0">
                <a:latin typeface="+mn-lt"/>
                <a:cs typeface="+mn-cs"/>
              </a:rPr>
              <a:t>, </a:t>
            </a:r>
            <a:r>
              <a:rPr lang="en-US" sz="1200" dirty="0" err="1">
                <a:latin typeface="+mn-lt"/>
                <a:cs typeface="+mn-cs"/>
              </a:rPr>
              <a:t>ar_LB</a:t>
            </a:r>
            <a:r>
              <a:rPr lang="en-US" sz="1200" dirty="0">
                <a:latin typeface="+mn-lt"/>
                <a:cs typeface="+mn-cs"/>
              </a:rPr>
              <a:t>, </a:t>
            </a:r>
            <a:r>
              <a:rPr lang="en-US" sz="1200" dirty="0" err="1">
                <a:latin typeface="+mn-lt"/>
                <a:cs typeface="+mn-cs"/>
              </a:rPr>
              <a:t>ko</a:t>
            </a:r>
            <a:r>
              <a:rPr lang="en-US" sz="1200" dirty="0">
                <a:latin typeface="+mn-lt"/>
                <a:cs typeface="+mn-cs"/>
              </a:rPr>
              <a:t>, </a:t>
            </a:r>
            <a:r>
              <a:rPr lang="en-US" sz="1200" dirty="0" err="1">
                <a:latin typeface="+mn-lt"/>
                <a:cs typeface="+mn-cs"/>
              </a:rPr>
              <a:t>fr_CA</a:t>
            </a:r>
            <a:r>
              <a:rPr lang="en-US" sz="1200" dirty="0">
                <a:latin typeface="+mn-lt"/>
                <a:cs typeface="+mn-cs"/>
              </a:rPr>
              <a:t>, </a:t>
            </a:r>
            <a:r>
              <a:rPr lang="en-US" sz="1200" dirty="0" err="1">
                <a:latin typeface="+mn-lt"/>
                <a:cs typeface="+mn-cs"/>
              </a:rPr>
              <a:t>et_EE</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ar_KW</a:t>
            </a:r>
            <a:r>
              <a:rPr lang="en-US" sz="1200" dirty="0">
                <a:latin typeface="+mn-lt"/>
                <a:cs typeface="+mn-cs"/>
              </a:rPr>
              <a:t>, </a:t>
            </a:r>
            <a:r>
              <a:rPr lang="en-US" sz="1200" dirty="0" err="1">
                <a:latin typeface="+mn-lt"/>
                <a:cs typeface="+mn-cs"/>
              </a:rPr>
              <a:t>es_US</a:t>
            </a:r>
            <a:r>
              <a:rPr lang="en-US" sz="1200" dirty="0">
                <a:latin typeface="+mn-lt"/>
                <a:cs typeface="+mn-cs"/>
              </a:rPr>
              <a:t>, </a:t>
            </a:r>
            <a:r>
              <a:rPr lang="en-US" sz="1200" dirty="0" err="1">
                <a:latin typeface="+mn-lt"/>
                <a:cs typeface="+mn-cs"/>
              </a:rPr>
              <a:t>es_MX</a:t>
            </a:r>
            <a:r>
              <a:rPr lang="en-US" sz="1200" dirty="0">
                <a:latin typeface="+mn-lt"/>
                <a:cs typeface="+mn-cs"/>
              </a:rPr>
              <a:t>, </a:t>
            </a:r>
            <a:r>
              <a:rPr lang="en-US" sz="1200" dirty="0" err="1">
                <a:latin typeface="+mn-lt"/>
                <a:cs typeface="+mn-cs"/>
              </a:rPr>
              <a:t>ar_SD</a:t>
            </a:r>
            <a:r>
              <a:rPr lang="en-US" sz="1200" dirty="0">
                <a:latin typeface="+mn-lt"/>
                <a:cs typeface="+mn-cs"/>
              </a:rPr>
              <a:t>, </a:t>
            </a:r>
            <a:r>
              <a:rPr lang="en-US" sz="1200" dirty="0" err="1">
                <a:latin typeface="+mn-lt"/>
                <a:cs typeface="+mn-cs"/>
              </a:rPr>
              <a:t>in_ID</a:t>
            </a:r>
            <a:r>
              <a:rPr lang="en-US" sz="1200" dirty="0">
                <a:latin typeface="+mn-lt"/>
                <a:cs typeface="+mn-cs"/>
              </a:rPr>
              <a:t>, </a:t>
            </a:r>
            <a:r>
              <a:rPr lang="en-US" sz="1200" dirty="0" err="1">
                <a:latin typeface="+mn-lt"/>
                <a:cs typeface="+mn-cs"/>
              </a:rPr>
              <a:t>ru</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lv</a:t>
            </a:r>
            <a:r>
              <a:rPr lang="en-US" sz="1200" dirty="0">
                <a:latin typeface="+mn-lt"/>
                <a:cs typeface="+mn-cs"/>
              </a:rPr>
              <a:t>, </a:t>
            </a:r>
            <a:r>
              <a:rPr lang="en-US" sz="1200" dirty="0" err="1">
                <a:latin typeface="+mn-lt"/>
                <a:cs typeface="+mn-cs"/>
              </a:rPr>
              <a:t>es_UY</a:t>
            </a:r>
            <a:r>
              <a:rPr lang="en-US" sz="1200" dirty="0">
                <a:latin typeface="+mn-lt"/>
                <a:cs typeface="+mn-cs"/>
              </a:rPr>
              <a:t>, </a:t>
            </a:r>
            <a:r>
              <a:rPr lang="en-US" sz="1200" dirty="0" err="1">
                <a:latin typeface="+mn-lt"/>
                <a:cs typeface="+mn-cs"/>
              </a:rPr>
              <a:t>lv_LV</a:t>
            </a:r>
            <a:r>
              <a:rPr lang="en-US" sz="1200" dirty="0">
                <a:latin typeface="+mn-lt"/>
                <a:cs typeface="+mn-cs"/>
              </a:rPr>
              <a:t>, </a:t>
            </a:r>
            <a:r>
              <a:rPr lang="en-US" sz="1200" dirty="0" err="1">
                <a:latin typeface="+mn-lt"/>
                <a:cs typeface="+mn-cs"/>
              </a:rPr>
              <a:t>iw</a:t>
            </a:r>
            <a:r>
              <a:rPr lang="en-US" sz="1200" dirty="0">
                <a:latin typeface="+mn-lt"/>
                <a:cs typeface="+mn-cs"/>
              </a:rPr>
              <a:t>, </a:t>
            </a:r>
            <a:r>
              <a:rPr lang="en-US" sz="1200" dirty="0" err="1">
                <a:latin typeface="+mn-lt"/>
                <a:cs typeface="+mn-cs"/>
              </a:rPr>
              <a:t>pt_BR</a:t>
            </a:r>
            <a:r>
              <a:rPr lang="en-US" sz="1200" dirty="0">
                <a:latin typeface="+mn-lt"/>
                <a:cs typeface="+mn-cs"/>
              </a:rPr>
              <a:t>, </a:t>
            </a:r>
            <a:r>
              <a:rPr lang="en-US" sz="1200" dirty="0" err="1">
                <a:latin typeface="+mn-lt"/>
                <a:cs typeface="+mn-cs"/>
              </a:rPr>
              <a:t>ar_SY</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hr, et, </a:t>
            </a:r>
            <a:r>
              <a:rPr lang="en-US" sz="1200" dirty="0" err="1">
                <a:latin typeface="+mn-lt"/>
                <a:cs typeface="+mn-cs"/>
              </a:rPr>
              <a:t>es_DO</a:t>
            </a:r>
            <a:r>
              <a:rPr lang="en-US" sz="1200" dirty="0">
                <a:latin typeface="+mn-lt"/>
                <a:cs typeface="+mn-cs"/>
              </a:rPr>
              <a:t>, </a:t>
            </a:r>
            <a:r>
              <a:rPr lang="en-US" sz="1200" dirty="0" err="1">
                <a:latin typeface="+mn-lt"/>
                <a:cs typeface="+mn-cs"/>
              </a:rPr>
              <a:t>fr_CH</a:t>
            </a:r>
            <a:r>
              <a:rPr lang="en-US" sz="1200" dirty="0">
                <a:latin typeface="+mn-lt"/>
                <a:cs typeface="+mn-cs"/>
              </a:rPr>
              <a:t>, </a:t>
            </a:r>
            <a:r>
              <a:rPr lang="en-US" sz="1200" dirty="0" err="1">
                <a:latin typeface="+mn-lt"/>
                <a:cs typeface="+mn-cs"/>
              </a:rPr>
              <a:t>hi_IN</a:t>
            </a:r>
            <a:r>
              <a:rPr lang="en-US" sz="1200" dirty="0">
                <a:latin typeface="+mn-lt"/>
                <a:cs typeface="+mn-cs"/>
              </a:rPr>
              <a:t>, </a:t>
            </a:r>
            <a:r>
              <a:rPr lang="en-US" sz="1200" dirty="0" err="1">
                <a:latin typeface="+mn-lt"/>
                <a:cs typeface="+mn-cs"/>
              </a:rPr>
              <a:t>es_VE</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ar_BH</a:t>
            </a:r>
            <a:r>
              <a:rPr lang="en-US" sz="1200" dirty="0">
                <a:latin typeface="+mn-lt"/>
                <a:cs typeface="+mn-cs"/>
              </a:rPr>
              <a:t>, </a:t>
            </a:r>
            <a:r>
              <a:rPr lang="en-US" sz="1200" dirty="0" err="1">
                <a:latin typeface="+mn-lt"/>
                <a:cs typeface="+mn-cs"/>
              </a:rPr>
              <a:t>en_PH</a:t>
            </a:r>
            <a:r>
              <a:rPr lang="en-US" sz="1200" dirty="0">
                <a:latin typeface="+mn-lt"/>
                <a:cs typeface="+mn-cs"/>
              </a:rPr>
              <a:t>, </a:t>
            </a:r>
            <a:r>
              <a:rPr lang="en-US" sz="1200" dirty="0" err="1">
                <a:latin typeface="+mn-lt"/>
                <a:cs typeface="+mn-cs"/>
              </a:rPr>
              <a:t>ar_TN</a:t>
            </a:r>
            <a:r>
              <a:rPr lang="en-US" sz="1200" dirty="0">
                <a:latin typeface="+mn-lt"/>
                <a:cs typeface="+mn-cs"/>
              </a:rPr>
              <a:t>, </a:t>
            </a:r>
            <a:r>
              <a:rPr lang="en-US" sz="1200" dirty="0" err="1">
                <a:latin typeface="+mn-lt"/>
                <a:cs typeface="+mn-cs"/>
              </a:rPr>
              <a:t>fi</a:t>
            </a:r>
            <a:r>
              <a:rPr lang="en-US" sz="1200" dirty="0">
                <a:latin typeface="+mn-lt"/>
                <a:cs typeface="+mn-cs"/>
              </a:rPr>
              <a:t>, </a:t>
            </a:r>
            <a:r>
              <a:rPr lang="en-US" sz="1200" dirty="0" err="1">
                <a:latin typeface="+mn-lt"/>
                <a:cs typeface="+mn-cs"/>
              </a:rPr>
              <a:t>de_AT</a:t>
            </a:r>
            <a:r>
              <a:rPr lang="en-US" sz="1200" dirty="0">
                <a:latin typeface="+mn-lt"/>
                <a:cs typeface="+mn-cs"/>
              </a:rPr>
              <a:t>, </a:t>
            </a:r>
            <a:r>
              <a:rPr lang="en-US" sz="1200" dirty="0" err="1">
                <a:latin typeface="+mn-lt"/>
                <a:cs typeface="+mn-cs"/>
              </a:rPr>
              <a:t>es</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nl_NL</a:t>
            </a:r>
            <a:r>
              <a:rPr lang="en-US" sz="1200" dirty="0">
                <a:latin typeface="+mn-lt"/>
                <a:cs typeface="+mn-cs"/>
              </a:rPr>
              <a:t>, </a:t>
            </a:r>
            <a:r>
              <a:rPr lang="en-US" sz="1200" dirty="0" err="1">
                <a:latin typeface="+mn-lt"/>
                <a:cs typeface="+mn-cs"/>
              </a:rPr>
              <a:t>es_EC</a:t>
            </a:r>
            <a:r>
              <a:rPr lang="en-US" sz="1200" dirty="0">
                <a:latin typeface="+mn-lt"/>
                <a:cs typeface="+mn-cs"/>
              </a:rPr>
              <a:t>, </a:t>
            </a:r>
            <a:r>
              <a:rPr lang="en-US" sz="1200" dirty="0" err="1">
                <a:latin typeface="+mn-lt"/>
                <a:cs typeface="+mn-cs"/>
              </a:rPr>
              <a:t>zh_TW</a:t>
            </a:r>
            <a:r>
              <a:rPr lang="en-US" sz="1200" dirty="0">
                <a:latin typeface="+mn-lt"/>
                <a:cs typeface="+mn-cs"/>
              </a:rPr>
              <a:t>, </a:t>
            </a:r>
            <a:r>
              <a:rPr lang="en-US" sz="1200" dirty="0" err="1">
                <a:latin typeface="+mn-lt"/>
                <a:cs typeface="+mn-cs"/>
              </a:rPr>
              <a:t>ar_JO</a:t>
            </a:r>
            <a:r>
              <a:rPr lang="en-US" sz="1200" dirty="0">
                <a:latin typeface="+mn-lt"/>
                <a:cs typeface="+mn-cs"/>
              </a:rPr>
              <a:t>, be, </a:t>
            </a:r>
          </a:p>
          <a:p>
            <a:pPr marL="800100" lvl="1" indent="-342900" algn="l" rtl="0" fontAlgn="auto">
              <a:spcBef>
                <a:spcPts val="0"/>
              </a:spcBef>
              <a:spcAft>
                <a:spcPts val="0"/>
              </a:spcAft>
              <a:defRPr/>
            </a:pPr>
            <a:r>
              <a:rPr lang="en-US" sz="1200" dirty="0" err="1">
                <a:latin typeface="+mn-lt"/>
                <a:cs typeface="+mn-cs"/>
              </a:rPr>
              <a:t>is_IS</a:t>
            </a:r>
            <a:r>
              <a:rPr lang="en-US" sz="1200" dirty="0">
                <a:latin typeface="+mn-lt"/>
                <a:cs typeface="+mn-cs"/>
              </a:rPr>
              <a:t>, </a:t>
            </a:r>
            <a:r>
              <a:rPr lang="en-US" sz="1200" dirty="0" err="1">
                <a:latin typeface="+mn-lt"/>
                <a:cs typeface="+mn-cs"/>
              </a:rPr>
              <a:t>es_CO</a:t>
            </a:r>
            <a:r>
              <a:rPr lang="en-US" sz="1200" dirty="0">
                <a:latin typeface="+mn-lt"/>
                <a:cs typeface="+mn-cs"/>
              </a:rPr>
              <a:t>, </a:t>
            </a:r>
            <a:r>
              <a:rPr lang="en-US" sz="1200" dirty="0" err="1">
                <a:latin typeface="+mn-lt"/>
                <a:cs typeface="+mn-cs"/>
              </a:rPr>
              <a:t>es_CR</a:t>
            </a:r>
            <a:r>
              <a:rPr lang="en-US" sz="1200" dirty="0">
                <a:latin typeface="+mn-lt"/>
                <a:cs typeface="+mn-cs"/>
              </a:rPr>
              <a:t>, </a:t>
            </a:r>
            <a:r>
              <a:rPr lang="en-US" sz="1200" dirty="0" err="1">
                <a:latin typeface="+mn-lt"/>
                <a:cs typeface="+mn-cs"/>
              </a:rPr>
              <a:t>es_CL</a:t>
            </a:r>
            <a:r>
              <a:rPr lang="en-US" sz="1200" dirty="0">
                <a:latin typeface="+mn-lt"/>
                <a:cs typeface="+mn-cs"/>
              </a:rPr>
              <a:t>, </a:t>
            </a:r>
            <a:r>
              <a:rPr lang="en-US" sz="1200" dirty="0" err="1">
                <a:latin typeface="+mn-lt"/>
                <a:cs typeface="+mn-cs"/>
              </a:rPr>
              <a:t>ar_EG</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en_ZA</a:t>
            </a:r>
            <a:r>
              <a:rPr lang="en-US" sz="1200" dirty="0">
                <a:latin typeface="+mn-lt"/>
                <a:cs typeface="+mn-cs"/>
              </a:rPr>
              <a:t>, </a:t>
            </a:r>
            <a:r>
              <a:rPr lang="en-US" sz="1200" dirty="0" err="1">
                <a:latin typeface="+mn-lt"/>
                <a:cs typeface="+mn-cs"/>
              </a:rPr>
              <a:t>th_TH</a:t>
            </a:r>
            <a:r>
              <a:rPr lang="en-US" sz="1200" dirty="0">
                <a:latin typeface="+mn-lt"/>
                <a:cs typeface="+mn-cs"/>
              </a:rPr>
              <a:t>, </a:t>
            </a:r>
            <a:r>
              <a:rPr lang="en-US" sz="1200" dirty="0" err="1">
                <a:latin typeface="+mn-lt"/>
                <a:cs typeface="+mn-cs"/>
              </a:rPr>
              <a:t>el_GR</a:t>
            </a:r>
            <a:r>
              <a:rPr lang="en-US" sz="1200" dirty="0">
                <a:latin typeface="+mn-lt"/>
                <a:cs typeface="+mn-cs"/>
              </a:rPr>
              <a:t>, </a:t>
            </a:r>
            <a:r>
              <a:rPr lang="en-US" sz="1200" dirty="0" err="1">
                <a:latin typeface="+mn-lt"/>
                <a:cs typeface="+mn-cs"/>
              </a:rPr>
              <a:t>it_IT</a:t>
            </a:r>
            <a:r>
              <a:rPr lang="en-US" sz="1200" dirty="0">
                <a:latin typeface="+mn-lt"/>
                <a:cs typeface="+mn-cs"/>
              </a:rPr>
              <a:t>, ca, </a:t>
            </a:r>
            <a:r>
              <a:rPr lang="en-US" sz="1200" dirty="0" err="1">
                <a:latin typeface="+mn-lt"/>
                <a:cs typeface="+mn-cs"/>
              </a:rPr>
              <a:t>hu_HU</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fr</a:t>
            </a:r>
            <a:r>
              <a:rPr lang="en-US" sz="1200" dirty="0">
                <a:latin typeface="+mn-lt"/>
                <a:cs typeface="+mn-cs"/>
              </a:rPr>
              <a:t>, </a:t>
            </a:r>
            <a:r>
              <a:rPr lang="en-US" sz="1200" dirty="0" err="1">
                <a:latin typeface="+mn-lt"/>
                <a:cs typeface="+mn-cs"/>
              </a:rPr>
              <a:t>en_IE</a:t>
            </a:r>
            <a:r>
              <a:rPr lang="en-US" sz="1200" dirty="0">
                <a:latin typeface="+mn-lt"/>
                <a:cs typeface="+mn-cs"/>
              </a:rPr>
              <a:t>, </a:t>
            </a:r>
            <a:r>
              <a:rPr lang="en-US" sz="1200" dirty="0" err="1">
                <a:latin typeface="+mn-lt"/>
                <a:cs typeface="+mn-cs"/>
              </a:rPr>
              <a:t>uk_UA</a:t>
            </a:r>
            <a:r>
              <a:rPr lang="en-US" sz="1200" dirty="0">
                <a:latin typeface="+mn-lt"/>
                <a:cs typeface="+mn-cs"/>
              </a:rPr>
              <a:t>, </a:t>
            </a:r>
            <a:r>
              <a:rPr lang="en-US" sz="1200" dirty="0" err="1">
                <a:latin typeface="+mn-lt"/>
                <a:cs typeface="+mn-cs"/>
              </a:rPr>
              <a:t>pl_PL</a:t>
            </a:r>
            <a:r>
              <a:rPr lang="en-US" sz="1200" dirty="0">
                <a:latin typeface="+mn-lt"/>
                <a:cs typeface="+mn-cs"/>
              </a:rPr>
              <a:t>, </a:t>
            </a:r>
            <a:r>
              <a:rPr lang="en-US" sz="1200" dirty="0" err="1">
                <a:latin typeface="+mn-lt"/>
                <a:cs typeface="+mn-cs"/>
              </a:rPr>
              <a:t>fr_LU</a:t>
            </a:r>
            <a:r>
              <a:rPr lang="en-US" sz="1200" dirty="0">
                <a:latin typeface="+mn-lt"/>
                <a:cs typeface="+mn-cs"/>
              </a:rPr>
              <a:t>, </a:t>
            </a:r>
            <a:r>
              <a:rPr lang="en-US" sz="1200" dirty="0" err="1">
                <a:latin typeface="+mn-lt"/>
                <a:cs typeface="+mn-cs"/>
              </a:rPr>
              <a:t>nl_BE</a:t>
            </a:r>
            <a:r>
              <a:rPr lang="en-US" sz="1200" dirty="0">
                <a:latin typeface="+mn-lt"/>
                <a:cs typeface="+mn-cs"/>
              </a:rPr>
              <a:t>,</a:t>
            </a:r>
          </a:p>
          <a:p>
            <a:pPr marL="800100" lvl="1" indent="-342900" algn="l" rtl="0" fontAlgn="auto">
              <a:spcBef>
                <a:spcPts val="0"/>
              </a:spcBef>
              <a:spcAft>
                <a:spcPts val="0"/>
              </a:spcAft>
              <a:defRPr/>
            </a:pPr>
            <a:r>
              <a:rPr lang="en-US" sz="1200" dirty="0">
                <a:latin typeface="+mn-lt"/>
                <a:cs typeface="+mn-cs"/>
              </a:rPr>
              <a:t> </a:t>
            </a:r>
            <a:r>
              <a:rPr lang="en-US" sz="1200" dirty="0" err="1">
                <a:latin typeface="+mn-lt"/>
                <a:cs typeface="+mn-cs"/>
              </a:rPr>
              <a:t>en_IN</a:t>
            </a:r>
            <a:r>
              <a:rPr lang="en-US" sz="1200" dirty="0">
                <a:latin typeface="+mn-lt"/>
                <a:cs typeface="+mn-cs"/>
              </a:rPr>
              <a:t>, </a:t>
            </a:r>
            <a:r>
              <a:rPr lang="en-US" sz="1200" dirty="0" err="1">
                <a:latin typeface="+mn-lt"/>
                <a:cs typeface="+mn-cs"/>
              </a:rPr>
              <a:t>ca_ES</a:t>
            </a:r>
            <a:r>
              <a:rPr lang="en-US" sz="1200" dirty="0">
                <a:latin typeface="+mn-lt"/>
                <a:cs typeface="+mn-cs"/>
              </a:rPr>
              <a:t>, </a:t>
            </a:r>
            <a:r>
              <a:rPr lang="en-US" sz="1200" dirty="0" err="1">
                <a:latin typeface="+mn-lt"/>
                <a:cs typeface="+mn-cs"/>
              </a:rPr>
              <a:t>ar_MA</a:t>
            </a:r>
            <a:r>
              <a:rPr lang="en-US" sz="1200" dirty="0">
                <a:latin typeface="+mn-lt"/>
                <a:cs typeface="+mn-cs"/>
              </a:rPr>
              <a:t>, </a:t>
            </a:r>
            <a:r>
              <a:rPr lang="en-US" sz="1200" dirty="0" err="1">
                <a:latin typeface="+mn-lt"/>
                <a:cs typeface="+mn-cs"/>
              </a:rPr>
              <a:t>es_BO</a:t>
            </a:r>
            <a:r>
              <a:rPr lang="en-US" sz="1200" dirty="0">
                <a:latin typeface="+mn-lt"/>
                <a:cs typeface="+mn-cs"/>
              </a:rPr>
              <a:t>, </a:t>
            </a:r>
            <a:r>
              <a:rPr lang="en-US" sz="1200" dirty="0" err="1">
                <a:latin typeface="+mn-lt"/>
                <a:cs typeface="+mn-cs"/>
              </a:rPr>
              <a:t>en_AU</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sr</a:t>
            </a:r>
            <a:r>
              <a:rPr lang="en-US" sz="1200" dirty="0">
                <a:latin typeface="+mn-lt"/>
                <a:cs typeface="+mn-cs"/>
              </a:rPr>
              <a:t>, </a:t>
            </a:r>
            <a:r>
              <a:rPr lang="en-US" sz="1200" dirty="0" err="1">
                <a:latin typeface="+mn-lt"/>
                <a:cs typeface="+mn-cs"/>
              </a:rPr>
              <a:t>zh_SG</a:t>
            </a:r>
            <a:r>
              <a:rPr lang="en-US" sz="1200" dirty="0">
                <a:latin typeface="+mn-lt"/>
                <a:cs typeface="+mn-cs"/>
              </a:rPr>
              <a:t>, pt, </a:t>
            </a:r>
            <a:r>
              <a:rPr lang="en-US" sz="1200" dirty="0" err="1">
                <a:latin typeface="+mn-lt"/>
                <a:cs typeface="+mn-cs"/>
              </a:rPr>
              <a:t>uk</a:t>
            </a:r>
            <a:r>
              <a:rPr lang="en-US" sz="1200" dirty="0">
                <a:latin typeface="+mn-lt"/>
                <a:cs typeface="+mn-cs"/>
              </a:rPr>
              <a:t>, </a:t>
            </a:r>
            <a:r>
              <a:rPr lang="en-US" sz="1200" dirty="0" err="1">
                <a:latin typeface="+mn-lt"/>
                <a:cs typeface="+mn-cs"/>
              </a:rPr>
              <a:t>es_SV</a:t>
            </a:r>
            <a:r>
              <a:rPr lang="en-US" sz="1200" dirty="0">
                <a:latin typeface="+mn-lt"/>
                <a:cs typeface="+mn-cs"/>
              </a:rPr>
              <a:t>, </a:t>
            </a:r>
            <a:r>
              <a:rPr lang="en-US" sz="1200" dirty="0" err="1">
                <a:latin typeface="+mn-lt"/>
                <a:cs typeface="+mn-cs"/>
              </a:rPr>
              <a:t>ru_RU</a:t>
            </a:r>
            <a:r>
              <a:rPr lang="en-US" sz="1200" dirty="0">
                <a:latin typeface="+mn-lt"/>
                <a:cs typeface="+mn-cs"/>
              </a:rPr>
              <a:t>, </a:t>
            </a:r>
            <a:r>
              <a:rPr lang="en-US" sz="1200" dirty="0" err="1">
                <a:latin typeface="+mn-lt"/>
                <a:cs typeface="+mn-cs"/>
              </a:rPr>
              <a:t>ko_KR</a:t>
            </a: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vi, </a:t>
            </a:r>
            <a:r>
              <a:rPr lang="en-US" sz="1200" dirty="0" err="1">
                <a:latin typeface="+mn-lt"/>
                <a:cs typeface="+mn-cs"/>
              </a:rPr>
              <a:t>ar_DZ</a:t>
            </a:r>
            <a:r>
              <a:rPr lang="en-US" sz="1200" dirty="0">
                <a:latin typeface="+mn-lt"/>
                <a:cs typeface="+mn-cs"/>
              </a:rPr>
              <a:t>, </a:t>
            </a:r>
            <a:r>
              <a:rPr lang="en-US" sz="1200" dirty="0" err="1">
                <a:latin typeface="+mn-lt"/>
                <a:cs typeface="+mn-cs"/>
              </a:rPr>
              <a:t>vi_VN</a:t>
            </a:r>
            <a:r>
              <a:rPr lang="en-US" sz="1200" dirty="0">
                <a:latin typeface="+mn-lt"/>
                <a:cs typeface="+mn-cs"/>
              </a:rPr>
              <a:t>, sq, </a:t>
            </a:r>
            <a:r>
              <a:rPr lang="en-US" sz="1200" dirty="0" err="1">
                <a:latin typeface="+mn-lt"/>
                <a:cs typeface="+mn-cs"/>
              </a:rPr>
              <a:t>ar_LY</a:t>
            </a:r>
            <a:r>
              <a:rPr lang="en-US" sz="1200" dirty="0">
                <a:latin typeface="+mn-lt"/>
                <a:cs typeface="+mn-cs"/>
              </a:rPr>
              <a:t>, </a:t>
            </a:r>
            <a:r>
              <a:rPr lang="en-US" sz="1200" dirty="0" err="1">
                <a:latin typeface="+mn-lt"/>
                <a:cs typeface="+mn-cs"/>
              </a:rPr>
              <a:t>ar</a:t>
            </a:r>
            <a:r>
              <a:rPr lang="en-US" sz="1200" dirty="0">
                <a:latin typeface="+mn-lt"/>
                <a:cs typeface="+mn-cs"/>
              </a:rPr>
              <a:t>, </a:t>
            </a:r>
            <a:r>
              <a:rPr lang="en-US" sz="1200" dirty="0" err="1">
                <a:latin typeface="+mn-lt"/>
                <a:cs typeface="+mn-cs"/>
              </a:rPr>
              <a:t>zh_CN</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be_BY</a:t>
            </a:r>
            <a:r>
              <a:rPr lang="en-US" sz="1200" dirty="0">
                <a:latin typeface="+mn-lt"/>
                <a:cs typeface="+mn-cs"/>
              </a:rPr>
              <a:t>, </a:t>
            </a:r>
            <a:r>
              <a:rPr lang="en-US" sz="1200" dirty="0" err="1">
                <a:latin typeface="+mn-lt"/>
                <a:cs typeface="+mn-cs"/>
              </a:rPr>
              <a:t>zh_HK</a:t>
            </a:r>
            <a:r>
              <a:rPr lang="en-US" sz="1200" dirty="0">
                <a:latin typeface="+mn-lt"/>
                <a:cs typeface="+mn-cs"/>
              </a:rPr>
              <a:t>, </a:t>
            </a:r>
            <a:r>
              <a:rPr lang="en-US" sz="1200" dirty="0" err="1">
                <a:latin typeface="+mn-lt"/>
                <a:cs typeface="+mn-cs"/>
              </a:rPr>
              <a:t>ja</a:t>
            </a:r>
            <a:r>
              <a:rPr lang="en-US" sz="1200" dirty="0">
                <a:latin typeface="+mn-lt"/>
                <a:cs typeface="+mn-cs"/>
              </a:rPr>
              <a:t>, </a:t>
            </a:r>
            <a:r>
              <a:rPr lang="en-US" sz="1200" dirty="0" err="1">
                <a:latin typeface="+mn-lt"/>
                <a:cs typeface="+mn-cs"/>
              </a:rPr>
              <a:t>iw_IL</a:t>
            </a:r>
            <a:r>
              <a:rPr lang="en-US" sz="1200" dirty="0">
                <a:latin typeface="+mn-lt"/>
                <a:cs typeface="+mn-cs"/>
              </a:rPr>
              <a:t>, </a:t>
            </a:r>
            <a:r>
              <a:rPr lang="en-US" sz="1200" dirty="0" err="1">
                <a:latin typeface="+mn-lt"/>
                <a:cs typeface="+mn-cs"/>
              </a:rPr>
              <a:t>bg_BG</a:t>
            </a:r>
            <a:r>
              <a:rPr lang="en-US" sz="1200" dirty="0">
                <a:latin typeface="+mn-lt"/>
                <a:cs typeface="+mn-cs"/>
              </a:rPr>
              <a:t>, in, </a:t>
            </a:r>
          </a:p>
          <a:p>
            <a:pPr marL="800100" lvl="1" indent="-342900" algn="l" rtl="0" fontAlgn="auto">
              <a:spcBef>
                <a:spcPts val="0"/>
              </a:spcBef>
              <a:spcAft>
                <a:spcPts val="0"/>
              </a:spcAft>
              <a:defRPr/>
            </a:pPr>
            <a:r>
              <a:rPr lang="en-US" sz="1200" dirty="0" err="1">
                <a:latin typeface="+mn-lt"/>
                <a:cs typeface="+mn-cs"/>
              </a:rPr>
              <a:t>mt_MT</a:t>
            </a:r>
            <a:r>
              <a:rPr lang="en-US" sz="1200" dirty="0">
                <a:latin typeface="+mn-lt"/>
                <a:cs typeface="+mn-cs"/>
              </a:rPr>
              <a:t>, </a:t>
            </a:r>
            <a:r>
              <a:rPr lang="en-US" sz="1200" dirty="0" err="1">
                <a:latin typeface="+mn-lt"/>
                <a:cs typeface="+mn-cs"/>
              </a:rPr>
              <a:t>es_PY</a:t>
            </a:r>
            <a:r>
              <a:rPr lang="en-US" sz="1200" dirty="0">
                <a:latin typeface="+mn-lt"/>
                <a:cs typeface="+mn-cs"/>
              </a:rPr>
              <a:t>, </a:t>
            </a:r>
            <a:r>
              <a:rPr lang="en-US" sz="1200" dirty="0" err="1">
                <a:latin typeface="+mn-lt"/>
                <a:cs typeface="+mn-cs"/>
              </a:rPr>
              <a:t>sl</a:t>
            </a:r>
            <a:r>
              <a:rPr lang="en-US" sz="1200" dirty="0">
                <a:latin typeface="+mn-lt"/>
                <a:cs typeface="+mn-cs"/>
              </a:rPr>
              <a:t>, </a:t>
            </a:r>
            <a:r>
              <a:rPr lang="en-US" sz="1200" dirty="0" err="1">
                <a:latin typeface="+mn-lt"/>
                <a:cs typeface="+mn-cs"/>
              </a:rPr>
              <a:t>fr_FR</a:t>
            </a:r>
            <a:r>
              <a:rPr lang="en-US" sz="1200" dirty="0">
                <a:latin typeface="+mn-lt"/>
                <a:cs typeface="+mn-cs"/>
              </a:rPr>
              <a:t>, </a:t>
            </a:r>
            <a:r>
              <a:rPr lang="en-US" sz="1200" dirty="0" err="1">
                <a:latin typeface="+mn-lt"/>
                <a:cs typeface="+mn-cs"/>
              </a:rPr>
              <a:t>cs_CZ</a:t>
            </a:r>
            <a:r>
              <a:rPr lang="en-US" sz="1200" dirty="0">
                <a:latin typeface="+mn-lt"/>
                <a:cs typeface="+mn-cs"/>
              </a:rPr>
              <a:t>, </a:t>
            </a:r>
            <a:r>
              <a:rPr lang="en-US" sz="1200" dirty="0" err="1">
                <a:latin typeface="+mn-lt"/>
                <a:cs typeface="+mn-cs"/>
              </a:rPr>
              <a:t>it_CH</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ro_RO</a:t>
            </a:r>
            <a:r>
              <a:rPr lang="en-US" sz="1200" dirty="0">
                <a:latin typeface="+mn-lt"/>
                <a:cs typeface="+mn-cs"/>
              </a:rPr>
              <a:t>, </a:t>
            </a:r>
            <a:r>
              <a:rPr lang="en-US" sz="1200" dirty="0" err="1">
                <a:latin typeface="+mn-lt"/>
                <a:cs typeface="+mn-cs"/>
              </a:rPr>
              <a:t>es_PR</a:t>
            </a:r>
            <a:r>
              <a:rPr lang="en-US" sz="1200" dirty="0">
                <a:latin typeface="+mn-lt"/>
                <a:cs typeface="+mn-cs"/>
              </a:rPr>
              <a:t>, </a:t>
            </a:r>
            <a:r>
              <a:rPr lang="en-US" sz="1200" dirty="0" err="1">
                <a:latin typeface="+mn-lt"/>
                <a:cs typeface="+mn-cs"/>
              </a:rPr>
              <a:t>en_CA</a:t>
            </a:r>
            <a:r>
              <a:rPr lang="en-US" sz="1200" dirty="0">
                <a:latin typeface="+mn-lt"/>
                <a:cs typeface="+mn-cs"/>
              </a:rPr>
              <a:t>, </a:t>
            </a:r>
            <a:r>
              <a:rPr lang="en-US" sz="1200" dirty="0" err="1">
                <a:latin typeface="+mn-lt"/>
                <a:cs typeface="+mn-cs"/>
              </a:rPr>
              <a:t>de_DE</a:t>
            </a:r>
            <a:r>
              <a:rPr lang="en-US" sz="1200" dirty="0">
                <a:latin typeface="+mn-lt"/>
                <a:cs typeface="+mn-cs"/>
              </a:rPr>
              <a:t>, </a:t>
            </a:r>
            <a:r>
              <a:rPr lang="en-US" sz="1200" dirty="0" err="1">
                <a:latin typeface="+mn-lt"/>
                <a:cs typeface="+mn-cs"/>
              </a:rPr>
              <a:t>ga</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de_LU</a:t>
            </a:r>
            <a:r>
              <a:rPr lang="en-US" sz="1200" dirty="0">
                <a:latin typeface="+mn-lt"/>
                <a:cs typeface="+mn-cs"/>
              </a:rPr>
              <a:t>, de, </a:t>
            </a:r>
            <a:r>
              <a:rPr lang="en-US" sz="1200" dirty="0" err="1">
                <a:latin typeface="+mn-lt"/>
                <a:cs typeface="+mn-cs"/>
              </a:rPr>
              <a:t>es_AR</a:t>
            </a:r>
            <a:r>
              <a:rPr lang="en-US" sz="1200" dirty="0">
                <a:latin typeface="+mn-lt"/>
                <a:cs typeface="+mn-cs"/>
              </a:rPr>
              <a:t>, </a:t>
            </a:r>
            <a:r>
              <a:rPr lang="en-US" sz="1200" dirty="0" err="1">
                <a:latin typeface="+mn-lt"/>
                <a:cs typeface="+mn-cs"/>
              </a:rPr>
              <a:t>sk</a:t>
            </a:r>
            <a:r>
              <a:rPr lang="en-US" sz="1200" dirty="0">
                <a:latin typeface="+mn-lt"/>
                <a:cs typeface="+mn-cs"/>
              </a:rPr>
              <a:t>, </a:t>
            </a:r>
            <a:r>
              <a:rPr lang="en-US" sz="1200" dirty="0" err="1">
                <a:latin typeface="+mn-lt"/>
                <a:cs typeface="+mn-cs"/>
              </a:rPr>
              <a:t>ms_MY</a:t>
            </a:r>
            <a:r>
              <a:rPr lang="en-US" sz="1200" dirty="0">
                <a:latin typeface="+mn-lt"/>
                <a:cs typeface="+mn-cs"/>
              </a:rPr>
              <a:t>, </a:t>
            </a:r>
            <a:r>
              <a:rPr lang="en-US" sz="1200" dirty="0" err="1">
                <a:latin typeface="+mn-lt"/>
                <a:cs typeface="+mn-cs"/>
              </a:rPr>
              <a:t>hr_HR</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en_SG</a:t>
            </a:r>
            <a:r>
              <a:rPr lang="en-US" sz="1200" dirty="0">
                <a:latin typeface="+mn-lt"/>
                <a:cs typeface="+mn-cs"/>
              </a:rPr>
              <a:t>, </a:t>
            </a:r>
            <a:r>
              <a:rPr lang="en-US" sz="1200" dirty="0" err="1">
                <a:latin typeface="+mn-lt"/>
                <a:cs typeface="+mn-cs"/>
              </a:rPr>
              <a:t>da</a:t>
            </a:r>
            <a:r>
              <a:rPr lang="en-US" sz="1200" dirty="0">
                <a:latin typeface="+mn-lt"/>
                <a:cs typeface="+mn-cs"/>
              </a:rPr>
              <a:t>, </a:t>
            </a:r>
            <a:r>
              <a:rPr lang="en-US" sz="1200" dirty="0" err="1">
                <a:latin typeface="+mn-lt"/>
                <a:cs typeface="+mn-cs"/>
              </a:rPr>
              <a:t>mt</a:t>
            </a:r>
            <a:r>
              <a:rPr lang="en-US" sz="1200" dirty="0">
                <a:latin typeface="+mn-lt"/>
                <a:cs typeface="+mn-cs"/>
              </a:rPr>
              <a:t>, pl, </a:t>
            </a:r>
            <a:r>
              <a:rPr lang="en-US" sz="1200" dirty="0" err="1">
                <a:latin typeface="+mn-lt"/>
                <a:cs typeface="+mn-cs"/>
              </a:rPr>
              <a:t>ar_OM</a:t>
            </a:r>
            <a:r>
              <a:rPr lang="en-US" sz="1200" dirty="0">
                <a:latin typeface="+mn-lt"/>
                <a:cs typeface="+mn-cs"/>
              </a:rPr>
              <a:t>, </a:t>
            </a:r>
            <a:r>
              <a:rPr lang="en-US" sz="1200" dirty="0" err="1">
                <a:latin typeface="+mn-lt"/>
                <a:cs typeface="+mn-cs"/>
              </a:rPr>
              <a:t>tr</a:t>
            </a:r>
            <a:r>
              <a:rPr lang="en-US" sz="1200" dirty="0">
                <a:latin typeface="+mn-lt"/>
                <a:cs typeface="+mn-cs"/>
              </a:rPr>
              <a:t>, </a:t>
            </a:r>
          </a:p>
          <a:p>
            <a:pPr marL="800100" lvl="1" indent="-342900" algn="l" rtl="0" fontAlgn="auto">
              <a:spcBef>
                <a:spcPts val="0"/>
              </a:spcBef>
              <a:spcAft>
                <a:spcPts val="0"/>
              </a:spcAft>
              <a:defRPr/>
            </a:pPr>
            <a:r>
              <a:rPr lang="en-US" sz="1200" dirty="0" err="1">
                <a:latin typeface="+mn-lt"/>
                <a:cs typeface="+mn-cs"/>
              </a:rPr>
              <a:t>th_TH_TH</a:t>
            </a:r>
            <a:r>
              <a:rPr lang="en-US" sz="1200" dirty="0">
                <a:latin typeface="+mn-lt"/>
                <a:cs typeface="+mn-cs"/>
              </a:rPr>
              <a:t>, el, ms, </a:t>
            </a:r>
            <a:r>
              <a:rPr lang="en-US" sz="1200" dirty="0" err="1">
                <a:latin typeface="+mn-lt"/>
                <a:cs typeface="+mn-cs"/>
              </a:rPr>
              <a:t>sv_SE</a:t>
            </a:r>
            <a:r>
              <a:rPr lang="en-US" sz="1200" dirty="0">
                <a:latin typeface="+mn-lt"/>
                <a:cs typeface="+mn-cs"/>
              </a:rPr>
              <a:t>, </a:t>
            </a:r>
            <a:r>
              <a:rPr lang="en-US" sz="1200" dirty="0" err="1">
                <a:latin typeface="+mn-lt"/>
                <a:cs typeface="+mn-cs"/>
              </a:rPr>
              <a:t>da_DK</a:t>
            </a:r>
            <a:r>
              <a:rPr lang="en-US" sz="1200" dirty="0">
                <a:latin typeface="+mn-lt"/>
                <a:cs typeface="+mn-cs"/>
              </a:rPr>
              <a:t>, </a:t>
            </a:r>
            <a:r>
              <a:rPr lang="en-US" sz="1200" dirty="0" err="1">
                <a:latin typeface="+mn-lt"/>
                <a:cs typeface="+mn-cs"/>
              </a:rPr>
              <a:t>es_HN</a:t>
            </a: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 </a:t>
            </a:r>
          </a:p>
          <a:p>
            <a:pPr marL="800100" lvl="1" indent="-342900" algn="l" rtl="0" fontAlgn="auto">
              <a:spcBef>
                <a:spcPts val="0"/>
              </a:spcBef>
              <a:spcAft>
                <a:spcPts val="0"/>
              </a:spcAft>
              <a:defRPr/>
            </a:pPr>
            <a:r>
              <a:rPr lang="en-US" sz="1200" dirty="0">
                <a:latin typeface="+mn-lt"/>
                <a:cs typeface="+mn-cs"/>
              </a:rPr>
              <a:t>Default Locale:  </a:t>
            </a:r>
            <a:r>
              <a:rPr lang="en-US" sz="1200" dirty="0" err="1">
                <a:latin typeface="+mn-lt"/>
                <a:cs typeface="+mn-cs"/>
              </a:rPr>
              <a:t>iw_IL</a:t>
            </a:r>
            <a:endParaRPr lang="en-US" sz="9600" dirty="0">
              <a:latin typeface="+mn-lt"/>
              <a:cs typeface="+mn-cs"/>
            </a:endParaRPr>
          </a:p>
        </p:txBody>
      </p:sp>
      <p:sp>
        <p:nvSpPr>
          <p:cNvPr id="6" name="AutoShape 8"/>
          <p:cNvSpPr>
            <a:spLocks noChangeArrowheads="1"/>
          </p:cNvSpPr>
          <p:nvPr/>
        </p:nvSpPr>
        <p:spPr bwMode="auto">
          <a:xfrm>
            <a:off x="171450" y="1600200"/>
            <a:ext cx="6515100" cy="4724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800100" lvl="1" indent="-342900" algn="l" rtl="0" fontAlgn="auto">
              <a:spcBef>
                <a:spcPts val="0"/>
              </a:spcBef>
              <a:spcAft>
                <a:spcPts val="0"/>
              </a:spcAft>
              <a:defRPr/>
            </a:pPr>
            <a:r>
              <a:rPr lang="en-US" sz="1200" dirty="0">
                <a:latin typeface="+mn-lt"/>
                <a:cs typeface="+mn-cs"/>
              </a:rPr>
              <a:t>import </a:t>
            </a:r>
            <a:r>
              <a:rPr lang="en-US" sz="1200" dirty="0" err="1">
                <a:latin typeface="+mn-lt"/>
                <a:cs typeface="+mn-cs"/>
              </a:rPr>
              <a:t>java.util.Locale</a:t>
            </a:r>
            <a:r>
              <a:rPr lang="en-US" sz="1200" dirty="0">
                <a:latin typeface="+mn-lt"/>
                <a:cs typeface="+mn-cs"/>
              </a:rPr>
              <a:t>;</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public class </a:t>
            </a:r>
            <a:r>
              <a:rPr lang="en-US" sz="1200" dirty="0" err="1">
                <a:latin typeface="+mn-lt"/>
                <a:cs typeface="+mn-cs"/>
              </a:rPr>
              <a:t>LocaleExample</a:t>
            </a:r>
            <a:r>
              <a:rPr lang="en-US" sz="1200" dirty="0">
                <a:latin typeface="+mn-lt"/>
                <a:cs typeface="+mn-cs"/>
              </a:rPr>
              <a:t> {</a:t>
            </a:r>
          </a:p>
          <a:p>
            <a:pPr marL="800100" lvl="1" indent="-342900" algn="l" rtl="0" fontAlgn="auto">
              <a:spcBef>
                <a:spcPts val="0"/>
              </a:spcBef>
              <a:spcAft>
                <a:spcPts val="0"/>
              </a:spcAft>
              <a:defRPr/>
            </a:pPr>
            <a:endParaRPr lang="en-US" sz="1200" dirty="0">
              <a:latin typeface="+mn-lt"/>
              <a:cs typeface="+mn-cs"/>
            </a:endParaRPr>
          </a:p>
          <a:p>
            <a:pPr marL="1257300" lvl="2" indent="-342900" algn="l" rtl="0" fontAlgn="auto">
              <a:spcBef>
                <a:spcPts val="0"/>
              </a:spcBef>
              <a:spcAft>
                <a:spcPts val="0"/>
              </a:spcAft>
              <a:defRPr/>
            </a:pPr>
            <a:r>
              <a:rPr lang="en-US" sz="1200" dirty="0">
                <a:latin typeface="+mn-lt"/>
                <a:cs typeface="+mn-cs"/>
              </a:rPr>
              <a:t>public static void main(String[] </a:t>
            </a:r>
            <a:r>
              <a:rPr lang="en-US" sz="1200" dirty="0" err="1">
                <a:latin typeface="+mn-lt"/>
                <a:cs typeface="+mn-cs"/>
              </a:rPr>
              <a:t>args</a:t>
            </a:r>
            <a:r>
              <a:rPr lang="en-US" sz="1200" dirty="0">
                <a:latin typeface="+mn-lt"/>
                <a:cs typeface="+mn-cs"/>
              </a:rPr>
              <a:t>) {</a:t>
            </a:r>
          </a:p>
          <a:p>
            <a:pPr marL="1714500" lvl="3" indent="-342900" algn="l" rtl="0" fontAlgn="auto">
              <a:spcBef>
                <a:spcPts val="0"/>
              </a:spcBef>
              <a:spcAft>
                <a:spcPts val="0"/>
              </a:spcAft>
              <a:defRPr/>
            </a:pPr>
            <a:r>
              <a:rPr lang="en-US" sz="1200" dirty="0">
                <a:latin typeface="+mn-lt"/>
                <a:cs typeface="+mn-cs"/>
              </a:rPr>
              <a:t>//getting default Locale</a:t>
            </a:r>
          </a:p>
          <a:p>
            <a:pPr marL="1714500" lvl="3" indent="-342900" algn="l" rtl="0" fontAlgn="auto">
              <a:spcBef>
                <a:spcPts val="0"/>
              </a:spcBef>
              <a:spcAft>
                <a:spcPts val="0"/>
              </a:spcAft>
              <a:defRPr/>
            </a:pPr>
            <a:r>
              <a:rPr lang="en-US" sz="1200" dirty="0" err="1">
                <a:latin typeface="+mn-lt"/>
                <a:cs typeface="+mn-cs"/>
              </a:rPr>
              <a:t>System.out.println</a:t>
            </a:r>
            <a:r>
              <a:rPr lang="en-US" sz="1200" dirty="0">
                <a:latin typeface="+mn-lt"/>
                <a:cs typeface="+mn-cs"/>
              </a:rPr>
              <a:t>("Default Locale:  "+</a:t>
            </a:r>
            <a:r>
              <a:rPr lang="en-US" sz="1200" b="1" dirty="0" err="1">
                <a:latin typeface="+mn-lt"/>
                <a:cs typeface="+mn-cs"/>
              </a:rPr>
              <a:t>Locale.getDefault</a:t>
            </a:r>
            <a:r>
              <a:rPr lang="en-US" sz="1200" b="1" dirty="0">
                <a:latin typeface="+mn-lt"/>
                <a:cs typeface="+mn-cs"/>
              </a:rPr>
              <a:t>()</a:t>
            </a:r>
            <a:r>
              <a:rPr lang="en-US" sz="1200" dirty="0">
                <a:latin typeface="+mn-lt"/>
                <a:cs typeface="+mn-cs"/>
              </a:rPr>
              <a:t>);</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latin typeface="+mn-lt"/>
                <a:cs typeface="+mn-cs"/>
              </a:rPr>
              <a:t>//</a:t>
            </a:r>
            <a:r>
              <a:rPr lang="en-US" sz="1200" dirty="0" err="1">
                <a:latin typeface="+mn-lt"/>
                <a:cs typeface="+mn-cs"/>
              </a:rPr>
              <a:t>priniting</a:t>
            </a:r>
            <a:r>
              <a:rPr lang="en-US" sz="1200" dirty="0">
                <a:latin typeface="+mn-lt"/>
                <a:cs typeface="+mn-cs"/>
              </a:rPr>
              <a:t> all supported Locales</a:t>
            </a:r>
          </a:p>
          <a:p>
            <a:pPr marL="1714500" lvl="3" indent="-342900" algn="l" rtl="0" fontAlgn="auto">
              <a:spcBef>
                <a:spcPts val="0"/>
              </a:spcBef>
              <a:spcAft>
                <a:spcPts val="0"/>
              </a:spcAft>
              <a:defRPr/>
            </a:pPr>
            <a:r>
              <a:rPr lang="en-US" sz="1200" dirty="0">
                <a:latin typeface="+mn-lt"/>
                <a:cs typeface="+mn-cs"/>
              </a:rPr>
              <a:t>Locale[] locales=</a:t>
            </a:r>
            <a:r>
              <a:rPr lang="en-US" sz="1200" b="1" dirty="0" err="1">
                <a:latin typeface="+mn-lt"/>
                <a:cs typeface="+mn-cs"/>
              </a:rPr>
              <a:t>Locale.getAvailableLocales</a:t>
            </a:r>
            <a:r>
              <a:rPr lang="en-US" sz="1200" b="1" dirty="0">
                <a:latin typeface="+mn-lt"/>
                <a:cs typeface="+mn-cs"/>
              </a:rPr>
              <a:t>();</a:t>
            </a:r>
          </a:p>
          <a:p>
            <a:pPr marL="1714500" lvl="3" indent="-342900" algn="l" rtl="0" fontAlgn="auto">
              <a:spcBef>
                <a:spcPts val="0"/>
              </a:spcBef>
              <a:spcAft>
                <a:spcPts val="0"/>
              </a:spcAft>
              <a:defRPr/>
            </a:pPr>
            <a:r>
              <a:rPr lang="en-US" sz="1200" dirty="0">
                <a:latin typeface="+mn-lt"/>
                <a:cs typeface="+mn-cs"/>
              </a:rPr>
              <a:t>for(Locale </a:t>
            </a:r>
            <a:r>
              <a:rPr lang="en-US" sz="1200" dirty="0" err="1">
                <a:latin typeface="+mn-lt"/>
                <a:cs typeface="+mn-cs"/>
              </a:rPr>
              <a:t>curr:locales</a:t>
            </a:r>
            <a:r>
              <a:rPr lang="en-US" sz="1200" dirty="0">
                <a:latin typeface="+mn-lt"/>
                <a:cs typeface="+mn-cs"/>
              </a:rPr>
              <a:t>){</a:t>
            </a:r>
          </a:p>
          <a:p>
            <a:pPr marL="1714500" lvl="3" indent="-342900" algn="l" rtl="0" fontAlgn="auto">
              <a:spcBef>
                <a:spcPts val="0"/>
              </a:spcBef>
              <a:spcAft>
                <a:spcPts val="0"/>
              </a:spcAft>
              <a:defRPr/>
            </a:pPr>
            <a:r>
              <a:rPr lang="en-US" sz="1200" dirty="0">
                <a:latin typeface="+mn-lt"/>
                <a:cs typeface="+mn-cs"/>
              </a:rPr>
              <a:t>	</a:t>
            </a:r>
            <a:r>
              <a:rPr lang="en-US" sz="1200" dirty="0" err="1">
                <a:latin typeface="+mn-lt"/>
                <a:cs typeface="+mn-cs"/>
              </a:rPr>
              <a:t>System.out.print</a:t>
            </a:r>
            <a:r>
              <a:rPr lang="en-US" sz="1200" dirty="0">
                <a:latin typeface="+mn-lt"/>
                <a:cs typeface="+mn-cs"/>
              </a:rPr>
              <a:t>(</a:t>
            </a:r>
            <a:r>
              <a:rPr lang="en-US" sz="1200" dirty="0" err="1">
                <a:latin typeface="+mn-lt"/>
                <a:cs typeface="+mn-cs"/>
              </a:rPr>
              <a:t>curr</a:t>
            </a:r>
            <a:r>
              <a:rPr lang="en-US" sz="1200" dirty="0">
                <a:latin typeface="+mn-lt"/>
                <a:cs typeface="+mn-cs"/>
              </a:rPr>
              <a:t>);</a:t>
            </a:r>
          </a:p>
          <a:p>
            <a:pPr marL="1714500" lvl="3" indent="-342900" algn="l" rtl="0" fontAlgn="auto">
              <a:spcBef>
                <a:spcPts val="0"/>
              </a:spcBef>
              <a:spcAft>
                <a:spcPts val="0"/>
              </a:spcAft>
              <a:defRPr/>
            </a:pPr>
            <a:r>
              <a:rPr lang="en-US" sz="1200" dirty="0">
                <a:latin typeface="+mn-lt"/>
                <a:cs typeface="+mn-cs"/>
              </a:rPr>
              <a:t>}</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latin typeface="+mn-lt"/>
                <a:cs typeface="+mn-cs"/>
              </a:rPr>
              <a:t>//creating new Locale</a:t>
            </a:r>
          </a:p>
          <a:p>
            <a:pPr marL="1714500" lvl="3" indent="-342900" algn="l" rtl="0" fontAlgn="auto">
              <a:spcBef>
                <a:spcPts val="0"/>
              </a:spcBef>
              <a:spcAft>
                <a:spcPts val="0"/>
              </a:spcAft>
              <a:defRPr/>
            </a:pPr>
            <a:r>
              <a:rPr lang="en-US" sz="1200" dirty="0">
                <a:latin typeface="+mn-lt"/>
                <a:cs typeface="+mn-cs"/>
              </a:rPr>
              <a:t>Locale </a:t>
            </a:r>
            <a:r>
              <a:rPr lang="en-US" sz="1200" dirty="0" err="1">
                <a:latin typeface="+mn-lt"/>
                <a:cs typeface="+mn-cs"/>
              </a:rPr>
              <a:t>locale</a:t>
            </a:r>
            <a:r>
              <a:rPr lang="en-US" sz="1200" dirty="0">
                <a:latin typeface="+mn-lt"/>
                <a:cs typeface="+mn-cs"/>
              </a:rPr>
              <a:t>=</a:t>
            </a:r>
            <a:r>
              <a:rPr lang="en-US" sz="1200" b="1" dirty="0">
                <a:latin typeface="+mn-lt"/>
                <a:cs typeface="+mn-cs"/>
              </a:rPr>
              <a:t>new Locale(“</a:t>
            </a:r>
            <a:r>
              <a:rPr lang="en-US" sz="1200" b="1" dirty="0" err="1">
                <a:latin typeface="+mn-lt"/>
                <a:cs typeface="+mn-cs"/>
              </a:rPr>
              <a:t>iw",“IL</a:t>
            </a:r>
            <a:r>
              <a:rPr lang="en-US" sz="1200" b="1" dirty="0">
                <a:latin typeface="+mn-lt"/>
                <a:cs typeface="+mn-cs"/>
              </a:rPr>
              <a:t>")</a:t>
            </a:r>
            <a:r>
              <a:rPr lang="en-US" sz="1200" dirty="0">
                <a:latin typeface="+mn-lt"/>
                <a:cs typeface="+mn-cs"/>
              </a:rPr>
              <a:t>;</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latin typeface="+mn-lt"/>
                <a:cs typeface="+mn-cs"/>
              </a:rPr>
              <a:t>//setting default Locale</a:t>
            </a:r>
          </a:p>
          <a:p>
            <a:pPr marL="1714500" lvl="3" indent="-342900" algn="l" rtl="0" fontAlgn="auto">
              <a:spcBef>
                <a:spcPts val="0"/>
              </a:spcBef>
              <a:spcAft>
                <a:spcPts val="0"/>
              </a:spcAft>
              <a:defRPr/>
            </a:pPr>
            <a:r>
              <a:rPr lang="en-US" sz="1200" b="1" dirty="0" err="1">
                <a:latin typeface="+mn-lt"/>
                <a:cs typeface="+mn-cs"/>
              </a:rPr>
              <a:t>Locale.setDefault</a:t>
            </a:r>
            <a:r>
              <a:rPr lang="en-US" sz="1200" b="1" dirty="0">
                <a:latin typeface="+mn-lt"/>
                <a:cs typeface="+mn-cs"/>
              </a:rPr>
              <a:t>(locale);</a:t>
            </a:r>
          </a:p>
          <a:p>
            <a:pPr marL="1714500" lvl="3" indent="-342900" algn="l" rtl="0" fontAlgn="auto">
              <a:spcBef>
                <a:spcPts val="0"/>
              </a:spcBef>
              <a:spcAft>
                <a:spcPts val="0"/>
              </a:spcAft>
              <a:defRPr/>
            </a:pPr>
            <a:endParaRPr lang="en-US" sz="1200" dirty="0">
              <a:latin typeface="+mn-lt"/>
              <a:cs typeface="+mn-cs"/>
            </a:endParaRPr>
          </a:p>
          <a:p>
            <a:pPr marL="1714500" lvl="3" indent="-342900" algn="l" rtl="0" fontAlgn="auto">
              <a:spcBef>
                <a:spcPts val="0"/>
              </a:spcBef>
              <a:spcAft>
                <a:spcPts val="0"/>
              </a:spcAft>
              <a:defRPr/>
            </a:pPr>
            <a:r>
              <a:rPr lang="en-US" sz="1200" dirty="0">
                <a:latin typeface="+mn-lt"/>
                <a:cs typeface="+mn-cs"/>
              </a:rPr>
              <a:t>//getting default Locale</a:t>
            </a:r>
          </a:p>
          <a:p>
            <a:pPr marL="1714500" lvl="3" indent="-342900" algn="l" rtl="0" fontAlgn="auto">
              <a:spcBef>
                <a:spcPts val="0"/>
              </a:spcBef>
              <a:spcAft>
                <a:spcPts val="0"/>
              </a:spcAft>
              <a:defRPr/>
            </a:pPr>
            <a:r>
              <a:rPr lang="en-US" sz="1200" dirty="0" err="1">
                <a:latin typeface="+mn-lt"/>
                <a:cs typeface="+mn-cs"/>
              </a:rPr>
              <a:t>System.out.println</a:t>
            </a:r>
            <a:r>
              <a:rPr lang="en-US" sz="1200" dirty="0">
                <a:latin typeface="+mn-lt"/>
                <a:cs typeface="+mn-cs"/>
              </a:rPr>
              <a:t>(“\</a:t>
            </a:r>
            <a:r>
              <a:rPr lang="en-US" sz="1200" dirty="0" err="1">
                <a:latin typeface="+mn-lt"/>
                <a:cs typeface="+mn-cs"/>
              </a:rPr>
              <a:t>nDefault</a:t>
            </a:r>
            <a:r>
              <a:rPr lang="en-US" sz="1200" dirty="0">
                <a:latin typeface="+mn-lt"/>
                <a:cs typeface="+mn-cs"/>
              </a:rPr>
              <a:t> Locale:  "+</a:t>
            </a:r>
            <a:r>
              <a:rPr lang="en-US" sz="1200" dirty="0" err="1">
                <a:latin typeface="+mn-lt"/>
                <a:cs typeface="+mn-cs"/>
              </a:rPr>
              <a:t>Locale.getDefault</a:t>
            </a:r>
            <a:r>
              <a:rPr lang="en-US" sz="1200" dirty="0">
                <a:latin typeface="+mn-lt"/>
                <a:cs typeface="+mn-cs"/>
              </a:rPr>
              <a:t>());</a:t>
            </a:r>
          </a:p>
          <a:p>
            <a:pPr marL="1257300" lvl="2" indent="-342900" algn="l" rtl="0" fontAlgn="auto">
              <a:spcBef>
                <a:spcPts val="0"/>
              </a:spcBef>
              <a:spcAft>
                <a:spcPts val="0"/>
              </a:spcAft>
              <a:defRPr/>
            </a:pPr>
            <a:r>
              <a:rPr lang="en-US" sz="1200" dirty="0">
                <a:latin typeface="+mn-lt"/>
                <a:cs typeface="+mn-cs"/>
              </a:rPr>
              <a:t>}</a:t>
            </a:r>
          </a:p>
          <a:p>
            <a:pPr marL="800100" lvl="1" indent="-342900" algn="l" rtl="0" fontAlgn="auto">
              <a:spcBef>
                <a:spcPts val="0"/>
              </a:spcBef>
              <a:spcAft>
                <a:spcPts val="0"/>
              </a:spcAft>
              <a:defRPr/>
            </a:pPr>
            <a:endParaRPr lang="en-US" sz="1200" dirty="0">
              <a:latin typeface="+mn-lt"/>
              <a:cs typeface="+mn-cs"/>
            </a:endParaRPr>
          </a:p>
          <a:p>
            <a:pPr marL="800100" lvl="1" indent="-342900" algn="l" rtl="0" fontAlgn="auto">
              <a:spcBef>
                <a:spcPts val="0"/>
              </a:spcBef>
              <a:spcAft>
                <a:spcPts val="0"/>
              </a:spcAft>
              <a:defRPr/>
            </a:pPr>
            <a:r>
              <a:rPr lang="en-US" sz="1200" dirty="0">
                <a:latin typeface="+mn-lt"/>
                <a:cs typeface="+mn-cs"/>
              </a:rPr>
              <a:t>}</a:t>
            </a:r>
            <a:endParaRPr lang="en-US" sz="5400" dirty="0">
              <a:latin typeface="+mn-lt"/>
              <a:cs typeface="+mn-cs"/>
            </a:endParaRPr>
          </a:p>
        </p:txBody>
      </p:sp>
      <p:cxnSp>
        <p:nvCxnSpPr>
          <p:cNvPr id="8" name="Straight Connector 7"/>
          <p:cNvCxnSpPr/>
          <p:nvPr/>
        </p:nvCxnSpPr>
        <p:spPr>
          <a:xfrm rot="10800000">
            <a:off x="6429375" y="1066800"/>
            <a:ext cx="42862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5516662" y="1981101"/>
            <a:ext cx="1827212" cy="1787"/>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6343650" y="2895600"/>
            <a:ext cx="8572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6858000" y="1295400"/>
            <a:ext cx="17145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6858000" y="6096000"/>
            <a:ext cx="17145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457701" y="3695502"/>
            <a:ext cx="4800600" cy="35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14800" y="3810000"/>
            <a:ext cx="27432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819776" y="5714802"/>
            <a:ext cx="1219200" cy="35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29375" y="6324600"/>
            <a:ext cx="51435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4029075" y="5105400"/>
            <a:ext cx="24003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ChangeArrowheads="1"/>
          </p:cNvSpPr>
          <p:nvPr>
            <p:ph type="title" idx="4294967295"/>
          </p:nvPr>
        </p:nvSpPr>
        <p:spPr>
          <a:xfrm>
            <a:off x="844749" y="427038"/>
            <a:ext cx="9258300" cy="1143000"/>
          </a:xfrm>
        </p:spPr>
        <p:txBody>
          <a:bodyPr/>
          <a:lstStyle/>
          <a:p>
            <a:r>
              <a:rPr lang="en-US" smtClean="0"/>
              <a:t>Resource Bundle</a:t>
            </a:r>
          </a:p>
        </p:txBody>
      </p:sp>
      <p:sp>
        <p:nvSpPr>
          <p:cNvPr id="239618" name="Rectangle 3"/>
          <p:cNvSpPr>
            <a:spLocks noGrp="1" noChangeArrowheads="1"/>
          </p:cNvSpPr>
          <p:nvPr>
            <p:ph type="body" idx="1"/>
          </p:nvPr>
        </p:nvSpPr>
        <p:spPr>
          <a:xfrm>
            <a:off x="600075" y="1204913"/>
            <a:ext cx="9772650" cy="5424487"/>
          </a:xfrm>
        </p:spPr>
        <p:txBody>
          <a:bodyPr/>
          <a:lstStyle/>
          <a:p>
            <a:pPr lvl="1">
              <a:buFont typeface="Arial" charset="0"/>
              <a:buNone/>
            </a:pPr>
            <a:endParaRPr lang="en-US" sz="1600" smtClean="0"/>
          </a:p>
          <a:p>
            <a:r>
              <a:rPr lang="en-US" sz="2400" i="1" smtClean="0"/>
              <a:t>java.util.ResourceBundle </a:t>
            </a:r>
            <a:r>
              <a:rPr lang="en-US" sz="2400" smtClean="0"/>
              <a:t>class</a:t>
            </a:r>
          </a:p>
          <a:p>
            <a:pPr lvl="1"/>
            <a:r>
              <a:rPr lang="en-US" sz="1700" smtClean="0"/>
              <a:t>Is the cornerstone of Java Internationalization</a:t>
            </a:r>
          </a:p>
          <a:p>
            <a:pPr lvl="1"/>
            <a:r>
              <a:rPr lang="en-US" sz="1700" smtClean="0"/>
              <a:t>All Java I18N oriented classes are based on bundles</a:t>
            </a:r>
          </a:p>
          <a:p>
            <a:pPr lvl="1">
              <a:buFont typeface="Arial" charset="0"/>
              <a:buNone/>
            </a:pPr>
            <a:r>
              <a:rPr lang="en-US" sz="1900" smtClean="0"/>
              <a:t> </a:t>
            </a:r>
          </a:p>
          <a:p>
            <a:r>
              <a:rPr lang="en-US" sz="2400" smtClean="0"/>
              <a:t>Binds a </a:t>
            </a:r>
            <a:r>
              <a:rPr lang="en-US" sz="2400" i="1" smtClean="0"/>
              <a:t>Locale</a:t>
            </a:r>
            <a:r>
              <a:rPr lang="en-US" sz="2400" smtClean="0"/>
              <a:t> with a state</a:t>
            </a:r>
          </a:p>
          <a:p>
            <a:pPr lvl="1"/>
            <a:r>
              <a:rPr lang="en-US" sz="1700" smtClean="0"/>
              <a:t>Allows efficient and easy mechanism for separating code from locale-specifics</a:t>
            </a:r>
          </a:p>
          <a:p>
            <a:pPr lvl="1">
              <a:buFont typeface="Arial" charset="0"/>
              <a:buNone/>
            </a:pPr>
            <a:r>
              <a:rPr lang="en-US" sz="1700" smtClean="0"/>
              <a:t> </a:t>
            </a:r>
          </a:p>
          <a:p>
            <a:r>
              <a:rPr lang="en-US" sz="2400" smtClean="0"/>
              <a:t>The </a:t>
            </a:r>
            <a:r>
              <a:rPr lang="en-US" sz="2400" i="1" smtClean="0"/>
              <a:t>ResourceBundle</a:t>
            </a:r>
            <a:r>
              <a:rPr lang="en-US" sz="2400" smtClean="0"/>
              <a:t> state contains:</a:t>
            </a:r>
          </a:p>
          <a:p>
            <a:pPr lvl="1"/>
            <a:r>
              <a:rPr lang="en-US" sz="1700" smtClean="0"/>
              <a:t>Bunch of strings</a:t>
            </a:r>
          </a:p>
          <a:p>
            <a:pPr lvl="2"/>
            <a:r>
              <a:rPr lang="en-US" sz="1500" smtClean="0"/>
              <a:t>Hardcoded in classes and/or placed in a file [later]</a:t>
            </a:r>
          </a:p>
          <a:p>
            <a:pPr lvl="1"/>
            <a:r>
              <a:rPr lang="en-US" sz="1700" smtClean="0"/>
              <a:t>Bunch of objects</a:t>
            </a:r>
          </a:p>
          <a:p>
            <a:pPr lvl="1"/>
            <a:r>
              <a:rPr lang="en-US" sz="1700" smtClean="0"/>
              <a:t>The Locale itself</a:t>
            </a:r>
          </a:p>
          <a:p>
            <a:pPr lvl="1">
              <a:buFont typeface="Arial" charset="0"/>
              <a:buNone/>
            </a:pPr>
            <a:endParaRPr lang="en-US" sz="1700" smtClean="0"/>
          </a:p>
          <a:p>
            <a:pPr lvl="1">
              <a:buFont typeface="Arial" charset="0"/>
              <a:buNone/>
            </a:pPr>
            <a:endParaRPr lang="en-US" sz="1700" smtClean="0"/>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title" idx="4294967295"/>
          </p:nvPr>
        </p:nvSpPr>
        <p:spPr>
          <a:xfrm>
            <a:off x="844749" y="274638"/>
            <a:ext cx="9258300" cy="1143000"/>
          </a:xfrm>
        </p:spPr>
        <p:txBody>
          <a:bodyPr/>
          <a:lstStyle/>
          <a:p>
            <a:r>
              <a:rPr lang="en-US" smtClean="0"/>
              <a:t>Resource Bundle</a:t>
            </a:r>
          </a:p>
        </p:txBody>
      </p:sp>
      <p:sp>
        <p:nvSpPr>
          <p:cNvPr id="240642" name="Rectangle 3"/>
          <p:cNvSpPr>
            <a:spLocks noGrp="1" noChangeArrowheads="1"/>
          </p:cNvSpPr>
          <p:nvPr>
            <p:ph type="body" idx="1"/>
          </p:nvPr>
        </p:nvSpPr>
        <p:spPr>
          <a:xfrm>
            <a:off x="600075" y="1052514"/>
            <a:ext cx="9772650" cy="5424487"/>
          </a:xfrm>
        </p:spPr>
        <p:txBody>
          <a:bodyPr/>
          <a:lstStyle/>
          <a:p>
            <a:pPr lvl="1">
              <a:buFont typeface="Arial" charset="0"/>
              <a:buNone/>
            </a:pPr>
            <a:r>
              <a:rPr lang="en-US" sz="1700" smtClean="0"/>
              <a:t> </a:t>
            </a:r>
          </a:p>
          <a:p>
            <a:r>
              <a:rPr lang="en-US" sz="2400" smtClean="0"/>
              <a:t>The </a:t>
            </a:r>
            <a:r>
              <a:rPr lang="en-US" sz="2400" i="1" smtClean="0"/>
              <a:t>ResourceBundle</a:t>
            </a:r>
            <a:r>
              <a:rPr lang="en-US" sz="2400" smtClean="0"/>
              <a:t> instance contains:</a:t>
            </a:r>
          </a:p>
          <a:p>
            <a:pPr>
              <a:buFont typeface="Arial" charset="0"/>
              <a:buNone/>
            </a:pPr>
            <a:endParaRPr lang="en-US" sz="1200" smtClean="0"/>
          </a:p>
          <a:p>
            <a:pPr lvl="1"/>
            <a:r>
              <a:rPr lang="en-US" sz="2000" smtClean="0"/>
              <a:t>Strings – holds all strings that relevant for the specific locale</a:t>
            </a:r>
          </a:p>
          <a:p>
            <a:pPr lvl="2"/>
            <a:r>
              <a:rPr lang="en-US" sz="1600" smtClean="0"/>
              <a:t>Labels</a:t>
            </a:r>
          </a:p>
          <a:p>
            <a:pPr lvl="2"/>
            <a:r>
              <a:rPr lang="en-US" sz="1600" smtClean="0"/>
              <a:t>Plain messages</a:t>
            </a:r>
          </a:p>
          <a:p>
            <a:pPr lvl="2">
              <a:buFont typeface="Arial" charset="0"/>
              <a:buNone/>
            </a:pPr>
            <a:endParaRPr lang="en-US" sz="1600" smtClean="0"/>
          </a:p>
          <a:p>
            <a:pPr lvl="1"/>
            <a:r>
              <a:rPr lang="en-US" sz="2000" smtClean="0"/>
              <a:t>Objects – </a:t>
            </a:r>
          </a:p>
          <a:p>
            <a:pPr lvl="2"/>
            <a:r>
              <a:rPr lang="en-US" sz="1600" b="1" smtClean="0"/>
              <a:t>Collators</a:t>
            </a:r>
            <a:r>
              <a:rPr lang="en-US" sz="1600" smtClean="0"/>
              <a:t> – classes used for locale based comparisons</a:t>
            </a:r>
          </a:p>
          <a:p>
            <a:pPr lvl="2"/>
            <a:r>
              <a:rPr lang="en-US" sz="1600" b="1" smtClean="0"/>
              <a:t>Formatters</a:t>
            </a:r>
            <a:r>
              <a:rPr lang="en-US" sz="1600" smtClean="0"/>
              <a:t> – formats messages , numbers and dates according to a specific locale</a:t>
            </a:r>
          </a:p>
          <a:p>
            <a:pPr lvl="2"/>
            <a:r>
              <a:rPr lang="en-US" sz="1600" b="1" smtClean="0"/>
              <a:t>Resource Boundary</a:t>
            </a:r>
            <a:r>
              <a:rPr lang="en-US" sz="1600" smtClean="0"/>
              <a:t> – links to specific Locale</a:t>
            </a:r>
          </a:p>
          <a:p>
            <a:pPr lvl="2"/>
            <a:r>
              <a:rPr lang="en-US" sz="1600" smtClean="0"/>
              <a:t>Customized – user objects</a:t>
            </a:r>
          </a:p>
          <a:p>
            <a:pPr lvl="1">
              <a:buFont typeface="Arial" charset="0"/>
              <a:buNone/>
            </a:pPr>
            <a:endParaRPr lang="en-US" sz="2000" smtClean="0"/>
          </a:p>
          <a:p>
            <a:pPr lvl="1">
              <a:buFont typeface="Arial" charset="0"/>
              <a:buNone/>
            </a:pPr>
            <a:endParaRPr lang="en-US" sz="1700" smtClean="0"/>
          </a:p>
          <a:p>
            <a:pPr lvl="2"/>
            <a:endParaRPr lang="en-US" sz="1800" i="1"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4" name="AutoShape 6"/>
          <p:cNvSpPr>
            <a:spLocks noChangeArrowheads="1"/>
          </p:cNvSpPr>
          <p:nvPr/>
        </p:nvSpPr>
        <p:spPr bwMode="auto">
          <a:xfrm>
            <a:off x="1714500" y="4876800"/>
            <a:ext cx="4200525" cy="1524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dirty="0">
                <a:latin typeface="+mn-lt"/>
                <a:cs typeface="+mn-cs"/>
              </a:rPr>
              <a:t>Resource Bundles</a:t>
            </a:r>
          </a:p>
          <a:p>
            <a:pPr algn="ctr" rtl="0" fontAlgn="auto">
              <a:spcBef>
                <a:spcPct val="50000"/>
              </a:spcBef>
              <a:spcAft>
                <a:spcPts val="0"/>
              </a:spcAft>
              <a:defRPr/>
            </a:pPr>
            <a:endParaRPr lang="en-US" sz="1600" b="1" dirty="0">
              <a:latin typeface="+mn-lt"/>
              <a:cs typeface="+mn-cs"/>
            </a:endParaRPr>
          </a:p>
          <a:p>
            <a:pPr algn="ctr" rtl="0" fontAlgn="auto">
              <a:spcBef>
                <a:spcPct val="50000"/>
              </a:spcBef>
              <a:spcAft>
                <a:spcPts val="0"/>
              </a:spcAft>
              <a:defRPr/>
            </a:pPr>
            <a:endParaRPr lang="en-US" sz="1600" b="1" i="1" dirty="0">
              <a:latin typeface="+mn-lt"/>
              <a:cs typeface="+mn-cs"/>
            </a:endParaRPr>
          </a:p>
          <a:p>
            <a:pPr algn="ctr" rtl="0" fontAlgn="auto">
              <a:spcBef>
                <a:spcPct val="50000"/>
              </a:spcBef>
              <a:spcAft>
                <a:spcPts val="0"/>
              </a:spcAft>
              <a:defRPr/>
            </a:pPr>
            <a:endParaRPr lang="en-US" sz="1600" b="1" i="1" dirty="0">
              <a:latin typeface="+mn-lt"/>
              <a:cs typeface="+mn-cs"/>
            </a:endParaRPr>
          </a:p>
        </p:txBody>
      </p:sp>
      <p:sp>
        <p:nvSpPr>
          <p:cNvPr id="5" name="AutoShape 13"/>
          <p:cNvSpPr>
            <a:spLocks noChangeArrowheads="1"/>
          </p:cNvSpPr>
          <p:nvPr/>
        </p:nvSpPr>
        <p:spPr bwMode="auto">
          <a:xfrm>
            <a:off x="1800225" y="5562600"/>
            <a:ext cx="12001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Formatting</a:t>
            </a:r>
          </a:p>
        </p:txBody>
      </p:sp>
      <p:sp>
        <p:nvSpPr>
          <p:cNvPr id="8" name="AutoShape 13"/>
          <p:cNvSpPr>
            <a:spLocks noChangeArrowheads="1"/>
          </p:cNvSpPr>
          <p:nvPr/>
        </p:nvSpPr>
        <p:spPr bwMode="auto">
          <a:xfrm>
            <a:off x="3171825" y="5562600"/>
            <a:ext cx="12001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Collation</a:t>
            </a:r>
          </a:p>
        </p:txBody>
      </p:sp>
      <p:sp>
        <p:nvSpPr>
          <p:cNvPr id="9" name="AutoShape 13"/>
          <p:cNvSpPr>
            <a:spLocks noChangeArrowheads="1"/>
          </p:cNvSpPr>
          <p:nvPr/>
        </p:nvSpPr>
        <p:spPr bwMode="auto">
          <a:xfrm>
            <a:off x="4543425" y="5562600"/>
            <a:ext cx="1200150" cy="5334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lnSpc>
                <a:spcPts val="1000"/>
              </a:lnSpc>
              <a:spcBef>
                <a:spcPct val="50000"/>
              </a:spcBef>
              <a:spcAft>
                <a:spcPts val="0"/>
              </a:spcAft>
              <a:defRPr/>
            </a:pPr>
            <a:r>
              <a:rPr lang="en-US" sz="1400" dirty="0">
                <a:latin typeface="+mn-lt"/>
                <a:cs typeface="+mn-cs"/>
              </a:rPr>
              <a:t>Boundary</a:t>
            </a:r>
          </a:p>
          <a:p>
            <a:pPr algn="ctr" rtl="0" fontAlgn="auto">
              <a:lnSpc>
                <a:spcPts val="1000"/>
              </a:lnSpc>
              <a:spcBef>
                <a:spcPct val="50000"/>
              </a:spcBef>
              <a:spcAft>
                <a:spcPts val="0"/>
              </a:spcAft>
              <a:defRPr/>
            </a:pPr>
            <a:r>
              <a:rPr lang="en-US" sz="1400" dirty="0">
                <a:latin typeface="+mn-lt"/>
                <a:cs typeface="+mn-cs"/>
              </a:rPr>
              <a:t>Detection</a:t>
            </a:r>
          </a:p>
        </p:txBody>
      </p:sp>
      <p:sp>
        <p:nvSpPr>
          <p:cNvPr id="10" name="Plaque 9"/>
          <p:cNvSpPr/>
          <p:nvPr/>
        </p:nvSpPr>
        <p:spPr>
          <a:xfrm>
            <a:off x="7800975" y="5486400"/>
            <a:ext cx="1800225" cy="914400"/>
          </a:xfrm>
          <a:prstGeom prst="plaque">
            <a:avLst>
              <a:gd name="adj" fmla="val 17857"/>
            </a:avLst>
          </a:prstGeom>
          <a:solidFill>
            <a:schemeClr val="bg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b="1" dirty="0">
                <a:solidFill>
                  <a:schemeClr val="tx1"/>
                </a:solidFill>
              </a:rPr>
              <a:t>Application</a:t>
            </a:r>
          </a:p>
        </p:txBody>
      </p:sp>
      <p:sp>
        <p:nvSpPr>
          <p:cNvPr id="11" name="AutoShape 13"/>
          <p:cNvSpPr>
            <a:spLocks noChangeArrowheads="1"/>
          </p:cNvSpPr>
          <p:nvPr/>
        </p:nvSpPr>
        <p:spPr bwMode="auto">
          <a:xfrm>
            <a:off x="6257925" y="4876800"/>
            <a:ext cx="12001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Locales</a:t>
            </a:r>
          </a:p>
        </p:txBody>
      </p:sp>
      <p:cxnSp>
        <p:nvCxnSpPr>
          <p:cNvPr id="13" name="Straight Connector 12"/>
          <p:cNvCxnSpPr/>
          <p:nvPr/>
        </p:nvCxnSpPr>
        <p:spPr>
          <a:xfrm rot="10800000" flipV="1">
            <a:off x="2400300" y="6172200"/>
            <a:ext cx="54006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7458075" y="5105400"/>
            <a:ext cx="600075"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867651" y="5295702"/>
            <a:ext cx="381000" cy="3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5915025" y="5105400"/>
            <a:ext cx="3429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2324101" y="6095802"/>
            <a:ext cx="152400" cy="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3695701" y="6095802"/>
            <a:ext cx="152400" cy="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1800225" y="49530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18" name="AutoShape 13"/>
          <p:cNvSpPr>
            <a:spLocks noChangeArrowheads="1"/>
          </p:cNvSpPr>
          <p:nvPr/>
        </p:nvSpPr>
        <p:spPr bwMode="auto">
          <a:xfrm>
            <a:off x="1800225" y="51816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20" name="AutoShape 13"/>
          <p:cNvSpPr>
            <a:spLocks noChangeArrowheads="1"/>
          </p:cNvSpPr>
          <p:nvPr/>
        </p:nvSpPr>
        <p:spPr bwMode="auto">
          <a:xfrm>
            <a:off x="2314575" y="49530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21" name="AutoShape 13"/>
          <p:cNvSpPr>
            <a:spLocks noChangeArrowheads="1"/>
          </p:cNvSpPr>
          <p:nvPr/>
        </p:nvSpPr>
        <p:spPr bwMode="auto">
          <a:xfrm>
            <a:off x="2314575" y="51816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noChangeArrowheads="1"/>
          </p:cNvSpPr>
          <p:nvPr>
            <p:ph type="title" idx="4294967295"/>
          </p:nvPr>
        </p:nvSpPr>
        <p:spPr>
          <a:xfrm>
            <a:off x="759024" y="274638"/>
            <a:ext cx="9258300" cy="1143000"/>
          </a:xfrm>
        </p:spPr>
        <p:txBody>
          <a:bodyPr/>
          <a:lstStyle/>
          <a:p>
            <a:r>
              <a:rPr lang="en-US" smtClean="0"/>
              <a:t>Resource Bundle</a:t>
            </a:r>
          </a:p>
        </p:txBody>
      </p:sp>
      <p:sp>
        <p:nvSpPr>
          <p:cNvPr id="90115" name="Rectangle 3"/>
          <p:cNvSpPr>
            <a:spLocks noGrp="1" noChangeArrowheads="1"/>
          </p:cNvSpPr>
          <p:nvPr>
            <p:ph type="body" idx="1"/>
          </p:nvPr>
        </p:nvSpPr>
        <p:spPr>
          <a:xfrm>
            <a:off x="514350" y="1052514"/>
            <a:ext cx="9772650" cy="5424487"/>
          </a:xfrm>
        </p:spPr>
        <p:txBody>
          <a:bodyPr rtlCol="0">
            <a:normAutofit lnSpcReduction="10000"/>
          </a:bodyPr>
          <a:lstStyle/>
          <a:p>
            <a:pPr lvl="1" fontAlgn="auto">
              <a:spcAft>
                <a:spcPts val="0"/>
              </a:spcAft>
              <a:buFont typeface="Arial" pitchFamily="34" charset="0"/>
              <a:buNone/>
              <a:defRPr/>
            </a:pPr>
            <a:endParaRPr lang="en-US" sz="1700" dirty="0" smtClean="0"/>
          </a:p>
          <a:p>
            <a:pPr fontAlgn="auto">
              <a:spcAft>
                <a:spcPts val="0"/>
              </a:spcAft>
              <a:buFont typeface="Arial" pitchFamily="34" charset="0"/>
              <a:buChar char="•"/>
              <a:defRPr/>
            </a:pPr>
            <a:r>
              <a:rPr lang="en-US" sz="2100" dirty="0" smtClean="0"/>
              <a:t>Can be built in hierarchal structure </a:t>
            </a:r>
          </a:p>
          <a:p>
            <a:pPr lvl="1" fontAlgn="auto">
              <a:spcAft>
                <a:spcPts val="0"/>
              </a:spcAft>
              <a:buFont typeface="Arial" pitchFamily="34" charset="0"/>
              <a:buChar char="–"/>
              <a:defRPr/>
            </a:pPr>
            <a:r>
              <a:rPr lang="en-US" sz="1700" i="1" dirty="0" err="1" smtClean="0"/>
              <a:t>ResourceBundle.setParent</a:t>
            </a:r>
            <a:r>
              <a:rPr lang="en-US" sz="1700" i="1" dirty="0" smtClean="0"/>
              <a:t>(</a:t>
            </a:r>
            <a:r>
              <a:rPr lang="en-US" sz="1700" i="1" dirty="0" err="1" smtClean="0"/>
              <a:t>ResourceBundle</a:t>
            </a:r>
            <a:r>
              <a:rPr lang="en-US" sz="1700" i="1" dirty="0" smtClean="0"/>
              <a:t> </a:t>
            </a:r>
            <a:r>
              <a:rPr lang="en-US" sz="1700" i="1" dirty="0" err="1" smtClean="0"/>
              <a:t>rb</a:t>
            </a:r>
            <a:r>
              <a:rPr lang="en-US" sz="1700" i="1" dirty="0" smtClean="0"/>
              <a:t>) </a:t>
            </a:r>
          </a:p>
          <a:p>
            <a:pPr lvl="1" fontAlgn="auto">
              <a:spcAft>
                <a:spcPts val="0"/>
              </a:spcAft>
              <a:buFont typeface="Arial" pitchFamily="34" charset="0"/>
              <a:buNone/>
              <a:defRPr/>
            </a:pPr>
            <a:endParaRPr lang="en-US" sz="1700" i="1" dirty="0" smtClean="0"/>
          </a:p>
          <a:p>
            <a:pPr fontAlgn="auto">
              <a:spcAft>
                <a:spcPts val="0"/>
              </a:spcAft>
              <a:buFont typeface="Arial" pitchFamily="34" charset="0"/>
              <a:buChar char="•"/>
              <a:defRPr/>
            </a:pPr>
            <a:r>
              <a:rPr lang="en-US" sz="2100" dirty="0" smtClean="0"/>
              <a:t>Object &amp; String values may be stored up the hierarchy </a:t>
            </a:r>
          </a:p>
          <a:p>
            <a:pPr lvl="1" fontAlgn="auto">
              <a:spcAft>
                <a:spcPts val="0"/>
              </a:spcAft>
              <a:buFont typeface="Arial" pitchFamily="34" charset="0"/>
              <a:buChar char="–"/>
              <a:defRPr/>
            </a:pPr>
            <a:r>
              <a:rPr lang="en-US" sz="1700" i="1" dirty="0" err="1" smtClean="0"/>
              <a:t>ResourceBundle.getObject</a:t>
            </a:r>
            <a:r>
              <a:rPr lang="en-US" sz="1700" i="1" dirty="0" smtClean="0"/>
              <a:t>(String key)</a:t>
            </a:r>
          </a:p>
          <a:p>
            <a:pPr lvl="1" fontAlgn="auto">
              <a:spcAft>
                <a:spcPts val="0"/>
              </a:spcAft>
              <a:buFont typeface="Arial" pitchFamily="34" charset="0"/>
              <a:buChar char="–"/>
              <a:defRPr/>
            </a:pPr>
            <a:r>
              <a:rPr lang="en-US" sz="1700" i="1" dirty="0" err="1" smtClean="0"/>
              <a:t>ResourceBundle.getString</a:t>
            </a:r>
            <a:r>
              <a:rPr lang="en-US" sz="1700" i="1" dirty="0" smtClean="0"/>
              <a:t>(String key)</a:t>
            </a:r>
          </a:p>
          <a:p>
            <a:pPr lvl="1" fontAlgn="auto">
              <a:spcAft>
                <a:spcPts val="0"/>
              </a:spcAft>
              <a:buFont typeface="Arial" pitchFamily="34" charset="0"/>
              <a:buChar char="–"/>
              <a:defRPr/>
            </a:pPr>
            <a:r>
              <a:rPr lang="en-US" sz="1700" i="1" dirty="0" err="1" smtClean="0"/>
              <a:t>ResourceBundle.getKeys</a:t>
            </a:r>
            <a:r>
              <a:rPr lang="en-US" sz="1700" i="1" dirty="0" smtClean="0"/>
              <a:t>()</a:t>
            </a:r>
          </a:p>
          <a:p>
            <a:pPr lvl="1" fontAlgn="auto">
              <a:spcAft>
                <a:spcPts val="0"/>
              </a:spcAft>
              <a:buFont typeface="Arial" pitchFamily="34" charset="0"/>
              <a:buNone/>
              <a:defRPr/>
            </a:pPr>
            <a:endParaRPr lang="en-US" sz="1700" i="1" dirty="0" smtClean="0"/>
          </a:p>
          <a:p>
            <a:pPr fontAlgn="auto">
              <a:spcAft>
                <a:spcPts val="0"/>
              </a:spcAft>
              <a:buFont typeface="Arial" pitchFamily="34" charset="0"/>
              <a:buChar char="•"/>
              <a:defRPr/>
            </a:pPr>
            <a:r>
              <a:rPr lang="en-US" sz="2100" dirty="0" smtClean="0"/>
              <a:t>Hierarchy enables</a:t>
            </a:r>
          </a:p>
          <a:p>
            <a:pPr lvl="2" fontAlgn="auto">
              <a:spcAft>
                <a:spcPts val="0"/>
              </a:spcAft>
              <a:buFont typeface="Arial" pitchFamily="34" charset="0"/>
              <a:buChar char="•"/>
              <a:defRPr/>
            </a:pPr>
            <a:r>
              <a:rPr lang="en-US" sz="1800" dirty="0" smtClean="0"/>
              <a:t>Support several locales</a:t>
            </a:r>
          </a:p>
          <a:p>
            <a:pPr lvl="2" fontAlgn="auto">
              <a:spcAft>
                <a:spcPts val="0"/>
              </a:spcAft>
              <a:buFont typeface="Arial" pitchFamily="34" charset="0"/>
              <a:buChar char="•"/>
              <a:defRPr/>
            </a:pPr>
            <a:r>
              <a:rPr lang="en-US" sz="1800" dirty="0" smtClean="0"/>
              <a:t>Fallback</a:t>
            </a:r>
          </a:p>
          <a:p>
            <a:pPr lvl="1" fontAlgn="auto">
              <a:spcAft>
                <a:spcPts val="0"/>
              </a:spcAft>
              <a:buFont typeface="Arial" pitchFamily="34" charset="0"/>
              <a:buChar char="–"/>
              <a:defRPr/>
            </a:pPr>
            <a:endParaRPr lang="en-US" sz="1700" dirty="0"/>
          </a:p>
          <a:p>
            <a:pPr fontAlgn="auto">
              <a:spcAft>
                <a:spcPts val="0"/>
              </a:spcAft>
              <a:buFont typeface="Arial" pitchFamily="34" charset="0"/>
              <a:buChar char="•"/>
              <a:defRPr/>
            </a:pPr>
            <a:r>
              <a:rPr lang="en-US" sz="2600" dirty="0" smtClean="0"/>
              <a:t>Bundle names determined according to the base bundle</a:t>
            </a:r>
          </a:p>
          <a:p>
            <a:pPr lvl="1" fontAlgn="auto">
              <a:spcAft>
                <a:spcPts val="0"/>
              </a:spcAft>
              <a:buFont typeface="Arial" pitchFamily="34" charset="0"/>
              <a:buChar char="–"/>
              <a:defRPr/>
            </a:pPr>
            <a:r>
              <a:rPr lang="en-US" sz="1800" dirty="0" smtClean="0"/>
              <a:t>Relevant for both bundle classes and bundle properties files</a:t>
            </a:r>
          </a:p>
          <a:p>
            <a:pPr lvl="1" fontAlgn="auto">
              <a:spcAft>
                <a:spcPts val="0"/>
              </a:spcAft>
              <a:buFont typeface="Arial" pitchFamily="34" charset="0"/>
              <a:buChar char="–"/>
              <a:defRPr/>
            </a:pPr>
            <a:r>
              <a:rPr lang="en-US" sz="1800" dirty="0" smtClean="0"/>
              <a:t>Naming convention :  &lt;bundle parent name&gt; + &lt;locale&gt;</a:t>
            </a:r>
            <a:endParaRPr lang="en-US" sz="1800" dirty="0"/>
          </a:p>
          <a:p>
            <a:pPr lvl="2" fontAlgn="auto">
              <a:spcAft>
                <a:spcPts val="0"/>
              </a:spcAft>
              <a:buFont typeface="Arial" pitchFamily="34" charset="0"/>
              <a:buNone/>
              <a:defRPr/>
            </a:pPr>
            <a:endParaRPr lang="en-US" sz="1800" dirty="0"/>
          </a:p>
          <a:p>
            <a:pPr lvl="2" fontAlgn="auto">
              <a:spcAft>
                <a:spcPts val="0"/>
              </a:spcAft>
              <a:buFont typeface="Arial" pitchFamily="34" charset="0"/>
              <a:buChar char="•"/>
              <a:defRPr/>
            </a:pPr>
            <a:endParaRPr lang="en-US" sz="1800" dirty="0"/>
          </a:p>
          <a:p>
            <a:pPr lvl="2" fontAlgn="auto">
              <a:spcAft>
                <a:spcPts val="0"/>
              </a:spcAft>
              <a:buFont typeface="Arial" pitchFamily="34" charset="0"/>
              <a:buChar char="•"/>
              <a:defRPr/>
            </a:pPr>
            <a:endParaRPr lang="en-US" sz="1800" dirty="0"/>
          </a:p>
          <a:p>
            <a:pPr lvl="1" fontAlgn="auto">
              <a:spcAft>
                <a:spcPts val="0"/>
              </a:spcAft>
              <a:buFontTx/>
              <a:buNone/>
              <a:defRPr/>
            </a:pPr>
            <a:endParaRPr lang="en-US" sz="2400" dirty="0"/>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ChangeArrowheads="1"/>
          </p:cNvSpPr>
          <p:nvPr>
            <p:ph type="title" idx="4294967295"/>
          </p:nvPr>
        </p:nvSpPr>
        <p:spPr>
          <a:xfrm>
            <a:off x="501849" y="274638"/>
            <a:ext cx="9258300" cy="1143000"/>
          </a:xfrm>
        </p:spPr>
        <p:txBody>
          <a:bodyPr/>
          <a:lstStyle/>
          <a:p>
            <a:r>
              <a:rPr lang="en-US" smtClean="0"/>
              <a:t>Resource Bundle</a:t>
            </a:r>
          </a:p>
        </p:txBody>
      </p:sp>
      <p:sp>
        <p:nvSpPr>
          <p:cNvPr id="7" name="AutoShape 3"/>
          <p:cNvSpPr>
            <a:spLocks noChangeArrowheads="1"/>
          </p:cNvSpPr>
          <p:nvPr/>
        </p:nvSpPr>
        <p:spPr bwMode="auto">
          <a:xfrm>
            <a:off x="4157663" y="1676400"/>
            <a:ext cx="2143125" cy="762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a:latin typeface="+mn-lt"/>
                <a:cs typeface="+mn-cs"/>
              </a:rPr>
              <a:t>MyResources</a:t>
            </a:r>
          </a:p>
        </p:txBody>
      </p:sp>
      <p:sp>
        <p:nvSpPr>
          <p:cNvPr id="8" name="AutoShape 4"/>
          <p:cNvSpPr>
            <a:spLocks noChangeArrowheads="1"/>
          </p:cNvSpPr>
          <p:nvPr/>
        </p:nvSpPr>
        <p:spPr bwMode="auto">
          <a:xfrm>
            <a:off x="428625" y="2971800"/>
            <a:ext cx="2143125" cy="762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a:latin typeface="+mn-lt"/>
                <a:cs typeface="+mn-cs"/>
              </a:rPr>
              <a:t>MyResources_en</a:t>
            </a:r>
          </a:p>
        </p:txBody>
      </p:sp>
      <p:sp>
        <p:nvSpPr>
          <p:cNvPr id="9" name="AutoShape 5"/>
          <p:cNvSpPr>
            <a:spLocks noChangeArrowheads="1"/>
          </p:cNvSpPr>
          <p:nvPr/>
        </p:nvSpPr>
        <p:spPr bwMode="auto">
          <a:xfrm>
            <a:off x="3000375" y="2971800"/>
            <a:ext cx="2143125" cy="762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a:latin typeface="+mn-lt"/>
                <a:cs typeface="+mn-cs"/>
              </a:rPr>
              <a:t>MyResources_fr</a:t>
            </a:r>
          </a:p>
        </p:txBody>
      </p:sp>
      <p:sp>
        <p:nvSpPr>
          <p:cNvPr id="10" name="AutoShape 6"/>
          <p:cNvSpPr>
            <a:spLocks noChangeArrowheads="1"/>
          </p:cNvSpPr>
          <p:nvPr/>
        </p:nvSpPr>
        <p:spPr bwMode="auto">
          <a:xfrm>
            <a:off x="5486400" y="2971800"/>
            <a:ext cx="2143125" cy="762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a:latin typeface="+mn-lt"/>
                <a:cs typeface="+mn-cs"/>
              </a:rPr>
              <a:t>MyResources_de</a:t>
            </a:r>
          </a:p>
        </p:txBody>
      </p:sp>
      <p:sp>
        <p:nvSpPr>
          <p:cNvPr id="11" name="AutoShape 7"/>
          <p:cNvSpPr>
            <a:spLocks noChangeArrowheads="1"/>
          </p:cNvSpPr>
          <p:nvPr/>
        </p:nvSpPr>
        <p:spPr bwMode="auto">
          <a:xfrm>
            <a:off x="7886700" y="2971800"/>
            <a:ext cx="2143125" cy="762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a:latin typeface="+mn-lt"/>
                <a:cs typeface="+mn-cs"/>
              </a:rPr>
              <a:t>MyResources_ja</a:t>
            </a:r>
          </a:p>
        </p:txBody>
      </p:sp>
      <p:sp>
        <p:nvSpPr>
          <p:cNvPr id="12" name="AutoShape 8"/>
          <p:cNvSpPr>
            <a:spLocks noChangeArrowheads="1"/>
          </p:cNvSpPr>
          <p:nvPr/>
        </p:nvSpPr>
        <p:spPr bwMode="auto">
          <a:xfrm>
            <a:off x="171450"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en_US</a:t>
            </a:r>
          </a:p>
        </p:txBody>
      </p:sp>
      <p:sp>
        <p:nvSpPr>
          <p:cNvPr id="13" name="AutoShape 9"/>
          <p:cNvSpPr>
            <a:spLocks noChangeArrowheads="1"/>
          </p:cNvSpPr>
          <p:nvPr/>
        </p:nvSpPr>
        <p:spPr bwMode="auto">
          <a:xfrm>
            <a:off x="1285875"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en_CA</a:t>
            </a:r>
          </a:p>
        </p:txBody>
      </p:sp>
      <p:sp>
        <p:nvSpPr>
          <p:cNvPr id="14" name="AutoShape 10"/>
          <p:cNvSpPr>
            <a:spLocks noChangeArrowheads="1"/>
          </p:cNvSpPr>
          <p:nvPr/>
        </p:nvSpPr>
        <p:spPr bwMode="auto">
          <a:xfrm>
            <a:off x="2400300"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en_GB</a:t>
            </a:r>
          </a:p>
        </p:txBody>
      </p:sp>
      <p:sp>
        <p:nvSpPr>
          <p:cNvPr id="15" name="AutoShape 11"/>
          <p:cNvSpPr>
            <a:spLocks noChangeArrowheads="1"/>
          </p:cNvSpPr>
          <p:nvPr/>
        </p:nvSpPr>
        <p:spPr bwMode="auto">
          <a:xfrm>
            <a:off x="3000375" y="50292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fr_FR</a:t>
            </a:r>
          </a:p>
        </p:txBody>
      </p:sp>
      <p:sp>
        <p:nvSpPr>
          <p:cNvPr id="16" name="AutoShape 12"/>
          <p:cNvSpPr>
            <a:spLocks noChangeArrowheads="1"/>
          </p:cNvSpPr>
          <p:nvPr/>
        </p:nvSpPr>
        <p:spPr bwMode="auto">
          <a:xfrm>
            <a:off x="4114800" y="50292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fr_CA</a:t>
            </a:r>
          </a:p>
        </p:txBody>
      </p:sp>
      <p:sp>
        <p:nvSpPr>
          <p:cNvPr id="17" name="AutoShape 13"/>
          <p:cNvSpPr>
            <a:spLocks noChangeArrowheads="1"/>
          </p:cNvSpPr>
          <p:nvPr/>
        </p:nvSpPr>
        <p:spPr bwMode="auto">
          <a:xfrm>
            <a:off x="5400675"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de_DE</a:t>
            </a:r>
          </a:p>
        </p:txBody>
      </p:sp>
      <p:sp>
        <p:nvSpPr>
          <p:cNvPr id="18" name="AutoShape 14"/>
          <p:cNvSpPr>
            <a:spLocks noChangeArrowheads="1"/>
          </p:cNvSpPr>
          <p:nvPr/>
        </p:nvSpPr>
        <p:spPr bwMode="auto">
          <a:xfrm>
            <a:off x="6515100"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de_AT</a:t>
            </a:r>
          </a:p>
        </p:txBody>
      </p:sp>
      <p:sp>
        <p:nvSpPr>
          <p:cNvPr id="19" name="AutoShape 15"/>
          <p:cNvSpPr>
            <a:spLocks noChangeArrowheads="1"/>
          </p:cNvSpPr>
          <p:nvPr/>
        </p:nvSpPr>
        <p:spPr bwMode="auto">
          <a:xfrm>
            <a:off x="7629525" y="4191000"/>
            <a:ext cx="94297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de_CH</a:t>
            </a:r>
          </a:p>
        </p:txBody>
      </p:sp>
      <p:sp>
        <p:nvSpPr>
          <p:cNvPr id="20" name="AutoShape 16"/>
          <p:cNvSpPr>
            <a:spLocks noChangeArrowheads="1"/>
          </p:cNvSpPr>
          <p:nvPr/>
        </p:nvSpPr>
        <p:spPr bwMode="auto">
          <a:xfrm>
            <a:off x="2914650" y="5638800"/>
            <a:ext cx="102870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fr_FR_EURO</a:t>
            </a:r>
          </a:p>
        </p:txBody>
      </p:sp>
      <p:sp>
        <p:nvSpPr>
          <p:cNvPr id="21" name="AutoShape 17"/>
          <p:cNvSpPr>
            <a:spLocks noChangeArrowheads="1"/>
          </p:cNvSpPr>
          <p:nvPr/>
        </p:nvSpPr>
        <p:spPr bwMode="auto">
          <a:xfrm>
            <a:off x="5314950" y="4953000"/>
            <a:ext cx="111442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de_DE_EURO</a:t>
            </a:r>
          </a:p>
        </p:txBody>
      </p:sp>
      <p:sp>
        <p:nvSpPr>
          <p:cNvPr id="22" name="AutoShape 18"/>
          <p:cNvSpPr>
            <a:spLocks noChangeArrowheads="1"/>
          </p:cNvSpPr>
          <p:nvPr/>
        </p:nvSpPr>
        <p:spPr bwMode="auto">
          <a:xfrm>
            <a:off x="6515100" y="4953000"/>
            <a:ext cx="102870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de_AT_EURO</a:t>
            </a:r>
          </a:p>
        </p:txBody>
      </p:sp>
      <p:sp>
        <p:nvSpPr>
          <p:cNvPr id="23" name="AutoShape 19"/>
          <p:cNvSpPr>
            <a:spLocks noChangeArrowheads="1"/>
          </p:cNvSpPr>
          <p:nvPr/>
        </p:nvSpPr>
        <p:spPr bwMode="auto">
          <a:xfrm>
            <a:off x="7629525" y="4953000"/>
            <a:ext cx="1114425"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a:latin typeface="+mn-lt"/>
                <a:cs typeface="+mn-cs"/>
              </a:rPr>
              <a:t>de_CH_EURO</a:t>
            </a:r>
          </a:p>
        </p:txBody>
      </p:sp>
      <p:sp>
        <p:nvSpPr>
          <p:cNvPr id="242741" name="Line 20"/>
          <p:cNvSpPr>
            <a:spLocks noChangeShapeType="1"/>
          </p:cNvSpPr>
          <p:nvPr/>
        </p:nvSpPr>
        <p:spPr bwMode="auto">
          <a:xfrm>
            <a:off x="1543050" y="2667000"/>
            <a:ext cx="7458075" cy="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2" name="Line 21"/>
          <p:cNvSpPr>
            <a:spLocks noChangeShapeType="1"/>
          </p:cNvSpPr>
          <p:nvPr/>
        </p:nvSpPr>
        <p:spPr bwMode="auto">
          <a:xfrm>
            <a:off x="5229225" y="2438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3" name="Line 22"/>
          <p:cNvSpPr>
            <a:spLocks noChangeShapeType="1"/>
          </p:cNvSpPr>
          <p:nvPr/>
        </p:nvSpPr>
        <p:spPr bwMode="auto">
          <a:xfrm>
            <a:off x="1543050" y="26670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4" name="Line 23"/>
          <p:cNvSpPr>
            <a:spLocks noChangeShapeType="1"/>
          </p:cNvSpPr>
          <p:nvPr/>
        </p:nvSpPr>
        <p:spPr bwMode="auto">
          <a:xfrm>
            <a:off x="4114800" y="26670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5" name="Line 24"/>
          <p:cNvSpPr>
            <a:spLocks noChangeShapeType="1"/>
          </p:cNvSpPr>
          <p:nvPr/>
        </p:nvSpPr>
        <p:spPr bwMode="auto">
          <a:xfrm>
            <a:off x="6600825" y="26670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6" name="Line 25"/>
          <p:cNvSpPr>
            <a:spLocks noChangeShapeType="1"/>
          </p:cNvSpPr>
          <p:nvPr/>
        </p:nvSpPr>
        <p:spPr bwMode="auto">
          <a:xfrm>
            <a:off x="9001125" y="26670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7" name="Line 26"/>
          <p:cNvSpPr>
            <a:spLocks noChangeShapeType="1"/>
          </p:cNvSpPr>
          <p:nvPr/>
        </p:nvSpPr>
        <p:spPr bwMode="auto">
          <a:xfrm>
            <a:off x="685800" y="3962400"/>
            <a:ext cx="2228850" cy="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8" name="Line 27"/>
          <p:cNvSpPr>
            <a:spLocks noChangeShapeType="1"/>
          </p:cNvSpPr>
          <p:nvPr/>
        </p:nvSpPr>
        <p:spPr bwMode="auto">
          <a:xfrm>
            <a:off x="685800"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49" name="Line 28"/>
          <p:cNvSpPr>
            <a:spLocks noChangeShapeType="1"/>
          </p:cNvSpPr>
          <p:nvPr/>
        </p:nvSpPr>
        <p:spPr bwMode="auto">
          <a:xfrm>
            <a:off x="1800225"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0" name="Line 29"/>
          <p:cNvSpPr>
            <a:spLocks noChangeShapeType="1"/>
          </p:cNvSpPr>
          <p:nvPr/>
        </p:nvSpPr>
        <p:spPr bwMode="auto">
          <a:xfrm>
            <a:off x="2914650"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1" name="Line 30"/>
          <p:cNvSpPr>
            <a:spLocks noChangeShapeType="1"/>
          </p:cNvSpPr>
          <p:nvPr/>
        </p:nvSpPr>
        <p:spPr bwMode="auto">
          <a:xfrm>
            <a:off x="1543050" y="37338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2" name="Line 31"/>
          <p:cNvSpPr>
            <a:spLocks noChangeShapeType="1"/>
          </p:cNvSpPr>
          <p:nvPr/>
        </p:nvSpPr>
        <p:spPr bwMode="auto">
          <a:xfrm>
            <a:off x="3429000" y="4876800"/>
            <a:ext cx="1285875" cy="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3" name="Line 32"/>
          <p:cNvSpPr>
            <a:spLocks noChangeShapeType="1"/>
          </p:cNvSpPr>
          <p:nvPr/>
        </p:nvSpPr>
        <p:spPr bwMode="auto">
          <a:xfrm>
            <a:off x="3429000" y="4876800"/>
            <a:ext cx="0" cy="1524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4" name="Line 33"/>
          <p:cNvSpPr>
            <a:spLocks noChangeShapeType="1"/>
          </p:cNvSpPr>
          <p:nvPr/>
        </p:nvSpPr>
        <p:spPr bwMode="auto">
          <a:xfrm>
            <a:off x="4714875" y="4876800"/>
            <a:ext cx="0" cy="1524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5" name="Line 34"/>
          <p:cNvSpPr>
            <a:spLocks noChangeShapeType="1"/>
          </p:cNvSpPr>
          <p:nvPr/>
        </p:nvSpPr>
        <p:spPr bwMode="auto">
          <a:xfrm>
            <a:off x="4114800" y="3733800"/>
            <a:ext cx="0" cy="11430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6" name="Line 35"/>
          <p:cNvSpPr>
            <a:spLocks noChangeShapeType="1"/>
          </p:cNvSpPr>
          <p:nvPr/>
        </p:nvSpPr>
        <p:spPr bwMode="auto">
          <a:xfrm>
            <a:off x="3429000" y="5486400"/>
            <a:ext cx="0" cy="1524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7" name="Line 36"/>
          <p:cNvSpPr>
            <a:spLocks noChangeShapeType="1"/>
          </p:cNvSpPr>
          <p:nvPr/>
        </p:nvSpPr>
        <p:spPr bwMode="auto">
          <a:xfrm>
            <a:off x="5915025" y="3962400"/>
            <a:ext cx="2228850" cy="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8" name="Line 37"/>
          <p:cNvSpPr>
            <a:spLocks noChangeShapeType="1"/>
          </p:cNvSpPr>
          <p:nvPr/>
        </p:nvSpPr>
        <p:spPr bwMode="auto">
          <a:xfrm>
            <a:off x="5915025"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59" name="Line 38"/>
          <p:cNvSpPr>
            <a:spLocks noChangeShapeType="1"/>
          </p:cNvSpPr>
          <p:nvPr/>
        </p:nvSpPr>
        <p:spPr bwMode="auto">
          <a:xfrm>
            <a:off x="7029450"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60" name="Line 39"/>
          <p:cNvSpPr>
            <a:spLocks noChangeShapeType="1"/>
          </p:cNvSpPr>
          <p:nvPr/>
        </p:nvSpPr>
        <p:spPr bwMode="auto">
          <a:xfrm>
            <a:off x="8143875" y="39624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61" name="Line 40"/>
          <p:cNvSpPr>
            <a:spLocks noChangeShapeType="1"/>
          </p:cNvSpPr>
          <p:nvPr/>
        </p:nvSpPr>
        <p:spPr bwMode="auto">
          <a:xfrm>
            <a:off x="6600825" y="3733800"/>
            <a:ext cx="0" cy="2286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62" name="Line 41"/>
          <p:cNvSpPr>
            <a:spLocks noChangeShapeType="1"/>
          </p:cNvSpPr>
          <p:nvPr/>
        </p:nvSpPr>
        <p:spPr bwMode="auto">
          <a:xfrm>
            <a:off x="5915025" y="46482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63" name="Line 42"/>
          <p:cNvSpPr>
            <a:spLocks noChangeShapeType="1"/>
          </p:cNvSpPr>
          <p:nvPr/>
        </p:nvSpPr>
        <p:spPr bwMode="auto">
          <a:xfrm>
            <a:off x="7029450" y="46482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242764" name="Line 43"/>
          <p:cNvSpPr>
            <a:spLocks noChangeShapeType="1"/>
          </p:cNvSpPr>
          <p:nvPr/>
        </p:nvSpPr>
        <p:spPr bwMode="auto">
          <a:xfrm>
            <a:off x="8143875" y="4648200"/>
            <a:ext cx="0" cy="304800"/>
          </a:xfrm>
          <a:prstGeom prst="line">
            <a:avLst/>
          </a:prstGeom>
          <a:noFill/>
          <a:ln w="12700">
            <a:solidFill>
              <a:schemeClr val="tx1"/>
            </a:solidFill>
            <a:round/>
            <a:headEnd type="none" w="sm" len="sm"/>
            <a:tailEnd type="none" w="sm" len="sm"/>
          </a:ln>
        </p:spPr>
        <p:txBody>
          <a:bodyPr wrap="none" anchor="ctr"/>
          <a:lstStyle/>
          <a:p>
            <a:endParaRPr lang="he-IL"/>
          </a:p>
        </p:txBody>
      </p:sp>
      <p:sp>
        <p:nvSpPr>
          <p:cNvPr id="48" name="Rectangle 47"/>
          <p:cNvSpPr>
            <a:spLocks noChangeArrowheads="1"/>
          </p:cNvSpPr>
          <p:nvPr/>
        </p:nvSpPr>
        <p:spPr bwMode="auto">
          <a:xfrm>
            <a:off x="5057775" y="5867400"/>
            <a:ext cx="3686175" cy="6096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These locales will be mapped automatically to the</a:t>
            </a:r>
          </a:p>
          <a:p>
            <a:pPr marL="342900" indent="-342900" algn="l" rtl="0" fontAlgn="auto">
              <a:spcBef>
                <a:spcPts val="0"/>
              </a:spcBef>
              <a:spcAft>
                <a:spcPts val="0"/>
              </a:spcAft>
              <a:defRPr/>
            </a:pPr>
            <a:r>
              <a:rPr lang="en-US" sz="1100" i="1" dirty="0" err="1"/>
              <a:t>MyResource</a:t>
            </a:r>
            <a:r>
              <a:rPr lang="en-US" sz="1100" dirty="0"/>
              <a:t> to their base locale if there is no </a:t>
            </a:r>
          </a:p>
          <a:p>
            <a:pPr marL="342900" indent="-342900" algn="l" rtl="0" fontAlgn="auto">
              <a:spcBef>
                <a:spcPts val="0"/>
              </a:spcBef>
              <a:spcAft>
                <a:spcPts val="0"/>
              </a:spcAft>
              <a:defRPr/>
            </a:pPr>
            <a:r>
              <a:rPr lang="en-US" sz="1100" dirty="0"/>
              <a:t>exact matching [a dedicated class or/and  file]</a:t>
            </a:r>
          </a:p>
        </p:txBody>
      </p:sp>
      <p:cxnSp>
        <p:nvCxnSpPr>
          <p:cNvPr id="50" name="Straight Arrow Connector 49"/>
          <p:cNvCxnSpPr/>
          <p:nvPr/>
        </p:nvCxnSpPr>
        <p:spPr>
          <a:xfrm rot="5400000" flipH="1" flipV="1">
            <a:off x="6276976" y="5714802"/>
            <a:ext cx="3048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4200525" y="6019800"/>
            <a:ext cx="85725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idx="4294967295"/>
          </p:nvPr>
        </p:nvSpPr>
        <p:spPr>
          <a:xfrm>
            <a:off x="844749" y="274638"/>
            <a:ext cx="9258300" cy="1143000"/>
          </a:xfrm>
        </p:spPr>
        <p:txBody>
          <a:bodyPr/>
          <a:lstStyle/>
          <a:p>
            <a:r>
              <a:rPr lang="en-US" smtClean="0"/>
              <a:t>Resource Bundle</a:t>
            </a:r>
          </a:p>
        </p:txBody>
      </p:sp>
      <p:sp>
        <p:nvSpPr>
          <p:cNvPr id="243714" name="Rectangle 3"/>
          <p:cNvSpPr>
            <a:spLocks noGrp="1" noChangeArrowheads="1"/>
          </p:cNvSpPr>
          <p:nvPr>
            <p:ph type="body" idx="1"/>
          </p:nvPr>
        </p:nvSpPr>
        <p:spPr>
          <a:xfrm>
            <a:off x="600075" y="1052514"/>
            <a:ext cx="9772650" cy="5424487"/>
          </a:xfrm>
        </p:spPr>
        <p:txBody>
          <a:bodyPr/>
          <a:lstStyle/>
          <a:p>
            <a:pPr lvl="1">
              <a:buFont typeface="Arial" charset="0"/>
              <a:buNone/>
            </a:pPr>
            <a:endParaRPr lang="en-US" sz="1700" smtClean="0"/>
          </a:p>
          <a:p>
            <a:endParaRPr lang="en-US" sz="2100" i="1" smtClean="0"/>
          </a:p>
          <a:p>
            <a:r>
              <a:rPr lang="en-US" sz="2100" i="1" smtClean="0"/>
              <a:t>R</a:t>
            </a:r>
            <a:r>
              <a:rPr lang="en-US" sz="2200" i="1" smtClean="0"/>
              <a:t>esourceBundle</a:t>
            </a:r>
            <a:r>
              <a:rPr lang="en-US" sz="2200" smtClean="0"/>
              <a:t>  class is a pure execution engine</a:t>
            </a:r>
          </a:p>
          <a:p>
            <a:pPr lvl="1"/>
            <a:r>
              <a:rPr lang="en-US" sz="1800" smtClean="0"/>
              <a:t>Data driven model – state derived from a central point of decision </a:t>
            </a:r>
          </a:p>
          <a:p>
            <a:pPr lvl="1">
              <a:buFont typeface="Arial" charset="0"/>
              <a:buNone/>
            </a:pPr>
            <a:endParaRPr lang="en-US" sz="1800" smtClean="0"/>
          </a:p>
          <a:p>
            <a:pPr lvl="1">
              <a:buFont typeface="Arial" charset="0"/>
              <a:buNone/>
            </a:pPr>
            <a:endParaRPr lang="en-US" sz="1800" smtClean="0"/>
          </a:p>
          <a:p>
            <a:r>
              <a:rPr lang="en-US" sz="2200" smtClean="0"/>
              <a:t>Its behavior  determined according to the current locale</a:t>
            </a:r>
            <a:endParaRPr lang="en-US" sz="2200" i="1" smtClean="0"/>
          </a:p>
          <a:p>
            <a:pPr lvl="1"/>
            <a:r>
              <a:rPr lang="en-US" sz="1800" smtClean="0"/>
              <a:t>The application supplies it at construction time when setting/using  the locale</a:t>
            </a:r>
          </a:p>
          <a:p>
            <a:pPr lvl="1"/>
            <a:r>
              <a:rPr lang="en-US" sz="1800" smtClean="0"/>
              <a:t>If not set by application - taken from OS </a:t>
            </a:r>
          </a:p>
          <a:p>
            <a:pPr lvl="1"/>
            <a:r>
              <a:rPr lang="en-US" sz="1800" smtClean="0"/>
              <a:t>This allows changes without touching code</a:t>
            </a:r>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title" idx="4294967295"/>
          </p:nvPr>
        </p:nvSpPr>
        <p:spPr>
          <a:xfrm>
            <a:off x="844749" y="274638"/>
            <a:ext cx="9258300" cy="1143000"/>
          </a:xfrm>
        </p:spPr>
        <p:txBody>
          <a:bodyPr/>
          <a:lstStyle/>
          <a:p>
            <a:r>
              <a:rPr lang="en-US" smtClean="0"/>
              <a:t>Resource Bundle</a:t>
            </a:r>
          </a:p>
        </p:txBody>
      </p:sp>
      <p:sp>
        <p:nvSpPr>
          <p:cNvPr id="244738" name="Rectangle 3"/>
          <p:cNvSpPr>
            <a:spLocks noGrp="1" noChangeArrowheads="1"/>
          </p:cNvSpPr>
          <p:nvPr>
            <p:ph type="body" idx="1"/>
          </p:nvPr>
        </p:nvSpPr>
        <p:spPr>
          <a:xfrm>
            <a:off x="600075" y="1052514"/>
            <a:ext cx="9772650" cy="5424487"/>
          </a:xfrm>
        </p:spPr>
        <p:txBody>
          <a:bodyPr/>
          <a:lstStyle/>
          <a:p>
            <a:pPr lvl="1">
              <a:buFont typeface="Arial" charset="0"/>
              <a:buNone/>
            </a:pPr>
            <a:endParaRPr lang="en-US" sz="1700" smtClean="0"/>
          </a:p>
          <a:p>
            <a:endParaRPr lang="en-US" sz="2100" i="1" smtClean="0"/>
          </a:p>
          <a:p>
            <a:r>
              <a:rPr lang="en-US" sz="2100" i="1" smtClean="0"/>
              <a:t>R</a:t>
            </a:r>
            <a:r>
              <a:rPr lang="en-US" sz="2200" i="1" smtClean="0"/>
              <a:t>esourceBundle</a:t>
            </a:r>
            <a:r>
              <a:rPr lang="en-US" sz="2200" smtClean="0"/>
              <a:t>  usage with UI</a:t>
            </a:r>
            <a:endParaRPr lang="en-US" sz="1800" smtClean="0"/>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4" name="AutoShape 6"/>
          <p:cNvSpPr>
            <a:spLocks noChangeArrowheads="1"/>
          </p:cNvSpPr>
          <p:nvPr/>
        </p:nvSpPr>
        <p:spPr bwMode="auto">
          <a:xfrm>
            <a:off x="3429000" y="2514600"/>
            <a:ext cx="4200525" cy="1524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dirty="0">
                <a:latin typeface="+mn-lt"/>
                <a:cs typeface="+mn-cs"/>
              </a:rPr>
              <a:t>Resource Bundles</a:t>
            </a:r>
          </a:p>
          <a:p>
            <a:pPr algn="ctr" rtl="0" fontAlgn="auto">
              <a:spcBef>
                <a:spcPct val="50000"/>
              </a:spcBef>
              <a:spcAft>
                <a:spcPts val="0"/>
              </a:spcAft>
              <a:defRPr/>
            </a:pPr>
            <a:endParaRPr lang="en-US" sz="1600" b="1" dirty="0">
              <a:latin typeface="+mn-lt"/>
              <a:cs typeface="+mn-cs"/>
            </a:endParaRPr>
          </a:p>
          <a:p>
            <a:pPr algn="ctr" rtl="0" fontAlgn="auto">
              <a:spcBef>
                <a:spcPct val="50000"/>
              </a:spcBef>
              <a:spcAft>
                <a:spcPts val="0"/>
              </a:spcAft>
              <a:defRPr/>
            </a:pPr>
            <a:endParaRPr lang="en-US" sz="1600" b="1" i="1" dirty="0">
              <a:latin typeface="+mn-lt"/>
              <a:cs typeface="+mn-cs"/>
            </a:endParaRPr>
          </a:p>
          <a:p>
            <a:pPr algn="ctr" rtl="0" fontAlgn="auto">
              <a:spcBef>
                <a:spcPct val="50000"/>
              </a:spcBef>
              <a:spcAft>
                <a:spcPts val="0"/>
              </a:spcAft>
              <a:defRPr/>
            </a:pPr>
            <a:endParaRPr lang="en-US" sz="1600" b="1" i="1" dirty="0">
              <a:latin typeface="+mn-lt"/>
              <a:cs typeface="+mn-cs"/>
            </a:endParaRPr>
          </a:p>
        </p:txBody>
      </p:sp>
      <p:sp>
        <p:nvSpPr>
          <p:cNvPr id="5" name="AutoShape 13"/>
          <p:cNvSpPr>
            <a:spLocks noChangeArrowheads="1"/>
          </p:cNvSpPr>
          <p:nvPr/>
        </p:nvSpPr>
        <p:spPr bwMode="auto">
          <a:xfrm>
            <a:off x="3514725" y="3200400"/>
            <a:ext cx="12001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Formatting</a:t>
            </a:r>
          </a:p>
        </p:txBody>
      </p:sp>
      <p:sp>
        <p:nvSpPr>
          <p:cNvPr id="6" name="AutoShape 13"/>
          <p:cNvSpPr>
            <a:spLocks noChangeArrowheads="1"/>
          </p:cNvSpPr>
          <p:nvPr/>
        </p:nvSpPr>
        <p:spPr bwMode="auto">
          <a:xfrm>
            <a:off x="4886325" y="3200400"/>
            <a:ext cx="12001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Collation</a:t>
            </a:r>
          </a:p>
        </p:txBody>
      </p:sp>
      <p:sp>
        <p:nvSpPr>
          <p:cNvPr id="7" name="AutoShape 13"/>
          <p:cNvSpPr>
            <a:spLocks noChangeArrowheads="1"/>
          </p:cNvSpPr>
          <p:nvPr/>
        </p:nvSpPr>
        <p:spPr bwMode="auto">
          <a:xfrm>
            <a:off x="6257925" y="3200400"/>
            <a:ext cx="1200150" cy="5334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lnSpc>
                <a:spcPts val="1000"/>
              </a:lnSpc>
              <a:spcBef>
                <a:spcPct val="50000"/>
              </a:spcBef>
              <a:spcAft>
                <a:spcPts val="0"/>
              </a:spcAft>
              <a:defRPr/>
            </a:pPr>
            <a:r>
              <a:rPr lang="en-US" sz="1400" dirty="0">
                <a:latin typeface="+mn-lt"/>
                <a:cs typeface="+mn-cs"/>
              </a:rPr>
              <a:t>Boundary</a:t>
            </a:r>
          </a:p>
          <a:p>
            <a:pPr algn="ctr" rtl="0" fontAlgn="auto">
              <a:lnSpc>
                <a:spcPts val="1000"/>
              </a:lnSpc>
              <a:spcBef>
                <a:spcPct val="50000"/>
              </a:spcBef>
              <a:spcAft>
                <a:spcPts val="0"/>
              </a:spcAft>
              <a:defRPr/>
            </a:pPr>
            <a:r>
              <a:rPr lang="en-US" sz="1400" dirty="0">
                <a:latin typeface="+mn-lt"/>
                <a:cs typeface="+mn-cs"/>
              </a:rPr>
              <a:t>Detection</a:t>
            </a:r>
          </a:p>
        </p:txBody>
      </p:sp>
      <p:sp>
        <p:nvSpPr>
          <p:cNvPr id="8" name="Plaque 7"/>
          <p:cNvSpPr/>
          <p:nvPr/>
        </p:nvSpPr>
        <p:spPr>
          <a:xfrm>
            <a:off x="3429000" y="4343400"/>
            <a:ext cx="4200525" cy="1828800"/>
          </a:xfrm>
          <a:prstGeom prst="plaque">
            <a:avLst>
              <a:gd name="adj" fmla="val 17857"/>
            </a:avLst>
          </a:prstGeom>
          <a:solidFill>
            <a:schemeClr val="bg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b="1" dirty="0">
                <a:solidFill>
                  <a:schemeClr val="tx1"/>
                </a:solidFill>
              </a:rPr>
              <a:t>Application UI Code</a:t>
            </a:r>
          </a:p>
          <a:p>
            <a:pPr algn="ctr" rtl="0" fontAlgn="auto">
              <a:spcBef>
                <a:spcPts val="0"/>
              </a:spcBef>
              <a:spcAft>
                <a:spcPts val="0"/>
              </a:spcAft>
              <a:defRPr/>
            </a:pPr>
            <a:endParaRPr lang="en-US" b="1" dirty="0">
              <a:solidFill>
                <a:schemeClr val="tx1"/>
              </a:solidFill>
            </a:endParaRPr>
          </a:p>
          <a:p>
            <a:pPr algn="ctr" rtl="0" fontAlgn="auto">
              <a:spcBef>
                <a:spcPts val="0"/>
              </a:spcBef>
              <a:spcAft>
                <a:spcPts val="0"/>
              </a:spcAft>
              <a:defRPr/>
            </a:pPr>
            <a:endParaRPr lang="en-US" b="1" dirty="0">
              <a:solidFill>
                <a:schemeClr val="tx1"/>
              </a:solidFill>
            </a:endParaRPr>
          </a:p>
          <a:p>
            <a:pPr algn="ctr" rtl="0" fontAlgn="auto">
              <a:spcBef>
                <a:spcPts val="0"/>
              </a:spcBef>
              <a:spcAft>
                <a:spcPts val="0"/>
              </a:spcAft>
              <a:defRPr/>
            </a:pPr>
            <a:endParaRPr lang="en-US" b="1" dirty="0">
              <a:solidFill>
                <a:schemeClr val="tx1"/>
              </a:solidFill>
            </a:endParaRPr>
          </a:p>
          <a:p>
            <a:pPr algn="ctr" rtl="0" fontAlgn="auto">
              <a:spcBef>
                <a:spcPts val="0"/>
              </a:spcBef>
              <a:spcAft>
                <a:spcPts val="0"/>
              </a:spcAft>
              <a:defRPr/>
            </a:pPr>
            <a:endParaRPr lang="en-US" b="1" dirty="0">
              <a:solidFill>
                <a:schemeClr val="tx1"/>
              </a:solidFill>
            </a:endParaRPr>
          </a:p>
          <a:p>
            <a:pPr algn="ctr" rtl="0" fontAlgn="auto">
              <a:spcBef>
                <a:spcPts val="0"/>
              </a:spcBef>
              <a:spcAft>
                <a:spcPts val="0"/>
              </a:spcAft>
              <a:defRPr/>
            </a:pPr>
            <a:endParaRPr lang="en-US" b="1" dirty="0">
              <a:solidFill>
                <a:schemeClr val="tx1"/>
              </a:solidFill>
            </a:endParaRPr>
          </a:p>
        </p:txBody>
      </p:sp>
      <p:sp>
        <p:nvSpPr>
          <p:cNvPr id="9" name="AutoShape 13"/>
          <p:cNvSpPr>
            <a:spLocks noChangeArrowheads="1"/>
          </p:cNvSpPr>
          <p:nvPr/>
        </p:nvSpPr>
        <p:spPr bwMode="auto">
          <a:xfrm>
            <a:off x="4629150" y="5562600"/>
            <a:ext cx="171450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Processing Code</a:t>
            </a:r>
          </a:p>
        </p:txBody>
      </p:sp>
      <p:sp>
        <p:nvSpPr>
          <p:cNvPr id="16" name="AutoShape 13"/>
          <p:cNvSpPr>
            <a:spLocks noChangeArrowheads="1"/>
          </p:cNvSpPr>
          <p:nvPr/>
        </p:nvSpPr>
        <p:spPr bwMode="auto">
          <a:xfrm>
            <a:off x="4200525" y="4876800"/>
            <a:ext cx="25717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a:latin typeface="+mn-lt"/>
                <a:cs typeface="+mn-cs"/>
              </a:rPr>
              <a:t>Renderers &amp; Components</a:t>
            </a:r>
          </a:p>
        </p:txBody>
      </p:sp>
      <p:sp>
        <p:nvSpPr>
          <p:cNvPr id="17" name="Rectangle 16"/>
          <p:cNvSpPr/>
          <p:nvPr/>
        </p:nvSpPr>
        <p:spPr>
          <a:xfrm>
            <a:off x="3171825" y="2362200"/>
            <a:ext cx="4714875" cy="3048000"/>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cxnSp>
        <p:nvCxnSpPr>
          <p:cNvPr id="20" name="Straight Arrow Connector 19"/>
          <p:cNvCxnSpPr/>
          <p:nvPr/>
        </p:nvCxnSpPr>
        <p:spPr>
          <a:xfrm rot="5400000" flipH="1" flipV="1">
            <a:off x="5934076" y="5410002"/>
            <a:ext cx="304800" cy="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914776" y="4419402"/>
            <a:ext cx="9144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733926" y="5410002"/>
            <a:ext cx="3048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1200150" y="3505200"/>
            <a:ext cx="1971675" cy="609600"/>
          </a:xfrm>
          <a:prstGeom prst="rightArrow">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r>
              <a:rPr lang="en-US" sz="1400" b="1">
                <a:solidFill>
                  <a:schemeClr val="tx1"/>
                </a:solidFill>
                <a:cs typeface="Arial" charset="0"/>
              </a:rPr>
              <a:t>User Input</a:t>
            </a:r>
          </a:p>
        </p:txBody>
      </p:sp>
      <p:sp>
        <p:nvSpPr>
          <p:cNvPr id="26" name="Right Arrow 25"/>
          <p:cNvSpPr/>
          <p:nvPr/>
        </p:nvSpPr>
        <p:spPr>
          <a:xfrm>
            <a:off x="7972425" y="3505200"/>
            <a:ext cx="1971675" cy="609600"/>
          </a:xfrm>
          <a:prstGeom prst="rightArrow">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r>
              <a:rPr lang="en-US" sz="1400" b="1">
                <a:solidFill>
                  <a:schemeClr val="tx1"/>
                </a:solidFill>
                <a:cs typeface="Arial" charset="0"/>
              </a:rPr>
              <a:t>Program Output</a:t>
            </a:r>
          </a:p>
        </p:txBody>
      </p:sp>
      <p:sp>
        <p:nvSpPr>
          <p:cNvPr id="27" name="Rectangle 26"/>
          <p:cNvSpPr>
            <a:spLocks noChangeArrowheads="1"/>
          </p:cNvSpPr>
          <p:nvPr/>
        </p:nvSpPr>
        <p:spPr bwMode="auto">
          <a:xfrm>
            <a:off x="8058150" y="2362200"/>
            <a:ext cx="1800225" cy="3810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May be a combination</a:t>
            </a:r>
          </a:p>
          <a:p>
            <a:pPr marL="342900" indent="-342900" algn="l" rtl="0" fontAlgn="auto">
              <a:spcBef>
                <a:spcPts val="0"/>
              </a:spcBef>
              <a:spcAft>
                <a:spcPts val="0"/>
              </a:spcAft>
              <a:defRPr/>
            </a:pPr>
            <a:r>
              <a:rPr lang="en-US" sz="1100" dirty="0"/>
              <a:t>of classes &amp; files</a:t>
            </a:r>
          </a:p>
        </p:txBody>
      </p:sp>
      <p:sp>
        <p:nvSpPr>
          <p:cNvPr id="28" name="Rectangle 27"/>
          <p:cNvSpPr>
            <a:spLocks noChangeArrowheads="1"/>
          </p:cNvSpPr>
          <p:nvPr/>
        </p:nvSpPr>
        <p:spPr bwMode="auto">
          <a:xfrm>
            <a:off x="1285875" y="4724400"/>
            <a:ext cx="1714500" cy="4572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Loaded according to</a:t>
            </a:r>
          </a:p>
          <a:p>
            <a:pPr marL="342900" indent="-342900" algn="l" rtl="0" fontAlgn="auto">
              <a:spcBef>
                <a:spcPts val="0"/>
              </a:spcBef>
              <a:spcAft>
                <a:spcPts val="0"/>
              </a:spcAft>
              <a:defRPr/>
            </a:pPr>
            <a:r>
              <a:rPr lang="en-US" sz="1100" dirty="0"/>
              <a:t> the </a:t>
            </a:r>
            <a:r>
              <a:rPr lang="en-US" sz="1100" i="1" dirty="0"/>
              <a:t>Locale</a:t>
            </a:r>
            <a:r>
              <a:rPr lang="en-US" sz="1100" dirty="0"/>
              <a:t> in use</a:t>
            </a:r>
          </a:p>
        </p:txBody>
      </p:sp>
      <p:cxnSp>
        <p:nvCxnSpPr>
          <p:cNvPr id="29" name="Straight Connector 28"/>
          <p:cNvCxnSpPr/>
          <p:nvPr/>
        </p:nvCxnSpPr>
        <p:spPr>
          <a:xfrm>
            <a:off x="7629525" y="2895600"/>
            <a:ext cx="6858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71750" y="4191000"/>
            <a:ext cx="180022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305051" y="4457502"/>
            <a:ext cx="533400" cy="35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8237439" y="2819302"/>
            <a:ext cx="153988" cy="17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AutoShape 13"/>
          <p:cNvSpPr>
            <a:spLocks noChangeArrowheads="1"/>
          </p:cNvSpPr>
          <p:nvPr/>
        </p:nvSpPr>
        <p:spPr bwMode="auto">
          <a:xfrm>
            <a:off x="3514725" y="25908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30" name="AutoShape 13"/>
          <p:cNvSpPr>
            <a:spLocks noChangeArrowheads="1"/>
          </p:cNvSpPr>
          <p:nvPr/>
        </p:nvSpPr>
        <p:spPr bwMode="auto">
          <a:xfrm>
            <a:off x="3514725" y="28194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32" name="AutoShape 13"/>
          <p:cNvSpPr>
            <a:spLocks noChangeArrowheads="1"/>
          </p:cNvSpPr>
          <p:nvPr/>
        </p:nvSpPr>
        <p:spPr bwMode="auto">
          <a:xfrm>
            <a:off x="4029075" y="25908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
        <p:nvSpPr>
          <p:cNvPr id="34" name="AutoShape 13"/>
          <p:cNvSpPr>
            <a:spLocks noChangeArrowheads="1"/>
          </p:cNvSpPr>
          <p:nvPr/>
        </p:nvSpPr>
        <p:spPr bwMode="auto">
          <a:xfrm>
            <a:off x="4029075" y="2819400"/>
            <a:ext cx="514350" cy="2286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100" dirty="0">
                <a:latin typeface="+mn-lt"/>
                <a:cs typeface="+mn-cs"/>
              </a:rPr>
              <a:t>user</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673299" y="274638"/>
            <a:ext cx="9258300" cy="1143000"/>
          </a:xfrm>
        </p:spPr>
        <p:txBody>
          <a:bodyPr/>
          <a:lstStyle/>
          <a:p>
            <a:r>
              <a:rPr lang="en-US" smtClean="0"/>
              <a:t>Resource Bundle</a:t>
            </a:r>
          </a:p>
        </p:txBody>
      </p:sp>
      <p:sp>
        <p:nvSpPr>
          <p:cNvPr id="1028" name="Rectangle 3"/>
          <p:cNvSpPr>
            <a:spLocks noGrp="1" noChangeArrowheads="1"/>
          </p:cNvSpPr>
          <p:nvPr>
            <p:ph type="body" idx="1"/>
          </p:nvPr>
        </p:nvSpPr>
        <p:spPr>
          <a:xfrm>
            <a:off x="428625" y="1052513"/>
            <a:ext cx="9772650" cy="4891087"/>
          </a:xfrm>
        </p:spPr>
        <p:txBody>
          <a:bodyPr/>
          <a:lstStyle/>
          <a:p>
            <a:endParaRPr lang="en-US" sz="2400" smtClean="0"/>
          </a:p>
          <a:p>
            <a:r>
              <a:rPr lang="en-US" sz="2400" smtClean="0"/>
              <a:t>User visible text:</a:t>
            </a:r>
            <a:endParaRPr lang="en-US" sz="1800" smtClean="0"/>
          </a:p>
          <a:p>
            <a:pPr lvl="1">
              <a:buFontTx/>
              <a:buNone/>
            </a:pPr>
            <a:endParaRPr lang="en-US" sz="2400" smtClean="0"/>
          </a:p>
        </p:txBody>
      </p:sp>
      <p:sp>
        <p:nvSpPr>
          <p:cNvPr id="6" name="AutoShape 8"/>
          <p:cNvSpPr>
            <a:spLocks noChangeArrowheads="1"/>
          </p:cNvSpPr>
          <p:nvPr/>
        </p:nvSpPr>
        <p:spPr bwMode="auto">
          <a:xfrm>
            <a:off x="1714500" y="2286000"/>
            <a:ext cx="6858000" cy="3962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Dialog </a:t>
            </a:r>
            <a:r>
              <a:rPr lang="en-US" sz="1200" dirty="0" err="1">
                <a:latin typeface="+mn-lt"/>
                <a:cs typeface="+mn-cs"/>
              </a:rPr>
              <a:t>dialog</a:t>
            </a:r>
            <a:r>
              <a:rPr lang="en-US" sz="1200" dirty="0">
                <a:latin typeface="+mn-lt"/>
                <a:cs typeface="+mn-cs"/>
              </a:rPr>
              <a:t> = new Dialog(</a:t>
            </a:r>
            <a:r>
              <a:rPr lang="en-US" sz="1200" dirty="0" err="1">
                <a:latin typeface="+mn-lt"/>
                <a:cs typeface="+mn-cs"/>
              </a:rPr>
              <a:t>rootWindow</a:t>
            </a:r>
            <a:r>
              <a:rPr lang="en-US" sz="1200" dirty="0">
                <a:latin typeface="+mn-lt"/>
                <a:cs typeface="+mn-cs"/>
              </a:rPr>
              <a:t>, "</a:t>
            </a:r>
            <a:r>
              <a:rPr lang="en-US" sz="1200" b="1" dirty="0">
                <a:latin typeface="+mn-lt"/>
                <a:cs typeface="+mn-cs"/>
              </a:rPr>
              <a:t>Search results</a:t>
            </a:r>
            <a:r>
              <a:rPr lang="en-US" sz="1200" dirty="0">
                <a:latin typeface="+mn-lt"/>
                <a:cs typeface="+mn-cs"/>
              </a:rPr>
              <a:t>", true);</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Label l=new Label("</a:t>
            </a:r>
            <a:r>
              <a:rPr lang="en-US" sz="1200" b="1" dirty="0">
                <a:latin typeface="+mn-lt"/>
                <a:cs typeface="+mn-cs"/>
              </a:rPr>
              <a:t>The search found </a:t>
            </a:r>
            <a:r>
              <a:rPr lang="en-US" sz="1200" dirty="0">
                <a:latin typeface="+mn-lt"/>
                <a:cs typeface="+mn-cs"/>
              </a:rPr>
              <a:t>" + hits+ " </a:t>
            </a:r>
            <a:r>
              <a:rPr lang="en-US" sz="1200" b="1" dirty="0">
                <a:latin typeface="+mn-lt"/>
                <a:cs typeface="+mn-cs"/>
              </a:rPr>
              <a:t>files containing </a:t>
            </a:r>
            <a:r>
              <a:rPr lang="en-US" sz="1200" dirty="0">
                <a:latin typeface="+mn-lt"/>
                <a:cs typeface="+mn-cs"/>
              </a:rPr>
              <a:t>\"" + </a:t>
            </a:r>
            <a:r>
              <a:rPr lang="en-US" sz="1200" dirty="0" err="1">
                <a:latin typeface="+mn-lt"/>
                <a:cs typeface="+mn-cs"/>
              </a:rPr>
              <a:t>searchString</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 "\" </a:t>
            </a:r>
            <a:r>
              <a:rPr lang="en-US" sz="1200" b="1" dirty="0">
                <a:latin typeface="+mn-lt"/>
                <a:cs typeface="+mn-cs"/>
              </a:rPr>
              <a:t>on disk </a:t>
            </a:r>
            <a:r>
              <a:rPr lang="en-US" sz="1200" dirty="0">
                <a:latin typeface="+mn-lt"/>
                <a:cs typeface="+mn-cs"/>
              </a:rPr>
              <a:t>\"" + </a:t>
            </a:r>
            <a:r>
              <a:rPr lang="en-US" sz="1200" dirty="0" err="1">
                <a:latin typeface="+mn-lt"/>
                <a:cs typeface="+mn-cs"/>
              </a:rPr>
              <a:t>searchRoot</a:t>
            </a:r>
            <a:r>
              <a:rPr lang="en-US" sz="1200" dirty="0">
                <a:latin typeface="+mn-lt"/>
                <a:cs typeface="+mn-cs"/>
              </a:rPr>
              <a:t> + "\".");</a:t>
            </a:r>
          </a:p>
          <a:p>
            <a:pPr algn="l" rtl="0" fontAlgn="auto">
              <a:lnSpc>
                <a:spcPct val="80000"/>
              </a:lnSpc>
              <a:spcBef>
                <a:spcPts val="0"/>
              </a:spcBef>
              <a:spcAft>
                <a:spcPts val="0"/>
              </a:spcAft>
              <a:defRPr/>
            </a:pPr>
            <a:r>
              <a:rPr lang="en-US" sz="1200" dirty="0" err="1">
                <a:latin typeface="+mn-lt"/>
                <a:cs typeface="+mn-cs"/>
              </a:rPr>
              <a:t>dialog.add</a:t>
            </a:r>
            <a:r>
              <a:rPr lang="en-US" sz="1200" dirty="0">
                <a:latin typeface="+mn-lt"/>
                <a:cs typeface="+mn-cs"/>
              </a:rPr>
              <a:t>(l);</a:t>
            </a:r>
          </a:p>
          <a:p>
            <a:pPr algn="l" rtl="0" fontAlgn="auto">
              <a:lnSpc>
                <a:spcPct val="80000"/>
              </a:lnSpc>
              <a:spcBef>
                <a:spcPts val="0"/>
              </a:spcBef>
              <a:spcAft>
                <a:spcPts val="0"/>
              </a:spcAft>
              <a:defRPr/>
            </a:pPr>
            <a:r>
              <a:rPr lang="en-US" sz="1200" dirty="0">
                <a:latin typeface="+mn-lt"/>
                <a:cs typeface="+mn-cs"/>
              </a:rPr>
              <a:t>Container </a:t>
            </a:r>
            <a:r>
              <a:rPr lang="en-US" sz="1200" dirty="0" err="1">
                <a:latin typeface="+mn-lt"/>
                <a:cs typeface="+mn-cs"/>
              </a:rPr>
              <a:t>container</a:t>
            </a:r>
            <a:r>
              <a:rPr lang="en-US" sz="1200" dirty="0">
                <a:latin typeface="+mn-lt"/>
                <a:cs typeface="+mn-cs"/>
              </a:rPr>
              <a:t>;</a:t>
            </a:r>
          </a:p>
          <a:p>
            <a:pPr algn="l" rtl="0" fontAlgn="auto">
              <a:lnSpc>
                <a:spcPct val="80000"/>
              </a:lnSpc>
              <a:spcBef>
                <a:spcPts val="0"/>
              </a:spcBef>
              <a:spcAft>
                <a:spcPts val="0"/>
              </a:spcAft>
              <a:defRPr/>
            </a:pPr>
            <a:r>
              <a:rPr lang="en-US" sz="1200" dirty="0">
                <a:latin typeface="+mn-lt"/>
                <a:cs typeface="+mn-cs"/>
              </a:rPr>
              <a:t>container = new Panel();</a:t>
            </a:r>
          </a:p>
          <a:p>
            <a:pPr algn="l" rtl="0" fontAlgn="auto">
              <a:lnSpc>
                <a:spcPct val="80000"/>
              </a:lnSpc>
              <a:spcBef>
                <a:spcPts val="0"/>
              </a:spcBef>
              <a:spcAft>
                <a:spcPts val="0"/>
              </a:spcAft>
              <a:defRPr/>
            </a:pPr>
            <a:r>
              <a:rPr lang="en-US" sz="1200" dirty="0" err="1">
                <a:latin typeface="+mn-lt"/>
                <a:cs typeface="+mn-cs"/>
              </a:rPr>
              <a:t>dialog.add</a:t>
            </a:r>
            <a:r>
              <a:rPr lang="en-US" sz="1200" dirty="0">
                <a:latin typeface="+mn-lt"/>
                <a:cs typeface="+mn-cs"/>
              </a:rPr>
              <a:t>(</a:t>
            </a:r>
            <a:r>
              <a:rPr lang="en-US" sz="1200" dirty="0" err="1">
                <a:latin typeface="+mn-lt"/>
                <a:cs typeface="+mn-cs"/>
              </a:rPr>
              <a:t>BorderLayout.SOUTH</a:t>
            </a:r>
            <a:r>
              <a:rPr lang="en-US" sz="1200" dirty="0">
                <a:latin typeface="+mn-lt"/>
                <a:cs typeface="+mn-cs"/>
              </a:rPr>
              <a:t>, container);</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container.setLayout</a:t>
            </a:r>
            <a:r>
              <a:rPr lang="en-US" sz="1200" dirty="0">
                <a:latin typeface="+mn-lt"/>
                <a:cs typeface="+mn-cs"/>
              </a:rPr>
              <a:t>(new </a:t>
            </a:r>
            <a:r>
              <a:rPr lang="en-US" sz="1200" dirty="0" err="1">
                <a:latin typeface="+mn-lt"/>
                <a:cs typeface="+mn-cs"/>
              </a:rPr>
              <a:t>FlowLayout</a:t>
            </a:r>
            <a:r>
              <a:rPr lang="en-US" sz="1200" dirty="0">
                <a:latin typeface="+mn-lt"/>
                <a:cs typeface="+mn-cs"/>
              </a:rPr>
              <a:t>(</a:t>
            </a:r>
            <a:r>
              <a:rPr lang="en-US" sz="1200" dirty="0" err="1">
                <a:latin typeface="+mn-lt"/>
                <a:cs typeface="+mn-cs"/>
              </a:rPr>
              <a:t>FlowLayout.RIGHT</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container.add</a:t>
            </a:r>
            <a:r>
              <a:rPr lang="en-US" sz="1200" dirty="0">
                <a:latin typeface="+mn-lt"/>
                <a:cs typeface="+mn-cs"/>
              </a:rPr>
              <a:t>(new Button("</a:t>
            </a:r>
            <a:r>
              <a:rPr lang="en-US" sz="1200" b="1" dirty="0">
                <a:latin typeface="+mn-lt"/>
                <a:cs typeface="+mn-cs"/>
              </a:rPr>
              <a:t>OK</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container.add</a:t>
            </a:r>
            <a:r>
              <a:rPr lang="en-US" sz="1200" dirty="0">
                <a:latin typeface="+mn-lt"/>
                <a:cs typeface="+mn-cs"/>
              </a:rPr>
              <a:t>(new Button("</a:t>
            </a:r>
            <a:r>
              <a:rPr lang="en-US" sz="1200" b="1" dirty="0">
                <a:latin typeface="+mn-lt"/>
                <a:cs typeface="+mn-cs"/>
              </a:rPr>
              <a:t>Cancel</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dialog.pack</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dialog.setVisible</a:t>
            </a:r>
            <a:r>
              <a:rPr lang="en-US" sz="1200" dirty="0">
                <a:latin typeface="+mn-lt"/>
                <a:cs typeface="+mn-cs"/>
              </a:rPr>
              <a:t>(true);</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xmlns="" val="1992237840"/>
              </p:ext>
            </p:extLst>
          </p:nvPr>
        </p:nvGraphicFramePr>
        <p:xfrm>
          <a:off x="3857625" y="5029200"/>
          <a:ext cx="4286250" cy="889000"/>
        </p:xfrm>
        <a:graphic>
          <a:graphicData uri="http://schemas.openxmlformats.org/presentationml/2006/ole">
            <p:oleObj spid="_x0000_s1051" name="Drawing" r:id="rId4" imgW="1525932" imgH="356790" progId="">
              <p:embed/>
            </p:oleObj>
          </a:graphicData>
        </a:graphic>
      </p:graphicFrame>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title" idx="4294967295"/>
          </p:nvPr>
        </p:nvSpPr>
        <p:spPr>
          <a:xfrm>
            <a:off x="587574" y="274638"/>
            <a:ext cx="9258300" cy="1143000"/>
          </a:xfrm>
        </p:spPr>
        <p:txBody>
          <a:bodyPr/>
          <a:lstStyle/>
          <a:p>
            <a:r>
              <a:rPr lang="en-US" smtClean="0"/>
              <a:t>Resource Bundle</a:t>
            </a:r>
          </a:p>
        </p:txBody>
      </p:sp>
      <p:sp>
        <p:nvSpPr>
          <p:cNvPr id="248834" name="Rectangle 3"/>
          <p:cNvSpPr>
            <a:spLocks noGrp="1" noChangeArrowheads="1"/>
          </p:cNvSpPr>
          <p:nvPr>
            <p:ph type="body" idx="1"/>
          </p:nvPr>
        </p:nvSpPr>
        <p:spPr>
          <a:xfrm>
            <a:off x="342900" y="1204913"/>
            <a:ext cx="9772650" cy="5424487"/>
          </a:xfrm>
        </p:spPr>
        <p:txBody>
          <a:bodyPr/>
          <a:lstStyle/>
          <a:p>
            <a:r>
              <a:rPr lang="en-US" sz="2100" dirty="0" smtClean="0"/>
              <a:t>Working with R</a:t>
            </a:r>
            <a:r>
              <a:rPr lang="en-US" sz="2200" dirty="0" smtClean="0"/>
              <a:t>esource Bundle</a:t>
            </a:r>
          </a:p>
          <a:p>
            <a:pPr lvl="1"/>
            <a:r>
              <a:rPr lang="en-US" sz="1800" dirty="0" smtClean="0"/>
              <a:t>Can be a combination of</a:t>
            </a:r>
          </a:p>
          <a:p>
            <a:pPr lvl="2"/>
            <a:r>
              <a:rPr lang="en-US" sz="1400" dirty="0" smtClean="0"/>
              <a:t>Base entity – mandatory [may be a class or/and a file]</a:t>
            </a:r>
          </a:p>
          <a:p>
            <a:pPr lvl="2"/>
            <a:r>
              <a:rPr lang="en-US" sz="1400" dirty="0" smtClean="0"/>
              <a:t>Extending classes</a:t>
            </a:r>
          </a:p>
          <a:p>
            <a:pPr lvl="2"/>
            <a:r>
              <a:rPr lang="en-US" sz="1400" dirty="0" smtClean="0"/>
              <a:t>Extending files</a:t>
            </a:r>
          </a:p>
          <a:p>
            <a:pPr lvl="2"/>
            <a:r>
              <a:rPr lang="en-US" sz="1400" dirty="0" smtClean="0"/>
              <a:t>Hierarchy is built according to the locale in this order</a:t>
            </a:r>
          </a:p>
          <a:p>
            <a:pPr lvl="2">
              <a:buFont typeface="Arial" charset="0"/>
              <a:buNone/>
            </a:pPr>
            <a:r>
              <a:rPr lang="en-US" sz="1400" dirty="0" smtClean="0"/>
              <a:t>     (from bottom to top):</a:t>
            </a:r>
          </a:p>
          <a:p>
            <a:pPr lvl="3"/>
            <a:r>
              <a:rPr lang="en-US" sz="1000" dirty="0" smtClean="0"/>
              <a:t>Matching class </a:t>
            </a:r>
            <a:r>
              <a:rPr lang="en-US" sz="1000" dirty="0" smtClean="0">
                <a:sym typeface="Wingdings" pitchFamily="2" charset="2"/>
              </a:rPr>
              <a:t> matching file  parent class  parent file   ….   base bundle</a:t>
            </a:r>
          </a:p>
          <a:p>
            <a:pPr lvl="3">
              <a:buFont typeface="Arial" charset="0"/>
              <a:buNone/>
            </a:pPr>
            <a:endParaRPr lang="en-US" sz="1000" dirty="0" smtClean="0"/>
          </a:p>
          <a:p>
            <a:pPr lvl="1"/>
            <a:r>
              <a:rPr lang="en-US" sz="1800" dirty="0" smtClean="0"/>
              <a:t>Classes follow the bundle naming convention</a:t>
            </a:r>
          </a:p>
          <a:p>
            <a:pPr lvl="2"/>
            <a:r>
              <a:rPr lang="en-US" sz="1400" i="1" dirty="0" smtClean="0"/>
              <a:t>MyResources.java</a:t>
            </a:r>
            <a:r>
              <a:rPr lang="en-US" sz="1400" dirty="0" smtClean="0"/>
              <a:t> – base class</a:t>
            </a:r>
          </a:p>
          <a:p>
            <a:pPr lvl="2"/>
            <a:r>
              <a:rPr lang="en-US" sz="1400" i="1" dirty="0" smtClean="0"/>
              <a:t>MyResources_iw.java</a:t>
            </a:r>
            <a:r>
              <a:rPr lang="en-US" sz="1400" dirty="0" smtClean="0"/>
              <a:t> – Hebrew</a:t>
            </a:r>
          </a:p>
          <a:p>
            <a:pPr lvl="2"/>
            <a:r>
              <a:rPr lang="en-US" sz="1400" i="1" dirty="0" smtClean="0"/>
              <a:t>MyResources_fr.java</a:t>
            </a:r>
            <a:r>
              <a:rPr lang="en-US" sz="1400" dirty="0" smtClean="0"/>
              <a:t> – all French idioms</a:t>
            </a:r>
          </a:p>
          <a:p>
            <a:pPr lvl="2"/>
            <a:r>
              <a:rPr lang="en-US" sz="1400" i="1" dirty="0" smtClean="0"/>
              <a:t>MyResources_fr_FR.java</a:t>
            </a:r>
            <a:r>
              <a:rPr lang="en-US" sz="1400" dirty="0" smtClean="0"/>
              <a:t> – French in France</a:t>
            </a:r>
          </a:p>
          <a:p>
            <a:pPr lvl="2">
              <a:buFont typeface="Arial" charset="0"/>
              <a:buNone/>
            </a:pPr>
            <a:endParaRPr lang="en-US" sz="1400" dirty="0" smtClean="0"/>
          </a:p>
          <a:p>
            <a:pPr lvl="1"/>
            <a:r>
              <a:rPr lang="en-US" sz="1800" dirty="0" smtClean="0"/>
              <a:t>Files also follow the bundle naming convention</a:t>
            </a:r>
          </a:p>
          <a:p>
            <a:pPr lvl="2"/>
            <a:r>
              <a:rPr lang="en-US" sz="1400" i="1" dirty="0" err="1" smtClean="0"/>
              <a:t>MyResources.properties</a:t>
            </a:r>
            <a:r>
              <a:rPr lang="en-US" sz="1400" dirty="0" smtClean="0"/>
              <a:t> – base class</a:t>
            </a:r>
          </a:p>
          <a:p>
            <a:pPr lvl="2"/>
            <a:r>
              <a:rPr lang="en-US" sz="1400" i="1" dirty="0" err="1" smtClean="0"/>
              <a:t>MyResources_iw.properties</a:t>
            </a:r>
            <a:r>
              <a:rPr lang="en-US" sz="1400" dirty="0" smtClean="0"/>
              <a:t> – Hebrew</a:t>
            </a:r>
          </a:p>
          <a:p>
            <a:pPr lvl="2"/>
            <a:r>
              <a:rPr lang="en-US" sz="1400" i="1" dirty="0" err="1" smtClean="0"/>
              <a:t>MyResources_fr.properties</a:t>
            </a:r>
            <a:r>
              <a:rPr lang="en-US" sz="1400" dirty="0" smtClean="0"/>
              <a:t>– all French idioms</a:t>
            </a:r>
          </a:p>
          <a:p>
            <a:pPr lvl="2"/>
            <a:r>
              <a:rPr lang="en-US" sz="1400" i="1" dirty="0" err="1" smtClean="0"/>
              <a:t>MyResources_fr_FR.properties</a:t>
            </a:r>
            <a:r>
              <a:rPr lang="en-US" sz="1400" dirty="0" smtClean="0"/>
              <a:t> – French in France</a:t>
            </a:r>
          </a:p>
          <a:p>
            <a:pPr lvl="2"/>
            <a:endParaRPr lang="en-US" sz="1400" dirty="0" smtClean="0"/>
          </a:p>
          <a:p>
            <a:pPr lvl="2"/>
            <a:endParaRPr lang="en-US" sz="1400" dirty="0" smtClean="0"/>
          </a:p>
        </p:txBody>
      </p:sp>
      <p:sp>
        <p:nvSpPr>
          <p:cNvPr id="10" name="AutoShape 13"/>
          <p:cNvSpPr>
            <a:spLocks noChangeArrowheads="1"/>
          </p:cNvSpPr>
          <p:nvPr/>
        </p:nvSpPr>
        <p:spPr bwMode="auto">
          <a:xfrm>
            <a:off x="7115175" y="14478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MyResources.properties</a:t>
            </a:r>
            <a:endParaRPr lang="en-US" sz="1400" dirty="0">
              <a:latin typeface="+mn-lt"/>
              <a:cs typeface="+mn-cs"/>
            </a:endParaRPr>
          </a:p>
        </p:txBody>
      </p:sp>
      <p:sp>
        <p:nvSpPr>
          <p:cNvPr id="11" name="AutoShape 13"/>
          <p:cNvSpPr>
            <a:spLocks noChangeArrowheads="1"/>
          </p:cNvSpPr>
          <p:nvPr/>
        </p:nvSpPr>
        <p:spPr bwMode="auto">
          <a:xfrm>
            <a:off x="7115175" y="21336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MyResources.class</a:t>
            </a:r>
            <a:endParaRPr lang="en-US" sz="1400" dirty="0">
              <a:latin typeface="+mn-lt"/>
              <a:cs typeface="+mn-cs"/>
            </a:endParaRPr>
          </a:p>
        </p:txBody>
      </p:sp>
      <p:sp>
        <p:nvSpPr>
          <p:cNvPr id="12" name="AutoShape 13"/>
          <p:cNvSpPr>
            <a:spLocks noChangeArrowheads="1"/>
          </p:cNvSpPr>
          <p:nvPr/>
        </p:nvSpPr>
        <p:spPr bwMode="auto">
          <a:xfrm>
            <a:off x="7115175" y="35052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MyResources_fr.properties</a:t>
            </a:r>
            <a:endParaRPr lang="en-US" sz="1400" dirty="0">
              <a:latin typeface="+mn-lt"/>
              <a:cs typeface="+mn-cs"/>
            </a:endParaRPr>
          </a:p>
        </p:txBody>
      </p:sp>
      <p:sp>
        <p:nvSpPr>
          <p:cNvPr id="13" name="AutoShape 13"/>
          <p:cNvSpPr>
            <a:spLocks noChangeArrowheads="1"/>
          </p:cNvSpPr>
          <p:nvPr/>
        </p:nvSpPr>
        <p:spPr bwMode="auto">
          <a:xfrm>
            <a:off x="7115175" y="41910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MyResources_fr.class</a:t>
            </a:r>
            <a:endParaRPr lang="en-US" sz="1400" dirty="0">
              <a:latin typeface="+mn-lt"/>
              <a:cs typeface="+mn-cs"/>
            </a:endParaRPr>
          </a:p>
        </p:txBody>
      </p:sp>
      <p:sp>
        <p:nvSpPr>
          <p:cNvPr id="14" name="AutoShape 13"/>
          <p:cNvSpPr>
            <a:spLocks noChangeArrowheads="1"/>
          </p:cNvSpPr>
          <p:nvPr/>
        </p:nvSpPr>
        <p:spPr bwMode="auto">
          <a:xfrm>
            <a:off x="7115175" y="51054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MyResources_fr_FR.properties</a:t>
            </a:r>
            <a:endParaRPr lang="en-US" sz="1400" dirty="0">
              <a:latin typeface="+mn-lt"/>
              <a:cs typeface="+mn-cs"/>
            </a:endParaRPr>
          </a:p>
        </p:txBody>
      </p:sp>
      <p:sp>
        <p:nvSpPr>
          <p:cNvPr id="15" name="AutoShape 13"/>
          <p:cNvSpPr>
            <a:spLocks noChangeArrowheads="1"/>
          </p:cNvSpPr>
          <p:nvPr/>
        </p:nvSpPr>
        <p:spPr bwMode="auto">
          <a:xfrm>
            <a:off x="7115175" y="5867400"/>
            <a:ext cx="2914650" cy="457200"/>
          </a:xfrm>
          <a:prstGeom prst="flowChartProcess">
            <a:avLst/>
          </a:prstGeom>
          <a:solidFill>
            <a:schemeClr val="tx2">
              <a:lumMod val="20000"/>
              <a:lumOff val="80000"/>
            </a:schemeClr>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400" dirty="0" err="1">
                <a:latin typeface="+mn-lt"/>
                <a:cs typeface="+mn-cs"/>
              </a:rPr>
              <a:t>MyResources_fr_FR.class</a:t>
            </a:r>
            <a:endParaRPr lang="en-US" sz="1400" dirty="0">
              <a:latin typeface="+mn-lt"/>
              <a:cs typeface="+mn-cs"/>
            </a:endParaRPr>
          </a:p>
        </p:txBody>
      </p:sp>
      <p:cxnSp>
        <p:nvCxnSpPr>
          <p:cNvPr id="19" name="Straight Arrow Connector 18"/>
          <p:cNvCxnSpPr/>
          <p:nvPr/>
        </p:nvCxnSpPr>
        <p:spPr>
          <a:xfrm rot="5400000" flipH="1" flipV="1">
            <a:off x="8115301" y="3047802"/>
            <a:ext cx="9144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8458201" y="2019102"/>
            <a:ext cx="2286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8458201" y="4076502"/>
            <a:ext cx="2286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8343901" y="4876602"/>
            <a:ext cx="4572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8420101" y="5714802"/>
            <a:ext cx="304800" cy="35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AutoShape 6"/>
          <p:cNvSpPr>
            <a:spLocks noChangeArrowheads="1"/>
          </p:cNvSpPr>
          <p:nvPr/>
        </p:nvSpPr>
        <p:spPr bwMode="auto">
          <a:xfrm>
            <a:off x="6172200" y="6172200"/>
            <a:ext cx="1285875" cy="381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dirty="0">
                <a:latin typeface="+mn-lt"/>
                <a:cs typeface="+mn-cs"/>
              </a:rPr>
              <a:t>“</a:t>
            </a:r>
            <a:r>
              <a:rPr lang="en-US" sz="1600" b="1" i="1" dirty="0" err="1">
                <a:latin typeface="+mn-lt"/>
                <a:cs typeface="+mn-cs"/>
              </a:rPr>
              <a:t>fr</a:t>
            </a:r>
            <a:r>
              <a:rPr lang="en-US" sz="1600" b="1" i="1" dirty="0">
                <a:latin typeface="+mn-lt"/>
                <a:cs typeface="+mn-cs"/>
              </a:rPr>
              <a:t> “FR”</a:t>
            </a:r>
          </a:p>
        </p:txBody>
      </p:sp>
      <p:sp>
        <p:nvSpPr>
          <p:cNvPr id="29" name="AutoShape 6"/>
          <p:cNvSpPr>
            <a:spLocks noChangeArrowheads="1"/>
          </p:cNvSpPr>
          <p:nvPr/>
        </p:nvSpPr>
        <p:spPr bwMode="auto">
          <a:xfrm>
            <a:off x="6172200" y="4495800"/>
            <a:ext cx="1285875" cy="381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dirty="0">
                <a:latin typeface="+mn-lt"/>
                <a:cs typeface="+mn-cs"/>
              </a:rPr>
              <a:t>“</a:t>
            </a:r>
            <a:r>
              <a:rPr lang="en-US" sz="1600" b="1" i="1" dirty="0" err="1">
                <a:latin typeface="+mn-lt"/>
                <a:cs typeface="+mn-cs"/>
              </a:rPr>
              <a:t>fr</a:t>
            </a:r>
            <a:r>
              <a:rPr lang="en-US" sz="1600" b="1" i="1" dirty="0">
                <a:latin typeface="+mn-lt"/>
                <a:cs typeface="+mn-cs"/>
              </a:rPr>
              <a:t> “…”</a:t>
            </a:r>
          </a:p>
        </p:txBody>
      </p:sp>
      <p:sp>
        <p:nvSpPr>
          <p:cNvPr id="30" name="AutoShape 6"/>
          <p:cNvSpPr>
            <a:spLocks noChangeArrowheads="1"/>
          </p:cNvSpPr>
          <p:nvPr/>
        </p:nvSpPr>
        <p:spPr bwMode="auto">
          <a:xfrm>
            <a:off x="6086475" y="2438400"/>
            <a:ext cx="1285875" cy="381000"/>
          </a:xfrm>
          <a:prstGeom prst="flowChartProcess">
            <a:avLst/>
          </a:prstGeom>
          <a:solidFill>
            <a:schemeClr val="bg2"/>
          </a:solidFill>
          <a:ln w="12700">
            <a:noFill/>
            <a:miter lim="800000"/>
            <a:headEnd type="none" w="sm" len="sm"/>
            <a:tailEnd type="none" w="sm" len="sm"/>
          </a:ln>
          <a:effectLst>
            <a:outerShdw dist="107763" dir="2700000" algn="ctr" rotWithShape="0">
              <a:schemeClr val="bg2"/>
            </a:outerShdw>
          </a:effectLst>
          <a:scene3d>
            <a:camera prst="orthographicFront"/>
            <a:lightRig rig="threePt" dir="t"/>
          </a:scene3d>
          <a:sp3d>
            <a:bevelT/>
          </a:sp3d>
        </p:spPr>
        <p:txBody>
          <a:bodyPr anchor="ctr" anchorCtr="1"/>
          <a:lstStyle/>
          <a:p>
            <a:pPr algn="ctr" rtl="0" fontAlgn="auto">
              <a:spcBef>
                <a:spcPct val="50000"/>
              </a:spcBef>
              <a:spcAft>
                <a:spcPts val="0"/>
              </a:spcAft>
              <a:defRPr/>
            </a:pPr>
            <a:r>
              <a:rPr lang="en-US" sz="1600" b="1" i="1" dirty="0">
                <a:latin typeface="+mn-lt"/>
                <a:cs typeface="+mn-cs"/>
              </a:rPr>
              <a:t>“…“…”</a:t>
            </a: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idx="4294967295"/>
          </p:nvPr>
        </p:nvSpPr>
        <p:spPr>
          <a:xfrm>
            <a:off x="759024" y="274638"/>
            <a:ext cx="9258300" cy="1143000"/>
          </a:xfrm>
        </p:spPr>
        <p:txBody>
          <a:bodyPr/>
          <a:lstStyle/>
          <a:p>
            <a:r>
              <a:rPr lang="en-US" smtClean="0"/>
              <a:t>Resource Bundle</a:t>
            </a:r>
          </a:p>
        </p:txBody>
      </p:sp>
      <p:sp>
        <p:nvSpPr>
          <p:cNvPr id="249858" name="Rectangle 3"/>
          <p:cNvSpPr>
            <a:spLocks noGrp="1" noChangeArrowheads="1"/>
          </p:cNvSpPr>
          <p:nvPr>
            <p:ph type="body" idx="1"/>
          </p:nvPr>
        </p:nvSpPr>
        <p:spPr>
          <a:xfrm>
            <a:off x="514350" y="1204913"/>
            <a:ext cx="9772650" cy="5424487"/>
          </a:xfrm>
        </p:spPr>
        <p:txBody>
          <a:bodyPr/>
          <a:lstStyle/>
          <a:p>
            <a:r>
              <a:rPr lang="en-US" sz="2100" smtClean="0"/>
              <a:t>Working with R</a:t>
            </a:r>
            <a:r>
              <a:rPr lang="en-US" sz="2200" smtClean="0"/>
              <a:t>esource Bundle objects</a:t>
            </a:r>
          </a:p>
          <a:p>
            <a:pPr lvl="1"/>
            <a:endParaRPr lang="en-US" sz="1800" smtClean="0"/>
          </a:p>
          <a:p>
            <a:pPr lvl="1"/>
            <a:r>
              <a:rPr lang="en-US" sz="1800" smtClean="0"/>
              <a:t>Must extend </a:t>
            </a:r>
            <a:r>
              <a:rPr lang="en-US" sz="1800" i="1" smtClean="0"/>
              <a:t>ListResourceBundle </a:t>
            </a:r>
          </a:p>
          <a:p>
            <a:pPr lvl="2"/>
            <a:r>
              <a:rPr lang="en-US" sz="1400" smtClean="0"/>
              <a:t>An abstract class that adapts (extends) </a:t>
            </a:r>
            <a:r>
              <a:rPr lang="en-US" sz="1400" i="1" smtClean="0"/>
              <a:t>ResourceBundle</a:t>
            </a:r>
          </a:p>
          <a:p>
            <a:pPr lvl="2"/>
            <a:r>
              <a:rPr lang="en-US" sz="1400" smtClean="0"/>
              <a:t>Forces to implement only one method</a:t>
            </a:r>
          </a:p>
          <a:p>
            <a:pPr lvl="3"/>
            <a:r>
              <a:rPr lang="en-US" sz="1400" i="1" smtClean="0"/>
              <a:t>getContents() </a:t>
            </a:r>
            <a:r>
              <a:rPr lang="en-US" sz="1400" smtClean="0"/>
              <a:t>that returns a </a:t>
            </a:r>
            <a:r>
              <a:rPr lang="en-US" sz="1400" i="1" smtClean="0"/>
              <a:t>Object[] </a:t>
            </a:r>
            <a:r>
              <a:rPr lang="en-US" sz="1400" smtClean="0"/>
              <a:t>array</a:t>
            </a:r>
          </a:p>
          <a:p>
            <a:pPr lvl="3"/>
            <a:r>
              <a:rPr lang="en-US" sz="1400" smtClean="0"/>
              <a:t>The array is a collection of String key – String value pairs </a:t>
            </a:r>
          </a:p>
          <a:p>
            <a:pPr lvl="3"/>
            <a:r>
              <a:rPr lang="en-US" sz="1400" smtClean="0"/>
              <a:t>The values may be simple strings or formatted messages</a:t>
            </a:r>
          </a:p>
          <a:p>
            <a:pPr lvl="2">
              <a:buFont typeface="Arial" charset="0"/>
              <a:buNone/>
            </a:pPr>
            <a:endParaRPr lang="en-US" sz="1400" smtClean="0"/>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4" name="AutoShape 8"/>
          <p:cNvSpPr>
            <a:spLocks noChangeArrowheads="1"/>
          </p:cNvSpPr>
          <p:nvPr/>
        </p:nvSpPr>
        <p:spPr bwMode="auto">
          <a:xfrm>
            <a:off x="1371600" y="3962400"/>
            <a:ext cx="7115175" cy="2286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static final Object[][] contents = { </a:t>
            </a:r>
          </a:p>
          <a:p>
            <a:pPr lvl="1" algn="l" rtl="0" fontAlgn="auto">
              <a:lnSpc>
                <a:spcPct val="80000"/>
              </a:lnSpc>
              <a:spcBef>
                <a:spcPts val="0"/>
              </a:spcBef>
              <a:spcAft>
                <a:spcPts val="0"/>
              </a:spcAft>
              <a:defRPr/>
            </a:pPr>
            <a:r>
              <a:rPr lang="en-US" sz="1200" dirty="0">
                <a:latin typeface="+mn-lt"/>
                <a:cs typeface="+mn-cs"/>
              </a:rPr>
              <a:t>// LOCALIZE THIS </a:t>
            </a:r>
          </a:p>
          <a:p>
            <a:pPr lvl="1" algn="l" rtl="0" fontAlgn="auto">
              <a:lnSpc>
                <a:spcPct val="80000"/>
              </a:lnSpc>
              <a:spcBef>
                <a:spcPts val="0"/>
              </a:spcBef>
              <a:spcAft>
                <a:spcPts val="0"/>
              </a:spcAft>
              <a:defRPr/>
            </a:pPr>
            <a:r>
              <a:rPr lang="en-US" sz="1200" dirty="0">
                <a:latin typeface="+mn-lt"/>
                <a:cs typeface="+mn-cs"/>
              </a:rPr>
              <a:t>{"s1", “The cart\"{1}\" contains {0}."}, 	// </a:t>
            </a:r>
            <a:r>
              <a:rPr lang="en-US" sz="1200" dirty="0" err="1">
                <a:latin typeface="+mn-lt"/>
                <a:cs typeface="+mn-cs"/>
              </a:rPr>
              <a:t>MessageFormat</a:t>
            </a:r>
            <a:r>
              <a:rPr lang="en-US" sz="1200" dirty="0">
                <a:latin typeface="+mn-lt"/>
                <a:cs typeface="+mn-cs"/>
              </a:rPr>
              <a:t> pattern</a:t>
            </a:r>
          </a:p>
          <a:p>
            <a:pPr lvl="1" algn="l" rtl="0" fontAlgn="auto">
              <a:lnSpc>
                <a:spcPct val="80000"/>
              </a:lnSpc>
              <a:spcBef>
                <a:spcPts val="0"/>
              </a:spcBef>
              <a:spcAft>
                <a:spcPts val="0"/>
              </a:spcAft>
              <a:defRPr/>
            </a:pPr>
            <a:r>
              <a:rPr lang="en-US" sz="1200" dirty="0">
                <a:latin typeface="+mn-lt"/>
                <a:cs typeface="+mn-cs"/>
              </a:rPr>
              <a:t>{"s2", "1"}, 			// location of {0} in pattern </a:t>
            </a:r>
          </a:p>
          <a:p>
            <a:pPr lvl="1" algn="l" rtl="0" fontAlgn="auto">
              <a:lnSpc>
                <a:spcPct val="80000"/>
              </a:lnSpc>
              <a:spcBef>
                <a:spcPts val="0"/>
              </a:spcBef>
              <a:spcAft>
                <a:spcPts val="0"/>
              </a:spcAft>
              <a:defRPr/>
            </a:pPr>
            <a:r>
              <a:rPr lang="en-US" sz="1200" dirty="0">
                <a:latin typeface="+mn-lt"/>
                <a:cs typeface="+mn-cs"/>
              </a:rPr>
              <a:t>{"s3", “Buy"}, 			// sample disk name </a:t>
            </a:r>
          </a:p>
          <a:p>
            <a:pPr lvl="1" algn="l" rtl="0" fontAlgn="auto">
              <a:lnSpc>
                <a:spcPct val="80000"/>
              </a:lnSpc>
              <a:spcBef>
                <a:spcPts val="0"/>
              </a:spcBef>
              <a:spcAft>
                <a:spcPts val="0"/>
              </a:spcAft>
              <a:defRPr/>
            </a:pPr>
            <a:r>
              <a:rPr lang="en-US" sz="1200" dirty="0">
                <a:latin typeface="+mn-lt"/>
                <a:cs typeface="+mn-cs"/>
              </a:rPr>
              <a:t>{"s4", “Continue Shopping"}, 		// first </a:t>
            </a:r>
            <a:r>
              <a:rPr lang="en-US" sz="1200" dirty="0" err="1">
                <a:latin typeface="+mn-lt"/>
                <a:cs typeface="+mn-cs"/>
              </a:rPr>
              <a:t>ChoiceFormat</a:t>
            </a:r>
            <a:r>
              <a:rPr lang="en-US" sz="1200" dirty="0">
                <a:latin typeface="+mn-lt"/>
                <a:cs typeface="+mn-cs"/>
              </a:rPr>
              <a:t> choice </a:t>
            </a:r>
          </a:p>
          <a:p>
            <a:pPr lvl="1" algn="l" rtl="0" fontAlgn="auto">
              <a:lnSpc>
                <a:spcPct val="80000"/>
              </a:lnSpc>
              <a:spcBef>
                <a:spcPts val="0"/>
              </a:spcBef>
              <a:spcAft>
                <a:spcPts val="0"/>
              </a:spcAft>
              <a:defRPr/>
            </a:pPr>
            <a:r>
              <a:rPr lang="en-US" sz="1200" dirty="0">
                <a:latin typeface="+mn-lt"/>
                <a:cs typeface="+mn-cs"/>
              </a:rPr>
              <a:t>{"s5", “Discard"}, 			// second </a:t>
            </a:r>
            <a:r>
              <a:rPr lang="en-US" sz="1200" dirty="0" err="1">
                <a:latin typeface="+mn-lt"/>
                <a:cs typeface="+mn-cs"/>
              </a:rPr>
              <a:t>ChoiceFormat</a:t>
            </a:r>
            <a:r>
              <a:rPr lang="en-US" sz="1200" dirty="0">
                <a:latin typeface="+mn-lt"/>
                <a:cs typeface="+mn-cs"/>
              </a:rPr>
              <a:t> choice </a:t>
            </a:r>
          </a:p>
          <a:p>
            <a:pPr lvl="1" algn="l" rtl="0" fontAlgn="auto">
              <a:lnSpc>
                <a:spcPct val="80000"/>
              </a:lnSpc>
              <a:spcBef>
                <a:spcPts val="0"/>
              </a:spcBef>
              <a:spcAft>
                <a:spcPts val="0"/>
              </a:spcAft>
              <a:defRPr/>
            </a:pPr>
            <a:r>
              <a:rPr lang="en-US" sz="1200" dirty="0">
                <a:latin typeface="+mn-lt"/>
                <a:cs typeface="+mn-cs"/>
              </a:rPr>
              <a:t>{"s6", "{0,number} items"}, 		// third </a:t>
            </a:r>
            <a:r>
              <a:rPr lang="en-US" sz="1200" dirty="0" err="1">
                <a:latin typeface="+mn-lt"/>
                <a:cs typeface="+mn-cs"/>
              </a:rPr>
              <a:t>ChoiceFormat</a:t>
            </a:r>
            <a:r>
              <a:rPr lang="en-US" sz="1200" dirty="0">
                <a:latin typeface="+mn-lt"/>
                <a:cs typeface="+mn-cs"/>
              </a:rPr>
              <a:t> choice</a:t>
            </a:r>
          </a:p>
          <a:p>
            <a:pPr lvl="1" algn="l" rtl="0" fontAlgn="auto">
              <a:lnSpc>
                <a:spcPct val="80000"/>
              </a:lnSpc>
              <a:spcBef>
                <a:spcPts val="0"/>
              </a:spcBef>
              <a:spcAft>
                <a:spcPts val="0"/>
              </a:spcAft>
              <a:defRPr/>
            </a:pPr>
            <a:r>
              <a:rPr lang="en-US" sz="1200" dirty="0">
                <a:latin typeface="+mn-lt"/>
                <a:cs typeface="+mn-cs"/>
              </a:rPr>
              <a:t>{"s7",  new Date()}, 			// date object</a:t>
            </a:r>
          </a:p>
          <a:p>
            <a:pPr lvl="1" algn="l" rtl="0" fontAlgn="auto">
              <a:lnSpc>
                <a:spcPct val="80000"/>
              </a:lnSpc>
              <a:spcBef>
                <a:spcPts val="0"/>
              </a:spcBef>
              <a:spcAft>
                <a:spcPts val="0"/>
              </a:spcAft>
              <a:defRPr/>
            </a:pPr>
            <a:r>
              <a:rPr lang="en-US" sz="1200" dirty="0">
                <a:latin typeface="+mn-lt"/>
                <a:cs typeface="+mn-cs"/>
              </a:rPr>
              <a:t>{"s8", new Dimension(1,5)} 		// another real object, not just string </a:t>
            </a:r>
          </a:p>
          <a:p>
            <a:pPr lvl="1" algn="l" rtl="0" fontAlgn="auto">
              <a:lnSpc>
                <a:spcPct val="80000"/>
              </a:lnSpc>
              <a:spcBef>
                <a:spcPts val="0"/>
              </a:spcBef>
              <a:spcAft>
                <a:spcPts val="0"/>
              </a:spcAft>
              <a:defRPr/>
            </a:pPr>
            <a:r>
              <a:rPr lang="en-US" sz="1200" dirty="0">
                <a:latin typeface="+mn-lt"/>
                <a:cs typeface="+mn-cs"/>
              </a:rPr>
              <a:t>// END OF MATERIAL TO LOCALIZE </a:t>
            </a:r>
          </a:p>
          <a:p>
            <a:pPr algn="l" rtl="0" fontAlgn="auto">
              <a:lnSpc>
                <a:spcPct val="80000"/>
              </a:lnSpc>
              <a:spcBef>
                <a:spcPts val="0"/>
              </a:spcBef>
              <a:spcAft>
                <a:spcPts val="0"/>
              </a:spcAft>
              <a:defRPr/>
            </a:pP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public Object[][] </a:t>
            </a:r>
            <a:r>
              <a:rPr lang="en-US" sz="1200" dirty="0" err="1">
                <a:latin typeface="+mn-lt"/>
                <a:cs typeface="+mn-cs"/>
              </a:rPr>
              <a:t>getContents</a:t>
            </a:r>
            <a:r>
              <a:rPr lang="en-US" sz="1200" dirty="0">
                <a:latin typeface="+mn-lt"/>
                <a:cs typeface="+mn-cs"/>
              </a:rPr>
              <a:t>() { return contents;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514350" y="274638"/>
            <a:ext cx="9258300" cy="1143000"/>
          </a:xfrm>
        </p:spPr>
        <p:txBody>
          <a:bodyPr/>
          <a:lstStyle/>
          <a:p>
            <a:r>
              <a:rPr lang="en-US" smtClean="0"/>
              <a:t>Generational GC</a:t>
            </a:r>
          </a:p>
        </p:txBody>
      </p:sp>
      <p:sp>
        <p:nvSpPr>
          <p:cNvPr id="41986" name="Rectangle 3"/>
          <p:cNvSpPr>
            <a:spLocks noGrp="1" noChangeArrowheads="1"/>
          </p:cNvSpPr>
          <p:nvPr>
            <p:ph type="body" idx="1"/>
          </p:nvPr>
        </p:nvSpPr>
        <p:spPr>
          <a:xfrm>
            <a:off x="685800" y="1485900"/>
            <a:ext cx="9479756" cy="4076700"/>
          </a:xfrm>
        </p:spPr>
        <p:txBody>
          <a:bodyPr/>
          <a:lstStyle/>
          <a:p>
            <a:r>
              <a:rPr lang="en-US" sz="2400" dirty="0" smtClean="0"/>
              <a:t>OLD</a:t>
            </a:r>
          </a:p>
          <a:p>
            <a:pPr lvl="2"/>
            <a:r>
              <a:rPr lang="en-US" sz="1800" dirty="0" smtClean="0"/>
              <a:t>Less allocations</a:t>
            </a:r>
          </a:p>
          <a:p>
            <a:pPr lvl="2"/>
            <a:r>
              <a:rPr lang="en-US" sz="1800" dirty="0" smtClean="0"/>
              <a:t>Less GC iterations</a:t>
            </a:r>
          </a:p>
          <a:p>
            <a:pPr lvl="2"/>
            <a:r>
              <a:rPr lang="en-US" sz="1800" dirty="0" smtClean="0"/>
              <a:t>Efficient memory usage</a:t>
            </a:r>
          </a:p>
          <a:p>
            <a:pPr lvl="2"/>
            <a:endParaRPr lang="en-US" sz="1800" dirty="0" smtClean="0"/>
          </a:p>
          <a:p>
            <a:r>
              <a:rPr lang="en-US" sz="2400" dirty="0" smtClean="0"/>
              <a:t>OLD region may use several GC strategies</a:t>
            </a:r>
          </a:p>
          <a:p>
            <a:pPr lvl="2"/>
            <a:r>
              <a:rPr lang="en-US" sz="1800" dirty="0" smtClean="0"/>
              <a:t>Sweep / compact</a:t>
            </a:r>
          </a:p>
          <a:p>
            <a:pPr lvl="2"/>
            <a:r>
              <a:rPr lang="en-US" sz="1800" dirty="0" smtClean="0"/>
              <a:t>Incremental GC</a:t>
            </a:r>
          </a:p>
          <a:p>
            <a:pPr lvl="2"/>
            <a:r>
              <a:rPr lang="en-US" sz="1800" dirty="0" smtClean="0"/>
              <a:t>Concurrent GC</a:t>
            </a:r>
          </a:p>
          <a:p>
            <a:pPr lvl="2"/>
            <a:r>
              <a:rPr lang="en-US" sz="1800" dirty="0" smtClean="0"/>
              <a:t>Parallel GC</a:t>
            </a:r>
          </a:p>
          <a:p>
            <a:pPr lvl="2"/>
            <a:endParaRPr lang="en-US" sz="1800" dirty="0" smtClean="0"/>
          </a:p>
          <a:p>
            <a:pPr lvl="2"/>
            <a:endParaRPr lang="en-US" sz="1800" dirty="0" smtClean="0"/>
          </a:p>
          <a:p>
            <a:pPr lvl="2"/>
            <a:endParaRPr lang="en-US" sz="1800" dirty="0" smtClean="0"/>
          </a:p>
          <a:p>
            <a:pPr lvl="2"/>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ChangeArrowheads="1"/>
          </p:cNvSpPr>
          <p:nvPr>
            <p:ph type="title" idx="4294967295"/>
          </p:nvPr>
        </p:nvSpPr>
        <p:spPr>
          <a:xfrm>
            <a:off x="501849" y="274638"/>
            <a:ext cx="9258300" cy="1143000"/>
          </a:xfrm>
        </p:spPr>
        <p:txBody>
          <a:bodyPr/>
          <a:lstStyle/>
          <a:p>
            <a:r>
              <a:rPr lang="en-US" smtClean="0"/>
              <a:t>Resource Bundle</a:t>
            </a:r>
          </a:p>
        </p:txBody>
      </p:sp>
      <p:sp>
        <p:nvSpPr>
          <p:cNvPr id="250882" name="Rectangle 3"/>
          <p:cNvSpPr>
            <a:spLocks noGrp="1" noChangeArrowheads="1"/>
          </p:cNvSpPr>
          <p:nvPr>
            <p:ph type="body" idx="1"/>
          </p:nvPr>
        </p:nvSpPr>
        <p:spPr>
          <a:xfrm>
            <a:off x="342900" y="1204913"/>
            <a:ext cx="9515475" cy="5424487"/>
          </a:xfrm>
        </p:spPr>
        <p:txBody>
          <a:bodyPr/>
          <a:lstStyle/>
          <a:p>
            <a:r>
              <a:rPr lang="en-US" sz="2100" dirty="0" smtClean="0"/>
              <a:t>Back to our example</a:t>
            </a:r>
          </a:p>
          <a:p>
            <a:pPr lvl="1"/>
            <a:r>
              <a:rPr lang="en-US" sz="1200" dirty="0" smtClean="0"/>
              <a:t>We need a base bundle to be used as default</a:t>
            </a:r>
          </a:p>
          <a:p>
            <a:pPr lvl="1"/>
            <a:r>
              <a:rPr lang="en-US" sz="1200" dirty="0" smtClean="0"/>
              <a:t>The name doesn’t have to be </a:t>
            </a:r>
            <a:r>
              <a:rPr lang="en-US" sz="1200" i="1" dirty="0" err="1" smtClean="0"/>
              <a:t>MyResources</a:t>
            </a:r>
            <a:r>
              <a:rPr lang="en-US" sz="1200" i="1" dirty="0" smtClean="0"/>
              <a:t> </a:t>
            </a:r>
          </a:p>
          <a:p>
            <a:pPr lvl="1">
              <a:buFont typeface="Arial" charset="0"/>
              <a:buNone/>
            </a:pPr>
            <a:r>
              <a:rPr lang="en-US" sz="1200" dirty="0" smtClean="0"/>
              <a:t>         it can be anything. </a:t>
            </a:r>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r>
              <a:rPr lang="en-US" sz="1200" dirty="0" smtClean="0"/>
              <a:t>Now we specify another bundle for French </a:t>
            </a:r>
          </a:p>
          <a:p>
            <a:pPr lvl="2">
              <a:buFont typeface="Arial" charset="0"/>
              <a:buNone/>
            </a:pPr>
            <a:endParaRPr lang="en-US" sz="1400" dirty="0" smtClean="0"/>
          </a:p>
          <a:p>
            <a:pPr>
              <a:buFont typeface="Arial" charset="0"/>
              <a:buNone/>
            </a:pPr>
            <a:endParaRPr lang="en-US" sz="2200" dirty="0" smtClean="0"/>
          </a:p>
          <a:p>
            <a:pPr lvl="2">
              <a:buFont typeface="Arial" charset="0"/>
              <a:buNone/>
            </a:pPr>
            <a:endParaRPr lang="en-US" sz="1800" dirty="0" smtClean="0"/>
          </a:p>
          <a:p>
            <a:pPr lvl="2"/>
            <a:endParaRPr lang="en-US" sz="1800" dirty="0" smtClean="0"/>
          </a:p>
          <a:p>
            <a:pPr lvl="2"/>
            <a:endParaRPr lang="en-US" sz="1800" dirty="0" smtClean="0"/>
          </a:p>
          <a:p>
            <a:pPr lvl="1">
              <a:buFontTx/>
              <a:buNone/>
            </a:pPr>
            <a:endParaRPr lang="en-US" sz="2400" dirty="0" smtClean="0"/>
          </a:p>
        </p:txBody>
      </p:sp>
      <p:sp>
        <p:nvSpPr>
          <p:cNvPr id="4" name="AutoShape 8"/>
          <p:cNvSpPr>
            <a:spLocks noChangeArrowheads="1"/>
          </p:cNvSpPr>
          <p:nvPr/>
        </p:nvSpPr>
        <p:spPr bwMode="auto">
          <a:xfrm>
            <a:off x="4371975" y="1219200"/>
            <a:ext cx="5743575" cy="2514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a:t>
            </a:r>
            <a:r>
              <a:rPr lang="en-US" sz="1200" b="1" dirty="0" err="1">
                <a:latin typeface="+mn-lt"/>
                <a:cs typeface="+mn-cs"/>
              </a:rPr>
              <a:t>MyResources</a:t>
            </a:r>
            <a:r>
              <a:rPr lang="en-US" sz="1200" dirty="0">
                <a:latin typeface="+mn-lt"/>
                <a:cs typeface="+mn-cs"/>
              </a:rPr>
              <a:t> extends </a:t>
            </a:r>
            <a:r>
              <a:rPr lang="en-US" sz="1200" dirty="0" err="1">
                <a:latin typeface="+mn-lt"/>
                <a:cs typeface="+mn-cs"/>
              </a:rPr>
              <a:t>ListResourceBundle</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public Object[][] </a:t>
            </a:r>
            <a:r>
              <a:rPr lang="en-US" sz="1200" dirty="0" err="1">
                <a:latin typeface="+mn-lt"/>
                <a:cs typeface="+mn-cs"/>
              </a:rPr>
              <a:t>getContents</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return contents;</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static final Object[][] contents = {</a:t>
            </a:r>
          </a:p>
          <a:p>
            <a:pPr algn="l" rtl="0" fontAlgn="auto">
              <a:lnSpc>
                <a:spcPct val="80000"/>
              </a:lnSpc>
              <a:spcBef>
                <a:spcPts val="0"/>
              </a:spcBef>
              <a:spcAft>
                <a:spcPts val="0"/>
              </a:spcAft>
              <a:defRPr/>
            </a:pPr>
            <a:r>
              <a:rPr lang="en-US" sz="1200" dirty="0">
                <a:latin typeface="+mn-lt"/>
                <a:cs typeface="+mn-cs"/>
              </a:rPr>
              <a:t>		{ "</a:t>
            </a:r>
            <a:r>
              <a:rPr lang="en-US" sz="1200" dirty="0" err="1">
                <a:latin typeface="+mn-lt"/>
                <a:cs typeface="+mn-cs"/>
              </a:rPr>
              <a:t>WindowTitle</a:t>
            </a:r>
            <a:r>
              <a:rPr lang="en-US" sz="1200" dirty="0">
                <a:latin typeface="+mn-lt"/>
                <a:cs typeface="+mn-cs"/>
              </a:rPr>
              <a:t>", "Search Results" },</a:t>
            </a:r>
          </a:p>
          <a:p>
            <a:pPr algn="l" rtl="0" fontAlgn="auto">
              <a:lnSpc>
                <a:spcPct val="80000"/>
              </a:lnSpc>
              <a:spcBef>
                <a:spcPts val="0"/>
              </a:spcBef>
              <a:spcAft>
                <a:spcPts val="0"/>
              </a:spcAft>
              <a:defRPr/>
            </a:pPr>
            <a:r>
              <a:rPr lang="en-US" sz="1200" dirty="0">
                <a:latin typeface="+mn-lt"/>
                <a:cs typeface="+mn-cs"/>
              </a:rPr>
              <a:t>		{ "</a:t>
            </a:r>
            <a:r>
              <a:rPr lang="en-US" sz="1200" dirty="0" err="1">
                <a:latin typeface="+mn-lt"/>
                <a:cs typeface="+mn-cs"/>
              </a:rPr>
              <a:t>OKLabel</a:t>
            </a:r>
            <a:r>
              <a:rPr lang="en-US" sz="1200" dirty="0">
                <a:latin typeface="+mn-lt"/>
                <a:cs typeface="+mn-cs"/>
              </a:rPr>
              <a:t>", "OK" },</a:t>
            </a:r>
          </a:p>
          <a:p>
            <a:pPr algn="l" rtl="0" fontAlgn="auto">
              <a:lnSpc>
                <a:spcPct val="80000"/>
              </a:lnSpc>
              <a:spcBef>
                <a:spcPts val="0"/>
              </a:spcBef>
              <a:spcAft>
                <a:spcPts val="0"/>
              </a:spcAft>
              <a:defRPr/>
            </a:pPr>
            <a:r>
              <a:rPr lang="en-US" sz="1200" dirty="0">
                <a:latin typeface="+mn-lt"/>
                <a:cs typeface="+mn-cs"/>
              </a:rPr>
              <a:t>		{ "</a:t>
            </a:r>
            <a:r>
              <a:rPr lang="en-US" sz="1200" dirty="0" err="1">
                <a:latin typeface="+mn-lt"/>
                <a:cs typeface="+mn-cs"/>
              </a:rPr>
              <a:t>CancelLabel</a:t>
            </a:r>
            <a:r>
              <a:rPr lang="en-US" sz="1200" dirty="0">
                <a:latin typeface="+mn-lt"/>
                <a:cs typeface="+mn-cs"/>
              </a:rPr>
              <a:t>", "Cancel" },</a:t>
            </a:r>
          </a:p>
          <a:p>
            <a:pPr algn="l" rtl="0" fontAlgn="auto">
              <a:lnSpc>
                <a:spcPct val="80000"/>
              </a:lnSpc>
              <a:spcBef>
                <a:spcPts val="0"/>
              </a:spcBef>
              <a:spcAft>
                <a:spcPts val="0"/>
              </a:spcAft>
              <a:defRPr/>
            </a:pPr>
            <a:r>
              <a:rPr lang="en-US" sz="1200" dirty="0">
                <a:latin typeface="+mn-lt"/>
                <a:cs typeface="+mn-cs"/>
              </a:rPr>
              <a:t>		{ "ResultMessage1", "The search found " },</a:t>
            </a:r>
          </a:p>
          <a:p>
            <a:pPr algn="l" rtl="0" fontAlgn="auto">
              <a:lnSpc>
                <a:spcPct val="80000"/>
              </a:lnSpc>
              <a:spcBef>
                <a:spcPts val="0"/>
              </a:spcBef>
              <a:spcAft>
                <a:spcPts val="0"/>
              </a:spcAft>
              <a:defRPr/>
            </a:pPr>
            <a:r>
              <a:rPr lang="en-US" sz="1200" dirty="0">
                <a:latin typeface="+mn-lt"/>
                <a:cs typeface="+mn-cs"/>
              </a:rPr>
              <a:t>		{ "ResultMessage2", " files containing \"" },</a:t>
            </a:r>
          </a:p>
          <a:p>
            <a:pPr algn="l" rtl="0" fontAlgn="auto">
              <a:lnSpc>
                <a:spcPct val="80000"/>
              </a:lnSpc>
              <a:spcBef>
                <a:spcPts val="0"/>
              </a:spcBef>
              <a:spcAft>
                <a:spcPts val="0"/>
              </a:spcAft>
              <a:defRPr/>
            </a:pPr>
            <a:r>
              <a:rPr lang="en-US" sz="1200" dirty="0">
                <a:latin typeface="+mn-lt"/>
                <a:cs typeface="+mn-cs"/>
              </a:rPr>
              <a:t>		{ "ResultMessage3", "\" on disk \"" },</a:t>
            </a:r>
          </a:p>
          <a:p>
            <a:pPr algn="l" rtl="0" fontAlgn="auto">
              <a:lnSpc>
                <a:spcPct val="80000"/>
              </a:lnSpc>
              <a:spcBef>
                <a:spcPts val="0"/>
              </a:spcBef>
              <a:spcAft>
                <a:spcPts val="0"/>
              </a:spcAft>
              <a:defRPr/>
            </a:pPr>
            <a:r>
              <a:rPr lang="en-US" sz="1200" dirty="0">
                <a:latin typeface="+mn-lt"/>
                <a:cs typeface="+mn-cs"/>
              </a:rPr>
              <a:t>		{ "ResultMessage4", "\"." }</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p:txBody>
      </p:sp>
      <p:sp>
        <p:nvSpPr>
          <p:cNvPr id="5" name="AutoShape 8"/>
          <p:cNvSpPr>
            <a:spLocks noChangeArrowheads="1"/>
          </p:cNvSpPr>
          <p:nvPr/>
        </p:nvSpPr>
        <p:spPr bwMode="auto">
          <a:xfrm>
            <a:off x="4371975" y="3810000"/>
            <a:ext cx="5743575" cy="2514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public class </a:t>
            </a:r>
            <a:r>
              <a:rPr lang="en-US" sz="1200" b="1" dirty="0" err="1">
                <a:latin typeface="+mn-lt"/>
                <a:cs typeface="+mn-cs"/>
              </a:rPr>
              <a:t>MyResources_fr</a:t>
            </a:r>
            <a:r>
              <a:rPr lang="en-US" sz="1200" dirty="0">
                <a:latin typeface="+mn-lt"/>
                <a:cs typeface="+mn-cs"/>
              </a:rPr>
              <a:t> extends </a:t>
            </a:r>
            <a:r>
              <a:rPr lang="en-US" sz="1200" dirty="0" err="1">
                <a:latin typeface="+mn-lt"/>
                <a:cs typeface="+mn-cs"/>
              </a:rPr>
              <a:t>ListResourceBundle</a:t>
            </a: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public Object[][] </a:t>
            </a:r>
            <a:r>
              <a:rPr lang="en-US" sz="1200" dirty="0" err="1">
                <a:latin typeface="+mn-lt"/>
                <a:cs typeface="+mn-cs"/>
              </a:rPr>
              <a:t>getContents</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return contents;</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static final Object[][] contents = {</a:t>
            </a:r>
          </a:p>
          <a:p>
            <a:pPr algn="l" rtl="0" fontAlgn="auto">
              <a:lnSpc>
                <a:spcPct val="80000"/>
              </a:lnSpc>
              <a:spcBef>
                <a:spcPts val="0"/>
              </a:spcBef>
              <a:spcAft>
                <a:spcPts val="0"/>
              </a:spcAft>
              <a:defRPr/>
            </a:pPr>
            <a:r>
              <a:rPr lang="en-US" sz="1200" dirty="0">
                <a:latin typeface="+mn-lt"/>
                <a:cs typeface="+mn-cs"/>
              </a:rPr>
              <a:t>		{ "</a:t>
            </a:r>
            <a:r>
              <a:rPr lang="en-US" sz="1200" dirty="0" err="1">
                <a:latin typeface="+mn-lt"/>
                <a:cs typeface="+mn-cs"/>
              </a:rPr>
              <a:t>WindowTitle</a:t>
            </a:r>
            <a:r>
              <a:rPr lang="en-US" sz="1200" dirty="0">
                <a:latin typeface="+mn-lt"/>
                <a:cs typeface="+mn-cs"/>
              </a:rPr>
              <a:t>", "</a:t>
            </a:r>
            <a:r>
              <a:rPr lang="en-US" sz="1200" dirty="0" err="1">
                <a:latin typeface="+mn-lt"/>
                <a:cs typeface="+mn-cs"/>
              </a:rPr>
              <a:t>Résultant</a:t>
            </a:r>
            <a:r>
              <a:rPr lang="en-US" sz="1200" dirty="0">
                <a:latin typeface="+mn-lt"/>
                <a:cs typeface="+mn-cs"/>
              </a:rPr>
              <a:t> de la </a:t>
            </a:r>
            <a:r>
              <a:rPr lang="en-US" sz="1200" dirty="0" err="1">
                <a:latin typeface="+mn-lt"/>
                <a:cs typeface="+mn-cs"/>
              </a:rPr>
              <a:t>recherche</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 "</a:t>
            </a:r>
            <a:r>
              <a:rPr lang="en-US" sz="1200" dirty="0" err="1">
                <a:latin typeface="+mn-lt"/>
                <a:cs typeface="+mn-cs"/>
              </a:rPr>
              <a:t>CancelLabel</a:t>
            </a:r>
            <a:r>
              <a:rPr lang="en-US" sz="1200" dirty="0">
                <a:latin typeface="+mn-lt"/>
                <a:cs typeface="+mn-cs"/>
              </a:rPr>
              <a:t>", "</a:t>
            </a:r>
            <a:r>
              <a:rPr lang="en-US" sz="1200" dirty="0" err="1">
                <a:latin typeface="+mn-lt"/>
                <a:cs typeface="+mn-cs"/>
              </a:rPr>
              <a:t>Annuler</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		{ "ResultMessage1", "La </a:t>
            </a:r>
            <a:r>
              <a:rPr lang="en-US" sz="1200" dirty="0" err="1">
                <a:latin typeface="+mn-lt"/>
                <a:cs typeface="+mn-cs"/>
              </a:rPr>
              <a:t>recherche</a:t>
            </a:r>
            <a:r>
              <a:rPr lang="en-US" sz="1200" dirty="0">
                <a:latin typeface="+mn-lt"/>
                <a:cs typeface="+mn-cs"/>
              </a:rPr>
              <a:t> a </a:t>
            </a:r>
            <a:r>
              <a:rPr lang="en-US" sz="1200" dirty="0" err="1">
                <a:latin typeface="+mn-lt"/>
                <a:cs typeface="+mn-cs"/>
              </a:rPr>
              <a:t>trouvé</a:t>
            </a:r>
            <a:r>
              <a:rPr lang="en-US" sz="1200" dirty="0">
                <a:latin typeface="+mn-lt"/>
                <a:cs typeface="+mn-cs"/>
              </a:rPr>
              <a:t> " },</a:t>
            </a:r>
          </a:p>
          <a:p>
            <a:pPr algn="l" rtl="0" fontAlgn="auto">
              <a:lnSpc>
                <a:spcPct val="80000"/>
              </a:lnSpc>
              <a:spcBef>
                <a:spcPts val="0"/>
              </a:spcBef>
              <a:spcAft>
                <a:spcPts val="0"/>
              </a:spcAft>
              <a:defRPr/>
            </a:pPr>
            <a:r>
              <a:rPr lang="en-US" sz="1200" dirty="0">
                <a:latin typeface="+mn-lt"/>
                <a:cs typeface="+mn-cs"/>
              </a:rPr>
              <a:t>		{ "ResultMessage2“, " </a:t>
            </a:r>
            <a:r>
              <a:rPr lang="en-US" sz="1200" dirty="0" err="1">
                <a:latin typeface="+mn-lt"/>
                <a:cs typeface="+mn-cs"/>
              </a:rPr>
              <a:t>fichiers</a:t>
            </a:r>
            <a:r>
              <a:rPr lang="en-US" sz="1200" dirty="0">
                <a:latin typeface="+mn-lt"/>
                <a:cs typeface="+mn-cs"/>
              </a:rPr>
              <a:t> </a:t>
            </a:r>
            <a:r>
              <a:rPr lang="en-US" sz="1200" dirty="0" err="1">
                <a:latin typeface="+mn-lt"/>
                <a:cs typeface="+mn-cs"/>
              </a:rPr>
              <a:t>ayant</a:t>
            </a:r>
            <a:r>
              <a:rPr lang="en-US" sz="1200" dirty="0">
                <a:latin typeface="+mn-lt"/>
                <a:cs typeface="+mn-cs"/>
              </a:rPr>
              <a:t> le mot \"" },</a:t>
            </a:r>
          </a:p>
          <a:p>
            <a:pPr algn="l" rtl="0" fontAlgn="auto">
              <a:lnSpc>
                <a:spcPct val="80000"/>
              </a:lnSpc>
              <a:spcBef>
                <a:spcPts val="0"/>
              </a:spcBef>
              <a:spcAft>
                <a:spcPts val="0"/>
              </a:spcAft>
              <a:defRPr/>
            </a:pPr>
            <a:r>
              <a:rPr lang="en-US" sz="1200" dirty="0">
                <a:latin typeface="+mn-lt"/>
                <a:cs typeface="+mn-cs"/>
              </a:rPr>
              <a:t>		{ "ResultMessage3", "\" </a:t>
            </a:r>
            <a:r>
              <a:rPr lang="en-US" sz="1200" dirty="0" err="1">
                <a:latin typeface="+mn-lt"/>
                <a:cs typeface="+mn-cs"/>
              </a:rPr>
              <a:t>sur</a:t>
            </a:r>
            <a:r>
              <a:rPr lang="en-US" sz="1200" dirty="0">
                <a:latin typeface="+mn-lt"/>
                <a:cs typeface="+mn-cs"/>
              </a:rPr>
              <a:t> le </a:t>
            </a:r>
            <a:r>
              <a:rPr lang="en-US" sz="1200" dirty="0" err="1">
                <a:latin typeface="+mn-lt"/>
                <a:cs typeface="+mn-cs"/>
              </a:rPr>
              <a:t>disque</a:t>
            </a:r>
            <a:r>
              <a:rPr lang="en-US" sz="1200" dirty="0">
                <a:latin typeface="+mn-lt"/>
                <a:cs typeface="+mn-cs"/>
              </a:rPr>
              <a:t> \"" },</a:t>
            </a:r>
          </a:p>
          <a:p>
            <a:pPr algn="l" rtl="0" fontAlgn="auto">
              <a:lnSpc>
                <a:spcPct val="80000"/>
              </a:lnSpc>
              <a:spcBef>
                <a:spcPts val="0"/>
              </a:spcBef>
              <a:spcAft>
                <a:spcPts val="0"/>
              </a:spcAft>
              <a:defRPr/>
            </a:pPr>
            <a:r>
              <a:rPr lang="en-US" sz="1200" dirty="0">
                <a:latin typeface="+mn-lt"/>
                <a:cs typeface="+mn-cs"/>
              </a:rPr>
              <a:t>		{ "ResultMessage4", "\"." }</a:t>
            </a:r>
          </a:p>
          <a:p>
            <a:pPr algn="l" rtl="0" fontAlgn="auto">
              <a:lnSpc>
                <a:spcPct val="80000"/>
              </a:lnSpc>
              <a:spcBef>
                <a:spcPts val="0"/>
              </a:spcBef>
              <a:spcAft>
                <a:spcPts val="0"/>
              </a:spcAft>
              <a:defRPr/>
            </a:pP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a:t>
            </a: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idx="4294967295"/>
          </p:nvPr>
        </p:nvSpPr>
        <p:spPr>
          <a:xfrm>
            <a:off x="759024" y="274638"/>
            <a:ext cx="9258300" cy="1143000"/>
          </a:xfrm>
        </p:spPr>
        <p:txBody>
          <a:bodyPr/>
          <a:lstStyle/>
          <a:p>
            <a:r>
              <a:rPr lang="en-US" smtClean="0"/>
              <a:t>Resource Bundle</a:t>
            </a:r>
          </a:p>
        </p:txBody>
      </p:sp>
      <p:sp>
        <p:nvSpPr>
          <p:cNvPr id="251906" name="Rectangle 3"/>
          <p:cNvSpPr>
            <a:spLocks noGrp="1" noChangeArrowheads="1"/>
          </p:cNvSpPr>
          <p:nvPr>
            <p:ph type="body" idx="1"/>
          </p:nvPr>
        </p:nvSpPr>
        <p:spPr>
          <a:xfrm>
            <a:off x="514350" y="1052514"/>
            <a:ext cx="9772650" cy="5424487"/>
          </a:xfrm>
        </p:spPr>
        <p:txBody>
          <a:bodyPr/>
          <a:lstStyle/>
          <a:p>
            <a:pPr lvl="1">
              <a:buFont typeface="Arial" charset="0"/>
              <a:buNone/>
            </a:pPr>
            <a:endParaRPr lang="en-US" sz="1700" smtClean="0"/>
          </a:p>
          <a:p>
            <a:r>
              <a:rPr lang="en-US" sz="2100" smtClean="0"/>
              <a:t>Working with R</a:t>
            </a:r>
            <a:r>
              <a:rPr lang="en-US" sz="2200" smtClean="0"/>
              <a:t>esource Bundle properties files</a:t>
            </a:r>
          </a:p>
          <a:p>
            <a:pPr>
              <a:buFont typeface="Arial" charset="0"/>
              <a:buNone/>
            </a:pPr>
            <a:endParaRPr lang="en-US" sz="2200" smtClean="0"/>
          </a:p>
          <a:p>
            <a:pPr lvl="1"/>
            <a:r>
              <a:rPr lang="en-US" sz="1800" smtClean="0"/>
              <a:t>Is much betters than classes</a:t>
            </a:r>
          </a:p>
          <a:p>
            <a:pPr lvl="1"/>
            <a:r>
              <a:rPr lang="en-US" sz="1800" smtClean="0"/>
              <a:t>Changes can be made directly on files and without compiling</a:t>
            </a:r>
          </a:p>
          <a:p>
            <a:pPr lvl="1"/>
            <a:r>
              <a:rPr lang="en-US" sz="1800" smtClean="0"/>
              <a:t>Are in simple properties file format</a:t>
            </a:r>
          </a:p>
          <a:p>
            <a:pPr lvl="1"/>
            <a:endParaRPr lang="en-US" sz="1800" smtClean="0"/>
          </a:p>
          <a:p>
            <a:pPr lvl="1"/>
            <a:endParaRPr lang="en-US" sz="1800" smtClean="0"/>
          </a:p>
          <a:p>
            <a:pPr lvl="1"/>
            <a:endParaRPr lang="en-US" sz="1800" smtClean="0"/>
          </a:p>
          <a:p>
            <a:pPr lvl="1">
              <a:buFont typeface="Arial" charset="0"/>
              <a:buNone/>
            </a:pPr>
            <a:endParaRPr lang="en-US" sz="1800" smtClean="0"/>
          </a:p>
          <a:p>
            <a:pPr lvl="1"/>
            <a:r>
              <a:rPr lang="en-US" sz="1800" smtClean="0"/>
              <a:t>Must be included in the VM classpath</a:t>
            </a:r>
          </a:p>
          <a:p>
            <a:pPr lvl="1"/>
            <a:endParaRPr lang="en-US" sz="1800" smtClean="0"/>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4" name="AutoShape 8"/>
          <p:cNvSpPr>
            <a:spLocks noChangeArrowheads="1"/>
          </p:cNvSpPr>
          <p:nvPr/>
        </p:nvSpPr>
        <p:spPr bwMode="auto">
          <a:xfrm>
            <a:off x="1457325" y="3429000"/>
            <a:ext cx="1714500"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 this is a comment </a:t>
            </a:r>
          </a:p>
          <a:p>
            <a:pPr algn="l" rtl="0" fontAlgn="auto">
              <a:lnSpc>
                <a:spcPct val="80000"/>
              </a:lnSpc>
              <a:spcBef>
                <a:spcPts val="0"/>
              </a:spcBef>
              <a:spcAft>
                <a:spcPts val="0"/>
              </a:spcAft>
              <a:defRPr/>
            </a:pPr>
            <a:r>
              <a:rPr lang="en-US" sz="1200" dirty="0">
                <a:latin typeface="+mn-lt"/>
                <a:cs typeface="+mn-cs"/>
              </a:rPr>
              <a:t>key 1= value</a:t>
            </a:r>
          </a:p>
          <a:p>
            <a:pPr algn="l" rtl="0" fontAlgn="auto">
              <a:lnSpc>
                <a:spcPct val="80000"/>
              </a:lnSpc>
              <a:spcBef>
                <a:spcPts val="0"/>
              </a:spcBef>
              <a:spcAft>
                <a:spcPts val="0"/>
              </a:spcAft>
              <a:defRPr/>
            </a:pPr>
            <a:r>
              <a:rPr lang="en-US" sz="1200" dirty="0">
                <a:latin typeface="+mn-lt"/>
                <a:cs typeface="+mn-cs"/>
              </a:rPr>
              <a:t>Key 2= value</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title" idx="4294967295"/>
          </p:nvPr>
        </p:nvSpPr>
        <p:spPr>
          <a:xfrm>
            <a:off x="673299" y="274638"/>
            <a:ext cx="9258300" cy="1143000"/>
          </a:xfrm>
        </p:spPr>
        <p:txBody>
          <a:bodyPr/>
          <a:lstStyle/>
          <a:p>
            <a:r>
              <a:rPr lang="en-US" smtClean="0"/>
              <a:t>Resource Bundle</a:t>
            </a:r>
          </a:p>
        </p:txBody>
      </p:sp>
      <p:sp>
        <p:nvSpPr>
          <p:cNvPr id="252930" name="Rectangle 3"/>
          <p:cNvSpPr>
            <a:spLocks noGrp="1" noChangeArrowheads="1"/>
          </p:cNvSpPr>
          <p:nvPr>
            <p:ph type="body" idx="1"/>
          </p:nvPr>
        </p:nvSpPr>
        <p:spPr>
          <a:xfrm>
            <a:off x="257175" y="1204913"/>
            <a:ext cx="9772650" cy="5424487"/>
          </a:xfrm>
        </p:spPr>
        <p:txBody>
          <a:bodyPr/>
          <a:lstStyle/>
          <a:p>
            <a:endParaRPr lang="en-US" sz="2100" smtClean="0"/>
          </a:p>
          <a:p>
            <a:r>
              <a:rPr lang="en-US" sz="2100" smtClean="0"/>
              <a:t>Back to our example</a:t>
            </a:r>
          </a:p>
          <a:p>
            <a:pPr lvl="1"/>
            <a:r>
              <a:rPr lang="en-US" sz="1200" smtClean="0"/>
              <a:t>We need a base bundle to be used as default</a:t>
            </a:r>
          </a:p>
          <a:p>
            <a:pPr lvl="1"/>
            <a:r>
              <a:rPr lang="en-US" sz="1200" smtClean="0"/>
              <a:t>The name doesn’t have to be </a:t>
            </a:r>
            <a:r>
              <a:rPr lang="en-US" sz="1200" i="1" smtClean="0"/>
              <a:t>MyResources </a:t>
            </a:r>
          </a:p>
          <a:p>
            <a:pPr lvl="1">
              <a:buFont typeface="Arial" charset="0"/>
              <a:buNone/>
            </a:pPr>
            <a:r>
              <a:rPr lang="en-US" sz="1200" smtClean="0"/>
              <a:t>         it can be anything. </a:t>
            </a:r>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endParaRPr lang="en-US" sz="1200" smtClean="0"/>
          </a:p>
          <a:p>
            <a:pPr lvl="1"/>
            <a:r>
              <a:rPr lang="en-US" sz="1200" smtClean="0"/>
              <a:t>Now we specify another bundle for French </a:t>
            </a:r>
          </a:p>
          <a:p>
            <a:pPr lvl="2">
              <a:buFont typeface="Arial" charset="0"/>
              <a:buNone/>
            </a:pPr>
            <a:endParaRPr lang="en-US" sz="1400" smtClean="0"/>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4" name="AutoShape 8"/>
          <p:cNvSpPr>
            <a:spLocks noChangeArrowheads="1"/>
          </p:cNvSpPr>
          <p:nvPr/>
        </p:nvSpPr>
        <p:spPr bwMode="auto">
          <a:xfrm>
            <a:off x="4371975" y="2286000"/>
            <a:ext cx="5743575" cy="1828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File: </a:t>
            </a:r>
            <a:r>
              <a:rPr lang="en-US" sz="1200" b="1" dirty="0" err="1" smtClean="0">
                <a:latin typeface="+mn-lt"/>
                <a:cs typeface="+mn-cs"/>
              </a:rPr>
              <a:t>MyResources.properties</a:t>
            </a:r>
            <a:r>
              <a:rPr lang="en-US" sz="1200" b="1" dirty="0" smtClean="0">
                <a:latin typeface="+mn-lt"/>
                <a:cs typeface="+mn-cs"/>
              </a:rPr>
              <a:t> </a:t>
            </a:r>
            <a:endParaRPr lang="en-US" sz="1200" b="1" dirty="0">
              <a:latin typeface="+mn-lt"/>
              <a:cs typeface="+mn-cs"/>
            </a:endParaRPr>
          </a:p>
          <a:p>
            <a:pPr algn="l" rtl="0" fontAlgn="auto">
              <a:lnSpc>
                <a:spcPct val="80000"/>
              </a:lnSpc>
              <a:spcBef>
                <a:spcPts val="0"/>
              </a:spcBef>
              <a:spcAft>
                <a:spcPts val="0"/>
              </a:spcAft>
              <a:defRPr/>
            </a:pPr>
            <a:endParaRPr lang="en-US" sz="1200" b="1" dirty="0">
              <a:latin typeface="+mn-lt"/>
              <a:cs typeface="+mn-cs"/>
            </a:endParaRPr>
          </a:p>
          <a:p>
            <a:pPr algn="l" rtl="0" fontAlgn="auto">
              <a:lnSpc>
                <a:spcPct val="80000"/>
              </a:lnSpc>
              <a:spcBef>
                <a:spcPts val="0"/>
              </a:spcBef>
              <a:spcAft>
                <a:spcPts val="0"/>
              </a:spcAft>
              <a:defRPr/>
            </a:pPr>
            <a:r>
              <a:rPr lang="en-US" sz="1200" dirty="0" err="1">
                <a:latin typeface="+mn-lt"/>
                <a:cs typeface="+mn-cs"/>
              </a:rPr>
              <a:t>WindowTitle</a:t>
            </a:r>
            <a:r>
              <a:rPr lang="en-US" sz="1200" dirty="0">
                <a:latin typeface="+mn-lt"/>
                <a:cs typeface="+mn-cs"/>
              </a:rPr>
              <a:t>=Search Results </a:t>
            </a:r>
          </a:p>
          <a:p>
            <a:pPr algn="l" rtl="0" fontAlgn="auto">
              <a:lnSpc>
                <a:spcPct val="80000"/>
              </a:lnSpc>
              <a:spcBef>
                <a:spcPts val="0"/>
              </a:spcBef>
              <a:spcAft>
                <a:spcPts val="0"/>
              </a:spcAft>
              <a:defRPr/>
            </a:pPr>
            <a:r>
              <a:rPr lang="en-US" sz="1200" dirty="0" err="1">
                <a:latin typeface="+mn-lt"/>
                <a:cs typeface="+mn-cs"/>
              </a:rPr>
              <a:t>OKLabel</a:t>
            </a:r>
            <a:r>
              <a:rPr lang="en-US" sz="1200" dirty="0">
                <a:latin typeface="+mn-lt"/>
                <a:cs typeface="+mn-cs"/>
              </a:rPr>
              <a:t> = OK </a:t>
            </a:r>
          </a:p>
          <a:p>
            <a:pPr algn="l" rtl="0" fontAlgn="auto">
              <a:lnSpc>
                <a:spcPct val="80000"/>
              </a:lnSpc>
              <a:spcBef>
                <a:spcPts val="0"/>
              </a:spcBef>
              <a:spcAft>
                <a:spcPts val="0"/>
              </a:spcAft>
              <a:defRPr/>
            </a:pPr>
            <a:r>
              <a:rPr lang="en-US" sz="1200" dirty="0" err="1">
                <a:latin typeface="+mn-lt"/>
                <a:cs typeface="+mn-cs"/>
              </a:rPr>
              <a:t>CancelLabel</a:t>
            </a:r>
            <a:r>
              <a:rPr lang="en-US" sz="1200" dirty="0">
                <a:latin typeface="+mn-lt"/>
                <a:cs typeface="+mn-cs"/>
              </a:rPr>
              <a:t> = Cancel</a:t>
            </a:r>
          </a:p>
          <a:p>
            <a:pPr algn="l" rtl="0" fontAlgn="auto">
              <a:lnSpc>
                <a:spcPct val="80000"/>
              </a:lnSpc>
              <a:spcBef>
                <a:spcPts val="0"/>
              </a:spcBef>
              <a:spcAft>
                <a:spcPts val="0"/>
              </a:spcAft>
              <a:defRPr/>
            </a:pPr>
            <a:r>
              <a:rPr lang="en-US" sz="1200" dirty="0">
                <a:latin typeface="+mn-lt"/>
                <a:cs typeface="+mn-cs"/>
              </a:rPr>
              <a:t>ResultMessage1 = The search found </a:t>
            </a:r>
          </a:p>
          <a:p>
            <a:pPr algn="l" rtl="0" fontAlgn="auto">
              <a:lnSpc>
                <a:spcPct val="80000"/>
              </a:lnSpc>
              <a:spcBef>
                <a:spcPts val="0"/>
              </a:spcBef>
              <a:spcAft>
                <a:spcPts val="0"/>
              </a:spcAft>
              <a:defRPr/>
            </a:pPr>
            <a:r>
              <a:rPr lang="en-US" sz="1200" dirty="0">
                <a:latin typeface="+mn-lt"/>
                <a:cs typeface="+mn-cs"/>
              </a:rPr>
              <a:t>ResultMessage2 = files containing </a:t>
            </a:r>
          </a:p>
          <a:p>
            <a:pPr algn="l" rtl="0" fontAlgn="auto">
              <a:lnSpc>
                <a:spcPct val="80000"/>
              </a:lnSpc>
              <a:spcBef>
                <a:spcPts val="0"/>
              </a:spcBef>
              <a:spcAft>
                <a:spcPts val="0"/>
              </a:spcAft>
              <a:defRPr/>
            </a:pPr>
            <a:r>
              <a:rPr lang="en-US" sz="1200" dirty="0">
                <a:latin typeface="+mn-lt"/>
                <a:cs typeface="+mn-cs"/>
              </a:rPr>
              <a:t>ResultMessage3 =  on disk </a:t>
            </a:r>
          </a:p>
          <a:p>
            <a:pPr algn="l" rtl="0" fontAlgn="auto">
              <a:lnSpc>
                <a:spcPct val="80000"/>
              </a:lnSpc>
              <a:spcBef>
                <a:spcPts val="0"/>
              </a:spcBef>
              <a:spcAft>
                <a:spcPts val="0"/>
              </a:spcAft>
              <a:defRPr/>
            </a:pPr>
            <a:r>
              <a:rPr lang="en-US" sz="1200" dirty="0">
                <a:latin typeface="+mn-lt"/>
                <a:cs typeface="+mn-cs"/>
              </a:rPr>
              <a:t>ResultMessage4 = .</a:t>
            </a:r>
          </a:p>
          <a:p>
            <a:pPr algn="l" rtl="0" fontAlgn="auto">
              <a:lnSpc>
                <a:spcPct val="80000"/>
              </a:lnSpc>
              <a:spcBef>
                <a:spcPts val="0"/>
              </a:spcBef>
              <a:spcAft>
                <a:spcPts val="0"/>
              </a:spcAft>
              <a:defRPr/>
            </a:pPr>
            <a:endParaRPr lang="en-US" sz="1200" dirty="0">
              <a:latin typeface="+mn-lt"/>
              <a:cs typeface="+mn-cs"/>
            </a:endParaRPr>
          </a:p>
        </p:txBody>
      </p:sp>
      <p:sp>
        <p:nvSpPr>
          <p:cNvPr id="5" name="AutoShape 8"/>
          <p:cNvSpPr>
            <a:spLocks noChangeArrowheads="1"/>
          </p:cNvSpPr>
          <p:nvPr/>
        </p:nvSpPr>
        <p:spPr bwMode="auto">
          <a:xfrm>
            <a:off x="4371975" y="4419600"/>
            <a:ext cx="5743575" cy="1752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dirty="0">
                <a:latin typeface="+mn-lt"/>
                <a:cs typeface="+mn-cs"/>
              </a:rPr>
              <a:t>File: </a:t>
            </a:r>
            <a:r>
              <a:rPr lang="en-US" sz="1200" b="1" dirty="0" err="1">
                <a:latin typeface="+mn-lt"/>
                <a:cs typeface="+mn-cs"/>
              </a:rPr>
              <a:t>MyResources_fr.properties</a:t>
            </a:r>
            <a:endParaRPr lang="en-US" sz="1200" b="1" dirty="0">
              <a:latin typeface="+mn-lt"/>
              <a:cs typeface="+mn-cs"/>
            </a:endParaRP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WindowTitle</a:t>
            </a:r>
            <a:r>
              <a:rPr lang="en-US" sz="1200" dirty="0">
                <a:latin typeface="+mn-lt"/>
                <a:cs typeface="+mn-cs"/>
              </a:rPr>
              <a:t> = </a:t>
            </a:r>
            <a:r>
              <a:rPr lang="en-US" sz="1200" dirty="0" err="1">
                <a:latin typeface="+mn-lt"/>
                <a:cs typeface="+mn-cs"/>
              </a:rPr>
              <a:t>Résultant</a:t>
            </a:r>
            <a:r>
              <a:rPr lang="en-US" sz="1200" dirty="0">
                <a:latin typeface="+mn-lt"/>
                <a:cs typeface="+mn-cs"/>
              </a:rPr>
              <a:t> de la </a:t>
            </a:r>
            <a:r>
              <a:rPr lang="en-US" sz="1200" dirty="0" err="1">
                <a:latin typeface="+mn-lt"/>
                <a:cs typeface="+mn-cs"/>
              </a:rPr>
              <a:t>recherche</a:t>
            </a: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CancelLabel</a:t>
            </a:r>
            <a:r>
              <a:rPr lang="en-US" sz="1200" dirty="0">
                <a:latin typeface="+mn-lt"/>
                <a:cs typeface="+mn-cs"/>
              </a:rPr>
              <a:t> = </a:t>
            </a:r>
            <a:r>
              <a:rPr lang="en-US" sz="1200" dirty="0" err="1">
                <a:latin typeface="+mn-lt"/>
                <a:cs typeface="+mn-cs"/>
              </a:rPr>
              <a:t>Annuler</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ResultMessage1 = La </a:t>
            </a:r>
            <a:r>
              <a:rPr lang="en-US" sz="1200" dirty="0" err="1">
                <a:latin typeface="+mn-lt"/>
                <a:cs typeface="+mn-cs"/>
              </a:rPr>
              <a:t>recherche</a:t>
            </a:r>
            <a:r>
              <a:rPr lang="en-US" sz="1200" dirty="0">
                <a:latin typeface="+mn-lt"/>
                <a:cs typeface="+mn-cs"/>
              </a:rPr>
              <a:t> a </a:t>
            </a:r>
            <a:r>
              <a:rPr lang="en-US" sz="1200" dirty="0" err="1">
                <a:latin typeface="+mn-lt"/>
                <a:cs typeface="+mn-cs"/>
              </a:rPr>
              <a:t>trouvé</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ResultMessage2 = </a:t>
            </a:r>
            <a:r>
              <a:rPr lang="en-US" sz="1200" dirty="0" err="1">
                <a:latin typeface="+mn-lt"/>
                <a:cs typeface="+mn-cs"/>
              </a:rPr>
              <a:t>fichiers</a:t>
            </a:r>
            <a:r>
              <a:rPr lang="en-US" sz="1200" dirty="0">
                <a:latin typeface="+mn-lt"/>
                <a:cs typeface="+mn-cs"/>
              </a:rPr>
              <a:t> </a:t>
            </a:r>
            <a:r>
              <a:rPr lang="en-US" sz="1200" dirty="0" err="1">
                <a:latin typeface="+mn-lt"/>
                <a:cs typeface="+mn-cs"/>
              </a:rPr>
              <a:t>ayant</a:t>
            </a:r>
            <a:r>
              <a:rPr lang="en-US" sz="1200" dirty="0">
                <a:latin typeface="+mn-lt"/>
                <a:cs typeface="+mn-cs"/>
              </a:rPr>
              <a:t> le mot </a:t>
            </a:r>
          </a:p>
          <a:p>
            <a:pPr algn="l" rtl="0" fontAlgn="auto">
              <a:lnSpc>
                <a:spcPct val="80000"/>
              </a:lnSpc>
              <a:spcBef>
                <a:spcPts val="0"/>
              </a:spcBef>
              <a:spcAft>
                <a:spcPts val="0"/>
              </a:spcAft>
              <a:defRPr/>
            </a:pPr>
            <a:r>
              <a:rPr lang="en-US" sz="1200" dirty="0">
                <a:latin typeface="+mn-lt"/>
                <a:cs typeface="+mn-cs"/>
              </a:rPr>
              <a:t>ResultMessage3 = </a:t>
            </a:r>
            <a:r>
              <a:rPr lang="en-US" sz="1200" dirty="0" err="1">
                <a:latin typeface="+mn-lt"/>
                <a:cs typeface="+mn-cs"/>
              </a:rPr>
              <a:t>sur</a:t>
            </a:r>
            <a:r>
              <a:rPr lang="en-US" sz="1200" dirty="0">
                <a:latin typeface="+mn-lt"/>
                <a:cs typeface="+mn-cs"/>
              </a:rPr>
              <a:t> le </a:t>
            </a:r>
            <a:r>
              <a:rPr lang="en-US" sz="1200" dirty="0" err="1">
                <a:latin typeface="+mn-lt"/>
                <a:cs typeface="+mn-cs"/>
              </a:rPr>
              <a:t>disque</a:t>
            </a:r>
            <a:r>
              <a:rPr lang="en-US" sz="1200" dirty="0">
                <a:latin typeface="+mn-lt"/>
                <a:cs typeface="+mn-cs"/>
              </a:rPr>
              <a:t> </a:t>
            </a:r>
          </a:p>
          <a:p>
            <a:pPr algn="l" rtl="0" fontAlgn="auto">
              <a:lnSpc>
                <a:spcPct val="80000"/>
              </a:lnSpc>
              <a:spcBef>
                <a:spcPts val="0"/>
              </a:spcBef>
              <a:spcAft>
                <a:spcPts val="0"/>
              </a:spcAft>
              <a:defRPr/>
            </a:pPr>
            <a:r>
              <a:rPr lang="en-US" sz="1200" dirty="0">
                <a:latin typeface="+mn-lt"/>
                <a:cs typeface="+mn-cs"/>
              </a:rPr>
              <a:t>ResultMessage4 = .</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idx="4294967295"/>
          </p:nvPr>
        </p:nvSpPr>
        <p:spPr>
          <a:xfrm>
            <a:off x="759024" y="274638"/>
            <a:ext cx="9258300" cy="1143000"/>
          </a:xfrm>
        </p:spPr>
        <p:txBody>
          <a:bodyPr/>
          <a:lstStyle/>
          <a:p>
            <a:r>
              <a:rPr lang="en-US" smtClean="0"/>
              <a:t>Resource Bundle</a:t>
            </a:r>
          </a:p>
        </p:txBody>
      </p:sp>
      <p:sp>
        <p:nvSpPr>
          <p:cNvPr id="253954" name="Rectangle 3"/>
          <p:cNvSpPr>
            <a:spLocks noGrp="1" noChangeArrowheads="1"/>
          </p:cNvSpPr>
          <p:nvPr>
            <p:ph type="body" idx="1"/>
          </p:nvPr>
        </p:nvSpPr>
        <p:spPr>
          <a:xfrm>
            <a:off x="342900" y="1204913"/>
            <a:ext cx="9772650" cy="5424487"/>
          </a:xfrm>
        </p:spPr>
        <p:txBody>
          <a:bodyPr/>
          <a:lstStyle/>
          <a:p>
            <a:endParaRPr lang="en-US" sz="2100" smtClean="0"/>
          </a:p>
          <a:p>
            <a:r>
              <a:rPr lang="en-US" sz="2100" smtClean="0"/>
              <a:t>Using bundles for Locale-sensitive UI</a:t>
            </a:r>
            <a:endParaRPr lang="en-US" sz="1200" smtClean="0"/>
          </a:p>
          <a:p>
            <a:pPr lvl="2">
              <a:buFont typeface="Arial" charset="0"/>
              <a:buNone/>
            </a:pPr>
            <a:endParaRPr lang="en-US" sz="1400" smtClean="0"/>
          </a:p>
          <a:p>
            <a:pPr>
              <a:buFont typeface="Arial" charset="0"/>
              <a:buNone/>
            </a:pPr>
            <a:endParaRPr lang="en-US" sz="2200" smtClean="0"/>
          </a:p>
          <a:p>
            <a:pPr lvl="2">
              <a:buFont typeface="Arial" charset="0"/>
              <a:buNone/>
            </a:pPr>
            <a:endParaRPr lang="en-US" sz="1800" smtClean="0"/>
          </a:p>
          <a:p>
            <a:pPr lvl="2"/>
            <a:endParaRPr lang="en-US" sz="1800" smtClean="0"/>
          </a:p>
          <a:p>
            <a:pPr lvl="2"/>
            <a:endParaRPr lang="en-US" sz="1800" smtClean="0"/>
          </a:p>
          <a:p>
            <a:pPr lvl="1">
              <a:buFontTx/>
              <a:buNone/>
            </a:pPr>
            <a:endParaRPr lang="en-US" sz="2400" smtClean="0"/>
          </a:p>
        </p:txBody>
      </p:sp>
      <p:sp>
        <p:nvSpPr>
          <p:cNvPr id="5" name="AutoShape 8"/>
          <p:cNvSpPr>
            <a:spLocks noChangeArrowheads="1"/>
          </p:cNvSpPr>
          <p:nvPr/>
        </p:nvSpPr>
        <p:spPr bwMode="auto">
          <a:xfrm>
            <a:off x="685800" y="2133600"/>
            <a:ext cx="6858000" cy="4114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200" b="1" dirty="0" err="1">
                <a:latin typeface="+mn-lt"/>
                <a:cs typeface="+mn-cs"/>
              </a:rPr>
              <a:t>ResourceBundle</a:t>
            </a:r>
            <a:r>
              <a:rPr lang="en-US" sz="1200" b="1" dirty="0">
                <a:latin typeface="+mn-lt"/>
                <a:cs typeface="+mn-cs"/>
              </a:rPr>
              <a:t> resources = </a:t>
            </a:r>
            <a:r>
              <a:rPr lang="en-US" sz="1200" b="1" dirty="0" err="1">
                <a:latin typeface="+mn-lt"/>
                <a:cs typeface="+mn-cs"/>
              </a:rPr>
              <a:t>ResourceBundle.getBundle</a:t>
            </a:r>
            <a:r>
              <a:rPr lang="en-US" sz="1200" b="1" dirty="0">
                <a:latin typeface="+mn-lt"/>
                <a:cs typeface="+mn-cs"/>
              </a:rPr>
              <a:t>("</a:t>
            </a:r>
            <a:r>
              <a:rPr lang="en-US" sz="1200" b="1" dirty="0" err="1">
                <a:latin typeface="+mn-lt"/>
                <a:cs typeface="+mn-cs"/>
              </a:rPr>
              <a:t>MyResources</a:t>
            </a:r>
            <a:r>
              <a:rPr lang="en-US" sz="1200" b="1" dirty="0">
                <a:latin typeface="+mn-lt"/>
                <a:cs typeface="+mn-cs"/>
              </a:rPr>
              <a:t>");</a:t>
            </a:r>
          </a:p>
          <a:p>
            <a:pPr algn="l" rtl="0" fontAlgn="auto">
              <a:lnSpc>
                <a:spcPct val="80000"/>
              </a:lnSpc>
              <a:spcBef>
                <a:spcPts val="0"/>
              </a:spcBef>
              <a:spcAft>
                <a:spcPts val="0"/>
              </a:spcAft>
              <a:defRPr/>
            </a:pPr>
            <a:r>
              <a:rPr lang="en-US" sz="1200" dirty="0">
                <a:latin typeface="+mn-lt"/>
                <a:cs typeface="+mn-cs"/>
              </a:rPr>
              <a:t>Dialog </a:t>
            </a:r>
            <a:r>
              <a:rPr lang="en-US" sz="1200" dirty="0" err="1">
                <a:latin typeface="+mn-lt"/>
                <a:cs typeface="+mn-cs"/>
              </a:rPr>
              <a:t>dialog</a:t>
            </a:r>
            <a:r>
              <a:rPr lang="en-US" sz="1200" dirty="0">
                <a:latin typeface="+mn-lt"/>
                <a:cs typeface="+mn-cs"/>
              </a:rPr>
              <a:t> = new Dialog(   </a:t>
            </a:r>
            <a:r>
              <a:rPr lang="en-US" sz="1200" dirty="0" err="1">
                <a:latin typeface="+mn-lt"/>
                <a:cs typeface="+mn-cs"/>
              </a:rPr>
              <a:t>rootWindow</a:t>
            </a:r>
            <a:r>
              <a:rPr lang="en-US" sz="1200" dirty="0">
                <a:latin typeface="+mn-lt"/>
                <a:cs typeface="+mn-cs"/>
              </a:rPr>
              <a:t>, </a:t>
            </a:r>
            <a:r>
              <a:rPr lang="en-US" sz="1200" b="1" dirty="0" err="1">
                <a:latin typeface="+mn-lt"/>
                <a:cs typeface="+mn-cs"/>
              </a:rPr>
              <a:t>resources.getString</a:t>
            </a:r>
            <a:r>
              <a:rPr lang="en-US" sz="1200" b="1" dirty="0">
                <a:latin typeface="+mn-lt"/>
                <a:cs typeface="+mn-cs"/>
              </a:rPr>
              <a:t>("</a:t>
            </a:r>
            <a:r>
              <a:rPr lang="en-US" sz="1200" b="1" dirty="0" err="1">
                <a:latin typeface="+mn-lt"/>
                <a:cs typeface="+mn-cs"/>
              </a:rPr>
              <a:t>WindowTitle</a:t>
            </a:r>
            <a:r>
              <a:rPr lang="en-US" sz="1200" b="1" dirty="0">
                <a:latin typeface="+mn-lt"/>
                <a:cs typeface="+mn-cs"/>
              </a:rPr>
              <a:t>")</a:t>
            </a:r>
            <a:r>
              <a:rPr lang="en-US" sz="1200" dirty="0">
                <a:latin typeface="+mn-lt"/>
                <a:cs typeface="+mn-cs"/>
              </a:rPr>
              <a:t>,true);</a:t>
            </a:r>
          </a:p>
          <a:p>
            <a:pPr algn="l" rtl="0" fontAlgn="auto">
              <a:lnSpc>
                <a:spcPct val="80000"/>
              </a:lnSpc>
              <a:spcBef>
                <a:spcPts val="0"/>
              </a:spcBef>
              <a:spcAft>
                <a:spcPts val="0"/>
              </a:spcAft>
              <a:defRPr/>
            </a:pPr>
            <a:r>
              <a:rPr lang="en-US" sz="1200" dirty="0">
                <a:latin typeface="+mn-lt"/>
                <a:cs typeface="+mn-cs"/>
              </a:rPr>
              <a:t>Label l=new Label(</a:t>
            </a:r>
            <a:r>
              <a:rPr lang="en-US" sz="1200" b="1" dirty="0" err="1">
                <a:latin typeface="+mn-lt"/>
                <a:cs typeface="+mn-cs"/>
              </a:rPr>
              <a:t>resources.getString</a:t>
            </a:r>
            <a:r>
              <a:rPr lang="en-US" sz="1200" b="1" dirty="0">
                <a:latin typeface="+mn-lt"/>
                <a:cs typeface="+mn-cs"/>
              </a:rPr>
              <a:t>("ResultMessage1") </a:t>
            </a:r>
            <a:r>
              <a:rPr lang="en-US" sz="1200" dirty="0">
                <a:latin typeface="+mn-lt"/>
                <a:cs typeface="+mn-cs"/>
              </a:rPr>
              <a:t>+ hits</a:t>
            </a:r>
          </a:p>
          <a:p>
            <a:pPr algn="l" rtl="0" fontAlgn="auto">
              <a:lnSpc>
                <a:spcPct val="80000"/>
              </a:lnSpc>
              <a:spcBef>
                <a:spcPts val="0"/>
              </a:spcBef>
              <a:spcAft>
                <a:spcPts val="0"/>
              </a:spcAft>
              <a:defRPr/>
            </a:pPr>
            <a:r>
              <a:rPr lang="en-US" sz="1200" dirty="0">
                <a:latin typeface="+mn-lt"/>
                <a:cs typeface="+mn-cs"/>
              </a:rPr>
              <a:t>	   + </a:t>
            </a:r>
            <a:r>
              <a:rPr lang="en-US" sz="1200" b="1" dirty="0" err="1">
                <a:latin typeface="+mn-lt"/>
                <a:cs typeface="+mn-cs"/>
              </a:rPr>
              <a:t>resources.getString</a:t>
            </a:r>
            <a:r>
              <a:rPr lang="en-US" sz="1200" b="1" dirty="0">
                <a:latin typeface="+mn-lt"/>
                <a:cs typeface="+mn-cs"/>
              </a:rPr>
              <a:t>("ResultMessage2") </a:t>
            </a:r>
            <a:r>
              <a:rPr lang="en-US" sz="1200" dirty="0">
                <a:latin typeface="+mn-lt"/>
                <a:cs typeface="+mn-cs"/>
              </a:rPr>
              <a:t>+ </a:t>
            </a:r>
            <a:r>
              <a:rPr lang="en-US" sz="1200" dirty="0" err="1">
                <a:latin typeface="+mn-lt"/>
                <a:cs typeface="+mn-cs"/>
              </a:rPr>
              <a:t>searchString</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 </a:t>
            </a:r>
            <a:r>
              <a:rPr lang="en-US" sz="1200" b="1" dirty="0" err="1">
                <a:latin typeface="+mn-lt"/>
                <a:cs typeface="+mn-cs"/>
              </a:rPr>
              <a:t>resources.getString</a:t>
            </a:r>
            <a:r>
              <a:rPr lang="en-US" sz="1200" b="1" dirty="0">
                <a:latin typeface="+mn-lt"/>
                <a:cs typeface="+mn-cs"/>
              </a:rPr>
              <a:t>("ResultMessage3") </a:t>
            </a:r>
            <a:r>
              <a:rPr lang="en-US" sz="1200" dirty="0">
                <a:latin typeface="+mn-lt"/>
                <a:cs typeface="+mn-cs"/>
              </a:rPr>
              <a:t>+ </a:t>
            </a:r>
            <a:r>
              <a:rPr lang="en-US" sz="1200" dirty="0" err="1">
                <a:latin typeface="+mn-lt"/>
                <a:cs typeface="+mn-cs"/>
              </a:rPr>
              <a:t>searchRoot</a:t>
            </a:r>
            <a:endParaRPr lang="en-US" sz="1200" dirty="0">
              <a:latin typeface="+mn-lt"/>
              <a:cs typeface="+mn-cs"/>
            </a:endParaRPr>
          </a:p>
          <a:p>
            <a:pPr algn="l" rtl="0" fontAlgn="auto">
              <a:lnSpc>
                <a:spcPct val="80000"/>
              </a:lnSpc>
              <a:spcBef>
                <a:spcPts val="0"/>
              </a:spcBef>
              <a:spcAft>
                <a:spcPts val="0"/>
              </a:spcAft>
              <a:defRPr/>
            </a:pPr>
            <a:r>
              <a:rPr lang="en-US" sz="1200" dirty="0">
                <a:latin typeface="+mn-lt"/>
                <a:cs typeface="+mn-cs"/>
              </a:rPr>
              <a:t>	   + </a:t>
            </a:r>
            <a:r>
              <a:rPr lang="en-US" sz="1200" b="1" dirty="0" err="1">
                <a:latin typeface="+mn-lt"/>
                <a:cs typeface="+mn-cs"/>
              </a:rPr>
              <a:t>resources.getString</a:t>
            </a:r>
            <a:r>
              <a:rPr lang="en-US" sz="1200" b="1" dirty="0">
                <a:latin typeface="+mn-lt"/>
                <a:cs typeface="+mn-cs"/>
              </a:rPr>
              <a:t>("ResultMessage4")</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dialog.add</a:t>
            </a:r>
            <a:r>
              <a:rPr lang="en-US" sz="1200" dirty="0">
                <a:latin typeface="+mn-lt"/>
                <a:cs typeface="+mn-cs"/>
              </a:rPr>
              <a:t>(l);</a:t>
            </a:r>
          </a:p>
          <a:p>
            <a:pPr algn="l" rtl="0" fontAlgn="auto">
              <a:lnSpc>
                <a:spcPct val="80000"/>
              </a:lnSpc>
              <a:spcBef>
                <a:spcPts val="0"/>
              </a:spcBef>
              <a:spcAft>
                <a:spcPts val="0"/>
              </a:spcAft>
              <a:defRPr/>
            </a:pPr>
            <a:r>
              <a:rPr lang="en-US" sz="1200" dirty="0">
                <a:latin typeface="+mn-lt"/>
                <a:cs typeface="+mn-cs"/>
              </a:rPr>
              <a:t>Container </a:t>
            </a:r>
            <a:r>
              <a:rPr lang="en-US" sz="1200" dirty="0" err="1">
                <a:latin typeface="+mn-lt"/>
                <a:cs typeface="+mn-cs"/>
              </a:rPr>
              <a:t>container</a:t>
            </a:r>
            <a:r>
              <a:rPr lang="en-US" sz="1200" dirty="0">
                <a:latin typeface="+mn-lt"/>
                <a:cs typeface="+mn-cs"/>
              </a:rPr>
              <a:t> = new Panel();</a:t>
            </a:r>
          </a:p>
          <a:p>
            <a:pPr algn="l" rtl="0" fontAlgn="auto">
              <a:lnSpc>
                <a:spcPct val="80000"/>
              </a:lnSpc>
              <a:spcBef>
                <a:spcPts val="0"/>
              </a:spcBef>
              <a:spcAft>
                <a:spcPts val="0"/>
              </a:spcAft>
              <a:defRPr/>
            </a:pPr>
            <a:r>
              <a:rPr lang="en-US" sz="1200" dirty="0" err="1">
                <a:latin typeface="+mn-lt"/>
                <a:cs typeface="+mn-cs"/>
              </a:rPr>
              <a:t>dialog.add</a:t>
            </a:r>
            <a:r>
              <a:rPr lang="en-US" sz="1200" dirty="0">
                <a:latin typeface="+mn-lt"/>
                <a:cs typeface="+mn-cs"/>
              </a:rPr>
              <a:t>(</a:t>
            </a:r>
            <a:r>
              <a:rPr lang="en-US" sz="1200" dirty="0" err="1">
                <a:latin typeface="+mn-lt"/>
                <a:cs typeface="+mn-cs"/>
              </a:rPr>
              <a:t>BorderLayout.SOUTH</a:t>
            </a:r>
            <a:r>
              <a:rPr lang="en-US" sz="1200" dirty="0">
                <a:latin typeface="+mn-lt"/>
                <a:cs typeface="+mn-cs"/>
              </a:rPr>
              <a:t>, container);</a:t>
            </a:r>
          </a:p>
          <a:p>
            <a:pPr algn="l" rtl="0" fontAlgn="auto">
              <a:lnSpc>
                <a:spcPct val="80000"/>
              </a:lnSpc>
              <a:spcBef>
                <a:spcPts val="0"/>
              </a:spcBef>
              <a:spcAft>
                <a:spcPts val="0"/>
              </a:spcAft>
              <a:defRPr/>
            </a:pPr>
            <a:r>
              <a:rPr lang="en-US" sz="1200" dirty="0" err="1">
                <a:latin typeface="+mn-lt"/>
                <a:cs typeface="+mn-cs"/>
              </a:rPr>
              <a:t>container.setLayout</a:t>
            </a:r>
            <a:r>
              <a:rPr lang="en-US" sz="1200" dirty="0">
                <a:latin typeface="+mn-lt"/>
                <a:cs typeface="+mn-cs"/>
              </a:rPr>
              <a:t>(new </a:t>
            </a:r>
            <a:r>
              <a:rPr lang="en-US" sz="1200" dirty="0" err="1">
                <a:latin typeface="+mn-lt"/>
                <a:cs typeface="+mn-cs"/>
              </a:rPr>
              <a:t>FlowLayout</a:t>
            </a:r>
            <a:r>
              <a:rPr lang="en-US" sz="1200" dirty="0">
                <a:latin typeface="+mn-lt"/>
                <a:cs typeface="+mn-cs"/>
              </a:rPr>
              <a:t>(</a:t>
            </a:r>
            <a:r>
              <a:rPr lang="en-US" sz="1200" dirty="0" err="1">
                <a:latin typeface="+mn-lt"/>
                <a:cs typeface="+mn-cs"/>
              </a:rPr>
              <a:t>FlowLayout.RIGHT</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container.add</a:t>
            </a:r>
            <a:r>
              <a:rPr lang="en-US" sz="1200" dirty="0">
                <a:latin typeface="+mn-lt"/>
                <a:cs typeface="+mn-cs"/>
              </a:rPr>
              <a:t>(	new Button(</a:t>
            </a:r>
            <a:r>
              <a:rPr lang="en-US" sz="1200" b="1" dirty="0" err="1">
                <a:latin typeface="+mn-lt"/>
                <a:cs typeface="+mn-cs"/>
              </a:rPr>
              <a:t>resources.getString</a:t>
            </a:r>
            <a:r>
              <a:rPr lang="en-US" sz="1200" b="1" dirty="0">
                <a:latin typeface="+mn-lt"/>
                <a:cs typeface="+mn-cs"/>
              </a:rPr>
              <a:t>("</a:t>
            </a:r>
            <a:r>
              <a:rPr lang="en-US" sz="1200" b="1" dirty="0" err="1">
                <a:latin typeface="+mn-lt"/>
                <a:cs typeface="+mn-cs"/>
              </a:rPr>
              <a:t>OKLabel</a:t>
            </a:r>
            <a:r>
              <a:rPr lang="en-US" sz="1200" b="1" dirty="0">
                <a:latin typeface="+mn-lt"/>
                <a:cs typeface="+mn-cs"/>
              </a:rPr>
              <a:t>")</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container.add</a:t>
            </a:r>
            <a:r>
              <a:rPr lang="en-US" sz="1200" dirty="0">
                <a:latin typeface="+mn-lt"/>
                <a:cs typeface="+mn-cs"/>
              </a:rPr>
              <a:t>(	new Button(</a:t>
            </a:r>
            <a:r>
              <a:rPr lang="en-US" sz="1200" b="1" dirty="0" err="1">
                <a:latin typeface="+mn-lt"/>
                <a:cs typeface="+mn-cs"/>
              </a:rPr>
              <a:t>resources.getString</a:t>
            </a:r>
            <a:r>
              <a:rPr lang="en-US" sz="1200" b="1" dirty="0">
                <a:latin typeface="+mn-lt"/>
                <a:cs typeface="+mn-cs"/>
              </a:rPr>
              <a:t>("</a:t>
            </a:r>
            <a:r>
              <a:rPr lang="en-US" sz="1200" b="1" dirty="0" err="1">
                <a:latin typeface="+mn-lt"/>
                <a:cs typeface="+mn-cs"/>
              </a:rPr>
              <a:t>CancelLabel</a:t>
            </a:r>
            <a:r>
              <a:rPr lang="en-US" sz="1200" b="1" dirty="0">
                <a:latin typeface="+mn-lt"/>
                <a:cs typeface="+mn-cs"/>
              </a:rPr>
              <a:t>")</a:t>
            </a:r>
            <a:r>
              <a:rPr lang="en-US" sz="1200" dirty="0">
                <a:latin typeface="+mn-lt"/>
                <a:cs typeface="+mn-cs"/>
              </a:rPr>
              <a:t>));</a:t>
            </a:r>
          </a:p>
          <a:p>
            <a:pPr algn="l" rtl="0" fontAlgn="auto">
              <a:lnSpc>
                <a:spcPct val="80000"/>
              </a:lnSpc>
              <a:spcBef>
                <a:spcPts val="0"/>
              </a:spcBef>
              <a:spcAft>
                <a:spcPts val="0"/>
              </a:spcAft>
              <a:defRPr/>
            </a:pPr>
            <a:endParaRPr lang="en-US" sz="1200" dirty="0">
              <a:latin typeface="+mn-lt"/>
              <a:cs typeface="+mn-cs"/>
            </a:endParaRPr>
          </a:p>
          <a:p>
            <a:pPr algn="l" rtl="0" fontAlgn="auto">
              <a:lnSpc>
                <a:spcPct val="80000"/>
              </a:lnSpc>
              <a:spcBef>
                <a:spcPts val="0"/>
              </a:spcBef>
              <a:spcAft>
                <a:spcPts val="0"/>
              </a:spcAft>
              <a:defRPr/>
            </a:pPr>
            <a:r>
              <a:rPr lang="en-US" sz="1200" dirty="0" err="1">
                <a:latin typeface="+mn-lt"/>
                <a:cs typeface="+mn-cs"/>
              </a:rPr>
              <a:t>dialog.pack</a:t>
            </a:r>
            <a:r>
              <a:rPr lang="en-US" sz="1200" dirty="0">
                <a:latin typeface="+mn-lt"/>
                <a:cs typeface="+mn-cs"/>
              </a:rPr>
              <a:t>();</a:t>
            </a:r>
          </a:p>
          <a:p>
            <a:pPr algn="l" rtl="0" fontAlgn="auto">
              <a:lnSpc>
                <a:spcPct val="80000"/>
              </a:lnSpc>
              <a:spcBef>
                <a:spcPts val="0"/>
              </a:spcBef>
              <a:spcAft>
                <a:spcPts val="0"/>
              </a:spcAft>
              <a:defRPr/>
            </a:pPr>
            <a:r>
              <a:rPr lang="en-US" sz="1200" dirty="0" err="1">
                <a:latin typeface="+mn-lt"/>
                <a:cs typeface="+mn-cs"/>
              </a:rPr>
              <a:t>dialog.setVisible</a:t>
            </a:r>
            <a:r>
              <a:rPr lang="en-US" sz="1200" dirty="0">
                <a:latin typeface="+mn-lt"/>
                <a:cs typeface="+mn-cs"/>
              </a:rPr>
              <a:t>(true);</a:t>
            </a:r>
          </a:p>
        </p:txBody>
      </p:sp>
      <p:sp>
        <p:nvSpPr>
          <p:cNvPr id="6" name="Rectangle 5"/>
          <p:cNvSpPr>
            <a:spLocks noChangeArrowheads="1"/>
          </p:cNvSpPr>
          <p:nvPr/>
        </p:nvSpPr>
        <p:spPr bwMode="auto">
          <a:xfrm>
            <a:off x="8058150" y="4648200"/>
            <a:ext cx="1971675" cy="17526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Other objects may be</a:t>
            </a:r>
          </a:p>
          <a:p>
            <a:pPr marL="342900" indent="-342900" algn="l" rtl="0" fontAlgn="auto">
              <a:spcBef>
                <a:spcPts val="0"/>
              </a:spcBef>
              <a:spcAft>
                <a:spcPts val="0"/>
              </a:spcAft>
              <a:defRPr/>
            </a:pPr>
            <a:r>
              <a:rPr lang="en-US" sz="1100" dirty="0"/>
              <a:t>returned by the bundle</a:t>
            </a:r>
          </a:p>
          <a:p>
            <a:pPr marL="342900" indent="-342900" algn="l" rtl="0" fontAlgn="auto">
              <a:spcBef>
                <a:spcPts val="0"/>
              </a:spcBef>
              <a:spcAft>
                <a:spcPts val="0"/>
              </a:spcAft>
              <a:defRPr/>
            </a:pPr>
            <a:r>
              <a:rPr lang="en-US" sz="1100" dirty="0"/>
              <a:t>For example:</a:t>
            </a:r>
          </a:p>
          <a:p>
            <a:pPr marL="342900" indent="-342900" algn="l" rtl="0" fontAlgn="auto">
              <a:spcBef>
                <a:spcPts val="0"/>
              </a:spcBef>
              <a:spcAft>
                <a:spcPts val="0"/>
              </a:spcAft>
              <a:buFont typeface="Arial" pitchFamily="34" charset="0"/>
              <a:buChar char="•"/>
              <a:defRPr/>
            </a:pPr>
            <a:r>
              <a:rPr lang="en-US" sz="1100" dirty="0"/>
              <a:t>Dates</a:t>
            </a:r>
          </a:p>
          <a:p>
            <a:pPr marL="342900" indent="-342900" algn="l" rtl="0" fontAlgn="auto">
              <a:spcBef>
                <a:spcPts val="0"/>
              </a:spcBef>
              <a:spcAft>
                <a:spcPts val="0"/>
              </a:spcAft>
              <a:buFont typeface="Arial" pitchFamily="34" charset="0"/>
              <a:buChar char="•"/>
              <a:defRPr/>
            </a:pPr>
            <a:r>
              <a:rPr lang="en-US" sz="1100" dirty="0"/>
              <a:t>Collators [later]</a:t>
            </a:r>
          </a:p>
          <a:p>
            <a:pPr marL="342900" indent="-342900" algn="l" rtl="0" fontAlgn="auto">
              <a:spcBef>
                <a:spcPts val="0"/>
              </a:spcBef>
              <a:spcAft>
                <a:spcPts val="0"/>
              </a:spcAft>
              <a:buFont typeface="Arial" pitchFamily="34" charset="0"/>
              <a:buChar char="•"/>
              <a:defRPr/>
            </a:pPr>
            <a:r>
              <a:rPr lang="en-US" sz="1100" dirty="0"/>
              <a:t>Formatted data</a:t>
            </a:r>
          </a:p>
          <a:p>
            <a:pPr marL="342900" indent="-342900" algn="l" rtl="0" fontAlgn="auto">
              <a:spcBef>
                <a:spcPts val="0"/>
              </a:spcBef>
              <a:spcAft>
                <a:spcPts val="0"/>
              </a:spcAft>
              <a:buFont typeface="Arial" pitchFamily="34" charset="0"/>
              <a:buChar char="•"/>
              <a:defRPr/>
            </a:pPr>
            <a:r>
              <a:rPr lang="en-US" sz="1100" dirty="0"/>
              <a:t>Locale</a:t>
            </a:r>
          </a:p>
          <a:p>
            <a:pPr marL="342900" indent="-342900" algn="l" rtl="0" fontAlgn="auto">
              <a:spcBef>
                <a:spcPts val="0"/>
              </a:spcBef>
              <a:spcAft>
                <a:spcPts val="0"/>
              </a:spcAft>
              <a:buFont typeface="Arial" pitchFamily="34" charset="0"/>
              <a:buChar char="•"/>
              <a:defRPr/>
            </a:pPr>
            <a:r>
              <a:rPr lang="en-US" sz="1100" dirty="0"/>
              <a:t>Any other object</a:t>
            </a:r>
          </a:p>
          <a:p>
            <a:pPr marL="342900" indent="-342900" algn="l" rtl="0" fontAlgn="auto">
              <a:spcBef>
                <a:spcPts val="0"/>
              </a:spcBef>
              <a:spcAft>
                <a:spcPts val="0"/>
              </a:spcAft>
              <a:buFont typeface="Arial" pitchFamily="34" charset="0"/>
              <a:buChar char="•"/>
              <a:defRPr/>
            </a:pPr>
            <a:endParaRPr lang="en-US" sz="1100" dirty="0"/>
          </a:p>
          <a:p>
            <a:pPr marL="342900" indent="-342900" algn="l" rtl="0" fontAlgn="auto">
              <a:spcBef>
                <a:spcPts val="0"/>
              </a:spcBef>
              <a:spcAft>
                <a:spcPts val="0"/>
              </a:spcAft>
              <a:defRPr/>
            </a:pPr>
            <a:r>
              <a:rPr lang="en-US" sz="1100" dirty="0"/>
              <a:t>Done via </a:t>
            </a:r>
            <a:r>
              <a:rPr lang="en-US" sz="1100" dirty="0" err="1"/>
              <a:t>getObject</a:t>
            </a:r>
            <a:r>
              <a:rPr lang="en-US" sz="1100" dirty="0"/>
              <a:t>(key)</a:t>
            </a:r>
          </a:p>
        </p:txBody>
      </p:sp>
      <p:sp>
        <p:nvSpPr>
          <p:cNvPr id="7" name="Rectangle 6"/>
          <p:cNvSpPr>
            <a:spLocks noChangeArrowheads="1"/>
          </p:cNvSpPr>
          <p:nvPr/>
        </p:nvSpPr>
        <p:spPr bwMode="auto">
          <a:xfrm>
            <a:off x="8058150" y="1981200"/>
            <a:ext cx="1971675" cy="25146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Specifying the base</a:t>
            </a:r>
          </a:p>
          <a:p>
            <a:pPr marL="342900" indent="-342900" algn="l" rtl="0" fontAlgn="auto">
              <a:spcBef>
                <a:spcPts val="0"/>
              </a:spcBef>
              <a:spcAft>
                <a:spcPts val="0"/>
              </a:spcAft>
              <a:defRPr/>
            </a:pPr>
            <a:r>
              <a:rPr lang="en-US" sz="1100" dirty="0"/>
              <a:t>bundle is critical.</a:t>
            </a:r>
          </a:p>
          <a:p>
            <a:pPr marL="342900" indent="-342900" algn="l" rtl="0" fontAlgn="auto">
              <a:spcBef>
                <a:spcPts val="0"/>
              </a:spcBef>
              <a:spcAft>
                <a:spcPts val="0"/>
              </a:spcAft>
              <a:defRPr/>
            </a:pPr>
            <a:r>
              <a:rPr lang="en-US" sz="1100" dirty="0"/>
              <a:t>From this moment </a:t>
            </a:r>
          </a:p>
          <a:p>
            <a:pPr marL="342900" indent="-342900" algn="l" rtl="0" fontAlgn="auto">
              <a:spcBef>
                <a:spcPts val="0"/>
              </a:spcBef>
              <a:spcAft>
                <a:spcPts val="0"/>
              </a:spcAft>
              <a:defRPr/>
            </a:pPr>
            <a:r>
              <a:rPr lang="en-US" sz="1100" dirty="0"/>
              <a:t>and on, any of its sub</a:t>
            </a:r>
          </a:p>
          <a:p>
            <a:pPr marL="342900" indent="-342900" algn="l" rtl="0" fontAlgn="auto">
              <a:spcBef>
                <a:spcPts val="0"/>
              </a:spcBef>
              <a:spcAft>
                <a:spcPts val="0"/>
              </a:spcAft>
              <a:defRPr/>
            </a:pPr>
            <a:r>
              <a:rPr lang="en-US" sz="1100" dirty="0"/>
              <a:t>bundles will be loaded </a:t>
            </a:r>
          </a:p>
          <a:p>
            <a:pPr marL="342900" indent="-342900" algn="l" rtl="0" fontAlgn="auto">
              <a:spcBef>
                <a:spcPts val="0"/>
              </a:spcBef>
              <a:spcAft>
                <a:spcPts val="0"/>
              </a:spcAft>
              <a:defRPr/>
            </a:pPr>
            <a:r>
              <a:rPr lang="en-US" sz="1100" dirty="0"/>
              <a:t>according to  the used</a:t>
            </a:r>
          </a:p>
          <a:p>
            <a:pPr marL="342900" indent="-342900" algn="l" rtl="0" fontAlgn="auto">
              <a:spcBef>
                <a:spcPts val="0"/>
              </a:spcBef>
              <a:spcAft>
                <a:spcPts val="0"/>
              </a:spcAft>
              <a:defRPr/>
            </a:pPr>
            <a:r>
              <a:rPr lang="en-US" sz="1100" i="1" dirty="0"/>
              <a:t>Locale</a:t>
            </a:r>
          </a:p>
          <a:p>
            <a:pPr marL="342900" indent="-342900" algn="l" rtl="0" fontAlgn="auto">
              <a:spcBef>
                <a:spcPts val="0"/>
              </a:spcBef>
              <a:spcAft>
                <a:spcPts val="0"/>
              </a:spcAft>
              <a:defRPr/>
            </a:pPr>
            <a:endParaRPr lang="en-US" sz="1100" i="1" dirty="0"/>
          </a:p>
          <a:p>
            <a:pPr marL="342900" indent="-342900" algn="l" rtl="0" fontAlgn="auto">
              <a:spcBef>
                <a:spcPts val="0"/>
              </a:spcBef>
              <a:spcAft>
                <a:spcPts val="0"/>
              </a:spcAft>
              <a:defRPr/>
            </a:pPr>
            <a:r>
              <a:rPr lang="en-US" sz="1100" dirty="0"/>
              <a:t>For example:</a:t>
            </a:r>
          </a:p>
          <a:p>
            <a:pPr marL="342900" indent="-342900" algn="l" rtl="0" fontAlgn="auto">
              <a:spcBef>
                <a:spcPts val="0"/>
              </a:spcBef>
              <a:spcAft>
                <a:spcPts val="0"/>
              </a:spcAft>
              <a:defRPr/>
            </a:pPr>
            <a:r>
              <a:rPr lang="en-US" sz="1100" dirty="0"/>
              <a:t>If this program runs on</a:t>
            </a:r>
          </a:p>
          <a:p>
            <a:pPr marL="342900" indent="-342900" algn="l" rtl="0" fontAlgn="auto">
              <a:spcBef>
                <a:spcPts val="0"/>
              </a:spcBef>
              <a:spcAft>
                <a:spcPts val="0"/>
              </a:spcAft>
              <a:defRPr/>
            </a:pPr>
            <a:r>
              <a:rPr lang="en-US" sz="1100" dirty="0"/>
              <a:t>OS with default locale </a:t>
            </a:r>
          </a:p>
          <a:p>
            <a:pPr marL="342900" indent="-342900" algn="l" rtl="0" fontAlgn="auto">
              <a:spcBef>
                <a:spcPts val="0"/>
              </a:spcBef>
              <a:spcAft>
                <a:spcPts val="0"/>
              </a:spcAft>
              <a:defRPr/>
            </a:pPr>
            <a:r>
              <a:rPr lang="en-US" sz="1100" dirty="0"/>
              <a:t>“</a:t>
            </a:r>
            <a:r>
              <a:rPr lang="en-US" sz="1100" dirty="0" err="1"/>
              <a:t>fr”,”FR</a:t>
            </a:r>
            <a:r>
              <a:rPr lang="en-US" sz="1100" dirty="0"/>
              <a:t>”  than </a:t>
            </a:r>
          </a:p>
          <a:p>
            <a:pPr marL="342900" indent="-342900" algn="l" rtl="0" fontAlgn="auto">
              <a:spcBef>
                <a:spcPts val="0"/>
              </a:spcBef>
              <a:spcAft>
                <a:spcPts val="0"/>
              </a:spcAft>
              <a:defRPr/>
            </a:pPr>
            <a:r>
              <a:rPr lang="en-US" sz="1100" i="1" dirty="0" err="1"/>
              <a:t>MyResource_fr</a:t>
            </a:r>
            <a:r>
              <a:rPr lang="en-US" sz="1100" i="1" dirty="0"/>
              <a:t> </a:t>
            </a:r>
            <a:r>
              <a:rPr lang="en-US" sz="1100" dirty="0"/>
              <a:t>is </a:t>
            </a:r>
          </a:p>
          <a:p>
            <a:pPr marL="342900" indent="-342900" algn="l" rtl="0" fontAlgn="auto">
              <a:spcBef>
                <a:spcPts val="0"/>
              </a:spcBef>
              <a:spcAft>
                <a:spcPts val="0"/>
              </a:spcAft>
              <a:defRPr/>
            </a:pPr>
            <a:r>
              <a:rPr lang="en-US" sz="1100" dirty="0"/>
              <a:t>automatically loaded</a:t>
            </a:r>
          </a:p>
          <a:p>
            <a:pPr marL="342900" indent="-342900" algn="l" rtl="0" fontAlgn="auto">
              <a:spcBef>
                <a:spcPts val="0"/>
              </a:spcBef>
              <a:spcAft>
                <a:spcPts val="0"/>
              </a:spcAft>
              <a:defRPr/>
            </a:pPr>
            <a:r>
              <a:rPr lang="en-US" sz="1100" dirty="0"/>
              <a:t> </a:t>
            </a:r>
          </a:p>
        </p:txBody>
      </p:sp>
      <p:cxnSp>
        <p:nvCxnSpPr>
          <p:cNvPr id="8" name="Straight Connector 7"/>
          <p:cNvCxnSpPr/>
          <p:nvPr/>
        </p:nvCxnSpPr>
        <p:spPr>
          <a:xfrm>
            <a:off x="6343650" y="3048000"/>
            <a:ext cx="17145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4724400"/>
            <a:ext cx="257175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auto">
          <a:xfrm>
            <a:off x="3857625" y="2286000"/>
            <a:ext cx="3000375" cy="4572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Must be a fully qualified name</a:t>
            </a:r>
          </a:p>
          <a:p>
            <a:pPr marL="342900" indent="-342900" algn="l" rtl="0" fontAlgn="auto">
              <a:spcBef>
                <a:spcPts val="0"/>
              </a:spcBef>
              <a:spcAft>
                <a:spcPts val="0"/>
              </a:spcAft>
              <a:defRPr/>
            </a:pPr>
            <a:r>
              <a:rPr lang="en-US" sz="1100" dirty="0"/>
              <a:t>For example: </a:t>
            </a:r>
            <a:r>
              <a:rPr lang="en-US" sz="1100" i="1" dirty="0" err="1"/>
              <a:t>myPackage.MyResources</a:t>
            </a:r>
            <a:endParaRPr lang="en-US" sz="1100" i="1" dirty="0"/>
          </a:p>
        </p:txBody>
      </p:sp>
      <p:cxnSp>
        <p:nvCxnSpPr>
          <p:cNvPr id="12" name="Straight Connector 11"/>
          <p:cNvCxnSpPr/>
          <p:nvPr/>
        </p:nvCxnSpPr>
        <p:spPr>
          <a:xfrm rot="5400000">
            <a:off x="5457826" y="2857302"/>
            <a:ext cx="228600" cy="35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ChangeArrowheads="1"/>
          </p:cNvSpPr>
          <p:nvPr>
            <p:ph type="title" idx="4294967295"/>
          </p:nvPr>
        </p:nvSpPr>
        <p:spPr>
          <a:xfrm>
            <a:off x="844749" y="274638"/>
            <a:ext cx="9258300" cy="1143000"/>
          </a:xfrm>
        </p:spPr>
        <p:txBody>
          <a:bodyPr/>
          <a:lstStyle/>
          <a:p>
            <a:r>
              <a:rPr lang="en-US" smtClean="0"/>
              <a:t>Collators</a:t>
            </a:r>
          </a:p>
        </p:txBody>
      </p:sp>
      <p:sp>
        <p:nvSpPr>
          <p:cNvPr id="90115" name="Rectangle 3"/>
          <p:cNvSpPr>
            <a:spLocks noGrp="1" noChangeArrowheads="1"/>
          </p:cNvSpPr>
          <p:nvPr>
            <p:ph type="body" idx="1"/>
          </p:nvPr>
        </p:nvSpPr>
        <p:spPr>
          <a:xfrm>
            <a:off x="600075" y="838200"/>
            <a:ext cx="9772650" cy="5805488"/>
          </a:xfrm>
        </p:spPr>
        <p:txBody>
          <a:bodyPr rtlCol="0">
            <a:normAutofit fontScale="92500" lnSpcReduction="10000"/>
          </a:bodyPr>
          <a:lstStyle/>
          <a:p>
            <a:pPr lvl="1" fontAlgn="auto">
              <a:spcAft>
                <a:spcPts val="0"/>
              </a:spcAft>
              <a:buFont typeface="Arial" pitchFamily="34" charset="0"/>
              <a:buNone/>
              <a:defRPr/>
            </a:pPr>
            <a:endParaRPr lang="en-US" sz="1700" dirty="0" smtClean="0"/>
          </a:p>
          <a:p>
            <a:pPr lvl="2" fontAlgn="auto">
              <a:spcAft>
                <a:spcPts val="0"/>
              </a:spcAft>
              <a:buFont typeface="Arial" pitchFamily="34" charset="0"/>
              <a:buChar char="•"/>
              <a:defRPr/>
            </a:pPr>
            <a:endParaRPr lang="en-US" sz="1800" dirty="0"/>
          </a:p>
          <a:p>
            <a:pPr fontAlgn="auto">
              <a:spcAft>
                <a:spcPts val="0"/>
              </a:spcAft>
              <a:buFont typeface="Arial" pitchFamily="34" charset="0"/>
              <a:buChar char="•"/>
              <a:defRPr/>
            </a:pPr>
            <a:r>
              <a:rPr lang="en-US" sz="2600" i="1" dirty="0" smtClean="0"/>
              <a:t>Collators</a:t>
            </a:r>
            <a:r>
              <a:rPr lang="en-US" sz="2600" dirty="0" smtClean="0"/>
              <a:t> are used to do the following</a:t>
            </a:r>
          </a:p>
          <a:p>
            <a:pPr lvl="1" fontAlgn="auto">
              <a:spcAft>
                <a:spcPts val="0"/>
              </a:spcAft>
              <a:buFont typeface="Arial" pitchFamily="34" charset="0"/>
              <a:buChar char="–"/>
              <a:defRPr/>
            </a:pPr>
            <a:r>
              <a:rPr lang="en-US" sz="2200" dirty="0" smtClean="0"/>
              <a:t>Compare &amp; sort strings</a:t>
            </a:r>
          </a:p>
          <a:p>
            <a:pPr lvl="2" fontAlgn="auto">
              <a:spcAft>
                <a:spcPts val="0"/>
              </a:spcAft>
              <a:buFont typeface="Arial" pitchFamily="34" charset="0"/>
              <a:buChar char="•"/>
              <a:defRPr/>
            </a:pPr>
            <a:r>
              <a:rPr lang="en-US" sz="1700" dirty="0" smtClean="0"/>
              <a:t>Also differences strength :</a:t>
            </a:r>
          </a:p>
          <a:p>
            <a:pPr lvl="2" fontAlgn="auto">
              <a:spcAft>
                <a:spcPts val="0"/>
              </a:spcAft>
              <a:buFont typeface="Arial" pitchFamily="34" charset="0"/>
              <a:buChar char="•"/>
              <a:defRPr/>
            </a:pPr>
            <a:r>
              <a:rPr lang="en-US" sz="1700" dirty="0" smtClean="0"/>
              <a:t>PRIMARY – strongest (“a” – “b”)</a:t>
            </a:r>
          </a:p>
          <a:p>
            <a:pPr lvl="2" fontAlgn="auto">
              <a:spcAft>
                <a:spcPts val="0"/>
              </a:spcAft>
              <a:buFont typeface="Arial" pitchFamily="34" charset="0"/>
              <a:buChar char="•"/>
              <a:defRPr/>
            </a:pPr>
            <a:r>
              <a:rPr lang="en-US" sz="1700" dirty="0" smtClean="0"/>
              <a:t>SECONDARY– medium (“a” – “</a:t>
            </a:r>
            <a:r>
              <a:rPr lang="he-IL" sz="1700" dirty="0" smtClean="0"/>
              <a:t>ה</a:t>
            </a:r>
            <a:r>
              <a:rPr lang="en-US" sz="1700" dirty="0" smtClean="0"/>
              <a:t>”)</a:t>
            </a:r>
          </a:p>
          <a:p>
            <a:pPr lvl="2" fontAlgn="auto">
              <a:spcAft>
                <a:spcPts val="0"/>
              </a:spcAft>
              <a:buFont typeface="Arial" pitchFamily="34" charset="0"/>
              <a:buChar char="•"/>
              <a:defRPr/>
            </a:pPr>
            <a:r>
              <a:rPr lang="en-US" sz="1700" dirty="0" smtClean="0"/>
              <a:t>TERTIARY– weak (“a” – “A”)</a:t>
            </a:r>
          </a:p>
          <a:p>
            <a:pPr lvl="2" fontAlgn="auto">
              <a:spcAft>
                <a:spcPts val="0"/>
              </a:spcAft>
              <a:buFont typeface="Arial" pitchFamily="34" charset="0"/>
              <a:buChar char="•"/>
              <a:defRPr/>
            </a:pPr>
            <a:r>
              <a:rPr lang="en-US" sz="1700" dirty="0" smtClean="0"/>
              <a:t>IDENTICAL – (“a” – “a”)</a:t>
            </a:r>
          </a:p>
          <a:p>
            <a:pPr lvl="1" fontAlgn="auto">
              <a:spcAft>
                <a:spcPts val="0"/>
              </a:spcAft>
              <a:buFont typeface="Arial" pitchFamily="34" charset="0"/>
              <a:buChar char="–"/>
              <a:defRPr/>
            </a:pPr>
            <a:endParaRPr lang="en-US" sz="2200" dirty="0" smtClean="0"/>
          </a:p>
          <a:p>
            <a:pPr fontAlgn="auto">
              <a:spcAft>
                <a:spcPts val="0"/>
              </a:spcAft>
              <a:buFont typeface="Arial" pitchFamily="34" charset="0"/>
              <a:buChar char="•"/>
              <a:defRPr/>
            </a:pPr>
            <a:r>
              <a:rPr lang="en-US" sz="2600" i="1" dirty="0" smtClean="0"/>
              <a:t>Collator</a:t>
            </a:r>
            <a:r>
              <a:rPr lang="en-US" sz="2600" dirty="0" smtClean="0"/>
              <a:t> implements these actions according to locales</a:t>
            </a:r>
          </a:p>
          <a:p>
            <a:pPr fontAlgn="auto">
              <a:spcAft>
                <a:spcPts val="0"/>
              </a:spcAft>
              <a:buFont typeface="Arial" pitchFamily="34" charset="0"/>
              <a:buChar char="•"/>
              <a:defRPr/>
            </a:pPr>
            <a:endParaRPr lang="en-US" sz="2600" dirty="0" smtClean="0"/>
          </a:p>
          <a:p>
            <a:pPr fontAlgn="auto">
              <a:spcAft>
                <a:spcPts val="0"/>
              </a:spcAft>
              <a:buFont typeface="Arial" pitchFamily="34" charset="0"/>
              <a:buChar char="•"/>
              <a:defRPr/>
            </a:pPr>
            <a:r>
              <a:rPr lang="en-US" sz="2600" dirty="0" smtClean="0"/>
              <a:t>Can be members of resource bundles</a:t>
            </a:r>
          </a:p>
          <a:p>
            <a:pPr fontAlgn="auto">
              <a:spcAft>
                <a:spcPts val="0"/>
              </a:spcAft>
              <a:buFont typeface="Arial" pitchFamily="34" charset="0"/>
              <a:buNone/>
              <a:defRPr/>
            </a:pPr>
            <a:endParaRPr lang="en-US" sz="2600" dirty="0" smtClean="0"/>
          </a:p>
          <a:p>
            <a:pPr fontAlgn="auto">
              <a:spcAft>
                <a:spcPts val="0"/>
              </a:spcAft>
              <a:buFont typeface="Arial" pitchFamily="34" charset="0"/>
              <a:buChar char="•"/>
              <a:defRPr/>
            </a:pPr>
            <a:r>
              <a:rPr lang="en-US" sz="2600" i="1" dirty="0" smtClean="0"/>
              <a:t>Comparator &amp; Comparable </a:t>
            </a:r>
          </a:p>
          <a:p>
            <a:pPr lvl="1" fontAlgn="auto">
              <a:spcAft>
                <a:spcPts val="0"/>
              </a:spcAft>
              <a:buFont typeface="Arial" pitchFamily="34" charset="0"/>
              <a:buChar char="–"/>
              <a:defRPr/>
            </a:pPr>
            <a:r>
              <a:rPr lang="en-US" sz="2200" dirty="0" smtClean="0"/>
              <a:t>Are useful for logic objects comparisons  </a:t>
            </a:r>
          </a:p>
          <a:p>
            <a:pPr lvl="1" fontAlgn="auto">
              <a:spcAft>
                <a:spcPts val="0"/>
              </a:spcAft>
              <a:buFont typeface="Arial" pitchFamily="34" charset="0"/>
              <a:buChar char="–"/>
              <a:defRPr/>
            </a:pPr>
            <a:r>
              <a:rPr lang="en-US" sz="2200" dirty="0" smtClean="0"/>
              <a:t>Are not locale aware</a:t>
            </a:r>
            <a:endParaRPr lang="en-US" sz="2200" dirty="0"/>
          </a:p>
          <a:p>
            <a:pPr lvl="1" fontAlgn="auto">
              <a:spcAft>
                <a:spcPts val="0"/>
              </a:spcAft>
              <a:buFontTx/>
              <a:buNone/>
              <a:defRPr/>
            </a:pPr>
            <a:endParaRPr lang="en-US" sz="2400"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idx="4294967295"/>
          </p:nvPr>
        </p:nvSpPr>
        <p:spPr>
          <a:xfrm>
            <a:off x="673299" y="274638"/>
            <a:ext cx="9258300" cy="1143000"/>
          </a:xfrm>
        </p:spPr>
        <p:txBody>
          <a:bodyPr/>
          <a:lstStyle/>
          <a:p>
            <a:r>
              <a:rPr lang="en-US" smtClean="0"/>
              <a:t>Collators</a:t>
            </a:r>
          </a:p>
        </p:txBody>
      </p:sp>
      <p:sp>
        <p:nvSpPr>
          <p:cNvPr id="256002" name="Rectangle 3"/>
          <p:cNvSpPr>
            <a:spLocks noGrp="1" noChangeArrowheads="1"/>
          </p:cNvSpPr>
          <p:nvPr>
            <p:ph type="body" idx="1"/>
          </p:nvPr>
        </p:nvSpPr>
        <p:spPr>
          <a:xfrm>
            <a:off x="428625" y="1052514"/>
            <a:ext cx="9772650" cy="5424487"/>
          </a:xfrm>
        </p:spPr>
        <p:txBody>
          <a:bodyPr/>
          <a:lstStyle/>
          <a:p>
            <a:pPr lvl="1">
              <a:buFont typeface="Arial" charset="0"/>
              <a:buNone/>
            </a:pPr>
            <a:endParaRPr lang="en-US" sz="1700" smtClean="0"/>
          </a:p>
          <a:p>
            <a:pPr lvl="2"/>
            <a:endParaRPr lang="en-US" sz="1800" smtClean="0"/>
          </a:p>
          <a:p>
            <a:r>
              <a:rPr lang="en-US" sz="2600" i="1" smtClean="0"/>
              <a:t>Collators </a:t>
            </a:r>
            <a:r>
              <a:rPr lang="en-US" sz="2600" smtClean="0"/>
              <a:t>can be instantiated in one of the following options:</a:t>
            </a:r>
            <a:endParaRPr lang="en-US" sz="2400" smtClean="0"/>
          </a:p>
          <a:p>
            <a:pPr lvl="1"/>
            <a:r>
              <a:rPr lang="en-US" sz="1800" i="1" smtClean="0"/>
              <a:t>Collator defaultCollator = Collator.newInstance();</a:t>
            </a:r>
          </a:p>
          <a:p>
            <a:pPr lvl="1"/>
            <a:r>
              <a:rPr lang="en-US" sz="1800" i="1" smtClean="0"/>
              <a:t>Collator englishCollator = Collator.getInstance(Locale.ENGLISH);</a:t>
            </a:r>
          </a:p>
          <a:p>
            <a:pPr lvl="1"/>
            <a:r>
              <a:rPr lang="en-US" sz="1800" i="1" smtClean="0"/>
              <a:t>Collator frenchCollator = Collator.getInstance(new Locale(“fr”,”FR”));</a:t>
            </a:r>
          </a:p>
          <a:p>
            <a:pPr lvl="1">
              <a:buFont typeface="Arial" charset="0"/>
              <a:buNone/>
            </a:pPr>
            <a:endParaRPr lang="en-US" sz="1800" i="1" smtClean="0"/>
          </a:p>
          <a:p>
            <a:r>
              <a:rPr lang="en-US" sz="2200" smtClean="0"/>
              <a:t>All methods returns </a:t>
            </a:r>
            <a:r>
              <a:rPr lang="en-US" sz="2200" i="1" smtClean="0"/>
              <a:t>RuleBasedCollator</a:t>
            </a:r>
          </a:p>
          <a:p>
            <a:pPr lvl="1"/>
            <a:r>
              <a:rPr lang="en-US" sz="1800" smtClean="0"/>
              <a:t>Which is a concrete class that implement </a:t>
            </a:r>
            <a:r>
              <a:rPr lang="en-US" sz="1800" i="1" smtClean="0"/>
              <a:t>Collator</a:t>
            </a:r>
          </a:p>
          <a:p>
            <a:pPr lvl="1"/>
            <a:r>
              <a:rPr lang="en-US" sz="1800" smtClean="0"/>
              <a:t>Already supports all available locales</a:t>
            </a:r>
          </a:p>
          <a:p>
            <a:pPr lvl="1"/>
            <a:r>
              <a:rPr lang="en-US" sz="1800" smtClean="0"/>
              <a:t>May be extended and customized</a:t>
            </a:r>
          </a:p>
          <a:p>
            <a:pPr lvl="1"/>
            <a:endParaRPr lang="en-US" sz="1800" smtClean="0"/>
          </a:p>
          <a:p>
            <a:pPr lvl="1">
              <a:buFont typeface="Arial" charset="0"/>
              <a:buNone/>
            </a:pPr>
            <a:endParaRPr lang="en-US" sz="1800" smtClean="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title" idx="4294967295"/>
          </p:nvPr>
        </p:nvSpPr>
        <p:spPr>
          <a:xfrm>
            <a:off x="930474" y="274638"/>
            <a:ext cx="9258300" cy="1143000"/>
          </a:xfrm>
        </p:spPr>
        <p:txBody>
          <a:bodyPr/>
          <a:lstStyle/>
          <a:p>
            <a:r>
              <a:rPr lang="en-US" smtClean="0"/>
              <a:t>Collators</a:t>
            </a:r>
          </a:p>
        </p:txBody>
      </p:sp>
      <p:sp>
        <p:nvSpPr>
          <p:cNvPr id="257026" name="Rectangle 3"/>
          <p:cNvSpPr>
            <a:spLocks noGrp="1" noChangeArrowheads="1"/>
          </p:cNvSpPr>
          <p:nvPr>
            <p:ph type="body" idx="1"/>
          </p:nvPr>
        </p:nvSpPr>
        <p:spPr>
          <a:xfrm>
            <a:off x="685800" y="914400"/>
            <a:ext cx="9772650" cy="5424488"/>
          </a:xfrm>
        </p:spPr>
        <p:txBody>
          <a:bodyPr/>
          <a:lstStyle/>
          <a:p>
            <a:pPr lvl="2">
              <a:buFont typeface="Arial" charset="0"/>
              <a:buNone/>
            </a:pPr>
            <a:endParaRPr lang="en-US" sz="1800" smtClean="0"/>
          </a:p>
          <a:p>
            <a:r>
              <a:rPr lang="en-US" sz="2600" smtClean="0"/>
              <a:t>Comparing via </a:t>
            </a:r>
            <a:r>
              <a:rPr lang="en-US" sz="2600" i="1" smtClean="0"/>
              <a:t>Collators</a:t>
            </a:r>
          </a:p>
          <a:p>
            <a:endParaRPr lang="en-US" sz="2600" i="1" smtClean="0"/>
          </a:p>
          <a:p>
            <a:pPr>
              <a:buFont typeface="Arial" charset="0"/>
              <a:buNone/>
            </a:pPr>
            <a:endParaRPr lang="en-US" sz="2600" i="1" smtClean="0"/>
          </a:p>
          <a:p>
            <a:pPr>
              <a:buFont typeface="Arial" charset="0"/>
              <a:buNone/>
            </a:pPr>
            <a:endParaRPr lang="en-US" sz="1800" i="1" smtClean="0"/>
          </a:p>
          <a:p>
            <a:r>
              <a:rPr lang="en-US" sz="2600" smtClean="0"/>
              <a:t>Sorting example</a:t>
            </a:r>
          </a:p>
          <a:p>
            <a:endParaRPr lang="en-US" sz="1800" smtClean="0"/>
          </a:p>
          <a:p>
            <a:pPr lvl="1"/>
            <a:endParaRPr lang="en-US" sz="1800" smtClean="0"/>
          </a:p>
          <a:p>
            <a:pPr lvl="1">
              <a:buFont typeface="Arial" charset="0"/>
              <a:buNone/>
            </a:pPr>
            <a:endParaRPr lang="en-US" sz="1800" smtClean="0"/>
          </a:p>
        </p:txBody>
      </p:sp>
      <p:sp>
        <p:nvSpPr>
          <p:cNvPr id="4" name="AutoShape 8"/>
          <p:cNvSpPr>
            <a:spLocks noChangeArrowheads="1"/>
          </p:cNvSpPr>
          <p:nvPr/>
        </p:nvSpPr>
        <p:spPr bwMode="auto">
          <a:xfrm>
            <a:off x="1371600" y="3505200"/>
            <a:ext cx="5572125" cy="2971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b="1" dirty="0">
                <a:latin typeface="+mn-lt"/>
                <a:cs typeface="+mn-cs"/>
              </a:rPr>
              <a:t>Collator </a:t>
            </a:r>
            <a:r>
              <a:rPr lang="en-US" sz="1200" b="1" dirty="0" err="1">
                <a:latin typeface="+mn-lt"/>
                <a:cs typeface="+mn-cs"/>
              </a:rPr>
              <a:t>fr_FRCollator</a:t>
            </a:r>
            <a:r>
              <a:rPr lang="en-US" sz="1200" b="1" dirty="0">
                <a:latin typeface="+mn-lt"/>
                <a:cs typeface="+mn-cs"/>
              </a:rPr>
              <a:t> = </a:t>
            </a:r>
            <a:r>
              <a:rPr lang="en-US" sz="1200" b="1" dirty="0" err="1">
                <a:latin typeface="+mn-lt"/>
                <a:cs typeface="+mn-cs"/>
              </a:rPr>
              <a:t>Collator.getInstance</a:t>
            </a:r>
            <a:r>
              <a:rPr lang="en-US" sz="1200" b="1" dirty="0">
                <a:latin typeface="+mn-lt"/>
                <a:cs typeface="+mn-cs"/>
              </a:rPr>
              <a:t>(new Locale("</a:t>
            </a:r>
            <a:r>
              <a:rPr lang="en-US" sz="1200" b="1" dirty="0" err="1">
                <a:latin typeface="+mn-lt"/>
                <a:cs typeface="+mn-cs"/>
              </a:rPr>
              <a:t>fr","FR</a:t>
            </a:r>
            <a:r>
              <a:rPr lang="en-US" sz="1200" b="1" dirty="0">
                <a:latin typeface="+mn-lt"/>
                <a:cs typeface="+mn-cs"/>
              </a:rPr>
              <a:t>")); </a:t>
            </a:r>
          </a:p>
          <a:p>
            <a:pPr algn="l" rtl="0" fontAlgn="auto">
              <a:spcBef>
                <a:spcPts val="0"/>
              </a:spcBef>
              <a:spcAft>
                <a:spcPts val="0"/>
              </a:spcAft>
              <a:defRPr/>
            </a:pPr>
            <a:r>
              <a:rPr lang="en-US" sz="1200" b="1" dirty="0">
                <a:latin typeface="+mn-lt"/>
                <a:cs typeface="+mn-cs"/>
              </a:rPr>
              <a:t>Collator </a:t>
            </a:r>
            <a:r>
              <a:rPr lang="en-US" sz="1200" b="1" dirty="0" err="1">
                <a:latin typeface="+mn-lt"/>
                <a:cs typeface="+mn-cs"/>
              </a:rPr>
              <a:t>en_USCollator</a:t>
            </a:r>
            <a:r>
              <a:rPr lang="en-US" sz="1200" b="1" dirty="0">
                <a:latin typeface="+mn-lt"/>
                <a:cs typeface="+mn-cs"/>
              </a:rPr>
              <a:t> = </a:t>
            </a:r>
            <a:r>
              <a:rPr lang="en-US" sz="1200" b="1" dirty="0" err="1">
                <a:latin typeface="+mn-lt"/>
                <a:cs typeface="+mn-cs"/>
              </a:rPr>
              <a:t>Collator.getInstance</a:t>
            </a:r>
            <a:r>
              <a:rPr lang="en-US" sz="1200" b="1" dirty="0">
                <a:latin typeface="+mn-lt"/>
                <a:cs typeface="+mn-cs"/>
              </a:rPr>
              <a:t>(new Locale("</a:t>
            </a:r>
            <a:r>
              <a:rPr lang="en-US" sz="1200" b="1" dirty="0" err="1">
                <a:latin typeface="+mn-lt"/>
                <a:cs typeface="+mn-cs"/>
              </a:rPr>
              <a:t>en","US</a:t>
            </a:r>
            <a:r>
              <a:rPr lang="en-US" sz="1200" b="1" dirty="0">
                <a:latin typeface="+mn-lt"/>
                <a:cs typeface="+mn-cs"/>
              </a:rPr>
              <a:t>"));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public static void </a:t>
            </a:r>
            <a:r>
              <a:rPr lang="en-US" sz="1200" dirty="0" err="1">
                <a:latin typeface="+mn-lt"/>
                <a:cs typeface="+mn-cs"/>
              </a:rPr>
              <a:t>sortStrings</a:t>
            </a:r>
            <a:r>
              <a:rPr lang="en-US" sz="1200" dirty="0">
                <a:latin typeface="+mn-lt"/>
                <a:cs typeface="+mn-cs"/>
              </a:rPr>
              <a:t>(Collator </a:t>
            </a:r>
            <a:r>
              <a:rPr lang="en-US" sz="1200" dirty="0" err="1">
                <a:latin typeface="+mn-lt"/>
                <a:cs typeface="+mn-cs"/>
              </a:rPr>
              <a:t>collator</a:t>
            </a:r>
            <a:r>
              <a:rPr lang="en-US" sz="1200" dirty="0">
                <a:latin typeface="+mn-lt"/>
                <a:cs typeface="+mn-cs"/>
              </a:rPr>
              <a:t>, String[] words) { </a:t>
            </a:r>
          </a:p>
          <a:p>
            <a:pPr algn="l" rtl="0" fontAlgn="auto">
              <a:spcBef>
                <a:spcPts val="0"/>
              </a:spcBef>
              <a:spcAft>
                <a:spcPts val="0"/>
              </a:spcAft>
              <a:defRPr/>
            </a:pPr>
            <a:r>
              <a:rPr lang="en-US" sz="1200" dirty="0">
                <a:latin typeface="+mn-lt"/>
                <a:cs typeface="+mn-cs"/>
              </a:rPr>
              <a:t>            String </a:t>
            </a:r>
            <a:r>
              <a:rPr lang="en-US" sz="1200" dirty="0" err="1">
                <a:latin typeface="+mn-lt"/>
                <a:cs typeface="+mn-cs"/>
              </a:rPr>
              <a:t>tmp</a:t>
            </a:r>
            <a:r>
              <a:rPr lang="en-US" sz="1200" dirty="0">
                <a:latin typeface="+mn-lt"/>
                <a:cs typeface="+mn-cs"/>
              </a:rPr>
              <a:t>;</a:t>
            </a:r>
          </a:p>
          <a:p>
            <a:pPr algn="l" rtl="0" fontAlgn="auto">
              <a:spcBef>
                <a:spcPts val="0"/>
              </a:spcBef>
              <a:spcAft>
                <a:spcPts val="0"/>
              </a:spcAft>
              <a:defRPr/>
            </a:pPr>
            <a:r>
              <a:rPr lang="en-US" sz="1200" dirty="0">
                <a:latin typeface="+mn-lt"/>
                <a:cs typeface="+mn-cs"/>
              </a:rPr>
              <a:t>            for (</a:t>
            </a:r>
            <a:r>
              <a:rPr lang="en-US" sz="1200" dirty="0" err="1">
                <a:latin typeface="+mn-lt"/>
                <a:cs typeface="+mn-cs"/>
              </a:rPr>
              <a:t>int</a:t>
            </a:r>
            <a:r>
              <a:rPr lang="en-US" sz="1200" dirty="0">
                <a:latin typeface="+mn-lt"/>
                <a:cs typeface="+mn-cs"/>
              </a:rPr>
              <a:t> </a:t>
            </a:r>
            <a:r>
              <a:rPr lang="en-US" sz="1200" dirty="0" err="1">
                <a:latin typeface="+mn-lt"/>
                <a:cs typeface="+mn-cs"/>
              </a:rPr>
              <a:t>i</a:t>
            </a:r>
            <a:r>
              <a:rPr lang="en-US" sz="1200" dirty="0">
                <a:latin typeface="+mn-lt"/>
                <a:cs typeface="+mn-cs"/>
              </a:rPr>
              <a:t> = 0; </a:t>
            </a:r>
            <a:r>
              <a:rPr lang="en-US" sz="1200" dirty="0" err="1">
                <a:latin typeface="+mn-lt"/>
                <a:cs typeface="+mn-cs"/>
              </a:rPr>
              <a:t>i</a:t>
            </a:r>
            <a:r>
              <a:rPr lang="en-US" sz="1200" dirty="0">
                <a:latin typeface="+mn-lt"/>
                <a:cs typeface="+mn-cs"/>
              </a:rPr>
              <a:t> &lt; </a:t>
            </a:r>
            <a:r>
              <a:rPr lang="en-US" sz="1200" dirty="0" err="1">
                <a:latin typeface="+mn-lt"/>
                <a:cs typeface="+mn-cs"/>
              </a:rPr>
              <a:t>words.length</a:t>
            </a:r>
            <a:r>
              <a:rPr lang="en-US" sz="1200" dirty="0">
                <a:latin typeface="+mn-lt"/>
                <a:cs typeface="+mn-cs"/>
              </a:rPr>
              <a:t>; </a:t>
            </a:r>
            <a:r>
              <a:rPr lang="en-US" sz="1200" dirty="0" err="1">
                <a:latin typeface="+mn-lt"/>
                <a:cs typeface="+mn-cs"/>
              </a:rPr>
              <a:t>i</a:t>
            </a:r>
            <a:r>
              <a:rPr lang="en-US" sz="1200" dirty="0">
                <a:latin typeface="+mn-lt"/>
                <a:cs typeface="+mn-cs"/>
              </a:rPr>
              <a:t>++) { </a:t>
            </a:r>
          </a:p>
          <a:p>
            <a:pPr algn="l" rtl="0" fontAlgn="auto">
              <a:spcBef>
                <a:spcPts val="0"/>
              </a:spcBef>
              <a:spcAft>
                <a:spcPts val="0"/>
              </a:spcAft>
              <a:defRPr/>
            </a:pPr>
            <a:r>
              <a:rPr lang="en-US" sz="1200" dirty="0">
                <a:latin typeface="+mn-lt"/>
                <a:cs typeface="+mn-cs"/>
              </a:rPr>
              <a:t>	for (</a:t>
            </a:r>
            <a:r>
              <a:rPr lang="en-US" sz="1200" dirty="0" err="1">
                <a:latin typeface="+mn-lt"/>
                <a:cs typeface="+mn-cs"/>
              </a:rPr>
              <a:t>int</a:t>
            </a:r>
            <a:r>
              <a:rPr lang="en-US" sz="1200" dirty="0">
                <a:latin typeface="+mn-lt"/>
                <a:cs typeface="+mn-cs"/>
              </a:rPr>
              <a:t> j = </a:t>
            </a:r>
            <a:r>
              <a:rPr lang="en-US" sz="1200" dirty="0" err="1">
                <a:latin typeface="+mn-lt"/>
                <a:cs typeface="+mn-cs"/>
              </a:rPr>
              <a:t>i</a:t>
            </a:r>
            <a:r>
              <a:rPr lang="en-US" sz="1200" dirty="0">
                <a:latin typeface="+mn-lt"/>
                <a:cs typeface="+mn-cs"/>
              </a:rPr>
              <a:t> + 1; j &lt; </a:t>
            </a:r>
            <a:r>
              <a:rPr lang="en-US" sz="1200" dirty="0" err="1">
                <a:latin typeface="+mn-lt"/>
                <a:cs typeface="+mn-cs"/>
              </a:rPr>
              <a:t>words.length</a:t>
            </a:r>
            <a:r>
              <a:rPr lang="en-US" sz="1200" dirty="0">
                <a:latin typeface="+mn-lt"/>
                <a:cs typeface="+mn-cs"/>
              </a:rPr>
              <a:t>; j++) { </a:t>
            </a:r>
          </a:p>
          <a:p>
            <a:pPr algn="l" rtl="0" fontAlgn="auto">
              <a:spcBef>
                <a:spcPts val="0"/>
              </a:spcBef>
              <a:spcAft>
                <a:spcPts val="0"/>
              </a:spcAft>
              <a:defRPr/>
            </a:pPr>
            <a:r>
              <a:rPr lang="en-US" sz="1200" dirty="0">
                <a:latin typeface="+mn-lt"/>
                <a:cs typeface="+mn-cs"/>
              </a:rPr>
              <a:t>  	           if (</a:t>
            </a:r>
            <a:r>
              <a:rPr lang="en-US" sz="1200" b="1" dirty="0" err="1">
                <a:latin typeface="+mn-lt"/>
                <a:cs typeface="+mn-cs"/>
              </a:rPr>
              <a:t>collator.compare</a:t>
            </a:r>
            <a:r>
              <a:rPr lang="en-US" sz="1200" b="1" dirty="0">
                <a:latin typeface="+mn-lt"/>
                <a:cs typeface="+mn-cs"/>
              </a:rPr>
              <a:t>(words[</a:t>
            </a:r>
            <a:r>
              <a:rPr lang="en-US" sz="1200" b="1" dirty="0" err="1">
                <a:latin typeface="+mn-lt"/>
                <a:cs typeface="+mn-cs"/>
              </a:rPr>
              <a:t>i</a:t>
            </a:r>
            <a:r>
              <a:rPr lang="en-US" sz="1200" b="1" dirty="0">
                <a:latin typeface="+mn-lt"/>
                <a:cs typeface="+mn-cs"/>
              </a:rPr>
              <a:t>], words[j]) </a:t>
            </a:r>
            <a:r>
              <a:rPr lang="en-US" sz="1200" dirty="0">
                <a:latin typeface="+mn-lt"/>
                <a:cs typeface="+mn-cs"/>
              </a:rPr>
              <a:t>&gt; 0) { </a:t>
            </a:r>
          </a:p>
          <a:p>
            <a:pPr algn="l" rtl="0" fontAlgn="auto">
              <a:spcBef>
                <a:spcPts val="0"/>
              </a:spcBef>
              <a:spcAft>
                <a:spcPts val="0"/>
              </a:spcAft>
              <a:defRPr/>
            </a:pPr>
            <a:r>
              <a:rPr lang="en-US" sz="1200" dirty="0">
                <a:latin typeface="+mn-lt"/>
                <a:cs typeface="+mn-cs"/>
              </a:rPr>
              <a:t>		</a:t>
            </a:r>
            <a:r>
              <a:rPr lang="en-US" sz="1200" dirty="0" err="1">
                <a:latin typeface="+mn-lt"/>
                <a:cs typeface="+mn-cs"/>
              </a:rPr>
              <a:t>tmp</a:t>
            </a:r>
            <a:r>
              <a:rPr lang="en-US" sz="1200" dirty="0">
                <a:latin typeface="+mn-lt"/>
                <a:cs typeface="+mn-cs"/>
              </a:rPr>
              <a:t> = words[</a:t>
            </a:r>
            <a:r>
              <a:rPr lang="en-US" sz="1200" dirty="0" err="1">
                <a:latin typeface="+mn-lt"/>
                <a:cs typeface="+mn-cs"/>
              </a:rPr>
              <a:t>i</a:t>
            </a:r>
            <a:r>
              <a:rPr lang="en-US" sz="1200" dirty="0">
                <a:latin typeface="+mn-lt"/>
                <a:cs typeface="+mn-cs"/>
              </a:rPr>
              <a:t>]; </a:t>
            </a:r>
          </a:p>
          <a:p>
            <a:pPr algn="l" rtl="0" fontAlgn="auto">
              <a:spcBef>
                <a:spcPts val="0"/>
              </a:spcBef>
              <a:spcAft>
                <a:spcPts val="0"/>
              </a:spcAft>
              <a:defRPr/>
            </a:pPr>
            <a:r>
              <a:rPr lang="en-US" sz="1200" dirty="0">
                <a:latin typeface="+mn-lt"/>
                <a:cs typeface="+mn-cs"/>
              </a:rPr>
              <a:t>		words[</a:t>
            </a:r>
            <a:r>
              <a:rPr lang="en-US" sz="1200" dirty="0" err="1">
                <a:latin typeface="+mn-lt"/>
                <a:cs typeface="+mn-cs"/>
              </a:rPr>
              <a:t>i</a:t>
            </a:r>
            <a:r>
              <a:rPr lang="en-US" sz="1200" dirty="0">
                <a:latin typeface="+mn-lt"/>
                <a:cs typeface="+mn-cs"/>
              </a:rPr>
              <a:t>] = words[j]; </a:t>
            </a:r>
          </a:p>
          <a:p>
            <a:pPr algn="l" rtl="0" fontAlgn="auto">
              <a:spcBef>
                <a:spcPts val="0"/>
              </a:spcBef>
              <a:spcAft>
                <a:spcPts val="0"/>
              </a:spcAft>
              <a:defRPr/>
            </a:pPr>
            <a:r>
              <a:rPr lang="en-US" sz="1200" dirty="0">
                <a:latin typeface="+mn-lt"/>
                <a:cs typeface="+mn-cs"/>
              </a:rPr>
              <a:t>		words[j] = </a:t>
            </a:r>
            <a:r>
              <a:rPr lang="en-US" sz="1200" dirty="0" err="1">
                <a:latin typeface="+mn-lt"/>
                <a:cs typeface="+mn-cs"/>
              </a:rPr>
              <a:t>tmp</a:t>
            </a:r>
            <a:r>
              <a:rPr lang="en-US" sz="1200" dirty="0">
                <a:latin typeface="+mn-lt"/>
                <a:cs typeface="+mn-cs"/>
              </a:rPr>
              <a:t>;</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	} </a:t>
            </a:r>
          </a:p>
          <a:p>
            <a:pPr algn="l" rtl="0" fontAlgn="auto">
              <a:spcBef>
                <a:spcPts val="0"/>
              </a:spcBef>
              <a:spcAft>
                <a:spcPts val="0"/>
              </a:spcAft>
              <a:defRPr/>
            </a:pPr>
            <a:r>
              <a:rPr lang="en-US" sz="1200" dirty="0">
                <a:latin typeface="+mn-lt"/>
                <a:cs typeface="+mn-cs"/>
              </a:rPr>
              <a:t>             }</a:t>
            </a:r>
          </a:p>
          <a:p>
            <a:pPr algn="l" rtl="0" fontAlgn="auto">
              <a:spcBef>
                <a:spcPts val="0"/>
              </a:spcBef>
              <a:spcAft>
                <a:spcPts val="0"/>
              </a:spcAft>
              <a:defRPr/>
            </a:pPr>
            <a:r>
              <a:rPr lang="en-US" sz="1200" dirty="0">
                <a:latin typeface="+mn-lt"/>
                <a:cs typeface="+mn-cs"/>
              </a:rPr>
              <a:t> } </a:t>
            </a:r>
          </a:p>
        </p:txBody>
      </p:sp>
      <p:graphicFrame>
        <p:nvGraphicFramePr>
          <p:cNvPr id="5" name="Table 4"/>
          <p:cNvGraphicFramePr>
            <a:graphicFrameLocks noGrp="1"/>
          </p:cNvGraphicFramePr>
          <p:nvPr>
            <p:extLst>
              <p:ext uri="{D42A27DB-BD31-4B8C-83A1-F6EECF244321}">
                <p14:modId xmlns:p14="http://schemas.microsoft.com/office/powerpoint/2010/main" xmlns="" val="1602997769"/>
              </p:ext>
            </p:extLst>
          </p:nvPr>
        </p:nvGraphicFramePr>
        <p:xfrm>
          <a:off x="1200151" y="1752600"/>
          <a:ext cx="6343649" cy="1143000"/>
        </p:xfrm>
        <a:graphic>
          <a:graphicData uri="http://schemas.openxmlformats.org/drawingml/2006/table">
            <a:tbl>
              <a:tblPr firstRow="1" bandRow="1">
                <a:tableStyleId>{5C22544A-7EE6-4342-B048-85BDC9FD1C3A}</a:tableStyleId>
              </a:tblPr>
              <a:tblGrid>
                <a:gridCol w="2400300"/>
                <a:gridCol w="1971675"/>
                <a:gridCol w="1971674"/>
              </a:tblGrid>
              <a:tr h="328438">
                <a:tc>
                  <a:txBody>
                    <a:bodyPr/>
                    <a:lstStyle/>
                    <a:p>
                      <a:r>
                        <a:rPr lang="en-US" dirty="0" smtClean="0"/>
                        <a:t>Example</a:t>
                      </a:r>
                      <a:endParaRPr lang="en-US" dirty="0"/>
                    </a:p>
                  </a:txBody>
                  <a:tcPr marL="102870" marR="102870">
                    <a:solidFill>
                      <a:srgbClr val="00B0F0"/>
                    </a:solidFill>
                  </a:tcPr>
                </a:tc>
                <a:tc>
                  <a:txBody>
                    <a:bodyPr/>
                    <a:lstStyle/>
                    <a:p>
                      <a:r>
                        <a:rPr lang="en-US" dirty="0" smtClean="0"/>
                        <a:t>Returned</a:t>
                      </a:r>
                      <a:r>
                        <a:rPr lang="en-US" baseline="0" dirty="0" smtClean="0"/>
                        <a:t> Value</a:t>
                      </a:r>
                      <a:endParaRPr lang="en-US" dirty="0"/>
                    </a:p>
                  </a:txBody>
                  <a:tcPr marL="102870" marR="102870">
                    <a:solidFill>
                      <a:srgbClr val="00B0F0"/>
                    </a:solidFill>
                  </a:tcPr>
                </a:tc>
                <a:tc>
                  <a:txBody>
                    <a:bodyPr/>
                    <a:lstStyle/>
                    <a:p>
                      <a:r>
                        <a:rPr lang="en-US" dirty="0" smtClean="0"/>
                        <a:t>Explanation</a:t>
                      </a:r>
                      <a:endParaRPr lang="en-US" dirty="0"/>
                    </a:p>
                  </a:txBody>
                  <a:tcPr marL="102870" marR="102870">
                    <a:solidFill>
                      <a:srgbClr val="00B0F0"/>
                    </a:solidFill>
                  </a:tcPr>
                </a:tc>
              </a:tr>
              <a:tr h="232643">
                <a:tc>
                  <a:txBody>
                    <a:bodyPr/>
                    <a:lstStyle/>
                    <a:p>
                      <a:r>
                        <a:rPr lang="en-US" sz="1100" dirty="0" err="1" smtClean="0"/>
                        <a:t>myCollator.compare</a:t>
                      </a:r>
                      <a:r>
                        <a:rPr lang="en-US" sz="1100" dirty="0" smtClean="0"/>
                        <a:t>("</a:t>
                      </a:r>
                      <a:r>
                        <a:rPr lang="en-US" sz="1100" dirty="0" err="1" smtClean="0"/>
                        <a:t>abc</a:t>
                      </a:r>
                      <a:r>
                        <a:rPr lang="en-US" sz="1100" dirty="0" smtClean="0"/>
                        <a:t>", "def") </a:t>
                      </a:r>
                      <a:endParaRPr lang="en-US" sz="1100" dirty="0"/>
                    </a:p>
                  </a:txBody>
                  <a:tcPr marL="102870" marR="102870"/>
                </a:tc>
                <a:tc>
                  <a:txBody>
                    <a:bodyPr/>
                    <a:lstStyle/>
                    <a:p>
                      <a:pPr algn="ctr"/>
                      <a:r>
                        <a:rPr lang="en-US" sz="1100" dirty="0" smtClean="0"/>
                        <a:t>-1</a:t>
                      </a:r>
                      <a:endParaRPr lang="en-US" sz="1100" dirty="0"/>
                    </a:p>
                  </a:txBody>
                  <a:tcPr marL="102870" marR="102870"/>
                </a:tc>
                <a:tc>
                  <a:txBody>
                    <a:bodyPr/>
                    <a:lstStyle/>
                    <a:p>
                      <a:r>
                        <a:rPr lang="en-US" sz="1100" dirty="0" smtClean="0"/>
                        <a:t>"</a:t>
                      </a:r>
                      <a:r>
                        <a:rPr lang="en-US" sz="1100" dirty="0" err="1" smtClean="0"/>
                        <a:t>abc</a:t>
                      </a:r>
                      <a:r>
                        <a:rPr lang="en-US" sz="1100" dirty="0" smtClean="0"/>
                        <a:t>" is less than "def" </a:t>
                      </a:r>
                      <a:endParaRPr lang="en-US" sz="1100" dirty="0"/>
                    </a:p>
                  </a:txBody>
                  <a:tcPr marL="102870" marR="102870"/>
                </a:tc>
              </a:tr>
              <a:tr h="232643">
                <a:tc>
                  <a:txBody>
                    <a:bodyPr/>
                    <a:lstStyle/>
                    <a:p>
                      <a:r>
                        <a:rPr lang="en-US" sz="1100" dirty="0" err="1" smtClean="0"/>
                        <a:t>myCollator.compare</a:t>
                      </a:r>
                      <a:r>
                        <a:rPr lang="en-US" sz="1100" dirty="0" smtClean="0"/>
                        <a:t>("rtf", "rtf") </a:t>
                      </a:r>
                      <a:endParaRPr lang="en-US" sz="1100" dirty="0"/>
                    </a:p>
                  </a:txBody>
                  <a:tcPr marL="102870" marR="102870"/>
                </a:tc>
                <a:tc>
                  <a:txBody>
                    <a:bodyPr/>
                    <a:lstStyle/>
                    <a:p>
                      <a:pPr algn="ctr"/>
                      <a:r>
                        <a:rPr lang="en-US" sz="1100" dirty="0" smtClean="0"/>
                        <a:t>0</a:t>
                      </a:r>
                      <a:endParaRPr lang="en-US" sz="1100" dirty="0"/>
                    </a:p>
                  </a:txBody>
                  <a:tcPr marL="102870" marR="102870"/>
                </a:tc>
                <a:tc>
                  <a:txBody>
                    <a:bodyPr/>
                    <a:lstStyle/>
                    <a:p>
                      <a:r>
                        <a:rPr lang="en-US" sz="1100" dirty="0" smtClean="0"/>
                        <a:t>the two strings are equal </a:t>
                      </a:r>
                      <a:endParaRPr lang="en-US" sz="1100" dirty="0"/>
                    </a:p>
                  </a:txBody>
                  <a:tcPr marL="102870" marR="102870"/>
                </a:tc>
              </a:tr>
              <a:tr h="232643">
                <a:tc>
                  <a:txBody>
                    <a:bodyPr/>
                    <a:lstStyle/>
                    <a:p>
                      <a:r>
                        <a:rPr lang="en-US" sz="1100" dirty="0" err="1" smtClean="0"/>
                        <a:t>myCollator.compare</a:t>
                      </a:r>
                      <a:r>
                        <a:rPr lang="en-US" sz="1100" dirty="0" smtClean="0"/>
                        <a:t>("xyz", "</a:t>
                      </a:r>
                      <a:r>
                        <a:rPr lang="en-US" sz="1100" dirty="0" err="1" smtClean="0"/>
                        <a:t>abc</a:t>
                      </a:r>
                      <a:r>
                        <a:rPr lang="en-US" sz="1100" dirty="0" smtClean="0"/>
                        <a:t>") </a:t>
                      </a:r>
                      <a:endParaRPr lang="en-US" sz="1100" dirty="0"/>
                    </a:p>
                  </a:txBody>
                  <a:tcPr marL="102870" marR="102870"/>
                </a:tc>
                <a:tc>
                  <a:txBody>
                    <a:bodyPr/>
                    <a:lstStyle/>
                    <a:p>
                      <a:pPr algn="ctr"/>
                      <a:r>
                        <a:rPr lang="en-US" sz="1100" dirty="0" smtClean="0"/>
                        <a:t>1</a:t>
                      </a:r>
                      <a:endParaRPr lang="en-US" sz="1100" dirty="0"/>
                    </a:p>
                  </a:txBody>
                  <a:tcPr marL="102870" marR="1028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"xyz" is greater than "</a:t>
                      </a:r>
                      <a:r>
                        <a:rPr lang="en-US" sz="1100" dirty="0" err="1" smtClean="0"/>
                        <a:t>abc</a:t>
                      </a:r>
                      <a:r>
                        <a:rPr lang="en-US" sz="1100" dirty="0" smtClean="0"/>
                        <a:t>"</a:t>
                      </a:r>
                    </a:p>
                  </a:txBody>
                  <a:tcPr marL="102870" marR="102870"/>
                </a:tc>
              </a:tr>
            </a:tbl>
          </a:graphicData>
        </a:graphic>
      </p:graphicFrame>
      <p:sp>
        <p:nvSpPr>
          <p:cNvPr id="6" name="AutoShape 8"/>
          <p:cNvSpPr>
            <a:spLocks noChangeArrowheads="1"/>
          </p:cNvSpPr>
          <p:nvPr/>
        </p:nvSpPr>
        <p:spPr bwMode="auto">
          <a:xfrm>
            <a:off x="7286625" y="3505200"/>
            <a:ext cx="2228850" cy="609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Input :</a:t>
            </a:r>
          </a:p>
          <a:p>
            <a:pPr algn="l" rtl="0" fontAlgn="auto">
              <a:spcBef>
                <a:spcPts val="0"/>
              </a:spcBef>
              <a:spcAft>
                <a:spcPts val="0"/>
              </a:spcAft>
              <a:defRPr/>
            </a:pPr>
            <a:r>
              <a:rPr lang="en-US" sz="1200" dirty="0" err="1">
                <a:latin typeface="+mn-lt"/>
                <a:cs typeface="+mn-cs"/>
              </a:rPr>
              <a:t>péché</a:t>
            </a:r>
            <a:r>
              <a:rPr lang="en-US" sz="1200" dirty="0">
                <a:latin typeface="+mn-lt"/>
                <a:cs typeface="+mn-cs"/>
              </a:rPr>
              <a:t>   sin   peach   </a:t>
            </a:r>
            <a:r>
              <a:rPr lang="en-US" sz="1200" dirty="0" err="1">
                <a:latin typeface="+mn-lt"/>
                <a:cs typeface="+mn-cs"/>
              </a:rPr>
              <a:t>pêche</a:t>
            </a:r>
            <a:endParaRPr lang="en-US" sz="1200" dirty="0">
              <a:latin typeface="+mn-lt"/>
              <a:cs typeface="+mn-cs"/>
            </a:endParaRPr>
          </a:p>
        </p:txBody>
      </p:sp>
      <p:sp>
        <p:nvSpPr>
          <p:cNvPr id="7" name="AutoShape 8"/>
          <p:cNvSpPr>
            <a:spLocks noChangeArrowheads="1"/>
          </p:cNvSpPr>
          <p:nvPr/>
        </p:nvSpPr>
        <p:spPr bwMode="auto">
          <a:xfrm>
            <a:off x="7286625" y="4343400"/>
            <a:ext cx="2228850"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Output of </a:t>
            </a:r>
            <a:r>
              <a:rPr lang="en-US" sz="1200" dirty="0" err="1">
                <a:latin typeface="+mn-lt"/>
                <a:cs typeface="+mn-cs"/>
              </a:rPr>
              <a:t>en_USCollator</a:t>
            </a:r>
            <a:r>
              <a:rPr lang="en-US" sz="1200" dirty="0">
                <a:latin typeface="+mn-lt"/>
                <a:cs typeface="+mn-cs"/>
              </a:rPr>
              <a:t>:</a:t>
            </a:r>
          </a:p>
          <a:p>
            <a:pPr algn="l" rtl="0" fontAlgn="auto">
              <a:spcBef>
                <a:spcPts val="0"/>
              </a:spcBef>
              <a:spcAft>
                <a:spcPts val="0"/>
              </a:spcAft>
              <a:defRPr/>
            </a:pPr>
            <a:r>
              <a:rPr lang="en-US" sz="1200" dirty="0">
                <a:latin typeface="+mn-lt"/>
                <a:cs typeface="+mn-cs"/>
              </a:rPr>
              <a:t>peach</a:t>
            </a:r>
          </a:p>
          <a:p>
            <a:pPr algn="l" rtl="0" fontAlgn="auto">
              <a:spcBef>
                <a:spcPts val="0"/>
              </a:spcBef>
              <a:spcAft>
                <a:spcPts val="0"/>
              </a:spcAft>
              <a:defRPr/>
            </a:pPr>
            <a:r>
              <a:rPr lang="en-US" sz="1200" dirty="0" err="1">
                <a:latin typeface="+mn-lt"/>
                <a:cs typeface="+mn-cs"/>
              </a:rPr>
              <a:t>péché</a:t>
            </a:r>
            <a:endParaRPr lang="en-US" sz="1200" dirty="0">
              <a:latin typeface="+mn-lt"/>
              <a:cs typeface="+mn-cs"/>
            </a:endParaRPr>
          </a:p>
          <a:p>
            <a:pPr algn="l" rtl="0" fontAlgn="auto">
              <a:spcBef>
                <a:spcPts val="0"/>
              </a:spcBef>
              <a:spcAft>
                <a:spcPts val="0"/>
              </a:spcAft>
              <a:defRPr/>
            </a:pPr>
            <a:r>
              <a:rPr lang="en-US" sz="1200" dirty="0" err="1">
                <a:latin typeface="+mn-lt"/>
                <a:cs typeface="+mn-cs"/>
              </a:rPr>
              <a:t>pêche</a:t>
            </a:r>
            <a:endParaRPr lang="en-US" sz="1200" dirty="0">
              <a:latin typeface="+mn-lt"/>
              <a:cs typeface="+mn-cs"/>
            </a:endParaRPr>
          </a:p>
          <a:p>
            <a:pPr algn="l" rtl="0" fontAlgn="auto">
              <a:spcBef>
                <a:spcPts val="0"/>
              </a:spcBef>
              <a:spcAft>
                <a:spcPts val="0"/>
              </a:spcAft>
              <a:defRPr/>
            </a:pPr>
            <a:r>
              <a:rPr lang="en-US" sz="1200" dirty="0">
                <a:latin typeface="+mn-lt"/>
                <a:cs typeface="+mn-cs"/>
              </a:rPr>
              <a:t>sin</a:t>
            </a:r>
          </a:p>
        </p:txBody>
      </p:sp>
      <p:sp>
        <p:nvSpPr>
          <p:cNvPr id="8" name="AutoShape 8"/>
          <p:cNvSpPr>
            <a:spLocks noChangeArrowheads="1"/>
          </p:cNvSpPr>
          <p:nvPr/>
        </p:nvSpPr>
        <p:spPr bwMode="auto">
          <a:xfrm>
            <a:off x="7286625" y="5486400"/>
            <a:ext cx="2228850"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Output of </a:t>
            </a:r>
            <a:r>
              <a:rPr lang="en-US" sz="1200" dirty="0" err="1">
                <a:latin typeface="+mn-lt"/>
                <a:cs typeface="+mn-cs"/>
              </a:rPr>
              <a:t>fr_FRCollator</a:t>
            </a:r>
            <a:r>
              <a:rPr lang="en-US" sz="1200" dirty="0">
                <a:latin typeface="+mn-lt"/>
                <a:cs typeface="+mn-cs"/>
              </a:rPr>
              <a:t>:</a:t>
            </a:r>
          </a:p>
          <a:p>
            <a:pPr algn="l" rtl="0" fontAlgn="auto">
              <a:spcBef>
                <a:spcPts val="0"/>
              </a:spcBef>
              <a:spcAft>
                <a:spcPts val="0"/>
              </a:spcAft>
              <a:defRPr/>
            </a:pPr>
            <a:r>
              <a:rPr lang="en-US" sz="1200" dirty="0">
                <a:latin typeface="+mn-lt"/>
                <a:cs typeface="+mn-cs"/>
              </a:rPr>
              <a:t>peach </a:t>
            </a:r>
          </a:p>
          <a:p>
            <a:pPr algn="l" rtl="0" fontAlgn="auto">
              <a:spcBef>
                <a:spcPts val="0"/>
              </a:spcBef>
              <a:spcAft>
                <a:spcPts val="0"/>
              </a:spcAft>
              <a:defRPr/>
            </a:pPr>
            <a:r>
              <a:rPr lang="en-US" sz="1200" dirty="0" err="1">
                <a:latin typeface="+mn-lt"/>
                <a:cs typeface="+mn-cs"/>
              </a:rPr>
              <a:t>pêche</a:t>
            </a:r>
            <a:r>
              <a:rPr lang="en-US" sz="1200" dirty="0">
                <a:latin typeface="+mn-lt"/>
                <a:cs typeface="+mn-cs"/>
              </a:rPr>
              <a:t> </a:t>
            </a:r>
          </a:p>
          <a:p>
            <a:pPr algn="l" rtl="0" fontAlgn="auto">
              <a:spcBef>
                <a:spcPts val="0"/>
              </a:spcBef>
              <a:spcAft>
                <a:spcPts val="0"/>
              </a:spcAft>
              <a:defRPr/>
            </a:pPr>
            <a:r>
              <a:rPr lang="en-US" sz="1200" dirty="0" err="1">
                <a:latin typeface="+mn-lt"/>
                <a:cs typeface="+mn-cs"/>
              </a:rPr>
              <a:t>péché</a:t>
            </a:r>
            <a:r>
              <a:rPr lang="en-US" sz="1200" dirty="0">
                <a:latin typeface="+mn-lt"/>
                <a:cs typeface="+mn-cs"/>
              </a:rPr>
              <a:t> </a:t>
            </a:r>
          </a:p>
          <a:p>
            <a:pPr algn="l" rtl="0" fontAlgn="auto">
              <a:spcBef>
                <a:spcPts val="0"/>
              </a:spcBef>
              <a:spcAft>
                <a:spcPts val="0"/>
              </a:spcAft>
              <a:defRPr/>
            </a:pPr>
            <a:r>
              <a:rPr lang="en-US" sz="1200" dirty="0">
                <a:latin typeface="+mn-lt"/>
                <a:cs typeface="+mn-cs"/>
              </a:rPr>
              <a:t>sin</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2"/>
          <p:cNvSpPr>
            <a:spLocks noGrp="1" noChangeArrowheads="1"/>
          </p:cNvSpPr>
          <p:nvPr>
            <p:ph type="title" idx="4294967295"/>
          </p:nvPr>
        </p:nvSpPr>
        <p:spPr>
          <a:xfrm>
            <a:off x="673299" y="274638"/>
            <a:ext cx="9258300" cy="1143000"/>
          </a:xfrm>
        </p:spPr>
        <p:txBody>
          <a:bodyPr/>
          <a:lstStyle/>
          <a:p>
            <a:r>
              <a:rPr lang="en-US" smtClean="0"/>
              <a:t>Formatting</a:t>
            </a:r>
          </a:p>
        </p:txBody>
      </p:sp>
      <p:sp>
        <p:nvSpPr>
          <p:cNvPr id="258050" name="Rectangle 3"/>
          <p:cNvSpPr>
            <a:spLocks noGrp="1" noChangeArrowheads="1"/>
          </p:cNvSpPr>
          <p:nvPr>
            <p:ph type="body" idx="1"/>
          </p:nvPr>
        </p:nvSpPr>
        <p:spPr>
          <a:xfrm>
            <a:off x="428625" y="1052514"/>
            <a:ext cx="9772650" cy="5424487"/>
          </a:xfrm>
        </p:spPr>
        <p:txBody>
          <a:bodyPr/>
          <a:lstStyle/>
          <a:p>
            <a:pPr lvl="1">
              <a:buFont typeface="Arial" charset="0"/>
              <a:buNone/>
            </a:pPr>
            <a:endParaRPr lang="en-US" sz="1700" smtClean="0"/>
          </a:p>
          <a:p>
            <a:pPr lvl="2"/>
            <a:endParaRPr lang="en-US" sz="1800" smtClean="0"/>
          </a:p>
          <a:p>
            <a:pPr lvl="1">
              <a:buFontTx/>
              <a:buNone/>
            </a:pPr>
            <a:endParaRPr lang="en-US" sz="2400" smtClean="0"/>
          </a:p>
        </p:txBody>
      </p:sp>
      <p:sp>
        <p:nvSpPr>
          <p:cNvPr id="4" name="Rectangle 3"/>
          <p:cNvSpPr txBox="1">
            <a:spLocks noChangeArrowheads="1"/>
          </p:cNvSpPr>
          <p:nvPr/>
        </p:nvSpPr>
        <p:spPr>
          <a:xfrm>
            <a:off x="600075" y="1204913"/>
            <a:ext cx="9772650" cy="5424487"/>
          </a:xfrm>
          <a:prstGeom prst="rect">
            <a:avLst/>
          </a:prstGeom>
        </p:spPr>
        <p:txBody>
          <a:bodyPr>
            <a:normAutofit/>
          </a:bodyPr>
          <a:lstStyle/>
          <a:p>
            <a:pPr marL="742950" lvl="1" indent="-285750" algn="l" rtl="0" fontAlgn="auto">
              <a:spcBef>
                <a:spcPct val="20000"/>
              </a:spcBef>
              <a:spcAft>
                <a:spcPts val="0"/>
              </a:spcAft>
              <a:buFont typeface="Arial" pitchFamily="34" charset="0"/>
              <a:buNone/>
              <a:defRPr/>
            </a:pPr>
            <a:endParaRPr lang="en-US" sz="1700" dirty="0">
              <a:latin typeface="+mn-lt"/>
              <a:cs typeface="+mn-cs"/>
            </a:endParaRPr>
          </a:p>
          <a:p>
            <a:pPr marL="1143000" lvl="2" indent="-228600" algn="l" rtl="0" fontAlgn="auto">
              <a:spcBef>
                <a:spcPct val="20000"/>
              </a:spcBef>
              <a:spcAft>
                <a:spcPts val="0"/>
              </a:spcAft>
              <a:buFont typeface="Arial" pitchFamily="34" charset="0"/>
              <a:buChar char="•"/>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Support for data formatting in a locale-sensitive manner</a:t>
            </a:r>
          </a:p>
          <a:p>
            <a:pPr marL="342900" indent="-342900" algn="l" rtl="0" fontAlgn="auto">
              <a:spcBef>
                <a:spcPct val="20000"/>
              </a:spcBef>
              <a:spcAft>
                <a:spcPts val="0"/>
              </a:spcAft>
              <a:buFont typeface="Arial" pitchFamily="34" charset="0"/>
              <a:buChar char="•"/>
              <a:defRPr/>
            </a:pPr>
            <a:r>
              <a:rPr lang="en-US" sz="2600" dirty="0">
                <a:latin typeface="+mn-lt"/>
                <a:cs typeface="+mn-cs"/>
              </a:rPr>
              <a:t>Can be members of resource bundles </a:t>
            </a:r>
          </a:p>
          <a:p>
            <a:pPr marL="342900" indent="-342900" algn="l" rtl="0" fontAlgn="auto">
              <a:spcBef>
                <a:spcPct val="20000"/>
              </a:spcBef>
              <a:spcAft>
                <a:spcPts val="0"/>
              </a:spcAft>
              <a:buFont typeface="Arial" pitchFamily="34" charset="0"/>
              <a:buChar char="•"/>
              <a:defRPr/>
            </a:pPr>
            <a:r>
              <a:rPr lang="en-US" sz="2600" dirty="0">
                <a:latin typeface="+mn-lt"/>
                <a:cs typeface="+mn-cs"/>
              </a:rPr>
              <a:t>Formatted data may be:</a:t>
            </a:r>
          </a:p>
          <a:p>
            <a:pPr marL="800100" lvl="1" indent="-342900" algn="l" rtl="0" fontAlgn="auto">
              <a:spcBef>
                <a:spcPct val="20000"/>
              </a:spcBef>
              <a:spcAft>
                <a:spcPts val="0"/>
              </a:spcAft>
              <a:buFont typeface="Arial" pitchFamily="34" charset="0"/>
              <a:buChar char="•"/>
              <a:defRPr/>
            </a:pPr>
            <a:r>
              <a:rPr lang="en-US" sz="2600" dirty="0">
                <a:latin typeface="+mn-lt"/>
                <a:cs typeface="+mn-cs"/>
              </a:rPr>
              <a:t>Numbers and currencies</a:t>
            </a:r>
          </a:p>
          <a:p>
            <a:pPr marL="800100" lvl="1" indent="-342900" algn="l" rtl="0" fontAlgn="auto">
              <a:spcBef>
                <a:spcPct val="20000"/>
              </a:spcBef>
              <a:spcAft>
                <a:spcPts val="0"/>
              </a:spcAft>
              <a:buFont typeface="Arial" pitchFamily="34" charset="0"/>
              <a:buChar char="•"/>
              <a:defRPr/>
            </a:pPr>
            <a:r>
              <a:rPr lang="en-US" sz="2600" dirty="0">
                <a:latin typeface="+mn-lt"/>
                <a:cs typeface="+mn-cs"/>
              </a:rPr>
              <a:t>Date and time </a:t>
            </a:r>
          </a:p>
          <a:p>
            <a:pPr marL="800100" lvl="1" indent="-342900" algn="l" rtl="0" fontAlgn="auto">
              <a:spcBef>
                <a:spcPct val="20000"/>
              </a:spcBef>
              <a:spcAft>
                <a:spcPts val="0"/>
              </a:spcAft>
              <a:buFont typeface="Arial" pitchFamily="34" charset="0"/>
              <a:buChar char="•"/>
              <a:defRPr/>
            </a:pPr>
            <a:r>
              <a:rPr lang="en-US" sz="2600" dirty="0">
                <a:latin typeface="+mn-lt"/>
                <a:cs typeface="+mn-cs"/>
              </a:rPr>
              <a:t>Messages , texts</a:t>
            </a:r>
          </a:p>
          <a:p>
            <a:pPr marL="800100" lvl="1" indent="-342900" algn="l" rtl="0" fontAlgn="auto">
              <a:spcBef>
                <a:spcPct val="20000"/>
              </a:spcBef>
              <a:spcAft>
                <a:spcPts val="0"/>
              </a:spcAft>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1204913"/>
            <a:ext cx="9772650" cy="5424487"/>
          </a:xfrm>
          <a:prstGeom prst="rect">
            <a:avLst/>
          </a:prstGeom>
        </p:spPr>
        <p:txBody>
          <a:bodyPr>
            <a:normAutofit/>
          </a:bodyPr>
          <a:lstStyle/>
          <a:p>
            <a:pPr marL="1143000" lvl="2" indent="-228600" algn="l" rtl="0" fontAlgn="auto">
              <a:spcBef>
                <a:spcPct val="20000"/>
              </a:spcBef>
              <a:spcAft>
                <a:spcPts val="0"/>
              </a:spcAft>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numbers &amp; currencies</a:t>
            </a:r>
          </a:p>
          <a:p>
            <a:pPr marL="342900" indent="-342900" algn="l" rtl="0" fontAlgn="auto">
              <a:spcBef>
                <a:spcPct val="20000"/>
              </a:spcBef>
              <a:spcAft>
                <a:spcPts val="0"/>
              </a:spcAft>
              <a:defRPr/>
            </a:pPr>
            <a:endParaRPr lang="en-US" sz="26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Use </a:t>
            </a:r>
            <a:r>
              <a:rPr lang="en-US" sz="2400" i="1" dirty="0" err="1">
                <a:latin typeface="+mn-lt"/>
                <a:cs typeface="+mn-cs"/>
              </a:rPr>
              <a:t>java.text.NumberFormat</a:t>
            </a:r>
            <a:endParaRPr lang="en-US" sz="2400" i="1" dirty="0">
              <a:latin typeface="+mn-lt"/>
              <a:cs typeface="+mn-cs"/>
            </a:endParaRPr>
          </a:p>
          <a:p>
            <a:pPr marL="1257300" lvl="2" indent="-342900" algn="l" rtl="0" fontAlgn="auto">
              <a:spcBef>
                <a:spcPct val="20000"/>
              </a:spcBef>
              <a:spcAft>
                <a:spcPts val="0"/>
              </a:spcAft>
              <a:buFont typeface="Arial" pitchFamily="34" charset="0"/>
              <a:buChar char="•"/>
              <a:defRPr/>
            </a:pPr>
            <a:r>
              <a:rPr lang="en-US" i="1" dirty="0" err="1">
                <a:latin typeface="+mn-lt"/>
                <a:cs typeface="+mn-cs"/>
              </a:rPr>
              <a:t>NumberFormat.getInstance</a:t>
            </a:r>
            <a:r>
              <a:rPr lang="en-US" i="1" dirty="0">
                <a:latin typeface="+mn-lt"/>
                <a:cs typeface="+mn-cs"/>
              </a:rPr>
              <a:t>()  </a:t>
            </a:r>
            <a:r>
              <a:rPr lang="en-US" dirty="0">
                <a:latin typeface="+mn-lt"/>
                <a:cs typeface="+mn-cs"/>
              </a:rPr>
              <a:t>- using default locale</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NumberFormat.getInstance</a:t>
            </a:r>
            <a:r>
              <a:rPr lang="en-US" i="1" dirty="0">
                <a:latin typeface="+mn-lt"/>
                <a:cs typeface="+mn-cs"/>
              </a:rPr>
              <a:t>( Locale </a:t>
            </a:r>
            <a:r>
              <a:rPr lang="en-US" i="1" dirty="0" err="1">
                <a:latin typeface="+mn-lt"/>
                <a:cs typeface="+mn-cs"/>
              </a:rPr>
              <a:t>locale</a:t>
            </a:r>
            <a:r>
              <a:rPr lang="en-US" i="1" dirty="0">
                <a:latin typeface="+mn-lt"/>
                <a:cs typeface="+mn-cs"/>
              </a:rPr>
              <a:t>)</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NumberFormat.getCurrencyInstance</a:t>
            </a:r>
            <a:r>
              <a:rPr lang="en-US" i="1" dirty="0">
                <a:latin typeface="+mn-lt"/>
                <a:cs typeface="+mn-cs"/>
              </a:rPr>
              <a:t>() – </a:t>
            </a:r>
            <a:r>
              <a:rPr lang="en-US" dirty="0">
                <a:latin typeface="+mn-lt"/>
                <a:cs typeface="+mn-cs"/>
              </a:rPr>
              <a:t>for currency values</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NumberFormat.getPercentInstance</a:t>
            </a:r>
            <a:r>
              <a:rPr lang="en-US" i="1" dirty="0">
                <a:latin typeface="+mn-lt"/>
                <a:cs typeface="+mn-cs"/>
              </a:rPr>
              <a:t>() – </a:t>
            </a:r>
            <a:r>
              <a:rPr lang="en-US" dirty="0">
                <a:latin typeface="+mn-lt"/>
                <a:cs typeface="+mn-cs"/>
              </a:rPr>
              <a:t>for % </a:t>
            </a:r>
            <a:endParaRPr lang="en-US" i="1" dirty="0">
              <a:latin typeface="+mn-lt"/>
              <a:cs typeface="+mn-cs"/>
            </a:endParaRPr>
          </a:p>
          <a:p>
            <a:pPr marL="1257300" lvl="2" indent="-342900" algn="l" rtl="0" fontAlgn="auto">
              <a:spcBef>
                <a:spcPct val="20000"/>
              </a:spcBef>
              <a:spcAft>
                <a:spcPts val="0"/>
              </a:spcAft>
              <a:defRPr/>
            </a:pPr>
            <a:endParaRPr lang="en-US" i="1"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Supports</a:t>
            </a:r>
            <a:r>
              <a:rPr lang="en-US" sz="2000" i="1" dirty="0">
                <a:latin typeface="+mn-lt"/>
                <a:cs typeface="+mn-cs"/>
              </a:rPr>
              <a:t> : </a:t>
            </a:r>
          </a:p>
          <a:p>
            <a:pPr marL="1257300" lvl="2" indent="-342900" algn="l" rtl="0" fontAlgn="auto">
              <a:spcBef>
                <a:spcPct val="20000"/>
              </a:spcBef>
              <a:spcAft>
                <a:spcPts val="0"/>
              </a:spcAft>
              <a:buFont typeface="Arial" pitchFamily="34" charset="0"/>
              <a:buChar char="•"/>
              <a:defRPr/>
            </a:pPr>
            <a:r>
              <a:rPr lang="en-US" i="1" dirty="0">
                <a:latin typeface="+mn-lt"/>
                <a:cs typeface="+mn-cs"/>
              </a:rPr>
              <a:t>format(value) – </a:t>
            </a:r>
            <a:r>
              <a:rPr lang="en-US" dirty="0">
                <a:latin typeface="+mn-lt"/>
                <a:cs typeface="+mn-cs"/>
              </a:rPr>
              <a:t>plain or customized formatting, returns </a:t>
            </a:r>
            <a:r>
              <a:rPr lang="en-US" i="1" dirty="0">
                <a:latin typeface="+mn-lt"/>
                <a:cs typeface="+mn-cs"/>
              </a:rPr>
              <a:t>String</a:t>
            </a:r>
          </a:p>
          <a:p>
            <a:pPr marL="1257300" lvl="2" indent="-342900" algn="l" rtl="0" fontAlgn="auto">
              <a:spcBef>
                <a:spcPct val="20000"/>
              </a:spcBef>
              <a:spcAft>
                <a:spcPts val="0"/>
              </a:spcAft>
              <a:buFont typeface="Arial" pitchFamily="34" charset="0"/>
              <a:buChar char="•"/>
              <a:defRPr/>
            </a:pPr>
            <a:r>
              <a:rPr lang="en-US" dirty="0">
                <a:latin typeface="+mn-lt"/>
                <a:cs typeface="+mn-cs"/>
              </a:rPr>
              <a:t>Takes long &amp; double</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260098" name="Rectangle 3"/>
          <p:cNvSpPr txBox="1">
            <a:spLocks noChangeArrowheads="1"/>
          </p:cNvSpPr>
          <p:nvPr/>
        </p:nvSpPr>
        <p:spPr bwMode="auto">
          <a:xfrm>
            <a:off x="428625" y="1066800"/>
            <a:ext cx="9772650" cy="5424488"/>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a:latin typeface="Calibri" pitchFamily="34" charset="0"/>
              </a:rPr>
              <a:t>Formatting numbers &amp; currencies</a:t>
            </a:r>
          </a:p>
          <a:p>
            <a:pPr marL="342900" indent="-342900" algn="l" rtl="0">
              <a:spcBef>
                <a:spcPct val="20000"/>
              </a:spcBef>
              <a:buFont typeface="Arial" charset="0"/>
              <a:buChar char="•"/>
            </a:pPr>
            <a:endParaRPr lang="en-US">
              <a:latin typeface="Calibri" pitchFamily="34" charset="0"/>
            </a:endParaRPr>
          </a:p>
        </p:txBody>
      </p:sp>
      <p:sp>
        <p:nvSpPr>
          <p:cNvPr id="5" name="AutoShape 8"/>
          <p:cNvSpPr>
            <a:spLocks noChangeArrowheads="1"/>
          </p:cNvSpPr>
          <p:nvPr/>
        </p:nvSpPr>
        <p:spPr bwMode="auto">
          <a:xfrm>
            <a:off x="85725" y="1600200"/>
            <a:ext cx="7800975" cy="495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public static void main(String[] </a:t>
            </a:r>
            <a:r>
              <a:rPr lang="en-US" sz="1200" dirty="0" err="1">
                <a:latin typeface="+mn-lt"/>
                <a:cs typeface="+mn-cs"/>
              </a:rPr>
              <a:t>args</a:t>
            </a:r>
            <a:r>
              <a:rPr lang="en-US" sz="1200" dirty="0">
                <a:latin typeface="+mn-lt"/>
                <a:cs typeface="+mn-cs"/>
              </a:rPr>
              <a:t>) {</a:t>
            </a:r>
          </a:p>
          <a:p>
            <a:pPr lvl="1" algn="l" rtl="0" fontAlgn="auto">
              <a:spcBef>
                <a:spcPts val="0"/>
              </a:spcBef>
              <a:spcAft>
                <a:spcPts val="0"/>
              </a:spcAft>
              <a:defRPr/>
            </a:pPr>
            <a:r>
              <a:rPr lang="en-US" sz="1200" dirty="0">
                <a:latin typeface="+mn-lt"/>
                <a:cs typeface="+mn-cs"/>
              </a:rPr>
              <a:t>Double d=560222.567;</a:t>
            </a:r>
          </a:p>
          <a:p>
            <a:pPr lvl="1" algn="l" rtl="0" fontAlgn="auto">
              <a:spcBef>
                <a:spcPts val="0"/>
              </a:spcBef>
              <a:spcAft>
                <a:spcPts val="0"/>
              </a:spcAft>
              <a:defRPr/>
            </a:pPr>
            <a:r>
              <a:rPr lang="en-US" sz="1200" dirty="0">
                <a:latin typeface="+mn-lt"/>
                <a:cs typeface="+mn-cs"/>
              </a:rPr>
              <a:t>float money = 49.99f;</a:t>
            </a:r>
          </a:p>
          <a:p>
            <a:pPr lvl="1" algn="l" rtl="0" fontAlgn="auto">
              <a:spcBef>
                <a:spcPts val="0"/>
              </a:spcBef>
              <a:spcAft>
                <a:spcPts val="0"/>
              </a:spcAft>
              <a:defRPr/>
            </a:pPr>
            <a:r>
              <a:rPr lang="en-US" sz="1200" dirty="0" err="1">
                <a:latin typeface="+mn-lt"/>
                <a:cs typeface="+mn-cs"/>
              </a:rPr>
              <a:t>int</a:t>
            </a:r>
            <a:r>
              <a:rPr lang="en-US" sz="1200" dirty="0">
                <a:latin typeface="+mn-lt"/>
                <a:cs typeface="+mn-cs"/>
              </a:rPr>
              <a:t> per = 15;</a:t>
            </a:r>
          </a:p>
          <a:p>
            <a:pPr lvl="1" algn="l" rtl="0" fontAlgn="auto">
              <a:spcBef>
                <a:spcPts val="0"/>
              </a:spcBef>
              <a:spcAft>
                <a:spcPts val="0"/>
              </a:spcAft>
              <a:defRPr/>
            </a:pPr>
            <a:r>
              <a:rPr lang="en-US" sz="1200" dirty="0">
                <a:solidFill>
                  <a:schemeClr val="bg1">
                    <a:lumMod val="50000"/>
                  </a:schemeClr>
                </a:solidFill>
                <a:latin typeface="+mn-lt"/>
                <a:cs typeface="+mn-cs"/>
              </a:rPr>
              <a:t>//formatting d &amp; money values according to 4 different locales:</a:t>
            </a:r>
          </a:p>
          <a:p>
            <a:pPr lvl="1" algn="l" rtl="0" fontAlgn="auto">
              <a:spcBef>
                <a:spcPts val="0"/>
              </a:spcBef>
              <a:spcAft>
                <a:spcPts val="0"/>
              </a:spcAft>
              <a:defRPr/>
            </a:pPr>
            <a:r>
              <a:rPr lang="en-US" sz="1200" dirty="0" err="1">
                <a:latin typeface="+mn-lt"/>
                <a:cs typeface="+mn-cs"/>
              </a:rPr>
              <a:t>Locale.setDefault</a:t>
            </a:r>
            <a:r>
              <a:rPr lang="en-US" sz="1200" dirty="0">
                <a:latin typeface="+mn-lt"/>
                <a:cs typeface="+mn-cs"/>
              </a:rPr>
              <a:t>(new Locale("</a:t>
            </a:r>
            <a:r>
              <a:rPr lang="en-US" sz="1200" dirty="0" err="1">
                <a:latin typeface="+mn-lt"/>
                <a:cs typeface="+mn-cs"/>
              </a:rPr>
              <a:t>iw","IL</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("Hebrew");</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("Double format: "+</a:t>
            </a:r>
            <a:r>
              <a:rPr lang="en-US" sz="1200" b="1" dirty="0" err="1">
                <a:latin typeface="+mn-lt"/>
                <a:cs typeface="+mn-cs"/>
              </a:rPr>
              <a:t>NumberFormat.getInstance</a:t>
            </a:r>
            <a:r>
              <a:rPr lang="en-US" sz="1200" b="1" dirty="0">
                <a:latin typeface="+mn-lt"/>
                <a:cs typeface="+mn-cs"/>
              </a:rPr>
              <a:t>().format(d)</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("Currency format: "+</a:t>
            </a:r>
            <a:r>
              <a:rPr lang="en-US" sz="1200" b="1" dirty="0" err="1">
                <a:latin typeface="+mn-lt"/>
                <a:cs typeface="+mn-cs"/>
              </a:rPr>
              <a:t>NumberFormat.getCurrencyInstance</a:t>
            </a:r>
            <a:r>
              <a:rPr lang="en-US" sz="1200" b="1" dirty="0">
                <a:latin typeface="+mn-lt"/>
                <a:cs typeface="+mn-cs"/>
              </a:rPr>
              <a:t>().format(money)</a:t>
            </a:r>
            <a:r>
              <a:rPr lang="en-US" sz="1200" dirty="0">
                <a:latin typeface="+mn-lt"/>
                <a:cs typeface="+mn-cs"/>
              </a:rPr>
              <a:t>);</a:t>
            </a:r>
          </a:p>
          <a:p>
            <a:pPr lvl="1" algn="l" rtl="0" fontAlgn="auto">
              <a:spcBef>
                <a:spcPts val="0"/>
              </a:spcBef>
              <a:spcAft>
                <a:spcPts val="0"/>
              </a:spcAft>
              <a:defRPr/>
            </a:pPr>
            <a:r>
              <a:rPr lang="en-US" sz="1200" dirty="0" err="1">
                <a:latin typeface="+mn-lt"/>
                <a:cs typeface="+mn-cs"/>
              </a:rPr>
              <a:t>Locale.setDefault</a:t>
            </a:r>
            <a:r>
              <a:rPr lang="en-US" sz="1200" dirty="0">
                <a:latin typeface="+mn-lt"/>
                <a:cs typeface="+mn-cs"/>
              </a:rPr>
              <a:t>(new Locale("</a:t>
            </a:r>
            <a:r>
              <a:rPr lang="en-US" sz="1200" dirty="0" err="1">
                <a:latin typeface="+mn-lt"/>
                <a:cs typeface="+mn-cs"/>
              </a:rPr>
              <a:t>en","US</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("English");</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("Double format: "+</a:t>
            </a:r>
            <a:r>
              <a:rPr lang="en-US" sz="1200" dirty="0" err="1">
                <a:latin typeface="+mn-lt"/>
                <a:cs typeface="+mn-cs"/>
              </a:rPr>
              <a:t>NumberFormat.getInstance</a:t>
            </a:r>
            <a:r>
              <a:rPr lang="en-US" sz="1200" dirty="0">
                <a:latin typeface="+mn-lt"/>
                <a:cs typeface="+mn-cs"/>
              </a:rPr>
              <a:t>().format(d));</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("Currency format: "+</a:t>
            </a:r>
            <a:r>
              <a:rPr lang="en-US" sz="1200" dirty="0" err="1">
                <a:latin typeface="+mn-lt"/>
                <a:cs typeface="+mn-cs"/>
              </a:rPr>
              <a:t>NumberFormat.getCurrencyInstance</a:t>
            </a:r>
            <a:r>
              <a:rPr lang="en-US" sz="1200" dirty="0">
                <a:latin typeface="+mn-lt"/>
                <a:cs typeface="+mn-cs"/>
              </a:rPr>
              <a:t>().format(money));</a:t>
            </a:r>
          </a:p>
          <a:p>
            <a:pPr lvl="1" algn="l" rtl="0" fontAlgn="auto">
              <a:spcBef>
                <a:spcPts val="0"/>
              </a:spcBef>
              <a:spcAft>
                <a:spcPts val="0"/>
              </a:spcAft>
              <a:defRPr/>
            </a:pPr>
            <a:r>
              <a:rPr lang="en-US" sz="1200" dirty="0" err="1">
                <a:latin typeface="+mn-lt"/>
                <a:cs typeface="+mn-cs"/>
              </a:rPr>
              <a:t>Locale.setDefault</a:t>
            </a:r>
            <a:r>
              <a:rPr lang="en-US" sz="1200" dirty="0">
                <a:latin typeface="+mn-lt"/>
                <a:cs typeface="+mn-cs"/>
              </a:rPr>
              <a:t>(new Locale("</a:t>
            </a:r>
            <a:r>
              <a:rPr lang="en-US" sz="1200" dirty="0" err="1">
                <a:latin typeface="+mn-lt"/>
                <a:cs typeface="+mn-cs"/>
              </a:rPr>
              <a:t>fr","FR</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("French");</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("Double format: "+</a:t>
            </a:r>
            <a:r>
              <a:rPr lang="en-US" sz="1200" dirty="0" err="1">
                <a:latin typeface="+mn-lt"/>
                <a:cs typeface="+mn-cs"/>
              </a:rPr>
              <a:t>NumberFormat.getInstance</a:t>
            </a:r>
            <a:r>
              <a:rPr lang="en-US" sz="1200" dirty="0">
                <a:latin typeface="+mn-lt"/>
                <a:cs typeface="+mn-cs"/>
              </a:rPr>
              <a:t>().format(d));</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("Currency format: "+</a:t>
            </a:r>
            <a:r>
              <a:rPr lang="en-US" sz="1200" dirty="0" err="1">
                <a:latin typeface="+mn-lt"/>
                <a:cs typeface="+mn-cs"/>
              </a:rPr>
              <a:t>NumberFormat.getCurrencyInstance</a:t>
            </a:r>
            <a:r>
              <a:rPr lang="en-US" sz="1200" dirty="0">
                <a:latin typeface="+mn-lt"/>
                <a:cs typeface="+mn-cs"/>
              </a:rPr>
              <a:t>().format(money));</a:t>
            </a:r>
          </a:p>
          <a:p>
            <a:pPr lvl="1" algn="l" rtl="0" fontAlgn="auto">
              <a:spcBef>
                <a:spcPts val="0"/>
              </a:spcBef>
              <a:spcAft>
                <a:spcPts val="0"/>
              </a:spcAft>
              <a:defRPr/>
            </a:pPr>
            <a:r>
              <a:rPr lang="en-US" sz="1200" dirty="0" err="1">
                <a:latin typeface="+mn-lt"/>
                <a:cs typeface="+mn-cs"/>
              </a:rPr>
              <a:t>Locale.setDefault</a:t>
            </a:r>
            <a:r>
              <a:rPr lang="en-US" sz="1200" dirty="0">
                <a:latin typeface="+mn-lt"/>
                <a:cs typeface="+mn-cs"/>
              </a:rPr>
              <a:t>(new Locale("</a:t>
            </a:r>
            <a:r>
              <a:rPr lang="en-US" sz="1200" dirty="0" err="1">
                <a:latin typeface="+mn-lt"/>
                <a:cs typeface="+mn-cs"/>
              </a:rPr>
              <a:t>de","DE</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a:latin typeface="+mn-lt"/>
                <a:cs typeface="+mn-cs"/>
              </a:rPr>
              <a:t>("German</a:t>
            </a:r>
            <a:r>
              <a:rPr lang="en-US" sz="1200" dirty="0">
                <a:latin typeface="+mn-lt"/>
                <a:cs typeface="+mn-cs"/>
              </a:rPr>
              <a:t>");</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("Double format: "+</a:t>
            </a:r>
            <a:r>
              <a:rPr lang="en-US" sz="1200" dirty="0" err="1">
                <a:latin typeface="+mn-lt"/>
                <a:cs typeface="+mn-cs"/>
              </a:rPr>
              <a:t>NumberFormat.getInstance</a:t>
            </a:r>
            <a:r>
              <a:rPr lang="en-US" sz="1200" dirty="0">
                <a:latin typeface="+mn-lt"/>
                <a:cs typeface="+mn-cs"/>
              </a:rPr>
              <a:t>().format(d));</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("Currency format: "+</a:t>
            </a:r>
            <a:r>
              <a:rPr lang="en-US" sz="1200" dirty="0" err="1">
                <a:latin typeface="+mn-lt"/>
                <a:cs typeface="+mn-cs"/>
              </a:rPr>
              <a:t>NumberFormat.getCurrencyInstance</a:t>
            </a:r>
            <a:r>
              <a:rPr lang="en-US" sz="1200" dirty="0">
                <a:latin typeface="+mn-lt"/>
                <a:cs typeface="+mn-cs"/>
              </a:rPr>
              <a:t>().format(money));</a:t>
            </a:r>
          </a:p>
          <a:p>
            <a:pPr lvl="1" algn="l" rtl="0" fontAlgn="auto">
              <a:spcBef>
                <a:spcPts val="0"/>
              </a:spcBef>
              <a:spcAft>
                <a:spcPts val="0"/>
              </a:spcAft>
              <a:defRPr/>
            </a:pPr>
            <a:r>
              <a:rPr lang="en-US" sz="1200" dirty="0">
                <a:solidFill>
                  <a:schemeClr val="bg1">
                    <a:lumMod val="50000"/>
                  </a:schemeClr>
                </a:solidFill>
                <a:latin typeface="+mn-lt"/>
                <a:cs typeface="+mn-cs"/>
              </a:rPr>
              <a:t>//percents</a:t>
            </a:r>
          </a:p>
          <a:p>
            <a:pPr lvl="1" algn="l" rtl="0" fontAlgn="auto">
              <a:spcBef>
                <a:spcPts val="0"/>
              </a:spcBef>
              <a:spcAft>
                <a:spcPts val="0"/>
              </a:spcAft>
              <a:defRPr/>
            </a:pPr>
            <a:r>
              <a:rPr lang="en-US" sz="1200" dirty="0" err="1">
                <a:latin typeface="+mn-lt"/>
                <a:cs typeface="+mn-cs"/>
              </a:rPr>
              <a:t>System.out.println</a:t>
            </a:r>
            <a:r>
              <a:rPr lang="en-US" sz="1200" dirty="0">
                <a:latin typeface="+mn-lt"/>
                <a:cs typeface="+mn-cs"/>
              </a:rPr>
              <a:t>("Percent format: "+</a:t>
            </a:r>
            <a:r>
              <a:rPr lang="en-US" sz="1200" b="1" dirty="0" err="1">
                <a:latin typeface="+mn-lt"/>
                <a:cs typeface="+mn-cs"/>
              </a:rPr>
              <a:t>NumberFormat.getPercentInstance</a:t>
            </a:r>
            <a:r>
              <a:rPr lang="en-US" sz="1200" b="1" dirty="0">
                <a:latin typeface="+mn-lt"/>
                <a:cs typeface="+mn-cs"/>
              </a:rPr>
              <a:t>().format(per)</a:t>
            </a:r>
            <a:r>
              <a:rPr lang="en-US" sz="1200" dirty="0">
                <a:latin typeface="+mn-lt"/>
                <a:cs typeface="+mn-cs"/>
              </a:rPr>
              <a:t>);</a:t>
            </a:r>
          </a:p>
          <a:p>
            <a:pPr algn="l" rtl="0" fontAlgn="auto">
              <a:spcBef>
                <a:spcPts val="0"/>
              </a:spcBef>
              <a:spcAft>
                <a:spcPts val="0"/>
              </a:spcAft>
              <a:defRPr/>
            </a:pPr>
            <a:r>
              <a:rPr lang="en-US" sz="1200" dirty="0">
                <a:latin typeface="+mn-lt"/>
                <a:cs typeface="+mn-cs"/>
              </a:rPr>
              <a:t>}</a:t>
            </a:r>
          </a:p>
        </p:txBody>
      </p:sp>
      <p:sp>
        <p:nvSpPr>
          <p:cNvPr id="6" name="AutoShape 8"/>
          <p:cNvSpPr>
            <a:spLocks noChangeArrowheads="1"/>
          </p:cNvSpPr>
          <p:nvPr/>
        </p:nvSpPr>
        <p:spPr bwMode="auto">
          <a:xfrm>
            <a:off x="7972425" y="2590800"/>
            <a:ext cx="2228850" cy="3657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Output:</a:t>
            </a:r>
          </a:p>
          <a:p>
            <a:pPr algn="l" rtl="0" fontAlgn="auto">
              <a:spcBef>
                <a:spcPts val="0"/>
              </a:spcBef>
              <a:spcAft>
                <a:spcPts val="0"/>
              </a:spcAft>
              <a:defRPr/>
            </a:pPr>
            <a:endParaRPr lang="he-IL" sz="1200" dirty="0">
              <a:latin typeface="+mn-lt"/>
              <a:cs typeface="+mn-cs"/>
            </a:endParaRPr>
          </a:p>
          <a:p>
            <a:pPr algn="l" rtl="0" fontAlgn="auto">
              <a:spcBef>
                <a:spcPts val="0"/>
              </a:spcBef>
              <a:spcAft>
                <a:spcPts val="0"/>
              </a:spcAft>
              <a:defRPr/>
            </a:pPr>
            <a:r>
              <a:rPr lang="en-US" sz="1200" dirty="0">
                <a:latin typeface="+mn-lt"/>
                <a:cs typeface="+mn-cs"/>
              </a:rPr>
              <a:t>Hebrew</a:t>
            </a:r>
          </a:p>
          <a:p>
            <a:pPr algn="l" rtl="0" fontAlgn="auto">
              <a:spcBef>
                <a:spcPts val="0"/>
              </a:spcBef>
              <a:spcAft>
                <a:spcPts val="0"/>
              </a:spcAft>
              <a:defRPr/>
            </a:pPr>
            <a:r>
              <a:rPr lang="en-US" sz="1200" dirty="0">
                <a:latin typeface="+mn-lt"/>
                <a:cs typeface="+mn-cs"/>
              </a:rPr>
              <a:t>Double format: </a:t>
            </a:r>
            <a:r>
              <a:rPr lang="en-US" sz="1100" dirty="0">
                <a:latin typeface="+mn-lt"/>
                <a:cs typeface="+mn-cs"/>
              </a:rPr>
              <a:t>560,222.567</a:t>
            </a:r>
          </a:p>
          <a:p>
            <a:pPr algn="l" rtl="0" fontAlgn="auto">
              <a:spcBef>
                <a:spcPts val="0"/>
              </a:spcBef>
              <a:spcAft>
                <a:spcPts val="0"/>
              </a:spcAft>
              <a:defRPr/>
            </a:pPr>
            <a:r>
              <a:rPr lang="en-US" sz="1200" dirty="0">
                <a:latin typeface="+mn-lt"/>
                <a:cs typeface="+mn-cs"/>
              </a:rPr>
              <a:t>Currency format: 49.99 </a:t>
            </a:r>
            <a:r>
              <a:rPr lang="he-IL" sz="1200" dirty="0">
                <a:latin typeface="+mn-lt"/>
                <a:cs typeface="+mn-cs"/>
              </a:rPr>
              <a:t>ש"ח</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English</a:t>
            </a:r>
          </a:p>
          <a:p>
            <a:pPr algn="l" rtl="0" fontAlgn="auto">
              <a:spcBef>
                <a:spcPts val="0"/>
              </a:spcBef>
              <a:spcAft>
                <a:spcPts val="0"/>
              </a:spcAft>
              <a:defRPr/>
            </a:pPr>
            <a:r>
              <a:rPr lang="en-US" sz="1200" dirty="0">
                <a:latin typeface="+mn-lt"/>
                <a:cs typeface="+mn-cs"/>
              </a:rPr>
              <a:t>Double format: </a:t>
            </a:r>
            <a:r>
              <a:rPr lang="en-US" sz="1100" dirty="0">
                <a:latin typeface="+mn-lt"/>
                <a:cs typeface="+mn-cs"/>
              </a:rPr>
              <a:t>560,222.567</a:t>
            </a:r>
          </a:p>
          <a:p>
            <a:pPr algn="l" rtl="0" fontAlgn="auto">
              <a:spcBef>
                <a:spcPts val="0"/>
              </a:spcBef>
              <a:spcAft>
                <a:spcPts val="0"/>
              </a:spcAft>
              <a:defRPr/>
            </a:pPr>
            <a:r>
              <a:rPr lang="en-US" sz="1200" dirty="0">
                <a:latin typeface="+mn-lt"/>
                <a:cs typeface="+mn-cs"/>
              </a:rPr>
              <a:t>Currency format: $49.99</a:t>
            </a:r>
            <a:endParaRPr lang="he-IL" sz="1200" dirty="0">
              <a:latin typeface="+mn-lt"/>
              <a:cs typeface="+mn-cs"/>
            </a:endParaRP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French</a:t>
            </a:r>
          </a:p>
          <a:p>
            <a:pPr algn="l" rtl="0" fontAlgn="auto">
              <a:spcBef>
                <a:spcPts val="0"/>
              </a:spcBef>
              <a:spcAft>
                <a:spcPts val="0"/>
              </a:spcAft>
              <a:defRPr/>
            </a:pPr>
            <a:r>
              <a:rPr lang="en-US" sz="1200" dirty="0">
                <a:latin typeface="+mn-lt"/>
                <a:cs typeface="+mn-cs"/>
              </a:rPr>
              <a:t>Double format: </a:t>
            </a:r>
            <a:r>
              <a:rPr lang="en-US" sz="1100" dirty="0">
                <a:latin typeface="+mn-lt"/>
                <a:cs typeface="+mn-cs"/>
              </a:rPr>
              <a:t>560 222,567</a:t>
            </a:r>
          </a:p>
          <a:p>
            <a:pPr algn="l" rtl="0" fontAlgn="auto">
              <a:spcBef>
                <a:spcPts val="0"/>
              </a:spcBef>
              <a:spcAft>
                <a:spcPts val="0"/>
              </a:spcAft>
              <a:defRPr/>
            </a:pPr>
            <a:r>
              <a:rPr lang="en-US" sz="1200" dirty="0">
                <a:latin typeface="+mn-lt"/>
                <a:cs typeface="+mn-cs"/>
              </a:rPr>
              <a:t>Currency format: 49,99 €</a:t>
            </a:r>
            <a:endParaRPr lang="he-IL" sz="1200" dirty="0">
              <a:latin typeface="+mn-lt"/>
              <a:cs typeface="+mn-cs"/>
            </a:endParaRP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German</a:t>
            </a:r>
          </a:p>
          <a:p>
            <a:pPr algn="l" rtl="0" fontAlgn="auto">
              <a:spcBef>
                <a:spcPts val="0"/>
              </a:spcBef>
              <a:spcAft>
                <a:spcPts val="0"/>
              </a:spcAft>
              <a:defRPr/>
            </a:pPr>
            <a:r>
              <a:rPr lang="en-US" sz="1200" dirty="0">
                <a:latin typeface="+mn-lt"/>
                <a:cs typeface="+mn-cs"/>
              </a:rPr>
              <a:t>Double format: </a:t>
            </a:r>
            <a:r>
              <a:rPr lang="en-US" sz="1100" dirty="0">
                <a:latin typeface="+mn-lt"/>
                <a:cs typeface="+mn-cs"/>
              </a:rPr>
              <a:t>560.222,567</a:t>
            </a:r>
          </a:p>
          <a:p>
            <a:pPr algn="l" rtl="0" fontAlgn="auto">
              <a:spcBef>
                <a:spcPts val="0"/>
              </a:spcBef>
              <a:spcAft>
                <a:spcPts val="0"/>
              </a:spcAft>
              <a:defRPr/>
            </a:pPr>
            <a:r>
              <a:rPr lang="en-US" sz="1200" dirty="0">
                <a:latin typeface="+mn-lt"/>
                <a:cs typeface="+mn-cs"/>
              </a:rPr>
              <a:t>Currency format: 49,99 €</a:t>
            </a:r>
            <a:endParaRPr lang="he-IL" sz="1200" dirty="0">
              <a:latin typeface="+mn-lt"/>
              <a:cs typeface="+mn-cs"/>
            </a:endParaRP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Percent format: 1.500%</a:t>
            </a:r>
          </a:p>
        </p:txBody>
      </p:sp>
      <p:cxnSp>
        <p:nvCxnSpPr>
          <p:cNvPr id="7" name="Straight Connector 6"/>
          <p:cNvCxnSpPr/>
          <p:nvPr/>
        </p:nvCxnSpPr>
        <p:spPr>
          <a:xfrm>
            <a:off x="6686550" y="3124200"/>
            <a:ext cx="1371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86550" y="3884614"/>
            <a:ext cx="1371600" cy="15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86550" y="4570414"/>
            <a:ext cx="1371600" cy="15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86550" y="5332414"/>
            <a:ext cx="1371600" cy="15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2350" y="6019800"/>
            <a:ext cx="6858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he-IL" dirty="0"/>
          </a:p>
        </p:txBody>
      </p:sp>
      <p:sp>
        <p:nvSpPr>
          <p:cNvPr id="3" name="Content Placeholder 2"/>
          <p:cNvSpPr>
            <a:spLocks noGrp="1"/>
          </p:cNvSpPr>
          <p:nvPr>
            <p:ph idx="1"/>
          </p:nvPr>
        </p:nvSpPr>
        <p:spPr>
          <a:xfrm>
            <a:off x="527820" y="1600201"/>
            <a:ext cx="9721080" cy="4525963"/>
          </a:xfrm>
        </p:spPr>
        <p:txBody>
          <a:bodyPr/>
          <a:lstStyle/>
          <a:p>
            <a:pPr lvl="1"/>
            <a:endParaRPr lang="en-US" sz="2400" dirty="0" smtClean="0"/>
          </a:p>
          <a:p>
            <a:r>
              <a:rPr lang="en-US" sz="2800" dirty="0" smtClean="0"/>
              <a:t>G1  (Garbage First)</a:t>
            </a:r>
          </a:p>
          <a:p>
            <a:pPr lvl="1"/>
            <a:r>
              <a:rPr lang="en-US" sz="2400" dirty="0" smtClean="0"/>
              <a:t>A long run replacement for CMS (Concurrent Mark Sweep GC)</a:t>
            </a:r>
          </a:p>
          <a:p>
            <a:pPr lvl="1"/>
            <a:r>
              <a:rPr lang="en-US" sz="2400" dirty="0" smtClean="0"/>
              <a:t>Available in Java 6 update 14</a:t>
            </a:r>
          </a:p>
          <a:p>
            <a:endParaRPr lang="en-US" dirty="0" smtClean="0"/>
          </a:p>
          <a:p>
            <a:pPr lvl="1"/>
            <a:endParaRPr lang="en-US" sz="2400" dirty="0" smtClean="0"/>
          </a:p>
          <a:p>
            <a:pPr lvl="1"/>
            <a:endParaRPr lang="en-US" dirty="0" smtClean="0"/>
          </a:p>
          <a:p>
            <a:pPr lvl="1"/>
            <a:endParaRPr lang="en-US" dirty="0" smtClean="0"/>
          </a:p>
          <a:p>
            <a:pPr lvl="1"/>
            <a:endParaRPr lang="he-IL" dirty="0"/>
          </a:p>
        </p:txBody>
      </p:sp>
    </p:spTree>
    <p:extLst>
      <p:ext uri="{BB962C8B-B14F-4D97-AF65-F5344CB8AC3E}">
        <p14:creationId xmlns:p14="http://schemas.microsoft.com/office/powerpoint/2010/main" xmlns="" val="54025267"/>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990600"/>
            <a:ext cx="9772650" cy="5424488"/>
          </a:xfrm>
          <a:prstGeom prst="rect">
            <a:avLst/>
          </a:prstGeom>
        </p:spPr>
        <p:txBody>
          <a:bodyPr>
            <a:normAutofit/>
          </a:bodyPr>
          <a:lstStyle/>
          <a:p>
            <a:pPr marL="1143000" lvl="2" indent="-228600" algn="l" rtl="0" fontAlgn="auto">
              <a:spcBef>
                <a:spcPct val="20000"/>
              </a:spcBef>
              <a:spcAft>
                <a:spcPts val="0"/>
              </a:spcAft>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numbers &amp; currencies</a:t>
            </a:r>
          </a:p>
          <a:p>
            <a:pPr marL="800100" lvl="1" indent="-342900" algn="l" rtl="0" fontAlgn="auto">
              <a:spcBef>
                <a:spcPct val="20000"/>
              </a:spcBef>
              <a:spcAft>
                <a:spcPts val="0"/>
              </a:spcAft>
              <a:buFont typeface="Arial" pitchFamily="34" charset="0"/>
              <a:buChar char="•"/>
              <a:defRPr/>
            </a:pPr>
            <a:endParaRPr lang="en-US" sz="12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Applying patterns</a:t>
            </a:r>
          </a:p>
          <a:p>
            <a:pPr marL="1257300" lvl="2" indent="-342900" algn="l" rtl="0" fontAlgn="auto">
              <a:spcBef>
                <a:spcPct val="20000"/>
              </a:spcBef>
              <a:spcAft>
                <a:spcPts val="0"/>
              </a:spcAft>
              <a:buFont typeface="Arial" pitchFamily="34" charset="0"/>
              <a:buChar char="•"/>
              <a:defRPr/>
            </a:pPr>
            <a:r>
              <a:rPr lang="en-US" dirty="0">
                <a:latin typeface="+mn-lt"/>
                <a:cs typeface="+mn-cs"/>
              </a:rPr>
              <a:t>Specify pattern as string</a:t>
            </a: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defRPr/>
            </a:pPr>
            <a:endParaRPr lang="en-US" dirty="0">
              <a:latin typeface="+mn-lt"/>
              <a:cs typeface="+mn-cs"/>
            </a:endParaRPr>
          </a:p>
          <a:p>
            <a:pPr marL="1257300" lvl="2" indent="-342900" algn="l" rtl="0" fontAlgn="auto">
              <a:spcBef>
                <a:spcPct val="20000"/>
              </a:spcBef>
              <a:spcAft>
                <a:spcPts val="0"/>
              </a:spcAft>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r>
              <a:rPr lang="en-US" dirty="0">
                <a:latin typeface="+mn-lt"/>
                <a:cs typeface="+mn-cs"/>
              </a:rPr>
              <a:t>Apply pattern to the </a:t>
            </a:r>
            <a:r>
              <a:rPr lang="en-US" i="1" dirty="0" err="1">
                <a:latin typeface="+mn-lt"/>
                <a:cs typeface="+mn-cs"/>
              </a:rPr>
              <a:t>DecimalFormat</a:t>
            </a:r>
            <a:r>
              <a:rPr lang="en-US" dirty="0">
                <a:latin typeface="+mn-lt"/>
                <a:cs typeface="+mn-cs"/>
              </a:rPr>
              <a:t> formatter</a:t>
            </a:r>
          </a:p>
          <a:p>
            <a:pPr marL="1257300" lvl="2" indent="-342900" algn="l" rtl="0" fontAlgn="auto">
              <a:spcBef>
                <a:spcPct val="20000"/>
              </a:spcBef>
              <a:spcAft>
                <a:spcPts val="0"/>
              </a:spcAft>
              <a:buFont typeface="Arial" pitchFamily="34" charset="0"/>
              <a:buChar char="•"/>
              <a:defRPr/>
            </a:pPr>
            <a:r>
              <a:rPr lang="en-US" dirty="0">
                <a:latin typeface="+mn-lt"/>
                <a:cs typeface="+mn-cs"/>
              </a:rPr>
              <a:t>Format values</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graphicFrame>
        <p:nvGraphicFramePr>
          <p:cNvPr id="5" name="Table 4"/>
          <p:cNvGraphicFramePr>
            <a:graphicFrameLocks noGrp="1"/>
          </p:cNvGraphicFramePr>
          <p:nvPr/>
        </p:nvGraphicFramePr>
        <p:xfrm>
          <a:off x="4629151" y="2590800"/>
          <a:ext cx="5057774" cy="1661160"/>
        </p:xfrm>
        <a:graphic>
          <a:graphicData uri="http://schemas.openxmlformats.org/drawingml/2006/table">
            <a:tbl>
              <a:tblPr firstRow="1" bandRow="1">
                <a:tableStyleId>{5C22544A-7EE6-4342-B048-85BDC9FD1C3A}</a:tableStyleId>
              </a:tblPr>
              <a:tblGrid>
                <a:gridCol w="1298618"/>
                <a:gridCol w="1958931"/>
                <a:gridCol w="1800225"/>
              </a:tblGrid>
              <a:tr h="328438">
                <a:tc>
                  <a:txBody>
                    <a:bodyPr/>
                    <a:lstStyle/>
                    <a:p>
                      <a:r>
                        <a:rPr lang="en-US" dirty="0" smtClean="0"/>
                        <a:t>Value</a:t>
                      </a:r>
                      <a:endParaRPr lang="en-US" dirty="0"/>
                    </a:p>
                  </a:txBody>
                  <a:tcPr marL="102870" marR="102870">
                    <a:solidFill>
                      <a:srgbClr val="00B0F0"/>
                    </a:solidFill>
                  </a:tcPr>
                </a:tc>
                <a:tc>
                  <a:txBody>
                    <a:bodyPr/>
                    <a:lstStyle/>
                    <a:p>
                      <a:r>
                        <a:rPr lang="en-US" dirty="0" smtClean="0"/>
                        <a:t>Pattern</a:t>
                      </a:r>
                      <a:endParaRPr lang="en-US" dirty="0"/>
                    </a:p>
                  </a:txBody>
                  <a:tcPr marL="102870" marR="102870">
                    <a:solidFill>
                      <a:srgbClr val="00B0F0"/>
                    </a:solidFill>
                  </a:tcPr>
                </a:tc>
                <a:tc>
                  <a:txBody>
                    <a:bodyPr/>
                    <a:lstStyle/>
                    <a:p>
                      <a:r>
                        <a:rPr lang="en-US" dirty="0" smtClean="0"/>
                        <a:t>Output</a:t>
                      </a:r>
                      <a:endParaRPr lang="en-US" dirty="0"/>
                    </a:p>
                  </a:txBody>
                  <a:tcPr marL="102870" marR="102870">
                    <a:solidFill>
                      <a:srgbClr val="00B0F0"/>
                    </a:solidFill>
                  </a:tcPr>
                </a:tc>
              </a:tr>
              <a:tr h="232643">
                <a:tc>
                  <a:txBody>
                    <a:bodyPr/>
                    <a:lstStyle/>
                    <a:p>
                      <a:r>
                        <a:rPr lang="en-US" sz="1100" dirty="0" smtClean="0"/>
                        <a:t>123456.789 </a:t>
                      </a:r>
                      <a:endParaRPr lang="en-US" sz="1100" dirty="0"/>
                    </a:p>
                  </a:txBody>
                  <a:tcPr marL="102870" marR="102870"/>
                </a:tc>
                <a:tc>
                  <a:txBody>
                    <a:bodyPr/>
                    <a:lstStyle/>
                    <a:p>
                      <a:pPr algn="ctr"/>
                      <a:r>
                        <a:rPr lang="en-US" sz="1100" dirty="0" smtClean="0"/>
                        <a:t>###,###.###</a:t>
                      </a:r>
                      <a:endParaRPr lang="en-US" sz="1100" dirty="0"/>
                    </a:p>
                  </a:txBody>
                  <a:tcPr marL="102870" marR="102870"/>
                </a:tc>
                <a:tc>
                  <a:txBody>
                    <a:bodyPr/>
                    <a:lstStyle/>
                    <a:p>
                      <a:r>
                        <a:rPr lang="en-US" sz="1100" dirty="0" smtClean="0"/>
                        <a:t>123,456.789 </a:t>
                      </a:r>
                      <a:endParaRPr lang="en-US" sz="1100" dirty="0"/>
                    </a:p>
                  </a:txBody>
                  <a:tcPr marL="102870" marR="102870"/>
                </a:tc>
              </a:tr>
              <a:tr h="232643">
                <a:tc>
                  <a:txBody>
                    <a:bodyPr/>
                    <a:lstStyle/>
                    <a:p>
                      <a:r>
                        <a:rPr lang="en-US" sz="1100" dirty="0" smtClean="0"/>
                        <a:t>123456.789 </a:t>
                      </a:r>
                      <a:endParaRPr lang="en-US" sz="1100" dirty="0"/>
                    </a:p>
                  </a:txBody>
                  <a:tcPr marL="102870" marR="102870"/>
                </a:tc>
                <a:tc>
                  <a:txBody>
                    <a:bodyPr/>
                    <a:lstStyle/>
                    <a:p>
                      <a:pPr algn="ctr"/>
                      <a:r>
                        <a:rPr lang="en-US" sz="1100" dirty="0" smtClean="0"/>
                        <a:t>###.## </a:t>
                      </a:r>
                      <a:endParaRPr lang="en-US" sz="1100" dirty="0"/>
                    </a:p>
                  </a:txBody>
                  <a:tcPr marL="102870" marR="102870"/>
                </a:tc>
                <a:tc>
                  <a:txBody>
                    <a:bodyPr/>
                    <a:lstStyle/>
                    <a:p>
                      <a:r>
                        <a:rPr lang="en-US" sz="1100" dirty="0" smtClean="0"/>
                        <a:t>123456.79 </a:t>
                      </a:r>
                      <a:endParaRPr lang="en-US" sz="1100" dirty="0"/>
                    </a:p>
                  </a:txBody>
                  <a:tcPr marL="102870" marR="102870"/>
                </a:tc>
              </a:tr>
              <a:tr h="232643">
                <a:tc>
                  <a:txBody>
                    <a:bodyPr/>
                    <a:lstStyle/>
                    <a:p>
                      <a:r>
                        <a:rPr lang="en-US" sz="1100" dirty="0" smtClean="0"/>
                        <a:t>123.78 </a:t>
                      </a:r>
                      <a:endParaRPr lang="en-US" sz="1100" dirty="0"/>
                    </a:p>
                  </a:txBody>
                  <a:tcPr marL="102870" marR="102870"/>
                </a:tc>
                <a:tc>
                  <a:txBody>
                    <a:bodyPr/>
                    <a:lstStyle/>
                    <a:p>
                      <a:pPr algn="ctr"/>
                      <a:r>
                        <a:rPr lang="en-US" sz="1100" dirty="0" smtClean="0"/>
                        <a:t>000000.000 </a:t>
                      </a:r>
                      <a:endParaRPr lang="en-US" sz="1100" dirty="0"/>
                    </a:p>
                  </a:txBody>
                  <a:tcPr marL="102870" marR="1028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000123.780 </a:t>
                      </a:r>
                    </a:p>
                  </a:txBody>
                  <a:tcPr marL="102870" marR="102870"/>
                </a:tc>
              </a:tr>
              <a:tr h="232643">
                <a:tc>
                  <a:txBody>
                    <a:bodyPr/>
                    <a:lstStyle/>
                    <a:p>
                      <a:r>
                        <a:rPr lang="en-US" sz="1100" dirty="0" smtClean="0"/>
                        <a:t>12345.67 </a:t>
                      </a:r>
                      <a:endParaRPr lang="en-US" sz="1100" dirty="0"/>
                    </a:p>
                  </a:txBody>
                  <a:tcPr marL="102870" marR="102870"/>
                </a:tc>
                <a:tc>
                  <a:txBody>
                    <a:bodyPr/>
                    <a:lstStyle/>
                    <a:p>
                      <a:pPr algn="ctr"/>
                      <a:r>
                        <a:rPr lang="en-US" sz="1100" dirty="0" smtClean="0"/>
                        <a:t>$###,###.### </a:t>
                      </a:r>
                      <a:endParaRPr lang="en-US" sz="1100" dirty="0"/>
                    </a:p>
                  </a:txBody>
                  <a:tcPr marL="102870" marR="1028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$12,345.67 </a:t>
                      </a:r>
                    </a:p>
                  </a:txBody>
                  <a:tcPr marL="102870" marR="102870"/>
                </a:tc>
              </a:tr>
              <a:tr h="232643">
                <a:tc>
                  <a:txBody>
                    <a:bodyPr/>
                    <a:lstStyle/>
                    <a:p>
                      <a:r>
                        <a:rPr lang="en-US" sz="1100" dirty="0" smtClean="0"/>
                        <a:t>12345.67 </a:t>
                      </a:r>
                      <a:endParaRPr lang="en-US" sz="1100" dirty="0"/>
                    </a:p>
                  </a:txBody>
                  <a:tcPr marL="102870" marR="102870"/>
                </a:tc>
                <a:tc>
                  <a:txBody>
                    <a:bodyPr/>
                    <a:lstStyle/>
                    <a:p>
                      <a:pPr algn="ctr"/>
                      <a:r>
                        <a:rPr lang="en-US" sz="1100" dirty="0" smtClean="0"/>
                        <a:t>\u00A5###,###.### </a:t>
                      </a:r>
                      <a:endParaRPr lang="en-US" sz="1100" dirty="0"/>
                    </a:p>
                  </a:txBody>
                  <a:tcPr marL="102870" marR="1028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¥12,345.67 </a:t>
                      </a:r>
                    </a:p>
                  </a:txBody>
                  <a:tcPr marL="102870" marR="102870"/>
                </a:tc>
              </a:tr>
            </a:tbl>
          </a:graphicData>
        </a:graphic>
      </p:graphicFrame>
      <p:sp>
        <p:nvSpPr>
          <p:cNvPr id="6" name="AutoShape 8"/>
          <p:cNvSpPr>
            <a:spLocks noChangeArrowheads="1"/>
          </p:cNvSpPr>
          <p:nvPr/>
        </p:nvSpPr>
        <p:spPr bwMode="auto">
          <a:xfrm>
            <a:off x="3600450" y="4876800"/>
            <a:ext cx="6172200" cy="152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solidFill>
                  <a:schemeClr val="bg1">
                    <a:lumMod val="50000"/>
                  </a:schemeClr>
                </a:solidFill>
                <a:latin typeface="+mn-lt"/>
                <a:cs typeface="+mn-cs"/>
              </a:rPr>
              <a:t>//customized</a:t>
            </a:r>
          </a:p>
          <a:p>
            <a:pPr algn="l" rtl="0" fontAlgn="auto">
              <a:spcBef>
                <a:spcPts val="0"/>
              </a:spcBef>
              <a:spcAft>
                <a:spcPts val="0"/>
              </a:spcAft>
              <a:defRPr/>
            </a:pPr>
            <a:r>
              <a:rPr lang="en-US" sz="1200" dirty="0">
                <a:latin typeface="+mn-lt"/>
                <a:cs typeface="+mn-cs"/>
              </a:rPr>
              <a:t>String pattern="000,000,000,000";</a:t>
            </a:r>
          </a:p>
          <a:p>
            <a:pPr algn="l" rtl="0" fontAlgn="auto">
              <a:spcBef>
                <a:spcPts val="0"/>
              </a:spcBef>
              <a:spcAft>
                <a:spcPts val="0"/>
              </a:spcAft>
              <a:defRPr/>
            </a:pPr>
            <a:r>
              <a:rPr lang="en-US" sz="1200" b="1" dirty="0" err="1">
                <a:latin typeface="+mn-lt"/>
                <a:cs typeface="+mn-cs"/>
              </a:rPr>
              <a:t>DecimalFormat</a:t>
            </a:r>
            <a:r>
              <a:rPr lang="en-US" sz="1200" b="1" dirty="0">
                <a:latin typeface="+mn-lt"/>
                <a:cs typeface="+mn-cs"/>
              </a:rPr>
              <a:t> </a:t>
            </a:r>
            <a:r>
              <a:rPr lang="en-US" sz="1200" b="1" dirty="0" err="1">
                <a:latin typeface="+mn-lt"/>
                <a:cs typeface="+mn-cs"/>
              </a:rPr>
              <a:t>ipFormat</a:t>
            </a:r>
            <a:r>
              <a:rPr lang="en-US" sz="1200" b="1" dirty="0">
                <a:latin typeface="+mn-lt"/>
                <a:cs typeface="+mn-cs"/>
              </a:rPr>
              <a:t>=(</a:t>
            </a:r>
            <a:r>
              <a:rPr lang="en-US" sz="1200" b="1" dirty="0" err="1">
                <a:latin typeface="+mn-lt"/>
                <a:cs typeface="+mn-cs"/>
              </a:rPr>
              <a:t>DecimalFormat</a:t>
            </a:r>
            <a:r>
              <a:rPr lang="en-US" sz="1200" b="1" dirty="0">
                <a:latin typeface="+mn-lt"/>
                <a:cs typeface="+mn-cs"/>
              </a:rPr>
              <a:t>)</a:t>
            </a:r>
            <a:r>
              <a:rPr lang="en-US" sz="1200" b="1" dirty="0" err="1">
                <a:latin typeface="+mn-lt"/>
                <a:cs typeface="+mn-cs"/>
              </a:rPr>
              <a:t>NumberFormat.</a:t>
            </a:r>
            <a:r>
              <a:rPr lang="en-US" sz="1200" b="1" i="1" dirty="0" err="1">
                <a:latin typeface="+mn-lt"/>
                <a:cs typeface="+mn-cs"/>
              </a:rPr>
              <a:t>getIntegerInstance</a:t>
            </a:r>
            <a:r>
              <a:rPr lang="en-US" sz="1200" b="1" i="1" dirty="0">
                <a:latin typeface="+mn-lt"/>
                <a:cs typeface="+mn-cs"/>
              </a:rPr>
              <a:t>();</a:t>
            </a:r>
          </a:p>
          <a:p>
            <a:pPr algn="l" rtl="0" fontAlgn="auto">
              <a:spcBef>
                <a:spcPts val="0"/>
              </a:spcBef>
              <a:spcAft>
                <a:spcPts val="0"/>
              </a:spcAft>
              <a:defRPr/>
            </a:pPr>
            <a:r>
              <a:rPr lang="en-US" sz="1200" b="1" dirty="0" err="1">
                <a:latin typeface="+mn-lt"/>
                <a:cs typeface="+mn-cs"/>
              </a:rPr>
              <a:t>ipFormat.applyPattern</a:t>
            </a:r>
            <a:r>
              <a:rPr lang="en-US" sz="1200" b="1" dirty="0">
                <a:latin typeface="+mn-lt"/>
                <a:cs typeface="+mn-cs"/>
              </a:rPr>
              <a:t>(pattern);</a:t>
            </a:r>
          </a:p>
          <a:p>
            <a:pPr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a:t>
            </a:r>
            <a:r>
              <a:rPr lang="en-US" sz="1200" b="1" i="1" dirty="0" err="1">
                <a:latin typeface="+mn-lt"/>
                <a:cs typeface="+mn-cs"/>
              </a:rPr>
              <a:t>ipFormat.format</a:t>
            </a:r>
            <a:r>
              <a:rPr lang="en-US" sz="1200" b="1" i="1" dirty="0">
                <a:latin typeface="+mn-lt"/>
                <a:cs typeface="+mn-cs"/>
              </a:rPr>
              <a:t>(127687445909l)</a:t>
            </a:r>
            <a:r>
              <a:rPr lang="en-US" sz="1200" i="1" dirty="0">
                <a:latin typeface="+mn-lt"/>
                <a:cs typeface="+mn-cs"/>
              </a:rPr>
              <a:t>);</a:t>
            </a:r>
            <a:endParaRPr lang="en-US" sz="1200" dirty="0">
              <a:latin typeface="+mn-lt"/>
              <a:cs typeface="+mn-cs"/>
            </a:endParaRP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 Output: 127.687.445.909</a:t>
            </a:r>
            <a:endParaRPr lang="he-IL" sz="1200" dirty="0">
              <a:latin typeface="+mn-lt"/>
              <a:cs typeface="+mn-cs"/>
            </a:endParaRP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1204913"/>
            <a:ext cx="9772650" cy="5424487"/>
          </a:xfrm>
          <a:prstGeom prst="rect">
            <a:avLst/>
          </a:prstGeom>
        </p:spPr>
        <p:txBody>
          <a:bodyPr>
            <a:normAutofit lnSpcReduction="10000"/>
          </a:bodyPr>
          <a:lstStyle/>
          <a:p>
            <a:pPr marL="1143000" lvl="2" indent="-228600" algn="l" rtl="0" fontAlgn="auto">
              <a:spcBef>
                <a:spcPct val="20000"/>
              </a:spcBef>
              <a:spcAft>
                <a:spcPts val="0"/>
              </a:spcAft>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date &amp; time</a:t>
            </a:r>
          </a:p>
          <a:p>
            <a:pPr marL="342900" indent="-342900" algn="l" rtl="0" fontAlgn="auto">
              <a:spcBef>
                <a:spcPct val="20000"/>
              </a:spcBef>
              <a:spcAft>
                <a:spcPts val="0"/>
              </a:spcAft>
              <a:defRPr/>
            </a:pPr>
            <a:endParaRPr lang="en-US" sz="14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Use </a:t>
            </a:r>
            <a:r>
              <a:rPr lang="en-US" sz="2400" dirty="0" err="1">
                <a:latin typeface="+mn-lt"/>
                <a:cs typeface="+mn-cs"/>
              </a:rPr>
              <a:t>java.text.DateFormat</a:t>
            </a:r>
            <a:endParaRPr lang="en-US" sz="2400" dirty="0">
              <a:latin typeface="+mn-lt"/>
              <a:cs typeface="+mn-cs"/>
            </a:endParaRPr>
          </a:p>
          <a:p>
            <a:pPr marL="1257300" lvl="2" indent="-342900" algn="l" rtl="0" fontAlgn="auto">
              <a:spcBef>
                <a:spcPct val="20000"/>
              </a:spcBef>
              <a:spcAft>
                <a:spcPts val="0"/>
              </a:spcAft>
              <a:buFont typeface="Arial" pitchFamily="34" charset="0"/>
              <a:buChar char="•"/>
              <a:defRPr/>
            </a:pPr>
            <a:r>
              <a:rPr lang="en-US" i="1" dirty="0" err="1">
                <a:latin typeface="+mn-lt"/>
                <a:cs typeface="+mn-cs"/>
              </a:rPr>
              <a:t>DateFormat.getInstance</a:t>
            </a:r>
            <a:r>
              <a:rPr lang="en-US" i="1" dirty="0">
                <a:latin typeface="+mn-lt"/>
                <a:cs typeface="+mn-cs"/>
              </a:rPr>
              <a:t>()  </a:t>
            </a:r>
            <a:r>
              <a:rPr lang="en-US" dirty="0">
                <a:latin typeface="+mn-lt"/>
                <a:cs typeface="+mn-cs"/>
              </a:rPr>
              <a:t>- using default locale and ‘</a:t>
            </a:r>
            <a:r>
              <a:rPr lang="en-US" i="1" dirty="0">
                <a:latin typeface="+mn-lt"/>
                <a:cs typeface="+mn-cs"/>
              </a:rPr>
              <a:t>SHORT</a:t>
            </a:r>
            <a:r>
              <a:rPr lang="en-US" dirty="0">
                <a:latin typeface="+mn-lt"/>
                <a:cs typeface="+mn-cs"/>
              </a:rPr>
              <a:t>’ style (later)</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DateFormat.getInstance</a:t>
            </a:r>
            <a:r>
              <a:rPr lang="en-US" i="1" dirty="0">
                <a:latin typeface="+mn-lt"/>
                <a:cs typeface="+mn-cs"/>
              </a:rPr>
              <a:t>(</a:t>
            </a:r>
            <a:r>
              <a:rPr lang="en-US" i="1" dirty="0" err="1">
                <a:latin typeface="+mn-lt"/>
                <a:cs typeface="+mn-cs"/>
              </a:rPr>
              <a:t>int</a:t>
            </a:r>
            <a:r>
              <a:rPr lang="en-US" i="1" dirty="0">
                <a:latin typeface="+mn-lt"/>
                <a:cs typeface="+mn-cs"/>
              </a:rPr>
              <a:t> style)  </a:t>
            </a:r>
            <a:r>
              <a:rPr lang="en-US" dirty="0">
                <a:latin typeface="+mn-lt"/>
                <a:cs typeface="+mn-cs"/>
              </a:rPr>
              <a:t>- using default locale with style (later)</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DateFormat.getInstance</a:t>
            </a:r>
            <a:r>
              <a:rPr lang="en-US" i="1" dirty="0">
                <a:latin typeface="+mn-lt"/>
                <a:cs typeface="+mn-cs"/>
              </a:rPr>
              <a:t>( </a:t>
            </a:r>
            <a:r>
              <a:rPr lang="en-US" i="1" dirty="0" err="1">
                <a:latin typeface="+mn-lt"/>
                <a:cs typeface="+mn-cs"/>
              </a:rPr>
              <a:t>int</a:t>
            </a:r>
            <a:r>
              <a:rPr lang="en-US" i="1" dirty="0">
                <a:latin typeface="+mn-lt"/>
                <a:cs typeface="+mn-cs"/>
              </a:rPr>
              <a:t> style, Locale locale)</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DateFormat.getTimeInstance</a:t>
            </a:r>
            <a:r>
              <a:rPr lang="en-US" i="1" dirty="0">
                <a:latin typeface="+mn-lt"/>
                <a:cs typeface="+mn-cs"/>
              </a:rPr>
              <a:t>() – </a:t>
            </a:r>
            <a:r>
              <a:rPr lang="en-US" dirty="0">
                <a:latin typeface="+mn-lt"/>
                <a:cs typeface="+mn-cs"/>
              </a:rPr>
              <a:t>for time values only</a:t>
            </a:r>
          </a:p>
          <a:p>
            <a:pPr marL="1714500" lvl="3" indent="-342900" algn="l" rtl="0" fontAlgn="auto">
              <a:spcBef>
                <a:spcPct val="20000"/>
              </a:spcBef>
              <a:spcAft>
                <a:spcPts val="0"/>
              </a:spcAft>
              <a:buFont typeface="Arial" pitchFamily="34" charset="0"/>
              <a:buChar char="•"/>
              <a:defRPr/>
            </a:pPr>
            <a:r>
              <a:rPr lang="en-US" dirty="0">
                <a:latin typeface="+mn-lt"/>
                <a:cs typeface="+mn-cs"/>
              </a:rPr>
              <a:t>Available with arguments (locale &amp; style) as well </a:t>
            </a:r>
          </a:p>
          <a:p>
            <a:pPr marL="1257300" lvl="2" indent="-342900" algn="l" rtl="0" fontAlgn="auto">
              <a:spcBef>
                <a:spcPct val="20000"/>
              </a:spcBef>
              <a:spcAft>
                <a:spcPts val="0"/>
              </a:spcAft>
              <a:buFont typeface="Arial" pitchFamily="34" charset="0"/>
              <a:buChar char="•"/>
              <a:defRPr/>
            </a:pPr>
            <a:r>
              <a:rPr lang="en-US" i="1" dirty="0" err="1">
                <a:latin typeface="+mn-lt"/>
                <a:cs typeface="+mn-cs"/>
              </a:rPr>
              <a:t>DateFormat.getDateInstance</a:t>
            </a:r>
            <a:r>
              <a:rPr lang="en-US" i="1" dirty="0">
                <a:latin typeface="+mn-lt"/>
                <a:cs typeface="+mn-cs"/>
              </a:rPr>
              <a:t>() – </a:t>
            </a:r>
            <a:r>
              <a:rPr lang="en-US" dirty="0">
                <a:latin typeface="+mn-lt"/>
                <a:cs typeface="+mn-cs"/>
              </a:rPr>
              <a:t>for dates values only </a:t>
            </a:r>
          </a:p>
          <a:p>
            <a:pPr marL="1714500" lvl="3" indent="-342900" algn="l" rtl="0" fontAlgn="auto">
              <a:spcBef>
                <a:spcPct val="20000"/>
              </a:spcBef>
              <a:spcAft>
                <a:spcPts val="0"/>
              </a:spcAft>
              <a:buFont typeface="Arial" pitchFamily="34" charset="0"/>
              <a:buChar char="•"/>
              <a:defRPr/>
            </a:pPr>
            <a:r>
              <a:rPr lang="en-US" dirty="0">
                <a:latin typeface="+mn-lt"/>
                <a:cs typeface="+mn-cs"/>
              </a:rPr>
              <a:t>Available with arguments (locale &amp; style) as well </a:t>
            </a:r>
            <a:endParaRPr lang="en-US" i="1" dirty="0">
              <a:latin typeface="+mn-lt"/>
              <a:cs typeface="+mn-cs"/>
            </a:endParaRPr>
          </a:p>
          <a:p>
            <a:pPr marL="1257300" lvl="2" indent="-342900" algn="l" rtl="0" fontAlgn="auto">
              <a:spcBef>
                <a:spcPct val="20000"/>
              </a:spcBef>
              <a:spcAft>
                <a:spcPts val="0"/>
              </a:spcAft>
              <a:defRPr/>
            </a:pPr>
            <a:endParaRPr lang="en-US" i="1"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Supports</a:t>
            </a:r>
            <a:r>
              <a:rPr lang="en-US" sz="2000" i="1" dirty="0">
                <a:latin typeface="+mn-lt"/>
                <a:cs typeface="+mn-cs"/>
              </a:rPr>
              <a:t> : </a:t>
            </a:r>
          </a:p>
          <a:p>
            <a:pPr marL="1257300" lvl="2" indent="-342900" algn="l" rtl="0" fontAlgn="auto">
              <a:spcBef>
                <a:spcPct val="20000"/>
              </a:spcBef>
              <a:spcAft>
                <a:spcPts val="0"/>
              </a:spcAft>
              <a:buFont typeface="Arial" pitchFamily="34" charset="0"/>
              <a:buChar char="•"/>
              <a:defRPr/>
            </a:pPr>
            <a:r>
              <a:rPr lang="en-US" i="1" dirty="0">
                <a:latin typeface="+mn-lt"/>
                <a:cs typeface="+mn-cs"/>
              </a:rPr>
              <a:t>format(value) – </a:t>
            </a:r>
            <a:r>
              <a:rPr lang="en-US" dirty="0">
                <a:latin typeface="+mn-lt"/>
                <a:cs typeface="+mn-cs"/>
              </a:rPr>
              <a:t>date, time or both formatting, returns String</a:t>
            </a:r>
          </a:p>
          <a:p>
            <a:pPr marL="1714500" lvl="3" indent="-342900" algn="l" rtl="0" fontAlgn="auto">
              <a:spcBef>
                <a:spcPct val="20000"/>
              </a:spcBef>
              <a:spcAft>
                <a:spcPts val="0"/>
              </a:spcAft>
              <a:buFont typeface="Arial" pitchFamily="34" charset="0"/>
              <a:buChar char="•"/>
              <a:defRPr/>
            </a:pPr>
            <a:r>
              <a:rPr lang="en-US" dirty="0">
                <a:latin typeface="+mn-lt"/>
                <a:cs typeface="+mn-cs"/>
              </a:rPr>
              <a:t>Takes </a:t>
            </a:r>
            <a:r>
              <a:rPr lang="en-US" i="1" dirty="0" err="1">
                <a:latin typeface="+mn-lt"/>
                <a:cs typeface="+mn-cs"/>
              </a:rPr>
              <a:t>java.util.Date</a:t>
            </a:r>
            <a:endParaRPr lang="en-US" i="1" dirty="0">
              <a:latin typeface="+mn-lt"/>
              <a:cs typeface="+mn-cs"/>
            </a:endParaRPr>
          </a:p>
          <a:p>
            <a:pPr marL="1257300" lvl="2" indent="-342900" algn="l" rtl="0" fontAlgn="auto">
              <a:spcBef>
                <a:spcPct val="20000"/>
              </a:spcBef>
              <a:spcAft>
                <a:spcPts val="0"/>
              </a:spcAft>
              <a:buFont typeface="Arial" pitchFamily="34" charset="0"/>
              <a:buChar char="•"/>
              <a:defRPr/>
            </a:pPr>
            <a:r>
              <a:rPr lang="en-US" i="1" dirty="0" err="1">
                <a:latin typeface="+mn-lt"/>
                <a:cs typeface="+mn-cs"/>
              </a:rPr>
              <a:t>TimeZone</a:t>
            </a:r>
            <a:r>
              <a:rPr lang="en-US" i="1" dirty="0">
                <a:latin typeface="+mn-lt"/>
                <a:cs typeface="+mn-cs"/>
              </a:rPr>
              <a:t> </a:t>
            </a:r>
            <a:r>
              <a:rPr lang="en-US" dirty="0">
                <a:latin typeface="+mn-lt"/>
                <a:cs typeface="+mn-cs"/>
              </a:rPr>
              <a:t>is also available via </a:t>
            </a:r>
            <a:r>
              <a:rPr lang="en-US" i="1" dirty="0" err="1">
                <a:latin typeface="+mn-lt"/>
                <a:cs typeface="+mn-cs"/>
              </a:rPr>
              <a:t>getTimeZone</a:t>
            </a:r>
            <a:r>
              <a:rPr lang="en-US" i="1" dirty="0">
                <a:latin typeface="+mn-lt"/>
                <a:cs typeface="+mn-cs"/>
              </a:rPr>
              <a:t>()</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title" idx="4294967295"/>
          </p:nvPr>
        </p:nvSpPr>
        <p:spPr>
          <a:xfrm>
            <a:off x="673299" y="274638"/>
            <a:ext cx="9258300" cy="1143000"/>
          </a:xfrm>
        </p:spPr>
        <p:txBody>
          <a:bodyPr/>
          <a:lstStyle/>
          <a:p>
            <a:r>
              <a:rPr lang="en-US" smtClean="0"/>
              <a:t>Formatting</a:t>
            </a:r>
          </a:p>
        </p:txBody>
      </p:sp>
      <p:sp>
        <p:nvSpPr>
          <p:cNvPr id="263170" name="Rectangle 3"/>
          <p:cNvSpPr txBox="1">
            <a:spLocks noChangeArrowheads="1"/>
          </p:cNvSpPr>
          <p:nvPr/>
        </p:nvSpPr>
        <p:spPr bwMode="auto">
          <a:xfrm>
            <a:off x="600075" y="1204913"/>
            <a:ext cx="9772650" cy="5424487"/>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a:latin typeface="Calibri" pitchFamily="34" charset="0"/>
              </a:rPr>
              <a:t>Formatting date &amp; time</a:t>
            </a:r>
          </a:p>
          <a:p>
            <a:pPr marL="800100" lvl="1" indent="-342900" algn="l" rtl="0">
              <a:spcBef>
                <a:spcPct val="20000"/>
              </a:spcBef>
              <a:buFont typeface="Arial" charset="0"/>
              <a:buChar char="•"/>
            </a:pPr>
            <a:endParaRPr lang="en-US" sz="2400">
              <a:latin typeface="Calibri" pitchFamily="34" charset="0"/>
            </a:endParaRPr>
          </a:p>
          <a:p>
            <a:pPr marL="800100" lvl="1" indent="-342900" algn="l" rtl="0">
              <a:spcBef>
                <a:spcPct val="20000"/>
              </a:spcBef>
              <a:buFont typeface="Arial" charset="0"/>
              <a:buChar char="•"/>
            </a:pPr>
            <a:r>
              <a:rPr lang="en-US" sz="2400">
                <a:latin typeface="Calibri" pitchFamily="34" charset="0"/>
              </a:rPr>
              <a:t>Styles</a:t>
            </a:r>
          </a:p>
          <a:p>
            <a:pPr marL="1257300" lvl="2" indent="-342900" algn="l" rtl="0">
              <a:spcBef>
                <a:spcPct val="20000"/>
              </a:spcBef>
              <a:buFont typeface="Arial" charset="0"/>
              <a:buChar char="•"/>
            </a:pPr>
            <a:r>
              <a:rPr lang="en-US">
                <a:latin typeface="Calibri" pitchFamily="34" charset="0"/>
              </a:rPr>
              <a:t>Many styles are available for both date &amp; time values</a:t>
            </a:r>
          </a:p>
          <a:p>
            <a:pPr marL="1257300" lvl="2" indent="-342900" algn="l" rtl="0">
              <a:spcBef>
                <a:spcPct val="20000"/>
              </a:spcBef>
              <a:buFont typeface="Arial" charset="0"/>
              <a:buChar char="•"/>
            </a:pPr>
            <a:r>
              <a:rPr lang="en-US">
                <a:latin typeface="Calibri" pitchFamily="34" charset="0"/>
              </a:rPr>
              <a:t>Defined as </a:t>
            </a:r>
            <a:r>
              <a:rPr lang="en-US" i="1">
                <a:latin typeface="Calibri" pitchFamily="34" charset="0"/>
              </a:rPr>
              <a:t>final static int </a:t>
            </a:r>
            <a:r>
              <a:rPr lang="en-US">
                <a:latin typeface="Calibri" pitchFamily="34" charset="0"/>
              </a:rPr>
              <a:t>in</a:t>
            </a:r>
            <a:r>
              <a:rPr lang="en-US" i="1">
                <a:latin typeface="Calibri" pitchFamily="34" charset="0"/>
              </a:rPr>
              <a:t> DateFormat </a:t>
            </a:r>
            <a:r>
              <a:rPr lang="en-US">
                <a:latin typeface="Calibri" pitchFamily="34" charset="0"/>
              </a:rPr>
              <a:t>class</a:t>
            </a:r>
          </a:p>
          <a:p>
            <a:pPr marL="1257300" lvl="2" indent="-342900" algn="l" rtl="0">
              <a:spcBef>
                <a:spcPct val="20000"/>
              </a:spcBef>
              <a:buFont typeface="Arial" charset="0"/>
              <a:buChar char="•"/>
            </a:pPr>
            <a:r>
              <a:rPr lang="en-US">
                <a:latin typeface="Calibri" pitchFamily="34" charset="0"/>
              </a:rPr>
              <a:t>Some popular styles:</a:t>
            </a:r>
          </a:p>
          <a:p>
            <a:pPr marL="1257300" lvl="2" indent="-342900" algn="l" rtl="0">
              <a:spcBef>
                <a:spcPct val="20000"/>
              </a:spcBef>
            </a:pPr>
            <a:endParaRPr lang="en-US" i="1">
              <a:latin typeface="Calibri" pitchFamily="34" charset="0"/>
            </a:endParaRPr>
          </a:p>
          <a:p>
            <a:pPr marL="800100" lvl="1" indent="-342900" algn="l" rtl="0">
              <a:spcBef>
                <a:spcPct val="20000"/>
              </a:spcBef>
            </a:pPr>
            <a:endParaRPr lang="en-US" sz="2600">
              <a:latin typeface="Calibri" pitchFamily="34" charset="0"/>
            </a:endParaRPr>
          </a:p>
          <a:p>
            <a:pPr marL="800100" lvl="1" indent="-342900" algn="l" rtl="0">
              <a:spcBef>
                <a:spcPct val="20000"/>
              </a:spcBef>
              <a:buFont typeface="Arial" charset="0"/>
              <a:buChar char="•"/>
            </a:pPr>
            <a:endParaRPr lang="en-US" sz="2600">
              <a:latin typeface="Calibri" pitchFamily="34" charset="0"/>
            </a:endParaRPr>
          </a:p>
          <a:p>
            <a:pPr marL="342900" indent="-342900" algn="l" rtl="0">
              <a:spcBef>
                <a:spcPct val="20000"/>
              </a:spcBef>
              <a:buFont typeface="Arial" charset="0"/>
              <a:buChar char="•"/>
            </a:pPr>
            <a:endParaRPr lang="en-US">
              <a:latin typeface="Calibri" pitchFamily="34" charset="0"/>
            </a:endParaRPr>
          </a:p>
        </p:txBody>
      </p:sp>
      <p:graphicFrame>
        <p:nvGraphicFramePr>
          <p:cNvPr id="263235" name="Group 67"/>
          <p:cNvGraphicFramePr>
            <a:graphicFrameLocks noGrp="1"/>
          </p:cNvGraphicFramePr>
          <p:nvPr>
            <p:extLst>
              <p:ext uri="{D42A27DB-BD31-4B8C-83A1-F6EECF244321}">
                <p14:modId xmlns:p14="http://schemas.microsoft.com/office/powerpoint/2010/main" xmlns="" val="2665255768"/>
              </p:ext>
            </p:extLst>
          </p:nvPr>
        </p:nvGraphicFramePr>
        <p:xfrm>
          <a:off x="514350" y="4495800"/>
          <a:ext cx="4714875" cy="1661160"/>
        </p:xfrm>
        <a:graphic>
          <a:graphicData uri="http://schemas.openxmlformats.org/drawingml/2006/table">
            <a:tbl>
              <a:tblPr/>
              <a:tblGrid>
                <a:gridCol w="1210866"/>
                <a:gridCol w="1825228"/>
                <a:gridCol w="1678781"/>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Value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US Locale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FR Locale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DEFAULT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10-Apr-98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 avr 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SHORT</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4/10/98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10/04/98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MEDIUM</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10-Apr-98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 avr 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LONG</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April 10, 1998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 avril 1998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FULL</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Friday, April 10, 1998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vendredi, 10 avril 1998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263234" name="Group 66"/>
          <p:cNvGraphicFramePr>
            <a:graphicFrameLocks noGrp="1"/>
          </p:cNvGraphicFramePr>
          <p:nvPr>
            <p:extLst>
              <p:ext uri="{D42A27DB-BD31-4B8C-83A1-F6EECF244321}">
                <p14:modId xmlns:p14="http://schemas.microsoft.com/office/powerpoint/2010/main" xmlns="" val="2772726316"/>
              </p:ext>
            </p:extLst>
          </p:nvPr>
        </p:nvGraphicFramePr>
        <p:xfrm>
          <a:off x="5400675" y="4495800"/>
          <a:ext cx="4714875" cy="1661160"/>
        </p:xfrm>
        <a:graphic>
          <a:graphicData uri="http://schemas.openxmlformats.org/drawingml/2006/table">
            <a:tbl>
              <a:tblPr/>
              <a:tblGrid>
                <a:gridCol w="1028700"/>
                <a:gridCol w="2007394"/>
                <a:gridCol w="1678781"/>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Value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US Locale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FR Locale</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DEFAULT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3:58:45 PM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15:58:45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SHORT</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3:58 PM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15:58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MEDIUM</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3:58:45 PM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15:58:45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LONG</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3:58:45 PM PDT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15:58:45 GMT+02:00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FULL</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3:58:45 oclock PM PDT 98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15.58 Uhr GMT+02:00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9" name="Rectangle 8"/>
          <p:cNvSpPr>
            <a:spLocks noChangeArrowheads="1"/>
          </p:cNvSpPr>
          <p:nvPr/>
        </p:nvSpPr>
        <p:spPr bwMode="auto">
          <a:xfrm>
            <a:off x="1800225" y="3962400"/>
            <a:ext cx="1714500" cy="3048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400" dirty="0"/>
              <a:t>Date</a:t>
            </a:r>
          </a:p>
        </p:txBody>
      </p:sp>
      <p:sp>
        <p:nvSpPr>
          <p:cNvPr id="10" name="Rectangle 9"/>
          <p:cNvSpPr>
            <a:spLocks noChangeArrowheads="1"/>
          </p:cNvSpPr>
          <p:nvPr/>
        </p:nvSpPr>
        <p:spPr bwMode="auto">
          <a:xfrm>
            <a:off x="6686550" y="3962400"/>
            <a:ext cx="1714500" cy="3048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400" dirty="0"/>
              <a:t>Time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264194" name="Rectangle 3"/>
          <p:cNvSpPr txBox="1">
            <a:spLocks noChangeArrowheads="1"/>
          </p:cNvSpPr>
          <p:nvPr/>
        </p:nvSpPr>
        <p:spPr bwMode="auto">
          <a:xfrm>
            <a:off x="428625" y="1066800"/>
            <a:ext cx="9772650" cy="5424488"/>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a:latin typeface="Calibri" pitchFamily="34" charset="0"/>
              </a:rPr>
              <a:t>Formatting date &amp; time</a:t>
            </a:r>
          </a:p>
          <a:p>
            <a:pPr marL="342900" indent="-342900" algn="l" rtl="0">
              <a:spcBef>
                <a:spcPct val="20000"/>
              </a:spcBef>
              <a:buFont typeface="Arial" charset="0"/>
              <a:buChar char="•"/>
            </a:pPr>
            <a:endParaRPr lang="en-US">
              <a:latin typeface="Calibri" pitchFamily="34" charset="0"/>
            </a:endParaRPr>
          </a:p>
        </p:txBody>
      </p:sp>
      <p:sp>
        <p:nvSpPr>
          <p:cNvPr id="5" name="AutoShape 8"/>
          <p:cNvSpPr>
            <a:spLocks noChangeArrowheads="1"/>
          </p:cNvSpPr>
          <p:nvPr/>
        </p:nvSpPr>
        <p:spPr bwMode="auto">
          <a:xfrm>
            <a:off x="257175" y="1524000"/>
            <a:ext cx="8915400" cy="3124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("Date short format: "+</a:t>
            </a:r>
            <a:r>
              <a:rPr lang="en-US" sz="1200" b="1" i="1" dirty="0" err="1">
                <a:latin typeface="+mn-lt"/>
                <a:cs typeface="+mn-cs"/>
              </a:rPr>
              <a:t>DateFormat.getDateInstance</a:t>
            </a:r>
            <a:r>
              <a:rPr lang="en-US" sz="1200" b="1" i="1" dirty="0">
                <a:latin typeface="+mn-lt"/>
                <a:cs typeface="+mn-cs"/>
              </a:rPr>
              <a:t>(</a:t>
            </a:r>
            <a:r>
              <a:rPr lang="en-US" sz="1200" b="1" i="1" dirty="0" err="1">
                <a:latin typeface="+mn-lt"/>
                <a:cs typeface="+mn-cs"/>
              </a:rPr>
              <a:t>DateFormat.SHORT</a:t>
            </a:r>
            <a:r>
              <a:rPr lang="en-US" sz="1200" b="1" i="1" dirty="0">
                <a:latin typeface="+mn-lt"/>
                <a:cs typeface="+mn-cs"/>
              </a:rPr>
              <a:t>).format(new Date()));</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("Time </a:t>
            </a:r>
            <a:r>
              <a:rPr lang="en-US" sz="1200" i="1" dirty="0" smtClean="0">
                <a:latin typeface="+mn-lt"/>
                <a:cs typeface="+mn-cs"/>
              </a:rPr>
              <a:t>short format</a:t>
            </a:r>
            <a:r>
              <a:rPr lang="en-US" sz="1200" i="1" dirty="0">
                <a:latin typeface="+mn-lt"/>
                <a:cs typeface="+mn-cs"/>
              </a:rPr>
              <a:t>:  "+</a:t>
            </a:r>
            <a:r>
              <a:rPr lang="en-US" sz="1200" b="1" i="1" dirty="0" err="1">
                <a:latin typeface="+mn-lt"/>
                <a:cs typeface="+mn-cs"/>
              </a:rPr>
              <a:t>DateFormat.getTimeInstance</a:t>
            </a:r>
            <a:r>
              <a:rPr lang="en-US" sz="1200" b="1" i="1" dirty="0">
                <a:latin typeface="+mn-lt"/>
                <a:cs typeface="+mn-cs"/>
              </a:rPr>
              <a:t>(</a:t>
            </a:r>
            <a:r>
              <a:rPr lang="en-US" sz="1200" b="1" i="1" dirty="0" err="1">
                <a:latin typeface="+mn-lt"/>
                <a:cs typeface="+mn-cs"/>
              </a:rPr>
              <a:t>DateFormat.SHORT</a:t>
            </a:r>
            <a:r>
              <a:rPr lang="en-US" sz="1200" b="1" i="1" dirty="0">
                <a:latin typeface="+mn-lt"/>
                <a:cs typeface="+mn-cs"/>
              </a:rPr>
              <a:t>).format(new Date()));</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("Time long format:  "+</a:t>
            </a:r>
            <a:r>
              <a:rPr lang="en-US" sz="1200" b="1" i="1" dirty="0" err="1">
                <a:latin typeface="+mn-lt"/>
                <a:cs typeface="+mn-cs"/>
              </a:rPr>
              <a:t>DateFormat.getTimeInstance</a:t>
            </a:r>
            <a:r>
              <a:rPr lang="en-US" sz="1200" b="1" i="1" dirty="0">
                <a:latin typeface="+mn-lt"/>
                <a:cs typeface="+mn-cs"/>
              </a:rPr>
              <a:t>(</a:t>
            </a:r>
            <a:r>
              <a:rPr lang="en-US" sz="1200" b="1" i="1" dirty="0" err="1">
                <a:latin typeface="+mn-lt"/>
                <a:cs typeface="+mn-cs"/>
              </a:rPr>
              <a:t>DateFormat.LONG</a:t>
            </a:r>
            <a:r>
              <a:rPr lang="en-US" sz="1200" b="1" i="1" dirty="0">
                <a:latin typeface="+mn-lt"/>
                <a:cs typeface="+mn-cs"/>
              </a:rPr>
              <a:t>).format(new Date()));</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err="1">
                <a:latin typeface="+mn-lt"/>
                <a:cs typeface="+mn-cs"/>
              </a:rPr>
              <a:t>Locale.</a:t>
            </a:r>
            <a:r>
              <a:rPr lang="en-US" sz="1200" i="1" dirty="0" err="1">
                <a:latin typeface="+mn-lt"/>
                <a:cs typeface="+mn-cs"/>
              </a:rPr>
              <a:t>setDefault</a:t>
            </a:r>
            <a:r>
              <a:rPr lang="en-US" sz="1200" i="1" dirty="0">
                <a:latin typeface="+mn-lt"/>
                <a:cs typeface="+mn-cs"/>
              </a:rPr>
              <a:t>(new Locale("</a:t>
            </a:r>
            <a:r>
              <a:rPr lang="en-US" sz="1200" i="1" dirty="0" err="1">
                <a:latin typeface="+mn-lt"/>
                <a:cs typeface="+mn-cs"/>
              </a:rPr>
              <a:t>iw","IL</a:t>
            </a:r>
            <a:r>
              <a:rPr lang="en-US" sz="1200" i="1" dirty="0">
                <a:latin typeface="+mn-lt"/>
                <a:cs typeface="+mn-cs"/>
              </a:rPr>
              <a:t>"));</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("Israel");</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("Date long format:  "+</a:t>
            </a:r>
            <a:r>
              <a:rPr lang="en-US" sz="1200" b="1" i="1" dirty="0" err="1">
                <a:latin typeface="+mn-lt"/>
                <a:cs typeface="+mn-cs"/>
              </a:rPr>
              <a:t>DateFormat.getDateInstance</a:t>
            </a:r>
            <a:r>
              <a:rPr lang="en-US" sz="1200" b="1" i="1" dirty="0">
                <a:latin typeface="+mn-lt"/>
                <a:cs typeface="+mn-cs"/>
              </a:rPr>
              <a:t>(</a:t>
            </a:r>
            <a:r>
              <a:rPr lang="en-US" sz="1200" b="1" i="1" dirty="0" err="1">
                <a:latin typeface="+mn-lt"/>
                <a:cs typeface="+mn-cs"/>
              </a:rPr>
              <a:t>DateFormat.LONG</a:t>
            </a:r>
            <a:r>
              <a:rPr lang="en-US" sz="1200" b="1" i="1" dirty="0">
                <a:latin typeface="+mn-lt"/>
                <a:cs typeface="+mn-cs"/>
              </a:rPr>
              <a:t>).format(new Date()));</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err="1">
                <a:latin typeface="+mn-lt"/>
                <a:cs typeface="+mn-cs"/>
              </a:rPr>
              <a:t>Locale.</a:t>
            </a:r>
            <a:r>
              <a:rPr lang="en-US" sz="1200" i="1" dirty="0" err="1">
                <a:latin typeface="+mn-lt"/>
                <a:cs typeface="+mn-cs"/>
              </a:rPr>
              <a:t>setDefault</a:t>
            </a:r>
            <a:r>
              <a:rPr lang="en-US" sz="1200" i="1" dirty="0">
                <a:latin typeface="+mn-lt"/>
                <a:cs typeface="+mn-cs"/>
              </a:rPr>
              <a:t>(new Locale("</a:t>
            </a:r>
            <a:r>
              <a:rPr lang="en-US" sz="1200" i="1" dirty="0" err="1">
                <a:latin typeface="+mn-lt"/>
                <a:cs typeface="+mn-cs"/>
              </a:rPr>
              <a:t>en","US</a:t>
            </a:r>
            <a:r>
              <a:rPr lang="en-US" sz="1200" i="1" dirty="0">
                <a:latin typeface="+mn-lt"/>
                <a:cs typeface="+mn-cs"/>
              </a:rPr>
              <a:t>"));</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("US");</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("Date long format:  "+</a:t>
            </a:r>
            <a:r>
              <a:rPr lang="en-US" sz="1200" i="1" dirty="0" err="1">
                <a:latin typeface="+mn-lt"/>
                <a:cs typeface="+mn-cs"/>
              </a:rPr>
              <a:t>DateFormat.getDateInstance</a:t>
            </a:r>
            <a:r>
              <a:rPr lang="en-US" sz="1200" i="1" dirty="0">
                <a:latin typeface="+mn-lt"/>
                <a:cs typeface="+mn-cs"/>
              </a:rPr>
              <a:t>(</a:t>
            </a:r>
            <a:r>
              <a:rPr lang="en-US" sz="1200" i="1" dirty="0" err="1">
                <a:latin typeface="+mn-lt"/>
                <a:cs typeface="+mn-cs"/>
              </a:rPr>
              <a:t>DateFormat.LONG</a:t>
            </a:r>
            <a:r>
              <a:rPr lang="en-US" sz="1200" i="1" dirty="0">
                <a:latin typeface="+mn-lt"/>
                <a:cs typeface="+mn-cs"/>
              </a:rPr>
              <a:t>).format(</a:t>
            </a:r>
            <a:r>
              <a:rPr lang="en-US" sz="1200" b="1" i="1" dirty="0">
                <a:latin typeface="+mn-lt"/>
                <a:cs typeface="+mn-cs"/>
              </a:rPr>
              <a:t>new Date()));</a:t>
            </a:r>
          </a:p>
          <a:p>
            <a:pPr lvl="1" algn="l" rtl="0" fontAlgn="auto">
              <a:spcBef>
                <a:spcPts val="0"/>
              </a:spcBef>
              <a:spcAft>
                <a:spcPts val="0"/>
              </a:spcAft>
              <a:defRPr/>
            </a:pPr>
            <a:endParaRPr lang="en-US" sz="1200" dirty="0">
              <a:latin typeface="+mn-lt"/>
              <a:cs typeface="+mn-cs"/>
            </a:endParaRPr>
          </a:p>
          <a:p>
            <a:pPr lvl="1" algn="l" rtl="0" fontAlgn="auto">
              <a:spcBef>
                <a:spcPts val="0"/>
              </a:spcBef>
              <a:spcAft>
                <a:spcPts val="0"/>
              </a:spcAft>
              <a:defRPr/>
            </a:pPr>
            <a:r>
              <a:rPr lang="en-US" sz="1200" dirty="0" err="1">
                <a:latin typeface="+mn-lt"/>
                <a:cs typeface="+mn-cs"/>
              </a:rPr>
              <a:t>Locale.</a:t>
            </a:r>
            <a:r>
              <a:rPr lang="en-US" sz="1200" i="1" dirty="0" err="1">
                <a:latin typeface="+mn-lt"/>
                <a:cs typeface="+mn-cs"/>
              </a:rPr>
              <a:t>setDefault</a:t>
            </a:r>
            <a:r>
              <a:rPr lang="en-US" sz="1200" i="1" dirty="0">
                <a:latin typeface="+mn-lt"/>
                <a:cs typeface="+mn-cs"/>
              </a:rPr>
              <a:t>(new Locale("</a:t>
            </a:r>
            <a:r>
              <a:rPr lang="en-US" sz="1200" i="1" dirty="0" err="1">
                <a:latin typeface="+mn-lt"/>
                <a:cs typeface="+mn-cs"/>
              </a:rPr>
              <a:t>fr","FR</a:t>
            </a:r>
            <a:r>
              <a:rPr lang="en-US" sz="1200" i="1" dirty="0">
                <a:latin typeface="+mn-lt"/>
                <a:cs typeface="+mn-cs"/>
              </a:rPr>
              <a:t>"));</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("France");</a:t>
            </a:r>
          </a:p>
          <a:p>
            <a:pPr lvl="1" algn="l" rtl="0" fontAlgn="auto">
              <a:spcBef>
                <a:spcPts val="0"/>
              </a:spcBef>
              <a:spcAft>
                <a:spcPts val="0"/>
              </a:spcAft>
              <a:defRPr/>
            </a:pPr>
            <a:r>
              <a:rPr lang="en-US" sz="1200" dirty="0" err="1">
                <a:latin typeface="+mn-lt"/>
                <a:cs typeface="+mn-cs"/>
              </a:rPr>
              <a:t>System.</a:t>
            </a:r>
            <a:r>
              <a:rPr lang="en-US" sz="1200" i="1" dirty="0" err="1">
                <a:latin typeface="+mn-lt"/>
                <a:cs typeface="+mn-cs"/>
              </a:rPr>
              <a:t>out.println</a:t>
            </a:r>
            <a:r>
              <a:rPr lang="en-US" sz="1200" i="1" dirty="0">
                <a:latin typeface="+mn-lt"/>
                <a:cs typeface="+mn-cs"/>
              </a:rPr>
              <a:t>("Date long format:  "+</a:t>
            </a:r>
            <a:r>
              <a:rPr lang="en-US" sz="1200" i="1" dirty="0" err="1">
                <a:latin typeface="+mn-lt"/>
                <a:cs typeface="+mn-cs"/>
              </a:rPr>
              <a:t>DateFormat.getDateInstance</a:t>
            </a:r>
            <a:r>
              <a:rPr lang="en-US" sz="1200" i="1" dirty="0">
                <a:latin typeface="+mn-lt"/>
                <a:cs typeface="+mn-cs"/>
              </a:rPr>
              <a:t>(</a:t>
            </a:r>
            <a:r>
              <a:rPr lang="en-US" sz="1200" i="1" dirty="0" err="1">
                <a:latin typeface="+mn-lt"/>
                <a:cs typeface="+mn-cs"/>
              </a:rPr>
              <a:t>DateFormat.LONG</a:t>
            </a:r>
            <a:r>
              <a:rPr lang="en-US" sz="1200" i="1" dirty="0">
                <a:latin typeface="+mn-lt"/>
                <a:cs typeface="+mn-cs"/>
              </a:rPr>
              <a:t>).format(</a:t>
            </a:r>
            <a:r>
              <a:rPr lang="en-US" sz="1200" b="1" i="1" dirty="0">
                <a:latin typeface="+mn-lt"/>
                <a:cs typeface="+mn-cs"/>
              </a:rPr>
              <a:t>new Date()));</a:t>
            </a:r>
          </a:p>
        </p:txBody>
      </p:sp>
      <p:sp>
        <p:nvSpPr>
          <p:cNvPr id="6" name="AutoShape 8"/>
          <p:cNvSpPr>
            <a:spLocks noChangeArrowheads="1"/>
          </p:cNvSpPr>
          <p:nvPr/>
        </p:nvSpPr>
        <p:spPr bwMode="auto">
          <a:xfrm>
            <a:off x="7286625" y="4495800"/>
            <a:ext cx="2828925" cy="2209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latin typeface="+mn-lt"/>
                <a:cs typeface="+mn-cs"/>
              </a:rPr>
              <a:t>Output:</a:t>
            </a:r>
          </a:p>
          <a:p>
            <a:pPr algn="l" rtl="0" fontAlgn="auto">
              <a:spcBef>
                <a:spcPts val="0"/>
              </a:spcBef>
              <a:spcAft>
                <a:spcPts val="0"/>
              </a:spcAft>
              <a:defRPr/>
            </a:pPr>
            <a:endParaRPr lang="he-IL" sz="1200" dirty="0">
              <a:latin typeface="+mn-lt"/>
              <a:cs typeface="+mn-cs"/>
            </a:endParaRPr>
          </a:p>
          <a:p>
            <a:pPr algn="l" rtl="0" fontAlgn="auto">
              <a:spcBef>
                <a:spcPts val="0"/>
              </a:spcBef>
              <a:spcAft>
                <a:spcPts val="0"/>
              </a:spcAft>
              <a:defRPr/>
            </a:pPr>
            <a:r>
              <a:rPr lang="en-US" sz="1200" dirty="0">
                <a:latin typeface="+mn-lt"/>
                <a:cs typeface="+mn-cs"/>
              </a:rPr>
              <a:t>Date short format: 4/4/07</a:t>
            </a:r>
          </a:p>
          <a:p>
            <a:pPr algn="l" rtl="0" fontAlgn="auto">
              <a:spcBef>
                <a:spcPts val="0"/>
              </a:spcBef>
              <a:spcAft>
                <a:spcPts val="0"/>
              </a:spcAft>
              <a:defRPr/>
            </a:pPr>
            <a:r>
              <a:rPr lang="en-US" sz="1200">
                <a:latin typeface="+mn-lt"/>
                <a:cs typeface="+mn-cs"/>
              </a:rPr>
              <a:t>Time </a:t>
            </a:r>
            <a:r>
              <a:rPr lang="en-US" sz="1200" smtClean="0">
                <a:latin typeface="+mn-lt"/>
                <a:cs typeface="+mn-cs"/>
              </a:rPr>
              <a:t>short format</a:t>
            </a:r>
            <a:r>
              <a:rPr lang="en-US" sz="1200" dirty="0">
                <a:latin typeface="+mn-lt"/>
                <a:cs typeface="+mn-cs"/>
              </a:rPr>
              <a:t>:  4:53 PM</a:t>
            </a:r>
          </a:p>
          <a:p>
            <a:pPr algn="l" rtl="0" fontAlgn="auto">
              <a:spcBef>
                <a:spcPts val="0"/>
              </a:spcBef>
              <a:spcAft>
                <a:spcPts val="0"/>
              </a:spcAft>
              <a:defRPr/>
            </a:pPr>
            <a:r>
              <a:rPr lang="en-US" sz="1200" dirty="0">
                <a:latin typeface="+mn-lt"/>
                <a:cs typeface="+mn-cs"/>
              </a:rPr>
              <a:t>Time long format:  4:53:07 PM IDT</a:t>
            </a:r>
          </a:p>
          <a:p>
            <a:pPr algn="l" rtl="0" fontAlgn="auto">
              <a:spcBef>
                <a:spcPts val="0"/>
              </a:spcBef>
              <a:spcAft>
                <a:spcPts val="0"/>
              </a:spcAft>
              <a:defRPr/>
            </a:pPr>
            <a:r>
              <a:rPr lang="en-US" sz="1200" b="1" dirty="0">
                <a:latin typeface="+mn-lt"/>
                <a:cs typeface="+mn-cs"/>
              </a:rPr>
              <a:t>Israel</a:t>
            </a:r>
          </a:p>
          <a:p>
            <a:pPr algn="l" rtl="0" fontAlgn="auto">
              <a:spcBef>
                <a:spcPts val="0"/>
              </a:spcBef>
              <a:spcAft>
                <a:spcPts val="0"/>
              </a:spcAft>
              <a:defRPr/>
            </a:pPr>
            <a:r>
              <a:rPr lang="en-US" sz="1200" dirty="0">
                <a:latin typeface="+mn-lt"/>
                <a:cs typeface="+mn-cs"/>
              </a:rPr>
              <a:t>Date long format:  4  2007 </a:t>
            </a:r>
            <a:r>
              <a:rPr lang="he-IL" sz="1200" dirty="0">
                <a:latin typeface="+mn-lt"/>
                <a:cs typeface="+mn-cs"/>
              </a:rPr>
              <a:t>אפריל</a:t>
            </a:r>
            <a:endParaRPr lang="en-US" sz="1200" dirty="0">
              <a:latin typeface="+mn-lt"/>
              <a:cs typeface="+mn-cs"/>
            </a:endParaRPr>
          </a:p>
          <a:p>
            <a:pPr algn="l" rtl="0" fontAlgn="auto">
              <a:spcBef>
                <a:spcPts val="0"/>
              </a:spcBef>
              <a:spcAft>
                <a:spcPts val="0"/>
              </a:spcAft>
              <a:defRPr/>
            </a:pPr>
            <a:r>
              <a:rPr lang="en-US" sz="1200" b="1" dirty="0">
                <a:latin typeface="+mn-lt"/>
                <a:cs typeface="+mn-cs"/>
              </a:rPr>
              <a:t>US</a:t>
            </a:r>
          </a:p>
          <a:p>
            <a:pPr algn="l" rtl="0" fontAlgn="auto">
              <a:spcBef>
                <a:spcPts val="0"/>
              </a:spcBef>
              <a:spcAft>
                <a:spcPts val="0"/>
              </a:spcAft>
              <a:defRPr/>
            </a:pPr>
            <a:r>
              <a:rPr lang="en-US" sz="1200" dirty="0">
                <a:latin typeface="+mn-lt"/>
                <a:cs typeface="+mn-cs"/>
              </a:rPr>
              <a:t>Date long format:  April 4, 2007</a:t>
            </a:r>
          </a:p>
          <a:p>
            <a:pPr algn="l" rtl="0" fontAlgn="auto">
              <a:spcBef>
                <a:spcPts val="0"/>
              </a:spcBef>
              <a:spcAft>
                <a:spcPts val="0"/>
              </a:spcAft>
              <a:defRPr/>
            </a:pPr>
            <a:r>
              <a:rPr lang="en-US" sz="1200" b="1" dirty="0">
                <a:latin typeface="+mn-lt"/>
                <a:cs typeface="+mn-cs"/>
              </a:rPr>
              <a:t>France</a:t>
            </a:r>
          </a:p>
          <a:p>
            <a:pPr algn="l" rtl="0" fontAlgn="auto">
              <a:spcBef>
                <a:spcPts val="0"/>
              </a:spcBef>
              <a:spcAft>
                <a:spcPts val="0"/>
              </a:spcAft>
              <a:defRPr/>
            </a:pPr>
            <a:r>
              <a:rPr lang="fr-FR" sz="1200" dirty="0">
                <a:latin typeface="+mn-lt"/>
                <a:cs typeface="+mn-cs"/>
              </a:rPr>
              <a:t>Date long format:  4 avril 2007</a:t>
            </a:r>
            <a:endParaRPr lang="en-US" sz="1200" dirty="0">
              <a:latin typeface="+mn-lt"/>
              <a:cs typeface="+mn-cs"/>
            </a:endParaRPr>
          </a:p>
        </p:txBody>
      </p:sp>
      <p:cxnSp>
        <p:nvCxnSpPr>
          <p:cNvPr id="7" name="Straight Connector 6"/>
          <p:cNvCxnSpPr/>
          <p:nvPr/>
        </p:nvCxnSpPr>
        <p:spPr>
          <a:xfrm>
            <a:off x="942975" y="6324600"/>
            <a:ext cx="642937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1525" y="5943600"/>
            <a:ext cx="660082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0075" y="5562600"/>
            <a:ext cx="677227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5" y="5181600"/>
            <a:ext cx="6943725"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7372350" y="4953000"/>
            <a:ext cx="85725" cy="457200"/>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cxnSp>
        <p:nvCxnSpPr>
          <p:cNvPr id="19" name="Straight Connector 18"/>
          <p:cNvCxnSpPr/>
          <p:nvPr/>
        </p:nvCxnSpPr>
        <p:spPr>
          <a:xfrm rot="5400000">
            <a:off x="-1170682" y="3582095"/>
            <a:ext cx="3200400" cy="17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806945" y="4153596"/>
            <a:ext cx="2819400" cy="1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21195" y="4647308"/>
            <a:ext cx="2590800" cy="1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98239" y="5179814"/>
            <a:ext cx="2286000" cy="3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8625" y="1981200"/>
            <a:ext cx="600075"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0075" y="2741614"/>
            <a:ext cx="428625"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1525" y="3352800"/>
            <a:ext cx="257175"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2975" y="4038600"/>
            <a:ext cx="85725"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title" idx="4294967295"/>
          </p:nvPr>
        </p:nvSpPr>
        <p:spPr>
          <a:xfrm>
            <a:off x="501849" y="228600"/>
            <a:ext cx="9258300" cy="1143000"/>
          </a:xfrm>
        </p:spPr>
        <p:txBody>
          <a:bodyPr/>
          <a:lstStyle/>
          <a:p>
            <a:r>
              <a:rPr lang="en-US" smtClean="0"/>
              <a:t>Formatting</a:t>
            </a:r>
          </a:p>
        </p:txBody>
      </p:sp>
      <p:sp>
        <p:nvSpPr>
          <p:cNvPr id="4" name="Rectangle 3"/>
          <p:cNvSpPr txBox="1">
            <a:spLocks noChangeArrowheads="1"/>
          </p:cNvSpPr>
          <p:nvPr/>
        </p:nvSpPr>
        <p:spPr>
          <a:xfrm>
            <a:off x="428625" y="990600"/>
            <a:ext cx="9772650" cy="5424488"/>
          </a:xfrm>
          <a:prstGeom prst="rect">
            <a:avLst/>
          </a:prstGeom>
        </p:spPr>
        <p:txBody>
          <a:bodyPr>
            <a:normAutofit/>
          </a:bodyPr>
          <a:lstStyle/>
          <a:p>
            <a:pPr marL="1143000" lvl="2" indent="-228600" algn="l" rtl="0">
              <a:spcBef>
                <a:spcPct val="20000"/>
              </a:spcBef>
            </a:pPr>
            <a:endParaRPr lang="en-US">
              <a:latin typeface="Calibri" pitchFamily="34" charset="0"/>
            </a:endParaRPr>
          </a:p>
          <a:p>
            <a:pPr marL="342900" indent="-342900" algn="l" rtl="0">
              <a:spcBef>
                <a:spcPct val="20000"/>
              </a:spcBef>
              <a:buFont typeface="Arial" charset="0"/>
              <a:buChar char="•"/>
            </a:pPr>
            <a:r>
              <a:rPr lang="en-US" sz="2600">
                <a:latin typeface="Calibri" pitchFamily="34" charset="0"/>
              </a:rPr>
              <a:t>Formatting date &amp; time</a:t>
            </a:r>
            <a:endParaRPr lang="en-US" sz="2400">
              <a:latin typeface="Calibri" pitchFamily="34" charset="0"/>
            </a:endParaRPr>
          </a:p>
          <a:p>
            <a:pPr marL="800100" lvl="1" indent="-342900" algn="l" rtl="0">
              <a:spcBef>
                <a:spcPct val="20000"/>
              </a:spcBef>
              <a:buFont typeface="Arial" charset="0"/>
              <a:buChar char="•"/>
            </a:pPr>
            <a:r>
              <a:rPr lang="en-US" sz="2400">
                <a:latin typeface="Calibri" pitchFamily="34" charset="0"/>
              </a:rPr>
              <a:t>Applying patterns</a:t>
            </a:r>
          </a:p>
          <a:p>
            <a:pPr marL="1143000" lvl="2" indent="-228600" algn="l" rtl="0">
              <a:spcBef>
                <a:spcPct val="20000"/>
              </a:spcBef>
              <a:buFont typeface="Arial" charset="0"/>
              <a:buChar char="•"/>
            </a:pPr>
            <a:r>
              <a:rPr lang="en-US">
                <a:latin typeface="Calibri" pitchFamily="34" charset="0"/>
              </a:rPr>
              <a:t>The following key table </a:t>
            </a:r>
          </a:p>
          <a:p>
            <a:pPr marL="1143000" lvl="2" indent="-228600" algn="l" rtl="0">
              <a:spcBef>
                <a:spcPct val="20000"/>
              </a:spcBef>
            </a:pPr>
            <a:r>
              <a:rPr lang="en-US">
                <a:latin typeface="Calibri" pitchFamily="34" charset="0"/>
              </a:rPr>
              <a:t>     details all keys used for</a:t>
            </a:r>
          </a:p>
          <a:p>
            <a:pPr marL="1143000" lvl="2" indent="-228600" algn="l" rtl="0">
              <a:spcBef>
                <a:spcPct val="20000"/>
              </a:spcBef>
            </a:pPr>
            <a:r>
              <a:rPr lang="en-US">
                <a:latin typeface="Calibri" pitchFamily="34" charset="0"/>
              </a:rPr>
              <a:t>     specifying the different</a:t>
            </a:r>
          </a:p>
          <a:p>
            <a:pPr marL="1143000" lvl="2" indent="-228600" algn="l" rtl="0">
              <a:spcBef>
                <a:spcPct val="20000"/>
              </a:spcBef>
            </a:pPr>
            <a:r>
              <a:rPr lang="en-US">
                <a:latin typeface="Calibri" pitchFamily="34" charset="0"/>
              </a:rPr>
              <a:t>     fragments of date-time</a:t>
            </a:r>
          </a:p>
          <a:p>
            <a:pPr marL="800100" lvl="1" indent="-342900" algn="l" rtl="0">
              <a:spcBef>
                <a:spcPct val="20000"/>
              </a:spcBef>
              <a:buFont typeface="Arial" charset="0"/>
              <a:buChar char="•"/>
            </a:pPr>
            <a:endParaRPr lang="en-US" sz="2600">
              <a:latin typeface="Calibri" pitchFamily="34" charset="0"/>
            </a:endParaRPr>
          </a:p>
          <a:p>
            <a:pPr marL="800100" lvl="1" indent="-342900" algn="l" rtl="0">
              <a:spcBef>
                <a:spcPct val="20000"/>
              </a:spcBef>
              <a:buFont typeface="Arial" charset="0"/>
              <a:buChar char="•"/>
            </a:pPr>
            <a:endParaRPr lang="en-US" sz="2600">
              <a:latin typeface="Calibri" pitchFamily="34" charset="0"/>
            </a:endParaRPr>
          </a:p>
          <a:p>
            <a:pPr marL="342900" indent="-342900" algn="l" rtl="0">
              <a:spcBef>
                <a:spcPct val="20000"/>
              </a:spcBef>
              <a:buFont typeface="Arial" charset="0"/>
              <a:buChar char="•"/>
            </a:pPr>
            <a:endParaRPr lang="en-US">
              <a:latin typeface="Calibri" pitchFamily="34" charset="0"/>
            </a:endParaRPr>
          </a:p>
        </p:txBody>
      </p:sp>
      <p:graphicFrame>
        <p:nvGraphicFramePr>
          <p:cNvPr id="265332" name="Group 116"/>
          <p:cNvGraphicFramePr>
            <a:graphicFrameLocks noGrp="1"/>
          </p:cNvGraphicFramePr>
          <p:nvPr/>
        </p:nvGraphicFramePr>
        <p:xfrm>
          <a:off x="4629150" y="1119189"/>
          <a:ext cx="5486400" cy="5510213"/>
        </p:xfrm>
        <a:graphic>
          <a:graphicData uri="http://schemas.openxmlformats.org/drawingml/2006/table">
            <a:tbl>
              <a:tblPr/>
              <a:tblGrid>
                <a:gridCol w="837605"/>
                <a:gridCol w="1768078"/>
                <a:gridCol w="1251942"/>
                <a:gridCol w="1628775"/>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Arial" charset="0"/>
                        </a:rPr>
                        <a:t>Symbol</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charset="0"/>
                        </a:rPr>
                        <a:t>Meaning</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charset="0"/>
                        </a:rPr>
                        <a:t>Presentation</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charset="0"/>
                        </a:rPr>
                        <a:t>Example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G</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era designator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Text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Arial" charset="0"/>
                        </a:rPr>
                        <a:t>AD    or     BC</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y</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year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1996</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month in year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Text &amp; 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July &amp; 07</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day in month</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10</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hour in am/pm (1-12)</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12</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hour in day (0-23)</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0</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minute in hour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30</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second in minute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55</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millisecond</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978</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day in week</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Text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Tuesday</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day in year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189</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F</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day of week in month</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2 (2nd Wed in July)</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w</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week in year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27</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W</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week in month</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2</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am/pm marker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Text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PM</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k</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hour in day (1-24)</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24</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K</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hour in am/pm (0-11)</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Number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0</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z</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time zone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Text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Pacific Standard Time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escape for text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Delimiter</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(none)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single quote</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Literal</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990600"/>
            <a:ext cx="9772650" cy="5424488"/>
          </a:xfrm>
          <a:prstGeom prst="rect">
            <a:avLst/>
          </a:prstGeom>
        </p:spPr>
        <p:txBody>
          <a:bodyPr>
            <a:normAutofit/>
          </a:bodyPr>
          <a:lstStyle/>
          <a:p>
            <a:pPr marL="1143000" lvl="2" indent="-228600" algn="l" rtl="0" fontAlgn="auto">
              <a:spcBef>
                <a:spcPct val="20000"/>
              </a:spcBef>
              <a:spcAft>
                <a:spcPts val="0"/>
              </a:spcAft>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date &amp; time</a:t>
            </a:r>
          </a:p>
          <a:p>
            <a:pPr marL="800100" lvl="1" indent="-342900" algn="l" rtl="0" fontAlgn="auto">
              <a:spcBef>
                <a:spcPct val="20000"/>
              </a:spcBef>
              <a:spcAft>
                <a:spcPts val="0"/>
              </a:spcAft>
              <a:buFont typeface="Arial" pitchFamily="34" charset="0"/>
              <a:buChar char="•"/>
              <a:defRPr/>
            </a:pPr>
            <a:endParaRPr lang="en-US" sz="11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Applying patterns</a:t>
            </a:r>
          </a:p>
          <a:p>
            <a:pPr marL="1257300" lvl="2" indent="-342900" algn="l" rtl="0" fontAlgn="auto">
              <a:spcBef>
                <a:spcPct val="20000"/>
              </a:spcBef>
              <a:spcAft>
                <a:spcPts val="0"/>
              </a:spcAft>
              <a:buFont typeface="Arial" pitchFamily="34" charset="0"/>
              <a:buChar char="•"/>
              <a:defRPr/>
            </a:pPr>
            <a:r>
              <a:rPr lang="en-US" dirty="0">
                <a:latin typeface="+mn-lt"/>
                <a:cs typeface="+mn-cs"/>
              </a:rPr>
              <a:t>Specify pattern as string</a:t>
            </a: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endParaRPr lang="en-US" dirty="0">
              <a:latin typeface="+mn-lt"/>
              <a:cs typeface="+mn-cs"/>
            </a:endParaRPr>
          </a:p>
          <a:p>
            <a:pPr marL="1257300" lvl="2" indent="-342900" algn="l" rtl="0" fontAlgn="auto">
              <a:spcBef>
                <a:spcPct val="20000"/>
              </a:spcBef>
              <a:spcAft>
                <a:spcPts val="0"/>
              </a:spcAft>
              <a:defRPr/>
            </a:pPr>
            <a:endParaRPr lang="en-US" dirty="0">
              <a:latin typeface="+mn-lt"/>
              <a:cs typeface="+mn-cs"/>
            </a:endParaRPr>
          </a:p>
          <a:p>
            <a:pPr marL="1257300" lvl="2" indent="-342900" algn="l" rtl="0" fontAlgn="auto">
              <a:spcBef>
                <a:spcPct val="20000"/>
              </a:spcBef>
              <a:spcAft>
                <a:spcPts val="0"/>
              </a:spcAft>
              <a:defRPr/>
            </a:pPr>
            <a:endParaRPr lang="en-US" dirty="0">
              <a:latin typeface="+mn-lt"/>
              <a:cs typeface="+mn-cs"/>
            </a:endParaRPr>
          </a:p>
          <a:p>
            <a:pPr marL="1257300" lvl="2" indent="-342900" algn="l" rtl="0" fontAlgn="auto">
              <a:spcBef>
                <a:spcPct val="20000"/>
              </a:spcBef>
              <a:spcAft>
                <a:spcPts val="0"/>
              </a:spcAft>
              <a:buFont typeface="Arial" pitchFamily="34" charset="0"/>
              <a:buChar char="•"/>
              <a:defRPr/>
            </a:pPr>
            <a:r>
              <a:rPr lang="en-US" dirty="0">
                <a:latin typeface="+mn-lt"/>
                <a:cs typeface="+mn-cs"/>
              </a:rPr>
              <a:t>Apply pattern via </a:t>
            </a:r>
            <a:r>
              <a:rPr lang="en-US" i="1" dirty="0" err="1">
                <a:latin typeface="+mn-lt"/>
                <a:cs typeface="+mn-cs"/>
              </a:rPr>
              <a:t>SimpleDateFormat</a:t>
            </a:r>
            <a:r>
              <a:rPr lang="en-US" dirty="0">
                <a:latin typeface="+mn-lt"/>
                <a:cs typeface="+mn-cs"/>
              </a:rPr>
              <a:t> formatter constructor</a:t>
            </a:r>
          </a:p>
          <a:p>
            <a:pPr marL="1257300" lvl="2" indent="-342900" algn="l" rtl="0" fontAlgn="auto">
              <a:spcBef>
                <a:spcPct val="20000"/>
              </a:spcBef>
              <a:spcAft>
                <a:spcPts val="0"/>
              </a:spcAft>
              <a:buFont typeface="Arial" pitchFamily="34" charset="0"/>
              <a:buChar char="•"/>
              <a:defRPr/>
            </a:pPr>
            <a:r>
              <a:rPr lang="en-US" dirty="0">
                <a:latin typeface="+mn-lt"/>
                <a:cs typeface="+mn-cs"/>
              </a:rPr>
              <a:t>Format values</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graphicFrame>
        <p:nvGraphicFramePr>
          <p:cNvPr id="266270" name="Group 30"/>
          <p:cNvGraphicFramePr>
            <a:graphicFrameLocks noGrp="1"/>
          </p:cNvGraphicFramePr>
          <p:nvPr/>
        </p:nvGraphicFramePr>
        <p:xfrm>
          <a:off x="4629150" y="2590800"/>
          <a:ext cx="4886325" cy="1661160"/>
        </p:xfrm>
        <a:graphic>
          <a:graphicData uri="http://schemas.openxmlformats.org/drawingml/2006/table">
            <a:tbl>
              <a:tblPr/>
              <a:tblGrid>
                <a:gridCol w="2546747"/>
                <a:gridCol w="2339578"/>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Pattern</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charset="0"/>
                        </a:rPr>
                        <a:t>Output</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dd.MM.yy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09.04.98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yyyy.MM.dd G 'at' hh:mm:ss z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sz="1100" b="0" i="0" u="none" strike="noStrike" cap="none" normalizeH="0" baseline="0" smtClean="0">
                          <a:ln>
                            <a:noFill/>
                          </a:ln>
                          <a:solidFill>
                            <a:srgbClr val="000000"/>
                          </a:solidFill>
                          <a:effectLst/>
                          <a:latin typeface="Calibri" pitchFamily="34" charset="0"/>
                          <a:cs typeface="Arial" charset="0"/>
                        </a:rPr>
                        <a:t>1998.04.09 AD at 06:15:55 PDT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EEE, MMM d, ''yy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Thu, Apr 9, '98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h:mm a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6:15 PM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H:mm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charset="0"/>
                        </a:rPr>
                        <a:t>18:15 </a:t>
                      </a:r>
                    </a:p>
                  </a:txBody>
                  <a:tcPr marL="102870" marR="1028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AutoShape 8"/>
          <p:cNvSpPr>
            <a:spLocks noChangeArrowheads="1"/>
          </p:cNvSpPr>
          <p:nvPr/>
        </p:nvSpPr>
        <p:spPr bwMode="auto">
          <a:xfrm>
            <a:off x="3600450" y="4876800"/>
            <a:ext cx="6172200" cy="1600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a:solidFill>
                  <a:schemeClr val="bg1">
                    <a:lumMod val="50000"/>
                  </a:schemeClr>
                </a:solidFill>
                <a:latin typeface="+mn-lt"/>
                <a:cs typeface="+mn-cs"/>
              </a:rPr>
              <a:t>//customized</a:t>
            </a:r>
          </a:p>
          <a:p>
            <a:pPr algn="l" rtl="0" fontAlgn="auto">
              <a:spcBef>
                <a:spcPts val="0"/>
              </a:spcBef>
              <a:spcAft>
                <a:spcPts val="0"/>
              </a:spcAft>
              <a:defRPr/>
            </a:pPr>
            <a:r>
              <a:rPr lang="en-US" sz="1200" dirty="0">
                <a:latin typeface="+mn-lt"/>
                <a:cs typeface="+mn-cs"/>
              </a:rPr>
              <a:t>Date today = new Date(); </a:t>
            </a:r>
          </a:p>
          <a:p>
            <a:pPr algn="l" rtl="0" fontAlgn="auto">
              <a:spcBef>
                <a:spcPts val="0"/>
              </a:spcBef>
              <a:spcAft>
                <a:spcPts val="0"/>
              </a:spcAft>
              <a:defRPr/>
            </a:pPr>
            <a:r>
              <a:rPr lang="en-US" sz="1200" dirty="0">
                <a:latin typeface="+mn-lt"/>
                <a:cs typeface="+mn-cs"/>
              </a:rPr>
              <a:t>String pattern = “</a:t>
            </a:r>
            <a:r>
              <a:rPr lang="en-US" sz="1200" dirty="0" err="1">
                <a:latin typeface="+mn-lt"/>
                <a:cs typeface="+mn-cs"/>
              </a:rPr>
              <a:t>dd.MM.yyyy</a:t>
            </a:r>
            <a:r>
              <a:rPr lang="en-US" sz="1200" dirty="0">
                <a:latin typeface="+mn-lt"/>
                <a:cs typeface="+mn-cs"/>
              </a:rPr>
              <a:t>”</a:t>
            </a:r>
          </a:p>
          <a:p>
            <a:pPr algn="l" rtl="0" fontAlgn="auto">
              <a:spcBef>
                <a:spcPts val="0"/>
              </a:spcBef>
              <a:spcAft>
                <a:spcPts val="0"/>
              </a:spcAft>
              <a:defRPr/>
            </a:pPr>
            <a:r>
              <a:rPr lang="en-US" sz="1200" b="1" dirty="0" err="1">
                <a:latin typeface="+mn-lt"/>
                <a:cs typeface="+mn-cs"/>
              </a:rPr>
              <a:t>SimpleDateFormat</a:t>
            </a:r>
            <a:r>
              <a:rPr lang="en-US" sz="1200" b="1" dirty="0">
                <a:latin typeface="+mn-lt"/>
                <a:cs typeface="+mn-cs"/>
              </a:rPr>
              <a:t> formatter; </a:t>
            </a:r>
          </a:p>
          <a:p>
            <a:pPr algn="l" rtl="0" fontAlgn="auto">
              <a:spcBef>
                <a:spcPts val="0"/>
              </a:spcBef>
              <a:spcAft>
                <a:spcPts val="0"/>
              </a:spcAft>
              <a:defRPr/>
            </a:pPr>
            <a:r>
              <a:rPr lang="en-US" sz="1200" b="1" dirty="0">
                <a:latin typeface="+mn-lt"/>
                <a:cs typeface="+mn-cs"/>
              </a:rPr>
              <a:t>formatter = new </a:t>
            </a:r>
            <a:r>
              <a:rPr lang="en-US" sz="1200" b="1" dirty="0" err="1">
                <a:latin typeface="+mn-lt"/>
                <a:cs typeface="+mn-cs"/>
              </a:rPr>
              <a:t>SimpleDateFormat</a:t>
            </a:r>
            <a:r>
              <a:rPr lang="en-US" sz="1200" b="1" dirty="0">
                <a:latin typeface="+mn-lt"/>
                <a:cs typeface="+mn-cs"/>
              </a:rPr>
              <a:t>(pattern, </a:t>
            </a:r>
            <a:r>
              <a:rPr lang="en-US" sz="1200" b="1" dirty="0" err="1">
                <a:latin typeface="+mn-lt"/>
                <a:cs typeface="+mn-cs"/>
              </a:rPr>
              <a:t>currentLocale</a:t>
            </a:r>
            <a:r>
              <a:rPr lang="en-US" sz="1200" b="1" dirty="0">
                <a:latin typeface="+mn-lt"/>
                <a:cs typeface="+mn-cs"/>
              </a:rPr>
              <a:t>); </a:t>
            </a:r>
          </a:p>
          <a:p>
            <a:pPr algn="l" rtl="0" fontAlgn="auto">
              <a:spcBef>
                <a:spcPts val="0"/>
              </a:spcBef>
              <a:spcAft>
                <a:spcPts val="0"/>
              </a:spcAft>
              <a:defRPr/>
            </a:pPr>
            <a:r>
              <a:rPr lang="en-US" sz="1200" dirty="0" err="1">
                <a:latin typeface="+mn-lt"/>
                <a:cs typeface="+mn-cs"/>
              </a:rPr>
              <a:t>System.out.println</a:t>
            </a:r>
            <a:r>
              <a:rPr lang="en-US" sz="1200" dirty="0">
                <a:latin typeface="+mn-lt"/>
                <a:cs typeface="+mn-cs"/>
              </a:rPr>
              <a:t>(</a:t>
            </a:r>
            <a:r>
              <a:rPr lang="en-US" sz="1200" b="1" dirty="0" err="1">
                <a:latin typeface="+mn-lt"/>
                <a:cs typeface="+mn-cs"/>
              </a:rPr>
              <a:t>formatter.format</a:t>
            </a:r>
            <a:r>
              <a:rPr lang="en-US" sz="1200" b="1" dirty="0">
                <a:latin typeface="+mn-lt"/>
                <a:cs typeface="+mn-cs"/>
              </a:rPr>
              <a:t>(today); </a:t>
            </a:r>
          </a:p>
          <a:p>
            <a:pPr algn="l" rtl="0" fontAlgn="auto">
              <a:spcBef>
                <a:spcPts val="0"/>
              </a:spcBef>
              <a:spcAft>
                <a:spcPts val="0"/>
              </a:spcAft>
              <a:defRPr/>
            </a:pPr>
            <a:endParaRPr lang="en-US" sz="1200" dirty="0">
              <a:latin typeface="+mn-lt"/>
              <a:cs typeface="+mn-cs"/>
            </a:endParaRPr>
          </a:p>
          <a:p>
            <a:pPr algn="l" rtl="0" fontAlgn="auto">
              <a:spcBef>
                <a:spcPts val="0"/>
              </a:spcBef>
              <a:spcAft>
                <a:spcPts val="0"/>
              </a:spcAft>
              <a:defRPr/>
            </a:pPr>
            <a:r>
              <a:rPr lang="en-US" sz="1200" dirty="0">
                <a:latin typeface="+mn-lt"/>
                <a:cs typeface="+mn-cs"/>
              </a:rPr>
              <a:t> Output:  04.04.2007</a:t>
            </a:r>
            <a:endParaRPr lang="he-IL" sz="1200" dirty="0">
              <a:latin typeface="+mn-lt"/>
              <a:cs typeface="+mn-cs"/>
            </a:endParaRP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1204913"/>
            <a:ext cx="9772650" cy="5424487"/>
          </a:xfrm>
          <a:prstGeom prst="rect">
            <a:avLst/>
          </a:prstGeom>
        </p:spPr>
        <p:txBody>
          <a:bodyPr>
            <a:normAutofit/>
          </a:bodyPr>
          <a:lstStyle/>
          <a:p>
            <a:pPr marL="1143000" lvl="2" indent="-228600" algn="l" rtl="0" fontAlgn="auto">
              <a:spcBef>
                <a:spcPct val="20000"/>
              </a:spcBef>
              <a:spcAft>
                <a:spcPts val="0"/>
              </a:spcAft>
              <a:defRPr/>
            </a:pPr>
            <a:endParaRPr lang="en-US"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342900" indent="-342900" algn="l" rtl="0" fontAlgn="auto">
              <a:spcBef>
                <a:spcPct val="20000"/>
              </a:spcBef>
              <a:spcAft>
                <a:spcPts val="0"/>
              </a:spcAft>
              <a:defRPr/>
            </a:pPr>
            <a:endParaRPr lang="en-US" sz="12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2 types of messages</a:t>
            </a:r>
          </a:p>
          <a:p>
            <a:pPr marL="1257300" lvl="2" indent="-342900" algn="l" rtl="0" fontAlgn="auto">
              <a:spcBef>
                <a:spcPct val="20000"/>
              </a:spcBef>
              <a:spcAft>
                <a:spcPts val="0"/>
              </a:spcAft>
              <a:buFont typeface="Arial" pitchFamily="34" charset="0"/>
              <a:buChar char="•"/>
              <a:defRPr/>
            </a:pPr>
            <a:r>
              <a:rPr lang="en-US" dirty="0">
                <a:latin typeface="+mn-lt"/>
                <a:cs typeface="+mn-cs"/>
              </a:rPr>
              <a:t>Plain – pure text </a:t>
            </a:r>
          </a:p>
          <a:p>
            <a:pPr marL="1257300" lvl="2" indent="-342900" algn="l" rtl="0" fontAlgn="auto">
              <a:spcBef>
                <a:spcPct val="20000"/>
              </a:spcBef>
              <a:spcAft>
                <a:spcPts val="0"/>
              </a:spcAft>
              <a:buFont typeface="Arial" pitchFamily="34" charset="0"/>
              <a:buChar char="•"/>
              <a:defRPr/>
            </a:pPr>
            <a:r>
              <a:rPr lang="en-US" dirty="0">
                <a:latin typeface="+mn-lt"/>
                <a:cs typeface="+mn-cs"/>
              </a:rPr>
              <a:t>Compound – text and variables</a:t>
            </a:r>
          </a:p>
          <a:p>
            <a:pPr marL="1714500" lvl="3" indent="-342900" algn="l" rtl="0" fontAlgn="auto">
              <a:spcBef>
                <a:spcPct val="20000"/>
              </a:spcBef>
              <a:spcAft>
                <a:spcPts val="0"/>
              </a:spcAft>
              <a:buFont typeface="Arial" pitchFamily="34" charset="0"/>
              <a:buChar char="•"/>
              <a:defRPr/>
            </a:pPr>
            <a:r>
              <a:rPr lang="en-US" dirty="0">
                <a:latin typeface="+mn-lt"/>
                <a:cs typeface="+mn-cs"/>
              </a:rPr>
              <a:t>Like: dates, times, strings, numbers, currencies, and percentages</a:t>
            </a:r>
          </a:p>
          <a:p>
            <a:pPr marL="1714500" lvl="3" indent="-342900" algn="l" rtl="0" fontAlgn="auto">
              <a:spcBef>
                <a:spcPct val="20000"/>
              </a:spcBef>
              <a:spcAft>
                <a:spcPts val="0"/>
              </a:spcAft>
              <a:buFont typeface="Arial" pitchFamily="34" charset="0"/>
              <a:buChar char="•"/>
              <a:defRPr/>
            </a:pPr>
            <a:r>
              <a:rPr lang="en-US" dirty="0">
                <a:latin typeface="+mn-lt"/>
                <a:cs typeface="+mn-cs"/>
              </a:rPr>
              <a:t>Difficult to format since </a:t>
            </a:r>
          </a:p>
          <a:p>
            <a:pPr marL="2171700" lvl="4" indent="-342900" algn="l" rtl="0" fontAlgn="auto">
              <a:spcBef>
                <a:spcPct val="20000"/>
              </a:spcBef>
              <a:spcAft>
                <a:spcPts val="0"/>
              </a:spcAft>
              <a:buFont typeface="Arial" pitchFamily="34" charset="0"/>
              <a:buChar char="•"/>
              <a:defRPr/>
            </a:pPr>
            <a:r>
              <a:rPr lang="en-US" dirty="0">
                <a:latin typeface="+mn-lt"/>
                <a:cs typeface="+mn-cs"/>
              </a:rPr>
              <a:t>the text is fragmented </a:t>
            </a:r>
          </a:p>
          <a:p>
            <a:pPr marL="2171700" lvl="4" indent="-342900" algn="l" rtl="0" fontAlgn="auto">
              <a:spcBef>
                <a:spcPct val="20000"/>
              </a:spcBef>
              <a:spcAft>
                <a:spcPts val="0"/>
              </a:spcAft>
              <a:buFont typeface="Arial" pitchFamily="34" charset="0"/>
              <a:buChar char="•"/>
              <a:defRPr/>
            </a:pPr>
            <a:r>
              <a:rPr lang="en-US" dirty="0">
                <a:latin typeface="+mn-lt"/>
                <a:cs typeface="+mn-cs"/>
              </a:rPr>
              <a:t>fragments order might vary between </a:t>
            </a:r>
            <a:r>
              <a:rPr lang="en-US" dirty="0" smtClean="0">
                <a:latin typeface="+mn-lt"/>
                <a:cs typeface="+mn-cs"/>
              </a:rPr>
              <a:t>locales</a:t>
            </a:r>
            <a:endParaRPr lang="en-US" dirty="0">
              <a:latin typeface="+mn-lt"/>
              <a:cs typeface="+mn-cs"/>
            </a:endParaRPr>
          </a:p>
          <a:p>
            <a:pPr marL="2171700" lvl="4" indent="-342900" algn="l" rtl="0" fontAlgn="auto">
              <a:spcBef>
                <a:spcPct val="20000"/>
              </a:spcBef>
              <a:spcAft>
                <a:spcPts val="0"/>
              </a:spcAft>
              <a:buFont typeface="Arial" pitchFamily="34" charset="0"/>
              <a:buChar char="•"/>
              <a:defRPr/>
            </a:pPr>
            <a:r>
              <a:rPr lang="en-US" dirty="0">
                <a:latin typeface="+mn-lt"/>
                <a:cs typeface="+mn-cs"/>
              </a:rPr>
              <a:t>m</a:t>
            </a:r>
            <a:r>
              <a:rPr lang="en-US" dirty="0" err="1">
                <a:latin typeface="+mn-lt"/>
                <a:cs typeface="+mn-cs"/>
              </a:rPr>
              <a:t>essage</a:t>
            </a:r>
            <a:r>
              <a:rPr lang="en-US" dirty="0">
                <a:latin typeface="+mn-lt"/>
                <a:cs typeface="+mn-cs"/>
              </a:rPr>
              <a:t> words might change describing singles &amp; plurals </a:t>
            </a:r>
          </a:p>
          <a:p>
            <a:pPr marL="800100" lvl="1" indent="-342900" algn="l" rtl="0" fontAlgn="auto">
              <a:spcBef>
                <a:spcPct val="20000"/>
              </a:spcBef>
              <a:spcAft>
                <a:spcPts val="0"/>
              </a:spcAft>
              <a:buFont typeface="Arial" pitchFamily="34" charset="0"/>
              <a:buChar char="•"/>
              <a:defRPr/>
            </a:pPr>
            <a:r>
              <a:rPr lang="en-US" sz="2600" dirty="0">
                <a:latin typeface="+mn-lt"/>
                <a:cs typeface="+mn-cs"/>
              </a:rPr>
              <a:t>In order to format messages use </a:t>
            </a:r>
            <a:r>
              <a:rPr lang="en-US" sz="2600" i="1" dirty="0" err="1">
                <a:latin typeface="+mn-lt"/>
                <a:cs typeface="+mn-cs"/>
              </a:rPr>
              <a:t>MessageFormat</a:t>
            </a:r>
            <a:endParaRPr lang="en-US" sz="2600" i="1" dirty="0">
              <a:latin typeface="+mn-lt"/>
              <a:cs typeface="+mn-cs"/>
            </a:endParaRPr>
          </a:p>
          <a:p>
            <a:pPr marL="1257300" lvl="2" indent="-342900" algn="l" rtl="0" fontAlgn="auto">
              <a:spcBef>
                <a:spcPct val="20000"/>
              </a:spcBef>
              <a:spcAft>
                <a:spcPts val="0"/>
              </a:spcAft>
              <a:buFont typeface="Arial" pitchFamily="34" charset="0"/>
              <a:buChar char="•"/>
              <a:defRPr/>
            </a:pPr>
            <a:r>
              <a:rPr lang="en-US" sz="2000" i="1" dirty="0" err="1">
                <a:latin typeface="+mn-lt"/>
                <a:cs typeface="+mn-cs"/>
              </a:rPr>
              <a:t>MessageFormat</a:t>
            </a:r>
            <a:r>
              <a:rPr lang="en-US" sz="2000" i="1" dirty="0">
                <a:latin typeface="+mn-lt"/>
                <a:cs typeface="+mn-cs"/>
              </a:rPr>
              <a:t>(String pattern)</a:t>
            </a:r>
          </a:p>
          <a:p>
            <a:pPr marL="1257300" lvl="2" indent="-342900" algn="l" rtl="0" fontAlgn="auto">
              <a:spcBef>
                <a:spcPct val="20000"/>
              </a:spcBef>
              <a:spcAft>
                <a:spcPts val="0"/>
              </a:spcAft>
              <a:buFont typeface="Arial" pitchFamily="34" charset="0"/>
              <a:buChar char="•"/>
              <a:defRPr/>
            </a:pPr>
            <a:r>
              <a:rPr lang="en-US" sz="2000" i="1" dirty="0" err="1">
                <a:latin typeface="+mn-lt"/>
                <a:cs typeface="+mn-cs"/>
              </a:rPr>
              <a:t>MessageFormat</a:t>
            </a:r>
            <a:r>
              <a:rPr lang="en-US" sz="2000" i="1" dirty="0">
                <a:latin typeface="+mn-lt"/>
                <a:cs typeface="+mn-cs"/>
              </a:rPr>
              <a:t>(String pattern, Locale </a:t>
            </a:r>
            <a:r>
              <a:rPr lang="en-US" sz="2000" i="1" dirty="0" err="1">
                <a:latin typeface="+mn-lt"/>
                <a:cs typeface="+mn-cs"/>
              </a:rPr>
              <a:t>locale</a:t>
            </a:r>
            <a:r>
              <a:rPr lang="en-US" sz="2000" i="1" dirty="0">
                <a:latin typeface="+mn-lt"/>
                <a:cs typeface="+mn-cs"/>
              </a:rPr>
              <a:t>)</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342900" y="1204913"/>
            <a:ext cx="9515475" cy="5424487"/>
          </a:xfrm>
          <a:prstGeom prst="rect">
            <a:avLst/>
          </a:prstGeom>
        </p:spPr>
        <p:txBody>
          <a:bodyPr>
            <a:normAutofit/>
          </a:bodyPr>
          <a:lstStyle/>
          <a:p>
            <a:pPr marL="1143000" lvl="2" indent="-228600" algn="l" rtl="0" fontAlgn="auto">
              <a:spcBef>
                <a:spcPct val="20000"/>
              </a:spcBef>
              <a:spcAft>
                <a:spcPts val="0"/>
              </a:spcAft>
              <a:defRPr/>
            </a:pPr>
            <a:endParaRPr lang="en-US" sz="1200"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342900" indent="-342900" algn="l" rtl="0" fontAlgn="auto">
              <a:spcBef>
                <a:spcPct val="20000"/>
              </a:spcBef>
              <a:spcAft>
                <a:spcPts val="0"/>
              </a:spcAft>
              <a:defRPr/>
            </a:pPr>
            <a:endParaRPr lang="en-US" sz="12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Steps for formatting messages</a:t>
            </a:r>
          </a:p>
          <a:p>
            <a:pPr marL="1257300" lvl="2" indent="-342900" algn="l" rtl="0" fontAlgn="auto">
              <a:spcBef>
                <a:spcPct val="20000"/>
              </a:spcBef>
              <a:spcAft>
                <a:spcPts val="0"/>
              </a:spcAft>
              <a:buFont typeface="Arial" pitchFamily="34" charset="0"/>
              <a:buChar char="•"/>
              <a:defRPr/>
            </a:pPr>
            <a:r>
              <a:rPr lang="en-US" sz="2000" dirty="0">
                <a:latin typeface="+mn-lt"/>
                <a:cs typeface="+mn-cs"/>
              </a:rPr>
              <a:t>Identify variables within text</a:t>
            </a: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r>
              <a:rPr lang="en-US" sz="2000" dirty="0">
                <a:latin typeface="+mn-lt"/>
                <a:cs typeface="+mn-cs"/>
              </a:rPr>
              <a:t>Define message template and variables in resource bundle(s)</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
        <p:nvSpPr>
          <p:cNvPr id="5" name="AutoShape 8"/>
          <p:cNvSpPr>
            <a:spLocks noChangeArrowheads="1"/>
          </p:cNvSpPr>
          <p:nvPr/>
        </p:nvSpPr>
        <p:spPr bwMode="auto">
          <a:xfrm>
            <a:off x="857250" y="2971800"/>
            <a:ext cx="62579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en-US" sz="1400" dirty="0">
                <a:latin typeface="+mn-lt"/>
                <a:cs typeface="+mn-cs"/>
              </a:rPr>
              <a:t>At </a:t>
            </a:r>
            <a:r>
              <a:rPr lang="en-US" sz="1400" b="1" u="sng" dirty="0">
                <a:latin typeface="+mn-lt"/>
                <a:cs typeface="+mn-cs"/>
              </a:rPr>
              <a:t>2:27</a:t>
            </a:r>
            <a:r>
              <a:rPr lang="en-US" sz="1400" dirty="0">
                <a:latin typeface="+mn-lt"/>
                <a:cs typeface="+mn-cs"/>
              </a:rPr>
              <a:t> on </a:t>
            </a:r>
            <a:r>
              <a:rPr lang="en-US" sz="1400" b="1" u="sng" dirty="0">
                <a:latin typeface="+mn-lt"/>
                <a:cs typeface="+mn-cs"/>
              </a:rPr>
              <a:t>April 04 , 2010</a:t>
            </a:r>
            <a:r>
              <a:rPr lang="en-US" sz="1400" dirty="0">
                <a:latin typeface="+mn-lt"/>
                <a:cs typeface="+mn-cs"/>
              </a:rPr>
              <a:t>,we detected </a:t>
            </a:r>
            <a:r>
              <a:rPr lang="en-US" sz="1400" b="1" u="sng" dirty="0">
                <a:latin typeface="+mn-lt"/>
                <a:cs typeface="+mn-cs"/>
              </a:rPr>
              <a:t>7</a:t>
            </a:r>
            <a:r>
              <a:rPr lang="en-US" sz="1400" dirty="0">
                <a:latin typeface="+mn-lt"/>
                <a:cs typeface="+mn-cs"/>
              </a:rPr>
              <a:t> spaceships on the planet </a:t>
            </a:r>
            <a:r>
              <a:rPr lang="en-US" sz="1400" b="1" dirty="0">
                <a:latin typeface="+mn-lt"/>
                <a:cs typeface="+mn-cs"/>
              </a:rPr>
              <a:t>Mars</a:t>
            </a:r>
            <a:r>
              <a:rPr lang="en-US" sz="1400" dirty="0">
                <a:latin typeface="+mn-lt"/>
                <a:cs typeface="+mn-cs"/>
              </a:rPr>
              <a:t> </a:t>
            </a:r>
            <a:endParaRPr lang="he-IL" sz="1400" dirty="0">
              <a:latin typeface="+mn-lt"/>
              <a:cs typeface="+mn-cs"/>
            </a:endParaRPr>
          </a:p>
        </p:txBody>
      </p:sp>
      <p:sp>
        <p:nvSpPr>
          <p:cNvPr id="6" name="Rectangle 5"/>
          <p:cNvSpPr>
            <a:spLocks noChangeArrowheads="1"/>
          </p:cNvSpPr>
          <p:nvPr/>
        </p:nvSpPr>
        <p:spPr bwMode="auto">
          <a:xfrm>
            <a:off x="1028700" y="3048000"/>
            <a:ext cx="68580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Time</a:t>
            </a:r>
          </a:p>
        </p:txBody>
      </p:sp>
      <p:sp>
        <p:nvSpPr>
          <p:cNvPr id="7" name="Rectangle 6"/>
          <p:cNvSpPr>
            <a:spLocks noChangeArrowheads="1"/>
          </p:cNvSpPr>
          <p:nvPr/>
        </p:nvSpPr>
        <p:spPr bwMode="auto">
          <a:xfrm>
            <a:off x="2143125" y="3048000"/>
            <a:ext cx="68580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Date</a:t>
            </a:r>
          </a:p>
        </p:txBody>
      </p:sp>
      <p:sp>
        <p:nvSpPr>
          <p:cNvPr id="8" name="Rectangle 7"/>
          <p:cNvSpPr>
            <a:spLocks noChangeArrowheads="1"/>
          </p:cNvSpPr>
          <p:nvPr/>
        </p:nvSpPr>
        <p:spPr bwMode="auto">
          <a:xfrm>
            <a:off x="3771900" y="3048000"/>
            <a:ext cx="8572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Number</a:t>
            </a:r>
          </a:p>
        </p:txBody>
      </p:sp>
      <p:sp>
        <p:nvSpPr>
          <p:cNvPr id="9" name="Rectangle 8"/>
          <p:cNvSpPr>
            <a:spLocks noChangeArrowheads="1"/>
          </p:cNvSpPr>
          <p:nvPr/>
        </p:nvSpPr>
        <p:spPr bwMode="auto">
          <a:xfrm>
            <a:off x="6257925" y="3048000"/>
            <a:ext cx="68580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String</a:t>
            </a:r>
          </a:p>
        </p:txBody>
      </p:sp>
      <p:sp>
        <p:nvSpPr>
          <p:cNvPr id="10" name="AutoShape 8"/>
          <p:cNvSpPr>
            <a:spLocks noChangeArrowheads="1"/>
          </p:cNvSpPr>
          <p:nvPr/>
        </p:nvSpPr>
        <p:spPr bwMode="auto">
          <a:xfrm>
            <a:off x="857250" y="5486400"/>
            <a:ext cx="540067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template = </a:t>
            </a:r>
            <a:r>
              <a:rPr lang="en-US" sz="1400" dirty="0" err="1">
                <a:latin typeface="+mn-lt"/>
                <a:cs typeface="+mn-cs"/>
              </a:rPr>
              <a:t>Uhr</a:t>
            </a:r>
            <a:r>
              <a:rPr lang="en-US" sz="1400" dirty="0">
                <a:latin typeface="+mn-lt"/>
                <a:cs typeface="+mn-cs"/>
              </a:rPr>
              <a:t> </a:t>
            </a:r>
            <a:r>
              <a:rPr lang="en-US" sz="1400" b="1" dirty="0">
                <a:latin typeface="+mn-lt"/>
                <a:cs typeface="+mn-cs"/>
              </a:rPr>
              <a:t>{2,time,short} </a:t>
            </a:r>
            <a:r>
              <a:rPr lang="en-US" sz="1400" dirty="0">
                <a:latin typeface="+mn-lt"/>
                <a:cs typeface="+mn-cs"/>
              </a:rPr>
              <a:t>am </a:t>
            </a:r>
            <a:r>
              <a:rPr lang="en-US" sz="1400" b="1" dirty="0">
                <a:latin typeface="+mn-lt"/>
                <a:cs typeface="+mn-cs"/>
              </a:rPr>
              <a:t>{2,date,long}</a:t>
            </a:r>
            <a:r>
              <a:rPr lang="en-US" sz="1400" dirty="0">
                <a:latin typeface="+mn-lt"/>
                <a:cs typeface="+mn-cs"/>
              </a:rPr>
              <a:t>, </a:t>
            </a:r>
            <a:r>
              <a:rPr lang="en-US" sz="1400" dirty="0" err="1">
                <a:latin typeface="+mn-lt"/>
                <a:cs typeface="+mn-cs"/>
              </a:rPr>
              <a:t>haben</a:t>
            </a:r>
            <a:r>
              <a:rPr lang="en-US" sz="1400" dirty="0">
                <a:latin typeface="+mn-lt"/>
                <a:cs typeface="+mn-cs"/>
              </a:rPr>
              <a:t> </a:t>
            </a:r>
            <a:r>
              <a:rPr lang="en-US" sz="1400" dirty="0" err="1">
                <a:latin typeface="+mn-lt"/>
                <a:cs typeface="+mn-cs"/>
              </a:rPr>
              <a:t>wir</a:t>
            </a:r>
            <a:endParaRPr lang="en-US" sz="1400" dirty="0">
              <a:latin typeface="+mn-lt"/>
              <a:cs typeface="+mn-cs"/>
            </a:endParaRPr>
          </a:p>
          <a:p>
            <a:pPr algn="l" rtl="0" fontAlgn="auto">
              <a:spcBef>
                <a:spcPts val="0"/>
              </a:spcBef>
              <a:spcAft>
                <a:spcPts val="0"/>
              </a:spcAft>
              <a:defRPr/>
            </a:pPr>
            <a:r>
              <a:rPr lang="en-US" sz="1400" dirty="0">
                <a:latin typeface="+mn-lt"/>
                <a:cs typeface="+mn-cs"/>
              </a:rPr>
              <a:t>                    </a:t>
            </a:r>
            <a:r>
              <a:rPr lang="en-US" sz="1400" b="1" dirty="0">
                <a:latin typeface="+mn-lt"/>
                <a:cs typeface="+mn-cs"/>
              </a:rPr>
              <a:t>{1,number,integer} </a:t>
            </a:r>
            <a:r>
              <a:rPr lang="en-US" sz="1400" dirty="0" err="1">
                <a:latin typeface="+mn-lt"/>
                <a:cs typeface="+mn-cs"/>
              </a:rPr>
              <a:t>Raumschiffe</a:t>
            </a:r>
            <a:r>
              <a:rPr lang="en-US" sz="1400" dirty="0">
                <a:latin typeface="+mn-lt"/>
                <a:cs typeface="+mn-cs"/>
              </a:rPr>
              <a:t> auf </a:t>
            </a:r>
            <a:r>
              <a:rPr lang="en-US" sz="1400" dirty="0" err="1">
                <a:latin typeface="+mn-lt"/>
                <a:cs typeface="+mn-cs"/>
              </a:rPr>
              <a:t>dem</a:t>
            </a:r>
            <a:r>
              <a:rPr lang="en-US" sz="1400" dirty="0">
                <a:latin typeface="+mn-lt"/>
                <a:cs typeface="+mn-cs"/>
              </a:rPr>
              <a:t> </a:t>
            </a:r>
            <a:r>
              <a:rPr lang="en-US" sz="1400" dirty="0" err="1">
                <a:latin typeface="+mn-lt"/>
                <a:cs typeface="+mn-cs"/>
              </a:rPr>
              <a:t>Planeten</a:t>
            </a:r>
            <a:r>
              <a:rPr lang="en-US" sz="1400" dirty="0">
                <a:latin typeface="+mn-lt"/>
                <a:cs typeface="+mn-cs"/>
              </a:rPr>
              <a:t> </a:t>
            </a:r>
          </a:p>
          <a:p>
            <a:pPr algn="l" rtl="0" fontAlgn="auto">
              <a:spcBef>
                <a:spcPts val="0"/>
              </a:spcBef>
              <a:spcAft>
                <a:spcPts val="0"/>
              </a:spcAft>
              <a:defRPr/>
            </a:pPr>
            <a:r>
              <a:rPr lang="en-US" sz="1400" b="1" dirty="0">
                <a:latin typeface="+mn-lt"/>
                <a:cs typeface="+mn-cs"/>
              </a:rPr>
              <a:t>                    {0}</a:t>
            </a:r>
            <a:r>
              <a:rPr lang="en-US" sz="1400" dirty="0">
                <a:latin typeface="+mn-lt"/>
                <a:cs typeface="+mn-cs"/>
              </a:rPr>
              <a:t> </a:t>
            </a:r>
            <a:r>
              <a:rPr lang="en-US" sz="1400" dirty="0" err="1">
                <a:latin typeface="+mn-lt"/>
                <a:cs typeface="+mn-cs"/>
              </a:rPr>
              <a:t>Entdeckt</a:t>
            </a:r>
            <a:r>
              <a:rPr lang="en-US" sz="1400" dirty="0">
                <a:latin typeface="+mn-lt"/>
                <a:cs typeface="+mn-cs"/>
              </a:rPr>
              <a:t>. </a:t>
            </a:r>
          </a:p>
          <a:p>
            <a:pPr algn="l" rtl="0" fontAlgn="auto">
              <a:spcBef>
                <a:spcPts val="0"/>
              </a:spcBef>
              <a:spcAft>
                <a:spcPts val="0"/>
              </a:spcAft>
              <a:defRPr/>
            </a:pPr>
            <a:r>
              <a:rPr lang="en-US" sz="1400" dirty="0">
                <a:latin typeface="+mn-lt"/>
                <a:cs typeface="+mn-cs"/>
              </a:rPr>
              <a:t>planet = Mars</a:t>
            </a:r>
            <a:endParaRPr lang="he-IL" sz="1400" dirty="0">
              <a:latin typeface="+mn-lt"/>
              <a:cs typeface="+mn-cs"/>
            </a:endParaRPr>
          </a:p>
        </p:txBody>
      </p:sp>
      <p:sp>
        <p:nvSpPr>
          <p:cNvPr id="11" name="Rectangle 10"/>
          <p:cNvSpPr>
            <a:spLocks noChangeArrowheads="1"/>
          </p:cNvSpPr>
          <p:nvPr/>
        </p:nvSpPr>
        <p:spPr bwMode="auto">
          <a:xfrm>
            <a:off x="6343650" y="4419600"/>
            <a:ext cx="3771900" cy="20574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100" dirty="0"/>
              <a:t>Template uses Input values are given as an </a:t>
            </a:r>
          </a:p>
          <a:p>
            <a:pPr marL="342900" indent="-342900" algn="l" rtl="0" fontAlgn="auto">
              <a:spcBef>
                <a:spcPts val="0"/>
              </a:spcBef>
              <a:spcAft>
                <a:spcPts val="0"/>
              </a:spcAft>
              <a:defRPr/>
            </a:pPr>
            <a:r>
              <a:rPr lang="en-US" sz="1100" dirty="0"/>
              <a:t>array.</a:t>
            </a:r>
          </a:p>
          <a:p>
            <a:pPr marL="342900" indent="-342900" algn="l" rtl="0" fontAlgn="auto">
              <a:spcBef>
                <a:spcPts val="0"/>
              </a:spcBef>
              <a:spcAft>
                <a:spcPts val="0"/>
              </a:spcAft>
              <a:defRPr/>
            </a:pPr>
            <a:r>
              <a:rPr lang="en-US" sz="1100" dirty="0"/>
              <a:t>Each definition specifies the index for its value &amp; </a:t>
            </a:r>
          </a:p>
          <a:p>
            <a:pPr marL="342900" indent="-342900" algn="l" rtl="0" fontAlgn="auto">
              <a:spcBef>
                <a:spcPts val="0"/>
              </a:spcBef>
              <a:spcAft>
                <a:spcPts val="0"/>
              </a:spcAft>
              <a:defRPr/>
            </a:pPr>
            <a:r>
              <a:rPr lang="en-US" sz="1100" dirty="0"/>
              <a:t>its formatting:</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buFont typeface="Arial" pitchFamily="34" charset="0"/>
              <a:buChar char="•"/>
              <a:defRPr/>
            </a:pPr>
            <a:r>
              <a:rPr lang="en-US" sz="1100" dirty="0"/>
              <a:t>Plain text </a:t>
            </a:r>
          </a:p>
          <a:p>
            <a:pPr marL="342900" indent="-342900" algn="l" rtl="0" fontAlgn="auto">
              <a:spcBef>
                <a:spcPts val="0"/>
              </a:spcBef>
              <a:spcAft>
                <a:spcPts val="0"/>
              </a:spcAft>
              <a:buFont typeface="Arial" pitchFamily="34" charset="0"/>
              <a:buChar char="•"/>
              <a:defRPr/>
            </a:pPr>
            <a:r>
              <a:rPr lang="en-US" sz="1100" dirty="0"/>
              <a:t>Time value in short format [2]</a:t>
            </a:r>
          </a:p>
          <a:p>
            <a:pPr marL="342900" indent="-342900" algn="l" rtl="0" fontAlgn="auto">
              <a:spcBef>
                <a:spcPts val="0"/>
              </a:spcBef>
              <a:spcAft>
                <a:spcPts val="0"/>
              </a:spcAft>
              <a:buFont typeface="Arial" pitchFamily="34" charset="0"/>
              <a:buChar char="•"/>
              <a:defRPr/>
            </a:pPr>
            <a:r>
              <a:rPr lang="en-US" sz="1100" dirty="0"/>
              <a:t>Date value in long format [2]</a:t>
            </a:r>
          </a:p>
          <a:p>
            <a:pPr marL="342900" indent="-342900" algn="l" rtl="0" fontAlgn="auto">
              <a:spcBef>
                <a:spcPts val="0"/>
              </a:spcBef>
              <a:spcAft>
                <a:spcPts val="0"/>
              </a:spcAft>
              <a:buFont typeface="Arial" pitchFamily="34" charset="0"/>
              <a:buChar char="•"/>
              <a:defRPr/>
            </a:pPr>
            <a:r>
              <a:rPr lang="en-US" sz="1100" dirty="0"/>
              <a:t>Integer [1] – application or user input value</a:t>
            </a:r>
          </a:p>
          <a:p>
            <a:pPr marL="342900" indent="-342900" algn="l" rtl="0" fontAlgn="auto">
              <a:spcBef>
                <a:spcPts val="0"/>
              </a:spcBef>
              <a:spcAft>
                <a:spcPts val="0"/>
              </a:spcAft>
              <a:buFont typeface="Arial" pitchFamily="34" charset="0"/>
              <a:buChar char="•"/>
              <a:defRPr/>
            </a:pPr>
            <a:r>
              <a:rPr lang="en-US" sz="1100" dirty="0"/>
              <a:t>String [0] – taken from resource bundle </a:t>
            </a:r>
            <a:r>
              <a:rPr lang="en-US" sz="900" dirty="0"/>
              <a:t>[planet]</a:t>
            </a:r>
          </a:p>
          <a:p>
            <a:pPr marL="342900" indent="-342900" algn="l" rtl="0" fontAlgn="auto">
              <a:spcBef>
                <a:spcPts val="0"/>
              </a:spcBef>
              <a:spcAft>
                <a:spcPts val="0"/>
              </a:spcAft>
              <a:buFont typeface="Arial" pitchFamily="34" charset="0"/>
              <a:buChar char="•"/>
              <a:defRPr/>
            </a:pPr>
            <a:endParaRPr lang="en-US" sz="1000" dirty="0"/>
          </a:p>
          <a:p>
            <a:pPr marL="342900" indent="-342900" algn="l" rtl="0" fontAlgn="auto">
              <a:spcBef>
                <a:spcPts val="0"/>
              </a:spcBef>
              <a:spcAft>
                <a:spcPts val="0"/>
              </a:spcAft>
              <a:buFont typeface="Arial" pitchFamily="34" charset="0"/>
              <a:buChar char="•"/>
              <a:defRPr/>
            </a:pPr>
            <a:r>
              <a:rPr lang="en-US" sz="1100" dirty="0"/>
              <a:t>Values array: [planet][spaceships no][Date]</a:t>
            </a:r>
          </a:p>
          <a:p>
            <a:pPr marL="342900" indent="-342900" algn="ctr" rtl="0" fontAlgn="auto">
              <a:spcBef>
                <a:spcPts val="0"/>
              </a:spcBef>
              <a:spcAft>
                <a:spcPts val="0"/>
              </a:spcAft>
              <a:defRPr/>
            </a:pPr>
            <a:endParaRPr lang="en-US" sz="1100" dirty="0"/>
          </a:p>
        </p:txBody>
      </p:sp>
      <p:sp>
        <p:nvSpPr>
          <p:cNvPr id="12" name="AutoShape 8"/>
          <p:cNvSpPr>
            <a:spLocks noChangeArrowheads="1"/>
          </p:cNvSpPr>
          <p:nvPr/>
        </p:nvSpPr>
        <p:spPr bwMode="auto">
          <a:xfrm>
            <a:off x="857250" y="4419600"/>
            <a:ext cx="540067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template = At </a:t>
            </a:r>
            <a:r>
              <a:rPr lang="en-US" sz="1400" b="1" dirty="0">
                <a:latin typeface="+mn-lt"/>
                <a:cs typeface="+mn-cs"/>
              </a:rPr>
              <a:t>{2,time,short} </a:t>
            </a:r>
            <a:r>
              <a:rPr lang="en-US" sz="1400" dirty="0">
                <a:latin typeface="+mn-lt"/>
                <a:cs typeface="+mn-cs"/>
              </a:rPr>
              <a:t>on </a:t>
            </a:r>
            <a:r>
              <a:rPr lang="en-US" sz="1400" b="1" dirty="0">
                <a:latin typeface="+mn-lt"/>
                <a:cs typeface="+mn-cs"/>
              </a:rPr>
              <a:t>{2,date,long}</a:t>
            </a:r>
            <a:r>
              <a:rPr lang="en-US" sz="1400" dirty="0">
                <a:latin typeface="+mn-lt"/>
                <a:cs typeface="+mn-cs"/>
              </a:rPr>
              <a:t>, we detected</a:t>
            </a:r>
          </a:p>
          <a:p>
            <a:pPr algn="l" rtl="0" fontAlgn="auto">
              <a:spcBef>
                <a:spcPts val="0"/>
              </a:spcBef>
              <a:spcAft>
                <a:spcPts val="0"/>
              </a:spcAft>
              <a:defRPr/>
            </a:pPr>
            <a:r>
              <a:rPr lang="en-US" sz="1400" dirty="0">
                <a:latin typeface="+mn-lt"/>
                <a:cs typeface="+mn-cs"/>
              </a:rPr>
              <a:t>                    </a:t>
            </a:r>
            <a:r>
              <a:rPr lang="en-US" sz="1400" b="1" dirty="0">
                <a:latin typeface="+mn-lt"/>
                <a:cs typeface="+mn-cs"/>
              </a:rPr>
              <a:t>{1,number,integer} </a:t>
            </a:r>
            <a:r>
              <a:rPr lang="en-US" sz="1400" dirty="0">
                <a:latin typeface="+mn-lt"/>
                <a:cs typeface="+mn-cs"/>
              </a:rPr>
              <a:t>spaceships on the planet </a:t>
            </a:r>
            <a:r>
              <a:rPr lang="en-US" sz="1400" b="1" dirty="0">
                <a:latin typeface="+mn-lt"/>
                <a:cs typeface="+mn-cs"/>
              </a:rPr>
              <a:t>{0}</a:t>
            </a:r>
            <a:r>
              <a:rPr lang="en-US" sz="1400" dirty="0">
                <a:latin typeface="+mn-lt"/>
                <a:cs typeface="+mn-cs"/>
              </a:rPr>
              <a:t>. </a:t>
            </a:r>
          </a:p>
          <a:p>
            <a:pPr algn="l" rtl="0" fontAlgn="auto">
              <a:spcBef>
                <a:spcPts val="0"/>
              </a:spcBef>
              <a:spcAft>
                <a:spcPts val="0"/>
              </a:spcAft>
              <a:defRPr/>
            </a:pPr>
            <a:r>
              <a:rPr lang="en-US" sz="1400" dirty="0">
                <a:latin typeface="+mn-lt"/>
                <a:cs typeface="+mn-cs"/>
              </a:rPr>
              <a:t>planet = Mars</a:t>
            </a:r>
            <a:endParaRPr lang="he-IL" sz="1400" dirty="0">
              <a:latin typeface="+mn-lt"/>
              <a:cs typeface="+mn-cs"/>
            </a:endParaRPr>
          </a:p>
        </p:txBody>
      </p:sp>
      <p:sp>
        <p:nvSpPr>
          <p:cNvPr id="14" name="Rectangle 13"/>
          <p:cNvSpPr>
            <a:spLocks noChangeArrowheads="1"/>
          </p:cNvSpPr>
          <p:nvPr/>
        </p:nvSpPr>
        <p:spPr bwMode="auto">
          <a:xfrm>
            <a:off x="3771900" y="5029200"/>
            <a:ext cx="2314575"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i="1" dirty="0" err="1"/>
              <a:t>AppMessages.properties</a:t>
            </a:r>
            <a:endParaRPr lang="en-US" sz="1100" i="1" dirty="0"/>
          </a:p>
        </p:txBody>
      </p:sp>
      <p:sp>
        <p:nvSpPr>
          <p:cNvPr id="15" name="Rectangle 14"/>
          <p:cNvSpPr>
            <a:spLocks noChangeArrowheads="1"/>
          </p:cNvSpPr>
          <p:nvPr/>
        </p:nvSpPr>
        <p:spPr bwMode="auto">
          <a:xfrm>
            <a:off x="3514725" y="6096000"/>
            <a:ext cx="25717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i="1" dirty="0" err="1"/>
              <a:t>AppMessages_de_DE.properties</a:t>
            </a:r>
            <a:endParaRPr lang="en-US" sz="1100" i="1"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4" name="Rectangle 3"/>
          <p:cNvSpPr txBox="1">
            <a:spLocks noChangeArrowheads="1"/>
          </p:cNvSpPr>
          <p:nvPr/>
        </p:nvSpPr>
        <p:spPr>
          <a:xfrm>
            <a:off x="428625" y="1204913"/>
            <a:ext cx="9515475" cy="5424487"/>
          </a:xfrm>
          <a:prstGeom prst="rect">
            <a:avLst/>
          </a:prstGeom>
        </p:spPr>
        <p:txBody>
          <a:bodyPr>
            <a:normAutofit/>
          </a:bodyPr>
          <a:lstStyle/>
          <a:p>
            <a:pPr marL="1143000" lvl="2" indent="-228600" algn="l" rtl="0" fontAlgn="auto">
              <a:spcBef>
                <a:spcPct val="20000"/>
              </a:spcBef>
              <a:spcAft>
                <a:spcPts val="0"/>
              </a:spcAft>
              <a:defRPr/>
            </a:pPr>
            <a:endParaRPr lang="en-US" sz="1200"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800100" lvl="1" indent="-342900" algn="l" rtl="0" fontAlgn="auto">
              <a:spcBef>
                <a:spcPct val="20000"/>
              </a:spcBef>
              <a:spcAft>
                <a:spcPts val="0"/>
              </a:spcAft>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Load bundle </a:t>
            </a:r>
          </a:p>
          <a:p>
            <a:pPr marL="800100" lvl="1" indent="-342900" algn="l" rtl="0" fontAlgn="auto">
              <a:spcBef>
                <a:spcPct val="20000"/>
              </a:spcBef>
              <a:spcAft>
                <a:spcPts val="0"/>
              </a:spcAft>
              <a:defRPr/>
            </a:pPr>
            <a:endParaRPr lang="en-US" sz="24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Set parameters for the message</a:t>
            </a: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Create a </a:t>
            </a:r>
            <a:r>
              <a:rPr lang="en-US" sz="2000" i="1" dirty="0" err="1">
                <a:latin typeface="+mn-lt"/>
                <a:cs typeface="+mn-cs"/>
              </a:rPr>
              <a:t>MessageFormat</a:t>
            </a:r>
            <a:r>
              <a:rPr lang="en-US" sz="2000" dirty="0">
                <a:latin typeface="+mn-lt"/>
                <a:cs typeface="+mn-cs"/>
              </a:rPr>
              <a:t> object and set it with the required locale</a:t>
            </a: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342900" indent="-342900" algn="l" rtl="0" fontAlgn="auto">
              <a:spcBef>
                <a:spcPct val="20000"/>
              </a:spcBef>
              <a:spcAft>
                <a:spcPts val="0"/>
              </a:spcAft>
              <a:defRPr/>
            </a:pPr>
            <a:endParaRPr lang="en-US" dirty="0">
              <a:latin typeface="+mn-lt"/>
              <a:cs typeface="+mn-cs"/>
            </a:endParaRPr>
          </a:p>
        </p:txBody>
      </p:sp>
      <p:sp>
        <p:nvSpPr>
          <p:cNvPr id="5" name="AutoShape 8"/>
          <p:cNvSpPr>
            <a:spLocks noChangeArrowheads="1"/>
          </p:cNvSpPr>
          <p:nvPr/>
        </p:nvSpPr>
        <p:spPr bwMode="auto">
          <a:xfrm>
            <a:off x="942975" y="3886200"/>
            <a:ext cx="5229225" cy="1066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Object[] </a:t>
            </a:r>
            <a:r>
              <a:rPr lang="en-US" sz="1400" dirty="0" err="1">
                <a:latin typeface="+mn-lt"/>
                <a:cs typeface="+mn-cs"/>
              </a:rPr>
              <a:t>messageArguments</a:t>
            </a:r>
            <a:r>
              <a:rPr lang="en-US" sz="1400" dirty="0">
                <a:latin typeface="+mn-lt"/>
                <a:cs typeface="+mn-cs"/>
              </a:rPr>
              <a:t> = { </a:t>
            </a:r>
            <a:r>
              <a:rPr lang="en-US" sz="1400" dirty="0" err="1">
                <a:latin typeface="+mn-lt"/>
                <a:cs typeface="+mn-cs"/>
              </a:rPr>
              <a:t>messages.getString</a:t>
            </a:r>
            <a:r>
              <a:rPr lang="en-US" sz="1400" dirty="0">
                <a:latin typeface="+mn-lt"/>
                <a:cs typeface="+mn-cs"/>
              </a:rPr>
              <a:t>("planet"),</a:t>
            </a:r>
          </a:p>
          <a:p>
            <a:pPr algn="l" rtl="0" fontAlgn="auto">
              <a:spcBef>
                <a:spcPts val="0"/>
              </a:spcBef>
              <a:spcAft>
                <a:spcPts val="0"/>
              </a:spcAft>
              <a:defRPr/>
            </a:pPr>
            <a:r>
              <a:rPr lang="en-US" sz="1400" dirty="0">
                <a:latin typeface="+mn-lt"/>
                <a:cs typeface="+mn-cs"/>
              </a:rPr>
              <a:t>                                                          new Integer(7), </a:t>
            </a:r>
          </a:p>
          <a:p>
            <a:pPr algn="l" rtl="0" fontAlgn="auto">
              <a:spcBef>
                <a:spcPts val="0"/>
              </a:spcBef>
              <a:spcAft>
                <a:spcPts val="0"/>
              </a:spcAft>
              <a:defRPr/>
            </a:pPr>
            <a:r>
              <a:rPr lang="en-US" sz="1400" dirty="0">
                <a:latin typeface="+mn-lt"/>
                <a:cs typeface="+mn-cs"/>
              </a:rPr>
              <a:t>                                                          new Date() </a:t>
            </a:r>
          </a:p>
          <a:p>
            <a:pPr algn="l" rtl="0" fontAlgn="auto">
              <a:spcBef>
                <a:spcPts val="0"/>
              </a:spcBef>
              <a:spcAft>
                <a:spcPts val="0"/>
              </a:spcAft>
              <a:defRPr/>
            </a:pPr>
            <a:r>
              <a:rPr lang="en-US" sz="1400" dirty="0">
                <a:latin typeface="+mn-lt"/>
                <a:cs typeface="+mn-cs"/>
              </a:rPr>
              <a:t>                                                       }; </a:t>
            </a:r>
            <a:endParaRPr lang="he-IL" sz="1400" dirty="0">
              <a:latin typeface="+mn-lt"/>
              <a:cs typeface="+mn-cs"/>
            </a:endParaRPr>
          </a:p>
        </p:txBody>
      </p:sp>
      <p:sp>
        <p:nvSpPr>
          <p:cNvPr id="10" name="AutoShape 8"/>
          <p:cNvSpPr>
            <a:spLocks noChangeArrowheads="1"/>
          </p:cNvSpPr>
          <p:nvPr/>
        </p:nvSpPr>
        <p:spPr bwMode="auto">
          <a:xfrm>
            <a:off x="1028700" y="2667000"/>
            <a:ext cx="62579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err="1">
                <a:latin typeface="+mn-lt"/>
                <a:cs typeface="+mn-cs"/>
              </a:rPr>
              <a:t>ResourceBundle</a:t>
            </a:r>
            <a:r>
              <a:rPr lang="en-US" sz="1400" dirty="0">
                <a:latin typeface="+mn-lt"/>
                <a:cs typeface="+mn-cs"/>
              </a:rPr>
              <a:t> messages= </a:t>
            </a:r>
            <a:r>
              <a:rPr lang="en-US" sz="1400" dirty="0" err="1">
                <a:latin typeface="+mn-lt"/>
                <a:cs typeface="+mn-cs"/>
              </a:rPr>
              <a:t>ResourceBundle.getBundle</a:t>
            </a:r>
            <a:r>
              <a:rPr lang="en-US" sz="1400" dirty="0">
                <a:latin typeface="+mn-lt"/>
                <a:cs typeface="+mn-cs"/>
              </a:rPr>
              <a:t>(“</a:t>
            </a:r>
            <a:r>
              <a:rPr lang="en-US" sz="1400" b="1" dirty="0" err="1">
                <a:latin typeface="+mn-lt"/>
                <a:cs typeface="+mn-cs"/>
              </a:rPr>
              <a:t>AppMessages</a:t>
            </a:r>
            <a:r>
              <a:rPr lang="en-US" sz="1400" dirty="0">
                <a:latin typeface="+mn-lt"/>
                <a:cs typeface="+mn-cs"/>
              </a:rPr>
              <a:t>");</a:t>
            </a:r>
          </a:p>
        </p:txBody>
      </p:sp>
      <p:sp>
        <p:nvSpPr>
          <p:cNvPr id="11" name="Rectangle 10"/>
          <p:cNvSpPr>
            <a:spLocks noChangeArrowheads="1"/>
          </p:cNvSpPr>
          <p:nvPr/>
        </p:nvSpPr>
        <p:spPr bwMode="auto">
          <a:xfrm>
            <a:off x="6429375" y="3810000"/>
            <a:ext cx="3771900" cy="12192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buFont typeface="Arial" pitchFamily="34" charset="0"/>
              <a:buChar char="•"/>
              <a:defRPr/>
            </a:pPr>
            <a:r>
              <a:rPr lang="en-US" sz="1100" dirty="0"/>
              <a:t>Plain text </a:t>
            </a:r>
          </a:p>
          <a:p>
            <a:pPr marL="342900" indent="-342900" algn="l" rtl="0" fontAlgn="auto">
              <a:spcBef>
                <a:spcPts val="0"/>
              </a:spcBef>
              <a:spcAft>
                <a:spcPts val="0"/>
              </a:spcAft>
              <a:buFont typeface="Arial" pitchFamily="34" charset="0"/>
              <a:buChar char="•"/>
              <a:defRPr/>
            </a:pPr>
            <a:r>
              <a:rPr lang="en-US" sz="1100" dirty="0"/>
              <a:t>Time value in short format [2]</a:t>
            </a:r>
          </a:p>
          <a:p>
            <a:pPr marL="342900" indent="-342900" algn="l" rtl="0" fontAlgn="auto">
              <a:spcBef>
                <a:spcPts val="0"/>
              </a:spcBef>
              <a:spcAft>
                <a:spcPts val="0"/>
              </a:spcAft>
              <a:buFont typeface="Arial" pitchFamily="34" charset="0"/>
              <a:buChar char="•"/>
              <a:defRPr/>
            </a:pPr>
            <a:r>
              <a:rPr lang="en-US" sz="1100" dirty="0"/>
              <a:t>Date value in long format [2]</a:t>
            </a:r>
          </a:p>
          <a:p>
            <a:pPr marL="342900" indent="-342900" algn="l" rtl="0" fontAlgn="auto">
              <a:spcBef>
                <a:spcPts val="0"/>
              </a:spcBef>
              <a:spcAft>
                <a:spcPts val="0"/>
              </a:spcAft>
              <a:buFont typeface="Arial" pitchFamily="34" charset="0"/>
              <a:buChar char="•"/>
              <a:defRPr/>
            </a:pPr>
            <a:r>
              <a:rPr lang="en-US" sz="1100" dirty="0"/>
              <a:t>Integer [1] – application or user input value</a:t>
            </a:r>
          </a:p>
          <a:p>
            <a:pPr marL="342900" indent="-342900" algn="l" rtl="0" fontAlgn="auto">
              <a:spcBef>
                <a:spcPts val="0"/>
              </a:spcBef>
              <a:spcAft>
                <a:spcPts val="0"/>
              </a:spcAft>
              <a:buFont typeface="Arial" pitchFamily="34" charset="0"/>
              <a:buChar char="•"/>
              <a:defRPr/>
            </a:pPr>
            <a:r>
              <a:rPr lang="en-US" sz="1100" dirty="0"/>
              <a:t>String [0] – taken from resource bundle </a:t>
            </a:r>
            <a:r>
              <a:rPr lang="en-US" sz="900" dirty="0">
                <a:solidFill>
                  <a:prstClr val="black"/>
                </a:solidFill>
              </a:rPr>
              <a:t>[planet]</a:t>
            </a:r>
            <a:endParaRPr lang="en-US" sz="1100" dirty="0"/>
          </a:p>
          <a:p>
            <a:pPr marL="342900" indent="-342900" algn="l" rtl="0" fontAlgn="auto">
              <a:spcBef>
                <a:spcPts val="0"/>
              </a:spcBef>
              <a:spcAft>
                <a:spcPts val="0"/>
              </a:spcAft>
              <a:buFont typeface="Arial" pitchFamily="34" charset="0"/>
              <a:buChar char="•"/>
              <a:defRPr/>
            </a:pPr>
            <a:endParaRPr lang="en-US" sz="1000" dirty="0"/>
          </a:p>
          <a:p>
            <a:pPr marL="342900" indent="-342900" algn="l" rtl="0" fontAlgn="auto">
              <a:spcBef>
                <a:spcPts val="0"/>
              </a:spcBef>
              <a:spcAft>
                <a:spcPts val="0"/>
              </a:spcAft>
              <a:buFont typeface="Arial" pitchFamily="34" charset="0"/>
              <a:buChar char="•"/>
              <a:defRPr/>
            </a:pPr>
            <a:r>
              <a:rPr lang="en-US" sz="1100" dirty="0"/>
              <a:t>Values array: [planet][spaceships no][Date]</a:t>
            </a:r>
          </a:p>
          <a:p>
            <a:pPr marL="342900" indent="-342900" algn="ctr" rtl="0" fontAlgn="auto">
              <a:spcBef>
                <a:spcPts val="0"/>
              </a:spcBef>
              <a:spcAft>
                <a:spcPts val="0"/>
              </a:spcAft>
              <a:defRPr/>
            </a:pPr>
            <a:endParaRPr lang="en-US" sz="1100" dirty="0"/>
          </a:p>
        </p:txBody>
      </p:sp>
      <p:sp>
        <p:nvSpPr>
          <p:cNvPr id="12" name="AutoShape 8"/>
          <p:cNvSpPr>
            <a:spLocks noChangeArrowheads="1"/>
          </p:cNvSpPr>
          <p:nvPr/>
        </p:nvSpPr>
        <p:spPr bwMode="auto">
          <a:xfrm>
            <a:off x="942975" y="5715000"/>
            <a:ext cx="5400675"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b="1" dirty="0" err="1">
                <a:latin typeface="+mn-lt"/>
                <a:cs typeface="+mn-cs"/>
              </a:rPr>
              <a:t>MessageFormat</a:t>
            </a:r>
            <a:r>
              <a:rPr lang="en-US" sz="1400" b="1" dirty="0">
                <a:latin typeface="+mn-lt"/>
                <a:cs typeface="+mn-cs"/>
              </a:rPr>
              <a:t> formatter = new </a:t>
            </a:r>
            <a:r>
              <a:rPr lang="en-US" sz="1400" b="1" dirty="0" err="1">
                <a:latin typeface="+mn-lt"/>
                <a:cs typeface="+mn-cs"/>
              </a:rPr>
              <a:t>MessageFormat</a:t>
            </a:r>
            <a:r>
              <a:rPr lang="en-US" sz="1400" b="1" dirty="0">
                <a:latin typeface="+mn-lt"/>
                <a:cs typeface="+mn-cs"/>
              </a:rPr>
              <a:t>(""); </a:t>
            </a:r>
          </a:p>
          <a:p>
            <a:pPr algn="l" rtl="0" fontAlgn="auto">
              <a:spcBef>
                <a:spcPts val="0"/>
              </a:spcBef>
              <a:spcAft>
                <a:spcPts val="0"/>
              </a:spcAft>
              <a:defRPr/>
            </a:pPr>
            <a:r>
              <a:rPr lang="en-US" sz="1400" dirty="0" err="1">
                <a:latin typeface="+mn-lt"/>
                <a:cs typeface="+mn-cs"/>
              </a:rPr>
              <a:t>formatter.setLocale</a:t>
            </a:r>
            <a:r>
              <a:rPr lang="en-US" sz="1400" dirty="0">
                <a:latin typeface="+mn-lt"/>
                <a:cs typeface="+mn-cs"/>
              </a:rPr>
              <a:t>(</a:t>
            </a:r>
            <a:r>
              <a:rPr lang="en-US" sz="1400" dirty="0" err="1">
                <a:latin typeface="+mn-lt"/>
                <a:cs typeface="+mn-cs"/>
              </a:rPr>
              <a:t>currentLocale</a:t>
            </a:r>
            <a:r>
              <a:rPr lang="en-US" sz="1400" dirty="0">
                <a:latin typeface="+mn-lt"/>
                <a:cs typeface="+mn-cs"/>
              </a:rPr>
              <a:t>);</a:t>
            </a:r>
            <a:endParaRPr lang="he-IL" sz="1400" dirty="0">
              <a:latin typeface="+mn-lt"/>
              <a:cs typeface="+mn-cs"/>
            </a:endParaRPr>
          </a:p>
        </p:txBody>
      </p:sp>
      <p:cxnSp>
        <p:nvCxnSpPr>
          <p:cNvPr id="17" name="Straight Connector 16"/>
          <p:cNvCxnSpPr/>
          <p:nvPr/>
        </p:nvCxnSpPr>
        <p:spPr>
          <a:xfrm>
            <a:off x="5572125" y="4191000"/>
            <a:ext cx="942975"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72050" y="4343400"/>
            <a:ext cx="1543050" cy="76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629150" y="4114800"/>
            <a:ext cx="188595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629150" y="4267200"/>
            <a:ext cx="1885950" cy="22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noChangeArrowheads="1"/>
          </p:cNvSpPr>
          <p:nvPr>
            <p:ph type="title" idx="4294967295"/>
          </p:nvPr>
        </p:nvSpPr>
        <p:spPr>
          <a:xfrm>
            <a:off x="759024" y="274638"/>
            <a:ext cx="9258300" cy="1143000"/>
          </a:xfrm>
        </p:spPr>
        <p:txBody>
          <a:bodyPr/>
          <a:lstStyle/>
          <a:p>
            <a:r>
              <a:rPr lang="en-US" smtClean="0"/>
              <a:t>Formatting</a:t>
            </a:r>
          </a:p>
        </p:txBody>
      </p:sp>
      <p:sp>
        <p:nvSpPr>
          <p:cNvPr id="4" name="Rectangle 3"/>
          <p:cNvSpPr txBox="1">
            <a:spLocks noChangeArrowheads="1"/>
          </p:cNvSpPr>
          <p:nvPr/>
        </p:nvSpPr>
        <p:spPr>
          <a:xfrm>
            <a:off x="428625" y="1204913"/>
            <a:ext cx="9772650" cy="5424487"/>
          </a:xfrm>
          <a:prstGeom prst="rect">
            <a:avLst/>
          </a:prstGeom>
        </p:spPr>
        <p:txBody>
          <a:bodyPr>
            <a:normAutofit/>
          </a:bodyPr>
          <a:lstStyle/>
          <a:p>
            <a:pPr marL="1143000" lvl="2" indent="-228600" algn="l" rtl="0" fontAlgn="auto">
              <a:spcBef>
                <a:spcPct val="20000"/>
              </a:spcBef>
              <a:spcAft>
                <a:spcPts val="0"/>
              </a:spcAft>
              <a:defRPr/>
            </a:pPr>
            <a:endParaRPr lang="en-US" sz="1200"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800100" lvl="1" indent="-342900" algn="l" rtl="0" fontAlgn="auto">
              <a:spcBef>
                <a:spcPct val="20000"/>
              </a:spcBef>
              <a:spcAft>
                <a:spcPts val="0"/>
              </a:spcAft>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Format the message using the ‘template’ &amp; arguments</a:t>
            </a:r>
          </a:p>
          <a:p>
            <a:pPr marL="800100" lvl="1" indent="-342900" algn="l" rtl="0" fontAlgn="auto">
              <a:spcBef>
                <a:spcPct val="20000"/>
              </a:spcBef>
              <a:spcAft>
                <a:spcPts val="0"/>
              </a:spcAft>
              <a:defRPr/>
            </a:pPr>
            <a:endParaRPr lang="en-US" sz="24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Output :</a:t>
            </a: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342900" indent="-342900" algn="l" rtl="0" fontAlgn="auto">
              <a:spcBef>
                <a:spcPct val="20000"/>
              </a:spcBef>
              <a:spcAft>
                <a:spcPts val="0"/>
              </a:spcAft>
              <a:defRPr/>
            </a:pPr>
            <a:endParaRPr lang="en-US" dirty="0">
              <a:latin typeface="+mn-lt"/>
              <a:cs typeface="+mn-cs"/>
            </a:endParaRPr>
          </a:p>
        </p:txBody>
      </p:sp>
      <p:sp>
        <p:nvSpPr>
          <p:cNvPr id="5" name="AutoShape 8"/>
          <p:cNvSpPr>
            <a:spLocks noChangeArrowheads="1"/>
          </p:cNvSpPr>
          <p:nvPr/>
        </p:nvSpPr>
        <p:spPr bwMode="auto">
          <a:xfrm>
            <a:off x="1200150" y="4648200"/>
            <a:ext cx="7800975" cy="152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en-US" sz="1400" dirty="0">
                <a:latin typeface="+mn-lt"/>
                <a:cs typeface="+mn-cs"/>
              </a:rPr>
              <a:t>At 1:15 PM on April 13, 1998, we detected 7 spaceships on the planet Mars.</a:t>
            </a: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de-DE" sz="1400" dirty="0">
                <a:latin typeface="+mn-lt"/>
                <a:cs typeface="+mn-cs"/>
              </a:rPr>
              <a:t>Um 13.15 Uhr am 13. April 1998 haben wir 7 Raumschiffe auf dem Planeten Mars entdeckt.</a:t>
            </a:r>
            <a:endParaRPr lang="he-IL" sz="1400" dirty="0">
              <a:latin typeface="+mn-lt"/>
              <a:cs typeface="+mn-cs"/>
            </a:endParaRPr>
          </a:p>
        </p:txBody>
      </p:sp>
      <p:sp>
        <p:nvSpPr>
          <p:cNvPr id="12" name="AutoShape 8"/>
          <p:cNvSpPr>
            <a:spLocks noChangeArrowheads="1"/>
          </p:cNvSpPr>
          <p:nvPr/>
        </p:nvSpPr>
        <p:spPr bwMode="auto">
          <a:xfrm>
            <a:off x="1371600" y="2743200"/>
            <a:ext cx="5400675"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b="1" dirty="0" err="1">
                <a:latin typeface="+mn-lt"/>
                <a:cs typeface="+mn-cs"/>
              </a:rPr>
              <a:t>formatter.applyPattern</a:t>
            </a:r>
            <a:r>
              <a:rPr lang="en-US" sz="1400" b="1" dirty="0">
                <a:latin typeface="+mn-lt"/>
                <a:cs typeface="+mn-cs"/>
              </a:rPr>
              <a:t>(</a:t>
            </a:r>
            <a:r>
              <a:rPr lang="en-US" sz="1400" b="1" dirty="0" err="1">
                <a:latin typeface="+mn-lt"/>
                <a:cs typeface="+mn-cs"/>
              </a:rPr>
              <a:t>messages.getString</a:t>
            </a:r>
            <a:r>
              <a:rPr lang="en-US" sz="1400" b="1" dirty="0">
                <a:latin typeface="+mn-lt"/>
                <a:cs typeface="+mn-cs"/>
              </a:rPr>
              <a:t>("template")); </a:t>
            </a:r>
          </a:p>
          <a:p>
            <a:pPr algn="l" rtl="0" fontAlgn="auto">
              <a:spcBef>
                <a:spcPts val="0"/>
              </a:spcBef>
              <a:spcAft>
                <a:spcPts val="0"/>
              </a:spcAft>
              <a:defRPr/>
            </a:pPr>
            <a:r>
              <a:rPr lang="en-US" sz="1400" dirty="0" err="1">
                <a:latin typeface="+mn-lt"/>
                <a:cs typeface="+mn-cs"/>
              </a:rPr>
              <a:t>System.out.println</a:t>
            </a:r>
            <a:r>
              <a:rPr lang="en-US" sz="1400" dirty="0">
                <a:latin typeface="+mn-lt"/>
                <a:cs typeface="+mn-cs"/>
              </a:rPr>
              <a:t>(</a:t>
            </a:r>
            <a:r>
              <a:rPr lang="en-US" sz="1400" b="1" dirty="0" err="1">
                <a:latin typeface="+mn-lt"/>
                <a:cs typeface="+mn-cs"/>
              </a:rPr>
              <a:t>formatter.format</a:t>
            </a:r>
            <a:r>
              <a:rPr lang="en-US" sz="1400" b="1" dirty="0">
                <a:latin typeface="+mn-lt"/>
                <a:cs typeface="+mn-cs"/>
              </a:rPr>
              <a:t>(</a:t>
            </a:r>
            <a:r>
              <a:rPr lang="en-US" sz="1400" b="1" dirty="0" err="1">
                <a:latin typeface="+mn-lt"/>
                <a:cs typeface="+mn-cs"/>
              </a:rPr>
              <a:t>messageArguments</a:t>
            </a:r>
            <a:r>
              <a:rPr lang="en-US" sz="1400" b="1" dirty="0">
                <a:latin typeface="+mn-lt"/>
                <a:cs typeface="+mn-cs"/>
              </a:rPr>
              <a:t>)</a:t>
            </a:r>
            <a:r>
              <a:rPr lang="en-US" sz="1400" dirty="0">
                <a:latin typeface="+mn-lt"/>
                <a:cs typeface="+mn-cs"/>
              </a:rPr>
              <a:t>);</a:t>
            </a:r>
            <a:endParaRPr lang="he-IL" sz="1400" dirty="0">
              <a:latin typeface="+mn-lt"/>
              <a:cs typeface="+mn-cs"/>
            </a:endParaRPr>
          </a:p>
        </p:txBody>
      </p:sp>
      <p:sp>
        <p:nvSpPr>
          <p:cNvPr id="13" name="Rectangle 12"/>
          <p:cNvSpPr>
            <a:spLocks noChangeArrowheads="1"/>
          </p:cNvSpPr>
          <p:nvPr/>
        </p:nvSpPr>
        <p:spPr bwMode="auto">
          <a:xfrm>
            <a:off x="1371600" y="4876800"/>
            <a:ext cx="8572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err="1"/>
              <a:t>en_US</a:t>
            </a:r>
            <a:endParaRPr lang="en-US" sz="1100" dirty="0"/>
          </a:p>
        </p:txBody>
      </p:sp>
      <p:sp>
        <p:nvSpPr>
          <p:cNvPr id="14" name="Rectangle 13"/>
          <p:cNvSpPr>
            <a:spLocks noChangeArrowheads="1"/>
          </p:cNvSpPr>
          <p:nvPr/>
        </p:nvSpPr>
        <p:spPr bwMode="auto">
          <a:xfrm>
            <a:off x="1371600" y="5562600"/>
            <a:ext cx="8572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err="1"/>
              <a:t>de_DE</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71525" y="1905001"/>
            <a:ext cx="8743950" cy="1470025"/>
          </a:xfrm>
        </p:spPr>
        <p:txBody>
          <a:bodyPr rtlCol="0">
            <a:normAutofit/>
          </a:bodyPr>
          <a:lstStyle/>
          <a:p>
            <a:pPr fontAlgn="auto">
              <a:spcAft>
                <a:spcPts val="0"/>
              </a:spcAft>
              <a:defRPr/>
            </a:pPr>
            <a:r>
              <a:rPr lang="en-US" sz="5400" b="1" dirty="0" smtClean="0">
                <a:solidFill>
                  <a:schemeClr val="bg1"/>
                </a:solidFill>
                <a:effectLst>
                  <a:outerShdw blurRad="38100" dist="38100" dir="2700000" algn="tl">
                    <a:srgbClr val="C0C0C0"/>
                  </a:outerShdw>
                </a:effectLst>
              </a:rPr>
              <a:t>JVM Internals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74638"/>
            <a:ext cx="9258300" cy="1143000"/>
          </a:xfrm>
        </p:spPr>
        <p:txBody>
          <a:bodyPr/>
          <a:lstStyle/>
          <a:p>
            <a:r>
              <a:rPr lang="en-US" dirty="0" smtClean="0"/>
              <a:t>G1</a:t>
            </a:r>
            <a:endParaRPr lang="he-IL" dirty="0"/>
          </a:p>
        </p:txBody>
      </p:sp>
      <p:sp>
        <p:nvSpPr>
          <p:cNvPr id="3" name="Content Placeholder 2"/>
          <p:cNvSpPr>
            <a:spLocks noGrp="1"/>
          </p:cNvSpPr>
          <p:nvPr>
            <p:ph idx="1"/>
          </p:nvPr>
        </p:nvSpPr>
        <p:spPr>
          <a:xfrm>
            <a:off x="419100" y="1600201"/>
            <a:ext cx="10287000" cy="4525963"/>
          </a:xfrm>
        </p:spPr>
        <p:txBody>
          <a:bodyPr>
            <a:normAutofit/>
          </a:bodyPr>
          <a:lstStyle/>
          <a:p>
            <a:r>
              <a:rPr lang="en-US" sz="2800" dirty="0" smtClean="0"/>
              <a:t>More on G1</a:t>
            </a:r>
          </a:p>
          <a:p>
            <a:pPr lvl="1"/>
            <a:endParaRPr lang="en-US" sz="2400" dirty="0" smtClean="0"/>
          </a:p>
          <a:p>
            <a:pPr lvl="1"/>
            <a:r>
              <a:rPr lang="en-US" sz="2400" dirty="0" smtClean="0"/>
              <a:t>Instead of sweeping – compacts and defragments </a:t>
            </a:r>
          </a:p>
          <a:p>
            <a:pPr lvl="1"/>
            <a:r>
              <a:rPr lang="en-US" sz="2400" dirty="0" smtClean="0"/>
              <a:t>Also generational (acts on OLD region)</a:t>
            </a:r>
          </a:p>
          <a:p>
            <a:pPr lvl="1"/>
            <a:r>
              <a:rPr lang="en-US" sz="2400" dirty="0" smtClean="0"/>
              <a:t>Based on concurrent / parallel behavior </a:t>
            </a:r>
          </a:p>
          <a:p>
            <a:pPr lvl="1"/>
            <a:r>
              <a:rPr lang="en-US" sz="2400" dirty="0" smtClean="0"/>
              <a:t>Like CMS, a low-pause GC</a:t>
            </a:r>
          </a:p>
          <a:p>
            <a:pPr lvl="1"/>
            <a:r>
              <a:rPr lang="en-US" sz="2400" dirty="0" smtClean="0"/>
              <a:t>Usage: --XX: +UseG1GC</a:t>
            </a:r>
          </a:p>
          <a:p>
            <a:pPr lvl="2"/>
            <a:r>
              <a:rPr lang="en-US" sz="2000" dirty="0" smtClean="0"/>
              <a:t>In Java 6 activate feature first with: -XX:+</a:t>
            </a:r>
            <a:r>
              <a:rPr lang="en-US" sz="2000" dirty="0" err="1" smtClean="0"/>
              <a:t>UnlockExperimentalVMOptions</a:t>
            </a:r>
            <a:r>
              <a:rPr lang="en-US" sz="2000" dirty="0" smtClean="0"/>
              <a:t> </a:t>
            </a:r>
          </a:p>
          <a:p>
            <a:pPr lvl="1"/>
            <a:endParaRPr lang="en-US" sz="2400" dirty="0" smtClean="0"/>
          </a:p>
          <a:p>
            <a:pPr lvl="1"/>
            <a:endParaRPr lang="he-IL" sz="2400" dirty="0"/>
          </a:p>
        </p:txBody>
      </p:sp>
    </p:spTree>
    <p:extLst>
      <p:ext uri="{BB962C8B-B14F-4D97-AF65-F5344CB8AC3E}">
        <p14:creationId xmlns:p14="http://schemas.microsoft.com/office/powerpoint/2010/main" xmlns="" val="324908886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noChangeArrowheads="1"/>
          </p:cNvSpPr>
          <p:nvPr>
            <p:ph type="title" idx="4294967295"/>
          </p:nvPr>
        </p:nvSpPr>
        <p:spPr>
          <a:xfrm>
            <a:off x="844749" y="274638"/>
            <a:ext cx="9258300" cy="1143000"/>
          </a:xfrm>
        </p:spPr>
        <p:txBody>
          <a:bodyPr/>
          <a:lstStyle/>
          <a:p>
            <a:r>
              <a:rPr lang="en-US" smtClean="0"/>
              <a:t>Formatting</a:t>
            </a:r>
          </a:p>
        </p:txBody>
      </p:sp>
      <p:sp>
        <p:nvSpPr>
          <p:cNvPr id="4" name="Rectangle 3"/>
          <p:cNvSpPr txBox="1">
            <a:spLocks noChangeArrowheads="1"/>
          </p:cNvSpPr>
          <p:nvPr/>
        </p:nvSpPr>
        <p:spPr>
          <a:xfrm>
            <a:off x="514350" y="1204913"/>
            <a:ext cx="9772650" cy="5424487"/>
          </a:xfrm>
          <a:prstGeom prst="rect">
            <a:avLst/>
          </a:prstGeom>
        </p:spPr>
        <p:txBody>
          <a:bodyPr>
            <a:normAutofit/>
          </a:bodyPr>
          <a:lstStyle/>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800100" lvl="1" indent="-342900" algn="l" rtl="0" fontAlgn="auto">
              <a:spcBef>
                <a:spcPct val="20000"/>
              </a:spcBef>
              <a:spcAft>
                <a:spcPts val="0"/>
              </a:spcAft>
              <a:defRPr/>
            </a:pPr>
            <a:endParaRPr lang="en-US" sz="105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Sometimes the ‘plain text’ must support adjustments</a:t>
            </a:r>
          </a:p>
          <a:p>
            <a:pPr marL="1257300" lvl="2" indent="-342900" algn="l" rtl="0" fontAlgn="auto">
              <a:spcBef>
                <a:spcPct val="20000"/>
              </a:spcBef>
              <a:spcAft>
                <a:spcPts val="0"/>
              </a:spcAft>
              <a:buFont typeface="Arial" pitchFamily="34" charset="0"/>
              <a:buChar char="•"/>
              <a:defRPr/>
            </a:pPr>
            <a:r>
              <a:rPr lang="en-US" sz="2000" dirty="0">
                <a:latin typeface="+mn-lt"/>
                <a:cs typeface="+mn-cs"/>
              </a:rPr>
              <a:t>for handling plurals </a:t>
            </a:r>
          </a:p>
          <a:p>
            <a:pPr marL="1257300" lvl="2" indent="-342900" algn="l" rtl="0" fontAlgn="auto">
              <a:spcBef>
                <a:spcPct val="20000"/>
              </a:spcBef>
              <a:spcAft>
                <a:spcPts val="0"/>
              </a:spcAft>
              <a:buFont typeface="Arial" pitchFamily="34" charset="0"/>
              <a:buChar char="•"/>
              <a:defRPr/>
            </a:pPr>
            <a:r>
              <a:rPr lang="en-US" sz="2000" dirty="0">
                <a:latin typeface="+mn-lt"/>
                <a:cs typeface="+mn-cs"/>
              </a:rPr>
              <a:t>any other text changes to merge with data </a:t>
            </a:r>
          </a:p>
          <a:p>
            <a:pPr marL="800100" lvl="1" indent="-342900" algn="l" rtl="0" fontAlgn="auto">
              <a:spcBef>
                <a:spcPct val="20000"/>
              </a:spcBef>
              <a:spcAft>
                <a:spcPts val="0"/>
              </a:spcAft>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Example:</a:t>
            </a: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defRPr/>
            </a:pPr>
            <a:endParaRPr lang="en-US" sz="28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Using simple  </a:t>
            </a:r>
            <a:r>
              <a:rPr lang="en-US" sz="2000" i="1" dirty="0" err="1">
                <a:latin typeface="+mn-lt"/>
                <a:cs typeface="+mn-cs"/>
              </a:rPr>
              <a:t>MessageFormat</a:t>
            </a:r>
            <a:r>
              <a:rPr lang="en-US" sz="2000" dirty="0">
                <a:latin typeface="+mn-lt"/>
                <a:cs typeface="+mn-cs"/>
              </a:rPr>
              <a:t> might result in incorrect grammar</a:t>
            </a: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800100" lvl="1" indent="-342900" algn="l" rtl="0" fontAlgn="auto">
              <a:spcBef>
                <a:spcPct val="20000"/>
              </a:spcBef>
              <a:spcAft>
                <a:spcPts val="0"/>
              </a:spcAft>
              <a:buFont typeface="Arial" pitchFamily="34" charset="0"/>
              <a:buChar char="•"/>
              <a:defRPr/>
            </a:pPr>
            <a:r>
              <a:rPr lang="en-US" sz="2000" dirty="0">
                <a:latin typeface="+mn-lt"/>
                <a:cs typeface="+mn-cs"/>
              </a:rPr>
              <a:t>Use </a:t>
            </a:r>
            <a:r>
              <a:rPr lang="en-US" sz="2000" i="1" dirty="0" err="1">
                <a:latin typeface="+mn-lt"/>
                <a:cs typeface="+mn-cs"/>
              </a:rPr>
              <a:t>ChoiceFormat</a:t>
            </a:r>
            <a:r>
              <a:rPr lang="en-US" sz="2000" dirty="0">
                <a:latin typeface="+mn-lt"/>
                <a:cs typeface="+mn-cs"/>
              </a:rPr>
              <a:t> to format the message</a:t>
            </a:r>
          </a:p>
          <a:p>
            <a:pPr marL="800100" lvl="1" indent="-342900" algn="l" rtl="0" fontAlgn="auto">
              <a:spcBef>
                <a:spcPct val="20000"/>
              </a:spcBef>
              <a:spcAft>
                <a:spcPts val="0"/>
              </a:spcAft>
              <a:buFont typeface="Arial" pitchFamily="34" charset="0"/>
              <a:buChar char="•"/>
              <a:defRPr/>
            </a:pPr>
            <a:endParaRPr lang="en-US" sz="2000" dirty="0">
              <a:latin typeface="+mn-lt"/>
              <a:cs typeface="+mn-cs"/>
            </a:endParaRPr>
          </a:p>
          <a:p>
            <a:pPr marL="342900" indent="-342900" algn="l" rtl="0" fontAlgn="auto">
              <a:spcBef>
                <a:spcPct val="20000"/>
              </a:spcBef>
              <a:spcAft>
                <a:spcPts val="0"/>
              </a:spcAft>
              <a:defRPr/>
            </a:pPr>
            <a:endParaRPr lang="en-US" dirty="0">
              <a:latin typeface="+mn-lt"/>
              <a:cs typeface="+mn-cs"/>
            </a:endParaRPr>
          </a:p>
        </p:txBody>
      </p:sp>
      <p:sp>
        <p:nvSpPr>
          <p:cNvPr id="8" name="AutoShape 8"/>
          <p:cNvSpPr>
            <a:spLocks noChangeArrowheads="1"/>
          </p:cNvSpPr>
          <p:nvPr/>
        </p:nvSpPr>
        <p:spPr bwMode="auto">
          <a:xfrm>
            <a:off x="2743200" y="3505200"/>
            <a:ext cx="2571750"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There are no files on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There is one file on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There are 2 files on </a:t>
            </a:r>
            <a:r>
              <a:rPr lang="en-US" sz="1400" dirty="0" err="1">
                <a:latin typeface="+mn-lt"/>
                <a:cs typeface="+mn-cs"/>
              </a:rPr>
              <a:t>XDisk</a:t>
            </a:r>
            <a:r>
              <a:rPr lang="en-US" sz="1400" dirty="0">
                <a:latin typeface="+mn-lt"/>
                <a:cs typeface="+mn-cs"/>
              </a:rPr>
              <a:t>.</a:t>
            </a:r>
            <a:endParaRPr lang="he-IL" sz="1400" dirty="0">
              <a:latin typeface="+mn-lt"/>
              <a:cs typeface="+mn-cs"/>
            </a:endParaRPr>
          </a:p>
        </p:txBody>
      </p:sp>
      <p:sp>
        <p:nvSpPr>
          <p:cNvPr id="10" name="Rectangle 9"/>
          <p:cNvSpPr>
            <a:spLocks noChangeArrowheads="1"/>
          </p:cNvSpPr>
          <p:nvPr/>
        </p:nvSpPr>
        <p:spPr bwMode="auto">
          <a:xfrm>
            <a:off x="5743575" y="3581400"/>
            <a:ext cx="2743200" cy="685800"/>
          </a:xfrm>
          <a:prstGeom prst="rect">
            <a:avLst/>
          </a:prstGeom>
          <a:noFill/>
          <a:ln w="28575">
            <a:solidFill>
              <a:schemeClr val="bg1">
                <a:lumMod val="75000"/>
              </a:schemeClr>
            </a:solidFill>
            <a:miter lim="800000"/>
            <a:headEnd/>
            <a:tailEnd/>
          </a:ln>
          <a:effectLst/>
        </p:spPr>
        <p:txBody>
          <a:bodyPr/>
          <a:lstStyle/>
          <a:p>
            <a:pPr algn="l" rtl="0"/>
            <a:r>
              <a:rPr lang="en-US" sz="1400">
                <a:latin typeface="Calibri" pitchFamily="34" charset="0"/>
              </a:rPr>
              <a:t>There  </a:t>
            </a:r>
            <a:r>
              <a:rPr lang="en-US" sz="1400" b="1">
                <a:latin typeface="Calibri" pitchFamily="34" charset="0"/>
              </a:rPr>
              <a:t>are no files  </a:t>
            </a:r>
            <a:r>
              <a:rPr lang="en-US" sz="1400">
                <a:latin typeface="Calibri" pitchFamily="34" charset="0"/>
              </a:rPr>
              <a:t>on</a:t>
            </a:r>
            <a:r>
              <a:rPr lang="en-US" sz="1400">
                <a:solidFill>
                  <a:srgbClr val="A6A6A6"/>
                </a:solidFill>
                <a:latin typeface="Calibri" pitchFamily="34" charset="0"/>
              </a:rPr>
              <a:t>     </a:t>
            </a:r>
            <a:r>
              <a:rPr lang="en-US" sz="1400" b="1">
                <a:latin typeface="Calibri" pitchFamily="34" charset="0"/>
              </a:rPr>
              <a:t>XDisk</a:t>
            </a:r>
            <a:r>
              <a:rPr lang="en-US" sz="1400">
                <a:solidFill>
                  <a:srgbClr val="A6A6A6"/>
                </a:solidFill>
                <a:latin typeface="Calibri" pitchFamily="34" charset="0"/>
              </a:rPr>
              <a:t>. </a:t>
            </a:r>
          </a:p>
          <a:p>
            <a:pPr algn="l" rtl="0"/>
            <a:r>
              <a:rPr lang="en-US" sz="1400">
                <a:latin typeface="Calibri" pitchFamily="34" charset="0"/>
              </a:rPr>
              <a:t>There  </a:t>
            </a:r>
            <a:r>
              <a:rPr lang="en-US" sz="1400" b="1">
                <a:latin typeface="Calibri" pitchFamily="34" charset="0"/>
              </a:rPr>
              <a:t>is one file     </a:t>
            </a:r>
            <a:r>
              <a:rPr lang="en-US" sz="1400">
                <a:latin typeface="Calibri" pitchFamily="34" charset="0"/>
              </a:rPr>
              <a:t>on</a:t>
            </a:r>
            <a:r>
              <a:rPr lang="en-US" sz="1400">
                <a:solidFill>
                  <a:srgbClr val="A6A6A6"/>
                </a:solidFill>
                <a:latin typeface="Calibri" pitchFamily="34" charset="0"/>
              </a:rPr>
              <a:t>    </a:t>
            </a:r>
            <a:r>
              <a:rPr lang="en-US" sz="1400" b="1">
                <a:latin typeface="Calibri" pitchFamily="34" charset="0"/>
              </a:rPr>
              <a:t>XDisk</a:t>
            </a:r>
            <a:r>
              <a:rPr lang="en-US" sz="1400">
                <a:solidFill>
                  <a:srgbClr val="A6A6A6"/>
                </a:solidFill>
                <a:latin typeface="Calibri" pitchFamily="34" charset="0"/>
              </a:rPr>
              <a:t>. </a:t>
            </a:r>
          </a:p>
          <a:p>
            <a:pPr algn="l" rtl="0"/>
            <a:r>
              <a:rPr lang="en-US" sz="1400">
                <a:latin typeface="Calibri" pitchFamily="34" charset="0"/>
              </a:rPr>
              <a:t>There  </a:t>
            </a:r>
            <a:r>
              <a:rPr lang="en-US" sz="1400" b="1">
                <a:latin typeface="Calibri" pitchFamily="34" charset="0"/>
              </a:rPr>
              <a:t>are 2 files     </a:t>
            </a:r>
            <a:r>
              <a:rPr lang="en-US" sz="1400">
                <a:latin typeface="Calibri" pitchFamily="34" charset="0"/>
              </a:rPr>
              <a:t>on</a:t>
            </a:r>
            <a:r>
              <a:rPr lang="en-US" sz="1400">
                <a:solidFill>
                  <a:srgbClr val="A6A6A6"/>
                </a:solidFill>
                <a:latin typeface="Calibri" pitchFamily="34" charset="0"/>
              </a:rPr>
              <a:t>    </a:t>
            </a:r>
            <a:r>
              <a:rPr lang="en-US" sz="1400" b="1">
                <a:latin typeface="Calibri" pitchFamily="34" charset="0"/>
              </a:rPr>
              <a:t>XDisk</a:t>
            </a:r>
            <a:r>
              <a:rPr lang="en-US" sz="1400">
                <a:solidFill>
                  <a:srgbClr val="A6A6A6"/>
                </a:solidFill>
                <a:latin typeface="Calibri" pitchFamily="34" charset="0"/>
              </a:rPr>
              <a:t>.</a:t>
            </a:r>
            <a:endParaRPr lang="he-IL" sz="1400">
              <a:solidFill>
                <a:srgbClr val="A6A6A6"/>
              </a:solidFill>
              <a:latin typeface="Calibri" pitchFamily="34" charset="0"/>
            </a:endParaRPr>
          </a:p>
          <a:p>
            <a:pPr algn="ctr" rtl="0"/>
            <a:endParaRPr lang="en-US" sz="1400"/>
          </a:p>
        </p:txBody>
      </p:sp>
      <p:sp>
        <p:nvSpPr>
          <p:cNvPr id="11" name="Rectangle 10"/>
          <p:cNvSpPr>
            <a:spLocks noChangeArrowheads="1"/>
          </p:cNvSpPr>
          <p:nvPr/>
        </p:nvSpPr>
        <p:spPr bwMode="auto">
          <a:xfrm>
            <a:off x="6343650" y="3124200"/>
            <a:ext cx="1028700" cy="1371600"/>
          </a:xfrm>
          <a:prstGeom prst="rect">
            <a:avLst/>
          </a:prstGeom>
          <a:solidFill>
            <a:srgbClr val="00B0F0">
              <a:alpha val="13000"/>
            </a:srgbClr>
          </a:solid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Dynamic</a:t>
            </a:r>
          </a:p>
        </p:txBody>
      </p:sp>
      <p:sp>
        <p:nvSpPr>
          <p:cNvPr id="15" name="Rectangle 14"/>
          <p:cNvSpPr>
            <a:spLocks noChangeArrowheads="1"/>
          </p:cNvSpPr>
          <p:nvPr/>
        </p:nvSpPr>
        <p:spPr bwMode="auto">
          <a:xfrm>
            <a:off x="7629525" y="3124200"/>
            <a:ext cx="771525" cy="1371600"/>
          </a:xfrm>
          <a:prstGeom prst="rect">
            <a:avLst/>
          </a:prstGeom>
          <a:solidFill>
            <a:schemeClr val="bg2">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ctr" rtl="0" fontAlgn="auto">
              <a:spcBef>
                <a:spcPts val="0"/>
              </a:spcBef>
              <a:spcAft>
                <a:spcPts val="0"/>
              </a:spcAft>
              <a:defRPr/>
            </a:pPr>
            <a:r>
              <a:rPr lang="en-US" sz="1100" dirty="0"/>
              <a:t>Static</a:t>
            </a:r>
          </a:p>
        </p:txBody>
      </p:sp>
      <p:sp>
        <p:nvSpPr>
          <p:cNvPr id="9" name="AutoShape 8"/>
          <p:cNvSpPr>
            <a:spLocks noChangeArrowheads="1"/>
          </p:cNvSpPr>
          <p:nvPr/>
        </p:nvSpPr>
        <p:spPr bwMode="auto">
          <a:xfrm>
            <a:off x="2743200" y="4953000"/>
            <a:ext cx="4800600"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Pattern:                        There are {0,number} file(s) on {1}. </a:t>
            </a:r>
          </a:p>
          <a:p>
            <a:pPr algn="l" rtl="0" fontAlgn="auto">
              <a:spcBef>
                <a:spcPts val="0"/>
              </a:spcBef>
              <a:spcAft>
                <a:spcPts val="0"/>
              </a:spcAft>
              <a:defRPr/>
            </a:pPr>
            <a:r>
              <a:rPr lang="en-US" sz="1400" dirty="0">
                <a:latin typeface="+mn-lt"/>
                <a:cs typeface="+mn-cs"/>
              </a:rPr>
              <a:t>Wrong  message:       There are 1 file(s) on </a:t>
            </a:r>
            <a:r>
              <a:rPr lang="en-US" sz="1400" dirty="0" err="1">
                <a:latin typeface="+mn-lt"/>
                <a:cs typeface="+mn-cs"/>
              </a:rPr>
              <a:t>XDisk</a:t>
            </a:r>
            <a:r>
              <a:rPr lang="en-US" sz="1400" dirty="0">
                <a:latin typeface="+mn-lt"/>
                <a:cs typeface="+mn-cs"/>
              </a:rPr>
              <a:t>.</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ChangeArrowheads="1"/>
          </p:cNvSpPr>
          <p:nvPr>
            <p:ph type="title" idx="4294967295"/>
          </p:nvPr>
        </p:nvSpPr>
        <p:spPr>
          <a:xfrm>
            <a:off x="930474" y="274638"/>
            <a:ext cx="9258300" cy="1143000"/>
          </a:xfrm>
        </p:spPr>
        <p:txBody>
          <a:bodyPr/>
          <a:lstStyle/>
          <a:p>
            <a:r>
              <a:rPr lang="en-US" smtClean="0"/>
              <a:t>Formatting</a:t>
            </a:r>
          </a:p>
        </p:txBody>
      </p:sp>
      <p:sp>
        <p:nvSpPr>
          <p:cNvPr id="4" name="Rectangle 3"/>
          <p:cNvSpPr txBox="1">
            <a:spLocks noChangeArrowheads="1"/>
          </p:cNvSpPr>
          <p:nvPr/>
        </p:nvSpPr>
        <p:spPr>
          <a:xfrm>
            <a:off x="514350" y="1204913"/>
            <a:ext cx="9772650" cy="5424487"/>
          </a:xfrm>
          <a:prstGeom prst="rect">
            <a:avLst/>
          </a:prstGeom>
        </p:spPr>
        <p:txBody>
          <a:bodyPr>
            <a:normAutofit/>
          </a:bodyPr>
          <a:lstStyle/>
          <a:p>
            <a:pPr marL="1143000" lvl="2" indent="-228600" algn="l" rtl="0" fontAlgn="auto">
              <a:spcBef>
                <a:spcPct val="20000"/>
              </a:spcBef>
              <a:spcAft>
                <a:spcPts val="0"/>
              </a:spcAft>
              <a:defRPr/>
            </a:pPr>
            <a:endParaRPr lang="en-US" sz="1200" dirty="0">
              <a:latin typeface="+mn-lt"/>
              <a:cs typeface="+mn-cs"/>
            </a:endParaRPr>
          </a:p>
          <a:p>
            <a:pPr marL="342900" indent="-342900" algn="l" rtl="0" fontAlgn="auto">
              <a:spcBef>
                <a:spcPct val="20000"/>
              </a:spcBef>
              <a:spcAft>
                <a:spcPts val="0"/>
              </a:spcAft>
              <a:buFont typeface="Arial" pitchFamily="34" charset="0"/>
              <a:buChar char="•"/>
              <a:defRPr/>
            </a:pPr>
            <a:r>
              <a:rPr lang="en-US" sz="2600" dirty="0">
                <a:latin typeface="+mn-lt"/>
                <a:cs typeface="+mn-cs"/>
              </a:rPr>
              <a:t>Formatting messages &amp; text</a:t>
            </a:r>
          </a:p>
          <a:p>
            <a:pPr marL="342900" indent="-342900" algn="l" rtl="0" fontAlgn="auto">
              <a:spcBef>
                <a:spcPct val="20000"/>
              </a:spcBef>
              <a:spcAft>
                <a:spcPts val="0"/>
              </a:spcAft>
              <a:defRPr/>
            </a:pPr>
            <a:endParaRPr lang="en-US" sz="1200" dirty="0">
              <a:latin typeface="+mn-lt"/>
              <a:cs typeface="+mn-cs"/>
            </a:endParaRPr>
          </a:p>
          <a:p>
            <a:pPr marL="800100" lvl="1" indent="-342900" algn="l" rtl="0" fontAlgn="auto">
              <a:spcBef>
                <a:spcPct val="20000"/>
              </a:spcBef>
              <a:spcAft>
                <a:spcPts val="0"/>
              </a:spcAft>
              <a:buFont typeface="Arial" pitchFamily="34" charset="0"/>
              <a:buChar char="•"/>
              <a:defRPr/>
            </a:pPr>
            <a:r>
              <a:rPr lang="en-US" sz="2400" dirty="0">
                <a:latin typeface="+mn-lt"/>
                <a:cs typeface="+mn-cs"/>
              </a:rPr>
              <a:t>Steps for formatting choice messages</a:t>
            </a:r>
            <a:endParaRPr lang="en-US" sz="2000" dirty="0">
              <a:latin typeface="+mn-lt"/>
              <a:cs typeface="+mn-cs"/>
            </a:endParaRPr>
          </a:p>
          <a:p>
            <a:pPr marL="1257300" lvl="2" indent="-342900" algn="l" rtl="0" fontAlgn="auto">
              <a:spcBef>
                <a:spcPct val="20000"/>
              </a:spcBef>
              <a:spcAft>
                <a:spcPts val="0"/>
              </a:spcAft>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r>
              <a:rPr lang="en-US" sz="2000" dirty="0">
                <a:latin typeface="+mn-lt"/>
                <a:cs typeface="+mn-cs"/>
              </a:rPr>
              <a:t>Define message template</a:t>
            </a:r>
          </a:p>
          <a:p>
            <a:pPr marL="1257300" lvl="2" indent="-342900" algn="l" rtl="0" fontAlgn="auto">
              <a:spcBef>
                <a:spcPct val="20000"/>
              </a:spcBef>
              <a:spcAft>
                <a:spcPts val="0"/>
              </a:spcAft>
              <a:buFont typeface="Arial" pitchFamily="34" charset="0"/>
              <a:buChar char="•"/>
              <a:defRPr/>
            </a:pPr>
            <a:endParaRPr lang="en-US" sz="2000" dirty="0">
              <a:latin typeface="+mn-lt"/>
              <a:cs typeface="+mn-cs"/>
            </a:endParaRPr>
          </a:p>
          <a:p>
            <a:pPr marL="1257300" lvl="2" indent="-342900" algn="l" rtl="0" fontAlgn="auto">
              <a:spcBef>
                <a:spcPct val="20000"/>
              </a:spcBef>
              <a:spcAft>
                <a:spcPts val="0"/>
              </a:spcAft>
              <a:buFont typeface="Arial" pitchFamily="34" charset="0"/>
              <a:buChar char="•"/>
              <a:defRPr/>
            </a:pPr>
            <a:r>
              <a:rPr lang="en-US" sz="2000" dirty="0">
                <a:latin typeface="+mn-lt"/>
                <a:cs typeface="+mn-cs"/>
              </a:rPr>
              <a:t>Define variables in resource bundle(s)</a:t>
            </a:r>
          </a:p>
          <a:p>
            <a:pPr marL="800100" lvl="1" indent="-342900" algn="l" rtl="0" fontAlgn="auto">
              <a:spcBef>
                <a:spcPct val="20000"/>
              </a:spcBef>
              <a:spcAft>
                <a:spcPts val="0"/>
              </a:spcAft>
              <a:buFont typeface="Arial" pitchFamily="34" charset="0"/>
              <a:buChar char="•"/>
              <a:defRPr/>
            </a:pPr>
            <a:endParaRPr lang="en-US" sz="2600" dirty="0">
              <a:latin typeface="+mn-lt"/>
              <a:cs typeface="+mn-cs"/>
            </a:endParaRPr>
          </a:p>
          <a:p>
            <a:pPr marL="342900" indent="-342900" algn="l" rtl="0" fontAlgn="auto">
              <a:spcBef>
                <a:spcPct val="20000"/>
              </a:spcBef>
              <a:spcAft>
                <a:spcPts val="0"/>
              </a:spcAft>
              <a:buFont typeface="Arial" pitchFamily="34" charset="0"/>
              <a:buChar char="•"/>
              <a:defRPr/>
            </a:pPr>
            <a:endParaRPr lang="en-US" dirty="0">
              <a:latin typeface="+mn-lt"/>
              <a:cs typeface="+mn-cs"/>
            </a:endParaRPr>
          </a:p>
        </p:txBody>
      </p:sp>
      <p:sp>
        <p:nvSpPr>
          <p:cNvPr id="5" name="AutoShape 8"/>
          <p:cNvSpPr>
            <a:spLocks noChangeArrowheads="1"/>
          </p:cNvSpPr>
          <p:nvPr/>
        </p:nvSpPr>
        <p:spPr bwMode="auto">
          <a:xfrm>
            <a:off x="5143500" y="3276600"/>
            <a:ext cx="162877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There {0} on {1}. </a:t>
            </a:r>
          </a:p>
        </p:txBody>
      </p:sp>
      <p:sp>
        <p:nvSpPr>
          <p:cNvPr id="6" name="AutoShape 8"/>
          <p:cNvSpPr>
            <a:spLocks noChangeArrowheads="1"/>
          </p:cNvSpPr>
          <p:nvPr/>
        </p:nvSpPr>
        <p:spPr bwMode="auto">
          <a:xfrm>
            <a:off x="2057400" y="4191000"/>
            <a:ext cx="5572125" cy="1066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pattern = There {0} on {1}. </a:t>
            </a:r>
          </a:p>
          <a:p>
            <a:pPr algn="l" rtl="0" fontAlgn="auto">
              <a:spcBef>
                <a:spcPts val="0"/>
              </a:spcBef>
              <a:spcAft>
                <a:spcPts val="0"/>
              </a:spcAft>
              <a:defRPr/>
            </a:pPr>
            <a:r>
              <a:rPr lang="en-US" sz="1400" dirty="0" err="1">
                <a:latin typeface="+mn-lt"/>
                <a:cs typeface="+mn-cs"/>
              </a:rPr>
              <a:t>noFiles</a:t>
            </a:r>
            <a:r>
              <a:rPr lang="en-US" sz="1400" dirty="0">
                <a:latin typeface="+mn-lt"/>
                <a:cs typeface="+mn-cs"/>
              </a:rPr>
              <a:t> = are no files </a:t>
            </a:r>
          </a:p>
          <a:p>
            <a:pPr algn="l" rtl="0" fontAlgn="auto">
              <a:spcBef>
                <a:spcPts val="0"/>
              </a:spcBef>
              <a:spcAft>
                <a:spcPts val="0"/>
              </a:spcAft>
              <a:defRPr/>
            </a:pPr>
            <a:r>
              <a:rPr lang="en-US" sz="1400" dirty="0" err="1">
                <a:latin typeface="+mn-lt"/>
                <a:cs typeface="+mn-cs"/>
              </a:rPr>
              <a:t>oneFile</a:t>
            </a:r>
            <a:r>
              <a:rPr lang="en-US" sz="1400" dirty="0">
                <a:latin typeface="+mn-lt"/>
                <a:cs typeface="+mn-cs"/>
              </a:rPr>
              <a:t> = is one file </a:t>
            </a:r>
          </a:p>
          <a:p>
            <a:pPr algn="l" rtl="0" fontAlgn="auto">
              <a:spcBef>
                <a:spcPts val="0"/>
              </a:spcBef>
              <a:spcAft>
                <a:spcPts val="0"/>
              </a:spcAft>
              <a:defRPr/>
            </a:pPr>
            <a:r>
              <a:rPr lang="en-US" sz="1400" dirty="0" err="1">
                <a:latin typeface="+mn-lt"/>
                <a:cs typeface="+mn-cs"/>
              </a:rPr>
              <a:t>multipleFiles</a:t>
            </a:r>
            <a:r>
              <a:rPr lang="en-US" sz="1400" dirty="0">
                <a:latin typeface="+mn-lt"/>
                <a:cs typeface="+mn-cs"/>
              </a:rPr>
              <a:t> = are {2} files </a:t>
            </a:r>
          </a:p>
        </p:txBody>
      </p:sp>
      <p:sp>
        <p:nvSpPr>
          <p:cNvPr id="7" name="AutoShape 8"/>
          <p:cNvSpPr>
            <a:spLocks noChangeArrowheads="1"/>
          </p:cNvSpPr>
          <p:nvPr/>
        </p:nvSpPr>
        <p:spPr bwMode="auto">
          <a:xfrm>
            <a:off x="2057400" y="5334000"/>
            <a:ext cx="5572125" cy="1066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fr-FR" sz="1400" dirty="0">
                <a:latin typeface="+mn-lt"/>
                <a:cs typeface="+mn-cs"/>
              </a:rPr>
              <a:t>pattern = Il {0} sur {1}. </a:t>
            </a:r>
          </a:p>
          <a:p>
            <a:pPr algn="l" rtl="0" fontAlgn="auto">
              <a:spcBef>
                <a:spcPts val="0"/>
              </a:spcBef>
              <a:spcAft>
                <a:spcPts val="0"/>
              </a:spcAft>
              <a:defRPr/>
            </a:pPr>
            <a:r>
              <a:rPr lang="fr-FR" sz="1400" dirty="0" err="1">
                <a:latin typeface="+mn-lt"/>
                <a:cs typeface="+mn-cs"/>
              </a:rPr>
              <a:t>noFiles</a:t>
            </a:r>
            <a:r>
              <a:rPr lang="fr-FR" sz="1400" dirty="0">
                <a:latin typeface="+mn-lt"/>
                <a:cs typeface="+mn-cs"/>
              </a:rPr>
              <a:t> = n'y a pas de fichiers</a:t>
            </a:r>
          </a:p>
          <a:p>
            <a:pPr algn="l" rtl="0" fontAlgn="auto">
              <a:spcBef>
                <a:spcPts val="0"/>
              </a:spcBef>
              <a:spcAft>
                <a:spcPts val="0"/>
              </a:spcAft>
              <a:defRPr/>
            </a:pPr>
            <a:r>
              <a:rPr lang="fr-FR" sz="1400" dirty="0" err="1">
                <a:latin typeface="+mn-lt"/>
                <a:cs typeface="+mn-cs"/>
              </a:rPr>
              <a:t>oneFile</a:t>
            </a:r>
            <a:r>
              <a:rPr lang="fr-FR" sz="1400" dirty="0">
                <a:latin typeface="+mn-lt"/>
                <a:cs typeface="+mn-cs"/>
              </a:rPr>
              <a:t> = y a un fichier </a:t>
            </a:r>
          </a:p>
          <a:p>
            <a:pPr algn="l" rtl="0" fontAlgn="auto">
              <a:spcBef>
                <a:spcPts val="0"/>
              </a:spcBef>
              <a:spcAft>
                <a:spcPts val="0"/>
              </a:spcAft>
              <a:defRPr/>
            </a:pPr>
            <a:r>
              <a:rPr lang="fr-FR" sz="1400" dirty="0" err="1">
                <a:latin typeface="+mn-lt"/>
                <a:cs typeface="+mn-cs"/>
              </a:rPr>
              <a:t>multipleFiles</a:t>
            </a:r>
            <a:r>
              <a:rPr lang="fr-FR" sz="1400" dirty="0">
                <a:latin typeface="+mn-lt"/>
                <a:cs typeface="+mn-cs"/>
              </a:rPr>
              <a:t> = y a {2} fichiers </a:t>
            </a:r>
            <a:endParaRPr lang="en-US" sz="1400" dirty="0">
              <a:latin typeface="+mn-lt"/>
              <a:cs typeface="+mn-cs"/>
            </a:endParaRPr>
          </a:p>
        </p:txBody>
      </p:sp>
      <p:sp>
        <p:nvSpPr>
          <p:cNvPr id="8" name="Rectangle 7"/>
          <p:cNvSpPr>
            <a:spLocks noChangeArrowheads="1"/>
          </p:cNvSpPr>
          <p:nvPr/>
        </p:nvSpPr>
        <p:spPr bwMode="auto">
          <a:xfrm>
            <a:off x="5143500" y="4876800"/>
            <a:ext cx="2314575"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i="1" dirty="0" err="1"/>
              <a:t>AppMessages.properties</a:t>
            </a:r>
            <a:endParaRPr lang="en-US" sz="1100" i="1" dirty="0"/>
          </a:p>
        </p:txBody>
      </p:sp>
      <p:sp>
        <p:nvSpPr>
          <p:cNvPr id="9" name="Rectangle 8"/>
          <p:cNvSpPr>
            <a:spLocks noChangeArrowheads="1"/>
          </p:cNvSpPr>
          <p:nvPr/>
        </p:nvSpPr>
        <p:spPr bwMode="auto">
          <a:xfrm>
            <a:off x="4886325" y="6019800"/>
            <a:ext cx="25717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i="1" dirty="0" err="1"/>
              <a:t>AppMessages_fr_FR.properties</a:t>
            </a:r>
            <a:endParaRPr lang="en-US" sz="1100" i="1" dirty="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title" idx="4294967295"/>
          </p:nvPr>
        </p:nvSpPr>
        <p:spPr>
          <a:xfrm>
            <a:off x="600075" y="152400"/>
            <a:ext cx="9258300" cy="1143000"/>
          </a:xfrm>
        </p:spPr>
        <p:txBody>
          <a:bodyPr/>
          <a:lstStyle/>
          <a:p>
            <a:r>
              <a:rPr lang="en-US" dirty="0" smtClean="0"/>
              <a:t>Formatting</a:t>
            </a:r>
          </a:p>
        </p:txBody>
      </p:sp>
      <p:sp>
        <p:nvSpPr>
          <p:cNvPr id="273410" name="Rectangle 3"/>
          <p:cNvSpPr txBox="1">
            <a:spLocks noChangeArrowheads="1"/>
          </p:cNvSpPr>
          <p:nvPr/>
        </p:nvSpPr>
        <p:spPr bwMode="auto">
          <a:xfrm>
            <a:off x="342900" y="1066801"/>
            <a:ext cx="9772650" cy="5562600"/>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dirty="0">
                <a:latin typeface="Calibri" pitchFamily="34" charset="0"/>
              </a:rPr>
              <a:t>Formatting messages &amp; text</a:t>
            </a:r>
          </a:p>
          <a:p>
            <a:pPr marL="342900" indent="-342900" algn="l" rtl="0">
              <a:spcBef>
                <a:spcPct val="20000"/>
              </a:spcBef>
              <a:buFont typeface="Arial" charset="0"/>
              <a:buChar char="•"/>
            </a:pPr>
            <a:endParaRPr lang="en-US" sz="1000" dirty="0">
              <a:latin typeface="Calibri" pitchFamily="34" charset="0"/>
            </a:endParaRPr>
          </a:p>
          <a:p>
            <a:pPr marL="1257300" lvl="2" indent="-342900" algn="l" rtl="0">
              <a:spcBef>
                <a:spcPct val="20000"/>
              </a:spcBef>
              <a:buFont typeface="Arial" charset="0"/>
              <a:buChar char="•"/>
            </a:pPr>
            <a:r>
              <a:rPr lang="en-US" sz="2000" dirty="0">
                <a:latin typeface="Calibri" pitchFamily="34" charset="0"/>
              </a:rPr>
              <a:t>Create a </a:t>
            </a:r>
            <a:r>
              <a:rPr lang="en-US" sz="2000" i="1" dirty="0" err="1">
                <a:latin typeface="Calibri" pitchFamily="34" charset="0"/>
              </a:rPr>
              <a:t>MessageFormat</a:t>
            </a:r>
            <a:r>
              <a:rPr lang="en-US" sz="2000" dirty="0">
                <a:latin typeface="Calibri" pitchFamily="34" charset="0"/>
              </a:rPr>
              <a:t> object and set it with the required locale</a:t>
            </a:r>
          </a:p>
          <a:p>
            <a:pPr marL="1257300" lvl="2" indent="-342900" algn="l" rtl="0">
              <a:spcBef>
                <a:spcPct val="20000"/>
              </a:spcBef>
              <a:buFont typeface="Arial" charset="0"/>
              <a:buChar char="•"/>
            </a:pPr>
            <a:endParaRPr lang="en-US" sz="2000" dirty="0">
              <a:latin typeface="Calibri" pitchFamily="34" charset="0"/>
            </a:endParaRPr>
          </a:p>
          <a:p>
            <a:pPr marL="1257300" lvl="2" indent="-342900" algn="l" rtl="0">
              <a:spcBef>
                <a:spcPct val="20000"/>
              </a:spcBef>
              <a:buFont typeface="Arial" charset="0"/>
              <a:buChar char="•"/>
            </a:pPr>
            <a:endParaRPr lang="en-US" sz="2000" dirty="0">
              <a:latin typeface="Calibri" pitchFamily="34" charset="0"/>
            </a:endParaRPr>
          </a:p>
          <a:p>
            <a:pPr marL="1257300" lvl="2" indent="-342900" algn="l" rtl="0">
              <a:spcBef>
                <a:spcPct val="20000"/>
              </a:spcBef>
              <a:buFont typeface="Arial" charset="0"/>
              <a:buChar char="•"/>
            </a:pPr>
            <a:r>
              <a:rPr lang="en-US" sz="2000" dirty="0">
                <a:latin typeface="Calibri" pitchFamily="34" charset="0"/>
              </a:rPr>
              <a:t>Load bundle</a:t>
            </a:r>
          </a:p>
          <a:p>
            <a:pPr marL="1257300" lvl="2" indent="-342900" algn="l" rtl="0">
              <a:spcBef>
                <a:spcPct val="20000"/>
              </a:spcBef>
              <a:buFont typeface="Arial" charset="0"/>
              <a:buChar char="•"/>
            </a:pPr>
            <a:endParaRPr lang="en-US" sz="2000" dirty="0">
              <a:latin typeface="Calibri" pitchFamily="34" charset="0"/>
            </a:endParaRPr>
          </a:p>
          <a:p>
            <a:pPr marL="1257300" lvl="2" indent="-342900" algn="l" rtl="0">
              <a:spcBef>
                <a:spcPct val="20000"/>
              </a:spcBef>
            </a:pPr>
            <a:endParaRPr lang="en-US" sz="1000" dirty="0">
              <a:latin typeface="Calibri" pitchFamily="34" charset="0"/>
            </a:endParaRPr>
          </a:p>
          <a:p>
            <a:pPr marL="1257300" lvl="2" indent="-342900" algn="l" rtl="0">
              <a:spcBef>
                <a:spcPct val="20000"/>
              </a:spcBef>
              <a:buFont typeface="Arial" charset="0"/>
              <a:buChar char="•"/>
            </a:pPr>
            <a:r>
              <a:rPr lang="en-US" sz="2000" dirty="0">
                <a:latin typeface="Calibri" pitchFamily="34" charset="0"/>
              </a:rPr>
              <a:t>Create a </a:t>
            </a:r>
            <a:r>
              <a:rPr lang="en-US" sz="2000" i="1" dirty="0" err="1">
                <a:latin typeface="Calibri" pitchFamily="34" charset="0"/>
              </a:rPr>
              <a:t>ChioceFormat</a:t>
            </a:r>
            <a:r>
              <a:rPr lang="en-US" sz="2000" dirty="0">
                <a:latin typeface="Calibri" pitchFamily="34" charset="0"/>
              </a:rPr>
              <a:t> object and initialize it with the relevant options</a:t>
            </a:r>
          </a:p>
          <a:p>
            <a:pPr marL="1714500" lvl="3" indent="-342900" algn="l" rtl="0">
              <a:spcBef>
                <a:spcPct val="20000"/>
              </a:spcBef>
              <a:buFont typeface="Arial" charset="0"/>
              <a:buChar char="•"/>
            </a:pPr>
            <a:r>
              <a:rPr lang="en-US" sz="2000" dirty="0">
                <a:latin typeface="Calibri" pitchFamily="34" charset="0"/>
              </a:rPr>
              <a:t>Allows to specify options via number (double) or/and string </a:t>
            </a:r>
          </a:p>
          <a:p>
            <a:pPr marL="1714500" lvl="3" indent="-342900" algn="l" rtl="0">
              <a:spcBef>
                <a:spcPct val="20000"/>
              </a:spcBef>
              <a:buFont typeface="Arial" charset="0"/>
              <a:buChar char="•"/>
            </a:pPr>
            <a:r>
              <a:rPr lang="en-US" sz="2000" dirty="0">
                <a:latin typeface="Calibri" pitchFamily="34" charset="0"/>
              </a:rPr>
              <a:t>Therefore created with </a:t>
            </a:r>
            <a:r>
              <a:rPr lang="en-US" sz="2000" i="1" dirty="0">
                <a:latin typeface="Calibri" pitchFamily="34" charset="0"/>
              </a:rPr>
              <a:t>double[] </a:t>
            </a:r>
            <a:r>
              <a:rPr lang="en-US" sz="1600" dirty="0">
                <a:latin typeface="Calibri" pitchFamily="34" charset="0"/>
              </a:rPr>
              <a:t>(mapped indexes)</a:t>
            </a:r>
            <a:r>
              <a:rPr lang="en-US" sz="2000" dirty="0">
                <a:latin typeface="Calibri" pitchFamily="34" charset="0"/>
              </a:rPr>
              <a:t>&amp; </a:t>
            </a:r>
            <a:r>
              <a:rPr lang="en-US" sz="2000" i="1" dirty="0">
                <a:latin typeface="Calibri" pitchFamily="34" charset="0"/>
              </a:rPr>
              <a:t>String[] </a:t>
            </a:r>
            <a:r>
              <a:rPr lang="en-US" sz="1600" dirty="0">
                <a:latin typeface="Calibri" pitchFamily="34" charset="0"/>
              </a:rPr>
              <a:t>(values)</a:t>
            </a:r>
          </a:p>
          <a:p>
            <a:pPr marL="1714500" lvl="3" indent="-342900" algn="l" rtl="0">
              <a:spcBef>
                <a:spcPct val="20000"/>
              </a:spcBef>
              <a:buFont typeface="Arial" charset="0"/>
              <a:buChar char="•"/>
            </a:pPr>
            <a:endParaRPr lang="en-US" sz="2000" i="1" dirty="0">
              <a:latin typeface="Calibri" pitchFamily="34" charset="0"/>
            </a:endParaRPr>
          </a:p>
          <a:p>
            <a:pPr marL="800100" lvl="1" indent="-342900" algn="l" rtl="0">
              <a:spcBef>
                <a:spcPct val="20000"/>
              </a:spcBef>
              <a:buFont typeface="Arial" charset="0"/>
              <a:buChar char="•"/>
            </a:pPr>
            <a:endParaRPr lang="en-US" sz="2600" dirty="0">
              <a:latin typeface="Calibri" pitchFamily="34" charset="0"/>
            </a:endParaRPr>
          </a:p>
          <a:p>
            <a:pPr marL="342900" indent="-342900" algn="l" rtl="0">
              <a:spcBef>
                <a:spcPct val="20000"/>
              </a:spcBef>
              <a:buFont typeface="Arial" charset="0"/>
              <a:buChar char="•"/>
            </a:pPr>
            <a:endParaRPr lang="en-US" dirty="0">
              <a:latin typeface="Calibri" pitchFamily="34" charset="0"/>
            </a:endParaRPr>
          </a:p>
        </p:txBody>
      </p:sp>
      <p:sp>
        <p:nvSpPr>
          <p:cNvPr id="6" name="AutoShape 8"/>
          <p:cNvSpPr>
            <a:spLocks noChangeArrowheads="1"/>
          </p:cNvSpPr>
          <p:nvPr/>
        </p:nvSpPr>
        <p:spPr bwMode="auto">
          <a:xfrm>
            <a:off x="1628775" y="5029200"/>
            <a:ext cx="6172200" cy="152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double[] </a:t>
            </a:r>
            <a:r>
              <a:rPr lang="en-US" sz="1400" dirty="0" err="1">
                <a:latin typeface="+mn-lt"/>
                <a:cs typeface="+mn-cs"/>
              </a:rPr>
              <a:t>fileLimits</a:t>
            </a:r>
            <a:r>
              <a:rPr lang="en-US" sz="1400" dirty="0">
                <a:latin typeface="+mn-lt"/>
                <a:cs typeface="+mn-cs"/>
              </a:rPr>
              <a:t> = {0,1,2}; </a:t>
            </a:r>
          </a:p>
          <a:p>
            <a:pPr algn="l" rtl="0" fontAlgn="auto">
              <a:spcBef>
                <a:spcPts val="0"/>
              </a:spcBef>
              <a:spcAft>
                <a:spcPts val="0"/>
              </a:spcAft>
              <a:defRPr/>
            </a:pPr>
            <a:r>
              <a:rPr lang="en-US" sz="1400" dirty="0">
                <a:latin typeface="+mn-lt"/>
                <a:cs typeface="+mn-cs"/>
              </a:rPr>
              <a:t>String [] </a:t>
            </a:r>
            <a:r>
              <a:rPr lang="en-US" sz="1400" dirty="0" err="1">
                <a:latin typeface="+mn-lt"/>
                <a:cs typeface="+mn-cs"/>
              </a:rPr>
              <a:t>fileStrings</a:t>
            </a:r>
            <a:r>
              <a:rPr lang="en-US" sz="1400" dirty="0">
                <a:latin typeface="+mn-lt"/>
                <a:cs typeface="+mn-cs"/>
              </a:rPr>
              <a:t> = { </a:t>
            </a:r>
            <a:r>
              <a:rPr lang="en-US" sz="1400" dirty="0" err="1">
                <a:latin typeface="+mn-lt"/>
                <a:cs typeface="+mn-cs"/>
              </a:rPr>
              <a:t>bundle.getString</a:t>
            </a:r>
            <a:r>
              <a:rPr lang="en-US" sz="1400" dirty="0">
                <a:latin typeface="+mn-lt"/>
                <a:cs typeface="+mn-cs"/>
              </a:rPr>
              <a:t>("</a:t>
            </a:r>
            <a:r>
              <a:rPr lang="en-US" sz="1400" dirty="0" err="1">
                <a:latin typeface="+mn-lt"/>
                <a:cs typeface="+mn-cs"/>
              </a:rPr>
              <a:t>noFiles</a:t>
            </a:r>
            <a:r>
              <a:rPr lang="en-US" sz="1400" dirty="0">
                <a:latin typeface="+mn-lt"/>
                <a:cs typeface="+mn-cs"/>
              </a:rPr>
              <a:t>"), </a:t>
            </a:r>
          </a:p>
          <a:p>
            <a:pPr algn="l" rtl="0" fontAlgn="auto">
              <a:spcBef>
                <a:spcPts val="0"/>
              </a:spcBef>
              <a:spcAft>
                <a:spcPts val="0"/>
              </a:spcAft>
              <a:defRPr/>
            </a:pPr>
            <a:r>
              <a:rPr lang="en-US" sz="1400" dirty="0">
                <a:latin typeface="+mn-lt"/>
                <a:cs typeface="+mn-cs"/>
              </a:rPr>
              <a:t>                                        </a:t>
            </a:r>
            <a:r>
              <a:rPr lang="en-US" sz="1400" dirty="0" err="1">
                <a:latin typeface="+mn-lt"/>
                <a:cs typeface="+mn-cs"/>
              </a:rPr>
              <a:t>bundle.getString</a:t>
            </a:r>
            <a:r>
              <a:rPr lang="en-US" sz="1400" dirty="0">
                <a:latin typeface="+mn-lt"/>
                <a:cs typeface="+mn-cs"/>
              </a:rPr>
              <a:t>("</a:t>
            </a:r>
            <a:r>
              <a:rPr lang="en-US" sz="1400" dirty="0" err="1">
                <a:latin typeface="+mn-lt"/>
                <a:cs typeface="+mn-cs"/>
              </a:rPr>
              <a:t>oneFile</a:t>
            </a:r>
            <a:r>
              <a:rPr lang="en-US" sz="1400" dirty="0">
                <a:latin typeface="+mn-lt"/>
                <a:cs typeface="+mn-cs"/>
              </a:rPr>
              <a:t>"), </a:t>
            </a:r>
          </a:p>
          <a:p>
            <a:pPr algn="l" rtl="0" fontAlgn="auto">
              <a:spcBef>
                <a:spcPts val="0"/>
              </a:spcBef>
              <a:spcAft>
                <a:spcPts val="0"/>
              </a:spcAft>
              <a:defRPr/>
            </a:pPr>
            <a:r>
              <a:rPr lang="en-US" sz="1400" dirty="0">
                <a:latin typeface="+mn-lt"/>
                <a:cs typeface="+mn-cs"/>
              </a:rPr>
              <a:t>                                        </a:t>
            </a:r>
            <a:r>
              <a:rPr lang="en-US" sz="1400" dirty="0" err="1">
                <a:latin typeface="+mn-lt"/>
                <a:cs typeface="+mn-cs"/>
              </a:rPr>
              <a:t>bundle.getString</a:t>
            </a:r>
            <a:r>
              <a:rPr lang="en-US" sz="1400" dirty="0">
                <a:latin typeface="+mn-lt"/>
                <a:cs typeface="+mn-cs"/>
              </a:rPr>
              <a:t>(“</a:t>
            </a:r>
            <a:r>
              <a:rPr lang="en-US" sz="1400" dirty="0" err="1">
                <a:latin typeface="+mn-lt"/>
                <a:cs typeface="+mn-cs"/>
              </a:rPr>
              <a:t>multipleFiles</a:t>
            </a:r>
            <a:r>
              <a:rPr lang="en-US" sz="1400" dirty="0">
                <a:latin typeface="+mn-lt"/>
                <a:cs typeface="+mn-cs"/>
              </a:rPr>
              <a:t>") };</a:t>
            </a:r>
          </a:p>
          <a:p>
            <a:pPr algn="l" rtl="0" fontAlgn="auto">
              <a:spcBef>
                <a:spcPts val="0"/>
              </a:spcBef>
              <a:spcAft>
                <a:spcPts val="0"/>
              </a:spcAft>
              <a:defRPr/>
            </a:pPr>
            <a:r>
              <a:rPr lang="en-US" sz="1400" b="1" dirty="0" err="1">
                <a:latin typeface="+mn-lt"/>
                <a:cs typeface="+mn-cs"/>
              </a:rPr>
              <a:t>ChoiceFormat</a:t>
            </a:r>
            <a:r>
              <a:rPr lang="en-US" sz="1400" b="1" dirty="0">
                <a:latin typeface="+mn-lt"/>
                <a:cs typeface="+mn-cs"/>
              </a:rPr>
              <a:t> </a:t>
            </a:r>
            <a:r>
              <a:rPr lang="en-US" sz="1400" b="1" dirty="0" err="1">
                <a:latin typeface="+mn-lt"/>
                <a:cs typeface="+mn-cs"/>
              </a:rPr>
              <a:t>choiceForm</a:t>
            </a:r>
            <a:r>
              <a:rPr lang="en-US" sz="1400" b="1" dirty="0">
                <a:latin typeface="+mn-lt"/>
                <a:cs typeface="+mn-cs"/>
              </a:rPr>
              <a:t> = new </a:t>
            </a:r>
            <a:r>
              <a:rPr lang="en-US" sz="1400" b="1" dirty="0" err="1">
                <a:latin typeface="+mn-lt"/>
                <a:cs typeface="+mn-cs"/>
              </a:rPr>
              <a:t>ChoiceFormat</a:t>
            </a:r>
            <a:r>
              <a:rPr lang="en-US" sz="1400" b="1" dirty="0">
                <a:latin typeface="+mn-lt"/>
                <a:cs typeface="+mn-cs"/>
              </a:rPr>
              <a:t>(</a:t>
            </a:r>
            <a:r>
              <a:rPr lang="en-US" sz="1400" b="1" dirty="0" err="1">
                <a:latin typeface="+mn-lt"/>
                <a:cs typeface="+mn-cs"/>
              </a:rPr>
              <a:t>fileLimits</a:t>
            </a:r>
            <a:r>
              <a:rPr lang="en-US" sz="1400" b="1" dirty="0">
                <a:latin typeface="+mn-lt"/>
                <a:cs typeface="+mn-cs"/>
              </a:rPr>
              <a:t>, </a:t>
            </a:r>
            <a:r>
              <a:rPr lang="en-US" sz="1400" b="1" dirty="0" err="1">
                <a:latin typeface="+mn-lt"/>
                <a:cs typeface="+mn-cs"/>
              </a:rPr>
              <a:t>fileStrings</a:t>
            </a:r>
            <a:r>
              <a:rPr lang="en-US" sz="1400" b="1" dirty="0">
                <a:latin typeface="+mn-lt"/>
                <a:cs typeface="+mn-cs"/>
              </a:rPr>
              <a:t>);</a:t>
            </a:r>
          </a:p>
        </p:txBody>
      </p:sp>
      <p:sp>
        <p:nvSpPr>
          <p:cNvPr id="10" name="AutoShape 8"/>
          <p:cNvSpPr>
            <a:spLocks noChangeArrowheads="1"/>
          </p:cNvSpPr>
          <p:nvPr/>
        </p:nvSpPr>
        <p:spPr bwMode="auto">
          <a:xfrm>
            <a:off x="1628775" y="2209800"/>
            <a:ext cx="5400675"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err="1">
                <a:latin typeface="+mn-lt"/>
                <a:cs typeface="+mn-cs"/>
              </a:rPr>
              <a:t>MessageFormat</a:t>
            </a:r>
            <a:r>
              <a:rPr lang="en-US" sz="1400" dirty="0">
                <a:latin typeface="+mn-lt"/>
                <a:cs typeface="+mn-cs"/>
              </a:rPr>
              <a:t> formatter = new </a:t>
            </a:r>
            <a:r>
              <a:rPr lang="en-US" sz="1400" dirty="0" err="1">
                <a:latin typeface="+mn-lt"/>
                <a:cs typeface="+mn-cs"/>
              </a:rPr>
              <a:t>MessageFormat</a:t>
            </a:r>
            <a:r>
              <a:rPr lang="en-US" sz="1400" dirty="0">
                <a:latin typeface="+mn-lt"/>
                <a:cs typeface="+mn-cs"/>
              </a:rPr>
              <a:t>(""); </a:t>
            </a:r>
          </a:p>
          <a:p>
            <a:pPr algn="l" rtl="0" fontAlgn="auto">
              <a:spcBef>
                <a:spcPts val="0"/>
              </a:spcBef>
              <a:spcAft>
                <a:spcPts val="0"/>
              </a:spcAft>
              <a:defRPr/>
            </a:pPr>
            <a:r>
              <a:rPr lang="en-US" sz="1400" dirty="0" err="1">
                <a:latin typeface="+mn-lt"/>
                <a:cs typeface="+mn-cs"/>
              </a:rPr>
              <a:t>formatter.setLocale</a:t>
            </a:r>
            <a:r>
              <a:rPr lang="en-US" sz="1400" dirty="0">
                <a:latin typeface="+mn-lt"/>
                <a:cs typeface="+mn-cs"/>
              </a:rPr>
              <a:t>(</a:t>
            </a:r>
            <a:r>
              <a:rPr lang="en-US" sz="1400" dirty="0" err="1">
                <a:latin typeface="+mn-lt"/>
                <a:cs typeface="+mn-cs"/>
              </a:rPr>
              <a:t>currentLocale</a:t>
            </a:r>
            <a:r>
              <a:rPr lang="en-US" sz="1400" dirty="0">
                <a:latin typeface="+mn-lt"/>
                <a:cs typeface="+mn-cs"/>
              </a:rPr>
              <a:t>);</a:t>
            </a:r>
            <a:endParaRPr lang="he-IL" sz="1400" dirty="0">
              <a:latin typeface="+mn-lt"/>
              <a:cs typeface="+mn-cs"/>
            </a:endParaRPr>
          </a:p>
        </p:txBody>
      </p:sp>
      <p:sp>
        <p:nvSpPr>
          <p:cNvPr id="11" name="AutoShape 8"/>
          <p:cNvSpPr>
            <a:spLocks noChangeArrowheads="1"/>
          </p:cNvSpPr>
          <p:nvPr/>
        </p:nvSpPr>
        <p:spPr bwMode="auto">
          <a:xfrm>
            <a:off x="1628775" y="3352800"/>
            <a:ext cx="62579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r>
              <a:rPr lang="en-US" sz="1400" dirty="0" err="1">
                <a:latin typeface="+mn-lt"/>
                <a:cs typeface="+mn-cs"/>
              </a:rPr>
              <a:t>ResourceBundle</a:t>
            </a:r>
            <a:r>
              <a:rPr lang="en-US" sz="1400" dirty="0">
                <a:latin typeface="+mn-lt"/>
                <a:cs typeface="+mn-cs"/>
              </a:rPr>
              <a:t> bundle= </a:t>
            </a:r>
            <a:r>
              <a:rPr lang="en-US" sz="1400" dirty="0" err="1">
                <a:latin typeface="+mn-lt"/>
                <a:cs typeface="+mn-cs"/>
              </a:rPr>
              <a:t>ResourceBundle.getBundle</a:t>
            </a:r>
            <a:r>
              <a:rPr lang="en-US" sz="1400" dirty="0">
                <a:latin typeface="+mn-lt"/>
                <a:cs typeface="+mn-cs"/>
              </a:rPr>
              <a:t>(“</a:t>
            </a:r>
            <a:r>
              <a:rPr lang="en-US" sz="1400" dirty="0" err="1">
                <a:latin typeface="+mn-lt"/>
                <a:cs typeface="+mn-cs"/>
              </a:rPr>
              <a:t>AppMessages</a:t>
            </a:r>
            <a:r>
              <a:rPr lang="en-US" sz="1400" dirty="0">
                <a:latin typeface="+mn-lt"/>
                <a:cs typeface="+mn-cs"/>
              </a:rPr>
              <a:t>");</a:t>
            </a:r>
          </a:p>
        </p:txBody>
      </p:sp>
      <p:sp>
        <p:nvSpPr>
          <p:cNvPr id="12" name="Rectangle 11"/>
          <p:cNvSpPr>
            <a:spLocks noChangeArrowheads="1"/>
          </p:cNvSpPr>
          <p:nvPr/>
        </p:nvSpPr>
        <p:spPr bwMode="auto">
          <a:xfrm>
            <a:off x="8058150" y="5105400"/>
            <a:ext cx="1971675" cy="14478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  String[] – is filled with </a:t>
            </a:r>
          </a:p>
          <a:p>
            <a:pPr marL="342900" indent="-342900" algn="l" rtl="0" fontAlgn="auto">
              <a:spcBef>
                <a:spcPts val="0"/>
              </a:spcBef>
              <a:spcAft>
                <a:spcPts val="0"/>
              </a:spcAft>
              <a:defRPr/>
            </a:pPr>
            <a:r>
              <a:rPr lang="en-US" sz="1100" dirty="0"/>
              <a:t>   values taken from the</a:t>
            </a:r>
          </a:p>
          <a:p>
            <a:pPr marL="342900" indent="-342900" algn="l" rtl="0" fontAlgn="auto">
              <a:spcBef>
                <a:spcPts val="0"/>
              </a:spcBef>
              <a:spcAft>
                <a:spcPts val="0"/>
              </a:spcAft>
              <a:defRPr/>
            </a:pPr>
            <a:r>
              <a:rPr lang="en-US" sz="1100" dirty="0"/>
              <a:t>   resource bundle</a:t>
            </a:r>
          </a:p>
          <a:p>
            <a:pPr marL="342900" indent="-342900" algn="ctr" rtl="0" fontAlgn="auto">
              <a:spcBef>
                <a:spcPts val="0"/>
              </a:spcBef>
              <a:spcAft>
                <a:spcPts val="0"/>
              </a:spcAft>
              <a:defRPr/>
            </a:pPr>
            <a:r>
              <a:rPr lang="en-US" sz="1100" dirty="0"/>
              <a:t>-  double[] – is filled with </a:t>
            </a:r>
          </a:p>
          <a:p>
            <a:pPr marL="342900" indent="-342900" algn="l" rtl="0" fontAlgn="auto">
              <a:spcBef>
                <a:spcPts val="0"/>
              </a:spcBef>
              <a:spcAft>
                <a:spcPts val="0"/>
              </a:spcAft>
              <a:defRPr/>
            </a:pPr>
            <a:r>
              <a:rPr lang="en-US" sz="1100" dirty="0"/>
              <a:t>   indexes. In our case:</a:t>
            </a:r>
          </a:p>
          <a:p>
            <a:pPr marL="342900" indent="-342900" algn="l" rtl="0" fontAlgn="auto">
              <a:spcBef>
                <a:spcPts val="0"/>
              </a:spcBef>
              <a:spcAft>
                <a:spcPts val="0"/>
              </a:spcAft>
              <a:defRPr/>
            </a:pPr>
            <a:r>
              <a:rPr lang="en-US" sz="1100" dirty="0"/>
              <a:t>   0 – ‘</a:t>
            </a:r>
            <a:r>
              <a:rPr lang="en-US" sz="1100" dirty="0" err="1"/>
              <a:t>noFile</a:t>
            </a:r>
            <a:r>
              <a:rPr lang="en-US" sz="1100" dirty="0"/>
              <a:t>’</a:t>
            </a:r>
          </a:p>
          <a:p>
            <a:pPr marL="342900" indent="-342900" algn="l" rtl="0" fontAlgn="auto">
              <a:spcBef>
                <a:spcPts val="0"/>
              </a:spcBef>
              <a:spcAft>
                <a:spcPts val="0"/>
              </a:spcAft>
              <a:defRPr/>
            </a:pPr>
            <a:r>
              <a:rPr lang="en-US" sz="1100" dirty="0"/>
              <a:t>   1 – ‘</a:t>
            </a:r>
            <a:r>
              <a:rPr lang="en-US" sz="1100" dirty="0" err="1"/>
              <a:t>oneFile</a:t>
            </a:r>
            <a:r>
              <a:rPr lang="en-US" sz="1100" dirty="0"/>
              <a:t>’</a:t>
            </a:r>
          </a:p>
          <a:p>
            <a:pPr marL="342900" indent="-342900" algn="l" rtl="0" fontAlgn="auto">
              <a:spcBef>
                <a:spcPts val="0"/>
              </a:spcBef>
              <a:spcAft>
                <a:spcPts val="0"/>
              </a:spcAft>
              <a:defRPr/>
            </a:pPr>
            <a:r>
              <a:rPr lang="en-US" sz="1100" dirty="0"/>
              <a:t>   2 &amp;up – ‘</a:t>
            </a:r>
            <a:r>
              <a:rPr lang="en-US" sz="1100" dirty="0" err="1"/>
              <a:t>multipleFiles</a:t>
            </a:r>
            <a:r>
              <a:rPr lang="en-US" sz="1100" dirty="0"/>
              <a:t>’</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noChangeArrowheads="1"/>
          </p:cNvSpPr>
          <p:nvPr>
            <p:ph type="title" idx="4294967295"/>
          </p:nvPr>
        </p:nvSpPr>
        <p:spPr>
          <a:xfrm>
            <a:off x="673299" y="274638"/>
            <a:ext cx="9258300" cy="1143000"/>
          </a:xfrm>
        </p:spPr>
        <p:txBody>
          <a:bodyPr/>
          <a:lstStyle/>
          <a:p>
            <a:r>
              <a:rPr lang="en-US" smtClean="0"/>
              <a:t>Formatting</a:t>
            </a:r>
          </a:p>
        </p:txBody>
      </p:sp>
      <p:sp>
        <p:nvSpPr>
          <p:cNvPr id="274434" name="Rectangle 3"/>
          <p:cNvSpPr txBox="1">
            <a:spLocks noChangeArrowheads="1"/>
          </p:cNvSpPr>
          <p:nvPr/>
        </p:nvSpPr>
        <p:spPr bwMode="auto">
          <a:xfrm>
            <a:off x="257175" y="1204913"/>
            <a:ext cx="10029825" cy="5424487"/>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a:latin typeface="Calibri" pitchFamily="34" charset="0"/>
              </a:rPr>
              <a:t>Formatting messages &amp; text</a:t>
            </a:r>
          </a:p>
          <a:p>
            <a:pPr marL="342900" indent="-342900" algn="l" rtl="0">
              <a:spcBef>
                <a:spcPct val="20000"/>
              </a:spcBef>
            </a:pPr>
            <a:endParaRPr lang="en-US" sz="2600">
              <a:latin typeface="Calibri" pitchFamily="34" charset="0"/>
            </a:endParaRPr>
          </a:p>
          <a:p>
            <a:pPr marL="342900" indent="-342900" algn="l" rtl="0">
              <a:spcBef>
                <a:spcPct val="20000"/>
              </a:spcBef>
              <a:buFont typeface="Arial" charset="0"/>
              <a:buChar char="•"/>
            </a:pPr>
            <a:endParaRPr lang="en-US" sz="1000">
              <a:latin typeface="Calibri" pitchFamily="34" charset="0"/>
            </a:endParaRPr>
          </a:p>
          <a:p>
            <a:pPr marL="1257300" lvl="2" indent="-342900" algn="l" rtl="0">
              <a:spcBef>
                <a:spcPct val="20000"/>
              </a:spcBef>
              <a:buFont typeface="Arial" charset="0"/>
              <a:buChar char="•"/>
            </a:pPr>
            <a:r>
              <a:rPr lang="en-US" sz="2000">
                <a:latin typeface="Calibri" pitchFamily="34" charset="0"/>
              </a:rPr>
              <a:t>Apply pattern to the </a:t>
            </a:r>
            <a:r>
              <a:rPr lang="en-US" sz="2000" i="1">
                <a:latin typeface="Calibri" pitchFamily="34" charset="0"/>
              </a:rPr>
              <a:t>MessageFormat </a:t>
            </a:r>
            <a:r>
              <a:rPr lang="en-US" sz="2000">
                <a:latin typeface="Calibri" pitchFamily="34" charset="0"/>
              </a:rPr>
              <a:t>object</a:t>
            </a:r>
            <a:endParaRPr lang="en-US" sz="2000" i="1">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r>
              <a:rPr lang="en-US" sz="2000">
                <a:latin typeface="Calibri" pitchFamily="34" charset="0"/>
              </a:rPr>
              <a:t>Assign the formats </a:t>
            </a: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pPr>
            <a:endParaRPr lang="en-US" sz="1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714500" lvl="3" indent="-342900" algn="l" rtl="0">
              <a:spcBef>
                <a:spcPct val="20000"/>
              </a:spcBef>
            </a:pPr>
            <a:endParaRPr lang="en-US" sz="2000" i="1">
              <a:latin typeface="Calibri" pitchFamily="34" charset="0"/>
            </a:endParaRPr>
          </a:p>
          <a:p>
            <a:pPr marL="800100" lvl="1" indent="-342900" algn="l" rtl="0">
              <a:spcBef>
                <a:spcPct val="20000"/>
              </a:spcBef>
              <a:buFont typeface="Arial" charset="0"/>
              <a:buChar char="•"/>
            </a:pPr>
            <a:endParaRPr lang="en-US" sz="2600">
              <a:latin typeface="Calibri" pitchFamily="34" charset="0"/>
            </a:endParaRPr>
          </a:p>
          <a:p>
            <a:pPr marL="342900" indent="-342900" algn="l" rtl="0">
              <a:spcBef>
                <a:spcPct val="20000"/>
              </a:spcBef>
              <a:buFont typeface="Arial" charset="0"/>
              <a:buChar char="•"/>
            </a:pPr>
            <a:endParaRPr lang="en-US">
              <a:latin typeface="Calibri" pitchFamily="34" charset="0"/>
            </a:endParaRPr>
          </a:p>
        </p:txBody>
      </p:sp>
      <p:sp>
        <p:nvSpPr>
          <p:cNvPr id="10" name="AutoShape 8"/>
          <p:cNvSpPr>
            <a:spLocks noChangeArrowheads="1"/>
          </p:cNvSpPr>
          <p:nvPr/>
        </p:nvSpPr>
        <p:spPr bwMode="auto">
          <a:xfrm>
            <a:off x="1800225" y="2743200"/>
            <a:ext cx="4114800"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String pattern = </a:t>
            </a:r>
            <a:r>
              <a:rPr lang="en-US" sz="1400" dirty="0" err="1">
                <a:latin typeface="+mn-lt"/>
                <a:cs typeface="+mn-cs"/>
              </a:rPr>
              <a:t>bundle.getString</a:t>
            </a:r>
            <a:r>
              <a:rPr lang="en-US" sz="1400" dirty="0">
                <a:latin typeface="+mn-lt"/>
                <a:cs typeface="+mn-cs"/>
              </a:rPr>
              <a:t>("pattern"); </a:t>
            </a:r>
          </a:p>
          <a:p>
            <a:pPr algn="l" rtl="0" fontAlgn="auto">
              <a:spcBef>
                <a:spcPts val="0"/>
              </a:spcBef>
              <a:spcAft>
                <a:spcPts val="0"/>
              </a:spcAft>
              <a:defRPr/>
            </a:pPr>
            <a:r>
              <a:rPr lang="en-US" sz="1400" dirty="0" err="1">
                <a:latin typeface="+mn-lt"/>
                <a:cs typeface="+mn-cs"/>
              </a:rPr>
              <a:t>formatter.applyPattern</a:t>
            </a:r>
            <a:r>
              <a:rPr lang="en-US" sz="1400" dirty="0">
                <a:latin typeface="+mn-lt"/>
                <a:cs typeface="+mn-cs"/>
              </a:rPr>
              <a:t>(pattern); </a:t>
            </a:r>
            <a:endParaRPr lang="he-IL" sz="1400" dirty="0">
              <a:latin typeface="+mn-lt"/>
              <a:cs typeface="+mn-cs"/>
            </a:endParaRPr>
          </a:p>
        </p:txBody>
      </p:sp>
      <p:sp>
        <p:nvSpPr>
          <p:cNvPr id="11" name="AutoShape 8"/>
          <p:cNvSpPr>
            <a:spLocks noChangeArrowheads="1"/>
          </p:cNvSpPr>
          <p:nvPr/>
        </p:nvSpPr>
        <p:spPr bwMode="auto">
          <a:xfrm>
            <a:off x="1800225" y="4191000"/>
            <a:ext cx="608647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80000"/>
              </a:lnSpc>
              <a:spcBef>
                <a:spcPts val="0"/>
              </a:spcBef>
              <a:spcAft>
                <a:spcPts val="0"/>
              </a:spcAft>
              <a:defRPr/>
            </a:pPr>
            <a:endParaRPr lang="en-US" sz="1400" dirty="0">
              <a:latin typeface="+mn-lt"/>
              <a:cs typeface="+mn-cs"/>
            </a:endParaRPr>
          </a:p>
          <a:p>
            <a:pPr algn="l" rtl="0" fontAlgn="auto">
              <a:lnSpc>
                <a:spcPct val="80000"/>
              </a:lnSpc>
              <a:spcBef>
                <a:spcPts val="0"/>
              </a:spcBef>
              <a:spcAft>
                <a:spcPts val="0"/>
              </a:spcAft>
              <a:defRPr/>
            </a:pPr>
            <a:r>
              <a:rPr lang="en-US" sz="1400" dirty="0">
                <a:latin typeface="+mn-lt"/>
                <a:cs typeface="+mn-cs"/>
              </a:rPr>
              <a:t>Format[] formats = {</a:t>
            </a:r>
            <a:r>
              <a:rPr lang="en-US" sz="1400" b="1" dirty="0" err="1">
                <a:latin typeface="+mn-lt"/>
                <a:cs typeface="+mn-cs"/>
              </a:rPr>
              <a:t>choiceForm</a:t>
            </a:r>
            <a:r>
              <a:rPr lang="en-US" sz="1400" dirty="0">
                <a:latin typeface="+mn-lt"/>
                <a:cs typeface="+mn-cs"/>
              </a:rPr>
              <a:t>, null, </a:t>
            </a:r>
            <a:r>
              <a:rPr lang="en-US" sz="1400" dirty="0" err="1">
                <a:latin typeface="+mn-lt"/>
                <a:cs typeface="+mn-cs"/>
              </a:rPr>
              <a:t>NumberFormat.getInstance</a:t>
            </a:r>
            <a:r>
              <a:rPr lang="en-US" sz="1400" dirty="0">
                <a:latin typeface="+mn-lt"/>
                <a:cs typeface="+mn-cs"/>
              </a:rPr>
              <a:t>()}; </a:t>
            </a:r>
          </a:p>
          <a:p>
            <a:pPr algn="l" rtl="0" fontAlgn="auto">
              <a:lnSpc>
                <a:spcPct val="80000"/>
              </a:lnSpc>
              <a:spcBef>
                <a:spcPts val="0"/>
              </a:spcBef>
              <a:spcAft>
                <a:spcPts val="0"/>
              </a:spcAft>
              <a:defRPr/>
            </a:pPr>
            <a:r>
              <a:rPr lang="en-US" sz="1400" dirty="0" err="1">
                <a:latin typeface="+mn-lt"/>
                <a:cs typeface="+mn-cs"/>
              </a:rPr>
              <a:t>formatter.setFormats</a:t>
            </a:r>
            <a:r>
              <a:rPr lang="en-US" sz="1400" dirty="0">
                <a:latin typeface="+mn-lt"/>
                <a:cs typeface="+mn-cs"/>
              </a:rPr>
              <a:t>(formats); </a:t>
            </a:r>
          </a:p>
        </p:txBody>
      </p:sp>
      <p:sp>
        <p:nvSpPr>
          <p:cNvPr id="12" name="Rectangle 11"/>
          <p:cNvSpPr>
            <a:spLocks noChangeArrowheads="1"/>
          </p:cNvSpPr>
          <p:nvPr/>
        </p:nvSpPr>
        <p:spPr bwMode="auto">
          <a:xfrm>
            <a:off x="7972425" y="4191000"/>
            <a:ext cx="2228850" cy="16764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[0] – is the choice text index</a:t>
            </a:r>
          </a:p>
          <a:p>
            <a:pPr marL="342900" indent="-342900" algn="l" rtl="0" fontAlgn="auto">
              <a:spcBef>
                <a:spcPts val="0"/>
              </a:spcBef>
              <a:spcAft>
                <a:spcPts val="0"/>
              </a:spcAft>
              <a:defRPr/>
            </a:pPr>
            <a:r>
              <a:rPr lang="en-US" sz="1100" dirty="0"/>
              <a:t>[1] – is the disk name</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800" dirty="0"/>
          </a:p>
          <a:p>
            <a:pPr marL="342900" indent="-342900" algn="l" rtl="0" fontAlgn="auto">
              <a:spcBef>
                <a:spcPts val="0"/>
              </a:spcBef>
              <a:spcAft>
                <a:spcPts val="0"/>
              </a:spcAft>
              <a:defRPr/>
            </a:pPr>
            <a:r>
              <a:rPr lang="en-US" sz="1100" dirty="0"/>
              <a:t>[2] – is the number of files</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p:txBody>
      </p:sp>
      <p:sp>
        <p:nvSpPr>
          <p:cNvPr id="8" name="AutoShape 8"/>
          <p:cNvSpPr>
            <a:spLocks noChangeArrowheads="1"/>
          </p:cNvSpPr>
          <p:nvPr/>
        </p:nvSpPr>
        <p:spPr bwMode="auto">
          <a:xfrm>
            <a:off x="8315325" y="4800600"/>
            <a:ext cx="1628775" cy="304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There {0} on {1}. </a:t>
            </a:r>
          </a:p>
        </p:txBody>
      </p:sp>
      <p:sp>
        <p:nvSpPr>
          <p:cNvPr id="9" name="Rectangle 8"/>
          <p:cNvSpPr>
            <a:spLocks noChangeArrowheads="1"/>
          </p:cNvSpPr>
          <p:nvPr/>
        </p:nvSpPr>
        <p:spPr bwMode="auto">
          <a:xfrm>
            <a:off x="6943725" y="5257800"/>
            <a:ext cx="1028700" cy="6096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p:txBody>
      </p:sp>
      <p:cxnSp>
        <p:nvCxnSpPr>
          <p:cNvPr id="14" name="Straight Connector 13"/>
          <p:cNvCxnSpPr/>
          <p:nvPr/>
        </p:nvCxnSpPr>
        <p:spPr>
          <a:xfrm rot="5400000">
            <a:off x="7668518" y="5561707"/>
            <a:ext cx="609600" cy="178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886700" y="5865814"/>
            <a:ext cx="171450" cy="158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800975" y="5257800"/>
            <a:ext cx="171450" cy="15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AutoShape 8"/>
          <p:cNvSpPr>
            <a:spLocks noChangeArrowheads="1"/>
          </p:cNvSpPr>
          <p:nvPr/>
        </p:nvSpPr>
        <p:spPr bwMode="auto">
          <a:xfrm>
            <a:off x="7200900" y="5410200"/>
            <a:ext cx="2743200" cy="304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There {0 - are {2} files } on {1}. </a:t>
            </a:r>
          </a:p>
        </p:txBody>
      </p:sp>
      <p:sp>
        <p:nvSpPr>
          <p:cNvPr id="21" name="Rectangle 20"/>
          <p:cNvSpPr>
            <a:spLocks noChangeArrowheads="1"/>
          </p:cNvSpPr>
          <p:nvPr/>
        </p:nvSpPr>
        <p:spPr bwMode="auto">
          <a:xfrm>
            <a:off x="3771900" y="4343400"/>
            <a:ext cx="428625" cy="2286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[0]</a:t>
            </a:r>
          </a:p>
        </p:txBody>
      </p:sp>
      <p:sp>
        <p:nvSpPr>
          <p:cNvPr id="22" name="Rectangle 21"/>
          <p:cNvSpPr>
            <a:spLocks noChangeArrowheads="1"/>
          </p:cNvSpPr>
          <p:nvPr/>
        </p:nvSpPr>
        <p:spPr bwMode="auto">
          <a:xfrm>
            <a:off x="4543425" y="4343400"/>
            <a:ext cx="428625" cy="2286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[1]</a:t>
            </a:r>
          </a:p>
        </p:txBody>
      </p:sp>
      <p:sp>
        <p:nvSpPr>
          <p:cNvPr id="23" name="Rectangle 22"/>
          <p:cNvSpPr>
            <a:spLocks noChangeArrowheads="1"/>
          </p:cNvSpPr>
          <p:nvPr/>
        </p:nvSpPr>
        <p:spPr bwMode="auto">
          <a:xfrm>
            <a:off x="5915025" y="4343400"/>
            <a:ext cx="428625" cy="2286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a:t>[2]</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ChangeArrowheads="1"/>
          </p:cNvSpPr>
          <p:nvPr>
            <p:ph type="title" idx="4294967295"/>
          </p:nvPr>
        </p:nvSpPr>
        <p:spPr>
          <a:xfrm>
            <a:off x="501849" y="274638"/>
            <a:ext cx="9258300" cy="1143000"/>
          </a:xfrm>
        </p:spPr>
        <p:txBody>
          <a:bodyPr/>
          <a:lstStyle/>
          <a:p>
            <a:r>
              <a:rPr lang="en-US" smtClean="0"/>
              <a:t>Formatting</a:t>
            </a:r>
          </a:p>
        </p:txBody>
      </p:sp>
      <p:sp>
        <p:nvSpPr>
          <p:cNvPr id="275458" name="Rectangle 3"/>
          <p:cNvSpPr txBox="1">
            <a:spLocks noChangeArrowheads="1"/>
          </p:cNvSpPr>
          <p:nvPr/>
        </p:nvSpPr>
        <p:spPr bwMode="auto">
          <a:xfrm>
            <a:off x="85725" y="1281114"/>
            <a:ext cx="10029825" cy="5424487"/>
          </a:xfrm>
          <a:prstGeom prst="rect">
            <a:avLst/>
          </a:prstGeom>
          <a:noFill/>
          <a:ln w="9525">
            <a:noFill/>
            <a:miter lim="800000"/>
            <a:headEnd/>
            <a:tailEnd/>
          </a:ln>
        </p:spPr>
        <p:txBody>
          <a:bodyPr/>
          <a:lstStyle/>
          <a:p>
            <a:pPr marL="342900" indent="-342900" algn="l" rtl="0">
              <a:spcBef>
                <a:spcPct val="20000"/>
              </a:spcBef>
              <a:buFont typeface="Arial" charset="0"/>
              <a:buChar char="•"/>
            </a:pPr>
            <a:r>
              <a:rPr lang="en-US" sz="2600">
                <a:latin typeface="Calibri" pitchFamily="34" charset="0"/>
              </a:rPr>
              <a:t>Formatting messages &amp; text</a:t>
            </a:r>
          </a:p>
          <a:p>
            <a:pPr marL="342900" indent="-342900" algn="l" rtl="0">
              <a:spcBef>
                <a:spcPct val="20000"/>
              </a:spcBef>
            </a:pPr>
            <a:endParaRPr lang="en-US" sz="800">
              <a:latin typeface="Calibri" pitchFamily="34" charset="0"/>
            </a:endParaRPr>
          </a:p>
          <a:p>
            <a:pPr marL="1257300" lvl="2" indent="-342900" algn="l" rtl="0">
              <a:spcBef>
                <a:spcPct val="20000"/>
              </a:spcBef>
              <a:buFont typeface="Arial" charset="0"/>
              <a:buChar char="•"/>
            </a:pPr>
            <a:r>
              <a:rPr lang="en-US" sz="2000">
                <a:latin typeface="Calibri" pitchFamily="34" charset="0"/>
              </a:rPr>
              <a:t>Set arguments</a:t>
            </a:r>
            <a:endParaRPr lang="en-US" sz="2000" i="1">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r>
              <a:rPr lang="en-US" sz="2000">
                <a:latin typeface="Calibri" pitchFamily="34" charset="0"/>
              </a:rPr>
              <a:t>Output:</a:t>
            </a: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pPr>
            <a:endParaRPr lang="en-US" sz="1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257300" lvl="2" indent="-342900" algn="l" rtl="0">
              <a:spcBef>
                <a:spcPct val="20000"/>
              </a:spcBef>
              <a:buFont typeface="Arial" charset="0"/>
              <a:buChar char="•"/>
            </a:pPr>
            <a:endParaRPr lang="en-US" sz="2000">
              <a:latin typeface="Calibri" pitchFamily="34" charset="0"/>
            </a:endParaRPr>
          </a:p>
          <a:p>
            <a:pPr marL="1714500" lvl="3" indent="-342900" algn="l" rtl="0">
              <a:spcBef>
                <a:spcPct val="20000"/>
              </a:spcBef>
            </a:pPr>
            <a:endParaRPr lang="en-US" sz="2000" i="1">
              <a:latin typeface="Calibri" pitchFamily="34" charset="0"/>
            </a:endParaRPr>
          </a:p>
          <a:p>
            <a:pPr marL="800100" lvl="1" indent="-342900" algn="l" rtl="0">
              <a:spcBef>
                <a:spcPct val="20000"/>
              </a:spcBef>
              <a:buFont typeface="Arial" charset="0"/>
              <a:buChar char="•"/>
            </a:pPr>
            <a:endParaRPr lang="en-US" sz="2600">
              <a:latin typeface="Calibri" pitchFamily="34" charset="0"/>
            </a:endParaRPr>
          </a:p>
          <a:p>
            <a:pPr marL="342900" indent="-342900" algn="l" rtl="0">
              <a:spcBef>
                <a:spcPct val="20000"/>
              </a:spcBef>
              <a:buFont typeface="Arial" charset="0"/>
              <a:buChar char="•"/>
            </a:pPr>
            <a:endParaRPr lang="en-US">
              <a:latin typeface="Calibri" pitchFamily="34" charset="0"/>
            </a:endParaRPr>
          </a:p>
        </p:txBody>
      </p:sp>
      <p:sp>
        <p:nvSpPr>
          <p:cNvPr id="10" name="AutoShape 8"/>
          <p:cNvSpPr>
            <a:spLocks noChangeArrowheads="1"/>
          </p:cNvSpPr>
          <p:nvPr/>
        </p:nvSpPr>
        <p:spPr bwMode="auto">
          <a:xfrm>
            <a:off x="1200150" y="2271713"/>
            <a:ext cx="6257925" cy="1676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Object[] </a:t>
            </a:r>
            <a:r>
              <a:rPr lang="en-US" sz="1400" dirty="0" err="1">
                <a:latin typeface="+mn-lt"/>
                <a:cs typeface="+mn-cs"/>
              </a:rPr>
              <a:t>messageArguments</a:t>
            </a:r>
            <a:r>
              <a:rPr lang="en-US" sz="1400" dirty="0">
                <a:latin typeface="+mn-lt"/>
                <a:cs typeface="+mn-cs"/>
              </a:rPr>
              <a:t> = {null, "</a:t>
            </a:r>
            <a:r>
              <a:rPr lang="en-US" sz="1400" dirty="0" err="1">
                <a:latin typeface="+mn-lt"/>
                <a:cs typeface="+mn-cs"/>
              </a:rPr>
              <a:t>XDisk</a:t>
            </a:r>
            <a:r>
              <a:rPr lang="en-US" sz="1400" dirty="0">
                <a:latin typeface="+mn-lt"/>
                <a:cs typeface="+mn-cs"/>
              </a:rPr>
              <a:t>", null}; </a:t>
            </a:r>
          </a:p>
          <a:p>
            <a:pPr algn="l" rtl="0" fontAlgn="auto">
              <a:spcBef>
                <a:spcPts val="0"/>
              </a:spcBef>
              <a:spcAft>
                <a:spcPts val="0"/>
              </a:spcAft>
              <a:defRPr/>
            </a:pPr>
            <a:r>
              <a:rPr lang="en-US" sz="1400" dirty="0">
                <a:latin typeface="+mn-lt"/>
                <a:cs typeface="+mn-cs"/>
              </a:rPr>
              <a:t>for (</a:t>
            </a:r>
            <a:r>
              <a:rPr lang="en-US" sz="1400" dirty="0" err="1">
                <a:latin typeface="+mn-lt"/>
                <a:cs typeface="+mn-cs"/>
              </a:rPr>
              <a:t>int</a:t>
            </a:r>
            <a:r>
              <a:rPr lang="en-US" sz="1400" dirty="0">
                <a:latin typeface="+mn-lt"/>
                <a:cs typeface="+mn-cs"/>
              </a:rPr>
              <a:t> </a:t>
            </a:r>
            <a:r>
              <a:rPr lang="en-US" sz="1400" dirty="0" err="1">
                <a:latin typeface="+mn-lt"/>
                <a:cs typeface="+mn-cs"/>
              </a:rPr>
              <a:t>numFiles</a:t>
            </a:r>
            <a:r>
              <a:rPr lang="en-US" sz="1400" dirty="0">
                <a:latin typeface="+mn-lt"/>
                <a:cs typeface="+mn-cs"/>
              </a:rPr>
              <a:t> = 0; </a:t>
            </a:r>
            <a:r>
              <a:rPr lang="en-US" sz="1400" dirty="0" err="1">
                <a:latin typeface="+mn-lt"/>
                <a:cs typeface="+mn-cs"/>
              </a:rPr>
              <a:t>numFiles</a:t>
            </a:r>
            <a:r>
              <a:rPr lang="en-US" sz="1400" dirty="0">
                <a:latin typeface="+mn-lt"/>
                <a:cs typeface="+mn-cs"/>
              </a:rPr>
              <a:t> &lt; 4; </a:t>
            </a:r>
            <a:r>
              <a:rPr lang="en-US" sz="1400" dirty="0" err="1">
                <a:latin typeface="+mn-lt"/>
                <a:cs typeface="+mn-cs"/>
              </a:rPr>
              <a:t>numFiles</a:t>
            </a:r>
            <a:r>
              <a:rPr lang="en-US" sz="1400" dirty="0">
                <a:latin typeface="+mn-lt"/>
                <a:cs typeface="+mn-cs"/>
              </a:rPr>
              <a:t>++) { </a:t>
            </a:r>
          </a:p>
          <a:p>
            <a:pPr algn="l" rtl="0" fontAlgn="auto">
              <a:spcBef>
                <a:spcPts val="0"/>
              </a:spcBef>
              <a:spcAft>
                <a:spcPts val="0"/>
              </a:spcAft>
              <a:defRPr/>
            </a:pPr>
            <a:r>
              <a:rPr lang="en-US" sz="1400" dirty="0">
                <a:latin typeface="+mn-lt"/>
                <a:cs typeface="+mn-cs"/>
              </a:rPr>
              <a:t>	</a:t>
            </a:r>
            <a:r>
              <a:rPr lang="en-US" sz="1400" b="1" dirty="0" err="1">
                <a:latin typeface="+mn-lt"/>
                <a:cs typeface="+mn-cs"/>
              </a:rPr>
              <a:t>messageArguments</a:t>
            </a:r>
            <a:r>
              <a:rPr lang="en-US" sz="1400" b="1" dirty="0">
                <a:latin typeface="+mn-lt"/>
                <a:cs typeface="+mn-cs"/>
              </a:rPr>
              <a:t>[0] = new Integer(</a:t>
            </a:r>
            <a:r>
              <a:rPr lang="en-US" sz="1400" b="1" dirty="0" err="1">
                <a:latin typeface="+mn-lt"/>
                <a:cs typeface="+mn-cs"/>
              </a:rPr>
              <a:t>numFiles</a:t>
            </a:r>
            <a:r>
              <a:rPr lang="en-US" sz="1400" b="1" dirty="0">
                <a:latin typeface="+mn-lt"/>
                <a:cs typeface="+mn-cs"/>
              </a:rPr>
              <a:t>); </a:t>
            </a:r>
          </a:p>
          <a:p>
            <a:pPr algn="l" rtl="0" fontAlgn="auto">
              <a:spcBef>
                <a:spcPts val="0"/>
              </a:spcBef>
              <a:spcAft>
                <a:spcPts val="0"/>
              </a:spcAft>
              <a:defRPr/>
            </a:pPr>
            <a:r>
              <a:rPr lang="en-US" sz="1400" dirty="0">
                <a:latin typeface="+mn-lt"/>
                <a:cs typeface="+mn-cs"/>
              </a:rPr>
              <a:t>	</a:t>
            </a:r>
            <a:r>
              <a:rPr lang="en-US" sz="1400" dirty="0" err="1">
                <a:latin typeface="+mn-lt"/>
                <a:cs typeface="+mn-cs"/>
              </a:rPr>
              <a:t>messageArguments</a:t>
            </a:r>
            <a:r>
              <a:rPr lang="en-US" sz="1400" dirty="0">
                <a:latin typeface="+mn-lt"/>
                <a:cs typeface="+mn-cs"/>
              </a:rPr>
              <a:t>[2] = new Integer(</a:t>
            </a:r>
            <a:r>
              <a:rPr lang="en-US" sz="1400" dirty="0" err="1">
                <a:latin typeface="+mn-lt"/>
                <a:cs typeface="+mn-cs"/>
              </a:rPr>
              <a:t>numFiles</a:t>
            </a:r>
            <a:r>
              <a:rPr lang="en-US" sz="1400" dirty="0">
                <a:latin typeface="+mn-lt"/>
                <a:cs typeface="+mn-cs"/>
              </a:rPr>
              <a:t>); </a:t>
            </a:r>
          </a:p>
          <a:p>
            <a:pPr algn="l" rtl="0" fontAlgn="auto">
              <a:spcBef>
                <a:spcPts val="0"/>
              </a:spcBef>
              <a:spcAft>
                <a:spcPts val="0"/>
              </a:spcAft>
              <a:defRPr/>
            </a:pPr>
            <a:r>
              <a:rPr lang="en-US" sz="1400" dirty="0">
                <a:latin typeface="+mn-lt"/>
                <a:cs typeface="+mn-cs"/>
              </a:rPr>
              <a:t>	String result = </a:t>
            </a:r>
            <a:r>
              <a:rPr lang="en-US" sz="1400" dirty="0" err="1">
                <a:latin typeface="+mn-lt"/>
                <a:cs typeface="+mn-cs"/>
              </a:rPr>
              <a:t>messageForm.format</a:t>
            </a:r>
            <a:r>
              <a:rPr lang="en-US" sz="1400" dirty="0">
                <a:latin typeface="+mn-lt"/>
                <a:cs typeface="+mn-cs"/>
              </a:rPr>
              <a:t>(</a:t>
            </a:r>
            <a:r>
              <a:rPr lang="en-US" sz="1400" dirty="0" err="1">
                <a:latin typeface="+mn-lt"/>
                <a:cs typeface="+mn-cs"/>
              </a:rPr>
              <a:t>messageArguments</a:t>
            </a:r>
            <a:r>
              <a:rPr lang="en-US" sz="1400" dirty="0">
                <a:latin typeface="+mn-lt"/>
                <a:cs typeface="+mn-cs"/>
              </a:rPr>
              <a:t>); </a:t>
            </a:r>
          </a:p>
          <a:p>
            <a:pPr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(result);</a:t>
            </a:r>
          </a:p>
          <a:p>
            <a:pPr algn="l" rtl="0" fontAlgn="auto">
              <a:spcBef>
                <a:spcPts val="0"/>
              </a:spcBef>
              <a:spcAft>
                <a:spcPts val="0"/>
              </a:spcAft>
              <a:defRPr/>
            </a:pPr>
            <a:r>
              <a:rPr lang="en-US" sz="1400" dirty="0">
                <a:latin typeface="+mn-lt"/>
                <a:cs typeface="+mn-cs"/>
              </a:rPr>
              <a:t> }</a:t>
            </a:r>
            <a:endParaRPr lang="he-IL" sz="1400" dirty="0">
              <a:latin typeface="+mn-lt"/>
              <a:cs typeface="+mn-cs"/>
            </a:endParaRPr>
          </a:p>
        </p:txBody>
      </p:sp>
      <p:sp>
        <p:nvSpPr>
          <p:cNvPr id="16" name="Rectangle 15"/>
          <p:cNvSpPr>
            <a:spLocks noChangeArrowheads="1"/>
          </p:cNvSpPr>
          <p:nvPr/>
        </p:nvSpPr>
        <p:spPr bwMode="auto">
          <a:xfrm>
            <a:off x="7972425" y="2424113"/>
            <a:ext cx="2143125" cy="1219200"/>
          </a:xfrm>
          <a:prstGeom prst="rect">
            <a:avLst/>
          </a:prstGeom>
          <a:solidFill>
            <a:schemeClr val="bg1">
              <a:alpha val="25000"/>
            </a:schemeClr>
          </a:solid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[0] – is the choice text index</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[1] – is the disk name</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r>
              <a:rPr lang="en-US" sz="1100" dirty="0"/>
              <a:t>[2] – is the number of files</a:t>
            </a:r>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a:p>
            <a:pPr marL="342900" indent="-342900" algn="l" rtl="0" fontAlgn="auto">
              <a:spcBef>
                <a:spcPts val="0"/>
              </a:spcBef>
              <a:spcAft>
                <a:spcPts val="0"/>
              </a:spcAft>
              <a:defRPr/>
            </a:pPr>
            <a:endParaRPr lang="en-US" sz="1100" dirty="0"/>
          </a:p>
        </p:txBody>
      </p:sp>
      <p:cxnSp>
        <p:nvCxnSpPr>
          <p:cNvPr id="32" name="Straight Connector 31"/>
          <p:cNvCxnSpPr/>
          <p:nvPr/>
        </p:nvCxnSpPr>
        <p:spPr>
          <a:xfrm>
            <a:off x="6343650" y="2881314"/>
            <a:ext cx="1285875"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43650" y="3108325"/>
            <a:ext cx="1457325"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29150" y="2119314"/>
            <a:ext cx="3171825"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514851" y="2233414"/>
            <a:ext cx="228600" cy="3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343776" y="2576314"/>
            <a:ext cx="914400" cy="3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6" idx="1"/>
          </p:cNvCxnSpPr>
          <p:nvPr/>
        </p:nvCxnSpPr>
        <p:spPr>
          <a:xfrm>
            <a:off x="7800975" y="3033714"/>
            <a:ext cx="171450"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800975" y="3338514"/>
            <a:ext cx="171450"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29525" y="2728914"/>
            <a:ext cx="342900"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686676" y="3224014"/>
            <a:ext cx="228600" cy="3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554218" y="2804220"/>
            <a:ext cx="152400" cy="17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AutoShape 8"/>
          <p:cNvSpPr>
            <a:spLocks noChangeArrowheads="1"/>
          </p:cNvSpPr>
          <p:nvPr/>
        </p:nvSpPr>
        <p:spPr bwMode="auto">
          <a:xfrm>
            <a:off x="1200150" y="4557713"/>
            <a:ext cx="3171825" cy="1752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en-US" sz="1400" dirty="0">
                <a:latin typeface="+mn-lt"/>
                <a:cs typeface="+mn-cs"/>
              </a:rPr>
              <a:t>There are no files on </a:t>
            </a:r>
            <a:r>
              <a:rPr lang="en-US" sz="1400" dirty="0" err="1">
                <a:latin typeface="+mn-lt"/>
                <a:cs typeface="+mn-cs"/>
              </a:rPr>
              <a:t>XDisk</a:t>
            </a:r>
            <a:r>
              <a:rPr lang="en-US" sz="1400" dirty="0">
                <a:latin typeface="+mn-lt"/>
                <a:cs typeface="+mn-cs"/>
              </a:rPr>
              <a:t>.</a:t>
            </a:r>
          </a:p>
          <a:p>
            <a:pPr algn="l" rtl="0" fontAlgn="auto">
              <a:spcBef>
                <a:spcPts val="0"/>
              </a:spcBef>
              <a:spcAft>
                <a:spcPts val="0"/>
              </a:spcAft>
              <a:defRPr/>
            </a:pPr>
            <a:r>
              <a:rPr lang="en-US" sz="1400" dirty="0">
                <a:latin typeface="+mn-lt"/>
                <a:cs typeface="+mn-cs"/>
              </a:rPr>
              <a:t>There is one file on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There are 2 files on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There are 3 files on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endParaRPr lang="he-IL" sz="1400" dirty="0">
              <a:latin typeface="+mn-lt"/>
              <a:cs typeface="+mn-cs"/>
            </a:endParaRPr>
          </a:p>
        </p:txBody>
      </p:sp>
      <p:sp>
        <p:nvSpPr>
          <p:cNvPr id="55" name="Rectangle 54"/>
          <p:cNvSpPr>
            <a:spLocks noChangeArrowheads="1"/>
          </p:cNvSpPr>
          <p:nvPr/>
        </p:nvSpPr>
        <p:spPr bwMode="auto">
          <a:xfrm>
            <a:off x="1628775" y="4710113"/>
            <a:ext cx="8572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err="1"/>
              <a:t>en_US</a:t>
            </a:r>
            <a:endParaRPr lang="en-US" sz="1100" dirty="0"/>
          </a:p>
        </p:txBody>
      </p:sp>
      <p:sp>
        <p:nvSpPr>
          <p:cNvPr id="57" name="AutoShape 8"/>
          <p:cNvSpPr>
            <a:spLocks noChangeArrowheads="1"/>
          </p:cNvSpPr>
          <p:nvPr/>
        </p:nvSpPr>
        <p:spPr bwMode="auto">
          <a:xfrm>
            <a:off x="5143500" y="4557713"/>
            <a:ext cx="3171825" cy="1752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cs typeface="+mn-cs"/>
              </a:rPr>
              <a:t>Il </a:t>
            </a:r>
            <a:r>
              <a:rPr lang="en-US" sz="1400" dirty="0" err="1">
                <a:latin typeface="+mn-lt"/>
                <a:cs typeface="+mn-cs"/>
              </a:rPr>
              <a:t>n'y</a:t>
            </a:r>
            <a:r>
              <a:rPr lang="en-US" sz="1400" dirty="0">
                <a:latin typeface="+mn-lt"/>
                <a:cs typeface="+mn-cs"/>
              </a:rPr>
              <a:t> a pas des </a:t>
            </a:r>
            <a:r>
              <a:rPr lang="en-US" sz="1400" dirty="0" err="1">
                <a:latin typeface="+mn-lt"/>
                <a:cs typeface="+mn-cs"/>
              </a:rPr>
              <a:t>fichiers</a:t>
            </a:r>
            <a:r>
              <a:rPr lang="en-US" sz="1400" dirty="0">
                <a:latin typeface="+mn-lt"/>
                <a:cs typeface="+mn-cs"/>
              </a:rPr>
              <a:t> </a:t>
            </a:r>
            <a:r>
              <a:rPr lang="en-US" sz="1400" dirty="0" err="1">
                <a:latin typeface="+mn-lt"/>
                <a:cs typeface="+mn-cs"/>
              </a:rPr>
              <a:t>sur</a:t>
            </a:r>
            <a:r>
              <a:rPr lang="en-US" sz="1400" dirty="0">
                <a:latin typeface="+mn-lt"/>
                <a:cs typeface="+mn-cs"/>
              </a:rPr>
              <a:t>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Il y a un </a:t>
            </a:r>
            <a:r>
              <a:rPr lang="en-US" sz="1400" dirty="0" err="1">
                <a:latin typeface="+mn-lt"/>
                <a:cs typeface="+mn-cs"/>
              </a:rPr>
              <a:t>fichier</a:t>
            </a:r>
            <a:r>
              <a:rPr lang="en-US" sz="1400" dirty="0">
                <a:latin typeface="+mn-lt"/>
                <a:cs typeface="+mn-cs"/>
              </a:rPr>
              <a:t> </a:t>
            </a:r>
            <a:r>
              <a:rPr lang="en-US" sz="1400" dirty="0" err="1">
                <a:latin typeface="+mn-lt"/>
                <a:cs typeface="+mn-cs"/>
              </a:rPr>
              <a:t>sur</a:t>
            </a:r>
            <a:r>
              <a:rPr lang="en-US" sz="1400" dirty="0">
                <a:latin typeface="+mn-lt"/>
                <a:cs typeface="+mn-cs"/>
              </a:rPr>
              <a:t> </a:t>
            </a:r>
            <a:r>
              <a:rPr lang="en-US" sz="1400" dirty="0" err="1">
                <a:latin typeface="+mn-lt"/>
                <a:cs typeface="+mn-cs"/>
              </a:rPr>
              <a:t>XDisk</a:t>
            </a:r>
            <a:r>
              <a:rPr lang="en-US" sz="1400" dirty="0">
                <a:latin typeface="+mn-lt"/>
                <a:cs typeface="+mn-cs"/>
              </a:rPr>
              <a:t>. </a:t>
            </a:r>
          </a:p>
          <a:p>
            <a:pPr algn="l" rtl="0" fontAlgn="auto">
              <a:spcBef>
                <a:spcPts val="0"/>
              </a:spcBef>
              <a:spcAft>
                <a:spcPts val="0"/>
              </a:spcAft>
              <a:defRPr/>
            </a:pPr>
            <a:r>
              <a:rPr lang="en-US" sz="1400" dirty="0">
                <a:latin typeface="+mn-lt"/>
                <a:cs typeface="+mn-cs"/>
              </a:rPr>
              <a:t>Il y a 2 </a:t>
            </a:r>
            <a:r>
              <a:rPr lang="en-US" sz="1400" dirty="0" err="1">
                <a:latin typeface="+mn-lt"/>
                <a:cs typeface="+mn-cs"/>
              </a:rPr>
              <a:t>fichiers</a:t>
            </a:r>
            <a:r>
              <a:rPr lang="en-US" sz="1400" dirty="0">
                <a:latin typeface="+mn-lt"/>
                <a:cs typeface="+mn-cs"/>
              </a:rPr>
              <a:t> </a:t>
            </a:r>
            <a:r>
              <a:rPr lang="en-US" sz="1400" dirty="0" err="1">
                <a:latin typeface="+mn-lt"/>
                <a:cs typeface="+mn-cs"/>
              </a:rPr>
              <a:t>sur</a:t>
            </a:r>
            <a:r>
              <a:rPr lang="en-US" sz="1400" dirty="0">
                <a:latin typeface="+mn-lt"/>
                <a:cs typeface="+mn-cs"/>
              </a:rPr>
              <a:t> </a:t>
            </a:r>
            <a:r>
              <a:rPr lang="en-US" sz="1400" dirty="0" err="1">
                <a:latin typeface="+mn-lt"/>
                <a:cs typeface="+mn-cs"/>
              </a:rPr>
              <a:t>XDisk</a:t>
            </a:r>
            <a:r>
              <a:rPr lang="en-US" sz="1400" dirty="0">
                <a:latin typeface="+mn-lt"/>
                <a:cs typeface="+mn-cs"/>
              </a:rPr>
              <a:t>.</a:t>
            </a:r>
          </a:p>
          <a:p>
            <a:pPr algn="l" rtl="0" fontAlgn="auto">
              <a:spcBef>
                <a:spcPts val="0"/>
              </a:spcBef>
              <a:spcAft>
                <a:spcPts val="0"/>
              </a:spcAft>
              <a:defRPr/>
            </a:pPr>
            <a:r>
              <a:rPr lang="en-US" sz="1400" dirty="0">
                <a:latin typeface="+mn-lt"/>
                <a:cs typeface="+mn-cs"/>
              </a:rPr>
              <a:t>Il y a 3 </a:t>
            </a:r>
            <a:r>
              <a:rPr lang="en-US" sz="1400" dirty="0" err="1">
                <a:latin typeface="+mn-lt"/>
                <a:cs typeface="+mn-cs"/>
              </a:rPr>
              <a:t>fichiers</a:t>
            </a:r>
            <a:r>
              <a:rPr lang="en-US" sz="1400" dirty="0">
                <a:latin typeface="+mn-lt"/>
                <a:cs typeface="+mn-cs"/>
              </a:rPr>
              <a:t> </a:t>
            </a:r>
            <a:r>
              <a:rPr lang="en-US" sz="1400" dirty="0" err="1">
                <a:latin typeface="+mn-lt"/>
                <a:cs typeface="+mn-cs"/>
              </a:rPr>
              <a:t>sur</a:t>
            </a:r>
            <a:r>
              <a:rPr lang="en-US" sz="1400" dirty="0">
                <a:latin typeface="+mn-lt"/>
                <a:cs typeface="+mn-cs"/>
              </a:rPr>
              <a:t> </a:t>
            </a:r>
            <a:r>
              <a:rPr lang="en-US" sz="1400" dirty="0" err="1">
                <a:latin typeface="+mn-lt"/>
                <a:cs typeface="+mn-cs"/>
              </a:rPr>
              <a:t>XDisk</a:t>
            </a:r>
            <a:r>
              <a:rPr lang="en-US" sz="1400" dirty="0">
                <a:latin typeface="+mn-lt"/>
                <a:cs typeface="+mn-cs"/>
              </a:rPr>
              <a:t>.</a:t>
            </a:r>
            <a:endParaRPr lang="he-IL" sz="1400" dirty="0">
              <a:latin typeface="+mn-lt"/>
              <a:cs typeface="+mn-cs"/>
            </a:endParaRPr>
          </a:p>
        </p:txBody>
      </p:sp>
      <p:sp>
        <p:nvSpPr>
          <p:cNvPr id="59" name="Rectangle 58"/>
          <p:cNvSpPr>
            <a:spLocks noChangeArrowheads="1"/>
          </p:cNvSpPr>
          <p:nvPr/>
        </p:nvSpPr>
        <p:spPr bwMode="auto">
          <a:xfrm>
            <a:off x="5486400" y="4710113"/>
            <a:ext cx="857250" cy="228600"/>
          </a:xfrm>
          <a:prstGeom prst="rect">
            <a:avLst/>
          </a:prstGeom>
          <a:noFill/>
          <a:ln w="28575">
            <a:solidFill>
              <a:schemeClr val="bg1">
                <a:lumMod val="75000"/>
              </a:schemeClr>
            </a:solidFill>
            <a:miter lim="800000"/>
            <a:headEnd/>
            <a:tailEnd/>
          </a:ln>
          <a:effectLst/>
        </p:spPr>
        <p:txBody>
          <a:bodyPr/>
          <a:lstStyle/>
          <a:p>
            <a:pPr marL="342900" indent="-342900" algn="ctr" rtl="0" fontAlgn="auto">
              <a:spcBef>
                <a:spcPts val="0"/>
              </a:spcBef>
              <a:spcAft>
                <a:spcPts val="0"/>
              </a:spcAft>
              <a:defRPr/>
            </a:pPr>
            <a:r>
              <a:rPr lang="en-US" sz="1100" dirty="0" err="1"/>
              <a:t>fr_FR</a:t>
            </a:r>
            <a:endParaRPr lang="en-US" sz="1100"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276482" name="Rectangle 3"/>
          <p:cNvSpPr>
            <a:spLocks noGrp="1" noChangeArrowheads="1"/>
          </p:cNvSpPr>
          <p:nvPr>
            <p:ph type="body" idx="1"/>
          </p:nvPr>
        </p:nvSpPr>
        <p:spPr>
          <a:xfrm>
            <a:off x="444699" y="1557338"/>
            <a:ext cx="9670851" cy="4271962"/>
          </a:xfrm>
        </p:spPr>
        <p:txBody>
          <a:bodyPr/>
          <a:lstStyle/>
          <a:p>
            <a:endParaRPr lang="en-US" altLang="ja-JP" sz="2000" dirty="0" smtClean="0">
              <a:cs typeface="ＭＳ Ｐゴシック"/>
            </a:endParaRPr>
          </a:p>
          <a:p>
            <a:endParaRPr lang="en-US" altLang="ja-JP" sz="2000" dirty="0" smtClean="0">
              <a:cs typeface="ＭＳ Ｐゴシック"/>
            </a:endParaRPr>
          </a:p>
          <a:p>
            <a:r>
              <a:rPr lang="en-US" altLang="ja-JP" sz="2000" dirty="0" smtClean="0">
                <a:cs typeface="ＭＳ Ｐゴシック"/>
              </a:rPr>
              <a:t>Lab 7 – Internationalization</a:t>
            </a:r>
          </a:p>
          <a:p>
            <a:pPr>
              <a:buFont typeface="Arial" charset="0"/>
              <a:buNone/>
            </a:pPr>
            <a:r>
              <a:rPr lang="en-US" sz="2000" dirty="0" smtClean="0">
                <a:ea typeface="Calibri" pitchFamily="34" charset="0"/>
                <a:cs typeface="Arial" charset="0"/>
              </a:rPr>
              <a:t>	</a:t>
            </a:r>
          </a:p>
          <a:p>
            <a:pPr>
              <a:buFont typeface="Arial" charset="0"/>
              <a:buNone/>
            </a:pPr>
            <a:r>
              <a:rPr lang="en-US" sz="2000" dirty="0" smtClean="0">
                <a:ea typeface="Calibri" pitchFamily="34" charset="0"/>
                <a:cs typeface="Arial" charset="0"/>
              </a:rPr>
              <a:t>	</a:t>
            </a:r>
            <a:r>
              <a:rPr lang="en-US" sz="1800" dirty="0" smtClean="0"/>
              <a:t>In this exercise you will turn a non locale-sensitive UI to support two locales</a:t>
            </a:r>
          </a:p>
          <a:p>
            <a:pPr lvl="1">
              <a:lnSpc>
                <a:spcPct val="80000"/>
              </a:lnSpc>
              <a:buFontTx/>
              <a:buNone/>
            </a:pPr>
            <a:endParaRPr lang="en-US" sz="2000" dirty="0" smtClean="0"/>
          </a:p>
        </p:txBody>
      </p:sp>
      <p:pic>
        <p:nvPicPr>
          <p:cNvPr id="276483"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71525" y="1828801"/>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Effective Java</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78530" name="Rectangle 3"/>
          <p:cNvSpPr>
            <a:spLocks noGrp="1" noChangeArrowheads="1"/>
          </p:cNvSpPr>
          <p:nvPr>
            <p:ph type="body" idx="1"/>
          </p:nvPr>
        </p:nvSpPr>
        <p:spPr/>
        <p:txBody>
          <a:bodyPr/>
          <a:lstStyle/>
          <a:p>
            <a:r>
              <a:rPr lang="en-US" sz="2400" dirty="0" smtClean="0"/>
              <a:t>Basics</a:t>
            </a:r>
          </a:p>
          <a:p>
            <a:pPr lvl="1"/>
            <a:r>
              <a:rPr lang="en-US" sz="2000" dirty="0" smtClean="0"/>
              <a:t>Variables scope</a:t>
            </a:r>
          </a:p>
          <a:p>
            <a:pPr lvl="1"/>
            <a:r>
              <a:rPr lang="en-US" sz="2000" dirty="0" smtClean="0"/>
              <a:t>Flow control</a:t>
            </a:r>
          </a:p>
          <a:p>
            <a:pPr lvl="1"/>
            <a:r>
              <a:rPr lang="en-US" sz="2000" dirty="0" smtClean="0"/>
              <a:t>Synchronization</a:t>
            </a:r>
          </a:p>
          <a:p>
            <a:pPr lvl="1"/>
            <a:r>
              <a:rPr lang="en-US" sz="2000" i="1" dirty="0" smtClean="0"/>
              <a:t>Strings &amp; </a:t>
            </a:r>
            <a:r>
              <a:rPr lang="en-US" sz="2000" i="1" dirty="0" err="1" smtClean="0"/>
              <a:t>StringBuffer</a:t>
            </a:r>
            <a:endParaRPr lang="en-US" sz="2000" i="1" dirty="0" smtClean="0"/>
          </a:p>
          <a:p>
            <a:pPr lvl="1"/>
            <a:r>
              <a:rPr lang="en-US" sz="2000" dirty="0" smtClean="0"/>
              <a:t>Randomizing </a:t>
            </a:r>
          </a:p>
          <a:p>
            <a:pPr lvl="1"/>
            <a:r>
              <a:rPr lang="en-US" sz="2000" dirty="0" smtClean="0"/>
              <a:t>Utility Classes</a:t>
            </a:r>
          </a:p>
          <a:p>
            <a:pPr lvl="1"/>
            <a:r>
              <a:rPr lang="en-US" sz="2000" dirty="0" smtClean="0"/>
              <a:t>Code re-factoring </a:t>
            </a:r>
          </a:p>
          <a:p>
            <a:pPr lvl="1">
              <a:buFont typeface="Arial" charset="0"/>
              <a:buNone/>
            </a:pPr>
            <a:endParaRPr lang="en-US" sz="2000" dirty="0" smtClean="0"/>
          </a:p>
          <a:p>
            <a:r>
              <a:rPr lang="en-US" sz="2400" dirty="0" smtClean="0"/>
              <a:t>Joshua Bloch book most important tips</a:t>
            </a:r>
          </a:p>
          <a:p>
            <a:r>
              <a:rPr lang="en-US" sz="2400" dirty="0" smtClean="0"/>
              <a:t>Main Java Pitfalls </a:t>
            </a:r>
          </a:p>
          <a:p>
            <a:pPr>
              <a:buFont typeface="Arial" charset="0"/>
              <a:buNone/>
            </a:pPr>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79554" name="Rectangle 3"/>
          <p:cNvSpPr>
            <a:spLocks noGrp="1" noChangeArrowheads="1"/>
          </p:cNvSpPr>
          <p:nvPr>
            <p:ph type="body" idx="1"/>
          </p:nvPr>
        </p:nvSpPr>
        <p:spPr/>
        <p:txBody>
          <a:bodyPr/>
          <a:lstStyle/>
          <a:p>
            <a:pPr>
              <a:buFont typeface="Wingdings" pitchFamily="2" charset="2"/>
              <a:buNone/>
            </a:pPr>
            <a:r>
              <a:rPr lang="en-US" sz="2800" smtClean="0"/>
              <a:t>Variables Scope</a:t>
            </a:r>
          </a:p>
          <a:p>
            <a:endParaRPr lang="en-US" sz="2000" smtClean="0"/>
          </a:p>
          <a:p>
            <a:r>
              <a:rPr lang="en-US" sz="2000" smtClean="0"/>
              <a:t>Existing scopes:</a:t>
            </a:r>
          </a:p>
          <a:p>
            <a:endParaRPr lang="en-US" sz="2000" smtClean="0"/>
          </a:p>
          <a:p>
            <a:pPr lvl="1"/>
            <a:r>
              <a:rPr lang="en-US" sz="2000" smtClean="0"/>
              <a:t>Block (loop, try-catch, if, static block)</a:t>
            </a:r>
          </a:p>
          <a:p>
            <a:pPr lvl="1"/>
            <a:r>
              <a:rPr lang="en-US" sz="2000" smtClean="0"/>
              <a:t>Method – local variables</a:t>
            </a:r>
          </a:p>
          <a:p>
            <a:pPr lvl="1"/>
            <a:r>
              <a:rPr lang="en-US" sz="2000" smtClean="0"/>
              <a:t>Method – final variables – leave longer than method scope</a:t>
            </a:r>
          </a:p>
          <a:p>
            <a:pPr lvl="1"/>
            <a:r>
              <a:rPr lang="en-US" sz="2000" smtClean="0"/>
              <a:t>Instance – Object members</a:t>
            </a:r>
          </a:p>
          <a:p>
            <a:pPr lvl="1"/>
            <a:r>
              <a:rPr lang="en-US" sz="2000" smtClean="0"/>
              <a:t>Static – class members \ application members</a:t>
            </a:r>
          </a:p>
          <a:p>
            <a:pPr lvl="1"/>
            <a:endParaRPr lang="en-US" sz="2000" smtClean="0"/>
          </a:p>
          <a:p>
            <a:r>
              <a:rPr lang="en-US" sz="2000" smtClean="0"/>
              <a:t>Use the right scope for your variables</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3"/>
          <p:cNvSpPr>
            <a:spLocks noGrp="1" noChangeArrowheads="1"/>
          </p:cNvSpPr>
          <p:nvPr>
            <p:ph type="body" idx="1"/>
          </p:nvPr>
        </p:nvSpPr>
        <p:spPr/>
        <p:txBody>
          <a:bodyPr/>
          <a:lstStyle/>
          <a:p>
            <a:pPr>
              <a:buFont typeface="Wingdings" pitchFamily="2" charset="2"/>
              <a:buNone/>
            </a:pPr>
            <a:r>
              <a:rPr lang="en-US" sz="2800" smtClean="0"/>
              <a:t>Loops</a:t>
            </a:r>
          </a:p>
          <a:p>
            <a:endParaRPr lang="en-US" smtClean="0"/>
          </a:p>
          <a:p>
            <a:r>
              <a:rPr lang="en-US" sz="2400" smtClean="0"/>
              <a:t>Try to avoid defining variables in a loop </a:t>
            </a:r>
          </a:p>
          <a:p>
            <a:endParaRPr lang="en-US" sz="2400" smtClean="0"/>
          </a:p>
          <a:p>
            <a:r>
              <a:rPr lang="en-US" sz="2400" smtClean="0"/>
              <a:t>Try to avoid calling methods in a loop</a:t>
            </a:r>
          </a:p>
          <a:p>
            <a:endParaRPr lang="en-US" sz="2400" smtClean="0"/>
          </a:p>
          <a:p>
            <a:r>
              <a:rPr lang="en-US" sz="2400" smtClean="0"/>
              <a:t>Try to avoid conditions in a loop</a:t>
            </a:r>
          </a:p>
        </p:txBody>
      </p:sp>
      <p:sp>
        <p:nvSpPr>
          <p:cNvPr id="280578" name="Rectangle 4"/>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0579"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he-IL" dirty="0"/>
          </a:p>
        </p:txBody>
      </p:sp>
      <p:sp>
        <p:nvSpPr>
          <p:cNvPr id="3" name="Content Placeholder 2"/>
          <p:cNvSpPr>
            <a:spLocks noGrp="1"/>
          </p:cNvSpPr>
          <p:nvPr>
            <p:ph idx="1"/>
          </p:nvPr>
        </p:nvSpPr>
        <p:spPr>
          <a:xfrm>
            <a:off x="342900" y="1722437"/>
            <a:ext cx="10287000" cy="4525963"/>
          </a:xfrm>
        </p:spPr>
        <p:txBody>
          <a:bodyPr>
            <a:normAutofit/>
          </a:bodyPr>
          <a:lstStyle/>
          <a:p>
            <a:r>
              <a:rPr lang="en-US" sz="2800" dirty="0" smtClean="0"/>
              <a:t>G1 – How does it work ? </a:t>
            </a:r>
          </a:p>
          <a:p>
            <a:pPr lvl="1"/>
            <a:r>
              <a:rPr lang="en-US" sz="2400" dirty="0" smtClean="0"/>
              <a:t>Compaction occurs </a:t>
            </a:r>
            <a:r>
              <a:rPr lang="en-US" sz="2400" u="sng" dirty="0" smtClean="0"/>
              <a:t>first</a:t>
            </a:r>
            <a:r>
              <a:rPr lang="en-US" sz="2400" dirty="0" smtClean="0"/>
              <a:t> on regions where most reclaimable objects exist</a:t>
            </a:r>
          </a:p>
          <a:p>
            <a:pPr lvl="2"/>
            <a:r>
              <a:rPr lang="en-US" sz="2000" dirty="0" smtClean="0"/>
              <a:t>Compaction means:</a:t>
            </a:r>
          </a:p>
          <a:p>
            <a:pPr lvl="3"/>
            <a:r>
              <a:rPr lang="en-US" sz="1600" dirty="0" smtClean="0"/>
              <a:t>remove all phantom objects from memory</a:t>
            </a:r>
          </a:p>
          <a:p>
            <a:pPr lvl="3"/>
            <a:r>
              <a:rPr lang="en-US" sz="1600" dirty="0" smtClean="0"/>
              <a:t>Merge referenced objects locations with others to create large ‘clean area’ in the heap</a:t>
            </a:r>
          </a:p>
          <a:p>
            <a:pPr lvl="2"/>
            <a:r>
              <a:rPr lang="en-US" sz="2000" dirty="0" smtClean="0"/>
              <a:t>When JVM needs new space for a new object – is seeks the largest clear area</a:t>
            </a:r>
          </a:p>
          <a:p>
            <a:pPr lvl="3"/>
            <a:r>
              <a:rPr lang="en-US" sz="1600" dirty="0" smtClean="0"/>
              <a:t>More efficient footprint management, more efficient allocations</a:t>
            </a:r>
          </a:p>
          <a:p>
            <a:pPr lvl="3"/>
            <a:r>
              <a:rPr lang="en-US" sz="1600" dirty="0" smtClean="0"/>
              <a:t>Good only for OLD region</a:t>
            </a:r>
          </a:p>
          <a:p>
            <a:pPr lvl="2"/>
            <a:r>
              <a:rPr lang="en-US" sz="2000" dirty="0" smtClean="0"/>
              <a:t>G1 seeks for areas where most phantom object exists</a:t>
            </a:r>
          </a:p>
          <a:p>
            <a:pPr lvl="3"/>
            <a:r>
              <a:rPr lang="en-US" dirty="0" smtClean="0"/>
              <a:t>Therefore, compaction will be highly effective (not much left…) </a:t>
            </a:r>
          </a:p>
          <a:p>
            <a:pPr marL="457200" lvl="1" indent="0">
              <a:buNone/>
            </a:pPr>
            <a:endParaRPr lang="he-IL" sz="2400" dirty="0"/>
          </a:p>
        </p:txBody>
      </p:sp>
    </p:spTree>
    <p:extLst>
      <p:ext uri="{BB962C8B-B14F-4D97-AF65-F5344CB8AC3E}">
        <p14:creationId xmlns:p14="http://schemas.microsoft.com/office/powerpoint/2010/main" xmlns="" val="391657118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3"/>
          <p:cNvSpPr>
            <a:spLocks noGrp="1" noChangeArrowheads="1"/>
          </p:cNvSpPr>
          <p:nvPr>
            <p:ph type="body" idx="1"/>
          </p:nvPr>
        </p:nvSpPr>
        <p:spPr/>
        <p:txBody>
          <a:bodyPr/>
          <a:lstStyle/>
          <a:p>
            <a:pPr>
              <a:buFont typeface="Wingdings" pitchFamily="2" charset="2"/>
              <a:buNone/>
            </a:pPr>
            <a:r>
              <a:rPr lang="en-US" sz="2800" smtClean="0"/>
              <a:t>Loops – example:</a:t>
            </a:r>
          </a:p>
          <a:p>
            <a:pPr>
              <a:buFont typeface="Arial" charset="0"/>
              <a:buNone/>
            </a:pPr>
            <a:endParaRPr lang="en-US" smtClean="0"/>
          </a:p>
        </p:txBody>
      </p:sp>
      <p:sp>
        <p:nvSpPr>
          <p:cNvPr id="281602" name="Rectangle 4"/>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1603"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5" name="AutoShape 8"/>
          <p:cNvSpPr>
            <a:spLocks noChangeArrowheads="1"/>
          </p:cNvSpPr>
          <p:nvPr/>
        </p:nvSpPr>
        <p:spPr bwMode="auto">
          <a:xfrm>
            <a:off x="600075" y="2209800"/>
            <a:ext cx="4114800" cy="4267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buClr>
                <a:schemeClr val="hlink"/>
              </a:buClr>
              <a:defRPr/>
            </a:pPr>
            <a:r>
              <a:rPr lang="en-US" sz="1400" dirty="0">
                <a:latin typeface="+mn-lt"/>
                <a:cs typeface="+mn-cs"/>
              </a:rPr>
              <a:t>public static void main (String [] </a:t>
            </a:r>
            <a:r>
              <a:rPr lang="en-US" sz="1400" dirty="0" err="1">
                <a:latin typeface="+mn-lt"/>
                <a:cs typeface="+mn-cs"/>
              </a:rPr>
              <a:t>args</a:t>
            </a:r>
            <a:r>
              <a:rPr lang="en-US" sz="1400" dirty="0">
                <a:latin typeface="+mn-lt"/>
                <a:cs typeface="+mn-cs"/>
              </a:rPr>
              <a:t>){</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int</a:t>
            </a:r>
            <a:r>
              <a:rPr lang="en-US" sz="1400" dirty="0">
                <a:latin typeface="+mn-lt"/>
                <a:cs typeface="+mn-cs"/>
              </a:rPr>
              <a:t> </a:t>
            </a:r>
            <a:r>
              <a:rPr lang="en-US" sz="1400" dirty="0" err="1">
                <a:latin typeface="+mn-lt"/>
                <a:cs typeface="+mn-cs"/>
              </a:rPr>
              <a:t>i</a:t>
            </a:r>
            <a:r>
              <a:rPr lang="en-US" sz="1400" dirty="0">
                <a:latin typeface="+mn-lt"/>
                <a:cs typeface="+mn-cs"/>
              </a:rPr>
              <a:t>=0;</a:t>
            </a:r>
          </a:p>
          <a:p>
            <a:pPr marL="342900" indent="-342900" algn="l" rtl="0" fontAlgn="auto">
              <a:spcBef>
                <a:spcPts val="0"/>
              </a:spcBef>
              <a:spcAft>
                <a:spcPts val="0"/>
              </a:spcAft>
              <a:buClr>
                <a:schemeClr val="hlink"/>
              </a:buClr>
              <a:defRPr/>
            </a:pPr>
            <a:r>
              <a:rPr lang="en-US" sz="1400" dirty="0">
                <a:latin typeface="+mn-lt"/>
                <a:cs typeface="+mn-cs"/>
              </a:rPr>
              <a:t>	while(</a:t>
            </a:r>
            <a:r>
              <a:rPr lang="en-US" sz="1400" dirty="0" err="1">
                <a:latin typeface="+mn-lt"/>
                <a:cs typeface="+mn-cs"/>
              </a:rPr>
              <a:t>i</a:t>
            </a:r>
            <a:r>
              <a:rPr lang="en-US" sz="1400" dirty="0">
                <a:latin typeface="+mn-lt"/>
                <a:cs typeface="+mn-cs"/>
              </a:rPr>
              <a:t>&lt;100){</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int</a:t>
            </a:r>
            <a:r>
              <a:rPr lang="en-US" sz="1400" dirty="0">
                <a:latin typeface="+mn-lt"/>
                <a:cs typeface="+mn-cs"/>
              </a:rPr>
              <a:t> total=0;</a:t>
            </a:r>
          </a:p>
          <a:p>
            <a:pPr marL="342900" indent="-342900" algn="l" rtl="0" fontAlgn="auto">
              <a:spcBef>
                <a:spcPts val="0"/>
              </a:spcBef>
              <a:spcAft>
                <a:spcPts val="0"/>
              </a:spcAft>
              <a:buClr>
                <a:schemeClr val="hlink"/>
              </a:buClr>
              <a:defRPr/>
            </a:pPr>
            <a:r>
              <a:rPr lang="en-US" sz="1400" dirty="0">
                <a:latin typeface="+mn-lt"/>
                <a:cs typeface="+mn-cs"/>
              </a:rPr>
              <a:t>	     for (</a:t>
            </a:r>
            <a:r>
              <a:rPr lang="en-US" sz="1400" dirty="0" err="1">
                <a:latin typeface="+mn-lt"/>
                <a:cs typeface="+mn-cs"/>
              </a:rPr>
              <a:t>int</a:t>
            </a:r>
            <a:r>
              <a:rPr lang="en-US" sz="1400" dirty="0">
                <a:latin typeface="+mn-lt"/>
                <a:cs typeface="+mn-cs"/>
              </a:rPr>
              <a:t> j=0;j&lt;100;j++){</a:t>
            </a:r>
          </a:p>
          <a:p>
            <a:pPr marL="342900" indent="-342900" algn="l" rtl="0" fontAlgn="auto">
              <a:spcBef>
                <a:spcPts val="0"/>
              </a:spcBef>
              <a:spcAft>
                <a:spcPts val="0"/>
              </a:spcAft>
              <a:buClr>
                <a:schemeClr val="hlink"/>
              </a:buClr>
              <a:defRPr/>
            </a:pPr>
            <a:r>
              <a:rPr lang="en-US" sz="1400" dirty="0">
                <a:latin typeface="+mn-lt"/>
                <a:cs typeface="+mn-cs"/>
              </a:rPr>
              <a:t>		if(j%2==0){</a:t>
            </a:r>
          </a:p>
          <a:p>
            <a:pPr marL="342900" indent="-342900" algn="l" rtl="0" fontAlgn="auto">
              <a:spcBef>
                <a:spcPts val="0"/>
              </a:spcBef>
              <a:spcAft>
                <a:spcPts val="0"/>
              </a:spcAft>
              <a:buClr>
                <a:schemeClr val="hlink"/>
              </a:buClr>
              <a:defRPr/>
            </a:pPr>
            <a:r>
              <a:rPr lang="en-US" sz="1400" dirty="0">
                <a:latin typeface="+mn-lt"/>
                <a:cs typeface="+mn-cs"/>
              </a:rPr>
              <a:t>		   total+=calc(</a:t>
            </a:r>
            <a:r>
              <a:rPr lang="en-US" sz="1400" dirty="0" err="1">
                <a:latin typeface="+mn-lt"/>
                <a:cs typeface="+mn-cs"/>
              </a:rPr>
              <a:t>i,j</a:t>
            </a:r>
            <a:r>
              <a:rPr lang="en-US" sz="1400" dirty="0">
                <a:latin typeface="+mn-lt"/>
                <a:cs typeface="+mn-cs"/>
              </a:rPr>
              <a:t>);</a:t>
            </a:r>
          </a:p>
          <a:p>
            <a:pPr marL="342900" indent="-342900" algn="l" rtl="0" fontAlgn="auto">
              <a:spcBef>
                <a:spcPts val="0"/>
              </a:spcBef>
              <a:spcAft>
                <a:spcPts val="0"/>
              </a:spcAft>
              <a:buClr>
                <a:schemeClr val="hlink"/>
              </a:buClr>
              <a:defRPr/>
            </a:pP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i</a:t>
            </a: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System.out.println</a:t>
            </a:r>
            <a:r>
              <a:rPr lang="en-US" sz="1400" dirty="0">
                <a:latin typeface="+mn-lt"/>
                <a:cs typeface="+mn-cs"/>
              </a:rPr>
              <a:t>(total);</a:t>
            </a:r>
          </a:p>
          <a:p>
            <a:pPr marL="342900" indent="-342900" algn="l" rtl="0" fontAlgn="auto">
              <a:spcBef>
                <a:spcPts val="0"/>
              </a:spcBef>
              <a:spcAft>
                <a:spcPts val="0"/>
              </a:spcAft>
              <a:buClr>
                <a:schemeClr val="hlink"/>
              </a:buClr>
              <a:defRPr/>
            </a:pPr>
            <a:r>
              <a:rPr lang="en-US" sz="1400" dirty="0">
                <a:latin typeface="+mn-lt"/>
                <a:cs typeface="+mn-cs"/>
              </a:rPr>
              <a:t>	     total=0;</a:t>
            </a:r>
          </a:p>
          <a:p>
            <a:pPr marL="342900" indent="-342900" algn="l" rtl="0" fontAlgn="auto">
              <a:spcBef>
                <a:spcPts val="0"/>
              </a:spcBef>
              <a:spcAft>
                <a:spcPts val="0"/>
              </a:spcAft>
              <a:buClr>
                <a:schemeClr val="hlink"/>
              </a:buClr>
              <a:defRPr/>
            </a:pP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a:t>
            </a:r>
          </a:p>
          <a:p>
            <a:pPr marL="342900" indent="-342900" algn="l" rtl="0" fontAlgn="auto">
              <a:spcBef>
                <a:spcPts val="0"/>
              </a:spcBef>
              <a:spcAft>
                <a:spcPts val="0"/>
              </a:spcAft>
              <a:buClr>
                <a:schemeClr val="hlink"/>
              </a:buClr>
              <a:defRPr/>
            </a:pPr>
            <a:endParaRPr lang="en-US" sz="1400" dirty="0">
              <a:latin typeface="+mn-lt"/>
              <a:cs typeface="+mn-cs"/>
            </a:endParaRPr>
          </a:p>
          <a:p>
            <a:pPr marL="342900" indent="-342900" algn="l" rtl="0" fontAlgn="auto">
              <a:spcBef>
                <a:spcPts val="0"/>
              </a:spcBef>
              <a:spcAft>
                <a:spcPts val="0"/>
              </a:spcAft>
              <a:buClr>
                <a:schemeClr val="hlink"/>
              </a:buClr>
              <a:defRPr/>
            </a:pPr>
            <a:r>
              <a:rPr lang="en-US" sz="1400" dirty="0">
                <a:latin typeface="+mn-lt"/>
                <a:cs typeface="+mn-cs"/>
              </a:rPr>
              <a:t>private static </a:t>
            </a:r>
            <a:r>
              <a:rPr lang="en-US" sz="1400" dirty="0" err="1">
                <a:latin typeface="+mn-lt"/>
                <a:cs typeface="+mn-cs"/>
              </a:rPr>
              <a:t>int</a:t>
            </a:r>
            <a:r>
              <a:rPr lang="en-US" sz="1400" dirty="0">
                <a:latin typeface="+mn-lt"/>
                <a:cs typeface="+mn-cs"/>
              </a:rPr>
              <a:t> calc(</a:t>
            </a:r>
            <a:r>
              <a:rPr lang="en-US" sz="1400" dirty="0" err="1">
                <a:latin typeface="+mn-lt"/>
                <a:cs typeface="+mn-cs"/>
              </a:rPr>
              <a:t>int</a:t>
            </a:r>
            <a:r>
              <a:rPr lang="en-US" sz="1400" dirty="0">
                <a:latin typeface="+mn-lt"/>
                <a:cs typeface="+mn-cs"/>
              </a:rPr>
              <a:t> </a:t>
            </a:r>
            <a:r>
              <a:rPr lang="en-US" sz="1400" dirty="0" err="1">
                <a:latin typeface="+mn-lt"/>
                <a:cs typeface="+mn-cs"/>
              </a:rPr>
              <a:t>i</a:t>
            </a:r>
            <a:r>
              <a:rPr lang="en-US" sz="1400" dirty="0">
                <a:latin typeface="+mn-lt"/>
                <a:cs typeface="+mn-cs"/>
              </a:rPr>
              <a:t>, </a:t>
            </a:r>
            <a:r>
              <a:rPr lang="en-US" sz="1400" dirty="0" err="1">
                <a:latin typeface="+mn-lt"/>
                <a:cs typeface="+mn-cs"/>
              </a:rPr>
              <a:t>int</a:t>
            </a:r>
            <a:r>
              <a:rPr lang="en-US" sz="1400" dirty="0">
                <a:latin typeface="+mn-lt"/>
                <a:cs typeface="+mn-cs"/>
              </a:rPr>
              <a:t> j){</a:t>
            </a:r>
          </a:p>
          <a:p>
            <a:pPr marL="342900" indent="-342900" algn="l" rtl="0" fontAlgn="auto">
              <a:spcBef>
                <a:spcPts val="0"/>
              </a:spcBef>
              <a:spcAft>
                <a:spcPts val="0"/>
              </a:spcAft>
              <a:buClr>
                <a:schemeClr val="hlink"/>
              </a:buClr>
              <a:defRPr/>
            </a:pPr>
            <a:r>
              <a:rPr lang="en-US" sz="1400" dirty="0">
                <a:latin typeface="+mn-lt"/>
                <a:cs typeface="+mn-cs"/>
              </a:rPr>
              <a:t>	return </a:t>
            </a:r>
            <a:r>
              <a:rPr lang="en-US" sz="1400" dirty="0" err="1">
                <a:latin typeface="+mn-lt"/>
                <a:cs typeface="+mn-cs"/>
              </a:rPr>
              <a:t>i</a:t>
            </a:r>
            <a:r>
              <a:rPr lang="en-US" sz="1400" dirty="0">
                <a:latin typeface="+mn-lt"/>
                <a:cs typeface="+mn-cs"/>
              </a:rPr>
              <a:t>*j*85/100;</a:t>
            </a:r>
          </a:p>
          <a:p>
            <a:pPr marL="342900" indent="-342900" algn="l" rtl="0" fontAlgn="auto">
              <a:spcBef>
                <a:spcPts val="0"/>
              </a:spcBef>
              <a:spcAft>
                <a:spcPts val="0"/>
              </a:spcAft>
              <a:buClr>
                <a:schemeClr val="hlink"/>
              </a:buClr>
              <a:defRPr/>
            </a:pPr>
            <a:r>
              <a:rPr lang="en-US" sz="1400" dirty="0">
                <a:latin typeface="+mn-lt"/>
                <a:cs typeface="+mn-cs"/>
              </a:rPr>
              <a:t>}</a:t>
            </a:r>
          </a:p>
        </p:txBody>
      </p:sp>
      <p:sp>
        <p:nvSpPr>
          <p:cNvPr id="6" name="AutoShape 8"/>
          <p:cNvSpPr>
            <a:spLocks noChangeArrowheads="1"/>
          </p:cNvSpPr>
          <p:nvPr/>
        </p:nvSpPr>
        <p:spPr bwMode="auto">
          <a:xfrm>
            <a:off x="5143500" y="2209800"/>
            <a:ext cx="4114800" cy="4267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buClr>
                <a:schemeClr val="hlink"/>
              </a:buClr>
              <a:defRPr/>
            </a:pPr>
            <a:r>
              <a:rPr lang="en-US" sz="1400" dirty="0">
                <a:latin typeface="+mn-lt"/>
                <a:cs typeface="+mn-cs"/>
              </a:rPr>
              <a:t>public static void main (String [] </a:t>
            </a:r>
            <a:r>
              <a:rPr lang="en-US" sz="1400" dirty="0" err="1">
                <a:latin typeface="+mn-lt"/>
                <a:cs typeface="+mn-cs"/>
              </a:rPr>
              <a:t>args</a:t>
            </a:r>
            <a:r>
              <a:rPr lang="en-US" sz="1400" dirty="0">
                <a:latin typeface="+mn-lt"/>
                <a:cs typeface="+mn-cs"/>
              </a:rPr>
              <a:t>){</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int</a:t>
            </a:r>
            <a:r>
              <a:rPr lang="en-US" sz="1400" dirty="0">
                <a:latin typeface="+mn-lt"/>
                <a:cs typeface="+mn-cs"/>
              </a:rPr>
              <a:t> total=0, </a:t>
            </a:r>
            <a:r>
              <a:rPr lang="en-US" sz="1400" dirty="0" err="1">
                <a:latin typeface="+mn-lt"/>
                <a:cs typeface="+mn-cs"/>
              </a:rPr>
              <a:t>i</a:t>
            </a:r>
            <a:r>
              <a:rPr lang="en-US" sz="1400" dirty="0">
                <a:latin typeface="+mn-lt"/>
                <a:cs typeface="+mn-cs"/>
              </a:rPr>
              <a:t>=0;</a:t>
            </a:r>
          </a:p>
          <a:p>
            <a:pPr marL="342900" indent="-342900" algn="l" rtl="0" fontAlgn="auto">
              <a:spcBef>
                <a:spcPts val="0"/>
              </a:spcBef>
              <a:spcAft>
                <a:spcPts val="0"/>
              </a:spcAft>
              <a:buClr>
                <a:schemeClr val="hlink"/>
              </a:buClr>
              <a:defRPr/>
            </a:pPr>
            <a:r>
              <a:rPr lang="en-US" sz="1400" dirty="0">
                <a:latin typeface="+mn-lt"/>
                <a:cs typeface="+mn-cs"/>
              </a:rPr>
              <a:t>	while(</a:t>
            </a:r>
            <a:r>
              <a:rPr lang="en-US" sz="1400" dirty="0" err="1">
                <a:latin typeface="+mn-lt"/>
                <a:cs typeface="+mn-cs"/>
              </a:rPr>
              <a:t>i</a:t>
            </a:r>
            <a:r>
              <a:rPr lang="en-US" sz="1400" dirty="0">
                <a:latin typeface="+mn-lt"/>
                <a:cs typeface="+mn-cs"/>
              </a:rPr>
              <a:t>&lt;100){</a:t>
            </a:r>
          </a:p>
          <a:p>
            <a:pPr marL="342900" indent="-342900" algn="l" rtl="0" fontAlgn="auto">
              <a:spcBef>
                <a:spcPts val="0"/>
              </a:spcBef>
              <a:spcAft>
                <a:spcPts val="0"/>
              </a:spcAft>
              <a:buClr>
                <a:schemeClr val="hlink"/>
              </a:buClr>
              <a:defRPr/>
            </a:pPr>
            <a:r>
              <a:rPr lang="en-US" sz="1400" dirty="0">
                <a:latin typeface="+mn-lt"/>
                <a:cs typeface="+mn-cs"/>
              </a:rPr>
              <a:t>     	     for (</a:t>
            </a:r>
            <a:r>
              <a:rPr lang="en-US" sz="1400" dirty="0" err="1">
                <a:latin typeface="+mn-lt"/>
                <a:cs typeface="+mn-cs"/>
              </a:rPr>
              <a:t>int</a:t>
            </a:r>
            <a:r>
              <a:rPr lang="en-US" sz="1400" dirty="0">
                <a:latin typeface="+mn-lt"/>
                <a:cs typeface="+mn-cs"/>
              </a:rPr>
              <a:t> j=0;j&lt;100;j+=2){</a:t>
            </a:r>
          </a:p>
          <a:p>
            <a:pPr marL="342900" indent="-342900" algn="l" rtl="0" fontAlgn="auto">
              <a:spcBef>
                <a:spcPts val="0"/>
              </a:spcBef>
              <a:spcAft>
                <a:spcPts val="0"/>
              </a:spcAft>
              <a:buClr>
                <a:schemeClr val="hlink"/>
              </a:buClr>
              <a:defRPr/>
            </a:pPr>
            <a:r>
              <a:rPr lang="en-US" sz="1400" dirty="0">
                <a:latin typeface="+mn-lt"/>
                <a:cs typeface="+mn-cs"/>
              </a:rPr>
              <a:t>		   total+=</a:t>
            </a:r>
            <a:r>
              <a:rPr lang="en-US" sz="1400" dirty="0" err="1">
                <a:latin typeface="+mn-lt"/>
                <a:cs typeface="+mn-cs"/>
              </a:rPr>
              <a:t>i</a:t>
            </a:r>
            <a:r>
              <a:rPr lang="en-US" sz="1400" dirty="0">
                <a:latin typeface="+mn-lt"/>
                <a:cs typeface="+mn-cs"/>
              </a:rPr>
              <a:t>*j*85/100;</a:t>
            </a:r>
          </a:p>
          <a:p>
            <a:pPr marL="342900" indent="-342900" algn="l" rtl="0" fontAlgn="auto">
              <a:spcBef>
                <a:spcPts val="0"/>
              </a:spcBef>
              <a:spcAft>
                <a:spcPts val="0"/>
              </a:spcAft>
              <a:buClr>
                <a:schemeClr val="hlink"/>
              </a:buClr>
              <a:defRPr/>
            </a:pP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i</a:t>
            </a: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	     </a:t>
            </a:r>
            <a:r>
              <a:rPr lang="en-US" sz="1400" dirty="0" err="1">
                <a:latin typeface="+mn-lt"/>
                <a:cs typeface="+mn-cs"/>
              </a:rPr>
              <a:t>System.out.println</a:t>
            </a:r>
            <a:r>
              <a:rPr lang="en-US" sz="1400" dirty="0">
                <a:latin typeface="+mn-lt"/>
                <a:cs typeface="+mn-cs"/>
              </a:rPr>
              <a:t>(total);</a:t>
            </a:r>
          </a:p>
          <a:p>
            <a:pPr marL="342900" indent="-342900" algn="l" rtl="0" fontAlgn="auto">
              <a:spcBef>
                <a:spcPts val="0"/>
              </a:spcBef>
              <a:spcAft>
                <a:spcPts val="0"/>
              </a:spcAft>
              <a:buClr>
                <a:schemeClr val="hlink"/>
              </a:buClr>
              <a:defRPr/>
            </a:pPr>
            <a:r>
              <a:rPr lang="en-US" sz="1400" dirty="0">
                <a:latin typeface="+mn-lt"/>
                <a:cs typeface="+mn-cs"/>
              </a:rPr>
              <a:t>	     total=0;</a:t>
            </a:r>
          </a:p>
          <a:p>
            <a:pPr marL="342900" indent="-342900" algn="l" rtl="0" fontAlgn="auto">
              <a:spcBef>
                <a:spcPts val="0"/>
              </a:spcBef>
              <a:spcAft>
                <a:spcPts val="0"/>
              </a:spcAft>
              <a:buClr>
                <a:schemeClr val="hlink"/>
              </a:buClr>
              <a:defRPr/>
            </a:pPr>
            <a:r>
              <a:rPr lang="en-US" sz="1400" dirty="0">
                <a:latin typeface="+mn-lt"/>
                <a:cs typeface="+mn-cs"/>
              </a:rPr>
              <a:t>	}</a:t>
            </a:r>
          </a:p>
          <a:p>
            <a:pPr marL="342900" indent="-342900" algn="l" rtl="0" fontAlgn="auto">
              <a:spcBef>
                <a:spcPts val="0"/>
              </a:spcBef>
              <a:spcAft>
                <a:spcPts val="0"/>
              </a:spcAft>
              <a:buClr>
                <a:schemeClr val="hlink"/>
              </a:buClr>
              <a:defRPr/>
            </a:pPr>
            <a:r>
              <a:rPr lang="en-US" sz="1400" dirty="0">
                <a:latin typeface="+mn-lt"/>
                <a:cs typeface="+mn-cs"/>
              </a:rPr>
              <a:t>}</a:t>
            </a:r>
          </a:p>
        </p:txBody>
      </p:sp>
      <p:cxnSp>
        <p:nvCxnSpPr>
          <p:cNvPr id="8" name="Straight Arrow Connector 7"/>
          <p:cNvCxnSpPr/>
          <p:nvPr/>
        </p:nvCxnSpPr>
        <p:spPr>
          <a:xfrm>
            <a:off x="2486025" y="3200400"/>
            <a:ext cx="3171825"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43275" y="3810000"/>
            <a:ext cx="3171825"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14650" y="3581400"/>
            <a:ext cx="3086100"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771525" y="1828800"/>
            <a:ext cx="8743950" cy="3962400"/>
          </a:xfrm>
        </p:spPr>
        <p:txBody>
          <a:bodyPr rtlCol="0">
            <a:normAutofit lnSpcReduction="10000"/>
          </a:bodyPr>
          <a:lstStyle/>
          <a:p>
            <a:pPr fontAlgn="auto">
              <a:spcAft>
                <a:spcPts val="0"/>
              </a:spcAft>
              <a:buFont typeface="Wingdings" pitchFamily="2" charset="2"/>
              <a:buNone/>
              <a:defRPr/>
            </a:pPr>
            <a:r>
              <a:rPr lang="en-US" sz="3000" dirty="0"/>
              <a:t>Conditions</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sz="2400" dirty="0"/>
              <a:t>Takes time</a:t>
            </a:r>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r>
              <a:rPr lang="en-US" sz="2400" dirty="0"/>
              <a:t>Try to make it as simple as possible</a:t>
            </a:r>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r>
              <a:rPr lang="en-US" sz="2400" dirty="0"/>
              <a:t>Try to avoid the use of it in loops</a:t>
            </a:r>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r>
              <a:rPr lang="en-US" sz="2400" dirty="0"/>
              <a:t>Small blocks.   Less code – means smaller stack </a:t>
            </a:r>
          </a:p>
        </p:txBody>
      </p:sp>
      <p:sp>
        <p:nvSpPr>
          <p:cNvPr id="282626" name="Rectangle 4"/>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2627"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3"/>
          <p:cNvSpPr>
            <a:spLocks noGrp="1" noChangeArrowheads="1"/>
          </p:cNvSpPr>
          <p:nvPr>
            <p:ph type="body" idx="1"/>
          </p:nvPr>
        </p:nvSpPr>
        <p:spPr>
          <a:xfrm>
            <a:off x="514350" y="1557338"/>
            <a:ext cx="9858375" cy="4538662"/>
          </a:xfrm>
        </p:spPr>
        <p:txBody>
          <a:bodyPr/>
          <a:lstStyle/>
          <a:p>
            <a:pPr>
              <a:buFont typeface="Wingdings" pitchFamily="2" charset="2"/>
              <a:buNone/>
            </a:pPr>
            <a:r>
              <a:rPr lang="en-US" sz="2800" smtClean="0"/>
              <a:t>Synchronization </a:t>
            </a:r>
          </a:p>
          <a:p>
            <a:endParaRPr lang="en-US" sz="2000" smtClean="0"/>
          </a:p>
          <a:p>
            <a:r>
              <a:rPr lang="en-US" sz="2400" smtClean="0"/>
              <a:t>Use only to protect data in a multi-threaded environment</a:t>
            </a:r>
          </a:p>
          <a:p>
            <a:endParaRPr lang="en-US" sz="2400" smtClean="0"/>
          </a:p>
          <a:p>
            <a:r>
              <a:rPr lang="en-US" sz="2400" smtClean="0"/>
              <a:t>Only critical operations should be synchronized</a:t>
            </a:r>
          </a:p>
          <a:p>
            <a:endParaRPr lang="en-US" sz="2400" smtClean="0"/>
          </a:p>
          <a:p>
            <a:r>
              <a:rPr lang="en-US" sz="2400" smtClean="0"/>
              <a:t>Avoid deadlocks</a:t>
            </a:r>
          </a:p>
        </p:txBody>
      </p:sp>
      <p:sp>
        <p:nvSpPr>
          <p:cNvPr id="283650" name="Rectangle 5"/>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3651"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3"/>
          <p:cNvSpPr>
            <a:spLocks noGrp="1" noChangeArrowheads="1"/>
          </p:cNvSpPr>
          <p:nvPr>
            <p:ph type="body" idx="1"/>
          </p:nvPr>
        </p:nvSpPr>
        <p:spPr>
          <a:xfrm>
            <a:off x="428625" y="1295400"/>
            <a:ext cx="9515475" cy="5334000"/>
          </a:xfrm>
        </p:spPr>
        <p:txBody>
          <a:bodyPr/>
          <a:lstStyle/>
          <a:p>
            <a:pPr>
              <a:buFont typeface="Wingdings" pitchFamily="2" charset="2"/>
              <a:buNone/>
            </a:pPr>
            <a:r>
              <a:rPr lang="en-US" sz="2800" smtClean="0"/>
              <a:t>String objects</a:t>
            </a:r>
          </a:p>
          <a:p>
            <a:endParaRPr lang="en-US" sz="2000" smtClean="0"/>
          </a:p>
          <a:p>
            <a:r>
              <a:rPr lang="en-US" sz="2000" smtClean="0"/>
              <a:t>Are immutable</a:t>
            </a:r>
          </a:p>
          <a:p>
            <a:r>
              <a:rPr lang="en-US" sz="2000" smtClean="0"/>
              <a:t>Any change might cause a new instance creation</a:t>
            </a:r>
          </a:p>
          <a:p>
            <a:r>
              <a:rPr lang="en-US" sz="2000" smtClean="0"/>
              <a:t>Use </a:t>
            </a:r>
            <a:r>
              <a:rPr lang="en-US" sz="2000" i="1" smtClean="0"/>
              <a:t>StringBuffer</a:t>
            </a:r>
            <a:r>
              <a:rPr lang="en-US" sz="2000" smtClean="0"/>
              <a:t> when intensive work is done [later]</a:t>
            </a:r>
          </a:p>
          <a:p>
            <a:r>
              <a:rPr lang="en-US" sz="2000" smtClean="0"/>
              <a:t>Avoid String allocations:</a:t>
            </a:r>
          </a:p>
          <a:p>
            <a:r>
              <a:rPr lang="en-US" sz="2000" smtClean="0"/>
              <a:t>Allow VM to use its strings constant table:</a:t>
            </a:r>
          </a:p>
          <a:p>
            <a:r>
              <a:rPr lang="en-US" sz="2000" smtClean="0"/>
              <a:t>Never trust the == operator</a:t>
            </a:r>
          </a:p>
          <a:p>
            <a:r>
              <a:rPr lang="en-US" sz="2000" smtClean="0"/>
              <a:t>Always use equals()</a:t>
            </a:r>
          </a:p>
          <a:p>
            <a:r>
              <a:rPr lang="en-US" sz="2000" smtClean="0"/>
              <a:t>Use String.intern()  to force optimization</a:t>
            </a:r>
          </a:p>
        </p:txBody>
      </p:sp>
      <p:sp>
        <p:nvSpPr>
          <p:cNvPr id="284674" name="Line 10"/>
          <p:cNvSpPr>
            <a:spLocks noChangeShapeType="1"/>
          </p:cNvSpPr>
          <p:nvPr/>
        </p:nvSpPr>
        <p:spPr bwMode="auto">
          <a:xfrm flipH="1">
            <a:off x="7193756" y="5337175"/>
            <a:ext cx="1543050" cy="304800"/>
          </a:xfrm>
          <a:prstGeom prst="line">
            <a:avLst/>
          </a:prstGeom>
          <a:noFill/>
          <a:ln w="9525">
            <a:solidFill>
              <a:schemeClr val="bg1"/>
            </a:solidFill>
            <a:round/>
            <a:headEnd/>
            <a:tailEnd type="triangle" w="med" len="med"/>
          </a:ln>
        </p:spPr>
        <p:txBody>
          <a:bodyPr/>
          <a:lstStyle/>
          <a:p>
            <a:endParaRPr lang="he-IL"/>
          </a:p>
        </p:txBody>
      </p:sp>
      <p:sp>
        <p:nvSpPr>
          <p:cNvPr id="284675" name="Line 11"/>
          <p:cNvSpPr>
            <a:spLocks noChangeShapeType="1"/>
          </p:cNvSpPr>
          <p:nvPr/>
        </p:nvSpPr>
        <p:spPr bwMode="auto">
          <a:xfrm flipH="1">
            <a:off x="6679406" y="4956175"/>
            <a:ext cx="2057400" cy="457200"/>
          </a:xfrm>
          <a:prstGeom prst="line">
            <a:avLst/>
          </a:prstGeom>
          <a:noFill/>
          <a:ln w="9525">
            <a:solidFill>
              <a:schemeClr val="bg1"/>
            </a:solidFill>
            <a:round/>
            <a:headEnd/>
            <a:tailEnd type="triangle" w="med" len="med"/>
          </a:ln>
        </p:spPr>
        <p:txBody>
          <a:bodyPr/>
          <a:lstStyle/>
          <a:p>
            <a:endParaRPr lang="he-IL"/>
          </a:p>
        </p:txBody>
      </p:sp>
      <p:sp>
        <p:nvSpPr>
          <p:cNvPr id="284676" name="Line 12"/>
          <p:cNvSpPr>
            <a:spLocks noChangeShapeType="1"/>
          </p:cNvSpPr>
          <p:nvPr/>
        </p:nvSpPr>
        <p:spPr bwMode="auto">
          <a:xfrm flipH="1">
            <a:off x="6765131" y="4422775"/>
            <a:ext cx="1971675" cy="762000"/>
          </a:xfrm>
          <a:prstGeom prst="line">
            <a:avLst/>
          </a:prstGeom>
          <a:noFill/>
          <a:ln w="9525">
            <a:solidFill>
              <a:schemeClr val="bg1"/>
            </a:solidFill>
            <a:round/>
            <a:headEnd/>
            <a:tailEnd type="triangle" w="med" len="med"/>
          </a:ln>
        </p:spPr>
        <p:txBody>
          <a:bodyPr/>
          <a:lstStyle/>
          <a:p>
            <a:endParaRPr lang="he-IL"/>
          </a:p>
        </p:txBody>
      </p:sp>
      <p:sp>
        <p:nvSpPr>
          <p:cNvPr id="284677" name="Rectangle 13"/>
          <p:cNvSpPr>
            <a:spLocks noChangeArrowheads="1"/>
          </p:cNvSpPr>
          <p:nvPr/>
        </p:nvSpPr>
        <p:spPr bwMode="auto">
          <a:xfrm>
            <a:off x="1241226"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4678" name="Rectangle 2"/>
          <p:cNvSpPr>
            <a:spLocks noGrp="1" noChangeArrowheads="1"/>
          </p:cNvSpPr>
          <p:nvPr>
            <p:ph type="title" idx="4294967295"/>
          </p:nvPr>
        </p:nvSpPr>
        <p:spPr>
          <a:xfrm>
            <a:off x="741164" y="274638"/>
            <a:ext cx="9258300" cy="1143000"/>
          </a:xfrm>
        </p:spPr>
        <p:txBody>
          <a:bodyPr/>
          <a:lstStyle/>
          <a:p>
            <a:r>
              <a:rPr lang="en-US" smtClean="0"/>
              <a:t>Effective Java</a:t>
            </a:r>
          </a:p>
        </p:txBody>
      </p:sp>
      <p:sp>
        <p:nvSpPr>
          <p:cNvPr id="14" name="AutoShape 8"/>
          <p:cNvSpPr>
            <a:spLocks noChangeArrowheads="1"/>
          </p:cNvSpPr>
          <p:nvPr/>
        </p:nvSpPr>
        <p:spPr bwMode="auto">
          <a:xfrm>
            <a:off x="7256264" y="2514600"/>
            <a:ext cx="2828925" cy="457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rPr>
              <a:t>String </a:t>
            </a:r>
            <a:r>
              <a:rPr lang="en-US" sz="1400" dirty="0" err="1">
                <a:latin typeface="+mn-lt"/>
              </a:rPr>
              <a:t>str</a:t>
            </a:r>
            <a:r>
              <a:rPr lang="en-US" sz="1400" dirty="0">
                <a:latin typeface="+mn-lt"/>
              </a:rPr>
              <a:t>=new String (“Hello”);</a:t>
            </a:r>
          </a:p>
        </p:txBody>
      </p:sp>
      <p:sp>
        <p:nvSpPr>
          <p:cNvPr id="15" name="AutoShape 8"/>
          <p:cNvSpPr>
            <a:spLocks noChangeArrowheads="1"/>
          </p:cNvSpPr>
          <p:nvPr/>
        </p:nvSpPr>
        <p:spPr bwMode="auto">
          <a:xfrm>
            <a:off x="7256263" y="3124200"/>
            <a:ext cx="1885950" cy="457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rPr>
              <a:t>String </a:t>
            </a:r>
            <a:r>
              <a:rPr lang="en-US" sz="1400" dirty="0" err="1">
                <a:latin typeface="+mn-lt"/>
              </a:rPr>
              <a:t>str</a:t>
            </a:r>
            <a:r>
              <a:rPr lang="en-US" sz="1400" dirty="0">
                <a:latin typeface="+mn-lt"/>
              </a:rPr>
              <a:t>=“Hello”;</a:t>
            </a:r>
          </a:p>
        </p:txBody>
      </p:sp>
      <p:sp>
        <p:nvSpPr>
          <p:cNvPr id="16" name="AutoShape 8"/>
          <p:cNvSpPr>
            <a:spLocks noChangeArrowheads="1"/>
          </p:cNvSpPr>
          <p:nvPr/>
        </p:nvSpPr>
        <p:spPr bwMode="auto">
          <a:xfrm>
            <a:off x="5884664" y="3657600"/>
            <a:ext cx="4200525" cy="1981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a:latin typeface="+mn-lt"/>
              </a:rPr>
              <a:t>String s1=new String (“AA”);</a:t>
            </a:r>
          </a:p>
          <a:p>
            <a:pPr algn="l" rtl="0" fontAlgn="auto">
              <a:spcBef>
                <a:spcPts val="0"/>
              </a:spcBef>
              <a:spcAft>
                <a:spcPts val="0"/>
              </a:spcAft>
              <a:defRPr/>
            </a:pPr>
            <a:r>
              <a:rPr lang="en-US" sz="1400" dirty="0">
                <a:latin typeface="+mn-lt"/>
              </a:rPr>
              <a:t>String s2=new String (“AA”);</a:t>
            </a:r>
          </a:p>
          <a:p>
            <a:pPr algn="l" rtl="0" fontAlgn="auto">
              <a:spcBef>
                <a:spcPts val="0"/>
              </a:spcBef>
              <a:spcAft>
                <a:spcPts val="0"/>
              </a:spcAft>
              <a:defRPr/>
            </a:pPr>
            <a:r>
              <a:rPr lang="en-US" sz="1400" dirty="0">
                <a:latin typeface="+mn-lt"/>
              </a:rPr>
              <a:t>String s3=“Hello”;</a:t>
            </a:r>
          </a:p>
          <a:p>
            <a:pPr algn="l" rtl="0" fontAlgn="auto">
              <a:spcBef>
                <a:spcPts val="0"/>
              </a:spcBef>
              <a:spcAft>
                <a:spcPts val="0"/>
              </a:spcAft>
              <a:defRPr/>
            </a:pPr>
            <a:r>
              <a:rPr lang="en-US" sz="1400" dirty="0">
                <a:latin typeface="+mn-lt"/>
              </a:rPr>
              <a:t>String s4=“Hello”;</a:t>
            </a:r>
          </a:p>
          <a:p>
            <a:pPr algn="l" rtl="0" fontAlgn="auto">
              <a:spcBef>
                <a:spcPts val="0"/>
              </a:spcBef>
              <a:spcAft>
                <a:spcPts val="0"/>
              </a:spcAft>
              <a:defRPr/>
            </a:pPr>
            <a:r>
              <a:rPr lang="en-US" sz="1400" dirty="0">
                <a:latin typeface="+mn-lt"/>
              </a:rPr>
              <a:t>if (s1==s2){ …}     //false</a:t>
            </a:r>
          </a:p>
          <a:p>
            <a:pPr algn="l" rtl="0" fontAlgn="auto">
              <a:spcBef>
                <a:spcPts val="0"/>
              </a:spcBef>
              <a:spcAft>
                <a:spcPts val="0"/>
              </a:spcAft>
              <a:defRPr/>
            </a:pPr>
            <a:r>
              <a:rPr lang="en-US" sz="1400" dirty="0">
                <a:latin typeface="+mn-lt"/>
              </a:rPr>
              <a:t>if (s3==s4){ …}     //true / false ??</a:t>
            </a:r>
          </a:p>
          <a:p>
            <a:pPr algn="l" rtl="0" fontAlgn="auto">
              <a:spcBef>
                <a:spcPts val="0"/>
              </a:spcBef>
              <a:spcAft>
                <a:spcPts val="0"/>
              </a:spcAft>
              <a:defRPr/>
            </a:pPr>
            <a:r>
              <a:rPr lang="en-US" sz="1400" dirty="0">
                <a:latin typeface="+mn-lt"/>
              </a:rPr>
              <a:t>if (s1.equals(s2)&amp;&amp; s3.equals(s1)){ …}  // true</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7" name="Rectangle 3"/>
          <p:cNvSpPr>
            <a:spLocks noGrp="1" noChangeArrowheads="1"/>
          </p:cNvSpPr>
          <p:nvPr>
            <p:ph type="body" idx="1"/>
          </p:nvPr>
        </p:nvSpPr>
        <p:spPr/>
        <p:txBody>
          <a:bodyPr rtlCol="0">
            <a:normAutofit lnSpcReduction="10000"/>
          </a:bodyPr>
          <a:lstStyle/>
          <a:p>
            <a:pPr fontAlgn="auto">
              <a:spcAft>
                <a:spcPts val="0"/>
              </a:spcAft>
              <a:buFont typeface="Wingdings" pitchFamily="2" charset="2"/>
              <a:buNone/>
              <a:defRPr/>
            </a:pPr>
            <a:r>
              <a:rPr lang="en-US" sz="2800" i="1" dirty="0" err="1"/>
              <a:t>StringBuffer</a:t>
            </a:r>
            <a:endParaRPr lang="en-US" sz="2800" i="1" dirty="0"/>
          </a:p>
          <a:p>
            <a:pPr fontAlgn="auto">
              <a:spcAft>
                <a:spcPts val="0"/>
              </a:spcAft>
              <a:buFont typeface="Wingdings" pitchFamily="2" charset="2"/>
              <a:buNone/>
              <a:defRPr/>
            </a:pPr>
            <a:endParaRPr lang="en-US" sz="2000" dirty="0"/>
          </a:p>
          <a:p>
            <a:pPr fontAlgn="auto">
              <a:spcAft>
                <a:spcPts val="0"/>
              </a:spcAft>
              <a:buFont typeface="Arial" pitchFamily="34" charset="0"/>
              <a:buChar char="•"/>
              <a:defRPr/>
            </a:pPr>
            <a:r>
              <a:rPr lang="en-US" sz="2400" dirty="0"/>
              <a:t>Use to buffer a String that intensively changes</a:t>
            </a:r>
          </a:p>
          <a:p>
            <a:pPr fontAlgn="auto">
              <a:spcAft>
                <a:spcPts val="0"/>
              </a:spcAft>
              <a:buFont typeface="Arial" pitchFamily="34" charset="0"/>
              <a:buChar char="•"/>
              <a:defRPr/>
            </a:pPr>
            <a:r>
              <a:rPr lang="en-US" sz="2400" dirty="0"/>
              <a:t>Can be created with a given char size</a:t>
            </a:r>
          </a:p>
          <a:p>
            <a:pPr fontAlgn="auto">
              <a:spcAft>
                <a:spcPts val="0"/>
              </a:spcAft>
              <a:buFont typeface="Arial" pitchFamily="34" charset="0"/>
              <a:buChar char="•"/>
              <a:defRPr/>
            </a:pPr>
            <a:r>
              <a:rPr lang="en-US" sz="2400" dirty="0"/>
              <a:t>Avoid resizing the buffer</a:t>
            </a:r>
          </a:p>
          <a:p>
            <a:pPr fontAlgn="auto">
              <a:spcAft>
                <a:spcPts val="0"/>
              </a:spcAft>
              <a:buFont typeface="Arial" pitchFamily="34" charset="0"/>
              <a:buChar char="•"/>
              <a:defRPr/>
            </a:pPr>
            <a:r>
              <a:rPr lang="en-US" sz="2400" dirty="0"/>
              <a:t>Can be converted back to String </a:t>
            </a:r>
          </a:p>
          <a:p>
            <a:pPr fontAlgn="auto">
              <a:spcAft>
                <a:spcPts val="0"/>
              </a:spcAft>
              <a:buFont typeface="Arial" pitchFamily="34" charset="0"/>
              <a:buChar char="•"/>
              <a:defRPr/>
            </a:pPr>
            <a:r>
              <a:rPr lang="en-US" sz="2400" dirty="0"/>
              <a:t>Enables some cool editing options such as:</a:t>
            </a:r>
          </a:p>
          <a:p>
            <a:pPr lvl="1" fontAlgn="auto">
              <a:spcAft>
                <a:spcPts val="0"/>
              </a:spcAft>
              <a:buFont typeface="Arial" pitchFamily="34" charset="0"/>
              <a:buChar char="–"/>
              <a:defRPr/>
            </a:pPr>
            <a:r>
              <a:rPr lang="en-US" sz="2000" dirty="0"/>
              <a:t>Inserting</a:t>
            </a:r>
          </a:p>
          <a:p>
            <a:pPr lvl="1" fontAlgn="auto">
              <a:spcAft>
                <a:spcPts val="0"/>
              </a:spcAft>
              <a:buFont typeface="Arial" pitchFamily="34" charset="0"/>
              <a:buChar char="–"/>
              <a:defRPr/>
            </a:pPr>
            <a:r>
              <a:rPr lang="en-US" sz="2000" dirty="0"/>
              <a:t>Searching</a:t>
            </a:r>
          </a:p>
          <a:p>
            <a:pPr lvl="1" fontAlgn="auto">
              <a:spcAft>
                <a:spcPts val="0"/>
              </a:spcAft>
              <a:buFont typeface="Arial" pitchFamily="34" charset="0"/>
              <a:buChar char="–"/>
              <a:defRPr/>
            </a:pPr>
            <a:r>
              <a:rPr lang="en-US" sz="2000" dirty="0"/>
              <a:t>Reversing</a:t>
            </a:r>
          </a:p>
          <a:p>
            <a:pPr lvl="1" fontAlgn="auto">
              <a:spcAft>
                <a:spcPts val="0"/>
              </a:spcAft>
              <a:buFont typeface="Arial" pitchFamily="34" charset="0"/>
              <a:buChar char="–"/>
              <a:defRPr/>
            </a:pPr>
            <a:r>
              <a:rPr lang="en-US" sz="2000" dirty="0"/>
              <a:t>Appending</a:t>
            </a:r>
          </a:p>
          <a:p>
            <a:pPr fontAlgn="auto">
              <a:spcAft>
                <a:spcPts val="0"/>
              </a:spcAft>
              <a:buFont typeface="Arial" pitchFamily="34" charset="0"/>
              <a:buChar char="•"/>
              <a:defRPr/>
            </a:pPr>
            <a:endParaRPr lang="en-US" sz="2000" dirty="0"/>
          </a:p>
        </p:txBody>
      </p:sp>
      <p:sp>
        <p:nvSpPr>
          <p:cNvPr id="285698" name="Rectangle 5"/>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5699"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6" name="AutoShape 8"/>
          <p:cNvSpPr>
            <a:spLocks noChangeArrowheads="1"/>
          </p:cNvSpPr>
          <p:nvPr/>
        </p:nvSpPr>
        <p:spPr bwMode="auto">
          <a:xfrm>
            <a:off x="5314950" y="4495800"/>
            <a:ext cx="3943350" cy="1524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u="sng" dirty="0" err="1">
                <a:latin typeface="+mn-lt"/>
              </a:rPr>
              <a:t>java.lang.StringBuffer</a:t>
            </a:r>
            <a:endParaRPr lang="en-US" sz="1400" u="sng" dirty="0">
              <a:latin typeface="+mn-lt"/>
            </a:endParaRPr>
          </a:p>
          <a:p>
            <a:pPr algn="l" rtl="0" fontAlgn="auto">
              <a:spcBef>
                <a:spcPts val="0"/>
              </a:spcBef>
              <a:spcAft>
                <a:spcPts val="0"/>
              </a:spcAft>
              <a:defRPr/>
            </a:pPr>
            <a:endParaRPr lang="en-US" sz="1400" u="sng" dirty="0">
              <a:latin typeface="+mn-lt"/>
            </a:endParaRPr>
          </a:p>
          <a:p>
            <a:pPr algn="l" rtl="0" fontAlgn="auto">
              <a:spcBef>
                <a:spcPts val="0"/>
              </a:spcBef>
              <a:spcAft>
                <a:spcPts val="0"/>
              </a:spcAft>
              <a:defRPr/>
            </a:pPr>
            <a:r>
              <a:rPr lang="en-US" sz="1400" dirty="0">
                <a:latin typeface="+mn-lt"/>
              </a:rPr>
              <a:t>String </a:t>
            </a:r>
            <a:r>
              <a:rPr lang="en-US" sz="1400" dirty="0" err="1">
                <a:latin typeface="+mn-lt"/>
              </a:rPr>
              <a:t>str</a:t>
            </a:r>
            <a:r>
              <a:rPr lang="en-US" sz="1400" dirty="0">
                <a:latin typeface="+mn-lt"/>
              </a:rPr>
              <a:t>=“Hello”;</a:t>
            </a:r>
          </a:p>
          <a:p>
            <a:pPr algn="l" rtl="0" fontAlgn="auto">
              <a:spcBef>
                <a:spcPts val="0"/>
              </a:spcBef>
              <a:spcAft>
                <a:spcPts val="0"/>
              </a:spcAft>
              <a:defRPr/>
            </a:pPr>
            <a:r>
              <a:rPr lang="en-US" sz="1400" dirty="0" err="1">
                <a:latin typeface="+mn-lt"/>
              </a:rPr>
              <a:t>StringBuffer</a:t>
            </a:r>
            <a:r>
              <a:rPr lang="en-US" sz="1400" dirty="0">
                <a:latin typeface="+mn-lt"/>
              </a:rPr>
              <a:t> </a:t>
            </a:r>
            <a:r>
              <a:rPr lang="en-US" sz="1400" dirty="0" err="1">
                <a:latin typeface="+mn-lt"/>
              </a:rPr>
              <a:t>buf</a:t>
            </a:r>
            <a:r>
              <a:rPr lang="en-US" sz="1400" dirty="0">
                <a:latin typeface="+mn-lt"/>
              </a:rPr>
              <a:t>=new </a:t>
            </a:r>
            <a:r>
              <a:rPr lang="en-US" sz="1400" dirty="0" err="1">
                <a:latin typeface="+mn-lt"/>
              </a:rPr>
              <a:t>StringBuffer</a:t>
            </a:r>
            <a:r>
              <a:rPr lang="en-US" sz="1400" dirty="0">
                <a:latin typeface="+mn-lt"/>
              </a:rPr>
              <a:t>(</a:t>
            </a:r>
            <a:r>
              <a:rPr lang="en-US" sz="1400" dirty="0" err="1">
                <a:latin typeface="+mn-lt"/>
              </a:rPr>
              <a:t>str</a:t>
            </a:r>
            <a:r>
              <a:rPr lang="en-US" sz="1400" dirty="0">
                <a:latin typeface="+mn-lt"/>
              </a:rPr>
              <a:t>);</a:t>
            </a:r>
          </a:p>
          <a:p>
            <a:pPr algn="l" rtl="0" fontAlgn="auto">
              <a:spcBef>
                <a:spcPts val="0"/>
              </a:spcBef>
              <a:spcAft>
                <a:spcPts val="0"/>
              </a:spcAft>
              <a:defRPr/>
            </a:pPr>
            <a:r>
              <a:rPr lang="en-US" sz="1400" dirty="0" err="1">
                <a:latin typeface="+mn-lt"/>
              </a:rPr>
              <a:t>str</a:t>
            </a:r>
            <a:r>
              <a:rPr lang="en-US" sz="1400" dirty="0">
                <a:latin typeface="+mn-lt"/>
              </a:rPr>
              <a:t>=</a:t>
            </a:r>
            <a:r>
              <a:rPr lang="en-US" sz="1400" dirty="0" err="1">
                <a:latin typeface="+mn-lt"/>
              </a:rPr>
              <a:t>buf.toString</a:t>
            </a:r>
            <a:r>
              <a:rPr lang="en-US" sz="1400" dirty="0">
                <a:latin typeface="+mn-lt"/>
              </a:rPr>
              <a:t>();</a:t>
            </a:r>
            <a:br>
              <a:rPr lang="en-US" sz="1400" dirty="0">
                <a:latin typeface="+mn-lt"/>
              </a:rPr>
            </a:br>
            <a:endParaRPr lang="en-US" sz="1400" dirty="0">
              <a:latin typeface="+mn-lt"/>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2"/>
          <p:cNvSpPr>
            <a:spLocks noGrp="1" noChangeArrowheads="1"/>
          </p:cNvSpPr>
          <p:nvPr>
            <p:ph type="body" idx="1"/>
          </p:nvPr>
        </p:nvSpPr>
        <p:spPr>
          <a:xfrm>
            <a:off x="600075" y="1828800"/>
            <a:ext cx="9344025" cy="4267200"/>
          </a:xfrm>
        </p:spPr>
        <p:txBody>
          <a:bodyPr/>
          <a:lstStyle/>
          <a:p>
            <a:pPr>
              <a:buFont typeface="Wingdings" pitchFamily="2" charset="2"/>
              <a:buNone/>
            </a:pPr>
            <a:r>
              <a:rPr lang="en-US" sz="2800" smtClean="0"/>
              <a:t>In-Lining</a:t>
            </a:r>
          </a:p>
          <a:p>
            <a:endParaRPr lang="en-US" sz="2000" smtClean="0"/>
          </a:p>
          <a:p>
            <a:r>
              <a:rPr lang="en-US" sz="2400" smtClean="0"/>
              <a:t>A code with many Inline methods runs faster</a:t>
            </a:r>
          </a:p>
          <a:p>
            <a:endParaRPr lang="en-US" sz="2400" smtClean="0"/>
          </a:p>
          <a:p>
            <a:r>
              <a:rPr lang="en-US" sz="2400" smtClean="0"/>
              <a:t>Setters &amp; Getter method should be in-lined</a:t>
            </a:r>
          </a:p>
          <a:p>
            <a:endParaRPr lang="en-US" sz="2400" smtClean="0"/>
          </a:p>
          <a:p>
            <a:r>
              <a:rPr lang="en-US" sz="2400" smtClean="0"/>
              <a:t>Easy to debug and maintain</a:t>
            </a:r>
          </a:p>
          <a:p>
            <a:endParaRPr lang="en-US" sz="2000" smtClean="0"/>
          </a:p>
          <a:p>
            <a:endParaRPr lang="en-US" sz="2000" smtClean="0"/>
          </a:p>
        </p:txBody>
      </p:sp>
      <p:sp>
        <p:nvSpPr>
          <p:cNvPr id="286722" name="Rectangle 4"/>
          <p:cNvSpPr>
            <a:spLocks noChangeArrowheads="1"/>
          </p:cNvSpPr>
          <p:nvPr/>
        </p:nvSpPr>
        <p:spPr bwMode="auto">
          <a:xfrm>
            <a:off x="7286625" y="3429000"/>
            <a:ext cx="3000375" cy="2819400"/>
          </a:xfrm>
          <a:prstGeom prst="rect">
            <a:avLst/>
          </a:prstGeom>
          <a:noFill/>
          <a:ln w="28575">
            <a:solidFill>
              <a:schemeClr val="bg1"/>
            </a:solidFill>
            <a:miter lim="800000"/>
            <a:headEnd/>
            <a:tailEnd/>
          </a:ln>
        </p:spPr>
        <p:txBody>
          <a:bodyPr/>
          <a:lstStyle/>
          <a:p>
            <a:pPr marL="342900" indent="-342900" algn="l" rtl="0">
              <a:buClr>
                <a:schemeClr val="hlink"/>
              </a:buClr>
              <a:buFont typeface="Wingdings" pitchFamily="2" charset="2"/>
              <a:buNone/>
            </a:pPr>
            <a:r>
              <a:rPr lang="en-US" sz="1400">
                <a:latin typeface="Calibri" pitchFamily="34" charset="0"/>
              </a:rPr>
              <a:t>public void setNum(){</a:t>
            </a:r>
          </a:p>
          <a:p>
            <a:pPr marL="342900" indent="-342900" algn="l" rtl="0">
              <a:buClr>
                <a:schemeClr val="hlink"/>
              </a:buClr>
              <a:buFont typeface="Wingdings" pitchFamily="2" charset="2"/>
              <a:buNone/>
            </a:pPr>
            <a:r>
              <a:rPr lang="en-US" sz="1400">
                <a:latin typeface="Calibri" pitchFamily="34" charset="0"/>
              </a:rPr>
              <a:t>	this.num=num;</a:t>
            </a:r>
          </a:p>
          <a:p>
            <a:pPr marL="342900" indent="-342900" algn="l" rtl="0">
              <a:buClr>
                <a:schemeClr val="hlink"/>
              </a:buClr>
              <a:buFont typeface="Wingdings" pitchFamily="2" charset="2"/>
              <a:buNone/>
            </a:pPr>
            <a:r>
              <a:rPr lang="en-US" sz="1400">
                <a:latin typeface="Calibri" pitchFamily="34" charset="0"/>
              </a:rPr>
              <a:t>}</a:t>
            </a:r>
          </a:p>
          <a:p>
            <a:pPr marL="342900" indent="-342900" algn="l" rtl="0">
              <a:buClr>
                <a:schemeClr val="hlink"/>
              </a:buClr>
              <a:buFont typeface="Wingdings" pitchFamily="2" charset="2"/>
              <a:buNone/>
            </a:pPr>
            <a:endParaRPr lang="en-US" sz="1400">
              <a:latin typeface="Calibri" pitchFamily="34" charset="0"/>
            </a:endParaRPr>
          </a:p>
          <a:p>
            <a:pPr marL="342900" indent="-342900" algn="l" rtl="0">
              <a:buClr>
                <a:schemeClr val="hlink"/>
              </a:buClr>
              <a:buFont typeface="Wingdings" pitchFamily="2" charset="2"/>
              <a:buNone/>
            </a:pPr>
            <a:r>
              <a:rPr lang="en-US" sz="1400">
                <a:latin typeface="Calibri" pitchFamily="34" charset="0"/>
              </a:rPr>
              <a:t>public  int getNum(){</a:t>
            </a:r>
          </a:p>
          <a:p>
            <a:pPr marL="342900" indent="-342900" algn="l" rtl="0">
              <a:buClr>
                <a:schemeClr val="hlink"/>
              </a:buClr>
              <a:buFont typeface="Wingdings" pitchFamily="2" charset="2"/>
              <a:buNone/>
            </a:pPr>
            <a:r>
              <a:rPr lang="en-US" sz="1400">
                <a:latin typeface="Calibri" pitchFamily="34" charset="0"/>
              </a:rPr>
              <a:t>       return num;</a:t>
            </a:r>
          </a:p>
          <a:p>
            <a:pPr marL="342900" indent="-342900" algn="l" rtl="0">
              <a:buClr>
                <a:schemeClr val="hlink"/>
              </a:buClr>
              <a:buFont typeface="Wingdings" pitchFamily="2" charset="2"/>
              <a:buNone/>
            </a:pPr>
            <a:r>
              <a:rPr lang="en-US" sz="1400">
                <a:latin typeface="Calibri" pitchFamily="34" charset="0"/>
              </a:rPr>
              <a:t>}</a:t>
            </a:r>
          </a:p>
          <a:p>
            <a:pPr marL="342900" indent="-342900" algn="l" rtl="0">
              <a:buClr>
                <a:schemeClr val="hlink"/>
              </a:buClr>
              <a:buFont typeface="Wingdings" pitchFamily="2" charset="2"/>
              <a:buNone/>
            </a:pPr>
            <a:endParaRPr lang="en-US" sz="1400">
              <a:latin typeface="Calibri" pitchFamily="34" charset="0"/>
            </a:endParaRPr>
          </a:p>
          <a:p>
            <a:pPr marL="342900" indent="-342900" algn="l" rtl="0">
              <a:buClr>
                <a:schemeClr val="hlink"/>
              </a:buClr>
              <a:buFont typeface="Wingdings" pitchFamily="2" charset="2"/>
              <a:buNone/>
            </a:pPr>
            <a:r>
              <a:rPr lang="en-US" sz="1400">
                <a:latin typeface="Calibri" pitchFamily="34" charset="0"/>
              </a:rPr>
              <a:t>public int calc(int I, int j){</a:t>
            </a:r>
          </a:p>
          <a:p>
            <a:pPr marL="342900" indent="-342900" algn="l" rtl="0">
              <a:buClr>
                <a:schemeClr val="hlink"/>
              </a:buClr>
              <a:buFont typeface="Wingdings" pitchFamily="2" charset="2"/>
              <a:buNone/>
            </a:pPr>
            <a:r>
              <a:rPr lang="en-US" sz="1400">
                <a:latin typeface="Calibri" pitchFamily="34" charset="0"/>
              </a:rPr>
              <a:t>	return i*j*85/100;</a:t>
            </a:r>
          </a:p>
          <a:p>
            <a:pPr marL="342900" indent="-342900" algn="l" rtl="0">
              <a:buClr>
                <a:schemeClr val="hlink"/>
              </a:buClr>
              <a:buFont typeface="Wingdings" pitchFamily="2" charset="2"/>
              <a:buNone/>
            </a:pPr>
            <a:r>
              <a:rPr lang="en-US" sz="1400">
                <a:latin typeface="Calibri" pitchFamily="34" charset="0"/>
              </a:rPr>
              <a:t>}</a:t>
            </a:r>
          </a:p>
          <a:p>
            <a:pPr marL="342900" indent="-342900" algn="l" rtl="0">
              <a:buClr>
                <a:schemeClr val="hlink"/>
              </a:buClr>
              <a:buFont typeface="Wingdings" pitchFamily="2" charset="2"/>
              <a:buNone/>
            </a:pPr>
            <a:endParaRPr lang="en-US" sz="1400">
              <a:latin typeface="Calibri" pitchFamily="34" charset="0"/>
            </a:endParaRPr>
          </a:p>
        </p:txBody>
      </p:sp>
      <p:sp>
        <p:nvSpPr>
          <p:cNvPr id="286723" name="Rectangle 5"/>
          <p:cNvSpPr>
            <a:spLocks noChangeArrowheads="1"/>
          </p:cNvSpPr>
          <p:nvPr/>
        </p:nvSpPr>
        <p:spPr bwMode="auto">
          <a:xfrm>
            <a:off x="1014413" y="901700"/>
            <a:ext cx="8401050" cy="533400"/>
          </a:xfrm>
          <a:prstGeom prst="rect">
            <a:avLst/>
          </a:prstGeom>
          <a:noFill/>
          <a:ln w="9525">
            <a:noFill/>
            <a:miter lim="800000"/>
            <a:headEnd/>
            <a:tailEnd/>
          </a:ln>
        </p:spPr>
        <p:txBody>
          <a:bodyPr lIns="0" tIns="0" rIns="0" bIns="0"/>
          <a:lstStyle/>
          <a:p>
            <a:pPr algn="l" defTabSz="1154113" rtl="0"/>
            <a:r>
              <a:rPr lang="en-US" sz="3200">
                <a:solidFill>
                  <a:schemeClr val="bg1"/>
                </a:solidFill>
                <a:latin typeface="Calibri" pitchFamily="34" charset="0"/>
              </a:rPr>
              <a:t>Effective Java</a:t>
            </a:r>
          </a:p>
        </p:txBody>
      </p:sp>
      <p:sp>
        <p:nvSpPr>
          <p:cNvPr id="286724"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87746" name="Rectangle 3"/>
          <p:cNvSpPr>
            <a:spLocks noGrp="1" noChangeArrowheads="1"/>
          </p:cNvSpPr>
          <p:nvPr>
            <p:ph type="body" idx="1"/>
          </p:nvPr>
        </p:nvSpPr>
        <p:spPr/>
        <p:txBody>
          <a:bodyPr/>
          <a:lstStyle/>
          <a:p>
            <a:pPr>
              <a:buFont typeface="Wingdings" pitchFamily="2" charset="2"/>
              <a:buNone/>
            </a:pPr>
            <a:r>
              <a:rPr lang="en-US" smtClean="0"/>
              <a:t>Utility classes</a:t>
            </a:r>
          </a:p>
          <a:p>
            <a:pPr>
              <a:buFont typeface="Wingdings" pitchFamily="2" charset="2"/>
              <a:buNone/>
            </a:pPr>
            <a:endParaRPr lang="en-US" smtClean="0"/>
          </a:p>
          <a:p>
            <a:r>
              <a:rPr lang="en-US" sz="2400" smtClean="0"/>
              <a:t>Utility classes are made out of public static methods</a:t>
            </a:r>
          </a:p>
          <a:p>
            <a:endParaRPr lang="en-US" sz="2400" smtClean="0"/>
          </a:p>
          <a:p>
            <a:r>
              <a:rPr lang="en-US" sz="2400" smtClean="0"/>
              <a:t>Use it only when coding to an interfaces </a:t>
            </a:r>
          </a:p>
          <a:p>
            <a:endParaRPr lang="en-US" sz="2400" smtClean="0"/>
          </a:p>
          <a:p>
            <a:r>
              <a:rPr lang="en-US" sz="2400" smtClean="0"/>
              <a:t>If not – they might become un-reusable </a:t>
            </a:r>
          </a:p>
          <a:p>
            <a:pPr>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88770" name="Rectangle 3"/>
          <p:cNvSpPr>
            <a:spLocks noGrp="1" noChangeArrowheads="1"/>
          </p:cNvSpPr>
          <p:nvPr>
            <p:ph type="body" idx="1"/>
          </p:nvPr>
        </p:nvSpPr>
        <p:spPr/>
        <p:txBody>
          <a:bodyPr/>
          <a:lstStyle/>
          <a:p>
            <a:pPr>
              <a:buFont typeface="Wingdings" pitchFamily="2" charset="2"/>
              <a:buNone/>
            </a:pPr>
            <a:r>
              <a:rPr lang="en-US" smtClean="0"/>
              <a:t>Random number</a:t>
            </a:r>
          </a:p>
          <a:p>
            <a:pPr>
              <a:buFont typeface="Wingdings" pitchFamily="2" charset="2"/>
              <a:buNone/>
            </a:pPr>
            <a:endParaRPr lang="en-US" smtClean="0"/>
          </a:p>
          <a:p>
            <a:r>
              <a:rPr lang="en-US" sz="2400" smtClean="0"/>
              <a:t>Always prefer </a:t>
            </a:r>
            <a:r>
              <a:rPr lang="en-US" sz="2400" i="1" smtClean="0"/>
              <a:t>java.lang.Random</a:t>
            </a:r>
          </a:p>
          <a:p>
            <a:pPr>
              <a:buFont typeface="Arial" charset="0"/>
              <a:buNone/>
            </a:pPr>
            <a:endParaRPr lang="en-US" sz="2400" i="1" smtClean="0"/>
          </a:p>
          <a:p>
            <a:r>
              <a:rPr lang="en-US" sz="2400" smtClean="0"/>
              <a:t>Much more efficient than </a:t>
            </a:r>
            <a:r>
              <a:rPr lang="en-US" sz="2400" i="1" smtClean="0"/>
              <a:t>Math.random()</a:t>
            </a:r>
          </a:p>
          <a:p>
            <a:pPr lvl="1"/>
            <a:r>
              <a:rPr lang="en-US" sz="2000" smtClean="0"/>
              <a:t>Generates random numbers using current date &amp; time</a:t>
            </a:r>
          </a:p>
          <a:p>
            <a:pPr lvl="1"/>
            <a:r>
              <a:rPr lang="en-US" sz="2000" smtClean="0"/>
              <a:t>Uses native code</a:t>
            </a:r>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89794" name="Rectangle 3"/>
          <p:cNvSpPr>
            <a:spLocks noGrp="1" noChangeArrowheads="1"/>
          </p:cNvSpPr>
          <p:nvPr>
            <p:ph type="body" idx="1"/>
          </p:nvPr>
        </p:nvSpPr>
        <p:spPr/>
        <p:txBody>
          <a:bodyPr/>
          <a:lstStyle/>
          <a:p>
            <a:r>
              <a:rPr lang="en-US" sz="2800" smtClean="0"/>
              <a:t>Assume clients will try to destroy </a:t>
            </a:r>
            <a:r>
              <a:rPr lang="en-US" sz="2800" i="1" smtClean="0"/>
              <a:t>invariants</a:t>
            </a:r>
            <a:endParaRPr lang="en-US" sz="2800" smtClean="0"/>
          </a:p>
          <a:p>
            <a:pPr lvl="1"/>
            <a:r>
              <a:rPr lang="en-US" smtClean="0"/>
              <a:t> </a:t>
            </a:r>
            <a:r>
              <a:rPr lang="en-US" sz="2400" smtClean="0"/>
              <a:t>May actually be true</a:t>
            </a:r>
          </a:p>
          <a:p>
            <a:pPr lvl="1"/>
            <a:r>
              <a:rPr lang="en-US" sz="2400" smtClean="0"/>
              <a:t> More likely: honest mistakes</a:t>
            </a:r>
          </a:p>
          <a:p>
            <a:pPr lvl="1">
              <a:buFont typeface="Arial" charset="0"/>
              <a:buNone/>
            </a:pPr>
            <a:endParaRPr lang="en-US" sz="2400" smtClean="0"/>
          </a:p>
          <a:p>
            <a:r>
              <a:rPr lang="en-US" sz="2800" smtClean="0"/>
              <a:t>Ensure class invariants survive any inputs</a:t>
            </a:r>
          </a:p>
          <a:p>
            <a:endParaRPr lang="en-US" smtClean="0"/>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90818" name="Rectangle 3"/>
          <p:cNvSpPr>
            <a:spLocks noGrp="1" noChangeArrowheads="1"/>
          </p:cNvSpPr>
          <p:nvPr>
            <p:ph type="body" idx="1"/>
          </p:nvPr>
        </p:nvSpPr>
        <p:spPr/>
        <p:txBody>
          <a:bodyPr/>
          <a:lstStyle/>
          <a:p>
            <a:pPr>
              <a:lnSpc>
                <a:spcPct val="90000"/>
              </a:lnSpc>
              <a:buFont typeface="Wingdings" pitchFamily="2" charset="2"/>
              <a:buNone/>
            </a:pPr>
            <a:r>
              <a:rPr lang="en-US" sz="2800" smtClean="0"/>
              <a:t>Code Re-factoring</a:t>
            </a:r>
          </a:p>
          <a:p>
            <a:pPr>
              <a:lnSpc>
                <a:spcPct val="90000"/>
              </a:lnSpc>
              <a:buFont typeface="Wingdings" pitchFamily="2" charset="2"/>
              <a:buNone/>
            </a:pPr>
            <a:endParaRPr lang="en-US" sz="2000" smtClean="0"/>
          </a:p>
          <a:p>
            <a:pPr>
              <a:lnSpc>
                <a:spcPct val="90000"/>
              </a:lnSpc>
            </a:pPr>
            <a:r>
              <a:rPr lang="en-US" sz="1800" u="sng" smtClean="0"/>
              <a:t>duplicated code</a:t>
            </a:r>
            <a:r>
              <a:rPr lang="en-US" sz="1800" smtClean="0"/>
              <a:t> </a:t>
            </a:r>
          </a:p>
          <a:p>
            <a:pPr lvl="2">
              <a:lnSpc>
                <a:spcPct val="90000"/>
              </a:lnSpc>
            </a:pPr>
            <a:r>
              <a:rPr lang="en-US" sz="1800" smtClean="0"/>
              <a:t>push common methods up the hierarchy </a:t>
            </a:r>
          </a:p>
          <a:p>
            <a:pPr lvl="2">
              <a:lnSpc>
                <a:spcPct val="90000"/>
              </a:lnSpc>
            </a:pPr>
            <a:r>
              <a:rPr lang="en-US" sz="1800" smtClean="0"/>
              <a:t>separate common code to a shared components</a:t>
            </a:r>
          </a:p>
          <a:p>
            <a:pPr lvl="2">
              <a:lnSpc>
                <a:spcPct val="90000"/>
              </a:lnSpc>
            </a:pPr>
            <a:endParaRPr lang="en-US" sz="1800" smtClean="0"/>
          </a:p>
          <a:p>
            <a:pPr>
              <a:lnSpc>
                <a:spcPct val="90000"/>
              </a:lnSpc>
            </a:pPr>
            <a:r>
              <a:rPr lang="en-US" sz="1800" u="sng" smtClean="0"/>
              <a:t>large methods</a:t>
            </a:r>
          </a:p>
          <a:p>
            <a:pPr lvl="2">
              <a:lnSpc>
                <a:spcPct val="90000"/>
              </a:lnSpc>
            </a:pPr>
            <a:r>
              <a:rPr lang="en-US" sz="1800" smtClean="0"/>
              <a:t>extract pieces as smaller methods</a:t>
            </a:r>
          </a:p>
          <a:p>
            <a:pPr lvl="2">
              <a:lnSpc>
                <a:spcPct val="90000"/>
              </a:lnSpc>
            </a:pPr>
            <a:endParaRPr lang="en-US" sz="1800" smtClean="0"/>
          </a:p>
          <a:p>
            <a:pPr>
              <a:lnSpc>
                <a:spcPct val="90000"/>
              </a:lnSpc>
            </a:pPr>
            <a:r>
              <a:rPr lang="en-US" sz="1800" u="sng" smtClean="0"/>
              <a:t>large classes</a:t>
            </a:r>
            <a:endParaRPr lang="he-IL" sz="1800" u="sng" smtClean="0"/>
          </a:p>
          <a:p>
            <a:pPr lvl="2">
              <a:lnSpc>
                <a:spcPct val="90000"/>
              </a:lnSpc>
            </a:pPr>
            <a:r>
              <a:rPr lang="en-US" sz="1800" smtClean="0">
                <a:cs typeface="Arial" charset="0"/>
              </a:rPr>
              <a:t>use composition of smaller classes</a:t>
            </a:r>
          </a:p>
          <a:p>
            <a:pPr lvl="2">
              <a:lnSpc>
                <a:spcPct val="90000"/>
              </a:lnSpc>
            </a:pPr>
            <a:r>
              <a:rPr lang="en-US" sz="1800" smtClean="0">
                <a:cs typeface="Arial" charset="0"/>
              </a:rPr>
              <a:t>move business to appropriate logical sub-classes</a:t>
            </a:r>
          </a:p>
          <a:p>
            <a:pPr lvl="2">
              <a:lnSpc>
                <a:spcPct val="90000"/>
              </a:lnSpc>
            </a:pPr>
            <a:r>
              <a:rPr lang="en-US" sz="1800" smtClean="0">
                <a:cs typeface="Arial" charset="0"/>
              </a:rPr>
              <a:t>move methods &amp; properties to new classes</a:t>
            </a:r>
          </a:p>
          <a:p>
            <a:pPr>
              <a:lnSpc>
                <a:spcPct val="9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Escape Analysis</a:t>
            </a:r>
            <a:endParaRPr lang="he-IL" dirty="0"/>
          </a:p>
        </p:txBody>
      </p:sp>
      <p:sp>
        <p:nvSpPr>
          <p:cNvPr id="3" name="Content Placeholder 2"/>
          <p:cNvSpPr>
            <a:spLocks noGrp="1"/>
          </p:cNvSpPr>
          <p:nvPr>
            <p:ph idx="1"/>
          </p:nvPr>
        </p:nvSpPr>
        <p:spPr>
          <a:xfrm>
            <a:off x="514350" y="1295401"/>
            <a:ext cx="9258300" cy="4830763"/>
          </a:xfrm>
        </p:spPr>
        <p:txBody>
          <a:bodyPr/>
          <a:lstStyle/>
          <a:p>
            <a:r>
              <a:rPr lang="en-US" dirty="0" smtClean="0"/>
              <a:t>Escaped references </a:t>
            </a:r>
          </a:p>
          <a:p>
            <a:pPr lvl="1"/>
            <a:r>
              <a:rPr lang="en-US" sz="2400" dirty="0" smtClean="0"/>
              <a:t>When a stack creates an object and hands it to an outside caller </a:t>
            </a:r>
          </a:p>
          <a:p>
            <a:pPr lvl="1">
              <a:buNone/>
            </a:pPr>
            <a:endParaRPr lang="en-US" dirty="0" smtClean="0"/>
          </a:p>
          <a:p>
            <a:r>
              <a:rPr lang="en-US" dirty="0" smtClean="0"/>
              <a:t>Non-escaped references</a:t>
            </a:r>
          </a:p>
          <a:p>
            <a:pPr lvl="1"/>
            <a:r>
              <a:rPr lang="en-US" sz="2400" dirty="0" smtClean="0"/>
              <a:t>When a stack is the </a:t>
            </a:r>
            <a:r>
              <a:rPr lang="en-US" sz="2400" u="sng" dirty="0" smtClean="0"/>
              <a:t>only one </a:t>
            </a:r>
            <a:r>
              <a:rPr lang="en-US" sz="2400" dirty="0" smtClean="0"/>
              <a:t>uses an object </a:t>
            </a:r>
          </a:p>
          <a:p>
            <a:pPr lvl="1"/>
            <a:r>
              <a:rPr lang="en-US" sz="2400" dirty="0" smtClean="0"/>
              <a:t>When a caller assigns an object to a stack and get rid of his reference</a:t>
            </a:r>
          </a:p>
        </p:txBody>
      </p:sp>
      <p:sp>
        <p:nvSpPr>
          <p:cNvPr id="4" name="Rectangle 5"/>
          <p:cNvSpPr>
            <a:spLocks noChangeArrowheads="1"/>
          </p:cNvSpPr>
          <p:nvPr/>
        </p:nvSpPr>
        <p:spPr bwMode="auto">
          <a:xfrm>
            <a:off x="5657850" y="2362200"/>
            <a:ext cx="3771900" cy="1143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Object method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       Object o = new Object();</a:t>
            </a:r>
          </a:p>
          <a:p>
            <a:pPr algn="l" rtl="0" fontAlgn="auto">
              <a:spcBef>
                <a:spcPts val="0"/>
              </a:spcBef>
              <a:spcAft>
                <a:spcPts val="0"/>
              </a:spcAft>
              <a:defRPr/>
            </a:pPr>
            <a:r>
              <a:rPr lang="en-US" sz="1400" dirty="0" smtClean="0">
                <a:latin typeface="+mn-lt"/>
                <a:cs typeface="+mn-cs"/>
              </a:rPr>
              <a:t>       </a:t>
            </a:r>
            <a:r>
              <a:rPr lang="en-US" sz="1400" dirty="0" err="1" smtClean="0">
                <a:latin typeface="+mn-lt"/>
                <a:cs typeface="+mn-cs"/>
              </a:rPr>
              <a:t>otherMethod</a:t>
            </a:r>
            <a:r>
              <a:rPr lang="en-US" sz="1400" dirty="0" smtClean="0">
                <a:latin typeface="+mn-lt"/>
                <a:cs typeface="+mn-cs"/>
              </a:rPr>
              <a:t>(o)    // Object escaped…</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a:t>
            </a:r>
            <a:endParaRPr lang="en-US" sz="1400" dirty="0">
              <a:solidFill>
                <a:srgbClr val="FF3300"/>
              </a:solidFill>
              <a:latin typeface="+mn-lt"/>
              <a:cs typeface="+mn-cs"/>
            </a:endParaRPr>
          </a:p>
        </p:txBody>
      </p:sp>
      <p:sp>
        <p:nvSpPr>
          <p:cNvPr id="5" name="Rectangle 5"/>
          <p:cNvSpPr>
            <a:spLocks noChangeArrowheads="1"/>
          </p:cNvSpPr>
          <p:nvPr/>
        </p:nvSpPr>
        <p:spPr bwMode="auto">
          <a:xfrm>
            <a:off x="5657850" y="4724400"/>
            <a:ext cx="3771900" cy="1143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Object method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       Object o = new Object();</a:t>
            </a:r>
          </a:p>
          <a:p>
            <a:pPr algn="l" rtl="0" fontAlgn="auto">
              <a:spcBef>
                <a:spcPts val="0"/>
              </a:spcBef>
              <a:spcAft>
                <a:spcPts val="0"/>
              </a:spcAft>
              <a:defRPr/>
            </a:pPr>
            <a:r>
              <a:rPr lang="en-US" sz="1400" dirty="0" smtClean="0">
                <a:latin typeface="+mn-lt"/>
                <a:cs typeface="+mn-cs"/>
              </a:rPr>
              <a:t>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a:t>
            </a:r>
            <a:endParaRPr lang="en-US" sz="1400" dirty="0">
              <a:solidFill>
                <a:srgbClr val="FF3300"/>
              </a:solidFill>
              <a:latin typeface="+mn-lt"/>
              <a:cs typeface="+mn-cs"/>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4"/>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833541" name="Rectangle 5"/>
          <p:cNvSpPr>
            <a:spLocks noGrp="1" noChangeArrowheads="1"/>
          </p:cNvSpPr>
          <p:nvPr>
            <p:ph type="body" idx="1"/>
          </p:nvPr>
        </p:nvSpPr>
        <p:spPr>
          <a:xfrm>
            <a:off x="685800" y="1484313"/>
            <a:ext cx="8829675" cy="4344987"/>
          </a:xfrm>
        </p:spPr>
        <p:txBody>
          <a:bodyPr rtlCol="0">
            <a:normAutofit lnSpcReduction="10000"/>
          </a:bodyPr>
          <a:lstStyle/>
          <a:p>
            <a:pPr fontAlgn="auto">
              <a:spcAft>
                <a:spcPts val="0"/>
              </a:spcAft>
              <a:buFont typeface="Wingdings" pitchFamily="2" charset="2"/>
              <a:buNone/>
              <a:defRPr/>
            </a:pPr>
            <a:r>
              <a:rPr lang="en-US" sz="2800" dirty="0"/>
              <a:t>Code Re-factoring</a:t>
            </a:r>
          </a:p>
          <a:p>
            <a:pPr fontAlgn="auto">
              <a:spcAft>
                <a:spcPts val="0"/>
              </a:spcAft>
              <a:buFont typeface="Arial" pitchFamily="34" charset="0"/>
              <a:buChar char="•"/>
              <a:defRPr/>
            </a:pPr>
            <a:endParaRPr lang="en-US" sz="2000" dirty="0"/>
          </a:p>
          <a:p>
            <a:pPr fontAlgn="auto">
              <a:spcAft>
                <a:spcPts val="0"/>
              </a:spcAft>
              <a:buFont typeface="Arial" pitchFamily="34" charset="0"/>
              <a:buChar char="•"/>
              <a:defRPr/>
            </a:pPr>
            <a:r>
              <a:rPr lang="en-US" sz="1800" u="sng" dirty="0"/>
              <a:t>feature envy</a:t>
            </a:r>
          </a:p>
          <a:p>
            <a:pPr lvl="2" fontAlgn="auto">
              <a:spcAft>
                <a:spcPts val="0"/>
              </a:spcAft>
              <a:buFont typeface="Arial" pitchFamily="34" charset="0"/>
              <a:buChar char="•"/>
              <a:defRPr/>
            </a:pPr>
            <a:r>
              <a:rPr lang="en-US" sz="1800" dirty="0"/>
              <a:t>a method that uses other class features intensively should be located in that class</a:t>
            </a:r>
          </a:p>
          <a:p>
            <a:pPr lvl="2" fontAlgn="auto">
              <a:spcAft>
                <a:spcPts val="0"/>
              </a:spcAft>
              <a:buFont typeface="Arial" pitchFamily="34" charset="0"/>
              <a:buChar char="•"/>
              <a:defRPr/>
            </a:pPr>
            <a:endParaRPr lang="en-US" sz="1800" dirty="0"/>
          </a:p>
          <a:p>
            <a:pPr fontAlgn="auto">
              <a:spcAft>
                <a:spcPts val="0"/>
              </a:spcAft>
              <a:buFont typeface="Arial" pitchFamily="34" charset="0"/>
              <a:buChar char="•"/>
              <a:defRPr/>
            </a:pPr>
            <a:r>
              <a:rPr lang="en-US" sz="1800" u="sng" dirty="0"/>
              <a:t>tightly coupled classes</a:t>
            </a:r>
            <a:endParaRPr lang="he-IL" sz="1800" u="sng" dirty="0"/>
          </a:p>
          <a:p>
            <a:pPr lvl="2" fontAlgn="auto">
              <a:spcAft>
                <a:spcPts val="0"/>
              </a:spcAft>
              <a:buFont typeface="Arial" pitchFamily="34" charset="0"/>
              <a:buChar char="•"/>
              <a:defRPr/>
            </a:pPr>
            <a:r>
              <a:rPr lang="en-US" sz="1800" dirty="0"/>
              <a:t>move methods and properties to reduce intimacy</a:t>
            </a:r>
          </a:p>
          <a:p>
            <a:pPr lvl="2" fontAlgn="auto">
              <a:spcAft>
                <a:spcPts val="0"/>
              </a:spcAft>
              <a:buFont typeface="Arial" pitchFamily="34" charset="0"/>
              <a:buChar char="•"/>
              <a:defRPr/>
            </a:pPr>
            <a:r>
              <a:rPr lang="en-US" sz="1800" dirty="0"/>
              <a:t>use extract class that can be used independently </a:t>
            </a:r>
          </a:p>
          <a:p>
            <a:pPr lvl="2" fontAlgn="auto">
              <a:spcAft>
                <a:spcPts val="0"/>
              </a:spcAft>
              <a:buFont typeface="Arial" pitchFamily="34" charset="0"/>
              <a:buChar char="•"/>
              <a:defRPr/>
            </a:pPr>
            <a:endParaRPr lang="en-US" sz="1800" dirty="0"/>
          </a:p>
          <a:p>
            <a:pPr fontAlgn="auto">
              <a:spcAft>
                <a:spcPts val="0"/>
              </a:spcAft>
              <a:buFont typeface="Arial" pitchFamily="34" charset="0"/>
              <a:buChar char="•"/>
              <a:defRPr/>
            </a:pPr>
            <a:r>
              <a:rPr lang="en-US" sz="1800" u="sng" dirty="0"/>
              <a:t>upgrading operations</a:t>
            </a:r>
            <a:r>
              <a:rPr lang="en-US" dirty="0"/>
              <a:t> </a:t>
            </a:r>
          </a:p>
          <a:p>
            <a:pPr lvl="2" fontAlgn="auto">
              <a:spcAft>
                <a:spcPts val="0"/>
              </a:spcAft>
              <a:buFont typeface="Arial" pitchFamily="34" charset="0"/>
              <a:buChar char="•"/>
              <a:defRPr/>
            </a:pPr>
            <a:r>
              <a:rPr lang="en-US" sz="1800" dirty="0"/>
              <a:t>make operations extensible with decorators</a:t>
            </a:r>
          </a:p>
          <a:p>
            <a:pPr fontAlgn="auto">
              <a:spcAft>
                <a:spcPts val="0"/>
              </a:spcAft>
              <a:buFont typeface="Arial" pitchFamily="34" charset="0"/>
              <a:buChar char="•"/>
              <a:defRPr/>
            </a:pPr>
            <a:endParaRPr lang="en-US" sz="2000" dirty="0"/>
          </a:p>
          <a:p>
            <a:pPr fontAlgn="auto">
              <a:spcAft>
                <a:spcPts val="0"/>
              </a:spcAft>
              <a:buFont typeface="Wingdings" pitchFamily="2" charset="2"/>
              <a:buNone/>
              <a:defRPr/>
            </a:pPr>
            <a:endParaRPr lang="en-US" sz="2000" dirty="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2"/>
          <p:cNvSpPr>
            <a:spLocks noGrp="1" noChangeArrowheads="1"/>
          </p:cNvSpPr>
          <p:nvPr>
            <p:ph type="title" idx="4294967295"/>
          </p:nvPr>
        </p:nvSpPr>
        <p:spPr>
          <a:xfrm>
            <a:off x="685800" y="274638"/>
            <a:ext cx="9258300" cy="1143000"/>
          </a:xfrm>
        </p:spPr>
        <p:txBody>
          <a:bodyPr/>
          <a:lstStyle/>
          <a:p>
            <a:r>
              <a:rPr lang="en-US" smtClean="0"/>
              <a:t>Effective Java</a:t>
            </a:r>
          </a:p>
        </p:txBody>
      </p:sp>
      <p:sp>
        <p:nvSpPr>
          <p:cNvPr id="292866" name="Rectangle 4"/>
          <p:cNvSpPr>
            <a:spLocks noGrp="1" noChangeArrowheads="1"/>
          </p:cNvSpPr>
          <p:nvPr>
            <p:ph type="body" sz="half" idx="1"/>
          </p:nvPr>
        </p:nvSpPr>
        <p:spPr>
          <a:xfrm>
            <a:off x="900112" y="1409700"/>
            <a:ext cx="4329113" cy="4076700"/>
          </a:xfrm>
        </p:spPr>
        <p:txBody>
          <a:bodyPr/>
          <a:lstStyle/>
          <a:p>
            <a:pPr>
              <a:buFont typeface="Wingdings" pitchFamily="2" charset="2"/>
              <a:buNone/>
            </a:pPr>
            <a:r>
              <a:rPr lang="en-US" sz="2000" smtClean="0"/>
              <a:t>feature envy example:</a:t>
            </a:r>
          </a:p>
        </p:txBody>
      </p:sp>
      <p:pic>
        <p:nvPicPr>
          <p:cNvPr id="292867" name="Picture 5" descr="refactor1"/>
          <p:cNvPicPr>
            <a:picLocks noChangeAspect="1" noChangeArrowheads="1"/>
          </p:cNvPicPr>
          <p:nvPr/>
        </p:nvPicPr>
        <p:blipFill>
          <a:blip r:embed="rId3" cstate="print"/>
          <a:srcRect/>
          <a:stretch>
            <a:fillRect/>
          </a:stretch>
        </p:blipFill>
        <p:spPr bwMode="auto">
          <a:xfrm>
            <a:off x="1971675" y="1905000"/>
            <a:ext cx="8058150" cy="4065588"/>
          </a:xfrm>
          <a:prstGeom prst="rect">
            <a:avLst/>
          </a:prstGeom>
          <a:noFill/>
          <a:ln w="12700">
            <a:solidFill>
              <a:srgbClr val="000000"/>
            </a:solidFill>
            <a:miter lim="800000"/>
            <a:headEnd/>
            <a:tailEnd/>
          </a:ln>
        </p:spPr>
      </p:pic>
      <p:sp>
        <p:nvSpPr>
          <p:cNvPr id="292868" name="Rectangle 6"/>
          <p:cNvSpPr>
            <a:spLocks noChangeArrowheads="1"/>
          </p:cNvSpPr>
          <p:nvPr/>
        </p:nvSpPr>
        <p:spPr bwMode="auto">
          <a:xfrm>
            <a:off x="428625" y="2438400"/>
            <a:ext cx="1628775" cy="2819400"/>
          </a:xfrm>
          <a:prstGeom prst="rect">
            <a:avLst/>
          </a:prstGeom>
          <a:noFill/>
          <a:ln w="9525">
            <a:solidFill>
              <a:schemeClr val="bg1"/>
            </a:solidFill>
            <a:miter lim="800000"/>
            <a:headEnd/>
            <a:tailEnd/>
          </a:ln>
        </p:spPr>
        <p:txBody>
          <a:bodyPr wrap="none" lIns="0" tIns="0" rIns="0" bIns="0" anchor="ctr"/>
          <a:lstStyle/>
          <a:p>
            <a:pPr algn="l" rtl="0"/>
            <a:r>
              <a:rPr lang="en-US" sz="1400">
                <a:latin typeface="Calibri" pitchFamily="34" charset="0"/>
              </a:rPr>
              <a:t>This method</a:t>
            </a:r>
          </a:p>
          <a:p>
            <a:pPr algn="l" rtl="0"/>
            <a:r>
              <a:rPr lang="en-US" sz="1400">
                <a:latin typeface="Calibri" pitchFamily="34" charset="0"/>
              </a:rPr>
              <a:t>returns the</a:t>
            </a:r>
          </a:p>
          <a:p>
            <a:pPr algn="l" rtl="0"/>
            <a:r>
              <a:rPr lang="en-US" sz="1400">
                <a:latin typeface="Calibri" pitchFamily="34" charset="0"/>
              </a:rPr>
              <a:t>insured values</a:t>
            </a:r>
          </a:p>
          <a:p>
            <a:pPr algn="l" rtl="0"/>
            <a:r>
              <a:rPr lang="en-US" sz="1400">
                <a:latin typeface="Calibri" pitchFamily="34" charset="0"/>
              </a:rPr>
              <a:t>from the main</a:t>
            </a:r>
          </a:p>
          <a:p>
            <a:pPr algn="l" rtl="0"/>
            <a:r>
              <a:rPr lang="en-US" sz="1400">
                <a:latin typeface="Calibri" pitchFamily="34" charset="0"/>
              </a:rPr>
              <a:t>computer to</a:t>
            </a:r>
          </a:p>
          <a:p>
            <a:pPr algn="l" rtl="0"/>
            <a:r>
              <a:rPr lang="en-US" sz="1400">
                <a:latin typeface="Calibri" pitchFamily="34" charset="0"/>
              </a:rPr>
              <a:t> the developer.</a:t>
            </a:r>
          </a:p>
          <a:p>
            <a:pPr algn="l" rtl="0"/>
            <a:endParaRPr lang="en-US" sz="1400">
              <a:latin typeface="Calibri" pitchFamily="34" charset="0"/>
            </a:endParaRPr>
          </a:p>
          <a:p>
            <a:pPr algn="l" rtl="0"/>
            <a:r>
              <a:rPr lang="en-US" sz="1400">
                <a:latin typeface="Calibri" pitchFamily="34" charset="0"/>
              </a:rPr>
              <a:t>in order to do</a:t>
            </a:r>
          </a:p>
          <a:p>
            <a:pPr algn="l" rtl="0"/>
            <a:r>
              <a:rPr lang="en-US" sz="1400">
                <a:latin typeface="Calibri" pitchFamily="34" charset="0"/>
              </a:rPr>
              <a:t>so, it makes a</a:t>
            </a:r>
          </a:p>
          <a:p>
            <a:pPr algn="l" rtl="0"/>
            <a:r>
              <a:rPr lang="en-US" sz="1400">
                <a:latin typeface="Calibri" pitchFamily="34" charset="0"/>
              </a:rPr>
              <a:t>direct calls to</a:t>
            </a:r>
          </a:p>
          <a:p>
            <a:pPr algn="l" rtl="0"/>
            <a:r>
              <a:rPr lang="en-US" sz="1400">
                <a:latin typeface="Calibri" pitchFamily="34" charset="0"/>
              </a:rPr>
              <a:t>the Computer</a:t>
            </a:r>
          </a:p>
          <a:p>
            <a:pPr algn="l" rtl="0"/>
            <a:r>
              <a:rPr lang="en-US" sz="1400">
                <a:latin typeface="Calibri" pitchFamily="34" charset="0"/>
              </a:rPr>
              <a:t>class</a:t>
            </a:r>
          </a:p>
        </p:txBody>
      </p:sp>
      <p:sp>
        <p:nvSpPr>
          <p:cNvPr id="292869" name="Line 7"/>
          <p:cNvSpPr>
            <a:spLocks noChangeShapeType="1"/>
          </p:cNvSpPr>
          <p:nvPr/>
        </p:nvSpPr>
        <p:spPr bwMode="auto">
          <a:xfrm>
            <a:off x="1971675" y="4876800"/>
            <a:ext cx="600075" cy="762000"/>
          </a:xfrm>
          <a:prstGeom prst="line">
            <a:avLst/>
          </a:prstGeom>
          <a:noFill/>
          <a:ln w="9525">
            <a:solidFill>
              <a:schemeClr val="bg1"/>
            </a:solidFill>
            <a:round/>
            <a:headEnd/>
            <a:tailEnd type="triangle" w="lg" len="lg"/>
          </a:ln>
        </p:spPr>
        <p:txBody>
          <a:bodyPr lIns="0" tIns="0" rIns="0" bIns="0" anchor="b"/>
          <a:lstStyle/>
          <a:p>
            <a:endParaRPr lang="he-IL"/>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noChangeArrowheads="1"/>
          </p:cNvSpPr>
          <p:nvPr>
            <p:ph type="title" idx="4294967295"/>
          </p:nvPr>
        </p:nvSpPr>
        <p:spPr>
          <a:xfrm>
            <a:off x="514350" y="274638"/>
            <a:ext cx="9258300" cy="1143000"/>
          </a:xfrm>
        </p:spPr>
        <p:txBody>
          <a:bodyPr/>
          <a:lstStyle/>
          <a:p>
            <a:r>
              <a:rPr lang="en-US" smtClean="0"/>
              <a:t>Effective Java</a:t>
            </a:r>
          </a:p>
        </p:txBody>
      </p:sp>
      <p:sp>
        <p:nvSpPr>
          <p:cNvPr id="293890" name="Rectangle 3"/>
          <p:cNvSpPr>
            <a:spLocks noGrp="1" noChangeArrowheads="1"/>
          </p:cNvSpPr>
          <p:nvPr>
            <p:ph type="body" idx="1"/>
          </p:nvPr>
        </p:nvSpPr>
        <p:spPr/>
        <p:txBody>
          <a:bodyPr/>
          <a:lstStyle/>
          <a:p>
            <a:r>
              <a:rPr lang="en-US" sz="2800" dirty="0" smtClean="0"/>
              <a:t>Joshua Bloch book most important tips</a:t>
            </a:r>
          </a:p>
          <a:p>
            <a:pPr>
              <a:buFont typeface="Arial" charset="0"/>
              <a:buNone/>
            </a:pPr>
            <a:r>
              <a:rPr lang="en-US" sz="2800" dirty="0" smtClean="0"/>
              <a:t> </a:t>
            </a:r>
          </a:p>
          <a:p>
            <a:pPr lvl="1"/>
            <a:r>
              <a:rPr lang="en-US" sz="2400" dirty="0" smtClean="0"/>
              <a:t>Creating and Destroying Objects</a:t>
            </a:r>
          </a:p>
          <a:p>
            <a:pPr lvl="1"/>
            <a:r>
              <a:rPr lang="en-US" sz="2400" dirty="0" smtClean="0"/>
              <a:t>Methods Common to All Objects</a:t>
            </a:r>
          </a:p>
          <a:p>
            <a:pPr lvl="1"/>
            <a:r>
              <a:rPr lang="en-US" sz="2400" dirty="0" smtClean="0"/>
              <a:t>Classes and Interfaces</a:t>
            </a:r>
          </a:p>
          <a:p>
            <a:pPr lvl="1"/>
            <a:r>
              <a:rPr lang="en-US" sz="2400" dirty="0" smtClean="0"/>
              <a:t>Methods</a:t>
            </a:r>
          </a:p>
          <a:p>
            <a:pPr lvl="1"/>
            <a:r>
              <a:rPr lang="en-US" sz="2400" dirty="0" smtClean="0"/>
              <a:t>General Programming</a:t>
            </a:r>
          </a:p>
          <a:p>
            <a:pPr lvl="1"/>
            <a:r>
              <a:rPr lang="en-US" sz="2400" dirty="0" smtClean="0"/>
              <a:t>Exceptions</a:t>
            </a:r>
          </a:p>
          <a:p>
            <a:pPr lvl="1"/>
            <a:r>
              <a:rPr lang="en-US" sz="2400" dirty="0" smtClean="0"/>
              <a:t>Serialization &amp; I/O </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2"/>
          <p:cNvSpPr>
            <a:spLocks noGrp="1" noChangeArrowheads="1"/>
          </p:cNvSpPr>
          <p:nvPr>
            <p:ph type="title" idx="4294967295"/>
          </p:nvPr>
        </p:nvSpPr>
        <p:spPr>
          <a:xfrm>
            <a:off x="771525" y="457200"/>
            <a:ext cx="9258300" cy="1143000"/>
          </a:xfrm>
        </p:spPr>
        <p:txBody>
          <a:bodyPr/>
          <a:lstStyle/>
          <a:p>
            <a:r>
              <a:rPr lang="en-US" smtClean="0"/>
              <a:t>Creating and Destroying Objects</a:t>
            </a:r>
          </a:p>
        </p:txBody>
      </p:sp>
      <p:sp>
        <p:nvSpPr>
          <p:cNvPr id="294914" name="Rectangle 3"/>
          <p:cNvSpPr>
            <a:spLocks noGrp="1" noChangeArrowheads="1"/>
          </p:cNvSpPr>
          <p:nvPr>
            <p:ph type="body" idx="1"/>
          </p:nvPr>
        </p:nvSpPr>
        <p:spPr>
          <a:xfrm>
            <a:off x="428625" y="1600200"/>
            <a:ext cx="9686925" cy="4800600"/>
          </a:xfrm>
        </p:spPr>
        <p:txBody>
          <a:bodyPr/>
          <a:lstStyle/>
          <a:p>
            <a:pPr>
              <a:lnSpc>
                <a:spcPct val="90000"/>
              </a:lnSpc>
            </a:pPr>
            <a:r>
              <a:rPr lang="en-US" sz="2000" smtClean="0"/>
              <a:t>Consider providing static factory methods instead of constructors</a:t>
            </a:r>
          </a:p>
          <a:p>
            <a:pPr lvl="1">
              <a:lnSpc>
                <a:spcPct val="90000"/>
              </a:lnSpc>
            </a:pPr>
            <a:r>
              <a:rPr lang="en-US" sz="1600" smtClean="0"/>
              <a:t>Encapsulating problematic initial values [like JNDI name]</a:t>
            </a:r>
          </a:p>
          <a:p>
            <a:pPr lvl="1">
              <a:lnSpc>
                <a:spcPct val="90000"/>
              </a:lnSpc>
            </a:pPr>
            <a:r>
              <a:rPr lang="en-US" sz="1600" smtClean="0"/>
              <a:t>Optimizing object creation</a:t>
            </a:r>
          </a:p>
          <a:p>
            <a:pPr lvl="1">
              <a:lnSpc>
                <a:spcPct val="90000"/>
              </a:lnSpc>
            </a:pPr>
            <a:r>
              <a:rPr lang="en-US" sz="1600" smtClean="0"/>
              <a:t>Caching object factories</a:t>
            </a:r>
          </a:p>
          <a:p>
            <a:pPr lvl="1">
              <a:lnSpc>
                <a:spcPct val="90000"/>
              </a:lnSpc>
            </a:pPr>
            <a:r>
              <a:rPr lang="en-US" sz="1600" smtClean="0"/>
              <a:t>Avoid creating duplicate objects</a:t>
            </a:r>
          </a:p>
          <a:p>
            <a:pPr lvl="1">
              <a:lnSpc>
                <a:spcPct val="90000"/>
              </a:lnSpc>
              <a:buFont typeface="Arial" charset="0"/>
              <a:buNone/>
            </a:pPr>
            <a:endParaRPr lang="en-US" sz="2000" smtClean="0"/>
          </a:p>
          <a:p>
            <a:pPr>
              <a:lnSpc>
                <a:spcPct val="90000"/>
              </a:lnSpc>
            </a:pPr>
            <a:r>
              <a:rPr lang="en-US" sz="2000" smtClean="0"/>
              <a:t>Enforce the singleton property with a private constructor</a:t>
            </a:r>
          </a:p>
          <a:p>
            <a:pPr>
              <a:lnSpc>
                <a:spcPct val="90000"/>
              </a:lnSpc>
              <a:buFont typeface="Arial" charset="0"/>
              <a:buNone/>
            </a:pPr>
            <a:endParaRPr lang="en-US" sz="2000" smtClean="0"/>
          </a:p>
          <a:p>
            <a:pPr>
              <a:lnSpc>
                <a:spcPct val="90000"/>
              </a:lnSpc>
            </a:pPr>
            <a:r>
              <a:rPr lang="en-US" sz="2000" smtClean="0"/>
              <a:t>Enforce non-insatiability with a private constructor</a:t>
            </a:r>
          </a:p>
          <a:p>
            <a:pPr lvl="1">
              <a:lnSpc>
                <a:spcPct val="90000"/>
              </a:lnSpc>
            </a:pPr>
            <a:r>
              <a:rPr lang="en-US" sz="1600" smtClean="0"/>
              <a:t>Abstract classes are for being inherited not for non-insatiability !</a:t>
            </a:r>
          </a:p>
          <a:p>
            <a:pPr lvl="1">
              <a:lnSpc>
                <a:spcPct val="90000"/>
              </a:lnSpc>
            </a:pPr>
            <a:endParaRPr lang="en-US" sz="1600" smtClean="0"/>
          </a:p>
          <a:p>
            <a:pPr>
              <a:lnSpc>
                <a:spcPct val="90000"/>
              </a:lnSpc>
            </a:pPr>
            <a:r>
              <a:rPr lang="en-US" sz="2000" smtClean="0"/>
              <a:t>Eliminate unnecessary  object references</a:t>
            </a:r>
          </a:p>
          <a:p>
            <a:pPr>
              <a:lnSpc>
                <a:spcPct val="90000"/>
              </a:lnSpc>
            </a:pPr>
            <a:endParaRPr lang="en-US" sz="2000" smtClean="0"/>
          </a:p>
          <a:p>
            <a:pPr>
              <a:lnSpc>
                <a:spcPct val="90000"/>
              </a:lnSpc>
            </a:pPr>
            <a:r>
              <a:rPr lang="en-US" sz="2000" smtClean="0"/>
              <a:t>Avoid the use of </a:t>
            </a:r>
            <a:r>
              <a:rPr lang="en-US" sz="2000" i="1" smtClean="0"/>
              <a:t>finalize()</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ChangeArrowheads="1"/>
          </p:cNvSpPr>
          <p:nvPr>
            <p:ph type="title" idx="4294967295"/>
          </p:nvPr>
        </p:nvSpPr>
        <p:spPr>
          <a:xfrm>
            <a:off x="600075" y="655637"/>
            <a:ext cx="9258300" cy="1143000"/>
          </a:xfrm>
        </p:spPr>
        <p:txBody>
          <a:bodyPr/>
          <a:lstStyle/>
          <a:p>
            <a:r>
              <a:rPr lang="en-US" smtClean="0"/>
              <a:t>Methods Common to All Objects</a:t>
            </a:r>
          </a:p>
        </p:txBody>
      </p:sp>
      <p:sp>
        <p:nvSpPr>
          <p:cNvPr id="295938" name="Rectangle 3"/>
          <p:cNvSpPr>
            <a:spLocks noGrp="1" noChangeArrowheads="1"/>
          </p:cNvSpPr>
          <p:nvPr>
            <p:ph type="body" idx="1"/>
          </p:nvPr>
        </p:nvSpPr>
        <p:spPr>
          <a:xfrm>
            <a:off x="514350" y="1798637"/>
            <a:ext cx="9258300" cy="4525963"/>
          </a:xfrm>
        </p:spPr>
        <p:txBody>
          <a:bodyPr/>
          <a:lstStyle/>
          <a:p>
            <a:pPr>
              <a:lnSpc>
                <a:spcPct val="90000"/>
              </a:lnSpc>
            </a:pPr>
            <a:r>
              <a:rPr lang="en-US" sz="2400" smtClean="0"/>
              <a:t>Obey the general contract when overriding equals</a:t>
            </a:r>
          </a:p>
          <a:p>
            <a:pPr>
              <a:lnSpc>
                <a:spcPct val="90000"/>
              </a:lnSpc>
              <a:buFont typeface="Arial" charset="0"/>
              <a:buNone/>
            </a:pPr>
            <a:endParaRPr lang="en-US" sz="2400" smtClean="0"/>
          </a:p>
          <a:p>
            <a:pPr>
              <a:lnSpc>
                <a:spcPct val="90000"/>
              </a:lnSpc>
            </a:pPr>
            <a:r>
              <a:rPr lang="en-US" sz="2400" smtClean="0"/>
              <a:t>Always override </a:t>
            </a:r>
            <a:r>
              <a:rPr lang="en-US" sz="2400" i="1" smtClean="0"/>
              <a:t>hashCode()</a:t>
            </a:r>
            <a:r>
              <a:rPr lang="en-US" sz="2400" smtClean="0"/>
              <a:t> when you override equals</a:t>
            </a:r>
          </a:p>
          <a:p>
            <a:pPr>
              <a:lnSpc>
                <a:spcPct val="90000"/>
              </a:lnSpc>
              <a:buFont typeface="Arial" charset="0"/>
              <a:buNone/>
            </a:pPr>
            <a:endParaRPr lang="en-US" sz="2400" smtClean="0"/>
          </a:p>
          <a:p>
            <a:pPr>
              <a:lnSpc>
                <a:spcPct val="90000"/>
              </a:lnSpc>
            </a:pPr>
            <a:r>
              <a:rPr lang="en-US" sz="2400" smtClean="0"/>
              <a:t>Always override </a:t>
            </a:r>
            <a:r>
              <a:rPr lang="en-US" sz="2400" i="1" smtClean="0"/>
              <a:t>toString()</a:t>
            </a:r>
          </a:p>
          <a:p>
            <a:pPr>
              <a:lnSpc>
                <a:spcPct val="90000"/>
              </a:lnSpc>
              <a:buFont typeface="Arial" charset="0"/>
              <a:buNone/>
            </a:pPr>
            <a:endParaRPr lang="en-US" sz="2400" smtClean="0"/>
          </a:p>
          <a:p>
            <a:pPr>
              <a:lnSpc>
                <a:spcPct val="90000"/>
              </a:lnSpc>
            </a:pPr>
            <a:r>
              <a:rPr lang="en-US" sz="2400" smtClean="0"/>
              <a:t>Make sure that </a:t>
            </a:r>
            <a:r>
              <a:rPr lang="en-US" sz="2400" i="1" smtClean="0"/>
              <a:t>clone() </a:t>
            </a:r>
            <a:r>
              <a:rPr lang="en-US" sz="2400" smtClean="0"/>
              <a:t>doesn’t conflict with the class logic</a:t>
            </a:r>
          </a:p>
          <a:p>
            <a:pPr>
              <a:lnSpc>
                <a:spcPct val="90000"/>
              </a:lnSpc>
              <a:buFont typeface="Arial" charset="0"/>
              <a:buNone/>
            </a:pPr>
            <a:endParaRPr lang="en-US" sz="2400" smtClean="0"/>
          </a:p>
          <a:p>
            <a:pPr>
              <a:lnSpc>
                <a:spcPct val="90000"/>
              </a:lnSpc>
            </a:pPr>
            <a:r>
              <a:rPr lang="en-US" sz="2400" smtClean="0"/>
              <a:t>Consider implementing </a:t>
            </a:r>
            <a:r>
              <a:rPr lang="en-US" sz="2400" i="1" smtClean="0"/>
              <a:t>Comparable</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2"/>
          <p:cNvSpPr>
            <a:spLocks noGrp="1" noChangeArrowheads="1"/>
          </p:cNvSpPr>
          <p:nvPr>
            <p:ph type="title" idx="4294967295"/>
          </p:nvPr>
        </p:nvSpPr>
        <p:spPr>
          <a:xfrm>
            <a:off x="257175" y="609600"/>
            <a:ext cx="9858375" cy="990600"/>
          </a:xfrm>
        </p:spPr>
        <p:txBody>
          <a:bodyPr/>
          <a:lstStyle/>
          <a:p>
            <a:r>
              <a:rPr lang="en-US" smtClean="0"/>
              <a:t>Classes and Interfaces</a:t>
            </a:r>
          </a:p>
        </p:txBody>
      </p:sp>
      <p:sp>
        <p:nvSpPr>
          <p:cNvPr id="296962" name="Rectangle 3"/>
          <p:cNvSpPr>
            <a:spLocks noGrp="1" noChangeArrowheads="1"/>
          </p:cNvSpPr>
          <p:nvPr>
            <p:ph type="body" idx="1"/>
          </p:nvPr>
        </p:nvSpPr>
        <p:spPr>
          <a:xfrm>
            <a:off x="514350" y="2027238"/>
            <a:ext cx="9258300" cy="4525962"/>
          </a:xfrm>
        </p:spPr>
        <p:txBody>
          <a:bodyPr/>
          <a:lstStyle/>
          <a:p>
            <a:pPr>
              <a:lnSpc>
                <a:spcPct val="80000"/>
              </a:lnSpc>
            </a:pPr>
            <a:r>
              <a:rPr lang="en-US" sz="2000" smtClean="0"/>
              <a:t>Minimize the accessibility of classes and members</a:t>
            </a:r>
          </a:p>
          <a:p>
            <a:pPr>
              <a:lnSpc>
                <a:spcPct val="80000"/>
              </a:lnSpc>
              <a:buFont typeface="Arial" charset="0"/>
              <a:buNone/>
            </a:pPr>
            <a:endParaRPr lang="en-US" sz="2000" smtClean="0"/>
          </a:p>
          <a:p>
            <a:pPr>
              <a:lnSpc>
                <a:spcPct val="80000"/>
              </a:lnSpc>
            </a:pPr>
            <a:r>
              <a:rPr lang="en-US" sz="2000" smtClean="0"/>
              <a:t>Favor immutability</a:t>
            </a:r>
          </a:p>
          <a:p>
            <a:pPr>
              <a:lnSpc>
                <a:spcPct val="80000"/>
              </a:lnSpc>
              <a:buFont typeface="Arial" charset="0"/>
              <a:buNone/>
            </a:pPr>
            <a:endParaRPr lang="en-US" sz="2000" smtClean="0"/>
          </a:p>
          <a:p>
            <a:pPr>
              <a:lnSpc>
                <a:spcPct val="80000"/>
              </a:lnSpc>
            </a:pPr>
            <a:r>
              <a:rPr lang="en-US" sz="2000" smtClean="0"/>
              <a:t>Favor composition over inheritance</a:t>
            </a:r>
          </a:p>
          <a:p>
            <a:pPr lvl="1">
              <a:lnSpc>
                <a:spcPct val="80000"/>
              </a:lnSpc>
            </a:pPr>
            <a:r>
              <a:rPr lang="en-US" sz="1600" smtClean="0"/>
              <a:t>Operations are chained rather than overridden </a:t>
            </a:r>
          </a:p>
          <a:p>
            <a:pPr lvl="1">
              <a:lnSpc>
                <a:spcPct val="80000"/>
              </a:lnSpc>
            </a:pPr>
            <a:r>
              <a:rPr lang="en-US" sz="1600" smtClean="0"/>
              <a:t>Decoration</a:t>
            </a:r>
          </a:p>
          <a:p>
            <a:pPr>
              <a:lnSpc>
                <a:spcPct val="80000"/>
              </a:lnSpc>
              <a:buFont typeface="Arial" charset="0"/>
              <a:buNone/>
            </a:pPr>
            <a:endParaRPr lang="en-US" sz="2000" smtClean="0"/>
          </a:p>
          <a:p>
            <a:pPr>
              <a:lnSpc>
                <a:spcPct val="80000"/>
              </a:lnSpc>
            </a:pPr>
            <a:r>
              <a:rPr lang="en-US" sz="2000" smtClean="0"/>
              <a:t>Design and document for inheritance or else prohibit it</a:t>
            </a:r>
          </a:p>
          <a:p>
            <a:pPr>
              <a:lnSpc>
                <a:spcPct val="80000"/>
              </a:lnSpc>
              <a:buFont typeface="Arial" charset="0"/>
              <a:buNone/>
            </a:pPr>
            <a:endParaRPr lang="en-US" sz="2000" smtClean="0"/>
          </a:p>
          <a:p>
            <a:pPr>
              <a:lnSpc>
                <a:spcPct val="80000"/>
              </a:lnSpc>
            </a:pPr>
            <a:r>
              <a:rPr lang="en-US" sz="2000" smtClean="0"/>
              <a:t>Prefer interfaces to abstract classes</a:t>
            </a:r>
          </a:p>
          <a:p>
            <a:pPr>
              <a:lnSpc>
                <a:spcPct val="80000"/>
              </a:lnSpc>
              <a:buFont typeface="Arial" charset="0"/>
              <a:buNone/>
            </a:pPr>
            <a:endParaRPr lang="en-US" sz="2000" smtClean="0"/>
          </a:p>
          <a:p>
            <a:pPr>
              <a:lnSpc>
                <a:spcPct val="80000"/>
              </a:lnSpc>
            </a:pPr>
            <a:r>
              <a:rPr lang="en-US" sz="2000" smtClean="0"/>
              <a:t>Use interfaces only to define types</a:t>
            </a:r>
          </a:p>
          <a:p>
            <a:pPr>
              <a:lnSpc>
                <a:spcPct val="80000"/>
              </a:lnSpc>
            </a:pPr>
            <a:endParaRPr lang="en-US" sz="2000" smtClean="0"/>
          </a:p>
          <a:p>
            <a:pPr>
              <a:lnSpc>
                <a:spcPct val="80000"/>
              </a:lnSpc>
            </a:pPr>
            <a:r>
              <a:rPr lang="en-US" sz="2000" smtClean="0"/>
              <a:t>Favor static member classes over non-static</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2"/>
          <p:cNvSpPr>
            <a:spLocks noGrp="1" noChangeArrowheads="1"/>
          </p:cNvSpPr>
          <p:nvPr>
            <p:ph type="title" idx="4294967295"/>
          </p:nvPr>
        </p:nvSpPr>
        <p:spPr>
          <a:xfrm>
            <a:off x="514350" y="274638"/>
            <a:ext cx="9258300" cy="1143000"/>
          </a:xfrm>
        </p:spPr>
        <p:txBody>
          <a:bodyPr/>
          <a:lstStyle/>
          <a:p>
            <a:r>
              <a:rPr lang="en-US" smtClean="0"/>
              <a:t>Methods</a:t>
            </a:r>
          </a:p>
        </p:txBody>
      </p:sp>
      <p:sp>
        <p:nvSpPr>
          <p:cNvPr id="297986" name="Rectangle 3"/>
          <p:cNvSpPr>
            <a:spLocks noGrp="1" noChangeArrowheads="1"/>
          </p:cNvSpPr>
          <p:nvPr>
            <p:ph type="body" idx="1"/>
          </p:nvPr>
        </p:nvSpPr>
        <p:spPr/>
        <p:txBody>
          <a:bodyPr/>
          <a:lstStyle/>
          <a:p>
            <a:r>
              <a:rPr lang="en-US" sz="2400" smtClean="0"/>
              <a:t>Check parameters for validity</a:t>
            </a:r>
          </a:p>
          <a:p>
            <a:pPr>
              <a:buFont typeface="Arial" charset="0"/>
              <a:buNone/>
            </a:pPr>
            <a:endParaRPr lang="en-US" sz="2400" smtClean="0"/>
          </a:p>
          <a:p>
            <a:r>
              <a:rPr lang="en-US" sz="2400" smtClean="0"/>
              <a:t>Return zero-length arrays, not nulls</a:t>
            </a:r>
          </a:p>
          <a:p>
            <a:pPr lvl="1"/>
            <a:r>
              <a:rPr lang="en-US" sz="1800" smtClean="0"/>
              <a:t>Less checking to do when receiving results</a:t>
            </a:r>
          </a:p>
          <a:p>
            <a:pPr>
              <a:buFont typeface="Arial" charset="0"/>
              <a:buNone/>
            </a:pPr>
            <a:endParaRPr lang="en-US" sz="2400" smtClean="0"/>
          </a:p>
          <a:p>
            <a:r>
              <a:rPr lang="en-US" sz="2400" smtClean="0"/>
              <a:t>Write doc comments for all exposed API elements</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2"/>
          <p:cNvSpPr>
            <a:spLocks noGrp="1" noChangeArrowheads="1"/>
          </p:cNvSpPr>
          <p:nvPr>
            <p:ph type="title" idx="4294967295"/>
          </p:nvPr>
        </p:nvSpPr>
        <p:spPr>
          <a:xfrm>
            <a:off x="514350" y="549275"/>
            <a:ext cx="9258300" cy="1143000"/>
          </a:xfrm>
        </p:spPr>
        <p:txBody>
          <a:bodyPr/>
          <a:lstStyle/>
          <a:p>
            <a:r>
              <a:rPr lang="en-US" smtClean="0"/>
              <a:t>General Programming</a:t>
            </a:r>
          </a:p>
        </p:txBody>
      </p:sp>
      <p:sp>
        <p:nvSpPr>
          <p:cNvPr id="299010" name="Rectangle 3"/>
          <p:cNvSpPr>
            <a:spLocks noGrp="1" noChangeArrowheads="1"/>
          </p:cNvSpPr>
          <p:nvPr>
            <p:ph type="body" idx="1"/>
          </p:nvPr>
        </p:nvSpPr>
        <p:spPr>
          <a:xfrm>
            <a:off x="514350" y="1874838"/>
            <a:ext cx="9258300" cy="4525963"/>
          </a:xfrm>
        </p:spPr>
        <p:txBody>
          <a:bodyPr/>
          <a:lstStyle/>
          <a:p>
            <a:r>
              <a:rPr lang="en-US" sz="2400" smtClean="0"/>
              <a:t>Minimize the scope of local variables</a:t>
            </a:r>
          </a:p>
          <a:p>
            <a:pPr>
              <a:buFont typeface="Arial" charset="0"/>
              <a:buNone/>
            </a:pPr>
            <a:endParaRPr lang="en-US" sz="2400" smtClean="0"/>
          </a:p>
          <a:p>
            <a:r>
              <a:rPr lang="en-US" sz="2400" smtClean="0"/>
              <a:t>Know and use the libraries</a:t>
            </a:r>
          </a:p>
          <a:p>
            <a:pPr>
              <a:buFont typeface="Arial" charset="0"/>
              <a:buNone/>
            </a:pPr>
            <a:endParaRPr lang="en-US" sz="2400" smtClean="0"/>
          </a:p>
          <a:p>
            <a:r>
              <a:rPr lang="en-US" sz="2400" smtClean="0"/>
              <a:t>Beware the performance of string concatenation</a:t>
            </a:r>
          </a:p>
          <a:p>
            <a:pPr>
              <a:buFont typeface="Arial" charset="0"/>
              <a:buNone/>
            </a:pPr>
            <a:endParaRPr lang="en-US" sz="2400" smtClean="0"/>
          </a:p>
          <a:p>
            <a:r>
              <a:rPr lang="en-US" sz="2400" smtClean="0"/>
              <a:t>Refer to objects by their interfaces (Design By Interface)</a:t>
            </a:r>
          </a:p>
          <a:p>
            <a:pPr>
              <a:buFont typeface="Arial" charset="0"/>
              <a:buNone/>
            </a:pPr>
            <a:endParaRPr lang="en-US" sz="2400" smtClean="0"/>
          </a:p>
          <a:p>
            <a:r>
              <a:rPr lang="en-US" sz="2400" smtClean="0"/>
              <a:t>Adhere to generally accepted naming conventions</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ChangeArrowheads="1"/>
          </p:cNvSpPr>
          <p:nvPr>
            <p:ph type="title" idx="4294967295"/>
          </p:nvPr>
        </p:nvSpPr>
        <p:spPr>
          <a:xfrm>
            <a:off x="514350" y="274638"/>
            <a:ext cx="9258300" cy="1143000"/>
          </a:xfrm>
        </p:spPr>
        <p:txBody>
          <a:bodyPr/>
          <a:lstStyle/>
          <a:p>
            <a:r>
              <a:rPr lang="en-US" dirty="0" smtClean="0"/>
              <a:t>Exceptions</a:t>
            </a:r>
          </a:p>
        </p:txBody>
      </p:sp>
      <p:sp>
        <p:nvSpPr>
          <p:cNvPr id="300034" name="Rectangle 3"/>
          <p:cNvSpPr>
            <a:spLocks noGrp="1" noChangeArrowheads="1"/>
          </p:cNvSpPr>
          <p:nvPr>
            <p:ph type="body" idx="1"/>
          </p:nvPr>
        </p:nvSpPr>
        <p:spPr/>
        <p:txBody>
          <a:bodyPr/>
          <a:lstStyle/>
          <a:p>
            <a:pPr>
              <a:lnSpc>
                <a:spcPct val="90000"/>
              </a:lnSpc>
            </a:pPr>
            <a:r>
              <a:rPr lang="en-US" sz="2400" smtClean="0"/>
              <a:t>Use checked exceptions for recoverable conditions</a:t>
            </a:r>
          </a:p>
          <a:p>
            <a:pPr>
              <a:lnSpc>
                <a:spcPct val="90000"/>
              </a:lnSpc>
            </a:pPr>
            <a:r>
              <a:rPr lang="en-US" sz="2400" smtClean="0"/>
              <a:t>Use run-time exceptions for programming errors</a:t>
            </a:r>
          </a:p>
          <a:p>
            <a:pPr>
              <a:lnSpc>
                <a:spcPct val="90000"/>
              </a:lnSpc>
            </a:pPr>
            <a:r>
              <a:rPr lang="en-US" sz="2400" smtClean="0"/>
              <a:t>Avoid unnecessary use of checked exceptions</a:t>
            </a:r>
          </a:p>
          <a:p>
            <a:pPr>
              <a:lnSpc>
                <a:spcPct val="90000"/>
              </a:lnSpc>
            </a:pPr>
            <a:r>
              <a:rPr lang="en-US" sz="2400" smtClean="0"/>
              <a:t>Favor the use of standard exceptions</a:t>
            </a:r>
          </a:p>
          <a:p>
            <a:pPr>
              <a:lnSpc>
                <a:spcPct val="90000"/>
              </a:lnSpc>
            </a:pPr>
            <a:r>
              <a:rPr lang="en-US" sz="2400" smtClean="0"/>
              <a:t>Throw exceptions appropriate to the abstraction</a:t>
            </a:r>
          </a:p>
          <a:p>
            <a:pPr>
              <a:lnSpc>
                <a:spcPct val="90000"/>
              </a:lnSpc>
            </a:pPr>
            <a:r>
              <a:rPr lang="en-US" sz="2400" smtClean="0"/>
              <a:t>Document all exceptions thrown by each method</a:t>
            </a:r>
          </a:p>
          <a:p>
            <a:pPr>
              <a:lnSpc>
                <a:spcPct val="90000"/>
              </a:lnSpc>
            </a:pPr>
            <a:r>
              <a:rPr lang="en-US" sz="2400" smtClean="0"/>
              <a:t>Include failure-capture information in detail messages</a:t>
            </a:r>
          </a:p>
          <a:p>
            <a:pPr>
              <a:lnSpc>
                <a:spcPct val="90000"/>
              </a:lnSpc>
            </a:pPr>
            <a:r>
              <a:rPr lang="en-US" sz="2400" smtClean="0"/>
              <a:t>Don't ignore exceptions</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Exceptions</a:t>
            </a:r>
            <a:endParaRPr lang="he-IL" dirty="0"/>
          </a:p>
        </p:txBody>
      </p:sp>
      <p:sp>
        <p:nvSpPr>
          <p:cNvPr id="3" name="Content Placeholder 2"/>
          <p:cNvSpPr>
            <a:spLocks noGrp="1"/>
          </p:cNvSpPr>
          <p:nvPr>
            <p:ph idx="1"/>
          </p:nvPr>
        </p:nvSpPr>
        <p:spPr>
          <a:xfrm>
            <a:off x="85725" y="1295400"/>
            <a:ext cx="10201275" cy="4525963"/>
          </a:xfrm>
        </p:spPr>
        <p:txBody>
          <a:bodyPr/>
          <a:lstStyle/>
          <a:p>
            <a:pPr>
              <a:buNone/>
            </a:pPr>
            <a:endParaRPr lang="en-US" sz="1600" dirty="0" smtClean="0"/>
          </a:p>
          <a:p>
            <a:pPr lvl="1"/>
            <a:r>
              <a:rPr lang="en-US" sz="2000" dirty="0" smtClean="0"/>
              <a:t>Avoid throwing exceptions</a:t>
            </a:r>
          </a:p>
          <a:p>
            <a:pPr lvl="2"/>
            <a:r>
              <a:rPr lang="en-US" sz="1800" dirty="0" smtClean="0"/>
              <a:t>Breaks stack flow</a:t>
            </a:r>
          </a:p>
          <a:p>
            <a:pPr lvl="2"/>
            <a:r>
              <a:rPr lang="en-US" sz="1800" dirty="0" smtClean="0"/>
              <a:t>Use if statements instead</a:t>
            </a:r>
          </a:p>
          <a:p>
            <a:pPr lvl="2"/>
            <a:endParaRPr lang="en-US" sz="2000" dirty="0" smtClean="0"/>
          </a:p>
          <a:p>
            <a:pPr lvl="1"/>
            <a:r>
              <a:rPr lang="en-US" sz="2000" dirty="0" smtClean="0"/>
              <a:t>Prefer </a:t>
            </a:r>
            <a:r>
              <a:rPr lang="en-US" sz="2000" i="1" dirty="0" err="1" smtClean="0"/>
              <a:t>instanceof</a:t>
            </a:r>
            <a:r>
              <a:rPr lang="en-US" sz="2000" dirty="0" smtClean="0"/>
              <a:t> operator upon detailed try-catch</a:t>
            </a:r>
          </a:p>
          <a:p>
            <a:pPr lvl="2"/>
            <a:r>
              <a:rPr lang="en-US" sz="1800" dirty="0" smtClean="0"/>
              <a:t>Catch Exception and check the instance of it</a:t>
            </a:r>
          </a:p>
          <a:p>
            <a:pPr lvl="2"/>
            <a:r>
              <a:rPr lang="en-US" sz="1800" dirty="0" smtClean="0"/>
              <a:t>Works better than coding catch blocks for each potential exception </a:t>
            </a:r>
          </a:p>
          <a:p>
            <a:pPr lvl="2"/>
            <a:endParaRPr lang="en-US" sz="2000" dirty="0" smtClean="0"/>
          </a:p>
          <a:p>
            <a:pPr lvl="1"/>
            <a:r>
              <a:rPr lang="en-US" sz="2000" dirty="0" smtClean="0"/>
              <a:t>When throwing exceptions – get rid of stack trace </a:t>
            </a:r>
          </a:p>
          <a:p>
            <a:pPr lvl="2"/>
            <a:r>
              <a:rPr lang="en-US" sz="1800" dirty="0" smtClean="0"/>
              <a:t>You are not allowed to assign null values to the </a:t>
            </a:r>
            <a:r>
              <a:rPr lang="en-US" sz="1800" dirty="0" err="1" smtClean="0"/>
              <a:t>Exception.setStackTrace</a:t>
            </a:r>
            <a:r>
              <a:rPr lang="en-US" sz="1800" dirty="0" smtClean="0"/>
              <a:t>() method</a:t>
            </a:r>
          </a:p>
          <a:p>
            <a:pPr lvl="2"/>
            <a:r>
              <a:rPr lang="en-US" sz="1800" dirty="0" smtClean="0"/>
              <a:t>Make the </a:t>
            </a:r>
            <a:r>
              <a:rPr lang="en-US" sz="1800" dirty="0" err="1" smtClean="0"/>
              <a:t>StackTraceArray</a:t>
            </a:r>
            <a:r>
              <a:rPr lang="en-US" sz="1800" dirty="0" smtClean="0"/>
              <a:t> shorter and than assign it</a:t>
            </a:r>
          </a:p>
          <a:p>
            <a:pPr lvl="2"/>
            <a:endParaRPr lang="he-IL"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Escape Analysis</a:t>
            </a:r>
            <a:endParaRPr lang="he-IL" dirty="0"/>
          </a:p>
        </p:txBody>
      </p:sp>
      <p:sp>
        <p:nvSpPr>
          <p:cNvPr id="3" name="Content Placeholder 2"/>
          <p:cNvSpPr>
            <a:spLocks noGrp="1"/>
          </p:cNvSpPr>
          <p:nvPr>
            <p:ph idx="1"/>
          </p:nvPr>
        </p:nvSpPr>
        <p:spPr>
          <a:xfrm>
            <a:off x="342900" y="1600201"/>
            <a:ext cx="9429750" cy="4525963"/>
          </a:xfrm>
        </p:spPr>
        <p:txBody>
          <a:bodyPr/>
          <a:lstStyle/>
          <a:p>
            <a:r>
              <a:rPr lang="en-US" dirty="0" smtClean="0"/>
              <a:t>What is ‘escape analysis’ ?</a:t>
            </a:r>
          </a:p>
          <a:p>
            <a:pPr lvl="1"/>
            <a:r>
              <a:rPr lang="en-US" dirty="0" smtClean="0"/>
              <a:t>Tracking non-escape references</a:t>
            </a:r>
          </a:p>
          <a:p>
            <a:pPr lvl="1"/>
            <a:r>
              <a:rPr lang="en-US" dirty="0" smtClean="0"/>
              <a:t>Turning the non-escape object state to be part of the stack that uses it instead of being allocated on the heap</a:t>
            </a:r>
          </a:p>
          <a:p>
            <a:endParaRPr lang="he-IL" dirty="0"/>
          </a:p>
        </p:txBody>
      </p:sp>
      <p:sp>
        <p:nvSpPr>
          <p:cNvPr id="4" name="Rectangle 5"/>
          <p:cNvSpPr>
            <a:spLocks noChangeArrowheads="1"/>
          </p:cNvSpPr>
          <p:nvPr/>
        </p:nvSpPr>
        <p:spPr bwMode="auto">
          <a:xfrm>
            <a:off x="600075" y="4648200"/>
            <a:ext cx="2828925" cy="1143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Object method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       Pixel p = new Pixel(100,30);</a:t>
            </a:r>
          </a:p>
          <a:p>
            <a:pPr algn="l" rtl="0" fontAlgn="auto">
              <a:spcBef>
                <a:spcPts val="0"/>
              </a:spcBef>
              <a:spcAft>
                <a:spcPts val="0"/>
              </a:spcAft>
              <a:defRPr/>
            </a:pPr>
            <a:r>
              <a:rPr lang="en-US" sz="1400" dirty="0" smtClean="0">
                <a:latin typeface="+mn-lt"/>
                <a:cs typeface="+mn-cs"/>
              </a:rPr>
              <a:t>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a:t>
            </a:r>
            <a:endParaRPr lang="en-US" sz="1400" dirty="0">
              <a:solidFill>
                <a:srgbClr val="FF3300"/>
              </a:solidFill>
              <a:latin typeface="+mn-lt"/>
              <a:cs typeface="+mn-cs"/>
            </a:endParaRPr>
          </a:p>
        </p:txBody>
      </p:sp>
      <p:sp>
        <p:nvSpPr>
          <p:cNvPr id="5" name="Rectangle 5"/>
          <p:cNvSpPr>
            <a:spLocks noChangeArrowheads="1"/>
          </p:cNvSpPr>
          <p:nvPr/>
        </p:nvSpPr>
        <p:spPr bwMode="auto">
          <a:xfrm>
            <a:off x="6515100" y="4572000"/>
            <a:ext cx="2486025" cy="1295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Object method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       </a:t>
            </a:r>
            <a:r>
              <a:rPr lang="en-US" sz="1400" dirty="0" err="1" smtClean="0">
                <a:latin typeface="+mn-lt"/>
                <a:cs typeface="+mn-cs"/>
              </a:rPr>
              <a:t>int</a:t>
            </a:r>
            <a:r>
              <a:rPr lang="en-US" sz="1400" dirty="0" smtClean="0">
                <a:latin typeface="+mn-lt"/>
                <a:cs typeface="+mn-cs"/>
              </a:rPr>
              <a:t> x=100;</a:t>
            </a:r>
          </a:p>
          <a:p>
            <a:pPr algn="l" rtl="0" fontAlgn="auto">
              <a:spcBef>
                <a:spcPts val="0"/>
              </a:spcBef>
              <a:spcAft>
                <a:spcPts val="0"/>
              </a:spcAft>
              <a:defRPr/>
            </a:pPr>
            <a:r>
              <a:rPr lang="en-US" sz="1400" dirty="0" smtClean="0">
                <a:latin typeface="+mn-lt"/>
                <a:cs typeface="+mn-cs"/>
              </a:rPr>
              <a:t>       </a:t>
            </a:r>
            <a:r>
              <a:rPr lang="en-US" sz="1400" dirty="0" err="1" smtClean="0">
                <a:latin typeface="+mn-lt"/>
                <a:cs typeface="+mn-cs"/>
              </a:rPr>
              <a:t>int</a:t>
            </a:r>
            <a:r>
              <a:rPr lang="en-US" sz="1400" dirty="0" smtClean="0">
                <a:latin typeface="+mn-lt"/>
                <a:cs typeface="+mn-cs"/>
              </a:rPr>
              <a:t> y=30;</a:t>
            </a:r>
          </a:p>
          <a:p>
            <a:pPr algn="l" rtl="0" fontAlgn="auto">
              <a:spcBef>
                <a:spcPts val="0"/>
              </a:spcBef>
              <a:spcAft>
                <a:spcPts val="0"/>
              </a:spcAft>
              <a:defRPr/>
            </a:pPr>
            <a:r>
              <a:rPr lang="en-US" sz="1400" dirty="0" smtClean="0">
                <a:latin typeface="+mn-lt"/>
                <a:cs typeface="+mn-cs"/>
              </a:rPr>
              <a:t>       …</a:t>
            </a:r>
            <a:endParaRPr lang="en-US" sz="1400" dirty="0">
              <a:latin typeface="+mn-lt"/>
              <a:cs typeface="+mn-cs"/>
            </a:endParaRPr>
          </a:p>
          <a:p>
            <a:pPr algn="l" rtl="0" fontAlgn="auto">
              <a:spcBef>
                <a:spcPts val="0"/>
              </a:spcBef>
              <a:spcAft>
                <a:spcPts val="0"/>
              </a:spcAft>
              <a:defRPr/>
            </a:pPr>
            <a:r>
              <a:rPr lang="en-US" sz="1400" dirty="0" smtClean="0">
                <a:latin typeface="+mn-lt"/>
                <a:cs typeface="+mn-cs"/>
              </a:rPr>
              <a:t>}</a:t>
            </a:r>
            <a:endParaRPr lang="en-US" sz="1400" dirty="0">
              <a:solidFill>
                <a:srgbClr val="FF3300"/>
              </a:solidFill>
              <a:latin typeface="+mn-lt"/>
              <a:cs typeface="+mn-cs"/>
            </a:endParaRPr>
          </a:p>
        </p:txBody>
      </p:sp>
      <p:cxnSp>
        <p:nvCxnSpPr>
          <p:cNvPr id="7" name="Straight Arrow Connector 6"/>
          <p:cNvCxnSpPr>
            <a:stCxn id="4" idx="3"/>
            <a:endCxn id="5" idx="1"/>
          </p:cNvCxnSpPr>
          <p:nvPr/>
        </p:nvCxnSpPr>
        <p:spPr>
          <a:xfrm>
            <a:off x="3429000" y="5219700"/>
            <a:ext cx="3086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nvSpPr>
        <p:spPr bwMode="auto">
          <a:xfrm>
            <a:off x="3514725" y="4191000"/>
            <a:ext cx="2914650" cy="838200"/>
          </a:xfrm>
          <a:prstGeom prst="rect">
            <a:avLst/>
          </a:prstGeom>
          <a:noFill/>
          <a:ln w="28575">
            <a:solidFill>
              <a:schemeClr val="bg2"/>
            </a:solidFill>
            <a:miter lim="800000"/>
            <a:headEnd/>
            <a:tailEnd/>
          </a:ln>
        </p:spPr>
        <p:txBody>
          <a:bodyPr wrap="none" anchor="ctr"/>
          <a:lstStyle/>
          <a:p>
            <a:pPr algn="l" rtl="0" eaLnBrk="0" hangingPunct="0"/>
            <a:r>
              <a:rPr lang="en-US" sz="1400" dirty="0" smtClean="0">
                <a:latin typeface="Calibri" pitchFamily="34" charset="0"/>
              </a:rPr>
              <a:t>JVM tracks non-escape references</a:t>
            </a:r>
          </a:p>
          <a:p>
            <a:pPr algn="l" rtl="0" eaLnBrk="0" hangingPunct="0"/>
            <a:r>
              <a:rPr lang="en-US" sz="1400" dirty="0" smtClean="0">
                <a:latin typeface="Calibri" pitchFamily="34" charset="0"/>
              </a:rPr>
              <a:t>And turns the object state to be </a:t>
            </a:r>
          </a:p>
          <a:p>
            <a:pPr algn="l" rtl="0" eaLnBrk="0" hangingPunct="0"/>
            <a:r>
              <a:rPr lang="en-US" sz="1400" dirty="0" smtClean="0">
                <a:latin typeface="Calibri" pitchFamily="34" charset="0"/>
              </a:rPr>
              <a:t>part of the stack that uses it</a:t>
            </a:r>
            <a:endParaRPr lang="en-US" sz="1400" dirty="0">
              <a:latin typeface="Calibri"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Exceptions</a:t>
            </a:r>
            <a:endParaRPr lang="he-IL" dirty="0"/>
          </a:p>
        </p:txBody>
      </p:sp>
      <p:sp>
        <p:nvSpPr>
          <p:cNvPr id="3" name="Content Placeholder 2"/>
          <p:cNvSpPr>
            <a:spLocks noGrp="1"/>
          </p:cNvSpPr>
          <p:nvPr>
            <p:ph idx="1"/>
          </p:nvPr>
        </p:nvSpPr>
        <p:spPr/>
        <p:txBody>
          <a:bodyPr/>
          <a:lstStyle/>
          <a:p>
            <a:endParaRPr lang="en-US" sz="1600" dirty="0" smtClean="0"/>
          </a:p>
          <a:p>
            <a:pPr lvl="1"/>
            <a:r>
              <a:rPr lang="en-US" sz="2000" dirty="0" smtClean="0"/>
              <a:t>Prevent casting runtime exceptions</a:t>
            </a:r>
          </a:p>
          <a:p>
            <a:pPr lvl="2"/>
            <a:r>
              <a:rPr lang="en-US" sz="2000" dirty="0" smtClean="0"/>
              <a:t>By avoiding class casting</a:t>
            </a:r>
          </a:p>
          <a:p>
            <a:pPr lvl="2"/>
            <a:r>
              <a:rPr lang="en-US" sz="2000" dirty="0" smtClean="0"/>
              <a:t>By exploiting generics feature added in Java 5.0</a:t>
            </a:r>
          </a:p>
          <a:p>
            <a:pPr lvl="2"/>
            <a:endParaRPr lang="en-US" sz="2000" dirty="0" smtClean="0"/>
          </a:p>
          <a:p>
            <a:pPr lvl="1"/>
            <a:endParaRPr lang="en-US" dirty="0" smtClean="0"/>
          </a:p>
          <a:p>
            <a:pPr lvl="1">
              <a:buNone/>
            </a:pPr>
            <a:r>
              <a:rPr lang="en-US" sz="2400" dirty="0" smtClean="0"/>
              <a:t>Note: some of the tips will enhance performance but might harm maintainability and code quality </a:t>
            </a:r>
          </a:p>
          <a:p>
            <a:pPr lvl="1"/>
            <a:endParaRPr lang="he-IL"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2"/>
          <p:cNvSpPr>
            <a:spLocks noGrp="1" noChangeArrowheads="1"/>
          </p:cNvSpPr>
          <p:nvPr>
            <p:ph type="title" idx="4294967295"/>
          </p:nvPr>
        </p:nvSpPr>
        <p:spPr>
          <a:xfrm>
            <a:off x="514350" y="274638"/>
            <a:ext cx="9258300" cy="1143000"/>
          </a:xfrm>
        </p:spPr>
        <p:txBody>
          <a:bodyPr/>
          <a:lstStyle/>
          <a:p>
            <a:r>
              <a:rPr lang="en-US" smtClean="0"/>
              <a:t>Serialization</a:t>
            </a:r>
          </a:p>
        </p:txBody>
      </p:sp>
      <p:sp>
        <p:nvSpPr>
          <p:cNvPr id="301058" name="Rectangle 3"/>
          <p:cNvSpPr>
            <a:spLocks noGrp="1" noChangeArrowheads="1"/>
          </p:cNvSpPr>
          <p:nvPr>
            <p:ph type="body" idx="1"/>
          </p:nvPr>
        </p:nvSpPr>
        <p:spPr/>
        <p:txBody>
          <a:bodyPr/>
          <a:lstStyle/>
          <a:p>
            <a:r>
              <a:rPr lang="en-US" sz="2400" smtClean="0"/>
              <a:t>Implement </a:t>
            </a:r>
            <a:r>
              <a:rPr lang="en-US" sz="2400" i="1" smtClean="0"/>
              <a:t>Serializable</a:t>
            </a:r>
            <a:r>
              <a:rPr lang="en-US" sz="2400" smtClean="0"/>
              <a:t> judiciously</a:t>
            </a:r>
          </a:p>
          <a:p>
            <a:pPr lvl="1"/>
            <a:r>
              <a:rPr lang="en-US" sz="2000" i="1" smtClean="0"/>
              <a:t>transient</a:t>
            </a:r>
            <a:r>
              <a:rPr lang="en-US" sz="2000" smtClean="0"/>
              <a:t> for unwanted or un-persistent entities</a:t>
            </a:r>
          </a:p>
          <a:p>
            <a:pPr lvl="1">
              <a:buFont typeface="Arial" charset="0"/>
              <a:buNone/>
            </a:pPr>
            <a:endParaRPr lang="en-US" sz="2000" smtClean="0"/>
          </a:p>
          <a:p>
            <a:r>
              <a:rPr lang="en-US" sz="2400" smtClean="0"/>
              <a:t>Consider using a custom serialized form when</a:t>
            </a:r>
          </a:p>
          <a:p>
            <a:pPr lvl="1"/>
            <a:r>
              <a:rPr lang="en-US" sz="1600" smtClean="0"/>
              <a:t>Most of the state doesn’t need to be serialized </a:t>
            </a:r>
          </a:p>
          <a:p>
            <a:pPr lvl="1"/>
            <a:r>
              <a:rPr lang="en-US" sz="1600" smtClean="0"/>
              <a:t>The state is also formatted when serialized </a:t>
            </a:r>
          </a:p>
          <a:p>
            <a:pPr lvl="1"/>
            <a:r>
              <a:rPr lang="en-US" sz="1600" smtClean="0"/>
              <a:t>You may use Filter [</a:t>
            </a:r>
            <a:r>
              <a:rPr lang="en-US" sz="1600" i="1" smtClean="0"/>
              <a:t>java.io</a:t>
            </a:r>
            <a:r>
              <a:rPr lang="en-US" sz="1600" smtClean="0"/>
              <a:t>] to do so</a:t>
            </a:r>
          </a:p>
          <a:p>
            <a:pPr lvl="2"/>
            <a:r>
              <a:rPr lang="en-US" sz="1600" smtClean="0"/>
              <a:t>Write ‘writeObject’ &amp; ‘readObject’ methods</a:t>
            </a:r>
          </a:p>
          <a:p>
            <a:pPr lvl="2"/>
            <a:r>
              <a:rPr lang="en-US" sz="1600" smtClean="0"/>
              <a:t>Provide a ‘readResolve’ method when necessary</a:t>
            </a:r>
          </a:p>
          <a:p>
            <a:pPr lvl="2"/>
            <a:r>
              <a:rPr lang="en-US" sz="1600" i="1" smtClean="0"/>
              <a:t>FilterReader, FilterWriter, FilterInputStream, FilterOutputStream</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I/O</a:t>
            </a:r>
            <a:endParaRPr lang="he-IL" dirty="0"/>
          </a:p>
        </p:txBody>
      </p:sp>
      <p:sp>
        <p:nvSpPr>
          <p:cNvPr id="3" name="Content Placeholder 2"/>
          <p:cNvSpPr>
            <a:spLocks noGrp="1"/>
          </p:cNvSpPr>
          <p:nvPr>
            <p:ph idx="1"/>
          </p:nvPr>
        </p:nvSpPr>
        <p:spPr/>
        <p:txBody>
          <a:bodyPr/>
          <a:lstStyle/>
          <a:p>
            <a:pPr>
              <a:buNone/>
            </a:pPr>
            <a:endParaRPr lang="en-US" dirty="0" smtClean="0"/>
          </a:p>
          <a:p>
            <a:pPr lvl="1"/>
            <a:r>
              <a:rPr lang="en-US" sz="2400" dirty="0" smtClean="0"/>
              <a:t>Write and read data to / from several files</a:t>
            </a:r>
          </a:p>
          <a:p>
            <a:pPr lvl="2"/>
            <a:r>
              <a:rPr lang="en-US" sz="2000" dirty="0" smtClean="0"/>
              <a:t>That way you can do parallel writing / reading</a:t>
            </a:r>
          </a:p>
          <a:p>
            <a:pPr lvl="2">
              <a:buNone/>
            </a:pPr>
            <a:endParaRPr lang="en-US" sz="2000" dirty="0" smtClean="0"/>
          </a:p>
          <a:p>
            <a:pPr lvl="1"/>
            <a:r>
              <a:rPr lang="en-US" sz="2400" dirty="0" smtClean="0"/>
              <a:t>Execute I/O in a thread context</a:t>
            </a:r>
          </a:p>
          <a:p>
            <a:pPr lvl="2"/>
            <a:r>
              <a:rPr lang="en-US" sz="2000" dirty="0" smtClean="0"/>
              <a:t>Doesn’t block your business</a:t>
            </a:r>
          </a:p>
          <a:p>
            <a:pPr lvl="2"/>
            <a:r>
              <a:rPr lang="en-US" sz="2000" dirty="0" smtClean="0"/>
              <a:t>Can be detected when </a:t>
            </a:r>
            <a:r>
              <a:rPr lang="en-US" sz="2000" dirty="0" err="1" smtClean="0"/>
              <a:t>stucked</a:t>
            </a:r>
            <a:r>
              <a:rPr lang="en-US" sz="2000" dirty="0" smtClean="0"/>
              <a:t> </a:t>
            </a:r>
          </a:p>
          <a:p>
            <a:pPr lvl="2">
              <a:buNone/>
            </a:pPr>
            <a:endParaRPr lang="en-US" sz="2000" dirty="0" smtClean="0"/>
          </a:p>
          <a:p>
            <a:pPr lvl="1"/>
            <a:r>
              <a:rPr lang="en-US" sz="2400" dirty="0" smtClean="0"/>
              <a:t>Keep files open instead of open it over &amp; over again</a:t>
            </a:r>
          </a:p>
          <a:p>
            <a:pPr lvl="2"/>
            <a:r>
              <a:rPr lang="en-US" sz="2000" dirty="0" smtClean="0"/>
              <a:t>But always prefer a single iteration if possible.. </a:t>
            </a:r>
          </a:p>
          <a:p>
            <a:pPr lvl="1">
              <a:buNone/>
            </a:pPr>
            <a:endParaRPr lang="he-IL"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I/O</a:t>
            </a:r>
            <a:endParaRPr lang="he-IL" dirty="0"/>
          </a:p>
        </p:txBody>
      </p:sp>
      <p:sp>
        <p:nvSpPr>
          <p:cNvPr id="3" name="Content Placeholder 2"/>
          <p:cNvSpPr>
            <a:spLocks noGrp="1"/>
          </p:cNvSpPr>
          <p:nvPr>
            <p:ph idx="1"/>
          </p:nvPr>
        </p:nvSpPr>
        <p:spPr/>
        <p:txBody>
          <a:bodyPr/>
          <a:lstStyle/>
          <a:p>
            <a:pPr>
              <a:buNone/>
            </a:pPr>
            <a:endParaRPr lang="en-US" dirty="0" smtClean="0"/>
          </a:p>
          <a:p>
            <a:pPr lvl="1"/>
            <a:r>
              <a:rPr lang="en-US" dirty="0" smtClean="0"/>
              <a:t>Help the serialization mechanism</a:t>
            </a:r>
          </a:p>
          <a:p>
            <a:pPr lvl="2"/>
            <a:r>
              <a:rPr lang="en-US" sz="2000" dirty="0" smtClean="0"/>
              <a:t>Use transient on data you don’t need</a:t>
            </a:r>
          </a:p>
          <a:p>
            <a:pPr lvl="2"/>
            <a:r>
              <a:rPr lang="en-US" sz="2000" dirty="0" smtClean="0"/>
              <a:t>Use lazy loading when reconstructing objects (decorators)</a:t>
            </a:r>
          </a:p>
          <a:p>
            <a:pPr lvl="2"/>
            <a:r>
              <a:rPr lang="en-US" sz="2000" dirty="0" smtClean="0"/>
              <a:t>Use </a:t>
            </a:r>
            <a:r>
              <a:rPr lang="en-US" sz="2000" dirty="0" err="1" smtClean="0"/>
              <a:t>Externalizable</a:t>
            </a:r>
            <a:r>
              <a:rPr lang="en-US" sz="2000" dirty="0" smtClean="0"/>
              <a:t> interface to override read/write operations</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02082" name="Rectangle 3"/>
          <p:cNvSpPr>
            <a:spLocks noGrp="1" noChangeArrowheads="1"/>
          </p:cNvSpPr>
          <p:nvPr>
            <p:ph type="body" idx="1"/>
          </p:nvPr>
        </p:nvSpPr>
        <p:spPr/>
        <p:txBody>
          <a:bodyPr/>
          <a:lstStyle/>
          <a:p>
            <a:pPr>
              <a:lnSpc>
                <a:spcPct val="80000"/>
              </a:lnSpc>
            </a:pPr>
            <a:endParaRPr lang="en-US" sz="2400" dirty="0" smtClean="0"/>
          </a:p>
          <a:p>
            <a:pPr>
              <a:lnSpc>
                <a:spcPct val="80000"/>
              </a:lnSpc>
            </a:pPr>
            <a:r>
              <a:rPr lang="en-US" sz="2400" dirty="0" smtClean="0"/>
              <a:t>Concrete Pitfalls</a:t>
            </a:r>
          </a:p>
          <a:p>
            <a:pPr lvl="2">
              <a:lnSpc>
                <a:spcPct val="80000"/>
              </a:lnSpc>
            </a:pPr>
            <a:r>
              <a:rPr lang="en-US" sz="1800" dirty="0" smtClean="0"/>
              <a:t>What is a pitfall</a:t>
            </a:r>
          </a:p>
          <a:p>
            <a:pPr lvl="2">
              <a:lnSpc>
                <a:spcPct val="80000"/>
              </a:lnSpc>
            </a:pPr>
            <a:r>
              <a:rPr lang="en-US" sz="1800" dirty="0" smtClean="0"/>
              <a:t>Compilation with final values</a:t>
            </a:r>
          </a:p>
          <a:p>
            <a:pPr lvl="2">
              <a:lnSpc>
                <a:spcPct val="80000"/>
              </a:lnSpc>
            </a:pPr>
            <a:r>
              <a:rPr lang="en-US" sz="1800" dirty="0" smtClean="0"/>
              <a:t>Java properties</a:t>
            </a:r>
          </a:p>
          <a:p>
            <a:pPr lvl="2">
              <a:lnSpc>
                <a:spcPct val="80000"/>
              </a:lnSpc>
            </a:pPr>
            <a:r>
              <a:rPr lang="en-US" sz="1800" dirty="0" smtClean="0"/>
              <a:t>Abstract level exceptions</a:t>
            </a:r>
          </a:p>
          <a:p>
            <a:pPr lvl="2">
              <a:lnSpc>
                <a:spcPct val="80000"/>
              </a:lnSpc>
            </a:pPr>
            <a:r>
              <a:rPr lang="en-US" sz="1800" dirty="0" smtClean="0"/>
              <a:t>Pre-matures APIs</a:t>
            </a:r>
          </a:p>
          <a:p>
            <a:pPr lvl="2">
              <a:lnSpc>
                <a:spcPct val="80000"/>
              </a:lnSpc>
            </a:pPr>
            <a:r>
              <a:rPr lang="en-US" sz="1800" dirty="0" smtClean="0"/>
              <a:t>Working with external resources</a:t>
            </a:r>
          </a:p>
          <a:p>
            <a:pPr lvl="2">
              <a:lnSpc>
                <a:spcPct val="80000"/>
              </a:lnSpc>
            </a:pPr>
            <a:r>
              <a:rPr lang="en-US" sz="1800" dirty="0" smtClean="0"/>
              <a:t>JARS, CLASSPATH &amp; environment setting</a:t>
            </a:r>
          </a:p>
          <a:p>
            <a:pPr lvl="2">
              <a:lnSpc>
                <a:spcPct val="80000"/>
              </a:lnSpc>
            </a:pPr>
            <a:r>
              <a:rPr lang="en-US" sz="1800" dirty="0" smtClean="0"/>
              <a:t>Hidden implementation</a:t>
            </a:r>
          </a:p>
          <a:p>
            <a:pPr lvl="2">
              <a:lnSpc>
                <a:spcPct val="80000"/>
              </a:lnSpc>
            </a:pPr>
            <a:r>
              <a:rPr lang="en-US" sz="1800" dirty="0" smtClean="0"/>
              <a:t>Singleton – not always single</a:t>
            </a:r>
          </a:p>
          <a:p>
            <a:pPr lvl="2">
              <a:lnSpc>
                <a:spcPct val="80000"/>
              </a:lnSpc>
            </a:pPr>
            <a:r>
              <a:rPr lang="en-US" sz="1800" dirty="0" err="1" smtClean="0"/>
              <a:t>StringTokenizer</a:t>
            </a:r>
            <a:r>
              <a:rPr lang="en-US" sz="1800" dirty="0" smtClean="0"/>
              <a:t> pitfall</a:t>
            </a:r>
          </a:p>
          <a:p>
            <a:pPr lvl="2">
              <a:lnSpc>
                <a:spcPct val="80000"/>
              </a:lnSpc>
            </a:pPr>
            <a:r>
              <a:rPr lang="en-US" sz="1800" dirty="0" smtClean="0"/>
              <a:t>Working with </a:t>
            </a:r>
            <a:r>
              <a:rPr lang="en-US" sz="1800" dirty="0" err="1" smtClean="0"/>
              <a:t>java.io.File</a:t>
            </a:r>
            <a:endParaRPr lang="en-US" sz="1800" dirty="0" smtClean="0"/>
          </a:p>
          <a:p>
            <a:pPr lvl="2">
              <a:lnSpc>
                <a:spcPct val="80000"/>
              </a:lnSpc>
            </a:pPr>
            <a:r>
              <a:rPr lang="en-US" sz="1800" dirty="0" smtClean="0"/>
              <a:t>Enumeration problem</a:t>
            </a:r>
          </a:p>
          <a:p>
            <a:pPr lvl="2">
              <a:lnSpc>
                <a:spcPct val="80000"/>
              </a:lnSpc>
            </a:pPr>
            <a:r>
              <a:rPr lang="en-US" sz="1800" dirty="0" smtClean="0"/>
              <a:t>Java Tiger (5.0) </a:t>
            </a:r>
            <a:r>
              <a:rPr lang="en-US" sz="1800" dirty="0" err="1" smtClean="0"/>
              <a:t>Autoboxing</a:t>
            </a:r>
            <a:endParaRPr lang="en-US" sz="1800" dirty="0" smtClean="0"/>
          </a:p>
          <a:p>
            <a:pPr lvl="2">
              <a:lnSpc>
                <a:spcPct val="80000"/>
              </a:lnSpc>
              <a:buFont typeface="Arial" charset="0"/>
              <a:buNone/>
            </a:pPr>
            <a:endParaRPr lang="en-US" sz="1800" dirty="0" smtClean="0"/>
          </a:p>
          <a:p>
            <a:pPr lvl="2">
              <a:lnSpc>
                <a:spcPct val="80000"/>
              </a:lnSpc>
            </a:pPr>
            <a:endParaRPr lang="en-US" sz="1800" dirty="0" smtClean="0"/>
          </a:p>
          <a:p>
            <a:pPr lvl="2">
              <a:lnSpc>
                <a:spcPct val="80000"/>
              </a:lnSpc>
            </a:pPr>
            <a:endParaRPr lang="en-US" sz="1800" dirty="0" smtClean="0"/>
          </a:p>
          <a:p>
            <a:pPr lvl="2">
              <a:lnSpc>
                <a:spcPct val="80000"/>
              </a:lnSpc>
            </a:pPr>
            <a:endParaRPr lang="en-US" sz="1800" dirty="0" smtClean="0"/>
          </a:p>
          <a:p>
            <a:pPr lvl="2">
              <a:lnSpc>
                <a:spcPct val="80000"/>
              </a:lnSpc>
            </a:pPr>
            <a:endParaRPr lang="en-US" sz="1800" dirty="0" smtClean="0"/>
          </a:p>
          <a:p>
            <a:pPr lvl="2">
              <a:lnSpc>
                <a:spcPct val="80000"/>
              </a:lnSpc>
            </a:pPr>
            <a:endParaRPr lang="en-US" sz="1800" dirty="0" smtClean="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03106" name="Rectangle 3"/>
          <p:cNvSpPr>
            <a:spLocks noGrp="1" noChangeArrowheads="1"/>
          </p:cNvSpPr>
          <p:nvPr>
            <p:ph type="body" idx="1"/>
          </p:nvPr>
        </p:nvSpPr>
        <p:spPr/>
        <p:txBody>
          <a:bodyPr/>
          <a:lstStyle/>
          <a:p>
            <a:r>
              <a:rPr lang="en-US" smtClean="0"/>
              <a:t>What is a pitfall ?</a:t>
            </a:r>
          </a:p>
          <a:p>
            <a:endParaRPr lang="en-US" smtClean="0"/>
          </a:p>
          <a:p>
            <a:pPr algn="ctr">
              <a:buFontTx/>
              <a:buNone/>
            </a:pPr>
            <a:r>
              <a:rPr lang="en-US" i="1" smtClean="0"/>
              <a:t>“A code that compiles fine but when executed produces unintended and sometime disastrous results”</a:t>
            </a:r>
          </a:p>
          <a:p>
            <a:pPr algn="ctr">
              <a:buFontTx/>
              <a:buNone/>
            </a:pPr>
            <a:endParaRPr lang="en-US" i="1" smtClean="0"/>
          </a:p>
          <a:p>
            <a:pPr algn="r">
              <a:buFontTx/>
              <a:buNone/>
            </a:pPr>
            <a:r>
              <a:rPr lang="en-US" sz="2800" i="1" smtClean="0"/>
              <a:t>Java pitfalls, Wiley 2000</a:t>
            </a:r>
            <a:r>
              <a:rPr lang="en-US" smtClean="0"/>
              <a:t>  </a:t>
            </a: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title" idx="4294967295"/>
          </p:nvPr>
        </p:nvSpPr>
        <p:spPr>
          <a:xfrm>
            <a:off x="771525" y="274638"/>
            <a:ext cx="9258300" cy="1143000"/>
          </a:xfrm>
        </p:spPr>
        <p:txBody>
          <a:bodyPr/>
          <a:lstStyle/>
          <a:p>
            <a:r>
              <a:rPr lang="en-US" sz="4000" smtClean="0"/>
              <a:t>Java Pitfalls</a:t>
            </a:r>
          </a:p>
        </p:txBody>
      </p:sp>
      <p:sp>
        <p:nvSpPr>
          <p:cNvPr id="304130" name="Rectangle 3"/>
          <p:cNvSpPr>
            <a:spLocks noGrp="1" noChangeArrowheads="1"/>
          </p:cNvSpPr>
          <p:nvPr>
            <p:ph type="body" idx="1"/>
          </p:nvPr>
        </p:nvSpPr>
        <p:spPr>
          <a:xfrm>
            <a:off x="342900" y="1265238"/>
            <a:ext cx="9944100" cy="5364162"/>
          </a:xfrm>
        </p:spPr>
        <p:txBody>
          <a:bodyPr/>
          <a:lstStyle/>
          <a:p>
            <a:pPr>
              <a:buFont typeface="Arial" charset="0"/>
              <a:buNone/>
            </a:pPr>
            <a:r>
              <a:rPr lang="en-US" sz="2800" dirty="0" smtClean="0"/>
              <a:t>Compilation with final values</a:t>
            </a:r>
          </a:p>
          <a:p>
            <a:pPr>
              <a:buFont typeface="Arial" charset="0"/>
              <a:buNone/>
            </a:pPr>
            <a:endParaRPr lang="en-US" sz="2800" dirty="0" smtClean="0"/>
          </a:p>
          <a:p>
            <a:pPr>
              <a:buNone/>
            </a:pPr>
            <a:endParaRPr lang="en-US" sz="4000" dirty="0" smtClean="0"/>
          </a:p>
          <a:p>
            <a:r>
              <a:rPr lang="en-US" sz="2000" dirty="0" smtClean="0"/>
              <a:t>When we compile and run, </a:t>
            </a:r>
            <a:r>
              <a:rPr lang="en-US" sz="2000" dirty="0" err="1" smtClean="0"/>
              <a:t>B.main</a:t>
            </a:r>
            <a:r>
              <a:rPr lang="en-US" sz="2000" dirty="0" smtClean="0"/>
              <a:t>() prints ‘100’</a:t>
            </a:r>
          </a:p>
          <a:p>
            <a:r>
              <a:rPr lang="en-US" sz="2000" dirty="0" smtClean="0"/>
              <a:t>BUT – if we update A to:</a:t>
            </a:r>
          </a:p>
          <a:p>
            <a:endParaRPr lang="en-US" sz="2000" dirty="0" smtClean="0"/>
          </a:p>
          <a:p>
            <a:pPr>
              <a:buNone/>
            </a:pPr>
            <a:r>
              <a:rPr lang="en-US" sz="2000" dirty="0" smtClean="0"/>
              <a:t>		   than we will compile A.java and run again we still get ‘100’ !!! </a:t>
            </a:r>
          </a:p>
          <a:p>
            <a:pPr>
              <a:buNone/>
            </a:pPr>
            <a:r>
              <a:rPr lang="en-US" sz="2000" dirty="0" smtClean="0"/>
              <a:t>                Not ‘200’….</a:t>
            </a:r>
          </a:p>
          <a:p>
            <a:r>
              <a:rPr lang="en-US" sz="2000" dirty="0" smtClean="0"/>
              <a:t>Java compiler injects final values to B, so it is never gets updated unless we compile it as well…</a:t>
            </a:r>
          </a:p>
          <a:p>
            <a:pPr lvl="4"/>
            <a:endParaRPr lang="en-US" sz="1800" dirty="0" smtClean="0"/>
          </a:p>
          <a:p>
            <a:pPr lvl="4"/>
            <a:endParaRPr lang="en-US" sz="1800" dirty="0" smtClean="0"/>
          </a:p>
          <a:p>
            <a:pPr lvl="4"/>
            <a:endParaRPr lang="en-US" sz="1800" dirty="0" smtClean="0"/>
          </a:p>
          <a:p>
            <a:pPr lvl="4"/>
            <a:endParaRPr lang="en-US" sz="1800" dirty="0" smtClean="0"/>
          </a:p>
          <a:p>
            <a:pPr lvl="4"/>
            <a:endParaRPr lang="en-US" sz="1800" dirty="0" smtClean="0"/>
          </a:p>
          <a:p>
            <a:pPr lvl="4"/>
            <a:endParaRPr lang="en-US" sz="1800" dirty="0" smtClean="0"/>
          </a:p>
          <a:p>
            <a:pPr lvl="4"/>
            <a:endParaRPr lang="en-US" sz="1800" dirty="0" smtClean="0"/>
          </a:p>
          <a:p>
            <a:pPr marL="1828800" lvl="4" indent="0">
              <a:buNone/>
            </a:pPr>
            <a:endParaRPr lang="en-US" sz="1800" dirty="0" smtClean="0"/>
          </a:p>
        </p:txBody>
      </p:sp>
      <p:sp>
        <p:nvSpPr>
          <p:cNvPr id="4" name="AutoShape 8"/>
          <p:cNvSpPr>
            <a:spLocks noChangeArrowheads="1"/>
          </p:cNvSpPr>
          <p:nvPr/>
        </p:nvSpPr>
        <p:spPr bwMode="auto">
          <a:xfrm>
            <a:off x="6086475" y="1219200"/>
            <a:ext cx="3771900" cy="1828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smtClean="0">
                <a:latin typeface="+mn-lt"/>
              </a:rPr>
              <a:t>public class A { </a:t>
            </a:r>
          </a:p>
          <a:p>
            <a:pPr algn="l" rtl="0" fontAlgn="auto">
              <a:spcBef>
                <a:spcPts val="0"/>
              </a:spcBef>
              <a:spcAft>
                <a:spcPts val="0"/>
              </a:spcAft>
              <a:defRPr/>
            </a:pPr>
            <a:r>
              <a:rPr lang="en-US" sz="1200" dirty="0" smtClean="0">
                <a:latin typeface="+mn-lt"/>
              </a:rPr>
              <a:t>    public static final X = 100;</a:t>
            </a:r>
          </a:p>
          <a:p>
            <a:pPr algn="l" rtl="0" fontAlgn="auto">
              <a:spcBef>
                <a:spcPts val="0"/>
              </a:spcBef>
              <a:spcAft>
                <a:spcPts val="0"/>
              </a:spcAft>
              <a:defRPr/>
            </a:pPr>
            <a:r>
              <a:rPr lang="en-US" sz="1200" dirty="0" smtClean="0">
                <a:latin typeface="+mn-lt"/>
              </a:rPr>
              <a:t>}</a:t>
            </a:r>
          </a:p>
          <a:p>
            <a:pPr algn="l" rtl="0" fontAlgn="auto">
              <a:spcBef>
                <a:spcPts val="0"/>
              </a:spcBef>
              <a:spcAft>
                <a:spcPts val="0"/>
              </a:spcAft>
              <a:defRPr/>
            </a:pPr>
            <a:endParaRPr lang="en-US" sz="1200" dirty="0" smtClean="0">
              <a:latin typeface="+mn-lt"/>
            </a:endParaRPr>
          </a:p>
          <a:p>
            <a:pPr algn="l" rtl="0" fontAlgn="auto">
              <a:spcBef>
                <a:spcPts val="0"/>
              </a:spcBef>
              <a:spcAft>
                <a:spcPts val="0"/>
              </a:spcAft>
              <a:defRPr/>
            </a:pPr>
            <a:r>
              <a:rPr lang="en-US" sz="1200" dirty="0" smtClean="0">
                <a:latin typeface="+mn-lt"/>
              </a:rPr>
              <a:t>public class B {</a:t>
            </a:r>
          </a:p>
          <a:p>
            <a:pPr algn="l" rtl="0" fontAlgn="auto">
              <a:spcBef>
                <a:spcPts val="0"/>
              </a:spcBef>
              <a:spcAft>
                <a:spcPts val="0"/>
              </a:spcAft>
              <a:defRPr/>
            </a:pPr>
            <a:r>
              <a:rPr lang="en-US" sz="1200" dirty="0" smtClean="0">
                <a:latin typeface="+mn-lt"/>
              </a:rPr>
              <a:t>    public static void main (String [] </a:t>
            </a:r>
            <a:r>
              <a:rPr lang="en-US" sz="1200" dirty="0" err="1" smtClean="0">
                <a:latin typeface="+mn-lt"/>
              </a:rPr>
              <a:t>args</a:t>
            </a:r>
            <a:r>
              <a:rPr lang="en-US" sz="1200" dirty="0" smtClean="0">
                <a:latin typeface="+mn-lt"/>
              </a:rPr>
              <a:t>) {</a:t>
            </a:r>
          </a:p>
          <a:p>
            <a:pPr algn="l" rtl="0" fontAlgn="auto">
              <a:spcBef>
                <a:spcPts val="0"/>
              </a:spcBef>
              <a:spcAft>
                <a:spcPts val="0"/>
              </a:spcAft>
              <a:defRPr/>
            </a:pPr>
            <a:r>
              <a:rPr lang="en-US" sz="1200" dirty="0" smtClean="0">
                <a:latin typeface="+mn-lt"/>
              </a:rPr>
              <a:t>               </a:t>
            </a:r>
            <a:r>
              <a:rPr lang="en-US" sz="1200" dirty="0" err="1" smtClean="0">
                <a:latin typeface="+mn-lt"/>
              </a:rPr>
              <a:t>System.out.println</a:t>
            </a:r>
            <a:r>
              <a:rPr lang="en-US" sz="1200" dirty="0" smtClean="0">
                <a:latin typeface="+mn-lt"/>
              </a:rPr>
              <a:t>(A.X);</a:t>
            </a:r>
          </a:p>
          <a:p>
            <a:pPr algn="l" rtl="0" fontAlgn="auto">
              <a:spcBef>
                <a:spcPts val="0"/>
              </a:spcBef>
              <a:spcAft>
                <a:spcPts val="0"/>
              </a:spcAft>
              <a:defRPr/>
            </a:pPr>
            <a:r>
              <a:rPr lang="en-US" sz="1200" dirty="0" smtClean="0">
                <a:latin typeface="+mn-lt"/>
              </a:rPr>
              <a:t>}</a:t>
            </a:r>
            <a:endParaRPr lang="en-US" sz="1200" dirty="0">
              <a:latin typeface="+mn-lt"/>
            </a:endParaRPr>
          </a:p>
        </p:txBody>
      </p:sp>
      <p:sp>
        <p:nvSpPr>
          <p:cNvPr id="5" name="AutoShape 8"/>
          <p:cNvSpPr>
            <a:spLocks noChangeArrowheads="1"/>
          </p:cNvSpPr>
          <p:nvPr/>
        </p:nvSpPr>
        <p:spPr bwMode="auto">
          <a:xfrm>
            <a:off x="4200525" y="3429000"/>
            <a:ext cx="2828925" cy="762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dirty="0" smtClean="0">
                <a:latin typeface="+mn-lt"/>
              </a:rPr>
              <a:t>public class A { </a:t>
            </a:r>
          </a:p>
          <a:p>
            <a:pPr algn="l" rtl="0" fontAlgn="auto">
              <a:spcBef>
                <a:spcPts val="0"/>
              </a:spcBef>
              <a:spcAft>
                <a:spcPts val="0"/>
              </a:spcAft>
              <a:defRPr/>
            </a:pPr>
            <a:r>
              <a:rPr lang="en-US" sz="1200" dirty="0" smtClean="0">
                <a:latin typeface="+mn-lt"/>
              </a:rPr>
              <a:t>    public static final X = </a:t>
            </a:r>
            <a:r>
              <a:rPr lang="en-US" sz="1200" b="1" dirty="0" smtClean="0">
                <a:latin typeface="+mn-lt"/>
              </a:rPr>
              <a:t>200</a:t>
            </a:r>
            <a:r>
              <a:rPr lang="en-US" sz="1200" dirty="0" smtClean="0">
                <a:latin typeface="+mn-lt"/>
              </a:rPr>
              <a:t>;</a:t>
            </a:r>
          </a:p>
          <a:p>
            <a:pPr algn="l" rtl="0" fontAlgn="auto">
              <a:spcBef>
                <a:spcPts val="0"/>
              </a:spcBef>
              <a:spcAft>
                <a:spcPts val="0"/>
              </a:spcAft>
              <a:defRPr/>
            </a:pPr>
            <a:r>
              <a:rPr lang="en-US" sz="1200" dirty="0" smtClean="0">
                <a:latin typeface="+mn-lt"/>
              </a:rPr>
              <a:t>}</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04130" name="Rectangle 3"/>
          <p:cNvSpPr>
            <a:spLocks noGrp="1" noChangeArrowheads="1"/>
          </p:cNvSpPr>
          <p:nvPr>
            <p:ph type="body" idx="1"/>
          </p:nvPr>
        </p:nvSpPr>
        <p:spPr/>
        <p:txBody>
          <a:bodyPr/>
          <a:lstStyle/>
          <a:p>
            <a:pPr>
              <a:buFont typeface="Arial" charset="0"/>
              <a:buNone/>
            </a:pPr>
            <a:r>
              <a:rPr lang="en-US" smtClean="0"/>
              <a:t>Java Properties </a:t>
            </a:r>
          </a:p>
          <a:p>
            <a:pPr>
              <a:buFont typeface="Arial" charset="0"/>
              <a:buNone/>
            </a:pPr>
            <a:endParaRPr lang="en-US" smtClean="0"/>
          </a:p>
          <a:p>
            <a:pPr lvl="2"/>
            <a:r>
              <a:rPr lang="en-US" smtClean="0"/>
              <a:t>Allows key – value pairs – means that only one value can be assigned</a:t>
            </a:r>
          </a:p>
          <a:p>
            <a:pPr lvl="2"/>
            <a:r>
              <a:rPr lang="en-US" smtClean="0"/>
              <a:t>No namespaces support:</a:t>
            </a:r>
          </a:p>
          <a:p>
            <a:pPr lvl="4"/>
            <a:r>
              <a:rPr lang="en-US" smtClean="0"/>
              <a:t>Prop1=val1       Prop1.one=val1</a:t>
            </a:r>
          </a:p>
          <a:p>
            <a:pPr lvl="4"/>
            <a:r>
              <a:rPr lang="en-US" smtClean="0"/>
              <a:t>Prop1=val2       Prop2.two=val2</a:t>
            </a:r>
          </a:p>
          <a:p>
            <a:pPr lvl="4"/>
            <a:r>
              <a:rPr lang="en-US" smtClean="0"/>
              <a:t>Prop1=val3       Prop3.three=val3</a:t>
            </a:r>
          </a:p>
          <a:p>
            <a:pPr lvl="4"/>
            <a:endParaRPr lang="en-US" smtClean="0"/>
          </a:p>
          <a:p>
            <a:r>
              <a:rPr lang="en-US" smtClean="0"/>
              <a:t>Solution – use XML files and SAX parsers</a:t>
            </a:r>
          </a:p>
          <a:p>
            <a:pPr lvl="4"/>
            <a:endParaRPr lang="en-US" smtClean="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2"/>
          <p:cNvSpPr>
            <a:spLocks noGrp="1" noChangeArrowheads="1"/>
          </p:cNvSpPr>
          <p:nvPr>
            <p:ph type="title" idx="4294967295"/>
          </p:nvPr>
        </p:nvSpPr>
        <p:spPr>
          <a:xfrm>
            <a:off x="685800" y="274638"/>
            <a:ext cx="9258300" cy="1143000"/>
          </a:xfrm>
        </p:spPr>
        <p:txBody>
          <a:bodyPr/>
          <a:lstStyle/>
          <a:p>
            <a:r>
              <a:rPr lang="en-US" smtClean="0"/>
              <a:t>Java Pitfalls</a:t>
            </a:r>
          </a:p>
        </p:txBody>
      </p:sp>
      <p:sp>
        <p:nvSpPr>
          <p:cNvPr id="305154" name="Rectangle 3"/>
          <p:cNvSpPr>
            <a:spLocks noGrp="1" noChangeArrowheads="1"/>
          </p:cNvSpPr>
          <p:nvPr>
            <p:ph type="body" idx="1"/>
          </p:nvPr>
        </p:nvSpPr>
        <p:spPr>
          <a:xfrm>
            <a:off x="428625" y="1600201"/>
            <a:ext cx="9944100" cy="4525963"/>
          </a:xfrm>
        </p:spPr>
        <p:txBody>
          <a:bodyPr/>
          <a:lstStyle/>
          <a:p>
            <a:pPr>
              <a:lnSpc>
                <a:spcPct val="90000"/>
              </a:lnSpc>
              <a:buFont typeface="Arial" charset="0"/>
              <a:buNone/>
            </a:pPr>
            <a:r>
              <a:rPr lang="en-US" smtClean="0"/>
              <a:t>Abstracted level exceptions</a:t>
            </a:r>
          </a:p>
          <a:p>
            <a:pPr>
              <a:lnSpc>
                <a:spcPct val="90000"/>
              </a:lnSpc>
              <a:buFont typeface="Arial" charset="0"/>
              <a:buNone/>
            </a:pPr>
            <a:endParaRPr lang="en-US" smtClean="0"/>
          </a:p>
          <a:p>
            <a:pPr lvl="2">
              <a:lnSpc>
                <a:spcPct val="90000"/>
              </a:lnSpc>
            </a:pPr>
            <a:r>
              <a:rPr lang="en-US" sz="2000" smtClean="0"/>
              <a:t>Sometimes a code or logic is abstracted for massive client use</a:t>
            </a:r>
          </a:p>
          <a:p>
            <a:pPr lvl="2">
              <a:lnSpc>
                <a:spcPct val="90000"/>
              </a:lnSpc>
            </a:pPr>
            <a:r>
              <a:rPr lang="en-US" sz="2000" smtClean="0"/>
              <a:t>Examples of abstracting high level APIs </a:t>
            </a:r>
          </a:p>
          <a:p>
            <a:pPr lvl="3">
              <a:lnSpc>
                <a:spcPct val="90000"/>
              </a:lnSpc>
            </a:pPr>
            <a:r>
              <a:rPr lang="en-US" sz="1800" smtClean="0"/>
              <a:t>JDBC</a:t>
            </a:r>
          </a:p>
          <a:p>
            <a:pPr lvl="3">
              <a:lnSpc>
                <a:spcPct val="90000"/>
              </a:lnSpc>
            </a:pPr>
            <a:r>
              <a:rPr lang="en-US" sz="1800" smtClean="0"/>
              <a:t>DOM</a:t>
            </a:r>
          </a:p>
          <a:p>
            <a:pPr lvl="2">
              <a:lnSpc>
                <a:spcPct val="90000"/>
              </a:lnSpc>
            </a:pPr>
            <a:r>
              <a:rPr lang="en-US" sz="2000" smtClean="0"/>
              <a:t>Problems – understanding errors depends on implementation / vendor </a:t>
            </a:r>
          </a:p>
          <a:p>
            <a:pPr lvl="2">
              <a:lnSpc>
                <a:spcPct val="90000"/>
              </a:lnSpc>
            </a:pPr>
            <a:endParaRPr lang="en-US" sz="2000" smtClean="0"/>
          </a:p>
          <a:p>
            <a:pPr>
              <a:lnSpc>
                <a:spcPct val="90000"/>
              </a:lnSpc>
            </a:pPr>
            <a:r>
              <a:rPr lang="en-US" sz="2800" smtClean="0"/>
              <a:t>Solution </a:t>
            </a:r>
          </a:p>
          <a:p>
            <a:pPr lvl="2">
              <a:lnSpc>
                <a:spcPct val="90000"/>
              </a:lnSpc>
            </a:pPr>
            <a:r>
              <a:rPr lang="en-US" sz="2000" smtClean="0"/>
              <a:t>create detailed exception </a:t>
            </a:r>
          </a:p>
          <a:p>
            <a:pPr lvl="2">
              <a:lnSpc>
                <a:spcPct val="90000"/>
              </a:lnSpc>
            </a:pPr>
            <a:r>
              <a:rPr lang="en-US" sz="2000" smtClean="0"/>
              <a:t>Wrap the original Exception in the new one for better tracking and debugging</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800771" name="Rectangle 3"/>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None/>
              <a:defRPr/>
            </a:pPr>
            <a:r>
              <a:rPr lang="en-US" dirty="0"/>
              <a:t>Using pre-matured </a:t>
            </a:r>
            <a:r>
              <a:rPr lang="en-US" dirty="0" smtClean="0"/>
              <a:t>APIs</a:t>
            </a:r>
          </a:p>
          <a:p>
            <a:pPr fontAlgn="auto">
              <a:spcAft>
                <a:spcPts val="0"/>
              </a:spcAft>
              <a:buFont typeface="Arial" pitchFamily="34" charset="0"/>
              <a:buNone/>
              <a:defRPr/>
            </a:pPr>
            <a:endParaRPr lang="en-US" dirty="0"/>
          </a:p>
          <a:p>
            <a:pPr fontAlgn="auto">
              <a:spcAft>
                <a:spcPts val="0"/>
              </a:spcAft>
              <a:buFont typeface="Arial" pitchFamily="34" charset="0"/>
              <a:buChar char="•"/>
              <a:defRPr/>
            </a:pPr>
            <a:r>
              <a:rPr lang="en-US" sz="2400" dirty="0"/>
              <a:t>Sometimes APIs are added as optional packages while technology still evolving </a:t>
            </a:r>
          </a:p>
          <a:p>
            <a:pPr fontAlgn="auto">
              <a:spcAft>
                <a:spcPts val="0"/>
              </a:spcAft>
              <a:buFont typeface="Arial" pitchFamily="34" charset="0"/>
              <a:buChar char="•"/>
              <a:defRPr/>
            </a:pPr>
            <a:r>
              <a:rPr lang="en-US" sz="2400" dirty="0"/>
              <a:t>Example: JAXP [Java API for XML]</a:t>
            </a:r>
          </a:p>
          <a:p>
            <a:pPr lvl="2" fontAlgn="auto">
              <a:spcAft>
                <a:spcPts val="0"/>
              </a:spcAft>
              <a:buFont typeface="Arial" pitchFamily="34" charset="0"/>
              <a:buChar char="•"/>
              <a:defRPr/>
            </a:pPr>
            <a:r>
              <a:rPr lang="en-US" sz="1800" dirty="0"/>
              <a:t>In J2SE1.3 Optional pack – clone() method worked on every Node</a:t>
            </a:r>
          </a:p>
          <a:p>
            <a:pPr lvl="2" fontAlgn="auto">
              <a:spcAft>
                <a:spcPts val="0"/>
              </a:spcAft>
              <a:buFont typeface="Arial" pitchFamily="34" charset="0"/>
              <a:buChar char="•"/>
              <a:defRPr/>
            </a:pPr>
            <a:r>
              <a:rPr lang="en-US" sz="1800" dirty="0"/>
              <a:t>In J2SE1.4 clone() doesn’t not support Documents copying and throws Exception</a:t>
            </a:r>
          </a:p>
          <a:p>
            <a:pPr lvl="2" fontAlgn="auto">
              <a:spcAft>
                <a:spcPts val="0"/>
              </a:spcAft>
              <a:buFont typeface="Arial" pitchFamily="34" charset="0"/>
              <a:buChar char="•"/>
              <a:defRPr/>
            </a:pPr>
            <a:endParaRPr lang="en-US" sz="1800" dirty="0"/>
          </a:p>
          <a:p>
            <a:pPr fontAlgn="auto">
              <a:spcAft>
                <a:spcPts val="0"/>
              </a:spcAft>
              <a:buFont typeface="Arial" pitchFamily="34" charset="0"/>
              <a:buChar char="•"/>
              <a:defRPr/>
            </a:pPr>
            <a:r>
              <a:rPr lang="en-US" sz="2400" dirty="0"/>
              <a:t>Solution </a:t>
            </a:r>
          </a:p>
          <a:p>
            <a:pPr lvl="2" fontAlgn="auto">
              <a:spcAft>
                <a:spcPts val="0"/>
              </a:spcAft>
              <a:buFont typeface="Arial" pitchFamily="34" charset="0"/>
              <a:buChar char="•"/>
              <a:defRPr/>
            </a:pPr>
            <a:r>
              <a:rPr lang="en-US" sz="2200" dirty="0"/>
              <a:t>avoid working with pre-matured APIs as possible</a:t>
            </a:r>
          </a:p>
          <a:p>
            <a:pPr lvl="2" fontAlgn="auto">
              <a:spcAft>
                <a:spcPts val="0"/>
              </a:spcAft>
              <a:buFont typeface="Arial" pitchFamily="34" charset="0"/>
              <a:buChar char="•"/>
              <a:defRPr/>
            </a:pPr>
            <a:r>
              <a:rPr lang="en-US" sz="2200" dirty="0"/>
              <a:t>Separate sensitive code to be maintained with minimum effect on your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Escape Analysis</a:t>
            </a:r>
            <a:endParaRPr lang="he-IL" dirty="0"/>
          </a:p>
        </p:txBody>
      </p:sp>
      <p:sp>
        <p:nvSpPr>
          <p:cNvPr id="3" name="Content Placeholder 2"/>
          <p:cNvSpPr>
            <a:spLocks noGrp="1"/>
          </p:cNvSpPr>
          <p:nvPr>
            <p:ph idx="1"/>
          </p:nvPr>
        </p:nvSpPr>
        <p:spPr/>
        <p:txBody>
          <a:bodyPr/>
          <a:lstStyle/>
          <a:p>
            <a:r>
              <a:rPr lang="en-US" dirty="0" smtClean="0"/>
              <a:t>Done during interpretation phase</a:t>
            </a:r>
          </a:p>
          <a:p>
            <a:r>
              <a:rPr lang="en-US" dirty="0" smtClean="0"/>
              <a:t>Supported </a:t>
            </a:r>
            <a:r>
              <a:rPr lang="en-US" smtClean="0"/>
              <a:t>in Java SE 6 u23</a:t>
            </a:r>
            <a:endParaRPr lang="en-US" dirty="0" smtClean="0"/>
          </a:p>
          <a:p>
            <a:r>
              <a:rPr lang="en-US" dirty="0" smtClean="0"/>
              <a:t>To activate use:</a:t>
            </a:r>
          </a:p>
          <a:p>
            <a:pPr lvl="1"/>
            <a:r>
              <a:rPr lang="en-US" dirty="0" smtClean="0"/>
              <a:t>XX: +</a:t>
            </a:r>
            <a:r>
              <a:rPr lang="en-US" dirty="0" err="1" smtClean="0"/>
              <a:t>DoEscapeAnalysis</a:t>
            </a:r>
            <a:endParaRPr lang="he-IL" dirty="0"/>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07202" name="Rectangle 3"/>
          <p:cNvSpPr>
            <a:spLocks noGrp="1" noChangeArrowheads="1"/>
          </p:cNvSpPr>
          <p:nvPr>
            <p:ph type="body" idx="1"/>
          </p:nvPr>
        </p:nvSpPr>
        <p:spPr/>
        <p:txBody>
          <a:bodyPr/>
          <a:lstStyle/>
          <a:p>
            <a:pPr>
              <a:lnSpc>
                <a:spcPct val="90000"/>
              </a:lnSpc>
            </a:pPr>
            <a:r>
              <a:rPr lang="en-US" sz="2400" smtClean="0"/>
              <a:t>Working with external data involves a lot of hidden code wrappers in Java</a:t>
            </a:r>
          </a:p>
          <a:p>
            <a:pPr>
              <a:lnSpc>
                <a:spcPct val="90000"/>
              </a:lnSpc>
            </a:pPr>
            <a:r>
              <a:rPr lang="en-US" sz="2400" smtClean="0"/>
              <a:t>Examples:</a:t>
            </a:r>
          </a:p>
          <a:p>
            <a:pPr lvl="2">
              <a:lnSpc>
                <a:spcPct val="90000"/>
              </a:lnSpc>
            </a:pPr>
            <a:r>
              <a:rPr lang="en-US" sz="2000" smtClean="0"/>
              <a:t>Reading from a file</a:t>
            </a:r>
          </a:p>
          <a:p>
            <a:pPr lvl="2">
              <a:lnSpc>
                <a:spcPct val="90000"/>
              </a:lnSpc>
            </a:pPr>
            <a:r>
              <a:rPr lang="en-US" sz="2000" smtClean="0"/>
              <a:t>Working with sockets</a:t>
            </a:r>
          </a:p>
          <a:p>
            <a:pPr lvl="2">
              <a:lnSpc>
                <a:spcPct val="90000"/>
              </a:lnSpc>
            </a:pPr>
            <a:r>
              <a:rPr lang="en-US" sz="2000" smtClean="0"/>
              <a:t>Working with pipes</a:t>
            </a:r>
          </a:p>
          <a:p>
            <a:pPr lvl="2">
              <a:lnSpc>
                <a:spcPct val="90000"/>
              </a:lnSpc>
            </a:pPr>
            <a:r>
              <a:rPr lang="en-US" sz="2000" smtClean="0"/>
              <a:t>Connecting to URLs</a:t>
            </a:r>
          </a:p>
          <a:p>
            <a:pPr lvl="2">
              <a:lnSpc>
                <a:spcPct val="90000"/>
              </a:lnSpc>
            </a:pPr>
            <a:endParaRPr lang="en-US" sz="2000" smtClean="0"/>
          </a:p>
          <a:p>
            <a:pPr>
              <a:lnSpc>
                <a:spcPct val="90000"/>
              </a:lnSpc>
            </a:pPr>
            <a:r>
              <a:rPr lang="en-US" sz="2800" smtClean="0"/>
              <a:t>Solution </a:t>
            </a:r>
          </a:p>
          <a:p>
            <a:pPr lvl="2">
              <a:lnSpc>
                <a:spcPct val="90000"/>
              </a:lnSpc>
            </a:pPr>
            <a:r>
              <a:rPr lang="en-US" sz="2000" smtClean="0"/>
              <a:t>read all the data you need and close connection with the resource</a:t>
            </a:r>
          </a:p>
          <a:p>
            <a:pPr lvl="2">
              <a:lnSpc>
                <a:spcPct val="90000"/>
              </a:lnSpc>
            </a:pPr>
            <a:r>
              <a:rPr lang="en-US" sz="2000" smtClean="0"/>
              <a:t>do not leave un-necessary connections alive</a:t>
            </a:r>
          </a:p>
          <a:p>
            <a:pPr lvl="2">
              <a:lnSpc>
                <a:spcPct val="90000"/>
              </a:lnSpc>
            </a:pPr>
            <a:endParaRPr lang="en-US" sz="2000" smtClean="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802819" name="Rectangle 3"/>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None/>
              <a:defRPr/>
            </a:pPr>
            <a:r>
              <a:rPr lang="en-US" dirty="0"/>
              <a:t>Executable JARS, </a:t>
            </a:r>
            <a:r>
              <a:rPr lang="en-US" dirty="0" err="1"/>
              <a:t>classpath</a:t>
            </a:r>
            <a:r>
              <a:rPr lang="en-US" dirty="0"/>
              <a:t> &amp; JARS </a:t>
            </a:r>
            <a:r>
              <a:rPr lang="en-US" dirty="0" smtClean="0"/>
              <a:t>collisions</a:t>
            </a:r>
          </a:p>
          <a:p>
            <a:pPr fontAlgn="auto">
              <a:lnSpc>
                <a:spcPct val="90000"/>
              </a:lnSpc>
              <a:spcAft>
                <a:spcPts val="0"/>
              </a:spcAft>
              <a:buFont typeface="Arial" pitchFamily="34" charset="0"/>
              <a:buNone/>
              <a:defRPr/>
            </a:pPr>
            <a:endParaRPr lang="en-US" dirty="0"/>
          </a:p>
          <a:p>
            <a:pPr lvl="2" fontAlgn="auto">
              <a:lnSpc>
                <a:spcPct val="90000"/>
              </a:lnSpc>
              <a:spcAft>
                <a:spcPts val="0"/>
              </a:spcAft>
              <a:buFont typeface="Arial" pitchFamily="34" charset="0"/>
              <a:buChar char="•"/>
              <a:defRPr/>
            </a:pPr>
            <a:r>
              <a:rPr lang="en-US" sz="1800" dirty="0"/>
              <a:t>Many developers faces problems configuring Java applications due to lack of understanding the class loading mechanism</a:t>
            </a:r>
          </a:p>
          <a:p>
            <a:pPr lvl="2" fontAlgn="auto">
              <a:lnSpc>
                <a:spcPct val="90000"/>
              </a:lnSpc>
              <a:spcAft>
                <a:spcPts val="0"/>
              </a:spcAft>
              <a:buFont typeface="Arial" pitchFamily="34" charset="0"/>
              <a:buChar char="•"/>
              <a:defRPr/>
            </a:pPr>
            <a:r>
              <a:rPr lang="en-US" sz="1800" dirty="0"/>
              <a:t>Usually face the “</a:t>
            </a:r>
            <a:r>
              <a:rPr lang="en-US" sz="1800" i="1" dirty="0" err="1"/>
              <a:t>NoClassDefFoundError</a:t>
            </a:r>
            <a:r>
              <a:rPr lang="en-US" sz="1800" dirty="0"/>
              <a:t>”</a:t>
            </a:r>
          </a:p>
          <a:p>
            <a:pPr lvl="2" fontAlgn="auto">
              <a:lnSpc>
                <a:spcPct val="90000"/>
              </a:lnSpc>
              <a:spcAft>
                <a:spcPts val="0"/>
              </a:spcAft>
              <a:buFont typeface="Arial" pitchFamily="34" charset="0"/>
              <a:buChar char="•"/>
              <a:defRPr/>
            </a:pPr>
            <a:endParaRPr lang="en-US" sz="1800" dirty="0"/>
          </a:p>
          <a:p>
            <a:pPr fontAlgn="auto">
              <a:lnSpc>
                <a:spcPct val="90000"/>
              </a:lnSpc>
              <a:spcAft>
                <a:spcPts val="0"/>
              </a:spcAft>
              <a:buFont typeface="Arial" pitchFamily="34" charset="0"/>
              <a:buChar char="•"/>
              <a:defRPr/>
            </a:pPr>
            <a:r>
              <a:rPr lang="en-US" sz="2400" dirty="0"/>
              <a:t>Solution</a:t>
            </a:r>
          </a:p>
          <a:p>
            <a:pPr lvl="2" fontAlgn="auto">
              <a:lnSpc>
                <a:spcPct val="90000"/>
              </a:lnSpc>
              <a:spcAft>
                <a:spcPts val="0"/>
              </a:spcAft>
              <a:buFont typeface="Arial" pitchFamily="34" charset="0"/>
              <a:buChar char="•"/>
              <a:defRPr/>
            </a:pPr>
            <a:r>
              <a:rPr lang="en-US" sz="1800" dirty="0"/>
              <a:t>For executable jar – remember that in this case the JRE will use its own libraries (and not the </a:t>
            </a:r>
            <a:r>
              <a:rPr lang="en-US" sz="1800" dirty="0" err="1"/>
              <a:t>classpath</a:t>
            </a:r>
            <a:r>
              <a:rPr lang="en-US" sz="1800" dirty="0"/>
              <a:t> you’ve set for the compiler) – place any extra JAR in the </a:t>
            </a:r>
            <a:r>
              <a:rPr lang="en-US" sz="1800" i="1" dirty="0"/>
              <a:t>JRE_HOME\lib\ext directory</a:t>
            </a:r>
          </a:p>
          <a:p>
            <a:pPr lvl="2" fontAlgn="auto">
              <a:lnSpc>
                <a:spcPct val="90000"/>
              </a:lnSpc>
              <a:spcAft>
                <a:spcPts val="0"/>
              </a:spcAft>
              <a:buFont typeface="Arial" pitchFamily="34" charset="0"/>
              <a:buChar char="•"/>
              <a:defRPr/>
            </a:pPr>
            <a:r>
              <a:rPr lang="en-US" sz="1800" dirty="0"/>
              <a:t>For all the others – create a batch that sets the environment and launches your application</a:t>
            </a:r>
          </a:p>
          <a:p>
            <a:pPr lvl="2" fontAlgn="auto">
              <a:lnSpc>
                <a:spcPct val="90000"/>
              </a:lnSpc>
              <a:spcAft>
                <a:spcPts val="0"/>
              </a:spcAft>
              <a:buFont typeface="Arial" pitchFamily="34" charset="0"/>
              <a:buChar char="•"/>
              <a:defRPr/>
            </a:pPr>
            <a:r>
              <a:rPr lang="en-US" sz="1800" dirty="0"/>
              <a:t>Note: if two identical classes (with different implementations) appears in your </a:t>
            </a:r>
            <a:r>
              <a:rPr lang="en-US" sz="1800" dirty="0" err="1"/>
              <a:t>classpath</a:t>
            </a:r>
            <a:r>
              <a:rPr lang="en-US" sz="1800" dirty="0"/>
              <a:t> – the first is loaded.</a:t>
            </a:r>
          </a:p>
          <a:p>
            <a:pPr lvl="2" fontAlgn="auto">
              <a:lnSpc>
                <a:spcPct val="90000"/>
              </a:lnSpc>
              <a:spcAft>
                <a:spcPts val="0"/>
              </a:spcAft>
              <a:buFont typeface="Arial" pitchFamily="34" charset="0"/>
              <a:buChar char="•"/>
              <a:defRPr/>
            </a:pPr>
            <a:r>
              <a:rPr lang="en-US" sz="1800" dirty="0"/>
              <a:t>Default </a:t>
            </a:r>
            <a:r>
              <a:rPr lang="en-US" sz="1800" dirty="0" err="1"/>
              <a:t>classpath</a:t>
            </a:r>
            <a:r>
              <a:rPr lang="en-US" sz="1800" dirty="0"/>
              <a:t> if not set is: same directory (package) + </a:t>
            </a:r>
            <a:r>
              <a:rPr lang="en-US" sz="1800" i="1" dirty="0"/>
              <a:t>JRE_HOME\lib</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2"/>
          <p:cNvSpPr>
            <a:spLocks noGrp="1" noChangeArrowheads="1"/>
          </p:cNvSpPr>
          <p:nvPr>
            <p:ph type="title" idx="4294967295"/>
          </p:nvPr>
        </p:nvSpPr>
        <p:spPr>
          <a:xfrm>
            <a:off x="741164" y="274638"/>
            <a:ext cx="9258300" cy="1143000"/>
          </a:xfrm>
        </p:spPr>
        <p:txBody>
          <a:bodyPr/>
          <a:lstStyle/>
          <a:p>
            <a:r>
              <a:rPr lang="en-US" smtClean="0"/>
              <a:t>Java Pitfalls</a:t>
            </a:r>
          </a:p>
        </p:txBody>
      </p:sp>
      <p:sp>
        <p:nvSpPr>
          <p:cNvPr id="803843" name="Rectangle 3"/>
          <p:cNvSpPr>
            <a:spLocks noGrp="1" noChangeArrowheads="1"/>
          </p:cNvSpPr>
          <p:nvPr>
            <p:ph type="body" idx="1"/>
          </p:nvPr>
        </p:nvSpPr>
        <p:spPr>
          <a:xfrm>
            <a:off x="428625" y="1600201"/>
            <a:ext cx="9772650" cy="4525963"/>
          </a:xfrm>
        </p:spPr>
        <p:txBody>
          <a:bodyPr rtlCol="0">
            <a:normAutofit fontScale="92500" lnSpcReduction="10000"/>
          </a:bodyPr>
          <a:lstStyle/>
          <a:p>
            <a:pPr fontAlgn="auto">
              <a:spcAft>
                <a:spcPts val="0"/>
              </a:spcAft>
              <a:buFont typeface="Arial" pitchFamily="34" charset="0"/>
              <a:buNone/>
              <a:defRPr/>
            </a:pPr>
            <a:r>
              <a:rPr lang="en-US" sz="3500" dirty="0"/>
              <a:t>Hidden </a:t>
            </a:r>
            <a:r>
              <a:rPr lang="en-US" sz="3500" dirty="0" smtClean="0"/>
              <a:t>implementation</a:t>
            </a:r>
          </a:p>
          <a:p>
            <a:pPr fontAlgn="auto">
              <a:spcAft>
                <a:spcPts val="0"/>
              </a:spcAft>
              <a:buFont typeface="Arial" pitchFamily="34" charset="0"/>
              <a:buNone/>
              <a:defRPr/>
            </a:pPr>
            <a:endParaRPr lang="en-US" dirty="0"/>
          </a:p>
          <a:p>
            <a:pPr lvl="2" fontAlgn="auto">
              <a:spcAft>
                <a:spcPts val="0"/>
              </a:spcAft>
              <a:buFont typeface="Arial" pitchFamily="34" charset="0"/>
              <a:buChar char="•"/>
              <a:defRPr/>
            </a:pPr>
            <a:r>
              <a:rPr lang="en-US" sz="2000" dirty="0"/>
              <a:t>Sometimes classes implemented as heavy-weight but nothing in the API tells you so.</a:t>
            </a:r>
          </a:p>
          <a:p>
            <a:pPr lvl="2" fontAlgn="auto">
              <a:spcAft>
                <a:spcPts val="0"/>
              </a:spcAft>
              <a:buFont typeface="Arial" pitchFamily="34" charset="0"/>
              <a:buChar char="•"/>
              <a:defRPr/>
            </a:pPr>
            <a:r>
              <a:rPr lang="en-US" sz="2000" dirty="0"/>
              <a:t>Examples:</a:t>
            </a:r>
          </a:p>
          <a:p>
            <a:pPr lvl="3" fontAlgn="auto">
              <a:spcAft>
                <a:spcPts val="0"/>
              </a:spcAft>
              <a:buFont typeface="Arial" pitchFamily="34" charset="0"/>
              <a:buChar char="–"/>
              <a:defRPr/>
            </a:pPr>
            <a:r>
              <a:rPr lang="en-US" sz="1800" i="1" dirty="0"/>
              <a:t>Collections</a:t>
            </a:r>
            <a:r>
              <a:rPr lang="en-US" sz="1800" dirty="0"/>
              <a:t> are instantiated with an unknown default size</a:t>
            </a:r>
          </a:p>
          <a:p>
            <a:pPr lvl="3" fontAlgn="auto">
              <a:spcAft>
                <a:spcPts val="0"/>
              </a:spcAft>
              <a:buFont typeface="Arial" pitchFamily="34" charset="0"/>
              <a:buChar char="–"/>
              <a:defRPr/>
            </a:pPr>
            <a:r>
              <a:rPr lang="en-US" sz="1800" dirty="0"/>
              <a:t>Objects uses synchronized blocks all over </a:t>
            </a:r>
          </a:p>
          <a:p>
            <a:pPr lvl="3" fontAlgn="auto">
              <a:spcAft>
                <a:spcPts val="0"/>
              </a:spcAft>
              <a:buFont typeface="Arial" pitchFamily="34" charset="0"/>
              <a:buChar char="–"/>
              <a:defRPr/>
            </a:pPr>
            <a:r>
              <a:rPr lang="en-US" sz="1800" dirty="0"/>
              <a:t>Sorting algorithms are not detailed [</a:t>
            </a:r>
            <a:r>
              <a:rPr lang="en-US" sz="1800" i="1" dirty="0" err="1"/>
              <a:t>Arrays.sort</a:t>
            </a:r>
            <a:r>
              <a:rPr lang="en-US" sz="1800" i="1" dirty="0"/>
              <a:t>()</a:t>
            </a:r>
            <a:r>
              <a:rPr lang="en-US" sz="1800" dirty="0"/>
              <a:t>]</a:t>
            </a:r>
          </a:p>
          <a:p>
            <a:pPr lvl="3" fontAlgn="auto">
              <a:spcAft>
                <a:spcPts val="0"/>
              </a:spcAft>
              <a:buFont typeface="Arial" pitchFamily="34" charset="0"/>
              <a:buChar char="–"/>
              <a:defRPr/>
            </a:pPr>
            <a:r>
              <a:rPr lang="en-US" sz="1800" dirty="0"/>
              <a:t>Objects are not thread safe when they should be for our use</a:t>
            </a:r>
          </a:p>
          <a:p>
            <a:pPr lvl="3" fontAlgn="auto">
              <a:spcAft>
                <a:spcPts val="0"/>
              </a:spcAft>
              <a:buFont typeface="Arial" pitchFamily="34" charset="0"/>
              <a:buChar char="–"/>
              <a:defRPr/>
            </a:pPr>
            <a:endParaRPr lang="en-US" sz="1800" dirty="0"/>
          </a:p>
          <a:p>
            <a:pPr fontAlgn="auto">
              <a:spcAft>
                <a:spcPts val="0"/>
              </a:spcAft>
              <a:buFont typeface="Arial" pitchFamily="34" charset="0"/>
              <a:buChar char="•"/>
              <a:defRPr/>
            </a:pPr>
            <a:r>
              <a:rPr lang="en-US" sz="2800" dirty="0"/>
              <a:t>Solution – </a:t>
            </a:r>
          </a:p>
          <a:p>
            <a:pPr lvl="2" fontAlgn="auto">
              <a:spcAft>
                <a:spcPts val="0"/>
              </a:spcAft>
              <a:buFont typeface="Arial" pitchFamily="34" charset="0"/>
              <a:buChar char="•"/>
              <a:defRPr/>
            </a:pPr>
            <a:r>
              <a:rPr lang="en-US" sz="2000" dirty="0"/>
              <a:t>All the J2SE core code is placed in JDK_HOME\src.zip</a:t>
            </a:r>
          </a:p>
          <a:p>
            <a:pPr lvl="2" fontAlgn="auto">
              <a:spcAft>
                <a:spcPts val="0"/>
              </a:spcAft>
              <a:buFont typeface="Arial" pitchFamily="34" charset="0"/>
              <a:buChar char="•"/>
              <a:defRPr/>
            </a:pPr>
            <a:r>
              <a:rPr lang="en-US" sz="2000" dirty="0"/>
              <a:t>View the implementations when you feel the API is not enough</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10274" name="Rectangle 3"/>
          <p:cNvSpPr>
            <a:spLocks noGrp="1" noChangeArrowheads="1"/>
          </p:cNvSpPr>
          <p:nvPr>
            <p:ph type="body" idx="1"/>
          </p:nvPr>
        </p:nvSpPr>
        <p:spPr/>
        <p:txBody>
          <a:bodyPr/>
          <a:lstStyle/>
          <a:p>
            <a:pPr>
              <a:buFont typeface="Arial" charset="0"/>
              <a:buNone/>
            </a:pPr>
            <a:r>
              <a:rPr lang="en-US" smtClean="0"/>
              <a:t>Singleton class is not necessarily single</a:t>
            </a:r>
          </a:p>
          <a:p>
            <a:pPr>
              <a:buFont typeface="Arial" charset="0"/>
              <a:buNone/>
            </a:pPr>
            <a:endParaRPr lang="en-US" smtClean="0"/>
          </a:p>
          <a:p>
            <a:r>
              <a:rPr lang="en-US" sz="2000" smtClean="0"/>
              <a:t>How can this happen ?</a:t>
            </a:r>
          </a:p>
          <a:p>
            <a:pPr lvl="2"/>
            <a:r>
              <a:rPr lang="en-US" sz="2000" smtClean="0"/>
              <a:t>A singleton uses a static reference that can be instantiated once</a:t>
            </a:r>
          </a:p>
          <a:p>
            <a:pPr lvl="2"/>
            <a:r>
              <a:rPr lang="en-US" sz="2000" smtClean="0"/>
              <a:t>Unless – two threads consume it simultaneously !</a:t>
            </a:r>
          </a:p>
          <a:p>
            <a:pPr lvl="4"/>
            <a:endParaRPr lang="en-US" smtClean="0"/>
          </a:p>
          <a:p>
            <a:r>
              <a:rPr lang="en-US" sz="2400" smtClean="0"/>
              <a:t>Solution:</a:t>
            </a:r>
          </a:p>
          <a:p>
            <a:pPr lvl="2"/>
            <a:r>
              <a:rPr lang="en-US" sz="2000" smtClean="0"/>
              <a:t>Allow obtaining the singleton reference from a synchronized static method</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311298" name="Rectangle 3"/>
          <p:cNvSpPr>
            <a:spLocks noGrp="1" noChangeArrowheads="1"/>
          </p:cNvSpPr>
          <p:nvPr>
            <p:ph type="body" idx="1"/>
          </p:nvPr>
        </p:nvSpPr>
        <p:spPr>
          <a:xfrm>
            <a:off x="514350" y="1268414"/>
            <a:ext cx="9258300" cy="5329237"/>
          </a:xfrm>
        </p:spPr>
        <p:txBody>
          <a:bodyPr/>
          <a:lstStyle/>
          <a:p>
            <a:pPr>
              <a:lnSpc>
                <a:spcPct val="90000"/>
              </a:lnSpc>
              <a:buFont typeface="Arial" charset="0"/>
              <a:buNone/>
            </a:pPr>
            <a:r>
              <a:rPr lang="en-US" i="1" smtClean="0"/>
              <a:t>java.util.StringTokenizer</a:t>
            </a:r>
          </a:p>
          <a:p>
            <a:pPr>
              <a:lnSpc>
                <a:spcPct val="90000"/>
              </a:lnSpc>
              <a:buFont typeface="Arial" charset="0"/>
              <a:buNone/>
            </a:pPr>
            <a:endParaRPr lang="en-US" smtClean="0"/>
          </a:p>
          <a:p>
            <a:pPr>
              <a:lnSpc>
                <a:spcPct val="90000"/>
              </a:lnSpc>
            </a:pPr>
            <a:r>
              <a:rPr lang="en-US" sz="2000" smtClean="0"/>
              <a:t>Get a </a:t>
            </a:r>
            <a:r>
              <a:rPr lang="en-US" sz="2000" i="1" smtClean="0"/>
              <a:t>String</a:t>
            </a:r>
            <a:r>
              <a:rPr lang="en-US" sz="2000" smtClean="0"/>
              <a:t> and a delimiter and iterates over the </a:t>
            </a:r>
            <a:r>
              <a:rPr lang="en-US" sz="2000" i="1" smtClean="0"/>
              <a:t>String</a:t>
            </a:r>
            <a:r>
              <a:rPr lang="en-US" sz="2000" smtClean="0"/>
              <a:t> skipping the delimiter</a:t>
            </a:r>
          </a:p>
          <a:p>
            <a:pPr>
              <a:lnSpc>
                <a:spcPct val="90000"/>
              </a:lnSpc>
            </a:pPr>
            <a:r>
              <a:rPr lang="en-US" sz="2000" smtClean="0"/>
              <a:t>In the following case</a:t>
            </a:r>
          </a:p>
          <a:p>
            <a:pPr lvl="1">
              <a:lnSpc>
                <a:spcPct val="90000"/>
              </a:lnSpc>
            </a:pPr>
            <a:r>
              <a:rPr lang="en-US" sz="1800" smtClean="0"/>
              <a:t>The string is </a:t>
            </a:r>
            <a:r>
              <a:rPr lang="en-US" sz="1800" i="1" smtClean="0"/>
              <a:t>“ABC***D*E***FGH***IJK</a:t>
            </a:r>
          </a:p>
          <a:p>
            <a:pPr lvl="1">
              <a:lnSpc>
                <a:spcPct val="90000"/>
              </a:lnSpc>
            </a:pPr>
            <a:r>
              <a:rPr lang="en-US" sz="1800" smtClean="0"/>
              <a:t>If the delimiter is </a:t>
            </a:r>
            <a:r>
              <a:rPr lang="en-US" sz="1800" i="1" smtClean="0"/>
              <a:t>“***”</a:t>
            </a:r>
            <a:r>
              <a:rPr lang="en-US" sz="1800" smtClean="0"/>
              <a:t> we will expect 4 tokens but we are about to get five since each char is counted as a delimiter</a:t>
            </a:r>
          </a:p>
          <a:p>
            <a:pPr lvl="4">
              <a:lnSpc>
                <a:spcPct val="90000"/>
              </a:lnSpc>
              <a:buFont typeface="Arial" charset="0"/>
              <a:buNone/>
            </a:pPr>
            <a:endParaRPr lang="en-US" smtClean="0"/>
          </a:p>
          <a:p>
            <a:pPr lvl="4">
              <a:lnSpc>
                <a:spcPct val="90000"/>
              </a:lnSpc>
            </a:pPr>
            <a:endParaRPr lang="en-US" smtClean="0"/>
          </a:p>
          <a:p>
            <a:pPr lvl="4">
              <a:lnSpc>
                <a:spcPct val="90000"/>
              </a:lnSpc>
            </a:pPr>
            <a:endParaRPr lang="en-US" smtClean="0"/>
          </a:p>
          <a:p>
            <a:pPr>
              <a:lnSpc>
                <a:spcPct val="90000"/>
              </a:lnSpc>
            </a:pPr>
            <a:r>
              <a:rPr lang="en-US" sz="2400" smtClean="0"/>
              <a:t>Solution</a:t>
            </a:r>
          </a:p>
          <a:p>
            <a:pPr lvl="2">
              <a:lnSpc>
                <a:spcPct val="90000"/>
              </a:lnSpc>
            </a:pPr>
            <a:r>
              <a:rPr lang="en-US" sz="2000" smtClean="0"/>
              <a:t>None ! Create your own tokenizer that takes a </a:t>
            </a:r>
            <a:r>
              <a:rPr lang="en-US" sz="2000" i="1" smtClean="0"/>
              <a:t>String</a:t>
            </a:r>
            <a:r>
              <a:rPr lang="en-US" sz="2000" smtClean="0"/>
              <a:t> and a delimiters String array </a:t>
            </a:r>
          </a:p>
        </p:txBody>
      </p:sp>
      <p:sp>
        <p:nvSpPr>
          <p:cNvPr id="6" name="AutoShape 8"/>
          <p:cNvSpPr>
            <a:spLocks noChangeArrowheads="1"/>
          </p:cNvSpPr>
          <p:nvPr/>
        </p:nvSpPr>
        <p:spPr bwMode="auto">
          <a:xfrm>
            <a:off x="4341896" y="4000500"/>
            <a:ext cx="1371600"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b="1" dirty="0">
                <a:latin typeface="+mn-lt"/>
                <a:cs typeface="+mn-cs"/>
              </a:rPr>
              <a:t>We expect</a:t>
            </a:r>
          </a:p>
          <a:p>
            <a:pPr marL="342900" indent="-342900" algn="l" rtl="0" fontAlgn="auto">
              <a:spcBef>
                <a:spcPts val="0"/>
              </a:spcBef>
              <a:spcAft>
                <a:spcPts val="0"/>
              </a:spcAft>
              <a:defRPr/>
            </a:pPr>
            <a:r>
              <a:rPr lang="en-US" sz="1400" dirty="0">
                <a:latin typeface="+mn-lt"/>
                <a:cs typeface="+mn-cs"/>
              </a:rPr>
              <a:t>ABC</a:t>
            </a:r>
          </a:p>
          <a:p>
            <a:pPr marL="342900" indent="-342900" algn="l" rtl="0" fontAlgn="auto">
              <a:spcBef>
                <a:spcPts val="0"/>
              </a:spcBef>
              <a:spcAft>
                <a:spcPts val="0"/>
              </a:spcAft>
              <a:defRPr/>
            </a:pPr>
            <a:r>
              <a:rPr lang="en-US" sz="1400" dirty="0">
                <a:latin typeface="+mn-lt"/>
                <a:cs typeface="+mn-cs"/>
              </a:rPr>
              <a:t>D*E</a:t>
            </a:r>
          </a:p>
          <a:p>
            <a:pPr marL="342900" indent="-342900" algn="l" rtl="0" fontAlgn="auto">
              <a:spcBef>
                <a:spcPts val="0"/>
              </a:spcBef>
              <a:spcAft>
                <a:spcPts val="0"/>
              </a:spcAft>
              <a:defRPr/>
            </a:pPr>
            <a:r>
              <a:rPr lang="en-US" sz="1400" dirty="0">
                <a:latin typeface="+mn-lt"/>
                <a:cs typeface="+mn-cs"/>
              </a:rPr>
              <a:t>FGH</a:t>
            </a:r>
          </a:p>
          <a:p>
            <a:pPr marL="342900" indent="-342900" algn="l" rtl="0" fontAlgn="auto">
              <a:spcBef>
                <a:spcPts val="0"/>
              </a:spcBef>
              <a:spcAft>
                <a:spcPts val="0"/>
              </a:spcAft>
              <a:defRPr/>
            </a:pPr>
            <a:r>
              <a:rPr lang="en-US" sz="1400" dirty="0">
                <a:latin typeface="+mn-lt"/>
                <a:cs typeface="+mn-cs"/>
              </a:rPr>
              <a:t>IJK</a:t>
            </a:r>
          </a:p>
        </p:txBody>
      </p:sp>
      <p:sp>
        <p:nvSpPr>
          <p:cNvPr id="7" name="AutoShape 8"/>
          <p:cNvSpPr>
            <a:spLocks noChangeArrowheads="1"/>
          </p:cNvSpPr>
          <p:nvPr/>
        </p:nvSpPr>
        <p:spPr bwMode="auto">
          <a:xfrm>
            <a:off x="5829300" y="3886200"/>
            <a:ext cx="1543050" cy="1371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marL="342900" indent="-342900" algn="l" rtl="0" fontAlgn="auto">
              <a:spcBef>
                <a:spcPts val="0"/>
              </a:spcBef>
              <a:spcAft>
                <a:spcPts val="0"/>
              </a:spcAft>
              <a:defRPr/>
            </a:pPr>
            <a:r>
              <a:rPr lang="en-US" sz="1400" b="1" dirty="0">
                <a:latin typeface="+mn-lt"/>
                <a:cs typeface="+mn-cs"/>
              </a:rPr>
              <a:t>But we will get</a:t>
            </a:r>
          </a:p>
          <a:p>
            <a:pPr marL="342900" indent="-342900" algn="l" rtl="0" fontAlgn="auto">
              <a:spcBef>
                <a:spcPts val="0"/>
              </a:spcBef>
              <a:spcAft>
                <a:spcPts val="0"/>
              </a:spcAft>
              <a:defRPr/>
            </a:pPr>
            <a:r>
              <a:rPr lang="en-US" sz="1400" dirty="0">
                <a:latin typeface="+mn-lt"/>
                <a:cs typeface="+mn-cs"/>
              </a:rPr>
              <a:t>ABC</a:t>
            </a:r>
          </a:p>
          <a:p>
            <a:pPr marL="342900" indent="-342900" algn="l" rtl="0" fontAlgn="auto">
              <a:spcBef>
                <a:spcPts val="0"/>
              </a:spcBef>
              <a:spcAft>
                <a:spcPts val="0"/>
              </a:spcAft>
              <a:defRPr/>
            </a:pPr>
            <a:r>
              <a:rPr lang="en-US" sz="1400" dirty="0">
                <a:latin typeface="+mn-lt"/>
                <a:cs typeface="+mn-cs"/>
              </a:rPr>
              <a:t>D</a:t>
            </a:r>
          </a:p>
          <a:p>
            <a:pPr marL="342900" indent="-342900" algn="l" rtl="0" fontAlgn="auto">
              <a:spcBef>
                <a:spcPts val="0"/>
              </a:spcBef>
              <a:spcAft>
                <a:spcPts val="0"/>
              </a:spcAft>
              <a:defRPr/>
            </a:pPr>
            <a:r>
              <a:rPr lang="en-US" sz="1400" dirty="0">
                <a:latin typeface="+mn-lt"/>
                <a:cs typeface="+mn-cs"/>
              </a:rPr>
              <a:t>E</a:t>
            </a:r>
          </a:p>
          <a:p>
            <a:pPr marL="342900" indent="-342900" algn="l" rtl="0" fontAlgn="auto">
              <a:spcBef>
                <a:spcPts val="0"/>
              </a:spcBef>
              <a:spcAft>
                <a:spcPts val="0"/>
              </a:spcAft>
              <a:defRPr/>
            </a:pPr>
            <a:r>
              <a:rPr lang="en-US" sz="1400" dirty="0">
                <a:latin typeface="+mn-lt"/>
                <a:cs typeface="+mn-cs"/>
              </a:rPr>
              <a:t>FGH</a:t>
            </a:r>
          </a:p>
          <a:p>
            <a:pPr marL="342900" indent="-342900" algn="l" rtl="0" fontAlgn="auto">
              <a:spcBef>
                <a:spcPts val="0"/>
              </a:spcBef>
              <a:spcAft>
                <a:spcPts val="0"/>
              </a:spcAft>
              <a:defRPr/>
            </a:pPr>
            <a:r>
              <a:rPr lang="en-US" sz="1400" dirty="0">
                <a:latin typeface="+mn-lt"/>
                <a:cs typeface="+mn-cs"/>
              </a:rPr>
              <a:t>IJK</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noChangeArrowheads="1"/>
          </p:cNvSpPr>
          <p:nvPr>
            <p:ph type="title" idx="4294967295"/>
          </p:nvPr>
        </p:nvSpPr>
        <p:spPr>
          <a:xfrm>
            <a:off x="514350" y="274638"/>
            <a:ext cx="9258300" cy="1143000"/>
          </a:xfrm>
        </p:spPr>
        <p:txBody>
          <a:bodyPr/>
          <a:lstStyle/>
          <a:p>
            <a:r>
              <a:rPr lang="en-US" smtClean="0"/>
              <a:t>Java Pitfalls</a:t>
            </a:r>
          </a:p>
        </p:txBody>
      </p:sp>
      <p:sp>
        <p:nvSpPr>
          <p:cNvPr id="806915" name="Rectangle 3"/>
          <p:cNvSpPr>
            <a:spLocks noGrp="1" noChangeArrowheads="1"/>
          </p:cNvSpPr>
          <p:nvPr>
            <p:ph type="body" idx="1"/>
          </p:nvPr>
        </p:nvSpPr>
        <p:spPr>
          <a:xfrm>
            <a:off x="514350" y="1600201"/>
            <a:ext cx="9570840" cy="4525963"/>
          </a:xfrm>
        </p:spPr>
        <p:txBody>
          <a:bodyPr rtlCol="0">
            <a:normAutofit lnSpcReduction="10000"/>
          </a:bodyPr>
          <a:lstStyle/>
          <a:p>
            <a:pPr fontAlgn="auto">
              <a:spcAft>
                <a:spcPts val="0"/>
              </a:spcAft>
              <a:buFont typeface="Arial" pitchFamily="34" charset="0"/>
              <a:buNone/>
              <a:defRPr/>
            </a:pPr>
            <a:r>
              <a:rPr lang="en-US" i="1" dirty="0" err="1" smtClean="0"/>
              <a:t>java.io.File</a:t>
            </a:r>
            <a:endParaRPr lang="en-US" i="1" dirty="0" smtClean="0"/>
          </a:p>
          <a:p>
            <a:pPr fontAlgn="auto">
              <a:spcAft>
                <a:spcPts val="0"/>
              </a:spcAft>
              <a:buFont typeface="Arial" pitchFamily="34" charset="0"/>
              <a:buNone/>
              <a:defRPr/>
            </a:pPr>
            <a:endParaRPr lang="en-US" dirty="0"/>
          </a:p>
          <a:p>
            <a:pPr fontAlgn="auto">
              <a:spcAft>
                <a:spcPts val="0"/>
              </a:spcAft>
              <a:buFont typeface="Arial" pitchFamily="34" charset="0"/>
              <a:buChar char="•"/>
              <a:defRPr/>
            </a:pPr>
            <a:r>
              <a:rPr lang="en-US" sz="2200" dirty="0"/>
              <a:t>Usage is not clear since it may represent</a:t>
            </a:r>
          </a:p>
          <a:p>
            <a:pPr lvl="2" fontAlgn="auto">
              <a:spcAft>
                <a:spcPts val="0"/>
              </a:spcAft>
              <a:buFont typeface="Arial" pitchFamily="34" charset="0"/>
              <a:buChar char="•"/>
              <a:defRPr/>
            </a:pPr>
            <a:r>
              <a:rPr lang="en-US" sz="2200" dirty="0"/>
              <a:t>a File exists on the File System</a:t>
            </a:r>
          </a:p>
          <a:p>
            <a:pPr lvl="2" fontAlgn="auto">
              <a:spcAft>
                <a:spcPts val="0"/>
              </a:spcAft>
              <a:buFont typeface="Arial" pitchFamily="34" charset="0"/>
              <a:buChar char="•"/>
              <a:defRPr/>
            </a:pPr>
            <a:r>
              <a:rPr lang="en-US" sz="2200" dirty="0"/>
              <a:t>a Directory exists on the File System</a:t>
            </a:r>
          </a:p>
          <a:p>
            <a:pPr lvl="2" fontAlgn="auto">
              <a:spcAft>
                <a:spcPts val="0"/>
              </a:spcAft>
              <a:buFont typeface="Arial" pitchFamily="34" charset="0"/>
              <a:buChar char="•"/>
              <a:defRPr/>
            </a:pPr>
            <a:r>
              <a:rPr lang="en-US" sz="2200" dirty="0"/>
              <a:t>an absolute directory exists on the File System</a:t>
            </a:r>
          </a:p>
          <a:p>
            <a:pPr lvl="2" fontAlgn="auto">
              <a:spcAft>
                <a:spcPts val="0"/>
              </a:spcAft>
              <a:buFont typeface="Arial" pitchFamily="34" charset="0"/>
              <a:buChar char="•"/>
              <a:defRPr/>
            </a:pPr>
            <a:r>
              <a:rPr lang="en-US" sz="2200" dirty="0"/>
              <a:t>A virtual of all the above (that doesn’t exist on the FS)</a:t>
            </a:r>
          </a:p>
          <a:p>
            <a:pPr lvl="2" fontAlgn="auto">
              <a:spcAft>
                <a:spcPts val="0"/>
              </a:spcAft>
              <a:buFont typeface="Arial" pitchFamily="34" charset="0"/>
              <a:buChar char="•"/>
              <a:defRPr/>
            </a:pPr>
            <a:r>
              <a:rPr lang="en-US" sz="2200" dirty="0"/>
              <a:t>A physical operations on files and directories</a:t>
            </a:r>
          </a:p>
          <a:p>
            <a:pPr lvl="4"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sz="2200" dirty="0"/>
              <a:t>You should use it in its virtual manner</a:t>
            </a:r>
          </a:p>
          <a:p>
            <a:pPr fontAlgn="auto">
              <a:spcAft>
                <a:spcPts val="0"/>
              </a:spcAft>
              <a:buFont typeface="Arial" pitchFamily="34" charset="0"/>
              <a:buChar char="•"/>
              <a:defRPr/>
            </a:pPr>
            <a:r>
              <a:rPr lang="en-US" sz="2200" dirty="0"/>
              <a:t>Reason: physical methods such as </a:t>
            </a:r>
            <a:r>
              <a:rPr lang="en-US" sz="2200" i="1" dirty="0" err="1"/>
              <a:t>renameTo</a:t>
            </a:r>
            <a:r>
              <a:rPr lang="en-US" sz="2200" i="1" dirty="0"/>
              <a:t>() </a:t>
            </a:r>
            <a:r>
              <a:rPr lang="en-US" sz="2200" dirty="0"/>
              <a:t>may act differently between OS</a:t>
            </a:r>
          </a:p>
          <a:p>
            <a:pPr lvl="4" fontAlgn="auto">
              <a:spcAft>
                <a:spcPts val="0"/>
              </a:spcAft>
              <a:buFont typeface="Arial" pitchFamily="34" charset="0"/>
              <a:buChar char="»"/>
              <a:defRPr/>
            </a:pPr>
            <a:endParaRPr lang="en-US" sz="2400" dirty="0"/>
          </a:p>
          <a:p>
            <a:pPr lvl="4" fontAlgn="auto">
              <a:spcAft>
                <a:spcPts val="0"/>
              </a:spcAft>
              <a:buFont typeface="Arial" pitchFamily="34" charset="0"/>
              <a:buChar char="»"/>
              <a:defRPr/>
            </a:pPr>
            <a:endParaRPr lang="en-US" sz="2400" dirty="0"/>
          </a:p>
          <a:p>
            <a:pPr lvl="4" fontAlgn="auto">
              <a:spcAft>
                <a:spcPts val="0"/>
              </a:spcAft>
              <a:buFont typeface="Arial" pitchFamily="34" charset="0"/>
              <a:buChar char="»"/>
              <a:defRPr/>
            </a:pPr>
            <a:endParaRPr lang="en-US" dirty="0"/>
          </a:p>
          <a:p>
            <a:pPr lvl="4" fontAlgn="auto">
              <a:spcAft>
                <a:spcPts val="0"/>
              </a:spcAft>
              <a:buFont typeface="Arial" pitchFamily="34" charset="0"/>
              <a:buChar char="»"/>
              <a:defRPr/>
            </a:pPr>
            <a:endParaRPr lang="en-US" dirty="0"/>
          </a:p>
          <a:p>
            <a:pPr lvl="4" fontAlgn="auto">
              <a:spcAft>
                <a:spcPts val="0"/>
              </a:spcAft>
              <a:buFont typeface="Arial" pitchFamily="34" charset="0"/>
              <a:buChar char="»"/>
              <a:defRPr/>
            </a:pPr>
            <a:endParaRPr lang="en-US"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Title 1"/>
          <p:cNvSpPr>
            <a:spLocks noGrp="1"/>
          </p:cNvSpPr>
          <p:nvPr>
            <p:ph type="title" idx="4294967295"/>
          </p:nvPr>
        </p:nvSpPr>
        <p:spPr>
          <a:xfrm>
            <a:off x="857250" y="274638"/>
            <a:ext cx="8859236" cy="1143000"/>
          </a:xfrm>
        </p:spPr>
        <p:txBody>
          <a:bodyPr/>
          <a:lstStyle/>
          <a:p>
            <a:r>
              <a:rPr lang="en-US" smtClean="0"/>
              <a:t>Java Pitfalls</a:t>
            </a:r>
          </a:p>
        </p:txBody>
      </p:sp>
      <p:sp>
        <p:nvSpPr>
          <p:cNvPr id="3" name="Content Placeholder 2"/>
          <p:cNvSpPr>
            <a:spLocks noGrp="1"/>
          </p:cNvSpPr>
          <p:nvPr>
            <p:ph idx="1"/>
          </p:nvPr>
        </p:nvSpPr>
        <p:spPr>
          <a:xfrm>
            <a:off x="514350" y="1600201"/>
            <a:ext cx="9515475" cy="4525963"/>
          </a:xfrm>
        </p:spPr>
        <p:txBody>
          <a:bodyPr rtlCol="0">
            <a:normAutofit fontScale="92500" lnSpcReduction="10000"/>
          </a:bodyPr>
          <a:lstStyle/>
          <a:p>
            <a:pPr fontAlgn="auto">
              <a:spcAft>
                <a:spcPts val="0"/>
              </a:spcAft>
              <a:buFont typeface="Arial" pitchFamily="34" charset="0"/>
              <a:buNone/>
              <a:defRPr/>
            </a:pPr>
            <a:r>
              <a:rPr lang="en-US" sz="2800" dirty="0" smtClean="0"/>
              <a:t>Iterating with Enumeration </a:t>
            </a:r>
          </a:p>
          <a:p>
            <a:pPr fontAlgn="auto">
              <a:spcAft>
                <a:spcPts val="0"/>
              </a:spcAft>
              <a:buFont typeface="Arial" pitchFamily="34" charset="0"/>
              <a:buNone/>
              <a:defRPr/>
            </a:pPr>
            <a:endParaRPr lang="en-US" sz="2800" dirty="0" smtClean="0"/>
          </a:p>
          <a:p>
            <a:pPr fontAlgn="auto">
              <a:spcAft>
                <a:spcPts val="0"/>
              </a:spcAft>
              <a:buFont typeface="Arial" pitchFamily="34" charset="0"/>
              <a:buChar char="•"/>
              <a:defRPr/>
            </a:pPr>
            <a:r>
              <a:rPr lang="en-US" sz="2200" dirty="0" smtClean="0"/>
              <a:t>Enumeration allows the following</a:t>
            </a:r>
          </a:p>
          <a:p>
            <a:pPr lvl="2" fontAlgn="auto">
              <a:spcAft>
                <a:spcPts val="0"/>
              </a:spcAft>
              <a:buFont typeface="Arial" pitchFamily="34" charset="0"/>
              <a:buChar char="•"/>
              <a:defRPr/>
            </a:pPr>
            <a:r>
              <a:rPr lang="en-US" sz="2200" dirty="0" smtClean="0"/>
              <a:t>Check if there are more components to iterate</a:t>
            </a:r>
          </a:p>
          <a:p>
            <a:pPr lvl="2" fontAlgn="auto">
              <a:spcAft>
                <a:spcPts val="0"/>
              </a:spcAft>
              <a:buFont typeface="Arial" pitchFamily="34" charset="0"/>
              <a:buChar char="•"/>
              <a:defRPr/>
            </a:pPr>
            <a:r>
              <a:rPr lang="en-US" sz="2200" dirty="0" smtClean="0"/>
              <a:t>Get the current components</a:t>
            </a:r>
          </a:p>
          <a:p>
            <a:pPr fontAlgn="auto">
              <a:spcAft>
                <a:spcPts val="0"/>
              </a:spcAft>
              <a:buFont typeface="Arial" pitchFamily="34" charset="0"/>
              <a:buChar char="•"/>
              <a:defRPr/>
            </a:pPr>
            <a:r>
              <a:rPr lang="en-US" sz="2200" dirty="0" smtClean="0"/>
              <a:t>The problem is that the Enumeration is not in sync with the collection it iterates </a:t>
            </a:r>
          </a:p>
          <a:p>
            <a:pPr lvl="2" fontAlgn="auto">
              <a:spcAft>
                <a:spcPts val="0"/>
              </a:spcAft>
              <a:buFont typeface="Arial" pitchFamily="34" charset="0"/>
              <a:buChar char="•"/>
              <a:defRPr/>
            </a:pPr>
            <a:r>
              <a:rPr lang="en-US" sz="2200" dirty="0" smtClean="0"/>
              <a:t>Means that removing component from the collection will cause inconsistent iteration </a:t>
            </a:r>
          </a:p>
          <a:p>
            <a:pPr lvl="4"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r>
              <a:rPr lang="en-US" sz="2600" dirty="0" smtClean="0"/>
              <a:t>Solution – use </a:t>
            </a:r>
            <a:r>
              <a:rPr lang="en-US" sz="2600" i="1" dirty="0" err="1" smtClean="0"/>
              <a:t>java.util.Iterator</a:t>
            </a:r>
            <a:endParaRPr lang="en-US" sz="2600" i="1" dirty="0" smtClean="0"/>
          </a:p>
          <a:p>
            <a:pPr lvl="2" fontAlgn="auto">
              <a:spcAft>
                <a:spcPts val="0"/>
              </a:spcAft>
              <a:buFont typeface="Arial" pitchFamily="34" charset="0"/>
              <a:buChar char="•"/>
              <a:defRPr/>
            </a:pPr>
            <a:r>
              <a:rPr lang="en-US" sz="2000" dirty="0" smtClean="0"/>
              <a:t>It allows removing of components </a:t>
            </a:r>
          </a:p>
          <a:p>
            <a:pPr lvl="2" fontAlgn="auto">
              <a:spcAft>
                <a:spcPts val="0"/>
              </a:spcAft>
              <a:buFont typeface="Arial" pitchFamily="34" charset="0"/>
              <a:buChar char="•"/>
              <a:defRPr/>
            </a:pPr>
            <a:r>
              <a:rPr lang="en-US" sz="2000" dirty="0" smtClean="0"/>
              <a:t>It is in sync with the collection it iterates</a:t>
            </a:r>
          </a:p>
          <a:p>
            <a:pPr lvl="2" fontAlgn="auto">
              <a:spcAft>
                <a:spcPts val="0"/>
              </a:spcAft>
              <a:buFont typeface="Arial" pitchFamily="34" charset="0"/>
              <a:buChar char="•"/>
              <a:defRPr/>
            </a:pPr>
            <a:r>
              <a:rPr lang="en-US" sz="2000" dirty="0" smtClean="0"/>
              <a:t>When faces inconsistency will express it via Exception</a:t>
            </a:r>
          </a:p>
          <a:p>
            <a:pPr fontAlgn="auto">
              <a:spcAft>
                <a:spcPts val="0"/>
              </a:spcAft>
              <a:buFont typeface="Arial" pitchFamily="34" charset="0"/>
              <a:buChar char="•"/>
              <a:defRPr/>
            </a:pPr>
            <a:endParaRPr lang="en-US"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idx="4294967295"/>
          </p:nvPr>
        </p:nvSpPr>
        <p:spPr>
          <a:xfrm>
            <a:off x="621506" y="274638"/>
            <a:ext cx="9258300" cy="1143000"/>
          </a:xfrm>
        </p:spPr>
        <p:txBody>
          <a:bodyPr/>
          <a:lstStyle/>
          <a:p>
            <a:pPr eaLnBrk="1" hangingPunct="1"/>
            <a:r>
              <a:rPr lang="en-US" dirty="0" smtClean="0"/>
              <a:t>Java Pitfalls</a:t>
            </a:r>
          </a:p>
        </p:txBody>
      </p:sp>
      <p:sp>
        <p:nvSpPr>
          <p:cNvPr id="48133" name="Rectangle 3"/>
          <p:cNvSpPr>
            <a:spLocks noGrp="1" noChangeArrowheads="1"/>
          </p:cNvSpPr>
          <p:nvPr>
            <p:ph type="body" idx="1"/>
          </p:nvPr>
        </p:nvSpPr>
        <p:spPr>
          <a:xfrm>
            <a:off x="378619" y="1600201"/>
            <a:ext cx="9651206" cy="4525963"/>
          </a:xfrm>
        </p:spPr>
        <p:txBody>
          <a:bodyPr/>
          <a:lstStyle/>
          <a:p>
            <a:pPr algn="l" rtl="0" eaLnBrk="1" hangingPunct="1"/>
            <a:r>
              <a:rPr lang="en-US" sz="2800" dirty="0" smtClean="0"/>
              <a:t>Java 5.0 </a:t>
            </a:r>
            <a:r>
              <a:rPr lang="en-US" sz="2800" dirty="0" err="1" smtClean="0"/>
              <a:t>Autoboxing</a:t>
            </a:r>
            <a:r>
              <a:rPr lang="en-US" sz="2800" dirty="0" smtClean="0"/>
              <a:t>:</a:t>
            </a:r>
          </a:p>
          <a:p>
            <a:pPr algn="l" rtl="0" eaLnBrk="1" hangingPunct="1">
              <a:buFontTx/>
              <a:buNone/>
            </a:pPr>
            <a:endParaRPr lang="en-US" sz="2800" dirty="0" smtClean="0"/>
          </a:p>
          <a:p>
            <a:pPr lvl="2" algn="l" rtl="0" eaLnBrk="1" hangingPunct="1"/>
            <a:r>
              <a:rPr lang="en-US" dirty="0" smtClean="0"/>
              <a:t>Boxing is far from being efficient </a:t>
            </a:r>
          </a:p>
          <a:p>
            <a:pPr lvl="2" algn="l" rtl="0" eaLnBrk="1" hangingPunct="1"/>
            <a:r>
              <a:rPr lang="en-US" dirty="0" smtClean="0"/>
              <a:t>Use it only to contain primitives in an object collection</a:t>
            </a:r>
          </a:p>
          <a:p>
            <a:pPr lvl="2" algn="l" rtl="0" eaLnBrk="1" hangingPunct="1"/>
            <a:r>
              <a:rPr lang="en-US" dirty="0" smtClean="0"/>
              <a:t>Never use it for scientific calculations</a:t>
            </a:r>
          </a:p>
          <a:p>
            <a:pPr lvl="2" algn="l" rtl="0" eaLnBrk="1" hangingPunct="1"/>
            <a:endParaRPr lang="en-US" dirty="0" smtClean="0"/>
          </a:p>
          <a:p>
            <a:pPr lvl="2" algn="l" rtl="0" eaLnBrk="1" hangingPunct="1"/>
            <a:endParaRPr lang="en-US" dirty="0" smtClean="0"/>
          </a:p>
          <a:p>
            <a:pPr lvl="2" algn="l" rtl="0" eaLnBrk="1" hangingPunct="1"/>
            <a:endParaRPr lang="en-US" dirty="0" smtClean="0"/>
          </a:p>
          <a:p>
            <a:pPr lvl="2" algn="l" rtl="0" eaLnBrk="1" hangingPunct="1"/>
            <a:endParaRPr lang="en-US" dirty="0" smtClean="0"/>
          </a:p>
          <a:p>
            <a:pPr lvl="1">
              <a:buFont typeface="Arial" pitchFamily="34" charset="0"/>
              <a:buChar char="•"/>
            </a:pPr>
            <a:r>
              <a:rPr lang="en-US" dirty="0" smtClean="0"/>
              <a:t>Solution: work with primitives. Wrap when done.</a:t>
            </a:r>
          </a:p>
        </p:txBody>
      </p:sp>
      <p:sp>
        <p:nvSpPr>
          <p:cNvPr id="6" name="AutoShape 8"/>
          <p:cNvSpPr>
            <a:spLocks noChangeArrowheads="1"/>
          </p:cNvSpPr>
          <p:nvPr/>
        </p:nvSpPr>
        <p:spPr bwMode="auto">
          <a:xfrm>
            <a:off x="5507831" y="4191000"/>
            <a:ext cx="3086100" cy="1295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400" dirty="0" smtClean="0">
                <a:latin typeface="+mn-lt"/>
              </a:rPr>
              <a:t>// very bad usage of </a:t>
            </a:r>
            <a:r>
              <a:rPr lang="en-US" sz="1400" dirty="0" err="1" smtClean="0">
                <a:latin typeface="+mn-lt"/>
              </a:rPr>
              <a:t>autoboxing</a:t>
            </a:r>
            <a:r>
              <a:rPr lang="en-US" sz="1400" dirty="0" smtClean="0">
                <a:latin typeface="+mn-lt"/>
              </a:rPr>
              <a:t> :</a:t>
            </a:r>
          </a:p>
          <a:p>
            <a:pPr algn="l" rtl="0" fontAlgn="auto">
              <a:spcBef>
                <a:spcPts val="0"/>
              </a:spcBef>
              <a:spcAft>
                <a:spcPts val="0"/>
              </a:spcAft>
              <a:defRPr/>
            </a:pPr>
            <a:endParaRPr lang="en-US" sz="1400" dirty="0" smtClean="0">
              <a:latin typeface="+mn-lt"/>
            </a:endParaRPr>
          </a:p>
          <a:p>
            <a:pPr algn="l" rtl="0" fontAlgn="auto">
              <a:spcBef>
                <a:spcPts val="0"/>
              </a:spcBef>
              <a:spcAft>
                <a:spcPts val="0"/>
              </a:spcAft>
              <a:defRPr/>
            </a:pPr>
            <a:r>
              <a:rPr lang="en-US" sz="1400" dirty="0" smtClean="0">
                <a:latin typeface="+mn-lt"/>
              </a:rPr>
              <a:t>Integer </a:t>
            </a:r>
            <a:r>
              <a:rPr lang="en-US" sz="1400" dirty="0" err="1" smtClean="0">
                <a:latin typeface="+mn-lt"/>
              </a:rPr>
              <a:t>i</a:t>
            </a:r>
            <a:r>
              <a:rPr lang="en-US" sz="1400" dirty="0" smtClean="0">
                <a:latin typeface="+mn-lt"/>
              </a:rPr>
              <a:t>=100;</a:t>
            </a:r>
          </a:p>
          <a:p>
            <a:pPr algn="l" rtl="0" fontAlgn="auto">
              <a:spcBef>
                <a:spcPts val="0"/>
              </a:spcBef>
              <a:spcAft>
                <a:spcPts val="0"/>
              </a:spcAft>
              <a:defRPr/>
            </a:pPr>
            <a:r>
              <a:rPr lang="en-US" sz="1400" dirty="0" smtClean="0">
                <a:latin typeface="+mn-lt"/>
              </a:rPr>
              <a:t>Integer j=i+200;</a:t>
            </a:r>
          </a:p>
          <a:p>
            <a:pPr algn="l" rtl="0" fontAlgn="auto">
              <a:spcBef>
                <a:spcPts val="0"/>
              </a:spcBef>
              <a:spcAft>
                <a:spcPts val="0"/>
              </a:spcAft>
              <a:defRPr/>
            </a:pPr>
            <a:r>
              <a:rPr lang="en-US" sz="1400" dirty="0" err="1" smtClean="0">
                <a:latin typeface="+mn-lt"/>
              </a:rPr>
              <a:t>int</a:t>
            </a:r>
            <a:r>
              <a:rPr lang="en-US" sz="1400" dirty="0" smtClean="0">
                <a:latin typeface="+mn-lt"/>
              </a:rPr>
              <a:t> x=</a:t>
            </a:r>
            <a:r>
              <a:rPr lang="en-US" sz="1400" dirty="0" err="1" smtClean="0">
                <a:latin typeface="+mn-lt"/>
              </a:rPr>
              <a:t>i+j</a:t>
            </a:r>
            <a:r>
              <a:rPr lang="en-US" sz="1400" dirty="0" smtClean="0">
                <a:latin typeface="+mn-lt"/>
              </a:rPr>
              <a:t>;</a:t>
            </a:r>
            <a:endParaRPr lang="en-US" sz="1400" dirty="0">
              <a:latin typeface="+mn-lt"/>
            </a:endParaRPr>
          </a:p>
        </p:txBody>
      </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314370" name="Rectangle 3"/>
          <p:cNvSpPr>
            <a:spLocks noGrp="1" noChangeArrowheads="1"/>
          </p:cNvSpPr>
          <p:nvPr>
            <p:ph type="body" idx="1"/>
          </p:nvPr>
        </p:nvSpPr>
        <p:spPr>
          <a:xfrm>
            <a:off x="444699" y="1557338"/>
            <a:ext cx="9670851" cy="4271962"/>
          </a:xfrm>
        </p:spPr>
        <p:txBody>
          <a:bodyPr/>
          <a:lstStyle/>
          <a:p>
            <a:endParaRPr lang="en-US" altLang="ja-JP" sz="2000" dirty="0" smtClean="0">
              <a:cs typeface="ＭＳ Ｐゴシック"/>
            </a:endParaRPr>
          </a:p>
          <a:p>
            <a:endParaRPr lang="en-US" altLang="ja-JP" sz="2000" dirty="0" smtClean="0">
              <a:cs typeface="ＭＳ Ｐゴシック"/>
            </a:endParaRPr>
          </a:p>
          <a:p>
            <a:r>
              <a:rPr lang="en-US" altLang="ja-JP" sz="2000" dirty="0" smtClean="0">
                <a:cs typeface="ＭＳ Ｐゴシック"/>
              </a:rPr>
              <a:t>Lab 8 – Effective Java</a:t>
            </a:r>
          </a:p>
          <a:p>
            <a:pPr>
              <a:buFont typeface="Arial" charset="0"/>
              <a:buNone/>
            </a:pPr>
            <a:r>
              <a:rPr lang="en-US" sz="2000" dirty="0" smtClean="0">
                <a:ea typeface="Calibri" pitchFamily="34" charset="0"/>
                <a:cs typeface="Arial" charset="0"/>
              </a:rPr>
              <a:t>	</a:t>
            </a:r>
          </a:p>
          <a:p>
            <a:pPr>
              <a:buFont typeface="Arial" charset="0"/>
              <a:buNone/>
            </a:pPr>
            <a:r>
              <a:rPr lang="en-US" sz="2000" dirty="0" smtClean="0">
                <a:ea typeface="Calibri" pitchFamily="34" charset="0"/>
                <a:cs typeface="Arial" charset="0"/>
              </a:rPr>
              <a:t>	</a:t>
            </a:r>
            <a:r>
              <a:rPr lang="en-US" sz="1800" dirty="0" smtClean="0"/>
              <a:t>In this exercise you will modify an existing code to run better </a:t>
            </a:r>
          </a:p>
          <a:p>
            <a:pPr lvl="1">
              <a:lnSpc>
                <a:spcPct val="80000"/>
              </a:lnSpc>
              <a:buFontTx/>
              <a:buNone/>
            </a:pPr>
            <a:endParaRPr lang="en-US" sz="2000" dirty="0" smtClean="0"/>
          </a:p>
        </p:txBody>
      </p:sp>
      <p:pic>
        <p:nvPicPr>
          <p:cNvPr id="314371"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9258300" cy="1143000"/>
          </a:xfrm>
        </p:spPr>
        <p:txBody>
          <a:bodyPr/>
          <a:lstStyle/>
          <a:p>
            <a:r>
              <a:rPr lang="en-US" dirty="0" smtClean="0"/>
              <a:t>Compressed Pointers</a:t>
            </a:r>
            <a:endParaRPr lang="he-IL" dirty="0"/>
          </a:p>
        </p:txBody>
      </p:sp>
      <p:sp>
        <p:nvSpPr>
          <p:cNvPr id="3" name="Content Placeholder 2"/>
          <p:cNvSpPr>
            <a:spLocks noGrp="1"/>
          </p:cNvSpPr>
          <p:nvPr>
            <p:ph idx="1"/>
          </p:nvPr>
        </p:nvSpPr>
        <p:spPr>
          <a:xfrm>
            <a:off x="451620" y="1600201"/>
            <a:ext cx="9721080" cy="4525963"/>
          </a:xfrm>
        </p:spPr>
        <p:txBody>
          <a:bodyPr/>
          <a:lstStyle/>
          <a:p>
            <a:r>
              <a:rPr lang="en-US" sz="2800" dirty="0" smtClean="0"/>
              <a:t>JDK 7.0  improvement </a:t>
            </a:r>
          </a:p>
          <a:p>
            <a:r>
              <a:rPr lang="en-US" sz="2800" dirty="0" smtClean="0"/>
              <a:t>For reducing JVM process footprint </a:t>
            </a:r>
          </a:p>
          <a:p>
            <a:r>
              <a:rPr lang="en-US" sz="2800" dirty="0" smtClean="0"/>
              <a:t>Compressed 64-bit ordinary object pointers (oops)</a:t>
            </a:r>
          </a:p>
          <a:p>
            <a:pPr lvl="1"/>
            <a:r>
              <a:rPr lang="en-US" sz="2400" dirty="0" smtClean="0"/>
              <a:t>Java uses 32 bit offsets + 32 bit for a specific address</a:t>
            </a:r>
          </a:p>
          <a:p>
            <a:pPr lvl="1"/>
            <a:r>
              <a:rPr lang="en-US" sz="2400" dirty="0" smtClean="0"/>
              <a:t>Offsets are the prefixes of the whole virtual address</a:t>
            </a:r>
          </a:p>
          <a:p>
            <a:pPr lvl="1"/>
            <a:r>
              <a:rPr lang="en-US" sz="2400" dirty="0" smtClean="0"/>
              <a:t>Instead of :                                        we get:</a:t>
            </a:r>
          </a:p>
          <a:p>
            <a:pPr lvl="1"/>
            <a:endParaRPr lang="en-US" sz="2400" dirty="0"/>
          </a:p>
          <a:p>
            <a:pPr lvl="1"/>
            <a:endParaRPr lang="en-US" sz="2400" dirty="0" smtClean="0"/>
          </a:p>
          <a:p>
            <a:pPr marL="0" indent="0">
              <a:buNone/>
            </a:pPr>
            <a:endParaRPr lang="en-US" dirty="0" smtClean="0"/>
          </a:p>
          <a:p>
            <a:pPr lvl="1"/>
            <a:endParaRPr lang="en-US" sz="2400" dirty="0" smtClean="0"/>
          </a:p>
          <a:p>
            <a:pPr lvl="1"/>
            <a:endParaRPr lang="en-US" dirty="0" smtClean="0"/>
          </a:p>
          <a:p>
            <a:pPr lvl="1"/>
            <a:endParaRPr lang="en-US" dirty="0" smtClean="0"/>
          </a:p>
          <a:p>
            <a:pPr lvl="1"/>
            <a:endParaRPr lang="he-IL" dirty="0"/>
          </a:p>
        </p:txBody>
      </p:sp>
      <p:sp>
        <p:nvSpPr>
          <p:cNvPr id="17" name="Rounded Rectangle 16"/>
          <p:cNvSpPr/>
          <p:nvPr/>
        </p:nvSpPr>
        <p:spPr>
          <a:xfrm>
            <a:off x="2552700" y="4402088"/>
            <a:ext cx="2916324" cy="100811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endParaRPr lang="he-IL" dirty="0">
              <a:solidFill>
                <a:schemeClr val="bg1">
                  <a:lumMod val="50000"/>
                </a:schemeClr>
              </a:solidFill>
            </a:endParaRPr>
          </a:p>
        </p:txBody>
      </p:sp>
      <p:sp>
        <p:nvSpPr>
          <p:cNvPr id="18" name="Rectangle 17"/>
          <p:cNvSpPr/>
          <p:nvPr/>
        </p:nvSpPr>
        <p:spPr>
          <a:xfrm>
            <a:off x="2714718" y="4546104"/>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AB27D</a:t>
            </a:r>
            <a:endParaRPr lang="he-IL" sz="1000" dirty="0">
              <a:solidFill>
                <a:schemeClr val="bg1">
                  <a:lumMod val="50000"/>
                </a:schemeClr>
              </a:solidFill>
            </a:endParaRPr>
          </a:p>
        </p:txBody>
      </p:sp>
      <p:sp>
        <p:nvSpPr>
          <p:cNvPr id="19" name="Rectangle 18"/>
          <p:cNvSpPr/>
          <p:nvPr/>
        </p:nvSpPr>
        <p:spPr>
          <a:xfrm>
            <a:off x="4010862" y="4546104"/>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147C3</a:t>
            </a:r>
            <a:endParaRPr lang="he-IL" sz="1000" dirty="0">
              <a:solidFill>
                <a:schemeClr val="bg1">
                  <a:lumMod val="50000"/>
                </a:schemeClr>
              </a:solidFill>
            </a:endParaRPr>
          </a:p>
        </p:txBody>
      </p:sp>
      <p:sp>
        <p:nvSpPr>
          <p:cNvPr id="21" name="Rectangle 20"/>
          <p:cNvSpPr/>
          <p:nvPr/>
        </p:nvSpPr>
        <p:spPr>
          <a:xfrm>
            <a:off x="2714718" y="4762128"/>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AB27D</a:t>
            </a:r>
            <a:endParaRPr lang="he-IL" sz="1000" dirty="0">
              <a:solidFill>
                <a:schemeClr val="bg1">
                  <a:lumMod val="50000"/>
                </a:schemeClr>
              </a:solidFill>
            </a:endParaRPr>
          </a:p>
        </p:txBody>
      </p:sp>
      <p:sp>
        <p:nvSpPr>
          <p:cNvPr id="22" name="Rectangle 21"/>
          <p:cNvSpPr/>
          <p:nvPr/>
        </p:nvSpPr>
        <p:spPr>
          <a:xfrm>
            <a:off x="4010862" y="4762128"/>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26AB2</a:t>
            </a:r>
            <a:endParaRPr lang="he-IL" sz="1000" dirty="0">
              <a:solidFill>
                <a:schemeClr val="bg1">
                  <a:lumMod val="50000"/>
                </a:schemeClr>
              </a:solidFill>
            </a:endParaRPr>
          </a:p>
        </p:txBody>
      </p:sp>
      <p:sp>
        <p:nvSpPr>
          <p:cNvPr id="24" name="Rectangle 23"/>
          <p:cNvSpPr/>
          <p:nvPr/>
        </p:nvSpPr>
        <p:spPr>
          <a:xfrm>
            <a:off x="2714718" y="4978152"/>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AB27D</a:t>
            </a:r>
            <a:endParaRPr lang="he-IL" sz="1000" dirty="0">
              <a:solidFill>
                <a:schemeClr val="bg1">
                  <a:lumMod val="50000"/>
                </a:schemeClr>
              </a:solidFill>
            </a:endParaRPr>
          </a:p>
        </p:txBody>
      </p:sp>
      <p:sp>
        <p:nvSpPr>
          <p:cNvPr id="25" name="Rectangle 24"/>
          <p:cNvSpPr/>
          <p:nvPr/>
        </p:nvSpPr>
        <p:spPr>
          <a:xfrm>
            <a:off x="4010862" y="4978152"/>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D62A1</a:t>
            </a:r>
            <a:endParaRPr lang="he-IL" sz="1000" dirty="0">
              <a:solidFill>
                <a:schemeClr val="bg1">
                  <a:lumMod val="50000"/>
                </a:schemeClr>
              </a:solidFill>
            </a:endParaRPr>
          </a:p>
        </p:txBody>
      </p:sp>
      <p:sp>
        <p:nvSpPr>
          <p:cNvPr id="27" name="Rectangle 26"/>
          <p:cNvSpPr/>
          <p:nvPr/>
        </p:nvSpPr>
        <p:spPr>
          <a:xfrm>
            <a:off x="2714718" y="5194176"/>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AB27D</a:t>
            </a:r>
            <a:endParaRPr lang="he-IL" sz="1000" dirty="0">
              <a:solidFill>
                <a:schemeClr val="bg1">
                  <a:lumMod val="50000"/>
                </a:schemeClr>
              </a:solidFill>
            </a:endParaRPr>
          </a:p>
        </p:txBody>
      </p:sp>
      <p:sp>
        <p:nvSpPr>
          <p:cNvPr id="28" name="Rectangle 27"/>
          <p:cNvSpPr/>
          <p:nvPr/>
        </p:nvSpPr>
        <p:spPr>
          <a:xfrm>
            <a:off x="4010862" y="5194176"/>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A432B</a:t>
            </a:r>
            <a:endParaRPr lang="he-IL" sz="1000" dirty="0">
              <a:solidFill>
                <a:schemeClr val="bg1">
                  <a:lumMod val="50000"/>
                </a:schemeClr>
              </a:solidFill>
            </a:endParaRPr>
          </a:p>
        </p:txBody>
      </p:sp>
      <p:sp>
        <p:nvSpPr>
          <p:cNvPr id="30" name="Rounded Rectangle 29"/>
          <p:cNvSpPr/>
          <p:nvPr/>
        </p:nvSpPr>
        <p:spPr>
          <a:xfrm>
            <a:off x="6603150" y="4402088"/>
            <a:ext cx="2916324" cy="100811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endParaRPr lang="he-IL" dirty="0">
              <a:solidFill>
                <a:schemeClr val="bg1">
                  <a:lumMod val="50000"/>
                </a:schemeClr>
              </a:solidFill>
            </a:endParaRPr>
          </a:p>
        </p:txBody>
      </p:sp>
      <p:sp>
        <p:nvSpPr>
          <p:cNvPr id="31" name="Rectangle 30"/>
          <p:cNvSpPr/>
          <p:nvPr/>
        </p:nvSpPr>
        <p:spPr>
          <a:xfrm>
            <a:off x="6765168" y="4906144"/>
            <a:ext cx="810090"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AB27D</a:t>
            </a:r>
            <a:endParaRPr lang="he-IL" sz="1000" dirty="0">
              <a:solidFill>
                <a:schemeClr val="bg1">
                  <a:lumMod val="50000"/>
                </a:schemeClr>
              </a:solidFill>
            </a:endParaRPr>
          </a:p>
        </p:txBody>
      </p:sp>
      <p:sp>
        <p:nvSpPr>
          <p:cNvPr id="32" name="Rectangle 31"/>
          <p:cNvSpPr/>
          <p:nvPr/>
        </p:nvSpPr>
        <p:spPr>
          <a:xfrm>
            <a:off x="8061312" y="4546104"/>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147C3</a:t>
            </a:r>
            <a:endParaRPr lang="he-IL" sz="1000" dirty="0">
              <a:solidFill>
                <a:schemeClr val="bg1">
                  <a:lumMod val="50000"/>
                </a:schemeClr>
              </a:solidFill>
            </a:endParaRPr>
          </a:p>
        </p:txBody>
      </p:sp>
      <p:sp>
        <p:nvSpPr>
          <p:cNvPr id="34" name="Rectangle 33"/>
          <p:cNvSpPr/>
          <p:nvPr/>
        </p:nvSpPr>
        <p:spPr>
          <a:xfrm>
            <a:off x="8061312" y="4762128"/>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26AB2</a:t>
            </a:r>
            <a:endParaRPr lang="he-IL" sz="1000" dirty="0">
              <a:solidFill>
                <a:schemeClr val="bg1">
                  <a:lumMod val="50000"/>
                </a:schemeClr>
              </a:solidFill>
            </a:endParaRPr>
          </a:p>
        </p:txBody>
      </p:sp>
      <p:sp>
        <p:nvSpPr>
          <p:cNvPr id="36" name="Rectangle 35"/>
          <p:cNvSpPr/>
          <p:nvPr/>
        </p:nvSpPr>
        <p:spPr>
          <a:xfrm>
            <a:off x="8061312" y="4978152"/>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D62A1</a:t>
            </a:r>
            <a:endParaRPr lang="he-IL" sz="1000" dirty="0">
              <a:solidFill>
                <a:schemeClr val="bg1">
                  <a:lumMod val="50000"/>
                </a:schemeClr>
              </a:solidFill>
            </a:endParaRPr>
          </a:p>
        </p:txBody>
      </p:sp>
      <p:sp>
        <p:nvSpPr>
          <p:cNvPr id="38" name="Rectangle 37"/>
          <p:cNvSpPr/>
          <p:nvPr/>
        </p:nvSpPr>
        <p:spPr>
          <a:xfrm>
            <a:off x="8061312" y="5194176"/>
            <a:ext cx="1296144" cy="14401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smtClean="0">
                <a:solidFill>
                  <a:schemeClr val="bg1">
                    <a:lumMod val="50000"/>
                  </a:schemeClr>
                </a:solidFill>
              </a:rPr>
              <a:t>A432B</a:t>
            </a:r>
            <a:endParaRPr lang="he-IL" sz="1000" dirty="0">
              <a:solidFill>
                <a:schemeClr val="bg1">
                  <a:lumMod val="50000"/>
                </a:schemeClr>
              </a:solidFill>
            </a:endParaRPr>
          </a:p>
        </p:txBody>
      </p:sp>
      <p:cxnSp>
        <p:nvCxnSpPr>
          <p:cNvPr id="40" name="Straight Connector 39"/>
          <p:cNvCxnSpPr>
            <a:stCxn id="31" idx="3"/>
            <a:endCxn id="32" idx="1"/>
          </p:cNvCxnSpPr>
          <p:nvPr/>
        </p:nvCxnSpPr>
        <p:spPr>
          <a:xfrm flipV="1">
            <a:off x="7575258" y="4618112"/>
            <a:ext cx="486054" cy="36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1" idx="3"/>
            <a:endCxn id="34" idx="1"/>
          </p:cNvCxnSpPr>
          <p:nvPr/>
        </p:nvCxnSpPr>
        <p:spPr>
          <a:xfrm flipV="1">
            <a:off x="7575258" y="4834136"/>
            <a:ext cx="486054"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1" idx="3"/>
            <a:endCxn id="36" idx="1"/>
          </p:cNvCxnSpPr>
          <p:nvPr/>
        </p:nvCxnSpPr>
        <p:spPr>
          <a:xfrm>
            <a:off x="7575258" y="4978152"/>
            <a:ext cx="486054" cy="720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3"/>
            <a:endCxn id="38" idx="1"/>
          </p:cNvCxnSpPr>
          <p:nvPr/>
        </p:nvCxnSpPr>
        <p:spPr>
          <a:xfrm>
            <a:off x="7575258" y="4978152"/>
            <a:ext cx="486054" cy="2880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102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501849" y="152400"/>
            <a:ext cx="9258300" cy="1143000"/>
          </a:xfrm>
        </p:spPr>
        <p:txBody>
          <a:bodyPr/>
          <a:lstStyle/>
          <a:p>
            <a:r>
              <a:rPr lang="en-US" smtClean="0"/>
              <a:t>SUN Hotspot GC</a:t>
            </a:r>
          </a:p>
        </p:txBody>
      </p:sp>
      <p:sp>
        <p:nvSpPr>
          <p:cNvPr id="43010" name="Rectangle 3"/>
          <p:cNvSpPr>
            <a:spLocks noGrp="1" noChangeArrowheads="1"/>
          </p:cNvSpPr>
          <p:nvPr>
            <p:ph type="body" idx="1"/>
          </p:nvPr>
        </p:nvSpPr>
        <p:spPr>
          <a:xfrm>
            <a:off x="444700" y="914401"/>
            <a:ext cx="9560123" cy="4271963"/>
          </a:xfrm>
        </p:spPr>
        <p:txBody>
          <a:bodyPr/>
          <a:lstStyle/>
          <a:p>
            <a:pPr>
              <a:lnSpc>
                <a:spcPct val="80000"/>
              </a:lnSpc>
              <a:buFontTx/>
              <a:buNone/>
            </a:pPr>
            <a:r>
              <a:rPr lang="en-US" sz="2000" dirty="0" smtClean="0"/>
              <a:t>Default GC settings:</a:t>
            </a:r>
          </a:p>
          <a:p>
            <a:pPr lvl="2">
              <a:lnSpc>
                <a:spcPct val="80000"/>
              </a:lnSpc>
            </a:pPr>
            <a:r>
              <a:rPr lang="en-US" sz="1400" dirty="0" smtClean="0"/>
              <a:t>Generational heap</a:t>
            </a:r>
          </a:p>
          <a:p>
            <a:pPr lvl="2">
              <a:lnSpc>
                <a:spcPct val="80000"/>
              </a:lnSpc>
            </a:pPr>
            <a:r>
              <a:rPr lang="en-US" sz="1400" dirty="0" smtClean="0"/>
              <a:t>2 survivor spaces</a:t>
            </a:r>
          </a:p>
          <a:p>
            <a:pPr lvl="2">
              <a:lnSpc>
                <a:spcPct val="80000"/>
              </a:lnSpc>
            </a:pPr>
            <a:r>
              <a:rPr lang="en-US" sz="1400" dirty="0" smtClean="0"/>
              <a:t>Young region uses copying collector [parallel is also supported]</a:t>
            </a:r>
          </a:p>
          <a:p>
            <a:pPr lvl="2">
              <a:lnSpc>
                <a:spcPct val="80000"/>
              </a:lnSpc>
            </a:pPr>
            <a:r>
              <a:rPr lang="en-US" sz="1400" dirty="0" smtClean="0"/>
              <a:t>Old region uses compact collector [can use sweep collector instead]</a:t>
            </a:r>
          </a:p>
          <a:p>
            <a:pPr lvl="2">
              <a:lnSpc>
                <a:spcPct val="80000"/>
              </a:lnSpc>
            </a:pPr>
            <a:endParaRPr lang="en-US" sz="1400" dirty="0" smtClean="0"/>
          </a:p>
          <a:p>
            <a:pPr>
              <a:lnSpc>
                <a:spcPct val="80000"/>
              </a:lnSpc>
            </a:pPr>
            <a:r>
              <a:rPr lang="en-US" sz="2000" dirty="0" smtClean="0"/>
              <a:t>Some GC tuning &amp; setting properties:</a:t>
            </a:r>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1">
              <a:lnSpc>
                <a:spcPct val="80000"/>
              </a:lnSpc>
              <a:buFontTx/>
              <a:buNone/>
            </a:pPr>
            <a:endParaRPr lang="en-US" sz="2000" dirty="0" smtClean="0"/>
          </a:p>
        </p:txBody>
      </p:sp>
      <p:graphicFrame>
        <p:nvGraphicFramePr>
          <p:cNvPr id="43059" name="Group 51"/>
          <p:cNvGraphicFramePr>
            <a:graphicFrameLocks noGrp="1"/>
          </p:cNvGraphicFramePr>
          <p:nvPr>
            <p:extLst>
              <p:ext uri="{D42A27DB-BD31-4B8C-83A1-F6EECF244321}">
                <p14:modId xmlns:p14="http://schemas.microsoft.com/office/powerpoint/2010/main" xmlns="" val="2673062037"/>
              </p:ext>
            </p:extLst>
          </p:nvPr>
        </p:nvGraphicFramePr>
        <p:xfrm>
          <a:off x="190500" y="2743197"/>
          <a:ext cx="9925050" cy="3886202"/>
        </p:xfrm>
        <a:graphic>
          <a:graphicData uri="http://schemas.openxmlformats.org/drawingml/2006/table">
            <a:tbl>
              <a:tblPr/>
              <a:tblGrid>
                <a:gridCol w="2411107"/>
                <a:gridCol w="7513943"/>
              </a:tblGrid>
              <a:tr h="3886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Field</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Description</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XXNewSize</a:t>
                      </a:r>
                      <a:r>
                        <a:rPr kumimoji="0" lang="en-US" sz="1200" b="0" i="0" u="none" strike="noStrike" cap="none" normalizeH="0" baseline="0" dirty="0" smtClean="0">
                          <a:ln>
                            <a:noFill/>
                          </a:ln>
                          <a:solidFill>
                            <a:srgbClr val="000000"/>
                          </a:solidFill>
                          <a:effectLst/>
                          <a:latin typeface="Calibri" pitchFamily="34" charset="0"/>
                          <a:cs typeface="Arial" charset="0"/>
                        </a:rPr>
                        <a:t> / -</a:t>
                      </a:r>
                      <a:r>
                        <a:rPr kumimoji="0" lang="en-US" sz="1200" b="0" i="0" u="none" strike="noStrike" cap="none" normalizeH="0" baseline="0" dirty="0" err="1" smtClean="0">
                          <a:ln>
                            <a:noFill/>
                          </a:ln>
                          <a:solidFill>
                            <a:srgbClr val="000000"/>
                          </a:solidFill>
                          <a:effectLst/>
                          <a:latin typeface="Calibri" pitchFamily="34" charset="0"/>
                          <a:cs typeface="Arial" charset="0"/>
                        </a:rPr>
                        <a:t>XXMaxNewSize</a:t>
                      </a:r>
                      <a:r>
                        <a:rPr kumimoji="0" lang="en-US" sz="1200" b="0" i="0" u="none" strike="noStrike" cap="none" normalizeH="0" baseline="0" dirty="0" smtClean="0">
                          <a:ln>
                            <a:noFill/>
                          </a:ln>
                          <a:solidFill>
                            <a:srgbClr val="000000"/>
                          </a:solidFill>
                          <a:effectLst/>
                          <a:latin typeface="Calibri" pitchFamily="34" charset="0"/>
                          <a:cs typeface="Arial" charset="0"/>
                        </a:rPr>
                        <a:t>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sets the size and max size for EDEN &amp; SP1,2</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-XXUseParallelGC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sets the GC to be parallel</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–Xgcthreads[n]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sets the number of helper threads to use in parallel GC</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-XX:+UseConcMarkSweepGC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turns on concurrent GC in OLD region</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XX:TargetSurvivorRatio</a:t>
                      </a:r>
                      <a:r>
                        <a:rPr kumimoji="0" lang="en-US" sz="1200" b="0" i="0" u="none" strike="noStrike" cap="none" normalizeH="0" baseline="0" dirty="0" smtClean="0">
                          <a:ln>
                            <a:noFill/>
                          </a:ln>
                          <a:solidFill>
                            <a:srgbClr val="000000"/>
                          </a:solidFill>
                          <a:effectLst/>
                          <a:latin typeface="Calibri" pitchFamily="34" charset="0"/>
                          <a:cs typeface="Arial" charset="0"/>
                        </a:rPr>
                        <a:t>=z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sets the number in % of SP that must be occupied  so objects will turn old</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Xincgc</a:t>
                      </a:r>
                      <a:endParaRPr kumimoji="0" lang="en-US" sz="12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Enables incremental GC</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XX:MaxTenuringThreshold</a:t>
                      </a:r>
                      <a:r>
                        <a:rPr kumimoji="0" lang="en-US" sz="1200" b="0" i="0" u="none" strike="noStrike" cap="none" normalizeH="0" baseline="0" dirty="0" smtClean="0">
                          <a:ln>
                            <a:noFill/>
                          </a:ln>
                          <a:solidFill>
                            <a:srgbClr val="000000"/>
                          </a:solidFill>
                          <a:effectLst/>
                          <a:latin typeface="Calibri" pitchFamily="34" charset="0"/>
                          <a:cs typeface="Arial" charset="0"/>
                        </a:rPr>
                        <a:t>=x</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Sets the number times  a new objects  can move from SP1 to SP2 before turning old (tenured object)  default 15</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XX:GCTimeLimit</a:t>
                      </a:r>
                      <a:r>
                        <a:rPr kumimoji="0" lang="en-US" sz="1200" b="0" i="0" u="none" strike="noStrike" cap="none" normalizeH="0" baseline="0" dirty="0" smtClean="0">
                          <a:ln>
                            <a:noFill/>
                          </a:ln>
                          <a:solidFill>
                            <a:srgbClr val="000000"/>
                          </a:solidFill>
                          <a:effectLst/>
                          <a:latin typeface="Calibri" pitchFamily="34" charset="0"/>
                          <a:cs typeface="Arial" charset="0"/>
                        </a:rPr>
                        <a:t>=time-limit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the maximum time spent by the GC (% of the total time)  - default 98%</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-XX:GCHeapFreeLimit</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charset="0"/>
                        </a:rPr>
                        <a:t>the minimum amount of freed heap per GC iteration (% of  heap size) – default 2%</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XX:NewRatio</a:t>
                      </a:r>
                      <a:endParaRPr kumimoji="0" lang="en-US" sz="12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Specifies the ratio of NEW &amp; OLD regions  [example: 6 means  1(NEW):5(OLD)] – defaults: server-2, client 8</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a:t>
                      </a:r>
                      <a:r>
                        <a:rPr kumimoji="0" lang="en-US" sz="1200" b="0" i="0" u="none" strike="noStrike" cap="none" normalizeH="0" baseline="0" dirty="0" err="1" smtClean="0">
                          <a:ln>
                            <a:noFill/>
                          </a:ln>
                          <a:solidFill>
                            <a:srgbClr val="000000"/>
                          </a:solidFill>
                          <a:effectLst/>
                          <a:latin typeface="Calibri" pitchFamily="34" charset="0"/>
                          <a:cs typeface="Arial" charset="0"/>
                        </a:rPr>
                        <a:t>XX:SurviverRatio</a:t>
                      </a:r>
                      <a:endParaRPr kumimoji="0" lang="en-US" sz="12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charset="0"/>
                        </a:rPr>
                        <a:t>Specifies the ratio of EDEN and the two survivor spaces [example: 6 means 4(EDEN):1(SP1):1(sp2)] – default 25</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501849" y="152400"/>
            <a:ext cx="9258300" cy="1143000"/>
          </a:xfrm>
        </p:spPr>
        <p:txBody>
          <a:bodyPr/>
          <a:lstStyle/>
          <a:p>
            <a:r>
              <a:rPr lang="en-US" smtClean="0"/>
              <a:t>SUN Hotspot GC</a:t>
            </a:r>
          </a:p>
        </p:txBody>
      </p:sp>
      <p:sp>
        <p:nvSpPr>
          <p:cNvPr id="43010" name="Rectangle 3"/>
          <p:cNvSpPr>
            <a:spLocks noGrp="1" noChangeArrowheads="1"/>
          </p:cNvSpPr>
          <p:nvPr>
            <p:ph type="body" idx="1"/>
          </p:nvPr>
        </p:nvSpPr>
        <p:spPr>
          <a:xfrm>
            <a:off x="444700" y="914401"/>
            <a:ext cx="9560123" cy="4271963"/>
          </a:xfrm>
        </p:spPr>
        <p:txBody>
          <a:bodyPr/>
          <a:lstStyle/>
          <a:p>
            <a:pPr>
              <a:lnSpc>
                <a:spcPct val="80000"/>
              </a:lnSpc>
            </a:pPr>
            <a:endParaRPr lang="en-US" sz="2000" dirty="0" smtClean="0"/>
          </a:p>
          <a:p>
            <a:pPr>
              <a:lnSpc>
                <a:spcPct val="80000"/>
              </a:lnSpc>
            </a:pPr>
            <a:endParaRPr lang="en-US" sz="2000" dirty="0" smtClean="0"/>
          </a:p>
          <a:p>
            <a:pPr>
              <a:lnSpc>
                <a:spcPct val="80000"/>
              </a:lnSpc>
            </a:pPr>
            <a:endParaRPr lang="en-US" sz="2000" dirty="0" smtClean="0"/>
          </a:p>
          <a:p>
            <a:pPr>
              <a:lnSpc>
                <a:spcPct val="80000"/>
              </a:lnSpc>
            </a:pPr>
            <a:r>
              <a:rPr lang="en-US" sz="2800" dirty="0" smtClean="0"/>
              <a:t>Setting permanent memory attributes</a:t>
            </a:r>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a:lnSpc>
                <a:spcPct val="80000"/>
              </a:lnSpc>
            </a:pPr>
            <a:r>
              <a:rPr lang="en-US" sz="2400" dirty="0" smtClean="0"/>
              <a:t>Major GC includes both permanent and heap memory</a:t>
            </a:r>
          </a:p>
          <a:p>
            <a:pPr lvl="1">
              <a:lnSpc>
                <a:spcPct val="80000"/>
              </a:lnSpc>
            </a:pPr>
            <a:r>
              <a:rPr lang="en-US" sz="2000" dirty="0" smtClean="0"/>
              <a:t>Minor GC is scoped to a generation </a:t>
            </a:r>
          </a:p>
          <a:p>
            <a:pPr lvl="2">
              <a:lnSpc>
                <a:spcPct val="80000"/>
              </a:lnSpc>
            </a:pPr>
            <a:endParaRPr lang="en-US" sz="1600" dirty="0" smtClean="0"/>
          </a:p>
          <a:p>
            <a:pPr lvl="1">
              <a:lnSpc>
                <a:spcPct val="80000"/>
              </a:lnSpc>
              <a:buFontTx/>
              <a:buNone/>
            </a:pPr>
            <a:endParaRPr lang="en-US" sz="2000" dirty="0" smtClean="0"/>
          </a:p>
        </p:txBody>
      </p:sp>
      <p:graphicFrame>
        <p:nvGraphicFramePr>
          <p:cNvPr id="43059" name="Group 51"/>
          <p:cNvGraphicFramePr>
            <a:graphicFrameLocks noGrp="1"/>
          </p:cNvGraphicFramePr>
          <p:nvPr>
            <p:extLst>
              <p:ext uri="{D42A27DB-BD31-4B8C-83A1-F6EECF244321}">
                <p14:modId xmlns:p14="http://schemas.microsoft.com/office/powerpoint/2010/main" xmlns="" val="1579447282"/>
              </p:ext>
            </p:extLst>
          </p:nvPr>
        </p:nvGraphicFramePr>
        <p:xfrm>
          <a:off x="1371600" y="2590801"/>
          <a:ext cx="6343650" cy="1280160"/>
        </p:xfrm>
        <a:graphic>
          <a:graphicData uri="http://schemas.openxmlformats.org/drawingml/2006/table">
            <a:tbl>
              <a:tblPr/>
              <a:tblGrid>
                <a:gridCol w="1541072"/>
                <a:gridCol w="4802578"/>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Arial" charset="0"/>
                        </a:rPr>
                        <a:t>Field</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Arial" charset="0"/>
                        </a:rPr>
                        <a:t>Description</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cs typeface="Arial" charset="0"/>
                        </a:rPr>
                        <a:t>-</a:t>
                      </a:r>
                      <a:r>
                        <a:rPr kumimoji="0" lang="en-US" sz="1400" b="0" i="0" u="none" strike="noStrike" cap="none" normalizeH="0" baseline="0" dirty="0" err="1" smtClean="0">
                          <a:ln>
                            <a:noFill/>
                          </a:ln>
                          <a:solidFill>
                            <a:srgbClr val="000000"/>
                          </a:solidFill>
                          <a:effectLst/>
                          <a:latin typeface="Calibri" pitchFamily="34" charset="0"/>
                          <a:cs typeface="Arial" charset="0"/>
                        </a:rPr>
                        <a:t>Xnoclassgc</a:t>
                      </a:r>
                      <a:endParaRPr kumimoji="0" lang="en-US" sz="14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cs typeface="Arial" charset="0"/>
                        </a:rPr>
                        <a:t>Disables GC in permanent memory  (!)</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cs typeface="Arial" charset="0"/>
                        </a:rPr>
                        <a:t>-</a:t>
                      </a:r>
                      <a:r>
                        <a:rPr kumimoji="0" lang="en-US" sz="1400" b="0" i="0" u="none" strike="noStrike" cap="none" normalizeH="0" baseline="0" dirty="0" err="1" smtClean="0">
                          <a:ln>
                            <a:noFill/>
                          </a:ln>
                          <a:solidFill>
                            <a:srgbClr val="000000"/>
                          </a:solidFill>
                          <a:effectLst/>
                          <a:latin typeface="Calibri" pitchFamily="34" charset="0"/>
                          <a:cs typeface="Arial" charset="0"/>
                        </a:rPr>
                        <a:t>XX:PermSize</a:t>
                      </a:r>
                      <a:endParaRPr kumimoji="0" lang="en-US" sz="14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cs typeface="Arial" charset="0"/>
                        </a:rPr>
                        <a:t>Sets the initial size of permanent memory</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cs typeface="Arial" charset="0"/>
                        </a:rPr>
                        <a:t>-</a:t>
                      </a:r>
                      <a:r>
                        <a:rPr kumimoji="0" lang="en-US" sz="1400" b="0" i="0" u="none" strike="noStrike" cap="none" normalizeH="0" baseline="0" dirty="0" err="1" smtClean="0">
                          <a:ln>
                            <a:noFill/>
                          </a:ln>
                          <a:solidFill>
                            <a:srgbClr val="000000"/>
                          </a:solidFill>
                          <a:effectLst/>
                          <a:latin typeface="Calibri" pitchFamily="34" charset="0"/>
                          <a:cs typeface="Arial" charset="0"/>
                        </a:rPr>
                        <a:t>XX:MaxPermSize</a:t>
                      </a:r>
                      <a:endParaRPr kumimoji="0" lang="en-US" sz="1400" b="0" i="0" u="none" strike="noStrike" cap="none" normalizeH="0" baseline="0" dirty="0" smtClean="0">
                        <a:ln>
                          <a:noFill/>
                        </a:ln>
                        <a:solidFill>
                          <a:srgbClr val="000000"/>
                        </a:solidFill>
                        <a:effectLst/>
                        <a:latin typeface="Calibri" pitchFamily="34" charset="0"/>
                        <a:cs typeface="Arial" charset="0"/>
                      </a:endParaRP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cs typeface="Arial" charset="0"/>
                        </a:rPr>
                        <a:t>Sets the maximum size of permanent memory</a:t>
                      </a:r>
                    </a:p>
                  </a:txBody>
                  <a:tcPr marL="102870" marR="10287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685800" y="381000"/>
            <a:ext cx="9258300" cy="1143000"/>
          </a:xfrm>
        </p:spPr>
        <p:txBody>
          <a:bodyPr/>
          <a:lstStyle/>
          <a:p>
            <a:r>
              <a:rPr lang="en-US" dirty="0" smtClean="0"/>
              <a:t>Garbage Collector</a:t>
            </a:r>
          </a:p>
        </p:txBody>
      </p:sp>
      <p:sp>
        <p:nvSpPr>
          <p:cNvPr id="44034" name="Rectangle 3"/>
          <p:cNvSpPr>
            <a:spLocks noGrp="1" noChangeArrowheads="1"/>
          </p:cNvSpPr>
          <p:nvPr>
            <p:ph type="body" idx="1"/>
          </p:nvPr>
        </p:nvSpPr>
        <p:spPr>
          <a:xfrm>
            <a:off x="444700" y="1557338"/>
            <a:ext cx="9560123" cy="4271962"/>
          </a:xfrm>
        </p:spPr>
        <p:txBody>
          <a:bodyPr/>
          <a:lstStyle/>
          <a:p>
            <a:pPr>
              <a:lnSpc>
                <a:spcPct val="80000"/>
              </a:lnSpc>
            </a:pPr>
            <a:r>
              <a:rPr lang="en-US" sz="2000" dirty="0" smtClean="0"/>
              <a:t>finalize() method</a:t>
            </a:r>
          </a:p>
          <a:p>
            <a:pPr lvl="1">
              <a:lnSpc>
                <a:spcPct val="80000"/>
              </a:lnSpc>
            </a:pPr>
            <a:r>
              <a:rPr lang="en-US" sz="1600" dirty="0" smtClean="0"/>
              <a:t>Is called by the GC before removing an object from the heap</a:t>
            </a:r>
          </a:p>
          <a:p>
            <a:pPr lvl="1">
              <a:lnSpc>
                <a:spcPct val="80000"/>
              </a:lnSpc>
            </a:pPr>
            <a:r>
              <a:rPr lang="en-US" sz="1600" dirty="0" smtClean="0"/>
              <a:t>Calling it programmatically will not result in the object destruction – not a destructor !</a:t>
            </a:r>
          </a:p>
          <a:p>
            <a:pPr lvl="1">
              <a:lnSpc>
                <a:spcPct val="80000"/>
              </a:lnSpc>
            </a:pPr>
            <a:r>
              <a:rPr lang="en-US" sz="1600" dirty="0" smtClean="0"/>
              <a:t>Do not count on it to perform business logic unless you know what you are doing</a:t>
            </a:r>
          </a:p>
          <a:p>
            <a:pPr lvl="2">
              <a:lnSpc>
                <a:spcPct val="80000"/>
              </a:lnSpc>
            </a:pPr>
            <a:r>
              <a:rPr lang="en-US" sz="1600" dirty="0" smtClean="0"/>
              <a:t>Since GC is a daemon thread – if main thread  dead  - GC might not make the call</a:t>
            </a:r>
          </a:p>
          <a:p>
            <a:pPr lvl="1">
              <a:lnSpc>
                <a:spcPct val="80000"/>
              </a:lnSpc>
            </a:pPr>
            <a:r>
              <a:rPr lang="en-US" sz="1600" smtClean="0"/>
              <a:t>Exception thrown are </a:t>
            </a:r>
            <a:r>
              <a:rPr lang="en-US" sz="1600" dirty="0" smtClean="0"/>
              <a:t>ignored by the CG</a:t>
            </a:r>
            <a:r>
              <a:rPr lang="en-US" sz="2000" dirty="0" smtClean="0"/>
              <a:t> </a:t>
            </a:r>
          </a:p>
          <a:p>
            <a:pPr lvl="2">
              <a:lnSpc>
                <a:spcPct val="80000"/>
              </a:lnSpc>
            </a:pPr>
            <a:endParaRPr lang="en-US" sz="1600" dirty="0" smtClean="0"/>
          </a:p>
          <a:p>
            <a:pPr lvl="2">
              <a:lnSpc>
                <a:spcPct val="80000"/>
              </a:lnSpc>
            </a:pPr>
            <a:endParaRPr lang="en-US" sz="1800" dirty="0" smtClean="0"/>
          </a:p>
          <a:p>
            <a:pPr>
              <a:lnSpc>
                <a:spcPct val="80000"/>
              </a:lnSpc>
            </a:pPr>
            <a:r>
              <a:rPr lang="en-US" sz="2000" dirty="0" err="1" smtClean="0"/>
              <a:t>gc</a:t>
            </a:r>
            <a:r>
              <a:rPr lang="en-US" sz="2000" dirty="0" smtClean="0"/>
              <a:t>() method</a:t>
            </a:r>
          </a:p>
          <a:p>
            <a:pPr lvl="2">
              <a:lnSpc>
                <a:spcPct val="80000"/>
              </a:lnSpc>
            </a:pPr>
            <a:r>
              <a:rPr lang="en-US" sz="1600" dirty="0" smtClean="0"/>
              <a:t>Do not count on it to “stop the world”  - it doesn’t</a:t>
            </a:r>
          </a:p>
          <a:p>
            <a:pPr lvl="2">
              <a:lnSpc>
                <a:spcPct val="80000"/>
              </a:lnSpc>
            </a:pPr>
            <a:r>
              <a:rPr lang="en-US" sz="1600" dirty="0" smtClean="0"/>
              <a:t>GC gets a higher priority and a better chance to be the next one to get CPU time</a:t>
            </a:r>
          </a:p>
          <a:p>
            <a:pPr lvl="2">
              <a:lnSpc>
                <a:spcPct val="80000"/>
              </a:lnSpc>
            </a:pPr>
            <a:r>
              <a:rPr lang="en-US" sz="1600" dirty="0" smtClean="0"/>
              <a:t>Useful for forcing heap cleanup when there’s a memory leak when debugging </a:t>
            </a:r>
          </a:p>
          <a:p>
            <a:pPr lvl="2">
              <a:lnSpc>
                <a:spcPct val="80000"/>
              </a:lnSpc>
            </a:pPr>
            <a:endParaRPr lang="en-US" sz="1600" dirty="0" smtClean="0"/>
          </a:p>
          <a:p>
            <a:pPr>
              <a:lnSpc>
                <a:spcPct val="80000"/>
              </a:lnSpc>
            </a:pPr>
            <a:r>
              <a:rPr lang="en-US" sz="2400" dirty="0" smtClean="0"/>
              <a:t>Log GC to a file</a:t>
            </a:r>
          </a:p>
          <a:p>
            <a:pPr lvl="2">
              <a:lnSpc>
                <a:spcPct val="80000"/>
              </a:lnSpc>
            </a:pPr>
            <a:r>
              <a:rPr lang="en-US" sz="1600" dirty="0" smtClean="0"/>
              <a:t>Run application with </a:t>
            </a:r>
            <a:r>
              <a:rPr lang="en-US" sz="1600" i="1" dirty="0" smtClean="0"/>
              <a:t>–</a:t>
            </a:r>
            <a:r>
              <a:rPr lang="en-US" sz="1600" i="1" dirty="0" err="1" smtClean="0"/>
              <a:t>Xloggc</a:t>
            </a:r>
            <a:r>
              <a:rPr lang="en-US" sz="1600" i="1" dirty="0" smtClean="0"/>
              <a:t>:&lt;file&gt;</a:t>
            </a:r>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2">
              <a:lnSpc>
                <a:spcPct val="80000"/>
              </a:lnSpc>
            </a:pPr>
            <a:endParaRPr lang="en-US" sz="1600" dirty="0" smtClean="0"/>
          </a:p>
          <a:p>
            <a:pPr lvl="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857250" y="381000"/>
            <a:ext cx="9258300" cy="1143000"/>
          </a:xfrm>
        </p:spPr>
        <p:txBody>
          <a:bodyPr/>
          <a:lstStyle/>
          <a:p>
            <a:r>
              <a:rPr lang="en-US" dirty="0" smtClean="0"/>
              <a:t>Garbage Collector</a:t>
            </a:r>
          </a:p>
        </p:txBody>
      </p:sp>
      <p:sp>
        <p:nvSpPr>
          <p:cNvPr id="45058" name="Rectangle 3"/>
          <p:cNvSpPr>
            <a:spLocks noGrp="1" noChangeArrowheads="1"/>
          </p:cNvSpPr>
          <p:nvPr>
            <p:ph type="body" idx="1"/>
          </p:nvPr>
        </p:nvSpPr>
        <p:spPr>
          <a:xfrm>
            <a:off x="444700" y="1557338"/>
            <a:ext cx="9560123" cy="4271962"/>
          </a:xfrm>
        </p:spPr>
        <p:txBody>
          <a:bodyPr/>
          <a:lstStyle/>
          <a:p>
            <a:pPr>
              <a:lnSpc>
                <a:spcPct val="80000"/>
              </a:lnSpc>
            </a:pPr>
            <a:r>
              <a:rPr lang="en-US" sz="2800" dirty="0" smtClean="0"/>
              <a:t>Loitering objects</a:t>
            </a:r>
          </a:p>
          <a:p>
            <a:pPr>
              <a:lnSpc>
                <a:spcPct val="80000"/>
              </a:lnSpc>
              <a:buFont typeface="Arial" charset="0"/>
              <a:buNone/>
            </a:pPr>
            <a:endParaRPr lang="en-US" sz="2800" dirty="0" smtClean="0"/>
          </a:p>
          <a:p>
            <a:pPr lvl="2">
              <a:lnSpc>
                <a:spcPct val="80000"/>
              </a:lnSpc>
            </a:pPr>
            <a:r>
              <a:rPr lang="en-US" dirty="0" smtClean="0"/>
              <a:t>Are unused referenced objects </a:t>
            </a:r>
          </a:p>
          <a:p>
            <a:pPr lvl="2">
              <a:lnSpc>
                <a:spcPct val="80000"/>
              </a:lnSpc>
            </a:pPr>
            <a:r>
              <a:rPr lang="en-US" dirty="0" smtClean="0"/>
              <a:t>Cannot be garbage collected </a:t>
            </a:r>
          </a:p>
          <a:p>
            <a:pPr lvl="2">
              <a:lnSpc>
                <a:spcPct val="80000"/>
              </a:lnSpc>
            </a:pPr>
            <a:r>
              <a:rPr lang="en-US" dirty="0" smtClean="0"/>
              <a:t>How do we get to this situation ?</a:t>
            </a:r>
          </a:p>
          <a:p>
            <a:pPr lvl="3">
              <a:lnSpc>
                <a:spcPct val="80000"/>
              </a:lnSpc>
              <a:buFont typeface="Arial" charset="0"/>
              <a:buNone/>
            </a:pPr>
            <a:r>
              <a:rPr lang="en-US" dirty="0" smtClean="0"/>
              <a:t>Mainly by</a:t>
            </a:r>
          </a:p>
          <a:p>
            <a:pPr lvl="3">
              <a:lnSpc>
                <a:spcPct val="80000"/>
              </a:lnSpc>
            </a:pPr>
            <a:r>
              <a:rPr lang="en-US" sz="1800" dirty="0" smtClean="0"/>
              <a:t>Business flow / use-case / method allocate resources in order to implement some business</a:t>
            </a:r>
          </a:p>
          <a:p>
            <a:pPr lvl="3">
              <a:lnSpc>
                <a:spcPct val="80000"/>
              </a:lnSpc>
            </a:pPr>
            <a:r>
              <a:rPr lang="en-US" sz="1800" dirty="0" smtClean="0"/>
              <a:t>Operation flow ends successfully but – </a:t>
            </a:r>
          </a:p>
          <a:p>
            <a:pPr lvl="3">
              <a:lnSpc>
                <a:spcPct val="80000"/>
              </a:lnSpc>
            </a:pPr>
            <a:r>
              <a:rPr lang="en-US" sz="1800" dirty="0" smtClean="0"/>
              <a:t>Resources are not entirely removed</a:t>
            </a:r>
          </a:p>
          <a:p>
            <a:pPr lvl="2">
              <a:lnSpc>
                <a:spcPct val="80000"/>
              </a:lnSpc>
              <a:buFont typeface="Arial" charset="0"/>
              <a:buNone/>
            </a:pPr>
            <a:r>
              <a:rPr lang="en-US" sz="2000" dirty="0" smtClean="0"/>
              <a:t>          But also by</a:t>
            </a:r>
          </a:p>
          <a:p>
            <a:pPr lvl="3">
              <a:lnSpc>
                <a:spcPct val="80000"/>
              </a:lnSpc>
            </a:pPr>
            <a:r>
              <a:rPr lang="en-US" sz="1800" dirty="0" smtClean="0"/>
              <a:t>Returning a newly created object to a non efficient caller</a:t>
            </a:r>
          </a:p>
          <a:p>
            <a:pPr lvl="3">
              <a:lnSpc>
                <a:spcPct val="80000"/>
              </a:lnSpc>
            </a:pPr>
            <a:r>
              <a:rPr lang="en-US" sz="1800" dirty="0" smtClean="0"/>
              <a:t>Poor variable scope definitions</a:t>
            </a:r>
          </a:p>
          <a:p>
            <a:pPr lvl="2">
              <a:lnSpc>
                <a:spcPct val="80000"/>
              </a:lnSpc>
            </a:pPr>
            <a:endParaRPr lang="en-US" sz="2000" dirty="0" smtClean="0"/>
          </a:p>
          <a:p>
            <a:pPr lvl="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a:xfrm>
            <a:off x="514350" y="274638"/>
            <a:ext cx="9258300" cy="1143000"/>
          </a:xfrm>
        </p:spPr>
        <p:txBody>
          <a:bodyPr/>
          <a:lstStyle/>
          <a:p>
            <a:r>
              <a:rPr lang="en-US" smtClean="0"/>
              <a:t>JVM Internals</a:t>
            </a:r>
          </a:p>
        </p:txBody>
      </p:sp>
      <p:sp>
        <p:nvSpPr>
          <p:cNvPr id="18434" name="Content Placeholder 2"/>
          <p:cNvSpPr>
            <a:spLocks noGrp="1"/>
          </p:cNvSpPr>
          <p:nvPr>
            <p:ph idx="1"/>
          </p:nvPr>
        </p:nvSpPr>
        <p:spPr/>
        <p:txBody>
          <a:bodyPr/>
          <a:lstStyle/>
          <a:p>
            <a:r>
              <a:rPr lang="en-US" smtClean="0"/>
              <a:t>Roles</a:t>
            </a:r>
          </a:p>
          <a:p>
            <a:r>
              <a:rPr lang="en-US" smtClean="0"/>
              <a:t>Memory management</a:t>
            </a:r>
          </a:p>
          <a:p>
            <a:r>
              <a:rPr lang="en-US" smtClean="0"/>
              <a:t>Garbage collection</a:t>
            </a:r>
          </a:p>
          <a:p>
            <a:r>
              <a:rPr lang="en-US" smtClean="0"/>
              <a:t>Tuning</a:t>
            </a:r>
          </a:p>
          <a:p>
            <a:r>
              <a:rPr lang="en-US" smtClean="0"/>
              <a:t>Class loading &amp; Class loaders</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899782" y="381000"/>
            <a:ext cx="9258300" cy="1143000"/>
          </a:xfrm>
        </p:spPr>
        <p:txBody>
          <a:bodyPr/>
          <a:lstStyle/>
          <a:p>
            <a:r>
              <a:rPr lang="en-US" dirty="0" smtClean="0"/>
              <a:t>Garbage Collector</a:t>
            </a:r>
          </a:p>
        </p:txBody>
      </p:sp>
      <p:sp>
        <p:nvSpPr>
          <p:cNvPr id="46082" name="Rectangle 3"/>
          <p:cNvSpPr>
            <a:spLocks noGrp="1" noChangeArrowheads="1"/>
          </p:cNvSpPr>
          <p:nvPr>
            <p:ph type="body" idx="1"/>
          </p:nvPr>
        </p:nvSpPr>
        <p:spPr>
          <a:xfrm>
            <a:off x="444700" y="1557338"/>
            <a:ext cx="9560123" cy="4271962"/>
          </a:xfrm>
        </p:spPr>
        <p:txBody>
          <a:bodyPr/>
          <a:lstStyle/>
          <a:p>
            <a:pPr>
              <a:lnSpc>
                <a:spcPct val="80000"/>
              </a:lnSpc>
            </a:pPr>
            <a:r>
              <a:rPr lang="en-US" sz="2000" smtClean="0"/>
              <a:t>Loitering objects</a:t>
            </a:r>
          </a:p>
        </p:txBody>
      </p:sp>
      <p:sp>
        <p:nvSpPr>
          <p:cNvPr id="6" name="Oval 4"/>
          <p:cNvSpPr>
            <a:spLocks noChangeArrowheads="1"/>
          </p:cNvSpPr>
          <p:nvPr/>
        </p:nvSpPr>
        <p:spPr bwMode="auto">
          <a:xfrm>
            <a:off x="567929" y="2057401"/>
            <a:ext cx="7147322" cy="4416425"/>
          </a:xfrm>
          <a:prstGeom prst="ellipse">
            <a:avLst/>
          </a:prstGeom>
          <a:solidFill>
            <a:srgbClr val="C0C0C0"/>
          </a:solidFill>
          <a:ln w="38100">
            <a:solidFill>
              <a:schemeClr val="tx1"/>
            </a:solidFill>
            <a:round/>
            <a:headEnd/>
            <a:tailEnd/>
          </a:ln>
        </p:spPr>
        <p:txBody>
          <a:bodyPr lIns="85707" tIns="42853" rIns="85707" bIns="42853"/>
          <a:lstStyle/>
          <a:p>
            <a:pPr algn="ctr" defTabSz="857250" rtl="0"/>
            <a:r>
              <a:rPr lang="en-US" sz="2200">
                <a:latin typeface="Calibri" pitchFamily="34" charset="0"/>
              </a:rPr>
              <a:t>Allocated</a:t>
            </a:r>
          </a:p>
        </p:txBody>
      </p:sp>
      <p:sp>
        <p:nvSpPr>
          <p:cNvPr id="7" name="Oval 5"/>
          <p:cNvSpPr>
            <a:spLocks noChangeArrowheads="1"/>
          </p:cNvSpPr>
          <p:nvPr/>
        </p:nvSpPr>
        <p:spPr bwMode="auto">
          <a:xfrm>
            <a:off x="1714501" y="3190876"/>
            <a:ext cx="4939903" cy="3286125"/>
          </a:xfrm>
          <a:prstGeom prst="ellipse">
            <a:avLst/>
          </a:prstGeom>
          <a:solidFill>
            <a:srgbClr val="DDDDDD"/>
          </a:solidFill>
          <a:ln w="38100">
            <a:solidFill>
              <a:schemeClr val="tx1"/>
            </a:solidFill>
            <a:round/>
            <a:headEnd/>
            <a:tailEnd/>
          </a:ln>
        </p:spPr>
        <p:txBody>
          <a:bodyPr lIns="85707" tIns="42853" rIns="85707" bIns="42853"/>
          <a:lstStyle/>
          <a:p>
            <a:pPr algn="ctr" defTabSz="857250" rtl="0"/>
            <a:r>
              <a:rPr lang="en-US" sz="2200">
                <a:latin typeface="Calibri" pitchFamily="34" charset="0"/>
              </a:rPr>
              <a:t>Reachable</a:t>
            </a:r>
            <a:endParaRPr lang="en-US" sz="2200">
              <a:latin typeface="Times New Roman" pitchFamily="18" charset="0"/>
            </a:endParaRPr>
          </a:p>
        </p:txBody>
      </p:sp>
      <p:sp>
        <p:nvSpPr>
          <p:cNvPr id="8" name="Oval 6"/>
          <p:cNvSpPr>
            <a:spLocks noChangeArrowheads="1"/>
          </p:cNvSpPr>
          <p:nvPr/>
        </p:nvSpPr>
        <p:spPr bwMode="auto">
          <a:xfrm>
            <a:off x="2500313" y="4319588"/>
            <a:ext cx="3241477" cy="2132012"/>
          </a:xfrm>
          <a:prstGeom prst="ellipse">
            <a:avLst/>
          </a:prstGeom>
          <a:solidFill>
            <a:srgbClr val="FFFFFF"/>
          </a:solidFill>
          <a:ln w="38100">
            <a:solidFill>
              <a:schemeClr val="tx1"/>
            </a:solidFill>
            <a:round/>
            <a:headEnd/>
            <a:tailEnd/>
          </a:ln>
        </p:spPr>
        <p:txBody>
          <a:bodyPr lIns="85707" tIns="42853" rIns="85707" bIns="42853"/>
          <a:lstStyle/>
          <a:p>
            <a:pPr algn="ctr" defTabSz="857250" rtl="0"/>
            <a:r>
              <a:rPr lang="en-US" sz="2200">
                <a:latin typeface="Calibri" pitchFamily="34" charset="0"/>
              </a:rPr>
              <a:t>Live</a:t>
            </a:r>
            <a:endParaRPr lang="en-US" sz="2200">
              <a:latin typeface="Times New Roman" pitchFamily="18" charset="0"/>
            </a:endParaRPr>
          </a:p>
        </p:txBody>
      </p:sp>
      <p:grpSp>
        <p:nvGrpSpPr>
          <p:cNvPr id="9" name="Group 7"/>
          <p:cNvGrpSpPr>
            <a:grpSpLocks/>
          </p:cNvGrpSpPr>
          <p:nvPr/>
        </p:nvGrpSpPr>
        <p:grpSpPr bwMode="auto">
          <a:xfrm>
            <a:off x="6315075" y="3857627"/>
            <a:ext cx="3871913" cy="1074738"/>
            <a:chOff x="3496" y="2206"/>
            <a:chExt cx="2168" cy="677"/>
          </a:xfrm>
        </p:grpSpPr>
        <p:cxnSp>
          <p:nvCxnSpPr>
            <p:cNvPr id="46134" name="AutoShape 8"/>
            <p:cNvCxnSpPr>
              <a:cxnSpLocks noChangeShapeType="1"/>
              <a:endCxn id="46135" idx="2"/>
            </p:cNvCxnSpPr>
            <p:nvPr/>
          </p:nvCxnSpPr>
          <p:spPr bwMode="auto">
            <a:xfrm flipV="1">
              <a:off x="3496" y="2474"/>
              <a:ext cx="1528" cy="409"/>
            </a:xfrm>
            <a:prstGeom prst="bentConnector2">
              <a:avLst/>
            </a:prstGeom>
            <a:noFill/>
            <a:ln w="28575">
              <a:solidFill>
                <a:srgbClr val="FF9900"/>
              </a:solidFill>
              <a:miter lim="800000"/>
              <a:headEnd type="triangle" w="med" len="med"/>
              <a:tailEnd/>
            </a:ln>
          </p:spPr>
        </p:cxnSp>
        <p:sp>
          <p:nvSpPr>
            <p:cNvPr id="46135" name="Text Box 9"/>
            <p:cNvSpPr txBox="1">
              <a:spLocks noChangeArrowheads="1"/>
            </p:cNvSpPr>
            <p:nvPr/>
          </p:nvSpPr>
          <p:spPr bwMode="auto">
            <a:xfrm>
              <a:off x="4383" y="2206"/>
              <a:ext cx="1281" cy="268"/>
            </a:xfrm>
            <a:prstGeom prst="rect">
              <a:avLst/>
            </a:prstGeom>
            <a:noFill/>
            <a:ln w="38100">
              <a:noFill/>
              <a:miter lim="800000"/>
              <a:headEnd/>
              <a:tailEnd/>
            </a:ln>
          </p:spPr>
          <p:txBody>
            <a:bodyPr lIns="85707" tIns="42853" rIns="85707" bIns="42853" anchor="ctr">
              <a:spAutoFit/>
            </a:bodyPr>
            <a:lstStyle/>
            <a:p>
              <a:pPr algn="ctr" defTabSz="857250" rtl="0"/>
              <a:r>
                <a:rPr lang="en-US" sz="2200">
                  <a:latin typeface="Calibri" pitchFamily="34" charset="0"/>
                </a:rPr>
                <a:t>“Loiterer” </a:t>
              </a:r>
            </a:p>
          </p:txBody>
        </p:sp>
      </p:grpSp>
      <p:grpSp>
        <p:nvGrpSpPr>
          <p:cNvPr id="12" name="Group 10"/>
          <p:cNvGrpSpPr>
            <a:grpSpLocks/>
          </p:cNvGrpSpPr>
          <p:nvPr/>
        </p:nvGrpSpPr>
        <p:grpSpPr bwMode="auto">
          <a:xfrm>
            <a:off x="6531174" y="2346325"/>
            <a:ext cx="3655814" cy="1276349"/>
            <a:chOff x="3617" y="1254"/>
            <a:chExt cx="2047" cy="804"/>
          </a:xfrm>
        </p:grpSpPr>
        <p:cxnSp>
          <p:nvCxnSpPr>
            <p:cNvPr id="46132" name="AutoShape 11"/>
            <p:cNvCxnSpPr>
              <a:cxnSpLocks noChangeShapeType="1"/>
              <a:endCxn id="46133" idx="2"/>
            </p:cNvCxnSpPr>
            <p:nvPr/>
          </p:nvCxnSpPr>
          <p:spPr bwMode="auto">
            <a:xfrm flipV="1">
              <a:off x="3617" y="1522"/>
              <a:ext cx="1349" cy="536"/>
            </a:xfrm>
            <a:prstGeom prst="bentConnector2">
              <a:avLst/>
            </a:prstGeom>
            <a:noFill/>
            <a:ln w="28575">
              <a:solidFill>
                <a:srgbClr val="FF9900"/>
              </a:solidFill>
              <a:miter lim="800000"/>
              <a:headEnd type="triangle" w="med" len="med"/>
              <a:tailEnd/>
            </a:ln>
          </p:spPr>
        </p:cxnSp>
        <p:sp>
          <p:nvSpPr>
            <p:cNvPr id="46133" name="Text Box 12"/>
            <p:cNvSpPr txBox="1">
              <a:spLocks noChangeArrowheads="1"/>
            </p:cNvSpPr>
            <p:nvPr/>
          </p:nvSpPr>
          <p:spPr bwMode="auto">
            <a:xfrm>
              <a:off x="4268" y="1254"/>
              <a:ext cx="1396" cy="268"/>
            </a:xfrm>
            <a:prstGeom prst="rect">
              <a:avLst/>
            </a:prstGeom>
            <a:noFill/>
            <a:ln w="38100">
              <a:noFill/>
              <a:miter lim="800000"/>
              <a:headEnd/>
              <a:tailEnd/>
            </a:ln>
          </p:spPr>
          <p:txBody>
            <a:bodyPr lIns="85707" tIns="42853" rIns="85707" bIns="42853" anchor="ctr">
              <a:spAutoFit/>
            </a:bodyPr>
            <a:lstStyle/>
            <a:p>
              <a:pPr algn="ctr" defTabSz="857250" rtl="0"/>
              <a:r>
                <a:rPr lang="en-US" sz="2200">
                  <a:latin typeface="Calibri" pitchFamily="34" charset="0"/>
                </a:rPr>
                <a:t>Handled by GC</a:t>
              </a:r>
            </a:p>
          </p:txBody>
        </p:sp>
      </p:grpSp>
      <p:grpSp>
        <p:nvGrpSpPr>
          <p:cNvPr id="15" name="Group 13"/>
          <p:cNvGrpSpPr>
            <a:grpSpLocks/>
          </p:cNvGrpSpPr>
          <p:nvPr/>
        </p:nvGrpSpPr>
        <p:grpSpPr bwMode="auto">
          <a:xfrm>
            <a:off x="1312665" y="2319822"/>
            <a:ext cx="5231010" cy="4115423"/>
            <a:chOff x="709" y="1334"/>
            <a:chExt cx="3125" cy="2765"/>
          </a:xfrm>
        </p:grpSpPr>
        <p:sp>
          <p:nvSpPr>
            <p:cNvPr id="46112" name="Oval 14"/>
            <p:cNvSpPr>
              <a:spLocks noChangeAspect="1" noChangeArrowheads="1"/>
            </p:cNvSpPr>
            <p:nvPr/>
          </p:nvSpPr>
          <p:spPr bwMode="auto">
            <a:xfrm>
              <a:off x="3713" y="2033"/>
              <a:ext cx="121" cy="349"/>
            </a:xfrm>
            <a:prstGeom prst="ellipse">
              <a:avLst/>
            </a:prstGeom>
            <a:solidFill>
              <a:srgbClr val="FFFF00"/>
            </a:solidFill>
            <a:ln w="38100">
              <a:solidFill>
                <a:srgbClr val="99CC00"/>
              </a:solidFill>
              <a:round/>
              <a:headEnd/>
              <a:tailEnd/>
            </a:ln>
          </p:spPr>
          <p:txBody>
            <a:bodyPr anchor="ctr">
              <a:spAutoFit/>
            </a:bodyPr>
            <a:lstStyle/>
            <a:p>
              <a:pPr algn="l" rtl="0"/>
              <a:endParaRPr lang="en-US">
                <a:latin typeface="Calibri" pitchFamily="34" charset="0"/>
              </a:endParaRPr>
            </a:p>
          </p:txBody>
        </p:sp>
        <p:sp>
          <p:nvSpPr>
            <p:cNvPr id="46113" name="Oval 15"/>
            <p:cNvSpPr>
              <a:spLocks noChangeArrowheads="1"/>
            </p:cNvSpPr>
            <p:nvPr/>
          </p:nvSpPr>
          <p:spPr bwMode="auto">
            <a:xfrm>
              <a:off x="709" y="1862"/>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4" name="Oval 16"/>
            <p:cNvSpPr>
              <a:spLocks noChangeArrowheads="1"/>
            </p:cNvSpPr>
            <p:nvPr/>
          </p:nvSpPr>
          <p:spPr bwMode="auto">
            <a:xfrm>
              <a:off x="1453" y="151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5" name="Oval 17"/>
            <p:cNvSpPr>
              <a:spLocks noChangeArrowheads="1"/>
            </p:cNvSpPr>
            <p:nvPr/>
          </p:nvSpPr>
          <p:spPr bwMode="auto">
            <a:xfrm>
              <a:off x="2509" y="1334"/>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6" name="Oval 18"/>
            <p:cNvSpPr>
              <a:spLocks noChangeArrowheads="1"/>
            </p:cNvSpPr>
            <p:nvPr/>
          </p:nvSpPr>
          <p:spPr bwMode="auto">
            <a:xfrm>
              <a:off x="885" y="2486"/>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7" name="Oval 19"/>
            <p:cNvSpPr>
              <a:spLocks noChangeArrowheads="1"/>
            </p:cNvSpPr>
            <p:nvPr/>
          </p:nvSpPr>
          <p:spPr bwMode="auto">
            <a:xfrm>
              <a:off x="2765" y="3158"/>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8" name="Oval 20"/>
            <p:cNvSpPr>
              <a:spLocks noChangeArrowheads="1"/>
            </p:cNvSpPr>
            <p:nvPr/>
          </p:nvSpPr>
          <p:spPr bwMode="auto">
            <a:xfrm>
              <a:off x="3069" y="203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19" name="Oval 21"/>
            <p:cNvSpPr>
              <a:spLocks noChangeArrowheads="1"/>
            </p:cNvSpPr>
            <p:nvPr/>
          </p:nvSpPr>
          <p:spPr bwMode="auto">
            <a:xfrm>
              <a:off x="3229" y="263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0" name="Oval 22"/>
            <p:cNvSpPr>
              <a:spLocks noChangeArrowheads="1"/>
            </p:cNvSpPr>
            <p:nvPr/>
          </p:nvSpPr>
          <p:spPr bwMode="auto">
            <a:xfrm>
              <a:off x="2709" y="2654"/>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1" name="Oval 23"/>
            <p:cNvSpPr>
              <a:spLocks noChangeArrowheads="1"/>
            </p:cNvSpPr>
            <p:nvPr/>
          </p:nvSpPr>
          <p:spPr bwMode="auto">
            <a:xfrm>
              <a:off x="2613" y="375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2" name="Oval 24"/>
            <p:cNvSpPr>
              <a:spLocks noChangeArrowheads="1"/>
            </p:cNvSpPr>
            <p:nvPr/>
          </p:nvSpPr>
          <p:spPr bwMode="auto">
            <a:xfrm>
              <a:off x="2613" y="1862"/>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3" name="Oval 25"/>
            <p:cNvSpPr>
              <a:spLocks noChangeArrowheads="1"/>
            </p:cNvSpPr>
            <p:nvPr/>
          </p:nvSpPr>
          <p:spPr bwMode="auto">
            <a:xfrm>
              <a:off x="1749" y="2126"/>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4" name="Oval 26"/>
            <p:cNvSpPr>
              <a:spLocks noChangeArrowheads="1"/>
            </p:cNvSpPr>
            <p:nvPr/>
          </p:nvSpPr>
          <p:spPr bwMode="auto">
            <a:xfrm>
              <a:off x="3341" y="163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5" name="Oval 27"/>
            <p:cNvSpPr>
              <a:spLocks noChangeArrowheads="1"/>
            </p:cNvSpPr>
            <p:nvPr/>
          </p:nvSpPr>
          <p:spPr bwMode="auto">
            <a:xfrm>
              <a:off x="1149" y="1966"/>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6" name="Oval 28"/>
            <p:cNvSpPr>
              <a:spLocks noChangeArrowheads="1"/>
            </p:cNvSpPr>
            <p:nvPr/>
          </p:nvSpPr>
          <p:spPr bwMode="auto">
            <a:xfrm>
              <a:off x="1637" y="167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7" name="Oval 29"/>
            <p:cNvSpPr>
              <a:spLocks noChangeArrowheads="1"/>
            </p:cNvSpPr>
            <p:nvPr/>
          </p:nvSpPr>
          <p:spPr bwMode="auto">
            <a:xfrm>
              <a:off x="2205" y="3734"/>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28" name="Oval 30"/>
            <p:cNvSpPr>
              <a:spLocks noChangeAspect="1" noChangeArrowheads="1"/>
            </p:cNvSpPr>
            <p:nvPr/>
          </p:nvSpPr>
          <p:spPr bwMode="auto">
            <a:xfrm>
              <a:off x="3593" y="2905"/>
              <a:ext cx="121" cy="349"/>
            </a:xfrm>
            <a:prstGeom prst="ellipse">
              <a:avLst/>
            </a:prstGeom>
            <a:solidFill>
              <a:srgbClr val="FFFF00"/>
            </a:solidFill>
            <a:ln w="38100">
              <a:solidFill>
                <a:srgbClr val="99CC00"/>
              </a:solidFill>
              <a:round/>
              <a:headEnd/>
              <a:tailEnd/>
            </a:ln>
          </p:spPr>
          <p:txBody>
            <a:bodyPr anchor="ctr">
              <a:spAutoFit/>
            </a:bodyPr>
            <a:lstStyle/>
            <a:p>
              <a:pPr algn="l" rtl="0"/>
              <a:endParaRPr lang="en-US">
                <a:latin typeface="Calibri" pitchFamily="34" charset="0"/>
              </a:endParaRPr>
            </a:p>
          </p:txBody>
        </p:sp>
        <p:sp>
          <p:nvSpPr>
            <p:cNvPr id="46129" name="Oval 31"/>
            <p:cNvSpPr>
              <a:spLocks noChangeArrowheads="1"/>
            </p:cNvSpPr>
            <p:nvPr/>
          </p:nvSpPr>
          <p:spPr bwMode="auto">
            <a:xfrm>
              <a:off x="1277" y="2950"/>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30" name="Oval 32"/>
            <p:cNvSpPr>
              <a:spLocks noChangeArrowheads="1"/>
            </p:cNvSpPr>
            <p:nvPr/>
          </p:nvSpPr>
          <p:spPr bwMode="auto">
            <a:xfrm>
              <a:off x="1677" y="3302"/>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sp>
          <p:nvSpPr>
            <p:cNvPr id="46131" name="Oval 33"/>
            <p:cNvSpPr>
              <a:spLocks noChangeArrowheads="1"/>
            </p:cNvSpPr>
            <p:nvPr/>
          </p:nvSpPr>
          <p:spPr bwMode="auto">
            <a:xfrm>
              <a:off x="1973" y="2806"/>
              <a:ext cx="115" cy="349"/>
            </a:xfrm>
            <a:prstGeom prst="ellipse">
              <a:avLst/>
            </a:prstGeom>
            <a:solidFill>
              <a:srgbClr val="FFFF00"/>
            </a:solidFill>
            <a:ln w="50800">
              <a:solidFill>
                <a:schemeClr val="hlink"/>
              </a:solidFill>
              <a:round/>
              <a:headEnd/>
              <a:tailEnd/>
            </a:ln>
          </p:spPr>
          <p:txBody>
            <a:bodyPr anchor="ctr">
              <a:spAutoFit/>
            </a:bodyPr>
            <a:lstStyle/>
            <a:p>
              <a:pPr algn="l" rtl="0"/>
              <a:endParaRPr lang="en-US">
                <a:latin typeface="Calibri" pitchFamily="34" charset="0"/>
              </a:endParaRPr>
            </a:p>
          </p:txBody>
        </p:sp>
      </p:grpSp>
      <p:grpSp>
        <p:nvGrpSpPr>
          <p:cNvPr id="36" name="Group 34"/>
          <p:cNvGrpSpPr>
            <a:grpSpLocks/>
          </p:cNvGrpSpPr>
          <p:nvPr/>
        </p:nvGrpSpPr>
        <p:grpSpPr bwMode="auto">
          <a:xfrm>
            <a:off x="1510904" y="2552700"/>
            <a:ext cx="4847034" cy="3894138"/>
            <a:chOff x="824" y="1488"/>
            <a:chExt cx="2896" cy="2616"/>
          </a:xfrm>
        </p:grpSpPr>
        <p:sp>
          <p:nvSpPr>
            <p:cNvPr id="46091" name="Line 35"/>
            <p:cNvSpPr>
              <a:spLocks noChangeShapeType="1"/>
            </p:cNvSpPr>
            <p:nvPr/>
          </p:nvSpPr>
          <p:spPr bwMode="auto">
            <a:xfrm flipV="1">
              <a:off x="960" y="2192"/>
              <a:ext cx="208" cy="416"/>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2" name="Line 36"/>
            <p:cNvSpPr>
              <a:spLocks noChangeShapeType="1"/>
            </p:cNvSpPr>
            <p:nvPr/>
          </p:nvSpPr>
          <p:spPr bwMode="auto">
            <a:xfrm flipH="1">
              <a:off x="1216" y="1736"/>
              <a:ext cx="232" cy="320"/>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093" name="Line 37"/>
            <p:cNvSpPr>
              <a:spLocks noChangeShapeType="1"/>
            </p:cNvSpPr>
            <p:nvPr/>
          </p:nvSpPr>
          <p:spPr bwMode="auto">
            <a:xfrm flipV="1">
              <a:off x="1768" y="1536"/>
              <a:ext cx="720" cy="264"/>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4" name="Line 38"/>
            <p:cNvSpPr>
              <a:spLocks noChangeShapeType="1"/>
            </p:cNvSpPr>
            <p:nvPr/>
          </p:nvSpPr>
          <p:spPr bwMode="auto">
            <a:xfrm flipH="1" flipV="1">
              <a:off x="2640" y="1528"/>
              <a:ext cx="704" cy="216"/>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5" name="Line 39"/>
            <p:cNvSpPr>
              <a:spLocks noChangeShapeType="1"/>
            </p:cNvSpPr>
            <p:nvPr/>
          </p:nvSpPr>
          <p:spPr bwMode="auto">
            <a:xfrm>
              <a:off x="3456" y="1848"/>
              <a:ext cx="264" cy="312"/>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6" name="Line 40"/>
            <p:cNvSpPr>
              <a:spLocks noChangeShapeType="1"/>
            </p:cNvSpPr>
            <p:nvPr/>
          </p:nvSpPr>
          <p:spPr bwMode="auto">
            <a:xfrm flipH="1">
              <a:off x="1568" y="1488"/>
              <a:ext cx="912" cy="160"/>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097" name="Line 41"/>
            <p:cNvSpPr>
              <a:spLocks noChangeShapeType="1"/>
            </p:cNvSpPr>
            <p:nvPr/>
          </p:nvSpPr>
          <p:spPr bwMode="auto">
            <a:xfrm flipV="1">
              <a:off x="1272" y="1888"/>
              <a:ext cx="352" cy="232"/>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8" name="Line 42"/>
            <p:cNvSpPr>
              <a:spLocks noChangeShapeType="1"/>
            </p:cNvSpPr>
            <p:nvPr/>
          </p:nvSpPr>
          <p:spPr bwMode="auto">
            <a:xfrm>
              <a:off x="824" y="2024"/>
              <a:ext cx="304" cy="80"/>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099" name="Line 43"/>
            <p:cNvSpPr>
              <a:spLocks noChangeShapeType="1"/>
            </p:cNvSpPr>
            <p:nvPr/>
          </p:nvSpPr>
          <p:spPr bwMode="auto">
            <a:xfrm flipH="1" flipV="1">
              <a:off x="1400" y="3168"/>
              <a:ext cx="288" cy="264"/>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100" name="Line 44"/>
            <p:cNvSpPr>
              <a:spLocks noChangeShapeType="1"/>
            </p:cNvSpPr>
            <p:nvPr/>
          </p:nvSpPr>
          <p:spPr bwMode="auto">
            <a:xfrm flipV="1">
              <a:off x="1760" y="3048"/>
              <a:ext cx="240" cy="360"/>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1" name="Line 45"/>
            <p:cNvSpPr>
              <a:spLocks noChangeShapeType="1"/>
            </p:cNvSpPr>
            <p:nvPr/>
          </p:nvSpPr>
          <p:spPr bwMode="auto">
            <a:xfrm flipH="1" flipV="1">
              <a:off x="1776" y="3504"/>
              <a:ext cx="440" cy="368"/>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102" name="Line 46"/>
            <p:cNvSpPr>
              <a:spLocks noChangeShapeType="1"/>
            </p:cNvSpPr>
            <p:nvPr/>
          </p:nvSpPr>
          <p:spPr bwMode="auto">
            <a:xfrm flipV="1">
              <a:off x="2288" y="3352"/>
              <a:ext cx="472" cy="488"/>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3" name="Line 47"/>
            <p:cNvSpPr>
              <a:spLocks noChangeShapeType="1"/>
            </p:cNvSpPr>
            <p:nvPr/>
          </p:nvSpPr>
          <p:spPr bwMode="auto">
            <a:xfrm flipH="1" flipV="1">
              <a:off x="2696" y="2832"/>
              <a:ext cx="144" cy="456"/>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4" name="Line 48"/>
            <p:cNvSpPr>
              <a:spLocks noChangeShapeType="1"/>
            </p:cNvSpPr>
            <p:nvPr/>
          </p:nvSpPr>
          <p:spPr bwMode="auto">
            <a:xfrm flipH="1" flipV="1">
              <a:off x="1856" y="2360"/>
              <a:ext cx="176" cy="544"/>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5" name="Line 49"/>
            <p:cNvSpPr>
              <a:spLocks noChangeShapeType="1"/>
            </p:cNvSpPr>
            <p:nvPr/>
          </p:nvSpPr>
          <p:spPr bwMode="auto">
            <a:xfrm flipV="1">
              <a:off x="2800" y="2256"/>
              <a:ext cx="296" cy="512"/>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6" name="Line 50"/>
            <p:cNvSpPr>
              <a:spLocks noChangeShapeType="1"/>
            </p:cNvSpPr>
            <p:nvPr/>
          </p:nvSpPr>
          <p:spPr bwMode="auto">
            <a:xfrm flipV="1">
              <a:off x="2840" y="2808"/>
              <a:ext cx="416" cy="24"/>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7" name="Line 51"/>
            <p:cNvSpPr>
              <a:spLocks noChangeShapeType="1"/>
            </p:cNvSpPr>
            <p:nvPr/>
          </p:nvSpPr>
          <p:spPr bwMode="auto">
            <a:xfrm>
              <a:off x="3344" y="2832"/>
              <a:ext cx="272" cy="216"/>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08" name="Line 52"/>
            <p:cNvSpPr>
              <a:spLocks noChangeShapeType="1"/>
            </p:cNvSpPr>
            <p:nvPr/>
          </p:nvSpPr>
          <p:spPr bwMode="auto">
            <a:xfrm flipH="1" flipV="1">
              <a:off x="2728" y="2080"/>
              <a:ext cx="296" cy="104"/>
            </a:xfrm>
            <a:prstGeom prst="line">
              <a:avLst/>
            </a:prstGeom>
            <a:noFill/>
            <a:ln w="38100">
              <a:solidFill>
                <a:srgbClr val="FF0000"/>
              </a:solidFill>
              <a:round/>
              <a:headEnd/>
              <a:tailEnd type="triangle" w="med" len="med"/>
            </a:ln>
          </p:spPr>
          <p:txBody>
            <a:bodyPr wrap="none" anchor="ctr">
              <a:spAutoFit/>
            </a:bodyPr>
            <a:lstStyle/>
            <a:p>
              <a:endParaRPr lang="he-IL"/>
            </a:p>
          </p:txBody>
        </p:sp>
        <p:sp>
          <p:nvSpPr>
            <p:cNvPr id="46109" name="Line 53"/>
            <p:cNvSpPr>
              <a:spLocks noChangeShapeType="1"/>
            </p:cNvSpPr>
            <p:nvPr/>
          </p:nvSpPr>
          <p:spPr bwMode="auto">
            <a:xfrm flipV="1">
              <a:off x="2640" y="3408"/>
              <a:ext cx="152" cy="472"/>
            </a:xfrm>
            <a:prstGeom prst="line">
              <a:avLst/>
            </a:prstGeom>
            <a:noFill/>
            <a:ln w="38100">
              <a:solidFill>
                <a:srgbClr val="FF0000"/>
              </a:solidFill>
              <a:round/>
              <a:headEnd/>
              <a:tailEnd type="triangle" w="med" len="med"/>
            </a:ln>
          </p:spPr>
          <p:txBody>
            <a:bodyPr anchor="ctr">
              <a:spAutoFit/>
            </a:bodyPr>
            <a:lstStyle/>
            <a:p>
              <a:endParaRPr lang="he-IL"/>
            </a:p>
          </p:txBody>
        </p:sp>
        <p:sp>
          <p:nvSpPr>
            <p:cNvPr id="46110" name="Line 54"/>
            <p:cNvSpPr>
              <a:spLocks noChangeShapeType="1"/>
            </p:cNvSpPr>
            <p:nvPr/>
          </p:nvSpPr>
          <p:spPr bwMode="auto">
            <a:xfrm flipH="1" flipV="1">
              <a:off x="2320" y="3968"/>
              <a:ext cx="136" cy="136"/>
            </a:xfrm>
            <a:prstGeom prst="line">
              <a:avLst/>
            </a:prstGeom>
            <a:noFill/>
            <a:ln w="38100">
              <a:solidFill>
                <a:srgbClr val="FF0000"/>
              </a:solidFill>
              <a:round/>
              <a:headEnd/>
              <a:tailEnd type="stealth" w="sm" len="sm"/>
            </a:ln>
          </p:spPr>
          <p:txBody>
            <a:bodyPr wrap="none" anchor="ctr">
              <a:spAutoFit/>
            </a:bodyPr>
            <a:lstStyle/>
            <a:p>
              <a:endParaRPr lang="he-IL"/>
            </a:p>
          </p:txBody>
        </p:sp>
        <p:sp>
          <p:nvSpPr>
            <p:cNvPr id="46111" name="Line 55"/>
            <p:cNvSpPr>
              <a:spLocks noChangeShapeType="1"/>
            </p:cNvSpPr>
            <p:nvPr/>
          </p:nvSpPr>
          <p:spPr bwMode="auto">
            <a:xfrm flipV="1">
              <a:off x="2472" y="3976"/>
              <a:ext cx="144" cy="112"/>
            </a:xfrm>
            <a:prstGeom prst="line">
              <a:avLst/>
            </a:prstGeom>
            <a:noFill/>
            <a:ln w="38100">
              <a:solidFill>
                <a:srgbClr val="FF0000"/>
              </a:solidFill>
              <a:round/>
              <a:headEnd/>
              <a:tailEnd type="stealth" w="sm" len="sm"/>
            </a:ln>
          </p:spPr>
          <p:txBody>
            <a:bodyPr wrap="none" anchor="ctr">
              <a:spAutoFit/>
            </a:bodyPr>
            <a:lstStyle/>
            <a:p>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771525" y="381000"/>
            <a:ext cx="9258300" cy="1143000"/>
          </a:xfrm>
        </p:spPr>
        <p:txBody>
          <a:bodyPr/>
          <a:lstStyle/>
          <a:p>
            <a:r>
              <a:rPr lang="en-US" dirty="0" smtClean="0"/>
              <a:t>Garbage Collector</a:t>
            </a:r>
          </a:p>
        </p:txBody>
      </p:sp>
      <p:sp>
        <p:nvSpPr>
          <p:cNvPr id="47106" name="Rectangle 3"/>
          <p:cNvSpPr>
            <a:spLocks noGrp="1" noChangeArrowheads="1"/>
          </p:cNvSpPr>
          <p:nvPr>
            <p:ph type="body" idx="1"/>
          </p:nvPr>
        </p:nvSpPr>
        <p:spPr>
          <a:xfrm>
            <a:off x="444700" y="1557338"/>
            <a:ext cx="9560123" cy="5148262"/>
          </a:xfrm>
        </p:spPr>
        <p:txBody>
          <a:bodyPr/>
          <a:lstStyle/>
          <a:p>
            <a:pPr>
              <a:lnSpc>
                <a:spcPct val="80000"/>
              </a:lnSpc>
            </a:pPr>
            <a:r>
              <a:rPr lang="en-US" sz="2800" dirty="0" smtClean="0"/>
              <a:t>Loitering objects</a:t>
            </a:r>
          </a:p>
          <a:p>
            <a:pPr>
              <a:lnSpc>
                <a:spcPct val="80000"/>
              </a:lnSpc>
              <a:buFont typeface="Arial" charset="0"/>
              <a:buNone/>
            </a:pPr>
            <a:endParaRPr lang="en-US" sz="2800" dirty="0" smtClean="0"/>
          </a:p>
          <a:p>
            <a:pPr lvl="2">
              <a:lnSpc>
                <a:spcPct val="80000"/>
              </a:lnSpc>
            </a:pPr>
            <a:r>
              <a:rPr lang="en-US" dirty="0" smtClean="0"/>
              <a:t>Identifying loitering objects</a:t>
            </a:r>
          </a:p>
          <a:p>
            <a:pPr lvl="3">
              <a:lnSpc>
                <a:spcPct val="80000"/>
              </a:lnSpc>
            </a:pPr>
            <a:endParaRPr lang="en-US" sz="1000" dirty="0" smtClean="0"/>
          </a:p>
          <a:p>
            <a:pPr lvl="3">
              <a:lnSpc>
                <a:spcPct val="80000"/>
              </a:lnSpc>
            </a:pPr>
            <a:r>
              <a:rPr lang="en-US" sz="1800" dirty="0" smtClean="0"/>
              <a:t>Identify problematic use cases</a:t>
            </a:r>
          </a:p>
          <a:p>
            <a:pPr lvl="3">
              <a:lnSpc>
                <a:spcPct val="80000"/>
              </a:lnSpc>
            </a:pPr>
            <a:r>
              <a:rPr lang="en-US" sz="1800" dirty="0" smtClean="0"/>
              <a:t>Use monitoring &amp; debugging tools to track allocation done in the use case implementation </a:t>
            </a:r>
          </a:p>
          <a:p>
            <a:pPr lvl="3">
              <a:lnSpc>
                <a:spcPct val="80000"/>
              </a:lnSpc>
            </a:pPr>
            <a:r>
              <a:rPr lang="en-US" sz="1800" dirty="0" smtClean="0"/>
              <a:t>Measure the state before entering the use case flow</a:t>
            </a:r>
          </a:p>
          <a:p>
            <a:pPr lvl="3">
              <a:lnSpc>
                <a:spcPct val="80000"/>
              </a:lnSpc>
            </a:pPr>
            <a:r>
              <a:rPr lang="en-US" sz="1800" dirty="0" smtClean="0"/>
              <a:t>Look the differences after it ends</a:t>
            </a:r>
          </a:p>
          <a:p>
            <a:pPr lvl="4">
              <a:lnSpc>
                <a:spcPct val="80000"/>
              </a:lnSpc>
            </a:pPr>
            <a:r>
              <a:rPr lang="en-US" sz="1800" dirty="0" smtClean="0"/>
              <a:t>Are those the new objects you expected</a:t>
            </a:r>
          </a:p>
          <a:p>
            <a:pPr lvl="4">
              <a:lnSpc>
                <a:spcPct val="80000"/>
              </a:lnSpc>
            </a:pPr>
            <a:r>
              <a:rPr lang="en-US" sz="1800" dirty="0" smtClean="0"/>
              <a:t>Are any unnecessary objects are still referenced</a:t>
            </a:r>
          </a:p>
          <a:p>
            <a:pPr lvl="4">
              <a:lnSpc>
                <a:spcPct val="80000"/>
              </a:lnSpc>
            </a:pPr>
            <a:endParaRPr lang="en-US" sz="1600" dirty="0" smtClean="0"/>
          </a:p>
          <a:p>
            <a:pPr lvl="2">
              <a:lnSpc>
                <a:spcPct val="80000"/>
              </a:lnSpc>
            </a:pPr>
            <a:r>
              <a:rPr lang="en-US" sz="2000" dirty="0" smtClean="0"/>
              <a:t>Fixing loitering objects</a:t>
            </a:r>
          </a:p>
          <a:p>
            <a:pPr lvl="2">
              <a:lnSpc>
                <a:spcPct val="80000"/>
              </a:lnSpc>
              <a:buFont typeface="Arial" charset="0"/>
              <a:buNone/>
            </a:pPr>
            <a:endParaRPr lang="en-US" sz="2000" dirty="0" smtClean="0"/>
          </a:p>
          <a:p>
            <a:pPr lvl="3">
              <a:lnSpc>
                <a:spcPct val="80000"/>
              </a:lnSpc>
            </a:pPr>
            <a:r>
              <a:rPr lang="en-US" sz="1800" dirty="0" smtClean="0"/>
              <a:t>Track down loitered objects</a:t>
            </a:r>
          </a:p>
          <a:p>
            <a:pPr lvl="3">
              <a:lnSpc>
                <a:spcPct val="80000"/>
              </a:lnSpc>
            </a:pPr>
            <a:r>
              <a:rPr lang="en-US" sz="1800" dirty="0" smtClean="0"/>
              <a:t>Track the objects that allocated them</a:t>
            </a:r>
          </a:p>
          <a:p>
            <a:pPr lvl="3">
              <a:lnSpc>
                <a:spcPct val="80000"/>
              </a:lnSpc>
            </a:pPr>
            <a:r>
              <a:rPr lang="en-US" sz="1800" dirty="0" smtClean="0"/>
              <a:t>Determine and implement the points of making them unreachable </a:t>
            </a:r>
          </a:p>
          <a:p>
            <a:pPr lvl="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48130" name="Rectangle 3"/>
          <p:cNvSpPr>
            <a:spLocks noGrp="1" noChangeArrowheads="1"/>
          </p:cNvSpPr>
          <p:nvPr>
            <p:ph type="body" idx="1"/>
          </p:nvPr>
        </p:nvSpPr>
        <p:spPr>
          <a:xfrm>
            <a:off x="444700" y="1557338"/>
            <a:ext cx="9560123" cy="4271962"/>
          </a:xfrm>
        </p:spPr>
        <p:txBody>
          <a:bodyPr/>
          <a:lstStyle/>
          <a:p>
            <a:r>
              <a:rPr lang="en-US" altLang="ja-JP" sz="2000" smtClean="0">
                <a:cs typeface="ＭＳ Ｐゴシック"/>
              </a:rPr>
              <a:t>Instances of class </a:t>
            </a:r>
            <a:r>
              <a:rPr lang="en-US" altLang="ja-JP" sz="2000" i="1" smtClean="0">
                <a:latin typeface="Courier New" pitchFamily="49" charset="0"/>
                <a:cs typeface="ＭＳ Ｐゴシック"/>
              </a:rPr>
              <a:t>java.lang.Class</a:t>
            </a:r>
            <a:r>
              <a:rPr lang="en-US" altLang="ja-JP" sz="2000" i="1" smtClean="0">
                <a:cs typeface="ＭＳ Ｐゴシック"/>
              </a:rPr>
              <a:t> </a:t>
            </a:r>
            <a:r>
              <a:rPr lang="en-US" altLang="ja-JP" sz="2000" smtClean="0">
                <a:cs typeface="ＭＳ Ｐゴシック"/>
              </a:rPr>
              <a:t>represent classes and interfaces in a running Java application</a:t>
            </a:r>
          </a:p>
          <a:p>
            <a:pPr>
              <a:buFont typeface="Arial" charset="0"/>
              <a:buNone/>
            </a:pPr>
            <a:endParaRPr lang="en-US" altLang="ja-JP" sz="2000" smtClean="0">
              <a:cs typeface="ＭＳ Ｐゴシック"/>
            </a:endParaRPr>
          </a:p>
          <a:p>
            <a:r>
              <a:rPr lang="en-US" altLang="ja-JP" sz="2000" i="1" smtClean="0">
                <a:latin typeface="Courier New" pitchFamily="49" charset="0"/>
                <a:cs typeface="ＭＳ Ｐゴシック"/>
              </a:rPr>
              <a:t>Class</a:t>
            </a:r>
            <a:r>
              <a:rPr lang="en-US" altLang="ja-JP" sz="2000" smtClean="0">
                <a:cs typeface="ＭＳ Ｐゴシック"/>
              </a:rPr>
              <a:t> has no public constructors</a:t>
            </a:r>
          </a:p>
          <a:p>
            <a:pPr lvl="1"/>
            <a:r>
              <a:rPr lang="en-US" altLang="ja-JP" sz="2000" smtClean="0">
                <a:cs typeface="ＭＳ Ｐゴシック"/>
              </a:rPr>
              <a:t>Any applications cannot instantiate it</a:t>
            </a:r>
          </a:p>
          <a:p>
            <a:pPr lvl="1"/>
            <a:r>
              <a:rPr lang="en-US" altLang="ja-JP" sz="2000" i="1" smtClean="0">
                <a:latin typeface="Courier New" pitchFamily="49" charset="0"/>
                <a:cs typeface="ＭＳ Ｐゴシック"/>
              </a:rPr>
              <a:t>Class</a:t>
            </a:r>
            <a:r>
              <a:rPr lang="en-US" altLang="ja-JP" sz="2000" smtClean="0">
                <a:cs typeface="ＭＳ Ｐゴシック"/>
              </a:rPr>
              <a:t> is automatically instantiated by JVM/class loader, when a class loading process is done </a:t>
            </a:r>
          </a:p>
          <a:p>
            <a:pPr lvl="1">
              <a:buFont typeface="Arial" charset="0"/>
              <a:buNone/>
            </a:pPr>
            <a:endParaRPr lang="en-US" altLang="ja-JP" sz="2000" smtClean="0">
              <a:cs typeface="ＭＳ Ｐゴシック"/>
            </a:endParaRPr>
          </a:p>
          <a:p>
            <a:r>
              <a:rPr lang="en-US" altLang="ja-JP" sz="2000" smtClean="0">
                <a:cs typeface="ＭＳ Ｐゴシック"/>
              </a:rPr>
              <a:t>Each instance of </a:t>
            </a:r>
            <a:r>
              <a:rPr lang="en-US" altLang="ja-JP" sz="2000" i="1" smtClean="0">
                <a:latin typeface="Courier New" pitchFamily="49" charset="0"/>
                <a:cs typeface="ＭＳ Ｐゴシック"/>
              </a:rPr>
              <a:t>Class</a:t>
            </a:r>
            <a:r>
              <a:rPr lang="en-US" altLang="ja-JP" sz="2000" smtClean="0">
                <a:cs typeface="ＭＳ Ｐゴシック"/>
              </a:rPr>
              <a:t> keeps a reference to a class loader that created it</a:t>
            </a:r>
          </a:p>
          <a:p>
            <a:endParaRPr lang="en-US" altLang="ja-JP" sz="2000" smtClean="0">
              <a:cs typeface="ＭＳ Ｐゴシック"/>
            </a:endParaRPr>
          </a:p>
          <a:p>
            <a:r>
              <a:rPr lang="en-US" altLang="ja-JP" sz="2000" smtClean="0">
                <a:cs typeface="ＭＳ Ｐゴシック"/>
              </a:rPr>
              <a:t>Reflection via </a:t>
            </a:r>
            <a:r>
              <a:rPr lang="en-US" altLang="ja-JP" sz="2000" i="1" smtClean="0">
                <a:latin typeface="Courier New" pitchFamily="49" charset="0"/>
                <a:cs typeface="ＭＳ Ｐゴシック"/>
              </a:rPr>
              <a:t>Class</a:t>
            </a:r>
            <a:r>
              <a:rPr lang="en-US" altLang="ja-JP" sz="2000" smtClean="0">
                <a:cs typeface="ＭＳ Ｐゴシック"/>
              </a:rPr>
              <a:t> is detailed later</a:t>
            </a:r>
          </a:p>
          <a:p>
            <a:pPr lvl="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63491" name="Rectangle 3"/>
          <p:cNvSpPr>
            <a:spLocks noGrp="1" noChangeArrowheads="1"/>
          </p:cNvSpPr>
          <p:nvPr>
            <p:ph type="body" idx="1"/>
          </p:nvPr>
        </p:nvSpPr>
        <p:spPr>
          <a:xfrm>
            <a:off x="444700" y="1557338"/>
            <a:ext cx="9560123" cy="4271962"/>
          </a:xfrm>
        </p:spPr>
        <p:txBody>
          <a:bodyPr rtlCol="0">
            <a:normAutofit/>
          </a:bodyPr>
          <a:lstStyle/>
          <a:p>
            <a:pPr fontAlgn="auto">
              <a:spcAft>
                <a:spcPts val="0"/>
              </a:spcAft>
              <a:buFont typeface="Arial" pitchFamily="34" charset="0"/>
              <a:buChar char="•"/>
              <a:defRPr/>
            </a:pPr>
            <a:r>
              <a:rPr lang="en-US" altLang="ja-JP" sz="2000" dirty="0" smtClean="0"/>
              <a:t>When you instantiate a new object  </a:t>
            </a:r>
            <a:r>
              <a:rPr lang="en-US" sz="2000" i="1" dirty="0" smtClean="0">
                <a:ea typeface="ＭＳ Ｐゴシック" charset="-128"/>
              </a:rPr>
              <a:t>new </a:t>
            </a:r>
            <a:r>
              <a:rPr lang="en-US" sz="2000" i="1" dirty="0" err="1" smtClean="0">
                <a:ea typeface="ＭＳ Ｐゴシック" charset="-128"/>
              </a:rPr>
              <a:t>Foo</a:t>
            </a:r>
            <a:r>
              <a:rPr lang="en-US" sz="2000" i="1" dirty="0" smtClean="0">
                <a:ea typeface="ＭＳ Ｐゴシック" charset="-128"/>
              </a:rPr>
              <a:t>() </a:t>
            </a:r>
            <a:r>
              <a:rPr lang="en-US" altLang="ja-JP" sz="2000" dirty="0" smtClean="0">
                <a:solidFill>
                  <a:prstClr val="black"/>
                </a:solidFill>
              </a:rPr>
              <a:t>class loader performs the following major steps:</a:t>
            </a:r>
          </a:p>
          <a:p>
            <a:pPr fontAlgn="auto">
              <a:spcAft>
                <a:spcPts val="0"/>
              </a:spcAft>
              <a:buNone/>
              <a:defRPr/>
            </a:pPr>
            <a:endParaRPr lang="en-US" altLang="ja-JP" sz="2000" dirty="0" smtClean="0">
              <a:solidFill>
                <a:prstClr val="black"/>
              </a:solidFill>
            </a:endParaRPr>
          </a:p>
          <a:p>
            <a:pPr lvl="1" fontAlgn="auto">
              <a:spcAft>
                <a:spcPts val="0"/>
              </a:spcAft>
              <a:buFont typeface="Arial" pitchFamily="34" charset="0"/>
              <a:buChar char="–"/>
              <a:defRPr/>
            </a:pPr>
            <a:r>
              <a:rPr lang="en-US" sz="1600" dirty="0" smtClean="0">
                <a:solidFill>
                  <a:prstClr val="black"/>
                </a:solidFill>
                <a:ea typeface="ＭＳ Ｐゴシック" charset="-128"/>
              </a:rPr>
              <a:t>Loading – loading class byte data from a file or other</a:t>
            </a:r>
          </a:p>
          <a:p>
            <a:pPr lvl="1" fontAlgn="auto">
              <a:spcAft>
                <a:spcPts val="0"/>
              </a:spcAft>
              <a:buFont typeface="Arial" pitchFamily="34" charset="0"/>
              <a:buChar char="–"/>
              <a:defRPr/>
            </a:pPr>
            <a:r>
              <a:rPr lang="en-US" sz="1600" dirty="0" smtClean="0">
                <a:solidFill>
                  <a:prstClr val="black"/>
                </a:solidFill>
                <a:ea typeface="ＭＳ Ｐゴシック" charset="-128"/>
              </a:rPr>
              <a:t>Linking – preparing the binary data to be used in Java runtime</a:t>
            </a:r>
          </a:p>
          <a:p>
            <a:pPr lvl="1" fontAlgn="auto">
              <a:spcAft>
                <a:spcPts val="0"/>
              </a:spcAft>
              <a:buFont typeface="Arial" pitchFamily="34" charset="0"/>
              <a:buChar char="–"/>
              <a:defRPr/>
            </a:pPr>
            <a:r>
              <a:rPr lang="en-US" sz="1600" dirty="0" smtClean="0">
                <a:solidFill>
                  <a:prstClr val="black"/>
                </a:solidFill>
                <a:ea typeface="ＭＳ Ｐゴシック" charset="-128"/>
              </a:rPr>
              <a:t>Initializing – loading and populating class variables and blocks </a:t>
            </a:r>
            <a:endParaRPr lang="en-US" sz="1600" dirty="0">
              <a:solidFill>
                <a:prstClr val="black"/>
              </a:solidFill>
              <a:ea typeface="ＭＳ Ｐゴシック" charset="-128"/>
            </a:endParaRPr>
          </a:p>
          <a:p>
            <a:pPr lvl="1" fontAlgn="auto">
              <a:spcAft>
                <a:spcPts val="0"/>
              </a:spcAft>
              <a:buFont typeface="Arial" pitchFamily="34" charset="0"/>
              <a:buChar char="–"/>
              <a:defRPr/>
            </a:pPr>
            <a:endParaRPr lang="en-US" sz="1600" dirty="0" smtClean="0">
              <a:solidFill>
                <a:prstClr val="black"/>
              </a:solidFill>
              <a:ea typeface="ＭＳ Ｐゴシック" charset="-128"/>
            </a:endParaRPr>
          </a:p>
          <a:p>
            <a:pPr fontAlgn="auto">
              <a:spcAft>
                <a:spcPts val="0"/>
              </a:spcAft>
              <a:buFont typeface="Arial" pitchFamily="34" charset="0"/>
              <a:buChar char="•"/>
              <a:defRPr/>
            </a:pPr>
            <a:r>
              <a:rPr lang="en-US" sz="2000" dirty="0" smtClean="0">
                <a:solidFill>
                  <a:prstClr val="black"/>
                </a:solidFill>
                <a:ea typeface="ＭＳ Ｐゴシック" charset="-128"/>
              </a:rPr>
              <a:t>If those 3 steps performed successfully – </a:t>
            </a:r>
            <a:r>
              <a:rPr lang="en-US" sz="2000" i="1" dirty="0" err="1" smtClean="0">
                <a:solidFill>
                  <a:prstClr val="black"/>
                </a:solidFill>
                <a:ea typeface="ＭＳ Ｐゴシック" charset="-128"/>
              </a:rPr>
              <a:t>Foo</a:t>
            </a:r>
            <a:r>
              <a:rPr lang="en-US" sz="2000" dirty="0" smtClean="0">
                <a:solidFill>
                  <a:prstClr val="black"/>
                </a:solidFill>
                <a:ea typeface="ＭＳ Ｐゴシック" charset="-128"/>
              </a:rPr>
              <a:t> instance can be created &amp; returned </a:t>
            </a:r>
          </a:p>
          <a:p>
            <a:pPr fontAlgn="auto">
              <a:spcAft>
                <a:spcPts val="0"/>
              </a:spcAft>
              <a:buFont typeface="Arial" pitchFamily="34" charset="0"/>
              <a:buChar char="•"/>
              <a:defRPr/>
            </a:pPr>
            <a:r>
              <a:rPr lang="en-US" sz="2000" dirty="0" smtClean="0">
                <a:solidFill>
                  <a:prstClr val="black"/>
                </a:solidFill>
                <a:ea typeface="ＭＳ Ｐゴシック" charset="-128"/>
              </a:rPr>
              <a:t>Else – exceptions are thrown (later)</a:t>
            </a:r>
          </a:p>
          <a:p>
            <a:pPr fontAlgn="auto">
              <a:spcAft>
                <a:spcPts val="0"/>
              </a:spcAft>
              <a:buFont typeface="Arial" pitchFamily="34" charset="0"/>
              <a:buChar char="•"/>
              <a:defRPr/>
            </a:pPr>
            <a:endParaRPr lang="en-US" sz="1700" dirty="0">
              <a:solidFill>
                <a:prstClr val="black"/>
              </a:solidFill>
              <a:ea typeface="ＭＳ Ｐゴシック" charset="-128"/>
            </a:endParaRPr>
          </a:p>
          <a:p>
            <a:pPr fontAlgn="auto">
              <a:spcAft>
                <a:spcPts val="0"/>
              </a:spcAft>
              <a:buFont typeface="Arial" pitchFamily="34" charset="0"/>
              <a:buChar char="•"/>
              <a:defRPr/>
            </a:pPr>
            <a:endParaRPr lang="en-US" sz="2000" dirty="0" smtClean="0">
              <a:solidFill>
                <a:prstClr val="black"/>
              </a:solidFill>
              <a:ea typeface="ＭＳ Ｐゴシック" charset="-128"/>
            </a:endParaRPr>
          </a:p>
          <a:p>
            <a:pPr fontAlgn="auto">
              <a:spcAft>
                <a:spcPts val="0"/>
              </a:spcAft>
              <a:buFont typeface="Arial" pitchFamily="34" charset="0"/>
              <a:buNone/>
              <a:defRPr/>
            </a:pPr>
            <a:endParaRPr lang="en-US" sz="1600" dirty="0" smtClean="0">
              <a:ea typeface="ＭＳ Ｐゴシック" charset="-128"/>
            </a:endParaRPr>
          </a:p>
        </p:txBody>
      </p:sp>
      <p:sp>
        <p:nvSpPr>
          <p:cNvPr id="4" name="Right Brace 3"/>
          <p:cNvSpPr/>
          <p:nvPr/>
        </p:nvSpPr>
        <p:spPr>
          <a:xfrm>
            <a:off x="7029450" y="2667000"/>
            <a:ext cx="257175"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sp>
        <p:nvSpPr>
          <p:cNvPr id="49156" name="Rectangle 8"/>
          <p:cNvSpPr>
            <a:spLocks noChangeArrowheads="1"/>
          </p:cNvSpPr>
          <p:nvPr/>
        </p:nvSpPr>
        <p:spPr bwMode="auto">
          <a:xfrm>
            <a:off x="7372350" y="2895600"/>
            <a:ext cx="1200150" cy="304800"/>
          </a:xfrm>
          <a:prstGeom prst="rect">
            <a:avLst/>
          </a:prstGeom>
          <a:noFill/>
          <a:ln w="19050">
            <a:solidFill>
              <a:schemeClr val="bg2"/>
            </a:solidFill>
            <a:miter lim="800000"/>
            <a:headEnd/>
            <a:tailEnd/>
          </a:ln>
        </p:spPr>
        <p:txBody>
          <a:bodyPr wrap="none" anchor="ctr"/>
          <a:lstStyle/>
          <a:p>
            <a:pPr algn="l" rtl="0" eaLnBrk="0" hangingPunct="0"/>
            <a:r>
              <a:rPr lang="en-US" sz="1400">
                <a:latin typeface="Calibri" pitchFamily="34" charset="0"/>
              </a:rPr>
              <a:t>Class loading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698302" y="274638"/>
            <a:ext cx="9258300" cy="1143000"/>
          </a:xfrm>
        </p:spPr>
        <p:txBody>
          <a:bodyPr/>
          <a:lstStyle/>
          <a:p>
            <a:r>
              <a:rPr lang="en-US" dirty="0" smtClean="0"/>
              <a:t>Class Loading</a:t>
            </a:r>
          </a:p>
        </p:txBody>
      </p:sp>
      <p:sp>
        <p:nvSpPr>
          <p:cNvPr id="63491" name="Rectangle 3"/>
          <p:cNvSpPr>
            <a:spLocks noGrp="1" noChangeArrowheads="1"/>
          </p:cNvSpPr>
          <p:nvPr>
            <p:ph type="body" idx="1"/>
          </p:nvPr>
        </p:nvSpPr>
        <p:spPr>
          <a:xfrm>
            <a:off x="641153" y="1557338"/>
            <a:ext cx="9560123" cy="4271962"/>
          </a:xfrm>
        </p:spPr>
        <p:txBody>
          <a:bodyPr rtlCol="0">
            <a:normAutofit/>
          </a:bodyPr>
          <a:lstStyle/>
          <a:p>
            <a:pPr fontAlgn="auto">
              <a:spcAft>
                <a:spcPts val="0"/>
              </a:spcAft>
              <a:buFont typeface="Arial" pitchFamily="34" charset="0"/>
              <a:buChar char="•"/>
              <a:defRPr/>
            </a:pPr>
            <a:r>
              <a:rPr lang="en-US" sz="2400" dirty="0" smtClean="0">
                <a:ea typeface="ＭＳ Ｐゴシック" charset="-128"/>
              </a:rPr>
              <a:t>Class loading process:</a:t>
            </a:r>
          </a:p>
          <a:p>
            <a:pPr lvl="1" fontAlgn="auto">
              <a:spcAft>
                <a:spcPts val="0"/>
              </a:spcAft>
              <a:buNone/>
              <a:defRPr/>
            </a:pPr>
            <a:endParaRPr lang="en-US" sz="1200" dirty="0" smtClean="0">
              <a:ea typeface="ＭＳ Ｐゴシック" charset="-128"/>
            </a:endParaRPr>
          </a:p>
        </p:txBody>
      </p:sp>
      <p:sp>
        <p:nvSpPr>
          <p:cNvPr id="6" name="Rectangle 5"/>
          <p:cNvSpPr>
            <a:spLocks noChangeArrowheads="1"/>
          </p:cNvSpPr>
          <p:nvPr/>
        </p:nvSpPr>
        <p:spPr bwMode="auto">
          <a:xfrm>
            <a:off x="625078" y="2438400"/>
            <a:ext cx="2828925" cy="762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ctr" rtl="0" fontAlgn="auto">
              <a:spcBef>
                <a:spcPts val="0"/>
              </a:spcBef>
              <a:spcAft>
                <a:spcPts val="0"/>
              </a:spcAft>
              <a:defRPr/>
            </a:pPr>
            <a:r>
              <a:rPr lang="en-US" sz="2400" dirty="0" smtClean="0">
                <a:latin typeface="+mn-lt"/>
                <a:cs typeface="+mn-cs"/>
              </a:rPr>
              <a:t>Loading</a:t>
            </a:r>
            <a:endParaRPr lang="en-US" sz="2400" dirty="0">
              <a:solidFill>
                <a:srgbClr val="FF3300"/>
              </a:solidFill>
              <a:latin typeface="+mn-lt"/>
              <a:cs typeface="+mn-cs"/>
            </a:endParaRPr>
          </a:p>
        </p:txBody>
      </p:sp>
      <p:cxnSp>
        <p:nvCxnSpPr>
          <p:cNvPr id="7" name="Straight Arrow Connector 6"/>
          <p:cNvCxnSpPr/>
          <p:nvPr/>
        </p:nvCxnSpPr>
        <p:spPr>
          <a:xfrm>
            <a:off x="3454003" y="2819400"/>
            <a:ext cx="4286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3882628" y="2438400"/>
            <a:ext cx="2828925" cy="3810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ctr" rtl="0" fontAlgn="auto">
              <a:spcBef>
                <a:spcPts val="0"/>
              </a:spcBef>
              <a:spcAft>
                <a:spcPts val="0"/>
              </a:spcAft>
              <a:defRPr/>
            </a:pPr>
            <a:r>
              <a:rPr lang="en-US" sz="2400" dirty="0" smtClean="0">
                <a:latin typeface="+mn-lt"/>
                <a:cs typeface="+mn-cs"/>
              </a:rPr>
              <a:t>Linking</a:t>
            </a:r>
          </a:p>
          <a:p>
            <a:pPr algn="ctr" rtl="0" fontAlgn="auto">
              <a:spcBef>
                <a:spcPts val="0"/>
              </a:spcBef>
              <a:spcAft>
                <a:spcPts val="0"/>
              </a:spcAft>
              <a:defRPr/>
            </a:pPr>
            <a:endParaRPr lang="en-US" sz="2400" dirty="0" smtClean="0">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smtClean="0">
              <a:solidFill>
                <a:srgbClr val="FF3300"/>
              </a:solidFill>
              <a:latin typeface="+mn-lt"/>
              <a:cs typeface="+mn-cs"/>
            </a:endParaRPr>
          </a:p>
          <a:p>
            <a:pPr algn="ctr" rtl="0" fontAlgn="auto">
              <a:spcBef>
                <a:spcPts val="0"/>
              </a:spcBef>
              <a:spcAft>
                <a:spcPts val="0"/>
              </a:spcAft>
              <a:defRPr/>
            </a:pPr>
            <a:endParaRPr lang="en-US" sz="2400" dirty="0">
              <a:solidFill>
                <a:srgbClr val="FF3300"/>
              </a:solidFill>
              <a:latin typeface="+mn-lt"/>
              <a:cs typeface="+mn-cs"/>
            </a:endParaRPr>
          </a:p>
        </p:txBody>
      </p:sp>
      <p:sp>
        <p:nvSpPr>
          <p:cNvPr id="11" name="Rectangle 4"/>
          <p:cNvSpPr>
            <a:spLocks noChangeArrowheads="1"/>
          </p:cNvSpPr>
          <p:nvPr/>
        </p:nvSpPr>
        <p:spPr bwMode="auto">
          <a:xfrm>
            <a:off x="4225528" y="3352800"/>
            <a:ext cx="1971675" cy="609600"/>
          </a:xfrm>
          <a:prstGeom prst="rect">
            <a:avLst/>
          </a:prstGeom>
          <a:noFill/>
          <a:ln w="28575">
            <a:solidFill>
              <a:schemeClr val="bg1">
                <a:lumMod val="65000"/>
              </a:schemeClr>
            </a:solidFill>
            <a:miter lim="800000"/>
            <a:headEnd/>
            <a:tailEnd/>
          </a:ln>
        </p:spPr>
        <p:txBody>
          <a:bodyPr wrap="none" anchor="ctr"/>
          <a:lstStyle/>
          <a:p>
            <a:pPr algn="ctr" rtl="0" eaLnBrk="0" hangingPunct="0"/>
            <a:r>
              <a:rPr lang="en-US" dirty="0" smtClean="0">
                <a:latin typeface="Calibri" pitchFamily="34" charset="0"/>
              </a:rPr>
              <a:t>Verification</a:t>
            </a:r>
            <a:endParaRPr lang="en-US" dirty="0">
              <a:latin typeface="Calibri" pitchFamily="34" charset="0"/>
            </a:endParaRPr>
          </a:p>
        </p:txBody>
      </p:sp>
      <p:sp>
        <p:nvSpPr>
          <p:cNvPr id="12" name="Rectangle 4"/>
          <p:cNvSpPr>
            <a:spLocks noChangeArrowheads="1"/>
          </p:cNvSpPr>
          <p:nvPr/>
        </p:nvSpPr>
        <p:spPr bwMode="auto">
          <a:xfrm>
            <a:off x="4225528" y="4343400"/>
            <a:ext cx="1971675" cy="609600"/>
          </a:xfrm>
          <a:prstGeom prst="rect">
            <a:avLst/>
          </a:prstGeom>
          <a:noFill/>
          <a:ln w="28575">
            <a:solidFill>
              <a:schemeClr val="bg1">
                <a:lumMod val="65000"/>
              </a:schemeClr>
            </a:solidFill>
            <a:miter lim="800000"/>
            <a:headEnd/>
            <a:tailEnd/>
          </a:ln>
        </p:spPr>
        <p:txBody>
          <a:bodyPr wrap="none" anchor="ctr"/>
          <a:lstStyle/>
          <a:p>
            <a:pPr algn="ctr" rtl="0" eaLnBrk="0" hangingPunct="0"/>
            <a:r>
              <a:rPr lang="en-US" dirty="0" smtClean="0">
                <a:latin typeface="Calibri" pitchFamily="34" charset="0"/>
              </a:rPr>
              <a:t>Preparation</a:t>
            </a:r>
            <a:endParaRPr lang="en-US" dirty="0">
              <a:latin typeface="Calibri" pitchFamily="34" charset="0"/>
            </a:endParaRPr>
          </a:p>
        </p:txBody>
      </p:sp>
      <p:sp>
        <p:nvSpPr>
          <p:cNvPr id="13" name="Rectangle 4"/>
          <p:cNvSpPr>
            <a:spLocks noChangeArrowheads="1"/>
          </p:cNvSpPr>
          <p:nvPr/>
        </p:nvSpPr>
        <p:spPr bwMode="auto">
          <a:xfrm>
            <a:off x="4225528" y="5334000"/>
            <a:ext cx="1971675" cy="609600"/>
          </a:xfrm>
          <a:prstGeom prst="rect">
            <a:avLst/>
          </a:prstGeom>
          <a:noFill/>
          <a:ln w="28575">
            <a:solidFill>
              <a:schemeClr val="bg1">
                <a:lumMod val="65000"/>
              </a:schemeClr>
            </a:solidFill>
            <a:miter lim="800000"/>
            <a:headEnd/>
            <a:tailEnd/>
          </a:ln>
        </p:spPr>
        <p:txBody>
          <a:bodyPr wrap="none" anchor="ctr"/>
          <a:lstStyle/>
          <a:p>
            <a:pPr algn="ctr" rtl="0" eaLnBrk="0" hangingPunct="0"/>
            <a:r>
              <a:rPr lang="en-US" dirty="0" smtClean="0">
                <a:latin typeface="Calibri" pitchFamily="34" charset="0"/>
              </a:rPr>
              <a:t>Resolving</a:t>
            </a:r>
          </a:p>
          <a:p>
            <a:pPr algn="ctr" rtl="0" eaLnBrk="0" hangingPunct="0"/>
            <a:r>
              <a:rPr lang="en-US" dirty="0" smtClean="0">
                <a:latin typeface="Calibri" pitchFamily="34" charset="0"/>
              </a:rPr>
              <a:t>(optional)</a:t>
            </a:r>
            <a:endParaRPr lang="en-US" dirty="0">
              <a:latin typeface="Calibri" pitchFamily="34" charset="0"/>
            </a:endParaRPr>
          </a:p>
        </p:txBody>
      </p:sp>
      <p:sp>
        <p:nvSpPr>
          <p:cNvPr id="14" name="Rectangle 13"/>
          <p:cNvSpPr>
            <a:spLocks noChangeArrowheads="1"/>
          </p:cNvSpPr>
          <p:nvPr/>
        </p:nvSpPr>
        <p:spPr bwMode="auto">
          <a:xfrm>
            <a:off x="7140178" y="5486400"/>
            <a:ext cx="2828925" cy="7620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ctr" rtl="0" fontAlgn="auto">
              <a:spcBef>
                <a:spcPts val="0"/>
              </a:spcBef>
              <a:spcAft>
                <a:spcPts val="0"/>
              </a:spcAft>
              <a:defRPr/>
            </a:pPr>
            <a:r>
              <a:rPr lang="en-US" sz="2400" dirty="0" smtClean="0">
                <a:latin typeface="+mn-lt"/>
                <a:cs typeface="+mn-cs"/>
              </a:rPr>
              <a:t>Initializing</a:t>
            </a:r>
            <a:endParaRPr lang="en-US" sz="2400" dirty="0">
              <a:solidFill>
                <a:srgbClr val="FF3300"/>
              </a:solidFill>
              <a:latin typeface="+mn-lt"/>
              <a:cs typeface="+mn-cs"/>
            </a:endParaRPr>
          </a:p>
        </p:txBody>
      </p:sp>
      <p:cxnSp>
        <p:nvCxnSpPr>
          <p:cNvPr id="15" name="Straight Arrow Connector 14"/>
          <p:cNvCxnSpPr/>
          <p:nvPr/>
        </p:nvCxnSpPr>
        <p:spPr>
          <a:xfrm>
            <a:off x="6711553" y="5867400"/>
            <a:ext cx="4286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734021" y="274638"/>
            <a:ext cx="9258300" cy="1143000"/>
          </a:xfrm>
        </p:spPr>
        <p:txBody>
          <a:bodyPr/>
          <a:lstStyle/>
          <a:p>
            <a:r>
              <a:rPr lang="en-US" dirty="0" smtClean="0"/>
              <a:t>Class Loading</a:t>
            </a:r>
          </a:p>
        </p:txBody>
      </p:sp>
      <p:sp>
        <p:nvSpPr>
          <p:cNvPr id="63491" name="Rectangle 3"/>
          <p:cNvSpPr>
            <a:spLocks noGrp="1" noChangeArrowheads="1"/>
          </p:cNvSpPr>
          <p:nvPr>
            <p:ph type="body" idx="1"/>
          </p:nvPr>
        </p:nvSpPr>
        <p:spPr>
          <a:xfrm>
            <a:off x="428626" y="1557338"/>
            <a:ext cx="10004822" cy="4271962"/>
          </a:xfrm>
        </p:spPr>
        <p:txBody>
          <a:bodyPr rtlCol="0">
            <a:normAutofit/>
          </a:bodyPr>
          <a:lstStyle/>
          <a:p>
            <a:pPr fontAlgn="auto">
              <a:spcAft>
                <a:spcPts val="0"/>
              </a:spcAft>
              <a:buFont typeface="Arial" pitchFamily="34" charset="0"/>
              <a:buChar char="•"/>
              <a:defRPr/>
            </a:pPr>
            <a:r>
              <a:rPr lang="en-US" altLang="ja-JP" sz="2400" dirty="0" smtClean="0"/>
              <a:t>Loading and linking phases are flexible on their time of execution</a:t>
            </a:r>
          </a:p>
          <a:p>
            <a:pPr fontAlgn="auto">
              <a:spcAft>
                <a:spcPts val="0"/>
              </a:spcAft>
              <a:buFont typeface="Arial" pitchFamily="34" charset="0"/>
              <a:buChar char="•"/>
              <a:defRPr/>
            </a:pPr>
            <a:endParaRPr lang="en-US" altLang="ja-JP" sz="2400" dirty="0" smtClean="0"/>
          </a:p>
          <a:p>
            <a:pPr fontAlgn="auto">
              <a:spcAft>
                <a:spcPts val="0"/>
              </a:spcAft>
              <a:buFont typeface="Arial" pitchFamily="34" charset="0"/>
              <a:buChar char="•"/>
              <a:defRPr/>
            </a:pPr>
            <a:r>
              <a:rPr lang="en-US" sz="2400" dirty="0" smtClean="0">
                <a:ea typeface="ＭＳ Ｐゴシック" charset="-128"/>
              </a:rPr>
              <a:t>Initializing, on the other hand, may occur only in these active uses:</a:t>
            </a:r>
          </a:p>
          <a:p>
            <a:pPr lvl="1" fontAlgn="auto">
              <a:spcAft>
                <a:spcPts val="0"/>
              </a:spcAft>
              <a:buFont typeface="Arial" pitchFamily="34" charset="0"/>
              <a:buChar char="•"/>
              <a:defRPr/>
            </a:pPr>
            <a:r>
              <a:rPr lang="en-US" sz="2000" dirty="0" smtClean="0">
                <a:ea typeface="ＭＳ Ｐゴシック" charset="-128"/>
              </a:rPr>
              <a:t>When creating new instance for the first time</a:t>
            </a:r>
          </a:p>
          <a:p>
            <a:pPr lvl="1" fontAlgn="auto">
              <a:spcAft>
                <a:spcPts val="0"/>
              </a:spcAft>
              <a:buFont typeface="Arial" pitchFamily="34" charset="0"/>
              <a:buChar char="•"/>
              <a:defRPr/>
            </a:pPr>
            <a:r>
              <a:rPr lang="en-US" sz="2000" dirty="0" smtClean="0">
                <a:ea typeface="ＭＳ Ｐゴシック" charset="-128"/>
              </a:rPr>
              <a:t>Invocation of a static method on a class</a:t>
            </a:r>
          </a:p>
          <a:p>
            <a:pPr lvl="1" fontAlgn="auto">
              <a:spcAft>
                <a:spcPts val="0"/>
              </a:spcAft>
              <a:buFont typeface="Arial" pitchFamily="34" charset="0"/>
              <a:buChar char="•"/>
              <a:defRPr/>
            </a:pPr>
            <a:r>
              <a:rPr lang="en-US" sz="2000" dirty="0" smtClean="0">
                <a:ea typeface="ＭＳ Ｐゴシック" charset="-128"/>
              </a:rPr>
              <a:t>The use of a static field in a class</a:t>
            </a:r>
          </a:p>
          <a:p>
            <a:pPr lvl="1" fontAlgn="auto">
              <a:spcAft>
                <a:spcPts val="0"/>
              </a:spcAft>
              <a:buFont typeface="Arial" pitchFamily="34" charset="0"/>
              <a:buChar char="•"/>
              <a:defRPr/>
            </a:pPr>
            <a:r>
              <a:rPr lang="en-US" sz="2000" dirty="0" smtClean="0">
                <a:ea typeface="ＭＳ Ｐゴシック" charset="-128"/>
              </a:rPr>
              <a:t>The usage of reflection upon a class (using Method required its Class..)</a:t>
            </a:r>
          </a:p>
          <a:p>
            <a:pPr lvl="1" fontAlgn="auto">
              <a:spcAft>
                <a:spcPts val="0"/>
              </a:spcAft>
              <a:buFont typeface="Arial" pitchFamily="34" charset="0"/>
              <a:buChar char="•"/>
              <a:defRPr/>
            </a:pPr>
            <a:r>
              <a:rPr lang="en-US" sz="2000" dirty="0" smtClean="0">
                <a:ea typeface="ＭＳ Ｐゴシック" charset="-128"/>
              </a:rPr>
              <a:t>The initialization of a subclass of a class</a:t>
            </a:r>
          </a:p>
          <a:p>
            <a:pPr lvl="1" fontAlgn="auto">
              <a:spcAft>
                <a:spcPts val="0"/>
              </a:spcAft>
              <a:buFont typeface="Arial" pitchFamily="34" charset="0"/>
              <a:buChar char="•"/>
              <a:defRPr/>
            </a:pPr>
            <a:r>
              <a:rPr lang="en-US" sz="2000" dirty="0" smtClean="0">
                <a:ea typeface="ＭＳ Ｐゴシック" charset="-128"/>
              </a:rPr>
              <a:t>On launch – loading  the class with main()  method</a:t>
            </a:r>
          </a:p>
          <a:p>
            <a:pPr lvl="1" fontAlgn="auto">
              <a:spcAft>
                <a:spcPts val="0"/>
              </a:spcAft>
              <a:buFont typeface="Arial" pitchFamily="34" charset="0"/>
              <a:buChar char="•"/>
              <a:defRPr/>
            </a:pPr>
            <a:endParaRPr lang="en-US" sz="2000" dirty="0" smtClean="0">
              <a:ea typeface="ＭＳ Ｐゴシック"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63491" name="Rectangle 3"/>
          <p:cNvSpPr>
            <a:spLocks noGrp="1" noChangeArrowheads="1"/>
          </p:cNvSpPr>
          <p:nvPr>
            <p:ph type="body" idx="1"/>
          </p:nvPr>
        </p:nvSpPr>
        <p:spPr>
          <a:xfrm>
            <a:off x="196454" y="1557338"/>
            <a:ext cx="10004822" cy="4271962"/>
          </a:xfrm>
        </p:spPr>
        <p:txBody>
          <a:bodyPr rtlCol="0">
            <a:normAutofit/>
          </a:bodyPr>
          <a:lstStyle/>
          <a:p>
            <a:pPr algn="ctr" fontAlgn="auto">
              <a:spcAft>
                <a:spcPts val="0"/>
              </a:spcAft>
              <a:buNone/>
              <a:defRPr/>
            </a:pPr>
            <a:r>
              <a:rPr lang="en-US" altLang="ja-JP" sz="2400" dirty="0" smtClean="0"/>
              <a:t>Classes vs. Interfaces</a:t>
            </a:r>
          </a:p>
          <a:p>
            <a:pPr lvl="1" fontAlgn="auto">
              <a:spcAft>
                <a:spcPts val="0"/>
              </a:spcAft>
              <a:buFont typeface="Arial" pitchFamily="34" charset="0"/>
              <a:buChar char="•"/>
              <a:defRPr/>
            </a:pPr>
            <a:endParaRPr lang="en-US" sz="2000" dirty="0" smtClean="0">
              <a:ea typeface="ＭＳ Ｐゴシック" charset="-128"/>
            </a:endParaRPr>
          </a:p>
          <a:p>
            <a:pPr lvl="1" fontAlgn="auto">
              <a:spcAft>
                <a:spcPts val="0"/>
              </a:spcAft>
              <a:buFont typeface="Arial" pitchFamily="34" charset="0"/>
              <a:buChar char="•"/>
              <a:defRPr/>
            </a:pPr>
            <a:r>
              <a:rPr lang="en-US" sz="2000" dirty="0" smtClean="0">
                <a:ea typeface="ＭＳ Ｐゴシック" charset="-128"/>
              </a:rPr>
              <a:t>When classes are loaded -</a:t>
            </a:r>
          </a:p>
          <a:p>
            <a:pPr lvl="2" fontAlgn="auto">
              <a:spcAft>
                <a:spcPts val="0"/>
              </a:spcAft>
              <a:buFont typeface="Arial" pitchFamily="34" charset="0"/>
              <a:buChar char="•"/>
              <a:defRPr/>
            </a:pPr>
            <a:r>
              <a:rPr lang="en-US" sz="1600" dirty="0" smtClean="0">
                <a:ea typeface="ＭＳ Ｐゴシック" charset="-128"/>
              </a:rPr>
              <a:t>All its super-classes must be loaded too</a:t>
            </a:r>
          </a:p>
          <a:p>
            <a:pPr lvl="2" fontAlgn="auto">
              <a:spcAft>
                <a:spcPts val="0"/>
              </a:spcAft>
              <a:buFont typeface="Arial" pitchFamily="34" charset="0"/>
              <a:buChar char="•"/>
              <a:defRPr/>
            </a:pPr>
            <a:r>
              <a:rPr lang="en-US" sz="1600" dirty="0" smtClean="0">
                <a:ea typeface="ＭＳ Ｐゴシック" charset="-128"/>
              </a:rPr>
              <a:t>Interfaces are not loaded</a:t>
            </a:r>
          </a:p>
          <a:p>
            <a:pPr lvl="1" fontAlgn="auto">
              <a:spcAft>
                <a:spcPts val="0"/>
              </a:spcAft>
              <a:buFont typeface="Arial" pitchFamily="34" charset="0"/>
              <a:buChar char="•"/>
              <a:defRPr/>
            </a:pPr>
            <a:r>
              <a:rPr lang="en-US" sz="2000" dirty="0" smtClean="0">
                <a:ea typeface="ＭＳ Ｐゴシック" charset="-128"/>
              </a:rPr>
              <a:t>When interfaces are loaded -  </a:t>
            </a:r>
          </a:p>
          <a:p>
            <a:pPr lvl="2" fontAlgn="auto">
              <a:spcAft>
                <a:spcPts val="0"/>
              </a:spcAft>
              <a:buFont typeface="Arial" pitchFamily="34" charset="0"/>
              <a:buChar char="•"/>
              <a:defRPr/>
            </a:pPr>
            <a:r>
              <a:rPr lang="en-US" sz="1600" dirty="0" smtClean="0">
                <a:ea typeface="ＭＳ Ｐゴシック" charset="-128"/>
              </a:rPr>
              <a:t>None of its super-interfaces is loaded</a:t>
            </a:r>
          </a:p>
          <a:p>
            <a:pPr lvl="2" fontAlgn="auto">
              <a:spcAft>
                <a:spcPts val="0"/>
              </a:spcAft>
              <a:buFont typeface="Arial" pitchFamily="34" charset="0"/>
              <a:buChar char="•"/>
              <a:defRPr/>
            </a:pPr>
            <a:endParaRPr lang="en-US" sz="1600" dirty="0" smtClean="0">
              <a:ea typeface="ＭＳ Ｐゴシック" charset="-128"/>
            </a:endParaRPr>
          </a:p>
          <a:p>
            <a:pPr lvl="1" fontAlgn="auto">
              <a:spcAft>
                <a:spcPts val="0"/>
              </a:spcAft>
              <a:buFont typeface="Arial" pitchFamily="34" charset="0"/>
              <a:buChar char="•"/>
              <a:defRPr/>
            </a:pPr>
            <a:r>
              <a:rPr lang="en-US" sz="2000" dirty="0" smtClean="0">
                <a:ea typeface="ＭＳ Ｐゴシック" charset="-128"/>
              </a:rPr>
              <a:t>What triggers Interface loading for a class ?   - A polymorphic usage of it !</a:t>
            </a:r>
          </a:p>
          <a:p>
            <a:pPr lvl="1" fontAlgn="auto">
              <a:spcAft>
                <a:spcPts val="0"/>
              </a:spcAft>
              <a:buFont typeface="Arial" pitchFamily="34" charset="0"/>
              <a:buChar char="•"/>
              <a:defRPr/>
            </a:pPr>
            <a:endParaRPr lang="en-US" sz="2000" dirty="0" smtClean="0">
              <a:ea typeface="ＭＳ Ｐゴシック" charset="-128"/>
            </a:endParaRPr>
          </a:p>
        </p:txBody>
      </p:sp>
      <p:sp>
        <p:nvSpPr>
          <p:cNvPr id="4" name="Rectangle 5"/>
          <p:cNvSpPr>
            <a:spLocks noChangeArrowheads="1"/>
          </p:cNvSpPr>
          <p:nvPr/>
        </p:nvSpPr>
        <p:spPr bwMode="auto">
          <a:xfrm>
            <a:off x="5486400" y="2743200"/>
            <a:ext cx="4113014" cy="12192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class Airplane extends </a:t>
            </a:r>
            <a:r>
              <a:rPr lang="en-US" sz="1400" b="1" dirty="0" smtClean="0">
                <a:latin typeface="+mn-lt"/>
                <a:cs typeface="+mn-cs"/>
              </a:rPr>
              <a:t>Vehicle</a:t>
            </a:r>
          </a:p>
          <a:p>
            <a:pPr algn="l" rtl="0" fontAlgn="auto">
              <a:spcBef>
                <a:spcPts val="0"/>
              </a:spcBef>
              <a:spcAft>
                <a:spcPts val="0"/>
              </a:spcAft>
              <a:defRPr/>
            </a:pPr>
            <a:r>
              <a:rPr lang="en-US" sz="1400" dirty="0" smtClean="0">
                <a:latin typeface="+mn-lt"/>
                <a:cs typeface="+mn-cs"/>
              </a:rPr>
              <a:t>                                               implements </a:t>
            </a:r>
            <a:r>
              <a:rPr lang="en-US" sz="1400" b="1" dirty="0" smtClean="0">
                <a:latin typeface="+mn-lt"/>
                <a:cs typeface="+mn-cs"/>
              </a:rPr>
              <a:t>Flyable</a:t>
            </a: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a:t>
            </a:r>
            <a:endParaRPr lang="en-US" sz="1400" dirty="0">
              <a:latin typeface="+mn-lt"/>
              <a:cs typeface="+mn-cs"/>
            </a:endParaRPr>
          </a:p>
        </p:txBody>
      </p:sp>
      <p:sp>
        <p:nvSpPr>
          <p:cNvPr id="5" name="Rectangle 5"/>
          <p:cNvSpPr>
            <a:spLocks noChangeArrowheads="1"/>
          </p:cNvSpPr>
          <p:nvPr/>
        </p:nvSpPr>
        <p:spPr bwMode="auto">
          <a:xfrm>
            <a:off x="1373386" y="4724400"/>
            <a:ext cx="2998589" cy="1676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a:t>
            </a:r>
          </a:p>
          <a:p>
            <a:pPr algn="l" rtl="0" fontAlgn="auto">
              <a:spcBef>
                <a:spcPts val="0"/>
              </a:spcBef>
              <a:spcAft>
                <a:spcPts val="0"/>
              </a:spcAft>
              <a:defRPr/>
            </a:pPr>
            <a:r>
              <a:rPr lang="en-US" sz="1400" dirty="0" smtClean="0">
                <a:latin typeface="+mn-lt"/>
                <a:cs typeface="+mn-cs"/>
              </a:rPr>
              <a:t>Airplane plane = new Airplane();</a:t>
            </a:r>
          </a:p>
          <a:p>
            <a:pPr algn="l" rtl="0" fontAlgn="auto">
              <a:spcBef>
                <a:spcPts val="0"/>
              </a:spcBef>
              <a:spcAft>
                <a:spcPts val="0"/>
              </a:spcAft>
              <a:defRPr/>
            </a:pPr>
            <a:r>
              <a:rPr lang="en-US" sz="1400" dirty="0" smtClean="0">
                <a:latin typeface="+mn-lt"/>
                <a:cs typeface="+mn-cs"/>
              </a:rPr>
              <a:t>plane . drive ();</a:t>
            </a:r>
          </a:p>
          <a:p>
            <a:pPr algn="l" rtl="0" fontAlgn="auto">
              <a:spcBef>
                <a:spcPts val="0"/>
              </a:spcBef>
              <a:spcAft>
                <a:spcPts val="0"/>
              </a:spcAft>
              <a:defRPr/>
            </a:pPr>
            <a:r>
              <a:rPr lang="en-US" sz="1400" dirty="0" smtClean="0">
                <a:latin typeface="+mn-lt"/>
                <a:cs typeface="+mn-cs"/>
              </a:rPr>
              <a:t>plane . accelerate ();</a:t>
            </a:r>
          </a:p>
          <a:p>
            <a:pPr algn="l" rtl="0" fontAlgn="auto">
              <a:spcBef>
                <a:spcPts val="0"/>
              </a:spcBef>
              <a:spcAft>
                <a:spcPts val="0"/>
              </a:spcAft>
              <a:defRPr/>
            </a:pPr>
            <a:r>
              <a:rPr lang="en-US" sz="1400" b="1" dirty="0" smtClean="0">
                <a:latin typeface="+mn-lt"/>
                <a:cs typeface="+mn-cs"/>
              </a:rPr>
              <a:t>((Flyable) plane ) . fly();</a:t>
            </a:r>
          </a:p>
          <a:p>
            <a:pPr algn="l" rtl="0" fontAlgn="auto">
              <a:spcBef>
                <a:spcPts val="0"/>
              </a:spcBef>
              <a:spcAft>
                <a:spcPts val="0"/>
              </a:spcAft>
              <a:defRPr/>
            </a:pPr>
            <a:r>
              <a:rPr lang="en-US" sz="1400" dirty="0" smtClean="0">
                <a:latin typeface="+mn-lt"/>
                <a:cs typeface="+mn-cs"/>
              </a:rPr>
              <a:t>…</a:t>
            </a:r>
            <a:endParaRPr lang="en-US" sz="1400" dirty="0">
              <a:latin typeface="+mn-lt"/>
              <a:cs typeface="+mn-cs"/>
            </a:endParaRPr>
          </a:p>
        </p:txBody>
      </p:sp>
      <p:sp>
        <p:nvSpPr>
          <p:cNvPr id="6" name="Rectangle 4"/>
          <p:cNvSpPr>
            <a:spLocks noChangeArrowheads="1"/>
          </p:cNvSpPr>
          <p:nvPr/>
        </p:nvSpPr>
        <p:spPr bwMode="auto">
          <a:xfrm>
            <a:off x="4972050" y="4953000"/>
            <a:ext cx="2314575" cy="609600"/>
          </a:xfrm>
          <a:prstGeom prst="rect">
            <a:avLst/>
          </a:prstGeom>
          <a:noFill/>
          <a:ln w="28575">
            <a:solidFill>
              <a:schemeClr val="bg1">
                <a:lumMod val="65000"/>
              </a:schemeClr>
            </a:solidFill>
            <a:miter lim="800000"/>
            <a:headEnd/>
            <a:tailEnd/>
          </a:ln>
        </p:spPr>
        <p:txBody>
          <a:bodyPr wrap="none" anchor="ctr"/>
          <a:lstStyle/>
          <a:p>
            <a:pPr algn="l" rtl="0" eaLnBrk="0" hangingPunct="0"/>
            <a:r>
              <a:rPr lang="en-US" sz="1200" dirty="0" smtClean="0">
                <a:latin typeface="Calibri" pitchFamily="34" charset="0"/>
              </a:rPr>
              <a:t>Here both Vehicle and Airplane </a:t>
            </a:r>
          </a:p>
          <a:p>
            <a:pPr algn="l" rtl="0" eaLnBrk="0" hangingPunct="0"/>
            <a:r>
              <a:rPr lang="en-US" sz="1200" dirty="0" smtClean="0">
                <a:latin typeface="Calibri" pitchFamily="34" charset="0"/>
              </a:rPr>
              <a:t>classes are loaded</a:t>
            </a:r>
            <a:endParaRPr lang="en-US" sz="1200" dirty="0">
              <a:latin typeface="Calibri" pitchFamily="34" charset="0"/>
            </a:endParaRPr>
          </a:p>
        </p:txBody>
      </p:sp>
      <p:sp>
        <p:nvSpPr>
          <p:cNvPr id="7" name="Rectangle 4"/>
          <p:cNvSpPr>
            <a:spLocks noChangeArrowheads="1"/>
          </p:cNvSpPr>
          <p:nvPr/>
        </p:nvSpPr>
        <p:spPr bwMode="auto">
          <a:xfrm>
            <a:off x="4972050" y="5715000"/>
            <a:ext cx="2314575" cy="609600"/>
          </a:xfrm>
          <a:prstGeom prst="rect">
            <a:avLst/>
          </a:prstGeom>
          <a:noFill/>
          <a:ln w="28575">
            <a:solidFill>
              <a:schemeClr val="bg1">
                <a:lumMod val="65000"/>
              </a:schemeClr>
            </a:solidFill>
            <a:miter lim="800000"/>
            <a:headEnd/>
            <a:tailEnd/>
          </a:ln>
        </p:spPr>
        <p:txBody>
          <a:bodyPr wrap="none" anchor="ctr"/>
          <a:lstStyle/>
          <a:p>
            <a:pPr algn="l" rtl="0" eaLnBrk="0" hangingPunct="0"/>
            <a:r>
              <a:rPr lang="en-US" sz="1200" dirty="0" smtClean="0">
                <a:latin typeface="Calibri" pitchFamily="34" charset="0"/>
              </a:rPr>
              <a:t>This line triggers Flyable class</a:t>
            </a:r>
          </a:p>
          <a:p>
            <a:pPr algn="l" rtl="0" eaLnBrk="0" hangingPunct="0"/>
            <a:r>
              <a:rPr lang="en-US" sz="1200" dirty="0" smtClean="0">
                <a:latin typeface="Calibri" pitchFamily="34" charset="0"/>
              </a:rPr>
              <a:t>loading</a:t>
            </a:r>
            <a:endParaRPr lang="en-US" sz="1200" dirty="0">
              <a:latin typeface="Calibri" pitchFamily="34" charset="0"/>
            </a:endParaRPr>
          </a:p>
        </p:txBody>
      </p:sp>
      <p:cxnSp>
        <p:nvCxnSpPr>
          <p:cNvPr id="9" name="Straight Arrow Connector 8"/>
          <p:cNvCxnSpPr>
            <a:stCxn id="6" idx="1"/>
          </p:cNvCxnSpPr>
          <p:nvPr/>
        </p:nvCxnSpPr>
        <p:spPr>
          <a:xfrm flipH="1">
            <a:off x="4114800" y="5257800"/>
            <a:ext cx="857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5867400"/>
            <a:ext cx="15430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428625" y="1371601"/>
            <a:ext cx="9686925" cy="4525963"/>
          </a:xfrm>
        </p:spPr>
        <p:txBody>
          <a:bodyPr/>
          <a:lstStyle/>
          <a:p>
            <a:r>
              <a:rPr lang="en-US" dirty="0" smtClean="0"/>
              <a:t>Loading phase</a:t>
            </a:r>
          </a:p>
          <a:p>
            <a:pPr>
              <a:buNone/>
            </a:pPr>
            <a:endParaRPr lang="en-US" sz="2400" dirty="0" smtClean="0"/>
          </a:p>
          <a:p>
            <a:pPr lvl="1"/>
            <a:r>
              <a:rPr lang="en-US" dirty="0" smtClean="0"/>
              <a:t>in order to load a class JVM must:</a:t>
            </a:r>
          </a:p>
          <a:p>
            <a:pPr lvl="2"/>
            <a:r>
              <a:rPr lang="en-US" dirty="0" smtClean="0"/>
              <a:t>take a fully qualified class name</a:t>
            </a:r>
          </a:p>
          <a:p>
            <a:pPr lvl="2"/>
            <a:r>
              <a:rPr lang="en-US" dirty="0" smtClean="0"/>
              <a:t>parse the class byte stream into the method area*</a:t>
            </a:r>
          </a:p>
          <a:p>
            <a:pPr lvl="3"/>
            <a:r>
              <a:rPr lang="en-US" dirty="0" smtClean="0"/>
              <a:t>stream can be taken from anywhere (FS, ZIP, DB, Network, Runtime…)</a:t>
            </a:r>
          </a:p>
          <a:p>
            <a:pPr lvl="2"/>
            <a:r>
              <a:rPr lang="en-US" dirty="0" smtClean="0"/>
              <a:t>create an instance of </a:t>
            </a:r>
            <a:r>
              <a:rPr lang="en-US" dirty="0" err="1" smtClean="0"/>
              <a:t>java.lang.Class</a:t>
            </a:r>
            <a:r>
              <a:rPr lang="en-US" dirty="0" smtClean="0"/>
              <a:t> for the type</a:t>
            </a:r>
          </a:p>
          <a:p>
            <a:pPr lvl="2"/>
            <a:endParaRPr lang="en-US" dirty="0" smtClean="0"/>
          </a:p>
          <a:p>
            <a:endParaRPr lang="he-IL" dirty="0"/>
          </a:p>
        </p:txBody>
      </p:sp>
      <p:sp>
        <p:nvSpPr>
          <p:cNvPr id="4" name="Rectangle 3"/>
          <p:cNvSpPr/>
          <p:nvPr/>
        </p:nvSpPr>
        <p:spPr>
          <a:xfrm>
            <a:off x="600075" y="5092006"/>
            <a:ext cx="9429750" cy="1384995"/>
          </a:xfrm>
          <a:prstGeom prst="rect">
            <a:avLst/>
          </a:prstGeom>
          <a:solidFill>
            <a:schemeClr val="bg1">
              <a:lumMod val="95000"/>
            </a:schemeClr>
          </a:solidFill>
        </p:spPr>
        <p:txBody>
          <a:bodyPr wrap="square">
            <a:spAutoFit/>
          </a:bodyPr>
          <a:lstStyle/>
          <a:p>
            <a:pPr algn="l" rtl="0" fontAlgn="auto">
              <a:spcAft>
                <a:spcPts val="0"/>
              </a:spcAft>
              <a:buFont typeface="Arial" pitchFamily="34" charset="0"/>
              <a:buNone/>
              <a:defRPr/>
            </a:pPr>
            <a:r>
              <a:rPr lang="en-US" sz="1400" b="1" dirty="0" smtClean="0">
                <a:solidFill>
                  <a:prstClr val="black"/>
                </a:solidFill>
                <a:ea typeface="ＭＳ Ｐゴシック" charset="-128"/>
              </a:rPr>
              <a:t>*VM Method Area </a:t>
            </a:r>
          </a:p>
          <a:p>
            <a:pPr lvl="1" algn="l" rtl="0" fontAlgn="auto">
              <a:spcAft>
                <a:spcPts val="0"/>
              </a:spcAft>
              <a:buFont typeface="Arial" pitchFamily="34" charset="0"/>
              <a:buChar char="•"/>
              <a:defRPr/>
            </a:pPr>
            <a:r>
              <a:rPr lang="en-US" sz="1400" dirty="0" smtClean="0">
                <a:ea typeface="ＭＳ Ｐゴシック" charset="-128"/>
              </a:rPr>
              <a:t>  A storage area for class information and structure</a:t>
            </a:r>
          </a:p>
          <a:p>
            <a:pPr lvl="1" algn="l" rtl="0" fontAlgn="auto">
              <a:spcAft>
                <a:spcPts val="0"/>
              </a:spcAft>
              <a:buFont typeface="Arial" pitchFamily="34" charset="0"/>
              <a:buChar char="•"/>
              <a:defRPr/>
            </a:pPr>
            <a:r>
              <a:rPr lang="en-US" sz="1400" dirty="0" smtClean="0">
                <a:ea typeface="ＭＳ Ｐゴシック" charset="-128"/>
              </a:rPr>
              <a:t>  Class data is constants, variables, method and constructor code</a:t>
            </a:r>
          </a:p>
          <a:p>
            <a:pPr lvl="1" algn="l" rtl="0" fontAlgn="auto">
              <a:spcAft>
                <a:spcPts val="0"/>
              </a:spcAft>
              <a:buFont typeface="Arial" pitchFamily="34" charset="0"/>
              <a:buChar char="•"/>
              <a:defRPr/>
            </a:pPr>
            <a:r>
              <a:rPr lang="en-US" sz="1400" dirty="0" smtClean="0">
                <a:ea typeface="ＭＳ Ｐゴシック" charset="-128"/>
              </a:rPr>
              <a:t>  Created on VM startup</a:t>
            </a:r>
          </a:p>
          <a:p>
            <a:pPr lvl="1" algn="l" rtl="0" fontAlgn="auto">
              <a:spcAft>
                <a:spcPts val="0"/>
              </a:spcAft>
              <a:buFont typeface="Arial" pitchFamily="34" charset="0"/>
              <a:buChar char="•"/>
              <a:defRPr/>
            </a:pPr>
            <a:r>
              <a:rPr lang="en-US" sz="1400" dirty="0" smtClean="0">
                <a:ea typeface="ＭＳ Ｐゴシック" charset="-128"/>
              </a:rPr>
              <a:t>  This area is sharable among different VM instances (since JDK5 &amp;if share enabled)</a:t>
            </a:r>
          </a:p>
          <a:p>
            <a:pPr lvl="1" algn="l" rtl="0" fontAlgn="auto">
              <a:spcAft>
                <a:spcPts val="0"/>
              </a:spcAft>
              <a:buFont typeface="Arial" pitchFamily="34" charset="0"/>
              <a:buChar char="•"/>
              <a:defRPr/>
            </a:pPr>
            <a:r>
              <a:rPr lang="en-US" sz="1400" dirty="0" smtClean="0">
                <a:ea typeface="ＭＳ Ｐゴシック" charset="-128"/>
              </a:rPr>
              <a:t>  When full – </a:t>
            </a:r>
            <a:r>
              <a:rPr lang="en-US" sz="1400" i="1" dirty="0" err="1" smtClean="0">
                <a:ea typeface="ＭＳ Ｐゴシック" charset="-128"/>
              </a:rPr>
              <a:t>OutOfMemoryError</a:t>
            </a:r>
            <a:r>
              <a:rPr lang="en-US" sz="1400" dirty="0" smtClean="0">
                <a:ea typeface="ＭＳ Ｐゴシック" charset="-128"/>
              </a:rPr>
              <a:t> is thrown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428625" y="1295400"/>
            <a:ext cx="9686925" cy="4495800"/>
          </a:xfrm>
        </p:spPr>
        <p:txBody>
          <a:bodyPr/>
          <a:lstStyle/>
          <a:p>
            <a:r>
              <a:rPr lang="en-US" dirty="0" smtClean="0"/>
              <a:t>Linking phase – Verification</a:t>
            </a:r>
          </a:p>
          <a:p>
            <a:pPr>
              <a:buNone/>
            </a:pPr>
            <a:endParaRPr lang="en-US" sz="2400" dirty="0" smtClean="0"/>
          </a:p>
          <a:p>
            <a:pPr lvl="1"/>
            <a:r>
              <a:rPr lang="en-US" altLang="ja-JP" dirty="0" smtClean="0"/>
              <a:t>Scan for defects like invalid operation code and invalid signatures</a:t>
            </a:r>
            <a:endParaRPr lang="en-US" dirty="0" smtClean="0"/>
          </a:p>
          <a:p>
            <a:pPr lvl="1"/>
            <a:r>
              <a:rPr lang="en-US" dirty="0" smtClean="0"/>
              <a:t>This phase ensures that:</a:t>
            </a:r>
          </a:p>
          <a:p>
            <a:pPr lvl="2"/>
            <a:r>
              <a:rPr lang="en-US" dirty="0" smtClean="0"/>
              <a:t>the type obeys the semantics of the Java language</a:t>
            </a:r>
          </a:p>
          <a:p>
            <a:pPr lvl="3"/>
            <a:r>
              <a:rPr lang="en-US" altLang="ja-JP" i="1" dirty="0" err="1" smtClean="0"/>
              <a:t>VerifyError</a:t>
            </a:r>
            <a:r>
              <a:rPr lang="en-US" altLang="ja-JP" dirty="0" smtClean="0"/>
              <a:t> is thrown at these phase if class is given in a wrong format</a:t>
            </a:r>
            <a:endParaRPr lang="en-US" dirty="0" smtClean="0"/>
          </a:p>
          <a:p>
            <a:pPr lvl="2"/>
            <a:r>
              <a:rPr lang="en-US" dirty="0" smtClean="0"/>
              <a:t>it won't violate the integrity of the virtual machine</a:t>
            </a:r>
          </a:p>
          <a:p>
            <a:pPr lvl="3"/>
            <a:r>
              <a:rPr lang="en-US" altLang="ja-JP" i="1" dirty="0" err="1" smtClean="0"/>
              <a:t>LinkageError</a:t>
            </a:r>
            <a:r>
              <a:rPr lang="en-US" altLang="ja-JP" dirty="0" smtClean="0"/>
              <a:t> is thrown when dependant classes were incompatibly changed</a:t>
            </a:r>
            <a:endParaRPr lang="en-US" dirty="0" smtClean="0"/>
          </a:p>
          <a:p>
            <a:pPr lvl="3"/>
            <a:r>
              <a:rPr lang="en-US" dirty="0" smtClean="0"/>
              <a:t>Has specific sub-errors like </a:t>
            </a:r>
            <a:r>
              <a:rPr lang="en-US" dirty="0" err="1" smtClean="0"/>
              <a:t>AbstractMethodError</a:t>
            </a:r>
            <a:r>
              <a:rPr lang="en-US" dirty="0" smtClean="0"/>
              <a:t> </a:t>
            </a:r>
            <a:r>
              <a:rPr lang="en-US" altLang="ja-JP" dirty="0" smtClean="0"/>
              <a:t>if there is a call  to an abstract method in a class</a:t>
            </a:r>
            <a:endParaRPr lang="en-US" dirty="0" smtClean="0"/>
          </a:p>
          <a:p>
            <a:pPr lvl="3"/>
            <a:endParaRPr lang="en-US" dirty="0" smtClean="0"/>
          </a:p>
          <a:p>
            <a:endParaRPr lang="he-IL"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7250"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428625" y="1295400"/>
            <a:ext cx="10287000" cy="4495800"/>
          </a:xfrm>
        </p:spPr>
        <p:txBody>
          <a:bodyPr/>
          <a:lstStyle/>
          <a:p>
            <a:r>
              <a:rPr lang="en-US" dirty="0" smtClean="0"/>
              <a:t>Linking phase – Preparation </a:t>
            </a:r>
          </a:p>
          <a:p>
            <a:pPr>
              <a:buNone/>
            </a:pPr>
            <a:endParaRPr lang="en-US" sz="2400" dirty="0" smtClean="0"/>
          </a:p>
          <a:p>
            <a:pPr lvl="1"/>
            <a:r>
              <a:rPr lang="en-US" dirty="0" smtClean="0"/>
              <a:t>Allocation for </a:t>
            </a:r>
            <a:r>
              <a:rPr lang="en-US" dirty="0" err="1" smtClean="0"/>
              <a:t>java.lang.Class</a:t>
            </a:r>
            <a:r>
              <a:rPr lang="en-US" dirty="0" smtClean="0"/>
              <a:t> instance</a:t>
            </a:r>
          </a:p>
          <a:p>
            <a:pPr lvl="1"/>
            <a:r>
              <a:rPr lang="en-US" dirty="0" smtClean="0"/>
              <a:t>During this phase the class variables are allocated</a:t>
            </a:r>
          </a:p>
          <a:p>
            <a:pPr lvl="2"/>
            <a:r>
              <a:rPr lang="en-US" dirty="0" smtClean="0"/>
              <a:t>They are populated with </a:t>
            </a:r>
            <a:r>
              <a:rPr lang="en-US" u="sng" dirty="0" smtClean="0"/>
              <a:t>default</a:t>
            </a:r>
            <a:r>
              <a:rPr lang="en-US" dirty="0" smtClean="0"/>
              <a:t>  values just like any other object</a:t>
            </a:r>
          </a:p>
          <a:p>
            <a:pPr lvl="2"/>
            <a:r>
              <a:rPr lang="en-US" dirty="0" smtClean="0"/>
              <a:t>Initiation values </a:t>
            </a:r>
            <a:r>
              <a:rPr lang="en-US" u="sng" dirty="0" smtClean="0"/>
              <a:t>are not </a:t>
            </a:r>
            <a:r>
              <a:rPr lang="en-US" dirty="0" smtClean="0"/>
              <a:t>applied yet</a:t>
            </a:r>
          </a:p>
          <a:p>
            <a:pPr lvl="1"/>
            <a:r>
              <a:rPr lang="en-US" dirty="0" smtClean="0"/>
              <a:t>More custom adjustments can also be used</a:t>
            </a:r>
          </a:p>
          <a:p>
            <a:pPr lvl="2"/>
            <a:r>
              <a:rPr lang="en-US" dirty="0" smtClean="0"/>
              <a:t>like method table – table that holds pointers to the data for each method (including data from </a:t>
            </a:r>
            <a:r>
              <a:rPr lang="en-US" dirty="0" err="1" smtClean="0"/>
              <a:t>superclasses</a:t>
            </a:r>
            <a:r>
              <a:rPr lang="en-US" dirty="0" smtClean="0"/>
              <a:t>)</a:t>
            </a:r>
          </a:p>
          <a:p>
            <a:pPr lvl="3"/>
            <a:endParaRPr lang="en-US" dirty="0" smtClean="0"/>
          </a:p>
          <a:p>
            <a:endParaRPr lang="he-I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514350" y="274638"/>
            <a:ext cx="9258300" cy="1143000"/>
          </a:xfrm>
        </p:spPr>
        <p:txBody>
          <a:bodyPr/>
          <a:lstStyle/>
          <a:p>
            <a:r>
              <a:rPr lang="en-US" smtClean="0"/>
              <a:t>Virtual Machine</a:t>
            </a:r>
          </a:p>
        </p:txBody>
      </p:sp>
      <p:sp>
        <p:nvSpPr>
          <p:cNvPr id="19458" name="Rectangle 3"/>
          <p:cNvSpPr>
            <a:spLocks noGrp="1" noChangeArrowheads="1"/>
          </p:cNvSpPr>
          <p:nvPr>
            <p:ph type="body" idx="1"/>
          </p:nvPr>
        </p:nvSpPr>
        <p:spPr>
          <a:xfrm>
            <a:off x="514350" y="1294732"/>
            <a:ext cx="9258300" cy="4525963"/>
          </a:xfrm>
        </p:spPr>
        <p:txBody>
          <a:bodyPr/>
          <a:lstStyle/>
          <a:p>
            <a:r>
              <a:rPr lang="en-US" sz="2800" dirty="0" smtClean="0"/>
              <a:t>Roles:	</a:t>
            </a:r>
          </a:p>
          <a:p>
            <a:pPr lvl="2"/>
            <a:r>
              <a:rPr lang="en-US" sz="2000" dirty="0" smtClean="0"/>
              <a:t>Byte code instruction set assignment to any CPU</a:t>
            </a:r>
          </a:p>
          <a:p>
            <a:pPr lvl="2"/>
            <a:r>
              <a:rPr lang="en-US" sz="2000" dirty="0" smtClean="0"/>
              <a:t>Class loading</a:t>
            </a:r>
          </a:p>
          <a:p>
            <a:pPr lvl="2"/>
            <a:r>
              <a:rPr lang="en-US" sz="2000" dirty="0" smtClean="0"/>
              <a:t>Class file format verifying</a:t>
            </a:r>
          </a:p>
          <a:p>
            <a:pPr lvl="2"/>
            <a:r>
              <a:rPr lang="en-US" sz="2000" dirty="0" smtClean="0"/>
              <a:t>Class initializing </a:t>
            </a:r>
          </a:p>
          <a:p>
            <a:pPr lvl="2"/>
            <a:r>
              <a:rPr lang="en-US" sz="2000" dirty="0" smtClean="0"/>
              <a:t>Class linking (referencing)</a:t>
            </a:r>
          </a:p>
          <a:p>
            <a:pPr lvl="2"/>
            <a:r>
              <a:rPr lang="en-US" sz="2000" dirty="0" smtClean="0"/>
              <a:t>Data &amp; reference types managing (recursive stack)</a:t>
            </a:r>
          </a:p>
          <a:p>
            <a:pPr lvl="2"/>
            <a:r>
              <a:rPr lang="en-US" sz="2000" dirty="0" smtClean="0"/>
              <a:t>Runtime data areas managing</a:t>
            </a:r>
          </a:p>
          <a:p>
            <a:pPr lvl="2"/>
            <a:r>
              <a:rPr lang="en-US" sz="2000" dirty="0" smtClean="0"/>
              <a:t>Locking management</a:t>
            </a:r>
          </a:p>
          <a:p>
            <a:pPr lvl="2"/>
            <a:endParaRPr lang="en-US" sz="2000" dirty="0" smtClean="0"/>
          </a:p>
          <a:p>
            <a:pPr lvl="2"/>
            <a:endParaRPr lang="en-US" sz="2000" dirty="0" smtClean="0"/>
          </a:p>
          <a:p>
            <a:endParaRPr lang="en-US" sz="2800" dirty="0" smtClean="0"/>
          </a:p>
        </p:txBody>
      </p:sp>
      <p:sp>
        <p:nvSpPr>
          <p:cNvPr id="29700" name="AutoShape 4"/>
          <p:cNvSpPr>
            <a:spLocks noChangeArrowheads="1"/>
          </p:cNvSpPr>
          <p:nvPr/>
        </p:nvSpPr>
        <p:spPr bwMode="auto">
          <a:xfrm>
            <a:off x="428625" y="4970463"/>
            <a:ext cx="771525" cy="457200"/>
          </a:xfrm>
          <a:prstGeom prst="flowChartAlternateProcess">
            <a:avLst/>
          </a:prstGeom>
          <a:solidFill>
            <a:srgbClr val="00B0F0"/>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Java</a:t>
            </a:r>
          </a:p>
          <a:p>
            <a:pPr algn="ctr" rtl="0" eaLnBrk="0" hangingPunct="0"/>
            <a:r>
              <a:rPr lang="en-US" sz="1200">
                <a:latin typeface="Calibri" pitchFamily="34" charset="0"/>
              </a:rPr>
              <a:t>Code</a:t>
            </a:r>
          </a:p>
        </p:txBody>
      </p:sp>
      <p:sp>
        <p:nvSpPr>
          <p:cNvPr id="29701" name="AutoShape 5"/>
          <p:cNvSpPr>
            <a:spLocks noChangeArrowheads="1"/>
          </p:cNvSpPr>
          <p:nvPr/>
        </p:nvSpPr>
        <p:spPr bwMode="auto">
          <a:xfrm>
            <a:off x="2486025" y="4970463"/>
            <a:ext cx="771525" cy="457200"/>
          </a:xfrm>
          <a:prstGeom prst="flowChartAlternateProcess">
            <a:avLst/>
          </a:prstGeom>
          <a:solidFill>
            <a:srgbClr val="00B0F0"/>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Java</a:t>
            </a:r>
          </a:p>
          <a:p>
            <a:pPr algn="ctr" rtl="0" eaLnBrk="0" hangingPunct="0"/>
            <a:r>
              <a:rPr lang="en-US" sz="1200">
                <a:latin typeface="Calibri" pitchFamily="34" charset="0"/>
              </a:rPr>
              <a:t>Class</a:t>
            </a:r>
          </a:p>
        </p:txBody>
      </p:sp>
      <p:sp>
        <p:nvSpPr>
          <p:cNvPr id="29702" name="Rectangle 6"/>
          <p:cNvSpPr>
            <a:spLocks noChangeArrowheads="1"/>
          </p:cNvSpPr>
          <p:nvPr/>
        </p:nvSpPr>
        <p:spPr bwMode="auto">
          <a:xfrm>
            <a:off x="4114800" y="4437063"/>
            <a:ext cx="5657850" cy="1524000"/>
          </a:xfrm>
          <a:prstGeom prst="rect">
            <a:avLst/>
          </a:prstGeom>
          <a:solidFill>
            <a:schemeClr val="bg2"/>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2000">
                <a:solidFill>
                  <a:schemeClr val="tx2"/>
                </a:solidFill>
                <a:latin typeface="+mn-lt"/>
                <a:cs typeface="+mn-cs"/>
              </a:rPr>
              <a:t>JVM</a:t>
            </a:r>
          </a:p>
          <a:p>
            <a:pPr algn="ctr" rtl="0" eaLnBrk="0" fontAlgn="auto" hangingPunct="0">
              <a:spcBef>
                <a:spcPts val="0"/>
              </a:spcBef>
              <a:spcAft>
                <a:spcPts val="0"/>
              </a:spcAft>
              <a:defRPr/>
            </a:pPr>
            <a:endParaRPr lang="en-US" sz="2000">
              <a:solidFill>
                <a:schemeClr val="tx2"/>
              </a:solidFill>
              <a:latin typeface="+mn-lt"/>
              <a:cs typeface="+mn-cs"/>
            </a:endParaRPr>
          </a:p>
          <a:p>
            <a:pPr algn="ctr" rtl="0" eaLnBrk="0" fontAlgn="auto" hangingPunct="0">
              <a:spcBef>
                <a:spcPts val="0"/>
              </a:spcBef>
              <a:spcAft>
                <a:spcPts val="0"/>
              </a:spcAft>
              <a:defRPr/>
            </a:pPr>
            <a:endParaRPr lang="en-US" sz="2000">
              <a:solidFill>
                <a:schemeClr val="tx2"/>
              </a:solidFill>
              <a:latin typeface="+mn-lt"/>
              <a:cs typeface="+mn-cs"/>
            </a:endParaRPr>
          </a:p>
          <a:p>
            <a:pPr algn="ctr" rtl="0" eaLnBrk="0" fontAlgn="auto" hangingPunct="0">
              <a:spcBef>
                <a:spcPts val="0"/>
              </a:spcBef>
              <a:spcAft>
                <a:spcPts val="0"/>
              </a:spcAft>
              <a:defRPr/>
            </a:pPr>
            <a:endParaRPr lang="en-US" sz="2000">
              <a:solidFill>
                <a:schemeClr val="tx2"/>
              </a:solidFill>
              <a:latin typeface="+mn-lt"/>
              <a:cs typeface="+mn-cs"/>
            </a:endParaRPr>
          </a:p>
          <a:p>
            <a:pPr algn="ctr" rtl="0" eaLnBrk="0" fontAlgn="auto" hangingPunct="0">
              <a:spcBef>
                <a:spcPts val="0"/>
              </a:spcBef>
              <a:spcAft>
                <a:spcPts val="0"/>
              </a:spcAft>
              <a:defRPr/>
            </a:pPr>
            <a:endParaRPr lang="en-US" sz="2000">
              <a:solidFill>
                <a:schemeClr val="tx2"/>
              </a:solidFill>
              <a:latin typeface="+mn-lt"/>
              <a:cs typeface="+mn-cs"/>
            </a:endParaRPr>
          </a:p>
        </p:txBody>
      </p:sp>
      <p:sp>
        <p:nvSpPr>
          <p:cNvPr id="29703" name="Line 7"/>
          <p:cNvSpPr>
            <a:spLocks noChangeShapeType="1"/>
          </p:cNvSpPr>
          <p:nvPr/>
        </p:nvSpPr>
        <p:spPr bwMode="auto">
          <a:xfrm>
            <a:off x="1200150" y="5199063"/>
            <a:ext cx="1285875" cy="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19469" name="Rectangle 8"/>
          <p:cNvSpPr>
            <a:spLocks noChangeArrowheads="1"/>
          </p:cNvSpPr>
          <p:nvPr/>
        </p:nvSpPr>
        <p:spPr bwMode="auto">
          <a:xfrm>
            <a:off x="1285875" y="4894263"/>
            <a:ext cx="1114425"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Compilation</a:t>
            </a:r>
          </a:p>
        </p:txBody>
      </p:sp>
      <p:sp>
        <p:nvSpPr>
          <p:cNvPr id="29705" name="Line 9"/>
          <p:cNvSpPr>
            <a:spLocks noChangeShapeType="1"/>
          </p:cNvSpPr>
          <p:nvPr/>
        </p:nvSpPr>
        <p:spPr bwMode="auto">
          <a:xfrm>
            <a:off x="3257550" y="5199063"/>
            <a:ext cx="857250" cy="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19471" name="Rectangle 10"/>
          <p:cNvSpPr>
            <a:spLocks noChangeArrowheads="1"/>
          </p:cNvSpPr>
          <p:nvPr/>
        </p:nvSpPr>
        <p:spPr bwMode="auto">
          <a:xfrm>
            <a:off x="3343275" y="4894263"/>
            <a:ext cx="685800" cy="228600"/>
          </a:xfrm>
          <a:prstGeom prst="rect">
            <a:avLst/>
          </a:prstGeom>
          <a:solidFill>
            <a:schemeClr val="bg1"/>
          </a:solidFill>
          <a:ln w="12700">
            <a:noFill/>
            <a:miter lim="800000"/>
            <a:headEnd/>
            <a:tailEnd/>
          </a:ln>
        </p:spPr>
        <p:txBody>
          <a:bodyPr wrap="none" anchor="ctr"/>
          <a:lstStyle/>
          <a:p>
            <a:pPr algn="ctr" rtl="0" eaLnBrk="0" hangingPunct="0"/>
            <a:r>
              <a:rPr lang="en-US" sz="1200">
                <a:latin typeface="Calibri" pitchFamily="34" charset="0"/>
              </a:rPr>
              <a:t>Network</a:t>
            </a:r>
          </a:p>
        </p:txBody>
      </p:sp>
      <p:sp>
        <p:nvSpPr>
          <p:cNvPr id="29707" name="AutoShape 11"/>
          <p:cNvSpPr>
            <a:spLocks noChangeArrowheads="1"/>
          </p:cNvSpPr>
          <p:nvPr/>
        </p:nvSpPr>
        <p:spPr bwMode="auto">
          <a:xfrm>
            <a:off x="4371975" y="4970463"/>
            <a:ext cx="77152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Class</a:t>
            </a:r>
          </a:p>
          <a:p>
            <a:pPr algn="ctr" rtl="0" eaLnBrk="0" hangingPunct="0"/>
            <a:r>
              <a:rPr lang="en-US" sz="1200">
                <a:latin typeface="Calibri" pitchFamily="34" charset="0"/>
              </a:rPr>
              <a:t>Loader</a:t>
            </a:r>
          </a:p>
        </p:txBody>
      </p:sp>
      <p:sp>
        <p:nvSpPr>
          <p:cNvPr id="29708" name="AutoShape 12"/>
          <p:cNvSpPr>
            <a:spLocks noChangeArrowheads="1"/>
          </p:cNvSpPr>
          <p:nvPr/>
        </p:nvSpPr>
        <p:spPr bwMode="auto">
          <a:xfrm>
            <a:off x="5486400" y="4970463"/>
            <a:ext cx="1028700"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Byte-code</a:t>
            </a:r>
          </a:p>
          <a:p>
            <a:pPr algn="ctr" rtl="0" eaLnBrk="0" hangingPunct="0"/>
            <a:r>
              <a:rPr lang="en-US" sz="1200">
                <a:latin typeface="Calibri" pitchFamily="34" charset="0"/>
              </a:rPr>
              <a:t>Check</a:t>
            </a:r>
          </a:p>
        </p:txBody>
      </p:sp>
      <p:sp>
        <p:nvSpPr>
          <p:cNvPr id="29709" name="Line 13"/>
          <p:cNvSpPr>
            <a:spLocks noChangeShapeType="1"/>
          </p:cNvSpPr>
          <p:nvPr/>
        </p:nvSpPr>
        <p:spPr bwMode="auto">
          <a:xfrm>
            <a:off x="5143500" y="5199063"/>
            <a:ext cx="342900" cy="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29710" name="Line 14"/>
          <p:cNvSpPr>
            <a:spLocks noChangeShapeType="1"/>
          </p:cNvSpPr>
          <p:nvPr/>
        </p:nvSpPr>
        <p:spPr bwMode="auto">
          <a:xfrm>
            <a:off x="6515100" y="5199063"/>
            <a:ext cx="342900" cy="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29711" name="AutoShape 15"/>
          <p:cNvSpPr>
            <a:spLocks noChangeArrowheads="1"/>
          </p:cNvSpPr>
          <p:nvPr/>
        </p:nvSpPr>
        <p:spPr bwMode="auto">
          <a:xfrm>
            <a:off x="6858000" y="4970463"/>
            <a:ext cx="1028700"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200">
                <a:solidFill>
                  <a:schemeClr val="tx1">
                    <a:lumMod val="65000"/>
                    <a:lumOff val="35000"/>
                  </a:schemeClr>
                </a:solidFill>
                <a:latin typeface="+mn-lt"/>
                <a:cs typeface="+mn-cs"/>
              </a:rPr>
              <a:t>Interpreter</a:t>
            </a:r>
          </a:p>
        </p:txBody>
      </p:sp>
      <p:sp>
        <p:nvSpPr>
          <p:cNvPr id="29712" name="Line 16"/>
          <p:cNvSpPr>
            <a:spLocks noChangeShapeType="1"/>
          </p:cNvSpPr>
          <p:nvPr/>
        </p:nvSpPr>
        <p:spPr bwMode="auto">
          <a:xfrm>
            <a:off x="7886700" y="5199063"/>
            <a:ext cx="342900" cy="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29713" name="AutoShape 17"/>
          <p:cNvSpPr>
            <a:spLocks noChangeArrowheads="1"/>
          </p:cNvSpPr>
          <p:nvPr/>
        </p:nvSpPr>
        <p:spPr bwMode="auto">
          <a:xfrm>
            <a:off x="8229600" y="4970463"/>
            <a:ext cx="1028700"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Runtime</a:t>
            </a:r>
          </a:p>
        </p:txBody>
      </p:sp>
      <p:sp>
        <p:nvSpPr>
          <p:cNvPr id="29714" name="AutoShape 18"/>
          <p:cNvSpPr>
            <a:spLocks noChangeArrowheads="1"/>
          </p:cNvSpPr>
          <p:nvPr/>
        </p:nvSpPr>
        <p:spPr bwMode="auto">
          <a:xfrm>
            <a:off x="9515475" y="5046663"/>
            <a:ext cx="428625" cy="381000"/>
          </a:xfrm>
          <a:prstGeom prst="smileyFace">
            <a:avLst>
              <a:gd name="adj" fmla="val 4653"/>
            </a:avLst>
          </a:prstGeom>
          <a:solidFill>
            <a:srgbClr val="00B0F0"/>
          </a:solidFill>
          <a:ln w="9525">
            <a:solidFill>
              <a:schemeClr val="tx1"/>
            </a:solidFill>
            <a:round/>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endParaRPr lang="en-US">
              <a:latin typeface="+mn-lt"/>
              <a:cs typeface="+mn-cs"/>
            </a:endParaRPr>
          </a:p>
        </p:txBody>
      </p:sp>
      <p:sp>
        <p:nvSpPr>
          <p:cNvPr id="19490" name="Line 19"/>
          <p:cNvSpPr>
            <a:spLocks noChangeShapeType="1"/>
          </p:cNvSpPr>
          <p:nvPr/>
        </p:nvSpPr>
        <p:spPr bwMode="auto">
          <a:xfrm>
            <a:off x="9258300" y="5199063"/>
            <a:ext cx="257175" cy="0"/>
          </a:xfrm>
          <a:prstGeom prst="line">
            <a:avLst/>
          </a:prstGeom>
          <a:noFill/>
          <a:ln w="9525">
            <a:solidFill>
              <a:schemeClr val="tx1"/>
            </a:solidFill>
            <a:round/>
            <a:headEnd/>
            <a:tailEnd type="triangle" w="med" len="med"/>
          </a:ln>
        </p:spPr>
        <p:txBody>
          <a:bodyPr/>
          <a:lstStyle/>
          <a:p>
            <a:endParaRPr lang="he-IL"/>
          </a:p>
        </p:txBody>
      </p:sp>
      <p:sp>
        <p:nvSpPr>
          <p:cNvPr id="29716" name="AutoShape 20"/>
          <p:cNvSpPr>
            <a:spLocks noChangeArrowheads="1"/>
          </p:cNvSpPr>
          <p:nvPr/>
        </p:nvSpPr>
        <p:spPr bwMode="auto">
          <a:xfrm>
            <a:off x="6858000" y="5427663"/>
            <a:ext cx="2400300"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hangingPunct="0"/>
            <a:r>
              <a:rPr lang="en-US" sz="1200">
                <a:latin typeface="Calibri" pitchFamily="34" charset="0"/>
              </a:rPr>
              <a:t>JIT – Just In Time</a:t>
            </a:r>
          </a:p>
        </p:txBody>
      </p:sp>
      <p:sp>
        <p:nvSpPr>
          <p:cNvPr id="29717" name="Line 21"/>
          <p:cNvSpPr>
            <a:spLocks noChangeShapeType="1"/>
          </p:cNvSpPr>
          <p:nvPr/>
        </p:nvSpPr>
        <p:spPr bwMode="auto">
          <a:xfrm>
            <a:off x="6515100" y="5351463"/>
            <a:ext cx="342900" cy="228600"/>
          </a:xfrm>
          <a:prstGeom prst="line">
            <a:avLst/>
          </a:prstGeom>
          <a:noFill/>
          <a:ln w="9525">
            <a:solidFill>
              <a:schemeClr val="tx1"/>
            </a:solidFill>
            <a:round/>
            <a:headEnd/>
            <a:tailEnd type="triangle" w="med" len="med"/>
          </a:ln>
          <a:effectLst/>
        </p:spPr>
        <p:txBody>
          <a:bodyPr/>
          <a:lstStyle/>
          <a:p>
            <a:pPr algn="l" rtl="0" fontAlgn="auto">
              <a:spcBef>
                <a:spcPts val="0"/>
              </a:spcBef>
              <a:spcAft>
                <a:spcPts val="0"/>
              </a:spcAft>
              <a:defRPr/>
            </a:pPr>
            <a:endParaRPr lang="en-US" sz="1200">
              <a:solidFill>
                <a:schemeClr val="tx1">
                  <a:lumMod val="65000"/>
                  <a:lumOff val="35000"/>
                </a:schemeClr>
              </a:solidFill>
              <a:latin typeface="+mn-lt"/>
              <a:cs typeface="+mn-cs"/>
            </a:endParaRPr>
          </a:p>
        </p:txBody>
      </p:sp>
      <p:sp>
        <p:nvSpPr>
          <p:cNvPr id="19495" name="Line 22"/>
          <p:cNvSpPr>
            <a:spLocks noChangeShapeType="1"/>
          </p:cNvSpPr>
          <p:nvPr/>
        </p:nvSpPr>
        <p:spPr bwMode="auto">
          <a:xfrm flipV="1">
            <a:off x="9258300" y="5351463"/>
            <a:ext cx="342900" cy="228600"/>
          </a:xfrm>
          <a:prstGeom prst="line">
            <a:avLst/>
          </a:prstGeom>
          <a:noFill/>
          <a:ln w="9525">
            <a:solidFill>
              <a:schemeClr val="tx1"/>
            </a:solidFill>
            <a:round/>
            <a:headEnd/>
            <a:tailEnd type="triangle" w="med" len="med"/>
          </a:ln>
        </p:spPr>
        <p:txBody>
          <a:bodyPr/>
          <a:lstStyle/>
          <a:p>
            <a:endParaRPr lang="he-IL"/>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1525"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342900" y="1295400"/>
            <a:ext cx="9772650" cy="4495800"/>
          </a:xfrm>
        </p:spPr>
        <p:txBody>
          <a:bodyPr/>
          <a:lstStyle/>
          <a:p>
            <a:r>
              <a:rPr lang="en-US" dirty="0" smtClean="0"/>
              <a:t>Linking phase – Resolution</a:t>
            </a:r>
          </a:p>
          <a:p>
            <a:pPr>
              <a:buNone/>
            </a:pPr>
            <a:endParaRPr lang="en-US" sz="2000" dirty="0" smtClean="0"/>
          </a:p>
          <a:p>
            <a:pPr lvl="1"/>
            <a:r>
              <a:rPr lang="en-US" dirty="0" smtClean="0"/>
              <a:t>Locate fields, methods, classes and interfaces symbolically referenced from the class runtime constant pool*</a:t>
            </a:r>
          </a:p>
          <a:p>
            <a:pPr lvl="1"/>
            <a:r>
              <a:rPr lang="en-US" dirty="0" smtClean="0"/>
              <a:t>Optional – if all or some are already located by previous class loadings – no need to do it again..</a:t>
            </a:r>
          </a:p>
          <a:p>
            <a:pPr lvl="3"/>
            <a:endParaRPr lang="en-US" dirty="0" smtClean="0"/>
          </a:p>
          <a:p>
            <a:endParaRPr lang="he-IL" dirty="0"/>
          </a:p>
        </p:txBody>
      </p:sp>
      <p:sp>
        <p:nvSpPr>
          <p:cNvPr id="4" name="Rectangle 3"/>
          <p:cNvSpPr/>
          <p:nvPr/>
        </p:nvSpPr>
        <p:spPr>
          <a:xfrm>
            <a:off x="586038" y="4276107"/>
            <a:ext cx="9344025" cy="2123658"/>
          </a:xfrm>
          <a:prstGeom prst="rect">
            <a:avLst/>
          </a:prstGeom>
          <a:solidFill>
            <a:schemeClr val="bg1">
              <a:lumMod val="95000"/>
            </a:schemeClr>
          </a:solidFill>
        </p:spPr>
        <p:txBody>
          <a:bodyPr wrap="square">
            <a:spAutoFit/>
          </a:bodyPr>
          <a:lstStyle/>
          <a:p>
            <a:pPr algn="l" rtl="0" fontAlgn="auto">
              <a:spcAft>
                <a:spcPts val="0"/>
              </a:spcAft>
              <a:buFont typeface="Arial" pitchFamily="34" charset="0"/>
              <a:buNone/>
              <a:defRPr/>
            </a:pPr>
            <a:r>
              <a:rPr lang="en-US" sz="1600" b="1" dirty="0" smtClean="0">
                <a:solidFill>
                  <a:prstClr val="black"/>
                </a:solidFill>
                <a:ea typeface="ＭＳ Ｐゴシック" charset="-128"/>
              </a:rPr>
              <a:t>*Runtime constant pool</a:t>
            </a:r>
          </a:p>
          <a:p>
            <a:pPr lvl="1" algn="l" rtl="0" fontAlgn="auto">
              <a:spcAft>
                <a:spcPts val="0"/>
              </a:spcAft>
              <a:buFont typeface="Arial" pitchFamily="34" charset="0"/>
              <a:buChar char="•"/>
              <a:defRPr/>
            </a:pPr>
            <a:r>
              <a:rPr lang="en-US" sz="1600" dirty="0" smtClean="0">
                <a:ea typeface="ＭＳ Ｐゴシック" charset="-128"/>
              </a:rPr>
              <a:t>  A per type symbol table  </a:t>
            </a:r>
          </a:p>
          <a:p>
            <a:pPr lvl="1" algn="l" rtl="0" fontAlgn="auto">
              <a:spcAft>
                <a:spcPts val="0"/>
              </a:spcAft>
              <a:buFont typeface="Arial" pitchFamily="34" charset="0"/>
              <a:buChar char="•"/>
              <a:defRPr/>
            </a:pPr>
            <a:r>
              <a:rPr lang="en-US" sz="1600" dirty="0" smtClean="0">
                <a:ea typeface="ＭＳ Ｐゴシック" charset="-128"/>
              </a:rPr>
              <a:t>  Uses tags bounded with values [class=7, </a:t>
            </a:r>
            <a:r>
              <a:rPr lang="en-US" sz="1600" dirty="0" err="1" smtClean="0">
                <a:ea typeface="ＭＳ Ｐゴシック" charset="-128"/>
              </a:rPr>
              <a:t>Fieldref</a:t>
            </a:r>
            <a:r>
              <a:rPr lang="en-US" sz="1600" dirty="0" smtClean="0">
                <a:ea typeface="ＭＳ Ｐゴシック" charset="-128"/>
              </a:rPr>
              <a:t>=9, </a:t>
            </a:r>
            <a:r>
              <a:rPr lang="en-US" sz="1600" dirty="0" err="1" smtClean="0">
                <a:ea typeface="ＭＳ Ｐゴシック" charset="-128"/>
              </a:rPr>
              <a:t>Methodref</a:t>
            </a:r>
            <a:r>
              <a:rPr lang="en-US" sz="1600" dirty="0" smtClean="0">
                <a:ea typeface="ＭＳ Ｐゴシック" charset="-128"/>
              </a:rPr>
              <a:t>=10, String=8, Integer = 3, …] </a:t>
            </a:r>
          </a:p>
          <a:p>
            <a:pPr lvl="1" algn="l" rtl="0" fontAlgn="auto">
              <a:spcAft>
                <a:spcPts val="0"/>
              </a:spcAft>
              <a:buFont typeface="Arial" pitchFamily="34" charset="0"/>
              <a:buChar char="•"/>
              <a:defRPr/>
            </a:pPr>
            <a:r>
              <a:rPr lang="en-US" sz="1600" dirty="0" smtClean="0">
                <a:ea typeface="ＭＳ Ｐゴシック" charset="-128"/>
              </a:rPr>
              <a:t>  Created symbolically on loading phase</a:t>
            </a:r>
          </a:p>
          <a:p>
            <a:pPr lvl="1" algn="l" rtl="0" fontAlgn="auto">
              <a:spcAft>
                <a:spcPts val="0"/>
              </a:spcAft>
              <a:buFont typeface="Arial" pitchFamily="34" charset="0"/>
              <a:buChar char="•"/>
              <a:defRPr/>
            </a:pPr>
            <a:r>
              <a:rPr lang="en-US" sz="1600" dirty="0" smtClean="0">
                <a:ea typeface="ＭＳ Ｐゴシック" charset="-128"/>
              </a:rPr>
              <a:t>  Name of each tag can be seen with the </a:t>
            </a:r>
            <a:r>
              <a:rPr lang="en-US" sz="1600" dirty="0" err="1" smtClean="0">
                <a:ea typeface="ＭＳ Ｐゴシック" charset="-128"/>
              </a:rPr>
              <a:t>Class.getName</a:t>
            </a:r>
            <a:r>
              <a:rPr lang="en-US" sz="1600" dirty="0" smtClean="0">
                <a:ea typeface="ＭＳ Ｐゴシック" charset="-128"/>
              </a:rPr>
              <a:t>() method:</a:t>
            </a:r>
          </a:p>
          <a:p>
            <a:pPr lvl="1" algn="l" rtl="0" fontAlgn="auto">
              <a:spcAft>
                <a:spcPts val="0"/>
              </a:spcAft>
              <a:defRPr/>
            </a:pPr>
            <a:endParaRPr lang="en-US" sz="1600" dirty="0" smtClean="0">
              <a:ea typeface="ＭＳ Ｐゴシック" charset="-128"/>
            </a:endParaRPr>
          </a:p>
          <a:p>
            <a:pPr lvl="1" algn="l" rtl="0" fontAlgn="auto">
              <a:spcAft>
                <a:spcPts val="0"/>
              </a:spcAft>
              <a:buFont typeface="Arial" pitchFamily="34" charset="0"/>
              <a:buChar char="•"/>
              <a:defRPr/>
            </a:pPr>
            <a:endParaRPr lang="en-US" sz="1600" dirty="0" smtClean="0">
              <a:ea typeface="ＭＳ Ｐゴシック" charset="-128"/>
            </a:endParaRPr>
          </a:p>
          <a:p>
            <a:pPr lvl="1" algn="l" rtl="0" fontAlgn="auto">
              <a:spcAft>
                <a:spcPts val="0"/>
              </a:spcAft>
              <a:buFont typeface="Arial" pitchFamily="34" charset="0"/>
              <a:buChar char="•"/>
              <a:defRPr/>
            </a:pPr>
            <a:endParaRPr lang="en-US" sz="1600" dirty="0" smtClean="0">
              <a:ea typeface="ＭＳ Ｐゴシック" charset="-128"/>
            </a:endParaRPr>
          </a:p>
        </p:txBody>
      </p:sp>
      <p:sp>
        <p:nvSpPr>
          <p:cNvPr id="5" name="Rectangle 4"/>
          <p:cNvSpPr>
            <a:spLocks noChangeArrowheads="1"/>
          </p:cNvSpPr>
          <p:nvPr/>
        </p:nvSpPr>
        <p:spPr bwMode="auto">
          <a:xfrm>
            <a:off x="7277100" y="5334000"/>
            <a:ext cx="2905125" cy="1371600"/>
          </a:xfrm>
          <a:prstGeom prst="rect">
            <a:avLst/>
          </a:prstGeom>
          <a:noFill/>
          <a:ln w="28575">
            <a:solidFill>
              <a:schemeClr val="bg1">
                <a:lumMod val="65000"/>
              </a:schemeClr>
            </a:solidFill>
            <a:miter lim="800000"/>
            <a:headEnd/>
            <a:tailEnd/>
          </a:ln>
        </p:spPr>
        <p:txBody>
          <a:bodyPr wrap="none" anchor="ctr"/>
          <a:lstStyle/>
          <a:p>
            <a:pPr algn="l" rtl="0" eaLnBrk="0" hangingPunct="0"/>
            <a:r>
              <a:rPr lang="en-US" sz="1400" dirty="0" smtClean="0">
                <a:latin typeface="Calibri" pitchFamily="34" charset="0"/>
              </a:rPr>
              <a:t>String   </a:t>
            </a:r>
            <a:r>
              <a:rPr lang="en-US" sz="1400" dirty="0" smtClean="0">
                <a:latin typeface="Calibri" pitchFamily="34" charset="0"/>
                <a:sym typeface="Wingdings" pitchFamily="2" charset="2"/>
              </a:rPr>
              <a:t>  </a:t>
            </a:r>
            <a:r>
              <a:rPr lang="en-US" sz="1400" dirty="0" err="1" smtClean="0">
                <a:latin typeface="Calibri" pitchFamily="34" charset="0"/>
                <a:sym typeface="Wingdings" pitchFamily="2" charset="2"/>
              </a:rPr>
              <a:t>java.lang.String</a:t>
            </a:r>
            <a:endParaRPr lang="en-US" sz="1400" dirty="0" smtClean="0">
              <a:latin typeface="Calibri" pitchFamily="34" charset="0"/>
              <a:sym typeface="Wingdings" pitchFamily="2" charset="2"/>
            </a:endParaRPr>
          </a:p>
          <a:p>
            <a:pPr algn="l" rtl="0" eaLnBrk="0" hangingPunct="0"/>
            <a:r>
              <a:rPr lang="en-US" sz="1400" dirty="0" err="1" smtClean="0">
                <a:latin typeface="Calibri" pitchFamily="34" charset="0"/>
                <a:sym typeface="Wingdings" pitchFamily="2" charset="2"/>
              </a:rPr>
              <a:t>MyClass</a:t>
            </a:r>
            <a:r>
              <a:rPr lang="en-US" sz="1400" dirty="0" smtClean="0">
                <a:latin typeface="Calibri" pitchFamily="34" charset="0"/>
                <a:sym typeface="Wingdings" pitchFamily="2" charset="2"/>
              </a:rPr>
              <a:t>  </a:t>
            </a:r>
            <a:r>
              <a:rPr lang="en-US" sz="1400" dirty="0" err="1" smtClean="0">
                <a:latin typeface="Calibri" pitchFamily="34" charset="0"/>
                <a:sym typeface="Wingdings" pitchFamily="2" charset="2"/>
              </a:rPr>
              <a:t>com.my.custom.MyClass</a:t>
            </a:r>
            <a:endParaRPr lang="en-US" sz="1400" dirty="0" smtClean="0">
              <a:latin typeface="Calibri" pitchFamily="34" charset="0"/>
              <a:sym typeface="Wingdings" pitchFamily="2" charset="2"/>
            </a:endParaRPr>
          </a:p>
          <a:p>
            <a:pPr algn="l" rtl="0" eaLnBrk="0" hangingPunct="0"/>
            <a:r>
              <a:rPr lang="en-US" sz="1400" dirty="0" err="1" smtClean="0">
                <a:latin typeface="Calibri" pitchFamily="34" charset="0"/>
                <a:sym typeface="Wingdings" pitchFamily="2" charset="2"/>
              </a:rPr>
              <a:t>int</a:t>
            </a:r>
            <a:r>
              <a:rPr lang="en-US" sz="1400" dirty="0" smtClean="0">
                <a:latin typeface="Calibri" pitchFamily="34" charset="0"/>
                <a:sym typeface="Wingdings" pitchFamily="2" charset="2"/>
              </a:rPr>
              <a:t> []   [I</a:t>
            </a:r>
          </a:p>
          <a:p>
            <a:pPr algn="l" rtl="0" eaLnBrk="0" hangingPunct="0"/>
            <a:r>
              <a:rPr lang="en-US" sz="1400" dirty="0" err="1" smtClean="0">
                <a:latin typeface="Calibri" pitchFamily="34" charset="0"/>
                <a:sym typeface="Wingdings" pitchFamily="2" charset="2"/>
              </a:rPr>
              <a:t>int</a:t>
            </a:r>
            <a:r>
              <a:rPr lang="en-US" sz="1400" dirty="0" smtClean="0">
                <a:latin typeface="Calibri" pitchFamily="34" charset="0"/>
                <a:sym typeface="Wingdings" pitchFamily="2" charset="2"/>
              </a:rPr>
              <a:t> [][]   [[I</a:t>
            </a:r>
          </a:p>
          <a:p>
            <a:pPr algn="l" rtl="0" eaLnBrk="0" hangingPunct="0"/>
            <a:r>
              <a:rPr lang="en-US" sz="1400" dirty="0" smtClean="0">
                <a:latin typeface="Calibri" pitchFamily="34" charset="0"/>
                <a:sym typeface="Wingdings" pitchFamily="2" charset="2"/>
              </a:rPr>
              <a:t>String []   [</a:t>
            </a:r>
            <a:r>
              <a:rPr lang="en-US" sz="1400" dirty="0" err="1" smtClean="0">
                <a:latin typeface="Calibri" pitchFamily="34" charset="0"/>
                <a:sym typeface="Wingdings" pitchFamily="2" charset="2"/>
              </a:rPr>
              <a:t>Ljava.lang.String</a:t>
            </a:r>
            <a:endParaRPr lang="en-US" sz="1400"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4350"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514350" y="1219200"/>
            <a:ext cx="9772650" cy="4267200"/>
          </a:xfrm>
        </p:spPr>
        <p:txBody>
          <a:bodyPr/>
          <a:lstStyle/>
          <a:p>
            <a:r>
              <a:rPr lang="en-US" dirty="0" smtClean="0"/>
              <a:t>Initialization phase</a:t>
            </a:r>
          </a:p>
          <a:p>
            <a:pPr lvl="1"/>
            <a:r>
              <a:rPr lang="en-US" dirty="0" smtClean="0"/>
              <a:t>Applying all programmers static setup</a:t>
            </a:r>
          </a:p>
          <a:p>
            <a:pPr lvl="2"/>
            <a:r>
              <a:rPr lang="en-US" dirty="0" smtClean="0"/>
              <a:t>overriding default values with programmer values</a:t>
            </a:r>
          </a:p>
          <a:p>
            <a:pPr lvl="2"/>
            <a:r>
              <a:rPr lang="en-US" dirty="0" smtClean="0"/>
              <a:t>executing static blocks keeping the order it appears in the class</a:t>
            </a:r>
          </a:p>
          <a:p>
            <a:pPr lvl="1"/>
            <a:r>
              <a:rPr lang="en-US" dirty="0" smtClean="0"/>
              <a:t>Actually, all static initializations and static blocks are gathered into a special method.</a:t>
            </a:r>
          </a:p>
          <a:p>
            <a:pPr lvl="2"/>
            <a:r>
              <a:rPr lang="en-US" dirty="0" smtClean="0"/>
              <a:t>called</a:t>
            </a:r>
            <a:r>
              <a:rPr lang="en-US" i="1" dirty="0" smtClean="0"/>
              <a:t> ‘initialization method’ </a:t>
            </a:r>
            <a:r>
              <a:rPr lang="en-US" dirty="0" smtClean="0"/>
              <a:t>or</a:t>
            </a:r>
            <a:r>
              <a:rPr lang="en-US" i="1" dirty="0" smtClean="0"/>
              <a:t> ‘the () method’</a:t>
            </a:r>
          </a:p>
          <a:p>
            <a:pPr lvl="3"/>
            <a:endParaRPr lang="en-US" dirty="0" smtClean="0"/>
          </a:p>
          <a:p>
            <a:endParaRPr lang="he-IL" dirty="0"/>
          </a:p>
        </p:txBody>
      </p:sp>
      <p:sp>
        <p:nvSpPr>
          <p:cNvPr id="6" name="Rectangle 5"/>
          <p:cNvSpPr>
            <a:spLocks noChangeArrowheads="1"/>
          </p:cNvSpPr>
          <p:nvPr/>
        </p:nvSpPr>
        <p:spPr bwMode="auto">
          <a:xfrm>
            <a:off x="5486400" y="5029200"/>
            <a:ext cx="4113014" cy="1676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endParaRPr lang="en-US" sz="1400" dirty="0" smtClean="0">
              <a:latin typeface="+mn-lt"/>
              <a:cs typeface="+mn-cs"/>
            </a:endParaRPr>
          </a:p>
          <a:p>
            <a:pPr algn="l" rtl="0" fontAlgn="auto">
              <a:spcBef>
                <a:spcPts val="0"/>
              </a:spcBef>
              <a:spcAft>
                <a:spcPts val="0"/>
              </a:spcAft>
              <a:defRPr/>
            </a:pPr>
            <a:r>
              <a:rPr lang="en-US" sz="1400" dirty="0" smtClean="0">
                <a:latin typeface="+mn-lt"/>
                <a:cs typeface="+mn-cs"/>
              </a:rPr>
              <a:t>public class </a:t>
            </a:r>
            <a:r>
              <a:rPr lang="en-US" sz="1400" dirty="0" err="1" smtClean="0">
                <a:latin typeface="+mn-lt"/>
                <a:cs typeface="+mn-cs"/>
              </a:rPr>
              <a:t>StaticBlockExample</a:t>
            </a:r>
            <a:r>
              <a:rPr lang="en-US" sz="1400" dirty="0" smtClean="0">
                <a:latin typeface="+mn-lt"/>
                <a:cs typeface="+mn-cs"/>
              </a:rPr>
              <a:t> {</a:t>
            </a:r>
          </a:p>
          <a:p>
            <a:pPr algn="l" rtl="0" fontAlgn="auto">
              <a:spcBef>
                <a:spcPts val="0"/>
              </a:spcBef>
              <a:spcAft>
                <a:spcPts val="0"/>
              </a:spcAft>
              <a:defRPr/>
            </a:pPr>
            <a:r>
              <a:rPr lang="en-US" sz="1400" dirty="0" smtClean="0">
                <a:solidFill>
                  <a:prstClr val="black"/>
                </a:solidFill>
                <a:latin typeface="Calibri"/>
              </a:rPr>
              <a:t>      </a:t>
            </a:r>
          </a:p>
          <a:p>
            <a:pPr algn="l" rtl="0" fontAlgn="auto">
              <a:spcBef>
                <a:spcPts val="0"/>
              </a:spcBef>
              <a:spcAft>
                <a:spcPts val="0"/>
              </a:spcAft>
              <a:defRPr/>
            </a:pPr>
            <a:r>
              <a:rPr lang="en-US" sz="1400" dirty="0" smtClean="0">
                <a:solidFill>
                  <a:prstClr val="black"/>
                </a:solidFill>
                <a:latin typeface="Calibri"/>
              </a:rPr>
              <a:t>      private static double x;</a:t>
            </a:r>
            <a:endParaRPr lang="en-US" sz="1400" dirty="0" smtClean="0">
              <a:latin typeface="+mn-lt"/>
              <a:cs typeface="+mn-cs"/>
            </a:endParaRPr>
          </a:p>
          <a:p>
            <a:pPr algn="l" rtl="0" fontAlgn="auto">
              <a:spcBef>
                <a:spcPts val="0"/>
              </a:spcBef>
              <a:spcAft>
                <a:spcPts val="0"/>
              </a:spcAft>
              <a:defRPr/>
            </a:pPr>
            <a:r>
              <a:rPr lang="en-US" sz="1400" dirty="0" smtClean="0">
                <a:latin typeface="+mn-lt"/>
                <a:cs typeface="+mn-cs"/>
              </a:rPr>
              <a:t>      static{</a:t>
            </a:r>
          </a:p>
          <a:p>
            <a:pPr algn="l" rtl="0" fontAlgn="auto">
              <a:spcBef>
                <a:spcPts val="0"/>
              </a:spcBef>
              <a:spcAft>
                <a:spcPts val="0"/>
              </a:spcAft>
              <a:defRPr/>
            </a:pPr>
            <a:r>
              <a:rPr lang="en-US" sz="1400" dirty="0" smtClean="0">
                <a:latin typeface="+mn-lt"/>
                <a:cs typeface="+mn-cs"/>
              </a:rPr>
              <a:t>	x = </a:t>
            </a:r>
            <a:r>
              <a:rPr lang="en-US" sz="1400" dirty="0" err="1" smtClean="0">
                <a:latin typeface="+mn-lt"/>
                <a:cs typeface="+mn-cs"/>
              </a:rPr>
              <a:t>Math.random</a:t>
            </a:r>
            <a:r>
              <a:rPr lang="en-US" sz="1400" dirty="0" smtClean="0">
                <a:latin typeface="+mn-lt"/>
                <a:cs typeface="+mn-cs"/>
              </a:rPr>
              <a:t>();</a:t>
            </a:r>
          </a:p>
          <a:p>
            <a:pPr algn="l" rtl="0" fontAlgn="auto">
              <a:spcBef>
                <a:spcPts val="0"/>
              </a:spcBef>
              <a:spcAft>
                <a:spcPts val="0"/>
              </a:spcAft>
              <a:defRPr/>
            </a:pP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	</a:t>
            </a:r>
            <a:endParaRPr lang="en-US" sz="1400" dirty="0">
              <a:latin typeface="+mn-lt"/>
              <a:cs typeface="+mn-cs"/>
            </a:endParaRPr>
          </a:p>
        </p:txBody>
      </p:sp>
      <p:sp>
        <p:nvSpPr>
          <p:cNvPr id="7" name="Rectangle 5"/>
          <p:cNvSpPr>
            <a:spLocks noChangeArrowheads="1"/>
          </p:cNvSpPr>
          <p:nvPr/>
        </p:nvSpPr>
        <p:spPr bwMode="auto">
          <a:xfrm>
            <a:off x="857250" y="5029200"/>
            <a:ext cx="4113014" cy="12192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smtClean="0">
                <a:latin typeface="+mn-lt"/>
                <a:cs typeface="+mn-cs"/>
              </a:rPr>
              <a:t>public class </a:t>
            </a:r>
            <a:r>
              <a:rPr lang="en-US" sz="1400" dirty="0" err="1" smtClean="0">
                <a:latin typeface="+mn-lt"/>
                <a:cs typeface="+mn-cs"/>
              </a:rPr>
              <a:t>StaticInitializationExample</a:t>
            </a: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      </a:t>
            </a:r>
          </a:p>
          <a:p>
            <a:pPr algn="l" rtl="0" fontAlgn="auto">
              <a:spcBef>
                <a:spcPts val="0"/>
              </a:spcBef>
              <a:spcAft>
                <a:spcPts val="0"/>
              </a:spcAft>
              <a:defRPr/>
            </a:pPr>
            <a:r>
              <a:rPr lang="en-US" sz="1400" dirty="0" smtClean="0">
                <a:latin typeface="+mn-lt"/>
                <a:cs typeface="+mn-cs"/>
              </a:rPr>
              <a:t>       private static double x </a:t>
            </a:r>
            <a:r>
              <a:rPr lang="en-US" sz="1400" b="1" dirty="0" smtClean="0">
                <a:latin typeface="+mn-lt"/>
                <a:cs typeface="+mn-cs"/>
              </a:rPr>
              <a:t>= </a:t>
            </a:r>
            <a:r>
              <a:rPr lang="en-US" sz="1400" b="1" dirty="0" err="1" smtClean="0">
                <a:latin typeface="+mn-lt"/>
                <a:cs typeface="+mn-cs"/>
              </a:rPr>
              <a:t>Math.random</a:t>
            </a:r>
            <a:r>
              <a:rPr lang="en-US" sz="1400" b="1" dirty="0" smtClean="0">
                <a:latin typeface="+mn-lt"/>
                <a:cs typeface="+mn-cs"/>
              </a:rPr>
              <a:t>(); </a:t>
            </a:r>
          </a:p>
          <a:p>
            <a:pPr algn="l" rtl="0" fontAlgn="auto">
              <a:spcBef>
                <a:spcPts val="0"/>
              </a:spcBef>
              <a:spcAft>
                <a:spcPts val="0"/>
              </a:spcAft>
              <a:defRPr/>
            </a:pPr>
            <a:r>
              <a:rPr lang="en-US" sz="1400" b="1" dirty="0" smtClean="0">
                <a:latin typeface="+mn-lt"/>
                <a:cs typeface="+mn-cs"/>
              </a:rPr>
              <a:t>       …</a:t>
            </a:r>
            <a:endParaRPr lang="en-US" sz="1400" b="1" dirty="0">
              <a:latin typeface="+mn-lt"/>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63491" name="Rectangle 3"/>
          <p:cNvSpPr>
            <a:spLocks noGrp="1" noChangeArrowheads="1"/>
          </p:cNvSpPr>
          <p:nvPr>
            <p:ph type="body" idx="1"/>
          </p:nvPr>
        </p:nvSpPr>
        <p:spPr>
          <a:xfrm>
            <a:off x="428625" y="1557338"/>
            <a:ext cx="9585126" cy="4919662"/>
          </a:xfrm>
        </p:spPr>
        <p:txBody>
          <a:bodyPr rtlCol="0">
            <a:normAutofit fontScale="92500" lnSpcReduction="20000"/>
          </a:bodyPr>
          <a:lstStyle/>
          <a:p>
            <a:pPr fontAlgn="auto">
              <a:spcAft>
                <a:spcPts val="0"/>
              </a:spcAft>
              <a:buFont typeface="Arial" pitchFamily="34" charset="0"/>
              <a:buChar char="•"/>
              <a:defRPr/>
            </a:pPr>
            <a:r>
              <a:rPr lang="en-US" altLang="ja-JP" sz="2000" dirty="0" smtClean="0"/>
              <a:t>VM Default class loaders</a:t>
            </a:r>
          </a:p>
          <a:p>
            <a:pPr fontAlgn="auto">
              <a:spcAft>
                <a:spcPts val="0"/>
              </a:spcAft>
              <a:buFont typeface="Arial" pitchFamily="34" charset="0"/>
              <a:buChar char="•"/>
              <a:defRPr/>
            </a:pPr>
            <a:endParaRPr lang="en-US" altLang="ja-JP" sz="2000" dirty="0" smtClean="0"/>
          </a:p>
          <a:p>
            <a:pPr lvl="1" fontAlgn="auto">
              <a:spcAft>
                <a:spcPts val="0"/>
              </a:spcAft>
              <a:buFont typeface="Arial" pitchFamily="34" charset="0"/>
              <a:buChar char="–"/>
              <a:defRPr/>
            </a:pPr>
            <a:r>
              <a:rPr lang="en-US" altLang="ja-JP" sz="1600" dirty="0" smtClean="0"/>
              <a:t>Are created automatically on VM startup</a:t>
            </a:r>
          </a:p>
          <a:p>
            <a:pPr fontAlgn="auto">
              <a:spcAft>
                <a:spcPts val="0"/>
              </a:spcAft>
              <a:buFont typeface="Arial" pitchFamily="34" charset="0"/>
              <a:buNone/>
              <a:defRPr/>
            </a:pPr>
            <a:endParaRPr lang="en-US" altLang="ja-JP" sz="2000" dirty="0" smtClean="0"/>
          </a:p>
          <a:p>
            <a:pPr lvl="1" fontAlgn="auto">
              <a:spcAft>
                <a:spcPts val="0"/>
              </a:spcAft>
              <a:buFont typeface="Arial" pitchFamily="34" charset="0"/>
              <a:buChar char="–"/>
              <a:defRPr/>
            </a:pPr>
            <a:r>
              <a:rPr lang="en-US" altLang="ja-JP" sz="2200" dirty="0" smtClean="0"/>
              <a:t>Bootstrap class loader</a:t>
            </a:r>
          </a:p>
          <a:p>
            <a:pPr lvl="2" fontAlgn="auto">
              <a:spcAft>
                <a:spcPts val="0"/>
              </a:spcAft>
              <a:buFont typeface="Arial" pitchFamily="34" charset="0"/>
              <a:buChar char="•"/>
              <a:defRPr/>
            </a:pPr>
            <a:r>
              <a:rPr lang="en-US" altLang="ja-JP" sz="1600" dirty="0" smtClean="0"/>
              <a:t>Loads the standard libraries</a:t>
            </a:r>
          </a:p>
          <a:p>
            <a:pPr lvl="2" fontAlgn="auto">
              <a:spcAft>
                <a:spcPts val="0"/>
              </a:spcAft>
              <a:buFont typeface="Arial" pitchFamily="34" charset="0"/>
              <a:buChar char="•"/>
              <a:defRPr/>
            </a:pPr>
            <a:r>
              <a:rPr lang="en-US" altLang="ja-JP" sz="1600" dirty="0" smtClean="0"/>
              <a:t>Classes located at %JAVA_HOME%/</a:t>
            </a:r>
            <a:r>
              <a:rPr lang="en-US" altLang="ja-JP" sz="1600" dirty="0" err="1" smtClean="0"/>
              <a:t>jre</a:t>
            </a:r>
            <a:r>
              <a:rPr lang="en-US" altLang="ja-JP" sz="1600" dirty="0" smtClean="0"/>
              <a:t>/lib/</a:t>
            </a:r>
          </a:p>
          <a:p>
            <a:pPr lvl="2" fontAlgn="auto">
              <a:spcAft>
                <a:spcPts val="0"/>
              </a:spcAft>
              <a:buFont typeface="Arial" pitchFamily="34" charset="0"/>
              <a:buChar char="•"/>
              <a:defRPr/>
            </a:pPr>
            <a:r>
              <a:rPr lang="en-US" altLang="ja-JP" sz="1600" dirty="0" smtClean="0"/>
              <a:t>Also loads %JAVA_HOME%/</a:t>
            </a:r>
            <a:r>
              <a:rPr lang="en-US" altLang="ja-JP" sz="1600" dirty="0" err="1" smtClean="0"/>
              <a:t>jre</a:t>
            </a:r>
            <a:r>
              <a:rPr lang="en-US" altLang="ja-JP" sz="1600" dirty="0" smtClean="0"/>
              <a:t>/lib/rt.jar</a:t>
            </a:r>
          </a:p>
          <a:p>
            <a:pPr lvl="2" fontAlgn="auto">
              <a:spcAft>
                <a:spcPts val="0"/>
              </a:spcAft>
              <a:buFont typeface="Arial" pitchFamily="34" charset="0"/>
              <a:buChar char="•"/>
              <a:defRPr/>
            </a:pPr>
            <a:r>
              <a:rPr lang="en-US" altLang="ja-JP" sz="1600" dirty="0" smtClean="0"/>
              <a:t>From Java 6 – first loads jars placed in the lib/endorsed directory (allows to override Suns </a:t>
            </a:r>
            <a:r>
              <a:rPr lang="en-US" altLang="ja-JP" sz="1600" dirty="0" err="1" smtClean="0"/>
              <a:t>impl</a:t>
            </a:r>
            <a:r>
              <a:rPr lang="en-US" altLang="ja-JP" sz="1600" dirty="0" smtClean="0"/>
              <a:t>.)</a:t>
            </a:r>
          </a:p>
          <a:p>
            <a:pPr lvl="2" fontAlgn="auto">
              <a:spcAft>
                <a:spcPts val="0"/>
              </a:spcAft>
              <a:buFont typeface="Arial" pitchFamily="34" charset="0"/>
              <a:buNone/>
              <a:defRPr/>
            </a:pPr>
            <a:endParaRPr lang="en-US" altLang="ja-JP" sz="1600" dirty="0" smtClean="0"/>
          </a:p>
          <a:p>
            <a:pPr lvl="1" fontAlgn="auto">
              <a:spcAft>
                <a:spcPts val="0"/>
              </a:spcAft>
              <a:buFont typeface="Arial" pitchFamily="34" charset="0"/>
              <a:buChar char="–"/>
              <a:defRPr/>
            </a:pPr>
            <a:r>
              <a:rPr lang="en-US" altLang="ja-JP" sz="2200" dirty="0" smtClean="0"/>
              <a:t>Extension class loader</a:t>
            </a:r>
          </a:p>
          <a:p>
            <a:pPr lvl="2" fontAlgn="auto">
              <a:spcAft>
                <a:spcPts val="0"/>
              </a:spcAft>
              <a:buFont typeface="Arial" pitchFamily="34" charset="0"/>
              <a:buChar char="•"/>
              <a:defRPr/>
            </a:pPr>
            <a:r>
              <a:rPr lang="en-US" altLang="ja-JP" sz="1600" dirty="0" smtClean="0"/>
              <a:t>Default implementation Loads the set of extension libraries</a:t>
            </a:r>
          </a:p>
          <a:p>
            <a:pPr lvl="2" fontAlgn="auto">
              <a:spcAft>
                <a:spcPts val="0"/>
              </a:spcAft>
              <a:buFont typeface="Arial" pitchFamily="34" charset="0"/>
              <a:buChar char="•"/>
              <a:defRPr/>
            </a:pPr>
            <a:r>
              <a:rPr lang="en-US" altLang="ja-JP" sz="1600" dirty="0" smtClean="0"/>
              <a:t>Classes located at %JAVA_HOME%/</a:t>
            </a:r>
            <a:r>
              <a:rPr lang="en-US" altLang="ja-JP" sz="1600" dirty="0" err="1" smtClean="0"/>
              <a:t>jre</a:t>
            </a:r>
            <a:r>
              <a:rPr lang="en-US" altLang="ja-JP" sz="1600" dirty="0" smtClean="0"/>
              <a:t>/lib/</a:t>
            </a:r>
            <a:r>
              <a:rPr lang="en-US" altLang="ja-JP" sz="1600" dirty="0" err="1" smtClean="0"/>
              <a:t>ext</a:t>
            </a:r>
            <a:r>
              <a:rPr lang="en-US" altLang="ja-JP" sz="1600" dirty="0" smtClean="0"/>
              <a:t>/</a:t>
            </a:r>
          </a:p>
          <a:p>
            <a:pPr lvl="2" fontAlgn="auto">
              <a:spcAft>
                <a:spcPts val="0"/>
              </a:spcAft>
              <a:buFont typeface="Arial" pitchFamily="34" charset="0"/>
              <a:buChar char="•"/>
              <a:defRPr/>
            </a:pPr>
            <a:r>
              <a:rPr lang="en-US" altLang="ja-JP" sz="1600" dirty="0" smtClean="0"/>
              <a:t>Can be implemented in vendor specific way</a:t>
            </a:r>
          </a:p>
          <a:p>
            <a:pPr lvl="2" fontAlgn="auto">
              <a:spcAft>
                <a:spcPts val="0"/>
              </a:spcAft>
              <a:buFont typeface="Arial" pitchFamily="34" charset="0"/>
              <a:buNone/>
              <a:defRPr/>
            </a:pPr>
            <a:endParaRPr lang="en-US" altLang="ja-JP" sz="1600" dirty="0" smtClean="0"/>
          </a:p>
          <a:p>
            <a:pPr lvl="1" fontAlgn="auto">
              <a:spcAft>
                <a:spcPts val="0"/>
              </a:spcAft>
              <a:buFont typeface="Arial" pitchFamily="34" charset="0"/>
              <a:buChar char="–"/>
              <a:defRPr/>
            </a:pPr>
            <a:r>
              <a:rPr lang="en-US" altLang="ja-JP" sz="2200" dirty="0" smtClean="0"/>
              <a:t>System class loader</a:t>
            </a:r>
          </a:p>
          <a:p>
            <a:pPr lvl="2" fontAlgn="auto">
              <a:spcAft>
                <a:spcPts val="0"/>
              </a:spcAft>
              <a:buFont typeface="Arial" pitchFamily="34" charset="0"/>
              <a:buChar char="•"/>
              <a:defRPr/>
            </a:pPr>
            <a:r>
              <a:rPr lang="en-US" altLang="ja-JP" sz="1600" dirty="0" smtClean="0"/>
              <a:t>Loads user defined classes </a:t>
            </a:r>
          </a:p>
          <a:p>
            <a:pPr lvl="2" fontAlgn="auto">
              <a:spcAft>
                <a:spcPts val="0"/>
              </a:spcAft>
              <a:buFont typeface="Arial" pitchFamily="34" charset="0"/>
              <a:buChar char="•"/>
              <a:defRPr/>
            </a:pPr>
            <a:r>
              <a:rPr lang="en-US" altLang="ja-JP" sz="1600" dirty="0" smtClean="0"/>
              <a:t>Classes configured and mapped at VM </a:t>
            </a:r>
            <a:r>
              <a:rPr lang="en-US" altLang="ja-JP" sz="1600" i="1" dirty="0" smtClean="0"/>
              <a:t>%CLASSPATH%  </a:t>
            </a:r>
            <a:r>
              <a:rPr lang="en-US" altLang="ja-JP" sz="1600" dirty="0" smtClean="0"/>
              <a:t>(both directories of classes &amp; jars)</a:t>
            </a:r>
          </a:p>
          <a:p>
            <a:pPr lvl="2" fontAlgn="auto">
              <a:spcAft>
                <a:spcPts val="0"/>
              </a:spcAft>
              <a:buFont typeface="Arial" pitchFamily="34" charset="0"/>
              <a:buChar char="•"/>
              <a:defRPr/>
            </a:pPr>
            <a:r>
              <a:rPr lang="en-US" altLang="ja-JP" sz="1600" dirty="0" smtClean="0"/>
              <a:t>If class is not found – throws </a:t>
            </a:r>
            <a:r>
              <a:rPr lang="en-US" altLang="ja-JP" sz="1600" i="1" dirty="0" err="1" smtClean="0"/>
              <a:t>ClassDefNotFoundException</a:t>
            </a:r>
            <a:endParaRPr lang="en-US" sz="2000" dirty="0" smtClean="0"/>
          </a:p>
          <a:p>
            <a:pPr lvl="1" fontAlgn="auto">
              <a:lnSpc>
                <a:spcPct val="80000"/>
              </a:lnSpc>
              <a:spcAft>
                <a:spcPts val="0"/>
              </a:spcAft>
              <a:buFontTx/>
              <a:buNone/>
              <a:defRPr/>
            </a:pPr>
            <a:endParaRPr lang="en-US"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52226" name="Rectangle 3"/>
          <p:cNvSpPr>
            <a:spLocks noGrp="1" noChangeArrowheads="1"/>
          </p:cNvSpPr>
          <p:nvPr>
            <p:ph type="body" idx="1"/>
          </p:nvPr>
        </p:nvSpPr>
        <p:spPr>
          <a:xfrm>
            <a:off x="444700" y="1557338"/>
            <a:ext cx="9560123" cy="4271962"/>
          </a:xfrm>
        </p:spPr>
        <p:txBody>
          <a:bodyPr/>
          <a:lstStyle/>
          <a:p>
            <a:r>
              <a:rPr lang="en-US" altLang="ja-JP" sz="2000" smtClean="0">
                <a:cs typeface="ＭＳ Ｐゴシック"/>
              </a:rPr>
              <a:t>Custom class loaders</a:t>
            </a:r>
          </a:p>
          <a:p>
            <a:pPr>
              <a:buFont typeface="Arial" charset="0"/>
              <a:buNone/>
            </a:pPr>
            <a:endParaRPr lang="en-US" altLang="ja-JP" sz="2000" smtClean="0">
              <a:cs typeface="ＭＳ Ｐゴシック"/>
            </a:endParaRPr>
          </a:p>
          <a:p>
            <a:pPr lvl="1"/>
            <a:r>
              <a:rPr lang="en-US" altLang="ja-JP" sz="1600" smtClean="0">
                <a:cs typeface="ＭＳ Ｐゴシック"/>
              </a:rPr>
              <a:t>Are user implementation of class loading</a:t>
            </a:r>
          </a:p>
          <a:p>
            <a:pPr lvl="1"/>
            <a:r>
              <a:rPr lang="en-US" altLang="ja-JP" sz="1600" smtClean="0">
                <a:cs typeface="ＭＳ Ｐゴシック"/>
              </a:rPr>
              <a:t>Are created programmatically after VM startup</a:t>
            </a:r>
          </a:p>
          <a:p>
            <a:pPr lvl="1"/>
            <a:r>
              <a:rPr lang="en-US" altLang="ja-JP" sz="1600" smtClean="0">
                <a:cs typeface="ＭＳ Ｐゴシック"/>
              </a:rPr>
              <a:t>Implicit or explicit child of the System class loader</a:t>
            </a:r>
          </a:p>
          <a:p>
            <a:pPr lvl="1"/>
            <a:r>
              <a:rPr lang="en-US" altLang="ja-JP" sz="1600" smtClean="0">
                <a:cs typeface="ＭＳ Ｐゴシック"/>
              </a:rPr>
              <a:t>Are forbidden in Applets (too powerful)</a:t>
            </a:r>
          </a:p>
          <a:p>
            <a:pPr>
              <a:buFont typeface="Arial" charset="0"/>
              <a:buNone/>
            </a:pPr>
            <a:endParaRPr lang="en-US" altLang="ja-JP" sz="2000" smtClean="0">
              <a:cs typeface="ＭＳ Ｐゴシック"/>
            </a:endParaRPr>
          </a:p>
          <a:p>
            <a:pPr lvl="1"/>
            <a:r>
              <a:rPr lang="en-US" altLang="ja-JP" sz="1600" smtClean="0">
                <a:cs typeface="ＭＳ Ｐゴシック"/>
              </a:rPr>
              <a:t>Why use custom class loaders?</a:t>
            </a:r>
          </a:p>
          <a:p>
            <a:pPr lvl="2"/>
            <a:r>
              <a:rPr lang="en-US" altLang="ja-JP" sz="1600" smtClean="0">
                <a:cs typeface="ＭＳ Ｐゴシック"/>
              </a:rPr>
              <a:t>For customized class loading policy (like DB or Network class loaders)</a:t>
            </a:r>
          </a:p>
          <a:p>
            <a:pPr lvl="2"/>
            <a:r>
              <a:rPr lang="en-US" altLang="ja-JP" sz="1600" smtClean="0">
                <a:cs typeface="ＭＳ Ｐゴシック"/>
              </a:rPr>
              <a:t>Security and versioning filtering</a:t>
            </a:r>
          </a:p>
          <a:p>
            <a:pPr lvl="2"/>
            <a:r>
              <a:rPr lang="en-US" altLang="ja-JP" sz="1600" smtClean="0">
                <a:cs typeface="ＭＳ Ｐゴシック"/>
              </a:rPr>
              <a:t>Byte code formatting / adjusting</a:t>
            </a:r>
          </a:p>
          <a:p>
            <a:pPr lvl="2"/>
            <a:r>
              <a:rPr lang="en-US" altLang="ja-JP" sz="1600" smtClean="0">
                <a:cs typeface="ＭＳ Ｐゴシック"/>
              </a:rPr>
              <a:t>Deploying new modules while previous are still loaded </a:t>
            </a:r>
          </a:p>
          <a:p>
            <a:pPr lvl="1">
              <a:lnSpc>
                <a:spcPct val="80000"/>
              </a:lnSpc>
              <a:buFont typeface="Arial" charset="0"/>
              <a:buNone/>
            </a:pPr>
            <a:endParaRPr lang="en-US" sz="2000" smtClean="0"/>
          </a:p>
          <a:p>
            <a:pPr lvl="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52226" name="Rectangle 3"/>
          <p:cNvSpPr>
            <a:spLocks noGrp="1" noChangeArrowheads="1"/>
          </p:cNvSpPr>
          <p:nvPr>
            <p:ph type="body" idx="1"/>
          </p:nvPr>
        </p:nvSpPr>
        <p:spPr>
          <a:xfrm>
            <a:off x="444700" y="1557338"/>
            <a:ext cx="9560123" cy="4271962"/>
          </a:xfrm>
        </p:spPr>
        <p:txBody>
          <a:bodyPr/>
          <a:lstStyle/>
          <a:p>
            <a:r>
              <a:rPr lang="en-US" altLang="ja-JP" sz="2800" dirty="0" smtClean="0">
                <a:cs typeface="ＭＳ Ｐゴシック"/>
              </a:rPr>
              <a:t>Endorsed directory</a:t>
            </a:r>
          </a:p>
          <a:p>
            <a:pPr>
              <a:buFont typeface="Arial" charset="0"/>
              <a:buNone/>
            </a:pPr>
            <a:endParaRPr lang="en-US" altLang="ja-JP" sz="2000" dirty="0" smtClean="0">
              <a:cs typeface="ＭＳ Ｐゴシック"/>
            </a:endParaRPr>
          </a:p>
          <a:p>
            <a:pPr lvl="1"/>
            <a:r>
              <a:rPr lang="en-US" altLang="ja-JP" sz="2000" dirty="0" smtClean="0">
                <a:cs typeface="ＭＳ Ｐゴシック"/>
              </a:rPr>
              <a:t>Place mature jars  to override immature/buggy implementations in JDK core</a:t>
            </a:r>
          </a:p>
          <a:p>
            <a:pPr lvl="1"/>
            <a:r>
              <a:rPr lang="en-US" altLang="ja-JP" sz="2000" dirty="0" smtClean="0">
                <a:cs typeface="ＭＳ Ｐゴシック"/>
              </a:rPr>
              <a:t>List of API s that currently can be overridden:</a:t>
            </a:r>
            <a:endParaRPr lang="en-US" altLang="ja-JP" sz="2000" dirty="0">
              <a:cs typeface="ＭＳ Ｐゴシック"/>
            </a:endParaRPr>
          </a:p>
          <a:p>
            <a:pPr lvl="2"/>
            <a:r>
              <a:rPr lang="en-US" altLang="ja-JP" sz="1800" dirty="0">
                <a:cs typeface="ＭＳ Ｐゴシック"/>
              </a:rPr>
              <a:t>Java API for XML Processing (JAXP)	1.4.5</a:t>
            </a:r>
          </a:p>
          <a:p>
            <a:pPr lvl="2"/>
            <a:r>
              <a:rPr lang="en-US" altLang="ja-JP" sz="1800" dirty="0">
                <a:cs typeface="ＭＳ Ｐゴシック"/>
              </a:rPr>
              <a:t>Java Architecture for XML Binding (JAXB)	2.2.4-1</a:t>
            </a:r>
          </a:p>
          <a:p>
            <a:pPr lvl="2"/>
            <a:r>
              <a:rPr lang="en-US" altLang="ja-JP" sz="1800" dirty="0">
                <a:cs typeface="ＭＳ Ｐゴシック"/>
              </a:rPr>
              <a:t>Java Compiler API	1.0</a:t>
            </a:r>
          </a:p>
          <a:p>
            <a:pPr lvl="2"/>
            <a:r>
              <a:rPr lang="en-US" altLang="ja-JP" sz="1800" dirty="0">
                <a:cs typeface="ＭＳ Ｐゴシック"/>
              </a:rPr>
              <a:t>Pluggable Annotation Processing API	1.7</a:t>
            </a:r>
          </a:p>
          <a:p>
            <a:pPr lvl="2"/>
            <a:r>
              <a:rPr lang="en-US" altLang="ja-JP" sz="1800" dirty="0">
                <a:cs typeface="ＭＳ Ｐゴシック"/>
              </a:rPr>
              <a:t>Common Annotations for the Java Platform	1.1</a:t>
            </a:r>
          </a:p>
          <a:p>
            <a:pPr lvl="2"/>
            <a:r>
              <a:rPr lang="en-US" altLang="ja-JP" sz="1800" dirty="0">
                <a:cs typeface="ＭＳ Ｐゴシック"/>
              </a:rPr>
              <a:t>Scripting for the Java Platform	1.0</a:t>
            </a:r>
          </a:p>
          <a:p>
            <a:pPr lvl="2"/>
            <a:r>
              <a:rPr lang="en-US" altLang="ja-JP" sz="1800" dirty="0">
                <a:cs typeface="ＭＳ Ｐゴシック"/>
              </a:rPr>
              <a:t>SOAP with Attachments API for Java (SAAJ) (package </a:t>
            </a:r>
            <a:r>
              <a:rPr lang="en-US" altLang="ja-JP" sz="1800" dirty="0" err="1">
                <a:cs typeface="ＭＳ Ｐゴシック"/>
              </a:rPr>
              <a:t>javax.xml.soap</a:t>
            </a:r>
            <a:r>
              <a:rPr lang="en-US" altLang="ja-JP" sz="1800" dirty="0">
                <a:cs typeface="ＭＳ Ｐゴシック"/>
              </a:rPr>
              <a:t>)	1.3.9</a:t>
            </a:r>
          </a:p>
          <a:p>
            <a:pPr lvl="1"/>
            <a:endParaRPr lang="en-US" altLang="ja-JP" sz="1800" dirty="0" smtClean="0">
              <a:cs typeface="ＭＳ Ｐゴシック"/>
            </a:endParaRPr>
          </a:p>
          <a:p>
            <a:pPr lvl="1"/>
            <a:endParaRPr lang="en-US" altLang="ja-JP" sz="1800" dirty="0" smtClean="0">
              <a:cs typeface="ＭＳ Ｐゴシック"/>
            </a:endParaRPr>
          </a:p>
          <a:p>
            <a:pPr lvl="1">
              <a:lnSpc>
                <a:spcPct val="80000"/>
              </a:lnSpc>
              <a:buFont typeface="Arial" charset="0"/>
              <a:buNone/>
            </a:pPr>
            <a:endParaRPr lang="en-US" sz="1800" dirty="0" smtClean="0"/>
          </a:p>
          <a:p>
            <a:pPr lvl="1">
              <a:lnSpc>
                <a:spcPct val="80000"/>
              </a:lnSpc>
              <a:buFontTx/>
              <a:buNone/>
            </a:pPr>
            <a:endParaRPr lang="en-US" sz="2000" dirty="0" smtClean="0"/>
          </a:p>
        </p:txBody>
      </p:sp>
    </p:spTree>
    <p:extLst>
      <p:ext uri="{BB962C8B-B14F-4D97-AF65-F5344CB8AC3E}">
        <p14:creationId xmlns:p14="http://schemas.microsoft.com/office/powerpoint/2010/main" xmlns="" val="13068476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53250" name="Rectangle 3"/>
          <p:cNvSpPr>
            <a:spLocks noGrp="1" noChangeArrowheads="1"/>
          </p:cNvSpPr>
          <p:nvPr>
            <p:ph type="body" idx="1"/>
          </p:nvPr>
        </p:nvSpPr>
        <p:spPr>
          <a:xfrm>
            <a:off x="444700" y="1557338"/>
            <a:ext cx="9560123" cy="4271962"/>
          </a:xfrm>
        </p:spPr>
        <p:txBody>
          <a:bodyPr/>
          <a:lstStyle/>
          <a:p>
            <a:r>
              <a:rPr lang="en-US" altLang="ja-JP" sz="2000" smtClean="0">
                <a:cs typeface="ＭＳ Ｐゴシック"/>
              </a:rPr>
              <a:t>Class loader hierarchy </a:t>
            </a:r>
          </a:p>
          <a:p>
            <a:pPr>
              <a:buFont typeface="Arial" charset="0"/>
              <a:buNone/>
            </a:pPr>
            <a:endParaRPr lang="en-US" altLang="ja-JP" sz="2000" smtClean="0">
              <a:cs typeface="ＭＳ Ｐゴシック"/>
            </a:endParaRPr>
          </a:p>
        </p:txBody>
      </p:sp>
      <p:sp>
        <p:nvSpPr>
          <p:cNvPr id="4" name="AutoShape 15"/>
          <p:cNvSpPr>
            <a:spLocks noChangeArrowheads="1"/>
          </p:cNvSpPr>
          <p:nvPr/>
        </p:nvSpPr>
        <p:spPr bwMode="auto">
          <a:xfrm>
            <a:off x="3943350" y="2057400"/>
            <a:ext cx="214312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Bootstrap Class Loader</a:t>
            </a:r>
          </a:p>
        </p:txBody>
      </p:sp>
      <p:sp>
        <p:nvSpPr>
          <p:cNvPr id="5" name="AutoShape 15"/>
          <p:cNvSpPr>
            <a:spLocks noChangeArrowheads="1"/>
          </p:cNvSpPr>
          <p:nvPr/>
        </p:nvSpPr>
        <p:spPr bwMode="auto">
          <a:xfrm>
            <a:off x="3943350" y="2819400"/>
            <a:ext cx="214312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Extension Class Loader</a:t>
            </a:r>
          </a:p>
        </p:txBody>
      </p:sp>
      <p:sp>
        <p:nvSpPr>
          <p:cNvPr id="6" name="AutoShape 15"/>
          <p:cNvSpPr>
            <a:spLocks noChangeArrowheads="1"/>
          </p:cNvSpPr>
          <p:nvPr/>
        </p:nvSpPr>
        <p:spPr bwMode="auto">
          <a:xfrm>
            <a:off x="3943350" y="3581400"/>
            <a:ext cx="214312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System Class Loader</a:t>
            </a:r>
          </a:p>
        </p:txBody>
      </p:sp>
      <p:sp>
        <p:nvSpPr>
          <p:cNvPr id="7" name="AutoShape 15"/>
          <p:cNvSpPr>
            <a:spLocks noChangeArrowheads="1"/>
          </p:cNvSpPr>
          <p:nvPr/>
        </p:nvSpPr>
        <p:spPr bwMode="auto">
          <a:xfrm>
            <a:off x="2143125" y="4495800"/>
            <a:ext cx="231457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 User-Defined Class Loader</a:t>
            </a:r>
          </a:p>
        </p:txBody>
      </p:sp>
      <p:sp>
        <p:nvSpPr>
          <p:cNvPr id="8" name="AutoShape 15"/>
          <p:cNvSpPr>
            <a:spLocks noChangeArrowheads="1"/>
          </p:cNvSpPr>
          <p:nvPr/>
        </p:nvSpPr>
        <p:spPr bwMode="auto">
          <a:xfrm>
            <a:off x="2143125" y="5257800"/>
            <a:ext cx="231457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 User-Defined Class Loader</a:t>
            </a:r>
          </a:p>
        </p:txBody>
      </p:sp>
      <p:sp>
        <p:nvSpPr>
          <p:cNvPr id="9" name="AutoShape 15"/>
          <p:cNvSpPr>
            <a:spLocks noChangeArrowheads="1"/>
          </p:cNvSpPr>
          <p:nvPr/>
        </p:nvSpPr>
        <p:spPr bwMode="auto">
          <a:xfrm>
            <a:off x="5400675" y="4495800"/>
            <a:ext cx="2314575" cy="381000"/>
          </a:xfrm>
          <a:prstGeom prst="flowChartAlternateProcess">
            <a:avLst/>
          </a:prstGeom>
          <a:solidFill>
            <a:srgbClr val="DDDDDD"/>
          </a:solidFill>
          <a:ln w="9525">
            <a:noFill/>
            <a:miter lim="800000"/>
            <a:headEnd/>
            <a:tailEnd/>
          </a:ln>
          <a:effectLst/>
          <a:scene3d>
            <a:camera prst="orthographicFront"/>
            <a:lightRig rig="threePt" dir="t"/>
          </a:scene3d>
          <a:sp3d>
            <a:bevelT/>
          </a:sp3d>
        </p:spPr>
        <p:txBody>
          <a:bodyPr wrap="none" anchor="ctr"/>
          <a:lstStyle/>
          <a:p>
            <a:pPr algn="ctr" rtl="0" eaLnBrk="0" fontAlgn="auto" hangingPunct="0">
              <a:spcBef>
                <a:spcPts val="0"/>
              </a:spcBef>
              <a:spcAft>
                <a:spcPts val="0"/>
              </a:spcAft>
              <a:defRPr/>
            </a:pPr>
            <a:r>
              <a:rPr lang="en-US" sz="1400" dirty="0">
                <a:latin typeface="+mn-lt"/>
                <a:cs typeface="+mn-cs"/>
              </a:rPr>
              <a:t> User-Defined Class Loader</a:t>
            </a:r>
          </a:p>
        </p:txBody>
      </p:sp>
      <p:cxnSp>
        <p:nvCxnSpPr>
          <p:cNvPr id="11" name="Straight Arrow Connector 10"/>
          <p:cNvCxnSpPr/>
          <p:nvPr/>
        </p:nvCxnSpPr>
        <p:spPr>
          <a:xfrm rot="5400000" flipH="1" flipV="1">
            <a:off x="4782443" y="2629595"/>
            <a:ext cx="381000" cy="1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780658" y="3390008"/>
            <a:ext cx="381000" cy="1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857751" y="4076502"/>
            <a:ext cx="228600" cy="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71825" y="4191000"/>
            <a:ext cx="36004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019426" y="4343202"/>
            <a:ext cx="304800" cy="3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618983" y="4342508"/>
            <a:ext cx="304800" cy="1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2982218" y="5066407"/>
            <a:ext cx="381000" cy="1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54274" name="Rectangle 3"/>
          <p:cNvSpPr>
            <a:spLocks noGrp="1" noChangeArrowheads="1"/>
          </p:cNvSpPr>
          <p:nvPr>
            <p:ph type="body" idx="1"/>
          </p:nvPr>
        </p:nvSpPr>
        <p:spPr>
          <a:xfrm>
            <a:off x="444700" y="1557338"/>
            <a:ext cx="9560123" cy="4271962"/>
          </a:xfrm>
        </p:spPr>
        <p:txBody>
          <a:bodyPr/>
          <a:lstStyle/>
          <a:p>
            <a:r>
              <a:rPr lang="en-US" altLang="ja-JP" sz="2000" dirty="0" smtClean="0">
                <a:cs typeface="ＭＳ Ｐゴシック"/>
              </a:rPr>
              <a:t>Working with custom class loaders</a:t>
            </a:r>
          </a:p>
          <a:p>
            <a:pPr>
              <a:buFont typeface="Arial" charset="0"/>
              <a:buNone/>
            </a:pPr>
            <a:endParaRPr lang="en-US" altLang="ja-JP" sz="2000" dirty="0" smtClean="0">
              <a:cs typeface="ＭＳ Ｐゴシック"/>
            </a:endParaRPr>
          </a:p>
          <a:p>
            <a:pPr lvl="1"/>
            <a:r>
              <a:rPr lang="en-US" altLang="ja-JP" sz="1600" dirty="0" smtClean="0">
                <a:cs typeface="ＭＳ Ｐゴシック"/>
              </a:rPr>
              <a:t>Coding rules</a:t>
            </a:r>
          </a:p>
          <a:p>
            <a:pPr lvl="2"/>
            <a:r>
              <a:rPr lang="en-US" altLang="ja-JP" sz="1400" dirty="0" smtClean="0">
                <a:cs typeface="ＭＳ Ｐゴシック"/>
              </a:rPr>
              <a:t>Must extend system class loader (</a:t>
            </a:r>
            <a:r>
              <a:rPr lang="en-US" altLang="ja-JP" sz="1400" i="1" dirty="0" err="1" smtClean="0">
                <a:cs typeface="ＭＳ Ｐゴシック"/>
              </a:rPr>
              <a:t>java.lang.ClassLoader</a:t>
            </a:r>
            <a:r>
              <a:rPr lang="en-US" altLang="ja-JP" sz="1400" dirty="0" smtClean="0">
                <a:cs typeface="ＭＳ Ｐゴシック"/>
              </a:rPr>
              <a:t>) or other custom class loader</a:t>
            </a:r>
          </a:p>
          <a:p>
            <a:pPr lvl="2"/>
            <a:r>
              <a:rPr lang="en-US" altLang="ja-JP" sz="1400" dirty="0" smtClean="0">
                <a:cs typeface="ＭＳ Ｐゴシック"/>
              </a:rPr>
              <a:t>Must override Class </a:t>
            </a:r>
            <a:r>
              <a:rPr lang="en-US" altLang="ja-JP" sz="1400" i="1" dirty="0" err="1" smtClean="0">
                <a:cs typeface="ＭＳ Ｐゴシック"/>
              </a:rPr>
              <a:t>findClass</a:t>
            </a:r>
            <a:r>
              <a:rPr lang="en-US" altLang="ja-JP" sz="1400" i="1" dirty="0" smtClean="0">
                <a:cs typeface="ＭＳ Ｐゴシック"/>
              </a:rPr>
              <a:t> (String name) </a:t>
            </a:r>
            <a:r>
              <a:rPr lang="en-US" altLang="ja-JP" sz="1400" dirty="0" smtClean="0">
                <a:cs typeface="ＭＳ Ｐゴシック"/>
              </a:rPr>
              <a:t>method</a:t>
            </a:r>
          </a:p>
          <a:p>
            <a:pPr lvl="3"/>
            <a:r>
              <a:rPr lang="en-US" altLang="ja-JP" sz="1200" dirty="0" smtClean="0">
                <a:cs typeface="ＭＳ Ｐゴシック"/>
              </a:rPr>
              <a:t>Defines the main logic  of how and where the binary data is taken </a:t>
            </a:r>
          </a:p>
          <a:p>
            <a:pPr lvl="3"/>
            <a:r>
              <a:rPr lang="en-US" altLang="ja-JP" sz="1200" dirty="0" smtClean="0">
                <a:cs typeface="ＭＳ Ｐゴシック"/>
              </a:rPr>
              <a:t>Use </a:t>
            </a:r>
            <a:r>
              <a:rPr lang="en-US" altLang="ja-JP" sz="1200" i="1" dirty="0" err="1" smtClean="0">
                <a:cs typeface="ＭＳ Ｐゴシック"/>
              </a:rPr>
              <a:t>super.defineClass</a:t>
            </a:r>
            <a:r>
              <a:rPr lang="en-US" altLang="ja-JP" sz="1200" i="1" dirty="0" smtClean="0">
                <a:cs typeface="ＭＳ Ｐゴシック"/>
              </a:rPr>
              <a:t>(..) </a:t>
            </a:r>
            <a:r>
              <a:rPr lang="en-US" altLang="ja-JP" sz="1200" dirty="0" smtClean="0">
                <a:cs typeface="ＭＳ Ｐゴシック"/>
              </a:rPr>
              <a:t>in order to reflect the loaded byte array into a Class  [may also be overridden]</a:t>
            </a:r>
          </a:p>
          <a:p>
            <a:pPr lvl="3"/>
            <a:endParaRPr lang="en-US" altLang="ja-JP" sz="1400" dirty="0" smtClean="0">
              <a:cs typeface="ＭＳ Ｐゴシック"/>
            </a:endParaRPr>
          </a:p>
          <a:p>
            <a:pPr lvl="2"/>
            <a:endParaRPr lang="en-US" altLang="ja-JP" sz="1200" dirty="0" smtClean="0">
              <a:cs typeface="ＭＳ Ｐゴシック"/>
            </a:endParaRPr>
          </a:p>
          <a:p>
            <a:pPr lvl="1">
              <a:lnSpc>
                <a:spcPct val="80000"/>
              </a:lnSpc>
            </a:pPr>
            <a:r>
              <a:rPr lang="en-US" sz="1800" dirty="0" smtClean="0"/>
              <a:t>Using it</a:t>
            </a:r>
          </a:p>
          <a:p>
            <a:pPr lvl="2"/>
            <a:r>
              <a:rPr lang="en-US" altLang="ja-JP" sz="1400" dirty="0" smtClean="0">
                <a:cs typeface="ＭＳ Ｐゴシック"/>
              </a:rPr>
              <a:t>Create an instance of the custom class loader</a:t>
            </a:r>
          </a:p>
          <a:p>
            <a:pPr lvl="2"/>
            <a:r>
              <a:rPr lang="en-US" altLang="ja-JP" sz="1400" dirty="0" smtClean="0">
                <a:cs typeface="ＭＳ Ｐゴシック"/>
              </a:rPr>
              <a:t>Use </a:t>
            </a:r>
            <a:r>
              <a:rPr lang="en-US" altLang="ja-JP" sz="1400" i="1" dirty="0" err="1" smtClean="0">
                <a:cs typeface="ＭＳ Ｐゴシック"/>
              </a:rPr>
              <a:t>loadClass</a:t>
            </a:r>
            <a:r>
              <a:rPr lang="en-US" altLang="ja-JP" sz="1400" i="1" dirty="0" smtClean="0">
                <a:cs typeface="ＭＳ Ｐゴシック"/>
              </a:rPr>
              <a:t> (String </a:t>
            </a:r>
            <a:r>
              <a:rPr lang="en-US" altLang="ja-JP" sz="1400" i="1" dirty="0" err="1" smtClean="0">
                <a:cs typeface="ＭＳ Ｐゴシック"/>
              </a:rPr>
              <a:t>className</a:t>
            </a:r>
            <a:r>
              <a:rPr lang="en-US" altLang="ja-JP" sz="1400" i="1" dirty="0" smtClean="0">
                <a:cs typeface="ＭＳ Ｐゴシック"/>
              </a:rPr>
              <a:t>, </a:t>
            </a:r>
            <a:r>
              <a:rPr lang="en-US" altLang="ja-JP" sz="1400" i="1" dirty="0" err="1" smtClean="0">
                <a:cs typeface="ＭＳ Ｐゴシック"/>
              </a:rPr>
              <a:t>boolean</a:t>
            </a:r>
            <a:r>
              <a:rPr lang="en-US" altLang="ja-JP" sz="1400" i="1" dirty="0" smtClean="0">
                <a:cs typeface="ＭＳ Ｐゴシック"/>
              </a:rPr>
              <a:t> resolve) </a:t>
            </a:r>
            <a:r>
              <a:rPr lang="en-US" altLang="ja-JP" sz="1400" dirty="0" smtClean="0">
                <a:cs typeface="ＭＳ Ｐゴシック"/>
              </a:rPr>
              <a:t>method to load a class reflection [</a:t>
            </a:r>
            <a:r>
              <a:rPr lang="en-US" altLang="ja-JP" sz="1400" i="1" dirty="0" smtClean="0">
                <a:cs typeface="ＭＳ Ｐゴシック"/>
              </a:rPr>
              <a:t>Class</a:t>
            </a:r>
            <a:r>
              <a:rPr lang="en-US" altLang="ja-JP" sz="1400" dirty="0" smtClean="0">
                <a:cs typeface="ＭＳ Ｐゴシック"/>
              </a:rPr>
              <a:t>]</a:t>
            </a:r>
          </a:p>
          <a:p>
            <a:pPr lvl="2"/>
            <a:r>
              <a:rPr lang="en-US" sz="1400" dirty="0" smtClean="0">
                <a:ea typeface="ＭＳ Ｐゴシック"/>
                <a:cs typeface="ＭＳ Ｐゴシック"/>
              </a:rPr>
              <a:t>Call </a:t>
            </a:r>
            <a:r>
              <a:rPr lang="en-US" sz="1400" i="1" dirty="0" err="1" smtClean="0">
                <a:ea typeface="ＭＳ Ｐゴシック"/>
                <a:cs typeface="ＭＳ Ｐゴシック"/>
              </a:rPr>
              <a:t>Class.newInstance</a:t>
            </a:r>
            <a:r>
              <a:rPr lang="en-US" sz="1400" i="1" dirty="0" smtClean="0">
                <a:ea typeface="ＭＳ Ｐゴシック"/>
                <a:cs typeface="ＭＳ Ｐゴシック"/>
              </a:rPr>
              <a:t>() </a:t>
            </a:r>
            <a:r>
              <a:rPr lang="en-US" sz="1400" dirty="0" smtClean="0">
                <a:ea typeface="ＭＳ Ｐゴシック"/>
                <a:cs typeface="ＭＳ Ｐゴシック"/>
              </a:rPr>
              <a:t>method in order to create an object from the loaded class</a:t>
            </a:r>
          </a:p>
          <a:p>
            <a:pPr lvl="3"/>
            <a:r>
              <a:rPr lang="en-US" sz="1000" dirty="0" smtClean="0">
                <a:ea typeface="ＭＳ Ｐゴシック"/>
                <a:cs typeface="ＭＳ Ｐゴシック"/>
              </a:rPr>
              <a:t>Relevant for  classes with empty constructor – otherwise use reflection to call the constructor with appropriate parameters</a:t>
            </a:r>
          </a:p>
          <a:p>
            <a:pPr lvl="3"/>
            <a:r>
              <a:rPr lang="en-US" sz="1000" dirty="0" smtClean="0">
                <a:ea typeface="ＭＳ Ｐゴシック"/>
              </a:rPr>
              <a:t>Causes static block execution, default values assignment &amp; constructor execution </a:t>
            </a:r>
            <a:endParaRPr lang="en-US" sz="1000" dirty="0" smtClean="0"/>
          </a:p>
          <a:p>
            <a:pPr lvl="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501849" y="274638"/>
            <a:ext cx="9258300" cy="1143000"/>
          </a:xfrm>
        </p:spPr>
        <p:txBody>
          <a:bodyPr/>
          <a:lstStyle/>
          <a:p>
            <a:r>
              <a:rPr lang="en-US" dirty="0" smtClean="0"/>
              <a:t>Class Loading</a:t>
            </a:r>
          </a:p>
        </p:txBody>
      </p:sp>
      <p:sp>
        <p:nvSpPr>
          <p:cNvPr id="55298" name="Rectangle 3"/>
          <p:cNvSpPr>
            <a:spLocks noGrp="1" noChangeArrowheads="1"/>
          </p:cNvSpPr>
          <p:nvPr>
            <p:ph type="body" idx="1"/>
          </p:nvPr>
        </p:nvSpPr>
        <p:spPr>
          <a:xfrm>
            <a:off x="444700" y="1557338"/>
            <a:ext cx="9560123" cy="4271962"/>
          </a:xfrm>
        </p:spPr>
        <p:txBody>
          <a:bodyPr/>
          <a:lstStyle/>
          <a:p>
            <a:r>
              <a:rPr lang="en-US" altLang="ja-JP" sz="2000" smtClean="0">
                <a:cs typeface="ＭＳ Ｐゴシック"/>
              </a:rPr>
              <a:t>Working with custom class loaders</a:t>
            </a:r>
          </a:p>
          <a:p>
            <a:pPr lvl="1"/>
            <a:r>
              <a:rPr lang="en-US" altLang="ja-JP" sz="1600" smtClean="0">
                <a:cs typeface="ＭＳ Ｐゴシック"/>
              </a:rPr>
              <a:t>Example:</a:t>
            </a:r>
            <a:endParaRPr lang="en-US" sz="2000" smtClean="0"/>
          </a:p>
        </p:txBody>
      </p:sp>
      <p:sp>
        <p:nvSpPr>
          <p:cNvPr id="5" name="Rectangle 5"/>
          <p:cNvSpPr>
            <a:spLocks noChangeArrowheads="1"/>
          </p:cNvSpPr>
          <p:nvPr/>
        </p:nvSpPr>
        <p:spPr bwMode="auto">
          <a:xfrm>
            <a:off x="1373386" y="2286000"/>
            <a:ext cx="7113389" cy="21336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a:latin typeface="+mn-lt"/>
                <a:cs typeface="+mn-cs"/>
              </a:rPr>
              <a:t>public class </a:t>
            </a:r>
            <a:r>
              <a:rPr lang="en-US" sz="1400" dirty="0" err="1">
                <a:latin typeface="+mn-lt"/>
                <a:cs typeface="+mn-cs"/>
              </a:rPr>
              <a:t>CustomClassLoader</a:t>
            </a:r>
            <a:r>
              <a:rPr lang="en-US" sz="1400" dirty="0">
                <a:latin typeface="+mn-lt"/>
                <a:cs typeface="+mn-cs"/>
              </a:rPr>
              <a:t> extends </a:t>
            </a:r>
            <a:r>
              <a:rPr lang="en-US" sz="1400" dirty="0" err="1">
                <a:latin typeface="+mn-lt"/>
                <a:cs typeface="+mn-cs"/>
              </a:rPr>
              <a:t>ClassLoader</a:t>
            </a:r>
            <a:r>
              <a:rPr lang="en-US" sz="1400" dirty="0">
                <a:latin typeface="+mn-lt"/>
                <a:cs typeface="+mn-cs"/>
              </a:rPr>
              <a:t> {</a:t>
            </a: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en-US" sz="1400" dirty="0">
                <a:latin typeface="+mn-lt"/>
                <a:cs typeface="+mn-cs"/>
              </a:rPr>
              <a:t>	public Class </a:t>
            </a:r>
            <a:r>
              <a:rPr lang="en-US" sz="1400" dirty="0" err="1">
                <a:latin typeface="+mn-lt"/>
                <a:cs typeface="+mn-cs"/>
              </a:rPr>
              <a:t>findClass</a:t>
            </a:r>
            <a:r>
              <a:rPr lang="en-US" sz="1400" dirty="0">
                <a:latin typeface="+mn-lt"/>
                <a:cs typeface="+mn-cs"/>
              </a:rPr>
              <a:t> (String </a:t>
            </a:r>
            <a:r>
              <a:rPr lang="en-US" sz="1400" dirty="0" err="1">
                <a:latin typeface="+mn-lt"/>
                <a:cs typeface="+mn-cs"/>
              </a:rPr>
              <a:t>className</a:t>
            </a:r>
            <a:r>
              <a:rPr lang="en-US" sz="1400" dirty="0">
                <a:latin typeface="+mn-lt"/>
                <a:cs typeface="+mn-cs"/>
              </a:rPr>
              <a:t>){</a:t>
            </a:r>
          </a:p>
          <a:p>
            <a:pPr algn="l" rtl="0" fontAlgn="auto">
              <a:spcBef>
                <a:spcPts val="0"/>
              </a:spcBef>
              <a:spcAft>
                <a:spcPts val="0"/>
              </a:spcAft>
              <a:defRPr/>
            </a:pPr>
            <a:r>
              <a:rPr lang="en-US" sz="1400" dirty="0">
                <a:latin typeface="+mn-lt"/>
                <a:cs typeface="+mn-cs"/>
              </a:rPr>
              <a:t>		byte[] data=null;</a:t>
            </a:r>
          </a:p>
          <a:p>
            <a:pPr algn="l" rtl="0" fontAlgn="auto">
              <a:spcBef>
                <a:spcPts val="0"/>
              </a:spcBef>
              <a:spcAft>
                <a:spcPts val="0"/>
              </a:spcAft>
              <a:defRPr/>
            </a:pPr>
            <a:r>
              <a:rPr lang="en-US" sz="1400" dirty="0">
                <a:latin typeface="+mn-lt"/>
                <a:cs typeface="+mn-cs"/>
              </a:rPr>
              <a:t>		</a:t>
            </a:r>
            <a:r>
              <a:rPr lang="en-US" sz="1400" i="1" dirty="0">
                <a:latin typeface="+mn-lt"/>
                <a:cs typeface="+mn-cs"/>
              </a:rPr>
              <a:t>//fetch class and load into the byte array</a:t>
            </a:r>
          </a:p>
          <a:p>
            <a:pPr algn="l" rtl="0" fontAlgn="auto">
              <a:spcBef>
                <a:spcPts val="0"/>
              </a:spcBef>
              <a:spcAft>
                <a:spcPts val="0"/>
              </a:spcAft>
              <a:defRPr/>
            </a:pPr>
            <a:r>
              <a:rPr lang="en-US" sz="1400" i="1" dirty="0">
                <a:latin typeface="+mn-lt"/>
                <a:cs typeface="+mn-cs"/>
              </a:rPr>
              <a:t>		//(or load class directly in Class format)</a:t>
            </a:r>
          </a:p>
          <a:p>
            <a:pPr algn="l" rtl="0" fontAlgn="auto">
              <a:spcBef>
                <a:spcPts val="0"/>
              </a:spcBef>
              <a:spcAft>
                <a:spcPts val="0"/>
              </a:spcAft>
              <a:defRPr/>
            </a:pPr>
            <a:r>
              <a:rPr lang="en-US" sz="1400" dirty="0">
                <a:latin typeface="+mn-lt"/>
                <a:cs typeface="+mn-cs"/>
              </a:rPr>
              <a:t>		return </a:t>
            </a:r>
            <a:r>
              <a:rPr lang="en-US" sz="1400" dirty="0" err="1">
                <a:latin typeface="+mn-lt"/>
                <a:cs typeface="+mn-cs"/>
              </a:rPr>
              <a:t>defineClass</a:t>
            </a:r>
            <a:r>
              <a:rPr lang="en-US" sz="1400" dirty="0">
                <a:latin typeface="+mn-lt"/>
                <a:cs typeface="+mn-cs"/>
              </a:rPr>
              <a:t>(className,data,0,data.length); </a:t>
            </a:r>
          </a:p>
          <a:p>
            <a:pPr algn="l" rtl="0" fontAlgn="auto">
              <a:spcBef>
                <a:spcPts val="0"/>
              </a:spcBef>
              <a:spcAft>
                <a:spcPts val="0"/>
              </a:spcAft>
              <a:defRPr/>
            </a:pPr>
            <a:r>
              <a:rPr lang="en-US" sz="1400" dirty="0">
                <a:latin typeface="+mn-lt"/>
                <a:cs typeface="+mn-cs"/>
              </a:rPr>
              <a:t>	}</a:t>
            </a:r>
          </a:p>
          <a:p>
            <a:pPr algn="l" rtl="0" fontAlgn="auto">
              <a:spcBef>
                <a:spcPts val="0"/>
              </a:spcBef>
              <a:spcAft>
                <a:spcPts val="0"/>
              </a:spcAft>
              <a:defRPr/>
            </a:pPr>
            <a:r>
              <a:rPr lang="en-US" sz="1400" dirty="0">
                <a:latin typeface="+mn-lt"/>
                <a:cs typeface="+mn-cs"/>
              </a:rPr>
              <a:t>}</a:t>
            </a:r>
            <a:endParaRPr lang="en-US" sz="1400" dirty="0">
              <a:solidFill>
                <a:srgbClr val="FF3300"/>
              </a:solidFill>
              <a:latin typeface="+mn-lt"/>
              <a:cs typeface="+mn-cs"/>
            </a:endParaRPr>
          </a:p>
        </p:txBody>
      </p:sp>
      <p:sp>
        <p:nvSpPr>
          <p:cNvPr id="7" name="Rectangle 5"/>
          <p:cNvSpPr>
            <a:spLocks noChangeArrowheads="1"/>
          </p:cNvSpPr>
          <p:nvPr/>
        </p:nvSpPr>
        <p:spPr bwMode="auto">
          <a:xfrm>
            <a:off x="1371600" y="4419600"/>
            <a:ext cx="7113389" cy="21336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a:latin typeface="+mn-lt"/>
                <a:cs typeface="+mn-cs"/>
              </a:rPr>
              <a:t>public class Test {</a:t>
            </a:r>
          </a:p>
          <a:p>
            <a:pPr algn="l" rtl="0" fontAlgn="auto">
              <a:spcBef>
                <a:spcPts val="0"/>
              </a:spcBef>
              <a:spcAft>
                <a:spcPts val="0"/>
              </a:spcAft>
              <a:defRPr/>
            </a:pPr>
            <a:endParaRPr lang="en-US" sz="1400" dirty="0">
              <a:latin typeface="+mn-lt"/>
              <a:cs typeface="+mn-cs"/>
            </a:endParaRPr>
          </a:p>
          <a:p>
            <a:pPr algn="l" rtl="0" fontAlgn="auto">
              <a:spcBef>
                <a:spcPts val="0"/>
              </a:spcBef>
              <a:spcAft>
                <a:spcPts val="0"/>
              </a:spcAft>
              <a:defRPr/>
            </a:pPr>
            <a:r>
              <a:rPr lang="en-US" sz="1400" dirty="0">
                <a:latin typeface="+mn-lt"/>
                <a:cs typeface="+mn-cs"/>
              </a:rPr>
              <a:t>	public static void main(String[] </a:t>
            </a:r>
            <a:r>
              <a:rPr lang="en-US" sz="1400" dirty="0" err="1">
                <a:latin typeface="+mn-lt"/>
                <a:cs typeface="+mn-cs"/>
              </a:rPr>
              <a:t>args</a:t>
            </a:r>
            <a:r>
              <a:rPr lang="en-US" sz="1400" dirty="0">
                <a:latin typeface="+mn-lt"/>
                <a:cs typeface="+mn-cs"/>
              </a:rPr>
              <a:t>) {</a:t>
            </a:r>
          </a:p>
          <a:p>
            <a:pPr algn="l" rtl="0" fontAlgn="auto">
              <a:spcBef>
                <a:spcPts val="0"/>
              </a:spcBef>
              <a:spcAft>
                <a:spcPts val="0"/>
              </a:spcAft>
              <a:defRPr/>
            </a:pPr>
            <a:r>
              <a:rPr lang="en-US" sz="1400" dirty="0">
                <a:latin typeface="+mn-lt"/>
                <a:cs typeface="+mn-cs"/>
              </a:rPr>
              <a:t>		</a:t>
            </a:r>
            <a:r>
              <a:rPr lang="en-US" sz="1400" dirty="0" err="1">
                <a:latin typeface="+mn-lt"/>
                <a:cs typeface="+mn-cs"/>
              </a:rPr>
              <a:t>CustomClassLoader</a:t>
            </a:r>
            <a:r>
              <a:rPr lang="en-US" sz="1400" dirty="0">
                <a:latin typeface="+mn-lt"/>
                <a:cs typeface="+mn-cs"/>
              </a:rPr>
              <a:t> loader=new </a:t>
            </a:r>
            <a:r>
              <a:rPr lang="en-US" sz="1400" dirty="0" err="1">
                <a:latin typeface="+mn-lt"/>
                <a:cs typeface="+mn-cs"/>
              </a:rPr>
              <a:t>CustomClassLoader</a:t>
            </a:r>
            <a:r>
              <a:rPr lang="en-US" sz="1400" dirty="0">
                <a:latin typeface="+mn-lt"/>
                <a:cs typeface="+mn-cs"/>
              </a:rPr>
              <a:t>();</a:t>
            </a:r>
          </a:p>
          <a:p>
            <a:pPr algn="l" rtl="0" fontAlgn="auto">
              <a:spcBef>
                <a:spcPts val="0"/>
              </a:spcBef>
              <a:spcAft>
                <a:spcPts val="0"/>
              </a:spcAft>
              <a:defRPr/>
            </a:pPr>
            <a:r>
              <a:rPr lang="en-US" sz="1400" dirty="0">
                <a:latin typeface="+mn-lt"/>
                <a:cs typeface="+mn-cs"/>
              </a:rPr>
              <a:t>		try {</a:t>
            </a:r>
          </a:p>
          <a:p>
            <a:pPr algn="l" rtl="0" fontAlgn="auto">
              <a:spcBef>
                <a:spcPts val="0"/>
              </a:spcBef>
              <a:spcAft>
                <a:spcPts val="0"/>
              </a:spcAft>
              <a:defRPr/>
            </a:pPr>
            <a:r>
              <a:rPr lang="en-US" sz="1400" dirty="0">
                <a:latin typeface="+mn-lt"/>
                <a:cs typeface="+mn-cs"/>
              </a:rPr>
              <a:t>		          Object </a:t>
            </a:r>
            <a:r>
              <a:rPr lang="en-US" sz="1400" dirty="0" err="1">
                <a:latin typeface="+mn-lt"/>
                <a:cs typeface="+mn-cs"/>
              </a:rPr>
              <a:t>obj</a:t>
            </a:r>
            <a:r>
              <a:rPr lang="en-US" sz="1400" dirty="0">
                <a:latin typeface="+mn-lt"/>
                <a:cs typeface="+mn-cs"/>
              </a:rPr>
              <a:t>=</a:t>
            </a:r>
            <a:r>
              <a:rPr lang="en-US" sz="1400" dirty="0" err="1">
                <a:latin typeface="+mn-lt"/>
                <a:cs typeface="+mn-cs"/>
              </a:rPr>
              <a:t>loader.loadClass</a:t>
            </a:r>
            <a:r>
              <a:rPr lang="en-US" sz="1400" dirty="0">
                <a:latin typeface="+mn-lt"/>
                <a:cs typeface="+mn-cs"/>
              </a:rPr>
              <a:t>("</a:t>
            </a:r>
            <a:r>
              <a:rPr lang="en-US" sz="1400" dirty="0" err="1">
                <a:latin typeface="+mn-lt"/>
                <a:cs typeface="+mn-cs"/>
              </a:rPr>
              <a:t>Foo</a:t>
            </a:r>
            <a:r>
              <a:rPr lang="en-US" sz="1400" dirty="0">
                <a:latin typeface="+mn-lt"/>
                <a:cs typeface="+mn-cs"/>
              </a:rPr>
              <a:t>").</a:t>
            </a:r>
            <a:r>
              <a:rPr lang="en-US" sz="1400" dirty="0" err="1">
                <a:latin typeface="+mn-lt"/>
                <a:cs typeface="+mn-cs"/>
              </a:rPr>
              <a:t>newInstance</a:t>
            </a:r>
            <a:r>
              <a:rPr lang="en-US" sz="1400" dirty="0">
                <a:latin typeface="+mn-lt"/>
                <a:cs typeface="+mn-cs"/>
              </a:rPr>
              <a:t>();</a:t>
            </a:r>
          </a:p>
          <a:p>
            <a:pPr algn="l" rtl="0" fontAlgn="auto">
              <a:spcBef>
                <a:spcPts val="0"/>
              </a:spcBef>
              <a:spcAft>
                <a:spcPts val="0"/>
              </a:spcAft>
              <a:defRPr/>
            </a:pPr>
            <a:r>
              <a:rPr lang="en-US" sz="1400" dirty="0">
                <a:latin typeface="+mn-lt"/>
                <a:cs typeface="+mn-cs"/>
              </a:rPr>
              <a:t>		} catch (Exception e) { </a:t>
            </a:r>
            <a:r>
              <a:rPr lang="en-US" sz="1400" dirty="0" err="1">
                <a:latin typeface="+mn-lt"/>
                <a:cs typeface="+mn-cs"/>
              </a:rPr>
              <a:t>e.printStackTrace</a:t>
            </a:r>
            <a:r>
              <a:rPr lang="en-US" sz="1400" dirty="0">
                <a:latin typeface="+mn-lt"/>
                <a:cs typeface="+mn-cs"/>
              </a:rPr>
              <a:t>(); }</a:t>
            </a:r>
          </a:p>
          <a:p>
            <a:pPr algn="l" rtl="0" fontAlgn="auto">
              <a:spcBef>
                <a:spcPts val="0"/>
              </a:spcBef>
              <a:spcAft>
                <a:spcPts val="0"/>
              </a:spcAft>
              <a:defRPr/>
            </a:pPr>
            <a:r>
              <a:rPr lang="en-US" sz="1400" dirty="0">
                <a:latin typeface="+mn-lt"/>
                <a:cs typeface="+mn-cs"/>
              </a:rPr>
              <a:t>	}</a:t>
            </a:r>
          </a:p>
          <a:p>
            <a:pPr algn="l" rtl="0" fontAlgn="auto">
              <a:spcBef>
                <a:spcPts val="0"/>
              </a:spcBef>
              <a:spcAft>
                <a:spcPts val="0"/>
              </a:spcAft>
              <a:defRPr/>
            </a:pPr>
            <a:r>
              <a:rPr lang="en-US" sz="1400" dirty="0">
                <a:latin typeface="+mn-lt"/>
                <a:cs typeface="+mn-cs"/>
              </a:rPr>
              <a:t>}</a:t>
            </a:r>
            <a:endParaRPr lang="en-US" sz="1400" dirty="0">
              <a:solidFill>
                <a:srgbClr val="FF3300"/>
              </a:solidFill>
              <a:latin typeface="+mn-lt"/>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638"/>
            <a:ext cx="9258300" cy="1143000"/>
          </a:xfrm>
        </p:spPr>
        <p:txBody>
          <a:bodyPr/>
          <a:lstStyle/>
          <a:p>
            <a:r>
              <a:rPr lang="en-US" dirty="0" smtClean="0"/>
              <a:t>Class Loading</a:t>
            </a:r>
            <a:endParaRPr lang="he-IL" dirty="0"/>
          </a:p>
        </p:txBody>
      </p:sp>
      <p:sp>
        <p:nvSpPr>
          <p:cNvPr id="3" name="Content Placeholder 2"/>
          <p:cNvSpPr>
            <a:spLocks noGrp="1"/>
          </p:cNvSpPr>
          <p:nvPr>
            <p:ph idx="1"/>
          </p:nvPr>
        </p:nvSpPr>
        <p:spPr>
          <a:xfrm>
            <a:off x="428625" y="1600201"/>
            <a:ext cx="9772650" cy="4525963"/>
          </a:xfrm>
        </p:spPr>
        <p:txBody>
          <a:bodyPr/>
          <a:lstStyle/>
          <a:p>
            <a:r>
              <a:rPr lang="en-US" dirty="0" smtClean="0"/>
              <a:t>Replacing default System class loader</a:t>
            </a:r>
          </a:p>
          <a:p>
            <a:pPr lvl="2"/>
            <a:r>
              <a:rPr lang="en-US" dirty="0" smtClean="0"/>
              <a:t>Create a custom class loader</a:t>
            </a:r>
          </a:p>
          <a:p>
            <a:pPr lvl="2"/>
            <a:r>
              <a:rPr lang="en-US" dirty="0" smtClean="0"/>
              <a:t>Don’t place class in your </a:t>
            </a:r>
            <a:r>
              <a:rPr lang="en-US" dirty="0" err="1" smtClean="0"/>
              <a:t>classpath</a:t>
            </a:r>
            <a:r>
              <a:rPr lang="en-US" dirty="0" smtClean="0"/>
              <a:t>... (use </a:t>
            </a:r>
            <a:r>
              <a:rPr lang="en-US" dirty="0" err="1" smtClean="0"/>
              <a:t>ext</a:t>
            </a:r>
            <a:r>
              <a:rPr lang="en-US" dirty="0" smtClean="0"/>
              <a:t>)</a:t>
            </a:r>
          </a:p>
          <a:p>
            <a:pPr lvl="2"/>
            <a:r>
              <a:rPr lang="en-US" dirty="0" smtClean="0"/>
              <a:t>Set System property with fully qualified name of your class loader</a:t>
            </a:r>
          </a:p>
          <a:p>
            <a:pPr lvl="4">
              <a:buFont typeface="Arial" pitchFamily="34" charset="0"/>
              <a:buChar char="•"/>
            </a:pPr>
            <a:r>
              <a:rPr lang="en-US" dirty="0" smtClean="0"/>
              <a:t>Property name: “</a:t>
            </a:r>
            <a:r>
              <a:rPr lang="en-US" dirty="0" err="1" smtClean="0"/>
              <a:t>java.system.class.loader</a:t>
            </a:r>
            <a:r>
              <a:rPr lang="en-US" dirty="0" smtClean="0"/>
              <a:t>”</a:t>
            </a:r>
          </a:p>
          <a:p>
            <a:pPr lvl="4">
              <a:buFont typeface="Arial" pitchFamily="34" charset="0"/>
              <a:buChar char="•"/>
            </a:pPr>
            <a:r>
              <a:rPr lang="en-US" dirty="0" smtClean="0"/>
              <a:t>Property value:”</a:t>
            </a:r>
            <a:r>
              <a:rPr lang="en-US" dirty="0" err="1" smtClean="0"/>
              <a:t>fully.qualified.custom.MyClassLoader</a:t>
            </a:r>
            <a:r>
              <a:rPr lang="en-US" dirty="0" smtClean="0"/>
              <a:t>”</a:t>
            </a:r>
          </a:p>
          <a:p>
            <a:pPr lvl="4">
              <a:buFont typeface="Arial" pitchFamily="34" charset="0"/>
              <a:buChar char="•"/>
            </a:pPr>
            <a:endParaRPr lang="en-US" dirty="0" smtClean="0"/>
          </a:p>
          <a:p>
            <a:pPr lvl="2">
              <a:buFont typeface="Arial" pitchFamily="34" charset="0"/>
              <a:buChar char="•"/>
            </a:pPr>
            <a:r>
              <a:rPr lang="en-US" dirty="0" smtClean="0"/>
              <a:t>If this property is not set – default System CL is used</a:t>
            </a:r>
            <a:endParaRPr lang="he-IL"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501849" y="274638"/>
            <a:ext cx="9258300" cy="1143000"/>
          </a:xfrm>
        </p:spPr>
        <p:txBody>
          <a:bodyPr/>
          <a:lstStyle/>
          <a:p>
            <a:r>
              <a:rPr lang="en-US" smtClean="0"/>
              <a:t>Exercise</a:t>
            </a:r>
          </a:p>
        </p:txBody>
      </p:sp>
      <p:sp>
        <p:nvSpPr>
          <p:cNvPr id="56322" name="Rectangle 3"/>
          <p:cNvSpPr>
            <a:spLocks noGrp="1" noChangeArrowheads="1"/>
          </p:cNvSpPr>
          <p:nvPr>
            <p:ph type="body" idx="1"/>
          </p:nvPr>
        </p:nvSpPr>
        <p:spPr>
          <a:xfrm>
            <a:off x="444700" y="1557338"/>
            <a:ext cx="9560123" cy="4271962"/>
          </a:xfrm>
        </p:spPr>
        <p:txBody>
          <a:bodyPr/>
          <a:lstStyle/>
          <a:p>
            <a:endParaRPr lang="en-US" altLang="ja-JP" sz="2000" smtClean="0">
              <a:cs typeface="ＭＳ Ｐゴシック"/>
            </a:endParaRPr>
          </a:p>
          <a:p>
            <a:endParaRPr lang="en-US" altLang="ja-JP" sz="2000" smtClean="0">
              <a:cs typeface="ＭＳ Ｐゴシック"/>
            </a:endParaRPr>
          </a:p>
          <a:p>
            <a:r>
              <a:rPr lang="en-US" altLang="ja-JP" sz="2000" smtClean="0">
                <a:cs typeface="ＭＳ Ｐゴシック"/>
              </a:rPr>
              <a:t>Lab 1 – Class Loader</a:t>
            </a:r>
          </a:p>
          <a:p>
            <a:pPr>
              <a:buFont typeface="Arial" charset="0"/>
              <a:buNone/>
            </a:pPr>
            <a:r>
              <a:rPr lang="en-US" sz="2000" smtClean="0">
                <a:ea typeface="Calibri" pitchFamily="34" charset="0"/>
                <a:cs typeface="Arial" charset="0"/>
              </a:rPr>
              <a:t>	</a:t>
            </a:r>
          </a:p>
          <a:p>
            <a:pPr>
              <a:buFont typeface="Arial" charset="0"/>
              <a:buNone/>
            </a:pPr>
            <a:r>
              <a:rPr lang="en-US" sz="2000" smtClean="0">
                <a:ea typeface="Calibri" pitchFamily="34" charset="0"/>
                <a:cs typeface="Arial" charset="0"/>
              </a:rPr>
              <a:t>	</a:t>
            </a:r>
            <a:r>
              <a:rPr lang="en-US" sz="1800" smtClean="0">
                <a:ea typeface="Calibri" pitchFamily="34" charset="0"/>
                <a:cs typeface="Arial" charset="0"/>
              </a:rPr>
              <a:t>In this exercise you are about to implement a Network Class Loader</a:t>
            </a:r>
            <a:endParaRPr lang="en-US" sz="1800" smtClean="0"/>
          </a:p>
          <a:p>
            <a:pPr lvl="1">
              <a:lnSpc>
                <a:spcPct val="80000"/>
              </a:lnSpc>
              <a:buFontTx/>
              <a:buNone/>
            </a:pPr>
            <a:endParaRPr lang="en-US" sz="2000" smtClean="0"/>
          </a:p>
        </p:txBody>
      </p:sp>
      <p:pic>
        <p:nvPicPr>
          <p:cNvPr id="56323" name="Picture 8" descr="MCj01952460000[1]"/>
          <p:cNvPicPr>
            <a:picLocks noChangeAspect="1" noChangeArrowheads="1"/>
          </p:cNvPicPr>
          <p:nvPr/>
        </p:nvPicPr>
        <p:blipFill>
          <a:blip r:embed="rId3" cstate="print"/>
          <a:srcRect/>
          <a:stretch>
            <a:fillRect/>
          </a:stretch>
        </p:blipFill>
        <p:spPr bwMode="auto">
          <a:xfrm>
            <a:off x="4457700" y="4800601"/>
            <a:ext cx="120908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514350" y="274638"/>
            <a:ext cx="9258300" cy="1143000"/>
          </a:xfrm>
        </p:spPr>
        <p:txBody>
          <a:bodyPr/>
          <a:lstStyle/>
          <a:p>
            <a:r>
              <a:rPr lang="en-US" smtClean="0"/>
              <a:t>Virtual Machine</a:t>
            </a:r>
          </a:p>
        </p:txBody>
      </p:sp>
      <p:sp>
        <p:nvSpPr>
          <p:cNvPr id="20482" name="Rectangle 3"/>
          <p:cNvSpPr>
            <a:spLocks noGrp="1" noChangeArrowheads="1"/>
          </p:cNvSpPr>
          <p:nvPr>
            <p:ph type="body" idx="1"/>
          </p:nvPr>
        </p:nvSpPr>
        <p:spPr/>
        <p:txBody>
          <a:bodyPr/>
          <a:lstStyle/>
          <a:p>
            <a:pPr lvl="2"/>
            <a:endParaRPr lang="en-US" sz="1600" smtClean="0"/>
          </a:p>
          <a:p>
            <a:pPr lvl="2"/>
            <a:endParaRPr lang="en-US" sz="1600" smtClean="0"/>
          </a:p>
          <a:p>
            <a:endParaRPr lang="en-US" sz="2000" smtClean="0"/>
          </a:p>
        </p:txBody>
      </p:sp>
      <p:sp>
        <p:nvSpPr>
          <p:cNvPr id="20483" name="Rectangle 22"/>
          <p:cNvSpPr>
            <a:spLocks noChangeArrowheads="1"/>
          </p:cNvSpPr>
          <p:nvPr/>
        </p:nvSpPr>
        <p:spPr bwMode="auto">
          <a:xfrm>
            <a:off x="771525" y="1295400"/>
            <a:ext cx="8743950" cy="4955203"/>
          </a:xfrm>
          <a:prstGeom prst="rect">
            <a:avLst/>
          </a:prstGeom>
          <a:noFill/>
          <a:ln w="9525">
            <a:noFill/>
            <a:miter lim="800000"/>
            <a:headEnd/>
            <a:tailEnd/>
          </a:ln>
        </p:spPr>
        <p:txBody>
          <a:bodyPr>
            <a:spAutoFit/>
          </a:bodyPr>
          <a:lstStyle/>
          <a:p>
            <a:pPr algn="l" rtl="0">
              <a:spcBef>
                <a:spcPct val="20000"/>
              </a:spcBef>
              <a:buFontTx/>
              <a:buChar char="•"/>
            </a:pPr>
            <a:r>
              <a:rPr lang="en-US" sz="2800" dirty="0">
                <a:latin typeface="Calibri" pitchFamily="34" charset="0"/>
              </a:rPr>
              <a:t> VM Data areas:</a:t>
            </a:r>
          </a:p>
          <a:p>
            <a:pPr lvl="2" algn="l" rtl="0">
              <a:spcBef>
                <a:spcPct val="20000"/>
              </a:spcBef>
              <a:buFontTx/>
              <a:buChar char="•"/>
            </a:pPr>
            <a:r>
              <a:rPr lang="en-US" sz="2000" dirty="0">
                <a:latin typeface="Calibri" pitchFamily="34" charset="0"/>
              </a:rPr>
              <a:t> Heap </a:t>
            </a:r>
          </a:p>
          <a:p>
            <a:pPr lvl="4" algn="l" rtl="0">
              <a:spcBef>
                <a:spcPct val="20000"/>
              </a:spcBef>
              <a:buFontTx/>
              <a:buChar char="»"/>
            </a:pPr>
            <a:r>
              <a:rPr lang="en-US" sz="2000" dirty="0">
                <a:latin typeface="Calibri" pitchFamily="34" charset="0"/>
              </a:rPr>
              <a:t> for Objects and Arrays </a:t>
            </a:r>
          </a:p>
          <a:p>
            <a:pPr lvl="4" algn="l" rtl="0">
              <a:spcBef>
                <a:spcPct val="20000"/>
              </a:spcBef>
              <a:buFontTx/>
              <a:buChar char="»"/>
            </a:pPr>
            <a:r>
              <a:rPr lang="en-US" sz="2000" dirty="0">
                <a:latin typeface="Calibri" pitchFamily="34" charset="0"/>
              </a:rPr>
              <a:t> shared by all VM threads</a:t>
            </a:r>
          </a:p>
          <a:p>
            <a:pPr lvl="2" algn="l" rtl="0">
              <a:spcBef>
                <a:spcPct val="20000"/>
              </a:spcBef>
              <a:buFontTx/>
              <a:buChar char="•"/>
            </a:pPr>
            <a:r>
              <a:rPr lang="en-US" sz="2000" dirty="0">
                <a:latin typeface="Calibri" pitchFamily="34" charset="0"/>
              </a:rPr>
              <a:t> Stack</a:t>
            </a:r>
          </a:p>
          <a:p>
            <a:pPr lvl="4" algn="l" rtl="0">
              <a:spcBef>
                <a:spcPct val="20000"/>
              </a:spcBef>
              <a:buFontTx/>
              <a:buChar char="»"/>
            </a:pPr>
            <a:r>
              <a:rPr lang="en-US" sz="2000" dirty="0">
                <a:latin typeface="Calibri" pitchFamily="34" charset="0"/>
              </a:rPr>
              <a:t> command and block sequence </a:t>
            </a:r>
          </a:p>
          <a:p>
            <a:pPr lvl="4" algn="l" rtl="0">
              <a:spcBef>
                <a:spcPct val="20000"/>
              </a:spcBef>
              <a:buFontTx/>
              <a:buChar char="»"/>
            </a:pPr>
            <a:r>
              <a:rPr lang="en-US" sz="2000" dirty="0">
                <a:latin typeface="Calibri" pitchFamily="34" charset="0"/>
              </a:rPr>
              <a:t> recursive</a:t>
            </a:r>
          </a:p>
          <a:p>
            <a:pPr lvl="4" algn="l" rtl="0">
              <a:spcBef>
                <a:spcPct val="20000"/>
              </a:spcBef>
              <a:buFontTx/>
              <a:buChar char="»"/>
            </a:pPr>
            <a:r>
              <a:rPr lang="en-US" sz="2000" dirty="0">
                <a:latin typeface="Calibri" pitchFamily="34" charset="0"/>
              </a:rPr>
              <a:t> Thread scoped – each thread has its own stack</a:t>
            </a:r>
          </a:p>
          <a:p>
            <a:pPr lvl="4" algn="l" rtl="0">
              <a:spcBef>
                <a:spcPct val="20000"/>
              </a:spcBef>
              <a:buFontTx/>
              <a:buChar char="»"/>
            </a:pPr>
            <a:endParaRPr lang="en-US" sz="2000" dirty="0">
              <a:latin typeface="Calibri" pitchFamily="34" charset="0"/>
            </a:endParaRPr>
          </a:p>
          <a:p>
            <a:pPr lvl="2" algn="l" rtl="0">
              <a:spcBef>
                <a:spcPct val="20000"/>
              </a:spcBef>
              <a:buFontTx/>
              <a:buChar char="•"/>
            </a:pPr>
            <a:r>
              <a:rPr lang="en-US" sz="2000" dirty="0">
                <a:latin typeface="Calibri" pitchFamily="34" charset="0"/>
              </a:rPr>
              <a:t> </a:t>
            </a:r>
            <a:r>
              <a:rPr lang="en-US" sz="2000" dirty="0" smtClean="0">
                <a:latin typeface="Calibri" pitchFamily="34" charset="0"/>
              </a:rPr>
              <a:t>System – Permanent </a:t>
            </a:r>
            <a:endParaRPr lang="en-US" sz="2000" dirty="0">
              <a:latin typeface="Calibri" pitchFamily="34" charset="0"/>
            </a:endParaRPr>
          </a:p>
          <a:p>
            <a:pPr lvl="4" algn="l" rtl="0">
              <a:spcBef>
                <a:spcPct val="20000"/>
              </a:spcBef>
              <a:buFontTx/>
              <a:buChar char="»"/>
            </a:pPr>
            <a:r>
              <a:rPr lang="en-US" sz="2000" dirty="0">
                <a:latin typeface="Calibri" pitchFamily="34" charset="0"/>
              </a:rPr>
              <a:t> holds all static references</a:t>
            </a:r>
          </a:p>
          <a:p>
            <a:pPr lvl="4" algn="l" rtl="0">
              <a:spcBef>
                <a:spcPct val="20000"/>
              </a:spcBef>
              <a:buFontTx/>
              <a:buChar char="»"/>
            </a:pPr>
            <a:r>
              <a:rPr lang="en-US" sz="2000" dirty="0">
                <a:latin typeface="Calibri" pitchFamily="34" charset="0"/>
              </a:rPr>
              <a:t> loaded classes</a:t>
            </a:r>
          </a:p>
          <a:p>
            <a:pPr lvl="4" algn="l" rtl="0">
              <a:spcBef>
                <a:spcPct val="20000"/>
              </a:spcBef>
              <a:buFontTx/>
              <a:buChar char="»"/>
            </a:pPr>
            <a:r>
              <a:rPr lang="en-US" sz="2000" dirty="0">
                <a:latin typeface="Calibri" pitchFamily="34" charset="0"/>
              </a:rPr>
              <a:t> constant pool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9258300" cy="1143000"/>
          </a:xfrm>
        </p:spPr>
        <p:txBody>
          <a:bodyPr/>
          <a:lstStyle/>
          <a:p>
            <a:r>
              <a:rPr lang="en-US" dirty="0" smtClean="0"/>
              <a:t>       Class Loading Deadlock </a:t>
            </a:r>
            <a:endParaRPr lang="he-IL" dirty="0"/>
          </a:p>
        </p:txBody>
      </p:sp>
      <p:sp>
        <p:nvSpPr>
          <p:cNvPr id="3" name="Content Placeholder 2"/>
          <p:cNvSpPr>
            <a:spLocks noGrp="1"/>
          </p:cNvSpPr>
          <p:nvPr>
            <p:ph idx="1"/>
          </p:nvPr>
        </p:nvSpPr>
        <p:spPr/>
        <p:txBody>
          <a:bodyPr>
            <a:normAutofit/>
          </a:bodyPr>
          <a:lstStyle/>
          <a:p>
            <a:r>
              <a:rPr lang="en-US" dirty="0" smtClean="0"/>
              <a:t>Multithreaded class loading CL</a:t>
            </a:r>
          </a:p>
          <a:p>
            <a:pPr lvl="1"/>
            <a:endParaRPr lang="en-US" dirty="0" smtClean="0"/>
          </a:p>
          <a:p>
            <a:pPr lvl="1"/>
            <a:r>
              <a:rPr lang="en-US" dirty="0" smtClean="0"/>
              <a:t>How CL usually works?</a:t>
            </a:r>
          </a:p>
          <a:p>
            <a:pPr lvl="2"/>
            <a:r>
              <a:rPr lang="en-US" dirty="0" smtClean="0"/>
              <a:t>Each CL has a parent (except Bootstrap CL)</a:t>
            </a:r>
          </a:p>
          <a:p>
            <a:pPr lvl="2"/>
            <a:r>
              <a:rPr lang="en-US" dirty="0" smtClean="0"/>
              <a:t>When a class is required, the CL first check on its parent</a:t>
            </a:r>
          </a:p>
          <a:p>
            <a:pPr lvl="2"/>
            <a:r>
              <a:rPr lang="en-US" dirty="0" smtClean="0"/>
              <a:t>If not loaded yet, CL asks its parent to load it</a:t>
            </a:r>
          </a:p>
          <a:p>
            <a:pPr lvl="2"/>
            <a:r>
              <a:rPr lang="en-US" dirty="0" smtClean="0"/>
              <a:t>If cant be loaded from parent – loaded by CL</a:t>
            </a:r>
          </a:p>
          <a:p>
            <a:pPr lvl="1"/>
            <a:endParaRPr lang="en-US" dirty="0" smtClean="0"/>
          </a:p>
          <a:p>
            <a:pPr lvl="1"/>
            <a:r>
              <a:rPr lang="en-US" dirty="0" smtClean="0"/>
              <a:t>Note ! Loading classes operation is synchronized </a:t>
            </a:r>
            <a:endParaRPr lang="he-IL" dirty="0"/>
          </a:p>
        </p:txBody>
      </p:sp>
    </p:spTree>
    <p:extLst>
      <p:ext uri="{BB962C8B-B14F-4D97-AF65-F5344CB8AC3E}">
        <p14:creationId xmlns:p14="http://schemas.microsoft.com/office/powerpoint/2010/main" xmlns="" val="2733650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036" y="1600201"/>
            <a:ext cx="10328076" cy="4525963"/>
          </a:xfrm>
        </p:spPr>
        <p:txBody>
          <a:bodyPr>
            <a:normAutofit/>
          </a:bodyPr>
          <a:lstStyle/>
          <a:p>
            <a:r>
              <a:rPr lang="en-US" dirty="0" smtClean="0"/>
              <a:t>Multithreaded class loading CL</a:t>
            </a:r>
          </a:p>
          <a:p>
            <a:pPr lvl="1"/>
            <a:r>
              <a:rPr lang="en-US" dirty="0" smtClean="0"/>
              <a:t>The problem:</a:t>
            </a:r>
          </a:p>
          <a:p>
            <a:pPr lvl="2"/>
            <a:r>
              <a:rPr lang="en-US" dirty="0" smtClean="0"/>
              <a:t>In this scenario </a:t>
            </a:r>
          </a:p>
          <a:p>
            <a:pPr lvl="3"/>
            <a:r>
              <a:rPr lang="en-US" dirty="0" smtClean="0"/>
              <a:t>D extends C and B extends A</a:t>
            </a:r>
          </a:p>
          <a:p>
            <a:pPr lvl="3"/>
            <a:r>
              <a:rPr lang="en-US" dirty="0" smtClean="0"/>
              <a:t>CL1 loads A and D directly. </a:t>
            </a:r>
          </a:p>
          <a:p>
            <a:pPr lvl="3"/>
            <a:r>
              <a:rPr lang="en-US" dirty="0" smtClean="0"/>
              <a:t>CL2 loads B &amp; C directly.</a:t>
            </a:r>
          </a:p>
          <a:p>
            <a:pPr marL="1371600" lvl="3" indent="0">
              <a:buNone/>
            </a:pPr>
            <a:endParaRPr lang="en-US" dirty="0" smtClean="0"/>
          </a:p>
          <a:p>
            <a:pPr lvl="2"/>
            <a:r>
              <a:rPr lang="en-US" dirty="0"/>
              <a:t>A deadlock situation: </a:t>
            </a:r>
          </a:p>
          <a:p>
            <a:pPr lvl="3"/>
            <a:r>
              <a:rPr lang="en-US" dirty="0"/>
              <a:t>Thread1 wants B from </a:t>
            </a:r>
            <a:r>
              <a:rPr lang="en-US" dirty="0" smtClean="0"/>
              <a:t>CL2</a:t>
            </a:r>
          </a:p>
          <a:p>
            <a:pPr lvl="3"/>
            <a:r>
              <a:rPr lang="en-US" dirty="0" smtClean="0"/>
              <a:t>Thread2 </a:t>
            </a:r>
            <a:r>
              <a:rPr lang="en-US" dirty="0"/>
              <a:t>wants D from CL1</a:t>
            </a:r>
          </a:p>
          <a:p>
            <a:pPr lvl="2"/>
            <a:endParaRPr lang="en-US" dirty="0" smtClean="0"/>
          </a:p>
        </p:txBody>
      </p:sp>
      <p:sp>
        <p:nvSpPr>
          <p:cNvPr id="4" name="Oval 3"/>
          <p:cNvSpPr/>
          <p:nvPr/>
        </p:nvSpPr>
        <p:spPr>
          <a:xfrm>
            <a:off x="7654779" y="2564904"/>
            <a:ext cx="972108" cy="556783"/>
          </a:xfrm>
          <a:prstGeom prst="ellipse">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b="1" dirty="0" smtClean="0"/>
              <a:t>CL1</a:t>
            </a:r>
          </a:p>
          <a:p>
            <a:pPr algn="ctr"/>
            <a:r>
              <a:rPr lang="en-US" sz="1000" b="1" dirty="0" smtClean="0"/>
              <a:t>A,D</a:t>
            </a:r>
            <a:endParaRPr lang="he-IL" sz="1000" b="1" dirty="0"/>
          </a:p>
        </p:txBody>
      </p:sp>
      <p:sp>
        <p:nvSpPr>
          <p:cNvPr id="5" name="Oval 4"/>
          <p:cNvSpPr/>
          <p:nvPr/>
        </p:nvSpPr>
        <p:spPr>
          <a:xfrm>
            <a:off x="7654779" y="3368950"/>
            <a:ext cx="972108" cy="636115"/>
          </a:xfrm>
          <a:prstGeom prst="ellipse">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b="1" dirty="0" smtClean="0"/>
              <a:t>CL2</a:t>
            </a:r>
            <a:endParaRPr lang="he-IL" sz="1000" b="1" dirty="0" smtClean="0"/>
          </a:p>
          <a:p>
            <a:pPr algn="ctr"/>
            <a:r>
              <a:rPr lang="en-US" sz="1000" b="1" dirty="0" smtClean="0"/>
              <a:t>B,C</a:t>
            </a:r>
            <a:endParaRPr lang="he-IL" sz="1000" b="1" dirty="0"/>
          </a:p>
        </p:txBody>
      </p:sp>
      <p:sp>
        <p:nvSpPr>
          <p:cNvPr id="6" name="Rectangle 5"/>
          <p:cNvSpPr/>
          <p:nvPr/>
        </p:nvSpPr>
        <p:spPr>
          <a:xfrm>
            <a:off x="8626887" y="2060848"/>
            <a:ext cx="1377153" cy="288032"/>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bg1">
                    <a:lumMod val="50000"/>
                  </a:schemeClr>
                </a:solidFill>
              </a:rPr>
              <a:t>Thread 1</a:t>
            </a:r>
            <a:endParaRPr lang="he-IL" dirty="0">
              <a:solidFill>
                <a:schemeClr val="bg1">
                  <a:lumMod val="50000"/>
                </a:schemeClr>
              </a:solidFill>
            </a:endParaRPr>
          </a:p>
        </p:txBody>
      </p:sp>
      <p:sp>
        <p:nvSpPr>
          <p:cNvPr id="7" name="Rectangle 6"/>
          <p:cNvSpPr/>
          <p:nvPr/>
        </p:nvSpPr>
        <p:spPr>
          <a:xfrm>
            <a:off x="6520653" y="4293096"/>
            <a:ext cx="1377153" cy="288032"/>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bg1">
                    <a:lumMod val="50000"/>
                  </a:schemeClr>
                </a:solidFill>
              </a:rPr>
              <a:t>Thread 2</a:t>
            </a:r>
            <a:endParaRPr lang="he-IL" dirty="0">
              <a:solidFill>
                <a:schemeClr val="bg1">
                  <a:lumMod val="50000"/>
                </a:schemeClr>
              </a:solidFill>
            </a:endParaRPr>
          </a:p>
        </p:txBody>
      </p:sp>
      <p:cxnSp>
        <p:nvCxnSpPr>
          <p:cNvPr id="9" name="Straight Arrow Connector 8"/>
          <p:cNvCxnSpPr>
            <a:endCxn id="4" idx="0"/>
          </p:cNvCxnSpPr>
          <p:nvPr/>
        </p:nvCxnSpPr>
        <p:spPr>
          <a:xfrm flipH="1">
            <a:off x="8140833" y="2348881"/>
            <a:ext cx="486054" cy="216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897806" y="4005064"/>
            <a:ext cx="364541"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7"/>
          </p:cNvCxnSpPr>
          <p:nvPr/>
        </p:nvCxnSpPr>
        <p:spPr>
          <a:xfrm>
            <a:off x="7816797" y="3068960"/>
            <a:ext cx="667728" cy="3931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4" idx="5"/>
          </p:cNvCxnSpPr>
          <p:nvPr/>
        </p:nvCxnSpPr>
        <p:spPr>
          <a:xfrm flipV="1">
            <a:off x="7797141" y="3040148"/>
            <a:ext cx="687384" cy="4219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190500" y="274638"/>
            <a:ext cx="9601200" cy="1143000"/>
          </a:xfrm>
        </p:spPr>
        <p:txBody>
          <a:bodyPr/>
          <a:lstStyle/>
          <a:p>
            <a:r>
              <a:rPr lang="en-US" dirty="0" smtClean="0"/>
              <a:t>        Class Loading Deadlock </a:t>
            </a:r>
            <a:endParaRPr lang="he-IL" dirty="0"/>
          </a:p>
        </p:txBody>
      </p:sp>
    </p:spTree>
    <p:extLst>
      <p:ext uri="{BB962C8B-B14F-4D97-AF65-F5344CB8AC3E}">
        <p14:creationId xmlns:p14="http://schemas.microsoft.com/office/powerpoint/2010/main" xmlns="" val="33902214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340768"/>
            <a:ext cx="9258300" cy="4785395"/>
          </a:xfrm>
        </p:spPr>
        <p:txBody>
          <a:bodyPr>
            <a:normAutofit fontScale="92500" lnSpcReduction="20000"/>
          </a:bodyPr>
          <a:lstStyle/>
          <a:p>
            <a:r>
              <a:rPr lang="en-US" sz="2400" dirty="0" smtClean="0"/>
              <a:t>2 different threads </a:t>
            </a:r>
          </a:p>
          <a:p>
            <a:r>
              <a:rPr lang="en-US" sz="2400" dirty="0" smtClean="0"/>
              <a:t>2 different class classes with no direct relations</a:t>
            </a:r>
          </a:p>
          <a:p>
            <a:r>
              <a:rPr lang="en-US" sz="2400" dirty="0" smtClean="0"/>
              <a:t>2 separate CLs</a:t>
            </a:r>
          </a:p>
          <a:p>
            <a:r>
              <a:rPr lang="en-US" sz="2400" dirty="0" smtClean="0"/>
              <a:t>Why do we get deadlock ?!</a:t>
            </a:r>
          </a:p>
          <a:p>
            <a:endParaRPr lang="en-US" dirty="0"/>
          </a:p>
          <a:p>
            <a:r>
              <a:rPr lang="en-US" dirty="0"/>
              <a:t>Thread1 wants B from </a:t>
            </a:r>
            <a:r>
              <a:rPr lang="en-US" dirty="0" smtClean="0"/>
              <a:t>CL2</a:t>
            </a:r>
          </a:p>
          <a:p>
            <a:pPr lvl="1"/>
            <a:r>
              <a:rPr lang="en-US" dirty="0" smtClean="0"/>
              <a:t>It locks CL2 to load B directly – but then – </a:t>
            </a:r>
          </a:p>
          <a:p>
            <a:pPr lvl="1"/>
            <a:r>
              <a:rPr lang="en-US" dirty="0" smtClean="0"/>
              <a:t>CL2 locks CL1 in order to define B (so CL1 loads A)</a:t>
            </a:r>
            <a:endParaRPr lang="en-US" dirty="0"/>
          </a:p>
          <a:p>
            <a:pPr lvl="3"/>
            <a:endParaRPr lang="en-US" dirty="0" smtClean="0"/>
          </a:p>
          <a:p>
            <a:r>
              <a:rPr lang="en-US" dirty="0" smtClean="0"/>
              <a:t>Thread2 </a:t>
            </a:r>
            <a:r>
              <a:rPr lang="en-US" dirty="0"/>
              <a:t>wants </a:t>
            </a:r>
            <a:r>
              <a:rPr lang="en-US" dirty="0" smtClean="0"/>
              <a:t>D </a:t>
            </a:r>
            <a:r>
              <a:rPr lang="en-US" dirty="0"/>
              <a:t>from </a:t>
            </a:r>
            <a:r>
              <a:rPr lang="en-US" dirty="0" smtClean="0"/>
              <a:t>CL1</a:t>
            </a:r>
            <a:endParaRPr lang="en-US" dirty="0"/>
          </a:p>
          <a:p>
            <a:pPr lvl="1"/>
            <a:r>
              <a:rPr lang="en-US" dirty="0"/>
              <a:t>It locks </a:t>
            </a:r>
            <a:r>
              <a:rPr lang="en-US" dirty="0" smtClean="0"/>
              <a:t>CL1 </a:t>
            </a:r>
            <a:r>
              <a:rPr lang="en-US" dirty="0"/>
              <a:t>to load </a:t>
            </a:r>
            <a:r>
              <a:rPr lang="en-US" dirty="0" smtClean="0"/>
              <a:t>D </a:t>
            </a:r>
            <a:r>
              <a:rPr lang="en-US" dirty="0"/>
              <a:t>directly – but then – </a:t>
            </a:r>
          </a:p>
          <a:p>
            <a:pPr lvl="1"/>
            <a:r>
              <a:rPr lang="en-US" dirty="0" smtClean="0"/>
              <a:t>CL1 </a:t>
            </a:r>
            <a:r>
              <a:rPr lang="en-US" dirty="0"/>
              <a:t>locks </a:t>
            </a:r>
            <a:r>
              <a:rPr lang="en-US" dirty="0" smtClean="0"/>
              <a:t>CL2 </a:t>
            </a:r>
            <a:r>
              <a:rPr lang="en-US" dirty="0"/>
              <a:t>in order to define D</a:t>
            </a:r>
            <a:r>
              <a:rPr lang="en-US" dirty="0" smtClean="0"/>
              <a:t> </a:t>
            </a:r>
            <a:r>
              <a:rPr lang="en-US" dirty="0"/>
              <a:t>(so </a:t>
            </a:r>
            <a:r>
              <a:rPr lang="en-US" dirty="0" smtClean="0"/>
              <a:t>CL2 </a:t>
            </a:r>
            <a:r>
              <a:rPr lang="en-US" dirty="0"/>
              <a:t>loads </a:t>
            </a:r>
            <a:r>
              <a:rPr lang="en-US" dirty="0" smtClean="0"/>
              <a:t>C)</a:t>
            </a:r>
            <a:endParaRPr lang="en-US" dirty="0"/>
          </a:p>
          <a:p>
            <a:endParaRPr lang="he-IL" dirty="0"/>
          </a:p>
          <a:p>
            <a:endParaRPr lang="he-IL" dirty="0"/>
          </a:p>
        </p:txBody>
      </p:sp>
      <p:sp>
        <p:nvSpPr>
          <p:cNvPr id="6" name="Title 1"/>
          <p:cNvSpPr>
            <a:spLocks noGrp="1"/>
          </p:cNvSpPr>
          <p:nvPr>
            <p:ph type="title"/>
          </p:nvPr>
        </p:nvSpPr>
        <p:spPr>
          <a:xfrm>
            <a:off x="533400" y="274638"/>
            <a:ext cx="9258300" cy="1143000"/>
          </a:xfrm>
        </p:spPr>
        <p:txBody>
          <a:bodyPr/>
          <a:lstStyle/>
          <a:p>
            <a:r>
              <a:rPr lang="en-US" dirty="0" smtClean="0"/>
              <a:t>       Class Loading Deadlock </a:t>
            </a:r>
            <a:endParaRPr lang="he-IL" dirty="0"/>
          </a:p>
        </p:txBody>
      </p:sp>
    </p:spTree>
    <p:extLst>
      <p:ext uri="{BB962C8B-B14F-4D97-AF65-F5344CB8AC3E}">
        <p14:creationId xmlns:p14="http://schemas.microsoft.com/office/powerpoint/2010/main" xmlns="" val="34396726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224" y="1600201"/>
            <a:ext cx="10328076" cy="4525963"/>
          </a:xfrm>
        </p:spPr>
        <p:txBody>
          <a:bodyPr>
            <a:normAutofit fontScale="92500" lnSpcReduction="10000"/>
          </a:bodyPr>
          <a:lstStyle/>
          <a:p>
            <a:r>
              <a:rPr lang="en-US" dirty="0" smtClean="0"/>
              <a:t>Multithreaded class loading CL – fixed in JDK 7</a:t>
            </a:r>
          </a:p>
          <a:p>
            <a:pPr lvl="2"/>
            <a:r>
              <a:rPr lang="en-US" dirty="0" smtClean="0"/>
              <a:t>Synchronization is no longer done according to CL </a:t>
            </a:r>
          </a:p>
          <a:p>
            <a:pPr lvl="2"/>
            <a:r>
              <a:rPr lang="en-US" dirty="0" smtClean="0"/>
              <a:t>It is applied to the combination of CL + class name</a:t>
            </a:r>
          </a:p>
          <a:p>
            <a:pPr lvl="2"/>
            <a:endParaRPr lang="en-US" dirty="0" smtClean="0"/>
          </a:p>
          <a:p>
            <a:pPr lvl="2"/>
            <a:r>
              <a:rPr lang="en-US" dirty="0" smtClean="0"/>
              <a:t>Back to our scenario:</a:t>
            </a:r>
          </a:p>
          <a:p>
            <a:pPr lvl="3"/>
            <a:r>
              <a:rPr lang="en-US" dirty="0" smtClean="0"/>
              <a:t>Thread1 will lock CL1 to load parent class A	 (lock CL1+”A”)</a:t>
            </a:r>
          </a:p>
          <a:p>
            <a:pPr lvl="3"/>
            <a:r>
              <a:rPr lang="en-US" dirty="0" smtClean="0"/>
              <a:t>Then will lock CL2 to load B 			 (lock CL2+”B”)</a:t>
            </a:r>
          </a:p>
          <a:p>
            <a:pPr lvl="3"/>
            <a:endParaRPr lang="en-US" dirty="0" smtClean="0"/>
          </a:p>
          <a:p>
            <a:pPr lvl="3"/>
            <a:r>
              <a:rPr lang="en-US" dirty="0" smtClean="0"/>
              <a:t>Thread2 will lock CL2 to load parent class C	 (lock CL2+”C”)</a:t>
            </a:r>
          </a:p>
          <a:p>
            <a:pPr lvl="3"/>
            <a:r>
              <a:rPr lang="en-US" dirty="0" smtClean="0"/>
              <a:t>Then will lock CL1 to load D 			 (lock CL1+”D”)</a:t>
            </a:r>
          </a:p>
          <a:p>
            <a:pPr lvl="3"/>
            <a:endParaRPr lang="en-US" dirty="0" smtClean="0"/>
          </a:p>
          <a:p>
            <a:pPr lvl="2"/>
            <a:r>
              <a:rPr lang="en-US" dirty="0" smtClean="0"/>
              <a:t>Problem solved – we have 4 different locks instead of 2…</a:t>
            </a:r>
            <a:endParaRPr lang="he-IL" dirty="0" smtClean="0"/>
          </a:p>
          <a:p>
            <a:pPr lvl="3"/>
            <a:endParaRPr lang="he-IL" dirty="0"/>
          </a:p>
        </p:txBody>
      </p:sp>
      <p:sp>
        <p:nvSpPr>
          <p:cNvPr id="5" name="Title 1"/>
          <p:cNvSpPr>
            <a:spLocks noGrp="1"/>
          </p:cNvSpPr>
          <p:nvPr>
            <p:ph type="title"/>
          </p:nvPr>
        </p:nvSpPr>
        <p:spPr>
          <a:xfrm>
            <a:off x="533400" y="274638"/>
            <a:ext cx="9258300" cy="1143000"/>
          </a:xfrm>
        </p:spPr>
        <p:txBody>
          <a:bodyPr/>
          <a:lstStyle/>
          <a:p>
            <a:r>
              <a:rPr lang="en-US" dirty="0" smtClean="0"/>
              <a:t>Class Loading Deadlock - Fixed</a:t>
            </a:r>
            <a:endParaRPr lang="he-IL" dirty="0"/>
          </a:p>
        </p:txBody>
      </p:sp>
    </p:spTree>
    <p:extLst>
      <p:ext uri="{BB962C8B-B14F-4D97-AF65-F5344CB8AC3E}">
        <p14:creationId xmlns:p14="http://schemas.microsoft.com/office/powerpoint/2010/main" xmlns="" val="9398286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600201"/>
            <a:ext cx="10287000" cy="4525963"/>
          </a:xfrm>
        </p:spPr>
        <p:txBody>
          <a:bodyPr>
            <a:normAutofit/>
          </a:bodyPr>
          <a:lstStyle/>
          <a:p>
            <a:r>
              <a:rPr lang="en-US" dirty="0" smtClean="0"/>
              <a:t>Multithreaded class loading CL</a:t>
            </a:r>
          </a:p>
          <a:p>
            <a:pPr lvl="1"/>
            <a:r>
              <a:rPr lang="en-US" dirty="0" smtClean="0"/>
              <a:t>How to use it ?</a:t>
            </a:r>
          </a:p>
          <a:p>
            <a:pPr lvl="2"/>
            <a:r>
              <a:rPr lang="en-US" dirty="0" smtClean="0"/>
              <a:t>Basically this feature is turned off for backward compatibility</a:t>
            </a:r>
          </a:p>
          <a:p>
            <a:pPr lvl="2"/>
            <a:r>
              <a:rPr lang="en-US" dirty="0" smtClean="0"/>
              <a:t>To turn on – call this method on your custom CL:</a:t>
            </a:r>
          </a:p>
          <a:p>
            <a:pPr lvl="3"/>
            <a:r>
              <a:rPr lang="en-US" dirty="0" err="1" smtClean="0"/>
              <a:t>registerAsParallelCapable</a:t>
            </a:r>
            <a:r>
              <a:rPr lang="en-US" dirty="0" smtClean="0"/>
              <a:t>()</a:t>
            </a:r>
          </a:p>
          <a:p>
            <a:pPr lvl="2"/>
            <a:r>
              <a:rPr lang="en-US" dirty="0" smtClean="0"/>
              <a:t>If the custom CL overrides </a:t>
            </a:r>
            <a:r>
              <a:rPr lang="en-US" dirty="0" err="1" smtClean="0"/>
              <a:t>findClass</a:t>
            </a:r>
            <a:r>
              <a:rPr lang="en-US" dirty="0" smtClean="0"/>
              <a:t>(…), then no further changes are needed</a:t>
            </a:r>
          </a:p>
          <a:p>
            <a:pPr lvl="2"/>
            <a:r>
              <a:rPr lang="en-US" dirty="0" smtClean="0"/>
              <a:t>If the custom CL overrides </a:t>
            </a:r>
            <a:r>
              <a:rPr lang="en-US" dirty="0" err="1" smtClean="0"/>
              <a:t>loadClass</a:t>
            </a:r>
            <a:r>
              <a:rPr lang="en-US" dirty="0" smtClean="0"/>
              <a:t>(…) </a:t>
            </a:r>
          </a:p>
          <a:p>
            <a:pPr lvl="3"/>
            <a:r>
              <a:rPr lang="en-US" dirty="0" smtClean="0"/>
              <a:t>Method </a:t>
            </a:r>
            <a:r>
              <a:rPr lang="en-US" dirty="0" err="1" smtClean="0"/>
              <a:t>defineClass</a:t>
            </a:r>
            <a:r>
              <a:rPr lang="en-US" dirty="0" smtClean="0"/>
              <a:t>() must be invoked ONCE for any CL &amp; class name pairs</a:t>
            </a:r>
          </a:p>
          <a:p>
            <a:pPr lvl="3"/>
            <a:r>
              <a:rPr lang="en-US" dirty="0" smtClean="0"/>
              <a:t>Define class obtains a lock on the parent CL to fully load class structure</a:t>
            </a:r>
            <a:endParaRPr lang="he-IL" dirty="0"/>
          </a:p>
        </p:txBody>
      </p:sp>
      <p:sp>
        <p:nvSpPr>
          <p:cNvPr id="5" name="Title 1"/>
          <p:cNvSpPr>
            <a:spLocks noGrp="1"/>
          </p:cNvSpPr>
          <p:nvPr>
            <p:ph type="title"/>
          </p:nvPr>
        </p:nvSpPr>
        <p:spPr>
          <a:xfrm>
            <a:off x="533400" y="274638"/>
            <a:ext cx="9258300" cy="1143000"/>
          </a:xfrm>
        </p:spPr>
        <p:txBody>
          <a:bodyPr/>
          <a:lstStyle/>
          <a:p>
            <a:r>
              <a:rPr lang="en-US" dirty="0" smtClean="0"/>
              <a:t>Class Loading Deadlock - Fixed</a:t>
            </a:r>
            <a:endParaRPr lang="he-IL" dirty="0"/>
          </a:p>
        </p:txBody>
      </p:sp>
    </p:spTree>
    <p:extLst>
      <p:ext uri="{BB962C8B-B14F-4D97-AF65-F5344CB8AC3E}">
        <p14:creationId xmlns:p14="http://schemas.microsoft.com/office/powerpoint/2010/main" xmlns="" val="15644955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he-IL" smtClean="0"/>
              <a:t>Jconsole</a:t>
            </a:r>
            <a:endParaRPr lang="he-IL" altLang="he-IL" smtClean="0"/>
          </a:p>
        </p:txBody>
      </p:sp>
      <p:sp>
        <p:nvSpPr>
          <p:cNvPr id="87043" name="Content Placeholder 2"/>
          <p:cNvSpPr>
            <a:spLocks noGrp="1"/>
          </p:cNvSpPr>
          <p:nvPr>
            <p:ph idx="1"/>
          </p:nvPr>
        </p:nvSpPr>
        <p:spPr/>
        <p:txBody>
          <a:bodyPr/>
          <a:lstStyle/>
          <a:p>
            <a:pPr algn="l" rtl="0" eaLnBrk="1" hangingPunct="1"/>
            <a:r>
              <a:rPr lang="en-US" altLang="he-IL" sz="2400" dirty="0" smtClean="0"/>
              <a:t>A new tool provided as part of the JDK</a:t>
            </a:r>
          </a:p>
          <a:p>
            <a:pPr lvl="2" algn="l" rtl="0" eaLnBrk="1" hangingPunct="1"/>
            <a:r>
              <a:rPr lang="en-US" altLang="he-IL" sz="1600" dirty="0" smtClean="0"/>
              <a:t>Provides out-of-the-box monitoring and management support</a:t>
            </a:r>
          </a:p>
          <a:p>
            <a:pPr lvl="2" algn="l" rtl="0" eaLnBrk="1" hangingPunct="1"/>
            <a:r>
              <a:rPr lang="en-US" altLang="he-IL" sz="1600" dirty="0" smtClean="0"/>
              <a:t>Support both remote and local working modes</a:t>
            </a:r>
          </a:p>
          <a:p>
            <a:pPr lvl="2" algn="l" rtl="0" eaLnBrk="1" hangingPunct="1"/>
            <a:r>
              <a:rPr lang="en-US" altLang="he-IL" sz="1600" dirty="0" smtClean="0"/>
              <a:t>Is JMX based</a:t>
            </a:r>
          </a:p>
          <a:p>
            <a:pPr lvl="2" algn="l" rtl="0" eaLnBrk="1" hangingPunct="1"/>
            <a:r>
              <a:rPr lang="en-US" altLang="he-IL" sz="1600" dirty="0" smtClean="0"/>
              <a:t>Provided functionalities:</a:t>
            </a:r>
          </a:p>
          <a:p>
            <a:pPr lvl="3" algn="l" rtl="0" eaLnBrk="1" hangingPunct="1"/>
            <a:r>
              <a:rPr lang="en-US" altLang="he-IL" sz="1600" dirty="0" smtClean="0"/>
              <a:t>Detect low memory</a:t>
            </a:r>
          </a:p>
          <a:p>
            <a:pPr lvl="3" algn="l" rtl="0" eaLnBrk="1" hangingPunct="1"/>
            <a:r>
              <a:rPr lang="en-US" altLang="he-IL" sz="1600" dirty="0" smtClean="0"/>
              <a:t>Enable / Disable GC &amp; class loading verbose tracing</a:t>
            </a:r>
          </a:p>
          <a:p>
            <a:pPr lvl="3" algn="l" rtl="0" eaLnBrk="1" hangingPunct="1"/>
            <a:r>
              <a:rPr lang="en-US" altLang="he-IL" sz="1600" dirty="0" smtClean="0"/>
              <a:t>Detect deadlocks</a:t>
            </a:r>
          </a:p>
          <a:p>
            <a:pPr lvl="3" algn="l" rtl="0" eaLnBrk="1" hangingPunct="1"/>
            <a:r>
              <a:rPr lang="en-US" altLang="he-IL" sz="1600" dirty="0" smtClean="0"/>
              <a:t>Control log level [where logger is in use]</a:t>
            </a:r>
          </a:p>
          <a:p>
            <a:pPr lvl="3" algn="l" rtl="0" eaLnBrk="1" hangingPunct="1"/>
            <a:r>
              <a:rPr lang="en-US" altLang="he-IL" sz="1600" dirty="0" smtClean="0"/>
              <a:t>View application’s </a:t>
            </a:r>
            <a:r>
              <a:rPr lang="en-US" altLang="he-IL" sz="1600" dirty="0" err="1" smtClean="0"/>
              <a:t>MBeans</a:t>
            </a:r>
            <a:endParaRPr lang="en-US" altLang="he-IL" sz="1600" dirty="0" smtClean="0"/>
          </a:p>
          <a:p>
            <a:pPr lvl="2" algn="l" rtl="0" eaLnBrk="1" hangingPunct="1"/>
            <a:endParaRPr lang="he-IL" altLang="he-IL" sz="1600" dirty="0" smtClean="0"/>
          </a:p>
        </p:txBody>
      </p:sp>
      <p:sp>
        <p:nvSpPr>
          <p:cNvPr id="87047" name="Rectangle 5"/>
          <p:cNvSpPr>
            <a:spLocks noChangeArrowheads="1"/>
          </p:cNvSpPr>
          <p:nvPr/>
        </p:nvSpPr>
        <p:spPr bwMode="auto">
          <a:xfrm>
            <a:off x="723305" y="4714876"/>
            <a:ext cx="7634882" cy="1628775"/>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endParaRPr lang="en-US" altLang="he-IL" sz="1600"/>
          </a:p>
        </p:txBody>
      </p:sp>
      <p:sp>
        <p:nvSpPr>
          <p:cNvPr id="87048" name="Rectangle 114"/>
          <p:cNvSpPr>
            <a:spLocks noChangeArrowheads="1"/>
          </p:cNvSpPr>
          <p:nvPr/>
        </p:nvSpPr>
        <p:spPr bwMode="auto">
          <a:xfrm>
            <a:off x="884039" y="4857751"/>
            <a:ext cx="4500563" cy="1357313"/>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he-IL" b="1"/>
              <a:t>JVM</a:t>
            </a:r>
          </a:p>
          <a:p>
            <a:pPr algn="ctr" eaLnBrk="1" hangingPunct="1"/>
            <a:endParaRPr lang="en-US" altLang="he-IL"/>
          </a:p>
          <a:p>
            <a:pPr algn="ctr" eaLnBrk="1" hangingPunct="1"/>
            <a:endParaRPr lang="en-US" altLang="he-IL"/>
          </a:p>
          <a:p>
            <a:pPr algn="ctr" eaLnBrk="1" hangingPunct="1"/>
            <a:endParaRPr lang="en-US" altLang="he-IL"/>
          </a:p>
        </p:txBody>
      </p:sp>
      <p:sp>
        <p:nvSpPr>
          <p:cNvPr id="10" name="Rounded Rectangle 9"/>
          <p:cNvSpPr/>
          <p:nvPr/>
        </p:nvSpPr>
        <p:spPr>
          <a:xfrm>
            <a:off x="3777248" y="5143512"/>
            <a:ext cx="1446620" cy="928694"/>
          </a:xfrm>
          <a:prstGeom prst="roundRect">
            <a:avLst/>
          </a:prstGeom>
          <a:solidFill>
            <a:schemeClr val="bg1">
              <a:lumMod val="95000"/>
            </a:schemeClr>
          </a:solidFill>
          <a:ln>
            <a:solidFill>
              <a:schemeClr val="bg1">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solidFill>
                  <a:schemeClr val="tx1"/>
                </a:solidFill>
              </a:rPr>
              <a:t>Platform</a:t>
            </a:r>
          </a:p>
          <a:p>
            <a:pPr algn="ctr">
              <a:defRPr/>
            </a:pPr>
            <a:r>
              <a:rPr lang="en-US" dirty="0" err="1">
                <a:solidFill>
                  <a:schemeClr val="tx1"/>
                </a:solidFill>
              </a:rPr>
              <a:t>MBean</a:t>
            </a:r>
            <a:r>
              <a:rPr lang="en-US" dirty="0">
                <a:solidFill>
                  <a:schemeClr val="tx1"/>
                </a:solidFill>
              </a:rPr>
              <a:t> Server</a:t>
            </a:r>
            <a:endParaRPr lang="he-IL" dirty="0">
              <a:solidFill>
                <a:schemeClr val="tx1"/>
              </a:solidFill>
            </a:endParaRPr>
          </a:p>
        </p:txBody>
      </p:sp>
      <p:sp>
        <p:nvSpPr>
          <p:cNvPr id="12" name="Rounded Rectangle 11"/>
          <p:cNvSpPr/>
          <p:nvPr/>
        </p:nvSpPr>
        <p:spPr>
          <a:xfrm>
            <a:off x="6670487" y="5143512"/>
            <a:ext cx="1446620" cy="928694"/>
          </a:xfrm>
          <a:prstGeom prst="roundRect">
            <a:avLst/>
          </a:prstGeom>
          <a:solidFill>
            <a:schemeClr val="bg1">
              <a:lumMod val="95000"/>
            </a:schemeClr>
          </a:solidFill>
          <a:ln>
            <a:solidFill>
              <a:schemeClr val="bg1">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err="1">
                <a:solidFill>
                  <a:schemeClr val="tx1"/>
                </a:solidFill>
              </a:rPr>
              <a:t>Jconsole</a:t>
            </a:r>
            <a:endParaRPr lang="he-IL" dirty="0">
              <a:solidFill>
                <a:schemeClr val="tx1"/>
              </a:solidFill>
            </a:endParaRPr>
          </a:p>
        </p:txBody>
      </p:sp>
      <p:cxnSp>
        <p:nvCxnSpPr>
          <p:cNvPr id="14" name="Straight Arrow Connector 13"/>
          <p:cNvCxnSpPr/>
          <p:nvPr/>
        </p:nvCxnSpPr>
        <p:spPr>
          <a:xfrm rot="10800000">
            <a:off x="5223869" y="5608639"/>
            <a:ext cx="1446609"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812852" y="5608639"/>
            <a:ext cx="964406"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3375422" y="5214938"/>
            <a:ext cx="401837" cy="285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334680" y="5105400"/>
            <a:ext cx="1446620" cy="928694"/>
          </a:xfrm>
          <a:prstGeom prst="roundRect">
            <a:avLst/>
          </a:prstGeom>
          <a:solidFill>
            <a:schemeClr val="bg1">
              <a:lumMod val="95000"/>
            </a:schemeClr>
          </a:solidFill>
          <a:ln>
            <a:solidFill>
              <a:schemeClr val="bg1">
                <a:lumMod val="8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smtClean="0">
                <a:solidFill>
                  <a:schemeClr val="tx1"/>
                </a:solidFill>
              </a:rPr>
              <a:t>Java </a:t>
            </a:r>
            <a:r>
              <a:rPr lang="en-US" dirty="0" err="1" smtClean="0">
                <a:solidFill>
                  <a:schemeClr val="tx1"/>
                </a:solidFill>
              </a:rPr>
              <a:t>Applcation</a:t>
            </a:r>
            <a:endParaRPr lang="he-IL" dirty="0">
              <a:solidFill>
                <a:schemeClr val="tx1"/>
              </a:solidFill>
            </a:endParaRPr>
          </a:p>
        </p:txBody>
      </p:sp>
    </p:spTree>
    <p:extLst>
      <p:ext uri="{BB962C8B-B14F-4D97-AF65-F5344CB8AC3E}">
        <p14:creationId xmlns:p14="http://schemas.microsoft.com/office/powerpoint/2010/main" xmlns="" val="21705973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he-IL" smtClean="0"/>
              <a:t>Jconsole</a:t>
            </a:r>
            <a:endParaRPr lang="he-IL" altLang="he-IL" smtClean="0"/>
          </a:p>
        </p:txBody>
      </p:sp>
      <p:sp>
        <p:nvSpPr>
          <p:cNvPr id="88067" name="Content Placeholder 2"/>
          <p:cNvSpPr>
            <a:spLocks noGrp="1"/>
          </p:cNvSpPr>
          <p:nvPr>
            <p:ph idx="1"/>
          </p:nvPr>
        </p:nvSpPr>
        <p:spPr>
          <a:xfrm>
            <a:off x="526852" y="1268413"/>
            <a:ext cx="9258300" cy="4525962"/>
          </a:xfrm>
        </p:spPr>
        <p:txBody>
          <a:bodyPr/>
          <a:lstStyle/>
          <a:p>
            <a:pPr algn="l" rtl="0" eaLnBrk="1" hangingPunct="1"/>
            <a:r>
              <a:rPr lang="en-US" altLang="he-IL" sz="2400" smtClean="0"/>
              <a:t>Starting the console</a:t>
            </a:r>
          </a:p>
          <a:p>
            <a:pPr algn="l" rtl="0" eaLnBrk="1" hangingPunct="1"/>
            <a:endParaRPr lang="en-US" altLang="he-IL" sz="2400" smtClean="0"/>
          </a:p>
          <a:p>
            <a:pPr lvl="1" algn="l" rtl="0" eaLnBrk="1" hangingPunct="1">
              <a:buFontTx/>
              <a:buChar char="-"/>
            </a:pPr>
            <a:r>
              <a:rPr lang="en-US" altLang="he-IL" sz="1800" smtClean="0"/>
              <a:t>Locally:  </a:t>
            </a:r>
          </a:p>
          <a:p>
            <a:pPr lvl="2" algn="l" rtl="0" eaLnBrk="1" hangingPunct="1"/>
            <a:r>
              <a:rPr lang="en-US" altLang="he-IL" sz="1600" smtClean="0"/>
              <a:t>Start your application with the system property </a:t>
            </a:r>
            <a:r>
              <a:rPr lang="en-US" altLang="he-IL" sz="1600" b="1" i="1" smtClean="0"/>
              <a:t>–Dcom.sun.management.jmxremote</a:t>
            </a:r>
          </a:p>
          <a:p>
            <a:pPr lvl="3" algn="l" rtl="0" eaLnBrk="1" hangingPunct="1">
              <a:buFontTx/>
              <a:buChar char="-"/>
            </a:pPr>
            <a:r>
              <a:rPr lang="en-US" altLang="he-IL" sz="1600" smtClean="0"/>
              <a:t>This will activate the Mbean server</a:t>
            </a:r>
          </a:p>
          <a:p>
            <a:pPr lvl="2" algn="l" rtl="0" eaLnBrk="1" hangingPunct="1"/>
            <a:r>
              <a:rPr lang="en-US" altLang="he-IL" sz="1600" smtClean="0"/>
              <a:t>simply run ‘</a:t>
            </a:r>
            <a:r>
              <a:rPr lang="en-US" altLang="he-IL" sz="1600" i="1" smtClean="0"/>
              <a:t>jconsole</a:t>
            </a:r>
            <a:r>
              <a:rPr lang="en-US" altLang="he-IL" sz="1600" smtClean="0"/>
              <a:t>’ from the JDK bin directory </a:t>
            </a:r>
          </a:p>
          <a:p>
            <a:pPr lvl="2" algn="l" rtl="0" eaLnBrk="1" hangingPunct="1"/>
            <a:r>
              <a:rPr lang="en-US" altLang="he-IL" sz="1600" smtClean="0"/>
              <a:t>Choose your application to monitor from list</a:t>
            </a:r>
          </a:p>
          <a:p>
            <a:pPr lvl="2" algn="l" rtl="0" eaLnBrk="1" hangingPunct="1">
              <a:buFontTx/>
              <a:buNone/>
            </a:pPr>
            <a:endParaRPr lang="en-US" altLang="he-IL" sz="1600" smtClean="0"/>
          </a:p>
          <a:p>
            <a:pPr lvl="1" algn="l" rtl="0" eaLnBrk="1" hangingPunct="1"/>
            <a:r>
              <a:rPr lang="en-US" altLang="he-IL" sz="1800" smtClean="0"/>
              <a:t>Remotely: </a:t>
            </a:r>
          </a:p>
          <a:p>
            <a:pPr lvl="2" algn="l" rtl="0" eaLnBrk="1" hangingPunct="1"/>
            <a:r>
              <a:rPr lang="en-US" altLang="he-IL" sz="1600" smtClean="0"/>
              <a:t>Start your application with the same property as in local mode</a:t>
            </a:r>
          </a:p>
          <a:p>
            <a:pPr lvl="2" algn="l" rtl="0" eaLnBrk="1" hangingPunct="1"/>
            <a:r>
              <a:rPr lang="en-US" altLang="he-IL" sz="1600" smtClean="0"/>
              <a:t>Set port via </a:t>
            </a:r>
            <a:r>
              <a:rPr lang="en-US" altLang="he-IL" sz="1600" b="1" i="1" smtClean="0"/>
              <a:t>–Dcom.sun.management.jmxremote.port=portNum</a:t>
            </a:r>
          </a:p>
          <a:p>
            <a:pPr lvl="2" algn="l" rtl="0" eaLnBrk="1" hangingPunct="1"/>
            <a:r>
              <a:rPr lang="en-US" altLang="he-IL" sz="1600" smtClean="0"/>
              <a:t>Password can be defined, loaded from file and disabled via additional properties</a:t>
            </a:r>
          </a:p>
          <a:p>
            <a:pPr lvl="2" algn="l" rtl="0" eaLnBrk="1" hangingPunct="1"/>
            <a:r>
              <a:rPr lang="en-US" altLang="he-IL" sz="1600" smtClean="0"/>
              <a:t>Run </a:t>
            </a:r>
            <a:r>
              <a:rPr lang="en-US" altLang="he-IL" sz="1600" i="1" smtClean="0"/>
              <a:t>jconsole host:port </a:t>
            </a:r>
            <a:r>
              <a:rPr lang="en-US" altLang="he-IL" sz="1600" smtClean="0"/>
              <a:t>and choose your application from list</a:t>
            </a:r>
          </a:p>
          <a:p>
            <a:pPr lvl="1" algn="l" rtl="0" eaLnBrk="1" hangingPunct="1"/>
            <a:endParaRPr lang="en-US" altLang="he-IL" sz="1600" smtClean="0"/>
          </a:p>
          <a:p>
            <a:pPr lvl="2" algn="l" rtl="0" eaLnBrk="1" hangingPunct="1"/>
            <a:endParaRPr lang="he-IL" altLang="he-IL" sz="1600" smtClean="0"/>
          </a:p>
        </p:txBody>
      </p:sp>
    </p:spTree>
    <p:extLst>
      <p:ext uri="{BB962C8B-B14F-4D97-AF65-F5344CB8AC3E}">
        <p14:creationId xmlns:p14="http://schemas.microsoft.com/office/powerpoint/2010/main" xmlns="" val="23677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he-IL" smtClean="0"/>
              <a:t>Jconsole</a:t>
            </a:r>
            <a:endParaRPr lang="he-IL" altLang="he-IL" smtClean="0"/>
          </a:p>
        </p:txBody>
      </p:sp>
      <p:pic>
        <p:nvPicPr>
          <p:cNvPr id="89092" name="Picture 8" descr="C:\Users\Rony\Desktop\Image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87712" y="1339850"/>
            <a:ext cx="6774060" cy="5018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17999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he-IL" smtClean="0"/>
              <a:t>Jconsole</a:t>
            </a:r>
            <a:endParaRPr lang="he-IL" altLang="he-IL" smtClean="0"/>
          </a:p>
        </p:txBody>
      </p:sp>
      <p:pic>
        <p:nvPicPr>
          <p:cNvPr id="90116" name="Picture 2" descr="C:\Users\Rony\Desktop\Image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7344" y="1285875"/>
            <a:ext cx="6831212" cy="506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653438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he-IL" smtClean="0"/>
              <a:t>Jconsole</a:t>
            </a:r>
            <a:endParaRPr lang="he-IL" altLang="he-IL" smtClean="0"/>
          </a:p>
        </p:txBody>
      </p:sp>
      <p:pic>
        <p:nvPicPr>
          <p:cNvPr id="91140" name="Picture 2" descr="C:\Users\Rony\Desktop\Image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8428" y="1357314"/>
            <a:ext cx="6740128" cy="4992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12416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514350" y="274638"/>
            <a:ext cx="9258300" cy="1143000"/>
          </a:xfrm>
        </p:spPr>
        <p:txBody>
          <a:bodyPr/>
          <a:lstStyle/>
          <a:p>
            <a:r>
              <a:rPr lang="en-US" smtClean="0"/>
              <a:t>Virtual Machine</a:t>
            </a:r>
          </a:p>
        </p:txBody>
      </p:sp>
      <p:sp>
        <p:nvSpPr>
          <p:cNvPr id="21506" name="Rectangle 3"/>
          <p:cNvSpPr>
            <a:spLocks noGrp="1" noChangeArrowheads="1"/>
          </p:cNvSpPr>
          <p:nvPr>
            <p:ph type="body" idx="1"/>
          </p:nvPr>
        </p:nvSpPr>
        <p:spPr/>
        <p:txBody>
          <a:bodyPr/>
          <a:lstStyle/>
          <a:p>
            <a:pPr lvl="2"/>
            <a:endParaRPr lang="en-US" sz="1600" smtClean="0"/>
          </a:p>
          <a:p>
            <a:pPr lvl="2"/>
            <a:endParaRPr lang="en-US" sz="1600" smtClean="0"/>
          </a:p>
          <a:p>
            <a:endParaRPr lang="en-US" sz="2000" smtClean="0"/>
          </a:p>
        </p:txBody>
      </p:sp>
      <p:sp>
        <p:nvSpPr>
          <p:cNvPr id="21507" name="Rectangle 22"/>
          <p:cNvSpPr>
            <a:spLocks noChangeArrowheads="1"/>
          </p:cNvSpPr>
          <p:nvPr/>
        </p:nvSpPr>
        <p:spPr bwMode="auto">
          <a:xfrm>
            <a:off x="647700" y="1371600"/>
            <a:ext cx="9515475" cy="4955203"/>
          </a:xfrm>
          <a:prstGeom prst="rect">
            <a:avLst/>
          </a:prstGeom>
          <a:noFill/>
          <a:ln w="9525">
            <a:noFill/>
            <a:miter lim="800000"/>
            <a:headEnd/>
            <a:tailEnd/>
          </a:ln>
        </p:spPr>
        <p:txBody>
          <a:bodyPr>
            <a:spAutoFit/>
          </a:bodyPr>
          <a:lstStyle/>
          <a:p>
            <a:pPr algn="l" rtl="0">
              <a:spcBef>
                <a:spcPct val="20000"/>
              </a:spcBef>
              <a:buFontTx/>
              <a:buChar char="•"/>
            </a:pPr>
            <a:r>
              <a:rPr lang="en-US" sz="2800" dirty="0">
                <a:latin typeface="Calibri" pitchFamily="34" charset="0"/>
              </a:rPr>
              <a:t> Byte code execution</a:t>
            </a:r>
          </a:p>
          <a:p>
            <a:pPr lvl="2" algn="l" rtl="0">
              <a:spcBef>
                <a:spcPct val="20000"/>
              </a:spcBef>
              <a:buFontTx/>
              <a:buChar char="•"/>
            </a:pPr>
            <a:r>
              <a:rPr lang="en-US" sz="2000" dirty="0">
                <a:latin typeface="Calibri" pitchFamily="34" charset="0"/>
              </a:rPr>
              <a:t> JDK 1.0  - Direct interpretation</a:t>
            </a:r>
          </a:p>
          <a:p>
            <a:pPr lvl="4" algn="l" rtl="0">
              <a:spcBef>
                <a:spcPct val="20000"/>
              </a:spcBef>
              <a:buFontTx/>
              <a:buChar char="»"/>
            </a:pPr>
            <a:r>
              <a:rPr lang="en-US" sz="2000" dirty="0">
                <a:latin typeface="Calibri" pitchFamily="34" charset="0"/>
              </a:rPr>
              <a:t> Simple VM implementation – small footprint</a:t>
            </a:r>
          </a:p>
          <a:p>
            <a:pPr lvl="4" algn="l" rtl="0">
              <a:spcBef>
                <a:spcPct val="20000"/>
              </a:spcBef>
              <a:buFontTx/>
              <a:buChar char="»"/>
            </a:pPr>
            <a:r>
              <a:rPr lang="en-US" sz="2000" dirty="0">
                <a:latin typeface="Calibri" pitchFamily="34" charset="0"/>
              </a:rPr>
              <a:t> Problem:   Slow. No-cache</a:t>
            </a:r>
          </a:p>
          <a:p>
            <a:pPr lvl="2" algn="l" rtl="0">
              <a:spcBef>
                <a:spcPct val="20000"/>
              </a:spcBef>
              <a:buFontTx/>
              <a:buChar char="•"/>
            </a:pPr>
            <a:r>
              <a:rPr lang="en-US" sz="2000" dirty="0">
                <a:latin typeface="Calibri" pitchFamily="34" charset="0"/>
              </a:rPr>
              <a:t> JDK 1.2 – JIT</a:t>
            </a:r>
          </a:p>
          <a:p>
            <a:pPr lvl="4" algn="l" rtl="0">
              <a:spcBef>
                <a:spcPct val="20000"/>
              </a:spcBef>
              <a:buFontTx/>
              <a:buChar char="»"/>
            </a:pPr>
            <a:r>
              <a:rPr lang="en-US" sz="2000" dirty="0">
                <a:latin typeface="Calibri" pitchFamily="34" charset="0"/>
              </a:rPr>
              <a:t>Caching of byte code for re-use</a:t>
            </a:r>
          </a:p>
          <a:p>
            <a:pPr lvl="4" algn="l" rtl="0">
              <a:spcBef>
                <a:spcPct val="20000"/>
              </a:spcBef>
              <a:buFontTx/>
              <a:buChar char="»"/>
            </a:pPr>
            <a:r>
              <a:rPr lang="en-US" sz="2000" dirty="0">
                <a:latin typeface="Calibri" pitchFamily="34" charset="0"/>
              </a:rPr>
              <a:t>Problem: reduces launch speed because of caching</a:t>
            </a:r>
          </a:p>
          <a:p>
            <a:pPr lvl="4" algn="l" rtl="0">
              <a:spcBef>
                <a:spcPct val="20000"/>
              </a:spcBef>
            </a:pPr>
            <a:r>
              <a:rPr lang="en-US" sz="2000" dirty="0">
                <a:latin typeface="Calibri" pitchFamily="34" charset="0"/>
              </a:rPr>
              <a:t>                 limited tuning abilities </a:t>
            </a:r>
          </a:p>
          <a:p>
            <a:pPr lvl="2" algn="l" rtl="0">
              <a:spcBef>
                <a:spcPct val="20000"/>
              </a:spcBef>
              <a:buFontTx/>
              <a:buChar char="•"/>
            </a:pPr>
            <a:r>
              <a:rPr lang="en-US" sz="2000" dirty="0">
                <a:latin typeface="Calibri" pitchFamily="34" charset="0"/>
              </a:rPr>
              <a:t> JDK 1.3 – Hotspot</a:t>
            </a:r>
          </a:p>
          <a:p>
            <a:pPr lvl="4" algn="l" rtl="0">
              <a:spcBef>
                <a:spcPct val="20000"/>
              </a:spcBef>
              <a:buFontTx/>
              <a:buChar char="»"/>
            </a:pPr>
            <a:r>
              <a:rPr lang="en-US" sz="2000" dirty="0">
                <a:latin typeface="Calibri" pitchFamily="34" charset="0"/>
              </a:rPr>
              <a:t> Tracks hotspots for generating and caching optimized instruction sets</a:t>
            </a:r>
          </a:p>
          <a:p>
            <a:pPr lvl="4" algn="l" rtl="0">
              <a:spcBef>
                <a:spcPct val="20000"/>
              </a:spcBef>
              <a:buFontTx/>
              <a:buChar char="»"/>
            </a:pPr>
            <a:r>
              <a:rPr lang="en-US" sz="2000" dirty="0">
                <a:latin typeface="Calibri" pitchFamily="34" charset="0"/>
              </a:rPr>
              <a:t> VM uses a global information for optimization (like peek blocks/flows)</a:t>
            </a:r>
          </a:p>
          <a:p>
            <a:pPr lvl="4" algn="l" rtl="0">
              <a:spcBef>
                <a:spcPct val="20000"/>
              </a:spcBef>
              <a:buFontTx/>
              <a:buChar char="»"/>
            </a:pPr>
            <a:r>
              <a:rPr lang="en-US" sz="2000" dirty="0">
                <a:latin typeface="Calibri" pitchFamily="34" charset="0"/>
              </a:rPr>
              <a:t> Problem: Heavy VM, big footprint</a:t>
            </a:r>
          </a:p>
          <a:p>
            <a:pPr algn="l" rtl="0">
              <a:spcBef>
                <a:spcPct val="20000"/>
              </a:spcBef>
              <a:buFontTx/>
              <a:buChar char="•"/>
            </a:pP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he-IL" smtClean="0"/>
              <a:t>Jconsole</a:t>
            </a:r>
            <a:endParaRPr lang="he-IL" altLang="he-IL" smtClean="0"/>
          </a:p>
        </p:txBody>
      </p:sp>
      <p:pic>
        <p:nvPicPr>
          <p:cNvPr id="92164" name="Picture 2" descr="C:\Users\Rony\Desktop\Image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7344" y="1357314"/>
            <a:ext cx="6900863"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554100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he-IL" smtClean="0"/>
              <a:t>Jconsole</a:t>
            </a:r>
            <a:endParaRPr lang="he-IL" altLang="he-IL" smtClean="0"/>
          </a:p>
        </p:txBody>
      </p:sp>
      <p:pic>
        <p:nvPicPr>
          <p:cNvPr id="93188" name="Picture 2" descr="C:\Users\Rony\Desktop\Image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87712" y="1357314"/>
            <a:ext cx="6831210"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401138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he-IL" smtClean="0"/>
              <a:t>Jconsole</a:t>
            </a:r>
            <a:endParaRPr lang="he-IL" altLang="he-IL" smtClean="0"/>
          </a:p>
        </p:txBody>
      </p:sp>
      <p:pic>
        <p:nvPicPr>
          <p:cNvPr id="94212" name="Picture 2" descr="C:\Users\Rony\Desktop\Image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87712" y="1357313"/>
            <a:ext cx="6831210" cy="505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847547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1525" y="274638"/>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428625" y="1600201"/>
            <a:ext cx="9944100" cy="4525963"/>
          </a:xfrm>
        </p:spPr>
        <p:txBody>
          <a:bodyPr/>
          <a:lstStyle/>
          <a:p>
            <a:pPr>
              <a:buNone/>
            </a:pPr>
            <a:r>
              <a:rPr lang="en-US" dirty="0" smtClean="0"/>
              <a:t>Basic terms</a:t>
            </a:r>
          </a:p>
          <a:p>
            <a:pPr>
              <a:buNone/>
            </a:pPr>
            <a:endParaRPr lang="en-US" dirty="0" smtClean="0"/>
          </a:p>
          <a:p>
            <a:pPr lvl="1">
              <a:buFont typeface="Arial" pitchFamily="34" charset="0"/>
              <a:buChar char="•"/>
            </a:pPr>
            <a:r>
              <a:rPr lang="en-US" sz="2400" dirty="0" smtClean="0"/>
              <a:t>Strong reference </a:t>
            </a:r>
          </a:p>
          <a:p>
            <a:pPr lvl="2">
              <a:buFont typeface="Arial" pitchFamily="34" charset="0"/>
              <a:buChar char="•"/>
            </a:pPr>
            <a:r>
              <a:rPr lang="en-US" sz="2000" dirty="0" smtClean="0"/>
              <a:t>Regular references</a:t>
            </a:r>
          </a:p>
          <a:p>
            <a:pPr lvl="2">
              <a:buFont typeface="Arial" pitchFamily="34" charset="0"/>
              <a:buChar char="•"/>
            </a:pPr>
            <a:r>
              <a:rPr lang="en-US" sz="2000" dirty="0" smtClean="0"/>
              <a:t>GC may remove objects that have no strong references </a:t>
            </a:r>
          </a:p>
          <a:p>
            <a:pPr lvl="2">
              <a:buFont typeface="Arial" pitchFamily="34" charset="0"/>
              <a:buChar char="•"/>
            </a:pPr>
            <a:endParaRPr lang="en-US" sz="2000" dirty="0" smtClean="0"/>
          </a:p>
          <a:p>
            <a:pPr lvl="1">
              <a:buFont typeface="Arial" pitchFamily="34" charset="0"/>
              <a:buChar char="•"/>
            </a:pPr>
            <a:r>
              <a:rPr lang="en-US" sz="2400" dirty="0" smtClean="0"/>
              <a:t>Weak reference</a:t>
            </a:r>
          </a:p>
          <a:p>
            <a:pPr lvl="2">
              <a:buFont typeface="Arial" pitchFamily="34" charset="0"/>
              <a:buChar char="•"/>
            </a:pPr>
            <a:r>
              <a:rPr lang="en-US" sz="2000" dirty="0" smtClean="0"/>
              <a:t>Special references that are used to reference objects</a:t>
            </a:r>
          </a:p>
          <a:p>
            <a:pPr lvl="2">
              <a:buFont typeface="Arial" pitchFamily="34" charset="0"/>
              <a:buChar char="•"/>
            </a:pPr>
            <a:r>
              <a:rPr lang="en-US" sz="2000" dirty="0" smtClean="0"/>
              <a:t>GC may remove objects when all references to that object are weak</a:t>
            </a:r>
          </a:p>
          <a:p>
            <a:pPr lvl="1">
              <a:buFont typeface="Arial" pitchFamily="34" charset="0"/>
              <a:buChar char="•"/>
            </a:pPr>
            <a:endParaRPr lang="en-US" sz="1600" dirty="0" smtClean="0"/>
          </a:p>
          <a:p>
            <a:pPr lvl="2"/>
            <a:endParaRPr lang="en-US" sz="2000" dirty="0" smtClean="0"/>
          </a:p>
          <a:p>
            <a:pPr lvl="2"/>
            <a:endParaRPr lang="he-IL" sz="2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7250" y="274638"/>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514350" y="1219201"/>
            <a:ext cx="9944100" cy="4525963"/>
          </a:xfrm>
        </p:spPr>
        <p:txBody>
          <a:bodyPr/>
          <a:lstStyle/>
          <a:p>
            <a:r>
              <a:rPr lang="en-US" dirty="0" smtClean="0"/>
              <a:t>The need</a:t>
            </a:r>
          </a:p>
          <a:p>
            <a:pPr lvl="1"/>
            <a:r>
              <a:rPr lang="en-US" sz="2400" dirty="0" smtClean="0"/>
              <a:t>When storing data in Collections , for example</a:t>
            </a:r>
          </a:p>
          <a:p>
            <a:pPr lvl="2"/>
            <a:r>
              <a:rPr lang="en-US" sz="2000" dirty="0" smtClean="0"/>
              <a:t>The collection holds references even when data is no longer required</a:t>
            </a:r>
          </a:p>
          <a:p>
            <a:pPr lvl="2"/>
            <a:r>
              <a:rPr lang="en-US" sz="2000" dirty="0" smtClean="0"/>
              <a:t>Removing data from the collection might effect clients </a:t>
            </a:r>
          </a:p>
          <a:p>
            <a:pPr lvl="2"/>
            <a:endParaRPr lang="en-US" sz="2000" dirty="0" smtClean="0"/>
          </a:p>
          <a:p>
            <a:pPr lvl="1"/>
            <a:r>
              <a:rPr lang="en-US" sz="2400" dirty="0" smtClean="0"/>
              <a:t>When caching heavy-weight objects</a:t>
            </a:r>
          </a:p>
          <a:p>
            <a:pPr lvl="2"/>
            <a:r>
              <a:rPr lang="en-US" sz="2000" dirty="0" smtClean="0"/>
              <a:t>Once again – that caching might prevent data from being </a:t>
            </a:r>
            <a:r>
              <a:rPr lang="en-US" sz="2000" dirty="0" err="1" smtClean="0"/>
              <a:t>GC’ed</a:t>
            </a:r>
            <a:r>
              <a:rPr lang="en-US" sz="2000" dirty="0" smtClean="0"/>
              <a:t> </a:t>
            </a:r>
          </a:p>
          <a:p>
            <a:pPr lvl="2"/>
            <a:r>
              <a:rPr lang="en-US" sz="2000" dirty="0" smtClean="0"/>
              <a:t>That cache mechanism must be maintained</a:t>
            </a:r>
          </a:p>
          <a:p>
            <a:pPr lvl="2"/>
            <a:endParaRPr lang="en-US" sz="2000" dirty="0" smtClean="0"/>
          </a:p>
          <a:p>
            <a:pPr lvl="1"/>
            <a:r>
              <a:rPr lang="en-US" sz="2400" dirty="0" smtClean="0"/>
              <a:t>Java is capable of managing garbage but:</a:t>
            </a:r>
          </a:p>
          <a:p>
            <a:pPr lvl="2"/>
            <a:r>
              <a:rPr lang="en-US" sz="2000" dirty="0" smtClean="0"/>
              <a:t>In those cases, when strong references are used, GC is irrelevant</a:t>
            </a:r>
          </a:p>
          <a:p>
            <a:pPr lvl="2"/>
            <a:r>
              <a:rPr lang="en-US" sz="2000" smtClean="0"/>
              <a:t>We will be </a:t>
            </a:r>
            <a:r>
              <a:rPr lang="en-US" sz="2000" dirty="0" smtClean="0"/>
              <a:t>flooded with loitered objects &amp; memory leaks</a:t>
            </a:r>
          </a:p>
          <a:p>
            <a:pPr lvl="2"/>
            <a:endParaRPr lang="en-US" dirty="0" smtClean="0"/>
          </a:p>
          <a:p>
            <a:pPr lvl="2"/>
            <a:endParaRPr lang="en-US" sz="2000" dirty="0" smtClean="0"/>
          </a:p>
          <a:p>
            <a:pPr lvl="2"/>
            <a:endParaRPr lang="he-IL"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1525" y="274638"/>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771525" y="1600201"/>
            <a:ext cx="9258300" cy="4525963"/>
          </a:xfrm>
        </p:spPr>
        <p:txBody>
          <a:bodyPr/>
          <a:lstStyle/>
          <a:p>
            <a:r>
              <a:rPr lang="en-US" sz="2800" dirty="0" smtClean="0"/>
              <a:t>The solution</a:t>
            </a:r>
          </a:p>
          <a:p>
            <a:pPr lvl="1"/>
            <a:r>
              <a:rPr lang="en-US" sz="2400" dirty="0" smtClean="0"/>
              <a:t>Give clients strong references</a:t>
            </a:r>
          </a:p>
          <a:p>
            <a:pPr lvl="1"/>
            <a:r>
              <a:rPr lang="en-US" sz="2400" dirty="0" smtClean="0"/>
              <a:t>Manage resource collection &amp; cache via weak references</a:t>
            </a:r>
          </a:p>
          <a:p>
            <a:pPr lvl="1"/>
            <a:endParaRPr lang="en-US" sz="2400" dirty="0" smtClean="0"/>
          </a:p>
          <a:p>
            <a:r>
              <a:rPr lang="en-US" sz="2800" dirty="0" smtClean="0"/>
              <a:t>Java provides 4 strength levels for referencing</a:t>
            </a:r>
          </a:p>
          <a:p>
            <a:pPr lvl="1"/>
            <a:r>
              <a:rPr lang="en-US" sz="2400" dirty="0" smtClean="0"/>
              <a:t>Strong reference</a:t>
            </a:r>
          </a:p>
          <a:p>
            <a:pPr lvl="1"/>
            <a:r>
              <a:rPr lang="en-US" sz="2400" dirty="0" smtClean="0"/>
              <a:t>Soft reference</a:t>
            </a:r>
          </a:p>
          <a:p>
            <a:pPr lvl="1"/>
            <a:r>
              <a:rPr lang="en-US" sz="2400" dirty="0" smtClean="0"/>
              <a:t>Weak reference</a:t>
            </a:r>
          </a:p>
          <a:p>
            <a:pPr lvl="1"/>
            <a:r>
              <a:rPr lang="en-US" sz="2400" dirty="0" smtClean="0"/>
              <a:t>Phantom reference</a:t>
            </a:r>
            <a:endParaRPr lang="he-IL"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1525" y="274638"/>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771525" y="1600201"/>
            <a:ext cx="9258300" cy="4525963"/>
          </a:xfrm>
        </p:spPr>
        <p:txBody>
          <a:bodyPr/>
          <a:lstStyle/>
          <a:p>
            <a:r>
              <a:rPr lang="en-US" sz="2800" dirty="0" err="1" smtClean="0"/>
              <a:t>java.lang.ref.Reference</a:t>
            </a:r>
            <a:endParaRPr lang="en-US" sz="2800" dirty="0" smtClean="0"/>
          </a:p>
          <a:p>
            <a:pPr>
              <a:buNone/>
            </a:pPr>
            <a:endParaRPr lang="en-US" sz="2800" dirty="0" smtClean="0"/>
          </a:p>
          <a:p>
            <a:pPr lvl="1"/>
            <a:r>
              <a:rPr lang="en-US" sz="2000" dirty="0" smtClean="0"/>
              <a:t>Is the super class for all reference types</a:t>
            </a:r>
          </a:p>
          <a:p>
            <a:pPr lvl="1"/>
            <a:endParaRPr lang="en-US" sz="2000" dirty="0" smtClean="0"/>
          </a:p>
          <a:p>
            <a:pPr lvl="1"/>
            <a:r>
              <a:rPr lang="en-US" sz="2000" dirty="0" smtClean="0"/>
              <a:t>Has 3 subclasses for each weak reference level</a:t>
            </a:r>
          </a:p>
          <a:p>
            <a:pPr lvl="2"/>
            <a:r>
              <a:rPr lang="en-US" sz="1600" dirty="0" smtClean="0"/>
              <a:t>Each subclass effect the way CG treats objects </a:t>
            </a:r>
          </a:p>
          <a:p>
            <a:pPr lvl="2"/>
            <a:r>
              <a:rPr lang="en-US" sz="1600" dirty="0" smtClean="0"/>
              <a:t>Each subclass may be extended for more functionality </a:t>
            </a:r>
          </a:p>
          <a:p>
            <a:pPr lvl="2"/>
            <a:endParaRPr lang="en-US" sz="1600" dirty="0" smtClean="0"/>
          </a:p>
          <a:p>
            <a:pPr lvl="1"/>
            <a:r>
              <a:rPr lang="en-US" sz="2000" dirty="0" smtClean="0"/>
              <a:t>Has the following operations:</a:t>
            </a:r>
          </a:p>
          <a:p>
            <a:pPr lvl="2"/>
            <a:r>
              <a:rPr lang="en-US" sz="1600" dirty="0" smtClean="0"/>
              <a:t>clear – clears the object held in the Reference object</a:t>
            </a:r>
          </a:p>
          <a:p>
            <a:pPr lvl="2"/>
            <a:r>
              <a:rPr lang="en-US" sz="1600" dirty="0" smtClean="0"/>
              <a:t>get – returns a strong reference to the object held in the Reference</a:t>
            </a:r>
          </a:p>
          <a:p>
            <a:pPr lvl="2"/>
            <a:r>
              <a:rPr lang="en-US" sz="1600" dirty="0" err="1" smtClean="0"/>
              <a:t>enqueue</a:t>
            </a:r>
            <a:r>
              <a:rPr lang="en-US" sz="1600" dirty="0" smtClean="0"/>
              <a:t> – adds the Reference to a Reference Queue (if registered to any) </a:t>
            </a:r>
            <a:endParaRPr lang="he-IL" sz="1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73075"/>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685800" y="1570038"/>
            <a:ext cx="9258300" cy="4525963"/>
          </a:xfrm>
        </p:spPr>
        <p:txBody>
          <a:bodyPr/>
          <a:lstStyle/>
          <a:p>
            <a:r>
              <a:rPr lang="en-US" sz="2800" dirty="0" smtClean="0"/>
              <a:t>Reference Queue</a:t>
            </a:r>
          </a:p>
          <a:p>
            <a:endParaRPr lang="en-US" sz="2800" dirty="0" smtClean="0"/>
          </a:p>
          <a:p>
            <a:pPr lvl="1"/>
            <a:r>
              <a:rPr lang="en-US" sz="2000" dirty="0" smtClean="0"/>
              <a:t>Queue that holds references to null </a:t>
            </a:r>
          </a:p>
          <a:p>
            <a:pPr lvl="2"/>
            <a:r>
              <a:rPr lang="en-US" sz="1600" dirty="0" smtClean="0"/>
              <a:t>Reference that is no longer points to an object is added to that queue</a:t>
            </a:r>
          </a:p>
          <a:p>
            <a:pPr lvl="2"/>
            <a:r>
              <a:rPr lang="en-US" sz="1600" dirty="0" smtClean="0"/>
              <a:t>Reference must register itself to a queue in order to gain this service</a:t>
            </a:r>
            <a:endParaRPr lang="en-US" sz="2000" dirty="0" smtClean="0"/>
          </a:p>
          <a:p>
            <a:pPr lvl="2"/>
            <a:r>
              <a:rPr lang="en-US" sz="1600" dirty="0" smtClean="0"/>
              <a:t>Is an automatic mechanism</a:t>
            </a:r>
          </a:p>
          <a:p>
            <a:pPr lvl="2"/>
            <a:endParaRPr lang="en-US" sz="1600" dirty="0" smtClean="0"/>
          </a:p>
          <a:p>
            <a:pPr lvl="1"/>
            <a:r>
              <a:rPr lang="en-US" sz="2000" dirty="0" smtClean="0"/>
              <a:t>Registering a reference to a queue is done via Reference constructor</a:t>
            </a:r>
          </a:p>
          <a:p>
            <a:pPr lvl="1"/>
            <a:endParaRPr lang="en-US" sz="2000" dirty="0" smtClean="0"/>
          </a:p>
          <a:p>
            <a:pPr lvl="1"/>
            <a:r>
              <a:rPr lang="en-US" sz="2000" dirty="0" smtClean="0"/>
              <a:t>References can be consumed via 3 of the queue methods</a:t>
            </a:r>
          </a:p>
          <a:p>
            <a:pPr lvl="2"/>
            <a:r>
              <a:rPr lang="en-US" sz="1600" dirty="0" smtClean="0"/>
              <a:t>Poll – returns the last added reference or null if empty</a:t>
            </a:r>
          </a:p>
          <a:p>
            <a:pPr lvl="2"/>
            <a:r>
              <a:rPr lang="en-US" sz="1600" dirty="0" smtClean="0"/>
              <a:t>Remove – returns the last added reference or blocks until one becomes available</a:t>
            </a:r>
          </a:p>
          <a:p>
            <a:pPr lvl="2"/>
            <a:r>
              <a:rPr lang="en-US" sz="1600" dirty="0" smtClean="0"/>
              <a:t>Remove (timeout) – same as previous but might return null when timed out</a:t>
            </a:r>
            <a:endParaRPr lang="he-IL" sz="16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638"/>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685800" y="1371601"/>
            <a:ext cx="9258300" cy="4525963"/>
          </a:xfrm>
        </p:spPr>
        <p:txBody>
          <a:bodyPr/>
          <a:lstStyle/>
          <a:p>
            <a:r>
              <a:rPr lang="en-US" sz="2800" dirty="0" smtClean="0"/>
              <a:t>Soft reference</a:t>
            </a:r>
          </a:p>
          <a:p>
            <a:endParaRPr lang="en-US" sz="1100" dirty="0" smtClean="0"/>
          </a:p>
          <a:p>
            <a:pPr lvl="1"/>
            <a:r>
              <a:rPr lang="en-US" sz="2000" dirty="0" smtClean="0"/>
              <a:t>Objects with soft references will be lazily garbage collected</a:t>
            </a:r>
          </a:p>
          <a:p>
            <a:pPr lvl="2"/>
            <a:r>
              <a:rPr lang="en-US" sz="1600" dirty="0" smtClean="0"/>
              <a:t>Means that the system will let them survive GC even with no strong references</a:t>
            </a:r>
          </a:p>
          <a:p>
            <a:pPr lvl="2"/>
            <a:r>
              <a:rPr lang="en-US" sz="1600" dirty="0" smtClean="0"/>
              <a:t>System cleans them when any memory limitation occurs </a:t>
            </a:r>
          </a:p>
          <a:p>
            <a:pPr lvl="2"/>
            <a:endParaRPr lang="en-US" sz="1600" dirty="0" smtClean="0"/>
          </a:p>
          <a:p>
            <a:pPr lvl="1"/>
            <a:r>
              <a:rPr lang="en-US" sz="2000" dirty="0" smtClean="0"/>
              <a:t>Great for cache auto-management</a:t>
            </a:r>
          </a:p>
          <a:p>
            <a:pPr lvl="2"/>
            <a:r>
              <a:rPr lang="en-US" sz="1600" dirty="0" smtClean="0"/>
              <a:t>Clients uses strong references to heavy weight objects</a:t>
            </a:r>
          </a:p>
          <a:p>
            <a:pPr lvl="2"/>
            <a:r>
              <a:rPr lang="en-US" sz="1600" dirty="0" smtClean="0"/>
              <a:t>Cache services uses soft references</a:t>
            </a:r>
          </a:p>
          <a:p>
            <a:pPr lvl="2"/>
            <a:r>
              <a:rPr lang="en-US" sz="1600" dirty="0" smtClean="0"/>
              <a:t>When clients release their strong references – cached data is not </a:t>
            </a:r>
            <a:r>
              <a:rPr lang="en-US" sz="1600" dirty="0" err="1" smtClean="0"/>
              <a:t>GC’ed</a:t>
            </a:r>
            <a:r>
              <a:rPr lang="en-US" sz="1600" dirty="0" smtClean="0"/>
              <a:t> </a:t>
            </a:r>
          </a:p>
          <a:p>
            <a:pPr lvl="2"/>
            <a:r>
              <a:rPr lang="en-US" sz="1600" dirty="0" smtClean="0"/>
              <a:t>JVM requirement for more memory may lead to cached object removal </a:t>
            </a:r>
          </a:p>
          <a:p>
            <a:pPr lvl="2"/>
            <a:r>
              <a:rPr lang="en-US" sz="1600" dirty="0" smtClean="0"/>
              <a:t>Timing is determined according to client use &amp; system resources automatically !</a:t>
            </a:r>
          </a:p>
          <a:p>
            <a:pPr lvl="2"/>
            <a:endParaRPr lang="en-US" sz="1600" dirty="0" smtClean="0"/>
          </a:p>
          <a:p>
            <a:pPr lvl="1"/>
            <a:r>
              <a:rPr lang="en-US" sz="2000" dirty="0" smtClean="0"/>
              <a:t>Use </a:t>
            </a:r>
            <a:r>
              <a:rPr lang="en-US" sz="2000" dirty="0" err="1" smtClean="0"/>
              <a:t>java.lang.ref.SoftReference</a:t>
            </a:r>
            <a:r>
              <a:rPr lang="en-US" sz="2000" dirty="0" smtClean="0"/>
              <a:t> </a:t>
            </a:r>
          </a:p>
          <a:p>
            <a:pPr lvl="2"/>
            <a:endParaRPr lang="en-US" sz="1600" dirty="0" smtClean="0"/>
          </a:p>
          <a:p>
            <a:pPr lvl="1"/>
            <a:endParaRPr lang="en-US" sz="2000" dirty="0" smtClean="0"/>
          </a:p>
          <a:p>
            <a:pPr lvl="3">
              <a:buNone/>
            </a:pPr>
            <a:r>
              <a:rPr lang="en-US" sz="1200" dirty="0" smtClean="0"/>
              <a:t> </a:t>
            </a:r>
          </a:p>
          <a:p>
            <a:pPr lvl="1"/>
            <a:endParaRPr lang="he-IL" sz="2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428625" y="762000"/>
            <a:ext cx="9944100" cy="800100"/>
          </a:xfrm>
        </p:spPr>
        <p:txBody>
          <a:bodyPr/>
          <a:lstStyle/>
          <a:p>
            <a:r>
              <a:rPr lang="en-US" dirty="0" smtClean="0"/>
              <a:t>Weak References</a:t>
            </a:r>
          </a:p>
        </p:txBody>
      </p:sp>
      <p:sp>
        <p:nvSpPr>
          <p:cNvPr id="8" name="AutoShape 8"/>
          <p:cNvSpPr>
            <a:spLocks noChangeArrowheads="1"/>
          </p:cNvSpPr>
          <p:nvPr/>
        </p:nvSpPr>
        <p:spPr bwMode="auto">
          <a:xfrm>
            <a:off x="3343275" y="1981200"/>
            <a:ext cx="6772275" cy="3810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import </a:t>
            </a:r>
            <a:r>
              <a:rPr lang="en-US" sz="1400" dirty="0" err="1" smtClean="0">
                <a:latin typeface="Calibri" pitchFamily="34" charset="0"/>
                <a:cs typeface="+mn-cs"/>
              </a:rPr>
              <a:t>java.lang.ref.SoftReference</a:t>
            </a: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class </a:t>
            </a:r>
            <a:r>
              <a:rPr lang="en-US" sz="1400" dirty="0" err="1" smtClean="0">
                <a:latin typeface="Calibri" pitchFamily="34" charset="0"/>
                <a:cs typeface="+mn-cs"/>
              </a:rPr>
              <a:t>SoftExample</a:t>
            </a:r>
            <a:r>
              <a:rPr lang="en-US" sz="1400" dirty="0" smtClean="0">
                <a:latin typeface="Calibri" pitchFamily="34" charset="0"/>
                <a:cs typeface="+mn-cs"/>
              </a:rPr>
              <a:t> {</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static void main(String[] </a:t>
            </a:r>
            <a:r>
              <a:rPr lang="en-US" sz="1400" dirty="0" err="1" smtClean="0">
                <a:latin typeface="Calibri" pitchFamily="34" charset="0"/>
                <a:cs typeface="+mn-cs"/>
              </a:rPr>
              <a:t>args</a:t>
            </a:r>
            <a:r>
              <a:rPr lang="en-US" sz="1400" dirty="0" smtClean="0">
                <a:latin typeface="Calibri" pitchFamily="34" charset="0"/>
                <a:cs typeface="+mn-cs"/>
              </a:rPr>
              <a:t>) {</a:t>
            </a:r>
          </a:p>
          <a:p>
            <a:pPr lvl="2"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Object </a:t>
            </a:r>
            <a:r>
              <a:rPr lang="en-US" sz="1400" dirty="0" err="1" smtClean="0">
                <a:latin typeface="Calibri" pitchFamily="34" charset="0"/>
                <a:cs typeface="+mn-cs"/>
              </a:rPr>
              <a:t>obj</a:t>
            </a:r>
            <a:r>
              <a:rPr lang="en-US" sz="1400" dirty="0" smtClean="0">
                <a:latin typeface="Calibri" pitchFamily="34" charset="0"/>
                <a:cs typeface="+mn-cs"/>
              </a:rPr>
              <a:t>=new Object();</a:t>
            </a:r>
          </a:p>
          <a:p>
            <a:pPr lvl="2" algn="l" rtl="0" fontAlgn="auto">
              <a:lnSpc>
                <a:spcPct val="90000"/>
              </a:lnSpc>
              <a:spcBef>
                <a:spcPts val="0"/>
              </a:spcBef>
              <a:spcAft>
                <a:spcPts val="0"/>
              </a:spcAft>
              <a:tabLst>
                <a:tab pos="461963" algn="l"/>
                <a:tab pos="684213" algn="l"/>
              </a:tabLst>
              <a:defRPr/>
            </a:pPr>
            <a:r>
              <a:rPr lang="en-US" sz="1400" b="1" dirty="0" err="1" smtClean="0">
                <a:latin typeface="Calibri" pitchFamily="34" charset="0"/>
                <a:cs typeface="+mn-cs"/>
              </a:rPr>
              <a:t>SoftReference</a:t>
            </a:r>
            <a:r>
              <a:rPr lang="en-US" sz="1400" b="1" dirty="0" smtClean="0">
                <a:latin typeface="Calibri" pitchFamily="34" charset="0"/>
                <a:cs typeface="+mn-cs"/>
              </a:rPr>
              <a:t>&lt;Object&gt; soft = new </a:t>
            </a:r>
            <a:r>
              <a:rPr lang="en-US" sz="1400" b="1" dirty="0" err="1" smtClean="0">
                <a:latin typeface="Calibri" pitchFamily="34" charset="0"/>
                <a:cs typeface="+mn-cs"/>
              </a:rPr>
              <a:t>SoftReference</a:t>
            </a:r>
            <a:r>
              <a:rPr lang="en-US" sz="1400" b="1" dirty="0" smtClean="0">
                <a:latin typeface="Calibri" pitchFamily="34" charset="0"/>
                <a:cs typeface="+mn-cs"/>
              </a:rPr>
              <a:t>&lt;Object&gt;(</a:t>
            </a:r>
            <a:r>
              <a:rPr lang="en-US" sz="1400" b="1" dirty="0" err="1" smtClean="0">
                <a:latin typeface="Calibri" pitchFamily="34" charset="0"/>
                <a:cs typeface="+mn-cs"/>
              </a:rPr>
              <a:t>obj</a:t>
            </a:r>
            <a:r>
              <a:rPr lang="en-US" sz="1400" b="1" dirty="0" smtClean="0">
                <a:latin typeface="Calibri" pitchFamily="34" charset="0"/>
                <a:cs typeface="+mn-cs"/>
              </a:rPr>
              <a:t>);</a:t>
            </a:r>
          </a:p>
          <a:p>
            <a:pPr lvl="2" algn="l" rtl="0" fontAlgn="auto">
              <a:lnSpc>
                <a:spcPct val="90000"/>
              </a:lnSpc>
              <a:spcBef>
                <a:spcPts val="0"/>
              </a:spcBef>
              <a:spcAft>
                <a:spcPts val="0"/>
              </a:spcAft>
              <a:tabLst>
                <a:tab pos="461963" algn="l"/>
                <a:tab pos="684213" algn="l"/>
              </a:tabLst>
              <a:defRPr/>
            </a:pPr>
            <a:r>
              <a:rPr lang="en-US" sz="1400" dirty="0" err="1" smtClean="0">
                <a:latin typeface="Calibri" pitchFamily="34" charset="0"/>
                <a:cs typeface="+mn-cs"/>
              </a:rPr>
              <a:t>obj</a:t>
            </a:r>
            <a:r>
              <a:rPr lang="en-US" sz="1400" dirty="0" smtClean="0">
                <a:latin typeface="Calibri" pitchFamily="34" charset="0"/>
                <a:cs typeface="+mn-cs"/>
              </a:rPr>
              <a:t>=null; </a:t>
            </a:r>
          </a:p>
          <a:p>
            <a:pPr lvl="2" algn="l" rtl="0" fontAlgn="auto">
              <a:lnSpc>
                <a:spcPct val="90000"/>
              </a:lnSpc>
              <a:spcBef>
                <a:spcPts val="0"/>
              </a:spcBef>
              <a:spcAft>
                <a:spcPts val="0"/>
              </a:spcAft>
              <a:tabLst>
                <a:tab pos="461963" algn="l"/>
                <a:tab pos="684213" algn="l"/>
              </a:tabLst>
              <a:defRPr/>
            </a:pPr>
            <a:r>
              <a:rPr lang="en-US" sz="1400" dirty="0" err="1" smtClean="0">
                <a:latin typeface="Calibri" pitchFamily="34" charset="0"/>
                <a:cs typeface="+mn-cs"/>
              </a:rPr>
              <a:t>System.gc</a:t>
            </a:r>
            <a:r>
              <a:rPr lang="en-US" sz="1400" dirty="0" smtClean="0">
                <a:latin typeface="Calibri" pitchFamily="34" charset="0"/>
                <a:cs typeface="+mn-cs"/>
              </a:rPr>
              <a:t>();</a:t>
            </a:r>
          </a:p>
          <a:p>
            <a:pPr lvl="2"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try{</a:t>
            </a:r>
            <a:r>
              <a:rPr lang="en-US" sz="1400" dirty="0" err="1" smtClean="0">
                <a:latin typeface="Calibri" pitchFamily="34" charset="0"/>
                <a:cs typeface="+mn-cs"/>
              </a:rPr>
              <a:t>Thread.yield</a:t>
            </a:r>
            <a:r>
              <a:rPr lang="en-US" sz="1400" dirty="0" smtClean="0">
                <a:latin typeface="Calibri" pitchFamily="34" charset="0"/>
                <a:cs typeface="+mn-cs"/>
              </a:rPr>
              <a:t>();}catch(Exception e){}</a:t>
            </a:r>
          </a:p>
          <a:p>
            <a:pPr lvl="2" algn="l" rtl="0" fontAlgn="auto">
              <a:lnSpc>
                <a:spcPct val="90000"/>
              </a:lnSpc>
              <a:spcBef>
                <a:spcPts val="0"/>
              </a:spcBef>
              <a:spcAft>
                <a:spcPts val="0"/>
              </a:spcAft>
              <a:tabLst>
                <a:tab pos="461963" algn="l"/>
                <a:tab pos="684213" algn="l"/>
              </a:tabLst>
              <a:defRPr/>
            </a:pPr>
            <a:r>
              <a:rPr lang="en-US" sz="1400" dirty="0" err="1" smtClean="0">
                <a:latin typeface="Calibri" pitchFamily="34" charset="0"/>
                <a:cs typeface="+mn-cs"/>
              </a:rPr>
              <a:t>System.out.println</a:t>
            </a:r>
            <a:r>
              <a:rPr lang="en-US" sz="1400" dirty="0" smtClean="0">
                <a:latin typeface="Calibri" pitchFamily="34" charset="0"/>
                <a:cs typeface="+mn-cs"/>
              </a:rPr>
              <a:t>(</a:t>
            </a:r>
            <a:r>
              <a:rPr lang="en-US" sz="1400" b="1" dirty="0" err="1" smtClean="0">
                <a:latin typeface="Calibri" pitchFamily="34" charset="0"/>
                <a:cs typeface="+mn-cs"/>
              </a:rPr>
              <a:t>soft.get</a:t>
            </a:r>
            <a:r>
              <a:rPr lang="en-US" sz="1400" b="1" dirty="0" smtClean="0">
                <a:latin typeface="Calibri" pitchFamily="34" charset="0"/>
                <a:cs typeface="+mn-cs"/>
              </a:rPr>
              <a:t>()</a:t>
            </a:r>
            <a:r>
              <a:rPr lang="en-US" sz="1400"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endParaRPr lang="en-US" sz="1400" dirty="0">
              <a:latin typeface="Calibri" pitchFamily="34" charset="0"/>
              <a:cs typeface="+mn-cs"/>
            </a:endParaRPr>
          </a:p>
        </p:txBody>
      </p:sp>
      <p:sp>
        <p:nvSpPr>
          <p:cNvPr id="5" name="AutoShape 6"/>
          <p:cNvSpPr>
            <a:spLocks noChangeArrowheads="1"/>
          </p:cNvSpPr>
          <p:nvPr/>
        </p:nvSpPr>
        <p:spPr bwMode="auto">
          <a:xfrm>
            <a:off x="342900" y="27432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Client gets strong reference - word</a:t>
            </a:r>
            <a:endParaRPr lang="en-US" sz="1200" dirty="0">
              <a:latin typeface="+mn-lt"/>
            </a:endParaRPr>
          </a:p>
        </p:txBody>
      </p:sp>
      <p:sp>
        <p:nvSpPr>
          <p:cNvPr id="6" name="AutoShape 6"/>
          <p:cNvSpPr>
            <a:spLocks noChangeArrowheads="1"/>
          </p:cNvSpPr>
          <p:nvPr/>
        </p:nvSpPr>
        <p:spPr bwMode="auto">
          <a:xfrm>
            <a:off x="342900" y="33528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Cache mechanism gets soft reference</a:t>
            </a:r>
            <a:endParaRPr lang="en-US" sz="1200" dirty="0">
              <a:latin typeface="+mn-lt"/>
            </a:endParaRPr>
          </a:p>
        </p:txBody>
      </p:sp>
      <p:sp>
        <p:nvSpPr>
          <p:cNvPr id="7" name="AutoShape 6"/>
          <p:cNvSpPr>
            <a:spLocks noChangeArrowheads="1"/>
          </p:cNvSpPr>
          <p:nvPr/>
        </p:nvSpPr>
        <p:spPr bwMode="auto">
          <a:xfrm>
            <a:off x="342900" y="39624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Client release reference when no</a:t>
            </a:r>
          </a:p>
          <a:p>
            <a:pPr algn="l" rtl="0" fontAlgn="auto">
              <a:spcBef>
                <a:spcPts val="0"/>
              </a:spcBef>
              <a:spcAft>
                <a:spcPts val="0"/>
              </a:spcAft>
              <a:defRPr/>
            </a:pPr>
            <a:r>
              <a:rPr lang="en-US" sz="1200" dirty="0" smtClean="0">
                <a:latin typeface="+mn-lt"/>
              </a:rPr>
              <a:t>longer needed</a:t>
            </a:r>
            <a:endParaRPr lang="en-US" sz="1200" dirty="0">
              <a:latin typeface="+mn-lt"/>
            </a:endParaRPr>
          </a:p>
        </p:txBody>
      </p:sp>
      <p:sp>
        <p:nvSpPr>
          <p:cNvPr id="9" name="AutoShape 6"/>
          <p:cNvSpPr>
            <a:spLocks noChangeArrowheads="1"/>
          </p:cNvSpPr>
          <p:nvPr/>
        </p:nvSpPr>
        <p:spPr bwMode="auto">
          <a:xfrm>
            <a:off x="342900" y="45720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Cache keeps on referencing even</a:t>
            </a:r>
          </a:p>
          <a:p>
            <a:pPr algn="l" rtl="0" fontAlgn="auto">
              <a:spcBef>
                <a:spcPts val="0"/>
              </a:spcBef>
              <a:spcAft>
                <a:spcPts val="0"/>
              </a:spcAft>
              <a:defRPr/>
            </a:pPr>
            <a:r>
              <a:rPr lang="en-US" sz="1200" dirty="0" smtClean="0">
                <a:latin typeface="+mn-lt"/>
              </a:rPr>
              <a:t>between GC calls</a:t>
            </a:r>
            <a:endParaRPr lang="en-US" sz="1200" dirty="0">
              <a:latin typeface="+mn-lt"/>
            </a:endParaRPr>
          </a:p>
        </p:txBody>
      </p:sp>
      <p:sp>
        <p:nvSpPr>
          <p:cNvPr id="10" name="AutoShape 6"/>
          <p:cNvSpPr>
            <a:spLocks noChangeArrowheads="1"/>
          </p:cNvSpPr>
          <p:nvPr/>
        </p:nvSpPr>
        <p:spPr bwMode="auto">
          <a:xfrm>
            <a:off x="342900" y="51816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Other clients may ask for strong </a:t>
            </a:r>
          </a:p>
          <a:p>
            <a:pPr algn="l" rtl="0" fontAlgn="auto">
              <a:spcBef>
                <a:spcPts val="0"/>
              </a:spcBef>
              <a:spcAft>
                <a:spcPts val="0"/>
              </a:spcAft>
              <a:defRPr/>
            </a:pPr>
            <a:r>
              <a:rPr lang="en-US" sz="1200" dirty="0" smtClean="0">
                <a:latin typeface="+mn-lt"/>
              </a:rPr>
              <a:t>references via </a:t>
            </a:r>
            <a:r>
              <a:rPr lang="en-US" sz="1200" dirty="0" err="1" smtClean="0">
                <a:latin typeface="+mn-lt"/>
              </a:rPr>
              <a:t>soft.get</a:t>
            </a:r>
            <a:r>
              <a:rPr lang="en-US" sz="1200" dirty="0" smtClean="0">
                <a:latin typeface="+mn-lt"/>
              </a:rPr>
              <a:t>() method</a:t>
            </a:r>
            <a:endParaRPr lang="en-US" sz="1200" dirty="0">
              <a:latin typeface="+mn-lt"/>
            </a:endParaRPr>
          </a:p>
        </p:txBody>
      </p:sp>
      <p:cxnSp>
        <p:nvCxnSpPr>
          <p:cNvPr id="12" name="Straight Arrow Connector 11"/>
          <p:cNvCxnSpPr/>
          <p:nvPr/>
        </p:nvCxnSpPr>
        <p:spPr>
          <a:xfrm>
            <a:off x="3086100" y="3276600"/>
            <a:ext cx="1543050" cy="457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71825" y="3581400"/>
            <a:ext cx="1457325"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171825" y="4038600"/>
            <a:ext cx="1457325" cy="76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171825" y="4343400"/>
            <a:ext cx="1457325"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171825" y="4800600"/>
            <a:ext cx="3257550" cy="685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AutoShape 6"/>
          <p:cNvSpPr>
            <a:spLocks noChangeArrowheads="1"/>
          </p:cNvSpPr>
          <p:nvPr/>
        </p:nvSpPr>
        <p:spPr bwMode="auto">
          <a:xfrm>
            <a:off x="6772275" y="50292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Output:</a:t>
            </a:r>
          </a:p>
          <a:p>
            <a:pPr algn="l" rtl="0" fontAlgn="auto">
              <a:spcBef>
                <a:spcPts val="0"/>
              </a:spcBef>
              <a:spcAft>
                <a:spcPts val="0"/>
              </a:spcAft>
              <a:defRPr/>
            </a:pPr>
            <a:r>
              <a:rPr lang="en-US" sz="1200" dirty="0" smtClean="0"/>
              <a:t>java.lang.Object@7d772e</a:t>
            </a:r>
            <a:endParaRPr lang="en-US" sz="1200" dirty="0">
              <a:latin typeface="+mn-lt"/>
            </a:endParaRPr>
          </a:p>
        </p:txBody>
      </p:sp>
      <p:sp>
        <p:nvSpPr>
          <p:cNvPr id="25" name="Content Placeholder 2"/>
          <p:cNvSpPr>
            <a:spLocks noGrp="1"/>
          </p:cNvSpPr>
          <p:nvPr>
            <p:ph idx="1"/>
          </p:nvPr>
        </p:nvSpPr>
        <p:spPr>
          <a:xfrm>
            <a:off x="342900" y="1570038"/>
            <a:ext cx="9258300" cy="4525963"/>
          </a:xfrm>
        </p:spPr>
        <p:txBody>
          <a:bodyPr/>
          <a:lstStyle/>
          <a:p>
            <a:r>
              <a:rPr lang="en-US" sz="2000" dirty="0" smtClean="0"/>
              <a:t>Soft reference - example</a:t>
            </a:r>
          </a:p>
          <a:p>
            <a:endParaRPr lang="en-US" sz="1100" dirty="0" smtClean="0"/>
          </a:p>
          <a:p>
            <a:pPr lvl="1">
              <a:buNone/>
            </a:pPr>
            <a:endParaRPr lang="en-US" sz="2000" dirty="0" smtClean="0"/>
          </a:p>
          <a:p>
            <a:pPr lvl="3">
              <a:buNone/>
            </a:pPr>
            <a:r>
              <a:rPr lang="en-US" sz="1200" dirty="0" smtClean="0"/>
              <a:t> </a:t>
            </a:r>
          </a:p>
          <a:p>
            <a:pPr lvl="1"/>
            <a:endParaRPr lang="he-IL"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a:xfrm>
            <a:off x="514350" y="274638"/>
            <a:ext cx="9258300" cy="1143000"/>
          </a:xfrm>
        </p:spPr>
        <p:txBody>
          <a:bodyPr/>
          <a:lstStyle/>
          <a:p>
            <a:r>
              <a:rPr lang="en-US" smtClean="0"/>
              <a:t>Virtual Machine</a:t>
            </a:r>
          </a:p>
        </p:txBody>
      </p:sp>
      <p:sp>
        <p:nvSpPr>
          <p:cNvPr id="22530" name="Content Placeholder 2"/>
          <p:cNvSpPr>
            <a:spLocks noGrp="1"/>
          </p:cNvSpPr>
          <p:nvPr>
            <p:ph idx="1"/>
          </p:nvPr>
        </p:nvSpPr>
        <p:spPr/>
        <p:txBody>
          <a:bodyPr/>
          <a:lstStyle/>
          <a:p>
            <a:r>
              <a:rPr lang="en-US" sz="2000" smtClean="0"/>
              <a:t>Memory management</a:t>
            </a:r>
          </a:p>
          <a:p>
            <a:pPr>
              <a:buFont typeface="Arial" charset="0"/>
              <a:buNone/>
            </a:pPr>
            <a:endParaRPr lang="en-US" sz="2000" smtClean="0"/>
          </a:p>
          <a:p>
            <a:pPr lvl="1"/>
            <a:r>
              <a:rPr lang="en-US" sz="2000" smtClean="0"/>
              <a:t>Allocate memory from OS</a:t>
            </a:r>
          </a:p>
          <a:p>
            <a:pPr lvl="1"/>
            <a:r>
              <a:rPr lang="en-US" sz="2000" smtClean="0"/>
              <a:t>Manage Java allocations</a:t>
            </a:r>
          </a:p>
          <a:p>
            <a:pPr lvl="1"/>
            <a:r>
              <a:rPr lang="en-US" sz="2000" smtClean="0"/>
              <a:t>Clean memory from garbage </a:t>
            </a:r>
          </a:p>
          <a:p>
            <a:pPr lvl="2"/>
            <a:r>
              <a:rPr lang="en-US" sz="2000" smtClean="0"/>
              <a:t>Garbage </a:t>
            </a:r>
          </a:p>
          <a:p>
            <a:pPr lvl="3"/>
            <a:r>
              <a:rPr lang="en-US" smtClean="0"/>
              <a:t>Objects that cannot be reclaimed anymore - unreachable  </a:t>
            </a:r>
          </a:p>
          <a:p>
            <a:pPr lvl="3"/>
            <a:r>
              <a:rPr lang="en-US" smtClean="0"/>
              <a:t>Object that are no longer referenced (explicitly &amp; implicitly)</a:t>
            </a:r>
          </a:p>
          <a:p>
            <a:pPr lvl="3"/>
            <a:r>
              <a:rPr lang="en-US" smtClean="0"/>
              <a:t>Object that are freed via programmatic directives</a:t>
            </a:r>
          </a:p>
          <a:p>
            <a:pPr lvl="3"/>
            <a:endParaRPr lang="en-US" smtClean="0"/>
          </a:p>
          <a:p>
            <a:pPr lvl="1"/>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396875"/>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685800" y="1189037"/>
            <a:ext cx="9258300" cy="4525963"/>
          </a:xfrm>
        </p:spPr>
        <p:txBody>
          <a:bodyPr/>
          <a:lstStyle/>
          <a:p>
            <a:r>
              <a:rPr lang="en-US" sz="2800" dirty="0" smtClean="0"/>
              <a:t>Weak reference</a:t>
            </a:r>
          </a:p>
          <a:p>
            <a:endParaRPr lang="en-US" sz="1100" dirty="0" smtClean="0"/>
          </a:p>
          <a:p>
            <a:pPr lvl="1"/>
            <a:r>
              <a:rPr lang="en-US" sz="2000" dirty="0" smtClean="0"/>
              <a:t>Objects with weak references will be eagerly garbage collected</a:t>
            </a:r>
          </a:p>
          <a:p>
            <a:pPr lvl="2"/>
            <a:r>
              <a:rPr lang="en-US" sz="1600" dirty="0" smtClean="0"/>
              <a:t>Means that they will be removed on the first GC iteration </a:t>
            </a:r>
          </a:p>
          <a:p>
            <a:pPr lvl="2"/>
            <a:r>
              <a:rPr lang="en-US" sz="1600" dirty="0" smtClean="0"/>
              <a:t>Will stay alive if strong and soft references still exist </a:t>
            </a:r>
          </a:p>
          <a:p>
            <a:pPr lvl="2"/>
            <a:endParaRPr lang="en-US" sz="1600" dirty="0" smtClean="0"/>
          </a:p>
          <a:p>
            <a:pPr lvl="1"/>
            <a:r>
              <a:rPr lang="en-US" sz="2000" dirty="0" smtClean="0"/>
              <a:t>Great for cache resource collections </a:t>
            </a:r>
          </a:p>
          <a:p>
            <a:pPr lvl="2"/>
            <a:r>
              <a:rPr lang="en-US" sz="1600" dirty="0" smtClean="0"/>
              <a:t>Clients uses strong references to resource objects</a:t>
            </a:r>
          </a:p>
          <a:p>
            <a:pPr lvl="2"/>
            <a:r>
              <a:rPr lang="en-US" sz="1600" dirty="0" smtClean="0"/>
              <a:t>Containers may collect those objects via weak references for:</a:t>
            </a:r>
          </a:p>
          <a:p>
            <a:pPr lvl="3">
              <a:buFont typeface="Arial" pitchFamily="34" charset="0"/>
              <a:buChar char="•"/>
            </a:pPr>
            <a:r>
              <a:rPr lang="en-US" sz="1400" dirty="0" smtClean="0"/>
              <a:t>Monitoring &amp; logging</a:t>
            </a:r>
          </a:p>
          <a:p>
            <a:pPr lvl="3">
              <a:buFont typeface="Arial" pitchFamily="34" charset="0"/>
              <a:buChar char="•"/>
            </a:pPr>
            <a:r>
              <a:rPr lang="en-US" sz="1400" dirty="0" smtClean="0"/>
              <a:t>Managing</a:t>
            </a:r>
          </a:p>
          <a:p>
            <a:pPr lvl="3">
              <a:buFont typeface="Arial" pitchFamily="34" charset="0"/>
              <a:buChar char="•"/>
            </a:pPr>
            <a:r>
              <a:rPr lang="en-US" sz="1400" dirty="0" smtClean="0"/>
              <a:t>Attach more information and data to each resource while alive </a:t>
            </a:r>
          </a:p>
          <a:p>
            <a:pPr lvl="2"/>
            <a:r>
              <a:rPr lang="en-US" sz="1600" dirty="0" smtClean="0"/>
              <a:t>When clients release their strong references – resources are </a:t>
            </a:r>
            <a:r>
              <a:rPr lang="en-US" sz="1600" dirty="0" err="1" smtClean="0"/>
              <a:t>GC’ed</a:t>
            </a:r>
            <a:r>
              <a:rPr lang="en-US" sz="1600" dirty="0" smtClean="0"/>
              <a:t> </a:t>
            </a:r>
          </a:p>
          <a:p>
            <a:pPr lvl="2"/>
            <a:r>
              <a:rPr lang="en-US" sz="1600" dirty="0" smtClean="0"/>
              <a:t>Container enjoys immediate removal of resources automatically !</a:t>
            </a:r>
          </a:p>
          <a:p>
            <a:pPr lvl="2"/>
            <a:endParaRPr lang="en-US" sz="1600" dirty="0" smtClean="0"/>
          </a:p>
          <a:p>
            <a:pPr lvl="1"/>
            <a:r>
              <a:rPr lang="en-US" sz="2000" dirty="0" smtClean="0"/>
              <a:t>Use </a:t>
            </a:r>
            <a:r>
              <a:rPr lang="en-US" sz="2000" dirty="0" err="1" smtClean="0"/>
              <a:t>java.lang.ref.WeakReference</a:t>
            </a:r>
            <a:r>
              <a:rPr lang="en-US" sz="2000" dirty="0" smtClean="0"/>
              <a:t> </a:t>
            </a:r>
          </a:p>
          <a:p>
            <a:pPr lvl="2"/>
            <a:endParaRPr lang="en-US" sz="1600" dirty="0" smtClean="0"/>
          </a:p>
          <a:p>
            <a:pPr lvl="1"/>
            <a:endParaRPr lang="en-US" sz="2000" dirty="0" smtClean="0"/>
          </a:p>
          <a:p>
            <a:pPr lvl="3">
              <a:buNone/>
            </a:pPr>
            <a:r>
              <a:rPr lang="en-US" sz="1200" dirty="0" smtClean="0"/>
              <a:t> </a:t>
            </a:r>
          </a:p>
          <a:p>
            <a:pPr lvl="1"/>
            <a:endParaRPr lang="he-IL" sz="2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257175" y="762000"/>
            <a:ext cx="9944100" cy="800100"/>
          </a:xfrm>
        </p:spPr>
        <p:txBody>
          <a:bodyPr/>
          <a:lstStyle/>
          <a:p>
            <a:r>
              <a:rPr lang="en-US" dirty="0" smtClean="0"/>
              <a:t>Weak References</a:t>
            </a:r>
          </a:p>
        </p:txBody>
      </p:sp>
      <p:sp>
        <p:nvSpPr>
          <p:cNvPr id="8" name="AutoShape 8"/>
          <p:cNvSpPr>
            <a:spLocks noChangeArrowheads="1"/>
          </p:cNvSpPr>
          <p:nvPr/>
        </p:nvSpPr>
        <p:spPr bwMode="auto">
          <a:xfrm>
            <a:off x="3171825" y="1858963"/>
            <a:ext cx="6943725" cy="3810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import </a:t>
            </a:r>
            <a:r>
              <a:rPr lang="en-US" sz="1400" dirty="0" err="1" smtClean="0">
                <a:latin typeface="Calibri" pitchFamily="34" charset="0"/>
                <a:cs typeface="+mn-cs"/>
              </a:rPr>
              <a:t>java.lang.ref.SoftReference</a:t>
            </a: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class </a:t>
            </a:r>
            <a:r>
              <a:rPr lang="en-US" sz="1400" dirty="0" err="1" smtClean="0">
                <a:latin typeface="Calibri" pitchFamily="34" charset="0"/>
                <a:cs typeface="+mn-cs"/>
              </a:rPr>
              <a:t>SoftExample</a:t>
            </a:r>
            <a:r>
              <a:rPr lang="en-US" sz="1400" dirty="0" smtClean="0">
                <a:latin typeface="Calibri" pitchFamily="34" charset="0"/>
                <a:cs typeface="+mn-cs"/>
              </a:rPr>
              <a:t> {</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static void main(String[] </a:t>
            </a:r>
            <a:r>
              <a:rPr lang="en-US" sz="1400" dirty="0" err="1" smtClean="0">
                <a:latin typeface="Calibri" pitchFamily="34" charset="0"/>
                <a:cs typeface="+mn-cs"/>
              </a:rPr>
              <a:t>args</a:t>
            </a:r>
            <a:r>
              <a:rPr lang="en-US" sz="1400" dirty="0" smtClean="0">
                <a:latin typeface="Calibri" pitchFamily="34" charset="0"/>
                <a:cs typeface="+mn-cs"/>
              </a:rPr>
              <a:t>) {</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Object </a:t>
            </a:r>
            <a:r>
              <a:rPr lang="en-US" sz="1400" dirty="0" err="1" smtClean="0">
                <a:latin typeface="Calibri" pitchFamily="34" charset="0"/>
                <a:cs typeface="+mn-cs"/>
              </a:rPr>
              <a:t>obj</a:t>
            </a:r>
            <a:r>
              <a:rPr lang="en-US" sz="1400" dirty="0" smtClean="0">
                <a:latin typeface="Calibri" pitchFamily="34" charset="0"/>
                <a:cs typeface="+mn-cs"/>
              </a:rPr>
              <a:t>=new Object();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a:t>
            </a:r>
            <a:r>
              <a:rPr lang="en-US" sz="1400" b="1" dirty="0" err="1" smtClean="0">
                <a:latin typeface="Calibri" pitchFamily="34" charset="0"/>
                <a:cs typeface="+mn-cs"/>
              </a:rPr>
              <a:t>WeakReference</a:t>
            </a:r>
            <a:r>
              <a:rPr lang="en-US" sz="1400" b="1" dirty="0" smtClean="0">
                <a:latin typeface="Calibri" pitchFamily="34" charset="0"/>
                <a:cs typeface="+mn-cs"/>
              </a:rPr>
              <a:t>&lt;Object&gt; weak = new </a:t>
            </a:r>
            <a:r>
              <a:rPr lang="en-US" sz="1400" b="1" dirty="0" err="1" smtClean="0">
                <a:latin typeface="Calibri" pitchFamily="34" charset="0"/>
                <a:cs typeface="+mn-cs"/>
              </a:rPr>
              <a:t>WeakReference</a:t>
            </a:r>
            <a:r>
              <a:rPr lang="en-US" sz="1400" b="1" dirty="0" smtClean="0">
                <a:latin typeface="Calibri" pitchFamily="34" charset="0"/>
                <a:cs typeface="+mn-cs"/>
              </a:rPr>
              <a:t>&lt;Object&gt;(</a:t>
            </a:r>
            <a:r>
              <a:rPr lang="en-US" sz="1400" b="1" dirty="0" err="1" smtClean="0">
                <a:latin typeface="Calibri" pitchFamily="34" charset="0"/>
                <a:cs typeface="+mn-cs"/>
              </a:rPr>
              <a:t>obj</a:t>
            </a:r>
            <a:r>
              <a:rPr lang="en-US" sz="1400" b="1"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a:t>
            </a:r>
            <a:r>
              <a:rPr lang="en-US" sz="1400" dirty="0" err="1" smtClean="0">
                <a:latin typeface="Calibri" pitchFamily="34" charset="0"/>
                <a:cs typeface="+mn-cs"/>
              </a:rPr>
              <a:t>obj</a:t>
            </a:r>
            <a:r>
              <a:rPr lang="en-US" sz="1400" dirty="0" smtClean="0">
                <a:latin typeface="Calibri" pitchFamily="34" charset="0"/>
                <a:cs typeface="+mn-cs"/>
              </a:rPr>
              <a:t>=null;</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a:t>
            </a:r>
            <a:r>
              <a:rPr lang="en-US" sz="1400" dirty="0" err="1" smtClean="0">
                <a:latin typeface="Calibri" pitchFamily="34" charset="0"/>
                <a:cs typeface="+mn-cs"/>
              </a:rPr>
              <a:t>System.gc</a:t>
            </a:r>
            <a:r>
              <a:rPr lang="en-US" sz="1400"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try{</a:t>
            </a:r>
            <a:r>
              <a:rPr lang="en-US" sz="1400" dirty="0" err="1" smtClean="0">
                <a:latin typeface="Calibri" pitchFamily="34" charset="0"/>
                <a:cs typeface="+mn-cs"/>
              </a:rPr>
              <a:t>Thread.yield</a:t>
            </a:r>
            <a:r>
              <a:rPr lang="en-US" sz="1400" dirty="0" smtClean="0">
                <a:latin typeface="Calibri" pitchFamily="34" charset="0"/>
                <a:cs typeface="+mn-cs"/>
              </a:rPr>
              <a:t>();}catch(Exception e){}</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a:t>
            </a:r>
            <a:r>
              <a:rPr lang="en-US" sz="1400" dirty="0" err="1" smtClean="0">
                <a:latin typeface="Calibri" pitchFamily="34" charset="0"/>
                <a:cs typeface="+mn-cs"/>
              </a:rPr>
              <a:t>System.out.println</a:t>
            </a:r>
            <a:r>
              <a:rPr lang="en-US" sz="1400" dirty="0" smtClean="0">
                <a:latin typeface="Calibri" pitchFamily="34" charset="0"/>
                <a:cs typeface="+mn-cs"/>
              </a:rPr>
              <a:t>(</a:t>
            </a:r>
            <a:r>
              <a:rPr lang="en-US" sz="1400" b="1" dirty="0" err="1" smtClean="0">
                <a:latin typeface="Calibri" pitchFamily="34" charset="0"/>
                <a:cs typeface="+mn-cs"/>
              </a:rPr>
              <a:t>weak.get</a:t>
            </a:r>
            <a:r>
              <a:rPr lang="en-US" sz="1400" b="1" dirty="0" smtClean="0">
                <a:latin typeface="Calibri" pitchFamily="34" charset="0"/>
                <a:cs typeface="+mn-cs"/>
              </a:rPr>
              <a:t>()</a:t>
            </a:r>
            <a:r>
              <a:rPr lang="en-US" sz="1400"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endParaRPr lang="en-US" sz="1400" dirty="0">
              <a:latin typeface="Calibri" pitchFamily="34" charset="0"/>
              <a:cs typeface="+mn-cs"/>
            </a:endParaRPr>
          </a:p>
        </p:txBody>
      </p:sp>
      <p:sp>
        <p:nvSpPr>
          <p:cNvPr id="5" name="AutoShape 6"/>
          <p:cNvSpPr>
            <a:spLocks noChangeArrowheads="1"/>
          </p:cNvSpPr>
          <p:nvPr/>
        </p:nvSpPr>
        <p:spPr bwMode="auto">
          <a:xfrm>
            <a:off x="171450" y="2620963"/>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Client gets strong reference - word</a:t>
            </a:r>
            <a:endParaRPr lang="en-US" sz="1200" dirty="0">
              <a:latin typeface="+mn-lt"/>
            </a:endParaRPr>
          </a:p>
        </p:txBody>
      </p:sp>
      <p:sp>
        <p:nvSpPr>
          <p:cNvPr id="6" name="AutoShape 6"/>
          <p:cNvSpPr>
            <a:spLocks noChangeArrowheads="1"/>
          </p:cNvSpPr>
          <p:nvPr/>
        </p:nvSpPr>
        <p:spPr bwMode="auto">
          <a:xfrm>
            <a:off x="171450" y="3230563"/>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Cache mechanism gets weak reference</a:t>
            </a:r>
            <a:endParaRPr lang="en-US" sz="1200" dirty="0">
              <a:latin typeface="+mn-lt"/>
            </a:endParaRPr>
          </a:p>
        </p:txBody>
      </p:sp>
      <p:sp>
        <p:nvSpPr>
          <p:cNvPr id="7" name="AutoShape 6"/>
          <p:cNvSpPr>
            <a:spLocks noChangeArrowheads="1"/>
          </p:cNvSpPr>
          <p:nvPr/>
        </p:nvSpPr>
        <p:spPr bwMode="auto">
          <a:xfrm>
            <a:off x="171450" y="3840163"/>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Client release reference when no</a:t>
            </a:r>
          </a:p>
          <a:p>
            <a:pPr algn="l" rtl="0" fontAlgn="auto">
              <a:spcBef>
                <a:spcPts val="0"/>
              </a:spcBef>
              <a:spcAft>
                <a:spcPts val="0"/>
              </a:spcAft>
              <a:defRPr/>
            </a:pPr>
            <a:r>
              <a:rPr lang="en-US" sz="1200" dirty="0" smtClean="0">
                <a:latin typeface="+mn-lt"/>
              </a:rPr>
              <a:t>longer needed</a:t>
            </a:r>
            <a:endParaRPr lang="en-US" sz="1200" dirty="0">
              <a:latin typeface="+mn-lt"/>
            </a:endParaRPr>
          </a:p>
        </p:txBody>
      </p:sp>
      <p:sp>
        <p:nvSpPr>
          <p:cNvPr id="9" name="AutoShape 6"/>
          <p:cNvSpPr>
            <a:spLocks noChangeArrowheads="1"/>
          </p:cNvSpPr>
          <p:nvPr/>
        </p:nvSpPr>
        <p:spPr bwMode="auto">
          <a:xfrm>
            <a:off x="171450" y="4449763"/>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Containers get rid from weak refs</a:t>
            </a:r>
          </a:p>
          <a:p>
            <a:pPr algn="l" rtl="0" fontAlgn="auto">
              <a:spcBef>
                <a:spcPts val="0"/>
              </a:spcBef>
              <a:spcAft>
                <a:spcPts val="0"/>
              </a:spcAft>
              <a:defRPr/>
            </a:pPr>
            <a:r>
              <a:rPr lang="en-US" sz="1200" dirty="0" smtClean="0">
                <a:latin typeface="+mn-lt"/>
              </a:rPr>
              <a:t>when no strong reference exist</a:t>
            </a:r>
            <a:endParaRPr lang="en-US" sz="1200" dirty="0">
              <a:latin typeface="+mn-lt"/>
            </a:endParaRPr>
          </a:p>
        </p:txBody>
      </p:sp>
      <p:cxnSp>
        <p:nvCxnSpPr>
          <p:cNvPr id="12" name="Straight Arrow Connector 11"/>
          <p:cNvCxnSpPr/>
          <p:nvPr/>
        </p:nvCxnSpPr>
        <p:spPr>
          <a:xfrm>
            <a:off x="2914650" y="3154363"/>
            <a:ext cx="1285875" cy="381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000375" y="3459163"/>
            <a:ext cx="1200150"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000375" y="3916363"/>
            <a:ext cx="1200150" cy="76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000375" y="4221163"/>
            <a:ext cx="1200150" cy="304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000375" y="4678363"/>
            <a:ext cx="3257550" cy="6858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AutoShape 6"/>
          <p:cNvSpPr>
            <a:spLocks noChangeArrowheads="1"/>
          </p:cNvSpPr>
          <p:nvPr/>
        </p:nvSpPr>
        <p:spPr bwMode="auto">
          <a:xfrm>
            <a:off x="6600825" y="4906963"/>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Output:</a:t>
            </a:r>
          </a:p>
          <a:p>
            <a:pPr algn="l" rtl="0" fontAlgn="auto">
              <a:spcBef>
                <a:spcPts val="0"/>
              </a:spcBef>
              <a:spcAft>
                <a:spcPts val="0"/>
              </a:spcAft>
              <a:defRPr/>
            </a:pPr>
            <a:r>
              <a:rPr lang="en-US" sz="1200" dirty="0" smtClean="0"/>
              <a:t>null</a:t>
            </a:r>
            <a:endParaRPr lang="en-US" sz="1200" dirty="0">
              <a:latin typeface="+mn-lt"/>
            </a:endParaRPr>
          </a:p>
        </p:txBody>
      </p:sp>
      <p:sp>
        <p:nvSpPr>
          <p:cNvPr id="26" name="Content Placeholder 2"/>
          <p:cNvSpPr>
            <a:spLocks noGrp="1"/>
          </p:cNvSpPr>
          <p:nvPr>
            <p:ph idx="1"/>
          </p:nvPr>
        </p:nvSpPr>
        <p:spPr>
          <a:xfrm>
            <a:off x="514350" y="1417638"/>
            <a:ext cx="9258300" cy="4525963"/>
          </a:xfrm>
        </p:spPr>
        <p:txBody>
          <a:bodyPr/>
          <a:lstStyle/>
          <a:p>
            <a:r>
              <a:rPr lang="en-US" sz="2000" dirty="0" smtClean="0"/>
              <a:t>Weak reference - example</a:t>
            </a:r>
          </a:p>
          <a:p>
            <a:endParaRPr lang="en-US" sz="1100" dirty="0" smtClean="0"/>
          </a:p>
          <a:p>
            <a:pPr lvl="1">
              <a:buNone/>
            </a:pPr>
            <a:endParaRPr lang="en-US" sz="2000" dirty="0" smtClean="0"/>
          </a:p>
          <a:p>
            <a:pPr lvl="3">
              <a:buNone/>
            </a:pPr>
            <a:r>
              <a:rPr lang="en-US" sz="1200" dirty="0" smtClean="0"/>
              <a:t> </a:t>
            </a:r>
          </a:p>
          <a:p>
            <a:pPr lvl="1"/>
            <a:endParaRPr lang="he-IL" sz="2000" dirty="0"/>
          </a:p>
        </p:txBody>
      </p:sp>
      <p:sp>
        <p:nvSpPr>
          <p:cNvPr id="17" name="Rectangle 16"/>
          <p:cNvSpPr/>
          <p:nvPr/>
        </p:nvSpPr>
        <p:spPr>
          <a:xfrm>
            <a:off x="771525" y="5943600"/>
            <a:ext cx="3514725"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AutoShape 6"/>
          <p:cNvSpPr>
            <a:spLocks noChangeArrowheads="1"/>
          </p:cNvSpPr>
          <p:nvPr/>
        </p:nvSpPr>
        <p:spPr bwMode="auto">
          <a:xfrm>
            <a:off x="171450" y="5059363"/>
            <a:ext cx="2828925" cy="11430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Other clients may ask for strong </a:t>
            </a:r>
          </a:p>
          <a:p>
            <a:pPr algn="l" rtl="0" fontAlgn="auto">
              <a:spcBef>
                <a:spcPts val="0"/>
              </a:spcBef>
              <a:spcAft>
                <a:spcPts val="0"/>
              </a:spcAft>
              <a:defRPr/>
            </a:pPr>
            <a:r>
              <a:rPr lang="en-US" sz="1200" dirty="0" smtClean="0">
                <a:latin typeface="+mn-lt"/>
              </a:rPr>
              <a:t>references via </a:t>
            </a:r>
            <a:r>
              <a:rPr lang="en-US" sz="1200" dirty="0" err="1" smtClean="0">
                <a:latin typeface="+mn-lt"/>
              </a:rPr>
              <a:t>soft.get</a:t>
            </a:r>
            <a:r>
              <a:rPr lang="en-US" sz="1200" dirty="0" smtClean="0">
                <a:latin typeface="+mn-lt"/>
              </a:rPr>
              <a:t>() method</a:t>
            </a:r>
          </a:p>
          <a:p>
            <a:pPr algn="l" rtl="0" fontAlgn="auto">
              <a:spcBef>
                <a:spcPts val="0"/>
              </a:spcBef>
              <a:spcAft>
                <a:spcPts val="0"/>
              </a:spcAft>
              <a:buFont typeface="Arial" pitchFamily="34" charset="0"/>
              <a:buChar char="•"/>
              <a:defRPr/>
            </a:pPr>
            <a:r>
              <a:rPr lang="en-US" sz="1200" dirty="0" smtClean="0">
                <a:latin typeface="+mn-lt"/>
              </a:rPr>
              <a:t> If objects still alive – a strong</a:t>
            </a:r>
          </a:p>
          <a:p>
            <a:pPr algn="l" rtl="0" fontAlgn="auto">
              <a:spcBef>
                <a:spcPts val="0"/>
              </a:spcBef>
              <a:spcAft>
                <a:spcPts val="0"/>
              </a:spcAft>
              <a:defRPr/>
            </a:pPr>
            <a:r>
              <a:rPr lang="en-US" sz="1200" dirty="0" smtClean="0">
                <a:latin typeface="+mn-lt"/>
              </a:rPr>
              <a:t>   reference is returned</a:t>
            </a:r>
          </a:p>
          <a:p>
            <a:pPr algn="l" rtl="0" fontAlgn="auto">
              <a:spcBef>
                <a:spcPts val="0"/>
              </a:spcBef>
              <a:spcAft>
                <a:spcPts val="0"/>
              </a:spcAft>
              <a:buFont typeface="Arial" pitchFamily="34" charset="0"/>
              <a:buChar char="•"/>
              <a:defRPr/>
            </a:pPr>
            <a:r>
              <a:rPr lang="en-US" sz="1200" dirty="0" smtClean="0">
                <a:latin typeface="+mn-lt"/>
              </a:rPr>
              <a:t> If objects were </a:t>
            </a:r>
            <a:r>
              <a:rPr lang="en-US" sz="1200" dirty="0" err="1" smtClean="0">
                <a:latin typeface="+mn-lt"/>
              </a:rPr>
              <a:t>garbaged</a:t>
            </a:r>
            <a:r>
              <a:rPr lang="en-US" sz="1200" dirty="0" smtClean="0">
                <a:latin typeface="+mn-lt"/>
              </a:rPr>
              <a:t> – a null</a:t>
            </a:r>
          </a:p>
          <a:p>
            <a:pPr algn="l" rtl="0" fontAlgn="auto">
              <a:spcBef>
                <a:spcPts val="0"/>
              </a:spcBef>
              <a:spcAft>
                <a:spcPts val="0"/>
              </a:spcAft>
              <a:defRPr/>
            </a:pPr>
            <a:r>
              <a:rPr lang="en-US" sz="1200" dirty="0" smtClean="0">
                <a:latin typeface="+mn-lt"/>
              </a:rPr>
              <a:t>   value is returned</a:t>
            </a:r>
            <a:endParaRPr lang="en-US" sz="1200" dirty="0">
              <a:latin typeface="+mn-l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1525" y="320675"/>
            <a:ext cx="9258300" cy="1143000"/>
          </a:xfrm>
        </p:spPr>
        <p:txBody>
          <a:bodyPr/>
          <a:lstStyle/>
          <a:p>
            <a:r>
              <a:rPr lang="en-US" dirty="0" smtClean="0"/>
              <a:t>Weak References</a:t>
            </a:r>
            <a:endParaRPr lang="he-IL" dirty="0"/>
          </a:p>
        </p:txBody>
      </p:sp>
      <p:sp>
        <p:nvSpPr>
          <p:cNvPr id="3" name="Content Placeholder 2"/>
          <p:cNvSpPr>
            <a:spLocks noGrp="1"/>
          </p:cNvSpPr>
          <p:nvPr>
            <p:ph idx="1"/>
          </p:nvPr>
        </p:nvSpPr>
        <p:spPr>
          <a:xfrm>
            <a:off x="685800" y="1493838"/>
            <a:ext cx="9344025" cy="4525963"/>
          </a:xfrm>
        </p:spPr>
        <p:txBody>
          <a:bodyPr/>
          <a:lstStyle/>
          <a:p>
            <a:r>
              <a:rPr lang="en-US" sz="2800" dirty="0" smtClean="0"/>
              <a:t>Phantom reference</a:t>
            </a:r>
          </a:p>
          <a:p>
            <a:endParaRPr lang="en-US" sz="1100" dirty="0" smtClean="0"/>
          </a:p>
          <a:p>
            <a:pPr lvl="1"/>
            <a:r>
              <a:rPr lang="en-US" sz="2000" dirty="0" smtClean="0"/>
              <a:t>Objects becomes phantom referenced when</a:t>
            </a:r>
          </a:p>
          <a:p>
            <a:pPr lvl="2"/>
            <a:r>
              <a:rPr lang="en-US" sz="1600" dirty="0" smtClean="0"/>
              <a:t>No strong or soft references exist                    &amp;</a:t>
            </a:r>
          </a:p>
          <a:p>
            <a:pPr lvl="2"/>
            <a:r>
              <a:rPr lang="en-US" sz="1600" dirty="0" smtClean="0"/>
              <a:t>The object was finalized  		     &amp;</a:t>
            </a:r>
          </a:p>
          <a:p>
            <a:pPr lvl="2"/>
            <a:r>
              <a:rPr lang="en-US" sz="1600" dirty="0" smtClean="0"/>
              <a:t>Only phantom references exists, or none</a:t>
            </a:r>
          </a:p>
          <a:p>
            <a:pPr lvl="2">
              <a:buNone/>
            </a:pPr>
            <a:endParaRPr lang="en-US" sz="1600" dirty="0" smtClean="0"/>
          </a:p>
          <a:p>
            <a:pPr lvl="1"/>
            <a:r>
              <a:rPr lang="en-US" sz="2000" dirty="0" smtClean="0"/>
              <a:t>Main usage is to add functionality to the origin object finalize() method</a:t>
            </a:r>
          </a:p>
          <a:p>
            <a:pPr lvl="2"/>
            <a:r>
              <a:rPr lang="en-US" sz="1600" dirty="0" smtClean="0"/>
              <a:t>Offers more flexible mechanism – </a:t>
            </a:r>
            <a:r>
              <a:rPr lang="en-US" sz="1600" smtClean="0"/>
              <a:t>event queue</a:t>
            </a:r>
            <a:endParaRPr lang="en-US" sz="1600" dirty="0" smtClean="0"/>
          </a:p>
          <a:p>
            <a:pPr lvl="1"/>
            <a:r>
              <a:rPr lang="en-US" sz="2000" dirty="0" smtClean="0"/>
              <a:t>Phantom referenced objects are already finalized &amp; cannot reproduce strong references (unlike soft &amp; weak references)</a:t>
            </a:r>
          </a:p>
          <a:p>
            <a:pPr lvl="2"/>
            <a:r>
              <a:rPr lang="en-US" sz="1600" dirty="0" smtClean="0"/>
              <a:t>Therefore get() method always returns null</a:t>
            </a:r>
          </a:p>
          <a:p>
            <a:pPr lvl="2"/>
            <a:endParaRPr lang="en-US" sz="1600" dirty="0" smtClean="0"/>
          </a:p>
          <a:p>
            <a:pPr lvl="1"/>
            <a:r>
              <a:rPr lang="en-US" sz="2000" dirty="0" smtClean="0"/>
              <a:t>Use </a:t>
            </a:r>
            <a:r>
              <a:rPr lang="en-US" sz="2000" dirty="0" err="1" smtClean="0"/>
              <a:t>java.lang.ref.PhantomReference</a:t>
            </a:r>
            <a:r>
              <a:rPr lang="en-US" sz="2000" dirty="0" smtClean="0"/>
              <a:t> </a:t>
            </a:r>
          </a:p>
          <a:p>
            <a:pPr lvl="2"/>
            <a:endParaRPr lang="en-US" sz="1600" dirty="0" smtClean="0"/>
          </a:p>
          <a:p>
            <a:pPr lvl="1"/>
            <a:endParaRPr lang="en-US" sz="2000" dirty="0" smtClean="0"/>
          </a:p>
          <a:p>
            <a:pPr lvl="3">
              <a:buNone/>
            </a:pPr>
            <a:r>
              <a:rPr lang="en-US" sz="1200" dirty="0" smtClean="0"/>
              <a:t> </a:t>
            </a:r>
          </a:p>
          <a:p>
            <a:pPr lvl="1"/>
            <a:endParaRPr lang="he-IL"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257175" y="762000"/>
            <a:ext cx="9944100" cy="800100"/>
          </a:xfrm>
        </p:spPr>
        <p:txBody>
          <a:bodyPr/>
          <a:lstStyle/>
          <a:p>
            <a:r>
              <a:rPr lang="en-US" dirty="0" smtClean="0"/>
              <a:t>Weak References</a:t>
            </a:r>
          </a:p>
        </p:txBody>
      </p:sp>
      <p:sp>
        <p:nvSpPr>
          <p:cNvPr id="8" name="AutoShape 8"/>
          <p:cNvSpPr>
            <a:spLocks noChangeArrowheads="1"/>
          </p:cNvSpPr>
          <p:nvPr/>
        </p:nvSpPr>
        <p:spPr bwMode="auto">
          <a:xfrm>
            <a:off x="1971675" y="1905000"/>
            <a:ext cx="8143875" cy="4038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import </a:t>
            </a:r>
            <a:r>
              <a:rPr lang="en-US" sz="1400" dirty="0" err="1" smtClean="0">
                <a:latin typeface="Calibri" pitchFamily="34" charset="0"/>
                <a:cs typeface="+mn-cs"/>
              </a:rPr>
              <a:t>java.lang.ref</a:t>
            </a: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import </a:t>
            </a:r>
            <a:r>
              <a:rPr lang="en-US" sz="1400" dirty="0" err="1" smtClean="0">
                <a:latin typeface="Calibri" pitchFamily="34" charset="0"/>
                <a:cs typeface="+mn-cs"/>
              </a:rPr>
              <a:t>java.util.Date</a:t>
            </a: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class </a:t>
            </a:r>
            <a:r>
              <a:rPr lang="en-US" sz="1400" dirty="0" err="1" smtClean="0">
                <a:latin typeface="Calibri" pitchFamily="34" charset="0"/>
                <a:cs typeface="+mn-cs"/>
              </a:rPr>
              <a:t>PhantomExample</a:t>
            </a:r>
            <a:r>
              <a:rPr lang="en-US" sz="1400" dirty="0" smtClean="0">
                <a:latin typeface="Calibri" pitchFamily="34" charset="0"/>
                <a:cs typeface="+mn-cs"/>
              </a:rPr>
              <a:t> {</a:t>
            </a:r>
          </a:p>
          <a:p>
            <a:pPr algn="l" rtl="0" fontAlgn="auto">
              <a:lnSpc>
                <a:spcPct val="90000"/>
              </a:lnSpc>
              <a:spcBef>
                <a:spcPts val="0"/>
              </a:spcBef>
              <a:spcAft>
                <a:spcPts val="0"/>
              </a:spcAft>
              <a:tabLst>
                <a:tab pos="461963" algn="l"/>
                <a:tab pos="684213" algn="l"/>
              </a:tabLst>
              <a:defRPr/>
            </a:pPr>
            <a:endParaRPr lang="en-US" sz="1400" dirty="0" smtClean="0">
              <a:latin typeface="Calibri" pitchFamily="34" charset="0"/>
              <a:cs typeface="+mn-cs"/>
            </a:endParaRP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public static void main(String[] </a:t>
            </a:r>
            <a:r>
              <a:rPr lang="en-US" sz="1400" dirty="0" err="1" smtClean="0">
                <a:latin typeface="Calibri" pitchFamily="34" charset="0"/>
                <a:cs typeface="+mn-cs"/>
              </a:rPr>
              <a:t>args</a:t>
            </a:r>
            <a:r>
              <a:rPr lang="en-US" sz="1400" dirty="0" smtClean="0">
                <a:latin typeface="Calibri" pitchFamily="34" charset="0"/>
                <a:cs typeface="+mn-cs"/>
              </a:rPr>
              <a:t>) {</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Object </a:t>
            </a:r>
            <a:r>
              <a:rPr lang="en-US" sz="1400" dirty="0" err="1" smtClean="0">
                <a:latin typeface="Calibri" pitchFamily="34" charset="0"/>
                <a:cs typeface="+mn-cs"/>
              </a:rPr>
              <a:t>obj</a:t>
            </a:r>
            <a:r>
              <a:rPr lang="en-US" sz="1400" dirty="0" smtClean="0">
                <a:latin typeface="Calibri" pitchFamily="34" charset="0"/>
                <a:cs typeface="+mn-cs"/>
              </a:rPr>
              <a:t>=new Object();</a:t>
            </a:r>
          </a:p>
          <a:p>
            <a:pPr lvl="1" algn="l" rtl="0" fontAlgn="auto">
              <a:lnSpc>
                <a:spcPct val="90000"/>
              </a:lnSpc>
              <a:spcBef>
                <a:spcPts val="0"/>
              </a:spcBef>
              <a:spcAft>
                <a:spcPts val="0"/>
              </a:spcAft>
              <a:tabLst>
                <a:tab pos="461963" algn="l"/>
                <a:tab pos="684213" algn="l"/>
              </a:tabLst>
              <a:defRPr/>
            </a:pPr>
            <a:r>
              <a:rPr lang="en-US" sz="1400" b="1" dirty="0" err="1" smtClean="0">
                <a:latin typeface="Calibri" pitchFamily="34" charset="0"/>
                <a:cs typeface="+mn-cs"/>
              </a:rPr>
              <a:t>ReferenceQueue</a:t>
            </a:r>
            <a:r>
              <a:rPr lang="en-US" sz="1400" b="1" dirty="0" smtClean="0">
                <a:latin typeface="Calibri" pitchFamily="34" charset="0"/>
                <a:cs typeface="+mn-cs"/>
              </a:rPr>
              <a:t>&lt;Object&gt; queue = new </a:t>
            </a:r>
            <a:r>
              <a:rPr lang="en-US" sz="1400" b="1" dirty="0" err="1" smtClean="0">
                <a:latin typeface="Calibri" pitchFamily="34" charset="0"/>
                <a:cs typeface="+mn-cs"/>
              </a:rPr>
              <a:t>ReferenceQueue</a:t>
            </a:r>
            <a:r>
              <a:rPr lang="en-US" sz="1400" b="1" dirty="0" smtClean="0">
                <a:latin typeface="Calibri" pitchFamily="34" charset="0"/>
                <a:cs typeface="+mn-cs"/>
              </a:rPr>
              <a:t>&lt;Object&gt;();</a:t>
            </a:r>
          </a:p>
          <a:p>
            <a:pPr lvl="1" algn="l" rtl="0" fontAlgn="auto">
              <a:lnSpc>
                <a:spcPct val="90000"/>
              </a:lnSpc>
              <a:spcBef>
                <a:spcPts val="0"/>
              </a:spcBef>
              <a:spcAft>
                <a:spcPts val="0"/>
              </a:spcAft>
              <a:tabLst>
                <a:tab pos="461963" algn="l"/>
                <a:tab pos="684213" algn="l"/>
              </a:tabLst>
              <a:defRPr/>
            </a:pPr>
            <a:r>
              <a:rPr lang="en-US" sz="1400" b="1" dirty="0" err="1" smtClean="0">
                <a:latin typeface="Calibri" pitchFamily="34" charset="0"/>
                <a:cs typeface="+mn-cs"/>
              </a:rPr>
              <a:t>PhantomReference</a:t>
            </a:r>
            <a:r>
              <a:rPr lang="en-US" sz="1400" b="1" dirty="0" smtClean="0">
                <a:latin typeface="Calibri" pitchFamily="34" charset="0"/>
                <a:cs typeface="+mn-cs"/>
              </a:rPr>
              <a:t>&lt;Object&gt; phantom = new </a:t>
            </a:r>
            <a:r>
              <a:rPr lang="en-US" sz="1400" b="1" dirty="0" err="1" smtClean="0">
                <a:latin typeface="Calibri" pitchFamily="34" charset="0"/>
                <a:cs typeface="+mn-cs"/>
              </a:rPr>
              <a:t>PhantomReference</a:t>
            </a:r>
            <a:r>
              <a:rPr lang="en-US" sz="1400" b="1" dirty="0" smtClean="0">
                <a:latin typeface="Calibri" pitchFamily="34" charset="0"/>
                <a:cs typeface="+mn-cs"/>
              </a:rPr>
              <a:t>&lt;Object&gt;(</a:t>
            </a:r>
            <a:r>
              <a:rPr lang="en-US" sz="1400" b="1" dirty="0" err="1" smtClean="0">
                <a:latin typeface="Calibri" pitchFamily="34" charset="0"/>
                <a:cs typeface="+mn-cs"/>
              </a:rPr>
              <a:t>obj,queue</a:t>
            </a:r>
            <a:r>
              <a:rPr lang="en-US" sz="1400" b="1"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err="1" smtClean="0">
                <a:latin typeface="Calibri" pitchFamily="34" charset="0"/>
                <a:cs typeface="+mn-cs"/>
              </a:rPr>
              <a:t>obj</a:t>
            </a:r>
            <a:r>
              <a:rPr lang="en-US" sz="1400" dirty="0" smtClean="0">
                <a:latin typeface="Calibri" pitchFamily="34" charset="0"/>
                <a:cs typeface="+mn-cs"/>
              </a:rPr>
              <a:t>=null;</a:t>
            </a:r>
          </a:p>
          <a:p>
            <a:pPr lvl="1" algn="l" rtl="0" fontAlgn="auto">
              <a:lnSpc>
                <a:spcPct val="90000"/>
              </a:lnSpc>
              <a:spcBef>
                <a:spcPts val="0"/>
              </a:spcBef>
              <a:spcAft>
                <a:spcPts val="0"/>
              </a:spcAft>
              <a:tabLst>
                <a:tab pos="461963" algn="l"/>
                <a:tab pos="684213" algn="l"/>
              </a:tabLst>
              <a:defRPr/>
            </a:pPr>
            <a:r>
              <a:rPr lang="en-US" sz="1400" dirty="0" err="1" smtClean="0">
                <a:latin typeface="Calibri" pitchFamily="34" charset="0"/>
                <a:cs typeface="+mn-cs"/>
              </a:rPr>
              <a:t>System.gc</a:t>
            </a:r>
            <a:r>
              <a:rPr lang="en-US" sz="1400"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try{</a:t>
            </a:r>
            <a:r>
              <a:rPr lang="en-US" sz="1400" dirty="0" err="1" smtClean="0">
                <a:latin typeface="Calibri" pitchFamily="34" charset="0"/>
                <a:cs typeface="+mn-cs"/>
              </a:rPr>
              <a:t>Thread.yield</a:t>
            </a:r>
            <a:r>
              <a:rPr lang="en-US" sz="1400" dirty="0" smtClean="0">
                <a:latin typeface="Calibri" pitchFamily="34" charset="0"/>
                <a:cs typeface="+mn-cs"/>
              </a:rPr>
              <a:t>();}catch(Exception e){}</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try {</a:t>
            </a:r>
          </a:p>
          <a:p>
            <a:pPr lvl="1" algn="l" rtl="0" fontAlgn="auto">
              <a:lnSpc>
                <a:spcPct val="90000"/>
              </a:lnSpc>
              <a:spcBef>
                <a:spcPts val="0"/>
              </a:spcBef>
              <a:spcAft>
                <a:spcPts val="0"/>
              </a:spcAft>
              <a:tabLst>
                <a:tab pos="461963" algn="l"/>
                <a:tab pos="684213" algn="l"/>
              </a:tabLst>
              <a:defRPr/>
            </a:pPr>
            <a:r>
              <a:rPr lang="en-US" sz="1400" b="1" dirty="0" err="1" smtClean="0">
                <a:latin typeface="Calibri" pitchFamily="34" charset="0"/>
                <a:cs typeface="+mn-cs"/>
              </a:rPr>
              <a:t>queue.remove</a:t>
            </a:r>
            <a:r>
              <a:rPr lang="en-US" sz="1400" b="1" dirty="0" smtClean="0">
                <a:latin typeface="Calibri" pitchFamily="34" charset="0"/>
                <a:cs typeface="+mn-cs"/>
              </a:rPr>
              <a:t>();</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Now the object was finalized for sure</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 catch (</a:t>
            </a:r>
            <a:r>
              <a:rPr lang="en-US" sz="1400" dirty="0" err="1" smtClean="0">
                <a:latin typeface="Calibri" pitchFamily="34" charset="0"/>
                <a:cs typeface="+mn-cs"/>
              </a:rPr>
              <a:t>InterruptedException</a:t>
            </a:r>
            <a:r>
              <a:rPr lang="en-US" sz="1400" dirty="0" smtClean="0">
                <a:latin typeface="Calibri" pitchFamily="34" charset="0"/>
                <a:cs typeface="+mn-cs"/>
              </a:rPr>
              <a:t> e) {}</a:t>
            </a:r>
          </a:p>
          <a:p>
            <a:pPr lvl="1"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p>
          <a:p>
            <a:pPr algn="l" rtl="0" fontAlgn="auto">
              <a:lnSpc>
                <a:spcPct val="90000"/>
              </a:lnSpc>
              <a:spcBef>
                <a:spcPts val="0"/>
              </a:spcBef>
              <a:spcAft>
                <a:spcPts val="0"/>
              </a:spcAft>
              <a:tabLst>
                <a:tab pos="461963" algn="l"/>
                <a:tab pos="684213" algn="l"/>
              </a:tabLst>
              <a:defRPr/>
            </a:pPr>
            <a:r>
              <a:rPr lang="en-US" sz="1400" dirty="0" smtClean="0">
                <a:latin typeface="Calibri" pitchFamily="34" charset="0"/>
                <a:cs typeface="+mn-cs"/>
              </a:rPr>
              <a:t>}</a:t>
            </a:r>
            <a:endParaRPr lang="en-US" sz="1400" dirty="0">
              <a:latin typeface="Calibri" pitchFamily="34" charset="0"/>
              <a:cs typeface="+mn-cs"/>
            </a:endParaRPr>
          </a:p>
        </p:txBody>
      </p:sp>
      <p:sp>
        <p:nvSpPr>
          <p:cNvPr id="6" name="AutoShape 6"/>
          <p:cNvSpPr>
            <a:spLocks noChangeArrowheads="1"/>
          </p:cNvSpPr>
          <p:nvPr/>
        </p:nvSpPr>
        <p:spPr bwMode="auto">
          <a:xfrm>
            <a:off x="85725" y="2971800"/>
            <a:ext cx="1714500"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Creating phantom</a:t>
            </a:r>
          </a:p>
          <a:p>
            <a:pPr algn="l" rtl="0" fontAlgn="auto">
              <a:spcBef>
                <a:spcPts val="0"/>
              </a:spcBef>
              <a:spcAft>
                <a:spcPts val="0"/>
              </a:spcAft>
              <a:defRPr/>
            </a:pPr>
            <a:r>
              <a:rPr lang="en-US" sz="1200" dirty="0" smtClean="0">
                <a:latin typeface="+mn-lt"/>
              </a:rPr>
              <a:t>reference  &amp; register</a:t>
            </a:r>
          </a:p>
          <a:p>
            <a:pPr algn="l" rtl="0" fontAlgn="auto">
              <a:spcBef>
                <a:spcPts val="0"/>
              </a:spcBef>
              <a:spcAft>
                <a:spcPts val="0"/>
              </a:spcAft>
              <a:defRPr/>
            </a:pPr>
            <a:r>
              <a:rPr lang="en-US" sz="1200" dirty="0" smtClean="0">
                <a:latin typeface="+mn-lt"/>
              </a:rPr>
              <a:t>in queue</a:t>
            </a:r>
            <a:endParaRPr lang="en-US" sz="1200" dirty="0">
              <a:latin typeface="+mn-lt"/>
            </a:endParaRPr>
          </a:p>
        </p:txBody>
      </p:sp>
      <p:sp>
        <p:nvSpPr>
          <p:cNvPr id="7" name="AutoShape 6"/>
          <p:cNvSpPr>
            <a:spLocks noChangeArrowheads="1"/>
          </p:cNvSpPr>
          <p:nvPr/>
        </p:nvSpPr>
        <p:spPr bwMode="auto">
          <a:xfrm>
            <a:off x="85725" y="3657600"/>
            <a:ext cx="1714500" cy="6096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Client release ref</a:t>
            </a:r>
          </a:p>
          <a:p>
            <a:pPr algn="l" rtl="0" fontAlgn="auto">
              <a:spcBef>
                <a:spcPts val="0"/>
              </a:spcBef>
              <a:spcAft>
                <a:spcPts val="0"/>
              </a:spcAft>
              <a:defRPr/>
            </a:pPr>
            <a:r>
              <a:rPr lang="en-US" sz="1200" dirty="0" smtClean="0">
                <a:latin typeface="+mn-lt"/>
              </a:rPr>
              <a:t>when no longer </a:t>
            </a:r>
          </a:p>
          <a:p>
            <a:pPr algn="l" rtl="0" fontAlgn="auto">
              <a:spcBef>
                <a:spcPts val="0"/>
              </a:spcBef>
              <a:spcAft>
                <a:spcPts val="0"/>
              </a:spcAft>
              <a:defRPr/>
            </a:pPr>
            <a:r>
              <a:rPr lang="en-US" sz="1200" dirty="0" smtClean="0">
                <a:latin typeface="+mn-lt"/>
              </a:rPr>
              <a:t>needed</a:t>
            </a:r>
            <a:endParaRPr lang="en-US" sz="1200" dirty="0">
              <a:latin typeface="+mn-lt"/>
            </a:endParaRPr>
          </a:p>
        </p:txBody>
      </p:sp>
      <p:sp>
        <p:nvSpPr>
          <p:cNvPr id="9" name="AutoShape 6"/>
          <p:cNvSpPr>
            <a:spLocks noChangeArrowheads="1"/>
          </p:cNvSpPr>
          <p:nvPr/>
        </p:nvSpPr>
        <p:spPr bwMode="auto">
          <a:xfrm>
            <a:off x="85725" y="4419600"/>
            <a:ext cx="1714500" cy="8382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Reference is added</a:t>
            </a:r>
          </a:p>
          <a:p>
            <a:pPr algn="l" rtl="0" fontAlgn="auto">
              <a:spcBef>
                <a:spcPts val="0"/>
              </a:spcBef>
              <a:spcAft>
                <a:spcPts val="0"/>
              </a:spcAft>
              <a:defRPr/>
            </a:pPr>
            <a:r>
              <a:rPr lang="en-US" sz="1200" dirty="0" smtClean="0">
                <a:latin typeface="+mn-lt"/>
              </a:rPr>
              <a:t>to the queue after </a:t>
            </a:r>
            <a:r>
              <a:rPr lang="en-US" sz="1200" dirty="0" err="1" smtClean="0">
                <a:latin typeface="+mn-lt"/>
              </a:rPr>
              <a:t>obj</a:t>
            </a:r>
            <a:endParaRPr lang="en-US" sz="1200" dirty="0" smtClean="0">
              <a:latin typeface="+mn-lt"/>
            </a:endParaRPr>
          </a:p>
          <a:p>
            <a:pPr algn="l" rtl="0" fontAlgn="auto">
              <a:spcBef>
                <a:spcPts val="0"/>
              </a:spcBef>
              <a:spcAft>
                <a:spcPts val="0"/>
              </a:spcAft>
              <a:defRPr/>
            </a:pPr>
            <a:r>
              <a:rPr lang="en-US" sz="1200" dirty="0" smtClean="0">
                <a:latin typeface="+mn-lt"/>
              </a:rPr>
              <a:t>is finalized  but before</a:t>
            </a:r>
          </a:p>
          <a:p>
            <a:pPr algn="l" rtl="0" fontAlgn="auto">
              <a:spcBef>
                <a:spcPts val="0"/>
              </a:spcBef>
              <a:spcAft>
                <a:spcPts val="0"/>
              </a:spcAft>
              <a:defRPr/>
            </a:pPr>
            <a:r>
              <a:rPr lang="en-US" sz="1200" dirty="0" smtClean="0">
                <a:latin typeface="+mn-lt"/>
              </a:rPr>
              <a:t>its memory reclaimed</a:t>
            </a:r>
            <a:endParaRPr lang="en-US" sz="1200" dirty="0">
              <a:latin typeface="+mn-lt"/>
            </a:endParaRPr>
          </a:p>
        </p:txBody>
      </p:sp>
      <p:cxnSp>
        <p:nvCxnSpPr>
          <p:cNvPr id="16" name="Straight Arrow Connector 15"/>
          <p:cNvCxnSpPr/>
          <p:nvPr/>
        </p:nvCxnSpPr>
        <p:spPr>
          <a:xfrm>
            <a:off x="1800225" y="3390900"/>
            <a:ext cx="942975" cy="3429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00225" y="4114800"/>
            <a:ext cx="942975" cy="76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800225" y="4495800"/>
            <a:ext cx="942975" cy="381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00225" y="4876800"/>
            <a:ext cx="1028700" cy="76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AutoShape 6"/>
          <p:cNvSpPr>
            <a:spLocks noChangeArrowheads="1"/>
          </p:cNvSpPr>
          <p:nvPr/>
        </p:nvSpPr>
        <p:spPr bwMode="auto">
          <a:xfrm>
            <a:off x="6600825" y="5257800"/>
            <a:ext cx="2828925" cy="5334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Output:</a:t>
            </a:r>
          </a:p>
          <a:p>
            <a:pPr algn="l" rtl="0" fontAlgn="auto">
              <a:spcBef>
                <a:spcPts val="0"/>
              </a:spcBef>
              <a:spcAft>
                <a:spcPts val="0"/>
              </a:spcAft>
              <a:defRPr/>
            </a:pPr>
            <a:r>
              <a:rPr lang="en-US" sz="1200" dirty="0" smtClean="0"/>
              <a:t>Tue Jan 22 13:54:11 GMT 2008</a:t>
            </a:r>
            <a:endParaRPr lang="en-US" sz="1200" dirty="0">
              <a:latin typeface="+mn-lt"/>
            </a:endParaRPr>
          </a:p>
        </p:txBody>
      </p:sp>
      <p:sp>
        <p:nvSpPr>
          <p:cNvPr id="26" name="Content Placeholder 2"/>
          <p:cNvSpPr>
            <a:spLocks noGrp="1"/>
          </p:cNvSpPr>
          <p:nvPr>
            <p:ph idx="1"/>
          </p:nvPr>
        </p:nvSpPr>
        <p:spPr>
          <a:xfrm>
            <a:off x="514350" y="1470818"/>
            <a:ext cx="9258300" cy="4525963"/>
          </a:xfrm>
        </p:spPr>
        <p:txBody>
          <a:bodyPr/>
          <a:lstStyle/>
          <a:p>
            <a:r>
              <a:rPr lang="en-US" sz="2000" dirty="0" smtClean="0"/>
              <a:t>Phantom reference - example</a:t>
            </a:r>
          </a:p>
          <a:p>
            <a:endParaRPr lang="en-US" sz="1100" dirty="0" smtClean="0"/>
          </a:p>
          <a:p>
            <a:pPr lvl="1">
              <a:buNone/>
            </a:pPr>
            <a:endParaRPr lang="en-US" sz="2000" dirty="0" smtClean="0"/>
          </a:p>
          <a:p>
            <a:pPr lvl="3">
              <a:buNone/>
            </a:pPr>
            <a:r>
              <a:rPr lang="en-US" sz="1200" dirty="0" smtClean="0"/>
              <a:t> </a:t>
            </a:r>
          </a:p>
          <a:p>
            <a:pPr lvl="1"/>
            <a:endParaRPr lang="he-IL" sz="2000" dirty="0"/>
          </a:p>
        </p:txBody>
      </p:sp>
      <p:sp>
        <p:nvSpPr>
          <p:cNvPr id="15" name="AutoShape 6"/>
          <p:cNvSpPr>
            <a:spLocks noChangeArrowheads="1"/>
          </p:cNvSpPr>
          <p:nvPr/>
        </p:nvSpPr>
        <p:spPr bwMode="auto">
          <a:xfrm>
            <a:off x="85725" y="5410200"/>
            <a:ext cx="1714500" cy="9906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200" dirty="0" smtClean="0">
                <a:latin typeface="+mn-lt"/>
              </a:rPr>
              <a:t>Remove operation </a:t>
            </a:r>
          </a:p>
          <a:p>
            <a:pPr algn="l" rtl="0" fontAlgn="auto">
              <a:spcBef>
                <a:spcPts val="0"/>
              </a:spcBef>
              <a:spcAft>
                <a:spcPts val="0"/>
              </a:spcAft>
              <a:defRPr/>
            </a:pPr>
            <a:r>
              <a:rPr lang="en-US" sz="1200" dirty="0" smtClean="0">
                <a:latin typeface="+mn-lt"/>
              </a:rPr>
              <a:t>blocks until a ref is</a:t>
            </a:r>
          </a:p>
          <a:p>
            <a:pPr algn="l" rtl="0" fontAlgn="auto">
              <a:spcBef>
                <a:spcPts val="0"/>
              </a:spcBef>
              <a:spcAft>
                <a:spcPts val="0"/>
              </a:spcAft>
              <a:defRPr/>
            </a:pPr>
            <a:r>
              <a:rPr lang="en-US" sz="1200" dirty="0" smtClean="0">
                <a:latin typeface="+mn-lt"/>
              </a:rPr>
              <a:t>available in the </a:t>
            </a:r>
          </a:p>
          <a:p>
            <a:pPr algn="l" rtl="0" fontAlgn="auto">
              <a:spcBef>
                <a:spcPts val="0"/>
              </a:spcBef>
              <a:spcAft>
                <a:spcPts val="0"/>
              </a:spcAft>
              <a:defRPr/>
            </a:pPr>
            <a:r>
              <a:rPr lang="en-US" sz="1200" dirty="0" smtClean="0">
                <a:latin typeface="+mn-lt"/>
              </a:rPr>
              <a:t>queue</a:t>
            </a:r>
            <a:endParaRPr lang="en-US" sz="1200" dirty="0">
              <a:latin typeface="+mn-l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57250" y="1905001"/>
            <a:ext cx="8743950" cy="1470025"/>
          </a:xfrm>
        </p:spPr>
        <p:txBody>
          <a:bodyPr rtlCol="0">
            <a:normAutofit/>
          </a:bodyPr>
          <a:lstStyle/>
          <a:p>
            <a:pPr fontAlgn="auto">
              <a:spcAft>
                <a:spcPts val="0"/>
              </a:spcAft>
              <a:defRPr/>
            </a:pPr>
            <a:r>
              <a:rPr lang="en-US" sz="6600" b="1" dirty="0" smtClean="0">
                <a:solidFill>
                  <a:schemeClr val="bg1"/>
                </a:solidFill>
                <a:effectLst>
                  <a:outerShdw blurRad="38100" dist="38100" dir="2700000" algn="tl">
                    <a:srgbClr val="C0C0C0"/>
                  </a:outerShdw>
                </a:effectLst>
              </a:rPr>
              <a:t>Java Collections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942975" y="274638"/>
            <a:ext cx="9258300" cy="1143000"/>
          </a:xfrm>
        </p:spPr>
        <p:txBody>
          <a:bodyPr/>
          <a:lstStyle/>
          <a:p>
            <a:r>
              <a:rPr lang="en-US" smtClean="0"/>
              <a:t>Java Collections</a:t>
            </a:r>
          </a:p>
        </p:txBody>
      </p:sp>
      <p:sp>
        <p:nvSpPr>
          <p:cNvPr id="58370" name="Rectangle 3"/>
          <p:cNvSpPr>
            <a:spLocks noGrp="1" noChangeArrowheads="1"/>
          </p:cNvSpPr>
          <p:nvPr>
            <p:ph type="body" idx="1"/>
          </p:nvPr>
        </p:nvSpPr>
        <p:spPr>
          <a:xfrm>
            <a:off x="428625" y="1676400"/>
            <a:ext cx="9601200" cy="4114800"/>
          </a:xfrm>
        </p:spPr>
        <p:txBody>
          <a:bodyPr/>
          <a:lstStyle/>
          <a:p>
            <a:r>
              <a:rPr lang="en-US" sz="2400" dirty="0" smtClean="0"/>
              <a:t>Java objects that holds an Objects group</a:t>
            </a:r>
          </a:p>
          <a:p>
            <a:r>
              <a:rPr lang="en-US" sz="2400" dirty="0" smtClean="0"/>
              <a:t>Number of objects in the group is dynamic</a:t>
            </a:r>
          </a:p>
          <a:p>
            <a:r>
              <a:rPr lang="en-US" sz="2400" dirty="0" smtClean="0"/>
              <a:t>There are 7 types of collections:</a:t>
            </a:r>
          </a:p>
          <a:p>
            <a:endParaRPr lang="en-US" sz="2400" dirty="0" smtClean="0"/>
          </a:p>
          <a:p>
            <a:pPr lvl="1"/>
            <a:r>
              <a:rPr lang="en-US" sz="2000" b="1" i="1" dirty="0" smtClean="0"/>
              <a:t>Collection</a:t>
            </a:r>
            <a:r>
              <a:rPr lang="en-US" sz="2000" dirty="0" smtClean="0"/>
              <a:t> - unordered group, duplicates are permitted</a:t>
            </a:r>
          </a:p>
          <a:p>
            <a:pPr lvl="1"/>
            <a:r>
              <a:rPr lang="en-US" sz="2000" b="1" i="1" dirty="0" smtClean="0"/>
              <a:t>Set</a:t>
            </a:r>
            <a:r>
              <a:rPr lang="en-US" sz="2000" dirty="0" smtClean="0"/>
              <a:t> - unordered group, duplicates are forbidden</a:t>
            </a:r>
          </a:p>
          <a:p>
            <a:pPr lvl="1"/>
            <a:r>
              <a:rPr lang="en-US" sz="2000" b="1" i="1" dirty="0" smtClean="0"/>
              <a:t>List</a:t>
            </a:r>
            <a:r>
              <a:rPr lang="en-US" sz="2000" dirty="0" smtClean="0"/>
              <a:t> - ordered  group, duplicates are permitted</a:t>
            </a:r>
          </a:p>
          <a:p>
            <a:pPr lvl="1"/>
            <a:r>
              <a:rPr lang="en-US" sz="2000" b="1" i="1" dirty="0" smtClean="0"/>
              <a:t>Queue</a:t>
            </a:r>
            <a:r>
              <a:rPr lang="en-US" sz="2000" dirty="0" smtClean="0"/>
              <a:t> - typically, not necessarily, order elements in a FIFO manner</a:t>
            </a:r>
          </a:p>
          <a:p>
            <a:pPr lvl="1"/>
            <a:r>
              <a:rPr lang="en-US" sz="2000" b="1" i="1" dirty="0" err="1" smtClean="0"/>
              <a:t>Deque</a:t>
            </a:r>
            <a:r>
              <a:rPr lang="en-US" sz="2000" dirty="0" smtClean="0"/>
              <a:t> - linear collection, supports element insertion and removal at both ends</a:t>
            </a:r>
          </a:p>
          <a:p>
            <a:pPr lvl="1"/>
            <a:r>
              <a:rPr lang="en-US" sz="2000" b="1" i="1" dirty="0" smtClean="0"/>
              <a:t>Map</a:t>
            </a:r>
            <a:r>
              <a:rPr lang="en-US" sz="2000" dirty="0" smtClean="0"/>
              <a:t> - group of key–value pairs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514350" y="274638"/>
            <a:ext cx="9258300" cy="1143000"/>
          </a:xfrm>
        </p:spPr>
        <p:txBody>
          <a:bodyPr/>
          <a:lstStyle/>
          <a:p>
            <a:r>
              <a:rPr lang="en-US" smtClean="0"/>
              <a:t>Collections API</a:t>
            </a:r>
          </a:p>
        </p:txBody>
      </p:sp>
      <p:sp>
        <p:nvSpPr>
          <p:cNvPr id="60418" name="Rectangle 3"/>
          <p:cNvSpPr>
            <a:spLocks noGrp="1" noChangeArrowheads="1"/>
          </p:cNvSpPr>
          <p:nvPr>
            <p:ph type="body" idx="1"/>
          </p:nvPr>
        </p:nvSpPr>
        <p:spPr>
          <a:xfrm>
            <a:off x="342900" y="1143000"/>
            <a:ext cx="9344025" cy="4114800"/>
          </a:xfrm>
        </p:spPr>
        <p:txBody>
          <a:bodyPr/>
          <a:lstStyle/>
          <a:p>
            <a:pPr>
              <a:buFontTx/>
              <a:buNone/>
            </a:pPr>
            <a:r>
              <a:rPr lang="en-US" sz="2400" dirty="0" smtClean="0"/>
              <a:t>All major types has interfaces:</a:t>
            </a:r>
          </a:p>
        </p:txBody>
      </p:sp>
      <p:sp>
        <p:nvSpPr>
          <p:cNvPr id="116740" name="AutoShape 4"/>
          <p:cNvSpPr>
            <a:spLocks noChangeArrowheads="1"/>
          </p:cNvSpPr>
          <p:nvPr/>
        </p:nvSpPr>
        <p:spPr bwMode="auto">
          <a:xfrm>
            <a:off x="5743575" y="1295400"/>
            <a:ext cx="4200525" cy="2438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Collection</a:t>
            </a:r>
          </a:p>
          <a:p>
            <a:pPr algn="l" rtl="0" fontAlgn="auto">
              <a:spcBef>
                <a:spcPts val="0"/>
              </a:spcBef>
              <a:spcAft>
                <a:spcPts val="0"/>
              </a:spcAft>
              <a:defRPr/>
            </a:pPr>
            <a:endParaRPr lang="en-US" sz="1200" u="sng"/>
          </a:p>
          <a:p>
            <a:pPr algn="l" rtl="0" fontAlgn="auto">
              <a:spcBef>
                <a:spcPts val="0"/>
              </a:spcBef>
              <a:spcAft>
                <a:spcPts val="0"/>
              </a:spcAft>
              <a:defRPr/>
            </a:pPr>
            <a:endParaRPr lang="en-US" sz="1200" u="sng"/>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0422" name="Rectangle 6"/>
          <p:cNvSpPr>
            <a:spLocks noChangeArrowheads="1"/>
          </p:cNvSpPr>
          <p:nvPr/>
        </p:nvSpPr>
        <p:spPr bwMode="auto">
          <a:xfrm>
            <a:off x="5915025" y="1676400"/>
            <a:ext cx="3857625" cy="228600"/>
          </a:xfrm>
          <a:prstGeom prst="rect">
            <a:avLst/>
          </a:prstGeom>
          <a:noFill/>
          <a:ln w="9525">
            <a:solidFill>
              <a:schemeClr val="tx1"/>
            </a:solidFill>
            <a:miter lim="800000"/>
            <a:headEnd/>
            <a:tailEnd/>
          </a:ln>
        </p:spPr>
        <p:txBody>
          <a:bodyPr wrap="none" anchor="ctr"/>
          <a:lstStyle/>
          <a:p>
            <a:pPr algn="l" rtl="0"/>
            <a:r>
              <a:rPr lang="en-US" sz="1200"/>
              <a:t>public boolean add (Object obj)</a:t>
            </a:r>
          </a:p>
        </p:txBody>
      </p:sp>
      <p:sp>
        <p:nvSpPr>
          <p:cNvPr id="60423" name="Rectangle 14"/>
          <p:cNvSpPr>
            <a:spLocks noChangeArrowheads="1"/>
          </p:cNvSpPr>
          <p:nvPr/>
        </p:nvSpPr>
        <p:spPr bwMode="auto">
          <a:xfrm>
            <a:off x="5915025" y="2133600"/>
            <a:ext cx="3857625" cy="228600"/>
          </a:xfrm>
          <a:prstGeom prst="rect">
            <a:avLst/>
          </a:prstGeom>
          <a:noFill/>
          <a:ln w="9525">
            <a:solidFill>
              <a:schemeClr val="tx1"/>
            </a:solidFill>
            <a:miter lim="800000"/>
            <a:headEnd/>
            <a:tailEnd/>
          </a:ln>
        </p:spPr>
        <p:txBody>
          <a:bodyPr wrap="none" anchor="ctr"/>
          <a:lstStyle/>
          <a:p>
            <a:pPr algn="l" rtl="0"/>
            <a:r>
              <a:rPr lang="en-US" sz="1200"/>
              <a:t>public boolean isEmpty ()</a:t>
            </a:r>
          </a:p>
        </p:txBody>
      </p:sp>
      <p:sp>
        <p:nvSpPr>
          <p:cNvPr id="60424" name="Rectangle 15"/>
          <p:cNvSpPr>
            <a:spLocks noChangeArrowheads="1"/>
          </p:cNvSpPr>
          <p:nvPr/>
        </p:nvSpPr>
        <p:spPr bwMode="auto">
          <a:xfrm>
            <a:off x="5915025" y="2362200"/>
            <a:ext cx="3857625" cy="228600"/>
          </a:xfrm>
          <a:prstGeom prst="rect">
            <a:avLst/>
          </a:prstGeom>
          <a:noFill/>
          <a:ln w="9525">
            <a:solidFill>
              <a:schemeClr val="tx1"/>
            </a:solidFill>
            <a:miter lim="800000"/>
            <a:headEnd/>
            <a:tailEnd/>
          </a:ln>
        </p:spPr>
        <p:txBody>
          <a:bodyPr wrap="none" anchor="ctr"/>
          <a:lstStyle/>
          <a:p>
            <a:pPr algn="l" rtl="0"/>
            <a:r>
              <a:rPr lang="en-US" sz="1200"/>
              <a:t>public int size ()</a:t>
            </a:r>
          </a:p>
        </p:txBody>
      </p:sp>
      <p:sp>
        <p:nvSpPr>
          <p:cNvPr id="60425" name="Rectangle 16"/>
          <p:cNvSpPr>
            <a:spLocks noChangeArrowheads="1"/>
          </p:cNvSpPr>
          <p:nvPr/>
        </p:nvSpPr>
        <p:spPr bwMode="auto">
          <a:xfrm>
            <a:off x="5915025" y="2590800"/>
            <a:ext cx="3857625" cy="228600"/>
          </a:xfrm>
          <a:prstGeom prst="rect">
            <a:avLst/>
          </a:prstGeom>
          <a:noFill/>
          <a:ln w="9525">
            <a:solidFill>
              <a:schemeClr val="tx1"/>
            </a:solidFill>
            <a:miter lim="800000"/>
            <a:headEnd/>
            <a:tailEnd/>
          </a:ln>
        </p:spPr>
        <p:txBody>
          <a:bodyPr wrap="none" anchor="ctr"/>
          <a:lstStyle/>
          <a:p>
            <a:pPr algn="l" rtl="0"/>
            <a:r>
              <a:rPr lang="en-US" sz="1200"/>
              <a:t>public boolean contains (Object obj)</a:t>
            </a:r>
          </a:p>
        </p:txBody>
      </p:sp>
      <p:sp>
        <p:nvSpPr>
          <p:cNvPr id="60426" name="Rectangle 17"/>
          <p:cNvSpPr>
            <a:spLocks noChangeArrowheads="1"/>
          </p:cNvSpPr>
          <p:nvPr/>
        </p:nvSpPr>
        <p:spPr bwMode="auto">
          <a:xfrm>
            <a:off x="5915025" y="2819400"/>
            <a:ext cx="3857625" cy="228600"/>
          </a:xfrm>
          <a:prstGeom prst="rect">
            <a:avLst/>
          </a:prstGeom>
          <a:noFill/>
          <a:ln w="9525">
            <a:solidFill>
              <a:schemeClr val="tx1"/>
            </a:solidFill>
            <a:miter lim="800000"/>
            <a:headEnd/>
            <a:tailEnd/>
          </a:ln>
        </p:spPr>
        <p:txBody>
          <a:bodyPr wrap="none" anchor="ctr"/>
          <a:lstStyle/>
          <a:p>
            <a:pPr algn="l" rtl="0"/>
            <a:r>
              <a:rPr lang="en-US" sz="1200"/>
              <a:t>public Iterator iterator ()  </a:t>
            </a:r>
          </a:p>
        </p:txBody>
      </p:sp>
      <p:sp>
        <p:nvSpPr>
          <p:cNvPr id="60427" name="Rectangle 18"/>
          <p:cNvSpPr>
            <a:spLocks noChangeArrowheads="1"/>
          </p:cNvSpPr>
          <p:nvPr/>
        </p:nvSpPr>
        <p:spPr bwMode="auto">
          <a:xfrm>
            <a:off x="5915025" y="1905000"/>
            <a:ext cx="3857625" cy="228600"/>
          </a:xfrm>
          <a:prstGeom prst="rect">
            <a:avLst/>
          </a:prstGeom>
          <a:noFill/>
          <a:ln w="9525">
            <a:solidFill>
              <a:schemeClr val="tx1"/>
            </a:solidFill>
            <a:miter lim="800000"/>
            <a:headEnd/>
            <a:tailEnd/>
          </a:ln>
        </p:spPr>
        <p:txBody>
          <a:bodyPr wrap="none" anchor="ctr"/>
          <a:lstStyle/>
          <a:p>
            <a:pPr algn="l" rtl="0"/>
            <a:r>
              <a:rPr lang="en-US" sz="1200"/>
              <a:t>public boolean remove (Object obj)</a:t>
            </a:r>
          </a:p>
        </p:txBody>
      </p:sp>
      <p:sp>
        <p:nvSpPr>
          <p:cNvPr id="60437" name="Rectangle 26"/>
          <p:cNvSpPr>
            <a:spLocks noChangeArrowheads="1"/>
          </p:cNvSpPr>
          <p:nvPr/>
        </p:nvSpPr>
        <p:spPr bwMode="auto">
          <a:xfrm>
            <a:off x="5915025" y="3048000"/>
            <a:ext cx="3857625" cy="228600"/>
          </a:xfrm>
          <a:prstGeom prst="rect">
            <a:avLst/>
          </a:prstGeom>
          <a:noFill/>
          <a:ln w="9525">
            <a:solidFill>
              <a:schemeClr val="tx1"/>
            </a:solidFill>
            <a:miter lim="800000"/>
            <a:headEnd/>
            <a:tailEnd/>
          </a:ln>
        </p:spPr>
        <p:txBody>
          <a:bodyPr wrap="none" anchor="ctr"/>
          <a:lstStyle/>
          <a:p>
            <a:pPr algn="l" rtl="0"/>
            <a:r>
              <a:rPr lang="en-US" sz="1200"/>
              <a:t>public Object[] toArray ()</a:t>
            </a:r>
          </a:p>
        </p:txBody>
      </p:sp>
      <p:sp>
        <p:nvSpPr>
          <p:cNvPr id="60438" name="Rectangle 27"/>
          <p:cNvSpPr>
            <a:spLocks noChangeArrowheads="1"/>
          </p:cNvSpPr>
          <p:nvPr/>
        </p:nvSpPr>
        <p:spPr bwMode="auto">
          <a:xfrm>
            <a:off x="5915025" y="3276600"/>
            <a:ext cx="3857625" cy="228600"/>
          </a:xfrm>
          <a:prstGeom prst="rect">
            <a:avLst/>
          </a:prstGeom>
          <a:noFill/>
          <a:ln w="9525">
            <a:solidFill>
              <a:schemeClr val="tx1"/>
            </a:solidFill>
            <a:miter lim="800000"/>
            <a:headEnd/>
            <a:tailEnd/>
          </a:ln>
        </p:spPr>
        <p:txBody>
          <a:bodyPr wrap="none" anchor="ctr"/>
          <a:lstStyle/>
          <a:p>
            <a:pPr algn="l" rtl="0"/>
            <a:r>
              <a:rPr lang="en-US" sz="1200"/>
              <a:t>public void clear ()  </a:t>
            </a:r>
          </a:p>
        </p:txBody>
      </p:sp>
      <p:sp>
        <p:nvSpPr>
          <p:cNvPr id="60442" name="Line 29"/>
          <p:cNvSpPr>
            <a:spLocks noChangeShapeType="1"/>
          </p:cNvSpPr>
          <p:nvPr/>
        </p:nvSpPr>
        <p:spPr bwMode="auto">
          <a:xfrm flipV="1">
            <a:off x="6515100" y="3733800"/>
            <a:ext cx="0" cy="609600"/>
          </a:xfrm>
          <a:prstGeom prst="line">
            <a:avLst/>
          </a:prstGeom>
          <a:noFill/>
          <a:ln w="38100">
            <a:solidFill>
              <a:schemeClr val="tx1"/>
            </a:solidFill>
            <a:round/>
            <a:headEnd/>
            <a:tailEnd type="triangle" w="med" len="med"/>
          </a:ln>
        </p:spPr>
        <p:txBody>
          <a:bodyPr/>
          <a:lstStyle/>
          <a:p>
            <a:endParaRPr lang="he-IL"/>
          </a:p>
        </p:txBody>
      </p:sp>
      <p:sp>
        <p:nvSpPr>
          <p:cNvPr id="60443" name="Line 30"/>
          <p:cNvSpPr>
            <a:spLocks noChangeShapeType="1"/>
          </p:cNvSpPr>
          <p:nvPr/>
        </p:nvSpPr>
        <p:spPr bwMode="auto">
          <a:xfrm flipV="1">
            <a:off x="4543425" y="3352800"/>
            <a:ext cx="1200150" cy="609600"/>
          </a:xfrm>
          <a:prstGeom prst="line">
            <a:avLst/>
          </a:prstGeom>
          <a:noFill/>
          <a:ln w="38100">
            <a:solidFill>
              <a:schemeClr val="tx1"/>
            </a:solidFill>
            <a:round/>
            <a:headEnd/>
            <a:tailEnd type="triangle" w="med" len="med"/>
          </a:ln>
        </p:spPr>
        <p:txBody>
          <a:bodyPr/>
          <a:lstStyle/>
          <a:p>
            <a:endParaRPr lang="he-IL"/>
          </a:p>
        </p:txBody>
      </p:sp>
      <p:sp>
        <p:nvSpPr>
          <p:cNvPr id="23" name="AutoShape 19"/>
          <p:cNvSpPr>
            <a:spLocks noChangeArrowheads="1"/>
          </p:cNvSpPr>
          <p:nvPr/>
        </p:nvSpPr>
        <p:spPr bwMode="auto">
          <a:xfrm>
            <a:off x="428625" y="3505200"/>
            <a:ext cx="4200525" cy="1295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smtClean="0"/>
              <a:t>Queue</a:t>
            </a:r>
          </a:p>
          <a:p>
            <a:pPr algn="l" rtl="0" fontAlgn="auto">
              <a:spcBef>
                <a:spcPts val="0"/>
              </a:spcBef>
              <a:spcAft>
                <a:spcPts val="0"/>
              </a:spcAft>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24" name="Rectangle 20"/>
          <p:cNvSpPr>
            <a:spLocks noChangeArrowheads="1"/>
          </p:cNvSpPr>
          <p:nvPr/>
        </p:nvSpPr>
        <p:spPr bwMode="auto">
          <a:xfrm>
            <a:off x="600075" y="37338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element ()    //returns first element</a:t>
            </a:r>
            <a:endParaRPr lang="en-US" sz="1200" dirty="0"/>
          </a:p>
        </p:txBody>
      </p:sp>
      <p:sp>
        <p:nvSpPr>
          <p:cNvPr id="25" name="Rectangle 21"/>
          <p:cNvSpPr>
            <a:spLocks noChangeArrowheads="1"/>
          </p:cNvSpPr>
          <p:nvPr/>
        </p:nvSpPr>
        <p:spPr bwMode="auto">
          <a:xfrm>
            <a:off x="600075" y="41910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poll()   //removes element ( or null) </a:t>
            </a:r>
            <a:endParaRPr lang="en-US" sz="1200" dirty="0"/>
          </a:p>
        </p:txBody>
      </p:sp>
      <p:sp>
        <p:nvSpPr>
          <p:cNvPr id="29" name="Rectangle 25"/>
          <p:cNvSpPr>
            <a:spLocks noChangeArrowheads="1"/>
          </p:cNvSpPr>
          <p:nvPr/>
        </p:nvSpPr>
        <p:spPr bwMode="auto">
          <a:xfrm>
            <a:off x="600075" y="3962400"/>
            <a:ext cx="3857625" cy="228600"/>
          </a:xfrm>
          <a:prstGeom prst="rect">
            <a:avLst/>
          </a:prstGeom>
          <a:noFill/>
          <a:ln w="9525">
            <a:solidFill>
              <a:schemeClr val="tx1"/>
            </a:solidFill>
            <a:miter lim="800000"/>
            <a:headEnd/>
            <a:tailEnd/>
          </a:ln>
        </p:spPr>
        <p:txBody>
          <a:bodyPr wrap="none" anchor="ctr"/>
          <a:lstStyle/>
          <a:p>
            <a:pPr algn="l" rtl="0"/>
            <a:r>
              <a:rPr lang="en-US" sz="1200" dirty="0"/>
              <a:t>public Object  </a:t>
            </a:r>
            <a:r>
              <a:rPr lang="en-US" sz="1200" dirty="0" smtClean="0"/>
              <a:t>peek ()  //same or null if not any</a:t>
            </a:r>
            <a:endParaRPr lang="en-US" sz="1200" dirty="0"/>
          </a:p>
        </p:txBody>
      </p:sp>
      <p:sp>
        <p:nvSpPr>
          <p:cNvPr id="34" name="Rectangle 21"/>
          <p:cNvSpPr>
            <a:spLocks noChangeArrowheads="1"/>
          </p:cNvSpPr>
          <p:nvPr/>
        </p:nvSpPr>
        <p:spPr bwMode="auto">
          <a:xfrm>
            <a:off x="600075" y="44196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offer(Object </a:t>
            </a:r>
            <a:r>
              <a:rPr lang="en-US" sz="1200" dirty="0" err="1" smtClean="0"/>
              <a:t>obj</a:t>
            </a:r>
            <a:r>
              <a:rPr lang="en-US" sz="1200" dirty="0" smtClean="0"/>
              <a:t>)   //insert ( no Ex) </a:t>
            </a:r>
            <a:endParaRPr lang="en-US" sz="1200" dirty="0"/>
          </a:p>
        </p:txBody>
      </p:sp>
      <p:sp>
        <p:nvSpPr>
          <p:cNvPr id="37" name="AutoShape 28"/>
          <p:cNvSpPr>
            <a:spLocks noChangeArrowheads="1"/>
          </p:cNvSpPr>
          <p:nvPr/>
        </p:nvSpPr>
        <p:spPr bwMode="auto">
          <a:xfrm>
            <a:off x="5743575" y="4114800"/>
            <a:ext cx="4200525" cy="685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Set</a:t>
            </a:r>
            <a:endParaRPr lang="en-US" sz="1200"/>
          </a:p>
          <a:p>
            <a:pPr algn="l" rtl="0" fontAlgn="auto">
              <a:spcBef>
                <a:spcPts val="0"/>
              </a:spcBef>
              <a:spcAft>
                <a:spcPts val="0"/>
              </a:spcAft>
              <a:defRPr/>
            </a:pPr>
            <a:endParaRPr lang="en-US" sz="1200"/>
          </a:p>
        </p:txBody>
      </p:sp>
      <p:sp>
        <p:nvSpPr>
          <p:cNvPr id="38" name="Line 30"/>
          <p:cNvSpPr>
            <a:spLocks noChangeShapeType="1"/>
          </p:cNvSpPr>
          <p:nvPr/>
        </p:nvSpPr>
        <p:spPr bwMode="auto">
          <a:xfrm flipV="1">
            <a:off x="4543425" y="2209800"/>
            <a:ext cx="1200150" cy="609600"/>
          </a:xfrm>
          <a:prstGeom prst="line">
            <a:avLst/>
          </a:prstGeom>
          <a:noFill/>
          <a:ln w="38100">
            <a:solidFill>
              <a:schemeClr val="tx1"/>
            </a:solidFill>
            <a:round/>
            <a:headEnd/>
            <a:tailEnd type="triangle" w="med" len="med"/>
          </a:ln>
        </p:spPr>
        <p:txBody>
          <a:bodyPr/>
          <a:lstStyle/>
          <a:p>
            <a:endParaRPr lang="he-IL"/>
          </a:p>
        </p:txBody>
      </p:sp>
      <p:sp>
        <p:nvSpPr>
          <p:cNvPr id="39" name="AutoShape 19"/>
          <p:cNvSpPr>
            <a:spLocks noChangeArrowheads="1"/>
          </p:cNvSpPr>
          <p:nvPr/>
        </p:nvSpPr>
        <p:spPr bwMode="auto">
          <a:xfrm>
            <a:off x="428625" y="1600200"/>
            <a:ext cx="4200525" cy="18288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a:t>List</a:t>
            </a:r>
          </a:p>
          <a:p>
            <a:pPr algn="l" rtl="0" fontAlgn="auto">
              <a:spcBef>
                <a:spcPts val="0"/>
              </a:spcBef>
              <a:spcAft>
                <a:spcPts val="0"/>
              </a:spcAft>
              <a:defRPr/>
            </a:pPr>
            <a:endParaRPr lang="en-US" sz="1200" u="sng" dirty="0"/>
          </a:p>
          <a:p>
            <a:pPr algn="l" rtl="0" fontAlgn="auto">
              <a:spcBef>
                <a:spcPts val="0"/>
              </a:spcBef>
              <a:spcAft>
                <a:spcPts val="0"/>
              </a:spcAft>
              <a:defRPr/>
            </a:pPr>
            <a:endParaRPr lang="en-US" sz="1200" dirty="0"/>
          </a:p>
          <a:p>
            <a:pPr algn="l" rtl="0" fontAlgn="auto">
              <a:spcBef>
                <a:spcPts val="0"/>
              </a:spcBef>
              <a:spcAft>
                <a:spcPts val="0"/>
              </a:spcAft>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40" name="Rectangle 20"/>
          <p:cNvSpPr>
            <a:spLocks noChangeArrowheads="1"/>
          </p:cNvSpPr>
          <p:nvPr/>
        </p:nvSpPr>
        <p:spPr bwMode="auto">
          <a:xfrm>
            <a:off x="600075" y="1905000"/>
            <a:ext cx="3857625" cy="228600"/>
          </a:xfrm>
          <a:prstGeom prst="rect">
            <a:avLst/>
          </a:prstGeom>
          <a:noFill/>
          <a:ln w="9525">
            <a:solidFill>
              <a:schemeClr val="tx1"/>
            </a:solidFill>
            <a:miter lim="800000"/>
            <a:headEnd/>
            <a:tailEnd/>
          </a:ln>
        </p:spPr>
        <p:txBody>
          <a:bodyPr wrap="none" anchor="ctr"/>
          <a:lstStyle/>
          <a:p>
            <a:pPr algn="l" rtl="0"/>
            <a:r>
              <a:rPr lang="en-US" sz="1200"/>
              <a:t>public void add (int index, Object obj)</a:t>
            </a:r>
          </a:p>
        </p:txBody>
      </p:sp>
      <p:sp>
        <p:nvSpPr>
          <p:cNvPr id="41" name="Rectangle 21"/>
          <p:cNvSpPr>
            <a:spLocks noChangeArrowheads="1"/>
          </p:cNvSpPr>
          <p:nvPr/>
        </p:nvSpPr>
        <p:spPr bwMode="auto">
          <a:xfrm>
            <a:off x="600075" y="2362200"/>
            <a:ext cx="3857625" cy="228600"/>
          </a:xfrm>
          <a:prstGeom prst="rect">
            <a:avLst/>
          </a:prstGeom>
          <a:noFill/>
          <a:ln w="9525">
            <a:solidFill>
              <a:schemeClr val="tx1"/>
            </a:solidFill>
            <a:miter lim="800000"/>
            <a:headEnd/>
            <a:tailEnd/>
          </a:ln>
        </p:spPr>
        <p:txBody>
          <a:bodyPr wrap="none" anchor="ctr"/>
          <a:lstStyle/>
          <a:p>
            <a:pPr algn="l" rtl="0"/>
            <a:r>
              <a:rPr lang="en-US" sz="1200"/>
              <a:t>public get  (int index)</a:t>
            </a:r>
          </a:p>
        </p:txBody>
      </p:sp>
      <p:sp>
        <p:nvSpPr>
          <p:cNvPr id="42" name="Rectangle 22"/>
          <p:cNvSpPr>
            <a:spLocks noChangeArrowheads="1"/>
          </p:cNvSpPr>
          <p:nvPr/>
        </p:nvSpPr>
        <p:spPr bwMode="auto">
          <a:xfrm>
            <a:off x="600075" y="2590800"/>
            <a:ext cx="3857625" cy="228600"/>
          </a:xfrm>
          <a:prstGeom prst="rect">
            <a:avLst/>
          </a:prstGeom>
          <a:noFill/>
          <a:ln w="9525">
            <a:solidFill>
              <a:schemeClr val="tx1"/>
            </a:solidFill>
            <a:miter lim="800000"/>
            <a:headEnd/>
            <a:tailEnd/>
          </a:ln>
        </p:spPr>
        <p:txBody>
          <a:bodyPr wrap="none" anchor="ctr"/>
          <a:lstStyle/>
          <a:p>
            <a:pPr algn="l" rtl="0"/>
            <a:r>
              <a:rPr lang="en-US" sz="1200"/>
              <a:t>public void set (int index, Object obj)</a:t>
            </a:r>
          </a:p>
        </p:txBody>
      </p:sp>
      <p:sp>
        <p:nvSpPr>
          <p:cNvPr id="43" name="Rectangle 23"/>
          <p:cNvSpPr>
            <a:spLocks noChangeArrowheads="1"/>
          </p:cNvSpPr>
          <p:nvPr/>
        </p:nvSpPr>
        <p:spPr bwMode="auto">
          <a:xfrm>
            <a:off x="600075" y="2819400"/>
            <a:ext cx="3857625" cy="228600"/>
          </a:xfrm>
          <a:prstGeom prst="rect">
            <a:avLst/>
          </a:prstGeom>
          <a:noFill/>
          <a:ln w="9525">
            <a:solidFill>
              <a:schemeClr val="tx1"/>
            </a:solidFill>
            <a:miter lim="800000"/>
            <a:headEnd/>
            <a:tailEnd/>
          </a:ln>
        </p:spPr>
        <p:txBody>
          <a:bodyPr wrap="none" anchor="ctr"/>
          <a:lstStyle/>
          <a:p>
            <a:pPr algn="l" rtl="0"/>
            <a:r>
              <a:rPr lang="en-US" sz="1200"/>
              <a:t>public int  indexOf (Object obj)</a:t>
            </a:r>
          </a:p>
        </p:txBody>
      </p:sp>
      <p:sp>
        <p:nvSpPr>
          <p:cNvPr id="44" name="Rectangle 24"/>
          <p:cNvSpPr>
            <a:spLocks noChangeArrowheads="1"/>
          </p:cNvSpPr>
          <p:nvPr/>
        </p:nvSpPr>
        <p:spPr bwMode="auto">
          <a:xfrm>
            <a:off x="600075" y="3048000"/>
            <a:ext cx="3857625" cy="228600"/>
          </a:xfrm>
          <a:prstGeom prst="rect">
            <a:avLst/>
          </a:prstGeom>
          <a:noFill/>
          <a:ln w="9525">
            <a:solidFill>
              <a:schemeClr val="tx1"/>
            </a:solidFill>
            <a:miter lim="800000"/>
            <a:headEnd/>
            <a:tailEnd/>
          </a:ln>
        </p:spPr>
        <p:txBody>
          <a:bodyPr wrap="none" anchor="ctr"/>
          <a:lstStyle/>
          <a:p>
            <a:pPr algn="l" rtl="0"/>
            <a:r>
              <a:rPr lang="en-US" sz="1200"/>
              <a:t>public ListIterator listiterator ()  </a:t>
            </a:r>
          </a:p>
        </p:txBody>
      </p:sp>
      <p:sp>
        <p:nvSpPr>
          <p:cNvPr id="45" name="Rectangle 25"/>
          <p:cNvSpPr>
            <a:spLocks noChangeArrowheads="1"/>
          </p:cNvSpPr>
          <p:nvPr/>
        </p:nvSpPr>
        <p:spPr bwMode="auto">
          <a:xfrm>
            <a:off x="600075" y="2133600"/>
            <a:ext cx="3857625" cy="228600"/>
          </a:xfrm>
          <a:prstGeom prst="rect">
            <a:avLst/>
          </a:prstGeom>
          <a:noFill/>
          <a:ln w="9525">
            <a:solidFill>
              <a:schemeClr val="tx1"/>
            </a:solidFill>
            <a:miter lim="800000"/>
            <a:headEnd/>
            <a:tailEnd/>
          </a:ln>
        </p:spPr>
        <p:txBody>
          <a:bodyPr wrap="none" anchor="ctr"/>
          <a:lstStyle/>
          <a:p>
            <a:pPr algn="l" rtl="0"/>
            <a:r>
              <a:rPr lang="en-US" sz="1200"/>
              <a:t>public Object  remove (int index)</a:t>
            </a:r>
          </a:p>
        </p:txBody>
      </p:sp>
      <p:sp>
        <p:nvSpPr>
          <p:cNvPr id="47" name="AutoShape 19"/>
          <p:cNvSpPr>
            <a:spLocks noChangeArrowheads="1"/>
          </p:cNvSpPr>
          <p:nvPr/>
        </p:nvSpPr>
        <p:spPr bwMode="auto">
          <a:xfrm>
            <a:off x="5743575" y="5143500"/>
            <a:ext cx="4200525" cy="14859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Deque</a:t>
            </a: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48" name="Rectangle 20"/>
          <p:cNvSpPr>
            <a:spLocks noChangeArrowheads="1"/>
          </p:cNvSpPr>
          <p:nvPr/>
        </p:nvSpPr>
        <p:spPr bwMode="auto">
          <a:xfrm>
            <a:off x="5915025" y="53721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void </a:t>
            </a:r>
            <a:r>
              <a:rPr lang="en-US" sz="1200" dirty="0" err="1" smtClean="0"/>
              <a:t>addFirst</a:t>
            </a:r>
            <a:r>
              <a:rPr lang="en-US" sz="1200" dirty="0" smtClean="0"/>
              <a:t> /Last(Object </a:t>
            </a:r>
            <a:r>
              <a:rPr lang="en-US" sz="1200" dirty="0" err="1" smtClean="0"/>
              <a:t>obj</a:t>
            </a:r>
            <a:r>
              <a:rPr lang="en-US" sz="1200" dirty="0" smtClean="0"/>
              <a:t>)</a:t>
            </a:r>
            <a:endParaRPr lang="en-US" sz="1200" dirty="0"/>
          </a:p>
        </p:txBody>
      </p:sp>
      <p:sp>
        <p:nvSpPr>
          <p:cNvPr id="49" name="Rectangle 21"/>
          <p:cNvSpPr>
            <a:spLocks noChangeArrowheads="1"/>
          </p:cNvSpPr>
          <p:nvPr/>
        </p:nvSpPr>
        <p:spPr bwMode="auto">
          <a:xfrm>
            <a:off x="5915025" y="58293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pollFirst</a:t>
            </a:r>
            <a:r>
              <a:rPr lang="en-US" sz="1200" dirty="0" smtClean="0"/>
              <a:t>/Last()  </a:t>
            </a:r>
            <a:endParaRPr lang="en-US" sz="1200" dirty="0"/>
          </a:p>
        </p:txBody>
      </p:sp>
      <p:sp>
        <p:nvSpPr>
          <p:cNvPr id="50" name="Rectangle 25"/>
          <p:cNvSpPr>
            <a:spLocks noChangeArrowheads="1"/>
          </p:cNvSpPr>
          <p:nvPr/>
        </p:nvSpPr>
        <p:spPr bwMode="auto">
          <a:xfrm>
            <a:off x="5915025" y="56007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 void </a:t>
            </a:r>
            <a:r>
              <a:rPr lang="en-US" sz="1200" dirty="0" err="1" smtClean="0"/>
              <a:t>offerFirst</a:t>
            </a:r>
            <a:r>
              <a:rPr lang="en-US" sz="1200" dirty="0" smtClean="0"/>
              <a:t>/Last (Object </a:t>
            </a:r>
            <a:r>
              <a:rPr lang="en-US" sz="1200" dirty="0" err="1" smtClean="0"/>
              <a:t>obj</a:t>
            </a:r>
            <a:r>
              <a:rPr lang="en-US" sz="1200" dirty="0" smtClean="0"/>
              <a:t>)</a:t>
            </a:r>
            <a:endParaRPr lang="en-US" sz="1200" dirty="0"/>
          </a:p>
        </p:txBody>
      </p:sp>
      <p:sp>
        <p:nvSpPr>
          <p:cNvPr id="51" name="Rectangle 21"/>
          <p:cNvSpPr>
            <a:spLocks noChangeArrowheads="1"/>
          </p:cNvSpPr>
          <p:nvPr/>
        </p:nvSpPr>
        <p:spPr bwMode="auto">
          <a:xfrm>
            <a:off x="5915025" y="60579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removeFirst</a:t>
            </a:r>
            <a:r>
              <a:rPr lang="en-US" sz="1200" dirty="0" smtClean="0"/>
              <a:t>/Last()  </a:t>
            </a:r>
            <a:endParaRPr lang="en-US" sz="1200" dirty="0"/>
          </a:p>
        </p:txBody>
      </p:sp>
      <p:sp>
        <p:nvSpPr>
          <p:cNvPr id="52" name="Rectangle 21"/>
          <p:cNvSpPr>
            <a:spLocks noChangeArrowheads="1"/>
          </p:cNvSpPr>
          <p:nvPr/>
        </p:nvSpPr>
        <p:spPr bwMode="auto">
          <a:xfrm>
            <a:off x="5915025" y="62865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peekFirst</a:t>
            </a:r>
            <a:r>
              <a:rPr lang="en-US" sz="1200" dirty="0" smtClean="0"/>
              <a:t>/Last()  </a:t>
            </a:r>
            <a:endParaRPr lang="en-US" sz="1200" dirty="0"/>
          </a:p>
        </p:txBody>
      </p:sp>
      <p:sp>
        <p:nvSpPr>
          <p:cNvPr id="59" name="Line 30"/>
          <p:cNvSpPr>
            <a:spLocks noChangeShapeType="1"/>
          </p:cNvSpPr>
          <p:nvPr/>
        </p:nvSpPr>
        <p:spPr bwMode="auto">
          <a:xfrm flipH="1" flipV="1">
            <a:off x="4600575" y="4622800"/>
            <a:ext cx="1143000" cy="787400"/>
          </a:xfrm>
          <a:prstGeom prst="line">
            <a:avLst/>
          </a:prstGeom>
          <a:noFill/>
          <a:ln w="38100">
            <a:solidFill>
              <a:schemeClr val="tx1"/>
            </a:solidFill>
            <a:round/>
            <a:headEnd/>
            <a:tailEnd type="triangle" w="med" len="med"/>
          </a:ln>
        </p:spPr>
        <p:txBody>
          <a:bodyPr/>
          <a:lstStyle/>
          <a:p>
            <a:endParaRPr lang="he-IL"/>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514350" y="274638"/>
            <a:ext cx="9258300" cy="1143000"/>
          </a:xfrm>
        </p:spPr>
        <p:txBody>
          <a:bodyPr/>
          <a:lstStyle/>
          <a:p>
            <a:r>
              <a:rPr lang="en-US" smtClean="0"/>
              <a:t>Collections API</a:t>
            </a:r>
          </a:p>
        </p:txBody>
      </p:sp>
      <p:sp>
        <p:nvSpPr>
          <p:cNvPr id="60418" name="Rectangle 3"/>
          <p:cNvSpPr>
            <a:spLocks noGrp="1" noChangeArrowheads="1"/>
          </p:cNvSpPr>
          <p:nvPr>
            <p:ph type="body" idx="1"/>
          </p:nvPr>
        </p:nvSpPr>
        <p:spPr>
          <a:xfrm>
            <a:off x="342900" y="1143000"/>
            <a:ext cx="9944100" cy="4114800"/>
          </a:xfrm>
        </p:spPr>
        <p:txBody>
          <a:bodyPr/>
          <a:lstStyle/>
          <a:p>
            <a:pPr>
              <a:buFontTx/>
              <a:buNone/>
            </a:pPr>
            <a:r>
              <a:rPr lang="en-US" sz="2400" dirty="0" smtClean="0"/>
              <a:t>Focus on the newest interfaces:</a:t>
            </a:r>
          </a:p>
          <a:p>
            <a:pPr>
              <a:buFontTx/>
              <a:buNone/>
            </a:pPr>
            <a:endParaRPr lang="en-US" sz="2400" dirty="0" smtClean="0"/>
          </a:p>
          <a:p>
            <a:pPr>
              <a:buFontTx/>
              <a:buNone/>
            </a:pPr>
            <a:endParaRPr lang="en-US" sz="2400" dirty="0" smtClean="0"/>
          </a:p>
          <a:p>
            <a:pPr>
              <a:buFontTx/>
              <a:buNone/>
            </a:pPr>
            <a:endParaRPr lang="en-US" sz="2400" dirty="0" smtClean="0"/>
          </a:p>
          <a:p>
            <a:pPr>
              <a:buFontTx/>
              <a:buNone/>
            </a:pPr>
            <a:endParaRPr lang="en-US" sz="2400" dirty="0" smtClean="0"/>
          </a:p>
          <a:p>
            <a:pPr>
              <a:buFontTx/>
              <a:buNone/>
            </a:pPr>
            <a:endParaRPr lang="en-US" sz="2400" dirty="0" smtClean="0"/>
          </a:p>
          <a:p>
            <a:pPr>
              <a:buFontTx/>
              <a:buNone/>
            </a:pPr>
            <a:endParaRPr lang="en-US" sz="2400" dirty="0" smtClean="0"/>
          </a:p>
          <a:p>
            <a:pPr>
              <a:buFontTx/>
              <a:buNone/>
            </a:pPr>
            <a:endParaRPr lang="en-US" sz="2400" dirty="0" smtClean="0"/>
          </a:p>
          <a:p>
            <a:pPr>
              <a:buFontTx/>
              <a:buNone/>
            </a:pPr>
            <a:endParaRPr lang="en-US" sz="2400" dirty="0" smtClean="0"/>
          </a:p>
          <a:p>
            <a:pPr>
              <a:buFontTx/>
              <a:buNone/>
            </a:pPr>
            <a:r>
              <a:rPr lang="en-US" sz="2400" dirty="0" err="1" smtClean="0"/>
              <a:t>Java.util.concurrent</a:t>
            </a:r>
            <a:r>
              <a:rPr lang="en-US" sz="2400" dirty="0" smtClean="0"/>
              <a:t> Collections:</a:t>
            </a:r>
          </a:p>
          <a:p>
            <a:pPr marL="342900" lvl="1" indent="-342900"/>
            <a:r>
              <a:rPr lang="en-US" sz="2000" b="1" i="1" dirty="0" err="1" smtClean="0"/>
              <a:t>BlockingQueue</a:t>
            </a:r>
            <a:r>
              <a:rPr lang="en-US" sz="2000" dirty="0" smtClean="0"/>
              <a:t> – blocks producers when full, blocks consumers when empty</a:t>
            </a:r>
            <a:endParaRPr lang="en-US" sz="2000" b="1" i="1" dirty="0" smtClean="0"/>
          </a:p>
          <a:p>
            <a:pPr marL="342900" lvl="1" indent="-342900"/>
            <a:r>
              <a:rPr lang="en-US" sz="2000" b="1" i="1" dirty="0" err="1" smtClean="0"/>
              <a:t>BlockingDeque</a:t>
            </a:r>
            <a:r>
              <a:rPr lang="en-US" sz="2000" b="1" i="1" dirty="0" smtClean="0"/>
              <a:t> </a:t>
            </a:r>
            <a:r>
              <a:rPr lang="en-US" sz="2000" dirty="0" smtClean="0"/>
              <a:t>– same, but behaves like a </a:t>
            </a:r>
            <a:r>
              <a:rPr lang="en-US" sz="2000" dirty="0" err="1" smtClean="0"/>
              <a:t>deque</a:t>
            </a:r>
            <a:endParaRPr lang="en-US" sz="2000" dirty="0" smtClean="0"/>
          </a:p>
          <a:p>
            <a:pPr marL="342900" lvl="1" indent="-342900"/>
            <a:r>
              <a:rPr lang="en-US" sz="2000" b="1" i="1" dirty="0" err="1" smtClean="0"/>
              <a:t>TransferQueue</a:t>
            </a:r>
            <a:r>
              <a:rPr lang="en-US" sz="2000" b="1" i="1" dirty="0" smtClean="0"/>
              <a:t> </a:t>
            </a:r>
            <a:r>
              <a:rPr lang="en-US" sz="2000" dirty="0" smtClean="0"/>
              <a:t>– a queue that block producer until element is consumed (7.0)</a:t>
            </a:r>
          </a:p>
          <a:p>
            <a:pPr>
              <a:buFontTx/>
              <a:buNone/>
            </a:pPr>
            <a:endParaRPr lang="en-US" sz="2400" dirty="0" smtClean="0"/>
          </a:p>
        </p:txBody>
      </p:sp>
      <p:sp>
        <p:nvSpPr>
          <p:cNvPr id="60442" name="Line 29"/>
          <p:cNvSpPr>
            <a:spLocks noChangeShapeType="1"/>
          </p:cNvSpPr>
          <p:nvPr/>
        </p:nvSpPr>
        <p:spPr bwMode="auto">
          <a:xfrm flipH="1" flipV="1">
            <a:off x="4629150" y="2209800"/>
            <a:ext cx="1371600" cy="0"/>
          </a:xfrm>
          <a:prstGeom prst="line">
            <a:avLst/>
          </a:prstGeom>
          <a:noFill/>
          <a:ln w="38100">
            <a:solidFill>
              <a:schemeClr val="tx1"/>
            </a:solidFill>
            <a:round/>
            <a:headEnd/>
            <a:tailEnd type="triangle" w="med" len="med"/>
          </a:ln>
        </p:spPr>
        <p:txBody>
          <a:bodyPr/>
          <a:lstStyle/>
          <a:p>
            <a:endParaRPr lang="he-IL"/>
          </a:p>
        </p:txBody>
      </p:sp>
      <p:sp>
        <p:nvSpPr>
          <p:cNvPr id="23" name="AutoShape 19"/>
          <p:cNvSpPr>
            <a:spLocks noChangeArrowheads="1"/>
          </p:cNvSpPr>
          <p:nvPr/>
        </p:nvSpPr>
        <p:spPr bwMode="auto">
          <a:xfrm>
            <a:off x="428625" y="1676400"/>
            <a:ext cx="4200525" cy="12954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smtClean="0"/>
              <a:t>Queue</a:t>
            </a:r>
          </a:p>
          <a:p>
            <a:pPr algn="l" rtl="0" fontAlgn="auto">
              <a:spcBef>
                <a:spcPts val="0"/>
              </a:spcBef>
              <a:spcAft>
                <a:spcPts val="0"/>
              </a:spcAft>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24" name="Rectangle 20"/>
          <p:cNvSpPr>
            <a:spLocks noChangeArrowheads="1"/>
          </p:cNvSpPr>
          <p:nvPr/>
        </p:nvSpPr>
        <p:spPr bwMode="auto">
          <a:xfrm>
            <a:off x="600075" y="19050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element ()    //returns first element</a:t>
            </a:r>
            <a:endParaRPr lang="en-US" sz="1200" dirty="0"/>
          </a:p>
        </p:txBody>
      </p:sp>
      <p:sp>
        <p:nvSpPr>
          <p:cNvPr id="25" name="Rectangle 21"/>
          <p:cNvSpPr>
            <a:spLocks noChangeArrowheads="1"/>
          </p:cNvSpPr>
          <p:nvPr/>
        </p:nvSpPr>
        <p:spPr bwMode="auto">
          <a:xfrm>
            <a:off x="600075" y="23622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poll()   //removes element ( or null) </a:t>
            </a:r>
            <a:endParaRPr lang="en-US" sz="1200" dirty="0"/>
          </a:p>
        </p:txBody>
      </p:sp>
      <p:sp>
        <p:nvSpPr>
          <p:cNvPr id="29" name="Rectangle 25"/>
          <p:cNvSpPr>
            <a:spLocks noChangeArrowheads="1"/>
          </p:cNvSpPr>
          <p:nvPr/>
        </p:nvSpPr>
        <p:spPr bwMode="auto">
          <a:xfrm>
            <a:off x="600075" y="2133600"/>
            <a:ext cx="3857625" cy="228600"/>
          </a:xfrm>
          <a:prstGeom prst="rect">
            <a:avLst/>
          </a:prstGeom>
          <a:noFill/>
          <a:ln w="9525">
            <a:solidFill>
              <a:schemeClr val="tx1"/>
            </a:solidFill>
            <a:miter lim="800000"/>
            <a:headEnd/>
            <a:tailEnd/>
          </a:ln>
        </p:spPr>
        <p:txBody>
          <a:bodyPr wrap="none" anchor="ctr"/>
          <a:lstStyle/>
          <a:p>
            <a:pPr algn="l" rtl="0"/>
            <a:r>
              <a:rPr lang="en-US" sz="1200" dirty="0"/>
              <a:t>public Object  </a:t>
            </a:r>
            <a:r>
              <a:rPr lang="en-US" sz="1200" dirty="0" smtClean="0"/>
              <a:t>peek ()  //same or null if not any</a:t>
            </a:r>
            <a:endParaRPr lang="en-US" sz="1200" dirty="0"/>
          </a:p>
        </p:txBody>
      </p:sp>
      <p:sp>
        <p:nvSpPr>
          <p:cNvPr id="34" name="Rectangle 21"/>
          <p:cNvSpPr>
            <a:spLocks noChangeArrowheads="1"/>
          </p:cNvSpPr>
          <p:nvPr/>
        </p:nvSpPr>
        <p:spPr bwMode="auto">
          <a:xfrm>
            <a:off x="600075" y="25908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offer(Object </a:t>
            </a:r>
            <a:r>
              <a:rPr lang="en-US" sz="1200" dirty="0" err="1" smtClean="0"/>
              <a:t>obj</a:t>
            </a:r>
            <a:r>
              <a:rPr lang="en-US" sz="1200" dirty="0" smtClean="0"/>
              <a:t>)   //insert ( no Ex) </a:t>
            </a:r>
            <a:endParaRPr lang="en-US" sz="1200" dirty="0"/>
          </a:p>
        </p:txBody>
      </p:sp>
      <p:sp>
        <p:nvSpPr>
          <p:cNvPr id="46" name="Line 29"/>
          <p:cNvSpPr>
            <a:spLocks noChangeShapeType="1"/>
          </p:cNvSpPr>
          <p:nvPr/>
        </p:nvSpPr>
        <p:spPr bwMode="auto">
          <a:xfrm flipV="1">
            <a:off x="2314575" y="2971800"/>
            <a:ext cx="0" cy="609600"/>
          </a:xfrm>
          <a:prstGeom prst="line">
            <a:avLst/>
          </a:prstGeom>
          <a:noFill/>
          <a:ln w="38100">
            <a:solidFill>
              <a:schemeClr val="tx1"/>
            </a:solidFill>
            <a:round/>
            <a:headEnd/>
            <a:tailEnd type="triangle" w="med" len="med"/>
          </a:ln>
        </p:spPr>
        <p:txBody>
          <a:bodyPr/>
          <a:lstStyle/>
          <a:p>
            <a:endParaRPr lang="he-IL"/>
          </a:p>
        </p:txBody>
      </p:sp>
      <p:sp>
        <p:nvSpPr>
          <p:cNvPr id="47" name="AutoShape 19"/>
          <p:cNvSpPr>
            <a:spLocks noChangeArrowheads="1"/>
          </p:cNvSpPr>
          <p:nvPr/>
        </p:nvSpPr>
        <p:spPr bwMode="auto">
          <a:xfrm>
            <a:off x="6000750" y="2057400"/>
            <a:ext cx="4200525" cy="14859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Deque</a:t>
            </a: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48" name="Rectangle 20"/>
          <p:cNvSpPr>
            <a:spLocks noChangeArrowheads="1"/>
          </p:cNvSpPr>
          <p:nvPr/>
        </p:nvSpPr>
        <p:spPr bwMode="auto">
          <a:xfrm>
            <a:off x="6172200" y="22860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void </a:t>
            </a:r>
            <a:r>
              <a:rPr lang="en-US" sz="1200" dirty="0" err="1" smtClean="0"/>
              <a:t>addFirst</a:t>
            </a:r>
            <a:r>
              <a:rPr lang="en-US" sz="1200" dirty="0" smtClean="0"/>
              <a:t> /Last(Object </a:t>
            </a:r>
            <a:r>
              <a:rPr lang="en-US" sz="1200" dirty="0" err="1" smtClean="0"/>
              <a:t>obj</a:t>
            </a:r>
            <a:r>
              <a:rPr lang="en-US" sz="1200" dirty="0" smtClean="0"/>
              <a:t>)</a:t>
            </a:r>
            <a:endParaRPr lang="en-US" sz="1200" dirty="0"/>
          </a:p>
        </p:txBody>
      </p:sp>
      <p:sp>
        <p:nvSpPr>
          <p:cNvPr id="49" name="Rectangle 21"/>
          <p:cNvSpPr>
            <a:spLocks noChangeArrowheads="1"/>
          </p:cNvSpPr>
          <p:nvPr/>
        </p:nvSpPr>
        <p:spPr bwMode="auto">
          <a:xfrm>
            <a:off x="6172200" y="27432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pollFirst</a:t>
            </a:r>
            <a:r>
              <a:rPr lang="en-US" sz="1200" dirty="0" smtClean="0"/>
              <a:t>/Last()  </a:t>
            </a:r>
            <a:endParaRPr lang="en-US" sz="1200" dirty="0"/>
          </a:p>
        </p:txBody>
      </p:sp>
      <p:sp>
        <p:nvSpPr>
          <p:cNvPr id="50" name="Rectangle 25"/>
          <p:cNvSpPr>
            <a:spLocks noChangeArrowheads="1"/>
          </p:cNvSpPr>
          <p:nvPr/>
        </p:nvSpPr>
        <p:spPr bwMode="auto">
          <a:xfrm>
            <a:off x="6172200" y="25146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 void </a:t>
            </a:r>
            <a:r>
              <a:rPr lang="en-US" sz="1200" dirty="0" err="1" smtClean="0"/>
              <a:t>offerFirst</a:t>
            </a:r>
            <a:r>
              <a:rPr lang="en-US" sz="1200" dirty="0" smtClean="0"/>
              <a:t>/Last (Object </a:t>
            </a:r>
            <a:r>
              <a:rPr lang="en-US" sz="1200" dirty="0" err="1" smtClean="0"/>
              <a:t>obj</a:t>
            </a:r>
            <a:r>
              <a:rPr lang="en-US" sz="1200" dirty="0" smtClean="0"/>
              <a:t>)</a:t>
            </a:r>
            <a:endParaRPr lang="en-US" sz="1200" dirty="0"/>
          </a:p>
        </p:txBody>
      </p:sp>
      <p:sp>
        <p:nvSpPr>
          <p:cNvPr id="51" name="Rectangle 21"/>
          <p:cNvSpPr>
            <a:spLocks noChangeArrowheads="1"/>
          </p:cNvSpPr>
          <p:nvPr/>
        </p:nvSpPr>
        <p:spPr bwMode="auto">
          <a:xfrm>
            <a:off x="6172200" y="29718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removeFirst</a:t>
            </a:r>
            <a:r>
              <a:rPr lang="en-US" sz="1200" dirty="0" smtClean="0"/>
              <a:t>/Last()  </a:t>
            </a:r>
            <a:endParaRPr lang="en-US" sz="1200" dirty="0"/>
          </a:p>
        </p:txBody>
      </p:sp>
      <p:sp>
        <p:nvSpPr>
          <p:cNvPr id="52" name="Rectangle 21"/>
          <p:cNvSpPr>
            <a:spLocks noChangeArrowheads="1"/>
          </p:cNvSpPr>
          <p:nvPr/>
        </p:nvSpPr>
        <p:spPr bwMode="auto">
          <a:xfrm>
            <a:off x="6172200" y="32004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Object </a:t>
            </a:r>
            <a:r>
              <a:rPr lang="en-US" sz="1200" dirty="0" err="1" smtClean="0"/>
              <a:t>peekFirst</a:t>
            </a:r>
            <a:r>
              <a:rPr lang="en-US" sz="1200" dirty="0" smtClean="0"/>
              <a:t>/Last()  </a:t>
            </a:r>
            <a:endParaRPr lang="en-US" sz="1200" dirty="0"/>
          </a:p>
        </p:txBody>
      </p:sp>
      <p:sp>
        <p:nvSpPr>
          <p:cNvPr id="59" name="Line 30"/>
          <p:cNvSpPr>
            <a:spLocks noChangeShapeType="1"/>
          </p:cNvSpPr>
          <p:nvPr/>
        </p:nvSpPr>
        <p:spPr bwMode="auto">
          <a:xfrm flipH="1" flipV="1">
            <a:off x="4457700" y="2895600"/>
            <a:ext cx="514350" cy="914400"/>
          </a:xfrm>
          <a:prstGeom prst="line">
            <a:avLst/>
          </a:prstGeom>
          <a:noFill/>
          <a:ln w="38100">
            <a:solidFill>
              <a:schemeClr val="tx1"/>
            </a:solidFill>
            <a:round/>
            <a:headEnd/>
            <a:tailEnd type="triangle" w="med" len="med"/>
          </a:ln>
        </p:spPr>
        <p:txBody>
          <a:bodyPr/>
          <a:lstStyle/>
          <a:p>
            <a:endParaRPr lang="he-IL"/>
          </a:p>
        </p:txBody>
      </p:sp>
      <p:sp>
        <p:nvSpPr>
          <p:cNvPr id="60" name="AutoShape 19"/>
          <p:cNvSpPr>
            <a:spLocks noChangeArrowheads="1"/>
          </p:cNvSpPr>
          <p:nvPr/>
        </p:nvSpPr>
        <p:spPr bwMode="auto">
          <a:xfrm>
            <a:off x="342900" y="3505200"/>
            <a:ext cx="4200525" cy="14859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TransferQueue</a:t>
            </a: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smtClean="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61" name="Rectangle 20"/>
          <p:cNvSpPr>
            <a:spLocks noChangeArrowheads="1"/>
          </p:cNvSpPr>
          <p:nvPr/>
        </p:nvSpPr>
        <p:spPr bwMode="auto">
          <a:xfrm>
            <a:off x="514350" y="37338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err="1" smtClean="0"/>
              <a:t>int</a:t>
            </a:r>
            <a:r>
              <a:rPr lang="en-US" sz="1200" dirty="0" smtClean="0"/>
              <a:t> </a:t>
            </a:r>
            <a:r>
              <a:rPr lang="en-US" sz="1200" dirty="0" err="1" smtClean="0"/>
              <a:t>getWaitingConsumerCount</a:t>
            </a:r>
            <a:r>
              <a:rPr lang="en-US" sz="1200" dirty="0" smtClean="0"/>
              <a:t>()</a:t>
            </a:r>
            <a:endParaRPr lang="en-US" sz="1200" dirty="0"/>
          </a:p>
        </p:txBody>
      </p:sp>
      <p:sp>
        <p:nvSpPr>
          <p:cNvPr id="62" name="Rectangle 21"/>
          <p:cNvSpPr>
            <a:spLocks noChangeArrowheads="1"/>
          </p:cNvSpPr>
          <p:nvPr/>
        </p:nvSpPr>
        <p:spPr bwMode="auto">
          <a:xfrm>
            <a:off x="514350" y="41910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void transfer(Object)  // blocks if necessary </a:t>
            </a:r>
            <a:endParaRPr lang="en-US" sz="1200" dirty="0"/>
          </a:p>
        </p:txBody>
      </p:sp>
      <p:sp>
        <p:nvSpPr>
          <p:cNvPr id="63" name="Rectangle 25"/>
          <p:cNvSpPr>
            <a:spLocks noChangeArrowheads="1"/>
          </p:cNvSpPr>
          <p:nvPr/>
        </p:nvSpPr>
        <p:spPr bwMode="auto">
          <a:xfrm>
            <a:off x="514350" y="39624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smtClean="0"/>
              <a:t> </a:t>
            </a:r>
            <a:r>
              <a:rPr lang="en-US" sz="1200" dirty="0" err="1" smtClean="0"/>
              <a:t>boolean</a:t>
            </a:r>
            <a:r>
              <a:rPr lang="en-US" sz="1200" dirty="0" smtClean="0"/>
              <a:t> </a:t>
            </a:r>
            <a:r>
              <a:rPr lang="en-US" sz="1200" dirty="0" err="1" smtClean="0"/>
              <a:t>hasWaitingConsumer</a:t>
            </a:r>
            <a:r>
              <a:rPr lang="en-US" sz="1200" dirty="0" smtClean="0"/>
              <a:t>()</a:t>
            </a:r>
            <a:endParaRPr lang="en-US" sz="1200" dirty="0"/>
          </a:p>
        </p:txBody>
      </p:sp>
      <p:sp>
        <p:nvSpPr>
          <p:cNvPr id="64" name="Rectangle 21"/>
          <p:cNvSpPr>
            <a:spLocks noChangeArrowheads="1"/>
          </p:cNvSpPr>
          <p:nvPr/>
        </p:nvSpPr>
        <p:spPr bwMode="auto">
          <a:xfrm>
            <a:off x="514350" y="4419600"/>
            <a:ext cx="3857625" cy="228600"/>
          </a:xfrm>
          <a:prstGeom prst="rect">
            <a:avLst/>
          </a:prstGeom>
          <a:noFill/>
          <a:ln w="9525">
            <a:solidFill>
              <a:schemeClr val="tx1"/>
            </a:solidFill>
            <a:miter lim="800000"/>
            <a:headEnd/>
            <a:tailEnd/>
          </a:ln>
        </p:spPr>
        <p:txBody>
          <a:bodyPr wrap="none" anchor="ctr"/>
          <a:lstStyle/>
          <a:p>
            <a:pPr algn="l" rtl="0"/>
            <a:r>
              <a:rPr lang="en-US" sz="1200" dirty="0" smtClean="0"/>
              <a:t>public void </a:t>
            </a:r>
            <a:r>
              <a:rPr lang="en-US" sz="1200" dirty="0" err="1" smtClean="0"/>
              <a:t>tryTransfer</a:t>
            </a:r>
            <a:r>
              <a:rPr lang="en-US" sz="1200" dirty="0" smtClean="0"/>
              <a:t>(Object )  // doesn’t blocks </a:t>
            </a:r>
            <a:endParaRPr lang="en-US" sz="1200" dirty="0"/>
          </a:p>
        </p:txBody>
      </p:sp>
      <p:sp>
        <p:nvSpPr>
          <p:cNvPr id="65" name="Rectangle 21"/>
          <p:cNvSpPr>
            <a:spLocks noChangeArrowheads="1"/>
          </p:cNvSpPr>
          <p:nvPr/>
        </p:nvSpPr>
        <p:spPr bwMode="auto">
          <a:xfrm>
            <a:off x="514350" y="4648200"/>
            <a:ext cx="3857625" cy="228600"/>
          </a:xfrm>
          <a:prstGeom prst="rect">
            <a:avLst/>
          </a:prstGeom>
          <a:noFill/>
          <a:ln w="9525">
            <a:solidFill>
              <a:schemeClr val="tx1"/>
            </a:solidFill>
            <a:miter lim="800000"/>
            <a:headEnd/>
            <a:tailEnd/>
          </a:ln>
        </p:spPr>
        <p:txBody>
          <a:bodyPr wrap="none" anchor="ctr"/>
          <a:lstStyle/>
          <a:p>
            <a:pPr algn="l" rtl="0"/>
            <a:r>
              <a:rPr lang="en-US" sz="1200" dirty="0"/>
              <a:t>public </a:t>
            </a:r>
            <a:r>
              <a:rPr lang="en-US" sz="1200" dirty="0" err="1" smtClean="0"/>
              <a:t>tryTransfer</a:t>
            </a:r>
            <a:r>
              <a:rPr lang="en-US" sz="1200" dirty="0" smtClean="0"/>
              <a:t>(Object , long exp, </a:t>
            </a:r>
            <a:r>
              <a:rPr lang="en-US" sz="1200" dirty="0" err="1" smtClean="0"/>
              <a:t>TimeUnit</a:t>
            </a:r>
            <a:r>
              <a:rPr lang="en-US" sz="1200" dirty="0" smtClean="0"/>
              <a:t>)</a:t>
            </a:r>
            <a:endParaRPr lang="en-US" sz="1200" dirty="0"/>
          </a:p>
        </p:txBody>
      </p:sp>
      <p:sp>
        <p:nvSpPr>
          <p:cNvPr id="55" name="AutoShape 28"/>
          <p:cNvSpPr>
            <a:spLocks noChangeArrowheads="1"/>
          </p:cNvSpPr>
          <p:nvPr/>
        </p:nvSpPr>
        <p:spPr bwMode="auto">
          <a:xfrm>
            <a:off x="4714875" y="3733800"/>
            <a:ext cx="4200525" cy="8382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BlockingQueue</a:t>
            </a:r>
            <a:endParaRPr lang="en-US" sz="1200" u="sng" dirty="0" smtClean="0"/>
          </a:p>
          <a:p>
            <a:pPr algn="l" rtl="0" fontAlgn="auto">
              <a:spcBef>
                <a:spcPts val="0"/>
              </a:spcBef>
              <a:spcAft>
                <a:spcPts val="0"/>
              </a:spcAft>
              <a:defRPr/>
            </a:pPr>
            <a:endParaRPr lang="en-US" sz="900" u="sng" dirty="0" smtClean="0"/>
          </a:p>
          <a:p>
            <a:pPr algn="l" rtl="0" fontAlgn="auto">
              <a:spcBef>
                <a:spcPts val="0"/>
              </a:spcBef>
              <a:spcAft>
                <a:spcPts val="0"/>
              </a:spcAft>
              <a:defRPr/>
            </a:pPr>
            <a:endParaRPr lang="en-US" sz="900" u="sng" dirty="0" smtClean="0"/>
          </a:p>
          <a:p>
            <a:pPr algn="l" rtl="0" fontAlgn="auto">
              <a:spcBef>
                <a:spcPts val="0"/>
              </a:spcBef>
              <a:spcAft>
                <a:spcPts val="0"/>
              </a:spcAft>
              <a:defRPr/>
            </a:pPr>
            <a:endParaRPr lang="en-US" sz="1200" dirty="0"/>
          </a:p>
          <a:p>
            <a:pPr algn="l" rtl="0" fontAlgn="auto">
              <a:spcBef>
                <a:spcPts val="0"/>
              </a:spcBef>
              <a:spcAft>
                <a:spcPts val="0"/>
              </a:spcAft>
              <a:defRPr/>
            </a:pPr>
            <a:endParaRPr lang="en-US" sz="1200" dirty="0"/>
          </a:p>
        </p:txBody>
      </p:sp>
      <p:sp>
        <p:nvSpPr>
          <p:cNvPr id="56" name="Rectangle 20"/>
          <p:cNvSpPr>
            <a:spLocks noChangeArrowheads="1"/>
          </p:cNvSpPr>
          <p:nvPr/>
        </p:nvSpPr>
        <p:spPr bwMode="auto">
          <a:xfrm>
            <a:off x="4800600" y="3962400"/>
            <a:ext cx="3857625" cy="228600"/>
          </a:xfrm>
          <a:prstGeom prst="rect">
            <a:avLst/>
          </a:prstGeom>
          <a:noFill/>
          <a:ln w="9525">
            <a:solidFill>
              <a:schemeClr val="tx1"/>
            </a:solidFill>
            <a:miter lim="800000"/>
            <a:headEnd/>
            <a:tailEnd/>
          </a:ln>
        </p:spPr>
        <p:txBody>
          <a:bodyPr wrap="none" anchor="ctr"/>
          <a:lstStyle/>
          <a:p>
            <a:pPr algn="l" rtl="0"/>
            <a:r>
              <a:rPr lang="en-US" sz="1200" dirty="0" smtClean="0"/>
              <a:t>offer, poll, put &amp; take methods are all blocking</a:t>
            </a:r>
            <a:endParaRPr lang="en-US" sz="1200" dirty="0"/>
          </a:p>
        </p:txBody>
      </p:sp>
      <p:sp>
        <p:nvSpPr>
          <p:cNvPr id="57" name="Rectangle 20"/>
          <p:cNvSpPr>
            <a:spLocks noChangeArrowheads="1"/>
          </p:cNvSpPr>
          <p:nvPr/>
        </p:nvSpPr>
        <p:spPr bwMode="auto">
          <a:xfrm>
            <a:off x="4800600" y="4191000"/>
            <a:ext cx="3857625" cy="228600"/>
          </a:xfrm>
          <a:prstGeom prst="rect">
            <a:avLst/>
          </a:prstGeom>
          <a:noFill/>
          <a:ln w="9525">
            <a:solidFill>
              <a:schemeClr val="tx1"/>
            </a:solidFill>
            <a:miter lim="800000"/>
            <a:headEnd/>
            <a:tailEnd/>
          </a:ln>
        </p:spPr>
        <p:txBody>
          <a:bodyPr wrap="none" anchor="ctr"/>
          <a:lstStyle/>
          <a:p>
            <a:pPr algn="l" rtl="0"/>
            <a:r>
              <a:rPr lang="en-US" sz="1200" dirty="0" smtClean="0"/>
              <a:t>Add &amp; remove doesn’t block</a:t>
            </a:r>
            <a:endParaRPr lang="en-US" sz="1200" dirty="0"/>
          </a:p>
        </p:txBody>
      </p:sp>
      <p:sp>
        <p:nvSpPr>
          <p:cNvPr id="68" name="Line 29"/>
          <p:cNvSpPr>
            <a:spLocks noChangeShapeType="1"/>
          </p:cNvSpPr>
          <p:nvPr/>
        </p:nvSpPr>
        <p:spPr bwMode="auto">
          <a:xfrm flipV="1">
            <a:off x="9429750" y="3505200"/>
            <a:ext cx="0" cy="1371600"/>
          </a:xfrm>
          <a:prstGeom prst="line">
            <a:avLst/>
          </a:prstGeom>
          <a:noFill/>
          <a:ln w="38100">
            <a:solidFill>
              <a:schemeClr val="tx1"/>
            </a:solidFill>
            <a:round/>
            <a:headEnd/>
            <a:tailEnd type="triangle" w="med" len="med"/>
          </a:ln>
        </p:spPr>
        <p:txBody>
          <a:bodyPr/>
          <a:lstStyle/>
          <a:p>
            <a:endParaRPr lang="he-IL"/>
          </a:p>
        </p:txBody>
      </p:sp>
      <p:sp>
        <p:nvSpPr>
          <p:cNvPr id="72" name="Line 29"/>
          <p:cNvSpPr>
            <a:spLocks noChangeShapeType="1"/>
          </p:cNvSpPr>
          <p:nvPr/>
        </p:nvSpPr>
        <p:spPr bwMode="auto">
          <a:xfrm flipV="1">
            <a:off x="8658225" y="4572000"/>
            <a:ext cx="0" cy="609600"/>
          </a:xfrm>
          <a:prstGeom prst="line">
            <a:avLst/>
          </a:prstGeom>
          <a:noFill/>
          <a:ln w="38100">
            <a:solidFill>
              <a:schemeClr val="tx1"/>
            </a:solidFill>
            <a:round/>
            <a:headEnd/>
            <a:tailEnd type="triangle" w="med" len="med"/>
          </a:ln>
        </p:spPr>
        <p:txBody>
          <a:bodyPr/>
          <a:lstStyle/>
          <a:p>
            <a:endParaRPr lang="he-IL"/>
          </a:p>
        </p:txBody>
      </p:sp>
      <p:sp>
        <p:nvSpPr>
          <p:cNvPr id="73" name="AutoShape 28"/>
          <p:cNvSpPr>
            <a:spLocks noChangeArrowheads="1"/>
          </p:cNvSpPr>
          <p:nvPr/>
        </p:nvSpPr>
        <p:spPr bwMode="auto">
          <a:xfrm>
            <a:off x="5743575" y="4876800"/>
            <a:ext cx="4200525" cy="609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BlockingDeque</a:t>
            </a:r>
            <a:endParaRPr lang="en-US" sz="1200" u="sng" dirty="0" smtClean="0"/>
          </a:p>
          <a:p>
            <a:pPr algn="l" rtl="0" fontAlgn="auto">
              <a:spcBef>
                <a:spcPts val="0"/>
              </a:spcBef>
              <a:spcAft>
                <a:spcPts val="0"/>
              </a:spcAft>
              <a:defRPr/>
            </a:pPr>
            <a:endParaRPr lang="en-US" sz="1200" dirty="0"/>
          </a:p>
          <a:p>
            <a:pPr algn="l" rtl="0" fontAlgn="auto">
              <a:spcBef>
                <a:spcPts val="0"/>
              </a:spcBef>
              <a:spcAft>
                <a:spcPts val="0"/>
              </a:spcAft>
              <a:defRPr/>
            </a:pPr>
            <a:endParaRPr lang="en-US" sz="1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4"/>
          <p:cNvSpPr>
            <a:spLocks noGrp="1" noChangeArrowheads="1"/>
          </p:cNvSpPr>
          <p:nvPr>
            <p:ph type="title" idx="4294967295"/>
          </p:nvPr>
        </p:nvSpPr>
        <p:spPr>
          <a:xfrm>
            <a:off x="0" y="228600"/>
            <a:ext cx="10201275" cy="1143000"/>
          </a:xfrm>
        </p:spPr>
        <p:txBody>
          <a:bodyPr/>
          <a:lstStyle/>
          <a:p>
            <a:r>
              <a:rPr lang="en-US" smtClean="0"/>
              <a:t>Collections API</a:t>
            </a:r>
          </a:p>
        </p:txBody>
      </p:sp>
      <p:sp>
        <p:nvSpPr>
          <p:cNvPr id="62466" name="Rectangle 5"/>
          <p:cNvSpPr>
            <a:spLocks noGrp="1" noChangeArrowheads="1"/>
          </p:cNvSpPr>
          <p:nvPr>
            <p:ph type="body" idx="1"/>
          </p:nvPr>
        </p:nvSpPr>
        <p:spPr>
          <a:xfrm>
            <a:off x="771525" y="1676400"/>
            <a:ext cx="9344025" cy="4114800"/>
          </a:xfrm>
        </p:spPr>
        <p:txBody>
          <a:bodyPr/>
          <a:lstStyle/>
          <a:p>
            <a:r>
              <a:rPr lang="en-US" sz="2400" smtClean="0"/>
              <a:t>All type are interfaces implemented </a:t>
            </a:r>
          </a:p>
          <a:p>
            <a:pPr>
              <a:buFontTx/>
              <a:buNone/>
            </a:pPr>
            <a:r>
              <a:rPr lang="en-US" sz="2400" smtClean="0"/>
              <a:t>    by different kinds of classes:</a:t>
            </a:r>
          </a:p>
        </p:txBody>
      </p:sp>
      <p:sp>
        <p:nvSpPr>
          <p:cNvPr id="237574" name="AutoShape 6"/>
          <p:cNvSpPr>
            <a:spLocks noChangeArrowheads="1"/>
          </p:cNvSpPr>
          <p:nvPr/>
        </p:nvSpPr>
        <p:spPr bwMode="auto">
          <a:xfrm>
            <a:off x="3257550" y="3200400"/>
            <a:ext cx="4200525" cy="2514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Map</a:t>
            </a: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2470" name="Rectangle 7"/>
          <p:cNvSpPr>
            <a:spLocks noChangeArrowheads="1"/>
          </p:cNvSpPr>
          <p:nvPr/>
        </p:nvSpPr>
        <p:spPr bwMode="auto">
          <a:xfrm>
            <a:off x="3429000" y="3581400"/>
            <a:ext cx="3857625" cy="228600"/>
          </a:xfrm>
          <a:prstGeom prst="rect">
            <a:avLst/>
          </a:prstGeom>
          <a:noFill/>
          <a:ln w="9525">
            <a:solidFill>
              <a:schemeClr val="tx1"/>
            </a:solidFill>
            <a:miter lim="800000"/>
            <a:headEnd/>
            <a:tailEnd/>
          </a:ln>
        </p:spPr>
        <p:txBody>
          <a:bodyPr wrap="none" anchor="ctr"/>
          <a:lstStyle/>
          <a:p>
            <a:pPr algn="l" rtl="0"/>
            <a:r>
              <a:rPr lang="en-US" sz="1200"/>
              <a:t>public Object put (Object key, Object value)</a:t>
            </a:r>
          </a:p>
        </p:txBody>
      </p:sp>
      <p:sp>
        <p:nvSpPr>
          <p:cNvPr id="62471" name="Rectangle 8"/>
          <p:cNvSpPr>
            <a:spLocks noChangeArrowheads="1"/>
          </p:cNvSpPr>
          <p:nvPr/>
        </p:nvSpPr>
        <p:spPr bwMode="auto">
          <a:xfrm>
            <a:off x="3429000" y="4038600"/>
            <a:ext cx="3857625" cy="228600"/>
          </a:xfrm>
          <a:prstGeom prst="rect">
            <a:avLst/>
          </a:prstGeom>
          <a:noFill/>
          <a:ln w="9525">
            <a:solidFill>
              <a:schemeClr val="tx1"/>
            </a:solidFill>
            <a:miter lim="800000"/>
            <a:headEnd/>
            <a:tailEnd/>
          </a:ln>
        </p:spPr>
        <p:txBody>
          <a:bodyPr wrap="none" anchor="ctr"/>
          <a:lstStyle/>
          <a:p>
            <a:pPr algn="l" rtl="0"/>
            <a:r>
              <a:rPr lang="en-US" sz="1200"/>
              <a:t>public Object remove (Object key)</a:t>
            </a:r>
          </a:p>
        </p:txBody>
      </p:sp>
      <p:sp>
        <p:nvSpPr>
          <p:cNvPr id="62472" name="Rectangle 9"/>
          <p:cNvSpPr>
            <a:spLocks noChangeArrowheads="1"/>
          </p:cNvSpPr>
          <p:nvPr/>
        </p:nvSpPr>
        <p:spPr bwMode="auto">
          <a:xfrm>
            <a:off x="3429000" y="4267200"/>
            <a:ext cx="3857625" cy="228600"/>
          </a:xfrm>
          <a:prstGeom prst="rect">
            <a:avLst/>
          </a:prstGeom>
          <a:noFill/>
          <a:ln w="9525">
            <a:solidFill>
              <a:schemeClr val="tx1"/>
            </a:solidFill>
            <a:miter lim="800000"/>
            <a:headEnd/>
            <a:tailEnd/>
          </a:ln>
        </p:spPr>
        <p:txBody>
          <a:bodyPr wrap="none" anchor="ctr"/>
          <a:lstStyle/>
          <a:p>
            <a:pPr algn="l" rtl="0"/>
            <a:r>
              <a:rPr lang="en-US" sz="1200"/>
              <a:t>public int size ()</a:t>
            </a:r>
          </a:p>
        </p:txBody>
      </p:sp>
      <p:sp>
        <p:nvSpPr>
          <p:cNvPr id="62473" name="Rectangle 10"/>
          <p:cNvSpPr>
            <a:spLocks noChangeArrowheads="1"/>
          </p:cNvSpPr>
          <p:nvPr/>
        </p:nvSpPr>
        <p:spPr bwMode="auto">
          <a:xfrm>
            <a:off x="3429000" y="4495800"/>
            <a:ext cx="3857625" cy="228600"/>
          </a:xfrm>
          <a:prstGeom prst="rect">
            <a:avLst/>
          </a:prstGeom>
          <a:noFill/>
          <a:ln w="9525">
            <a:solidFill>
              <a:schemeClr val="tx1"/>
            </a:solidFill>
            <a:miter lim="800000"/>
            <a:headEnd/>
            <a:tailEnd/>
          </a:ln>
        </p:spPr>
        <p:txBody>
          <a:bodyPr wrap="none" anchor="ctr"/>
          <a:lstStyle/>
          <a:p>
            <a:pPr algn="l" rtl="0"/>
            <a:r>
              <a:rPr lang="en-US" sz="1200"/>
              <a:t>public boolean containsKey (Object key)</a:t>
            </a:r>
          </a:p>
        </p:txBody>
      </p:sp>
      <p:sp>
        <p:nvSpPr>
          <p:cNvPr id="62474" name="Rectangle 11"/>
          <p:cNvSpPr>
            <a:spLocks noChangeArrowheads="1"/>
          </p:cNvSpPr>
          <p:nvPr/>
        </p:nvSpPr>
        <p:spPr bwMode="auto">
          <a:xfrm>
            <a:off x="3429000" y="4724400"/>
            <a:ext cx="3857625" cy="228600"/>
          </a:xfrm>
          <a:prstGeom prst="rect">
            <a:avLst/>
          </a:prstGeom>
          <a:noFill/>
          <a:ln w="9525">
            <a:solidFill>
              <a:schemeClr val="tx1"/>
            </a:solidFill>
            <a:miter lim="800000"/>
            <a:headEnd/>
            <a:tailEnd/>
          </a:ln>
        </p:spPr>
        <p:txBody>
          <a:bodyPr wrap="none" anchor="ctr"/>
          <a:lstStyle/>
          <a:p>
            <a:pPr algn="l" rtl="0"/>
            <a:r>
              <a:rPr lang="en-US" sz="1200"/>
              <a:t>public boolean isEmpty ()  </a:t>
            </a:r>
          </a:p>
        </p:txBody>
      </p:sp>
      <p:sp>
        <p:nvSpPr>
          <p:cNvPr id="62475" name="Rectangle 12"/>
          <p:cNvSpPr>
            <a:spLocks noChangeArrowheads="1"/>
          </p:cNvSpPr>
          <p:nvPr/>
        </p:nvSpPr>
        <p:spPr bwMode="auto">
          <a:xfrm>
            <a:off x="3429000" y="3810000"/>
            <a:ext cx="3857625" cy="228600"/>
          </a:xfrm>
          <a:prstGeom prst="rect">
            <a:avLst/>
          </a:prstGeom>
          <a:noFill/>
          <a:ln w="9525">
            <a:solidFill>
              <a:schemeClr val="tx1"/>
            </a:solidFill>
            <a:miter lim="800000"/>
            <a:headEnd/>
            <a:tailEnd/>
          </a:ln>
        </p:spPr>
        <p:txBody>
          <a:bodyPr wrap="none" anchor="ctr"/>
          <a:lstStyle/>
          <a:p>
            <a:pPr algn="l" rtl="0"/>
            <a:r>
              <a:rPr lang="en-US" sz="1200"/>
              <a:t>public Object get (Object key)</a:t>
            </a:r>
          </a:p>
        </p:txBody>
      </p:sp>
      <p:sp>
        <p:nvSpPr>
          <p:cNvPr id="62476" name="Rectangle 20"/>
          <p:cNvSpPr>
            <a:spLocks noChangeArrowheads="1"/>
          </p:cNvSpPr>
          <p:nvPr/>
        </p:nvSpPr>
        <p:spPr bwMode="auto">
          <a:xfrm>
            <a:off x="3429000" y="4953000"/>
            <a:ext cx="3857625" cy="228600"/>
          </a:xfrm>
          <a:prstGeom prst="rect">
            <a:avLst/>
          </a:prstGeom>
          <a:noFill/>
          <a:ln w="9525">
            <a:solidFill>
              <a:schemeClr val="tx1"/>
            </a:solidFill>
            <a:miter lim="800000"/>
            <a:headEnd/>
            <a:tailEnd/>
          </a:ln>
        </p:spPr>
        <p:txBody>
          <a:bodyPr wrap="none" anchor="ctr"/>
          <a:lstStyle/>
          <a:p>
            <a:pPr algn="l" rtl="0"/>
            <a:r>
              <a:rPr lang="en-US" sz="1200"/>
              <a:t>public Set keySet ()</a:t>
            </a:r>
          </a:p>
        </p:txBody>
      </p:sp>
      <p:sp>
        <p:nvSpPr>
          <p:cNvPr id="62477" name="Rectangle 21"/>
          <p:cNvSpPr>
            <a:spLocks noChangeArrowheads="1"/>
          </p:cNvSpPr>
          <p:nvPr/>
        </p:nvSpPr>
        <p:spPr bwMode="auto">
          <a:xfrm>
            <a:off x="3429000" y="5181600"/>
            <a:ext cx="3857625" cy="228600"/>
          </a:xfrm>
          <a:prstGeom prst="rect">
            <a:avLst/>
          </a:prstGeom>
          <a:noFill/>
          <a:ln w="9525">
            <a:solidFill>
              <a:schemeClr val="tx1"/>
            </a:solidFill>
            <a:miter lim="800000"/>
            <a:headEnd/>
            <a:tailEnd/>
          </a:ln>
        </p:spPr>
        <p:txBody>
          <a:bodyPr wrap="none" anchor="ctr"/>
          <a:lstStyle/>
          <a:p>
            <a:pPr algn="l" rtl="0"/>
            <a:r>
              <a:rPr lang="en-US" sz="1200"/>
              <a:t>public void clear ()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514350" y="274638"/>
            <a:ext cx="9258300" cy="1143000"/>
          </a:xfrm>
        </p:spPr>
        <p:txBody>
          <a:bodyPr/>
          <a:lstStyle/>
          <a:p>
            <a:r>
              <a:rPr lang="en-US" smtClean="0"/>
              <a:t>Iterators</a:t>
            </a:r>
          </a:p>
        </p:txBody>
      </p:sp>
      <p:sp>
        <p:nvSpPr>
          <p:cNvPr id="63490" name="Rectangle 3"/>
          <p:cNvSpPr>
            <a:spLocks noGrp="1" noChangeArrowheads="1"/>
          </p:cNvSpPr>
          <p:nvPr>
            <p:ph type="body" idx="1"/>
          </p:nvPr>
        </p:nvSpPr>
        <p:spPr>
          <a:xfrm>
            <a:off x="685800" y="1524000"/>
            <a:ext cx="9515475" cy="4114800"/>
          </a:xfrm>
        </p:spPr>
        <p:txBody>
          <a:bodyPr/>
          <a:lstStyle/>
          <a:p>
            <a:r>
              <a:rPr lang="en-US" sz="2400" smtClean="0"/>
              <a:t>Iterator retrieves any Object in a Collection</a:t>
            </a:r>
          </a:p>
          <a:p>
            <a:r>
              <a:rPr lang="en-US" sz="2400" smtClean="0"/>
              <a:t>Collection &amp; Set Iterators are unordered</a:t>
            </a:r>
          </a:p>
          <a:p>
            <a:r>
              <a:rPr lang="en-US" sz="2400" smtClean="0"/>
              <a:t>List Iterator is ordered – therefore it has more options</a:t>
            </a:r>
          </a:p>
        </p:txBody>
      </p:sp>
      <p:sp>
        <p:nvSpPr>
          <p:cNvPr id="238596" name="AutoShape 4"/>
          <p:cNvSpPr>
            <a:spLocks noChangeArrowheads="1"/>
          </p:cNvSpPr>
          <p:nvPr/>
        </p:nvSpPr>
        <p:spPr bwMode="auto">
          <a:xfrm>
            <a:off x="3257550" y="3505200"/>
            <a:ext cx="42005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Iterator</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3494" name="Rectangle 5"/>
          <p:cNvSpPr>
            <a:spLocks noChangeArrowheads="1"/>
          </p:cNvSpPr>
          <p:nvPr/>
        </p:nvSpPr>
        <p:spPr bwMode="auto">
          <a:xfrm>
            <a:off x="3429000" y="3886200"/>
            <a:ext cx="3857625" cy="228600"/>
          </a:xfrm>
          <a:prstGeom prst="rect">
            <a:avLst/>
          </a:prstGeom>
          <a:noFill/>
          <a:ln w="9525">
            <a:solidFill>
              <a:schemeClr val="tx1"/>
            </a:solidFill>
            <a:miter lim="800000"/>
            <a:headEnd/>
            <a:tailEnd/>
          </a:ln>
        </p:spPr>
        <p:txBody>
          <a:bodyPr wrap="none" anchor="ctr"/>
          <a:lstStyle/>
          <a:p>
            <a:pPr algn="l" rtl="0"/>
            <a:r>
              <a:rPr lang="en-US" sz="1200"/>
              <a:t>public boolean hasNext ()</a:t>
            </a:r>
          </a:p>
        </p:txBody>
      </p:sp>
      <p:sp>
        <p:nvSpPr>
          <p:cNvPr id="63495" name="Rectangle 6"/>
          <p:cNvSpPr>
            <a:spLocks noChangeArrowheads="1"/>
          </p:cNvSpPr>
          <p:nvPr/>
        </p:nvSpPr>
        <p:spPr bwMode="auto">
          <a:xfrm>
            <a:off x="3429000" y="4343400"/>
            <a:ext cx="3857625" cy="228600"/>
          </a:xfrm>
          <a:prstGeom prst="rect">
            <a:avLst/>
          </a:prstGeom>
          <a:noFill/>
          <a:ln w="9525">
            <a:solidFill>
              <a:schemeClr val="tx1"/>
            </a:solidFill>
            <a:miter lim="800000"/>
            <a:headEnd/>
            <a:tailEnd/>
          </a:ln>
        </p:spPr>
        <p:txBody>
          <a:bodyPr wrap="none" anchor="ctr"/>
          <a:lstStyle/>
          <a:p>
            <a:pPr algn="l" rtl="0"/>
            <a:r>
              <a:rPr lang="en-US" sz="1200"/>
              <a:t>public void remove ()</a:t>
            </a:r>
          </a:p>
        </p:txBody>
      </p:sp>
      <p:sp>
        <p:nvSpPr>
          <p:cNvPr id="63496" name="Rectangle 10"/>
          <p:cNvSpPr>
            <a:spLocks noChangeArrowheads="1"/>
          </p:cNvSpPr>
          <p:nvPr/>
        </p:nvSpPr>
        <p:spPr bwMode="auto">
          <a:xfrm>
            <a:off x="3429000" y="4114800"/>
            <a:ext cx="3857625" cy="228600"/>
          </a:xfrm>
          <a:prstGeom prst="rect">
            <a:avLst/>
          </a:prstGeom>
          <a:noFill/>
          <a:ln w="9525">
            <a:solidFill>
              <a:schemeClr val="tx1"/>
            </a:solidFill>
            <a:miter lim="800000"/>
            <a:headEnd/>
            <a:tailEnd/>
          </a:ln>
        </p:spPr>
        <p:txBody>
          <a:bodyPr wrap="none" anchor="ctr"/>
          <a:lstStyle/>
          <a:p>
            <a:pPr algn="l" rtl="0"/>
            <a:r>
              <a:rPr lang="en-US" sz="1200"/>
              <a:t>public Object next ()</a:t>
            </a:r>
          </a:p>
        </p:txBody>
      </p:sp>
      <p:sp>
        <p:nvSpPr>
          <p:cNvPr id="238605" name="AutoShape 13"/>
          <p:cNvSpPr>
            <a:spLocks noChangeArrowheads="1"/>
          </p:cNvSpPr>
          <p:nvPr/>
        </p:nvSpPr>
        <p:spPr bwMode="auto">
          <a:xfrm>
            <a:off x="3257550" y="5181600"/>
            <a:ext cx="4200525" cy="1371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ListIterator</a:t>
            </a:r>
          </a:p>
          <a:p>
            <a:pPr algn="l" rtl="0" fontAlgn="auto">
              <a:spcBef>
                <a:spcPts val="0"/>
              </a:spcBef>
              <a:spcAft>
                <a:spcPts val="0"/>
              </a:spcAft>
              <a:defRPr/>
            </a:pPr>
            <a:endParaRPr lang="en-US" sz="1200" u="sng"/>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3500" name="Rectangle 14"/>
          <p:cNvSpPr>
            <a:spLocks noChangeArrowheads="1"/>
          </p:cNvSpPr>
          <p:nvPr/>
        </p:nvSpPr>
        <p:spPr bwMode="auto">
          <a:xfrm>
            <a:off x="3429000" y="5791200"/>
            <a:ext cx="3857625" cy="228600"/>
          </a:xfrm>
          <a:prstGeom prst="rect">
            <a:avLst/>
          </a:prstGeom>
          <a:noFill/>
          <a:ln w="9525">
            <a:solidFill>
              <a:schemeClr val="tx1"/>
            </a:solidFill>
            <a:miter lim="800000"/>
            <a:headEnd/>
            <a:tailEnd/>
          </a:ln>
        </p:spPr>
        <p:txBody>
          <a:bodyPr wrap="none" anchor="ctr"/>
          <a:lstStyle/>
          <a:p>
            <a:pPr algn="l" rtl="0"/>
            <a:r>
              <a:rPr lang="en-US" sz="1200"/>
              <a:t>public Object previous ()</a:t>
            </a:r>
          </a:p>
        </p:txBody>
      </p:sp>
      <p:sp>
        <p:nvSpPr>
          <p:cNvPr id="63501" name="Rectangle 15"/>
          <p:cNvSpPr>
            <a:spLocks noChangeArrowheads="1"/>
          </p:cNvSpPr>
          <p:nvPr/>
        </p:nvSpPr>
        <p:spPr bwMode="auto">
          <a:xfrm>
            <a:off x="3429000" y="6248400"/>
            <a:ext cx="3857625" cy="228600"/>
          </a:xfrm>
          <a:prstGeom prst="rect">
            <a:avLst/>
          </a:prstGeom>
          <a:noFill/>
          <a:ln w="9525">
            <a:solidFill>
              <a:schemeClr val="tx1"/>
            </a:solidFill>
            <a:miter lim="800000"/>
            <a:headEnd/>
            <a:tailEnd/>
          </a:ln>
        </p:spPr>
        <p:txBody>
          <a:bodyPr wrap="none" anchor="ctr"/>
          <a:lstStyle/>
          <a:p>
            <a:pPr algn="l" rtl="0"/>
            <a:r>
              <a:rPr lang="en-US" sz="1200"/>
              <a:t>public void set (Object obj)</a:t>
            </a:r>
          </a:p>
        </p:txBody>
      </p:sp>
      <p:sp>
        <p:nvSpPr>
          <p:cNvPr id="63502" name="Rectangle 16"/>
          <p:cNvSpPr>
            <a:spLocks noChangeArrowheads="1"/>
          </p:cNvSpPr>
          <p:nvPr/>
        </p:nvSpPr>
        <p:spPr bwMode="auto">
          <a:xfrm>
            <a:off x="3429000" y="6019800"/>
            <a:ext cx="3857625" cy="228600"/>
          </a:xfrm>
          <a:prstGeom prst="rect">
            <a:avLst/>
          </a:prstGeom>
          <a:noFill/>
          <a:ln w="9525">
            <a:solidFill>
              <a:schemeClr val="tx1"/>
            </a:solidFill>
            <a:miter lim="800000"/>
            <a:headEnd/>
            <a:tailEnd/>
          </a:ln>
        </p:spPr>
        <p:txBody>
          <a:bodyPr wrap="none" anchor="ctr"/>
          <a:lstStyle/>
          <a:p>
            <a:pPr algn="l" rtl="0"/>
            <a:r>
              <a:rPr lang="en-US" sz="1200"/>
              <a:t>public void add (Object obj)</a:t>
            </a:r>
          </a:p>
        </p:txBody>
      </p:sp>
      <p:sp>
        <p:nvSpPr>
          <p:cNvPr id="63503" name="Rectangle 17"/>
          <p:cNvSpPr>
            <a:spLocks noChangeArrowheads="1"/>
          </p:cNvSpPr>
          <p:nvPr/>
        </p:nvSpPr>
        <p:spPr bwMode="auto">
          <a:xfrm>
            <a:off x="3429000" y="5562600"/>
            <a:ext cx="3857625" cy="228600"/>
          </a:xfrm>
          <a:prstGeom prst="rect">
            <a:avLst/>
          </a:prstGeom>
          <a:noFill/>
          <a:ln w="9525">
            <a:solidFill>
              <a:schemeClr val="tx1"/>
            </a:solidFill>
            <a:miter lim="800000"/>
            <a:headEnd/>
            <a:tailEnd/>
          </a:ln>
        </p:spPr>
        <p:txBody>
          <a:bodyPr wrap="none" anchor="ctr"/>
          <a:lstStyle/>
          <a:p>
            <a:pPr algn="l" rtl="0"/>
            <a:r>
              <a:rPr lang="en-US" sz="1200"/>
              <a:t>public boolean hasPrevious ()</a:t>
            </a:r>
          </a:p>
        </p:txBody>
      </p:sp>
      <p:sp>
        <p:nvSpPr>
          <p:cNvPr id="63504" name="Line 18"/>
          <p:cNvSpPr>
            <a:spLocks noChangeShapeType="1"/>
          </p:cNvSpPr>
          <p:nvPr/>
        </p:nvSpPr>
        <p:spPr bwMode="auto">
          <a:xfrm flipV="1">
            <a:off x="5314950" y="4648200"/>
            <a:ext cx="0" cy="533400"/>
          </a:xfrm>
          <a:prstGeom prst="line">
            <a:avLst/>
          </a:prstGeom>
          <a:noFill/>
          <a:ln w="38100">
            <a:solidFill>
              <a:schemeClr val="tx1"/>
            </a:solidFill>
            <a:round/>
            <a:headEnd/>
            <a:tailEnd type="triangle" w="med" len="med"/>
          </a:ln>
        </p:spPr>
        <p:txBody>
          <a:bodyPr/>
          <a:lstStyle/>
          <a:p>
            <a:endParaRPr lang="he-I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a:xfrm>
            <a:off x="514350" y="274638"/>
            <a:ext cx="9258300" cy="1143000"/>
          </a:xfrm>
        </p:spPr>
        <p:txBody>
          <a:bodyPr/>
          <a:lstStyle/>
          <a:p>
            <a:r>
              <a:rPr lang="en-US" smtClean="0"/>
              <a:t>Virtual Machine</a:t>
            </a:r>
          </a:p>
        </p:txBody>
      </p:sp>
      <p:sp>
        <p:nvSpPr>
          <p:cNvPr id="23554" name="Content Placeholder 2"/>
          <p:cNvSpPr>
            <a:spLocks noGrp="1"/>
          </p:cNvSpPr>
          <p:nvPr>
            <p:ph idx="1"/>
          </p:nvPr>
        </p:nvSpPr>
        <p:spPr>
          <a:xfrm>
            <a:off x="428625" y="1600201"/>
            <a:ext cx="9686925" cy="4525963"/>
          </a:xfrm>
        </p:spPr>
        <p:txBody>
          <a:bodyPr/>
          <a:lstStyle/>
          <a:p>
            <a:r>
              <a:rPr lang="en-US" sz="2000" dirty="0" smtClean="0"/>
              <a:t>Memory management</a:t>
            </a:r>
          </a:p>
          <a:p>
            <a:pPr>
              <a:buFont typeface="Arial" charset="0"/>
              <a:buNone/>
            </a:pPr>
            <a:endParaRPr lang="en-US" sz="2000" dirty="0" smtClean="0"/>
          </a:p>
          <a:p>
            <a:pPr lvl="1"/>
            <a:r>
              <a:rPr lang="en-US" sz="2000" dirty="0" smtClean="0"/>
              <a:t>Reachable objects</a:t>
            </a:r>
          </a:p>
          <a:p>
            <a:pPr lvl="2"/>
            <a:r>
              <a:rPr lang="en-US" sz="2000" dirty="0" smtClean="0"/>
              <a:t>VM manages a Root Set</a:t>
            </a:r>
          </a:p>
          <a:p>
            <a:pPr lvl="3"/>
            <a:r>
              <a:rPr lang="en-US" dirty="0" smtClean="0"/>
              <a:t>Consist of :</a:t>
            </a:r>
          </a:p>
          <a:p>
            <a:pPr lvl="4"/>
            <a:r>
              <a:rPr lang="en-US" dirty="0" smtClean="0"/>
              <a:t>Static references</a:t>
            </a:r>
          </a:p>
          <a:p>
            <a:pPr lvl="4"/>
            <a:r>
              <a:rPr lang="en-US" dirty="0" smtClean="0"/>
              <a:t>Local references</a:t>
            </a:r>
          </a:p>
          <a:p>
            <a:pPr lvl="3"/>
            <a:r>
              <a:rPr lang="en-US" dirty="0" smtClean="0"/>
              <a:t>Is the first level of referenced objects</a:t>
            </a:r>
          </a:p>
          <a:p>
            <a:pPr lvl="4"/>
            <a:r>
              <a:rPr lang="en-US" dirty="0" smtClean="0"/>
              <a:t>Other objects might be referenced by root set objects</a:t>
            </a:r>
          </a:p>
          <a:p>
            <a:pPr lvl="3"/>
            <a:r>
              <a:rPr lang="en-US" dirty="0" smtClean="0"/>
              <a:t>Garbage collection </a:t>
            </a:r>
          </a:p>
          <a:p>
            <a:pPr lvl="4"/>
            <a:r>
              <a:rPr lang="en-US" dirty="0" smtClean="0"/>
              <a:t>starts in iterating root set objects</a:t>
            </a:r>
          </a:p>
          <a:p>
            <a:pPr lvl="4"/>
            <a:r>
              <a:rPr lang="en-US" dirty="0" smtClean="0"/>
              <a:t>Then visiting indirectly referenced objects that in its scope</a:t>
            </a:r>
          </a:p>
          <a:p>
            <a:pPr lvl="3"/>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171450" y="152400"/>
            <a:ext cx="9944100" cy="1143000"/>
          </a:xfrm>
        </p:spPr>
        <p:txBody>
          <a:bodyPr/>
          <a:lstStyle/>
          <a:p>
            <a:r>
              <a:rPr lang="en-US" smtClean="0"/>
              <a:t>Iterators</a:t>
            </a:r>
          </a:p>
        </p:txBody>
      </p:sp>
      <p:sp>
        <p:nvSpPr>
          <p:cNvPr id="64514" name="Rectangle 3"/>
          <p:cNvSpPr>
            <a:spLocks noGrp="1" noChangeArrowheads="1"/>
          </p:cNvSpPr>
          <p:nvPr>
            <p:ph type="body" idx="1"/>
          </p:nvPr>
        </p:nvSpPr>
        <p:spPr>
          <a:xfrm>
            <a:off x="1114425" y="1371600"/>
            <a:ext cx="8743950" cy="4114800"/>
          </a:xfrm>
        </p:spPr>
        <p:txBody>
          <a:bodyPr/>
          <a:lstStyle/>
          <a:p>
            <a:r>
              <a:rPr lang="en-US" sz="2400" smtClean="0"/>
              <a:t>Example</a:t>
            </a:r>
            <a:r>
              <a:rPr lang="en-US" smtClean="0"/>
              <a:t>:</a:t>
            </a:r>
          </a:p>
        </p:txBody>
      </p:sp>
      <p:sp>
        <p:nvSpPr>
          <p:cNvPr id="5" name="Rectangle 5"/>
          <p:cNvSpPr>
            <a:spLocks noChangeArrowheads="1"/>
          </p:cNvSpPr>
          <p:nvPr/>
        </p:nvSpPr>
        <p:spPr bwMode="auto">
          <a:xfrm>
            <a:off x="1716286" y="2362200"/>
            <a:ext cx="4884539" cy="1676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algn="l" rtl="0" fontAlgn="auto">
              <a:spcBef>
                <a:spcPts val="0"/>
              </a:spcBef>
              <a:spcAft>
                <a:spcPts val="0"/>
              </a:spcAft>
              <a:defRPr/>
            </a:pPr>
            <a:r>
              <a:rPr lang="en-US" sz="1400" dirty="0">
                <a:latin typeface="+mn-lt"/>
                <a:cs typeface="+mn-cs"/>
              </a:rPr>
              <a:t>Collection </a:t>
            </a:r>
            <a:r>
              <a:rPr lang="en-US" sz="1400" dirty="0" err="1">
                <a:latin typeface="+mn-lt"/>
                <a:cs typeface="+mn-cs"/>
              </a:rPr>
              <a:t>col</a:t>
            </a:r>
            <a:r>
              <a:rPr lang="en-US" sz="1400" dirty="0">
                <a:latin typeface="+mn-lt"/>
                <a:cs typeface="+mn-cs"/>
              </a:rPr>
              <a:t> = new Vector ();</a:t>
            </a:r>
          </a:p>
          <a:p>
            <a:pPr algn="l" rtl="0" fontAlgn="auto">
              <a:spcBef>
                <a:spcPts val="0"/>
              </a:spcBef>
              <a:spcAft>
                <a:spcPts val="0"/>
              </a:spcAft>
              <a:defRPr/>
            </a:pPr>
            <a:r>
              <a:rPr lang="en-US" sz="1400" dirty="0">
                <a:latin typeface="+mn-lt"/>
                <a:cs typeface="+mn-cs"/>
              </a:rPr>
              <a:t>// add some elements..</a:t>
            </a:r>
          </a:p>
          <a:p>
            <a:pPr algn="l" rtl="0" fontAlgn="auto">
              <a:spcBef>
                <a:spcPts val="0"/>
              </a:spcBef>
              <a:spcAft>
                <a:spcPts val="0"/>
              </a:spcAft>
              <a:defRPr/>
            </a:pPr>
            <a:r>
              <a:rPr lang="en-US" sz="1400" dirty="0" err="1">
                <a:latin typeface="+mn-lt"/>
                <a:cs typeface="+mn-cs"/>
              </a:rPr>
              <a:t>Iterator</a:t>
            </a:r>
            <a:r>
              <a:rPr lang="en-US" sz="1400" dirty="0">
                <a:latin typeface="+mn-lt"/>
                <a:cs typeface="+mn-cs"/>
              </a:rPr>
              <a:t> elements = </a:t>
            </a:r>
            <a:r>
              <a:rPr lang="en-US" sz="1400" dirty="0" err="1">
                <a:latin typeface="+mn-lt"/>
                <a:cs typeface="+mn-cs"/>
              </a:rPr>
              <a:t>col.iterator</a:t>
            </a:r>
            <a:r>
              <a:rPr lang="en-US" sz="1400" dirty="0">
                <a:latin typeface="+mn-lt"/>
                <a:cs typeface="+mn-cs"/>
              </a:rPr>
              <a:t>();</a:t>
            </a:r>
          </a:p>
          <a:p>
            <a:pPr algn="l" rtl="0" fontAlgn="auto">
              <a:spcBef>
                <a:spcPts val="0"/>
              </a:spcBef>
              <a:spcAft>
                <a:spcPts val="0"/>
              </a:spcAft>
              <a:defRPr/>
            </a:pPr>
            <a:r>
              <a:rPr lang="en-US" sz="1400" dirty="0">
                <a:latin typeface="+mn-lt"/>
                <a:cs typeface="+mn-cs"/>
              </a:rPr>
              <a:t>while (</a:t>
            </a:r>
            <a:r>
              <a:rPr lang="en-US" sz="1400" dirty="0" err="1">
                <a:latin typeface="+mn-lt"/>
                <a:cs typeface="+mn-cs"/>
              </a:rPr>
              <a:t>elements.hasNext</a:t>
            </a:r>
            <a:r>
              <a:rPr lang="en-US" sz="1400" dirty="0">
                <a:latin typeface="+mn-lt"/>
                <a:cs typeface="+mn-cs"/>
              </a:rPr>
              <a:t>())){</a:t>
            </a:r>
          </a:p>
          <a:p>
            <a:pPr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a:t>
            </a:r>
            <a:r>
              <a:rPr lang="en-US" sz="1400" dirty="0" err="1">
                <a:latin typeface="+mn-lt"/>
                <a:cs typeface="+mn-cs"/>
              </a:rPr>
              <a:t>elements.nextElement</a:t>
            </a:r>
            <a:r>
              <a:rPr lang="en-US" sz="1400" dirty="0">
                <a:latin typeface="+mn-lt"/>
                <a:cs typeface="+mn-cs"/>
              </a:rPr>
              <a:t>())</a:t>
            </a:r>
          </a:p>
          <a:p>
            <a:pPr algn="l" rtl="0" fontAlgn="auto">
              <a:spcBef>
                <a:spcPts val="0"/>
              </a:spcBef>
              <a:spcAft>
                <a:spcPts val="0"/>
              </a:spcAft>
              <a:defRPr/>
            </a:pPr>
            <a:r>
              <a:rPr lang="en-US" sz="1400" dirty="0">
                <a:latin typeface="+mn-lt"/>
                <a:cs typeface="+mn-cs"/>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514350" y="274638"/>
            <a:ext cx="9258300" cy="1143000"/>
          </a:xfrm>
        </p:spPr>
        <p:txBody>
          <a:bodyPr/>
          <a:lstStyle/>
          <a:p>
            <a:r>
              <a:rPr lang="en-US" smtClean="0"/>
              <a:t>Abstract Adapters</a:t>
            </a:r>
          </a:p>
        </p:txBody>
      </p:sp>
      <p:sp>
        <p:nvSpPr>
          <p:cNvPr id="65538" name="Rectangle 3"/>
          <p:cNvSpPr>
            <a:spLocks noGrp="1" noChangeArrowheads="1"/>
          </p:cNvSpPr>
          <p:nvPr>
            <p:ph type="body" idx="1"/>
          </p:nvPr>
        </p:nvSpPr>
        <p:spPr/>
        <p:txBody>
          <a:bodyPr/>
          <a:lstStyle/>
          <a:p>
            <a:r>
              <a:rPr lang="en-US" sz="2400" smtClean="0"/>
              <a:t>Abstract adapters used to create customized collections</a:t>
            </a:r>
          </a:p>
        </p:txBody>
      </p:sp>
      <p:sp>
        <p:nvSpPr>
          <p:cNvPr id="240644" name="AutoShape 4"/>
          <p:cNvSpPr>
            <a:spLocks noChangeArrowheads="1"/>
          </p:cNvSpPr>
          <p:nvPr/>
        </p:nvSpPr>
        <p:spPr bwMode="auto">
          <a:xfrm>
            <a:off x="1028700" y="2133600"/>
            <a:ext cx="42005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AbstractCollection</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5542" name="Rectangle 5"/>
          <p:cNvSpPr>
            <a:spLocks noChangeArrowheads="1"/>
          </p:cNvSpPr>
          <p:nvPr/>
        </p:nvSpPr>
        <p:spPr bwMode="auto">
          <a:xfrm>
            <a:off x="1200150" y="2514600"/>
            <a:ext cx="3857625" cy="228600"/>
          </a:xfrm>
          <a:prstGeom prst="rect">
            <a:avLst/>
          </a:prstGeom>
          <a:noFill/>
          <a:ln w="9525">
            <a:solidFill>
              <a:schemeClr val="tx1"/>
            </a:solidFill>
            <a:miter lim="800000"/>
            <a:headEnd/>
            <a:tailEnd/>
          </a:ln>
        </p:spPr>
        <p:txBody>
          <a:bodyPr wrap="none" anchor="ctr"/>
          <a:lstStyle/>
          <a:p>
            <a:pPr algn="l" rtl="0"/>
            <a:r>
              <a:rPr lang="en-US" sz="1200"/>
              <a:t>add()  must be overridden </a:t>
            </a:r>
          </a:p>
        </p:txBody>
      </p:sp>
      <p:sp>
        <p:nvSpPr>
          <p:cNvPr id="65543" name="Rectangle 7"/>
          <p:cNvSpPr>
            <a:spLocks noChangeArrowheads="1"/>
          </p:cNvSpPr>
          <p:nvPr/>
        </p:nvSpPr>
        <p:spPr bwMode="auto">
          <a:xfrm>
            <a:off x="1200150" y="2743200"/>
            <a:ext cx="3857625" cy="457200"/>
          </a:xfrm>
          <a:prstGeom prst="rect">
            <a:avLst/>
          </a:prstGeom>
          <a:noFill/>
          <a:ln w="9525">
            <a:solidFill>
              <a:schemeClr val="tx1"/>
            </a:solidFill>
            <a:miter lim="800000"/>
            <a:headEnd/>
            <a:tailEnd/>
          </a:ln>
        </p:spPr>
        <p:txBody>
          <a:bodyPr wrap="none" anchor="ctr"/>
          <a:lstStyle/>
          <a:p>
            <a:pPr algn="l" rtl="0"/>
            <a:r>
              <a:rPr lang="en-US" sz="1200"/>
              <a:t>Iterator must be implemented, </a:t>
            </a:r>
          </a:p>
          <a:p>
            <a:pPr algn="l" rtl="0"/>
            <a:r>
              <a:rPr lang="en-US" sz="1200"/>
              <a:t>remove() method must be overwritten</a:t>
            </a:r>
          </a:p>
        </p:txBody>
      </p:sp>
      <p:sp>
        <p:nvSpPr>
          <p:cNvPr id="240652" name="AutoShape 12"/>
          <p:cNvSpPr>
            <a:spLocks noChangeArrowheads="1"/>
          </p:cNvSpPr>
          <p:nvPr/>
        </p:nvSpPr>
        <p:spPr bwMode="auto">
          <a:xfrm>
            <a:off x="5486400" y="2133600"/>
            <a:ext cx="42005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AbstractMap</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65558" name="Line 21"/>
          <p:cNvSpPr>
            <a:spLocks noChangeShapeType="1"/>
          </p:cNvSpPr>
          <p:nvPr/>
        </p:nvSpPr>
        <p:spPr bwMode="auto">
          <a:xfrm flipH="1">
            <a:off x="2057400" y="3581400"/>
            <a:ext cx="7286625" cy="0"/>
          </a:xfrm>
          <a:prstGeom prst="line">
            <a:avLst/>
          </a:prstGeom>
          <a:noFill/>
          <a:ln w="38100">
            <a:solidFill>
              <a:schemeClr val="tx1"/>
            </a:solidFill>
            <a:round/>
            <a:headEnd/>
            <a:tailEnd/>
          </a:ln>
        </p:spPr>
        <p:txBody>
          <a:bodyPr/>
          <a:lstStyle/>
          <a:p>
            <a:endParaRPr lang="he-IL"/>
          </a:p>
        </p:txBody>
      </p:sp>
      <p:sp>
        <p:nvSpPr>
          <p:cNvPr id="65559" name="Line 22"/>
          <p:cNvSpPr>
            <a:spLocks noChangeShapeType="1"/>
          </p:cNvSpPr>
          <p:nvPr/>
        </p:nvSpPr>
        <p:spPr bwMode="auto">
          <a:xfrm flipV="1">
            <a:off x="3771900" y="3276600"/>
            <a:ext cx="0" cy="304800"/>
          </a:xfrm>
          <a:prstGeom prst="line">
            <a:avLst/>
          </a:prstGeom>
          <a:noFill/>
          <a:ln w="38100">
            <a:solidFill>
              <a:schemeClr val="tx1"/>
            </a:solidFill>
            <a:round/>
            <a:headEnd/>
            <a:tailEnd type="triangle" w="med" len="med"/>
          </a:ln>
        </p:spPr>
        <p:txBody>
          <a:bodyPr/>
          <a:lstStyle/>
          <a:p>
            <a:endParaRPr lang="he-IL"/>
          </a:p>
        </p:txBody>
      </p:sp>
      <p:sp>
        <p:nvSpPr>
          <p:cNvPr id="65560" name="Line 23"/>
          <p:cNvSpPr>
            <a:spLocks noChangeShapeType="1"/>
          </p:cNvSpPr>
          <p:nvPr/>
        </p:nvSpPr>
        <p:spPr bwMode="auto">
          <a:xfrm flipV="1">
            <a:off x="2057400" y="3581400"/>
            <a:ext cx="0" cy="457200"/>
          </a:xfrm>
          <a:prstGeom prst="line">
            <a:avLst/>
          </a:prstGeom>
          <a:noFill/>
          <a:ln w="38100">
            <a:solidFill>
              <a:schemeClr val="tx1"/>
            </a:solidFill>
            <a:round/>
            <a:headEnd/>
            <a:tailEnd/>
          </a:ln>
        </p:spPr>
        <p:txBody>
          <a:bodyPr/>
          <a:lstStyle/>
          <a:p>
            <a:endParaRPr lang="he-IL"/>
          </a:p>
        </p:txBody>
      </p:sp>
      <p:sp>
        <p:nvSpPr>
          <p:cNvPr id="65561" name="Line 24"/>
          <p:cNvSpPr>
            <a:spLocks noChangeShapeType="1"/>
          </p:cNvSpPr>
          <p:nvPr/>
        </p:nvSpPr>
        <p:spPr bwMode="auto">
          <a:xfrm flipV="1">
            <a:off x="7372350" y="3581400"/>
            <a:ext cx="0" cy="457200"/>
          </a:xfrm>
          <a:prstGeom prst="line">
            <a:avLst/>
          </a:prstGeom>
          <a:noFill/>
          <a:ln w="38100">
            <a:solidFill>
              <a:schemeClr val="tx1"/>
            </a:solidFill>
            <a:round/>
            <a:headEnd/>
            <a:tailEnd/>
          </a:ln>
        </p:spPr>
        <p:txBody>
          <a:bodyPr/>
          <a:lstStyle/>
          <a:p>
            <a:endParaRPr lang="he-IL"/>
          </a:p>
        </p:txBody>
      </p:sp>
      <p:sp>
        <p:nvSpPr>
          <p:cNvPr id="65563" name="Rectangle 26"/>
          <p:cNvSpPr>
            <a:spLocks noChangeArrowheads="1"/>
          </p:cNvSpPr>
          <p:nvPr/>
        </p:nvSpPr>
        <p:spPr bwMode="auto">
          <a:xfrm>
            <a:off x="5657850" y="2590800"/>
            <a:ext cx="3857625" cy="228600"/>
          </a:xfrm>
          <a:prstGeom prst="rect">
            <a:avLst/>
          </a:prstGeom>
          <a:noFill/>
          <a:ln w="9525">
            <a:solidFill>
              <a:schemeClr val="tx1"/>
            </a:solidFill>
            <a:miter lim="800000"/>
            <a:headEnd/>
            <a:tailEnd/>
          </a:ln>
        </p:spPr>
        <p:txBody>
          <a:bodyPr wrap="none" anchor="ctr"/>
          <a:lstStyle/>
          <a:p>
            <a:pPr algn="l" rtl="0"/>
            <a:r>
              <a:rPr lang="en-US" sz="1200"/>
              <a:t>Implements Map</a:t>
            </a:r>
          </a:p>
        </p:txBody>
      </p:sp>
      <p:sp>
        <p:nvSpPr>
          <p:cNvPr id="65564" name="Rectangle 27"/>
          <p:cNvSpPr>
            <a:spLocks noChangeArrowheads="1"/>
          </p:cNvSpPr>
          <p:nvPr/>
        </p:nvSpPr>
        <p:spPr bwMode="auto">
          <a:xfrm>
            <a:off x="5657850" y="2819400"/>
            <a:ext cx="3857625" cy="228600"/>
          </a:xfrm>
          <a:prstGeom prst="rect">
            <a:avLst/>
          </a:prstGeom>
          <a:noFill/>
          <a:ln w="9525">
            <a:solidFill>
              <a:schemeClr val="tx1"/>
            </a:solidFill>
            <a:miter lim="800000"/>
            <a:headEnd/>
            <a:tailEnd/>
          </a:ln>
        </p:spPr>
        <p:txBody>
          <a:bodyPr wrap="none" anchor="ctr"/>
          <a:lstStyle/>
          <a:p>
            <a:pPr algn="l" rtl="0"/>
            <a:r>
              <a:rPr lang="en-US" sz="1200"/>
              <a:t>put() method must be overridden </a:t>
            </a:r>
          </a:p>
        </p:txBody>
      </p:sp>
      <p:sp>
        <p:nvSpPr>
          <p:cNvPr id="26" name="AutoShape 8"/>
          <p:cNvSpPr>
            <a:spLocks noChangeArrowheads="1"/>
          </p:cNvSpPr>
          <p:nvPr/>
        </p:nvSpPr>
        <p:spPr bwMode="auto">
          <a:xfrm>
            <a:off x="85725" y="3962400"/>
            <a:ext cx="42005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AbstractSet</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27" name="Rectangle 9"/>
          <p:cNvSpPr>
            <a:spLocks noChangeArrowheads="1"/>
          </p:cNvSpPr>
          <p:nvPr/>
        </p:nvSpPr>
        <p:spPr bwMode="auto">
          <a:xfrm>
            <a:off x="257175" y="4343400"/>
            <a:ext cx="3857625" cy="228600"/>
          </a:xfrm>
          <a:prstGeom prst="rect">
            <a:avLst/>
          </a:prstGeom>
          <a:noFill/>
          <a:ln w="9525">
            <a:solidFill>
              <a:schemeClr val="tx1"/>
            </a:solidFill>
            <a:miter lim="800000"/>
            <a:headEnd/>
            <a:tailEnd/>
          </a:ln>
        </p:spPr>
        <p:txBody>
          <a:bodyPr wrap="none" anchor="ctr"/>
          <a:lstStyle/>
          <a:p>
            <a:pPr algn="l" rtl="0"/>
            <a:r>
              <a:rPr lang="en-US" sz="1200"/>
              <a:t>public boolean equals (Object obj)</a:t>
            </a:r>
          </a:p>
        </p:txBody>
      </p:sp>
      <p:sp>
        <p:nvSpPr>
          <p:cNvPr id="28" name="Rectangle 10"/>
          <p:cNvSpPr>
            <a:spLocks noChangeArrowheads="1"/>
          </p:cNvSpPr>
          <p:nvPr/>
        </p:nvSpPr>
        <p:spPr bwMode="auto">
          <a:xfrm>
            <a:off x="257175" y="4800600"/>
            <a:ext cx="3857625" cy="228600"/>
          </a:xfrm>
          <a:prstGeom prst="rect">
            <a:avLst/>
          </a:prstGeom>
          <a:noFill/>
          <a:ln w="9525">
            <a:solidFill>
              <a:schemeClr val="tx1"/>
            </a:solidFill>
            <a:miter lim="800000"/>
            <a:headEnd/>
            <a:tailEnd/>
          </a:ln>
        </p:spPr>
        <p:txBody>
          <a:bodyPr wrap="none" anchor="ctr"/>
          <a:lstStyle/>
          <a:p>
            <a:pPr algn="l" rtl="0"/>
            <a:r>
              <a:rPr lang="en-US" sz="1200"/>
              <a:t>public boolean  removeAll (Collection col)</a:t>
            </a:r>
          </a:p>
        </p:txBody>
      </p:sp>
      <p:sp>
        <p:nvSpPr>
          <p:cNvPr id="29" name="Rectangle 11"/>
          <p:cNvSpPr>
            <a:spLocks noChangeArrowheads="1"/>
          </p:cNvSpPr>
          <p:nvPr/>
        </p:nvSpPr>
        <p:spPr bwMode="auto">
          <a:xfrm>
            <a:off x="257175" y="4572000"/>
            <a:ext cx="3857625" cy="228600"/>
          </a:xfrm>
          <a:prstGeom prst="rect">
            <a:avLst/>
          </a:prstGeom>
          <a:noFill/>
          <a:ln w="9525">
            <a:solidFill>
              <a:schemeClr val="tx1"/>
            </a:solidFill>
            <a:miter lim="800000"/>
            <a:headEnd/>
            <a:tailEnd/>
          </a:ln>
        </p:spPr>
        <p:txBody>
          <a:bodyPr wrap="none" anchor="ctr"/>
          <a:lstStyle/>
          <a:p>
            <a:pPr algn="l" rtl="0"/>
            <a:r>
              <a:rPr lang="en-US" sz="1200"/>
              <a:t>public int hashCode ()</a:t>
            </a:r>
          </a:p>
        </p:txBody>
      </p:sp>
      <p:sp>
        <p:nvSpPr>
          <p:cNvPr id="30" name="AutoShape 16"/>
          <p:cNvSpPr>
            <a:spLocks noChangeArrowheads="1"/>
          </p:cNvSpPr>
          <p:nvPr/>
        </p:nvSpPr>
        <p:spPr bwMode="auto">
          <a:xfrm>
            <a:off x="4543425" y="3962400"/>
            <a:ext cx="4200525" cy="1143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a:t>AbstractList</a:t>
            </a:r>
          </a:p>
          <a:p>
            <a:pPr algn="l" rtl="0" fontAlgn="auto">
              <a:spcBef>
                <a:spcPts val="0"/>
              </a:spcBef>
              <a:spcAft>
                <a:spcPts val="0"/>
              </a:spcAft>
              <a:defRPr/>
            </a:pPr>
            <a:endParaRPr lang="en-US" sz="1200"/>
          </a:p>
          <a:p>
            <a:pPr algn="l" rtl="0" fontAlgn="auto">
              <a:spcBef>
                <a:spcPts val="0"/>
              </a:spcBef>
              <a:spcAft>
                <a:spcPts val="0"/>
              </a:spcAft>
              <a:defRPr/>
            </a:pPr>
            <a:endParaRPr lang="en-US" sz="1200"/>
          </a:p>
          <a:p>
            <a:pPr algn="l" rtl="0" fontAlgn="auto">
              <a:spcBef>
                <a:spcPts val="0"/>
              </a:spcBef>
              <a:spcAft>
                <a:spcPts val="0"/>
              </a:spcAft>
              <a:buFontTx/>
              <a:buChar char="•"/>
              <a:defRPr/>
            </a:pPr>
            <a:endParaRPr lang="en-US" sz="1200"/>
          </a:p>
          <a:p>
            <a:pPr algn="l" rtl="0" fontAlgn="auto">
              <a:spcBef>
                <a:spcPts val="0"/>
              </a:spcBef>
              <a:spcAft>
                <a:spcPts val="0"/>
              </a:spcAft>
              <a:buFontTx/>
              <a:buChar char="•"/>
              <a:defRPr/>
            </a:pPr>
            <a:endParaRPr lang="en-US" sz="1200"/>
          </a:p>
        </p:txBody>
      </p:sp>
      <p:sp>
        <p:nvSpPr>
          <p:cNvPr id="31" name="Rectangle 17"/>
          <p:cNvSpPr>
            <a:spLocks noChangeArrowheads="1"/>
          </p:cNvSpPr>
          <p:nvPr/>
        </p:nvSpPr>
        <p:spPr bwMode="auto">
          <a:xfrm>
            <a:off x="4714875" y="4343400"/>
            <a:ext cx="3857625" cy="228600"/>
          </a:xfrm>
          <a:prstGeom prst="rect">
            <a:avLst/>
          </a:prstGeom>
          <a:noFill/>
          <a:ln w="9525">
            <a:solidFill>
              <a:schemeClr val="tx1"/>
            </a:solidFill>
            <a:miter lim="800000"/>
            <a:headEnd/>
            <a:tailEnd/>
          </a:ln>
        </p:spPr>
        <p:txBody>
          <a:bodyPr wrap="none" anchor="ctr"/>
          <a:lstStyle/>
          <a:p>
            <a:pPr algn="l" rtl="0"/>
            <a:r>
              <a:rPr lang="en-US" sz="1200"/>
              <a:t>Implements List</a:t>
            </a:r>
          </a:p>
        </p:txBody>
      </p:sp>
      <p:sp>
        <p:nvSpPr>
          <p:cNvPr id="32" name="Rectangle 20"/>
          <p:cNvSpPr>
            <a:spLocks noChangeArrowheads="1"/>
          </p:cNvSpPr>
          <p:nvPr/>
        </p:nvSpPr>
        <p:spPr bwMode="auto">
          <a:xfrm>
            <a:off x="4714875" y="4572000"/>
            <a:ext cx="3857625" cy="228600"/>
          </a:xfrm>
          <a:prstGeom prst="rect">
            <a:avLst/>
          </a:prstGeom>
          <a:noFill/>
          <a:ln w="9525">
            <a:solidFill>
              <a:schemeClr val="tx1"/>
            </a:solidFill>
            <a:miter lim="800000"/>
            <a:headEnd/>
            <a:tailEnd/>
          </a:ln>
        </p:spPr>
        <p:txBody>
          <a:bodyPr wrap="none" anchor="ctr"/>
          <a:lstStyle/>
          <a:p>
            <a:pPr algn="l" rtl="0"/>
            <a:r>
              <a:rPr lang="en-US" sz="1200"/>
              <a:t>add() method must be overridden </a:t>
            </a:r>
          </a:p>
        </p:txBody>
      </p:sp>
      <p:sp>
        <p:nvSpPr>
          <p:cNvPr id="33" name="Rectangle 25"/>
          <p:cNvSpPr>
            <a:spLocks noChangeArrowheads="1"/>
          </p:cNvSpPr>
          <p:nvPr/>
        </p:nvSpPr>
        <p:spPr bwMode="auto">
          <a:xfrm>
            <a:off x="4714875" y="4800600"/>
            <a:ext cx="3857625" cy="228600"/>
          </a:xfrm>
          <a:prstGeom prst="rect">
            <a:avLst/>
          </a:prstGeom>
          <a:noFill/>
          <a:ln w="9525">
            <a:solidFill>
              <a:schemeClr val="tx1"/>
            </a:solidFill>
            <a:miter lim="800000"/>
            <a:headEnd/>
            <a:tailEnd/>
          </a:ln>
        </p:spPr>
        <p:txBody>
          <a:bodyPr wrap="none" anchor="ctr"/>
          <a:lstStyle/>
          <a:p>
            <a:pPr algn="l" rtl="0"/>
            <a:r>
              <a:rPr lang="en-US" sz="1200"/>
              <a:t>ListIterator must be provided </a:t>
            </a:r>
          </a:p>
        </p:txBody>
      </p:sp>
      <p:graphicFrame>
        <p:nvGraphicFramePr>
          <p:cNvPr id="39" name="Table 38"/>
          <p:cNvGraphicFramePr>
            <a:graphicFrameLocks noGrp="1"/>
          </p:cNvGraphicFramePr>
          <p:nvPr/>
        </p:nvGraphicFramePr>
        <p:xfrm>
          <a:off x="1114425" y="5410200"/>
          <a:ext cx="3171826" cy="1036320"/>
        </p:xfrm>
        <a:graphic>
          <a:graphicData uri="http://schemas.openxmlformats.org/drawingml/2006/table">
            <a:tbl>
              <a:tblPr rtl="1" firstRow="1" bandRow="1">
                <a:tableStyleId>{5C22544A-7EE6-4342-B048-85BDC9FD1C3A}</a:tableStyleId>
              </a:tblPr>
              <a:tblGrid>
                <a:gridCol w="1279860"/>
                <a:gridCol w="1140744"/>
                <a:gridCol w="751222"/>
              </a:tblGrid>
              <a:tr h="247650">
                <a:tc>
                  <a:txBody>
                    <a:bodyPr/>
                    <a:lstStyle/>
                    <a:p>
                      <a:pPr algn="l" rtl="0"/>
                      <a:r>
                        <a:rPr lang="en-US" sz="1100" dirty="0" smtClean="0">
                          <a:solidFill>
                            <a:schemeClr val="tx1"/>
                          </a:solidFill>
                        </a:rPr>
                        <a:t>May</a:t>
                      </a:r>
                      <a:r>
                        <a:rPr lang="en-US" sz="1100" baseline="0" dirty="0" smtClean="0">
                          <a:solidFill>
                            <a:schemeClr val="tx1"/>
                          </a:solidFill>
                        </a:rPr>
                        <a:t> return</a:t>
                      </a:r>
                      <a:r>
                        <a:rPr lang="en-US" sz="1100" dirty="0" smtClean="0">
                          <a:solidFill>
                            <a:schemeClr val="tx1"/>
                          </a:solidFill>
                        </a:rPr>
                        <a:t> null</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May</a:t>
                      </a:r>
                      <a:r>
                        <a:rPr lang="en-US" sz="1100" baseline="0" dirty="0" smtClean="0">
                          <a:solidFill>
                            <a:schemeClr val="tx1"/>
                          </a:solidFill>
                        </a:rPr>
                        <a:t> throw Ex</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r>
              <a:tr h="247650">
                <a:tc>
                  <a:txBody>
                    <a:bodyPr/>
                    <a:lstStyle/>
                    <a:p>
                      <a:pPr algn="l" rtl="0"/>
                      <a:r>
                        <a:rPr lang="en-US" sz="1100" dirty="0" smtClean="0">
                          <a:solidFill>
                            <a:schemeClr val="tx1"/>
                          </a:solidFill>
                        </a:rPr>
                        <a:t>offer(Object)</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add(Object)</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Insert</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r>
              <a:tr h="247650">
                <a:tc>
                  <a:txBody>
                    <a:bodyPr/>
                    <a:lstStyle/>
                    <a:p>
                      <a:pPr algn="l" rtl="0"/>
                      <a:r>
                        <a:rPr lang="en-US" sz="1100" dirty="0" smtClean="0">
                          <a:solidFill>
                            <a:schemeClr val="tx1"/>
                          </a:solidFill>
                        </a:rPr>
                        <a:t>poll()</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remove()</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Remove</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r>
              <a:tr h="247650">
                <a:tc>
                  <a:txBody>
                    <a:bodyPr/>
                    <a:lstStyle/>
                    <a:p>
                      <a:pPr algn="l" rtl="0"/>
                      <a:r>
                        <a:rPr lang="en-US" sz="1100" dirty="0" smtClean="0">
                          <a:solidFill>
                            <a:schemeClr val="tx1"/>
                          </a:solidFill>
                        </a:rPr>
                        <a:t>peek()</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element()</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a:txBody>
                    <a:bodyPr/>
                    <a:lstStyle/>
                    <a:p>
                      <a:pPr algn="l" rtl="0"/>
                      <a:r>
                        <a:rPr lang="en-US" sz="1100" dirty="0" smtClean="0">
                          <a:solidFill>
                            <a:schemeClr val="tx1"/>
                          </a:solidFill>
                        </a:rPr>
                        <a:t>Examine </a:t>
                      </a:r>
                      <a:endParaRPr lang="he-IL" sz="1100" dirty="0">
                        <a:solidFill>
                          <a:schemeClr val="tx1"/>
                        </a:solidFill>
                      </a:endParaRPr>
                    </a:p>
                  </a:txBody>
                  <a:tcPr marL="102870" marR="102870">
                    <a:gradFill flip="none" rotWithShape="1">
                      <a:gsLst>
                        <a:gs pos="0">
                          <a:schemeClr val="bg1">
                            <a:lumMod val="65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r>
            </a:tbl>
          </a:graphicData>
        </a:graphic>
      </p:graphicFrame>
      <p:sp>
        <p:nvSpPr>
          <p:cNvPr id="42" name="Freeform 41"/>
          <p:cNvSpPr/>
          <p:nvPr/>
        </p:nvSpPr>
        <p:spPr>
          <a:xfrm>
            <a:off x="4271963" y="5744633"/>
            <a:ext cx="1657350" cy="228600"/>
          </a:xfrm>
          <a:custGeom>
            <a:avLst/>
            <a:gdLst>
              <a:gd name="connsiteX0" fmla="*/ 0 w 1473200"/>
              <a:gd name="connsiteY0" fmla="*/ 46567 h 228600"/>
              <a:gd name="connsiteX1" fmla="*/ 533400 w 1473200"/>
              <a:gd name="connsiteY1" fmla="*/ 224367 h 228600"/>
              <a:gd name="connsiteX2" fmla="*/ 952500 w 1473200"/>
              <a:gd name="connsiteY2" fmla="*/ 21167 h 228600"/>
              <a:gd name="connsiteX3" fmla="*/ 1473200 w 1473200"/>
              <a:gd name="connsiteY3" fmla="*/ 97367 h 228600"/>
            </a:gdLst>
            <a:ahLst/>
            <a:cxnLst>
              <a:cxn ang="0">
                <a:pos x="connsiteX0" y="connsiteY0"/>
              </a:cxn>
              <a:cxn ang="0">
                <a:pos x="connsiteX1" y="connsiteY1"/>
              </a:cxn>
              <a:cxn ang="0">
                <a:pos x="connsiteX2" y="connsiteY2"/>
              </a:cxn>
              <a:cxn ang="0">
                <a:pos x="connsiteX3" y="connsiteY3"/>
              </a:cxn>
            </a:cxnLst>
            <a:rect l="l" t="t" r="r" b="b"/>
            <a:pathLst>
              <a:path w="1473200" h="228600">
                <a:moveTo>
                  <a:pt x="0" y="46567"/>
                </a:moveTo>
                <a:cubicBezTo>
                  <a:pt x="187325" y="137583"/>
                  <a:pt x="374650" y="228600"/>
                  <a:pt x="533400" y="224367"/>
                </a:cubicBezTo>
                <a:cubicBezTo>
                  <a:pt x="692150" y="220134"/>
                  <a:pt x="795867" y="42334"/>
                  <a:pt x="952500" y="21167"/>
                </a:cubicBezTo>
                <a:cubicBezTo>
                  <a:pt x="1109133" y="0"/>
                  <a:pt x="1291166" y="48683"/>
                  <a:pt x="1473200" y="97367"/>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3" name="Rectangle 42"/>
          <p:cNvSpPr/>
          <p:nvPr/>
        </p:nvSpPr>
        <p:spPr>
          <a:xfrm>
            <a:off x="1114425" y="5410200"/>
            <a:ext cx="77152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Line 24"/>
          <p:cNvSpPr>
            <a:spLocks noChangeShapeType="1"/>
          </p:cNvSpPr>
          <p:nvPr/>
        </p:nvSpPr>
        <p:spPr bwMode="auto">
          <a:xfrm flipV="1">
            <a:off x="9344025" y="3581400"/>
            <a:ext cx="0" cy="1828800"/>
          </a:xfrm>
          <a:prstGeom prst="line">
            <a:avLst/>
          </a:prstGeom>
          <a:noFill/>
          <a:ln w="38100">
            <a:solidFill>
              <a:schemeClr val="tx1"/>
            </a:solidFill>
            <a:round/>
            <a:headEnd/>
            <a:tailEnd/>
          </a:ln>
        </p:spPr>
        <p:txBody>
          <a:bodyPr/>
          <a:lstStyle/>
          <a:p>
            <a:endParaRPr lang="he-IL"/>
          </a:p>
        </p:txBody>
      </p:sp>
      <p:sp>
        <p:nvSpPr>
          <p:cNvPr id="45" name="AutoShape 16"/>
          <p:cNvSpPr>
            <a:spLocks noChangeArrowheads="1"/>
          </p:cNvSpPr>
          <p:nvPr/>
        </p:nvSpPr>
        <p:spPr bwMode="auto">
          <a:xfrm>
            <a:off x="5915025" y="5334000"/>
            <a:ext cx="4200525" cy="9906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l" rtl="0" fontAlgn="auto">
              <a:spcBef>
                <a:spcPts val="0"/>
              </a:spcBef>
              <a:spcAft>
                <a:spcPts val="0"/>
              </a:spcAft>
              <a:defRPr/>
            </a:pPr>
            <a:r>
              <a:rPr lang="en-US" sz="1200" u="sng" dirty="0" err="1" smtClean="0"/>
              <a:t>AbstractQueue</a:t>
            </a:r>
            <a:endParaRPr lang="en-US" sz="1200" u="sng" dirty="0"/>
          </a:p>
          <a:p>
            <a:pPr algn="l" rtl="0" fontAlgn="auto">
              <a:spcBef>
                <a:spcPts val="0"/>
              </a:spcBef>
              <a:spcAft>
                <a:spcPts val="0"/>
              </a:spcAft>
              <a:defRPr/>
            </a:pPr>
            <a:endParaRPr lang="en-US" sz="1200" dirty="0"/>
          </a:p>
          <a:p>
            <a:pPr algn="l" rtl="0" fontAlgn="auto">
              <a:spcBef>
                <a:spcPts val="0"/>
              </a:spcBef>
              <a:spcAft>
                <a:spcPts val="0"/>
              </a:spcAft>
              <a:defRPr/>
            </a:pPr>
            <a:endParaRPr lang="en-US" sz="1200" dirty="0"/>
          </a:p>
          <a:p>
            <a:pPr algn="l" rtl="0" fontAlgn="auto">
              <a:spcBef>
                <a:spcPts val="0"/>
              </a:spcBef>
              <a:spcAft>
                <a:spcPts val="0"/>
              </a:spcAft>
              <a:buFontTx/>
              <a:buChar char="•"/>
              <a:defRPr/>
            </a:pPr>
            <a:endParaRPr lang="en-US" sz="1200" dirty="0"/>
          </a:p>
          <a:p>
            <a:pPr algn="l" rtl="0" fontAlgn="auto">
              <a:spcBef>
                <a:spcPts val="0"/>
              </a:spcBef>
              <a:spcAft>
                <a:spcPts val="0"/>
              </a:spcAft>
              <a:buFontTx/>
              <a:buChar char="•"/>
              <a:defRPr/>
            </a:pPr>
            <a:endParaRPr lang="en-US" sz="1200" dirty="0"/>
          </a:p>
        </p:txBody>
      </p:sp>
      <p:sp>
        <p:nvSpPr>
          <p:cNvPr id="46" name="Rectangle 17"/>
          <p:cNvSpPr>
            <a:spLocks noChangeArrowheads="1"/>
          </p:cNvSpPr>
          <p:nvPr/>
        </p:nvSpPr>
        <p:spPr bwMode="auto">
          <a:xfrm>
            <a:off x="6086475" y="5715000"/>
            <a:ext cx="3857625" cy="228600"/>
          </a:xfrm>
          <a:prstGeom prst="rect">
            <a:avLst/>
          </a:prstGeom>
          <a:noFill/>
          <a:ln w="9525">
            <a:solidFill>
              <a:schemeClr val="tx1"/>
            </a:solidFill>
            <a:miter lim="800000"/>
            <a:headEnd/>
            <a:tailEnd/>
          </a:ln>
        </p:spPr>
        <p:txBody>
          <a:bodyPr wrap="none" anchor="ctr"/>
          <a:lstStyle/>
          <a:p>
            <a:pPr algn="l" rtl="0"/>
            <a:r>
              <a:rPr lang="en-US" sz="1200" dirty="0"/>
              <a:t>Implements </a:t>
            </a:r>
            <a:r>
              <a:rPr lang="en-US" sz="1200" dirty="0" smtClean="0"/>
              <a:t>Queue</a:t>
            </a:r>
            <a:endParaRPr lang="en-US" sz="1200" dirty="0"/>
          </a:p>
        </p:txBody>
      </p:sp>
      <p:sp>
        <p:nvSpPr>
          <p:cNvPr id="47" name="Rectangle 20"/>
          <p:cNvSpPr>
            <a:spLocks noChangeArrowheads="1"/>
          </p:cNvSpPr>
          <p:nvPr/>
        </p:nvSpPr>
        <p:spPr bwMode="auto">
          <a:xfrm>
            <a:off x="6086475" y="5943600"/>
            <a:ext cx="3857625" cy="228600"/>
          </a:xfrm>
          <a:prstGeom prst="rect">
            <a:avLst/>
          </a:prstGeom>
          <a:noFill/>
          <a:ln w="9525">
            <a:solidFill>
              <a:schemeClr val="tx1"/>
            </a:solidFill>
            <a:miter lim="800000"/>
            <a:headEnd/>
            <a:tailEnd/>
          </a:ln>
        </p:spPr>
        <p:txBody>
          <a:bodyPr wrap="none" anchor="ctr"/>
          <a:lstStyle/>
          <a:p>
            <a:pPr algn="l" rtl="0"/>
            <a:r>
              <a:rPr lang="en-US" sz="1200" dirty="0" smtClean="0"/>
              <a:t>add(), clear(), remove(), element() are provided</a:t>
            </a:r>
            <a:endParaRPr lang="en-US" sz="12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528638" y="571500"/>
            <a:ext cx="9258300" cy="1143000"/>
          </a:xfrm>
        </p:spPr>
        <p:txBody>
          <a:bodyPr/>
          <a:lstStyle/>
          <a:p>
            <a:r>
              <a:rPr lang="en-US" dirty="0" smtClean="0"/>
              <a:t>Implementation Classes</a:t>
            </a:r>
          </a:p>
        </p:txBody>
      </p:sp>
      <p:sp>
        <p:nvSpPr>
          <p:cNvPr id="241668" name="AutoShape 4"/>
          <p:cNvSpPr>
            <a:spLocks noChangeArrowheads="1"/>
          </p:cNvSpPr>
          <p:nvPr/>
        </p:nvSpPr>
        <p:spPr bwMode="auto">
          <a:xfrm>
            <a:off x="514350" y="11430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Collection</a:t>
            </a:r>
            <a:endParaRPr lang="en-US" sz="1400"/>
          </a:p>
        </p:txBody>
      </p:sp>
      <p:sp>
        <p:nvSpPr>
          <p:cNvPr id="241671" name="AutoShape 7"/>
          <p:cNvSpPr>
            <a:spLocks noChangeArrowheads="1"/>
          </p:cNvSpPr>
          <p:nvPr/>
        </p:nvSpPr>
        <p:spPr bwMode="auto">
          <a:xfrm>
            <a:off x="8315325" y="23622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Map</a:t>
            </a:r>
            <a:endParaRPr lang="en-US" sz="1400"/>
          </a:p>
        </p:txBody>
      </p:sp>
      <p:sp>
        <p:nvSpPr>
          <p:cNvPr id="241672" name="AutoShape 8"/>
          <p:cNvSpPr>
            <a:spLocks noChangeArrowheads="1"/>
          </p:cNvSpPr>
          <p:nvPr/>
        </p:nvSpPr>
        <p:spPr bwMode="auto">
          <a:xfrm>
            <a:off x="3857625" y="33528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AbstractSequentalList</a:t>
            </a:r>
            <a:endParaRPr lang="en-US" sz="1400"/>
          </a:p>
        </p:txBody>
      </p:sp>
      <p:sp>
        <p:nvSpPr>
          <p:cNvPr id="241674" name="AutoShape 10"/>
          <p:cNvSpPr>
            <a:spLocks noChangeArrowheads="1"/>
          </p:cNvSpPr>
          <p:nvPr/>
        </p:nvSpPr>
        <p:spPr bwMode="auto">
          <a:xfrm>
            <a:off x="1714500" y="3352800"/>
            <a:ext cx="102870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ArrayList</a:t>
            </a:r>
            <a:endParaRPr lang="en-US" sz="1400"/>
          </a:p>
        </p:txBody>
      </p:sp>
      <p:sp>
        <p:nvSpPr>
          <p:cNvPr id="241678" name="AutoShape 14"/>
          <p:cNvSpPr>
            <a:spLocks noChangeArrowheads="1"/>
          </p:cNvSpPr>
          <p:nvPr/>
        </p:nvSpPr>
        <p:spPr bwMode="auto">
          <a:xfrm>
            <a:off x="6257925" y="2895600"/>
            <a:ext cx="94297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TreeSet</a:t>
            </a:r>
            <a:endParaRPr lang="en-US" sz="1400"/>
          </a:p>
        </p:txBody>
      </p:sp>
      <p:sp>
        <p:nvSpPr>
          <p:cNvPr id="241679" name="AutoShape 15"/>
          <p:cNvSpPr>
            <a:spLocks noChangeArrowheads="1"/>
          </p:cNvSpPr>
          <p:nvPr/>
        </p:nvSpPr>
        <p:spPr bwMode="auto">
          <a:xfrm>
            <a:off x="7715250" y="34290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HashMap</a:t>
            </a:r>
            <a:endParaRPr lang="en-US" sz="1400"/>
          </a:p>
        </p:txBody>
      </p:sp>
      <p:sp>
        <p:nvSpPr>
          <p:cNvPr id="241680" name="AutoShape 16"/>
          <p:cNvSpPr>
            <a:spLocks noChangeArrowheads="1"/>
          </p:cNvSpPr>
          <p:nvPr/>
        </p:nvSpPr>
        <p:spPr bwMode="auto">
          <a:xfrm>
            <a:off x="9001125" y="34290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HashTree</a:t>
            </a:r>
            <a:endParaRPr lang="en-US" sz="1400"/>
          </a:p>
        </p:txBody>
      </p:sp>
      <p:sp>
        <p:nvSpPr>
          <p:cNvPr id="66598" name="Line 17"/>
          <p:cNvSpPr>
            <a:spLocks noChangeShapeType="1"/>
          </p:cNvSpPr>
          <p:nvPr/>
        </p:nvSpPr>
        <p:spPr bwMode="auto">
          <a:xfrm>
            <a:off x="3600450" y="1828800"/>
            <a:ext cx="0" cy="1143000"/>
          </a:xfrm>
          <a:prstGeom prst="line">
            <a:avLst/>
          </a:prstGeom>
          <a:noFill/>
          <a:ln w="9525">
            <a:solidFill>
              <a:schemeClr val="tx1"/>
            </a:solidFill>
            <a:round/>
            <a:headEnd/>
            <a:tailEnd/>
          </a:ln>
        </p:spPr>
        <p:txBody>
          <a:bodyPr/>
          <a:lstStyle/>
          <a:p>
            <a:endParaRPr lang="he-IL"/>
          </a:p>
        </p:txBody>
      </p:sp>
      <p:sp>
        <p:nvSpPr>
          <p:cNvPr id="66599" name="Line 18"/>
          <p:cNvSpPr>
            <a:spLocks noChangeShapeType="1"/>
          </p:cNvSpPr>
          <p:nvPr/>
        </p:nvSpPr>
        <p:spPr bwMode="auto">
          <a:xfrm>
            <a:off x="2228850" y="2971800"/>
            <a:ext cx="2828925" cy="0"/>
          </a:xfrm>
          <a:prstGeom prst="line">
            <a:avLst/>
          </a:prstGeom>
          <a:noFill/>
          <a:ln w="9525">
            <a:solidFill>
              <a:schemeClr val="tx1"/>
            </a:solidFill>
            <a:round/>
            <a:headEnd/>
            <a:tailEnd/>
          </a:ln>
        </p:spPr>
        <p:txBody>
          <a:bodyPr/>
          <a:lstStyle/>
          <a:p>
            <a:endParaRPr lang="he-IL"/>
          </a:p>
        </p:txBody>
      </p:sp>
      <p:sp>
        <p:nvSpPr>
          <p:cNvPr id="66600" name="Line 19"/>
          <p:cNvSpPr>
            <a:spLocks noChangeShapeType="1"/>
          </p:cNvSpPr>
          <p:nvPr/>
        </p:nvSpPr>
        <p:spPr bwMode="auto">
          <a:xfrm>
            <a:off x="2228850" y="2971800"/>
            <a:ext cx="0" cy="381000"/>
          </a:xfrm>
          <a:prstGeom prst="line">
            <a:avLst/>
          </a:prstGeom>
          <a:noFill/>
          <a:ln w="9525">
            <a:solidFill>
              <a:schemeClr val="tx1"/>
            </a:solidFill>
            <a:round/>
            <a:headEnd/>
            <a:tailEnd/>
          </a:ln>
        </p:spPr>
        <p:txBody>
          <a:bodyPr/>
          <a:lstStyle/>
          <a:p>
            <a:endParaRPr lang="he-IL"/>
          </a:p>
        </p:txBody>
      </p:sp>
      <p:sp>
        <p:nvSpPr>
          <p:cNvPr id="66601" name="Line 20"/>
          <p:cNvSpPr>
            <a:spLocks noChangeShapeType="1"/>
          </p:cNvSpPr>
          <p:nvPr/>
        </p:nvSpPr>
        <p:spPr bwMode="auto">
          <a:xfrm>
            <a:off x="3343275" y="2971800"/>
            <a:ext cx="0" cy="381000"/>
          </a:xfrm>
          <a:prstGeom prst="line">
            <a:avLst/>
          </a:prstGeom>
          <a:noFill/>
          <a:ln w="9525">
            <a:solidFill>
              <a:schemeClr val="tx1"/>
            </a:solidFill>
            <a:round/>
            <a:headEnd/>
            <a:tailEnd/>
          </a:ln>
        </p:spPr>
        <p:txBody>
          <a:bodyPr/>
          <a:lstStyle/>
          <a:p>
            <a:endParaRPr lang="he-IL"/>
          </a:p>
        </p:txBody>
      </p:sp>
      <p:sp>
        <p:nvSpPr>
          <p:cNvPr id="66602" name="Line 21"/>
          <p:cNvSpPr>
            <a:spLocks noChangeShapeType="1"/>
          </p:cNvSpPr>
          <p:nvPr/>
        </p:nvSpPr>
        <p:spPr bwMode="auto">
          <a:xfrm>
            <a:off x="5057775" y="2971800"/>
            <a:ext cx="0" cy="381000"/>
          </a:xfrm>
          <a:prstGeom prst="line">
            <a:avLst/>
          </a:prstGeom>
          <a:noFill/>
          <a:ln w="9525">
            <a:solidFill>
              <a:schemeClr val="tx1"/>
            </a:solidFill>
            <a:round/>
            <a:headEnd/>
            <a:tailEnd/>
          </a:ln>
        </p:spPr>
        <p:txBody>
          <a:bodyPr/>
          <a:lstStyle/>
          <a:p>
            <a:endParaRPr lang="he-IL"/>
          </a:p>
        </p:txBody>
      </p:sp>
      <p:sp>
        <p:nvSpPr>
          <p:cNvPr id="66603" name="Line 22"/>
          <p:cNvSpPr>
            <a:spLocks noChangeShapeType="1"/>
          </p:cNvSpPr>
          <p:nvPr/>
        </p:nvSpPr>
        <p:spPr bwMode="auto">
          <a:xfrm>
            <a:off x="6943725" y="1828800"/>
            <a:ext cx="0" cy="838200"/>
          </a:xfrm>
          <a:prstGeom prst="line">
            <a:avLst/>
          </a:prstGeom>
          <a:noFill/>
          <a:ln w="9525">
            <a:solidFill>
              <a:schemeClr val="tx1"/>
            </a:solidFill>
            <a:round/>
            <a:headEnd/>
            <a:tailEnd/>
          </a:ln>
        </p:spPr>
        <p:txBody>
          <a:bodyPr/>
          <a:lstStyle/>
          <a:p>
            <a:endParaRPr lang="he-IL"/>
          </a:p>
        </p:txBody>
      </p:sp>
      <p:sp>
        <p:nvSpPr>
          <p:cNvPr id="66604" name="Line 23"/>
          <p:cNvSpPr>
            <a:spLocks noChangeShapeType="1"/>
          </p:cNvSpPr>
          <p:nvPr/>
        </p:nvSpPr>
        <p:spPr bwMode="auto">
          <a:xfrm>
            <a:off x="5657850" y="2667000"/>
            <a:ext cx="1285875" cy="0"/>
          </a:xfrm>
          <a:prstGeom prst="line">
            <a:avLst/>
          </a:prstGeom>
          <a:noFill/>
          <a:ln w="9525">
            <a:solidFill>
              <a:schemeClr val="tx1"/>
            </a:solidFill>
            <a:round/>
            <a:headEnd/>
            <a:tailEnd/>
          </a:ln>
        </p:spPr>
        <p:txBody>
          <a:bodyPr/>
          <a:lstStyle/>
          <a:p>
            <a:endParaRPr lang="he-IL"/>
          </a:p>
        </p:txBody>
      </p:sp>
      <p:sp>
        <p:nvSpPr>
          <p:cNvPr id="66605" name="Line 24"/>
          <p:cNvSpPr>
            <a:spLocks noChangeShapeType="1"/>
          </p:cNvSpPr>
          <p:nvPr/>
        </p:nvSpPr>
        <p:spPr bwMode="auto">
          <a:xfrm>
            <a:off x="5657850" y="2667000"/>
            <a:ext cx="0" cy="381000"/>
          </a:xfrm>
          <a:prstGeom prst="line">
            <a:avLst/>
          </a:prstGeom>
          <a:noFill/>
          <a:ln w="9525">
            <a:solidFill>
              <a:schemeClr val="tx1"/>
            </a:solidFill>
            <a:round/>
            <a:headEnd/>
            <a:tailEnd/>
          </a:ln>
        </p:spPr>
        <p:txBody>
          <a:bodyPr/>
          <a:lstStyle/>
          <a:p>
            <a:endParaRPr lang="he-IL"/>
          </a:p>
        </p:txBody>
      </p:sp>
      <p:sp>
        <p:nvSpPr>
          <p:cNvPr id="66606" name="Line 25"/>
          <p:cNvSpPr>
            <a:spLocks noChangeShapeType="1"/>
          </p:cNvSpPr>
          <p:nvPr/>
        </p:nvSpPr>
        <p:spPr bwMode="auto">
          <a:xfrm>
            <a:off x="6943725" y="2514600"/>
            <a:ext cx="0" cy="381000"/>
          </a:xfrm>
          <a:prstGeom prst="line">
            <a:avLst/>
          </a:prstGeom>
          <a:noFill/>
          <a:ln w="9525">
            <a:solidFill>
              <a:schemeClr val="tx1"/>
            </a:solidFill>
            <a:round/>
            <a:headEnd/>
            <a:tailEnd/>
          </a:ln>
        </p:spPr>
        <p:txBody>
          <a:bodyPr/>
          <a:lstStyle/>
          <a:p>
            <a:endParaRPr lang="he-IL"/>
          </a:p>
        </p:txBody>
      </p:sp>
      <p:sp>
        <p:nvSpPr>
          <p:cNvPr id="66607" name="Line 27"/>
          <p:cNvSpPr>
            <a:spLocks noChangeShapeType="1"/>
          </p:cNvSpPr>
          <p:nvPr/>
        </p:nvSpPr>
        <p:spPr bwMode="auto">
          <a:xfrm>
            <a:off x="8915400" y="2743200"/>
            <a:ext cx="0" cy="304800"/>
          </a:xfrm>
          <a:prstGeom prst="line">
            <a:avLst/>
          </a:prstGeom>
          <a:noFill/>
          <a:ln w="9525">
            <a:solidFill>
              <a:schemeClr val="tx1"/>
            </a:solidFill>
            <a:round/>
            <a:headEnd/>
            <a:tailEnd/>
          </a:ln>
        </p:spPr>
        <p:txBody>
          <a:bodyPr/>
          <a:lstStyle/>
          <a:p>
            <a:endParaRPr lang="he-IL"/>
          </a:p>
        </p:txBody>
      </p:sp>
      <p:sp>
        <p:nvSpPr>
          <p:cNvPr id="66608" name="Line 28"/>
          <p:cNvSpPr>
            <a:spLocks noChangeShapeType="1"/>
          </p:cNvSpPr>
          <p:nvPr/>
        </p:nvSpPr>
        <p:spPr bwMode="auto">
          <a:xfrm flipV="1">
            <a:off x="7286625" y="3048000"/>
            <a:ext cx="2314575" cy="0"/>
          </a:xfrm>
          <a:prstGeom prst="line">
            <a:avLst/>
          </a:prstGeom>
          <a:noFill/>
          <a:ln w="9525">
            <a:solidFill>
              <a:schemeClr val="tx1"/>
            </a:solidFill>
            <a:round/>
            <a:headEnd/>
            <a:tailEnd/>
          </a:ln>
        </p:spPr>
        <p:txBody>
          <a:bodyPr/>
          <a:lstStyle/>
          <a:p>
            <a:endParaRPr lang="he-IL"/>
          </a:p>
        </p:txBody>
      </p:sp>
      <p:sp>
        <p:nvSpPr>
          <p:cNvPr id="66609" name="Line 29"/>
          <p:cNvSpPr>
            <a:spLocks noChangeShapeType="1"/>
          </p:cNvSpPr>
          <p:nvPr/>
        </p:nvSpPr>
        <p:spPr bwMode="auto">
          <a:xfrm>
            <a:off x="8315325" y="3048000"/>
            <a:ext cx="0" cy="381000"/>
          </a:xfrm>
          <a:prstGeom prst="line">
            <a:avLst/>
          </a:prstGeom>
          <a:noFill/>
          <a:ln w="9525">
            <a:solidFill>
              <a:schemeClr val="tx1"/>
            </a:solidFill>
            <a:round/>
            <a:headEnd/>
            <a:tailEnd/>
          </a:ln>
        </p:spPr>
        <p:txBody>
          <a:bodyPr/>
          <a:lstStyle/>
          <a:p>
            <a:endParaRPr lang="he-IL"/>
          </a:p>
        </p:txBody>
      </p:sp>
      <p:sp>
        <p:nvSpPr>
          <p:cNvPr id="66610" name="Line 30"/>
          <p:cNvSpPr>
            <a:spLocks noChangeShapeType="1"/>
          </p:cNvSpPr>
          <p:nvPr/>
        </p:nvSpPr>
        <p:spPr bwMode="auto">
          <a:xfrm>
            <a:off x="9601200" y="3048000"/>
            <a:ext cx="0" cy="381000"/>
          </a:xfrm>
          <a:prstGeom prst="line">
            <a:avLst/>
          </a:prstGeom>
          <a:noFill/>
          <a:ln w="9525">
            <a:solidFill>
              <a:schemeClr val="tx1"/>
            </a:solidFill>
            <a:round/>
            <a:headEnd/>
            <a:tailEnd/>
          </a:ln>
        </p:spPr>
        <p:txBody>
          <a:bodyPr/>
          <a:lstStyle/>
          <a:p>
            <a:endParaRPr lang="he-IL"/>
          </a:p>
        </p:txBody>
      </p:sp>
      <p:sp>
        <p:nvSpPr>
          <p:cNvPr id="66611" name="Line 31"/>
          <p:cNvSpPr>
            <a:spLocks noChangeShapeType="1"/>
          </p:cNvSpPr>
          <p:nvPr/>
        </p:nvSpPr>
        <p:spPr bwMode="auto">
          <a:xfrm>
            <a:off x="5057775" y="3733800"/>
            <a:ext cx="0" cy="914400"/>
          </a:xfrm>
          <a:prstGeom prst="line">
            <a:avLst/>
          </a:prstGeom>
          <a:noFill/>
          <a:ln w="9525">
            <a:solidFill>
              <a:schemeClr val="tx1"/>
            </a:solidFill>
            <a:round/>
            <a:headEnd/>
            <a:tailEnd/>
          </a:ln>
        </p:spPr>
        <p:txBody>
          <a:bodyPr/>
          <a:lstStyle/>
          <a:p>
            <a:endParaRPr lang="he-IL"/>
          </a:p>
        </p:txBody>
      </p:sp>
      <p:sp>
        <p:nvSpPr>
          <p:cNvPr id="241696" name="Rectangle 32"/>
          <p:cNvSpPr>
            <a:spLocks noChangeArrowheads="1"/>
          </p:cNvSpPr>
          <p:nvPr/>
        </p:nvSpPr>
        <p:spPr bwMode="auto">
          <a:xfrm>
            <a:off x="685800" y="5943600"/>
            <a:ext cx="5057775" cy="8382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400"/>
              <a:t>All ‘sequental’ methods (add, remove, set) uses the</a:t>
            </a:r>
          </a:p>
          <a:p>
            <a:pPr marL="342900" indent="-342900" algn="l" rtl="0" fontAlgn="auto">
              <a:spcBef>
                <a:spcPts val="0"/>
              </a:spcBef>
              <a:spcAft>
                <a:spcPts val="0"/>
              </a:spcAft>
              <a:defRPr/>
            </a:pPr>
            <a:r>
              <a:rPr lang="en-US" sz="1400"/>
              <a:t>ListIterator logic for tracking.</a:t>
            </a:r>
          </a:p>
          <a:p>
            <a:pPr marL="342900" indent="-342900" algn="l" rtl="0" fontAlgn="auto">
              <a:spcBef>
                <a:spcPts val="0"/>
              </a:spcBef>
              <a:spcAft>
                <a:spcPts val="0"/>
              </a:spcAft>
              <a:defRPr/>
            </a:pPr>
            <a:r>
              <a:rPr lang="en-US" sz="1400"/>
              <a:t>Usually, the ListIterator calls the sequental methods</a:t>
            </a:r>
          </a:p>
        </p:txBody>
      </p:sp>
      <p:sp>
        <p:nvSpPr>
          <p:cNvPr id="241698" name="Freeform 34"/>
          <p:cNvSpPr>
            <a:spLocks/>
          </p:cNvSpPr>
          <p:nvPr/>
        </p:nvSpPr>
        <p:spPr bwMode="auto">
          <a:xfrm rot="20140125">
            <a:off x="3865421" y="3751846"/>
            <a:ext cx="771525" cy="2260654"/>
          </a:xfrm>
          <a:custGeom>
            <a:avLst/>
            <a:gdLst/>
            <a:ahLst/>
            <a:cxnLst>
              <a:cxn ang="0">
                <a:pos x="432" y="0"/>
              </a:cxn>
              <a:cxn ang="0">
                <a:pos x="48" y="336"/>
              </a:cxn>
              <a:cxn ang="0">
                <a:pos x="144" y="816"/>
              </a:cxn>
            </a:cxnLst>
            <a:rect l="0" t="0" r="r" b="b"/>
            <a:pathLst>
              <a:path w="432" h="816">
                <a:moveTo>
                  <a:pt x="432" y="0"/>
                </a:moveTo>
                <a:cubicBezTo>
                  <a:pt x="264" y="100"/>
                  <a:pt x="96" y="200"/>
                  <a:pt x="48" y="336"/>
                </a:cubicBezTo>
                <a:cubicBezTo>
                  <a:pt x="0" y="472"/>
                  <a:pt x="72" y="644"/>
                  <a:pt x="144" y="816"/>
                </a:cubicBezTo>
              </a:path>
            </a:pathLst>
          </a:custGeom>
          <a:noFill/>
          <a:ln w="28575" cap="flat" cmpd="sng">
            <a:solidFill>
              <a:schemeClr val="bg1">
                <a:lumMod val="75000"/>
              </a:schemeClr>
            </a:solidFill>
            <a:prstDash val="sysDot"/>
            <a:round/>
            <a:headEnd type="none" w="med" len="med"/>
            <a:tailEnd type="triangle" w="med" len="med"/>
          </a:ln>
          <a:effectLst/>
        </p:spPr>
        <p:txBody>
          <a:bodyPr/>
          <a:lstStyle/>
          <a:p>
            <a:pPr algn="l" rtl="0" fontAlgn="auto">
              <a:spcBef>
                <a:spcPts val="0"/>
              </a:spcBef>
              <a:spcAft>
                <a:spcPts val="0"/>
              </a:spcAft>
              <a:defRPr/>
            </a:pPr>
            <a:endParaRPr lang="en-US">
              <a:latin typeface="+mn-lt"/>
              <a:cs typeface="+mn-cs"/>
            </a:endParaRPr>
          </a:p>
        </p:txBody>
      </p:sp>
      <p:sp>
        <p:nvSpPr>
          <p:cNvPr id="241699" name="Rectangle 35"/>
          <p:cNvSpPr>
            <a:spLocks noChangeArrowheads="1"/>
          </p:cNvSpPr>
          <p:nvPr/>
        </p:nvSpPr>
        <p:spPr bwMode="auto">
          <a:xfrm>
            <a:off x="6257925" y="5105400"/>
            <a:ext cx="1628775" cy="6096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600"/>
              <a:t>An unsorted Map</a:t>
            </a:r>
          </a:p>
        </p:txBody>
      </p:sp>
      <p:sp>
        <p:nvSpPr>
          <p:cNvPr id="241700" name="Rectangle 36"/>
          <p:cNvSpPr>
            <a:spLocks noChangeArrowheads="1"/>
          </p:cNvSpPr>
          <p:nvPr/>
        </p:nvSpPr>
        <p:spPr bwMode="auto">
          <a:xfrm>
            <a:off x="8058150" y="5105400"/>
            <a:ext cx="1628775" cy="6096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600"/>
              <a:t>A sorted Map</a:t>
            </a:r>
          </a:p>
        </p:txBody>
      </p:sp>
      <p:sp>
        <p:nvSpPr>
          <p:cNvPr id="241701" name="Freeform 37"/>
          <p:cNvSpPr>
            <a:spLocks/>
          </p:cNvSpPr>
          <p:nvPr/>
        </p:nvSpPr>
        <p:spPr bwMode="auto">
          <a:xfrm>
            <a:off x="6686550" y="3810000"/>
            <a:ext cx="1371600" cy="1295400"/>
          </a:xfrm>
          <a:custGeom>
            <a:avLst/>
            <a:gdLst/>
            <a:ahLst/>
            <a:cxnLst>
              <a:cxn ang="0">
                <a:pos x="768" y="0"/>
              </a:cxn>
              <a:cxn ang="0">
                <a:pos x="96" y="432"/>
              </a:cxn>
              <a:cxn ang="0">
                <a:pos x="192" y="816"/>
              </a:cxn>
            </a:cxnLst>
            <a:rect l="0" t="0" r="r" b="b"/>
            <a:pathLst>
              <a:path w="768" h="816">
                <a:moveTo>
                  <a:pt x="768" y="0"/>
                </a:moveTo>
                <a:cubicBezTo>
                  <a:pt x="480" y="148"/>
                  <a:pt x="192" y="296"/>
                  <a:pt x="96" y="432"/>
                </a:cubicBezTo>
                <a:cubicBezTo>
                  <a:pt x="0" y="568"/>
                  <a:pt x="96" y="692"/>
                  <a:pt x="192" y="816"/>
                </a:cubicBezTo>
              </a:path>
            </a:pathLst>
          </a:custGeom>
          <a:noFill/>
          <a:ln w="28575" cap="flat" cmpd="sng">
            <a:solidFill>
              <a:schemeClr val="bg1">
                <a:lumMod val="75000"/>
              </a:schemeClr>
            </a:solidFill>
            <a:prstDash val="sysDot"/>
            <a:round/>
            <a:headEnd type="none" w="med" len="med"/>
            <a:tailEnd type="triangle" w="med" len="med"/>
          </a:ln>
          <a:effectLst/>
        </p:spPr>
        <p:txBody>
          <a:bodyPr/>
          <a:lstStyle/>
          <a:p>
            <a:pPr algn="l" rtl="0" fontAlgn="auto">
              <a:spcBef>
                <a:spcPts val="0"/>
              </a:spcBef>
              <a:spcAft>
                <a:spcPts val="0"/>
              </a:spcAft>
              <a:defRPr/>
            </a:pPr>
            <a:endParaRPr lang="en-US">
              <a:latin typeface="+mn-lt"/>
              <a:cs typeface="+mn-cs"/>
            </a:endParaRPr>
          </a:p>
        </p:txBody>
      </p:sp>
      <p:sp>
        <p:nvSpPr>
          <p:cNvPr id="241702" name="Freeform 38"/>
          <p:cNvSpPr>
            <a:spLocks/>
          </p:cNvSpPr>
          <p:nvPr/>
        </p:nvSpPr>
        <p:spPr bwMode="auto">
          <a:xfrm>
            <a:off x="8543925" y="3810000"/>
            <a:ext cx="971550" cy="1295400"/>
          </a:xfrm>
          <a:custGeom>
            <a:avLst/>
            <a:gdLst/>
            <a:ahLst/>
            <a:cxnLst>
              <a:cxn ang="0">
                <a:pos x="544" y="0"/>
              </a:cxn>
              <a:cxn ang="0">
                <a:pos x="64" y="384"/>
              </a:cxn>
              <a:cxn ang="0">
                <a:pos x="160" y="816"/>
              </a:cxn>
            </a:cxnLst>
            <a:rect l="0" t="0" r="r" b="b"/>
            <a:pathLst>
              <a:path w="544" h="816">
                <a:moveTo>
                  <a:pt x="544" y="0"/>
                </a:moveTo>
                <a:cubicBezTo>
                  <a:pt x="336" y="124"/>
                  <a:pt x="128" y="248"/>
                  <a:pt x="64" y="384"/>
                </a:cubicBezTo>
                <a:cubicBezTo>
                  <a:pt x="0" y="520"/>
                  <a:pt x="144" y="744"/>
                  <a:pt x="160" y="816"/>
                </a:cubicBezTo>
              </a:path>
            </a:pathLst>
          </a:custGeom>
          <a:noFill/>
          <a:ln w="28575" cap="flat" cmpd="sng">
            <a:solidFill>
              <a:schemeClr val="bg1">
                <a:lumMod val="75000"/>
              </a:schemeClr>
            </a:solidFill>
            <a:prstDash val="sysDot"/>
            <a:round/>
            <a:headEnd type="none" w="med" len="med"/>
            <a:tailEnd type="triangle" w="med" len="med"/>
          </a:ln>
          <a:effectLst/>
        </p:spPr>
        <p:txBody>
          <a:bodyPr/>
          <a:lstStyle/>
          <a:p>
            <a:pPr algn="l" rtl="0" fontAlgn="auto">
              <a:spcBef>
                <a:spcPts val="0"/>
              </a:spcBef>
              <a:spcAft>
                <a:spcPts val="0"/>
              </a:spcAft>
              <a:defRPr/>
            </a:pPr>
            <a:endParaRPr lang="en-US">
              <a:latin typeface="+mn-lt"/>
              <a:cs typeface="+mn-cs"/>
            </a:endParaRPr>
          </a:p>
        </p:txBody>
      </p:sp>
      <p:sp>
        <p:nvSpPr>
          <p:cNvPr id="241703" name="AutoShape 39"/>
          <p:cNvSpPr>
            <a:spLocks noChangeArrowheads="1"/>
          </p:cNvSpPr>
          <p:nvPr/>
        </p:nvSpPr>
        <p:spPr bwMode="auto">
          <a:xfrm>
            <a:off x="6429375" y="34290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Hashtable</a:t>
            </a:r>
            <a:endParaRPr lang="en-US" sz="1400"/>
          </a:p>
        </p:txBody>
      </p:sp>
      <p:sp>
        <p:nvSpPr>
          <p:cNvPr id="66621" name="Line 40"/>
          <p:cNvSpPr>
            <a:spLocks noChangeShapeType="1"/>
          </p:cNvSpPr>
          <p:nvPr/>
        </p:nvSpPr>
        <p:spPr bwMode="auto">
          <a:xfrm>
            <a:off x="7286625" y="3048000"/>
            <a:ext cx="0" cy="381000"/>
          </a:xfrm>
          <a:prstGeom prst="line">
            <a:avLst/>
          </a:prstGeom>
          <a:noFill/>
          <a:ln w="9525">
            <a:solidFill>
              <a:schemeClr val="tx1"/>
            </a:solidFill>
            <a:round/>
            <a:headEnd/>
            <a:tailEnd/>
          </a:ln>
        </p:spPr>
        <p:txBody>
          <a:bodyPr/>
          <a:lstStyle/>
          <a:p>
            <a:endParaRPr lang="he-IL"/>
          </a:p>
        </p:txBody>
      </p:sp>
      <p:sp>
        <p:nvSpPr>
          <p:cNvPr id="241705" name="Freeform 41"/>
          <p:cNvSpPr>
            <a:spLocks/>
          </p:cNvSpPr>
          <p:nvPr/>
        </p:nvSpPr>
        <p:spPr bwMode="auto">
          <a:xfrm>
            <a:off x="6257925" y="3810000"/>
            <a:ext cx="857250" cy="1295400"/>
          </a:xfrm>
          <a:custGeom>
            <a:avLst/>
            <a:gdLst/>
            <a:ahLst/>
            <a:cxnLst>
              <a:cxn ang="0">
                <a:pos x="768" y="0"/>
              </a:cxn>
              <a:cxn ang="0">
                <a:pos x="96" y="432"/>
              </a:cxn>
              <a:cxn ang="0">
                <a:pos x="192" y="816"/>
              </a:cxn>
            </a:cxnLst>
            <a:rect l="0" t="0" r="r" b="b"/>
            <a:pathLst>
              <a:path w="768" h="816">
                <a:moveTo>
                  <a:pt x="768" y="0"/>
                </a:moveTo>
                <a:cubicBezTo>
                  <a:pt x="480" y="148"/>
                  <a:pt x="192" y="296"/>
                  <a:pt x="96" y="432"/>
                </a:cubicBezTo>
                <a:cubicBezTo>
                  <a:pt x="0" y="568"/>
                  <a:pt x="96" y="692"/>
                  <a:pt x="192" y="816"/>
                </a:cubicBezTo>
              </a:path>
            </a:pathLst>
          </a:custGeom>
          <a:noFill/>
          <a:ln w="28575" cap="flat" cmpd="sng">
            <a:solidFill>
              <a:schemeClr val="bg1">
                <a:lumMod val="75000"/>
              </a:schemeClr>
            </a:solidFill>
            <a:prstDash val="sysDot"/>
            <a:round/>
            <a:headEnd type="none" w="med" len="med"/>
            <a:tailEnd type="triangle" w="med" len="med"/>
          </a:ln>
          <a:effectLst/>
        </p:spPr>
        <p:txBody>
          <a:bodyPr/>
          <a:lstStyle/>
          <a:p>
            <a:pPr algn="l" rtl="0" fontAlgn="auto">
              <a:spcBef>
                <a:spcPts val="0"/>
              </a:spcBef>
              <a:spcAft>
                <a:spcPts val="0"/>
              </a:spcAft>
              <a:defRPr/>
            </a:pPr>
            <a:endParaRPr lang="en-US">
              <a:latin typeface="+mn-lt"/>
              <a:cs typeface="+mn-cs"/>
            </a:endParaRPr>
          </a:p>
        </p:txBody>
      </p:sp>
      <p:sp>
        <p:nvSpPr>
          <p:cNvPr id="41" name="AutoShape 11"/>
          <p:cNvSpPr>
            <a:spLocks noChangeArrowheads="1"/>
          </p:cNvSpPr>
          <p:nvPr/>
        </p:nvSpPr>
        <p:spPr bwMode="auto">
          <a:xfrm>
            <a:off x="4457700" y="44958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LinkedList</a:t>
            </a:r>
            <a:endParaRPr lang="en-US" sz="1400"/>
          </a:p>
        </p:txBody>
      </p:sp>
      <p:sp>
        <p:nvSpPr>
          <p:cNvPr id="42" name="Line 18"/>
          <p:cNvSpPr>
            <a:spLocks noChangeShapeType="1"/>
          </p:cNvSpPr>
          <p:nvPr/>
        </p:nvSpPr>
        <p:spPr bwMode="auto">
          <a:xfrm>
            <a:off x="1028700" y="4114800"/>
            <a:ext cx="4029075" cy="0"/>
          </a:xfrm>
          <a:prstGeom prst="line">
            <a:avLst/>
          </a:prstGeom>
          <a:noFill/>
          <a:ln w="9525">
            <a:solidFill>
              <a:schemeClr val="tx1"/>
            </a:solidFill>
            <a:round/>
            <a:headEnd/>
            <a:tailEnd/>
          </a:ln>
        </p:spPr>
        <p:txBody>
          <a:bodyPr/>
          <a:lstStyle/>
          <a:p>
            <a:endParaRPr lang="he-IL"/>
          </a:p>
        </p:txBody>
      </p:sp>
      <p:sp>
        <p:nvSpPr>
          <p:cNvPr id="43" name="Line 19"/>
          <p:cNvSpPr>
            <a:spLocks noChangeShapeType="1"/>
          </p:cNvSpPr>
          <p:nvPr/>
        </p:nvSpPr>
        <p:spPr bwMode="auto">
          <a:xfrm>
            <a:off x="1028700" y="1524000"/>
            <a:ext cx="0" cy="2590800"/>
          </a:xfrm>
          <a:prstGeom prst="line">
            <a:avLst/>
          </a:prstGeom>
          <a:noFill/>
          <a:ln w="9525">
            <a:solidFill>
              <a:schemeClr val="tx1"/>
            </a:solidFill>
            <a:round/>
            <a:headEnd/>
            <a:tailEnd/>
          </a:ln>
        </p:spPr>
        <p:txBody>
          <a:bodyPr/>
          <a:lstStyle/>
          <a:p>
            <a:endParaRPr lang="he-IL"/>
          </a:p>
        </p:txBody>
      </p:sp>
      <p:sp>
        <p:nvSpPr>
          <p:cNvPr id="45" name="AutoShape 5"/>
          <p:cNvSpPr>
            <a:spLocks noChangeArrowheads="1"/>
          </p:cNvSpPr>
          <p:nvPr/>
        </p:nvSpPr>
        <p:spPr bwMode="auto">
          <a:xfrm>
            <a:off x="342900" y="23622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smtClean="0"/>
              <a:t>Queue</a:t>
            </a:r>
            <a:endParaRPr lang="en-US" sz="1400" dirty="0"/>
          </a:p>
        </p:txBody>
      </p:sp>
      <p:sp>
        <p:nvSpPr>
          <p:cNvPr id="55" name="AutoShape 5"/>
          <p:cNvSpPr>
            <a:spLocks noChangeArrowheads="1"/>
          </p:cNvSpPr>
          <p:nvPr/>
        </p:nvSpPr>
        <p:spPr bwMode="auto">
          <a:xfrm>
            <a:off x="342900" y="33528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Deque</a:t>
            </a:r>
            <a:endParaRPr lang="en-US" sz="1400" dirty="0"/>
          </a:p>
        </p:txBody>
      </p:sp>
      <p:sp>
        <p:nvSpPr>
          <p:cNvPr id="56" name="AutoShape 12"/>
          <p:cNvSpPr>
            <a:spLocks noChangeArrowheads="1"/>
          </p:cNvSpPr>
          <p:nvPr/>
        </p:nvSpPr>
        <p:spPr bwMode="auto">
          <a:xfrm>
            <a:off x="2828925" y="3352800"/>
            <a:ext cx="94297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a:t>Vector</a:t>
            </a:r>
            <a:endParaRPr lang="en-US" sz="1400" dirty="0"/>
          </a:p>
        </p:txBody>
      </p:sp>
      <p:sp>
        <p:nvSpPr>
          <p:cNvPr id="57" name="Line 18"/>
          <p:cNvSpPr>
            <a:spLocks noChangeShapeType="1"/>
          </p:cNvSpPr>
          <p:nvPr/>
        </p:nvSpPr>
        <p:spPr bwMode="auto">
          <a:xfrm>
            <a:off x="1028700" y="1828800"/>
            <a:ext cx="5915025" cy="0"/>
          </a:xfrm>
          <a:prstGeom prst="line">
            <a:avLst/>
          </a:prstGeom>
          <a:noFill/>
          <a:ln w="9525">
            <a:solidFill>
              <a:schemeClr val="tx1"/>
            </a:solidFill>
            <a:round/>
            <a:headEnd/>
            <a:tailEnd/>
          </a:ln>
        </p:spPr>
        <p:txBody>
          <a:bodyPr/>
          <a:lstStyle/>
          <a:p>
            <a:endParaRPr lang="he-IL"/>
          </a:p>
        </p:txBody>
      </p:sp>
      <p:sp>
        <p:nvSpPr>
          <p:cNvPr id="58" name="AutoShape 5"/>
          <p:cNvSpPr>
            <a:spLocks noChangeArrowheads="1"/>
          </p:cNvSpPr>
          <p:nvPr/>
        </p:nvSpPr>
        <p:spPr bwMode="auto">
          <a:xfrm>
            <a:off x="3086100" y="22860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List</a:t>
            </a:r>
            <a:endParaRPr lang="en-US" sz="1400"/>
          </a:p>
        </p:txBody>
      </p:sp>
      <p:sp>
        <p:nvSpPr>
          <p:cNvPr id="59" name="AutoShape 6"/>
          <p:cNvSpPr>
            <a:spLocks noChangeArrowheads="1"/>
          </p:cNvSpPr>
          <p:nvPr/>
        </p:nvSpPr>
        <p:spPr bwMode="auto">
          <a:xfrm>
            <a:off x="6343650" y="19812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Set</a:t>
            </a:r>
            <a:endParaRPr lang="en-US" sz="1400"/>
          </a:p>
        </p:txBody>
      </p:sp>
      <p:sp>
        <p:nvSpPr>
          <p:cNvPr id="60" name="AutoShape 13"/>
          <p:cNvSpPr>
            <a:spLocks noChangeArrowheads="1"/>
          </p:cNvSpPr>
          <p:nvPr/>
        </p:nvSpPr>
        <p:spPr bwMode="auto">
          <a:xfrm>
            <a:off x="5229225" y="2895600"/>
            <a:ext cx="94297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a:t>HashSet</a:t>
            </a:r>
            <a:endParaRPr lang="en-US" sz="1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557213" y="457200"/>
            <a:ext cx="9258300" cy="1143000"/>
          </a:xfrm>
        </p:spPr>
        <p:txBody>
          <a:bodyPr/>
          <a:lstStyle/>
          <a:p>
            <a:r>
              <a:rPr lang="en-US" dirty="0" smtClean="0"/>
              <a:t>Implementation Classes</a:t>
            </a:r>
          </a:p>
        </p:txBody>
      </p:sp>
      <p:sp>
        <p:nvSpPr>
          <p:cNvPr id="66611" name="Line 31"/>
          <p:cNvSpPr>
            <a:spLocks noChangeShapeType="1"/>
          </p:cNvSpPr>
          <p:nvPr/>
        </p:nvSpPr>
        <p:spPr bwMode="auto">
          <a:xfrm>
            <a:off x="600075" y="3352800"/>
            <a:ext cx="0" cy="1828800"/>
          </a:xfrm>
          <a:prstGeom prst="line">
            <a:avLst/>
          </a:prstGeom>
          <a:noFill/>
          <a:ln w="9525">
            <a:solidFill>
              <a:schemeClr val="tx1"/>
            </a:solidFill>
            <a:round/>
            <a:headEnd/>
            <a:tailEnd/>
          </a:ln>
        </p:spPr>
        <p:txBody>
          <a:bodyPr/>
          <a:lstStyle/>
          <a:p>
            <a:endParaRPr lang="he-IL"/>
          </a:p>
        </p:txBody>
      </p:sp>
      <p:sp>
        <p:nvSpPr>
          <p:cNvPr id="42" name="Line 18"/>
          <p:cNvSpPr>
            <a:spLocks noChangeShapeType="1"/>
          </p:cNvSpPr>
          <p:nvPr/>
        </p:nvSpPr>
        <p:spPr bwMode="auto">
          <a:xfrm>
            <a:off x="5572125" y="3352800"/>
            <a:ext cx="4286250" cy="0"/>
          </a:xfrm>
          <a:prstGeom prst="line">
            <a:avLst/>
          </a:prstGeom>
          <a:noFill/>
          <a:ln w="9525">
            <a:solidFill>
              <a:schemeClr val="tx1"/>
            </a:solidFill>
            <a:round/>
            <a:headEnd/>
            <a:tailEnd/>
          </a:ln>
        </p:spPr>
        <p:txBody>
          <a:bodyPr/>
          <a:lstStyle/>
          <a:p>
            <a:endParaRPr lang="he-IL"/>
          </a:p>
        </p:txBody>
      </p:sp>
      <p:sp>
        <p:nvSpPr>
          <p:cNvPr id="43" name="Line 19"/>
          <p:cNvSpPr>
            <a:spLocks noChangeShapeType="1"/>
          </p:cNvSpPr>
          <p:nvPr/>
        </p:nvSpPr>
        <p:spPr bwMode="auto">
          <a:xfrm>
            <a:off x="1200150" y="1600200"/>
            <a:ext cx="0" cy="1143000"/>
          </a:xfrm>
          <a:prstGeom prst="line">
            <a:avLst/>
          </a:prstGeom>
          <a:noFill/>
          <a:ln w="9525">
            <a:solidFill>
              <a:schemeClr val="tx1"/>
            </a:solidFill>
            <a:round/>
            <a:headEnd/>
            <a:tailEnd/>
          </a:ln>
        </p:spPr>
        <p:txBody>
          <a:bodyPr/>
          <a:lstStyle/>
          <a:p>
            <a:endParaRPr lang="he-IL"/>
          </a:p>
        </p:txBody>
      </p:sp>
      <p:sp>
        <p:nvSpPr>
          <p:cNvPr id="45" name="AutoShape 5"/>
          <p:cNvSpPr>
            <a:spLocks noChangeArrowheads="1"/>
          </p:cNvSpPr>
          <p:nvPr/>
        </p:nvSpPr>
        <p:spPr bwMode="auto">
          <a:xfrm>
            <a:off x="600075" y="19050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smtClean="0"/>
              <a:t>Queue</a:t>
            </a:r>
            <a:endParaRPr lang="en-US" sz="1400" dirty="0"/>
          </a:p>
        </p:txBody>
      </p:sp>
      <p:sp>
        <p:nvSpPr>
          <p:cNvPr id="50" name="Line 20"/>
          <p:cNvSpPr>
            <a:spLocks noChangeShapeType="1"/>
          </p:cNvSpPr>
          <p:nvPr/>
        </p:nvSpPr>
        <p:spPr bwMode="auto">
          <a:xfrm>
            <a:off x="7629525" y="3352800"/>
            <a:ext cx="0" cy="381000"/>
          </a:xfrm>
          <a:prstGeom prst="line">
            <a:avLst/>
          </a:prstGeom>
          <a:noFill/>
          <a:ln w="9525">
            <a:solidFill>
              <a:schemeClr val="tx1"/>
            </a:solidFill>
            <a:round/>
            <a:headEnd/>
            <a:tailEnd/>
          </a:ln>
        </p:spPr>
        <p:txBody>
          <a:bodyPr/>
          <a:lstStyle/>
          <a:p>
            <a:endParaRPr lang="he-IL"/>
          </a:p>
        </p:txBody>
      </p:sp>
      <p:sp>
        <p:nvSpPr>
          <p:cNvPr id="51" name="Line 20"/>
          <p:cNvSpPr>
            <a:spLocks noChangeShapeType="1"/>
          </p:cNvSpPr>
          <p:nvPr/>
        </p:nvSpPr>
        <p:spPr bwMode="auto">
          <a:xfrm>
            <a:off x="7629525" y="3048000"/>
            <a:ext cx="0" cy="304800"/>
          </a:xfrm>
          <a:prstGeom prst="line">
            <a:avLst/>
          </a:prstGeom>
          <a:noFill/>
          <a:ln w="9525">
            <a:solidFill>
              <a:schemeClr val="tx1"/>
            </a:solidFill>
            <a:round/>
            <a:headEnd/>
            <a:tailEnd/>
          </a:ln>
        </p:spPr>
        <p:txBody>
          <a:bodyPr/>
          <a:lstStyle/>
          <a:p>
            <a:endParaRPr lang="he-IL"/>
          </a:p>
        </p:txBody>
      </p:sp>
      <p:sp>
        <p:nvSpPr>
          <p:cNvPr id="54" name="Line 19"/>
          <p:cNvSpPr>
            <a:spLocks noChangeShapeType="1"/>
          </p:cNvSpPr>
          <p:nvPr/>
        </p:nvSpPr>
        <p:spPr bwMode="auto">
          <a:xfrm>
            <a:off x="5572125" y="3352800"/>
            <a:ext cx="0" cy="457200"/>
          </a:xfrm>
          <a:prstGeom prst="line">
            <a:avLst/>
          </a:prstGeom>
          <a:noFill/>
          <a:ln w="9525">
            <a:solidFill>
              <a:schemeClr val="tx1"/>
            </a:solidFill>
            <a:round/>
            <a:headEnd/>
            <a:tailEnd/>
          </a:ln>
        </p:spPr>
        <p:txBody>
          <a:bodyPr/>
          <a:lstStyle/>
          <a:p>
            <a:endParaRPr lang="he-IL"/>
          </a:p>
        </p:txBody>
      </p:sp>
      <p:sp>
        <p:nvSpPr>
          <p:cNvPr id="55" name="Line 20"/>
          <p:cNvSpPr>
            <a:spLocks noChangeShapeType="1"/>
          </p:cNvSpPr>
          <p:nvPr/>
        </p:nvSpPr>
        <p:spPr bwMode="auto">
          <a:xfrm>
            <a:off x="9858375" y="3352800"/>
            <a:ext cx="0" cy="2286000"/>
          </a:xfrm>
          <a:prstGeom prst="line">
            <a:avLst/>
          </a:prstGeom>
          <a:noFill/>
          <a:ln w="9525">
            <a:solidFill>
              <a:schemeClr val="tx1"/>
            </a:solidFill>
            <a:round/>
            <a:headEnd/>
            <a:tailEnd/>
          </a:ln>
        </p:spPr>
        <p:txBody>
          <a:bodyPr/>
          <a:lstStyle/>
          <a:p>
            <a:endParaRPr lang="he-IL"/>
          </a:p>
        </p:txBody>
      </p:sp>
      <p:sp>
        <p:nvSpPr>
          <p:cNvPr id="56" name="Line 20"/>
          <p:cNvSpPr>
            <a:spLocks noChangeShapeType="1"/>
          </p:cNvSpPr>
          <p:nvPr/>
        </p:nvSpPr>
        <p:spPr bwMode="auto">
          <a:xfrm>
            <a:off x="5572125" y="2514600"/>
            <a:ext cx="0" cy="381000"/>
          </a:xfrm>
          <a:prstGeom prst="line">
            <a:avLst/>
          </a:prstGeom>
          <a:noFill/>
          <a:ln w="9525">
            <a:solidFill>
              <a:schemeClr val="tx1"/>
            </a:solidFill>
            <a:round/>
            <a:headEnd/>
            <a:tailEnd/>
          </a:ln>
        </p:spPr>
        <p:txBody>
          <a:bodyPr/>
          <a:lstStyle/>
          <a:p>
            <a:endParaRPr lang="he-IL"/>
          </a:p>
        </p:txBody>
      </p:sp>
      <p:sp>
        <p:nvSpPr>
          <p:cNvPr id="57" name="Line 20"/>
          <p:cNvSpPr>
            <a:spLocks noChangeShapeType="1"/>
          </p:cNvSpPr>
          <p:nvPr/>
        </p:nvSpPr>
        <p:spPr bwMode="auto">
          <a:xfrm>
            <a:off x="3514725" y="2514600"/>
            <a:ext cx="0" cy="381000"/>
          </a:xfrm>
          <a:prstGeom prst="line">
            <a:avLst/>
          </a:prstGeom>
          <a:noFill/>
          <a:ln w="9525">
            <a:solidFill>
              <a:schemeClr val="tx1"/>
            </a:solidFill>
            <a:round/>
            <a:headEnd/>
            <a:tailEnd/>
          </a:ln>
        </p:spPr>
        <p:txBody>
          <a:bodyPr/>
          <a:lstStyle/>
          <a:p>
            <a:endParaRPr lang="he-IL"/>
          </a:p>
        </p:txBody>
      </p:sp>
      <p:sp>
        <p:nvSpPr>
          <p:cNvPr id="58" name="Line 18"/>
          <p:cNvSpPr>
            <a:spLocks noChangeShapeType="1"/>
          </p:cNvSpPr>
          <p:nvPr/>
        </p:nvSpPr>
        <p:spPr bwMode="auto">
          <a:xfrm>
            <a:off x="1200150" y="2514600"/>
            <a:ext cx="6429375" cy="0"/>
          </a:xfrm>
          <a:prstGeom prst="line">
            <a:avLst/>
          </a:prstGeom>
          <a:noFill/>
          <a:ln w="9525">
            <a:solidFill>
              <a:schemeClr val="tx1"/>
            </a:solidFill>
            <a:round/>
            <a:headEnd/>
            <a:tailEnd/>
          </a:ln>
        </p:spPr>
        <p:txBody>
          <a:bodyPr/>
          <a:lstStyle/>
          <a:p>
            <a:endParaRPr lang="he-IL"/>
          </a:p>
        </p:txBody>
      </p:sp>
      <p:sp>
        <p:nvSpPr>
          <p:cNvPr id="60" name="AutoShape 8"/>
          <p:cNvSpPr>
            <a:spLocks noChangeArrowheads="1"/>
          </p:cNvSpPr>
          <p:nvPr/>
        </p:nvSpPr>
        <p:spPr bwMode="auto">
          <a:xfrm>
            <a:off x="8401050" y="36576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BlockingDeque</a:t>
            </a:r>
            <a:endParaRPr lang="en-US" sz="1400" dirty="0"/>
          </a:p>
        </p:txBody>
      </p:sp>
      <p:sp>
        <p:nvSpPr>
          <p:cNvPr id="61" name="AutoShape 10"/>
          <p:cNvSpPr>
            <a:spLocks noChangeArrowheads="1"/>
          </p:cNvSpPr>
          <p:nvPr/>
        </p:nvSpPr>
        <p:spPr bwMode="auto">
          <a:xfrm>
            <a:off x="2743200" y="2743200"/>
            <a:ext cx="14573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PriorityQueue</a:t>
            </a:r>
            <a:endParaRPr lang="en-US" sz="1400" dirty="0"/>
          </a:p>
        </p:txBody>
      </p:sp>
      <p:sp>
        <p:nvSpPr>
          <p:cNvPr id="62" name="AutoShape 10"/>
          <p:cNvSpPr>
            <a:spLocks noChangeArrowheads="1"/>
          </p:cNvSpPr>
          <p:nvPr/>
        </p:nvSpPr>
        <p:spPr bwMode="auto">
          <a:xfrm>
            <a:off x="4371975" y="2743200"/>
            <a:ext cx="24860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ConcurrentLinkedQueue</a:t>
            </a:r>
            <a:endParaRPr lang="en-US" sz="1400" dirty="0"/>
          </a:p>
        </p:txBody>
      </p:sp>
      <p:sp>
        <p:nvSpPr>
          <p:cNvPr id="63" name="AutoShape 10"/>
          <p:cNvSpPr>
            <a:spLocks noChangeArrowheads="1"/>
          </p:cNvSpPr>
          <p:nvPr/>
        </p:nvSpPr>
        <p:spPr bwMode="auto">
          <a:xfrm>
            <a:off x="4371975" y="3657600"/>
            <a:ext cx="24860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ConcurrentLinkedDeque</a:t>
            </a:r>
            <a:endParaRPr lang="en-US" sz="1400" dirty="0"/>
          </a:p>
        </p:txBody>
      </p:sp>
      <p:sp>
        <p:nvSpPr>
          <p:cNvPr id="64" name="Line 20"/>
          <p:cNvSpPr>
            <a:spLocks noChangeShapeType="1"/>
          </p:cNvSpPr>
          <p:nvPr/>
        </p:nvSpPr>
        <p:spPr bwMode="auto">
          <a:xfrm>
            <a:off x="7629525" y="2514600"/>
            <a:ext cx="0" cy="381000"/>
          </a:xfrm>
          <a:prstGeom prst="line">
            <a:avLst/>
          </a:prstGeom>
          <a:noFill/>
          <a:ln w="9525">
            <a:solidFill>
              <a:schemeClr val="tx1"/>
            </a:solidFill>
            <a:round/>
            <a:headEnd/>
            <a:tailEnd/>
          </a:ln>
        </p:spPr>
        <p:txBody>
          <a:bodyPr/>
          <a:lstStyle/>
          <a:p>
            <a:endParaRPr lang="he-IL"/>
          </a:p>
        </p:txBody>
      </p:sp>
      <p:sp>
        <p:nvSpPr>
          <p:cNvPr id="65" name="AutoShape 11"/>
          <p:cNvSpPr>
            <a:spLocks noChangeArrowheads="1"/>
          </p:cNvSpPr>
          <p:nvPr/>
        </p:nvSpPr>
        <p:spPr bwMode="auto">
          <a:xfrm>
            <a:off x="7029450" y="3657600"/>
            <a:ext cx="12001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a:t>LinkedList</a:t>
            </a:r>
            <a:endParaRPr lang="en-US" sz="1400" dirty="0"/>
          </a:p>
        </p:txBody>
      </p:sp>
      <p:sp>
        <p:nvSpPr>
          <p:cNvPr id="66" name="AutoShape 4"/>
          <p:cNvSpPr>
            <a:spLocks noChangeArrowheads="1"/>
          </p:cNvSpPr>
          <p:nvPr/>
        </p:nvSpPr>
        <p:spPr bwMode="auto">
          <a:xfrm>
            <a:off x="600075" y="12954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a:t>Collection</a:t>
            </a:r>
            <a:endParaRPr lang="en-US" sz="1400"/>
          </a:p>
        </p:txBody>
      </p:sp>
      <p:sp>
        <p:nvSpPr>
          <p:cNvPr id="67" name="AutoShape 5"/>
          <p:cNvSpPr>
            <a:spLocks noChangeArrowheads="1"/>
          </p:cNvSpPr>
          <p:nvPr/>
        </p:nvSpPr>
        <p:spPr bwMode="auto">
          <a:xfrm>
            <a:off x="7029450" y="2743200"/>
            <a:ext cx="1200150"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Deque</a:t>
            </a:r>
            <a:endParaRPr lang="en-US" sz="1400" dirty="0"/>
          </a:p>
        </p:txBody>
      </p:sp>
      <p:sp>
        <p:nvSpPr>
          <p:cNvPr id="71" name="AutoShape 10"/>
          <p:cNvSpPr>
            <a:spLocks noChangeArrowheads="1"/>
          </p:cNvSpPr>
          <p:nvPr/>
        </p:nvSpPr>
        <p:spPr bwMode="auto">
          <a:xfrm>
            <a:off x="257175" y="59436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LinkedTransferQueue</a:t>
            </a:r>
            <a:endParaRPr lang="en-US" sz="1400" dirty="0"/>
          </a:p>
        </p:txBody>
      </p:sp>
      <p:sp>
        <p:nvSpPr>
          <p:cNvPr id="72" name="AutoShape 8"/>
          <p:cNvSpPr>
            <a:spLocks noChangeArrowheads="1"/>
          </p:cNvSpPr>
          <p:nvPr/>
        </p:nvSpPr>
        <p:spPr bwMode="auto">
          <a:xfrm>
            <a:off x="257175" y="51816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TransferQueue</a:t>
            </a:r>
            <a:endParaRPr lang="en-US" sz="1400" dirty="0"/>
          </a:p>
        </p:txBody>
      </p:sp>
      <p:sp>
        <p:nvSpPr>
          <p:cNvPr id="75" name="Line 20"/>
          <p:cNvSpPr>
            <a:spLocks noChangeShapeType="1"/>
          </p:cNvSpPr>
          <p:nvPr/>
        </p:nvSpPr>
        <p:spPr bwMode="auto">
          <a:xfrm>
            <a:off x="1200150" y="5562600"/>
            <a:ext cx="0" cy="381000"/>
          </a:xfrm>
          <a:prstGeom prst="line">
            <a:avLst/>
          </a:prstGeom>
          <a:noFill/>
          <a:ln w="9525">
            <a:solidFill>
              <a:schemeClr val="tx1"/>
            </a:solidFill>
            <a:round/>
            <a:headEnd/>
            <a:tailEnd/>
          </a:ln>
        </p:spPr>
        <p:txBody>
          <a:bodyPr/>
          <a:lstStyle/>
          <a:p>
            <a:endParaRPr lang="he-IL"/>
          </a:p>
        </p:txBody>
      </p:sp>
      <p:sp>
        <p:nvSpPr>
          <p:cNvPr id="76" name="Line 18"/>
          <p:cNvSpPr>
            <a:spLocks noChangeShapeType="1"/>
          </p:cNvSpPr>
          <p:nvPr/>
        </p:nvSpPr>
        <p:spPr bwMode="auto">
          <a:xfrm>
            <a:off x="3086100" y="4267200"/>
            <a:ext cx="5572125" cy="0"/>
          </a:xfrm>
          <a:prstGeom prst="line">
            <a:avLst/>
          </a:prstGeom>
          <a:noFill/>
          <a:ln w="9525">
            <a:solidFill>
              <a:schemeClr val="tx1"/>
            </a:solidFill>
            <a:round/>
            <a:headEnd/>
            <a:tailEnd/>
          </a:ln>
        </p:spPr>
        <p:txBody>
          <a:bodyPr/>
          <a:lstStyle/>
          <a:p>
            <a:endParaRPr lang="he-IL"/>
          </a:p>
        </p:txBody>
      </p:sp>
      <p:sp>
        <p:nvSpPr>
          <p:cNvPr id="77" name="Line 20"/>
          <p:cNvSpPr>
            <a:spLocks noChangeShapeType="1"/>
          </p:cNvSpPr>
          <p:nvPr/>
        </p:nvSpPr>
        <p:spPr bwMode="auto">
          <a:xfrm>
            <a:off x="6600825" y="4267200"/>
            <a:ext cx="0" cy="381000"/>
          </a:xfrm>
          <a:prstGeom prst="line">
            <a:avLst/>
          </a:prstGeom>
          <a:noFill/>
          <a:ln w="9525">
            <a:solidFill>
              <a:schemeClr val="tx1"/>
            </a:solidFill>
            <a:round/>
            <a:headEnd/>
            <a:tailEnd/>
          </a:ln>
        </p:spPr>
        <p:txBody>
          <a:bodyPr/>
          <a:lstStyle/>
          <a:p>
            <a:endParaRPr lang="he-IL"/>
          </a:p>
        </p:txBody>
      </p:sp>
      <p:sp>
        <p:nvSpPr>
          <p:cNvPr id="78" name="Line 20"/>
          <p:cNvSpPr>
            <a:spLocks noChangeShapeType="1"/>
          </p:cNvSpPr>
          <p:nvPr/>
        </p:nvSpPr>
        <p:spPr bwMode="auto">
          <a:xfrm>
            <a:off x="4972050" y="4267200"/>
            <a:ext cx="0" cy="304800"/>
          </a:xfrm>
          <a:prstGeom prst="line">
            <a:avLst/>
          </a:prstGeom>
          <a:noFill/>
          <a:ln w="9525">
            <a:solidFill>
              <a:schemeClr val="tx1"/>
            </a:solidFill>
            <a:round/>
            <a:headEnd/>
            <a:tailEnd/>
          </a:ln>
        </p:spPr>
        <p:txBody>
          <a:bodyPr/>
          <a:lstStyle/>
          <a:p>
            <a:endParaRPr lang="he-IL"/>
          </a:p>
        </p:txBody>
      </p:sp>
      <p:sp>
        <p:nvSpPr>
          <p:cNvPr id="79" name="Line 20"/>
          <p:cNvSpPr>
            <a:spLocks noChangeShapeType="1"/>
          </p:cNvSpPr>
          <p:nvPr/>
        </p:nvSpPr>
        <p:spPr bwMode="auto">
          <a:xfrm>
            <a:off x="8658225" y="4267200"/>
            <a:ext cx="0" cy="381000"/>
          </a:xfrm>
          <a:prstGeom prst="line">
            <a:avLst/>
          </a:prstGeom>
          <a:noFill/>
          <a:ln w="9525">
            <a:solidFill>
              <a:schemeClr val="tx1"/>
            </a:solidFill>
            <a:round/>
            <a:headEnd/>
            <a:tailEnd/>
          </a:ln>
        </p:spPr>
        <p:txBody>
          <a:bodyPr/>
          <a:lstStyle/>
          <a:p>
            <a:endParaRPr lang="he-IL"/>
          </a:p>
        </p:txBody>
      </p:sp>
      <p:sp>
        <p:nvSpPr>
          <p:cNvPr id="80" name="Line 20"/>
          <p:cNvSpPr>
            <a:spLocks noChangeShapeType="1"/>
          </p:cNvSpPr>
          <p:nvPr/>
        </p:nvSpPr>
        <p:spPr bwMode="auto">
          <a:xfrm>
            <a:off x="3086100" y="3352800"/>
            <a:ext cx="0" cy="1295400"/>
          </a:xfrm>
          <a:prstGeom prst="line">
            <a:avLst/>
          </a:prstGeom>
          <a:noFill/>
          <a:ln w="9525">
            <a:solidFill>
              <a:schemeClr val="tx1"/>
            </a:solidFill>
            <a:round/>
            <a:headEnd/>
            <a:tailEnd/>
          </a:ln>
        </p:spPr>
        <p:txBody>
          <a:bodyPr/>
          <a:lstStyle/>
          <a:p>
            <a:endParaRPr lang="he-IL"/>
          </a:p>
        </p:txBody>
      </p:sp>
      <p:sp>
        <p:nvSpPr>
          <p:cNvPr id="81" name="Line 20"/>
          <p:cNvSpPr>
            <a:spLocks noChangeShapeType="1"/>
          </p:cNvSpPr>
          <p:nvPr/>
        </p:nvSpPr>
        <p:spPr bwMode="auto">
          <a:xfrm>
            <a:off x="1543050" y="3048000"/>
            <a:ext cx="0" cy="914400"/>
          </a:xfrm>
          <a:prstGeom prst="line">
            <a:avLst/>
          </a:prstGeom>
          <a:noFill/>
          <a:ln w="9525">
            <a:solidFill>
              <a:schemeClr val="tx1"/>
            </a:solidFill>
            <a:round/>
            <a:headEnd/>
            <a:tailEnd/>
          </a:ln>
        </p:spPr>
        <p:txBody>
          <a:bodyPr/>
          <a:lstStyle/>
          <a:p>
            <a:endParaRPr lang="he-IL"/>
          </a:p>
        </p:txBody>
      </p:sp>
      <p:sp>
        <p:nvSpPr>
          <p:cNvPr id="82" name="Line 18"/>
          <p:cNvSpPr>
            <a:spLocks noChangeShapeType="1"/>
          </p:cNvSpPr>
          <p:nvPr/>
        </p:nvSpPr>
        <p:spPr bwMode="auto">
          <a:xfrm>
            <a:off x="600075" y="3352800"/>
            <a:ext cx="2486025" cy="0"/>
          </a:xfrm>
          <a:prstGeom prst="line">
            <a:avLst/>
          </a:prstGeom>
          <a:noFill/>
          <a:ln w="9525">
            <a:solidFill>
              <a:schemeClr val="tx1"/>
            </a:solidFill>
            <a:round/>
            <a:headEnd/>
            <a:tailEnd/>
          </a:ln>
        </p:spPr>
        <p:txBody>
          <a:bodyPr/>
          <a:lstStyle/>
          <a:p>
            <a:endParaRPr lang="he-IL"/>
          </a:p>
        </p:txBody>
      </p:sp>
      <p:sp>
        <p:nvSpPr>
          <p:cNvPr id="83" name="AutoShape 11"/>
          <p:cNvSpPr>
            <a:spLocks noChangeArrowheads="1"/>
          </p:cNvSpPr>
          <p:nvPr/>
        </p:nvSpPr>
        <p:spPr bwMode="auto">
          <a:xfrm>
            <a:off x="1114425" y="4572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ArrayBlockingQueue</a:t>
            </a:r>
            <a:endParaRPr lang="en-US" sz="1400" dirty="0"/>
          </a:p>
        </p:txBody>
      </p:sp>
      <p:sp>
        <p:nvSpPr>
          <p:cNvPr id="84" name="AutoShape 10"/>
          <p:cNvSpPr>
            <a:spLocks noChangeArrowheads="1"/>
          </p:cNvSpPr>
          <p:nvPr/>
        </p:nvSpPr>
        <p:spPr bwMode="auto">
          <a:xfrm>
            <a:off x="5743575" y="4572000"/>
            <a:ext cx="14573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DelayQueue</a:t>
            </a:r>
            <a:endParaRPr lang="en-US" sz="1400" dirty="0"/>
          </a:p>
        </p:txBody>
      </p:sp>
      <p:sp>
        <p:nvSpPr>
          <p:cNvPr id="85" name="AutoShape 10"/>
          <p:cNvSpPr>
            <a:spLocks noChangeArrowheads="1"/>
          </p:cNvSpPr>
          <p:nvPr/>
        </p:nvSpPr>
        <p:spPr bwMode="auto">
          <a:xfrm>
            <a:off x="7372350" y="45720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LinkedBlockingQueue</a:t>
            </a:r>
            <a:endParaRPr lang="en-US" sz="1400" dirty="0"/>
          </a:p>
        </p:txBody>
      </p:sp>
      <p:sp>
        <p:nvSpPr>
          <p:cNvPr id="86" name="AutoShape 11"/>
          <p:cNvSpPr>
            <a:spLocks noChangeArrowheads="1"/>
          </p:cNvSpPr>
          <p:nvPr/>
        </p:nvSpPr>
        <p:spPr bwMode="auto">
          <a:xfrm>
            <a:off x="3429000" y="4572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SynchronousQueue</a:t>
            </a:r>
            <a:endParaRPr lang="en-US" sz="1400" dirty="0"/>
          </a:p>
        </p:txBody>
      </p:sp>
      <p:sp>
        <p:nvSpPr>
          <p:cNvPr id="87" name="AutoShape 11"/>
          <p:cNvSpPr>
            <a:spLocks noChangeArrowheads="1"/>
          </p:cNvSpPr>
          <p:nvPr/>
        </p:nvSpPr>
        <p:spPr bwMode="auto">
          <a:xfrm>
            <a:off x="771525" y="3810000"/>
            <a:ext cx="2143125"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PriorityBlockingQueue</a:t>
            </a:r>
            <a:endParaRPr lang="en-US" sz="1400" dirty="0"/>
          </a:p>
        </p:txBody>
      </p:sp>
      <p:sp>
        <p:nvSpPr>
          <p:cNvPr id="89" name="AutoShape 8"/>
          <p:cNvSpPr>
            <a:spLocks noChangeArrowheads="1"/>
          </p:cNvSpPr>
          <p:nvPr/>
        </p:nvSpPr>
        <p:spPr bwMode="auto">
          <a:xfrm>
            <a:off x="771525" y="2743200"/>
            <a:ext cx="1800225" cy="381000"/>
          </a:xfrm>
          <a:prstGeom prst="flowChartAlternateProcess">
            <a:avLst/>
          </a:prstGeom>
          <a:solidFill>
            <a:schemeClr val="bg1">
              <a:lumMod val="85000"/>
            </a:schemeClr>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BlockingQueue</a:t>
            </a:r>
            <a:endParaRPr lang="en-US" sz="1400" dirty="0"/>
          </a:p>
        </p:txBody>
      </p:sp>
      <p:sp>
        <p:nvSpPr>
          <p:cNvPr id="91" name="AutoShape 10"/>
          <p:cNvSpPr>
            <a:spLocks noChangeArrowheads="1"/>
          </p:cNvSpPr>
          <p:nvPr/>
        </p:nvSpPr>
        <p:spPr bwMode="auto">
          <a:xfrm>
            <a:off x="7886700" y="5334000"/>
            <a:ext cx="2228850" cy="381000"/>
          </a:xfrm>
          <a:prstGeom prst="flowChartAlternateProcess">
            <a:avLst/>
          </a:prstGeom>
          <a:solidFill>
            <a:schemeClr val="bg2"/>
          </a:solidFill>
          <a:ln w="28575">
            <a:noFill/>
            <a:miter lim="800000"/>
            <a:headEnd/>
            <a:tailEnd/>
          </a:ln>
          <a:effectLst/>
          <a:scene3d>
            <a:camera prst="orthographicFront"/>
            <a:lightRig rig="threePt" dir="t"/>
          </a:scene3d>
          <a:sp3d>
            <a:bevelT/>
          </a:sp3d>
        </p:spPr>
        <p:txBody>
          <a:bodyPr wrap="none" anchor="ctr"/>
          <a:lstStyle/>
          <a:p>
            <a:pPr algn="ctr" rtl="0" fontAlgn="auto">
              <a:spcBef>
                <a:spcPts val="0"/>
              </a:spcBef>
              <a:spcAft>
                <a:spcPts val="0"/>
              </a:spcAft>
              <a:defRPr/>
            </a:pPr>
            <a:r>
              <a:rPr lang="en-US" sz="1400" u="sng" dirty="0" err="1" smtClean="0"/>
              <a:t>LinkedBlockingDeque</a:t>
            </a:r>
            <a:endParaRPr lang="en-US" sz="14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514350" y="579438"/>
            <a:ext cx="9258300" cy="1143000"/>
          </a:xfrm>
        </p:spPr>
        <p:txBody>
          <a:bodyPr/>
          <a:lstStyle/>
          <a:p>
            <a:r>
              <a:rPr lang="en-US" smtClean="0"/>
              <a:t>List Implementations</a:t>
            </a:r>
          </a:p>
        </p:txBody>
      </p:sp>
      <p:sp>
        <p:nvSpPr>
          <p:cNvPr id="67586" name="Rectangle 3"/>
          <p:cNvSpPr>
            <a:spLocks noGrp="1" noChangeArrowheads="1"/>
          </p:cNvSpPr>
          <p:nvPr>
            <p:ph type="body" idx="1"/>
          </p:nvPr>
        </p:nvSpPr>
        <p:spPr>
          <a:xfrm>
            <a:off x="771525" y="1524000"/>
            <a:ext cx="9258300" cy="4114800"/>
          </a:xfrm>
        </p:spPr>
        <p:txBody>
          <a:bodyPr/>
          <a:lstStyle/>
          <a:p>
            <a:r>
              <a:rPr lang="en-US" sz="2400" i="1" dirty="0" smtClean="0"/>
              <a:t>Vector</a:t>
            </a:r>
          </a:p>
          <a:p>
            <a:pPr lvl="1"/>
            <a:r>
              <a:rPr lang="en-US" sz="2000" dirty="0" smtClean="0"/>
              <a:t>a synchronized List implementation</a:t>
            </a:r>
          </a:p>
          <a:p>
            <a:pPr lvl="1"/>
            <a:r>
              <a:rPr lang="en-US" sz="2000" dirty="0" smtClean="0"/>
              <a:t>is thread-safe</a:t>
            </a:r>
          </a:p>
          <a:p>
            <a:pPr>
              <a:buFontTx/>
              <a:buNone/>
            </a:pPr>
            <a:endParaRPr lang="en-US" sz="2000" dirty="0" smtClean="0"/>
          </a:p>
          <a:p>
            <a:r>
              <a:rPr lang="en-US" sz="2400" i="1" dirty="0" err="1" smtClean="0"/>
              <a:t>ArrayList</a:t>
            </a:r>
            <a:endParaRPr lang="en-US" sz="2400" i="1" dirty="0" smtClean="0"/>
          </a:p>
          <a:p>
            <a:pPr lvl="1"/>
            <a:r>
              <a:rPr lang="en-US" sz="2000" dirty="0" smtClean="0"/>
              <a:t>a light-weight collection</a:t>
            </a:r>
          </a:p>
          <a:p>
            <a:pPr lvl="1"/>
            <a:r>
              <a:rPr lang="en-US" sz="2000" dirty="0" smtClean="0"/>
              <a:t>is not thread-safe</a:t>
            </a:r>
          </a:p>
          <a:p>
            <a:pPr>
              <a:buFontTx/>
              <a:buNone/>
            </a:pPr>
            <a:endParaRPr lang="en-US" sz="2000" dirty="0" smtClean="0"/>
          </a:p>
          <a:p>
            <a:r>
              <a:rPr lang="en-US" sz="2400" i="1" dirty="0" err="1" smtClean="0"/>
              <a:t>LinkedList</a:t>
            </a:r>
            <a:endParaRPr lang="en-US" sz="2400" i="1" dirty="0" smtClean="0"/>
          </a:p>
          <a:p>
            <a:pPr lvl="1"/>
            <a:r>
              <a:rPr lang="en-US" sz="2000" dirty="0" smtClean="0"/>
              <a:t>a ‘natural’ sequence implementation </a:t>
            </a:r>
          </a:p>
          <a:p>
            <a:pPr lvl="1"/>
            <a:r>
              <a:rPr lang="en-US" sz="2000" dirty="0" smtClean="0"/>
              <a:t>works as a FIFO stack</a:t>
            </a:r>
          </a:p>
          <a:p>
            <a:pPr lvl="1"/>
            <a:r>
              <a:rPr lang="en-US" sz="2000" dirty="0" smtClean="0"/>
              <a:t>also implements Queue &amp; </a:t>
            </a:r>
            <a:r>
              <a:rPr lang="en-US" sz="2000" dirty="0" err="1" smtClean="0"/>
              <a:t>Deque</a:t>
            </a:r>
            <a:endParaRPr lang="en-US" sz="2000" dirty="0" smtClean="0"/>
          </a:p>
          <a:p>
            <a:pPr>
              <a:buFont typeface="Arial" charset="0"/>
              <a:buNone/>
            </a:pPr>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body" idx="1"/>
          </p:nvPr>
        </p:nvSpPr>
        <p:spPr>
          <a:xfrm>
            <a:off x="771525" y="1752600"/>
            <a:ext cx="8743950" cy="4114800"/>
          </a:xfrm>
        </p:spPr>
        <p:txBody>
          <a:bodyPr/>
          <a:lstStyle/>
          <a:p>
            <a:r>
              <a:rPr lang="en-US" sz="2400" smtClean="0"/>
              <a:t>Example:</a:t>
            </a:r>
          </a:p>
        </p:txBody>
      </p:sp>
      <p:sp>
        <p:nvSpPr>
          <p:cNvPr id="68610" name="Rectangle 5"/>
          <p:cNvSpPr>
            <a:spLocks noChangeArrowheads="1"/>
          </p:cNvSpPr>
          <p:nvPr/>
        </p:nvSpPr>
        <p:spPr bwMode="auto">
          <a:xfrm>
            <a:off x="0" y="609600"/>
            <a:ext cx="10287000" cy="1143000"/>
          </a:xfrm>
          <a:prstGeom prst="rect">
            <a:avLst/>
          </a:prstGeom>
          <a:noFill/>
          <a:ln w="9525">
            <a:noFill/>
            <a:miter lim="800000"/>
            <a:headEnd/>
            <a:tailEnd/>
          </a:ln>
        </p:spPr>
        <p:txBody>
          <a:bodyPr anchor="ctr"/>
          <a:lstStyle/>
          <a:p>
            <a:pPr algn="ctr" rtl="0"/>
            <a:r>
              <a:rPr lang="en-US" sz="4400"/>
              <a:t>List Implementations</a:t>
            </a:r>
          </a:p>
        </p:txBody>
      </p:sp>
      <p:sp>
        <p:nvSpPr>
          <p:cNvPr id="246790" name="AutoShape 6"/>
          <p:cNvSpPr>
            <a:spLocks noChangeArrowheads="1"/>
          </p:cNvSpPr>
          <p:nvPr/>
        </p:nvSpPr>
        <p:spPr bwMode="auto">
          <a:xfrm>
            <a:off x="4371975" y="5638800"/>
            <a:ext cx="4200525" cy="685800"/>
          </a:xfrm>
          <a:prstGeom prst="flowChartAlternateProcess">
            <a:avLst/>
          </a:prstGeom>
          <a:solidFill>
            <a:schemeClr val="bg1"/>
          </a:solid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400" u="sng"/>
              <a:t>Output:</a:t>
            </a:r>
          </a:p>
          <a:p>
            <a:pPr algn="l" rtl="0" fontAlgn="auto">
              <a:spcBef>
                <a:spcPts val="0"/>
              </a:spcBef>
              <a:spcAft>
                <a:spcPts val="0"/>
              </a:spcAft>
              <a:defRPr/>
            </a:pPr>
            <a:r>
              <a:rPr lang="en-US" sz="1400"/>
              <a:t>                  [4, 3, Hello, 4, Bye, Hello]</a:t>
            </a:r>
          </a:p>
        </p:txBody>
      </p:sp>
      <p:sp>
        <p:nvSpPr>
          <p:cNvPr id="6" name="Rectangle 5"/>
          <p:cNvSpPr>
            <a:spLocks noChangeArrowheads="1"/>
          </p:cNvSpPr>
          <p:nvPr/>
        </p:nvSpPr>
        <p:spPr bwMode="auto">
          <a:xfrm>
            <a:off x="2057400" y="2362200"/>
            <a:ext cx="4284464" cy="2438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marL="342900" indent="-342900" algn="l" rtl="0" fontAlgn="auto">
              <a:spcBef>
                <a:spcPts val="0"/>
              </a:spcBef>
              <a:spcAft>
                <a:spcPts val="0"/>
              </a:spcAft>
              <a:defRPr/>
            </a:pPr>
            <a:r>
              <a:rPr lang="en-US" sz="1400" dirty="0">
                <a:latin typeface="+mn-lt"/>
                <a:cs typeface="+mn-cs"/>
              </a:rPr>
              <a:t>public static void main (String [] </a:t>
            </a:r>
            <a:r>
              <a:rPr lang="en-US" sz="1400" dirty="0" err="1">
                <a:latin typeface="+mn-lt"/>
                <a:cs typeface="+mn-cs"/>
              </a:rPr>
              <a:t>args</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List </a:t>
            </a:r>
            <a:r>
              <a:rPr lang="en-US" sz="1400" dirty="0" err="1">
                <a:latin typeface="+mn-lt"/>
                <a:cs typeface="+mn-cs"/>
              </a:rPr>
              <a:t>list</a:t>
            </a:r>
            <a:r>
              <a:rPr lang="en-US" sz="1400" dirty="0">
                <a:latin typeface="+mn-lt"/>
                <a:cs typeface="+mn-cs"/>
              </a:rPr>
              <a:t>=new </a:t>
            </a:r>
            <a:r>
              <a:rPr lang="en-US" sz="1400" dirty="0" err="1">
                <a:latin typeface="+mn-lt"/>
                <a:cs typeface="+mn-cs"/>
              </a:rPr>
              <a:t>ArrayList</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Integer(4));</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Integer(3));</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(“Hello”);</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Integer(4));</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(“Bye”);</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(“Hello”);</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(list);</a:t>
            </a:r>
          </a:p>
          <a:p>
            <a:pPr marL="342900" indent="-342900" algn="l" rtl="0" fontAlgn="auto">
              <a:spcBef>
                <a:spcPts val="0"/>
              </a:spcBef>
              <a:spcAft>
                <a:spcPts val="0"/>
              </a:spcAft>
              <a:defRPr/>
            </a:pPr>
            <a:r>
              <a:rPr lang="en-US" sz="1400" dirty="0">
                <a:latin typeface="+mn-lt"/>
                <a:cs typeface="+mn-cs"/>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514350" y="625475"/>
            <a:ext cx="9258300" cy="1143000"/>
          </a:xfrm>
        </p:spPr>
        <p:txBody>
          <a:bodyPr/>
          <a:lstStyle/>
          <a:p>
            <a:r>
              <a:rPr lang="en-US" smtClean="0"/>
              <a:t>Set Implementations</a:t>
            </a:r>
          </a:p>
        </p:txBody>
      </p:sp>
      <p:sp>
        <p:nvSpPr>
          <p:cNvPr id="69634" name="Rectangle 3"/>
          <p:cNvSpPr>
            <a:spLocks noGrp="1" noChangeArrowheads="1"/>
          </p:cNvSpPr>
          <p:nvPr>
            <p:ph type="body" idx="1"/>
          </p:nvPr>
        </p:nvSpPr>
        <p:spPr>
          <a:xfrm>
            <a:off x="514350" y="1951038"/>
            <a:ext cx="9258300" cy="4525963"/>
          </a:xfrm>
        </p:spPr>
        <p:txBody>
          <a:bodyPr/>
          <a:lstStyle/>
          <a:p>
            <a:r>
              <a:rPr lang="en-US" sz="2400" i="1" dirty="0" err="1" smtClean="0"/>
              <a:t>HashSet</a:t>
            </a:r>
            <a:endParaRPr lang="en-US" sz="2400" i="1" dirty="0" smtClean="0"/>
          </a:p>
          <a:p>
            <a:pPr lvl="1"/>
            <a:r>
              <a:rPr lang="en-US" sz="2000" dirty="0" smtClean="0"/>
              <a:t>a set that reflects a </a:t>
            </a:r>
            <a:r>
              <a:rPr lang="en-US" sz="2000" dirty="0" err="1" smtClean="0"/>
              <a:t>HashMap</a:t>
            </a:r>
            <a:endParaRPr lang="en-US" sz="2000" dirty="0" smtClean="0"/>
          </a:p>
          <a:p>
            <a:pPr lvl="1"/>
            <a:r>
              <a:rPr lang="en-US" sz="2000" dirty="0" smtClean="0"/>
              <a:t>therefore - unsorted </a:t>
            </a:r>
          </a:p>
          <a:p>
            <a:endParaRPr lang="en-US" sz="2400" dirty="0" smtClean="0"/>
          </a:p>
          <a:p>
            <a:r>
              <a:rPr lang="en-US" sz="2400" i="1" dirty="0" err="1" smtClean="0"/>
              <a:t>TreeSet</a:t>
            </a:r>
            <a:endParaRPr lang="en-US" sz="2400" i="1" dirty="0" smtClean="0"/>
          </a:p>
          <a:p>
            <a:pPr lvl="1"/>
            <a:r>
              <a:rPr lang="en-US" sz="2000" dirty="0" smtClean="0"/>
              <a:t>a set that reflect a </a:t>
            </a:r>
            <a:r>
              <a:rPr lang="en-US" sz="2000" dirty="0" err="1" smtClean="0"/>
              <a:t>TreeMap</a:t>
            </a:r>
            <a:endParaRPr lang="en-US" sz="2000" dirty="0" smtClean="0"/>
          </a:p>
          <a:p>
            <a:pPr lvl="1"/>
            <a:r>
              <a:rPr lang="en-US" sz="2000" dirty="0" smtClean="0"/>
              <a:t>therefore – sorted (via Comparable)</a:t>
            </a:r>
          </a:p>
          <a:p>
            <a:endParaRPr lang="en-US" sz="2400" dirty="0" smtClean="0"/>
          </a:p>
          <a:p>
            <a:r>
              <a:rPr lang="en-US" sz="2400" dirty="0" smtClean="0"/>
              <a:t>Both are not thread-safe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p:cNvSpPr>
            <a:spLocks noGrp="1" noChangeArrowheads="1"/>
          </p:cNvSpPr>
          <p:nvPr>
            <p:ph type="body" idx="1"/>
          </p:nvPr>
        </p:nvSpPr>
        <p:spPr>
          <a:xfrm>
            <a:off x="771525" y="1752600"/>
            <a:ext cx="8743950" cy="4114800"/>
          </a:xfrm>
        </p:spPr>
        <p:txBody>
          <a:bodyPr/>
          <a:lstStyle/>
          <a:p>
            <a:r>
              <a:rPr lang="en-US" sz="2400" smtClean="0"/>
              <a:t>Example</a:t>
            </a:r>
            <a:r>
              <a:rPr lang="en-US" smtClean="0"/>
              <a:t>:</a:t>
            </a:r>
          </a:p>
        </p:txBody>
      </p:sp>
      <p:sp>
        <p:nvSpPr>
          <p:cNvPr id="70658" name="Rectangle 6"/>
          <p:cNvSpPr>
            <a:spLocks noChangeArrowheads="1"/>
          </p:cNvSpPr>
          <p:nvPr/>
        </p:nvSpPr>
        <p:spPr bwMode="auto">
          <a:xfrm>
            <a:off x="0" y="762000"/>
            <a:ext cx="10287000" cy="1143000"/>
          </a:xfrm>
          <a:prstGeom prst="rect">
            <a:avLst/>
          </a:prstGeom>
          <a:noFill/>
          <a:ln w="9525">
            <a:noFill/>
            <a:miter lim="800000"/>
            <a:headEnd/>
            <a:tailEnd/>
          </a:ln>
        </p:spPr>
        <p:txBody>
          <a:bodyPr anchor="ctr"/>
          <a:lstStyle/>
          <a:p>
            <a:pPr algn="ctr" rtl="0"/>
            <a:r>
              <a:rPr lang="en-US" sz="4400"/>
              <a:t>Set Implementations</a:t>
            </a:r>
          </a:p>
        </p:txBody>
      </p:sp>
      <p:sp>
        <p:nvSpPr>
          <p:cNvPr id="10" name="Rectangle 9"/>
          <p:cNvSpPr>
            <a:spLocks noChangeArrowheads="1"/>
          </p:cNvSpPr>
          <p:nvPr/>
        </p:nvSpPr>
        <p:spPr bwMode="auto">
          <a:xfrm>
            <a:off x="2057400" y="2514600"/>
            <a:ext cx="4284464" cy="2438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marL="342900" indent="-342900" algn="l" rtl="0" fontAlgn="auto">
              <a:spcBef>
                <a:spcPts val="0"/>
              </a:spcBef>
              <a:spcAft>
                <a:spcPts val="0"/>
              </a:spcAft>
              <a:defRPr/>
            </a:pPr>
            <a:r>
              <a:rPr lang="en-US" sz="1400" dirty="0">
                <a:latin typeface="+mn-lt"/>
                <a:cs typeface="+mn-cs"/>
              </a:rPr>
              <a:t>public static void main (String [] </a:t>
            </a:r>
            <a:r>
              <a:rPr lang="en-US" sz="1400" dirty="0" err="1">
                <a:latin typeface="+mn-lt"/>
                <a:cs typeface="+mn-cs"/>
              </a:rPr>
              <a:t>args</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Set list=new </a:t>
            </a:r>
            <a:r>
              <a:rPr lang="en-US" sz="1400" dirty="0" err="1">
                <a:latin typeface="+mn-lt"/>
                <a:cs typeface="+mn-cs"/>
              </a:rPr>
              <a:t>HashSet</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Integer(4));</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Integer(3));</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(“Hello”);</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(new Integer(4));</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(“Bye”);</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list.add</a:t>
            </a:r>
            <a:r>
              <a:rPr lang="en-US" sz="1400" dirty="0">
                <a:latin typeface="+mn-lt"/>
                <a:cs typeface="+mn-cs"/>
              </a:rPr>
              <a:t>(“Hello”);</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(list);</a:t>
            </a:r>
          </a:p>
          <a:p>
            <a:pPr marL="342900" indent="-342900" algn="l" rtl="0" fontAlgn="auto">
              <a:spcBef>
                <a:spcPts val="0"/>
              </a:spcBef>
              <a:spcAft>
                <a:spcPts val="0"/>
              </a:spcAft>
              <a:defRPr/>
            </a:pPr>
            <a:r>
              <a:rPr lang="en-US" sz="1400" dirty="0">
                <a:latin typeface="+mn-lt"/>
                <a:cs typeface="+mn-cs"/>
              </a:rPr>
              <a:t>}</a:t>
            </a:r>
          </a:p>
        </p:txBody>
      </p:sp>
      <p:sp>
        <p:nvSpPr>
          <p:cNvPr id="11" name="AutoShape 7"/>
          <p:cNvSpPr>
            <a:spLocks noChangeArrowheads="1"/>
          </p:cNvSpPr>
          <p:nvPr/>
        </p:nvSpPr>
        <p:spPr bwMode="auto">
          <a:xfrm>
            <a:off x="5229225" y="5334000"/>
            <a:ext cx="4200525" cy="1066800"/>
          </a:xfrm>
          <a:prstGeom prst="flowChartAlternateProcess">
            <a:avLst/>
          </a:prstGeom>
          <a:no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400" u="sng"/>
              <a:t>Output 1:</a:t>
            </a:r>
          </a:p>
          <a:p>
            <a:pPr algn="l" rtl="0" fontAlgn="auto">
              <a:spcBef>
                <a:spcPts val="0"/>
              </a:spcBef>
              <a:spcAft>
                <a:spcPts val="0"/>
              </a:spcAft>
              <a:defRPr/>
            </a:pPr>
            <a:r>
              <a:rPr lang="en-US" sz="1400"/>
              <a:t>                  [4, 3, Hello, Bye]</a:t>
            </a:r>
          </a:p>
          <a:p>
            <a:pPr algn="l" rtl="0" fontAlgn="auto">
              <a:spcBef>
                <a:spcPts val="0"/>
              </a:spcBef>
              <a:spcAft>
                <a:spcPts val="0"/>
              </a:spcAft>
              <a:defRPr/>
            </a:pPr>
            <a:r>
              <a:rPr lang="en-US" sz="1400" u="sng"/>
              <a:t>Output 2:</a:t>
            </a:r>
          </a:p>
          <a:p>
            <a:pPr algn="l" rtl="0" fontAlgn="auto">
              <a:spcBef>
                <a:spcPts val="0"/>
              </a:spcBef>
              <a:spcAft>
                <a:spcPts val="0"/>
              </a:spcAft>
              <a:defRPr/>
            </a:pPr>
            <a:r>
              <a:rPr lang="en-US" sz="1400"/>
              <a:t>                  [Hello, 4, Bye, 3]</a:t>
            </a:r>
          </a:p>
        </p:txBody>
      </p:sp>
      <p:sp>
        <p:nvSpPr>
          <p:cNvPr id="12" name="Rectangle 8"/>
          <p:cNvSpPr>
            <a:spLocks noChangeArrowheads="1"/>
          </p:cNvSpPr>
          <p:nvPr/>
        </p:nvSpPr>
        <p:spPr bwMode="auto">
          <a:xfrm>
            <a:off x="6429375" y="3581400"/>
            <a:ext cx="2571750" cy="3048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600"/>
              <a:t>Duplicate, not added</a:t>
            </a:r>
          </a:p>
        </p:txBody>
      </p:sp>
      <p:sp>
        <p:nvSpPr>
          <p:cNvPr id="13" name="Rectangle 10"/>
          <p:cNvSpPr>
            <a:spLocks noChangeArrowheads="1"/>
          </p:cNvSpPr>
          <p:nvPr/>
        </p:nvSpPr>
        <p:spPr bwMode="auto">
          <a:xfrm>
            <a:off x="6429375" y="4191000"/>
            <a:ext cx="2571750" cy="3048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600"/>
              <a:t>Duplicate, not added</a:t>
            </a:r>
          </a:p>
        </p:txBody>
      </p:sp>
      <p:sp>
        <p:nvSpPr>
          <p:cNvPr id="14" name="Line 11"/>
          <p:cNvSpPr>
            <a:spLocks noChangeShapeType="1"/>
          </p:cNvSpPr>
          <p:nvPr/>
        </p:nvSpPr>
        <p:spPr bwMode="auto">
          <a:xfrm flipH="1">
            <a:off x="4629150" y="3810000"/>
            <a:ext cx="1800225" cy="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
        <p:nvSpPr>
          <p:cNvPr id="15" name="Line 13"/>
          <p:cNvSpPr>
            <a:spLocks noChangeShapeType="1"/>
          </p:cNvSpPr>
          <p:nvPr/>
        </p:nvSpPr>
        <p:spPr bwMode="auto">
          <a:xfrm flipH="1">
            <a:off x="3943350" y="4267200"/>
            <a:ext cx="2486025" cy="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14350" y="655638"/>
            <a:ext cx="9258300" cy="1143000"/>
          </a:xfrm>
        </p:spPr>
        <p:txBody>
          <a:bodyPr/>
          <a:lstStyle/>
          <a:p>
            <a:r>
              <a:rPr lang="en-US" smtClean="0"/>
              <a:t>Map Implementations</a:t>
            </a:r>
          </a:p>
        </p:txBody>
      </p:sp>
      <p:sp>
        <p:nvSpPr>
          <p:cNvPr id="71682" name="Rectangle 3"/>
          <p:cNvSpPr>
            <a:spLocks noGrp="1" noChangeArrowheads="1"/>
          </p:cNvSpPr>
          <p:nvPr>
            <p:ph type="body" idx="1"/>
          </p:nvPr>
        </p:nvSpPr>
        <p:spPr>
          <a:xfrm>
            <a:off x="771525" y="1905000"/>
            <a:ext cx="8743950" cy="4419600"/>
          </a:xfrm>
        </p:spPr>
        <p:txBody>
          <a:bodyPr/>
          <a:lstStyle/>
          <a:p>
            <a:pPr>
              <a:lnSpc>
                <a:spcPct val="90000"/>
              </a:lnSpc>
            </a:pPr>
            <a:r>
              <a:rPr lang="en-US" sz="2400" i="1" dirty="0" err="1" smtClean="0"/>
              <a:t>HashMap</a:t>
            </a:r>
            <a:endParaRPr lang="en-US" sz="2400" i="1" dirty="0" smtClean="0"/>
          </a:p>
          <a:p>
            <a:pPr lvl="1">
              <a:lnSpc>
                <a:spcPct val="90000"/>
              </a:lnSpc>
            </a:pPr>
            <a:r>
              <a:rPr lang="en-US" sz="2000" dirty="0" smtClean="0"/>
              <a:t>unsorted map</a:t>
            </a:r>
          </a:p>
          <a:p>
            <a:pPr lvl="1">
              <a:lnSpc>
                <a:spcPct val="90000"/>
              </a:lnSpc>
            </a:pPr>
            <a:r>
              <a:rPr lang="en-US" sz="2000" dirty="0" smtClean="0"/>
              <a:t> is not thread-safe</a:t>
            </a:r>
          </a:p>
          <a:p>
            <a:pPr>
              <a:lnSpc>
                <a:spcPct val="90000"/>
              </a:lnSpc>
              <a:buFontTx/>
              <a:buNone/>
            </a:pPr>
            <a:endParaRPr lang="en-US" sz="2400" dirty="0" smtClean="0"/>
          </a:p>
          <a:p>
            <a:pPr>
              <a:lnSpc>
                <a:spcPct val="90000"/>
              </a:lnSpc>
            </a:pPr>
            <a:r>
              <a:rPr lang="en-US" sz="2400" i="1" dirty="0" err="1" smtClean="0"/>
              <a:t>Hashtable</a:t>
            </a:r>
            <a:endParaRPr lang="en-US" sz="2400" i="1" dirty="0" smtClean="0"/>
          </a:p>
          <a:p>
            <a:pPr lvl="1">
              <a:lnSpc>
                <a:spcPct val="90000"/>
              </a:lnSpc>
            </a:pPr>
            <a:r>
              <a:rPr lang="en-US" sz="2000" dirty="0" smtClean="0"/>
              <a:t>like </a:t>
            </a:r>
            <a:r>
              <a:rPr lang="en-US" sz="2000" dirty="0" err="1" smtClean="0"/>
              <a:t>HashMap</a:t>
            </a:r>
            <a:r>
              <a:rPr lang="en-US" sz="2000" dirty="0" smtClean="0"/>
              <a:t> but:</a:t>
            </a:r>
          </a:p>
          <a:p>
            <a:pPr lvl="1">
              <a:lnSpc>
                <a:spcPct val="90000"/>
              </a:lnSpc>
            </a:pPr>
            <a:r>
              <a:rPr lang="en-US" sz="2000" dirty="0" smtClean="0"/>
              <a:t>is thread-safe</a:t>
            </a:r>
          </a:p>
          <a:p>
            <a:pPr lvl="1">
              <a:lnSpc>
                <a:spcPct val="90000"/>
              </a:lnSpc>
            </a:pPr>
            <a:r>
              <a:rPr lang="en-US" sz="2000" dirty="0" smtClean="0"/>
              <a:t>null values are not permitted</a:t>
            </a:r>
          </a:p>
          <a:p>
            <a:pPr>
              <a:lnSpc>
                <a:spcPct val="90000"/>
              </a:lnSpc>
              <a:buFontTx/>
              <a:buNone/>
            </a:pPr>
            <a:endParaRPr lang="en-US" sz="2400" dirty="0" smtClean="0"/>
          </a:p>
          <a:p>
            <a:pPr>
              <a:lnSpc>
                <a:spcPct val="90000"/>
              </a:lnSpc>
            </a:pPr>
            <a:r>
              <a:rPr lang="en-US" sz="2400" i="1" dirty="0" err="1" smtClean="0"/>
              <a:t>TreeMap</a:t>
            </a:r>
            <a:endParaRPr lang="en-US" sz="2400" i="1" dirty="0" smtClean="0"/>
          </a:p>
          <a:p>
            <a:pPr lvl="1">
              <a:lnSpc>
                <a:spcPct val="90000"/>
              </a:lnSpc>
            </a:pPr>
            <a:r>
              <a:rPr lang="en-US" sz="2000" dirty="0" smtClean="0"/>
              <a:t>a sorted map (via Comparable)</a:t>
            </a:r>
          </a:p>
          <a:p>
            <a:pPr lvl="1">
              <a:lnSpc>
                <a:spcPct val="90000"/>
              </a:lnSpc>
            </a:pPr>
            <a:r>
              <a:rPr lang="en-US" sz="2000" dirty="0" smtClean="0"/>
              <a:t>is not thread-safe</a:t>
            </a:r>
          </a:p>
          <a:p>
            <a:pPr>
              <a:lnSpc>
                <a:spcPct val="90000"/>
              </a:lnSpc>
              <a:buFontTx/>
              <a:buNone/>
            </a:pPr>
            <a:r>
              <a:rPr lang="en-US" sz="2400" dirty="0" smtClean="0"/>
              <a:t>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p:cNvSpPr>
            <a:spLocks noGrp="1" noChangeArrowheads="1"/>
          </p:cNvSpPr>
          <p:nvPr>
            <p:ph type="body" idx="1"/>
          </p:nvPr>
        </p:nvSpPr>
        <p:spPr>
          <a:xfrm>
            <a:off x="771525" y="1676400"/>
            <a:ext cx="8743950" cy="4114800"/>
          </a:xfrm>
        </p:spPr>
        <p:txBody>
          <a:bodyPr/>
          <a:lstStyle/>
          <a:p>
            <a:r>
              <a:rPr lang="en-US" sz="2400" smtClean="0"/>
              <a:t>Example</a:t>
            </a:r>
            <a:r>
              <a:rPr lang="en-US" smtClean="0"/>
              <a:t>:</a:t>
            </a:r>
          </a:p>
        </p:txBody>
      </p:sp>
      <p:sp>
        <p:nvSpPr>
          <p:cNvPr id="72706" name="Rectangle 6"/>
          <p:cNvSpPr>
            <a:spLocks noChangeArrowheads="1"/>
          </p:cNvSpPr>
          <p:nvPr/>
        </p:nvSpPr>
        <p:spPr bwMode="auto">
          <a:xfrm>
            <a:off x="0" y="609600"/>
            <a:ext cx="10287000" cy="1143000"/>
          </a:xfrm>
          <a:prstGeom prst="rect">
            <a:avLst/>
          </a:prstGeom>
          <a:noFill/>
          <a:ln w="9525">
            <a:noFill/>
            <a:miter lim="800000"/>
            <a:headEnd/>
            <a:tailEnd/>
          </a:ln>
        </p:spPr>
        <p:txBody>
          <a:bodyPr anchor="ctr"/>
          <a:lstStyle/>
          <a:p>
            <a:pPr algn="ctr" rtl="0"/>
            <a:r>
              <a:rPr lang="en-US" sz="4400"/>
              <a:t>Map Implementations</a:t>
            </a:r>
          </a:p>
        </p:txBody>
      </p:sp>
      <p:sp>
        <p:nvSpPr>
          <p:cNvPr id="248839" name="AutoShape 7"/>
          <p:cNvSpPr>
            <a:spLocks noChangeArrowheads="1"/>
          </p:cNvSpPr>
          <p:nvPr/>
        </p:nvSpPr>
        <p:spPr bwMode="auto">
          <a:xfrm>
            <a:off x="1028700" y="5486400"/>
            <a:ext cx="5572125" cy="1066800"/>
          </a:xfrm>
          <a:prstGeom prst="flowChartAlternateProcess">
            <a:avLst/>
          </a:prstGeom>
          <a:noFill/>
          <a:ln w="28575">
            <a:solidFill>
              <a:schemeClr val="bg1">
                <a:lumMod val="75000"/>
              </a:schemeClr>
            </a:solidFill>
            <a:miter lim="800000"/>
            <a:headEnd/>
            <a:tailEnd/>
          </a:ln>
          <a:effectLst/>
        </p:spPr>
        <p:txBody>
          <a:bodyPr wrap="none" anchor="ctr"/>
          <a:lstStyle/>
          <a:p>
            <a:pPr algn="l" rtl="0" fontAlgn="auto">
              <a:spcBef>
                <a:spcPts val="0"/>
              </a:spcBef>
              <a:spcAft>
                <a:spcPts val="0"/>
              </a:spcAft>
              <a:defRPr/>
            </a:pPr>
            <a:r>
              <a:rPr lang="en-US" sz="1400" u="sng"/>
              <a:t>Output :</a:t>
            </a:r>
          </a:p>
          <a:p>
            <a:pPr algn="l" rtl="0" fontAlgn="auto">
              <a:spcBef>
                <a:spcPts val="0"/>
              </a:spcBef>
              <a:spcAft>
                <a:spcPts val="0"/>
              </a:spcAft>
              <a:defRPr/>
            </a:pPr>
            <a:r>
              <a:rPr lang="en-US" sz="1400"/>
              <a:t>                  {1=six, 2=Two, 3=Three, 4=Four, 5=Five }</a:t>
            </a:r>
          </a:p>
          <a:p>
            <a:pPr algn="l" rtl="0" fontAlgn="auto">
              <a:spcBef>
                <a:spcPts val="0"/>
              </a:spcBef>
              <a:spcAft>
                <a:spcPts val="0"/>
              </a:spcAft>
              <a:defRPr/>
            </a:pPr>
            <a:endParaRPr lang="en-US" sz="1400"/>
          </a:p>
        </p:txBody>
      </p:sp>
      <p:sp>
        <p:nvSpPr>
          <p:cNvPr id="8" name="Rectangle 7"/>
          <p:cNvSpPr>
            <a:spLocks noChangeArrowheads="1"/>
          </p:cNvSpPr>
          <p:nvPr/>
        </p:nvSpPr>
        <p:spPr bwMode="auto">
          <a:xfrm>
            <a:off x="2057400" y="2362200"/>
            <a:ext cx="4284464" cy="2438400"/>
          </a:xfrm>
          <a:prstGeom prst="rect">
            <a:avLst/>
          </a:prstGeom>
          <a:solidFill>
            <a:schemeClr val="bg2"/>
          </a:solidFill>
          <a:ln w="9525">
            <a:noFill/>
            <a:miter lim="800000"/>
            <a:headEnd/>
            <a:tailEnd/>
          </a:ln>
          <a:scene3d>
            <a:camera prst="orthographicFront"/>
            <a:lightRig rig="threePt" dir="t"/>
          </a:scene3d>
          <a:sp3d>
            <a:bevelT w="114300" h="114300"/>
          </a:sp3d>
        </p:spPr>
        <p:txBody>
          <a:bodyPr wrap="none" anchor="ctr"/>
          <a:lstStyle/>
          <a:p>
            <a:pPr marL="342900" indent="-342900" algn="l" rtl="0" fontAlgn="auto">
              <a:spcBef>
                <a:spcPts val="0"/>
              </a:spcBef>
              <a:spcAft>
                <a:spcPts val="0"/>
              </a:spcAft>
              <a:defRPr/>
            </a:pPr>
            <a:r>
              <a:rPr lang="en-US" sz="1400" dirty="0">
                <a:latin typeface="+mn-lt"/>
                <a:cs typeface="+mn-cs"/>
              </a:rPr>
              <a:t>public static void main (String [] </a:t>
            </a:r>
            <a:r>
              <a:rPr lang="en-US" sz="1400" dirty="0" err="1">
                <a:latin typeface="+mn-lt"/>
                <a:cs typeface="+mn-cs"/>
              </a:rPr>
              <a:t>args</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Map list=new </a:t>
            </a:r>
            <a:r>
              <a:rPr lang="en-US" sz="1400" dirty="0" err="1">
                <a:latin typeface="+mn-lt"/>
                <a:cs typeface="+mn-cs"/>
              </a:rPr>
              <a:t>HashMap</a:t>
            </a:r>
            <a:r>
              <a:rPr lang="en-US" sz="1400" dirty="0">
                <a:latin typeface="+mn-lt"/>
                <a:cs typeface="+mn-cs"/>
              </a:rPr>
              <a:t>();</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Integer(1),”One”);</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Integer(2),”Two”);</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Integer(3),”Three”);</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Integer(4),”Four”);</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Integer(5),”Five”);</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list.put</a:t>
            </a:r>
            <a:r>
              <a:rPr lang="en-US" sz="1400" dirty="0">
                <a:latin typeface="+mn-lt"/>
                <a:cs typeface="+mn-cs"/>
              </a:rPr>
              <a:t>(new Integer(1),”Six”);</a:t>
            </a:r>
          </a:p>
          <a:p>
            <a:pPr marL="342900" indent="-342900" algn="l" rtl="0" fontAlgn="auto">
              <a:spcBef>
                <a:spcPts val="0"/>
              </a:spcBef>
              <a:spcAft>
                <a:spcPts val="0"/>
              </a:spcAft>
              <a:defRPr/>
            </a:pPr>
            <a:r>
              <a:rPr lang="en-US" sz="1400" dirty="0">
                <a:latin typeface="+mn-lt"/>
                <a:cs typeface="+mn-cs"/>
              </a:rPr>
              <a:t>	</a:t>
            </a:r>
            <a:r>
              <a:rPr lang="en-US" sz="1400" dirty="0" err="1">
                <a:latin typeface="+mn-lt"/>
                <a:cs typeface="+mn-cs"/>
              </a:rPr>
              <a:t>System.out.println</a:t>
            </a:r>
            <a:r>
              <a:rPr lang="en-US" sz="1400" dirty="0">
                <a:latin typeface="+mn-lt"/>
                <a:cs typeface="+mn-cs"/>
              </a:rPr>
              <a:t>(list);</a:t>
            </a:r>
          </a:p>
          <a:p>
            <a:pPr marL="342900" indent="-342900" algn="l" rtl="0" fontAlgn="auto">
              <a:spcBef>
                <a:spcPts val="0"/>
              </a:spcBef>
              <a:spcAft>
                <a:spcPts val="0"/>
              </a:spcAft>
              <a:defRPr/>
            </a:pPr>
            <a:r>
              <a:rPr lang="en-US" sz="1400" dirty="0">
                <a:latin typeface="+mn-lt"/>
                <a:cs typeface="+mn-cs"/>
              </a:rPr>
              <a:t>}</a:t>
            </a:r>
          </a:p>
        </p:txBody>
      </p:sp>
      <p:sp>
        <p:nvSpPr>
          <p:cNvPr id="9" name="Rectangle 9"/>
          <p:cNvSpPr>
            <a:spLocks noChangeArrowheads="1"/>
          </p:cNvSpPr>
          <p:nvPr/>
        </p:nvSpPr>
        <p:spPr bwMode="auto">
          <a:xfrm>
            <a:off x="6429375" y="4038600"/>
            <a:ext cx="3257550" cy="304800"/>
          </a:xfrm>
          <a:prstGeom prst="rect">
            <a:avLst/>
          </a:prstGeom>
          <a:noFill/>
          <a:ln w="28575">
            <a:solidFill>
              <a:schemeClr val="bg1">
                <a:lumMod val="75000"/>
              </a:schemeClr>
            </a:solidFill>
            <a:miter lim="800000"/>
            <a:headEnd/>
            <a:tailEnd/>
          </a:ln>
          <a:effectLst/>
        </p:spPr>
        <p:txBody>
          <a:bodyPr/>
          <a:lstStyle/>
          <a:p>
            <a:pPr marL="342900" indent="-342900" algn="l" rtl="0" fontAlgn="auto">
              <a:spcBef>
                <a:spcPts val="0"/>
              </a:spcBef>
              <a:spcAft>
                <a:spcPts val="0"/>
              </a:spcAft>
              <a:defRPr/>
            </a:pPr>
            <a:r>
              <a:rPr lang="en-US" sz="1400"/>
              <a:t>Existing key – value is replaced</a:t>
            </a:r>
          </a:p>
        </p:txBody>
      </p:sp>
      <p:sp>
        <p:nvSpPr>
          <p:cNvPr id="10" name="Line 11"/>
          <p:cNvSpPr>
            <a:spLocks noChangeShapeType="1"/>
          </p:cNvSpPr>
          <p:nvPr/>
        </p:nvSpPr>
        <p:spPr bwMode="auto">
          <a:xfrm flipH="1">
            <a:off x="5143500" y="4114800"/>
            <a:ext cx="1285875" cy="0"/>
          </a:xfrm>
          <a:prstGeom prst="line">
            <a:avLst/>
          </a:prstGeom>
          <a:noFill/>
          <a:ln w="9525">
            <a:solidFill>
              <a:schemeClr val="bg1">
                <a:lumMod val="75000"/>
              </a:schemeClr>
            </a:solidFill>
            <a:round/>
            <a:headEnd/>
            <a:tailEnd/>
          </a:ln>
          <a:effectLst/>
        </p:spPr>
        <p:txBody>
          <a:bodyPr/>
          <a:lstStyle/>
          <a:p>
            <a:pPr algn="l" rtl="0" fontAlgn="auto">
              <a:spcBef>
                <a:spcPts val="0"/>
              </a:spcBef>
              <a:spcAft>
                <a:spcPts val="0"/>
              </a:spcAft>
              <a:defRPr/>
            </a:pPr>
            <a:endParaRPr lang="en-US">
              <a:latin typeface="+mn-lt"/>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10519</TotalTime>
  <Words>23903</Words>
  <Application>Microsoft Office PowerPoint</Application>
  <PresentationFormat>35mm Slides</PresentationFormat>
  <Paragraphs>5724</Paragraphs>
  <Slides>348</Slides>
  <Notes>274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348</vt:i4>
      </vt:variant>
    </vt:vector>
  </HeadingPairs>
  <TitlesOfParts>
    <vt:vector size="350" baseType="lpstr">
      <vt:lpstr>Office Theme</vt:lpstr>
      <vt:lpstr>Drawing</vt:lpstr>
      <vt:lpstr>Extreme Java</vt:lpstr>
      <vt:lpstr>Topics Covered</vt:lpstr>
      <vt:lpstr>JVM Internals</vt:lpstr>
      <vt:lpstr>JVM Internals</vt:lpstr>
      <vt:lpstr>Virtual Machine</vt:lpstr>
      <vt:lpstr>Virtual Machine</vt:lpstr>
      <vt:lpstr>Virtual Machine</vt:lpstr>
      <vt:lpstr>Virtual Machine</vt:lpstr>
      <vt:lpstr>Virtual Machine</vt:lpstr>
      <vt:lpstr>Virtual Machine</vt:lpstr>
      <vt:lpstr>Hotspot</vt:lpstr>
      <vt:lpstr>Hotspot</vt:lpstr>
      <vt:lpstr>Hotspot</vt:lpstr>
      <vt:lpstr>Hotspot</vt:lpstr>
      <vt:lpstr>Hotspot</vt:lpstr>
      <vt:lpstr>Hotspot</vt:lpstr>
      <vt:lpstr>Garbage Collector</vt:lpstr>
      <vt:lpstr>Garbage Collector</vt:lpstr>
      <vt:lpstr>Garbage Collector</vt:lpstr>
      <vt:lpstr>Garbage Collector</vt:lpstr>
      <vt:lpstr>Garbage Collector</vt:lpstr>
      <vt:lpstr>Garbage Collector</vt:lpstr>
      <vt:lpstr>Garbage Collector</vt:lpstr>
      <vt:lpstr>Garbage Collector</vt:lpstr>
      <vt:lpstr>Garbage Collector</vt:lpstr>
      <vt:lpstr>Garbage Collector</vt:lpstr>
      <vt:lpstr>Generational GC</vt:lpstr>
      <vt:lpstr>Generational GC</vt:lpstr>
      <vt:lpstr>G1</vt:lpstr>
      <vt:lpstr>G1</vt:lpstr>
      <vt:lpstr>G1</vt:lpstr>
      <vt:lpstr>Escape Analysis</vt:lpstr>
      <vt:lpstr>Escape Analysis</vt:lpstr>
      <vt:lpstr>Escape Analysis</vt:lpstr>
      <vt:lpstr>Compressed Pointers</vt:lpstr>
      <vt:lpstr>SUN Hotspot GC</vt:lpstr>
      <vt:lpstr>SUN Hotspot GC</vt:lpstr>
      <vt:lpstr>Garbage Collector</vt:lpstr>
      <vt:lpstr>Garbage Collector</vt:lpstr>
      <vt:lpstr>Garbage Collector</vt:lpstr>
      <vt:lpstr>Garbage Collector</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Class Loading</vt:lpstr>
      <vt:lpstr>Exercise</vt:lpstr>
      <vt:lpstr>       Class Loading Deadlock </vt:lpstr>
      <vt:lpstr>        Class Loading Deadlock </vt:lpstr>
      <vt:lpstr>       Class Loading Deadlock </vt:lpstr>
      <vt:lpstr>Class Loading Deadlock - Fixed</vt:lpstr>
      <vt:lpstr>Class Loading Deadlock - Fixed</vt:lpstr>
      <vt:lpstr>Jconsole</vt:lpstr>
      <vt:lpstr>Jconsole</vt:lpstr>
      <vt:lpstr>Jconsole</vt:lpstr>
      <vt:lpstr>Jconsole</vt:lpstr>
      <vt:lpstr>Jconsole</vt:lpstr>
      <vt:lpstr>Jconsole</vt:lpstr>
      <vt:lpstr>Jconsole</vt:lpstr>
      <vt:lpstr>Jconsole</vt:lpstr>
      <vt:lpstr>Weak References</vt:lpstr>
      <vt:lpstr>Weak References</vt:lpstr>
      <vt:lpstr>Weak References</vt:lpstr>
      <vt:lpstr>Weak References</vt:lpstr>
      <vt:lpstr>Weak References</vt:lpstr>
      <vt:lpstr>Weak References</vt:lpstr>
      <vt:lpstr>Weak References</vt:lpstr>
      <vt:lpstr>Weak References</vt:lpstr>
      <vt:lpstr>Weak References</vt:lpstr>
      <vt:lpstr>Weak References</vt:lpstr>
      <vt:lpstr>Weak References</vt:lpstr>
      <vt:lpstr>Java Collections</vt:lpstr>
      <vt:lpstr>Java Collections</vt:lpstr>
      <vt:lpstr>Collections API</vt:lpstr>
      <vt:lpstr>Collections API</vt:lpstr>
      <vt:lpstr>Collections API</vt:lpstr>
      <vt:lpstr>Iterators</vt:lpstr>
      <vt:lpstr>Iterators</vt:lpstr>
      <vt:lpstr>Abstract Adapters</vt:lpstr>
      <vt:lpstr>Implementation Classes</vt:lpstr>
      <vt:lpstr>Implementation Classes</vt:lpstr>
      <vt:lpstr>List Implementations</vt:lpstr>
      <vt:lpstr>Slide 95</vt:lpstr>
      <vt:lpstr>Set Implementations</vt:lpstr>
      <vt:lpstr>Slide 97</vt:lpstr>
      <vt:lpstr>Map Implementations</vt:lpstr>
      <vt:lpstr>Slide 99</vt:lpstr>
      <vt:lpstr>When &amp; What to use ?</vt:lpstr>
      <vt:lpstr>Queue Implementations</vt:lpstr>
      <vt:lpstr>Deque Implementations</vt:lpstr>
      <vt:lpstr>BlockingQueue Implementations</vt:lpstr>
      <vt:lpstr>BlockingDeque Implementations</vt:lpstr>
      <vt:lpstr>TransferQueue Implementations</vt:lpstr>
      <vt:lpstr>Enumeration</vt:lpstr>
      <vt:lpstr>Sorting Arrays &amp; Collections</vt:lpstr>
      <vt:lpstr>Slide 108</vt:lpstr>
      <vt:lpstr>Slide 109</vt:lpstr>
      <vt:lpstr>Exercise</vt:lpstr>
      <vt:lpstr>Java Threads</vt:lpstr>
      <vt:lpstr>What is a Thread?</vt:lpstr>
      <vt:lpstr>Multiple Threads in a Single Program</vt:lpstr>
      <vt:lpstr>Techniques for Using of Threads</vt:lpstr>
      <vt:lpstr>Subclassing Thread and Overriding run </vt:lpstr>
      <vt:lpstr>Implementing Runnable </vt:lpstr>
      <vt:lpstr>Which way is better ?</vt:lpstr>
      <vt:lpstr>The Life Cycle of a Thread</vt:lpstr>
      <vt:lpstr>States of the Thread – New Thread</vt:lpstr>
      <vt:lpstr>States of the Thread - Running</vt:lpstr>
      <vt:lpstr>States of the Thread – Not Runnable</vt:lpstr>
      <vt:lpstr>States of the Thread – Not Runnable</vt:lpstr>
      <vt:lpstr>States of the Thread – Not Runnable</vt:lpstr>
      <vt:lpstr>States of the Thread – Dead</vt:lpstr>
      <vt:lpstr>Terminating a Thread</vt:lpstr>
      <vt:lpstr>Daemon Threads</vt:lpstr>
      <vt:lpstr>The isAlive Method</vt:lpstr>
      <vt:lpstr>Understanding Thread Priority </vt:lpstr>
      <vt:lpstr>Fixed Priority Scheduling</vt:lpstr>
      <vt:lpstr>Synchronizing Threads</vt:lpstr>
      <vt:lpstr>Locking an Object - Example</vt:lpstr>
      <vt:lpstr>Object Lock Flag</vt:lpstr>
      <vt:lpstr>Synchronization</vt:lpstr>
      <vt:lpstr>Using the notify and wait Methods </vt:lpstr>
      <vt:lpstr>Using the notify and wait Methods </vt:lpstr>
      <vt:lpstr>Precondition to wait and notify Methods</vt:lpstr>
      <vt:lpstr>Reentrant Locks</vt:lpstr>
      <vt:lpstr>The method interrupt</vt:lpstr>
      <vt:lpstr>Deadlock</vt:lpstr>
      <vt:lpstr>Thread Groups</vt:lpstr>
      <vt:lpstr>The Default Thread Group</vt:lpstr>
      <vt:lpstr>Creating a Thread Explicitly in a Group</vt:lpstr>
      <vt:lpstr>The ThreadGroup Class </vt:lpstr>
      <vt:lpstr>The ThreadGroup Class</vt:lpstr>
      <vt:lpstr>The ThreadGroup Class </vt:lpstr>
      <vt:lpstr>Informative Methods</vt:lpstr>
      <vt:lpstr>Informative Methods</vt:lpstr>
      <vt:lpstr>Operating Methods</vt:lpstr>
      <vt:lpstr>Collective Methods</vt:lpstr>
      <vt:lpstr>Thread Local</vt:lpstr>
      <vt:lpstr>Thread Local</vt:lpstr>
      <vt:lpstr>Thread Executor</vt:lpstr>
      <vt:lpstr>Thread Executor</vt:lpstr>
      <vt:lpstr>Callable</vt:lpstr>
      <vt:lpstr>Callable</vt:lpstr>
      <vt:lpstr>Callable</vt:lpstr>
      <vt:lpstr>Executors Utility Class</vt:lpstr>
      <vt:lpstr>Executors Utility Class</vt:lpstr>
      <vt:lpstr>Executors Utility Class</vt:lpstr>
      <vt:lpstr>Executors Utility Class</vt:lpstr>
      <vt:lpstr>Executors Utility Class</vt:lpstr>
      <vt:lpstr>Slide 162</vt:lpstr>
      <vt:lpstr>Slide 163</vt:lpstr>
      <vt:lpstr>Future</vt:lpstr>
      <vt:lpstr>Future</vt:lpstr>
      <vt:lpstr>Slide 166</vt:lpstr>
      <vt:lpstr>Slide 167</vt:lpstr>
      <vt:lpstr>Executors Thread Factory</vt:lpstr>
      <vt:lpstr>Executors Thread Factory</vt:lpstr>
      <vt:lpstr>Exercise</vt:lpstr>
      <vt:lpstr>Fork-Join</vt:lpstr>
      <vt:lpstr>Fork-Join</vt:lpstr>
      <vt:lpstr>Fork-Join</vt:lpstr>
      <vt:lpstr>Fork-Join</vt:lpstr>
      <vt:lpstr>Concurrent Atomic</vt:lpstr>
      <vt:lpstr>Concurrent Atomic</vt:lpstr>
      <vt:lpstr>Concurrent Atomic</vt:lpstr>
      <vt:lpstr>Concurrent Atomic</vt:lpstr>
      <vt:lpstr>Concurrent Atomic</vt:lpstr>
      <vt:lpstr>Concurrent Atomic</vt:lpstr>
      <vt:lpstr>Concurrent Atomic</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Concurrent Locking</vt:lpstr>
      <vt:lpstr>Exercise</vt:lpstr>
      <vt:lpstr>Java Reflection</vt:lpstr>
      <vt:lpstr>Java Reflection</vt:lpstr>
      <vt:lpstr>Purpose</vt:lpstr>
      <vt:lpstr>Purpose</vt:lpstr>
      <vt:lpstr>Capabilities</vt:lpstr>
      <vt:lpstr>Examining classes</vt:lpstr>
      <vt:lpstr>Examining classes</vt:lpstr>
      <vt:lpstr>Examining classes</vt:lpstr>
      <vt:lpstr>Examining classes</vt:lpstr>
      <vt:lpstr>Examining classes</vt:lpstr>
      <vt:lpstr>Examining classes</vt:lpstr>
      <vt:lpstr>Examining classes</vt:lpstr>
      <vt:lpstr>Examining classes</vt:lpstr>
      <vt:lpstr>Examining classes</vt:lpstr>
      <vt:lpstr>Examining classes</vt:lpstr>
      <vt:lpstr>Examining classes</vt:lpstr>
      <vt:lpstr>Examining classes</vt:lpstr>
      <vt:lpstr>Examining classes</vt:lpstr>
      <vt:lpstr>Manipulating Objects</vt:lpstr>
      <vt:lpstr>Manipulating Objects</vt:lpstr>
      <vt:lpstr>Manipulating Objects</vt:lpstr>
      <vt:lpstr>Manipulating Objects</vt:lpstr>
      <vt:lpstr>Manipulating Objects</vt:lpstr>
      <vt:lpstr>Manipulating Objects</vt:lpstr>
      <vt:lpstr>Manipulating Objects</vt:lpstr>
      <vt:lpstr>Manipulating Objects</vt:lpstr>
      <vt:lpstr>Manipulating Objects</vt:lpstr>
      <vt:lpstr>Manipulating Objects</vt:lpstr>
      <vt:lpstr>Working with Arrays</vt:lpstr>
      <vt:lpstr>java.lang.reflect.Array</vt:lpstr>
      <vt:lpstr>Working with Arrays</vt:lpstr>
      <vt:lpstr>Working with Arrays</vt:lpstr>
      <vt:lpstr>Working with Arrays</vt:lpstr>
      <vt:lpstr>Working with Arrays</vt:lpstr>
      <vt:lpstr>Java 1.5 enhancements</vt:lpstr>
      <vt:lpstr>Java 1.5 enhancements</vt:lpstr>
      <vt:lpstr>Java 1.5 enhancements</vt:lpstr>
      <vt:lpstr>Java 1.5 enhancements</vt:lpstr>
      <vt:lpstr>Exercise</vt:lpstr>
      <vt:lpstr>Java NIO &amp; NIO.2</vt:lpstr>
      <vt:lpstr>NIO</vt:lpstr>
      <vt:lpstr>Buffers</vt:lpstr>
      <vt:lpstr>Buffers</vt:lpstr>
      <vt:lpstr>Slide 240</vt:lpstr>
      <vt:lpstr>Slide 241</vt:lpstr>
      <vt:lpstr>Slide 242</vt:lpstr>
      <vt:lpstr>Slide 243</vt:lpstr>
      <vt:lpstr>Slide 244</vt:lpstr>
      <vt:lpstr>Exercise</vt:lpstr>
      <vt:lpstr>Character-set encoders and decoders </vt:lpstr>
      <vt:lpstr>Character-set encoders and decoders </vt:lpstr>
      <vt:lpstr>Character-set encoders and decoders </vt:lpstr>
      <vt:lpstr>Character-set encoders and decoders </vt:lpstr>
      <vt:lpstr>Character-set encoders and decoders </vt:lpstr>
      <vt:lpstr>Character-set encoders and decoders </vt:lpstr>
      <vt:lpstr>Character-set encoders and decoders </vt:lpstr>
      <vt:lpstr>Character-set encoders and decoders </vt:lpstr>
      <vt:lpstr>NIO.2</vt:lpstr>
      <vt:lpstr>File System API</vt:lpstr>
      <vt:lpstr>File System API</vt:lpstr>
      <vt:lpstr>File System API</vt:lpstr>
      <vt:lpstr>File System API</vt:lpstr>
      <vt:lpstr>File Change Auto</vt:lpstr>
      <vt:lpstr>File Change Auto</vt:lpstr>
      <vt:lpstr>Asynchronous IO</vt:lpstr>
      <vt:lpstr>Asynchronous IO</vt:lpstr>
      <vt:lpstr>Asynchronous IO</vt:lpstr>
      <vt:lpstr>I18N</vt:lpstr>
      <vt:lpstr>I18N</vt:lpstr>
      <vt:lpstr>I18N</vt:lpstr>
      <vt:lpstr>Java Internationalization</vt:lpstr>
      <vt:lpstr>Java Internationalization</vt:lpstr>
      <vt:lpstr>Locale</vt:lpstr>
      <vt:lpstr>Locale</vt:lpstr>
      <vt:lpstr>Resource Bundle</vt:lpstr>
      <vt:lpstr>Resource Bundle</vt:lpstr>
      <vt:lpstr>Resource Bundle</vt:lpstr>
      <vt:lpstr>Resource Bundle</vt:lpstr>
      <vt:lpstr>Resource Bundle</vt:lpstr>
      <vt:lpstr>Resource Bundle</vt:lpstr>
      <vt:lpstr>Resource Bundle</vt:lpstr>
      <vt:lpstr>Resource Bundle</vt:lpstr>
      <vt:lpstr>Resource Bundle</vt:lpstr>
      <vt:lpstr>Resource Bundle</vt:lpstr>
      <vt:lpstr>Resource Bundle</vt:lpstr>
      <vt:lpstr>Resource Bundle</vt:lpstr>
      <vt:lpstr>Resource Bundle</vt:lpstr>
      <vt:lpstr>Collators</vt:lpstr>
      <vt:lpstr>Collators</vt:lpstr>
      <vt:lpstr>Collators</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Formatting</vt:lpstr>
      <vt:lpstr>Exercise</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Effective Java</vt:lpstr>
      <vt:lpstr>Creating and Destroying Objects</vt:lpstr>
      <vt:lpstr>Methods Common to All Objects</vt:lpstr>
      <vt:lpstr>Classes and Interfaces</vt:lpstr>
      <vt:lpstr>Methods</vt:lpstr>
      <vt:lpstr>General Programming</vt:lpstr>
      <vt:lpstr>Exceptions</vt:lpstr>
      <vt:lpstr>Exceptions</vt:lpstr>
      <vt:lpstr>Exceptions</vt:lpstr>
      <vt:lpstr>Serialization</vt:lpstr>
      <vt:lpstr>I/O</vt:lpstr>
      <vt:lpstr>I/O</vt:lpstr>
      <vt:lpstr>Java Pitfalls</vt:lpstr>
      <vt:lpstr>Java Pitfalls</vt:lpstr>
      <vt:lpstr>Java Pitfalls</vt:lpstr>
      <vt:lpstr>Java Pitfalls</vt:lpstr>
      <vt:lpstr>Java Pitfalls</vt:lpstr>
      <vt:lpstr>Java Pitfalls</vt:lpstr>
      <vt:lpstr>Java Pitfalls</vt:lpstr>
      <vt:lpstr>Java Pitfalls</vt:lpstr>
      <vt:lpstr>Java Pitfalls</vt:lpstr>
      <vt:lpstr>Java Pitfalls</vt:lpstr>
      <vt:lpstr>Java Pitfalls</vt:lpstr>
      <vt:lpstr>Java Pitfalls</vt:lpstr>
      <vt:lpstr>Java Pitfalls</vt:lpstr>
      <vt:lpstr>Java Pitfalls</vt:lpstr>
      <vt:lpstr>Exercise</vt:lpstr>
    </vt:vector>
  </TitlesOfParts>
  <Company>Keren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family</dc:creator>
  <cp:lastModifiedBy>FAMILY</cp:lastModifiedBy>
  <cp:revision>630</cp:revision>
  <cp:lastPrinted>2014-12-17T11:33:57Z</cp:lastPrinted>
  <dcterms:created xsi:type="dcterms:W3CDTF">2007-03-21T06:44:01Z</dcterms:created>
  <dcterms:modified xsi:type="dcterms:W3CDTF">2014-12-25T06:41:32Z</dcterms:modified>
</cp:coreProperties>
</file>