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25.gif" ContentType="image/gif"/>
  <Override PartName="/ppt/media/image17.png" ContentType="image/png"/>
  <Override PartName="/ppt/media/image24.gif" ContentType="image/gif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31.png" ContentType="image/png"/>
  <Override PartName="/ppt/media/image2.png" ContentType="image/png"/>
  <Override PartName="/ppt/media/image32.png" ContentType="image/png"/>
  <Override PartName="/ppt/media/image12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10.png" ContentType="image/png"/>
  <Override PartName="/ppt/media/image37.png" ContentType="image/png"/>
  <Override PartName="/ppt/media/image7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gif"/><Relationship Id="rId4" Type="http://schemas.openxmlformats.org/officeDocument/2006/relationships/image" Target="../media/image25.gif"/><Relationship Id="rId5" Type="http://schemas.openxmlformats.org/officeDocument/2006/relationships/image" Target="../media/image26.png"/><Relationship Id="rId6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970000" y="900000"/>
            <a:ext cx="6251040" cy="14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89000"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Play"/>
              </a:rPr>
              <a:t>Hot Topics Of Generative AI:</a:t>
            </a:r>
            <a:endParaRPr b="0" lang="de-DE" sz="36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Play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Play"/>
              </a:rPr>
              <a:t>LLMs and Diffusion Models</a:t>
            </a:r>
            <a:r>
              <a:rPr b="1" lang="en-US" sz="3600" spc="-1" strike="noStrike">
                <a:solidFill>
                  <a:srgbClr val="c25014"/>
                </a:solidFill>
                <a:latin typeface="Arial"/>
                <a:ea typeface="Play"/>
              </a:rPr>
              <a:t> </a:t>
            </a:r>
            <a:r>
              <a:rPr b="0" lang="en-US" sz="4000" spc="-1" strike="noStrike">
                <a:solidFill>
                  <a:srgbClr val="c25014"/>
                </a:solidFill>
                <a:latin typeface="Play"/>
                <a:ea typeface="Play"/>
              </a:rPr>
              <a:t> </a:t>
            </a:r>
            <a:br>
              <a:rPr sz="4000"/>
            </a:br>
            <a:endParaRPr b="0" lang="de-DE" sz="4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6040" y="3960000"/>
            <a:ext cx="9138960" cy="7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3000"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TU Dortmund – Department of Computer Science</a:t>
            </a:r>
            <a:endParaRPr b="0" lang="de-DE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Chair 9 – Prof. Dr. Müller</a:t>
            </a:r>
            <a:endParaRPr b="0" lang="de-DE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endParaRPr b="0" lang="de-DE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endParaRPr b="0" lang="de-DE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"/>
          <p:cNvSpPr/>
          <p:nvPr/>
        </p:nvSpPr>
        <p:spPr>
          <a:xfrm>
            <a:off x="3331800" y="4678920"/>
            <a:ext cx="552744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presented by Marlon Kapala</a:t>
            </a:r>
            <a:endParaRPr b="0" lang="de-DE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supervised by Tim Katzke</a:t>
            </a:r>
            <a:endParaRPr b="0" lang="de-DE" sz="2500" spc="-1" strike="noStrike">
              <a:latin typeface="Arial"/>
            </a:endParaRPr>
          </a:p>
        </p:txBody>
      </p:sp>
      <p:sp>
        <p:nvSpPr>
          <p:cNvPr id="80" name="TextShape 5"/>
          <p:cNvSpPr/>
          <p:nvPr/>
        </p:nvSpPr>
        <p:spPr>
          <a:xfrm>
            <a:off x="786240" y="1980000"/>
            <a:ext cx="10618560" cy="168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c25014"/>
                </a:solidFill>
                <a:latin typeface="Play"/>
                <a:ea typeface="Play"/>
              </a:rPr>
              <a:t>Yang et al. - “Directional diffusion models for graph </a:t>
            </a:r>
            <a:endParaRPr b="0" lang="de-DE" sz="40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c25014"/>
                </a:solidFill>
                <a:latin typeface="Play"/>
                <a:ea typeface="Play"/>
              </a:rPr>
              <a:t>representation learning“</a:t>
            </a:r>
            <a:endParaRPr b="0" lang="de-DE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50160" y="459000"/>
            <a:ext cx="10510560" cy="13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The DM’s Algorithm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"/>
          <p:cNvSpPr/>
          <p:nvPr/>
        </p:nvSpPr>
        <p:spPr>
          <a:xfrm>
            <a:off x="837720" y="1968120"/>
            <a:ext cx="105148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To add noise to the images, Diffusion Models add Gaussian noise in each training step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0" y="6511680"/>
            <a:ext cx="10789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 / 25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900000" y="2790000"/>
            <a:ext cx="10497240" cy="2608560"/>
          </a:xfrm>
          <a:prstGeom prst="rect">
            <a:avLst/>
          </a:prstGeom>
          <a:ln w="0">
            <a:noFill/>
          </a:ln>
        </p:spPr>
      </p:pic>
      <p:sp>
        <p:nvSpPr>
          <p:cNvPr id="138" name="CustomShape 6"/>
          <p:cNvSpPr/>
          <p:nvPr/>
        </p:nvSpPr>
        <p:spPr>
          <a:xfrm>
            <a:off x="10260000" y="5400000"/>
            <a:ext cx="1078920" cy="22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 et al., 2020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440" y="0"/>
            <a:ext cx="10510560" cy="68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3 Graphs vs. Images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3"/>
          <p:cNvSpPr/>
          <p:nvPr/>
        </p:nvSpPr>
        <p:spPr>
          <a:xfrm>
            <a:off x="837720" y="1968120"/>
            <a:ext cx="10514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0" y="6511680"/>
            <a:ext cx="10789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11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1620000" y="2676240"/>
            <a:ext cx="8997840" cy="3381120"/>
          </a:xfrm>
          <a:prstGeom prst="rect">
            <a:avLst/>
          </a:prstGeom>
          <a:ln w="0">
            <a:noFill/>
          </a:ln>
        </p:spPr>
      </p:pic>
      <p:sp>
        <p:nvSpPr>
          <p:cNvPr id="145" name="CustomShape 1"/>
          <p:cNvSpPr/>
          <p:nvPr/>
        </p:nvSpPr>
        <p:spPr>
          <a:xfrm>
            <a:off x="650160" y="459000"/>
            <a:ext cx="10510560" cy="13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The Anisotropy of Graphs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3"/>
          <p:cNvSpPr/>
          <p:nvPr/>
        </p:nvSpPr>
        <p:spPr>
          <a:xfrm>
            <a:off x="837720" y="1968120"/>
            <a:ext cx="105148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While images are naturally isotropic and euclidean, Graphs are anisotropic (i. e., properties vary with direction)</a:t>
            </a: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0" y="6511680"/>
            <a:ext cx="12589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 / 25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8640000" y="5940000"/>
            <a:ext cx="1798920" cy="22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Yang et al., 2023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50160" y="459000"/>
            <a:ext cx="10510560" cy="13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White Noise vs. Directional Noise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3"/>
          <p:cNvSpPr/>
          <p:nvPr/>
        </p:nvSpPr>
        <p:spPr>
          <a:xfrm>
            <a:off x="837720" y="1968120"/>
            <a:ext cx="1051488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Hence, Yang et al. introduce “Directional Noise”:   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α and β are the noise schedule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analogous to Ho’s paper</a:t>
            </a: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1198800" y="2700000"/>
            <a:ext cx="4379760" cy="1199520"/>
          </a:xfrm>
          <a:prstGeom prst="rect">
            <a:avLst/>
          </a:prstGeom>
          <a:ln w="0"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5788080" y="2451600"/>
            <a:ext cx="3210480" cy="2406960"/>
          </a:xfrm>
          <a:prstGeom prst="rect">
            <a:avLst/>
          </a:prstGeom>
          <a:ln w="0">
            <a:noFill/>
          </a:ln>
        </p:spPr>
      </p:pic>
      <p:pic>
        <p:nvPicPr>
          <p:cNvPr id="157" name="" descr=""/>
          <p:cNvPicPr/>
          <p:nvPr/>
        </p:nvPicPr>
        <p:blipFill>
          <a:blip r:embed="rId4"/>
          <a:stretch/>
        </p:blipFill>
        <p:spPr>
          <a:xfrm>
            <a:off x="8640000" y="2451600"/>
            <a:ext cx="3211200" cy="2406960"/>
          </a:xfrm>
          <a:prstGeom prst="rect">
            <a:avLst/>
          </a:prstGeom>
          <a:ln w="0">
            <a:noFill/>
          </a:ln>
        </p:spPr>
      </p:pic>
      <p:sp>
        <p:nvSpPr>
          <p:cNvPr id="158" name="CustomShape 5"/>
          <p:cNvSpPr/>
          <p:nvPr/>
        </p:nvSpPr>
        <p:spPr>
          <a:xfrm>
            <a:off x="0" y="6511680"/>
            <a:ext cx="10789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13 / 25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5"/>
          <a:stretch/>
        </p:blipFill>
        <p:spPr>
          <a:xfrm>
            <a:off x="1620000" y="5074920"/>
            <a:ext cx="2878560" cy="320400"/>
          </a:xfrm>
          <a:prstGeom prst="rect">
            <a:avLst/>
          </a:prstGeom>
          <a:ln w="0">
            <a:noFill/>
          </a:ln>
        </p:spPr>
      </p:pic>
      <p:sp>
        <p:nvSpPr>
          <p:cNvPr id="160" name="TextShape 6"/>
          <p:cNvSpPr/>
          <p:nvPr/>
        </p:nvSpPr>
        <p:spPr>
          <a:xfrm>
            <a:off x="6869520" y="2451600"/>
            <a:ext cx="1229040" cy="28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White Noise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61" name="TextShape 7"/>
          <p:cNvSpPr/>
          <p:nvPr/>
        </p:nvSpPr>
        <p:spPr>
          <a:xfrm>
            <a:off x="9389520" y="2451600"/>
            <a:ext cx="1589040" cy="48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Directional Noise</a:t>
            </a:r>
            <a:endParaRPr b="0" lang="de-DE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50160" y="459000"/>
            <a:ext cx="10510560" cy="13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The effect on the Signal-To-Noise-Ratio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"/>
          <p:cNvSpPr/>
          <p:nvPr/>
        </p:nvSpPr>
        <p:spPr>
          <a:xfrm>
            <a:off x="823680" y="1495800"/>
            <a:ext cx="10514880" cy="21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Signal-To-Noise-Ratio is fundamental for the learning process of Diffusion Models</a:t>
            </a: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application of directional noise has a vital effect on the SNR</a:t>
            </a: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3780000" y="3476160"/>
            <a:ext cx="3777840" cy="3181680"/>
          </a:xfrm>
          <a:prstGeom prst="rect">
            <a:avLst/>
          </a:prstGeom>
          <a:ln w="0">
            <a:noFill/>
          </a:ln>
        </p:spPr>
      </p:pic>
      <p:sp>
        <p:nvSpPr>
          <p:cNvPr id="167" name="CustomShape 5"/>
          <p:cNvSpPr/>
          <p:nvPr/>
        </p:nvSpPr>
        <p:spPr>
          <a:xfrm>
            <a:off x="0" y="6511680"/>
            <a:ext cx="12589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14 / 25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6076080" y="6478920"/>
            <a:ext cx="1302840" cy="22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Yang et al., 2023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50160" y="0"/>
            <a:ext cx="10510560" cy="68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4 Directional Diffusion Models - Architecture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3"/>
          <p:cNvSpPr/>
          <p:nvPr/>
        </p:nvSpPr>
        <p:spPr>
          <a:xfrm>
            <a:off x="837720" y="1968120"/>
            <a:ext cx="10514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0" y="6511680"/>
            <a:ext cx="10789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50160" y="459000"/>
            <a:ext cx="10510560" cy="13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Components of the Model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3"/>
          <p:cNvSpPr/>
          <p:nvPr/>
        </p:nvSpPr>
        <p:spPr>
          <a:xfrm>
            <a:off x="837720" y="1968120"/>
            <a:ext cx="10514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1625400" y="1514160"/>
            <a:ext cx="9535320" cy="4421520"/>
          </a:xfrm>
          <a:prstGeom prst="rect">
            <a:avLst/>
          </a:prstGeom>
          <a:ln w="0">
            <a:noFill/>
          </a:ln>
        </p:spPr>
      </p:pic>
      <p:sp>
        <p:nvSpPr>
          <p:cNvPr id="179" name="CustomShape 5"/>
          <p:cNvSpPr/>
          <p:nvPr/>
        </p:nvSpPr>
        <p:spPr>
          <a:xfrm>
            <a:off x="0" y="6511680"/>
            <a:ext cx="12589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16 / 25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80" name="CustomShape 6"/>
          <p:cNvSpPr/>
          <p:nvPr/>
        </p:nvSpPr>
        <p:spPr>
          <a:xfrm>
            <a:off x="9900000" y="5938200"/>
            <a:ext cx="1619280" cy="22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Yang et al., 2023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50160" y="459000"/>
            <a:ext cx="10510560" cy="13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The Training Algorithm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"/>
          <p:cNvSpPr/>
          <p:nvPr/>
        </p:nvSpPr>
        <p:spPr>
          <a:xfrm>
            <a:off x="837720" y="1968120"/>
            <a:ext cx="1051488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Similar to the DPDM algorithm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0" y="6511680"/>
            <a:ext cx="12589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17 / 25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8134920" y="6480000"/>
            <a:ext cx="1584000" cy="22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Yang et al., 2023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3060000" y="2483280"/>
            <a:ext cx="6196320" cy="399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650160" y="459000"/>
            <a:ext cx="10510560" cy="13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The Extraction Algorithm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3"/>
          <p:cNvSpPr/>
          <p:nvPr/>
        </p:nvSpPr>
        <p:spPr>
          <a:xfrm>
            <a:off x="837720" y="1968120"/>
            <a:ext cx="105148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Instead of generating an image, a representation is generated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0" y="6511680"/>
            <a:ext cx="12589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18 / 25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9775440" y="6248880"/>
            <a:ext cx="1563480" cy="22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Yang et al., 2023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1980000" y="2520000"/>
            <a:ext cx="8916840" cy="377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838440" y="0"/>
            <a:ext cx="10510560" cy="68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5 Resulting Benchmarks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3"/>
          <p:cNvSpPr/>
          <p:nvPr/>
        </p:nvSpPr>
        <p:spPr>
          <a:xfrm>
            <a:off x="837720" y="1968120"/>
            <a:ext cx="10514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0" y="6511680"/>
            <a:ext cx="12589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19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650160" y="459000"/>
            <a:ext cx="10510560" cy="13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Agenda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837720" y="1968120"/>
            <a:ext cx="1051488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1 What is Graph Representation Learning?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2 The Emergence of Diffusion Models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 Graphs vs. Images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 The Architecture of Directed Diffusion Models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5 Benchmarks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6 Conclusion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0" y="6511680"/>
            <a:ext cx="12589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50160" y="459000"/>
            <a:ext cx="10510560" cy="13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Graph Classification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3"/>
          <p:cNvSpPr/>
          <p:nvPr/>
        </p:nvSpPr>
        <p:spPr>
          <a:xfrm>
            <a:off x="837720" y="1968120"/>
            <a:ext cx="1051488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paper compares multiple State-Of-The-Art models with DDMs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SVMs are used on the learned representations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While here only graph classification results are presented, the results from node classification are similarly promising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0" y="6511680"/>
            <a:ext cx="10789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650160" y="459000"/>
            <a:ext cx="10510560" cy="13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Results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3"/>
          <p:cNvSpPr/>
          <p:nvPr/>
        </p:nvSpPr>
        <p:spPr>
          <a:xfrm>
            <a:off x="837720" y="1968120"/>
            <a:ext cx="10514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09" name="CustomShape 5"/>
          <p:cNvSpPr/>
          <p:nvPr/>
        </p:nvSpPr>
        <p:spPr>
          <a:xfrm>
            <a:off x="0" y="6511680"/>
            <a:ext cx="12589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21 / 25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2"/>
          <a:stretch/>
        </p:blipFill>
        <p:spPr>
          <a:xfrm>
            <a:off x="650160" y="1620000"/>
            <a:ext cx="9266400" cy="3058560"/>
          </a:xfrm>
          <a:prstGeom prst="rect">
            <a:avLst/>
          </a:prstGeom>
          <a:ln w="0">
            <a:noFill/>
          </a:ln>
        </p:spPr>
      </p:pic>
      <p:sp>
        <p:nvSpPr>
          <p:cNvPr id="211" name="CustomShape 6"/>
          <p:cNvSpPr/>
          <p:nvPr/>
        </p:nvSpPr>
        <p:spPr>
          <a:xfrm>
            <a:off x="8777160" y="4628880"/>
            <a:ext cx="1481760" cy="22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Yang et al., 2023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3"/>
          <a:stretch/>
        </p:blipFill>
        <p:spPr>
          <a:xfrm>
            <a:off x="9540000" y="1754640"/>
            <a:ext cx="847800" cy="943920"/>
          </a:xfrm>
          <a:prstGeom prst="rect">
            <a:avLst/>
          </a:prstGeom>
          <a:ln w="0">
            <a:noFill/>
          </a:ln>
        </p:spPr>
      </p:pic>
      <p:pic>
        <p:nvPicPr>
          <p:cNvPr id="213" name="" descr=""/>
          <p:cNvPicPr/>
          <p:nvPr/>
        </p:nvPicPr>
        <p:blipFill>
          <a:blip r:embed="rId4"/>
          <a:stretch/>
        </p:blipFill>
        <p:spPr>
          <a:xfrm>
            <a:off x="9918000" y="2607120"/>
            <a:ext cx="245880" cy="2071440"/>
          </a:xfrm>
          <a:prstGeom prst="rect">
            <a:avLst/>
          </a:prstGeom>
          <a:ln w="0">
            <a:noFill/>
          </a:ln>
        </p:spPr>
      </p:pic>
      <p:sp>
        <p:nvSpPr>
          <p:cNvPr id="214" name="TextShape 7"/>
          <p:cNvSpPr/>
          <p:nvPr/>
        </p:nvSpPr>
        <p:spPr>
          <a:xfrm>
            <a:off x="10164600" y="3420000"/>
            <a:ext cx="15339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unsupervised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15" name="TextShape 8"/>
          <p:cNvSpPr/>
          <p:nvPr/>
        </p:nvSpPr>
        <p:spPr>
          <a:xfrm>
            <a:off x="10164600" y="2080800"/>
            <a:ext cx="128124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supervised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838440" y="0"/>
            <a:ext cx="10510560" cy="68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6 Conclusion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3"/>
          <p:cNvSpPr/>
          <p:nvPr/>
        </p:nvSpPr>
        <p:spPr>
          <a:xfrm>
            <a:off x="837720" y="1968120"/>
            <a:ext cx="10514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6963480" y="6581160"/>
            <a:ext cx="5223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20" name="CustomShape 5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21" name="CustomShape 6"/>
          <p:cNvSpPr/>
          <p:nvPr/>
        </p:nvSpPr>
        <p:spPr>
          <a:xfrm>
            <a:off x="0" y="6511680"/>
            <a:ext cx="10789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22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650160" y="459000"/>
            <a:ext cx="10510560" cy="13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Research Outlook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3"/>
          <p:cNvSpPr/>
          <p:nvPr/>
        </p:nvSpPr>
        <p:spPr>
          <a:xfrm>
            <a:off x="837720" y="1968120"/>
            <a:ext cx="10514880" cy="374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Yang et al. only introduce the idea, they admit that their hyperparameters are not optimal yet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One open question is how the optimal set of diffusion steps can be determined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Variants of DDMs could bring value to areas such as computer vision and natural language processing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To the best of my knowledge, nobody has yet continued their work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26" name="CustomShape 5"/>
          <p:cNvSpPr/>
          <p:nvPr/>
        </p:nvSpPr>
        <p:spPr>
          <a:xfrm>
            <a:off x="0" y="6498000"/>
            <a:ext cx="10540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23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650160" y="459000"/>
            <a:ext cx="10510560" cy="13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What makes this paper special?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3"/>
          <p:cNvSpPr/>
          <p:nvPr/>
        </p:nvSpPr>
        <p:spPr>
          <a:xfrm>
            <a:off x="837720" y="1968120"/>
            <a:ext cx="1051488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As mentioned, the technology introduced holds great potential for future research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benchmarks are remarkable, particularly compared to the supervised models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researchers consider themselves „among the pioneers in the literature“ regarding the „exploration of anisotropic structure in graph data“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6963480" y="6581160"/>
            <a:ext cx="522324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5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32" name="CustomShape 6"/>
          <p:cNvSpPr/>
          <p:nvPr/>
        </p:nvSpPr>
        <p:spPr>
          <a:xfrm>
            <a:off x="360" y="6498000"/>
            <a:ext cx="10540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24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50160" y="459000"/>
            <a:ext cx="10510560" cy="13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References &amp; Weblinks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"/>
          <p:cNvSpPr/>
          <p:nvPr/>
        </p:nvSpPr>
        <p:spPr>
          <a:xfrm>
            <a:off x="837720" y="1647000"/>
            <a:ext cx="10514880" cy="31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Yang et al. (2023). Directional diffusion models for graph representation learning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Zhu et al. (2020). GSSNN: Graph Smoothing Splines Neural Networks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Yanardag et al. (2015). Deep Graph Kernels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Nguyen et al. (2019). Universal Graph Transformer Self-Attention Networks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Ho et al. (2020). Denoising Diffusion Probabilistic Model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Dhariwal et al. (2021). Diffusion Models Beat GANs on Image Synthesis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Presentation Code: https://github.com/JavaLangMarlon/ddm-proseminar-tu-dortmund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CC BY-SA 3.0: https://creativecommons.org/licenses/by-sa/3.0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CC BY-SA 4.0: https://creativecommons.org/licenses/by-sa/4.0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6963480" y="6581160"/>
            <a:ext cx="522324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5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38" name="CustomShape 6"/>
          <p:cNvSpPr/>
          <p:nvPr/>
        </p:nvSpPr>
        <p:spPr>
          <a:xfrm>
            <a:off x="360" y="6498000"/>
            <a:ext cx="10540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25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145880" y="0"/>
            <a:ext cx="9895680" cy="68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1 What is Graph Representation Learning?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837720" y="1968120"/>
            <a:ext cx="10514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0" y="6511680"/>
            <a:ext cx="8989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50160" y="459000"/>
            <a:ext cx="10510560" cy="13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What is a graph?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"/>
          <p:cNvSpPr/>
          <p:nvPr/>
        </p:nvSpPr>
        <p:spPr>
          <a:xfrm>
            <a:off x="837720" y="1968120"/>
            <a:ext cx="10514880" cy="26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 = (V, E), vertices V and edges E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Graphs can represent anything from molecules to road networks or social networks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Nodes can also have node features X   </a:t>
            </a: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0" y="6511680"/>
            <a:ext cx="10789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/ 25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4657320" y="4320000"/>
            <a:ext cx="2901240" cy="2158560"/>
          </a:xfrm>
          <a:prstGeom prst="rect">
            <a:avLst/>
          </a:prstGeom>
          <a:ln w="0">
            <a:noFill/>
          </a:ln>
        </p:spPr>
      </p:pic>
      <p:sp>
        <p:nvSpPr>
          <p:cNvPr id="97" name="TextShape 6"/>
          <p:cNvSpPr/>
          <p:nvPr/>
        </p:nvSpPr>
        <p:spPr>
          <a:xfrm>
            <a:off x="5580000" y="6480000"/>
            <a:ext cx="1620000" cy="23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Zhu et al., 2020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50160" y="459000"/>
            <a:ext cx="10510560" cy="13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IMDB-Binary – A Graph Dataset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3"/>
          <p:cNvSpPr/>
          <p:nvPr/>
        </p:nvSpPr>
        <p:spPr>
          <a:xfrm>
            <a:off x="837720" y="1968120"/>
            <a:ext cx="1051488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Graph Learning works with Graph Datasets     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IMDB-B contains ego-networks of actors from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Action or Romance movies (Yanardag et al., 2015)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From only the knowledge how actors have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co-starred, models can determine the genre with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an accuracy of up to 95% (Nguyen et al., 2019)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7920000" y="2350080"/>
            <a:ext cx="3778560" cy="214848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3"/>
          <a:stretch/>
        </p:blipFill>
        <p:spPr>
          <a:xfrm>
            <a:off x="7920000" y="4500000"/>
            <a:ext cx="3795840" cy="2158560"/>
          </a:xfrm>
          <a:prstGeom prst="rect">
            <a:avLst/>
          </a:prstGeom>
          <a:ln w="0">
            <a:noFill/>
          </a:ln>
        </p:spPr>
      </p:pic>
      <p:sp>
        <p:nvSpPr>
          <p:cNvPr id="104" name="CustomShape 5"/>
          <p:cNvSpPr/>
          <p:nvPr/>
        </p:nvSpPr>
        <p:spPr>
          <a:xfrm>
            <a:off x="0" y="6511680"/>
            <a:ext cx="8989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5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650160" y="459000"/>
            <a:ext cx="10510560" cy="13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Representation Learning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0" y="540108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3"/>
          <p:cNvSpPr/>
          <p:nvPr/>
        </p:nvSpPr>
        <p:spPr>
          <a:xfrm>
            <a:off x="837720" y="1968120"/>
            <a:ext cx="1051488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RL is an important part of Machine Learning that converts data to a form that can be worked with more easily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Here, there is also a difference between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unsupervised (without labels) and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supervised learning (with labels)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Dimensionality Reduction is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 prominent subfield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0" y="6512400"/>
            <a:ext cx="10789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/ 25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7020000" y="2520000"/>
            <a:ext cx="4332600" cy="195876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6840000" y="4476600"/>
            <a:ext cx="4318560" cy="218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50160" y="459000"/>
            <a:ext cx="10510560" cy="13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Graph Representation Learning - GNNs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>
            <a:off x="837720" y="1968120"/>
            <a:ext cx="10514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837720" y="1968120"/>
            <a:ext cx="1051488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For RL on Graphs, Graph Neural Networks are often used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They work similar to Convolutional Neural Networks (CNNs)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Instead of using neighboring pixels, the adjacency matrix, which encodes the edges, is used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0" y="6511680"/>
            <a:ext cx="10789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7 / 25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3726360" y="3960000"/>
            <a:ext cx="5092200" cy="2403000"/>
          </a:xfrm>
          <a:prstGeom prst="rect">
            <a:avLst/>
          </a:prstGeom>
          <a:ln w="0">
            <a:noFill/>
          </a:ln>
        </p:spPr>
      </p:pic>
      <p:sp>
        <p:nvSpPr>
          <p:cNvPr id="119" name="TextShape 7"/>
          <p:cNvSpPr/>
          <p:nvPr/>
        </p:nvSpPr>
        <p:spPr>
          <a:xfrm>
            <a:off x="4232880" y="6300000"/>
            <a:ext cx="4227120" cy="23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Jure Leskovec, Stanford CS224W: Machine Learning with Graphs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440" y="0"/>
            <a:ext cx="10510560" cy="68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2 The Successful Diffusion Model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>
            <a:off x="837720" y="1968120"/>
            <a:ext cx="10514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0" y="6511680"/>
            <a:ext cx="10789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8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50160" y="459000"/>
            <a:ext cx="10510560" cy="132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Denoising Probabilistic Diffusion Models 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0" y="5396760"/>
            <a:ext cx="3043080" cy="145620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"/>
          <p:cNvSpPr/>
          <p:nvPr/>
        </p:nvSpPr>
        <p:spPr>
          <a:xfrm>
            <a:off x="837720" y="1968120"/>
            <a:ext cx="1051488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7d330d"/>
                </a:solidFill>
                <a:latin typeface="Arial"/>
                <a:ea typeface="Arial"/>
              </a:rPr>
              <a:t> 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Introduced to Machine Learning only recently (Ho et al., 2020), but has become the standard for image generation beating former SOTA technologies (Dhariwal et al., 2021)</a:t>
            </a: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0" y="0"/>
            <a:ext cx="776556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945000" y="3420000"/>
            <a:ext cx="10573560" cy="1798560"/>
          </a:xfrm>
          <a:prstGeom prst="rect">
            <a:avLst/>
          </a:prstGeom>
          <a:ln w="0">
            <a:noFill/>
          </a:ln>
        </p:spPr>
      </p:pic>
      <p:sp>
        <p:nvSpPr>
          <p:cNvPr id="130" name="CustomShape 5"/>
          <p:cNvSpPr/>
          <p:nvPr/>
        </p:nvSpPr>
        <p:spPr>
          <a:xfrm>
            <a:off x="0" y="6511680"/>
            <a:ext cx="1258920" cy="34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9 / 25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10160280" y="5040000"/>
            <a:ext cx="1539000" cy="22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 et al., 2020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de-DE</dc:language>
  <cp:lastModifiedBy/>
  <dcterms:modified xsi:type="dcterms:W3CDTF">2025-01-28T22:00:32Z</dcterms:modified>
  <cp:revision>19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