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8.gif" ContentType="image/gif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29.gif" ContentType="image/gif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10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7D191B-D398-46C0-8844-D8CE35EFF9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E700A6-F078-4BB6-A318-4395DBDC5E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7AFBE7-4A79-4D42-822C-4526EFA9751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C9F5FA-DF07-42A8-BBCA-09A8491C476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21E2AE-B10A-4E55-BCBC-76A6111D0F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A96111-FC8E-4A59-8A3A-4D83A0FFA6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E875F5-1B4D-4D21-987D-17C2F9E007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63BD9A-ECD5-412C-B9D9-C2BB16A7F2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A490BC-34E8-4502-B963-1CF491EE59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4DAFA4-5978-4642-94D3-6CAB77C8AD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7CF3F9-AA65-4065-9CB6-9709DDBEB3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595EFE-0616-47CC-A120-ACC4D04B2B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F07CC4-79C3-4A6B-9EAB-AB0D51CF0B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8FB340-807F-4C50-837E-B0574A4694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63EDA8-31F5-4BF0-95F5-2BC769C09B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7FC6BA-EE3C-498C-B1F1-531199DB1D8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452D63-5795-418D-A2D3-E6DE43E14F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A2C9D7-1C0F-459B-A179-95E30D2D5E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71D46F-35CE-4943-932C-40AAD805F6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D5E585-9123-4A34-9FA3-A382649104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3407B8-4CF8-4C33-8C7B-F553B40F0B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98A75B-E195-494C-98FC-DFEC6742CD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CC678E-3304-4293-8CED-59B37FCB75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8828D1-9559-47D2-9ED8-6EE94D8639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B9A501A-B858-4CE1-9CB1-C75C6F136285}" type="slidenum">
              <a:rPr b="0" lang="en-US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9C760EB-5E9A-4C37-A450-17E420881F8D}" type="slidenum">
              <a:rPr b="0" lang="en-US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gif"/><Relationship Id="rId4" Type="http://schemas.openxmlformats.org/officeDocument/2006/relationships/image" Target="../media/image29.gif"/><Relationship Id="rId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50040" y="855000"/>
            <a:ext cx="10289520" cy="23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63000"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c25014"/>
                </a:solidFill>
                <a:latin typeface="Play"/>
                <a:ea typeface="Play"/>
              </a:rPr>
              <a:t>Hot Topics Of Generative AI: LLMs and Diffusion Models  </a:t>
            </a:r>
            <a:br>
              <a:rPr sz="6000"/>
            </a:br>
            <a:r>
              <a:rPr b="0" lang="en-US" sz="6000" spc="-1" strike="noStrike">
                <a:solidFill>
                  <a:srgbClr val="c25014"/>
                </a:solidFill>
                <a:latin typeface="Play"/>
                <a:ea typeface="Play"/>
              </a:rPr>
              <a:t>”Yang et al. - Directional diffusion models for graph representation learning“</a:t>
            </a:r>
            <a:endParaRPr b="0" lang="de-DE" sz="6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33240" y="3354120"/>
            <a:ext cx="914148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TU Dortmund – Department of Computer Science</a:t>
            </a:r>
            <a:endParaRPr b="0" lang="de-DE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Chair 9 – Prof. Dr. Müller</a:t>
            </a:r>
            <a:endParaRPr b="0" lang="de-DE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de-DE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de-DE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84" name="Google Shape;86;p13"/>
          <p:cNvSpPr/>
          <p:nvPr/>
        </p:nvSpPr>
        <p:spPr>
          <a:xfrm>
            <a:off x="0" y="5396760"/>
            <a:ext cx="3045600" cy="145872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Google Shape;87;p13"/>
          <p:cNvSpPr/>
          <p:nvPr/>
        </p:nvSpPr>
        <p:spPr>
          <a:xfrm>
            <a:off x="3290040" y="4140000"/>
            <a:ext cx="552996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presented by Marlon Kapala</a:t>
            </a:r>
            <a:endParaRPr b="0" lang="de-DE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supervised by Tim Katzke</a:t>
            </a:r>
            <a:endParaRPr b="0" lang="de-DE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DM’s forward step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7" name="Google Shape;93;p 11"/>
          <p:cNvSpPr/>
          <p:nvPr/>
        </p:nvSpPr>
        <p:spPr>
          <a:xfrm>
            <a:off x="0" y="5396760"/>
            <a:ext cx="3045600" cy="145872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Google Shape;94;p 11"/>
          <p:cNvSpPr/>
          <p:nvPr/>
        </p:nvSpPr>
        <p:spPr>
          <a:xfrm>
            <a:off x="837720" y="1968120"/>
            <a:ext cx="1051740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To gradually add noise to the images, Diffusion Models add Gaussian noise in each step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7d330d"/>
                </a:solidFill>
                <a:latin typeface="Arial"/>
                <a:ea typeface="Arial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Thus, all data is asymptotically converted to a standard Gaussian distribution (Ho et al., 2020)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49" name="Google Shape;97;p 11"/>
          <p:cNvSpPr/>
          <p:nvPr/>
        </p:nvSpPr>
        <p:spPr>
          <a:xfrm>
            <a:off x="0" y="0"/>
            <a:ext cx="776808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1266120" y="4010400"/>
            <a:ext cx="3773160" cy="1028880"/>
          </a:xfrm>
          <a:prstGeom prst="rect">
            <a:avLst/>
          </a:prstGeom>
          <a:ln w="0"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5400000" y="4039920"/>
            <a:ext cx="5145840" cy="999360"/>
          </a:xfrm>
          <a:prstGeom prst="rect">
            <a:avLst/>
          </a:prstGeom>
          <a:ln w="0">
            <a:noFill/>
          </a:ln>
        </p:spPr>
      </p:pic>
      <p:sp>
        <p:nvSpPr>
          <p:cNvPr id="152" name=""/>
          <p:cNvSpPr txBox="1"/>
          <p:nvPr/>
        </p:nvSpPr>
        <p:spPr>
          <a:xfrm>
            <a:off x="0" y="6511680"/>
            <a:ext cx="8787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800" spc="-1" strike="noStrike">
                <a:latin typeface="Arial"/>
              </a:rPr>
              <a:t>10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440" y="0"/>
            <a:ext cx="10513080" cy="685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3 Graphs vs. Images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54" name="Google Shape;93;p 12"/>
          <p:cNvSpPr/>
          <p:nvPr/>
        </p:nvSpPr>
        <p:spPr>
          <a:xfrm>
            <a:off x="0" y="5396760"/>
            <a:ext cx="3045600" cy="145872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Google Shape;94;p 12"/>
          <p:cNvSpPr/>
          <p:nvPr/>
        </p:nvSpPr>
        <p:spPr>
          <a:xfrm>
            <a:off x="837720" y="1968120"/>
            <a:ext cx="1051740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56" name="Google Shape;97;p 12"/>
          <p:cNvSpPr/>
          <p:nvPr/>
        </p:nvSpPr>
        <p:spPr>
          <a:xfrm>
            <a:off x="0" y="0"/>
            <a:ext cx="776808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0" y="6511680"/>
            <a:ext cx="8787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800" spc="-1" strike="noStrike">
                <a:latin typeface="Arial"/>
              </a:rPr>
              <a:t>11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Anisotropy of Graphs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59" name="Google Shape;93;p 13"/>
          <p:cNvSpPr/>
          <p:nvPr/>
        </p:nvSpPr>
        <p:spPr>
          <a:xfrm>
            <a:off x="0" y="5396760"/>
            <a:ext cx="3045600" cy="145872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Google Shape;94;p 13"/>
          <p:cNvSpPr/>
          <p:nvPr/>
        </p:nvSpPr>
        <p:spPr>
          <a:xfrm>
            <a:off x="837720" y="1968120"/>
            <a:ext cx="10517400" cy="109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While images are naturally isotropic and euclidean, Graphs are anisotropic</a:t>
            </a: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61" name="Google Shape;97;p 13"/>
          <p:cNvSpPr/>
          <p:nvPr/>
        </p:nvSpPr>
        <p:spPr>
          <a:xfrm>
            <a:off x="0" y="0"/>
            <a:ext cx="776808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1620000" y="2880000"/>
            <a:ext cx="8458200" cy="3179880"/>
          </a:xfrm>
          <a:prstGeom prst="rect">
            <a:avLst/>
          </a:prstGeom>
          <a:ln w="0">
            <a:noFill/>
          </a:ln>
        </p:spPr>
      </p:pic>
      <p:sp>
        <p:nvSpPr>
          <p:cNvPr id="163" name=""/>
          <p:cNvSpPr txBox="1"/>
          <p:nvPr/>
        </p:nvSpPr>
        <p:spPr>
          <a:xfrm>
            <a:off x="0" y="6511680"/>
            <a:ext cx="8787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800" spc="-1" strike="noStrike">
                <a:latin typeface="Arial"/>
              </a:rPr>
              <a:t>12 / 24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8640000" y="5940000"/>
            <a:ext cx="120960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(Yang et al., 2023)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White Noise vs. Directed Noise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66" name="Google Shape;93;p 14"/>
          <p:cNvSpPr/>
          <p:nvPr/>
        </p:nvSpPr>
        <p:spPr>
          <a:xfrm>
            <a:off x="0" y="5396760"/>
            <a:ext cx="3045600" cy="145872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Google Shape;94;p 14"/>
          <p:cNvSpPr/>
          <p:nvPr/>
        </p:nvSpPr>
        <p:spPr>
          <a:xfrm>
            <a:off x="837720" y="1968120"/>
            <a:ext cx="10517400" cy="182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information density of a directed Gaussian declines quickly if White Noise is applied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Hence, Yang et al. introduce “Directional Noise”:    </a:t>
            </a: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68" name="Google Shape;97;p 14"/>
          <p:cNvSpPr/>
          <p:nvPr/>
        </p:nvSpPr>
        <p:spPr>
          <a:xfrm>
            <a:off x="0" y="0"/>
            <a:ext cx="776808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1260000" y="3600000"/>
            <a:ext cx="4382280" cy="1202040"/>
          </a:xfrm>
          <a:prstGeom prst="rect">
            <a:avLst/>
          </a:prstGeom>
          <a:ln w="0">
            <a:noFill/>
          </a:ln>
        </p:spPr>
      </p:pic>
      <p:pic>
        <p:nvPicPr>
          <p:cNvPr id="170" name="" descr=""/>
          <p:cNvPicPr/>
          <p:nvPr/>
        </p:nvPicPr>
        <p:blipFill>
          <a:blip r:embed="rId3"/>
          <a:stretch/>
        </p:blipFill>
        <p:spPr>
          <a:xfrm>
            <a:off x="5928480" y="3600000"/>
            <a:ext cx="2709720" cy="2031840"/>
          </a:xfrm>
          <a:prstGeom prst="rect">
            <a:avLst/>
          </a:prstGeom>
          <a:ln w="0">
            <a:noFill/>
          </a:ln>
        </p:spPr>
      </p:pic>
      <p:pic>
        <p:nvPicPr>
          <p:cNvPr id="171" name="" descr=""/>
          <p:cNvPicPr/>
          <p:nvPr/>
        </p:nvPicPr>
        <p:blipFill>
          <a:blip r:embed="rId4"/>
          <a:stretch/>
        </p:blipFill>
        <p:spPr>
          <a:xfrm>
            <a:off x="8487360" y="3605400"/>
            <a:ext cx="2758320" cy="2068200"/>
          </a:xfrm>
          <a:prstGeom prst="rect">
            <a:avLst/>
          </a:prstGeom>
          <a:ln w="0">
            <a:noFill/>
          </a:ln>
        </p:spPr>
      </p:pic>
      <p:sp>
        <p:nvSpPr>
          <p:cNvPr id="172" name=""/>
          <p:cNvSpPr txBox="1"/>
          <p:nvPr/>
        </p:nvSpPr>
        <p:spPr>
          <a:xfrm>
            <a:off x="0" y="6511680"/>
            <a:ext cx="8787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800" spc="-1" strike="noStrike">
                <a:latin typeface="Arial"/>
              </a:rPr>
              <a:t>13 / 24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7953840" y="5631840"/>
            <a:ext cx="122616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Presentation Code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effect on the Signal-To-Noise-Ratio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75" name="Google Shape;93;p 15"/>
          <p:cNvSpPr/>
          <p:nvPr/>
        </p:nvSpPr>
        <p:spPr>
          <a:xfrm>
            <a:off x="0" y="5396760"/>
            <a:ext cx="3045600" cy="145872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Google Shape;94;p 15"/>
          <p:cNvSpPr/>
          <p:nvPr/>
        </p:nvSpPr>
        <p:spPr>
          <a:xfrm>
            <a:off x="837720" y="1968120"/>
            <a:ext cx="1051740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 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application of directional noise has a vital effect on the Signal-To-Noise-Ratio</a:t>
            </a: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SNR is fundamental for the learning process of Diffusion Models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77" name="Google Shape;97;p 15"/>
          <p:cNvSpPr/>
          <p:nvPr/>
        </p:nvSpPr>
        <p:spPr>
          <a:xfrm>
            <a:off x="0" y="0"/>
            <a:ext cx="776808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3780000" y="3600000"/>
            <a:ext cx="3418200" cy="2879280"/>
          </a:xfrm>
          <a:prstGeom prst="rect">
            <a:avLst/>
          </a:prstGeom>
          <a:ln w="0">
            <a:noFill/>
          </a:ln>
        </p:spPr>
      </p:pic>
      <p:sp>
        <p:nvSpPr>
          <p:cNvPr id="179" name=""/>
          <p:cNvSpPr txBox="1"/>
          <p:nvPr/>
        </p:nvSpPr>
        <p:spPr>
          <a:xfrm>
            <a:off x="0" y="6511680"/>
            <a:ext cx="8787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800" spc="-1" strike="noStrike">
                <a:latin typeface="Arial"/>
              </a:rPr>
              <a:t>14 / 24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6076080" y="6300000"/>
            <a:ext cx="112392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50160" y="0"/>
            <a:ext cx="10513080" cy="685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4 Directed Diffusion Models - Architecture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82" name="Google Shape;93;p 16"/>
          <p:cNvSpPr/>
          <p:nvPr/>
        </p:nvSpPr>
        <p:spPr>
          <a:xfrm>
            <a:off x="0" y="5396760"/>
            <a:ext cx="3045600" cy="145872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Google Shape;94;p 16"/>
          <p:cNvSpPr/>
          <p:nvPr/>
        </p:nvSpPr>
        <p:spPr>
          <a:xfrm>
            <a:off x="837720" y="1968120"/>
            <a:ext cx="1051740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84" name="Google Shape;97;p 16"/>
          <p:cNvSpPr/>
          <p:nvPr/>
        </p:nvSpPr>
        <p:spPr>
          <a:xfrm>
            <a:off x="0" y="0"/>
            <a:ext cx="776808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0" y="6511680"/>
            <a:ext cx="8787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800" spc="-1" strike="noStrike">
                <a:latin typeface="Arial"/>
              </a:rPr>
              <a:t>15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Components of the Model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87" name="Google Shape;93;p 17"/>
          <p:cNvSpPr/>
          <p:nvPr/>
        </p:nvSpPr>
        <p:spPr>
          <a:xfrm>
            <a:off x="0" y="5396760"/>
            <a:ext cx="3045600" cy="145872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Google Shape;94;p 17"/>
          <p:cNvSpPr/>
          <p:nvPr/>
        </p:nvSpPr>
        <p:spPr>
          <a:xfrm>
            <a:off x="837720" y="1968120"/>
            <a:ext cx="1051740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89" name="Google Shape;97;p 17"/>
          <p:cNvSpPr/>
          <p:nvPr/>
        </p:nvSpPr>
        <p:spPr>
          <a:xfrm>
            <a:off x="0" y="0"/>
            <a:ext cx="776808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1625400" y="1514160"/>
            <a:ext cx="9537840" cy="4424040"/>
          </a:xfrm>
          <a:prstGeom prst="rect">
            <a:avLst/>
          </a:prstGeom>
          <a:ln w="0">
            <a:noFill/>
          </a:ln>
        </p:spPr>
      </p:pic>
      <p:sp>
        <p:nvSpPr>
          <p:cNvPr id="191" name=""/>
          <p:cNvSpPr txBox="1"/>
          <p:nvPr/>
        </p:nvSpPr>
        <p:spPr>
          <a:xfrm>
            <a:off x="0" y="6511680"/>
            <a:ext cx="8787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800" spc="-1" strike="noStrike">
                <a:latin typeface="Arial"/>
              </a:rPr>
              <a:t>16 / 24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9900000" y="5938200"/>
            <a:ext cx="112392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Algorithm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94" name="Google Shape;93;p 18"/>
          <p:cNvSpPr/>
          <p:nvPr/>
        </p:nvSpPr>
        <p:spPr>
          <a:xfrm>
            <a:off x="0" y="5396760"/>
            <a:ext cx="3045600" cy="145872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Google Shape;94;p 18"/>
          <p:cNvSpPr/>
          <p:nvPr/>
        </p:nvSpPr>
        <p:spPr>
          <a:xfrm>
            <a:off x="837720" y="1968120"/>
            <a:ext cx="10517400" cy="182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two algorithms work similar to Ho’s algorithm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Instead of generating an image, a representation is generated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96" name="Google Shape;97;p 18"/>
          <p:cNvSpPr/>
          <p:nvPr/>
        </p:nvSpPr>
        <p:spPr>
          <a:xfrm>
            <a:off x="0" y="0"/>
            <a:ext cx="776808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1080000" y="3276360"/>
            <a:ext cx="4498200" cy="2121840"/>
          </a:xfrm>
          <a:prstGeom prst="rect">
            <a:avLst/>
          </a:prstGeom>
          <a:ln w="0">
            <a:noFill/>
          </a:ln>
        </p:spPr>
      </p:pic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5776920" y="3240000"/>
            <a:ext cx="5472360" cy="2158200"/>
          </a:xfrm>
          <a:prstGeom prst="rect">
            <a:avLst/>
          </a:prstGeom>
          <a:ln w="0">
            <a:noFill/>
          </a:ln>
        </p:spPr>
      </p:pic>
      <p:sp>
        <p:nvSpPr>
          <p:cNvPr id="199" name=""/>
          <p:cNvSpPr txBox="1"/>
          <p:nvPr/>
        </p:nvSpPr>
        <p:spPr>
          <a:xfrm>
            <a:off x="0" y="6511680"/>
            <a:ext cx="8787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800" spc="-1" strike="noStrike">
                <a:latin typeface="Arial"/>
              </a:rPr>
              <a:t>17 / 24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9979200" y="5398200"/>
            <a:ext cx="112392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440" y="0"/>
            <a:ext cx="10513080" cy="685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5 Resulting Benchmarks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2" name="Google Shape;93;p 20"/>
          <p:cNvSpPr/>
          <p:nvPr/>
        </p:nvSpPr>
        <p:spPr>
          <a:xfrm>
            <a:off x="0" y="5396760"/>
            <a:ext cx="3045600" cy="145872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Google Shape;94;p 20"/>
          <p:cNvSpPr/>
          <p:nvPr/>
        </p:nvSpPr>
        <p:spPr>
          <a:xfrm>
            <a:off x="837720" y="1968120"/>
            <a:ext cx="1051740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04" name="Google Shape;97;p 20"/>
          <p:cNvSpPr/>
          <p:nvPr/>
        </p:nvSpPr>
        <p:spPr>
          <a:xfrm>
            <a:off x="0" y="0"/>
            <a:ext cx="776808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0" y="6511680"/>
            <a:ext cx="8787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800" spc="-1" strike="noStrike">
                <a:latin typeface="Arial"/>
              </a:rPr>
              <a:t>18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Graph Classification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7" name="Google Shape;93;p 21"/>
          <p:cNvSpPr/>
          <p:nvPr/>
        </p:nvSpPr>
        <p:spPr>
          <a:xfrm>
            <a:off x="0" y="5396760"/>
            <a:ext cx="3045600" cy="145872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Google Shape;94;p 21"/>
          <p:cNvSpPr/>
          <p:nvPr/>
        </p:nvSpPr>
        <p:spPr>
          <a:xfrm>
            <a:off x="837720" y="1968120"/>
            <a:ext cx="1051740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paper compares multiple State-Of-The-Art models with DDMs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hyperparameters of the DDM were obtained by 10-fold cross validation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SVMs are used on the learned representations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While here only graph classification results are presented, the results from node classification are similarly promising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09" name="Google Shape;97;p 21"/>
          <p:cNvSpPr/>
          <p:nvPr/>
        </p:nvSpPr>
        <p:spPr>
          <a:xfrm>
            <a:off x="0" y="0"/>
            <a:ext cx="776808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0" y="6511680"/>
            <a:ext cx="8787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800" spc="-1" strike="noStrike">
                <a:latin typeface="Arial"/>
              </a:rPr>
              <a:t>19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Agenda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7" name="Google Shape;93;p14"/>
          <p:cNvSpPr/>
          <p:nvPr/>
        </p:nvSpPr>
        <p:spPr>
          <a:xfrm>
            <a:off x="0" y="5396760"/>
            <a:ext cx="3045600" cy="145872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Google Shape;94;p14"/>
          <p:cNvSpPr/>
          <p:nvPr/>
        </p:nvSpPr>
        <p:spPr>
          <a:xfrm>
            <a:off x="837720" y="1968120"/>
            <a:ext cx="105174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1 What is Graph Representation Learning?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2 The Emergence of Diffusion Models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 Graphs vs. Images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 The Architecture of Directed Diffusion Models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5 Benchmarks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6 Conclusion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89" name="Google Shape;97;p14"/>
          <p:cNvSpPr/>
          <p:nvPr/>
        </p:nvSpPr>
        <p:spPr>
          <a:xfrm>
            <a:off x="0" y="0"/>
            <a:ext cx="776808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0" y="6511680"/>
            <a:ext cx="752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800" spc="-1" strike="noStrike">
                <a:latin typeface="Arial"/>
              </a:rPr>
              <a:t>2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Results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12" name="Google Shape;93;p 22"/>
          <p:cNvSpPr/>
          <p:nvPr/>
        </p:nvSpPr>
        <p:spPr>
          <a:xfrm>
            <a:off x="0" y="5396760"/>
            <a:ext cx="3045600" cy="145872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Google Shape;94;p 22"/>
          <p:cNvSpPr/>
          <p:nvPr/>
        </p:nvSpPr>
        <p:spPr>
          <a:xfrm>
            <a:off x="837720" y="1968120"/>
            <a:ext cx="1051740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14" name="Google Shape;97;p 22"/>
          <p:cNvSpPr/>
          <p:nvPr/>
        </p:nvSpPr>
        <p:spPr>
          <a:xfrm>
            <a:off x="0" y="0"/>
            <a:ext cx="776808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0" y="6511680"/>
            <a:ext cx="8787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800" spc="-1" strike="noStrike">
                <a:latin typeface="Arial"/>
              </a:rPr>
              <a:t>20 / 24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>
            <a:off x="650160" y="1620000"/>
            <a:ext cx="10749600" cy="3549960"/>
          </a:xfrm>
          <a:prstGeom prst="rect">
            <a:avLst/>
          </a:prstGeom>
          <a:ln w="0">
            <a:noFill/>
          </a:ln>
        </p:spPr>
      </p:pic>
      <p:sp>
        <p:nvSpPr>
          <p:cNvPr id="217" name=""/>
          <p:cNvSpPr txBox="1"/>
          <p:nvPr/>
        </p:nvSpPr>
        <p:spPr>
          <a:xfrm>
            <a:off x="10036080" y="5167800"/>
            <a:ext cx="112392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838440" y="0"/>
            <a:ext cx="10513080" cy="685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6 Conclusion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19" name="Google Shape;93;p 23"/>
          <p:cNvSpPr/>
          <p:nvPr/>
        </p:nvSpPr>
        <p:spPr>
          <a:xfrm>
            <a:off x="0" y="5396760"/>
            <a:ext cx="3045600" cy="145872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Google Shape;94;p 23"/>
          <p:cNvSpPr/>
          <p:nvPr/>
        </p:nvSpPr>
        <p:spPr>
          <a:xfrm>
            <a:off x="837720" y="1968120"/>
            <a:ext cx="1051740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21" name="Google Shape;96;p 23"/>
          <p:cNvSpPr/>
          <p:nvPr/>
        </p:nvSpPr>
        <p:spPr>
          <a:xfrm>
            <a:off x="6963480" y="6581160"/>
            <a:ext cx="522576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200" spc="-1" strike="noStrike">
              <a:latin typeface="Arial"/>
            </a:endParaRPr>
          </a:p>
        </p:txBody>
      </p:sp>
      <p:sp>
        <p:nvSpPr>
          <p:cNvPr id="222" name="Google Shape;97;p 23"/>
          <p:cNvSpPr/>
          <p:nvPr/>
        </p:nvSpPr>
        <p:spPr>
          <a:xfrm>
            <a:off x="0" y="0"/>
            <a:ext cx="776808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0" y="6511680"/>
            <a:ext cx="8787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800" spc="-1" strike="noStrike">
                <a:latin typeface="Arial"/>
              </a:rPr>
              <a:t>21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Research Outlook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25" name="Google Shape;93;p 24"/>
          <p:cNvSpPr/>
          <p:nvPr/>
        </p:nvSpPr>
        <p:spPr>
          <a:xfrm>
            <a:off x="0" y="5396760"/>
            <a:ext cx="3045600" cy="145872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Google Shape;94;p 24"/>
          <p:cNvSpPr/>
          <p:nvPr/>
        </p:nvSpPr>
        <p:spPr>
          <a:xfrm>
            <a:off x="837720" y="1968120"/>
            <a:ext cx="1051740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Yang et al. only introduce the idea, they admit that their hyperparameters are not optimal yet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One open question is how the optimal set of diffusion steps can be determined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Variants of DDMs could bring value to areas such as computer vision and natural language processing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27" name="Google Shape;97;p 24"/>
          <p:cNvSpPr/>
          <p:nvPr/>
        </p:nvSpPr>
        <p:spPr>
          <a:xfrm>
            <a:off x="0" y="0"/>
            <a:ext cx="776808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0" y="6498000"/>
            <a:ext cx="10566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800" spc="-1" strike="noStrike">
                <a:latin typeface="Arial"/>
              </a:rPr>
              <a:t>22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What makes this paper special?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30" name="Google Shape;93;p 7"/>
          <p:cNvSpPr/>
          <p:nvPr/>
        </p:nvSpPr>
        <p:spPr>
          <a:xfrm>
            <a:off x="0" y="5396760"/>
            <a:ext cx="3045600" cy="145872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Google Shape;94;p 7"/>
          <p:cNvSpPr/>
          <p:nvPr/>
        </p:nvSpPr>
        <p:spPr>
          <a:xfrm>
            <a:off x="837720" y="1968120"/>
            <a:ext cx="10517400" cy="26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benchmarks are remarkable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As mentioned, the technology introduced holds great potential for the future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researchers consider themselves „among the pioneers in the literature“ regarding the „exploration of anisotropic structure in graph data“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32" name="Google Shape;96;p 7"/>
          <p:cNvSpPr/>
          <p:nvPr/>
        </p:nvSpPr>
        <p:spPr>
          <a:xfrm>
            <a:off x="6963480" y="6581160"/>
            <a:ext cx="5225760" cy="2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Google Shape;97;p 7"/>
          <p:cNvSpPr/>
          <p:nvPr/>
        </p:nvSpPr>
        <p:spPr>
          <a:xfrm>
            <a:off x="0" y="0"/>
            <a:ext cx="776808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360" y="6498000"/>
            <a:ext cx="10566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800" spc="-1" strike="noStrike">
                <a:latin typeface="Arial"/>
              </a:rPr>
              <a:t>23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References &amp; Weblinks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36" name="Google Shape;93;p 8"/>
          <p:cNvSpPr/>
          <p:nvPr/>
        </p:nvSpPr>
        <p:spPr>
          <a:xfrm>
            <a:off x="0" y="5396760"/>
            <a:ext cx="3045600" cy="145872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Google Shape;94;p 8"/>
          <p:cNvSpPr/>
          <p:nvPr/>
        </p:nvSpPr>
        <p:spPr>
          <a:xfrm>
            <a:off x="837720" y="1647000"/>
            <a:ext cx="10517400" cy="31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Yang et al. (2023). Directional diffusion models for graph representation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learning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Yanardag et al. (2015). Deep Graph Kernels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Nguyen et al. (2019). Universal Graph Transformer Self-Attention Networks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Ho et al. (2020). Denoising Diffusion Probabilistic Model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Dhariwal et al. (2021). Diffusion Models Beat GANs on Image Synthesis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Presentation Code: https://github.com/JavaLangMarlon/ddm-proseminar-tu-dortmund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CC BY-SA 3.0: https://creativecommons.org/licenses/by-sa/3.0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CC BY-SA 4.0: https://creativecommons.org/licenses/by-sa/4.0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38" name="Google Shape;96;p 8"/>
          <p:cNvSpPr/>
          <p:nvPr/>
        </p:nvSpPr>
        <p:spPr>
          <a:xfrm>
            <a:off x="6963480" y="6581160"/>
            <a:ext cx="5225760" cy="2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Google Shape;97;p 8"/>
          <p:cNvSpPr/>
          <p:nvPr/>
        </p:nvSpPr>
        <p:spPr>
          <a:xfrm>
            <a:off x="0" y="0"/>
            <a:ext cx="776808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360" y="6498000"/>
            <a:ext cx="10566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800" spc="-1" strike="noStrike">
                <a:latin typeface="Arial"/>
              </a:rPr>
              <a:t>24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145880" y="0"/>
            <a:ext cx="9898200" cy="685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1 What is Graph 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Representation Learning?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2" name="Google Shape;93;p 1"/>
          <p:cNvSpPr/>
          <p:nvPr/>
        </p:nvSpPr>
        <p:spPr>
          <a:xfrm>
            <a:off x="0" y="5396760"/>
            <a:ext cx="3045600" cy="145872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Google Shape;94;p 1"/>
          <p:cNvSpPr/>
          <p:nvPr/>
        </p:nvSpPr>
        <p:spPr>
          <a:xfrm>
            <a:off x="837720" y="1968120"/>
            <a:ext cx="1051740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94" name="Google Shape;97;p 1"/>
          <p:cNvSpPr/>
          <p:nvPr/>
        </p:nvSpPr>
        <p:spPr>
          <a:xfrm>
            <a:off x="0" y="0"/>
            <a:ext cx="776808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0" y="6511680"/>
            <a:ext cx="752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800" spc="-1" strike="noStrike">
                <a:latin typeface="Arial"/>
              </a:rPr>
              <a:t>3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Wha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 is 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a 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grap</a:t>
            </a: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h?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7" name="Google Shape;93;p 2"/>
          <p:cNvSpPr/>
          <p:nvPr/>
        </p:nvSpPr>
        <p:spPr>
          <a:xfrm>
            <a:off x="0" y="5396760"/>
            <a:ext cx="3045600" cy="145872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Google Shape;94;p 2"/>
          <p:cNvSpPr/>
          <p:nvPr/>
        </p:nvSpPr>
        <p:spPr>
          <a:xfrm>
            <a:off x="837720" y="1968120"/>
            <a:ext cx="10517400" cy="21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 = (V, E), vertices V and edges 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Graphs can represent anything from molecules to road networks or social networks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99" name="Google Shape;97;p 2"/>
          <p:cNvSpPr/>
          <p:nvPr/>
        </p:nvSpPr>
        <p:spPr>
          <a:xfrm>
            <a:off x="0" y="0"/>
            <a:ext cx="776808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0" y="6511680"/>
            <a:ext cx="752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800" spc="-1" strike="noStrike">
                <a:latin typeface="Arial"/>
              </a:rPr>
              <a:t>4 / 24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1686600" y="3780000"/>
            <a:ext cx="3173400" cy="2100960"/>
          </a:xfrm>
          <a:prstGeom prst="rect">
            <a:avLst/>
          </a:prstGeom>
          <a:ln w="0">
            <a:noFill/>
          </a:ln>
        </p:spPr>
      </p:pic>
      <p:sp>
        <p:nvSpPr>
          <p:cNvPr id="102" name=""/>
          <p:cNvSpPr txBox="1"/>
          <p:nvPr/>
        </p:nvSpPr>
        <p:spPr>
          <a:xfrm>
            <a:off x="2160000" y="5880960"/>
            <a:ext cx="326088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User:AzaToth, Public domain, via Wikimedia Commons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3"/>
          <a:stretch/>
        </p:blipFill>
        <p:spPr>
          <a:xfrm>
            <a:off x="7920000" y="3240000"/>
            <a:ext cx="2880000" cy="2642040"/>
          </a:xfrm>
          <a:prstGeom prst="rect">
            <a:avLst/>
          </a:prstGeom>
          <a:ln w="0">
            <a:noFill/>
          </a:ln>
        </p:spPr>
      </p:pic>
      <p:sp>
        <p:nvSpPr>
          <p:cNvPr id="104" name=""/>
          <p:cNvSpPr txBox="1"/>
          <p:nvPr/>
        </p:nvSpPr>
        <p:spPr>
          <a:xfrm>
            <a:off x="7560000" y="5887800"/>
            <a:ext cx="359604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Computermacgyver, CC BY-SA 3.0, via Wikimedia Commons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IMDB-Binary – A Graph Dataset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6" name="Google Shape;93;p 9"/>
          <p:cNvSpPr/>
          <p:nvPr/>
        </p:nvSpPr>
        <p:spPr>
          <a:xfrm>
            <a:off x="0" y="5396760"/>
            <a:ext cx="3045600" cy="145872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Google Shape;94;p 9"/>
          <p:cNvSpPr/>
          <p:nvPr/>
        </p:nvSpPr>
        <p:spPr>
          <a:xfrm>
            <a:off x="837720" y="1968120"/>
            <a:ext cx="1051740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Graph Learning on Graph Datasets enables the use of AI on those data structures    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IMDB-B contains ego-networks of actors from Action or Romance movies (Yanardag et al., 2015)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From only the knowledge of which actors have co-starred, models can determine the genre with an accuracy of up to 95% (Nguyen et al., 2019)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08" name="Google Shape;97;p 9"/>
          <p:cNvSpPr/>
          <p:nvPr/>
        </p:nvSpPr>
        <p:spPr>
          <a:xfrm>
            <a:off x="0" y="0"/>
            <a:ext cx="776808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3780000" y="5027040"/>
            <a:ext cx="2699280" cy="153576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7380000" y="4993200"/>
            <a:ext cx="2879280" cy="1638360"/>
          </a:xfrm>
          <a:prstGeom prst="rect">
            <a:avLst/>
          </a:prstGeom>
          <a:ln w="0">
            <a:noFill/>
          </a:ln>
        </p:spPr>
      </p:pic>
      <p:sp>
        <p:nvSpPr>
          <p:cNvPr id="111" name=""/>
          <p:cNvSpPr txBox="1"/>
          <p:nvPr/>
        </p:nvSpPr>
        <p:spPr>
          <a:xfrm>
            <a:off x="0" y="6511680"/>
            <a:ext cx="752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800" spc="-1" strike="noStrike">
                <a:latin typeface="Arial"/>
              </a:rPr>
              <a:t>5 / 24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6513840" y="6480000"/>
            <a:ext cx="122616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Presentation Code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Representation Learning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14" name="Google Shape;93;p 3"/>
          <p:cNvSpPr/>
          <p:nvPr/>
        </p:nvSpPr>
        <p:spPr>
          <a:xfrm>
            <a:off x="0" y="5396760"/>
            <a:ext cx="3045600" cy="145872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Google Shape;94;p 3"/>
          <p:cNvSpPr/>
          <p:nvPr/>
        </p:nvSpPr>
        <p:spPr>
          <a:xfrm>
            <a:off x="837720" y="1968120"/>
            <a:ext cx="1051740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RL is an important part of Machine Learning that converts data to a form that can be worked with more easily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Here, there is also a difference between unsupervised and supervised learning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Dimensionality Reduction is a prominent subfield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16" name="Google Shape;97;p 3"/>
          <p:cNvSpPr/>
          <p:nvPr/>
        </p:nvSpPr>
        <p:spPr>
          <a:xfrm>
            <a:off x="0" y="0"/>
            <a:ext cx="776808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1620360" y="4680000"/>
            <a:ext cx="5217840" cy="140580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7740000" y="4680000"/>
            <a:ext cx="4138200" cy="1210320"/>
          </a:xfrm>
          <a:prstGeom prst="rect">
            <a:avLst/>
          </a:prstGeom>
          <a:ln w="0">
            <a:noFill/>
          </a:ln>
        </p:spPr>
      </p:pic>
      <p:sp>
        <p:nvSpPr>
          <p:cNvPr id="119" name=""/>
          <p:cNvSpPr txBox="1"/>
          <p:nvPr/>
        </p:nvSpPr>
        <p:spPr>
          <a:xfrm>
            <a:off x="0" y="6511680"/>
            <a:ext cx="752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800" spc="-1" strike="noStrike">
                <a:latin typeface="Arial"/>
              </a:rPr>
              <a:t>6 / 24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3643920" y="6035760"/>
            <a:ext cx="122616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Presentation Code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9033840" y="5890320"/>
            <a:ext cx="122616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Presentation Code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Graph Representation Learning - GNNs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3" name="Google Shape;93;p 5"/>
          <p:cNvSpPr/>
          <p:nvPr/>
        </p:nvSpPr>
        <p:spPr>
          <a:xfrm>
            <a:off x="0" y="5396760"/>
            <a:ext cx="3045600" cy="145872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Google Shape;94;p 5"/>
          <p:cNvSpPr/>
          <p:nvPr/>
        </p:nvSpPr>
        <p:spPr>
          <a:xfrm>
            <a:off x="837720" y="1968120"/>
            <a:ext cx="1051740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25" name="Google Shape;97;p 5"/>
          <p:cNvSpPr/>
          <p:nvPr/>
        </p:nvSpPr>
        <p:spPr>
          <a:xfrm>
            <a:off x="0" y="0"/>
            <a:ext cx="776808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26" name="Google Shape;94;p 4"/>
          <p:cNvSpPr/>
          <p:nvPr/>
        </p:nvSpPr>
        <p:spPr>
          <a:xfrm>
            <a:off x="837720" y="1968120"/>
            <a:ext cx="10517400" cy="29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For RL on Graphs, Graph Neural Networks are often used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They work similar to Convolutional Neural Networks (CNNs)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Instead of using neighboring pixels, the adjacency matrix is used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0" y="6511680"/>
            <a:ext cx="752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800" spc="-1" strike="noStrike">
                <a:latin typeface="Arial"/>
              </a:rPr>
              <a:t>7 / 24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2880000" y="4140000"/>
            <a:ext cx="1972440" cy="2037960"/>
          </a:xfrm>
          <a:prstGeom prst="rect">
            <a:avLst/>
          </a:prstGeom>
          <a:ln w="0">
            <a:noFill/>
          </a:ln>
        </p:spPr>
      </p:pic>
      <p:sp>
        <p:nvSpPr>
          <p:cNvPr id="129" name=""/>
          <p:cNvSpPr txBox="1"/>
          <p:nvPr/>
        </p:nvSpPr>
        <p:spPr>
          <a:xfrm>
            <a:off x="2637360" y="6247800"/>
            <a:ext cx="258264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By NickDiCicco - Own work, CC BY-SA 4.0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5909400" y="4320000"/>
            <a:ext cx="5070600" cy="1304280"/>
          </a:xfrm>
          <a:prstGeom prst="rect">
            <a:avLst/>
          </a:prstGeom>
          <a:ln w="0">
            <a:noFill/>
          </a:ln>
        </p:spPr>
      </p:pic>
      <p:sp>
        <p:nvSpPr>
          <p:cNvPr id="131" name=""/>
          <p:cNvSpPr txBox="1"/>
          <p:nvPr/>
        </p:nvSpPr>
        <p:spPr>
          <a:xfrm>
            <a:off x="7020000" y="5707800"/>
            <a:ext cx="258264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By NickDiCicco - Own work, CC BY-SA 4.0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440" y="0"/>
            <a:ext cx="10513080" cy="685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2 The Successful Diffusion Model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33" name="Google Shape;93;p 4"/>
          <p:cNvSpPr/>
          <p:nvPr/>
        </p:nvSpPr>
        <p:spPr>
          <a:xfrm>
            <a:off x="0" y="5396760"/>
            <a:ext cx="3045600" cy="145872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Google Shape;94;p 25"/>
          <p:cNvSpPr/>
          <p:nvPr/>
        </p:nvSpPr>
        <p:spPr>
          <a:xfrm>
            <a:off x="837720" y="1968120"/>
            <a:ext cx="1051740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35" name="Google Shape;97;p 4"/>
          <p:cNvSpPr/>
          <p:nvPr/>
        </p:nvSpPr>
        <p:spPr>
          <a:xfrm>
            <a:off x="0" y="0"/>
            <a:ext cx="776808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0" y="6511680"/>
            <a:ext cx="752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800" spc="-1" strike="noStrike">
                <a:latin typeface="Arial"/>
              </a:rPr>
              <a:t>8 / 24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50160" y="45900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Denoising Probabilistic Diffusion Models 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38" name="Google Shape;93;p 6"/>
          <p:cNvSpPr/>
          <p:nvPr/>
        </p:nvSpPr>
        <p:spPr>
          <a:xfrm>
            <a:off x="0" y="5396760"/>
            <a:ext cx="3045600" cy="145872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Google Shape;94;p 6"/>
          <p:cNvSpPr/>
          <p:nvPr/>
        </p:nvSpPr>
        <p:spPr>
          <a:xfrm>
            <a:off x="837720" y="1968120"/>
            <a:ext cx="10517400" cy="246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Originally from thermodynamics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7d330d"/>
                </a:solidFill>
                <a:latin typeface="Arial"/>
                <a:ea typeface="Arial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Introduced to Machine Learning only recently (Ho et al., 2020), but has become the standard for image generation beating former SOTA technology (Dhariwal et al., 2021)</a:t>
            </a:r>
            <a:endParaRPr b="0" lang="de-DE" sz="24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136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40" name="Google Shape;97;p 6"/>
          <p:cNvSpPr/>
          <p:nvPr/>
        </p:nvSpPr>
        <p:spPr>
          <a:xfrm>
            <a:off x="0" y="0"/>
            <a:ext cx="776808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5220000" y="3600000"/>
            <a:ext cx="5973480" cy="148572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3"/>
          <a:stretch/>
        </p:blipFill>
        <p:spPr>
          <a:xfrm>
            <a:off x="3240000" y="5475600"/>
            <a:ext cx="6479640" cy="1103760"/>
          </a:xfrm>
          <a:prstGeom prst="rect">
            <a:avLst/>
          </a:prstGeom>
          <a:ln w="0">
            <a:noFill/>
          </a:ln>
        </p:spPr>
      </p:pic>
      <p:sp>
        <p:nvSpPr>
          <p:cNvPr id="143" name=""/>
          <p:cNvSpPr txBox="1"/>
          <p:nvPr/>
        </p:nvSpPr>
        <p:spPr>
          <a:xfrm>
            <a:off x="0" y="6511680"/>
            <a:ext cx="752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800" spc="-1" strike="noStrike">
                <a:latin typeface="Arial"/>
              </a:rPr>
              <a:t>9 / 24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10080000" y="5085720"/>
            <a:ext cx="100080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Ho et al., 2020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8640000" y="6480000"/>
            <a:ext cx="100080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000" spc="-1" strike="noStrike">
                <a:solidFill>
                  <a:srgbClr val="000000"/>
                </a:solidFill>
                <a:latin typeface="arial"/>
              </a:rPr>
              <a:t>Ho et al., 2020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de-DE</dc:language>
  <cp:lastModifiedBy/>
  <dcterms:modified xsi:type="dcterms:W3CDTF">2025-01-23T16:50:57Z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