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5.gif" ContentType="image/gif"/>
  <Override PartName="/ppt/media/image17.png" ContentType="image/png"/>
  <Override PartName="/ppt/media/image24.gif" ContentType="image/gif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1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gif"/><Relationship Id="rId4" Type="http://schemas.openxmlformats.org/officeDocument/2006/relationships/image" Target="../media/image25.gif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70000" y="900000"/>
            <a:ext cx="625104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89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Hot Topics Of Generative AI:</a:t>
            </a:r>
            <a:endParaRPr b="0" lang="de-DE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LLMs and Diffusion Models</a:t>
            </a:r>
            <a:r>
              <a:rPr b="1" lang="en-US" sz="3600" spc="-1" strike="noStrike">
                <a:solidFill>
                  <a:srgbClr val="c25014"/>
                </a:solidFill>
                <a:latin typeface="Arial"/>
                <a:ea typeface="Play"/>
              </a:rPr>
              <a:t> </a:t>
            </a: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 </a:t>
            </a:r>
            <a:br>
              <a:rPr sz="4000"/>
            </a:br>
            <a:endParaRPr b="0" lang="de-DE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6040" y="3960000"/>
            <a:ext cx="913896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TU Dortmund – Department of Computer Science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Chair 9 – Prof. Dr. Müller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331800" y="4678920"/>
            <a:ext cx="5527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presented by Marlon Kapala</a:t>
            </a:r>
            <a:endParaRPr b="0" lang="de-D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supervised by Tim Katzke</a:t>
            </a:r>
            <a:endParaRPr b="0" lang="de-DE" sz="2500" spc="-1" strike="noStrike">
              <a:latin typeface="Arial"/>
            </a:endParaRPr>
          </a:p>
        </p:txBody>
      </p:sp>
      <p:sp>
        <p:nvSpPr>
          <p:cNvPr id="80" name="TextShape 5"/>
          <p:cNvSpPr/>
          <p:nvPr/>
        </p:nvSpPr>
        <p:spPr>
          <a:xfrm>
            <a:off x="786240" y="1980000"/>
            <a:ext cx="10618560" cy="16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Yang et al. - “Directional diffusion models for graph </a:t>
            </a:r>
            <a:endParaRPr b="0" lang="de-DE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representation learning“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DM’s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837720" y="1968120"/>
            <a:ext cx="10514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add noise to the images, Diffusion Models add Gaussian noise in each training step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900000" y="2790000"/>
            <a:ext cx="10497240" cy="260856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0260000" y="5400000"/>
            <a:ext cx="107892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440" y="0"/>
            <a:ext cx="1051056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3 Graphs vs. Images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20000" y="2676240"/>
            <a:ext cx="8997840" cy="338112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Anisotropy of Graphs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837720" y="1968120"/>
            <a:ext cx="10514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images are naturally isotropic and euclidean, Graphs are anisotropic (i. e., properties vary with direction)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640000" y="5940000"/>
            <a:ext cx="179892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White Noise vs. Directional Noise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837720" y="1968120"/>
            <a:ext cx="1051488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Hence, Yang et al. introduce “Directional Noise”: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α and β are the noise schedule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analogous to Ho’s paper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198800" y="2700000"/>
            <a:ext cx="4379760" cy="119952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788080" y="2451600"/>
            <a:ext cx="3210480" cy="240696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8640000" y="2451600"/>
            <a:ext cx="3211200" cy="240696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5"/>
          <a:stretch/>
        </p:blipFill>
        <p:spPr>
          <a:xfrm>
            <a:off x="1620000" y="5074920"/>
            <a:ext cx="2878560" cy="320400"/>
          </a:xfrm>
          <a:prstGeom prst="rect">
            <a:avLst/>
          </a:prstGeom>
          <a:ln w="0">
            <a:noFill/>
          </a:ln>
        </p:spPr>
      </p:pic>
      <p:sp>
        <p:nvSpPr>
          <p:cNvPr id="160" name="TextShape 6"/>
          <p:cNvSpPr/>
          <p:nvPr/>
        </p:nvSpPr>
        <p:spPr>
          <a:xfrm>
            <a:off x="6869520" y="2451600"/>
            <a:ext cx="1229040" cy="2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White Noise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1" name="TextShape 7"/>
          <p:cNvSpPr/>
          <p:nvPr/>
        </p:nvSpPr>
        <p:spPr>
          <a:xfrm>
            <a:off x="9389520" y="2451600"/>
            <a:ext cx="158904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Directional Noise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effect on the Signal-To-Noise-Ratio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823680" y="1495800"/>
            <a:ext cx="1051488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Signal-To-Noise-Ratio is fundamental for the learning process of Diffusion Models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of directional noise has a vital effect on the SNR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780000" y="3476160"/>
            <a:ext cx="3777840" cy="318168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076080" y="6478920"/>
            <a:ext cx="130284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50160" y="0"/>
            <a:ext cx="1051056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4 Directional Diffusion Models - Architecture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Components of the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625400" y="1514160"/>
            <a:ext cx="9535320" cy="442152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9900000" y="5938200"/>
            <a:ext cx="161928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Training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837720" y="1968120"/>
            <a:ext cx="105148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Similar to the DPDM algorithm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8134920" y="6480000"/>
            <a:ext cx="158400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060000" y="2483280"/>
            <a:ext cx="6196320" cy="39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Extraction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837720" y="1968120"/>
            <a:ext cx="10514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generating an image, a representation is generated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9775440" y="6248880"/>
            <a:ext cx="156348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980000" y="2520000"/>
            <a:ext cx="8916840" cy="37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440" y="0"/>
            <a:ext cx="1051056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5 Resulting Benchmarks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Agenda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37720" y="1968120"/>
            <a:ext cx="105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What is Graph Representation Learning?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 The Emergence of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 Graphs vs. Images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 The Architecture of Directed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 Benchmarks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6 Conclusion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Classification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837720" y="1968120"/>
            <a:ext cx="105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paper compares multiple State-Of-The-Art models with DDMs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SVMs are used on the learned representations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here only graph classification results are presented, the results from node classification are similarly promising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Results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21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650160" y="1620000"/>
            <a:ext cx="9266400" cy="305856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8777160" y="4628880"/>
            <a:ext cx="148176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9540000" y="1754640"/>
            <a:ext cx="847800" cy="94392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4"/>
          <a:stretch/>
        </p:blipFill>
        <p:spPr>
          <a:xfrm>
            <a:off x="9918000" y="2607120"/>
            <a:ext cx="245880" cy="2071440"/>
          </a:xfrm>
          <a:prstGeom prst="rect">
            <a:avLst/>
          </a:prstGeom>
          <a:ln w="0">
            <a:noFill/>
          </a:ln>
        </p:spPr>
      </p:pic>
      <p:sp>
        <p:nvSpPr>
          <p:cNvPr id="214" name="TextShape 7"/>
          <p:cNvSpPr/>
          <p:nvPr/>
        </p:nvSpPr>
        <p:spPr>
          <a:xfrm>
            <a:off x="10164600" y="3420000"/>
            <a:ext cx="1533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5" name="TextShape 8"/>
          <p:cNvSpPr/>
          <p:nvPr/>
        </p:nvSpPr>
        <p:spPr>
          <a:xfrm>
            <a:off x="10164600" y="2080800"/>
            <a:ext cx="128124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440" y="0"/>
            <a:ext cx="1051056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6 Conclusion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963480" y="6581160"/>
            <a:ext cx="522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Research Outlook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837720" y="1968120"/>
            <a:ext cx="1051488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Yang et al. only introduce the idea, they admit that their hyperparameters are not optimal yet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One open question is how the optimal set of diffusion steps can be determined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Variants of DDMs could bring value to areas such as computer vision and natural language processing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the best of my knowledge, nobody has yet continued their 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0" y="6498000"/>
            <a:ext cx="10540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23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makes this paper special?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837720" y="1968120"/>
            <a:ext cx="1051488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mentioned, the technology introduced holds great potential for future research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benchmarks are remarkable, particularly compared to the supervised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researchers consider themselves “among the pioneers in the literature“ regarding the “exploration of anisotropic structure in graph data“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963480" y="6581160"/>
            <a:ext cx="52232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60" y="6498000"/>
            <a:ext cx="10540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References &amp; Weblinks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837720" y="1647000"/>
            <a:ext cx="1051488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Yang et al. (2023). Directional diffusion models for graph representation learning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Zhu et al. (2020). GSSNN: Graph Smoothing Splines Neural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Yanardag et al. (2015). Deep Graph Kernels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Nguyen et al. (2019). Universal Graph Transformer Self-Attention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 et al. (2020). Denoising Diffusion Probabilistic Model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Dhariwal et al. (2021). Diffusion Models Beat GANs on Image Synthesis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Presentation Code: https://github.com/JavaLangMarlon/ddm-proseminar-tu-dortmund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3.0: https://creativecommons.org/licenses/by-sa/3.0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4.0: https://creativecommons.org/licenses/by-sa/4.0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963480" y="6581160"/>
            <a:ext cx="52232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360" y="6498000"/>
            <a:ext cx="10540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45880" y="0"/>
            <a:ext cx="989568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1 What is Graph Representation Learning?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0" y="6511680"/>
            <a:ext cx="89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is a graph?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837720" y="1968120"/>
            <a:ext cx="1051488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 = (V, E), vertices V and edges 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Graphs can represent anything from molecules to road networks or social networks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Nodes can also have node features X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657320" y="4320000"/>
            <a:ext cx="2901240" cy="2158560"/>
          </a:xfrm>
          <a:prstGeom prst="rect">
            <a:avLst/>
          </a:prstGeom>
          <a:ln w="0">
            <a:noFill/>
          </a:ln>
        </p:spPr>
      </p:pic>
      <p:sp>
        <p:nvSpPr>
          <p:cNvPr id="97" name="TextShape 6"/>
          <p:cNvSpPr/>
          <p:nvPr/>
        </p:nvSpPr>
        <p:spPr>
          <a:xfrm>
            <a:off x="5580000" y="6480000"/>
            <a:ext cx="162000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Zhu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IMDB-Binary – A Graph Dataset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837720" y="1968120"/>
            <a:ext cx="1051488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 Learning works with Graph Datasets  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IMDB-B contains ego-networks of actors from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Action or Romance movies (Yanardag et al., 2015)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From only the knowledge how actors have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co-starred, models can determine the genre with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accuracy of up to 95% (Nguyen et al., 2019)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920000" y="2350080"/>
            <a:ext cx="3778560" cy="214848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7920000" y="4500000"/>
            <a:ext cx="3795840" cy="215856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0" y="6511680"/>
            <a:ext cx="89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Representation Learning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540108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837720" y="1968120"/>
            <a:ext cx="1051488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RL is an important part of Machine Learning that converts data to a form that can be worked with more easily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Here, there is also a difference between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unsupervised (without labels) and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supervised learning (with labels)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Dimensionality Reduction is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prominent subfield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0" y="651240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7020000" y="2520000"/>
            <a:ext cx="4332600" cy="195876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6840000" y="4476600"/>
            <a:ext cx="4318560" cy="218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Representation Learning - GNNs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37720" y="1968120"/>
            <a:ext cx="10514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RL on Graphs, Graph Neural Networks are often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They work similar to Convolutional Neural Networks (CNNs)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using neighboring pixels, the adjacency matrix, which encodes the edges, is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726360" y="3960000"/>
            <a:ext cx="5092200" cy="2403000"/>
          </a:xfrm>
          <a:prstGeom prst="rect">
            <a:avLst/>
          </a:prstGeom>
          <a:ln w="0">
            <a:noFill/>
          </a:ln>
        </p:spPr>
      </p:pic>
      <p:sp>
        <p:nvSpPr>
          <p:cNvPr id="119" name="TextShape 7"/>
          <p:cNvSpPr/>
          <p:nvPr/>
        </p:nvSpPr>
        <p:spPr>
          <a:xfrm>
            <a:off x="4232880" y="6300000"/>
            <a:ext cx="422712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Jure Leskovec, Stanford CS224W: Machine Learning with Graphs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440" y="0"/>
            <a:ext cx="1051056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2 The Successful Diffusion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Denoising Probabilistic Diffusion Models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837720" y="1968120"/>
            <a:ext cx="105148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Introduced to Machine Learning only recently (Ho et al., 2020), but has become the standard for image generation beating former SOTA technologies (Dhariwal et al., 2021)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945000" y="3420000"/>
            <a:ext cx="10573560" cy="179856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0160280" y="5040000"/>
            <a:ext cx="153900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2025-01-28T22:05:34Z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