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5.gif" ContentType="image/gif"/>
  <Override PartName="/ppt/media/image17.png" ContentType="image/png"/>
  <Override PartName="/ppt/media/image24.gif" ContentType="image/gif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31.png" ContentType="image/png"/>
  <Override PartName="/ppt/media/image2.png" ContentType="image/png"/>
  <Override PartName="/ppt/media/image32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37.png" ContentType="image/png"/>
  <Override PartName="/ppt/media/image7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de-DE" sz="4400" spc="-1" strike="noStrike">
                <a:latin typeface="Arial"/>
              </a:rPr>
              <a:t>Clic</a:t>
            </a:r>
            <a:r>
              <a:rPr b="0" lang="de-DE" sz="4400" spc="-1" strike="noStrike">
                <a:latin typeface="Arial"/>
              </a:rPr>
              <a:t>k to </a:t>
            </a:r>
            <a:r>
              <a:rPr b="0" lang="de-DE" sz="4400" spc="-1" strike="noStrike">
                <a:latin typeface="Arial"/>
              </a:rPr>
              <a:t>edit </a:t>
            </a:r>
            <a:r>
              <a:rPr b="0" lang="de-DE" sz="4400" spc="-1" strike="noStrike">
                <a:latin typeface="Arial"/>
              </a:rPr>
              <a:t>the </a:t>
            </a:r>
            <a:r>
              <a:rPr b="0" lang="de-DE" sz="4400" spc="-1" strike="noStrike">
                <a:latin typeface="Arial"/>
              </a:rPr>
              <a:t>title </a:t>
            </a:r>
            <a:r>
              <a:rPr b="0" lang="de-DE" sz="4400" spc="-1" strike="noStrike">
                <a:latin typeface="Arial"/>
              </a:rPr>
              <a:t>text </a:t>
            </a:r>
            <a:r>
              <a:rPr b="0" lang="de-DE" sz="4400" spc="-1" strike="noStrike">
                <a:latin typeface="Arial"/>
              </a:rPr>
              <a:t>for</a:t>
            </a:r>
            <a:r>
              <a:rPr b="0" lang="de-DE" sz="4400" spc="-1" strike="noStrike">
                <a:latin typeface="Arial"/>
              </a:rPr>
              <a:t>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gif"/><Relationship Id="rId4" Type="http://schemas.openxmlformats.org/officeDocument/2006/relationships/image" Target="../media/image25.gif"/><Relationship Id="rId5" Type="http://schemas.openxmlformats.org/officeDocument/2006/relationships/image" Target="../media/image26.png"/><Relationship Id="rId6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970000" y="900000"/>
            <a:ext cx="6250680" cy="14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 fontScale="89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Hot Topics Of Generative AI:</a:t>
            </a:r>
            <a:endParaRPr b="0" lang="de-DE" sz="36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Arial"/>
                <a:ea typeface="Play"/>
              </a:rPr>
              <a:t>LLMs and Diffusion Models</a:t>
            </a:r>
            <a:r>
              <a:rPr b="1" lang="en-US" sz="3600" spc="-1" strike="noStrike">
                <a:solidFill>
                  <a:srgbClr val="c25014"/>
                </a:solidFill>
                <a:latin typeface="Arial"/>
                <a:ea typeface="Play"/>
              </a:rPr>
              <a:t> </a:t>
            </a: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 </a:t>
            </a:r>
            <a:br>
              <a:rPr sz="4000"/>
            </a:br>
            <a:endParaRPr b="0" lang="de-DE" sz="40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6040" y="3960000"/>
            <a:ext cx="9138600" cy="7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000"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TU Dortmund – Department of Computer Science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Chair 9 – Prof. Dr. Müller</a:t>
            </a: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de-DE" sz="2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"/>
          <p:cNvSpPr/>
          <p:nvPr/>
        </p:nvSpPr>
        <p:spPr>
          <a:xfrm>
            <a:off x="3331800" y="4678920"/>
            <a:ext cx="552708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presented by Marlon Kapala</a:t>
            </a:r>
            <a:endParaRPr b="0" lang="de-DE" sz="2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500" spc="-1" strike="noStrike">
                <a:solidFill>
                  <a:srgbClr val="000000"/>
                </a:solidFill>
                <a:latin typeface="Arial"/>
                <a:ea typeface="Arial"/>
              </a:rPr>
              <a:t>supervised by Tim Katzke</a:t>
            </a:r>
            <a:endParaRPr b="0" lang="de-DE" sz="2500" spc="-1" strike="noStrike">
              <a:latin typeface="Arial"/>
            </a:endParaRPr>
          </a:p>
        </p:txBody>
      </p:sp>
      <p:sp>
        <p:nvSpPr>
          <p:cNvPr id="80" name="TextShape 5"/>
          <p:cNvSpPr/>
          <p:nvPr/>
        </p:nvSpPr>
        <p:spPr>
          <a:xfrm>
            <a:off x="786240" y="1980000"/>
            <a:ext cx="10618200" cy="16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Yang et al. - “Directional diffusion models for graph </a:t>
            </a:r>
            <a:endParaRPr b="0" lang="de-DE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c25014"/>
                </a:solidFill>
                <a:latin typeface="Play"/>
                <a:ea typeface="Play"/>
              </a:rPr>
              <a:t>representation learning“</a:t>
            </a:r>
            <a:endParaRPr b="0" lang="de-DE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DM’s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3"/>
          <p:cNvSpPr/>
          <p:nvPr/>
        </p:nvSpPr>
        <p:spPr>
          <a:xfrm>
            <a:off x="837720" y="1968120"/>
            <a:ext cx="10514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add noise to the images, Diffusion Models add Gaussian noise in each training step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2"/>
          <a:stretch/>
        </p:blipFill>
        <p:spPr>
          <a:xfrm>
            <a:off x="900000" y="2790000"/>
            <a:ext cx="10496880" cy="260820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6"/>
          <p:cNvSpPr/>
          <p:nvPr/>
        </p:nvSpPr>
        <p:spPr>
          <a:xfrm>
            <a:off x="10260000" y="5400000"/>
            <a:ext cx="107856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3 Graphs vs. Images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3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20000" y="2676240"/>
            <a:ext cx="8997480" cy="33807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Anisotropy of Graphs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837720" y="1968120"/>
            <a:ext cx="10514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images are naturally isotropic and euclidean, Graphs are anisotropic (i. e., properties vary with direction)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8640000" y="5940000"/>
            <a:ext cx="179856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White Noise vs. Directional Noise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3"/>
          <p:cNvSpPr/>
          <p:nvPr/>
        </p:nvSpPr>
        <p:spPr>
          <a:xfrm>
            <a:off x="837720" y="1968120"/>
            <a:ext cx="105145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Hence, Yang et al. introduce “Directional Noise”: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α and β are the noise schedule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analogous to Ho’s paper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198800" y="2700000"/>
            <a:ext cx="4379400" cy="1199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5788080" y="2451600"/>
            <a:ext cx="3210120" cy="24066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4"/>
          <a:stretch/>
        </p:blipFill>
        <p:spPr>
          <a:xfrm>
            <a:off x="8640000" y="2451600"/>
            <a:ext cx="3210840" cy="2406600"/>
          </a:xfrm>
          <a:prstGeom prst="rect">
            <a:avLst/>
          </a:prstGeom>
          <a:ln w="0">
            <a:noFill/>
          </a:ln>
        </p:spPr>
      </p:pic>
      <p:sp>
        <p:nvSpPr>
          <p:cNvPr id="158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13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5"/>
          <a:stretch/>
        </p:blipFill>
        <p:spPr>
          <a:xfrm>
            <a:off x="1620000" y="5074920"/>
            <a:ext cx="2878200" cy="320040"/>
          </a:xfrm>
          <a:prstGeom prst="rect">
            <a:avLst/>
          </a:prstGeom>
          <a:ln w="0">
            <a:noFill/>
          </a:ln>
        </p:spPr>
      </p:pic>
      <p:sp>
        <p:nvSpPr>
          <p:cNvPr id="160" name="TextShape 6"/>
          <p:cNvSpPr/>
          <p:nvPr/>
        </p:nvSpPr>
        <p:spPr>
          <a:xfrm>
            <a:off x="6869520" y="2451600"/>
            <a:ext cx="1228680" cy="2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White Noise</a:t>
            </a:r>
            <a:endParaRPr b="0" lang="de-DE" sz="1400" spc="-1" strike="noStrike">
              <a:latin typeface="Arial"/>
            </a:endParaRPr>
          </a:p>
        </p:txBody>
      </p:sp>
      <p:sp>
        <p:nvSpPr>
          <p:cNvPr id="161" name="TextShape 7"/>
          <p:cNvSpPr/>
          <p:nvPr/>
        </p:nvSpPr>
        <p:spPr>
          <a:xfrm>
            <a:off x="9389520" y="2451600"/>
            <a:ext cx="158868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DejaVu Sans"/>
              </a:rPr>
              <a:t>Directional Noise</a:t>
            </a:r>
            <a:endParaRPr b="0" lang="de-D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effect on the Signal-To-Noise-Ratio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823680" y="1495800"/>
            <a:ext cx="10514520" cy="21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Signal-To-Noise-Ratio is fundamental for the learning process of Diffusion Models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application of directional noise has a vital effect on the SNR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780000" y="3476160"/>
            <a:ext cx="3777480" cy="3181320"/>
          </a:xfrm>
          <a:prstGeom prst="rect">
            <a:avLst/>
          </a:prstGeom>
          <a:ln w="0">
            <a:noFill/>
          </a:ln>
        </p:spPr>
      </p:pic>
      <p:sp>
        <p:nvSpPr>
          <p:cNvPr id="167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14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6076080" y="6478920"/>
            <a:ext cx="13024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65016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4 Directional Diffusion Models - Architecture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Components of the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625400" y="1514160"/>
            <a:ext cx="9534960" cy="4421160"/>
          </a:xfrm>
          <a:prstGeom prst="rect">
            <a:avLst/>
          </a:prstGeom>
          <a:ln w="0">
            <a:noFill/>
          </a:ln>
        </p:spPr>
      </p:pic>
      <p:sp>
        <p:nvSpPr>
          <p:cNvPr id="17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16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0" name="CustomShape 6"/>
          <p:cNvSpPr/>
          <p:nvPr/>
        </p:nvSpPr>
        <p:spPr>
          <a:xfrm>
            <a:off x="9900000" y="5938200"/>
            <a:ext cx="16189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Training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837720" y="1968120"/>
            <a:ext cx="10514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Similar to the DPDM algorithm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17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8134920" y="6480000"/>
            <a:ext cx="158364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2"/>
          <a:stretch/>
        </p:blipFill>
        <p:spPr>
          <a:xfrm>
            <a:off x="3060000" y="2483280"/>
            <a:ext cx="6195960" cy="39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The Extraction Algorithm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3"/>
          <p:cNvSpPr/>
          <p:nvPr/>
        </p:nvSpPr>
        <p:spPr>
          <a:xfrm>
            <a:off x="837720" y="1968120"/>
            <a:ext cx="10514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generating an image, a representation is generated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18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9775440" y="6248880"/>
            <a:ext cx="156312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2"/>
          <a:stretch/>
        </p:blipFill>
        <p:spPr>
          <a:xfrm>
            <a:off x="1980000" y="2520000"/>
            <a:ext cx="8916480" cy="377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5 Resulting Benchmarks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9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19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Agenda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837720" y="1968120"/>
            <a:ext cx="10514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1 What is Graph Representation Learning?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2 The Emergence of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 Graphs vs. Images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4 The Architecture of Directed Diffusion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5 Benchmarks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6 Conclusion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85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Classification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3"/>
          <p:cNvSpPr/>
          <p:nvPr/>
        </p:nvSpPr>
        <p:spPr>
          <a:xfrm>
            <a:off x="837720" y="1968120"/>
            <a:ext cx="10514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paper compares multiple State-Of-The-Art models with DDMs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Support Vector Machines are used on the learned representations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While here only graph classification results are presented, the results from node classification are similarly promising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4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Results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09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210" name="" descr=""/>
          <p:cNvPicPr/>
          <p:nvPr/>
        </p:nvPicPr>
        <p:blipFill>
          <a:blip r:embed="rId2"/>
          <a:stretch/>
        </p:blipFill>
        <p:spPr>
          <a:xfrm>
            <a:off x="650160" y="1620000"/>
            <a:ext cx="9266040" cy="3058200"/>
          </a:xfrm>
          <a:prstGeom prst="rect">
            <a:avLst/>
          </a:prstGeom>
          <a:ln w="0">
            <a:noFill/>
          </a:ln>
        </p:spPr>
      </p:pic>
      <p:sp>
        <p:nvSpPr>
          <p:cNvPr id="211" name="CustomShape 6"/>
          <p:cNvSpPr/>
          <p:nvPr/>
        </p:nvSpPr>
        <p:spPr>
          <a:xfrm>
            <a:off x="8777160" y="4628880"/>
            <a:ext cx="148140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Yang et al., 2023</a:t>
            </a:r>
            <a:endParaRPr b="0" lang="de-DE" sz="1000" spc="-1" strike="noStrike">
              <a:latin typeface="Arial"/>
            </a:endParaRPr>
          </a:p>
        </p:txBody>
      </p:sp>
      <p:pic>
        <p:nvPicPr>
          <p:cNvPr id="212" name="" descr=""/>
          <p:cNvPicPr/>
          <p:nvPr/>
        </p:nvPicPr>
        <p:blipFill>
          <a:blip r:embed="rId3"/>
          <a:stretch/>
        </p:blipFill>
        <p:spPr>
          <a:xfrm>
            <a:off x="9540000" y="1754640"/>
            <a:ext cx="847440" cy="94356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4"/>
          <a:stretch/>
        </p:blipFill>
        <p:spPr>
          <a:xfrm>
            <a:off x="9918000" y="2607120"/>
            <a:ext cx="245520" cy="2071080"/>
          </a:xfrm>
          <a:prstGeom prst="rect">
            <a:avLst/>
          </a:prstGeom>
          <a:ln w="0">
            <a:noFill/>
          </a:ln>
        </p:spPr>
      </p:pic>
      <p:sp>
        <p:nvSpPr>
          <p:cNvPr id="214" name="TextShape 7"/>
          <p:cNvSpPr/>
          <p:nvPr/>
        </p:nvSpPr>
        <p:spPr>
          <a:xfrm>
            <a:off x="10164600" y="3420000"/>
            <a:ext cx="171540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unsupervised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215" name="TextShape 8"/>
          <p:cNvSpPr/>
          <p:nvPr/>
        </p:nvSpPr>
        <p:spPr>
          <a:xfrm>
            <a:off x="10164600" y="2080800"/>
            <a:ext cx="1535400" cy="5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supervised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6 Conclusion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963480" y="6581160"/>
            <a:ext cx="5222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22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Research Outlook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"/>
          <p:cNvSpPr/>
          <p:nvPr/>
        </p:nvSpPr>
        <p:spPr>
          <a:xfrm>
            <a:off x="837720" y="1968120"/>
            <a:ext cx="1051452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Yang et al. only introduce the idea, they admit that their hyperparameters are not optimal yet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One open question is how the optimal set of diffusion steps can be determined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Variants of DDMs could bring value to areas such as computer vision and natural language processing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To the best of my knowledge, nobody has yet continued their work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makes this paper special?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3"/>
          <p:cNvSpPr/>
          <p:nvPr/>
        </p:nvSpPr>
        <p:spPr>
          <a:xfrm>
            <a:off x="837720" y="1968120"/>
            <a:ext cx="105145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As mentioned, the technology introduced holds great potential for future research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benchmarks are remarkable, particularly compared to the supervised models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 researchers consider themselves “among the pioneers in the literature“ regarding the “exploration of anisotropic structure in graph data“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230" name="CustomShape 4"/>
          <p:cNvSpPr/>
          <p:nvPr/>
        </p:nvSpPr>
        <p:spPr>
          <a:xfrm>
            <a:off x="6963480" y="6581160"/>
            <a:ext cx="52228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2" name="CustomShape 6"/>
          <p:cNvSpPr/>
          <p:nvPr/>
        </p:nvSpPr>
        <p:spPr>
          <a:xfrm>
            <a:off x="36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24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References &amp; Weblinks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3"/>
          <p:cNvSpPr/>
          <p:nvPr/>
        </p:nvSpPr>
        <p:spPr>
          <a:xfrm>
            <a:off x="837720" y="1647000"/>
            <a:ext cx="1051452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Yang et al. (2023). Directional diffusion models for graph representation learning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Zhu et al. (2020). GSSNN: Graph Smoothing Splines Neural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Yanardag et al. (2015). Deep Graph Kernels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Nguyen et al. (2019). Universal Graph Transformer Self-Attention Networks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Ho et al. (2020). Denoising Diffusion Probabilistic Model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Dhariwal et al. (2021). Diffusion Models Beat GANs on Image Synthesis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Presentation Code: https://github.com/JavaLangMarlon/ddm-proseminar-tu-dortmund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3.0: https://creativecommons.org/licenses/by-sa/3.0</a:t>
            </a:r>
            <a:endParaRPr b="0" lang="de-DE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c25014"/>
                </a:solidFill>
                <a:latin typeface="Arial"/>
                <a:ea typeface="Arial"/>
              </a:rPr>
              <a:t>►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CC BY-SA 4.0: https://creativecommons.org/licenses/by-sa/4.0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6963480" y="6581160"/>
            <a:ext cx="522288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238" name="CustomShape 6"/>
          <p:cNvSpPr/>
          <p:nvPr/>
        </p:nvSpPr>
        <p:spPr>
          <a:xfrm>
            <a:off x="360" y="6498000"/>
            <a:ext cx="10537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25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145880" y="0"/>
            <a:ext cx="989532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1 What is Graph Representation Learning?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89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0" name="CustomShape 5"/>
          <p:cNvSpPr/>
          <p:nvPr/>
        </p:nvSpPr>
        <p:spPr>
          <a:xfrm>
            <a:off x="0" y="6511680"/>
            <a:ext cx="89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What is a graph?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3"/>
          <p:cNvSpPr/>
          <p:nvPr/>
        </p:nvSpPr>
        <p:spPr>
          <a:xfrm>
            <a:off x="837720" y="1968120"/>
            <a:ext cx="105145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 = (V, E), vertices V and edges E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Graphs can represent anything from molecules to road networks or social networks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Nodes can also have node features X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657320" y="4320000"/>
            <a:ext cx="2900880" cy="2158200"/>
          </a:xfrm>
          <a:prstGeom prst="rect">
            <a:avLst/>
          </a:prstGeom>
          <a:ln w="0">
            <a:noFill/>
          </a:ln>
        </p:spPr>
      </p:pic>
      <p:sp>
        <p:nvSpPr>
          <p:cNvPr id="97" name="TextShape 6"/>
          <p:cNvSpPr/>
          <p:nvPr/>
        </p:nvSpPr>
        <p:spPr>
          <a:xfrm>
            <a:off x="5580000" y="6480000"/>
            <a:ext cx="161964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Zhu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IMDB-Binary – A Graph Dataset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3"/>
          <p:cNvSpPr/>
          <p:nvPr/>
        </p:nvSpPr>
        <p:spPr>
          <a:xfrm>
            <a:off x="837720" y="1968120"/>
            <a:ext cx="1051452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Graph Learning works with Graph Datasets  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IMDB-B contains ego-networks of actors from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Action or Romance movies (Yanardag et al., 2015)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From only the knowledge how actors have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co-starred, models can determine the genre with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accuracy of up to 95% (Nguyen et al., 2019)</a:t>
            </a:r>
            <a:endParaRPr b="0" lang="de-DE" sz="2400" spc="-1" strike="noStrike">
              <a:latin typeface="Arial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7920000" y="2350080"/>
            <a:ext cx="3778200" cy="214812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3"/>
          <a:stretch/>
        </p:blipFill>
        <p:spPr>
          <a:xfrm>
            <a:off x="7920000" y="4500000"/>
            <a:ext cx="3795480" cy="2158200"/>
          </a:xfrm>
          <a:prstGeom prst="rect">
            <a:avLst/>
          </a:prstGeom>
          <a:ln w="0">
            <a:noFill/>
          </a:ln>
        </p:spPr>
      </p:pic>
      <p:sp>
        <p:nvSpPr>
          <p:cNvPr id="104" name="CustomShape 5"/>
          <p:cNvSpPr/>
          <p:nvPr/>
        </p:nvSpPr>
        <p:spPr>
          <a:xfrm>
            <a:off x="0" y="6511680"/>
            <a:ext cx="89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5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Representation Learning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0" y="540108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"/>
          <p:cNvSpPr/>
          <p:nvPr/>
        </p:nvSpPr>
        <p:spPr>
          <a:xfrm>
            <a:off x="837720" y="1968120"/>
            <a:ext cx="105145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RL is an important part of Machine Learning that converts data to a form that can be worked with more easily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Here, there is also a difference between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unsupervised (without labels) and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supervised learning (with labels)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Dimensionality Reduction is 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 prominent subfield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0" y="651240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7020000" y="2520000"/>
            <a:ext cx="4332240" cy="19584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3"/>
          <a:stretch/>
        </p:blipFill>
        <p:spPr>
          <a:xfrm>
            <a:off x="6840000" y="4476600"/>
            <a:ext cx="4318200" cy="218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Graph Representation Learning - GNNs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837720" y="1968120"/>
            <a:ext cx="10514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For RL on Graphs, Graph Neural Networks are often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They work similar to Convolutional Neural Networks (CNNs)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Instead of using neighboring pixels, the adjacency matrix, which encodes the edges, is used</a:t>
            </a: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7 / 25</a:t>
            </a:r>
            <a:endParaRPr b="0" lang="de-DE" sz="18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726360" y="3960000"/>
            <a:ext cx="5091840" cy="2402640"/>
          </a:xfrm>
          <a:prstGeom prst="rect">
            <a:avLst/>
          </a:prstGeom>
          <a:ln w="0">
            <a:noFill/>
          </a:ln>
        </p:spPr>
      </p:pic>
      <p:sp>
        <p:nvSpPr>
          <p:cNvPr id="119" name="TextShape 7"/>
          <p:cNvSpPr/>
          <p:nvPr/>
        </p:nvSpPr>
        <p:spPr>
          <a:xfrm>
            <a:off x="4232880" y="6300000"/>
            <a:ext cx="42267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  <a:ea typeface="DejaVu Sans"/>
              </a:rPr>
              <a:t>Jure Leskovec, Stanford CS224W: Machine Learning with Graphs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8440" y="0"/>
            <a:ext cx="10510200" cy="685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2 The Successful Diffusion Model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3"/>
          <p:cNvSpPr/>
          <p:nvPr/>
        </p:nvSpPr>
        <p:spPr>
          <a:xfrm>
            <a:off x="837720" y="1968120"/>
            <a:ext cx="1051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sp>
        <p:nvSpPr>
          <p:cNvPr id="124" name="CustomShape 5"/>
          <p:cNvSpPr/>
          <p:nvPr/>
        </p:nvSpPr>
        <p:spPr>
          <a:xfrm>
            <a:off x="0" y="6511680"/>
            <a:ext cx="107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8 / 25</a:t>
            </a:r>
            <a:endParaRPr b="0" lang="de-D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50160" y="459000"/>
            <a:ext cx="10510200" cy="13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Play"/>
                <a:ea typeface="Play"/>
              </a:rPr>
              <a:t>Denoising Probabilistic Diffusion Models 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0" y="5396760"/>
            <a:ext cx="3042720" cy="1455840"/>
          </a:xfrm>
          <a:prstGeom prst="rtTriangle">
            <a:avLst/>
          </a:prstGeom>
          <a:solidFill>
            <a:srgbClr val="ed7d31"/>
          </a:solidFill>
          <a:ln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3"/>
          <p:cNvSpPr/>
          <p:nvPr/>
        </p:nvSpPr>
        <p:spPr>
          <a:xfrm>
            <a:off x="837720" y="1968120"/>
            <a:ext cx="1051452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c25014"/>
                </a:solidFill>
                <a:latin typeface="Arial"/>
                <a:ea typeface="Arial"/>
              </a:rPr>
              <a:t>►</a:t>
            </a:r>
            <a:r>
              <a:rPr b="0" lang="en-US" sz="2400" spc="-1" strike="noStrike">
                <a:solidFill>
                  <a:srgbClr val="7d330d"/>
                </a:solidFill>
                <a:latin typeface="Arial"/>
                <a:ea typeface="Arial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Introduced to Machine Learning only recently (Ho et al., 2020), but has become the standard for image generation beating former SOTA technologies (Dhariwal et al., 2021)</a:t>
            </a: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  <a:p>
            <a:pPr marL="285840" indent="-170640">
              <a:lnSpc>
                <a:spcPct val="100000"/>
              </a:lnSpc>
              <a:buNone/>
              <a:tabLst>
                <a:tab algn="l" pos="0"/>
              </a:tabLst>
            </a:pPr>
            <a:endParaRPr b="0" lang="de-DE" sz="24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0" y="0"/>
            <a:ext cx="77652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83600" bIns="1836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Marlon Kapala - Department of Computer Science - TU Dortmund</a:t>
            </a:r>
            <a:endParaRPr b="0" lang="de-DE" sz="12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945000" y="3420000"/>
            <a:ext cx="10573200" cy="1798200"/>
          </a:xfrm>
          <a:prstGeom prst="rect">
            <a:avLst/>
          </a:prstGeom>
          <a:ln w="0">
            <a:noFill/>
          </a:ln>
        </p:spPr>
      </p:pic>
      <p:sp>
        <p:nvSpPr>
          <p:cNvPr id="130" name="CustomShape 5"/>
          <p:cNvSpPr/>
          <p:nvPr/>
        </p:nvSpPr>
        <p:spPr>
          <a:xfrm>
            <a:off x="0" y="6511680"/>
            <a:ext cx="125856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DejaVu Sans"/>
              </a:rPr>
              <a:t>9 / 25</a:t>
            </a:r>
            <a:endParaRPr b="0" lang="de-DE" sz="1800" spc="-1" strike="noStrike">
              <a:latin typeface="Arial"/>
            </a:endParaRPr>
          </a:p>
        </p:txBody>
      </p:sp>
      <p:sp>
        <p:nvSpPr>
          <p:cNvPr id="131" name="CustomShape 6"/>
          <p:cNvSpPr/>
          <p:nvPr/>
        </p:nvSpPr>
        <p:spPr>
          <a:xfrm>
            <a:off x="10160280" y="5040000"/>
            <a:ext cx="153864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1000" spc="-1" strike="noStrike">
                <a:solidFill>
                  <a:srgbClr val="000000"/>
                </a:solidFill>
                <a:latin typeface="arial"/>
                <a:ea typeface="DejaVu Sans"/>
              </a:rPr>
              <a:t>Ho et al., 2020</a:t>
            </a:r>
            <a:endParaRPr b="0" lang="de-DE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de-DE</dc:language>
  <cp:lastModifiedBy/>
  <dcterms:modified xsi:type="dcterms:W3CDTF">2025-01-28T22:13:20Z</dcterms:modified>
  <cp:revision>26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