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24.gif" ContentType="image/gif"/>
  <Override PartName="/ppt/media/image4.png" ContentType="image/png"/>
  <Override PartName="/ppt/media/image25.gif" ContentType="image/gif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880" y="0"/>
            <a:ext cx="12192120" cy="23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Hot Topics Of Generative AI: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LLMs and Diffusion Models</a:t>
            </a:r>
            <a:r>
              <a:rPr b="1" lang="en-US" sz="3600" spc="-1" strike="noStrike">
                <a:solidFill>
                  <a:srgbClr val="c25014"/>
                </a:solidFill>
                <a:latin typeface="Arial"/>
                <a:ea typeface="Play"/>
              </a:rPr>
              <a:t> </a:t>
            </a: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 </a:t>
            </a:r>
            <a:br/>
            <a:endParaRPr b="0" lang="en-GB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33240" y="3960000"/>
            <a:ext cx="914040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en-GB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GB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291120" y="4678920"/>
            <a:ext cx="55288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en-GB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en-GB" sz="2500" spc="-1" strike="noStrike">
              <a:latin typeface="Arial"/>
            </a:endParaRPr>
          </a:p>
        </p:txBody>
      </p:sp>
      <p:sp>
        <p:nvSpPr>
          <p:cNvPr id="80" name="TextShape 5"/>
          <p:cNvSpPr txBox="1"/>
          <p:nvPr/>
        </p:nvSpPr>
        <p:spPr>
          <a:xfrm>
            <a:off x="1800000" y="1980000"/>
            <a:ext cx="10620000" cy="168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Yang et al. - “Directional diffusion models for graph representation learning“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Algorithm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37720" y="1968120"/>
            <a:ext cx="1051632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add noise to the images, Diffusion Models add Gaussian noise in each training step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/ 24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900000" y="2790000"/>
            <a:ext cx="10498680" cy="261000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0260000" y="5400000"/>
            <a:ext cx="9997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440" y="0"/>
            <a:ext cx="10512000" cy="68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8999280" cy="338256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837720" y="1968120"/>
            <a:ext cx="105163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 (i. e., properties vary with direction)</a:t>
            </a: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/ 24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640000" y="5940000"/>
            <a:ext cx="12085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(Yang et al., 2023)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Directional Noise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837720" y="1968120"/>
            <a:ext cx="10516320" cy="447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α and β are the noise schedule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analogous to Ho’s paper</a:t>
            </a: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198800" y="2700000"/>
            <a:ext cx="4381200" cy="12009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788080" y="2451600"/>
            <a:ext cx="3211920" cy="240840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8640000" y="2451600"/>
            <a:ext cx="3212640" cy="240840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/ 24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1620000" y="5074920"/>
            <a:ext cx="2880000" cy="321840"/>
          </a:xfrm>
          <a:prstGeom prst="rect">
            <a:avLst/>
          </a:prstGeom>
          <a:ln w="0">
            <a:noFill/>
          </a:ln>
        </p:spPr>
      </p:pic>
      <p:sp>
        <p:nvSpPr>
          <p:cNvPr id="160" name="TextShape 6"/>
          <p:cNvSpPr txBox="1"/>
          <p:nvPr/>
        </p:nvSpPr>
        <p:spPr>
          <a:xfrm>
            <a:off x="6869520" y="2451600"/>
            <a:ext cx="123048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White Noise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Shape 7"/>
          <p:cNvSpPr txBox="1"/>
          <p:nvPr/>
        </p:nvSpPr>
        <p:spPr>
          <a:xfrm>
            <a:off x="9389520" y="2451600"/>
            <a:ext cx="15904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Directional Noise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823680" y="1495800"/>
            <a:ext cx="105163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Signal-To-Noise-Ratio is fundamental for the learning process of Diffusion Models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79280" cy="318312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 / 24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076080" y="6478920"/>
            <a:ext cx="11228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50160" y="0"/>
            <a:ext cx="10512000" cy="68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Directional Diffusion Models - Architecture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6760" cy="442296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/ 24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9900000" y="5938200"/>
            <a:ext cx="11228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Training Algorithm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837720" y="1968120"/>
            <a:ext cx="10516320" cy="191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the DPDM algorithm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 / 24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134920" y="6480000"/>
            <a:ext cx="11228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060000" y="2483280"/>
            <a:ext cx="6197760" cy="399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Extraction Algorithm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837720" y="1968120"/>
            <a:ext cx="1051632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a representation is generated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 / 24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775440" y="6248880"/>
            <a:ext cx="11228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80000" y="2520000"/>
            <a:ext cx="891828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440" y="0"/>
            <a:ext cx="10512000" cy="68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37720" y="1968120"/>
            <a:ext cx="105163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837720" y="1968120"/>
            <a:ext cx="105163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/ 24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9267840" cy="306000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8777160" y="4628880"/>
            <a:ext cx="112284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9540000" y="1754640"/>
            <a:ext cx="849240" cy="9453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9918000" y="2607120"/>
            <a:ext cx="247320" cy="2072880"/>
          </a:xfrm>
          <a:prstGeom prst="rect">
            <a:avLst/>
          </a:prstGeom>
          <a:ln w="0">
            <a:noFill/>
          </a:ln>
        </p:spPr>
      </p:pic>
      <p:sp>
        <p:nvSpPr>
          <p:cNvPr id="214" name="TextShape 7"/>
          <p:cNvSpPr txBox="1"/>
          <p:nvPr/>
        </p:nvSpPr>
        <p:spPr>
          <a:xfrm>
            <a:off x="10164600" y="3420000"/>
            <a:ext cx="1535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unsupervised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5" name="TextShape 8"/>
          <p:cNvSpPr txBox="1"/>
          <p:nvPr/>
        </p:nvSpPr>
        <p:spPr>
          <a:xfrm>
            <a:off x="10164600" y="2080800"/>
            <a:ext cx="1282680" cy="52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supervised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440" y="0"/>
            <a:ext cx="10512000" cy="68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963480" y="6581160"/>
            <a:ext cx="5224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0" y="6511680"/>
            <a:ext cx="8776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837720" y="1968120"/>
            <a:ext cx="10516320" cy="37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the best of my knowledge, nobody has yet continued their work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0" y="6498000"/>
            <a:ext cx="10555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837720" y="1968120"/>
            <a:ext cx="105163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future research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remarkable, particularly compared to the supervised models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„among the pioneers in the literature“ regarding the „exploration of anisotropic structure in graph data“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963480" y="6581160"/>
            <a:ext cx="52246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60" y="6498000"/>
            <a:ext cx="10555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837720" y="1647000"/>
            <a:ext cx="1051632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 learning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Zhu et al. (2020). GSSNN: Graph Smoothing Splines Neural Networks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963480" y="6581160"/>
            <a:ext cx="522468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360" y="6498000"/>
            <a:ext cx="10555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5880" y="0"/>
            <a:ext cx="9897120" cy="68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Representation Learning?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37720" y="1968120"/>
            <a:ext cx="105163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Nodes can also have node features X   </a:t>
            </a: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24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57320" y="4320000"/>
            <a:ext cx="2902680" cy="216000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"/>
          <p:cNvSpPr txBox="1"/>
          <p:nvPr/>
        </p:nvSpPr>
        <p:spPr>
          <a:xfrm>
            <a:off x="5580000" y="6480000"/>
            <a:ext cx="10569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Zhu et al., 2020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37720" y="1968120"/>
            <a:ext cx="1051632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on Graph Datasets enables the use of AI on those data structures   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Action or Romance movies (Yanardag et al., 2015)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how actors have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co-starred, models can determine the genre with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accuracy of up to 95% (Nguyen et al., 2019)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350080"/>
            <a:ext cx="3780000" cy="21499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920000" y="4500000"/>
            <a:ext cx="3797280" cy="216000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37720" y="1968120"/>
            <a:ext cx="105163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unsupervised (without labels) and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supervised learning (with labels)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prominent subfield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/ 24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020000" y="2520000"/>
            <a:ext cx="4334040" cy="19602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840000" y="4476600"/>
            <a:ext cx="4320000" cy="218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GNNs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7720" y="1968120"/>
            <a:ext cx="105163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encodes the edges, is used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/ 24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26360" y="3960000"/>
            <a:ext cx="5093640" cy="240444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7"/>
          <p:cNvSpPr txBox="1"/>
          <p:nvPr/>
        </p:nvSpPr>
        <p:spPr>
          <a:xfrm>
            <a:off x="4232880" y="6300000"/>
            <a:ext cx="386712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Jure Leskovec, Stanford CS224W: Machine Learning with Graphs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440" y="0"/>
            <a:ext cx="10512000" cy="68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837720" y="1968120"/>
            <a:ext cx="105163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/ 24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0160" y="45900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5396760"/>
            <a:ext cx="3044520" cy="14576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37720" y="1968120"/>
            <a:ext cx="105163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technology (Dhariwal et al., 2021)</a:t>
            </a: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7767000" cy="5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45000" y="3420000"/>
            <a:ext cx="10575000" cy="180000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0" y="6511680"/>
            <a:ext cx="751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/ 24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0160280" y="5040000"/>
            <a:ext cx="999720" cy="23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Application>LibreOffice/7.0.4.2$Windows_X86_64 LibreOffice_project/dcf040e67528d9187c66b2379df5ea4407429775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2025-01-24T21:56:38Z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