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12.png" ContentType="image/png"/>
  <Override PartName="/ppt/media/image28.gif" ContentType="image/gif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37.png" ContentType="image/png"/>
  <Override PartName="/ppt/media/image7.png" ContentType="image/png"/>
  <Override PartName="/ppt/media/image27.gif" ContentType="image/gif"/>
  <Override PartName="/ppt/media/image2.png" ContentType="image/png"/>
  <Override PartName="/ppt/media/image32.png" ContentType="image/png"/>
  <Override PartName="/ppt/media/image11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10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33.png" ContentType="image/png"/>
  <Override PartName="/ppt/media/image3.png" ContentType="image/png"/>
  <Override PartName="/ppt/media/image26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7C07E6-D948-45DB-B2F7-20FF0F9F4B4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FE3FD7-61C9-4A68-8C82-858F919BAF8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0EC367-11EB-4F93-8DCF-780CB964969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F1389B-C5E0-4827-8D02-3F3B2AA6CC4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B6EAD5F-E775-4566-A9F7-C1AF49D2740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FFDFE7B-C6D8-4DCD-BC91-B55B0C5AEA1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7103D4C-66EC-4193-B09D-B36AEB28F79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F4E0D49-EACE-4D0B-B55D-8942816D62A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5E34C12-8E10-480C-A3CD-1DFDDF19A1E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211AD3C-1DBD-426B-B95C-C44CFAD4914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3BB6AF3-A0E2-4C88-A004-2C3C5B1226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CFA3A7-489F-4BDD-9949-EA64B5AEE3B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CC19B8F-BBE7-4208-921A-C4D3C3368C6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7F815AA-6C67-4D6B-A5C6-7A1E0A9AF11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EF85A48-88AE-4F81-8D4B-87689073974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17E097C-3B00-4DB5-A86C-CA5D0FECCF3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2DD22C6-C46E-49C7-9E32-A5379B86E46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3717B9-6E95-4C61-BE1F-780CFEAEA32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72D66C-F733-4AE1-A2B9-E6E071705F4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768BD6-D406-4EEC-BFCE-E74312282AD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F49ABB-7EC8-4966-931A-310716E5E45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9E61CF-53EA-4B65-A3C0-0A6B8EE39A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E5E199-33CE-4CF4-BF38-73C1C86BF5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FCA928-D514-4C2B-8170-7F6049BFC3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de-DE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DE" sz="1400" spc="-1" strike="noStrike">
                <a:latin typeface="Times New Roman"/>
              </a:rPr>
              <a:t>&lt;footer&gt;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757575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D52911E-510E-4E87-BC3C-FEA78E8C1535}" type="slidenum">
              <a:rPr b="0" lang="en-US" sz="1200" spc="-1" strike="noStrike">
                <a:solidFill>
                  <a:srgbClr val="757575"/>
                </a:solidFill>
                <a:latin typeface="Arial"/>
                <a:ea typeface="Arial"/>
              </a:rPr>
              <a:t>&lt;number&gt;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de-DE" sz="1400" spc="-1" strike="noStrike">
                <a:latin typeface="Times New Roman"/>
              </a:defRPr>
            </a:lvl1pPr>
          </a:lstStyle>
          <a:p>
            <a:r>
              <a:rPr b="0" lang="de-DE" sz="1400" spc="-1" strike="noStrike">
                <a:latin typeface="Times New Roman"/>
              </a:rPr>
              <a:t>&lt;date/time&gt;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de-DE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DE" sz="1400" spc="-1" strike="noStrike">
                <a:latin typeface="Times New Roman"/>
              </a:rPr>
              <a:t>&lt;footer&gt;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757575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43C3983-ED39-4D57-9057-EADA07B67357}" type="slidenum">
              <a:rPr b="0" lang="en-US" sz="1200" spc="-1" strike="noStrike">
                <a:solidFill>
                  <a:srgbClr val="757575"/>
                </a:solidFill>
                <a:latin typeface="Arial"/>
                <a:ea typeface="Arial"/>
              </a:rPr>
              <a:t>&lt;number&gt;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de-DE" sz="1400" spc="-1" strike="noStrike">
                <a:latin typeface="Times New Roman"/>
              </a:defRPr>
            </a:lvl1pPr>
          </a:lstStyle>
          <a:p>
            <a:r>
              <a:rPr b="0" lang="de-DE" sz="1400" spc="-1" strike="noStrike">
                <a:latin typeface="Times New Roman"/>
              </a:rPr>
              <a:t>&lt;date/time&gt;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gif"/><Relationship Id="rId4" Type="http://schemas.openxmlformats.org/officeDocument/2006/relationships/image" Target="../media/image28.gif"/><Relationship Id="rId5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950040" y="855000"/>
            <a:ext cx="10289160" cy="238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63000"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rgbClr val="c25014"/>
                </a:solidFill>
                <a:latin typeface="Play"/>
                <a:ea typeface="Play"/>
              </a:rPr>
              <a:t>Hot Topics Of Generative </a:t>
            </a:r>
            <a:r>
              <a:rPr b="0" lang="en-US" sz="6000" spc="-1" strike="noStrike">
                <a:solidFill>
                  <a:srgbClr val="c25014"/>
                </a:solidFill>
                <a:latin typeface="Play"/>
                <a:ea typeface="Play"/>
              </a:rPr>
              <a:t>AI: LLMs and Diffusion </a:t>
            </a:r>
            <a:r>
              <a:rPr b="0" lang="en-US" sz="6000" spc="-1" strike="noStrike">
                <a:solidFill>
                  <a:srgbClr val="c25014"/>
                </a:solidFill>
                <a:latin typeface="Play"/>
                <a:ea typeface="Play"/>
              </a:rPr>
              <a:t>Models  </a:t>
            </a:r>
            <a:br>
              <a:rPr sz="6000"/>
            </a:br>
            <a:r>
              <a:rPr b="0" lang="en-US" sz="6000" spc="-1" strike="noStrike">
                <a:solidFill>
                  <a:srgbClr val="c25014"/>
                </a:solidFill>
                <a:latin typeface="Play"/>
                <a:ea typeface="Play"/>
              </a:rPr>
              <a:t>”Yang et al. - Directional </a:t>
            </a:r>
            <a:r>
              <a:rPr b="0" lang="en-US" sz="6000" spc="-1" strike="noStrike">
                <a:solidFill>
                  <a:srgbClr val="c25014"/>
                </a:solidFill>
                <a:latin typeface="Play"/>
                <a:ea typeface="Play"/>
              </a:rPr>
              <a:t>diffusion models for graph </a:t>
            </a:r>
            <a:r>
              <a:rPr b="0" lang="en-US" sz="6000" spc="-1" strike="noStrike">
                <a:solidFill>
                  <a:srgbClr val="c25014"/>
                </a:solidFill>
                <a:latin typeface="Play"/>
                <a:ea typeface="Play"/>
              </a:rPr>
              <a:t>representation learning“</a:t>
            </a:r>
            <a:endParaRPr b="0" lang="de-DE" sz="60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33240" y="3354120"/>
            <a:ext cx="9141120" cy="7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TU Dortmund – Department of Computer Science</a:t>
            </a:r>
            <a:endParaRPr b="0" lang="de-DE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Chair 9 – Prof. Dr. Müller</a:t>
            </a:r>
            <a:endParaRPr b="0" lang="de-DE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endParaRPr b="0" lang="de-DE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endParaRPr b="0" lang="de-DE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endParaRPr b="0" lang="de-DE" sz="2800" spc="-1" strike="noStrike">
              <a:latin typeface="Arial"/>
            </a:endParaRPr>
          </a:p>
        </p:txBody>
      </p:sp>
      <p:sp>
        <p:nvSpPr>
          <p:cNvPr id="84" name="Google Shape;86;p13"/>
          <p:cNvSpPr/>
          <p:nvPr/>
        </p:nvSpPr>
        <p:spPr>
          <a:xfrm>
            <a:off x="0" y="5396760"/>
            <a:ext cx="3045240" cy="145836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Google Shape;87;p13"/>
          <p:cNvSpPr/>
          <p:nvPr/>
        </p:nvSpPr>
        <p:spPr>
          <a:xfrm>
            <a:off x="3290040" y="4140000"/>
            <a:ext cx="552960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500" spc="-1" strike="noStrike">
                <a:solidFill>
                  <a:srgbClr val="000000"/>
                </a:solidFill>
                <a:latin typeface="Arial"/>
                <a:ea typeface="Arial"/>
              </a:rPr>
              <a:t>presented by Marlon Kapala</a:t>
            </a:r>
            <a:endParaRPr b="0" lang="de-DE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500" spc="-1" strike="noStrike">
                <a:solidFill>
                  <a:srgbClr val="000000"/>
                </a:solidFill>
                <a:latin typeface="Arial"/>
                <a:ea typeface="Arial"/>
              </a:rPr>
              <a:t>supervised by Tim Katzke</a:t>
            </a:r>
            <a:endParaRPr b="0" lang="de-DE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50160" y="45900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The DM’s forward step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45" name="Google Shape;93;p 11"/>
          <p:cNvSpPr/>
          <p:nvPr/>
        </p:nvSpPr>
        <p:spPr>
          <a:xfrm>
            <a:off x="0" y="5396760"/>
            <a:ext cx="3045240" cy="145836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Google Shape;94;p 11"/>
          <p:cNvSpPr/>
          <p:nvPr/>
        </p:nvSpPr>
        <p:spPr>
          <a:xfrm>
            <a:off x="837720" y="1968120"/>
            <a:ext cx="10517040" cy="19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To gradually add noise to the images, Diffusion Models add Gaussian noise in each step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7d330d"/>
                </a:solidFill>
                <a:latin typeface="Arial"/>
                <a:ea typeface="Arial"/>
              </a:rPr>
              <a:t> 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Thus, all data is asymptotically converted to a standard Gaussian distribution (Ho et al., 2020)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47" name="Google Shape;97;p 11"/>
          <p:cNvSpPr/>
          <p:nvPr/>
        </p:nvSpPr>
        <p:spPr>
          <a:xfrm>
            <a:off x="0" y="0"/>
            <a:ext cx="77677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1266120" y="4010400"/>
            <a:ext cx="3772800" cy="1028520"/>
          </a:xfrm>
          <a:prstGeom prst="rect">
            <a:avLst/>
          </a:prstGeom>
          <a:ln w="0">
            <a:noFill/>
          </a:ln>
        </p:spPr>
      </p:pic>
      <p:pic>
        <p:nvPicPr>
          <p:cNvPr id="149" name="" descr=""/>
          <p:cNvPicPr/>
          <p:nvPr/>
        </p:nvPicPr>
        <p:blipFill>
          <a:blip r:embed="rId3"/>
          <a:stretch/>
        </p:blipFill>
        <p:spPr>
          <a:xfrm>
            <a:off x="5400000" y="4039920"/>
            <a:ext cx="5145480" cy="999000"/>
          </a:xfrm>
          <a:prstGeom prst="rect">
            <a:avLst/>
          </a:prstGeom>
          <a:ln w="0">
            <a:noFill/>
          </a:ln>
        </p:spPr>
      </p:pic>
      <p:sp>
        <p:nvSpPr>
          <p:cNvPr id="150" name=""/>
          <p:cNvSpPr/>
          <p:nvPr/>
        </p:nvSpPr>
        <p:spPr>
          <a:xfrm>
            <a:off x="0" y="6511680"/>
            <a:ext cx="8784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latin typeface="Arial"/>
              </a:rPr>
              <a:t>10 / 24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838440" y="0"/>
            <a:ext cx="10512720" cy="6855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3 Graphs vs. Images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52" name="Google Shape;93;p 12"/>
          <p:cNvSpPr/>
          <p:nvPr/>
        </p:nvSpPr>
        <p:spPr>
          <a:xfrm>
            <a:off x="0" y="5396760"/>
            <a:ext cx="3045240" cy="145836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Google Shape;94;p 12"/>
          <p:cNvSpPr/>
          <p:nvPr/>
        </p:nvSpPr>
        <p:spPr>
          <a:xfrm>
            <a:off x="837720" y="1968120"/>
            <a:ext cx="1051704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 marL="285840" indent="-17136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54" name="Google Shape;97;p 12"/>
          <p:cNvSpPr/>
          <p:nvPr/>
        </p:nvSpPr>
        <p:spPr>
          <a:xfrm>
            <a:off x="0" y="0"/>
            <a:ext cx="77677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55" name=""/>
          <p:cNvSpPr/>
          <p:nvPr/>
        </p:nvSpPr>
        <p:spPr>
          <a:xfrm>
            <a:off x="0" y="6511680"/>
            <a:ext cx="8784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latin typeface="Arial"/>
              </a:rPr>
              <a:t>11 / 24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" descr=""/>
          <p:cNvPicPr/>
          <p:nvPr/>
        </p:nvPicPr>
        <p:blipFill>
          <a:blip r:embed="rId2"/>
          <a:stretch/>
        </p:blipFill>
        <p:spPr>
          <a:xfrm>
            <a:off x="1620000" y="2676240"/>
            <a:ext cx="9000000" cy="3383280"/>
          </a:xfrm>
          <a:prstGeom prst="rect">
            <a:avLst/>
          </a:prstGeom>
          <a:ln w="0">
            <a:noFill/>
          </a:ln>
        </p:spPr>
      </p:pic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50160" y="45900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The Anisotropy of Graphs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58" name="Google Shape;93;p 13"/>
          <p:cNvSpPr/>
          <p:nvPr/>
        </p:nvSpPr>
        <p:spPr>
          <a:xfrm>
            <a:off x="0" y="5396760"/>
            <a:ext cx="3045240" cy="145836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Google Shape;94;p 13"/>
          <p:cNvSpPr/>
          <p:nvPr/>
        </p:nvSpPr>
        <p:spPr>
          <a:xfrm>
            <a:off x="837720" y="1968120"/>
            <a:ext cx="10517040" cy="109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While images are naturally isotropic and euclidean, Graphs are anisotropic</a:t>
            </a:r>
            <a:endParaRPr b="0" lang="de-DE" sz="2400" spc="-1" strike="noStrike">
              <a:latin typeface="Arial"/>
            </a:endParaRPr>
          </a:p>
          <a:p>
            <a:pPr marL="285840" indent="-17136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60" name="Google Shape;97;p 13"/>
          <p:cNvSpPr/>
          <p:nvPr/>
        </p:nvSpPr>
        <p:spPr>
          <a:xfrm>
            <a:off x="0" y="0"/>
            <a:ext cx="77677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61" name=""/>
          <p:cNvSpPr/>
          <p:nvPr/>
        </p:nvSpPr>
        <p:spPr>
          <a:xfrm>
            <a:off x="0" y="6511680"/>
            <a:ext cx="8784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latin typeface="Arial"/>
              </a:rPr>
              <a:t>12 / 24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8640000" y="5940000"/>
            <a:ext cx="1209240" cy="23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(Yang et al., 2023)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50160" y="45900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White Noise vs. Directed Noise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64" name="Google Shape;93;p 14"/>
          <p:cNvSpPr/>
          <p:nvPr/>
        </p:nvSpPr>
        <p:spPr>
          <a:xfrm>
            <a:off x="0" y="5396760"/>
            <a:ext cx="3045240" cy="145836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Google Shape;94;p 14"/>
          <p:cNvSpPr/>
          <p:nvPr/>
        </p:nvSpPr>
        <p:spPr>
          <a:xfrm>
            <a:off x="837720" y="1968120"/>
            <a:ext cx="10517040" cy="182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 information density of a directed Gaussian declines quickly if White Noise is applied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Hence, Yang et al. introduce “Directional Noise”:    </a:t>
            </a:r>
            <a:endParaRPr b="0" lang="de-DE" sz="2400" spc="-1" strike="noStrike">
              <a:latin typeface="Arial"/>
            </a:endParaRPr>
          </a:p>
          <a:p>
            <a:pPr marL="285840" indent="-17136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66" name="Google Shape;97;p 14"/>
          <p:cNvSpPr/>
          <p:nvPr/>
        </p:nvSpPr>
        <p:spPr>
          <a:xfrm>
            <a:off x="0" y="0"/>
            <a:ext cx="77677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2"/>
          <a:stretch/>
        </p:blipFill>
        <p:spPr>
          <a:xfrm>
            <a:off x="1260000" y="3600000"/>
            <a:ext cx="4381920" cy="1201680"/>
          </a:xfrm>
          <a:prstGeom prst="rect">
            <a:avLst/>
          </a:prstGeom>
          <a:ln w="0">
            <a:noFill/>
          </a:ln>
        </p:spPr>
      </p:pic>
      <p:pic>
        <p:nvPicPr>
          <p:cNvPr id="168" name="" descr=""/>
          <p:cNvPicPr/>
          <p:nvPr/>
        </p:nvPicPr>
        <p:blipFill>
          <a:blip r:embed="rId3"/>
          <a:stretch/>
        </p:blipFill>
        <p:spPr>
          <a:xfrm>
            <a:off x="5928480" y="3600000"/>
            <a:ext cx="2709360" cy="2031480"/>
          </a:xfrm>
          <a:prstGeom prst="rect">
            <a:avLst/>
          </a:prstGeom>
          <a:ln w="0">
            <a:noFill/>
          </a:ln>
        </p:spPr>
      </p:pic>
      <p:pic>
        <p:nvPicPr>
          <p:cNvPr id="169" name="" descr=""/>
          <p:cNvPicPr/>
          <p:nvPr/>
        </p:nvPicPr>
        <p:blipFill>
          <a:blip r:embed="rId4"/>
          <a:stretch/>
        </p:blipFill>
        <p:spPr>
          <a:xfrm>
            <a:off x="8487360" y="3605400"/>
            <a:ext cx="2757960" cy="2067840"/>
          </a:xfrm>
          <a:prstGeom prst="rect">
            <a:avLst/>
          </a:prstGeom>
          <a:ln w="0">
            <a:noFill/>
          </a:ln>
        </p:spPr>
      </p:pic>
      <p:sp>
        <p:nvSpPr>
          <p:cNvPr id="170" name=""/>
          <p:cNvSpPr/>
          <p:nvPr/>
        </p:nvSpPr>
        <p:spPr>
          <a:xfrm>
            <a:off x="0" y="6511680"/>
            <a:ext cx="8784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latin typeface="Arial"/>
              </a:rPr>
              <a:t>13 / 24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71" name=""/>
          <p:cNvSpPr/>
          <p:nvPr/>
        </p:nvSpPr>
        <p:spPr>
          <a:xfrm>
            <a:off x="7953840" y="5631840"/>
            <a:ext cx="1225800" cy="23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Presentation Code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50160" y="45900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The effect on the Signal-To-Noise-Ratio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73" name="Google Shape;93;p 15"/>
          <p:cNvSpPr/>
          <p:nvPr/>
        </p:nvSpPr>
        <p:spPr>
          <a:xfrm>
            <a:off x="0" y="5396760"/>
            <a:ext cx="3045240" cy="145836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Google Shape;94;p 15"/>
          <p:cNvSpPr/>
          <p:nvPr/>
        </p:nvSpPr>
        <p:spPr>
          <a:xfrm>
            <a:off x="837720" y="1968120"/>
            <a:ext cx="10517040" cy="15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Signal-To-Noise-Ratio is fundamental for the learning process of Diffusion Models</a:t>
            </a:r>
            <a:endParaRPr b="0" lang="de-DE" sz="2400" spc="-1" strike="noStrike">
              <a:latin typeface="Arial"/>
            </a:endParaRPr>
          </a:p>
          <a:p>
            <a:pPr marL="285840" indent="-17136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 application of directional noise has a vital effect on the SNR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75" name="Google Shape;97;p 15"/>
          <p:cNvSpPr/>
          <p:nvPr/>
        </p:nvSpPr>
        <p:spPr>
          <a:xfrm>
            <a:off x="0" y="0"/>
            <a:ext cx="77677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2"/>
          <a:stretch/>
        </p:blipFill>
        <p:spPr>
          <a:xfrm>
            <a:off x="3780000" y="3476160"/>
            <a:ext cx="3780000" cy="3183840"/>
          </a:xfrm>
          <a:prstGeom prst="rect">
            <a:avLst/>
          </a:prstGeom>
          <a:ln w="0">
            <a:noFill/>
          </a:ln>
        </p:spPr>
      </p:pic>
      <p:sp>
        <p:nvSpPr>
          <p:cNvPr id="177" name=""/>
          <p:cNvSpPr/>
          <p:nvPr/>
        </p:nvSpPr>
        <p:spPr>
          <a:xfrm>
            <a:off x="0" y="6511680"/>
            <a:ext cx="8784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latin typeface="Arial"/>
              </a:rPr>
              <a:t>14 / 24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78" name=""/>
          <p:cNvSpPr/>
          <p:nvPr/>
        </p:nvSpPr>
        <p:spPr>
          <a:xfrm>
            <a:off x="6076080" y="6478920"/>
            <a:ext cx="1123560" cy="23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Yang et al., 2023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50160" y="0"/>
            <a:ext cx="10512720" cy="6855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4 Directed Diffusion Models - Architecture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80" name="Google Shape;93;p 16"/>
          <p:cNvSpPr/>
          <p:nvPr/>
        </p:nvSpPr>
        <p:spPr>
          <a:xfrm>
            <a:off x="0" y="5396760"/>
            <a:ext cx="3045240" cy="145836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Google Shape;94;p 16"/>
          <p:cNvSpPr/>
          <p:nvPr/>
        </p:nvSpPr>
        <p:spPr>
          <a:xfrm>
            <a:off x="837720" y="1968120"/>
            <a:ext cx="1051704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 marL="285840" indent="-17136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82" name="Google Shape;97;p 16"/>
          <p:cNvSpPr/>
          <p:nvPr/>
        </p:nvSpPr>
        <p:spPr>
          <a:xfrm>
            <a:off x="0" y="0"/>
            <a:ext cx="77677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83" name=""/>
          <p:cNvSpPr/>
          <p:nvPr/>
        </p:nvSpPr>
        <p:spPr>
          <a:xfrm>
            <a:off x="0" y="6511680"/>
            <a:ext cx="8784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latin typeface="Arial"/>
              </a:rPr>
              <a:t>15 / 24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50160" y="45900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Components of the Model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85" name="Google Shape;93;p 17"/>
          <p:cNvSpPr/>
          <p:nvPr/>
        </p:nvSpPr>
        <p:spPr>
          <a:xfrm>
            <a:off x="0" y="5396760"/>
            <a:ext cx="3045240" cy="145836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Google Shape;94;p 17"/>
          <p:cNvSpPr/>
          <p:nvPr/>
        </p:nvSpPr>
        <p:spPr>
          <a:xfrm>
            <a:off x="837720" y="1968120"/>
            <a:ext cx="1051704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 marL="285840" indent="-17136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87" name="Google Shape;97;p 17"/>
          <p:cNvSpPr/>
          <p:nvPr/>
        </p:nvSpPr>
        <p:spPr>
          <a:xfrm>
            <a:off x="0" y="0"/>
            <a:ext cx="77677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2"/>
          <a:stretch/>
        </p:blipFill>
        <p:spPr>
          <a:xfrm>
            <a:off x="1625400" y="1514160"/>
            <a:ext cx="9537480" cy="4423680"/>
          </a:xfrm>
          <a:prstGeom prst="rect">
            <a:avLst/>
          </a:prstGeom>
          <a:ln w="0">
            <a:noFill/>
          </a:ln>
        </p:spPr>
      </p:pic>
      <p:sp>
        <p:nvSpPr>
          <p:cNvPr id="189" name=""/>
          <p:cNvSpPr/>
          <p:nvPr/>
        </p:nvSpPr>
        <p:spPr>
          <a:xfrm>
            <a:off x="0" y="6511680"/>
            <a:ext cx="8784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latin typeface="Arial"/>
              </a:rPr>
              <a:t>16 / 24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>
            <a:off x="9900000" y="5938200"/>
            <a:ext cx="1123560" cy="23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Yang et al., 2023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50160" y="45900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The Algorithm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92" name="Google Shape;93;p 18"/>
          <p:cNvSpPr/>
          <p:nvPr/>
        </p:nvSpPr>
        <p:spPr>
          <a:xfrm>
            <a:off x="0" y="5396760"/>
            <a:ext cx="3045240" cy="145836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Google Shape;94;p 18"/>
          <p:cNvSpPr/>
          <p:nvPr/>
        </p:nvSpPr>
        <p:spPr>
          <a:xfrm>
            <a:off x="837720" y="1968120"/>
            <a:ext cx="1051704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 two algorithms work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similar to Ho’s algorithm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Instead of generating an image,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 representation is generated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 marL="285840" indent="-17136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94" name="Google Shape;97;p 18"/>
          <p:cNvSpPr/>
          <p:nvPr/>
        </p:nvSpPr>
        <p:spPr>
          <a:xfrm>
            <a:off x="0" y="0"/>
            <a:ext cx="77677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2"/>
          <a:stretch/>
        </p:blipFill>
        <p:spPr>
          <a:xfrm>
            <a:off x="5580000" y="1260000"/>
            <a:ext cx="5724360" cy="2700000"/>
          </a:xfrm>
          <a:prstGeom prst="rect">
            <a:avLst/>
          </a:prstGeom>
          <a:ln w="0">
            <a:noFill/>
          </a:ln>
        </p:spPr>
      </p:pic>
      <p:pic>
        <p:nvPicPr>
          <p:cNvPr id="196" name="" descr=""/>
          <p:cNvPicPr/>
          <p:nvPr/>
        </p:nvPicPr>
        <p:blipFill>
          <a:blip r:embed="rId3"/>
          <a:stretch/>
        </p:blipFill>
        <p:spPr>
          <a:xfrm>
            <a:off x="5612760" y="3960000"/>
            <a:ext cx="5727240" cy="2258280"/>
          </a:xfrm>
          <a:prstGeom prst="rect">
            <a:avLst/>
          </a:prstGeom>
          <a:ln w="0">
            <a:noFill/>
          </a:ln>
        </p:spPr>
      </p:pic>
      <p:sp>
        <p:nvSpPr>
          <p:cNvPr id="197" name=""/>
          <p:cNvSpPr/>
          <p:nvPr/>
        </p:nvSpPr>
        <p:spPr>
          <a:xfrm>
            <a:off x="0" y="6511680"/>
            <a:ext cx="8784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latin typeface="Arial"/>
              </a:rPr>
              <a:t>17 / 24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98" name=""/>
          <p:cNvSpPr/>
          <p:nvPr/>
        </p:nvSpPr>
        <p:spPr>
          <a:xfrm>
            <a:off x="10216440" y="6120000"/>
            <a:ext cx="1123560" cy="23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Yang et al., 2023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838440" y="0"/>
            <a:ext cx="10512720" cy="6855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5 Resulting Benchmarks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00" name="Google Shape;93;p 20"/>
          <p:cNvSpPr/>
          <p:nvPr/>
        </p:nvSpPr>
        <p:spPr>
          <a:xfrm>
            <a:off x="0" y="5396760"/>
            <a:ext cx="3045240" cy="145836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Google Shape;94;p 20"/>
          <p:cNvSpPr/>
          <p:nvPr/>
        </p:nvSpPr>
        <p:spPr>
          <a:xfrm>
            <a:off x="837720" y="1968120"/>
            <a:ext cx="1051704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 marL="285840" indent="-17136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202" name="Google Shape;97;p 20"/>
          <p:cNvSpPr/>
          <p:nvPr/>
        </p:nvSpPr>
        <p:spPr>
          <a:xfrm>
            <a:off x="0" y="0"/>
            <a:ext cx="77677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03" name=""/>
          <p:cNvSpPr/>
          <p:nvPr/>
        </p:nvSpPr>
        <p:spPr>
          <a:xfrm>
            <a:off x="0" y="6511680"/>
            <a:ext cx="8784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latin typeface="Arial"/>
              </a:rPr>
              <a:t>18 / 24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50160" y="45900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Graph Classification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05" name="Google Shape;93;p 21"/>
          <p:cNvSpPr/>
          <p:nvPr/>
        </p:nvSpPr>
        <p:spPr>
          <a:xfrm>
            <a:off x="0" y="5396760"/>
            <a:ext cx="3045240" cy="145836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Google Shape;94;p 21"/>
          <p:cNvSpPr/>
          <p:nvPr/>
        </p:nvSpPr>
        <p:spPr>
          <a:xfrm>
            <a:off x="837720" y="1968120"/>
            <a:ext cx="10517040" cy="22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 paper compares multiple State-Of-The-Art models with DDMs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SVMs are used on the learned representations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While here only graph classification results are presented, the results from node classification are similarly promising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07" name="Google Shape;97;p 21"/>
          <p:cNvSpPr/>
          <p:nvPr/>
        </p:nvSpPr>
        <p:spPr>
          <a:xfrm>
            <a:off x="0" y="0"/>
            <a:ext cx="77677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08" name=""/>
          <p:cNvSpPr/>
          <p:nvPr/>
        </p:nvSpPr>
        <p:spPr>
          <a:xfrm>
            <a:off x="0" y="6511680"/>
            <a:ext cx="8784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latin typeface="Arial"/>
              </a:rPr>
              <a:t>19 / 24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50160" y="45900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Agenda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7" name="Google Shape;93;p14"/>
          <p:cNvSpPr/>
          <p:nvPr/>
        </p:nvSpPr>
        <p:spPr>
          <a:xfrm>
            <a:off x="0" y="5396760"/>
            <a:ext cx="3045240" cy="145836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Google Shape;94;p14"/>
          <p:cNvSpPr/>
          <p:nvPr/>
        </p:nvSpPr>
        <p:spPr>
          <a:xfrm>
            <a:off x="837720" y="1968120"/>
            <a:ext cx="1051704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1 What is Graph Representation Learning?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2 The Emergence of Diffusion Models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3 Graphs vs. Images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 The Architecture of Directed Diffusion Models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5 Benchmarks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6 Conclusion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89" name="Google Shape;97;p14"/>
          <p:cNvSpPr/>
          <p:nvPr/>
        </p:nvSpPr>
        <p:spPr>
          <a:xfrm>
            <a:off x="0" y="0"/>
            <a:ext cx="77677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0" y="6511680"/>
            <a:ext cx="7520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latin typeface="Arial"/>
              </a:rPr>
              <a:t>2 / 24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50160" y="45900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Results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10" name="Google Shape;93;p 22"/>
          <p:cNvSpPr/>
          <p:nvPr/>
        </p:nvSpPr>
        <p:spPr>
          <a:xfrm>
            <a:off x="0" y="5396760"/>
            <a:ext cx="3045240" cy="145836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Google Shape;94;p 22"/>
          <p:cNvSpPr/>
          <p:nvPr/>
        </p:nvSpPr>
        <p:spPr>
          <a:xfrm>
            <a:off x="837720" y="1968120"/>
            <a:ext cx="1051704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 marL="285840" indent="-17136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212" name="Google Shape;97;p 22"/>
          <p:cNvSpPr/>
          <p:nvPr/>
        </p:nvSpPr>
        <p:spPr>
          <a:xfrm>
            <a:off x="0" y="0"/>
            <a:ext cx="77677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13" name=""/>
          <p:cNvSpPr/>
          <p:nvPr/>
        </p:nvSpPr>
        <p:spPr>
          <a:xfrm>
            <a:off x="0" y="6511680"/>
            <a:ext cx="8784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latin typeface="Arial"/>
              </a:rPr>
              <a:t>20 / 24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2"/>
          <a:stretch/>
        </p:blipFill>
        <p:spPr>
          <a:xfrm>
            <a:off x="650160" y="1620000"/>
            <a:ext cx="10749240" cy="3549600"/>
          </a:xfrm>
          <a:prstGeom prst="rect">
            <a:avLst/>
          </a:prstGeom>
          <a:ln w="0">
            <a:noFill/>
          </a:ln>
        </p:spPr>
      </p:pic>
      <p:sp>
        <p:nvSpPr>
          <p:cNvPr id="215" name=""/>
          <p:cNvSpPr/>
          <p:nvPr/>
        </p:nvSpPr>
        <p:spPr>
          <a:xfrm>
            <a:off x="10036080" y="5167800"/>
            <a:ext cx="1123560" cy="23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Yang et al., 2023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838440" y="0"/>
            <a:ext cx="10512720" cy="6855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6 Conclusion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17" name="Google Shape;93;p 23"/>
          <p:cNvSpPr/>
          <p:nvPr/>
        </p:nvSpPr>
        <p:spPr>
          <a:xfrm>
            <a:off x="0" y="5396760"/>
            <a:ext cx="3045240" cy="145836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Google Shape;94;p 23"/>
          <p:cNvSpPr/>
          <p:nvPr/>
        </p:nvSpPr>
        <p:spPr>
          <a:xfrm>
            <a:off x="837720" y="1968120"/>
            <a:ext cx="1051704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 marL="285840" indent="-17136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219" name="Google Shape;96;p 23"/>
          <p:cNvSpPr/>
          <p:nvPr/>
        </p:nvSpPr>
        <p:spPr>
          <a:xfrm>
            <a:off x="6963480" y="6581160"/>
            <a:ext cx="522540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200" spc="-1" strike="noStrike">
              <a:latin typeface="Arial"/>
            </a:endParaRPr>
          </a:p>
        </p:txBody>
      </p:sp>
      <p:sp>
        <p:nvSpPr>
          <p:cNvPr id="220" name="Google Shape;97;p 23"/>
          <p:cNvSpPr/>
          <p:nvPr/>
        </p:nvSpPr>
        <p:spPr>
          <a:xfrm>
            <a:off x="0" y="0"/>
            <a:ext cx="77677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21" name=""/>
          <p:cNvSpPr/>
          <p:nvPr/>
        </p:nvSpPr>
        <p:spPr>
          <a:xfrm>
            <a:off x="0" y="6511680"/>
            <a:ext cx="8784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latin typeface="Arial"/>
              </a:rPr>
              <a:t>21 / 24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50160" y="45900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Research Outlook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23" name="Google Shape;93;p 24"/>
          <p:cNvSpPr/>
          <p:nvPr/>
        </p:nvSpPr>
        <p:spPr>
          <a:xfrm>
            <a:off x="0" y="5396760"/>
            <a:ext cx="3045240" cy="145836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Google Shape;94;p 24"/>
          <p:cNvSpPr/>
          <p:nvPr/>
        </p:nvSpPr>
        <p:spPr>
          <a:xfrm>
            <a:off x="837720" y="1968120"/>
            <a:ext cx="10517040" cy="30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Yang et al. only introduce the idea, they admit that their hyperparameters are not optimal yet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One open question is how the optimal set of diffusion steps can be determined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Variants of DDMs could bring value to areas such as computer vision and natural language processing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25" name="Google Shape;97;p 24"/>
          <p:cNvSpPr/>
          <p:nvPr/>
        </p:nvSpPr>
        <p:spPr>
          <a:xfrm>
            <a:off x="0" y="0"/>
            <a:ext cx="77677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26" name=""/>
          <p:cNvSpPr/>
          <p:nvPr/>
        </p:nvSpPr>
        <p:spPr>
          <a:xfrm>
            <a:off x="0" y="6498000"/>
            <a:ext cx="10562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latin typeface="Arial"/>
              </a:rPr>
              <a:t>22 / 24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50160" y="45900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What makes this paper special?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28" name="Google Shape;93;p 7"/>
          <p:cNvSpPr/>
          <p:nvPr/>
        </p:nvSpPr>
        <p:spPr>
          <a:xfrm>
            <a:off x="0" y="5396760"/>
            <a:ext cx="3045240" cy="145836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Google Shape;94;p 7"/>
          <p:cNvSpPr/>
          <p:nvPr/>
        </p:nvSpPr>
        <p:spPr>
          <a:xfrm>
            <a:off x="837720" y="1968120"/>
            <a:ext cx="10517040" cy="26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As mentioned, the technology introduced holds great potential for the future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 benchmarks are remarkable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 researchers consider themselves „among the pioneers in the literature“ regarding the „exploration of anisotropic structure in graph data“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30" name="Google Shape;96;p 7"/>
          <p:cNvSpPr/>
          <p:nvPr/>
        </p:nvSpPr>
        <p:spPr>
          <a:xfrm>
            <a:off x="6963480" y="6581160"/>
            <a:ext cx="5225400" cy="27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Google Shape;97;p 7"/>
          <p:cNvSpPr/>
          <p:nvPr/>
        </p:nvSpPr>
        <p:spPr>
          <a:xfrm>
            <a:off x="0" y="0"/>
            <a:ext cx="77677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32" name=""/>
          <p:cNvSpPr/>
          <p:nvPr/>
        </p:nvSpPr>
        <p:spPr>
          <a:xfrm>
            <a:off x="360" y="6498000"/>
            <a:ext cx="10562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latin typeface="Arial"/>
              </a:rPr>
              <a:t>23 / 24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50160" y="45900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References &amp; Weblinks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34" name="Google Shape;93;p 8"/>
          <p:cNvSpPr/>
          <p:nvPr/>
        </p:nvSpPr>
        <p:spPr>
          <a:xfrm>
            <a:off x="0" y="5396760"/>
            <a:ext cx="3045240" cy="145836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Google Shape;94;p 8"/>
          <p:cNvSpPr/>
          <p:nvPr/>
        </p:nvSpPr>
        <p:spPr>
          <a:xfrm>
            <a:off x="837720" y="1647000"/>
            <a:ext cx="10517040" cy="313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Yang et al. (2023). Directional diffusion models for graph representation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learning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Yanardag et al. (2015). Deep Graph Kernels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Nguyen et al. (2019). Universal Graph Transformer Self-Attention Networks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Ho et al. (2020). Denoising Diffusion Probabilistic Model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Dhariwal et al. (2021). Diffusion Models Beat GANs on Image Synthesis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Presentation Code: https://github.com/JavaLangMarlon/ddm-proseminar-tu-dortmund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CC BY-SA 3.0: https://creativecommons.org/licenses/by-sa/3.0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CC BY-SA 4.0: https://creativecommons.org/licenses/by-sa/4.0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36" name="Google Shape;96;p 8"/>
          <p:cNvSpPr/>
          <p:nvPr/>
        </p:nvSpPr>
        <p:spPr>
          <a:xfrm>
            <a:off x="6963480" y="6581160"/>
            <a:ext cx="5225400" cy="27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Google Shape;97;p 8"/>
          <p:cNvSpPr/>
          <p:nvPr/>
        </p:nvSpPr>
        <p:spPr>
          <a:xfrm>
            <a:off x="0" y="0"/>
            <a:ext cx="77677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38" name=""/>
          <p:cNvSpPr/>
          <p:nvPr/>
        </p:nvSpPr>
        <p:spPr>
          <a:xfrm>
            <a:off x="360" y="6498000"/>
            <a:ext cx="10562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latin typeface="Arial"/>
              </a:rPr>
              <a:t>24 / 24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145880" y="0"/>
            <a:ext cx="9897840" cy="6855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1 What is Graph Representation Learning?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2" name="Google Shape;93;p 1"/>
          <p:cNvSpPr/>
          <p:nvPr/>
        </p:nvSpPr>
        <p:spPr>
          <a:xfrm>
            <a:off x="0" y="5396760"/>
            <a:ext cx="3045240" cy="145836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Google Shape;94;p 1"/>
          <p:cNvSpPr/>
          <p:nvPr/>
        </p:nvSpPr>
        <p:spPr>
          <a:xfrm>
            <a:off x="837720" y="1968120"/>
            <a:ext cx="1051704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 marL="285840" indent="-17136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94" name="Google Shape;97;p 1"/>
          <p:cNvSpPr/>
          <p:nvPr/>
        </p:nvSpPr>
        <p:spPr>
          <a:xfrm>
            <a:off x="0" y="0"/>
            <a:ext cx="77677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0" y="6511680"/>
            <a:ext cx="7520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latin typeface="Arial"/>
              </a:rPr>
              <a:t>3 / 24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50160" y="45900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What is a graph?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7" name="Google Shape;93;p 2"/>
          <p:cNvSpPr/>
          <p:nvPr/>
        </p:nvSpPr>
        <p:spPr>
          <a:xfrm>
            <a:off x="0" y="5396760"/>
            <a:ext cx="3045240" cy="145836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Google Shape;94;p 2"/>
          <p:cNvSpPr/>
          <p:nvPr/>
        </p:nvSpPr>
        <p:spPr>
          <a:xfrm>
            <a:off x="837720" y="1968120"/>
            <a:ext cx="10517040" cy="219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G = (V, E), vertices V and edges E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Graphs can represent anything from molecules to road networks or social networks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endParaRPr b="0" lang="de-DE" sz="2400" spc="-1" strike="noStrike">
              <a:latin typeface="Arial"/>
            </a:endParaRPr>
          </a:p>
          <a:p>
            <a:pPr marL="285840" indent="-17136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99" name="Google Shape;97;p 2"/>
          <p:cNvSpPr/>
          <p:nvPr/>
        </p:nvSpPr>
        <p:spPr>
          <a:xfrm>
            <a:off x="0" y="0"/>
            <a:ext cx="77677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0" y="6511680"/>
            <a:ext cx="7520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latin typeface="Arial"/>
              </a:rPr>
              <a:t>4 / 24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4566960" y="3659400"/>
            <a:ext cx="3173040" cy="2100600"/>
          </a:xfrm>
          <a:prstGeom prst="rect">
            <a:avLst/>
          </a:prstGeom>
          <a:ln w="0">
            <a:noFill/>
          </a:ln>
        </p:spPr>
      </p:pic>
      <p:sp>
        <p:nvSpPr>
          <p:cNvPr id="102" name=""/>
          <p:cNvSpPr/>
          <p:nvPr/>
        </p:nvSpPr>
        <p:spPr>
          <a:xfrm>
            <a:off x="4839480" y="5760000"/>
            <a:ext cx="3260520" cy="23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User:AzaToth, Public domain, via Wikimedia Commons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50160" y="45900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IMDB-Binary – A Graph Dataset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04" name="Google Shape;93;p 9"/>
          <p:cNvSpPr/>
          <p:nvPr/>
        </p:nvSpPr>
        <p:spPr>
          <a:xfrm>
            <a:off x="0" y="5396760"/>
            <a:ext cx="3045240" cy="145836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Google Shape;94;p 9"/>
          <p:cNvSpPr/>
          <p:nvPr/>
        </p:nvSpPr>
        <p:spPr>
          <a:xfrm>
            <a:off x="837720" y="1968120"/>
            <a:ext cx="10517040" cy="30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Graph Learning on Graph Datasets enables the use of AI on those data structures    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IMDB-B contains ego-networks of actors from Action or Romance movies (Yanardag et al., 2015)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From only the knowledge of which actors have co-starred, models can determine the genre with an accuracy of up to 95% (Nguyen et al., 2019)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06" name="Google Shape;97;p 9"/>
          <p:cNvSpPr/>
          <p:nvPr/>
        </p:nvSpPr>
        <p:spPr>
          <a:xfrm>
            <a:off x="0" y="0"/>
            <a:ext cx="77677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3780000" y="5027040"/>
            <a:ext cx="2698920" cy="1535400"/>
          </a:xfrm>
          <a:prstGeom prst="rect">
            <a:avLst/>
          </a:prstGeom>
          <a:ln w="0"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7380000" y="4993200"/>
            <a:ext cx="2878920" cy="1638000"/>
          </a:xfrm>
          <a:prstGeom prst="rect">
            <a:avLst/>
          </a:prstGeom>
          <a:ln w="0">
            <a:noFill/>
          </a:ln>
        </p:spPr>
      </p:pic>
      <p:sp>
        <p:nvSpPr>
          <p:cNvPr id="109" name=""/>
          <p:cNvSpPr/>
          <p:nvPr/>
        </p:nvSpPr>
        <p:spPr>
          <a:xfrm>
            <a:off x="0" y="6511680"/>
            <a:ext cx="7520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latin typeface="Arial"/>
              </a:rPr>
              <a:t>5 / 24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6513840" y="6480000"/>
            <a:ext cx="1225800" cy="23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Presentation Code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50160" y="45900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Representation Learning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12" name="Google Shape;93;p 3"/>
          <p:cNvSpPr/>
          <p:nvPr/>
        </p:nvSpPr>
        <p:spPr>
          <a:xfrm>
            <a:off x="0" y="5396760"/>
            <a:ext cx="3045240" cy="145836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Google Shape;94;p 3"/>
          <p:cNvSpPr/>
          <p:nvPr/>
        </p:nvSpPr>
        <p:spPr>
          <a:xfrm>
            <a:off x="837720" y="1968120"/>
            <a:ext cx="10517040" cy="365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RL is an important part of Machine Learning that converts data to a form that can be worked with more easily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Here, there is also a difference between unsupervised and supervised learning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Dimensionality Reduction is a prominent subfield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endParaRPr b="0" lang="de-DE" sz="2400" spc="-1" strike="noStrike">
              <a:latin typeface="Arial"/>
            </a:endParaRPr>
          </a:p>
          <a:p>
            <a:pPr marL="285840" indent="-17136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14" name="Google Shape;97;p 3"/>
          <p:cNvSpPr/>
          <p:nvPr/>
        </p:nvSpPr>
        <p:spPr>
          <a:xfrm>
            <a:off x="0" y="0"/>
            <a:ext cx="77677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1620360" y="4680000"/>
            <a:ext cx="5217480" cy="1405440"/>
          </a:xfrm>
          <a:prstGeom prst="rect">
            <a:avLst/>
          </a:prstGeom>
          <a:ln w="0"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7740000" y="4680000"/>
            <a:ext cx="4137840" cy="1209960"/>
          </a:xfrm>
          <a:prstGeom prst="rect">
            <a:avLst/>
          </a:prstGeom>
          <a:ln w="0">
            <a:noFill/>
          </a:ln>
        </p:spPr>
      </p:pic>
      <p:sp>
        <p:nvSpPr>
          <p:cNvPr id="117" name=""/>
          <p:cNvSpPr/>
          <p:nvPr/>
        </p:nvSpPr>
        <p:spPr>
          <a:xfrm>
            <a:off x="0" y="6511680"/>
            <a:ext cx="7520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latin typeface="Arial"/>
              </a:rPr>
              <a:t>6 / 24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3643920" y="6035760"/>
            <a:ext cx="1225800" cy="23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Presentation Code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9033840" y="5890320"/>
            <a:ext cx="1225800" cy="23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Presentation Code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50160" y="45900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Graph Representation Learning - </a:t>
            </a: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GNNs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21" name="Google Shape;93;p 5"/>
          <p:cNvSpPr/>
          <p:nvPr/>
        </p:nvSpPr>
        <p:spPr>
          <a:xfrm>
            <a:off x="0" y="5396760"/>
            <a:ext cx="3045240" cy="145836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Google Shape;94;p 5"/>
          <p:cNvSpPr/>
          <p:nvPr/>
        </p:nvSpPr>
        <p:spPr>
          <a:xfrm>
            <a:off x="837720" y="1968120"/>
            <a:ext cx="1051704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 marL="285840" indent="-17136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23" name="Google Shape;97;p 5"/>
          <p:cNvSpPr/>
          <p:nvPr/>
        </p:nvSpPr>
        <p:spPr>
          <a:xfrm>
            <a:off x="0" y="0"/>
            <a:ext cx="77677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24" name="Google Shape;94;p 4"/>
          <p:cNvSpPr/>
          <p:nvPr/>
        </p:nvSpPr>
        <p:spPr>
          <a:xfrm>
            <a:off x="837720" y="1968120"/>
            <a:ext cx="10517040" cy="329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For RL on Graphs, Graph Neural Networks are often used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They work similar to Convolutional Neural Networks (CNNs)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Instead of using neighboring pixels, the adjacency matrix, which contains the edges, is used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endParaRPr b="0" lang="de-DE" sz="2400" spc="-1" strike="noStrike">
              <a:latin typeface="Arial"/>
            </a:endParaRPr>
          </a:p>
          <a:p>
            <a:pPr marL="285840" indent="-17136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0" y="6511680"/>
            <a:ext cx="7520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latin typeface="Arial"/>
              </a:rPr>
              <a:t>7 / 24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2880000" y="4262400"/>
            <a:ext cx="1972080" cy="2037600"/>
          </a:xfrm>
          <a:prstGeom prst="rect">
            <a:avLst/>
          </a:prstGeom>
          <a:ln w="0">
            <a:noFill/>
          </a:ln>
        </p:spPr>
      </p:pic>
      <p:sp>
        <p:nvSpPr>
          <p:cNvPr id="127" name=""/>
          <p:cNvSpPr/>
          <p:nvPr/>
        </p:nvSpPr>
        <p:spPr>
          <a:xfrm>
            <a:off x="2637720" y="6300000"/>
            <a:ext cx="2582280" cy="23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By NickDiCicco - Own work, CC BY-SA 4.0</a:t>
            </a:r>
            <a:endParaRPr b="0" lang="de-DE" sz="10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3"/>
          <a:stretch/>
        </p:blipFill>
        <p:spPr>
          <a:xfrm>
            <a:off x="5909760" y="4860000"/>
            <a:ext cx="5070240" cy="1303920"/>
          </a:xfrm>
          <a:prstGeom prst="rect">
            <a:avLst/>
          </a:prstGeom>
          <a:ln w="0">
            <a:noFill/>
          </a:ln>
        </p:spPr>
      </p:pic>
      <p:sp>
        <p:nvSpPr>
          <p:cNvPr id="129" name=""/>
          <p:cNvSpPr/>
          <p:nvPr/>
        </p:nvSpPr>
        <p:spPr>
          <a:xfrm>
            <a:off x="7317720" y="6248160"/>
            <a:ext cx="2582280" cy="23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By NickDiCicco - Own work, CC BY-SA 4.0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440" y="0"/>
            <a:ext cx="10512720" cy="6855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2 The Successful Diffusion Model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31" name="Google Shape;93;p 4"/>
          <p:cNvSpPr/>
          <p:nvPr/>
        </p:nvSpPr>
        <p:spPr>
          <a:xfrm>
            <a:off x="0" y="5396760"/>
            <a:ext cx="3045240" cy="145836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Google Shape;94;p 25"/>
          <p:cNvSpPr/>
          <p:nvPr/>
        </p:nvSpPr>
        <p:spPr>
          <a:xfrm>
            <a:off x="837720" y="1968120"/>
            <a:ext cx="1051704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 marL="285840" indent="-17136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33" name="Google Shape;97;p 4"/>
          <p:cNvSpPr/>
          <p:nvPr/>
        </p:nvSpPr>
        <p:spPr>
          <a:xfrm>
            <a:off x="0" y="0"/>
            <a:ext cx="77677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0" y="6511680"/>
            <a:ext cx="7520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latin typeface="Arial"/>
              </a:rPr>
              <a:t>8 / 24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50160" y="45900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Denoising Probabilistic Diffusion Models 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36" name="Google Shape;93;p 6"/>
          <p:cNvSpPr/>
          <p:nvPr/>
        </p:nvSpPr>
        <p:spPr>
          <a:xfrm>
            <a:off x="0" y="5396760"/>
            <a:ext cx="3045240" cy="145836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Google Shape;94;p 6"/>
          <p:cNvSpPr/>
          <p:nvPr/>
        </p:nvSpPr>
        <p:spPr>
          <a:xfrm>
            <a:off x="837720" y="1968120"/>
            <a:ext cx="105170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7d330d"/>
                </a:solidFill>
                <a:latin typeface="Arial"/>
                <a:ea typeface="Arial"/>
              </a:rPr>
              <a:t> 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Introduced to Machine Learning only recently (Ho et al., 2020), but has become the standard for image generation beating former SOTA technology (Dhariwal et al., 2021)</a:t>
            </a:r>
            <a:endParaRPr b="0" lang="de-DE" sz="2400" spc="-1" strike="noStrike">
              <a:latin typeface="Arial"/>
            </a:endParaRPr>
          </a:p>
          <a:p>
            <a:pPr marL="285840" indent="-17136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  <a:p>
            <a:pPr marL="285840" indent="-17136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38" name="Google Shape;97;p 6"/>
          <p:cNvSpPr/>
          <p:nvPr/>
        </p:nvSpPr>
        <p:spPr>
          <a:xfrm>
            <a:off x="0" y="0"/>
            <a:ext cx="77677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3254760" y="3240000"/>
            <a:ext cx="8100000" cy="2014200"/>
          </a:xfrm>
          <a:prstGeom prst="rect">
            <a:avLst/>
          </a:prstGeom>
          <a:ln w="0">
            <a:noFill/>
          </a:ln>
        </p:spPr>
      </p:pic>
      <p:pic>
        <p:nvPicPr>
          <p:cNvPr id="140" name="" descr=""/>
          <p:cNvPicPr/>
          <p:nvPr/>
        </p:nvPicPr>
        <p:blipFill>
          <a:blip r:embed="rId3"/>
          <a:stretch/>
        </p:blipFill>
        <p:spPr>
          <a:xfrm>
            <a:off x="2976840" y="5301000"/>
            <a:ext cx="6923160" cy="1179000"/>
          </a:xfrm>
          <a:prstGeom prst="rect">
            <a:avLst/>
          </a:prstGeom>
          <a:ln w="0">
            <a:noFill/>
          </a:ln>
        </p:spPr>
      </p:pic>
      <p:sp>
        <p:nvSpPr>
          <p:cNvPr id="141" name=""/>
          <p:cNvSpPr/>
          <p:nvPr/>
        </p:nvSpPr>
        <p:spPr>
          <a:xfrm>
            <a:off x="0" y="6511680"/>
            <a:ext cx="7520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latin typeface="Arial"/>
              </a:rPr>
              <a:t>9 / 24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10260000" y="5168160"/>
            <a:ext cx="1000440" cy="23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Ho et al., 2020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8640000" y="6480000"/>
            <a:ext cx="1000440" cy="23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Ho et al., 2020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de-DE</dc:language>
  <cp:lastModifiedBy/>
  <dcterms:modified xsi:type="dcterms:W3CDTF">2025-01-23T18:34:14Z</dcterms:modified>
  <cp:revision>13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