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28.gif" ContentType="image/gif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37.png" ContentType="image/png"/>
  <Override PartName="/ppt/media/image7.png" ContentType="image/png"/>
  <Override PartName="/ppt/media/image27.gif" ContentType="image/gif"/>
  <Override PartName="/ppt/media/image2.png" ContentType="image/png"/>
  <Override PartName="/ppt/media/image3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0B7038-D557-4CCB-82A0-7CC63AC1D6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8E943E-113A-4FA3-83FE-11B1CBF049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5A8B5C-D807-4064-AA5E-3DB0B2F879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4E1079-A4A9-435F-AEBD-67EFD1D17F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5D35EA-BEF4-4B8D-B516-52DC4A654A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6831FE-151C-4090-BAA2-DA8B3CF506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A59995-753E-491B-B140-289B7FE4FB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A77ECA-C5C4-4D90-9CE2-D7BFC4E041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A43D6D-A1AB-4FF0-B1AD-00FF3C751C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328457-BD9A-4A49-B3E8-5D1B422C27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706981-030D-428F-84AB-098A09A76E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53B78F-40CF-4ABB-A8A0-EBA347A9DC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D418C3-A08E-4D5E-9C4A-343BFED53E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D93156-211E-4C0F-92F1-4AE5636779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38BC4B-0FDA-4287-A8B2-598BAC01BD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77D5AF-31B8-400F-B2BB-4F72EAE289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1D94B8-DD41-4B19-BCA8-1348B59F6F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203484-6E41-4903-A244-178F8B6329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C249F8-EC73-491D-8770-763040BFEB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1DCA5B-9D9D-4D6A-8F7F-39B7A04D41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98AE76-D1E0-4792-8362-353E2AB28B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67D219-5D11-4C00-8B41-4B4C327C89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DDC9F2-A23A-4965-95E7-B131896B33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3CC2AB-173F-4E7A-B0C8-5DEAAFC4C2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2663F84-10E9-4EFC-8A97-5C946AC2CF4E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7F6870B-7C96-4FFA-8796-7C699FC73E58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gif"/><Relationship Id="rId4" Type="http://schemas.openxmlformats.org/officeDocument/2006/relationships/image" Target="../media/image28.gif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50040" y="855000"/>
            <a:ext cx="10289160" cy="23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3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Hot Topics Of Generative </a:t>
            </a: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AI: LLMs and Diffusion </a:t>
            </a: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Models  </a:t>
            </a:r>
            <a:br>
              <a:rPr sz="6000"/>
            </a:b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”Yang et al. - Directional </a:t>
            </a: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diffusion models for graph </a:t>
            </a: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representation learning“</a:t>
            </a:r>
            <a:endParaRPr b="0" lang="de-DE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33240" y="3354120"/>
            <a:ext cx="914112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TU Dortmund – Department of Computer Science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Chair 9 – Prof. Dr. Müller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84" name="Google Shape;86;p13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oogle Shape;87;p13"/>
          <p:cNvSpPr/>
          <p:nvPr/>
        </p:nvSpPr>
        <p:spPr>
          <a:xfrm>
            <a:off x="3290040" y="4140000"/>
            <a:ext cx="55296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presented by Marlon Kapala</a:t>
            </a:r>
            <a:endParaRPr b="0" lang="de-D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supervised by Tim Katzke</a:t>
            </a:r>
            <a:endParaRPr b="0" lang="de-DE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DM’s forward step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5" name="Google Shape;93;p 11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94;p 11"/>
          <p:cNvSpPr/>
          <p:nvPr/>
        </p:nvSpPr>
        <p:spPr>
          <a:xfrm>
            <a:off x="837720" y="1968120"/>
            <a:ext cx="105170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gradually add noise to the images, Diffusion Models add Gaussian noise in each step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7d330d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Thus, all data is asymptotically converted to a standard Gaussian distribution (Ho et al., 2020)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7" name="Google Shape;97;p 11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1266120" y="4010400"/>
            <a:ext cx="3772800" cy="102852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5400000" y="4039920"/>
            <a:ext cx="5145480" cy="99900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10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440" y="0"/>
            <a:ext cx="10512720" cy="68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3 Graphs vs. Images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2" name="Google Shape;93;p 12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94;p 12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54" name="Google Shape;97;p 12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11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1620000" y="2676240"/>
            <a:ext cx="9000000" cy="338328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Anisotropy of Graphs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8" name="Google Shape;93;p 13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Google Shape;94;p 13"/>
          <p:cNvSpPr/>
          <p:nvPr/>
        </p:nvSpPr>
        <p:spPr>
          <a:xfrm>
            <a:off x="837720" y="1968120"/>
            <a:ext cx="1051704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images are naturally isotropic and euclidean, Graphs are anisotropic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60" name="Google Shape;97;p 13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12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640000" y="5940000"/>
            <a:ext cx="120924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(Yang et al., 2023)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White Noise vs. Directed Noise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4" name="Google Shape;93;p 14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94;p 14"/>
          <p:cNvSpPr/>
          <p:nvPr/>
        </p:nvSpPr>
        <p:spPr>
          <a:xfrm>
            <a:off x="837720" y="1968120"/>
            <a:ext cx="1051704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information density of a directed Gaussian declines quickly if White Noise is applied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Hence, Yang et al. introduce “Directional Noise”:    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66" name="Google Shape;97;p 14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1260000" y="3600000"/>
            <a:ext cx="4381920" cy="1201680"/>
          </a:xfrm>
          <a:prstGeom prst="rect">
            <a:avLst/>
          </a:prstGeom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5928480" y="3600000"/>
            <a:ext cx="2709360" cy="203148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8487360" y="3605400"/>
            <a:ext cx="2757960" cy="206784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13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7953840" y="5631840"/>
            <a:ext cx="12258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Presentation Code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effect on the Signal-To-Noise-Ratio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3" name="Google Shape;93;p 15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oogle Shape;94;p 15"/>
          <p:cNvSpPr/>
          <p:nvPr/>
        </p:nvSpPr>
        <p:spPr>
          <a:xfrm>
            <a:off x="837720" y="1968120"/>
            <a:ext cx="105170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Signal-To-Noise-Ratio is fundamental for the learning process of Diffusion Models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application of directional noise has a vital effect on the SNR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75" name="Google Shape;97;p 15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3780000" y="3476160"/>
            <a:ext cx="3780000" cy="318384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14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6076080" y="6478920"/>
            <a:ext cx="112356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50160" y="0"/>
            <a:ext cx="10512720" cy="68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4 Directed Diffusion Models - Architecture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0" name="Google Shape;93;p 16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94;p 16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82" name="Google Shape;97;p 16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15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Components of the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5" name="Google Shape;93;p 17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Google Shape;94;p 17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87" name="Google Shape;97;p 17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1625400" y="1514160"/>
            <a:ext cx="9537480" cy="442368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16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9900000" y="5938200"/>
            <a:ext cx="112356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2" name="Google Shape;93;p 18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94;p 18"/>
          <p:cNvSpPr/>
          <p:nvPr/>
        </p:nvSpPr>
        <p:spPr>
          <a:xfrm>
            <a:off x="837720" y="1968120"/>
            <a:ext cx="105170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two algorithms work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similar to Ho’s algorithm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generating an image,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representation is generated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94" name="Google Shape;97;p 18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5580000" y="1260000"/>
            <a:ext cx="5724360" cy="270000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3"/>
          <a:stretch/>
        </p:blipFill>
        <p:spPr>
          <a:xfrm>
            <a:off x="5612760" y="3960000"/>
            <a:ext cx="5727240" cy="2258280"/>
          </a:xfrm>
          <a:prstGeom prst="rect">
            <a:avLst/>
          </a:prstGeom>
          <a:ln w="0">
            <a:noFill/>
          </a:ln>
        </p:spPr>
      </p:pic>
      <p:sp>
        <p:nvSpPr>
          <p:cNvPr id="197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17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10216440" y="6120000"/>
            <a:ext cx="112356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440" y="0"/>
            <a:ext cx="10512720" cy="68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5 Resulting Benchmarks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0" name="Google Shape;93;p 20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94;p 20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02" name="Google Shape;97;p 20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18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Classification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5" name="Google Shape;93;p 21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Google Shape;94;p 21"/>
          <p:cNvSpPr/>
          <p:nvPr/>
        </p:nvSpPr>
        <p:spPr>
          <a:xfrm>
            <a:off x="837720" y="1968120"/>
            <a:ext cx="105170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paper compares multiple State-Of-The-Art models with DDMs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hyperparameters of the DDM were obtained by 10-fold cross validation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SVMs are used on the learned representations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here only graph classification results are presented, the results from node classification are similarly promising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7" name="Google Shape;97;p 21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19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Agenda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Google Shape;93;p14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94;p14"/>
          <p:cNvSpPr/>
          <p:nvPr/>
        </p:nvSpPr>
        <p:spPr>
          <a:xfrm>
            <a:off x="837720" y="1968120"/>
            <a:ext cx="105170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What is Graph Representation Learning?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 The Emergence of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 Graphs vs. Images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 The Architecture of Directed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 Benchmarks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6 Conclusion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89" name="Google Shape;97;p14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2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Results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0" name="Google Shape;93;p 22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94;p 22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2" name="Google Shape;97;p 22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20 / 24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650160" y="1620000"/>
            <a:ext cx="10749240" cy="3549600"/>
          </a:xfrm>
          <a:prstGeom prst="rect">
            <a:avLst/>
          </a:prstGeom>
          <a:ln w="0">
            <a:noFill/>
          </a:ln>
        </p:spPr>
      </p:pic>
      <p:sp>
        <p:nvSpPr>
          <p:cNvPr id="215" name=""/>
          <p:cNvSpPr/>
          <p:nvPr/>
        </p:nvSpPr>
        <p:spPr>
          <a:xfrm>
            <a:off x="10036080" y="5167800"/>
            <a:ext cx="112356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440" y="0"/>
            <a:ext cx="10512720" cy="68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6 Conclusion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7" name="Google Shape;93;p 23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Google Shape;94;p 23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9" name="Google Shape;96;p 23"/>
          <p:cNvSpPr/>
          <p:nvPr/>
        </p:nvSpPr>
        <p:spPr>
          <a:xfrm>
            <a:off x="6963480" y="6581160"/>
            <a:ext cx="52254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200" spc="-1" strike="noStrike">
              <a:latin typeface="Arial"/>
            </a:endParaRPr>
          </a:p>
        </p:txBody>
      </p:sp>
      <p:sp>
        <p:nvSpPr>
          <p:cNvPr id="220" name="Google Shape;97;p 23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0" y="6511680"/>
            <a:ext cx="8784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21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Research Outlook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3" name="Google Shape;93;p 24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94;p 24"/>
          <p:cNvSpPr/>
          <p:nvPr/>
        </p:nvSpPr>
        <p:spPr>
          <a:xfrm>
            <a:off x="837720" y="1968120"/>
            <a:ext cx="105170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Yang et al. only introduce the idea, they admit that their hyperparameters are not optimal yet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One open question is how the optimal set of diffusion steps can be determined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Variants of DDMs could bring value to areas such as computer vision and natural language processing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5" name="Google Shape;97;p 24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6498000"/>
            <a:ext cx="10562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22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makes this paper special?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8" name="Google Shape;93;p 7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Google Shape;94;p 7"/>
          <p:cNvSpPr/>
          <p:nvPr/>
        </p:nvSpPr>
        <p:spPr>
          <a:xfrm>
            <a:off x="837720" y="1968120"/>
            <a:ext cx="1051704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benchmarks are remarkable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 mentioned, the technology introduced holds great potential for the future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researchers consider themselves „among the pioneers in the literature“ regarding the „exploration of anisotropic structure in graph data“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0" name="Google Shape;96;p 7"/>
          <p:cNvSpPr/>
          <p:nvPr/>
        </p:nvSpPr>
        <p:spPr>
          <a:xfrm>
            <a:off x="6963480" y="6581160"/>
            <a:ext cx="5225400" cy="2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oogle Shape;97;p 7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360" y="6498000"/>
            <a:ext cx="10562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23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References &amp; Weblinks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4" name="Google Shape;93;p 8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Google Shape;94;p 8"/>
          <p:cNvSpPr/>
          <p:nvPr/>
        </p:nvSpPr>
        <p:spPr>
          <a:xfrm>
            <a:off x="837720" y="1647000"/>
            <a:ext cx="1051704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Yang et al. (2023). Directional diffusion models for graph representation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learning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Yanardag et al. (2015). Deep Graph Kernels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Nguyen et al. (2019). Universal Graph Transformer Self-Attention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 et al. (2020). Denoising Diffusion Probabilistic Model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Dhariwal et al. (2021). Diffusion Models Beat GANs on Image Synthesis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Presentation Code: https://github.com/JavaLangMarlon/ddm-proseminar-tu-dortmund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3.0: https://creativecommons.org/licenses/by-sa/3.0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4.0: https://creativecommons.org/licenses/by-sa/4.0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36" name="Google Shape;96;p 8"/>
          <p:cNvSpPr/>
          <p:nvPr/>
        </p:nvSpPr>
        <p:spPr>
          <a:xfrm>
            <a:off x="6963480" y="6581160"/>
            <a:ext cx="5225400" cy="2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97;p 8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360" y="6498000"/>
            <a:ext cx="10562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24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45880" y="0"/>
            <a:ext cx="9897840" cy="68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1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at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is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ra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h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pr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nt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at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io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n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ar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ni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2" name="Google Shape;93;p 1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94;p 1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94" name="Google Shape;97;p 1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3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is a graph?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Google Shape;93;p 2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94;p 2"/>
          <p:cNvSpPr/>
          <p:nvPr/>
        </p:nvSpPr>
        <p:spPr>
          <a:xfrm>
            <a:off x="837720" y="1968120"/>
            <a:ext cx="1051704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 = (V, E), vertices V and edges 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Graphs can represent anything from molecules to road networks or social networks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99" name="Google Shape;97;p 2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4 / 24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4566960" y="3659400"/>
            <a:ext cx="3173040" cy="210060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4839480" y="5760000"/>
            <a:ext cx="326052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User:AzaToth, Public domain, via Wikimedia Commons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IMDB-Binary – A Graph Dataset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4" name="Google Shape;93;p 9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Google Shape;94;p 9"/>
          <p:cNvSpPr/>
          <p:nvPr/>
        </p:nvSpPr>
        <p:spPr>
          <a:xfrm>
            <a:off x="837720" y="1968120"/>
            <a:ext cx="105170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 Learning on Graph Datasets enables the use of AI on those data structures 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IMDB-B contains ego-networks of actors from Action or Romance movies (Yanardag et al., 2015)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From only the knowledge of which actors have co-starred, models can determine the genre with an accuracy of up to 95% (Nguyen et al., 2019)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6" name="Google Shape;97;p 9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780000" y="5027040"/>
            <a:ext cx="2698920" cy="15354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7380000" y="4993200"/>
            <a:ext cx="2878920" cy="163800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5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6513840" y="6480000"/>
            <a:ext cx="12258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Presentation Code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Representation Learning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2" name="Google Shape;93;p 3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94;p 3"/>
          <p:cNvSpPr/>
          <p:nvPr/>
        </p:nvSpPr>
        <p:spPr>
          <a:xfrm>
            <a:off x="837720" y="1968120"/>
            <a:ext cx="1051704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RL is an important part of Machine Learning that converts data to a form that can be worked with more easily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Here, there is also a difference between unsupervised and supervised learning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Dimensionality Reduction is a prominent subfield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14" name="Google Shape;97;p 3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620360" y="4680000"/>
            <a:ext cx="5217480" cy="14054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7740000" y="4680000"/>
            <a:ext cx="4137840" cy="120996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6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643920" y="6035760"/>
            <a:ext cx="12258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Presentation Code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9033840" y="5890320"/>
            <a:ext cx="12258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Presentation Code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Representation Learning -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GNNs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1" name="Google Shape;93;p 5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94;p 5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3" name="Google Shape;97;p 5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24" name="Google Shape;94;p 4"/>
          <p:cNvSpPr/>
          <p:nvPr/>
        </p:nvSpPr>
        <p:spPr>
          <a:xfrm>
            <a:off x="837720" y="1968120"/>
            <a:ext cx="10517040" cy="32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RL on Graphs, Graph Neural Networks are often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They work similar to Convolutional Neural Networks (CNNs)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using neighboring pixels, the adjacency matrix, which contains the edges, is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7 / 24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880000" y="4262400"/>
            <a:ext cx="1972080" cy="203760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2637720" y="6300000"/>
            <a:ext cx="258228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By NickDiCicco - Own work, CC BY-SA 4.0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5909760" y="4860000"/>
            <a:ext cx="5070240" cy="130392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>
            <a:off x="7317720" y="6248160"/>
            <a:ext cx="258228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By NickDiCicco - Own work, CC BY-SA 4.0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440" y="0"/>
            <a:ext cx="10512720" cy="68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2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sf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ul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iff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si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n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1" name="Google Shape;93;p 4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Google Shape;94;p 25"/>
          <p:cNvSpPr/>
          <p:nvPr/>
        </p:nvSpPr>
        <p:spPr>
          <a:xfrm>
            <a:off x="837720" y="1968120"/>
            <a:ext cx="105170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3" name="Google Shape;97;p 4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8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Denoising Probabilistic Diffusion Models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6" name="Google Shape;93;p 6"/>
          <p:cNvSpPr/>
          <p:nvPr/>
        </p:nvSpPr>
        <p:spPr>
          <a:xfrm>
            <a:off x="0" y="5396760"/>
            <a:ext cx="3045240" cy="145836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94;p 6"/>
          <p:cNvSpPr/>
          <p:nvPr/>
        </p:nvSpPr>
        <p:spPr>
          <a:xfrm>
            <a:off x="837720" y="1968120"/>
            <a:ext cx="105170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7d330d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Introduced to Machine Learning only recently (Ho et al., 2020), but has become the standard for image generation beating former SOTA technology (Dhariwal et al., 2021)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8" name="Google Shape;97;p 6"/>
          <p:cNvSpPr/>
          <p:nvPr/>
        </p:nvSpPr>
        <p:spPr>
          <a:xfrm>
            <a:off x="0" y="0"/>
            <a:ext cx="77677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240000" y="3060000"/>
            <a:ext cx="8100000" cy="201420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2976840" y="5301000"/>
            <a:ext cx="6923160" cy="1179000"/>
          </a:xfrm>
          <a:prstGeom prst="rect">
            <a:avLst/>
          </a:prstGeom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0" y="6511680"/>
            <a:ext cx="752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latin typeface="Arial"/>
              </a:rPr>
              <a:t>9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0260000" y="4988160"/>
            <a:ext cx="100044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8640000" y="6480000"/>
            <a:ext cx="100044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2025-01-23T18:31:40Z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