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5.gif" ContentType="image/gif"/>
  <Override PartName="/ppt/media/image17.png" ContentType="image/png"/>
  <Override PartName="/ppt/media/image24.gif" ContentType="image/gif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0000" y="900000"/>
            <a:ext cx="625140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9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Hot Topics Of Generative AI:</a:t>
            </a:r>
            <a:endParaRPr b="0" lang="de-DE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LLMs and Diffusion Models</a:t>
            </a:r>
            <a:r>
              <a:rPr b="1" lang="en-US" sz="3600" spc="-1" strike="noStrike">
                <a:solidFill>
                  <a:srgbClr val="c25014"/>
                </a:solidFill>
                <a:latin typeface="Arial"/>
                <a:ea typeface="Play"/>
              </a:rPr>
              <a:t> </a:t>
            </a: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 </a:t>
            </a:r>
            <a:br>
              <a:rPr sz="4000"/>
            </a:br>
            <a:endParaRPr b="0" lang="de-DE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6040" y="3960000"/>
            <a:ext cx="913932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331800" y="4678920"/>
            <a:ext cx="55278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de-D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80" name="TextShape 5"/>
          <p:cNvSpPr/>
          <p:nvPr/>
        </p:nvSpPr>
        <p:spPr>
          <a:xfrm>
            <a:off x="786240" y="1980000"/>
            <a:ext cx="10618920" cy="16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Yang et al. - “Directional diffusion models for graph 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representation learning“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37720" y="1968120"/>
            <a:ext cx="105152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add noise to the images, Diffusion Models add Gaussian noise in each training step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900000" y="2790000"/>
            <a:ext cx="10497600" cy="260892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0260000" y="5400000"/>
            <a:ext cx="107928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440" y="0"/>
            <a:ext cx="10510920" cy="68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20000" y="2676240"/>
            <a:ext cx="8998200" cy="338148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837720" y="1968120"/>
            <a:ext cx="10515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 (i. e., properties vary with direction)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640000" y="5940000"/>
            <a:ext cx="179928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Directional Noise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837720" y="1968120"/>
            <a:ext cx="1051524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α and β are the noise schedule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analogous to Ho’s paper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198800" y="2700000"/>
            <a:ext cx="4380120" cy="119988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788080" y="2451600"/>
            <a:ext cx="3210840" cy="240732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8640000" y="2451600"/>
            <a:ext cx="3211560" cy="240732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1620000" y="5074920"/>
            <a:ext cx="2878920" cy="320760"/>
          </a:xfrm>
          <a:prstGeom prst="rect">
            <a:avLst/>
          </a:prstGeom>
          <a:ln w="0">
            <a:noFill/>
          </a:ln>
        </p:spPr>
      </p:pic>
      <p:sp>
        <p:nvSpPr>
          <p:cNvPr id="160" name="TextShape 6"/>
          <p:cNvSpPr/>
          <p:nvPr/>
        </p:nvSpPr>
        <p:spPr>
          <a:xfrm>
            <a:off x="6869520" y="2451600"/>
            <a:ext cx="1229400" cy="2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White Noise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1" name="TextShape 7"/>
          <p:cNvSpPr/>
          <p:nvPr/>
        </p:nvSpPr>
        <p:spPr>
          <a:xfrm>
            <a:off x="9389520" y="2451600"/>
            <a:ext cx="15894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Directional Noise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823680" y="1495800"/>
            <a:ext cx="1051524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Signal-To-Noise-Ratio is fundamental for the learning process of Diffusion Models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SNR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780000" y="3476160"/>
            <a:ext cx="3778200" cy="318204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076080" y="6478920"/>
            <a:ext cx="130320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50160" y="0"/>
            <a:ext cx="10510920" cy="68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Directional Diffusion Models - Architecture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5680" cy="442188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9900000" y="5938200"/>
            <a:ext cx="161964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Training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837720" y="1968120"/>
            <a:ext cx="105152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to the DPDM algorithm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134920" y="6480000"/>
            <a:ext cx="15843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060000" y="2483280"/>
            <a:ext cx="6196680" cy="399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Extraction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837720" y="1968120"/>
            <a:ext cx="10515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a representation is generated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9775440" y="6248880"/>
            <a:ext cx="156384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980000" y="2520000"/>
            <a:ext cx="891720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440" y="0"/>
            <a:ext cx="10510920" cy="68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37720" y="1968120"/>
            <a:ext cx="105152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837720" y="1968120"/>
            <a:ext cx="105152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SVMs are used on the learned representations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9266760" cy="305892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8777160" y="4628880"/>
            <a:ext cx="148212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9540000" y="1754640"/>
            <a:ext cx="848160" cy="94428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9918000" y="2607120"/>
            <a:ext cx="246240" cy="2071800"/>
          </a:xfrm>
          <a:prstGeom prst="rect">
            <a:avLst/>
          </a:prstGeom>
          <a:ln w="0">
            <a:noFill/>
          </a:ln>
        </p:spPr>
      </p:pic>
      <p:sp>
        <p:nvSpPr>
          <p:cNvPr id="214" name="TextShape 7"/>
          <p:cNvSpPr/>
          <p:nvPr/>
        </p:nvSpPr>
        <p:spPr>
          <a:xfrm>
            <a:off x="10164600" y="3420000"/>
            <a:ext cx="1534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5" name="TextShape 8"/>
          <p:cNvSpPr/>
          <p:nvPr/>
        </p:nvSpPr>
        <p:spPr>
          <a:xfrm>
            <a:off x="10164600" y="2080800"/>
            <a:ext cx="128160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440" y="0"/>
            <a:ext cx="10510920" cy="68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963480" y="6581160"/>
            <a:ext cx="5223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837720" y="1968120"/>
            <a:ext cx="1051524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the best of my knowledge, nobody has yet continued their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0" y="6498000"/>
            <a:ext cx="10544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837720" y="1968120"/>
            <a:ext cx="105152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future research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remarkable, particularly compared to the supervised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„among the pioneers in the literature“ regarding the „exploration of anisotropic structure in graph data“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963480" y="6581160"/>
            <a:ext cx="522360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60" y="6498000"/>
            <a:ext cx="10544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837720" y="1647000"/>
            <a:ext cx="1051524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 learning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Zhu et al. (2020). GSSNN: Graph Smoothing Splines Neural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963480" y="6581160"/>
            <a:ext cx="522360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360" y="6498000"/>
            <a:ext cx="10544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45880" y="0"/>
            <a:ext cx="9896040" cy="68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What is Graph Representation Learning?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0" y="6511680"/>
            <a:ext cx="89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is a graph?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37720" y="1968120"/>
            <a:ext cx="105152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Nodes can also have node features X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657320" y="4320000"/>
            <a:ext cx="2901600" cy="215892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6"/>
          <p:cNvSpPr/>
          <p:nvPr/>
        </p:nvSpPr>
        <p:spPr>
          <a:xfrm>
            <a:off x="5580000" y="6480000"/>
            <a:ext cx="105588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Zhu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837720" y="1968120"/>
            <a:ext cx="105152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works with Graph Datasets  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Action or Romance movies (Yanardag et al., 2015)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how actors have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co-starred, models can determine the genre with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accuracy of up to 95% (Nguyen et al., 2019)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920000" y="2350080"/>
            <a:ext cx="3778920" cy="214884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7920000" y="4500000"/>
            <a:ext cx="3796200" cy="215892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0" y="6511680"/>
            <a:ext cx="89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540108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837720" y="1968120"/>
            <a:ext cx="1051524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unsupervised (without labels) and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supervised learning (with labels)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prominent subfield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0" y="651240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020000" y="2520000"/>
            <a:ext cx="4332960" cy="19591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6840000" y="4476600"/>
            <a:ext cx="4318920" cy="218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GNNs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7720" y="1968120"/>
            <a:ext cx="105152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matrix, which encodes the edges, is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726360" y="3960000"/>
            <a:ext cx="5092560" cy="240336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7"/>
          <p:cNvSpPr/>
          <p:nvPr/>
        </p:nvSpPr>
        <p:spPr>
          <a:xfrm>
            <a:off x="4232880" y="6300000"/>
            <a:ext cx="38660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Jure Leskovec, Stanford CS224W: Machine Learning with Graphs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440" y="0"/>
            <a:ext cx="10510920" cy="68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The Successful Diffusion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837720" y="1968120"/>
            <a:ext cx="10515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0" y="6511680"/>
            <a:ext cx="107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0160" y="45900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5396760"/>
            <a:ext cx="3043440" cy="14565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837720" y="1968120"/>
            <a:ext cx="105152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technologies (Dhariwal et al., 2021)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7765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945000" y="3420000"/>
            <a:ext cx="10573920" cy="179892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0" y="6511680"/>
            <a:ext cx="12592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0160280" y="5040000"/>
            <a:ext cx="15393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2025-01-28T21:46:49Z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