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8" r:id="rId3"/>
    <p:sldId id="291" r:id="rId4"/>
    <p:sldId id="289" r:id="rId5"/>
    <p:sldId id="290" r:id="rId6"/>
    <p:sldId id="295" r:id="rId7"/>
    <p:sldId id="296" r:id="rId8"/>
    <p:sldId id="297" r:id="rId9"/>
    <p:sldId id="298" r:id="rId10"/>
    <p:sldId id="294" r:id="rId11"/>
    <p:sldId id="299" r:id="rId12"/>
    <p:sldId id="300" r:id="rId13"/>
    <p:sldId id="301" r:id="rId14"/>
    <p:sldId id="303" r:id="rId15"/>
    <p:sldId id="302" r:id="rId16"/>
    <p:sldId id="30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nolly, Ursula" initials="CU" lastIdx="2" clrIdx="0">
    <p:extLst>
      <p:ext uri="{19B8F6BF-5375-455C-9EA6-DF929625EA0E}">
        <p15:presenceInfo xmlns:p15="http://schemas.microsoft.com/office/powerpoint/2012/main" userId="Connolly, Ursu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3" d="100"/>
          <a:sy n="63" d="100"/>
        </p:scale>
        <p:origin x="7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smtClean="0"/>
              <a:t>RESULTS</a:t>
            </a:r>
            <a:endParaRPr lang="en-US" dirty="0"/>
          </a:p>
        </c:rich>
      </c:tx>
      <c:layout>
        <c:manualLayout>
          <c:xMode val="edge"/>
          <c:yMode val="edge"/>
          <c:x val="0.79134897115633773"/>
          <c:y val="2.8212149397822222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Sheet1!$A$2:$A$9</c:f>
              <c:strCache>
                <c:ptCount val="8"/>
                <c:pt idx="0">
                  <c:v>15 (100%)</c:v>
                </c:pt>
                <c:pt idx="1">
                  <c:v>14 (93%)</c:v>
                </c:pt>
                <c:pt idx="2">
                  <c:v>13 (87%)</c:v>
                </c:pt>
                <c:pt idx="3">
                  <c:v>12 (80%)</c:v>
                </c:pt>
                <c:pt idx="4">
                  <c:v>11 (73%)</c:v>
                </c:pt>
                <c:pt idx="5">
                  <c:v>10 (67%) </c:v>
                </c:pt>
                <c:pt idx="6">
                  <c:v>9 (60%) </c:v>
                </c:pt>
                <c:pt idx="7">
                  <c:v>&lt;9 </c:v>
                </c:pt>
              </c:strCache>
            </c:strRef>
          </c:cat>
          <c:val>
            <c:numRef>
              <c:f>Sheet1!$B$2:$B$9</c:f>
              <c:numCache>
                <c:formatCode>0%</c:formatCode>
                <c:ptCount val="8"/>
                <c:pt idx="0">
                  <c:v>0.08</c:v>
                </c:pt>
                <c:pt idx="1">
                  <c:v>0.22</c:v>
                </c:pt>
                <c:pt idx="2">
                  <c:v>0.2</c:v>
                </c:pt>
                <c:pt idx="3">
                  <c:v>0.1</c:v>
                </c:pt>
                <c:pt idx="4">
                  <c:v>0.11</c:v>
                </c:pt>
                <c:pt idx="5">
                  <c:v>7.0000000000000007E-2</c:v>
                </c:pt>
                <c:pt idx="6">
                  <c:v>0.05</c:v>
                </c:pt>
                <c:pt idx="7">
                  <c:v>0.05</c:v>
                </c:pt>
              </c:numCache>
            </c:numRef>
          </c:val>
          <c:extLst>
            <c:ext xmlns:c16="http://schemas.microsoft.com/office/drawing/2014/chart" uri="{C3380CC4-5D6E-409C-BE32-E72D297353CC}">
              <c16:uniqueId val="{00000000-07DB-4FB2-A2A6-EC1A5CEB888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EDBAD-9C53-4105-BA0B-04EA7F8879F3}" type="datetimeFigureOut">
              <a:rPr lang="en-IE" smtClean="0"/>
              <a:t>07/12/2021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C77BA-7DA9-485C-B07F-2853F18BBC8E}" type="slidenum">
              <a:rPr lang="en-IE" smtClean="0"/>
              <a:t>‹#›</a:t>
            </a:fld>
            <a:endParaRPr lang="en-IE"/>
          </a:p>
        </p:txBody>
      </p:sp>
    </p:spTree>
    <p:extLst>
      <p:ext uri="{BB962C8B-B14F-4D97-AF65-F5344CB8AC3E}">
        <p14:creationId xmlns:p14="http://schemas.microsoft.com/office/powerpoint/2010/main" val="882223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thebluediamondgallery.com/handwriting/q/questions.html" TargetMode="External"/><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FE89-05B2-4F56-9536-66ECA4637AB1}"/>
              </a:ext>
            </a:extLst>
          </p:cNvPr>
          <p:cNvSpPr>
            <a:spLocks noGrp="1"/>
          </p:cNvSpPr>
          <p:nvPr>
            <p:ph type="ctrTitle"/>
          </p:nvPr>
        </p:nvSpPr>
        <p:spPr/>
        <p:txBody>
          <a:bodyPr/>
          <a:lstStyle/>
          <a:p>
            <a:r>
              <a:rPr lang="en-IE" sz="4400" dirty="0" smtClean="0"/>
              <a:t>LW262 </a:t>
            </a:r>
            <a:r>
              <a:rPr lang="en-IE" sz="4400" dirty="0"/>
              <a:t>Tort Law: Week </a:t>
            </a:r>
            <a:r>
              <a:rPr lang="en-IE" sz="4400" dirty="0" smtClean="0"/>
              <a:t>11: Lecture 3</a:t>
            </a:r>
            <a:endParaRPr lang="en-IE" sz="4400" dirty="0"/>
          </a:p>
        </p:txBody>
      </p:sp>
      <p:sp>
        <p:nvSpPr>
          <p:cNvPr id="3" name="Subtitle 2">
            <a:extLst>
              <a:ext uri="{FF2B5EF4-FFF2-40B4-BE49-F238E27FC236}">
                <a16:creationId xmlns:a16="http://schemas.microsoft.com/office/drawing/2014/main" id="{CAD1322B-6315-4855-A49A-C5422BC53D05}"/>
              </a:ext>
            </a:extLst>
          </p:cNvPr>
          <p:cNvSpPr>
            <a:spLocks noGrp="1"/>
          </p:cNvSpPr>
          <p:nvPr>
            <p:ph type="subTitle" idx="1"/>
          </p:nvPr>
        </p:nvSpPr>
        <p:spPr/>
        <p:txBody>
          <a:bodyPr/>
          <a:lstStyle/>
          <a:p>
            <a:r>
              <a:rPr lang="en-IE" dirty="0"/>
              <a:t>Ursula Connolly, lecturer for tort law</a:t>
            </a:r>
          </a:p>
        </p:txBody>
      </p:sp>
    </p:spTree>
    <p:extLst>
      <p:ext uri="{BB962C8B-B14F-4D97-AF65-F5344CB8AC3E}">
        <p14:creationId xmlns:p14="http://schemas.microsoft.com/office/powerpoint/2010/main" val="361294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560" y="452718"/>
            <a:ext cx="8872274" cy="1400530"/>
          </a:xfrm>
        </p:spPr>
        <p:txBody>
          <a:bodyPr/>
          <a:lstStyle/>
          <a:p>
            <a:r>
              <a:rPr lang="en-IE" dirty="0" smtClean="0"/>
              <a:t>Seminal: </a:t>
            </a:r>
            <a:r>
              <a:rPr lang="en-US" i="1" dirty="0"/>
              <a:t>Kelly v Hennessy </a:t>
            </a:r>
            <a:r>
              <a:rPr lang="en-US" dirty="0"/>
              <a:t>[1995] 3 IR 253</a:t>
            </a:r>
            <a:r>
              <a:rPr lang="en-IE" dirty="0" smtClean="0"/>
              <a:t> </a:t>
            </a:r>
            <a:endParaRPr lang="en-IE" dirty="0"/>
          </a:p>
        </p:txBody>
      </p:sp>
      <p:sp>
        <p:nvSpPr>
          <p:cNvPr id="5" name="Content Placeholder 4"/>
          <p:cNvSpPr>
            <a:spLocks noGrp="1"/>
          </p:cNvSpPr>
          <p:nvPr>
            <p:ph idx="1"/>
          </p:nvPr>
        </p:nvSpPr>
        <p:spPr/>
        <p:txBody>
          <a:bodyPr>
            <a:normAutofit lnSpcReduction="10000"/>
          </a:bodyPr>
          <a:lstStyle/>
          <a:p>
            <a:pPr lvl="0" hangingPunct="0"/>
            <a:r>
              <a:rPr lang="en-US" dirty="0"/>
              <a:t>Plaintiff must establish that they suffer from a </a:t>
            </a:r>
            <a:r>
              <a:rPr lang="en-US" dirty="0" err="1"/>
              <a:t>recognisable</a:t>
            </a:r>
            <a:r>
              <a:rPr lang="en-US" dirty="0"/>
              <a:t> psychiatric illness,</a:t>
            </a:r>
            <a:endParaRPr lang="en-IE" dirty="0"/>
          </a:p>
          <a:p>
            <a:pPr lvl="0" hangingPunct="0"/>
            <a:r>
              <a:rPr lang="en-US" dirty="0"/>
              <a:t>They must show that this was shock induced,</a:t>
            </a:r>
            <a:endParaRPr lang="en-IE" dirty="0"/>
          </a:p>
          <a:p>
            <a:pPr lvl="0" hangingPunct="0"/>
            <a:r>
              <a:rPr lang="en-US" dirty="0"/>
              <a:t>The nervous shock must have been caused by the defendant’s negligence,</a:t>
            </a:r>
            <a:endParaRPr lang="en-IE" dirty="0"/>
          </a:p>
          <a:p>
            <a:pPr lvl="0" hangingPunct="0"/>
            <a:r>
              <a:rPr lang="en-US" dirty="0"/>
              <a:t>The nervous shock must be by reason of actual or apprehended physical injury to the plaintiff or another person,</a:t>
            </a:r>
            <a:endParaRPr lang="en-IE" dirty="0"/>
          </a:p>
          <a:p>
            <a:pPr lvl="0" hangingPunct="0"/>
            <a:r>
              <a:rPr lang="en-US" dirty="0"/>
              <a:t>The plaintiff must show that the defendant owed a duty of care not to cause the reasonably foreseeable nervous shock. As regards this element Hamilton CJ stated that the relationship between the plaintiff and the person injured must be close, but did not specify particular relationships. </a:t>
            </a:r>
            <a:endParaRPr lang="en-IE" dirty="0"/>
          </a:p>
          <a:p>
            <a:endParaRPr lang="en-IE" dirty="0"/>
          </a:p>
        </p:txBody>
      </p:sp>
    </p:spTree>
    <p:extLst>
      <p:ext uri="{BB962C8B-B14F-4D97-AF65-F5344CB8AC3E}">
        <p14:creationId xmlns:p14="http://schemas.microsoft.com/office/powerpoint/2010/main" val="3262481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03312" y="452718"/>
            <a:ext cx="8947522" cy="1400530"/>
          </a:xfrm>
        </p:spPr>
        <p:txBody>
          <a:bodyPr/>
          <a:lstStyle/>
          <a:p>
            <a:r>
              <a:rPr lang="en-IE" dirty="0" smtClean="0"/>
              <a:t>Early Cases</a:t>
            </a:r>
            <a:endParaRPr lang="en-IE" dirty="0"/>
          </a:p>
        </p:txBody>
      </p:sp>
      <p:sp>
        <p:nvSpPr>
          <p:cNvPr id="5" name="Text Placeholder 4"/>
          <p:cNvSpPr>
            <a:spLocks noGrp="1"/>
          </p:cNvSpPr>
          <p:nvPr>
            <p:ph type="body" idx="1"/>
          </p:nvPr>
        </p:nvSpPr>
        <p:spPr/>
        <p:txBody>
          <a:bodyPr/>
          <a:lstStyle/>
          <a:p>
            <a:r>
              <a:rPr lang="en-IE" dirty="0" smtClean="0"/>
              <a:t>Ireland	</a:t>
            </a:r>
            <a:endParaRPr lang="en-IE" dirty="0"/>
          </a:p>
        </p:txBody>
      </p:sp>
      <p:sp>
        <p:nvSpPr>
          <p:cNvPr id="6" name="Content Placeholder 5"/>
          <p:cNvSpPr>
            <a:spLocks noGrp="1"/>
          </p:cNvSpPr>
          <p:nvPr>
            <p:ph sz="half" idx="2"/>
          </p:nvPr>
        </p:nvSpPr>
        <p:spPr/>
        <p:txBody>
          <a:bodyPr/>
          <a:lstStyle/>
          <a:p>
            <a:r>
              <a:rPr lang="en-US" i="1" dirty="0"/>
              <a:t>Byrne v Southern and Western Ry Co </a:t>
            </a:r>
            <a:r>
              <a:rPr lang="en-US" dirty="0"/>
              <a:t>Court of Appeal, February </a:t>
            </a:r>
            <a:r>
              <a:rPr lang="en-US" dirty="0" smtClean="0"/>
              <a:t>1884</a:t>
            </a:r>
          </a:p>
          <a:p>
            <a:endParaRPr lang="en-US" dirty="0"/>
          </a:p>
          <a:p>
            <a:r>
              <a:rPr lang="en-IE" i="1" dirty="0" smtClean="0"/>
              <a:t>Bell v G.N. Ry. Co. 26 </a:t>
            </a:r>
            <a:r>
              <a:rPr lang="en-IE" dirty="0" smtClean="0"/>
              <a:t>LR (</a:t>
            </a:r>
            <a:r>
              <a:rPr lang="en-IE" dirty="0" err="1" smtClean="0"/>
              <a:t>Ir</a:t>
            </a:r>
            <a:r>
              <a:rPr lang="en-IE" dirty="0" smtClean="0"/>
              <a:t>) (1890) 428</a:t>
            </a:r>
          </a:p>
          <a:p>
            <a:endParaRPr lang="en-IE" i="1" dirty="0"/>
          </a:p>
        </p:txBody>
      </p:sp>
      <p:sp>
        <p:nvSpPr>
          <p:cNvPr id="7" name="Text Placeholder 6"/>
          <p:cNvSpPr>
            <a:spLocks noGrp="1"/>
          </p:cNvSpPr>
          <p:nvPr>
            <p:ph type="body" sz="quarter" idx="3"/>
          </p:nvPr>
        </p:nvSpPr>
        <p:spPr/>
        <p:txBody>
          <a:bodyPr/>
          <a:lstStyle/>
          <a:p>
            <a:r>
              <a:rPr lang="en-IE" dirty="0" smtClean="0"/>
              <a:t>United Kingdom</a:t>
            </a:r>
            <a:endParaRPr lang="en-IE" dirty="0"/>
          </a:p>
        </p:txBody>
      </p:sp>
      <p:sp>
        <p:nvSpPr>
          <p:cNvPr id="8" name="Content Placeholder 7"/>
          <p:cNvSpPr>
            <a:spLocks noGrp="1"/>
          </p:cNvSpPr>
          <p:nvPr>
            <p:ph sz="quarter" idx="4"/>
          </p:nvPr>
        </p:nvSpPr>
        <p:spPr/>
        <p:txBody>
          <a:bodyPr/>
          <a:lstStyle/>
          <a:p>
            <a:r>
              <a:rPr lang="en-US" i="1" dirty="0"/>
              <a:t>Victoria Ry </a:t>
            </a:r>
            <a:r>
              <a:rPr lang="en-US" i="1" dirty="0" err="1"/>
              <a:t>Commrs</a:t>
            </a:r>
            <a:r>
              <a:rPr lang="en-US" i="1" dirty="0"/>
              <a:t> v </a:t>
            </a:r>
            <a:r>
              <a:rPr lang="en-US" i="1" dirty="0" err="1"/>
              <a:t>Coultas</a:t>
            </a:r>
            <a:r>
              <a:rPr lang="en-US" i="1" dirty="0"/>
              <a:t> </a:t>
            </a:r>
            <a:r>
              <a:rPr lang="en-US" dirty="0"/>
              <a:t>(1888) 13 AC 222</a:t>
            </a:r>
            <a:endParaRPr lang="en-IE" dirty="0"/>
          </a:p>
        </p:txBody>
      </p:sp>
    </p:spTree>
    <p:extLst>
      <p:ext uri="{BB962C8B-B14F-4D97-AF65-F5344CB8AC3E}">
        <p14:creationId xmlns:p14="http://schemas.microsoft.com/office/powerpoint/2010/main" val="3658687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‘Modern’ Cases</a:t>
            </a:r>
            <a:endParaRPr lang="en-IE" dirty="0"/>
          </a:p>
        </p:txBody>
      </p:sp>
      <p:sp>
        <p:nvSpPr>
          <p:cNvPr id="3" name="Text Placeholder 2"/>
          <p:cNvSpPr>
            <a:spLocks noGrp="1"/>
          </p:cNvSpPr>
          <p:nvPr>
            <p:ph type="body" idx="1"/>
          </p:nvPr>
        </p:nvSpPr>
        <p:spPr/>
        <p:txBody>
          <a:bodyPr/>
          <a:lstStyle/>
          <a:p>
            <a:r>
              <a:rPr lang="en-IE" dirty="0" smtClean="0"/>
              <a:t>Ireland	</a:t>
            </a:r>
            <a:endParaRPr lang="en-IE" dirty="0"/>
          </a:p>
        </p:txBody>
      </p:sp>
      <p:sp>
        <p:nvSpPr>
          <p:cNvPr id="4" name="Content Placeholder 3"/>
          <p:cNvSpPr>
            <a:spLocks noGrp="1"/>
          </p:cNvSpPr>
          <p:nvPr>
            <p:ph sz="half" idx="2"/>
          </p:nvPr>
        </p:nvSpPr>
        <p:spPr/>
        <p:txBody>
          <a:bodyPr>
            <a:normAutofit lnSpcReduction="10000"/>
          </a:bodyPr>
          <a:lstStyle/>
          <a:p>
            <a:r>
              <a:rPr lang="en-US" i="1" dirty="0"/>
              <a:t>Mullally v Bus </a:t>
            </a:r>
            <a:r>
              <a:rPr lang="en-US" i="1" dirty="0" err="1"/>
              <a:t>Eireann</a:t>
            </a:r>
            <a:r>
              <a:rPr lang="en-US" i="1" dirty="0"/>
              <a:t> </a:t>
            </a:r>
            <a:r>
              <a:rPr lang="en-US" dirty="0"/>
              <a:t>[1992] ILRM 722 </a:t>
            </a:r>
            <a:endParaRPr lang="en-US" dirty="0" smtClean="0"/>
          </a:p>
          <a:p>
            <a:r>
              <a:rPr lang="en-US" i="1" dirty="0"/>
              <a:t>Kelly v Hennessy </a:t>
            </a:r>
            <a:r>
              <a:rPr lang="en-US" dirty="0"/>
              <a:t>[1995] 3 IR </a:t>
            </a:r>
            <a:r>
              <a:rPr lang="en-US" dirty="0" smtClean="0"/>
              <a:t>253</a:t>
            </a:r>
          </a:p>
          <a:p>
            <a:r>
              <a:rPr lang="en-IE" i="1" dirty="0" smtClean="0"/>
              <a:t>Curran v Cadbury (Ireland) Ltd </a:t>
            </a:r>
            <a:r>
              <a:rPr lang="en-IE" dirty="0" smtClean="0"/>
              <a:t>(2000) ILT 140</a:t>
            </a:r>
          </a:p>
          <a:p>
            <a:r>
              <a:rPr lang="en-US" i="1" dirty="0"/>
              <a:t>Cuddy v Mays </a:t>
            </a:r>
            <a:r>
              <a:rPr lang="en-US" dirty="0"/>
              <a:t>[2003] IEHC </a:t>
            </a:r>
            <a:r>
              <a:rPr lang="en-US" dirty="0" smtClean="0"/>
              <a:t>103</a:t>
            </a:r>
          </a:p>
          <a:p>
            <a:r>
              <a:rPr lang="en-US" i="1" dirty="0"/>
              <a:t>Courtney v Our Lady's Hospital Ltd t/a Our Lady's Hospital Crumlin &amp; </a:t>
            </a:r>
            <a:r>
              <a:rPr lang="en-US" i="1" dirty="0" err="1"/>
              <a:t>Ors</a:t>
            </a:r>
            <a:r>
              <a:rPr lang="en-US" i="1" dirty="0"/>
              <a:t> </a:t>
            </a:r>
            <a:r>
              <a:rPr lang="en-US" dirty="0"/>
              <a:t>[2011] IEHC 226 </a:t>
            </a:r>
            <a:endParaRPr lang="en-US" dirty="0" smtClean="0"/>
          </a:p>
          <a:p>
            <a:r>
              <a:rPr lang="en-US" i="1" dirty="0"/>
              <a:t>Sheehan v Bus </a:t>
            </a:r>
            <a:r>
              <a:rPr lang="en-US" i="1" dirty="0" err="1"/>
              <a:t>Éireann</a:t>
            </a:r>
            <a:r>
              <a:rPr lang="en-US" i="1" dirty="0"/>
              <a:t> </a:t>
            </a:r>
            <a:r>
              <a:rPr lang="en-US" dirty="0"/>
              <a:t>[2020] IEHC 160</a:t>
            </a:r>
            <a:endParaRPr lang="en-IE" i="1" dirty="0"/>
          </a:p>
        </p:txBody>
      </p:sp>
      <p:sp>
        <p:nvSpPr>
          <p:cNvPr id="5" name="Text Placeholder 4"/>
          <p:cNvSpPr>
            <a:spLocks noGrp="1"/>
          </p:cNvSpPr>
          <p:nvPr>
            <p:ph type="body" sz="quarter" idx="3"/>
          </p:nvPr>
        </p:nvSpPr>
        <p:spPr/>
        <p:txBody>
          <a:bodyPr/>
          <a:lstStyle/>
          <a:p>
            <a:r>
              <a:rPr lang="en-IE" dirty="0" smtClean="0"/>
              <a:t>United Kingdom</a:t>
            </a:r>
            <a:endParaRPr lang="en-IE" dirty="0"/>
          </a:p>
        </p:txBody>
      </p:sp>
      <p:sp>
        <p:nvSpPr>
          <p:cNvPr id="6" name="Content Placeholder 5"/>
          <p:cNvSpPr>
            <a:spLocks noGrp="1"/>
          </p:cNvSpPr>
          <p:nvPr>
            <p:ph sz="quarter" idx="4"/>
          </p:nvPr>
        </p:nvSpPr>
        <p:spPr/>
        <p:txBody>
          <a:bodyPr/>
          <a:lstStyle/>
          <a:p>
            <a:r>
              <a:rPr lang="en-US" i="1" dirty="0" err="1"/>
              <a:t>McLoughlin</a:t>
            </a:r>
            <a:r>
              <a:rPr lang="en-US" i="1" dirty="0"/>
              <a:t> v O’Brian </a:t>
            </a:r>
            <a:r>
              <a:rPr lang="en-US" dirty="0"/>
              <a:t>[1983] 1 AC </a:t>
            </a:r>
            <a:r>
              <a:rPr lang="en-US" dirty="0" smtClean="0"/>
              <a:t>410</a:t>
            </a:r>
          </a:p>
          <a:p>
            <a:r>
              <a:rPr lang="en-US" i="1" dirty="0" err="1"/>
              <a:t>Attia</a:t>
            </a:r>
            <a:r>
              <a:rPr lang="en-US" i="1" dirty="0"/>
              <a:t> v British Gas </a:t>
            </a:r>
            <a:r>
              <a:rPr lang="en-US" dirty="0"/>
              <a:t>[1988] QB 304</a:t>
            </a:r>
            <a:endParaRPr lang="en-US" dirty="0" smtClean="0"/>
          </a:p>
          <a:p>
            <a:r>
              <a:rPr lang="en-US" i="1" dirty="0" err="1"/>
              <a:t>Alcock</a:t>
            </a:r>
            <a:r>
              <a:rPr lang="en-US" i="1" dirty="0"/>
              <a:t> v Chief Constable of South Yorkshire </a:t>
            </a:r>
            <a:r>
              <a:rPr lang="en-US" dirty="0"/>
              <a:t>[1991] 3 W.L.R. 1057 (HL)10 </a:t>
            </a:r>
            <a:endParaRPr lang="en-US" dirty="0" smtClean="0"/>
          </a:p>
          <a:p>
            <a:r>
              <a:rPr lang="en-US" i="1" dirty="0"/>
              <a:t>White v Chief Constable of the South Yorkshire Police </a:t>
            </a:r>
            <a:r>
              <a:rPr lang="en-US" dirty="0"/>
              <a:t>[1999] 2 AC 455</a:t>
            </a:r>
            <a:r>
              <a:rPr lang="en-US" i="1" dirty="0"/>
              <a:t> </a:t>
            </a:r>
            <a:endParaRPr lang="en-IE" dirty="0"/>
          </a:p>
        </p:txBody>
      </p:sp>
    </p:spTree>
    <p:extLst>
      <p:ext uri="{BB962C8B-B14F-4D97-AF65-F5344CB8AC3E}">
        <p14:creationId xmlns:p14="http://schemas.microsoft.com/office/powerpoint/2010/main" val="665606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4326467"/>
            <a:ext cx="8825657" cy="1071338"/>
          </a:xfrm>
        </p:spPr>
        <p:txBody>
          <a:bodyPr>
            <a:normAutofit fontScale="90000"/>
          </a:bodyPr>
          <a:lstStyle/>
          <a:p>
            <a:r>
              <a:rPr lang="en-IE" dirty="0" smtClean="0"/>
              <a:t>Hillsborough disaster: </a:t>
            </a:r>
            <a:r>
              <a:rPr lang="en-US" i="1" dirty="0" err="1"/>
              <a:t>Alcock</a:t>
            </a:r>
            <a:r>
              <a:rPr lang="en-US" i="1" dirty="0"/>
              <a:t> v Chief Constable of South Yorkshire </a:t>
            </a:r>
            <a:r>
              <a:rPr lang="en-US" dirty="0"/>
              <a:t>[1991] 3 W.L.R. 1057 (HL)10 </a:t>
            </a:r>
            <a:br>
              <a:rPr lang="en-US" dirty="0"/>
            </a:br>
            <a:endParaRPr lang="en-IE" dirty="0"/>
          </a:p>
        </p:txBody>
      </p:sp>
      <p:pic>
        <p:nvPicPr>
          <p:cNvPr id="5122" name="Picture 2" descr="Hillsborough: Timeline of the 1989 stadium disaster - BBC News"/>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3335" b="1333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283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5680" y="452718"/>
            <a:ext cx="9055154" cy="1400530"/>
          </a:xfrm>
        </p:spPr>
        <p:txBody>
          <a:bodyPr/>
          <a:lstStyle/>
          <a:p>
            <a:r>
              <a:rPr lang="en-IE" dirty="0" smtClean="0"/>
              <a:t>Claimants:</a:t>
            </a:r>
            <a:endParaRPr lang="en-IE" dirty="0"/>
          </a:p>
        </p:txBody>
      </p:sp>
      <p:sp>
        <p:nvSpPr>
          <p:cNvPr id="6" name="Content Placeholder 5"/>
          <p:cNvSpPr>
            <a:spLocks noGrp="1"/>
          </p:cNvSpPr>
          <p:nvPr>
            <p:ph idx="1"/>
          </p:nvPr>
        </p:nvSpPr>
        <p:spPr>
          <a:xfrm>
            <a:off x="1103312" y="1574800"/>
            <a:ext cx="8946541" cy="4673599"/>
          </a:xfrm>
        </p:spPr>
        <p:txBody>
          <a:bodyPr>
            <a:normAutofit fontScale="92500" lnSpcReduction="20000"/>
          </a:bodyPr>
          <a:lstStyle/>
          <a:p>
            <a:r>
              <a:rPr lang="en-IE" dirty="0" smtClean="0"/>
              <a:t>10 appellants</a:t>
            </a:r>
          </a:p>
          <a:p>
            <a:endParaRPr lang="en-IE" dirty="0"/>
          </a:p>
          <a:p>
            <a:r>
              <a:rPr lang="en-IE" dirty="0" smtClean="0"/>
              <a:t>Brian Harrison: two brothers, at the match</a:t>
            </a:r>
          </a:p>
          <a:p>
            <a:r>
              <a:rPr lang="en-IE" dirty="0" smtClean="0"/>
              <a:t>Mr and Mrs </a:t>
            </a:r>
            <a:r>
              <a:rPr lang="en-IE" dirty="0" err="1" smtClean="0"/>
              <a:t>Copoc</a:t>
            </a:r>
            <a:r>
              <a:rPr lang="en-IE" dirty="0" smtClean="0"/>
              <a:t>: son, live on television, identified body</a:t>
            </a:r>
          </a:p>
          <a:p>
            <a:r>
              <a:rPr lang="en-IE" dirty="0" smtClean="0"/>
              <a:t>Brenda Hennessey: brother, watched live on television</a:t>
            </a:r>
          </a:p>
          <a:p>
            <a:r>
              <a:rPr lang="en-IE" dirty="0" smtClean="0"/>
              <a:t>Denise Hough: brother, learned of it from a friend, then watched television</a:t>
            </a:r>
          </a:p>
          <a:p>
            <a:r>
              <a:rPr lang="en-IE" dirty="0" smtClean="0"/>
              <a:t>Stephen Jones: brother, watched live on television</a:t>
            </a:r>
          </a:p>
          <a:p>
            <a:r>
              <a:rPr lang="en-IE" dirty="0" smtClean="0"/>
              <a:t>Robert </a:t>
            </a:r>
            <a:r>
              <a:rPr lang="en-IE" dirty="0" err="1" smtClean="0"/>
              <a:t>Alcock</a:t>
            </a:r>
            <a:r>
              <a:rPr lang="en-IE" dirty="0" smtClean="0"/>
              <a:t>: brother-in-law, at the match with brother-in-law’s son</a:t>
            </a:r>
          </a:p>
          <a:p>
            <a:r>
              <a:rPr lang="en-IE" dirty="0" smtClean="0"/>
              <a:t>Catherine Jones: brother, heard about it from a </a:t>
            </a:r>
            <a:r>
              <a:rPr lang="en-IE" dirty="0" err="1" smtClean="0"/>
              <a:t>firend</a:t>
            </a:r>
            <a:r>
              <a:rPr lang="en-IE" dirty="0" smtClean="0"/>
              <a:t>, then watched television</a:t>
            </a:r>
          </a:p>
          <a:p>
            <a:r>
              <a:rPr lang="en-IE" dirty="0" smtClean="0"/>
              <a:t>Joseph Kehoe: 14-year-old grandson, watched a recorded version. </a:t>
            </a:r>
          </a:p>
          <a:p>
            <a:r>
              <a:rPr lang="en-IE" dirty="0" smtClean="0"/>
              <a:t>Alexander </a:t>
            </a:r>
            <a:r>
              <a:rPr lang="en-IE" dirty="0" err="1" smtClean="0"/>
              <a:t>Penk</a:t>
            </a:r>
            <a:r>
              <a:rPr lang="en-IE" dirty="0" smtClean="0"/>
              <a:t>: fiancée, watched it live. </a:t>
            </a:r>
            <a:endParaRPr lang="en-IE" dirty="0"/>
          </a:p>
        </p:txBody>
      </p:sp>
    </p:spTree>
    <p:extLst>
      <p:ext uri="{BB962C8B-B14F-4D97-AF65-F5344CB8AC3E}">
        <p14:creationId xmlns:p14="http://schemas.microsoft.com/office/powerpoint/2010/main" val="1765511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03312" y="452718"/>
            <a:ext cx="8947522" cy="1400530"/>
          </a:xfrm>
        </p:spPr>
        <p:txBody>
          <a:bodyPr/>
          <a:lstStyle/>
          <a:p>
            <a:r>
              <a:rPr lang="en-IE" dirty="0" smtClean="0"/>
              <a:t>Principles</a:t>
            </a:r>
            <a:endParaRPr lang="en-IE" dirty="0"/>
          </a:p>
        </p:txBody>
      </p:sp>
      <p:sp>
        <p:nvSpPr>
          <p:cNvPr id="6" name="Content Placeholder 5"/>
          <p:cNvSpPr>
            <a:spLocks noGrp="1"/>
          </p:cNvSpPr>
          <p:nvPr>
            <p:ph idx="1"/>
          </p:nvPr>
        </p:nvSpPr>
        <p:spPr>
          <a:xfrm>
            <a:off x="1103312" y="1564640"/>
            <a:ext cx="9605328" cy="4683759"/>
          </a:xfrm>
        </p:spPr>
        <p:txBody>
          <a:bodyPr>
            <a:normAutofit fontScale="92500" lnSpcReduction="10000"/>
          </a:bodyPr>
          <a:lstStyle/>
          <a:p>
            <a:pPr hangingPunct="0"/>
            <a:r>
              <a:rPr lang="en-GB" b="1" i="1" dirty="0"/>
              <a:t>Primary</a:t>
            </a:r>
            <a:r>
              <a:rPr lang="en-GB" i="1" dirty="0"/>
              <a:t>: </a:t>
            </a:r>
            <a:r>
              <a:rPr lang="en-GB" i="1" dirty="0"/>
              <a:t> </a:t>
            </a:r>
            <a:r>
              <a:rPr lang="en-GB" dirty="0" smtClean="0"/>
              <a:t>Those actually </a:t>
            </a:r>
            <a:r>
              <a:rPr lang="en-GB" dirty="0"/>
              <a:t>in danger, those who perceive themselves to be in danger, and rescuers. </a:t>
            </a:r>
            <a:endParaRPr lang="en-GB" dirty="0" smtClean="0"/>
          </a:p>
          <a:p>
            <a:pPr marL="457200" indent="-457200" hangingPunct="0">
              <a:buFont typeface="+mj-lt"/>
              <a:buAutoNum type="arabicPeriod"/>
            </a:pPr>
            <a:r>
              <a:rPr lang="en-GB" dirty="0" smtClean="0"/>
              <a:t>Such </a:t>
            </a:r>
            <a:r>
              <a:rPr lang="en-GB" dirty="0"/>
              <a:t>a person will succeed so long as they could show that psychiatric injury was foreseeable to a person of reasonable fortitude.</a:t>
            </a:r>
            <a:endParaRPr lang="en-IE" dirty="0"/>
          </a:p>
          <a:p>
            <a:pPr marL="0" indent="0" hangingPunct="0">
              <a:buNone/>
            </a:pPr>
            <a:endParaRPr lang="en-GB" i="1" dirty="0"/>
          </a:p>
          <a:p>
            <a:pPr marL="0" indent="0" hangingPunct="0">
              <a:buNone/>
            </a:pPr>
            <a:r>
              <a:rPr lang="en-GB" b="1" i="1" dirty="0" smtClean="0"/>
              <a:t>Secondary</a:t>
            </a:r>
            <a:r>
              <a:rPr lang="en-GB" b="1" dirty="0"/>
              <a:t>:</a:t>
            </a:r>
            <a:r>
              <a:rPr lang="en-GB" dirty="0"/>
              <a:t> These are ‘non-participants’, those who believe themselves to be in no personal danger. These would be for instance those who witness the event, or hear about it either at the time or later. </a:t>
            </a:r>
            <a:endParaRPr lang="en-IE" dirty="0"/>
          </a:p>
          <a:p>
            <a:pPr marL="457200" indent="-457200" hangingPunct="0">
              <a:buFont typeface="+mj-lt"/>
              <a:buAutoNum type="arabicPeriod"/>
            </a:pPr>
            <a:r>
              <a:rPr lang="en-GB" dirty="0"/>
              <a:t>In order to succeed in a claim they must prove more than mere foreseeability. They must show: </a:t>
            </a:r>
            <a:endParaRPr lang="en-IE" dirty="0"/>
          </a:p>
          <a:p>
            <a:pPr marL="457200" lvl="0" indent="-457200" hangingPunct="0">
              <a:buFont typeface="+mj-lt"/>
              <a:buAutoNum type="arabicPeriod"/>
            </a:pPr>
            <a:r>
              <a:rPr lang="en-GB" dirty="0"/>
              <a:t>a close tie of love and affection with the immediate victim, </a:t>
            </a:r>
            <a:r>
              <a:rPr lang="en-GB" i="1" dirty="0"/>
              <a:t>McFarlane v EE Caledonia Ltd </a:t>
            </a:r>
            <a:r>
              <a:rPr lang="en-GB" dirty="0"/>
              <a:t>[1994] 2 All ER 1. </a:t>
            </a:r>
            <a:endParaRPr lang="en-IE" dirty="0"/>
          </a:p>
          <a:p>
            <a:pPr marL="457200" lvl="0" indent="-457200" hangingPunct="0">
              <a:buFont typeface="+mj-lt"/>
              <a:buAutoNum type="arabicPeriod"/>
            </a:pPr>
            <a:r>
              <a:rPr lang="en-GB" dirty="0"/>
              <a:t>proximity in time and space to the accident or its immediate aftermath, </a:t>
            </a:r>
            <a:endParaRPr lang="en-IE" dirty="0"/>
          </a:p>
          <a:p>
            <a:pPr marL="457200" lvl="0" indent="-457200" hangingPunct="0">
              <a:buFont typeface="+mj-lt"/>
              <a:buAutoNum type="arabicPeriod"/>
            </a:pPr>
            <a:r>
              <a:rPr lang="en-GB" dirty="0"/>
              <a:t>perception of the accident or its aftermath by sight or hearing. </a:t>
            </a:r>
            <a:endParaRPr lang="en-IE" dirty="0"/>
          </a:p>
          <a:p>
            <a:endParaRPr lang="en-IE" dirty="0"/>
          </a:p>
        </p:txBody>
      </p:sp>
    </p:spTree>
    <p:extLst>
      <p:ext uri="{BB962C8B-B14F-4D97-AF65-F5344CB8AC3E}">
        <p14:creationId xmlns:p14="http://schemas.microsoft.com/office/powerpoint/2010/main" val="2757027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20482"/>
          </a:xfrm>
        </p:spPr>
        <p:txBody>
          <a:bodyPr/>
          <a:lstStyle/>
          <a:p>
            <a:r>
              <a:rPr lang="en-IE" dirty="0" smtClean="0"/>
              <a:t>Finding</a:t>
            </a:r>
            <a:endParaRPr lang="en-IE" dirty="0"/>
          </a:p>
        </p:txBody>
      </p:sp>
      <p:sp>
        <p:nvSpPr>
          <p:cNvPr id="3" name="Content Placeholder 2"/>
          <p:cNvSpPr>
            <a:spLocks noGrp="1"/>
          </p:cNvSpPr>
          <p:nvPr>
            <p:ph idx="1"/>
          </p:nvPr>
        </p:nvSpPr>
        <p:spPr>
          <a:xfrm>
            <a:off x="721360" y="1584960"/>
            <a:ext cx="9328493" cy="4663439"/>
          </a:xfrm>
        </p:spPr>
        <p:txBody>
          <a:bodyPr/>
          <a:lstStyle/>
          <a:p>
            <a:r>
              <a:rPr lang="en-IE" dirty="0" smtClean="0"/>
              <a:t>“Only two plaintiffs, Mr and Mrs </a:t>
            </a:r>
            <a:r>
              <a:rPr lang="en-IE" dirty="0" err="1" smtClean="0"/>
              <a:t>Copoc</a:t>
            </a:r>
            <a:r>
              <a:rPr lang="en-IE" dirty="0" smtClean="0"/>
              <a:t>, lost a son, but they saw the disaster on television and Mr </a:t>
            </a:r>
            <a:r>
              <a:rPr lang="en-IE" dirty="0" err="1" smtClean="0"/>
              <a:t>Copoc</a:t>
            </a:r>
            <a:r>
              <a:rPr lang="en-IE" dirty="0" smtClean="0"/>
              <a:t> identified the body on the following morning having already been informed that his son was dead. No plaintiff lost a spouse. None of the other plaintiffs who lost relatives sought to establish that they had relationships of love and affection with a victim comparable to that of a spouse or parent. In any event only two of them were present on the ground and the remainder saw the scenes on simultaneous or recorded television. In these circumstances none of the plaintiffs have satisfied both the tests of reasonable foreseeability and proximity and I would dismiss all the appeals.”</a:t>
            </a:r>
            <a:endParaRPr lang="en-IE" dirty="0"/>
          </a:p>
        </p:txBody>
      </p:sp>
    </p:spTree>
    <p:extLst>
      <p:ext uri="{BB962C8B-B14F-4D97-AF65-F5344CB8AC3E}">
        <p14:creationId xmlns:p14="http://schemas.microsoft.com/office/powerpoint/2010/main" val="3219544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8049-85BA-4C23-B2D1-E24A44D2CFE6}"/>
              </a:ext>
            </a:extLst>
          </p:cNvPr>
          <p:cNvSpPr>
            <a:spLocks noGrp="1"/>
          </p:cNvSpPr>
          <p:nvPr>
            <p:ph type="title"/>
          </p:nvPr>
        </p:nvSpPr>
        <p:spPr/>
        <p:txBody>
          <a:bodyPr/>
          <a:lstStyle/>
          <a:p>
            <a:r>
              <a:rPr lang="en-IE" dirty="0"/>
              <a:t>Questions?</a:t>
            </a:r>
          </a:p>
        </p:txBody>
      </p:sp>
      <p:pic>
        <p:nvPicPr>
          <p:cNvPr id="5" name="Content Placeholder 4" descr="Text, whiteboard with the word questions written on it. &#10;&#10;Description automatically generated">
            <a:extLst>
              <a:ext uri="{FF2B5EF4-FFF2-40B4-BE49-F238E27FC236}">
                <a16:creationId xmlns:a16="http://schemas.microsoft.com/office/drawing/2014/main" id="{F534152A-F002-443F-A69B-F5EBC6E10249}"/>
              </a:ext>
            </a:extLst>
          </p:cNvPr>
          <p:cNvPicPr>
            <a:picLocks noGrp="1" noChangeAspect="1"/>
          </p:cNvPicPr>
          <p:nvPr>
            <p:ph idx="1"/>
          </p:nvPr>
        </p:nvPicPr>
        <p:blipFill>
          <a:blip r:embed="rId2">
            <a:extLst>
              <a:ext uri="{837473B0-CC2E-450A-ABE3-18F120FF3D39}">
                <a1611:picAttrSrcUrl xmlns:a1611="http://schemas.microsoft.com/office/drawing/2016/11/main" xmlns="" r:id="rId3"/>
              </a:ext>
            </a:extLst>
          </a:blip>
          <a:stretch>
            <a:fillRect/>
          </a:stretch>
        </p:blipFill>
        <p:spPr>
          <a:xfrm>
            <a:off x="616940" y="1542197"/>
            <a:ext cx="8106769" cy="4706203"/>
          </a:xfrm>
        </p:spPr>
      </p:pic>
      <p:sp>
        <p:nvSpPr>
          <p:cNvPr id="6" name="TextBox 5">
            <a:extLst>
              <a:ext uri="{FF2B5EF4-FFF2-40B4-BE49-F238E27FC236}">
                <a16:creationId xmlns:a16="http://schemas.microsoft.com/office/drawing/2014/main" id="{DD764C6E-320C-43D4-AFB2-E248E092A5D3}"/>
              </a:ext>
            </a:extLst>
          </p:cNvPr>
          <p:cNvSpPr txBox="1"/>
          <p:nvPr/>
        </p:nvSpPr>
        <p:spPr>
          <a:xfrm>
            <a:off x="2430066" y="6248400"/>
            <a:ext cx="6293643" cy="230832"/>
          </a:xfrm>
          <a:prstGeom prst="rect">
            <a:avLst/>
          </a:prstGeom>
          <a:noFill/>
        </p:spPr>
        <p:txBody>
          <a:bodyPr wrap="square" rtlCol="0">
            <a:spAutoFit/>
          </a:bodyPr>
          <a:lstStyle/>
          <a:p>
            <a:r>
              <a:rPr lang="en-IE" sz="900">
                <a:hlinkClick r:id="rId3" tooltip="http://www.thebluediamondgallery.com/handwriting/q/questions.html"/>
              </a:rPr>
              <a:t>This Photo</a:t>
            </a:r>
            <a:r>
              <a:rPr lang="en-IE" sz="900"/>
              <a:t> by Unknown Author is licensed under </a:t>
            </a:r>
            <a:r>
              <a:rPr lang="en-IE" sz="900">
                <a:hlinkClick r:id="rId4" tooltip="https://creativecommons.org/licenses/by-sa/3.0/"/>
              </a:rPr>
              <a:t>CC BY-SA</a:t>
            </a:r>
            <a:endParaRPr lang="en-IE" sz="900"/>
          </a:p>
        </p:txBody>
      </p:sp>
    </p:spTree>
    <p:extLst>
      <p:ext uri="{BB962C8B-B14F-4D97-AF65-F5344CB8AC3E}">
        <p14:creationId xmlns:p14="http://schemas.microsoft.com/office/powerpoint/2010/main" val="166954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9720-CA1E-4A66-9D74-16FA2C9D24AF}"/>
              </a:ext>
            </a:extLst>
          </p:cNvPr>
          <p:cNvSpPr>
            <a:spLocks noGrp="1"/>
          </p:cNvSpPr>
          <p:nvPr>
            <p:ph type="title"/>
          </p:nvPr>
        </p:nvSpPr>
        <p:spPr>
          <a:xfrm>
            <a:off x="646111" y="452718"/>
            <a:ext cx="9404723" cy="878400"/>
          </a:xfrm>
        </p:spPr>
        <p:txBody>
          <a:bodyPr/>
          <a:lstStyle/>
          <a:p>
            <a:r>
              <a:rPr lang="en-IE" b="1" dirty="0"/>
              <a:t>Week 11 Snapshot</a:t>
            </a:r>
          </a:p>
        </p:txBody>
      </p:sp>
      <p:sp>
        <p:nvSpPr>
          <p:cNvPr id="3" name="Content Placeholder 2">
            <a:extLst>
              <a:ext uri="{FF2B5EF4-FFF2-40B4-BE49-F238E27FC236}">
                <a16:creationId xmlns:a16="http://schemas.microsoft.com/office/drawing/2014/main" id="{8479E2D9-B58D-44BF-8C1F-19ADDDC0FB18}"/>
              </a:ext>
            </a:extLst>
          </p:cNvPr>
          <p:cNvSpPr>
            <a:spLocks noGrp="1"/>
          </p:cNvSpPr>
          <p:nvPr>
            <p:ph sz="half" idx="1"/>
          </p:nvPr>
        </p:nvSpPr>
        <p:spPr>
          <a:xfrm>
            <a:off x="646111" y="1498407"/>
            <a:ext cx="7487955" cy="5011576"/>
          </a:xfrm>
        </p:spPr>
        <p:txBody>
          <a:bodyPr>
            <a:normAutofit/>
          </a:bodyPr>
          <a:lstStyle/>
          <a:p>
            <a:r>
              <a:rPr lang="en-IE" b="1" dirty="0"/>
              <a:t>You should have:</a:t>
            </a:r>
          </a:p>
          <a:p>
            <a:pPr>
              <a:buFont typeface="Wingdings" panose="05000000000000000000" pitchFamily="2" charset="2"/>
              <a:buChar char="q"/>
            </a:pPr>
            <a:r>
              <a:rPr lang="en-IE" dirty="0"/>
              <a:t>Tort Law: </a:t>
            </a:r>
          </a:p>
          <a:p>
            <a:pPr>
              <a:buFont typeface="Wingdings" panose="05000000000000000000" pitchFamily="2" charset="2"/>
              <a:buChar char="ü"/>
            </a:pPr>
            <a:r>
              <a:rPr lang="en-IE" dirty="0"/>
              <a:t>Finished Topic </a:t>
            </a:r>
            <a:r>
              <a:rPr lang="en-IE" dirty="0" smtClean="0"/>
              <a:t>4 </a:t>
            </a:r>
            <a:r>
              <a:rPr lang="en-IE" dirty="0" smtClean="0"/>
              <a:t>Causation and 5 Remoteness</a:t>
            </a:r>
            <a:endParaRPr lang="en-IE" dirty="0"/>
          </a:p>
          <a:p>
            <a:pPr>
              <a:buFont typeface="Wingdings" panose="05000000000000000000" pitchFamily="2" charset="2"/>
              <a:buChar char="ü"/>
            </a:pPr>
            <a:r>
              <a:rPr lang="en-IE" dirty="0"/>
              <a:t>Tutorials: tutorial </a:t>
            </a:r>
            <a:r>
              <a:rPr lang="en-IE" dirty="0" smtClean="0"/>
              <a:t>3 (Week 11 and 12)</a:t>
            </a:r>
            <a:endParaRPr lang="en-IE" dirty="0"/>
          </a:p>
          <a:p>
            <a:pPr marL="0" indent="0">
              <a:buNone/>
            </a:pPr>
            <a:endParaRPr lang="en-IE" dirty="0" smtClean="0"/>
          </a:p>
          <a:p>
            <a:pPr marL="0" indent="0">
              <a:buNone/>
            </a:pPr>
            <a:endParaRPr lang="en-IE" dirty="0"/>
          </a:p>
          <a:p>
            <a:pPr>
              <a:buFont typeface="Wingdings" panose="05000000000000000000" pitchFamily="2" charset="2"/>
              <a:buChar char="q"/>
            </a:pPr>
            <a:r>
              <a:rPr lang="en-IE" dirty="0" smtClean="0"/>
              <a:t>MCT</a:t>
            </a:r>
            <a:r>
              <a:rPr lang="en-IE" dirty="0" smtClean="0"/>
              <a:t>: Finished – yay!</a:t>
            </a:r>
            <a:endParaRPr lang="en-IE" dirty="0"/>
          </a:p>
        </p:txBody>
      </p:sp>
      <p:pic>
        <p:nvPicPr>
          <p:cNvPr id="6" name="Content Placeholder 5" descr="A picture of a clip board with a to do list attached with two items ticked off">
            <a:extLst>
              <a:ext uri="{FF2B5EF4-FFF2-40B4-BE49-F238E27FC236}">
                <a16:creationId xmlns:a16="http://schemas.microsoft.com/office/drawing/2014/main" id="{8076E9DE-D5D9-403C-9396-301F91DFDEB2}"/>
              </a:ext>
            </a:extLst>
          </p:cNvPr>
          <p:cNvPicPr>
            <a:picLocks noGrp="1" noChangeAspect="1"/>
          </p:cNvPicPr>
          <p:nvPr>
            <p:ph sz="half" idx="2"/>
          </p:nvPr>
        </p:nvPicPr>
        <p:blipFill>
          <a:blip r:embed="rId2"/>
          <a:stretch>
            <a:fillRect/>
          </a:stretch>
        </p:blipFill>
        <p:spPr>
          <a:xfrm>
            <a:off x="7341586" y="1573191"/>
            <a:ext cx="3951937" cy="4195763"/>
          </a:xfrm>
        </p:spPr>
      </p:pic>
    </p:spTree>
    <p:extLst>
      <p:ext uri="{BB962C8B-B14F-4D97-AF65-F5344CB8AC3E}">
        <p14:creationId xmlns:p14="http://schemas.microsoft.com/office/powerpoint/2010/main" val="167637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680" y="432398"/>
            <a:ext cx="9309154" cy="837602"/>
          </a:xfrm>
        </p:spPr>
        <p:txBody>
          <a:bodyPr/>
          <a:lstStyle/>
          <a:p>
            <a:r>
              <a:rPr lang="en-IE" dirty="0" smtClean="0"/>
              <a:t>MCT Performance</a:t>
            </a:r>
            <a:endParaRPr lang="en-IE"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52006084"/>
              </p:ext>
            </p:extLst>
          </p:nvPr>
        </p:nvGraphicFramePr>
        <p:xfrm>
          <a:off x="741680" y="1341120"/>
          <a:ext cx="9034463" cy="49885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805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63600" y="452718"/>
            <a:ext cx="9187234" cy="1132242"/>
          </a:xfrm>
        </p:spPr>
        <p:txBody>
          <a:bodyPr/>
          <a:lstStyle/>
          <a:p>
            <a:r>
              <a:rPr lang="en-IE" dirty="0" smtClean="0"/>
              <a:t>Psychiatric Injury: Nervous Shock</a:t>
            </a:r>
            <a:endParaRPr lang="en-IE" dirty="0"/>
          </a:p>
        </p:txBody>
      </p:sp>
      <p:sp>
        <p:nvSpPr>
          <p:cNvPr id="8" name="Content Placeholder 7"/>
          <p:cNvSpPr>
            <a:spLocks noGrp="1"/>
          </p:cNvSpPr>
          <p:nvPr>
            <p:ph sz="half" idx="1"/>
          </p:nvPr>
        </p:nvSpPr>
        <p:spPr>
          <a:xfrm>
            <a:off x="1060878" y="1798638"/>
            <a:ext cx="4396339" cy="4195763"/>
          </a:xfrm>
        </p:spPr>
        <p:txBody>
          <a:bodyPr>
            <a:normAutofit/>
          </a:bodyPr>
          <a:lstStyle/>
          <a:p>
            <a:pPr marL="0" indent="0">
              <a:buNone/>
            </a:pPr>
            <a:r>
              <a:rPr lang="en-IE" sz="3200" b="1" dirty="0" smtClean="0">
                <a:solidFill>
                  <a:srgbClr val="FFFF00"/>
                </a:solidFill>
              </a:rPr>
              <a:t>What is it?</a:t>
            </a:r>
          </a:p>
          <a:p>
            <a:pPr marL="0" indent="0">
              <a:buNone/>
            </a:pPr>
            <a:endParaRPr lang="en-IE" dirty="0"/>
          </a:p>
          <a:p>
            <a:pPr marL="0" indent="0">
              <a:buNone/>
            </a:pPr>
            <a:r>
              <a:rPr lang="en-IE" sz="3200" dirty="0" smtClean="0"/>
              <a:t>“Medically recognised psychiatric illness brough</a:t>
            </a:r>
            <a:r>
              <a:rPr lang="en-IE" sz="3200" dirty="0" smtClean="0"/>
              <a:t>t about as a result of a shock”</a:t>
            </a:r>
            <a:endParaRPr lang="en-IE" sz="3200" dirty="0"/>
          </a:p>
        </p:txBody>
      </p:sp>
      <p:pic>
        <p:nvPicPr>
          <p:cNvPr id="1026" name="Picture 2" descr="Nervous Shock Claims: Lisa Sheehan v Bus Éireann/Irish Bus and Vincent Dowe  « MD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9680" y="1710091"/>
            <a:ext cx="5130800" cy="4284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232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E" dirty="0" smtClean="0"/>
              <a:t>Issues</a:t>
            </a:r>
            <a:endParaRPr lang="en-IE" dirty="0"/>
          </a:p>
        </p:txBody>
      </p:sp>
      <p:sp>
        <p:nvSpPr>
          <p:cNvPr id="8" name="Content Placeholder 7"/>
          <p:cNvSpPr>
            <a:spLocks noGrp="1"/>
          </p:cNvSpPr>
          <p:nvPr>
            <p:ph sz="half" idx="1"/>
          </p:nvPr>
        </p:nvSpPr>
        <p:spPr>
          <a:xfrm>
            <a:off x="1103312" y="1694815"/>
            <a:ext cx="8436928" cy="4195763"/>
          </a:xfrm>
        </p:spPr>
        <p:txBody>
          <a:bodyPr>
            <a:normAutofit/>
          </a:bodyPr>
          <a:lstStyle/>
          <a:p>
            <a:r>
              <a:rPr lang="en-IE" sz="2800" b="1" dirty="0" smtClean="0"/>
              <a:t>Background: </a:t>
            </a:r>
            <a:r>
              <a:rPr lang="en-IE" sz="2800" dirty="0" smtClean="0"/>
              <a:t>reluctance to allow recovery, types of cases</a:t>
            </a:r>
          </a:p>
          <a:p>
            <a:r>
              <a:rPr lang="en-IE" sz="2800" b="1" dirty="0" smtClean="0"/>
              <a:t>Current Irish principles</a:t>
            </a:r>
          </a:p>
          <a:p>
            <a:r>
              <a:rPr lang="en-IE" sz="2800" b="1" dirty="0" smtClean="0"/>
              <a:t>English position</a:t>
            </a:r>
          </a:p>
          <a:p>
            <a:r>
              <a:rPr lang="en-IE" sz="2800" b="1" dirty="0" smtClean="0"/>
              <a:t>Irish position</a:t>
            </a:r>
            <a:endParaRPr lang="en-IE" sz="2400" dirty="0"/>
          </a:p>
          <a:p>
            <a:endParaRPr lang="en-IE" dirty="0"/>
          </a:p>
        </p:txBody>
      </p:sp>
    </p:spTree>
    <p:extLst>
      <p:ext uri="{BB962C8B-B14F-4D97-AF65-F5344CB8AC3E}">
        <p14:creationId xmlns:p14="http://schemas.microsoft.com/office/powerpoint/2010/main" val="3310552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396" y="5049520"/>
            <a:ext cx="8825657" cy="907715"/>
          </a:xfrm>
        </p:spPr>
        <p:txBody>
          <a:bodyPr>
            <a:normAutofit/>
          </a:bodyPr>
          <a:lstStyle/>
          <a:p>
            <a:r>
              <a:rPr lang="en-IE" dirty="0" smtClean="0"/>
              <a:t>Employment: </a:t>
            </a:r>
            <a:r>
              <a:rPr lang="en-IE" i="1" dirty="0" smtClean="0"/>
              <a:t>Curran </a:t>
            </a:r>
            <a:r>
              <a:rPr lang="en-IE" i="1" dirty="0"/>
              <a:t>v Cadbury (Ireland) Ltd </a:t>
            </a:r>
            <a:r>
              <a:rPr lang="en-IE" dirty="0"/>
              <a:t>(2000) ILT 140</a:t>
            </a:r>
            <a:r>
              <a:rPr lang="en-IE" i="1" dirty="0"/>
              <a:t/>
            </a:r>
            <a:br>
              <a:rPr lang="en-IE" i="1" dirty="0"/>
            </a:br>
            <a:endParaRPr lang="en-IE" b="1" dirty="0">
              <a:solidFill>
                <a:srgbClr val="FFFF00"/>
              </a:solidFill>
            </a:endParaRPr>
          </a:p>
        </p:txBody>
      </p:sp>
      <p:pic>
        <p:nvPicPr>
          <p:cNvPr id="14" name="Picture Placeholder 13"/>
          <p:cNvPicPr>
            <a:picLocks noGrp="1" noChangeAspect="1"/>
          </p:cNvPicPr>
          <p:nvPr>
            <p:ph type="pic" idx="1"/>
          </p:nvPr>
        </p:nvPicPr>
        <p:blipFill>
          <a:blip r:embed="rId2">
            <a:extLst>
              <a:ext uri="{28A0092B-C50C-407E-A947-70E740481C1C}">
                <a14:useLocalDpi xmlns:a14="http://schemas.microsoft.com/office/drawing/2010/main" val="0"/>
              </a:ext>
            </a:extLst>
          </a:blip>
          <a:srcRect t="21174" b="21174"/>
          <a:stretch>
            <a:fillRect/>
          </a:stretch>
        </p:blipFill>
        <p:spPr>
          <a:xfrm>
            <a:off x="1398795" y="1102360"/>
            <a:ext cx="8825658" cy="3640666"/>
          </a:xfrm>
        </p:spPr>
      </p:pic>
    </p:spTree>
    <p:extLst>
      <p:ext uri="{BB962C8B-B14F-4D97-AF65-F5344CB8AC3E}">
        <p14:creationId xmlns:p14="http://schemas.microsoft.com/office/powerpoint/2010/main" val="322188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E" dirty="0" smtClean="0"/>
              <a:t>Killings: </a:t>
            </a:r>
            <a:r>
              <a:rPr lang="en-IE" i="1" dirty="0" smtClean="0"/>
              <a:t>Madden v </a:t>
            </a:r>
            <a:r>
              <a:rPr lang="en-IE" i="1" dirty="0" err="1" smtClean="0"/>
              <a:t>Doohan</a:t>
            </a:r>
            <a:r>
              <a:rPr lang="en-IE" i="1" dirty="0" smtClean="0"/>
              <a:t> and Another </a:t>
            </a:r>
            <a:r>
              <a:rPr lang="en-IE" dirty="0" smtClean="0"/>
              <a:t>[2012] IEHC 422</a:t>
            </a:r>
            <a:endParaRPr lang="en-IE" i="1" dirty="0"/>
          </a:p>
        </p:txBody>
      </p:sp>
      <p:pic>
        <p:nvPicPr>
          <p:cNvPr id="3074" name="Picture 2" descr="€750,000 for family of murder victim"/>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3389" b="13389"/>
          <a:stretch>
            <a:fillRect/>
          </a:stretch>
        </p:blipFill>
        <p:spPr bwMode="auto">
          <a:xfrm>
            <a:off x="1154956" y="666209"/>
            <a:ext cx="8947577" cy="3640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01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4612640"/>
            <a:ext cx="8825657" cy="754685"/>
          </a:xfrm>
        </p:spPr>
        <p:txBody>
          <a:bodyPr>
            <a:normAutofit fontScale="90000"/>
          </a:bodyPr>
          <a:lstStyle/>
          <a:p>
            <a:r>
              <a:rPr lang="en-IE" dirty="0" smtClean="0"/>
              <a:t>Car accidents (RTA: road traffic accidents (most recent is the </a:t>
            </a:r>
            <a:r>
              <a:rPr lang="en-IE" i="1" dirty="0" smtClean="0"/>
              <a:t>Sheehan v Bus </a:t>
            </a:r>
            <a:r>
              <a:rPr lang="en-IE" i="1" dirty="0" err="1" smtClean="0"/>
              <a:t>Éireann</a:t>
            </a:r>
            <a:r>
              <a:rPr lang="en-IE" i="1" dirty="0" smtClean="0"/>
              <a:t> </a:t>
            </a:r>
            <a:r>
              <a:rPr lang="en-IE" dirty="0" smtClean="0"/>
              <a:t>case)</a:t>
            </a:r>
            <a:endParaRPr lang="en-IE" dirty="0"/>
          </a:p>
        </p:txBody>
      </p:sp>
      <p:pic>
        <p:nvPicPr>
          <p:cNvPr id="4102" name="Picture 6" descr="Car Accident Claims - Sinnott Solicitors"/>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8942" b="1894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04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Hillsborough disaster (</a:t>
            </a:r>
            <a:r>
              <a:rPr lang="en-IE" i="1" dirty="0" err="1" smtClean="0"/>
              <a:t>Alcock</a:t>
            </a:r>
            <a:r>
              <a:rPr lang="en-IE" i="1" dirty="0" smtClean="0"/>
              <a:t>, White)</a:t>
            </a:r>
            <a:endParaRPr lang="en-IE" dirty="0"/>
          </a:p>
        </p:txBody>
      </p:sp>
      <p:pic>
        <p:nvPicPr>
          <p:cNvPr id="5122" name="Picture 2" descr="Hillsborough: Timeline of the 1989 stadium disaster - BBC News"/>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3335" b="1333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624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1773</TotalTime>
  <Words>841</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Wingdings</vt:lpstr>
      <vt:lpstr>Wingdings 3</vt:lpstr>
      <vt:lpstr>Ion</vt:lpstr>
      <vt:lpstr>LW262 Tort Law: Week 11: Lecture 3</vt:lpstr>
      <vt:lpstr>Week 11 Snapshot</vt:lpstr>
      <vt:lpstr>MCT Performance</vt:lpstr>
      <vt:lpstr>Psychiatric Injury: Nervous Shock</vt:lpstr>
      <vt:lpstr>Issues</vt:lpstr>
      <vt:lpstr>Employment: Curran v Cadbury (Ireland) Ltd (2000) ILT 140 </vt:lpstr>
      <vt:lpstr>Killings: Madden v Doohan and Another [2012] IEHC 422</vt:lpstr>
      <vt:lpstr>Car accidents (RTA: road traffic accidents (most recent is the Sheehan v Bus Éireann case)</vt:lpstr>
      <vt:lpstr>Hillsborough disaster (Alcock, White)</vt:lpstr>
      <vt:lpstr>Seminal: Kelly v Hennessy [1995] 3 IR 253 </vt:lpstr>
      <vt:lpstr>Early Cases</vt:lpstr>
      <vt:lpstr>‘Modern’ Cases</vt:lpstr>
      <vt:lpstr>Hillsborough disaster: Alcock v Chief Constable of South Yorkshire [1991] 3 W.L.R. 1057 (HL)10  </vt:lpstr>
      <vt:lpstr>Claimants:</vt:lpstr>
      <vt:lpstr>Principles</vt:lpstr>
      <vt:lpstr>Finding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LW3109 Tort Law: Week 11 Online Class</dc:title>
  <dc:creator>Connolly, Ursula</dc:creator>
  <cp:lastModifiedBy>Connolly, Ursula</cp:lastModifiedBy>
  <cp:revision>23</cp:revision>
  <dcterms:created xsi:type="dcterms:W3CDTF">2020-12-08T18:21:23Z</dcterms:created>
  <dcterms:modified xsi:type="dcterms:W3CDTF">2021-12-08T14:50:26Z</dcterms:modified>
</cp:coreProperties>
</file>