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8" r:id="rId3"/>
    <p:sldId id="289" r:id="rId4"/>
    <p:sldId id="290" r:id="rId5"/>
    <p:sldId id="305" r:id="rId6"/>
    <p:sldId id="300" r:id="rId7"/>
    <p:sldId id="294" r:id="rId8"/>
    <p:sldId id="295" r:id="rId9"/>
    <p:sldId id="296" r:id="rId10"/>
    <p:sldId id="306" r:id="rId11"/>
    <p:sldId id="297" r:id="rId12"/>
    <p:sldId id="307"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nnolly, Ursula" initials="CU" lastIdx="2" clrIdx="0">
    <p:extLst>
      <p:ext uri="{19B8F6BF-5375-455C-9EA6-DF929625EA0E}">
        <p15:presenceInfo xmlns:p15="http://schemas.microsoft.com/office/powerpoint/2012/main" userId="Connolly, Ursu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1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8EDBAD-9C53-4105-BA0B-04EA7F8879F3}" type="datetimeFigureOut">
              <a:rPr lang="en-IE" smtClean="0"/>
              <a:t>13/12/2021</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8C77BA-7DA9-485C-B07F-2853F18BBC8E}" type="slidenum">
              <a:rPr lang="en-IE" smtClean="0"/>
              <a:t>‹#›</a:t>
            </a:fld>
            <a:endParaRPr lang="en-IE"/>
          </a:p>
        </p:txBody>
      </p:sp>
    </p:spTree>
    <p:extLst>
      <p:ext uri="{BB962C8B-B14F-4D97-AF65-F5344CB8AC3E}">
        <p14:creationId xmlns:p14="http://schemas.microsoft.com/office/powerpoint/2010/main" val="882223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12/13/2021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12/13/2021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12/13/2021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12/13/2021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thebluediamondgallery.com/handwriting/q/questions.html" TargetMode="External"/><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FFE89-05B2-4F56-9536-66ECA4637AB1}"/>
              </a:ext>
            </a:extLst>
          </p:cNvPr>
          <p:cNvSpPr>
            <a:spLocks noGrp="1"/>
          </p:cNvSpPr>
          <p:nvPr>
            <p:ph type="ctrTitle"/>
          </p:nvPr>
        </p:nvSpPr>
        <p:spPr/>
        <p:txBody>
          <a:bodyPr/>
          <a:lstStyle/>
          <a:p>
            <a:r>
              <a:rPr lang="en-IE" sz="4400" dirty="0" smtClean="0"/>
              <a:t>LW262 </a:t>
            </a:r>
            <a:r>
              <a:rPr lang="en-IE" sz="4400" dirty="0"/>
              <a:t>Tort Law: Week </a:t>
            </a:r>
            <a:r>
              <a:rPr lang="en-IE" sz="4400" dirty="0" smtClean="0"/>
              <a:t>12: </a:t>
            </a:r>
            <a:r>
              <a:rPr lang="en-IE" sz="4400" dirty="0" smtClean="0"/>
              <a:t>Lecture </a:t>
            </a:r>
            <a:r>
              <a:rPr lang="en-IE" sz="4400" dirty="0" smtClean="0"/>
              <a:t>1</a:t>
            </a:r>
            <a:endParaRPr lang="en-IE" sz="4400" dirty="0"/>
          </a:p>
        </p:txBody>
      </p:sp>
      <p:sp>
        <p:nvSpPr>
          <p:cNvPr id="3" name="Subtitle 2">
            <a:extLst>
              <a:ext uri="{FF2B5EF4-FFF2-40B4-BE49-F238E27FC236}">
                <a16:creationId xmlns:a16="http://schemas.microsoft.com/office/drawing/2014/main" id="{CAD1322B-6315-4855-A49A-C5422BC53D05}"/>
              </a:ext>
            </a:extLst>
          </p:cNvPr>
          <p:cNvSpPr>
            <a:spLocks noGrp="1"/>
          </p:cNvSpPr>
          <p:nvPr>
            <p:ph type="subTitle" idx="1"/>
          </p:nvPr>
        </p:nvSpPr>
        <p:spPr/>
        <p:txBody>
          <a:bodyPr/>
          <a:lstStyle/>
          <a:p>
            <a:r>
              <a:rPr lang="en-IE" dirty="0"/>
              <a:t>Ursula Connolly, lecturer for tort law</a:t>
            </a:r>
          </a:p>
        </p:txBody>
      </p:sp>
    </p:spTree>
    <p:extLst>
      <p:ext uri="{BB962C8B-B14F-4D97-AF65-F5344CB8AC3E}">
        <p14:creationId xmlns:p14="http://schemas.microsoft.com/office/powerpoint/2010/main" val="361294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Devlin v National Maternity Hospital </a:t>
            </a:r>
            <a:r>
              <a:rPr lang="en-US" dirty="0"/>
              <a:t>[2008] 2 </a:t>
            </a:r>
            <a:r>
              <a:rPr lang="en-US" dirty="0" smtClean="0"/>
              <a:t>IR </a:t>
            </a:r>
            <a:r>
              <a:rPr lang="en-US" dirty="0"/>
              <a:t>222</a:t>
            </a:r>
            <a:r>
              <a:rPr lang="en-IE" dirty="0"/>
              <a:t/>
            </a:r>
            <a:br>
              <a:rPr lang="en-IE" dirty="0"/>
            </a:br>
            <a:endParaRPr lang="en-IE" i="1" dirty="0"/>
          </a:p>
        </p:txBody>
      </p:sp>
      <p:sp>
        <p:nvSpPr>
          <p:cNvPr id="3" name="Content Placeholder 2"/>
          <p:cNvSpPr>
            <a:spLocks noGrp="1"/>
          </p:cNvSpPr>
          <p:nvPr>
            <p:ph sz="half" idx="1"/>
          </p:nvPr>
        </p:nvSpPr>
        <p:spPr/>
        <p:txBody>
          <a:bodyPr/>
          <a:lstStyle/>
          <a:p>
            <a:r>
              <a:rPr lang="en-IE" b="1" dirty="0" smtClean="0"/>
              <a:t>Facts:</a:t>
            </a:r>
          </a:p>
          <a:p>
            <a:r>
              <a:rPr lang="en-US" dirty="0"/>
              <a:t>This case arose from the ‘retention of organs’ scandal, where certain hospitals retained the organs of deceased infants, without informing the parents. </a:t>
            </a:r>
            <a:endParaRPr lang="en-US" dirty="0" smtClean="0"/>
          </a:p>
          <a:p>
            <a:r>
              <a:rPr lang="en-US" dirty="0" smtClean="0"/>
              <a:t>The plaintiff learned, through a letter sent to her by the HSE, that her deceased child’s organs were retained.</a:t>
            </a:r>
          </a:p>
          <a:p>
            <a:r>
              <a:rPr lang="en-US" dirty="0" smtClean="0"/>
              <a:t>She developed PTSD. </a:t>
            </a:r>
            <a:endParaRPr lang="en-IE" dirty="0"/>
          </a:p>
        </p:txBody>
      </p:sp>
    </p:spTree>
    <p:extLst>
      <p:ext uri="{BB962C8B-B14F-4D97-AF65-F5344CB8AC3E}">
        <p14:creationId xmlns:p14="http://schemas.microsoft.com/office/powerpoint/2010/main" val="3809596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i="1" dirty="0" smtClean="0"/>
              <a:t>Sheehan </a:t>
            </a:r>
            <a:r>
              <a:rPr lang="en-IE" i="1" dirty="0" smtClean="0"/>
              <a:t>v Bus </a:t>
            </a:r>
            <a:r>
              <a:rPr lang="en-IE" i="1" dirty="0" err="1" smtClean="0"/>
              <a:t>Éireann</a:t>
            </a:r>
            <a:r>
              <a:rPr lang="en-IE" i="1" dirty="0" smtClean="0"/>
              <a:t> </a:t>
            </a:r>
            <a:endParaRPr lang="en-IE" dirty="0"/>
          </a:p>
        </p:txBody>
      </p:sp>
      <p:pic>
        <p:nvPicPr>
          <p:cNvPr id="4102" name="Picture 6" descr="Car Accident Claims - Sinnott Solicitors"/>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103313" y="2698918"/>
            <a:ext cx="4395787" cy="291907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half" idx="2"/>
          </p:nvPr>
        </p:nvSpPr>
        <p:spPr/>
        <p:txBody>
          <a:bodyPr/>
          <a:lstStyle/>
          <a:p>
            <a:r>
              <a:rPr lang="en-US" dirty="0"/>
              <a:t>“First, the test for liability for negligently inflicted psychiatric injury is that set out by Hamilton CJ in </a:t>
            </a:r>
            <a:r>
              <a:rPr lang="en-US" i="1" dirty="0"/>
              <a:t>Kelly.</a:t>
            </a:r>
            <a:r>
              <a:rPr lang="en-US" dirty="0"/>
              <a:t> The test for the existing of a duty of care, the fifth requirement of the test in </a:t>
            </a:r>
            <a:r>
              <a:rPr lang="en-US" i="1" dirty="0"/>
              <a:t>Kelly, </a:t>
            </a:r>
            <a:r>
              <a:rPr lang="en-US" dirty="0"/>
              <a:t>is that articulated by Keane CJ in </a:t>
            </a:r>
            <a:r>
              <a:rPr lang="en-US" i="1" dirty="0"/>
              <a:t>Glencar Exploration Inc</a:t>
            </a:r>
            <a:r>
              <a:rPr lang="en-US" dirty="0"/>
              <a:t>. A rigid primary/secondary distinctions, entailing an inflexible adherence to the </a:t>
            </a:r>
            <a:r>
              <a:rPr lang="en-US" i="1" dirty="0" err="1"/>
              <a:t>Alcock</a:t>
            </a:r>
            <a:r>
              <a:rPr lang="en-US" i="1" dirty="0"/>
              <a:t> </a:t>
            </a:r>
            <a:r>
              <a:rPr lang="en-US" dirty="0"/>
              <a:t>control mechanisms, has no role to play in the application of either.”</a:t>
            </a:r>
            <a:endParaRPr lang="en-IE" dirty="0"/>
          </a:p>
          <a:p>
            <a:endParaRPr lang="en-IE" dirty="0"/>
          </a:p>
        </p:txBody>
      </p:sp>
    </p:spTree>
    <p:extLst>
      <p:ext uri="{BB962C8B-B14F-4D97-AF65-F5344CB8AC3E}">
        <p14:creationId xmlns:p14="http://schemas.microsoft.com/office/powerpoint/2010/main" val="3702048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Issues</a:t>
            </a:r>
            <a:endParaRPr lang="en-IE" dirty="0"/>
          </a:p>
        </p:txBody>
      </p:sp>
      <p:sp>
        <p:nvSpPr>
          <p:cNvPr id="3" name="Content Placeholder 2"/>
          <p:cNvSpPr>
            <a:spLocks noGrp="1"/>
          </p:cNvSpPr>
          <p:nvPr>
            <p:ph idx="1"/>
          </p:nvPr>
        </p:nvSpPr>
        <p:spPr/>
        <p:txBody>
          <a:bodyPr/>
          <a:lstStyle/>
          <a:p>
            <a:r>
              <a:rPr lang="en-IE" dirty="0" smtClean="0"/>
              <a:t>Should Ireland have special rules for psychiatric injury?</a:t>
            </a:r>
          </a:p>
          <a:p>
            <a:endParaRPr lang="en-IE" dirty="0"/>
          </a:p>
          <a:p>
            <a:r>
              <a:rPr lang="en-IE" dirty="0" smtClean="0"/>
              <a:t>Should the rules adopt the primary/secondary distinction?</a:t>
            </a:r>
          </a:p>
          <a:p>
            <a:endParaRPr lang="en-IE" dirty="0"/>
          </a:p>
          <a:p>
            <a:r>
              <a:rPr lang="en-IE" dirty="0" smtClean="0"/>
              <a:t>Should those who do not know the victims be able to recover for psychiatric injury? If so, always? Or sometimes? How do we decide?</a:t>
            </a:r>
          </a:p>
          <a:p>
            <a:endParaRPr lang="en-IE" dirty="0"/>
          </a:p>
          <a:p>
            <a:r>
              <a:rPr lang="en-IE" dirty="0" smtClean="0"/>
              <a:t>If you were an appeal judge in </a:t>
            </a:r>
            <a:r>
              <a:rPr lang="en-IE" i="1" dirty="0" smtClean="0"/>
              <a:t>Sheehan</a:t>
            </a:r>
            <a:r>
              <a:rPr lang="en-IE" dirty="0" smtClean="0"/>
              <a:t> how </a:t>
            </a:r>
            <a:r>
              <a:rPr lang="en-IE" smtClean="0"/>
              <a:t>would you find?</a:t>
            </a:r>
            <a:endParaRPr lang="en-IE" dirty="0"/>
          </a:p>
        </p:txBody>
      </p:sp>
    </p:spTree>
    <p:extLst>
      <p:ext uri="{BB962C8B-B14F-4D97-AF65-F5344CB8AC3E}">
        <p14:creationId xmlns:p14="http://schemas.microsoft.com/office/powerpoint/2010/main" val="402258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8049-85BA-4C23-B2D1-E24A44D2CFE6}"/>
              </a:ext>
            </a:extLst>
          </p:cNvPr>
          <p:cNvSpPr>
            <a:spLocks noGrp="1"/>
          </p:cNvSpPr>
          <p:nvPr>
            <p:ph type="title"/>
          </p:nvPr>
        </p:nvSpPr>
        <p:spPr/>
        <p:txBody>
          <a:bodyPr/>
          <a:lstStyle/>
          <a:p>
            <a:r>
              <a:rPr lang="en-IE" dirty="0"/>
              <a:t>Questions?</a:t>
            </a:r>
          </a:p>
        </p:txBody>
      </p:sp>
      <p:pic>
        <p:nvPicPr>
          <p:cNvPr id="5" name="Content Placeholder 4" descr="Text, whiteboard with the word questions written on it. &#10;&#10;Description automatically generated">
            <a:extLst>
              <a:ext uri="{FF2B5EF4-FFF2-40B4-BE49-F238E27FC236}">
                <a16:creationId xmlns:a16="http://schemas.microsoft.com/office/drawing/2014/main" id="{F534152A-F002-443F-A69B-F5EBC6E10249}"/>
              </a:ext>
            </a:extLst>
          </p:cNvPr>
          <p:cNvPicPr>
            <a:picLocks noGrp="1" noChangeAspect="1"/>
          </p:cNvPicPr>
          <p:nvPr>
            <p:ph idx="1"/>
          </p:nvPr>
        </p:nvPicPr>
        <p:blipFill>
          <a:blip r:embed="rId2">
            <a:extLst>
              <a:ext uri="{837473B0-CC2E-450A-ABE3-18F120FF3D39}">
                <a1611:picAttrSrcUrl xmlns="" xmlns:a1611="http://schemas.microsoft.com/office/drawing/2016/11/main" r:id="rId3"/>
              </a:ext>
            </a:extLst>
          </a:blip>
          <a:stretch>
            <a:fillRect/>
          </a:stretch>
        </p:blipFill>
        <p:spPr>
          <a:xfrm>
            <a:off x="616940" y="1542197"/>
            <a:ext cx="8106769" cy="4706203"/>
          </a:xfrm>
        </p:spPr>
      </p:pic>
      <p:sp>
        <p:nvSpPr>
          <p:cNvPr id="6" name="TextBox 5">
            <a:extLst>
              <a:ext uri="{FF2B5EF4-FFF2-40B4-BE49-F238E27FC236}">
                <a16:creationId xmlns:a16="http://schemas.microsoft.com/office/drawing/2014/main" id="{DD764C6E-320C-43D4-AFB2-E248E092A5D3}"/>
              </a:ext>
            </a:extLst>
          </p:cNvPr>
          <p:cNvSpPr txBox="1"/>
          <p:nvPr/>
        </p:nvSpPr>
        <p:spPr>
          <a:xfrm>
            <a:off x="2430066" y="6248400"/>
            <a:ext cx="6293643" cy="230832"/>
          </a:xfrm>
          <a:prstGeom prst="rect">
            <a:avLst/>
          </a:prstGeom>
          <a:noFill/>
        </p:spPr>
        <p:txBody>
          <a:bodyPr wrap="square" rtlCol="0">
            <a:spAutoFit/>
          </a:bodyPr>
          <a:lstStyle/>
          <a:p>
            <a:r>
              <a:rPr lang="en-IE" sz="900">
                <a:hlinkClick r:id="rId3" tooltip="http://www.thebluediamondgallery.com/handwriting/q/questions.html"/>
              </a:rPr>
              <a:t>This Photo</a:t>
            </a:r>
            <a:r>
              <a:rPr lang="en-IE" sz="900"/>
              <a:t> by Unknown Author is licensed under </a:t>
            </a:r>
            <a:r>
              <a:rPr lang="en-IE" sz="900">
                <a:hlinkClick r:id="rId4" tooltip="https://creativecommons.org/licenses/by-sa/3.0/"/>
              </a:rPr>
              <a:t>CC BY-SA</a:t>
            </a:r>
            <a:endParaRPr lang="en-IE" sz="900"/>
          </a:p>
        </p:txBody>
      </p:sp>
    </p:spTree>
    <p:extLst>
      <p:ext uri="{BB962C8B-B14F-4D97-AF65-F5344CB8AC3E}">
        <p14:creationId xmlns:p14="http://schemas.microsoft.com/office/powerpoint/2010/main" val="1669549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59720-CA1E-4A66-9D74-16FA2C9D24AF}"/>
              </a:ext>
            </a:extLst>
          </p:cNvPr>
          <p:cNvSpPr>
            <a:spLocks noGrp="1"/>
          </p:cNvSpPr>
          <p:nvPr>
            <p:ph type="title"/>
          </p:nvPr>
        </p:nvSpPr>
        <p:spPr>
          <a:xfrm>
            <a:off x="646111" y="452718"/>
            <a:ext cx="9404723" cy="878400"/>
          </a:xfrm>
        </p:spPr>
        <p:txBody>
          <a:bodyPr/>
          <a:lstStyle/>
          <a:p>
            <a:r>
              <a:rPr lang="en-IE" b="1" dirty="0"/>
              <a:t>Week </a:t>
            </a:r>
            <a:r>
              <a:rPr lang="en-IE" b="1" dirty="0" smtClean="0"/>
              <a:t>12 </a:t>
            </a:r>
            <a:r>
              <a:rPr lang="en-IE" b="1" dirty="0"/>
              <a:t>Snapshot</a:t>
            </a:r>
          </a:p>
        </p:txBody>
      </p:sp>
      <p:sp>
        <p:nvSpPr>
          <p:cNvPr id="3" name="Content Placeholder 2">
            <a:extLst>
              <a:ext uri="{FF2B5EF4-FFF2-40B4-BE49-F238E27FC236}">
                <a16:creationId xmlns:a16="http://schemas.microsoft.com/office/drawing/2014/main" id="{8479E2D9-B58D-44BF-8C1F-19ADDDC0FB18}"/>
              </a:ext>
            </a:extLst>
          </p:cNvPr>
          <p:cNvSpPr>
            <a:spLocks noGrp="1"/>
          </p:cNvSpPr>
          <p:nvPr>
            <p:ph sz="half" idx="1"/>
          </p:nvPr>
        </p:nvSpPr>
        <p:spPr>
          <a:xfrm>
            <a:off x="646111" y="1498407"/>
            <a:ext cx="7487955" cy="5011576"/>
          </a:xfrm>
        </p:spPr>
        <p:txBody>
          <a:bodyPr>
            <a:normAutofit/>
          </a:bodyPr>
          <a:lstStyle/>
          <a:p>
            <a:r>
              <a:rPr lang="en-IE" b="1" dirty="0"/>
              <a:t>You should have:</a:t>
            </a:r>
          </a:p>
          <a:p>
            <a:pPr>
              <a:buFont typeface="Wingdings" panose="05000000000000000000" pitchFamily="2" charset="2"/>
              <a:buChar char="q"/>
            </a:pPr>
            <a:r>
              <a:rPr lang="en-IE" dirty="0"/>
              <a:t>Tort Law: </a:t>
            </a:r>
          </a:p>
          <a:p>
            <a:pPr>
              <a:buFont typeface="Wingdings" panose="05000000000000000000" pitchFamily="2" charset="2"/>
              <a:buChar char="ü"/>
            </a:pPr>
            <a:r>
              <a:rPr lang="en-IE" dirty="0"/>
              <a:t>Finished Topic </a:t>
            </a:r>
            <a:r>
              <a:rPr lang="en-IE" dirty="0" smtClean="0"/>
              <a:t>4 Causation and </a:t>
            </a:r>
            <a:r>
              <a:rPr lang="en-IE" dirty="0" smtClean="0"/>
              <a:t>Topic 5 Remoteness</a:t>
            </a:r>
          </a:p>
          <a:p>
            <a:pPr>
              <a:buFont typeface="Wingdings" panose="05000000000000000000" pitchFamily="2" charset="2"/>
              <a:buChar char="ü"/>
            </a:pPr>
            <a:r>
              <a:rPr lang="en-IE" dirty="0" smtClean="0"/>
              <a:t>Topic 6: Nervous Shock Week 11 and 12</a:t>
            </a:r>
            <a:endParaRPr lang="en-IE" dirty="0"/>
          </a:p>
          <a:p>
            <a:pPr>
              <a:buFont typeface="Wingdings" panose="05000000000000000000" pitchFamily="2" charset="2"/>
              <a:buChar char="ü"/>
            </a:pPr>
            <a:r>
              <a:rPr lang="en-IE" dirty="0"/>
              <a:t>Tutorials: tutorial </a:t>
            </a:r>
            <a:r>
              <a:rPr lang="en-IE" dirty="0" smtClean="0"/>
              <a:t>3 (Week 11 and 12)</a:t>
            </a:r>
            <a:endParaRPr lang="en-IE" dirty="0"/>
          </a:p>
          <a:p>
            <a:pPr marL="0" indent="0">
              <a:buNone/>
            </a:pPr>
            <a:endParaRPr lang="en-IE" dirty="0" smtClean="0"/>
          </a:p>
          <a:p>
            <a:pPr marL="0" indent="0">
              <a:buNone/>
            </a:pPr>
            <a:endParaRPr lang="en-IE" dirty="0"/>
          </a:p>
        </p:txBody>
      </p:sp>
      <p:pic>
        <p:nvPicPr>
          <p:cNvPr id="6" name="Content Placeholder 5" descr="A picture of a clip board with a to do list attached with two items ticked off">
            <a:extLst>
              <a:ext uri="{FF2B5EF4-FFF2-40B4-BE49-F238E27FC236}">
                <a16:creationId xmlns:a16="http://schemas.microsoft.com/office/drawing/2014/main" id="{8076E9DE-D5D9-403C-9396-301F91DFDEB2}"/>
              </a:ext>
            </a:extLst>
          </p:cNvPr>
          <p:cNvPicPr>
            <a:picLocks noGrp="1" noChangeAspect="1"/>
          </p:cNvPicPr>
          <p:nvPr>
            <p:ph sz="half" idx="2"/>
          </p:nvPr>
        </p:nvPicPr>
        <p:blipFill>
          <a:blip r:embed="rId2"/>
          <a:stretch>
            <a:fillRect/>
          </a:stretch>
        </p:blipFill>
        <p:spPr>
          <a:xfrm>
            <a:off x="7341586" y="1573191"/>
            <a:ext cx="3951937" cy="4195763"/>
          </a:xfrm>
        </p:spPr>
      </p:pic>
    </p:spTree>
    <p:extLst>
      <p:ext uri="{BB962C8B-B14F-4D97-AF65-F5344CB8AC3E}">
        <p14:creationId xmlns:p14="http://schemas.microsoft.com/office/powerpoint/2010/main" val="167637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63600" y="452718"/>
            <a:ext cx="9187234" cy="1132242"/>
          </a:xfrm>
        </p:spPr>
        <p:txBody>
          <a:bodyPr/>
          <a:lstStyle/>
          <a:p>
            <a:r>
              <a:rPr lang="en-IE" dirty="0" smtClean="0"/>
              <a:t>Psychiatric Injury: Nervous Shock</a:t>
            </a:r>
            <a:endParaRPr lang="en-IE" dirty="0"/>
          </a:p>
        </p:txBody>
      </p:sp>
      <p:sp>
        <p:nvSpPr>
          <p:cNvPr id="8" name="Content Placeholder 7"/>
          <p:cNvSpPr>
            <a:spLocks noGrp="1"/>
          </p:cNvSpPr>
          <p:nvPr>
            <p:ph sz="half" idx="1"/>
          </p:nvPr>
        </p:nvSpPr>
        <p:spPr>
          <a:xfrm>
            <a:off x="1060878" y="1798638"/>
            <a:ext cx="4396339" cy="4195763"/>
          </a:xfrm>
        </p:spPr>
        <p:txBody>
          <a:bodyPr>
            <a:normAutofit/>
          </a:bodyPr>
          <a:lstStyle/>
          <a:p>
            <a:pPr marL="0" indent="0">
              <a:buNone/>
            </a:pPr>
            <a:r>
              <a:rPr lang="en-IE" sz="3200" b="1" dirty="0" smtClean="0">
                <a:solidFill>
                  <a:srgbClr val="FFFF00"/>
                </a:solidFill>
              </a:rPr>
              <a:t>What is it?</a:t>
            </a:r>
          </a:p>
          <a:p>
            <a:pPr marL="0" indent="0">
              <a:buNone/>
            </a:pPr>
            <a:endParaRPr lang="en-IE" dirty="0"/>
          </a:p>
          <a:p>
            <a:pPr marL="0" indent="0">
              <a:buNone/>
            </a:pPr>
            <a:r>
              <a:rPr lang="en-IE" sz="3200" dirty="0" smtClean="0"/>
              <a:t>“Medically recognised psychiatric illness brought about as a result of a shock”</a:t>
            </a:r>
            <a:endParaRPr lang="en-IE" sz="3200" dirty="0"/>
          </a:p>
        </p:txBody>
      </p:sp>
      <p:pic>
        <p:nvPicPr>
          <p:cNvPr id="1026" name="Picture 2" descr="Nervous Shock Claims: Lisa Sheehan v Bus Éireann/Irish Bus and Vincent Dowe  « MD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9680" y="1710091"/>
            <a:ext cx="5130800" cy="4284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232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IE" dirty="0" smtClean="0"/>
              <a:t>Issues</a:t>
            </a:r>
            <a:endParaRPr lang="en-IE" dirty="0"/>
          </a:p>
        </p:txBody>
      </p:sp>
      <p:sp>
        <p:nvSpPr>
          <p:cNvPr id="8" name="Content Placeholder 7"/>
          <p:cNvSpPr>
            <a:spLocks noGrp="1"/>
          </p:cNvSpPr>
          <p:nvPr>
            <p:ph sz="half" idx="1"/>
          </p:nvPr>
        </p:nvSpPr>
        <p:spPr>
          <a:xfrm>
            <a:off x="1103312" y="1694815"/>
            <a:ext cx="8436928" cy="4195763"/>
          </a:xfrm>
        </p:spPr>
        <p:txBody>
          <a:bodyPr>
            <a:normAutofit/>
          </a:bodyPr>
          <a:lstStyle/>
          <a:p>
            <a:r>
              <a:rPr lang="en-IE" sz="2800" b="1" dirty="0" smtClean="0"/>
              <a:t>Background: </a:t>
            </a:r>
            <a:r>
              <a:rPr lang="en-IE" sz="2800" dirty="0" smtClean="0"/>
              <a:t>reluctance to allow recovery, types of cases</a:t>
            </a:r>
          </a:p>
          <a:p>
            <a:r>
              <a:rPr lang="en-IE" sz="2800" b="1" dirty="0" smtClean="0"/>
              <a:t>Current Irish principles</a:t>
            </a:r>
          </a:p>
          <a:p>
            <a:r>
              <a:rPr lang="en-IE" sz="2800" b="1" dirty="0" smtClean="0"/>
              <a:t>English position</a:t>
            </a:r>
          </a:p>
          <a:p>
            <a:r>
              <a:rPr lang="en-IE" sz="2800" b="1" dirty="0" smtClean="0"/>
              <a:t>Irish position</a:t>
            </a:r>
            <a:endParaRPr lang="en-IE" sz="2400" dirty="0"/>
          </a:p>
          <a:p>
            <a:endParaRPr lang="en-IE" dirty="0"/>
          </a:p>
        </p:txBody>
      </p:sp>
    </p:spTree>
    <p:extLst>
      <p:ext uri="{BB962C8B-B14F-4D97-AF65-F5344CB8AC3E}">
        <p14:creationId xmlns:p14="http://schemas.microsoft.com/office/powerpoint/2010/main" val="3310552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03312" y="452718"/>
            <a:ext cx="8947522" cy="1400530"/>
          </a:xfrm>
        </p:spPr>
        <p:txBody>
          <a:bodyPr/>
          <a:lstStyle/>
          <a:p>
            <a:r>
              <a:rPr lang="en-IE" dirty="0" smtClean="0"/>
              <a:t>Early Cases</a:t>
            </a:r>
            <a:endParaRPr lang="en-IE" dirty="0"/>
          </a:p>
        </p:txBody>
      </p:sp>
      <p:sp>
        <p:nvSpPr>
          <p:cNvPr id="5" name="Text Placeholder 4"/>
          <p:cNvSpPr>
            <a:spLocks noGrp="1"/>
          </p:cNvSpPr>
          <p:nvPr>
            <p:ph type="body" idx="1"/>
          </p:nvPr>
        </p:nvSpPr>
        <p:spPr/>
        <p:txBody>
          <a:bodyPr/>
          <a:lstStyle/>
          <a:p>
            <a:r>
              <a:rPr lang="en-IE" dirty="0" smtClean="0"/>
              <a:t>Ireland	</a:t>
            </a:r>
            <a:endParaRPr lang="en-IE" dirty="0"/>
          </a:p>
        </p:txBody>
      </p:sp>
      <p:sp>
        <p:nvSpPr>
          <p:cNvPr id="6" name="Content Placeholder 5"/>
          <p:cNvSpPr>
            <a:spLocks noGrp="1"/>
          </p:cNvSpPr>
          <p:nvPr>
            <p:ph sz="half" idx="2"/>
          </p:nvPr>
        </p:nvSpPr>
        <p:spPr/>
        <p:txBody>
          <a:bodyPr>
            <a:normAutofit fontScale="77500" lnSpcReduction="20000"/>
          </a:bodyPr>
          <a:lstStyle/>
          <a:p>
            <a:r>
              <a:rPr lang="en-US" i="1" dirty="0"/>
              <a:t>Byrne v Southern and Western Ry Co </a:t>
            </a:r>
            <a:r>
              <a:rPr lang="en-US" dirty="0"/>
              <a:t>Court of Appeal, February </a:t>
            </a:r>
            <a:r>
              <a:rPr lang="en-US" dirty="0" smtClean="0"/>
              <a:t>1884</a:t>
            </a:r>
          </a:p>
          <a:p>
            <a:endParaRPr lang="en-US" dirty="0"/>
          </a:p>
          <a:p>
            <a:r>
              <a:rPr lang="en-IE" i="1" dirty="0" smtClean="0"/>
              <a:t>Bell v G.N. Ry. Co. 26 </a:t>
            </a:r>
            <a:r>
              <a:rPr lang="en-IE" dirty="0" smtClean="0"/>
              <a:t>LR (</a:t>
            </a:r>
            <a:r>
              <a:rPr lang="en-IE" dirty="0" err="1" smtClean="0"/>
              <a:t>Ir</a:t>
            </a:r>
            <a:r>
              <a:rPr lang="en-IE" dirty="0" smtClean="0"/>
              <a:t>) (1890) </a:t>
            </a:r>
            <a:r>
              <a:rPr lang="en-IE" dirty="0" smtClean="0"/>
              <a:t>428</a:t>
            </a:r>
          </a:p>
          <a:p>
            <a:pPr indent="0" hangingPunct="0">
              <a:lnSpc>
                <a:spcPct val="120000"/>
              </a:lnSpc>
            </a:pPr>
            <a:r>
              <a:rPr lang="en-GB" dirty="0" smtClean="0"/>
              <a:t>Murphy </a:t>
            </a:r>
            <a:r>
              <a:rPr lang="en-GB" dirty="0"/>
              <a:t>J, stated that it was ‘immaterial whether the injuries be called nervous shock, brain disturbance, mental injury or shock. The only questions to be considered, in my opinion, are: was the health or capacity of the plaintiff for the discharge of her duties and enjoyment of life affected by what occurred to here whilst in the carriage? Next, was this caused by the negligence of the defendants?.’</a:t>
            </a:r>
            <a:endParaRPr lang="en-IE" dirty="0"/>
          </a:p>
          <a:p>
            <a:pPr hangingPunct="0"/>
            <a:r>
              <a:rPr lang="en-GB" i="1" dirty="0"/>
              <a:t> </a:t>
            </a:r>
            <a:endParaRPr lang="en-IE" dirty="0"/>
          </a:p>
          <a:p>
            <a:endParaRPr lang="en-IE" dirty="0" smtClean="0"/>
          </a:p>
          <a:p>
            <a:endParaRPr lang="en-IE" i="1" dirty="0"/>
          </a:p>
        </p:txBody>
      </p:sp>
      <p:sp>
        <p:nvSpPr>
          <p:cNvPr id="7" name="Text Placeholder 6"/>
          <p:cNvSpPr>
            <a:spLocks noGrp="1"/>
          </p:cNvSpPr>
          <p:nvPr>
            <p:ph type="body" sz="quarter" idx="3"/>
          </p:nvPr>
        </p:nvSpPr>
        <p:spPr/>
        <p:txBody>
          <a:bodyPr/>
          <a:lstStyle/>
          <a:p>
            <a:r>
              <a:rPr lang="en-IE" dirty="0" smtClean="0"/>
              <a:t>United Kingdom</a:t>
            </a:r>
            <a:endParaRPr lang="en-IE" dirty="0"/>
          </a:p>
        </p:txBody>
      </p:sp>
      <p:sp>
        <p:nvSpPr>
          <p:cNvPr id="8" name="Content Placeholder 7"/>
          <p:cNvSpPr>
            <a:spLocks noGrp="1"/>
          </p:cNvSpPr>
          <p:nvPr>
            <p:ph sz="quarter" idx="4"/>
          </p:nvPr>
        </p:nvSpPr>
        <p:spPr/>
        <p:txBody>
          <a:bodyPr/>
          <a:lstStyle/>
          <a:p>
            <a:r>
              <a:rPr lang="en-US" i="1" dirty="0"/>
              <a:t>Victoria Ry </a:t>
            </a:r>
            <a:r>
              <a:rPr lang="en-US" i="1" dirty="0" err="1"/>
              <a:t>Commrs</a:t>
            </a:r>
            <a:r>
              <a:rPr lang="en-US" i="1" dirty="0"/>
              <a:t> v </a:t>
            </a:r>
            <a:r>
              <a:rPr lang="en-US" i="1" dirty="0" err="1"/>
              <a:t>Coultas</a:t>
            </a:r>
            <a:r>
              <a:rPr lang="en-US" i="1" dirty="0"/>
              <a:t> </a:t>
            </a:r>
            <a:r>
              <a:rPr lang="en-US" dirty="0"/>
              <a:t>(1888) 13 AC 222</a:t>
            </a:r>
            <a:endParaRPr lang="en-IE" dirty="0"/>
          </a:p>
        </p:txBody>
      </p:sp>
    </p:spTree>
    <p:extLst>
      <p:ext uri="{BB962C8B-B14F-4D97-AF65-F5344CB8AC3E}">
        <p14:creationId xmlns:p14="http://schemas.microsoft.com/office/powerpoint/2010/main" val="490393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‘Modern’ Cases</a:t>
            </a:r>
            <a:endParaRPr lang="en-IE" dirty="0"/>
          </a:p>
        </p:txBody>
      </p:sp>
      <p:sp>
        <p:nvSpPr>
          <p:cNvPr id="3" name="Text Placeholder 2"/>
          <p:cNvSpPr>
            <a:spLocks noGrp="1"/>
          </p:cNvSpPr>
          <p:nvPr>
            <p:ph type="body" idx="1"/>
          </p:nvPr>
        </p:nvSpPr>
        <p:spPr/>
        <p:txBody>
          <a:bodyPr/>
          <a:lstStyle/>
          <a:p>
            <a:r>
              <a:rPr lang="en-IE" dirty="0" smtClean="0"/>
              <a:t>Ireland	</a:t>
            </a:r>
            <a:endParaRPr lang="en-IE" dirty="0"/>
          </a:p>
        </p:txBody>
      </p:sp>
      <p:sp>
        <p:nvSpPr>
          <p:cNvPr id="4" name="Content Placeholder 3"/>
          <p:cNvSpPr>
            <a:spLocks noGrp="1"/>
          </p:cNvSpPr>
          <p:nvPr>
            <p:ph sz="half" idx="2"/>
          </p:nvPr>
        </p:nvSpPr>
        <p:spPr/>
        <p:txBody>
          <a:bodyPr>
            <a:normAutofit lnSpcReduction="10000"/>
          </a:bodyPr>
          <a:lstStyle/>
          <a:p>
            <a:r>
              <a:rPr lang="en-US" i="1" dirty="0"/>
              <a:t>Mullally v Bus </a:t>
            </a:r>
            <a:r>
              <a:rPr lang="en-US" i="1" dirty="0" err="1"/>
              <a:t>Eireann</a:t>
            </a:r>
            <a:r>
              <a:rPr lang="en-US" i="1" dirty="0"/>
              <a:t> </a:t>
            </a:r>
            <a:r>
              <a:rPr lang="en-US" dirty="0"/>
              <a:t>[1992] ILRM 722 </a:t>
            </a:r>
            <a:endParaRPr lang="en-US" dirty="0" smtClean="0"/>
          </a:p>
          <a:p>
            <a:r>
              <a:rPr lang="en-US" i="1" dirty="0"/>
              <a:t>Kelly v Hennessy </a:t>
            </a:r>
            <a:r>
              <a:rPr lang="en-US" dirty="0"/>
              <a:t>[1995] 3 IR </a:t>
            </a:r>
            <a:r>
              <a:rPr lang="en-US" dirty="0" smtClean="0"/>
              <a:t>253</a:t>
            </a:r>
          </a:p>
          <a:p>
            <a:r>
              <a:rPr lang="en-IE" i="1" dirty="0" smtClean="0"/>
              <a:t>Curran v Cadbury (Ireland) Ltd </a:t>
            </a:r>
            <a:r>
              <a:rPr lang="en-IE" dirty="0" smtClean="0"/>
              <a:t>(2000) ILT 140</a:t>
            </a:r>
          </a:p>
          <a:p>
            <a:r>
              <a:rPr lang="en-US" i="1" dirty="0"/>
              <a:t>Cuddy v Mays </a:t>
            </a:r>
            <a:r>
              <a:rPr lang="en-US" dirty="0"/>
              <a:t>[2003] IEHC </a:t>
            </a:r>
            <a:r>
              <a:rPr lang="en-US" dirty="0" smtClean="0"/>
              <a:t>103</a:t>
            </a:r>
          </a:p>
          <a:p>
            <a:r>
              <a:rPr lang="en-US" i="1" dirty="0"/>
              <a:t>Courtney v Our Lady's Hospital Ltd t/a Our Lady's Hospital Crumlin &amp; </a:t>
            </a:r>
            <a:r>
              <a:rPr lang="en-US" i="1" dirty="0" err="1"/>
              <a:t>Ors</a:t>
            </a:r>
            <a:r>
              <a:rPr lang="en-US" i="1" dirty="0"/>
              <a:t> </a:t>
            </a:r>
            <a:r>
              <a:rPr lang="en-US" dirty="0"/>
              <a:t>[2011] IEHC 226 </a:t>
            </a:r>
            <a:endParaRPr lang="en-US" dirty="0" smtClean="0"/>
          </a:p>
          <a:p>
            <a:r>
              <a:rPr lang="en-US" i="1" dirty="0"/>
              <a:t>Sheehan v Bus </a:t>
            </a:r>
            <a:r>
              <a:rPr lang="en-US" i="1" dirty="0" err="1"/>
              <a:t>Éireann</a:t>
            </a:r>
            <a:r>
              <a:rPr lang="en-US" i="1" dirty="0"/>
              <a:t> </a:t>
            </a:r>
            <a:r>
              <a:rPr lang="en-US" dirty="0"/>
              <a:t>[2020] IEHC 160</a:t>
            </a:r>
            <a:endParaRPr lang="en-IE" i="1" dirty="0"/>
          </a:p>
        </p:txBody>
      </p:sp>
      <p:sp>
        <p:nvSpPr>
          <p:cNvPr id="5" name="Text Placeholder 4"/>
          <p:cNvSpPr>
            <a:spLocks noGrp="1"/>
          </p:cNvSpPr>
          <p:nvPr>
            <p:ph type="body" sz="quarter" idx="3"/>
          </p:nvPr>
        </p:nvSpPr>
        <p:spPr/>
        <p:txBody>
          <a:bodyPr/>
          <a:lstStyle/>
          <a:p>
            <a:r>
              <a:rPr lang="en-IE" dirty="0" smtClean="0"/>
              <a:t>United Kingdom</a:t>
            </a:r>
            <a:endParaRPr lang="en-IE" dirty="0"/>
          </a:p>
        </p:txBody>
      </p:sp>
      <p:sp>
        <p:nvSpPr>
          <p:cNvPr id="6" name="Content Placeholder 5"/>
          <p:cNvSpPr>
            <a:spLocks noGrp="1"/>
          </p:cNvSpPr>
          <p:nvPr>
            <p:ph sz="quarter" idx="4"/>
          </p:nvPr>
        </p:nvSpPr>
        <p:spPr/>
        <p:txBody>
          <a:bodyPr/>
          <a:lstStyle/>
          <a:p>
            <a:r>
              <a:rPr lang="en-US" i="1" dirty="0" err="1"/>
              <a:t>McLoughlin</a:t>
            </a:r>
            <a:r>
              <a:rPr lang="en-US" i="1" dirty="0"/>
              <a:t> v O’Brian </a:t>
            </a:r>
            <a:r>
              <a:rPr lang="en-US" dirty="0"/>
              <a:t>[1983] 1 AC </a:t>
            </a:r>
            <a:r>
              <a:rPr lang="en-US" dirty="0" smtClean="0"/>
              <a:t>410</a:t>
            </a:r>
          </a:p>
          <a:p>
            <a:r>
              <a:rPr lang="en-US" i="1" dirty="0" err="1"/>
              <a:t>Attia</a:t>
            </a:r>
            <a:r>
              <a:rPr lang="en-US" i="1" dirty="0"/>
              <a:t> v British Gas </a:t>
            </a:r>
            <a:r>
              <a:rPr lang="en-US" dirty="0"/>
              <a:t>[1988] QB 304</a:t>
            </a:r>
            <a:endParaRPr lang="en-US" dirty="0" smtClean="0"/>
          </a:p>
          <a:p>
            <a:r>
              <a:rPr lang="en-US" i="1" dirty="0" err="1"/>
              <a:t>Alcock</a:t>
            </a:r>
            <a:r>
              <a:rPr lang="en-US" i="1" dirty="0"/>
              <a:t> v Chief Constable of South Yorkshire </a:t>
            </a:r>
            <a:r>
              <a:rPr lang="en-US" dirty="0"/>
              <a:t>[1991] 3 W.L.R. 1057 (HL)10 </a:t>
            </a:r>
            <a:endParaRPr lang="en-US" dirty="0" smtClean="0"/>
          </a:p>
          <a:p>
            <a:r>
              <a:rPr lang="en-US" i="1" dirty="0"/>
              <a:t>White v Chief Constable of the South Yorkshire Police </a:t>
            </a:r>
            <a:r>
              <a:rPr lang="en-US" dirty="0"/>
              <a:t>[1999] 2 AC 455</a:t>
            </a:r>
            <a:r>
              <a:rPr lang="en-US" i="1" dirty="0"/>
              <a:t> </a:t>
            </a:r>
            <a:endParaRPr lang="en-IE" dirty="0"/>
          </a:p>
        </p:txBody>
      </p:sp>
      <p:sp>
        <p:nvSpPr>
          <p:cNvPr id="12" name="Notched Right Arrow 11"/>
          <p:cNvSpPr/>
          <p:nvPr/>
        </p:nvSpPr>
        <p:spPr>
          <a:xfrm rot="21386528">
            <a:off x="3889345" y="2769435"/>
            <a:ext cx="1740631" cy="21355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665606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560" y="452718"/>
            <a:ext cx="8872274" cy="1400530"/>
          </a:xfrm>
        </p:spPr>
        <p:txBody>
          <a:bodyPr/>
          <a:lstStyle/>
          <a:p>
            <a:r>
              <a:rPr lang="en-IE" dirty="0" smtClean="0"/>
              <a:t>Seminal: </a:t>
            </a:r>
            <a:r>
              <a:rPr lang="en-US" i="1" dirty="0"/>
              <a:t>Kelly v Hennessy </a:t>
            </a:r>
            <a:r>
              <a:rPr lang="en-US" dirty="0"/>
              <a:t>[1995] 3 IR 253</a:t>
            </a:r>
            <a:r>
              <a:rPr lang="en-IE" dirty="0" smtClean="0"/>
              <a:t> </a:t>
            </a:r>
            <a:endParaRPr lang="en-IE" dirty="0"/>
          </a:p>
        </p:txBody>
      </p:sp>
      <p:sp>
        <p:nvSpPr>
          <p:cNvPr id="5" name="Content Placeholder 4"/>
          <p:cNvSpPr>
            <a:spLocks noGrp="1"/>
          </p:cNvSpPr>
          <p:nvPr>
            <p:ph idx="1"/>
          </p:nvPr>
        </p:nvSpPr>
        <p:spPr/>
        <p:txBody>
          <a:bodyPr>
            <a:normAutofit lnSpcReduction="10000"/>
          </a:bodyPr>
          <a:lstStyle/>
          <a:p>
            <a:pPr lvl="0" hangingPunct="0"/>
            <a:r>
              <a:rPr lang="en-US" dirty="0"/>
              <a:t>Plaintiff must establish that they suffer from a </a:t>
            </a:r>
            <a:r>
              <a:rPr lang="en-US" dirty="0" err="1"/>
              <a:t>recognisable</a:t>
            </a:r>
            <a:r>
              <a:rPr lang="en-US" dirty="0"/>
              <a:t> psychiatric illness,</a:t>
            </a:r>
            <a:endParaRPr lang="en-IE" dirty="0"/>
          </a:p>
          <a:p>
            <a:pPr lvl="0" hangingPunct="0"/>
            <a:r>
              <a:rPr lang="en-US" dirty="0"/>
              <a:t>They must show that this was shock induced,</a:t>
            </a:r>
            <a:endParaRPr lang="en-IE" dirty="0"/>
          </a:p>
          <a:p>
            <a:pPr lvl="0" hangingPunct="0"/>
            <a:r>
              <a:rPr lang="en-US" dirty="0"/>
              <a:t>The nervous shock must have been caused by the defendant’s negligence,</a:t>
            </a:r>
            <a:endParaRPr lang="en-IE" dirty="0"/>
          </a:p>
          <a:p>
            <a:pPr lvl="0" hangingPunct="0"/>
            <a:r>
              <a:rPr lang="en-US" dirty="0"/>
              <a:t>The nervous shock must be by reason of actual or apprehended physical injury to the plaintiff or another person,</a:t>
            </a:r>
            <a:endParaRPr lang="en-IE" dirty="0"/>
          </a:p>
          <a:p>
            <a:pPr lvl="0" hangingPunct="0"/>
            <a:r>
              <a:rPr lang="en-US" dirty="0"/>
              <a:t>The plaintiff must show that the defendant owed a duty of care not to cause the reasonably foreseeable nervous shock. As regards this element Hamilton CJ stated that the relationship between the plaintiff and the person injured must be close, but did not specify particular relationships. </a:t>
            </a:r>
            <a:endParaRPr lang="en-IE" dirty="0"/>
          </a:p>
          <a:p>
            <a:endParaRPr lang="en-IE" dirty="0"/>
          </a:p>
        </p:txBody>
      </p:sp>
    </p:spTree>
    <p:extLst>
      <p:ext uri="{BB962C8B-B14F-4D97-AF65-F5344CB8AC3E}">
        <p14:creationId xmlns:p14="http://schemas.microsoft.com/office/powerpoint/2010/main" val="3262481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Employment: </a:t>
            </a:r>
            <a:r>
              <a:rPr lang="en-IE" i="1" dirty="0" smtClean="0"/>
              <a:t>Curran </a:t>
            </a:r>
            <a:r>
              <a:rPr lang="en-IE" i="1" dirty="0"/>
              <a:t>v Cadbury (Ireland) Ltd </a:t>
            </a:r>
            <a:r>
              <a:rPr lang="en-IE" dirty="0"/>
              <a:t>(2000) ILT 140</a:t>
            </a:r>
            <a:r>
              <a:rPr lang="en-IE" i="1" dirty="0"/>
              <a:t/>
            </a:r>
            <a:br>
              <a:rPr lang="en-IE" i="1" dirty="0"/>
            </a:br>
            <a:endParaRPr lang="en-IE" b="1" dirty="0">
              <a:solidFill>
                <a:srgbClr val="FFFF00"/>
              </a:solidFill>
            </a:endParaRPr>
          </a:p>
        </p:txBody>
      </p:sp>
      <p:pic>
        <p:nvPicPr>
          <p:cNvPr id="14" name="Picture Placeholder 1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44694" y="2327306"/>
            <a:ext cx="4395787" cy="3145064"/>
          </a:xfrm>
        </p:spPr>
      </p:pic>
      <p:sp>
        <p:nvSpPr>
          <p:cNvPr id="3" name="Content Placeholder 2"/>
          <p:cNvSpPr>
            <a:spLocks noGrp="1"/>
          </p:cNvSpPr>
          <p:nvPr>
            <p:ph sz="half" idx="2"/>
          </p:nvPr>
        </p:nvSpPr>
        <p:spPr/>
        <p:txBody>
          <a:bodyPr/>
          <a:lstStyle/>
          <a:p>
            <a:pPr hangingPunct="0"/>
            <a:r>
              <a:rPr lang="en-GB" dirty="0" smtClean="0"/>
              <a:t>McMahon J:</a:t>
            </a:r>
          </a:p>
          <a:p>
            <a:pPr hangingPunct="0">
              <a:buFont typeface="Wingdings" panose="05000000000000000000" pitchFamily="2" charset="2"/>
              <a:buChar char="§"/>
            </a:pPr>
            <a:r>
              <a:rPr lang="en-GB" dirty="0" smtClean="0"/>
              <a:t>Distinction between primary and secondary did not do ‘anything </a:t>
            </a:r>
            <a:r>
              <a:rPr lang="en-GB" dirty="0"/>
              <a:t>to assist the development of legal principles that should guide the courts in this complex area of law’. </a:t>
            </a:r>
            <a:endParaRPr lang="en-IE" dirty="0"/>
          </a:p>
          <a:p>
            <a:pPr hangingPunct="0">
              <a:buFont typeface="Wingdings" panose="05000000000000000000" pitchFamily="2" charset="2"/>
              <a:buChar char="§"/>
            </a:pPr>
            <a:r>
              <a:rPr lang="en-GB" dirty="0"/>
              <a:t>He further stated that ‘The law on this topic is far from settled, a divergence of approach between the two jurisdictions is becoming increasingly obvious and perhaps inevitable...’. </a:t>
            </a:r>
            <a:endParaRPr lang="en-IE" dirty="0"/>
          </a:p>
          <a:p>
            <a:endParaRPr lang="en-IE" dirty="0"/>
          </a:p>
        </p:txBody>
      </p:sp>
    </p:spTree>
    <p:extLst>
      <p:ext uri="{BB962C8B-B14F-4D97-AF65-F5344CB8AC3E}">
        <p14:creationId xmlns:p14="http://schemas.microsoft.com/office/powerpoint/2010/main" val="3221880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E" dirty="0" smtClean="0"/>
              <a:t>Killings: </a:t>
            </a:r>
            <a:r>
              <a:rPr lang="en-IE" i="1" dirty="0" smtClean="0"/>
              <a:t>Madden v </a:t>
            </a:r>
            <a:r>
              <a:rPr lang="en-IE" i="1" dirty="0" err="1" smtClean="0"/>
              <a:t>Doohan</a:t>
            </a:r>
            <a:r>
              <a:rPr lang="en-IE" i="1" dirty="0" smtClean="0"/>
              <a:t> and Another </a:t>
            </a:r>
            <a:r>
              <a:rPr lang="en-IE" dirty="0" smtClean="0"/>
              <a:t>[2012] IEHC 422</a:t>
            </a:r>
            <a:endParaRPr lang="en-IE" i="1" dirty="0"/>
          </a:p>
        </p:txBody>
      </p:sp>
      <p:pic>
        <p:nvPicPr>
          <p:cNvPr id="3074" name="Picture 2" descr="€750,000 for family of murder victim"/>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3389" b="13389"/>
          <a:stretch>
            <a:fillRect/>
          </a:stretch>
        </p:blipFill>
        <p:spPr bwMode="auto">
          <a:xfrm>
            <a:off x="1154956" y="666209"/>
            <a:ext cx="8947577" cy="3640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014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1791</TotalTime>
  <Words>763</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Wingdings</vt:lpstr>
      <vt:lpstr>Wingdings 3</vt:lpstr>
      <vt:lpstr>Ion</vt:lpstr>
      <vt:lpstr>LW262 Tort Law: Week 12: Lecture 1</vt:lpstr>
      <vt:lpstr>Week 12 Snapshot</vt:lpstr>
      <vt:lpstr>Psychiatric Injury: Nervous Shock</vt:lpstr>
      <vt:lpstr>Issues</vt:lpstr>
      <vt:lpstr>Early Cases</vt:lpstr>
      <vt:lpstr>‘Modern’ Cases</vt:lpstr>
      <vt:lpstr>Seminal: Kelly v Hennessy [1995] 3 IR 253 </vt:lpstr>
      <vt:lpstr>Employment: Curran v Cadbury (Ireland) Ltd (2000) ILT 140 </vt:lpstr>
      <vt:lpstr>Killings: Madden v Doohan and Another [2012] IEHC 422</vt:lpstr>
      <vt:lpstr>Devlin v National Maternity Hospital [2008] 2 IR 222 </vt:lpstr>
      <vt:lpstr>Sheehan v Bus Éireann </vt:lpstr>
      <vt:lpstr>Issues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LW3109 Tort Law: Week 11 Online Class</dc:title>
  <dc:creator>Connolly, Ursula</dc:creator>
  <cp:lastModifiedBy>Connolly, Ursula</cp:lastModifiedBy>
  <cp:revision>26</cp:revision>
  <dcterms:created xsi:type="dcterms:W3CDTF">2020-12-08T18:21:23Z</dcterms:created>
  <dcterms:modified xsi:type="dcterms:W3CDTF">2021-12-13T14:50:10Z</dcterms:modified>
</cp:coreProperties>
</file>