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309" r:id="rId4"/>
    <p:sldId id="307" r:id="rId5"/>
    <p:sldId id="30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lly, Ursula" initials="CU" lastIdx="2" clrIdx="0">
    <p:extLst>
      <p:ext uri="{19B8F6BF-5375-455C-9EA6-DF929625EA0E}">
        <p15:presenceInfo xmlns:p15="http://schemas.microsoft.com/office/powerpoint/2012/main" userId="Connolly, Urs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EDBAD-9C53-4105-BA0B-04EA7F8879F3}" type="datetimeFigureOut">
              <a:rPr lang="en-IE" smtClean="0"/>
              <a:t>15/12/2021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77BA-7DA9-485C-B07F-2853F18BBC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222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q/question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FE89-05B2-4F56-9536-66ECA4637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400" dirty="0" smtClean="0"/>
              <a:t>LW262 </a:t>
            </a:r>
            <a:r>
              <a:rPr lang="en-IE" sz="4400" dirty="0"/>
              <a:t>Tort Law: Week </a:t>
            </a:r>
            <a:r>
              <a:rPr lang="en-IE" sz="4400" dirty="0" smtClean="0"/>
              <a:t>12: Lecture </a:t>
            </a:r>
            <a:r>
              <a:rPr lang="en-IE" sz="4400" dirty="0" smtClean="0"/>
              <a:t>3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1322B-6315-4855-A49A-C5422BC53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Ursula Connolly, lecturer for tort law</a:t>
            </a:r>
          </a:p>
        </p:txBody>
      </p:sp>
    </p:spTree>
    <p:extLst>
      <p:ext uri="{BB962C8B-B14F-4D97-AF65-F5344CB8AC3E}">
        <p14:creationId xmlns:p14="http://schemas.microsoft.com/office/powerpoint/2010/main" val="36129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9720-CA1E-4A66-9D74-16FA2C9D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400"/>
          </a:xfrm>
        </p:spPr>
        <p:txBody>
          <a:bodyPr/>
          <a:lstStyle/>
          <a:p>
            <a:r>
              <a:rPr lang="en-IE" b="1" dirty="0"/>
              <a:t>Week </a:t>
            </a:r>
            <a:r>
              <a:rPr lang="en-IE" b="1" dirty="0" smtClean="0"/>
              <a:t>12 </a:t>
            </a:r>
            <a:r>
              <a:rPr lang="en-IE" b="1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E2D9-B58D-44BF-8C1F-19ADDDC0F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498407"/>
            <a:ext cx="7487955" cy="5011576"/>
          </a:xfrm>
        </p:spPr>
        <p:txBody>
          <a:bodyPr>
            <a:normAutofit/>
          </a:bodyPr>
          <a:lstStyle/>
          <a:p>
            <a:r>
              <a:rPr lang="en-IE" b="1" dirty="0"/>
              <a:t>You should have: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E" dirty="0"/>
              <a:t>Tort Law: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Finished Topic </a:t>
            </a:r>
            <a:r>
              <a:rPr lang="en-IE" dirty="0" smtClean="0"/>
              <a:t>4 Causation and Topic 5 Remoteness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 smtClean="0"/>
              <a:t>Topic 6: Nervous Shock Week 12</a:t>
            </a:r>
            <a:endParaRPr lang="en-IE" dirty="0"/>
          </a:p>
          <a:p>
            <a:pPr>
              <a:buFont typeface="Wingdings" panose="05000000000000000000" pitchFamily="2" charset="2"/>
              <a:buChar char="ü"/>
            </a:pPr>
            <a:r>
              <a:rPr lang="en-IE" dirty="0"/>
              <a:t>Tutorials: tutorial 5</a:t>
            </a:r>
            <a:r>
              <a:rPr lang="en-IE" dirty="0" smtClean="0"/>
              <a:t> (Week 11 and 12)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Content Placeholder 5" descr="A picture of a clip board with a to do list attached with two items ticked off">
            <a:extLst>
              <a:ext uri="{FF2B5EF4-FFF2-40B4-BE49-F238E27FC236}">
                <a16:creationId xmlns:a16="http://schemas.microsoft.com/office/drawing/2014/main" id="{8076E9DE-D5D9-403C-9396-301F91DFDE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1586" y="1573191"/>
            <a:ext cx="3951937" cy="4195763"/>
          </a:xfrm>
        </p:spPr>
      </p:pic>
    </p:spTree>
    <p:extLst>
      <p:ext uri="{BB962C8B-B14F-4D97-AF65-F5344CB8AC3E}">
        <p14:creationId xmlns:p14="http://schemas.microsoft.com/office/powerpoint/2010/main" val="16763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Nervous Shock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Historical reluctance</a:t>
            </a:r>
          </a:p>
          <a:p>
            <a:endParaRPr lang="en-IE" dirty="0"/>
          </a:p>
          <a:p>
            <a:r>
              <a:rPr lang="en-IE" dirty="0" smtClean="0"/>
              <a:t>Divergence between Irish and English law (evident from 1880s but certainly post </a:t>
            </a:r>
            <a:r>
              <a:rPr lang="en-IE" i="1" dirty="0" err="1" smtClean="0"/>
              <a:t>Alcock</a:t>
            </a:r>
            <a:r>
              <a:rPr lang="en-IE" i="1" dirty="0" smtClean="0"/>
              <a:t>)</a:t>
            </a:r>
          </a:p>
          <a:p>
            <a:endParaRPr lang="en-IE" i="1" dirty="0"/>
          </a:p>
          <a:p>
            <a:r>
              <a:rPr lang="en-IE" dirty="0" smtClean="0"/>
              <a:t>England: Primary and secondary victims: </a:t>
            </a:r>
            <a:r>
              <a:rPr lang="en-IE" i="1" dirty="0" err="1" smtClean="0"/>
              <a:t>Alcock</a:t>
            </a:r>
            <a:r>
              <a:rPr lang="en-IE" i="1" dirty="0" smtClean="0"/>
              <a:t>, White.</a:t>
            </a:r>
          </a:p>
          <a:p>
            <a:endParaRPr lang="en-IE" i="1" dirty="0"/>
          </a:p>
          <a:p>
            <a:r>
              <a:rPr lang="en-IE" dirty="0" smtClean="0"/>
              <a:t>Ireland: </a:t>
            </a:r>
            <a:r>
              <a:rPr lang="en-IE" i="1" dirty="0" smtClean="0"/>
              <a:t>Kelly v Hennessy, Courtney, Cuddy, Sheehan, Devlin.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355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Should Ireland have special rules for psychiatric injury?</a:t>
            </a:r>
          </a:p>
          <a:p>
            <a:endParaRPr lang="en-IE" dirty="0"/>
          </a:p>
          <a:p>
            <a:r>
              <a:rPr lang="en-IE" dirty="0" smtClean="0"/>
              <a:t>Should the rules adopt the primary/secondary distinction?</a:t>
            </a:r>
          </a:p>
          <a:p>
            <a:endParaRPr lang="en-IE" dirty="0"/>
          </a:p>
          <a:p>
            <a:r>
              <a:rPr lang="en-IE" dirty="0" smtClean="0"/>
              <a:t>Should those who do not know the victims be able to recover for psychiatric injury? If so, always? Or sometimes? How do we decide?</a:t>
            </a:r>
          </a:p>
          <a:p>
            <a:endParaRPr lang="en-IE" dirty="0"/>
          </a:p>
          <a:p>
            <a:r>
              <a:rPr lang="en-IE" dirty="0" smtClean="0"/>
              <a:t>If you were an appeal judge in </a:t>
            </a:r>
            <a:r>
              <a:rPr lang="en-IE" i="1" dirty="0" smtClean="0"/>
              <a:t>Sheehan</a:t>
            </a:r>
            <a:r>
              <a:rPr lang="en-IE" dirty="0" smtClean="0"/>
              <a:t> how </a:t>
            </a:r>
            <a:r>
              <a:rPr lang="en-IE" smtClean="0"/>
              <a:t>would you find?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25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18" y="452718"/>
            <a:ext cx="9025116" cy="1400530"/>
          </a:xfrm>
        </p:spPr>
        <p:txBody>
          <a:bodyPr/>
          <a:lstStyle/>
          <a:p>
            <a:r>
              <a:rPr lang="en-IE" dirty="0" smtClean="0"/>
              <a:t>Next Semester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379982"/>
          </a:xfrm>
        </p:spPr>
        <p:txBody>
          <a:bodyPr>
            <a:normAutofit/>
          </a:bodyPr>
          <a:lstStyle/>
          <a:p>
            <a:r>
              <a:rPr lang="en-IE" b="1" dirty="0" smtClean="0"/>
              <a:t>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 smtClean="0"/>
              <a:t>Tort Law will continue: end of term 2 hour exam worth 85%</a:t>
            </a:r>
          </a:p>
          <a:p>
            <a:pPr marL="0" indent="0">
              <a:buNone/>
            </a:pP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r>
              <a:rPr lang="en-IE" b="1" dirty="0" smtClean="0"/>
              <a:t>Tutorials: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dirty="0" smtClean="0"/>
              <a:t>Tort Law</a:t>
            </a:r>
          </a:p>
          <a:p>
            <a:pPr>
              <a:buFont typeface="Wingdings" panose="05000000000000000000" pitchFamily="2" charset="2"/>
              <a:buChar char="ü"/>
            </a:pPr>
            <a:endParaRPr lang="en-IE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E" b="1" dirty="0" smtClean="0"/>
              <a:t>CÉIM</a:t>
            </a:r>
          </a:p>
          <a:p>
            <a:pPr marL="0" indent="0">
              <a:buNone/>
            </a:pPr>
            <a:endParaRPr lang="en-IE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E" b="1" dirty="0" smtClean="0"/>
              <a:t>Lecturer: </a:t>
            </a:r>
            <a:r>
              <a:rPr lang="en-IE" dirty="0" smtClean="0"/>
              <a:t>Dr Edel Hughes</a:t>
            </a:r>
          </a:p>
          <a:p>
            <a:pPr>
              <a:buFont typeface="Wingdings" panose="05000000000000000000" pitchFamily="2" charset="2"/>
              <a:buChar char="ü"/>
            </a:pPr>
            <a:endParaRPr lang="en-IE" b="1" dirty="0" smtClean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89" y="2330920"/>
            <a:ext cx="3045145" cy="3696169"/>
          </a:xfrm>
        </p:spPr>
      </p:pic>
      <p:sp>
        <p:nvSpPr>
          <p:cNvPr id="5" name="Right Arrow 4"/>
          <p:cNvSpPr/>
          <p:nvPr/>
        </p:nvSpPr>
        <p:spPr>
          <a:xfrm rot="20693980">
            <a:off x="4738605" y="5550059"/>
            <a:ext cx="1814998" cy="410427"/>
          </a:xfrm>
          <a:prstGeom prst="rightArrow">
            <a:avLst>
              <a:gd name="adj1" fmla="val 89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08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8049-85BA-4C23-B2D1-E24A44D2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5" name="Content Placeholder 4" descr="Text, whiteboard with the word questions written on it. &#10;&#10;Description automatically generated">
            <a:extLst>
              <a:ext uri="{FF2B5EF4-FFF2-40B4-BE49-F238E27FC236}">
                <a16:creationId xmlns:a16="http://schemas.microsoft.com/office/drawing/2014/main" id="{F534152A-F002-443F-A69B-F5EBC6E10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6940" y="1542197"/>
            <a:ext cx="8106769" cy="4706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64C6E-320C-43D4-AFB2-E248E092A5D3}"/>
              </a:ext>
            </a:extLst>
          </p:cNvPr>
          <p:cNvSpPr txBox="1"/>
          <p:nvPr/>
        </p:nvSpPr>
        <p:spPr>
          <a:xfrm>
            <a:off x="2430066" y="6248400"/>
            <a:ext cx="6293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www.thebluediamondgallery.com/handwriting/q/questions.html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166954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195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LW262 Tort Law: Week 12: Lecture 3</vt:lpstr>
      <vt:lpstr>Week 12 Snapshot</vt:lpstr>
      <vt:lpstr>Nervous Shock Overview</vt:lpstr>
      <vt:lpstr>Issues</vt:lpstr>
      <vt:lpstr>Next Semester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LW3109 Tort Law: Week 11 Online Class</dc:title>
  <dc:creator>Connolly, Ursula</dc:creator>
  <cp:lastModifiedBy>Connolly, Ursula</cp:lastModifiedBy>
  <cp:revision>31</cp:revision>
  <dcterms:created xsi:type="dcterms:W3CDTF">2020-12-08T18:21:23Z</dcterms:created>
  <dcterms:modified xsi:type="dcterms:W3CDTF">2021-12-15T14:01:20Z</dcterms:modified>
</cp:coreProperties>
</file>