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or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1937AC-5DA0-4305-895E-99B2BC137806}">
  <a:tblStyle styleId="{ED1937AC-5DA0-4305-895E-99B2BC1378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Lor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Lor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o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1eed3358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1eed3358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9dfefc8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9dfefc8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19be7938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19be7938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eed33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eed33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9be793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9be793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1eed3358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1eed3358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1eed3358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1eed3358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1eed3358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1eed3358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19dfefc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19dfefc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1eed3358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1eed3358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jpg"/><Relationship Id="rId5" Type="http://schemas.openxmlformats.org/officeDocument/2006/relationships/hyperlink" Target="https://github.com/mediamedvedev/Data_portfolio/blob/master/Recommender%20System%20with%20Spark%20and%20IBM%20Watson%20Studio.ipynb" TargetMode="External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13450" y="1181425"/>
            <a:ext cx="6509700" cy="19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Lora"/>
                <a:ea typeface="Lora"/>
                <a:cs typeface="Lora"/>
                <a:sym typeface="Lora"/>
              </a:rPr>
              <a:t>Tran</a:t>
            </a:r>
            <a:r>
              <a:rPr b="1" lang="en-GB" sz="2400">
                <a:latin typeface="Lora"/>
                <a:ea typeface="Lora"/>
                <a:cs typeface="Lora"/>
                <a:sym typeface="Lora"/>
              </a:rPr>
              <a:t>s</a:t>
            </a:r>
            <a:r>
              <a:rPr b="1" lang="en-GB" sz="2400">
                <a:latin typeface="Lora"/>
                <a:ea typeface="Lora"/>
                <a:cs typeface="Lora"/>
                <a:sym typeface="Lora"/>
              </a:rPr>
              <a:t>media Production</a:t>
            </a:r>
            <a:endParaRPr b="1" sz="2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Course Overview</a:t>
            </a:r>
            <a:endParaRPr b="1" sz="17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7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Sergei Medvedev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025" y="1057200"/>
            <a:ext cx="2256500" cy="22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2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2"/>
          <p:cNvSpPr txBox="1"/>
          <p:nvPr/>
        </p:nvSpPr>
        <p:spPr>
          <a:xfrm>
            <a:off x="437250" y="571825"/>
            <a:ext cx="650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ML for Personalised Experience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6625125" y="1546925"/>
            <a:ext cx="2517900" cy="2813100"/>
          </a:xfrm>
          <a:prstGeom prst="rect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6701325" y="1546925"/>
            <a:ext cx="2231700" cy="26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collaborative filtering, not only fans but virtually every user becomes an ambassador of what they watch, play or like.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Result: 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personalised communication, customisation, and cost-effectiveness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2"/>
          <p:cNvGrpSpPr/>
          <p:nvPr/>
        </p:nvGrpSpPr>
        <p:grpSpPr>
          <a:xfrm>
            <a:off x="437250" y="1366225"/>
            <a:ext cx="2608200" cy="2809700"/>
            <a:chOff x="437250" y="1518625"/>
            <a:chExt cx="2608200" cy="2809700"/>
          </a:xfrm>
        </p:grpSpPr>
        <p:sp>
          <p:nvSpPr>
            <p:cNvPr id="269" name="Google Shape;269;p22"/>
            <p:cNvSpPr txBox="1"/>
            <p:nvPr/>
          </p:nvSpPr>
          <p:spPr>
            <a:xfrm>
              <a:off x="1173450" y="2691425"/>
              <a:ext cx="1872000" cy="104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Facebook Ads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Search Network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Display Network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Youtube TrueView Ads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0" name="Google Shape;270;p22"/>
            <p:cNvPicPr preferRelativeResize="0"/>
            <p:nvPr/>
          </p:nvPicPr>
          <p:blipFill rotWithShape="1">
            <a:blip r:embed="rId4">
              <a:alphaModFix/>
            </a:blip>
            <a:srcRect b="55625" l="6215" r="74403" t="19878"/>
            <a:stretch/>
          </p:blipFill>
          <p:spPr>
            <a:xfrm>
              <a:off x="473550" y="2809225"/>
              <a:ext cx="746175" cy="6456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2"/>
            <p:cNvSpPr txBox="1"/>
            <p:nvPr/>
          </p:nvSpPr>
          <p:spPr>
            <a:xfrm>
              <a:off x="437250" y="3736913"/>
              <a:ext cx="1872000" cy="4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Facebook Lead Ad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Remarketing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437250" y="1518625"/>
              <a:ext cx="2517900" cy="10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MICROTARGETING</a:t>
              </a:r>
              <a:endParaRPr sz="30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Google Shape;273;p22"/>
            <p:cNvPicPr preferRelativeResize="0"/>
            <p:nvPr/>
          </p:nvPicPr>
          <p:blipFill rotWithShape="1">
            <a:blip r:embed="rId4">
              <a:alphaModFix/>
            </a:blip>
            <a:srcRect b="20930" l="73170" r="7448" t="52998"/>
            <a:stretch/>
          </p:blipFill>
          <p:spPr>
            <a:xfrm>
              <a:off x="1813688" y="3641126"/>
              <a:ext cx="746175" cy="687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" name="Google Shape;274;p22"/>
          <p:cNvGrpSpPr/>
          <p:nvPr/>
        </p:nvGrpSpPr>
        <p:grpSpPr>
          <a:xfrm>
            <a:off x="3332850" y="1366225"/>
            <a:ext cx="3041100" cy="3312400"/>
            <a:chOff x="3485250" y="1442425"/>
            <a:chExt cx="3041100" cy="3312400"/>
          </a:xfrm>
        </p:grpSpPr>
        <p:sp>
          <p:nvSpPr>
            <p:cNvPr id="275" name="Google Shape;275;p22"/>
            <p:cNvSpPr txBox="1"/>
            <p:nvPr/>
          </p:nvSpPr>
          <p:spPr>
            <a:xfrm>
              <a:off x="3535650" y="3746225"/>
              <a:ext cx="2990700" cy="10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Medvedev, S. (2019) Movie Collaborative 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Recommender System. Available at: </a:t>
              </a:r>
              <a:r>
                <a:rPr lang="en-GB" sz="1000" u="sng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https://github.com/mediamedvedev/Data_portfolio/blob/master/Recommender System with Spark and IBM Watson Studio.ipynb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3485250" y="1442425"/>
              <a:ext cx="2517900" cy="10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RECOMMENDER SYSTEMS</a:t>
              </a:r>
              <a:endParaRPr sz="30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2"/>
            <p:cNvSpPr txBox="1"/>
            <p:nvPr/>
          </p:nvSpPr>
          <p:spPr>
            <a:xfrm>
              <a:off x="3535650" y="2615225"/>
              <a:ext cx="2679000" cy="11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 (FB Lead Ads, quizzes, surveys, forms, test ads on social media)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 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Making recommendations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Returning results back to the system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22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2"/>
          <p:cNvPicPr preferRelativeResize="0"/>
          <p:nvPr/>
        </p:nvPicPr>
        <p:blipFill rotWithShape="1">
          <a:blip r:embed="rId6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 txBox="1"/>
          <p:nvPr/>
        </p:nvSpPr>
        <p:spPr>
          <a:xfrm>
            <a:off x="1931550" y="1860850"/>
            <a:ext cx="5280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E57200"/>
                </a:solidFill>
                <a:latin typeface="Lora"/>
                <a:ea typeface="Lora"/>
                <a:cs typeface="Lora"/>
                <a:sym typeface="Lora"/>
              </a:rPr>
              <a:t>THANK YOU</a:t>
            </a:r>
            <a:endParaRPr b="1" sz="4800">
              <a:solidFill>
                <a:srgbClr val="E572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86" name="Google Shape;2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100" y="2865475"/>
            <a:ext cx="1093800" cy="128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3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37250" y="571825"/>
            <a:ext cx="650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solidFill>
                  <a:schemeClr val="dk1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Complex Projects = Complex Audiences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45700" y="1882175"/>
            <a:ext cx="1836000" cy="1836000"/>
          </a:xfrm>
          <a:prstGeom prst="ellipse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Participation Funnel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673654" y="1882175"/>
            <a:ext cx="1836000" cy="1836000"/>
          </a:xfrm>
          <a:prstGeom prst="ellipse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Audience Classifications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801608" y="1882175"/>
            <a:ext cx="1836000" cy="1836000"/>
          </a:xfrm>
          <a:prstGeom prst="ellipse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Microtargeting and Machine Learning</a:t>
            </a:r>
            <a:endParaRPr b="1" sz="1200"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3275" y="1987825"/>
            <a:ext cx="1624725" cy="16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37250" y="571825"/>
            <a:ext cx="650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ora"/>
                <a:ea typeface="Lora"/>
                <a:cs typeface="Lora"/>
                <a:sym typeface="Lora"/>
              </a:rPr>
              <a:t>Participation Funnel. Or a Spiral?</a:t>
            </a:r>
            <a:endParaRPr b="1" sz="24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3450" y="2062225"/>
            <a:ext cx="564900" cy="28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362975" y="1795375"/>
            <a:ext cx="6194004" cy="2123875"/>
            <a:chOff x="591575" y="1795375"/>
            <a:chExt cx="6194004" cy="2123875"/>
          </a:xfrm>
        </p:grpSpPr>
        <p:grpSp>
          <p:nvGrpSpPr>
            <p:cNvPr id="79" name="Google Shape;79;p15"/>
            <p:cNvGrpSpPr/>
            <p:nvPr/>
          </p:nvGrpSpPr>
          <p:grpSpPr>
            <a:xfrm>
              <a:off x="591575" y="1795375"/>
              <a:ext cx="2244600" cy="1998600"/>
              <a:chOff x="813175" y="1732825"/>
              <a:chExt cx="2244600" cy="1998600"/>
            </a:xfrm>
          </p:grpSpPr>
          <p:grpSp>
            <p:nvGrpSpPr>
              <p:cNvPr id="80" name="Google Shape;80;p15"/>
              <p:cNvGrpSpPr/>
              <p:nvPr/>
            </p:nvGrpSpPr>
            <p:grpSpPr>
              <a:xfrm>
                <a:off x="813175" y="1732825"/>
                <a:ext cx="2244600" cy="1998600"/>
                <a:chOff x="813175" y="1732825"/>
                <a:chExt cx="2244600" cy="1998600"/>
              </a:xfrm>
            </p:grpSpPr>
            <p:sp>
              <p:nvSpPr>
                <p:cNvPr id="81" name="Google Shape;81;p15"/>
                <p:cNvSpPr/>
                <p:nvPr/>
              </p:nvSpPr>
              <p:spPr>
                <a:xfrm rot="10800000">
                  <a:off x="813175" y="1732825"/>
                  <a:ext cx="2244600" cy="1998600"/>
                </a:xfrm>
                <a:prstGeom prst="trapezoid">
                  <a:avLst>
                    <a:gd fmla="val 41888" name="adj"/>
                  </a:avLst>
                </a:prstGeom>
                <a:noFill/>
                <a:ln cap="flat" cmpd="sng" w="19050">
                  <a:solidFill>
                    <a:srgbClr val="E572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2" name="Google Shape;82;p15"/>
                <p:cNvCxnSpPr>
                  <a:endCxn id="81" idx="1"/>
                </p:cNvCxnSpPr>
                <p:nvPr/>
              </p:nvCxnSpPr>
              <p:spPr>
                <a:xfrm>
                  <a:off x="1233988" y="2732125"/>
                  <a:ext cx="14052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E572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" name="Google Shape;83;p15"/>
                <p:cNvCxnSpPr/>
                <p:nvPr/>
              </p:nvCxnSpPr>
              <p:spPr>
                <a:xfrm>
                  <a:off x="1029400" y="2240375"/>
                  <a:ext cx="18261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E572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4" name="Google Shape;84;p15"/>
                <p:cNvCxnSpPr/>
                <p:nvPr/>
              </p:nvCxnSpPr>
              <p:spPr>
                <a:xfrm flipH="1" rot="10800000">
                  <a:off x="1435763" y="3206175"/>
                  <a:ext cx="1003800" cy="27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rgbClr val="E572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5" name="Google Shape;85;p15"/>
              <p:cNvSpPr txBox="1"/>
              <p:nvPr/>
            </p:nvSpPr>
            <p:spPr>
              <a:xfrm>
                <a:off x="1008625" y="1824625"/>
                <a:ext cx="18537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Calibri"/>
                    <a:ea typeface="Calibri"/>
                    <a:cs typeface="Calibri"/>
                    <a:sym typeface="Calibri"/>
                  </a:rPr>
                  <a:t>DISCOVERY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5"/>
              <p:cNvSpPr txBox="1"/>
              <p:nvPr/>
            </p:nvSpPr>
            <p:spPr>
              <a:xfrm>
                <a:off x="1008625" y="2301925"/>
                <a:ext cx="18537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00">
                    <a:latin typeface="Calibri"/>
                    <a:ea typeface="Calibri"/>
                    <a:cs typeface="Calibri"/>
                    <a:sym typeface="Calibri"/>
                  </a:rPr>
                  <a:t>ENGAGEMENT</a:t>
                </a:r>
                <a:endParaRPr sz="13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5"/>
              <p:cNvSpPr txBox="1"/>
              <p:nvPr/>
            </p:nvSpPr>
            <p:spPr>
              <a:xfrm>
                <a:off x="1008625" y="2779225"/>
                <a:ext cx="18537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Calibri"/>
                    <a:ea typeface="Calibri"/>
                    <a:cs typeface="Calibri"/>
                    <a:sym typeface="Calibri"/>
                  </a:rPr>
                  <a:t>ACTIVATION</a:t>
                </a:r>
                <a:endParaRPr sz="12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5"/>
              <p:cNvSpPr txBox="1"/>
              <p:nvPr/>
            </p:nvSpPr>
            <p:spPr>
              <a:xfrm>
                <a:off x="1008625" y="3292875"/>
                <a:ext cx="1853700" cy="36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latin typeface="Calibri"/>
                    <a:ea typeface="Calibri"/>
                    <a:cs typeface="Calibri"/>
                    <a:sym typeface="Calibri"/>
                  </a:rPr>
                  <a:t>ADVOCACY</a:t>
                </a:r>
                <a:endParaRPr sz="11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9" name="Google Shape;89;p15"/>
            <p:cNvCxnSpPr/>
            <p:nvPr/>
          </p:nvCxnSpPr>
          <p:spPr>
            <a:xfrm>
              <a:off x="2712800" y="2302925"/>
              <a:ext cx="3600000" cy="9000"/>
            </a:xfrm>
            <a:prstGeom prst="straightConnector1">
              <a:avLst/>
            </a:prstGeom>
            <a:noFill/>
            <a:ln cap="flat" cmpd="sng" w="19050">
              <a:solidFill>
                <a:srgbClr val="E572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5"/>
            <p:cNvCxnSpPr/>
            <p:nvPr/>
          </p:nvCxnSpPr>
          <p:spPr>
            <a:xfrm>
              <a:off x="2514975" y="2790175"/>
              <a:ext cx="3636000" cy="9000"/>
            </a:xfrm>
            <a:prstGeom prst="straightConnector1">
              <a:avLst/>
            </a:prstGeom>
            <a:noFill/>
            <a:ln cap="flat" cmpd="sng" w="19050">
              <a:solidFill>
                <a:srgbClr val="E572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5"/>
            <p:cNvCxnSpPr/>
            <p:nvPr/>
          </p:nvCxnSpPr>
          <p:spPr>
            <a:xfrm>
              <a:off x="2276625" y="3277425"/>
              <a:ext cx="3528000" cy="9000"/>
            </a:xfrm>
            <a:prstGeom prst="straightConnector1">
              <a:avLst/>
            </a:prstGeom>
            <a:noFill/>
            <a:ln cap="flat" cmpd="sng" w="19050">
              <a:solidFill>
                <a:srgbClr val="E572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5"/>
            <p:cNvCxnSpPr/>
            <p:nvPr/>
          </p:nvCxnSpPr>
          <p:spPr>
            <a:xfrm>
              <a:off x="2074600" y="3764675"/>
              <a:ext cx="4500000" cy="9000"/>
            </a:xfrm>
            <a:prstGeom prst="straightConnector1">
              <a:avLst/>
            </a:prstGeom>
            <a:noFill/>
            <a:ln cap="flat" cmpd="sng" w="19050">
              <a:solidFill>
                <a:srgbClr val="E572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15"/>
            <p:cNvSpPr txBox="1"/>
            <p:nvPr/>
          </p:nvSpPr>
          <p:spPr>
            <a:xfrm>
              <a:off x="2819400" y="1906625"/>
              <a:ext cx="32895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Attract casual audience as large as possible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2590800" y="2417575"/>
              <a:ext cx="34488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 to convert casuals to hardcore</a:t>
              </a:r>
              <a:endParaRPr/>
            </a:p>
          </p:txBody>
        </p:sp>
        <p:sp>
          <p:nvSpPr>
            <p:cNvPr id="95" name="Google Shape;95;p15"/>
            <p:cNvSpPr txBox="1"/>
            <p:nvPr/>
          </p:nvSpPr>
          <p:spPr>
            <a:xfrm>
              <a:off x="2411000" y="2904825"/>
              <a:ext cx="3448800" cy="38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Sell paid content or ‘tokens’ (extractability)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5"/>
            <p:cNvSpPr txBox="1"/>
            <p:nvPr/>
          </p:nvSpPr>
          <p:spPr>
            <a:xfrm>
              <a:off x="2246250" y="3380150"/>
              <a:ext cx="43920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Work with fans to spread word and expand audience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" name="Google Shape;9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185105" y="2165850"/>
              <a:ext cx="268824" cy="283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039605" y="2653100"/>
              <a:ext cx="268824" cy="283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5729030" y="3140350"/>
              <a:ext cx="268824" cy="283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516755" y="3627600"/>
              <a:ext cx="268824" cy="283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5"/>
          <p:cNvSpPr txBox="1"/>
          <p:nvPr/>
        </p:nvSpPr>
        <p:spPr>
          <a:xfrm>
            <a:off x="608350" y="4443325"/>
            <a:ext cx="7097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65619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Medvedev, S. (2015) ‘Il branding transmediale nella moda: il caso Burberry’ [Transmedia Branding in Fashion: The Case of Burberry]. </a:t>
            </a:r>
            <a:r>
              <a:rPr i="1"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ZoneModa Journal</a:t>
            </a: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5, 74-81.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758775" y="1795750"/>
            <a:ext cx="2397300" cy="2002800"/>
          </a:xfrm>
          <a:prstGeom prst="rect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831450" y="1847075"/>
            <a:ext cx="20070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Sales funnels look more like spirals now - with social media and machine learning 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(like Twitter trends) changing the rules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5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3943950"/>
            <a:ext cx="7342800" cy="753600"/>
          </a:xfrm>
          <a:prstGeom prst="rect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437250" y="571825"/>
            <a:ext cx="650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ora"/>
                <a:ea typeface="Lora"/>
                <a:cs typeface="Lora"/>
                <a:sym typeface="Lora"/>
              </a:rPr>
              <a:t>Free labour?</a:t>
            </a:r>
            <a:endParaRPr b="1" sz="24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43450" y="1474275"/>
            <a:ext cx="8197425" cy="1988425"/>
            <a:chOff x="43450" y="1779075"/>
            <a:chExt cx="8197425" cy="1988425"/>
          </a:xfrm>
        </p:grpSpPr>
        <p:grpSp>
          <p:nvGrpSpPr>
            <p:cNvPr id="115" name="Google Shape;115;p16"/>
            <p:cNvGrpSpPr/>
            <p:nvPr/>
          </p:nvGrpSpPr>
          <p:grpSpPr>
            <a:xfrm>
              <a:off x="521525" y="1913800"/>
              <a:ext cx="7719350" cy="1853700"/>
              <a:chOff x="369125" y="1990000"/>
              <a:chExt cx="7719350" cy="1853700"/>
            </a:xfrm>
          </p:grpSpPr>
          <p:sp>
            <p:nvSpPr>
              <p:cNvPr id="116" name="Google Shape;116;p16"/>
              <p:cNvSpPr/>
              <p:nvPr/>
            </p:nvSpPr>
            <p:spPr>
              <a:xfrm>
                <a:off x="369125" y="1990000"/>
                <a:ext cx="4052100" cy="1853700"/>
              </a:xfrm>
              <a:prstGeom prst="rightArrowCallout">
                <a:avLst>
                  <a:gd fmla="val 32470" name="adj1"/>
                  <a:gd fmla="val 24027" name="adj2"/>
                  <a:gd fmla="val 22501" name="adj3"/>
                  <a:gd fmla="val 82774" name="adj4"/>
                </a:avLst>
              </a:prstGeom>
              <a:noFill/>
              <a:ln cap="flat" cmpd="sng" w="19050">
                <a:solidFill>
                  <a:srgbClr val="E572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>
                <a:off x="437250" y="2182575"/>
                <a:ext cx="3189600" cy="148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1200">
                    <a:solidFill>
                      <a:srgbClr val="E572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Prosumer</a:t>
                </a:r>
                <a:r>
                  <a:rPr lang="en-GB" sz="1200">
                    <a:solidFill>
                      <a:srgbClr val="E572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GB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 Alvin Toffler (The Third Wave, 1980)</a:t>
                </a:r>
                <a:endParaRPr b="1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GB" sz="1200">
                    <a:solidFill>
                      <a:srgbClr val="E572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Produsage participant</a:t>
                </a:r>
                <a:r>
                  <a:rPr lang="en-GB" sz="1200">
                    <a:solidFill>
                      <a:srgbClr val="E572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GB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by Axel Bruns</a:t>
                </a:r>
                <a:r>
                  <a:rPr b="1" lang="en-GB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GB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(Blogs, Wikipedia, Second Life and Beyond: From Production to Produsage, 2008)</a:t>
                </a:r>
                <a:endParaRPr b="1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4613875" y="1990000"/>
                <a:ext cx="3474600" cy="18537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“The provision of </a:t>
                </a:r>
                <a:r>
                  <a:rPr b="1" lang="en-GB" sz="1200">
                    <a:solidFill>
                      <a:srgbClr val="E57200"/>
                    </a:solidFill>
                    <a:highlight>
                      <a:schemeClr val="lt1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‘free labor’</a:t>
                </a:r>
                <a:r>
                  <a:rPr lang="en-GB" sz="1200">
                    <a:solidFill>
                      <a:schemeClr val="dk1"/>
                    </a:solidFill>
                    <a:highlight>
                      <a:schemeClr val="lt1"/>
                    </a:highlight>
                    <a:latin typeface="Calibri"/>
                    <a:ea typeface="Calibri"/>
                    <a:cs typeface="Calibri"/>
                    <a:sym typeface="Calibri"/>
                  </a:rPr>
                  <a:t> (...) is a fundamental moment in the creation of value in the digital economies” (Terranova, 2000: 36).</a:t>
                </a:r>
                <a:endParaRPr/>
              </a:p>
            </p:txBody>
          </p:sp>
        </p:grpSp>
        <p:pic>
          <p:nvPicPr>
            <p:cNvPr id="119" name="Google Shape;11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130" y="1779075"/>
              <a:ext cx="268824" cy="283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6"/>
            <p:cNvSpPr/>
            <p:nvPr/>
          </p:nvSpPr>
          <p:spPr>
            <a:xfrm>
              <a:off x="43450" y="2062225"/>
              <a:ext cx="564900" cy="283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16"/>
          <p:cNvSpPr txBox="1"/>
          <p:nvPr/>
        </p:nvSpPr>
        <p:spPr>
          <a:xfrm>
            <a:off x="499800" y="3998475"/>
            <a:ext cx="6843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 transmedia producers, we cannot afford thinking of the audience as free labour,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because they do long to profit from interacting with the project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2725" y="3816425"/>
            <a:ext cx="1032900" cy="10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6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50431" l="0" r="0" t="0"/>
          <a:stretch/>
        </p:blipFill>
        <p:spPr>
          <a:xfrm>
            <a:off x="389913" y="1938775"/>
            <a:ext cx="2096150" cy="10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4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437250" y="343000"/>
            <a:ext cx="2706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ora"/>
                <a:ea typeface="Lora"/>
                <a:cs typeface="Lora"/>
                <a:sym typeface="Lora"/>
              </a:rPr>
              <a:t>Participation </a:t>
            </a:r>
            <a:endParaRPr b="1" sz="2400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ora"/>
                <a:ea typeface="Lora"/>
                <a:cs typeface="Lora"/>
                <a:sym typeface="Lora"/>
              </a:rPr>
              <a:t>Hierarchies</a:t>
            </a:r>
            <a:endParaRPr b="1" sz="24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868150" y="3990200"/>
            <a:ext cx="3593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65619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Medvedev, S. and Pronkina, E. (2019) ‘Harry Potter Fandom and Narratives of Inequality in the United States Presidential Election of 2016’. In Bell C (Ed) </a:t>
            </a:r>
            <a:r>
              <a:rPr i="1"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Transmedia Harry Potter</a:t>
            </a: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McFarland &amp; Company, Jefferson, NC.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657925" y="1815550"/>
            <a:ext cx="2498400" cy="1512300"/>
          </a:xfrm>
          <a:prstGeom prst="rect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6744600" y="1872252"/>
            <a:ext cx="20547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Media usage is about </a:t>
            </a:r>
            <a:r>
              <a:rPr b="1"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consuming </a:t>
            </a: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valuable, but produsage is about </a:t>
            </a:r>
            <a:r>
              <a:rPr b="1"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becoming </a:t>
            </a: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valuable by creating something that is valued by others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868150" y="1504050"/>
            <a:ext cx="34077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</a:t>
            </a:r>
            <a:r>
              <a:rPr b="1" lang="en-GB" sz="12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satisfy needs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media consumption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(Katz, Blumler and Gurevitch, Uses and Gratifications Research, 1973)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‘Produsage participants </a:t>
            </a:r>
            <a:r>
              <a:rPr b="1" lang="en-GB" sz="12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gain status 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community on the basis of their contributions’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(Bruns, Prosumption, Produsage, 2016: 3)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Participatory culture concerns to ‘</a:t>
            </a:r>
            <a:r>
              <a:rPr b="1" lang="en-GB" sz="12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informal mentorship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whereby what is known by the experienced is passed along to novices’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(Jenkins et al., Confronting the Challenges of Participatory Culture, 2005: 5-6)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437250" y="571825"/>
            <a:ext cx="650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latin typeface="Lora"/>
                <a:ea typeface="Lora"/>
                <a:cs typeface="Lora"/>
                <a:sym typeface="Lora"/>
              </a:rPr>
              <a:t>Distribution</a:t>
            </a:r>
            <a:endParaRPr b="1" sz="2400"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3770838" y="1692025"/>
            <a:ext cx="2580900" cy="26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Supporters = 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= n/10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Casual volunteers = n/10²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Full-time volunteers = n/10</a:t>
            </a:r>
            <a:r>
              <a:rPr lang="en-GB">
                <a:solidFill>
                  <a:srgbClr val="222222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³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65619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165619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Gambarato, R. and Medvedev, S. (forthcoming) ICT and Transmedia Storytelling for Democratic Development in the Russian Political Landscape in </a:t>
            </a:r>
            <a:r>
              <a:rPr i="1" lang="en-GB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Examining the Roles of IT And Social Media in Democratic Development and Social Change</a:t>
            </a:r>
            <a:r>
              <a:rPr lang="en-GB" sz="105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IGI Global, Hershey, 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PA.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8"/>
          <p:cNvGrpSpPr/>
          <p:nvPr/>
        </p:nvGrpSpPr>
        <p:grpSpPr>
          <a:xfrm>
            <a:off x="937900" y="1671025"/>
            <a:ext cx="2425900" cy="2309100"/>
            <a:chOff x="937900" y="1671025"/>
            <a:chExt cx="2425900" cy="2309100"/>
          </a:xfrm>
        </p:grpSpPr>
        <p:pic>
          <p:nvPicPr>
            <p:cNvPr id="148" name="Google Shape;14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966873">
              <a:off x="1393424" y="2196825"/>
              <a:ext cx="280846" cy="2429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" name="Google Shape;149;p18"/>
            <p:cNvGrpSpPr/>
            <p:nvPr/>
          </p:nvGrpSpPr>
          <p:grpSpPr>
            <a:xfrm>
              <a:off x="937900" y="1671025"/>
              <a:ext cx="2425900" cy="2309100"/>
              <a:chOff x="937900" y="1671025"/>
              <a:chExt cx="2425900" cy="2309100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1616625" y="1671025"/>
                <a:ext cx="1747175" cy="2309100"/>
                <a:chOff x="397425" y="1671025"/>
                <a:chExt cx="1747175" cy="2309100"/>
              </a:xfrm>
            </p:grpSpPr>
            <p:sp>
              <p:nvSpPr>
                <p:cNvPr id="151" name="Google Shape;151;p18"/>
                <p:cNvSpPr txBox="1"/>
                <p:nvPr/>
              </p:nvSpPr>
              <p:spPr>
                <a:xfrm>
                  <a:off x="672800" y="3651025"/>
                  <a:ext cx="1471800" cy="32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000">
                      <a:latin typeface="Calibri"/>
                      <a:ea typeface="Calibri"/>
                      <a:cs typeface="Calibri"/>
                      <a:sym typeface="Calibri"/>
                    </a:rPr>
                    <a:t>Intensity of engagement</a:t>
                  </a:r>
                  <a:endParaRPr sz="100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52" name="Google Shape;152;p18"/>
                <p:cNvGrpSpPr/>
                <p:nvPr/>
              </p:nvGrpSpPr>
              <p:grpSpPr>
                <a:xfrm>
                  <a:off x="397425" y="1671025"/>
                  <a:ext cx="1663800" cy="1980000"/>
                  <a:chOff x="397425" y="1671025"/>
                  <a:chExt cx="1663800" cy="1980000"/>
                </a:xfrm>
              </p:grpSpPr>
              <p:cxnSp>
                <p:nvCxnSpPr>
                  <p:cNvPr id="153" name="Google Shape;153;p18"/>
                  <p:cNvCxnSpPr/>
                  <p:nvPr/>
                </p:nvCxnSpPr>
                <p:spPr>
                  <a:xfrm>
                    <a:off x="726525" y="1671025"/>
                    <a:ext cx="9900" cy="19800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E57200"/>
                    </a:solidFill>
                    <a:prstDash val="solid"/>
                    <a:round/>
                    <a:headEnd len="med" w="med" type="triangle"/>
                    <a:tailEnd len="med" w="med" type="none"/>
                  </a:ln>
                </p:spPr>
              </p:cxnSp>
              <p:cxnSp>
                <p:nvCxnSpPr>
                  <p:cNvPr id="154" name="Google Shape;154;p18"/>
                  <p:cNvCxnSpPr/>
                  <p:nvPr/>
                </p:nvCxnSpPr>
                <p:spPr>
                  <a:xfrm flipH="1">
                    <a:off x="736425" y="3636625"/>
                    <a:ext cx="1324800" cy="750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rgbClr val="E57200"/>
                    </a:solidFill>
                    <a:prstDash val="solid"/>
                    <a:round/>
                    <a:headEnd len="med" w="med" type="triangle"/>
                    <a:tailEnd len="med" w="med" type="none"/>
                  </a:ln>
                </p:spPr>
              </p:cxnSp>
              <p:sp>
                <p:nvSpPr>
                  <p:cNvPr id="155" name="Google Shape;155;p18"/>
                  <p:cNvSpPr/>
                  <p:nvPr/>
                </p:nvSpPr>
                <p:spPr>
                  <a:xfrm>
                    <a:off x="736425" y="2144704"/>
                    <a:ext cx="545250" cy="1499387"/>
                  </a:xfrm>
                  <a:custGeom>
                    <a:rect b="b" l="l" r="r" t="t"/>
                    <a:pathLst>
                      <a:path extrusionOk="0" h="45074" w="21810">
                        <a:moveTo>
                          <a:pt x="0" y="0"/>
                        </a:moveTo>
                        <a:cubicBezTo>
                          <a:pt x="16691" y="0"/>
                          <a:pt x="21810" y="28383"/>
                          <a:pt x="21810" y="45074"/>
                        </a:cubicBezTo>
                      </a:path>
                    </a:pathLst>
                  </a:custGeom>
                  <a:noFill/>
                  <a:ln cap="flat" cmpd="sng" w="19050">
                    <a:solidFill>
                      <a:srgbClr val="E57200"/>
                    </a:solidFill>
                    <a:prstDash val="dot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156" name="Google Shape;156;p18"/>
                  <p:cNvSpPr txBox="1"/>
                  <p:nvPr/>
                </p:nvSpPr>
                <p:spPr>
                  <a:xfrm rot="-5400000">
                    <a:off x="-136275" y="2771650"/>
                    <a:ext cx="1396500" cy="329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GB" sz="1000">
                        <a:latin typeface="Calibri"/>
                        <a:ea typeface="Calibri"/>
                        <a:cs typeface="Calibri"/>
                        <a:sym typeface="Calibri"/>
                      </a:rPr>
                      <a:t>Number of participants</a:t>
                    </a:r>
                    <a:endParaRPr sz="1000"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57" name="Google Shape;157;p18"/>
              <p:cNvSpPr/>
              <p:nvPr/>
            </p:nvSpPr>
            <p:spPr>
              <a:xfrm>
                <a:off x="937900" y="2431350"/>
                <a:ext cx="726300" cy="12099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1020675" y="2550075"/>
                <a:ext cx="192300" cy="1326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1318650" y="2550075"/>
                <a:ext cx="192300" cy="1326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8"/>
              <p:cNvSpPr/>
              <p:nvPr/>
            </p:nvSpPr>
            <p:spPr>
              <a:xfrm>
                <a:off x="1020675" y="2821850"/>
                <a:ext cx="192300" cy="1326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1318650" y="2821850"/>
                <a:ext cx="192300" cy="1326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>
                <a:off x="1020663" y="3093625"/>
                <a:ext cx="192300" cy="1326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8"/>
              <p:cNvSpPr/>
              <p:nvPr/>
            </p:nvSpPr>
            <p:spPr>
              <a:xfrm>
                <a:off x="1318638" y="3093625"/>
                <a:ext cx="192300" cy="132600"/>
              </a:xfrm>
              <a:prstGeom prst="rect">
                <a:avLst/>
              </a:prstGeom>
              <a:noFill/>
              <a:ln cap="flat" cmpd="sng" w="19050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1711175" y="2148925"/>
                <a:ext cx="248725" cy="39800"/>
              </a:xfrm>
              <a:custGeom>
                <a:rect b="b" l="l" r="r" t="t"/>
                <a:pathLst>
                  <a:path extrusionOk="0" h="1592" w="9949">
                    <a:moveTo>
                      <a:pt x="0" y="1592"/>
                    </a:moveTo>
                    <a:cubicBezTo>
                      <a:pt x="3004" y="90"/>
                      <a:pt x="6590" y="0"/>
                      <a:pt x="9949" y="0"/>
                    </a:cubicBezTo>
                  </a:path>
                </a:pathLst>
              </a:custGeom>
              <a:noFill/>
              <a:ln cap="flat" cmpd="sng" w="19050">
                <a:solidFill>
                  <a:srgbClr val="E572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165" name="Google Shape;165;p18"/>
          <p:cNvSpPr/>
          <p:nvPr/>
        </p:nvSpPr>
        <p:spPr>
          <a:xfrm>
            <a:off x="6758775" y="1795750"/>
            <a:ext cx="2397300" cy="2002800"/>
          </a:xfrm>
          <a:prstGeom prst="rect">
            <a:avLst/>
          </a:prstGeom>
          <a:solidFill>
            <a:srgbClr val="E572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6831450" y="1847075"/>
            <a:ext cx="20070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question: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the optimal trade-off between investing in the casual majority and dedicated minority?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5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437250" y="571825"/>
            <a:ext cx="650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Classifications: </a:t>
            </a:r>
            <a:r>
              <a:rPr b="1" lang="en-GB" sz="2400">
                <a:solidFill>
                  <a:srgbClr val="222222"/>
                </a:solidFill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rPr>
              <a:t>Psychographics</a:t>
            </a:r>
            <a:endParaRPr b="1" sz="2400"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437238" y="1146025"/>
            <a:ext cx="4587975" cy="3529500"/>
            <a:chOff x="313125" y="1106225"/>
            <a:chExt cx="4587975" cy="3529500"/>
          </a:xfrm>
        </p:grpSpPr>
        <p:cxnSp>
          <p:nvCxnSpPr>
            <p:cNvPr id="177" name="Google Shape;177;p19"/>
            <p:cNvCxnSpPr/>
            <p:nvPr/>
          </p:nvCxnSpPr>
          <p:spPr>
            <a:xfrm>
              <a:off x="2577600" y="1434750"/>
              <a:ext cx="3600" cy="2916000"/>
            </a:xfrm>
            <a:prstGeom prst="straightConnector1">
              <a:avLst/>
            </a:prstGeom>
            <a:noFill/>
            <a:ln cap="flat" cmpd="sng" w="19050">
              <a:solidFill>
                <a:srgbClr val="E572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78" name="Google Shape;178;p19"/>
            <p:cNvCxnSpPr/>
            <p:nvPr/>
          </p:nvCxnSpPr>
          <p:spPr>
            <a:xfrm flipH="1">
              <a:off x="622700" y="2954575"/>
              <a:ext cx="3988800" cy="3600"/>
            </a:xfrm>
            <a:prstGeom prst="straightConnector1">
              <a:avLst/>
            </a:prstGeom>
            <a:noFill/>
            <a:ln cap="flat" cmpd="sng" w="19050">
              <a:solidFill>
                <a:srgbClr val="E572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179" name="Google Shape;179;p19"/>
            <p:cNvSpPr txBox="1"/>
            <p:nvPr/>
          </p:nvSpPr>
          <p:spPr>
            <a:xfrm>
              <a:off x="767900" y="1498575"/>
              <a:ext cx="1471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Calibri"/>
                  <a:ea typeface="Calibri"/>
                  <a:cs typeface="Calibri"/>
                  <a:sym typeface="Calibri"/>
                </a:rPr>
                <a:t>KILLERS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505325" y="2333488"/>
              <a:ext cx="545100" cy="329100"/>
            </a:xfrm>
            <a:prstGeom prst="ellipse">
              <a:avLst/>
            </a:prstGeom>
            <a:noFill/>
            <a:ln cap="flat" cmpd="sng" w="9525">
              <a:solidFill>
                <a:srgbClr val="E572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Calibri"/>
                  <a:ea typeface="Calibri"/>
                  <a:cs typeface="Calibri"/>
                  <a:sym typeface="Calibri"/>
                </a:rPr>
                <a:t>ARG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1" name="Google Shape;181;p19"/>
            <p:cNvGrpSpPr/>
            <p:nvPr/>
          </p:nvGrpSpPr>
          <p:grpSpPr>
            <a:xfrm>
              <a:off x="739150" y="2180225"/>
              <a:ext cx="829800" cy="329100"/>
              <a:chOff x="1617425" y="1753875"/>
              <a:chExt cx="829800" cy="329100"/>
            </a:xfrm>
          </p:grpSpPr>
          <p:sp>
            <p:nvSpPr>
              <p:cNvPr id="182" name="Google Shape;182;p19"/>
              <p:cNvSpPr/>
              <p:nvPr/>
            </p:nvSpPr>
            <p:spPr>
              <a:xfrm>
                <a:off x="1672100" y="1753875"/>
                <a:ext cx="6360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 txBox="1"/>
              <p:nvPr/>
            </p:nvSpPr>
            <p:spPr>
              <a:xfrm>
                <a:off x="1617425" y="1753875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Online games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Google Shape;184;p19"/>
            <p:cNvSpPr txBox="1"/>
            <p:nvPr/>
          </p:nvSpPr>
          <p:spPr>
            <a:xfrm>
              <a:off x="767900" y="3936975"/>
              <a:ext cx="1471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Calibri"/>
                  <a:ea typeface="Calibri"/>
                  <a:cs typeface="Calibri"/>
                  <a:sym typeface="Calibri"/>
                </a:rPr>
                <a:t>SOCIALIZERS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5" name="Google Shape;185;p19"/>
            <p:cNvGrpSpPr/>
            <p:nvPr/>
          </p:nvGrpSpPr>
          <p:grpSpPr>
            <a:xfrm>
              <a:off x="1452500" y="1643225"/>
              <a:ext cx="829800" cy="329100"/>
              <a:chOff x="1665875" y="2401525"/>
              <a:chExt cx="829800" cy="329100"/>
            </a:xfrm>
          </p:grpSpPr>
          <p:sp>
            <p:nvSpPr>
              <p:cNvPr id="186" name="Google Shape;186;p19"/>
              <p:cNvSpPr/>
              <p:nvPr/>
            </p:nvSpPr>
            <p:spPr>
              <a:xfrm>
                <a:off x="1714325" y="2401525"/>
                <a:ext cx="7329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 txBox="1"/>
              <p:nvPr/>
            </p:nvSpPr>
            <p:spPr>
              <a:xfrm>
                <a:off x="1665875" y="2448038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Competitions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19"/>
            <p:cNvGrpSpPr/>
            <p:nvPr/>
          </p:nvGrpSpPr>
          <p:grpSpPr>
            <a:xfrm>
              <a:off x="1575188" y="3850075"/>
              <a:ext cx="829800" cy="429300"/>
              <a:chOff x="1096013" y="3568275"/>
              <a:chExt cx="829800" cy="429300"/>
            </a:xfrm>
          </p:grpSpPr>
          <p:sp>
            <p:nvSpPr>
              <p:cNvPr id="189" name="Google Shape;189;p19"/>
              <p:cNvSpPr txBox="1"/>
              <p:nvPr/>
            </p:nvSpPr>
            <p:spPr>
              <a:xfrm>
                <a:off x="1096013" y="3639363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Forums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1192925" y="3568275"/>
                <a:ext cx="636000" cy="4293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9"/>
            <p:cNvGrpSpPr/>
            <p:nvPr/>
          </p:nvGrpSpPr>
          <p:grpSpPr>
            <a:xfrm>
              <a:off x="622688" y="3283025"/>
              <a:ext cx="829800" cy="329100"/>
              <a:chOff x="1788363" y="3493725"/>
              <a:chExt cx="829800" cy="329100"/>
            </a:xfrm>
          </p:grpSpPr>
          <p:sp>
            <p:nvSpPr>
              <p:cNvPr id="192" name="Google Shape;192;p19"/>
              <p:cNvSpPr txBox="1"/>
              <p:nvPr/>
            </p:nvSpPr>
            <p:spPr>
              <a:xfrm>
                <a:off x="1788363" y="3534513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Cosplay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1885275" y="3493725"/>
                <a:ext cx="6360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" name="Google Shape;194;p19"/>
            <p:cNvSpPr txBox="1"/>
            <p:nvPr/>
          </p:nvSpPr>
          <p:spPr>
            <a:xfrm>
              <a:off x="3742200" y="1498575"/>
              <a:ext cx="829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Calibri"/>
                  <a:ea typeface="Calibri"/>
                  <a:cs typeface="Calibri"/>
                  <a:sym typeface="Calibri"/>
                </a:rPr>
                <a:t>ACHIEVERS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3742188" y="1885750"/>
              <a:ext cx="545100" cy="329100"/>
            </a:xfrm>
            <a:prstGeom prst="ellipse">
              <a:avLst/>
            </a:prstGeom>
            <a:noFill/>
            <a:ln cap="flat" cmpd="sng" w="9525">
              <a:solidFill>
                <a:srgbClr val="E572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Calibri"/>
                  <a:ea typeface="Calibri"/>
                  <a:cs typeface="Calibri"/>
                  <a:sym typeface="Calibri"/>
                </a:rPr>
                <a:t>ARG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2164500" y="1106225"/>
              <a:ext cx="829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Calibri"/>
                  <a:ea typeface="Calibri"/>
                  <a:cs typeface="Calibri"/>
                  <a:sym typeface="Calibri"/>
                </a:rPr>
                <a:t>ACTING</a:t>
              </a:r>
              <a:endParaRPr b="1"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2089500" y="4306625"/>
              <a:ext cx="979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Calibri"/>
                  <a:ea typeface="Calibri"/>
                  <a:cs typeface="Calibri"/>
                  <a:sym typeface="Calibri"/>
                </a:rPr>
                <a:t>INTERACTING</a:t>
              </a:r>
              <a:endParaRPr b="1"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 rot="-5400000">
              <a:off x="-12225" y="2791825"/>
              <a:ext cx="979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Calibri"/>
                  <a:ea typeface="Calibri"/>
                  <a:cs typeface="Calibri"/>
                  <a:sym typeface="Calibri"/>
                </a:rPr>
                <a:t>PLAYER</a:t>
              </a:r>
              <a:endParaRPr b="1"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 txBox="1"/>
            <p:nvPr/>
          </p:nvSpPr>
          <p:spPr>
            <a:xfrm rot="5400000">
              <a:off x="4246650" y="2791825"/>
              <a:ext cx="979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Calibri"/>
                  <a:ea typeface="Calibri"/>
                  <a:cs typeface="Calibri"/>
                  <a:sym typeface="Calibri"/>
                </a:rPr>
                <a:t>WORLD</a:t>
              </a:r>
              <a:endParaRPr b="1"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" name="Google Shape;200;p19"/>
            <p:cNvGrpSpPr/>
            <p:nvPr/>
          </p:nvGrpSpPr>
          <p:grpSpPr>
            <a:xfrm>
              <a:off x="1452488" y="3436025"/>
              <a:ext cx="829800" cy="329100"/>
              <a:chOff x="266213" y="4418750"/>
              <a:chExt cx="829800" cy="329100"/>
            </a:xfrm>
          </p:grpSpPr>
          <p:sp>
            <p:nvSpPr>
              <p:cNvPr id="201" name="Google Shape;201;p19"/>
              <p:cNvSpPr txBox="1"/>
              <p:nvPr/>
            </p:nvSpPr>
            <p:spPr>
              <a:xfrm>
                <a:off x="266213" y="4459538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Commenting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314675" y="4418750"/>
                <a:ext cx="7329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9"/>
            <p:cNvGrpSpPr/>
            <p:nvPr/>
          </p:nvGrpSpPr>
          <p:grpSpPr>
            <a:xfrm>
              <a:off x="2746800" y="2137375"/>
              <a:ext cx="829800" cy="329100"/>
              <a:chOff x="1665875" y="2401525"/>
              <a:chExt cx="829800" cy="329100"/>
            </a:xfrm>
          </p:grpSpPr>
          <p:sp>
            <p:nvSpPr>
              <p:cNvPr id="204" name="Google Shape;204;p19"/>
              <p:cNvSpPr/>
              <p:nvPr/>
            </p:nvSpPr>
            <p:spPr>
              <a:xfrm>
                <a:off x="1714325" y="2401525"/>
                <a:ext cx="7329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 txBox="1"/>
              <p:nvPr/>
            </p:nvSpPr>
            <p:spPr>
              <a:xfrm>
                <a:off x="1665875" y="2448038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Puzzles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6" name="Google Shape;206;p19"/>
            <p:cNvGrpSpPr/>
            <p:nvPr/>
          </p:nvGrpSpPr>
          <p:grpSpPr>
            <a:xfrm>
              <a:off x="3399025" y="2420163"/>
              <a:ext cx="829800" cy="329100"/>
              <a:chOff x="1665875" y="2401525"/>
              <a:chExt cx="829800" cy="329100"/>
            </a:xfrm>
          </p:grpSpPr>
          <p:sp>
            <p:nvSpPr>
              <p:cNvPr id="207" name="Google Shape;207;p19"/>
              <p:cNvSpPr/>
              <p:nvPr/>
            </p:nvSpPr>
            <p:spPr>
              <a:xfrm>
                <a:off x="1714325" y="2401525"/>
                <a:ext cx="7329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 txBox="1"/>
              <p:nvPr/>
            </p:nvSpPr>
            <p:spPr>
              <a:xfrm>
                <a:off x="1665875" y="2448038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Mysteries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9" name="Google Shape;209;p19"/>
            <p:cNvSpPr txBox="1"/>
            <p:nvPr/>
          </p:nvSpPr>
          <p:spPr>
            <a:xfrm>
              <a:off x="3742200" y="3936975"/>
              <a:ext cx="829800" cy="32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Calibri"/>
                  <a:ea typeface="Calibri"/>
                  <a:cs typeface="Calibri"/>
                  <a:sym typeface="Calibri"/>
                </a:rPr>
                <a:t>EXPLORERS</a:t>
              </a:r>
              <a:endParaRPr sz="10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3435275" y="3199563"/>
              <a:ext cx="8298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latin typeface="Calibri"/>
                  <a:ea typeface="Calibri"/>
                  <a:cs typeface="Calibri"/>
                  <a:sym typeface="Calibri"/>
                </a:rPr>
                <a:t>Stories</a:t>
              </a:r>
              <a:endParaRPr sz="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532188" y="3128475"/>
              <a:ext cx="636000" cy="429300"/>
            </a:xfrm>
            <a:prstGeom prst="ellipse">
              <a:avLst/>
            </a:prstGeom>
            <a:noFill/>
            <a:ln cap="flat" cmpd="sng" w="9525">
              <a:solidFill>
                <a:srgbClr val="E572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9"/>
            <p:cNvGrpSpPr/>
            <p:nvPr/>
          </p:nvGrpSpPr>
          <p:grpSpPr>
            <a:xfrm>
              <a:off x="3183263" y="3582825"/>
              <a:ext cx="829800" cy="329100"/>
              <a:chOff x="1788363" y="3493725"/>
              <a:chExt cx="829800" cy="329100"/>
            </a:xfrm>
          </p:grpSpPr>
          <p:sp>
            <p:nvSpPr>
              <p:cNvPr id="213" name="Google Shape;213;p19"/>
              <p:cNvSpPr txBox="1"/>
              <p:nvPr/>
            </p:nvSpPr>
            <p:spPr>
              <a:xfrm>
                <a:off x="1788363" y="3534513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Videos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1885275" y="3493725"/>
                <a:ext cx="6360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19"/>
            <p:cNvGrpSpPr/>
            <p:nvPr/>
          </p:nvGrpSpPr>
          <p:grpSpPr>
            <a:xfrm>
              <a:off x="2641800" y="2999850"/>
              <a:ext cx="829800" cy="623480"/>
              <a:chOff x="1665875" y="2401525"/>
              <a:chExt cx="829800" cy="329100"/>
            </a:xfrm>
          </p:grpSpPr>
          <p:sp>
            <p:nvSpPr>
              <p:cNvPr id="216" name="Google Shape;216;p19"/>
              <p:cNvSpPr/>
              <p:nvPr/>
            </p:nvSpPr>
            <p:spPr>
              <a:xfrm>
                <a:off x="1714325" y="2401525"/>
                <a:ext cx="732900" cy="329100"/>
              </a:xfrm>
              <a:prstGeom prst="ellipse">
                <a:avLst/>
              </a:prstGeom>
              <a:noFill/>
              <a:ln cap="flat" cmpd="sng" w="9525">
                <a:solidFill>
                  <a:srgbClr val="E572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 txBox="1"/>
              <p:nvPr/>
            </p:nvSpPr>
            <p:spPr>
              <a:xfrm>
                <a:off x="1665875" y="2448038"/>
                <a:ext cx="829800" cy="24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latin typeface="Calibri"/>
                    <a:ea typeface="Calibri"/>
                    <a:cs typeface="Calibri"/>
                    <a:sym typeface="Calibri"/>
                  </a:rPr>
                  <a:t>Content to be consumed</a:t>
                </a:r>
                <a:endParaRPr sz="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8" name="Google Shape;218;p19"/>
          <p:cNvGrpSpPr/>
          <p:nvPr/>
        </p:nvGrpSpPr>
        <p:grpSpPr>
          <a:xfrm>
            <a:off x="5594963" y="1700688"/>
            <a:ext cx="2781338" cy="2789400"/>
            <a:chOff x="5760913" y="1454500"/>
            <a:chExt cx="2781338" cy="2789400"/>
          </a:xfrm>
        </p:grpSpPr>
        <p:sp>
          <p:nvSpPr>
            <p:cNvPr id="219" name="Google Shape;219;p19"/>
            <p:cNvSpPr txBox="1"/>
            <p:nvPr/>
          </p:nvSpPr>
          <p:spPr>
            <a:xfrm>
              <a:off x="6242450" y="1454500"/>
              <a:ext cx="2299800" cy="27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KILLERS</a:t>
              </a:r>
              <a:endParaRPr sz="30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ACHIEVERS</a:t>
              </a:r>
              <a:endParaRPr sz="30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SOCIALIZERS</a:t>
              </a:r>
              <a:endParaRPr sz="30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EXPLORERS</a:t>
              </a:r>
              <a:endParaRPr sz="30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0" name="Google Shape;22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1611" y="1525674"/>
              <a:ext cx="484632" cy="551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60930" y="3186175"/>
              <a:ext cx="486000" cy="55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760913" y="2077338"/>
              <a:ext cx="486000" cy="55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1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760913" y="2635363"/>
              <a:ext cx="486000" cy="55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" name="Google Shape;224;p19"/>
          <p:cNvSpPr txBox="1"/>
          <p:nvPr/>
        </p:nvSpPr>
        <p:spPr>
          <a:xfrm>
            <a:off x="5491200" y="4188625"/>
            <a:ext cx="31245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Pratten, R. (2011) Getting Started In Transmedia Storytelling: A Practical Guide For Beginners. Available at  http://videoturundus.ee/transmedia.pdf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65619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9"/>
          <p:cNvPicPr preferRelativeResize="0"/>
          <p:nvPr/>
        </p:nvPicPr>
        <p:blipFill rotWithShape="1">
          <a:blip r:embed="rId8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0"/>
          <p:cNvSpPr txBox="1"/>
          <p:nvPr/>
        </p:nvSpPr>
        <p:spPr>
          <a:xfrm>
            <a:off x="437250" y="571825"/>
            <a:ext cx="65097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Classifications: Modes of Consumption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1698925" y="3970625"/>
            <a:ext cx="60744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(Murray, Hamlet on the Holodeck: The Future of Narrative in Cyberspace, 1997: 236-237)</a:t>
            </a:r>
            <a:endParaRPr b="1" sz="800">
              <a:solidFill>
                <a:srgbClr val="E572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20"/>
          <p:cNvGrpSpPr/>
          <p:nvPr/>
        </p:nvGrpSpPr>
        <p:grpSpPr>
          <a:xfrm>
            <a:off x="482400" y="1994350"/>
            <a:ext cx="7773500" cy="1469475"/>
            <a:chOff x="482400" y="1765750"/>
            <a:chExt cx="7773500" cy="1469475"/>
          </a:xfrm>
        </p:grpSpPr>
        <p:sp>
          <p:nvSpPr>
            <p:cNvPr id="236" name="Google Shape;236;p20"/>
            <p:cNvSpPr txBox="1"/>
            <p:nvPr/>
          </p:nvSpPr>
          <p:spPr>
            <a:xfrm>
              <a:off x="482400" y="2163025"/>
              <a:ext cx="2221800" cy="10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E57200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real-time viewers</a:t>
              </a:r>
              <a:r>
                <a:rPr lang="en-GB" sz="12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who must find suspense and satisfaction in each single episode</a:t>
              </a:r>
              <a:endParaRPr b="1" sz="1200">
                <a:solidFill>
                  <a:srgbClr val="E572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0"/>
            <p:cNvSpPr txBox="1"/>
            <p:nvPr/>
          </p:nvSpPr>
          <p:spPr>
            <a:xfrm>
              <a:off x="3370150" y="2155000"/>
              <a:ext cx="2221800" cy="73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E57200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reflective long-term audience</a:t>
              </a:r>
              <a:r>
                <a:rPr lang="en-GB" sz="1200">
                  <a:solidFill>
                    <a:schemeClr val="dk1"/>
                  </a:solidFill>
                  <a:highlight>
                    <a:srgbClr val="FFFFFF"/>
                  </a:highlight>
                  <a:latin typeface="Calibri"/>
                  <a:ea typeface="Calibri"/>
                  <a:cs typeface="Calibri"/>
                  <a:sym typeface="Calibri"/>
                </a:rPr>
                <a:t> who look for coherent patterns in the story as a whole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2639950" y="2250550"/>
              <a:ext cx="6981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b="1" sz="36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6257900" y="2163025"/>
              <a:ext cx="1998000" cy="10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GB" sz="12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navigational viewers </a:t>
              </a:r>
              <a:r>
                <a:rPr lang="en-GB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who takes pleasure in following the connections between different parts of the story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0"/>
            <p:cNvSpPr txBox="1"/>
            <p:nvPr/>
          </p:nvSpPr>
          <p:spPr>
            <a:xfrm>
              <a:off x="5591950" y="2250550"/>
              <a:ext cx="698100" cy="53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3600">
                  <a:solidFill>
                    <a:srgbClr val="E57200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 b="1" sz="36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20"/>
            <p:cNvPicPr preferRelativeResize="0"/>
            <p:nvPr/>
          </p:nvPicPr>
          <p:blipFill rotWithShape="1">
            <a:blip r:embed="rId4">
              <a:alphaModFix/>
            </a:blip>
            <a:srcRect b="35451" l="0" r="0" t="24612"/>
            <a:stretch/>
          </p:blipFill>
          <p:spPr>
            <a:xfrm>
              <a:off x="872225" y="1765750"/>
              <a:ext cx="1442151" cy="34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20"/>
            <p:cNvPicPr preferRelativeResize="0"/>
            <p:nvPr/>
          </p:nvPicPr>
          <p:blipFill rotWithShape="1">
            <a:blip r:embed="rId4">
              <a:alphaModFix/>
            </a:blip>
            <a:srcRect b="35451" l="0" r="0" t="24612"/>
            <a:stretch/>
          </p:blipFill>
          <p:spPr>
            <a:xfrm>
              <a:off x="3759975" y="1765750"/>
              <a:ext cx="1442151" cy="345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0"/>
            <p:cNvPicPr preferRelativeResize="0"/>
            <p:nvPr/>
          </p:nvPicPr>
          <p:blipFill rotWithShape="1">
            <a:blip r:embed="rId4">
              <a:alphaModFix/>
            </a:blip>
            <a:srcRect b="35451" l="0" r="0" t="24612"/>
            <a:stretch/>
          </p:blipFill>
          <p:spPr>
            <a:xfrm>
              <a:off x="6535825" y="1765750"/>
              <a:ext cx="1442151" cy="345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4" name="Google Shape;244;p20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5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b="19842" l="0" r="1107" t="75498"/>
          <a:stretch/>
        </p:blipFill>
        <p:spPr>
          <a:xfrm>
            <a:off x="-12225" y="4900525"/>
            <a:ext cx="9168452" cy="2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1"/>
          <p:cNvSpPr txBox="1"/>
          <p:nvPr/>
        </p:nvSpPr>
        <p:spPr>
          <a:xfrm>
            <a:off x="437250" y="571825"/>
            <a:ext cx="5472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Classifications: </a:t>
            </a:r>
            <a:r>
              <a:rPr b="1" lang="en-GB" sz="2400">
                <a:solidFill>
                  <a:schemeClr val="dk1"/>
                </a:solidFill>
                <a:highlight>
                  <a:schemeClr val="lt1"/>
                </a:highlight>
                <a:latin typeface="Lora"/>
                <a:ea typeface="Lora"/>
                <a:cs typeface="Lora"/>
                <a:sym typeface="Lora"/>
              </a:rPr>
              <a:t>Demographics</a:t>
            </a:r>
            <a:endParaRPr b="1" sz="2400">
              <a:solidFill>
                <a:schemeClr val="dk1"/>
              </a:solidFill>
              <a:highlight>
                <a:srgbClr val="FFFFFF"/>
              </a:highlight>
              <a:latin typeface="Lora"/>
              <a:ea typeface="Lora"/>
              <a:cs typeface="Lora"/>
              <a:sym typeface="Lora"/>
            </a:endParaRPr>
          </a:p>
        </p:txBody>
      </p:sp>
      <p:graphicFrame>
        <p:nvGraphicFramePr>
          <p:cNvPr id="253" name="Google Shape;253;p21"/>
          <p:cNvGraphicFramePr/>
          <p:nvPr/>
        </p:nvGraphicFramePr>
        <p:xfrm>
          <a:off x="551538" y="1795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{ED1937AC-5DA0-4305-895E-99B2BC137806}</a:tableStyleId>
              </a:tblPr>
              <a:tblGrid>
                <a:gridCol w="1385175"/>
                <a:gridCol w="905625"/>
                <a:gridCol w="526450"/>
                <a:gridCol w="1183225"/>
                <a:gridCol w="382850"/>
              </a:tblGrid>
              <a:tr h="2227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Millennials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Single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Women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</a:tr>
              <a:tr h="222725">
                <a:tc vMerge="1"/>
                <a:tc gridSpan="2" vMerge="1"/>
                <a:tc hMerge="1" vMerge="1"/>
                <a:tc gridSpan="2" vMerge="1"/>
                <a:tc hMerge="1" vMerge="1"/>
              </a:tr>
              <a:tr h="444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Men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272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 Z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Married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vMerge="1"/>
                <a:tc vMerge="1"/>
              </a:tr>
              <a:tr h="222725">
                <a:tc vMerge="1"/>
                <a:tc gridSpan="2" vMerge="1"/>
                <a:tc hMerge="1" vMerge="1"/>
                <a:tc gridSpan="2"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Binary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</a:tr>
              <a:tr h="222725">
                <a:tc vMerge="1"/>
                <a:tc gridSpan="2" vMerge="1"/>
                <a:tc hMerge="1" vMerge="1"/>
                <a:tc gridSpan="2" vMerge="1"/>
                <a:tc hMerge="1" vMerge="1"/>
              </a:tr>
              <a:tr h="444575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572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572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 vMerge="1"/>
                <a:tc hMerge="1" vMerge="1"/>
              </a:tr>
            </a:tbl>
          </a:graphicData>
        </a:graphic>
      </p:graphicFrame>
      <p:sp>
        <p:nvSpPr>
          <p:cNvPr id="254" name="Google Shape;254;p21"/>
          <p:cNvSpPr/>
          <p:nvPr/>
        </p:nvSpPr>
        <p:spPr>
          <a:xfrm>
            <a:off x="4934875" y="1795750"/>
            <a:ext cx="4221300" cy="2002800"/>
          </a:xfrm>
          <a:prstGeom prst="rect">
            <a:avLst/>
          </a:prstGeom>
          <a:solidFill>
            <a:srgbClr val="E57200"/>
          </a:solidFill>
          <a:ln cap="flat" cmpd="sng" w="19050">
            <a:solidFill>
              <a:srgbClr val="E57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5231250" y="1847075"/>
            <a:ext cx="20070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OK. </a:t>
            </a: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We’ve created opportunities for participation and catered to the needs of different users.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will they know?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8736000" y="4417250"/>
            <a:ext cx="4080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E572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00">
              <a:solidFill>
                <a:srgbClr val="E572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7805425" y="4898250"/>
            <a:ext cx="10329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tudublin.ie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4">
            <a:alphaModFix/>
          </a:blip>
          <a:srcRect b="33452" l="0" r="0" t="32227"/>
          <a:stretch/>
        </p:blipFill>
        <p:spPr>
          <a:xfrm>
            <a:off x="7194400" y="243325"/>
            <a:ext cx="1949600" cy="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