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88" r:id="rId5"/>
    <p:sldId id="259" r:id="rId6"/>
    <p:sldId id="289" r:id="rId7"/>
    <p:sldId id="287"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4" r:id="rId27"/>
    <p:sldId id="285" r:id="rId28"/>
    <p:sldId id="286" r:id="rId29"/>
    <p:sldId id="278" r:id="rId30"/>
    <p:sldId id="279" r:id="rId31"/>
    <p:sldId id="280" r:id="rId32"/>
    <p:sldId id="281" r:id="rId33"/>
    <p:sldId id="282"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6" autoAdjust="0"/>
    <p:restoredTop sz="94660"/>
  </p:normalViewPr>
  <p:slideViewPr>
    <p:cSldViewPr>
      <p:cViewPr varScale="1">
        <p:scale>
          <a:sx n="80" d="100"/>
          <a:sy n="80" d="100"/>
        </p:scale>
        <p:origin x="-90" y="-4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50811F-7E14-44FD-9748-BD949E989F97}" type="datetimeFigureOut">
              <a:rPr lang="en-US" smtClean="0"/>
              <a:t>11/25/2016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20890A-6A21-4081-A946-9F75F6BA5E6A}" type="slidenum">
              <a:rPr lang="en-US" smtClean="0"/>
              <a:t>‹#›</a:t>
            </a:fld>
            <a:endParaRPr lang="en-US"/>
          </a:p>
        </p:txBody>
      </p:sp>
    </p:spTree>
    <p:extLst>
      <p:ext uri="{BB962C8B-B14F-4D97-AF65-F5344CB8AC3E}">
        <p14:creationId xmlns:p14="http://schemas.microsoft.com/office/powerpoint/2010/main" val="5782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0890A-6A21-4081-A946-9F75F6BA5E6A}" type="slidenum">
              <a:rPr lang="en-US" smtClean="0"/>
              <a:t>1</a:t>
            </a:fld>
            <a:endParaRPr lang="en-US"/>
          </a:p>
        </p:txBody>
      </p:sp>
    </p:spTree>
    <p:extLst>
      <p:ext uri="{BB962C8B-B14F-4D97-AF65-F5344CB8AC3E}">
        <p14:creationId xmlns:p14="http://schemas.microsoft.com/office/powerpoint/2010/main" val="389508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0890A-6A21-4081-A946-9F75F6BA5E6A}" type="slidenum">
              <a:rPr lang="en-US" smtClean="0"/>
              <a:t>5</a:t>
            </a:fld>
            <a:endParaRPr lang="en-US"/>
          </a:p>
        </p:txBody>
      </p:sp>
    </p:spTree>
    <p:extLst>
      <p:ext uri="{BB962C8B-B14F-4D97-AF65-F5344CB8AC3E}">
        <p14:creationId xmlns:p14="http://schemas.microsoft.com/office/powerpoint/2010/main" val="16295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4534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42833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422314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28299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FF081-8D16-47D5-A506-8FA33EA8AC63}"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67355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BFF081-8D16-47D5-A506-8FA33EA8AC63}"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9083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BFF081-8D16-47D5-A506-8FA33EA8AC63}" type="datetimeFigureOut">
              <a:rPr lang="en-US" smtClean="0"/>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30508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BFF081-8D16-47D5-A506-8FA33EA8AC63}" type="datetimeFigureOut">
              <a:rPr lang="en-US" smtClean="0"/>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369066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FF081-8D16-47D5-A506-8FA33EA8AC63}" type="datetimeFigureOut">
              <a:rPr lang="en-US" smtClean="0"/>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334733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FF081-8D16-47D5-A506-8FA33EA8AC63}"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7806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FF081-8D16-47D5-A506-8FA33EA8AC63}"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9157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FF081-8D16-47D5-A506-8FA33EA8AC63}" type="datetimeFigureOut">
              <a:rPr lang="en-US" smtClean="0"/>
              <a:t>11/25/2016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F9A29-EBB3-41E2-B4FB-80F52DF3FC27}" type="slidenum">
              <a:rPr lang="en-US" smtClean="0"/>
              <a:t>‹#›</a:t>
            </a:fld>
            <a:endParaRPr lang="en-US"/>
          </a:p>
        </p:txBody>
      </p:sp>
    </p:spTree>
    <p:extLst>
      <p:ext uri="{BB962C8B-B14F-4D97-AF65-F5344CB8AC3E}">
        <p14:creationId xmlns:p14="http://schemas.microsoft.com/office/powerpoint/2010/main" val="258057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Page Application (SPA) paradigm</a:t>
            </a:r>
          </a:p>
        </p:txBody>
      </p:sp>
    </p:spTree>
    <p:extLst>
      <p:ext uri="{BB962C8B-B14F-4D97-AF65-F5344CB8AC3E}">
        <p14:creationId xmlns:p14="http://schemas.microsoft.com/office/powerpoint/2010/main" val="150447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From Login page depending of user role login module will forward user to either admin or client view.</a:t>
            </a:r>
          </a:p>
          <a:p>
            <a:pPr marL="0" indent="0">
              <a:buNone/>
            </a:pPr>
            <a:endParaRPr lang="en-US" dirty="0"/>
          </a:p>
        </p:txBody>
      </p:sp>
      <p:pic>
        <p:nvPicPr>
          <p:cNvPr id="4" name="Picture 3"/>
          <p:cNvPicPr/>
          <p:nvPr/>
        </p:nvPicPr>
        <p:blipFill>
          <a:blip r:embed="rId2"/>
          <a:stretch>
            <a:fillRect/>
          </a:stretch>
        </p:blipFill>
        <p:spPr>
          <a:xfrm>
            <a:off x="2809345" y="3200400"/>
            <a:ext cx="3457575" cy="2686050"/>
          </a:xfrm>
          <a:prstGeom prst="rect">
            <a:avLst/>
          </a:prstGeom>
        </p:spPr>
      </p:pic>
    </p:spTree>
    <p:extLst>
      <p:ext uri="{BB962C8B-B14F-4D97-AF65-F5344CB8AC3E}">
        <p14:creationId xmlns:p14="http://schemas.microsoft.com/office/powerpoint/2010/main" val="3603245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view</a:t>
            </a:r>
            <a:endParaRPr lang="en-US" dirty="0"/>
          </a:p>
        </p:txBody>
      </p:sp>
      <p:sp>
        <p:nvSpPr>
          <p:cNvPr id="3" name="Content Placeholder 2"/>
          <p:cNvSpPr>
            <a:spLocks noGrp="1"/>
          </p:cNvSpPr>
          <p:nvPr>
            <p:ph idx="1"/>
          </p:nvPr>
        </p:nvSpPr>
        <p:spPr/>
        <p:txBody>
          <a:bodyPr/>
          <a:lstStyle/>
          <a:p>
            <a:pPr marL="0" indent="0">
              <a:buNone/>
            </a:pPr>
            <a:r>
              <a:rPr lang="en-US" dirty="0" smtClean="0"/>
              <a:t>Admin </a:t>
            </a:r>
            <a:r>
              <a:rPr lang="en-US" dirty="0"/>
              <a:t>view allow site admin or business analysts work as they would in desktop application</a:t>
            </a:r>
          </a:p>
          <a:p>
            <a:endParaRPr lang="en-US" dirty="0"/>
          </a:p>
        </p:txBody>
      </p:sp>
      <p:pic>
        <p:nvPicPr>
          <p:cNvPr id="4" name="Picture 3"/>
          <p:cNvPicPr/>
          <p:nvPr/>
        </p:nvPicPr>
        <p:blipFill>
          <a:blip r:embed="rId2"/>
          <a:stretch>
            <a:fillRect/>
          </a:stretch>
        </p:blipFill>
        <p:spPr>
          <a:xfrm>
            <a:off x="2438399" y="3200400"/>
            <a:ext cx="3838575" cy="2873375"/>
          </a:xfrm>
          <a:prstGeom prst="rect">
            <a:avLst/>
          </a:prstGeom>
        </p:spPr>
      </p:pic>
    </p:spTree>
    <p:extLst>
      <p:ext uri="{BB962C8B-B14F-4D97-AF65-F5344CB8AC3E}">
        <p14:creationId xmlns:p14="http://schemas.microsoft.com/office/powerpoint/2010/main" val="653436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view</a:t>
            </a:r>
            <a:endParaRPr lang="en-US" dirty="0"/>
          </a:p>
        </p:txBody>
      </p:sp>
      <p:sp>
        <p:nvSpPr>
          <p:cNvPr id="3" name="Content Placeholder 2"/>
          <p:cNvSpPr>
            <a:spLocks noGrp="1"/>
          </p:cNvSpPr>
          <p:nvPr>
            <p:ph idx="1"/>
          </p:nvPr>
        </p:nvSpPr>
        <p:spPr/>
        <p:txBody>
          <a:bodyPr/>
          <a:lstStyle/>
          <a:p>
            <a:pPr marL="0" indent="0">
              <a:buNone/>
            </a:pPr>
            <a:r>
              <a:rPr lang="en-US" dirty="0"/>
              <a:t>Client view has almost traditional web page look and feel, but in our project we use modern Angular 2 framework which is as close to SPA as </a:t>
            </a:r>
            <a:r>
              <a:rPr lang="en-US" dirty="0" err="1"/>
              <a:t>ExtJs</a:t>
            </a:r>
            <a:r>
              <a:rPr lang="en-US" dirty="0"/>
              <a:t> site</a:t>
            </a:r>
          </a:p>
        </p:txBody>
      </p:sp>
      <p:pic>
        <p:nvPicPr>
          <p:cNvPr id="4" name="Picture 3"/>
          <p:cNvPicPr/>
          <p:nvPr/>
        </p:nvPicPr>
        <p:blipFill>
          <a:blip r:embed="rId2"/>
          <a:stretch>
            <a:fillRect/>
          </a:stretch>
        </p:blipFill>
        <p:spPr>
          <a:xfrm>
            <a:off x="2694027" y="3276600"/>
            <a:ext cx="3724275" cy="3336290"/>
          </a:xfrm>
          <a:prstGeom prst="rect">
            <a:avLst/>
          </a:prstGeom>
        </p:spPr>
      </p:pic>
    </p:spTree>
    <p:extLst>
      <p:ext uri="{BB962C8B-B14F-4D97-AF65-F5344CB8AC3E}">
        <p14:creationId xmlns:p14="http://schemas.microsoft.com/office/powerpoint/2010/main" val="190167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project structure for </a:t>
            </a:r>
            <a:r>
              <a:rPr lang="en-US" dirty="0" err="1"/>
              <a:t>ExtJs</a:t>
            </a:r>
            <a:r>
              <a:rPr lang="en-US" dirty="0"/>
              <a:t> app with default folder </a:t>
            </a:r>
            <a:r>
              <a:rPr lang="en-US" dirty="0" smtClean="0"/>
              <a:t>names</a:t>
            </a:r>
            <a:endParaRPr lang="en-US" dirty="0"/>
          </a:p>
        </p:txBody>
      </p:sp>
      <p:pic>
        <p:nvPicPr>
          <p:cNvPr id="8" name="Content Placeholder 7"/>
          <p:cNvPicPr>
            <a:picLocks noGrp="1"/>
          </p:cNvPicPr>
          <p:nvPr>
            <p:ph idx="1"/>
          </p:nvPr>
        </p:nvPicPr>
        <p:blipFill>
          <a:blip r:embed="rId2"/>
          <a:stretch>
            <a:fillRect/>
          </a:stretch>
        </p:blipFill>
        <p:spPr>
          <a:xfrm>
            <a:off x="3595687" y="1629569"/>
            <a:ext cx="1952625" cy="4467225"/>
          </a:xfrm>
          <a:prstGeom prst="rect">
            <a:avLst/>
          </a:prstGeom>
        </p:spPr>
      </p:pic>
    </p:spTree>
    <p:extLst>
      <p:ext uri="{BB962C8B-B14F-4D97-AF65-F5344CB8AC3E}">
        <p14:creationId xmlns:p14="http://schemas.microsoft.com/office/powerpoint/2010/main" val="408678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a:t>Root application folder is what you expect ‘app’</a:t>
            </a:r>
          </a:p>
          <a:p>
            <a:pPr lvl="0"/>
            <a:r>
              <a:rPr lang="en-US" dirty="0"/>
              <a:t>‘view’ folder for all visual components</a:t>
            </a:r>
          </a:p>
          <a:p>
            <a:pPr lvl="0"/>
            <a:r>
              <a:rPr lang="en-US" dirty="0"/>
              <a:t>‘model’ folder contains all entities. These models/ entities are twins siblings to their server side counterparts.</a:t>
            </a:r>
          </a:p>
          <a:p>
            <a:pPr lvl="0"/>
            <a:r>
              <a:rPr lang="en-US" dirty="0"/>
              <a:t>‘controller’ folder contain all application controllers. Because </a:t>
            </a:r>
            <a:r>
              <a:rPr lang="en-US" dirty="0" err="1"/>
              <a:t>SPApplication</a:t>
            </a:r>
            <a:r>
              <a:rPr lang="en-US" dirty="0"/>
              <a:t> may provide rich behavior it require controllers which handle full components life cycle.</a:t>
            </a:r>
          </a:p>
          <a:p>
            <a:pPr lvl="0"/>
            <a:r>
              <a:rPr lang="en-US" dirty="0"/>
              <a:t>And last folder ‘store’ which contains all </a:t>
            </a:r>
            <a:r>
              <a:rPr lang="en-US" dirty="0" err="1"/>
              <a:t>datasources</a:t>
            </a:r>
            <a:r>
              <a:rPr lang="en-US" dirty="0"/>
              <a:t> for application components</a:t>
            </a:r>
          </a:p>
          <a:p>
            <a:endParaRPr lang="en-US" dirty="0"/>
          </a:p>
        </p:txBody>
      </p:sp>
    </p:spTree>
    <p:extLst>
      <p:ext uri="{BB962C8B-B14F-4D97-AF65-F5344CB8AC3E}">
        <p14:creationId xmlns:p14="http://schemas.microsoft.com/office/powerpoint/2010/main" val="44454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MVC </a:t>
            </a:r>
            <a:r>
              <a:rPr lang="en-US" dirty="0"/>
              <a:t>parts works together</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5339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10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features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Mobile - Angular focuses on the development of mobile apps</a:t>
            </a:r>
          </a:p>
          <a:p>
            <a:pPr lvl="0"/>
            <a:r>
              <a:rPr lang="en-US" dirty="0"/>
              <a:t>Modern - Angular 2 target ES6/typescript next generation of </a:t>
            </a:r>
            <a:r>
              <a:rPr lang="en-US" dirty="0" err="1"/>
              <a:t>javascript</a:t>
            </a:r>
            <a:r>
              <a:rPr lang="en-US" dirty="0"/>
              <a:t> and “evergreen” modern browsers (those automatically updated to the latest version)</a:t>
            </a:r>
          </a:p>
          <a:p>
            <a:pPr lvl="0"/>
            <a:r>
              <a:rPr lang="en-US" dirty="0"/>
              <a:t>Modular – No need to load Angular 2 framework as one piece. Load only required modules.</a:t>
            </a:r>
          </a:p>
          <a:p>
            <a:pPr lvl="0"/>
            <a:r>
              <a:rPr lang="en-US" dirty="0"/>
              <a:t>Components Over Controllers - Unlike </a:t>
            </a:r>
            <a:r>
              <a:rPr lang="en-US" dirty="0" err="1"/>
              <a:t>AngularJs</a:t>
            </a:r>
            <a:r>
              <a:rPr lang="en-US" dirty="0"/>
              <a:t> and </a:t>
            </a:r>
            <a:r>
              <a:rPr lang="en-US" dirty="0" err="1"/>
              <a:t>ExtJs</a:t>
            </a:r>
            <a:r>
              <a:rPr lang="en-US" dirty="0"/>
              <a:t> </a:t>
            </a:r>
            <a:r>
              <a:rPr lang="en-US" dirty="0" err="1"/>
              <a:t>Angular's</a:t>
            </a:r>
            <a:r>
              <a:rPr lang="en-US" dirty="0"/>
              <a:t> main building block is a Component (custom element with its own html tag, controller, view declared inside)</a:t>
            </a:r>
          </a:p>
          <a:p>
            <a:pPr lvl="0"/>
            <a:r>
              <a:rPr lang="en-US" dirty="0"/>
              <a:t>Improved Data Binding</a:t>
            </a:r>
          </a:p>
          <a:p>
            <a:pPr lvl="0"/>
            <a:r>
              <a:rPr lang="en-US" dirty="0"/>
              <a:t>Support for Functional Reactive Programming paradigm.</a:t>
            </a:r>
          </a:p>
          <a:p>
            <a:pPr lvl="0"/>
            <a:r>
              <a:rPr lang="en-US" dirty="0"/>
              <a:t>Routing – improved page </a:t>
            </a:r>
            <a:r>
              <a:rPr lang="en-US" dirty="0" smtClean="0"/>
              <a:t>flow</a:t>
            </a:r>
            <a:endParaRPr lang="en-US" dirty="0"/>
          </a:p>
        </p:txBody>
      </p:sp>
    </p:spTree>
    <p:extLst>
      <p:ext uri="{BB962C8B-B14F-4D97-AF65-F5344CB8AC3E}">
        <p14:creationId xmlns:p14="http://schemas.microsoft.com/office/powerpoint/2010/main" val="297765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 </a:t>
            </a:r>
            <a:r>
              <a:rPr lang="en-US" dirty="0"/>
              <a:t>favorite is “Components Over Controllers”.</a:t>
            </a:r>
          </a:p>
        </p:txBody>
      </p:sp>
      <p:sp>
        <p:nvSpPr>
          <p:cNvPr id="3" name="Content Placeholder 2"/>
          <p:cNvSpPr>
            <a:spLocks noGrp="1"/>
          </p:cNvSpPr>
          <p:nvPr>
            <p:ph idx="1"/>
          </p:nvPr>
        </p:nvSpPr>
        <p:spPr/>
        <p:txBody>
          <a:bodyPr>
            <a:normAutofit/>
          </a:bodyPr>
          <a:lstStyle/>
          <a:p>
            <a:pPr marL="0" indent="0">
              <a:buNone/>
            </a:pPr>
            <a:r>
              <a:rPr lang="en-US" dirty="0" smtClean="0"/>
              <a:t>“</a:t>
            </a:r>
            <a:r>
              <a:rPr lang="en-US" i="1" dirty="0" smtClean="0"/>
              <a:t>Learning </a:t>
            </a:r>
            <a:r>
              <a:rPr lang="en-US" i="1" dirty="0"/>
              <a:t>a framework should start with one of the most important building blocks, which, in the case of Angular 2 apps, is components. It makes the framework easier to learn and use</a:t>
            </a:r>
            <a:r>
              <a:rPr lang="en-US" i="1" dirty="0" smtClean="0"/>
              <a:t>.</a:t>
            </a:r>
            <a:r>
              <a:rPr lang="en-US" dirty="0" smtClean="0"/>
              <a:t>”</a:t>
            </a:r>
          </a:p>
          <a:p>
            <a:pPr marL="0" indent="0">
              <a:buNone/>
            </a:pPr>
            <a:r>
              <a:rPr lang="en-US" dirty="0" smtClean="0"/>
              <a:t>	Now </a:t>
            </a:r>
            <a:r>
              <a:rPr lang="en-US" dirty="0"/>
              <a:t>we can say that Component literally is autonomous building block of </a:t>
            </a:r>
            <a:r>
              <a:rPr lang="en-US" dirty="0" smtClean="0"/>
              <a:t>Angular 2 UI </a:t>
            </a:r>
            <a:r>
              <a:rPr lang="en-US" dirty="0"/>
              <a:t>layer. </a:t>
            </a:r>
            <a:endParaRPr lang="en-US" dirty="0" smtClean="0"/>
          </a:p>
          <a:p>
            <a:pPr marL="0" indent="0">
              <a:buNone/>
            </a:pPr>
            <a:r>
              <a:rPr lang="en-US" dirty="0" smtClean="0"/>
              <a:t>No more controllers. Everything handled by component.</a:t>
            </a:r>
            <a:endParaRPr lang="en-US" dirty="0"/>
          </a:p>
          <a:p>
            <a:pPr marL="0" indent="0">
              <a:buNone/>
            </a:pPr>
            <a:endParaRPr lang="en-US" dirty="0"/>
          </a:p>
        </p:txBody>
      </p:sp>
    </p:spTree>
    <p:extLst>
      <p:ext uri="{BB962C8B-B14F-4D97-AF65-F5344CB8AC3E}">
        <p14:creationId xmlns:p14="http://schemas.microsoft.com/office/powerpoint/2010/main" val="91730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Everything you see on page is components, and components as composition of components.</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420" y="2514600"/>
            <a:ext cx="55054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69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what is inside product-item </a:t>
            </a:r>
            <a:r>
              <a:rPr lang="en-US" dirty="0" smtClean="0"/>
              <a:t>component</a:t>
            </a:r>
            <a:endParaRPr lang="en-US" dirty="0"/>
          </a:p>
        </p:txBody>
      </p:sp>
      <p:sp>
        <p:nvSpPr>
          <p:cNvPr id="5" name="Content Placeholder 4"/>
          <p:cNvSpPr>
            <a:spLocks noGrp="1"/>
          </p:cNvSpPr>
          <p:nvPr>
            <p:ph idx="1"/>
          </p:nvPr>
        </p:nvSpPr>
        <p:spPr/>
        <p:txBody>
          <a:bodyPr>
            <a:normAutofit fontScale="47500" lnSpcReduction="20000"/>
          </a:bodyPr>
          <a:lstStyle/>
          <a:p>
            <a:r>
              <a:rPr lang="en-US" dirty="0"/>
              <a:t>001: import { Component, Input } from '@angular/core'; </a:t>
            </a:r>
            <a:r>
              <a:rPr lang="en-US" b="1" dirty="0"/>
              <a:t>&lt;- Import what we need from core</a:t>
            </a:r>
            <a:endParaRPr lang="en-US" dirty="0"/>
          </a:p>
          <a:p>
            <a:r>
              <a:rPr lang="en-US" dirty="0"/>
              <a:t>002: import { Product } from '../../services/product-service'; </a:t>
            </a:r>
            <a:r>
              <a:rPr lang="en-US" b="1" dirty="0"/>
              <a:t>&lt;- Import what we need from service</a:t>
            </a:r>
            <a:endParaRPr lang="en-US" dirty="0"/>
          </a:p>
          <a:p>
            <a:r>
              <a:rPr lang="en-US" dirty="0"/>
              <a:t>003:</a:t>
            </a:r>
          </a:p>
          <a:p>
            <a:r>
              <a:rPr lang="en-US" dirty="0"/>
              <a:t>004: @Component({</a:t>
            </a:r>
          </a:p>
          <a:p>
            <a:r>
              <a:rPr lang="en-US" dirty="0"/>
              <a:t>005:   selector: 'auction-product-item', </a:t>
            </a:r>
            <a:r>
              <a:rPr lang="en-US" b="1" dirty="0"/>
              <a:t>&lt;- Define HTML tag &lt;auction-product-item&gt;</a:t>
            </a:r>
            <a:endParaRPr lang="en-US" dirty="0"/>
          </a:p>
          <a:p>
            <a:r>
              <a:rPr lang="en-US" dirty="0"/>
              <a:t>006:   </a:t>
            </a:r>
            <a:r>
              <a:rPr lang="en-US" dirty="0" err="1"/>
              <a:t>styleUrls</a:t>
            </a:r>
            <a:r>
              <a:rPr lang="en-US" dirty="0"/>
              <a:t>: [ 'resources/</a:t>
            </a:r>
            <a:r>
              <a:rPr lang="en-US" u="sng" dirty="0"/>
              <a:t>app</a:t>
            </a:r>
            <a:r>
              <a:rPr lang="en-US" dirty="0"/>
              <a:t>/components/product-item/product-item.css'], </a:t>
            </a:r>
            <a:r>
              <a:rPr lang="en-US" b="1" dirty="0"/>
              <a:t>&lt;- Link to CSS</a:t>
            </a:r>
            <a:endParaRPr lang="en-US" dirty="0"/>
          </a:p>
          <a:p>
            <a:r>
              <a:rPr lang="en-US" dirty="0"/>
              <a:t>007:   </a:t>
            </a:r>
            <a:r>
              <a:rPr lang="en-US" dirty="0" err="1"/>
              <a:t>templateUrl</a:t>
            </a:r>
            <a:r>
              <a:rPr lang="en-US" dirty="0"/>
              <a:t>: 'resources/</a:t>
            </a:r>
            <a:r>
              <a:rPr lang="en-US" u="sng" dirty="0"/>
              <a:t>app</a:t>
            </a:r>
            <a:r>
              <a:rPr lang="en-US" dirty="0"/>
              <a:t>/components/product-item/product-item.html' </a:t>
            </a:r>
            <a:r>
              <a:rPr lang="en-US" b="1" dirty="0"/>
              <a:t>&lt;- Link to HTML view</a:t>
            </a:r>
            <a:endParaRPr lang="en-US" dirty="0"/>
          </a:p>
          <a:p>
            <a:r>
              <a:rPr lang="en-US" dirty="0"/>
              <a:t>008: })</a:t>
            </a:r>
          </a:p>
          <a:p>
            <a:r>
              <a:rPr lang="en-US" dirty="0"/>
              <a:t>009: export default class </a:t>
            </a:r>
            <a:r>
              <a:rPr lang="en-US" dirty="0" err="1"/>
              <a:t>ProductItemComponent</a:t>
            </a:r>
            <a:r>
              <a:rPr lang="en-US" dirty="0"/>
              <a:t> { </a:t>
            </a:r>
            <a:r>
              <a:rPr lang="en-US" b="1" dirty="0"/>
              <a:t>&lt;- Controller class for this component</a:t>
            </a:r>
            <a:endParaRPr lang="en-US" dirty="0"/>
          </a:p>
          <a:p>
            <a:r>
              <a:rPr lang="en-US" dirty="0"/>
              <a:t>010:   @Input() product: Product;</a:t>
            </a:r>
          </a:p>
          <a:p>
            <a:r>
              <a:rPr lang="en-US" dirty="0"/>
              <a:t>011:</a:t>
            </a:r>
          </a:p>
          <a:p>
            <a:r>
              <a:rPr lang="en-US" dirty="0"/>
              <a:t>012:   constructor() {</a:t>
            </a:r>
          </a:p>
          <a:p>
            <a:r>
              <a:rPr lang="en-US" dirty="0"/>
              <a:t>013:   }</a:t>
            </a:r>
          </a:p>
          <a:p>
            <a:r>
              <a:rPr lang="en-US" dirty="0"/>
              <a:t>014: }</a:t>
            </a:r>
          </a:p>
        </p:txBody>
      </p:sp>
    </p:spTree>
    <p:extLst>
      <p:ext uri="{BB962C8B-B14F-4D97-AF65-F5344CB8AC3E}">
        <p14:creationId xmlns:p14="http://schemas.microsoft.com/office/powerpoint/2010/main" val="2584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a:t>
            </a:r>
            <a:endParaRPr lang="en-US" dirty="0"/>
          </a:p>
        </p:txBody>
      </p:sp>
      <p:sp>
        <p:nvSpPr>
          <p:cNvPr id="3" name="Content Placeholder 2"/>
          <p:cNvSpPr>
            <a:spLocks noGrp="1"/>
          </p:cNvSpPr>
          <p:nvPr>
            <p:ph idx="1"/>
          </p:nvPr>
        </p:nvSpPr>
        <p:spPr/>
        <p:txBody>
          <a:bodyPr/>
          <a:lstStyle/>
          <a:p>
            <a:pPr marL="0" indent="0">
              <a:buNone/>
            </a:pPr>
            <a:r>
              <a:rPr lang="en-US" dirty="0"/>
              <a:t>A single-page application (SPA) is a web application or web site that fits on a single web page with the goal of providing a user experience similar to that of a desktop application. In an SPA, either all necessary code – HTML, JavaScript, and CSS – is retrieved with a single page </a:t>
            </a:r>
            <a:r>
              <a:rPr lang="en-US" dirty="0" smtClean="0"/>
              <a:t>load, </a:t>
            </a:r>
            <a:r>
              <a:rPr lang="en-US" dirty="0"/>
              <a:t>or the appropriate resources are dynamically loaded and added to the page as necessary</a:t>
            </a:r>
          </a:p>
          <a:p>
            <a:endParaRPr lang="en-US" dirty="0"/>
          </a:p>
        </p:txBody>
      </p:sp>
    </p:spTree>
    <p:extLst>
      <p:ext uri="{BB962C8B-B14F-4D97-AF65-F5344CB8AC3E}">
        <p14:creationId xmlns:p14="http://schemas.microsoft.com/office/powerpoint/2010/main" val="3070028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structure for Angular 2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1484" y="1600200"/>
            <a:ext cx="1941032" cy="4525963"/>
          </a:xfrm>
          <a:prstGeom prst="rect">
            <a:avLst/>
          </a:prstGeom>
          <a:noFill/>
          <a:ln>
            <a:noFill/>
          </a:ln>
        </p:spPr>
      </p:pic>
    </p:spTree>
    <p:extLst>
      <p:ext uri="{BB962C8B-B14F-4D97-AF65-F5344CB8AC3E}">
        <p14:creationId xmlns:p14="http://schemas.microsoft.com/office/powerpoint/2010/main" val="29687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Deployment of Angular 2 </a:t>
            </a:r>
            <a:r>
              <a:rPr lang="en-US" b="1" dirty="0" smtClean="0"/>
              <a:t>application</a:t>
            </a:r>
            <a:endParaRPr lang="en-US" dirty="0"/>
          </a:p>
        </p:txBody>
      </p:sp>
      <p:sp>
        <p:nvSpPr>
          <p:cNvPr id="3" name="Content Placeholder 2"/>
          <p:cNvSpPr>
            <a:spLocks noGrp="1"/>
          </p:cNvSpPr>
          <p:nvPr>
            <p:ph idx="1"/>
          </p:nvPr>
        </p:nvSpPr>
        <p:spPr/>
        <p:txBody>
          <a:bodyPr/>
          <a:lstStyle/>
          <a:p>
            <a:pPr marL="0" indent="0">
              <a:buNone/>
            </a:pPr>
            <a:r>
              <a:rPr lang="en-US" dirty="0" smtClean="0"/>
              <a:t>You would be surprised how many packages Angular2 </a:t>
            </a:r>
            <a:r>
              <a:rPr lang="en-US" dirty="0"/>
              <a:t>framework </a:t>
            </a:r>
            <a:r>
              <a:rPr lang="en-US" dirty="0" smtClean="0"/>
              <a:t>depends from</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19400"/>
            <a:ext cx="3752850" cy="3324225"/>
          </a:xfrm>
          <a:prstGeom prst="rect">
            <a:avLst/>
          </a:prstGeom>
          <a:noFill/>
          <a:ln>
            <a:noFill/>
          </a:ln>
        </p:spPr>
      </p:pic>
    </p:spTree>
    <p:extLst>
      <p:ext uri="{BB962C8B-B14F-4D97-AF65-F5344CB8AC3E}">
        <p14:creationId xmlns:p14="http://schemas.microsoft.com/office/powerpoint/2010/main" val="4084253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t>
            </a:r>
            <a:r>
              <a:rPr lang="en-US" b="1" i="1" dirty="0" err="1" smtClean="0"/>
              <a:t>webpack</a:t>
            </a:r>
            <a:r>
              <a:rPr lang="en-US" b="1" i="1" dirty="0" smtClean="0"/>
              <a:t>”  deploy bundle</a:t>
            </a:r>
            <a:endParaRPr lang="en-US" dirty="0"/>
          </a:p>
        </p:txBody>
      </p:sp>
      <p:sp>
        <p:nvSpPr>
          <p:cNvPr id="3" name="Content Placeholder 2"/>
          <p:cNvSpPr>
            <a:spLocks noGrp="1"/>
          </p:cNvSpPr>
          <p:nvPr>
            <p:ph idx="1"/>
          </p:nvPr>
        </p:nvSpPr>
        <p:spPr/>
        <p:txBody>
          <a:bodyPr/>
          <a:lstStyle/>
          <a:p>
            <a:pPr marL="0" indent="0">
              <a:buNone/>
            </a:pPr>
            <a:r>
              <a:rPr lang="en-US" dirty="0" smtClean="0"/>
              <a:t>Lot of bundlers available</a:t>
            </a:r>
          </a:p>
          <a:p>
            <a:pPr lvl="1"/>
            <a:r>
              <a:rPr lang="en-US" dirty="0" err="1"/>
              <a:t>Browserify</a:t>
            </a:r>
            <a:r>
              <a:rPr lang="en-US" dirty="0"/>
              <a:t>, </a:t>
            </a:r>
            <a:endParaRPr lang="en-US" dirty="0" smtClean="0"/>
          </a:p>
          <a:p>
            <a:pPr lvl="1"/>
            <a:r>
              <a:rPr lang="en-US" dirty="0" err="1" smtClean="0"/>
              <a:t>Webpack</a:t>
            </a:r>
            <a:r>
              <a:rPr lang="en-US" dirty="0"/>
              <a:t>, </a:t>
            </a:r>
            <a:endParaRPr lang="en-US" dirty="0" smtClean="0"/>
          </a:p>
          <a:p>
            <a:pPr lvl="1"/>
            <a:r>
              <a:rPr lang="en-US" dirty="0" smtClean="0"/>
              <a:t>Broccoli </a:t>
            </a:r>
          </a:p>
          <a:p>
            <a:pPr lvl="1"/>
            <a:r>
              <a:rPr lang="en-US" dirty="0" smtClean="0"/>
              <a:t>Rollup</a:t>
            </a:r>
            <a:endParaRPr lang="en-US" dirty="0"/>
          </a:p>
          <a:p>
            <a:r>
              <a:rPr lang="en-US" dirty="0" err="1" smtClean="0"/>
              <a:t>Webpack</a:t>
            </a:r>
            <a:r>
              <a:rPr lang="en-US" dirty="0" smtClean="0"/>
              <a:t> is the simplest</a:t>
            </a:r>
          </a:p>
          <a:p>
            <a:r>
              <a:rPr lang="en-US" dirty="0" smtClean="0"/>
              <a:t>Angular 2 team works close to </a:t>
            </a:r>
            <a:r>
              <a:rPr lang="en-US" dirty="0" err="1" smtClean="0"/>
              <a:t>Webpack</a:t>
            </a:r>
            <a:r>
              <a:rPr lang="en-US" dirty="0" smtClean="0"/>
              <a:t> team</a:t>
            </a:r>
          </a:p>
          <a:p>
            <a:endParaRPr lang="en-US" dirty="0" smtClean="0"/>
          </a:p>
        </p:txBody>
      </p:sp>
    </p:spTree>
    <p:extLst>
      <p:ext uri="{BB962C8B-B14F-4D97-AF65-F5344CB8AC3E}">
        <p14:creationId xmlns:p14="http://schemas.microsoft.com/office/powerpoint/2010/main" val="1794269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bundle with NPM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Use </a:t>
            </a:r>
            <a:r>
              <a:rPr lang="en-US" dirty="0" err="1" smtClean="0"/>
              <a:t>NodeJs</a:t>
            </a:r>
            <a:r>
              <a:rPr lang="en-US" dirty="0" smtClean="0"/>
              <a:t> package manager</a:t>
            </a:r>
          </a:p>
          <a:p>
            <a:pPr marL="0" indent="0">
              <a:buNone/>
            </a:pPr>
            <a:r>
              <a:rPr lang="en-US" dirty="0" smtClean="0"/>
              <a:t>Include build script into </a:t>
            </a:r>
            <a:r>
              <a:rPr lang="en-US" dirty="0" err="1" smtClean="0"/>
              <a:t>package.json</a:t>
            </a:r>
            <a:endParaRPr lang="en-US" dirty="0" smtClean="0"/>
          </a:p>
          <a:p>
            <a:pPr marL="0" indent="0">
              <a:buNone/>
            </a:pPr>
            <a:r>
              <a:rPr lang="en-US" dirty="0" smtClean="0"/>
              <a:t>"</a:t>
            </a:r>
            <a:r>
              <a:rPr lang="en-US" dirty="0"/>
              <a:t>scripts": {</a:t>
            </a:r>
          </a:p>
          <a:p>
            <a:pPr marL="0" indent="0">
              <a:buNone/>
            </a:pPr>
            <a:r>
              <a:rPr lang="en-US" dirty="0"/>
              <a:t> </a:t>
            </a:r>
            <a:r>
              <a:rPr lang="en-US" dirty="0" smtClean="0"/>
              <a:t> </a:t>
            </a:r>
            <a:r>
              <a:rPr lang="en-US" b="1" dirty="0"/>
              <a:t>"build": </a:t>
            </a:r>
            <a:r>
              <a:rPr lang="en-US" b="1" i="1" dirty="0"/>
              <a:t>"</a:t>
            </a:r>
            <a:r>
              <a:rPr lang="en-US" b="1" i="1" dirty="0" err="1" smtClean="0"/>
              <a:t>webpack</a:t>
            </a:r>
            <a:r>
              <a:rPr lang="en-US" b="1" i="1" dirty="0" smtClean="0"/>
              <a:t>"</a:t>
            </a:r>
            <a:r>
              <a:rPr lang="en-US" b="1" dirty="0" smtClean="0"/>
              <a:t>,</a:t>
            </a:r>
            <a:endParaRPr lang="en-US" dirty="0"/>
          </a:p>
          <a:p>
            <a:pPr marL="0" indent="0">
              <a:buNone/>
            </a:pPr>
            <a:r>
              <a:rPr lang="en-US" dirty="0" smtClean="0"/>
              <a:t>}</a:t>
            </a:r>
          </a:p>
          <a:p>
            <a:pPr marL="0" indent="0">
              <a:buNone/>
            </a:pPr>
            <a:r>
              <a:rPr lang="en-US" dirty="0"/>
              <a:t>By default </a:t>
            </a:r>
            <a:r>
              <a:rPr lang="en-US" b="1" i="1" dirty="0" err="1"/>
              <a:t>webpack</a:t>
            </a:r>
            <a:r>
              <a:rPr lang="en-US" dirty="0"/>
              <a:t> reads its own configuration from </a:t>
            </a:r>
            <a:r>
              <a:rPr lang="en-US" dirty="0" smtClean="0"/>
              <a:t>webpack.config.js</a:t>
            </a:r>
          </a:p>
          <a:p>
            <a:pPr marL="0" indent="0">
              <a:buNone/>
            </a:pPr>
            <a:endParaRPr lang="en-US" dirty="0" smtClean="0"/>
          </a:p>
          <a:p>
            <a:pPr marL="0" indent="0">
              <a:buNone/>
            </a:pPr>
            <a:r>
              <a:rPr lang="en-US" dirty="0" smtClean="0"/>
              <a:t>Run</a:t>
            </a:r>
          </a:p>
          <a:p>
            <a:pPr marL="0" indent="0">
              <a:buNone/>
            </a:pPr>
            <a:r>
              <a:rPr lang="en-US" sz="2200" dirty="0" smtClean="0"/>
              <a:t>MockWebExtJs6_bsd\</a:t>
            </a:r>
            <a:r>
              <a:rPr lang="en-US" sz="2200" dirty="0" err="1" smtClean="0"/>
              <a:t>src</a:t>
            </a:r>
            <a:r>
              <a:rPr lang="en-US" sz="2200" dirty="0" smtClean="0"/>
              <a:t>\main\</a:t>
            </a:r>
            <a:r>
              <a:rPr lang="en-US" sz="2200" dirty="0" err="1" smtClean="0"/>
              <a:t>webapp</a:t>
            </a:r>
            <a:r>
              <a:rPr lang="en-US" sz="2200" dirty="0" smtClean="0"/>
              <a:t>\resources&gt;</a:t>
            </a:r>
            <a:r>
              <a:rPr lang="en-US" sz="2200" b="1" i="1" dirty="0" err="1" smtClean="0"/>
              <a:t>npm</a:t>
            </a:r>
            <a:r>
              <a:rPr lang="en-US" sz="2200" b="1" i="1" dirty="0" smtClean="0"/>
              <a:t> </a:t>
            </a:r>
            <a:r>
              <a:rPr lang="en-US" sz="2200" b="1" i="1" dirty="0"/>
              <a:t>run build</a:t>
            </a:r>
            <a:endParaRPr lang="en-US" sz="2200" dirty="0"/>
          </a:p>
        </p:txBody>
      </p:sp>
    </p:spTree>
    <p:extLst>
      <p:ext uri="{BB962C8B-B14F-4D97-AF65-F5344CB8AC3E}">
        <p14:creationId xmlns:p14="http://schemas.microsoft.com/office/powerpoint/2010/main" val="2805711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When build completed our </a:t>
            </a:r>
            <a:r>
              <a:rPr lang="en-US" dirty="0"/>
              <a:t>application </a:t>
            </a:r>
            <a:r>
              <a:rPr lang="en-US" dirty="0" smtClean="0"/>
              <a:t>bundled in </a:t>
            </a:r>
            <a:r>
              <a:rPr lang="en-US" dirty="0"/>
              <a:t>two small </a:t>
            </a:r>
            <a:r>
              <a:rPr lang="en-US" dirty="0" smtClean="0"/>
              <a:t>bundles</a:t>
            </a:r>
          </a:p>
          <a:p>
            <a:pPr marL="0" indent="0">
              <a:buNone/>
            </a:pPr>
            <a:endParaRPr lang="en-US" dirty="0"/>
          </a:p>
        </p:txBody>
      </p:sp>
      <p:pic>
        <p:nvPicPr>
          <p:cNvPr id="4" name="Picture 3"/>
          <p:cNvPicPr/>
          <p:nvPr/>
        </p:nvPicPr>
        <p:blipFill>
          <a:blip r:embed="rId2"/>
          <a:stretch>
            <a:fillRect/>
          </a:stretch>
        </p:blipFill>
        <p:spPr>
          <a:xfrm>
            <a:off x="914400" y="2819400"/>
            <a:ext cx="7162800" cy="2590800"/>
          </a:xfrm>
          <a:prstGeom prst="rect">
            <a:avLst/>
          </a:prstGeom>
        </p:spPr>
      </p:pic>
    </p:spTree>
    <p:extLst>
      <p:ext uri="{BB962C8B-B14F-4D97-AF65-F5344CB8AC3E}">
        <p14:creationId xmlns:p14="http://schemas.microsoft.com/office/powerpoint/2010/main" val="2311272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Page load traffic and time looks much better after that</a:t>
            </a:r>
            <a:r>
              <a:rPr lang="en-US" dirty="0" smtClean="0"/>
              <a:t>:</a:t>
            </a:r>
            <a:endParaRPr lang="en-US" dirty="0"/>
          </a:p>
        </p:txBody>
      </p:sp>
      <p:pic>
        <p:nvPicPr>
          <p:cNvPr id="4" name="Content Placeholder 3" descr="C:\STS-3.8.1.Workspace_Sept2016\maven.1473771212570\MockExtJs6_bsd\MockWebExtJs6_bsd\Documents\prodBundleTraffic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356286"/>
            <a:ext cx="8229600" cy="1013791"/>
          </a:xfrm>
          <a:prstGeom prst="rect">
            <a:avLst/>
          </a:prstGeom>
          <a:noFill/>
          <a:ln>
            <a:noFill/>
          </a:ln>
        </p:spPr>
      </p:pic>
    </p:spTree>
    <p:extLst>
      <p:ext uri="{BB962C8B-B14F-4D97-AF65-F5344CB8AC3E}">
        <p14:creationId xmlns:p14="http://schemas.microsoft.com/office/powerpoint/2010/main" val="1452152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Application </a:t>
            </a:r>
          </a:p>
        </p:txBody>
      </p:sp>
      <p:sp>
        <p:nvSpPr>
          <p:cNvPr id="3" name="Content Placeholder 2"/>
          <p:cNvSpPr>
            <a:spLocks noGrp="1"/>
          </p:cNvSpPr>
          <p:nvPr>
            <p:ph idx="1"/>
          </p:nvPr>
        </p:nvSpPr>
        <p:spPr/>
        <p:txBody>
          <a:bodyPr/>
          <a:lstStyle/>
          <a:p>
            <a:r>
              <a:rPr lang="en-US" dirty="0"/>
              <a:t>In the beginning of July 2015, Google publicly released a new framework that is easy to use and has no additional dependencies. It’s called </a:t>
            </a:r>
            <a:r>
              <a:rPr lang="en-US" b="1" dirty="0"/>
              <a:t>Material Design Lite</a:t>
            </a:r>
            <a:r>
              <a:rPr lang="en-US" dirty="0"/>
              <a:t> (MDL for short)</a:t>
            </a:r>
            <a:r>
              <a:rPr lang="en-US" dirty="0" smtClean="0"/>
              <a:t>. </a:t>
            </a:r>
          </a:p>
          <a:p>
            <a:r>
              <a:rPr lang="en-US" dirty="0" smtClean="0"/>
              <a:t>We’ll </a:t>
            </a:r>
            <a:r>
              <a:rPr lang="en-US" dirty="0"/>
              <a:t>see how developers accept it</a:t>
            </a:r>
            <a:r>
              <a:rPr lang="en-US" dirty="0" smtClean="0"/>
              <a:t>.</a:t>
            </a:r>
          </a:p>
        </p:txBody>
      </p:sp>
    </p:spTree>
    <p:extLst>
      <p:ext uri="{BB962C8B-B14F-4D97-AF65-F5344CB8AC3E}">
        <p14:creationId xmlns:p14="http://schemas.microsoft.com/office/powerpoint/2010/main" val="1150009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Google ‘bootstrap vs. mdl’</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4946073"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200" y="2209800"/>
            <a:ext cx="5034399" cy="408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85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with” stats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36174"/>
            <a:ext cx="8051800" cy="3116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284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Styling Application with </a:t>
            </a:r>
            <a:r>
              <a:rPr lang="en-US" b="1" dirty="0" smtClean="0"/>
              <a:t>Bootstrap</a:t>
            </a:r>
            <a:endParaRPr lang="en-US" dirty="0"/>
          </a:p>
        </p:txBody>
      </p:sp>
      <p:sp>
        <p:nvSpPr>
          <p:cNvPr id="3" name="Content Placeholder 2"/>
          <p:cNvSpPr>
            <a:spLocks noGrp="1"/>
          </p:cNvSpPr>
          <p:nvPr>
            <p:ph idx="1"/>
          </p:nvPr>
        </p:nvSpPr>
        <p:spPr/>
        <p:txBody>
          <a:bodyPr/>
          <a:lstStyle/>
          <a:p>
            <a:pPr marL="0" indent="0">
              <a:buNone/>
            </a:pPr>
            <a:r>
              <a:rPr lang="en-US" dirty="0"/>
              <a:t>There many ways to customize bootstrap, but we can narrow them to just three.</a:t>
            </a:r>
          </a:p>
          <a:p>
            <a:pPr lvl="0"/>
            <a:r>
              <a:rPr lang="en-US" dirty="0"/>
              <a:t>Easiest one is to customize bootstrap distributive online (plenty of resources to choose)</a:t>
            </a:r>
          </a:p>
          <a:p>
            <a:pPr lvl="0"/>
            <a:r>
              <a:rPr lang="en-US" dirty="0"/>
              <a:t>Override styles in static CSS included after bootstrap core</a:t>
            </a:r>
          </a:p>
          <a:p>
            <a:pPr lvl="0"/>
            <a:r>
              <a:rPr lang="en-US" dirty="0"/>
              <a:t>Override through Less files</a:t>
            </a:r>
          </a:p>
          <a:p>
            <a:pPr marL="0" indent="0">
              <a:buNone/>
            </a:pPr>
            <a:endParaRPr lang="en-US" dirty="0"/>
          </a:p>
        </p:txBody>
      </p:sp>
    </p:spTree>
    <p:extLst>
      <p:ext uri="{BB962C8B-B14F-4D97-AF65-F5344CB8AC3E}">
        <p14:creationId xmlns:p14="http://schemas.microsoft.com/office/powerpoint/2010/main" val="56129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Multi-page Website (MPW)</a:t>
            </a:r>
          </a:p>
        </p:txBody>
      </p:sp>
      <p:pic>
        <p:nvPicPr>
          <p:cNvPr id="4" name="Content Placeholder 3"/>
          <p:cNvPicPr>
            <a:picLocks noGrp="1"/>
          </p:cNvPicPr>
          <p:nvPr>
            <p:ph idx="1"/>
          </p:nvPr>
        </p:nvPicPr>
        <p:blipFill>
          <a:blip r:embed="rId2"/>
          <a:stretch>
            <a:fillRect/>
          </a:stretch>
        </p:blipFill>
        <p:spPr>
          <a:xfrm>
            <a:off x="1924050" y="2391569"/>
            <a:ext cx="5295900" cy="2943225"/>
          </a:xfrm>
          <a:prstGeom prst="rect">
            <a:avLst/>
          </a:prstGeom>
        </p:spPr>
      </p:pic>
    </p:spTree>
    <p:extLst>
      <p:ext uri="{BB962C8B-B14F-4D97-AF65-F5344CB8AC3E}">
        <p14:creationId xmlns:p14="http://schemas.microsoft.com/office/powerpoint/2010/main" val="466259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Customizing Bootstrap Using </a:t>
            </a:r>
            <a:r>
              <a:rPr lang="en-US" b="1" dirty="0" smtClean="0"/>
              <a:t>CSS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 \index.html</a:t>
            </a:r>
          </a:p>
          <a:p>
            <a:pPr marL="0" indent="0">
              <a:buNone/>
            </a:pPr>
            <a:endParaRPr lang="en-US" sz="1800" dirty="0" smtClean="0"/>
          </a:p>
          <a:p>
            <a:pPr marL="0" indent="0">
              <a:buNone/>
            </a:pPr>
            <a:r>
              <a:rPr lang="en-US" sz="1800" dirty="0" smtClean="0"/>
              <a:t>&lt;</a:t>
            </a:r>
            <a:r>
              <a:rPr lang="en-US" sz="1800" dirty="0"/>
              <a:t>link </a:t>
            </a:r>
            <a:r>
              <a:rPr lang="en-US" sz="1800" dirty="0" err="1"/>
              <a:t>rel</a:t>
            </a:r>
            <a:r>
              <a:rPr lang="en-US" sz="1800" dirty="0"/>
              <a:t>="stylesheet" type="text/</a:t>
            </a:r>
            <a:r>
              <a:rPr lang="en-US" sz="1800" dirty="0" err="1"/>
              <a:t>css</a:t>
            </a:r>
            <a:r>
              <a:rPr lang="en-US" sz="1800" dirty="0"/>
              <a:t>" </a:t>
            </a:r>
            <a:r>
              <a:rPr lang="en-US" sz="1800" dirty="0" err="1"/>
              <a:t>href</a:t>
            </a:r>
            <a:r>
              <a:rPr lang="en-US" sz="1800" dirty="0"/>
              <a:t>="</a:t>
            </a:r>
            <a:r>
              <a:rPr lang="en-US" sz="1800" dirty="0" err="1"/>
              <a:t>css</a:t>
            </a:r>
            <a:r>
              <a:rPr lang="en-US" sz="1800" dirty="0"/>
              <a:t>/bootstrap.css"&gt;</a:t>
            </a:r>
          </a:p>
          <a:p>
            <a:pPr marL="0" indent="0">
              <a:buNone/>
            </a:pPr>
            <a:r>
              <a:rPr lang="en-US" sz="1800" dirty="0"/>
              <a:t>&lt;link </a:t>
            </a:r>
            <a:r>
              <a:rPr lang="en-US" sz="1800" dirty="0" err="1"/>
              <a:t>rel</a:t>
            </a:r>
            <a:r>
              <a:rPr lang="en-US" sz="1800" dirty="0"/>
              <a:t>="stylesheet" type="text/</a:t>
            </a:r>
            <a:r>
              <a:rPr lang="en-US" sz="1800" dirty="0" err="1"/>
              <a:t>css</a:t>
            </a:r>
            <a:r>
              <a:rPr lang="en-US" sz="1800" dirty="0"/>
              <a:t>" </a:t>
            </a:r>
            <a:r>
              <a:rPr lang="en-US" sz="1800" dirty="0" err="1"/>
              <a:t>href</a:t>
            </a:r>
            <a:r>
              <a:rPr lang="en-US" sz="1800" dirty="0"/>
              <a:t>="</a:t>
            </a:r>
            <a:r>
              <a:rPr lang="en-US" sz="1800" dirty="0" err="1"/>
              <a:t>css</a:t>
            </a:r>
            <a:r>
              <a:rPr lang="en-US" sz="1800" dirty="0"/>
              <a:t>/app.css"&gt;</a:t>
            </a:r>
            <a:endParaRPr lang="en-US" sz="1800" dirty="0" smtClean="0"/>
          </a:p>
          <a:p>
            <a:pPr marL="0" indent="0">
              <a:buNone/>
            </a:pPr>
            <a:endParaRPr lang="en-US" dirty="0" smtClean="0"/>
          </a:p>
          <a:p>
            <a:pPr marL="0" indent="0">
              <a:buNone/>
            </a:pPr>
            <a:r>
              <a:rPr lang="en-US" dirty="0" smtClean="0"/>
              <a:t>In </a:t>
            </a:r>
            <a:r>
              <a:rPr lang="en-US" dirty="0"/>
              <a:t>\</a:t>
            </a:r>
            <a:r>
              <a:rPr lang="en-US" dirty="0" err="1"/>
              <a:t>css</a:t>
            </a:r>
            <a:r>
              <a:rPr lang="en-US" dirty="0"/>
              <a:t>\app.css we override main CSS styles</a:t>
            </a:r>
          </a:p>
          <a:p>
            <a:pPr marL="0" indent="0">
              <a:buNone/>
            </a:pPr>
            <a:endParaRPr lang="en-US" sz="2300" dirty="0" smtClean="0"/>
          </a:p>
          <a:p>
            <a:pPr marL="0" indent="0">
              <a:buNone/>
            </a:pPr>
            <a:r>
              <a:rPr lang="en-US" sz="2300" dirty="0" smtClean="0"/>
              <a:t>.</a:t>
            </a:r>
            <a:r>
              <a:rPr lang="en-US" sz="2300" dirty="0" err="1"/>
              <a:t>btn</a:t>
            </a:r>
            <a:r>
              <a:rPr lang="en-US" sz="2300" dirty="0"/>
              <a:t>{</a:t>
            </a:r>
          </a:p>
          <a:p>
            <a:pPr marL="0" indent="0">
              <a:buNone/>
            </a:pPr>
            <a:r>
              <a:rPr lang="en-US" sz="2300" dirty="0"/>
              <a:t>border-radius: 0;</a:t>
            </a:r>
          </a:p>
          <a:p>
            <a:pPr marL="0" indent="0">
              <a:buNone/>
            </a:pPr>
            <a:r>
              <a:rPr lang="en-US" sz="2300" dirty="0"/>
              <a:t>padding: 5px 10px;</a:t>
            </a:r>
          </a:p>
          <a:p>
            <a:pPr marL="0" indent="0">
              <a:buNone/>
            </a:pPr>
            <a:r>
              <a:rPr lang="en-US" sz="2300" dirty="0"/>
              <a:t>font-size: 16px;</a:t>
            </a:r>
          </a:p>
          <a:p>
            <a:pPr marL="0" indent="0">
              <a:buNone/>
            </a:pPr>
            <a:r>
              <a:rPr lang="en-US" sz="2300" dirty="0"/>
              <a:t>}</a:t>
            </a:r>
          </a:p>
          <a:p>
            <a:pPr marL="0" indent="0">
              <a:buNone/>
            </a:pPr>
            <a:r>
              <a:rPr lang="en-US" sz="2300" dirty="0"/>
              <a:t>.</a:t>
            </a:r>
            <a:r>
              <a:rPr lang="en-US" sz="2300" dirty="0" err="1"/>
              <a:t>btn</a:t>
            </a:r>
            <a:r>
              <a:rPr lang="en-US" sz="2300" dirty="0"/>
              <a:t>-primary{</a:t>
            </a:r>
          </a:p>
          <a:p>
            <a:pPr marL="0" indent="0">
              <a:buNone/>
            </a:pPr>
            <a:r>
              <a:rPr lang="en-US" sz="2300" dirty="0"/>
              <a:t>background: #63AEF0;</a:t>
            </a:r>
          </a:p>
          <a:p>
            <a:pPr marL="0" indent="0">
              <a:buNone/>
            </a:pPr>
            <a:r>
              <a:rPr lang="en-US" sz="2300" dirty="0"/>
              <a:t>}</a:t>
            </a:r>
          </a:p>
        </p:txBody>
      </p:sp>
    </p:spTree>
    <p:extLst>
      <p:ext uri="{BB962C8B-B14F-4D97-AF65-F5344CB8AC3E}">
        <p14:creationId xmlns:p14="http://schemas.microsoft.com/office/powerpoint/2010/main" val="2801156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Override through Less </a:t>
            </a:r>
            <a:r>
              <a:rPr lang="en-US" b="1" dirty="0" smtClean="0"/>
              <a:t>files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524625"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056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them in root less file</a:t>
            </a:r>
            <a:endParaRPr lang="en-US" dirty="0"/>
          </a:p>
        </p:txBody>
      </p:sp>
      <p:sp>
        <p:nvSpPr>
          <p:cNvPr id="3" name="Content Placeholder 2"/>
          <p:cNvSpPr>
            <a:spLocks noGrp="1"/>
          </p:cNvSpPr>
          <p:nvPr>
            <p:ph idx="1"/>
          </p:nvPr>
        </p:nvSpPr>
        <p:spPr/>
        <p:txBody>
          <a:bodyPr/>
          <a:lstStyle/>
          <a:p>
            <a:r>
              <a:rPr lang="en-US" i="1" dirty="0" smtClean="0">
                <a:effectLst/>
              </a:rPr>
              <a:t>less\</a:t>
            </a:r>
            <a:r>
              <a:rPr lang="en-US" i="1" dirty="0" err="1" smtClean="0">
                <a:effectLst/>
              </a:rPr>
              <a:t>bootstrap.less</a:t>
            </a:r>
            <a:r>
              <a:rPr lang="en-US" b="1" i="1" dirty="0" smtClean="0"/>
              <a:t>_</a:t>
            </a:r>
          </a:p>
          <a:p>
            <a:pPr marL="0" indent="0">
              <a:buNone/>
            </a:pPr>
            <a:r>
              <a:rPr lang="en-US" sz="2000" i="1" dirty="0"/>
              <a:t>@import "canon-</a:t>
            </a:r>
            <a:r>
              <a:rPr lang="en-US" sz="2000" i="1" dirty="0" err="1"/>
              <a:t>variables.less</a:t>
            </a:r>
            <a:r>
              <a:rPr lang="en-US" sz="2000" i="1" dirty="0"/>
              <a:t>";</a:t>
            </a:r>
            <a:br>
              <a:rPr lang="en-US" sz="2000" i="1" dirty="0"/>
            </a:br>
            <a:r>
              <a:rPr lang="en-US" sz="2000" i="1" dirty="0"/>
              <a:t>@import "</a:t>
            </a:r>
            <a:r>
              <a:rPr lang="en-US" sz="2000" i="1" dirty="0" smtClean="0"/>
              <a:t>canon-</a:t>
            </a:r>
            <a:r>
              <a:rPr lang="en-US" sz="2000" i="1" dirty="0" err="1" smtClean="0"/>
              <a:t>theme.less</a:t>
            </a:r>
            <a:r>
              <a:rPr lang="en-US" sz="2000" i="1" dirty="0" smtClean="0"/>
              <a:t>";</a:t>
            </a:r>
          </a:p>
          <a:p>
            <a:pPr marL="0" indent="0">
              <a:buNone/>
            </a:pPr>
            <a:endParaRPr lang="en-US" sz="2000" i="1" dirty="0"/>
          </a:p>
          <a:p>
            <a:r>
              <a:rPr lang="en-US" sz="2000" i="1" dirty="0" smtClean="0"/>
              <a:t>Run build</a:t>
            </a:r>
          </a:p>
          <a:p>
            <a:pPr lvl="1"/>
            <a:r>
              <a:rPr lang="en-US" sz="1600" i="1" dirty="0"/>
              <a:t>bootstrap&gt;grunt </a:t>
            </a:r>
            <a:r>
              <a:rPr lang="en-US" sz="1600" i="1" dirty="0" err="1"/>
              <a:t>dist</a:t>
            </a:r>
            <a:endParaRPr lang="en-US" sz="1600" dirty="0"/>
          </a:p>
        </p:txBody>
      </p:sp>
    </p:spTree>
    <p:extLst>
      <p:ext uri="{BB962C8B-B14F-4D97-AF65-F5344CB8AC3E}">
        <p14:creationId xmlns:p14="http://schemas.microsoft.com/office/powerpoint/2010/main" val="1840490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for Canon </a:t>
            </a:r>
            <a:r>
              <a:rPr lang="en-US" dirty="0"/>
              <a:t>custom bootstrap </a:t>
            </a:r>
            <a:r>
              <a:rPr lang="en-US" dirty="0" smtClean="0"/>
              <a:t>distributive</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4676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943600"/>
            <a:ext cx="4286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943600"/>
            <a:ext cx="4095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1840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CVS repository</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may find source code for project I’ve </a:t>
            </a:r>
            <a:r>
              <a:rPr lang="en-US" dirty="0" smtClean="0"/>
              <a:t>referred in </a:t>
            </a:r>
            <a:r>
              <a:rPr lang="en-US" dirty="0"/>
              <a:t>this document </a:t>
            </a:r>
            <a:r>
              <a:rPr lang="en-US" dirty="0" smtClean="0"/>
              <a:t>in CVS </a:t>
            </a:r>
            <a:r>
              <a:rPr lang="en-US" dirty="0"/>
              <a:t>repository</a:t>
            </a:r>
            <a:r>
              <a:rPr lang="en-US" dirty="0" smtClean="0"/>
              <a:t>:</a:t>
            </a:r>
          </a:p>
          <a:p>
            <a:pPr marL="0" indent="0">
              <a:buNone/>
            </a:pPr>
            <a:endParaRPr lang="en-US" dirty="0"/>
          </a:p>
          <a:p>
            <a:pPr marL="0" indent="0">
              <a:buNone/>
            </a:pPr>
            <a:r>
              <a:rPr lang="en-US" sz="2800" b="1" i="1" dirty="0" err="1"/>
              <a:t>mis</a:t>
            </a:r>
            <a:r>
              <a:rPr lang="en-US" sz="2800" b="1" i="1" dirty="0"/>
              <a:t>-</a:t>
            </a:r>
            <a:r>
              <a:rPr lang="en-US" sz="2800" b="1" i="1" dirty="0" err="1"/>
              <a:t>cvs</a:t>
            </a:r>
            <a:r>
              <a:rPr lang="en-US" sz="2800" b="1" i="1" dirty="0"/>
              <a:t>-v:/</a:t>
            </a:r>
            <a:r>
              <a:rPr lang="en-US" sz="2800" b="1" i="1" dirty="0" err="1"/>
              <a:t>CCI_SOurceCodes_Repo</a:t>
            </a:r>
            <a:r>
              <a:rPr lang="en-US" sz="2800" b="1" i="1" dirty="0"/>
              <a:t>/MockExtJs6_bsd</a:t>
            </a:r>
            <a:endParaRPr lang="en-US" sz="2800" dirty="0"/>
          </a:p>
        </p:txBody>
      </p:sp>
    </p:spTree>
    <p:extLst>
      <p:ext uri="{BB962C8B-B14F-4D97-AF65-F5344CB8AC3E}">
        <p14:creationId xmlns:p14="http://schemas.microsoft.com/office/powerpoint/2010/main" val="104634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7802240"/>
              </p:ext>
            </p:extLst>
          </p:nvPr>
        </p:nvGraphicFramePr>
        <p:xfrm>
          <a:off x="380997" y="2209797"/>
          <a:ext cx="8305802" cy="2163924"/>
        </p:xfrm>
        <a:graphic>
          <a:graphicData uri="http://schemas.openxmlformats.org/drawingml/2006/table">
            <a:tbl>
              <a:tblPr firstRow="1" firstCol="1" bandRow="1">
                <a:tableStyleId>{5C22544A-7EE6-4342-B048-85BDC9FD1C3A}</a:tableStyleId>
              </a:tblPr>
              <a:tblGrid>
                <a:gridCol w="3276603"/>
                <a:gridCol w="5029199"/>
              </a:tblGrid>
              <a:tr h="360654">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JSP</a:t>
                      </a:r>
                      <a:endParaRPr lang="en-US" sz="1100">
                        <a:effectLst/>
                        <a:latin typeface="Calibri"/>
                        <a:ea typeface="Calibri"/>
                        <a:cs typeface="Times New Roman"/>
                      </a:endParaRPr>
                    </a:p>
                  </a:txBody>
                  <a:tcPr marL="68580" marR="68580" marT="0" marB="0"/>
                </a:tc>
              </a:tr>
              <a:tr h="360654">
                <a:tc rowSpan="3">
                  <a:txBody>
                    <a:bodyPr/>
                    <a:lstStyle/>
                    <a:p>
                      <a:pPr marL="0" marR="0">
                        <a:lnSpc>
                          <a:spcPct val="115000"/>
                        </a:lnSpc>
                        <a:spcBef>
                          <a:spcPts val="0"/>
                        </a:spcBef>
                        <a:spcAft>
                          <a:spcPts val="0"/>
                        </a:spcAft>
                      </a:pPr>
                      <a:r>
                        <a:rPr lang="en-US" sz="1100">
                          <a:effectLst/>
                        </a:rPr>
                        <a:t>Template engines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Thymeleaf + thymeleaf-layout-dialect</a:t>
                      </a:r>
                      <a:endParaRPr lang="en-US" sz="1100">
                        <a:effectLst/>
                        <a:latin typeface="Calibri"/>
                        <a:ea typeface="Calibri"/>
                        <a:cs typeface="Times New Roman"/>
                      </a:endParaRPr>
                    </a:p>
                  </a:txBody>
                  <a:tcPr marL="68580" marR="68580" marT="0" marB="0"/>
                </a:tc>
              </a:tr>
              <a:tr h="360654">
                <a:tc vMerge="1">
                  <a:txBody>
                    <a:bodyPr/>
                    <a:lstStyle/>
                    <a:p>
                      <a:endParaRPr lang="en-US"/>
                    </a:p>
                  </a:txBody>
                  <a:tcPr/>
                </a:tc>
                <a:tc>
                  <a:txBody>
                    <a:bodyPr/>
                    <a:lstStyle/>
                    <a:p>
                      <a:pPr marL="0" marR="0">
                        <a:lnSpc>
                          <a:spcPct val="115000"/>
                        </a:lnSpc>
                        <a:spcBef>
                          <a:spcPts val="0"/>
                        </a:spcBef>
                        <a:spcAft>
                          <a:spcPts val="0"/>
                        </a:spcAft>
                      </a:pPr>
                      <a:r>
                        <a:rPr lang="en-US" sz="1100">
                          <a:effectLst/>
                        </a:rPr>
                        <a:t>Freemarker</a:t>
                      </a:r>
                      <a:endParaRPr lang="en-US" sz="1100">
                        <a:effectLst/>
                        <a:latin typeface="Calibri"/>
                        <a:ea typeface="Calibri"/>
                        <a:cs typeface="Times New Roman"/>
                      </a:endParaRPr>
                    </a:p>
                  </a:txBody>
                  <a:tcPr marL="68580" marR="68580" marT="0" marB="0"/>
                </a:tc>
              </a:tr>
              <a:tr h="360654">
                <a:tc vMerge="1">
                  <a:txBody>
                    <a:bodyPr/>
                    <a:lstStyle/>
                    <a:p>
                      <a:endParaRPr lang="en-US"/>
                    </a:p>
                  </a:txBody>
                  <a:tcPr/>
                </a:tc>
                <a:tc>
                  <a:txBody>
                    <a:bodyPr/>
                    <a:lstStyle/>
                    <a:p>
                      <a:pPr marL="0" marR="0">
                        <a:lnSpc>
                          <a:spcPct val="115000"/>
                        </a:lnSpc>
                        <a:spcBef>
                          <a:spcPts val="0"/>
                        </a:spcBef>
                        <a:spcAft>
                          <a:spcPts val="0"/>
                        </a:spcAft>
                      </a:pPr>
                      <a:r>
                        <a:rPr lang="en-US" sz="1100">
                          <a:effectLst/>
                        </a:rPr>
                        <a:t>Velocity</a:t>
                      </a:r>
                      <a:endParaRPr lang="en-US" sz="1100">
                        <a:effectLst/>
                        <a:latin typeface="Calibri"/>
                        <a:ea typeface="Calibri"/>
                        <a:cs typeface="Times New Roman"/>
                      </a:endParaRPr>
                    </a:p>
                  </a:txBody>
                  <a:tcPr marL="68580" marR="68580" marT="0" marB="0"/>
                </a:tc>
              </a:tr>
              <a:tr h="360654">
                <a:tc rowSpan="2">
                  <a:txBody>
                    <a:bodyPr/>
                    <a:lstStyle/>
                    <a:p>
                      <a:pPr marL="0" marR="0">
                        <a:lnSpc>
                          <a:spcPct val="115000"/>
                        </a:lnSpc>
                        <a:spcBef>
                          <a:spcPts val="0"/>
                        </a:spcBef>
                        <a:spcAft>
                          <a:spcPts val="0"/>
                        </a:spcAft>
                      </a:pPr>
                      <a:r>
                        <a:rPr lang="en-US" sz="1100">
                          <a:effectLst/>
                        </a:rPr>
                        <a:t>Layout engines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Apache Tiles</a:t>
                      </a:r>
                      <a:endParaRPr lang="en-US" sz="1100">
                        <a:effectLst/>
                        <a:latin typeface="Calibri"/>
                        <a:ea typeface="Calibri"/>
                        <a:cs typeface="Times New Roman"/>
                      </a:endParaRPr>
                    </a:p>
                  </a:txBody>
                  <a:tcPr marL="68580" marR="68580" marT="0" marB="0"/>
                </a:tc>
              </a:tr>
              <a:tr h="360654">
                <a:tc vMerge="1">
                  <a:txBody>
                    <a:bodyPr/>
                    <a:lstStyle/>
                    <a:p>
                      <a:endParaRPr lang="en-US"/>
                    </a:p>
                  </a:txBody>
                  <a:tcPr/>
                </a:tc>
                <a:tc>
                  <a:txBody>
                    <a:bodyPr/>
                    <a:lstStyle/>
                    <a:p>
                      <a:pPr marL="0" marR="0">
                        <a:lnSpc>
                          <a:spcPct val="115000"/>
                        </a:lnSpc>
                        <a:spcBef>
                          <a:spcPts val="0"/>
                        </a:spcBef>
                        <a:spcAft>
                          <a:spcPts val="0"/>
                        </a:spcAft>
                      </a:pPr>
                      <a:r>
                        <a:rPr lang="en-US" sz="1100" dirty="0" err="1">
                          <a:effectLst/>
                        </a:rPr>
                        <a:t>SiteMesh</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331913" y="3284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974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400" dirty="0"/>
              <a:t>In an SPA, after the first page loads, all interaction with the server happens through AJAX </a:t>
            </a:r>
            <a:r>
              <a:rPr lang="en-US" sz="2400" dirty="0" smtClean="0"/>
              <a:t>calls</a:t>
            </a:r>
            <a:r>
              <a:rPr lang="en-US" sz="2400" dirty="0"/>
              <a:t>. </a:t>
            </a:r>
            <a:endParaRPr lang="en-US" sz="2400" dirty="0" smtClean="0"/>
          </a:p>
          <a:p>
            <a:pPr marL="0" indent="0" algn="ctr">
              <a:buNone/>
            </a:pPr>
            <a:endParaRPr lang="en-US" sz="2400" dirty="0"/>
          </a:p>
        </p:txBody>
      </p:sp>
      <p:pic>
        <p:nvPicPr>
          <p:cNvPr id="4" name="Picture 3"/>
          <p:cNvPicPr/>
          <p:nvPr/>
        </p:nvPicPr>
        <p:blipFill>
          <a:blip r:embed="rId3"/>
          <a:stretch>
            <a:fillRect/>
          </a:stretch>
        </p:blipFill>
        <p:spPr>
          <a:xfrm>
            <a:off x="1600200" y="2954867"/>
            <a:ext cx="5305425" cy="2924175"/>
          </a:xfrm>
          <a:prstGeom prst="rect">
            <a:avLst/>
          </a:prstGeom>
        </p:spPr>
      </p:pic>
    </p:spTree>
    <p:extLst>
      <p:ext uri="{BB962C8B-B14F-4D97-AF65-F5344CB8AC3E}">
        <p14:creationId xmlns:p14="http://schemas.microsoft.com/office/powerpoint/2010/main" val="354303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 benefits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Applications are more fluid and </a:t>
            </a:r>
            <a:r>
              <a:rPr lang="en-US" dirty="0" smtClean="0"/>
              <a:t>responsive</a:t>
            </a:r>
          </a:p>
          <a:p>
            <a:r>
              <a:rPr lang="fr-FR" dirty="0"/>
              <a:t>AJAX </a:t>
            </a:r>
            <a:r>
              <a:rPr lang="fr-FR" dirty="0" err="1"/>
              <a:t>requests</a:t>
            </a:r>
            <a:r>
              <a:rPr lang="fr-FR" dirty="0"/>
              <a:t> plus JSON </a:t>
            </a:r>
            <a:r>
              <a:rPr lang="fr-FR" dirty="0" err="1" smtClean="0"/>
              <a:t>responses</a:t>
            </a:r>
            <a:r>
              <a:rPr lang="fr-FR" dirty="0" smtClean="0"/>
              <a:t> </a:t>
            </a:r>
            <a:r>
              <a:rPr lang="fr-FR" dirty="0" err="1" smtClean="0"/>
              <a:t>makes</a:t>
            </a:r>
            <a:r>
              <a:rPr lang="fr-FR" dirty="0" smtClean="0"/>
              <a:t> clean </a:t>
            </a:r>
            <a:r>
              <a:rPr lang="en-US" dirty="0"/>
              <a:t>separation between the presentation (HTML markup) and application </a:t>
            </a:r>
            <a:r>
              <a:rPr lang="en-US" dirty="0" smtClean="0"/>
              <a:t>logic</a:t>
            </a:r>
          </a:p>
          <a:p>
            <a:r>
              <a:rPr lang="en-US" dirty="0"/>
              <a:t>As a result with this architecture, the client and the service are independent. </a:t>
            </a:r>
            <a:endParaRPr lang="en-US" dirty="0" smtClean="0"/>
          </a:p>
          <a:p>
            <a:pPr lvl="1"/>
            <a:r>
              <a:rPr lang="en-US" dirty="0" smtClean="0"/>
              <a:t>You </a:t>
            </a:r>
            <a:r>
              <a:rPr lang="en-US" dirty="0"/>
              <a:t>could replace the entire back </a:t>
            </a:r>
            <a:r>
              <a:rPr lang="en-US" dirty="0" smtClean="0"/>
              <a:t>end, </a:t>
            </a:r>
            <a:r>
              <a:rPr lang="en-US" dirty="0"/>
              <a:t>and </a:t>
            </a:r>
            <a:r>
              <a:rPr lang="en-US" dirty="0" smtClean="0"/>
              <a:t>that won’t </a:t>
            </a:r>
            <a:r>
              <a:rPr lang="en-US" dirty="0"/>
              <a:t>break the client. </a:t>
            </a:r>
            <a:endParaRPr lang="en-US" dirty="0" smtClean="0"/>
          </a:p>
          <a:p>
            <a:pPr lvl="1"/>
            <a:r>
              <a:rPr lang="en-US" dirty="0" smtClean="0"/>
              <a:t>The </a:t>
            </a:r>
            <a:r>
              <a:rPr lang="en-US" dirty="0"/>
              <a:t>reverse is also true—you can replace the entire client app without changing the service layer.</a:t>
            </a:r>
          </a:p>
        </p:txBody>
      </p:sp>
    </p:spTree>
    <p:extLst>
      <p:ext uri="{BB962C8B-B14F-4D97-AF65-F5344CB8AC3E}">
        <p14:creationId xmlns:p14="http://schemas.microsoft.com/office/powerpoint/2010/main" val="397837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vs. Angular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992" y="1447801"/>
            <a:ext cx="8029575" cy="443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92" y="1332016"/>
            <a:ext cx="344805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99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We already used at least two SPA frameworks such as:</a:t>
            </a:r>
          </a:p>
          <a:p>
            <a:pPr lvl="0"/>
            <a:r>
              <a:rPr lang="en-US" dirty="0" smtClean="0"/>
              <a:t>Isomorphic </a:t>
            </a:r>
            <a:r>
              <a:rPr lang="en-US" dirty="0" err="1" smtClean="0"/>
              <a:t>Js</a:t>
            </a:r>
            <a:endParaRPr lang="en-US" dirty="0"/>
          </a:p>
          <a:p>
            <a:pPr lvl="0"/>
            <a:r>
              <a:rPr lang="en-US" dirty="0" err="1" smtClean="0"/>
              <a:t>ExtJs</a:t>
            </a:r>
            <a:endParaRPr lang="en-US" dirty="0" smtClean="0"/>
          </a:p>
          <a:p>
            <a:pPr marL="0" indent="0">
              <a:buNone/>
            </a:pPr>
            <a:endParaRPr lang="en-US" dirty="0" smtClean="0"/>
          </a:p>
          <a:p>
            <a:pPr marL="0" indent="0">
              <a:buNone/>
            </a:pPr>
            <a:r>
              <a:rPr lang="en-US" dirty="0" smtClean="0"/>
              <a:t>The </a:t>
            </a:r>
            <a:r>
              <a:rPr lang="en-US" dirty="0"/>
              <a:t>problem is that in most cases we were completely ignored SPA paradigm for which those frameworks were introduced. Instead we render new page on almost every request, moreover every page reload </a:t>
            </a:r>
            <a:r>
              <a:rPr lang="en-US" dirty="0" err="1"/>
              <a:t>javascript</a:t>
            </a:r>
            <a:r>
              <a:rPr lang="en-US" dirty="0"/>
              <a:t> framework. Even most of browsers supports static resource caching it doesn’t make such approach optimal</a:t>
            </a:r>
            <a:r>
              <a:rPr lang="en-US" b="1" dirty="0"/>
              <a:t>.</a:t>
            </a:r>
            <a:endParaRPr lang="en-US" dirty="0"/>
          </a:p>
          <a:p>
            <a:pPr marL="0" lvl="0" indent="0">
              <a:buNone/>
            </a:pPr>
            <a:endParaRPr lang="en-US" dirty="0" smtClean="0"/>
          </a:p>
          <a:p>
            <a:pPr marL="0" lvl="0" indent="0">
              <a:buNone/>
            </a:pPr>
            <a:r>
              <a:rPr lang="en-US" dirty="0" smtClean="0"/>
              <a:t>We haven’t use </a:t>
            </a:r>
            <a:endParaRPr lang="en-US" dirty="0"/>
          </a:p>
          <a:p>
            <a:pPr lvl="0"/>
            <a:r>
              <a:rPr lang="en-US" dirty="0" smtClean="0"/>
              <a:t>Angular 2</a:t>
            </a:r>
            <a:endParaRPr lang="en-US" dirty="0"/>
          </a:p>
          <a:p>
            <a:endParaRPr lang="en-US" dirty="0"/>
          </a:p>
        </p:txBody>
      </p:sp>
    </p:spTree>
    <p:extLst>
      <p:ext uri="{BB962C8B-B14F-4D97-AF65-F5344CB8AC3E}">
        <p14:creationId xmlns:p14="http://schemas.microsoft.com/office/powerpoint/2010/main" val="203902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concept Mock </a:t>
            </a:r>
            <a:r>
              <a:rPr lang="en-US" dirty="0"/>
              <a:t>project</a:t>
            </a:r>
          </a:p>
        </p:txBody>
      </p:sp>
      <p:sp>
        <p:nvSpPr>
          <p:cNvPr id="3" name="Content Placeholder 2"/>
          <p:cNvSpPr>
            <a:spLocks noGrp="1"/>
          </p:cNvSpPr>
          <p:nvPr>
            <p:ph idx="1"/>
          </p:nvPr>
        </p:nvSpPr>
        <p:spPr/>
        <p:txBody>
          <a:bodyPr>
            <a:normAutofit lnSpcReduction="10000"/>
          </a:bodyPr>
          <a:lstStyle/>
          <a:p>
            <a:r>
              <a:rPr lang="en-US" dirty="0" smtClean="0"/>
              <a:t>Why we need it</a:t>
            </a:r>
          </a:p>
          <a:p>
            <a:pPr lvl="1"/>
            <a:r>
              <a:rPr lang="en-US" dirty="0" smtClean="0"/>
              <a:t>Experiment = proof</a:t>
            </a:r>
          </a:p>
          <a:p>
            <a:pPr lvl="1"/>
            <a:r>
              <a:rPr lang="en-US" dirty="0" smtClean="0"/>
              <a:t>Ready to go template project</a:t>
            </a:r>
          </a:p>
          <a:p>
            <a:pPr lvl="1"/>
            <a:r>
              <a:rPr lang="en-US" dirty="0" smtClean="0"/>
              <a:t>Study new technologies</a:t>
            </a:r>
            <a:endParaRPr lang="en-US" dirty="0" smtClean="0"/>
          </a:p>
          <a:p>
            <a:r>
              <a:rPr lang="en-US" dirty="0" smtClean="0"/>
              <a:t>Mock project demonstrate spring security</a:t>
            </a:r>
          </a:p>
          <a:p>
            <a:r>
              <a:rPr lang="en-US" dirty="0"/>
              <a:t>UI </a:t>
            </a:r>
            <a:r>
              <a:rPr lang="en-US" dirty="0" smtClean="0"/>
              <a:t>front-end </a:t>
            </a:r>
            <a:r>
              <a:rPr lang="en-US" dirty="0"/>
              <a:t>for site administrators and business analysts based on </a:t>
            </a:r>
            <a:r>
              <a:rPr lang="en-US" dirty="0" err="1"/>
              <a:t>ExtJs</a:t>
            </a:r>
            <a:r>
              <a:rPr lang="en-US" dirty="0"/>
              <a:t> </a:t>
            </a:r>
            <a:r>
              <a:rPr lang="en-US" dirty="0" smtClean="0"/>
              <a:t>framework</a:t>
            </a:r>
          </a:p>
          <a:p>
            <a:r>
              <a:rPr lang="en-US" dirty="0" smtClean="0"/>
              <a:t>UI front-end for </a:t>
            </a:r>
            <a:r>
              <a:rPr lang="en-US" dirty="0"/>
              <a:t>clients and visitors based on Angular </a:t>
            </a:r>
            <a:r>
              <a:rPr lang="en-US" dirty="0" smtClean="0"/>
              <a:t>2</a:t>
            </a:r>
          </a:p>
          <a:p>
            <a:pPr marL="0" indent="0">
              <a:buNone/>
            </a:pPr>
            <a:endParaRPr lang="en-US" dirty="0" smtClean="0"/>
          </a:p>
          <a:p>
            <a:endParaRPr lang="en-US" dirty="0"/>
          </a:p>
        </p:txBody>
      </p:sp>
    </p:spTree>
    <p:extLst>
      <p:ext uri="{BB962C8B-B14F-4D97-AF65-F5344CB8AC3E}">
        <p14:creationId xmlns:p14="http://schemas.microsoft.com/office/powerpoint/2010/main" val="175757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2752</TotalTime>
  <Words>1053</Words>
  <Application>Microsoft Office PowerPoint</Application>
  <PresentationFormat>On-screen Show (4:3)</PresentationFormat>
  <Paragraphs>140</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Single Page Application (SPA) paradigm</vt:lpstr>
      <vt:lpstr>What is SPA?</vt:lpstr>
      <vt:lpstr>Multi-page Website (MPW)</vt:lpstr>
      <vt:lpstr>PowerPoint Presentation</vt:lpstr>
      <vt:lpstr>PowerPoint Presentation</vt:lpstr>
      <vt:lpstr>SPA benefits</vt:lpstr>
      <vt:lpstr>JSP vs. Angular</vt:lpstr>
      <vt:lpstr>PowerPoint Presentation</vt:lpstr>
      <vt:lpstr>Proof of concept Mock project</vt:lpstr>
      <vt:lpstr>PowerPoint Presentation</vt:lpstr>
      <vt:lpstr>Admin view</vt:lpstr>
      <vt:lpstr>Client view</vt:lpstr>
      <vt:lpstr>Regular project structure for ExtJs app with default folder names</vt:lpstr>
      <vt:lpstr>PowerPoint Presentation</vt:lpstr>
      <vt:lpstr>How MVC parts works together</vt:lpstr>
      <vt:lpstr>Angular 2 features</vt:lpstr>
      <vt:lpstr>My favorite is “Components Over Controllers”.</vt:lpstr>
      <vt:lpstr>PowerPoint Presentation</vt:lpstr>
      <vt:lpstr>Let’s see what is inside product-item component</vt:lpstr>
      <vt:lpstr>Project structure for Angular 2 </vt:lpstr>
      <vt:lpstr>Deployment of Angular 2 application</vt:lpstr>
      <vt:lpstr>“webpack”  deploy bundle</vt:lpstr>
      <vt:lpstr>Build bundle with NPM</vt:lpstr>
      <vt:lpstr>PowerPoint Presentation</vt:lpstr>
      <vt:lpstr>Page load traffic and time looks much better after that:</vt:lpstr>
      <vt:lpstr>Styling Application </vt:lpstr>
      <vt:lpstr>Google ‘bootstrap vs. mdl’</vt:lpstr>
      <vt:lpstr>“Build with” stats</vt:lpstr>
      <vt:lpstr>Styling Application with Bootstrap</vt:lpstr>
      <vt:lpstr>Customizing Bootstrap Using CSS</vt:lpstr>
      <vt:lpstr>Override through Less files</vt:lpstr>
      <vt:lpstr>Import them in root less file</vt:lpstr>
      <vt:lpstr>Project for Canon custom bootstrap distributive</vt:lpstr>
      <vt:lpstr>Project CVS repository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Page Application (SPA) paradigm</dc:title>
  <dc:creator>user</dc:creator>
  <cp:lastModifiedBy>user</cp:lastModifiedBy>
  <cp:revision>27</cp:revision>
  <dcterms:created xsi:type="dcterms:W3CDTF">2016-11-16T19:30:10Z</dcterms:created>
  <dcterms:modified xsi:type="dcterms:W3CDTF">2016-11-25T16:17:59Z</dcterms:modified>
</cp:coreProperties>
</file>