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65" r:id="rId3"/>
    <p:sldId id="310" r:id="rId4"/>
    <p:sldId id="320" r:id="rId5"/>
    <p:sldId id="321" r:id="rId6"/>
    <p:sldId id="323" r:id="rId7"/>
    <p:sldId id="322" r:id="rId8"/>
    <p:sldId id="324" r:id="rId9"/>
    <p:sldId id="325" r:id="rId10"/>
    <p:sldId id="319"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116" d="100"/>
          <a:sy n="116" d="100"/>
        </p:scale>
        <p:origin x="336" y="1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11/17/2015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11/17/2015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11/17/2015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11/17/2015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11/17/2015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11/17/2015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11/17/2015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11/17/2015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11/17/2015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11/17/2015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11/17/2015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11/17/2015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11/17/2015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Learning D3</a:t>
            </a:r>
            <a:endParaRPr lang="en-US" dirty="0"/>
          </a:p>
        </p:txBody>
      </p:sp>
      <p:sp>
        <p:nvSpPr>
          <p:cNvPr id="4" name="Subtitle 3"/>
          <p:cNvSpPr>
            <a:spLocks noGrp="1"/>
          </p:cNvSpPr>
          <p:nvPr>
            <p:ph type="subTitle" idx="1"/>
          </p:nvPr>
        </p:nvSpPr>
        <p:spPr/>
        <p:txBody>
          <a:bodyPr/>
          <a:lstStyle/>
          <a:p>
            <a:r>
              <a:rPr lang="it-IT" dirty="0" smtClean="0"/>
              <a:t>An Overview</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09600"/>
            <a:ext cx="9144001" cy="838200"/>
          </a:xfrm>
        </p:spPr>
        <p:txBody>
          <a:bodyPr/>
          <a:lstStyle/>
          <a:p>
            <a:r>
              <a:rPr lang="en-US" dirty="0" smtClean="0"/>
              <a:t>What Is D3?</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marL="0" indent="0">
              <a:lnSpc>
                <a:spcPct val="150000"/>
              </a:lnSpc>
              <a:buNone/>
            </a:pPr>
            <a:r>
              <a:rPr lang="en-US" dirty="0" smtClean="0"/>
              <a:t>A JavaScript library used to manipulate documents based on </a:t>
            </a:r>
            <a:r>
              <a:rPr lang="en-US" dirty="0"/>
              <a:t>data. </a:t>
            </a:r>
            <a:r>
              <a:rPr lang="en-US" dirty="0" smtClean="0"/>
              <a:t>D3 combines </a:t>
            </a:r>
            <a:r>
              <a:rPr lang="en-US" dirty="0"/>
              <a:t>powerful visualization components and a data-driven approach to manipulating the Document Object </a:t>
            </a:r>
            <a:r>
              <a:rPr lang="en-US" dirty="0" smtClean="0"/>
              <a:t>Model</a:t>
            </a:r>
          </a:p>
          <a:p>
            <a:pPr marL="0" indent="0">
              <a:lnSpc>
                <a:spcPct val="150000"/>
              </a:lnSpc>
              <a:spcBef>
                <a:spcPts val="0"/>
              </a:spcBef>
              <a:buNone/>
            </a:pPr>
            <a:endParaRPr lang="en-US" dirty="0" smtClean="0"/>
          </a:p>
          <a:p>
            <a:pPr marL="0" indent="0">
              <a:lnSpc>
                <a:spcPct val="100000"/>
              </a:lnSpc>
              <a:buNone/>
            </a:pPr>
            <a:r>
              <a:rPr lang="en-US" dirty="0" smtClean="0"/>
              <a:t>D3 allows us to display data using…</a:t>
            </a:r>
          </a:p>
          <a:p>
            <a:pPr>
              <a:lnSpc>
                <a:spcPct val="100000"/>
              </a:lnSpc>
            </a:pPr>
            <a:r>
              <a:rPr lang="en-US" dirty="0" smtClean="0"/>
              <a:t>HTML</a:t>
            </a:r>
          </a:p>
          <a:p>
            <a:pPr>
              <a:lnSpc>
                <a:spcPct val="100000"/>
              </a:lnSpc>
            </a:pPr>
            <a:r>
              <a:rPr lang="en-US" dirty="0" smtClean="0"/>
              <a:t>SVG</a:t>
            </a:r>
          </a:p>
          <a:p>
            <a:pPr>
              <a:lnSpc>
                <a:spcPct val="100000"/>
              </a:lnSpc>
            </a:pPr>
            <a:r>
              <a:rPr lang="en-US" dirty="0" smtClean="0"/>
              <a:t>CSS</a:t>
            </a:r>
          </a:p>
          <a:p>
            <a:pPr marL="0" indent="0">
              <a:lnSpc>
                <a:spcPct val="100000"/>
              </a:lnSpc>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09600"/>
            <a:ext cx="9144001" cy="838200"/>
          </a:xfrm>
        </p:spPr>
        <p:txBody>
          <a:bodyPr/>
          <a:lstStyle/>
          <a:p>
            <a:r>
              <a:rPr lang="en-US" dirty="0" smtClean="0"/>
              <a:t>Binding Data</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a:lnSpc>
                <a:spcPct val="150000"/>
              </a:lnSpc>
            </a:pPr>
            <a:r>
              <a:rPr lang="en-US" dirty="0" smtClean="0"/>
              <a:t>We can bind arbitrary data to the DOM and apply data-driven transformations to the page / document</a:t>
            </a:r>
            <a:endParaRPr lang="en-US" dirty="0"/>
          </a:p>
          <a:p>
            <a:pPr>
              <a:lnSpc>
                <a:spcPct val="150000"/>
              </a:lnSpc>
            </a:pPr>
            <a:r>
              <a:rPr lang="en-US" dirty="0" smtClean="0"/>
              <a:t>For example, we could easily take an array of numbers and bind them to an HTML table. We could use that same data to create an interactive chart using SVG (Scalable Vector Graphics)</a:t>
            </a:r>
          </a:p>
          <a:p>
            <a:pPr>
              <a:lnSpc>
                <a:spcPct val="150000"/>
              </a:lnSpc>
            </a:pPr>
            <a:r>
              <a:rPr lang="en-US" dirty="0" smtClean="0"/>
              <a:t>We can parse text, JSON, HTML, CSV and TSV</a:t>
            </a:r>
            <a:endParaRPr lang="en-US" dirty="0"/>
          </a:p>
        </p:txBody>
      </p:sp>
    </p:spTree>
    <p:extLst>
      <p:ext uri="{BB962C8B-B14F-4D97-AF65-F5344CB8AC3E}">
        <p14:creationId xmlns:p14="http://schemas.microsoft.com/office/powerpoint/2010/main" val="2968454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09600"/>
            <a:ext cx="9144001" cy="838200"/>
          </a:xfrm>
        </p:spPr>
        <p:txBody>
          <a:bodyPr/>
          <a:lstStyle/>
          <a:p>
            <a:r>
              <a:rPr lang="en-US" dirty="0" smtClean="0"/>
              <a:t>Advantages of Using D3</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a:lnSpc>
                <a:spcPct val="100000"/>
              </a:lnSpc>
            </a:pPr>
            <a:r>
              <a:rPr lang="en-US" dirty="0" smtClean="0"/>
              <a:t>Data Visualization</a:t>
            </a:r>
          </a:p>
          <a:p>
            <a:pPr>
              <a:lnSpc>
                <a:spcPct val="100000"/>
              </a:lnSpc>
            </a:pPr>
            <a:r>
              <a:rPr lang="en-US" dirty="0" smtClean="0"/>
              <a:t>For the things that you can do in JavaScript, you can achieve the same result with much less code</a:t>
            </a:r>
          </a:p>
          <a:p>
            <a:pPr>
              <a:lnSpc>
                <a:spcPct val="100000"/>
              </a:lnSpc>
            </a:pPr>
            <a:r>
              <a:rPr lang="en-US" dirty="0" smtClean="0"/>
              <a:t>Minimal overhead and extremely fast</a:t>
            </a:r>
          </a:p>
          <a:p>
            <a:pPr>
              <a:lnSpc>
                <a:spcPct val="100000"/>
              </a:lnSpc>
            </a:pPr>
            <a:r>
              <a:rPr lang="en-US" dirty="0" smtClean="0"/>
              <a:t>Open web standards &amp; </a:t>
            </a:r>
            <a:r>
              <a:rPr lang="en-US" dirty="0"/>
              <a:t>f</a:t>
            </a:r>
            <a:r>
              <a:rPr lang="en-US" dirty="0" smtClean="0"/>
              <a:t>amiliar conventions</a:t>
            </a:r>
          </a:p>
          <a:p>
            <a:pPr>
              <a:lnSpc>
                <a:spcPct val="100000"/>
              </a:lnSpc>
            </a:pPr>
            <a:r>
              <a:rPr lang="en-US" dirty="0" smtClean="0"/>
              <a:t>Supports large data sets</a:t>
            </a:r>
          </a:p>
          <a:p>
            <a:pPr>
              <a:lnSpc>
                <a:spcPct val="100000"/>
              </a:lnSpc>
            </a:pPr>
            <a:r>
              <a:rPr lang="en-US" dirty="0" smtClean="0"/>
              <a:t>Re-use code through components and plugins</a:t>
            </a:r>
            <a:endParaRPr lang="en-US" dirty="0"/>
          </a:p>
        </p:txBody>
      </p:sp>
    </p:spTree>
    <p:extLst>
      <p:ext uri="{BB962C8B-B14F-4D97-AF65-F5344CB8AC3E}">
        <p14:creationId xmlns:p14="http://schemas.microsoft.com/office/powerpoint/2010/main" val="25553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70012" y="5105400"/>
            <a:ext cx="70866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2413" y="609600"/>
            <a:ext cx="9144001" cy="838200"/>
          </a:xfrm>
        </p:spPr>
        <p:txBody>
          <a:bodyPr/>
          <a:lstStyle/>
          <a:p>
            <a:r>
              <a:rPr lang="en-US" dirty="0" smtClean="0"/>
              <a:t>CSS Selectors</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marL="0" indent="0">
              <a:lnSpc>
                <a:spcPct val="150000"/>
              </a:lnSpc>
              <a:buNone/>
            </a:pPr>
            <a:r>
              <a:rPr lang="en-US" dirty="0" smtClean="0"/>
              <a:t>There is no strange proprietary syntax to target elements. D3 uses the standard css selectors to manipulate the DOM</a:t>
            </a:r>
          </a:p>
          <a:p>
            <a:pPr marL="0" indent="0">
              <a:lnSpc>
                <a:spcPct val="150000"/>
              </a:lnSpc>
              <a:buNone/>
            </a:pPr>
            <a:r>
              <a:rPr lang="en-US" dirty="0" smtClean="0"/>
              <a:t>If you have experience with Jquery, Prototype or any other DOM framework, you will understand it right away</a:t>
            </a:r>
          </a:p>
          <a:p>
            <a:pPr marL="0" indent="0">
              <a:lnSpc>
                <a:spcPct val="150000"/>
              </a:lnSpc>
              <a:buNone/>
            </a:pPr>
            <a:endParaRPr lang="en-US" dirty="0"/>
          </a:p>
          <a:p>
            <a:pPr marL="0" indent="0">
              <a:lnSpc>
                <a:spcPct val="150000"/>
              </a:lnSpc>
              <a:buNone/>
            </a:pPr>
            <a:r>
              <a:rPr lang="en-US" dirty="0" smtClean="0"/>
              <a:t>D3.select(‘.someclass’).html(‘&lt;h1&gt;Welcome&lt;/h1&gt;’);</a:t>
            </a:r>
            <a:endParaRPr lang="en-US" dirty="0"/>
          </a:p>
        </p:txBody>
      </p:sp>
    </p:spTree>
    <p:extLst>
      <p:ext uri="{BB962C8B-B14F-4D97-AF65-F5344CB8AC3E}">
        <p14:creationId xmlns:p14="http://schemas.microsoft.com/office/powerpoint/2010/main" val="3187693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41412" y="1676400"/>
            <a:ext cx="8534400" cy="4648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2413" y="609600"/>
            <a:ext cx="9144001" cy="838200"/>
          </a:xfrm>
        </p:spPr>
        <p:txBody>
          <a:bodyPr/>
          <a:lstStyle/>
          <a:p>
            <a:r>
              <a:rPr lang="en-US" dirty="0" smtClean="0"/>
              <a:t>Example</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marL="0" indent="0">
              <a:lnSpc>
                <a:spcPct val="100000"/>
              </a:lnSpc>
              <a:spcBef>
                <a:spcPts val="600"/>
              </a:spcBef>
              <a:buNone/>
            </a:pPr>
            <a:r>
              <a:rPr lang="en-US" dirty="0" smtClean="0">
                <a:solidFill>
                  <a:schemeClr val="tx1">
                    <a:lumMod val="65000"/>
                  </a:schemeClr>
                </a:solidFill>
              </a:rPr>
              <a:t>// Standard JavaScript (W3C DOM API)</a:t>
            </a:r>
          </a:p>
          <a:p>
            <a:pPr marL="0" indent="0">
              <a:lnSpc>
                <a:spcPct val="100000"/>
              </a:lnSpc>
              <a:spcBef>
                <a:spcPts val="600"/>
              </a:spcBef>
              <a:buNone/>
            </a:pPr>
            <a:r>
              <a:rPr lang="en-US" dirty="0" smtClean="0"/>
              <a:t>var </a:t>
            </a:r>
            <a:r>
              <a:rPr lang="en-US" dirty="0"/>
              <a:t>paragraphs = document.getElementsByTagName("p");</a:t>
            </a:r>
          </a:p>
          <a:p>
            <a:pPr marL="0" indent="0">
              <a:lnSpc>
                <a:spcPct val="100000"/>
              </a:lnSpc>
              <a:spcBef>
                <a:spcPts val="600"/>
              </a:spcBef>
              <a:buNone/>
            </a:pPr>
            <a:r>
              <a:rPr lang="en-US" dirty="0"/>
              <a:t>for (var </a:t>
            </a:r>
            <a:r>
              <a:rPr lang="en-US" dirty="0" err="1"/>
              <a:t>i</a:t>
            </a:r>
            <a:r>
              <a:rPr lang="en-US" dirty="0"/>
              <a:t> = 0; </a:t>
            </a:r>
            <a:r>
              <a:rPr lang="en-US" dirty="0" err="1"/>
              <a:t>i</a:t>
            </a:r>
            <a:r>
              <a:rPr lang="en-US" dirty="0"/>
              <a:t> &lt; paragraphs.length; </a:t>
            </a:r>
            <a:r>
              <a:rPr lang="en-US" dirty="0" err="1"/>
              <a:t>i</a:t>
            </a:r>
            <a:r>
              <a:rPr lang="en-US" dirty="0"/>
              <a:t>++) {</a:t>
            </a:r>
          </a:p>
          <a:p>
            <a:pPr marL="0" indent="0">
              <a:lnSpc>
                <a:spcPct val="100000"/>
              </a:lnSpc>
              <a:spcBef>
                <a:spcPts val="600"/>
              </a:spcBef>
              <a:buNone/>
            </a:pPr>
            <a:r>
              <a:rPr lang="en-US" dirty="0"/>
              <a:t>  </a:t>
            </a:r>
            <a:r>
              <a:rPr lang="en-US" dirty="0" smtClean="0"/>
              <a:t>	var </a:t>
            </a:r>
            <a:r>
              <a:rPr lang="en-US" dirty="0"/>
              <a:t>paragraph = paragraphs.item(</a:t>
            </a:r>
            <a:r>
              <a:rPr lang="en-US" dirty="0" err="1"/>
              <a:t>i</a:t>
            </a:r>
            <a:r>
              <a:rPr lang="en-US" dirty="0"/>
              <a:t>);</a:t>
            </a:r>
          </a:p>
          <a:p>
            <a:pPr marL="0" indent="0">
              <a:lnSpc>
                <a:spcPct val="100000"/>
              </a:lnSpc>
              <a:spcBef>
                <a:spcPts val="600"/>
              </a:spcBef>
              <a:buNone/>
            </a:pPr>
            <a:r>
              <a:rPr lang="en-US" dirty="0"/>
              <a:t>  </a:t>
            </a:r>
            <a:r>
              <a:rPr lang="en-US" dirty="0" smtClean="0"/>
              <a:t>	paragraph.style.setProperty</a:t>
            </a:r>
            <a:r>
              <a:rPr lang="en-US" dirty="0"/>
              <a:t>("color", "white", null);</a:t>
            </a:r>
          </a:p>
          <a:p>
            <a:pPr marL="0" indent="0">
              <a:lnSpc>
                <a:spcPct val="150000"/>
              </a:lnSpc>
              <a:spcBef>
                <a:spcPts val="600"/>
              </a:spcBef>
              <a:buNone/>
            </a:pPr>
            <a:r>
              <a:rPr lang="en-US" sz="2800" dirty="0" smtClean="0"/>
              <a:t>}</a:t>
            </a:r>
            <a:endParaRPr lang="en-US" dirty="0"/>
          </a:p>
          <a:p>
            <a:pPr marL="0" indent="0">
              <a:lnSpc>
                <a:spcPct val="150000"/>
              </a:lnSpc>
              <a:spcBef>
                <a:spcPts val="600"/>
              </a:spcBef>
              <a:buNone/>
            </a:pPr>
            <a:r>
              <a:rPr lang="en-US" dirty="0" smtClean="0">
                <a:solidFill>
                  <a:schemeClr val="tx1">
                    <a:lumMod val="65000"/>
                  </a:schemeClr>
                </a:solidFill>
              </a:rPr>
              <a:t>// Using D3</a:t>
            </a:r>
          </a:p>
          <a:p>
            <a:pPr marL="0" indent="0">
              <a:lnSpc>
                <a:spcPct val="150000"/>
              </a:lnSpc>
              <a:spcBef>
                <a:spcPts val="600"/>
              </a:spcBef>
              <a:buNone/>
            </a:pPr>
            <a:r>
              <a:rPr lang="en-US" dirty="0" smtClean="0"/>
              <a:t>d3.selectAll</a:t>
            </a:r>
            <a:r>
              <a:rPr lang="en-US" dirty="0"/>
              <a:t>("p").style("color", "white");</a:t>
            </a:r>
          </a:p>
        </p:txBody>
      </p:sp>
    </p:spTree>
    <p:extLst>
      <p:ext uri="{BB962C8B-B14F-4D97-AF65-F5344CB8AC3E}">
        <p14:creationId xmlns:p14="http://schemas.microsoft.com/office/powerpoint/2010/main" val="1168773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284412" y="3733800"/>
            <a:ext cx="6324600" cy="2438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1522413" y="609600"/>
            <a:ext cx="9144001" cy="838200"/>
          </a:xfrm>
        </p:spPr>
        <p:txBody>
          <a:bodyPr/>
          <a:lstStyle/>
          <a:p>
            <a:r>
              <a:rPr lang="en-US" dirty="0" smtClean="0"/>
              <a:t>Dynamic Properties</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marL="0" indent="0">
              <a:lnSpc>
                <a:spcPct val="150000"/>
              </a:lnSpc>
              <a:buNone/>
            </a:pPr>
            <a:r>
              <a:rPr lang="en-US" dirty="0" smtClean="0"/>
              <a:t>Attributes and styles are no longer constants</a:t>
            </a:r>
          </a:p>
          <a:p>
            <a:pPr marL="0" indent="0">
              <a:lnSpc>
                <a:spcPct val="150000"/>
              </a:lnSpc>
              <a:buNone/>
            </a:pPr>
            <a:r>
              <a:rPr lang="en-US" dirty="0" smtClean="0"/>
              <a:t>They can be written into functions with dynamic functionality</a:t>
            </a:r>
            <a:endParaRPr lang="en-US" dirty="0"/>
          </a:p>
        </p:txBody>
      </p:sp>
      <p:sp>
        <p:nvSpPr>
          <p:cNvPr id="2" name="Rectangle 1"/>
          <p:cNvSpPr/>
          <p:nvPr/>
        </p:nvSpPr>
        <p:spPr>
          <a:xfrm>
            <a:off x="2589212" y="3810000"/>
            <a:ext cx="6092825" cy="2251065"/>
          </a:xfrm>
          <a:prstGeom prst="rect">
            <a:avLst/>
          </a:prstGeom>
        </p:spPr>
        <p:txBody>
          <a:bodyPr>
            <a:spAutoFit/>
          </a:bodyPr>
          <a:lstStyle/>
          <a:p>
            <a:pPr>
              <a:lnSpc>
                <a:spcPct val="150000"/>
              </a:lnSpc>
            </a:pPr>
            <a:r>
              <a:rPr lang="en-US" sz="2400" dirty="0"/>
              <a:t>d3.selectAll("p").style("color", function() {</a:t>
            </a:r>
          </a:p>
          <a:p>
            <a:pPr>
              <a:lnSpc>
                <a:spcPct val="150000"/>
              </a:lnSpc>
            </a:pPr>
            <a:r>
              <a:rPr lang="en-US" sz="2400" dirty="0"/>
              <a:t>  return "hsl(" + Math.random() * 360 + ",100%,50%)";</a:t>
            </a:r>
          </a:p>
          <a:p>
            <a:pPr>
              <a:lnSpc>
                <a:spcPct val="150000"/>
              </a:lnSpc>
            </a:pPr>
            <a:r>
              <a:rPr lang="en-US" sz="2400" dirty="0"/>
              <a:t>});</a:t>
            </a:r>
          </a:p>
        </p:txBody>
      </p:sp>
    </p:spTree>
    <p:extLst>
      <p:ext uri="{BB962C8B-B14F-4D97-AF65-F5344CB8AC3E}">
        <p14:creationId xmlns:p14="http://schemas.microsoft.com/office/powerpoint/2010/main" val="2604468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09600"/>
            <a:ext cx="9144001" cy="838200"/>
          </a:xfrm>
        </p:spPr>
        <p:txBody>
          <a:bodyPr/>
          <a:lstStyle/>
          <a:p>
            <a:r>
              <a:rPr lang="en-US" dirty="0" smtClean="0"/>
              <a:t>Data Transformation</a:t>
            </a:r>
            <a:endParaRPr lang="en-US" dirty="0"/>
          </a:p>
        </p:txBody>
      </p:sp>
      <p:sp>
        <p:nvSpPr>
          <p:cNvPr id="14" name="Content Placeholder 13"/>
          <p:cNvSpPr>
            <a:spLocks noGrp="1"/>
          </p:cNvSpPr>
          <p:nvPr>
            <p:ph idx="1"/>
          </p:nvPr>
        </p:nvSpPr>
        <p:spPr>
          <a:xfrm>
            <a:off x="1522413" y="1828799"/>
            <a:ext cx="9134391" cy="4114801"/>
          </a:xfrm>
        </p:spPr>
        <p:txBody>
          <a:bodyPr>
            <a:noAutofit/>
          </a:bodyPr>
          <a:lstStyle/>
          <a:p>
            <a:pPr marL="0" indent="0">
              <a:lnSpc>
                <a:spcPct val="150000"/>
              </a:lnSpc>
              <a:buNone/>
            </a:pPr>
            <a:r>
              <a:rPr lang="en-US" dirty="0" smtClean="0"/>
              <a:t>D3 does not give us just a new visual representation. It actually transforms data into visualizations</a:t>
            </a:r>
          </a:p>
          <a:p>
            <a:pPr marL="0" indent="0">
              <a:lnSpc>
                <a:spcPct val="150000"/>
              </a:lnSpc>
              <a:buNone/>
            </a:pPr>
            <a:r>
              <a:rPr lang="en-US" dirty="0" smtClean="0"/>
              <a:t>D3 only uses web standards  (HTML, CSS, SVG). You can create SVG elements and use CSS to style them.  There is no 3</a:t>
            </a:r>
            <a:r>
              <a:rPr lang="en-US" baseline="30000" dirty="0" smtClean="0"/>
              <a:t>rd</a:t>
            </a:r>
            <a:r>
              <a:rPr lang="en-US" dirty="0" smtClean="0"/>
              <a:t> party software or tool needed. It’s 100% compliant</a:t>
            </a:r>
            <a:endParaRPr lang="en-US" dirty="0"/>
          </a:p>
        </p:txBody>
      </p:sp>
    </p:spTree>
    <p:extLst>
      <p:ext uri="{BB962C8B-B14F-4D97-AF65-F5344CB8AC3E}">
        <p14:creationId xmlns:p14="http://schemas.microsoft.com/office/powerpoint/2010/main" val="3225187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4570412" y="2667000"/>
            <a:ext cx="2855259" cy="146842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1508" y="2784766"/>
            <a:ext cx="2202630" cy="1101316"/>
          </a:xfrm>
          <a:prstGeom prst="rect">
            <a:avLst/>
          </a:prstGeo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346</Words>
  <Application>Microsoft Office PowerPoint</Application>
  <PresentationFormat>Custom</PresentationFormat>
  <Paragraphs>43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Digital Blue Tunnel 16x9</vt:lpstr>
      <vt:lpstr>Learning D3</vt:lpstr>
      <vt:lpstr>What Is D3?</vt:lpstr>
      <vt:lpstr>Binding Data</vt:lpstr>
      <vt:lpstr>Advantages of Using D3</vt:lpstr>
      <vt:lpstr>CSS Selectors</vt:lpstr>
      <vt:lpstr>Example</vt:lpstr>
      <vt:lpstr>Dynamic Properties</vt:lpstr>
      <vt:lpstr>Data Transformation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2015-11-17T16:01:54Z</dcterms:created>
  <dcterms:modified xsi:type="dcterms:W3CDTF">2015-11-17T19:05:59Z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