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8" r:id="rId2"/>
    <p:sldId id="320" r:id="rId3"/>
    <p:sldId id="260" r:id="rId4"/>
    <p:sldId id="330" r:id="rId5"/>
    <p:sldId id="261" r:id="rId6"/>
    <p:sldId id="321" r:id="rId7"/>
    <p:sldId id="324" r:id="rId8"/>
    <p:sldId id="317" r:id="rId9"/>
    <p:sldId id="331" r:id="rId10"/>
    <p:sldId id="319" r:id="rId11"/>
    <p:sldId id="262" r:id="rId12"/>
    <p:sldId id="263" r:id="rId13"/>
    <p:sldId id="264" r:id="rId14"/>
    <p:sldId id="268" r:id="rId15"/>
    <p:sldId id="269" r:id="rId16"/>
    <p:sldId id="325" r:id="rId17"/>
    <p:sldId id="298" r:id="rId18"/>
    <p:sldId id="326" r:id="rId19"/>
    <p:sldId id="309" r:id="rId20"/>
    <p:sldId id="327" r:id="rId21"/>
    <p:sldId id="328" r:id="rId22"/>
    <p:sldId id="311" r:id="rId23"/>
    <p:sldId id="329" r:id="rId24"/>
    <p:sldId id="307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5303520" cy="50053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347273" y="1143000"/>
            <a:ext cx="5303520" cy="50053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9049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.safarov@wiut.uz" TargetMode="External"/><Relationship Id="rId2" Type="http://schemas.openxmlformats.org/officeDocument/2006/relationships/hyperlink" Target="mailto:ssaydumarov@wiut.u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7904722" cy="522288"/>
          </a:xfrm>
        </p:spPr>
        <p:txBody>
          <a:bodyPr/>
          <a:lstStyle/>
          <a:p>
            <a:r>
              <a:rPr lang="en-US" dirty="0"/>
              <a:t> Calculation of </a:t>
            </a:r>
            <a:r>
              <a:rPr lang="en-US" dirty="0" smtClean="0"/>
              <a:t>probability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If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there are </a:t>
            </a:r>
            <a:r>
              <a:rPr lang="en-US" altLang="ru-RU" sz="3500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 experimental outcomes, the sum of the probabilities for all the experimental outcomes must be equal to </a:t>
            </a:r>
            <a:r>
              <a:rPr lang="en-US" altLang="ru-RU" sz="3500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marble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scenario,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ru-RU" sz="3500" b="1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ru-RU" sz="3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P(blue) </a:t>
            </a:r>
            <a:r>
              <a:rPr lang="en-US" altLang="ru-RU" sz="3500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P(</a:t>
            </a:r>
            <a:r>
              <a:rPr lang="en-US" altLang="ru-RU" sz="35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red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+ P(</a:t>
            </a:r>
            <a:r>
              <a:rPr lang="en-US" altLang="ru-RU" sz="3500" b="1" dirty="0" smtClean="0">
                <a:solidFill>
                  <a:srgbClr val="FFC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yellow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+ P(</a:t>
            </a:r>
            <a:r>
              <a:rPr lang="en-US" altLang="ru-RU" sz="35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green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 =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0.5 </a:t>
            </a:r>
            <a:r>
              <a:rPr lang="en-US" altLang="ru-RU" sz="3500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ru-RU" sz="35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0.25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ru-RU" sz="3500" b="1" dirty="0" smtClean="0">
                <a:solidFill>
                  <a:srgbClr val="FFC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1/6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ru-RU" sz="35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1/12</a:t>
            </a:r>
            <a:r>
              <a:rPr lang="en-US" altLang="ru-RU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1</a:t>
            </a:r>
          </a:p>
          <a:p>
            <a:pPr algn="ctr"/>
            <a:endParaRPr lang="en-US" altLang="ru-RU" sz="3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ru-RU" sz="3500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6"/>
          <a:stretch/>
        </p:blipFill>
        <p:spPr>
          <a:xfrm>
            <a:off x="3433152" y="5424257"/>
            <a:ext cx="5403484" cy="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96214" y="858167"/>
            <a:ext cx="9393146" cy="52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counting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latin typeface="Arial Narrow" panose="020B0606020202030204" pitchFamily="34" charset="0"/>
              </a:rPr>
              <a:t>Multiple step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latin typeface="Arial Narrow" panose="020B0606020202030204" pitchFamily="34" charset="0"/>
              </a:rPr>
              <a:t>Combination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latin typeface="Arial Narrow" panose="020B0606020202030204" pitchFamily="34" charset="0"/>
              </a:rPr>
              <a:t>Permutation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3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step </a:t>
            </a:r>
            <a:r>
              <a:rPr lang="en-US" dirty="0" smtClean="0"/>
              <a:t>experiment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Experiment of a sequence of </a:t>
            </a:r>
            <a:r>
              <a:rPr lang="en-US" altLang="ru-RU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k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steps</a:t>
            </a:r>
          </a:p>
          <a:p>
            <a:pPr marL="0" indent="0" algn="just">
              <a:buNone/>
            </a:pPr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otal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number of experimental outcomes is the product of number of outcomes in each step </a:t>
            </a:r>
          </a:p>
          <a:p>
            <a:pPr marL="0" indent="0" algn="just">
              <a:buNone/>
            </a:pPr>
            <a:r>
              <a:rPr lang="en-US" altLang="ru-RU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)(n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)(n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3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)…(n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k-1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)(</a:t>
            </a:r>
            <a:r>
              <a:rPr lang="en-US" altLang="ru-RU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b="1" baseline="-25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k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ru-RU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Example</a:t>
            </a:r>
            <a:r>
              <a:rPr lang="en-US" altLang="ru-RU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let’s toss the coin twice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Graphically… </a:t>
            </a: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Total number of outcomes =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(n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)(n</a:t>
            </a:r>
            <a:r>
              <a:rPr lang="en-US" altLang="ru-RU" b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US" altLang="ru-RU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 =2*2=4</a:t>
            </a:r>
          </a:p>
          <a:p>
            <a:pPr marL="0" indent="0"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Thus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sample space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ru-RU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ru-RU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91" y="3977196"/>
            <a:ext cx="2171192" cy="2171192"/>
          </a:xfrm>
          <a:prstGeom prst="rect">
            <a:avLst/>
          </a:prstGeom>
        </p:spPr>
      </p:pic>
      <p:pic>
        <p:nvPicPr>
          <p:cNvPr id="6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5257" y="1636524"/>
            <a:ext cx="4147552" cy="2078429"/>
          </a:xfrm>
          <a:prstGeom prst="rect">
            <a:avLst/>
          </a:prstGeom>
        </p:spPr>
      </p:pic>
      <p:pic>
        <p:nvPicPr>
          <p:cNvPr id="7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63" y="4878743"/>
            <a:ext cx="5009939" cy="11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sz="3500" b="1" i="1" dirty="0" smtClean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Self </a:t>
            </a:r>
            <a:r>
              <a:rPr lang="en-US" altLang="ru-RU" sz="3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exam-training task:</a:t>
            </a:r>
          </a:p>
          <a:p>
            <a:pPr>
              <a:buNone/>
            </a:pPr>
            <a:endParaRPr lang="en-US" altLang="ru-RU" sz="3500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sz="3500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Find </a:t>
            </a:r>
            <a:r>
              <a:rPr lang="en-US" altLang="ru-RU" sz="3500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3500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sample space for rolling a die </a:t>
            </a:r>
            <a:r>
              <a:rPr lang="en-US" altLang="ru-RU" sz="3500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three </a:t>
            </a:r>
            <a:r>
              <a:rPr lang="en-US" altLang="ru-RU" sz="3500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times</a:t>
            </a:r>
            <a:endParaRPr lang="en-US" altLang="ru-RU" sz="3500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9" y="3260929"/>
            <a:ext cx="3624201" cy="32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Combination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sz="2800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Example</a:t>
            </a:r>
            <a:r>
              <a:rPr lang="en-US" altLang="ru-RU" sz="2800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r>
              <a:rPr lang="en-US" altLang="ru-RU" sz="2800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endParaRPr lang="en-US" altLang="ru-RU" sz="2800" i="1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this classroom, a lecturer randomly picks two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five students (let’s say </a:t>
            </a:r>
            <a:r>
              <a:rPr lang="en-US" altLang="ru-RU" sz="28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Clara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r>
              <a:rPr lang="en-US" altLang="ru-RU" sz="2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ru-RU" sz="2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Eva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to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test their knowledge of probability.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 a group of  five smart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students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how many combinations of two students </a:t>
            </a:r>
            <a:r>
              <a:rPr lang="en-US" altLang="ru-RU" sz="2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may </a:t>
            </a:r>
            <a:r>
              <a:rPr lang="en-US" altLang="ru-RU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be </a:t>
            </a:r>
            <a:r>
              <a:rPr lang="en-US" altLang="ru-RU" sz="2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selected? </a:t>
            </a:r>
            <a:endParaRPr lang="en-US" altLang="ru-RU" sz="28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(sequence of selection does not matter)</a:t>
            </a:r>
          </a:p>
          <a:p>
            <a:pPr marL="0" indent="0">
              <a:buNone/>
            </a:pP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Verbal solution: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ru-RU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lecturer may have 10 picks</a:t>
            </a:r>
          </a:p>
          <a:p>
            <a:pPr marL="4763" lvl="2" indent="0">
              <a:buNone/>
            </a:pPr>
            <a:r>
              <a:rPr lang="en-US" altLang="ru-RU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with </a:t>
            </a:r>
            <a:r>
              <a:rPr lang="en-US" altLang="ru-RU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endParaRPr lang="en-US" altLang="ru-RU" sz="24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Clara</a:t>
            </a: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endParaRPr lang="en-US" altLang="ru-RU" sz="24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Eva</a:t>
            </a: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Clara</a:t>
            </a: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endParaRPr lang="en-US" altLang="ru-RU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Eva</a:t>
            </a:r>
          </a:p>
          <a:p>
            <a:pPr marL="4763" lvl="2" indent="0">
              <a:buNone/>
            </a:pP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Leyla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endParaRPr lang="en-US" altLang="ru-RU" sz="24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4763" lvl="2" indent="0">
              <a:buNone/>
            </a:pP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Leyla with Eva</a:t>
            </a:r>
          </a:p>
          <a:p>
            <a:pPr marL="4763" lvl="2" indent="0">
              <a:buNone/>
            </a:pPr>
            <a:r>
              <a:rPr lang="en-US" altLang="ru-RU" sz="2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ru-RU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Eva</a:t>
            </a:r>
            <a:endParaRPr lang="en-US" altLang="ru-RU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Combination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81914" y="1143000"/>
            <a:ext cx="11168879" cy="5005388"/>
          </a:xfrm>
        </p:spPr>
        <p:txBody>
          <a:bodyPr/>
          <a:lstStyle/>
          <a:p>
            <a:pPr marL="0" indent="0">
              <a:buNone/>
            </a:pPr>
            <a:r>
              <a:rPr lang="en-US" altLang="ru-RU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Combination formula: </a:t>
            </a:r>
            <a:r>
              <a:rPr lang="en-US" altLang="ru-RU" b="1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objects are to be selected from a set of </a:t>
            </a:r>
            <a:r>
              <a:rPr lang="en-US" altLang="ru-RU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objects, where the </a:t>
            </a:r>
            <a:r>
              <a:rPr lang="en-US" altLang="ru-RU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order of selection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is not important</a:t>
            </a:r>
            <a:r>
              <a:rPr lang="en-US" altLang="ru-RU" dirty="0" smtClean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, n! =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n·(n-1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) ·(n-2)…3·2·1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Example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: 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5! = 5·4·3·2·1 = 120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copmuter\Desktop\WIUT\Modules taught\QM\QM lectures\pictures\combination formul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2" y="1761049"/>
            <a:ext cx="4493080" cy="11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copmuter\Desktop\WIUT\Modules taught\QM\QM lectures\pictures\combs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90" y="4301897"/>
            <a:ext cx="4191910" cy="17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Permutation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ru-RU" sz="2800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this classroom, out of these five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students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let’s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assume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their names are again </a:t>
            </a:r>
            <a:r>
              <a:rPr lang="en-US" altLang="ru-RU" sz="2800" i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Alisher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Bekzod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Clara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Davron</a:t>
            </a:r>
            <a:r>
              <a:rPr lang="en-US" altLang="ru-RU" sz="28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ru-RU" sz="28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Eva, </a:t>
            </a:r>
            <a:r>
              <a:rPr lang="en-US" altLang="ru-RU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how may ways do we </a:t>
            </a:r>
            <a:r>
              <a:rPr lang="en-US" altLang="ru-RU" sz="2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have </a:t>
            </a:r>
            <a:r>
              <a:rPr lang="en-US" altLang="ru-RU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in order to have one </a:t>
            </a:r>
            <a:r>
              <a:rPr lang="en-US" altLang="ru-RU" sz="2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interviewer </a:t>
            </a:r>
            <a:r>
              <a:rPr lang="en-US" altLang="ru-RU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and one </a:t>
            </a:r>
            <a:r>
              <a:rPr lang="en-US" altLang="ru-RU" sz="2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interviewee?</a:t>
            </a:r>
            <a:endParaRPr lang="en-US" altLang="ru-RU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ru-RU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altLang="ru-RU" sz="28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14" y="2051671"/>
            <a:ext cx="5185005" cy="2606825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sz="quarter" idx="11"/>
          </p:nvPr>
        </p:nvSpPr>
        <p:spPr>
          <a:xfrm>
            <a:off x="6286499" y="1143000"/>
            <a:ext cx="5303520" cy="5005388"/>
          </a:xfrm>
        </p:spPr>
        <p:txBody>
          <a:bodyPr/>
          <a:lstStyle/>
          <a:p>
            <a:pPr marL="0" indent="0">
              <a:buNone/>
            </a:pPr>
            <a:r>
              <a:rPr lang="en-US" altLang="ru-RU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Verbal </a:t>
            </a:r>
            <a:r>
              <a:rPr lang="en-US" altLang="ru-RU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solution: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a lecturer may have 20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picks</a:t>
            </a:r>
          </a:p>
        </p:txBody>
      </p:sp>
    </p:spTree>
    <p:extLst>
      <p:ext uri="{BB962C8B-B14F-4D97-AF65-F5344CB8AC3E}">
        <p14:creationId xmlns:p14="http://schemas.microsoft.com/office/powerpoint/2010/main" val="1733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Permutation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0" y="1143000"/>
            <a:ext cx="11193593" cy="50053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sz="2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Permutation formula: </a:t>
            </a:r>
            <a:r>
              <a:rPr lang="en-US" altLang="ru-RU" sz="2800" b="1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objects are to be selected from a set of </a:t>
            </a:r>
            <a:r>
              <a:rPr lang="en-US" altLang="ru-RU" sz="28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objects, where the </a:t>
            </a:r>
            <a:r>
              <a:rPr lang="en-US" altLang="ru-RU" sz="28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order of selection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is important</a:t>
            </a:r>
            <a:r>
              <a:rPr lang="en-US" altLang="ru-RU" sz="2800" dirty="0">
                <a:latin typeface="Arial Narrow" panose="020B0606020202030204" pitchFamily="34" charset="0"/>
              </a:rPr>
              <a:t>. </a:t>
            </a:r>
          </a:p>
          <a:p>
            <a:pPr marL="0" indent="0" algn="just">
              <a:buNone/>
            </a:pPr>
            <a:endParaRPr lang="en-US" altLang="ru-RU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altLang="ru-RU" sz="2800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ru-RU" sz="2800" b="1" i="1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 b="1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Solution</a:t>
            </a:r>
            <a:r>
              <a:rPr lang="en-US" altLang="ru-RU" sz="2800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endParaRPr lang="ru-RU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altLang="ru-RU" sz="2800" dirty="0">
              <a:latin typeface="Arial Narrow" panose="020B0606020202030204" pitchFamily="34" charset="0"/>
            </a:endParaRPr>
          </a:p>
        </p:txBody>
      </p:sp>
      <p:pic>
        <p:nvPicPr>
          <p:cNvPr id="7" name="Picture 6" descr="C:\Users\copmuter\Desktop\WIUT\Modules taught\QM\QM lectures\pictures\perm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72" y="2021170"/>
            <a:ext cx="3174758" cy="139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copmuter\Desktop\WIUT\Modules taught\QM\QM lectures\pictures\perm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0" y="3864442"/>
            <a:ext cx="4048977" cy="228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5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Operations with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262540" cy="3008870"/>
          </a:xfrm>
        </p:spPr>
        <p:txBody>
          <a:bodyPr/>
          <a:lstStyle/>
          <a:p>
            <a:pPr marL="0" lvl="4" indent="914400">
              <a:buFont typeface="Wingdings" panose="05000000000000000000" pitchFamily="2" charset="2"/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2800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union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events A and B is the event containing all experimental outcomes belonging to A or B or both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914400" algn="just">
              <a:buFont typeface="Wingdings" panose="05000000000000000000" pitchFamily="2" charset="2"/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2800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intersection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A and B is the event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containing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experimental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outcomes belonging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to both A and B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914400">
              <a:buFont typeface="Wingdings" panose="05000000000000000000" pitchFamily="2" charset="2"/>
              <a:buNone/>
            </a:pP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2800" b="1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complement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an event A is an event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consisting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all experimental outcomes </a:t>
            </a:r>
            <a:r>
              <a:rPr lang="en-US" altLang="ru-RU" sz="2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that are not in </a:t>
            </a:r>
            <a:r>
              <a:rPr lang="en-US" altLang="ru-RU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A.</a:t>
            </a:r>
          </a:p>
          <a:p>
            <a:pPr marL="0" indent="0"/>
            <a:endParaRPr lang="ru-RU" sz="2800" dirty="0">
              <a:latin typeface="Arial Narrow" panose="020B0606020202030204" pitchFamily="34" charset="0"/>
            </a:endParaRPr>
          </a:p>
        </p:txBody>
      </p:sp>
      <p:pic>
        <p:nvPicPr>
          <p:cNvPr id="4" name="Picture 2" descr="C:\Users\copmuter\Desktop\WIUT\Modules taught\QM\QM lectures\pictures\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2" y="1129467"/>
            <a:ext cx="902181" cy="34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copmuter\Desktop\WIUT\Modules taught\QM\QM lectures\pictures\inters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9" y="2080574"/>
            <a:ext cx="772184" cy="28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copmuter\Desktop\WIUT\Modules taught\QM\QM lectures\pictures\complement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6" y="2972854"/>
            <a:ext cx="486197" cy="5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46" y="3482967"/>
            <a:ext cx="4452509" cy="28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641" y="1124478"/>
            <a:ext cx="8849526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b="1" dirty="0" smtClean="0"/>
              <a:t>LECTURE 4</a:t>
            </a:r>
          </a:p>
          <a:p>
            <a:pPr algn="ctr"/>
            <a:r>
              <a:rPr lang="en-GB" sz="3200" b="1" dirty="0" smtClean="0"/>
              <a:t>INTRODUCTION TO PROBABILITY</a:t>
            </a:r>
          </a:p>
          <a:p>
            <a:pPr algn="r"/>
            <a:endParaRPr lang="en-GB" sz="2000" b="1" dirty="0" smtClean="0"/>
          </a:p>
          <a:p>
            <a:pPr algn="r"/>
            <a:endParaRPr lang="en-GB" sz="2000" b="1" dirty="0"/>
          </a:p>
          <a:p>
            <a:pPr algn="r"/>
            <a:r>
              <a:rPr lang="en-GB" sz="2000" b="1" dirty="0" smtClean="0"/>
              <a:t>Saidgozi Saydumarov</a:t>
            </a:r>
            <a:br>
              <a:rPr lang="en-GB" sz="2000" b="1" dirty="0" smtClean="0"/>
            </a:br>
            <a:r>
              <a:rPr lang="en-GB" sz="2000" b="1" dirty="0" smtClean="0"/>
              <a:t>Sherzodbek Safarov</a:t>
            </a:r>
          </a:p>
          <a:p>
            <a:pPr algn="r"/>
            <a:r>
              <a:rPr lang="en-GB" sz="2000" b="1" dirty="0" smtClean="0"/>
              <a:t>QM Module Leaders </a:t>
            </a:r>
          </a:p>
          <a:p>
            <a:pPr algn="r"/>
            <a:r>
              <a:rPr lang="en-GB" sz="2000" b="1" dirty="0" smtClean="0">
                <a:hlinkClick r:id="rId2"/>
              </a:rPr>
              <a:t>ssaydumarov@wiut.uz</a:t>
            </a:r>
            <a:endParaRPr lang="en-GB" sz="2000" b="1" dirty="0"/>
          </a:p>
          <a:p>
            <a:pPr algn="r"/>
            <a:r>
              <a:rPr lang="en-GB" sz="2000" b="1" dirty="0" smtClean="0">
                <a:hlinkClick r:id="rId3"/>
              </a:rPr>
              <a:t>s.safarov@wiut.uz</a:t>
            </a:r>
            <a:endParaRPr lang="en-GB" sz="2000" b="1" dirty="0" smtClean="0"/>
          </a:p>
          <a:p>
            <a:pPr algn="r"/>
            <a:endParaRPr lang="en-GB" sz="2000" b="1" dirty="0" smtClean="0"/>
          </a:p>
          <a:p>
            <a:r>
              <a:rPr lang="en-US" sz="2000" b="1" dirty="0" smtClean="0"/>
              <a:t>Office hours: Monday 16:00-18:00 and Tuesday 10:00-12:00</a:t>
            </a:r>
          </a:p>
          <a:p>
            <a:r>
              <a:rPr lang="en-US" sz="2000" b="1" dirty="0" smtClean="0"/>
              <a:t>Room ATB308 </a:t>
            </a:r>
          </a:p>
          <a:p>
            <a:r>
              <a:rPr lang="en-US" sz="2000" b="1" dirty="0" smtClean="0"/>
              <a:t>EXT: 664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25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Operations with events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39308" y="1143000"/>
            <a:ext cx="11233708" cy="5005388"/>
          </a:xfrm>
        </p:spPr>
        <p:txBody>
          <a:bodyPr/>
          <a:lstStyle/>
          <a:p>
            <a:r>
              <a:rPr lang="en-US" dirty="0" smtClean="0"/>
              <a:t>Toss a die and observe the number that appears on top</a:t>
            </a:r>
          </a:p>
          <a:p>
            <a:r>
              <a:rPr lang="en-US" dirty="0" smtClean="0"/>
              <a:t>S = {1, 2, 3, 4</a:t>
            </a:r>
            <a:r>
              <a:rPr lang="en-US" dirty="0" smtClean="0"/>
              <a:t>, 5, </a:t>
            </a:r>
            <a:r>
              <a:rPr lang="en-US" dirty="0" smtClean="0"/>
              <a:t>6} </a:t>
            </a:r>
            <a:r>
              <a:rPr lang="en-US" i="1" dirty="0" smtClean="0"/>
              <a:t>(sample space)</a:t>
            </a:r>
          </a:p>
          <a:p>
            <a:r>
              <a:rPr lang="en-US" dirty="0" smtClean="0"/>
              <a:t>A = {2, 4, 6} </a:t>
            </a:r>
            <a:r>
              <a:rPr lang="en-US" i="1" dirty="0" smtClean="0"/>
              <a:t>(even numbers)</a:t>
            </a:r>
          </a:p>
          <a:p>
            <a:r>
              <a:rPr lang="en-US" dirty="0" smtClean="0"/>
              <a:t>B = {1, 3, 5} </a:t>
            </a:r>
            <a:r>
              <a:rPr lang="en-US" i="1" dirty="0" smtClean="0"/>
              <a:t>(odd numbers)</a:t>
            </a:r>
          </a:p>
          <a:p>
            <a:r>
              <a:rPr lang="en-US" dirty="0" smtClean="0"/>
              <a:t>C = {2, 3, 5} </a:t>
            </a:r>
            <a:r>
              <a:rPr lang="en-US" i="1" dirty="0" smtClean="0"/>
              <a:t>(prime numbers)</a:t>
            </a:r>
          </a:p>
          <a:p>
            <a:pPr marL="0" indent="0">
              <a:buNone/>
            </a:pPr>
            <a:r>
              <a:rPr lang="en-US" dirty="0" smtClean="0"/>
              <a:t>AUC = {2, 3, 4, 5, 6) - </a:t>
            </a:r>
            <a:r>
              <a:rPr lang="en-US" sz="2000" dirty="0" smtClean="0"/>
              <a:t>the event that an even number or a prime number is observed</a:t>
            </a:r>
          </a:p>
          <a:p>
            <a:pPr marL="0" indent="0">
              <a:buNone/>
            </a:pPr>
            <a:r>
              <a:rPr lang="en-US" dirty="0" smtClean="0"/>
              <a:t>B∩C = {3, 5} - </a:t>
            </a:r>
            <a:r>
              <a:rPr lang="en-US" sz="2000" dirty="0" smtClean="0"/>
              <a:t>the event that an odd prime number is observed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30000" dirty="0" smtClean="0"/>
              <a:t>C</a:t>
            </a:r>
            <a:r>
              <a:rPr lang="en-US" dirty="0" smtClean="0"/>
              <a:t> = {1, 4, 6} - </a:t>
            </a:r>
            <a:r>
              <a:rPr lang="en-US" sz="2000" dirty="0" smtClean="0"/>
              <a:t>the event that a non prime number is observed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Exercises:</a:t>
            </a:r>
          </a:p>
          <a:p>
            <a:pPr marL="0" indent="0">
              <a:buNone/>
            </a:pPr>
            <a:r>
              <a:rPr lang="en-US" dirty="0" smtClean="0"/>
              <a:t>Find 1) BUC; 	2) A∩C; 	3) (BUC)</a:t>
            </a:r>
            <a:r>
              <a:rPr lang="en-US" baseline="30000" dirty="0" smtClean="0"/>
              <a:t>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8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00558" cy="522288"/>
          </a:xfrm>
        </p:spPr>
        <p:txBody>
          <a:bodyPr/>
          <a:lstStyle/>
          <a:p>
            <a:r>
              <a:rPr lang="en-US" dirty="0"/>
              <a:t> Relationship of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ru-RU" sz="3500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Mutually exclusive events 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				The events </a:t>
            </a:r>
            <a:r>
              <a:rPr lang="en-US" altLang="ru-RU" sz="3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ru-RU" sz="3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B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do not have any 			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			experimental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outcomes in common</a:t>
            </a:r>
          </a:p>
          <a:p>
            <a:r>
              <a:rPr lang="en-US" altLang="ru-RU" sz="3500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Dependent events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				The event </a:t>
            </a:r>
            <a:r>
              <a:rPr lang="en-US" altLang="ru-RU" sz="3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has an influence on the 			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			event </a:t>
            </a:r>
            <a:r>
              <a:rPr lang="en-US" altLang="ru-RU" sz="3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altLang="ru-RU" sz="3500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Independent events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				The event A has no influence on the			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			event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B</a:t>
            </a:r>
          </a:p>
          <a:p>
            <a:endParaRPr lang="ru-RU" sz="3500" dirty="0">
              <a:latin typeface="Arial Narrow" panose="020B0606020202030204" pitchFamily="34" charset="0"/>
            </a:endParaRPr>
          </a:p>
        </p:txBody>
      </p:sp>
      <p:pic>
        <p:nvPicPr>
          <p:cNvPr id="4" name="Picture 4" descr="C:\Users\copmuter\Desktop\WIUT\Modules taught\QM\QM lectures\pictures\mutuallyexclu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598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copmuter\Desktop\WIUT\Modules taught\QM\QM lectures\pictures\dependent 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6" y="3455193"/>
            <a:ext cx="2657522" cy="90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copmuter\Desktop\WIUT\Modules taught\QM\QM lectures\pictures\independent ev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" y="5373767"/>
            <a:ext cx="2428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7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 </a:t>
            </a:r>
            <a:r>
              <a:rPr lang="en-US" dirty="0"/>
              <a:t>rule for </a:t>
            </a:r>
            <a:r>
              <a:rPr lang="en-US" dirty="0" smtClean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ru-RU" b="1" i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Question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On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Quantitative Methods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module for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600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CIFS students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at WIUT,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480 passed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the in-class test and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450 passed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the final exam, 390 students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passed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exams. </a:t>
            </a:r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Due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to high failure rate, the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module leader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decides to give a passing grade to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any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student who passed at least one of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two exams.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ru-RU" b="1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ru-RU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What </a:t>
            </a:r>
            <a:r>
              <a:rPr lang="en-US" altLang="ru-RU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 the probability of passing this module?</a:t>
            </a:r>
          </a:p>
          <a:p>
            <a:pPr algn="just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addition rule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is used to compute the probability of the union of two events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copmuter\Desktop\WIUT\Modules taught\QM\QM lectures\pictures\additionru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77" y="1682000"/>
            <a:ext cx="4677618" cy="114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copmuter\Desktop\WIUT\Modules taught\QM\QM lectures\pictures\calculation 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95" y="3069746"/>
            <a:ext cx="4267054" cy="30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4311" cy="522288"/>
          </a:xfrm>
        </p:spPr>
        <p:txBody>
          <a:bodyPr/>
          <a:lstStyle/>
          <a:p>
            <a:r>
              <a:rPr lang="en-US" dirty="0" smtClean="0"/>
              <a:t>Multiplication rule </a:t>
            </a:r>
            <a:r>
              <a:rPr lang="en-US" dirty="0"/>
              <a:t>for </a:t>
            </a:r>
            <a:r>
              <a:rPr lang="en-US" dirty="0" smtClean="0"/>
              <a:t>intersection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9176" y="1053779"/>
            <a:ext cx="8783325" cy="4889821"/>
          </a:xfrm>
          <a:noFill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Mathematical expectation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365bet.com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sent you following offers for coming El-</a:t>
            </a:r>
            <a:r>
              <a:rPr lang="en-US" altLang="ru-RU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Classico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 game depending on your betting:</a:t>
            </a:r>
          </a:p>
          <a:p>
            <a:pPr marL="284163" lvl="1" indent="-284163">
              <a:buFont typeface="Wingdings" panose="05000000000000000000" pitchFamily="2" charset="2"/>
              <a:buAutoNum type="alphaLcParenR"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If Barcelona wins, they will triple your money</a:t>
            </a:r>
          </a:p>
          <a:p>
            <a:pPr marL="284163" lvl="1" indent="-284163">
              <a:buFont typeface="Wingdings" panose="05000000000000000000" pitchFamily="2" charset="2"/>
              <a:buAutoNum type="alphaLcParenR"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If Real Madrid wins, they will double your money</a:t>
            </a:r>
          </a:p>
          <a:p>
            <a:pPr marL="284163" lvl="1" indent="-284163">
              <a:buFont typeface="Wingdings" panose="05000000000000000000" pitchFamily="2" charset="2"/>
              <a:buAutoNum type="alphaLcParenR"/>
            </a:pP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If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game results in a draw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, they will quadruple your money </a:t>
            </a:r>
          </a:p>
          <a:p>
            <a:pPr marL="857250" lvl="1" indent="-514350" algn="just">
              <a:buFont typeface="Wingdings" panose="05000000000000000000" pitchFamily="2" charset="2"/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0" algn="just">
              <a:buFont typeface="Wingdings" panose="05000000000000000000" pitchFamily="2" charset="2"/>
              <a:buNone/>
            </a:pP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If you would like to bet for $100, assuming the possibilities of outcomes are equally likely, what will be the </a:t>
            </a: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expected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sum of your money?</a:t>
            </a:r>
          </a:p>
          <a:p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Your possible earnings</a:t>
            </a: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30188" lvl="1"/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$200 or $0 if you bet on Barcelona’s victory</a:t>
            </a:r>
          </a:p>
          <a:p>
            <a:pPr marL="230188" lvl="1"/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$300 or $0 if you bet on Real Madrid’s victory</a:t>
            </a:r>
          </a:p>
          <a:p>
            <a:pPr marL="230188" lvl="1"/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$400 or $0 if you bet on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 draw</a:t>
            </a:r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Hence</a:t>
            </a:r>
            <a:r>
              <a:rPr lang="en-US" alt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, the  expected sum of your income will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be</a:t>
            </a:r>
            <a:endParaRPr lang="en-US" sz="1600" dirty="0"/>
          </a:p>
        </p:txBody>
      </p:sp>
      <p:pic>
        <p:nvPicPr>
          <p:cNvPr id="5" name="Picture 2" descr="C:\Users\copmuter\Desktop\WIUT\Modules taught\QM\QM lectures\pictures\expected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73" y="5007006"/>
            <a:ext cx="5329555" cy="63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3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dirty="0" smtClean="0">
                <a:latin typeface="Arial Narrow" panose="020B0606020202030204" pitchFamily="34" charset="0"/>
              </a:rPr>
              <a:t>Today</a:t>
            </a:r>
            <a:r>
              <a:rPr lang="en-US" sz="3500" dirty="0">
                <a:latin typeface="Arial Narrow" panose="020B0606020202030204" pitchFamily="34" charset="0"/>
              </a:rPr>
              <a:t>, you </a:t>
            </a:r>
            <a:r>
              <a:rPr lang="en-US" sz="3500" dirty="0" smtClean="0">
                <a:latin typeface="Arial Narrow" panose="020B0606020202030204" pitchFamily="34" charset="0"/>
              </a:rPr>
              <a:t>learned:</a:t>
            </a: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>
                <a:latin typeface="Arial Narrow" panose="020B0606020202030204" pitchFamily="34" charset="0"/>
              </a:rPr>
              <a:t>Basic concepts within probability theory</a:t>
            </a:r>
            <a:endParaRPr lang="en-US" sz="35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>
                <a:latin typeface="Arial Narrow" panose="020B0606020202030204" pitchFamily="34" charset="0"/>
              </a:rPr>
              <a:t>Basic operations of calculating the sample space and number of probable events (combinations, permutations)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>
                <a:latin typeface="Arial Narrow" panose="020B0606020202030204" pitchFamily="34" charset="0"/>
              </a:rPr>
              <a:t>Union rules </a:t>
            </a:r>
            <a:endParaRPr lang="en-US" sz="3500" dirty="0">
              <a:latin typeface="Arial Narrow" panose="020B0606020202030204" pitchFamily="34" charset="0"/>
            </a:endParaRPr>
          </a:p>
          <a:p>
            <a:endParaRPr lang="en-US" sz="3500" dirty="0">
              <a:latin typeface="Arial Narrow" panose="020B0606020202030204" pitchFamily="34" charset="0"/>
            </a:endParaRPr>
          </a:p>
          <a:p>
            <a:endParaRPr lang="ru-RU" sz="3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Essential readings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Louise </a:t>
            </a:r>
            <a:r>
              <a:rPr lang="en-US" sz="3600" dirty="0">
                <a:latin typeface="Arial Narrow" panose="020B0606020202030204" pitchFamily="34" charset="0"/>
              </a:rPr>
              <a:t>Swift “Quantitative methods…”, </a:t>
            </a:r>
            <a:r>
              <a:rPr lang="en-US" sz="3600" dirty="0" err="1">
                <a:latin typeface="Arial Narrow" panose="020B0606020202030204" pitchFamily="34" charset="0"/>
              </a:rPr>
              <a:t>Ch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smtClean="0">
                <a:latin typeface="Arial Narrow" panose="020B0606020202030204" pitchFamily="34" charset="0"/>
              </a:rPr>
              <a:t>P1 (p. 311-..)</a:t>
            </a:r>
            <a:endParaRPr lang="en-US" sz="36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Arial Narrow" panose="020B0606020202030204" pitchFamily="34" charset="0"/>
              </a:rPr>
              <a:t>ANNOUNCEMENT!</a:t>
            </a:r>
            <a:endParaRPr lang="en-US" sz="3600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QM In class test next week (October 21-26)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Topics covered Teaching week 1-4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Part of your formal assessment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Narrow" panose="020B0606020202030204" pitchFamily="34" charset="0"/>
              </a:rPr>
              <a:t>The </a:t>
            </a:r>
            <a:r>
              <a:rPr lang="en-US" sz="2800" dirty="0">
                <a:latin typeface="Arial Narrow" panose="020B0606020202030204" pitchFamily="34" charset="0"/>
              </a:rPr>
              <a:t>meaning of probability and relevant concepts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T</a:t>
            </a:r>
            <a:r>
              <a:rPr lang="en-US" sz="2800" dirty="0" smtClean="0">
                <a:latin typeface="Arial Narrow" panose="020B0606020202030204" pitchFamily="34" charset="0"/>
              </a:rPr>
              <a:t>he </a:t>
            </a:r>
            <a:r>
              <a:rPr lang="en-US" sz="2800" dirty="0">
                <a:latin typeface="Arial Narrow" panose="020B0606020202030204" pitchFamily="34" charset="0"/>
              </a:rPr>
              <a:t>basic operations of </a:t>
            </a:r>
            <a:r>
              <a:rPr lang="en-US" sz="2800" dirty="0" smtClean="0">
                <a:latin typeface="Arial Narrow" panose="020B0606020202030204" pitchFamily="34" charset="0"/>
              </a:rPr>
              <a:t>probability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Narrow" panose="020B0606020202030204" pitchFamily="34" charset="0"/>
              </a:rPr>
              <a:t>Sets, combination, and permutation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Narrow" panose="020B0606020202030204" pitchFamily="34" charset="0"/>
              </a:rPr>
              <a:t>Mathematical expectation</a:t>
            </a:r>
            <a:endParaRPr lang="en-US" sz="2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778781" cy="522288"/>
          </a:xfrm>
        </p:spPr>
        <p:txBody>
          <a:bodyPr/>
          <a:lstStyle/>
          <a:p>
            <a:r>
              <a:rPr lang="en-US" dirty="0"/>
              <a:t>Experiment vs Sample Space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ru-RU" sz="3500" b="1" dirty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probability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 is a chance or likelihood of an event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to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happen</a:t>
            </a:r>
          </a:p>
          <a:p>
            <a:pPr algn="just"/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An </a:t>
            </a:r>
            <a:r>
              <a:rPr lang="en-US" altLang="ru-RU" sz="3500" b="1" dirty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experiment</a:t>
            </a:r>
            <a:r>
              <a:rPr lang="en-US" altLang="ru-RU" sz="3500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an activity with an observable result</a:t>
            </a:r>
          </a:p>
          <a:p>
            <a:pPr algn="just"/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</a:t>
            </a:r>
            <a:r>
              <a:rPr lang="en-US" altLang="ru-RU" sz="3500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trials</a:t>
            </a:r>
            <a:r>
              <a:rPr lang="en-US" altLang="ru-RU" sz="35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– repetition of an experiment</a:t>
            </a:r>
          </a:p>
          <a:p>
            <a:pPr algn="just"/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</a:t>
            </a:r>
            <a:r>
              <a:rPr lang="en-US" altLang="ru-RU" sz="3500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outcomes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– results of each trial</a:t>
            </a:r>
            <a:endParaRPr lang="en-US" altLang="ru-RU" sz="3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ru-RU" sz="3500" b="1" dirty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sample space</a:t>
            </a:r>
            <a:r>
              <a:rPr lang="en-US" altLang="ru-RU" sz="3500" b="1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US" altLang="ru-RU" sz="35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set of all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possible outcomes</a:t>
            </a:r>
          </a:p>
          <a:p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ru-RU" sz="35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sample point 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is an element of the sample space</a:t>
            </a:r>
            <a:endParaRPr lang="en-US" altLang="ru-RU" sz="3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An</a:t>
            </a:r>
            <a:r>
              <a:rPr lang="en-US" altLang="ru-RU" sz="35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Event</a:t>
            </a:r>
            <a:r>
              <a:rPr lang="en-US" altLang="ru-RU" sz="35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is a subset of the sample space</a:t>
            </a:r>
            <a:endParaRPr lang="en-US" altLang="ru-RU" sz="3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3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778781" cy="522288"/>
          </a:xfrm>
        </p:spPr>
        <p:txBody>
          <a:bodyPr/>
          <a:lstStyle/>
          <a:p>
            <a:r>
              <a:rPr lang="en-US" dirty="0"/>
              <a:t>Experiment vs Sample Space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8163" y="1143000"/>
                <a:ext cx="5408114" cy="50053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ru-RU" sz="2800" b="1" dirty="0" smtClean="0">
                    <a:solidFill>
                      <a:schemeClr val="accent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Experiment</a:t>
                </a:r>
                <a:r>
                  <a:rPr lang="en-US" altLang="ru-RU" sz="2800" dirty="0" smtClean="0">
                    <a:solidFill>
                      <a:srgbClr val="0000FF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: rolling a die</a:t>
                </a:r>
              </a:p>
              <a:p>
                <a:pPr marL="0" indent="0">
                  <a:buNone/>
                </a:pPr>
                <a:r>
                  <a:rPr lang="en-US" altLang="ru-RU" sz="2800" b="1" dirty="0" smtClean="0">
                    <a:solidFill>
                      <a:schemeClr val="accent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Sample space: </a:t>
                </a:r>
                <a:r>
                  <a:rPr lang="en-US" altLang="ru-RU" sz="2800" dirty="0" smtClean="0">
                    <a:solidFill>
                      <a:srgbClr val="0000FF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{1, 2, 3, 4, 5, 6}</a:t>
                </a:r>
              </a:p>
              <a:p>
                <a:pPr marL="0" indent="0">
                  <a:buNone/>
                </a:pPr>
                <a:r>
                  <a:rPr lang="en-US" altLang="ru-RU" sz="2800" b="1" dirty="0" smtClean="0">
                    <a:solidFill>
                      <a:schemeClr val="accent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Event: </a:t>
                </a:r>
                <a:r>
                  <a:rPr lang="en-US" altLang="ru-RU" sz="2800" dirty="0" smtClean="0">
                    <a:solidFill>
                      <a:srgbClr val="0000FF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rolling a 1; rolling a number less than 5; rolling an even number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ru-RU" sz="2800" dirty="0" smtClean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Probability of event occurring =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𝑤𝑎𝑦𝑠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𝑒𝑣𝑒𝑛𝑡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𝑐𝑎𝑛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𝑜𝑐𝑐𝑢𝑟</m:t>
                          </m:r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Arial Narrow" panose="020B060602020203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800" dirty="0" smtClean="0">
                  <a:latin typeface="Arial Narrow" panose="020B060602020203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Events can have 1 element: {1}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Or many elements {1, 2, 3, 4}, {2, 4, 6}</a:t>
                </a:r>
                <a:endParaRPr lang="ru-RU" sz="28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8163" y="1143000"/>
                <a:ext cx="5408114" cy="5005388"/>
              </a:xfrm>
              <a:blipFill rotWithShape="0">
                <a:blip r:embed="rId2"/>
                <a:stretch>
                  <a:fillRect l="-2255" t="-2192" r="-1578" b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 txBox="1">
            <a:spLocks/>
          </p:cNvSpPr>
          <p:nvPr/>
        </p:nvSpPr>
        <p:spPr>
          <a:xfrm>
            <a:off x="6290534" y="1143000"/>
            <a:ext cx="5303520" cy="5005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ru-RU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Probability</a:t>
            </a: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is a numerical measure of the chance (or likelihood) that a particular event will occur.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ru-RU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Probability values are always assigned on a scale of </a:t>
            </a:r>
            <a:r>
              <a:rPr lang="en-US" altLang="ru-RU"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0</a:t>
            </a:r>
            <a:r>
              <a:rPr lang="en-US" altLang="ru-RU" sz="1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to</a:t>
            </a:r>
            <a:r>
              <a:rPr lang="en-US" altLang="ru-RU" sz="1800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u-RU" sz="1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</a:p>
          <a:p>
            <a:pPr marL="115888" lvl="2" indent="-115888"/>
            <a:r>
              <a:rPr lang="en-US" altLang="ru-RU" sz="1800" b="1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0</a:t>
            </a:r>
            <a:r>
              <a:rPr lang="en-US" altLang="ru-RU" sz="1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indicates that an event is very unlikely to occur</a:t>
            </a:r>
          </a:p>
          <a:p>
            <a:pPr marL="115888" lvl="2" indent="-115888"/>
            <a:r>
              <a:rPr lang="en-US" altLang="ru-RU" sz="1800" b="1" i="1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u-RU" sz="1800" i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indicates that an even is almost certain to occur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91" y="2301125"/>
            <a:ext cx="4615006" cy="2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778781" cy="522288"/>
          </a:xfrm>
        </p:spPr>
        <p:txBody>
          <a:bodyPr/>
          <a:lstStyle/>
          <a:p>
            <a:r>
              <a:rPr lang="en-US" dirty="0"/>
              <a:t>Experiment vs Sample Space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Probability of rolling a 1: </a:t>
                </a:r>
                <a:endParaRPr lang="en-US" altLang="ru-RU" sz="28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𝑤𝑎𝑦𝑠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𝑒𝑣𝑒𝑛𝑡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𝑐𝑎𝑛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𝑜𝑐𝑐𝑢𝑟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𝑜𝑢𝑡𝑐𝑜𝑚𝑒𝑠</m:t>
                          </m:r>
                        </m:den>
                      </m:f>
                      <m:r>
                        <a:rPr lang="en-US" altLang="ru-RU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{1}</m:t>
                          </m:r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{1, 2, 3, 4, 5, 6}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Arial Narrow" panose="020B0606020202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Arial Narrow" panose="020B0606020202030204" pitchFamily="34" charset="0"/>
                  </a:rPr>
                  <a:t>Probability of rolling a </a:t>
                </a:r>
                <a:r>
                  <a:rPr lang="en-US" sz="2800" dirty="0" smtClean="0">
                    <a:latin typeface="Arial Narrow" panose="020B0606020202030204" pitchFamily="34" charset="0"/>
                  </a:rPr>
                  <a:t>number less than 5: </a:t>
                </a:r>
                <a:r>
                  <a:rPr lang="en-US" sz="2800" dirty="0">
                    <a:latin typeface="Arial Narrow" panose="020B0606020202030204" pitchFamily="34" charset="0"/>
                  </a:rPr>
                  <a:t>= </a:t>
                </a:r>
                <a:endParaRPr lang="en-US" sz="2800" dirty="0" smtClean="0">
                  <a:latin typeface="Arial Narrow" panose="020B0606020202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2, 3, 4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{1, 2, 3, 4, 5, 6}</m:t>
                          </m:r>
                        </m:den>
                      </m:f>
                      <m:r>
                        <a:rPr lang="en-US" altLang="ru-RU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Arial Narrow" panose="020B0606020202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Probability of rolling an even number: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{2, 4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,6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{1, 2, 3, 4, 5, 6}</m:t>
                          </m:r>
                        </m:den>
                      </m:f>
                      <m:r>
                        <a:rPr lang="en-US" altLang="ru-RU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sz="28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2"/>
                <a:stretch>
                  <a:fillRect l="-926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Calculation of </a:t>
            </a:r>
            <a:r>
              <a:rPr lang="en-US" dirty="0" smtClean="0"/>
              <a:t>probability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There are 6 blue, 3 red, 2 yellow, and 1 green marbles in the box.</a:t>
            </a:r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endParaRPr lang="en-US" altLang="ru-RU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What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 the probability of picking a </a:t>
            </a: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red marble? 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6"/>
          <a:stretch/>
        </p:blipFill>
        <p:spPr>
          <a:xfrm>
            <a:off x="438199" y="5086905"/>
            <a:ext cx="5403484" cy="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Calculation of </a:t>
            </a:r>
            <a:r>
              <a:rPr lang="en-US" dirty="0" smtClean="0"/>
              <a:t>probability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There are 6 blue, 3 red, 2 yellow, and 1 green marbles in the box.</a:t>
            </a:r>
            <a:endParaRPr lang="en-US" altLang="ru-RU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endParaRPr lang="en-US" altLang="ru-RU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1" indent="1588">
              <a:buFont typeface="Wingdings" panose="05000000000000000000" pitchFamily="2" charset="2"/>
              <a:buNone/>
            </a:pP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What 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 the probability of picking a </a:t>
            </a: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red marble? </a:t>
            </a: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altLang="ru-RU" dirty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0000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Thus</a:t>
            </a:r>
            <a:r>
              <a:rPr lang="en-US" altLang="ru-RU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the probability of picking a red marbles is:  3/12=0.25 or 25%</a:t>
            </a: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6" name="Picture 2" descr="C:\Users\copmuter\Desktop\WIUT\Modules taught\QM\QM lectures\pictures\ppp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4" y="1337996"/>
            <a:ext cx="4917922" cy="89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09" y="3897297"/>
            <a:ext cx="5403484" cy="2188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6"/>
          <a:stretch/>
        </p:blipFill>
        <p:spPr>
          <a:xfrm>
            <a:off x="438199" y="5086905"/>
            <a:ext cx="5403484" cy="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1021</Words>
  <Application>Microsoft Office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Saidgozi</cp:lastModifiedBy>
  <cp:revision>98</cp:revision>
  <dcterms:created xsi:type="dcterms:W3CDTF">2015-06-15T09:27:21Z</dcterms:created>
  <dcterms:modified xsi:type="dcterms:W3CDTF">2019-10-11T11:54:36Z</dcterms:modified>
</cp:coreProperties>
</file>