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84" r:id="rId4"/>
    <p:sldId id="262" r:id="rId5"/>
    <p:sldId id="261" r:id="rId6"/>
    <p:sldId id="265" r:id="rId7"/>
    <p:sldId id="283" r:id="rId8"/>
    <p:sldId id="268" r:id="rId9"/>
    <p:sldId id="267" r:id="rId10"/>
    <p:sldId id="266" r:id="rId11"/>
    <p:sldId id="269" r:id="rId12"/>
    <p:sldId id="282" r:id="rId13"/>
    <p:sldId id="271" r:id="rId14"/>
    <p:sldId id="272" r:id="rId15"/>
    <p:sldId id="273" r:id="rId16"/>
    <p:sldId id="274" r:id="rId17"/>
    <p:sldId id="275" r:id="rId18"/>
    <p:sldId id="276" r:id="rId19"/>
    <p:sldId id="281" r:id="rId20"/>
    <p:sldId id="277" r:id="rId21"/>
    <p:sldId id="278" r:id="rId22"/>
    <p:sldId id="279" r:id="rId23"/>
    <p:sldId id="280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299" r:id="rId40"/>
    <p:sldId id="301" r:id="rId41"/>
    <p:sldId id="302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3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153-D929-4317-A4AB-BCCC72F2DF5D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3A70-4108-42F7-98DF-9B9B313F0B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3A70-4108-42F7-98DF-9B9B313F0B62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1E78-23B3-46FC-95EC-6DF4952F46E2}" type="datetimeFigureOut">
              <a:rPr lang="de-DE" smtClean="0"/>
              <a:pPr/>
              <a:t>04.05.2010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rstExampl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calculus.html" TargetMode="External"/><Relationship Id="rId3" Type="http://schemas.openxmlformats.org/officeDocument/2006/relationships/hyperlink" Target="euler.html" TargetMode="External"/><Relationship Id="rId7" Type="http://schemas.openxmlformats.org/officeDocument/2006/relationships/hyperlink" Target="koch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bundestag_elections.html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6.png"/><Relationship Id="rId10" Type="http://schemas.openxmlformats.org/officeDocument/2006/relationships/hyperlink" Target="appolonian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constructInno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constructMacroInno3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hyperlink" Target="constructMacroInno2.html" TargetMode="External"/><Relationship Id="rId4" Type="http://schemas.openxmlformats.org/officeDocument/2006/relationships/hyperlink" Target="constructMacroInno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1"/>
            <a:ext cx="7772400" cy="1714513"/>
          </a:xfrm>
        </p:spPr>
        <p:txBody>
          <a:bodyPr>
            <a:noAutofit/>
          </a:bodyPr>
          <a:lstStyle/>
          <a:p>
            <a:r>
              <a:rPr lang="de-DE" sz="5400" b="1" dirty="0" smtClean="0"/>
              <a:t>Interactive </a:t>
            </a:r>
            <a:r>
              <a:rPr lang="de-DE" sz="5400" b="1" dirty="0" err="1" smtClean="0"/>
              <a:t>geometry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with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JSXGraph</a:t>
            </a:r>
            <a:r>
              <a:rPr lang="de-DE" sz="5400" b="1" dirty="0" smtClean="0"/>
              <a:t/>
            </a:r>
            <a:br>
              <a:rPr lang="de-DE" sz="5400" b="1" dirty="0" smtClean="0"/>
            </a:b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571636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Matthias Ehmann, Michael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Gerhäuser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Carsten Miller, Bianca Valentin, Alfred Wassermann, Peter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Wilfahrt</a:t>
            </a:r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Bayreuth, Germany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D:\Sourceforge trunk\doc\SVGOpen\presentation\images\u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290"/>
            <a:ext cx="1895475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Long </a:t>
            </a:r>
            <a:r>
              <a:rPr lang="de-DE" sz="2800" dirty="0" err="1" smtClean="0"/>
              <a:t>initialization</a:t>
            </a:r>
            <a:r>
              <a:rPr lang="de-DE" sz="2800" dirty="0" smtClean="0"/>
              <a:t> time, </a:t>
            </a:r>
            <a:r>
              <a:rPr lang="de-DE" sz="2800" dirty="0" err="1" smtClean="0"/>
              <a:t>memory</a:t>
            </a:r>
            <a:r>
              <a:rPr lang="de-DE" sz="2800" dirty="0" smtClean="0"/>
              <a:t> </a:t>
            </a:r>
            <a:r>
              <a:rPr lang="de-DE" sz="2800" dirty="0" err="1" smtClean="0"/>
              <a:t>usage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Problems </a:t>
            </a:r>
            <a:r>
              <a:rPr lang="de-DE" sz="2800" dirty="0" err="1" smtClean="0"/>
              <a:t>with</a:t>
            </a:r>
            <a:r>
              <a:rPr lang="de-DE" sz="2800" dirty="0" smtClean="0"/>
              <a:t> non-Windows </a:t>
            </a:r>
            <a:r>
              <a:rPr lang="de-DE" sz="2800" dirty="0" err="1" smtClean="0"/>
              <a:t>environments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What to do on the </a:t>
            </a:r>
            <a:r>
              <a:rPr lang="en-US" sz="2800" dirty="0" err="1" smtClean="0"/>
              <a:t>iPhone</a:t>
            </a:r>
            <a:r>
              <a:rPr lang="en-US" sz="2800" dirty="0" smtClean="0"/>
              <a:t>, Blackberry, Palm Pre, </a:t>
            </a:r>
            <a:br>
              <a:rPr lang="en-US" sz="2800" dirty="0" smtClean="0"/>
            </a:br>
            <a:r>
              <a:rPr lang="en-US" sz="2800" dirty="0" smtClean="0"/>
              <a:t>  Android, Google Chrome OS?</a:t>
            </a:r>
            <a:endParaRPr kumimoji="0" 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</a:t>
            </a:r>
            <a:r>
              <a:rPr lang="de-DE" sz="2800" dirty="0" err="1" smtClean="0"/>
              <a:t>required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</a:t>
            </a:r>
            <a:r>
              <a:rPr lang="de-DE" sz="2800" dirty="0" err="1" smtClean="0"/>
              <a:t>required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smtClean="0"/>
              <a:t>supports all major browsers (including Internet</a:t>
            </a:r>
            <a:br>
              <a:rPr lang="en-US" sz="2800" dirty="0" smtClean="0"/>
            </a:br>
            <a:r>
              <a:rPr lang="en-US" sz="2800" dirty="0" smtClean="0"/>
              <a:t>   Explorer) 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</a:t>
            </a:r>
            <a:r>
              <a:rPr lang="de-DE" sz="2800" dirty="0" err="1" smtClean="0"/>
              <a:t>required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smtClean="0"/>
              <a:t>supports all major browsers (including Internet</a:t>
            </a:r>
            <a:br>
              <a:rPr lang="en-US" sz="2800" dirty="0" smtClean="0"/>
            </a:br>
            <a:r>
              <a:rPr lang="en-US" sz="2800" dirty="0" smtClean="0"/>
              <a:t>   Explorer)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dirty="0" smtClean="0">
                <a:cs typeface="Arial" charset="0"/>
              </a:rPr>
              <a:t>zero initialization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de-DE" sz="2800" b="1" dirty="0" smtClean="0"/>
              <a:t>Turtle </a:t>
            </a:r>
            <a:r>
              <a:rPr lang="de-DE" sz="2800" b="1" dirty="0" err="1" smtClean="0"/>
              <a:t>graphics</a:t>
            </a:r>
            <a:endParaRPr lang="de-DE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de-DE" sz="2800" b="1" dirty="0" smtClean="0"/>
              <a:t>Turtle </a:t>
            </a:r>
            <a:r>
              <a:rPr lang="de-DE" sz="2800" b="1" dirty="0" err="1" smtClean="0"/>
              <a:t>graphics</a:t>
            </a:r>
            <a:endParaRPr lang="de-DE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b="1" dirty="0">
                <a:cs typeface="Arial" charset="0"/>
              </a:rPr>
              <a:t> </a:t>
            </a:r>
            <a:r>
              <a:rPr lang="de-DE" sz="2800" b="1" dirty="0" smtClean="0">
                <a:cs typeface="Arial" charset="0"/>
              </a:rPr>
              <a:t>Charts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de-DE" sz="2800" b="1" dirty="0" smtClean="0"/>
              <a:t>Turtle </a:t>
            </a:r>
            <a:r>
              <a:rPr lang="de-DE" sz="2800" b="1" dirty="0" err="1" smtClean="0"/>
              <a:t>graphics</a:t>
            </a:r>
            <a:endParaRPr lang="de-DE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b="1" dirty="0">
                <a:cs typeface="Arial" charset="0"/>
              </a:rPr>
              <a:t> </a:t>
            </a:r>
            <a:r>
              <a:rPr lang="de-DE" sz="2800" b="1" dirty="0" smtClean="0">
                <a:cs typeface="Arial" charset="0"/>
              </a:rPr>
              <a:t>Charts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b="1" dirty="0">
                <a:cs typeface="Arial" charset="0"/>
              </a:rPr>
              <a:t> </a:t>
            </a:r>
            <a:r>
              <a:rPr lang="de-DE" sz="2800" b="1" dirty="0" smtClean="0">
                <a:cs typeface="Arial" charset="0"/>
              </a:rPr>
              <a:t>Display </a:t>
            </a:r>
            <a:r>
              <a:rPr lang="de-DE" sz="2800" b="1" dirty="0" err="1" smtClean="0">
                <a:cs typeface="Arial" charset="0"/>
              </a:rPr>
              <a:t>files</a:t>
            </a:r>
            <a:r>
              <a:rPr lang="de-DE" sz="2800" b="1" dirty="0" smtClean="0">
                <a:cs typeface="Arial" charset="0"/>
              </a:rPr>
              <a:t>:</a:t>
            </a:r>
            <a:br>
              <a:rPr lang="de-DE" sz="2800" b="1" dirty="0" smtClean="0">
                <a:cs typeface="Arial" charset="0"/>
              </a:rPr>
            </a:br>
            <a:r>
              <a:rPr lang="de-DE" sz="2800" b="1" dirty="0" smtClean="0">
                <a:cs typeface="Arial" charset="0"/>
              </a:rPr>
              <a:t>   </a:t>
            </a:r>
            <a:r>
              <a:rPr lang="de-DE" sz="2800" dirty="0" err="1" smtClean="0">
                <a:cs typeface="Arial" charset="0"/>
              </a:rPr>
              <a:t>GEONE</a:t>
            </a:r>
            <a:r>
              <a:rPr lang="de-DE" sz="2800" baseline="-25000" dirty="0" err="1" smtClean="0">
                <a:cs typeface="Arial" charset="0"/>
              </a:rPr>
              <a:t>x</a:t>
            </a:r>
            <a:r>
              <a:rPr lang="de-DE" sz="2800" dirty="0" err="1" smtClean="0">
                <a:cs typeface="Arial" charset="0"/>
              </a:rPr>
              <a:t>T</a:t>
            </a:r>
            <a:r>
              <a:rPr lang="de-DE" sz="2800" dirty="0" smtClean="0">
                <a:cs typeface="Arial" charset="0"/>
              </a:rPr>
              <a:t>, </a:t>
            </a:r>
            <a:r>
              <a:rPr lang="de-DE" sz="2800" dirty="0" err="1" smtClean="0">
                <a:cs typeface="Arial" charset="0"/>
              </a:rPr>
              <a:t>Geogebra</a:t>
            </a:r>
            <a:r>
              <a:rPr lang="de-DE" sz="2800" dirty="0" smtClean="0">
                <a:cs typeface="Arial" charset="0"/>
              </a:rPr>
              <a:t>, Cinderella (</a:t>
            </a:r>
            <a:r>
              <a:rPr lang="de-DE" sz="2800" dirty="0" err="1" smtClean="0">
                <a:cs typeface="Arial" charset="0"/>
              </a:rPr>
              <a:t>partially</a:t>
            </a:r>
            <a:r>
              <a:rPr lang="de-DE" sz="2800" dirty="0" smtClean="0">
                <a:cs typeface="Arial" charset="0"/>
              </a:rPr>
              <a:t>), </a:t>
            </a:r>
            <a:br>
              <a:rPr lang="de-DE" sz="2800" dirty="0" smtClean="0">
                <a:cs typeface="Arial" charset="0"/>
              </a:rPr>
            </a:br>
            <a:r>
              <a:rPr lang="de-DE" sz="2800" dirty="0" smtClean="0">
                <a:cs typeface="Arial" charset="0"/>
              </a:rPr>
              <a:t>   </a:t>
            </a:r>
            <a:r>
              <a:rPr lang="de-DE" sz="2800" dirty="0" err="1" smtClean="0">
                <a:cs typeface="Arial" charset="0"/>
              </a:rPr>
              <a:t>Intergeo</a:t>
            </a:r>
            <a:r>
              <a:rPr lang="de-DE" sz="2800" dirty="0" smtClean="0">
                <a:cs typeface="Arial" charset="0"/>
              </a:rPr>
              <a:t>, </a:t>
            </a:r>
            <a:r>
              <a:rPr lang="de-DE" sz="2800" dirty="0" err="1" smtClean="0">
                <a:cs typeface="Arial" charset="0"/>
              </a:rPr>
              <a:t>ArcView</a:t>
            </a:r>
            <a:endParaRPr lang="en-US" sz="28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First </a:t>
            </a:r>
            <a:r>
              <a:rPr lang="de-DE" sz="4000" b="1" dirty="0" err="1" smtClean="0"/>
              <a:t>example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First </a:t>
            </a:r>
            <a:r>
              <a:rPr lang="de-DE" sz="4000" b="1" dirty="0" err="1" smtClean="0"/>
              <a:t>example</a:t>
            </a:r>
            <a:endParaRPr lang="de-DE" sz="4000" b="1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7" y="1096818"/>
            <a:ext cx="814393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JXG.JSXGraph.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initBoard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('box',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boundingbox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:[-3, 12, 12, -2],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keepaspectratio:true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shownavigation:false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showcopyright:false,axis:true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strokeColor:'black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highlightFillColor:'black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size:8});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[b, c],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name:'g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[d, e], {name:'k_1'});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First </a:t>
            </a:r>
            <a:r>
              <a:rPr lang="de-DE" sz="4000" b="1" dirty="0" err="1" smtClean="0"/>
              <a:t>example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5143504" y="1071546"/>
            <a:ext cx="3857652" cy="442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name:'C',strokeColor:'black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fillColor:'green',size:8});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',[b, c]);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[d, e], {name:'k_1'});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4500594" cy="340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71472" y="5000636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 action="ppaction://hlinkfile"/>
              </a:rPr>
              <a:t>Live </a:t>
            </a:r>
            <a:r>
              <a:rPr lang="de-DE" dirty="0" err="1" smtClean="0">
                <a:hlinkClick r:id="rId3" action="ppaction://hlinkfile"/>
              </a:rPr>
              <a:t>version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More </a:t>
            </a:r>
            <a:r>
              <a:rPr lang="de-DE" sz="4000" b="1" dirty="0" err="1" smtClean="0"/>
              <a:t>examples</a:t>
            </a:r>
            <a:endParaRPr lang="de-DE" sz="4000" b="1" dirty="0"/>
          </a:p>
        </p:txBody>
      </p:sp>
      <p:pic>
        <p:nvPicPr>
          <p:cNvPr id="3" name="Grafik 2" descr="euler_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2500330" cy="250645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7158" y="3857628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3" action="ppaction://hlinkfile"/>
              </a:rPr>
              <a:t>Geometry</a:t>
            </a:r>
            <a:r>
              <a:rPr lang="de-DE" dirty="0" smtClean="0">
                <a:hlinkClick r:id="rId3" action="ppaction://hlinkfile"/>
              </a:rPr>
              <a:t>: Euler </a:t>
            </a:r>
            <a:r>
              <a:rPr lang="de-DE" dirty="0" err="1" smtClean="0">
                <a:hlinkClick r:id="rId3" action="ppaction://hlinkfile"/>
              </a:rPr>
              <a:t>line</a:t>
            </a:r>
            <a:endParaRPr lang="de-DE" dirty="0"/>
          </a:p>
        </p:txBody>
      </p:sp>
      <p:pic>
        <p:nvPicPr>
          <p:cNvPr id="7" name="Grafik 6" descr="calcu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4357695"/>
            <a:ext cx="3357586" cy="1697516"/>
          </a:xfrm>
          <a:prstGeom prst="rect">
            <a:avLst/>
          </a:prstGeom>
        </p:spPr>
      </p:pic>
      <p:pic>
        <p:nvPicPr>
          <p:cNvPr id="8" name="Grafik 7" descr="koc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786" y="4429132"/>
            <a:ext cx="4083283" cy="164307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500430" y="3857628"/>
            <a:ext cx="20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6" action="ppaction://hlinkfile"/>
              </a:rPr>
              <a:t>Interactive bar </a:t>
            </a:r>
            <a:r>
              <a:rPr lang="de-DE" dirty="0" err="1" smtClean="0">
                <a:hlinkClick r:id="rId6" action="ppaction://hlinkfile"/>
              </a:rPr>
              <a:t>chart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85852" y="6143644"/>
            <a:ext cx="30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7" action="ppaction://hlinkfile"/>
              </a:rPr>
              <a:t>Koch </a:t>
            </a:r>
            <a:r>
              <a:rPr lang="de-DE" dirty="0" err="1" smtClean="0">
                <a:hlinkClick r:id="rId7" action="ppaction://hlinkfile"/>
              </a:rPr>
              <a:t>curve</a:t>
            </a:r>
            <a:r>
              <a:rPr lang="de-DE" dirty="0" smtClean="0">
                <a:hlinkClick r:id="rId7" action="ppaction://hlinkfile"/>
              </a:rPr>
              <a:t> </a:t>
            </a:r>
            <a:r>
              <a:rPr lang="de-DE" dirty="0" err="1" smtClean="0">
                <a:hlinkClick r:id="rId7" action="ppaction://hlinkfile"/>
              </a:rPr>
              <a:t>with</a:t>
            </a:r>
            <a:r>
              <a:rPr lang="de-DE" dirty="0" smtClean="0">
                <a:hlinkClick r:id="rId7" action="ppaction://hlinkfile"/>
              </a:rPr>
              <a:t> turtle </a:t>
            </a:r>
            <a:r>
              <a:rPr lang="de-DE" dirty="0" err="1" smtClean="0">
                <a:hlinkClick r:id="rId7" action="ppaction://hlinkfile"/>
              </a:rPr>
              <a:t>graphics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500826" y="614364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8" action="ppaction://hlinkfile"/>
              </a:rPr>
              <a:t>Calculus</a:t>
            </a:r>
            <a:endParaRPr lang="de-DE" dirty="0"/>
          </a:p>
        </p:txBody>
      </p:sp>
      <p:pic>
        <p:nvPicPr>
          <p:cNvPr id="12" name="Grafik 11" descr="Apollonian_circle_packing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7950" y="1285860"/>
            <a:ext cx="2517084" cy="250079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286512" y="3857628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10" action="ppaction://hlinkfile"/>
              </a:rPr>
              <a:t>Appolonian</a:t>
            </a:r>
            <a:r>
              <a:rPr lang="de-DE" dirty="0" smtClean="0">
                <a:hlinkClick r:id="rId10" action="ppaction://hlinkfile"/>
              </a:rPr>
              <a:t> </a:t>
            </a:r>
            <a:r>
              <a:rPr lang="de-DE" dirty="0" err="1" smtClean="0">
                <a:hlinkClick r:id="rId10" action="ppaction://hlinkfile"/>
              </a:rPr>
              <a:t>circle</a:t>
            </a:r>
            <a:r>
              <a:rPr lang="de-DE" dirty="0" smtClean="0">
                <a:hlinkClick r:id="rId10" action="ppaction://hlinkfile"/>
              </a:rPr>
              <a:t> </a:t>
            </a:r>
            <a:r>
              <a:rPr lang="de-DE" dirty="0" err="1" smtClean="0">
                <a:hlinkClick r:id="rId10" action="ppaction://hlinkfile"/>
              </a:rPr>
              <a:t>packing</a:t>
            </a:r>
            <a:endParaRPr lang="de-DE" dirty="0"/>
          </a:p>
        </p:txBody>
      </p:sp>
      <p:pic>
        <p:nvPicPr>
          <p:cNvPr id="14" name="Grafik 13" descr="elections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57488" y="1285860"/>
            <a:ext cx="330459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14348" y="1571612"/>
            <a:ext cx="7937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program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JavaScript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display</a:t>
            </a:r>
            <a:r>
              <a:rPr lang="de-DE" sz="2800" dirty="0" smtClean="0"/>
              <a:t> </a:t>
            </a:r>
            <a:r>
              <a:rPr lang="de-DE" sz="2800" dirty="0" err="1" smtClean="0"/>
              <a:t>math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hurdle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357158" y="1857364"/>
            <a:ext cx="8429684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Display files generated by a dynamic geometry system like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 or </a:t>
            </a:r>
            <a:r>
              <a:rPr lang="en-US" sz="2800" dirty="0" err="1" smtClean="0"/>
              <a:t>GeoGebra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14348" y="1571612"/>
            <a:ext cx="7937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program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JavaScript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display</a:t>
            </a:r>
            <a:r>
              <a:rPr lang="de-DE" sz="2800" dirty="0" smtClean="0"/>
              <a:t> </a:t>
            </a:r>
            <a:r>
              <a:rPr lang="de-DE" sz="2800" dirty="0" err="1" smtClean="0"/>
              <a:t>math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hurdle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928662" y="4786322"/>
            <a:ext cx="6744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Alternative </a:t>
            </a:r>
            <a:r>
              <a:rPr lang="de-DE" sz="4000" b="1" dirty="0" err="1" smtClean="0"/>
              <a:t>solution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is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needed</a:t>
            </a:r>
            <a:r>
              <a:rPr lang="de-DE" sz="4000" b="1" dirty="0" smtClean="0"/>
              <a:t>!</a:t>
            </a:r>
            <a:endParaRPr lang="de-DE" sz="4000" b="1" dirty="0"/>
          </a:p>
        </p:txBody>
      </p:sp>
      <p:sp>
        <p:nvSpPr>
          <p:cNvPr id="6" name="Pfeil nach unten 5"/>
          <p:cNvSpPr/>
          <p:nvPr/>
        </p:nvSpPr>
        <p:spPr>
          <a:xfrm>
            <a:off x="3929058" y="2928934"/>
            <a:ext cx="1071570" cy="135732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k(P,1.5)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k(P,1.5)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||(</a:t>
            </a:r>
            <a:r>
              <a:rPr lang="de-DE" sz="2800" dirty="0" err="1" smtClean="0"/>
              <a:t>g,R</a:t>
            </a:r>
            <a:r>
              <a:rPr lang="de-DE" sz="2800" dirty="0" smtClean="0"/>
              <a:t>)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5" name="Pfeil nach unten 4"/>
          <p:cNvSpPr/>
          <p:nvPr/>
        </p:nvSpPr>
        <p:spPr>
          <a:xfrm>
            <a:off x="3929058" y="5072074"/>
            <a:ext cx="857256" cy="78581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714744" y="5929330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EASY!</a:t>
            </a:r>
            <a:endParaRPr lang="de-DE" sz="4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k(P,1.5)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||(</a:t>
            </a:r>
            <a:r>
              <a:rPr lang="de-DE" sz="2800" dirty="0" err="1" smtClean="0"/>
              <a:t>g,R</a:t>
            </a:r>
            <a:r>
              <a:rPr lang="de-DE" sz="2800" dirty="0" smtClean="0"/>
              <a:t>)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Examples</a:t>
            </a:r>
            <a:endParaRPr lang="de-DE" sz="40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643174" y="3143248"/>
            <a:ext cx="397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hlinkClick r:id="rId2" action="ppaction://hlinkfile"/>
              </a:rPr>
              <a:t>Constructing</a:t>
            </a:r>
            <a:r>
              <a:rPr lang="de-DE" sz="2400" dirty="0" smtClean="0">
                <a:hlinkClick r:id="rId2" action="ppaction://hlinkfile"/>
              </a:rPr>
              <a:t> </a:t>
            </a:r>
            <a:r>
              <a:rPr lang="de-DE" sz="2400" dirty="0" err="1" smtClean="0">
                <a:hlinkClick r:id="rId2" action="ppaction://hlinkfile"/>
              </a:rPr>
              <a:t>with</a:t>
            </a:r>
            <a:r>
              <a:rPr lang="de-DE" sz="2400" dirty="0" smtClean="0">
                <a:hlinkClick r:id="rId2" action="ppaction://hlinkfile"/>
              </a:rPr>
              <a:t> </a:t>
            </a:r>
            <a:r>
              <a:rPr lang="de-DE" sz="2400" dirty="0" err="1" smtClean="0">
                <a:hlinkClick r:id="rId2" action="ppaction://hlinkfile"/>
              </a:rPr>
              <a:t>math</a:t>
            </a:r>
            <a:r>
              <a:rPr lang="de-DE" sz="2400" dirty="0" smtClean="0">
                <a:hlinkClick r:id="rId2" action="ppaction://hlinkfile"/>
              </a:rPr>
              <a:t> </a:t>
            </a:r>
            <a:r>
              <a:rPr lang="de-DE" sz="2400" dirty="0" err="1" smtClean="0">
                <a:hlinkClick r:id="rId2" action="ppaction://hlinkfile"/>
              </a:rPr>
              <a:t>syntax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714480" y="185736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P(1,1)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4786314" y="1285860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g=]AB[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714876" y="5572140"/>
            <a:ext cx="132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k(A,[PQ])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1285852" y="428625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f:x^2+2*x+5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7429520" y="3857628"/>
            <a:ext cx="11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Q(g,3,2)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3286116" y="1142984"/>
            <a:ext cx="9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||(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429388" y="4857760"/>
            <a:ext cx="10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|_(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642910" y="3000372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Y[A,B,C,D]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7143768" y="2714620"/>
            <a:ext cx="118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&lt;(A,B,C)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857488" y="521495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X=g&amp;k1</a:t>
            </a:r>
            <a:endParaRPr lang="de-DE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215074" y="1857364"/>
            <a:ext cx="122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1/2(A,B)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Macros</a:t>
            </a:r>
            <a:endParaRPr lang="de-DE" sz="4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785786" y="1285860"/>
            <a:ext cx="757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Perpendicular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bisector</a:t>
            </a:r>
            <a:r>
              <a:rPr lang="de-DE" sz="2800" b="1" dirty="0" smtClean="0"/>
              <a:t> </a:t>
            </a:r>
            <a:r>
              <a:rPr lang="de-DE" sz="2800" dirty="0" smtClean="0"/>
              <a:t>(</a:t>
            </a:r>
            <a:r>
              <a:rPr lang="de-DE" sz="2800" dirty="0" err="1" smtClean="0"/>
              <a:t>defined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points</a:t>
            </a:r>
            <a:r>
              <a:rPr lang="de-DE" sz="2800" dirty="0" smtClean="0"/>
              <a:t> D,E)</a:t>
            </a:r>
            <a:endParaRPr lang="de-DE" sz="2800" b="1" dirty="0"/>
          </a:p>
        </p:txBody>
      </p:sp>
      <p:sp>
        <p:nvSpPr>
          <p:cNvPr id="22" name="Rechteck 21"/>
          <p:cNvSpPr/>
          <p:nvPr/>
        </p:nvSpPr>
        <p:spPr>
          <a:xfrm>
            <a:off x="928662" y="1857364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Bisector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Macro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(D,E)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k1=k(D,E); k2=k(E,D); X=k1&amp;k2; m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=]X_1 X_2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[;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Grafik 4" descr="bis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714752"/>
            <a:ext cx="3600455" cy="270925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214942" y="4071942"/>
            <a:ext cx="146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hlinkClick r:id="rId3" action="ppaction://hlinkfile"/>
              </a:rPr>
              <a:t>Circumcircle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5072066" y="4786322"/>
            <a:ext cx="27146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g1=</a:t>
            </a:r>
            <a:r>
              <a:rPr lang="de-DE" sz="2000" dirty="0" err="1" smtClean="0"/>
              <a:t>bisector</a:t>
            </a:r>
            <a:r>
              <a:rPr lang="de-DE" sz="2000" dirty="0" smtClean="0"/>
              <a:t>(A,B</a:t>
            </a:r>
            <a:r>
              <a:rPr lang="de-DE" sz="2000" dirty="0" smtClean="0"/>
              <a:t>);</a:t>
            </a:r>
          </a:p>
          <a:p>
            <a:r>
              <a:rPr lang="de-DE" sz="2000" dirty="0" smtClean="0"/>
              <a:t>g2=</a:t>
            </a:r>
            <a:r>
              <a:rPr lang="de-DE" sz="2000" dirty="0" err="1" smtClean="0"/>
              <a:t>bisector</a:t>
            </a:r>
            <a:r>
              <a:rPr lang="de-DE" sz="2000" dirty="0" smtClean="0"/>
              <a:t>(B,C);</a:t>
            </a:r>
          </a:p>
          <a:p>
            <a:r>
              <a:rPr lang="de-DE" sz="2000" dirty="0" smtClean="0"/>
              <a:t>g3=</a:t>
            </a:r>
            <a:r>
              <a:rPr lang="de-DE" sz="2000" dirty="0" err="1" smtClean="0"/>
              <a:t>bisector</a:t>
            </a:r>
            <a:r>
              <a:rPr lang="de-DE" sz="2000" dirty="0" smtClean="0"/>
              <a:t>(A,C);</a:t>
            </a:r>
          </a:p>
          <a:p>
            <a:r>
              <a:rPr lang="de-DE" sz="2000" dirty="0" smtClean="0"/>
              <a:t>M=g1.m&amp;g2.m;</a:t>
            </a:r>
          </a:p>
          <a:p>
            <a:r>
              <a:rPr lang="de-DE" sz="2000" dirty="0" smtClean="0"/>
              <a:t>k(M,A</a:t>
            </a:r>
            <a:r>
              <a:rPr lang="de-DE" sz="2000" dirty="0" smtClean="0"/>
              <a:t>);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Macros</a:t>
            </a:r>
            <a:endParaRPr lang="de-DE" sz="4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785786" y="1285860"/>
            <a:ext cx="525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Square </a:t>
            </a:r>
            <a:r>
              <a:rPr lang="de-DE" sz="2800" dirty="0" smtClean="0"/>
              <a:t>(</a:t>
            </a:r>
            <a:r>
              <a:rPr lang="de-DE" sz="2800" dirty="0" err="1" smtClean="0"/>
              <a:t>defined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points</a:t>
            </a:r>
            <a:r>
              <a:rPr lang="de-DE" sz="2800" dirty="0" smtClean="0"/>
              <a:t> D,E)</a:t>
            </a:r>
            <a:endParaRPr lang="de-DE" sz="2800" b="1" dirty="0"/>
          </a:p>
        </p:txBody>
      </p:sp>
      <p:sp>
        <p:nvSpPr>
          <p:cNvPr id="22" name="Rechteck 21"/>
          <p:cNvSpPr/>
          <p:nvPr/>
        </p:nvSpPr>
        <p:spPr>
          <a:xfrm>
            <a:off x="285720" y="1857364"/>
            <a:ext cx="8643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Square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Macro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(D,E)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{ k1=k(E,D)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x=[DE]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v=|_(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x,E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X=k1&amp;v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z=||(x,X_1)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z2=|_(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x,D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Y=z2&amp;z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P[X_1,Y,D,E]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Grafik 22" descr="fun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56" y="3357562"/>
            <a:ext cx="2437239" cy="1836000"/>
          </a:xfrm>
          <a:prstGeom prst="rect">
            <a:avLst/>
          </a:prstGeom>
        </p:spPr>
      </p:pic>
      <p:pic>
        <p:nvPicPr>
          <p:cNvPr id="24" name="Grafik 23" descr="pythago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14" y="3357562"/>
            <a:ext cx="2434587" cy="183600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643042" y="5286388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4" action="ppaction://hlinkfile"/>
              </a:rPr>
              <a:t>Pythagoras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71472" y="5857892"/>
            <a:ext cx="33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q1=</a:t>
            </a:r>
            <a:r>
              <a:rPr lang="de-DE" dirty="0" err="1" smtClean="0"/>
              <a:t>quadrat</a:t>
            </a:r>
            <a:r>
              <a:rPr lang="de-DE" dirty="0" smtClean="0"/>
              <a:t>(A,B);q2=</a:t>
            </a:r>
            <a:r>
              <a:rPr lang="de-DE" dirty="0" err="1" smtClean="0"/>
              <a:t>quadrat</a:t>
            </a:r>
            <a:r>
              <a:rPr lang="de-DE" dirty="0" smtClean="0"/>
              <a:t>(B,C);</a:t>
            </a:r>
          </a:p>
          <a:p>
            <a:pPr algn="ctr"/>
            <a:r>
              <a:rPr lang="de-DE" dirty="0" smtClean="0"/>
              <a:t>q3=</a:t>
            </a:r>
            <a:r>
              <a:rPr lang="de-DE" dirty="0" err="1" smtClean="0"/>
              <a:t>quadrat</a:t>
            </a:r>
            <a:r>
              <a:rPr lang="de-DE" dirty="0" smtClean="0"/>
              <a:t>(C,A);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643570" y="5286388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5" action="ppaction://hlinkfile"/>
              </a:rPr>
              <a:t>Square </a:t>
            </a:r>
            <a:r>
              <a:rPr lang="de-DE" dirty="0" err="1" smtClean="0">
                <a:hlinkClick r:id="rId5" action="ppaction://hlinkfile"/>
              </a:rPr>
              <a:t>function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43570" y="5857892"/>
            <a:ext cx="1796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q1=</a:t>
            </a:r>
            <a:r>
              <a:rPr lang="de-DE" dirty="0" err="1" smtClean="0"/>
              <a:t>quadrat</a:t>
            </a:r>
            <a:r>
              <a:rPr lang="de-DE" dirty="0" smtClean="0"/>
              <a:t>(A,B);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357158" y="1857364"/>
            <a:ext cx="8429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Display files generated by a dynamic geometry system like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 or </a:t>
            </a:r>
            <a:r>
              <a:rPr lang="en-US" sz="2800" dirty="0" err="1" smtClean="0"/>
              <a:t>GeoGebra</a:t>
            </a:r>
            <a:endParaRPr lang="en-US" sz="2800" dirty="0" smtClean="0"/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and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create geometric constructions or illustrate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785918" y="714356"/>
            <a:ext cx="5531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 smtClean="0"/>
              <a:t>Any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questions</a:t>
            </a:r>
            <a:r>
              <a:rPr lang="de-DE" sz="6600" b="1" dirty="0" smtClean="0"/>
              <a:t>?</a:t>
            </a:r>
            <a:endParaRPr lang="de-DE" sz="6600" b="1" dirty="0"/>
          </a:p>
        </p:txBody>
      </p:sp>
      <p:pic>
        <p:nvPicPr>
          <p:cNvPr id="6" name="Grafik 5" descr="Fragezeiche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071678"/>
            <a:ext cx="4798181" cy="4331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928662" y="1428736"/>
            <a:ext cx="7072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 err="1" smtClean="0"/>
              <a:t>Thank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you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for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your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attention</a:t>
            </a:r>
            <a:r>
              <a:rPr lang="de-DE" sz="6600" b="1" dirty="0" smtClean="0"/>
              <a:t>!</a:t>
            </a:r>
            <a:endParaRPr lang="de-DE" sz="66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2595325" y="5000636"/>
            <a:ext cx="373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http://jsxgraph.org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357158" y="1857364"/>
            <a:ext cx="8429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Display files generated by a dynamic geometry system like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 or </a:t>
            </a:r>
            <a:r>
              <a:rPr lang="en-US" sz="2800" dirty="0" err="1" smtClean="0"/>
              <a:t>GeoGebra</a:t>
            </a:r>
            <a:endParaRPr lang="en-US" sz="2800" dirty="0" smtClean="0"/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and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create geometric constructions or illustrate graphs</a:t>
            </a:r>
          </a:p>
          <a:p>
            <a:pPr algn="ctr">
              <a:lnSpc>
                <a:spcPct val="150000"/>
              </a:lnSpc>
            </a:pPr>
            <a:r>
              <a:rPr lang="en-US" sz="2800" b="1" i="1" cap="all" dirty="0" smtClean="0"/>
              <a:t>without</a:t>
            </a:r>
            <a:r>
              <a:rPr lang="en-US" sz="2800" dirty="0" smtClean="0"/>
              <a:t> using any </a:t>
            </a:r>
            <a:r>
              <a:rPr lang="en-US" sz="2800" dirty="0" err="1" smtClean="0"/>
              <a:t>plugins</a:t>
            </a:r>
            <a:endParaRPr lang="en-US" sz="2800" dirty="0" smtClean="0"/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like Java or Flash.</a:t>
            </a:r>
          </a:p>
          <a:p>
            <a:pPr algn="ctr">
              <a:lnSpc>
                <a:spcPct val="150000"/>
              </a:lnSpc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Long </a:t>
            </a:r>
            <a:r>
              <a:rPr lang="de-DE" sz="2800" dirty="0" err="1" smtClean="0"/>
              <a:t>initialization</a:t>
            </a:r>
            <a:r>
              <a:rPr lang="de-DE" sz="2800" dirty="0" smtClean="0"/>
              <a:t> time, </a:t>
            </a:r>
            <a:r>
              <a:rPr lang="de-DE" sz="2800" dirty="0" err="1" smtClean="0"/>
              <a:t>memory</a:t>
            </a:r>
            <a:r>
              <a:rPr lang="de-DE" sz="2800" dirty="0" smtClean="0"/>
              <a:t> </a:t>
            </a:r>
            <a:r>
              <a:rPr lang="de-DE" sz="2800" dirty="0" err="1" smtClean="0"/>
              <a:t>usage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Long </a:t>
            </a:r>
            <a:r>
              <a:rPr lang="de-DE" sz="2800" dirty="0" err="1" smtClean="0"/>
              <a:t>initialization</a:t>
            </a:r>
            <a:r>
              <a:rPr lang="de-DE" sz="2800" dirty="0" smtClean="0"/>
              <a:t> time, </a:t>
            </a:r>
            <a:r>
              <a:rPr lang="de-DE" sz="2800" dirty="0" err="1" smtClean="0"/>
              <a:t>memory</a:t>
            </a:r>
            <a:r>
              <a:rPr lang="de-DE" sz="2800" dirty="0" smtClean="0"/>
              <a:t> </a:t>
            </a:r>
            <a:r>
              <a:rPr lang="de-DE" sz="2800" dirty="0" err="1" smtClean="0"/>
              <a:t>usage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Problems </a:t>
            </a:r>
            <a:r>
              <a:rPr lang="de-DE" sz="2800" dirty="0" err="1" smtClean="0"/>
              <a:t>with</a:t>
            </a:r>
            <a:r>
              <a:rPr lang="de-DE" sz="2800" dirty="0" smtClean="0"/>
              <a:t> non-Windows </a:t>
            </a:r>
            <a:r>
              <a:rPr lang="de-DE" sz="2800" dirty="0" err="1" smtClean="0"/>
              <a:t>environments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Office PowerPoint</Application>
  <PresentationFormat>Bildschirmpräsentation (4:3)</PresentationFormat>
  <Paragraphs>215</Paragraphs>
  <Slides>41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Larissa-Design</vt:lpstr>
      <vt:lpstr>Interactive geometry with JSXGraph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geometry with JSXGraph</dc:title>
  <dc:creator>Bianca</dc:creator>
  <cp:lastModifiedBy>Bianca</cp:lastModifiedBy>
  <cp:revision>33</cp:revision>
  <dcterms:created xsi:type="dcterms:W3CDTF">2010-05-03T12:51:13Z</dcterms:created>
  <dcterms:modified xsi:type="dcterms:W3CDTF">2010-05-04T19:25:14Z</dcterms:modified>
</cp:coreProperties>
</file>