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303" r:id="rId4"/>
    <p:sldId id="304" r:id="rId5"/>
    <p:sldId id="305" r:id="rId6"/>
    <p:sldId id="265" r:id="rId7"/>
    <p:sldId id="306" r:id="rId8"/>
    <p:sldId id="283" r:id="rId9"/>
    <p:sldId id="268" r:id="rId10"/>
    <p:sldId id="267" r:id="rId11"/>
    <p:sldId id="266" r:id="rId12"/>
    <p:sldId id="269" r:id="rId13"/>
    <p:sldId id="282" r:id="rId14"/>
    <p:sldId id="271" r:id="rId15"/>
    <p:sldId id="272" r:id="rId16"/>
    <p:sldId id="273" r:id="rId17"/>
    <p:sldId id="274" r:id="rId18"/>
    <p:sldId id="307" r:id="rId19"/>
    <p:sldId id="276" r:id="rId20"/>
    <p:sldId id="281" r:id="rId21"/>
    <p:sldId id="308" r:id="rId22"/>
    <p:sldId id="309" r:id="rId23"/>
    <p:sldId id="310" r:id="rId24"/>
    <p:sldId id="311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312" r:id="rId35"/>
    <p:sldId id="313" r:id="rId36"/>
    <p:sldId id="314" r:id="rId37"/>
    <p:sldId id="298" r:id="rId38"/>
    <p:sldId id="301" r:id="rId39"/>
    <p:sldId id="302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33" autoAdjust="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153-D929-4317-A4AB-BCCC72F2DF5D}" type="datetimeFigureOut">
              <a:rPr lang="de-DE" smtClean="0"/>
              <a:pPr/>
              <a:t>22.06.2010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33A70-4108-42F7-98DF-9B9B313F0B62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3A70-4108-42F7-98DF-9B9B313F0B62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22.06.2010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22.06.2010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22.06.2010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22.06.2010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22.06.2010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22.06.2010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22.06.2010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22.06.2010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22.06.2010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22.06.2010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E78-23B3-46FC-95EC-6DF4952F46E2}" type="datetimeFigureOut">
              <a:rPr lang="de-DE" smtClean="0"/>
              <a:pPr/>
              <a:t>22.06.2010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E1E78-23B3-46FC-95EC-6DF4952F46E2}" type="datetimeFigureOut">
              <a:rPr lang="de-DE" smtClean="0"/>
              <a:pPr/>
              <a:t>22.06.2010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907E-5004-4AD9-9DCB-7832C10981C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jsxgraph.uni-bayreuth.de/~alfred/jsxgraph/trunk/doc/InnomathEd/firstExampl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jsxgraph.uni-bayreuth.de/~alfred/jsxgraph/trunk/doc/InnomathEd/calculus.html" TargetMode="External"/><Relationship Id="rId3" Type="http://schemas.openxmlformats.org/officeDocument/2006/relationships/hyperlink" Target="http://jsxgraph.uni-bayreuth.de/~alfred/jsxgraph/trunk/doc/InnomathEd/euler.html" TargetMode="External"/><Relationship Id="rId7" Type="http://schemas.openxmlformats.org/officeDocument/2006/relationships/hyperlink" Target="http://jsxgraph.uni-bayreuth.de/~alfred/jsxgraph/trunk/doc/InnomathEd/koch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jsxgraph.uni-bayreuth.de/~alfred/jsxgraph/trunk/doc/InnomathEd/bundestag_elections.html" TargetMode="External"/><Relationship Id="rId11" Type="http://schemas.openxmlformats.org/officeDocument/2006/relationships/image" Target="../media/image8.jpeg"/><Relationship Id="rId5" Type="http://schemas.openxmlformats.org/officeDocument/2006/relationships/image" Target="../media/image6.png"/><Relationship Id="rId10" Type="http://schemas.openxmlformats.org/officeDocument/2006/relationships/hyperlink" Target="http://jsxgraph.uni-bayreuth.de/~alfred/jsxgraph/trunk/doc/InnomathEd/appolonian.html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jsxgraph.uni-bayreuth.de/~alfred/jsxgraph/trunk/examples/jessieScriptFibo.html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28801"/>
            <a:ext cx="7772400" cy="1714513"/>
          </a:xfrm>
        </p:spPr>
        <p:txBody>
          <a:bodyPr>
            <a:noAutofit/>
          </a:bodyPr>
          <a:lstStyle/>
          <a:p>
            <a:r>
              <a:rPr lang="de-DE" sz="5400" b="1" dirty="0" smtClean="0"/>
              <a:t>Dynamische Geometrie mit </a:t>
            </a:r>
            <a:r>
              <a:rPr lang="de-DE" sz="5400" b="1" dirty="0" err="1" smtClean="0"/>
              <a:t>JSXGraph</a:t>
            </a:r>
            <a:r>
              <a:rPr lang="de-DE" sz="5400" b="1" dirty="0" smtClean="0"/>
              <a:t/>
            </a:r>
            <a:br>
              <a:rPr lang="de-DE" sz="5400" b="1" dirty="0" smtClean="0"/>
            </a:b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571636"/>
          </a:xfrm>
        </p:spPr>
        <p:txBody>
          <a:bodyPr>
            <a:normAutofit/>
          </a:bodyPr>
          <a:lstStyle/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Matthias Ehmann, Michael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Gerhäuser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Carsten Miller, Bianca Valentin, Alfred Wassermann, Peter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Wilfahrt</a:t>
            </a:r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de-DE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Universität Bayreuth</a:t>
            </a:r>
            <a:endParaRPr lang="de-DE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7" name="Picture 3" descr="D:\Sourceforge trunk\doc\SVGOpen\presentation\images\ub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214290"/>
            <a:ext cx="1895475" cy="590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Warum nicht </a:t>
            </a:r>
            <a:r>
              <a:rPr lang="de-DE" sz="4000" b="1" dirty="0" smtClean="0"/>
              <a:t>Java </a:t>
            </a:r>
            <a:r>
              <a:rPr lang="de-DE" sz="4000" b="1" dirty="0" smtClean="0"/>
              <a:t>oder </a:t>
            </a:r>
            <a:r>
              <a:rPr lang="de-DE" sz="4000" b="1" dirty="0" smtClean="0"/>
              <a:t>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lang="de-DE" sz="2800" dirty="0" smtClean="0">
                <a:cs typeface="Arial" charset="0"/>
              </a:rPr>
              <a:t>benötigen Installation externer </a:t>
            </a:r>
            <a:r>
              <a:rPr lang="de-DE" sz="2800" dirty="0" err="1" smtClean="0">
                <a:cs typeface="Arial" charset="0"/>
              </a:rPr>
              <a:t>Plugins</a:t>
            </a:r>
            <a:r>
              <a:rPr lang="de-DE" sz="2800" dirty="0" smtClean="0">
                <a:cs typeface="Arial" charset="0"/>
              </a:rPr>
              <a:t> 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/>
            </a:r>
            <a:b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</a:b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smtClean="0"/>
              <a:t>lange Initialisierungszeit</a:t>
            </a:r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smtClean="0"/>
              <a:t>Probleme mit Rechnern ohne Windows</a:t>
            </a:r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Warum nicht </a:t>
            </a:r>
            <a:r>
              <a:rPr lang="de-DE" sz="4000" b="1" dirty="0" smtClean="0"/>
              <a:t>Java </a:t>
            </a:r>
            <a:r>
              <a:rPr lang="de-DE" sz="4000" b="1" dirty="0" smtClean="0"/>
              <a:t>oder </a:t>
            </a:r>
            <a:r>
              <a:rPr lang="de-DE" sz="4000" b="1" dirty="0" smtClean="0"/>
              <a:t>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lang="de-DE" sz="2800" dirty="0" smtClean="0">
                <a:cs typeface="Arial" charset="0"/>
              </a:rPr>
              <a:t>benötigen Installation externer </a:t>
            </a:r>
            <a:r>
              <a:rPr lang="de-DE" sz="2800" dirty="0" err="1" smtClean="0">
                <a:cs typeface="Arial" charset="0"/>
              </a:rPr>
              <a:t>Plugins</a:t>
            </a:r>
            <a:r>
              <a:rPr lang="de-DE" sz="2800" dirty="0" smtClean="0">
                <a:cs typeface="Arial" charset="0"/>
              </a:rPr>
              <a:t> 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/>
            </a:r>
            <a:b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</a:b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smtClean="0"/>
              <a:t>lange Initialisierungszeit</a:t>
            </a:r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smtClean="0"/>
              <a:t>Probleme mit Rechnern ohne Windows </a:t>
            </a:r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Wie</a:t>
            </a:r>
            <a:r>
              <a:rPr lang="en-US" sz="2800" dirty="0" smtClean="0"/>
              <a:t> </a:t>
            </a:r>
            <a:r>
              <a:rPr lang="en-US" sz="2800" dirty="0" err="1" smtClean="0"/>
              <a:t>soll</a:t>
            </a:r>
            <a:r>
              <a:rPr lang="en-US" sz="2800" dirty="0" smtClean="0"/>
              <a:t> man </a:t>
            </a:r>
            <a:r>
              <a:rPr lang="en-US" sz="2800" dirty="0" err="1" smtClean="0"/>
              <a:t>neue</a:t>
            </a:r>
            <a:r>
              <a:rPr lang="en-US" sz="2800" dirty="0" smtClean="0"/>
              <a:t> </a:t>
            </a:r>
            <a:r>
              <a:rPr lang="en-US" sz="2800" dirty="0" err="1" smtClean="0"/>
              <a:t>Geräte</a:t>
            </a:r>
            <a:r>
              <a:rPr lang="en-US" sz="2800" dirty="0" smtClean="0"/>
              <a:t> </a:t>
            </a:r>
            <a:r>
              <a:rPr lang="en-US" sz="2800" dirty="0" err="1" smtClean="0"/>
              <a:t>wie</a:t>
            </a:r>
            <a:r>
              <a:rPr lang="en-US" sz="2800" dirty="0" smtClean="0"/>
              <a:t> </a:t>
            </a:r>
            <a:r>
              <a:rPr lang="en-US" sz="2800" dirty="0" err="1" smtClean="0"/>
              <a:t>iPhone</a:t>
            </a:r>
            <a:r>
              <a:rPr lang="en-US" sz="2800" dirty="0" smtClean="0"/>
              <a:t>, </a:t>
            </a:r>
            <a:r>
              <a:rPr lang="en-US" sz="2800" dirty="0" err="1" smtClean="0"/>
              <a:t>iPad</a:t>
            </a:r>
            <a:r>
              <a:rPr lang="en-US" sz="2800" dirty="0" smtClean="0"/>
              <a:t>, Blackberry</a:t>
            </a:r>
            <a:r>
              <a:rPr lang="en-US" sz="2800" dirty="0" smtClean="0"/>
              <a:t>, Palm </a:t>
            </a:r>
            <a:r>
              <a:rPr lang="en-US" sz="2800" dirty="0" smtClean="0"/>
              <a:t>Pre, Android</a:t>
            </a:r>
            <a:r>
              <a:rPr lang="en-US" sz="2800" dirty="0" smtClean="0"/>
              <a:t>, Google Chrome </a:t>
            </a:r>
            <a:r>
              <a:rPr lang="en-US" sz="2800" dirty="0" smtClean="0"/>
              <a:t>OS </a:t>
            </a:r>
            <a:r>
              <a:rPr lang="en-US" sz="2800" dirty="0" err="1" smtClean="0"/>
              <a:t>verwenden</a:t>
            </a:r>
            <a:r>
              <a:rPr lang="en-US" sz="2800" dirty="0" smtClean="0"/>
              <a:t>?</a:t>
            </a:r>
            <a:endParaRPr kumimoji="0" 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</a:t>
            </a:r>
            <a:r>
              <a:rPr lang="en-US" sz="2800" dirty="0" err="1" smtClean="0"/>
              <a:t>P</a:t>
            </a:r>
            <a:r>
              <a:rPr lang="en-US" sz="2800" dirty="0" err="1" smtClean="0"/>
              <a:t>rojekt</a:t>
            </a:r>
            <a:r>
              <a:rPr lang="en-US" sz="2800" dirty="0" smtClean="0"/>
              <a:t> </a:t>
            </a:r>
            <a:r>
              <a:rPr lang="en-US" sz="2800" dirty="0" err="1" smtClean="0"/>
              <a:t>bei</a:t>
            </a:r>
            <a:r>
              <a:rPr lang="en-US" sz="2800" dirty="0" smtClean="0"/>
              <a:t> sourceforge.net</a:t>
            </a: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</a:t>
            </a:r>
            <a:r>
              <a:rPr lang="en-US" sz="2800" dirty="0" err="1" smtClean="0"/>
              <a:t>P</a:t>
            </a:r>
            <a:r>
              <a:rPr lang="en-US" sz="2800" dirty="0" err="1" smtClean="0"/>
              <a:t>rojekt</a:t>
            </a:r>
            <a:r>
              <a:rPr lang="en-US" sz="2800" dirty="0" smtClean="0"/>
              <a:t> </a:t>
            </a:r>
            <a:r>
              <a:rPr lang="en-US" sz="2800" dirty="0" err="1" smtClean="0"/>
              <a:t>bei</a:t>
            </a:r>
            <a:r>
              <a:rPr lang="en-US" sz="2800" dirty="0" smtClean="0"/>
              <a:t> sourceforge.net</a:t>
            </a:r>
            <a:endParaRPr lang="en-US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entwickelt</a:t>
            </a:r>
            <a:r>
              <a:rPr lang="en-US" sz="2800" dirty="0" smtClean="0">
                <a:cs typeface="Arial" charset="0"/>
              </a:rPr>
              <a:t> an </a:t>
            </a:r>
            <a:r>
              <a:rPr lang="en-US" sz="2800" dirty="0" err="1" smtClean="0">
                <a:cs typeface="Arial" charset="0"/>
              </a:rPr>
              <a:t>der</a:t>
            </a:r>
            <a:r>
              <a:rPr lang="en-US" sz="2800" dirty="0" smtClean="0"/>
              <a:t> </a:t>
            </a:r>
            <a:r>
              <a:rPr lang="en-US" sz="2800" dirty="0" err="1" smtClean="0"/>
              <a:t>Universität</a:t>
            </a:r>
            <a:r>
              <a:rPr lang="en-US" sz="2800" dirty="0" smtClean="0"/>
              <a:t> </a:t>
            </a:r>
            <a:r>
              <a:rPr lang="en-US" sz="2800" dirty="0" smtClean="0"/>
              <a:t>Bayreuth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</a:t>
            </a:r>
            <a:r>
              <a:rPr lang="en-US" sz="2800" dirty="0" err="1" smtClean="0"/>
              <a:t>Projekt</a:t>
            </a:r>
            <a:r>
              <a:rPr lang="en-US" sz="2800" dirty="0" smtClean="0"/>
              <a:t> </a:t>
            </a:r>
            <a:r>
              <a:rPr lang="en-US" sz="2800" dirty="0" err="1" smtClean="0"/>
              <a:t>bei</a:t>
            </a:r>
            <a:r>
              <a:rPr lang="en-US" sz="2800" dirty="0" smtClean="0"/>
              <a:t> sourceforge.net</a:t>
            </a:r>
            <a:endParaRPr lang="en-US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entwickelt</a:t>
            </a:r>
            <a:r>
              <a:rPr lang="en-US" sz="2800" dirty="0" smtClean="0">
                <a:cs typeface="Arial" charset="0"/>
              </a:rPr>
              <a:t> an </a:t>
            </a:r>
            <a:r>
              <a:rPr lang="en-US" sz="2800" dirty="0" err="1" smtClean="0">
                <a:cs typeface="Arial" charset="0"/>
              </a:rPr>
              <a:t>der</a:t>
            </a:r>
            <a:r>
              <a:rPr lang="en-US" sz="2800" dirty="0" smtClean="0"/>
              <a:t> </a:t>
            </a:r>
            <a:r>
              <a:rPr lang="en-US" sz="2800" dirty="0" err="1" smtClean="0"/>
              <a:t>Universität</a:t>
            </a:r>
            <a:r>
              <a:rPr lang="en-US" sz="2800" dirty="0" smtClean="0"/>
              <a:t> Bayreuth</a:t>
            </a:r>
            <a:endParaRPr lang="en-US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smtClean="0"/>
              <a:t>komplett in </a:t>
            </a:r>
            <a:r>
              <a:rPr lang="de-DE" sz="2800" dirty="0" smtClean="0"/>
              <a:t>JavaScript </a:t>
            </a:r>
            <a:r>
              <a:rPr lang="de-DE" sz="2800" dirty="0" smtClean="0"/>
              <a:t>implementiert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</a:t>
            </a:r>
            <a:r>
              <a:rPr lang="en-US" sz="2800" dirty="0" err="1" smtClean="0"/>
              <a:t>Projekt</a:t>
            </a:r>
            <a:r>
              <a:rPr lang="en-US" sz="2800" dirty="0" smtClean="0"/>
              <a:t> </a:t>
            </a:r>
            <a:r>
              <a:rPr lang="en-US" sz="2800" dirty="0" err="1" smtClean="0"/>
              <a:t>bei</a:t>
            </a:r>
            <a:r>
              <a:rPr lang="en-US" sz="2800" dirty="0" smtClean="0"/>
              <a:t> </a:t>
            </a:r>
            <a:r>
              <a:rPr lang="en-US" sz="2800" dirty="0" smtClean="0"/>
              <a:t>sourceforge.net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entwickelt</a:t>
            </a:r>
            <a:r>
              <a:rPr lang="en-US" sz="2800" dirty="0" smtClean="0">
                <a:cs typeface="Arial" charset="0"/>
              </a:rPr>
              <a:t> an </a:t>
            </a:r>
            <a:r>
              <a:rPr lang="en-US" sz="2800" dirty="0" err="1" smtClean="0">
                <a:cs typeface="Arial" charset="0"/>
              </a:rPr>
              <a:t>der</a:t>
            </a:r>
            <a:r>
              <a:rPr lang="en-US" sz="2800" dirty="0" smtClean="0"/>
              <a:t> </a:t>
            </a:r>
            <a:r>
              <a:rPr lang="en-US" sz="2800" dirty="0" err="1" smtClean="0"/>
              <a:t>Universität</a:t>
            </a:r>
            <a:r>
              <a:rPr lang="en-US" sz="2800" dirty="0" smtClean="0"/>
              <a:t> Bayreuth</a:t>
            </a:r>
            <a:endParaRPr lang="en-US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smtClean="0"/>
              <a:t>komplett in JavaScript implementiert</a:t>
            </a:r>
            <a:endParaRPr lang="de-DE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smtClean="0"/>
              <a:t>kein</a:t>
            </a:r>
            <a:r>
              <a:rPr lang="de-DE" sz="2800" dirty="0" smtClean="0"/>
              <a:t> </a:t>
            </a:r>
            <a:r>
              <a:rPr lang="de-DE" sz="2800" dirty="0" err="1" smtClean="0"/>
              <a:t>P</a:t>
            </a:r>
            <a:r>
              <a:rPr lang="de-DE" sz="2800" dirty="0" err="1" smtClean="0"/>
              <a:t>lugin</a:t>
            </a:r>
            <a:r>
              <a:rPr lang="de-DE" sz="2800" dirty="0" smtClean="0"/>
              <a:t> nötig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</a:t>
            </a:r>
            <a:r>
              <a:rPr lang="en-US" sz="2800" dirty="0" err="1" smtClean="0"/>
              <a:t>Projekt</a:t>
            </a:r>
            <a:r>
              <a:rPr lang="en-US" sz="2800" dirty="0" smtClean="0"/>
              <a:t> </a:t>
            </a:r>
            <a:r>
              <a:rPr lang="en-US" sz="2800" dirty="0" err="1" smtClean="0"/>
              <a:t>bei</a:t>
            </a:r>
            <a:r>
              <a:rPr lang="en-US" sz="2800" dirty="0" smtClean="0"/>
              <a:t> </a:t>
            </a:r>
            <a:r>
              <a:rPr lang="en-US" sz="2800" dirty="0" smtClean="0"/>
              <a:t>sourceforge.net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entwickelt</a:t>
            </a:r>
            <a:r>
              <a:rPr lang="en-US" sz="2800" dirty="0" smtClean="0">
                <a:cs typeface="Arial" charset="0"/>
              </a:rPr>
              <a:t> an </a:t>
            </a:r>
            <a:r>
              <a:rPr lang="en-US" sz="2800" dirty="0" err="1" smtClean="0">
                <a:cs typeface="Arial" charset="0"/>
              </a:rPr>
              <a:t>der</a:t>
            </a:r>
            <a:r>
              <a:rPr lang="en-US" sz="2800" dirty="0" smtClean="0"/>
              <a:t> </a:t>
            </a:r>
            <a:r>
              <a:rPr lang="en-US" sz="2800" dirty="0" err="1" smtClean="0"/>
              <a:t>Universität</a:t>
            </a:r>
            <a:r>
              <a:rPr lang="en-US" sz="2800" dirty="0" smtClean="0"/>
              <a:t> </a:t>
            </a:r>
            <a:r>
              <a:rPr lang="en-US" sz="2800" dirty="0" smtClean="0"/>
              <a:t>Bayreuth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smtClean="0"/>
              <a:t>komplett in </a:t>
            </a:r>
            <a:r>
              <a:rPr lang="de-DE" sz="2800" dirty="0" smtClean="0"/>
              <a:t>JavaScript implementiert</a:t>
            </a:r>
            <a:endParaRPr lang="de-DE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de-DE" sz="2800" dirty="0" smtClean="0"/>
              <a:t>kein </a:t>
            </a:r>
            <a:r>
              <a:rPr lang="de-DE" sz="2800" dirty="0" err="1" smtClean="0"/>
              <a:t>P</a:t>
            </a:r>
            <a:r>
              <a:rPr lang="de-DE" sz="2800" dirty="0" err="1" smtClean="0"/>
              <a:t>lugin</a:t>
            </a:r>
            <a:r>
              <a:rPr lang="de-DE" sz="2800" dirty="0" smtClean="0"/>
              <a:t> nötig</a:t>
            </a:r>
            <a:endParaRPr lang="de-DE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en-US" sz="2800" dirty="0" err="1" smtClean="0"/>
              <a:t>unterstützt</a:t>
            </a:r>
            <a:r>
              <a:rPr lang="en-US" sz="2800" dirty="0" smtClean="0"/>
              <a:t> </a:t>
            </a:r>
            <a:r>
              <a:rPr lang="en-US" sz="2800" dirty="0" err="1" smtClean="0"/>
              <a:t>alle</a:t>
            </a:r>
            <a:r>
              <a:rPr lang="en-US" sz="2800" dirty="0" smtClean="0"/>
              <a:t> </a:t>
            </a:r>
            <a:r>
              <a:rPr lang="en-US" sz="2800" dirty="0" err="1" smtClean="0"/>
              <a:t>gängigen</a:t>
            </a:r>
            <a:r>
              <a:rPr lang="en-US" sz="2800" dirty="0" smtClean="0"/>
              <a:t> </a:t>
            </a:r>
            <a:r>
              <a:rPr lang="en-US" sz="2800" dirty="0" err="1" smtClean="0"/>
              <a:t>Broser</a:t>
            </a:r>
            <a:r>
              <a:rPr lang="en-US" sz="2800" dirty="0" smtClean="0"/>
              <a:t> (incl. Internet Explorer</a:t>
            </a:r>
            <a:r>
              <a:rPr lang="en-US" sz="2800" dirty="0" smtClean="0"/>
              <a:t>) 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open source </a:t>
            </a:r>
            <a:r>
              <a:rPr lang="en-US" sz="2800" dirty="0" err="1" smtClean="0"/>
              <a:t>Projekt</a:t>
            </a:r>
            <a:r>
              <a:rPr lang="en-US" sz="2800" dirty="0" smtClean="0"/>
              <a:t> </a:t>
            </a:r>
            <a:r>
              <a:rPr lang="en-US" sz="2800" dirty="0" err="1" smtClean="0"/>
              <a:t>bei</a:t>
            </a:r>
            <a:r>
              <a:rPr lang="en-US" sz="2800" dirty="0" smtClean="0"/>
              <a:t> </a:t>
            </a:r>
            <a:r>
              <a:rPr lang="en-US" sz="2800" dirty="0" smtClean="0"/>
              <a:t>sourceforge.net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kumimoji="0" 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entwickelt</a:t>
            </a:r>
            <a:r>
              <a:rPr lang="en-US" sz="2800" dirty="0" smtClean="0">
                <a:cs typeface="Arial" charset="0"/>
              </a:rPr>
              <a:t> an </a:t>
            </a:r>
            <a:r>
              <a:rPr lang="en-US" sz="2800" dirty="0" err="1" smtClean="0">
                <a:cs typeface="Arial" charset="0"/>
              </a:rPr>
              <a:t>der</a:t>
            </a:r>
            <a:r>
              <a:rPr lang="en-US" sz="2800" dirty="0" smtClean="0"/>
              <a:t> </a:t>
            </a:r>
            <a:r>
              <a:rPr lang="en-US" sz="2800" dirty="0" err="1" smtClean="0"/>
              <a:t>Universität</a:t>
            </a:r>
            <a:r>
              <a:rPr lang="en-US" sz="2800" dirty="0" smtClean="0"/>
              <a:t> </a:t>
            </a:r>
            <a:r>
              <a:rPr lang="en-US" sz="2800" dirty="0" smtClean="0"/>
              <a:t>Bayreuth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smtClean="0"/>
              <a:t>komplett in </a:t>
            </a:r>
            <a:r>
              <a:rPr lang="de-DE" sz="2800" dirty="0" smtClean="0"/>
              <a:t>JavaScript implementiert</a:t>
            </a:r>
            <a:endParaRPr lang="de-DE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de-DE" sz="2800" dirty="0" smtClean="0"/>
              <a:t>kein </a:t>
            </a:r>
            <a:r>
              <a:rPr lang="de-DE" sz="2800" dirty="0" err="1" smtClean="0"/>
              <a:t>P</a:t>
            </a:r>
            <a:r>
              <a:rPr lang="de-DE" sz="2800" dirty="0" err="1" smtClean="0"/>
              <a:t>lugin</a:t>
            </a:r>
            <a:r>
              <a:rPr lang="de-DE" sz="2800" dirty="0" smtClean="0"/>
              <a:t> nötig</a:t>
            </a:r>
            <a:endParaRPr lang="de-DE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de-DE" sz="2800" dirty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>
                <a:cs typeface="Arial" charset="0"/>
              </a:rPr>
              <a:t> </a:t>
            </a:r>
            <a:r>
              <a:rPr lang="en-US" sz="2800" dirty="0" err="1" smtClean="0"/>
              <a:t>unterstützt</a:t>
            </a:r>
            <a:r>
              <a:rPr lang="en-US" sz="2800" dirty="0" smtClean="0"/>
              <a:t> </a:t>
            </a:r>
            <a:r>
              <a:rPr lang="en-US" sz="2800" dirty="0" err="1" smtClean="0"/>
              <a:t>alle</a:t>
            </a:r>
            <a:r>
              <a:rPr lang="en-US" sz="2800" dirty="0" smtClean="0"/>
              <a:t> </a:t>
            </a:r>
            <a:r>
              <a:rPr lang="en-US" sz="2800" dirty="0" err="1" smtClean="0"/>
              <a:t>gängigen</a:t>
            </a:r>
            <a:r>
              <a:rPr lang="en-US" sz="2800" dirty="0" smtClean="0"/>
              <a:t> </a:t>
            </a:r>
            <a:r>
              <a:rPr lang="en-US" sz="2800" dirty="0" err="1" smtClean="0"/>
              <a:t>Broser</a:t>
            </a:r>
            <a:r>
              <a:rPr lang="en-US" sz="2800" dirty="0" smtClean="0"/>
              <a:t> (incl. Internet Explorer</a:t>
            </a:r>
            <a:r>
              <a:rPr lang="en-US" sz="2800" dirty="0" smtClean="0"/>
              <a:t>) </a:t>
            </a:r>
            <a:endParaRPr lang="en-US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800" dirty="0" smtClean="0"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keine</a:t>
            </a:r>
            <a:r>
              <a:rPr lang="en-US" sz="2800" dirty="0" smtClean="0">
                <a:cs typeface="Arial" charset="0"/>
              </a:rPr>
              <a:t> </a:t>
            </a:r>
            <a:r>
              <a:rPr lang="en-US" sz="2800" dirty="0" err="1" smtClean="0">
                <a:cs typeface="Arial" charset="0"/>
              </a:rPr>
              <a:t>Initialisierungszeit</a:t>
            </a:r>
            <a:endParaRPr lang="en-US" sz="2800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Möglichkeiten von </a:t>
            </a:r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/>
              <a:t>Zukunftstrends in dynamischer Geometrie</a:t>
            </a:r>
            <a:endParaRPr lang="de-DE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Möglichkeiten von </a:t>
            </a:r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err="1" smtClean="0"/>
              <a:t>Dynamische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Geometrie</a:t>
            </a:r>
            <a:r>
              <a:rPr lang="en-US" sz="2800" b="1" dirty="0" smtClean="0"/>
              <a:t>: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err="1" smtClean="0"/>
              <a:t>Euklidische</a:t>
            </a:r>
            <a:r>
              <a:rPr lang="en-US" sz="2800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homogene</a:t>
            </a:r>
            <a:r>
              <a:rPr lang="en-US" sz="2800" dirty="0" smtClean="0"/>
              <a:t> </a:t>
            </a:r>
            <a:r>
              <a:rPr lang="en-US" sz="2800" dirty="0" err="1" smtClean="0"/>
              <a:t>Koordinaten</a:t>
            </a:r>
            <a:r>
              <a:rPr lang="en-US" sz="2800" dirty="0" smtClean="0"/>
              <a:t>, </a:t>
            </a:r>
            <a:r>
              <a:rPr lang="en-US" sz="2800" dirty="0" err="1" smtClean="0"/>
              <a:t>Linien</a:t>
            </a:r>
            <a:r>
              <a:rPr lang="en-US" sz="2800" dirty="0" smtClean="0"/>
              <a:t>,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Kreise</a:t>
            </a:r>
            <a:r>
              <a:rPr lang="en-US" sz="2800" dirty="0" smtClean="0"/>
              <a:t>, </a:t>
            </a:r>
            <a:r>
              <a:rPr lang="en-US" sz="2800" dirty="0" err="1" smtClean="0"/>
              <a:t>Polygone</a:t>
            </a:r>
            <a:r>
              <a:rPr lang="en-US" sz="2800" dirty="0" smtClean="0"/>
              <a:t>, </a:t>
            </a:r>
            <a:r>
              <a:rPr lang="en-US" sz="2800" dirty="0" err="1" smtClean="0"/>
              <a:t>Gleiter</a:t>
            </a:r>
            <a:r>
              <a:rPr lang="en-US" sz="2800" dirty="0" smtClean="0"/>
              <a:t>, </a:t>
            </a:r>
            <a:r>
              <a:rPr lang="en-US" sz="2800" dirty="0" err="1" smtClean="0"/>
              <a:t>A</a:t>
            </a:r>
            <a:r>
              <a:rPr lang="en-US" sz="2800" dirty="0" err="1" smtClean="0"/>
              <a:t>nimationen</a:t>
            </a:r>
            <a:r>
              <a:rPr lang="en-US" sz="2800" dirty="0" smtClean="0"/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Kegelschnitte</a:t>
            </a:r>
            <a:r>
              <a:rPr lang="en-US" sz="2800" dirty="0" smtClean="0"/>
              <a:t>, </a:t>
            </a:r>
            <a:r>
              <a:rPr lang="en-US" sz="2800" dirty="0" err="1" smtClean="0"/>
              <a:t>Schieberegler</a:t>
            </a:r>
            <a:r>
              <a:rPr lang="en-US" sz="2800" dirty="0" smtClean="0"/>
              <a:t>,…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Möglichkeiten von </a:t>
            </a:r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err="1" smtClean="0"/>
              <a:t>Dynamische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Geometrie</a:t>
            </a:r>
            <a:r>
              <a:rPr lang="en-US" sz="2800" b="1" dirty="0" smtClean="0"/>
              <a:t>: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err="1" smtClean="0"/>
              <a:t>Euklidische</a:t>
            </a:r>
            <a:r>
              <a:rPr lang="en-US" sz="2800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homogene</a:t>
            </a:r>
            <a:r>
              <a:rPr lang="en-US" sz="2800" dirty="0" smtClean="0"/>
              <a:t> </a:t>
            </a:r>
            <a:r>
              <a:rPr lang="en-US" sz="2800" dirty="0" err="1" smtClean="0"/>
              <a:t>Koordinaten</a:t>
            </a:r>
            <a:r>
              <a:rPr lang="en-US" sz="2800" dirty="0" smtClean="0"/>
              <a:t>, </a:t>
            </a:r>
            <a:r>
              <a:rPr lang="en-US" sz="2800" dirty="0" err="1" smtClean="0"/>
              <a:t>Linien</a:t>
            </a:r>
            <a:r>
              <a:rPr lang="en-US" sz="2800" dirty="0" smtClean="0"/>
              <a:t>,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Kreise</a:t>
            </a:r>
            <a:r>
              <a:rPr lang="en-US" sz="2800" dirty="0" smtClean="0"/>
              <a:t>, </a:t>
            </a:r>
            <a:r>
              <a:rPr lang="en-US" sz="2800" dirty="0" err="1" smtClean="0"/>
              <a:t>Polygone</a:t>
            </a:r>
            <a:r>
              <a:rPr lang="en-US" sz="2800" dirty="0" smtClean="0"/>
              <a:t>, </a:t>
            </a:r>
            <a:r>
              <a:rPr lang="en-US" sz="2800" dirty="0" err="1" smtClean="0"/>
              <a:t>Gleiter</a:t>
            </a:r>
            <a:r>
              <a:rPr lang="en-US" sz="2800" dirty="0" smtClean="0"/>
              <a:t>, </a:t>
            </a:r>
            <a:r>
              <a:rPr lang="en-US" sz="2800" dirty="0" err="1" smtClean="0"/>
              <a:t>A</a:t>
            </a:r>
            <a:r>
              <a:rPr lang="en-US" sz="2800" dirty="0" err="1" smtClean="0"/>
              <a:t>nimationen</a:t>
            </a:r>
            <a:r>
              <a:rPr lang="en-US" sz="2800" dirty="0" smtClean="0"/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   </a:t>
            </a:r>
            <a:r>
              <a:rPr lang="en-US" sz="2800" dirty="0" err="1" smtClean="0"/>
              <a:t>Kegelschnitte</a:t>
            </a:r>
            <a:r>
              <a:rPr lang="en-US" sz="2800" dirty="0" smtClean="0"/>
              <a:t>, </a:t>
            </a:r>
            <a:r>
              <a:rPr lang="en-US" sz="2800" dirty="0" err="1" smtClean="0"/>
              <a:t>Schieberegler</a:t>
            </a:r>
            <a:r>
              <a:rPr lang="en-US" sz="2800" dirty="0" smtClean="0"/>
              <a:t>,…</a:t>
            </a:r>
            <a:endParaRPr lang="en-US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</a:t>
            </a:r>
            <a:r>
              <a:rPr lang="en-US" sz="2800" b="1" dirty="0" err="1" smtClean="0"/>
              <a:t>Kurven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err="1" smtClean="0"/>
              <a:t>Funktionsgraphen</a:t>
            </a:r>
            <a:r>
              <a:rPr lang="en-US" sz="2800" dirty="0" smtClean="0"/>
              <a:t>, </a:t>
            </a:r>
            <a:r>
              <a:rPr lang="en-US" sz="2800" dirty="0" err="1" smtClean="0"/>
              <a:t>parametrisierte</a:t>
            </a:r>
            <a:r>
              <a:rPr lang="en-US" sz="2800" dirty="0" smtClean="0"/>
              <a:t> </a:t>
            </a:r>
            <a:r>
              <a:rPr lang="en-US" sz="2800" dirty="0" err="1" smtClean="0"/>
              <a:t>Kurven</a:t>
            </a:r>
            <a:r>
              <a:rPr lang="en-US" sz="2800" dirty="0" smtClean="0"/>
              <a:t>,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err="1" smtClean="0"/>
              <a:t>Datenplots</a:t>
            </a:r>
            <a:r>
              <a:rPr lang="en-US" sz="2800" dirty="0" smtClean="0"/>
              <a:t>, </a:t>
            </a:r>
            <a:r>
              <a:rPr lang="en-US" sz="2800" dirty="0" err="1" smtClean="0"/>
              <a:t>Bezierkurven</a:t>
            </a:r>
            <a:endParaRPr lang="en-US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Möglichkeiten von </a:t>
            </a:r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err="1" smtClean="0"/>
              <a:t>Dynamische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Geometrie</a:t>
            </a:r>
            <a:r>
              <a:rPr lang="en-US" sz="2800" b="1" dirty="0" smtClean="0"/>
              <a:t>: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err="1" smtClean="0"/>
              <a:t>Euklidische</a:t>
            </a:r>
            <a:r>
              <a:rPr lang="en-US" sz="2800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homogene</a:t>
            </a:r>
            <a:r>
              <a:rPr lang="en-US" sz="2800" dirty="0" smtClean="0"/>
              <a:t> </a:t>
            </a:r>
            <a:r>
              <a:rPr lang="en-US" sz="2800" dirty="0" err="1" smtClean="0"/>
              <a:t>Koordinaten</a:t>
            </a:r>
            <a:r>
              <a:rPr lang="en-US" sz="2800" dirty="0" smtClean="0"/>
              <a:t>, </a:t>
            </a:r>
            <a:r>
              <a:rPr lang="en-US" sz="2800" dirty="0" err="1" smtClean="0"/>
              <a:t>Linien</a:t>
            </a:r>
            <a:r>
              <a:rPr lang="en-US" sz="2800" dirty="0" smtClean="0"/>
              <a:t>,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Kreise</a:t>
            </a:r>
            <a:r>
              <a:rPr lang="en-US" sz="2800" dirty="0" smtClean="0"/>
              <a:t>, </a:t>
            </a:r>
            <a:r>
              <a:rPr lang="en-US" sz="2800" dirty="0" err="1" smtClean="0"/>
              <a:t>Polygone</a:t>
            </a:r>
            <a:r>
              <a:rPr lang="en-US" sz="2800" dirty="0" smtClean="0"/>
              <a:t>, </a:t>
            </a:r>
            <a:r>
              <a:rPr lang="en-US" sz="2800" dirty="0" err="1" smtClean="0"/>
              <a:t>Gleiter</a:t>
            </a:r>
            <a:r>
              <a:rPr lang="en-US" sz="2800" dirty="0" smtClean="0"/>
              <a:t>, </a:t>
            </a:r>
            <a:r>
              <a:rPr lang="en-US" sz="2800" dirty="0" err="1" smtClean="0"/>
              <a:t>A</a:t>
            </a:r>
            <a:r>
              <a:rPr lang="en-US" sz="2800" dirty="0" err="1" smtClean="0"/>
              <a:t>nimationen</a:t>
            </a:r>
            <a:r>
              <a:rPr lang="en-US" sz="2800" dirty="0" smtClean="0"/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   </a:t>
            </a:r>
            <a:r>
              <a:rPr lang="en-US" sz="2800" dirty="0" err="1" smtClean="0"/>
              <a:t>Kegelschnitte</a:t>
            </a:r>
            <a:r>
              <a:rPr lang="en-US" sz="2800" dirty="0" smtClean="0"/>
              <a:t>, </a:t>
            </a:r>
            <a:r>
              <a:rPr lang="en-US" sz="2800" dirty="0" err="1" smtClean="0"/>
              <a:t>Schieberegler</a:t>
            </a:r>
            <a:r>
              <a:rPr lang="en-US" sz="2800" dirty="0" smtClean="0"/>
              <a:t>,…</a:t>
            </a:r>
            <a:endParaRPr lang="en-US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</a:t>
            </a:r>
            <a:r>
              <a:rPr lang="en-US" sz="2800" b="1" dirty="0" err="1" smtClean="0"/>
              <a:t>Kurven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err="1" smtClean="0"/>
              <a:t>Funktionsgraphen</a:t>
            </a:r>
            <a:r>
              <a:rPr lang="en-US" sz="2800" dirty="0" smtClean="0"/>
              <a:t>, </a:t>
            </a:r>
            <a:r>
              <a:rPr lang="en-US" sz="2800" dirty="0" err="1" smtClean="0"/>
              <a:t>parametrisierte</a:t>
            </a:r>
            <a:r>
              <a:rPr lang="en-US" sz="2800" dirty="0" smtClean="0"/>
              <a:t> </a:t>
            </a:r>
            <a:r>
              <a:rPr lang="en-US" sz="2800" dirty="0" err="1" smtClean="0"/>
              <a:t>Kurven</a:t>
            </a:r>
            <a:r>
              <a:rPr lang="en-US" sz="2800" dirty="0" smtClean="0"/>
              <a:t>,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err="1" smtClean="0"/>
              <a:t>Datenplots</a:t>
            </a:r>
            <a:r>
              <a:rPr lang="en-US" sz="2800" dirty="0" smtClean="0"/>
              <a:t>, </a:t>
            </a:r>
            <a:r>
              <a:rPr lang="en-US" sz="2800" dirty="0" err="1" smtClean="0"/>
              <a:t>Bezierkurven</a:t>
            </a:r>
            <a:endParaRPr lang="en-US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 smtClean="0"/>
              <a:t>Turtle </a:t>
            </a:r>
            <a:r>
              <a:rPr lang="en-US" sz="2800" b="1" dirty="0" err="1" smtClean="0"/>
              <a:t>Grafiken</a:t>
            </a:r>
            <a:endParaRPr lang="en-US" sz="28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Möglichkeiten von </a:t>
            </a:r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err="1" smtClean="0"/>
              <a:t>Dynamische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Geometrie</a:t>
            </a:r>
            <a:r>
              <a:rPr lang="en-US" sz="2800" b="1" dirty="0" smtClean="0"/>
              <a:t>: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err="1" smtClean="0"/>
              <a:t>Euklidische</a:t>
            </a:r>
            <a:r>
              <a:rPr lang="en-US" sz="2800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homogene</a:t>
            </a:r>
            <a:r>
              <a:rPr lang="en-US" sz="2800" dirty="0" smtClean="0"/>
              <a:t> </a:t>
            </a:r>
            <a:r>
              <a:rPr lang="en-US" sz="2800" dirty="0" err="1" smtClean="0"/>
              <a:t>Koordinaten</a:t>
            </a:r>
            <a:r>
              <a:rPr lang="en-US" sz="2800" dirty="0" smtClean="0"/>
              <a:t>, </a:t>
            </a:r>
            <a:r>
              <a:rPr lang="en-US" sz="2800" dirty="0" err="1" smtClean="0"/>
              <a:t>Linien</a:t>
            </a:r>
            <a:r>
              <a:rPr lang="en-US" sz="2800" dirty="0" smtClean="0"/>
              <a:t>,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Kreise</a:t>
            </a:r>
            <a:r>
              <a:rPr lang="en-US" sz="2800" dirty="0" smtClean="0"/>
              <a:t>, </a:t>
            </a:r>
            <a:r>
              <a:rPr lang="en-US" sz="2800" dirty="0" err="1" smtClean="0"/>
              <a:t>Polygone</a:t>
            </a:r>
            <a:r>
              <a:rPr lang="en-US" sz="2800" dirty="0" smtClean="0"/>
              <a:t>, </a:t>
            </a:r>
            <a:r>
              <a:rPr lang="en-US" sz="2800" dirty="0" err="1" smtClean="0"/>
              <a:t>Gleiter</a:t>
            </a:r>
            <a:r>
              <a:rPr lang="en-US" sz="2800" dirty="0" smtClean="0"/>
              <a:t>, </a:t>
            </a:r>
            <a:r>
              <a:rPr lang="en-US" sz="2800" dirty="0" err="1" smtClean="0"/>
              <a:t>A</a:t>
            </a:r>
            <a:r>
              <a:rPr lang="en-US" sz="2800" dirty="0" err="1" smtClean="0"/>
              <a:t>nimationen</a:t>
            </a:r>
            <a:r>
              <a:rPr lang="en-US" sz="2800" dirty="0" smtClean="0"/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   </a:t>
            </a:r>
            <a:r>
              <a:rPr lang="en-US" sz="2800" dirty="0" err="1" smtClean="0"/>
              <a:t>Kegelschnitte</a:t>
            </a:r>
            <a:r>
              <a:rPr lang="en-US" sz="2800" dirty="0" smtClean="0"/>
              <a:t>, </a:t>
            </a:r>
            <a:r>
              <a:rPr lang="en-US" sz="2800" dirty="0" err="1" smtClean="0"/>
              <a:t>Schieberegler</a:t>
            </a:r>
            <a:r>
              <a:rPr lang="en-US" sz="2800" dirty="0" smtClean="0"/>
              <a:t>,…</a:t>
            </a:r>
            <a:endParaRPr lang="en-US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</a:t>
            </a:r>
            <a:r>
              <a:rPr lang="en-US" sz="2800" b="1" dirty="0" err="1" smtClean="0"/>
              <a:t>Kurven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err="1" smtClean="0"/>
              <a:t>Funktionsgraphen</a:t>
            </a:r>
            <a:r>
              <a:rPr lang="en-US" sz="2800" dirty="0" smtClean="0"/>
              <a:t>, </a:t>
            </a:r>
            <a:r>
              <a:rPr lang="en-US" sz="2800" dirty="0" err="1" smtClean="0"/>
              <a:t>parametrisierte</a:t>
            </a:r>
            <a:r>
              <a:rPr lang="en-US" sz="2800" dirty="0" smtClean="0"/>
              <a:t> </a:t>
            </a:r>
            <a:r>
              <a:rPr lang="en-US" sz="2800" dirty="0" err="1" smtClean="0"/>
              <a:t>Kurven</a:t>
            </a:r>
            <a:r>
              <a:rPr lang="en-US" sz="2800" dirty="0" smtClean="0"/>
              <a:t>,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err="1" smtClean="0"/>
              <a:t>Datenplots</a:t>
            </a:r>
            <a:r>
              <a:rPr lang="en-US" sz="2800" dirty="0" smtClean="0"/>
              <a:t>, </a:t>
            </a:r>
            <a:r>
              <a:rPr lang="en-US" sz="2800" dirty="0" err="1" smtClean="0"/>
              <a:t>Bezierkurven</a:t>
            </a:r>
            <a:endParaRPr lang="en-US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 smtClean="0"/>
              <a:t>Turtle </a:t>
            </a:r>
            <a:r>
              <a:rPr lang="en-US" sz="2800" b="1" dirty="0" err="1" smtClean="0"/>
              <a:t>Grafiken</a:t>
            </a:r>
            <a:endParaRPr lang="en-US" sz="28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Diagramme</a:t>
            </a:r>
            <a:endParaRPr lang="en-US" sz="28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Möglichkeiten von </a:t>
            </a:r>
            <a:r>
              <a:rPr lang="de-DE" sz="4000" b="1" dirty="0" err="1" smtClean="0"/>
              <a:t>JSXGraph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357298"/>
            <a:ext cx="7396705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dirty="0" err="1" smtClean="0"/>
              <a:t>Dynamische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Geometrie</a:t>
            </a:r>
            <a:r>
              <a:rPr lang="en-US" sz="2800" b="1" dirty="0" smtClean="0"/>
              <a:t>: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  </a:t>
            </a:r>
            <a:r>
              <a:rPr lang="en-US" sz="2800" dirty="0" err="1" smtClean="0"/>
              <a:t>Euklidische</a:t>
            </a:r>
            <a:r>
              <a:rPr lang="en-US" sz="2800" dirty="0" smtClean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homogene</a:t>
            </a:r>
            <a:r>
              <a:rPr lang="en-US" sz="2800" dirty="0" smtClean="0"/>
              <a:t> </a:t>
            </a:r>
            <a:r>
              <a:rPr lang="en-US" sz="2800" dirty="0" err="1" smtClean="0"/>
              <a:t>Koordinaten</a:t>
            </a:r>
            <a:r>
              <a:rPr lang="en-US" sz="2800" dirty="0" smtClean="0"/>
              <a:t>, </a:t>
            </a:r>
            <a:r>
              <a:rPr lang="en-US" sz="2800" dirty="0" err="1" smtClean="0"/>
              <a:t>Linien</a:t>
            </a:r>
            <a:r>
              <a:rPr lang="en-US" sz="2800" dirty="0" smtClean="0"/>
              <a:t>,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dirty="0" err="1" smtClean="0"/>
              <a:t>Kreise</a:t>
            </a:r>
            <a:r>
              <a:rPr lang="en-US" sz="2800" dirty="0" smtClean="0"/>
              <a:t>, </a:t>
            </a:r>
            <a:r>
              <a:rPr lang="en-US" sz="2800" dirty="0" err="1" smtClean="0"/>
              <a:t>Polygone</a:t>
            </a:r>
            <a:r>
              <a:rPr lang="en-US" sz="2800" dirty="0" smtClean="0"/>
              <a:t>, </a:t>
            </a:r>
            <a:r>
              <a:rPr lang="en-US" sz="2800" dirty="0" err="1" smtClean="0"/>
              <a:t>Gleiter</a:t>
            </a:r>
            <a:r>
              <a:rPr lang="en-US" sz="2800" dirty="0" smtClean="0"/>
              <a:t>, </a:t>
            </a:r>
            <a:r>
              <a:rPr lang="en-US" sz="2800" dirty="0" err="1" smtClean="0"/>
              <a:t>A</a:t>
            </a:r>
            <a:r>
              <a:rPr lang="en-US" sz="2800" dirty="0" err="1" smtClean="0"/>
              <a:t>nimationen</a:t>
            </a:r>
            <a:r>
              <a:rPr lang="en-US" sz="2800" dirty="0" smtClean="0"/>
              <a:t>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/>
              <a:t>   </a:t>
            </a:r>
            <a:r>
              <a:rPr lang="en-US" sz="2800" dirty="0" err="1" smtClean="0"/>
              <a:t>Kegelschnitte</a:t>
            </a:r>
            <a:r>
              <a:rPr lang="en-US" sz="2800" dirty="0" smtClean="0"/>
              <a:t>, </a:t>
            </a:r>
            <a:r>
              <a:rPr lang="en-US" sz="2800" dirty="0" err="1" smtClean="0"/>
              <a:t>Schieberegler</a:t>
            </a:r>
            <a:r>
              <a:rPr lang="en-US" sz="2800" dirty="0" smtClean="0"/>
              <a:t>,…</a:t>
            </a:r>
            <a:endParaRPr lang="en-US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>
                <a:cs typeface="Arial" charset="0"/>
              </a:rPr>
              <a:t> </a:t>
            </a:r>
            <a:r>
              <a:rPr lang="en-US" sz="2800" b="1" dirty="0" err="1" smtClean="0"/>
              <a:t>Kurven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err="1" smtClean="0"/>
              <a:t>Funktionsgraphen</a:t>
            </a:r>
            <a:r>
              <a:rPr lang="en-US" sz="2800" dirty="0" smtClean="0"/>
              <a:t>, </a:t>
            </a:r>
            <a:r>
              <a:rPr lang="en-US" sz="2800" dirty="0" err="1" smtClean="0"/>
              <a:t>parametrisierte</a:t>
            </a:r>
            <a:r>
              <a:rPr lang="en-US" sz="2800" dirty="0" smtClean="0"/>
              <a:t> </a:t>
            </a:r>
            <a:r>
              <a:rPr lang="en-US" sz="2800" dirty="0" err="1" smtClean="0"/>
              <a:t>Kurven</a:t>
            </a:r>
            <a:r>
              <a:rPr lang="en-US" sz="2800" dirty="0" smtClean="0"/>
              <a:t>,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dirty="0" err="1" smtClean="0"/>
              <a:t>Datenplots</a:t>
            </a:r>
            <a:r>
              <a:rPr lang="en-US" sz="2800" dirty="0" smtClean="0"/>
              <a:t>, </a:t>
            </a:r>
            <a:r>
              <a:rPr lang="en-US" sz="2800" dirty="0" err="1" smtClean="0"/>
              <a:t>Bezierkurven</a:t>
            </a:r>
            <a:endParaRPr lang="en-US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 smtClean="0"/>
              <a:t>Turtle </a:t>
            </a:r>
            <a:r>
              <a:rPr lang="en-US" sz="2800" b="1" dirty="0" err="1" smtClean="0"/>
              <a:t>Grafiken</a:t>
            </a:r>
            <a:endParaRPr lang="en-US" sz="28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Diagramme</a:t>
            </a:r>
            <a:endParaRPr lang="en-US" sz="28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Dateien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anzeigen</a:t>
            </a:r>
            <a:r>
              <a:rPr lang="en-US" sz="2800" b="1" dirty="0" smtClean="0"/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/>
              <a:t>   </a:t>
            </a:r>
            <a:r>
              <a:rPr lang="de-DE" sz="2800" dirty="0" err="1" smtClean="0">
                <a:cs typeface="Arial" charset="0"/>
              </a:rPr>
              <a:t>GEONE</a:t>
            </a:r>
            <a:r>
              <a:rPr lang="de-DE" sz="2800" baseline="-25000" dirty="0" err="1" smtClean="0">
                <a:cs typeface="Arial" charset="0"/>
              </a:rPr>
              <a:t>x</a:t>
            </a:r>
            <a:r>
              <a:rPr lang="de-DE" sz="2800" dirty="0" err="1" smtClean="0">
                <a:cs typeface="Arial" charset="0"/>
              </a:rPr>
              <a:t>T</a:t>
            </a:r>
            <a:r>
              <a:rPr lang="de-DE" sz="2800" dirty="0" smtClean="0">
                <a:cs typeface="Arial" charset="0"/>
              </a:rPr>
              <a:t>, </a:t>
            </a:r>
            <a:r>
              <a:rPr lang="de-DE" sz="2800" dirty="0" err="1" smtClean="0">
                <a:cs typeface="Arial" charset="0"/>
              </a:rPr>
              <a:t>Geogebra</a:t>
            </a:r>
            <a:r>
              <a:rPr lang="de-DE" sz="2800" dirty="0" smtClean="0">
                <a:cs typeface="Arial" charset="0"/>
              </a:rPr>
              <a:t>, Cinderella </a:t>
            </a:r>
            <a:r>
              <a:rPr lang="de-DE" sz="2800" dirty="0" smtClean="0">
                <a:cs typeface="Arial" charset="0"/>
              </a:rPr>
              <a:t>(zum Teil), </a:t>
            </a:r>
            <a:r>
              <a:rPr lang="de-DE" sz="2800" dirty="0" smtClean="0">
                <a:cs typeface="Arial" charset="0"/>
              </a:rPr>
              <a:t/>
            </a:r>
            <a:br>
              <a:rPr lang="de-DE" sz="2800" dirty="0" smtClean="0">
                <a:cs typeface="Arial" charset="0"/>
              </a:rPr>
            </a:br>
            <a:r>
              <a:rPr lang="de-DE" sz="2800" dirty="0" smtClean="0">
                <a:cs typeface="Arial" charset="0"/>
              </a:rPr>
              <a:t>   </a:t>
            </a:r>
            <a:r>
              <a:rPr lang="de-DE" sz="2800" dirty="0" err="1" smtClean="0">
                <a:cs typeface="Arial" charset="0"/>
              </a:rPr>
              <a:t>Intergeo</a:t>
            </a:r>
            <a:r>
              <a:rPr lang="de-DE" sz="2800" dirty="0" smtClean="0">
                <a:cs typeface="Arial" charset="0"/>
              </a:rPr>
              <a:t>, </a:t>
            </a:r>
            <a:r>
              <a:rPr lang="de-DE" sz="2800" dirty="0" err="1" smtClean="0">
                <a:cs typeface="Arial" charset="0"/>
              </a:rPr>
              <a:t>ArcView</a:t>
            </a:r>
            <a:r>
              <a:rPr lang="de-DE" sz="2800" dirty="0" smtClean="0">
                <a:cs typeface="Arial" charset="0"/>
              </a:rPr>
              <a:t> (Karten)</a:t>
            </a:r>
            <a:endParaRPr lang="en-US" sz="2800" b="1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Erstes Beispiel</a:t>
            </a:r>
            <a:endParaRPr lang="de-DE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Erstes Beispiel</a:t>
            </a:r>
            <a:endParaRPr lang="de-DE" sz="4000" b="1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85787" y="1096818"/>
            <a:ext cx="8143931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JXG.JSXGraph.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initBoard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('box',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boundingbox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:[-3, 12, 12, -2],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keepaspectratio:true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shownavigation:false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       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showcopyright:false,axis:true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[3,3],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name:'A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b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[6,2],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name:'B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[1,8],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name:'C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strokeColor:'black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fillColor:'green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highlightFillColor:'black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size:8});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l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line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[b, c],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name:'g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[8,7],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name:'D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[10.5,5], 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circle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[d, e], {name:'k_1'});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i1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0],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face:'square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i2 = 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1],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</a:t>
            </a:r>
            <a:r>
              <a:rPr kumimoji="0" 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:'[]', size:7});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Erstes Beispiel</a:t>
            </a:r>
            <a:endParaRPr lang="de-DE" sz="4000" b="1" dirty="0"/>
          </a:p>
        </p:txBody>
      </p:sp>
      <p:sp>
        <p:nvSpPr>
          <p:cNvPr id="3" name="Rechteck 2"/>
          <p:cNvSpPr/>
          <p:nvPr/>
        </p:nvSpPr>
        <p:spPr>
          <a:xfrm>
            <a:off x="5143504" y="1071546"/>
            <a:ext cx="3857652" cy="4429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a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[3,3],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name:'A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b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[6,2],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name:'B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c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[1,8],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name:'C',strokeColor:'black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fillColor:'green',size:8});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l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line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',[b, c]);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d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[8,7],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name:'D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e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point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[10.5,5],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name:'E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circle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</a:t>
            </a:r>
            <a:r>
              <a:rPr kumimoji="0" lang="de-D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[d, e], {name:'k_1'});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i1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0],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face:'square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'});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var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i2 = 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brd.create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('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intersection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cr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l, 1], {</a:t>
            </a:r>
            <a:r>
              <a:rPr kumimoji="0" lang="de-D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face</a:t>
            </a:r>
            <a:r>
              <a:rPr kumimoji="0" lang="de-D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:'[]', size:7}); 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428736"/>
            <a:ext cx="4500594" cy="340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feld 4"/>
          <p:cNvSpPr txBox="1"/>
          <p:nvPr/>
        </p:nvSpPr>
        <p:spPr>
          <a:xfrm>
            <a:off x="571472" y="5000636"/>
            <a:ext cx="130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/>
              </a:rPr>
              <a:t>Live </a:t>
            </a:r>
            <a:r>
              <a:rPr lang="de-DE" dirty="0" smtClean="0">
                <a:hlinkClick r:id="rId3"/>
              </a:rPr>
              <a:t>V</a:t>
            </a:r>
            <a:r>
              <a:rPr lang="de-DE" dirty="0" smtClean="0">
                <a:hlinkClick r:id="rId3"/>
              </a:rPr>
              <a:t>ersion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Weitere Beispiele</a:t>
            </a:r>
            <a:endParaRPr lang="de-DE" sz="4000" b="1" dirty="0"/>
          </a:p>
        </p:txBody>
      </p:sp>
      <p:pic>
        <p:nvPicPr>
          <p:cNvPr id="3" name="Grafik 2" descr="euler_lin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2500330" cy="250645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57158" y="3857628"/>
            <a:ext cx="24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3"/>
              </a:rPr>
              <a:t>Geometrie: Eulergerade</a:t>
            </a:r>
            <a:endParaRPr lang="de-DE" dirty="0"/>
          </a:p>
        </p:txBody>
      </p:sp>
      <p:pic>
        <p:nvPicPr>
          <p:cNvPr id="7" name="Grafik 6" descr="calculu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57818" y="4357695"/>
            <a:ext cx="3357586" cy="1697516"/>
          </a:xfrm>
          <a:prstGeom prst="rect">
            <a:avLst/>
          </a:prstGeom>
        </p:spPr>
      </p:pic>
      <p:pic>
        <p:nvPicPr>
          <p:cNvPr id="8" name="Grafik 7" descr="koch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5786" y="4429132"/>
            <a:ext cx="4083283" cy="164307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3071802" y="3857628"/>
            <a:ext cx="2902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6"/>
              </a:rPr>
              <a:t>Interaktives Balkendiagramm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1285852" y="6143644"/>
            <a:ext cx="273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7"/>
              </a:rPr>
              <a:t>Koch Kurve mit einer Turtle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6000760" y="6143644"/>
            <a:ext cx="2064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8"/>
              </a:rPr>
              <a:t>Funktionsdiskussion</a:t>
            </a:r>
            <a:endParaRPr lang="de-DE" dirty="0"/>
          </a:p>
        </p:txBody>
      </p:sp>
      <p:pic>
        <p:nvPicPr>
          <p:cNvPr id="12" name="Grafik 11" descr="Apollonian_circle_packing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357950" y="1285860"/>
            <a:ext cx="2517084" cy="2500792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286512" y="3857628"/>
            <a:ext cx="2677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hlinkClick r:id="rId10"/>
              </a:rPr>
              <a:t>Apollonische </a:t>
            </a:r>
            <a:r>
              <a:rPr lang="de-DE" dirty="0" smtClean="0">
                <a:hlinkClick r:id="rId10"/>
              </a:rPr>
              <a:t>Kreispackung</a:t>
            </a:r>
            <a:endParaRPr lang="de-DE" dirty="0"/>
          </a:p>
        </p:txBody>
      </p:sp>
      <p:pic>
        <p:nvPicPr>
          <p:cNvPr id="14" name="Grafik 13" descr="elections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57488" y="1285860"/>
            <a:ext cx="3304594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Konstruieren mit </a:t>
            </a:r>
            <a:r>
              <a:rPr lang="de-DE" sz="4000" b="1" dirty="0" err="1" smtClean="0"/>
              <a:t>JessieScript</a:t>
            </a:r>
            <a:endParaRPr lang="de-DE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/>
              <a:t>Zukunftstrends in dynamischer Geometrie</a:t>
            </a:r>
            <a:endParaRPr lang="de-DE" sz="3200" b="1" dirty="0"/>
          </a:p>
        </p:txBody>
      </p:sp>
      <p:sp>
        <p:nvSpPr>
          <p:cNvPr id="3" name="Rechteck 2"/>
          <p:cNvSpPr/>
          <p:nvPr/>
        </p:nvSpPr>
        <p:spPr>
          <a:xfrm>
            <a:off x="285720" y="1357298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/>
              <a:t>Verwenden</a:t>
            </a:r>
            <a:r>
              <a:rPr lang="en-US" sz="2800" dirty="0" smtClean="0"/>
              <a:t> von </a:t>
            </a:r>
            <a:r>
              <a:rPr lang="en-US" sz="2800" dirty="0" err="1" smtClean="0"/>
              <a:t>Dateien</a:t>
            </a:r>
            <a:r>
              <a:rPr lang="en-US" sz="2800" dirty="0" smtClean="0"/>
              <a:t>, die </a:t>
            </a:r>
            <a:r>
              <a:rPr lang="en-US" sz="2800" dirty="0" err="1" smtClean="0"/>
              <a:t>mit</a:t>
            </a:r>
            <a:r>
              <a:rPr lang="en-US" sz="2800" dirty="0" smtClean="0"/>
              <a:t> </a:t>
            </a:r>
            <a:r>
              <a:rPr lang="en-US" sz="2800" dirty="0" err="1" smtClean="0"/>
              <a:t>einem</a:t>
            </a:r>
            <a:r>
              <a:rPr lang="en-US" sz="2800" dirty="0" smtClean="0"/>
              <a:t> DGS </a:t>
            </a:r>
            <a:r>
              <a:rPr lang="en-US" sz="2800" dirty="0" err="1" smtClean="0"/>
              <a:t>wie</a:t>
            </a:r>
            <a:r>
              <a:rPr lang="en-US" sz="2800" dirty="0" smtClean="0"/>
              <a:t> </a:t>
            </a:r>
            <a:r>
              <a:rPr lang="en-US" sz="2800" dirty="0" err="1" smtClean="0"/>
              <a:t>z.B</a:t>
            </a:r>
            <a:r>
              <a:rPr lang="en-US" sz="2800" dirty="0" smtClean="0"/>
              <a:t>. GEONE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T, </a:t>
            </a:r>
            <a:r>
              <a:rPr lang="en-US" sz="2800" dirty="0" err="1" smtClean="0"/>
              <a:t>GeoGebra</a:t>
            </a:r>
            <a:r>
              <a:rPr lang="en-US" sz="2800" dirty="0" smtClean="0"/>
              <a:t> </a:t>
            </a:r>
            <a:r>
              <a:rPr lang="en-US" sz="2800" dirty="0" err="1" smtClean="0"/>
              <a:t>oder</a:t>
            </a:r>
            <a:r>
              <a:rPr lang="en-US" sz="2800" dirty="0" smtClean="0"/>
              <a:t> Cinderella </a:t>
            </a:r>
            <a:r>
              <a:rPr lang="en-US" sz="2800" dirty="0" err="1" smtClean="0"/>
              <a:t>erstellt</a:t>
            </a:r>
            <a:r>
              <a:rPr lang="en-US" sz="2800" dirty="0" smtClean="0"/>
              <a:t> </a:t>
            </a:r>
            <a:r>
              <a:rPr lang="en-US" sz="2800" dirty="0" err="1" smtClean="0"/>
              <a:t>wurden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Konstruieren mit </a:t>
            </a:r>
            <a:r>
              <a:rPr lang="de-DE" sz="4000" b="1" dirty="0" err="1" smtClean="0"/>
              <a:t>JessieScript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14348" y="1571612"/>
            <a:ext cx="7937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Die Programmierung mit JavaScript, um mit </a:t>
            </a:r>
            <a:r>
              <a:rPr lang="de-DE" sz="2800" dirty="0" err="1" smtClean="0"/>
              <a:t>JSXGraph</a:t>
            </a:r>
            <a:r>
              <a:rPr lang="de-DE" sz="2800" dirty="0" smtClean="0"/>
              <a:t>  Geometrie am Rechner anzeigen zu können, stellt eine große Hürde dar.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Konstruieren mit </a:t>
            </a:r>
            <a:r>
              <a:rPr lang="de-DE" sz="4000" b="1" dirty="0" err="1" smtClean="0"/>
              <a:t>JessieScript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14348" y="1571612"/>
            <a:ext cx="7937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Die Programmierung mit JavaScript, um mit </a:t>
            </a:r>
            <a:r>
              <a:rPr lang="de-DE" sz="2800" dirty="0" err="1" smtClean="0"/>
              <a:t>JSXGraph</a:t>
            </a:r>
            <a:r>
              <a:rPr lang="de-DE" sz="2800" dirty="0" smtClean="0"/>
              <a:t>  Geometrie am Rechner anzeigen zu können, stellt eine große Hürde dar.</a:t>
            </a:r>
            <a:endParaRPr lang="de-DE" sz="2800" dirty="0"/>
          </a:p>
        </p:txBody>
      </p:sp>
      <p:sp>
        <p:nvSpPr>
          <p:cNvPr id="5" name="Textfeld 4"/>
          <p:cNvSpPr txBox="1"/>
          <p:nvPr/>
        </p:nvSpPr>
        <p:spPr>
          <a:xfrm>
            <a:off x="1214414" y="4786322"/>
            <a:ext cx="6786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/>
              <a:t>Eine Alternativlösung ist nötig!</a:t>
            </a:r>
            <a:endParaRPr lang="de-DE" sz="4000" b="1" dirty="0"/>
          </a:p>
        </p:txBody>
      </p:sp>
      <p:sp>
        <p:nvSpPr>
          <p:cNvPr id="6" name="Pfeil nach unten 5"/>
          <p:cNvSpPr/>
          <p:nvPr/>
        </p:nvSpPr>
        <p:spPr>
          <a:xfrm>
            <a:off x="3929058" y="2928934"/>
            <a:ext cx="1071570" cy="135732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Konstruieren mit </a:t>
            </a:r>
            <a:r>
              <a:rPr lang="de-DE" sz="4000" b="1" dirty="0" err="1" smtClean="0"/>
              <a:t>JessieScript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</a:t>
            </a:r>
            <a:r>
              <a:rPr lang="de-DE" sz="2800" dirty="0" smtClean="0"/>
              <a:t>kann eine Syntax parsen, die sehr ähnlich zu dem ist, was in den Schulen gelehrt wird.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428736"/>
            <a:ext cx="1288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Konstruieren mit </a:t>
            </a:r>
            <a:r>
              <a:rPr lang="de-DE" sz="4000" b="1" dirty="0" err="1" smtClean="0"/>
              <a:t>JessieScript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kann eine Syntax parsen, die sehr ähnlich zu dem ist, was in den Schulen gelehrt wird, </a:t>
            </a:r>
            <a:r>
              <a:rPr lang="de-DE" sz="2800" dirty="0" smtClean="0"/>
              <a:t>z.B.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785926"/>
            <a:ext cx="1288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Konstruieren mit </a:t>
            </a:r>
            <a:r>
              <a:rPr lang="de-DE" sz="4000" b="1" dirty="0" err="1" smtClean="0"/>
              <a:t>JessieScript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kann eine Syntax parsen, die sehr ähnlich zu dem ist, was in den Schulen gelehrt wird, </a:t>
            </a:r>
            <a:r>
              <a:rPr lang="de-DE" sz="2800" dirty="0" smtClean="0"/>
              <a:t>z.B.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785926"/>
            <a:ext cx="128849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</a:t>
            </a:r>
            <a:r>
              <a:rPr lang="de-DE" sz="28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de-DE" sz="2800" dirty="0" smtClean="0"/>
              <a:t>Q(-2,2)</a:t>
            </a:r>
          </a:p>
          <a:p>
            <a:pPr>
              <a:spcAft>
                <a:spcPts val="600"/>
              </a:spcAft>
            </a:pPr>
            <a:r>
              <a:rPr lang="de-DE" sz="2800" dirty="0" smtClean="0"/>
              <a:t>g=[PQ]</a:t>
            </a: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Konstruieren mit </a:t>
            </a:r>
            <a:r>
              <a:rPr lang="de-DE" sz="4000" b="1" dirty="0" err="1" smtClean="0"/>
              <a:t>JessieScript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kann eine Syntax parsen, die sehr ähnlich zu dem ist, was in den Schulen gelehrt wird, </a:t>
            </a:r>
            <a:r>
              <a:rPr lang="de-DE" sz="2800" dirty="0" smtClean="0"/>
              <a:t>z.B.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785926"/>
            <a:ext cx="14287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</a:t>
            </a:r>
            <a:r>
              <a:rPr lang="de-DE" sz="28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de-DE" sz="2800" dirty="0" smtClean="0"/>
              <a:t>Q(-2,2)</a:t>
            </a:r>
          </a:p>
          <a:p>
            <a:pPr>
              <a:spcAft>
                <a:spcPts val="600"/>
              </a:spcAft>
            </a:pPr>
            <a:r>
              <a:rPr lang="de-DE" sz="2800" dirty="0" smtClean="0"/>
              <a:t>g=[PQ]</a:t>
            </a:r>
          </a:p>
          <a:p>
            <a:pPr>
              <a:spcAft>
                <a:spcPts val="600"/>
              </a:spcAft>
            </a:pPr>
            <a:r>
              <a:rPr lang="de-DE" sz="2800" dirty="0" smtClean="0"/>
              <a:t>k(Q,1.5)</a:t>
            </a:r>
          </a:p>
          <a:p>
            <a:pPr>
              <a:spcAft>
                <a:spcPts val="600"/>
              </a:spcAft>
            </a:pPr>
            <a:r>
              <a:rPr lang="de-DE" sz="2800" dirty="0" smtClean="0"/>
              <a:t>||(</a:t>
            </a:r>
            <a:r>
              <a:rPr lang="de-DE" sz="2800" dirty="0" err="1" smtClean="0"/>
              <a:t>g,R</a:t>
            </a:r>
            <a:r>
              <a:rPr lang="de-DE" sz="2800" dirty="0" smtClean="0"/>
              <a:t>)</a:t>
            </a: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Konstruieren mit </a:t>
            </a:r>
            <a:r>
              <a:rPr lang="de-DE" sz="4000" b="1" dirty="0" err="1" smtClean="0"/>
              <a:t>JessieScript</a:t>
            </a:r>
            <a:endParaRPr lang="de-DE" sz="4000" b="1" dirty="0"/>
          </a:p>
        </p:txBody>
      </p:sp>
      <p:sp>
        <p:nvSpPr>
          <p:cNvPr id="3" name="Textfeld 2"/>
          <p:cNvSpPr txBox="1"/>
          <p:nvPr/>
        </p:nvSpPr>
        <p:spPr>
          <a:xfrm>
            <a:off x="785786" y="1214422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/>
              <a:t>JSXGraph</a:t>
            </a:r>
            <a:r>
              <a:rPr lang="de-DE" sz="2800" dirty="0" smtClean="0"/>
              <a:t> kann eine Syntax parsen, die sehr ähnlich zu dem ist, was in den Schulen gelehrt wird, </a:t>
            </a:r>
            <a:r>
              <a:rPr lang="de-DE" sz="2800" dirty="0" smtClean="0"/>
              <a:t>z.B.</a:t>
            </a:r>
            <a:endParaRPr lang="de-DE" sz="2800" dirty="0"/>
          </a:p>
        </p:txBody>
      </p:sp>
      <p:sp>
        <p:nvSpPr>
          <p:cNvPr id="7" name="Textfeld 6"/>
          <p:cNvSpPr txBox="1"/>
          <p:nvPr/>
        </p:nvSpPr>
        <p:spPr>
          <a:xfrm>
            <a:off x="3786182" y="1785926"/>
            <a:ext cx="142876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800" dirty="0" smtClean="0"/>
              <a:t/>
            </a:r>
            <a:br>
              <a:rPr lang="de-DE" sz="2800" dirty="0" smtClean="0"/>
            </a:br>
            <a:r>
              <a:rPr lang="de-DE" sz="2800" dirty="0" smtClean="0"/>
              <a:t>P(1,1</a:t>
            </a:r>
            <a:r>
              <a:rPr lang="de-DE" sz="28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de-DE" sz="2800" dirty="0" smtClean="0"/>
              <a:t>Q(-2,2)</a:t>
            </a:r>
          </a:p>
          <a:p>
            <a:pPr>
              <a:spcAft>
                <a:spcPts val="600"/>
              </a:spcAft>
            </a:pPr>
            <a:r>
              <a:rPr lang="de-DE" sz="2800" dirty="0" smtClean="0"/>
              <a:t>g=[PQ]</a:t>
            </a:r>
          </a:p>
          <a:p>
            <a:pPr>
              <a:spcAft>
                <a:spcPts val="600"/>
              </a:spcAft>
            </a:pPr>
            <a:r>
              <a:rPr lang="de-DE" sz="2800" dirty="0" smtClean="0"/>
              <a:t>k(Q,1.5)</a:t>
            </a:r>
          </a:p>
          <a:p>
            <a:pPr>
              <a:spcAft>
                <a:spcPts val="600"/>
              </a:spcAft>
            </a:pPr>
            <a:r>
              <a:rPr lang="de-DE" sz="2800" dirty="0" smtClean="0"/>
              <a:t>||(</a:t>
            </a:r>
            <a:r>
              <a:rPr lang="de-DE" sz="2800" dirty="0" err="1" smtClean="0"/>
              <a:t>g,R</a:t>
            </a:r>
            <a:r>
              <a:rPr lang="de-DE" sz="2800" dirty="0" smtClean="0"/>
              <a:t>)</a:t>
            </a:r>
            <a:endParaRPr lang="de-DE" sz="2800" dirty="0" smtClean="0"/>
          </a:p>
        </p:txBody>
      </p:sp>
      <p:sp>
        <p:nvSpPr>
          <p:cNvPr id="5" name="Pfeil nach unten 4"/>
          <p:cNvSpPr/>
          <p:nvPr/>
        </p:nvSpPr>
        <p:spPr>
          <a:xfrm>
            <a:off x="3929058" y="5072074"/>
            <a:ext cx="857256" cy="78581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143108" y="5929330"/>
            <a:ext cx="5016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einfach zu verwenden!</a:t>
            </a:r>
            <a:endParaRPr lang="de-DE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Beispiele</a:t>
            </a:r>
            <a:endParaRPr lang="de-DE" sz="4000" b="1" dirty="0"/>
          </a:p>
        </p:txBody>
      </p:sp>
      <p:sp>
        <p:nvSpPr>
          <p:cNvPr id="10" name="Textfeld 9"/>
          <p:cNvSpPr txBox="1"/>
          <p:nvPr/>
        </p:nvSpPr>
        <p:spPr>
          <a:xfrm>
            <a:off x="2643174" y="3143248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>
                <a:hlinkClick r:id="rId2"/>
              </a:rPr>
              <a:t>Konstruieren mit </a:t>
            </a:r>
            <a:r>
              <a:rPr lang="de-DE" sz="2400" dirty="0" err="1" smtClean="0">
                <a:hlinkClick r:id="rId2"/>
              </a:rPr>
              <a:t>JessieScript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1714480" y="1857364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P(1,1)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4786314" y="1285860"/>
            <a:ext cx="101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g=]AB[</a:t>
            </a:r>
            <a:endParaRPr lang="de-DE" sz="2400" dirty="0"/>
          </a:p>
        </p:txBody>
      </p:sp>
      <p:sp>
        <p:nvSpPr>
          <p:cNvPr id="13" name="Textfeld 12"/>
          <p:cNvSpPr txBox="1"/>
          <p:nvPr/>
        </p:nvSpPr>
        <p:spPr>
          <a:xfrm>
            <a:off x="4714876" y="5572140"/>
            <a:ext cx="1326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k(A,[PQ])</a:t>
            </a:r>
            <a:endParaRPr lang="de-DE" sz="2400" dirty="0"/>
          </a:p>
        </p:txBody>
      </p:sp>
      <p:sp>
        <p:nvSpPr>
          <p:cNvPr id="14" name="Textfeld 13"/>
          <p:cNvSpPr txBox="1"/>
          <p:nvPr/>
        </p:nvSpPr>
        <p:spPr>
          <a:xfrm>
            <a:off x="1285852" y="4286256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f:x^2+2*x+5</a:t>
            </a:r>
            <a:endParaRPr lang="de-DE" sz="2400" dirty="0"/>
          </a:p>
        </p:txBody>
      </p:sp>
      <p:sp>
        <p:nvSpPr>
          <p:cNvPr id="15" name="Textfeld 14"/>
          <p:cNvSpPr txBox="1"/>
          <p:nvPr/>
        </p:nvSpPr>
        <p:spPr>
          <a:xfrm>
            <a:off x="7429520" y="3857628"/>
            <a:ext cx="119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Q(g,3,2)</a:t>
            </a:r>
            <a:endParaRPr lang="de-DE" sz="2400" dirty="0"/>
          </a:p>
        </p:txBody>
      </p:sp>
      <p:sp>
        <p:nvSpPr>
          <p:cNvPr id="16" name="Textfeld 15"/>
          <p:cNvSpPr txBox="1"/>
          <p:nvPr/>
        </p:nvSpPr>
        <p:spPr>
          <a:xfrm>
            <a:off x="3286116" y="1142984"/>
            <a:ext cx="99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||(</a:t>
            </a:r>
            <a:r>
              <a:rPr lang="de-DE" sz="2400" dirty="0" err="1" smtClean="0"/>
              <a:t>P,g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7" name="Textfeld 16"/>
          <p:cNvSpPr txBox="1"/>
          <p:nvPr/>
        </p:nvSpPr>
        <p:spPr>
          <a:xfrm>
            <a:off x="6429388" y="4857760"/>
            <a:ext cx="100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|_(</a:t>
            </a:r>
            <a:r>
              <a:rPr lang="de-DE" sz="2400" dirty="0" err="1" smtClean="0"/>
              <a:t>P,g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sp>
        <p:nvSpPr>
          <p:cNvPr id="18" name="Textfeld 17"/>
          <p:cNvSpPr txBox="1"/>
          <p:nvPr/>
        </p:nvSpPr>
        <p:spPr>
          <a:xfrm>
            <a:off x="642910" y="3000372"/>
            <a:ext cx="144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Y[A,B,C,D]</a:t>
            </a:r>
            <a:endParaRPr lang="de-DE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7143768" y="2714620"/>
            <a:ext cx="1184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&lt;(A,B,C)</a:t>
            </a:r>
            <a:endParaRPr lang="de-DE" sz="2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857488" y="5214950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X=g&amp;k1</a:t>
            </a:r>
            <a:endParaRPr lang="de-DE" sz="2400" dirty="0"/>
          </a:p>
        </p:txBody>
      </p:sp>
      <p:sp>
        <p:nvSpPr>
          <p:cNvPr id="21" name="Textfeld 20"/>
          <p:cNvSpPr txBox="1"/>
          <p:nvPr/>
        </p:nvSpPr>
        <p:spPr>
          <a:xfrm>
            <a:off x="6215074" y="1857364"/>
            <a:ext cx="122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1/2(A,B)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714612" y="714356"/>
            <a:ext cx="35104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/>
              <a:t>  Fragen? </a:t>
            </a:r>
            <a:endParaRPr lang="de-DE" sz="6600" b="1" dirty="0"/>
          </a:p>
        </p:txBody>
      </p:sp>
      <p:pic>
        <p:nvPicPr>
          <p:cNvPr id="6" name="Grafik 5" descr="Fragezeichen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2071678"/>
            <a:ext cx="4798181" cy="4331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928662" y="1428736"/>
            <a:ext cx="70723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b="1" dirty="0" smtClean="0"/>
              <a:t>Danke für Ihre Aufmerksamkeit!</a:t>
            </a:r>
            <a:endParaRPr lang="de-DE" sz="6600" b="1" dirty="0"/>
          </a:p>
        </p:txBody>
      </p:sp>
      <p:sp>
        <p:nvSpPr>
          <p:cNvPr id="4" name="Textfeld 3"/>
          <p:cNvSpPr txBox="1"/>
          <p:nvPr/>
        </p:nvSpPr>
        <p:spPr>
          <a:xfrm>
            <a:off x="2595325" y="5000636"/>
            <a:ext cx="3739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 smtClean="0"/>
              <a:t>http://jsxgraph.org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/>
              <a:t>Zukunftstrends in dynamischer Geometrie</a:t>
            </a:r>
            <a:endParaRPr lang="de-DE" sz="3200" b="1" dirty="0"/>
          </a:p>
        </p:txBody>
      </p:sp>
      <p:sp>
        <p:nvSpPr>
          <p:cNvPr id="3" name="Rechteck 2"/>
          <p:cNvSpPr/>
          <p:nvPr/>
        </p:nvSpPr>
        <p:spPr>
          <a:xfrm>
            <a:off x="285720" y="1357298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/>
              <a:t>Verwenden</a:t>
            </a:r>
            <a:r>
              <a:rPr lang="en-US" sz="2800" dirty="0" smtClean="0"/>
              <a:t> von </a:t>
            </a:r>
            <a:r>
              <a:rPr lang="en-US" sz="2800" dirty="0" err="1" smtClean="0"/>
              <a:t>Dateien</a:t>
            </a:r>
            <a:r>
              <a:rPr lang="en-US" sz="2800" dirty="0" smtClean="0"/>
              <a:t>, die </a:t>
            </a:r>
            <a:r>
              <a:rPr lang="en-US" sz="2800" dirty="0" err="1" smtClean="0"/>
              <a:t>mit</a:t>
            </a:r>
            <a:r>
              <a:rPr lang="en-US" sz="2800" dirty="0" smtClean="0"/>
              <a:t> </a:t>
            </a:r>
            <a:r>
              <a:rPr lang="en-US" sz="2800" dirty="0" err="1" smtClean="0"/>
              <a:t>einem</a:t>
            </a:r>
            <a:r>
              <a:rPr lang="en-US" sz="2800" dirty="0" smtClean="0"/>
              <a:t> DGS </a:t>
            </a:r>
            <a:r>
              <a:rPr lang="en-US" sz="2800" dirty="0" err="1" smtClean="0"/>
              <a:t>wie</a:t>
            </a:r>
            <a:r>
              <a:rPr lang="en-US" sz="2800" dirty="0" smtClean="0"/>
              <a:t> </a:t>
            </a:r>
            <a:r>
              <a:rPr lang="en-US" sz="2800" dirty="0" err="1" smtClean="0"/>
              <a:t>z.B</a:t>
            </a:r>
            <a:r>
              <a:rPr lang="en-US" sz="2800" dirty="0" smtClean="0"/>
              <a:t>. GEONE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T, </a:t>
            </a:r>
            <a:r>
              <a:rPr lang="en-US" sz="2800" dirty="0" err="1" smtClean="0"/>
              <a:t>GeoGebra</a:t>
            </a:r>
            <a:r>
              <a:rPr lang="en-US" sz="2800" dirty="0" smtClean="0"/>
              <a:t> </a:t>
            </a:r>
            <a:r>
              <a:rPr lang="en-US" sz="2800" dirty="0" err="1" smtClean="0"/>
              <a:t>oder</a:t>
            </a:r>
            <a:r>
              <a:rPr lang="en-US" sz="2800" dirty="0" smtClean="0"/>
              <a:t> Cinderella </a:t>
            </a:r>
            <a:r>
              <a:rPr lang="en-US" sz="2800" dirty="0" err="1" smtClean="0"/>
              <a:t>erstellt</a:t>
            </a:r>
            <a:r>
              <a:rPr lang="en-US" sz="2800" dirty="0" smtClean="0"/>
              <a:t> </a:t>
            </a:r>
            <a:r>
              <a:rPr lang="en-US" sz="2800" dirty="0" err="1" smtClean="0"/>
              <a:t>wurden</a:t>
            </a:r>
            <a:endParaRPr lang="en-US" sz="2800" dirty="0" smtClean="0"/>
          </a:p>
        </p:txBody>
      </p:sp>
      <p:sp>
        <p:nvSpPr>
          <p:cNvPr id="5" name="Rechteck 4"/>
          <p:cNvSpPr/>
          <p:nvPr/>
        </p:nvSpPr>
        <p:spPr>
          <a:xfrm>
            <a:off x="714348" y="2759586"/>
            <a:ext cx="75009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und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 smtClean="0"/>
              <a:t>Erstellen</a:t>
            </a:r>
            <a:r>
              <a:rPr lang="en-US" sz="2800" dirty="0" smtClean="0"/>
              <a:t> von </a:t>
            </a:r>
            <a:r>
              <a:rPr lang="en-US" sz="2800" dirty="0" err="1" smtClean="0"/>
              <a:t>geometrischen</a:t>
            </a:r>
            <a:r>
              <a:rPr lang="en-US" sz="2800" dirty="0" smtClean="0"/>
              <a:t> </a:t>
            </a:r>
            <a:r>
              <a:rPr lang="en-US" sz="2800" dirty="0" err="1" smtClean="0"/>
              <a:t>Konstruktionen</a:t>
            </a:r>
            <a:r>
              <a:rPr lang="en-US" sz="2800" dirty="0" smtClean="0"/>
              <a:t> </a:t>
            </a:r>
            <a:r>
              <a:rPr lang="en-US" sz="2800" dirty="0" err="1" smtClean="0"/>
              <a:t>sowie</a:t>
            </a:r>
            <a:r>
              <a:rPr lang="en-US" sz="2800" dirty="0" smtClean="0"/>
              <a:t> </a:t>
            </a:r>
            <a:r>
              <a:rPr lang="en-US" sz="2800" dirty="0" err="1" smtClean="0"/>
              <a:t>Veranschaulichen</a:t>
            </a:r>
            <a:r>
              <a:rPr lang="en-US" sz="2800" dirty="0" smtClean="0"/>
              <a:t> von </a:t>
            </a:r>
            <a:r>
              <a:rPr lang="en-US" sz="2800" dirty="0" err="1" smtClean="0"/>
              <a:t>Graphen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200" b="1" dirty="0" smtClean="0"/>
              <a:t>Zukunftstrends in dynamischer Geometrie</a:t>
            </a:r>
            <a:endParaRPr lang="de-DE" sz="3200" b="1" dirty="0"/>
          </a:p>
        </p:txBody>
      </p:sp>
      <p:sp>
        <p:nvSpPr>
          <p:cNvPr id="3" name="Rechteck 2"/>
          <p:cNvSpPr/>
          <p:nvPr/>
        </p:nvSpPr>
        <p:spPr>
          <a:xfrm>
            <a:off x="285720" y="1357298"/>
            <a:ext cx="828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/>
              <a:t>Verwenden</a:t>
            </a:r>
            <a:r>
              <a:rPr lang="en-US" sz="2800" dirty="0" smtClean="0"/>
              <a:t> von </a:t>
            </a:r>
            <a:r>
              <a:rPr lang="en-US" sz="2800" dirty="0" err="1" smtClean="0"/>
              <a:t>Dateien</a:t>
            </a:r>
            <a:r>
              <a:rPr lang="en-US" sz="2800" dirty="0" smtClean="0"/>
              <a:t>, die </a:t>
            </a:r>
            <a:r>
              <a:rPr lang="en-US" sz="2800" dirty="0" err="1" smtClean="0"/>
              <a:t>mit</a:t>
            </a:r>
            <a:r>
              <a:rPr lang="en-US" sz="2800" dirty="0" smtClean="0"/>
              <a:t> </a:t>
            </a:r>
            <a:r>
              <a:rPr lang="en-US" sz="2800" dirty="0" err="1" smtClean="0"/>
              <a:t>einem</a:t>
            </a:r>
            <a:r>
              <a:rPr lang="en-US" sz="2800" dirty="0" smtClean="0"/>
              <a:t> DGS </a:t>
            </a:r>
            <a:r>
              <a:rPr lang="en-US" sz="2800" dirty="0" err="1" smtClean="0"/>
              <a:t>wie</a:t>
            </a:r>
            <a:r>
              <a:rPr lang="en-US" sz="2800" dirty="0" smtClean="0"/>
              <a:t> </a:t>
            </a:r>
            <a:r>
              <a:rPr lang="en-US" sz="2800" dirty="0" err="1" smtClean="0"/>
              <a:t>z.B</a:t>
            </a:r>
            <a:r>
              <a:rPr lang="en-US" sz="2800" dirty="0" smtClean="0"/>
              <a:t>. GEONE</a:t>
            </a:r>
            <a:r>
              <a:rPr lang="en-US" sz="2800" baseline="-25000" dirty="0" smtClean="0"/>
              <a:t>X</a:t>
            </a:r>
            <a:r>
              <a:rPr lang="en-US" sz="2800" dirty="0" smtClean="0"/>
              <a:t>T, </a:t>
            </a:r>
            <a:r>
              <a:rPr lang="en-US" sz="2800" dirty="0" err="1" smtClean="0"/>
              <a:t>GeoGebra</a:t>
            </a:r>
            <a:r>
              <a:rPr lang="en-US" sz="2800" dirty="0" smtClean="0"/>
              <a:t> </a:t>
            </a:r>
            <a:r>
              <a:rPr lang="en-US" sz="2800" dirty="0" err="1" smtClean="0"/>
              <a:t>oder</a:t>
            </a:r>
            <a:r>
              <a:rPr lang="en-US" sz="2800" dirty="0" smtClean="0"/>
              <a:t> Cinderella </a:t>
            </a:r>
            <a:r>
              <a:rPr lang="en-US" sz="2800" dirty="0" err="1" smtClean="0"/>
              <a:t>erstellt</a:t>
            </a:r>
            <a:r>
              <a:rPr lang="en-US" sz="2800" dirty="0" smtClean="0"/>
              <a:t> </a:t>
            </a:r>
            <a:r>
              <a:rPr lang="en-US" sz="2800" dirty="0" err="1" smtClean="0"/>
              <a:t>wurden</a:t>
            </a:r>
            <a:endParaRPr lang="en-US" sz="2800" dirty="0" smtClean="0"/>
          </a:p>
        </p:txBody>
      </p:sp>
      <p:sp>
        <p:nvSpPr>
          <p:cNvPr id="5" name="Rechteck 4"/>
          <p:cNvSpPr/>
          <p:nvPr/>
        </p:nvSpPr>
        <p:spPr>
          <a:xfrm>
            <a:off x="714348" y="2759586"/>
            <a:ext cx="75009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/>
              <a:t>und</a:t>
            </a:r>
          </a:p>
          <a:p>
            <a:pPr algn="ctr">
              <a:lnSpc>
                <a:spcPct val="150000"/>
              </a:lnSpc>
            </a:pPr>
            <a:r>
              <a:rPr lang="en-US" sz="2800" dirty="0" err="1" smtClean="0"/>
              <a:t>Erstellen</a:t>
            </a:r>
            <a:r>
              <a:rPr lang="en-US" sz="2800" dirty="0" smtClean="0"/>
              <a:t> von </a:t>
            </a:r>
            <a:r>
              <a:rPr lang="en-US" sz="2800" dirty="0" err="1" smtClean="0"/>
              <a:t>geometrischen</a:t>
            </a:r>
            <a:r>
              <a:rPr lang="en-US" sz="2800" dirty="0" smtClean="0"/>
              <a:t> </a:t>
            </a:r>
            <a:r>
              <a:rPr lang="en-US" sz="2800" dirty="0" err="1" smtClean="0"/>
              <a:t>Konstruktionen</a:t>
            </a:r>
            <a:r>
              <a:rPr lang="en-US" sz="2800" dirty="0" smtClean="0"/>
              <a:t> </a:t>
            </a:r>
            <a:r>
              <a:rPr lang="en-US" sz="2800" dirty="0" err="1" smtClean="0"/>
              <a:t>sowie</a:t>
            </a:r>
            <a:r>
              <a:rPr lang="en-US" sz="2800" dirty="0" smtClean="0"/>
              <a:t> </a:t>
            </a:r>
            <a:r>
              <a:rPr lang="en-US" sz="2800" dirty="0" err="1" smtClean="0"/>
              <a:t>Veranschaulichen</a:t>
            </a:r>
            <a:r>
              <a:rPr lang="en-US" sz="2800" dirty="0" smtClean="0"/>
              <a:t> von </a:t>
            </a:r>
            <a:r>
              <a:rPr lang="en-US" sz="2800" dirty="0" err="1" smtClean="0"/>
              <a:t>Graphen</a:t>
            </a:r>
            <a:endParaRPr lang="en-US" sz="2800" dirty="0" smtClean="0"/>
          </a:p>
        </p:txBody>
      </p:sp>
      <p:sp>
        <p:nvSpPr>
          <p:cNvPr id="6" name="Rechteck 5"/>
          <p:cNvSpPr/>
          <p:nvPr/>
        </p:nvSpPr>
        <p:spPr>
          <a:xfrm>
            <a:off x="2285984" y="492919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i="1" dirty="0" smtClean="0"/>
              <a:t>OHNE</a:t>
            </a:r>
            <a:r>
              <a:rPr lang="en-US" sz="2800" dirty="0" smtClean="0"/>
              <a:t> </a:t>
            </a:r>
            <a:r>
              <a:rPr lang="en-US" sz="2800" dirty="0" err="1" smtClean="0"/>
              <a:t>Plugins</a:t>
            </a:r>
            <a:r>
              <a:rPr lang="en-US" sz="2800" dirty="0" smtClean="0"/>
              <a:t> </a:t>
            </a:r>
            <a:r>
              <a:rPr lang="en-US" sz="2800" dirty="0" err="1" smtClean="0"/>
              <a:t>wie</a:t>
            </a:r>
            <a:r>
              <a:rPr lang="en-US" sz="2800" dirty="0" smtClean="0"/>
              <a:t> Java </a:t>
            </a:r>
            <a:r>
              <a:rPr lang="en-US" sz="2800" dirty="0" err="1" smtClean="0"/>
              <a:t>oder</a:t>
            </a:r>
            <a:r>
              <a:rPr lang="en-US" sz="2800" dirty="0" smtClean="0"/>
              <a:t> Flash </a:t>
            </a:r>
            <a:r>
              <a:rPr lang="en-US" sz="2800" dirty="0" err="1" smtClean="0"/>
              <a:t>zu</a:t>
            </a:r>
            <a:r>
              <a:rPr lang="en-US" sz="2800" dirty="0" smtClean="0"/>
              <a:t> </a:t>
            </a:r>
            <a:r>
              <a:rPr lang="en-US" sz="2800" dirty="0" err="1" smtClean="0"/>
              <a:t>benutzen</a:t>
            </a:r>
            <a:r>
              <a:rPr lang="en-US" sz="2800" dirty="0" smtClean="0"/>
              <a:t>!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Warum nicht </a:t>
            </a:r>
            <a:r>
              <a:rPr lang="de-DE" sz="4000" b="1" dirty="0" smtClean="0"/>
              <a:t>Java </a:t>
            </a:r>
            <a:r>
              <a:rPr lang="de-DE" sz="4000" b="1" dirty="0" smtClean="0"/>
              <a:t>oder </a:t>
            </a:r>
            <a:r>
              <a:rPr lang="de-DE" sz="4000" b="1" dirty="0" smtClean="0"/>
              <a:t>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Warum nicht </a:t>
            </a:r>
            <a:r>
              <a:rPr lang="de-DE" sz="4000" b="1" dirty="0" smtClean="0"/>
              <a:t>Java </a:t>
            </a:r>
            <a:r>
              <a:rPr lang="de-DE" sz="4000" b="1" dirty="0" smtClean="0"/>
              <a:t>oder </a:t>
            </a:r>
            <a:r>
              <a:rPr lang="de-DE" sz="4000" b="1" dirty="0" smtClean="0"/>
              <a:t>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Warum nicht Java oder 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benötigen Installation externer </a:t>
            </a:r>
            <a:r>
              <a:rPr kumimoji="0" lang="de-DE" sz="2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Plugins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/>
            </a:r>
            <a:b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</a:b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42910" y="428604"/>
            <a:ext cx="76438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4000" b="1" dirty="0" smtClean="0"/>
              <a:t>Warum nicht Java oder Flash?</a:t>
            </a:r>
            <a:endParaRPr lang="de-DE" sz="4000" b="1" dirty="0"/>
          </a:p>
        </p:txBody>
      </p:sp>
      <p:sp>
        <p:nvSpPr>
          <p:cNvPr id="4097" name="Rectangle 1"/>
          <p:cNvSpPr>
            <a:spLocks noChangeAspect="1" noChangeArrowheads="1"/>
          </p:cNvSpPr>
          <p:nvPr/>
        </p:nvSpPr>
        <p:spPr bwMode="auto">
          <a:xfrm>
            <a:off x="714348" y="1935457"/>
            <a:ext cx="739670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 </a:t>
            </a:r>
            <a:r>
              <a:rPr lang="de-DE" sz="2800" dirty="0" smtClean="0">
                <a:cs typeface="Arial" charset="0"/>
              </a:rPr>
              <a:t>benötigen Installation externer </a:t>
            </a:r>
            <a:r>
              <a:rPr lang="de-DE" sz="2800" dirty="0" err="1" smtClean="0">
                <a:cs typeface="Arial" charset="0"/>
              </a:rPr>
              <a:t>Plugins</a:t>
            </a:r>
            <a:r>
              <a:rPr lang="de-DE" sz="2800" dirty="0" smtClean="0">
                <a:cs typeface="Arial" charset="0"/>
              </a:rPr>
              <a:t> </a:t>
            </a:r>
            <a: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/>
            </a:r>
            <a:br>
              <a:rPr kumimoji="0" lang="de-DE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</a:br>
            <a:endParaRPr kumimoji="0" lang="de-DE" sz="28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de-DE" sz="2800" dirty="0" smtClean="0"/>
              <a:t> </a:t>
            </a:r>
            <a:r>
              <a:rPr lang="de-DE" sz="2800" dirty="0" smtClean="0"/>
              <a:t>l</a:t>
            </a:r>
            <a:r>
              <a:rPr lang="de-DE" sz="2800" dirty="0" smtClean="0"/>
              <a:t>ange Initialisierungszeit</a:t>
            </a:r>
            <a:r>
              <a:rPr lang="de-DE" sz="2800" dirty="0" smtClean="0"/>
              <a:t/>
            </a:r>
            <a:br>
              <a:rPr lang="de-DE" sz="2800" dirty="0" smtClean="0"/>
            </a:b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Bildschirmpräsentation (4:3)</PresentationFormat>
  <Paragraphs>191</Paragraphs>
  <Slides>39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Larissa-Design</vt:lpstr>
      <vt:lpstr>Dynamische Geometrie mit JSXGraph 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Folie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geometry with JSXGraph</dc:title>
  <dc:creator>Bianca</dc:creator>
  <cp:lastModifiedBy>Bianca</cp:lastModifiedBy>
  <cp:revision>39</cp:revision>
  <dcterms:created xsi:type="dcterms:W3CDTF">2010-05-03T12:51:13Z</dcterms:created>
  <dcterms:modified xsi:type="dcterms:W3CDTF">2010-06-22T17:31:45Z</dcterms:modified>
</cp:coreProperties>
</file>