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458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B00"/>
    <a:srgbClr val="DA2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7048-55A3-4328-9C02-277B362A0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52FB1-92EE-4ECB-B2CF-88DD7B269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7AFC-1E43-4ACF-A80C-F1E17C71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7BD0-B59E-4F7E-A3B4-9EDBF437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877CD-B7F4-4754-A0A6-69368832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57A8-3881-49C5-9B34-3F2371FA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83838-3BC6-4FA6-BDA6-0F21DBC46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E610-4CCE-4CBD-BC7B-E1E2CD98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AE7A-FD8D-4419-931E-639195F4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A439-ECBE-4884-B27A-A56510BC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64377-B71A-4FE1-9D2E-173AF2B10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31178"/>
            <a:ext cx="2628900" cy="4974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F34FD-8A25-4E59-96C7-1FD08D285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83516" y="931178"/>
            <a:ext cx="7231310" cy="49746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B6C5-39D8-4651-905F-242003FD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8E38-69BF-438D-A20A-0BAD35FC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E665-C1FB-4128-99DE-8A1427CA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Columns with Section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0381" y="488362"/>
            <a:ext cx="10951239" cy="720000"/>
          </a:xfrm>
          <a:prstGeom prst="rect">
            <a:avLst/>
          </a:prstGeom>
        </p:spPr>
        <p:txBody>
          <a:bodyPr bIns="46800" anchor="ctr" anchorCtr="0"/>
          <a:lstStyle>
            <a:lvl1pPr>
              <a:defRPr sz="3598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F3343-CE0D-F344-8838-5208201324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0559" y="2412000"/>
            <a:ext cx="2700703" cy="3600000"/>
          </a:xfrm>
        </p:spPr>
        <p:txBody>
          <a:bodyPr anchor="t">
            <a:normAutofit/>
          </a:bodyPr>
          <a:lstStyle>
            <a:lvl1pPr>
              <a:buSzPct val="130000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8DA236-7B8F-1E49-805A-8FB7444150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0738" y="2421603"/>
            <a:ext cx="2700703" cy="3600000"/>
          </a:xfrm>
        </p:spPr>
        <p:txBody>
          <a:bodyPr anchor="t">
            <a:normAutofit/>
          </a:bodyPr>
          <a:lstStyle>
            <a:lvl1pPr>
              <a:buSzPct val="130000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DC3BF-6D53-DC43-86C5-7E9071E35C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380" y="2412000"/>
            <a:ext cx="2700703" cy="3600000"/>
          </a:xfrm>
        </p:spPr>
        <p:txBody>
          <a:bodyPr anchor="t">
            <a:normAutofit/>
          </a:bodyPr>
          <a:lstStyle>
            <a:lvl1pPr>
              <a:buSzPct val="130000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50FF42-449F-4D49-BF6C-1ABFDD3198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736" y="1362584"/>
            <a:ext cx="2700703" cy="91440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6926" indent="0">
              <a:buNone/>
              <a:defRPr/>
            </a:lvl2pPr>
            <a:lvl3pPr marL="913852" indent="0">
              <a:buNone/>
              <a:defRPr/>
            </a:lvl3pPr>
            <a:lvl4pPr marL="1370778" indent="0">
              <a:buNone/>
              <a:defRPr/>
            </a:lvl4pPr>
            <a:lvl5pPr marL="1827704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BB423DD-5E56-4945-A797-A37DC448BE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70556" y="1362584"/>
            <a:ext cx="2700703" cy="91440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6926" indent="0">
              <a:buNone/>
              <a:defRPr/>
            </a:lvl2pPr>
            <a:lvl3pPr marL="913852" indent="0">
              <a:buNone/>
              <a:defRPr/>
            </a:lvl3pPr>
            <a:lvl4pPr marL="1370778" indent="0">
              <a:buNone/>
              <a:defRPr/>
            </a:lvl4pPr>
            <a:lvl5pPr marL="1827704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08B5960-1182-4C43-A8D4-1B7A70638B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376" y="1362584"/>
            <a:ext cx="2700703" cy="91440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6926" indent="0">
              <a:buNone/>
              <a:defRPr>
                <a:solidFill>
                  <a:schemeClr val="accent1"/>
                </a:solidFill>
              </a:defRPr>
            </a:lvl2pPr>
            <a:lvl3pPr marL="913852" indent="0">
              <a:buNone/>
              <a:defRPr>
                <a:solidFill>
                  <a:schemeClr val="accent1"/>
                </a:solidFill>
              </a:defRPr>
            </a:lvl3pPr>
            <a:lvl4pPr marL="1370778" indent="0">
              <a:buNone/>
              <a:defRPr>
                <a:solidFill>
                  <a:schemeClr val="accent1"/>
                </a:solidFill>
              </a:defRPr>
            </a:lvl4pPr>
            <a:lvl5pPr marL="1827704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5649073-3B20-A54C-AF2B-6D95DBD0C5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70916" y="2421603"/>
            <a:ext cx="2700703" cy="3600000"/>
          </a:xfrm>
        </p:spPr>
        <p:txBody>
          <a:bodyPr anchor="t">
            <a:normAutofit/>
          </a:bodyPr>
          <a:lstStyle>
            <a:lvl1pPr>
              <a:buSzPct val="130000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0D29F0D-0984-784F-A0A5-2D40C3955A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70916" y="1362584"/>
            <a:ext cx="2700703" cy="91440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6926" indent="0">
              <a:buNone/>
              <a:defRPr/>
            </a:lvl2pPr>
            <a:lvl3pPr marL="913852" indent="0">
              <a:buNone/>
              <a:defRPr/>
            </a:lvl3pPr>
            <a:lvl4pPr marL="1370778" indent="0">
              <a:buNone/>
              <a:defRPr/>
            </a:lvl4pPr>
            <a:lvl5pPr marL="1827704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1051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7585-98A7-4642-B1A7-4C7CBC4F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6E10-6BFF-4234-837B-BD1B6F3C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403A-A969-4EC7-B4D1-24BC0189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CC0BE-C1F2-4FD5-BC88-8EEAAD15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CEAE4-4D84-483E-AF99-46DAB4A5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71EA-574D-474A-9495-5B721859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AAAD6-0A20-41E4-A9F4-22C6119C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834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C8B8-39C7-4B07-B9FA-67A37E5C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C456-8548-4C07-84C3-0D76CB0C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E932-5801-4783-B235-F71ECFAA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0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D1A6-EB11-4240-92E4-9CD1F4B7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2B38-5A21-4AA0-88DD-9C585458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3516" y="2348917"/>
            <a:ext cx="4944610" cy="3590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91184-5A29-465D-BE62-27A3A95B4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88" y="2348917"/>
            <a:ext cx="4944611" cy="35902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5F63A-F8BE-4B01-BE0E-CBB3772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3888-4CBA-4529-807F-FF4F195F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4DF94-DDD1-4A6F-938C-AD7BB0B1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3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91AB-16BC-4A45-BCFF-46EB95A3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866776"/>
            <a:ext cx="10071872" cy="1129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889C8-84D5-44DE-80C8-0DD98B1B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516" y="2130804"/>
            <a:ext cx="4714059" cy="6343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3F6CA-666F-49C6-81A4-D0750A9D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3516" y="2776755"/>
            <a:ext cx="4714059" cy="31207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CE78C-2162-4135-941E-20D99E096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30802"/>
            <a:ext cx="5183188" cy="6343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2BC03-B5B9-455E-971F-D7BDE54B6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76755"/>
            <a:ext cx="5180012" cy="3120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FD605-6B88-44A8-A4B1-91EB5065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6B543-2896-4C02-85ED-4452B90B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67A68-4759-4010-936E-534E4607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3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85F7-8A35-4707-BC45-370D18B0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2D0E7-F211-40E4-978A-A4921C2A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950B3-9FC3-49C6-8DDA-0C2422F1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0C7CC-A016-4D44-8F59-3B6E1BE6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2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F0D8E-74A0-4266-9661-2D1BF88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4D65-3140-46DF-8262-0BB2AF33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399C6-DDA1-4957-87F7-1B186744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9587-55FE-4F82-A586-1CB145F0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87424"/>
            <a:ext cx="3488509" cy="12356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B660-85C5-4C17-804C-EBB83385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75D0F-6943-4132-A580-FAC6DE52B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3516" y="2550194"/>
            <a:ext cx="3488509" cy="33187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C298F-5BB0-41AA-9CC2-9D612CD5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FEE02-99A9-4B63-BEF1-D1518B17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125D3-A013-4E71-B0A9-0B9A7DAB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9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9BCF-5C28-4254-8DB7-7A45AD85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87424"/>
            <a:ext cx="3488509" cy="134471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9DD18-4E73-4BED-AFF6-DB696C9FB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1A2F4-CCCB-4B65-8F5A-12C34285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3516" y="2466362"/>
            <a:ext cx="3488509" cy="3394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E8FD5-7E85-4234-937A-4AE74381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02B1C-7154-4939-901F-4D085997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A694C-D6FD-4E00-AD7C-489C8D91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D5D7F5-562B-42D3-885E-8C579833BD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9" b="24357"/>
          <a:stretch/>
        </p:blipFill>
        <p:spPr>
          <a:xfrm>
            <a:off x="9873842" y="0"/>
            <a:ext cx="2310468" cy="5536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9B363-9618-4ACB-8C04-E8FB2460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18799"/>
            <a:ext cx="100702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2510-E31C-4FFD-8956-5D8A0097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516" y="2368799"/>
            <a:ext cx="10070284" cy="357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1B0355-FBC1-467A-91E3-ED4B84152397}"/>
              </a:ext>
            </a:extLst>
          </p:cNvPr>
          <p:cNvSpPr/>
          <p:nvPr userDrawn="1"/>
        </p:nvSpPr>
        <p:spPr>
          <a:xfrm>
            <a:off x="0" y="553673"/>
            <a:ext cx="12192000" cy="127364"/>
          </a:xfrm>
          <a:prstGeom prst="rect">
            <a:avLst/>
          </a:prstGeom>
          <a:solidFill>
            <a:srgbClr val="DA2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3D8C5-92EF-49CA-A0BA-8BFA142E4B9F}"/>
              </a:ext>
            </a:extLst>
          </p:cNvPr>
          <p:cNvSpPr/>
          <p:nvPr userDrawn="1"/>
        </p:nvSpPr>
        <p:spPr>
          <a:xfrm>
            <a:off x="-983" y="680906"/>
            <a:ext cx="12192000" cy="127364"/>
          </a:xfrm>
          <a:prstGeom prst="rect">
            <a:avLst/>
          </a:prstGeom>
          <a:solidFill>
            <a:srgbClr val="FC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C10E35-CC2A-4772-A087-CE039A41659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2" y="85069"/>
            <a:ext cx="1191936" cy="11919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5E8507-269D-4829-A125-44E0FC450222}"/>
              </a:ext>
            </a:extLst>
          </p:cNvPr>
          <p:cNvSpPr/>
          <p:nvPr userDrawn="1"/>
        </p:nvSpPr>
        <p:spPr>
          <a:xfrm>
            <a:off x="983" y="6175434"/>
            <a:ext cx="12192000" cy="127364"/>
          </a:xfrm>
          <a:prstGeom prst="rect">
            <a:avLst/>
          </a:prstGeom>
          <a:solidFill>
            <a:srgbClr val="DA2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39EB9-3CB9-4F16-8413-E8A10EA21E70}"/>
              </a:ext>
            </a:extLst>
          </p:cNvPr>
          <p:cNvSpPr/>
          <p:nvPr userDrawn="1"/>
        </p:nvSpPr>
        <p:spPr>
          <a:xfrm>
            <a:off x="0" y="6050997"/>
            <a:ext cx="12192000" cy="127364"/>
          </a:xfrm>
          <a:prstGeom prst="rect">
            <a:avLst/>
          </a:prstGeom>
          <a:solidFill>
            <a:srgbClr val="FC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tiff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tiff"/><Relationship Id="rId11" Type="http://schemas.openxmlformats.org/officeDocument/2006/relationships/image" Target="../media/image18.tiff"/><Relationship Id="rId5" Type="http://schemas.openxmlformats.org/officeDocument/2006/relationships/image" Target="../media/image12.tiff"/><Relationship Id="rId10" Type="http://schemas.openxmlformats.org/officeDocument/2006/relationships/image" Target="../media/image17.tiff"/><Relationship Id="rId4" Type="http://schemas.openxmlformats.org/officeDocument/2006/relationships/image" Target="../media/image11.tiff"/><Relationship Id="rId9" Type="http://schemas.openxmlformats.org/officeDocument/2006/relationships/image" Target="../media/image16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vue.Columbus@outlook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432DC3-3D32-4E39-9733-B97A9C560D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251" y="1048784"/>
            <a:ext cx="7659498" cy="4995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054634-0899-41A2-BA31-A1130359587E}"/>
              </a:ext>
            </a:extLst>
          </p:cNvPr>
          <p:cNvSpPr txBox="1"/>
          <p:nvPr/>
        </p:nvSpPr>
        <p:spPr>
          <a:xfrm>
            <a:off x="2912203" y="1442907"/>
            <a:ext cx="765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WELCOME TO</a:t>
            </a:r>
          </a:p>
        </p:txBody>
      </p:sp>
    </p:spTree>
    <p:extLst>
      <p:ext uri="{BB962C8B-B14F-4D97-AF65-F5344CB8AC3E}">
        <p14:creationId xmlns:p14="http://schemas.microsoft.com/office/powerpoint/2010/main" val="276115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F62D-A3F5-4E18-ADB9-1A8BD4D0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FOOD &amp; LOCATION SPONSOR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94EF9E-73CE-49F7-96C9-D72EE6EDD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91" y="2634143"/>
            <a:ext cx="9117306" cy="3039102"/>
          </a:xfrm>
        </p:spPr>
      </p:pic>
    </p:spTree>
    <p:extLst>
      <p:ext uri="{BB962C8B-B14F-4D97-AF65-F5344CB8AC3E}">
        <p14:creationId xmlns:p14="http://schemas.microsoft.com/office/powerpoint/2010/main" val="15821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E7AC-7173-446A-8D70-7C6C6ADB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BRONZE SPONSOR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C2DFF-E7B2-4225-A156-B94F36A85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13" y="3429000"/>
            <a:ext cx="6211662" cy="1449388"/>
          </a:xfrm>
        </p:spPr>
      </p:pic>
    </p:spTree>
    <p:extLst>
      <p:ext uri="{BB962C8B-B14F-4D97-AF65-F5344CB8AC3E}">
        <p14:creationId xmlns:p14="http://schemas.microsoft.com/office/powerpoint/2010/main" val="41145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95D3-4F7B-4DA8-ADD2-5C633ADB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SWAG SPONSORS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81A676-2F51-442D-9AD5-3BA81F618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8062" y="2349478"/>
            <a:ext cx="5655876" cy="72718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36149C-140B-4A58-9BF3-186A637CB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84" y="4195755"/>
            <a:ext cx="4472031" cy="16155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59AB9E-41B9-4B2F-A378-03A0C0E4A54F}"/>
              </a:ext>
            </a:extLst>
          </p:cNvPr>
          <p:cNvSpPr txBox="1"/>
          <p:nvPr/>
        </p:nvSpPr>
        <p:spPr>
          <a:xfrm>
            <a:off x="2846489" y="3126996"/>
            <a:ext cx="706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USE CODE ‘ug367’ TO SAVE 36% ON ANY PURCHASE AT MANNING.COM!</a:t>
            </a:r>
          </a:p>
        </p:txBody>
      </p:sp>
    </p:spTree>
    <p:extLst>
      <p:ext uri="{BB962C8B-B14F-4D97-AF65-F5344CB8AC3E}">
        <p14:creationId xmlns:p14="http://schemas.microsoft.com/office/powerpoint/2010/main" val="28159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23F91-A15C-1845-825F-BB8CE98D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7" y="5294690"/>
            <a:ext cx="10948387" cy="72000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/>
              <a:t>Helping Developers Be Successful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A695EE-564E-A448-BAFB-3FECBA0171DE}"/>
              </a:ext>
            </a:extLst>
          </p:cNvPr>
          <p:cNvCxnSpPr>
            <a:cxnSpLocks/>
          </p:cNvCxnSpPr>
          <p:nvPr/>
        </p:nvCxnSpPr>
        <p:spPr>
          <a:xfrm>
            <a:off x="4196449" y="1705437"/>
            <a:ext cx="0" cy="3378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66B7A3-8E6B-AA4B-B72E-CA3BFBCA34B3}"/>
              </a:ext>
            </a:extLst>
          </p:cNvPr>
          <p:cNvCxnSpPr>
            <a:cxnSpLocks/>
          </p:cNvCxnSpPr>
          <p:nvPr/>
        </p:nvCxnSpPr>
        <p:spPr>
          <a:xfrm>
            <a:off x="8549611" y="1705437"/>
            <a:ext cx="0" cy="3378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7EA930-DBA3-5248-8494-B4B4C5B36D8A}"/>
              </a:ext>
            </a:extLst>
          </p:cNvPr>
          <p:cNvSpPr txBox="1"/>
          <p:nvPr/>
        </p:nvSpPr>
        <p:spPr bwMode="auto">
          <a:xfrm>
            <a:off x="122492" y="3653144"/>
            <a:ext cx="4044028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dirty="0">
                <a:solidFill>
                  <a:srgbClr val="00A4A5"/>
                </a:solidFill>
                <a:cs typeface="Arial"/>
              </a:rPr>
              <a:t>Modern UI Made Easy</a:t>
            </a:r>
          </a:p>
          <a:p>
            <a:pPr algn="ctr">
              <a:defRPr/>
            </a:pPr>
            <a:r>
              <a:rPr lang="en-US" dirty="0">
                <a:solidFill>
                  <a:srgbClr val="55D400"/>
                </a:solidFill>
              </a:rPr>
              <a:t>Powering millions of .NET</a:t>
            </a:r>
            <a:r>
              <a:rPr lang="en-US" dirty="0">
                <a:solidFill>
                  <a:srgbClr val="55D400"/>
                </a:solidFill>
                <a:cs typeface="Arial"/>
              </a:rPr>
              <a:t>, </a:t>
            </a:r>
          </a:p>
          <a:p>
            <a:pPr algn="ctr">
              <a:defRPr/>
            </a:pPr>
            <a:r>
              <a:rPr lang="en-US" dirty="0">
                <a:solidFill>
                  <a:srgbClr val="55D400"/>
                </a:solidFill>
                <a:cs typeface="Arial"/>
              </a:rPr>
              <a:t>JavaScript &amp; Chatbot Apps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4975C70-F339-6049-850F-A16518D8D5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9647" y="1705438"/>
            <a:ext cx="1349099" cy="15837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1F0494-AF31-264E-9B73-72F2611267C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739" y="3090018"/>
            <a:ext cx="3084082" cy="46914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9D2AC33-7E1E-E344-B82B-4E6A74D40677}"/>
              </a:ext>
            </a:extLst>
          </p:cNvPr>
          <p:cNvSpPr txBox="1"/>
          <p:nvPr/>
        </p:nvSpPr>
        <p:spPr bwMode="auto">
          <a:xfrm>
            <a:off x="4412468" y="3650455"/>
            <a:ext cx="3973868" cy="73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buSzTx/>
              <a:defRPr/>
            </a:pPr>
            <a:r>
              <a:rPr lang="en-US" dirty="0">
                <a:solidFill>
                  <a:srgbClr val="00A4A5"/>
                </a:solidFill>
              </a:rPr>
              <a:t>Build Better</a:t>
            </a:r>
            <a:r>
              <a:rPr lang="en-US" dirty="0">
                <a:solidFill>
                  <a:srgbClr val="00A4A5"/>
                </a:solidFill>
                <a:cs typeface="Arial"/>
              </a:rPr>
              <a:t> Web Apps Faster</a:t>
            </a:r>
            <a:endParaRPr lang="en-US" dirty="0"/>
          </a:p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55D400"/>
                </a:solidFill>
                <a:latin typeface="Arial" charset="0"/>
              </a:rPr>
              <a:t>Bring Your Framework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42FE992-165C-5A4E-BCB8-66A47341FE8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3398" y="3006454"/>
            <a:ext cx="565416" cy="5654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1A54638-C63E-354F-9C34-F33EF88B3C8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2310" y="3071356"/>
            <a:ext cx="493562" cy="4935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B75AD11-5531-114E-B6DE-F923A8C7330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4388" y="3071357"/>
            <a:ext cx="489545" cy="4895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70F448-E20A-234A-98D8-B8B6916991F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089369" y="3107330"/>
            <a:ext cx="466691" cy="41759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9E22845-F255-AF44-824A-F2D9CCAD8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2399" y="1965890"/>
            <a:ext cx="2588162" cy="10268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357916D-50E3-DF41-9AF3-C41DE213C9C4}"/>
              </a:ext>
            </a:extLst>
          </p:cNvPr>
          <p:cNvSpPr txBox="1"/>
          <p:nvPr/>
        </p:nvSpPr>
        <p:spPr bwMode="auto">
          <a:xfrm>
            <a:off x="8765630" y="3654099"/>
            <a:ext cx="3120534" cy="73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A4A5"/>
                </a:solidFill>
                <a:latin typeface="Arial" charset="0"/>
              </a:rPr>
              <a:t>Native Mobile Apps with JS</a:t>
            </a:r>
          </a:p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55D400"/>
                </a:solidFill>
                <a:latin typeface="Arial" charset="0"/>
              </a:rPr>
              <a:t>OSS </a:t>
            </a:r>
            <a:r>
              <a:rPr lang="en-US" dirty="0">
                <a:latin typeface="Arial" charset="0"/>
              </a:rPr>
              <a:t>| </a:t>
            </a:r>
            <a:r>
              <a:rPr lang="en-US" dirty="0">
                <a:solidFill>
                  <a:srgbClr val="55D400"/>
                </a:solidFill>
              </a:rPr>
              <a:t>X</a:t>
            </a:r>
            <a:r>
              <a:rPr lang="en-US" dirty="0">
                <a:solidFill>
                  <a:srgbClr val="55D400"/>
                </a:solidFill>
                <a:latin typeface="Arial" charset="0"/>
              </a:rPr>
              <a:t>-Platform </a:t>
            </a:r>
            <a:r>
              <a:rPr lang="en-US" dirty="0">
                <a:latin typeface="Arial" charset="0"/>
              </a:rPr>
              <a:t>|</a:t>
            </a:r>
            <a:r>
              <a:rPr lang="en-US" dirty="0">
                <a:solidFill>
                  <a:srgbClr val="55D400"/>
                </a:solidFill>
                <a:latin typeface="Arial" charset="0"/>
              </a:rPr>
              <a:t> Any Tools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1013D1C-B1F6-8444-8B20-6984057586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4788" y="3105826"/>
            <a:ext cx="1308100" cy="4191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33CB787-8137-EC4B-A438-77FD3B106C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7097" y="3118220"/>
            <a:ext cx="419100" cy="4191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65503B-06CF-C444-94BA-B22B132DC5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6116" y="3126292"/>
            <a:ext cx="419100" cy="4191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2D1072F-C065-9F45-B155-C160CCD1C9C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1553" y="1754482"/>
            <a:ext cx="1735709" cy="118700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7D4229F-FAF9-174B-BFE2-3D9C64F1D5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6" y="934278"/>
            <a:ext cx="2148284" cy="50093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87B414-DA29-094B-8DB7-B63E5E8EB293}"/>
              </a:ext>
            </a:extLst>
          </p:cNvPr>
          <p:cNvSpPr txBox="1"/>
          <p:nvPr/>
        </p:nvSpPr>
        <p:spPr bwMode="auto">
          <a:xfrm>
            <a:off x="1298538" y="4718371"/>
            <a:ext cx="1604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E67300"/>
                </a:solidFill>
              </a:rPr>
              <a:t>telerik.com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0D1D6E-4AAC-7846-8DFF-E558CD90AA95}"/>
              </a:ext>
            </a:extLst>
          </p:cNvPr>
          <p:cNvSpPr txBox="1"/>
          <p:nvPr/>
        </p:nvSpPr>
        <p:spPr bwMode="auto">
          <a:xfrm>
            <a:off x="5431078" y="4714973"/>
            <a:ext cx="1604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E67300"/>
                </a:solidFill>
              </a:rPr>
              <a:t>kendoui.com</a:t>
            </a:r>
            <a:endParaRPr lang="en-US" dirty="0">
              <a:solidFill>
                <a:srgbClr val="E67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3993DF-9789-8645-B64F-030EDEC5E7E6}"/>
              </a:ext>
            </a:extLst>
          </p:cNvPr>
          <p:cNvSpPr txBox="1"/>
          <p:nvPr/>
        </p:nvSpPr>
        <p:spPr bwMode="auto">
          <a:xfrm>
            <a:off x="9381829" y="4714973"/>
            <a:ext cx="188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E67300"/>
                </a:solidFill>
              </a:rPr>
              <a:t>nativescript.org</a:t>
            </a:r>
            <a:endParaRPr lang="en-US" dirty="0">
              <a:solidFill>
                <a:srgbClr val="E67300"/>
              </a:solidFill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4D6CB861-1E77-44E7-B706-F9073D58A25C}"/>
              </a:ext>
            </a:extLst>
          </p:cNvPr>
          <p:cNvSpPr txBox="1">
            <a:spLocks/>
          </p:cNvSpPr>
          <p:nvPr/>
        </p:nvSpPr>
        <p:spPr>
          <a:xfrm>
            <a:off x="332872" y="939508"/>
            <a:ext cx="9287348" cy="327457"/>
          </a:xfrm>
          <a:prstGeom prst="rect">
            <a:avLst/>
          </a:prstGeom>
        </p:spPr>
        <p:txBody>
          <a:bodyPr anchor="t">
            <a:noAutofit/>
          </a:bodyPr>
          <a:lstStyle>
            <a:lvl1pPr marL="342694" indent="-342694" algn="l" defTabSz="913852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rgbClr val="5CE500"/>
              </a:buCl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1pPr>
            <a:lvl2pPr marL="742504" indent="-285578" algn="l" defTabSz="913852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rgbClr val="5CE500"/>
              </a:buClr>
              <a:buChar char="•"/>
              <a:defRPr lang="en-US" sz="2000" kern="1200" dirty="0" smtClean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2pPr>
            <a:lvl3pPr marL="1142314" indent="-228462" algn="l" defTabSz="913852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rgbClr val="5CE500"/>
              </a:buClr>
              <a:buFont typeface="Arial" charset="0"/>
              <a:buChar char="–"/>
              <a:defRPr lang="en-US" sz="2000" kern="1200" dirty="0" smtClean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3pPr>
            <a:lvl4pPr marL="1599240" indent="-228462" algn="l" defTabSz="913852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rgbClr val="5CE500"/>
              </a:buClr>
              <a:buSzPct val="95000"/>
              <a:buFont typeface="Courier New" pitchFamily="49" charset="0"/>
              <a:buChar char="o"/>
              <a:defRPr lang="en-US" sz="1800" kern="1200" dirty="0" smtClean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4pPr>
            <a:lvl5pPr marL="2056166" indent="-228462" algn="l" defTabSz="913852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092" indent="-2284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998">
                <a:solidFill>
                  <a:schemeClr val="tx1"/>
                </a:solidFill>
                <a:latin typeface="+mn-lt"/>
              </a:defRPr>
            </a:lvl6pPr>
            <a:lvl7pPr marL="2970017" indent="-2284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998">
                <a:solidFill>
                  <a:schemeClr val="tx1"/>
                </a:solidFill>
                <a:latin typeface="+mn-lt"/>
              </a:defRPr>
            </a:lvl7pPr>
            <a:lvl8pPr marL="3426943" indent="-2284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998">
                <a:solidFill>
                  <a:schemeClr val="tx1"/>
                </a:solidFill>
                <a:latin typeface="+mn-lt"/>
              </a:defRPr>
            </a:lvl8pPr>
            <a:lvl9pPr marL="3883868" indent="-2284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998">
                <a:solidFill>
                  <a:schemeClr val="tx1"/>
                </a:solidFill>
                <a:latin typeface="+mn-lt"/>
              </a:defRPr>
            </a:lvl9pPr>
          </a:lstStyle>
          <a:p>
            <a:pPr marL="342265" indent="-342265" algn="ctr">
              <a:buNone/>
              <a:defRPr/>
            </a:pPr>
            <a:r>
              <a:rPr lang="en-AU" dirty="0">
                <a:solidFill>
                  <a:srgbClr val="373A3E"/>
                </a:solidFill>
              </a:rPr>
              <a:t>Thanks</a:t>
            </a:r>
            <a:r>
              <a:rPr lang="en-AU" dirty="0"/>
              <a:t> to our sponsor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857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9999-0877-4B24-883F-9BA46046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VueConf.US 2019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AC6001-E38D-4664-86A1-BE2B5BF6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$50 off Main Conference</a:t>
            </a:r>
          </a:p>
          <a:p>
            <a:pPr lvl="1"/>
            <a:r>
              <a:rPr lang="en-US" dirty="0"/>
              <a:t>VUECONFMTUP50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$100 off Main Conference + Workshop	</a:t>
            </a:r>
          </a:p>
          <a:p>
            <a:pPr lvl="1"/>
            <a:r>
              <a:rPr lang="en-US" dirty="0"/>
              <a:t>VUECONFMTUP-WORKSHOP100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THREE WEEKS TO USE!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40" y="2368799"/>
            <a:ext cx="3477960" cy="34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D7F1-5168-4CFC-93AC-9F6D16F3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2019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6D7F-7D2D-4A78-AABE-D498C301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February 2019, exact date(s) TBD</a:t>
            </a:r>
          </a:p>
          <a:p>
            <a:endParaRPr lang="en-US" dirty="0"/>
          </a:p>
          <a:p>
            <a:r>
              <a:rPr lang="en-US" dirty="0"/>
              <a:t>Build a </a:t>
            </a:r>
            <a:r>
              <a:rPr lang="en-US" dirty="0" err="1"/>
              <a:t>VueJS</a:t>
            </a:r>
            <a:r>
              <a:rPr lang="en-US" dirty="0"/>
              <a:t> Website for a Local Non-Profit!</a:t>
            </a:r>
          </a:p>
          <a:p>
            <a:pPr lvl="1"/>
            <a:r>
              <a:rPr lang="en-US" dirty="0"/>
              <a:t>If you know of a non-profit, please nominate them!</a:t>
            </a:r>
          </a:p>
          <a:p>
            <a:pPr lvl="2"/>
            <a:r>
              <a:rPr lang="en-US" dirty="0"/>
              <a:t>Email </a:t>
            </a:r>
            <a:r>
              <a:rPr lang="en-US" dirty="0">
                <a:hlinkClick r:id="rId2"/>
              </a:rPr>
              <a:t>vue.columbus@outlook.com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EF3C-DA9F-4B61-9CD6-CBF44A85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18800"/>
            <a:ext cx="10070284" cy="968724"/>
          </a:xfrm>
        </p:spPr>
        <p:txBody>
          <a:bodyPr/>
          <a:lstStyle/>
          <a:p>
            <a:pPr algn="ctr"/>
            <a:r>
              <a:rPr lang="en-US" b="1" dirty="0"/>
              <a:t>2019 SCHEDULE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6874B-C795-4DEA-A7DC-58CDB92C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3516" y="1887525"/>
            <a:ext cx="4944610" cy="40516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January</a:t>
            </a:r>
          </a:p>
          <a:p>
            <a:pPr lvl="1"/>
            <a:r>
              <a:rPr lang="en-US" dirty="0"/>
              <a:t>James </a:t>
            </a:r>
            <a:r>
              <a:rPr lang="en-US" dirty="0" err="1"/>
              <a:t>MacIvor</a:t>
            </a:r>
            <a:r>
              <a:rPr lang="en-US" dirty="0"/>
              <a:t> – </a:t>
            </a:r>
            <a:r>
              <a:rPr lang="en-US" dirty="0" err="1"/>
              <a:t>Nuxt</a:t>
            </a:r>
            <a:r>
              <a:rPr lang="en-US" dirty="0"/>
              <a:t> Level </a:t>
            </a:r>
            <a:r>
              <a:rPr lang="en-US" dirty="0" err="1"/>
              <a:t>Vue</a:t>
            </a:r>
            <a:endParaRPr lang="en-US" dirty="0"/>
          </a:p>
          <a:p>
            <a:r>
              <a:rPr lang="en-US" dirty="0"/>
              <a:t>February </a:t>
            </a:r>
          </a:p>
          <a:p>
            <a:pPr lvl="1"/>
            <a:r>
              <a:rPr lang="en-US" dirty="0"/>
              <a:t>Hackathon!</a:t>
            </a:r>
          </a:p>
          <a:p>
            <a:r>
              <a:rPr lang="en-US" dirty="0"/>
              <a:t>March</a:t>
            </a:r>
          </a:p>
          <a:p>
            <a:pPr lvl="1"/>
            <a:r>
              <a:rPr lang="en-US" dirty="0"/>
              <a:t>First Time Speaker(s) - TBD</a:t>
            </a:r>
          </a:p>
          <a:p>
            <a:r>
              <a:rPr lang="en-US" dirty="0"/>
              <a:t>April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May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June</a:t>
            </a:r>
          </a:p>
          <a:p>
            <a:pPr lvl="1"/>
            <a:r>
              <a:rPr lang="en-US" dirty="0"/>
              <a:t>Available!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27926-0244-4C34-A938-CE0CBA11E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88" y="1887524"/>
            <a:ext cx="4944611" cy="40516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July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August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September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October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November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December</a:t>
            </a:r>
          </a:p>
          <a:p>
            <a:pPr lvl="1"/>
            <a:r>
              <a:rPr lang="en-US" dirty="0"/>
              <a:t>Holiday Party!</a:t>
            </a:r>
          </a:p>
        </p:txBody>
      </p:sp>
    </p:spTree>
    <p:extLst>
      <p:ext uri="{BB962C8B-B14F-4D97-AF65-F5344CB8AC3E}">
        <p14:creationId xmlns:p14="http://schemas.microsoft.com/office/powerpoint/2010/main" val="22160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how Template.potx" id="{DF7BAC5C-F962-40A0-B336-AAFFAA36C161}" vid="{94E219FC-B4F2-4BC9-82F0-5EE8BED5E3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Slideshow Template</Template>
  <TotalTime>65</TotalTime>
  <Words>173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Wingdings</vt:lpstr>
      <vt:lpstr>Office Theme</vt:lpstr>
      <vt:lpstr>PowerPoint Presentation</vt:lpstr>
      <vt:lpstr>FOOD &amp; LOCATION SPONSOR</vt:lpstr>
      <vt:lpstr>BRONZE SPONSOR</vt:lpstr>
      <vt:lpstr>SWAG SPONSORS</vt:lpstr>
      <vt:lpstr>Helping Developers Be Successful</vt:lpstr>
      <vt:lpstr>VueConf.US 2019</vt:lpstr>
      <vt:lpstr>2019 HACKATHON</vt:lpstr>
      <vt:lpstr>2019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Allen</dc:creator>
  <cp:lastModifiedBy>Calvin Allen</cp:lastModifiedBy>
  <cp:revision>25</cp:revision>
  <dcterms:created xsi:type="dcterms:W3CDTF">2018-11-28T01:23:44Z</dcterms:created>
  <dcterms:modified xsi:type="dcterms:W3CDTF">2019-01-23T20:01:51Z</dcterms:modified>
</cp:coreProperties>
</file>