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0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7C4-D0B7-4DD6-BD3F-D1C39E9F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ELK </a:t>
            </a:r>
            <a:r>
              <a:rPr lang="ru-RU" sz="4200" dirty="0">
                <a:solidFill>
                  <a:schemeClr val="bg1"/>
                </a:solidFill>
              </a:rPr>
              <a:t>для визуализации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86AC4-930E-46C0-842C-115E8DC41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6" y="3505199"/>
            <a:ext cx="5141949" cy="1198120"/>
          </a:xfrm>
        </p:spPr>
        <p:txBody>
          <a:bodyPr>
            <a:normAutofit/>
          </a:bodyPr>
          <a:lstStyle/>
          <a:p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DFC34-8ABE-4A0E-918E-CC887F932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5" r="31683" b="-1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2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C22-85F7-4D9C-8485-B53383FC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8795D-29BD-45E8-89DC-8F960C92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http://localhost:9000/_aliases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http://localhost:9000/data-2021.02.01/_search?pretty=true&amp;size=10000&amp;q=*:*</a:t>
            </a:r>
          </a:p>
          <a:p>
            <a:endParaRPr lang="en-US" dirty="0"/>
          </a:p>
          <a:p>
            <a:r>
              <a:rPr lang="en-US" dirty="0"/>
              <a:t>http://localhost:9000/data-2021.02.01/_count</a:t>
            </a:r>
          </a:p>
        </p:txBody>
      </p:sp>
    </p:spTree>
    <p:extLst>
      <p:ext uri="{BB962C8B-B14F-4D97-AF65-F5344CB8AC3E}">
        <p14:creationId xmlns:p14="http://schemas.microsoft.com/office/powerpoint/2010/main" val="359408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A9AA2-2FBC-44AE-B362-114E9BBA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ru-RU" sz="1800" dirty="0" err="1"/>
              <a:t>Kibana</a:t>
            </a:r>
            <a:r>
              <a:rPr lang="ru-RU" sz="1800" dirty="0"/>
              <a:t> – визуальный </a:t>
            </a:r>
            <a:r>
              <a:rPr lang="ru-RU" sz="1800" dirty="0" err="1"/>
              <a:t>инструмен</a:t>
            </a:r>
            <a:r>
              <a:rPr lang="en-US" sz="1800" dirty="0"/>
              <a:t> </a:t>
            </a:r>
            <a:r>
              <a:rPr lang="ru-RU" sz="1800" dirty="0"/>
              <a:t>взаимодействия с данными  для </a:t>
            </a:r>
            <a:r>
              <a:rPr lang="ru-RU" sz="1800" dirty="0" err="1"/>
              <a:t>Elasticsearch</a:t>
            </a:r>
            <a:r>
              <a:rPr lang="ru-RU" sz="1800" dirty="0"/>
              <a:t>. </a:t>
            </a:r>
          </a:p>
          <a:p>
            <a:r>
              <a:rPr lang="ru-RU" sz="1800" dirty="0"/>
              <a:t>Позволяет быстро создавать и обмениваться динамическими панелями мониторинга, включая таблицы, графики и диаграммы, которые отображают изменения в ES-запросах в реальном времени. </a:t>
            </a:r>
          </a:p>
          <a:p>
            <a:r>
              <a:rPr lang="ru-RU" sz="1800" dirty="0"/>
              <a:t>Существует также и альтернативы, например </a:t>
            </a:r>
            <a:r>
              <a:rPr lang="en-US" sz="1800" dirty="0"/>
              <a:t>Grafana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01BBAD-9D91-4C69-BFC5-C19A1BE6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659" y="0"/>
            <a:ext cx="3548404" cy="207711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3B7B51-2BB0-4534-850A-6F8F19D03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7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9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DD87DC-1084-4639-AB79-A2944A755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8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38C81-0239-40F7-A850-8171A14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ELK-stack</a:t>
            </a:r>
            <a:endParaRPr lang="ru-RU" sz="540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5986E-ED29-424D-B578-C516CCFE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effectLst/>
                <a:latin typeface="Helvetica Neue"/>
              </a:rPr>
              <a:t>"ELK" - это аббревиатура для трех проектов с открытым исходным кодом: </a:t>
            </a:r>
            <a:r>
              <a:rPr lang="ru-RU" sz="1800" b="0" i="0" dirty="0" err="1">
                <a:effectLst/>
                <a:latin typeface="Helvetica Neue"/>
              </a:rPr>
              <a:t>Elasticsearch</a:t>
            </a:r>
            <a:r>
              <a:rPr lang="ru-RU" sz="1800" b="0" i="0" dirty="0">
                <a:effectLst/>
                <a:latin typeface="Helvetica Neue"/>
              </a:rPr>
              <a:t>, </a:t>
            </a:r>
            <a:r>
              <a:rPr lang="ru-RU" sz="1800" b="0" i="0" dirty="0" err="1">
                <a:effectLst/>
                <a:latin typeface="Helvetica Neue"/>
              </a:rPr>
              <a:t>Logstash</a:t>
            </a:r>
            <a:r>
              <a:rPr lang="ru-RU" sz="1800" b="0" i="0" dirty="0">
                <a:effectLst/>
                <a:latin typeface="Helvetica Neue"/>
              </a:rPr>
              <a:t> и </a:t>
            </a:r>
            <a:r>
              <a:rPr lang="ru-RU" sz="1800" b="0" i="0" dirty="0" err="1">
                <a:effectLst/>
                <a:latin typeface="Helvetica Neue"/>
              </a:rPr>
              <a:t>Kibana</a:t>
            </a:r>
            <a:r>
              <a:rPr lang="ru-RU" sz="1800" b="0" i="0" dirty="0"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ru-RU" sz="1800" dirty="0">
                <a:latin typeface="Helvetica Neue"/>
              </a:rPr>
              <a:t>Данная связка получила широкое распространение в сфере мониторинга и анализа данных, журналировании и аналитики, в первую очередь за счёт открытости проектов, их способности к анализу современных распределенных, масштабируемых систем, а также простоте интеграции.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E1CDBC-EA3E-4BF1-8684-F38686FE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2423473"/>
            <a:ext cx="3548404" cy="2663227"/>
          </a:xfrm>
          <a:prstGeom prst="rect">
            <a:avLst/>
          </a:prstGeom>
        </p:spPr>
      </p:pic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3A4B1-6A71-4567-9B9A-83DC2B67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3" y="1082352"/>
            <a:ext cx="6445295" cy="50914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 err="1"/>
              <a:t>Logstash</a:t>
            </a:r>
            <a:r>
              <a:rPr lang="ru-RU" sz="1800" dirty="0"/>
              <a:t> — это инструмент получения, преобразования и сохранения данных в общем хранилище. Его первой задачей является прием данных в каком-либо виде: из файла, базы данных, логов или информационных каналов.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Далее полученная информация может модифицироваться с помощью фильтров, например, единая строка может быть разбита на поля, могут добавляться или изменяться данные, несколько строк могут </a:t>
            </a:r>
            <a:r>
              <a:rPr lang="ru-RU" sz="1800" dirty="0" err="1"/>
              <a:t>агрегироваться</a:t>
            </a:r>
            <a:r>
              <a:rPr lang="ru-RU" sz="1800" dirty="0"/>
              <a:t> и т.п.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Обработанная информация посылается в </a:t>
            </a:r>
            <a:r>
              <a:rPr lang="ru-RU" sz="1800" dirty="0" err="1"/>
              <a:t>Elasticsearch</a:t>
            </a:r>
            <a:r>
              <a:rPr lang="ru-RU" sz="1800" dirty="0"/>
              <a:t>, однако возможны другие варианты, например системы мониторинга и управления (</a:t>
            </a:r>
            <a:r>
              <a:rPr lang="ru-RU" sz="1800" dirty="0" err="1"/>
              <a:t>Nagios</a:t>
            </a:r>
            <a:r>
              <a:rPr lang="ru-RU" sz="1800" dirty="0"/>
              <a:t>, </a:t>
            </a:r>
            <a:r>
              <a:rPr lang="ru-RU" sz="1800" dirty="0" err="1"/>
              <a:t>Jira</a:t>
            </a:r>
            <a:r>
              <a:rPr lang="ru-RU" sz="1800" dirty="0"/>
              <a:t> и др.), системы хранения информации (</a:t>
            </a:r>
            <a:r>
              <a:rPr lang="ru-RU" sz="1800" dirty="0" err="1"/>
              <a:t>Google</a:t>
            </a:r>
            <a:r>
              <a:rPr lang="ru-RU" sz="1800" dirty="0"/>
              <a:t> </a:t>
            </a:r>
            <a:r>
              <a:rPr lang="ru-RU" sz="1800" dirty="0" err="1"/>
              <a:t>Cloud</a:t>
            </a:r>
            <a:r>
              <a:rPr lang="ru-RU" sz="1800" dirty="0"/>
              <a:t> </a:t>
            </a:r>
            <a:r>
              <a:rPr lang="ru-RU" sz="1800" dirty="0" err="1"/>
              <a:t>Storage</a:t>
            </a:r>
            <a:r>
              <a:rPr lang="ru-RU" sz="1800" dirty="0"/>
              <a:t>, </a:t>
            </a:r>
            <a:r>
              <a:rPr lang="ru-RU" sz="1800" dirty="0" err="1"/>
              <a:t>syslog</a:t>
            </a:r>
            <a:r>
              <a:rPr lang="ru-RU" sz="1800" dirty="0"/>
              <a:t> и др.), файлы на диске.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9F006E-07DE-4EB7-96BE-414DBF35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03" y="248833"/>
            <a:ext cx="3548404" cy="1401619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0E465-236D-4500-9DD7-39D76D74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BB3624-63DA-43B9-B88A-E7FA86213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1" y="2464172"/>
            <a:ext cx="10240679" cy="2285110"/>
          </a:xfrm>
        </p:spPr>
      </p:pic>
    </p:spTree>
    <p:extLst>
      <p:ext uri="{BB962C8B-B14F-4D97-AF65-F5344CB8AC3E}">
        <p14:creationId xmlns:p14="http://schemas.microsoft.com/office/powerpoint/2010/main" val="427110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D0692-5F6F-47BF-B08D-BCD3A875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AB467-CA19-4E16-B61D-3076E89C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Простейший пример использования</a:t>
            </a:r>
            <a:r>
              <a:rPr lang="en-US" dirty="0"/>
              <a:t> (</a:t>
            </a:r>
            <a:r>
              <a:rPr lang="ru-RU" dirty="0"/>
              <a:t>полноценная демонстрация в конце):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input {stdin {}} output {</a:t>
            </a:r>
            <a:r>
              <a:rPr lang="en-US" dirty="0" err="1"/>
              <a:t>stdout</a:t>
            </a:r>
            <a:r>
              <a:rPr lang="en-US" dirty="0"/>
              <a:t> {}}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0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CB943-671F-4032-9E9B-9F5141EE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A9969-7B1A-46F7-9F16-B217C04C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плане обработки может преобразовывать данные в нужный формат. Блок </a:t>
            </a:r>
            <a:r>
              <a:rPr lang="en-US" dirty="0"/>
              <a:t>filter </a:t>
            </a:r>
            <a:r>
              <a:rPr lang="ru-RU" dirty="0"/>
              <a:t>поддерживает базовые операции по отбору записей, а также их трансформации ( </a:t>
            </a:r>
            <a:r>
              <a:rPr lang="en-US" dirty="0"/>
              <a:t>strip, rename, fingerprinting ( add hash).</a:t>
            </a:r>
          </a:p>
          <a:p>
            <a:r>
              <a:rPr lang="ru-RU" dirty="0"/>
              <a:t>Также поддерживает операторы ветвления, и вставки кода на языке </a:t>
            </a:r>
            <a:r>
              <a:rPr lang="en-US" dirty="0"/>
              <a:t>Ruby.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79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97B6865C-4DC5-4539-88D8-3ACF6DE4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37" y="1094964"/>
            <a:ext cx="6624251" cy="50788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 err="1"/>
              <a:t>Elasticsearch</a:t>
            </a:r>
            <a:r>
              <a:rPr lang="ru-RU" sz="1800" dirty="0"/>
              <a:t> — программа полнотекстового поиска индексирования полученных данных. Основан на библиотеке </a:t>
            </a:r>
            <a:r>
              <a:rPr lang="ru-RU" sz="1800" dirty="0" err="1"/>
              <a:t>Apache</a:t>
            </a:r>
            <a:r>
              <a:rPr lang="ru-RU" sz="1800" dirty="0"/>
              <a:t> </a:t>
            </a:r>
            <a:r>
              <a:rPr lang="ru-RU" sz="1800" dirty="0" err="1"/>
              <a:t>Lucene</a:t>
            </a:r>
            <a:r>
              <a:rPr lang="ru-RU" sz="1800" dirty="0"/>
              <a:t> и, является </a:t>
            </a:r>
            <a:r>
              <a:rPr lang="ru-RU" sz="1800" dirty="0" err="1"/>
              <a:t>NoSQL</a:t>
            </a:r>
            <a:r>
              <a:rPr lang="ru-RU" sz="1800" dirty="0"/>
              <a:t> </a:t>
            </a:r>
            <a:r>
              <a:rPr lang="ru-RU" sz="1800" dirty="0" err="1"/>
              <a:t>database</a:t>
            </a:r>
            <a:r>
              <a:rPr lang="ru-RU" sz="1800" dirty="0"/>
              <a:t> решением. </a:t>
            </a:r>
          </a:p>
          <a:p>
            <a:pPr marL="0" indent="0">
              <a:buNone/>
            </a:pPr>
            <a:r>
              <a:rPr lang="ru-RU" sz="1800" dirty="0"/>
              <a:t>Главная задача этого инструмента — организация быстрого и гибкого поиска по полученным данным. Для ее решения имеется возможность выбора анализаторов текста, функционал «нечеткого поиска», поддерживается поиск по информации на восточных языках (китайский, японский). </a:t>
            </a:r>
          </a:p>
          <a:p>
            <a:pPr marL="0" indent="0">
              <a:buNone/>
            </a:pPr>
            <a:r>
              <a:rPr lang="ru-RU" sz="1800" dirty="0"/>
              <a:t>Доступ к базе данных организован по средствам </a:t>
            </a:r>
            <a:r>
              <a:rPr lang="en-US" sz="1800" dirty="0"/>
              <a:t>REST API</a:t>
            </a:r>
            <a:r>
              <a:rPr lang="ru-RU" sz="1800" dirty="0"/>
              <a:t>, который позволяет легко получить доступ к данным. В случае использования в составе стека, мы, по большому счёту используем её опосредованно через средства визуализации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2F1FEA73-5C40-4A8E-BE9F-51BC37B3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59" y="314316"/>
            <a:ext cx="3548404" cy="780648"/>
          </a:xfrm>
          <a:prstGeom prst="rect">
            <a:avLst/>
          </a:prstGeom>
        </p:spPr>
      </p:pic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F49B4-E64F-4BCF-B88F-97FDAA2D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запроса ( берём всё и сортируем)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400E9-5A01-44DA-8F37-73815810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/bank/_search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"query": { "</a:t>
            </a:r>
            <a:r>
              <a:rPr lang="en-US" dirty="0" err="1"/>
              <a:t>match_all</a:t>
            </a:r>
            <a:r>
              <a:rPr lang="en-US" dirty="0"/>
              <a:t>": {} },</a:t>
            </a:r>
          </a:p>
          <a:p>
            <a:r>
              <a:rPr lang="en-US" dirty="0"/>
              <a:t>  "sort": [</a:t>
            </a:r>
          </a:p>
          <a:p>
            <a:r>
              <a:rPr lang="en-US" dirty="0"/>
              <a:t>    { "</a:t>
            </a:r>
            <a:r>
              <a:rPr lang="en-US" dirty="0" err="1"/>
              <a:t>account_number</a:t>
            </a:r>
            <a:r>
              <a:rPr lang="en-US" dirty="0"/>
              <a:t>": "</a:t>
            </a:r>
            <a:r>
              <a:rPr lang="en-US" dirty="0" err="1"/>
              <a:t>asc</a:t>
            </a:r>
            <a:r>
              <a:rPr lang="en-US" dirty="0"/>
              <a:t>"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8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37D7D-07B5-4D26-8804-32B12870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ответа ( по умолчанию вернёт первые 10)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2480A-12E9-4BC6-835C-06A7D470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38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ответе также содержится следующая информация о поисковом запросе: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took</a:t>
            </a:r>
            <a:r>
              <a:rPr lang="ru-RU" dirty="0"/>
              <a:t> - сколько времени </a:t>
            </a:r>
            <a:r>
              <a:rPr lang="ru-RU" dirty="0" err="1"/>
              <a:t>Elasticsearch</a:t>
            </a:r>
            <a:r>
              <a:rPr lang="ru-RU" dirty="0"/>
              <a:t> выполняло запрос, в миллисекундах</a:t>
            </a:r>
          </a:p>
          <a:p>
            <a:pPr marL="0" indent="0">
              <a:buNone/>
            </a:pPr>
            <a:r>
              <a:rPr lang="ru-RU" dirty="0" err="1"/>
              <a:t>timed_out</a:t>
            </a:r>
            <a:r>
              <a:rPr lang="ru-RU" dirty="0"/>
              <a:t> - время ожидания поискового запроса истекло или нет</a:t>
            </a:r>
          </a:p>
          <a:p>
            <a:pPr marL="0" indent="0">
              <a:buNone/>
            </a:pPr>
            <a:r>
              <a:rPr lang="ru-RU" dirty="0"/>
              <a:t>_</a:t>
            </a:r>
            <a:r>
              <a:rPr lang="ru-RU" dirty="0" err="1"/>
              <a:t>shards</a:t>
            </a:r>
            <a:r>
              <a:rPr lang="ru-RU" dirty="0"/>
              <a:t> - сколько осколков было обыскано, и сколько осколков было выполнено успешно, не удалось или было пропущено.</a:t>
            </a:r>
          </a:p>
          <a:p>
            <a:pPr marL="0" indent="0">
              <a:buNone/>
            </a:pPr>
            <a:r>
              <a:rPr lang="ru-RU" dirty="0" err="1"/>
              <a:t>max_score</a:t>
            </a:r>
            <a:r>
              <a:rPr lang="ru-RU" dirty="0"/>
              <a:t> - оценка наиболее релевантного найденного документа</a:t>
            </a:r>
          </a:p>
          <a:p>
            <a:pPr marL="0" indent="0">
              <a:buNone/>
            </a:pPr>
            <a:r>
              <a:rPr lang="ru-RU" dirty="0" err="1"/>
              <a:t>hits.total.value</a:t>
            </a:r>
            <a:r>
              <a:rPr lang="ru-RU" dirty="0"/>
              <a:t> - сколько совпадающих документов найдено</a:t>
            </a:r>
          </a:p>
          <a:p>
            <a:pPr marL="0" indent="0">
              <a:buNone/>
            </a:pPr>
            <a:r>
              <a:rPr lang="ru-RU" dirty="0" err="1"/>
              <a:t>hits.sort</a:t>
            </a:r>
            <a:r>
              <a:rPr lang="ru-RU" dirty="0"/>
              <a:t> - позиция сортировки документа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F02A0-EAEF-4B52-B223-0585D224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7" y="1027906"/>
            <a:ext cx="4727675" cy="52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65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544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Gill Sans Nova</vt:lpstr>
      <vt:lpstr>Helvetica Neue</vt:lpstr>
      <vt:lpstr>GradientVTI</vt:lpstr>
      <vt:lpstr>ELK для визуализации данных</vt:lpstr>
      <vt:lpstr>ELK-stack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запроса ( берём всё и сортируем)</vt:lpstr>
      <vt:lpstr>Пример ответа ( по умолчанию вернёт первые 10)</vt:lpstr>
      <vt:lpstr>Ещё примеры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для визуализации данных</dc:title>
  <dc:creator>Ковальков Андрей Владимирович</dc:creator>
  <cp:lastModifiedBy>Ковальков Андрей Владимирович</cp:lastModifiedBy>
  <cp:revision>8</cp:revision>
  <dcterms:created xsi:type="dcterms:W3CDTF">2021-02-09T00:17:46Z</dcterms:created>
  <dcterms:modified xsi:type="dcterms:W3CDTF">2021-02-09T16:02:08Z</dcterms:modified>
</cp:coreProperties>
</file>