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71" r:id="rId5"/>
    <p:sldId id="274" r:id="rId6"/>
    <p:sldId id="268" r:id="rId7"/>
    <p:sldId id="259" r:id="rId8"/>
    <p:sldId id="270" r:id="rId9"/>
    <p:sldId id="262" r:id="rId10"/>
    <p:sldId id="260" r:id="rId11"/>
    <p:sldId id="261" r:id="rId12"/>
    <p:sldId id="263" r:id="rId13"/>
    <p:sldId id="264" r:id="rId14"/>
    <p:sldId id="272" r:id="rId15"/>
    <p:sldId id="265" r:id="rId16"/>
    <p:sldId id="273" r:id="rId17"/>
    <p:sldId id="27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31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472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447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350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33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92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7333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681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056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9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375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1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903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3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925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84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24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D90F8-DE2B-494B-8949-8AE6BDE09B94}" type="datetimeFigureOut">
              <a:rPr lang="de-AT" smtClean="0"/>
              <a:t>02.05.2023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4E68ACB-576D-4899-8716-942AD964B78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32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jar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plication:808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alcmaster.coolstuff.software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mufasa1976/calc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linkedin.com/in/erich-stadler-6a6518199" TargetMode="External"/><Relationship Id="rId4" Type="http://schemas.openxmlformats.org/officeDocument/2006/relationships/hyperlink" Target="https://github.com/mufasa1976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samplecodeabap.com/how-to-upload-excel-to-sapusing-abap/" TargetMode="External"/><Relationship Id="rId7" Type="http://schemas.openxmlformats.org/officeDocument/2006/relationships/hyperlink" Target="https://stackoverflow.com/questions/11561555/how-to-add-data-to-an-existing-excel-file-with-php/1322684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hyperlink" Target="https://miriamposner.com/classes/dh201w21/tutorials-guides/data-cleaning-and-manipulation/make-a-pivot-table-with-excel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eastbaytimes.com/2014/03/11/pleasant-hills-inaugural-citywide-science-fair-a-hair-raising-experienc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ymeleaf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CAC19-6433-5081-2F32-86EA4ADDE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Angular     Spring Boot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F5CE0D-CC5A-36D2-90F1-0F39AC9C7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married</a:t>
            </a:r>
            <a:endParaRPr lang="de-AT" dirty="0"/>
          </a:p>
        </p:txBody>
      </p:sp>
      <p:pic>
        <p:nvPicPr>
          <p:cNvPr id="5" name="Grafik 4" descr="Herz mit einfarbiger Füllung">
            <a:extLst>
              <a:ext uri="{FF2B5EF4-FFF2-40B4-BE49-F238E27FC236}">
                <a16:creationId xmlns:a16="http://schemas.microsoft.com/office/drawing/2014/main" id="{919C685B-57F3-7F33-D067-0E4FE5FD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0723" y="38629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6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0FEC6-84A4-EFE6-1CDB-76BB06BC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Webjars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B4ADD-ACC6-E736-546F-3BF8C12D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https://webjars.org</a:t>
            </a:r>
            <a:endParaRPr lang="de-AT" dirty="0"/>
          </a:p>
          <a:p>
            <a:r>
              <a:rPr lang="de-AT" dirty="0"/>
              <a:t>„</a:t>
            </a:r>
            <a:r>
              <a:rPr lang="de-AT" dirty="0" err="1"/>
              <a:t>WebJars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client-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libraries</a:t>
            </a:r>
            <a:r>
              <a:rPr lang="de-AT" dirty="0"/>
              <a:t> (</a:t>
            </a:r>
            <a:r>
              <a:rPr lang="de-AT" dirty="0" err="1"/>
              <a:t>e.q</a:t>
            </a:r>
            <a:r>
              <a:rPr lang="de-AT" dirty="0"/>
              <a:t>. </a:t>
            </a:r>
            <a:r>
              <a:rPr lang="de-AT" dirty="0" err="1"/>
              <a:t>jQuery</a:t>
            </a:r>
            <a:r>
              <a:rPr lang="de-AT" dirty="0"/>
              <a:t> &amp; Bootstrap) </a:t>
            </a:r>
            <a:r>
              <a:rPr lang="de-AT" dirty="0" err="1"/>
              <a:t>packaged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JAR (Java Archive) </a:t>
            </a:r>
            <a:r>
              <a:rPr lang="de-AT" dirty="0" err="1"/>
              <a:t>files</a:t>
            </a:r>
            <a:r>
              <a:rPr lang="de-AT" dirty="0"/>
              <a:t>.</a:t>
            </a:r>
          </a:p>
          <a:p>
            <a:r>
              <a:rPr lang="de-AT" dirty="0" err="1"/>
              <a:t>Prefix</a:t>
            </a:r>
            <a:r>
              <a:rPr lang="de-AT" dirty="0"/>
              <a:t>: /META-INF/</a:t>
            </a:r>
            <a:r>
              <a:rPr lang="de-AT" dirty="0" err="1"/>
              <a:t>resources</a:t>
            </a:r>
            <a:r>
              <a:rPr lang="de-AT" dirty="0"/>
              <a:t>/</a:t>
            </a:r>
            <a:r>
              <a:rPr lang="de-AT" dirty="0" err="1"/>
              <a:t>webjars</a:t>
            </a:r>
            <a:endParaRPr lang="de-AT" dirty="0"/>
          </a:p>
          <a:p>
            <a:endParaRPr lang="de-AT" dirty="0"/>
          </a:p>
          <a:p>
            <a:r>
              <a:rPr lang="de-AT" b="1" dirty="0" err="1"/>
              <a:t>Idea</a:t>
            </a:r>
            <a:r>
              <a:rPr lang="de-AT" b="1" dirty="0"/>
              <a:t>: </a:t>
            </a:r>
            <a:r>
              <a:rPr lang="de-AT" b="1" dirty="0" err="1"/>
              <a:t>include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Angular-App </a:t>
            </a:r>
            <a:r>
              <a:rPr lang="de-AT" b="1" dirty="0" err="1"/>
              <a:t>as</a:t>
            </a:r>
            <a:r>
              <a:rPr lang="de-AT" b="1" dirty="0"/>
              <a:t> a </a:t>
            </a:r>
            <a:r>
              <a:rPr lang="de-AT" b="1" dirty="0" err="1"/>
              <a:t>Webjar</a:t>
            </a:r>
            <a:endParaRPr lang="de-AT" b="1" dirty="0"/>
          </a:p>
          <a:p>
            <a:r>
              <a:rPr lang="de-AT" dirty="0" err="1"/>
              <a:t>Prefix</a:t>
            </a:r>
            <a:r>
              <a:rPr lang="de-AT" dirty="0"/>
              <a:t>: /META-INF/</a:t>
            </a:r>
            <a:r>
              <a:rPr lang="de-AT" dirty="0" err="1"/>
              <a:t>resources</a:t>
            </a:r>
            <a:r>
              <a:rPr lang="de-AT" dirty="0"/>
              <a:t>/</a:t>
            </a:r>
            <a:r>
              <a:rPr lang="de-AT" dirty="0" err="1"/>
              <a:t>frontend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746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7321A-C499-E760-D629-4448804D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Angular + Maven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50F42-048C-0E24-4C84-A1B16EB9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4878367"/>
          </a:xfrm>
        </p:spPr>
        <p:txBody>
          <a:bodyPr/>
          <a:lstStyle/>
          <a:p>
            <a:r>
              <a:rPr lang="de-AT" dirty="0" err="1"/>
              <a:t>change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Output-Path in </a:t>
            </a:r>
            <a:r>
              <a:rPr lang="de-AT" dirty="0" err="1"/>
              <a:t>angular.json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err="1"/>
              <a:t>use</a:t>
            </a:r>
            <a:r>
              <a:rPr lang="de-AT" dirty="0"/>
              <a:t> frontend-</a:t>
            </a:r>
            <a:r>
              <a:rPr lang="de-AT" dirty="0" err="1"/>
              <a:t>maven</a:t>
            </a:r>
            <a:r>
              <a:rPr lang="de-AT" dirty="0"/>
              <a:t>-plugin</a:t>
            </a:r>
          </a:p>
          <a:p>
            <a:pPr lvl="1"/>
            <a:r>
              <a:rPr lang="de-AT" dirty="0"/>
              <a:t>https://github.com/eirslett/frontend-maven-plugin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DDCEFF-7083-90B0-AC08-30FB48BBA7A7}"/>
              </a:ext>
            </a:extLst>
          </p:cNvPr>
          <p:cNvSpPr txBox="1"/>
          <p:nvPr/>
        </p:nvSpPr>
        <p:spPr>
          <a:xfrm>
            <a:off x="2589211" y="1905000"/>
            <a:ext cx="6109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architect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“: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“: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“: “@angular-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devkit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build-angular:browser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“,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“: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outputPath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“: “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/META-INF/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87357-8004-0CBF-8C09-90D2571F982B}"/>
              </a:ext>
            </a:extLst>
          </p:cNvPr>
          <p:cNvSpPr txBox="1"/>
          <p:nvPr/>
        </p:nvSpPr>
        <p:spPr>
          <a:xfrm>
            <a:off x="2589211" y="4294898"/>
            <a:ext cx="61094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maven.deploy.skip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maven.deploy.skip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node.version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&gt;v18.12.1&lt;/</a:t>
            </a: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node.version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npm.version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&gt;9.1.2&lt;/</a:t>
            </a:r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npm.version</a:t>
            </a:r>
            <a:r>
              <a:rPr lang="de-A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A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com.github.eirslett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&gt;frontend-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maven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-plugin&lt;/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68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F8A2B-9FC1-4727-E5AD-B1DD1258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WebMvcConfigurer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3748B-E5D0-C5F7-457A-686844C9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34846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62ABB-DB1D-0C03-635C-4D815997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WebFluxConfigurer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46D4-C5D2-3CAB-86F0-AE5B27F0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05298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85161-0662-6D33-D7FC-6072546D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 3 </a:t>
            </a:r>
            <a:r>
              <a:rPr lang="de-DE" dirty="0" err="1"/>
              <a:t>changes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E99-8BC5-2A5A-7338-9E569CC3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native Images</a:t>
            </a:r>
          </a:p>
          <a:p>
            <a:pPr lvl="1"/>
            <a:r>
              <a:rPr lang="de-DE" dirty="0" err="1"/>
              <a:t>include</a:t>
            </a:r>
            <a:r>
              <a:rPr lang="de-DE" dirty="0"/>
              <a:t> Files </a:t>
            </a:r>
            <a:r>
              <a:rPr lang="de-DE" dirty="0" err="1"/>
              <a:t>is</a:t>
            </a:r>
            <a:r>
              <a:rPr lang="de-DE" dirty="0"/>
              <a:t> possible but </a:t>
            </a:r>
            <a:r>
              <a:rPr lang="de-DE" dirty="0" err="1"/>
              <a:t>needs</a:t>
            </a:r>
            <a:r>
              <a:rPr lang="de-DE" dirty="0"/>
              <a:t> extra Work (index.html, favicon.ico, …)</a:t>
            </a:r>
          </a:p>
          <a:p>
            <a:r>
              <a:rPr lang="de-DE" dirty="0" err="1"/>
              <a:t>changed</a:t>
            </a:r>
            <a:r>
              <a:rPr lang="de-DE" dirty="0"/>
              <a:t> Package </a:t>
            </a:r>
            <a:r>
              <a:rPr lang="de-DE" dirty="0" err="1"/>
              <a:t>Names</a:t>
            </a:r>
            <a:endParaRPr lang="de-DE" dirty="0"/>
          </a:p>
          <a:p>
            <a:pPr lvl="1"/>
            <a:r>
              <a:rPr lang="de-DE" dirty="0" err="1"/>
              <a:t>javax.validation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jakarta.validation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javax.annotation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jakarta.annotation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javax.*  jakarta.* ?</a:t>
            </a:r>
          </a:p>
          <a:p>
            <a:r>
              <a:rPr lang="de-DE" dirty="0">
                <a:sym typeface="Wingdings" panose="05000000000000000000" pitchFamily="2" charset="2"/>
              </a:rPr>
              <a:t>Bugs </a:t>
            </a:r>
            <a:r>
              <a:rPr lang="de-DE" dirty="0" err="1">
                <a:sym typeface="Wingdings" panose="05000000000000000000" pitchFamily="2" charset="2"/>
              </a:rPr>
              <a:t>within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WebMvcConfigurer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WebFluxConfigurer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Ticket #29712: </a:t>
            </a:r>
            <a:r>
              <a:rPr lang="en-US" dirty="0" err="1">
                <a:sym typeface="Wingdings" panose="05000000000000000000" pitchFamily="2" charset="2"/>
              </a:rPr>
              <a:t>ResourceHandlers</a:t>
            </a:r>
            <a:r>
              <a:rPr lang="en-US" dirty="0">
                <a:sym typeface="Wingdings" panose="05000000000000000000" pitchFamily="2" charset="2"/>
              </a:rPr>
              <a:t> cannot resolve static resources with .* wildcard pattern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solved with Spring Boot 3.0.2  confirmed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Ticket #29739: </a:t>
            </a:r>
            <a:r>
              <a:rPr lang="en-US" dirty="0" err="1">
                <a:sym typeface="Wingdings" panose="05000000000000000000" pitchFamily="2" charset="2"/>
              </a:rPr>
              <a:t>ResourceHandlers</a:t>
            </a:r>
            <a:r>
              <a:rPr lang="en-US" dirty="0">
                <a:sym typeface="Wingdings" panose="05000000000000000000" pitchFamily="2" charset="2"/>
              </a:rPr>
              <a:t> cannot resolve static resources without wildcard patterns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solved by changed Implementation as described in Ticket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will be eventually fixed in Spring Framework 6.0.5</a:t>
            </a:r>
          </a:p>
        </p:txBody>
      </p:sp>
    </p:spTree>
    <p:extLst>
      <p:ext uri="{BB962C8B-B14F-4D97-AF65-F5344CB8AC3E}">
        <p14:creationId xmlns:p14="http://schemas.microsoft.com/office/powerpoint/2010/main" val="325974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BDA34-2145-74FA-E06C-9CE77FB0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Reverse Proxy </a:t>
            </a:r>
            <a:r>
              <a:rPr lang="de-AT" dirty="0" err="1"/>
              <a:t>Configuration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F2ECC-3F96-AA52-F323-C8B088E0F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Spring Boot </a:t>
            </a:r>
            <a:r>
              <a:rPr lang="de-AT" dirty="0" err="1"/>
              <a:t>Configuration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nginx.conf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E61F588-C21F-E538-AA5E-D03E9300EED6}"/>
              </a:ext>
            </a:extLst>
          </p:cNvPr>
          <p:cNvSpPr txBox="1"/>
          <p:nvPr/>
        </p:nvSpPr>
        <p:spPr>
          <a:xfrm>
            <a:off x="2589212" y="2585851"/>
            <a:ext cx="4078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server.forwarded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-header-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framework</a:t>
            </a:r>
            <a:endParaRPr lang="de-A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F15BF1F-1397-9ADD-6C45-0484FD44EA3F}"/>
              </a:ext>
            </a:extLst>
          </p:cNvPr>
          <p:cNvSpPr txBox="1"/>
          <p:nvPr/>
        </p:nvSpPr>
        <p:spPr>
          <a:xfrm>
            <a:off x="2589212" y="3315101"/>
            <a:ext cx="7013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/to/angular/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proxy_pass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http://application:8080/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Host $host;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X-Real-IP $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remote_addr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$host;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X-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Forwarded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-Port 8080;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proxy_set_header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X-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Forwarded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de-AT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/to/angular;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28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4B944-F8C0-D4A9-1DA9-2A34832A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C11DB-F66F-0389-D1B2-177789E8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 err="1"/>
              <a:t>Webjars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Angular </a:t>
            </a:r>
            <a:r>
              <a:rPr lang="de-DE" dirty="0" err="1"/>
              <a:t>with</a:t>
            </a:r>
            <a:r>
              <a:rPr lang="de-DE" dirty="0"/>
              <a:t> Maven</a:t>
            </a:r>
          </a:p>
          <a:p>
            <a:r>
              <a:rPr lang="de-DE" dirty="0" err="1"/>
              <a:t>WebMvcConfiguration</a:t>
            </a:r>
            <a:endParaRPr lang="de-DE" dirty="0"/>
          </a:p>
          <a:p>
            <a:r>
              <a:rPr lang="de-DE" dirty="0" err="1"/>
              <a:t>WebFluxConfiguration</a:t>
            </a:r>
            <a:endParaRPr lang="de-DE" dirty="0"/>
          </a:p>
          <a:p>
            <a:r>
              <a:rPr lang="de-DE" dirty="0"/>
              <a:t>Spring Boot 3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Reverse Proxy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9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21121-D671-D673-6966-F99A173A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Code &amp; Contact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719E-5F74-C206-4CCE-54705443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7776"/>
            <a:ext cx="5285112" cy="3777622"/>
          </a:xfrm>
        </p:spPr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Code:</a:t>
            </a:r>
          </a:p>
          <a:p>
            <a:pPr lvl="1"/>
            <a:r>
              <a:rPr lang="de-DE" dirty="0">
                <a:hlinkClick r:id="rId2"/>
              </a:rPr>
              <a:t>https://github.com/mufasa1976/calcmaster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Runnable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lvl="1"/>
            <a:r>
              <a:rPr lang="de-DE" dirty="0">
                <a:hlinkClick r:id="rId3"/>
              </a:rPr>
              <a:t>https://calcmaster.coolstuff.software</a:t>
            </a:r>
            <a:endParaRPr lang="de-DE" dirty="0"/>
          </a:p>
          <a:p>
            <a:endParaRPr lang="de-DE" dirty="0"/>
          </a:p>
          <a:p>
            <a:r>
              <a:rPr lang="de-DE" dirty="0"/>
              <a:t>Contact</a:t>
            </a:r>
          </a:p>
          <a:p>
            <a:pPr lvl="1"/>
            <a:r>
              <a:rPr lang="de-DE" dirty="0"/>
              <a:t>     </a:t>
            </a:r>
            <a:r>
              <a:rPr lang="de-DE" dirty="0">
                <a:hlinkClick r:id="rId4"/>
              </a:rPr>
              <a:t>https://github.com/mufasa1976</a:t>
            </a:r>
            <a:endParaRPr lang="de-DE" dirty="0"/>
          </a:p>
          <a:p>
            <a:pPr lvl="1"/>
            <a:r>
              <a:rPr lang="de-DE" dirty="0"/>
              <a:t>     </a:t>
            </a:r>
            <a:r>
              <a:rPr lang="de-DE" sz="1200" dirty="0">
                <a:hlinkClick r:id="rId5"/>
              </a:rPr>
              <a:t>https://www.linkedin.com/in/erich-stadler-6a6518199</a:t>
            </a:r>
            <a:endParaRPr lang="de-DE" sz="1200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296398-9EAF-7656-03A1-B1DB72C696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112" y="1905000"/>
            <a:ext cx="2857500" cy="2857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C9FC4A-707B-3B69-34CD-3745F0A73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02" y="4894510"/>
            <a:ext cx="304805" cy="3048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6ED09C6-798C-FB4D-00EB-F55008915C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02" y="5292489"/>
            <a:ext cx="304805" cy="2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5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6E13D-98B1-7F54-F836-6E078474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Questions &amp; </a:t>
            </a:r>
            <a:r>
              <a:rPr lang="de-AT" dirty="0" err="1"/>
              <a:t>Answers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5063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72130-4AD8-2456-7D99-0EF048F0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lived</a:t>
            </a:r>
            <a:r>
              <a:rPr lang="de-AT" dirty="0"/>
              <a:t> </a:t>
            </a:r>
            <a:r>
              <a:rPr lang="de-AT" dirty="0" err="1"/>
              <a:t>happily</a:t>
            </a:r>
            <a:r>
              <a:rPr lang="de-AT" dirty="0"/>
              <a:t> </a:t>
            </a:r>
            <a:r>
              <a:rPr lang="de-AT" dirty="0" err="1"/>
              <a:t>ever</a:t>
            </a:r>
            <a:r>
              <a:rPr lang="de-AT" dirty="0"/>
              <a:t> after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CB272-E04D-A624-8EEA-B191F418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Thank</a:t>
            </a:r>
            <a:r>
              <a:rPr lang="de-AT" dirty="0"/>
              <a:t>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362823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19E0F-FD7F-033A-6A21-5432BCEA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2CCD48-4E3C-4184-4493-194C528A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Need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Angular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 err="1"/>
              <a:t>Webjars</a:t>
            </a:r>
            <a:endParaRPr lang="de-DE" dirty="0"/>
          </a:p>
          <a:p>
            <a:r>
              <a:rPr lang="de-DE" dirty="0"/>
              <a:t>Angular + Maven</a:t>
            </a:r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WebMvcConfigurer</a:t>
            </a:r>
            <a:endParaRPr lang="de-DE" dirty="0"/>
          </a:p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WebFluxConfigurer</a:t>
            </a:r>
            <a:endParaRPr lang="de-DE" dirty="0"/>
          </a:p>
          <a:p>
            <a:r>
              <a:rPr lang="de-DE" dirty="0"/>
              <a:t>Spring Boot 3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AT" dirty="0"/>
              <a:t>Reverse Proxy </a:t>
            </a:r>
            <a:r>
              <a:rPr lang="de-AT" dirty="0" err="1"/>
              <a:t>Configuration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29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C1E5E-FF62-2612-E15E-8215DD7B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</a:t>
            </a:r>
            <a:r>
              <a:rPr lang="de-DE" dirty="0" err="1"/>
              <a:t>me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935A3-8259-46CC-92D4-3B7C7945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Age: 47</a:t>
            </a:r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adesso</a:t>
            </a:r>
            <a:r>
              <a:rPr lang="de-DE" dirty="0"/>
              <a:t> Austria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February</a:t>
            </a:r>
            <a:r>
              <a:rPr lang="de-DE" dirty="0"/>
              <a:t> 2023</a:t>
            </a:r>
          </a:p>
          <a:p>
            <a:r>
              <a:rPr lang="de-DE" dirty="0" err="1"/>
              <a:t>married</a:t>
            </a:r>
            <a:r>
              <a:rPr lang="de-DE" dirty="0"/>
              <a:t>, 2 Children</a:t>
            </a:r>
          </a:p>
          <a:p>
            <a:r>
              <a:rPr lang="de-DE" dirty="0" err="1"/>
              <a:t>passionate</a:t>
            </a:r>
            <a:r>
              <a:rPr lang="de-DE" dirty="0"/>
              <a:t> Nerd</a:t>
            </a:r>
          </a:p>
          <a:p>
            <a:r>
              <a:rPr lang="de-DE" dirty="0"/>
              <a:t>Cooking, </a:t>
            </a:r>
            <a:r>
              <a:rPr lang="de-DE" dirty="0" err="1"/>
              <a:t>playing</a:t>
            </a:r>
            <a:r>
              <a:rPr lang="de-DE" dirty="0"/>
              <a:t> Computer Games, Backgammon</a:t>
            </a:r>
          </a:p>
          <a:p>
            <a:r>
              <a:rPr lang="de-DE" dirty="0"/>
              <a:t>Clean-Code, Open Source, Java,</a:t>
            </a:r>
            <a:br>
              <a:rPr lang="de-DE" dirty="0"/>
            </a:br>
            <a:r>
              <a:rPr lang="de-DE" dirty="0"/>
              <a:t>Spring Boot, Angular, </a:t>
            </a:r>
            <a:r>
              <a:rPr lang="de-DE" dirty="0" err="1"/>
              <a:t>DevOp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FD01F4-D7C9-EA85-788D-F0CB7065B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85310"/>
            <a:ext cx="2558804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A3CDE-A3E7-0D2C-9564-A4A98884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Need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coupled</a:t>
            </a:r>
            <a:r>
              <a:rPr lang="de-DE" dirty="0"/>
              <a:t> </a:t>
            </a:r>
            <a:r>
              <a:rPr lang="de-DE" dirty="0" err="1"/>
              <a:t>Deployments</a:t>
            </a:r>
            <a:endParaRPr lang="de-DE" dirty="0"/>
          </a:p>
        </p:txBody>
      </p:sp>
      <p:pic>
        <p:nvPicPr>
          <p:cNvPr id="10" name="Inhaltsplatzhalter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36C72812-6DB9-60FF-55C1-68852B9C0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6211" y="1392764"/>
            <a:ext cx="4073705" cy="2573801"/>
          </a:xfrm>
        </p:spPr>
      </p:pic>
      <p:pic>
        <p:nvPicPr>
          <p:cNvPr id="15" name="Grafik 1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44FAE2E-DD9B-B946-3CC0-ECE4FA85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92925" y="1905000"/>
            <a:ext cx="4470567" cy="3200123"/>
          </a:xfrm>
          <a:prstGeom prst="rect">
            <a:avLst/>
          </a:prstGeom>
        </p:spPr>
      </p:pic>
      <p:pic>
        <p:nvPicPr>
          <p:cNvPr id="18" name="Grafik 1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4F2BE9-A070-F4B9-FF2F-BB93BDCB1A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40076" y="2673654"/>
            <a:ext cx="4955924" cy="3614373"/>
          </a:xfrm>
          <a:prstGeom prst="rect">
            <a:avLst/>
          </a:prstGeom>
        </p:spPr>
      </p:pic>
      <p:pic>
        <p:nvPicPr>
          <p:cNvPr id="21" name="Grafik 20" descr="Ein Bild, das Person, draußen, Haarteil enthält.&#10;&#10;Automatisch generierte Beschreibung">
            <a:extLst>
              <a:ext uri="{FF2B5EF4-FFF2-40B4-BE49-F238E27FC236}">
                <a16:creationId xmlns:a16="http://schemas.microsoft.com/office/drawing/2014/main" id="{D48ABECC-5BAB-FA97-6F2F-EFACF75B2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42999" y="1758879"/>
            <a:ext cx="4073705" cy="4415371"/>
          </a:xfrm>
          <a:prstGeom prst="rect">
            <a:avLst/>
          </a:prstGeom>
        </p:spPr>
      </p:pic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40576E56-D220-6326-0560-EA25B9447FDB}"/>
              </a:ext>
            </a:extLst>
          </p:cNvPr>
          <p:cNvSpPr txBox="1">
            <a:spLocks/>
          </p:cNvSpPr>
          <p:nvPr/>
        </p:nvSpPr>
        <p:spPr>
          <a:xfrm>
            <a:off x="7392714" y="1392764"/>
            <a:ext cx="4020774" cy="541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small</a:t>
            </a:r>
            <a:r>
              <a:rPr lang="de-AT" dirty="0"/>
              <a:t> Excel Files</a:t>
            </a:r>
          </a:p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across</a:t>
            </a:r>
            <a:r>
              <a:rPr lang="de-AT" dirty="0"/>
              <a:t> different Departments</a:t>
            </a:r>
          </a:p>
          <a:p>
            <a:r>
              <a:rPr lang="de-AT" dirty="0"/>
              <a:t>different Versions </a:t>
            </a:r>
            <a:r>
              <a:rPr lang="de-AT" dirty="0" err="1"/>
              <a:t>of</a:t>
            </a:r>
            <a:r>
              <a:rPr lang="de-AT" dirty="0"/>
              <a:t> Excel Files</a:t>
            </a:r>
          </a:p>
          <a:p>
            <a:r>
              <a:rPr lang="de-AT" dirty="0"/>
              <a:t>different Data </a:t>
            </a:r>
            <a:r>
              <a:rPr lang="de-AT" dirty="0" err="1"/>
              <a:t>within</a:t>
            </a:r>
            <a:r>
              <a:rPr lang="de-AT" dirty="0"/>
              <a:t> Excel Files</a:t>
            </a:r>
          </a:p>
          <a:p>
            <a:r>
              <a:rPr lang="de-AT" dirty="0"/>
              <a:t>different </a:t>
            </a:r>
            <a:r>
              <a:rPr lang="de-AT" dirty="0" err="1"/>
              <a:t>Functionalities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shared</a:t>
            </a:r>
            <a:r>
              <a:rPr lang="de-AT" dirty="0"/>
              <a:t> Excel Files</a:t>
            </a:r>
          </a:p>
          <a:p>
            <a:endParaRPr lang="de-AT" dirty="0"/>
          </a:p>
          <a:p>
            <a:r>
              <a:rPr lang="de-AT" dirty="0" err="1">
                <a:sym typeface="Wingdings" panose="05000000000000000000" pitchFamily="2" charset="2"/>
              </a:rPr>
              <a:t>common</a:t>
            </a:r>
            <a:r>
              <a:rPr lang="de-AT" dirty="0">
                <a:sym typeface="Wingdings" panose="05000000000000000000" pitchFamily="2" charset="2"/>
              </a:rPr>
              <a:t> Solution: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many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small</a:t>
            </a:r>
            <a:r>
              <a:rPr lang="de-AT" dirty="0">
                <a:sym typeface="Wingdings" panose="05000000000000000000" pitchFamily="2" charset="2"/>
              </a:rPr>
              <a:t> Web-</a:t>
            </a:r>
            <a:r>
              <a:rPr lang="de-AT" dirty="0" err="1">
                <a:sym typeface="Wingdings" panose="05000000000000000000" pitchFamily="2" charset="2"/>
              </a:rPr>
              <a:t>Applications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in </a:t>
            </a:r>
            <a:r>
              <a:rPr lang="de-AT" dirty="0" err="1">
                <a:sym typeface="Wingdings" panose="05000000000000000000" pitchFamily="2" charset="2"/>
              </a:rPr>
              <a:t>the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beginning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small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Requirements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Requirements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tend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to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raise</a:t>
            </a:r>
            <a:r>
              <a:rPr lang="de-AT" dirty="0">
                <a:sym typeface="Wingdings" panose="05000000000000000000" pitchFamily="2" charset="2"/>
              </a:rPr>
              <a:t> </a:t>
            </a:r>
            <a:r>
              <a:rPr lang="de-AT" dirty="0" err="1">
                <a:sym typeface="Wingdings" panose="05000000000000000000" pitchFamily="2" charset="2"/>
              </a:rPr>
              <a:t>across</a:t>
            </a:r>
            <a:r>
              <a:rPr lang="de-AT" dirty="0">
                <a:sym typeface="Wingdings" panose="05000000000000000000" pitchFamily="2" charset="2"/>
              </a:rPr>
              <a:t> Time and Budget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4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07A01-F49D-CD4A-D9D9-91238907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2FC0C8-25BA-8A21-008C-F24AD422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Spring Boot 2.5+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Spring Boot 2.7)</a:t>
            </a:r>
          </a:p>
          <a:p>
            <a:r>
              <a:rPr lang="de-DE" dirty="0"/>
              <a:t>Java 8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or</a:t>
            </a:r>
            <a:endParaRPr lang="de-DE" dirty="0"/>
          </a:p>
          <a:p>
            <a:r>
              <a:rPr lang="de-DE" dirty="0"/>
              <a:t>Spring Boot 3.0.2+</a:t>
            </a:r>
          </a:p>
          <a:p>
            <a:r>
              <a:rPr lang="de-DE" dirty="0"/>
              <a:t>Java 17</a:t>
            </a:r>
          </a:p>
          <a:p>
            <a:endParaRPr lang="de-DE" dirty="0"/>
          </a:p>
          <a:p>
            <a:r>
              <a:rPr lang="de-DE" dirty="0"/>
              <a:t>Angular </a:t>
            </a:r>
          </a:p>
          <a:p>
            <a:pPr lvl="1"/>
            <a:r>
              <a:rPr lang="de-DE" dirty="0" err="1"/>
              <a:t>any</a:t>
            </a:r>
            <a:r>
              <a:rPr lang="de-DE" dirty="0"/>
              <a:t> Version </a:t>
            </a:r>
            <a:r>
              <a:rPr lang="de-DE" dirty="0" err="1"/>
              <a:t>since</a:t>
            </a:r>
            <a:r>
              <a:rPr lang="de-DE" dirty="0"/>
              <a:t> Version 2</a:t>
            </a:r>
          </a:p>
          <a:p>
            <a:pPr lvl="1"/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</a:t>
            </a:r>
            <a:r>
              <a:rPr lang="de-DE" dirty="0"/>
              <a:t> File Pattern</a:t>
            </a:r>
          </a:p>
          <a:p>
            <a:r>
              <a:rPr lang="de-DE" dirty="0" err="1"/>
              <a:t>nodeJS</a:t>
            </a:r>
            <a:r>
              <a:rPr lang="de-DE" dirty="0"/>
              <a:t> and </a:t>
            </a:r>
            <a:r>
              <a:rPr lang="de-DE" dirty="0" err="1"/>
              <a:t>npm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Development</a:t>
            </a:r>
          </a:p>
          <a:p>
            <a:endParaRPr lang="de-DE" dirty="0"/>
          </a:p>
          <a:p>
            <a:r>
              <a:rPr lang="de-DE" dirty="0"/>
              <a:t>Apache Maven 3.5+</a:t>
            </a:r>
          </a:p>
        </p:txBody>
      </p:sp>
    </p:spTree>
    <p:extLst>
      <p:ext uri="{BB962C8B-B14F-4D97-AF65-F5344CB8AC3E}">
        <p14:creationId xmlns:p14="http://schemas.microsoft.com/office/powerpoint/2010/main" val="935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C68D9-F80E-E944-D3BF-14E6D09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Angular </a:t>
            </a:r>
            <a:r>
              <a:rPr lang="de-DE" dirty="0" err="1"/>
              <a:t>Deployment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9509637-A62A-D084-3AF1-2752387E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3975"/>
            <a:ext cx="4581525" cy="2105025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E582C33-FD7C-75CF-E915-9777DB97414E}"/>
              </a:ext>
            </a:extLst>
          </p:cNvPr>
          <p:cNvGrpSpPr/>
          <p:nvPr/>
        </p:nvGrpSpPr>
        <p:grpSpPr>
          <a:xfrm>
            <a:off x="3609155" y="3719477"/>
            <a:ext cx="4892948" cy="2109753"/>
            <a:chOff x="3609155" y="3719477"/>
            <a:chExt cx="4892948" cy="2109753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819B3609-DC39-429E-1321-0F22B12FF7BC}"/>
                </a:ext>
              </a:extLst>
            </p:cNvPr>
            <p:cNvCxnSpPr>
              <a:cxnSpLocks/>
            </p:cNvCxnSpPr>
            <p:nvPr/>
          </p:nvCxnSpPr>
          <p:spPr>
            <a:xfrm>
              <a:off x="3609155" y="3719477"/>
              <a:ext cx="48929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5EE6F93-8C83-E59D-35C8-91F63C674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241" y="4009955"/>
              <a:ext cx="4676775" cy="181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80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C7356-9CE4-B94A-737D-AC84DDA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Angular </a:t>
            </a:r>
            <a:r>
              <a:rPr lang="de-AT" dirty="0" err="1"/>
              <a:t>Deployment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3E4F9-FE73-8C3D-7CCF-0676D6122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3506788" cy="3777622"/>
          </a:xfrm>
        </p:spPr>
        <p:txBody>
          <a:bodyPr/>
          <a:lstStyle/>
          <a:p>
            <a:r>
              <a:rPr lang="de-AT" dirty="0" err="1"/>
              <a:t>nginx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24CA4B-3350-1E4D-7D1C-C7ACECA3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9241" y="2126222"/>
            <a:ext cx="5017324" cy="3777622"/>
          </a:xfrm>
        </p:spPr>
        <p:txBody>
          <a:bodyPr/>
          <a:lstStyle/>
          <a:p>
            <a:r>
              <a:rPr lang="de-AT" dirty="0"/>
              <a:t>Apache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8EDEA9-680E-DA51-FB66-0D657954CD0A}"/>
              </a:ext>
            </a:extLst>
          </p:cNvPr>
          <p:cNvSpPr txBox="1"/>
          <p:nvPr/>
        </p:nvSpPr>
        <p:spPr>
          <a:xfrm>
            <a:off x="2589212" y="3006503"/>
            <a:ext cx="3603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server_name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some.example.com;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root 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/to/angular/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{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try_files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/index.html;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29F470-53BC-A479-8A81-0527190A9F17}"/>
              </a:ext>
            </a:extLst>
          </p:cNvPr>
          <p:cNvSpPr txBox="1"/>
          <p:nvPr/>
        </p:nvSpPr>
        <p:spPr>
          <a:xfrm>
            <a:off x="6549241" y="2733770"/>
            <a:ext cx="51717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*:80&gt;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some.example.com</a:t>
            </a:r>
          </a:p>
          <a:p>
            <a:endParaRPr lang="de-A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DocumentRoot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/to/angular/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&lt;Directory “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/to/angular/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RewriteEngine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RewriteCond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%{REQUEST_FILENAME} !-f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RewriteCond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%{REQUEST_FILENAME} !-d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RewriteRule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^ /index.html [L]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&lt;/Directory&gt;</a:t>
            </a:r>
          </a:p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VirtualHost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7855B1-551D-3380-D8FF-E96EEC6E24CB}"/>
              </a:ext>
            </a:extLst>
          </p:cNvPr>
          <p:cNvSpPr txBox="1"/>
          <p:nvPr/>
        </p:nvSpPr>
        <p:spPr>
          <a:xfrm>
            <a:off x="2170288" y="5086028"/>
            <a:ext cx="785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err="1"/>
              <a:t>Routed</a:t>
            </a:r>
            <a:r>
              <a:rPr lang="de-AT" b="1" dirty="0"/>
              <a:t> </a:t>
            </a:r>
            <a:r>
              <a:rPr lang="de-AT" b="1" dirty="0" err="1"/>
              <a:t>apps</a:t>
            </a:r>
            <a:r>
              <a:rPr lang="de-AT" b="1" dirty="0"/>
              <a:t> </a:t>
            </a:r>
            <a:r>
              <a:rPr lang="de-AT" b="1" dirty="0" err="1"/>
              <a:t>must</a:t>
            </a:r>
            <a:r>
              <a:rPr lang="de-AT" b="1" dirty="0"/>
              <a:t> fall back to index.html</a:t>
            </a:r>
          </a:p>
        </p:txBody>
      </p:sp>
    </p:spTree>
    <p:extLst>
      <p:ext uri="{BB962C8B-B14F-4D97-AF65-F5344CB8AC3E}">
        <p14:creationId xmlns:p14="http://schemas.microsoft.com/office/powerpoint/2010/main" val="290229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7" grpId="0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21351-4CA8-3AC9-AFF3-99EA4E9E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85EDF-584B-BA4E-84FE-7652306F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solidFill>
                  <a:srgbClr val="FF0000"/>
                </a:solidFill>
              </a:rPr>
              <a:t>https://example.com/path/to/application</a:t>
            </a:r>
            <a:r>
              <a:rPr lang="de-DE" dirty="0">
                <a:solidFill>
                  <a:srgbClr val="0070C0"/>
                </a:solidFill>
              </a:rPr>
              <a:t>/route/subroute</a:t>
            </a:r>
          </a:p>
          <a:p>
            <a:pPr lvl="1"/>
            <a:r>
              <a:rPr lang="de-DE" dirty="0"/>
              <a:t>+ 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some-path</a:t>
            </a:r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https://example.com/path/to/application/route/subroute/</a:t>
            </a:r>
            <a:r>
              <a:rPr lang="de-DE" dirty="0"/>
              <a:t>api/v1/some-path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/“&gt;</a:t>
            </a:r>
          </a:p>
          <a:p>
            <a:r>
              <a:rPr lang="de-DE" dirty="0" err="1"/>
              <a:t>Caution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trailing</a:t>
            </a:r>
            <a:r>
              <a:rPr lang="de-DE" dirty="0"/>
              <a:t> Slash –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!!!</a:t>
            </a:r>
          </a:p>
          <a:p>
            <a:r>
              <a:rPr lang="de-DE" dirty="0">
                <a:solidFill>
                  <a:srgbClr val="FF0000"/>
                </a:solidFill>
              </a:rPr>
              <a:t>https://example.com</a:t>
            </a:r>
            <a:r>
              <a:rPr lang="de-DE" dirty="0">
                <a:solidFill>
                  <a:srgbClr val="00B050"/>
                </a:solidFill>
              </a:rPr>
              <a:t>/path/to/application/</a:t>
            </a:r>
            <a:r>
              <a:rPr lang="de-DE" dirty="0">
                <a:solidFill>
                  <a:srgbClr val="0070C0"/>
                </a:solidFill>
              </a:rPr>
              <a:t>route/subroute</a:t>
            </a:r>
          </a:p>
          <a:p>
            <a:pPr lvl="1"/>
            <a:r>
              <a:rPr lang="de-DE" dirty="0"/>
              <a:t>+ </a:t>
            </a:r>
            <a:r>
              <a:rPr lang="de-DE" dirty="0" err="1"/>
              <a:t>api</a:t>
            </a:r>
            <a:r>
              <a:rPr lang="de-DE" dirty="0"/>
              <a:t>/v1/</a:t>
            </a:r>
            <a:r>
              <a:rPr lang="de-DE" dirty="0" err="1"/>
              <a:t>some-path</a:t>
            </a:r>
            <a:endParaRPr lang="de-DE" dirty="0"/>
          </a:p>
          <a:p>
            <a:pPr lvl="1"/>
            <a:r>
              <a:rPr lang="de-DE" dirty="0">
                <a:solidFill>
                  <a:srgbClr val="FF0000"/>
                </a:solidFill>
              </a:rPr>
              <a:t>https://example.com</a:t>
            </a:r>
            <a:r>
              <a:rPr lang="de-DE" dirty="0">
                <a:solidFill>
                  <a:srgbClr val="00B050"/>
                </a:solidFill>
              </a:rPr>
              <a:t>/path/to/application/</a:t>
            </a:r>
            <a:r>
              <a:rPr lang="de-DE" dirty="0"/>
              <a:t>api/v1/some-path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43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48C35-475D-2752-0A0C-2DC5E7A1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Thymeleaf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A82CD-9D2C-B9B9-1642-EA26BB95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3273"/>
            <a:ext cx="8915400" cy="3902288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https://thymeleaf.org</a:t>
            </a:r>
            <a:endParaRPr lang="de-AT" dirty="0"/>
          </a:p>
          <a:p>
            <a:r>
              <a:rPr lang="de-AT" dirty="0"/>
              <a:t>„</a:t>
            </a:r>
            <a:r>
              <a:rPr lang="de-AT" dirty="0" err="1"/>
              <a:t>Thymeleaf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a modern server-</a:t>
            </a:r>
            <a:r>
              <a:rPr lang="de-AT" dirty="0" err="1"/>
              <a:t>side</a:t>
            </a:r>
            <a:r>
              <a:rPr lang="de-AT" dirty="0"/>
              <a:t> Java </a:t>
            </a:r>
            <a:r>
              <a:rPr lang="de-AT" dirty="0" err="1"/>
              <a:t>template</a:t>
            </a:r>
            <a:r>
              <a:rPr lang="de-AT" dirty="0"/>
              <a:t> </a:t>
            </a:r>
            <a:r>
              <a:rPr lang="de-AT" dirty="0" err="1"/>
              <a:t>engine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web and </a:t>
            </a:r>
            <a:r>
              <a:rPr lang="de-AT" dirty="0" err="1"/>
              <a:t>standalone</a:t>
            </a:r>
            <a:r>
              <a:rPr lang="de-AT" dirty="0"/>
              <a:t> </a:t>
            </a:r>
            <a:r>
              <a:rPr lang="de-AT" dirty="0" err="1"/>
              <a:t>environments</a:t>
            </a:r>
            <a:r>
              <a:rPr lang="de-AT" dirty="0"/>
              <a:t>“.</a:t>
            </a:r>
          </a:p>
          <a:p>
            <a:endParaRPr lang="de-AT" dirty="0"/>
          </a:p>
          <a:p>
            <a:r>
              <a:rPr lang="de-AT" b="1" dirty="0" err="1"/>
              <a:t>Idea</a:t>
            </a:r>
            <a:r>
              <a:rPr lang="de-AT" b="1" dirty="0"/>
              <a:t>: index.html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the</a:t>
            </a:r>
            <a:r>
              <a:rPr lang="de-AT" b="1" dirty="0"/>
              <a:t> Angular App </a:t>
            </a:r>
            <a:r>
              <a:rPr lang="de-AT" b="1" dirty="0" err="1"/>
              <a:t>as</a:t>
            </a:r>
            <a:r>
              <a:rPr lang="de-AT" b="1" dirty="0"/>
              <a:t> a </a:t>
            </a:r>
            <a:r>
              <a:rPr lang="de-AT" b="1" dirty="0" err="1"/>
              <a:t>Thymeleaf</a:t>
            </a:r>
            <a:r>
              <a:rPr lang="de-AT" b="1" dirty="0"/>
              <a:t>-Template</a:t>
            </a:r>
          </a:p>
          <a:p>
            <a:r>
              <a:rPr lang="de-AT" dirty="0"/>
              <a:t>Advantages:</a:t>
            </a:r>
          </a:p>
          <a:p>
            <a:pPr lvl="1"/>
            <a:r>
              <a:rPr lang="de-AT" dirty="0" err="1"/>
              <a:t>dynamic</a:t>
            </a:r>
            <a:r>
              <a:rPr lang="de-AT" dirty="0"/>
              <a:t> Resolution </a:t>
            </a:r>
            <a:r>
              <a:rPr lang="de-AT" dirty="0" err="1"/>
              <a:t>of</a:t>
            </a:r>
            <a:r>
              <a:rPr lang="de-AT" dirty="0"/>
              <a:t> &lt;</a:t>
            </a:r>
            <a:r>
              <a:rPr lang="de-A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de-AT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=“…“&gt;</a:t>
            </a:r>
          </a:p>
          <a:p>
            <a:pPr lvl="1"/>
            <a:r>
              <a:rPr lang="de-AT" dirty="0"/>
              <a:t>Include Fonts, Icons, …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Webjar</a:t>
            </a:r>
            <a:endParaRPr lang="de-AT" dirty="0"/>
          </a:p>
          <a:p>
            <a:r>
              <a:rPr lang="de-AT" dirty="0"/>
              <a:t>Spring Boot </a:t>
            </a:r>
            <a:r>
              <a:rPr lang="de-AT" dirty="0" err="1"/>
              <a:t>Configuration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339040-39AA-50AA-4014-5123D6748EAD}"/>
              </a:ext>
            </a:extLst>
          </p:cNvPr>
          <p:cNvSpPr txBox="1"/>
          <p:nvPr/>
        </p:nvSpPr>
        <p:spPr>
          <a:xfrm>
            <a:off x="2589212" y="5033895"/>
            <a:ext cx="599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Caution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trailing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needed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Thymeleaf</a:t>
            </a:r>
            <a:endParaRPr lang="de-A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spring.thymeleaf.prefix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:/META-INF/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A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de-A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482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975</Words>
  <Application>Microsoft Office PowerPoint</Application>
  <PresentationFormat>Breitbild</PresentationFormat>
  <Paragraphs>179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Courier New</vt:lpstr>
      <vt:lpstr>Wingdings 3</vt:lpstr>
      <vt:lpstr>Fetzen</vt:lpstr>
      <vt:lpstr>Angular     Spring Boot</vt:lpstr>
      <vt:lpstr>Agenda</vt:lpstr>
      <vt:lpstr>About me</vt:lpstr>
      <vt:lpstr>Need of coupled Deployments</vt:lpstr>
      <vt:lpstr>Prerequisites</vt:lpstr>
      <vt:lpstr>Angular Deployment</vt:lpstr>
      <vt:lpstr>Angular Deployment</vt:lpstr>
      <vt:lpstr>Behaviour of &lt;base&gt;</vt:lpstr>
      <vt:lpstr>Thymeleaf</vt:lpstr>
      <vt:lpstr>Webjars</vt:lpstr>
      <vt:lpstr>Angular + Maven</vt:lpstr>
      <vt:lpstr>Configuration of WebMvcConfigurer</vt:lpstr>
      <vt:lpstr>Configuration of WebFluxConfigurer</vt:lpstr>
      <vt:lpstr>Spring Boot 3 changes</vt:lpstr>
      <vt:lpstr>Reverse Proxy Configuration</vt:lpstr>
      <vt:lpstr>Summary</vt:lpstr>
      <vt:lpstr>Example Code &amp; Contact</vt:lpstr>
      <vt:lpstr>Questions &amp; Answers</vt:lpstr>
      <vt:lpstr>And they lived happily ever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    Spring Boot</dc:title>
  <dc:creator>Erich Stadler</dc:creator>
  <cp:lastModifiedBy>Stadler, Erich</cp:lastModifiedBy>
  <cp:revision>125</cp:revision>
  <dcterms:created xsi:type="dcterms:W3CDTF">2023-01-12T06:57:16Z</dcterms:created>
  <dcterms:modified xsi:type="dcterms:W3CDTF">2023-05-02T08:17:48Z</dcterms:modified>
</cp:coreProperties>
</file>