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5" r:id="rId25"/>
    <p:sldId id="296" r:id="rId26"/>
    <p:sldId id="297" r:id="rId27"/>
    <p:sldId id="299" r:id="rId28"/>
    <p:sldId id="298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82D6"/>
                </a:solidFill>
                <a:latin typeface="微软雅黑" charset="-122"/>
                <a:ea typeface="微软雅黑" charset="-122"/>
                <a:cs typeface="+mn-cs"/>
              </a:defRPr>
            </a:pPr>
            <a:r>
              <a:t>时间耗费（秒）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8237462156114"/>
          <c:y val="0.17256151142355"/>
          <c:w val="0.870791101750691"/>
          <c:h val="0.6157513181019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时间耗费（秒）</c:v>
                </c:pt>
              </c:strCache>
            </c:strRef>
          </c:tx>
          <c:spPr>
            <a:solidFill>
              <a:srgbClr val="72B2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-122"/>
                    <a:ea typeface="微软雅黑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[工作簿1]Sheet1!$A$2:$A$4</c:f>
              <c:strCache>
                <c:ptCount val="3"/>
                <c:pt idx="0">
                  <c:v>单线程</c:v>
                </c:pt>
                <c:pt idx="1">
                  <c:v>多线程</c:v>
                </c:pt>
                <c:pt idx="2">
                  <c:v>多进程</c:v>
                </c:pt>
              </c:strCache>
            </c:strRef>
          </c:cat>
          <c:val>
            <c:numRef>
              <c:f>[工作簿1]Sheet1!$B$2:$B$4</c:f>
              <c:numCache>
                <c:formatCode>0.00_ </c:formatCode>
                <c:ptCount val="3"/>
                <c:pt idx="0">
                  <c:v>43.59</c:v>
                </c:pt>
                <c:pt idx="1">
                  <c:v>43.94</c:v>
                </c:pt>
                <c:pt idx="2">
                  <c:v>14.59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4349880"/>
        <c:axId val="721129572"/>
      </c:barChart>
      <c:catAx>
        <c:axId val="29434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CCC9CC"/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cs"/>
              </a:defRPr>
            </a:pPr>
          </a:p>
        </c:txPr>
        <c:crossAx val="721129572"/>
        <c:crosses val="autoZero"/>
        <c:auto val="1"/>
        <c:lblAlgn val="ctr"/>
        <c:lblOffset val="100"/>
        <c:noMultiLvlLbl val="0"/>
      </c:catAx>
      <c:valAx>
        <c:axId val="7211295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CC9CC"/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82D6"/>
                </a:solidFill>
                <a:latin typeface="微软雅黑" charset="-122"/>
                <a:ea typeface="微软雅黑" charset="-122"/>
                <a:cs typeface="+mn-cs"/>
              </a:defRPr>
            </a:pPr>
          </a:p>
        </c:txPr>
        <c:crossAx val="29434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charset="-122"/>
          <a:ea typeface="微软雅黑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（multiprocessing）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优点：可以利用多核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并行运算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（threading）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（asyncio）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vs requests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）、代码实现复杂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适用于：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使用多进程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multiprocessing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CPU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待执行任务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</a:rPr>
                <a:t>任务特点</a:t>
              </a:r>
              <a:endParaRPr lang="zh-CN" altLang="en-US" sz="14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使用多协程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asyncio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是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1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、需要超多任务量？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2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、有现成协程库支持？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  <a:p>
              <a:pPr algn="l"/>
              <a:r>
                <a:rPr lang="en-US" altLang="zh-CN" sz="1200">
                  <a:latin typeface="微软雅黑" charset="0"/>
                  <a:ea typeface="微软雅黑" charset="0"/>
                </a:rPr>
                <a:t>3</a:t>
              </a:r>
              <a:r>
                <a:rPr lang="zh-CN" altLang="en-US" sz="1200">
                  <a:latin typeface="微软雅黑" charset="0"/>
                  <a:ea typeface="微软雅黑" charset="0"/>
                </a:rPr>
                <a:t>、协程实现复杂度可接受？</a:t>
              </a:r>
              <a:endParaRPr lang="zh-CN" altLang="en-US" sz="1200">
                <a:latin typeface="微软雅黑" charset="0"/>
                <a:ea typeface="微软雅黑" charset="0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IO</a:t>
              </a:r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密集型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使用多线程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  <a:p>
              <a:pPr algn="ctr"/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</a:rPr>
                <a:t>threading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</a:rPr>
                <a:t>否</a:t>
              </a:r>
              <a:endParaRPr lang="zh-CN" altLang="en-US" sz="140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全局解释器锁GIL</a:t>
            </a:r>
            <a:endParaRPr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速度慢的两大原因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是什么？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、为什么有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这个东西？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、怎样规避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GIL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带来的限制？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倍！</a:t>
            </a:r>
            <a:endParaRPr lang="zh-CN" altLang="en-US" sz="6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、为什么要引入并发编程？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、有哪些程序提速的方法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sz="3200"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创建多线程的方法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、改写爬虫程序，变成多线程爬取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、速度对比：单线程爬虫 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VS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多线程爬虫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Python 创建多线程的方法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、准备一个函数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def my_func(a, b):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   do_craw(a,b)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、怎样创建一个线程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、启动线程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t.start()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、等待结束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t.join()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多线程爬虫！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、多组件的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Pipeline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技术架构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、多线程数据通信的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queue.Queue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、代码编写实现生产者消费者爬虫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、多组件的Pipeline技术架构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  <a:endParaRPr lang="en-US" altLang="zh-CN" sz="2000" b="1">
                <a:sym typeface="+mn-ea"/>
              </a:endParaRP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  <a:endParaRPr lang="zh-CN" altLang="en-US" sz="2000" b="1">
                <a:sym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生产者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消费者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复杂的事情一般都不会一下子做完，而是会分很多中间步骤一步步完成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Pipeline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Processor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、生产者消费者爬虫的架构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  <a:endParaRPr lang="zh-CN" altLang="en-US" sz="2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下载好的网页队列</a:t>
            </a:r>
            <a:endParaRPr lang="zh-CN" altLang="en-US"/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Excel</a:t>
            </a:r>
            <a:endParaRPr lang="en-US" altLang="zh-CN"/>
          </a:p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解析后的</a:t>
            </a:r>
            <a:endParaRPr lang="zh-CN" altLang="en-US"/>
          </a:p>
          <a:p>
            <a:r>
              <a:rPr lang="zh-CN" altLang="en-US"/>
              <a:t>结果数据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待爬取的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、多线程数据通信的queue.Queue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、导入类库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</a:rPr>
              <a:t>import 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 = queue.Queue()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q.put(item)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item = q.get()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、查询状态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查看元素的多少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q.qsize()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判断是否为空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q.empty()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判断是否已满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charset="0"/>
                <a:cs typeface="Menlo Regular" panose="020B0609030804020204" charset="0"/>
                <a:sym typeface="+mn-ea"/>
              </a:rPr>
              <a:t>q.full()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charset="0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解决方案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、线程安全概念介绍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Lock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用于解决线程安全问题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、实例代码演示问题 以及 解决方案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1、线程安全概念介绍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charset="0"/>
                <a:ea typeface="微软雅黑" charset="0"/>
                <a:cs typeface="微软雅黑" charset="0"/>
              </a:rPr>
              <a:t>线程安全指某个函数、函数库在多线程环境中被调用时，能够正确地处理多个线程之间的共享变量，使程序功能正确完成。</a:t>
            </a:r>
            <a:endParaRPr sz="2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由于线程的执行随时会发生切换，就造成了不可预料的结果，出现线程不安全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为什么要引入并发编程？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2、Lock 用于解决线程安全问题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ThreadPoolExecutor</a:t>
            </a:r>
            <a:endParaRPr lang="zh-CN" altLang="en-US" sz="48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、线程池的原理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、使用线程池的好处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、ThreadPoolExecutor的使用语法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、使用线程池改造爬虫程序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1、线程池的原理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就绪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endParaRPr lang="en-US" altLang="zh-CN"/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/>
              <a:t>run</a:t>
            </a:r>
            <a:r>
              <a:rPr lang="zh-CN" altLang="en-US"/>
              <a:t>方法执行完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线程的生命周期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新建线程系统需要分配资源、终止线程系统需要回收资源</a:t>
            </a:r>
            <a:endParaRPr lang="zh-CN" altLang="en-US"/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新任务</a:t>
              </a:r>
              <a:endParaRPr lang="zh-CN" altLang="en-US"/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任务队列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线程池</a:t>
              </a: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2、使用线程池的好处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、提升性能：因为减去了大量新建、终止线程的开销，重用了线程资源；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、适用场景：适合处理突发性大量请求或需要大量线程完成任务、但实际任务处理时间较短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、防御功能：能有效避免系统因为创建线程过多，而导致系统负荷过大相应变慢等问题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、代码优势：使用线程池的语法比自己新建线程执行线程更加简洁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、ThreadPoolExecutor的使用语法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futures: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ThreadPoolExecutor, </a:t>
            </a:r>
            <a:r>
              <a:rPr lang="en-US" altLang="zh-CN">
                <a:sym typeface="+mn-ea"/>
              </a:rPr>
              <a:t>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  <a:endParaRPr lang="zh-CN" altLang="en-US"/>
          </a:p>
          <a:p>
            <a:pPr algn="ctr"/>
            <a:r>
              <a:rPr lang="zh-CN" altLang="en-US"/>
              <a:t>注意</a:t>
            </a:r>
            <a:r>
              <a:rPr lang="en-US" altLang="zh-CN"/>
              <a:t>map</a:t>
            </a:r>
            <a:r>
              <a:rPr lang="zh-CN" altLang="en-US"/>
              <a:t>的结果和入参是顺序对应的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  <a:endParaRPr lang="zh-CN" altLang="en-US"/>
          </a:p>
          <a:p>
            <a:pPr algn="ctr"/>
            <a:r>
              <a:rPr lang="zh-CN" altLang="en-US"/>
              <a:t>注意如果用</a:t>
            </a:r>
            <a:r>
              <a:rPr lang="en-US" altLang="zh-CN">
                <a:sym typeface="+mn-ea"/>
              </a:rPr>
              <a:t>as_completed</a:t>
            </a:r>
            <a:r>
              <a:rPr lang="zh-CN" altLang="en-US">
                <a:sym typeface="+mn-ea"/>
              </a:rPr>
              <a:t>顺序是不定的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使用线程池加速</a:t>
            </a:r>
            <a:endParaRPr lang="zh-CN" altLang="en-US" sz="5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3420" y="2743835"/>
            <a:ext cx="765683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服务的架构以及特点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、使用线程池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ThreadPoolExecutor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加速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、代码用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Flask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实现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服务并实现加速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2145665" y="4751705"/>
            <a:ext cx="8118475" cy="1597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4345" y="542290"/>
            <a:ext cx="803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1、Web服务的架构以及特点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6530" y="3074670"/>
            <a:ext cx="2707005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Web</a:t>
            </a:r>
            <a:r>
              <a:rPr lang="zh-CN" altLang="en-US"/>
              <a:t>浏览器</a:t>
            </a:r>
            <a:endParaRPr lang="zh-CN" altLang="en-US"/>
          </a:p>
          <a:p>
            <a:pPr algn="ctr"/>
            <a:r>
              <a:rPr lang="en-US" altLang="zh-CN"/>
              <a:t>chrome</a:t>
            </a:r>
            <a:r>
              <a:rPr lang="zh-CN" altLang="en-US"/>
              <a:t>、火狐、</a:t>
            </a:r>
            <a:r>
              <a:rPr lang="en-US" altLang="zh-CN"/>
              <a:t>IE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459095" y="3074670"/>
            <a:ext cx="273431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/>
              <a:t>Web</a:t>
            </a:r>
            <a:r>
              <a:rPr lang="zh-CN" altLang="en-US"/>
              <a:t>服务器</a:t>
            </a:r>
            <a:endParaRPr lang="zh-CN" altLang="en-US"/>
          </a:p>
          <a:p>
            <a:pPr algn="ctr"/>
            <a:r>
              <a:rPr lang="en-US" altLang="zh-CN"/>
              <a:t>Python Flask/Django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13545" y="31229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13545" y="40373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远程服务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13545" y="2210435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磁盘文件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145915" y="3185160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 flipV="1">
            <a:off x="8193405" y="2515870"/>
            <a:ext cx="1120140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8193405" y="3428365"/>
            <a:ext cx="1120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8193405" y="3429000"/>
            <a:ext cx="1120140" cy="91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5915" y="363664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2325" y="270637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22640" y="270637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422640" y="318516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422640" y="366903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32325" y="355346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146300" y="4812665"/>
            <a:ext cx="790003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后台服务的特点：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服务对响应时间要求非常高，比如要求</a:t>
            </a:r>
            <a:r>
              <a:rPr lang="en-US" altLang="zh-CN"/>
              <a:t>200MS</a:t>
            </a:r>
            <a:r>
              <a:rPr lang="zh-CN" altLang="en-US"/>
              <a:t>返回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服务有大量的依赖</a:t>
            </a:r>
            <a:r>
              <a:rPr lang="en-US" altLang="zh-CN"/>
              <a:t>IO</a:t>
            </a:r>
            <a:r>
              <a:rPr lang="zh-CN" altLang="en-US"/>
              <a:t>操作的调用，比如磁盘文件、数据库、远程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服务经常需要处理几万人、几百万人的同时请求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575945" y="551180"/>
            <a:ext cx="1131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2、使用线程池ThreadPoolExecutor加速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5365" y="2548255"/>
            <a:ext cx="7899400" cy="216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250000"/>
              </a:lnSpc>
            </a:pPr>
            <a:r>
              <a:rPr lang="zh-CN" altLang="en-US"/>
              <a:t>使用线程池ThreadPoolExecutor的好处：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1</a:t>
            </a:r>
            <a:r>
              <a:rPr lang="zh-CN" altLang="en-US"/>
              <a:t>、方便的将磁盘文件、数据库、远程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调用并发执行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2</a:t>
            </a:r>
            <a:r>
              <a:rPr lang="zh-CN" altLang="en-US"/>
              <a:t>、线程池的线程数目不会无限创建（导致系统挂掉），具有防御功能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有哪些程序提速的方法？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6015" y="2880995"/>
            <a:ext cx="5996940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使用多进程multiprocessing</a:t>
            </a:r>
            <a:br>
              <a:rPr sz="4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sz="4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加速程序的运行</a:t>
            </a:r>
            <a:endParaRPr sz="4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110" y="2821305"/>
            <a:ext cx="890778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、有了多线程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threading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，为什么还要用多进程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multiprocessing</a:t>
            </a:r>
            <a:endParaRPr lang="en-US" altLang="zh-CN" sz="24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multiprocessing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知识梳理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、代码实战：单线程、多线程、多进程对比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密集计算速度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3835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1、有了多线程threading，为什么还要用多进程multiprocessing</a:t>
            </a:r>
            <a:endParaRPr lang="zh-CN" altLang="en-US" sz="2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1343660"/>
            <a:ext cx="81451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如果遇到了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</a:rPr>
              <a:t>密集型计算，多线程反而会降低执行速度！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405" y="2084705"/>
            <a:ext cx="6125845" cy="232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625" y="2719705"/>
            <a:ext cx="26974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虽然有全局解释器锁</a:t>
            </a:r>
            <a:r>
              <a:rPr lang="en-US" altLang="zh-CN"/>
              <a:t>GIL</a:t>
            </a:r>
            <a:endParaRPr lang="en-US" altLang="zh-CN"/>
          </a:p>
          <a:p>
            <a:r>
              <a:rPr lang="zh-CN" altLang="en-US"/>
              <a:t>但是因为有</a:t>
            </a:r>
            <a:r>
              <a:rPr lang="en-US" altLang="zh-CN"/>
              <a:t>IO</a:t>
            </a:r>
            <a:r>
              <a:rPr lang="zh-CN" altLang="en-US"/>
              <a:t>的存在</a:t>
            </a:r>
            <a:endParaRPr lang="zh-CN" altLang="en-US"/>
          </a:p>
          <a:p>
            <a:r>
              <a:rPr lang="zh-CN" altLang="en-US"/>
              <a:t>多线程依然可以加速运行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4683125"/>
            <a:ext cx="5869305" cy="1325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4997450"/>
            <a:ext cx="33832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/>
              <a:t>CPU</a:t>
            </a:r>
            <a:r>
              <a:rPr lang="zh-CN" altLang="en-US"/>
              <a:t>密集型计算</a:t>
            </a:r>
            <a:endParaRPr lang="zh-CN" altLang="en-US"/>
          </a:p>
          <a:p>
            <a:r>
              <a:rPr lang="zh-CN" altLang="en-US"/>
              <a:t>线程的自动切换反而变成了负担</a:t>
            </a:r>
            <a:endParaRPr lang="zh-CN" altLang="en-US"/>
          </a:p>
          <a:p>
            <a:r>
              <a:rPr lang="zh-CN" altLang="en-US"/>
              <a:t>多线程甚至减慢了运行速度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825" y="6228715"/>
            <a:ext cx="109639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/>
              <a:t>multiprocessing</a:t>
            </a:r>
            <a:r>
              <a:rPr lang="zh-CN" altLang="en-US"/>
              <a:t>模块就是</a:t>
            </a:r>
            <a:r>
              <a:rPr lang="en-US" altLang="zh-CN"/>
              <a:t>python</a:t>
            </a:r>
            <a:r>
              <a:rPr lang="zh-CN" altLang="en-US"/>
              <a:t>为了解决</a:t>
            </a:r>
            <a:r>
              <a:rPr lang="en-US" altLang="zh-CN"/>
              <a:t>GIL</a:t>
            </a:r>
            <a:r>
              <a:rPr lang="zh-CN" altLang="en-US"/>
              <a:t>缺陷引入的一个模块，原理是用多进程在多</a:t>
            </a:r>
            <a:r>
              <a:rPr lang="en-US" altLang="zh-CN"/>
              <a:t>CPU</a:t>
            </a:r>
            <a:r>
              <a:rPr lang="zh-CN" altLang="en-US"/>
              <a:t>上并行执行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25450"/>
            <a:ext cx="100272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、多进程multiprocessing知识梳理（对比多线程</a:t>
            </a:r>
            <a:r>
              <a:rPr lang="en-US" altLang="zh-CN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threading</a:t>
            </a: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2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04495" y="1340485"/>
          <a:ext cx="11393170" cy="52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/>
                <a:gridCol w="4827905"/>
                <a:gridCol w="5198745"/>
              </a:tblGrid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语法条目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多线程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多进程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引入模块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Thread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Process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7442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新建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启动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等待结束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t=Thread(target=func, args=(100, 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 = Process(target=f, args=('bob',))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075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数据通信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queue.Queue()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q.put(item)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q.put([42, None, 'hello'])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13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线程安全加锁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lock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lock: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182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池化技术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concurrent.futures import ThreadPoolExecutor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ThreadPoolExecutor()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from concurrent.futures import ProcessPoolExecutor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with ProcessPoolExecutor()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066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3、代码实战：单线程、多线程、多进程对比CPU密集计算速度</a:t>
            </a:r>
            <a:endParaRPr lang="zh-CN" altLang="en-US" sz="2800" b="1">
              <a:solidFill>
                <a:schemeClr val="accent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449070" y="2162810"/>
          <a:ext cx="840867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36725" y="1794510"/>
            <a:ext cx="611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</a:t>
            </a:r>
            <a:r>
              <a:rPr lang="zh-CN" altLang="en-US"/>
              <a:t>密集型计算：</a:t>
            </a:r>
            <a:r>
              <a:rPr lang="en-US" altLang="zh-CN"/>
              <a:t>100</a:t>
            </a:r>
            <a:r>
              <a:rPr lang="zh-CN" altLang="en-US"/>
              <a:t>次“判断大数字是否是素数”的计算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30375" y="5742940"/>
            <a:ext cx="812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的存在，多线程比单线程计算的还慢，而多进程可以明显加快执行速度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对并发编程的支持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并发编程有三种方式：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多线程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Thread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、多进程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Process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、多协程Coroutine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charset="0"/>
                <a:ea typeface="微软雅黑" charset="0"/>
                <a:cs typeface="微软雅黑" charset="0"/>
              </a:rPr>
              <a:t>本节提纲</a:t>
            </a:r>
            <a:endParaRPr lang="zh-CN" altLang="en-US" sz="48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、什么是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密集型计算、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密集型计算？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、多线程、多进程、多协程的对比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、怎样根据任务选择对应技术？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例如：压缩解压缩、加密解密、正则表达式搜索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CPU占用率仍然较低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例如：文件处理程序、网络爬虫程序、读写数据库程序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UNIT_TABLE_BEAUTIFY" val="smartTable{c0c6e345-09f5-4b3e-a4e4-7f9b1d96ed97}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6489</Words>
  <Application>WPS 演示</Application>
  <PresentationFormat>宽屏</PresentationFormat>
  <Paragraphs>678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Arial</vt:lpstr>
      <vt:lpstr>方正书宋_GBK</vt:lpstr>
      <vt:lpstr>Wingdings</vt:lpstr>
      <vt:lpstr>微软雅黑</vt:lpstr>
      <vt:lpstr>汉仪旗黑</vt:lpstr>
      <vt:lpstr>Menlo Regular</vt:lpstr>
      <vt:lpstr>微软雅黑</vt:lpstr>
      <vt:lpstr>宋体</vt:lpstr>
      <vt:lpstr>Arial Unicode MS</vt:lpstr>
      <vt:lpstr>汉仪书宋二KW</vt:lpstr>
      <vt:lpstr>Verdana</vt:lpstr>
      <vt:lpstr>Calibri</vt:lpstr>
      <vt:lpstr>Helvetica Neue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  <vt:lpstr>在Web服务中 使用线程池加速</vt:lpstr>
      <vt:lpstr>PowerPoint 演示文稿</vt:lpstr>
      <vt:lpstr>PowerPoint 演示文稿</vt:lpstr>
      <vt:lpstr>PowerPoint 演示文稿</vt:lpstr>
      <vt:lpstr>使用多进程multiprocessing 加速程序的运行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665</cp:revision>
  <dcterms:created xsi:type="dcterms:W3CDTF">2020-11-22T15:49:15Z</dcterms:created>
  <dcterms:modified xsi:type="dcterms:W3CDTF">2020-11-22T15:49:15Z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