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61" r:id="rId5"/>
    <p:sldId id="263" r:id="rId6"/>
    <p:sldId id="264" r:id="rId8"/>
    <p:sldId id="271" r:id="rId9"/>
    <p:sldId id="273" r:id="rId10"/>
    <p:sldId id="274" r:id="rId11"/>
    <p:sldId id="276" r:id="rId12"/>
    <p:sldId id="278" r:id="rId13"/>
    <p:sldId id="277" r:id="rId14"/>
    <p:sldId id="280" r:id="rId15"/>
    <p:sldId id="286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90" r:id="rId24"/>
    <p:sldId id="295" r:id="rId25"/>
    <p:sldId id="296" r:id="rId26"/>
    <p:sldId id="297" r:id="rId27"/>
    <p:sldId id="299" r:id="rId28"/>
    <p:sldId id="298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rgbClr val="9182D6"/>
                </a:solidFill>
                <a:latin typeface="微软雅黑" charset="-122"/>
                <a:ea typeface="微软雅黑" charset="-122"/>
                <a:cs typeface="+mn-cs"/>
              </a:defRPr>
            </a:pPr>
            <a:r>
              <a:t>时间耗费（秒）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68237462156114"/>
          <c:y val="0.17256151142355"/>
          <c:w val="0.870791101750691"/>
          <c:h val="0.6157513181019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[工作簿1]Sheet1!$B$1</c:f>
              <c:strCache>
                <c:ptCount val="1"/>
                <c:pt idx="0">
                  <c:v>时间耗费（秒）</c:v>
                </c:pt>
              </c:strCache>
            </c:strRef>
          </c:tx>
          <c:spPr>
            <a:solidFill>
              <a:srgbClr val="72B2F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[工作簿1]Sheet1!$A$2:$A$4</c:f>
              <c:strCache>
                <c:ptCount val="3"/>
                <c:pt idx="0">
                  <c:v>单线程</c:v>
                </c:pt>
                <c:pt idx="1">
                  <c:v>多线程</c:v>
                </c:pt>
                <c:pt idx="2">
                  <c:v>多进程</c:v>
                </c:pt>
              </c:strCache>
            </c:strRef>
          </c:cat>
          <c:val>
            <c:numRef>
              <c:f>[工作簿1]Sheet1!$B$2:$B$4</c:f>
              <c:numCache>
                <c:formatCode>0.00_ </c:formatCode>
                <c:ptCount val="3"/>
                <c:pt idx="0">
                  <c:v>43.59</c:v>
                </c:pt>
                <c:pt idx="1">
                  <c:v>43.94</c:v>
                </c:pt>
                <c:pt idx="2">
                  <c:v>14.59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4349880"/>
        <c:axId val="721129572"/>
      </c:barChart>
      <c:catAx>
        <c:axId val="29434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CCC9CC"/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cs"/>
              </a:defRPr>
            </a:pPr>
          </a:p>
        </c:txPr>
        <c:crossAx val="721129572"/>
        <c:crosses val="autoZero"/>
        <c:auto val="1"/>
        <c:lblAlgn val="ctr"/>
        <c:lblOffset val="100"/>
        <c:noMultiLvlLbl val="0"/>
      </c:catAx>
      <c:valAx>
        <c:axId val="7211295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CC9CC"/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rgbClr val="9182D6"/>
                </a:solidFill>
                <a:latin typeface="微软雅黑" charset="-122"/>
                <a:ea typeface="微软雅黑" charset="-122"/>
                <a:cs typeface="+mn-cs"/>
              </a:defRPr>
            </a:pPr>
          </a:p>
        </c:txPr>
        <c:crossAx val="29434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charset="-122"/>
          <a:ea typeface="微软雅黑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endParaRPr lang="zh-CN" altLang="en-US" sz="72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、多线程、多进程、多协程的对比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（multiprocessing）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优点：可以利用多核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并行运算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（threading）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密集型计算、同时运行的任务数目要求不多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（asyncio）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vs requests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）、代码实现复杂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密集型计算、需要超多任务运行、但有现成库支持的场景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一个进程中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一个线程中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、怎样根据任务选择对应技术？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使用多进程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multiprocessing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待执行任务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任务特点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使用多协程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asyncio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pPr lvl="0"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是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1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、需要超多任务量？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2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、有现成协程库支持？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3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、协程实现复杂度可接受？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使用多线程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threading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否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速度慢的两大原因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是什么？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、为什么有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这个东西？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、怎样规避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带来的限制？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速度慢的两大原因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是什么？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全局解释器锁（英语：Global Interpreter Lock，缩写GIL）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图片出自：http://www.dabeaz.com/python/UnderstandingGIL.pdf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这个东西？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为了解决多线程之间数据完整性和状态同步问题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  <a:endParaRPr lang="en-US" altLang="zh-CN" sz="12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  <a:endParaRPr lang="zh-CN" altLang="en-US" sz="1200"/>
          </a:p>
          <a:p>
            <a:r>
              <a:rPr lang="zh-CN" altLang="en-US" sz="1200"/>
              <a:t>这两行代码可能破坏内存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GIL</a:t>
            </a:r>
            <a:r>
              <a:rPr lang="zh-CN" altLang="en-US"/>
              <a:t>确实有好处：</a:t>
            </a:r>
            <a:endParaRPr lang="zh-CN" altLang="en-US"/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原因</a:t>
            </a:r>
            <a:endParaRPr lang="zh-CN" altLang="en-US"/>
          </a:p>
          <a:p>
            <a:r>
              <a:rPr lang="zh-CN" altLang="en-US"/>
              <a:t>详解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21" grpId="0"/>
      <p:bldP spid="19" grpId="0" bldLvl="0" animBg="1"/>
      <p:bldP spid="22" grpId="0" animBg="1"/>
      <p:bldP spid="25" grpId="0" animBg="1"/>
      <p:bldP spid="23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带来的限制？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  <a:endParaRPr lang="zh-CN" altLang="en-US"/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倍！</a:t>
            </a:r>
            <a:endParaRPr lang="zh-CN" altLang="en-US" sz="6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、为什么要引入并发编程？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、有哪些程序提速的方法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创建多线程的方法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、改写爬虫程序，变成多线程爬取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、速度对比：单线程爬虫 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VS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多线程爬虫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Python 创建多线程的方法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、准备一个函数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def my_func(a, b):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   do_craw(a,b)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、怎样创建一个线程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、启动线程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t.start()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、等待结束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t.join()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多线程爬虫！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、多组件的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Pipeline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技术架构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、生产者消费者爬虫的架构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、多线程数据通信的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queue.Queue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、代码编写实现生产者消费者爬虫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、多组件的Pipeline技术架构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  <a:endParaRPr lang="zh-CN" altLang="en-US" sz="1400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  <a:endParaRPr lang="en-US" altLang="zh-CN" sz="2000" b="1">
                <a:sym typeface="+mn-ea"/>
              </a:endParaRP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  <a:endParaRPr lang="zh-CN" altLang="en-US" sz="2000" b="1">
                <a:sym typeface="+mn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生产者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消费者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复杂的事情一般都不会一下子做完，而是会分很多中间步骤一步步完成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Pipeline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Processor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、生产者消费者爬虫的架构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  <a:endParaRPr lang="zh-CN" altLang="en-US" sz="28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下载好的网页队列</a:t>
            </a:r>
            <a:endParaRPr lang="zh-CN" altLang="en-US"/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Excel</a:t>
            </a:r>
            <a:endParaRPr lang="en-US" altLang="zh-CN"/>
          </a:p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解析后的</a:t>
            </a:r>
            <a:endParaRPr lang="zh-CN" altLang="en-US"/>
          </a:p>
          <a:p>
            <a:r>
              <a:rPr lang="zh-CN" altLang="en-US"/>
              <a:t>结果数据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待爬取的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、多线程数据通信的queue.Queue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、导入类库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import 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 = queue.Queue()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、添加元素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q.put(item)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、获取元素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item = q.get()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、查询状态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查看元素的多少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q.qsize()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判断是否为空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q.empty()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判断是否已满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q.full()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线程安全问题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以及</a:t>
            </a: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Lock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解决方案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796405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、线程安全概念介绍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Lock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用于解决线程安全问题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、实例代码演示问题 以及 解决方案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99055" y="65659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1、线程安全概念介绍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2002155"/>
            <a:ext cx="927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latin typeface="微软雅黑" charset="0"/>
                <a:ea typeface="微软雅黑" charset="0"/>
                <a:cs typeface="微软雅黑" charset="0"/>
              </a:rPr>
              <a:t>线程安全指某个函数、函数库在多线程环境中被调用时，能够正确地处理多个线程之间的共享变量，使程序功能正确完成。</a:t>
            </a:r>
            <a:endParaRPr sz="2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7325" y="3700145"/>
            <a:ext cx="4370070" cy="2168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250000"/>
              </a:lnSpc>
            </a:pPr>
            <a:r>
              <a:rPr lang="zh-CN" altLang="en-US"/>
              <a:t>def draw(account, amount):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if account.balance &gt;= amount: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    account.balance -= amount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7325" y="2893695"/>
            <a:ext cx="92773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由于线程的执行随时会发生切换，就造成了不可预料的结果，出现线程不安全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97345" y="3638550"/>
            <a:ext cx="3705225" cy="2576830"/>
            <a:chOff x="10547" y="5730"/>
            <a:chExt cx="5835" cy="4058"/>
          </a:xfrm>
        </p:grpSpPr>
        <p:sp>
          <p:nvSpPr>
            <p:cNvPr id="7" name="矩形 6"/>
            <p:cNvSpPr/>
            <p:nvPr/>
          </p:nvSpPr>
          <p:spPr>
            <a:xfrm>
              <a:off x="10547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4056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11711" y="6270"/>
              <a:ext cx="0" cy="34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5220" y="6270"/>
              <a:ext cx="0" cy="35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6945" y="4192905"/>
            <a:ext cx="2944495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335645" y="4663440"/>
            <a:ext cx="279908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15050" y="5229860"/>
            <a:ext cx="300863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200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48675" y="5699760"/>
            <a:ext cx="296672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200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-600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为什么要引入并发编程？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655445" y="612140"/>
            <a:ext cx="88811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2、Lock 用于解决线程安全问题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2145" y="2583815"/>
            <a:ext cx="3736975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lock.acquire()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try: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finally: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lock.release()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12255" y="2583815"/>
            <a:ext cx="3736975" cy="2249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</a:t>
            </a:r>
            <a:r>
              <a:rPr lang="en-US" altLang="zh-CN">
                <a:sym typeface="+mn-ea"/>
              </a:rPr>
              <a:t>lock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327910" y="2013585"/>
            <a:ext cx="258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try-finally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7395" y="201358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with 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好用的线程池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48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ThreadPoolExecutor</a:t>
            </a:r>
            <a:endParaRPr lang="zh-CN" altLang="en-US" sz="48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4530" y="2343785"/>
            <a:ext cx="678243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、线程池的原理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、使用线程池的好处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、ThreadPoolExecutor的使用语法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、使用线程池改造爬虫程序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677920" y="250190"/>
            <a:ext cx="48355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1、线程池的原理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16735" y="212280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16735" y="330263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就绪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1673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16735" y="568007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2470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321050" y="4673600"/>
            <a:ext cx="130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30905" y="4305300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endParaRPr lang="en-US" altLang="zh-CN"/>
          </a:p>
        </p:txBody>
      </p:sp>
      <p:cxnSp>
        <p:nvCxnSpPr>
          <p:cNvPr id="10" name="肘形连接符 9"/>
          <p:cNvCxnSpPr>
            <a:stCxn id="7" idx="0"/>
            <a:endCxn id="4" idx="3"/>
          </p:cNvCxnSpPr>
          <p:nvPr/>
        </p:nvCxnSpPr>
        <p:spPr>
          <a:xfrm rot="16200000" flipV="1">
            <a:off x="3898583" y="2960053"/>
            <a:ext cx="901065" cy="2056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850" y="3093720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7100" y="37719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395" y="392112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获得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31795" y="3795395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1420" y="3937000"/>
            <a:ext cx="156146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2" idx="2"/>
            <a:endCxn id="4" idx="0"/>
          </p:cNvCxnSpPr>
          <p:nvPr/>
        </p:nvCxnSpPr>
        <p:spPr>
          <a:xfrm>
            <a:off x="2569210" y="2592070"/>
            <a:ext cx="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3870" y="2725420"/>
            <a:ext cx="7175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569210" y="4907915"/>
            <a:ext cx="0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3985" y="5109845"/>
            <a:ext cx="171323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/>
              <a:t>run</a:t>
            </a:r>
            <a:r>
              <a:rPr lang="zh-CN" altLang="en-US"/>
              <a:t>方法执行完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78305" y="1637030"/>
            <a:ext cx="199961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线程的生命周期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71160" y="1498600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新建线程系统需要分配资源、终止线程系统需要回收资源</a:t>
            </a:r>
            <a:endParaRPr lang="zh-CN" altLang="en-US"/>
          </a:p>
          <a:p>
            <a:r>
              <a:rPr lang="zh-CN" altLang="en-US"/>
              <a:t>如果可以重用线程，则可以减去新建</a:t>
            </a:r>
            <a:r>
              <a:rPr lang="en-US" altLang="zh-CN"/>
              <a:t>/</a:t>
            </a:r>
            <a:r>
              <a:rPr lang="zh-CN" altLang="en-US"/>
              <a:t>终止的开销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164580" y="2395220"/>
            <a:ext cx="5469890" cy="3771265"/>
            <a:chOff x="9652" y="3744"/>
            <a:chExt cx="8614" cy="5939"/>
          </a:xfrm>
        </p:grpSpPr>
        <p:sp>
          <p:nvSpPr>
            <p:cNvPr id="25" name="矩形 24"/>
            <p:cNvSpPr/>
            <p:nvPr/>
          </p:nvSpPr>
          <p:spPr>
            <a:xfrm>
              <a:off x="12394" y="442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94" y="5011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394" y="559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94" y="617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4" y="6757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394" y="734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394" y="792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4" y="8514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394" y="909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4" name="椭圆 33"/>
            <p:cNvSpPr/>
            <p:nvPr/>
          </p:nvSpPr>
          <p:spPr>
            <a:xfrm>
              <a:off x="9652" y="4426"/>
              <a:ext cx="2013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新任务</a:t>
              </a:r>
              <a:endParaRPr lang="zh-CN" altLang="en-US"/>
            </a:p>
          </p:txBody>
        </p:sp>
        <p:cxnSp>
          <p:nvCxnSpPr>
            <p:cNvPr id="35" name="曲线连接符 34"/>
            <p:cNvCxnSpPr>
              <a:stCxn id="34" idx="4"/>
              <a:endCxn id="27" idx="1"/>
            </p:cNvCxnSpPr>
            <p:nvPr/>
          </p:nvCxnSpPr>
          <p:spPr>
            <a:xfrm rot="5400000" flipV="1">
              <a:off x="11204" y="4698"/>
              <a:ext cx="645" cy="1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164" y="374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任务队列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894" y="5319"/>
              <a:ext cx="3372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6" y="447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线程池</a:t>
              </a: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473" y="5761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73" y="6608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 ...</a:t>
              </a: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73" y="7489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43" name="曲线连接符 42"/>
            <p:cNvCxnSpPr>
              <a:stCxn id="33" idx="3"/>
              <a:endCxn id="42" idx="1"/>
            </p:cNvCxnSpPr>
            <p:nvPr/>
          </p:nvCxnSpPr>
          <p:spPr>
            <a:xfrm flipV="1">
              <a:off x="13662" y="7768"/>
              <a:ext cx="1811" cy="1624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32" idx="3"/>
              <a:endCxn id="41" idx="1"/>
            </p:cNvCxnSpPr>
            <p:nvPr/>
          </p:nvCxnSpPr>
          <p:spPr>
            <a:xfrm flipV="1">
              <a:off x="13662" y="6887"/>
              <a:ext cx="1811" cy="1920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30" idx="3"/>
              <a:endCxn id="39" idx="1"/>
            </p:cNvCxnSpPr>
            <p:nvPr/>
          </p:nvCxnSpPr>
          <p:spPr>
            <a:xfrm flipV="1">
              <a:off x="13662" y="6040"/>
              <a:ext cx="1811" cy="1595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067685" y="53340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2、使用线程池的好处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2070" y="2246630"/>
            <a:ext cx="9548495" cy="2943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、提升性能：因为减去了大量新建、终止线程的开销，重用了线程资源；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、适用场景：适合处理突发性大量请求或需要大量线程完成任务、但实际任务处理时间较短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、防御功能：能有效避免系统因为创建线程过多，而导致系统负荷过大相应变慢等问题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、代码优势：使用线程池的语法比自己新建线程执行线程更加简洁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400810" y="483870"/>
            <a:ext cx="10097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、ThreadPoolExecutor的使用语法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285" y="2484755"/>
            <a:ext cx="448564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results = pool.map(craw, urls)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result in results: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print(result)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02935" y="2484755"/>
            <a:ext cx="604266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futures = [ pool.submit(craw, url)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             for url in urls ]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futures: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as_completed(futures):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3285" y="1743075"/>
            <a:ext cx="10862310" cy="512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from concurrent.futures import ThreadPoolExecutor, </a:t>
            </a:r>
            <a:r>
              <a:rPr lang="en-US" altLang="zh-CN">
                <a:sym typeface="+mn-ea"/>
              </a:rPr>
              <a:t>as_completed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3640" y="5949950"/>
            <a:ext cx="3884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map</a:t>
            </a:r>
            <a:r>
              <a:rPr lang="zh-CN" altLang="en-US"/>
              <a:t>函数，很简单</a:t>
            </a:r>
            <a:endParaRPr lang="zh-CN" altLang="en-US"/>
          </a:p>
          <a:p>
            <a:pPr algn="ctr"/>
            <a:r>
              <a:rPr lang="zh-CN" altLang="en-US"/>
              <a:t>注意</a:t>
            </a:r>
            <a:r>
              <a:rPr lang="en-US" altLang="zh-CN"/>
              <a:t>map</a:t>
            </a:r>
            <a:r>
              <a:rPr lang="zh-CN" altLang="en-US"/>
              <a:t>的结果和入参是顺序对应的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9870" y="5949950"/>
            <a:ext cx="4288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future</a:t>
            </a:r>
            <a:r>
              <a:rPr lang="zh-CN" altLang="en-US"/>
              <a:t>模式，更强大</a:t>
            </a:r>
            <a:endParaRPr lang="zh-CN" altLang="en-US"/>
          </a:p>
          <a:p>
            <a:pPr algn="ctr"/>
            <a:r>
              <a:rPr lang="zh-CN" altLang="en-US"/>
              <a:t>注意如果用</a:t>
            </a:r>
            <a:r>
              <a:rPr lang="en-US" altLang="zh-CN">
                <a:sym typeface="+mn-ea"/>
              </a:rPr>
              <a:t>as_completed</a:t>
            </a:r>
            <a:r>
              <a:rPr lang="zh-CN" altLang="en-US">
                <a:sym typeface="+mn-ea"/>
              </a:rPr>
              <a:t>顺序是不定的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使用线程池加速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3420" y="2743835"/>
            <a:ext cx="765683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服务的架构以及特点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、使用线程池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ThreadPoolExecutor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加速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、代码用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Flask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实现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服务并实现加速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2145665" y="4751705"/>
            <a:ext cx="8118475" cy="1597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4345" y="542290"/>
            <a:ext cx="80340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1、Web服务的架构以及特点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6530" y="3074670"/>
            <a:ext cx="2707005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Web</a:t>
            </a:r>
            <a:r>
              <a:rPr lang="zh-CN" altLang="en-US"/>
              <a:t>浏览器</a:t>
            </a:r>
            <a:endParaRPr lang="zh-CN" altLang="en-US"/>
          </a:p>
          <a:p>
            <a:pPr algn="ctr"/>
            <a:r>
              <a:rPr lang="en-US" altLang="zh-CN"/>
              <a:t>chrome</a:t>
            </a:r>
            <a:r>
              <a:rPr lang="zh-CN" altLang="en-US"/>
              <a:t>、火狐、</a:t>
            </a:r>
            <a:r>
              <a:rPr lang="en-US" altLang="zh-CN"/>
              <a:t>IE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459095" y="3074670"/>
            <a:ext cx="273431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/>
              <a:t>Web</a:t>
            </a:r>
            <a:r>
              <a:rPr lang="zh-CN" altLang="en-US"/>
              <a:t>服务器</a:t>
            </a:r>
            <a:endParaRPr lang="zh-CN" altLang="en-US"/>
          </a:p>
          <a:p>
            <a:pPr algn="ctr"/>
            <a:r>
              <a:rPr lang="en-US" altLang="zh-CN"/>
              <a:t>Python Flask/Django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13545" y="31229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13545" y="40373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远程服务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313545" y="2210435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磁盘文件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145915" y="3185160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 flipV="1">
            <a:off x="8193405" y="2515870"/>
            <a:ext cx="1120140" cy="91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8193405" y="3428365"/>
            <a:ext cx="1120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8193405" y="3429000"/>
            <a:ext cx="1120140" cy="913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145915" y="3636645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32325" y="270637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22640" y="270637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422640" y="318516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422640" y="366903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32325" y="355346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146300" y="4812665"/>
            <a:ext cx="790003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后台服务的特点：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服务对响应时间要求非常高，比如要求</a:t>
            </a:r>
            <a:r>
              <a:rPr lang="en-US" altLang="zh-CN"/>
              <a:t>200MS</a:t>
            </a:r>
            <a:r>
              <a:rPr lang="zh-CN" altLang="en-US"/>
              <a:t>返回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服务有大量的依赖</a:t>
            </a:r>
            <a:r>
              <a:rPr lang="en-US" altLang="zh-CN"/>
              <a:t>IO</a:t>
            </a:r>
            <a:r>
              <a:rPr lang="zh-CN" altLang="en-US"/>
              <a:t>操作的调用，比如磁盘文件、数据库、远程</a:t>
            </a:r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服务经常需要处理几万人、几百万人的同时请求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575945" y="551180"/>
            <a:ext cx="113182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2、使用线程池ThreadPoolExecutor加速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5365" y="2548255"/>
            <a:ext cx="7899400" cy="2168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>
              <a:lnSpc>
                <a:spcPct val="250000"/>
              </a:lnSpc>
            </a:pPr>
            <a:r>
              <a:rPr lang="zh-CN" altLang="en-US"/>
              <a:t>使用线程池ThreadPoolExecutor的好处：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1</a:t>
            </a:r>
            <a:r>
              <a:rPr lang="zh-CN" altLang="en-US"/>
              <a:t>、方便的将磁盘文件、数据库、远程</a:t>
            </a: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调用并发执行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2</a:t>
            </a:r>
            <a:r>
              <a:rPr lang="zh-CN" altLang="en-US"/>
              <a:t>、线程池的线程数目不会无限创建（导致系统挂掉），具有防御功能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有哪些程序提速的方法？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单线程串行</a:t>
            </a: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多线程并发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多机器并行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threading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multiprocessing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/>
              <a:t>hadoop/hive/spark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不加改造的程序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6015" y="2880995"/>
            <a:ext cx="5996940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使用多进程multiprocessing</a:t>
            </a:r>
            <a:br>
              <a:rPr sz="4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sz="4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加速程序的运行</a:t>
            </a:r>
            <a:endParaRPr sz="4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110" y="2821305"/>
            <a:ext cx="8907780" cy="152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、有了多线程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threading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，为什么还要用多进程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multiprocessing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、多进程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multiprocessing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知识梳理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、代码实战：单线程、多线程、多进程对比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密集计算速度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3835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1、有了多线程threading，为什么还要用多进程multiprocessing</a:t>
            </a:r>
            <a:endParaRPr lang="zh-CN" altLang="en-US" sz="2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1343660"/>
            <a:ext cx="81451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如果遇到了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密集型计算，多线程反而会降低执行速度！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405" y="2084705"/>
            <a:ext cx="6125845" cy="2326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0625" y="2719705"/>
            <a:ext cx="26974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虽然有全局解释器锁</a:t>
            </a:r>
            <a:r>
              <a:rPr lang="en-US" altLang="zh-CN"/>
              <a:t>GIL</a:t>
            </a:r>
            <a:endParaRPr lang="en-US" altLang="zh-CN"/>
          </a:p>
          <a:p>
            <a:r>
              <a:rPr lang="zh-CN" altLang="en-US"/>
              <a:t>但是因为有</a:t>
            </a:r>
            <a:r>
              <a:rPr lang="en-US" altLang="zh-CN"/>
              <a:t>IO</a:t>
            </a:r>
            <a:r>
              <a:rPr lang="zh-CN" altLang="en-US"/>
              <a:t>的存在</a:t>
            </a:r>
            <a:endParaRPr lang="zh-CN" altLang="en-US"/>
          </a:p>
          <a:p>
            <a:r>
              <a:rPr lang="zh-CN" altLang="en-US"/>
              <a:t>多线程依然可以加速运行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05" y="4683125"/>
            <a:ext cx="5869305" cy="1325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4997450"/>
            <a:ext cx="33832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/>
              <a:t>CPU</a:t>
            </a:r>
            <a:r>
              <a:rPr lang="zh-CN" altLang="en-US"/>
              <a:t>密集型计算</a:t>
            </a:r>
            <a:endParaRPr lang="zh-CN" altLang="en-US"/>
          </a:p>
          <a:p>
            <a:r>
              <a:rPr lang="zh-CN" altLang="en-US"/>
              <a:t>线程的自动切换反而变成了负担</a:t>
            </a:r>
            <a:endParaRPr lang="zh-CN" altLang="en-US"/>
          </a:p>
          <a:p>
            <a:r>
              <a:rPr lang="zh-CN" altLang="en-US"/>
              <a:t>多线程甚至减慢了运行速度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4825" y="6228715"/>
            <a:ext cx="1096391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/>
              <a:t>multiprocessing</a:t>
            </a:r>
            <a:r>
              <a:rPr lang="zh-CN" altLang="en-US"/>
              <a:t>模块就是</a:t>
            </a:r>
            <a:r>
              <a:rPr lang="en-US" altLang="zh-CN"/>
              <a:t>python</a:t>
            </a:r>
            <a:r>
              <a:rPr lang="zh-CN" altLang="en-US"/>
              <a:t>为了解决</a:t>
            </a:r>
            <a:r>
              <a:rPr lang="en-US" altLang="zh-CN"/>
              <a:t>GIL</a:t>
            </a:r>
            <a:r>
              <a:rPr lang="zh-CN" altLang="en-US"/>
              <a:t>缺陷引入的一个模块，原理是用多进程在多</a:t>
            </a:r>
            <a:r>
              <a:rPr lang="en-US" altLang="zh-CN"/>
              <a:t>CPU</a:t>
            </a:r>
            <a:r>
              <a:rPr lang="zh-CN" altLang="en-US"/>
              <a:t>上并行执行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25450"/>
            <a:ext cx="100272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、多进程multiprocessing知识梳理（对比多线程</a:t>
            </a:r>
            <a:r>
              <a:rPr lang="en-US" altLang="zh-CN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threading</a:t>
            </a: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2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04495" y="1340485"/>
          <a:ext cx="11393170" cy="52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/>
                <a:gridCol w="4827905"/>
                <a:gridCol w="5198745"/>
              </a:tblGrid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语法条目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多线程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多进程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</a:tr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引入模块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Thread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Process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7442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新建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启动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等待结束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t=Thread(target=func, args=(100, 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 = Process(target=f, args=('bob',))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075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数据通信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queue.Queue()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q.put(item)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q.put([42, None, 'hello'])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139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线程安全加锁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lock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lock: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1828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池化技术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concurrent.futures import ThreadPoolExecutor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ThreadPoolExecutor()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from concurrent.futures import ProcessPoolExecutor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with ProcessPoolExecutor()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066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3、代码实战：单线程、多线程、多进程对比CPU密集计算速度</a:t>
            </a:r>
            <a:endParaRPr lang="zh-CN" altLang="en-US" sz="2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1449070" y="2162810"/>
          <a:ext cx="8408670" cy="338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36725" y="1794510"/>
            <a:ext cx="6112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</a:t>
            </a:r>
            <a:r>
              <a:rPr lang="zh-CN" altLang="en-US"/>
              <a:t>密集型计算：</a:t>
            </a:r>
            <a:r>
              <a:rPr lang="en-US" altLang="zh-CN"/>
              <a:t>100</a:t>
            </a:r>
            <a:r>
              <a:rPr lang="zh-CN" altLang="en-US"/>
              <a:t>次“判断大数字是否是素数”的计算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30375" y="5742940"/>
            <a:ext cx="812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的存在，多线程比单线程计算的还慢，而多进程可以明显加快执行速度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Flask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使用进程池加速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Python异步IO</a:t>
            </a:r>
            <a:b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实现并发爬虫</a:t>
            </a:r>
            <a:endParaRPr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" name="组合 66"/>
          <p:cNvGrpSpPr/>
          <p:nvPr/>
        </p:nvGrpSpPr>
        <p:grpSpPr>
          <a:xfrm>
            <a:off x="904240" y="496570"/>
            <a:ext cx="9201785" cy="1855470"/>
            <a:chOff x="1424" y="782"/>
            <a:chExt cx="14491" cy="2922"/>
          </a:xfrm>
        </p:grpSpPr>
        <p:sp>
          <p:nvSpPr>
            <p:cNvPr id="13" name="文本框 12"/>
            <p:cNvSpPr txBox="1"/>
            <p:nvPr/>
          </p:nvSpPr>
          <p:spPr>
            <a:xfrm>
              <a:off x="1424" y="782"/>
              <a:ext cx="5898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charset="0"/>
                  <a:ea typeface="微软雅黑" charset="0"/>
                  <a:cs typeface="微软雅黑" charset="0"/>
                </a:rPr>
                <a:t>单线程爬虫的执行路径</a:t>
              </a:r>
              <a:endPara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911" y="2178"/>
              <a:ext cx="14004" cy="1527"/>
              <a:chOff x="1911" y="2178"/>
              <a:chExt cx="14004" cy="152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95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40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CPU</a:t>
                </a:r>
                <a:endParaRPr lang="zh-CN" altLang="en-US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7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charset="0"/>
                    <a:ea typeface="微软雅黑" charset="0"/>
                    <a:cs typeface="微软雅黑" charset="0"/>
                  </a:rPr>
                  <a:t>等待</a:t>
                </a:r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IO</a:t>
                </a:r>
                <a:endParaRPr lang="en-US" altLang="zh-CN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322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619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endCxn id="3" idx="1"/>
              </p:cNvCxnSpPr>
              <p:nvPr/>
            </p:nvCxnSpPr>
            <p:spPr>
              <a:xfrm flipV="1">
                <a:off x="1911" y="3252"/>
                <a:ext cx="118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6663" y="3246"/>
                <a:ext cx="655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2" idx="1"/>
              </p:cNvCxnSpPr>
              <p:nvPr/>
            </p:nvCxnSpPr>
            <p:spPr>
              <a:xfrm flipV="1">
                <a:off x="10890" y="3252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15187" y="3240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3755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charset="0"/>
                    <a:ea typeface="微软雅黑" charset="0"/>
                    <a:cs typeface="微软雅黑" charset="0"/>
                  </a:rPr>
                  <a:t>爬取第</a:t>
                </a:r>
                <a:r>
                  <a:rPr lang="en-US" altLang="zh-CN" sz="1400">
                    <a:latin typeface="微软雅黑" charset="0"/>
                    <a:ea typeface="微软雅黑" charset="0"/>
                    <a:cs typeface="微软雅黑" charset="0"/>
                  </a:rPr>
                  <a:t>1</a:t>
                </a:r>
                <a:r>
                  <a:rPr lang="zh-CN" altLang="en-US" sz="1400">
                    <a:latin typeface="微软雅黑" charset="0"/>
                    <a:ea typeface="微软雅黑" charset="0"/>
                    <a:cs typeface="微软雅黑" charset="0"/>
                  </a:rPr>
                  <a:t>个</a:t>
                </a:r>
                <a:r>
                  <a:rPr lang="en-US" altLang="zh-CN" sz="1400">
                    <a:latin typeface="微软雅黑" charset="0"/>
                    <a:ea typeface="微软雅黑" charset="0"/>
                    <a:cs typeface="微软雅黑" charset="0"/>
                  </a:rPr>
                  <a:t>URL</a:t>
                </a:r>
                <a:endParaRPr lang="en-US" altLang="zh-CN" sz="140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884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charset="0"/>
                    <a:ea typeface="微软雅黑" charset="0"/>
                    <a:cs typeface="微软雅黑" charset="0"/>
                  </a:rPr>
                  <a:t>爬取第</a:t>
                </a:r>
                <a:r>
                  <a:rPr lang="en-US" altLang="zh-CN" sz="1400">
                    <a:latin typeface="微软雅黑" charset="0"/>
                    <a:ea typeface="微软雅黑" charset="0"/>
                    <a:cs typeface="微软雅黑" charset="0"/>
                  </a:rPr>
                  <a:t>2</a:t>
                </a:r>
                <a:r>
                  <a:rPr lang="zh-CN" altLang="en-US" sz="1400">
                    <a:latin typeface="微软雅黑" charset="0"/>
                    <a:ea typeface="微软雅黑" charset="0"/>
                    <a:cs typeface="微软雅黑" charset="0"/>
                  </a:rPr>
                  <a:t>个</a:t>
                </a:r>
                <a:r>
                  <a:rPr lang="en-US" altLang="zh-CN" sz="1400">
                    <a:latin typeface="微软雅黑" charset="0"/>
                    <a:ea typeface="微软雅黑" charset="0"/>
                    <a:cs typeface="微软雅黑" charset="0"/>
                  </a:rPr>
                  <a:t>URL</a:t>
                </a:r>
                <a:endParaRPr lang="en-US" altLang="zh-CN" sz="140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279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charset="0"/>
                    <a:ea typeface="微软雅黑" charset="0"/>
                    <a:cs typeface="微软雅黑" charset="0"/>
                  </a:rPr>
                  <a:t>爬取第</a:t>
                </a:r>
                <a:r>
                  <a:rPr lang="en-US" altLang="zh-CN" sz="1400">
                    <a:latin typeface="微软雅黑" charset="0"/>
                    <a:ea typeface="微软雅黑" charset="0"/>
                    <a:cs typeface="微软雅黑" charset="0"/>
                  </a:rPr>
                  <a:t>3</a:t>
                </a:r>
                <a:r>
                  <a:rPr lang="zh-CN" altLang="en-US" sz="1400">
                    <a:latin typeface="微软雅黑" charset="0"/>
                    <a:ea typeface="微软雅黑" charset="0"/>
                    <a:cs typeface="微软雅黑" charset="0"/>
                  </a:rPr>
                  <a:t>个</a:t>
                </a:r>
                <a:r>
                  <a:rPr lang="en-US" altLang="zh-CN" sz="1400">
                    <a:latin typeface="微软雅黑" charset="0"/>
                    <a:ea typeface="微软雅黑" charset="0"/>
                    <a:cs typeface="微软雅黑" charset="0"/>
                  </a:rPr>
                  <a:t>URL</a:t>
                </a:r>
                <a:endParaRPr lang="en-US" altLang="zh-CN" sz="1400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6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CPU</a:t>
                </a:r>
                <a:endParaRPr lang="zh-CN" altLang="en-US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87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CPU</a:t>
                </a:r>
                <a:endParaRPr lang="zh-CN" altLang="en-US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562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charset="0"/>
                    <a:ea typeface="微软雅黑" charset="0"/>
                    <a:cs typeface="微软雅黑" charset="0"/>
                  </a:rPr>
                  <a:t>等待</a:t>
                </a:r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IO</a:t>
                </a:r>
                <a:endParaRPr lang="en-US" altLang="zh-CN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750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CPU</a:t>
                </a:r>
                <a:endParaRPr lang="zh-CN" altLang="en-US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84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CPU</a:t>
                </a:r>
                <a:endParaRPr lang="zh-CN" altLang="en-US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281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charset="0"/>
                    <a:ea typeface="微软雅黑" charset="0"/>
                    <a:cs typeface="微软雅黑" charset="0"/>
                  </a:rPr>
                  <a:t>等待</a:t>
                </a:r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IO</a:t>
                </a:r>
                <a:endParaRPr lang="en-US" altLang="zh-CN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00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charset="0"/>
                    <a:ea typeface="微软雅黑" charset="0"/>
                    <a:cs typeface="微软雅黑" charset="0"/>
                  </a:rPr>
                  <a:t>CPU</a:t>
                </a:r>
                <a:endParaRPr lang="zh-CN" altLang="en-US" sz="1000" b="1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904240" y="2977515"/>
            <a:ext cx="7036435" cy="3661410"/>
            <a:chOff x="1424" y="4689"/>
            <a:chExt cx="11081" cy="5766"/>
          </a:xfrm>
        </p:grpSpPr>
        <p:sp>
          <p:nvSpPr>
            <p:cNvPr id="20" name="文本框 19"/>
            <p:cNvSpPr txBox="1"/>
            <p:nvPr/>
          </p:nvSpPr>
          <p:spPr>
            <a:xfrm>
              <a:off x="1424" y="4689"/>
              <a:ext cx="7020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charset="0"/>
                  <a:ea typeface="微软雅黑" charset="0"/>
                  <a:cs typeface="微软雅黑" charset="0"/>
                </a:rPr>
                <a:t>协程：在单线程内实现并发</a:t>
              </a:r>
              <a:endPara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2" y="5850"/>
              <a:ext cx="8991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核心原理：用一个超级循环（其实就是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while true</a:t>
              </a:r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）循环</a:t>
              </a:r>
              <a:endParaRPr lang="zh-CN" altLang="en-US" sz="1600">
                <a:latin typeface="微软雅黑" charset="0"/>
                <a:ea typeface="微软雅黑" charset="0"/>
                <a:cs typeface="微软雅黑" charset="0"/>
              </a:endParaRPr>
            </a:p>
            <a:p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核心原理：配合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多路复用原理（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时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可以干其他事情）</a:t>
              </a:r>
              <a:endParaRPr lang="zh-CN" alt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49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761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endParaRPr lang="zh-CN" altLang="en-US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60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charset="0"/>
                  <a:ea typeface="微软雅黑" charset="0"/>
                  <a:cs typeface="微软雅黑" charset="0"/>
                </a:rPr>
                <a:t>等待</a:t>
              </a:r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endParaRPr lang="en-US" altLang="zh-CN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760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endParaRPr lang="zh-CN" altLang="en-US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175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587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endParaRPr lang="zh-CN" altLang="en-US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586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charset="0"/>
                  <a:ea typeface="微软雅黑" charset="0"/>
                  <a:cs typeface="微软雅黑" charset="0"/>
                </a:rPr>
                <a:t>等待</a:t>
              </a:r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endParaRPr lang="en-US" altLang="zh-CN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586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endParaRPr lang="zh-CN" altLang="en-US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39" y="6959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651" y="7465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endParaRPr lang="zh-CN" altLang="en-US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650" y="8408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charset="0"/>
                  <a:ea typeface="微软雅黑" charset="0"/>
                  <a:cs typeface="微软雅黑" charset="0"/>
                </a:rPr>
                <a:t>等待</a:t>
              </a:r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endParaRPr lang="en-US" altLang="zh-CN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50" y="9574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endParaRPr lang="zh-CN" altLang="en-US" sz="10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52" name="直接箭头连接符 51"/>
            <p:cNvCxnSpPr>
              <a:endCxn id="41" idx="1"/>
            </p:cNvCxnSpPr>
            <p:nvPr/>
          </p:nvCxnSpPr>
          <p:spPr>
            <a:xfrm flipV="1">
              <a:off x="3336" y="7714"/>
              <a:ext cx="1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1" idx="2"/>
              <a:endCxn id="42" idx="0"/>
            </p:cNvCxnSpPr>
            <p:nvPr/>
          </p:nvCxnSpPr>
          <p:spPr>
            <a:xfrm flipH="1">
              <a:off x="5193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2" idx="3"/>
              <a:endCxn id="45" idx="1"/>
            </p:cNvCxnSpPr>
            <p:nvPr/>
          </p:nvCxnSpPr>
          <p:spPr>
            <a:xfrm flipV="1">
              <a:off x="5626" y="7714"/>
              <a:ext cx="1961" cy="943"/>
            </a:xfrm>
            <a:prstGeom prst="bentConnector3">
              <a:avLst>
                <a:gd name="adj1" fmla="val 500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>
            <a:xfrm flipH="1">
              <a:off x="8019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46" idx="3"/>
              <a:endCxn id="49" idx="1"/>
            </p:cNvCxnSpPr>
            <p:nvPr/>
          </p:nvCxnSpPr>
          <p:spPr>
            <a:xfrm flipV="1">
              <a:off x="8452" y="7716"/>
              <a:ext cx="2199" cy="941"/>
            </a:xfrm>
            <a:prstGeom prst="bentConnector3">
              <a:avLst>
                <a:gd name="adj1" fmla="val 500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9" idx="2"/>
              <a:endCxn id="50" idx="0"/>
            </p:cNvCxnSpPr>
            <p:nvPr/>
          </p:nvCxnSpPr>
          <p:spPr>
            <a:xfrm flipH="1">
              <a:off x="11083" y="7967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50" idx="3"/>
              <a:endCxn id="43" idx="1"/>
            </p:cNvCxnSpPr>
            <p:nvPr/>
          </p:nvCxnSpPr>
          <p:spPr>
            <a:xfrm flipH="1">
              <a:off x="4760" y="8659"/>
              <a:ext cx="6756" cy="1164"/>
            </a:xfrm>
            <a:prstGeom prst="bentConnector5">
              <a:avLst>
                <a:gd name="adj1" fmla="val -5551"/>
                <a:gd name="adj2" fmla="val 50000"/>
                <a:gd name="adj3" fmla="val 1187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3"/>
              <a:endCxn id="47" idx="1"/>
            </p:cNvCxnSpPr>
            <p:nvPr/>
          </p:nvCxnSpPr>
          <p:spPr>
            <a:xfrm>
              <a:off x="5625" y="9823"/>
              <a:ext cx="19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7" idx="3"/>
              <a:endCxn id="51" idx="1"/>
            </p:cNvCxnSpPr>
            <p:nvPr/>
          </p:nvCxnSpPr>
          <p:spPr>
            <a:xfrm>
              <a:off x="8451" y="9823"/>
              <a:ext cx="2199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1" idx="3"/>
            </p:cNvCxnSpPr>
            <p:nvPr/>
          </p:nvCxnSpPr>
          <p:spPr>
            <a:xfrm>
              <a:off x="11515" y="9825"/>
              <a:ext cx="990" cy="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566" y="7463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第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次全循环</a:t>
              </a:r>
              <a:endParaRPr lang="zh-CN" altLang="en-US" sz="1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66" y="9606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第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次全循环</a:t>
              </a:r>
              <a:endParaRPr lang="zh-CN" altLang="en-US" sz="1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776335" y="4140200"/>
            <a:ext cx="27044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《</a:t>
            </a:r>
            <a:r>
              <a:rPr lang="en-US" altLang="zh-CN" sz="2400"/>
              <a:t>the one loop</a:t>
            </a:r>
            <a:r>
              <a:rPr lang="zh-CN" altLang="en-US" sz="2400"/>
              <a:t>》</a:t>
            </a:r>
            <a:endParaRPr lang="zh-CN" altLang="en-US" sz="2400"/>
          </a:p>
          <a:p>
            <a:pPr algn="ctr"/>
            <a:r>
              <a:rPr lang="zh-CN" altLang="en-US" sz="2400"/>
              <a:t>至尊循环驭众生</a:t>
            </a:r>
            <a:endParaRPr lang="zh-CN" altLang="en-US" sz="2400"/>
          </a:p>
          <a:p>
            <a:pPr algn="ctr"/>
            <a:r>
              <a:rPr lang="zh-CN" altLang="en-US" sz="2400"/>
              <a:t>至尊循环寻众生</a:t>
            </a:r>
            <a:endParaRPr lang="zh-CN" altLang="en-US" sz="2400"/>
          </a:p>
          <a:p>
            <a:pPr algn="ctr"/>
            <a:r>
              <a:rPr lang="zh-CN" altLang="en-US" sz="2400"/>
              <a:t>至尊循环引众生</a:t>
            </a:r>
            <a:endParaRPr lang="zh-CN" altLang="en-US" sz="2400"/>
          </a:p>
          <a:p>
            <a:pPr algn="ctr"/>
            <a:r>
              <a:rPr lang="zh-CN" altLang="en-US" sz="2400"/>
              <a:t>普照众生欣欣荣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4240" y="496570"/>
            <a:ext cx="52812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异步</a:t>
            </a:r>
            <a:r>
              <a:rPr lang="en-US" altLang="zh-CN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库介绍：</a:t>
            </a:r>
            <a:r>
              <a:rPr lang="en-US" altLang="zh-CN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asyncio</a:t>
            </a:r>
            <a:endParaRPr lang="en-US" altLang="zh-CN" sz="2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639254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/>
              <a:t>import asyncio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获取事件循环</a:t>
            </a:r>
            <a:endParaRPr lang="en-US" altLang="zh-CN"/>
          </a:p>
          <a:p>
            <a:pPr algn="l"/>
            <a:r>
              <a:rPr lang="en-US" altLang="zh-CN"/>
              <a:t>loop = asyncio.get_event_loop()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定义协程</a:t>
            </a:r>
            <a:endParaRPr lang="zh-CN" altLang="en-US"/>
          </a:p>
          <a:p>
            <a:pPr algn="l"/>
            <a:r>
              <a:rPr lang="en-US" altLang="zh-CN"/>
              <a:t>async def myfunc(</a:t>
            </a:r>
            <a:r>
              <a:rPr lang="en-US" altLang="zh-CN">
                <a:sym typeface="+mn-ea"/>
              </a:rPr>
              <a:t>url</a:t>
            </a:r>
            <a:r>
              <a:rPr lang="en-US" altLang="zh-CN"/>
              <a:t>):</a:t>
            </a:r>
            <a:endParaRPr lang="en-US" altLang="zh-CN"/>
          </a:p>
          <a:p>
            <a:pPr algn="l"/>
            <a:r>
              <a:rPr lang="en-US" altLang="zh-CN"/>
              <a:t>    await get_url(url)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创建</a:t>
            </a:r>
            <a:r>
              <a:rPr lang="en-US" altLang="zh-CN"/>
              <a:t>task</a:t>
            </a:r>
            <a:r>
              <a:rPr lang="zh-CN" altLang="en-US"/>
              <a:t>列表</a:t>
            </a:r>
            <a:endParaRPr lang="en-US" altLang="zh-CN"/>
          </a:p>
          <a:p>
            <a:pPr algn="l"/>
            <a:r>
              <a:rPr lang="en-US" altLang="zh-CN"/>
              <a:t>tasks = [loop.create_task(myfunc(url)) for url in urls]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执行爬虫事件列表</a:t>
            </a:r>
            <a:endParaRPr lang="zh-CN" altLang="en-US"/>
          </a:p>
          <a:p>
            <a:pPr algn="l"/>
            <a:r>
              <a:rPr lang="en-US" altLang="zh-CN"/>
              <a:t>loop.run_until_complete(</a:t>
            </a:r>
            <a:r>
              <a:rPr lang="en-US" altLang="zh-CN">
                <a:sym typeface="+mn-ea"/>
              </a:rPr>
              <a:t>asyncio.wait(</a:t>
            </a:r>
            <a:r>
              <a:rPr lang="en-US" altLang="zh-CN"/>
              <a:t>tasks))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698105" y="2574925"/>
            <a:ext cx="32023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要用在异步</a:t>
            </a:r>
            <a:r>
              <a:rPr lang="en-US" altLang="zh-CN"/>
              <a:t>IO</a:t>
            </a:r>
            <a:r>
              <a:rPr lang="zh-CN" altLang="en-US"/>
              <a:t>编程中</a:t>
            </a:r>
            <a:endParaRPr lang="zh-CN" altLang="en-US"/>
          </a:p>
          <a:p>
            <a:r>
              <a:rPr lang="zh-CN" altLang="en-US"/>
              <a:t>依赖的库必须支持异步</a:t>
            </a:r>
            <a:r>
              <a:rPr lang="en-US" altLang="zh-CN"/>
              <a:t>IO</a:t>
            </a:r>
            <a:r>
              <a:rPr lang="zh-CN" altLang="en-US"/>
              <a:t>特性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爬虫引用中：</a:t>
            </a:r>
            <a:endParaRPr lang="zh-CN" altLang="en-US"/>
          </a:p>
          <a:p>
            <a:r>
              <a:rPr lang="en-US" altLang="zh-CN"/>
              <a:t>requests </a:t>
            </a:r>
            <a:r>
              <a:rPr lang="zh-CN" altLang="en-US"/>
              <a:t>不支持异步</a:t>
            </a:r>
            <a:endParaRPr lang="zh-CN" altLang="en-US"/>
          </a:p>
          <a:p>
            <a:r>
              <a:rPr lang="zh-CN" altLang="en-US"/>
              <a:t>需要用 </a:t>
            </a:r>
            <a:r>
              <a:rPr lang="en-US" altLang="zh-CN"/>
              <a:t>aiohttp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怎样选择多线程、多进程和多协程？</a:t>
            </a:r>
            <a:endParaRPr lang="zh-CN" altLang="en-US" sz="3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并发编程有三种方式：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多线程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Thread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、多进程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Process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、多协程Coroutine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在后续视频之前，给大家介绍下三者的区别，让大家有个宏观的了解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、什么是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、多线程、多进程、多协程的对比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、怎样根据任务选择对应技术？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CPU密集型也叫计算密集型，是指I/O在很短的时间就可以完成，CPU需要大量的计算和处理，特点是CPU占用率相当高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例如：压缩解压缩、加密解密、正则表达式搜索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CPU占用率仍然较低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例如：文件处理程序、网络爬虫程序、读写数据库程序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UNIT_TABLE_BEAUTIFY" val="smartTable{c0c6e345-09f5-4b3e-a4e4-7f9b1d96ed97}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7067</Words>
  <Application>WPS 演示</Application>
  <PresentationFormat>宽屏</PresentationFormat>
  <Paragraphs>771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Arial</vt:lpstr>
      <vt:lpstr>方正书宋_GBK</vt:lpstr>
      <vt:lpstr>Wingdings</vt:lpstr>
      <vt:lpstr>微软雅黑</vt:lpstr>
      <vt:lpstr>汉仪旗黑</vt:lpstr>
      <vt:lpstr>Menlo Regular</vt:lpstr>
      <vt:lpstr>微软雅黑</vt:lpstr>
      <vt:lpstr>宋体</vt:lpstr>
      <vt:lpstr>Arial Unicode MS</vt:lpstr>
      <vt:lpstr>Calibri</vt:lpstr>
      <vt:lpstr>Helvetica Neue</vt:lpstr>
      <vt:lpstr>汉仪书宋二KW</vt:lpstr>
      <vt:lpstr>Verdana</vt:lpstr>
      <vt:lpstr>Yuanti SC Regular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好用的线程池 ThreadPoolExecutor</vt:lpstr>
      <vt:lpstr>PowerPoint 演示文稿</vt:lpstr>
      <vt:lpstr>PowerPoint 演示文稿</vt:lpstr>
      <vt:lpstr>PowerPoint 演示文稿</vt:lpstr>
      <vt:lpstr>PowerPoint 演示文稿</vt:lpstr>
      <vt:lpstr>在Web服务中 使用线程池加速</vt:lpstr>
      <vt:lpstr>PowerPoint 演示文稿</vt:lpstr>
      <vt:lpstr>PowerPoint 演示文稿</vt:lpstr>
      <vt:lpstr>PowerPoint 演示文稿</vt:lpstr>
      <vt:lpstr>使用多进程multiprocessing 加速程序的运行</vt:lpstr>
      <vt:lpstr>PowerPoint 演示文稿</vt:lpstr>
      <vt:lpstr>PowerPoint 演示文稿</vt:lpstr>
      <vt:lpstr>PowerPoint 演示文稿</vt:lpstr>
      <vt:lpstr>PowerPoint 演示文稿</vt:lpstr>
      <vt:lpstr>在Flask服务中 使用进程池加速</vt:lpstr>
      <vt:lpstr>在Flask服务中 使用进程池加速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ant</cp:lastModifiedBy>
  <cp:revision>691</cp:revision>
  <dcterms:created xsi:type="dcterms:W3CDTF">2020-12-27T12:24:11Z</dcterms:created>
  <dcterms:modified xsi:type="dcterms:W3CDTF">2020-12-27T12:24:11Z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