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66" r:id="rId4"/>
    <p:sldId id="261" r:id="rId5"/>
    <p:sldId id="263" r:id="rId6"/>
    <p:sldId id="264" r:id="rId8"/>
    <p:sldId id="271" r:id="rId9"/>
    <p:sldId id="273" r:id="rId10"/>
    <p:sldId id="274" r:id="rId11"/>
    <p:sldId id="276" r:id="rId12"/>
    <p:sldId id="278" r:id="rId13"/>
    <p:sldId id="277" r:id="rId14"/>
    <p:sldId id="280" r:id="rId15"/>
    <p:sldId id="286" r:id="rId16"/>
    <p:sldId id="281" r:id="rId17"/>
    <p:sldId id="282" r:id="rId18"/>
    <p:sldId id="283" r:id="rId19"/>
    <p:sldId id="284" r:id="rId20"/>
    <p:sldId id="285" r:id="rId21"/>
    <p:sldId id="288" r:id="rId22"/>
    <p:sldId id="289" r:id="rId23"/>
    <p:sldId id="290" r:id="rId24"/>
    <p:sldId id="295" r:id="rId25"/>
    <p:sldId id="296" r:id="rId26"/>
    <p:sldId id="297" r:id="rId27"/>
    <p:sldId id="299" r:id="rId28"/>
    <p:sldId id="298" r:id="rId2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13910" y="1855470"/>
            <a:ext cx="6639560" cy="3148330"/>
          </a:xfrm>
        </p:spPr>
        <p:txBody>
          <a:bodyPr anchor="ctr" anchorCtr="0"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72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Python</a:t>
            </a:r>
            <a:br>
              <a:rPr lang="en-US" altLang="zh-CN" sz="72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72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并发编程实战</a:t>
            </a:r>
            <a:endParaRPr lang="zh-CN" altLang="en-US" sz="72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780" y="1610995"/>
            <a:ext cx="3636645" cy="36366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221355" y="381000"/>
            <a:ext cx="574865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2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、多线程、多进程、多协程的对比</a:t>
            </a:r>
            <a:endParaRPr lang="zh-CN" altLang="en-US" sz="2800" b="1">
              <a:solidFill>
                <a:schemeClr val="bg2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18535" y="1584960"/>
            <a:ext cx="6783705" cy="1076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多进程 </a:t>
            </a: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Process </a:t>
            </a: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（multiprocessing）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优点：可以利用多核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CPU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并行运算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缺点：占用资源最多、可启动数目比线程少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适用于：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CPU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密集型计算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18535" y="2957830"/>
            <a:ext cx="6783705" cy="1568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多线程 </a:t>
            </a: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Thread </a:t>
            </a: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（threading）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优点：相比进程，更轻量级、占用资源少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缺点：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相比进程：多线程只能并发执行，不能利用多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CPU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（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GIL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）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相比协程：启动数目有限制，占用内存资源，有线程切换开销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适用于：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IO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密集型计算、同时运行的任务数目要求不多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15360" y="4810125"/>
            <a:ext cx="6783705" cy="1076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多协程 </a:t>
            </a: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Coroutine </a:t>
            </a: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（asyncio）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优点：内存开销最少、启动协程数量最多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缺点：支持的库有限制（aiohttp 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vs requests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）、代码实现复杂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适用于：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IO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密集型计算、需要超多任务运行、但有现成库支持的场景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14450" y="2184400"/>
            <a:ext cx="2203450" cy="1598930"/>
            <a:chOff x="2070" y="3440"/>
            <a:chExt cx="3470" cy="2518"/>
          </a:xfrm>
        </p:grpSpPr>
        <p:cxnSp>
          <p:nvCxnSpPr>
            <p:cNvPr id="10" name="肘形连接符 9"/>
            <p:cNvCxnSpPr/>
            <p:nvPr/>
          </p:nvCxnSpPr>
          <p:spPr>
            <a:xfrm rot="10800000" flipV="1">
              <a:off x="5536" y="3440"/>
              <a:ext cx="5" cy="2518"/>
            </a:xfrm>
            <a:prstGeom prst="bentConnector3">
              <a:avLst>
                <a:gd name="adj1" fmla="val 76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2070" y="4191"/>
              <a:ext cx="3077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一个进程中</a:t>
              </a:r>
              <a:endParaRPr lang="zh-CN" altLang="en-US"/>
            </a:p>
            <a:p>
              <a:r>
                <a:rPr lang="zh-CN" altLang="en-US"/>
                <a:t>可以启动</a:t>
              </a:r>
              <a:r>
                <a:rPr lang="en-US" altLang="zh-CN"/>
                <a:t>N</a:t>
              </a:r>
              <a:r>
                <a:rPr lang="zh-CN" altLang="en-US"/>
                <a:t>个线程</a:t>
              </a:r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14450" y="4049395"/>
            <a:ext cx="2200275" cy="1598930"/>
            <a:chOff x="2070" y="6377"/>
            <a:chExt cx="3465" cy="2518"/>
          </a:xfrm>
        </p:grpSpPr>
        <p:cxnSp>
          <p:nvCxnSpPr>
            <p:cNvPr id="12" name="肘形连接符 11"/>
            <p:cNvCxnSpPr/>
            <p:nvPr/>
          </p:nvCxnSpPr>
          <p:spPr>
            <a:xfrm rot="10800000" flipV="1">
              <a:off x="5531" y="6377"/>
              <a:ext cx="5" cy="2518"/>
            </a:xfrm>
            <a:prstGeom prst="bentConnector3">
              <a:avLst>
                <a:gd name="adj1" fmla="val 76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2070" y="7128"/>
              <a:ext cx="3077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一个线程中</a:t>
              </a:r>
              <a:endParaRPr lang="zh-CN" altLang="en-US"/>
            </a:p>
            <a:p>
              <a:r>
                <a:rPr lang="zh-CN" altLang="en-US"/>
                <a:t>可以启动</a:t>
              </a:r>
              <a:r>
                <a:rPr lang="en-US" altLang="zh-CN"/>
                <a:t>N</a:t>
              </a:r>
              <a:r>
                <a:rPr lang="zh-CN" altLang="en-US"/>
                <a:t>个协程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399790" y="290830"/>
            <a:ext cx="539242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l">
              <a:lnSpc>
                <a:spcPct val="150000"/>
              </a:lnSpc>
              <a:buFont typeface="Arial" panose="020B0604020202090204" pitchFamily="34" charset="0"/>
            </a:pP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3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、怎样根据任务选择对应技术？</a:t>
            </a:r>
            <a:endParaRPr lang="zh-CN" altLang="en-US" sz="2800" b="1">
              <a:solidFill>
                <a:schemeClr val="bg2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353820" y="2672080"/>
            <a:ext cx="3122930" cy="2818130"/>
            <a:chOff x="2132" y="4208"/>
            <a:chExt cx="4918" cy="4438"/>
          </a:xfrm>
        </p:grpSpPr>
        <p:sp>
          <p:nvSpPr>
            <p:cNvPr id="7" name="矩形 6"/>
            <p:cNvSpPr/>
            <p:nvPr/>
          </p:nvSpPr>
          <p:spPr>
            <a:xfrm>
              <a:off x="2132" y="7576"/>
              <a:ext cx="2563" cy="10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使用多进程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  <a:p>
              <a:pPr algn="ctr"/>
              <a:r>
                <a:rPr lang="en-US" altLang="zh-CN" sz="1400">
                  <a:latin typeface="微软雅黑" charset="0"/>
                  <a:ea typeface="微软雅黑" charset="0"/>
                  <a:cs typeface="微软雅黑" charset="0"/>
                </a:rPr>
                <a:t>multiprocessing</a:t>
              </a:r>
              <a:endParaRPr lang="en-US" altLang="zh-CN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cxnSp>
          <p:nvCxnSpPr>
            <p:cNvPr id="8" name="肘形连接符 7"/>
            <p:cNvCxnSpPr>
              <a:endCxn id="7" idx="0"/>
            </p:cNvCxnSpPr>
            <p:nvPr/>
          </p:nvCxnSpPr>
          <p:spPr>
            <a:xfrm rot="10800000" flipV="1">
              <a:off x="3414" y="4458"/>
              <a:ext cx="3637" cy="311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4695" y="4208"/>
              <a:ext cx="1722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  <a:cs typeface="微软雅黑" charset="0"/>
                </a:rPr>
                <a:t>CPU</a:t>
              </a:r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密集型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485640" y="1530985"/>
            <a:ext cx="2025650" cy="1642110"/>
            <a:chOff x="7064" y="2411"/>
            <a:chExt cx="3190" cy="2586"/>
          </a:xfrm>
        </p:grpSpPr>
        <p:sp>
          <p:nvSpPr>
            <p:cNvPr id="2" name="矩形 1"/>
            <p:cNvSpPr/>
            <p:nvPr/>
          </p:nvSpPr>
          <p:spPr>
            <a:xfrm>
              <a:off x="7358" y="2411"/>
              <a:ext cx="2601" cy="9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charset="0"/>
                  <a:ea typeface="微软雅黑" charset="0"/>
                </a:rPr>
                <a:t>待执行任务</a:t>
              </a:r>
              <a:endParaRPr lang="zh-CN" altLang="en-US" sz="1400">
                <a:latin typeface="微软雅黑" charset="0"/>
                <a:ea typeface="微软雅黑" charset="0"/>
              </a:endParaRPr>
            </a:p>
          </p:txBody>
        </p:sp>
        <p:sp>
          <p:nvSpPr>
            <p:cNvPr id="3" name="流程图: 决策 2"/>
            <p:cNvSpPr/>
            <p:nvPr/>
          </p:nvSpPr>
          <p:spPr>
            <a:xfrm>
              <a:off x="7064" y="3901"/>
              <a:ext cx="3190" cy="1097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charset="0"/>
                  <a:ea typeface="微软雅黑" charset="0"/>
                </a:rPr>
                <a:t>任务特点</a:t>
              </a:r>
              <a:endParaRPr lang="zh-CN" altLang="en-US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5" name="直接箭头连接符 14"/>
            <p:cNvCxnSpPr>
              <a:stCxn id="2" idx="2"/>
              <a:endCxn id="3" idx="0"/>
            </p:cNvCxnSpPr>
            <p:nvPr/>
          </p:nvCxnSpPr>
          <p:spPr>
            <a:xfrm>
              <a:off x="8659" y="3331"/>
              <a:ext cx="0" cy="5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9164320" y="3794125"/>
            <a:ext cx="1598295" cy="1696085"/>
            <a:chOff x="14432" y="5975"/>
            <a:chExt cx="2517" cy="2671"/>
          </a:xfrm>
        </p:grpSpPr>
        <p:sp>
          <p:nvSpPr>
            <p:cNvPr id="18" name="矩形 17"/>
            <p:cNvSpPr/>
            <p:nvPr/>
          </p:nvSpPr>
          <p:spPr>
            <a:xfrm>
              <a:off x="14432" y="7576"/>
              <a:ext cx="2517" cy="10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使用多协程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  <a:p>
              <a:pPr algn="ctr"/>
              <a:r>
                <a:rPr lang="en-US" altLang="zh-CN" sz="1400">
                  <a:latin typeface="微软雅黑" charset="0"/>
                  <a:ea typeface="微软雅黑" charset="0"/>
                  <a:cs typeface="微软雅黑" charset="0"/>
                </a:rPr>
                <a:t>asyncio</a:t>
              </a:r>
              <a:endParaRPr lang="en-US" altLang="zh-CN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cxnSp>
          <p:nvCxnSpPr>
            <p:cNvPr id="19" name="肘形连接符 18"/>
            <p:cNvCxnSpPr>
              <a:stCxn id="16" idx="3"/>
              <a:endCxn id="18" idx="0"/>
            </p:cNvCxnSpPr>
            <p:nvPr/>
          </p:nvCxnSpPr>
          <p:spPr>
            <a:xfrm>
              <a:off x="15373" y="5975"/>
              <a:ext cx="318" cy="160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4910" y="6533"/>
              <a:ext cx="568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p>
              <a:pPr lvl="0" algn="l"/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是</a:t>
              </a:r>
              <a:endParaRPr lang="en-US" altLang="zh-CN" sz="1400">
                <a:latin typeface="微软雅黑" charset="0"/>
                <a:ea typeface="微软雅黑" charset="0"/>
                <a:cs typeface="微软雅黑" charset="0"/>
                <a:sym typeface="+mn-ea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745480" y="2672080"/>
            <a:ext cx="4016375" cy="1658620"/>
            <a:chOff x="9048" y="4208"/>
            <a:chExt cx="6325" cy="2612"/>
          </a:xfrm>
        </p:grpSpPr>
        <p:sp>
          <p:nvSpPr>
            <p:cNvPr id="16" name="流程图: 决策 15"/>
            <p:cNvSpPr/>
            <p:nvPr/>
          </p:nvSpPr>
          <p:spPr>
            <a:xfrm>
              <a:off x="9048" y="5129"/>
              <a:ext cx="6325" cy="1691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en-US" altLang="zh-CN" sz="1200">
                  <a:latin typeface="微软雅黑" charset="0"/>
                  <a:ea typeface="微软雅黑" charset="0"/>
                </a:rPr>
                <a:t>1</a:t>
              </a:r>
              <a:r>
                <a:rPr lang="zh-CN" altLang="en-US" sz="1200">
                  <a:latin typeface="微软雅黑" charset="0"/>
                  <a:ea typeface="微软雅黑" charset="0"/>
                </a:rPr>
                <a:t>、需要超多任务量？</a:t>
              </a:r>
              <a:endParaRPr lang="zh-CN" altLang="en-US" sz="1200">
                <a:latin typeface="微软雅黑" charset="0"/>
                <a:ea typeface="微软雅黑" charset="0"/>
              </a:endParaRPr>
            </a:p>
            <a:p>
              <a:pPr algn="l"/>
              <a:r>
                <a:rPr lang="en-US" altLang="zh-CN" sz="1200">
                  <a:latin typeface="微软雅黑" charset="0"/>
                  <a:ea typeface="微软雅黑" charset="0"/>
                </a:rPr>
                <a:t>2</a:t>
              </a:r>
              <a:r>
                <a:rPr lang="zh-CN" altLang="en-US" sz="1200">
                  <a:latin typeface="微软雅黑" charset="0"/>
                  <a:ea typeface="微软雅黑" charset="0"/>
                </a:rPr>
                <a:t>、有现成协程库支持？</a:t>
              </a:r>
              <a:endParaRPr lang="zh-CN" altLang="en-US" sz="1200">
                <a:latin typeface="微软雅黑" charset="0"/>
                <a:ea typeface="微软雅黑" charset="0"/>
              </a:endParaRPr>
            </a:p>
            <a:p>
              <a:pPr algn="l"/>
              <a:r>
                <a:rPr lang="en-US" altLang="zh-CN" sz="1200">
                  <a:latin typeface="微软雅黑" charset="0"/>
                  <a:ea typeface="微软雅黑" charset="0"/>
                </a:rPr>
                <a:t>3</a:t>
              </a:r>
              <a:r>
                <a:rPr lang="zh-CN" altLang="en-US" sz="1200">
                  <a:latin typeface="微软雅黑" charset="0"/>
                  <a:ea typeface="微软雅黑" charset="0"/>
                </a:rPr>
                <a:t>、协程实现复杂度可接受？</a:t>
              </a:r>
              <a:endParaRPr lang="zh-CN" altLang="en-US" sz="12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7" name="肘形连接符 16"/>
            <p:cNvCxnSpPr>
              <a:stCxn id="3" idx="3"/>
              <a:endCxn id="16" idx="0"/>
            </p:cNvCxnSpPr>
            <p:nvPr/>
          </p:nvCxnSpPr>
          <p:spPr>
            <a:xfrm>
              <a:off x="10254" y="4450"/>
              <a:ext cx="1957" cy="67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0908" y="4208"/>
              <a:ext cx="1419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  <a:cs typeface="微软雅黑" charset="0"/>
                </a:rPr>
                <a:t>IO</a:t>
              </a:r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密集型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485640" y="3794125"/>
            <a:ext cx="1598295" cy="1696085"/>
            <a:chOff x="7064" y="5975"/>
            <a:chExt cx="2517" cy="2671"/>
          </a:xfrm>
        </p:grpSpPr>
        <p:sp>
          <p:nvSpPr>
            <p:cNvPr id="25" name="矩形 24"/>
            <p:cNvSpPr/>
            <p:nvPr/>
          </p:nvSpPr>
          <p:spPr>
            <a:xfrm>
              <a:off x="7064" y="7576"/>
              <a:ext cx="2517" cy="10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使用多线程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  <a:p>
              <a:pPr algn="ctr"/>
              <a:r>
                <a:rPr lang="en-US" altLang="zh-CN" sz="1400">
                  <a:latin typeface="微软雅黑" charset="0"/>
                  <a:ea typeface="微软雅黑" charset="0"/>
                  <a:cs typeface="微软雅黑" charset="0"/>
                </a:rPr>
                <a:t>threading</a:t>
              </a:r>
              <a:endParaRPr lang="en-US" altLang="zh-CN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cxnSp>
          <p:nvCxnSpPr>
            <p:cNvPr id="28" name="肘形连接符 27"/>
            <p:cNvCxnSpPr>
              <a:stCxn id="16" idx="1"/>
              <a:endCxn id="25" idx="0"/>
            </p:cNvCxnSpPr>
            <p:nvPr/>
          </p:nvCxnSpPr>
          <p:spPr>
            <a:xfrm rot="10800000" flipV="1">
              <a:off x="8323" y="5975"/>
              <a:ext cx="725" cy="160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7913" y="6533"/>
              <a:ext cx="568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p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否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66315" y="4043680"/>
            <a:ext cx="6410960" cy="1249680"/>
          </a:xfrm>
        </p:spPr>
        <p:txBody>
          <a:bodyPr anchor="ctr" anchorCtr="0"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全局解释器锁GIL</a:t>
            </a:r>
            <a:endParaRPr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3415" y="923925"/>
            <a:ext cx="2256155" cy="22561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41495" y="1670685"/>
            <a:ext cx="588772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Python</a:t>
            </a:r>
            <a:r>
              <a:rPr lang="zh-CN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被吐槽</a:t>
            </a:r>
            <a:r>
              <a:rPr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慢</a:t>
            </a:r>
            <a:r>
              <a:rPr lang="zh-CN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！</a:t>
            </a:r>
            <a:endParaRPr lang="zh-CN" altLang="en-US" sz="54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51405" y="3197860"/>
            <a:ext cx="5894070" cy="82994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p>
            <a:pPr algn="ctr"/>
            <a:r>
              <a:rPr lang="zh-CN" sz="4800" b="1">
                <a:solidFill>
                  <a:srgbClr val="FFC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头号嫌疑犯</a:t>
            </a:r>
            <a:endParaRPr lang="zh-CN" sz="4800" b="1">
              <a:solidFill>
                <a:srgbClr val="FFC00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740" y="3259455"/>
            <a:ext cx="1656715" cy="16567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66315" y="4043680"/>
            <a:ext cx="6410960" cy="1249680"/>
          </a:xfrm>
        </p:spPr>
        <p:txBody>
          <a:bodyPr anchor="ctr" anchorCtr="0"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全局解释器锁GIL</a:t>
            </a:r>
            <a:endParaRPr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3415" y="923925"/>
            <a:ext cx="2256155" cy="22561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41495" y="1670685"/>
            <a:ext cx="588772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Python</a:t>
            </a:r>
            <a:r>
              <a:rPr lang="zh-CN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被吐槽</a:t>
            </a:r>
            <a:r>
              <a:rPr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慢</a:t>
            </a:r>
            <a:r>
              <a:rPr lang="zh-CN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！</a:t>
            </a:r>
            <a:endParaRPr lang="zh-CN" altLang="en-US" sz="54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51405" y="3197860"/>
            <a:ext cx="5894070" cy="82994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p>
            <a:pPr algn="ctr"/>
            <a:r>
              <a:rPr lang="zh-CN" sz="4800" b="1">
                <a:solidFill>
                  <a:srgbClr val="FFC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头号嫌疑犯</a:t>
            </a:r>
            <a:endParaRPr lang="zh-CN" sz="4800" b="1">
              <a:solidFill>
                <a:srgbClr val="FFC00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740" y="3259455"/>
            <a:ext cx="1656715" cy="16567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80995" y="2327275"/>
            <a:ext cx="5572125" cy="26015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sz="3200"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速度慢的两大原因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GIL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是什么？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、为什么有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GIL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这个东西？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4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、怎样规避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GIL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带来的限制？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701415" y="305435"/>
            <a:ext cx="478853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1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</a:t>
            </a:r>
            <a:r>
              <a:rPr 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Python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速度慢的两大原因</a:t>
            </a:r>
            <a:endParaRPr lang="zh-CN" altLang="en-US" sz="2800" b="1">
              <a:solidFill>
                <a:srgbClr val="0070C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215" y="1431925"/>
            <a:ext cx="9175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相比</a:t>
            </a:r>
            <a:r>
              <a:rPr lang="en-US" altLang="zh-CN"/>
              <a:t>C/C++/JAVA</a:t>
            </a:r>
            <a:r>
              <a:rPr lang="zh-CN" altLang="en-US"/>
              <a:t>，</a:t>
            </a:r>
            <a:r>
              <a:rPr lang="en-US" altLang="zh-CN"/>
              <a:t>Python</a:t>
            </a:r>
            <a:r>
              <a:rPr lang="zh-CN" altLang="en-US"/>
              <a:t>确实慢，在一些特殊场景下，</a:t>
            </a:r>
            <a:r>
              <a:rPr lang="en-US" altLang="zh-CN"/>
              <a:t>Python</a:t>
            </a:r>
            <a:r>
              <a:rPr lang="zh-CN" altLang="en-US"/>
              <a:t>比</a:t>
            </a:r>
            <a:r>
              <a:rPr lang="en-US" altLang="zh-CN"/>
              <a:t>C++</a:t>
            </a:r>
            <a:r>
              <a:rPr lang="zh-CN" altLang="en-US"/>
              <a:t>慢</a:t>
            </a:r>
            <a:r>
              <a:rPr lang="en-US" altLang="zh-CN"/>
              <a:t>100~200</a:t>
            </a:r>
            <a:r>
              <a:rPr lang="zh-CN" altLang="en-US"/>
              <a:t>倍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12215" y="1967230"/>
            <a:ext cx="96081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由于速度慢的原因，很多公司的基础架构代码依然用</a:t>
            </a:r>
            <a:r>
              <a:rPr lang="en-US" altLang="zh-CN">
                <a:sym typeface="+mn-ea"/>
              </a:rPr>
              <a:t>C/C++</a:t>
            </a:r>
            <a:r>
              <a:rPr lang="zh-CN" altLang="en-US">
                <a:sym typeface="+mn-ea"/>
              </a:rPr>
              <a:t>开发</a:t>
            </a:r>
            <a:endParaRPr lang="zh-CN" altLang="en-US"/>
          </a:p>
          <a:p>
            <a:r>
              <a:rPr lang="zh-CN" altLang="en-US">
                <a:sym typeface="+mn-ea"/>
              </a:rPr>
              <a:t>比如各大公司阿里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腾讯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快手的推荐引擎、搜索引擎、存储引擎等底层对性能要求高的模块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48535" y="3111500"/>
            <a:ext cx="2751455" cy="27254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Python </a:t>
            </a:r>
            <a:r>
              <a:rPr lang="zh-CN" altLang="en-US">
                <a:solidFill>
                  <a:schemeClr val="tx1"/>
                </a:solidFill>
              </a:rPr>
              <a:t>速度慢的原因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动态类型语言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边解释边执行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92900" y="3111500"/>
            <a:ext cx="3569335" cy="27254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Python </a:t>
            </a:r>
            <a:r>
              <a:rPr lang="zh-CN" altLang="en-US">
                <a:solidFill>
                  <a:schemeClr val="tx1"/>
                </a:solidFill>
              </a:rPr>
              <a:t>速度慢的原因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GIL 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无法利用多核</a:t>
            </a:r>
            <a:r>
              <a:rPr lang="en-US" altLang="zh-CN">
                <a:solidFill>
                  <a:schemeClr val="tx1"/>
                </a:solidFill>
              </a:rPr>
              <a:t>CPU</a:t>
            </a:r>
            <a:r>
              <a:rPr lang="zh-CN" altLang="en-US">
                <a:solidFill>
                  <a:schemeClr val="tx1"/>
                </a:solidFill>
              </a:rPr>
              <a:t>并发执行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701415" y="305435"/>
            <a:ext cx="288734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2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</a:t>
            </a:r>
            <a:r>
              <a:rPr 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GIL 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是什么？</a:t>
            </a:r>
            <a:endParaRPr lang="zh-CN" altLang="en-US" sz="2800" b="1">
              <a:solidFill>
                <a:srgbClr val="0070C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2215" y="1175385"/>
            <a:ext cx="960818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全局解释器锁（英语：Global Interpreter Lock，缩写GIL）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是计算机程序设计语言解释器用于同步线程的一种机制，它使得任何时刻仅有一个线程在执行。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即便在多核心处理器上，使用 GIL 的解释器也只允许同一时间执行一个线程。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215" y="2747010"/>
            <a:ext cx="6997700" cy="3924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78280" y="6558915"/>
            <a:ext cx="43364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/>
              <a:t>图片出自：http://www.dabeaz.com/python/UnderstandingGIL.pdf</a:t>
            </a:r>
            <a:endParaRPr lang="zh-CN" altLang="en-US" sz="1000"/>
          </a:p>
        </p:txBody>
      </p:sp>
      <p:sp>
        <p:nvSpPr>
          <p:cNvPr id="8" name="文本框 7"/>
          <p:cNvSpPr txBox="1"/>
          <p:nvPr/>
        </p:nvSpPr>
        <p:spPr>
          <a:xfrm>
            <a:off x="8411845" y="3694430"/>
            <a:ext cx="3679190" cy="203009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p>
            <a:r>
              <a:rPr lang="zh-CN" altLang="en-US"/>
              <a:t>由于</a:t>
            </a:r>
            <a:r>
              <a:rPr lang="en-US" altLang="zh-CN"/>
              <a:t>GIL</a:t>
            </a:r>
            <a:r>
              <a:rPr lang="zh-CN" altLang="en-US"/>
              <a:t>的存在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即使电脑有多核</a:t>
            </a:r>
            <a:r>
              <a:rPr lang="en-US" altLang="zh-CN"/>
              <a:t>CPU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单个时刻也只能使用</a:t>
            </a:r>
            <a:r>
              <a:rPr lang="en-US" altLang="zh-CN"/>
              <a:t>1</a:t>
            </a:r>
            <a:r>
              <a:rPr lang="zh-CN" altLang="en-US"/>
              <a:t>个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相比并发加速的</a:t>
            </a:r>
            <a:r>
              <a:rPr lang="en-US" altLang="zh-CN"/>
              <a:t>C++/JAVA</a:t>
            </a:r>
            <a:r>
              <a:rPr lang="zh-CN" altLang="en-US"/>
              <a:t>所以慢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701415" y="305435"/>
            <a:ext cx="455231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3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、为什么有</a:t>
            </a:r>
            <a:r>
              <a:rPr lang="en-US" altLang="zh-CN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GIL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这个东西？</a:t>
            </a:r>
            <a:endParaRPr lang="zh-CN" altLang="en-US" sz="2800" b="1">
              <a:solidFill>
                <a:srgbClr val="0070C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9220" y="1245870"/>
            <a:ext cx="9608185" cy="3683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简而言之：</a:t>
            </a:r>
            <a:r>
              <a:rPr lang="en-US" altLang="zh-CN"/>
              <a:t>Python</a:t>
            </a:r>
            <a:r>
              <a:rPr lang="zh-CN" altLang="en-US"/>
              <a:t>设计初期，为了规避并发问题引入了</a:t>
            </a:r>
            <a:r>
              <a:rPr lang="en-US" altLang="zh-CN"/>
              <a:t>GIL</a:t>
            </a:r>
            <a:r>
              <a:rPr lang="zh-CN" altLang="en-US"/>
              <a:t>，现在想去除却去不掉了！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79220" y="1774825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为了解决多线程之间数据完整性和状态同步问题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79220" y="2227580"/>
            <a:ext cx="75203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中对象的管理，是使用引用计数器进行的，引用数为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则释放对象</a:t>
            </a:r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525270" y="2997835"/>
            <a:ext cx="6562090" cy="3147060"/>
            <a:chOff x="2402" y="4721"/>
            <a:chExt cx="10334" cy="4956"/>
          </a:xfrm>
        </p:grpSpPr>
        <p:sp>
          <p:nvSpPr>
            <p:cNvPr id="2" name="矩形 1"/>
            <p:cNvSpPr/>
            <p:nvPr/>
          </p:nvSpPr>
          <p:spPr>
            <a:xfrm>
              <a:off x="2402" y="4721"/>
              <a:ext cx="3559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4" name="矩形 3"/>
            <p:cNvSpPr/>
            <p:nvPr/>
          </p:nvSpPr>
          <p:spPr>
            <a:xfrm>
              <a:off x="9178" y="4721"/>
              <a:ext cx="3559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B</a:t>
              </a:r>
              <a:endParaRPr lang="en-US" altLang="zh-CN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209" y="5677"/>
              <a:ext cx="0" cy="4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0986" y="5677"/>
              <a:ext cx="0" cy="39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1800225" y="3772535"/>
            <a:ext cx="1871980" cy="27559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 altLang="zh-CN" sz="1200"/>
              <a:t>obj.ref_num --</a:t>
            </a:r>
            <a:r>
              <a:rPr lang="zh-CN" altLang="en-US" sz="1200"/>
              <a:t>，变成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19" name="文本框 18"/>
          <p:cNvSpPr txBox="1"/>
          <p:nvPr/>
        </p:nvSpPr>
        <p:spPr>
          <a:xfrm>
            <a:off x="6033135" y="4434840"/>
            <a:ext cx="1871980" cy="27559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 altLang="zh-CN" sz="1200"/>
              <a:t>obj.ref_num --</a:t>
            </a:r>
            <a:r>
              <a:rPr lang="zh-CN" altLang="en-US" sz="1200"/>
              <a:t>，变成</a:t>
            </a:r>
            <a:r>
              <a:rPr lang="en-US" altLang="zh-CN" sz="1200"/>
              <a:t>0</a:t>
            </a:r>
            <a:endParaRPr lang="en-US" altLang="zh-CN" sz="120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672080" y="4208145"/>
            <a:ext cx="4298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325" y="3830955"/>
            <a:ext cx="1859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此时发生多线程调度切换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6033135" y="4781550"/>
            <a:ext cx="1796415" cy="46037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 altLang="zh-CN" sz="1200"/>
              <a:t>if obj.ref_num == 0:</a:t>
            </a:r>
            <a:endParaRPr lang="en-US" altLang="zh-CN" sz="1200"/>
          </a:p>
          <a:p>
            <a:r>
              <a:rPr lang="en-US" altLang="zh-CN" sz="1200"/>
              <a:t>    free obj</a:t>
            </a:r>
            <a:endParaRPr lang="en-US" altLang="zh-CN" sz="1200"/>
          </a:p>
        </p:txBody>
      </p:sp>
      <p:sp>
        <p:nvSpPr>
          <p:cNvPr id="23" name="文本框 22"/>
          <p:cNvSpPr txBox="1"/>
          <p:nvPr/>
        </p:nvSpPr>
        <p:spPr>
          <a:xfrm>
            <a:off x="1774190" y="5488305"/>
            <a:ext cx="1796415" cy="46037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 altLang="zh-CN" sz="1200"/>
              <a:t>if obj.ref_num == 0:</a:t>
            </a:r>
            <a:endParaRPr lang="en-US" altLang="zh-CN" sz="1200"/>
          </a:p>
          <a:p>
            <a:r>
              <a:rPr lang="en-US" altLang="zh-CN" sz="1200"/>
              <a:t>    free obj</a:t>
            </a:r>
            <a:endParaRPr lang="en-US" altLang="zh-CN" sz="120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2671445" y="5407025"/>
            <a:ext cx="42995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869690" y="5065395"/>
            <a:ext cx="1859280" cy="2755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1200"/>
              <a:t>此时发生多线程调度切换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3714750" y="5488305"/>
            <a:ext cx="1859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错误：</a:t>
            </a:r>
            <a:r>
              <a:rPr lang="en-US" altLang="zh-CN" sz="1200"/>
              <a:t>obj</a:t>
            </a:r>
            <a:r>
              <a:rPr lang="zh-CN" altLang="en-US" sz="1200"/>
              <a:t>已经不存在了</a:t>
            </a:r>
            <a:endParaRPr lang="zh-CN" altLang="en-US" sz="1200"/>
          </a:p>
          <a:p>
            <a:r>
              <a:rPr lang="zh-CN" altLang="en-US" sz="1200"/>
              <a:t>这两行代码可能破坏内存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7908290" y="5407025"/>
            <a:ext cx="3717290" cy="6451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/>
              <a:t>GIL</a:t>
            </a:r>
            <a:r>
              <a:rPr lang="zh-CN" altLang="en-US"/>
              <a:t>确实有好处：</a:t>
            </a:r>
            <a:endParaRPr lang="zh-CN" altLang="en-US"/>
          </a:p>
          <a:p>
            <a:r>
              <a:rPr lang="zh-CN" altLang="en-US"/>
              <a:t>简化了</a:t>
            </a:r>
            <a:r>
              <a:rPr lang="en-US" altLang="zh-CN"/>
              <a:t>Python</a:t>
            </a:r>
            <a:r>
              <a:rPr lang="zh-CN" altLang="en-US"/>
              <a:t>对共享资源的管理；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379220" y="2595880"/>
            <a:ext cx="96081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开始：线程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和线程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都引用了对象</a:t>
            </a:r>
            <a:r>
              <a:rPr lang="en-US" altLang="zh-CN">
                <a:sym typeface="+mn-ea"/>
              </a:rPr>
              <a:t>obj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obj.ref_num = 2</a:t>
            </a:r>
            <a:r>
              <a:rPr lang="zh-CN" altLang="en-US">
                <a:sym typeface="+mn-ea"/>
              </a:rPr>
              <a:t>，线程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都想撤销对</a:t>
            </a:r>
            <a:r>
              <a:rPr lang="en-US" altLang="zh-CN">
                <a:sym typeface="+mn-ea"/>
              </a:rPr>
              <a:t>obj</a:t>
            </a:r>
            <a:r>
              <a:rPr lang="zh-CN" altLang="en-US">
                <a:sym typeface="+mn-ea"/>
              </a:rPr>
              <a:t>的引用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5630" y="2260600"/>
            <a:ext cx="640080" cy="64516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zh-CN" altLang="en-US"/>
              <a:t>原因</a:t>
            </a:r>
            <a:endParaRPr lang="zh-CN" altLang="en-US"/>
          </a:p>
          <a:p>
            <a:r>
              <a:rPr lang="zh-CN" altLang="en-US"/>
              <a:t>详解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12" grpId="0"/>
      <p:bldP spid="18" grpId="0" bldLvl="0" animBg="1"/>
      <p:bldP spid="21" grpId="0"/>
      <p:bldP spid="19" grpId="0" bldLvl="0" animBg="1"/>
      <p:bldP spid="22" grpId="0" animBg="1"/>
      <p:bldP spid="25" grpId="0" animBg="1"/>
      <p:bldP spid="23" grpId="0" animBg="1"/>
      <p:bldP spid="26" grpId="0"/>
      <p:bldP spid="27" grpId="0" bldLvl="0" animBg="1"/>
      <p:bldP spid="29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701415" y="305435"/>
            <a:ext cx="490855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4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、怎样规避</a:t>
            </a:r>
            <a:r>
              <a:rPr lang="en-US" altLang="zh-CN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GIL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带来的限制？</a:t>
            </a:r>
            <a:endParaRPr lang="zh-CN" altLang="en-US" sz="2800" b="1">
              <a:solidFill>
                <a:srgbClr val="0070C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1590" y="1852930"/>
            <a:ext cx="9608185" cy="1753235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t">
            <a:spAutoFit/>
          </a:bodyPr>
          <a:p>
            <a:pPr algn="l"/>
            <a:r>
              <a:rPr lang="en-US"/>
              <a:t>1</a:t>
            </a:r>
            <a:r>
              <a:rPr lang="zh-CN" altLang="en-US"/>
              <a:t>、多线程 </a:t>
            </a:r>
            <a:r>
              <a:rPr lang="en-US" altLang="zh-CN"/>
              <a:t>threading </a:t>
            </a:r>
            <a:r>
              <a:rPr lang="zh-CN" altLang="en-US"/>
              <a:t>机制依然是有用的，用于</a:t>
            </a:r>
            <a:r>
              <a:rPr lang="en-US" altLang="zh-CN"/>
              <a:t>IO</a:t>
            </a:r>
            <a:r>
              <a:rPr lang="zh-CN" altLang="en-US"/>
              <a:t>密集型计算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因为在 I/O (read,write,send,recv,etc.)期间，线程会释放</a:t>
            </a:r>
            <a:r>
              <a:rPr lang="en-US" altLang="zh-CN"/>
              <a:t>GIL</a:t>
            </a:r>
            <a:r>
              <a:rPr lang="zh-CN" altLang="en-US"/>
              <a:t>，实现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IO</a:t>
            </a:r>
            <a:r>
              <a:rPr lang="zh-CN" altLang="en-US"/>
              <a:t>的并行</a:t>
            </a:r>
            <a:endParaRPr lang="zh-CN" altLang="en-US"/>
          </a:p>
          <a:p>
            <a:pPr algn="l"/>
            <a:r>
              <a:rPr lang="zh-CN" altLang="en-US"/>
              <a:t>因此多线程用于</a:t>
            </a:r>
            <a:r>
              <a:rPr lang="en-US" altLang="zh-CN"/>
              <a:t>IO</a:t>
            </a:r>
            <a:r>
              <a:rPr lang="zh-CN" altLang="en-US"/>
              <a:t>密集型计算依然可以大幅提升速度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但是多线程用于</a:t>
            </a:r>
            <a:r>
              <a:rPr lang="en-US" altLang="zh-CN"/>
              <a:t>CPU</a:t>
            </a:r>
            <a:r>
              <a:rPr lang="zh-CN" altLang="en-US"/>
              <a:t>密集型计算时，只会更加拖慢速度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91590" y="4293235"/>
            <a:ext cx="9608185" cy="92202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t">
            <a:spAutoFit/>
          </a:bodyPr>
          <a:p>
            <a:pPr algn="l"/>
            <a:r>
              <a:rPr lang="en-US"/>
              <a:t>2</a:t>
            </a:r>
            <a:r>
              <a:rPr lang="zh-CN" altLang="en-US"/>
              <a:t>、使用</a:t>
            </a:r>
            <a:r>
              <a:rPr lang="en-US" altLang="zh-CN"/>
              <a:t>multiprocessing </a:t>
            </a:r>
            <a:r>
              <a:rPr lang="zh-CN" altLang="en-US"/>
              <a:t>的多进程机制实现并行计算、利用多核</a:t>
            </a:r>
            <a:r>
              <a:rPr lang="en-US" altLang="zh-CN"/>
              <a:t>CPU</a:t>
            </a:r>
            <a:r>
              <a:rPr lang="zh-CN" altLang="en-US"/>
              <a:t>优势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为了应对</a:t>
            </a:r>
            <a:r>
              <a:rPr lang="en-US" altLang="zh-CN"/>
              <a:t>GIL</a:t>
            </a:r>
            <a:r>
              <a:rPr lang="zh-CN" altLang="en-US"/>
              <a:t>的问题，</a:t>
            </a:r>
            <a:r>
              <a:rPr lang="en-US" altLang="zh-CN"/>
              <a:t>Python</a:t>
            </a:r>
            <a:r>
              <a:rPr lang="zh-CN" altLang="en-US"/>
              <a:t>提供了</a:t>
            </a:r>
            <a:r>
              <a:rPr lang="en-US" altLang="zh-CN"/>
              <a:t>multiprocessing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31080" y="1608455"/>
            <a:ext cx="6174105" cy="364109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Python </a:t>
            </a:r>
            <a:br>
              <a:rPr lang="en-US" sz="6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6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利用 多线程</a:t>
            </a:r>
            <a:br>
              <a:rPr lang="zh-CN" altLang="en-US" sz="6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6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加速爬虫</a:t>
            </a:r>
            <a:r>
              <a:rPr lang="en-US" altLang="zh-CN" sz="6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10</a:t>
            </a:r>
            <a:r>
              <a:rPr lang="zh-CN" altLang="en-US" sz="6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倍！</a:t>
            </a:r>
            <a:endParaRPr lang="zh-CN" altLang="en-US" sz="66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65" y="986790"/>
            <a:ext cx="4884420" cy="48844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26360" y="2609850"/>
            <a:ext cx="543433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、为什么要引入并发编程？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、有哪些程序提速的方法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对并发编程的支持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8850" y="2573655"/>
            <a:ext cx="7736840" cy="2011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sz="3200">
                <a:latin typeface="微软雅黑" charset="0"/>
                <a:ea typeface="微软雅黑" charset="0"/>
                <a:cs typeface="微软雅黑" charset="0"/>
              </a:rPr>
              <a:t>Python 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创建多线程的方法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、改写爬虫程序，变成多线程爬取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、速度对比：单线程爬虫 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VS 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多线程爬虫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458085" y="559435"/>
            <a:ext cx="72783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Python 创建多线程的方法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6045" y="2063115"/>
            <a:ext cx="2937510" cy="1291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1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、准备一个函数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def my_func(a, b):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   do_craw(a,b)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6045" y="3619500"/>
            <a:ext cx="8140700" cy="1291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2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、怎样创建一个线程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import threading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t = threading.Thread(target=my_func, args=(100, 200)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6045" y="5118100"/>
            <a:ext cx="1605915" cy="891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3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、启动线程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t.start()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16630" y="5118100"/>
            <a:ext cx="1605915" cy="891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4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、等待结束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t.join()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31080" y="1608455"/>
            <a:ext cx="6174105" cy="364109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实现</a:t>
            </a:r>
            <a:b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生产者消费者模式</a:t>
            </a:r>
            <a:b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多线程爬虫！</a:t>
            </a:r>
            <a:endParaRPr lang="zh-CN" altLang="en-US" sz="54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65" y="986790"/>
            <a:ext cx="4884420" cy="48844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8850" y="2573655"/>
            <a:ext cx="6690995" cy="26511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、多组件的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Pipeline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技术架构</a:t>
            </a:r>
            <a:endParaRPr lang="en-US" altLang="zh-CN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、生产者消费者爬虫的架构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、多线程数据通信的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queue.Queue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4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、代码编写实现生产者消费者爬虫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152650" y="507365"/>
            <a:ext cx="83210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、多组件的Pipeline技术架构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325880" y="3539490"/>
            <a:ext cx="9573895" cy="1186815"/>
            <a:chOff x="2088" y="5574"/>
            <a:chExt cx="15077" cy="1869"/>
          </a:xfrm>
        </p:grpSpPr>
        <p:sp>
          <p:nvSpPr>
            <p:cNvPr id="2" name="文本框 1"/>
            <p:cNvSpPr txBox="1"/>
            <p:nvPr/>
          </p:nvSpPr>
          <p:spPr>
            <a:xfrm>
              <a:off x="4398" y="6132"/>
              <a:ext cx="2145" cy="1258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 anchorCtr="0">
              <a:noAutofit/>
            </a:bodyPr>
            <a:p>
              <a:pPr lvl="0" algn="ctr"/>
              <a:r>
                <a:rPr lang="zh-CN" altLang="en-US" sz="2000" b="1">
                  <a:sym typeface="+mn-ea"/>
                </a:rPr>
                <a:t>处理器</a:t>
              </a:r>
              <a:r>
                <a:rPr lang="en-US" altLang="zh-CN" sz="2000" b="1">
                  <a:sym typeface="+mn-ea"/>
                </a:rPr>
                <a:t>1</a:t>
              </a:r>
              <a:endParaRPr lang="en-US" altLang="zh-CN" sz="2000" b="1">
                <a:sym typeface="+mn-ea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2088" y="6814"/>
              <a:ext cx="231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圆角矩形 15"/>
            <p:cNvSpPr/>
            <p:nvPr/>
          </p:nvSpPr>
          <p:spPr>
            <a:xfrm>
              <a:off x="2432" y="5574"/>
              <a:ext cx="1622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输入数据</a:t>
              </a:r>
              <a:endParaRPr lang="zh-CN" altLang="en-US" sz="1400">
                <a:sym typeface="+mn-ea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821" y="6185"/>
              <a:ext cx="2298" cy="1258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 anchorCtr="0">
              <a:noAutofit/>
            </a:bodyPr>
            <a:p>
              <a:pPr lvl="0" algn="ctr"/>
              <a:r>
                <a:rPr lang="zh-CN" altLang="en-US" sz="2000" b="1">
                  <a:sym typeface="+mn-ea"/>
                </a:rPr>
                <a:t>处理器</a:t>
              </a:r>
              <a:r>
                <a:rPr lang="en-US" altLang="zh-CN" sz="2000" b="1">
                  <a:sym typeface="+mn-ea"/>
                </a:rPr>
                <a:t>X</a:t>
              </a:r>
              <a:endParaRPr lang="en-US" altLang="zh-CN" sz="2000" b="1">
                <a:sym typeface="+mn-ea"/>
              </a:endParaRPr>
            </a:p>
            <a:p>
              <a:pPr lvl="0" algn="ctr"/>
              <a:r>
                <a:rPr lang="zh-CN" altLang="en-US" sz="2000" b="1">
                  <a:sym typeface="+mn-ea"/>
                </a:rPr>
                <a:t>很多个</a:t>
              </a:r>
              <a:endParaRPr lang="zh-CN" altLang="en-US" sz="2000" b="1">
                <a:sym typeface="+mn-ea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853" y="5574"/>
              <a:ext cx="1691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中间数据</a:t>
              </a:r>
              <a:endParaRPr lang="zh-CN" altLang="en-US" sz="1400">
                <a:sym typeface="+mn-ea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6543" y="6814"/>
              <a:ext cx="231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12814" y="6185"/>
              <a:ext cx="2131" cy="1258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 anchorCtr="0">
              <a:noAutofit/>
            </a:bodyPr>
            <a:p>
              <a:pPr lvl="0" algn="ctr"/>
              <a:r>
                <a:rPr lang="zh-CN" altLang="en-US" sz="2000" b="1">
                  <a:sym typeface="+mn-ea"/>
                </a:rPr>
                <a:t>处理器</a:t>
              </a:r>
              <a:r>
                <a:rPr lang="en-US" altLang="zh-CN" sz="2000" b="1">
                  <a:sym typeface="+mn-ea"/>
                </a:rPr>
                <a:t>N</a:t>
              </a:r>
              <a:endParaRPr lang="en-US" altLang="zh-CN" sz="2000" b="1">
                <a:sym typeface="+mn-ea"/>
              </a:endParaRPr>
            </a:p>
          </p:txBody>
        </p:sp>
        <p:cxnSp>
          <p:nvCxnSpPr>
            <p:cNvPr id="19" name="直接箭头连接符 18"/>
            <p:cNvCxnSpPr>
              <a:stCxn id="3" idx="3"/>
              <a:endCxn id="18" idx="1"/>
            </p:cNvCxnSpPr>
            <p:nvPr/>
          </p:nvCxnSpPr>
          <p:spPr>
            <a:xfrm>
              <a:off x="11119" y="6814"/>
              <a:ext cx="1695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圆角矩形 19"/>
            <p:cNvSpPr/>
            <p:nvPr/>
          </p:nvSpPr>
          <p:spPr>
            <a:xfrm>
              <a:off x="11183" y="5574"/>
              <a:ext cx="1567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中间数据</a:t>
              </a:r>
              <a:endParaRPr lang="zh-CN" altLang="en-US" sz="1400">
                <a:sym typeface="+mn-ea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V="1">
              <a:off x="14945" y="6770"/>
              <a:ext cx="2221" cy="4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圆角矩形 21"/>
            <p:cNvSpPr/>
            <p:nvPr/>
          </p:nvSpPr>
          <p:spPr>
            <a:xfrm>
              <a:off x="15189" y="5574"/>
              <a:ext cx="1567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输出数据</a:t>
              </a:r>
              <a:endParaRPr lang="zh-CN" altLang="en-US" sz="1400">
                <a:sym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39745" y="4860925"/>
            <a:ext cx="6208395" cy="368300"/>
            <a:chOff x="4787" y="7655"/>
            <a:chExt cx="9777" cy="580"/>
          </a:xfrm>
        </p:grpSpPr>
        <p:sp>
          <p:nvSpPr>
            <p:cNvPr id="24" name="文本框 23"/>
            <p:cNvSpPr txBox="1"/>
            <p:nvPr/>
          </p:nvSpPr>
          <p:spPr>
            <a:xfrm>
              <a:off x="4787" y="7655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生产者</a:t>
              </a:r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3196" y="7655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消费者</a:t>
              </a:r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2461260" y="1706245"/>
            <a:ext cx="726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复杂的事情一般都不会一下子做完，而是会分很多中间步骤一步步完成</a:t>
            </a:r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2792730" y="2353945"/>
            <a:ext cx="7653020" cy="815340"/>
            <a:chOff x="4398" y="3707"/>
            <a:chExt cx="12052" cy="1284"/>
          </a:xfrm>
        </p:grpSpPr>
        <p:sp>
          <p:nvSpPr>
            <p:cNvPr id="27" name="右大括号 26"/>
            <p:cNvSpPr/>
            <p:nvPr/>
          </p:nvSpPr>
          <p:spPr>
            <a:xfrm rot="16200000">
              <a:off x="10162" y="-1297"/>
              <a:ext cx="524" cy="12052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583" y="3707"/>
              <a:ext cx="1682" cy="58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p>
              <a:r>
                <a:rPr lang="en-US" altLang="zh-CN"/>
                <a:t>Pipeline</a:t>
              </a:r>
              <a:endParaRPr lang="en-US" altLang="zh-CN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669280" y="4928870"/>
            <a:ext cx="1289685" cy="751840"/>
            <a:chOff x="8928" y="7762"/>
            <a:chExt cx="2031" cy="1184"/>
          </a:xfrm>
        </p:grpSpPr>
        <p:sp>
          <p:nvSpPr>
            <p:cNvPr id="29" name="右大括号 28"/>
            <p:cNvSpPr/>
            <p:nvPr/>
          </p:nvSpPr>
          <p:spPr>
            <a:xfrm rot="16200000" flipH="1">
              <a:off x="9733" y="7008"/>
              <a:ext cx="473" cy="1980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928" y="8366"/>
              <a:ext cx="2027" cy="58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p>
              <a:r>
                <a:rPr lang="en-US" altLang="zh-CN"/>
                <a:t>Processor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152650" y="507365"/>
            <a:ext cx="78867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、生产者消费者爬虫的架构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74950" y="3709035"/>
            <a:ext cx="1977390" cy="178308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 anchorCtr="0">
            <a:noAutofit/>
          </a:bodyPr>
          <a:p>
            <a:pPr lvl="0" algn="ctr"/>
            <a:r>
              <a:rPr lang="zh-CN" altLang="en-US" sz="2800" b="1">
                <a:sym typeface="+mn-ea"/>
              </a:rPr>
              <a:t>线程组</a:t>
            </a:r>
            <a:r>
              <a:rPr lang="en-US" altLang="zh-CN" sz="2800" b="1">
                <a:sym typeface="+mn-ea"/>
              </a:rPr>
              <a:t>1</a:t>
            </a:r>
            <a:endParaRPr lang="zh-CN" altLang="en-US" sz="2800" b="1">
              <a:sym typeface="+mn-ea"/>
            </a:endParaRPr>
          </a:p>
          <a:p>
            <a:pPr lvl="0" algn="ctr"/>
            <a:r>
              <a:rPr lang="zh-CN" altLang="en-US" sz="2800" b="1">
                <a:sym typeface="+mn-ea"/>
              </a:rPr>
              <a:t>网页下载</a:t>
            </a:r>
            <a:endParaRPr lang="zh-CN" altLang="en-US" sz="28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55790" y="3709035"/>
            <a:ext cx="1977390" cy="178308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 anchorCtr="0">
            <a:noAutofit/>
          </a:bodyPr>
          <a:p>
            <a:pPr lvl="0" algn="ctr"/>
            <a:r>
              <a:rPr lang="zh-CN" altLang="en-US" sz="2800" b="1">
                <a:sym typeface="+mn-ea"/>
              </a:rPr>
              <a:t>线程组</a:t>
            </a:r>
            <a:r>
              <a:rPr lang="en-US" altLang="zh-CN" sz="2800" b="1">
                <a:sym typeface="+mn-ea"/>
              </a:rPr>
              <a:t>2</a:t>
            </a:r>
            <a:endParaRPr lang="zh-CN" altLang="en-US" sz="2800" b="1">
              <a:sym typeface="+mn-ea"/>
            </a:endParaRPr>
          </a:p>
          <a:p>
            <a:pPr lvl="0" algn="ctr"/>
            <a:r>
              <a:rPr lang="zh-CN" altLang="en-US" sz="2800" b="1">
                <a:sym typeface="+mn-ea"/>
              </a:rPr>
              <a:t>解析存储</a:t>
            </a:r>
            <a:endParaRPr lang="zh-CN" altLang="en-US" sz="2800" b="1"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031740" y="2390140"/>
            <a:ext cx="2128520" cy="5715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下载好的网页队列</a:t>
            </a:r>
            <a:endParaRPr lang="zh-CN" altLang="en-US"/>
          </a:p>
        </p:txBody>
      </p:sp>
      <p:cxnSp>
        <p:nvCxnSpPr>
          <p:cNvPr id="6" name="肘形连接符 5"/>
          <p:cNvCxnSpPr>
            <a:stCxn id="2" idx="0"/>
            <a:endCxn id="5" idx="1"/>
          </p:cNvCxnSpPr>
          <p:nvPr/>
        </p:nvCxnSpPr>
        <p:spPr>
          <a:xfrm rot="16200000">
            <a:off x="3881120" y="2558415"/>
            <a:ext cx="1033145" cy="126809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5" idx="3"/>
            <a:endCxn id="4" idx="0"/>
          </p:cNvCxnSpPr>
          <p:nvPr/>
        </p:nvCxnSpPr>
        <p:spPr>
          <a:xfrm>
            <a:off x="7160260" y="2675890"/>
            <a:ext cx="784225" cy="103314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308100" y="4600575"/>
            <a:ext cx="14668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8933180" y="4600575"/>
            <a:ext cx="12020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流程图: 磁盘 10"/>
          <p:cNvSpPr/>
          <p:nvPr/>
        </p:nvSpPr>
        <p:spPr>
          <a:xfrm>
            <a:off x="10135235" y="3941445"/>
            <a:ext cx="1380490" cy="1318895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Excel</a:t>
            </a:r>
            <a:endParaRPr lang="en-US" altLang="zh-CN"/>
          </a:p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985885" y="378269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解析后的</a:t>
            </a:r>
            <a:endParaRPr lang="zh-CN" altLang="en-US"/>
          </a:p>
          <a:p>
            <a:r>
              <a:rPr lang="zh-CN" altLang="en-US"/>
              <a:t>结果数据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329305" y="55556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生产者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10145" y="55556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消费者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232535" y="3856355"/>
            <a:ext cx="1275715" cy="5715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待爬取的</a:t>
            </a:r>
            <a:endParaRPr lang="zh-CN" altLang="en-US">
              <a:sym typeface="+mn-ea"/>
            </a:endParaRPr>
          </a:p>
          <a:p>
            <a:pPr algn="ctr"/>
            <a:r>
              <a:rPr lang="en-US" altLang="zh-CN">
                <a:sym typeface="+mn-ea"/>
              </a:rPr>
              <a:t>URL</a:t>
            </a:r>
            <a:r>
              <a:rPr lang="zh-CN" altLang="en-US">
                <a:sym typeface="+mn-ea"/>
              </a:rPr>
              <a:t>列表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1118235" y="560070"/>
            <a:ext cx="995616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、多线程数据通信的queue.Queue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2565" y="2292350"/>
            <a:ext cx="3689350" cy="404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1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、导入类库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import queue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2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、创建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Queue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q = queue.Queue()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3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、添加元素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q.put(item)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4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、获取元素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item = q.get()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72565" y="1758950"/>
            <a:ext cx="6285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queue.Queue</a:t>
            </a:r>
            <a:r>
              <a:rPr lang="zh-CN" altLang="en-US"/>
              <a:t>可以用于多线程之间的、</a:t>
            </a:r>
            <a:r>
              <a:rPr lang="zh-CN" altLang="en-US" b="1"/>
              <a:t>线程安全</a:t>
            </a:r>
            <a:r>
              <a:rPr lang="zh-CN" altLang="en-US"/>
              <a:t>的数据通信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574030" y="2832100"/>
            <a:ext cx="3689350" cy="296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5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、查询状态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#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查看元素的多少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q.qsize()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#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判断是否为空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q.empty()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#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判断是否已满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q.full()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651760" y="515620"/>
            <a:ext cx="6888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charset="0"/>
                <a:ea typeface="微软雅黑" charset="0"/>
                <a:cs typeface="微软雅黑" charset="0"/>
              </a:rPr>
              <a:t>为什么要引入并发编程？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5845" y="2785110"/>
            <a:ext cx="8079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场景</a:t>
            </a:r>
            <a:r>
              <a:rPr lang="en-US" altLang="zh-CN"/>
              <a:t>1</a:t>
            </a:r>
            <a:r>
              <a:rPr lang="zh-CN" altLang="en-US"/>
              <a:t>：一个网络爬虫，按顺序爬取花了</a:t>
            </a:r>
            <a:r>
              <a:rPr lang="en-US" altLang="zh-CN"/>
              <a:t>1</a:t>
            </a:r>
            <a:r>
              <a:rPr lang="zh-CN" altLang="en-US"/>
              <a:t>小时，采用并发下载减少到</a:t>
            </a:r>
            <a:r>
              <a:rPr lang="en-US" altLang="zh-CN"/>
              <a:t>20</a:t>
            </a:r>
            <a:r>
              <a:rPr lang="zh-CN" altLang="en-US"/>
              <a:t>分钟！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5845" y="3439795"/>
            <a:ext cx="9342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场景</a:t>
            </a:r>
            <a:r>
              <a:rPr lang="en-US" altLang="zh-CN"/>
              <a:t>2</a:t>
            </a:r>
            <a:r>
              <a:rPr lang="zh-CN" altLang="en-US"/>
              <a:t>：一个</a:t>
            </a:r>
            <a:r>
              <a:rPr lang="en-US" altLang="zh-CN"/>
              <a:t>APP</a:t>
            </a:r>
            <a:r>
              <a:rPr lang="zh-CN" altLang="en-US"/>
              <a:t>应用，优化前每次打开页面需要</a:t>
            </a:r>
            <a:r>
              <a:rPr lang="en-US" altLang="zh-CN"/>
              <a:t>3</a:t>
            </a:r>
            <a:r>
              <a:rPr lang="zh-CN" altLang="en-US"/>
              <a:t>秒，采用异步并发提升到每次</a:t>
            </a:r>
            <a:r>
              <a:rPr lang="en-US" altLang="zh-CN"/>
              <a:t>200</a:t>
            </a:r>
            <a:r>
              <a:rPr lang="zh-CN" altLang="en-US"/>
              <a:t>毫秒；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16330" y="4432300"/>
            <a:ext cx="637095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sym typeface="+mn-ea"/>
              </a:rPr>
              <a:t>引入并发，就是为了提升程序运行速度</a:t>
            </a:r>
            <a:endParaRPr lang="zh-CN" altLang="en-US"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sym typeface="+mn-ea"/>
              </a:rPr>
              <a:t>学习并掌握并发编程，是高级别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高薪资程序员的必备能力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651760" y="469900"/>
            <a:ext cx="6888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charset="0"/>
                <a:ea typeface="微软雅黑" charset="0"/>
                <a:cs typeface="微软雅黑" charset="0"/>
              </a:rPr>
              <a:t>有哪些程序提速的方法？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99565" y="2609850"/>
            <a:ext cx="13258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单线程串行</a:t>
            </a:r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1389380" y="3213735"/>
            <a:ext cx="873125" cy="2746375"/>
            <a:chOff x="2188" y="5061"/>
            <a:chExt cx="1375" cy="4325"/>
          </a:xfrm>
        </p:grpSpPr>
        <p:cxnSp>
          <p:nvCxnSpPr>
            <p:cNvPr id="2" name="直接箭头连接符 1"/>
            <p:cNvCxnSpPr/>
            <p:nvPr/>
          </p:nvCxnSpPr>
          <p:spPr>
            <a:xfrm>
              <a:off x="3563" y="566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3563" y="5061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3563" y="8150"/>
              <a:ext cx="0" cy="123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3563" y="6873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2336" y="594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188" y="5061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336" y="8479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188" y="7071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/>
                <a:t>CPU</a:t>
              </a:r>
              <a:endParaRPr lang="en-US" altLang="zh-CN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3857625" y="2609850"/>
            <a:ext cx="13258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多线程并发</a:t>
            </a:r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3404235" y="3230880"/>
            <a:ext cx="1779270" cy="2668905"/>
            <a:chOff x="5361" y="5088"/>
            <a:chExt cx="2802" cy="4203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6736" y="5088"/>
              <a:ext cx="0" cy="43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5361" y="5088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8163" y="5524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7273" y="5758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6736" y="5539"/>
              <a:ext cx="0" cy="98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5361" y="5893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/>
                <a:t>CPU</a:t>
              </a:r>
              <a:endParaRPr lang="en-US" altLang="zh-CN"/>
            </a:p>
          </p:txBody>
        </p:sp>
        <p:cxnSp>
          <p:nvCxnSpPr>
            <p:cNvPr id="43" name="直接箭头连接符 42"/>
            <p:cNvCxnSpPr/>
            <p:nvPr/>
          </p:nvCxnSpPr>
          <p:spPr>
            <a:xfrm>
              <a:off x="8163" y="6801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7273" y="737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6783" y="8685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5408" y="8685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6438265" y="2609850"/>
            <a:ext cx="133286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多</a:t>
            </a:r>
            <a:r>
              <a:rPr lang="en-US" altLang="zh-CN"/>
              <a:t>CPU</a:t>
            </a:r>
            <a:r>
              <a:rPr lang="zh-CN" altLang="en-US"/>
              <a:t>并行</a:t>
            </a:r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5869305" y="3213735"/>
            <a:ext cx="1833245" cy="2007235"/>
            <a:chOff x="9243" y="5061"/>
            <a:chExt cx="2887" cy="3161"/>
          </a:xfrm>
        </p:grpSpPr>
        <p:cxnSp>
          <p:nvCxnSpPr>
            <p:cNvPr id="58" name="直接箭头连接符 57"/>
            <p:cNvCxnSpPr/>
            <p:nvPr/>
          </p:nvCxnSpPr>
          <p:spPr>
            <a:xfrm>
              <a:off x="10424" y="566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10424" y="5061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12130" y="6338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12130" y="5061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9391" y="594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9243" y="5061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1124" y="699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0976" y="5259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/>
                <a:t>CPU</a:t>
              </a:r>
              <a:endParaRPr lang="en-US" altLang="zh-CN"/>
            </a:p>
          </p:txBody>
        </p:sp>
      </p:grpSp>
      <p:cxnSp>
        <p:nvCxnSpPr>
          <p:cNvPr id="66" name="直接连接符 65"/>
          <p:cNvCxnSpPr/>
          <p:nvPr/>
        </p:nvCxnSpPr>
        <p:spPr>
          <a:xfrm>
            <a:off x="841375" y="2978150"/>
            <a:ext cx="1062101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237980" y="2609850"/>
            <a:ext cx="13258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多机器并行</a:t>
            </a:r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8307070" y="3213735"/>
            <a:ext cx="2867025" cy="2024380"/>
            <a:chOff x="13082" y="5061"/>
            <a:chExt cx="4515" cy="3188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14432" y="566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14432" y="5061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14885" y="6338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14885" y="5061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3082" y="5259"/>
              <a:ext cx="1237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/>
                <a:t>机器</a:t>
              </a:r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16861" y="5749"/>
              <a:ext cx="0" cy="200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16861" y="5142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17217" y="6419"/>
              <a:ext cx="0" cy="71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7217" y="5142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15483" y="5259"/>
              <a:ext cx="1277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/>
                <a:t>机器</a:t>
              </a:r>
              <a:r>
                <a:rPr lang="en-US" altLang="zh-CN"/>
                <a:t>N</a:t>
              </a:r>
              <a:endParaRPr lang="en-US" altLang="zh-CN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15321" y="6365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15321" y="508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17597" y="6419"/>
              <a:ext cx="0" cy="71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17597" y="5142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5" name="文本框 34"/>
          <p:cNvSpPr txBox="1"/>
          <p:nvPr/>
        </p:nvSpPr>
        <p:spPr>
          <a:xfrm>
            <a:off x="3818890" y="1880235"/>
            <a:ext cx="140398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/>
              <a:t>threading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078220" y="1880235"/>
            <a:ext cx="205359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/>
              <a:t>multiprocessing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8653145" y="1880235"/>
            <a:ext cx="249618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en-US" altLang="zh-CN"/>
              <a:t>hadoop/hive/spark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1362710" y="1880235"/>
            <a:ext cx="179895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/>
              <a:t>不加改造的程序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2" grpId="0" animBg="1"/>
      <p:bldP spid="47" grpId="0" animBg="1"/>
      <p:bldP spid="3" grpId="0" animBg="1"/>
      <p:bldP spid="35" grpId="0" animBg="1"/>
      <p:bldP spid="36" grpId="0" animBg="1"/>
      <p:bldP spid="48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560320" y="469265"/>
            <a:ext cx="707072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4800">
                <a:latin typeface="微软雅黑" charset="0"/>
                <a:ea typeface="微软雅黑" charset="0"/>
                <a:cs typeface="微软雅黑" charset="0"/>
              </a:rPr>
              <a:t>对并发编程的支持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4235" y="2241550"/>
            <a:ext cx="9448165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多线程：threading，利用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IO</a:t>
            </a:r>
            <a:r>
              <a:rPr lang="zh-CN" altLang="en-US"/>
              <a:t>可以同时执行的原理，让</a:t>
            </a:r>
            <a:r>
              <a:rPr lang="en-US" altLang="zh-CN"/>
              <a:t>CPU</a:t>
            </a:r>
            <a:r>
              <a:rPr lang="zh-CN" altLang="en-US"/>
              <a:t>不会干巴巴等待</a:t>
            </a:r>
            <a:r>
              <a:rPr lang="en-US" altLang="zh-CN"/>
              <a:t>IO</a:t>
            </a:r>
            <a:r>
              <a:rPr lang="zh-CN" altLang="en-US"/>
              <a:t>完成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多进程：multiprocessing，利用多核</a:t>
            </a:r>
            <a:r>
              <a:rPr lang="en-US" altLang="zh-CN"/>
              <a:t>CPU</a:t>
            </a:r>
            <a:r>
              <a:rPr lang="zh-CN" altLang="en-US"/>
              <a:t>的能力，真正的并行执行任务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异步</a:t>
            </a:r>
            <a:r>
              <a:rPr lang="en-US" altLang="zh-CN"/>
              <a:t>IO</a:t>
            </a:r>
            <a:r>
              <a:rPr lang="zh-CN" altLang="en-US"/>
              <a:t>：asyncio，在单线程利用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IO</a:t>
            </a:r>
            <a:r>
              <a:rPr lang="zh-CN" altLang="en-US"/>
              <a:t>同时执行的原理，实现函数异步执行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4235" y="3834765"/>
            <a:ext cx="84886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使用Lock对资源加锁，防止冲突访问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使用Queue实现不同线程/进程之间的数据通信，实现生产者</a:t>
            </a:r>
            <a:r>
              <a:rPr lang="en-US" altLang="zh-CN"/>
              <a:t>-</a:t>
            </a:r>
            <a:r>
              <a:rPr lang="zh-CN" altLang="en-US"/>
              <a:t>消费者模式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使用线程池</a:t>
            </a:r>
            <a:r>
              <a:rPr lang="en-US" altLang="zh-CN">
                <a:sym typeface="+mn-ea"/>
              </a:rPr>
              <a:t>Pool</a:t>
            </a:r>
            <a:r>
              <a:rPr lang="zh-CN" altLang="en-US"/>
              <a:t>/进程池</a:t>
            </a:r>
            <a:r>
              <a:rPr lang="en-US" altLang="zh-CN"/>
              <a:t>Pool</a:t>
            </a:r>
            <a:r>
              <a:rPr lang="zh-CN" altLang="en-US"/>
              <a:t>，简化线程</a:t>
            </a:r>
            <a:r>
              <a:rPr lang="en-US" altLang="zh-CN"/>
              <a:t>/</a:t>
            </a:r>
            <a:r>
              <a:rPr lang="zh-CN" altLang="en-US"/>
              <a:t>进程的任务提交、等待结束、获取结果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使用subprocess启动外部程序的进程，并进行输入输出交互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77970" y="1859915"/>
            <a:ext cx="7342505" cy="3148330"/>
          </a:xfrm>
        </p:spPr>
        <p:txBody>
          <a:bodyPr anchor="ctr" anchorCtr="0"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并发编程实战</a:t>
            </a:r>
            <a:b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3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怎样选择多线程、多进程和多协程？</a:t>
            </a:r>
            <a:endParaRPr lang="zh-CN" altLang="en-US" sz="36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220" y="1855470"/>
            <a:ext cx="3152775" cy="3152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55470" y="2829560"/>
            <a:ext cx="84816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</a:rPr>
              <a:t>并发编程有三种方式：</a:t>
            </a:r>
            <a:endParaRPr lang="zh-CN" altLang="en-US" sz="2800" b="1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endParaRPr lang="zh-CN" altLang="en-US" sz="2800" b="1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</a:rPr>
              <a:t>多线程</a:t>
            </a: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Thread</a:t>
            </a:r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</a:rPr>
              <a:t>、多进程</a:t>
            </a: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Process</a:t>
            </a:r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</a:rPr>
              <a:t>、多协程Coroutine</a:t>
            </a:r>
            <a:endParaRPr lang="zh-CN" altLang="en-US" sz="28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89760" y="4501515"/>
            <a:ext cx="8412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在后续视频之前，给大家介绍下三者的区别，让大家有个宏观的了解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学习时，先有全局知识架构，再挨个填充细节，不会有“只缘身在此山中”的迷茫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85010" y="2688590"/>
            <a:ext cx="822198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、什么是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CPU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密集型计算、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IO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密集型计算？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、多线程、多进程、多协程的对比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、怎样根据任务选择对应技术？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480945" y="340360"/>
            <a:ext cx="723074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1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、什么是</a:t>
            </a: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CPU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密集型计算、</a:t>
            </a: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IO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密集型计算？</a:t>
            </a:r>
            <a:endParaRPr lang="zh-CN" altLang="en-US" sz="2800" b="1">
              <a:solidFill>
                <a:schemeClr val="bg2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93925" y="1510665"/>
            <a:ext cx="7804150" cy="2030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CPU密集型（CPU-bound）</a:t>
            </a:r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CPU密集型也叫计算密集型，是指I/O在很短的时间就可以完成，CPU需要大量的计算和处理，特点是CPU占用率相当高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例如：压缩解压缩、加密解密、正则表达式搜索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93925" y="3789045"/>
            <a:ext cx="7804150" cy="2030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IO</a:t>
            </a:r>
            <a:r>
              <a:rPr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密集型（I/O bound）</a:t>
            </a:r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IO密集型指的是系统运作大部分的状况是CPU在等I/O (硬盘/内存) 的读/写操作，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CPU占用率仍然较低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。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例如：文件处理程序、网络爬虫程序、读写数据库程序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KSO_WM_SLIDE_MODEL_TYPE" val="cover"/>
</p:tagLst>
</file>

<file path=ppt/tags/tag4.xml><?xml version="1.0" encoding="utf-8"?>
<p:tagLst xmlns:p="http://schemas.openxmlformats.org/presentationml/2006/main">
  <p:tag name="KSO_WM_SLIDE_MODEL_TYPE" val="cover"/>
</p:tagLst>
</file>

<file path=ppt/tags/tag5.xml><?xml version="1.0" encoding="utf-8"?>
<p:tagLst xmlns:p="http://schemas.openxmlformats.org/presentationml/2006/main">
  <p:tag name="KSO_WM_SLIDE_MODEL_TYPE" val="cover"/>
</p:tagLst>
</file>

<file path=ppt/tags/tag6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3273</Words>
  <Application>WPS 演示</Application>
  <PresentationFormat>宽屏</PresentationFormat>
  <Paragraphs>374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Arial</vt:lpstr>
      <vt:lpstr>方正书宋_GBK</vt:lpstr>
      <vt:lpstr>Wingdings</vt:lpstr>
      <vt:lpstr>微软雅黑</vt:lpstr>
      <vt:lpstr>汉仪旗黑</vt:lpstr>
      <vt:lpstr>Menlo Regular</vt:lpstr>
      <vt:lpstr>微软雅黑</vt:lpstr>
      <vt:lpstr>宋体</vt:lpstr>
      <vt:lpstr>Arial Unicode MS</vt:lpstr>
      <vt:lpstr>Verdana</vt:lpstr>
      <vt:lpstr>Calibri</vt:lpstr>
      <vt:lpstr>Helvetica Neue</vt:lpstr>
      <vt:lpstr>汉仪书宋二KW</vt:lpstr>
      <vt:lpstr>Office</vt:lpstr>
      <vt:lpstr>Python 并发编程实战</vt:lpstr>
      <vt:lpstr>PowerPoint 演示文稿</vt:lpstr>
      <vt:lpstr>PowerPoint 演示文稿</vt:lpstr>
      <vt:lpstr>PowerPoint 演示文稿</vt:lpstr>
      <vt:lpstr>PowerPoint 演示文稿</vt:lpstr>
      <vt:lpstr>Python并发编程实战 怎样选择多线程、多进程和多协程？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全局解释器锁GIL</vt:lpstr>
      <vt:lpstr>全局解释器锁GIL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Python  利用 多线程 加速爬虫10倍！</vt:lpstr>
      <vt:lpstr>PowerPoint 演示文稿</vt:lpstr>
      <vt:lpstr>PowerPoint 演示文稿</vt:lpstr>
      <vt:lpstr>Python实现 生产者消费者模式 多线程爬虫！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ant</dc:creator>
  <cp:lastModifiedBy>ant</cp:lastModifiedBy>
  <cp:revision>498</cp:revision>
  <dcterms:created xsi:type="dcterms:W3CDTF">2020-11-09T14:56:33Z</dcterms:created>
  <dcterms:modified xsi:type="dcterms:W3CDTF">2020-11-09T14:56:33Z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2052-2.8.1.4649</vt:lpwstr>
  </property>
</Properties>
</file>