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5" r:id="rId1"/>
  </p:sldMasterIdLst>
  <p:notesMasterIdLst>
    <p:notesMasterId r:id="rId68"/>
  </p:notesMasterIdLst>
  <p:handoutMasterIdLst>
    <p:handoutMasterId r:id="rId69"/>
  </p:handoutMasterIdLst>
  <p:sldIdLst>
    <p:sldId id="430" r:id="rId2"/>
    <p:sldId id="432" r:id="rId3"/>
    <p:sldId id="431" r:id="rId4"/>
    <p:sldId id="1028" r:id="rId5"/>
    <p:sldId id="1029" r:id="rId6"/>
    <p:sldId id="841" r:id="rId7"/>
    <p:sldId id="842" r:id="rId8"/>
    <p:sldId id="1030" r:id="rId9"/>
    <p:sldId id="1031" r:id="rId10"/>
    <p:sldId id="1032" r:id="rId11"/>
    <p:sldId id="1038" r:id="rId12"/>
    <p:sldId id="1039" r:id="rId13"/>
    <p:sldId id="1072" r:id="rId14"/>
    <p:sldId id="1073" r:id="rId15"/>
    <p:sldId id="1074" r:id="rId16"/>
    <p:sldId id="1087" r:id="rId17"/>
    <p:sldId id="1089" r:id="rId18"/>
    <p:sldId id="1090" r:id="rId19"/>
    <p:sldId id="1091" r:id="rId20"/>
    <p:sldId id="1092" r:id="rId21"/>
    <p:sldId id="1035" r:id="rId22"/>
    <p:sldId id="1033" r:id="rId23"/>
    <p:sldId id="1080" r:id="rId24"/>
    <p:sldId id="1081" r:id="rId25"/>
    <p:sldId id="1088" r:id="rId26"/>
    <p:sldId id="1034" r:id="rId27"/>
    <p:sldId id="1082" r:id="rId28"/>
    <p:sldId id="1084" r:id="rId29"/>
    <p:sldId id="1077" r:id="rId30"/>
    <p:sldId id="1036" r:id="rId31"/>
    <p:sldId id="1083" r:id="rId32"/>
    <p:sldId id="1078" r:id="rId33"/>
    <p:sldId id="1040" r:id="rId34"/>
    <p:sldId id="1041" r:id="rId35"/>
    <p:sldId id="1107" r:id="rId36"/>
    <p:sldId id="1108" r:id="rId37"/>
    <p:sldId id="1042" r:id="rId38"/>
    <p:sldId id="1043" r:id="rId39"/>
    <p:sldId id="1096" r:id="rId40"/>
    <p:sldId id="1094" r:id="rId41"/>
    <p:sldId id="1095" r:id="rId42"/>
    <p:sldId id="1093" r:id="rId43"/>
    <p:sldId id="1044" r:id="rId44"/>
    <p:sldId id="1097" r:id="rId45"/>
    <p:sldId id="1046" r:id="rId46"/>
    <p:sldId id="1047" r:id="rId47"/>
    <p:sldId id="1048" r:id="rId48"/>
    <p:sldId id="1049" r:id="rId49"/>
    <p:sldId id="1098" r:id="rId50"/>
    <p:sldId id="1050" r:id="rId51"/>
    <p:sldId id="1051" r:id="rId52"/>
    <p:sldId id="1099" r:id="rId53"/>
    <p:sldId id="1100" r:id="rId54"/>
    <p:sldId id="1101" r:id="rId55"/>
    <p:sldId id="1102" r:id="rId56"/>
    <p:sldId id="1103" r:id="rId57"/>
    <p:sldId id="1054" r:id="rId58"/>
    <p:sldId id="1057" r:id="rId59"/>
    <p:sldId id="1058" r:id="rId60"/>
    <p:sldId id="1059" r:id="rId61"/>
    <p:sldId id="1109" r:id="rId62"/>
    <p:sldId id="1062" r:id="rId63"/>
    <p:sldId id="1064" r:id="rId64"/>
    <p:sldId id="1104" r:id="rId65"/>
    <p:sldId id="1106" r:id="rId66"/>
    <p:sldId id="1105" r:id="rId67"/>
  </p:sldIdLst>
  <p:sldSz cx="9144000" cy="6858000" type="screen4x3"/>
  <p:notesSz cx="7099300" cy="10234613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368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4110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orient="horz" pos="411">
          <p15:clr>
            <a:srgbClr val="A4A3A4"/>
          </p15:clr>
        </p15:guide>
        <p15:guide id="3" orient="horz" pos="6285">
          <p15:clr>
            <a:srgbClr val="A4A3A4"/>
          </p15:clr>
        </p15:guide>
        <p15:guide id="4" pos="2236">
          <p15:clr>
            <a:srgbClr val="A4A3A4"/>
          </p15:clr>
        </p15:guide>
        <p15:guide id="5" pos="422">
          <p15:clr>
            <a:srgbClr val="A4A3A4"/>
          </p15:clr>
        </p15:guide>
        <p15:guide id="6" pos="405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51" autoAdjust="0"/>
    <p:restoredTop sz="94660"/>
  </p:normalViewPr>
  <p:slideViewPr>
    <p:cSldViewPr>
      <p:cViewPr varScale="1">
        <p:scale>
          <a:sx n="98" d="100"/>
          <a:sy n="98" d="100"/>
        </p:scale>
        <p:origin x="-1782" y="-90"/>
      </p:cViewPr>
      <p:guideLst>
        <p:guide orient="horz" pos="2160"/>
        <p:guide orient="horz" pos="368"/>
        <p:guide orient="horz" pos="709"/>
        <p:guide orient="horz" pos="411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381"/>
    </p:cViewPr>
  </p:sorterViewPr>
  <p:notesViewPr>
    <p:cSldViewPr>
      <p:cViewPr>
        <p:scale>
          <a:sx n="140" d="100"/>
          <a:sy n="140" d="100"/>
        </p:scale>
        <p:origin x="-762" y="-72"/>
      </p:cViewPr>
      <p:guideLst>
        <p:guide orient="horz" pos="3223"/>
        <p:guide orient="horz" pos="411"/>
        <p:guide orient="horz" pos="6285"/>
        <p:guide pos="2236"/>
        <p:guide pos="422"/>
        <p:guide pos="405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01CC9-20DC-4627-952F-93D7F5F3EDC3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smtClean="0"/>
              <a:t>5185, 1.0.0315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F736B-416D-4713-AECB-4821E84D8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98806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44565" y="143099"/>
            <a:ext cx="5826125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0" tIns="47380" rIns="94760" bIns="47380" numCol="1" anchor="t" anchorCtr="0" compatLnSpc="1">
            <a:prstTxWarp prst="textNoShape">
              <a:avLst/>
            </a:prstTxWarp>
          </a:bodyPr>
          <a:lstStyle>
            <a:lvl1pPr algn="ctr" defTabSz="947738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Rectangle 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4565" y="616806"/>
            <a:ext cx="5795809" cy="42844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" name="Rectangle 67"/>
          <p:cNvSpPr>
            <a:spLocks noChangeArrowheads="1"/>
          </p:cNvSpPr>
          <p:nvPr/>
        </p:nvSpPr>
        <p:spPr bwMode="auto">
          <a:xfrm>
            <a:off x="663615" y="9862529"/>
            <a:ext cx="1973263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47738">
              <a:spcBef>
                <a:spcPct val="0"/>
              </a:spcBef>
            </a:pPr>
            <a:r>
              <a:rPr lang="de-DE" sz="800" b="0" dirty="0" smtClean="0">
                <a:solidFill>
                  <a:schemeClr val="tx1"/>
                </a:solidFill>
              </a:rPr>
              <a:t>5184,</a:t>
            </a:r>
            <a:r>
              <a:rPr lang="de-DE" sz="800" b="0" baseline="0" dirty="0" smtClean="0">
                <a:solidFill>
                  <a:schemeClr val="tx1"/>
                </a:solidFill>
              </a:rPr>
              <a:t> </a:t>
            </a:r>
            <a:r>
              <a:rPr lang="de-DE" sz="800" b="0" dirty="0" smtClean="0">
                <a:solidFill>
                  <a:schemeClr val="tx1"/>
                </a:solidFill>
              </a:rPr>
              <a:t>1.0,</a:t>
            </a:r>
            <a:r>
              <a:rPr lang="de-DE" sz="800" b="0" baseline="0" dirty="0" smtClean="0">
                <a:solidFill>
                  <a:schemeClr val="tx1"/>
                </a:solidFill>
              </a:rPr>
              <a:t> </a:t>
            </a:r>
            <a:r>
              <a:rPr lang="de-DE" sz="800" b="0" dirty="0" smtClean="0">
                <a:solidFill>
                  <a:schemeClr val="tx1"/>
                </a:solidFill>
              </a:rPr>
              <a:t>03-2015</a:t>
            </a:r>
            <a:endParaRPr lang="de-DE" sz="800" b="0" dirty="0">
              <a:solidFill>
                <a:schemeClr val="tx1"/>
              </a:solidFill>
            </a:endParaRPr>
          </a:p>
        </p:txBody>
      </p:sp>
      <p:sp>
        <p:nvSpPr>
          <p:cNvPr id="14" name="Rectangle 68"/>
          <p:cNvSpPr>
            <a:spLocks noChangeArrowheads="1"/>
          </p:cNvSpPr>
          <p:nvPr/>
        </p:nvSpPr>
        <p:spPr bwMode="auto">
          <a:xfrm>
            <a:off x="4431308" y="9862529"/>
            <a:ext cx="1998662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947738">
              <a:spcBef>
                <a:spcPct val="0"/>
              </a:spcBef>
            </a:pPr>
            <a:r>
              <a:rPr lang="de-DE" sz="800" b="0" dirty="0" smtClean="0">
                <a:solidFill>
                  <a:schemeClr val="tx1"/>
                </a:solidFill>
              </a:rPr>
              <a:t>Seite </a:t>
            </a:r>
            <a:fld id="{3B391209-ED31-4840-9334-7FBB2F26E40E}" type="slidenum">
              <a:rPr lang="de-DE" sz="800" b="0" smtClean="0">
                <a:solidFill>
                  <a:schemeClr val="tx1"/>
                </a:solidFill>
              </a:rPr>
              <a:pPr algn="r" defTabSz="947738">
                <a:spcBef>
                  <a:spcPct val="0"/>
                </a:spcBef>
              </a:pPr>
              <a:t>‹Nr.›</a:t>
            </a:fld>
            <a:endParaRPr lang="de-DE" sz="800" b="0" dirty="0">
              <a:solidFill>
                <a:schemeClr val="tx1"/>
              </a:solidFill>
            </a:endParaRPr>
          </a:p>
        </p:txBody>
      </p:sp>
      <p:sp>
        <p:nvSpPr>
          <p:cNvPr id="15" name="Text Box 69"/>
          <p:cNvSpPr txBox="1">
            <a:spLocks noChangeArrowheads="1"/>
          </p:cNvSpPr>
          <p:nvPr/>
        </p:nvSpPr>
        <p:spPr bwMode="auto">
          <a:xfrm>
            <a:off x="3144844" y="9862529"/>
            <a:ext cx="842962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defTabSz="947738"/>
            <a:r>
              <a:rPr lang="de-DE" sz="1000" b="0" dirty="0">
                <a:solidFill>
                  <a:schemeClr val="tx1"/>
                </a:solidFill>
              </a:rPr>
              <a:t>© Integrata AG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622972" y="5405338"/>
            <a:ext cx="3214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0" u="none" dirty="0" smtClean="0">
                <a:solidFill>
                  <a:schemeClr val="tx1"/>
                </a:solidFill>
              </a:rPr>
              <a:t>Ihre Notizen:</a:t>
            </a:r>
            <a:endParaRPr lang="de-DE" sz="1200" b="0" u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45735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17538"/>
            <a:ext cx="5710237" cy="42830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968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17538"/>
            <a:ext cx="5710237" cy="42830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338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17538"/>
            <a:ext cx="5710237" cy="42830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338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17538"/>
            <a:ext cx="5710237" cy="42830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338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17538"/>
            <a:ext cx="5710237" cy="42830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338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17538"/>
            <a:ext cx="5710237" cy="42830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338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17538"/>
            <a:ext cx="5710237" cy="42830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338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17538"/>
            <a:ext cx="5710237" cy="42830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338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17538"/>
            <a:ext cx="5710237" cy="42830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338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17538"/>
            <a:ext cx="5710237" cy="42830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3383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17538"/>
            <a:ext cx="5710237" cy="42830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338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17538"/>
            <a:ext cx="5710237" cy="42830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5033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17538"/>
            <a:ext cx="5710237" cy="42830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3383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17538"/>
            <a:ext cx="5710237" cy="42830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3383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17538"/>
            <a:ext cx="5710237" cy="42830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3383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17538"/>
            <a:ext cx="5710237" cy="42830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3383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17538"/>
            <a:ext cx="5710237" cy="42830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3383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17538"/>
            <a:ext cx="5710237" cy="42830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338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17538"/>
            <a:ext cx="5710237" cy="42830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395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19125"/>
            <a:ext cx="5708650" cy="42814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lIns="99038" tIns="49520" rIns="99038" bIns="49520"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lIns="99038" tIns="49520" rIns="99038" bIns="49520"/>
          <a:lstStyle/>
          <a:p>
            <a:fld id="{C026235E-9806-4845-ACF4-C1F6419E3EAA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8695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17538"/>
            <a:ext cx="5710237" cy="42830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338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17538"/>
            <a:ext cx="5710237" cy="42830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338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17538"/>
            <a:ext cx="5710237" cy="42830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338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17538"/>
            <a:ext cx="5710237" cy="42830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338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17538"/>
            <a:ext cx="5710237" cy="42830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338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323850" y="4293096"/>
            <a:ext cx="8496299" cy="1584176"/>
          </a:xfrm>
          <a:prstGeom prst="rect">
            <a:avLst/>
          </a:prstGeom>
        </p:spPr>
        <p:txBody>
          <a:bodyPr lIns="90000" anchor="t"/>
          <a:lstStyle>
            <a:lvl1pPr marL="342900" indent="-342900">
              <a:buNone/>
              <a:defRPr lang="de-DE" sz="2000" dirty="0" smtClean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 dirty="0"/>
              <a:t>Untertitel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323851" y="2132856"/>
            <a:ext cx="8496300" cy="2160240"/>
          </a:xfrm>
        </p:spPr>
        <p:txBody>
          <a:bodyPr anchor="b"/>
          <a:lstStyle>
            <a:lvl1pPr>
              <a:defRPr sz="4000" baseline="0">
                <a:solidFill>
                  <a:schemeClr val="accent3"/>
                </a:solidFill>
              </a:defRPr>
            </a:lvl1pPr>
          </a:lstStyle>
          <a:p>
            <a:r>
              <a:rPr lang="de-DE" dirty="0"/>
              <a:t>Thema der Präsentation</a:t>
            </a:r>
          </a:p>
        </p:txBody>
      </p:sp>
      <p:pic>
        <p:nvPicPr>
          <p:cNvPr id="5" name="Bild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233" y="360040"/>
            <a:ext cx="2711917" cy="84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14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323849" y="3429000"/>
            <a:ext cx="84963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+mn-lt"/>
                <a:cs typeface="Calibri" pitchFamily="34" charset="0"/>
              </a:rPr>
              <a:t>© </a:t>
            </a:r>
            <a:r>
              <a:rPr lang="de-DE" sz="1800" dirty="0" err="1">
                <a:solidFill>
                  <a:schemeClr val="tx1"/>
                </a:solidFill>
                <a:latin typeface="+mn-lt"/>
                <a:cs typeface="Calibri" pitchFamily="34" charset="0"/>
              </a:rPr>
              <a:t>Integrata</a:t>
            </a:r>
            <a:r>
              <a:rPr lang="de-DE" sz="1800" baseline="0" dirty="0">
                <a:solidFill>
                  <a:schemeClr val="tx1"/>
                </a:solidFill>
                <a:latin typeface="+mn-lt"/>
                <a:cs typeface="Calibri" pitchFamily="34" charset="0"/>
              </a:rPr>
              <a:t> </a:t>
            </a:r>
            <a:r>
              <a:rPr lang="de-DE" sz="1800" baseline="0" dirty="0" err="1">
                <a:solidFill>
                  <a:schemeClr val="tx1"/>
                </a:solidFill>
                <a:latin typeface="+mn-lt"/>
                <a:cs typeface="Calibri" pitchFamily="34" charset="0"/>
              </a:rPr>
              <a:t>Cegos</a:t>
            </a:r>
            <a:r>
              <a:rPr lang="de-DE" sz="1800" baseline="0" dirty="0">
                <a:solidFill>
                  <a:schemeClr val="tx1"/>
                </a:solidFill>
                <a:latin typeface="+mn-lt"/>
                <a:cs typeface="Calibri" pitchFamily="34" charset="0"/>
              </a:rPr>
              <a:t> GmbH</a:t>
            </a:r>
          </a:p>
          <a:p>
            <a:pPr marL="0" indent="0">
              <a:buNone/>
            </a:pPr>
            <a:endParaRPr lang="de-DE" sz="180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de-DE" sz="1800" dirty="0" err="1">
                <a:solidFill>
                  <a:schemeClr val="tx1"/>
                </a:solidFill>
                <a:latin typeface="+mn-lt"/>
              </a:rPr>
              <a:t>Integrata</a:t>
            </a:r>
            <a:r>
              <a:rPr lang="de-DE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+mn-lt"/>
              </a:rPr>
              <a:t>Cegos</a:t>
            </a:r>
            <a:r>
              <a:rPr lang="de-DE" sz="1800" dirty="0">
                <a:solidFill>
                  <a:schemeClr val="tx1"/>
                </a:solidFill>
                <a:latin typeface="+mn-lt"/>
              </a:rPr>
              <a:t> GmbH </a:t>
            </a:r>
          </a:p>
          <a:p>
            <a:pPr marL="0" indent="0">
              <a:buNone/>
            </a:pPr>
            <a:r>
              <a:rPr lang="de-DE" sz="1800" dirty="0" err="1">
                <a:solidFill>
                  <a:schemeClr val="tx1"/>
                </a:solidFill>
                <a:latin typeface="+mn-lt"/>
              </a:rPr>
              <a:t>Zettachring</a:t>
            </a:r>
            <a:r>
              <a:rPr lang="de-DE" sz="1800" dirty="0">
                <a:solidFill>
                  <a:schemeClr val="tx1"/>
                </a:solidFill>
                <a:latin typeface="+mn-lt"/>
              </a:rPr>
              <a:t> 4 </a:t>
            </a:r>
            <a:br>
              <a:rPr lang="de-DE" sz="1800" dirty="0">
                <a:solidFill>
                  <a:schemeClr val="tx1"/>
                </a:solidFill>
                <a:latin typeface="+mn-lt"/>
              </a:rPr>
            </a:br>
            <a:r>
              <a:rPr lang="de-DE" sz="1800" dirty="0">
                <a:solidFill>
                  <a:schemeClr val="tx1"/>
                </a:solidFill>
                <a:latin typeface="+mn-lt"/>
              </a:rPr>
              <a:t>70567 Stuttgart</a:t>
            </a:r>
            <a:endParaRPr lang="de-DE" sz="1800" dirty="0">
              <a:solidFill>
                <a:schemeClr val="tx1"/>
              </a:solidFill>
              <a:latin typeface="+mn-lt"/>
              <a:cs typeface="Calibri" pitchFamily="34" charset="0"/>
            </a:endParaRPr>
          </a:p>
          <a:p>
            <a:endParaRPr lang="de-DE" sz="1800" dirty="0">
              <a:solidFill>
                <a:schemeClr val="tx1"/>
              </a:solidFill>
              <a:latin typeface="+mn-lt"/>
              <a:cs typeface="Calibri" pitchFamily="34" charset="0"/>
            </a:endParaRPr>
          </a:p>
          <a:p>
            <a:r>
              <a:rPr lang="de-DE" sz="1800" b="1" dirty="0">
                <a:solidFill>
                  <a:schemeClr val="tx1"/>
                </a:solidFill>
                <a:latin typeface="+mn-lt"/>
                <a:cs typeface="Calibri" pitchFamily="34" charset="0"/>
              </a:rPr>
              <a:t>Alle Rechte, einschließlich derjenigen des auszugsweisen Abdrucks, der fotomechanischen und elektronischen Wiedergabe vorbehalten.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307410" y="0"/>
            <a:ext cx="5904656" cy="93503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24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>
                <a:solidFill>
                  <a:schemeClr val="tx1"/>
                </a:solidFill>
              </a:rPr>
              <a:t>Copyright und Impressum</a:t>
            </a:r>
          </a:p>
        </p:txBody>
      </p:sp>
    </p:spTree>
    <p:extLst>
      <p:ext uri="{BB962C8B-B14F-4D97-AF65-F5344CB8AC3E}">
        <p14:creationId xmlns:p14="http://schemas.microsoft.com/office/powerpoint/2010/main" val="410077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="" xmlns:a16="http://schemas.microsoft.com/office/drawing/2014/main" id="{9515FE13-AC0F-A441-BB41-B4977ED5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FF27A7FF-463E-204E-9CEC-A6AC5E74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Apache Artemis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9B370C5F-9464-6349-ADA0-350E0E92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982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Apache Artemis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C35CD64B-6327-40EA-B694-C6A036D8539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9"/>
          <p:cNvSpPr>
            <a:spLocks noGrp="1"/>
          </p:cNvSpPr>
          <p:nvPr>
            <p:ph idx="1"/>
          </p:nvPr>
        </p:nvSpPr>
        <p:spPr>
          <a:xfrm>
            <a:off x="323850" y="1196752"/>
            <a:ext cx="8496300" cy="5090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7417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läuter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 für Erläuterungen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Apache Artemis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accent2"/>
                </a:solidFill>
              </a:defRPr>
            </a:lvl1pPr>
          </a:lstStyle>
          <a:p>
            <a:fld id="{C35CD64B-6327-40EA-B694-C6A036D8539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idx="1"/>
          </p:nvPr>
        </p:nvSpPr>
        <p:spPr>
          <a:xfrm>
            <a:off x="323850" y="1196752"/>
            <a:ext cx="8496300" cy="5090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1399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4293096"/>
            <a:ext cx="8496300" cy="1362075"/>
          </a:xfrm>
        </p:spPr>
        <p:txBody>
          <a:bodyPr anchor="t"/>
          <a:lstStyle>
            <a:lvl1pPr algn="l">
              <a:defRPr sz="2400" b="1" cap="all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Name des Kapitels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850" y="2792909"/>
            <a:ext cx="8496300" cy="1500187"/>
          </a:xfrm>
          <a:prstGeom prst="rect">
            <a:avLst/>
          </a:prstGeom>
        </p:spPr>
        <p:txBody>
          <a:bodyPr lIns="90000"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Kapitelnummer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Apache Artemis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35CD64B-6327-40EA-B694-C6A036D8539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78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3528" y="1295400"/>
            <a:ext cx="4087918" cy="50139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 marL="574675" indent="-285750"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7213" indent="-285750"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6464" y="1295400"/>
            <a:ext cx="4103686" cy="50139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="" xmlns:a16="http://schemas.microsoft.com/office/drawing/2014/main" id="{5C1633E4-9377-3D40-89DC-F89FB735A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="" xmlns:a16="http://schemas.microsoft.com/office/drawing/2014/main" id="{66FB4C1B-6CE1-BA45-93E0-6EF594CC4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Apache Artemis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="" xmlns:a16="http://schemas.microsoft.com/office/drawing/2014/main" id="{F9D74992-862A-FD4F-9B7B-D381264D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977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28" y="1295400"/>
            <a:ext cx="4094969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3528" y="1935161"/>
            <a:ext cx="4094969" cy="4374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16464" y="1295400"/>
            <a:ext cx="4103686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25180" y="1935161"/>
            <a:ext cx="4094969" cy="4374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="" xmlns:a16="http://schemas.microsoft.com/office/drawing/2014/main" id="{8FBD8FD4-0261-AC4F-827E-95031721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="" xmlns:a16="http://schemas.microsoft.com/office/drawing/2014/main" id="{117D95D8-0AE8-044E-A3DE-D007B8CBF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Apache Artemis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="" xmlns:a16="http://schemas.microsoft.com/office/drawing/2014/main" id="{928E8651-8196-2B47-ACFF-17A9B60D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76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528" y="1218667"/>
            <a:ext cx="3008313" cy="99060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</a:t>
            </a:r>
            <a:br>
              <a:rPr lang="de-DE" dirty="0"/>
            </a:br>
            <a:r>
              <a:rPr lang="de-DE" dirty="0"/>
              <a:t>durch Klicken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57600" y="1219200"/>
            <a:ext cx="5162550" cy="50901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23528" y="2286000"/>
            <a:ext cx="3077385" cy="40233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itel 1"/>
          <p:cNvSpPr txBox="1">
            <a:spLocks/>
          </p:cNvSpPr>
          <p:nvPr userDrawn="1"/>
        </p:nvSpPr>
        <p:spPr>
          <a:xfrm>
            <a:off x="251521" y="0"/>
            <a:ext cx="5688631" cy="935038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>
                <a:solidFill>
                  <a:schemeClr val="tx1"/>
                </a:solidFill>
              </a:rPr>
              <a:t>Titelmasterformat durch Klicken bearbeiten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="" xmlns:a16="http://schemas.microsoft.com/office/drawing/2014/main" id="{908931CD-3FC1-6D4A-9D97-7B9D9B602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="" xmlns:a16="http://schemas.microsoft.com/office/drawing/2014/main" id="{B72D7D88-85F7-EC49-B4C6-3ED8F5D66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Apache Artemis</a:t>
            </a:r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="" xmlns:a16="http://schemas.microsoft.com/office/drawing/2014/main" id="{63E18A59-59B5-4B49-B2FA-57CC2D08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464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23528" y="1066799"/>
            <a:ext cx="8496622" cy="47005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23850" y="5846761"/>
            <a:ext cx="8496300" cy="533400"/>
          </a:xfrm>
          <a:prstGeom prst="rect">
            <a:avLst/>
          </a:prstGeom>
        </p:spPr>
        <p:txBody>
          <a:bodyPr lIns="9000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90908A56-4B20-474C-8B1D-C606A833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="" xmlns:a16="http://schemas.microsoft.com/office/drawing/2014/main" id="{05514699-F45F-CE46-9F96-CA29803F0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Apache Artemis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="" xmlns:a16="http://schemas.microsoft.com/office/drawing/2014/main" id="{2FBF68FC-4B9C-3B4E-85D0-4724A109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13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528" y="0"/>
            <a:ext cx="5688631" cy="935035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Line 70"/>
          <p:cNvSpPr>
            <a:spLocks noChangeShapeType="1"/>
          </p:cNvSpPr>
          <p:nvPr/>
        </p:nvSpPr>
        <p:spPr bwMode="auto">
          <a:xfrm>
            <a:off x="0" y="6459538"/>
            <a:ext cx="9144000" cy="0"/>
          </a:xfrm>
          <a:prstGeom prst="line">
            <a:avLst/>
          </a:prstGeom>
          <a:noFill/>
          <a:ln w="12700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pPr lv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Line 71"/>
          <p:cNvSpPr>
            <a:spLocks noChangeShapeType="1"/>
          </p:cNvSpPr>
          <p:nvPr/>
        </p:nvSpPr>
        <p:spPr bwMode="auto">
          <a:xfrm>
            <a:off x="0" y="935038"/>
            <a:ext cx="9144000" cy="0"/>
          </a:xfrm>
          <a:prstGeom prst="line">
            <a:avLst/>
          </a:prstGeom>
          <a:noFill/>
          <a:ln w="12700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23528" y="6459538"/>
            <a:ext cx="2835696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>
            <a:lvl1pPr algn="l">
              <a:defRPr lang="en-US" sz="1000" b="0" smtClean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47864" y="6459538"/>
            <a:ext cx="4464496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lang="de-DE" sz="1000" b="0" dirty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Apache Artemis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01000" y="6459538"/>
            <a:ext cx="81915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>
            <a:lvl1pPr algn="r">
              <a:defRPr lang="en-US" sz="1000" b="0" smtClean="0">
                <a:solidFill>
                  <a:schemeClr val="tx1"/>
                </a:solidFill>
              </a:defRPr>
            </a:lvl1pPr>
          </a:lstStyle>
          <a:p>
            <a:fld id="{C35CD64B-6327-40EA-B694-C6A036D8539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>
          <a:xfrm>
            <a:off x="323528" y="1196752"/>
            <a:ext cx="8496944" cy="50905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/>
              <a:t>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2" name="Bild 1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146" y="166300"/>
            <a:ext cx="2075326" cy="64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5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§"/>
        <a:defRPr lang="de-DE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50825" algn="l" defTabSz="914400" rtl="0" eaLnBrk="1" latinLnBrk="0" hangingPunct="1">
        <a:spcBef>
          <a:spcPts val="0"/>
        </a:spcBef>
        <a:buClr>
          <a:schemeClr val="accent3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74625" algn="l" defTabSz="914400" rtl="0" eaLnBrk="1" latinLnBrk="0" hangingPunct="1">
        <a:spcBef>
          <a:spcPts val="0"/>
        </a:spcBef>
        <a:buClr>
          <a:schemeClr val="accent3"/>
        </a:buClr>
        <a:buFont typeface="Wingdings" pitchFamily="2" charset="2"/>
        <a:buChar char="§"/>
        <a:defRPr lang="de-DE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96938" indent="-182563" algn="l" defTabSz="914400" rtl="0" eaLnBrk="1" latinLnBrk="0" hangingPunct="1">
        <a:spcBef>
          <a:spcPts val="0"/>
        </a:spcBef>
        <a:buClr>
          <a:schemeClr val="accent3"/>
        </a:buClr>
        <a:buFont typeface="Wingdings" pitchFamily="2" charset="2"/>
        <a:buChar char="§"/>
        <a:defRPr lang="de-DE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079500" indent="-182563" algn="l" defTabSz="914400" rtl="0" eaLnBrk="1" latinLnBrk="0" hangingPunct="1">
        <a:spcBef>
          <a:spcPts val="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5556" userDrawn="1">
          <p15:clr>
            <a:srgbClr val="F26B43"/>
          </p15:clr>
        </p15:guide>
        <p15:guide id="4" pos="204" userDrawn="1">
          <p15:clr>
            <a:srgbClr val="F26B43"/>
          </p15:clr>
        </p15:guide>
        <p15:guide id="5" pos="2971" userDrawn="1">
          <p15:clr>
            <a:srgbClr val="F26B43"/>
          </p15:clr>
        </p15:guide>
        <p15:guide id="6" pos="27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161/console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161/console/jolokia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activemq.apache.org/" TargetMode="Externa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activemq.apache.org/components/artemis/documentation/" TargetMode="Externa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activemq.apache.org/components/artemis/documentation/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Eine Messaging System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Apache Artemis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871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Artemis Gesamtarchitektur (Quelle: Artemis Dokumentation)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Apache Artemis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1" t="11687" r="17116" b="3989"/>
          <a:stretch/>
        </p:blipFill>
        <p:spPr bwMode="auto">
          <a:xfrm>
            <a:off x="179512" y="1016733"/>
            <a:ext cx="8784976" cy="5364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0880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Artemis Server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1.3</a:t>
            </a: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1.0.1019 © Javacream</a:t>
            </a:r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Apache Artemis</a:t>
            </a:r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4D7EE-7CD9-4120-8D4A-B8D6B2549311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41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Erzeugen eines Servers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Apache Artemis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nach dem Entpacken des Distributions-Archivs vorhanden Installation ist nicht ein der Artemis-Server (!)</a:t>
            </a:r>
          </a:p>
          <a:p>
            <a:pPr lvl="1"/>
            <a:r>
              <a:rPr lang="de-DE" dirty="0" smtClean="0"/>
              <a:t>Hilfsprogramm zur Konsolen-basierten Verwaltung und Benutzung eines laufenden Servers</a:t>
            </a:r>
          </a:p>
          <a:p>
            <a:pPr lvl="1"/>
            <a:r>
              <a:rPr lang="de-DE" dirty="0" smtClean="0"/>
              <a:t>Server-Generator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4067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artemis-Tool: Server-Administration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Apache Artemis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smtClean="0">
                <a:latin typeface="Courier New" pitchFamily="49" charset="0"/>
                <a:cs typeface="Courier New" pitchFamily="49" charset="0"/>
              </a:rPr>
              <a:t>./artemis help </a:t>
            </a:r>
          </a:p>
          <a:p>
            <a:pPr marL="0" indent="0">
              <a:buNone/>
            </a:pPr>
            <a:r>
              <a:rPr lang="de-DE" b="1" smtClean="0">
                <a:latin typeface="Courier New" pitchFamily="49" charset="0"/>
                <a:cs typeface="Courier New" pitchFamily="49" charset="0"/>
              </a:rPr>
              <a:t>usage: artemis &lt;command&gt; [&lt;args&gt;]</a:t>
            </a:r>
          </a:p>
          <a:p>
            <a:pPr marL="0" indent="0">
              <a:buNone/>
            </a:pPr>
            <a:endParaRPr lang="de-DE" b="1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DE" b="1" smtClean="0">
                <a:latin typeface="Courier New" pitchFamily="49" charset="0"/>
                <a:cs typeface="Courier New" pitchFamily="49" charset="0"/>
              </a:rPr>
              <a:t>The most commonly used artemis commands are:</a:t>
            </a:r>
          </a:p>
          <a:p>
            <a:pPr marL="0" indent="0">
              <a:buNone/>
            </a:pPr>
            <a:r>
              <a:rPr lang="de-DE" b="1" smtClean="0">
                <a:latin typeface="Courier New" pitchFamily="49" charset="0"/>
                <a:cs typeface="Courier New" pitchFamily="49" charset="0"/>
              </a:rPr>
              <a:t>    address     Address tools group</a:t>
            </a:r>
          </a:p>
          <a:p>
            <a:pPr marL="0" indent="0">
              <a:buNone/>
            </a:pPr>
            <a:r>
              <a:rPr lang="de-DE" b="1" smtClean="0">
                <a:latin typeface="Courier New" pitchFamily="49" charset="0"/>
                <a:cs typeface="Courier New" pitchFamily="49" charset="0"/>
              </a:rPr>
              <a:t>    browser     It will browse messages on an instance</a:t>
            </a:r>
          </a:p>
          <a:p>
            <a:pPr marL="0" indent="0">
              <a:buNone/>
            </a:pPr>
            <a:r>
              <a:rPr lang="de-DE" b="1" smtClean="0">
                <a:latin typeface="Courier New" pitchFamily="49" charset="0"/>
                <a:cs typeface="Courier New" pitchFamily="49" charset="0"/>
              </a:rPr>
              <a:t>    consumer    consume messages from an instance</a:t>
            </a:r>
          </a:p>
          <a:p>
            <a:pPr marL="0" indent="0">
              <a:buNone/>
            </a:pPr>
            <a:r>
              <a:rPr lang="de-DE" b="1" smtClean="0">
                <a:latin typeface="Courier New" pitchFamily="49" charset="0"/>
                <a:cs typeface="Courier New" pitchFamily="49" charset="0"/>
              </a:rPr>
              <a:t>    create      creates a new broker instance</a:t>
            </a:r>
          </a:p>
          <a:p>
            <a:pPr marL="0" indent="0">
              <a:buNone/>
            </a:pPr>
            <a:r>
              <a:rPr lang="de-DE" b="1" smtClean="0">
                <a:latin typeface="Courier New" pitchFamily="49" charset="0"/>
                <a:cs typeface="Courier New" pitchFamily="49" charset="0"/>
              </a:rPr>
              <a:t>    data        data tools group (print)</a:t>
            </a:r>
          </a:p>
          <a:p>
            <a:pPr marL="0" indent="0">
              <a:buNone/>
            </a:pPr>
            <a:r>
              <a:rPr lang="de-DE" b="1" smtClean="0">
                <a:latin typeface="Courier New" pitchFamily="49" charset="0"/>
                <a:cs typeface="Courier New" pitchFamily="49" charset="0"/>
              </a:rPr>
              <a:t>    help        Display help information</a:t>
            </a:r>
          </a:p>
          <a:p>
            <a:pPr marL="0" indent="0">
              <a:buNone/>
            </a:pPr>
            <a:r>
              <a:rPr lang="de-DE" b="1" smtClean="0">
                <a:latin typeface="Courier New" pitchFamily="49" charset="0"/>
                <a:cs typeface="Courier New" pitchFamily="49" charset="0"/>
              </a:rPr>
              <a:t>    mask        mask a password and print it out</a:t>
            </a:r>
          </a:p>
          <a:p>
            <a:pPr marL="0" indent="0">
              <a:buNone/>
            </a:pPr>
            <a:r>
              <a:rPr lang="de-DE" b="1" smtClean="0">
                <a:latin typeface="Courier New" pitchFamily="49" charset="0"/>
                <a:cs typeface="Courier New" pitchFamily="49" charset="0"/>
              </a:rPr>
              <a:t>    producer    It will send messages to an instance</a:t>
            </a:r>
          </a:p>
          <a:p>
            <a:pPr marL="0" indent="0">
              <a:buNone/>
            </a:pPr>
            <a:r>
              <a:rPr lang="de-DE" b="1" smtClean="0">
                <a:latin typeface="Courier New" pitchFamily="49" charset="0"/>
                <a:cs typeface="Courier New" pitchFamily="49" charset="0"/>
              </a:rPr>
              <a:t>    queue       Queue tools group</a:t>
            </a:r>
            <a:endParaRPr lang="de-DE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046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artemis-Tool: Erzeugen einer Server-Instanz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Apache Artemis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smtClean="0">
                <a:latin typeface="Courier New" pitchFamily="49" charset="0"/>
                <a:cs typeface="Courier New" pitchFamily="49" charset="0"/>
              </a:rPr>
              <a:t>./artemis help create</a:t>
            </a:r>
          </a:p>
          <a:p>
            <a:pPr marL="0" indent="0">
              <a:buNone/>
            </a:pPr>
            <a:endParaRPr lang="de-DE" b="1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DE" b="1" smtClean="0">
                <a:latin typeface="Courier New" pitchFamily="49" charset="0"/>
                <a:cs typeface="Courier New" pitchFamily="49" charset="0"/>
              </a:rPr>
              <a:t>//Große Menge von Optionen, die allen möglichen Konfigurationseinstellungen eines Server entsprechen</a:t>
            </a:r>
            <a:endParaRPr lang="de-DE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471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Beispiel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Apache Artemis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./artemis create ~/artemis_training/first</a:t>
            </a:r>
          </a:p>
          <a:p>
            <a:pPr lvl="1"/>
            <a:r>
              <a:rPr lang="de-DE" smtClean="0"/>
              <a:t>Erzeugt einen Standalone-Broker mit Standard-Einstellungen</a:t>
            </a:r>
          </a:p>
          <a:p>
            <a:r>
              <a:rPr lang="de-DE" smtClean="0"/>
              <a:t>Verzeichnisstruktur</a:t>
            </a:r>
          </a:p>
          <a:p>
            <a:pPr lvl="1"/>
            <a:r>
              <a:rPr lang="de-DE" smtClean="0">
                <a:latin typeface="Courier New" pitchFamily="49" charset="0"/>
                <a:cs typeface="Courier New" pitchFamily="49" charset="0"/>
              </a:rPr>
              <a:t>bin</a:t>
            </a:r>
          </a:p>
          <a:p>
            <a:pPr lvl="2"/>
            <a:r>
              <a:rPr lang="de-DE" smtClean="0"/>
              <a:t>Skripte zum Ausführen des Brokers</a:t>
            </a:r>
          </a:p>
          <a:p>
            <a:pPr lvl="1"/>
            <a:r>
              <a:rPr lang="de-DE" smtClean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lvl="2"/>
            <a:r>
              <a:rPr lang="de-DE" smtClean="0"/>
              <a:t>Persistent Storage für Messages</a:t>
            </a:r>
          </a:p>
          <a:p>
            <a:pPr lvl="1"/>
            <a:r>
              <a:rPr lang="de-DE" smtClean="0">
                <a:latin typeface="Courier New" pitchFamily="49" charset="0"/>
                <a:cs typeface="Courier New" pitchFamily="49" charset="0"/>
              </a:rPr>
              <a:t>etc</a:t>
            </a:r>
          </a:p>
          <a:p>
            <a:pPr lvl="2"/>
            <a:r>
              <a:rPr lang="de-DE" smtClean="0"/>
              <a:t>Konfigurations-Dateien</a:t>
            </a:r>
          </a:p>
          <a:p>
            <a:pPr lvl="1"/>
            <a:r>
              <a:rPr lang="de-DE" smtClean="0">
                <a:latin typeface="Courier New" pitchFamily="49" charset="0"/>
                <a:cs typeface="Courier New" pitchFamily="49" charset="0"/>
              </a:rPr>
              <a:t>lib</a:t>
            </a:r>
          </a:p>
          <a:p>
            <a:pPr lvl="2"/>
            <a:r>
              <a:rPr lang="de-DE" smtClean="0"/>
              <a:t>Zusätzliche Bibliotheken</a:t>
            </a:r>
          </a:p>
          <a:p>
            <a:pPr lvl="1"/>
            <a:r>
              <a:rPr lang="de-DE" smtClean="0">
                <a:latin typeface="Courier New" pitchFamily="49" charset="0"/>
                <a:cs typeface="Courier New" pitchFamily="49" charset="0"/>
              </a:rPr>
              <a:t>lock</a:t>
            </a:r>
          </a:p>
          <a:p>
            <a:pPr lvl="2"/>
            <a:r>
              <a:rPr lang="de-DE" smtClean="0"/>
              <a:t>Lock-File</a:t>
            </a:r>
          </a:p>
          <a:p>
            <a:pPr lvl="1"/>
            <a:r>
              <a:rPr lang="de-DE" smtClean="0">
                <a:latin typeface="Courier New" pitchFamily="49" charset="0"/>
                <a:cs typeface="Courier New" pitchFamily="49" charset="0"/>
              </a:rPr>
              <a:t>log</a:t>
            </a:r>
          </a:p>
          <a:p>
            <a:pPr lvl="2"/>
            <a:r>
              <a:rPr lang="de-DE" smtClean="0"/>
              <a:t>Rollierende Log-Dateien</a:t>
            </a:r>
          </a:p>
          <a:p>
            <a:pPr lvl="1"/>
            <a:r>
              <a:rPr lang="de-DE" smtClean="0">
                <a:latin typeface="Courier New" pitchFamily="49" charset="0"/>
                <a:cs typeface="Courier New" pitchFamily="49" charset="0"/>
              </a:rPr>
              <a:t>tmp</a:t>
            </a:r>
          </a:p>
          <a:p>
            <a:pPr lvl="2"/>
            <a:r>
              <a:rPr lang="de-DE" smtClean="0"/>
              <a:t>Temporäre Dateien, die bei bei einem gestoppten Server gelöscht werden können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8096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Dockerfiles</a:t>
            </a:r>
            <a:r>
              <a:rPr lang="de-DE" dirty="0" smtClean="0"/>
              <a:t> zur Erstellung einer einfachen Artemis-Umgebung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Apache Artemis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16</a:t>
            </a:fld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5" y="1054631"/>
            <a:ext cx="8568952" cy="5218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9970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Upgrade </a:t>
            </a:r>
            <a:r>
              <a:rPr lang="de-DE" dirty="0"/>
              <a:t>einer Artemis-Installation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1.4</a:t>
            </a: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1.0.1019 © Javacream</a:t>
            </a:r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Apache Artemis</a:t>
            </a:r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4D7EE-7CD9-4120-8D4A-B8D6B2549311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6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Allgemeines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Apache Artemis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Durch die Trennung der Server-</a:t>
            </a:r>
            <a:r>
              <a:rPr lang="de-DE" dirty="0" err="1" smtClean="0"/>
              <a:t>Binaries</a:t>
            </a:r>
            <a:r>
              <a:rPr lang="de-DE" dirty="0" smtClean="0"/>
              <a:t> und der Broker-Konfiguration ist ein Upgrade des Servers relativ einfach</a:t>
            </a:r>
          </a:p>
          <a:p>
            <a:r>
              <a:rPr lang="de-DE" dirty="0" smtClean="0"/>
              <a:t>Die Artemis-Community verspricht die Abwärts-Kompatibilität neuer Server-Versionen zu existierenden Konfigurationen</a:t>
            </a:r>
          </a:p>
          <a:p>
            <a:pPr lvl="1"/>
            <a:r>
              <a:rPr lang="de-DE" dirty="0"/>
              <a:t>Alternativ werden in den </a:t>
            </a:r>
            <a:r>
              <a:rPr lang="de-DE" dirty="0" smtClean="0"/>
              <a:t>Versionshinweisen detaillierte Anweisungen zur Migration </a:t>
            </a:r>
            <a:r>
              <a:rPr lang="de-DE" dirty="0" err="1" smtClean="0"/>
              <a:t>gegenen</a:t>
            </a:r>
            <a:endParaRPr lang="de-DE" dirty="0" smtClean="0"/>
          </a:p>
          <a:p>
            <a:r>
              <a:rPr lang="de-DE" dirty="0"/>
              <a:t>Die verwendeten Server-</a:t>
            </a:r>
            <a:r>
              <a:rPr lang="de-DE" dirty="0" err="1"/>
              <a:t>Binaries</a:t>
            </a:r>
            <a:r>
              <a:rPr lang="de-DE" dirty="0"/>
              <a:t> sind in der 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artemis.profile</a:t>
            </a:r>
            <a:r>
              <a:rPr lang="de-DE" dirty="0"/>
              <a:t> hinterlegt</a:t>
            </a:r>
          </a:p>
          <a:p>
            <a:pPr lvl="1"/>
            <a:r>
              <a:rPr lang="de-DE" dirty="0" smtClean="0"/>
              <a:t>Ein Server-Upgrade ist damit nichts anderes als </a:t>
            </a:r>
            <a:r>
              <a:rPr lang="de-DE" dirty="0"/>
              <a:t>eine Anpassung der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ARTEMIS_HOME</a:t>
            </a:r>
            <a:r>
              <a:rPr lang="de-DE" dirty="0" smtClean="0"/>
              <a:t>-Property auf die neue Distribution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0051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Empfehlungen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Apache Artemis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Das Konfigurationsverzeichnis ist in einem Versionsverwaltungssystem abzulegen</a:t>
            </a:r>
          </a:p>
          <a:p>
            <a:pPr lvl="1"/>
            <a:r>
              <a:rPr lang="de-DE" dirty="0" smtClean="0"/>
              <a:t>Das bietet unabhängig vom Upgrade eigentlich nur Vorteile</a:t>
            </a:r>
          </a:p>
          <a:p>
            <a:pPr lvl="2"/>
            <a:r>
              <a:rPr lang="de-DE" dirty="0" smtClean="0"/>
              <a:t>Revisionssicherheit</a:t>
            </a:r>
          </a:p>
          <a:p>
            <a:pPr lvl="2"/>
            <a:r>
              <a:rPr lang="de-DE" dirty="0" err="1" smtClean="0"/>
              <a:t>Staging</a:t>
            </a:r>
            <a:endParaRPr lang="de-DE" dirty="0" smtClean="0"/>
          </a:p>
          <a:p>
            <a:pPr lvl="2"/>
            <a:r>
              <a:rPr lang="de-DE" dirty="0" smtClean="0"/>
              <a:t>Zentraler Zugriff auf die Konfigurationsdateien zum Ausrollen eines Brokers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445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Einige Hinweise</a:t>
            </a: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1.0.1019 © Javacream</a:t>
            </a:r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Apache Artemis</a:t>
            </a:r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F6E011-721D-4C58-9A2F-7EDBF797FD32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in diesem Seminar verwendete Werkzeuge und Frameworks sind Open Source</a:t>
            </a:r>
          </a:p>
          <a:p>
            <a:pPr lvl="1"/>
            <a:r>
              <a:rPr lang="de-DE" dirty="0" smtClean="0"/>
              <a:t>LPGL Lizenzmodell</a:t>
            </a:r>
          </a:p>
          <a:p>
            <a:r>
              <a:rPr lang="de-DE" dirty="0" smtClean="0"/>
              <a:t>Schwerpunkt des Seminars ist die Administration</a:t>
            </a:r>
          </a:p>
          <a:p>
            <a:pPr lvl="1"/>
            <a:r>
              <a:rPr lang="de-DE" dirty="0" smtClean="0"/>
              <a:t>Grundlagen </a:t>
            </a:r>
            <a:r>
              <a:rPr lang="de-DE" dirty="0"/>
              <a:t>des Betriebs von Java </a:t>
            </a:r>
            <a:r>
              <a:rPr lang="de-DE" dirty="0" smtClean="0"/>
              <a:t>Applikationsservern und ein </a:t>
            </a:r>
            <a:r>
              <a:rPr lang="de-DE" dirty="0"/>
              <a:t>grundlegendes Verständnis von </a:t>
            </a:r>
            <a:r>
              <a:rPr lang="de-DE" dirty="0" smtClean="0"/>
              <a:t>Messaging-Systemen ist als Vorkenntnis zu empfehlen</a:t>
            </a:r>
            <a:endParaRPr lang="de-DE" dirty="0"/>
          </a:p>
          <a:p>
            <a:r>
              <a:rPr lang="de-DE" dirty="0" smtClean="0"/>
              <a:t>Dokumentation und Ressourcen stehen auch im Internet zur Verfügung</a:t>
            </a:r>
          </a:p>
          <a:p>
            <a:pPr lvl="1"/>
            <a:r>
              <a:rPr lang="de-DE" dirty="0"/>
              <a:t>https://activemq.apache.org/components/artemis/</a:t>
            </a:r>
            <a:endParaRPr lang="de-DE" dirty="0" smtClean="0"/>
          </a:p>
          <a:p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83965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Docker-Container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Apache Artemis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Artemis-Konfiguration wird über ein Docker-Image ausgeliefert</a:t>
            </a:r>
          </a:p>
          <a:p>
            <a:pPr lvl="1"/>
            <a:r>
              <a:rPr lang="de-DE" dirty="0" smtClean="0"/>
              <a:t>Die </a:t>
            </a:r>
            <a:r>
              <a:rPr lang="de-DE" dirty="0" err="1" smtClean="0"/>
              <a:t>Binaries</a:t>
            </a:r>
            <a:r>
              <a:rPr lang="de-DE" dirty="0" smtClean="0"/>
              <a:t> werden über ein Host-</a:t>
            </a:r>
            <a:r>
              <a:rPr lang="de-DE" dirty="0" err="1" smtClean="0"/>
              <a:t>Mounting</a:t>
            </a:r>
            <a:r>
              <a:rPr lang="de-DE" dirty="0" smtClean="0"/>
              <a:t> eingebunden</a:t>
            </a:r>
          </a:p>
          <a:p>
            <a:r>
              <a:rPr lang="de-DE" dirty="0" smtClean="0"/>
              <a:t>Die Artemis-</a:t>
            </a:r>
            <a:r>
              <a:rPr lang="de-DE" dirty="0" err="1" smtClean="0"/>
              <a:t>Binaries</a:t>
            </a:r>
            <a:r>
              <a:rPr lang="de-DE" dirty="0" smtClean="0"/>
              <a:t> sind zusammen mit einem Broker-Konfigurationsverzeichnis in einem Docker-Image verpackt</a:t>
            </a:r>
          </a:p>
          <a:p>
            <a:pPr lvl="1"/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etc</a:t>
            </a:r>
            <a:r>
              <a:rPr lang="de-DE" dirty="0" smtClean="0"/>
              <a:t> wird als Volume oder Host-</a:t>
            </a:r>
            <a:r>
              <a:rPr lang="de-DE" dirty="0" err="1" smtClean="0"/>
              <a:t>Mounting</a:t>
            </a:r>
            <a:r>
              <a:rPr lang="de-DE" dirty="0" smtClean="0"/>
              <a:t> eingebunden</a:t>
            </a:r>
          </a:p>
          <a:p>
            <a:r>
              <a:rPr lang="de-DE" dirty="0" smtClean="0"/>
              <a:t>Ein Binary-Docker-Image wird mit einem Broker-Konfigurationsimage verlinkt</a:t>
            </a:r>
          </a:p>
          <a:p>
            <a:pPr lvl="1"/>
            <a:r>
              <a:rPr lang="de-DE" dirty="0" smtClean="0"/>
              <a:t>z.B. mit </a:t>
            </a:r>
            <a:r>
              <a:rPr lang="de-DE" dirty="0" err="1" smtClean="0"/>
              <a:t>docker-compose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88364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Konfiguration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2</a:t>
            </a: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1.0.1019 © Javacream</a:t>
            </a:r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Apache Artemis</a:t>
            </a:r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4D7EE-7CD9-4120-8D4A-B8D6B2549311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97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2.1</a:t>
            </a: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1.0.1019 © Javacream</a:t>
            </a:r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Apache Artemis</a:t>
            </a:r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4D7EE-7CD9-4120-8D4A-B8D6B2549311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44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Lokation der </a:t>
            </a:r>
            <a:r>
              <a:rPr lang="de-DE" dirty="0" err="1" smtClean="0"/>
              <a:t>Konfiguratiosdateien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Apache Artemis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durch das artemis-Skript erzeugte Broker-Konfiguration enthält im Verzeichnis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etc</a:t>
            </a:r>
            <a:r>
              <a:rPr lang="de-DE" dirty="0" smtClean="0"/>
              <a:t> die Konfigurationsdateien</a:t>
            </a:r>
          </a:p>
          <a:p>
            <a:pPr lvl="1"/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artemis.profile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dirty="0" smtClean="0">
                <a:latin typeface="Courier New" pitchFamily="49" charset="0"/>
                <a:cs typeface="Courier New" pitchFamily="49" charset="0"/>
              </a:rPr>
              <a:t>artemis-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roles.properties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dirty="0">
                <a:latin typeface="Courier New" pitchFamily="49" charset="0"/>
                <a:cs typeface="Courier New" pitchFamily="49" charset="0"/>
              </a:rPr>
              <a:t>artemis-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users.properties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lvl="1"/>
            <a:r>
              <a:rPr lang="de-DE" dirty="0">
                <a:latin typeface="Courier New" pitchFamily="49" charset="0"/>
                <a:cs typeface="Courier New" pitchFamily="49" charset="0"/>
              </a:rPr>
              <a:t>bootstrap.xml 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dirty="0" smtClean="0">
                <a:latin typeface="Courier New" pitchFamily="49" charset="0"/>
                <a:cs typeface="Courier New" pitchFamily="49" charset="0"/>
              </a:rPr>
              <a:t>broker.xml          </a:t>
            </a:r>
          </a:p>
          <a:p>
            <a:pPr lvl="1"/>
            <a:r>
              <a:rPr lang="de-DE" dirty="0">
                <a:latin typeface="Courier New" pitchFamily="49" charset="0"/>
                <a:cs typeface="Courier New" pitchFamily="49" charset="0"/>
              </a:rPr>
              <a:t>jolokia-access.xml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login.config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logging.properties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dirty="0" smtClean="0">
                <a:latin typeface="Courier New" pitchFamily="49" charset="0"/>
                <a:cs typeface="Courier New" pitchFamily="49" charset="0"/>
              </a:rPr>
              <a:t>management.xml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392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JAva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2.2</a:t>
            </a: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1.0.1019 © Javacream</a:t>
            </a:r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Apache Artemis</a:t>
            </a:r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4D7EE-7CD9-4120-8D4A-B8D6B2549311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94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 </a:t>
            </a:r>
            <a:r>
              <a:rPr lang="de-DE" dirty="0" err="1" smtClean="0"/>
              <a:t>Standalone</a:t>
            </a:r>
            <a:r>
              <a:rPr lang="de-DE" dirty="0" smtClean="0"/>
              <a:t> Server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Apache Artemis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25</a:t>
            </a:fld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1443038"/>
            <a:ext cx="721995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8858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 Options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Apache Artemis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artemis.profile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  <a:p>
            <a:r>
              <a:rPr lang="de-DE" dirty="0" smtClean="0"/>
              <a:t>Speicherkonfiguration der Java Virtual </a:t>
            </a:r>
            <a:r>
              <a:rPr lang="de-DE" dirty="0" err="1" smtClean="0"/>
              <a:t>Machine</a:t>
            </a:r>
            <a:endParaRPr lang="de-DE" dirty="0" smtClean="0"/>
          </a:p>
          <a:p>
            <a:pPr lvl="1"/>
            <a:r>
              <a:rPr lang="de-DE" dirty="0" smtClean="0"/>
              <a:t>Heap</a:t>
            </a:r>
          </a:p>
          <a:p>
            <a:pPr lvl="1"/>
            <a:r>
              <a:rPr lang="de-DE" dirty="0" err="1" smtClean="0"/>
              <a:t>Stack</a:t>
            </a:r>
            <a:endParaRPr lang="de-DE" dirty="0" smtClean="0"/>
          </a:p>
          <a:p>
            <a:pPr lvl="1"/>
            <a:r>
              <a:rPr lang="de-DE" dirty="0" err="1" smtClean="0"/>
              <a:t>Garbage</a:t>
            </a:r>
            <a:r>
              <a:rPr lang="de-DE" dirty="0" smtClean="0"/>
              <a:t> </a:t>
            </a:r>
            <a:r>
              <a:rPr lang="de-DE" dirty="0" err="1" smtClean="0"/>
              <a:t>Collection</a:t>
            </a:r>
            <a:endParaRPr lang="de-DE" dirty="0" smtClean="0"/>
          </a:p>
          <a:p>
            <a:r>
              <a:rPr lang="de-DE" dirty="0" err="1" smtClean="0"/>
              <a:t>Logging</a:t>
            </a:r>
            <a:r>
              <a:rPr lang="de-DE" dirty="0"/>
              <a:t> </a:t>
            </a:r>
            <a:r>
              <a:rPr lang="de-DE" dirty="0" smtClean="0"/>
              <a:t>in der </a:t>
            </a:r>
            <a:r>
              <a:rPr lang="de-DE" dirty="0" err="1" smtClean="0"/>
              <a:t>logging.properties</a:t>
            </a:r>
            <a:endParaRPr lang="de-DE" dirty="0" smtClean="0"/>
          </a:p>
          <a:p>
            <a:pPr lvl="1"/>
            <a:r>
              <a:rPr lang="de-DE" dirty="0" smtClean="0"/>
              <a:t>Log-Dateien werden in das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de-DE" dirty="0" smtClean="0"/>
              <a:t>-Verzeichnis geschrieben</a:t>
            </a:r>
          </a:p>
          <a:p>
            <a:pPr lvl="2"/>
            <a:r>
              <a:rPr lang="de-DE" dirty="0" smtClean="0"/>
              <a:t>artemis.log</a:t>
            </a:r>
          </a:p>
          <a:p>
            <a:pPr lvl="2"/>
            <a:r>
              <a:rPr lang="de-DE" dirty="0" smtClean="0"/>
              <a:t>audit.log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7619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Benutzer-</a:t>
            </a:r>
            <a:r>
              <a:rPr lang="de-DE" dirty="0" err="1" smtClean="0"/>
              <a:t>Realm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Apache Artemis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login.config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dirty="0" smtClean="0"/>
              <a:t>Eine Standard JAAS-Konfiguration</a:t>
            </a:r>
          </a:p>
          <a:p>
            <a:r>
              <a:rPr lang="de-DE" dirty="0" smtClean="0"/>
              <a:t>Standard-Konfiguration benutzt die beiden Dateien</a:t>
            </a:r>
          </a:p>
          <a:p>
            <a:pPr lvl="1"/>
            <a:r>
              <a:rPr lang="de-DE" dirty="0" smtClean="0">
                <a:latin typeface="Courier New" pitchFamily="49" charset="0"/>
                <a:cs typeface="Courier New" pitchFamily="49" charset="0"/>
              </a:rPr>
              <a:t>artemis-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users.properties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dirty="0" smtClean="0">
                <a:latin typeface="Courier New" pitchFamily="49" charset="0"/>
                <a:cs typeface="Courier New" pitchFamily="49" charset="0"/>
              </a:rPr>
              <a:t>artemis-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roles.properties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dirty="0" smtClean="0"/>
              <a:t>Auch andere Konfigurationen sind möglich</a:t>
            </a:r>
          </a:p>
          <a:p>
            <a:pPr lvl="1"/>
            <a:r>
              <a:rPr lang="de-DE" dirty="0" smtClean="0"/>
              <a:t>Insbesondere LDAP</a:t>
            </a:r>
          </a:p>
          <a:p>
            <a:pPr lvl="1"/>
            <a:r>
              <a:rPr lang="de-DE" dirty="0"/>
              <a:t>Beispiele unter </a:t>
            </a:r>
            <a:r>
              <a:rPr lang="de-DE" dirty="0" smtClean="0"/>
              <a:t>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https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://github.com/apache/activemq-artemis/blob/master/tests/integration-tests/src/test/resources/login.config</a:t>
            </a:r>
          </a:p>
        </p:txBody>
      </p:sp>
    </p:spTree>
    <p:extLst>
      <p:ext uri="{BB962C8B-B14F-4D97-AF65-F5344CB8AC3E}">
        <p14:creationId xmlns:p14="http://schemas.microsoft.com/office/powerpoint/2010/main" val="2325548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Beispiel: LDAP-</a:t>
            </a:r>
            <a:r>
              <a:rPr lang="de-DE" dirty="0" err="1" smtClean="0"/>
              <a:t>Realm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Apache Artemis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 err="1">
                <a:latin typeface="Courier New" pitchFamily="49" charset="0"/>
                <a:cs typeface="Courier New" pitchFamily="49" charset="0"/>
              </a:rPr>
              <a:t>LDAPLogin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    org.apache.activemq.artemis.spi.core.security.jaas.LDAPLoginModule 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required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debug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true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initialContextFactory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com.sun.jndi.ldap.LdapCtxFactory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connectionURL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ldap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://localhost:1024"</a:t>
            </a:r>
          </a:p>
          <a:p>
            <a:pPr marL="0" indent="0">
              <a:buNone/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connectionUsername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uid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admin,ou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system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connectionPassword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secret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connectionProtocol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=s</a:t>
            </a:r>
          </a:p>
          <a:p>
            <a:pPr marL="0" indent="0">
              <a:buNone/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authentication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=simple</a:t>
            </a:r>
          </a:p>
          <a:p>
            <a:pPr marL="0" indent="0">
              <a:buNone/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userBase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ou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system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userSearchMatching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="(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uid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={0})"</a:t>
            </a:r>
          </a:p>
          <a:p>
            <a:pPr marL="0" indent="0">
              <a:buNone/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userSearchSubtree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false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roleBase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ou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system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roleName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cn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roleSearchMatching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="(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member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uid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={1},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ou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system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)"</a:t>
            </a:r>
          </a:p>
          <a:p>
            <a:pPr marL="0" indent="0">
              <a:buNone/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roleSearchSubtree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false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        ;</a:t>
            </a:r>
          </a:p>
          <a:p>
            <a:pPr marL="0" indent="0">
              <a:buNone/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97980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Bootstrap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Apache Artemis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bootstrap.xml</a:t>
            </a:r>
          </a:p>
          <a:p>
            <a:r>
              <a:rPr lang="de-DE" dirty="0" smtClean="0"/>
              <a:t>Die eigentliche Broker-Konfiguration</a:t>
            </a:r>
          </a:p>
          <a:p>
            <a:pPr lvl="1"/>
            <a:r>
              <a:rPr lang="de-DE" dirty="0" smtClean="0">
                <a:latin typeface="Courier New" pitchFamily="49" charset="0"/>
                <a:cs typeface="Courier New" pitchFamily="49" charset="0"/>
              </a:rPr>
              <a:t>broker.xml</a:t>
            </a:r>
          </a:p>
          <a:p>
            <a:r>
              <a:rPr lang="de-DE" dirty="0" smtClean="0"/>
              <a:t>Artemis Web-Anwendungen</a:t>
            </a:r>
          </a:p>
          <a:p>
            <a:pPr lvl="1"/>
            <a:r>
              <a:rPr lang="de-DE" dirty="0"/>
              <a:t>Zugriff über </a:t>
            </a:r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localhost:8161</a:t>
            </a:r>
            <a:endParaRPr lang="de-DE" dirty="0"/>
          </a:p>
          <a:p>
            <a:pPr lvl="1"/>
            <a:r>
              <a:rPr lang="de-DE" dirty="0" smtClean="0"/>
              <a:t>Basiert </a:t>
            </a:r>
            <a:r>
              <a:rPr lang="de-DE" dirty="0"/>
              <a:t>auf </a:t>
            </a:r>
            <a:r>
              <a:rPr lang="de-DE" dirty="0" err="1"/>
              <a:t>Hawt</a:t>
            </a:r>
            <a:r>
              <a:rPr lang="de-DE" dirty="0"/>
              <a:t> (http://hawt.io)</a:t>
            </a:r>
          </a:p>
          <a:p>
            <a:pPr lvl="2"/>
            <a:r>
              <a:rPr lang="de-DE" dirty="0" smtClean="0"/>
              <a:t>Web-Konsole über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console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de-DE" dirty="0" smtClean="0">
                <a:latin typeface="Courier New" pitchFamily="49" charset="0"/>
                <a:cs typeface="Courier New" pitchFamily="49" charset="0"/>
              </a:rPr>
              <a:t>artemis-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plugin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de-DE" dirty="0" err="1" smtClean="0"/>
              <a:t>Hawt</a:t>
            </a:r>
            <a:r>
              <a:rPr lang="de-DE" dirty="0" smtClean="0"/>
              <a:t>-Zugriff auf Artemis-JMX-Objekte</a:t>
            </a:r>
          </a:p>
          <a:p>
            <a:pPr lvl="2"/>
            <a:r>
              <a:rPr lang="de-DE" dirty="0" smtClean="0">
                <a:latin typeface="Courier New" pitchFamily="49" charset="0"/>
                <a:cs typeface="Courier New" pitchFamily="49" charset="0"/>
              </a:rPr>
              <a:t>artemis-branding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de-DE" dirty="0" smtClean="0"/>
              <a:t>Artemis Branding der </a:t>
            </a:r>
            <a:r>
              <a:rPr lang="de-DE" dirty="0" err="1" smtClean="0"/>
              <a:t>Hawt</a:t>
            </a:r>
            <a:r>
              <a:rPr lang="de-DE" dirty="0" smtClean="0"/>
              <a:t>-Anwendung</a:t>
            </a:r>
            <a:endParaRPr lang="de-DE" dirty="0"/>
          </a:p>
          <a:p>
            <a:pPr lvl="1"/>
            <a:endParaRPr lang="de-DE" dirty="0" smtClean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2510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0" y="0"/>
            <a:ext cx="6915150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4400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endParaRPr lang="de-DE" sz="2400" dirty="0">
              <a:solidFill>
                <a:srgbClr val="B5162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Literatur und Quellen</a:t>
            </a: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Apache Artemis</a:t>
            </a:r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3C26-B8DE-4D7C-BEFA-62A49DE2F239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052736"/>
            <a:ext cx="8635991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927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Basis-Überwachung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2.3</a:t>
            </a: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1.0.1019 © Javacream</a:t>
            </a:r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Apache Artemis</a:t>
            </a:r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4D7EE-7CD9-4120-8D4A-B8D6B2549311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00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 Management Extension (JMX)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Apache Artemis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JMX</a:t>
            </a:r>
          </a:p>
          <a:p>
            <a:r>
              <a:rPr lang="de-DE" smtClean="0"/>
              <a:t>Jolokia-basiert</a:t>
            </a:r>
          </a:p>
          <a:p>
            <a:pPr lvl="1"/>
            <a:r>
              <a:rPr lang="de-DE" smtClean="0"/>
              <a:t>"Jolokia is remote JMX with JSON over HTTP"</a:t>
            </a:r>
          </a:p>
          <a:p>
            <a:pPr lvl="1"/>
            <a:r>
              <a:rPr lang="de-DE" smtClean="0"/>
              <a:t>https://jolokia.org/</a:t>
            </a:r>
          </a:p>
          <a:p>
            <a:r>
              <a:rPr lang="de-DE" smtClean="0"/>
              <a:t>Security-Konfiguration unter jolokia-access.xml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898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Artemis-Webkonsole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Apache Artemis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32</a:t>
            </a:fld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158243"/>
            <a:ext cx="8762975" cy="4935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9298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Berechtigungskonzept zum Zugriff auf </a:t>
            </a:r>
            <a:r>
              <a:rPr lang="de-DE" dirty="0" smtClean="0"/>
              <a:t>Ressourcen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2.4</a:t>
            </a: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1.0.1019 © Javacream</a:t>
            </a:r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Apache Artemis</a:t>
            </a:r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4D7EE-7CD9-4120-8D4A-B8D6B2549311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07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Role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Access </a:t>
            </a:r>
            <a:r>
              <a:rPr lang="de-DE" dirty="0" err="1" smtClean="0"/>
              <a:t>Control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Apache Artemis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management.xml</a:t>
            </a:r>
          </a:p>
          <a:p>
            <a:r>
              <a:rPr lang="de-DE" dirty="0" smtClean="0"/>
              <a:t>Kontrolle des Zugriffs für</a:t>
            </a:r>
          </a:p>
          <a:p>
            <a:pPr lvl="1"/>
            <a:r>
              <a:rPr lang="de-DE" dirty="0" smtClean="0"/>
              <a:t>Web </a:t>
            </a:r>
            <a:r>
              <a:rPr lang="de-DE" dirty="0" err="1" smtClean="0"/>
              <a:t>Console</a:t>
            </a:r>
            <a:endParaRPr lang="de-DE" dirty="0" smtClean="0"/>
          </a:p>
          <a:p>
            <a:pPr lvl="1"/>
            <a:r>
              <a:rPr lang="de-DE" dirty="0" smtClean="0"/>
              <a:t>Management Interface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6096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Konfiguration im Detail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2.5</a:t>
            </a: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1.0.1019 © Javacream</a:t>
            </a:r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Apache Artemis</a:t>
            </a:r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4D7EE-7CD9-4120-8D4A-B8D6B2549311}" type="slidenum">
              <a:rPr lang="de-DE" smtClean="0"/>
              <a:pPr>
                <a:defRPr/>
              </a:pPr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869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https</a:t>
            </a:r>
            <a:r>
              <a:rPr lang="de-DE" dirty="0"/>
              <a:t>://activemq.apache.org/components/artemis/documentation/latest/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Apache Artemis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36</a:t>
            </a:fld>
            <a:endParaRPr lang="de-D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60748"/>
            <a:ext cx="7869044" cy="518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2028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 des Programmiermodells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3</a:t>
            </a: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1.0.1019 © Javacream</a:t>
            </a:r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Apache Artemis</a:t>
            </a:r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4D7EE-7CD9-4120-8D4A-B8D6B2549311}" type="slidenum">
              <a:rPr lang="de-DE" smtClean="0"/>
              <a:pPr>
                <a:defRPr/>
              </a:pPr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00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Messaging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3.1</a:t>
            </a: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1.0.1019 © Javacream</a:t>
            </a:r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Apache Artemis</a:t>
            </a:r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4D7EE-7CD9-4120-8D4A-B8D6B2549311}" type="slidenum">
              <a:rPr lang="de-DE" smtClean="0"/>
              <a:pPr>
                <a:defRPr/>
              </a:pPr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53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3135313" y="1397000"/>
            <a:ext cx="2871787" cy="4064000"/>
            <a:chOff x="3135313" y="1397000"/>
            <a:chExt cx="2871787" cy="4064000"/>
          </a:xfrm>
        </p:grpSpPr>
        <p:graphicFrame>
          <p:nvGraphicFramePr>
            <p:cNvPr id="7" name="Objek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1428054"/>
                </p:ext>
              </p:extLst>
            </p:nvPr>
          </p:nvGraphicFramePr>
          <p:xfrm>
            <a:off x="3135313" y="1397000"/>
            <a:ext cx="2871787" cy="406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1" name="Acrobat Document" r:id="rId3" imgW="5667480" imgH="8020080" progId="AcroExch.Document.11">
                    <p:embed/>
                  </p:oleObj>
                </mc:Choice>
                <mc:Fallback>
                  <p:oleObj name="Acrobat Document" r:id="rId3" imgW="5667480" imgH="8020080" progId="AcroExch.Document.11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135313" y="1397000"/>
                          <a:ext cx="2871787" cy="4064000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feld 7"/>
            <p:cNvSpPr txBox="1"/>
            <p:nvPr/>
          </p:nvSpPr>
          <p:spPr>
            <a:xfrm>
              <a:off x="3275856" y="1736812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Messaging.pdf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Eine Einführung in Messaging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Apache Artemis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536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Copyright und </a:t>
            </a:r>
            <a:r>
              <a:rPr lang="de-DE" dirty="0" smtClean="0"/>
              <a:t>Impressum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1.0.1019 © Javacream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Apache Artemis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F6E011-721D-4C58-9A2F-7EDBF797FD32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de-DE" dirty="0">
                <a:latin typeface="Calibri" pitchFamily="34" charset="0"/>
                <a:cs typeface="Calibri" pitchFamily="34" charset="0"/>
              </a:rPr>
              <a:t>© </a:t>
            </a:r>
            <a:r>
              <a:rPr lang="de-DE" dirty="0" err="1">
                <a:latin typeface="Calibri" pitchFamily="34" charset="0"/>
                <a:cs typeface="Calibri" pitchFamily="34" charset="0"/>
              </a:rPr>
              <a:t>Javacream</a:t>
            </a:r>
            <a:endParaRPr lang="de-DE" dirty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None/>
              <a:defRPr/>
            </a:pPr>
            <a:endParaRPr lang="de-DE" dirty="0"/>
          </a:p>
          <a:p>
            <a:pPr marL="0" indent="0" eaLnBrk="1" hangingPunct="1">
              <a:buNone/>
              <a:defRPr/>
            </a:pPr>
            <a:r>
              <a:rPr lang="de-DE" dirty="0" err="1"/>
              <a:t>Javacream</a:t>
            </a:r>
            <a:endParaRPr lang="de-DE" dirty="0"/>
          </a:p>
          <a:p>
            <a:pPr marL="0" indent="0" eaLnBrk="1" hangingPunct="1">
              <a:buNone/>
              <a:defRPr/>
            </a:pPr>
            <a:r>
              <a:rPr lang="de-DE" dirty="0"/>
              <a:t>Dr. Rainer </a:t>
            </a:r>
            <a:r>
              <a:rPr lang="de-DE" dirty="0" err="1"/>
              <a:t>Sawitzki</a:t>
            </a:r>
            <a:endParaRPr lang="de-DE" dirty="0"/>
          </a:p>
          <a:p>
            <a:pPr marL="0" indent="0" eaLnBrk="1" hangingPunct="1">
              <a:buNone/>
              <a:defRPr/>
            </a:pPr>
            <a:r>
              <a:rPr lang="de-DE" dirty="0"/>
              <a:t>Alois-</a:t>
            </a:r>
            <a:r>
              <a:rPr lang="de-DE" dirty="0" err="1"/>
              <a:t>Gilg</a:t>
            </a:r>
            <a:r>
              <a:rPr lang="de-DE" dirty="0"/>
              <a:t>-Weg 6</a:t>
            </a:r>
            <a:br>
              <a:rPr lang="de-DE" dirty="0"/>
            </a:br>
            <a:r>
              <a:rPr lang="de-DE" dirty="0"/>
              <a:t>81373 München</a:t>
            </a:r>
            <a:endParaRPr lang="de-DE" dirty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None/>
              <a:defRPr/>
            </a:pPr>
            <a:endParaRPr lang="de-DE" dirty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None/>
              <a:defRPr/>
            </a:pPr>
            <a:r>
              <a:rPr lang="de-DE" b="1" dirty="0">
                <a:latin typeface="Calibri" pitchFamily="34" charset="0"/>
                <a:cs typeface="Calibri" pitchFamily="34" charset="0"/>
              </a:rPr>
              <a:t>Alle Rechte, einschließlich derjenigen des auszugsweisen Abdrucks, der fotomechanischen und elektronischen Wiedergabe vorbehalten.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50717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Artemis und JMS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Apache Artemis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Artemis selbst ist keine direkte Implementierung eines JMS-Servers</a:t>
            </a:r>
          </a:p>
          <a:p>
            <a:pPr lvl="1"/>
            <a:r>
              <a:rPr lang="de-DE" dirty="0" smtClean="0"/>
              <a:t>Das ist bereits an der Administration von Destinationen wie Queues und Topics ersichtlich</a:t>
            </a:r>
          </a:p>
          <a:p>
            <a:r>
              <a:rPr lang="de-DE" dirty="0" smtClean="0"/>
              <a:t>Die JMS-Unterstützung wird Client-seitig realisiert</a:t>
            </a:r>
          </a:p>
          <a:p>
            <a:pPr lvl="1"/>
            <a:r>
              <a:rPr lang="de-DE" dirty="0" smtClean="0"/>
              <a:t>Ein JMS-Wrapper setzt die JMS-Befehle in das native Artemis-API 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66095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Artemis und Messaging Protokolle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Apache Artemis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 "</a:t>
            </a:r>
            <a:r>
              <a:rPr lang="de-DE" dirty="0" err="1" smtClean="0"/>
              <a:t>Acceptors</a:t>
            </a:r>
            <a:r>
              <a:rPr lang="de-DE" dirty="0" smtClean="0"/>
              <a:t>" kann der Artemis-Server neben dem nativen Protokoll durch weitere Protokolle angesprochen werden:</a:t>
            </a:r>
          </a:p>
          <a:p>
            <a:pPr lvl="1"/>
            <a:r>
              <a:rPr lang="de-DE" dirty="0" smtClean="0"/>
              <a:t>AMQP</a:t>
            </a:r>
          </a:p>
          <a:p>
            <a:pPr lvl="2"/>
            <a:r>
              <a:rPr lang="de-DE" dirty="0" err="1"/>
              <a:t>Advanced</a:t>
            </a:r>
            <a:r>
              <a:rPr lang="de-DE" dirty="0"/>
              <a:t> Message Queuing </a:t>
            </a:r>
            <a:r>
              <a:rPr lang="de-DE" dirty="0" smtClean="0"/>
              <a:t>Protocol</a:t>
            </a:r>
          </a:p>
          <a:p>
            <a:pPr lvl="2"/>
            <a:r>
              <a:rPr lang="de-DE" dirty="0" smtClean="0"/>
              <a:t>Spezifikation der OASIS</a:t>
            </a:r>
          </a:p>
          <a:p>
            <a:pPr lvl="1"/>
            <a:r>
              <a:rPr lang="de-DE" dirty="0" smtClean="0"/>
              <a:t>MQTT</a:t>
            </a:r>
          </a:p>
          <a:p>
            <a:pPr lvl="2"/>
            <a:r>
              <a:rPr lang="de-DE" dirty="0" smtClean="0"/>
              <a:t>Ein leichtgewichtiges </a:t>
            </a:r>
            <a:r>
              <a:rPr lang="de-DE" dirty="0" err="1" smtClean="0"/>
              <a:t>Publish</a:t>
            </a:r>
            <a:r>
              <a:rPr lang="de-DE" dirty="0" smtClean="0"/>
              <a:t>-</a:t>
            </a:r>
            <a:r>
              <a:rPr lang="de-DE" dirty="0" err="1" smtClean="0"/>
              <a:t>Subscribe</a:t>
            </a:r>
            <a:r>
              <a:rPr lang="de-DE" dirty="0" smtClean="0"/>
              <a:t>-Modell</a:t>
            </a:r>
          </a:p>
          <a:p>
            <a:pPr lvl="2"/>
            <a:r>
              <a:rPr lang="de-DE" dirty="0" smtClean="0"/>
              <a:t>Ebenfalls spezifiziert durch OASIS</a:t>
            </a:r>
          </a:p>
          <a:p>
            <a:pPr lvl="1"/>
            <a:r>
              <a:rPr lang="de-DE" dirty="0" smtClean="0"/>
              <a:t>STOMP</a:t>
            </a:r>
          </a:p>
          <a:p>
            <a:pPr lvl="2"/>
            <a:r>
              <a:rPr lang="en-US" dirty="0"/>
              <a:t>Simple Text Oriented Messaging </a:t>
            </a:r>
            <a:r>
              <a:rPr lang="en-US" dirty="0" smtClean="0"/>
              <a:t>Protocol</a:t>
            </a:r>
          </a:p>
          <a:p>
            <a:pPr lvl="1"/>
            <a:r>
              <a:rPr lang="de-DE" dirty="0" err="1" smtClean="0"/>
              <a:t>OpenWire</a:t>
            </a:r>
            <a:endParaRPr lang="de-DE" dirty="0" smtClean="0"/>
          </a:p>
          <a:p>
            <a:pPr lvl="2"/>
            <a:r>
              <a:rPr lang="de-DE" dirty="0" smtClean="0"/>
              <a:t>Das native </a:t>
            </a:r>
            <a:r>
              <a:rPr lang="de-DE" dirty="0" err="1" smtClean="0"/>
              <a:t>ActiveMQ</a:t>
            </a:r>
            <a:r>
              <a:rPr lang="de-DE" dirty="0" smtClean="0"/>
              <a:t>-Protokoll</a:t>
            </a:r>
          </a:p>
          <a:p>
            <a:pPr lvl="3"/>
            <a:r>
              <a:rPr lang="de-DE" dirty="0" smtClean="0"/>
              <a:t>Damit können </a:t>
            </a:r>
            <a:r>
              <a:rPr lang="de-DE" dirty="0" err="1" smtClean="0"/>
              <a:t>ActiveMQ</a:t>
            </a:r>
            <a:r>
              <a:rPr lang="de-DE" dirty="0" smtClean="0"/>
              <a:t>-Clients (Version &gt;= 5) direkt mit dem Artemis-Server kommunizieren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78365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Test-Anwendungen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3.2</a:t>
            </a: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1.0.1019 © Javacream</a:t>
            </a:r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Apache Artemis</a:t>
            </a:r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4D7EE-7CD9-4120-8D4A-B8D6B2549311}" type="slidenum">
              <a:rPr lang="de-DE" smtClean="0"/>
              <a:pPr>
                <a:defRPr/>
              </a:pPr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23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Beispiele der Artemis-Distribution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Apache Artemis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43</a:t>
            </a:fld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484784"/>
            <a:ext cx="8714478" cy="3813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5228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Grundsätzliches 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Apache Artemis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Beispielanwendungen sind größtenteils mit Java realisiert</a:t>
            </a:r>
          </a:p>
          <a:p>
            <a:r>
              <a:rPr lang="de-DE" dirty="0" smtClean="0"/>
              <a:t>Zum Erzeugen der ausführbaren Test-Anwendung sowie zum Starten des jeweiligen Tests wird Apache </a:t>
            </a:r>
            <a:r>
              <a:rPr lang="de-DE" dirty="0" err="1" smtClean="0"/>
              <a:t>Maven</a:t>
            </a:r>
            <a:r>
              <a:rPr lang="de-DE" dirty="0" smtClean="0"/>
              <a:t> als </a:t>
            </a:r>
            <a:r>
              <a:rPr lang="de-DE" dirty="0" err="1" smtClean="0"/>
              <a:t>Build</a:t>
            </a:r>
            <a:r>
              <a:rPr lang="de-DE" dirty="0" smtClean="0"/>
              <a:t>-Werkzeug eingesetzt</a:t>
            </a:r>
          </a:p>
          <a:p>
            <a:pPr lvl="1"/>
            <a:r>
              <a:rPr lang="de-DE" dirty="0" smtClean="0">
                <a:latin typeface="Courier New" pitchFamily="49" charset="0"/>
                <a:cs typeface="Courier New" pitchFamily="49" charset="0"/>
              </a:rPr>
              <a:t>pom.xml</a:t>
            </a:r>
            <a:r>
              <a:rPr lang="de-DE" dirty="0" smtClean="0"/>
              <a:t> im jeweiligen </a:t>
            </a:r>
            <a:r>
              <a:rPr lang="de-DE" dirty="0" err="1" smtClean="0"/>
              <a:t>Example</a:t>
            </a:r>
            <a:r>
              <a:rPr lang="de-DE" dirty="0" smtClean="0"/>
              <a:t>-Unterverzeichnis</a:t>
            </a:r>
          </a:p>
          <a:p>
            <a:pPr lvl="1"/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mvn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verify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de-DE" dirty="0" smtClean="0"/>
              <a:t>Starten mit </a:t>
            </a:r>
            <a:r>
              <a:rPr lang="de-DE" dirty="0" err="1" smtClean="0"/>
              <a:t>embedded</a:t>
            </a:r>
            <a:r>
              <a:rPr lang="de-DE" dirty="0" smtClean="0"/>
              <a:t> Artemis Server</a:t>
            </a:r>
          </a:p>
          <a:p>
            <a:pPr lvl="2"/>
            <a:r>
              <a:rPr lang="de-DE" dirty="0" smtClean="0"/>
              <a:t>Vorsicht: Ein externer Artemis-Server mit Standard-Ports darf nicht parallel dazu gestartet sein</a:t>
            </a:r>
          </a:p>
          <a:p>
            <a:pPr lvl="1"/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mvn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PnoServer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verify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de-DE" dirty="0" smtClean="0"/>
              <a:t>Benutzung eines externen Artemis Servers</a:t>
            </a:r>
          </a:p>
          <a:p>
            <a:r>
              <a:rPr lang="de-DE" dirty="0" smtClean="0"/>
              <a:t>Die für die Beispiele jeweils notwendige Broker-Konfiguration wird durch ein Skript erzeugt, das im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target</a:t>
            </a:r>
            <a:r>
              <a:rPr lang="de-DE" dirty="0" smtClean="0"/>
              <a:t>-Verzeichnis abgelegt wird</a:t>
            </a:r>
          </a:p>
          <a:p>
            <a:pPr lvl="1"/>
            <a:r>
              <a:rPr lang="de-DE" dirty="0" smtClean="0"/>
              <a:t>Hier ist im Standard über die Option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--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noWeb</a:t>
            </a:r>
            <a:r>
              <a:rPr lang="de-DE" dirty="0" smtClean="0"/>
              <a:t> die Web Konsole aber auch </a:t>
            </a:r>
            <a:r>
              <a:rPr lang="de-DE" dirty="0" err="1" smtClean="0"/>
              <a:t>Jolokia</a:t>
            </a:r>
            <a:r>
              <a:rPr lang="de-DE" dirty="0" smtClean="0"/>
              <a:t> deaktiviert</a:t>
            </a:r>
          </a:p>
          <a:p>
            <a:pPr lvl="2"/>
            <a:r>
              <a:rPr lang="de-DE" dirty="0" smtClean="0"/>
              <a:t>Der Broker kann aber nach Anpassung des Skripts jederzeit neu erzeugt werden</a:t>
            </a:r>
          </a:p>
        </p:txBody>
      </p:sp>
    </p:spTree>
    <p:extLst>
      <p:ext uri="{BB962C8B-B14F-4D97-AF65-F5344CB8AC3E}">
        <p14:creationId xmlns:p14="http://schemas.microsoft.com/office/powerpoint/2010/main" val="32879713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Apache Artemis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45</a:t>
            </a:fld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8856984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76352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Monitoring im Detail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4</a:t>
            </a: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1.0.1019 © Javacream</a:t>
            </a:r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Apache Artemis</a:t>
            </a:r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4D7EE-7CD9-4120-8D4A-B8D6B2549311}" type="slidenum">
              <a:rPr lang="de-DE" smtClean="0"/>
              <a:pPr>
                <a:defRPr/>
              </a:pPr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156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JMX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4.1</a:t>
            </a: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1.0.1019 © Javacream</a:t>
            </a:r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Apache Artemis</a:t>
            </a:r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4D7EE-7CD9-4120-8D4A-B8D6B2549311}" type="slidenum">
              <a:rPr lang="de-DE" smtClean="0"/>
              <a:pPr>
                <a:defRPr/>
              </a:pPr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40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</a:t>
            </a:r>
            <a:r>
              <a:rPr lang="de-DE" dirty="0" err="1" smtClean="0"/>
              <a:t>Managed</a:t>
            </a:r>
            <a:r>
              <a:rPr lang="de-DE" dirty="0" smtClean="0"/>
              <a:t> </a:t>
            </a:r>
            <a:r>
              <a:rPr lang="de-DE" dirty="0" err="1" smtClean="0"/>
              <a:t>Beans</a:t>
            </a:r>
            <a:r>
              <a:rPr lang="de-DE" dirty="0" smtClean="0"/>
              <a:t> von Artemis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Apache Artemis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48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Sämtliche Ressourcen von Artemis sind über JMX abgreifbar</a:t>
            </a:r>
          </a:p>
          <a:p>
            <a:pPr lvl="1"/>
            <a:r>
              <a:rPr lang="de-DE" dirty="0" smtClean="0"/>
              <a:t>Broker</a:t>
            </a:r>
          </a:p>
          <a:p>
            <a:pPr lvl="1"/>
            <a:r>
              <a:rPr lang="de-DE" dirty="0" smtClean="0"/>
              <a:t>Queues</a:t>
            </a:r>
          </a:p>
          <a:p>
            <a:pPr lvl="1"/>
            <a:r>
              <a:rPr lang="de-DE" dirty="0" smtClean="0"/>
              <a:t>Producer und Consumer</a:t>
            </a:r>
          </a:p>
          <a:p>
            <a:pPr lvl="1"/>
            <a:r>
              <a:rPr lang="de-DE" dirty="0" smtClean="0"/>
              <a:t>Connections</a:t>
            </a:r>
          </a:p>
          <a:p>
            <a:r>
              <a:rPr lang="de-DE" dirty="0" smtClean="0"/>
              <a:t>Zugriff über</a:t>
            </a:r>
          </a:p>
          <a:p>
            <a:pPr lvl="1"/>
            <a:r>
              <a:rPr lang="de-DE" dirty="0" smtClean="0"/>
              <a:t>Web Konsole</a:t>
            </a:r>
          </a:p>
          <a:p>
            <a:pPr lvl="2"/>
            <a:r>
              <a:rPr lang="de-DE" dirty="0" smtClean="0"/>
              <a:t>Hübsche und intuitiver Zugriff auf relevante Informationen</a:t>
            </a:r>
          </a:p>
          <a:p>
            <a:pPr lvl="1"/>
            <a:r>
              <a:rPr lang="de-DE" dirty="0" err="1" smtClean="0"/>
              <a:t>Jolokia</a:t>
            </a:r>
            <a:r>
              <a:rPr lang="de-DE" dirty="0" smtClean="0"/>
              <a:t> REST-API</a:t>
            </a:r>
          </a:p>
          <a:p>
            <a:pPr lvl="2"/>
            <a:r>
              <a:rPr lang="de-DE" dirty="0" smtClean="0"/>
              <a:t>Technische Sicht</a:t>
            </a:r>
          </a:p>
          <a:p>
            <a:pPr lvl="3"/>
            <a:r>
              <a:rPr lang="de-DE" dirty="0" err="1" smtClean="0"/>
              <a:t>ObjectName</a:t>
            </a:r>
            <a:endParaRPr lang="de-DE" dirty="0" smtClean="0"/>
          </a:p>
          <a:p>
            <a:pPr lvl="3"/>
            <a:r>
              <a:rPr lang="de-DE" dirty="0" smtClean="0"/>
              <a:t>Attributes</a:t>
            </a:r>
          </a:p>
          <a:p>
            <a:pPr lvl="3"/>
            <a:r>
              <a:rPr lang="de-DE" dirty="0" err="1" smtClean="0"/>
              <a:t>Operations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22151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Jolokias</a:t>
            </a:r>
            <a:r>
              <a:rPr lang="de-DE" dirty="0" smtClean="0"/>
              <a:t> REST-API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Apache Artemis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49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Nach Authentifizierung können Zugriffe auf das JMX-System auch direkt über eine </a:t>
            </a:r>
            <a:r>
              <a:rPr lang="de-DE" dirty="0" err="1" smtClean="0"/>
              <a:t>RESTful</a:t>
            </a:r>
            <a:r>
              <a:rPr lang="de-DE" dirty="0" smtClean="0"/>
              <a:t>-Syntax erfolgen</a:t>
            </a:r>
          </a:p>
          <a:p>
            <a:r>
              <a:rPr lang="de-DE" dirty="0"/>
              <a:t>Base-URL ist </a:t>
            </a:r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localhost:8161/console/jolokia</a:t>
            </a:r>
            <a:endParaRPr lang="de-DE" dirty="0" smtClean="0"/>
          </a:p>
          <a:p>
            <a:pPr lvl="1"/>
            <a:r>
              <a:rPr lang="de-DE" dirty="0" smtClean="0"/>
              <a:t>Leseoperationen mit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read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/&lt;JMX-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ObjectName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&gt;/&lt;Attribute&gt;</a:t>
            </a:r>
          </a:p>
          <a:p>
            <a:pPr lvl="1"/>
            <a:r>
              <a:rPr lang="de-D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read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java.lang:type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=Memory/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HeapMemoryUsage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used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de-DE" dirty="0">
                <a:latin typeface="Courier New" pitchFamily="49" charset="0"/>
                <a:cs typeface="Courier New" pitchFamily="49" charset="0"/>
              </a:rPr>
              <a:t>{"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request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":{"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path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":"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used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mbean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":"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java.lang:type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=Memory","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":"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HeapMemoryUsage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","type":"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read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"},"value":278251520,"timestamp":1572546842,"status":200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de-DE" dirty="0" smtClean="0"/>
              <a:t>Damit ist die Integration von </a:t>
            </a:r>
            <a:r>
              <a:rPr lang="de-DE" dirty="0" err="1" smtClean="0"/>
              <a:t>Jolokia</a:t>
            </a:r>
            <a:r>
              <a:rPr lang="de-DE" dirty="0" smtClean="0"/>
              <a:t> in andere Überwachungssysteme sehr einfach</a:t>
            </a:r>
            <a:endParaRPr lang="de-DE" dirty="0"/>
          </a:p>
          <a:p>
            <a:pPr lvl="2"/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749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Inhalt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Apache Artemis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5</a:t>
            </a:fld>
            <a:endParaRPr lang="de-DE" dirty="0"/>
          </a:p>
        </p:txBody>
      </p:sp>
      <p:graphicFrame>
        <p:nvGraphicFramePr>
          <p:cNvPr id="8" name="Inhaltsverzeichni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409441"/>
              </p:ext>
            </p:extLst>
          </p:nvPr>
        </p:nvGraphicFramePr>
        <p:xfrm>
          <a:off x="250825" y="1196975"/>
          <a:ext cx="8530908" cy="2595880"/>
        </p:xfrm>
        <a:graphic>
          <a:graphicData uri="http://schemas.openxmlformats.org/drawingml/2006/table">
            <a:tbl>
              <a:tblPr bandRow="1">
                <a:tableStyleId>{10A1B5D5-9B99-4C35-A422-299274C87663}</a:tableStyleId>
              </a:tblPr>
              <a:tblGrid>
                <a:gridCol w="78856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52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Übersicht</a:t>
                      </a:r>
                      <a:endParaRPr lang="de-DE" sz="16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de-DE" sz="16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Konfiguration</a:t>
                      </a:r>
                      <a:endParaRPr lang="de-DE" sz="16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de-DE" sz="16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Übersicht des Programmiermodells</a:t>
                      </a:r>
                      <a:endParaRPr lang="de-DE" sz="16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  <a:endParaRPr lang="de-DE" sz="16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Monitoring im Detail</a:t>
                      </a:r>
                      <a:endParaRPr lang="de-DE" sz="16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  <a:endParaRPr lang="de-DE" sz="16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System-Architekturen</a:t>
                      </a:r>
                      <a:endParaRPr lang="de-DE" sz="16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de-DE" sz="16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6318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Trouble Shooting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4.2</a:t>
            </a: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1.0.1019 © Javacream</a:t>
            </a:r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Apache Artemis</a:t>
            </a:r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4D7EE-7CD9-4120-8D4A-B8D6B2549311}" type="slidenum">
              <a:rPr lang="de-DE" smtClean="0"/>
              <a:pPr>
                <a:defRPr/>
              </a:pPr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08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Erkennen von Fehler-Situationen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Apache Artemis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51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Mehrere Ebenen</a:t>
            </a:r>
          </a:p>
          <a:p>
            <a:pPr lvl="1"/>
            <a:r>
              <a:rPr lang="de-DE" dirty="0" smtClean="0"/>
              <a:t>Java Virtual </a:t>
            </a:r>
            <a:r>
              <a:rPr lang="de-DE" dirty="0" err="1" smtClean="0"/>
              <a:t>Machine</a:t>
            </a:r>
            <a:endParaRPr lang="de-DE" dirty="0" smtClean="0"/>
          </a:p>
          <a:p>
            <a:pPr lvl="1"/>
            <a:r>
              <a:rPr lang="de-DE" dirty="0" smtClean="0"/>
              <a:t>Networking</a:t>
            </a:r>
          </a:p>
          <a:p>
            <a:pPr lvl="1"/>
            <a:r>
              <a:rPr lang="de-DE" dirty="0" smtClean="0"/>
              <a:t>Messaging</a:t>
            </a:r>
          </a:p>
          <a:p>
            <a:pPr lvl="1"/>
            <a:r>
              <a:rPr lang="de-DE" dirty="0" smtClean="0"/>
              <a:t>Message </a:t>
            </a:r>
            <a:r>
              <a:rPr lang="de-DE" dirty="0" err="1" smtClean="0"/>
              <a:t>Persistence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10212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 Virtual </a:t>
            </a:r>
            <a:r>
              <a:rPr lang="de-DE" dirty="0" err="1" smtClean="0"/>
              <a:t>Machine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Apache Artemis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52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Hauptsächlicher Grund für einen potenziellen Fehler ist die Speicherverwaltung und die </a:t>
            </a:r>
            <a:r>
              <a:rPr lang="de-DE" dirty="0" err="1" smtClean="0"/>
              <a:t>Garbage</a:t>
            </a:r>
            <a:r>
              <a:rPr lang="de-DE" dirty="0" smtClean="0"/>
              <a:t> </a:t>
            </a:r>
            <a:r>
              <a:rPr lang="de-DE" dirty="0" err="1" smtClean="0"/>
              <a:t>Collection</a:t>
            </a:r>
            <a:endParaRPr lang="de-DE" dirty="0" smtClean="0"/>
          </a:p>
          <a:p>
            <a:pPr lvl="1"/>
            <a:r>
              <a:rPr lang="de-DE" dirty="0" smtClean="0"/>
              <a:t>Stress-Situationen durch hohe Last</a:t>
            </a:r>
          </a:p>
          <a:p>
            <a:pPr lvl="1"/>
            <a:r>
              <a:rPr lang="de-DE" dirty="0" smtClean="0"/>
              <a:t>Memory </a:t>
            </a:r>
            <a:r>
              <a:rPr lang="de-DE" dirty="0" err="1" smtClean="0"/>
              <a:t>Leaks</a:t>
            </a:r>
            <a:endParaRPr lang="de-DE" dirty="0" smtClean="0"/>
          </a:p>
          <a:p>
            <a:r>
              <a:rPr lang="de-DE" dirty="0" smtClean="0"/>
              <a:t>Überwachung durch</a:t>
            </a:r>
          </a:p>
          <a:p>
            <a:pPr lvl="1"/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java.lang:type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=Memory</a:t>
            </a:r>
          </a:p>
          <a:p>
            <a:pPr lvl="1"/>
            <a:r>
              <a:rPr lang="de-DE" dirty="0" smtClean="0"/>
              <a:t>Zur Nachvollziehbarkeit auch stets das GC-Logfile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01119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Network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Apache Artemis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53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Artemis stellt die Durchsätze auf den einzelnen </a:t>
            </a:r>
            <a:r>
              <a:rPr lang="de-DE" dirty="0" err="1" smtClean="0"/>
              <a:t>Acceptors</a:t>
            </a:r>
            <a:r>
              <a:rPr lang="de-DE" dirty="0" smtClean="0"/>
              <a:t>, Connections und </a:t>
            </a:r>
            <a:r>
              <a:rPr lang="de-DE" dirty="0" err="1" smtClean="0"/>
              <a:t>Destinations</a:t>
            </a:r>
            <a:r>
              <a:rPr lang="de-DE" dirty="0" smtClean="0"/>
              <a:t> bereit</a:t>
            </a:r>
          </a:p>
          <a:p>
            <a:r>
              <a:rPr lang="de-DE" dirty="0" smtClean="0"/>
              <a:t>Zusätzlich muss allerdings die normale Netzwerk-Überwachung im Rahmen eines </a:t>
            </a:r>
            <a:r>
              <a:rPr lang="de-DE" dirty="0" err="1" smtClean="0"/>
              <a:t>Application</a:t>
            </a:r>
            <a:r>
              <a:rPr lang="de-DE" dirty="0" smtClean="0"/>
              <a:t> Performance Managements eingesetzt werden</a:t>
            </a:r>
          </a:p>
          <a:p>
            <a:pPr lvl="1"/>
            <a:r>
              <a:rPr lang="de-DE" dirty="0" smtClean="0"/>
              <a:t>Artemis ist einfach als Messaging-System in Standard-APM-Werkzeuge wie </a:t>
            </a:r>
            <a:r>
              <a:rPr lang="de-DE" dirty="0" err="1" smtClean="0"/>
              <a:t>AppDynamics</a:t>
            </a:r>
            <a:r>
              <a:rPr lang="de-DE" dirty="0" smtClean="0"/>
              <a:t> zu integrieren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93789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Messaging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Apache Artemis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54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durch die Message-</a:t>
            </a:r>
            <a:r>
              <a:rPr lang="de-DE" dirty="0" err="1" smtClean="0"/>
              <a:t>Destinations</a:t>
            </a:r>
            <a:r>
              <a:rPr lang="de-DE" dirty="0" smtClean="0"/>
              <a:t> definierten Kommunikationskanäle eignen sich hervorragend zur Erstellung aussagekräftiger </a:t>
            </a:r>
            <a:r>
              <a:rPr lang="de-DE" dirty="0" err="1" smtClean="0"/>
              <a:t>Metriken</a:t>
            </a:r>
            <a:endParaRPr lang="de-DE" dirty="0" smtClean="0"/>
          </a:p>
          <a:p>
            <a:pPr lvl="1"/>
            <a:r>
              <a:rPr lang="de-DE" dirty="0" smtClean="0"/>
              <a:t>Anzahl der Messages</a:t>
            </a:r>
          </a:p>
          <a:p>
            <a:pPr lvl="1"/>
            <a:r>
              <a:rPr lang="de-DE" dirty="0" smtClean="0"/>
              <a:t>Größe und Durchsatz</a:t>
            </a:r>
          </a:p>
          <a:p>
            <a:pPr lvl="1"/>
            <a:r>
              <a:rPr lang="de-DE" dirty="0" smtClean="0"/>
              <a:t>Anzahl Antworten aufgeteilt auf Ergebnisse und Fehler</a:t>
            </a:r>
          </a:p>
          <a:p>
            <a:r>
              <a:rPr lang="de-DE" dirty="0" smtClean="0"/>
              <a:t>Das vom Messaging Broker unterstützte Programmiermodell ist sehr gut geeignet, auch fachliche Fehlersituationen sinnvoll zu gruppieren:</a:t>
            </a:r>
          </a:p>
          <a:p>
            <a:pPr lvl="1"/>
            <a:r>
              <a:rPr lang="de-DE" dirty="0" smtClean="0"/>
              <a:t>Transaktionsabbrüche für temporäre Fehlersituationen, die potenziell neu aufgesetzt werden können</a:t>
            </a:r>
          </a:p>
          <a:p>
            <a:pPr lvl="1"/>
            <a:r>
              <a:rPr lang="de-DE" dirty="0" err="1" smtClean="0"/>
              <a:t>Acknowledgement</a:t>
            </a:r>
            <a:r>
              <a:rPr lang="de-DE" dirty="0" smtClean="0"/>
              <a:t>-Strategien</a:t>
            </a:r>
          </a:p>
          <a:p>
            <a:r>
              <a:rPr lang="de-DE" dirty="0" smtClean="0"/>
              <a:t>Infrastruktur</a:t>
            </a:r>
          </a:p>
          <a:p>
            <a:pPr lvl="1"/>
            <a:r>
              <a:rPr lang="de-DE" dirty="0" err="1" smtClean="0"/>
              <a:t>Expiration</a:t>
            </a:r>
            <a:endParaRPr lang="de-DE" dirty="0" smtClean="0"/>
          </a:p>
          <a:p>
            <a:pPr lvl="1"/>
            <a:r>
              <a:rPr lang="de-DE" dirty="0" smtClean="0"/>
              <a:t>Dead Letter Queue</a:t>
            </a:r>
          </a:p>
          <a:p>
            <a:pPr lvl="1"/>
            <a:r>
              <a:rPr lang="de-DE" dirty="0" smtClean="0"/>
              <a:t>Skalierung</a:t>
            </a:r>
          </a:p>
          <a:p>
            <a:pPr lvl="1"/>
            <a:r>
              <a:rPr lang="de-DE" dirty="0" smtClean="0"/>
              <a:t>Failover</a:t>
            </a:r>
          </a:p>
        </p:txBody>
      </p:sp>
    </p:spTree>
    <p:extLst>
      <p:ext uri="{BB962C8B-B14F-4D97-AF65-F5344CB8AC3E}">
        <p14:creationId xmlns:p14="http://schemas.microsoft.com/office/powerpoint/2010/main" val="11856841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Dateisystem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Apache Artemis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55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Artemis schreibt eine Vielzahl von Informationen permanent in das Dateisystem</a:t>
            </a:r>
          </a:p>
          <a:p>
            <a:r>
              <a:rPr lang="de-DE" dirty="0" smtClean="0"/>
              <a:t>Damit ist ein schnelles Dateisystem verpflichtend</a:t>
            </a:r>
          </a:p>
          <a:p>
            <a:pPr lvl="1"/>
            <a:r>
              <a:rPr lang="de-DE" dirty="0" smtClean="0"/>
              <a:t>Ein langsames Dateisystem ist nach aller Erfahrung eines der ersten </a:t>
            </a:r>
            <a:r>
              <a:rPr lang="de-DE" dirty="0" err="1" smtClean="0"/>
              <a:t>Bottlenecks</a:t>
            </a:r>
            <a:r>
              <a:rPr lang="de-DE" dirty="0" smtClean="0"/>
              <a:t>, die innerhalb einer Performance-Analyse von Artemis erkannt wird</a:t>
            </a:r>
          </a:p>
          <a:p>
            <a:r>
              <a:rPr lang="de-DE" dirty="0" smtClean="0"/>
              <a:t>Eine Überwachung der Größe der Journal-Dateien ein einfaches Mittel, Probleme zu erkennen</a:t>
            </a:r>
          </a:p>
          <a:p>
            <a:pPr lvl="1"/>
            <a:r>
              <a:rPr lang="de-DE" dirty="0" smtClean="0"/>
              <a:t>In den Zeiten von JMX und </a:t>
            </a:r>
            <a:r>
              <a:rPr lang="de-DE" dirty="0" err="1" smtClean="0"/>
              <a:t>Hawt</a:t>
            </a:r>
            <a:r>
              <a:rPr lang="de-DE" dirty="0" smtClean="0"/>
              <a:t> etwas antiquiert, aber immer noch im Einsatz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64908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Message </a:t>
            </a:r>
            <a:r>
              <a:rPr lang="de-DE" dirty="0" err="1" smtClean="0"/>
              <a:t>Persistence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Apache Artemis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56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Ablage der Messages sowie der Listen von Konsumenten und Produzenten</a:t>
            </a:r>
          </a:p>
          <a:p>
            <a:r>
              <a:rPr lang="de-DE" dirty="0" smtClean="0"/>
              <a:t>Zwei Strategien</a:t>
            </a:r>
          </a:p>
          <a:p>
            <a:pPr lvl="1"/>
            <a:r>
              <a:rPr lang="de-DE" dirty="0" smtClean="0"/>
              <a:t>Dateibasiertes Journal</a:t>
            </a:r>
          </a:p>
          <a:p>
            <a:pPr lvl="1"/>
            <a:r>
              <a:rPr lang="de-DE" dirty="0" smtClean="0"/>
              <a:t>JDBC-Datenbank, von Artemis getestete und unterstützte System sind</a:t>
            </a:r>
          </a:p>
          <a:p>
            <a:pPr lvl="2"/>
            <a:r>
              <a:rPr lang="de-DE" dirty="0" err="1"/>
              <a:t>PostgreSQL</a:t>
            </a:r>
            <a:r>
              <a:rPr lang="de-DE" dirty="0"/>
              <a:t> 9.4.x</a:t>
            </a:r>
          </a:p>
          <a:p>
            <a:pPr lvl="2"/>
            <a:r>
              <a:rPr lang="de-DE" dirty="0" smtClean="0"/>
              <a:t>MySQL </a:t>
            </a:r>
            <a:r>
              <a:rPr lang="de-DE" dirty="0"/>
              <a:t>5.7.x</a:t>
            </a:r>
          </a:p>
          <a:p>
            <a:pPr lvl="2"/>
            <a:r>
              <a:rPr lang="de-DE" dirty="0" smtClean="0"/>
              <a:t>Apache </a:t>
            </a:r>
            <a:r>
              <a:rPr lang="de-DE" dirty="0"/>
              <a:t>Derby 10.11.1.1</a:t>
            </a:r>
          </a:p>
        </p:txBody>
      </p:sp>
    </p:spTree>
    <p:extLst>
      <p:ext uri="{BB962C8B-B14F-4D97-AF65-F5344CB8AC3E}">
        <p14:creationId xmlns:p14="http://schemas.microsoft.com/office/powerpoint/2010/main" val="5461272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 Practice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Apache Artemis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57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Journal</a:t>
            </a:r>
          </a:p>
          <a:p>
            <a:pPr lvl="1"/>
            <a:r>
              <a:rPr lang="de-DE" dirty="0" smtClean="0"/>
              <a:t>Standard-Mechanismus bei Artemis</a:t>
            </a:r>
          </a:p>
          <a:p>
            <a:pPr lvl="1"/>
            <a:r>
              <a:rPr lang="de-DE" dirty="0" smtClean="0"/>
              <a:t>Hoch-optimierte Implementierung des Schreibens der Messages</a:t>
            </a:r>
          </a:p>
          <a:p>
            <a:pPr lvl="1"/>
            <a:r>
              <a:rPr lang="de-DE" dirty="0" smtClean="0"/>
              <a:t>Die Anforderungen  an das zugrunde liegende Dateisystem sind hoch</a:t>
            </a:r>
          </a:p>
          <a:p>
            <a:r>
              <a:rPr lang="de-DE" dirty="0" smtClean="0"/>
              <a:t>JDBC</a:t>
            </a:r>
          </a:p>
          <a:p>
            <a:pPr lvl="1"/>
            <a:r>
              <a:rPr lang="de-DE" dirty="0" smtClean="0"/>
              <a:t>Für einige Unternehmen die geeignete Wahl, um insbesondere auch Clusterlösungen aufzusetzen</a:t>
            </a:r>
          </a:p>
          <a:p>
            <a:pPr lvl="2"/>
            <a:r>
              <a:rPr lang="de-DE" dirty="0" smtClean="0"/>
              <a:t>Auf Datenbanken basierende Lösungen sind in System-Architekturen sehr etabliert</a:t>
            </a:r>
          </a:p>
          <a:p>
            <a:pPr lvl="1"/>
            <a:r>
              <a:rPr lang="de-DE" dirty="0" smtClean="0"/>
              <a:t>Allerdings in der Summe deutlich langsamer als das Journal</a:t>
            </a:r>
          </a:p>
          <a:p>
            <a:r>
              <a:rPr lang="de-DE" dirty="0" smtClean="0"/>
              <a:t>Beide Varianten haben deshalb ihre Vorteile</a:t>
            </a:r>
          </a:p>
          <a:p>
            <a:r>
              <a:rPr lang="de-DE" dirty="0" smtClean="0"/>
              <a:t>Konfiguration und Optimierung </a:t>
            </a:r>
          </a:p>
          <a:p>
            <a:pPr lvl="1"/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activemq.apache.org</a:t>
            </a:r>
            <a:r>
              <a:rPr lang="de-DE" dirty="0" smtClean="0"/>
              <a:t>	/</a:t>
            </a:r>
            <a:r>
              <a:rPr lang="de-DE" dirty="0"/>
              <a:t>components/artemis/documentation/latest/persistence.html</a:t>
            </a:r>
          </a:p>
        </p:txBody>
      </p:sp>
    </p:spTree>
    <p:extLst>
      <p:ext uri="{BB962C8B-B14F-4D97-AF65-F5344CB8AC3E}">
        <p14:creationId xmlns:p14="http://schemas.microsoft.com/office/powerpoint/2010/main" val="5113439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System-Architekturen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5</a:t>
            </a: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1.0.1019 © Javacream</a:t>
            </a:r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Apache Artemis</a:t>
            </a:r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4D7EE-7CD9-4120-8D4A-B8D6B2549311}" type="slidenum">
              <a:rPr lang="de-DE" smtClean="0"/>
              <a:pPr>
                <a:defRPr/>
              </a:pPr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6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Ausfallsicherheit und Lastverteilung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5.1</a:t>
            </a: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1.0.1019 © Javacream</a:t>
            </a:r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Apache Artemis</a:t>
            </a:r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4D7EE-7CD9-4120-8D4A-B8D6B2549311}" type="slidenum">
              <a:rPr lang="de-DE" smtClean="0"/>
              <a:pPr>
                <a:defRPr/>
              </a:pPr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39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Apache Artemis</a:t>
            </a:r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D7EE-7CD9-4120-8D4A-B8D6B2549311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02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Backup Groups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Apache Artemis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60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 Wesentlichen ein Aktiv-Passiv-System</a:t>
            </a:r>
          </a:p>
          <a:p>
            <a:pPr lvl="1"/>
            <a:r>
              <a:rPr lang="de-DE" dirty="0">
                <a:hlinkClick r:id="rId2"/>
              </a:rPr>
              <a:t>https://activemq.apache.org/components/artemis/documentation</a:t>
            </a:r>
            <a:r>
              <a:rPr lang="de-DE" dirty="0" smtClean="0">
                <a:hlinkClick r:id="rId2"/>
              </a:rPr>
              <a:t>/</a:t>
            </a:r>
            <a:r>
              <a:rPr lang="de-DE" dirty="0" smtClean="0"/>
              <a:t>	</a:t>
            </a:r>
            <a:r>
              <a:rPr lang="de-DE" dirty="0" err="1" smtClean="0"/>
              <a:t>latest</a:t>
            </a:r>
            <a:r>
              <a:rPr lang="de-DE" dirty="0" smtClean="0"/>
              <a:t>/ha.html</a:t>
            </a:r>
          </a:p>
          <a:p>
            <a:r>
              <a:rPr lang="de-DE" dirty="0" smtClean="0"/>
              <a:t>Strategien</a:t>
            </a:r>
          </a:p>
          <a:p>
            <a:pPr lvl="1"/>
            <a:r>
              <a:rPr lang="de-DE" dirty="0" err="1" smtClean="0"/>
              <a:t>Shared</a:t>
            </a:r>
            <a:r>
              <a:rPr lang="de-DE" dirty="0" smtClean="0"/>
              <a:t> Store</a:t>
            </a:r>
          </a:p>
          <a:p>
            <a:pPr lvl="1"/>
            <a:r>
              <a:rPr lang="de-DE" dirty="0" smtClean="0"/>
              <a:t>Replikation</a:t>
            </a:r>
          </a:p>
          <a:p>
            <a:pPr lvl="1"/>
            <a:r>
              <a:rPr lang="de-DE" dirty="0" smtClean="0"/>
              <a:t>None (kein Backup)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68317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Scaling</a:t>
            </a:r>
            <a:r>
              <a:rPr lang="de-DE" dirty="0" smtClean="0"/>
              <a:t> Down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Apache Artemis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61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 Server sendet beim Herunterfahren seine Daten kontrolliert an einen anderen Server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33888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Cluster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5.2</a:t>
            </a: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1.0.1019 © Javacream</a:t>
            </a:r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Apache Artemis</a:t>
            </a:r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4D7EE-7CD9-4120-8D4A-B8D6B2549311}" type="slidenum">
              <a:rPr lang="de-DE" smtClean="0"/>
              <a:pPr>
                <a:defRPr/>
              </a:pPr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02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Ausprägungen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Apache Artemis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63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Partitionierung und Bridge-Lösungen</a:t>
            </a:r>
          </a:p>
          <a:p>
            <a:pPr lvl="1"/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activemq.apache.org/components/artemis/documentation/</a:t>
            </a:r>
            <a:r>
              <a:rPr lang="de-DE" dirty="0" smtClean="0"/>
              <a:t>	</a:t>
            </a:r>
            <a:r>
              <a:rPr lang="de-DE" dirty="0" err="1" smtClean="0"/>
              <a:t>latest</a:t>
            </a:r>
            <a:r>
              <a:rPr lang="de-DE" dirty="0" smtClean="0"/>
              <a:t>/core-bridges.html</a:t>
            </a:r>
          </a:p>
          <a:p>
            <a:r>
              <a:rPr lang="de-DE" dirty="0" err="1" smtClean="0"/>
              <a:t>Federation</a:t>
            </a:r>
            <a:endParaRPr lang="de-DE" dirty="0" smtClean="0"/>
          </a:p>
          <a:p>
            <a:pPr lvl="1"/>
            <a:r>
              <a:rPr lang="de-DE" dirty="0">
                <a:hlinkClick r:id="rId2"/>
              </a:rPr>
              <a:t>https://activemq.apache.org/components/artemis/documentation</a:t>
            </a:r>
            <a:r>
              <a:rPr lang="de-DE" dirty="0" smtClean="0">
                <a:hlinkClick r:id="rId2"/>
              </a:rPr>
              <a:t>/</a:t>
            </a:r>
            <a:r>
              <a:rPr lang="de-DE" dirty="0" smtClean="0"/>
              <a:t>	</a:t>
            </a:r>
            <a:r>
              <a:rPr lang="de-DE" dirty="0" err="1" smtClean="0"/>
              <a:t>latest</a:t>
            </a:r>
            <a:r>
              <a:rPr lang="de-DE" dirty="0" smtClean="0"/>
              <a:t>/federation.html</a:t>
            </a:r>
          </a:p>
          <a:p>
            <a:r>
              <a:rPr lang="de-DE" dirty="0" smtClean="0"/>
              <a:t>Lastverteilung</a:t>
            </a:r>
          </a:p>
          <a:p>
            <a:pPr lvl="1"/>
            <a:r>
              <a:rPr lang="de-DE" dirty="0">
                <a:hlinkClick r:id="rId2"/>
              </a:rPr>
              <a:t>https://activemq.apache.org/components/artemis/documentation</a:t>
            </a:r>
            <a:r>
              <a:rPr lang="de-DE" dirty="0" smtClean="0">
                <a:hlinkClick r:id="rId2"/>
              </a:rPr>
              <a:t>/</a:t>
            </a:r>
            <a:r>
              <a:rPr lang="de-DE" dirty="0" smtClean="0"/>
              <a:t>	</a:t>
            </a:r>
            <a:r>
              <a:rPr lang="de-DE" dirty="0" err="1" smtClean="0"/>
              <a:t>latest</a:t>
            </a:r>
            <a:r>
              <a:rPr lang="de-DE" dirty="0" smtClean="0"/>
              <a:t>/clusters.html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99773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Hardening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5.3</a:t>
            </a: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1.0.1019 © Javacream</a:t>
            </a:r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Apache Artemis</a:t>
            </a:r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4D7EE-7CD9-4120-8D4A-B8D6B2549311}" type="slidenum">
              <a:rPr lang="de-DE" smtClean="0"/>
              <a:pPr>
                <a:defRPr/>
              </a:pPr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42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Allgemeine Einstellungen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Apache Artemis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65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Schritte einer Standard-Installation auf einem Linux-System ist beispielsweise durch die </a:t>
            </a:r>
            <a:r>
              <a:rPr lang="de-DE" dirty="0" err="1" smtClean="0"/>
              <a:t>Dockerfiles</a:t>
            </a:r>
            <a:r>
              <a:rPr lang="de-DE" dirty="0" smtClean="0"/>
              <a:t> beschrieben</a:t>
            </a:r>
          </a:p>
          <a:p>
            <a:r>
              <a:rPr lang="de-DE" dirty="0" smtClean="0"/>
              <a:t>Alle nicht benötigten Protokolle sind zu deinstallieren</a:t>
            </a:r>
          </a:p>
          <a:p>
            <a:r>
              <a:rPr lang="de-DE" dirty="0" smtClean="0"/>
              <a:t>JMX-Protokolle und Web Konsole auf jeden Fall gesondert absichern</a:t>
            </a:r>
          </a:p>
          <a:p>
            <a:pPr lvl="1"/>
            <a:r>
              <a:rPr lang="de-DE" dirty="0" smtClean="0"/>
              <a:t>am Besten über die Bindung an ein internes Admin-Netzwerk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80801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Hardening</a:t>
            </a:r>
            <a:r>
              <a:rPr lang="de-DE" dirty="0" smtClean="0"/>
              <a:t> Guide für </a:t>
            </a:r>
            <a:r>
              <a:rPr lang="de-DE" dirty="0" err="1" smtClean="0"/>
              <a:t>ActiveMQ</a:t>
            </a:r>
            <a:r>
              <a:rPr lang="de-DE" dirty="0" smtClean="0"/>
              <a:t>, übertragbar auf Artemis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Apache Artemis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66</a:t>
            </a:fld>
            <a:endParaRPr lang="de-D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1" t="4628" r="3700" b="6362"/>
          <a:stretch/>
        </p:blipFill>
        <p:spPr bwMode="auto">
          <a:xfrm>
            <a:off x="899592" y="1082113"/>
            <a:ext cx="7228007" cy="5263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3814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1.1</a:t>
            </a: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1.0.1019 © Javacream</a:t>
            </a:r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Apache Artemis</a:t>
            </a:r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4D7EE-7CD9-4120-8D4A-B8D6B2549311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88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Distribution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1.0.1019 © Javacream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Apache Artemis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D64B-6327-40EA-B694-C6A036D8539A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Verteilung der Artemis-Distribution als Archiv</a:t>
            </a:r>
          </a:p>
          <a:p>
            <a:r>
              <a:rPr lang="de-DE" dirty="0" smtClean="0"/>
              <a:t>Bisher kein offizielles Docker-Image auf dem Docker Hub vorhanden</a:t>
            </a:r>
          </a:p>
          <a:p>
            <a:r>
              <a:rPr lang="de-DE" dirty="0" smtClean="0"/>
              <a:t>Allerdings existieren auf dem offiziellen Docker-Account des Artemis-Teams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Dockerfile</a:t>
            </a:r>
            <a:r>
              <a:rPr lang="de-DE" dirty="0" err="1" smtClean="0"/>
              <a:t>s</a:t>
            </a:r>
            <a:r>
              <a:rPr lang="de-DE" dirty="0" smtClean="0"/>
              <a:t>, die die typische Installationsroutine beschreiben</a:t>
            </a:r>
          </a:p>
          <a:p>
            <a:pPr lvl="1"/>
            <a:r>
              <a:rPr lang="de-DE" dirty="0"/>
              <a:t>https://github.com/apache/activemq-artemis/tree/master/artemis-docker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8135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1.2</a:t>
            </a: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1.0.1019 © Javacream</a:t>
            </a:r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Apache Artemis</a:t>
            </a:r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4D7EE-7CD9-4120-8D4A-B8D6B2549311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50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Integrata-Logo-2019-Cover-Vorlage-V1">
  <a:themeElements>
    <a:clrScheme name="Benutzerdefiniert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20000"/>
      </a:accent1>
      <a:accent2>
        <a:srgbClr val="000000"/>
      </a:accent2>
      <a:accent3>
        <a:srgbClr val="D20000"/>
      </a:accent3>
      <a:accent4>
        <a:srgbClr val="F6A800"/>
      </a:accent4>
      <a:accent5>
        <a:srgbClr val="E95E0F"/>
      </a:accent5>
      <a:accent6>
        <a:srgbClr val="65599F"/>
      </a:accent6>
      <a:hlink>
        <a:srgbClr val="B0CB51"/>
      </a:hlink>
      <a:folHlink>
        <a:srgbClr val="E05193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ta2012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9999" dist="48400" dir="27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äsentation1" id="{F43A950C-3817-CB49-B35A-A5282E14158E}" vid="{E0337DBD-E2EB-B74A-BCD1-B718ED0C7F88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1827</Words>
  <Application>Microsoft Office PowerPoint</Application>
  <PresentationFormat>Bildschirmpräsentation (4:3)</PresentationFormat>
  <Paragraphs>541</Paragraphs>
  <Slides>66</Slides>
  <Notes>25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66</vt:i4>
      </vt:variant>
    </vt:vector>
  </HeadingPairs>
  <TitlesOfParts>
    <vt:vector size="68" baseType="lpstr">
      <vt:lpstr>Integrata-Logo-2019-Cover-Vorlage-V1</vt:lpstr>
      <vt:lpstr>Acrobat Document</vt:lpstr>
      <vt:lpstr>Apache Artemis</vt:lpstr>
      <vt:lpstr>Einige Hinweise</vt:lpstr>
      <vt:lpstr>Literatur und Quellen</vt:lpstr>
      <vt:lpstr>Copyright und Impressum</vt:lpstr>
      <vt:lpstr>Inhalt</vt:lpstr>
      <vt:lpstr>Übersicht</vt:lpstr>
      <vt:lpstr>Installation</vt:lpstr>
      <vt:lpstr>Distribution</vt:lpstr>
      <vt:lpstr>Architektur</vt:lpstr>
      <vt:lpstr>Artemis Gesamtarchitektur (Quelle: Artemis Dokumentation)</vt:lpstr>
      <vt:lpstr>Der Artemis Server</vt:lpstr>
      <vt:lpstr>Erzeugen eines Servers</vt:lpstr>
      <vt:lpstr>Das artemis-Tool: Server-Administration</vt:lpstr>
      <vt:lpstr>Das artemis-Tool: Erzeugen einer Server-Instanz</vt:lpstr>
      <vt:lpstr>Beispiel</vt:lpstr>
      <vt:lpstr>Dockerfiles zur Erstellung einer einfachen Artemis-Umgebung</vt:lpstr>
      <vt:lpstr>Upgrade einer Artemis-Installation</vt:lpstr>
      <vt:lpstr>Allgemeines</vt:lpstr>
      <vt:lpstr>Empfehlungen</vt:lpstr>
      <vt:lpstr>Docker-Container</vt:lpstr>
      <vt:lpstr>Konfiguration</vt:lpstr>
      <vt:lpstr>Übersicht</vt:lpstr>
      <vt:lpstr>Lokation der Konfiguratiosdateien</vt:lpstr>
      <vt:lpstr>JAva</vt:lpstr>
      <vt:lpstr>Ein Standalone Server</vt:lpstr>
      <vt:lpstr>Java Options</vt:lpstr>
      <vt:lpstr>Benutzer-Realm</vt:lpstr>
      <vt:lpstr>Beispiel: LDAP-Realm</vt:lpstr>
      <vt:lpstr>Bootstrap</vt:lpstr>
      <vt:lpstr>Basis-Überwachung</vt:lpstr>
      <vt:lpstr>Java Management Extension (JMX)</vt:lpstr>
      <vt:lpstr>Die Artemis-Webkonsole</vt:lpstr>
      <vt:lpstr>Berechtigungskonzept zum Zugriff auf Ressourcen</vt:lpstr>
      <vt:lpstr>Role Based Access Control</vt:lpstr>
      <vt:lpstr>Konfiguration im Detail</vt:lpstr>
      <vt:lpstr>https://activemq.apache.org/components/artemis/documentation/latest/</vt:lpstr>
      <vt:lpstr>Übersicht des Programmiermodells</vt:lpstr>
      <vt:lpstr>Messaging</vt:lpstr>
      <vt:lpstr>Eine Einführung in Messaging</vt:lpstr>
      <vt:lpstr>Artemis und JMS</vt:lpstr>
      <vt:lpstr>Artemis und Messaging Protokolle</vt:lpstr>
      <vt:lpstr>Test-Anwendungen</vt:lpstr>
      <vt:lpstr>Die Beispiele der Artemis-Distribution</vt:lpstr>
      <vt:lpstr>Grundsätzliches Arbeiten</vt:lpstr>
      <vt:lpstr>Übersicht</vt:lpstr>
      <vt:lpstr>Monitoring im Detail</vt:lpstr>
      <vt:lpstr>JMX</vt:lpstr>
      <vt:lpstr>Die Managed Beans von Artemis</vt:lpstr>
      <vt:lpstr>Jolokias REST-API</vt:lpstr>
      <vt:lpstr>Trouble Shooting</vt:lpstr>
      <vt:lpstr>Erkennen von Fehler-Situationen</vt:lpstr>
      <vt:lpstr>Java Virtual Machine</vt:lpstr>
      <vt:lpstr>Network</vt:lpstr>
      <vt:lpstr>Messaging</vt:lpstr>
      <vt:lpstr>Dateisystem</vt:lpstr>
      <vt:lpstr>Message Persistence</vt:lpstr>
      <vt:lpstr>Best Practice</vt:lpstr>
      <vt:lpstr>System-Architekturen</vt:lpstr>
      <vt:lpstr>Ausfallsicherheit und Lastverteilung</vt:lpstr>
      <vt:lpstr>Live Backup Groups</vt:lpstr>
      <vt:lpstr>Scaling Down</vt:lpstr>
      <vt:lpstr>Cluster</vt:lpstr>
      <vt:lpstr>Ausprägungen</vt:lpstr>
      <vt:lpstr>Hardening</vt:lpstr>
      <vt:lpstr>Allgemeine Einstellungen</vt:lpstr>
      <vt:lpstr>Hardening Guide für ActiveMQ, übertragbar auf Artemis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Administrator</dc:creator>
  <cp:lastModifiedBy>Sawitzki</cp:lastModifiedBy>
  <cp:revision>2090</cp:revision>
  <cp:lastPrinted>1601-01-01T00:00:00Z</cp:lastPrinted>
  <dcterms:created xsi:type="dcterms:W3CDTF">2010-05-30T16:37:45Z</dcterms:created>
  <dcterms:modified xsi:type="dcterms:W3CDTF">2019-11-03T18:04:22Z</dcterms:modified>
</cp:coreProperties>
</file>