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51435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1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1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4017772e8_0_10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4017772e8_0_10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4017772e8_0_1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4017772e8_0_1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4017772e8_0_1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4017772e8_0_1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4017772e8_0_1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4017772e8_0_1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4017772e8_0_1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4017772e8_0_1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4017772e8_0_14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4017772e8_0_14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4017772e8_0_1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b4017772e8_0_1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4017772e8_0_17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b4017772e8_0_17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4017772e8_0_17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b4017772e8_0_17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4017772e8_0_18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b4017772e8_0_18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34f70a40c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34f70a40c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4017772e8_0_19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4017772e8_0_19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4017772e8_0_2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b4017772e8_0_2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b4017772e8_0_24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b4017772e8_0_24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b4017772e8_0_25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b4017772e8_0_25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4017772e8_0_26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b4017772e8_0_26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b4017772e8_0_27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b4017772e8_0_27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b4017772e8_0_29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b4017772e8_0_29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4017772e8_0_3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4017772e8_0_3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b4017772e8_0_3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b4017772e8_0_3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b4017772e8_0_35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b4017772e8_0_35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7ca33b01f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7ca33b01f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b4017772e8_0_36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b4017772e8_0_36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b4017772e8_0_36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b4017772e8_0_36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b4017772e8_0_37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b4017772e8_0_37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b4017772e8_0_38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b4017772e8_0_38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b4017772e8_0_39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b4017772e8_0_39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b4017772e8_0_4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b4017772e8_0_4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b4017772e8_0_4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b4017772e8_0_4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b4017772e8_0_4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b4017772e8_0_4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b4017772e8_0_4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b4017772e8_0_4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b4017772e8_0_43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b4017772e8_0_43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4017772e8_0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4017772e8_0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b4017772e8_0_44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b4017772e8_0_44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b4017772e8_0_45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b4017772e8_0_45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b4017772e8_0_45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b4017772e8_0_45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b4017772e8_0_4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b4017772e8_0_4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b4017772e8_0_47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b4017772e8_0_47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b4017772e8_0_47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b4017772e8_0_47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b4017772e8_0_48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b4017772e8_0_48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b4017772e8_0_49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b4017772e8_0_49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b4017772e8_0_5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b4017772e8_0_5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b4017772e8_0_5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b4017772e8_0_5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4017772e8_0_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4017772e8_0_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b4017772e8_0_55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b4017772e8_0_55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b4017772e8_0_57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b4017772e8_0_57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b4017772e8_0_59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b4017772e8_0_59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b4017772e8_0_60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b4017772e8_0_60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b4017772e8_0_6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b4017772e8_0_6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b4017772e8_0_63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b4017772e8_0_63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b4017772e8_0_6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b4017772e8_0_6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b4017772e8_0_64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b4017772e8_0_64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b4017772e8_0_67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b4017772e8_0_67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b4017772e8_0_67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b4017772e8_0_67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4017772e8_0_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4017772e8_0_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b4017772e8_0_68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b4017772e8_0_68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b4017772e8_0_69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b4017772e8_0_69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b4017772e8_0_70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b4017772e8_0_70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b4017772e8_0_70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b4017772e8_0_70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2b4017772e8_0_7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2b4017772e8_0_7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b4017772e8_0_7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2b4017772e8_0_7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4017772e8_0_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4017772e8_0_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4017772e8_0_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4017772e8_0_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4017772e8_0_10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4017772e8_0_10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" type="body"/>
          </p:nvPr>
        </p:nvSpPr>
        <p:spPr>
          <a:xfrm>
            <a:off x="323853" y="3219822"/>
            <a:ext cx="8496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323851" y="1599642"/>
            <a:ext cx="84963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0000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rial"/>
              <a:buNone/>
              <a:defRPr sz="4000">
                <a:solidFill>
                  <a:schemeClr val="accent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08236" y="270031"/>
            <a:ext cx="2711917" cy="63244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323528" y="4844653"/>
            <a:ext cx="2835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347864" y="4844653"/>
            <a:ext cx="4464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>
                <a:solidFill>
                  <a:schemeClr val="dk1"/>
                </a:solidFill>
              </a:defRPr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23850" y="3219823"/>
            <a:ext cx="8496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 cap="none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23850" y="2094682"/>
            <a:ext cx="84963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0000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23528" y="4844653"/>
            <a:ext cx="2835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347864" y="4844653"/>
            <a:ext cx="4464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323528" y="4844653"/>
            <a:ext cx="2835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347864" y="4844653"/>
            <a:ext cx="4464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721079" y="4855250"/>
            <a:ext cx="285300" cy="2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24000" y="3219840"/>
            <a:ext cx="8496000" cy="10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24000" y="2094840"/>
            <a:ext cx="8496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" name="Google Shape;7;p1"/>
          <p:cNvCxnSpPr/>
          <p:nvPr/>
        </p:nvCxnSpPr>
        <p:spPr>
          <a:xfrm>
            <a:off x="0" y="4844654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" name="Google Shape;8;p1"/>
          <p:cNvCxnSpPr/>
          <p:nvPr/>
        </p:nvCxnSpPr>
        <p:spPr>
          <a:xfrm>
            <a:off x="0" y="701279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323528" y="897564"/>
            <a:ext cx="84969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745146" y="124725"/>
            <a:ext cx="2075326" cy="48398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167550" y="4889475"/>
            <a:ext cx="17835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Javacream</a:t>
            </a:r>
            <a:endParaRPr sz="1000"/>
          </a:p>
        </p:txBody>
      </p:sp>
      <p:sp>
        <p:nvSpPr>
          <p:cNvPr id="13" name="Google Shape;13;p1"/>
          <p:cNvSpPr txBox="1"/>
          <p:nvPr/>
        </p:nvSpPr>
        <p:spPr>
          <a:xfrm>
            <a:off x="2896425" y="4886000"/>
            <a:ext cx="28638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CI/CD in der Praxis</a:t>
            </a:r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5556">
          <p15:clr>
            <a:srgbClr val="F26B43"/>
          </p15:clr>
        </p15:guide>
        <p15:guide id="4" pos="204">
          <p15:clr>
            <a:srgbClr val="F26B43"/>
          </p15:clr>
        </p15:guide>
        <p15:guide id="5" pos="2971">
          <p15:clr>
            <a:srgbClr val="F26B43"/>
          </p15:clr>
        </p15:guide>
        <p15:guide id="6" pos="27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Javacream/org.javacream.training.cicd/tree/audi_29.1.2024/custom_tomca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 txBox="1"/>
          <p:nvPr/>
        </p:nvSpPr>
        <p:spPr>
          <a:xfrm>
            <a:off x="324000" y="3219840"/>
            <a:ext cx="849600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 txBox="1"/>
          <p:nvPr/>
        </p:nvSpPr>
        <p:spPr>
          <a:xfrm>
            <a:off x="324000" y="1599480"/>
            <a:ext cx="8496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de-DE" sz="4000">
                <a:solidFill>
                  <a:srgbClr val="D20000"/>
                </a:solidFill>
              </a:rPr>
              <a:t>CI/CD in der Praxis</a:t>
            </a:r>
            <a:endParaRPr sz="4000">
              <a:solidFill>
                <a:srgbClr val="D20000"/>
              </a:solidFill>
            </a:endParaRPr>
          </a:p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721079" y="4855250"/>
            <a:ext cx="285300" cy="2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Lösungsansatz</a:t>
            </a:r>
            <a:endParaRPr/>
          </a:p>
        </p:txBody>
      </p:sp>
      <p:sp>
        <p:nvSpPr>
          <p:cNvPr id="179" name="Google Shape;179;p17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“Wir müssen den Prozess der Software-Entwicklung drastisch beschleunigen”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“wir arbeiten agile”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Wichtig: “Agile” ist eine reine Dampfwolke, da steht nichts dahinter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Umsetzung erfolgt </a:t>
            </a:r>
            <a:r>
              <a:rPr lang="de-DE" sz="1000"/>
              <a:t>Digitalisierung,</a:t>
            </a:r>
            <a:r>
              <a:rPr lang="de-DE"/>
              <a:t> Standardisierung und Automatisierung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Agile detaillierter</a:t>
            </a:r>
            <a:endParaRPr/>
          </a:p>
        </p:txBody>
      </p:sp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>
                <a:highlight>
                  <a:srgbClr val="FFF2CC"/>
                </a:highlight>
              </a:rPr>
              <a:t>Fachlichen Anforderungen werden als “User Stories” formuliert</a:t>
            </a:r>
            <a:endParaRPr>
              <a:highlight>
                <a:srgbClr val="FFF2CC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>
                <a:highlight>
                  <a:srgbClr val="FFF2CC"/>
                </a:highlight>
              </a:rPr>
              <a:t>Formalisierung “was will der user” und Definition of Done</a:t>
            </a:r>
            <a:endParaRPr>
              <a:highlight>
                <a:srgbClr val="FFF2CC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>
                <a:highlight>
                  <a:srgbClr val="FFF2CC"/>
                </a:highlight>
              </a:rPr>
              <a:t>Diese Stories müssen so fein -granular formuliert werden, dass </a:t>
            </a:r>
            <a:endParaRPr>
              <a:highlight>
                <a:srgbClr val="FFF2CC"/>
              </a:highlight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>
                <a:highlight>
                  <a:srgbClr val="FFF2CC"/>
                </a:highlight>
              </a:rPr>
              <a:t>eine Lösung im geforderten Zeitrahmen möglich ist </a:t>
            </a:r>
            <a:endParaRPr>
              <a:highlight>
                <a:srgbClr val="FFF2CC"/>
              </a:highlight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>
                <a:highlight>
                  <a:srgbClr val="FFF2CC"/>
                </a:highlight>
              </a:rPr>
              <a:t>eine Parallelentwicklung von Stories möglich ist</a:t>
            </a:r>
            <a:endParaRPr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Agile detaillierter</a:t>
            </a:r>
            <a:endParaRPr/>
          </a:p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>
                <a:highlight>
                  <a:srgbClr val="D0E0E3"/>
                </a:highlight>
              </a:rPr>
              <a:t>Technische Modelle werde vordefiniert über einen </a:t>
            </a:r>
            <a:r>
              <a:rPr lang="de-DE">
                <a:highlight>
                  <a:srgbClr val="D0E0E3"/>
                </a:highlight>
              </a:rPr>
              <a:t>überschaubaren</a:t>
            </a:r>
            <a:r>
              <a:rPr lang="de-DE">
                <a:highlight>
                  <a:srgbClr val="D0E0E3"/>
                </a:highlight>
              </a:rPr>
              <a:t> Satz von Templates realisiert</a:t>
            </a:r>
            <a:endParaRPr>
              <a:highlight>
                <a:srgbClr val="D0E0E3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>
                <a:highlight>
                  <a:srgbClr val="D0E0E3"/>
                </a:highlight>
              </a:rPr>
              <a:t>Die Umgebung (Plattform, Infrastruktur) wird ebenfalls vordefiniert</a:t>
            </a:r>
            <a:endParaRPr>
              <a:highlight>
                <a:srgbClr val="D0E0E3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Offener Punkt: Wie können diese Templates formuliert werden?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Agile detaillierter</a:t>
            </a:r>
            <a:endParaRPr/>
          </a:p>
        </p:txBody>
      </p:sp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>
                <a:highlight>
                  <a:srgbClr val="D9EAD3"/>
                </a:highlight>
              </a:rPr>
              <a:t>Source Code Management Tool, das </a:t>
            </a:r>
            <a:endParaRPr>
              <a:highlight>
                <a:srgbClr val="D9EAD3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>
                <a:highlight>
                  <a:srgbClr val="D9EAD3"/>
                </a:highlight>
              </a:rPr>
              <a:t>ein effizientes Entwickeln</a:t>
            </a:r>
            <a:endParaRPr>
              <a:highlight>
                <a:srgbClr val="D9EAD3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>
                <a:highlight>
                  <a:srgbClr val="D9EAD3"/>
                </a:highlight>
              </a:rPr>
              <a:t>ein einfaches Dokumentieren</a:t>
            </a:r>
            <a:endParaRPr>
              <a:highlight>
                <a:srgbClr val="D9EAD3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>
                <a:highlight>
                  <a:srgbClr val="D9EAD3"/>
                </a:highlight>
              </a:rPr>
              <a:t>effiziente Werkzeuge zur Team-Zusammenarbeit bereitstellt</a:t>
            </a:r>
            <a:endParaRPr>
              <a:highlight>
                <a:srgbClr val="D9EAD3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Sehr weit verbreitet ist hierfür der Einsatz von Git Servern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Agile detaillierter</a:t>
            </a:r>
            <a:endParaRPr/>
          </a:p>
        </p:txBody>
      </p:sp>
      <p:sp>
        <p:nvSpPr>
          <p:cNvPr id="207" name="Google Shape;207;p21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2809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>
                <a:highlight>
                  <a:srgbClr val="F4CCCC"/>
                </a:highlight>
              </a:rPr>
              <a:t>Automatisierter Build-Prozess</a:t>
            </a:r>
            <a:endParaRPr>
              <a:highlight>
                <a:srgbClr val="F4CCCC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>
                <a:highlight>
                  <a:srgbClr val="F4CCCC"/>
                </a:highlight>
              </a:rPr>
              <a:t>Automatisiertes Testen</a:t>
            </a:r>
            <a:endParaRPr>
              <a:highlight>
                <a:srgbClr val="F4CCCC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CI/CD</a:t>
            </a:r>
            <a:endParaRPr/>
          </a:p>
        </p:txBody>
      </p:sp>
      <p:sp>
        <p:nvSpPr>
          <p:cNvPr id="214" name="Google Shape;214;p22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259500" y="701390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Continuous Integration / Continuous Deployment oder  Delivery</a:t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418350" y="1873050"/>
            <a:ext cx="1988700" cy="5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Zeitskala ist hier jeder erfolgreiche Schritt der Implementierung</a:t>
            </a:r>
            <a:endParaRPr/>
          </a:p>
        </p:txBody>
      </p:sp>
      <p:cxnSp>
        <p:nvCxnSpPr>
          <p:cNvPr id="217" name="Google Shape;217;p22"/>
          <p:cNvCxnSpPr/>
          <p:nvPr/>
        </p:nvCxnSpPr>
        <p:spPr>
          <a:xfrm rot="10800000">
            <a:off x="1076400" y="1365150"/>
            <a:ext cx="33630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2"/>
          <p:cNvSpPr/>
          <p:nvPr/>
        </p:nvSpPr>
        <p:spPr>
          <a:xfrm>
            <a:off x="1950475" y="2590800"/>
            <a:ext cx="21564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Änderungen der einzelnen Teams werden zusammengeführt</a:t>
            </a:r>
            <a:endParaRPr/>
          </a:p>
        </p:txBody>
      </p:sp>
      <p:cxnSp>
        <p:nvCxnSpPr>
          <p:cNvPr id="219" name="Google Shape;219;p22"/>
          <p:cNvCxnSpPr/>
          <p:nvPr/>
        </p:nvCxnSpPr>
        <p:spPr>
          <a:xfrm rot="10800000">
            <a:off x="2599975" y="1343700"/>
            <a:ext cx="504900" cy="12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2"/>
          <p:cNvSpPr/>
          <p:nvPr/>
        </p:nvSpPr>
        <p:spPr>
          <a:xfrm>
            <a:off x="4228350" y="2330250"/>
            <a:ext cx="1988700" cy="11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Zeitskala ist hier Fertigstellung eines Features, eines Teils einer User Story</a:t>
            </a:r>
            <a:endParaRPr/>
          </a:p>
        </p:txBody>
      </p:sp>
      <p:cxnSp>
        <p:nvCxnSpPr>
          <p:cNvPr id="221" name="Google Shape;221;p22"/>
          <p:cNvCxnSpPr/>
          <p:nvPr/>
        </p:nvCxnSpPr>
        <p:spPr>
          <a:xfrm rot="10800000">
            <a:off x="4085650" y="1310175"/>
            <a:ext cx="743100" cy="10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2"/>
          <p:cNvSpPr/>
          <p:nvPr/>
        </p:nvSpPr>
        <p:spPr>
          <a:xfrm>
            <a:off x="5860225" y="3519600"/>
            <a:ext cx="1988700" cy="90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Bereitstellung der Anwendung auf einer Ablage</a:t>
            </a:r>
            <a:endParaRPr/>
          </a:p>
        </p:txBody>
      </p:sp>
      <p:cxnSp>
        <p:nvCxnSpPr>
          <p:cNvPr id="223" name="Google Shape;223;p22"/>
          <p:cNvCxnSpPr>
            <a:stCxn id="222" idx="0"/>
          </p:cNvCxnSpPr>
          <p:nvPr/>
        </p:nvCxnSpPr>
        <p:spPr>
          <a:xfrm rot="10800000">
            <a:off x="5923375" y="1130400"/>
            <a:ext cx="931200" cy="23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2"/>
          <p:cNvSpPr/>
          <p:nvPr/>
        </p:nvSpPr>
        <p:spPr>
          <a:xfrm>
            <a:off x="7200150" y="1874250"/>
            <a:ext cx="1988700" cy="90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Ausliefern der Anwendung in den laufenden Betrieb</a:t>
            </a:r>
            <a:endParaRPr/>
          </a:p>
        </p:txBody>
      </p:sp>
      <p:cxnSp>
        <p:nvCxnSpPr>
          <p:cNvPr id="225" name="Google Shape;225;p22"/>
          <p:cNvCxnSpPr>
            <a:stCxn id="224" idx="0"/>
          </p:cNvCxnSpPr>
          <p:nvPr/>
        </p:nvCxnSpPr>
        <p:spPr>
          <a:xfrm rot="10800000">
            <a:off x="7375500" y="1173150"/>
            <a:ext cx="819000" cy="7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highlight>
                  <a:srgbClr val="EAD1DC"/>
                </a:highlight>
              </a:rPr>
              <a:t>Bezug zu CI/CD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▪"/>
            </a:pPr>
            <a:r>
              <a:rPr lang="de-DE" sz="1500">
                <a:highlight>
                  <a:srgbClr val="FFF2CC"/>
                </a:highlight>
              </a:rPr>
              <a:t>Fachlichen Anforderungen werden als “User Stories” formuliert</a:t>
            </a:r>
            <a:endParaRPr sz="1500">
              <a:highlight>
                <a:srgbClr val="FFF2CC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de-DE" sz="1300">
                <a:highlight>
                  <a:srgbClr val="FFF2CC"/>
                </a:highlight>
              </a:rPr>
              <a:t>Formalisierung “was will der user” und Definition of Done</a:t>
            </a:r>
            <a:endParaRPr sz="1300">
              <a:highlight>
                <a:srgbClr val="FFF2CC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de-DE" sz="1300">
                <a:highlight>
                  <a:srgbClr val="FFF2CC"/>
                </a:highlight>
              </a:rPr>
              <a:t>Diese Stories müssen so fein -granular formuliert werden, dass </a:t>
            </a:r>
            <a:endParaRPr sz="1300">
              <a:highlight>
                <a:srgbClr val="FFF2CC"/>
              </a:highlight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de-DE" sz="1100">
                <a:highlight>
                  <a:srgbClr val="FFF2CC"/>
                </a:highlight>
              </a:rPr>
              <a:t>eine Lösung im geforderten Zeitrahmen möglich ist </a:t>
            </a:r>
            <a:endParaRPr sz="1100">
              <a:highlight>
                <a:srgbClr val="FFF2CC"/>
              </a:highlight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de-DE" sz="1100">
                <a:highlight>
                  <a:srgbClr val="FFF2CC"/>
                </a:highlight>
              </a:rPr>
              <a:t>eine Parallelentwicklung von Stories möglich ist</a:t>
            </a:r>
            <a:endParaRPr sz="1100">
              <a:highlight>
                <a:srgbClr val="FFF2CC"/>
              </a:highlight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586600" y="2775625"/>
            <a:ext cx="7446900" cy="794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Ohne dieses ist der </a:t>
            </a:r>
            <a:r>
              <a:rPr lang="de-DE">
                <a:highlight>
                  <a:srgbClr val="D9EAD3"/>
                </a:highlight>
              </a:rPr>
              <a:t>CI</a:t>
            </a:r>
            <a:r>
              <a:rPr lang="de-DE"/>
              <a:t>/CD-Prozess </a:t>
            </a:r>
            <a:r>
              <a:rPr lang="de-DE">
                <a:highlight>
                  <a:srgbClr val="D9EAD3"/>
                </a:highlight>
              </a:rPr>
              <a:t>hilfreich</a:t>
            </a:r>
            <a:r>
              <a:rPr lang="de-DE"/>
              <a:t>, aber nicht überzeugend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highlight>
                  <a:srgbClr val="EAD1DC"/>
                </a:highlight>
              </a:rPr>
              <a:t>Bezug zu CI/CD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239" name="Google Shape;239;p24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>
                <a:highlight>
                  <a:srgbClr val="D0E0E3"/>
                </a:highlight>
              </a:rPr>
              <a:t>Technische Modelle werde vordefiniert über einen überschaubaren Satz von Templates realisiert</a:t>
            </a:r>
            <a:endParaRPr>
              <a:highlight>
                <a:srgbClr val="D0E0E3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>
                <a:highlight>
                  <a:srgbClr val="D0E0E3"/>
                </a:highlight>
              </a:rPr>
              <a:t>Die Umgebung (Plattform, Infrastruktur) wird ebenfalls vordefiniert</a:t>
            </a:r>
            <a:endParaRPr>
              <a:highlight>
                <a:srgbClr val="D0E0E3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Offener Punkt: Wie können diese Templates formuliert werden?</a:t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622375" y="2811400"/>
            <a:ext cx="6924900" cy="1109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Templates der technischen Modelle müssen sorgfältig getestet werden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reine Funktionalität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Security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highlight>
                  <a:srgbClr val="EAD1DC"/>
                </a:highlight>
              </a:rPr>
              <a:t>Bezug zu CI/CD</a:t>
            </a:r>
            <a:endParaRPr/>
          </a:p>
        </p:txBody>
      </p:sp>
      <p:sp>
        <p:nvSpPr>
          <p:cNvPr id="247" name="Google Shape;247;p25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8" name="Google Shape;248;p25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>
                <a:highlight>
                  <a:srgbClr val="D9EAD3"/>
                </a:highlight>
              </a:rPr>
              <a:t>Source Code Management Tool, das </a:t>
            </a:r>
            <a:endParaRPr>
              <a:highlight>
                <a:srgbClr val="D9EAD3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>
                <a:highlight>
                  <a:srgbClr val="D9EAD3"/>
                </a:highlight>
              </a:rPr>
              <a:t>ein effizientes Entwickeln</a:t>
            </a:r>
            <a:endParaRPr>
              <a:highlight>
                <a:srgbClr val="D9EAD3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>
                <a:highlight>
                  <a:srgbClr val="D9EAD3"/>
                </a:highlight>
              </a:rPr>
              <a:t>ein einfaches Dokumentieren</a:t>
            </a:r>
            <a:endParaRPr>
              <a:highlight>
                <a:srgbClr val="D9EAD3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>
                <a:highlight>
                  <a:srgbClr val="D9EAD3"/>
                </a:highlight>
              </a:rPr>
              <a:t>effiziente Werkzeuge zur Team-Zusammenarbeit bereitstellt</a:t>
            </a:r>
            <a:endParaRPr>
              <a:highlight>
                <a:srgbClr val="D9EAD3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Sehr weit verbreitet ist hierfür der Einsatz von Git Servern</a:t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300450" y="3026000"/>
            <a:ext cx="8520000" cy="1073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Das liefert die Trigger zum Anstoßen der CI/CD-Prozesse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Durch die Dokumentation der Entwicklngs-Historie ist ein Zurücksetzen auf einen älteren Stand möglich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highlight>
                  <a:srgbClr val="EAD1DC"/>
                </a:highlight>
              </a:rPr>
              <a:t>Bezug zu CI/CD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255" name="Google Shape;255;p26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6" name="Google Shape;256;p26"/>
          <p:cNvSpPr txBox="1"/>
          <p:nvPr>
            <p:ph idx="1" type="body"/>
          </p:nvPr>
        </p:nvSpPr>
        <p:spPr>
          <a:xfrm>
            <a:off x="2809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>
                <a:highlight>
                  <a:srgbClr val="F4CCCC"/>
                </a:highlight>
              </a:rPr>
              <a:t>Automatisierter Build-Prozess</a:t>
            </a:r>
            <a:endParaRPr>
              <a:highlight>
                <a:srgbClr val="F4CCCC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>
                <a:highlight>
                  <a:srgbClr val="F4CCCC"/>
                </a:highlight>
              </a:rPr>
              <a:t>Automatisiertes Testen</a:t>
            </a:r>
            <a:endParaRPr>
              <a:highlight>
                <a:srgbClr val="F4CCCC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/>
          <p:nvPr/>
        </p:nvSpPr>
        <p:spPr>
          <a:xfrm>
            <a:off x="422075" y="2553875"/>
            <a:ext cx="7525800" cy="1194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Eine Build-Machine führt im Rahmen einer Pipeline den Build-Prozess + weitere vor- und nachrangige Schritte durch</a:t>
            </a:r>
            <a:endParaRPr>
              <a:highlight>
                <a:srgbClr val="EAD1DC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Vorstellungsrunde</a:t>
            </a:r>
            <a:endParaRPr/>
          </a:p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Name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Rolle im Unternehmen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Themenbezogene Vorkenntnisse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Aktuelle Problemsituation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Individuelle Zielsetzung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Die CI/CD-Umgebung</a:t>
            </a:r>
            <a:endParaRPr/>
          </a:p>
        </p:txBody>
      </p:sp>
      <p:sp>
        <p:nvSpPr>
          <p:cNvPr id="263" name="Google Shape;263;p27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4234975" y="794050"/>
            <a:ext cx="4664100" cy="13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Source Code Management</a:t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4578350" y="1187500"/>
            <a:ext cx="4084775" cy="16455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4578350" y="1416100"/>
            <a:ext cx="4084775" cy="16455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4578350" y="1873300"/>
            <a:ext cx="4084775" cy="16455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107300" y="872750"/>
            <a:ext cx="23964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Developer</a:t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259700" y="1025150"/>
            <a:ext cx="23964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Developer</a:t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412100" y="1177550"/>
            <a:ext cx="23964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Developer</a:t>
            </a:r>
            <a:endParaRPr/>
          </a:p>
        </p:txBody>
      </p:sp>
      <p:cxnSp>
        <p:nvCxnSpPr>
          <p:cNvPr id="271" name="Google Shape;271;p27"/>
          <p:cNvCxnSpPr>
            <a:stCxn id="270" idx="3"/>
            <a:endCxn id="266" idx="1"/>
          </p:cNvCxnSpPr>
          <p:nvPr/>
        </p:nvCxnSpPr>
        <p:spPr>
          <a:xfrm>
            <a:off x="2808500" y="1374350"/>
            <a:ext cx="17700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7"/>
          <p:cNvCxnSpPr>
            <a:stCxn id="266" idx="1"/>
            <a:endCxn id="270" idx="3"/>
          </p:cNvCxnSpPr>
          <p:nvPr/>
        </p:nvCxnSpPr>
        <p:spPr>
          <a:xfrm rot="10800000">
            <a:off x="2808650" y="1374475"/>
            <a:ext cx="17697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7"/>
          <p:cNvSpPr txBox="1"/>
          <p:nvPr/>
        </p:nvSpPr>
        <p:spPr>
          <a:xfrm>
            <a:off x="2925850" y="829825"/>
            <a:ext cx="13092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</a:rPr>
              <a:t>pull (lesend)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</a:rPr>
              <a:t>push (schreibend)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</a:rPr>
              <a:t>pull request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4285050" y="2446550"/>
            <a:ext cx="2131800" cy="8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Build Machine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Pipeline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Pipeline 2</a:t>
            </a:r>
            <a:endParaRPr/>
          </a:p>
        </p:txBody>
      </p:sp>
      <p:cxnSp>
        <p:nvCxnSpPr>
          <p:cNvPr id="275" name="Google Shape;275;p27"/>
          <p:cNvCxnSpPr>
            <a:stCxn id="266" idx="2"/>
          </p:cNvCxnSpPr>
          <p:nvPr/>
        </p:nvCxnSpPr>
        <p:spPr>
          <a:xfrm flipH="1">
            <a:off x="5658637" y="1580650"/>
            <a:ext cx="962100" cy="12309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7"/>
          <p:cNvSpPr/>
          <p:nvPr/>
        </p:nvSpPr>
        <p:spPr>
          <a:xfrm>
            <a:off x="6838925" y="2489475"/>
            <a:ext cx="2210400" cy="13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Repository für die Templates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Technische Modelle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Build Umgebung</a:t>
            </a:r>
            <a:endParaRPr/>
          </a:p>
        </p:txBody>
      </p:sp>
      <p:cxnSp>
        <p:nvCxnSpPr>
          <p:cNvPr id="277" name="Google Shape;277;p27"/>
          <p:cNvCxnSpPr>
            <a:stCxn id="276" idx="1"/>
            <a:endCxn id="274" idx="3"/>
          </p:cNvCxnSpPr>
          <p:nvPr/>
        </p:nvCxnSpPr>
        <p:spPr>
          <a:xfrm rot="10800000">
            <a:off x="6416825" y="2893575"/>
            <a:ext cx="4221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27"/>
          <p:cNvSpPr/>
          <p:nvPr/>
        </p:nvSpPr>
        <p:spPr>
          <a:xfrm>
            <a:off x="3190550" y="3591150"/>
            <a:ext cx="2754300" cy="10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Artefakt-Repository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Binaries der Anwendung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artefakt1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artefakt2</a:t>
            </a:r>
            <a:endParaRPr/>
          </a:p>
        </p:txBody>
      </p:sp>
      <p:cxnSp>
        <p:nvCxnSpPr>
          <p:cNvPr id="279" name="Google Shape;279;p27"/>
          <p:cNvCxnSpPr>
            <a:stCxn id="274" idx="2"/>
            <a:endCxn id="278" idx="0"/>
          </p:cNvCxnSpPr>
          <p:nvPr/>
        </p:nvCxnSpPr>
        <p:spPr>
          <a:xfrm flipH="1">
            <a:off x="4567650" y="3340850"/>
            <a:ext cx="783300" cy="2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7"/>
          <p:cNvCxnSpPr/>
          <p:nvPr/>
        </p:nvCxnSpPr>
        <p:spPr>
          <a:xfrm flipH="1">
            <a:off x="4921725" y="2854325"/>
            <a:ext cx="744000" cy="13521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27"/>
          <p:cNvSpPr/>
          <p:nvPr/>
        </p:nvSpPr>
        <p:spPr>
          <a:xfrm>
            <a:off x="157375" y="3412300"/>
            <a:ext cx="2210400" cy="43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Test &amp; QS</a:t>
            </a:r>
            <a:endParaRPr/>
          </a:p>
        </p:txBody>
      </p:sp>
      <p:sp>
        <p:nvSpPr>
          <p:cNvPr id="282" name="Google Shape;282;p27"/>
          <p:cNvSpPr/>
          <p:nvPr/>
        </p:nvSpPr>
        <p:spPr>
          <a:xfrm>
            <a:off x="157375" y="4098100"/>
            <a:ext cx="2210400" cy="43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Production</a:t>
            </a:r>
            <a:endParaRPr/>
          </a:p>
        </p:txBody>
      </p:sp>
      <p:cxnSp>
        <p:nvCxnSpPr>
          <p:cNvPr id="283" name="Google Shape;283;p27"/>
          <p:cNvCxnSpPr>
            <a:stCxn id="278" idx="1"/>
            <a:endCxn id="270" idx="2"/>
          </p:cNvCxnSpPr>
          <p:nvPr/>
        </p:nvCxnSpPr>
        <p:spPr>
          <a:xfrm rot="10800000">
            <a:off x="1610150" y="1571250"/>
            <a:ext cx="1580400" cy="25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7"/>
          <p:cNvCxnSpPr>
            <a:stCxn id="278" idx="1"/>
            <a:endCxn id="281" idx="3"/>
          </p:cNvCxnSpPr>
          <p:nvPr/>
        </p:nvCxnSpPr>
        <p:spPr>
          <a:xfrm rot="10800000">
            <a:off x="2367650" y="3630450"/>
            <a:ext cx="82290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7"/>
          <p:cNvCxnSpPr>
            <a:stCxn id="278" idx="1"/>
            <a:endCxn id="282" idx="3"/>
          </p:cNvCxnSpPr>
          <p:nvPr/>
        </p:nvCxnSpPr>
        <p:spPr>
          <a:xfrm flipH="1">
            <a:off x="2367650" y="4091850"/>
            <a:ext cx="822900" cy="2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Die CI/CD-Umgebung </a:t>
            </a:r>
            <a:r>
              <a:rPr lang="de-DE">
                <a:highlight>
                  <a:srgbClr val="FFF2CC"/>
                </a:highlight>
              </a:rPr>
              <a:t>mit Produkten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291" name="Google Shape;291;p28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4234975" y="794050"/>
            <a:ext cx="4664100" cy="13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Source Code Management </a:t>
            </a:r>
            <a:r>
              <a:rPr lang="de-DE">
                <a:highlight>
                  <a:srgbClr val="FFF2CC"/>
                </a:highlight>
              </a:rPr>
              <a:t>(GitLab, GitHub, BitBucket)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4578350" y="1187500"/>
            <a:ext cx="4084775" cy="16455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4578350" y="1416100"/>
            <a:ext cx="4084775" cy="16455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4578350" y="1873300"/>
            <a:ext cx="4084775" cy="16455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107300" y="872750"/>
            <a:ext cx="23964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Developer</a:t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259700" y="1025150"/>
            <a:ext cx="23964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Developer</a:t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412100" y="1177550"/>
            <a:ext cx="23964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Developer</a:t>
            </a:r>
            <a:endParaRPr/>
          </a:p>
        </p:txBody>
      </p:sp>
      <p:cxnSp>
        <p:nvCxnSpPr>
          <p:cNvPr id="299" name="Google Shape;299;p28"/>
          <p:cNvCxnSpPr>
            <a:stCxn id="298" idx="3"/>
            <a:endCxn id="294" idx="1"/>
          </p:cNvCxnSpPr>
          <p:nvPr/>
        </p:nvCxnSpPr>
        <p:spPr>
          <a:xfrm>
            <a:off x="2808500" y="1374350"/>
            <a:ext cx="17700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8"/>
          <p:cNvCxnSpPr>
            <a:stCxn id="294" idx="1"/>
            <a:endCxn id="298" idx="3"/>
          </p:cNvCxnSpPr>
          <p:nvPr/>
        </p:nvCxnSpPr>
        <p:spPr>
          <a:xfrm rot="10800000">
            <a:off x="2808650" y="1374475"/>
            <a:ext cx="17697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28"/>
          <p:cNvSpPr txBox="1"/>
          <p:nvPr/>
        </p:nvSpPr>
        <p:spPr>
          <a:xfrm>
            <a:off x="2925850" y="829825"/>
            <a:ext cx="13092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</a:rPr>
              <a:t>pull (lesend)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</a:rPr>
              <a:t>push (schreibend)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</a:rPr>
              <a:t>pull request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3154775" y="2446550"/>
            <a:ext cx="3262200" cy="8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Build Machine (</a:t>
            </a:r>
            <a:r>
              <a:rPr lang="de-DE">
                <a:highlight>
                  <a:srgbClr val="FFF2CC"/>
                </a:highlight>
              </a:rPr>
              <a:t>Jenkins, GitLab, GitHub, Bitbucket</a:t>
            </a:r>
            <a:r>
              <a:rPr lang="de-DE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Pipeline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Pipeline 2</a:t>
            </a:r>
            <a:endParaRPr/>
          </a:p>
        </p:txBody>
      </p:sp>
      <p:cxnSp>
        <p:nvCxnSpPr>
          <p:cNvPr id="303" name="Google Shape;303;p28"/>
          <p:cNvCxnSpPr>
            <a:stCxn id="294" idx="2"/>
          </p:cNvCxnSpPr>
          <p:nvPr/>
        </p:nvCxnSpPr>
        <p:spPr>
          <a:xfrm flipH="1">
            <a:off x="5658637" y="1580650"/>
            <a:ext cx="962100" cy="12309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28"/>
          <p:cNvSpPr/>
          <p:nvPr/>
        </p:nvSpPr>
        <p:spPr>
          <a:xfrm>
            <a:off x="6838925" y="2489475"/>
            <a:ext cx="2210400" cy="13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Repository für die Templates </a:t>
            </a:r>
            <a:r>
              <a:rPr lang="de-DE">
                <a:highlight>
                  <a:srgbClr val="FFF2CC"/>
                </a:highlight>
              </a:rPr>
              <a:t>im Docker-Image-Format</a:t>
            </a:r>
            <a:endParaRPr>
              <a:highlight>
                <a:srgbClr val="FFF2C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Technische Modelle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Build Umgebung</a:t>
            </a:r>
            <a:endParaRPr/>
          </a:p>
        </p:txBody>
      </p:sp>
      <p:cxnSp>
        <p:nvCxnSpPr>
          <p:cNvPr id="305" name="Google Shape;305;p28"/>
          <p:cNvCxnSpPr>
            <a:stCxn id="304" idx="1"/>
            <a:endCxn id="302" idx="3"/>
          </p:cNvCxnSpPr>
          <p:nvPr/>
        </p:nvCxnSpPr>
        <p:spPr>
          <a:xfrm rot="10800000">
            <a:off x="6417125" y="2893575"/>
            <a:ext cx="4218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8"/>
          <p:cNvSpPr/>
          <p:nvPr/>
        </p:nvSpPr>
        <p:spPr>
          <a:xfrm>
            <a:off x="3190550" y="3591150"/>
            <a:ext cx="3430200" cy="10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Artefakt-Repository </a:t>
            </a:r>
            <a:r>
              <a:rPr lang="de-DE">
                <a:highlight>
                  <a:srgbClr val="FFF2CC"/>
                </a:highlight>
              </a:rPr>
              <a:t>(Nexus, Artifactory)</a:t>
            </a:r>
            <a:endParaRPr>
              <a:highlight>
                <a:srgbClr val="FFF2CC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Binaries der Anwendung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artefakt1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artefakt2</a:t>
            </a:r>
            <a:endParaRPr/>
          </a:p>
        </p:txBody>
      </p:sp>
      <p:cxnSp>
        <p:nvCxnSpPr>
          <p:cNvPr id="307" name="Google Shape;307;p28"/>
          <p:cNvCxnSpPr>
            <a:stCxn id="302" idx="2"/>
            <a:endCxn id="306" idx="0"/>
          </p:cNvCxnSpPr>
          <p:nvPr/>
        </p:nvCxnSpPr>
        <p:spPr>
          <a:xfrm>
            <a:off x="4785875" y="3340850"/>
            <a:ext cx="119700" cy="2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8"/>
          <p:cNvCxnSpPr/>
          <p:nvPr/>
        </p:nvCxnSpPr>
        <p:spPr>
          <a:xfrm flipH="1">
            <a:off x="4921725" y="2854325"/>
            <a:ext cx="744000" cy="13521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28"/>
          <p:cNvSpPr/>
          <p:nvPr/>
        </p:nvSpPr>
        <p:spPr>
          <a:xfrm>
            <a:off x="157375" y="3412300"/>
            <a:ext cx="2210400" cy="43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Test &amp; QS</a:t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157375" y="4098100"/>
            <a:ext cx="2210400" cy="43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Production</a:t>
            </a:r>
            <a:endParaRPr/>
          </a:p>
        </p:txBody>
      </p:sp>
      <p:cxnSp>
        <p:nvCxnSpPr>
          <p:cNvPr id="311" name="Google Shape;311;p28"/>
          <p:cNvCxnSpPr>
            <a:stCxn id="306" idx="1"/>
            <a:endCxn id="298" idx="2"/>
          </p:cNvCxnSpPr>
          <p:nvPr/>
        </p:nvCxnSpPr>
        <p:spPr>
          <a:xfrm rot="10800000">
            <a:off x="1610150" y="1571250"/>
            <a:ext cx="1580400" cy="25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8"/>
          <p:cNvCxnSpPr>
            <a:stCxn id="306" idx="1"/>
            <a:endCxn id="309" idx="3"/>
          </p:cNvCxnSpPr>
          <p:nvPr/>
        </p:nvCxnSpPr>
        <p:spPr>
          <a:xfrm rot="10800000">
            <a:off x="2367650" y="3630450"/>
            <a:ext cx="82290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8"/>
          <p:cNvCxnSpPr>
            <a:stCxn id="306" idx="1"/>
            <a:endCxn id="310" idx="3"/>
          </p:cNvCxnSpPr>
          <p:nvPr/>
        </p:nvCxnSpPr>
        <p:spPr>
          <a:xfrm flipH="1">
            <a:off x="2367650" y="4091850"/>
            <a:ext cx="822900" cy="2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Bezug zur Azure Cloud</a:t>
            </a:r>
            <a:endParaRPr/>
          </a:p>
        </p:txBody>
      </p:sp>
      <p:sp>
        <p:nvSpPr>
          <p:cNvPr id="319" name="Google Shape;319;p29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0" name="Google Shape;320;p29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Beteiligte Produkte werden bereitgestellt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Pipelines zum Bauen einer Standard-Applikation sind vorhanden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/>
          <p:nvPr>
            <p:ph type="title"/>
          </p:nvPr>
        </p:nvSpPr>
        <p:spPr>
          <a:xfrm>
            <a:off x="324000" y="3219840"/>
            <a:ext cx="8496000" cy="102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Exkurs: Virtualisierung</a:t>
            </a:r>
            <a:endParaRPr/>
          </a:p>
        </p:txBody>
      </p:sp>
      <p:sp>
        <p:nvSpPr>
          <p:cNvPr id="326" name="Google Shape;326;p30"/>
          <p:cNvSpPr txBox="1"/>
          <p:nvPr>
            <p:ph idx="1" type="body"/>
          </p:nvPr>
        </p:nvSpPr>
        <p:spPr>
          <a:xfrm>
            <a:off x="324000" y="2094840"/>
            <a:ext cx="8496000" cy="112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highlight>
                  <a:srgbClr val="D9EAD3"/>
                </a:highlight>
              </a:rPr>
              <a:t>Virtualisierte Rechner</a:t>
            </a:r>
            <a:endParaRPr>
              <a:highlight>
                <a:srgbClr val="D9EAD3"/>
              </a:highlight>
            </a:endParaRPr>
          </a:p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4" name="Google Shape;334;p31"/>
          <p:cNvSpPr/>
          <p:nvPr/>
        </p:nvSpPr>
        <p:spPr>
          <a:xfrm>
            <a:off x="164525" y="858450"/>
            <a:ext cx="2646875" cy="27040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Rechenzentrum</a:t>
            </a: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550825" y="2282025"/>
            <a:ext cx="658200" cy="4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Bare</a:t>
            </a:r>
            <a:endParaRPr/>
          </a:p>
        </p:txBody>
      </p:sp>
      <p:sp>
        <p:nvSpPr>
          <p:cNvPr id="336" name="Google Shape;336;p31"/>
          <p:cNvSpPr/>
          <p:nvPr/>
        </p:nvSpPr>
        <p:spPr>
          <a:xfrm>
            <a:off x="1312825" y="2282025"/>
            <a:ext cx="711600" cy="4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Metal</a:t>
            </a:r>
            <a:endParaRPr/>
          </a:p>
        </p:txBody>
      </p:sp>
      <p:sp>
        <p:nvSpPr>
          <p:cNvPr id="337" name="Google Shape;337;p31"/>
          <p:cNvSpPr/>
          <p:nvPr/>
        </p:nvSpPr>
        <p:spPr>
          <a:xfrm>
            <a:off x="550825" y="2805800"/>
            <a:ext cx="550800" cy="4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1"/>
          <p:cNvSpPr/>
          <p:nvPr/>
        </p:nvSpPr>
        <p:spPr>
          <a:xfrm>
            <a:off x="812050" y="2905950"/>
            <a:ext cx="550800" cy="4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1040650" y="3058350"/>
            <a:ext cx="550800" cy="4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3104700" y="2088875"/>
            <a:ext cx="2346300" cy="7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Virtualisierungs-Software</a:t>
            </a:r>
            <a:endParaRPr/>
          </a:p>
        </p:txBody>
      </p:sp>
      <p:sp>
        <p:nvSpPr>
          <p:cNvPr id="341" name="Google Shape;341;p31"/>
          <p:cNvSpPr/>
          <p:nvPr/>
        </p:nvSpPr>
        <p:spPr>
          <a:xfrm>
            <a:off x="6295250" y="2092325"/>
            <a:ext cx="865500" cy="76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CPU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Storage</a:t>
            </a:r>
            <a:endParaRPr/>
          </a:p>
        </p:txBody>
      </p:sp>
      <p:cxnSp>
        <p:nvCxnSpPr>
          <p:cNvPr id="342" name="Google Shape;342;p31"/>
          <p:cNvCxnSpPr>
            <a:stCxn id="340" idx="3"/>
            <a:endCxn id="341" idx="1"/>
          </p:cNvCxnSpPr>
          <p:nvPr/>
        </p:nvCxnSpPr>
        <p:spPr>
          <a:xfrm>
            <a:off x="5451000" y="2475125"/>
            <a:ext cx="84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1"/>
          <p:cNvCxnSpPr>
            <a:stCxn id="339" idx="3"/>
            <a:endCxn id="340" idx="1"/>
          </p:cNvCxnSpPr>
          <p:nvPr/>
        </p:nvCxnSpPr>
        <p:spPr>
          <a:xfrm flipH="1" rot="10800000">
            <a:off x="1591450" y="2475000"/>
            <a:ext cx="1513200" cy="7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Bereitstellung einer Anwendung: Klassisch</a:t>
            </a:r>
            <a:endParaRPr/>
          </a:p>
        </p:txBody>
      </p:sp>
      <p:sp>
        <p:nvSpPr>
          <p:cNvPr id="349" name="Google Shape;349;p32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150225" y="1548650"/>
            <a:ext cx="865500" cy="76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CPU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Storage</a:t>
            </a:r>
            <a:endParaRPr/>
          </a:p>
        </p:txBody>
      </p:sp>
      <p:cxnSp>
        <p:nvCxnSpPr>
          <p:cNvPr id="351" name="Google Shape;351;p32"/>
          <p:cNvCxnSpPr>
            <a:stCxn id="350" idx="3"/>
            <a:endCxn id="352" idx="1"/>
          </p:cNvCxnSpPr>
          <p:nvPr/>
        </p:nvCxnSpPr>
        <p:spPr>
          <a:xfrm>
            <a:off x="1015725" y="1931450"/>
            <a:ext cx="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32"/>
          <p:cNvSpPr/>
          <p:nvPr/>
        </p:nvSpPr>
        <p:spPr>
          <a:xfrm>
            <a:off x="1495700" y="1420700"/>
            <a:ext cx="865500" cy="1021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CPU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Storage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OS</a:t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3934100" y="1420700"/>
            <a:ext cx="2318100" cy="2091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Storage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Infrastruktur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Weitere Aktionen, z.B. Zertifikate einspielen, …</a:t>
            </a:r>
            <a:endParaRPr/>
          </a:p>
        </p:txBody>
      </p:sp>
      <p:cxnSp>
        <p:nvCxnSpPr>
          <p:cNvPr id="354" name="Google Shape;354;p32"/>
          <p:cNvCxnSpPr>
            <a:endCxn id="353" idx="1"/>
          </p:cNvCxnSpPr>
          <p:nvPr/>
        </p:nvCxnSpPr>
        <p:spPr>
          <a:xfrm>
            <a:off x="2361200" y="1931450"/>
            <a:ext cx="1572900" cy="5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32"/>
          <p:cNvSpPr txBox="1"/>
          <p:nvPr/>
        </p:nvSpPr>
        <p:spPr>
          <a:xfrm>
            <a:off x="879900" y="3591150"/>
            <a:ext cx="2511000" cy="1021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z.B. Ansible Skript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Installations-Anweisungen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56" name="Google Shape;356;p32"/>
          <p:cNvCxnSpPr>
            <a:stCxn id="355" idx="0"/>
          </p:cNvCxnSpPr>
          <p:nvPr/>
        </p:nvCxnSpPr>
        <p:spPr>
          <a:xfrm flipH="1" rot="10800000">
            <a:off x="2135400" y="2203350"/>
            <a:ext cx="976500" cy="13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32"/>
          <p:cNvSpPr/>
          <p:nvPr/>
        </p:nvSpPr>
        <p:spPr>
          <a:xfrm>
            <a:off x="6767375" y="1008675"/>
            <a:ext cx="2110200" cy="1230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Dauer ist grob geschätzt 30 Minuten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und damit für CI/CD ungeeignet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Virtualisierung von Anwendungen: Images (VmWare, Virtual Box)</a:t>
            </a:r>
            <a:endParaRPr/>
          </a:p>
        </p:txBody>
      </p:sp>
      <p:sp>
        <p:nvSpPr>
          <p:cNvPr id="363" name="Google Shape;363;p33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85850" y="1711850"/>
            <a:ext cx="865500" cy="76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CPU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Storage</a:t>
            </a:r>
            <a:endParaRPr/>
          </a:p>
        </p:txBody>
      </p:sp>
      <p:cxnSp>
        <p:nvCxnSpPr>
          <p:cNvPr id="365" name="Google Shape;365;p33"/>
          <p:cNvCxnSpPr>
            <a:stCxn id="364" idx="3"/>
            <a:endCxn id="366" idx="1"/>
          </p:cNvCxnSpPr>
          <p:nvPr/>
        </p:nvCxnSpPr>
        <p:spPr>
          <a:xfrm>
            <a:off x="951350" y="2094650"/>
            <a:ext cx="1874400" cy="15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3"/>
          <p:cNvSpPr/>
          <p:nvPr/>
        </p:nvSpPr>
        <p:spPr>
          <a:xfrm>
            <a:off x="1495700" y="811100"/>
            <a:ext cx="2259900" cy="1347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Storage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Image Player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3"/>
          <p:cNvSpPr/>
          <p:nvPr/>
        </p:nvSpPr>
        <p:spPr>
          <a:xfrm>
            <a:off x="1648100" y="963500"/>
            <a:ext cx="2259900" cy="1347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Storage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Image Player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3"/>
          <p:cNvSpPr/>
          <p:nvPr/>
        </p:nvSpPr>
        <p:spPr>
          <a:xfrm>
            <a:off x="1800500" y="1115900"/>
            <a:ext cx="2259900" cy="1347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Storage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Image Player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p33"/>
          <p:cNvCxnSpPr>
            <a:stCxn id="364" idx="3"/>
            <a:endCxn id="367" idx="1"/>
          </p:cNvCxnSpPr>
          <p:nvPr/>
        </p:nvCxnSpPr>
        <p:spPr>
          <a:xfrm flipH="1" rot="10800000">
            <a:off x="951350" y="1485050"/>
            <a:ext cx="5445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33"/>
          <p:cNvCxnSpPr>
            <a:stCxn id="364" idx="3"/>
            <a:endCxn id="368" idx="1"/>
          </p:cNvCxnSpPr>
          <p:nvPr/>
        </p:nvCxnSpPr>
        <p:spPr>
          <a:xfrm flipH="1" rot="10800000">
            <a:off x="951350" y="1637450"/>
            <a:ext cx="6969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33"/>
          <p:cNvCxnSpPr>
            <a:stCxn id="364" idx="3"/>
            <a:endCxn id="369" idx="1"/>
          </p:cNvCxnSpPr>
          <p:nvPr/>
        </p:nvCxnSpPr>
        <p:spPr>
          <a:xfrm flipH="1" rot="10800000">
            <a:off x="951350" y="1789850"/>
            <a:ext cx="8493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33"/>
          <p:cNvSpPr/>
          <p:nvPr/>
        </p:nvSpPr>
        <p:spPr>
          <a:xfrm>
            <a:off x="4528275" y="743975"/>
            <a:ext cx="2203500" cy="1023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Image Repository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Image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Image n</a:t>
            </a:r>
            <a:endParaRPr/>
          </a:p>
        </p:txBody>
      </p:sp>
      <p:sp>
        <p:nvSpPr>
          <p:cNvPr id="374" name="Google Shape;374;p33"/>
          <p:cNvSpPr/>
          <p:nvPr/>
        </p:nvSpPr>
        <p:spPr>
          <a:xfrm>
            <a:off x="7146525" y="1056575"/>
            <a:ext cx="1859700" cy="3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“Image Developer”</a:t>
            </a:r>
            <a:endParaRPr/>
          </a:p>
        </p:txBody>
      </p:sp>
      <p:cxnSp>
        <p:nvCxnSpPr>
          <p:cNvPr id="375" name="Google Shape;375;p33"/>
          <p:cNvCxnSpPr>
            <a:stCxn id="374" idx="1"/>
            <a:endCxn id="373" idx="3"/>
          </p:cNvCxnSpPr>
          <p:nvPr/>
        </p:nvCxnSpPr>
        <p:spPr>
          <a:xfrm flipH="1">
            <a:off x="6731625" y="1245425"/>
            <a:ext cx="4149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76" name="Google Shape;376;p33"/>
          <p:cNvGrpSpPr/>
          <p:nvPr/>
        </p:nvGrpSpPr>
        <p:grpSpPr>
          <a:xfrm>
            <a:off x="2825656" y="2383867"/>
            <a:ext cx="4527902" cy="2366255"/>
            <a:chOff x="1495700" y="1358940"/>
            <a:chExt cx="2839700" cy="1409660"/>
          </a:xfrm>
        </p:grpSpPr>
        <p:sp>
          <p:nvSpPr>
            <p:cNvPr id="366" name="Google Shape;366;p33"/>
            <p:cNvSpPr/>
            <p:nvPr/>
          </p:nvSpPr>
          <p:spPr>
            <a:xfrm>
              <a:off x="1495700" y="1420700"/>
              <a:ext cx="2259900" cy="13479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/>
                <a:t>RAM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/>
                <a:t>CPU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/>
                <a:t>Storage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/>
                <a:t>OS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/>
                <a:t>Image Player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 txBox="1"/>
            <p:nvPr/>
          </p:nvSpPr>
          <p:spPr>
            <a:xfrm>
              <a:off x="3298000" y="1358940"/>
              <a:ext cx="1037400" cy="4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2000">
                  <a:solidFill>
                    <a:schemeClr val="dk1"/>
                  </a:solidFill>
                </a:rPr>
                <a:t>Host</a:t>
              </a:r>
              <a:endParaRPr sz="2000">
                <a:solidFill>
                  <a:schemeClr val="dk1"/>
                </a:solidFill>
              </a:endParaRPr>
            </a:p>
          </p:txBody>
        </p:sp>
      </p:grpSp>
      <p:sp>
        <p:nvSpPr>
          <p:cNvPr id="378" name="Google Shape;378;p33"/>
          <p:cNvSpPr txBox="1"/>
          <p:nvPr/>
        </p:nvSpPr>
        <p:spPr>
          <a:xfrm>
            <a:off x="3311200" y="1114125"/>
            <a:ext cx="1037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dk1"/>
                </a:solidFill>
              </a:rPr>
              <a:t>Host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79" name="Google Shape;379;p33"/>
          <p:cNvSpPr/>
          <p:nvPr/>
        </p:nvSpPr>
        <p:spPr>
          <a:xfrm>
            <a:off x="4097325" y="2812725"/>
            <a:ext cx="2318100" cy="18153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Storage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Infrastruktur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Weitere Aktionen, z.B. Zertifikate einspielen, …</a:t>
            </a:r>
            <a:endParaRPr/>
          </a:p>
        </p:txBody>
      </p:sp>
      <p:cxnSp>
        <p:nvCxnSpPr>
          <p:cNvPr id="380" name="Google Shape;380;p33"/>
          <p:cNvCxnSpPr>
            <a:stCxn id="373" idx="2"/>
            <a:endCxn id="379" idx="0"/>
          </p:cNvCxnSpPr>
          <p:nvPr/>
        </p:nvCxnSpPr>
        <p:spPr>
          <a:xfrm flipH="1">
            <a:off x="5256525" y="1766975"/>
            <a:ext cx="373500" cy="10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33"/>
          <p:cNvSpPr txBox="1"/>
          <p:nvPr/>
        </p:nvSpPr>
        <p:spPr>
          <a:xfrm>
            <a:off x="5580200" y="1852800"/>
            <a:ext cx="1073100" cy="457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copy (n GByte)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start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82" name="Google Shape;382;p33"/>
          <p:cNvSpPr/>
          <p:nvPr/>
        </p:nvSpPr>
        <p:spPr>
          <a:xfrm>
            <a:off x="6653300" y="3439650"/>
            <a:ext cx="2310000" cy="1045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Dauer ein paar Minuten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Aufwändig durch Emulation des Image-OS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 txBox="1"/>
          <p:nvPr>
            <p:ph type="title"/>
          </p:nvPr>
        </p:nvSpPr>
        <p:spPr>
          <a:xfrm>
            <a:off x="323525" y="0"/>
            <a:ext cx="60918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Virtualisierung von Anwendungen: Container (Linux seit 2007, Windows 10+)</a:t>
            </a:r>
            <a:endParaRPr/>
          </a:p>
        </p:txBody>
      </p:sp>
      <p:sp>
        <p:nvSpPr>
          <p:cNvPr id="388" name="Google Shape;388;p34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85850" y="1711850"/>
            <a:ext cx="865500" cy="76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CPU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Storage</a:t>
            </a:r>
            <a:endParaRPr/>
          </a:p>
        </p:txBody>
      </p:sp>
      <p:cxnSp>
        <p:nvCxnSpPr>
          <p:cNvPr id="390" name="Google Shape;390;p34"/>
          <p:cNvCxnSpPr>
            <a:stCxn id="389" idx="3"/>
            <a:endCxn id="391" idx="1"/>
          </p:cNvCxnSpPr>
          <p:nvPr/>
        </p:nvCxnSpPr>
        <p:spPr>
          <a:xfrm>
            <a:off x="951350" y="2094650"/>
            <a:ext cx="1158900" cy="15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34"/>
          <p:cNvSpPr/>
          <p:nvPr/>
        </p:nvSpPr>
        <p:spPr>
          <a:xfrm>
            <a:off x="1495700" y="811100"/>
            <a:ext cx="2259900" cy="939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Storage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OS</a:t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>
            <a:off x="1648100" y="963500"/>
            <a:ext cx="2259900" cy="939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Storage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</a:t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>
            <a:off x="1800500" y="1115900"/>
            <a:ext cx="2259900" cy="1045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Storage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OS</a:t>
            </a:r>
            <a:endParaRPr/>
          </a:p>
        </p:txBody>
      </p:sp>
      <p:cxnSp>
        <p:nvCxnSpPr>
          <p:cNvPr id="395" name="Google Shape;395;p34"/>
          <p:cNvCxnSpPr>
            <a:stCxn id="389" idx="3"/>
            <a:endCxn id="392" idx="1"/>
          </p:cNvCxnSpPr>
          <p:nvPr/>
        </p:nvCxnSpPr>
        <p:spPr>
          <a:xfrm flipH="1" rot="10800000">
            <a:off x="951350" y="1280750"/>
            <a:ext cx="544500" cy="8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34"/>
          <p:cNvCxnSpPr>
            <a:stCxn id="389" idx="3"/>
            <a:endCxn id="393" idx="1"/>
          </p:cNvCxnSpPr>
          <p:nvPr/>
        </p:nvCxnSpPr>
        <p:spPr>
          <a:xfrm flipH="1" rot="10800000">
            <a:off x="951350" y="1433150"/>
            <a:ext cx="696900" cy="6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34"/>
          <p:cNvCxnSpPr>
            <a:stCxn id="389" idx="3"/>
            <a:endCxn id="394" idx="1"/>
          </p:cNvCxnSpPr>
          <p:nvPr/>
        </p:nvCxnSpPr>
        <p:spPr>
          <a:xfrm flipH="1" rot="10800000">
            <a:off x="951350" y="1638950"/>
            <a:ext cx="849300" cy="4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4"/>
          <p:cNvSpPr/>
          <p:nvPr/>
        </p:nvSpPr>
        <p:spPr>
          <a:xfrm>
            <a:off x="4528275" y="743975"/>
            <a:ext cx="2203500" cy="1023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Image Repository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Image 1_h1, 1_h2, 1_h3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Image n_h1, n_h2, n_h3</a:t>
            </a:r>
            <a:endParaRPr/>
          </a:p>
        </p:txBody>
      </p:sp>
      <p:sp>
        <p:nvSpPr>
          <p:cNvPr id="399" name="Google Shape;399;p34"/>
          <p:cNvSpPr/>
          <p:nvPr/>
        </p:nvSpPr>
        <p:spPr>
          <a:xfrm>
            <a:off x="7146525" y="1056575"/>
            <a:ext cx="1859700" cy="3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“Image Developer”</a:t>
            </a:r>
            <a:endParaRPr/>
          </a:p>
        </p:txBody>
      </p:sp>
      <p:cxnSp>
        <p:nvCxnSpPr>
          <p:cNvPr id="400" name="Google Shape;400;p34"/>
          <p:cNvCxnSpPr>
            <a:stCxn id="399" idx="1"/>
            <a:endCxn id="398" idx="3"/>
          </p:cNvCxnSpPr>
          <p:nvPr/>
        </p:nvCxnSpPr>
        <p:spPr>
          <a:xfrm flipH="1">
            <a:off x="6731625" y="1245425"/>
            <a:ext cx="4149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01" name="Google Shape;401;p34"/>
          <p:cNvGrpSpPr/>
          <p:nvPr/>
        </p:nvGrpSpPr>
        <p:grpSpPr>
          <a:xfrm>
            <a:off x="2110322" y="2383880"/>
            <a:ext cx="5243222" cy="2366255"/>
            <a:chOff x="1495700" y="1358940"/>
            <a:chExt cx="2839700" cy="1409660"/>
          </a:xfrm>
        </p:grpSpPr>
        <p:sp>
          <p:nvSpPr>
            <p:cNvPr id="391" name="Google Shape;391;p34"/>
            <p:cNvSpPr/>
            <p:nvPr/>
          </p:nvSpPr>
          <p:spPr>
            <a:xfrm>
              <a:off x="1495700" y="1420700"/>
              <a:ext cx="2259900" cy="13479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/>
                <a:t>RAM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/>
                <a:t>CPU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/>
                <a:t>Storage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/>
                <a:t>OS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+"/>
              </a:pPr>
              <a:r>
                <a:rPr lang="de-DE"/>
                <a:t>Kernel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+"/>
              </a:pPr>
              <a:r>
                <a:rPr lang="de-DE"/>
                <a:t>Distribution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 txBox="1"/>
            <p:nvPr/>
          </p:nvSpPr>
          <p:spPr>
            <a:xfrm>
              <a:off x="3298000" y="1358940"/>
              <a:ext cx="1037400" cy="4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2000">
                  <a:solidFill>
                    <a:schemeClr val="dk1"/>
                  </a:solidFill>
                </a:rPr>
                <a:t>Host</a:t>
              </a:r>
              <a:endParaRPr sz="2000">
                <a:solidFill>
                  <a:schemeClr val="dk1"/>
                </a:solidFill>
              </a:endParaRPr>
            </a:p>
          </p:txBody>
        </p:sp>
      </p:grpSp>
      <p:sp>
        <p:nvSpPr>
          <p:cNvPr id="403" name="Google Shape;403;p34"/>
          <p:cNvSpPr txBox="1"/>
          <p:nvPr/>
        </p:nvSpPr>
        <p:spPr>
          <a:xfrm>
            <a:off x="3311200" y="1114125"/>
            <a:ext cx="1037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dk1"/>
                </a:solidFill>
              </a:rPr>
              <a:t>Host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3861375" y="2848475"/>
            <a:ext cx="2318100" cy="18153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RAM, CPU, Storage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Infrastruktur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Weitere Aktionen, z.B. Zertifikate einspielen, …</a:t>
            </a:r>
            <a:endParaRPr/>
          </a:p>
        </p:txBody>
      </p:sp>
      <p:cxnSp>
        <p:nvCxnSpPr>
          <p:cNvPr id="405" name="Google Shape;405;p34"/>
          <p:cNvCxnSpPr>
            <a:stCxn id="398" idx="2"/>
            <a:endCxn id="404" idx="0"/>
          </p:cNvCxnSpPr>
          <p:nvPr/>
        </p:nvCxnSpPr>
        <p:spPr>
          <a:xfrm flipH="1">
            <a:off x="5020425" y="1766975"/>
            <a:ext cx="609600" cy="10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34"/>
          <p:cNvSpPr txBox="1"/>
          <p:nvPr/>
        </p:nvSpPr>
        <p:spPr>
          <a:xfrm>
            <a:off x="5580200" y="1852800"/>
            <a:ext cx="1073100" cy="457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copy (n 50MByte)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create Container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start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07" name="Google Shape;407;p34"/>
          <p:cNvSpPr/>
          <p:nvPr/>
        </p:nvSpPr>
        <p:spPr>
          <a:xfrm>
            <a:off x="6495550" y="3190550"/>
            <a:ext cx="2648400" cy="1294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Dauer ein paar Sekunden bis zu Minuten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Image pro zu unterstützender Rechnerarchitektur / Host-OS</a:t>
            </a:r>
            <a:endParaRPr/>
          </a:p>
        </p:txBody>
      </p:sp>
      <p:cxnSp>
        <p:nvCxnSpPr>
          <p:cNvPr id="408" name="Google Shape;408;p34"/>
          <p:cNvCxnSpPr/>
          <p:nvPr/>
        </p:nvCxnSpPr>
        <p:spPr>
          <a:xfrm flipH="1">
            <a:off x="3247650" y="3455225"/>
            <a:ext cx="622500" cy="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34"/>
          <p:cNvCxnSpPr/>
          <p:nvPr/>
        </p:nvCxnSpPr>
        <p:spPr>
          <a:xfrm rot="10800000">
            <a:off x="2947250" y="2932875"/>
            <a:ext cx="10302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Beispiel</a:t>
            </a:r>
            <a:endParaRPr/>
          </a:p>
        </p:txBody>
      </p:sp>
      <p:sp>
        <p:nvSpPr>
          <p:cNvPr id="415" name="Google Shape;415;p35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16" name="Google Shape;416;p35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Wir brauchen einen Web Server, z.B. nginx</a:t>
            </a:r>
            <a:endParaRPr/>
          </a:p>
        </p:txBody>
      </p:sp>
      <p:pic>
        <p:nvPicPr>
          <p:cNvPr id="417" name="Google Shape;4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100" y="1344825"/>
            <a:ext cx="3991475" cy="9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5"/>
          <p:cNvPicPr preferRelativeResize="0"/>
          <p:nvPr/>
        </p:nvPicPr>
        <p:blipFill rotWithShape="1">
          <a:blip r:embed="rId4">
            <a:alphaModFix/>
          </a:blip>
          <a:srcRect b="-25722" l="0" r="0" t="0"/>
          <a:stretch/>
        </p:blipFill>
        <p:spPr>
          <a:xfrm>
            <a:off x="773425" y="2262599"/>
            <a:ext cx="4434475" cy="119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5"/>
          <p:cNvSpPr txBox="1"/>
          <p:nvPr/>
        </p:nvSpPr>
        <p:spPr>
          <a:xfrm>
            <a:off x="6288100" y="1430725"/>
            <a:ext cx="14523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Klassisch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420" name="Google Shape;420;p35"/>
          <p:cNvCxnSpPr>
            <a:stCxn id="419" idx="1"/>
          </p:cNvCxnSpPr>
          <p:nvPr/>
        </p:nvCxnSpPr>
        <p:spPr>
          <a:xfrm flipH="1">
            <a:off x="4771600" y="1745425"/>
            <a:ext cx="1516500" cy="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35"/>
          <p:cNvSpPr txBox="1"/>
          <p:nvPr/>
        </p:nvSpPr>
        <p:spPr>
          <a:xfrm>
            <a:off x="6821500" y="2878525"/>
            <a:ext cx="14523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Image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422" name="Google Shape;422;p35"/>
          <p:cNvCxnSpPr>
            <a:stCxn id="421" idx="1"/>
          </p:cNvCxnSpPr>
          <p:nvPr/>
        </p:nvCxnSpPr>
        <p:spPr>
          <a:xfrm flipH="1">
            <a:off x="5305000" y="3193225"/>
            <a:ext cx="1516500" cy="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3" name="Google Shape;423;p35"/>
          <p:cNvSpPr txBox="1"/>
          <p:nvPr/>
        </p:nvSpPr>
        <p:spPr>
          <a:xfrm>
            <a:off x="6745300" y="3716725"/>
            <a:ext cx="14523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Container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424" name="Google Shape;424;p35"/>
          <p:cNvCxnSpPr>
            <a:stCxn id="423" idx="1"/>
          </p:cNvCxnSpPr>
          <p:nvPr/>
        </p:nvCxnSpPr>
        <p:spPr>
          <a:xfrm flipH="1">
            <a:off x="5228800" y="4031425"/>
            <a:ext cx="1516500" cy="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5" name="Google Shape;42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7275" y="3433688"/>
            <a:ext cx="3262401" cy="12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Konkrete Sequenz</a:t>
            </a:r>
            <a:endParaRPr/>
          </a:p>
        </p:txBody>
      </p:sp>
      <p:sp>
        <p:nvSpPr>
          <p:cNvPr id="431" name="Google Shape;431;p36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32" name="Google Shape;432;p36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Klassisch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Download, Entpacken, Installieren, Konfigurieren, Starten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Image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Download, Entpacken, Starten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Container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docker | containerd | podman run --rm -p 8765:80 nginx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Remote Rechner</a:t>
            </a:r>
            <a:endParaRPr/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500"/>
              <a:t>Deskmate-Link: https://cegos.deskmate.me/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64" name="Google Shape;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00" y="2224225"/>
            <a:ext cx="2305050" cy="1042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0"/>
          <p:cNvGrpSpPr/>
          <p:nvPr/>
        </p:nvGrpSpPr>
        <p:grpSpPr>
          <a:xfrm>
            <a:off x="2439403" y="1585650"/>
            <a:ext cx="6545947" cy="1609725"/>
            <a:chOff x="164525" y="1585650"/>
            <a:chExt cx="5544124" cy="1609725"/>
          </a:xfrm>
        </p:grpSpPr>
        <p:pic>
          <p:nvPicPr>
            <p:cNvPr id="66" name="Google Shape;66;p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8400" y="1585650"/>
              <a:ext cx="5500249" cy="16097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7" name="Google Shape;67;p10"/>
            <p:cNvCxnSpPr/>
            <p:nvPr/>
          </p:nvCxnSpPr>
          <p:spPr>
            <a:xfrm>
              <a:off x="164525" y="2215150"/>
              <a:ext cx="4678500" cy="2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7"/>
          <p:cNvSpPr txBox="1"/>
          <p:nvPr>
            <p:ph type="title"/>
          </p:nvPr>
        </p:nvSpPr>
        <p:spPr>
          <a:xfrm>
            <a:off x="324000" y="3219840"/>
            <a:ext cx="8496000" cy="102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Container im Detail</a:t>
            </a:r>
            <a:endParaRPr/>
          </a:p>
        </p:txBody>
      </p:sp>
      <p:sp>
        <p:nvSpPr>
          <p:cNvPr id="438" name="Google Shape;438;p37"/>
          <p:cNvSpPr txBox="1"/>
          <p:nvPr>
            <p:ph idx="1" type="body"/>
          </p:nvPr>
        </p:nvSpPr>
        <p:spPr>
          <a:xfrm>
            <a:off x="324000" y="2094840"/>
            <a:ext cx="8496000" cy="112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Zusammenspiel Image - Container</a:t>
            </a:r>
            <a:endParaRPr/>
          </a:p>
        </p:txBody>
      </p:sp>
      <p:sp>
        <p:nvSpPr>
          <p:cNvPr id="445" name="Google Shape;445;p38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46" name="Google Shape;446;p38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Ein Image ist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ein Dateisystem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speziell und optimiert organisiert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Eine Konfiguration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Start-Kommando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Sind Server-Ports vorhanden (EXPOSE)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Aus dem Image (und damit dem Dateisystem) wird ein Container erzeugt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Dieser kann beim Erzeugen noch angepasst und konfiguriert werden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-p HOST-PORT:8080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Host-Verzeichnisse können in das Container-Dateisystem eingefügt (“mounted”) werden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Befehle zum Umgang mit Containern</a:t>
            </a:r>
            <a:endParaRPr/>
          </a:p>
        </p:txBody>
      </p:sp>
      <p:sp>
        <p:nvSpPr>
          <p:cNvPr id="452" name="Google Shape;452;p39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53" name="Google Shape;453;p39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docker create </a:t>
            </a:r>
            <a:r>
              <a:rPr lang="de-DE"/>
              <a:t>--name </a:t>
            </a:r>
            <a:r>
              <a:rPr i="1" lang="de-DE"/>
              <a:t>my_container</a:t>
            </a:r>
            <a:r>
              <a:rPr lang="de-DE"/>
              <a:t> … </a:t>
            </a:r>
            <a:r>
              <a:rPr i="1" lang="de-DE"/>
              <a:t>image:tag</a:t>
            </a:r>
            <a:endParaRPr i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Lifecycle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docker start </a:t>
            </a:r>
            <a:r>
              <a:rPr i="1" lang="de-DE"/>
              <a:t>my_container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docker stop </a:t>
            </a:r>
            <a:r>
              <a:rPr i="1" lang="de-DE"/>
              <a:t>my_container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docker rm </a:t>
            </a:r>
            <a:r>
              <a:rPr i="1" lang="de-DE"/>
              <a:t>my_container</a:t>
            </a:r>
            <a:endParaRPr i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Operationen innerhalb des Containers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docker exec -it </a:t>
            </a:r>
            <a:r>
              <a:rPr i="1" lang="de-DE"/>
              <a:t>my_container</a:t>
            </a:r>
            <a:r>
              <a:rPr lang="de-DE"/>
              <a:t> sh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Dateitransfer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docker cp src target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src | target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de-DE"/>
              <a:t>path1/path2 -&gt; Host-Pfad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i="1" lang="de-DE"/>
              <a:t>my_container</a:t>
            </a:r>
            <a:r>
              <a:rPr lang="de-DE"/>
              <a:t>:/path -&gt; Container-Pfad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genau ein Host- und Container-Pfad muss angegeben werden</a:t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6052025" y="2904400"/>
            <a:ext cx="2561100" cy="7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“</a:t>
            </a:r>
            <a:r>
              <a:rPr lang="de-DE" strike="sngStrike"/>
              <a:t>Image</a:t>
            </a:r>
            <a:r>
              <a:rPr lang="de-DE"/>
              <a:t> Docker Developer”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“Admin-like”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Eigene Images erzeugen</a:t>
            </a:r>
            <a:endParaRPr/>
          </a:p>
        </p:txBody>
      </p:sp>
      <p:sp>
        <p:nvSpPr>
          <p:cNvPr id="460" name="Google Shape;460;p40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61" name="Google Shape;461;p40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Programmatisch über ein Dockerfile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docker build -t javacream/custom_tomcat:1.0 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In den meisten Fällen wird anschließend das Image in ein Image-Repository gepushed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Hier in der Präsentation: Referent -&gt; Docker Hub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später: Ausbringen in ein eigenes Seminar-Repository</a:t>
            </a:r>
            <a:endParaRPr/>
          </a:p>
        </p:txBody>
      </p:sp>
      <p:pic>
        <p:nvPicPr>
          <p:cNvPr id="462" name="Google Shape;4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8" y="1395413"/>
            <a:ext cx="51149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1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Verwendung von Docker Images</a:t>
            </a:r>
            <a:endParaRPr/>
          </a:p>
        </p:txBody>
      </p:sp>
      <p:sp>
        <p:nvSpPr>
          <p:cNvPr id="468" name="Google Shape;468;p41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69" name="Google Shape;469;p41"/>
          <p:cNvSpPr/>
          <p:nvPr/>
        </p:nvSpPr>
        <p:spPr>
          <a:xfrm>
            <a:off x="2611100" y="2124325"/>
            <a:ext cx="2868600" cy="12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Image Repository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Build-Umgebungen für die Build-Machine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Technische Umgebung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Produkte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Anwendung</a:t>
            </a:r>
            <a:endParaRPr/>
          </a:p>
        </p:txBody>
      </p:sp>
      <p:sp>
        <p:nvSpPr>
          <p:cNvPr id="470" name="Google Shape;470;p41"/>
          <p:cNvSpPr/>
          <p:nvPr/>
        </p:nvSpPr>
        <p:spPr>
          <a:xfrm>
            <a:off x="350525" y="894200"/>
            <a:ext cx="2561100" cy="11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Build Machine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Pipeline mit Maven und Testen der Anwendung in Apache Tomcat + MySQL</a:t>
            </a:r>
            <a:endParaRPr/>
          </a:p>
        </p:txBody>
      </p:sp>
      <p:cxnSp>
        <p:nvCxnSpPr>
          <p:cNvPr id="471" name="Google Shape;471;p41"/>
          <p:cNvCxnSpPr/>
          <p:nvPr/>
        </p:nvCxnSpPr>
        <p:spPr>
          <a:xfrm rot="10800000">
            <a:off x="2131850" y="1330575"/>
            <a:ext cx="965700" cy="11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41"/>
          <p:cNvCxnSpPr/>
          <p:nvPr/>
        </p:nvCxnSpPr>
        <p:spPr>
          <a:xfrm rot="10800000">
            <a:off x="2138925" y="1816975"/>
            <a:ext cx="930000" cy="10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41"/>
          <p:cNvCxnSpPr/>
          <p:nvPr/>
        </p:nvCxnSpPr>
        <p:spPr>
          <a:xfrm rot="10800000">
            <a:off x="1502400" y="1945875"/>
            <a:ext cx="1509300" cy="9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41"/>
          <p:cNvSpPr/>
          <p:nvPr/>
        </p:nvSpPr>
        <p:spPr>
          <a:xfrm>
            <a:off x="5851725" y="872750"/>
            <a:ext cx="2797200" cy="11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Jenkins betrieben in einem Docker Container</a:t>
            </a:r>
            <a:endParaRPr/>
          </a:p>
        </p:txBody>
      </p:sp>
      <p:cxnSp>
        <p:nvCxnSpPr>
          <p:cNvPr id="475" name="Google Shape;475;p41"/>
          <p:cNvCxnSpPr>
            <a:endCxn id="474" idx="2"/>
          </p:cNvCxnSpPr>
          <p:nvPr/>
        </p:nvCxnSpPr>
        <p:spPr>
          <a:xfrm flipH="1" rot="10800000">
            <a:off x="4006125" y="1981550"/>
            <a:ext cx="3244200" cy="10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41"/>
          <p:cNvSpPr/>
          <p:nvPr/>
        </p:nvSpPr>
        <p:spPr>
          <a:xfrm>
            <a:off x="5851725" y="3387350"/>
            <a:ext cx="2797200" cy="11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Nexus betrieben in einem Docker Container</a:t>
            </a:r>
            <a:endParaRPr/>
          </a:p>
        </p:txBody>
      </p:sp>
      <p:cxnSp>
        <p:nvCxnSpPr>
          <p:cNvPr id="477" name="Google Shape;477;p41"/>
          <p:cNvCxnSpPr>
            <a:endCxn id="476" idx="1"/>
          </p:cNvCxnSpPr>
          <p:nvPr/>
        </p:nvCxnSpPr>
        <p:spPr>
          <a:xfrm>
            <a:off x="4091925" y="3133250"/>
            <a:ext cx="1759800" cy="8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41"/>
          <p:cNvSpPr/>
          <p:nvPr/>
        </p:nvSpPr>
        <p:spPr>
          <a:xfrm>
            <a:off x="2646875" y="3863000"/>
            <a:ext cx="2868600" cy="5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Developer-Umgebungen</a:t>
            </a:r>
            <a:endParaRPr/>
          </a:p>
        </p:txBody>
      </p:sp>
      <p:cxnSp>
        <p:nvCxnSpPr>
          <p:cNvPr id="479" name="Google Shape;479;p41"/>
          <p:cNvCxnSpPr/>
          <p:nvPr/>
        </p:nvCxnSpPr>
        <p:spPr>
          <a:xfrm>
            <a:off x="3877300" y="3083250"/>
            <a:ext cx="1044300" cy="9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41"/>
          <p:cNvSpPr/>
          <p:nvPr/>
        </p:nvSpPr>
        <p:spPr>
          <a:xfrm>
            <a:off x="186000" y="3877300"/>
            <a:ext cx="1852800" cy="5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Production</a:t>
            </a:r>
            <a:endParaRPr/>
          </a:p>
        </p:txBody>
      </p:sp>
      <p:cxnSp>
        <p:nvCxnSpPr>
          <p:cNvPr id="481" name="Google Shape;481;p41"/>
          <p:cNvCxnSpPr>
            <a:endCxn id="480" idx="3"/>
          </p:cNvCxnSpPr>
          <p:nvPr/>
        </p:nvCxnSpPr>
        <p:spPr>
          <a:xfrm flipH="1">
            <a:off x="2038800" y="3276400"/>
            <a:ext cx="1108800" cy="8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41"/>
          <p:cNvSpPr/>
          <p:nvPr/>
        </p:nvSpPr>
        <p:spPr>
          <a:xfrm>
            <a:off x="186000" y="3191500"/>
            <a:ext cx="1852800" cy="5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Test &amp; QS</a:t>
            </a:r>
            <a:endParaRPr/>
          </a:p>
        </p:txBody>
      </p:sp>
      <p:cxnSp>
        <p:nvCxnSpPr>
          <p:cNvPr id="483" name="Google Shape;483;p41"/>
          <p:cNvCxnSpPr>
            <a:endCxn id="482" idx="3"/>
          </p:cNvCxnSpPr>
          <p:nvPr/>
        </p:nvCxnSpPr>
        <p:spPr>
          <a:xfrm flipH="1">
            <a:off x="2038800" y="3262000"/>
            <a:ext cx="110880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ToDo</a:t>
            </a:r>
            <a:endParaRPr/>
          </a:p>
        </p:txBody>
      </p:sp>
      <p:sp>
        <p:nvSpPr>
          <p:cNvPr id="489" name="Google Shape;489;p42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90" name="Google Shape;490;p42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Nachvollziehen der Präsentation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Starten eines nginx auf den Deskmates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Beispiel einer kleinen Anwendung betrieben von Tomcat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docker create </a:t>
            </a:r>
            <a:r>
              <a:rPr lang="de-DE"/>
              <a:t>--name tomcat_container -p 8080:8080 tomcat:8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docker start tomcat_container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docker exec -it tomcat_container sh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de-DE"/>
              <a:t>Beenden der Container-Shell mit </a:t>
            </a:r>
            <a:r>
              <a:rPr i="1" lang="de-DE"/>
              <a:t>exit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Beispiel eines eigenen Docker Images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 u="sng">
                <a:solidFill>
                  <a:schemeClr val="hlink"/>
                </a:solidFill>
                <a:hlinkClick r:id="rId3"/>
              </a:rPr>
              <a:t>https://github.com/Javacream/org.javacream.training.cicd/tree/audi_29.1.2024/custom_tomcat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Weitere Befehle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de-DE"/>
              <a:t>docker build -t custom_tomcat:1.0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de-DE"/>
              <a:t>docker run --rm -p 8081:8080 custom_tomcat:1.0</a:t>
            </a:r>
            <a:endParaRPr/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de-DE"/>
              <a:t>CHECK: localhost:8081 kommt die / Ihre Webseite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3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Programm für heute</a:t>
            </a:r>
            <a:endParaRPr/>
          </a:p>
        </p:txBody>
      </p:sp>
      <p:sp>
        <p:nvSpPr>
          <p:cNvPr id="496" name="Google Shape;496;p43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97" name="Google Shape;497;p43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Source Code Management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Build-Pipelines in Jenkins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Aufgabe eines Artefakt-Repositories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Fragerunde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4"/>
          <p:cNvSpPr txBox="1"/>
          <p:nvPr>
            <p:ph type="title"/>
          </p:nvPr>
        </p:nvSpPr>
        <p:spPr>
          <a:xfrm>
            <a:off x="324000" y="3219840"/>
            <a:ext cx="8496000" cy="102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Source Code Management mit Git</a:t>
            </a:r>
            <a:endParaRPr/>
          </a:p>
        </p:txBody>
      </p:sp>
      <p:sp>
        <p:nvSpPr>
          <p:cNvPr id="503" name="Google Shape;50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300"/>
              <a:t>‹#›</a:t>
            </a:fld>
            <a:endParaRPr sz="1300"/>
          </a:p>
        </p:txBody>
      </p:sp>
      <p:sp>
        <p:nvSpPr>
          <p:cNvPr id="504" name="Google Shape;504;p44"/>
          <p:cNvSpPr txBox="1"/>
          <p:nvPr>
            <p:ph idx="1" type="body"/>
          </p:nvPr>
        </p:nvSpPr>
        <p:spPr>
          <a:xfrm>
            <a:off x="324000" y="2094840"/>
            <a:ext cx="8496000" cy="112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Aufgaben</a:t>
            </a:r>
            <a:endParaRPr/>
          </a:p>
        </p:txBody>
      </p:sp>
      <p:sp>
        <p:nvSpPr>
          <p:cNvPr id="510" name="Google Shape;510;p45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11" name="Google Shape;511;p45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“Normale” Versionsverwaltung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Schreiben von Dateien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Entscheidung: Ich möchte einen historisierbaren Stand definieren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Mit Git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 init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Initialisierung eines lokalen Repositories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t/>
            </a:r>
            <a:endParaRPr/>
          </a:p>
        </p:txBody>
      </p:sp>
      <p:pic>
        <p:nvPicPr>
          <p:cNvPr id="512" name="Google Shape;5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250" y="2809825"/>
            <a:ext cx="4984326" cy="16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6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Goldene Regeln zum Arbeiten mit Git</a:t>
            </a:r>
            <a:endParaRPr/>
          </a:p>
        </p:txBody>
      </p:sp>
      <p:sp>
        <p:nvSpPr>
          <p:cNvPr id="518" name="Google Shape;518;p46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19" name="Google Shape;519;p46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▪"/>
            </a:pPr>
            <a:r>
              <a:rPr lang="de-DE" sz="1900"/>
              <a:t>Branches und Tags verwenden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de-DE" sz="1700"/>
              <a:t>Branches sind fortlaufende Aktionen “ich mache etwas”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de-DE" sz="1700"/>
              <a:t>Tags sind erreicht fixe Stände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de-DE" sz="1900"/>
              <a:t>Der Haupt-Branch (master, main) wird nur in bestimmten Situationen benutzt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de-DE" sz="1700"/>
              <a:t>In der Realität: Bei der Fertigstellung eines kompletten Features</a:t>
            </a:r>
            <a:endParaRPr sz="17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de-DE" sz="1500"/>
              <a:t>CI/</a:t>
            </a:r>
            <a:r>
              <a:rPr b="1" lang="de-DE" sz="1500"/>
              <a:t>C</a:t>
            </a:r>
            <a:r>
              <a:rPr lang="de-DE" sz="1500"/>
              <a:t>D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de-DE" sz="1900"/>
              <a:t>Zur Implementierung eines Features wird immer ein Feature-Branch angelegt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de-DE" sz="1700"/>
              <a:t>git checkout -b feature/&lt;name des features&gt;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de-DE" sz="1700"/>
              <a:t>In einem Feature-Branch darf beliebig oft committed werden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de-DE" sz="1700"/>
              <a:t>Hinweis: Die Commit-Messages müssen nicht total ausführlich sein</a:t>
            </a:r>
            <a:endParaRPr sz="17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de-DE" sz="1500"/>
              <a:t>Best Practice: Sprechender Einzeiler genügt</a:t>
            </a:r>
            <a:endParaRPr sz="15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de-DE" sz="1500"/>
              <a:t>Formulierung</a:t>
            </a:r>
            <a:r>
              <a:rPr lang="de-DE" sz="1500"/>
              <a:t> “ich muss folgendes tun…”</a:t>
            </a:r>
            <a:endParaRPr sz="1500"/>
          </a:p>
        </p:txBody>
      </p:sp>
      <p:sp>
        <p:nvSpPr>
          <p:cNvPr id="520" name="Google Shape;520;p46"/>
          <p:cNvSpPr/>
          <p:nvPr/>
        </p:nvSpPr>
        <p:spPr>
          <a:xfrm>
            <a:off x="6137850" y="4249300"/>
            <a:ext cx="2181900" cy="3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C</a:t>
            </a:r>
            <a:r>
              <a:rPr lang="de-DE"/>
              <a:t>I/CD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324000" y="3219840"/>
            <a:ext cx="8496000" cy="102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Ausgangssituation</a:t>
            </a:r>
            <a:endParaRPr/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24000" y="2094840"/>
            <a:ext cx="8496000" cy="112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7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Der Git Server</a:t>
            </a:r>
            <a:endParaRPr/>
          </a:p>
        </p:txBody>
      </p:sp>
      <p:sp>
        <p:nvSpPr>
          <p:cNvPr id="526" name="Google Shape;526;p47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27" name="Google Shape;527;p47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Auf dem Rechner 10.160.1.14:8929 läuft ein GitLab-Server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Check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Im Browser 10.160.1.14:8929 zeigt Anmeldeseite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Anmeldung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teilnehmer1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javacream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8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Einführung des Servers</a:t>
            </a:r>
            <a:endParaRPr/>
          </a:p>
        </p:txBody>
      </p:sp>
      <p:sp>
        <p:nvSpPr>
          <p:cNvPr id="533" name="Google Shape;533;p48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34" name="Google Shape;534;p48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Statt git init (rein lokales Repository) nun ein git clone (lokales Repository aber mit konfiguriertem Server Repo)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Workflow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Feature Branche anlegen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Loop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Änderungen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add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commit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Neu: Push zum Server</a:t>
            </a:r>
            <a:endParaRPr/>
          </a:p>
        </p:txBody>
      </p:sp>
      <p:pic>
        <p:nvPicPr>
          <p:cNvPr id="535" name="Google Shape;5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800" y="3332975"/>
            <a:ext cx="3707200" cy="129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6" name="Google Shape;536;p48"/>
          <p:cNvCxnSpPr/>
          <p:nvPr/>
        </p:nvCxnSpPr>
        <p:spPr>
          <a:xfrm>
            <a:off x="2389325" y="3390850"/>
            <a:ext cx="4506900" cy="8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9"/>
          <p:cNvSpPr txBox="1"/>
          <p:nvPr>
            <p:ph type="title"/>
          </p:nvPr>
        </p:nvSpPr>
        <p:spPr>
          <a:xfrm>
            <a:off x="324000" y="3219840"/>
            <a:ext cx="8496000" cy="102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Die Build Machine</a:t>
            </a:r>
            <a:endParaRPr/>
          </a:p>
        </p:txBody>
      </p:sp>
      <p:sp>
        <p:nvSpPr>
          <p:cNvPr id="542" name="Google Shape;542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300"/>
              <a:t>‹#›</a:t>
            </a:fld>
            <a:endParaRPr sz="1300"/>
          </a:p>
        </p:txBody>
      </p:sp>
      <p:sp>
        <p:nvSpPr>
          <p:cNvPr id="543" name="Google Shape;543;p49"/>
          <p:cNvSpPr txBox="1"/>
          <p:nvPr>
            <p:ph idx="1" type="body"/>
          </p:nvPr>
        </p:nvSpPr>
        <p:spPr>
          <a:xfrm>
            <a:off x="324000" y="2094840"/>
            <a:ext cx="8496000" cy="112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0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Step 1</a:t>
            </a:r>
            <a:endParaRPr/>
          </a:p>
        </p:txBody>
      </p:sp>
      <p:sp>
        <p:nvSpPr>
          <p:cNvPr id="549" name="Google Shape;549;p50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50" name="Google Shape;550;p50"/>
          <p:cNvSpPr/>
          <p:nvPr/>
        </p:nvSpPr>
        <p:spPr>
          <a:xfrm>
            <a:off x="593750" y="1101675"/>
            <a:ext cx="4628700" cy="16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Scheduler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schedule1 : Alle 5 Stunden führe Script 1 aus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schedule2: …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1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Step 2</a:t>
            </a:r>
            <a:endParaRPr/>
          </a:p>
        </p:txBody>
      </p:sp>
      <p:sp>
        <p:nvSpPr>
          <p:cNvPr id="556" name="Google Shape;556;p51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57" name="Google Shape;557;p51"/>
          <p:cNvSpPr/>
          <p:nvPr/>
        </p:nvSpPr>
        <p:spPr>
          <a:xfrm>
            <a:off x="4191450" y="894225"/>
            <a:ext cx="4628700" cy="16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Scheduler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schedule1 : Alle 5 Stunden führe Script 1 aus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schedule2: …</a:t>
            </a:r>
            <a:endParaRPr/>
          </a:p>
        </p:txBody>
      </p:sp>
      <p:sp>
        <p:nvSpPr>
          <p:cNvPr id="558" name="Google Shape;558;p51"/>
          <p:cNvSpPr/>
          <p:nvPr/>
        </p:nvSpPr>
        <p:spPr>
          <a:xfrm>
            <a:off x="2561025" y="1817025"/>
            <a:ext cx="1902900" cy="6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 Frontend</a:t>
            </a:r>
            <a:endParaRPr/>
          </a:p>
        </p:txBody>
      </p:sp>
      <p:sp>
        <p:nvSpPr>
          <p:cNvPr id="559" name="Google Shape;559;p51"/>
          <p:cNvSpPr/>
          <p:nvPr/>
        </p:nvSpPr>
        <p:spPr>
          <a:xfrm>
            <a:off x="4843050" y="1981575"/>
            <a:ext cx="1169075" cy="543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Users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2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Step 3</a:t>
            </a:r>
            <a:endParaRPr/>
          </a:p>
        </p:txBody>
      </p:sp>
      <p:sp>
        <p:nvSpPr>
          <p:cNvPr id="565" name="Google Shape;565;p52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66" name="Google Shape;566;p52"/>
          <p:cNvSpPr/>
          <p:nvPr/>
        </p:nvSpPr>
        <p:spPr>
          <a:xfrm>
            <a:off x="4191450" y="894225"/>
            <a:ext cx="4628700" cy="31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Scheduler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schedule1 : Alle 5 Stunden führe Script 1 aus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schedule2: 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Händisches Starten von Scripten</a:t>
            </a:r>
            <a:endParaRPr/>
          </a:p>
        </p:txBody>
      </p:sp>
      <p:sp>
        <p:nvSpPr>
          <p:cNvPr id="567" name="Google Shape;567;p52"/>
          <p:cNvSpPr/>
          <p:nvPr/>
        </p:nvSpPr>
        <p:spPr>
          <a:xfrm>
            <a:off x="2761300" y="2675450"/>
            <a:ext cx="1902900" cy="6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 Frontend</a:t>
            </a:r>
            <a:endParaRPr/>
          </a:p>
        </p:txBody>
      </p:sp>
      <p:sp>
        <p:nvSpPr>
          <p:cNvPr id="568" name="Google Shape;568;p52"/>
          <p:cNvSpPr/>
          <p:nvPr/>
        </p:nvSpPr>
        <p:spPr>
          <a:xfrm>
            <a:off x="4385225" y="3383700"/>
            <a:ext cx="1169075" cy="543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Users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3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Step 4</a:t>
            </a:r>
            <a:endParaRPr/>
          </a:p>
        </p:txBody>
      </p:sp>
      <p:sp>
        <p:nvSpPr>
          <p:cNvPr id="574" name="Google Shape;574;p53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75" name="Google Shape;575;p53"/>
          <p:cNvSpPr/>
          <p:nvPr/>
        </p:nvSpPr>
        <p:spPr>
          <a:xfrm>
            <a:off x="4191450" y="894225"/>
            <a:ext cx="4628700" cy="31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Job Executor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schedule1 : Alle 5 Stunden führe Job1 aus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schedule2: 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Händisches Starten von Jobs</a:t>
            </a:r>
            <a:endParaRPr/>
          </a:p>
        </p:txBody>
      </p:sp>
      <p:sp>
        <p:nvSpPr>
          <p:cNvPr id="576" name="Google Shape;576;p53"/>
          <p:cNvSpPr/>
          <p:nvPr/>
        </p:nvSpPr>
        <p:spPr>
          <a:xfrm>
            <a:off x="2761300" y="2675450"/>
            <a:ext cx="1902900" cy="6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 Frontend</a:t>
            </a:r>
            <a:endParaRPr/>
          </a:p>
        </p:txBody>
      </p:sp>
      <p:sp>
        <p:nvSpPr>
          <p:cNvPr id="577" name="Google Shape;577;p53"/>
          <p:cNvSpPr/>
          <p:nvPr/>
        </p:nvSpPr>
        <p:spPr>
          <a:xfrm>
            <a:off x="4385225" y="3383700"/>
            <a:ext cx="1169075" cy="543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Users</a:t>
            </a:r>
            <a:endParaRPr/>
          </a:p>
        </p:txBody>
      </p:sp>
      <p:sp>
        <p:nvSpPr>
          <p:cNvPr id="578" name="Google Shape;578;p53"/>
          <p:cNvSpPr/>
          <p:nvPr/>
        </p:nvSpPr>
        <p:spPr>
          <a:xfrm>
            <a:off x="85850" y="894200"/>
            <a:ext cx="3061800" cy="113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Ein Job ist formuliert in der Programmiersprache des Job Executors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4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Step 5</a:t>
            </a:r>
            <a:endParaRPr/>
          </a:p>
        </p:txBody>
      </p:sp>
      <p:sp>
        <p:nvSpPr>
          <p:cNvPr id="584" name="Google Shape;584;p54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85" name="Google Shape;585;p54"/>
          <p:cNvSpPr/>
          <p:nvPr/>
        </p:nvSpPr>
        <p:spPr>
          <a:xfrm>
            <a:off x="4191450" y="894225"/>
            <a:ext cx="4628700" cy="15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Job Orchestrierer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schedule1 : Alle 5 Stunden führe Job1 aus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schedule2: 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Händisches Starten von Jobs</a:t>
            </a:r>
            <a:endParaRPr/>
          </a:p>
        </p:txBody>
      </p:sp>
      <p:sp>
        <p:nvSpPr>
          <p:cNvPr id="586" name="Google Shape;586;p54"/>
          <p:cNvSpPr/>
          <p:nvPr/>
        </p:nvSpPr>
        <p:spPr>
          <a:xfrm>
            <a:off x="2439400" y="937100"/>
            <a:ext cx="1902900" cy="6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 Frontend</a:t>
            </a:r>
            <a:endParaRPr/>
          </a:p>
        </p:txBody>
      </p:sp>
      <p:sp>
        <p:nvSpPr>
          <p:cNvPr id="587" name="Google Shape;587;p54"/>
          <p:cNvSpPr/>
          <p:nvPr/>
        </p:nvSpPr>
        <p:spPr>
          <a:xfrm>
            <a:off x="7475600" y="1838500"/>
            <a:ext cx="1169075" cy="543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Users</a:t>
            </a:r>
            <a:endParaRPr/>
          </a:p>
        </p:txBody>
      </p:sp>
      <p:sp>
        <p:nvSpPr>
          <p:cNvPr id="588" name="Google Shape;588;p54"/>
          <p:cNvSpPr/>
          <p:nvPr/>
        </p:nvSpPr>
        <p:spPr>
          <a:xfrm>
            <a:off x="2868625" y="32549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Job Executor 1</a:t>
            </a:r>
            <a:endParaRPr/>
          </a:p>
        </p:txBody>
      </p:sp>
      <p:sp>
        <p:nvSpPr>
          <p:cNvPr id="589" name="Google Shape;589;p54"/>
          <p:cNvSpPr/>
          <p:nvPr/>
        </p:nvSpPr>
        <p:spPr>
          <a:xfrm>
            <a:off x="5459425" y="32549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Job Executor 2</a:t>
            </a:r>
            <a:endParaRPr/>
          </a:p>
        </p:txBody>
      </p:sp>
      <p:sp>
        <p:nvSpPr>
          <p:cNvPr id="590" name="Google Shape;590;p54"/>
          <p:cNvSpPr/>
          <p:nvPr/>
        </p:nvSpPr>
        <p:spPr>
          <a:xfrm>
            <a:off x="7962050" y="3254925"/>
            <a:ext cx="9372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</a:t>
            </a:r>
            <a:endParaRPr/>
          </a:p>
        </p:txBody>
      </p:sp>
      <p:cxnSp>
        <p:nvCxnSpPr>
          <p:cNvPr id="591" name="Google Shape;591;p54"/>
          <p:cNvCxnSpPr>
            <a:endCxn id="588" idx="0"/>
          </p:cNvCxnSpPr>
          <p:nvPr/>
        </p:nvCxnSpPr>
        <p:spPr>
          <a:xfrm flipH="1">
            <a:off x="3884425" y="1538025"/>
            <a:ext cx="1051500" cy="17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54"/>
          <p:cNvCxnSpPr>
            <a:endCxn id="589" idx="0"/>
          </p:cNvCxnSpPr>
          <p:nvPr/>
        </p:nvCxnSpPr>
        <p:spPr>
          <a:xfrm>
            <a:off x="5629825" y="1724025"/>
            <a:ext cx="845400" cy="15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54"/>
          <p:cNvCxnSpPr>
            <a:endCxn id="590" idx="0"/>
          </p:cNvCxnSpPr>
          <p:nvPr/>
        </p:nvCxnSpPr>
        <p:spPr>
          <a:xfrm>
            <a:off x="6810350" y="1981425"/>
            <a:ext cx="1620300" cy="12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54"/>
          <p:cNvCxnSpPr/>
          <p:nvPr/>
        </p:nvCxnSpPr>
        <p:spPr>
          <a:xfrm flipH="1" rot="10800000">
            <a:off x="4084750" y="1552500"/>
            <a:ext cx="1030200" cy="17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Google Shape;595;p54"/>
          <p:cNvCxnSpPr/>
          <p:nvPr/>
        </p:nvCxnSpPr>
        <p:spPr>
          <a:xfrm rot="10800000">
            <a:off x="5830275" y="1738475"/>
            <a:ext cx="1015800" cy="15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54"/>
          <p:cNvCxnSpPr/>
          <p:nvPr/>
        </p:nvCxnSpPr>
        <p:spPr>
          <a:xfrm rot="10800000">
            <a:off x="7032100" y="1959975"/>
            <a:ext cx="1616700" cy="12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Step 6</a:t>
            </a:r>
            <a:endParaRPr/>
          </a:p>
        </p:txBody>
      </p:sp>
      <p:sp>
        <p:nvSpPr>
          <p:cNvPr id="602" name="Google Shape;602;p55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03" name="Google Shape;603;p55"/>
          <p:cNvSpPr/>
          <p:nvPr/>
        </p:nvSpPr>
        <p:spPr>
          <a:xfrm>
            <a:off x="4191450" y="894225"/>
            <a:ext cx="4628700" cy="15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Job Orchestrierer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schedule1 : Alle 5 Stunden führe Job1 aus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schedule2: 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Händisches Starten von Jobs</a:t>
            </a:r>
            <a:endParaRPr/>
          </a:p>
        </p:txBody>
      </p:sp>
      <p:sp>
        <p:nvSpPr>
          <p:cNvPr id="604" name="Google Shape;604;p55"/>
          <p:cNvSpPr/>
          <p:nvPr/>
        </p:nvSpPr>
        <p:spPr>
          <a:xfrm>
            <a:off x="2367850" y="1806288"/>
            <a:ext cx="1902900" cy="6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 Frontend</a:t>
            </a:r>
            <a:endParaRPr/>
          </a:p>
        </p:txBody>
      </p:sp>
      <p:sp>
        <p:nvSpPr>
          <p:cNvPr id="605" name="Google Shape;605;p55"/>
          <p:cNvSpPr/>
          <p:nvPr/>
        </p:nvSpPr>
        <p:spPr>
          <a:xfrm>
            <a:off x="7475600" y="1838500"/>
            <a:ext cx="1169075" cy="543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Users</a:t>
            </a:r>
            <a:endParaRPr/>
          </a:p>
        </p:txBody>
      </p:sp>
      <p:sp>
        <p:nvSpPr>
          <p:cNvPr id="606" name="Google Shape;606;p55"/>
          <p:cNvSpPr/>
          <p:nvPr/>
        </p:nvSpPr>
        <p:spPr>
          <a:xfrm>
            <a:off x="2868625" y="32549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Job Executor 1</a:t>
            </a:r>
            <a:endParaRPr/>
          </a:p>
        </p:txBody>
      </p:sp>
      <p:sp>
        <p:nvSpPr>
          <p:cNvPr id="607" name="Google Shape;607;p55"/>
          <p:cNvSpPr/>
          <p:nvPr/>
        </p:nvSpPr>
        <p:spPr>
          <a:xfrm>
            <a:off x="5459425" y="32549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Job Executor 2</a:t>
            </a:r>
            <a:endParaRPr/>
          </a:p>
        </p:txBody>
      </p:sp>
      <p:sp>
        <p:nvSpPr>
          <p:cNvPr id="608" name="Google Shape;608;p55"/>
          <p:cNvSpPr/>
          <p:nvPr/>
        </p:nvSpPr>
        <p:spPr>
          <a:xfrm>
            <a:off x="7962050" y="3254925"/>
            <a:ext cx="9372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</a:t>
            </a:r>
            <a:endParaRPr/>
          </a:p>
        </p:txBody>
      </p:sp>
      <p:cxnSp>
        <p:nvCxnSpPr>
          <p:cNvPr id="609" name="Google Shape;609;p55"/>
          <p:cNvCxnSpPr>
            <a:endCxn id="606" idx="0"/>
          </p:cNvCxnSpPr>
          <p:nvPr/>
        </p:nvCxnSpPr>
        <p:spPr>
          <a:xfrm flipH="1">
            <a:off x="3884425" y="1538025"/>
            <a:ext cx="1051500" cy="17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55"/>
          <p:cNvCxnSpPr>
            <a:endCxn id="607" idx="0"/>
          </p:cNvCxnSpPr>
          <p:nvPr/>
        </p:nvCxnSpPr>
        <p:spPr>
          <a:xfrm>
            <a:off x="5629825" y="1724025"/>
            <a:ext cx="845400" cy="15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55"/>
          <p:cNvCxnSpPr>
            <a:endCxn id="608" idx="0"/>
          </p:cNvCxnSpPr>
          <p:nvPr/>
        </p:nvCxnSpPr>
        <p:spPr>
          <a:xfrm>
            <a:off x="6810350" y="1981425"/>
            <a:ext cx="1620300" cy="12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55"/>
          <p:cNvCxnSpPr/>
          <p:nvPr/>
        </p:nvCxnSpPr>
        <p:spPr>
          <a:xfrm flipH="1" rot="10800000">
            <a:off x="4084750" y="1552500"/>
            <a:ext cx="1030200" cy="17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55"/>
          <p:cNvCxnSpPr/>
          <p:nvPr/>
        </p:nvCxnSpPr>
        <p:spPr>
          <a:xfrm rot="10800000">
            <a:off x="5830275" y="1738475"/>
            <a:ext cx="1015800" cy="15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55"/>
          <p:cNvCxnSpPr/>
          <p:nvPr/>
        </p:nvCxnSpPr>
        <p:spPr>
          <a:xfrm rot="10800000">
            <a:off x="7032100" y="1959975"/>
            <a:ext cx="1616700" cy="12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55"/>
          <p:cNvSpPr/>
          <p:nvPr/>
        </p:nvSpPr>
        <p:spPr>
          <a:xfrm>
            <a:off x="2346375" y="915675"/>
            <a:ext cx="1974300" cy="7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Schnittstelle z.B. um eine Job-Ausführung zu triggern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6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Vom Job zur Build-Machine</a:t>
            </a:r>
            <a:endParaRPr/>
          </a:p>
        </p:txBody>
      </p:sp>
      <p:sp>
        <p:nvSpPr>
          <p:cNvPr id="621" name="Google Shape;621;p56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22" name="Google Shape;622;p56"/>
          <p:cNvSpPr/>
          <p:nvPr/>
        </p:nvSpPr>
        <p:spPr>
          <a:xfrm>
            <a:off x="4191450" y="894225"/>
            <a:ext cx="4628700" cy="15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Pipeline Orchestrierer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schedule1 : Alle 5 Stunden führe Job1 aus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schedule2: 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Händisches Starten von Pipelines</a:t>
            </a:r>
            <a:endParaRPr/>
          </a:p>
        </p:txBody>
      </p:sp>
      <p:sp>
        <p:nvSpPr>
          <p:cNvPr id="623" name="Google Shape;623;p56"/>
          <p:cNvSpPr/>
          <p:nvPr/>
        </p:nvSpPr>
        <p:spPr>
          <a:xfrm>
            <a:off x="2367850" y="1806288"/>
            <a:ext cx="1902900" cy="6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 Frontend</a:t>
            </a:r>
            <a:endParaRPr/>
          </a:p>
        </p:txBody>
      </p:sp>
      <p:sp>
        <p:nvSpPr>
          <p:cNvPr id="624" name="Google Shape;624;p56"/>
          <p:cNvSpPr/>
          <p:nvPr/>
        </p:nvSpPr>
        <p:spPr>
          <a:xfrm>
            <a:off x="7475600" y="1838500"/>
            <a:ext cx="1169075" cy="543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Users</a:t>
            </a:r>
            <a:endParaRPr/>
          </a:p>
        </p:txBody>
      </p:sp>
      <p:sp>
        <p:nvSpPr>
          <p:cNvPr id="625" name="Google Shape;625;p56"/>
          <p:cNvSpPr/>
          <p:nvPr/>
        </p:nvSpPr>
        <p:spPr>
          <a:xfrm>
            <a:off x="2868625" y="32549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Pipeline Executor 1</a:t>
            </a:r>
            <a:endParaRPr/>
          </a:p>
        </p:txBody>
      </p:sp>
      <p:sp>
        <p:nvSpPr>
          <p:cNvPr id="626" name="Google Shape;626;p56"/>
          <p:cNvSpPr/>
          <p:nvPr/>
        </p:nvSpPr>
        <p:spPr>
          <a:xfrm>
            <a:off x="5459425" y="32549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Pipeline Executor 2</a:t>
            </a:r>
            <a:endParaRPr/>
          </a:p>
        </p:txBody>
      </p:sp>
      <p:sp>
        <p:nvSpPr>
          <p:cNvPr id="627" name="Google Shape;627;p56"/>
          <p:cNvSpPr/>
          <p:nvPr/>
        </p:nvSpPr>
        <p:spPr>
          <a:xfrm>
            <a:off x="7962050" y="3254925"/>
            <a:ext cx="9372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</a:t>
            </a:r>
            <a:endParaRPr/>
          </a:p>
        </p:txBody>
      </p:sp>
      <p:cxnSp>
        <p:nvCxnSpPr>
          <p:cNvPr id="628" name="Google Shape;628;p56"/>
          <p:cNvCxnSpPr>
            <a:endCxn id="625" idx="0"/>
          </p:cNvCxnSpPr>
          <p:nvPr/>
        </p:nvCxnSpPr>
        <p:spPr>
          <a:xfrm flipH="1">
            <a:off x="3884425" y="1538025"/>
            <a:ext cx="1051500" cy="17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56"/>
          <p:cNvCxnSpPr>
            <a:endCxn id="626" idx="0"/>
          </p:cNvCxnSpPr>
          <p:nvPr/>
        </p:nvCxnSpPr>
        <p:spPr>
          <a:xfrm>
            <a:off x="5629825" y="1724025"/>
            <a:ext cx="845400" cy="15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56"/>
          <p:cNvCxnSpPr>
            <a:endCxn id="627" idx="0"/>
          </p:cNvCxnSpPr>
          <p:nvPr/>
        </p:nvCxnSpPr>
        <p:spPr>
          <a:xfrm>
            <a:off x="6810350" y="1981425"/>
            <a:ext cx="1620300" cy="12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56"/>
          <p:cNvCxnSpPr/>
          <p:nvPr/>
        </p:nvCxnSpPr>
        <p:spPr>
          <a:xfrm flipH="1" rot="10800000">
            <a:off x="4084750" y="1552500"/>
            <a:ext cx="1030200" cy="17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2" name="Google Shape;632;p56"/>
          <p:cNvCxnSpPr/>
          <p:nvPr/>
        </p:nvCxnSpPr>
        <p:spPr>
          <a:xfrm rot="10800000">
            <a:off x="5830275" y="1738475"/>
            <a:ext cx="1015800" cy="15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56"/>
          <p:cNvCxnSpPr/>
          <p:nvPr/>
        </p:nvCxnSpPr>
        <p:spPr>
          <a:xfrm rot="10800000">
            <a:off x="7032100" y="1959975"/>
            <a:ext cx="1616700" cy="12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56"/>
          <p:cNvSpPr/>
          <p:nvPr/>
        </p:nvSpPr>
        <p:spPr>
          <a:xfrm>
            <a:off x="2346375" y="915675"/>
            <a:ext cx="1974300" cy="7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Schnittstelle z.B. um eine Job-Ausführung zu triggern</a:t>
            </a:r>
            <a:endParaRPr/>
          </a:p>
        </p:txBody>
      </p:sp>
      <p:sp>
        <p:nvSpPr>
          <p:cNvPr id="635" name="Google Shape;635;p56"/>
          <p:cNvSpPr/>
          <p:nvPr/>
        </p:nvSpPr>
        <p:spPr>
          <a:xfrm>
            <a:off x="28625" y="1123125"/>
            <a:ext cx="2031600" cy="15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Pipeline ist ein Job, dessen Syntax auf die Bedürfnisse eines Build-Prozesses angepasst sind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Software-Entwicklung</a:t>
            </a:r>
            <a:endParaRPr/>
          </a:p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1" name="Google Shape;81;p12"/>
          <p:cNvSpPr/>
          <p:nvPr/>
        </p:nvSpPr>
        <p:spPr>
          <a:xfrm>
            <a:off x="100150" y="844450"/>
            <a:ext cx="1945800" cy="736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Kunden-Sicht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Spezifikation</a:t>
            </a:r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3619750" y="823000"/>
            <a:ext cx="1437900" cy="643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Prozess</a:t>
            </a:r>
            <a:endParaRPr/>
          </a:p>
        </p:txBody>
      </p:sp>
      <p:sp>
        <p:nvSpPr>
          <p:cNvPr id="83" name="Google Shape;83;p12"/>
          <p:cNvSpPr/>
          <p:nvPr/>
        </p:nvSpPr>
        <p:spPr>
          <a:xfrm>
            <a:off x="5908950" y="844450"/>
            <a:ext cx="1838400" cy="600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Services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Geschäftsprozesse</a:t>
            </a:r>
            <a:endParaRPr/>
          </a:p>
        </p:txBody>
      </p:sp>
      <p:cxnSp>
        <p:nvCxnSpPr>
          <p:cNvPr id="84" name="Google Shape;84;p12"/>
          <p:cNvCxnSpPr>
            <a:endCxn id="83" idx="1"/>
          </p:cNvCxnSpPr>
          <p:nvPr/>
        </p:nvCxnSpPr>
        <p:spPr>
          <a:xfrm>
            <a:off x="5057550" y="1144900"/>
            <a:ext cx="8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7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Besonderheiten der Build-Machine</a:t>
            </a:r>
            <a:endParaRPr/>
          </a:p>
        </p:txBody>
      </p:sp>
      <p:sp>
        <p:nvSpPr>
          <p:cNvPr id="641" name="Google Shape;641;p57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42" name="Google Shape;642;p57"/>
          <p:cNvSpPr/>
          <p:nvPr/>
        </p:nvSpPr>
        <p:spPr>
          <a:xfrm>
            <a:off x="4191450" y="894225"/>
            <a:ext cx="4628700" cy="15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Pipeline Orchestrierer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schedule1 : Alle 5 Stunden führe Job1 aus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schedule2: 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Händisches Starten von Pipelines</a:t>
            </a:r>
            <a:endParaRPr/>
          </a:p>
        </p:txBody>
      </p:sp>
      <p:sp>
        <p:nvSpPr>
          <p:cNvPr id="643" name="Google Shape;643;p57"/>
          <p:cNvSpPr/>
          <p:nvPr/>
        </p:nvSpPr>
        <p:spPr>
          <a:xfrm>
            <a:off x="2367850" y="1806288"/>
            <a:ext cx="1902900" cy="6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 Frontend</a:t>
            </a:r>
            <a:endParaRPr/>
          </a:p>
        </p:txBody>
      </p:sp>
      <p:sp>
        <p:nvSpPr>
          <p:cNvPr id="644" name="Google Shape;644;p57"/>
          <p:cNvSpPr/>
          <p:nvPr/>
        </p:nvSpPr>
        <p:spPr>
          <a:xfrm>
            <a:off x="7475600" y="1838500"/>
            <a:ext cx="1169075" cy="543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Users</a:t>
            </a:r>
            <a:endParaRPr/>
          </a:p>
        </p:txBody>
      </p:sp>
      <p:sp>
        <p:nvSpPr>
          <p:cNvPr id="645" name="Google Shape;645;p57"/>
          <p:cNvSpPr/>
          <p:nvPr/>
        </p:nvSpPr>
        <p:spPr>
          <a:xfrm>
            <a:off x="2868625" y="32549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Pipeline Executor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Linux Host mit Docker</a:t>
            </a:r>
            <a:endParaRPr/>
          </a:p>
        </p:txBody>
      </p:sp>
      <p:sp>
        <p:nvSpPr>
          <p:cNvPr id="646" name="Google Shape;646;p57"/>
          <p:cNvSpPr/>
          <p:nvPr/>
        </p:nvSpPr>
        <p:spPr>
          <a:xfrm>
            <a:off x="5459425" y="32549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Pipeline Executor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Windows</a:t>
            </a:r>
            <a:endParaRPr/>
          </a:p>
        </p:txBody>
      </p:sp>
      <p:sp>
        <p:nvSpPr>
          <p:cNvPr id="647" name="Google Shape;647;p57"/>
          <p:cNvSpPr/>
          <p:nvPr/>
        </p:nvSpPr>
        <p:spPr>
          <a:xfrm>
            <a:off x="7962050" y="3254925"/>
            <a:ext cx="9372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</a:t>
            </a:r>
            <a:endParaRPr/>
          </a:p>
        </p:txBody>
      </p:sp>
      <p:cxnSp>
        <p:nvCxnSpPr>
          <p:cNvPr id="648" name="Google Shape;648;p57"/>
          <p:cNvCxnSpPr>
            <a:endCxn id="645" idx="0"/>
          </p:cNvCxnSpPr>
          <p:nvPr/>
        </p:nvCxnSpPr>
        <p:spPr>
          <a:xfrm flipH="1">
            <a:off x="3884425" y="1538025"/>
            <a:ext cx="1051500" cy="17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57"/>
          <p:cNvCxnSpPr>
            <a:endCxn id="646" idx="0"/>
          </p:cNvCxnSpPr>
          <p:nvPr/>
        </p:nvCxnSpPr>
        <p:spPr>
          <a:xfrm>
            <a:off x="5629825" y="1724025"/>
            <a:ext cx="845400" cy="15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57"/>
          <p:cNvCxnSpPr>
            <a:endCxn id="647" idx="0"/>
          </p:cNvCxnSpPr>
          <p:nvPr/>
        </p:nvCxnSpPr>
        <p:spPr>
          <a:xfrm>
            <a:off x="6810350" y="1981425"/>
            <a:ext cx="1620300" cy="12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57"/>
          <p:cNvCxnSpPr/>
          <p:nvPr/>
        </p:nvCxnSpPr>
        <p:spPr>
          <a:xfrm flipH="1" rot="10800000">
            <a:off x="4084750" y="1552500"/>
            <a:ext cx="1030200" cy="17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2" name="Google Shape;652;p57"/>
          <p:cNvCxnSpPr/>
          <p:nvPr/>
        </p:nvCxnSpPr>
        <p:spPr>
          <a:xfrm rot="10800000">
            <a:off x="5830275" y="1738475"/>
            <a:ext cx="1015800" cy="15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57"/>
          <p:cNvCxnSpPr/>
          <p:nvPr/>
        </p:nvCxnSpPr>
        <p:spPr>
          <a:xfrm rot="10800000">
            <a:off x="7032100" y="1959975"/>
            <a:ext cx="1616700" cy="12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4" name="Google Shape;654;p57"/>
          <p:cNvSpPr/>
          <p:nvPr/>
        </p:nvSpPr>
        <p:spPr>
          <a:xfrm>
            <a:off x="2346375" y="915675"/>
            <a:ext cx="1974300" cy="7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Schnittstelle z.B. um eine Job-Ausführung zu triggern</a:t>
            </a:r>
            <a:endParaRPr/>
          </a:p>
        </p:txBody>
      </p:sp>
      <p:sp>
        <p:nvSpPr>
          <p:cNvPr id="655" name="Google Shape;655;p57"/>
          <p:cNvSpPr/>
          <p:nvPr/>
        </p:nvSpPr>
        <p:spPr>
          <a:xfrm>
            <a:off x="3021025" y="34073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Pipeline Executor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Linux Host mit Docker</a:t>
            </a:r>
            <a:endParaRPr/>
          </a:p>
        </p:txBody>
      </p:sp>
      <p:sp>
        <p:nvSpPr>
          <p:cNvPr id="656" name="Google Shape;656;p57"/>
          <p:cNvSpPr/>
          <p:nvPr/>
        </p:nvSpPr>
        <p:spPr>
          <a:xfrm>
            <a:off x="3173425" y="35597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Pipeline Executor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Linux Host mit Docker</a:t>
            </a:r>
            <a:endParaRPr/>
          </a:p>
        </p:txBody>
      </p:sp>
      <p:sp>
        <p:nvSpPr>
          <p:cNvPr id="657" name="Google Shape;657;p57"/>
          <p:cNvSpPr/>
          <p:nvPr/>
        </p:nvSpPr>
        <p:spPr>
          <a:xfrm>
            <a:off x="5611825" y="34073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Pipeline Executor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Windows</a:t>
            </a:r>
            <a:endParaRPr/>
          </a:p>
        </p:txBody>
      </p:sp>
      <p:sp>
        <p:nvSpPr>
          <p:cNvPr id="658" name="Google Shape;658;p57"/>
          <p:cNvSpPr/>
          <p:nvPr/>
        </p:nvSpPr>
        <p:spPr>
          <a:xfrm>
            <a:off x="8114450" y="3407325"/>
            <a:ext cx="9372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</a:t>
            </a:r>
            <a:endParaRPr/>
          </a:p>
        </p:txBody>
      </p:sp>
      <p:sp>
        <p:nvSpPr>
          <p:cNvPr id="659" name="Google Shape;659;p57"/>
          <p:cNvSpPr/>
          <p:nvPr/>
        </p:nvSpPr>
        <p:spPr>
          <a:xfrm>
            <a:off x="8266850" y="3559725"/>
            <a:ext cx="9372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8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Beispiel: Jenkins als Build Machine</a:t>
            </a:r>
            <a:endParaRPr/>
          </a:p>
        </p:txBody>
      </p:sp>
      <p:sp>
        <p:nvSpPr>
          <p:cNvPr id="665" name="Google Shape;665;p58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66" name="Google Shape;666;p58"/>
          <p:cNvSpPr/>
          <p:nvPr/>
        </p:nvSpPr>
        <p:spPr>
          <a:xfrm>
            <a:off x="4191450" y="894225"/>
            <a:ext cx="4628700" cy="15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Jenkins (Master)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schedule1 : Alle 5 Stunden führe Job1 aus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schedule2: 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Händisches Starten von Pipelines</a:t>
            </a:r>
            <a:endParaRPr/>
          </a:p>
        </p:txBody>
      </p:sp>
      <p:sp>
        <p:nvSpPr>
          <p:cNvPr id="667" name="Google Shape;667;p58"/>
          <p:cNvSpPr/>
          <p:nvPr/>
        </p:nvSpPr>
        <p:spPr>
          <a:xfrm>
            <a:off x="2367850" y="1806288"/>
            <a:ext cx="1902900" cy="6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 Frontend</a:t>
            </a:r>
            <a:endParaRPr/>
          </a:p>
        </p:txBody>
      </p:sp>
      <p:sp>
        <p:nvSpPr>
          <p:cNvPr id="668" name="Google Shape;668;p58"/>
          <p:cNvSpPr/>
          <p:nvPr/>
        </p:nvSpPr>
        <p:spPr>
          <a:xfrm>
            <a:off x="7475600" y="1838500"/>
            <a:ext cx="1169075" cy="543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Users</a:t>
            </a:r>
            <a:endParaRPr/>
          </a:p>
        </p:txBody>
      </p:sp>
      <p:sp>
        <p:nvSpPr>
          <p:cNvPr id="669" name="Google Shape;669;p58"/>
          <p:cNvSpPr/>
          <p:nvPr/>
        </p:nvSpPr>
        <p:spPr>
          <a:xfrm>
            <a:off x="2868625" y="32549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Pipeline Executor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Linux Host mit Docker</a:t>
            </a:r>
            <a:endParaRPr/>
          </a:p>
        </p:txBody>
      </p:sp>
      <p:sp>
        <p:nvSpPr>
          <p:cNvPr id="670" name="Google Shape;670;p58"/>
          <p:cNvSpPr/>
          <p:nvPr/>
        </p:nvSpPr>
        <p:spPr>
          <a:xfrm>
            <a:off x="5459425" y="32549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Pipeline Executor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Windows</a:t>
            </a:r>
            <a:endParaRPr/>
          </a:p>
        </p:txBody>
      </p:sp>
      <p:sp>
        <p:nvSpPr>
          <p:cNvPr id="671" name="Google Shape;671;p58"/>
          <p:cNvSpPr/>
          <p:nvPr/>
        </p:nvSpPr>
        <p:spPr>
          <a:xfrm>
            <a:off x="7962050" y="3254925"/>
            <a:ext cx="9372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</a:t>
            </a:r>
            <a:endParaRPr/>
          </a:p>
        </p:txBody>
      </p:sp>
      <p:cxnSp>
        <p:nvCxnSpPr>
          <p:cNvPr id="672" name="Google Shape;672;p58"/>
          <p:cNvCxnSpPr>
            <a:endCxn id="669" idx="0"/>
          </p:cNvCxnSpPr>
          <p:nvPr/>
        </p:nvCxnSpPr>
        <p:spPr>
          <a:xfrm flipH="1">
            <a:off x="3884425" y="1538025"/>
            <a:ext cx="1051500" cy="17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3" name="Google Shape;673;p58"/>
          <p:cNvCxnSpPr>
            <a:endCxn id="670" idx="0"/>
          </p:cNvCxnSpPr>
          <p:nvPr/>
        </p:nvCxnSpPr>
        <p:spPr>
          <a:xfrm>
            <a:off x="5629825" y="1724025"/>
            <a:ext cx="845400" cy="15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4" name="Google Shape;674;p58"/>
          <p:cNvCxnSpPr>
            <a:endCxn id="671" idx="0"/>
          </p:cNvCxnSpPr>
          <p:nvPr/>
        </p:nvCxnSpPr>
        <p:spPr>
          <a:xfrm>
            <a:off x="6810350" y="1981425"/>
            <a:ext cx="1620300" cy="12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5" name="Google Shape;675;p58"/>
          <p:cNvCxnSpPr/>
          <p:nvPr/>
        </p:nvCxnSpPr>
        <p:spPr>
          <a:xfrm flipH="1" rot="10800000">
            <a:off x="4084750" y="1552500"/>
            <a:ext cx="1030200" cy="17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6" name="Google Shape;676;p58"/>
          <p:cNvCxnSpPr/>
          <p:nvPr/>
        </p:nvCxnSpPr>
        <p:spPr>
          <a:xfrm rot="10800000">
            <a:off x="5830275" y="1738475"/>
            <a:ext cx="1015800" cy="15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58"/>
          <p:cNvCxnSpPr/>
          <p:nvPr/>
        </p:nvCxnSpPr>
        <p:spPr>
          <a:xfrm rot="10800000">
            <a:off x="7032100" y="1959975"/>
            <a:ext cx="1616700" cy="12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8" name="Google Shape;678;p58"/>
          <p:cNvSpPr/>
          <p:nvPr/>
        </p:nvSpPr>
        <p:spPr>
          <a:xfrm>
            <a:off x="2346375" y="915675"/>
            <a:ext cx="1974300" cy="7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Schnittstelle z.B. um eine Job-Ausführung zu triggern</a:t>
            </a:r>
            <a:endParaRPr/>
          </a:p>
        </p:txBody>
      </p:sp>
      <p:sp>
        <p:nvSpPr>
          <p:cNvPr id="679" name="Google Shape;679;p58"/>
          <p:cNvSpPr/>
          <p:nvPr/>
        </p:nvSpPr>
        <p:spPr>
          <a:xfrm>
            <a:off x="3021025" y="34073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Pipeline Executor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Linux Host mit Docker</a:t>
            </a:r>
            <a:endParaRPr/>
          </a:p>
        </p:txBody>
      </p:sp>
      <p:sp>
        <p:nvSpPr>
          <p:cNvPr id="680" name="Google Shape;680;p58"/>
          <p:cNvSpPr/>
          <p:nvPr/>
        </p:nvSpPr>
        <p:spPr>
          <a:xfrm>
            <a:off x="3173425" y="35597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Jenkins Agent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Linux Host mit Docker</a:t>
            </a:r>
            <a:endParaRPr/>
          </a:p>
        </p:txBody>
      </p:sp>
      <p:sp>
        <p:nvSpPr>
          <p:cNvPr id="681" name="Google Shape;681;p58"/>
          <p:cNvSpPr/>
          <p:nvPr/>
        </p:nvSpPr>
        <p:spPr>
          <a:xfrm>
            <a:off x="5611825" y="34073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Jenkins Agent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Windows</a:t>
            </a:r>
            <a:endParaRPr/>
          </a:p>
        </p:txBody>
      </p:sp>
      <p:sp>
        <p:nvSpPr>
          <p:cNvPr id="682" name="Google Shape;682;p58"/>
          <p:cNvSpPr/>
          <p:nvPr/>
        </p:nvSpPr>
        <p:spPr>
          <a:xfrm>
            <a:off x="8114450" y="3407325"/>
            <a:ext cx="9372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</a:t>
            </a:r>
            <a:endParaRPr/>
          </a:p>
        </p:txBody>
      </p:sp>
      <p:sp>
        <p:nvSpPr>
          <p:cNvPr id="683" name="Google Shape;683;p58"/>
          <p:cNvSpPr/>
          <p:nvPr/>
        </p:nvSpPr>
        <p:spPr>
          <a:xfrm>
            <a:off x="8266850" y="3559725"/>
            <a:ext cx="9372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9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Besonderheiten von Jenkins</a:t>
            </a:r>
            <a:endParaRPr/>
          </a:p>
        </p:txBody>
      </p:sp>
      <p:sp>
        <p:nvSpPr>
          <p:cNvPr id="689" name="Google Shape;689;p59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90" name="Google Shape;690;p59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Jenkins ist eigentlich nicht als reine Build Machine konzipiert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Jenkins ist ein Job Executor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Standalone-Server, der mit anderen Systemen integriert werden kann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Konfiguration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PlugIn-Konzept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0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Beispiel: GitLab als Build Machine</a:t>
            </a:r>
            <a:endParaRPr/>
          </a:p>
        </p:txBody>
      </p:sp>
      <p:sp>
        <p:nvSpPr>
          <p:cNvPr id="696" name="Google Shape;696;p60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97" name="Google Shape;697;p60"/>
          <p:cNvSpPr/>
          <p:nvPr/>
        </p:nvSpPr>
        <p:spPr>
          <a:xfrm>
            <a:off x="4191450" y="894225"/>
            <a:ext cx="4628700" cy="15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GitLab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schedule1 : Alle 5 Stunden führe Job1 aus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schedule2: 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Händisches Starten von Pipelines</a:t>
            </a:r>
            <a:endParaRPr/>
          </a:p>
        </p:txBody>
      </p:sp>
      <p:sp>
        <p:nvSpPr>
          <p:cNvPr id="698" name="Google Shape;698;p60"/>
          <p:cNvSpPr/>
          <p:nvPr/>
        </p:nvSpPr>
        <p:spPr>
          <a:xfrm>
            <a:off x="2367850" y="1806288"/>
            <a:ext cx="1902900" cy="6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 Frontend</a:t>
            </a:r>
            <a:endParaRPr/>
          </a:p>
        </p:txBody>
      </p:sp>
      <p:sp>
        <p:nvSpPr>
          <p:cNvPr id="699" name="Google Shape;699;p60"/>
          <p:cNvSpPr/>
          <p:nvPr/>
        </p:nvSpPr>
        <p:spPr>
          <a:xfrm>
            <a:off x="7475600" y="1838500"/>
            <a:ext cx="1169075" cy="543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Users</a:t>
            </a:r>
            <a:endParaRPr/>
          </a:p>
        </p:txBody>
      </p:sp>
      <p:sp>
        <p:nvSpPr>
          <p:cNvPr id="700" name="Google Shape;700;p60"/>
          <p:cNvSpPr/>
          <p:nvPr/>
        </p:nvSpPr>
        <p:spPr>
          <a:xfrm>
            <a:off x="2868625" y="32549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Pipeline Executor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Linux Host mit Docker</a:t>
            </a:r>
            <a:endParaRPr/>
          </a:p>
        </p:txBody>
      </p:sp>
      <p:sp>
        <p:nvSpPr>
          <p:cNvPr id="701" name="Google Shape;701;p60"/>
          <p:cNvSpPr/>
          <p:nvPr/>
        </p:nvSpPr>
        <p:spPr>
          <a:xfrm>
            <a:off x="5459425" y="32549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Pipeline Executor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Windows</a:t>
            </a:r>
            <a:endParaRPr/>
          </a:p>
        </p:txBody>
      </p:sp>
      <p:sp>
        <p:nvSpPr>
          <p:cNvPr id="702" name="Google Shape;702;p60"/>
          <p:cNvSpPr/>
          <p:nvPr/>
        </p:nvSpPr>
        <p:spPr>
          <a:xfrm>
            <a:off x="7962050" y="3254925"/>
            <a:ext cx="9372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</a:t>
            </a:r>
            <a:endParaRPr/>
          </a:p>
        </p:txBody>
      </p:sp>
      <p:cxnSp>
        <p:nvCxnSpPr>
          <p:cNvPr id="703" name="Google Shape;703;p60"/>
          <p:cNvCxnSpPr>
            <a:endCxn id="700" idx="0"/>
          </p:cNvCxnSpPr>
          <p:nvPr/>
        </p:nvCxnSpPr>
        <p:spPr>
          <a:xfrm flipH="1">
            <a:off x="3884425" y="1538025"/>
            <a:ext cx="1051500" cy="17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60"/>
          <p:cNvCxnSpPr>
            <a:endCxn id="701" idx="0"/>
          </p:cNvCxnSpPr>
          <p:nvPr/>
        </p:nvCxnSpPr>
        <p:spPr>
          <a:xfrm>
            <a:off x="5629825" y="1724025"/>
            <a:ext cx="845400" cy="15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60"/>
          <p:cNvCxnSpPr>
            <a:endCxn id="702" idx="0"/>
          </p:cNvCxnSpPr>
          <p:nvPr/>
        </p:nvCxnSpPr>
        <p:spPr>
          <a:xfrm>
            <a:off x="6810350" y="1981425"/>
            <a:ext cx="1620300" cy="12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p60"/>
          <p:cNvCxnSpPr/>
          <p:nvPr/>
        </p:nvCxnSpPr>
        <p:spPr>
          <a:xfrm flipH="1" rot="10800000">
            <a:off x="4084750" y="1552500"/>
            <a:ext cx="1030200" cy="17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7" name="Google Shape;707;p60"/>
          <p:cNvCxnSpPr/>
          <p:nvPr/>
        </p:nvCxnSpPr>
        <p:spPr>
          <a:xfrm rot="10800000">
            <a:off x="5830275" y="1738475"/>
            <a:ext cx="1015800" cy="15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60"/>
          <p:cNvCxnSpPr/>
          <p:nvPr/>
        </p:nvCxnSpPr>
        <p:spPr>
          <a:xfrm rot="10800000">
            <a:off x="7032100" y="1959975"/>
            <a:ext cx="1616700" cy="12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9" name="Google Shape;709;p60"/>
          <p:cNvSpPr/>
          <p:nvPr/>
        </p:nvSpPr>
        <p:spPr>
          <a:xfrm>
            <a:off x="2346375" y="915675"/>
            <a:ext cx="1974300" cy="7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Schnittstelle z.B. um eine Job-Ausführung zu triggern</a:t>
            </a:r>
            <a:endParaRPr/>
          </a:p>
        </p:txBody>
      </p:sp>
      <p:sp>
        <p:nvSpPr>
          <p:cNvPr id="710" name="Google Shape;710;p60"/>
          <p:cNvSpPr/>
          <p:nvPr/>
        </p:nvSpPr>
        <p:spPr>
          <a:xfrm>
            <a:off x="3021025" y="34073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Pipeline Executor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Linux Host mit Docker</a:t>
            </a:r>
            <a:endParaRPr/>
          </a:p>
        </p:txBody>
      </p:sp>
      <p:sp>
        <p:nvSpPr>
          <p:cNvPr id="711" name="Google Shape;711;p60"/>
          <p:cNvSpPr/>
          <p:nvPr/>
        </p:nvSpPr>
        <p:spPr>
          <a:xfrm>
            <a:off x="3173425" y="35597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GitLab Runner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Linux Host mit Docker</a:t>
            </a:r>
            <a:endParaRPr/>
          </a:p>
        </p:txBody>
      </p:sp>
      <p:sp>
        <p:nvSpPr>
          <p:cNvPr id="712" name="Google Shape;712;p60"/>
          <p:cNvSpPr/>
          <p:nvPr/>
        </p:nvSpPr>
        <p:spPr>
          <a:xfrm>
            <a:off x="5611825" y="34073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GitLab Runner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Windows</a:t>
            </a:r>
            <a:endParaRPr/>
          </a:p>
        </p:txBody>
      </p:sp>
      <p:sp>
        <p:nvSpPr>
          <p:cNvPr id="713" name="Google Shape;713;p60"/>
          <p:cNvSpPr/>
          <p:nvPr/>
        </p:nvSpPr>
        <p:spPr>
          <a:xfrm>
            <a:off x="8114450" y="3407325"/>
            <a:ext cx="9372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</a:t>
            </a:r>
            <a:endParaRPr/>
          </a:p>
        </p:txBody>
      </p:sp>
      <p:sp>
        <p:nvSpPr>
          <p:cNvPr id="714" name="Google Shape;714;p60"/>
          <p:cNvSpPr/>
          <p:nvPr/>
        </p:nvSpPr>
        <p:spPr>
          <a:xfrm>
            <a:off x="8266850" y="3559725"/>
            <a:ext cx="9372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1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Besonderheiten von GitLab CI/CD</a:t>
            </a:r>
            <a:endParaRPr/>
          </a:p>
        </p:txBody>
      </p:sp>
      <p:sp>
        <p:nvSpPr>
          <p:cNvPr id="720" name="Google Shape;720;p61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21" name="Google Shape;721;p61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GitLab CI/CD ist eine Ergänzung der Funktionalität “Git Server”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Build Machine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Aufgabenverwaltung (-&gt; Jira)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Wiki-Plattform (-&gt; Confluence)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Build-Machine ist intern an die Trigger des Git Workflows gekoppelt</a:t>
            </a:r>
            <a:endParaRPr/>
          </a:p>
        </p:txBody>
      </p:sp>
      <p:sp>
        <p:nvSpPr>
          <p:cNvPr id="722" name="Google Shape;722;p61"/>
          <p:cNvSpPr/>
          <p:nvPr/>
        </p:nvSpPr>
        <p:spPr>
          <a:xfrm>
            <a:off x="4764350" y="1452200"/>
            <a:ext cx="27900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Komplette Suite-Lösungen für die Anwendungsentwicklung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2"/>
          <p:cNvSpPr txBox="1"/>
          <p:nvPr>
            <p:ph type="title"/>
          </p:nvPr>
        </p:nvSpPr>
        <p:spPr>
          <a:xfrm>
            <a:off x="324000" y="3219840"/>
            <a:ext cx="8496000" cy="102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Jenkins - Ein Überblick</a:t>
            </a:r>
            <a:endParaRPr/>
          </a:p>
        </p:txBody>
      </p:sp>
      <p:sp>
        <p:nvSpPr>
          <p:cNvPr id="728" name="Google Shape;728;p62"/>
          <p:cNvSpPr txBox="1"/>
          <p:nvPr>
            <p:ph idx="1" type="body"/>
          </p:nvPr>
        </p:nvSpPr>
        <p:spPr>
          <a:xfrm>
            <a:off x="324000" y="2094840"/>
            <a:ext cx="8496000" cy="112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3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Unsere Umgebung</a:t>
            </a:r>
            <a:endParaRPr/>
          </a:p>
        </p:txBody>
      </p:sp>
      <p:sp>
        <p:nvSpPr>
          <p:cNvPr id="735" name="Google Shape;735;p63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36" name="Google Shape;736;p63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Ein vorbereiteter Jenkins-Server mit bereits installierten PlugIns steht zur Verfügung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javacream.eu:8080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Credentials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de-DE"/>
              <a:t>javacream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de-DE"/>
              <a:t>javacream123!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Vereinfachung: Der Orchestrierer ist selbst ein Agent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Pipeline-Sprache 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de-DE" sz="1400"/>
              <a:t>“Scripted Pipelines” werden in Groovy (“Skript-Sprache für Java”) erstellt</a:t>
            </a:r>
            <a:endParaRPr sz="1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“Deklarative Pipelines” sind hierarchische Konfigurationen mit eingestreuten Skripten, z.B. in Groovy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Hinweis: GitLab CI/CD arbeitet ebenfalls mit einer hierarchischen Konfiguration, .gitlab-ci.yml</a:t>
            </a:r>
            <a:endParaRPr/>
          </a:p>
        </p:txBody>
      </p:sp>
      <p:sp>
        <p:nvSpPr>
          <p:cNvPr id="737" name="Google Shape;737;p63"/>
          <p:cNvSpPr/>
          <p:nvPr/>
        </p:nvSpPr>
        <p:spPr>
          <a:xfrm>
            <a:off x="4156300" y="1817025"/>
            <a:ext cx="2146200" cy="507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Sie sind Admin!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4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Beispiel: Jenkins als Build Machine, Labels</a:t>
            </a:r>
            <a:endParaRPr/>
          </a:p>
        </p:txBody>
      </p:sp>
      <p:sp>
        <p:nvSpPr>
          <p:cNvPr id="743" name="Google Shape;743;p64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44" name="Google Shape;744;p64"/>
          <p:cNvSpPr/>
          <p:nvPr/>
        </p:nvSpPr>
        <p:spPr>
          <a:xfrm>
            <a:off x="4191450" y="894225"/>
            <a:ext cx="4628700" cy="15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Jenkins (Master)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schedule1 : Alle 5 Stunden führe Job1 aus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schedule2: 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Händisches Starten von Pipelines</a:t>
            </a:r>
            <a:endParaRPr/>
          </a:p>
        </p:txBody>
      </p:sp>
      <p:sp>
        <p:nvSpPr>
          <p:cNvPr id="745" name="Google Shape;745;p64"/>
          <p:cNvSpPr/>
          <p:nvPr/>
        </p:nvSpPr>
        <p:spPr>
          <a:xfrm>
            <a:off x="2367850" y="1806288"/>
            <a:ext cx="1902900" cy="6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 Frontend</a:t>
            </a:r>
            <a:endParaRPr/>
          </a:p>
        </p:txBody>
      </p:sp>
      <p:sp>
        <p:nvSpPr>
          <p:cNvPr id="746" name="Google Shape;746;p64"/>
          <p:cNvSpPr/>
          <p:nvPr/>
        </p:nvSpPr>
        <p:spPr>
          <a:xfrm>
            <a:off x="7475600" y="1838500"/>
            <a:ext cx="1169075" cy="543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Users</a:t>
            </a:r>
            <a:endParaRPr/>
          </a:p>
        </p:txBody>
      </p:sp>
      <p:sp>
        <p:nvSpPr>
          <p:cNvPr id="747" name="Google Shape;747;p64"/>
          <p:cNvSpPr/>
          <p:nvPr/>
        </p:nvSpPr>
        <p:spPr>
          <a:xfrm>
            <a:off x="2868625" y="32549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Pipeline Executor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Linux Host mit Docker</a:t>
            </a:r>
            <a:endParaRPr/>
          </a:p>
        </p:txBody>
      </p:sp>
      <p:sp>
        <p:nvSpPr>
          <p:cNvPr id="748" name="Google Shape;748;p64"/>
          <p:cNvSpPr/>
          <p:nvPr/>
        </p:nvSpPr>
        <p:spPr>
          <a:xfrm>
            <a:off x="5459425" y="32549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Pipeline Executor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Windows</a:t>
            </a:r>
            <a:endParaRPr/>
          </a:p>
        </p:txBody>
      </p:sp>
      <p:sp>
        <p:nvSpPr>
          <p:cNvPr id="749" name="Google Shape;749;p64"/>
          <p:cNvSpPr/>
          <p:nvPr/>
        </p:nvSpPr>
        <p:spPr>
          <a:xfrm>
            <a:off x="7962050" y="3254925"/>
            <a:ext cx="9372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</a:t>
            </a:r>
            <a:endParaRPr/>
          </a:p>
        </p:txBody>
      </p:sp>
      <p:cxnSp>
        <p:nvCxnSpPr>
          <p:cNvPr id="750" name="Google Shape;750;p64"/>
          <p:cNvCxnSpPr>
            <a:endCxn id="747" idx="0"/>
          </p:cNvCxnSpPr>
          <p:nvPr/>
        </p:nvCxnSpPr>
        <p:spPr>
          <a:xfrm flipH="1">
            <a:off x="3884425" y="1538025"/>
            <a:ext cx="1051500" cy="17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1" name="Google Shape;751;p64"/>
          <p:cNvCxnSpPr>
            <a:endCxn id="748" idx="0"/>
          </p:cNvCxnSpPr>
          <p:nvPr/>
        </p:nvCxnSpPr>
        <p:spPr>
          <a:xfrm>
            <a:off x="5629825" y="1724025"/>
            <a:ext cx="845400" cy="15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2" name="Google Shape;752;p64"/>
          <p:cNvCxnSpPr>
            <a:endCxn id="749" idx="0"/>
          </p:cNvCxnSpPr>
          <p:nvPr/>
        </p:nvCxnSpPr>
        <p:spPr>
          <a:xfrm>
            <a:off x="6810350" y="1981425"/>
            <a:ext cx="1620300" cy="12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" name="Google Shape;753;p64"/>
          <p:cNvCxnSpPr/>
          <p:nvPr/>
        </p:nvCxnSpPr>
        <p:spPr>
          <a:xfrm flipH="1" rot="10800000">
            <a:off x="4084750" y="1552500"/>
            <a:ext cx="1030200" cy="17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64"/>
          <p:cNvCxnSpPr/>
          <p:nvPr/>
        </p:nvCxnSpPr>
        <p:spPr>
          <a:xfrm rot="10800000">
            <a:off x="5830275" y="1738475"/>
            <a:ext cx="1015800" cy="15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64"/>
          <p:cNvCxnSpPr/>
          <p:nvPr/>
        </p:nvCxnSpPr>
        <p:spPr>
          <a:xfrm rot="10800000">
            <a:off x="7032100" y="1959975"/>
            <a:ext cx="1616700" cy="12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6" name="Google Shape;756;p64"/>
          <p:cNvSpPr/>
          <p:nvPr/>
        </p:nvSpPr>
        <p:spPr>
          <a:xfrm>
            <a:off x="2346375" y="915675"/>
            <a:ext cx="1974300" cy="7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Schnittstelle z.B. um eine Job-Ausführung zu triggern</a:t>
            </a:r>
            <a:endParaRPr/>
          </a:p>
        </p:txBody>
      </p:sp>
      <p:sp>
        <p:nvSpPr>
          <p:cNvPr id="757" name="Google Shape;757;p64"/>
          <p:cNvSpPr/>
          <p:nvPr/>
        </p:nvSpPr>
        <p:spPr>
          <a:xfrm>
            <a:off x="3021025" y="34073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Pipeline Executor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Linux Host mit Docker</a:t>
            </a:r>
            <a:endParaRPr/>
          </a:p>
        </p:txBody>
      </p:sp>
      <p:sp>
        <p:nvSpPr>
          <p:cNvPr id="758" name="Google Shape;758;p64"/>
          <p:cNvSpPr/>
          <p:nvPr/>
        </p:nvSpPr>
        <p:spPr>
          <a:xfrm>
            <a:off x="3173425" y="3559725"/>
            <a:ext cx="2031600" cy="108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Jenkins Agent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Linux Host mit Docker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label1: “Linux”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label2: “docker”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64"/>
          <p:cNvSpPr/>
          <p:nvPr/>
        </p:nvSpPr>
        <p:spPr>
          <a:xfrm>
            <a:off x="5611825" y="3407325"/>
            <a:ext cx="20316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Jenkins Agent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Windows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label1: “Windows”</a:t>
            </a:r>
            <a:endParaRPr/>
          </a:p>
        </p:txBody>
      </p:sp>
      <p:sp>
        <p:nvSpPr>
          <p:cNvPr id="760" name="Google Shape;760;p64"/>
          <p:cNvSpPr/>
          <p:nvPr/>
        </p:nvSpPr>
        <p:spPr>
          <a:xfrm>
            <a:off x="8114450" y="3407325"/>
            <a:ext cx="9372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</a:t>
            </a:r>
            <a:endParaRPr/>
          </a:p>
        </p:txBody>
      </p:sp>
      <p:sp>
        <p:nvSpPr>
          <p:cNvPr id="761" name="Google Shape;761;p64"/>
          <p:cNvSpPr/>
          <p:nvPr/>
        </p:nvSpPr>
        <p:spPr>
          <a:xfrm>
            <a:off x="8266850" y="3559725"/>
            <a:ext cx="9372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5"/>
          <p:cNvSpPr txBox="1"/>
          <p:nvPr>
            <p:ph type="title"/>
          </p:nvPr>
        </p:nvSpPr>
        <p:spPr>
          <a:xfrm>
            <a:off x="324000" y="3219840"/>
            <a:ext cx="8496000" cy="102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Der Build-Prozess im Detail</a:t>
            </a:r>
            <a:endParaRPr/>
          </a:p>
        </p:txBody>
      </p:sp>
      <p:sp>
        <p:nvSpPr>
          <p:cNvPr id="767" name="Google Shape;767;p65"/>
          <p:cNvSpPr txBox="1"/>
          <p:nvPr>
            <p:ph idx="1" type="body"/>
          </p:nvPr>
        </p:nvSpPr>
        <p:spPr>
          <a:xfrm>
            <a:off x="324000" y="2094840"/>
            <a:ext cx="8496000" cy="112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6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Was ist ein Build-Prozess</a:t>
            </a:r>
            <a:endParaRPr/>
          </a:p>
        </p:txBody>
      </p:sp>
      <p:sp>
        <p:nvSpPr>
          <p:cNvPr id="774" name="Google Shape;774;p66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75" name="Google Shape;775;p66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Aufgabe eines Build-Prozesses ist die Überführung von Werken (Quellcode) in ein Artefakt (ausführbares Programm)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Beispiel Java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Compiler als Build-Werkzeug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.java -&gt; Compiler-Aufruf mit Optionen -&gt; .class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Java Archiver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.class -&gt; Archiver mit Optionen -&gt; .jar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Beispiel Docker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docker build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Beliebige Dateien + Dockerfile -&gt; docker build -&gt; Docker-Image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Software-Entwicklung</a:t>
            </a:r>
            <a:endParaRPr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100150" y="844450"/>
            <a:ext cx="1945800" cy="736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Kunden-Sicht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Spezifikation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2403625" y="823000"/>
            <a:ext cx="1437900" cy="643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Prozess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5908950" y="844450"/>
            <a:ext cx="1838400" cy="600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Services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Geschäftsprozesse</a:t>
            </a:r>
            <a:endParaRPr/>
          </a:p>
        </p:txBody>
      </p:sp>
      <p:cxnSp>
        <p:nvCxnSpPr>
          <p:cNvPr id="94" name="Google Shape;94;p13"/>
          <p:cNvCxnSpPr>
            <a:stCxn id="92" idx="3"/>
            <a:endCxn id="93" idx="1"/>
          </p:cNvCxnSpPr>
          <p:nvPr/>
        </p:nvCxnSpPr>
        <p:spPr>
          <a:xfrm>
            <a:off x="3841525" y="1144900"/>
            <a:ext cx="206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3"/>
          <p:cNvSpPr/>
          <p:nvPr/>
        </p:nvSpPr>
        <p:spPr>
          <a:xfrm>
            <a:off x="93000" y="2300675"/>
            <a:ext cx="1988700" cy="558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Technisches Modell</a:t>
            </a:r>
            <a:endParaRPr/>
          </a:p>
        </p:txBody>
      </p:sp>
      <p:cxnSp>
        <p:nvCxnSpPr>
          <p:cNvPr id="96" name="Google Shape;96;p13"/>
          <p:cNvCxnSpPr>
            <a:stCxn id="91" idx="2"/>
            <a:endCxn id="95" idx="0"/>
          </p:cNvCxnSpPr>
          <p:nvPr/>
        </p:nvCxnSpPr>
        <p:spPr>
          <a:xfrm>
            <a:off x="1073050" y="1581250"/>
            <a:ext cx="14400" cy="7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3"/>
          <p:cNvSpPr/>
          <p:nvPr/>
        </p:nvSpPr>
        <p:spPr>
          <a:xfrm>
            <a:off x="2425075" y="2320225"/>
            <a:ext cx="1395000" cy="5295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Actor</a:t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4299350" y="1633525"/>
            <a:ext cx="2925900" cy="1902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Service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Runtime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Betriebssystem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Programmier-Runtime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Infrastruktur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Hilfsprogramme</a:t>
            </a:r>
            <a:endParaRPr/>
          </a:p>
        </p:txBody>
      </p:sp>
      <p:cxnSp>
        <p:nvCxnSpPr>
          <p:cNvPr id="99" name="Google Shape;99;p13"/>
          <p:cNvCxnSpPr>
            <a:stCxn id="97" idx="3"/>
            <a:endCxn id="98" idx="1"/>
          </p:cNvCxnSpPr>
          <p:nvPr/>
        </p:nvCxnSpPr>
        <p:spPr>
          <a:xfrm>
            <a:off x="3820075" y="2584975"/>
            <a:ext cx="47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497" y="1654951"/>
            <a:ext cx="1395000" cy="89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497" y="2721751"/>
            <a:ext cx="1395000" cy="89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0897" y="2797951"/>
            <a:ext cx="1395000" cy="898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3"/>
          <p:cNvCxnSpPr>
            <a:stCxn id="98" idx="3"/>
            <a:endCxn id="100" idx="1"/>
          </p:cNvCxnSpPr>
          <p:nvPr/>
        </p:nvCxnSpPr>
        <p:spPr>
          <a:xfrm flipH="1" rot="10800000">
            <a:off x="7225250" y="2104375"/>
            <a:ext cx="333300" cy="4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3"/>
          <p:cNvCxnSpPr>
            <a:stCxn id="98" idx="3"/>
            <a:endCxn id="102" idx="1"/>
          </p:cNvCxnSpPr>
          <p:nvPr/>
        </p:nvCxnSpPr>
        <p:spPr>
          <a:xfrm>
            <a:off x="7225250" y="2584975"/>
            <a:ext cx="485700" cy="6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7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Kategorien</a:t>
            </a:r>
            <a:endParaRPr/>
          </a:p>
        </p:txBody>
      </p:sp>
      <p:sp>
        <p:nvSpPr>
          <p:cNvPr id="781" name="Google Shape;781;p67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82" name="Google Shape;782;p67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▪"/>
            </a:pPr>
            <a:r>
              <a:rPr lang="de-DE" sz="1500"/>
              <a:t>“Programmierer-Builds”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de-DE" sz="1300"/>
              <a:t>Meistens automatisch ausgeführt in einer Entwicklungsumgebung</a:t>
            </a:r>
            <a:endParaRPr sz="13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de-DE" sz="1100"/>
              <a:t>“nach einem </a:t>
            </a:r>
            <a:r>
              <a:rPr lang="de-DE" sz="1100"/>
              <a:t>Speichervorgang</a:t>
            </a:r>
            <a:r>
              <a:rPr lang="de-DE" sz="1100"/>
              <a:t> werden alle Quellcodes compiliert”</a:t>
            </a:r>
            <a:endParaRPr sz="11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Developer-Builds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besteht aus mehreren Phasen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compile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Unit-Tests ausführen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package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Integration Build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Die Artefakte des Developer-Builds werden als Grundlage zur Ausführung von Integrations-Tests durchgeführt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Fließende Grenze zum System-Test</a:t>
            </a:r>
            <a:endParaRPr/>
          </a:p>
        </p:txBody>
      </p:sp>
      <p:sp>
        <p:nvSpPr>
          <p:cNvPr id="783" name="Google Shape;783;p67"/>
          <p:cNvSpPr/>
          <p:nvPr/>
        </p:nvSpPr>
        <p:spPr>
          <a:xfrm>
            <a:off x="6424000" y="2453725"/>
            <a:ext cx="2489400" cy="5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Build Machine</a:t>
            </a:r>
            <a:endParaRPr/>
          </a:p>
        </p:txBody>
      </p:sp>
      <p:sp>
        <p:nvSpPr>
          <p:cNvPr id="784" name="Google Shape;784;p67"/>
          <p:cNvSpPr/>
          <p:nvPr/>
        </p:nvSpPr>
        <p:spPr>
          <a:xfrm>
            <a:off x="6299275" y="755225"/>
            <a:ext cx="2489400" cy="8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/>
              <a:t>Intern in der Entwicklungsumgebung</a:t>
            </a:r>
            <a:endParaRPr sz="800"/>
          </a:p>
        </p:txBody>
      </p:sp>
      <p:cxnSp>
        <p:nvCxnSpPr>
          <p:cNvPr id="785" name="Google Shape;785;p67"/>
          <p:cNvCxnSpPr>
            <a:stCxn id="783" idx="1"/>
          </p:cNvCxnSpPr>
          <p:nvPr/>
        </p:nvCxnSpPr>
        <p:spPr>
          <a:xfrm flipH="1">
            <a:off x="2947300" y="2718325"/>
            <a:ext cx="3476700" cy="4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67"/>
          <p:cNvCxnSpPr>
            <a:stCxn id="783" idx="1"/>
          </p:cNvCxnSpPr>
          <p:nvPr/>
        </p:nvCxnSpPr>
        <p:spPr>
          <a:xfrm rot="10800000">
            <a:off x="3112000" y="1852825"/>
            <a:ext cx="3312000" cy="8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67"/>
          <p:cNvSpPr/>
          <p:nvPr/>
        </p:nvSpPr>
        <p:spPr>
          <a:xfrm>
            <a:off x="6424000" y="1767925"/>
            <a:ext cx="2489400" cy="5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Developer Maschinen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8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Developer Builds im Detail</a:t>
            </a:r>
            <a:endParaRPr/>
          </a:p>
        </p:txBody>
      </p:sp>
      <p:sp>
        <p:nvSpPr>
          <p:cNvPr id="793" name="Google Shape;793;p68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94" name="Google Shape;794;p68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Zusätzliche Phase: “Dependency </a:t>
            </a:r>
            <a:r>
              <a:rPr lang="de-DE"/>
              <a:t>Management</a:t>
            </a:r>
            <a:r>
              <a:rPr lang="de-DE"/>
              <a:t>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Services haben Abhängigkeiten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Diese Abhängigkeiten werden vom Build-Prozess vor dem Compile aufgelöst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Beispiel: Maven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pom.xml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Enthält die Konfiguration eines fixen Build-Ablaufs = Goals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https://github.com/Javacream/org.javacream.training.cicd/blob/audi_29.1.2024/projects/org.javacream.util.library/pom.xml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9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Vom Developer-Build zu einer Pipeline</a:t>
            </a:r>
            <a:endParaRPr/>
          </a:p>
        </p:txBody>
      </p:sp>
      <p:sp>
        <p:nvSpPr>
          <p:cNvPr id="800" name="Google Shape;800;p69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01" name="Google Shape;801;p69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Pipelines sind sehr einfach, fast trivial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Repository clonen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Vorhandenen Developer Build aufrufen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Gebauten Artefakte auf den Orchestrierer schieben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0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Pipelines für einen vollständigen Build</a:t>
            </a:r>
            <a:endParaRPr/>
          </a:p>
        </p:txBody>
      </p:sp>
      <p:sp>
        <p:nvSpPr>
          <p:cNvPr id="807" name="Google Shape;807;p70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08" name="Google Shape;808;p70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Setzen auf auf die Ergebnisse der Developer Pipeline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Beispiel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Erzeugen eines Docker-Images aus den gebauten Artefakten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Ablauf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Kopiere das Artefakt des Developer Builds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Kopiere das Dockerfile aus einem Git Repository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sh ‘docker build -t &lt;name&gt; 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71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Kompakter</a:t>
            </a:r>
            <a:endParaRPr/>
          </a:p>
        </p:txBody>
      </p:sp>
      <p:sp>
        <p:nvSpPr>
          <p:cNvPr id="814" name="Google Shape;814;p71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15" name="Google Shape;815;p71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Wir erstellen nur eine Pipeline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 ‘repository’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Jenkinsfile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Quellcodes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pom.xml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Dockerfile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Jenkinsfile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 ‘repo’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sh ‘mvn …’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docker build …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2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highlight>
                  <a:srgbClr val="EAD1DC"/>
                </a:highlight>
              </a:rPr>
              <a:t>Ausbringen in das Image-Repository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21" name="Google Shape;821;p72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22" name="Google Shape;822;p72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Wir erstellen nur eine Pipeline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 ‘repository’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Jenkinsfile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Quellcodes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pom.xml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Dockerfile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Jenkinsfile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git ‘repo’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sh ‘mvn …’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docker build …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>
                <a:highlight>
                  <a:srgbClr val="EAD1DC"/>
                </a:highlight>
              </a:rPr>
              <a:t>docker push &lt;image&gt;</a:t>
            </a:r>
            <a:endParaRPr>
              <a:highlight>
                <a:srgbClr val="EAD1DC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Software-Entwicklung</a:t>
            </a:r>
            <a:endParaRPr/>
          </a:p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100150" y="844450"/>
            <a:ext cx="1945800" cy="736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Kunden-Sicht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Spezifikation</a:t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2403625" y="823000"/>
            <a:ext cx="1437900" cy="643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Prozess</a:t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5908950" y="844450"/>
            <a:ext cx="1838400" cy="600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Services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Geschäftsprozesse</a:t>
            </a:r>
            <a:endParaRPr/>
          </a:p>
        </p:txBody>
      </p:sp>
      <p:cxnSp>
        <p:nvCxnSpPr>
          <p:cNvPr id="114" name="Google Shape;114;p14"/>
          <p:cNvCxnSpPr>
            <a:stCxn id="112" idx="3"/>
            <a:endCxn id="113" idx="1"/>
          </p:cNvCxnSpPr>
          <p:nvPr/>
        </p:nvCxnSpPr>
        <p:spPr>
          <a:xfrm>
            <a:off x="3841525" y="1144900"/>
            <a:ext cx="206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4"/>
          <p:cNvSpPr/>
          <p:nvPr/>
        </p:nvSpPr>
        <p:spPr>
          <a:xfrm>
            <a:off x="93000" y="2300675"/>
            <a:ext cx="1988700" cy="558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Technisches Modell</a:t>
            </a:r>
            <a:endParaRPr/>
          </a:p>
        </p:txBody>
      </p:sp>
      <p:cxnSp>
        <p:nvCxnSpPr>
          <p:cNvPr id="116" name="Google Shape;116;p14"/>
          <p:cNvCxnSpPr>
            <a:stCxn id="111" idx="2"/>
            <a:endCxn id="115" idx="0"/>
          </p:cNvCxnSpPr>
          <p:nvPr/>
        </p:nvCxnSpPr>
        <p:spPr>
          <a:xfrm>
            <a:off x="1073050" y="1581250"/>
            <a:ext cx="14400" cy="7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4"/>
          <p:cNvSpPr/>
          <p:nvPr/>
        </p:nvSpPr>
        <p:spPr>
          <a:xfrm>
            <a:off x="2425075" y="2320225"/>
            <a:ext cx="1395000" cy="5295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Actor</a:t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4299350" y="1633525"/>
            <a:ext cx="2925900" cy="1902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Service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Runtime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Betriebssystem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Programmier-Runtime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Infrastruktur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Hilfsprogramme</a:t>
            </a:r>
            <a:endParaRPr/>
          </a:p>
        </p:txBody>
      </p:sp>
      <p:cxnSp>
        <p:nvCxnSpPr>
          <p:cNvPr id="119" name="Google Shape;119;p14"/>
          <p:cNvCxnSpPr>
            <a:stCxn id="117" idx="3"/>
            <a:endCxn id="118" idx="1"/>
          </p:cNvCxnSpPr>
          <p:nvPr/>
        </p:nvCxnSpPr>
        <p:spPr>
          <a:xfrm>
            <a:off x="3820075" y="2584975"/>
            <a:ext cx="47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0" name="Google Shape;12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497" y="1654951"/>
            <a:ext cx="1395000" cy="89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497" y="2721751"/>
            <a:ext cx="1395000" cy="89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0897" y="2797951"/>
            <a:ext cx="1395000" cy="898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4"/>
          <p:cNvCxnSpPr>
            <a:stCxn id="118" idx="3"/>
            <a:endCxn id="120" idx="1"/>
          </p:cNvCxnSpPr>
          <p:nvPr/>
        </p:nvCxnSpPr>
        <p:spPr>
          <a:xfrm flipH="1" rot="10800000">
            <a:off x="7225250" y="2104375"/>
            <a:ext cx="333300" cy="4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4"/>
          <p:cNvCxnSpPr>
            <a:stCxn id="118" idx="3"/>
            <a:endCxn id="122" idx="1"/>
          </p:cNvCxnSpPr>
          <p:nvPr/>
        </p:nvCxnSpPr>
        <p:spPr>
          <a:xfrm>
            <a:off x="7225250" y="2584975"/>
            <a:ext cx="485700" cy="6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4"/>
          <p:cNvSpPr/>
          <p:nvPr/>
        </p:nvSpPr>
        <p:spPr>
          <a:xfrm>
            <a:off x="110850" y="3734250"/>
            <a:ext cx="1988700" cy="42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Konkrete Umsetzung / Implementierung</a:t>
            </a:r>
            <a:endParaRPr/>
          </a:p>
        </p:txBody>
      </p:sp>
      <p:cxnSp>
        <p:nvCxnSpPr>
          <p:cNvPr id="126" name="Google Shape;126;p14"/>
          <p:cNvCxnSpPr>
            <a:stCxn id="115" idx="2"/>
            <a:endCxn id="125" idx="0"/>
          </p:cNvCxnSpPr>
          <p:nvPr/>
        </p:nvCxnSpPr>
        <p:spPr>
          <a:xfrm>
            <a:off x="1087350" y="2858675"/>
            <a:ext cx="18000" cy="8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4"/>
          <p:cNvSpPr/>
          <p:nvPr/>
        </p:nvSpPr>
        <p:spPr>
          <a:xfrm>
            <a:off x="3190550" y="3684150"/>
            <a:ext cx="4034700" cy="529500"/>
          </a:xfrm>
          <a:prstGeom prst="flowChartMagneticDrum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Repository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de-DE" sz="1200"/>
              <a:t>“Werke”, Quellcode</a:t>
            </a:r>
            <a:endParaRPr sz="1200"/>
          </a:p>
        </p:txBody>
      </p:sp>
      <p:pic>
        <p:nvPicPr>
          <p:cNvPr id="128" name="Google Shape;12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0598" y="2445675"/>
            <a:ext cx="1263350" cy="1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0598" y="3588675"/>
            <a:ext cx="1263350" cy="1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598" y="2750475"/>
            <a:ext cx="1263350" cy="1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Software-Entwicklung</a:t>
            </a:r>
            <a:endParaRPr/>
          </a:p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100150" y="844450"/>
            <a:ext cx="1945800" cy="736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Kunden-Sicht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Spezifikation</a:t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2403625" y="823000"/>
            <a:ext cx="1437900" cy="643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Prozess</a:t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5908950" y="844450"/>
            <a:ext cx="1838400" cy="600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Services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Geschäftsprozesse</a:t>
            </a:r>
            <a:endParaRPr/>
          </a:p>
        </p:txBody>
      </p:sp>
      <p:cxnSp>
        <p:nvCxnSpPr>
          <p:cNvPr id="140" name="Google Shape;140;p15"/>
          <p:cNvCxnSpPr>
            <a:stCxn id="138" idx="3"/>
            <a:endCxn id="139" idx="1"/>
          </p:cNvCxnSpPr>
          <p:nvPr/>
        </p:nvCxnSpPr>
        <p:spPr>
          <a:xfrm>
            <a:off x="3841525" y="1144900"/>
            <a:ext cx="206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5"/>
          <p:cNvSpPr/>
          <p:nvPr/>
        </p:nvSpPr>
        <p:spPr>
          <a:xfrm>
            <a:off x="93000" y="2300675"/>
            <a:ext cx="1988700" cy="558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Technisches Modell</a:t>
            </a:r>
            <a:endParaRPr/>
          </a:p>
        </p:txBody>
      </p:sp>
      <p:cxnSp>
        <p:nvCxnSpPr>
          <p:cNvPr id="142" name="Google Shape;142;p15"/>
          <p:cNvCxnSpPr>
            <a:stCxn id="137" idx="2"/>
            <a:endCxn id="141" idx="0"/>
          </p:cNvCxnSpPr>
          <p:nvPr/>
        </p:nvCxnSpPr>
        <p:spPr>
          <a:xfrm>
            <a:off x="1073050" y="1581250"/>
            <a:ext cx="14400" cy="7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5"/>
          <p:cNvSpPr/>
          <p:nvPr/>
        </p:nvSpPr>
        <p:spPr>
          <a:xfrm>
            <a:off x="2425075" y="2320225"/>
            <a:ext cx="1395000" cy="5295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Actor</a:t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4302538" y="1602400"/>
            <a:ext cx="2925900" cy="16137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Service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Runtime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Betriebssystem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Programmier-Runtime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Infrastruktur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Hilfsprogramme</a:t>
            </a:r>
            <a:endParaRPr/>
          </a:p>
        </p:txBody>
      </p:sp>
      <p:cxnSp>
        <p:nvCxnSpPr>
          <p:cNvPr id="145" name="Google Shape;145;p15"/>
          <p:cNvCxnSpPr>
            <a:stCxn id="143" idx="3"/>
            <a:endCxn id="144" idx="1"/>
          </p:cNvCxnSpPr>
          <p:nvPr/>
        </p:nvCxnSpPr>
        <p:spPr>
          <a:xfrm flipH="1" rot="10800000">
            <a:off x="3820075" y="2409175"/>
            <a:ext cx="482400" cy="1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497" y="1654951"/>
            <a:ext cx="1395000" cy="89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497" y="2721751"/>
            <a:ext cx="1395000" cy="89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0897" y="2797951"/>
            <a:ext cx="1395000" cy="898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5"/>
          <p:cNvCxnSpPr>
            <a:stCxn id="144" idx="3"/>
            <a:endCxn id="146" idx="1"/>
          </p:cNvCxnSpPr>
          <p:nvPr/>
        </p:nvCxnSpPr>
        <p:spPr>
          <a:xfrm flipH="1" rot="10800000">
            <a:off x="7228438" y="2104450"/>
            <a:ext cx="3300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5"/>
          <p:cNvCxnSpPr>
            <a:stCxn id="144" idx="3"/>
            <a:endCxn id="148" idx="1"/>
          </p:cNvCxnSpPr>
          <p:nvPr/>
        </p:nvCxnSpPr>
        <p:spPr>
          <a:xfrm>
            <a:off x="7228438" y="2409250"/>
            <a:ext cx="4824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5"/>
          <p:cNvSpPr/>
          <p:nvPr/>
        </p:nvSpPr>
        <p:spPr>
          <a:xfrm>
            <a:off x="35775" y="3396688"/>
            <a:ext cx="1988700" cy="42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Konkrete Umsetzung / Implementierung</a:t>
            </a:r>
            <a:endParaRPr/>
          </a:p>
        </p:txBody>
      </p:sp>
      <p:cxnSp>
        <p:nvCxnSpPr>
          <p:cNvPr id="152" name="Google Shape;152;p15"/>
          <p:cNvCxnSpPr>
            <a:stCxn id="141" idx="2"/>
            <a:endCxn id="151" idx="0"/>
          </p:cNvCxnSpPr>
          <p:nvPr/>
        </p:nvCxnSpPr>
        <p:spPr>
          <a:xfrm flipH="1">
            <a:off x="1030050" y="2858675"/>
            <a:ext cx="57300" cy="5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5"/>
          <p:cNvSpPr/>
          <p:nvPr/>
        </p:nvSpPr>
        <p:spPr>
          <a:xfrm>
            <a:off x="3190550" y="3296500"/>
            <a:ext cx="4034700" cy="529500"/>
          </a:xfrm>
          <a:prstGeom prst="flowChartMagneticDrum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Repository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de-DE" sz="1200"/>
              <a:t>“Werke”, Quellcode</a:t>
            </a:r>
            <a:endParaRPr sz="1200"/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0598" y="2445675"/>
            <a:ext cx="1263350" cy="1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0598" y="3588675"/>
            <a:ext cx="1263350" cy="1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598" y="2750475"/>
            <a:ext cx="1263350" cy="1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5"/>
          <p:cNvSpPr/>
          <p:nvPr/>
        </p:nvSpPr>
        <p:spPr>
          <a:xfrm>
            <a:off x="35775" y="4037600"/>
            <a:ext cx="2832900" cy="807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Betrieb der Anwendung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Developments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Test &amp; QS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-DE"/>
              <a:t>Production</a:t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6489200" y="4172750"/>
            <a:ext cx="1437900" cy="643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Build-Prozess</a:t>
            </a:r>
            <a:endParaRPr/>
          </a:p>
        </p:txBody>
      </p:sp>
      <p:cxnSp>
        <p:nvCxnSpPr>
          <p:cNvPr id="159" name="Google Shape;159;p15"/>
          <p:cNvCxnSpPr>
            <a:stCxn id="153" idx="2"/>
            <a:endCxn id="158" idx="0"/>
          </p:cNvCxnSpPr>
          <p:nvPr/>
        </p:nvCxnSpPr>
        <p:spPr>
          <a:xfrm>
            <a:off x="5207900" y="3826000"/>
            <a:ext cx="2000400" cy="3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5"/>
          <p:cNvSpPr/>
          <p:nvPr/>
        </p:nvSpPr>
        <p:spPr>
          <a:xfrm>
            <a:off x="3412400" y="4213525"/>
            <a:ext cx="1838400" cy="364825"/>
          </a:xfrm>
          <a:prstGeom prst="flowChartMagneticDrum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Runtime-Artefakt</a:t>
            </a:r>
            <a:endParaRPr/>
          </a:p>
        </p:txBody>
      </p:sp>
      <p:cxnSp>
        <p:nvCxnSpPr>
          <p:cNvPr id="161" name="Google Shape;161;p15"/>
          <p:cNvCxnSpPr>
            <a:stCxn id="158" idx="1"/>
            <a:endCxn id="162" idx="4"/>
          </p:cNvCxnSpPr>
          <p:nvPr/>
        </p:nvCxnSpPr>
        <p:spPr>
          <a:xfrm flipH="1">
            <a:off x="5555600" y="4494650"/>
            <a:ext cx="933600" cy="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5"/>
          <p:cNvCxnSpPr>
            <a:stCxn id="160" idx="1"/>
          </p:cNvCxnSpPr>
          <p:nvPr/>
        </p:nvCxnSpPr>
        <p:spPr>
          <a:xfrm rot="10800000">
            <a:off x="1859900" y="4327838"/>
            <a:ext cx="1552500" cy="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5"/>
          <p:cNvCxnSpPr>
            <a:stCxn id="160" idx="1"/>
          </p:cNvCxnSpPr>
          <p:nvPr/>
        </p:nvCxnSpPr>
        <p:spPr>
          <a:xfrm flipH="1">
            <a:off x="1502300" y="4395938"/>
            <a:ext cx="191010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5"/>
          <p:cNvCxnSpPr>
            <a:stCxn id="160" idx="1"/>
          </p:cNvCxnSpPr>
          <p:nvPr/>
        </p:nvCxnSpPr>
        <p:spPr>
          <a:xfrm flipH="1">
            <a:off x="1588100" y="4395938"/>
            <a:ext cx="1824300" cy="3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5"/>
          <p:cNvSpPr/>
          <p:nvPr/>
        </p:nvSpPr>
        <p:spPr>
          <a:xfrm>
            <a:off x="3564800" y="4289725"/>
            <a:ext cx="1838400" cy="364825"/>
          </a:xfrm>
          <a:prstGeom prst="flowChartMagneticDrum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Runtime-Artefakt</a:t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3717200" y="4365925"/>
            <a:ext cx="1838400" cy="364825"/>
          </a:xfrm>
          <a:prstGeom prst="flowChartMagneticDrum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Runtime-Artefakt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Was ist das Problem gewesen, dass zu CI/CD geführt hat?</a:t>
            </a:r>
            <a:endParaRPr/>
          </a:p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Geschwindigkeit Spezifikation -&gt; Betrieb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Früher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Release-Zyklen im Monats- / Jahres-Rhythmus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Patches / Hot Fixes waren immer Notfall-Szenarien oder waren teilweise in den normalen Release-Zyklus integriert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Heute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Erwartungshaltung</a:t>
            </a:r>
            <a:r>
              <a:rPr lang="de-DE"/>
              <a:t> des Kunden- / Auftraggebers ist, dass neue / erweiterte / korrigierte Prozesse “sofort” bereitgestellt werden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de-DE"/>
              <a:t>Hot Fixes -&gt; wenige Stunden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de-DE"/>
              <a:t>Erweiterungen -&gt; wenige Tagen / 2-3 Wochen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Hinweis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de-DE"/>
              <a:t>Das ist kein “nice to have”, sondern eine unverhandelbare Anforderung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ta-Logo-2019-Cover-Vorlage-V1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20000"/>
      </a:accent1>
      <a:accent2>
        <a:srgbClr val="000000"/>
      </a:accent2>
      <a:accent3>
        <a:srgbClr val="D20000"/>
      </a:accent3>
      <a:accent4>
        <a:srgbClr val="F6A800"/>
      </a:accent4>
      <a:accent5>
        <a:srgbClr val="E95E0F"/>
      </a:accent5>
      <a:accent6>
        <a:srgbClr val="65599F"/>
      </a:accent6>
      <a:hlink>
        <a:srgbClr val="B0CB51"/>
      </a:hlink>
      <a:folHlink>
        <a:srgbClr val="E051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