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702d88ea4_0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702d88ea4_0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702d88ea4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702d88ea4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02d88ea4_0_8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02d88ea4_0_8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02d88ea4_0_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02d88ea4_0_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702d88ea4_0_1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702d88ea4_0_1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702d88ea4_0_1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702d88ea4_0_1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702d88ea4_0_1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702d88ea4_0_1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702d88ea4_0_1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702d88ea4_0_1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702d88ea4_0_1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702d88ea4_0_1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702d88ea4_0_1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702d88ea4_0_1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02d88ea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02d88ea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702d88ea4_0_2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702d88ea4_0_2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702d88ea4_0_2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702d88ea4_0_2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702d88ea4_0_2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702d88ea4_0_2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702d88ea4_0_2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702d88ea4_0_2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702d88ea4_0_2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702d88ea4_0_2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702d88ea4_0_2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702d88ea4_0_2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702d88ea4_0_2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702d88ea4_0_2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702d88ea4_0_3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702d88ea4_0_3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702d88ea4_0_3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702d88ea4_0_3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702d88ea4_0_3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702d88ea4_0_3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02d88ea4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02d88ea4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702d88ea4_0_3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702d88ea4_0_3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702d88ea4_0_3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702d88ea4_0_3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702d88ea4_0_4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702d88ea4_0_4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702d88ea4_0_4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702d88ea4_0_4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702d88ea4_0_4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702d88ea4_0_4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702d88ea4_0_5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702d88ea4_0_5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702d88ea4_0_5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702d88ea4_0_5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702d88ea4_0_5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702d88ea4_0_5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702d88ea4_0_6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702d88ea4_0_6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702d88ea4_0_6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b702d88ea4_0_6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02d88ea4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02d88ea4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702d88ea4_0_6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b702d88ea4_0_6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702d88ea4_0_6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702d88ea4_0_68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b702d88ea4_0_6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b702d88ea4_0_6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702d88ea4_0_7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b702d88ea4_0_7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702d88ea4_0_7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702d88ea4_0_7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702d88ea4_0_7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702d88ea4_0_7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702d88ea4_0_80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702d88ea4_0_80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b72cb2524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b72cb2524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b72cb25244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b72cb25244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72cb25244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72cb25244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02d88ea4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02d88ea4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72cb25244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b72cb25244_0_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b72cb25244_0_1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b72cb25244_0_1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b72cb25244_0_15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b72cb25244_0_15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b72cb25244_0_1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b72cb25244_0_1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b72cb25244_0_1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b72cb25244_0_1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b72cb25244_0_1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b72cb25244_0_1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72cb25244_0_1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72cb25244_0_1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72cb25244_0_2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b72cb25244_0_2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72cb25244_0_2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72cb25244_0_2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b72cb25244_0_2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b72cb25244_0_2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702d88ea4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702d88ea4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b72cb25244_0_2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b72cb25244_0_2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b72cb25244_0_2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b72cb25244_0_2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b72cb25244_0_2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b72cb25244_0_2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72cb25244_0_2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72cb25244_0_2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b72cb25244_0_2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b72cb25244_0_2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72cb25244_0_3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72cb25244_0_3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b72cb25244_0_3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b72cb25244_0_3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72cb25244_0_3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72cb25244_0_3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b72cb25244_0_3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b72cb25244_0_3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b72cb25244_0_3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b72cb25244_0_3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02d88ea4_0_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702d88ea4_0_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b72cb25244_0_3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b72cb25244_0_3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b72cb25244_0_3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b72cb25244_0_3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b72cb25244_0_3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b72cb25244_0_38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702d88ea4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702d88ea4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02d88ea4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702d88ea4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23853" y="3219822"/>
            <a:ext cx="8496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323851" y="1599642"/>
            <a:ext cx="84963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sz="4000"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08236" y="270031"/>
            <a:ext cx="2711917" cy="63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323528" y="4844653"/>
            <a:ext cx="283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347864" y="4844653"/>
            <a:ext cx="44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23850" y="3219823"/>
            <a:ext cx="8496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23850" y="2094682"/>
            <a:ext cx="8496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23528" y="4844653"/>
            <a:ext cx="283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347864" y="4844653"/>
            <a:ext cx="44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23528" y="4844653"/>
            <a:ext cx="283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347864" y="4844653"/>
            <a:ext cx="44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21079" y="4855250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1"/>
          <p:cNvCxnSpPr/>
          <p:nvPr/>
        </p:nvCxnSpPr>
        <p:spPr>
          <a:xfrm>
            <a:off x="0" y="4844654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0" y="70127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23528" y="897564"/>
            <a:ext cx="84969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45146" y="124725"/>
            <a:ext cx="2075326" cy="483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67550" y="4889475"/>
            <a:ext cx="17835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Javacream</a:t>
            </a:r>
            <a:endParaRPr sz="1000"/>
          </a:p>
        </p:txBody>
      </p:sp>
      <p:sp>
        <p:nvSpPr>
          <p:cNvPr id="13" name="Google Shape;13;p1"/>
          <p:cNvSpPr txBox="1"/>
          <p:nvPr/>
        </p:nvSpPr>
        <p:spPr>
          <a:xfrm>
            <a:off x="2896425" y="4886000"/>
            <a:ext cx="2863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GIT</a:t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5556">
          <p15:clr>
            <a:srgbClr val="F26B43"/>
          </p15:clr>
        </p15:guide>
        <p15:guide id="4" pos="204">
          <p15:clr>
            <a:srgbClr val="F26B43"/>
          </p15:clr>
        </p15:guide>
        <p15:guide id="5" pos="2971">
          <p15:clr>
            <a:srgbClr val="F26B43"/>
          </p15:clr>
        </p15:guide>
        <p15:guide id="6" pos="2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h2908727.stratoserver.net:10080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h2908727.stratoserver.net:10080/root/training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324000" y="3219840"/>
            <a:ext cx="849600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324000" y="1599480"/>
            <a:ext cx="8496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de-DE" sz="4000">
                <a:solidFill>
                  <a:srgbClr val="D20000"/>
                </a:solidFill>
              </a:rPr>
              <a:t>GIT</a:t>
            </a:r>
            <a:endParaRPr sz="4000">
              <a:solidFill>
                <a:srgbClr val="D20000"/>
              </a:solidFill>
            </a:endParaRPr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721079" y="4855250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und Repository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78400" y="967450"/>
            <a:ext cx="8178000" cy="3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38500" y="1614750"/>
            <a:ext cx="2805000" cy="25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Workspace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057725" y="1635625"/>
            <a:ext cx="4155300" cy="24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Repository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340850" y="2839725"/>
            <a:ext cx="668100" cy="298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status</a:t>
            </a:r>
            <a:endParaRPr sz="600"/>
          </a:p>
        </p:txBody>
      </p:sp>
      <p:sp>
        <p:nvSpPr>
          <p:cNvPr id="124" name="Google Shape;124;p17"/>
          <p:cNvSpPr/>
          <p:nvPr/>
        </p:nvSpPr>
        <p:spPr>
          <a:xfrm>
            <a:off x="3285150" y="3257325"/>
            <a:ext cx="723900" cy="5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add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238700" y="2122825"/>
            <a:ext cx="819300" cy="18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Index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547175" y="2129775"/>
            <a:ext cx="2352600" cy="18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Das interne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(bisher nicht benutzt!)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und Repository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78400" y="967450"/>
            <a:ext cx="8178000" cy="3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training</a:t>
            </a:r>
            <a:endParaRPr sz="1300"/>
          </a:p>
        </p:txBody>
      </p:sp>
      <p:sp>
        <p:nvSpPr>
          <p:cNvPr id="134" name="Google Shape;134;p18"/>
          <p:cNvSpPr/>
          <p:nvPr/>
        </p:nvSpPr>
        <p:spPr>
          <a:xfrm>
            <a:off x="438500" y="1614750"/>
            <a:ext cx="2805000" cy="25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Workspace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057725" y="1635625"/>
            <a:ext cx="4155300" cy="24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Repository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340850" y="2382525"/>
            <a:ext cx="668100" cy="298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status</a:t>
            </a:r>
            <a:endParaRPr sz="600"/>
          </a:p>
        </p:txBody>
      </p:sp>
      <p:sp>
        <p:nvSpPr>
          <p:cNvPr id="137" name="Google Shape;137;p18"/>
          <p:cNvSpPr/>
          <p:nvPr/>
        </p:nvSpPr>
        <p:spPr>
          <a:xfrm>
            <a:off x="3285150" y="2800125"/>
            <a:ext cx="723900" cy="5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add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38700" y="2122825"/>
            <a:ext cx="819300" cy="18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Index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547175" y="2129775"/>
            <a:ext cx="2352600" cy="18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Das interne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mit den Commit-Objekten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278200" y="3577475"/>
            <a:ext cx="8193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commit</a:t>
            </a:r>
            <a:endParaRPr sz="1200"/>
          </a:p>
        </p:txBody>
      </p:sp>
      <p:cxnSp>
        <p:nvCxnSpPr>
          <p:cNvPr id="141" name="Google Shape;141;p18"/>
          <p:cNvCxnSpPr/>
          <p:nvPr/>
        </p:nvCxnSpPr>
        <p:spPr>
          <a:xfrm flipH="1" rot="10800000">
            <a:off x="4370925" y="3744650"/>
            <a:ext cx="1294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Was macht commit?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Jeder Commit definiert einen kompletten Stand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Stand: Mehrere Dateien/Änderungen können einen Stand definieren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Besteht im Endeffekt eben aus mehreren Änderungen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Commit ist damit eine Liste von Hashwerten von Content- und Tree-Objekten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Erfasst zusätzlich die Information  über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den Committer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user.name user.email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Zeitstempel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Grund für den Commit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Eingabe einer Commit-Message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Befehl commit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commit -m “commit message”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erzeugt nun diese Liste der aktuell vorhandenen Dateien + Committer, Zeitstempel und Message und erzeugt daraus eine “</a:t>
            </a:r>
            <a:r>
              <a:rPr b="1" lang="de-DE"/>
              <a:t>Commit-Object</a:t>
            </a:r>
            <a:r>
              <a:rPr lang="de-DE"/>
              <a:t>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Hashwert-Datei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log zeit das Commit-Objekt 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ohne Parameter werden die Dateien nicht mit angezeigt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Content-Objekt und Commit-Objekte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011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A42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9489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B17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2845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112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7154975" y="3709000"/>
            <a:ext cx="17040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Objekte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cxnSp>
        <p:nvCxnSpPr>
          <p:cNvPr id="167" name="Google Shape;167;p21"/>
          <p:cNvCxnSpPr>
            <a:stCxn id="166" idx="4"/>
            <a:endCxn id="162" idx="0"/>
          </p:cNvCxnSpPr>
          <p:nvPr/>
        </p:nvCxnSpPr>
        <p:spPr>
          <a:xfrm flipH="1">
            <a:off x="1037075" y="2241125"/>
            <a:ext cx="6195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>
            <a:stCxn id="166" idx="5"/>
          </p:cNvCxnSpPr>
          <p:nvPr/>
        </p:nvCxnSpPr>
        <p:spPr>
          <a:xfrm>
            <a:off x="2104492" y="2123909"/>
            <a:ext cx="589200" cy="15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/>
          <p:nvPr/>
        </p:nvSpPr>
        <p:spPr>
          <a:xfrm>
            <a:off x="32329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170" name="Google Shape;170;p21"/>
          <p:cNvCxnSpPr>
            <a:stCxn id="169" idx="4"/>
            <a:endCxn id="163" idx="7"/>
          </p:cNvCxnSpPr>
          <p:nvPr/>
        </p:nvCxnSpPr>
        <p:spPr>
          <a:xfrm flipH="1">
            <a:off x="2863775" y="2241125"/>
            <a:ext cx="1002600" cy="15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9" idx="4"/>
            <a:endCxn id="164" idx="0"/>
          </p:cNvCxnSpPr>
          <p:nvPr/>
        </p:nvCxnSpPr>
        <p:spPr>
          <a:xfrm flipH="1">
            <a:off x="3820475" y="2241125"/>
            <a:ext cx="459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>
            <a:stCxn id="169" idx="2"/>
            <a:endCxn id="166" idx="6"/>
          </p:cNvCxnSpPr>
          <p:nvPr/>
        </p:nvCxnSpPr>
        <p:spPr>
          <a:xfrm rot="10800000">
            <a:off x="2290025" y="1840925"/>
            <a:ext cx="9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/>
          <p:nvPr/>
        </p:nvSpPr>
        <p:spPr>
          <a:xfrm>
            <a:off x="7154975" y="1575400"/>
            <a:ext cx="1704000" cy="696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Objekte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garantiert...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eine vollständig konsistente Stand-(Versions-)-Hierarchie über die verketten Commit-Objekte </a:t>
            </a:r>
            <a:r>
              <a:rPr b="1" lang="de-DE"/>
              <a:t>unabhängig von einem zentralen Server</a:t>
            </a:r>
            <a:r>
              <a:rPr lang="de-DE"/>
              <a:t>(!!!)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Die zugrundeliegende Technologie hat den Namen “Merkle-Tree”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Blockchain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bekannt über die Verwendung in Bitcoin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https://java.integrata-cegos.de/eine-blockchain-mit-java/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Zurücksetzen einen anderen Stand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&lt;hashwert&gt;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ToDos</a:t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Erstellen sie eine commit-Historie, indem Sie Dateien hinzufügen, ändern, ..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add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commit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Historie mit git log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Zurücksetzen mit git checkout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Hinweise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Achten Sie auch auf git status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Ignorieren Sie HEAD, master, “detached HEAD”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commit ohne Angabe einer Commit-Message öffnet einen Konsolenbasierten Editor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Nicht hinzugefügte (git add) Änderungen werden nicht committed!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git commit -a gibt es zwar, ist aber fehleranfällig, da neue Dateien ignoriert werden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Commit-Hierarchie: add, commit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011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A42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19489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B17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32845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112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7398575" y="3907000"/>
            <a:ext cx="17040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Objekte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cxnSp>
        <p:nvCxnSpPr>
          <p:cNvPr id="206" name="Google Shape;206;p25"/>
          <p:cNvCxnSpPr>
            <a:stCxn id="205" idx="4"/>
            <a:endCxn id="201" idx="0"/>
          </p:cNvCxnSpPr>
          <p:nvPr/>
        </p:nvCxnSpPr>
        <p:spPr>
          <a:xfrm flipH="1">
            <a:off x="1037075" y="2241125"/>
            <a:ext cx="6195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>
            <a:stCxn id="205" idx="5"/>
          </p:cNvCxnSpPr>
          <p:nvPr/>
        </p:nvCxnSpPr>
        <p:spPr>
          <a:xfrm>
            <a:off x="2104492" y="2123909"/>
            <a:ext cx="589200" cy="15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5"/>
          <p:cNvSpPr/>
          <p:nvPr/>
        </p:nvSpPr>
        <p:spPr>
          <a:xfrm>
            <a:off x="32329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209" name="Google Shape;209;p25"/>
          <p:cNvCxnSpPr>
            <a:stCxn id="208" idx="4"/>
            <a:endCxn id="202" idx="7"/>
          </p:cNvCxnSpPr>
          <p:nvPr/>
        </p:nvCxnSpPr>
        <p:spPr>
          <a:xfrm flipH="1">
            <a:off x="2863775" y="2241125"/>
            <a:ext cx="1002600" cy="15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>
            <a:stCxn id="208" idx="4"/>
            <a:endCxn id="203" idx="0"/>
          </p:cNvCxnSpPr>
          <p:nvPr/>
        </p:nvCxnSpPr>
        <p:spPr>
          <a:xfrm flipH="1">
            <a:off x="3820475" y="2241125"/>
            <a:ext cx="459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>
            <a:stCxn id="208" idx="2"/>
            <a:endCxn id="205" idx="6"/>
          </p:cNvCxnSpPr>
          <p:nvPr/>
        </p:nvCxnSpPr>
        <p:spPr>
          <a:xfrm rot="10800000">
            <a:off x="2290025" y="1840925"/>
            <a:ext cx="9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5"/>
          <p:cNvSpPr/>
          <p:nvPr/>
        </p:nvSpPr>
        <p:spPr>
          <a:xfrm>
            <a:off x="7356800" y="3134800"/>
            <a:ext cx="1704000" cy="696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Objekte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563475" y="932650"/>
            <a:ext cx="25806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de-DE"/>
              <a:t>git add .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759350" y="3654050"/>
            <a:ext cx="1071900" cy="696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BB1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934875" y="3654050"/>
            <a:ext cx="1071900" cy="696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BB2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6563350" y="1618450"/>
            <a:ext cx="25806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2 )   </a:t>
            </a:r>
            <a:r>
              <a:rPr lang="de-DE"/>
              <a:t>git commit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96527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218" name="Google Shape;218;p25"/>
          <p:cNvCxnSpPr>
            <a:stCxn id="217" idx="2"/>
            <a:endCxn id="208" idx="6"/>
          </p:cNvCxnSpPr>
          <p:nvPr/>
        </p:nvCxnSpPr>
        <p:spPr>
          <a:xfrm rot="10800000">
            <a:off x="4499975" y="1840925"/>
            <a:ext cx="4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5"/>
          <p:cNvCxnSpPr>
            <a:stCxn id="217" idx="4"/>
            <a:endCxn id="215" idx="0"/>
          </p:cNvCxnSpPr>
          <p:nvPr/>
        </p:nvCxnSpPr>
        <p:spPr>
          <a:xfrm>
            <a:off x="5598725" y="2241125"/>
            <a:ext cx="8721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>
            <a:endCxn id="214" idx="0"/>
          </p:cNvCxnSpPr>
          <p:nvPr/>
        </p:nvCxnSpPr>
        <p:spPr>
          <a:xfrm>
            <a:off x="5150700" y="2124050"/>
            <a:ext cx="144600" cy="15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5"/>
          <p:cNvCxnSpPr>
            <a:stCxn id="217" idx="3"/>
          </p:cNvCxnSpPr>
          <p:nvPr/>
        </p:nvCxnSpPr>
        <p:spPr>
          <a:xfrm flipH="1">
            <a:off x="4078608" y="2123909"/>
            <a:ext cx="1072200" cy="15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5"/>
          <p:cNvCxnSpPr>
            <a:stCxn id="217" idx="3"/>
            <a:endCxn id="202" idx="7"/>
          </p:cNvCxnSpPr>
          <p:nvPr/>
        </p:nvCxnSpPr>
        <p:spPr>
          <a:xfrm flipH="1">
            <a:off x="2863908" y="2123909"/>
            <a:ext cx="2286900" cy="16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Commit-Hierarchie: checkout</a:t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011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A42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9489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B17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3284525" y="3654050"/>
            <a:ext cx="10719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112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7398575" y="3907000"/>
            <a:ext cx="1704000" cy="696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Objekte</a:t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cxnSp>
        <p:nvCxnSpPr>
          <p:cNvPr id="234" name="Google Shape;234;p26"/>
          <p:cNvCxnSpPr>
            <a:stCxn id="233" idx="4"/>
            <a:endCxn id="229" idx="0"/>
          </p:cNvCxnSpPr>
          <p:nvPr/>
        </p:nvCxnSpPr>
        <p:spPr>
          <a:xfrm flipH="1">
            <a:off x="1037075" y="2241125"/>
            <a:ext cx="6195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stCxn id="233" idx="5"/>
          </p:cNvCxnSpPr>
          <p:nvPr/>
        </p:nvCxnSpPr>
        <p:spPr>
          <a:xfrm>
            <a:off x="2104492" y="2123909"/>
            <a:ext cx="589200" cy="15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/>
          <p:nvPr/>
        </p:nvSpPr>
        <p:spPr>
          <a:xfrm>
            <a:off x="32329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237" name="Google Shape;237;p26"/>
          <p:cNvCxnSpPr>
            <a:stCxn id="236" idx="4"/>
            <a:endCxn id="230" idx="7"/>
          </p:cNvCxnSpPr>
          <p:nvPr/>
        </p:nvCxnSpPr>
        <p:spPr>
          <a:xfrm flipH="1">
            <a:off x="2863775" y="2241125"/>
            <a:ext cx="1002600" cy="15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6"/>
          <p:cNvCxnSpPr>
            <a:stCxn id="236" idx="4"/>
            <a:endCxn id="231" idx="0"/>
          </p:cNvCxnSpPr>
          <p:nvPr/>
        </p:nvCxnSpPr>
        <p:spPr>
          <a:xfrm flipH="1">
            <a:off x="3820475" y="2241125"/>
            <a:ext cx="459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6"/>
          <p:cNvCxnSpPr>
            <a:stCxn id="236" idx="2"/>
            <a:endCxn id="233" idx="6"/>
          </p:cNvCxnSpPr>
          <p:nvPr/>
        </p:nvCxnSpPr>
        <p:spPr>
          <a:xfrm rot="10800000">
            <a:off x="2290025" y="1840925"/>
            <a:ext cx="9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6"/>
          <p:cNvSpPr/>
          <p:nvPr/>
        </p:nvSpPr>
        <p:spPr>
          <a:xfrm>
            <a:off x="5540200" y="3907000"/>
            <a:ext cx="1704000" cy="696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Objekte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5261825" y="953525"/>
            <a:ext cx="3558600" cy="23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Workspace-Directory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5547175" y="1392025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C1</a:t>
            </a:r>
            <a:endParaRPr/>
          </a:p>
        </p:txBody>
      </p:sp>
      <p:cxnSp>
        <p:nvCxnSpPr>
          <p:cNvPr id="243" name="Google Shape;243;p26"/>
          <p:cNvCxnSpPr>
            <a:stCxn id="229" idx="6"/>
            <a:endCxn id="244" idx="1"/>
          </p:cNvCxnSpPr>
          <p:nvPr/>
        </p:nvCxnSpPr>
        <p:spPr>
          <a:xfrm flipH="1" rot="10800000">
            <a:off x="1573025" y="1922750"/>
            <a:ext cx="4252500" cy="20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6"/>
          <p:cNvSpPr txBox="1"/>
          <p:nvPr/>
        </p:nvSpPr>
        <p:spPr>
          <a:xfrm>
            <a:off x="5825600" y="1722650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content.txt Hello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5783850" y="2104100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planet</a:t>
            </a:r>
            <a:r>
              <a:rPr lang="de-DE"/>
              <a:t>.txt Jupiter</a:t>
            </a:r>
            <a:endParaRPr/>
          </a:p>
        </p:txBody>
      </p:sp>
      <p:cxnSp>
        <p:nvCxnSpPr>
          <p:cNvPr id="246" name="Google Shape;246;p26"/>
          <p:cNvCxnSpPr>
            <a:stCxn id="230" idx="6"/>
            <a:endCxn id="245" idx="1"/>
          </p:cNvCxnSpPr>
          <p:nvPr/>
        </p:nvCxnSpPr>
        <p:spPr>
          <a:xfrm flipH="1" rot="10800000">
            <a:off x="3020825" y="2304050"/>
            <a:ext cx="2763000" cy="16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 txBox="1"/>
          <p:nvPr/>
        </p:nvSpPr>
        <p:spPr>
          <a:xfrm>
            <a:off x="5547175" y="2611225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C2</a:t>
            </a:r>
            <a:endParaRPr/>
          </a:p>
        </p:txBody>
      </p:sp>
      <p:cxnSp>
        <p:nvCxnSpPr>
          <p:cNvPr id="248" name="Google Shape;248;p26"/>
          <p:cNvCxnSpPr>
            <a:stCxn id="230" idx="7"/>
          </p:cNvCxnSpPr>
          <p:nvPr/>
        </p:nvCxnSpPr>
        <p:spPr>
          <a:xfrm flipH="1" rot="10800000">
            <a:off x="2863849" y="2999677"/>
            <a:ext cx="3010500" cy="7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6"/>
          <p:cNvCxnSpPr/>
          <p:nvPr/>
        </p:nvCxnSpPr>
        <p:spPr>
          <a:xfrm flipH="1" rot="10800000">
            <a:off x="4356425" y="3159950"/>
            <a:ext cx="16500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Grober Zeitplan</a:t>
            </a:r>
            <a:endParaRPr/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1 Tag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Arbeiten mit der Versionsverwaltung im “Einzel-Arbeiter”-Modus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im Team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2-3 Sessions am zweiten Tag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Server und Git Clients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1 Session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GitHub/GitLab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Umgang mit noch nicht committen Änderungen bei checkout?</a:t>
            </a:r>
            <a:endParaRPr/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-f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Überschreibt Änderungen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Überschreibt keinerlei Änderungen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Änderunge adden und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commit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stash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und Repository</a:t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78400" y="967450"/>
            <a:ext cx="8178000" cy="3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training</a:t>
            </a:r>
            <a:endParaRPr sz="1300"/>
          </a:p>
        </p:txBody>
      </p:sp>
      <p:sp>
        <p:nvSpPr>
          <p:cNvPr id="264" name="Google Shape;264;p28"/>
          <p:cNvSpPr/>
          <p:nvPr/>
        </p:nvSpPr>
        <p:spPr>
          <a:xfrm>
            <a:off x="438500" y="1614750"/>
            <a:ext cx="2805000" cy="25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Workspace</a:t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4057725" y="1635625"/>
            <a:ext cx="4155300" cy="24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Repository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340850" y="2382525"/>
            <a:ext cx="668100" cy="298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status</a:t>
            </a:r>
            <a:endParaRPr sz="600"/>
          </a:p>
        </p:txBody>
      </p:sp>
      <p:sp>
        <p:nvSpPr>
          <p:cNvPr id="267" name="Google Shape;267;p28"/>
          <p:cNvSpPr/>
          <p:nvPr/>
        </p:nvSpPr>
        <p:spPr>
          <a:xfrm>
            <a:off x="3285150" y="2800125"/>
            <a:ext cx="723900" cy="5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add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238700" y="2122825"/>
            <a:ext cx="819300" cy="18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Index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5547175" y="2681325"/>
            <a:ext cx="23526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Das interne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mit den Commit-Objekten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3278200" y="3425075"/>
            <a:ext cx="8193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commit</a:t>
            </a:r>
            <a:endParaRPr sz="1200"/>
          </a:p>
        </p:txBody>
      </p:sp>
      <p:cxnSp>
        <p:nvCxnSpPr>
          <p:cNvPr id="271" name="Google Shape;271;p28"/>
          <p:cNvCxnSpPr/>
          <p:nvPr/>
        </p:nvCxnSpPr>
        <p:spPr>
          <a:xfrm flipH="1" rot="10800000">
            <a:off x="4370925" y="3744650"/>
            <a:ext cx="1294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8"/>
          <p:cNvSpPr/>
          <p:nvPr/>
        </p:nvSpPr>
        <p:spPr>
          <a:xfrm>
            <a:off x="5581975" y="1767850"/>
            <a:ext cx="2234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ZIP-Stände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3278200" y="3882275"/>
            <a:ext cx="8193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stash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Aliase auf Commit-Hashes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 Kategorien von Alias-Namen</a:t>
            </a:r>
            <a:endParaRPr/>
          </a:p>
        </p:txBody>
      </p:sp>
      <p:sp>
        <p:nvSpPr>
          <p:cNvPr id="286" name="Google Shape;286;p3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Tags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Definiert einen wohl-definierten, fixen Stand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Name ist sinnvoll ein Substantiv oder Release/Version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z.B. git tag v1.0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Branches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Signalisiert einen fortschreitenden Arbeitsablauf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Name ist sinnvoll ein Verb oder eine Ticket-Nummer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“implement_feature1”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“JIRA-Ticketnummer”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Hinweis: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Tags und Branches sind definitiv Bestandteile einer Projekt-Dokumentation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git branch --list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git tag --list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Tags und Branches</a:t>
            </a:r>
            <a:endParaRPr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32329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296" name="Google Shape;296;p31"/>
          <p:cNvCxnSpPr>
            <a:stCxn id="295" idx="2"/>
            <a:endCxn id="294" idx="6"/>
          </p:cNvCxnSpPr>
          <p:nvPr/>
        </p:nvCxnSpPr>
        <p:spPr>
          <a:xfrm rot="10800000">
            <a:off x="2290025" y="1840925"/>
            <a:ext cx="9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/>
          <p:nvPr/>
        </p:nvSpPr>
        <p:spPr>
          <a:xfrm>
            <a:off x="939600" y="2707475"/>
            <a:ext cx="1510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Tag v1.0</a:t>
            </a:r>
            <a:endParaRPr/>
          </a:p>
        </p:txBody>
      </p:sp>
      <p:cxnSp>
        <p:nvCxnSpPr>
          <p:cNvPr id="298" name="Google Shape;298;p31"/>
          <p:cNvCxnSpPr>
            <a:stCxn id="297" idx="0"/>
            <a:endCxn id="294" idx="4"/>
          </p:cNvCxnSpPr>
          <p:nvPr/>
        </p:nvCxnSpPr>
        <p:spPr>
          <a:xfrm rot="10800000">
            <a:off x="1656600" y="2241275"/>
            <a:ext cx="38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1"/>
          <p:cNvSpPr/>
          <p:nvPr/>
        </p:nvSpPr>
        <p:spPr>
          <a:xfrm>
            <a:off x="1392025" y="751700"/>
            <a:ext cx="1997400" cy="5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Branch implement_feature1</a:t>
            </a:r>
            <a:endParaRPr/>
          </a:p>
        </p:txBody>
      </p:sp>
      <p:cxnSp>
        <p:nvCxnSpPr>
          <p:cNvPr id="300" name="Google Shape;300;p31"/>
          <p:cNvCxnSpPr>
            <a:stCxn id="299" idx="2"/>
            <a:endCxn id="294" idx="7"/>
          </p:cNvCxnSpPr>
          <p:nvPr/>
        </p:nvCxnSpPr>
        <p:spPr>
          <a:xfrm flipH="1">
            <a:off x="2104525" y="1294700"/>
            <a:ext cx="2862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1"/>
          <p:cNvSpPr/>
          <p:nvPr/>
        </p:nvSpPr>
        <p:spPr>
          <a:xfrm>
            <a:off x="3754225" y="751700"/>
            <a:ext cx="1997400" cy="5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Branch implement_feature2</a:t>
            </a:r>
            <a:endParaRPr/>
          </a:p>
        </p:txBody>
      </p:sp>
      <p:cxnSp>
        <p:nvCxnSpPr>
          <p:cNvPr id="302" name="Google Shape;302;p31"/>
          <p:cNvCxnSpPr>
            <a:stCxn id="301" idx="2"/>
            <a:endCxn id="295" idx="7"/>
          </p:cNvCxnSpPr>
          <p:nvPr/>
        </p:nvCxnSpPr>
        <p:spPr>
          <a:xfrm flipH="1">
            <a:off x="4314325" y="1294700"/>
            <a:ext cx="4386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1"/>
          <p:cNvCxnSpPr/>
          <p:nvPr/>
        </p:nvCxnSpPr>
        <p:spPr>
          <a:xfrm flipH="1" rot="10800000">
            <a:off x="654250" y="2067025"/>
            <a:ext cx="3897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1"/>
          <p:cNvCxnSpPr>
            <a:endCxn id="294" idx="3"/>
          </p:cNvCxnSpPr>
          <p:nvPr/>
        </p:nvCxnSpPr>
        <p:spPr>
          <a:xfrm flipH="1" rot="10800000">
            <a:off x="842058" y="2123909"/>
            <a:ext cx="3666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“Wo bin ich eigentlich?”: HEAD</a:t>
            </a:r>
            <a:endParaRPr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2329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313" name="Google Shape;313;p32"/>
          <p:cNvCxnSpPr>
            <a:stCxn id="312" idx="2"/>
            <a:endCxn id="311" idx="6"/>
          </p:cNvCxnSpPr>
          <p:nvPr/>
        </p:nvCxnSpPr>
        <p:spPr>
          <a:xfrm rot="10800000">
            <a:off x="2290025" y="1840925"/>
            <a:ext cx="9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2"/>
          <p:cNvSpPr/>
          <p:nvPr/>
        </p:nvSpPr>
        <p:spPr>
          <a:xfrm>
            <a:off x="939600" y="2707475"/>
            <a:ext cx="1510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Tag v1.0</a:t>
            </a:r>
            <a:endParaRPr/>
          </a:p>
        </p:txBody>
      </p:sp>
      <p:cxnSp>
        <p:nvCxnSpPr>
          <p:cNvPr id="315" name="Google Shape;315;p32"/>
          <p:cNvCxnSpPr>
            <a:stCxn id="314" idx="0"/>
            <a:endCxn id="311" idx="4"/>
          </p:cNvCxnSpPr>
          <p:nvPr/>
        </p:nvCxnSpPr>
        <p:spPr>
          <a:xfrm rot="10800000">
            <a:off x="1656600" y="2241275"/>
            <a:ext cx="38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2"/>
          <p:cNvSpPr/>
          <p:nvPr/>
        </p:nvSpPr>
        <p:spPr>
          <a:xfrm>
            <a:off x="1392025" y="751700"/>
            <a:ext cx="1997400" cy="5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Branch feature1</a:t>
            </a:r>
            <a:endParaRPr/>
          </a:p>
        </p:txBody>
      </p:sp>
      <p:cxnSp>
        <p:nvCxnSpPr>
          <p:cNvPr id="317" name="Google Shape;317;p32"/>
          <p:cNvCxnSpPr>
            <a:stCxn id="316" idx="2"/>
            <a:endCxn id="311" idx="7"/>
          </p:cNvCxnSpPr>
          <p:nvPr/>
        </p:nvCxnSpPr>
        <p:spPr>
          <a:xfrm flipH="1">
            <a:off x="2104525" y="1294700"/>
            <a:ext cx="2862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2"/>
          <p:cNvSpPr/>
          <p:nvPr/>
        </p:nvSpPr>
        <p:spPr>
          <a:xfrm>
            <a:off x="3754225" y="751700"/>
            <a:ext cx="1997400" cy="5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Branch feature2</a:t>
            </a:r>
            <a:endParaRPr/>
          </a:p>
        </p:txBody>
      </p:sp>
      <p:cxnSp>
        <p:nvCxnSpPr>
          <p:cNvPr id="319" name="Google Shape;319;p32"/>
          <p:cNvCxnSpPr>
            <a:stCxn id="318" idx="2"/>
            <a:endCxn id="312" idx="7"/>
          </p:cNvCxnSpPr>
          <p:nvPr/>
        </p:nvCxnSpPr>
        <p:spPr>
          <a:xfrm flipH="1">
            <a:off x="4314325" y="1294700"/>
            <a:ext cx="4386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2"/>
          <p:cNvCxnSpPr/>
          <p:nvPr/>
        </p:nvCxnSpPr>
        <p:spPr>
          <a:xfrm flipH="1" rot="10800000">
            <a:off x="654250" y="2067025"/>
            <a:ext cx="3897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2"/>
          <p:cNvCxnSpPr>
            <a:endCxn id="311" idx="3"/>
          </p:cNvCxnSpPr>
          <p:nvPr/>
        </p:nvCxnSpPr>
        <p:spPr>
          <a:xfrm flipH="1" rot="10800000">
            <a:off x="842058" y="2123909"/>
            <a:ext cx="3666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2"/>
          <p:cNvSpPr/>
          <p:nvPr/>
        </p:nvSpPr>
        <p:spPr>
          <a:xfrm>
            <a:off x="3702775" y="2707475"/>
            <a:ext cx="15798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6201425" y="1297450"/>
            <a:ext cx="18861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C1</a:t>
            </a:r>
            <a:endParaRPr/>
          </a:p>
        </p:txBody>
      </p:sp>
      <p:cxnSp>
        <p:nvCxnSpPr>
          <p:cNvPr id="324" name="Google Shape;324;p32"/>
          <p:cNvCxnSpPr>
            <a:stCxn id="322" idx="0"/>
            <a:endCxn id="311" idx="5"/>
          </p:cNvCxnSpPr>
          <p:nvPr/>
        </p:nvCxnSpPr>
        <p:spPr>
          <a:xfrm rot="10800000">
            <a:off x="2104375" y="2123975"/>
            <a:ext cx="2388300" cy="583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2"/>
          <p:cNvSpPr txBox="1"/>
          <p:nvPr/>
        </p:nvSpPr>
        <p:spPr>
          <a:xfrm>
            <a:off x="6201425" y="1678450"/>
            <a:ext cx="1886100" cy="40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C2</a:t>
            </a:r>
            <a:endParaRPr/>
          </a:p>
        </p:txBody>
      </p:sp>
      <p:cxnSp>
        <p:nvCxnSpPr>
          <p:cNvPr id="326" name="Google Shape;326;p32"/>
          <p:cNvCxnSpPr>
            <a:stCxn id="322" idx="0"/>
            <a:endCxn id="312" idx="5"/>
          </p:cNvCxnSpPr>
          <p:nvPr/>
        </p:nvCxnSpPr>
        <p:spPr>
          <a:xfrm rot="10800000">
            <a:off x="4314175" y="2123975"/>
            <a:ext cx="178500" cy="583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2"/>
          <p:cNvSpPr txBox="1"/>
          <p:nvPr/>
        </p:nvSpPr>
        <p:spPr>
          <a:xfrm>
            <a:off x="6201425" y="2059450"/>
            <a:ext cx="1886100" cy="4002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v1.0</a:t>
            </a:r>
            <a:endParaRPr/>
          </a:p>
        </p:txBody>
      </p:sp>
      <p:cxnSp>
        <p:nvCxnSpPr>
          <p:cNvPr id="328" name="Google Shape;328;p32"/>
          <p:cNvCxnSpPr>
            <a:stCxn id="322" idx="1"/>
          </p:cNvCxnSpPr>
          <p:nvPr/>
        </p:nvCxnSpPr>
        <p:spPr>
          <a:xfrm rot="10800000">
            <a:off x="1900075" y="2192375"/>
            <a:ext cx="1802700" cy="865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2"/>
          <p:cNvSpPr txBox="1"/>
          <p:nvPr/>
        </p:nvSpPr>
        <p:spPr>
          <a:xfrm>
            <a:off x="6201425" y="2897650"/>
            <a:ext cx="18861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feature2</a:t>
            </a:r>
            <a:endParaRPr/>
          </a:p>
        </p:txBody>
      </p:sp>
      <p:cxnSp>
        <p:nvCxnSpPr>
          <p:cNvPr id="330" name="Google Shape;330;p32"/>
          <p:cNvCxnSpPr>
            <a:stCxn id="322" idx="0"/>
          </p:cNvCxnSpPr>
          <p:nvPr/>
        </p:nvCxnSpPr>
        <p:spPr>
          <a:xfrm flipH="1" rot="10800000">
            <a:off x="4492675" y="1308575"/>
            <a:ext cx="748200" cy="139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2"/>
          <p:cNvSpPr txBox="1"/>
          <p:nvPr/>
        </p:nvSpPr>
        <p:spPr>
          <a:xfrm>
            <a:off x="5192225" y="3654050"/>
            <a:ext cx="298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checkout C1, C”, v1.0 haben als Konsequenz einen HEAD, der direkt auf ein Commit-Objekt deutet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“DETACHED HEAD”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 und detached HEAD</a:t>
            </a:r>
            <a:endParaRPr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939600" y="2707475"/>
            <a:ext cx="1510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Tag v1.0</a:t>
            </a:r>
            <a:endParaRPr/>
          </a:p>
        </p:txBody>
      </p:sp>
      <p:cxnSp>
        <p:nvCxnSpPr>
          <p:cNvPr id="340" name="Google Shape;340;p33"/>
          <p:cNvCxnSpPr>
            <a:stCxn id="339" idx="0"/>
            <a:endCxn id="338" idx="4"/>
          </p:cNvCxnSpPr>
          <p:nvPr/>
        </p:nvCxnSpPr>
        <p:spPr>
          <a:xfrm rot="10800000">
            <a:off x="1656600" y="2241275"/>
            <a:ext cx="38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3"/>
          <p:cNvSpPr/>
          <p:nvPr/>
        </p:nvSpPr>
        <p:spPr>
          <a:xfrm>
            <a:off x="1392025" y="751700"/>
            <a:ext cx="1997400" cy="5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Branch implement_feature1</a:t>
            </a:r>
            <a:endParaRPr/>
          </a:p>
        </p:txBody>
      </p:sp>
      <p:cxnSp>
        <p:nvCxnSpPr>
          <p:cNvPr id="342" name="Google Shape;342;p33"/>
          <p:cNvCxnSpPr>
            <a:stCxn id="341" idx="2"/>
            <a:endCxn id="338" idx="7"/>
          </p:cNvCxnSpPr>
          <p:nvPr/>
        </p:nvCxnSpPr>
        <p:spPr>
          <a:xfrm flipH="1">
            <a:off x="2104525" y="1294700"/>
            <a:ext cx="2862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3"/>
          <p:cNvSpPr txBox="1"/>
          <p:nvPr/>
        </p:nvSpPr>
        <p:spPr>
          <a:xfrm>
            <a:off x="5742075" y="1078825"/>
            <a:ext cx="28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C1 oder v1.0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Änderungen + git add</a:t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3243400" y="2728350"/>
            <a:ext cx="16635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345" name="Google Shape;345;p33"/>
          <p:cNvCxnSpPr>
            <a:stCxn id="344" idx="0"/>
          </p:cNvCxnSpPr>
          <p:nvPr/>
        </p:nvCxnSpPr>
        <p:spPr>
          <a:xfrm rot="10800000">
            <a:off x="2255050" y="2088150"/>
            <a:ext cx="18201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3"/>
          <p:cNvSpPr/>
          <p:nvPr/>
        </p:nvSpPr>
        <p:spPr>
          <a:xfrm>
            <a:off x="5769900" y="2157625"/>
            <a:ext cx="2811900" cy="543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commit -m “...”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3309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348" name="Google Shape;348;p33"/>
          <p:cNvCxnSpPr>
            <a:stCxn id="347" idx="2"/>
            <a:endCxn id="338" idx="6"/>
          </p:cNvCxnSpPr>
          <p:nvPr/>
        </p:nvCxnSpPr>
        <p:spPr>
          <a:xfrm rot="10800000">
            <a:off x="2290025" y="1840925"/>
            <a:ext cx="10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3"/>
          <p:cNvCxnSpPr>
            <a:stCxn id="344" idx="0"/>
            <a:endCxn id="347" idx="4"/>
          </p:cNvCxnSpPr>
          <p:nvPr/>
        </p:nvCxnSpPr>
        <p:spPr>
          <a:xfrm rot="10800000">
            <a:off x="3942550" y="2241150"/>
            <a:ext cx="132600" cy="4872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Commit und attached HEAD</a:t>
            </a:r>
            <a:endParaRPr/>
          </a:p>
        </p:txBody>
      </p:sp>
      <p:sp>
        <p:nvSpPr>
          <p:cNvPr id="355" name="Google Shape;355;p3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1023125" y="144072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939600" y="2707475"/>
            <a:ext cx="1510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Tag v1.0</a:t>
            </a:r>
            <a:endParaRPr/>
          </a:p>
        </p:txBody>
      </p:sp>
      <p:cxnSp>
        <p:nvCxnSpPr>
          <p:cNvPr id="358" name="Google Shape;358;p34"/>
          <p:cNvCxnSpPr>
            <a:stCxn id="357" idx="0"/>
            <a:endCxn id="356" idx="4"/>
          </p:cNvCxnSpPr>
          <p:nvPr/>
        </p:nvCxnSpPr>
        <p:spPr>
          <a:xfrm rot="10800000">
            <a:off x="1656600" y="2241275"/>
            <a:ext cx="38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4"/>
          <p:cNvSpPr/>
          <p:nvPr/>
        </p:nvSpPr>
        <p:spPr>
          <a:xfrm>
            <a:off x="1391950" y="799563"/>
            <a:ext cx="1997400" cy="5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Branch feature1</a:t>
            </a:r>
            <a:endParaRPr/>
          </a:p>
        </p:txBody>
      </p:sp>
      <p:cxnSp>
        <p:nvCxnSpPr>
          <p:cNvPr id="360" name="Google Shape;360;p34"/>
          <p:cNvCxnSpPr>
            <a:stCxn id="359" idx="2"/>
            <a:endCxn id="356" idx="7"/>
          </p:cNvCxnSpPr>
          <p:nvPr/>
        </p:nvCxnSpPr>
        <p:spPr>
          <a:xfrm flipH="1">
            <a:off x="2104450" y="1342563"/>
            <a:ext cx="2862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4"/>
          <p:cNvSpPr txBox="1"/>
          <p:nvPr/>
        </p:nvSpPr>
        <p:spPr>
          <a:xfrm>
            <a:off x="5742075" y="1078825"/>
            <a:ext cx="28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feature1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Änderungen + git add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4075150" y="897850"/>
            <a:ext cx="16635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363" name="Google Shape;363;p34"/>
          <p:cNvCxnSpPr>
            <a:stCxn id="362" idx="1"/>
            <a:endCxn id="359" idx="3"/>
          </p:cNvCxnSpPr>
          <p:nvPr/>
        </p:nvCxnSpPr>
        <p:spPr>
          <a:xfrm rot="10800000">
            <a:off x="3389350" y="1070950"/>
            <a:ext cx="6858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4"/>
          <p:cNvSpPr/>
          <p:nvPr/>
        </p:nvSpPr>
        <p:spPr>
          <a:xfrm>
            <a:off x="5769900" y="2157625"/>
            <a:ext cx="2811900" cy="543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commit -m “...”</a:t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3225600" y="1990575"/>
            <a:ext cx="1266900" cy="800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366" name="Google Shape;366;p34"/>
          <p:cNvCxnSpPr>
            <a:stCxn id="365" idx="2"/>
            <a:endCxn id="356" idx="6"/>
          </p:cNvCxnSpPr>
          <p:nvPr/>
        </p:nvCxnSpPr>
        <p:spPr>
          <a:xfrm rot="10800000">
            <a:off x="2289900" y="1840875"/>
            <a:ext cx="9357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4"/>
          <p:cNvCxnSpPr>
            <a:stCxn id="359" idx="2"/>
            <a:endCxn id="365" idx="1"/>
          </p:cNvCxnSpPr>
          <p:nvPr/>
        </p:nvCxnSpPr>
        <p:spPr>
          <a:xfrm>
            <a:off x="2390650" y="1342563"/>
            <a:ext cx="1020600" cy="765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Zusammenführen von Ständen</a:t>
            </a:r>
            <a:endParaRPr/>
          </a:p>
        </p:txBody>
      </p:sp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300"/>
              <a:t>‹#›</a:t>
            </a:fld>
            <a:endParaRPr sz="1300"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create-branches</a:t>
            </a:r>
            <a:endParaRPr/>
          </a:p>
        </p:txBody>
      </p:sp>
      <p:sp>
        <p:nvSpPr>
          <p:cNvPr id="380" name="Google Shape;380;p3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383" name="Google Shape;383;p36"/>
          <p:cNvCxnSpPr>
            <a:stCxn id="382" idx="2"/>
            <a:endCxn id="381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6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385" name="Google Shape;385;p36"/>
          <p:cNvCxnSpPr>
            <a:stCxn id="384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6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387" name="Google Shape;387;p36"/>
          <p:cNvCxnSpPr>
            <a:stCxn id="386" idx="0"/>
            <a:endCxn id="384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6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389" name="Google Shape;389;p36"/>
          <p:cNvCxnSpPr>
            <a:stCxn id="388" idx="2"/>
            <a:endCxn id="384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6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391" name="Google Shape;391;p36"/>
          <p:cNvCxnSpPr>
            <a:stCxn id="390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6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393" name="Google Shape;393;p36"/>
          <p:cNvCxnSpPr>
            <a:stCxn id="392" idx="1"/>
            <a:endCxn id="390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6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395" name="Google Shape;395;p36"/>
          <p:cNvCxnSpPr>
            <a:stCxn id="394" idx="2"/>
            <a:endCxn id="384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6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397" name="Google Shape;397;p36"/>
          <p:cNvCxnSpPr>
            <a:stCxn id="396" idx="0"/>
            <a:endCxn id="394" idx="4"/>
          </p:cNvCxnSpPr>
          <p:nvPr/>
        </p:nvCxnSpPr>
        <p:spPr>
          <a:xfrm flipH="1" rot="10800000">
            <a:off x="4890900" y="3140850"/>
            <a:ext cx="133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6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399" name="Google Shape;399;p36"/>
          <p:cNvCxnSpPr>
            <a:stCxn id="398" idx="2"/>
            <a:endCxn id="394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6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401" name="Google Shape;401;p36"/>
          <p:cNvCxnSpPr>
            <a:stCxn id="400" idx="2"/>
            <a:endCxn id="394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6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403" name="Google Shape;403;p36"/>
          <p:cNvCxnSpPr>
            <a:stCxn id="402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6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405" name="Google Shape;405;p36"/>
          <p:cNvCxnSpPr>
            <a:endCxn id="400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23850" y="3219823"/>
            <a:ext cx="8496300" cy="10215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Git: Ein verteiltes Versionsverwaltungssystem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23850" y="2094682"/>
            <a:ext cx="8496300" cy="1125000"/>
          </a:xfrm>
          <a:prstGeom prst="rect">
            <a:avLst/>
          </a:prstGeom>
        </p:spPr>
        <p:txBody>
          <a:bodyPr anchorCtr="0" anchor="b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Übersicht: Strategien zum Zusammenführen der Stände</a:t>
            </a:r>
            <a:endParaRPr/>
          </a:p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de-DE"/>
              <a:t>Merge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fast-forward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recursive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de-DE"/>
              <a:t>Rebase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Interactive Rebase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Cherry Pick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Konsolidiere: feature2 mit alt1</a:t>
            </a:r>
            <a:endParaRPr/>
          </a:p>
        </p:txBody>
      </p:sp>
      <p:sp>
        <p:nvSpPr>
          <p:cNvPr id="418" name="Google Shape;418;p3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421" name="Google Shape;421;p38"/>
          <p:cNvCxnSpPr>
            <a:stCxn id="420" idx="2"/>
            <a:endCxn id="419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8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423" name="Google Shape;423;p38"/>
          <p:cNvCxnSpPr>
            <a:stCxn id="422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8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425" name="Google Shape;425;p38"/>
          <p:cNvCxnSpPr>
            <a:stCxn id="424" idx="0"/>
            <a:endCxn id="422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8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427" name="Google Shape;427;p38"/>
          <p:cNvCxnSpPr>
            <a:stCxn id="426" idx="2"/>
            <a:endCxn id="422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38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429" name="Google Shape;429;p38"/>
          <p:cNvCxnSpPr>
            <a:stCxn id="428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8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431" name="Google Shape;431;p38"/>
          <p:cNvCxnSpPr>
            <a:stCxn id="430" idx="1"/>
            <a:endCxn id="428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8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433" name="Google Shape;433;p38"/>
          <p:cNvCxnSpPr>
            <a:stCxn id="432" idx="2"/>
            <a:endCxn id="422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8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435" name="Google Shape;435;p38"/>
          <p:cNvCxnSpPr>
            <a:stCxn id="434" idx="0"/>
            <a:endCxn id="432" idx="4"/>
          </p:cNvCxnSpPr>
          <p:nvPr/>
        </p:nvCxnSpPr>
        <p:spPr>
          <a:xfrm flipH="1" rot="10800000">
            <a:off x="4890900" y="3140850"/>
            <a:ext cx="133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8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437" name="Google Shape;437;p38"/>
          <p:cNvCxnSpPr>
            <a:stCxn id="436" idx="2"/>
            <a:endCxn id="432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8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439" name="Google Shape;439;p38"/>
          <p:cNvCxnSpPr>
            <a:stCxn id="438" idx="2"/>
            <a:endCxn id="432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8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441" name="Google Shape;441;p38"/>
          <p:cNvCxnSpPr>
            <a:stCxn id="440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38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443" name="Google Shape;443;p38"/>
          <p:cNvCxnSpPr>
            <a:endCxn id="438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8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445" name="Google Shape;445;p38"/>
          <p:cNvCxnSpPr>
            <a:stCxn id="444" idx="3"/>
            <a:endCxn id="434" idx="2"/>
          </p:cNvCxnSpPr>
          <p:nvPr/>
        </p:nvCxnSpPr>
        <p:spPr>
          <a:xfrm flipH="1" rot="10800000">
            <a:off x="4572150" y="3909425"/>
            <a:ext cx="318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Fast Forward</a:t>
            </a:r>
            <a:r>
              <a:rPr lang="de-DE"/>
              <a:t>: feature2 mit alt1</a:t>
            </a:r>
            <a:endParaRPr/>
          </a:p>
        </p:txBody>
      </p:sp>
      <p:sp>
        <p:nvSpPr>
          <p:cNvPr id="451" name="Google Shape;451;p3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454" name="Google Shape;454;p39"/>
          <p:cNvCxnSpPr>
            <a:stCxn id="453" idx="2"/>
            <a:endCxn id="452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9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456" name="Google Shape;456;p39"/>
          <p:cNvCxnSpPr>
            <a:stCxn id="455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9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458" name="Google Shape;458;p39"/>
          <p:cNvCxnSpPr>
            <a:stCxn id="457" idx="0"/>
            <a:endCxn id="455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9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460" name="Google Shape;460;p39"/>
          <p:cNvCxnSpPr>
            <a:stCxn id="459" idx="2"/>
            <a:endCxn id="455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9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462" name="Google Shape;462;p39"/>
          <p:cNvCxnSpPr>
            <a:stCxn id="461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9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464" name="Google Shape;464;p39"/>
          <p:cNvCxnSpPr>
            <a:stCxn id="463" idx="1"/>
            <a:endCxn id="461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9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466" name="Google Shape;466;p39"/>
          <p:cNvCxnSpPr>
            <a:stCxn id="465" idx="2"/>
            <a:endCxn id="455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9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468" name="Google Shape;468;p39"/>
          <p:cNvCxnSpPr>
            <a:stCxn id="467" idx="0"/>
            <a:endCxn id="469" idx="4"/>
          </p:cNvCxnSpPr>
          <p:nvPr/>
        </p:nvCxnSpPr>
        <p:spPr>
          <a:xfrm flipH="1" rot="10800000">
            <a:off x="4890900" y="2875950"/>
            <a:ext cx="12393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9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470" name="Google Shape;470;p39"/>
          <p:cNvCxnSpPr>
            <a:stCxn id="469" idx="2"/>
            <a:endCxn id="465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9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472" name="Google Shape;472;p39"/>
          <p:cNvCxnSpPr>
            <a:stCxn id="471" idx="2"/>
            <a:endCxn id="465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39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474" name="Google Shape;474;p39"/>
          <p:cNvCxnSpPr>
            <a:stCxn id="473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9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476" name="Google Shape;476;p39"/>
          <p:cNvCxnSpPr>
            <a:endCxn id="471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9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478" name="Google Shape;478;p39"/>
          <p:cNvCxnSpPr>
            <a:stCxn id="477" idx="3"/>
            <a:endCxn id="467" idx="2"/>
          </p:cNvCxnSpPr>
          <p:nvPr/>
        </p:nvCxnSpPr>
        <p:spPr>
          <a:xfrm flipH="1" rot="10800000">
            <a:off x="4572150" y="3909425"/>
            <a:ext cx="318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Konsolidiere: feature2 mit alt2 mit Merge Konflikt</a:t>
            </a:r>
            <a:endParaRPr/>
          </a:p>
        </p:txBody>
      </p:sp>
      <p:sp>
        <p:nvSpPr>
          <p:cNvPr id="484" name="Google Shape;484;p4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486" name="Google Shape;486;p40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487" name="Google Shape;487;p40"/>
          <p:cNvCxnSpPr>
            <a:stCxn id="486" idx="2"/>
            <a:endCxn id="485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40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489" name="Google Shape;489;p40"/>
          <p:cNvCxnSpPr>
            <a:stCxn id="488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40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491" name="Google Shape;491;p40"/>
          <p:cNvCxnSpPr>
            <a:stCxn id="490" idx="0"/>
            <a:endCxn id="488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40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493" name="Google Shape;493;p40"/>
          <p:cNvCxnSpPr>
            <a:stCxn id="492" idx="2"/>
            <a:endCxn id="488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0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495" name="Google Shape;495;p40"/>
          <p:cNvCxnSpPr>
            <a:stCxn id="494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0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497" name="Google Shape;497;p40"/>
          <p:cNvCxnSpPr>
            <a:stCxn id="496" idx="1"/>
            <a:endCxn id="494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0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499" name="Google Shape;499;p40"/>
          <p:cNvCxnSpPr>
            <a:stCxn id="498" idx="2"/>
            <a:endCxn id="488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0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501" name="Google Shape;501;p40"/>
          <p:cNvCxnSpPr>
            <a:stCxn id="500" idx="0"/>
            <a:endCxn id="502" idx="4"/>
          </p:cNvCxnSpPr>
          <p:nvPr/>
        </p:nvCxnSpPr>
        <p:spPr>
          <a:xfrm flipH="1" rot="10800000">
            <a:off x="4890900" y="2875950"/>
            <a:ext cx="12393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0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503" name="Google Shape;503;p40"/>
          <p:cNvCxnSpPr>
            <a:stCxn id="502" idx="2"/>
            <a:endCxn id="498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0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505" name="Google Shape;505;p40"/>
          <p:cNvCxnSpPr>
            <a:stCxn id="504" idx="2"/>
            <a:endCxn id="498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0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507" name="Google Shape;507;p40"/>
          <p:cNvCxnSpPr>
            <a:stCxn id="506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0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509" name="Google Shape;509;p40"/>
          <p:cNvCxnSpPr>
            <a:endCxn id="504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40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511" name="Google Shape;511;p40"/>
          <p:cNvCxnSpPr>
            <a:stCxn id="510" idx="3"/>
            <a:endCxn id="500" idx="2"/>
          </p:cNvCxnSpPr>
          <p:nvPr/>
        </p:nvCxnSpPr>
        <p:spPr>
          <a:xfrm flipH="1" rot="10800000">
            <a:off x="4572150" y="3909425"/>
            <a:ext cx="318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Recursive Merge</a:t>
            </a:r>
            <a:r>
              <a:rPr lang="de-DE"/>
              <a:t>: feature2 mit alt2 mit Merge Konflikt</a:t>
            </a:r>
            <a:endParaRPr/>
          </a:p>
        </p:txBody>
      </p:sp>
      <p:sp>
        <p:nvSpPr>
          <p:cNvPr id="517" name="Google Shape;517;p4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520" name="Google Shape;520;p41"/>
          <p:cNvCxnSpPr>
            <a:stCxn id="519" idx="2"/>
            <a:endCxn id="518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1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522" name="Google Shape;522;p41"/>
          <p:cNvCxnSpPr>
            <a:stCxn id="521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41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524" name="Google Shape;524;p41"/>
          <p:cNvCxnSpPr>
            <a:stCxn id="523" idx="0"/>
            <a:endCxn id="521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1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526" name="Google Shape;526;p41"/>
          <p:cNvCxnSpPr>
            <a:stCxn id="525" idx="2"/>
            <a:endCxn id="521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1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528" name="Google Shape;528;p41"/>
          <p:cNvCxnSpPr>
            <a:stCxn id="527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1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530" name="Google Shape;530;p41"/>
          <p:cNvCxnSpPr>
            <a:stCxn id="529" idx="1"/>
            <a:endCxn id="527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1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532" name="Google Shape;532;p41"/>
          <p:cNvCxnSpPr>
            <a:stCxn id="531" idx="2"/>
            <a:endCxn id="521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41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534" name="Google Shape;534;p41"/>
          <p:cNvCxnSpPr>
            <a:stCxn id="533" idx="0"/>
            <a:endCxn id="535" idx="4"/>
          </p:cNvCxnSpPr>
          <p:nvPr/>
        </p:nvCxnSpPr>
        <p:spPr>
          <a:xfrm>
            <a:off x="4890900" y="3359550"/>
            <a:ext cx="28671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1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537" name="Google Shape;537;p41"/>
          <p:cNvCxnSpPr>
            <a:stCxn id="536" idx="2"/>
            <a:endCxn id="531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1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539" name="Google Shape;539;p41"/>
          <p:cNvCxnSpPr>
            <a:stCxn id="538" idx="2"/>
            <a:endCxn id="531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1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541" name="Google Shape;541;p41"/>
          <p:cNvCxnSpPr>
            <a:stCxn id="540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41"/>
          <p:cNvSpPr/>
          <p:nvPr/>
        </p:nvSpPr>
        <p:spPr>
          <a:xfrm>
            <a:off x="6455300" y="3928225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543" name="Google Shape;543;p41"/>
          <p:cNvCxnSpPr>
            <a:stCxn id="542" idx="1"/>
            <a:endCxn id="538" idx="4"/>
          </p:cNvCxnSpPr>
          <p:nvPr/>
        </p:nvCxnSpPr>
        <p:spPr>
          <a:xfrm rot="10800000">
            <a:off x="6282500" y="3561775"/>
            <a:ext cx="1728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41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545" name="Google Shape;545;p41"/>
          <p:cNvCxnSpPr>
            <a:stCxn id="544" idx="3"/>
            <a:endCxn id="533" idx="2"/>
          </p:cNvCxnSpPr>
          <p:nvPr/>
        </p:nvCxnSpPr>
        <p:spPr>
          <a:xfrm flipH="1" rot="10800000">
            <a:off x="4572150" y="3909425"/>
            <a:ext cx="318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41"/>
          <p:cNvSpPr/>
          <p:nvPr/>
        </p:nvSpPr>
        <p:spPr>
          <a:xfrm>
            <a:off x="7432800" y="3253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C9</a:t>
            </a:r>
            <a:endParaRPr/>
          </a:p>
        </p:txBody>
      </p:sp>
      <p:cxnSp>
        <p:nvCxnSpPr>
          <p:cNvPr id="546" name="Google Shape;546;p41"/>
          <p:cNvCxnSpPr>
            <a:endCxn id="536" idx="6"/>
          </p:cNvCxnSpPr>
          <p:nvPr/>
        </p:nvCxnSpPr>
        <p:spPr>
          <a:xfrm rot="10800000">
            <a:off x="6455300" y="2635750"/>
            <a:ext cx="11937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1"/>
          <p:cNvCxnSpPr>
            <a:stCxn id="535" idx="2"/>
            <a:endCxn id="538" idx="6"/>
          </p:cNvCxnSpPr>
          <p:nvPr/>
        </p:nvCxnSpPr>
        <p:spPr>
          <a:xfrm rot="10800000">
            <a:off x="6607800" y="3321700"/>
            <a:ext cx="825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Konsolidieren: Entfernen der überflüssigen Branches </a:t>
            </a:r>
            <a:endParaRPr/>
          </a:p>
        </p:txBody>
      </p:sp>
      <p:sp>
        <p:nvSpPr>
          <p:cNvPr id="553" name="Google Shape;553;p4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556" name="Google Shape;556;p42"/>
          <p:cNvCxnSpPr>
            <a:stCxn id="555" idx="2"/>
            <a:endCxn id="554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42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558" name="Google Shape;558;p42"/>
          <p:cNvCxnSpPr>
            <a:stCxn id="557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2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560" name="Google Shape;560;p42"/>
          <p:cNvCxnSpPr>
            <a:stCxn id="559" idx="0"/>
            <a:endCxn id="557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2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562" name="Google Shape;562;p42"/>
          <p:cNvCxnSpPr>
            <a:stCxn id="561" idx="2"/>
            <a:endCxn id="557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2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564" name="Google Shape;564;p42"/>
          <p:cNvCxnSpPr>
            <a:stCxn id="563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2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566" name="Google Shape;566;p42"/>
          <p:cNvCxnSpPr>
            <a:stCxn id="565" idx="1"/>
            <a:endCxn id="563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42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568" name="Google Shape;568;p42"/>
          <p:cNvCxnSpPr>
            <a:stCxn id="567" idx="2"/>
            <a:endCxn id="557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42"/>
          <p:cNvSpPr/>
          <p:nvPr/>
        </p:nvSpPr>
        <p:spPr>
          <a:xfrm>
            <a:off x="6772500" y="4029875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570" name="Google Shape;570;p42"/>
          <p:cNvCxnSpPr>
            <a:stCxn id="569" idx="0"/>
            <a:endCxn id="571" idx="4"/>
          </p:cNvCxnSpPr>
          <p:nvPr/>
        </p:nvCxnSpPr>
        <p:spPr>
          <a:xfrm flipH="1" rot="10800000">
            <a:off x="7265250" y="3733775"/>
            <a:ext cx="4929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42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573" name="Google Shape;573;p42"/>
          <p:cNvCxnSpPr>
            <a:stCxn id="572" idx="2"/>
            <a:endCxn id="567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2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575" name="Google Shape;575;p42"/>
          <p:cNvCxnSpPr>
            <a:stCxn id="574" idx="2"/>
            <a:endCxn id="567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2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577" name="Google Shape;577;p42"/>
          <p:cNvCxnSpPr>
            <a:stCxn id="576" idx="3"/>
            <a:endCxn id="569" idx="2"/>
          </p:cNvCxnSpPr>
          <p:nvPr/>
        </p:nvCxnSpPr>
        <p:spPr>
          <a:xfrm>
            <a:off x="4572150" y="4246025"/>
            <a:ext cx="26931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2"/>
          <p:cNvSpPr/>
          <p:nvPr/>
        </p:nvSpPr>
        <p:spPr>
          <a:xfrm>
            <a:off x="7432800" y="3253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C9</a:t>
            </a:r>
            <a:endParaRPr/>
          </a:p>
        </p:txBody>
      </p:sp>
      <p:cxnSp>
        <p:nvCxnSpPr>
          <p:cNvPr id="578" name="Google Shape;578;p42"/>
          <p:cNvCxnSpPr>
            <a:endCxn id="572" idx="6"/>
          </p:cNvCxnSpPr>
          <p:nvPr/>
        </p:nvCxnSpPr>
        <p:spPr>
          <a:xfrm rot="10800000">
            <a:off x="6455300" y="2635750"/>
            <a:ext cx="11937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2"/>
          <p:cNvCxnSpPr>
            <a:stCxn id="571" idx="2"/>
            <a:endCxn id="574" idx="6"/>
          </p:cNvCxnSpPr>
          <p:nvPr/>
        </p:nvCxnSpPr>
        <p:spPr>
          <a:xfrm rot="10800000">
            <a:off x="6607800" y="3321700"/>
            <a:ext cx="825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Konsolidieren: feature2 mit feature1</a:t>
            </a:r>
            <a:endParaRPr/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588" name="Google Shape;588;p43"/>
          <p:cNvCxnSpPr>
            <a:stCxn id="587" idx="2"/>
            <a:endCxn id="586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3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590" name="Google Shape;590;p43"/>
          <p:cNvCxnSpPr>
            <a:stCxn id="589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43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592" name="Google Shape;592;p43"/>
          <p:cNvCxnSpPr>
            <a:stCxn id="591" idx="0"/>
            <a:endCxn id="589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3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594" name="Google Shape;594;p43"/>
          <p:cNvCxnSpPr>
            <a:stCxn id="593" idx="2"/>
            <a:endCxn id="589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43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596" name="Google Shape;596;p43"/>
          <p:cNvCxnSpPr>
            <a:stCxn id="595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43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598" name="Google Shape;598;p43"/>
          <p:cNvCxnSpPr>
            <a:stCxn id="597" idx="1"/>
            <a:endCxn id="595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3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600" name="Google Shape;600;p43"/>
          <p:cNvCxnSpPr>
            <a:stCxn id="599" idx="2"/>
            <a:endCxn id="589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43"/>
          <p:cNvSpPr/>
          <p:nvPr/>
        </p:nvSpPr>
        <p:spPr>
          <a:xfrm>
            <a:off x="6772500" y="4029875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602" name="Google Shape;602;p43"/>
          <p:cNvCxnSpPr>
            <a:stCxn id="601" idx="0"/>
            <a:endCxn id="603" idx="4"/>
          </p:cNvCxnSpPr>
          <p:nvPr/>
        </p:nvCxnSpPr>
        <p:spPr>
          <a:xfrm flipH="1" rot="10800000">
            <a:off x="7265250" y="3733775"/>
            <a:ext cx="4929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43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605" name="Google Shape;605;p43"/>
          <p:cNvCxnSpPr>
            <a:stCxn id="604" idx="2"/>
            <a:endCxn id="599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3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607" name="Google Shape;607;p43"/>
          <p:cNvCxnSpPr>
            <a:stCxn id="606" idx="2"/>
            <a:endCxn id="599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3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609" name="Google Shape;609;p43"/>
          <p:cNvCxnSpPr>
            <a:stCxn id="608" idx="3"/>
            <a:endCxn id="601" idx="2"/>
          </p:cNvCxnSpPr>
          <p:nvPr/>
        </p:nvCxnSpPr>
        <p:spPr>
          <a:xfrm>
            <a:off x="4572150" y="4246025"/>
            <a:ext cx="26931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3"/>
          <p:cNvSpPr/>
          <p:nvPr/>
        </p:nvSpPr>
        <p:spPr>
          <a:xfrm>
            <a:off x="7432800" y="3253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C9</a:t>
            </a:r>
            <a:endParaRPr/>
          </a:p>
        </p:txBody>
      </p:sp>
      <p:cxnSp>
        <p:nvCxnSpPr>
          <p:cNvPr id="610" name="Google Shape;610;p43"/>
          <p:cNvCxnSpPr>
            <a:endCxn id="604" idx="6"/>
          </p:cNvCxnSpPr>
          <p:nvPr/>
        </p:nvCxnSpPr>
        <p:spPr>
          <a:xfrm rot="10800000">
            <a:off x="6455300" y="2635750"/>
            <a:ext cx="11937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3"/>
          <p:cNvCxnSpPr>
            <a:stCxn id="603" idx="2"/>
            <a:endCxn id="606" idx="6"/>
          </p:cNvCxnSpPr>
          <p:nvPr/>
        </p:nvCxnSpPr>
        <p:spPr>
          <a:xfrm rot="10800000">
            <a:off x="6607800" y="3321700"/>
            <a:ext cx="825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Recursive Merge, </a:t>
            </a:r>
            <a:r>
              <a:rPr lang="de-DE"/>
              <a:t>Konsolidieren: feature2 mit feature1 mit Auto-Conflict Resolution</a:t>
            </a:r>
            <a:endParaRPr/>
          </a:p>
        </p:txBody>
      </p:sp>
      <p:sp>
        <p:nvSpPr>
          <p:cNvPr id="617" name="Google Shape;617;p4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18" name="Google Shape;618;p44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619" name="Google Shape;619;p44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620" name="Google Shape;620;p44"/>
          <p:cNvCxnSpPr>
            <a:stCxn id="619" idx="2"/>
            <a:endCxn id="618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44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622" name="Google Shape;622;p44"/>
          <p:cNvCxnSpPr>
            <a:stCxn id="621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44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624" name="Google Shape;624;p44"/>
          <p:cNvCxnSpPr>
            <a:stCxn id="623" idx="0"/>
            <a:endCxn id="621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44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626" name="Google Shape;626;p44"/>
          <p:cNvCxnSpPr>
            <a:stCxn id="625" idx="2"/>
            <a:endCxn id="621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44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628" name="Google Shape;628;p44"/>
          <p:cNvCxnSpPr>
            <a:stCxn id="627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4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630" name="Google Shape;630;p44"/>
          <p:cNvCxnSpPr>
            <a:stCxn id="629" idx="1"/>
            <a:endCxn id="627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44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632" name="Google Shape;632;p44"/>
          <p:cNvCxnSpPr>
            <a:stCxn id="631" idx="2"/>
            <a:endCxn id="621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4"/>
          <p:cNvSpPr/>
          <p:nvPr/>
        </p:nvSpPr>
        <p:spPr>
          <a:xfrm>
            <a:off x="7788675" y="3912275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634" name="Google Shape;634;p44"/>
          <p:cNvCxnSpPr>
            <a:stCxn id="633" idx="0"/>
            <a:endCxn id="635" idx="4"/>
          </p:cNvCxnSpPr>
          <p:nvPr/>
        </p:nvCxnSpPr>
        <p:spPr>
          <a:xfrm flipH="1" rot="10800000">
            <a:off x="8281425" y="2624075"/>
            <a:ext cx="46500" cy="12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4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637" name="Google Shape;637;p44"/>
          <p:cNvCxnSpPr>
            <a:stCxn id="636" idx="2"/>
            <a:endCxn id="631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44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639" name="Google Shape;639;p44"/>
          <p:cNvCxnSpPr>
            <a:stCxn id="638" idx="2"/>
            <a:endCxn id="631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4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641" name="Google Shape;641;p44"/>
          <p:cNvCxnSpPr>
            <a:stCxn id="640" idx="3"/>
            <a:endCxn id="633" idx="2"/>
          </p:cNvCxnSpPr>
          <p:nvPr/>
        </p:nvCxnSpPr>
        <p:spPr>
          <a:xfrm>
            <a:off x="4572150" y="4246025"/>
            <a:ext cx="370920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4"/>
          <p:cNvSpPr/>
          <p:nvPr/>
        </p:nvSpPr>
        <p:spPr>
          <a:xfrm>
            <a:off x="7432800" y="3253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C9</a:t>
            </a:r>
            <a:endParaRPr/>
          </a:p>
        </p:txBody>
      </p:sp>
      <p:cxnSp>
        <p:nvCxnSpPr>
          <p:cNvPr id="643" name="Google Shape;643;p44"/>
          <p:cNvCxnSpPr>
            <a:endCxn id="636" idx="6"/>
          </p:cNvCxnSpPr>
          <p:nvPr/>
        </p:nvCxnSpPr>
        <p:spPr>
          <a:xfrm rot="10800000">
            <a:off x="6455300" y="2635750"/>
            <a:ext cx="11937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44"/>
          <p:cNvCxnSpPr>
            <a:stCxn id="642" idx="2"/>
            <a:endCxn id="638" idx="6"/>
          </p:cNvCxnSpPr>
          <p:nvPr/>
        </p:nvCxnSpPr>
        <p:spPr>
          <a:xfrm rot="10800000">
            <a:off x="6607800" y="3321700"/>
            <a:ext cx="825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44"/>
          <p:cNvSpPr/>
          <p:nvPr/>
        </p:nvSpPr>
        <p:spPr>
          <a:xfrm>
            <a:off x="7952100" y="2143700"/>
            <a:ext cx="7518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C10</a:t>
            </a:r>
            <a:endParaRPr/>
          </a:p>
        </p:txBody>
      </p:sp>
      <p:cxnSp>
        <p:nvCxnSpPr>
          <p:cNvPr id="645" name="Google Shape;645;p44"/>
          <p:cNvCxnSpPr>
            <a:stCxn id="635" idx="2"/>
            <a:endCxn id="642" idx="7"/>
          </p:cNvCxnSpPr>
          <p:nvPr/>
        </p:nvCxnSpPr>
        <p:spPr>
          <a:xfrm>
            <a:off x="7952100" y="2383850"/>
            <a:ext cx="360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44"/>
          <p:cNvCxnSpPr>
            <a:stCxn id="635" idx="2"/>
            <a:endCxn id="627" idx="6"/>
          </p:cNvCxnSpPr>
          <p:nvPr/>
        </p:nvCxnSpPr>
        <p:spPr>
          <a:xfrm rot="10800000">
            <a:off x="6423000" y="1961450"/>
            <a:ext cx="15291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Konsolidieren: master mit feature2</a:t>
            </a:r>
            <a:endParaRPr/>
          </a:p>
        </p:txBody>
      </p:sp>
      <p:sp>
        <p:nvSpPr>
          <p:cNvPr id="652" name="Google Shape;652;p4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53" name="Google Shape;653;p45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654" name="Google Shape;654;p45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655" name="Google Shape;655;p45"/>
          <p:cNvCxnSpPr>
            <a:stCxn id="654" idx="2"/>
            <a:endCxn id="653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45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657" name="Google Shape;657;p45"/>
          <p:cNvCxnSpPr>
            <a:stCxn id="656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45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659" name="Google Shape;659;p45"/>
          <p:cNvCxnSpPr>
            <a:stCxn id="658" idx="0"/>
            <a:endCxn id="660" idx="1"/>
          </p:cNvCxnSpPr>
          <p:nvPr/>
        </p:nvCxnSpPr>
        <p:spPr>
          <a:xfrm flipH="1" rot="10800000">
            <a:off x="3173850" y="2214150"/>
            <a:ext cx="47781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45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662" name="Google Shape;662;p45"/>
          <p:cNvCxnSpPr>
            <a:stCxn id="661" idx="2"/>
            <a:endCxn id="656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45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664" name="Google Shape;664;p45"/>
          <p:cNvCxnSpPr>
            <a:stCxn id="663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45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666" name="Google Shape;666;p45"/>
          <p:cNvCxnSpPr>
            <a:stCxn id="665" idx="1"/>
            <a:endCxn id="663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45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668" name="Google Shape;668;p45"/>
          <p:cNvCxnSpPr>
            <a:stCxn id="667" idx="2"/>
            <a:endCxn id="656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45"/>
          <p:cNvSpPr/>
          <p:nvPr/>
        </p:nvSpPr>
        <p:spPr>
          <a:xfrm>
            <a:off x="7788675" y="3912275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670" name="Google Shape;670;p45"/>
          <p:cNvCxnSpPr>
            <a:stCxn id="669" idx="0"/>
            <a:endCxn id="660" idx="4"/>
          </p:cNvCxnSpPr>
          <p:nvPr/>
        </p:nvCxnSpPr>
        <p:spPr>
          <a:xfrm rot="10800000">
            <a:off x="8241825" y="2624075"/>
            <a:ext cx="39600" cy="12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45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672" name="Google Shape;672;p45"/>
          <p:cNvCxnSpPr>
            <a:stCxn id="671" idx="2"/>
            <a:endCxn id="667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45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674" name="Google Shape;674;p45"/>
          <p:cNvCxnSpPr>
            <a:stCxn id="673" idx="2"/>
            <a:endCxn id="667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45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676" name="Google Shape;676;p45"/>
          <p:cNvCxnSpPr>
            <a:stCxn id="675" idx="3"/>
            <a:endCxn id="658" idx="2"/>
          </p:cNvCxnSpPr>
          <p:nvPr/>
        </p:nvCxnSpPr>
        <p:spPr>
          <a:xfrm rot="10800000">
            <a:off x="3173850" y="3452225"/>
            <a:ext cx="1398300" cy="7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45"/>
          <p:cNvSpPr/>
          <p:nvPr/>
        </p:nvSpPr>
        <p:spPr>
          <a:xfrm>
            <a:off x="7432800" y="3253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C9</a:t>
            </a:r>
            <a:endParaRPr/>
          </a:p>
        </p:txBody>
      </p:sp>
      <p:cxnSp>
        <p:nvCxnSpPr>
          <p:cNvPr id="678" name="Google Shape;678;p45"/>
          <p:cNvCxnSpPr>
            <a:endCxn id="671" idx="6"/>
          </p:cNvCxnSpPr>
          <p:nvPr/>
        </p:nvCxnSpPr>
        <p:spPr>
          <a:xfrm rot="10800000">
            <a:off x="6455300" y="2635750"/>
            <a:ext cx="11937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5"/>
          <p:cNvCxnSpPr>
            <a:stCxn id="677" idx="2"/>
            <a:endCxn id="673" idx="6"/>
          </p:cNvCxnSpPr>
          <p:nvPr/>
        </p:nvCxnSpPr>
        <p:spPr>
          <a:xfrm rot="10800000">
            <a:off x="6607800" y="3321700"/>
            <a:ext cx="825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45"/>
          <p:cNvSpPr/>
          <p:nvPr/>
        </p:nvSpPr>
        <p:spPr>
          <a:xfrm>
            <a:off x="7832100" y="2143700"/>
            <a:ext cx="8193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C10</a:t>
            </a:r>
            <a:endParaRPr/>
          </a:p>
        </p:txBody>
      </p:sp>
      <p:cxnSp>
        <p:nvCxnSpPr>
          <p:cNvPr id="680" name="Google Shape;680;p45"/>
          <p:cNvCxnSpPr>
            <a:stCxn id="660" idx="2"/>
            <a:endCxn id="677" idx="7"/>
          </p:cNvCxnSpPr>
          <p:nvPr/>
        </p:nvCxnSpPr>
        <p:spPr>
          <a:xfrm>
            <a:off x="7832100" y="2383850"/>
            <a:ext cx="1560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45"/>
          <p:cNvCxnSpPr>
            <a:stCxn id="660" idx="2"/>
            <a:endCxn id="663" idx="6"/>
          </p:cNvCxnSpPr>
          <p:nvPr/>
        </p:nvCxnSpPr>
        <p:spPr>
          <a:xfrm rot="10800000">
            <a:off x="6423300" y="1961450"/>
            <a:ext cx="14088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Konsolidieren</a:t>
            </a:r>
            <a:endParaRPr/>
          </a:p>
        </p:txBody>
      </p:sp>
      <p:sp>
        <p:nvSpPr>
          <p:cNvPr id="687" name="Google Shape;687;p4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8" name="Google Shape;688;p46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689" name="Google Shape;689;p46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690" name="Google Shape;690;p46"/>
          <p:cNvCxnSpPr>
            <a:stCxn id="689" idx="2"/>
            <a:endCxn id="688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46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692" name="Google Shape;692;p46"/>
          <p:cNvCxnSpPr>
            <a:stCxn id="691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46"/>
          <p:cNvSpPr/>
          <p:nvPr/>
        </p:nvSpPr>
        <p:spPr>
          <a:xfrm>
            <a:off x="8192000" y="3912275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694" name="Google Shape;694;p46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695" name="Google Shape;695;p46"/>
          <p:cNvCxnSpPr>
            <a:stCxn id="694" idx="2"/>
            <a:endCxn id="691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46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697" name="Google Shape;697;p46"/>
          <p:cNvCxnSpPr>
            <a:stCxn id="696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46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699" name="Google Shape;699;p46"/>
          <p:cNvCxnSpPr>
            <a:stCxn id="698" idx="2"/>
            <a:endCxn id="691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46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701" name="Google Shape;701;p46"/>
          <p:cNvCxnSpPr>
            <a:stCxn id="700" idx="2"/>
            <a:endCxn id="698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46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703" name="Google Shape;703;p46"/>
          <p:cNvCxnSpPr>
            <a:stCxn id="702" idx="2"/>
            <a:endCxn id="698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46"/>
          <p:cNvSpPr/>
          <p:nvPr/>
        </p:nvSpPr>
        <p:spPr>
          <a:xfrm>
            <a:off x="6382400" y="4412350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705" name="Google Shape;705;p46"/>
          <p:cNvCxnSpPr>
            <a:stCxn id="704" idx="3"/>
            <a:endCxn id="693" idx="2"/>
          </p:cNvCxnSpPr>
          <p:nvPr/>
        </p:nvCxnSpPr>
        <p:spPr>
          <a:xfrm flipH="1" rot="10800000">
            <a:off x="7565000" y="4462300"/>
            <a:ext cx="10029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46"/>
          <p:cNvSpPr/>
          <p:nvPr/>
        </p:nvSpPr>
        <p:spPr>
          <a:xfrm>
            <a:off x="7432800" y="3253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C9</a:t>
            </a:r>
            <a:endParaRPr/>
          </a:p>
        </p:txBody>
      </p:sp>
      <p:cxnSp>
        <p:nvCxnSpPr>
          <p:cNvPr id="707" name="Google Shape;707;p46"/>
          <p:cNvCxnSpPr>
            <a:endCxn id="700" idx="6"/>
          </p:cNvCxnSpPr>
          <p:nvPr/>
        </p:nvCxnSpPr>
        <p:spPr>
          <a:xfrm rot="10800000">
            <a:off x="6455300" y="2635750"/>
            <a:ext cx="11937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6"/>
          <p:cNvCxnSpPr>
            <a:stCxn id="706" idx="2"/>
            <a:endCxn id="702" idx="6"/>
          </p:cNvCxnSpPr>
          <p:nvPr/>
        </p:nvCxnSpPr>
        <p:spPr>
          <a:xfrm rot="10800000">
            <a:off x="6607800" y="3321700"/>
            <a:ext cx="825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6"/>
          <p:cNvSpPr/>
          <p:nvPr/>
        </p:nvSpPr>
        <p:spPr>
          <a:xfrm>
            <a:off x="78996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C10</a:t>
            </a:r>
            <a:endParaRPr/>
          </a:p>
        </p:txBody>
      </p:sp>
      <p:cxnSp>
        <p:nvCxnSpPr>
          <p:cNvPr id="710" name="Google Shape;710;p46"/>
          <p:cNvCxnSpPr>
            <a:stCxn id="709" idx="2"/>
            <a:endCxn id="706" idx="7"/>
          </p:cNvCxnSpPr>
          <p:nvPr/>
        </p:nvCxnSpPr>
        <p:spPr>
          <a:xfrm>
            <a:off x="7899600" y="2418650"/>
            <a:ext cx="8850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46"/>
          <p:cNvCxnSpPr>
            <a:stCxn id="709" idx="2"/>
            <a:endCxn id="696" idx="6"/>
          </p:cNvCxnSpPr>
          <p:nvPr/>
        </p:nvCxnSpPr>
        <p:spPr>
          <a:xfrm rot="10800000">
            <a:off x="6423300" y="1961450"/>
            <a:ext cx="147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46"/>
          <p:cNvCxnSpPr>
            <a:stCxn id="693" idx="0"/>
            <a:endCxn id="709" idx="4"/>
          </p:cNvCxnSpPr>
          <p:nvPr/>
        </p:nvCxnSpPr>
        <p:spPr>
          <a:xfrm rot="10800000">
            <a:off x="8275400" y="2693675"/>
            <a:ext cx="292500" cy="12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Was bedeutet “Verteilt”?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Wir benötigen nicht unbedingt keinen zentralen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Das Programm git läuft auf einer beliebigen Maschine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Aufgabe eines Versionsverwaltungssystems stehen damit sofort zur Verfügung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Versionierung, Konsistente Zusammenführen von Ständen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Das Git-Programm läuft nicht permanent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Zentrale Konfiguration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User-Name und eine Mail-Adresse müssen für Git bekannt gemacht werden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git config --global user.name ”Rainer Sawitzki”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git config --global user.email training@rainer-sawitzki.de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Benutzten Befehle</a:t>
            </a:r>
            <a:endParaRPr/>
          </a:p>
        </p:txBody>
      </p:sp>
      <p:sp>
        <p:nvSpPr>
          <p:cNvPr id="718" name="Google Shape;718;p4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19" name="Google Shape;719;p4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de-DE"/>
              <a:t>git checkout &lt;branch&gt;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de-DE"/>
              <a:t>git merge &lt;Ziel-Branch&gt;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de-DE"/>
              <a:t>Nach Lösen des Konflikts: git merge --continue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Weitere Möglichkeit</a:t>
            </a:r>
            <a:endParaRPr/>
          </a:p>
        </p:txBody>
      </p:sp>
      <p:sp>
        <p:nvSpPr>
          <p:cNvPr id="725" name="Google Shape;725;p4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26" name="Google Shape;726;p4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Verzicht auf fast-forward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sonst ist Informationsverlust vorhanden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statt “git merge” “git merge --no-ff”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Konsolidiere: feature2 mit alt1</a:t>
            </a:r>
            <a:endParaRPr/>
          </a:p>
        </p:txBody>
      </p:sp>
      <p:sp>
        <p:nvSpPr>
          <p:cNvPr id="732" name="Google Shape;732;p4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33" name="Google Shape;733;p49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735" name="Google Shape;735;p49"/>
          <p:cNvCxnSpPr>
            <a:stCxn id="734" idx="2"/>
            <a:endCxn id="733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49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737" name="Google Shape;737;p49"/>
          <p:cNvCxnSpPr>
            <a:stCxn id="736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49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739" name="Google Shape;739;p49"/>
          <p:cNvCxnSpPr>
            <a:stCxn id="738" idx="0"/>
            <a:endCxn id="736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49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741" name="Google Shape;741;p49"/>
          <p:cNvCxnSpPr>
            <a:stCxn id="740" idx="2"/>
            <a:endCxn id="736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9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743" name="Google Shape;743;p49"/>
          <p:cNvCxnSpPr>
            <a:stCxn id="742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9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745" name="Google Shape;745;p49"/>
          <p:cNvCxnSpPr>
            <a:stCxn id="744" idx="1"/>
            <a:endCxn id="742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49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747" name="Google Shape;747;p49"/>
          <p:cNvCxnSpPr>
            <a:stCxn id="746" idx="2"/>
            <a:endCxn id="736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49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749" name="Google Shape;749;p49"/>
          <p:cNvCxnSpPr>
            <a:stCxn id="748" idx="0"/>
            <a:endCxn id="746" idx="4"/>
          </p:cNvCxnSpPr>
          <p:nvPr/>
        </p:nvCxnSpPr>
        <p:spPr>
          <a:xfrm flipH="1" rot="10800000">
            <a:off x="4890900" y="3140850"/>
            <a:ext cx="133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49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751" name="Google Shape;751;p49"/>
          <p:cNvCxnSpPr>
            <a:stCxn id="750" idx="2"/>
            <a:endCxn id="746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49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753" name="Google Shape;753;p49"/>
          <p:cNvCxnSpPr>
            <a:stCxn id="752" idx="2"/>
            <a:endCxn id="746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4" name="Google Shape;754;p49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755" name="Google Shape;755;p49"/>
          <p:cNvCxnSpPr>
            <a:stCxn id="754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49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757" name="Google Shape;757;p49"/>
          <p:cNvCxnSpPr>
            <a:endCxn id="752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9"/>
          <p:cNvSpPr/>
          <p:nvPr/>
        </p:nvSpPr>
        <p:spPr>
          <a:xfrm>
            <a:off x="3389550" y="4029875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759" name="Google Shape;759;p49"/>
          <p:cNvCxnSpPr>
            <a:stCxn id="758" idx="3"/>
            <a:endCxn id="748" idx="2"/>
          </p:cNvCxnSpPr>
          <p:nvPr/>
        </p:nvCxnSpPr>
        <p:spPr>
          <a:xfrm flipH="1" rot="10800000">
            <a:off x="4572150" y="3909425"/>
            <a:ext cx="318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Konsolidieren mit Rebase und Fast Forward</a:t>
            </a:r>
            <a:endParaRPr/>
          </a:p>
        </p:txBody>
      </p:sp>
      <p:sp>
        <p:nvSpPr>
          <p:cNvPr id="765" name="Google Shape;765;p5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66" name="Google Shape;766;p50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767" name="Google Shape;767;p50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768" name="Google Shape;768;p50"/>
          <p:cNvCxnSpPr>
            <a:stCxn id="767" idx="2"/>
            <a:endCxn id="766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50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770" name="Google Shape;770;p50"/>
          <p:cNvCxnSpPr>
            <a:stCxn id="769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50"/>
          <p:cNvSpPr/>
          <p:nvPr/>
        </p:nvSpPr>
        <p:spPr>
          <a:xfrm>
            <a:off x="75223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772" name="Google Shape;772;p50"/>
          <p:cNvCxnSpPr>
            <a:stCxn id="771" idx="0"/>
            <a:endCxn id="773" idx="4"/>
          </p:cNvCxnSpPr>
          <p:nvPr/>
        </p:nvCxnSpPr>
        <p:spPr>
          <a:xfrm flipH="1" rot="10800000">
            <a:off x="7898250" y="2623950"/>
            <a:ext cx="1182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Google Shape;774;p50"/>
          <p:cNvSpPr/>
          <p:nvPr/>
        </p:nvSpPr>
        <p:spPr>
          <a:xfrm>
            <a:off x="6802275" y="21437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C4’</a:t>
            </a:r>
            <a:endParaRPr/>
          </a:p>
        </p:txBody>
      </p:sp>
      <p:cxnSp>
        <p:nvCxnSpPr>
          <p:cNvPr id="775" name="Google Shape;775;p50"/>
          <p:cNvCxnSpPr>
            <a:stCxn id="774" idx="2"/>
            <a:endCxn id="776" idx="6"/>
          </p:cNvCxnSpPr>
          <p:nvPr/>
        </p:nvCxnSpPr>
        <p:spPr>
          <a:xfrm flipH="1">
            <a:off x="6563775" y="2383850"/>
            <a:ext cx="2385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50"/>
          <p:cNvSpPr/>
          <p:nvPr/>
        </p:nvSpPr>
        <p:spPr>
          <a:xfrm>
            <a:off x="7691200" y="21437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C5’</a:t>
            </a:r>
            <a:endParaRPr/>
          </a:p>
        </p:txBody>
      </p:sp>
      <p:cxnSp>
        <p:nvCxnSpPr>
          <p:cNvPr id="777" name="Google Shape;777;p50"/>
          <p:cNvCxnSpPr>
            <a:stCxn id="773" idx="2"/>
            <a:endCxn id="774" idx="6"/>
          </p:cNvCxnSpPr>
          <p:nvPr/>
        </p:nvCxnSpPr>
        <p:spPr>
          <a:xfrm rot="10800000">
            <a:off x="7452700" y="23838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50"/>
          <p:cNvSpPr/>
          <p:nvPr/>
        </p:nvSpPr>
        <p:spPr>
          <a:xfrm>
            <a:off x="4026925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C6’</a:t>
            </a:r>
            <a:endParaRPr/>
          </a:p>
        </p:txBody>
      </p:sp>
      <p:cxnSp>
        <p:nvCxnSpPr>
          <p:cNvPr id="779" name="Google Shape;779;p50"/>
          <p:cNvCxnSpPr>
            <a:stCxn id="778" idx="2"/>
            <a:endCxn id="769" idx="6"/>
          </p:cNvCxnSpPr>
          <p:nvPr/>
        </p:nvCxnSpPr>
        <p:spPr>
          <a:xfrm rot="10800000">
            <a:off x="3679825" y="24186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50"/>
          <p:cNvSpPr/>
          <p:nvPr/>
        </p:nvSpPr>
        <p:spPr>
          <a:xfrm>
            <a:off x="491590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C7’</a:t>
            </a:r>
            <a:endParaRPr/>
          </a:p>
        </p:txBody>
      </p:sp>
      <p:cxnSp>
        <p:nvCxnSpPr>
          <p:cNvPr id="781" name="Google Shape;781;p50"/>
          <p:cNvCxnSpPr>
            <a:stCxn id="780" idx="2"/>
            <a:endCxn id="778" idx="6"/>
          </p:cNvCxnSpPr>
          <p:nvPr/>
        </p:nvCxnSpPr>
        <p:spPr>
          <a:xfrm rot="10800000">
            <a:off x="4677400" y="24186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50"/>
          <p:cNvSpPr/>
          <p:nvPr/>
        </p:nvSpPr>
        <p:spPr>
          <a:xfrm>
            <a:off x="59133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C8’</a:t>
            </a:r>
            <a:endParaRPr/>
          </a:p>
        </p:txBody>
      </p:sp>
      <p:cxnSp>
        <p:nvCxnSpPr>
          <p:cNvPr id="782" name="Google Shape;782;p50"/>
          <p:cNvCxnSpPr>
            <a:stCxn id="776" idx="2"/>
            <a:endCxn id="780" idx="6"/>
          </p:cNvCxnSpPr>
          <p:nvPr/>
        </p:nvCxnSpPr>
        <p:spPr>
          <a:xfrm rot="10800000">
            <a:off x="5566250" y="24186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50"/>
          <p:cNvSpPr/>
          <p:nvPr/>
        </p:nvSpPr>
        <p:spPr>
          <a:xfrm>
            <a:off x="6715650" y="3970750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784" name="Google Shape;784;p50"/>
          <p:cNvCxnSpPr>
            <a:stCxn id="783" idx="3"/>
            <a:endCxn id="771" idx="2"/>
          </p:cNvCxnSpPr>
          <p:nvPr/>
        </p:nvCxnSpPr>
        <p:spPr>
          <a:xfrm rot="10800000">
            <a:off x="7898250" y="3452200"/>
            <a:ext cx="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Zusammenfassung merge</a:t>
            </a:r>
            <a:endParaRPr/>
          </a:p>
        </p:txBody>
      </p:sp>
      <p:sp>
        <p:nvSpPr>
          <p:cNvPr id="790" name="Google Shape;790;p5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91" name="Google Shape;791;p5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feature2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merge feature2_alternative1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Fast Forward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merge feature2_alternative2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de-DE"/>
              <a:t>Recursive mit Konflikten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merge feature1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de-DE"/>
              <a:t>Recursive mit auto conflict resolution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master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merge feature2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Fast forward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Zusammenfassung merge mit --no-ff</a:t>
            </a:r>
            <a:endParaRPr/>
          </a:p>
        </p:txBody>
      </p:sp>
      <p:sp>
        <p:nvSpPr>
          <p:cNvPr id="797" name="Google Shape;797;p5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98" name="Google Shape;798;p5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feature2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merge --no-ff feature2_alternative1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Recusive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merge --no-ff feature2_alternative2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de-DE"/>
              <a:t>Recursive mit Konflikten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merge --no-ff feature1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de-DE"/>
              <a:t>Recursive mit auto conflict resolution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master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merge --no-ff feature2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Recursive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Zusammenfassung merge mit ff und rebase</a:t>
            </a:r>
            <a:endParaRPr/>
          </a:p>
        </p:txBody>
      </p:sp>
      <p:sp>
        <p:nvSpPr>
          <p:cNvPr id="804" name="Google Shape;804;p5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5" name="Google Shape;805;p5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feature2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merge feature2_alternative1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Fast Forward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checkout feature2_alternative2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rebase feature2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Konflikte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de-DE"/>
              <a:t>git rebase feature1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Auto conflict resolution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checkout master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merge feature2_alternative2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Fast Forward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Dangling Objects</a:t>
            </a:r>
            <a:endParaRPr/>
          </a:p>
        </p:txBody>
      </p:sp>
      <p:sp>
        <p:nvSpPr>
          <p:cNvPr id="811" name="Google Shape;811;p5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12" name="Google Shape;812;p54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Dangling Commits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Wird nicht über einen Branch/Tag in der Historie referenzierbar gemacht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Dangling Contents/Blob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Content-Objekt, das in keinem Commit vorkommt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ebenso d</a:t>
            </a:r>
            <a:r>
              <a:rPr lang="de-DE"/>
              <a:t>angling Tree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create-branches: Anzeigen Danglings</a:t>
            </a:r>
            <a:endParaRPr/>
          </a:p>
        </p:txBody>
      </p:sp>
      <p:sp>
        <p:nvSpPr>
          <p:cNvPr id="818" name="Google Shape;818;p5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19" name="Google Shape;819;p55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820" name="Google Shape;820;p55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821" name="Google Shape;821;p55"/>
          <p:cNvCxnSpPr>
            <a:stCxn id="820" idx="2"/>
            <a:endCxn id="819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55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823" name="Google Shape;823;p55"/>
          <p:cNvCxnSpPr>
            <a:stCxn id="822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55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825" name="Google Shape;825;p55"/>
          <p:cNvCxnSpPr>
            <a:stCxn id="824" idx="0"/>
            <a:endCxn id="822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55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827" name="Google Shape;827;p55"/>
          <p:cNvCxnSpPr>
            <a:stCxn id="826" idx="2"/>
            <a:endCxn id="822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55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829" name="Google Shape;829;p55"/>
          <p:cNvCxnSpPr>
            <a:stCxn id="828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55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831" name="Google Shape;831;p55"/>
          <p:cNvCxnSpPr>
            <a:stCxn id="830" idx="1"/>
            <a:endCxn id="828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55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833" name="Google Shape;833;p55"/>
          <p:cNvCxnSpPr>
            <a:stCxn id="832" idx="2"/>
            <a:endCxn id="822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55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835" name="Google Shape;835;p55"/>
          <p:cNvCxnSpPr>
            <a:stCxn id="834" idx="0"/>
            <a:endCxn id="832" idx="4"/>
          </p:cNvCxnSpPr>
          <p:nvPr/>
        </p:nvCxnSpPr>
        <p:spPr>
          <a:xfrm flipH="1" rot="10800000">
            <a:off x="4890900" y="3140850"/>
            <a:ext cx="133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55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837" name="Google Shape;837;p55"/>
          <p:cNvCxnSpPr>
            <a:stCxn id="836" idx="2"/>
            <a:endCxn id="832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55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839" name="Google Shape;839;p55"/>
          <p:cNvCxnSpPr>
            <a:stCxn id="838" idx="2"/>
            <a:endCxn id="832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55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841" name="Google Shape;841;p55"/>
          <p:cNvCxnSpPr>
            <a:stCxn id="840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55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843" name="Google Shape;843;p55"/>
          <p:cNvCxnSpPr>
            <a:endCxn id="838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55"/>
          <p:cNvSpPr/>
          <p:nvPr/>
        </p:nvSpPr>
        <p:spPr>
          <a:xfrm>
            <a:off x="6221050" y="3804525"/>
            <a:ext cx="1019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CD1</a:t>
            </a:r>
            <a:endParaRPr/>
          </a:p>
        </p:txBody>
      </p:sp>
      <p:sp>
        <p:nvSpPr>
          <p:cNvPr id="845" name="Google Shape;845;p55"/>
          <p:cNvSpPr/>
          <p:nvPr/>
        </p:nvSpPr>
        <p:spPr>
          <a:xfrm>
            <a:off x="7528825" y="3944750"/>
            <a:ext cx="1019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CD2</a:t>
            </a:r>
            <a:endParaRPr/>
          </a:p>
        </p:txBody>
      </p:sp>
      <p:cxnSp>
        <p:nvCxnSpPr>
          <p:cNvPr id="846" name="Google Shape;846;p55"/>
          <p:cNvCxnSpPr>
            <a:endCxn id="832" idx="5"/>
          </p:cNvCxnSpPr>
          <p:nvPr/>
        </p:nvCxnSpPr>
        <p:spPr>
          <a:xfrm rot="10800000">
            <a:off x="5254376" y="3070612"/>
            <a:ext cx="966600" cy="9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55"/>
          <p:cNvCxnSpPr>
            <a:stCxn id="845" idx="2"/>
            <a:endCxn id="844" idx="5"/>
          </p:cNvCxnSpPr>
          <p:nvPr/>
        </p:nvCxnSpPr>
        <p:spPr>
          <a:xfrm flipH="1">
            <a:off x="7091125" y="4184900"/>
            <a:ext cx="437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55"/>
          <p:cNvSpPr txBox="1"/>
          <p:nvPr/>
        </p:nvSpPr>
        <p:spPr>
          <a:xfrm>
            <a:off x="201850" y="3695800"/>
            <a:ext cx="329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rem Anzeigen der unreachable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git fsck --unreachable --no-reflogs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Löschen der Danglings</a:t>
            </a:r>
            <a:endParaRPr/>
          </a:p>
        </p:txBody>
      </p:sp>
      <p:sp>
        <p:nvSpPr>
          <p:cNvPr id="854" name="Google Shape;854;p5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55" name="Google Shape;855;p56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856" name="Google Shape;856;p56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857" name="Google Shape;857;p56"/>
          <p:cNvCxnSpPr>
            <a:stCxn id="856" idx="2"/>
            <a:endCxn id="855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56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859" name="Google Shape;859;p56"/>
          <p:cNvCxnSpPr>
            <a:stCxn id="858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56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861" name="Google Shape;861;p56"/>
          <p:cNvCxnSpPr>
            <a:stCxn id="860" idx="0"/>
            <a:endCxn id="858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56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863" name="Google Shape;863;p56"/>
          <p:cNvCxnSpPr>
            <a:stCxn id="862" idx="2"/>
            <a:endCxn id="858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56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865" name="Google Shape;865;p56"/>
          <p:cNvCxnSpPr>
            <a:stCxn id="864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56"/>
          <p:cNvSpPr/>
          <p:nvPr/>
        </p:nvSpPr>
        <p:spPr>
          <a:xfrm>
            <a:off x="6607950" y="12259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cxnSp>
        <p:nvCxnSpPr>
          <p:cNvPr id="867" name="Google Shape;867;p56"/>
          <p:cNvCxnSpPr>
            <a:stCxn id="866" idx="1"/>
            <a:endCxn id="864" idx="0"/>
          </p:cNvCxnSpPr>
          <p:nvPr/>
        </p:nvCxnSpPr>
        <p:spPr>
          <a:xfrm flipH="1">
            <a:off x="6097950" y="1500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56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869" name="Google Shape;869;p56"/>
          <p:cNvCxnSpPr>
            <a:stCxn id="868" idx="2"/>
            <a:endCxn id="858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56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871" name="Google Shape;871;p56"/>
          <p:cNvCxnSpPr>
            <a:stCxn id="870" idx="0"/>
            <a:endCxn id="868" idx="4"/>
          </p:cNvCxnSpPr>
          <p:nvPr/>
        </p:nvCxnSpPr>
        <p:spPr>
          <a:xfrm flipH="1" rot="10800000">
            <a:off x="4890900" y="3140850"/>
            <a:ext cx="133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56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873" name="Google Shape;873;p56"/>
          <p:cNvCxnSpPr>
            <a:stCxn id="872" idx="2"/>
            <a:endCxn id="868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56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875" name="Google Shape;875;p56"/>
          <p:cNvCxnSpPr>
            <a:stCxn id="874" idx="2"/>
            <a:endCxn id="868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56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877" name="Google Shape;877;p56"/>
          <p:cNvCxnSpPr>
            <a:stCxn id="876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56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879" name="Google Shape;879;p56"/>
          <p:cNvCxnSpPr>
            <a:endCxn id="874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56"/>
          <p:cNvSpPr txBox="1"/>
          <p:nvPr/>
        </p:nvSpPr>
        <p:spPr>
          <a:xfrm>
            <a:off x="187925" y="3321550"/>
            <a:ext cx="386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rem set expiration =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git reflog expire --expire-unreachable=now --all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rem initialize 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git gc --prune=now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Öffnen Sie auf Ihrer Maschine eine Git-Eingabeaufforderung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bash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Linux-like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cmd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Windows like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Innerhalb der Konsole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--version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die eben angegebene Konfiguration durchführen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Demo: Neue</a:t>
            </a:r>
            <a:r>
              <a:rPr lang="de-DE"/>
              <a:t> Danglings</a:t>
            </a:r>
            <a:endParaRPr/>
          </a:p>
        </p:txBody>
      </p:sp>
      <p:sp>
        <p:nvSpPr>
          <p:cNvPr id="886" name="Google Shape;886;p5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87" name="Google Shape;887;p57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888" name="Google Shape;888;p57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889" name="Google Shape;889;p57"/>
          <p:cNvCxnSpPr>
            <a:stCxn id="888" idx="2"/>
            <a:endCxn id="887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57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891" name="Google Shape;891;p57"/>
          <p:cNvCxnSpPr>
            <a:stCxn id="890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57"/>
          <p:cNvSpPr/>
          <p:nvPr/>
        </p:nvSpPr>
        <p:spPr>
          <a:xfrm>
            <a:off x="27979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893" name="Google Shape;893;p57"/>
          <p:cNvCxnSpPr>
            <a:stCxn id="892" idx="0"/>
            <a:endCxn id="890" idx="4"/>
          </p:cNvCxnSpPr>
          <p:nvPr/>
        </p:nvCxnSpPr>
        <p:spPr>
          <a:xfrm flipH="1" rot="10800000">
            <a:off x="3173850" y="2658750"/>
            <a:ext cx="1809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57"/>
          <p:cNvSpPr/>
          <p:nvPr/>
        </p:nvSpPr>
        <p:spPr>
          <a:xfrm>
            <a:off x="4699225" y="17462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cxnSp>
        <p:nvCxnSpPr>
          <p:cNvPr id="895" name="Google Shape;895;p57"/>
          <p:cNvCxnSpPr>
            <a:stCxn id="894" idx="2"/>
            <a:endCxn id="890" idx="6"/>
          </p:cNvCxnSpPr>
          <p:nvPr/>
        </p:nvCxnSpPr>
        <p:spPr>
          <a:xfrm flipH="1">
            <a:off x="3679825" y="1986400"/>
            <a:ext cx="1019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p57"/>
          <p:cNvSpPr/>
          <p:nvPr/>
        </p:nvSpPr>
        <p:spPr>
          <a:xfrm>
            <a:off x="5772750" y="17213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897" name="Google Shape;897;p57"/>
          <p:cNvCxnSpPr>
            <a:stCxn id="896" idx="2"/>
          </p:cNvCxnSpPr>
          <p:nvPr/>
        </p:nvCxnSpPr>
        <p:spPr>
          <a:xfrm rot="10800000">
            <a:off x="5348250" y="19614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57"/>
          <p:cNvSpPr/>
          <p:nvPr/>
        </p:nvSpPr>
        <p:spPr>
          <a:xfrm>
            <a:off x="4699225" y="26606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cxnSp>
        <p:nvCxnSpPr>
          <p:cNvPr id="899" name="Google Shape;899;p57"/>
          <p:cNvCxnSpPr>
            <a:stCxn id="898" idx="2"/>
            <a:endCxn id="890" idx="5"/>
          </p:cNvCxnSpPr>
          <p:nvPr/>
        </p:nvCxnSpPr>
        <p:spPr>
          <a:xfrm rot="10800000">
            <a:off x="3584725" y="2588500"/>
            <a:ext cx="1114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57"/>
          <p:cNvSpPr/>
          <p:nvPr/>
        </p:nvSpPr>
        <p:spPr>
          <a:xfrm>
            <a:off x="4398150" y="3359550"/>
            <a:ext cx="9855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</a:t>
            </a:r>
            <a:endParaRPr/>
          </a:p>
        </p:txBody>
      </p:sp>
      <p:cxnSp>
        <p:nvCxnSpPr>
          <p:cNvPr id="901" name="Google Shape;901;p57"/>
          <p:cNvCxnSpPr>
            <a:stCxn id="900" idx="0"/>
            <a:endCxn id="898" idx="4"/>
          </p:cNvCxnSpPr>
          <p:nvPr/>
        </p:nvCxnSpPr>
        <p:spPr>
          <a:xfrm flipH="1" rot="10800000">
            <a:off x="4890900" y="3140850"/>
            <a:ext cx="133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57"/>
          <p:cNvSpPr/>
          <p:nvPr/>
        </p:nvSpPr>
        <p:spPr>
          <a:xfrm>
            <a:off x="5804900" y="2395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903" name="Google Shape;903;p57"/>
          <p:cNvCxnSpPr>
            <a:stCxn id="902" idx="2"/>
            <a:endCxn id="898" idx="6"/>
          </p:cNvCxnSpPr>
          <p:nvPr/>
        </p:nvCxnSpPr>
        <p:spPr>
          <a:xfrm flipH="1">
            <a:off x="5349500" y="26357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57"/>
          <p:cNvSpPr/>
          <p:nvPr/>
        </p:nvSpPr>
        <p:spPr>
          <a:xfrm>
            <a:off x="5957300" y="30814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905" name="Google Shape;905;p57"/>
          <p:cNvCxnSpPr>
            <a:stCxn id="904" idx="2"/>
            <a:endCxn id="898" idx="5"/>
          </p:cNvCxnSpPr>
          <p:nvPr/>
        </p:nvCxnSpPr>
        <p:spPr>
          <a:xfrm rot="10800000">
            <a:off x="5254400" y="30707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57"/>
          <p:cNvSpPr/>
          <p:nvPr/>
        </p:nvSpPr>
        <p:spPr>
          <a:xfrm>
            <a:off x="6912750" y="1987950"/>
            <a:ext cx="19077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feature2_alternative1</a:t>
            </a:r>
            <a:endParaRPr/>
          </a:p>
        </p:txBody>
      </p:sp>
      <p:cxnSp>
        <p:nvCxnSpPr>
          <p:cNvPr id="907" name="Google Shape;907;p57"/>
          <p:cNvCxnSpPr>
            <a:stCxn id="906" idx="1"/>
          </p:cNvCxnSpPr>
          <p:nvPr/>
        </p:nvCxnSpPr>
        <p:spPr>
          <a:xfrm flipH="1">
            <a:off x="6402750" y="2262900"/>
            <a:ext cx="510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57"/>
          <p:cNvSpPr/>
          <p:nvPr/>
        </p:nvSpPr>
        <p:spPr>
          <a:xfrm>
            <a:off x="7113875" y="2975250"/>
            <a:ext cx="19551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feature2_alternative2</a:t>
            </a:r>
            <a:endParaRPr/>
          </a:p>
        </p:txBody>
      </p:sp>
      <p:cxnSp>
        <p:nvCxnSpPr>
          <p:cNvPr id="909" name="Google Shape;909;p57"/>
          <p:cNvCxnSpPr>
            <a:endCxn id="904" idx="6"/>
          </p:cNvCxnSpPr>
          <p:nvPr/>
        </p:nvCxnSpPr>
        <p:spPr>
          <a:xfrm flipH="1">
            <a:off x="6607700" y="3250150"/>
            <a:ext cx="5061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57"/>
          <p:cNvSpPr txBox="1"/>
          <p:nvPr/>
        </p:nvSpPr>
        <p:spPr>
          <a:xfrm>
            <a:off x="187925" y="3321550"/>
            <a:ext cx="38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branch -D feature1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Rebasing Revisited</a:t>
            </a:r>
            <a:endParaRPr/>
          </a:p>
        </p:txBody>
      </p:sp>
      <p:sp>
        <p:nvSpPr>
          <p:cNvPr id="916" name="Google Shape;916;p5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918" name="Google Shape;918;p58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919" name="Google Shape;919;p58"/>
          <p:cNvCxnSpPr>
            <a:stCxn id="918" idx="2"/>
            <a:endCxn id="917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58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921" name="Google Shape;921;p58"/>
          <p:cNvCxnSpPr>
            <a:stCxn id="920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58"/>
          <p:cNvSpPr/>
          <p:nvPr/>
        </p:nvSpPr>
        <p:spPr>
          <a:xfrm>
            <a:off x="75223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923" name="Google Shape;923;p58"/>
          <p:cNvCxnSpPr>
            <a:stCxn id="922" idx="0"/>
            <a:endCxn id="920" idx="4"/>
          </p:cNvCxnSpPr>
          <p:nvPr/>
        </p:nvCxnSpPr>
        <p:spPr>
          <a:xfrm rot="10800000">
            <a:off x="3354750" y="2658750"/>
            <a:ext cx="45435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4" name="Google Shape;924;p58"/>
          <p:cNvSpPr/>
          <p:nvPr/>
        </p:nvSpPr>
        <p:spPr>
          <a:xfrm>
            <a:off x="6802275" y="21437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C4’</a:t>
            </a:r>
            <a:endParaRPr/>
          </a:p>
        </p:txBody>
      </p:sp>
      <p:cxnSp>
        <p:nvCxnSpPr>
          <p:cNvPr id="925" name="Google Shape;925;p58"/>
          <p:cNvCxnSpPr>
            <a:stCxn id="924" idx="2"/>
            <a:endCxn id="926" idx="6"/>
          </p:cNvCxnSpPr>
          <p:nvPr/>
        </p:nvCxnSpPr>
        <p:spPr>
          <a:xfrm flipH="1">
            <a:off x="6563775" y="2383850"/>
            <a:ext cx="2385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8"/>
          <p:cNvSpPr/>
          <p:nvPr/>
        </p:nvSpPr>
        <p:spPr>
          <a:xfrm>
            <a:off x="7691200" y="21437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C5’</a:t>
            </a:r>
            <a:endParaRPr/>
          </a:p>
        </p:txBody>
      </p:sp>
      <p:cxnSp>
        <p:nvCxnSpPr>
          <p:cNvPr id="928" name="Google Shape;928;p58"/>
          <p:cNvCxnSpPr>
            <a:stCxn id="927" idx="2"/>
            <a:endCxn id="924" idx="6"/>
          </p:cNvCxnSpPr>
          <p:nvPr/>
        </p:nvCxnSpPr>
        <p:spPr>
          <a:xfrm rot="10800000">
            <a:off x="7452700" y="23838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58"/>
          <p:cNvSpPr/>
          <p:nvPr/>
        </p:nvSpPr>
        <p:spPr>
          <a:xfrm>
            <a:off x="4026925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C6’</a:t>
            </a:r>
            <a:endParaRPr/>
          </a:p>
        </p:txBody>
      </p:sp>
      <p:cxnSp>
        <p:nvCxnSpPr>
          <p:cNvPr id="930" name="Google Shape;930;p58"/>
          <p:cNvCxnSpPr>
            <a:stCxn id="929" idx="2"/>
            <a:endCxn id="920" idx="6"/>
          </p:cNvCxnSpPr>
          <p:nvPr/>
        </p:nvCxnSpPr>
        <p:spPr>
          <a:xfrm rot="10800000">
            <a:off x="3679825" y="24186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58"/>
          <p:cNvSpPr/>
          <p:nvPr/>
        </p:nvSpPr>
        <p:spPr>
          <a:xfrm>
            <a:off x="491590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C7’</a:t>
            </a:r>
            <a:endParaRPr/>
          </a:p>
        </p:txBody>
      </p:sp>
      <p:cxnSp>
        <p:nvCxnSpPr>
          <p:cNvPr id="932" name="Google Shape;932;p58"/>
          <p:cNvCxnSpPr>
            <a:stCxn id="931" idx="2"/>
            <a:endCxn id="929" idx="6"/>
          </p:cNvCxnSpPr>
          <p:nvPr/>
        </p:nvCxnSpPr>
        <p:spPr>
          <a:xfrm rot="10800000">
            <a:off x="4677400" y="24186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58"/>
          <p:cNvSpPr/>
          <p:nvPr/>
        </p:nvSpPr>
        <p:spPr>
          <a:xfrm>
            <a:off x="59133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C8’</a:t>
            </a:r>
            <a:endParaRPr/>
          </a:p>
        </p:txBody>
      </p:sp>
      <p:cxnSp>
        <p:nvCxnSpPr>
          <p:cNvPr id="933" name="Google Shape;933;p58"/>
          <p:cNvCxnSpPr>
            <a:stCxn id="926" idx="2"/>
            <a:endCxn id="931" idx="6"/>
          </p:cNvCxnSpPr>
          <p:nvPr/>
        </p:nvCxnSpPr>
        <p:spPr>
          <a:xfrm rot="10800000">
            <a:off x="5566250" y="24186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58"/>
          <p:cNvSpPr/>
          <p:nvPr/>
        </p:nvSpPr>
        <p:spPr>
          <a:xfrm>
            <a:off x="6715650" y="3970750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935" name="Google Shape;935;p58"/>
          <p:cNvCxnSpPr>
            <a:stCxn id="934" idx="3"/>
            <a:endCxn id="922" idx="2"/>
          </p:cNvCxnSpPr>
          <p:nvPr/>
        </p:nvCxnSpPr>
        <p:spPr>
          <a:xfrm rot="10800000">
            <a:off x="7898250" y="3452200"/>
            <a:ext cx="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" name="Google Shape;936;p58"/>
          <p:cNvSpPr/>
          <p:nvPr/>
        </p:nvSpPr>
        <p:spPr>
          <a:xfrm>
            <a:off x="4089625" y="29654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</a:t>
            </a:r>
            <a:endParaRPr/>
          </a:p>
        </p:txBody>
      </p:sp>
      <p:sp>
        <p:nvSpPr>
          <p:cNvPr id="937" name="Google Shape;937;p58"/>
          <p:cNvSpPr/>
          <p:nvPr/>
        </p:nvSpPr>
        <p:spPr>
          <a:xfrm>
            <a:off x="5163150" y="2940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</a:t>
            </a:r>
            <a:endParaRPr/>
          </a:p>
        </p:txBody>
      </p:sp>
      <p:cxnSp>
        <p:nvCxnSpPr>
          <p:cNvPr id="938" name="Google Shape;938;p58"/>
          <p:cNvCxnSpPr>
            <a:stCxn id="937" idx="2"/>
          </p:cNvCxnSpPr>
          <p:nvPr/>
        </p:nvCxnSpPr>
        <p:spPr>
          <a:xfrm rot="10800000">
            <a:off x="4738650" y="3180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58"/>
          <p:cNvSpPr/>
          <p:nvPr/>
        </p:nvSpPr>
        <p:spPr>
          <a:xfrm>
            <a:off x="4089625" y="387985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</a:t>
            </a:r>
            <a:endParaRPr/>
          </a:p>
        </p:txBody>
      </p:sp>
      <p:sp>
        <p:nvSpPr>
          <p:cNvPr id="940" name="Google Shape;940;p58"/>
          <p:cNvSpPr/>
          <p:nvPr/>
        </p:nvSpPr>
        <p:spPr>
          <a:xfrm>
            <a:off x="5195300" y="36148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</a:t>
            </a:r>
            <a:endParaRPr/>
          </a:p>
        </p:txBody>
      </p:sp>
      <p:cxnSp>
        <p:nvCxnSpPr>
          <p:cNvPr id="941" name="Google Shape;941;p58"/>
          <p:cNvCxnSpPr>
            <a:stCxn id="940" idx="2"/>
            <a:endCxn id="939" idx="6"/>
          </p:cNvCxnSpPr>
          <p:nvPr/>
        </p:nvCxnSpPr>
        <p:spPr>
          <a:xfrm flipH="1">
            <a:off x="4739900" y="3854950"/>
            <a:ext cx="4554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58"/>
          <p:cNvSpPr/>
          <p:nvPr/>
        </p:nvSpPr>
        <p:spPr>
          <a:xfrm>
            <a:off x="5347700" y="43006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</a:t>
            </a:r>
            <a:endParaRPr/>
          </a:p>
        </p:txBody>
      </p:sp>
      <p:cxnSp>
        <p:nvCxnSpPr>
          <p:cNvPr id="943" name="Google Shape;943;p58"/>
          <p:cNvCxnSpPr>
            <a:stCxn id="942" idx="2"/>
            <a:endCxn id="939" idx="5"/>
          </p:cNvCxnSpPr>
          <p:nvPr/>
        </p:nvCxnSpPr>
        <p:spPr>
          <a:xfrm rot="10800000">
            <a:off x="4644800" y="4289950"/>
            <a:ext cx="70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58"/>
          <p:cNvCxnSpPr>
            <a:endCxn id="920" idx="4"/>
          </p:cNvCxnSpPr>
          <p:nvPr/>
        </p:nvCxnSpPr>
        <p:spPr>
          <a:xfrm rot="10800000">
            <a:off x="3354750" y="2658800"/>
            <a:ext cx="7350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58"/>
          <p:cNvCxnSpPr>
            <a:stCxn id="939" idx="2"/>
            <a:endCxn id="920" idx="4"/>
          </p:cNvCxnSpPr>
          <p:nvPr/>
        </p:nvCxnSpPr>
        <p:spPr>
          <a:xfrm rot="10800000">
            <a:off x="3354625" y="2658700"/>
            <a:ext cx="735000" cy="14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</a:t>
            </a:r>
            <a:endParaRPr/>
          </a:p>
        </p:txBody>
      </p:sp>
      <p:sp>
        <p:nvSpPr>
          <p:cNvPr id="951" name="Google Shape;951;p5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52" name="Google Shape;952;p5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Erzeugen Sie sich eine frische Commit-Hierarchie mit create-branches.sh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Schauen Sie sich die Dangling Objects 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 git fsck --unreachable --no-reflogs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Erzeugen Sie einen neuen Branch, der diese wieder referenziert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Check dangling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Löschen von Branches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Dangling content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echo secret &gt; pwd.txt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add pwd.txt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echo no_secret &gt; pwd.txt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add pwd.txt //pwd.txt mit secret ist dangling!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commit -m “...”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0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Workflows zum Arbeiten mit Git</a:t>
            </a:r>
            <a:endParaRPr/>
          </a:p>
        </p:txBody>
      </p:sp>
      <p:sp>
        <p:nvSpPr>
          <p:cNvPr id="958" name="Google Shape;958;p60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Ausgangssituation</a:t>
            </a:r>
            <a:endParaRPr/>
          </a:p>
        </p:txBody>
      </p:sp>
      <p:sp>
        <p:nvSpPr>
          <p:cNvPr id="965" name="Google Shape;965;p6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66" name="Google Shape;966;p6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 neues Git-Repository, mit dem wir arbeiten wollen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init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 erster Commit mit z.B. einer Readme.txt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echo Readme &gt; Readme.txt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add 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commit -m “initial project”</a:t>
            </a:r>
            <a:endParaRPr/>
          </a:p>
        </p:txBody>
      </p:sp>
      <p:sp>
        <p:nvSpPr>
          <p:cNvPr id="967" name="Google Shape;967;p61"/>
          <p:cNvSpPr/>
          <p:nvPr/>
        </p:nvSpPr>
        <p:spPr>
          <a:xfrm>
            <a:off x="1879225" y="36540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968" name="Google Shape;968;p61"/>
          <p:cNvSpPr/>
          <p:nvPr/>
        </p:nvSpPr>
        <p:spPr>
          <a:xfrm>
            <a:off x="2846675" y="3946375"/>
            <a:ext cx="819300" cy="4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969" name="Google Shape;969;p61"/>
          <p:cNvCxnSpPr>
            <a:stCxn id="968" idx="1"/>
            <a:endCxn id="967" idx="6"/>
          </p:cNvCxnSpPr>
          <p:nvPr/>
        </p:nvCxnSpPr>
        <p:spPr>
          <a:xfrm rot="10800000">
            <a:off x="2463875" y="3883675"/>
            <a:ext cx="382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1"/>
          <p:cNvSpPr/>
          <p:nvPr/>
        </p:nvSpPr>
        <p:spPr>
          <a:xfrm>
            <a:off x="4015975" y="3946375"/>
            <a:ext cx="786600" cy="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971" name="Google Shape;971;p61"/>
          <p:cNvCxnSpPr>
            <a:stCxn id="970" idx="1"/>
            <a:endCxn id="968" idx="3"/>
          </p:cNvCxnSpPr>
          <p:nvPr/>
        </p:nvCxnSpPr>
        <p:spPr>
          <a:xfrm rot="10800000">
            <a:off x="3665875" y="4162075"/>
            <a:ext cx="3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Einfachste Flow: Arbeiten direkt mit Master</a:t>
            </a:r>
            <a:endParaRPr/>
          </a:p>
        </p:txBody>
      </p:sp>
      <p:sp>
        <p:nvSpPr>
          <p:cNvPr id="977" name="Google Shape;977;p6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78" name="Google Shape;978;p6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Sie committen auf dem Master und taggen Stände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Stößt sehr schnell an Grenzen</a:t>
            </a:r>
            <a:endParaRPr/>
          </a:p>
        </p:txBody>
      </p:sp>
      <p:sp>
        <p:nvSpPr>
          <p:cNvPr id="979" name="Google Shape;979;p62"/>
          <p:cNvSpPr/>
          <p:nvPr/>
        </p:nvSpPr>
        <p:spPr>
          <a:xfrm>
            <a:off x="1803025" y="16728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980" name="Google Shape;980;p62"/>
          <p:cNvSpPr/>
          <p:nvPr/>
        </p:nvSpPr>
        <p:spPr>
          <a:xfrm>
            <a:off x="3362125" y="2633300"/>
            <a:ext cx="819300" cy="4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981" name="Google Shape;981;p62"/>
          <p:cNvCxnSpPr>
            <a:stCxn id="980" idx="0"/>
            <a:endCxn id="982" idx="4"/>
          </p:cNvCxnSpPr>
          <p:nvPr/>
        </p:nvCxnSpPr>
        <p:spPr>
          <a:xfrm rot="10800000">
            <a:off x="3771775" y="2132300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62"/>
          <p:cNvSpPr/>
          <p:nvPr/>
        </p:nvSpPr>
        <p:spPr>
          <a:xfrm>
            <a:off x="2641225" y="16728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984" name="Google Shape;984;p62"/>
          <p:cNvCxnSpPr>
            <a:stCxn id="983" idx="2"/>
            <a:endCxn id="979" idx="6"/>
          </p:cNvCxnSpPr>
          <p:nvPr/>
        </p:nvCxnSpPr>
        <p:spPr>
          <a:xfrm rot="10800000">
            <a:off x="2387725" y="19025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62"/>
          <p:cNvSpPr/>
          <p:nvPr/>
        </p:nvSpPr>
        <p:spPr>
          <a:xfrm>
            <a:off x="3479425" y="16728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985" name="Google Shape;985;p62"/>
          <p:cNvCxnSpPr>
            <a:stCxn id="982" idx="2"/>
          </p:cNvCxnSpPr>
          <p:nvPr/>
        </p:nvCxnSpPr>
        <p:spPr>
          <a:xfrm rot="10800000">
            <a:off x="3225925" y="19025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62"/>
          <p:cNvSpPr/>
          <p:nvPr/>
        </p:nvSpPr>
        <p:spPr>
          <a:xfrm>
            <a:off x="1918450" y="2567175"/>
            <a:ext cx="819300" cy="5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beta1</a:t>
            </a:r>
            <a:endParaRPr/>
          </a:p>
        </p:txBody>
      </p:sp>
      <p:cxnSp>
        <p:nvCxnSpPr>
          <p:cNvPr id="987" name="Google Shape;987;p62"/>
          <p:cNvCxnSpPr>
            <a:stCxn id="986" idx="3"/>
            <a:endCxn id="983" idx="3"/>
          </p:cNvCxnSpPr>
          <p:nvPr/>
        </p:nvCxnSpPr>
        <p:spPr>
          <a:xfrm rot="10800000">
            <a:off x="2726950" y="2064975"/>
            <a:ext cx="108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62"/>
          <p:cNvSpPr/>
          <p:nvPr/>
        </p:nvSpPr>
        <p:spPr>
          <a:xfrm>
            <a:off x="4558850" y="1378100"/>
            <a:ext cx="904800" cy="36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v1.0</a:t>
            </a:r>
            <a:endParaRPr/>
          </a:p>
        </p:txBody>
      </p:sp>
      <p:cxnSp>
        <p:nvCxnSpPr>
          <p:cNvPr id="989" name="Google Shape;989;p62"/>
          <p:cNvCxnSpPr>
            <a:stCxn id="988" idx="1"/>
            <a:endCxn id="982" idx="6"/>
          </p:cNvCxnSpPr>
          <p:nvPr/>
        </p:nvCxnSpPr>
        <p:spPr>
          <a:xfrm flipH="1">
            <a:off x="4064150" y="1562600"/>
            <a:ext cx="4947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Probleme</a:t>
            </a:r>
            <a:endParaRPr/>
          </a:p>
        </p:txBody>
      </p:sp>
      <p:sp>
        <p:nvSpPr>
          <p:cNvPr id="995" name="Google Shape;995;p6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96" name="Google Shape;996;p63"/>
          <p:cNvSpPr txBox="1"/>
          <p:nvPr>
            <p:ph idx="1" type="body"/>
          </p:nvPr>
        </p:nvSpPr>
        <p:spPr>
          <a:xfrm>
            <a:off x="275150" y="86411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“Committen Sie häufig!”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Commit-Hierarchie wird sehr schnell sehr groß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Fehler können passieren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Wie kann ich den Master-Branch zurücksetzen, wenn ich einen Fehler committed habe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Rebasen des Masters ist ebenfalls schwierig</a:t>
            </a:r>
            <a:endParaRPr/>
          </a:p>
        </p:txBody>
      </p:sp>
      <p:sp>
        <p:nvSpPr>
          <p:cNvPr id="997" name="Google Shape;997;p63"/>
          <p:cNvSpPr/>
          <p:nvPr/>
        </p:nvSpPr>
        <p:spPr>
          <a:xfrm>
            <a:off x="1879225" y="25872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998" name="Google Shape;998;p63"/>
          <p:cNvSpPr/>
          <p:nvPr/>
        </p:nvSpPr>
        <p:spPr>
          <a:xfrm>
            <a:off x="3438325" y="3547700"/>
            <a:ext cx="819300" cy="4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999" name="Google Shape;999;p63"/>
          <p:cNvCxnSpPr>
            <a:stCxn id="998" idx="0"/>
            <a:endCxn id="1000" idx="4"/>
          </p:cNvCxnSpPr>
          <p:nvPr/>
        </p:nvCxnSpPr>
        <p:spPr>
          <a:xfrm rot="10800000">
            <a:off x="3847975" y="3046700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63"/>
          <p:cNvSpPr/>
          <p:nvPr/>
        </p:nvSpPr>
        <p:spPr>
          <a:xfrm>
            <a:off x="2717425" y="25872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1002" name="Google Shape;1002;p63"/>
          <p:cNvCxnSpPr>
            <a:stCxn id="1001" idx="2"/>
            <a:endCxn id="997" idx="6"/>
          </p:cNvCxnSpPr>
          <p:nvPr/>
        </p:nvCxnSpPr>
        <p:spPr>
          <a:xfrm rot="10800000">
            <a:off x="2463925" y="28169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63"/>
          <p:cNvSpPr/>
          <p:nvPr/>
        </p:nvSpPr>
        <p:spPr>
          <a:xfrm>
            <a:off x="3555625" y="2587250"/>
            <a:ext cx="584700" cy="45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1003" name="Google Shape;1003;p63"/>
          <p:cNvCxnSpPr>
            <a:stCxn id="1000" idx="2"/>
          </p:cNvCxnSpPr>
          <p:nvPr/>
        </p:nvCxnSpPr>
        <p:spPr>
          <a:xfrm rot="10800000">
            <a:off x="3302125" y="28169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63"/>
          <p:cNvSpPr txBox="1"/>
          <p:nvPr/>
        </p:nvSpPr>
        <p:spPr>
          <a:xfrm>
            <a:off x="4920775" y="2436025"/>
            <a:ext cx="379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branch -D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checkout -b master C2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einfacher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reset ~1 //ein Commit zurück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Elementare Lösung dieser Probleme</a:t>
            </a:r>
            <a:endParaRPr/>
          </a:p>
        </p:txBody>
      </p:sp>
      <p:sp>
        <p:nvSpPr>
          <p:cNvPr id="1010" name="Google Shape;1010;p6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11" name="Google Shape;1011;p64"/>
          <p:cNvSpPr txBox="1"/>
          <p:nvPr>
            <p:ph idx="1" type="body"/>
          </p:nvPr>
        </p:nvSpPr>
        <p:spPr>
          <a:xfrm>
            <a:off x="323850" y="86411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Benutzen Sie immer </a:t>
            </a:r>
            <a:r>
              <a:rPr b="1" lang="de-DE"/>
              <a:t>Feature Branches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Arbeitsweise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Sie committen nie auf dem master direkt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Wenn Sie Änderungen machen wollen, legen Sie als erstes einen Feature-Branch an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Name des Branches entspricht der durchzuführenden Aktion</a:t>
            </a:r>
            <a:endParaRPr/>
          </a:p>
        </p:txBody>
      </p:sp>
      <p:sp>
        <p:nvSpPr>
          <p:cNvPr id="1012" name="Google Shape;1012;p64"/>
          <p:cNvSpPr/>
          <p:nvPr/>
        </p:nvSpPr>
        <p:spPr>
          <a:xfrm>
            <a:off x="1041025" y="31206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1013" name="Google Shape;1013;p64"/>
          <p:cNvSpPr/>
          <p:nvPr/>
        </p:nvSpPr>
        <p:spPr>
          <a:xfrm>
            <a:off x="2008475" y="3412975"/>
            <a:ext cx="819300" cy="4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1014" name="Google Shape;1014;p64"/>
          <p:cNvCxnSpPr>
            <a:stCxn id="1013" idx="1"/>
            <a:endCxn id="1012" idx="6"/>
          </p:cNvCxnSpPr>
          <p:nvPr/>
        </p:nvCxnSpPr>
        <p:spPr>
          <a:xfrm rot="10800000">
            <a:off x="1625675" y="3350275"/>
            <a:ext cx="382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64"/>
          <p:cNvSpPr/>
          <p:nvPr/>
        </p:nvSpPr>
        <p:spPr>
          <a:xfrm>
            <a:off x="5844775" y="3412975"/>
            <a:ext cx="786600" cy="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1016" name="Google Shape;1016;p64"/>
          <p:cNvCxnSpPr>
            <a:stCxn id="1015" idx="1"/>
            <a:endCxn id="1017" idx="3"/>
          </p:cNvCxnSpPr>
          <p:nvPr/>
        </p:nvCxnSpPr>
        <p:spPr>
          <a:xfrm rot="10800000">
            <a:off x="5562475" y="3024175"/>
            <a:ext cx="2823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64"/>
          <p:cNvSpPr/>
          <p:nvPr/>
        </p:nvSpPr>
        <p:spPr>
          <a:xfrm>
            <a:off x="4685425" y="2839725"/>
            <a:ext cx="8769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feature1</a:t>
            </a:r>
            <a:endParaRPr/>
          </a:p>
        </p:txBody>
      </p:sp>
      <p:sp>
        <p:nvSpPr>
          <p:cNvPr id="1018" name="Google Shape;1018;p64"/>
          <p:cNvSpPr/>
          <p:nvPr/>
        </p:nvSpPr>
        <p:spPr>
          <a:xfrm>
            <a:off x="2260225" y="28158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1019" name="Google Shape;1019;p64"/>
          <p:cNvCxnSpPr>
            <a:stCxn id="1018" idx="2"/>
            <a:endCxn id="1012" idx="6"/>
          </p:cNvCxnSpPr>
          <p:nvPr/>
        </p:nvCxnSpPr>
        <p:spPr>
          <a:xfrm flipH="1">
            <a:off x="1625725" y="3045500"/>
            <a:ext cx="6345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0" name="Google Shape;1020;p64"/>
          <p:cNvSpPr/>
          <p:nvPr/>
        </p:nvSpPr>
        <p:spPr>
          <a:xfrm>
            <a:off x="3098425" y="2815850"/>
            <a:ext cx="584700" cy="459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1021" name="Google Shape;1021;p64"/>
          <p:cNvCxnSpPr>
            <a:stCxn id="1020" idx="2"/>
          </p:cNvCxnSpPr>
          <p:nvPr/>
        </p:nvCxnSpPr>
        <p:spPr>
          <a:xfrm rot="10800000">
            <a:off x="2844925" y="30455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64"/>
          <p:cNvCxnSpPr>
            <a:endCxn id="1020" idx="6"/>
          </p:cNvCxnSpPr>
          <p:nvPr/>
        </p:nvCxnSpPr>
        <p:spPr>
          <a:xfrm flipH="1">
            <a:off x="3683125" y="3024200"/>
            <a:ext cx="10023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Was passiert bei der Fertigstellung eines Features?</a:t>
            </a:r>
            <a:endParaRPr/>
          </a:p>
        </p:txBody>
      </p:sp>
      <p:sp>
        <p:nvSpPr>
          <p:cNvPr id="1028" name="Google Shape;1028;p6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29" name="Google Shape;1029;p6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Konzeptuell: Der Master wird mit dem Feature gemerged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 der Praxis haben Sie die Wahl: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Normales Merge mit oder ohne fast-forward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Lineare Hierarchie durch Rebase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Entfernen nicht relevanter Commits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Konsolidieren mit Interactive Rebase</a:t>
            </a:r>
            <a:endParaRPr/>
          </a:p>
        </p:txBody>
      </p:sp>
      <p:sp>
        <p:nvSpPr>
          <p:cNvPr id="1035" name="Google Shape;1035;p6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36" name="Google Shape;1036;p66"/>
          <p:cNvSpPr/>
          <p:nvPr/>
        </p:nvSpPr>
        <p:spPr>
          <a:xfrm>
            <a:off x="786500" y="2143700"/>
            <a:ext cx="751800" cy="54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C1</a:t>
            </a:r>
            <a:endParaRPr/>
          </a:p>
        </p:txBody>
      </p:sp>
      <p:sp>
        <p:nvSpPr>
          <p:cNvPr id="1037" name="Google Shape;1037;p66"/>
          <p:cNvSpPr/>
          <p:nvPr/>
        </p:nvSpPr>
        <p:spPr>
          <a:xfrm>
            <a:off x="19627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C2</a:t>
            </a:r>
            <a:endParaRPr/>
          </a:p>
        </p:txBody>
      </p:sp>
      <p:cxnSp>
        <p:nvCxnSpPr>
          <p:cNvPr id="1038" name="Google Shape;1038;p66"/>
          <p:cNvCxnSpPr>
            <a:stCxn id="1037" idx="2"/>
            <a:endCxn id="1036" idx="6"/>
          </p:cNvCxnSpPr>
          <p:nvPr/>
        </p:nvCxnSpPr>
        <p:spPr>
          <a:xfrm rot="10800000">
            <a:off x="15382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66"/>
          <p:cNvSpPr/>
          <p:nvPr/>
        </p:nvSpPr>
        <p:spPr>
          <a:xfrm>
            <a:off x="30295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C3</a:t>
            </a:r>
            <a:endParaRPr/>
          </a:p>
        </p:txBody>
      </p:sp>
      <p:cxnSp>
        <p:nvCxnSpPr>
          <p:cNvPr id="1040" name="Google Shape;1040;p66"/>
          <p:cNvCxnSpPr>
            <a:stCxn id="1039" idx="2"/>
          </p:cNvCxnSpPr>
          <p:nvPr/>
        </p:nvCxnSpPr>
        <p:spPr>
          <a:xfrm rot="10800000">
            <a:off x="2605050" y="2418650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66"/>
          <p:cNvSpPr/>
          <p:nvPr/>
        </p:nvSpPr>
        <p:spPr>
          <a:xfrm>
            <a:off x="7522350" y="2902350"/>
            <a:ext cx="751800" cy="5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cxnSp>
        <p:nvCxnSpPr>
          <p:cNvPr id="1042" name="Google Shape;1042;p66"/>
          <p:cNvCxnSpPr>
            <a:stCxn id="1041" idx="1"/>
          </p:cNvCxnSpPr>
          <p:nvPr/>
        </p:nvCxnSpPr>
        <p:spPr>
          <a:xfrm rot="10800000">
            <a:off x="7085250" y="3111000"/>
            <a:ext cx="437100" cy="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66"/>
          <p:cNvSpPr/>
          <p:nvPr/>
        </p:nvSpPr>
        <p:spPr>
          <a:xfrm>
            <a:off x="6802275" y="21437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C4’</a:t>
            </a:r>
            <a:endParaRPr/>
          </a:p>
        </p:txBody>
      </p:sp>
      <p:cxnSp>
        <p:nvCxnSpPr>
          <p:cNvPr id="1044" name="Google Shape;1044;p66"/>
          <p:cNvCxnSpPr>
            <a:stCxn id="1043" idx="2"/>
            <a:endCxn id="1045" idx="6"/>
          </p:cNvCxnSpPr>
          <p:nvPr/>
        </p:nvCxnSpPr>
        <p:spPr>
          <a:xfrm flipH="1">
            <a:off x="6563775" y="2383850"/>
            <a:ext cx="2385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66"/>
          <p:cNvSpPr/>
          <p:nvPr/>
        </p:nvSpPr>
        <p:spPr>
          <a:xfrm>
            <a:off x="7691200" y="21437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C5’</a:t>
            </a:r>
            <a:endParaRPr/>
          </a:p>
        </p:txBody>
      </p:sp>
      <p:cxnSp>
        <p:nvCxnSpPr>
          <p:cNvPr id="1047" name="Google Shape;1047;p66"/>
          <p:cNvCxnSpPr>
            <a:stCxn id="1046" idx="2"/>
            <a:endCxn id="1043" idx="6"/>
          </p:cNvCxnSpPr>
          <p:nvPr/>
        </p:nvCxnSpPr>
        <p:spPr>
          <a:xfrm rot="10800000">
            <a:off x="7452700" y="23838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66"/>
          <p:cNvSpPr/>
          <p:nvPr/>
        </p:nvSpPr>
        <p:spPr>
          <a:xfrm>
            <a:off x="4026925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C6’</a:t>
            </a:r>
            <a:endParaRPr/>
          </a:p>
        </p:txBody>
      </p:sp>
      <p:cxnSp>
        <p:nvCxnSpPr>
          <p:cNvPr id="1049" name="Google Shape;1049;p66"/>
          <p:cNvCxnSpPr>
            <a:stCxn id="1048" idx="2"/>
            <a:endCxn id="1039" idx="6"/>
          </p:cNvCxnSpPr>
          <p:nvPr/>
        </p:nvCxnSpPr>
        <p:spPr>
          <a:xfrm rot="10800000">
            <a:off x="3679825" y="24186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66"/>
          <p:cNvSpPr/>
          <p:nvPr/>
        </p:nvSpPr>
        <p:spPr>
          <a:xfrm>
            <a:off x="491590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C7’</a:t>
            </a:r>
            <a:endParaRPr/>
          </a:p>
        </p:txBody>
      </p:sp>
      <p:cxnSp>
        <p:nvCxnSpPr>
          <p:cNvPr id="1051" name="Google Shape;1051;p66"/>
          <p:cNvCxnSpPr>
            <a:stCxn id="1050" idx="2"/>
            <a:endCxn id="1048" idx="6"/>
          </p:cNvCxnSpPr>
          <p:nvPr/>
        </p:nvCxnSpPr>
        <p:spPr>
          <a:xfrm rot="10800000">
            <a:off x="4677400" y="24186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66"/>
          <p:cNvSpPr/>
          <p:nvPr/>
        </p:nvSpPr>
        <p:spPr>
          <a:xfrm>
            <a:off x="5913350" y="2178500"/>
            <a:ext cx="650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C8’</a:t>
            </a:r>
            <a:endParaRPr/>
          </a:p>
        </p:txBody>
      </p:sp>
      <p:cxnSp>
        <p:nvCxnSpPr>
          <p:cNvPr id="1052" name="Google Shape;1052;p66"/>
          <p:cNvCxnSpPr>
            <a:stCxn id="1045" idx="2"/>
            <a:endCxn id="1050" idx="6"/>
          </p:cNvCxnSpPr>
          <p:nvPr/>
        </p:nvCxnSpPr>
        <p:spPr>
          <a:xfrm rot="10800000">
            <a:off x="5566250" y="24186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3" name="Google Shape;1053;p66"/>
          <p:cNvSpPr/>
          <p:nvPr/>
        </p:nvSpPr>
        <p:spPr>
          <a:xfrm>
            <a:off x="6715650" y="3970750"/>
            <a:ext cx="118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HEAD</a:t>
            </a:r>
            <a:endParaRPr/>
          </a:p>
        </p:txBody>
      </p:sp>
      <p:cxnSp>
        <p:nvCxnSpPr>
          <p:cNvPr id="1054" name="Google Shape;1054;p66"/>
          <p:cNvCxnSpPr>
            <a:stCxn id="1053" idx="3"/>
            <a:endCxn id="1041" idx="2"/>
          </p:cNvCxnSpPr>
          <p:nvPr/>
        </p:nvCxnSpPr>
        <p:spPr>
          <a:xfrm rot="10800000">
            <a:off x="7898250" y="3452200"/>
            <a:ext cx="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66"/>
          <p:cNvSpPr/>
          <p:nvPr/>
        </p:nvSpPr>
        <p:spPr>
          <a:xfrm>
            <a:off x="1962750" y="2981900"/>
            <a:ext cx="5345400" cy="48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CF</a:t>
            </a:r>
            <a:endParaRPr/>
          </a:p>
        </p:txBody>
      </p:sp>
      <p:cxnSp>
        <p:nvCxnSpPr>
          <p:cNvPr id="1056" name="Google Shape;1056;p66"/>
          <p:cNvCxnSpPr>
            <a:stCxn id="1055" idx="2"/>
            <a:endCxn id="1036" idx="5"/>
          </p:cNvCxnSpPr>
          <p:nvPr/>
        </p:nvCxnSpPr>
        <p:spPr>
          <a:xfrm rot="10800000">
            <a:off x="1428150" y="2613050"/>
            <a:ext cx="53460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Repository ist “Alles”</a:t>
            </a:r>
            <a:endParaRPr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377900" y="1016175"/>
            <a:ext cx="4085700" cy="24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Verzeíchnis: “training”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ein ganz normales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Git Project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385050" y="2249900"/>
            <a:ext cx="16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status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3125075" y="2291675"/>
            <a:ext cx="12111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032150" y="2173350"/>
            <a:ext cx="11067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.git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403275" y="2185475"/>
            <a:ext cx="19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Das Git-Repository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7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im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7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Beteiligte Rollen</a:t>
            </a:r>
            <a:endParaRPr/>
          </a:p>
        </p:txBody>
      </p:sp>
      <p:sp>
        <p:nvSpPr>
          <p:cNvPr id="1069" name="Google Shape;1069;p6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70" name="Google Shape;1070;p6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“Administrator”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Dieser richtet das Team-Repository ein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Developers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Developer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Developer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Im aktuellen Stand übernimmt jeder alle drei Rollen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Einrichten des “Team”-Repositories</a:t>
            </a:r>
            <a:endParaRPr/>
          </a:p>
        </p:txBody>
      </p:sp>
      <p:sp>
        <p:nvSpPr>
          <p:cNvPr id="1076" name="Google Shape;1076;p6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77" name="Google Shape;1077;p6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 der Realität Zugriff auf einen Server mit Authentifizierung und Autoriserung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Hier: Team Repository auf einem lokalen Dateisystem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Bei: Ausführen des create-file-repository.sh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Ergebnis: “Bare” Repository im Verzeichnis “server”</a:t>
            </a:r>
            <a:endParaRPr/>
          </a:p>
        </p:txBody>
      </p:sp>
      <p:pic>
        <p:nvPicPr>
          <p:cNvPr id="1078" name="Google Shape;10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50" y="2852725"/>
            <a:ext cx="7038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Als Developer</a:t>
            </a:r>
            <a:endParaRPr/>
          </a:p>
        </p:txBody>
      </p:sp>
      <p:sp>
        <p:nvSpPr>
          <p:cNvPr id="1084" name="Google Shape;1084;p7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85" name="Google Shape;1085;p7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 Developer “cloned” sich das Team-Repository vom “Server”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clone ../server developer1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clone ../server developer2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t/>
            </a:r>
            <a:endParaRPr/>
          </a:p>
        </p:txBody>
      </p:sp>
      <p:pic>
        <p:nvPicPr>
          <p:cNvPr id="1086" name="Google Shape;108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2176463"/>
            <a:ext cx="70770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Was haben wir aktuell eine Situation?</a:t>
            </a:r>
            <a:endParaRPr/>
          </a:p>
        </p:txBody>
      </p:sp>
      <p:sp>
        <p:nvSpPr>
          <p:cNvPr id="1092" name="Google Shape;1092;p7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93" name="Google Shape;1093;p71"/>
          <p:cNvSpPr/>
          <p:nvPr/>
        </p:nvSpPr>
        <p:spPr>
          <a:xfrm>
            <a:off x="570725" y="967450"/>
            <a:ext cx="2763300" cy="37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Bare Team-Repository</a:t>
            </a:r>
            <a:endParaRPr/>
          </a:p>
        </p:txBody>
      </p:sp>
      <p:sp>
        <p:nvSpPr>
          <p:cNvPr id="1094" name="Google Shape;1094;p71"/>
          <p:cNvSpPr/>
          <p:nvPr/>
        </p:nvSpPr>
        <p:spPr>
          <a:xfrm>
            <a:off x="4475325" y="946575"/>
            <a:ext cx="4482300" cy="17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Normales Repository, Clone Team-Repository</a:t>
            </a:r>
            <a:endParaRPr/>
          </a:p>
        </p:txBody>
      </p:sp>
      <p:sp>
        <p:nvSpPr>
          <p:cNvPr id="1095" name="Google Shape;1095;p71"/>
          <p:cNvSpPr/>
          <p:nvPr/>
        </p:nvSpPr>
        <p:spPr>
          <a:xfrm>
            <a:off x="3354750" y="2949000"/>
            <a:ext cx="1106700" cy="6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clone</a:t>
            </a:r>
            <a:endParaRPr sz="1200"/>
          </a:p>
        </p:txBody>
      </p:sp>
      <p:sp>
        <p:nvSpPr>
          <p:cNvPr id="1096" name="Google Shape;1096;p71"/>
          <p:cNvSpPr/>
          <p:nvPr/>
        </p:nvSpPr>
        <p:spPr>
          <a:xfrm>
            <a:off x="682100" y="1802650"/>
            <a:ext cx="2262025" cy="26518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097" name="Google Shape;1097;p71"/>
          <p:cNvSpPr/>
          <p:nvPr/>
        </p:nvSpPr>
        <p:spPr>
          <a:xfrm>
            <a:off x="5254100" y="1574050"/>
            <a:ext cx="3188475" cy="42457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098" name="Google Shape;1098;p71"/>
          <p:cNvSpPr/>
          <p:nvPr/>
        </p:nvSpPr>
        <p:spPr>
          <a:xfrm>
            <a:off x="5254100" y="2107450"/>
            <a:ext cx="3188475" cy="42457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origin/</a:t>
            </a:r>
            <a:r>
              <a:rPr lang="de-DE"/>
              <a:t>master</a:t>
            </a:r>
            <a:endParaRPr/>
          </a:p>
        </p:txBody>
      </p:sp>
      <p:sp>
        <p:nvSpPr>
          <p:cNvPr id="1099" name="Google Shape;1099;p71"/>
          <p:cNvSpPr/>
          <p:nvPr/>
        </p:nvSpPr>
        <p:spPr>
          <a:xfrm>
            <a:off x="2965000" y="2087675"/>
            <a:ext cx="2244300" cy="42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1"/>
          <p:cNvSpPr/>
          <p:nvPr/>
        </p:nvSpPr>
        <p:spPr>
          <a:xfrm>
            <a:off x="8499000" y="1753950"/>
            <a:ext cx="297300" cy="494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1"/>
          <p:cNvSpPr/>
          <p:nvPr/>
        </p:nvSpPr>
        <p:spPr>
          <a:xfrm>
            <a:off x="4475325" y="2851575"/>
            <a:ext cx="4482300" cy="17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Normales Repository, Clone Team-Repository</a:t>
            </a:r>
            <a:endParaRPr/>
          </a:p>
        </p:txBody>
      </p:sp>
      <p:sp>
        <p:nvSpPr>
          <p:cNvPr id="1102" name="Google Shape;1102;p71"/>
          <p:cNvSpPr/>
          <p:nvPr/>
        </p:nvSpPr>
        <p:spPr>
          <a:xfrm>
            <a:off x="3354750" y="1272600"/>
            <a:ext cx="1106700" cy="6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clone</a:t>
            </a:r>
            <a:endParaRPr sz="1200"/>
          </a:p>
        </p:txBody>
      </p:sp>
      <p:sp>
        <p:nvSpPr>
          <p:cNvPr id="1103" name="Google Shape;1103;p71"/>
          <p:cNvSpPr/>
          <p:nvPr/>
        </p:nvSpPr>
        <p:spPr>
          <a:xfrm>
            <a:off x="5254100" y="3402850"/>
            <a:ext cx="3188475" cy="42457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104" name="Google Shape;1104;p71"/>
          <p:cNvSpPr/>
          <p:nvPr/>
        </p:nvSpPr>
        <p:spPr>
          <a:xfrm>
            <a:off x="5254100" y="3936250"/>
            <a:ext cx="3188475" cy="42457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origin/master</a:t>
            </a:r>
            <a:endParaRPr/>
          </a:p>
        </p:txBody>
      </p:sp>
      <p:sp>
        <p:nvSpPr>
          <p:cNvPr id="1105" name="Google Shape;1105;p71"/>
          <p:cNvSpPr/>
          <p:nvPr/>
        </p:nvSpPr>
        <p:spPr>
          <a:xfrm>
            <a:off x="2965000" y="3916475"/>
            <a:ext cx="2244300" cy="42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1"/>
          <p:cNvSpPr/>
          <p:nvPr/>
        </p:nvSpPr>
        <p:spPr>
          <a:xfrm>
            <a:off x="8499000" y="3582750"/>
            <a:ext cx="297300" cy="494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Synchronisation mit dem Team-Repository</a:t>
            </a:r>
            <a:endParaRPr/>
          </a:p>
        </p:txBody>
      </p:sp>
      <p:sp>
        <p:nvSpPr>
          <p:cNvPr id="1112" name="Google Shape;1112;p7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13" name="Google Shape;1113;p7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Schreibende Zugriff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push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Lesende Zugriff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fetch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operiert ausschließlich auf origin/master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Funktioniert immer, es kann keine Konflikte geben (!)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Anschließend wohl ein git merge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pull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fetch + merge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Branches im Team</a:t>
            </a:r>
            <a:endParaRPr/>
          </a:p>
        </p:txBody>
      </p:sp>
      <p:sp>
        <p:nvSpPr>
          <p:cNvPr id="1119" name="Google Shape;1119;p7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20" name="Google Shape;1120;p73"/>
          <p:cNvSpPr/>
          <p:nvPr/>
        </p:nvSpPr>
        <p:spPr>
          <a:xfrm>
            <a:off x="2505625" y="904800"/>
            <a:ext cx="4266525" cy="80042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121" name="Google Shape;1121;p73"/>
          <p:cNvSpPr txBox="1"/>
          <p:nvPr/>
        </p:nvSpPr>
        <p:spPr>
          <a:xfrm>
            <a:off x="1078800" y="1037050"/>
            <a:ext cx="13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Server</a:t>
            </a:r>
            <a:endParaRPr/>
          </a:p>
        </p:txBody>
      </p:sp>
      <p:sp>
        <p:nvSpPr>
          <p:cNvPr id="1122" name="Google Shape;1122;p73"/>
          <p:cNvSpPr/>
          <p:nvPr/>
        </p:nvSpPr>
        <p:spPr>
          <a:xfrm>
            <a:off x="535925" y="2902350"/>
            <a:ext cx="2749225" cy="4002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origin/master</a:t>
            </a:r>
            <a:endParaRPr/>
          </a:p>
        </p:txBody>
      </p:sp>
      <p:sp>
        <p:nvSpPr>
          <p:cNvPr id="1123" name="Google Shape;1123;p73"/>
          <p:cNvSpPr/>
          <p:nvPr/>
        </p:nvSpPr>
        <p:spPr>
          <a:xfrm>
            <a:off x="535925" y="3359550"/>
            <a:ext cx="2749225" cy="4002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124" name="Google Shape;1124;p73"/>
          <p:cNvSpPr/>
          <p:nvPr/>
        </p:nvSpPr>
        <p:spPr>
          <a:xfrm>
            <a:off x="2742275" y="1677375"/>
            <a:ext cx="494100" cy="116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3"/>
          <p:cNvSpPr/>
          <p:nvPr/>
        </p:nvSpPr>
        <p:spPr>
          <a:xfrm>
            <a:off x="529325" y="3884450"/>
            <a:ext cx="2630850" cy="4524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feature_dev1</a:t>
            </a:r>
            <a:endParaRPr/>
          </a:p>
        </p:txBody>
      </p:sp>
      <p:sp>
        <p:nvSpPr>
          <p:cNvPr id="1126" name="Google Shape;1126;p73"/>
          <p:cNvSpPr/>
          <p:nvPr/>
        </p:nvSpPr>
        <p:spPr>
          <a:xfrm>
            <a:off x="5107925" y="2902350"/>
            <a:ext cx="2749225" cy="4002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origin/master</a:t>
            </a:r>
            <a:endParaRPr/>
          </a:p>
        </p:txBody>
      </p:sp>
      <p:sp>
        <p:nvSpPr>
          <p:cNvPr id="1127" name="Google Shape;1127;p73"/>
          <p:cNvSpPr/>
          <p:nvPr/>
        </p:nvSpPr>
        <p:spPr>
          <a:xfrm>
            <a:off x="5107925" y="3359550"/>
            <a:ext cx="2749225" cy="4002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128" name="Google Shape;1128;p73"/>
          <p:cNvSpPr/>
          <p:nvPr/>
        </p:nvSpPr>
        <p:spPr>
          <a:xfrm>
            <a:off x="5714075" y="1677375"/>
            <a:ext cx="494100" cy="116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3"/>
          <p:cNvSpPr/>
          <p:nvPr/>
        </p:nvSpPr>
        <p:spPr>
          <a:xfrm>
            <a:off x="5101325" y="3884450"/>
            <a:ext cx="2630850" cy="4524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feature_dev2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 Feature Branches</a:t>
            </a:r>
            <a:endParaRPr/>
          </a:p>
        </p:txBody>
      </p:sp>
      <p:sp>
        <p:nvSpPr>
          <p:cNvPr id="1135" name="Google Shape;1135;p7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36" name="Google Shape;1136;p74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Legen Sie für dev1, dev2 jeweils einen Feature-Branch 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ändern, add commit…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master </a:t>
            </a:r>
            <a:r>
              <a:rPr lang="de-DE"/>
              <a:t>pullen “immer wieder mal”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vor einem push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pull master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Unterschiede zum aktuellen Feature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Potenzielle Konflikte beurteilen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merge, rebase, evtl. interactive rebase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7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Flows</a:t>
            </a:r>
            <a:endParaRPr/>
          </a:p>
        </p:txBody>
      </p:sp>
      <p:sp>
        <p:nvSpPr>
          <p:cNvPr id="1142" name="Google Shape;1142;p7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43" name="Google Shape;1143;p7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Etablierte Arbeitsweisen zum Arbeiten mit einem Git-basierten Versionsverwaltungssystem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Templates, keine 100%ig zu übernehmenden Lösungen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Sehr häufig genutzt: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GitHub Flow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Gitflow (Atlassian)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7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GitHub Flow</a:t>
            </a:r>
            <a:endParaRPr/>
          </a:p>
        </p:txBody>
      </p:sp>
      <p:sp>
        <p:nvSpPr>
          <p:cNvPr id="1149" name="Google Shape;1149;p7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0" name="Google Shape;1150;p7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Master-Branch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Repräsentiert den fortlaufenden Projektfortschritt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“Fast immer” ein stabiler Stand</a:t>
            </a:r>
            <a:endParaRPr/>
          </a:p>
        </p:txBody>
      </p:sp>
      <p:cxnSp>
        <p:nvCxnSpPr>
          <p:cNvPr id="1151" name="Google Shape;1151;p76"/>
          <p:cNvCxnSpPr/>
          <p:nvPr/>
        </p:nvCxnSpPr>
        <p:spPr>
          <a:xfrm flipH="1" rot="10800000">
            <a:off x="835200" y="2630800"/>
            <a:ext cx="7064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76"/>
          <p:cNvSpPr/>
          <p:nvPr/>
        </p:nvSpPr>
        <p:spPr>
          <a:xfrm>
            <a:off x="1099700" y="2533475"/>
            <a:ext cx="292200" cy="22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76"/>
          <p:cNvSpPr/>
          <p:nvPr/>
        </p:nvSpPr>
        <p:spPr>
          <a:xfrm>
            <a:off x="1480700" y="2533475"/>
            <a:ext cx="292200" cy="22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76"/>
          <p:cNvSpPr/>
          <p:nvPr/>
        </p:nvSpPr>
        <p:spPr>
          <a:xfrm>
            <a:off x="1861700" y="2533475"/>
            <a:ext cx="292200" cy="22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6"/>
          <p:cNvSpPr/>
          <p:nvPr/>
        </p:nvSpPr>
        <p:spPr>
          <a:xfrm>
            <a:off x="2242700" y="2533475"/>
            <a:ext cx="292200" cy="22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6"/>
          <p:cNvSpPr/>
          <p:nvPr/>
        </p:nvSpPr>
        <p:spPr>
          <a:xfrm>
            <a:off x="2623700" y="2533475"/>
            <a:ext cx="292200" cy="22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6"/>
          <p:cNvSpPr/>
          <p:nvPr/>
        </p:nvSpPr>
        <p:spPr>
          <a:xfrm>
            <a:off x="3004700" y="2533475"/>
            <a:ext cx="292200" cy="222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76"/>
          <p:cNvSpPr/>
          <p:nvPr/>
        </p:nvSpPr>
        <p:spPr>
          <a:xfrm>
            <a:off x="3385700" y="2533475"/>
            <a:ext cx="292200" cy="22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76"/>
          <p:cNvCxnSpPr>
            <a:endCxn id="1152" idx="4"/>
          </p:cNvCxnSpPr>
          <p:nvPr/>
        </p:nvCxnSpPr>
        <p:spPr>
          <a:xfrm flipH="1" rot="10800000">
            <a:off x="1204100" y="2756075"/>
            <a:ext cx="41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76"/>
          <p:cNvSpPr/>
          <p:nvPr/>
        </p:nvSpPr>
        <p:spPr>
          <a:xfrm>
            <a:off x="897850" y="3048525"/>
            <a:ext cx="8193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Tag1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und Repository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78400" y="967450"/>
            <a:ext cx="8178000" cy="3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38500" y="1614750"/>
            <a:ext cx="2805000" cy="25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Workspace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057725" y="1635625"/>
            <a:ext cx="4155300" cy="24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Repository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340850" y="2839725"/>
            <a:ext cx="668100" cy="298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status</a:t>
            </a:r>
            <a:endParaRPr sz="600"/>
          </a:p>
        </p:txBody>
      </p:sp>
      <p:sp>
        <p:nvSpPr>
          <p:cNvPr id="99" name="Google Shape;99;p14"/>
          <p:cNvSpPr/>
          <p:nvPr/>
        </p:nvSpPr>
        <p:spPr>
          <a:xfrm>
            <a:off x="3285150" y="3257325"/>
            <a:ext cx="723900" cy="5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7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Atlassian Gitflow</a:t>
            </a:r>
            <a:endParaRPr/>
          </a:p>
        </p:txBody>
      </p:sp>
      <p:sp>
        <p:nvSpPr>
          <p:cNvPr id="1166" name="Google Shape;1166;p7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67" name="Google Shape;1167;p7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Master entspricht ausschließlich stabilen Ständen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“Fast immer” stabil ist der develop-Branch</a:t>
            </a:r>
            <a:endParaRPr/>
          </a:p>
        </p:txBody>
      </p:sp>
      <p:cxnSp>
        <p:nvCxnSpPr>
          <p:cNvPr id="1168" name="Google Shape;1168;p77"/>
          <p:cNvCxnSpPr/>
          <p:nvPr/>
        </p:nvCxnSpPr>
        <p:spPr>
          <a:xfrm flipH="1" rot="10800000">
            <a:off x="709925" y="2241150"/>
            <a:ext cx="63267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77"/>
          <p:cNvCxnSpPr/>
          <p:nvPr/>
        </p:nvCxnSpPr>
        <p:spPr>
          <a:xfrm flipH="1" rot="10800000">
            <a:off x="696000" y="2916150"/>
            <a:ext cx="6298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77"/>
          <p:cNvSpPr txBox="1"/>
          <p:nvPr/>
        </p:nvSpPr>
        <p:spPr>
          <a:xfrm>
            <a:off x="6723450" y="1886175"/>
            <a:ext cx="12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master</a:t>
            </a:r>
            <a:endParaRPr/>
          </a:p>
        </p:txBody>
      </p:sp>
      <p:sp>
        <p:nvSpPr>
          <p:cNvPr id="1171" name="Google Shape;1171;p77"/>
          <p:cNvSpPr txBox="1"/>
          <p:nvPr/>
        </p:nvSpPr>
        <p:spPr>
          <a:xfrm>
            <a:off x="7036625" y="2606375"/>
            <a:ext cx="12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</a:t>
            </a:r>
            <a:endParaRPr/>
          </a:p>
        </p:txBody>
      </p:sp>
      <p:cxnSp>
        <p:nvCxnSpPr>
          <p:cNvPr id="1172" name="Google Shape;1172;p77"/>
          <p:cNvCxnSpPr/>
          <p:nvPr/>
        </p:nvCxnSpPr>
        <p:spPr>
          <a:xfrm>
            <a:off x="1559050" y="2937150"/>
            <a:ext cx="6264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77"/>
          <p:cNvSpPr txBox="1"/>
          <p:nvPr/>
        </p:nvSpPr>
        <p:spPr>
          <a:xfrm>
            <a:off x="1997550" y="3640125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</a:t>
            </a:r>
            <a:endParaRPr/>
          </a:p>
        </p:txBody>
      </p:sp>
      <p:cxnSp>
        <p:nvCxnSpPr>
          <p:cNvPr id="1174" name="Google Shape;1174;p77"/>
          <p:cNvCxnSpPr>
            <a:stCxn id="1173" idx="0"/>
          </p:cNvCxnSpPr>
          <p:nvPr/>
        </p:nvCxnSpPr>
        <p:spPr>
          <a:xfrm flipH="1" rot="10800000">
            <a:off x="2453400" y="2957925"/>
            <a:ext cx="7761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77"/>
          <p:cNvCxnSpPr/>
          <p:nvPr/>
        </p:nvCxnSpPr>
        <p:spPr>
          <a:xfrm flipH="1" rot="10800000">
            <a:off x="3702775" y="2289925"/>
            <a:ext cx="4803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Server</a:t>
            </a:r>
            <a:endParaRPr/>
          </a:p>
        </p:txBody>
      </p:sp>
      <p:sp>
        <p:nvSpPr>
          <p:cNvPr id="1181" name="Google Shape;1181;p7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2" name="Google Shape;1182;p7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Beispiel: GitLab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http://h2908727.stratoserver.net:10080/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Anmeldung mit Ihrem Namenskürzel wie in Jitsi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Password: teilnehmer1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7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Relevant neues im Umgang mit dem Git Server</a:t>
            </a:r>
            <a:endParaRPr/>
          </a:p>
        </p:txBody>
      </p:sp>
      <p:sp>
        <p:nvSpPr>
          <p:cNvPr id="1188" name="Google Shape;1188;p7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9" name="Google Shape;1189;p7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Authentifizierung notwendig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URL zum Clonen des Repositories ist nun halt http-basiert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clone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http://h2908727.stratoserver.net:10080/root/training.git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Vieles wie gehabt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add, commit, feature-branches…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de-DE"/>
              <a:t>Merge Request</a:t>
            </a:r>
            <a:r>
              <a:rPr lang="de-DE"/>
              <a:t> als wirklich neues Element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Der Feature-Entwickler signalisiert durch einen Merge Request die Fertigstellung eines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Das Mergen selber wird in einem völlig separaten Prozess dur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 add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echo Hello &gt; content.txt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 add content.txt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Im objects bei mir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e965047ad7c57865823c7d992b1d046ea66edf78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Das ist ein Hash-Wert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Lang und damit natürlich sehr wahrscheinlich eindeutig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ToDo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Legen Sie in ihren Workspace genau so diese Datei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Prüfen Sie den Inhalt des Objects-Verzeichnis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Hinweis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Alles in Git wird über eindeutige Hashwerte abgebildet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Datei-Inhalt: </a:t>
            </a:r>
            <a:r>
              <a:rPr b="1" lang="de-DE"/>
              <a:t>Content-Object, “Blob”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Datei im Repository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Name ist der eindeutige Hashwert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Inhalt + eventuell weitere Informationen als Binärinformation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Name und Pfad einer Datei: </a:t>
            </a:r>
            <a:r>
              <a:rPr b="1" lang="de-DE"/>
              <a:t>Tree Object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ebenso: Datei im Binärformat mit eindeutigem Hashwert-Name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