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8af1bc663_3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8af1bc663_3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af1bc663_3_7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af1bc663_3_7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fc87452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fc87452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fc874528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fc874528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fc874528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fc874528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fc874528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fc874528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fc874528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fc874528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afc874528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afc874528_0_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fc874528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fc874528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fc874528_0_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afc874528_0_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8af1bc663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d8af1bc663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fc874528_0_5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afc874528_0_5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fc874528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fc874528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afc874528_0_6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afc874528_0_6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afc874528_0_7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afc874528_0_7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afc874528_0_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afc874528_0_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8af1bc663_3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d8af1bc663_3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8af1bc663_3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8af1bc663_3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af1bc663_3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af1bc663_3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af1bc663_3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af1bc663_3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8af1bc663_3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8af1bc663_3_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af1bc663_3_4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af1bc663_3_4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af1bc663_3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af1bc663_3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323851" y="1599642"/>
            <a:ext cx="8496300" cy="16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000"/>
              <a:buFont typeface="Arial"/>
              <a:buNone/>
              <a:defRPr sz="4000">
                <a:solidFill>
                  <a:srgbClr val="1155C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13853" y="4914175"/>
            <a:ext cx="391500" cy="2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2424" y="152276"/>
            <a:ext cx="27668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20154" y="4861775"/>
            <a:ext cx="2853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Clr>
                <a:srgbClr val="000000"/>
              </a:buClr>
              <a:buSzPts val="1000"/>
              <a:buFont typeface="Arial"/>
              <a:buNone/>
              <a:defRPr/>
            </a:lvl1pPr>
            <a:lvl2pPr lvl="1">
              <a:buClr>
                <a:srgbClr val="000000"/>
              </a:buClr>
              <a:buSzPts val="1000"/>
              <a:buFont typeface="Arial"/>
              <a:buNone/>
              <a:defRPr/>
            </a:lvl2pPr>
            <a:lvl3pPr lvl="2">
              <a:buClr>
                <a:srgbClr val="000000"/>
              </a:buClr>
              <a:buSzPts val="1000"/>
              <a:buFont typeface="Arial"/>
              <a:buNone/>
              <a:defRPr/>
            </a:lvl3pPr>
            <a:lvl4pPr lvl="3">
              <a:buClr>
                <a:srgbClr val="000000"/>
              </a:buClr>
              <a:buSzPts val="1000"/>
              <a:buFont typeface="Arial"/>
              <a:buNone/>
              <a:defRPr/>
            </a:lvl4pPr>
            <a:lvl5pPr lvl="4">
              <a:buClr>
                <a:srgbClr val="000000"/>
              </a:buClr>
              <a:buSzPts val="1000"/>
              <a:buFont typeface="Arial"/>
              <a:buNone/>
              <a:defRPr/>
            </a:lvl5pPr>
            <a:lvl6pPr lvl="5">
              <a:buClr>
                <a:srgbClr val="000000"/>
              </a:buClr>
              <a:buSzPts val="1000"/>
              <a:buFont typeface="Arial"/>
              <a:buNone/>
              <a:defRPr/>
            </a:lvl6pPr>
            <a:lvl7pPr lvl="6">
              <a:buClr>
                <a:srgbClr val="000000"/>
              </a:buClr>
              <a:buSzPts val="1000"/>
              <a:buFont typeface="Arial"/>
              <a:buNone/>
              <a:defRPr/>
            </a:lvl7pPr>
            <a:lvl8pPr lvl="7">
              <a:buClr>
                <a:srgbClr val="000000"/>
              </a:buClr>
              <a:buSzPts val="1000"/>
              <a:buFont typeface="Arial"/>
              <a:buNone/>
              <a:defRPr/>
            </a:lvl8pPr>
            <a:lvl9pPr lvl="8">
              <a:buClr>
                <a:srgbClr val="000000"/>
              </a:buClr>
              <a:buSzPts val="10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05525" y="2548100"/>
            <a:ext cx="8340300" cy="67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Google Shape;7;p1"/>
          <p:cNvCxnSpPr/>
          <p:nvPr/>
        </p:nvCxnSpPr>
        <p:spPr>
          <a:xfrm>
            <a:off x="0" y="4844654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0" y="701279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23528" y="897564"/>
            <a:ext cx="8496900" cy="3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167550" y="4889475"/>
            <a:ext cx="17835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/>
              <a:t>j</a:t>
            </a:r>
            <a:r>
              <a:rPr lang="de-DE" sz="1000"/>
              <a:t>avacream.org</a:t>
            </a:r>
            <a:endParaRPr sz="1000"/>
          </a:p>
        </p:txBody>
      </p:sp>
      <p:sp>
        <p:nvSpPr>
          <p:cNvPr id="12" name="Google Shape;12;p1"/>
          <p:cNvSpPr txBox="1"/>
          <p:nvPr/>
        </p:nvSpPr>
        <p:spPr>
          <a:xfrm>
            <a:off x="2896425" y="4886000"/>
            <a:ext cx="2863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/>
              <a:t>Neo4J</a:t>
            </a:r>
            <a:endParaRPr sz="12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587232" y="-133"/>
            <a:ext cx="2497668" cy="701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5556">
          <p15:clr>
            <a:srgbClr val="F26B43"/>
          </p15:clr>
        </p15:guide>
        <p15:guide id="4" pos="204">
          <p15:clr>
            <a:srgbClr val="F26B43"/>
          </p15:clr>
        </p15:guide>
        <p15:guide id="5" pos="2971">
          <p15:clr>
            <a:srgbClr val="F26B43"/>
          </p15:clr>
        </p15:guide>
        <p15:guide id="6" pos="27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h2908727.stratoserver.net:7474/brows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324000" y="3219840"/>
            <a:ext cx="849600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713853" y="4914175"/>
            <a:ext cx="391500" cy="2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23851" y="1599642"/>
            <a:ext cx="8496300" cy="1620300"/>
          </a:xfrm>
          <a:prstGeom prst="rect">
            <a:avLst/>
          </a:prstGeom>
        </p:spPr>
        <p:txBody>
          <a:bodyPr anchorCtr="0" anchor="b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Neo4J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Warum sind die relationalen “so schlecht”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Sie sind nicht schlecht, sondern bieten ganz andere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Konsistenz der Datenhaltung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Daten-Normalisierung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Statisches Schema inklusive Constraints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Inklusive Beziehungen zwischen Datensätzen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Aktuelle Entwicklungen und Trends führen aktuell zu sehr interessanten Umsetzungen von Graphen-orientierten Ideen in relationalen Datenbank-Systemen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Unsere Trainings-Umgebung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Benutzung der Integrata-Cegos-Rechner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Zugriff via RdWeb auf einen fertig eingerichteten Rechner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Installiert und eingerichtet ist eine Neo4J Desktop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Eine lokale Installation des Neo4J Desktops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Installtion eines Neo4J-Servers auf </a:t>
            </a:r>
            <a:r>
              <a:rPr lang="de-DE" u="sng">
                <a:solidFill>
                  <a:schemeClr val="hlink"/>
                </a:solidFill>
                <a:hlinkClick r:id="rId3"/>
              </a:rPr>
              <a:t>http://h2908727.stratoserver.net:7474/browser/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Die Präsentation erfolgt auf dieser Umgebung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neo4j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javacream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405525" y="2548100"/>
            <a:ext cx="8340300" cy="67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de-DE"/>
              <a:t>Neo4J: First Contact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2203175" y="814775"/>
            <a:ext cx="6819600" cy="390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Neo4J Desktop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820154" y="4861775"/>
            <a:ext cx="2853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Systemlandschaft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904225" y="1835800"/>
            <a:ext cx="3915900" cy="23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Neo4J-Server = Ein einzelner Java-Prozess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647450" y="2612075"/>
            <a:ext cx="1906075" cy="120685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Local File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oder schnelles SAN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176275" y="2458400"/>
            <a:ext cx="15039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Port 7687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471150" y="2477550"/>
            <a:ext cx="1628400" cy="31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2440925" y="1960325"/>
            <a:ext cx="174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Bolt-Protokoll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proprietär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467500" y="3205500"/>
            <a:ext cx="2193300" cy="81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Server mit dem installierten Neo4J-Browser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839200" y="3454525"/>
            <a:ext cx="1628400" cy="31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http/https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15125" y="2538850"/>
            <a:ext cx="1724100" cy="132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 Browser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mit Funktionen für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Developer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	Admin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Exkurs: Neo4J-Skalierung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Laut Katalog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“Ein horizontal skalierendes System”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VORSICHT: Eine Datenhaltung in mehreren Neo4Js paralle hat deutlichen Einfluss auf die Performance der Abfragen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Effizientes Neo4J ist ein Server-Prozess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Ausfallsicherheit eher klassisch mit Active/Passive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Daten-Skalierung eher durch eine Partitionierung der Daten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Neo4J-“Feeling” ist sehr an relationale Datenbanken angelehnt </a:t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Organisation der Datenbanken in einer Datenbank-Server-Instanz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User und Rollen regeln den Zugriff auf die Datenbanken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Zu den Rollen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PUBLIC mit lesende Zugriff auf die Default-Datenbank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reader -&gt; editor -&gt; publisher -&gt; architect -&gt; admin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Abfragesprache “Cypher” ist SQL-orientiert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Absolute Ausnahme im Vergleich zu anderen Graphen-orientierten Systemen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Deren Abfragesprache sind Script-Programme, die auf der OOP Collection-Verarbeitung gründen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Tooling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Daten-Export, -Import, describe/explain für die Beurteilung der Abfragen, Indizes, über Constraints Schema-Definitionen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Zur Konsole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Zentraler Bestandteil des Neo4J-Browsers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Syntax-Highlighting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Autovervollständigung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Ausgaben erfolgen im JSON-Format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Visualisierung in Neo4J-Browser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Tabelle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Plain Tabelle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“Code” = Raw JSON-Format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Erste Konsolen-Befehle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Datenbanken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SHOW DATABASES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SHOW DATABASE &lt;db-name&gt;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CREATE DATABASE &lt;db-name&gt;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DROP DATABASE &lt;db-name&gt;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User und Roles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create user &lt;my_user&gt; set password &lt;pwd&gt; change not required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create role...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grant ROLE publishers to &lt;my_user&gt;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Anlegen von Daten in Neo4J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de-DE" sz="1800"/>
              <a:t>Primär sind Daten in Neo4J “Dokumente”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 sz="1600"/>
              <a:t>Ein Dokument besteht aus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 sz="1400"/>
              <a:t>Attribute-Value-Paaren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 sz="1400"/>
              <a:t>im JSON-Format</a:t>
            </a:r>
            <a:endParaRPr sz="1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 sz="1600"/>
              <a:t>Typisierung</a:t>
            </a:r>
            <a:endParaRPr sz="16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 sz="1400"/>
              <a:t>Value kann sein</a:t>
            </a:r>
            <a:endParaRPr sz="14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de-DE" sz="1200"/>
              <a:t>Zeichenkette, “”, ‘’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de-DE" sz="1200"/>
              <a:t>Numerische Werte: 3, 42, 3.42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de-DE" sz="1200"/>
              <a:t>Zustände: true, false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de-DE" sz="1200"/>
              <a:t>eine Liste [“A”, “B”, “C”]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de-DE" sz="1200"/>
              <a:t>{“key”:value}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 sz="1800"/>
              <a:t>Node-Dokumente haben noch zusätzlich ein “Label”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 sz="1600"/>
              <a:t>Best Practice: Verwenden Sie Label als eine Typisierung ihrer Nodes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 sz="1800"/>
              <a:t>Relations-Dokumente haben einen verpflichtendes Type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 sz="1600"/>
              <a:t>Source-Node werden über die Relation mit einem Target-Node gerichtet verbunden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Cypher-Befehl zum Anlegen eines Dokuments</a:t>
            </a:r>
            <a:endParaRPr/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CREATE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Node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Relation 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&lt;from_direction&gt; [] &lt;to_direction&gt;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Vorstellungsrunde</a:t>
            </a:r>
            <a:endParaRPr/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Name, Rolle im Unternehmen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Konkrete Problemstellung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Themenbezogene Vorkenntnisse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Konkrete individuelle Zielsetzung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Cypher für eine erste Abfrage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WICHTIG: Elemente eines Graphen werden nicht selektiert, sondern an Hand eines Muster-Ausdruckes “gematched”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MATCH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Node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Relation [] + Directions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Exkurs: Cypher-Sprache</a:t>
            </a:r>
            <a:endParaRPr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Angelehnt an SQL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Aber eigentlich eine Skript-Sprache mit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Variablen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Scope, eine Lebensdauer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Return-Anweisung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Als erstes Beispiel ein “matche einen beliebigen Knoten”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MATCH (result)  //result = MATCH 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return result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Detail: Selektieren eines Knoten</a:t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(x)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Selektiere ohne Kriterium, Ergebnis steht im Script unter dem Namen ‘x’ zur Verfügung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(x :Label)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Selektion nach Label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(x {Candidate})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Selektiert nach den Attributen des Candidate-Objekts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Kombinationen möglich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Details zur Ausgabe in einer Kachel</a:t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Umschalter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Graph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Plain Table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Iteration über die Ergebnismenge erfolgt automatisch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Genaue Darstellung (was ist die farbe der Knoten? Was wird als Info im Knoten dargestellt) wird von der Kachel automatisch bestimmt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</a:t>
            </a:r>
            <a:endParaRPr/>
          </a:p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Legen Sie sich eine eigene Test-Datenbank 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z.B. training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In dieser Test-Datenbank anlegen von Knoten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Labels: Person (lastname, firstname, height), Address (city, postalCode, street)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Lernziel: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Umgang mit der Konsole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Anlegen, Listen von Knoten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Umgang mit der Ergebnis-Kachel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Hinweis: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Es gibt auch eine where-Klausel -&gt; später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Ebenso: Relationen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05525" y="2548100"/>
            <a:ext cx="8340300" cy="67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de-DE"/>
              <a:t>Ausgangssituation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Ursprüngliche Problemstellung</a:t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Big&amp;Fast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2006: Die Grenze der Ablage von Daten in relationalen Datenbanksystemen war erreicht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Storage kann nicht beliebig erhöht werden, weil relationale DBMS vertikal skalieren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13716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Daten-Analyse übersteigt durch die Komplexität der Daten-Zusammenhänge CPU- und RAM-Limits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2959850" y="2251500"/>
            <a:ext cx="1226100" cy="8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4406150" y="2548425"/>
            <a:ext cx="18870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6662075" y="2251500"/>
            <a:ext cx="2063700" cy="162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RAM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CPU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00"/>
              <a:t>Storage</a:t>
            </a:r>
            <a:endParaRPr sz="2100"/>
          </a:p>
        </p:txBody>
      </p:sp>
      <p:sp>
        <p:nvSpPr>
          <p:cNvPr id="59" name="Google Shape;59;p9"/>
          <p:cNvSpPr txBox="1"/>
          <p:nvPr/>
        </p:nvSpPr>
        <p:spPr>
          <a:xfrm>
            <a:off x="4479200" y="2960300"/>
            <a:ext cx="174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Migration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mit notwendig zu kalkulierenden Tot-Zeiten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NoSQL-Bewegung</a:t>
            </a:r>
            <a:endParaRPr/>
          </a:p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NoSQL als Begriff ist eher unglücklich gewählt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Besser: NoRelational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“No” ist nicht eine Ablehnung sondern eine Abkürzung für “not only”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Bei der Umsetzung eines Entity-Modells sollen auch alternative Modelle gleichberechtigt in Erwägung gezogen werden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https://java.integrata-cegos.de/nosql-eine-einfuehrung/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Konkrete Ideen</a:t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“Wie modelliere ich meine Datenhaltung, um diese in einem horizontal skalierenden System halten zu können?”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de-DE"/>
              <a:t>Key-Value-Store</a:t>
            </a:r>
            <a:endParaRPr b="1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select value from store where key = aKey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de-DE"/>
              <a:t>Column-oriented Databases</a:t>
            </a:r>
            <a:endParaRPr b="1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Das sind die eigentlichen Big Data-Datenbanken</a:t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71800" y="1791750"/>
            <a:ext cx="1226100" cy="8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2318100" y="2088675"/>
            <a:ext cx="1887000" cy="25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344425" y="1791750"/>
            <a:ext cx="1226100" cy="8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6012125" y="1791675"/>
            <a:ext cx="1226100" cy="85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Storage</a:t>
            </a:r>
            <a:endParaRPr/>
          </a:p>
        </p:txBody>
      </p:sp>
      <p:cxnSp>
        <p:nvCxnSpPr>
          <p:cNvPr id="78" name="Google Shape;78;p11"/>
          <p:cNvCxnSpPr>
            <a:stCxn id="76" idx="3"/>
            <a:endCxn id="77" idx="1"/>
          </p:cNvCxnSpPr>
          <p:nvPr/>
        </p:nvCxnSpPr>
        <p:spPr>
          <a:xfrm>
            <a:off x="5570525" y="2218050"/>
            <a:ext cx="4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1"/>
          <p:cNvCxnSpPr>
            <a:stCxn id="77" idx="1"/>
            <a:endCxn id="76" idx="3"/>
          </p:cNvCxnSpPr>
          <p:nvPr/>
        </p:nvCxnSpPr>
        <p:spPr>
          <a:xfrm rot="10800000">
            <a:off x="5570525" y="2217975"/>
            <a:ext cx="44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1"/>
          <p:cNvSpPr txBox="1"/>
          <p:nvPr/>
        </p:nvSpPr>
        <p:spPr>
          <a:xfrm>
            <a:off x="2346825" y="2490950"/>
            <a:ext cx="188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keine Totzeiten beim Up-Scaling und kein Limit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Konkrete Ideen</a:t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“Wie können komplexe Analysen formuliert und effizient durchgeführt werden?”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Problematik des “Join”: Relationale Datenbank-Systeme können nur eine beschränkte Anzahl von Joins durchgeführen (etwa 7)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Lösung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de-DE"/>
              <a:t>Dokumenten-orientierten Datenbanken</a:t>
            </a:r>
            <a:endParaRPr b="1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Dokumente enthalten alle zugehörigen Daten “en block” und Beziehungen zwischen Dokumenten sind Links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de-DE"/>
              <a:t>Die Rolle der Client-Anwendung ist hier deutlich höher als bei einem relationalen Client, der seine Daten komplett aufbereitet von der Datenbank bekommt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Neue Beziehungen können problemlos eingeführt werden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Konkrete Idee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001000" y="4844653"/>
            <a:ext cx="819300" cy="29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323850" y="897565"/>
            <a:ext cx="8496300" cy="38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Beziehungen und deren Analyse sollen von einem Datenbank-System durchgeführt werden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Vorsicht: Very Big Data ist hier definitiv nicht der Fokus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Ein Knoten, “eine Node” enthält alle Daten, die für ihn relevant sind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Damit entspricht ein Knoten einem einzelnen Dokument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Beziehungen, “eine Relation” sind vollständige Dokumente, die jedoch eine Quelle und ein Target besitzen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Eine Relation verbindet zwei Knoten miteinander</a:t>
            </a:r>
            <a:endParaRPr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de-DE"/>
              <a:t>Relationen können nicht auf andere Relationen verbinden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de-DE"/>
              <a:t>Mit Nodes und Relations kann die interne Datenhaltung vollkommen anders </a:t>
            </a:r>
            <a:r>
              <a:rPr lang="de-DE"/>
              <a:t>implementiert </a:t>
            </a:r>
            <a:r>
              <a:rPr lang="de-DE"/>
              <a:t>und </a:t>
            </a:r>
            <a:r>
              <a:rPr lang="de-DE"/>
              <a:t>optimiert </a:t>
            </a:r>
            <a:r>
              <a:rPr lang="de-DE"/>
              <a:t>werden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de-DE"/>
              <a:t>Graphen-orientierte Datenbank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820154" y="4861775"/>
            <a:ext cx="2853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323529" y="1"/>
            <a:ext cx="5688600" cy="701400"/>
          </a:xfrm>
          <a:prstGeom prst="rect">
            <a:avLst/>
          </a:prstGeom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Vergleich: Auflösen von Beziehungen</a:t>
            </a:r>
            <a:endParaRPr/>
          </a:p>
        </p:txBody>
      </p:sp>
      <p:cxnSp>
        <p:nvCxnSpPr>
          <p:cNvPr id="101" name="Google Shape;101;p14"/>
          <p:cNvCxnSpPr/>
          <p:nvPr/>
        </p:nvCxnSpPr>
        <p:spPr>
          <a:xfrm>
            <a:off x="565300" y="4454500"/>
            <a:ext cx="81798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 flipH="1" rot="10800000">
            <a:off x="785600" y="1351125"/>
            <a:ext cx="19200" cy="3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986725" y="968025"/>
            <a:ext cx="12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“Aufwand”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7576550" y="3515825"/>
            <a:ext cx="143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Anzahl der verfolgten Beziehungen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110825" y="4407450"/>
            <a:ext cx="2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3244425" y="4483650"/>
            <a:ext cx="2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7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5454225" y="4483650"/>
            <a:ext cx="18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viele...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04750" y="1221094"/>
            <a:ext cx="3958575" cy="3186300"/>
          </a:xfrm>
          <a:custGeom>
            <a:rect b="b" l="l" r="r" t="t"/>
            <a:pathLst>
              <a:path extrusionOk="0" h="127452" w="158343">
                <a:moveTo>
                  <a:pt x="0" y="127420"/>
                </a:moveTo>
                <a:cubicBezTo>
                  <a:pt x="13920" y="127037"/>
                  <a:pt x="64493" y="128314"/>
                  <a:pt x="83522" y="125121"/>
                </a:cubicBezTo>
                <a:cubicBezTo>
                  <a:pt x="102551" y="121928"/>
                  <a:pt x="102359" y="127676"/>
                  <a:pt x="114172" y="108264"/>
                </a:cubicBezTo>
                <a:cubicBezTo>
                  <a:pt x="125985" y="88852"/>
                  <a:pt x="147249" y="25891"/>
                  <a:pt x="154401" y="8650"/>
                </a:cubicBezTo>
                <a:cubicBezTo>
                  <a:pt x="161553" y="-8591"/>
                  <a:pt x="156635" y="5458"/>
                  <a:pt x="157082" y="4819"/>
                </a:cubicBezTo>
              </a:path>
            </a:pathLst>
          </a:cu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4"/>
          <p:cNvSpPr txBox="1"/>
          <p:nvPr/>
        </p:nvSpPr>
        <p:spPr>
          <a:xfrm>
            <a:off x="5823725" y="1035075"/>
            <a:ext cx="195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FFFF"/>
                </a:solidFill>
              </a:rPr>
              <a:t>relationale Implementierung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823900" y="4195875"/>
            <a:ext cx="6666425" cy="162825"/>
          </a:xfrm>
          <a:custGeom>
            <a:rect b="b" l="l" r="r" t="t"/>
            <a:pathLst>
              <a:path extrusionOk="0" h="6513" w="266657">
                <a:moveTo>
                  <a:pt x="0" y="6513"/>
                </a:moveTo>
                <a:cubicBezTo>
                  <a:pt x="44443" y="5428"/>
                  <a:pt x="222214" y="1086"/>
                  <a:pt x="266657" y="0"/>
                </a:cubicBezTo>
              </a:path>
            </a:pathLst>
          </a:cu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Google Shape;111;p14"/>
          <p:cNvSpPr txBox="1"/>
          <p:nvPr/>
        </p:nvSpPr>
        <p:spPr>
          <a:xfrm>
            <a:off x="5938675" y="2012050"/>
            <a:ext cx="25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00FF00"/>
                </a:solidFill>
              </a:rPr>
              <a:t>Graphen-Implementierung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vacream">
  <a:themeElements>
    <a:clrScheme name="Benutzerdefiniert 3">
      <a:dk1>
        <a:srgbClr val="3C78D8"/>
      </a:dk1>
      <a:lt1>
        <a:srgbClr val="FFFFFF"/>
      </a:lt1>
      <a:dk2>
        <a:srgbClr val="3C78D8"/>
      </a:dk2>
      <a:lt2>
        <a:srgbClr val="FFFFFF"/>
      </a:lt2>
      <a:accent1>
        <a:srgbClr val="1155CC"/>
      </a:accent1>
      <a:accent2>
        <a:srgbClr val="000000"/>
      </a:accent2>
      <a:accent3>
        <a:srgbClr val="0000FF"/>
      </a:accent3>
      <a:accent4>
        <a:srgbClr val="F6A800"/>
      </a:accent4>
      <a:accent5>
        <a:srgbClr val="E95E0F"/>
      </a:accent5>
      <a:accent6>
        <a:srgbClr val="65599F"/>
      </a:accent6>
      <a:hlink>
        <a:srgbClr val="B0CB51"/>
      </a:hlink>
      <a:folHlink>
        <a:srgbClr val="E051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