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5"/>
  </p:notesMasterIdLst>
  <p:sldIdLst>
    <p:sldId id="256" r:id="rId2"/>
    <p:sldId id="316" r:id="rId3"/>
    <p:sldId id="258" r:id="rId4"/>
    <p:sldId id="317" r:id="rId5"/>
    <p:sldId id="267" r:id="rId6"/>
    <p:sldId id="268" r:id="rId7"/>
    <p:sldId id="270" r:id="rId8"/>
    <p:sldId id="269" r:id="rId9"/>
    <p:sldId id="272" r:id="rId10"/>
    <p:sldId id="319" r:id="rId11"/>
    <p:sldId id="318" r:id="rId12"/>
    <p:sldId id="276" r:id="rId13"/>
    <p:sldId id="277" r:id="rId14"/>
    <p:sldId id="278" r:id="rId15"/>
    <p:sldId id="320" r:id="rId16"/>
    <p:sldId id="275" r:id="rId17"/>
    <p:sldId id="315" r:id="rId18"/>
    <p:sldId id="279" r:id="rId19"/>
    <p:sldId id="321" r:id="rId20"/>
    <p:sldId id="280" r:id="rId21"/>
    <p:sldId id="281" r:id="rId22"/>
    <p:sldId id="282" r:id="rId23"/>
    <p:sldId id="283" r:id="rId24"/>
    <p:sldId id="284" r:id="rId25"/>
    <p:sldId id="292" r:id="rId26"/>
    <p:sldId id="293" r:id="rId27"/>
    <p:sldId id="285" r:id="rId28"/>
    <p:sldId id="286" r:id="rId29"/>
    <p:sldId id="287" r:id="rId30"/>
    <p:sldId id="288" r:id="rId31"/>
    <p:sldId id="314" r:id="rId32"/>
    <p:sldId id="322" r:id="rId33"/>
    <p:sldId id="289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2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67" d="100"/>
          <a:sy n="67" d="100"/>
        </p:scale>
        <p:origin x="1040" y="35"/>
      </p:cViewPr>
      <p:guideLst>
        <p:guide orient="horz" pos="2161"/>
        <p:guide pos="22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47615DBF-2931-44F9-BA76-EB2458182E7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09180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1A1D7D5-7303-480E-BF49-EF3F51D4CFDC}" type="slidenum">
              <a:rPr lang="en-US" altLang="fa-IR" sz="1200" b="0"/>
              <a:pPr/>
              <a:t>1</a:t>
            </a:fld>
            <a:endParaRPr lang="en-US" altLang="fa-IR" sz="1200" b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47325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282DEE0-AD1A-46AB-A43E-C63D85078E42}" type="slidenum">
              <a:rPr lang="en-US" altLang="fa-IR" sz="1200" b="0"/>
              <a:pPr/>
              <a:t>11</a:t>
            </a:fld>
            <a:endParaRPr lang="en-US" altLang="fa-IR" sz="1200" b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dirty="0" smtClean="0"/>
          </a:p>
        </p:txBody>
      </p:sp>
    </p:spTree>
    <p:extLst>
      <p:ext uri="{BB962C8B-B14F-4D97-AF65-F5344CB8AC3E}">
        <p14:creationId xmlns:p14="http://schemas.microsoft.com/office/powerpoint/2010/main" val="2923575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0CDB6BD-F141-4BF4-9F91-F8390277F833}" type="slidenum">
              <a:rPr lang="en-US" altLang="fa-IR" sz="1200" b="0"/>
              <a:pPr/>
              <a:t>12</a:t>
            </a:fld>
            <a:endParaRPr lang="en-US" altLang="fa-IR" sz="1200" b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058919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F10C25A-34D2-4B7F-AB60-C5F1BF28852D}" type="slidenum">
              <a:rPr lang="en-US" altLang="fa-IR" sz="1200" b="0"/>
              <a:pPr/>
              <a:t>13</a:t>
            </a:fld>
            <a:endParaRPr lang="en-US" altLang="fa-IR" sz="1200" b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50918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1330DE7-DC9A-4EE3-99D6-B3AF1DDDED17}" type="slidenum">
              <a:rPr lang="en-US" altLang="fa-IR" sz="1200" b="0"/>
              <a:pPr/>
              <a:t>14</a:t>
            </a:fld>
            <a:endParaRPr lang="en-US" altLang="fa-IR" sz="12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556334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282DEE0-AD1A-46AB-A43E-C63D85078E42}" type="slidenum">
              <a:rPr lang="en-US" altLang="fa-IR" sz="1200" b="0"/>
              <a:pPr/>
              <a:t>15</a:t>
            </a:fld>
            <a:endParaRPr lang="en-US" altLang="fa-IR" sz="1200" b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dirty="0" smtClean="0"/>
          </a:p>
        </p:txBody>
      </p:sp>
    </p:spTree>
    <p:extLst>
      <p:ext uri="{BB962C8B-B14F-4D97-AF65-F5344CB8AC3E}">
        <p14:creationId xmlns:p14="http://schemas.microsoft.com/office/powerpoint/2010/main" val="1911729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79CE5EC-60BD-46B7-9C80-1FEB9A5E8095}" type="slidenum">
              <a:rPr lang="en-US" altLang="fa-IR" sz="1200" b="0"/>
              <a:pPr/>
              <a:t>16</a:t>
            </a:fld>
            <a:endParaRPr lang="en-US" altLang="fa-IR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84558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E9AEBAC-5D17-4AC6-923B-519AEEC188C5}" type="slidenum">
              <a:rPr lang="en-US" altLang="fa-IR" sz="1200" b="0"/>
              <a:pPr/>
              <a:t>17</a:t>
            </a:fld>
            <a:endParaRPr lang="en-US" altLang="fa-IR" sz="1200" b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60261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3BAE49A-57D0-450D-8C43-D38081DD446A}" type="slidenum">
              <a:rPr lang="en-US" altLang="fa-IR" sz="1200" b="0"/>
              <a:pPr/>
              <a:t>18</a:t>
            </a:fld>
            <a:endParaRPr lang="en-US" altLang="fa-IR" sz="1200" b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186673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3BAE49A-57D0-450D-8C43-D38081DD446A}" type="slidenum">
              <a:rPr lang="en-US" altLang="fa-IR" sz="1200" b="0"/>
              <a:pPr/>
              <a:t>19</a:t>
            </a:fld>
            <a:endParaRPr lang="en-US" altLang="fa-IR" sz="1200" b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55594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CD0528F-A11C-4EE8-8C22-FD16D8586C23}" type="slidenum">
              <a:rPr lang="en-US" altLang="fa-IR" sz="1200" b="0"/>
              <a:pPr/>
              <a:t>20</a:t>
            </a:fld>
            <a:endParaRPr lang="en-US" altLang="fa-IR" sz="1200" b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79811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542CF13-503A-4CF1-AA7B-5BA1317FB513}" type="slidenum">
              <a:rPr lang="en-US" altLang="fa-IR" sz="1200" b="0"/>
              <a:pPr/>
              <a:t>3</a:t>
            </a:fld>
            <a:endParaRPr lang="en-US" altLang="fa-IR" sz="1200" b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9199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29300F9-972C-4056-ACB5-9BF1345C581E}" type="slidenum">
              <a:rPr lang="en-US" altLang="fa-IR" sz="1200" b="0"/>
              <a:pPr/>
              <a:t>21</a:t>
            </a:fld>
            <a:endParaRPr lang="en-US" altLang="fa-IR" sz="12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50298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68B335C-9C80-4D86-8680-C2E76994A484}" type="slidenum">
              <a:rPr lang="en-US" altLang="fa-IR" sz="1200" b="0"/>
              <a:pPr/>
              <a:t>22</a:t>
            </a:fld>
            <a:endParaRPr lang="en-US" altLang="fa-IR" sz="12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31041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6C0D9F6-FF42-4DC3-A49B-04EF1229616A}" type="slidenum">
              <a:rPr lang="en-US" altLang="fa-IR" sz="1200" b="0"/>
              <a:pPr/>
              <a:t>23</a:t>
            </a:fld>
            <a:endParaRPr lang="en-US" altLang="fa-IR" sz="1200" b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040666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A919BA7-AFFD-4AA6-B5BD-0C6ACD631C87}" type="slidenum">
              <a:rPr lang="en-US" altLang="fa-IR" sz="1200" b="0"/>
              <a:pPr/>
              <a:t>24</a:t>
            </a:fld>
            <a:endParaRPr lang="en-US" altLang="fa-IR" sz="1200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924342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8889FA2-1BD2-496E-8D6F-85583AECC207}" type="slidenum">
              <a:rPr lang="en-US" altLang="fa-IR" sz="1200" b="0"/>
              <a:pPr/>
              <a:t>25</a:t>
            </a:fld>
            <a:endParaRPr lang="en-US" altLang="fa-IR" sz="1200" b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55" tIns="44434" rIns="90455" bIns="44434"/>
          <a:lstStyle/>
          <a:p>
            <a:pPr eaLnBrk="1" hangingPunct="1"/>
            <a:endParaRPr lang="fa-IR" altLang="fa-IR" smtClean="0"/>
          </a:p>
        </p:txBody>
      </p:sp>
      <p:sp>
        <p:nvSpPr>
          <p:cNvPr id="440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07566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CF5F7AE-1CE3-4B96-96DA-0C2CA5A84F47}" type="slidenum">
              <a:rPr lang="en-US" altLang="fa-IR" sz="1200" b="0"/>
              <a:pPr/>
              <a:t>26</a:t>
            </a:fld>
            <a:endParaRPr lang="en-US" altLang="fa-IR" sz="1200" b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55" tIns="44434" rIns="90455" bIns="44434"/>
          <a:lstStyle/>
          <a:p>
            <a:pPr eaLnBrk="1" hangingPunct="1"/>
            <a:endParaRPr lang="fa-IR" altLang="fa-IR" smtClean="0"/>
          </a:p>
        </p:txBody>
      </p:sp>
      <p:sp>
        <p:nvSpPr>
          <p:cNvPr id="460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86450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8B6D317-A3E9-473E-A582-D8785DDB7D2F}" type="slidenum">
              <a:rPr lang="en-US" altLang="fa-IR" sz="1200" b="0"/>
              <a:pPr/>
              <a:t>27</a:t>
            </a:fld>
            <a:endParaRPr lang="en-US" altLang="fa-IR" sz="1200" b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572811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1E9607D-4428-4936-9AB6-AE95C2483A02}" type="slidenum">
              <a:rPr lang="en-US" altLang="fa-IR" sz="1200" b="0"/>
              <a:pPr/>
              <a:t>28</a:t>
            </a:fld>
            <a:endParaRPr lang="en-US" altLang="fa-IR" sz="12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675541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F5BEF6D-4814-4D07-83E2-EB34503CE15D}" type="slidenum">
              <a:rPr lang="en-US" altLang="fa-IR" sz="1200" b="0"/>
              <a:pPr/>
              <a:t>29</a:t>
            </a:fld>
            <a:endParaRPr lang="en-US" altLang="fa-IR" sz="1200" b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8301329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B219D34-4E5A-4B86-8F0F-3D08BFD44D2B}" type="slidenum">
              <a:rPr lang="en-US" altLang="fa-IR" sz="1200" b="0"/>
              <a:pPr/>
              <a:t>30</a:t>
            </a:fld>
            <a:endParaRPr lang="en-US" altLang="fa-IR" sz="1200" b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53543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542CF13-503A-4CF1-AA7B-5BA1317FB513}" type="slidenum">
              <a:rPr lang="en-US" altLang="fa-IR" sz="1200" b="0"/>
              <a:pPr/>
              <a:t>4</a:t>
            </a:fld>
            <a:endParaRPr lang="en-US" altLang="fa-IR" sz="1200" b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7652071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A8CAF21-7F92-4E88-86C3-9ED53ACDF61B}" type="slidenum">
              <a:rPr lang="en-US" altLang="fa-IR" sz="1200" b="0"/>
              <a:pPr/>
              <a:t>31</a:t>
            </a:fld>
            <a:endParaRPr lang="en-US" altLang="fa-IR" sz="12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102991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5B169B9-C877-4FF2-85CF-D887BD9EED60}" type="slidenum">
              <a:rPr lang="en-US" altLang="fa-IR" sz="1200" b="0"/>
              <a:pPr/>
              <a:t>32</a:t>
            </a:fld>
            <a:endParaRPr lang="en-US" altLang="fa-IR" sz="12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656686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5B169B9-C877-4FF2-85CF-D887BD9EED60}" type="slidenum">
              <a:rPr lang="en-US" altLang="fa-IR" sz="1200" b="0"/>
              <a:pPr/>
              <a:t>33</a:t>
            </a:fld>
            <a:endParaRPr lang="en-US" altLang="fa-IR" sz="12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135024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59C1462-84EF-47A1-8143-8119F3941B41}" type="slidenum">
              <a:rPr lang="en-US" altLang="fa-IR" sz="1200" b="0"/>
              <a:pPr/>
              <a:t>5</a:t>
            </a:fld>
            <a:endParaRPr lang="en-US" altLang="fa-IR" sz="1200" b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369783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FAC6703-DD9D-4178-9856-5AA017317E5E}" type="slidenum">
              <a:rPr lang="en-US" altLang="fa-IR" sz="1200" b="0"/>
              <a:pPr/>
              <a:t>6</a:t>
            </a:fld>
            <a:endParaRPr lang="en-US" altLang="fa-IR" sz="1200" b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90913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D8FB64C-0ED9-41F0-BEFB-885E9FEE284F}" type="slidenum">
              <a:rPr lang="en-US" altLang="fa-IR" sz="1200" b="0"/>
              <a:pPr/>
              <a:t>7</a:t>
            </a:fld>
            <a:endParaRPr lang="en-US" altLang="fa-IR" sz="1200" b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19020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282DEE0-AD1A-46AB-A43E-C63D85078E42}" type="slidenum">
              <a:rPr lang="en-US" altLang="fa-IR" sz="1200" b="0"/>
              <a:pPr/>
              <a:t>8</a:t>
            </a:fld>
            <a:endParaRPr lang="en-US" altLang="fa-IR" sz="1200" b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674462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38415F9-B8D2-413F-9BDB-09CDC0BF4118}" type="slidenum">
              <a:rPr lang="en-US" altLang="fa-IR" sz="1200" b="0"/>
              <a:pPr/>
              <a:t>9</a:t>
            </a:fld>
            <a:endParaRPr lang="en-US" altLang="fa-IR" sz="1200" b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742106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282DEE0-AD1A-46AB-A43E-C63D85078E42}" type="slidenum">
              <a:rPr lang="en-US" altLang="fa-IR" sz="1200" b="0"/>
              <a:pPr/>
              <a:t>10</a:t>
            </a:fld>
            <a:endParaRPr lang="en-US" altLang="fa-IR" sz="1200" b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dirty="0" smtClean="0"/>
          </a:p>
        </p:txBody>
      </p:sp>
    </p:spTree>
    <p:extLst>
      <p:ext uri="{BB962C8B-B14F-4D97-AF65-F5344CB8AC3E}">
        <p14:creationId xmlns:p14="http://schemas.microsoft.com/office/powerpoint/2010/main" val="292219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7377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5CD84-7BE4-4DB5-9219-1DAEE886F37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0295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A78F8-524F-40A1-91C6-F281546A620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0170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8CF05-A5EE-4EB9-974D-C28DAA69B52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7448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8D10A-F678-4249-860C-6E5E487B99D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3093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2D357-3FE2-4405-8978-1EF2C3FAB43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5953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10463-D06B-46C3-8953-A233D1B0040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020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15299-5A7D-444A-BA22-38B9A4B9FB7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7825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DC5F9-548D-4D39-8416-023DEDD8101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6508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AA522-0D7F-4FD7-90EB-3ED650F37B1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0672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7CBC9-BBAF-4B76-B463-FBD4641E87F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305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08E18-6DA3-4410-BC11-7300891B4E6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9118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5BB2580-628C-43DA-B52B-BCDC4A90CF0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30.emf"/><Relationship Id="rId3" Type="http://schemas.openxmlformats.org/officeDocument/2006/relationships/image" Target="../media/image27.emf"/><Relationship Id="rId7" Type="http://schemas.openxmlformats.org/officeDocument/2006/relationships/image" Target="../media/image22.emf"/><Relationship Id="rId12" Type="http://schemas.openxmlformats.org/officeDocument/2006/relationships/image" Target="../media/image2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11" Type="http://schemas.openxmlformats.org/officeDocument/2006/relationships/image" Target="../media/image25.emf"/><Relationship Id="rId5" Type="http://schemas.openxmlformats.org/officeDocument/2006/relationships/image" Target="../media/image20.emf"/><Relationship Id="rId10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en-US" altLang="fa-IR" sz="4300" smtClean="0"/>
              <a:t>Adder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defTabSz="914400" eaLnBrk="1" hangingPunct="1"/>
            <a:r>
              <a:rPr lang="en-US" altLang="fa-IR" sz="3600" dirty="0" smtClean="0"/>
              <a:t>Ripple Carry Adder Delay Analysis</a:t>
            </a:r>
          </a:p>
        </p:txBody>
      </p:sp>
      <p:grpSp>
        <p:nvGrpSpPr>
          <p:cNvPr id="27" name="Group 182"/>
          <p:cNvGrpSpPr>
            <a:grpSpLocks/>
          </p:cNvGrpSpPr>
          <p:nvPr/>
        </p:nvGrpSpPr>
        <p:grpSpPr bwMode="auto">
          <a:xfrm>
            <a:off x="251520" y="1549400"/>
            <a:ext cx="5054600" cy="1287463"/>
            <a:chOff x="764" y="976"/>
            <a:chExt cx="3184" cy="811"/>
          </a:xfrm>
        </p:grpSpPr>
        <p:sp>
          <p:nvSpPr>
            <p:cNvPr id="28" name="Arc 4"/>
            <p:cNvSpPr>
              <a:spLocks/>
            </p:cNvSpPr>
            <p:nvPr/>
          </p:nvSpPr>
          <p:spPr bwMode="auto">
            <a:xfrm>
              <a:off x="1949" y="992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9" name="Arc 5"/>
            <p:cNvSpPr>
              <a:spLocks/>
            </p:cNvSpPr>
            <p:nvPr/>
          </p:nvSpPr>
          <p:spPr bwMode="auto">
            <a:xfrm>
              <a:off x="1949" y="992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0" name="Arc 6"/>
            <p:cNvSpPr>
              <a:spLocks/>
            </p:cNvSpPr>
            <p:nvPr/>
          </p:nvSpPr>
          <p:spPr bwMode="auto">
            <a:xfrm>
              <a:off x="1972" y="1113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1" name="Arc 7"/>
            <p:cNvSpPr>
              <a:spLocks/>
            </p:cNvSpPr>
            <p:nvPr/>
          </p:nvSpPr>
          <p:spPr bwMode="auto">
            <a:xfrm>
              <a:off x="1949" y="1113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1971" y="1056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1971" y="1170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2589" y="1033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>
              <a:off x="2589" y="1307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 flipV="1">
              <a:off x="2589" y="1033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" name="Arc 13"/>
            <p:cNvSpPr>
              <a:spLocks/>
            </p:cNvSpPr>
            <p:nvPr/>
          </p:nvSpPr>
          <p:spPr bwMode="auto">
            <a:xfrm>
              <a:off x="2859" y="1033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8" name="Arc 14"/>
            <p:cNvSpPr>
              <a:spLocks/>
            </p:cNvSpPr>
            <p:nvPr/>
          </p:nvSpPr>
          <p:spPr bwMode="auto">
            <a:xfrm>
              <a:off x="2859" y="1038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9" name="Arc 15"/>
            <p:cNvSpPr>
              <a:spLocks/>
            </p:cNvSpPr>
            <p:nvPr/>
          </p:nvSpPr>
          <p:spPr bwMode="auto">
            <a:xfrm>
              <a:off x="2859" y="117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" name="Arc 16"/>
            <p:cNvSpPr>
              <a:spLocks/>
            </p:cNvSpPr>
            <p:nvPr/>
          </p:nvSpPr>
          <p:spPr bwMode="auto">
            <a:xfrm>
              <a:off x="2859" y="1170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>
              <a:off x="2589" y="1490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2589" y="1764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flipV="1">
              <a:off x="2589" y="1490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4" name="Arc 20"/>
            <p:cNvSpPr>
              <a:spLocks/>
            </p:cNvSpPr>
            <p:nvPr/>
          </p:nvSpPr>
          <p:spPr bwMode="auto">
            <a:xfrm>
              <a:off x="2859" y="149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" name="Arc 21"/>
            <p:cNvSpPr>
              <a:spLocks/>
            </p:cNvSpPr>
            <p:nvPr/>
          </p:nvSpPr>
          <p:spPr bwMode="auto">
            <a:xfrm>
              <a:off x="2859" y="1495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6" name="Arc 22"/>
            <p:cNvSpPr>
              <a:spLocks/>
            </p:cNvSpPr>
            <p:nvPr/>
          </p:nvSpPr>
          <p:spPr bwMode="auto">
            <a:xfrm>
              <a:off x="2859" y="1627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" name="Arc 23"/>
            <p:cNvSpPr>
              <a:spLocks/>
            </p:cNvSpPr>
            <p:nvPr/>
          </p:nvSpPr>
          <p:spPr bwMode="auto">
            <a:xfrm>
              <a:off x="2859" y="1627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8" name="Arc 24"/>
            <p:cNvSpPr>
              <a:spLocks/>
            </p:cNvSpPr>
            <p:nvPr/>
          </p:nvSpPr>
          <p:spPr bwMode="auto">
            <a:xfrm>
              <a:off x="3241" y="1278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9" name="Arc 25"/>
            <p:cNvSpPr>
              <a:spLocks/>
            </p:cNvSpPr>
            <p:nvPr/>
          </p:nvSpPr>
          <p:spPr bwMode="auto">
            <a:xfrm>
              <a:off x="3241" y="1278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0" name="Arc 26"/>
            <p:cNvSpPr>
              <a:spLocks/>
            </p:cNvSpPr>
            <p:nvPr/>
          </p:nvSpPr>
          <p:spPr bwMode="auto">
            <a:xfrm>
              <a:off x="3264" y="1398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1" name="Arc 27"/>
            <p:cNvSpPr>
              <a:spLocks/>
            </p:cNvSpPr>
            <p:nvPr/>
          </p:nvSpPr>
          <p:spPr bwMode="auto">
            <a:xfrm>
              <a:off x="3241" y="1398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>
              <a:off x="3263" y="1341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" name="Line 29"/>
            <p:cNvSpPr>
              <a:spLocks noChangeShapeType="1"/>
            </p:cNvSpPr>
            <p:nvPr/>
          </p:nvSpPr>
          <p:spPr bwMode="auto">
            <a:xfrm>
              <a:off x="3263" y="1455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4" name="Line 30"/>
            <p:cNvSpPr>
              <a:spLocks noChangeShapeType="1"/>
            </p:cNvSpPr>
            <p:nvPr/>
          </p:nvSpPr>
          <p:spPr bwMode="auto">
            <a:xfrm>
              <a:off x="2477" y="1569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" name="Rectangle 31"/>
            <p:cNvSpPr>
              <a:spLocks noChangeArrowheads="1"/>
            </p:cNvSpPr>
            <p:nvPr/>
          </p:nvSpPr>
          <p:spPr bwMode="auto">
            <a:xfrm>
              <a:off x="1859" y="1569"/>
              <a:ext cx="629" cy="1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6" name="Rectangle 32"/>
            <p:cNvSpPr>
              <a:spLocks noChangeArrowheads="1"/>
            </p:cNvSpPr>
            <p:nvPr/>
          </p:nvSpPr>
          <p:spPr bwMode="auto">
            <a:xfrm>
              <a:off x="1780" y="1489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 sz="2800"/>
            </a:p>
          </p:txBody>
        </p:sp>
        <p:sp>
          <p:nvSpPr>
            <p:cNvPr id="57" name="Line 33"/>
            <p:cNvSpPr>
              <a:spLocks noChangeShapeType="1"/>
            </p:cNvSpPr>
            <p:nvPr/>
          </p:nvSpPr>
          <p:spPr bwMode="auto">
            <a:xfrm>
              <a:off x="1859" y="1056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8" name="Rectangle 34"/>
            <p:cNvSpPr>
              <a:spLocks noChangeArrowheads="1"/>
            </p:cNvSpPr>
            <p:nvPr/>
          </p:nvSpPr>
          <p:spPr bwMode="auto">
            <a:xfrm>
              <a:off x="1780" y="976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 sz="2800"/>
            </a:p>
          </p:txBody>
        </p:sp>
        <p:sp>
          <p:nvSpPr>
            <p:cNvPr id="59" name="Line 35"/>
            <p:cNvSpPr>
              <a:spLocks noChangeShapeType="1"/>
            </p:cNvSpPr>
            <p:nvPr/>
          </p:nvSpPr>
          <p:spPr bwMode="auto">
            <a:xfrm>
              <a:off x="2477" y="1684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0" name="Rectangle 36"/>
            <p:cNvSpPr>
              <a:spLocks noChangeArrowheads="1"/>
            </p:cNvSpPr>
            <p:nvPr/>
          </p:nvSpPr>
          <p:spPr bwMode="auto">
            <a:xfrm>
              <a:off x="1859" y="1684"/>
              <a:ext cx="629" cy="1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1" name="Rectangle 37"/>
            <p:cNvSpPr>
              <a:spLocks noChangeArrowheads="1"/>
            </p:cNvSpPr>
            <p:nvPr/>
          </p:nvSpPr>
          <p:spPr bwMode="auto">
            <a:xfrm>
              <a:off x="1780" y="1603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 sz="2800"/>
            </a:p>
          </p:txBody>
        </p:sp>
        <p:sp>
          <p:nvSpPr>
            <p:cNvPr id="62" name="Line 38"/>
            <p:cNvSpPr>
              <a:spLocks noChangeShapeType="1"/>
            </p:cNvSpPr>
            <p:nvPr/>
          </p:nvSpPr>
          <p:spPr bwMode="auto">
            <a:xfrm>
              <a:off x="1859" y="1170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" name="Rectangle 39"/>
            <p:cNvSpPr>
              <a:spLocks noChangeArrowheads="1"/>
            </p:cNvSpPr>
            <p:nvPr/>
          </p:nvSpPr>
          <p:spPr bwMode="auto">
            <a:xfrm>
              <a:off x="1780" y="1090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 sz="2800"/>
            </a:p>
          </p:txBody>
        </p:sp>
        <p:sp>
          <p:nvSpPr>
            <p:cNvPr id="64" name="Line 40"/>
            <p:cNvSpPr>
              <a:spLocks noChangeShapeType="1"/>
            </p:cNvSpPr>
            <p:nvPr/>
          </p:nvSpPr>
          <p:spPr bwMode="auto">
            <a:xfrm>
              <a:off x="2465" y="1227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" name="Rectangle 41"/>
            <p:cNvSpPr>
              <a:spLocks noChangeArrowheads="1"/>
            </p:cNvSpPr>
            <p:nvPr/>
          </p:nvSpPr>
          <p:spPr bwMode="auto">
            <a:xfrm>
              <a:off x="2465" y="1216"/>
              <a:ext cx="23" cy="137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6" name="Rectangle 42"/>
            <p:cNvSpPr>
              <a:spLocks noChangeArrowheads="1"/>
            </p:cNvSpPr>
            <p:nvPr/>
          </p:nvSpPr>
          <p:spPr bwMode="auto">
            <a:xfrm>
              <a:off x="1848" y="1330"/>
              <a:ext cx="640" cy="2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7" name="Rectangle 43"/>
            <p:cNvSpPr>
              <a:spLocks noChangeArrowheads="1"/>
            </p:cNvSpPr>
            <p:nvPr/>
          </p:nvSpPr>
          <p:spPr bwMode="auto">
            <a:xfrm>
              <a:off x="1724" y="1261"/>
              <a:ext cx="15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CI</a:t>
              </a:r>
              <a:endParaRPr lang="en-US" altLang="fa-IR" sz="2800"/>
            </a:p>
          </p:txBody>
        </p:sp>
        <p:sp>
          <p:nvSpPr>
            <p:cNvPr id="68" name="Line 44"/>
            <p:cNvSpPr>
              <a:spLocks noChangeShapeType="1"/>
            </p:cNvSpPr>
            <p:nvPr/>
          </p:nvSpPr>
          <p:spPr bwMode="auto">
            <a:xfrm>
              <a:off x="2364" y="1113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9" name="Line 45"/>
            <p:cNvSpPr>
              <a:spLocks noChangeShapeType="1"/>
            </p:cNvSpPr>
            <p:nvPr/>
          </p:nvSpPr>
          <p:spPr bwMode="auto">
            <a:xfrm>
              <a:off x="2477" y="1113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0" name="Line 46"/>
            <p:cNvSpPr>
              <a:spLocks noChangeShapeType="1"/>
            </p:cNvSpPr>
            <p:nvPr/>
          </p:nvSpPr>
          <p:spPr bwMode="auto">
            <a:xfrm>
              <a:off x="3140" y="1341"/>
              <a:ext cx="134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1" name="Line 47"/>
            <p:cNvSpPr>
              <a:spLocks noChangeShapeType="1"/>
            </p:cNvSpPr>
            <p:nvPr/>
          </p:nvSpPr>
          <p:spPr bwMode="auto">
            <a:xfrm>
              <a:off x="2982" y="1170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" name="Rectangle 48"/>
            <p:cNvSpPr>
              <a:spLocks noChangeArrowheads="1"/>
            </p:cNvSpPr>
            <p:nvPr/>
          </p:nvSpPr>
          <p:spPr bwMode="auto">
            <a:xfrm>
              <a:off x="3083" y="1159"/>
              <a:ext cx="79" cy="2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3" name="Rectangle 49"/>
            <p:cNvSpPr>
              <a:spLocks noChangeArrowheads="1"/>
            </p:cNvSpPr>
            <p:nvPr/>
          </p:nvSpPr>
          <p:spPr bwMode="auto">
            <a:xfrm>
              <a:off x="3140" y="1159"/>
              <a:ext cx="22" cy="1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4" name="Line 50"/>
            <p:cNvSpPr>
              <a:spLocks noChangeShapeType="1"/>
            </p:cNvSpPr>
            <p:nvPr/>
          </p:nvSpPr>
          <p:spPr bwMode="auto">
            <a:xfrm>
              <a:off x="3151" y="1455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" name="Line 51"/>
            <p:cNvSpPr>
              <a:spLocks noChangeShapeType="1"/>
            </p:cNvSpPr>
            <p:nvPr/>
          </p:nvSpPr>
          <p:spPr bwMode="auto">
            <a:xfrm>
              <a:off x="2982" y="1627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6" name="Rectangle 52"/>
            <p:cNvSpPr>
              <a:spLocks noChangeArrowheads="1"/>
            </p:cNvSpPr>
            <p:nvPr/>
          </p:nvSpPr>
          <p:spPr bwMode="auto">
            <a:xfrm>
              <a:off x="3151" y="1455"/>
              <a:ext cx="11" cy="18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7" name="Rectangle 53"/>
            <p:cNvSpPr>
              <a:spLocks noChangeArrowheads="1"/>
            </p:cNvSpPr>
            <p:nvPr/>
          </p:nvSpPr>
          <p:spPr bwMode="auto">
            <a:xfrm>
              <a:off x="3095" y="1627"/>
              <a:ext cx="67" cy="1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8" name="Line 54"/>
            <p:cNvSpPr>
              <a:spLocks noChangeShapeType="1"/>
            </p:cNvSpPr>
            <p:nvPr/>
          </p:nvSpPr>
          <p:spPr bwMode="auto">
            <a:xfrm>
              <a:off x="3656" y="1398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" name="Rectangle 55"/>
            <p:cNvSpPr>
              <a:spLocks noChangeArrowheads="1"/>
            </p:cNvSpPr>
            <p:nvPr/>
          </p:nvSpPr>
          <p:spPr bwMode="auto">
            <a:xfrm>
              <a:off x="3746" y="1272"/>
              <a:ext cx="20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CO</a:t>
              </a:r>
              <a:endParaRPr lang="en-US" altLang="fa-IR" sz="2800"/>
            </a:p>
          </p:txBody>
        </p:sp>
        <p:sp>
          <p:nvSpPr>
            <p:cNvPr id="80" name="Rectangle 56"/>
            <p:cNvSpPr>
              <a:spLocks noChangeArrowheads="1"/>
            </p:cNvSpPr>
            <p:nvPr/>
          </p:nvSpPr>
          <p:spPr bwMode="auto">
            <a:xfrm>
              <a:off x="1510" y="976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1" name="Rectangle 57"/>
            <p:cNvSpPr>
              <a:spLocks noChangeArrowheads="1"/>
            </p:cNvSpPr>
            <p:nvPr/>
          </p:nvSpPr>
          <p:spPr bwMode="auto">
            <a:xfrm>
              <a:off x="1510" y="1113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58"/>
            <p:cNvSpPr>
              <a:spLocks noChangeArrowheads="1"/>
            </p:cNvSpPr>
            <p:nvPr/>
          </p:nvSpPr>
          <p:spPr bwMode="auto">
            <a:xfrm>
              <a:off x="1510" y="1501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59"/>
            <p:cNvSpPr>
              <a:spLocks noChangeArrowheads="1"/>
            </p:cNvSpPr>
            <p:nvPr/>
          </p:nvSpPr>
          <p:spPr bwMode="auto">
            <a:xfrm>
              <a:off x="1510" y="1626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4" name="Rectangle 60"/>
            <p:cNvSpPr>
              <a:spLocks noChangeArrowheads="1"/>
            </p:cNvSpPr>
            <p:nvPr/>
          </p:nvSpPr>
          <p:spPr bwMode="auto">
            <a:xfrm>
              <a:off x="1510" y="1272"/>
              <a:ext cx="13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@t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5" name="Rectangle 61"/>
            <p:cNvSpPr>
              <a:spLocks noChangeArrowheads="1"/>
            </p:cNvSpPr>
            <p:nvPr/>
          </p:nvSpPr>
          <p:spPr bwMode="auto">
            <a:xfrm>
              <a:off x="2409" y="987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6" name="Rectangle 62"/>
            <p:cNvSpPr>
              <a:spLocks noChangeArrowheads="1"/>
            </p:cNvSpPr>
            <p:nvPr/>
          </p:nvSpPr>
          <p:spPr bwMode="auto">
            <a:xfrm>
              <a:off x="3072" y="1661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7" name="Rectangle 63"/>
            <p:cNvSpPr>
              <a:spLocks noChangeArrowheads="1"/>
            </p:cNvSpPr>
            <p:nvPr/>
          </p:nvSpPr>
          <p:spPr bwMode="auto">
            <a:xfrm>
              <a:off x="3050" y="1021"/>
              <a:ext cx="25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</a:t>
              </a:r>
              <a:r>
                <a:rPr lang="en-US" altLang="fa-IR" sz="1300" dirty="0" err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t+1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8" name="Rectangle 64"/>
            <p:cNvSpPr>
              <a:spLocks noChangeArrowheads="1"/>
            </p:cNvSpPr>
            <p:nvPr/>
          </p:nvSpPr>
          <p:spPr bwMode="auto">
            <a:xfrm>
              <a:off x="3656" y="1455"/>
              <a:ext cx="25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</a:t>
              </a:r>
              <a:r>
                <a:rPr lang="en-US" altLang="fa-IR" sz="1300" dirty="0" err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t+2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9" name="Rectangle 65"/>
            <p:cNvSpPr>
              <a:spLocks noChangeArrowheads="1"/>
            </p:cNvSpPr>
            <p:nvPr/>
          </p:nvSpPr>
          <p:spPr bwMode="auto">
            <a:xfrm>
              <a:off x="764" y="1056"/>
              <a:ext cx="608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late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arriving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signal</a:t>
              </a:r>
            </a:p>
          </p:txBody>
        </p:sp>
        <p:sp>
          <p:nvSpPr>
            <p:cNvPr id="90" name="Line 66"/>
            <p:cNvSpPr>
              <a:spLocks noChangeShapeType="1"/>
            </p:cNvSpPr>
            <p:nvPr/>
          </p:nvSpPr>
          <p:spPr bwMode="auto">
            <a:xfrm>
              <a:off x="1389" y="1296"/>
              <a:ext cx="130" cy="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12" name="Arc 194"/>
          <p:cNvSpPr>
            <a:spLocks/>
          </p:cNvSpPr>
          <p:nvPr/>
        </p:nvSpPr>
        <p:spPr bwMode="auto">
          <a:xfrm>
            <a:off x="2123728" y="1577451"/>
            <a:ext cx="109538" cy="2111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13" name="Arc 194"/>
          <p:cNvSpPr>
            <a:spLocks/>
          </p:cNvSpPr>
          <p:nvPr/>
        </p:nvSpPr>
        <p:spPr bwMode="auto">
          <a:xfrm>
            <a:off x="4184301" y="2023269"/>
            <a:ext cx="109538" cy="2111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114" name="Group 276"/>
          <p:cNvGrpSpPr>
            <a:grpSpLocks/>
          </p:cNvGrpSpPr>
          <p:nvPr/>
        </p:nvGrpSpPr>
        <p:grpSpPr bwMode="auto">
          <a:xfrm>
            <a:off x="5580112" y="1628800"/>
            <a:ext cx="3363913" cy="1014413"/>
            <a:chOff x="3309" y="2248"/>
            <a:chExt cx="2119" cy="639"/>
          </a:xfrm>
        </p:grpSpPr>
        <p:sp>
          <p:nvSpPr>
            <p:cNvPr id="115" name="Arc 190"/>
            <p:cNvSpPr>
              <a:spLocks/>
            </p:cNvSpPr>
            <p:nvPr/>
          </p:nvSpPr>
          <p:spPr bwMode="auto">
            <a:xfrm>
              <a:off x="3771" y="2305"/>
              <a:ext cx="81" cy="146"/>
            </a:xfrm>
            <a:custGeom>
              <a:avLst/>
              <a:gdLst>
                <a:gd name="T0" fmla="*/ 0 w 21631"/>
                <a:gd name="T1" fmla="*/ 0 h 21600"/>
                <a:gd name="T2" fmla="*/ 0 w 21631"/>
                <a:gd name="T3" fmla="*/ 0 h 21600"/>
                <a:gd name="T4" fmla="*/ 0 w 2163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1"/>
                <a:gd name="T10" fmla="*/ 0 h 21600"/>
                <a:gd name="T11" fmla="*/ 21631 w 216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1" h="21600" fill="none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</a:path>
                <a:path w="21631" h="21600" stroke="0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  <a:lnTo>
                    <a:pt x="31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6" name="Arc 191"/>
            <p:cNvSpPr>
              <a:spLocks/>
            </p:cNvSpPr>
            <p:nvPr/>
          </p:nvSpPr>
          <p:spPr bwMode="auto">
            <a:xfrm>
              <a:off x="3771" y="2438"/>
              <a:ext cx="81" cy="146"/>
            </a:xfrm>
            <a:custGeom>
              <a:avLst/>
              <a:gdLst>
                <a:gd name="T0" fmla="*/ 0 w 21631"/>
                <a:gd name="T1" fmla="*/ 0 h 21600"/>
                <a:gd name="T2" fmla="*/ 0 w 21631"/>
                <a:gd name="T3" fmla="*/ 0 h 21600"/>
                <a:gd name="T4" fmla="*/ 0 w 2163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1"/>
                <a:gd name="T10" fmla="*/ 0 h 21600"/>
                <a:gd name="T11" fmla="*/ 21631 w 216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1" h="21600" fill="none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</a:path>
                <a:path w="21631" h="21600" stroke="0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  <a:lnTo>
                    <a:pt x="31" y="0"/>
                  </a:lnTo>
                  <a:lnTo>
                    <a:pt x="2163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7" name="Line 192"/>
            <p:cNvSpPr>
              <a:spLocks noChangeShapeType="1"/>
            </p:cNvSpPr>
            <p:nvPr/>
          </p:nvSpPr>
          <p:spPr bwMode="auto">
            <a:xfrm>
              <a:off x="3795" y="2375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" name="Line 193"/>
            <p:cNvSpPr>
              <a:spLocks noChangeShapeType="1"/>
            </p:cNvSpPr>
            <p:nvPr/>
          </p:nvSpPr>
          <p:spPr bwMode="auto">
            <a:xfrm>
              <a:off x="3795" y="2501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9" name="Arc 194"/>
            <p:cNvSpPr>
              <a:spLocks/>
            </p:cNvSpPr>
            <p:nvPr/>
          </p:nvSpPr>
          <p:spPr bwMode="auto">
            <a:xfrm>
              <a:off x="3845" y="2305"/>
              <a:ext cx="69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0" name="Arc 195"/>
            <p:cNvSpPr>
              <a:spLocks/>
            </p:cNvSpPr>
            <p:nvPr/>
          </p:nvSpPr>
          <p:spPr bwMode="auto">
            <a:xfrm>
              <a:off x="3845" y="2305"/>
              <a:ext cx="465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7" y="0"/>
                    <a:pt x="21569" y="9636"/>
                    <a:pt x="21599" y="21544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7" y="0"/>
                    <a:pt x="21569" y="9636"/>
                    <a:pt x="21599" y="2154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1" name="Arc 196"/>
            <p:cNvSpPr>
              <a:spLocks/>
            </p:cNvSpPr>
            <p:nvPr/>
          </p:nvSpPr>
          <p:spPr bwMode="auto">
            <a:xfrm>
              <a:off x="3870" y="2438"/>
              <a:ext cx="441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" name="Arc 197"/>
            <p:cNvSpPr>
              <a:spLocks/>
            </p:cNvSpPr>
            <p:nvPr/>
          </p:nvSpPr>
          <p:spPr bwMode="auto">
            <a:xfrm>
              <a:off x="3845" y="2438"/>
              <a:ext cx="69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" name="Arc 198"/>
            <p:cNvSpPr>
              <a:spLocks/>
            </p:cNvSpPr>
            <p:nvPr/>
          </p:nvSpPr>
          <p:spPr bwMode="auto">
            <a:xfrm>
              <a:off x="4515" y="2557"/>
              <a:ext cx="81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" name="Arc 199"/>
            <p:cNvSpPr>
              <a:spLocks/>
            </p:cNvSpPr>
            <p:nvPr/>
          </p:nvSpPr>
          <p:spPr bwMode="auto">
            <a:xfrm>
              <a:off x="4515" y="2690"/>
              <a:ext cx="81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5" name="Line 200"/>
            <p:cNvSpPr>
              <a:spLocks noChangeShapeType="1"/>
            </p:cNvSpPr>
            <p:nvPr/>
          </p:nvSpPr>
          <p:spPr bwMode="auto">
            <a:xfrm>
              <a:off x="4540" y="2627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6" name="Line 201"/>
            <p:cNvSpPr>
              <a:spLocks noChangeShapeType="1"/>
            </p:cNvSpPr>
            <p:nvPr/>
          </p:nvSpPr>
          <p:spPr bwMode="auto">
            <a:xfrm>
              <a:off x="4540" y="2753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7" name="Arc 202"/>
            <p:cNvSpPr>
              <a:spLocks/>
            </p:cNvSpPr>
            <p:nvPr/>
          </p:nvSpPr>
          <p:spPr bwMode="auto">
            <a:xfrm>
              <a:off x="4590" y="2557"/>
              <a:ext cx="69" cy="133"/>
            </a:xfrm>
            <a:custGeom>
              <a:avLst/>
              <a:gdLst>
                <a:gd name="T0" fmla="*/ 0 w 21633"/>
                <a:gd name="T1" fmla="*/ 0 h 21600"/>
                <a:gd name="T2" fmla="*/ 0 w 21633"/>
                <a:gd name="T3" fmla="*/ 0 h 21600"/>
                <a:gd name="T4" fmla="*/ 0 w 2163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3"/>
                <a:gd name="T10" fmla="*/ 0 h 21600"/>
                <a:gd name="T11" fmla="*/ 21633 w 2163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3" h="21600" fill="none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</a:path>
                <a:path w="21633" h="21600" stroke="0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  <a:lnTo>
                    <a:pt x="33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8" name="Arc 203"/>
            <p:cNvSpPr>
              <a:spLocks/>
            </p:cNvSpPr>
            <p:nvPr/>
          </p:nvSpPr>
          <p:spPr bwMode="auto">
            <a:xfrm>
              <a:off x="4590" y="2557"/>
              <a:ext cx="466" cy="146"/>
            </a:xfrm>
            <a:custGeom>
              <a:avLst/>
              <a:gdLst>
                <a:gd name="T0" fmla="*/ 0 w 21617"/>
                <a:gd name="T1" fmla="*/ 0 h 21600"/>
                <a:gd name="T2" fmla="*/ 0 w 21617"/>
                <a:gd name="T3" fmla="*/ 0 h 21600"/>
                <a:gd name="T4" fmla="*/ 0 w 2161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600"/>
                <a:gd name="T11" fmla="*/ 21617 w 2161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9" name="Arc 204"/>
            <p:cNvSpPr>
              <a:spLocks/>
            </p:cNvSpPr>
            <p:nvPr/>
          </p:nvSpPr>
          <p:spPr bwMode="auto">
            <a:xfrm>
              <a:off x="4614" y="2690"/>
              <a:ext cx="441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0" name="Arc 205"/>
            <p:cNvSpPr>
              <a:spLocks/>
            </p:cNvSpPr>
            <p:nvPr/>
          </p:nvSpPr>
          <p:spPr bwMode="auto">
            <a:xfrm>
              <a:off x="4590" y="2690"/>
              <a:ext cx="69" cy="145"/>
            </a:xfrm>
            <a:custGeom>
              <a:avLst/>
              <a:gdLst>
                <a:gd name="T0" fmla="*/ 0 w 21637"/>
                <a:gd name="T1" fmla="*/ 0 h 21600"/>
                <a:gd name="T2" fmla="*/ 0 w 21637"/>
                <a:gd name="T3" fmla="*/ 0 h 21600"/>
                <a:gd name="T4" fmla="*/ 0 w 2163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7"/>
                <a:gd name="T10" fmla="*/ 0 h 21600"/>
                <a:gd name="T11" fmla="*/ 21637 w 2163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7" h="21600" fill="none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</a:path>
                <a:path w="21637" h="21600" stroke="0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  <a:lnTo>
                    <a:pt x="37" y="0"/>
                  </a:lnTo>
                  <a:lnTo>
                    <a:pt x="21637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1" name="Line 237"/>
            <p:cNvSpPr>
              <a:spLocks noChangeShapeType="1"/>
            </p:cNvSpPr>
            <p:nvPr/>
          </p:nvSpPr>
          <p:spPr bwMode="auto">
            <a:xfrm>
              <a:off x="3684" y="2375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2" name="Rectangle 238"/>
            <p:cNvSpPr>
              <a:spLocks noChangeArrowheads="1"/>
            </p:cNvSpPr>
            <p:nvPr/>
          </p:nvSpPr>
          <p:spPr bwMode="auto">
            <a:xfrm>
              <a:off x="3597" y="22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A</a:t>
              </a:r>
              <a:endParaRPr lang="en-US" altLang="fa-IR"/>
            </a:p>
          </p:txBody>
        </p:sp>
        <p:sp>
          <p:nvSpPr>
            <p:cNvPr id="133" name="Line 244"/>
            <p:cNvSpPr>
              <a:spLocks noChangeShapeType="1"/>
            </p:cNvSpPr>
            <p:nvPr/>
          </p:nvSpPr>
          <p:spPr bwMode="auto">
            <a:xfrm>
              <a:off x="3684" y="2501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4" name="Rectangle 245"/>
            <p:cNvSpPr>
              <a:spLocks noChangeArrowheads="1"/>
            </p:cNvSpPr>
            <p:nvPr/>
          </p:nvSpPr>
          <p:spPr bwMode="auto">
            <a:xfrm>
              <a:off x="3597" y="2437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B</a:t>
              </a:r>
              <a:endParaRPr lang="en-US" altLang="fa-IR"/>
            </a:p>
          </p:txBody>
        </p:sp>
        <p:sp>
          <p:nvSpPr>
            <p:cNvPr id="135" name="Line 246"/>
            <p:cNvSpPr>
              <a:spLocks noChangeShapeType="1"/>
            </p:cNvSpPr>
            <p:nvPr/>
          </p:nvSpPr>
          <p:spPr bwMode="auto">
            <a:xfrm>
              <a:off x="4428" y="2627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6" name="Line 247"/>
            <p:cNvSpPr>
              <a:spLocks noChangeShapeType="1"/>
            </p:cNvSpPr>
            <p:nvPr/>
          </p:nvSpPr>
          <p:spPr bwMode="auto">
            <a:xfrm>
              <a:off x="4304" y="2438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7" name="Rectangle 248"/>
            <p:cNvSpPr>
              <a:spLocks noChangeArrowheads="1"/>
            </p:cNvSpPr>
            <p:nvPr/>
          </p:nvSpPr>
          <p:spPr bwMode="auto">
            <a:xfrm>
              <a:off x="4428" y="2438"/>
              <a:ext cx="12" cy="2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38" name="Line 253"/>
            <p:cNvSpPr>
              <a:spLocks noChangeShapeType="1"/>
            </p:cNvSpPr>
            <p:nvPr/>
          </p:nvSpPr>
          <p:spPr bwMode="auto">
            <a:xfrm>
              <a:off x="4428" y="2753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9" name="Rectangle 254"/>
            <p:cNvSpPr>
              <a:spLocks noChangeArrowheads="1"/>
            </p:cNvSpPr>
            <p:nvPr/>
          </p:nvSpPr>
          <p:spPr bwMode="auto">
            <a:xfrm>
              <a:off x="3684" y="2753"/>
              <a:ext cx="756" cy="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0" name="Rectangle 255"/>
            <p:cNvSpPr>
              <a:spLocks noChangeArrowheads="1"/>
            </p:cNvSpPr>
            <p:nvPr/>
          </p:nvSpPr>
          <p:spPr bwMode="auto">
            <a:xfrm>
              <a:off x="3535" y="269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CI</a:t>
              </a:r>
              <a:endParaRPr lang="en-US" altLang="fa-IR"/>
            </a:p>
          </p:txBody>
        </p:sp>
        <p:sp>
          <p:nvSpPr>
            <p:cNvPr id="141" name="Line 256"/>
            <p:cNvSpPr>
              <a:spLocks noChangeShapeType="1"/>
            </p:cNvSpPr>
            <p:nvPr/>
          </p:nvSpPr>
          <p:spPr bwMode="auto">
            <a:xfrm>
              <a:off x="5048" y="2690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2" name="Rectangle 257"/>
            <p:cNvSpPr>
              <a:spLocks noChangeArrowheads="1"/>
            </p:cNvSpPr>
            <p:nvPr/>
          </p:nvSpPr>
          <p:spPr bwMode="auto">
            <a:xfrm>
              <a:off x="5172" y="2690"/>
              <a:ext cx="75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" name="Rectangle 258"/>
            <p:cNvSpPr>
              <a:spLocks noChangeArrowheads="1"/>
            </p:cNvSpPr>
            <p:nvPr/>
          </p:nvSpPr>
          <p:spPr bwMode="auto">
            <a:xfrm>
              <a:off x="5209" y="256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S</a:t>
              </a:r>
              <a:endParaRPr lang="en-US" altLang="fa-IR"/>
            </a:p>
          </p:txBody>
        </p:sp>
        <p:sp>
          <p:nvSpPr>
            <p:cNvPr id="144" name="Rectangle 272"/>
            <p:cNvSpPr>
              <a:spLocks noChangeArrowheads="1"/>
            </p:cNvSpPr>
            <p:nvPr/>
          </p:nvSpPr>
          <p:spPr bwMode="auto">
            <a:xfrm>
              <a:off x="3309" y="2249"/>
              <a:ext cx="27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</a:p>
          </p:txBody>
        </p:sp>
        <p:sp>
          <p:nvSpPr>
            <p:cNvPr id="145" name="Rectangle 273"/>
            <p:cNvSpPr>
              <a:spLocks noChangeArrowheads="1"/>
            </p:cNvSpPr>
            <p:nvPr/>
          </p:nvSpPr>
          <p:spPr bwMode="auto">
            <a:xfrm>
              <a:off x="3309" y="2387"/>
              <a:ext cx="27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</a:p>
          </p:txBody>
        </p:sp>
        <p:sp>
          <p:nvSpPr>
            <p:cNvPr id="146" name="Rectangle 274"/>
            <p:cNvSpPr>
              <a:spLocks noChangeArrowheads="1"/>
            </p:cNvSpPr>
            <p:nvPr/>
          </p:nvSpPr>
          <p:spPr bwMode="auto">
            <a:xfrm>
              <a:off x="3309" y="2657"/>
              <a:ext cx="25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@t</a:t>
              </a:r>
              <a:endPara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7" name="Rectangle 275"/>
            <p:cNvSpPr>
              <a:spLocks noChangeArrowheads="1"/>
            </p:cNvSpPr>
            <p:nvPr/>
          </p:nvSpPr>
          <p:spPr bwMode="auto">
            <a:xfrm>
              <a:off x="5054" y="2703"/>
              <a:ext cx="37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</a:t>
              </a:r>
              <a:r>
                <a:rPr lang="en-US" altLang="fa-IR" sz="1300" dirty="0" err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t+1</a:t>
              </a:r>
              <a:endPara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3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265057-11CA-403A-A337-6CD55B26B440}" type="slidenum">
              <a:rPr lang="en-US" altLang="fa-IR" sz="1300" b="0">
                <a:latin typeface="Arial" panose="020B0604020202020204" pitchFamily="34" charset="0"/>
              </a:rPr>
              <a:pPr/>
              <a:t>11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defTabSz="914400" eaLnBrk="1" hangingPunct="1"/>
            <a:r>
              <a:rPr lang="en-US" altLang="fa-IR" sz="3600" dirty="0" smtClean="0"/>
              <a:t>Ripple Carry Adder Delay Analysis</a:t>
            </a:r>
          </a:p>
        </p:txBody>
      </p:sp>
      <p:pic>
        <p:nvPicPr>
          <p:cNvPr id="1434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t="61429" r="20236" b="15714"/>
          <a:stretch>
            <a:fillRect/>
          </a:stretch>
        </p:blipFill>
        <p:spPr>
          <a:xfrm>
            <a:off x="228600" y="3352800"/>
            <a:ext cx="8763000" cy="2954338"/>
          </a:xfrm>
          <a:noFill/>
        </p:spPr>
      </p:pic>
      <p:sp>
        <p:nvSpPr>
          <p:cNvPr id="22" name="Rectangle 56"/>
          <p:cNvSpPr>
            <a:spLocks noChangeArrowheads="1"/>
          </p:cNvSpPr>
          <p:nvPr/>
        </p:nvSpPr>
        <p:spPr bwMode="auto">
          <a:xfrm>
            <a:off x="7956376" y="4509120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25" name="Rectangle 56"/>
          <p:cNvSpPr>
            <a:spLocks noChangeArrowheads="1"/>
          </p:cNvSpPr>
          <p:nvPr/>
        </p:nvSpPr>
        <p:spPr bwMode="auto">
          <a:xfrm>
            <a:off x="7524328" y="3814395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26" name="Rectangle 56"/>
          <p:cNvSpPr>
            <a:spLocks noChangeArrowheads="1"/>
          </p:cNvSpPr>
          <p:nvPr/>
        </p:nvSpPr>
        <p:spPr bwMode="auto">
          <a:xfrm>
            <a:off x="6804248" y="3814395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grpSp>
        <p:nvGrpSpPr>
          <p:cNvPr id="27" name="Group 182"/>
          <p:cNvGrpSpPr>
            <a:grpSpLocks/>
          </p:cNvGrpSpPr>
          <p:nvPr/>
        </p:nvGrpSpPr>
        <p:grpSpPr bwMode="auto">
          <a:xfrm>
            <a:off x="251520" y="1549400"/>
            <a:ext cx="5054600" cy="1287463"/>
            <a:chOff x="764" y="976"/>
            <a:chExt cx="3184" cy="811"/>
          </a:xfrm>
        </p:grpSpPr>
        <p:sp>
          <p:nvSpPr>
            <p:cNvPr id="28" name="Arc 4"/>
            <p:cNvSpPr>
              <a:spLocks/>
            </p:cNvSpPr>
            <p:nvPr/>
          </p:nvSpPr>
          <p:spPr bwMode="auto">
            <a:xfrm>
              <a:off x="1949" y="992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9" name="Arc 5"/>
            <p:cNvSpPr>
              <a:spLocks/>
            </p:cNvSpPr>
            <p:nvPr/>
          </p:nvSpPr>
          <p:spPr bwMode="auto">
            <a:xfrm>
              <a:off x="1949" y="992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0" name="Arc 6"/>
            <p:cNvSpPr>
              <a:spLocks/>
            </p:cNvSpPr>
            <p:nvPr/>
          </p:nvSpPr>
          <p:spPr bwMode="auto">
            <a:xfrm>
              <a:off x="1972" y="1113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1" name="Arc 7"/>
            <p:cNvSpPr>
              <a:spLocks/>
            </p:cNvSpPr>
            <p:nvPr/>
          </p:nvSpPr>
          <p:spPr bwMode="auto">
            <a:xfrm>
              <a:off x="1949" y="1113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1971" y="1056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1971" y="1170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2589" y="1033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>
              <a:off x="2589" y="1307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 flipV="1">
              <a:off x="2589" y="1033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" name="Arc 13"/>
            <p:cNvSpPr>
              <a:spLocks/>
            </p:cNvSpPr>
            <p:nvPr/>
          </p:nvSpPr>
          <p:spPr bwMode="auto">
            <a:xfrm>
              <a:off x="2859" y="1033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8" name="Arc 14"/>
            <p:cNvSpPr>
              <a:spLocks/>
            </p:cNvSpPr>
            <p:nvPr/>
          </p:nvSpPr>
          <p:spPr bwMode="auto">
            <a:xfrm>
              <a:off x="2859" y="1038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9" name="Arc 15"/>
            <p:cNvSpPr>
              <a:spLocks/>
            </p:cNvSpPr>
            <p:nvPr/>
          </p:nvSpPr>
          <p:spPr bwMode="auto">
            <a:xfrm>
              <a:off x="2859" y="117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" name="Arc 16"/>
            <p:cNvSpPr>
              <a:spLocks/>
            </p:cNvSpPr>
            <p:nvPr/>
          </p:nvSpPr>
          <p:spPr bwMode="auto">
            <a:xfrm>
              <a:off x="2859" y="1170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>
              <a:off x="2589" y="1490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2589" y="1764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flipV="1">
              <a:off x="2589" y="1490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4" name="Arc 20"/>
            <p:cNvSpPr>
              <a:spLocks/>
            </p:cNvSpPr>
            <p:nvPr/>
          </p:nvSpPr>
          <p:spPr bwMode="auto">
            <a:xfrm>
              <a:off x="2859" y="149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" name="Arc 21"/>
            <p:cNvSpPr>
              <a:spLocks/>
            </p:cNvSpPr>
            <p:nvPr/>
          </p:nvSpPr>
          <p:spPr bwMode="auto">
            <a:xfrm>
              <a:off x="2859" y="1495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6" name="Arc 22"/>
            <p:cNvSpPr>
              <a:spLocks/>
            </p:cNvSpPr>
            <p:nvPr/>
          </p:nvSpPr>
          <p:spPr bwMode="auto">
            <a:xfrm>
              <a:off x="2859" y="1627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" name="Arc 23"/>
            <p:cNvSpPr>
              <a:spLocks/>
            </p:cNvSpPr>
            <p:nvPr/>
          </p:nvSpPr>
          <p:spPr bwMode="auto">
            <a:xfrm>
              <a:off x="2859" y="1627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8" name="Arc 24"/>
            <p:cNvSpPr>
              <a:spLocks/>
            </p:cNvSpPr>
            <p:nvPr/>
          </p:nvSpPr>
          <p:spPr bwMode="auto">
            <a:xfrm>
              <a:off x="3241" y="1278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9" name="Arc 25"/>
            <p:cNvSpPr>
              <a:spLocks/>
            </p:cNvSpPr>
            <p:nvPr/>
          </p:nvSpPr>
          <p:spPr bwMode="auto">
            <a:xfrm>
              <a:off x="3241" y="1278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0" name="Arc 26"/>
            <p:cNvSpPr>
              <a:spLocks/>
            </p:cNvSpPr>
            <p:nvPr/>
          </p:nvSpPr>
          <p:spPr bwMode="auto">
            <a:xfrm>
              <a:off x="3264" y="1398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1" name="Arc 27"/>
            <p:cNvSpPr>
              <a:spLocks/>
            </p:cNvSpPr>
            <p:nvPr/>
          </p:nvSpPr>
          <p:spPr bwMode="auto">
            <a:xfrm>
              <a:off x="3241" y="1398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>
              <a:off x="3263" y="1341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" name="Line 29"/>
            <p:cNvSpPr>
              <a:spLocks noChangeShapeType="1"/>
            </p:cNvSpPr>
            <p:nvPr/>
          </p:nvSpPr>
          <p:spPr bwMode="auto">
            <a:xfrm>
              <a:off x="3263" y="1455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4" name="Line 30"/>
            <p:cNvSpPr>
              <a:spLocks noChangeShapeType="1"/>
            </p:cNvSpPr>
            <p:nvPr/>
          </p:nvSpPr>
          <p:spPr bwMode="auto">
            <a:xfrm>
              <a:off x="2477" y="1569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" name="Rectangle 31"/>
            <p:cNvSpPr>
              <a:spLocks noChangeArrowheads="1"/>
            </p:cNvSpPr>
            <p:nvPr/>
          </p:nvSpPr>
          <p:spPr bwMode="auto">
            <a:xfrm>
              <a:off x="1859" y="1569"/>
              <a:ext cx="629" cy="1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6" name="Rectangle 32"/>
            <p:cNvSpPr>
              <a:spLocks noChangeArrowheads="1"/>
            </p:cNvSpPr>
            <p:nvPr/>
          </p:nvSpPr>
          <p:spPr bwMode="auto">
            <a:xfrm>
              <a:off x="1780" y="1489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 sz="2800"/>
            </a:p>
          </p:txBody>
        </p:sp>
        <p:sp>
          <p:nvSpPr>
            <p:cNvPr id="57" name="Line 33"/>
            <p:cNvSpPr>
              <a:spLocks noChangeShapeType="1"/>
            </p:cNvSpPr>
            <p:nvPr/>
          </p:nvSpPr>
          <p:spPr bwMode="auto">
            <a:xfrm>
              <a:off x="1859" y="1056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8" name="Rectangle 34"/>
            <p:cNvSpPr>
              <a:spLocks noChangeArrowheads="1"/>
            </p:cNvSpPr>
            <p:nvPr/>
          </p:nvSpPr>
          <p:spPr bwMode="auto">
            <a:xfrm>
              <a:off x="1780" y="976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 sz="2800"/>
            </a:p>
          </p:txBody>
        </p:sp>
        <p:sp>
          <p:nvSpPr>
            <p:cNvPr id="59" name="Line 35"/>
            <p:cNvSpPr>
              <a:spLocks noChangeShapeType="1"/>
            </p:cNvSpPr>
            <p:nvPr/>
          </p:nvSpPr>
          <p:spPr bwMode="auto">
            <a:xfrm>
              <a:off x="2477" y="1684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0" name="Rectangle 36"/>
            <p:cNvSpPr>
              <a:spLocks noChangeArrowheads="1"/>
            </p:cNvSpPr>
            <p:nvPr/>
          </p:nvSpPr>
          <p:spPr bwMode="auto">
            <a:xfrm>
              <a:off x="1859" y="1684"/>
              <a:ext cx="629" cy="1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1" name="Rectangle 37"/>
            <p:cNvSpPr>
              <a:spLocks noChangeArrowheads="1"/>
            </p:cNvSpPr>
            <p:nvPr/>
          </p:nvSpPr>
          <p:spPr bwMode="auto">
            <a:xfrm>
              <a:off x="1780" y="1603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 sz="2800"/>
            </a:p>
          </p:txBody>
        </p:sp>
        <p:sp>
          <p:nvSpPr>
            <p:cNvPr id="62" name="Line 38"/>
            <p:cNvSpPr>
              <a:spLocks noChangeShapeType="1"/>
            </p:cNvSpPr>
            <p:nvPr/>
          </p:nvSpPr>
          <p:spPr bwMode="auto">
            <a:xfrm>
              <a:off x="1859" y="1170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" name="Rectangle 39"/>
            <p:cNvSpPr>
              <a:spLocks noChangeArrowheads="1"/>
            </p:cNvSpPr>
            <p:nvPr/>
          </p:nvSpPr>
          <p:spPr bwMode="auto">
            <a:xfrm>
              <a:off x="1780" y="1090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 sz="2800"/>
            </a:p>
          </p:txBody>
        </p:sp>
        <p:sp>
          <p:nvSpPr>
            <p:cNvPr id="64" name="Line 40"/>
            <p:cNvSpPr>
              <a:spLocks noChangeShapeType="1"/>
            </p:cNvSpPr>
            <p:nvPr/>
          </p:nvSpPr>
          <p:spPr bwMode="auto">
            <a:xfrm>
              <a:off x="2465" y="1227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" name="Rectangle 41"/>
            <p:cNvSpPr>
              <a:spLocks noChangeArrowheads="1"/>
            </p:cNvSpPr>
            <p:nvPr/>
          </p:nvSpPr>
          <p:spPr bwMode="auto">
            <a:xfrm>
              <a:off x="2465" y="1216"/>
              <a:ext cx="23" cy="137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6" name="Rectangle 42"/>
            <p:cNvSpPr>
              <a:spLocks noChangeArrowheads="1"/>
            </p:cNvSpPr>
            <p:nvPr/>
          </p:nvSpPr>
          <p:spPr bwMode="auto">
            <a:xfrm>
              <a:off x="1848" y="1330"/>
              <a:ext cx="640" cy="2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7" name="Rectangle 43"/>
            <p:cNvSpPr>
              <a:spLocks noChangeArrowheads="1"/>
            </p:cNvSpPr>
            <p:nvPr/>
          </p:nvSpPr>
          <p:spPr bwMode="auto">
            <a:xfrm>
              <a:off x="1724" y="1261"/>
              <a:ext cx="15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CI</a:t>
              </a:r>
              <a:endParaRPr lang="en-US" altLang="fa-IR" sz="2800"/>
            </a:p>
          </p:txBody>
        </p:sp>
        <p:sp>
          <p:nvSpPr>
            <p:cNvPr id="68" name="Line 44"/>
            <p:cNvSpPr>
              <a:spLocks noChangeShapeType="1"/>
            </p:cNvSpPr>
            <p:nvPr/>
          </p:nvSpPr>
          <p:spPr bwMode="auto">
            <a:xfrm>
              <a:off x="2364" y="1113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9" name="Line 45"/>
            <p:cNvSpPr>
              <a:spLocks noChangeShapeType="1"/>
            </p:cNvSpPr>
            <p:nvPr/>
          </p:nvSpPr>
          <p:spPr bwMode="auto">
            <a:xfrm>
              <a:off x="2477" y="1113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0" name="Line 46"/>
            <p:cNvSpPr>
              <a:spLocks noChangeShapeType="1"/>
            </p:cNvSpPr>
            <p:nvPr/>
          </p:nvSpPr>
          <p:spPr bwMode="auto">
            <a:xfrm>
              <a:off x="3140" y="1341"/>
              <a:ext cx="134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1" name="Line 47"/>
            <p:cNvSpPr>
              <a:spLocks noChangeShapeType="1"/>
            </p:cNvSpPr>
            <p:nvPr/>
          </p:nvSpPr>
          <p:spPr bwMode="auto">
            <a:xfrm>
              <a:off x="2982" y="1170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" name="Rectangle 48"/>
            <p:cNvSpPr>
              <a:spLocks noChangeArrowheads="1"/>
            </p:cNvSpPr>
            <p:nvPr/>
          </p:nvSpPr>
          <p:spPr bwMode="auto">
            <a:xfrm>
              <a:off x="3083" y="1159"/>
              <a:ext cx="79" cy="2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3" name="Rectangle 49"/>
            <p:cNvSpPr>
              <a:spLocks noChangeArrowheads="1"/>
            </p:cNvSpPr>
            <p:nvPr/>
          </p:nvSpPr>
          <p:spPr bwMode="auto">
            <a:xfrm>
              <a:off x="3140" y="1159"/>
              <a:ext cx="22" cy="1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4" name="Line 50"/>
            <p:cNvSpPr>
              <a:spLocks noChangeShapeType="1"/>
            </p:cNvSpPr>
            <p:nvPr/>
          </p:nvSpPr>
          <p:spPr bwMode="auto">
            <a:xfrm>
              <a:off x="3151" y="1455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" name="Line 51"/>
            <p:cNvSpPr>
              <a:spLocks noChangeShapeType="1"/>
            </p:cNvSpPr>
            <p:nvPr/>
          </p:nvSpPr>
          <p:spPr bwMode="auto">
            <a:xfrm>
              <a:off x="2982" y="1627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6" name="Rectangle 52"/>
            <p:cNvSpPr>
              <a:spLocks noChangeArrowheads="1"/>
            </p:cNvSpPr>
            <p:nvPr/>
          </p:nvSpPr>
          <p:spPr bwMode="auto">
            <a:xfrm>
              <a:off x="3151" y="1455"/>
              <a:ext cx="11" cy="18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7" name="Rectangle 53"/>
            <p:cNvSpPr>
              <a:spLocks noChangeArrowheads="1"/>
            </p:cNvSpPr>
            <p:nvPr/>
          </p:nvSpPr>
          <p:spPr bwMode="auto">
            <a:xfrm>
              <a:off x="3095" y="1627"/>
              <a:ext cx="67" cy="1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8" name="Line 54"/>
            <p:cNvSpPr>
              <a:spLocks noChangeShapeType="1"/>
            </p:cNvSpPr>
            <p:nvPr/>
          </p:nvSpPr>
          <p:spPr bwMode="auto">
            <a:xfrm>
              <a:off x="3656" y="1398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" name="Rectangle 55"/>
            <p:cNvSpPr>
              <a:spLocks noChangeArrowheads="1"/>
            </p:cNvSpPr>
            <p:nvPr/>
          </p:nvSpPr>
          <p:spPr bwMode="auto">
            <a:xfrm>
              <a:off x="3746" y="1272"/>
              <a:ext cx="20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CO</a:t>
              </a:r>
              <a:endParaRPr lang="en-US" altLang="fa-IR" sz="2800"/>
            </a:p>
          </p:txBody>
        </p:sp>
        <p:sp>
          <p:nvSpPr>
            <p:cNvPr id="80" name="Rectangle 56"/>
            <p:cNvSpPr>
              <a:spLocks noChangeArrowheads="1"/>
            </p:cNvSpPr>
            <p:nvPr/>
          </p:nvSpPr>
          <p:spPr bwMode="auto">
            <a:xfrm>
              <a:off x="1510" y="976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1" name="Rectangle 57"/>
            <p:cNvSpPr>
              <a:spLocks noChangeArrowheads="1"/>
            </p:cNvSpPr>
            <p:nvPr/>
          </p:nvSpPr>
          <p:spPr bwMode="auto">
            <a:xfrm>
              <a:off x="1510" y="1113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58"/>
            <p:cNvSpPr>
              <a:spLocks noChangeArrowheads="1"/>
            </p:cNvSpPr>
            <p:nvPr/>
          </p:nvSpPr>
          <p:spPr bwMode="auto">
            <a:xfrm>
              <a:off x="1510" y="1501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59"/>
            <p:cNvSpPr>
              <a:spLocks noChangeArrowheads="1"/>
            </p:cNvSpPr>
            <p:nvPr/>
          </p:nvSpPr>
          <p:spPr bwMode="auto">
            <a:xfrm>
              <a:off x="1510" y="1626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4" name="Rectangle 60"/>
            <p:cNvSpPr>
              <a:spLocks noChangeArrowheads="1"/>
            </p:cNvSpPr>
            <p:nvPr/>
          </p:nvSpPr>
          <p:spPr bwMode="auto">
            <a:xfrm>
              <a:off x="1510" y="1272"/>
              <a:ext cx="13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@t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5" name="Rectangle 61"/>
            <p:cNvSpPr>
              <a:spLocks noChangeArrowheads="1"/>
            </p:cNvSpPr>
            <p:nvPr/>
          </p:nvSpPr>
          <p:spPr bwMode="auto">
            <a:xfrm>
              <a:off x="2409" y="987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6" name="Rectangle 62"/>
            <p:cNvSpPr>
              <a:spLocks noChangeArrowheads="1"/>
            </p:cNvSpPr>
            <p:nvPr/>
          </p:nvSpPr>
          <p:spPr bwMode="auto">
            <a:xfrm>
              <a:off x="3072" y="1661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7" name="Rectangle 63"/>
            <p:cNvSpPr>
              <a:spLocks noChangeArrowheads="1"/>
            </p:cNvSpPr>
            <p:nvPr/>
          </p:nvSpPr>
          <p:spPr bwMode="auto">
            <a:xfrm>
              <a:off x="3050" y="1021"/>
              <a:ext cx="25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</a:t>
              </a:r>
              <a:r>
                <a:rPr lang="en-US" altLang="fa-IR" sz="1300" dirty="0" err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t+1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8" name="Rectangle 64"/>
            <p:cNvSpPr>
              <a:spLocks noChangeArrowheads="1"/>
            </p:cNvSpPr>
            <p:nvPr/>
          </p:nvSpPr>
          <p:spPr bwMode="auto">
            <a:xfrm>
              <a:off x="3656" y="1455"/>
              <a:ext cx="25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</a:t>
              </a:r>
              <a:r>
                <a:rPr lang="en-US" altLang="fa-IR" sz="1300" dirty="0" err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t+2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9" name="Rectangle 65"/>
            <p:cNvSpPr>
              <a:spLocks noChangeArrowheads="1"/>
            </p:cNvSpPr>
            <p:nvPr/>
          </p:nvSpPr>
          <p:spPr bwMode="auto">
            <a:xfrm>
              <a:off x="764" y="1056"/>
              <a:ext cx="608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late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arriving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signal</a:t>
              </a:r>
            </a:p>
          </p:txBody>
        </p:sp>
        <p:sp>
          <p:nvSpPr>
            <p:cNvPr id="90" name="Line 66"/>
            <p:cNvSpPr>
              <a:spLocks noChangeShapeType="1"/>
            </p:cNvSpPr>
            <p:nvPr/>
          </p:nvSpPr>
          <p:spPr bwMode="auto">
            <a:xfrm>
              <a:off x="1389" y="1296"/>
              <a:ext cx="130" cy="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93" name="Rectangle 56"/>
          <p:cNvSpPr>
            <a:spLocks noChangeArrowheads="1"/>
          </p:cNvSpPr>
          <p:nvPr/>
        </p:nvSpPr>
        <p:spPr bwMode="auto">
          <a:xfrm>
            <a:off x="7239770" y="5301208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@2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94" name="Rectangle 56"/>
          <p:cNvSpPr>
            <a:spLocks noChangeArrowheads="1"/>
          </p:cNvSpPr>
          <p:nvPr/>
        </p:nvSpPr>
        <p:spPr bwMode="auto">
          <a:xfrm>
            <a:off x="6140011" y="4885129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@3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98" name="Rectangle 56"/>
          <p:cNvSpPr>
            <a:spLocks noChangeArrowheads="1"/>
          </p:cNvSpPr>
          <p:nvPr/>
        </p:nvSpPr>
        <p:spPr bwMode="auto">
          <a:xfrm>
            <a:off x="5685274" y="3805009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99" name="Rectangle 56"/>
          <p:cNvSpPr>
            <a:spLocks noChangeArrowheads="1"/>
          </p:cNvSpPr>
          <p:nvPr/>
        </p:nvSpPr>
        <p:spPr bwMode="auto">
          <a:xfrm>
            <a:off x="4965194" y="3805009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0" name="Rectangle 56"/>
          <p:cNvSpPr>
            <a:spLocks noChangeArrowheads="1"/>
          </p:cNvSpPr>
          <p:nvPr/>
        </p:nvSpPr>
        <p:spPr bwMode="auto">
          <a:xfrm>
            <a:off x="3818766" y="3798426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1" name="Rectangle 56"/>
          <p:cNvSpPr>
            <a:spLocks noChangeArrowheads="1"/>
          </p:cNvSpPr>
          <p:nvPr/>
        </p:nvSpPr>
        <p:spPr bwMode="auto">
          <a:xfrm>
            <a:off x="3098686" y="3798426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2" name="Rectangle 56"/>
          <p:cNvSpPr>
            <a:spLocks noChangeArrowheads="1"/>
          </p:cNvSpPr>
          <p:nvPr/>
        </p:nvSpPr>
        <p:spPr bwMode="auto">
          <a:xfrm>
            <a:off x="1979712" y="3789040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3" name="Rectangle 56"/>
          <p:cNvSpPr>
            <a:spLocks noChangeArrowheads="1"/>
          </p:cNvSpPr>
          <p:nvPr/>
        </p:nvSpPr>
        <p:spPr bwMode="auto">
          <a:xfrm>
            <a:off x="1259632" y="3789040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8" name="Rectangle 56"/>
          <p:cNvSpPr>
            <a:spLocks noChangeArrowheads="1"/>
          </p:cNvSpPr>
          <p:nvPr/>
        </p:nvSpPr>
        <p:spPr bwMode="auto">
          <a:xfrm>
            <a:off x="4196911" y="4857384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@5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9" name="Rectangle 56"/>
          <p:cNvSpPr>
            <a:spLocks noChangeArrowheads="1"/>
          </p:cNvSpPr>
          <p:nvPr/>
        </p:nvSpPr>
        <p:spPr bwMode="auto">
          <a:xfrm>
            <a:off x="5292080" y="5283723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@4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10" name="Rectangle 56"/>
          <p:cNvSpPr>
            <a:spLocks noChangeArrowheads="1"/>
          </p:cNvSpPr>
          <p:nvPr/>
        </p:nvSpPr>
        <p:spPr bwMode="auto">
          <a:xfrm>
            <a:off x="2254157" y="4885129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@7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11" name="Rectangle 56"/>
          <p:cNvSpPr>
            <a:spLocks noChangeArrowheads="1"/>
          </p:cNvSpPr>
          <p:nvPr/>
        </p:nvSpPr>
        <p:spPr bwMode="auto">
          <a:xfrm>
            <a:off x="467544" y="4857384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@9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12" name="Arc 194"/>
          <p:cNvSpPr>
            <a:spLocks/>
          </p:cNvSpPr>
          <p:nvPr/>
        </p:nvSpPr>
        <p:spPr bwMode="auto">
          <a:xfrm>
            <a:off x="2123728" y="1577451"/>
            <a:ext cx="109538" cy="2111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13" name="Arc 194"/>
          <p:cNvSpPr>
            <a:spLocks/>
          </p:cNvSpPr>
          <p:nvPr/>
        </p:nvSpPr>
        <p:spPr bwMode="auto">
          <a:xfrm>
            <a:off x="4184301" y="2023269"/>
            <a:ext cx="109538" cy="2111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114" name="Group 276"/>
          <p:cNvGrpSpPr>
            <a:grpSpLocks/>
          </p:cNvGrpSpPr>
          <p:nvPr/>
        </p:nvGrpSpPr>
        <p:grpSpPr bwMode="auto">
          <a:xfrm>
            <a:off x="5580112" y="1628800"/>
            <a:ext cx="3363913" cy="1014413"/>
            <a:chOff x="3309" y="2248"/>
            <a:chExt cx="2119" cy="639"/>
          </a:xfrm>
        </p:grpSpPr>
        <p:sp>
          <p:nvSpPr>
            <p:cNvPr id="115" name="Arc 190"/>
            <p:cNvSpPr>
              <a:spLocks/>
            </p:cNvSpPr>
            <p:nvPr/>
          </p:nvSpPr>
          <p:spPr bwMode="auto">
            <a:xfrm>
              <a:off x="3771" y="2305"/>
              <a:ext cx="81" cy="146"/>
            </a:xfrm>
            <a:custGeom>
              <a:avLst/>
              <a:gdLst>
                <a:gd name="T0" fmla="*/ 0 w 21631"/>
                <a:gd name="T1" fmla="*/ 0 h 21600"/>
                <a:gd name="T2" fmla="*/ 0 w 21631"/>
                <a:gd name="T3" fmla="*/ 0 h 21600"/>
                <a:gd name="T4" fmla="*/ 0 w 2163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1"/>
                <a:gd name="T10" fmla="*/ 0 h 21600"/>
                <a:gd name="T11" fmla="*/ 21631 w 216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1" h="21600" fill="none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</a:path>
                <a:path w="21631" h="21600" stroke="0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  <a:lnTo>
                    <a:pt x="31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6" name="Arc 191"/>
            <p:cNvSpPr>
              <a:spLocks/>
            </p:cNvSpPr>
            <p:nvPr/>
          </p:nvSpPr>
          <p:spPr bwMode="auto">
            <a:xfrm>
              <a:off x="3771" y="2438"/>
              <a:ext cx="81" cy="146"/>
            </a:xfrm>
            <a:custGeom>
              <a:avLst/>
              <a:gdLst>
                <a:gd name="T0" fmla="*/ 0 w 21631"/>
                <a:gd name="T1" fmla="*/ 0 h 21600"/>
                <a:gd name="T2" fmla="*/ 0 w 21631"/>
                <a:gd name="T3" fmla="*/ 0 h 21600"/>
                <a:gd name="T4" fmla="*/ 0 w 2163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1"/>
                <a:gd name="T10" fmla="*/ 0 h 21600"/>
                <a:gd name="T11" fmla="*/ 21631 w 216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1" h="21600" fill="none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</a:path>
                <a:path w="21631" h="21600" stroke="0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  <a:lnTo>
                    <a:pt x="31" y="0"/>
                  </a:lnTo>
                  <a:lnTo>
                    <a:pt x="2163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7" name="Line 192"/>
            <p:cNvSpPr>
              <a:spLocks noChangeShapeType="1"/>
            </p:cNvSpPr>
            <p:nvPr/>
          </p:nvSpPr>
          <p:spPr bwMode="auto">
            <a:xfrm>
              <a:off x="3795" y="2375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" name="Line 193"/>
            <p:cNvSpPr>
              <a:spLocks noChangeShapeType="1"/>
            </p:cNvSpPr>
            <p:nvPr/>
          </p:nvSpPr>
          <p:spPr bwMode="auto">
            <a:xfrm>
              <a:off x="3795" y="2501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9" name="Arc 194"/>
            <p:cNvSpPr>
              <a:spLocks/>
            </p:cNvSpPr>
            <p:nvPr/>
          </p:nvSpPr>
          <p:spPr bwMode="auto">
            <a:xfrm>
              <a:off x="3845" y="2305"/>
              <a:ext cx="69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0" name="Arc 195"/>
            <p:cNvSpPr>
              <a:spLocks/>
            </p:cNvSpPr>
            <p:nvPr/>
          </p:nvSpPr>
          <p:spPr bwMode="auto">
            <a:xfrm>
              <a:off x="3845" y="2305"/>
              <a:ext cx="465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7" y="0"/>
                    <a:pt x="21569" y="9636"/>
                    <a:pt x="21599" y="21544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7" y="0"/>
                    <a:pt x="21569" y="9636"/>
                    <a:pt x="21599" y="2154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1" name="Arc 196"/>
            <p:cNvSpPr>
              <a:spLocks/>
            </p:cNvSpPr>
            <p:nvPr/>
          </p:nvSpPr>
          <p:spPr bwMode="auto">
            <a:xfrm>
              <a:off x="3870" y="2438"/>
              <a:ext cx="441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" name="Arc 197"/>
            <p:cNvSpPr>
              <a:spLocks/>
            </p:cNvSpPr>
            <p:nvPr/>
          </p:nvSpPr>
          <p:spPr bwMode="auto">
            <a:xfrm>
              <a:off x="3845" y="2438"/>
              <a:ext cx="69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" name="Arc 198"/>
            <p:cNvSpPr>
              <a:spLocks/>
            </p:cNvSpPr>
            <p:nvPr/>
          </p:nvSpPr>
          <p:spPr bwMode="auto">
            <a:xfrm>
              <a:off x="4515" y="2557"/>
              <a:ext cx="81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" name="Arc 199"/>
            <p:cNvSpPr>
              <a:spLocks/>
            </p:cNvSpPr>
            <p:nvPr/>
          </p:nvSpPr>
          <p:spPr bwMode="auto">
            <a:xfrm>
              <a:off x="4515" y="2690"/>
              <a:ext cx="81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5" name="Line 200"/>
            <p:cNvSpPr>
              <a:spLocks noChangeShapeType="1"/>
            </p:cNvSpPr>
            <p:nvPr/>
          </p:nvSpPr>
          <p:spPr bwMode="auto">
            <a:xfrm>
              <a:off x="4540" y="2627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6" name="Line 201"/>
            <p:cNvSpPr>
              <a:spLocks noChangeShapeType="1"/>
            </p:cNvSpPr>
            <p:nvPr/>
          </p:nvSpPr>
          <p:spPr bwMode="auto">
            <a:xfrm>
              <a:off x="4540" y="2753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7" name="Arc 202"/>
            <p:cNvSpPr>
              <a:spLocks/>
            </p:cNvSpPr>
            <p:nvPr/>
          </p:nvSpPr>
          <p:spPr bwMode="auto">
            <a:xfrm>
              <a:off x="4590" y="2557"/>
              <a:ext cx="69" cy="133"/>
            </a:xfrm>
            <a:custGeom>
              <a:avLst/>
              <a:gdLst>
                <a:gd name="T0" fmla="*/ 0 w 21633"/>
                <a:gd name="T1" fmla="*/ 0 h 21600"/>
                <a:gd name="T2" fmla="*/ 0 w 21633"/>
                <a:gd name="T3" fmla="*/ 0 h 21600"/>
                <a:gd name="T4" fmla="*/ 0 w 2163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3"/>
                <a:gd name="T10" fmla="*/ 0 h 21600"/>
                <a:gd name="T11" fmla="*/ 21633 w 2163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3" h="21600" fill="none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</a:path>
                <a:path w="21633" h="21600" stroke="0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  <a:lnTo>
                    <a:pt x="33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8" name="Arc 203"/>
            <p:cNvSpPr>
              <a:spLocks/>
            </p:cNvSpPr>
            <p:nvPr/>
          </p:nvSpPr>
          <p:spPr bwMode="auto">
            <a:xfrm>
              <a:off x="4590" y="2557"/>
              <a:ext cx="466" cy="146"/>
            </a:xfrm>
            <a:custGeom>
              <a:avLst/>
              <a:gdLst>
                <a:gd name="T0" fmla="*/ 0 w 21617"/>
                <a:gd name="T1" fmla="*/ 0 h 21600"/>
                <a:gd name="T2" fmla="*/ 0 w 21617"/>
                <a:gd name="T3" fmla="*/ 0 h 21600"/>
                <a:gd name="T4" fmla="*/ 0 w 2161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600"/>
                <a:gd name="T11" fmla="*/ 21617 w 2161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9" name="Arc 204"/>
            <p:cNvSpPr>
              <a:spLocks/>
            </p:cNvSpPr>
            <p:nvPr/>
          </p:nvSpPr>
          <p:spPr bwMode="auto">
            <a:xfrm>
              <a:off x="4614" y="2690"/>
              <a:ext cx="441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0" name="Arc 205"/>
            <p:cNvSpPr>
              <a:spLocks/>
            </p:cNvSpPr>
            <p:nvPr/>
          </p:nvSpPr>
          <p:spPr bwMode="auto">
            <a:xfrm>
              <a:off x="4590" y="2690"/>
              <a:ext cx="69" cy="145"/>
            </a:xfrm>
            <a:custGeom>
              <a:avLst/>
              <a:gdLst>
                <a:gd name="T0" fmla="*/ 0 w 21637"/>
                <a:gd name="T1" fmla="*/ 0 h 21600"/>
                <a:gd name="T2" fmla="*/ 0 w 21637"/>
                <a:gd name="T3" fmla="*/ 0 h 21600"/>
                <a:gd name="T4" fmla="*/ 0 w 2163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7"/>
                <a:gd name="T10" fmla="*/ 0 h 21600"/>
                <a:gd name="T11" fmla="*/ 21637 w 2163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7" h="21600" fill="none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</a:path>
                <a:path w="21637" h="21600" stroke="0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  <a:lnTo>
                    <a:pt x="37" y="0"/>
                  </a:lnTo>
                  <a:lnTo>
                    <a:pt x="21637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1" name="Line 237"/>
            <p:cNvSpPr>
              <a:spLocks noChangeShapeType="1"/>
            </p:cNvSpPr>
            <p:nvPr/>
          </p:nvSpPr>
          <p:spPr bwMode="auto">
            <a:xfrm>
              <a:off x="3684" y="2375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2" name="Rectangle 238"/>
            <p:cNvSpPr>
              <a:spLocks noChangeArrowheads="1"/>
            </p:cNvSpPr>
            <p:nvPr/>
          </p:nvSpPr>
          <p:spPr bwMode="auto">
            <a:xfrm>
              <a:off x="3597" y="22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A</a:t>
              </a:r>
              <a:endParaRPr lang="en-US" altLang="fa-IR"/>
            </a:p>
          </p:txBody>
        </p:sp>
        <p:sp>
          <p:nvSpPr>
            <p:cNvPr id="133" name="Line 244"/>
            <p:cNvSpPr>
              <a:spLocks noChangeShapeType="1"/>
            </p:cNvSpPr>
            <p:nvPr/>
          </p:nvSpPr>
          <p:spPr bwMode="auto">
            <a:xfrm>
              <a:off x="3684" y="2501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4" name="Rectangle 245"/>
            <p:cNvSpPr>
              <a:spLocks noChangeArrowheads="1"/>
            </p:cNvSpPr>
            <p:nvPr/>
          </p:nvSpPr>
          <p:spPr bwMode="auto">
            <a:xfrm>
              <a:off x="3597" y="2437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B</a:t>
              </a:r>
              <a:endParaRPr lang="en-US" altLang="fa-IR"/>
            </a:p>
          </p:txBody>
        </p:sp>
        <p:sp>
          <p:nvSpPr>
            <p:cNvPr id="135" name="Line 246"/>
            <p:cNvSpPr>
              <a:spLocks noChangeShapeType="1"/>
            </p:cNvSpPr>
            <p:nvPr/>
          </p:nvSpPr>
          <p:spPr bwMode="auto">
            <a:xfrm>
              <a:off x="4428" y="2627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6" name="Line 247"/>
            <p:cNvSpPr>
              <a:spLocks noChangeShapeType="1"/>
            </p:cNvSpPr>
            <p:nvPr/>
          </p:nvSpPr>
          <p:spPr bwMode="auto">
            <a:xfrm>
              <a:off x="4304" y="2438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7" name="Rectangle 248"/>
            <p:cNvSpPr>
              <a:spLocks noChangeArrowheads="1"/>
            </p:cNvSpPr>
            <p:nvPr/>
          </p:nvSpPr>
          <p:spPr bwMode="auto">
            <a:xfrm>
              <a:off x="4428" y="2438"/>
              <a:ext cx="12" cy="2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38" name="Line 253"/>
            <p:cNvSpPr>
              <a:spLocks noChangeShapeType="1"/>
            </p:cNvSpPr>
            <p:nvPr/>
          </p:nvSpPr>
          <p:spPr bwMode="auto">
            <a:xfrm>
              <a:off x="4428" y="2753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9" name="Rectangle 254"/>
            <p:cNvSpPr>
              <a:spLocks noChangeArrowheads="1"/>
            </p:cNvSpPr>
            <p:nvPr/>
          </p:nvSpPr>
          <p:spPr bwMode="auto">
            <a:xfrm>
              <a:off x="3684" y="2753"/>
              <a:ext cx="756" cy="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0" name="Rectangle 255"/>
            <p:cNvSpPr>
              <a:spLocks noChangeArrowheads="1"/>
            </p:cNvSpPr>
            <p:nvPr/>
          </p:nvSpPr>
          <p:spPr bwMode="auto">
            <a:xfrm>
              <a:off x="3535" y="269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CI</a:t>
              </a:r>
              <a:endParaRPr lang="en-US" altLang="fa-IR"/>
            </a:p>
          </p:txBody>
        </p:sp>
        <p:sp>
          <p:nvSpPr>
            <p:cNvPr id="141" name="Line 256"/>
            <p:cNvSpPr>
              <a:spLocks noChangeShapeType="1"/>
            </p:cNvSpPr>
            <p:nvPr/>
          </p:nvSpPr>
          <p:spPr bwMode="auto">
            <a:xfrm>
              <a:off x="5048" y="2690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2" name="Rectangle 257"/>
            <p:cNvSpPr>
              <a:spLocks noChangeArrowheads="1"/>
            </p:cNvSpPr>
            <p:nvPr/>
          </p:nvSpPr>
          <p:spPr bwMode="auto">
            <a:xfrm>
              <a:off x="5172" y="2690"/>
              <a:ext cx="75" cy="1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" name="Rectangle 258"/>
            <p:cNvSpPr>
              <a:spLocks noChangeArrowheads="1"/>
            </p:cNvSpPr>
            <p:nvPr/>
          </p:nvSpPr>
          <p:spPr bwMode="auto">
            <a:xfrm>
              <a:off x="5209" y="256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S</a:t>
              </a:r>
              <a:endParaRPr lang="en-US" altLang="fa-IR"/>
            </a:p>
          </p:txBody>
        </p:sp>
        <p:sp>
          <p:nvSpPr>
            <p:cNvPr id="144" name="Rectangle 272"/>
            <p:cNvSpPr>
              <a:spLocks noChangeArrowheads="1"/>
            </p:cNvSpPr>
            <p:nvPr/>
          </p:nvSpPr>
          <p:spPr bwMode="auto">
            <a:xfrm>
              <a:off x="3309" y="2249"/>
              <a:ext cx="27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</a:p>
          </p:txBody>
        </p:sp>
        <p:sp>
          <p:nvSpPr>
            <p:cNvPr id="145" name="Rectangle 273"/>
            <p:cNvSpPr>
              <a:spLocks noChangeArrowheads="1"/>
            </p:cNvSpPr>
            <p:nvPr/>
          </p:nvSpPr>
          <p:spPr bwMode="auto">
            <a:xfrm>
              <a:off x="3309" y="2387"/>
              <a:ext cx="27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</a:p>
          </p:txBody>
        </p:sp>
        <p:sp>
          <p:nvSpPr>
            <p:cNvPr id="146" name="Rectangle 274"/>
            <p:cNvSpPr>
              <a:spLocks noChangeArrowheads="1"/>
            </p:cNvSpPr>
            <p:nvPr/>
          </p:nvSpPr>
          <p:spPr bwMode="auto">
            <a:xfrm>
              <a:off x="3309" y="2657"/>
              <a:ext cx="25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@t</a:t>
              </a:r>
              <a:endPara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7" name="Rectangle 275"/>
            <p:cNvSpPr>
              <a:spLocks noChangeArrowheads="1"/>
            </p:cNvSpPr>
            <p:nvPr/>
          </p:nvSpPr>
          <p:spPr bwMode="auto">
            <a:xfrm>
              <a:off x="5054" y="2703"/>
              <a:ext cx="37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</a:t>
              </a:r>
              <a:r>
                <a:rPr lang="en-US" altLang="fa-IR" sz="1300" dirty="0" err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t+1</a:t>
              </a:r>
              <a:endPara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8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D659EA9-13A5-45C0-84A3-D09453E312AB}" type="slidenum">
              <a:rPr lang="en-US" altLang="fa-IR" sz="1300" b="0">
                <a:latin typeface="Arial" panose="020B0604020202020204" pitchFamily="34" charset="0"/>
              </a:rPr>
              <a:pPr/>
              <a:t>12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Carry Lookahead Adder</a:t>
            </a:r>
          </a:p>
        </p:txBody>
      </p:sp>
      <p:sp>
        <p:nvSpPr>
          <p:cNvPr id="1657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2812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ko-KR" sz="2000" smtClean="0">
                <a:ea typeface="Gulim" pitchFamily="34" charset="-127"/>
              </a:rPr>
              <a:t>Carry Generate 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ko-KR" sz="1600" b="1" smtClean="0">
                <a:ea typeface="Gulim" pitchFamily="34" charset="-127"/>
              </a:rPr>
              <a:t>Gi = Ai Bi</a:t>
            </a:r>
            <a:r>
              <a:rPr kumimoji="1" lang="en-US" altLang="ko-KR" sz="1600" smtClean="0">
                <a:ea typeface="Gulim" pitchFamily="34" charset="-127"/>
              </a:rPr>
              <a:t>               </a:t>
            </a:r>
            <a:r>
              <a:rPr kumimoji="1" lang="en-US" altLang="ko-KR" sz="1600" i="1" smtClean="0">
                <a:ea typeface="Gulim" pitchFamily="34" charset="-127"/>
              </a:rPr>
              <a:t>must generate carry when A = B = 1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ko-KR" sz="2000" smtClean="0">
                <a:ea typeface="Gulim" pitchFamily="34" charset="-127"/>
              </a:rPr>
              <a:t>Carry Propagate 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ko-KR" sz="1600" b="1" smtClean="0">
                <a:ea typeface="Gulim" pitchFamily="34" charset="-127"/>
              </a:rPr>
              <a:t>Pi = Ai xor Bi</a:t>
            </a:r>
            <a:r>
              <a:rPr kumimoji="1" lang="en-US" altLang="ko-KR" sz="1600" smtClean="0">
                <a:ea typeface="Gulim" pitchFamily="34" charset="-127"/>
              </a:rPr>
              <a:t>       </a:t>
            </a:r>
            <a:r>
              <a:rPr kumimoji="1" lang="en-US" altLang="ko-KR" sz="1600" i="1" smtClean="0">
                <a:ea typeface="Gulim" pitchFamily="34" charset="-127"/>
              </a:rPr>
              <a:t>carry-in will equal carry-out here</a:t>
            </a:r>
          </a:p>
          <a:p>
            <a:pPr lvl="1" eaLnBrk="1" hangingPunct="1">
              <a:lnSpc>
                <a:spcPct val="90000"/>
              </a:lnSpc>
            </a:pPr>
            <a:endParaRPr kumimoji="1" lang="en-US" altLang="ko-KR" sz="1600" i="1" smtClean="0"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ko-KR" sz="2000" i="1" smtClean="0">
                <a:ea typeface="Gulim" pitchFamily="34" charset="-127"/>
              </a:rPr>
              <a:t>Sum and Carry can be reexpressed in terms of generate/propagate:</a:t>
            </a:r>
          </a:p>
          <a:p>
            <a:pPr eaLnBrk="1" hangingPunct="1">
              <a:lnSpc>
                <a:spcPct val="90000"/>
              </a:lnSpc>
            </a:pPr>
            <a:endParaRPr kumimoji="1" lang="en-US" altLang="ko-KR" sz="2000" i="1" smtClean="0">
              <a:ea typeface="Gulim" pitchFamily="34" charset="-127"/>
            </a:endParaRPr>
          </a:p>
        </p:txBody>
      </p:sp>
      <p:sp>
        <p:nvSpPr>
          <p:cNvPr id="1657861" name="Rectangle 5"/>
          <p:cNvSpPr>
            <a:spLocks noChangeArrowheads="1"/>
          </p:cNvSpPr>
          <p:nvPr/>
        </p:nvSpPr>
        <p:spPr bwMode="auto">
          <a:xfrm>
            <a:off x="1908175" y="3941763"/>
            <a:ext cx="3443288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800" dirty="0">
                <a:latin typeface="Arial" panose="020B0604020202020204" pitchFamily="34" charset="0"/>
              </a:rPr>
              <a:t>S</a:t>
            </a:r>
            <a:r>
              <a:rPr lang="en-US" altLang="fa-IR" sz="1800" baseline="-25000" dirty="0">
                <a:latin typeface="Arial" panose="020B0604020202020204" pitchFamily="34" charset="0"/>
              </a:rPr>
              <a:t>i</a:t>
            </a:r>
            <a:r>
              <a:rPr lang="en-US" altLang="fa-IR" sz="1800" dirty="0">
                <a:latin typeface="Arial" panose="020B0604020202020204" pitchFamily="34" charset="0"/>
              </a:rPr>
              <a:t> = Ai </a:t>
            </a:r>
            <a:r>
              <a:rPr lang="en-US" altLang="fa-IR" sz="1800" dirty="0" err="1">
                <a:latin typeface="Arial" panose="020B0604020202020204" pitchFamily="34" charset="0"/>
              </a:rPr>
              <a:t>xor</a:t>
            </a:r>
            <a:r>
              <a:rPr lang="en-US" altLang="fa-IR" sz="1800" dirty="0">
                <a:latin typeface="Arial" panose="020B0604020202020204" pitchFamily="34" charset="0"/>
              </a:rPr>
              <a:t> Bi </a:t>
            </a:r>
            <a:r>
              <a:rPr lang="en-US" altLang="fa-IR" sz="1800" dirty="0" err="1">
                <a:latin typeface="Arial" panose="020B0604020202020204" pitchFamily="34" charset="0"/>
              </a:rPr>
              <a:t>xor</a:t>
            </a:r>
            <a:r>
              <a:rPr lang="en-US" altLang="fa-IR" sz="1800" dirty="0">
                <a:latin typeface="Arial" panose="020B0604020202020204" pitchFamily="34" charset="0"/>
              </a:rPr>
              <a:t> Ci = Pi </a:t>
            </a:r>
            <a:r>
              <a:rPr lang="en-US" altLang="fa-IR" sz="1800" dirty="0" err="1">
                <a:latin typeface="Arial" panose="020B0604020202020204" pitchFamily="34" charset="0"/>
              </a:rPr>
              <a:t>xor</a:t>
            </a:r>
            <a:r>
              <a:rPr lang="en-US" altLang="fa-IR" sz="1800" dirty="0">
                <a:latin typeface="Arial" panose="020B0604020202020204" pitchFamily="34" charset="0"/>
              </a:rPr>
              <a:t> Ci</a:t>
            </a:r>
          </a:p>
          <a:p>
            <a:pPr>
              <a:lnSpc>
                <a:spcPct val="85000"/>
              </a:lnSpc>
            </a:pPr>
            <a:endParaRPr lang="en-US" altLang="fa-IR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fa-IR" sz="1800" dirty="0" err="1">
                <a:latin typeface="Arial" panose="020B0604020202020204" pitchFamily="34" charset="0"/>
              </a:rPr>
              <a:t>C</a:t>
            </a:r>
            <a:r>
              <a:rPr lang="en-US" altLang="fa-IR" sz="1800" baseline="-25000" dirty="0" err="1">
                <a:latin typeface="Arial" panose="020B0604020202020204" pitchFamily="34" charset="0"/>
              </a:rPr>
              <a:t>i+1</a:t>
            </a:r>
            <a:r>
              <a:rPr lang="en-US" altLang="fa-IR" sz="1800" dirty="0">
                <a:latin typeface="Arial" panose="020B0604020202020204" pitchFamily="34" charset="0"/>
              </a:rPr>
              <a:t> = Ai Bi + Ai Ci + Bi Ci</a:t>
            </a:r>
          </a:p>
          <a:p>
            <a:pPr>
              <a:lnSpc>
                <a:spcPct val="85000"/>
              </a:lnSpc>
            </a:pPr>
            <a:endParaRPr lang="en-US" altLang="fa-IR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fa-IR" sz="1800" dirty="0">
                <a:latin typeface="Arial" panose="020B0604020202020204" pitchFamily="34" charset="0"/>
              </a:rPr>
              <a:t>        = Ai Bi + Ci (Ai + Bi)</a:t>
            </a:r>
          </a:p>
          <a:p>
            <a:pPr>
              <a:lnSpc>
                <a:spcPct val="85000"/>
              </a:lnSpc>
            </a:pPr>
            <a:endParaRPr lang="en-US" altLang="fa-IR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fa-IR" sz="1800" dirty="0">
                <a:latin typeface="Arial" panose="020B0604020202020204" pitchFamily="34" charset="0"/>
              </a:rPr>
              <a:t>        = Ai Bi + Ci (Ai </a:t>
            </a:r>
            <a:r>
              <a:rPr lang="en-US" altLang="fa-IR" sz="1800" dirty="0" err="1">
                <a:latin typeface="Arial" panose="020B0604020202020204" pitchFamily="34" charset="0"/>
              </a:rPr>
              <a:t>xor</a:t>
            </a:r>
            <a:r>
              <a:rPr lang="en-US" altLang="fa-IR" sz="1800" dirty="0">
                <a:latin typeface="Arial" panose="020B0604020202020204" pitchFamily="34" charset="0"/>
              </a:rPr>
              <a:t> Bi)</a:t>
            </a:r>
          </a:p>
          <a:p>
            <a:pPr>
              <a:lnSpc>
                <a:spcPct val="85000"/>
              </a:lnSpc>
            </a:pPr>
            <a:endParaRPr lang="en-US" altLang="fa-IR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fa-IR" sz="1800" dirty="0">
                <a:latin typeface="Arial" panose="020B0604020202020204" pitchFamily="34" charset="0"/>
              </a:rPr>
              <a:t>        = </a:t>
            </a:r>
            <a:r>
              <a:rPr lang="en-US" altLang="fa-IR" sz="1800" dirty="0" err="1">
                <a:latin typeface="Arial" panose="020B0604020202020204" pitchFamily="34" charset="0"/>
              </a:rPr>
              <a:t>Gi</a:t>
            </a:r>
            <a:r>
              <a:rPr lang="en-US" altLang="fa-IR" sz="1800" dirty="0">
                <a:latin typeface="Arial" panose="020B0604020202020204" pitchFamily="34" charset="0"/>
              </a:rPr>
              <a:t> + Ci 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7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7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57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57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578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578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C95622D-081E-47E8-9FFE-EFF0F1F326FE}" type="slidenum">
              <a:rPr lang="en-US" altLang="fa-IR" sz="1300" b="0">
                <a:latin typeface="Arial" panose="020B0604020202020204" pitchFamily="34" charset="0"/>
              </a:rPr>
              <a:pPr/>
              <a:t>13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Carry Lookahead Adder</a:t>
            </a:r>
          </a:p>
        </p:txBody>
      </p:sp>
      <p:sp>
        <p:nvSpPr>
          <p:cNvPr id="1658885" name="Rectangle 5"/>
          <p:cNvSpPr>
            <a:spLocks noChangeArrowheads="1"/>
          </p:cNvSpPr>
          <p:nvPr/>
        </p:nvSpPr>
        <p:spPr bwMode="auto">
          <a:xfrm>
            <a:off x="827088" y="1196975"/>
            <a:ext cx="7561262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C1 = G0 + P0 C0</a:t>
            </a:r>
          </a:p>
          <a:p>
            <a:pPr>
              <a:lnSpc>
                <a:spcPct val="85000"/>
              </a:lnSpc>
            </a:pPr>
            <a:endParaRPr lang="en-US" altLang="fa-IR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C2 = G1 + P1 C1 </a:t>
            </a:r>
          </a:p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      = G1 + P1 (G0 + P0 C0)</a:t>
            </a:r>
          </a:p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      = G1 + P1 G0 + P1 P0 C0</a:t>
            </a:r>
          </a:p>
          <a:p>
            <a:pPr>
              <a:lnSpc>
                <a:spcPct val="85000"/>
              </a:lnSpc>
            </a:pPr>
            <a:endParaRPr lang="en-US" altLang="fa-IR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C3 = G2 + P2 C2 </a:t>
            </a:r>
          </a:p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      = G2 + P2 (G1 + P1 G0 + P1 P0 C0)</a:t>
            </a:r>
          </a:p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      = G2 + P2 G1 + P2 P1 G0 + P2 P1 P0 C0</a:t>
            </a:r>
          </a:p>
          <a:p>
            <a:pPr>
              <a:lnSpc>
                <a:spcPct val="85000"/>
              </a:lnSpc>
            </a:pPr>
            <a:endParaRPr lang="en-US" altLang="fa-IR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C4 = G3 + P3 C3 </a:t>
            </a:r>
          </a:p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      = G3 + P3 G2 + P3 P2 G1 + P3 P2 P1 G0 + P3 P2 P1 P0 C0</a:t>
            </a:r>
          </a:p>
        </p:txBody>
      </p:sp>
      <p:sp>
        <p:nvSpPr>
          <p:cNvPr id="16588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50825" y="4271963"/>
            <a:ext cx="8497888" cy="1800225"/>
          </a:xfrm>
          <a:noFill/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Each of the carry equations can be implemented in a two-level logic network</a:t>
            </a:r>
          </a:p>
          <a:p>
            <a:pPr lvl="1" eaLnBrk="1" hangingPunct="1">
              <a:lnSpc>
                <a:spcPct val="90000"/>
              </a:lnSpc>
            </a:pPr>
            <a:endParaRPr lang="en-US" altLang="fa-IR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Variables are the adder inputs and carry in to stage 0!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8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8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58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58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58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58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588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588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58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58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88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D89EA68-5B35-4CAD-86A1-7B0488F37C31}" type="slidenum">
              <a:rPr lang="en-US" altLang="fa-IR" sz="1300" b="0">
                <a:latin typeface="Arial" panose="020B0604020202020204" pitchFamily="34" charset="0"/>
              </a:rPr>
              <a:pPr/>
              <a:t>14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CLA</a:t>
            </a:r>
          </a:p>
        </p:txBody>
      </p:sp>
      <p:sp>
        <p:nvSpPr>
          <p:cNvPr id="166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5815013"/>
            <a:ext cx="7772400" cy="42227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fa-IR" sz="2400" smtClean="0"/>
              <a:t>Increasingly complex logic</a:t>
            </a:r>
          </a:p>
          <a:p>
            <a:pPr lvl="1" eaLnBrk="1" hangingPunct="1">
              <a:lnSpc>
                <a:spcPct val="80000"/>
              </a:lnSpc>
            </a:pPr>
            <a:endParaRPr lang="en-US" altLang="fa-IR" sz="2400" smtClean="0"/>
          </a:p>
        </p:txBody>
      </p:sp>
      <p:grpSp>
        <p:nvGrpSpPr>
          <p:cNvPr id="24581" name="Group 8"/>
          <p:cNvGrpSpPr>
            <a:grpSpLocks noChangeAspect="1"/>
          </p:cNvGrpSpPr>
          <p:nvPr/>
        </p:nvGrpSpPr>
        <p:grpSpPr bwMode="auto">
          <a:xfrm>
            <a:off x="1279525" y="908050"/>
            <a:ext cx="4660900" cy="1574800"/>
            <a:chOff x="806" y="792"/>
            <a:chExt cx="2936" cy="992"/>
          </a:xfrm>
        </p:grpSpPr>
        <p:sp>
          <p:nvSpPr>
            <p:cNvPr id="24819" name="AutoShape 7"/>
            <p:cNvSpPr>
              <a:spLocks noChangeAspect="1" noChangeArrowheads="1" noTextEdit="1"/>
            </p:cNvSpPr>
            <p:nvPr/>
          </p:nvSpPr>
          <p:spPr bwMode="auto">
            <a:xfrm>
              <a:off x="806" y="792"/>
              <a:ext cx="2936" cy="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0" name="Arc 9"/>
            <p:cNvSpPr>
              <a:spLocks/>
            </p:cNvSpPr>
            <p:nvPr/>
          </p:nvSpPr>
          <p:spPr bwMode="auto">
            <a:xfrm>
              <a:off x="1983" y="1121"/>
              <a:ext cx="79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1" name="Arc 10"/>
            <p:cNvSpPr>
              <a:spLocks/>
            </p:cNvSpPr>
            <p:nvPr/>
          </p:nvSpPr>
          <p:spPr bwMode="auto">
            <a:xfrm>
              <a:off x="1983" y="1247"/>
              <a:ext cx="79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2" name="Line 11"/>
            <p:cNvSpPr>
              <a:spLocks noChangeShapeType="1"/>
            </p:cNvSpPr>
            <p:nvPr/>
          </p:nvSpPr>
          <p:spPr bwMode="auto">
            <a:xfrm>
              <a:off x="2007" y="1186"/>
              <a:ext cx="3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3" name="Line 12"/>
            <p:cNvSpPr>
              <a:spLocks noChangeShapeType="1"/>
            </p:cNvSpPr>
            <p:nvPr/>
          </p:nvSpPr>
          <p:spPr bwMode="auto">
            <a:xfrm>
              <a:off x="2007" y="1306"/>
              <a:ext cx="3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4" name="Arc 13"/>
            <p:cNvSpPr>
              <a:spLocks/>
            </p:cNvSpPr>
            <p:nvPr/>
          </p:nvSpPr>
          <p:spPr bwMode="auto">
            <a:xfrm>
              <a:off x="2056" y="1121"/>
              <a:ext cx="67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5" name="Arc 14"/>
            <p:cNvSpPr>
              <a:spLocks/>
            </p:cNvSpPr>
            <p:nvPr/>
          </p:nvSpPr>
          <p:spPr bwMode="auto">
            <a:xfrm>
              <a:off x="2056" y="1121"/>
              <a:ext cx="455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6" name="Arc 15"/>
            <p:cNvSpPr>
              <a:spLocks/>
            </p:cNvSpPr>
            <p:nvPr/>
          </p:nvSpPr>
          <p:spPr bwMode="auto">
            <a:xfrm>
              <a:off x="2080" y="1247"/>
              <a:ext cx="431" cy="138"/>
            </a:xfrm>
            <a:custGeom>
              <a:avLst/>
              <a:gdLst>
                <a:gd name="T0" fmla="*/ 0 w 21600"/>
                <a:gd name="T1" fmla="*/ 0 h 21656"/>
                <a:gd name="T2" fmla="*/ 0 w 21600"/>
                <a:gd name="T3" fmla="*/ 0 h 21656"/>
                <a:gd name="T4" fmla="*/ 0 w 21600"/>
                <a:gd name="T5" fmla="*/ 0 h 216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56"/>
                <a:gd name="T11" fmla="*/ 21600 w 21600"/>
                <a:gd name="T12" fmla="*/ 21656 h 216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56" fill="none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</a:path>
                <a:path w="21600" h="21656" stroke="0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  <a:lnTo>
                    <a:pt x="0" y="56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7" name="Arc 16"/>
            <p:cNvSpPr>
              <a:spLocks/>
            </p:cNvSpPr>
            <p:nvPr/>
          </p:nvSpPr>
          <p:spPr bwMode="auto">
            <a:xfrm>
              <a:off x="2056" y="1247"/>
              <a:ext cx="67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8" name="Arc 17"/>
            <p:cNvSpPr>
              <a:spLocks/>
            </p:cNvSpPr>
            <p:nvPr/>
          </p:nvSpPr>
          <p:spPr bwMode="auto">
            <a:xfrm>
              <a:off x="1255" y="822"/>
              <a:ext cx="79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9" name="Arc 18"/>
            <p:cNvSpPr>
              <a:spLocks/>
            </p:cNvSpPr>
            <p:nvPr/>
          </p:nvSpPr>
          <p:spPr bwMode="auto">
            <a:xfrm>
              <a:off x="1255" y="948"/>
              <a:ext cx="79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0" name="Line 19"/>
            <p:cNvSpPr>
              <a:spLocks noChangeShapeType="1"/>
            </p:cNvSpPr>
            <p:nvPr/>
          </p:nvSpPr>
          <p:spPr bwMode="auto">
            <a:xfrm>
              <a:off x="1279" y="888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1" name="Line 20"/>
            <p:cNvSpPr>
              <a:spLocks noChangeShapeType="1"/>
            </p:cNvSpPr>
            <p:nvPr/>
          </p:nvSpPr>
          <p:spPr bwMode="auto">
            <a:xfrm>
              <a:off x="1279" y="1007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2" name="Arc 21"/>
            <p:cNvSpPr>
              <a:spLocks/>
            </p:cNvSpPr>
            <p:nvPr/>
          </p:nvSpPr>
          <p:spPr bwMode="auto">
            <a:xfrm>
              <a:off x="1328" y="822"/>
              <a:ext cx="67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3" name="Arc 22"/>
            <p:cNvSpPr>
              <a:spLocks/>
            </p:cNvSpPr>
            <p:nvPr/>
          </p:nvSpPr>
          <p:spPr bwMode="auto">
            <a:xfrm>
              <a:off x="1328" y="822"/>
              <a:ext cx="455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4" name="Arc 23"/>
            <p:cNvSpPr>
              <a:spLocks/>
            </p:cNvSpPr>
            <p:nvPr/>
          </p:nvSpPr>
          <p:spPr bwMode="auto">
            <a:xfrm>
              <a:off x="1352" y="948"/>
              <a:ext cx="431" cy="138"/>
            </a:xfrm>
            <a:custGeom>
              <a:avLst/>
              <a:gdLst>
                <a:gd name="T0" fmla="*/ 0 w 21600"/>
                <a:gd name="T1" fmla="*/ 0 h 21656"/>
                <a:gd name="T2" fmla="*/ 0 w 21600"/>
                <a:gd name="T3" fmla="*/ 0 h 21656"/>
                <a:gd name="T4" fmla="*/ 0 w 21600"/>
                <a:gd name="T5" fmla="*/ 0 h 216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56"/>
                <a:gd name="T11" fmla="*/ 21600 w 21600"/>
                <a:gd name="T12" fmla="*/ 21656 h 216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56" fill="none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</a:path>
                <a:path w="21600" h="21656" stroke="0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  <a:lnTo>
                    <a:pt x="0" y="56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5" name="Arc 24"/>
            <p:cNvSpPr>
              <a:spLocks/>
            </p:cNvSpPr>
            <p:nvPr/>
          </p:nvSpPr>
          <p:spPr bwMode="auto">
            <a:xfrm>
              <a:off x="1328" y="948"/>
              <a:ext cx="67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6" name="Line 25"/>
            <p:cNvSpPr>
              <a:spLocks noChangeShapeType="1"/>
            </p:cNvSpPr>
            <p:nvPr/>
          </p:nvSpPr>
          <p:spPr bwMode="auto">
            <a:xfrm>
              <a:off x="1413" y="1461"/>
              <a:ext cx="2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7" name="Line 26"/>
            <p:cNvSpPr>
              <a:spLocks noChangeShapeType="1"/>
            </p:cNvSpPr>
            <p:nvPr/>
          </p:nvSpPr>
          <p:spPr bwMode="auto">
            <a:xfrm>
              <a:off x="1413" y="1748"/>
              <a:ext cx="30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8" name="Line 27"/>
            <p:cNvSpPr>
              <a:spLocks noChangeShapeType="1"/>
            </p:cNvSpPr>
            <p:nvPr/>
          </p:nvSpPr>
          <p:spPr bwMode="auto">
            <a:xfrm flipV="1">
              <a:off x="1413" y="1461"/>
              <a:ext cx="1" cy="2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9" name="Freeform 28"/>
            <p:cNvSpPr>
              <a:spLocks/>
            </p:cNvSpPr>
            <p:nvPr/>
          </p:nvSpPr>
          <p:spPr bwMode="auto">
            <a:xfrm>
              <a:off x="1704" y="1461"/>
              <a:ext cx="145" cy="156"/>
            </a:xfrm>
            <a:custGeom>
              <a:avLst/>
              <a:gdLst>
                <a:gd name="T0" fmla="*/ 37349160 w 12"/>
                <a:gd name="T1" fmla="*/ 38817804 h 13"/>
                <a:gd name="T2" fmla="*/ 0 w 12"/>
                <a:gd name="T3" fmla="*/ 0 h 13"/>
                <a:gd name="T4" fmla="*/ 0 w 12"/>
                <a:gd name="T5" fmla="*/ 38817804 h 13"/>
                <a:gd name="T6" fmla="*/ 37349160 w 12"/>
                <a:gd name="T7" fmla="*/ 38817804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40" name="Arc 29"/>
            <p:cNvSpPr>
              <a:spLocks/>
            </p:cNvSpPr>
            <p:nvPr/>
          </p:nvSpPr>
          <p:spPr bwMode="auto">
            <a:xfrm>
              <a:off x="1704" y="1467"/>
              <a:ext cx="140" cy="1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41" name="Freeform 30"/>
            <p:cNvSpPr>
              <a:spLocks/>
            </p:cNvSpPr>
            <p:nvPr/>
          </p:nvSpPr>
          <p:spPr bwMode="auto">
            <a:xfrm>
              <a:off x="1704" y="1605"/>
              <a:ext cx="145" cy="155"/>
            </a:xfrm>
            <a:custGeom>
              <a:avLst/>
              <a:gdLst>
                <a:gd name="T0" fmla="*/ 0 w 12"/>
                <a:gd name="T1" fmla="*/ 34457251 h 13"/>
                <a:gd name="T2" fmla="*/ 37349160 w 12"/>
                <a:gd name="T3" fmla="*/ 0 h 13"/>
                <a:gd name="T4" fmla="*/ 0 w 12"/>
                <a:gd name="T5" fmla="*/ 0 h 13"/>
                <a:gd name="T6" fmla="*/ 0 w 12"/>
                <a:gd name="T7" fmla="*/ 34457251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42" name="Arc 31"/>
            <p:cNvSpPr>
              <a:spLocks/>
            </p:cNvSpPr>
            <p:nvPr/>
          </p:nvSpPr>
          <p:spPr bwMode="auto">
            <a:xfrm>
              <a:off x="1704" y="1605"/>
              <a:ext cx="140" cy="1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43" name="Line 32"/>
            <p:cNvSpPr>
              <a:spLocks noChangeShapeType="1"/>
            </p:cNvSpPr>
            <p:nvPr/>
          </p:nvSpPr>
          <p:spPr bwMode="auto">
            <a:xfrm>
              <a:off x="1777" y="947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44" name="Rectangle 33"/>
            <p:cNvSpPr>
              <a:spLocks noChangeArrowheads="1"/>
            </p:cNvSpPr>
            <p:nvPr/>
          </p:nvSpPr>
          <p:spPr bwMode="auto">
            <a:xfrm>
              <a:off x="1886" y="935"/>
              <a:ext cx="36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45" name="Line 34"/>
            <p:cNvSpPr>
              <a:spLocks noChangeShapeType="1"/>
            </p:cNvSpPr>
            <p:nvPr/>
          </p:nvSpPr>
          <p:spPr bwMode="auto">
            <a:xfrm>
              <a:off x="1898" y="1186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46" name="Rectangle 35"/>
            <p:cNvSpPr>
              <a:spLocks noChangeArrowheads="1"/>
            </p:cNvSpPr>
            <p:nvPr/>
          </p:nvSpPr>
          <p:spPr bwMode="auto">
            <a:xfrm>
              <a:off x="1898" y="947"/>
              <a:ext cx="12" cy="2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47" name="Rectangle 36"/>
            <p:cNvSpPr>
              <a:spLocks noChangeArrowheads="1"/>
            </p:cNvSpPr>
            <p:nvPr/>
          </p:nvSpPr>
          <p:spPr bwMode="auto">
            <a:xfrm>
              <a:off x="1898" y="947"/>
              <a:ext cx="740" cy="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48" name="Rectangle 37"/>
            <p:cNvSpPr>
              <a:spLocks noChangeArrowheads="1"/>
            </p:cNvSpPr>
            <p:nvPr/>
          </p:nvSpPr>
          <p:spPr bwMode="auto">
            <a:xfrm>
              <a:off x="2662" y="887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Pi</a:t>
              </a:r>
              <a:endParaRPr lang="en-US" altLang="fa-IR"/>
            </a:p>
          </p:txBody>
        </p:sp>
        <p:sp>
          <p:nvSpPr>
            <p:cNvPr id="24849" name="Line 38"/>
            <p:cNvSpPr>
              <a:spLocks noChangeShapeType="1"/>
            </p:cNvSpPr>
            <p:nvPr/>
          </p:nvSpPr>
          <p:spPr bwMode="auto">
            <a:xfrm>
              <a:off x="1898" y="1306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50" name="Rectangle 39"/>
            <p:cNvSpPr>
              <a:spLocks noChangeArrowheads="1"/>
            </p:cNvSpPr>
            <p:nvPr/>
          </p:nvSpPr>
          <p:spPr bwMode="auto">
            <a:xfrm>
              <a:off x="988" y="1306"/>
              <a:ext cx="922" cy="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51" name="Rectangle 40"/>
            <p:cNvSpPr>
              <a:spLocks noChangeArrowheads="1"/>
            </p:cNvSpPr>
            <p:nvPr/>
          </p:nvSpPr>
          <p:spPr bwMode="auto">
            <a:xfrm>
              <a:off x="842" y="123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Ci</a:t>
              </a:r>
              <a:endParaRPr lang="en-US" altLang="fa-IR"/>
            </a:p>
          </p:txBody>
        </p:sp>
        <p:sp>
          <p:nvSpPr>
            <p:cNvPr id="24852" name="Line 41"/>
            <p:cNvSpPr>
              <a:spLocks noChangeShapeType="1"/>
            </p:cNvSpPr>
            <p:nvPr/>
          </p:nvSpPr>
          <p:spPr bwMode="auto">
            <a:xfrm>
              <a:off x="2505" y="1246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53" name="Rectangle 42"/>
            <p:cNvSpPr>
              <a:spLocks noChangeArrowheads="1"/>
            </p:cNvSpPr>
            <p:nvPr/>
          </p:nvSpPr>
          <p:spPr bwMode="auto">
            <a:xfrm>
              <a:off x="2662" y="1186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Si</a:t>
              </a:r>
              <a:endParaRPr lang="en-US" altLang="fa-IR"/>
            </a:p>
          </p:txBody>
        </p:sp>
        <p:sp>
          <p:nvSpPr>
            <p:cNvPr id="24854" name="Line 43"/>
            <p:cNvSpPr>
              <a:spLocks noChangeShapeType="1"/>
            </p:cNvSpPr>
            <p:nvPr/>
          </p:nvSpPr>
          <p:spPr bwMode="auto">
            <a:xfrm>
              <a:off x="1170" y="1007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55" name="Rectangle 44"/>
            <p:cNvSpPr>
              <a:spLocks noChangeArrowheads="1"/>
            </p:cNvSpPr>
            <p:nvPr/>
          </p:nvSpPr>
          <p:spPr bwMode="auto">
            <a:xfrm>
              <a:off x="1158" y="995"/>
              <a:ext cx="36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56" name="Line 45"/>
            <p:cNvSpPr>
              <a:spLocks noChangeShapeType="1"/>
            </p:cNvSpPr>
            <p:nvPr/>
          </p:nvSpPr>
          <p:spPr bwMode="auto">
            <a:xfrm>
              <a:off x="1291" y="1545"/>
              <a:ext cx="1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57" name="Rectangle 46"/>
            <p:cNvSpPr>
              <a:spLocks noChangeArrowheads="1"/>
            </p:cNvSpPr>
            <p:nvPr/>
          </p:nvSpPr>
          <p:spPr bwMode="auto">
            <a:xfrm>
              <a:off x="1170" y="1545"/>
              <a:ext cx="133" cy="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58" name="Rectangle 47"/>
            <p:cNvSpPr>
              <a:spLocks noChangeArrowheads="1"/>
            </p:cNvSpPr>
            <p:nvPr/>
          </p:nvSpPr>
          <p:spPr bwMode="auto">
            <a:xfrm>
              <a:off x="1170" y="1007"/>
              <a:ext cx="12" cy="5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59" name="Rectangle 48"/>
            <p:cNvSpPr>
              <a:spLocks noChangeArrowheads="1"/>
            </p:cNvSpPr>
            <p:nvPr/>
          </p:nvSpPr>
          <p:spPr bwMode="auto">
            <a:xfrm>
              <a:off x="988" y="1007"/>
              <a:ext cx="194" cy="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60" name="Rectangle 49"/>
            <p:cNvSpPr>
              <a:spLocks noChangeArrowheads="1"/>
            </p:cNvSpPr>
            <p:nvPr/>
          </p:nvSpPr>
          <p:spPr bwMode="auto">
            <a:xfrm>
              <a:off x="842" y="947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Bi</a:t>
              </a:r>
              <a:endParaRPr lang="en-US" altLang="fa-IR"/>
            </a:p>
          </p:txBody>
        </p:sp>
        <p:sp>
          <p:nvSpPr>
            <p:cNvPr id="24861" name="Line 50"/>
            <p:cNvSpPr>
              <a:spLocks noChangeShapeType="1"/>
            </p:cNvSpPr>
            <p:nvPr/>
          </p:nvSpPr>
          <p:spPr bwMode="auto">
            <a:xfrm>
              <a:off x="1170" y="888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62" name="Line 51"/>
            <p:cNvSpPr>
              <a:spLocks noChangeShapeType="1"/>
            </p:cNvSpPr>
            <p:nvPr/>
          </p:nvSpPr>
          <p:spPr bwMode="auto">
            <a:xfrm>
              <a:off x="1291" y="1664"/>
              <a:ext cx="1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63" name="Rectangle 52"/>
            <p:cNvSpPr>
              <a:spLocks noChangeArrowheads="1"/>
            </p:cNvSpPr>
            <p:nvPr/>
          </p:nvSpPr>
          <p:spPr bwMode="auto">
            <a:xfrm>
              <a:off x="988" y="888"/>
              <a:ext cx="73" cy="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64" name="Rectangle 53"/>
            <p:cNvSpPr>
              <a:spLocks noChangeArrowheads="1"/>
            </p:cNvSpPr>
            <p:nvPr/>
          </p:nvSpPr>
          <p:spPr bwMode="auto">
            <a:xfrm>
              <a:off x="1037" y="876"/>
              <a:ext cx="36" cy="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65" name="Rectangle 54"/>
            <p:cNvSpPr>
              <a:spLocks noChangeArrowheads="1"/>
            </p:cNvSpPr>
            <p:nvPr/>
          </p:nvSpPr>
          <p:spPr bwMode="auto">
            <a:xfrm>
              <a:off x="1049" y="888"/>
              <a:ext cx="133" cy="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66" name="Rectangle 55"/>
            <p:cNvSpPr>
              <a:spLocks noChangeArrowheads="1"/>
            </p:cNvSpPr>
            <p:nvPr/>
          </p:nvSpPr>
          <p:spPr bwMode="auto">
            <a:xfrm>
              <a:off x="1049" y="1664"/>
              <a:ext cx="254" cy="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67" name="Rectangle 56"/>
            <p:cNvSpPr>
              <a:spLocks noChangeArrowheads="1"/>
            </p:cNvSpPr>
            <p:nvPr/>
          </p:nvSpPr>
          <p:spPr bwMode="auto">
            <a:xfrm>
              <a:off x="1049" y="888"/>
              <a:ext cx="12" cy="7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68" name="Rectangle 57"/>
            <p:cNvSpPr>
              <a:spLocks noChangeArrowheads="1"/>
            </p:cNvSpPr>
            <p:nvPr/>
          </p:nvSpPr>
          <p:spPr bwMode="auto">
            <a:xfrm>
              <a:off x="842" y="804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Ai</a:t>
              </a:r>
              <a:endParaRPr lang="en-US" altLang="fa-IR"/>
            </a:p>
          </p:txBody>
        </p:sp>
        <p:sp>
          <p:nvSpPr>
            <p:cNvPr id="24869" name="Line 58"/>
            <p:cNvSpPr>
              <a:spLocks noChangeShapeType="1"/>
            </p:cNvSpPr>
            <p:nvPr/>
          </p:nvSpPr>
          <p:spPr bwMode="auto">
            <a:xfrm>
              <a:off x="1837" y="1605"/>
              <a:ext cx="1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70" name="Rectangle 59"/>
            <p:cNvSpPr>
              <a:spLocks noChangeArrowheads="1"/>
            </p:cNvSpPr>
            <p:nvPr/>
          </p:nvSpPr>
          <p:spPr bwMode="auto">
            <a:xfrm>
              <a:off x="1959" y="1605"/>
              <a:ext cx="679" cy="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71" name="Rectangle 60"/>
            <p:cNvSpPr>
              <a:spLocks noChangeArrowheads="1"/>
            </p:cNvSpPr>
            <p:nvPr/>
          </p:nvSpPr>
          <p:spPr bwMode="auto">
            <a:xfrm>
              <a:off x="2662" y="1545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Gi</a:t>
              </a:r>
              <a:endParaRPr lang="en-US" altLang="fa-IR"/>
            </a:p>
          </p:txBody>
        </p:sp>
      </p:grpSp>
      <p:grpSp>
        <p:nvGrpSpPr>
          <p:cNvPr id="3" name="Group 296"/>
          <p:cNvGrpSpPr>
            <a:grpSpLocks/>
          </p:cNvGrpSpPr>
          <p:nvPr/>
        </p:nvGrpSpPr>
        <p:grpSpPr bwMode="auto">
          <a:xfrm>
            <a:off x="558006" y="2866615"/>
            <a:ext cx="2347912" cy="646113"/>
            <a:chOff x="353" y="1804"/>
            <a:chExt cx="1479" cy="407"/>
          </a:xfrm>
        </p:grpSpPr>
        <p:sp>
          <p:nvSpPr>
            <p:cNvPr id="24794" name="Line 68"/>
            <p:cNvSpPr>
              <a:spLocks noChangeShapeType="1"/>
            </p:cNvSpPr>
            <p:nvPr/>
          </p:nvSpPr>
          <p:spPr bwMode="auto">
            <a:xfrm>
              <a:off x="592" y="1804"/>
              <a:ext cx="26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95" name="Line 69"/>
            <p:cNvSpPr>
              <a:spLocks noChangeShapeType="1"/>
            </p:cNvSpPr>
            <p:nvPr/>
          </p:nvSpPr>
          <p:spPr bwMode="auto">
            <a:xfrm>
              <a:off x="592" y="2064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96" name="Line 70"/>
            <p:cNvSpPr>
              <a:spLocks noChangeShapeType="1"/>
            </p:cNvSpPr>
            <p:nvPr/>
          </p:nvSpPr>
          <p:spPr bwMode="auto">
            <a:xfrm flipV="1">
              <a:off x="592" y="1804"/>
              <a:ext cx="1" cy="26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97" name="Freeform 71"/>
            <p:cNvSpPr>
              <a:spLocks/>
            </p:cNvSpPr>
            <p:nvPr/>
          </p:nvSpPr>
          <p:spPr bwMode="auto">
            <a:xfrm>
              <a:off x="852" y="1804"/>
              <a:ext cx="131" cy="141"/>
            </a:xfrm>
            <a:custGeom>
              <a:avLst/>
              <a:gdLst>
                <a:gd name="T0" fmla="*/ 20309563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20309563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98" name="Arc 72"/>
            <p:cNvSpPr>
              <a:spLocks/>
            </p:cNvSpPr>
            <p:nvPr/>
          </p:nvSpPr>
          <p:spPr bwMode="auto">
            <a:xfrm>
              <a:off x="853" y="1809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</a:path>
                <a:path w="21622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  <a:lnTo>
                    <a:pt x="2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99" name="Freeform 73"/>
            <p:cNvSpPr>
              <a:spLocks/>
            </p:cNvSpPr>
            <p:nvPr/>
          </p:nvSpPr>
          <p:spPr bwMode="auto">
            <a:xfrm>
              <a:off x="852" y="1934"/>
              <a:ext cx="131" cy="140"/>
            </a:xfrm>
            <a:custGeom>
              <a:avLst/>
              <a:gdLst>
                <a:gd name="T0" fmla="*/ 0 w 12"/>
                <a:gd name="T1" fmla="*/ 18682160 h 13"/>
                <a:gd name="T2" fmla="*/ 20309563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0" name="Arc 74"/>
            <p:cNvSpPr>
              <a:spLocks/>
            </p:cNvSpPr>
            <p:nvPr/>
          </p:nvSpPr>
          <p:spPr bwMode="auto">
            <a:xfrm>
              <a:off x="853" y="1934"/>
              <a:ext cx="126" cy="135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</a:path>
                <a:path w="21622" h="21600" stroke="0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  <a:lnTo>
                    <a:pt x="22" y="0"/>
                  </a:lnTo>
                  <a:lnTo>
                    <a:pt x="21622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1" name="Arc 75"/>
            <p:cNvSpPr>
              <a:spLocks/>
            </p:cNvSpPr>
            <p:nvPr/>
          </p:nvSpPr>
          <p:spPr bwMode="auto">
            <a:xfrm>
              <a:off x="1167" y="1874"/>
              <a:ext cx="60" cy="1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2" name="Arc 76"/>
            <p:cNvSpPr>
              <a:spLocks/>
            </p:cNvSpPr>
            <p:nvPr/>
          </p:nvSpPr>
          <p:spPr bwMode="auto">
            <a:xfrm>
              <a:off x="1167" y="1874"/>
              <a:ext cx="408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3" name="Arc 77"/>
            <p:cNvSpPr>
              <a:spLocks/>
            </p:cNvSpPr>
            <p:nvPr/>
          </p:nvSpPr>
          <p:spPr bwMode="auto">
            <a:xfrm>
              <a:off x="1189" y="1988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4" name="Arc 78"/>
            <p:cNvSpPr>
              <a:spLocks/>
            </p:cNvSpPr>
            <p:nvPr/>
          </p:nvSpPr>
          <p:spPr bwMode="auto">
            <a:xfrm>
              <a:off x="1167" y="1988"/>
              <a:ext cx="60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5" name="Line 79"/>
            <p:cNvSpPr>
              <a:spLocks noChangeShapeType="1"/>
            </p:cNvSpPr>
            <p:nvPr/>
          </p:nvSpPr>
          <p:spPr bwMode="auto">
            <a:xfrm>
              <a:off x="1189" y="1934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6" name="Line 80"/>
            <p:cNvSpPr>
              <a:spLocks noChangeShapeType="1"/>
            </p:cNvSpPr>
            <p:nvPr/>
          </p:nvSpPr>
          <p:spPr bwMode="auto">
            <a:xfrm>
              <a:off x="1189" y="2042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7" name="Line 182"/>
            <p:cNvSpPr>
              <a:spLocks noChangeShapeType="1"/>
            </p:cNvSpPr>
            <p:nvPr/>
          </p:nvSpPr>
          <p:spPr bwMode="auto">
            <a:xfrm>
              <a:off x="483" y="188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8" name="Rectangle 183"/>
            <p:cNvSpPr>
              <a:spLocks noChangeArrowheads="1"/>
            </p:cNvSpPr>
            <p:nvPr/>
          </p:nvSpPr>
          <p:spPr bwMode="auto">
            <a:xfrm>
              <a:off x="353" y="182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C0</a:t>
              </a:r>
              <a:endParaRPr lang="en-US" altLang="fa-IR"/>
            </a:p>
          </p:txBody>
        </p:sp>
        <p:sp>
          <p:nvSpPr>
            <p:cNvPr id="24809" name="Line 190"/>
            <p:cNvSpPr>
              <a:spLocks noChangeShapeType="1"/>
            </p:cNvSpPr>
            <p:nvPr/>
          </p:nvSpPr>
          <p:spPr bwMode="auto">
            <a:xfrm>
              <a:off x="483" y="198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10" name="Rectangle 191"/>
            <p:cNvSpPr>
              <a:spLocks noChangeArrowheads="1"/>
            </p:cNvSpPr>
            <p:nvPr/>
          </p:nvSpPr>
          <p:spPr bwMode="auto">
            <a:xfrm>
              <a:off x="353" y="193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P0</a:t>
              </a:r>
              <a:endParaRPr lang="en-US" altLang="fa-IR"/>
            </a:p>
          </p:txBody>
        </p:sp>
        <p:sp>
          <p:nvSpPr>
            <p:cNvPr id="24811" name="Line 192"/>
            <p:cNvSpPr>
              <a:spLocks noChangeShapeType="1"/>
            </p:cNvSpPr>
            <p:nvPr/>
          </p:nvSpPr>
          <p:spPr bwMode="auto">
            <a:xfrm>
              <a:off x="972" y="1934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12" name="Line 193"/>
            <p:cNvSpPr>
              <a:spLocks noChangeShapeType="1"/>
            </p:cNvSpPr>
            <p:nvPr/>
          </p:nvSpPr>
          <p:spPr bwMode="auto">
            <a:xfrm>
              <a:off x="1080" y="193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13" name="Line 200"/>
            <p:cNvSpPr>
              <a:spLocks noChangeShapeType="1"/>
            </p:cNvSpPr>
            <p:nvPr/>
          </p:nvSpPr>
          <p:spPr bwMode="auto">
            <a:xfrm>
              <a:off x="1080" y="204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14" name="Rectangle 201"/>
            <p:cNvSpPr>
              <a:spLocks noChangeArrowheads="1"/>
            </p:cNvSpPr>
            <p:nvPr/>
          </p:nvSpPr>
          <p:spPr bwMode="auto">
            <a:xfrm>
              <a:off x="1080" y="2042"/>
              <a:ext cx="11" cy="1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15" name="Rectangle 202"/>
            <p:cNvSpPr>
              <a:spLocks noChangeArrowheads="1"/>
            </p:cNvSpPr>
            <p:nvPr/>
          </p:nvSpPr>
          <p:spPr bwMode="auto">
            <a:xfrm>
              <a:off x="483" y="2150"/>
              <a:ext cx="608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16" name="Rectangle 203"/>
            <p:cNvSpPr>
              <a:spLocks noChangeArrowheads="1"/>
            </p:cNvSpPr>
            <p:nvPr/>
          </p:nvSpPr>
          <p:spPr bwMode="auto">
            <a:xfrm>
              <a:off x="353" y="2096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G0</a:t>
              </a:r>
              <a:endParaRPr lang="en-US" altLang="fa-IR"/>
            </a:p>
          </p:txBody>
        </p:sp>
        <p:sp>
          <p:nvSpPr>
            <p:cNvPr id="24817" name="Line 204"/>
            <p:cNvSpPr>
              <a:spLocks noChangeShapeType="1"/>
            </p:cNvSpPr>
            <p:nvPr/>
          </p:nvSpPr>
          <p:spPr bwMode="auto">
            <a:xfrm>
              <a:off x="1569" y="198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18" name="Rectangle 205"/>
            <p:cNvSpPr>
              <a:spLocks noChangeArrowheads="1"/>
            </p:cNvSpPr>
            <p:nvPr/>
          </p:nvSpPr>
          <p:spPr bwMode="auto">
            <a:xfrm>
              <a:off x="1710" y="1934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C1</a:t>
              </a:r>
              <a:endParaRPr lang="en-US" altLang="fa-IR"/>
            </a:p>
          </p:txBody>
        </p:sp>
      </p:grpSp>
      <p:grpSp>
        <p:nvGrpSpPr>
          <p:cNvPr id="4" name="Group 297"/>
          <p:cNvGrpSpPr>
            <a:grpSpLocks/>
          </p:cNvGrpSpPr>
          <p:nvPr/>
        </p:nvGrpSpPr>
        <p:grpSpPr bwMode="auto">
          <a:xfrm>
            <a:off x="560388" y="3927475"/>
            <a:ext cx="2347912" cy="1382713"/>
            <a:chOff x="353" y="2474"/>
            <a:chExt cx="1479" cy="871"/>
          </a:xfrm>
        </p:grpSpPr>
        <p:sp>
          <p:nvSpPr>
            <p:cNvPr id="24750" name="Line 81"/>
            <p:cNvSpPr>
              <a:spLocks noChangeShapeType="1"/>
            </p:cNvSpPr>
            <p:nvPr/>
          </p:nvSpPr>
          <p:spPr bwMode="auto">
            <a:xfrm>
              <a:off x="592" y="2506"/>
              <a:ext cx="26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1" name="Line 82"/>
            <p:cNvSpPr>
              <a:spLocks noChangeShapeType="1"/>
            </p:cNvSpPr>
            <p:nvPr/>
          </p:nvSpPr>
          <p:spPr bwMode="auto">
            <a:xfrm>
              <a:off x="592" y="2765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2" name="Line 83"/>
            <p:cNvSpPr>
              <a:spLocks noChangeShapeType="1"/>
            </p:cNvSpPr>
            <p:nvPr/>
          </p:nvSpPr>
          <p:spPr bwMode="auto">
            <a:xfrm>
              <a:off x="592" y="2506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3" name="Freeform 84"/>
            <p:cNvSpPr>
              <a:spLocks/>
            </p:cNvSpPr>
            <p:nvPr/>
          </p:nvSpPr>
          <p:spPr bwMode="auto">
            <a:xfrm>
              <a:off x="852" y="2506"/>
              <a:ext cx="131" cy="141"/>
            </a:xfrm>
            <a:custGeom>
              <a:avLst/>
              <a:gdLst>
                <a:gd name="T0" fmla="*/ 20309563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20309563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4" name="Arc 85"/>
            <p:cNvSpPr>
              <a:spLocks/>
            </p:cNvSpPr>
            <p:nvPr/>
          </p:nvSpPr>
          <p:spPr bwMode="auto">
            <a:xfrm>
              <a:off x="853" y="2511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</a:path>
                <a:path w="21622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  <a:lnTo>
                    <a:pt x="2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5" name="Freeform 86"/>
            <p:cNvSpPr>
              <a:spLocks/>
            </p:cNvSpPr>
            <p:nvPr/>
          </p:nvSpPr>
          <p:spPr bwMode="auto">
            <a:xfrm>
              <a:off x="852" y="2636"/>
              <a:ext cx="131" cy="140"/>
            </a:xfrm>
            <a:custGeom>
              <a:avLst/>
              <a:gdLst>
                <a:gd name="T0" fmla="*/ 0 w 12"/>
                <a:gd name="T1" fmla="*/ 18682160 h 13"/>
                <a:gd name="T2" fmla="*/ 20309563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6" name="Arc 87"/>
            <p:cNvSpPr>
              <a:spLocks/>
            </p:cNvSpPr>
            <p:nvPr/>
          </p:nvSpPr>
          <p:spPr bwMode="auto">
            <a:xfrm>
              <a:off x="853" y="2636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</a:path>
                <a:path w="21622" h="21600" stroke="0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  <a:lnTo>
                    <a:pt x="22" y="0"/>
                  </a:lnTo>
                  <a:lnTo>
                    <a:pt x="21622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7" name="Line 88"/>
            <p:cNvSpPr>
              <a:spLocks noChangeShapeType="1"/>
            </p:cNvSpPr>
            <p:nvPr/>
          </p:nvSpPr>
          <p:spPr bwMode="auto">
            <a:xfrm>
              <a:off x="592" y="2830"/>
              <a:ext cx="26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8" name="Line 89"/>
            <p:cNvSpPr>
              <a:spLocks noChangeShapeType="1"/>
            </p:cNvSpPr>
            <p:nvPr/>
          </p:nvSpPr>
          <p:spPr bwMode="auto">
            <a:xfrm>
              <a:off x="592" y="3089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9" name="Line 90"/>
            <p:cNvSpPr>
              <a:spLocks noChangeShapeType="1"/>
            </p:cNvSpPr>
            <p:nvPr/>
          </p:nvSpPr>
          <p:spPr bwMode="auto">
            <a:xfrm flipV="1">
              <a:off x="592" y="2830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0" name="Freeform 91"/>
            <p:cNvSpPr>
              <a:spLocks/>
            </p:cNvSpPr>
            <p:nvPr/>
          </p:nvSpPr>
          <p:spPr bwMode="auto">
            <a:xfrm>
              <a:off x="852" y="2830"/>
              <a:ext cx="131" cy="141"/>
            </a:xfrm>
            <a:custGeom>
              <a:avLst/>
              <a:gdLst>
                <a:gd name="T0" fmla="*/ 20309563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20309563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1" name="Arc 92"/>
            <p:cNvSpPr>
              <a:spLocks/>
            </p:cNvSpPr>
            <p:nvPr/>
          </p:nvSpPr>
          <p:spPr bwMode="auto">
            <a:xfrm>
              <a:off x="853" y="2835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</a:path>
                <a:path w="21622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  <a:lnTo>
                    <a:pt x="2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2" name="Freeform 93"/>
            <p:cNvSpPr>
              <a:spLocks/>
            </p:cNvSpPr>
            <p:nvPr/>
          </p:nvSpPr>
          <p:spPr bwMode="auto">
            <a:xfrm>
              <a:off x="852" y="2960"/>
              <a:ext cx="131" cy="140"/>
            </a:xfrm>
            <a:custGeom>
              <a:avLst/>
              <a:gdLst>
                <a:gd name="T0" fmla="*/ 0 w 12"/>
                <a:gd name="T1" fmla="*/ 18682160 h 13"/>
                <a:gd name="T2" fmla="*/ 20309563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3" name="Arc 94"/>
            <p:cNvSpPr>
              <a:spLocks/>
            </p:cNvSpPr>
            <p:nvPr/>
          </p:nvSpPr>
          <p:spPr bwMode="auto">
            <a:xfrm>
              <a:off x="853" y="2960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</a:path>
                <a:path w="21622" h="21600" stroke="0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  <a:lnTo>
                    <a:pt x="22" y="0"/>
                  </a:lnTo>
                  <a:lnTo>
                    <a:pt x="21622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4" name="Freeform 95"/>
            <p:cNvSpPr>
              <a:spLocks/>
            </p:cNvSpPr>
            <p:nvPr/>
          </p:nvSpPr>
          <p:spPr bwMode="auto">
            <a:xfrm>
              <a:off x="1156" y="2841"/>
              <a:ext cx="413" cy="130"/>
            </a:xfrm>
            <a:custGeom>
              <a:avLst/>
              <a:gdLst>
                <a:gd name="T0" fmla="*/ 62634384 w 38"/>
                <a:gd name="T1" fmla="*/ 19392869 h 12"/>
                <a:gd name="T2" fmla="*/ 0 w 38"/>
                <a:gd name="T3" fmla="*/ 0 h 12"/>
                <a:gd name="T4" fmla="*/ 0 w 38"/>
                <a:gd name="T5" fmla="*/ 19392869 h 12"/>
                <a:gd name="T6" fmla="*/ 62634384 w 38"/>
                <a:gd name="T7" fmla="*/ 19392869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12"/>
                <a:gd name="T14" fmla="*/ 38 w 38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12">
                  <a:moveTo>
                    <a:pt x="38" y="12"/>
                  </a:moveTo>
                  <a:cubicBezTo>
                    <a:pt x="38" y="5"/>
                    <a:pt x="20" y="0"/>
                    <a:pt x="0" y="0"/>
                  </a:cubicBezTo>
                  <a:lnTo>
                    <a:pt x="0" y="12"/>
                  </a:lnTo>
                  <a:lnTo>
                    <a:pt x="38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5" name="Arc 96"/>
            <p:cNvSpPr>
              <a:spLocks/>
            </p:cNvSpPr>
            <p:nvPr/>
          </p:nvSpPr>
          <p:spPr bwMode="auto">
            <a:xfrm>
              <a:off x="1157" y="2846"/>
              <a:ext cx="408" cy="125"/>
            </a:xfrm>
            <a:custGeom>
              <a:avLst/>
              <a:gdLst>
                <a:gd name="T0" fmla="*/ 0 w 21620"/>
                <a:gd name="T1" fmla="*/ 0 h 21600"/>
                <a:gd name="T2" fmla="*/ 0 w 21620"/>
                <a:gd name="T3" fmla="*/ 0 h 21600"/>
                <a:gd name="T4" fmla="*/ 0 w 2162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0"/>
                <a:gd name="T10" fmla="*/ 0 h 21600"/>
                <a:gd name="T11" fmla="*/ 21620 w 216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0" h="21600" fill="none" extrusionOk="0">
                  <a:moveTo>
                    <a:pt x="0" y="0"/>
                  </a:moveTo>
                  <a:cubicBezTo>
                    <a:pt x="6" y="0"/>
                    <a:pt x="13" y="-1"/>
                    <a:pt x="20" y="0"/>
                  </a:cubicBezTo>
                  <a:cubicBezTo>
                    <a:pt x="11949" y="0"/>
                    <a:pt x="21620" y="9670"/>
                    <a:pt x="21620" y="21600"/>
                  </a:cubicBezTo>
                </a:path>
                <a:path w="21620" h="21600" stroke="0" extrusionOk="0">
                  <a:moveTo>
                    <a:pt x="0" y="0"/>
                  </a:moveTo>
                  <a:cubicBezTo>
                    <a:pt x="6" y="0"/>
                    <a:pt x="13" y="-1"/>
                    <a:pt x="20" y="0"/>
                  </a:cubicBezTo>
                  <a:cubicBezTo>
                    <a:pt x="11949" y="0"/>
                    <a:pt x="21620" y="9670"/>
                    <a:pt x="21620" y="21600"/>
                  </a:cubicBezTo>
                  <a:lnTo>
                    <a:pt x="2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6" name="Freeform 97"/>
            <p:cNvSpPr>
              <a:spLocks/>
            </p:cNvSpPr>
            <p:nvPr/>
          </p:nvSpPr>
          <p:spPr bwMode="auto">
            <a:xfrm>
              <a:off x="1178" y="2960"/>
              <a:ext cx="391" cy="129"/>
            </a:xfrm>
            <a:custGeom>
              <a:avLst/>
              <a:gdLst>
                <a:gd name="T0" fmla="*/ 0 w 36"/>
                <a:gd name="T1" fmla="*/ 16933723 h 12"/>
                <a:gd name="T2" fmla="*/ 59098640 w 36"/>
                <a:gd name="T3" fmla="*/ 0 h 12"/>
                <a:gd name="T4" fmla="*/ 0 w 36"/>
                <a:gd name="T5" fmla="*/ 0 h 12"/>
                <a:gd name="T6" fmla="*/ 0 w 36"/>
                <a:gd name="T7" fmla="*/ 16933723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12"/>
                <a:gd name="T14" fmla="*/ 36 w 3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12">
                  <a:moveTo>
                    <a:pt x="0" y="11"/>
                  </a:moveTo>
                  <a:cubicBezTo>
                    <a:pt x="19" y="12"/>
                    <a:pt x="36" y="6"/>
                    <a:pt x="36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7" name="Arc 98"/>
            <p:cNvSpPr>
              <a:spLocks/>
            </p:cNvSpPr>
            <p:nvPr/>
          </p:nvSpPr>
          <p:spPr bwMode="auto">
            <a:xfrm>
              <a:off x="1178" y="2960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8" name="Freeform 99"/>
            <p:cNvSpPr>
              <a:spLocks/>
            </p:cNvSpPr>
            <p:nvPr/>
          </p:nvSpPr>
          <p:spPr bwMode="auto">
            <a:xfrm>
              <a:off x="1156" y="2960"/>
              <a:ext cx="66" cy="129"/>
            </a:xfrm>
            <a:custGeom>
              <a:avLst/>
              <a:gdLst>
                <a:gd name="T0" fmla="*/ 0 w 6"/>
                <a:gd name="T1" fmla="*/ 16933723 h 12"/>
                <a:gd name="T2" fmla="*/ 10629366 w 6"/>
                <a:gd name="T3" fmla="*/ 0 h 12"/>
                <a:gd name="T4" fmla="*/ 0 w 6"/>
                <a:gd name="T5" fmla="*/ 0 h 12"/>
                <a:gd name="T6" fmla="*/ 0 w 6"/>
                <a:gd name="T7" fmla="*/ 16933723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2"/>
                <a:gd name="T14" fmla="*/ 6 w 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2">
                  <a:moveTo>
                    <a:pt x="0" y="11"/>
                  </a:moveTo>
                  <a:cubicBezTo>
                    <a:pt x="3" y="12"/>
                    <a:pt x="6" y="6"/>
                    <a:pt x="6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9" name="Arc 100"/>
            <p:cNvSpPr>
              <a:spLocks/>
            </p:cNvSpPr>
            <p:nvPr/>
          </p:nvSpPr>
          <p:spPr bwMode="auto">
            <a:xfrm>
              <a:off x="1157" y="2960"/>
              <a:ext cx="61" cy="125"/>
            </a:xfrm>
            <a:custGeom>
              <a:avLst/>
              <a:gdLst>
                <a:gd name="T0" fmla="*/ 0 w 21642"/>
                <a:gd name="T1" fmla="*/ 0 h 21600"/>
                <a:gd name="T2" fmla="*/ 0 w 21642"/>
                <a:gd name="T3" fmla="*/ 0 h 21600"/>
                <a:gd name="T4" fmla="*/ 0 w 2164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2"/>
                <a:gd name="T10" fmla="*/ 0 h 21600"/>
                <a:gd name="T11" fmla="*/ 21642 w 216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2" h="21600" fill="none" extrusionOk="0">
                  <a:moveTo>
                    <a:pt x="21642" y="0"/>
                  </a:moveTo>
                  <a:cubicBezTo>
                    <a:pt x="21642" y="11929"/>
                    <a:pt x="11971" y="21600"/>
                    <a:pt x="42" y="21600"/>
                  </a:cubicBezTo>
                  <a:cubicBezTo>
                    <a:pt x="28" y="21600"/>
                    <a:pt x="14" y="21599"/>
                    <a:pt x="0" y="21599"/>
                  </a:cubicBezTo>
                </a:path>
                <a:path w="21642" h="21600" stroke="0" extrusionOk="0">
                  <a:moveTo>
                    <a:pt x="21642" y="0"/>
                  </a:moveTo>
                  <a:cubicBezTo>
                    <a:pt x="21642" y="11929"/>
                    <a:pt x="11971" y="21600"/>
                    <a:pt x="42" y="21600"/>
                  </a:cubicBezTo>
                  <a:cubicBezTo>
                    <a:pt x="28" y="21600"/>
                    <a:pt x="14" y="21599"/>
                    <a:pt x="0" y="21599"/>
                  </a:cubicBezTo>
                  <a:lnTo>
                    <a:pt x="42" y="0"/>
                  </a:lnTo>
                  <a:lnTo>
                    <a:pt x="21642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70" name="Line 101"/>
            <p:cNvSpPr>
              <a:spLocks noChangeShapeType="1"/>
            </p:cNvSpPr>
            <p:nvPr/>
          </p:nvSpPr>
          <p:spPr bwMode="auto">
            <a:xfrm>
              <a:off x="1189" y="2960"/>
              <a:ext cx="1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71" name="Freeform 102"/>
            <p:cNvSpPr>
              <a:spLocks/>
            </p:cNvSpPr>
            <p:nvPr/>
          </p:nvSpPr>
          <p:spPr bwMode="auto">
            <a:xfrm>
              <a:off x="1156" y="2841"/>
              <a:ext cx="66" cy="119"/>
            </a:xfrm>
            <a:custGeom>
              <a:avLst/>
              <a:gdLst>
                <a:gd name="T0" fmla="*/ 10629366 w 6"/>
                <a:gd name="T1" fmla="*/ 17627751 h 11"/>
                <a:gd name="T2" fmla="*/ 0 w 6"/>
                <a:gd name="T3" fmla="*/ 0 h 11"/>
                <a:gd name="T4" fmla="*/ 0 w 6"/>
                <a:gd name="T5" fmla="*/ 17627751 h 11"/>
                <a:gd name="T6" fmla="*/ 10629366 w 6"/>
                <a:gd name="T7" fmla="*/ 17627751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1"/>
                <a:gd name="T14" fmla="*/ 6 w 6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1">
                  <a:moveTo>
                    <a:pt x="6" y="11"/>
                  </a:moveTo>
                  <a:cubicBezTo>
                    <a:pt x="6" y="4"/>
                    <a:pt x="3" y="0"/>
                    <a:pt x="0" y="0"/>
                  </a:cubicBezTo>
                  <a:lnTo>
                    <a:pt x="0" y="11"/>
                  </a:lnTo>
                  <a:lnTo>
                    <a:pt x="6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72" name="Arc 103"/>
            <p:cNvSpPr>
              <a:spLocks/>
            </p:cNvSpPr>
            <p:nvPr/>
          </p:nvSpPr>
          <p:spPr bwMode="auto">
            <a:xfrm>
              <a:off x="1157" y="2846"/>
              <a:ext cx="61" cy="114"/>
            </a:xfrm>
            <a:custGeom>
              <a:avLst/>
              <a:gdLst>
                <a:gd name="T0" fmla="*/ 0 w 21638"/>
                <a:gd name="T1" fmla="*/ 0 h 21600"/>
                <a:gd name="T2" fmla="*/ 0 w 21638"/>
                <a:gd name="T3" fmla="*/ 0 h 21600"/>
                <a:gd name="T4" fmla="*/ 0 w 2163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8"/>
                <a:gd name="T10" fmla="*/ 0 h 21600"/>
                <a:gd name="T11" fmla="*/ 21638 w 2163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8" h="21600" fill="none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</a:path>
                <a:path w="21638" h="21600" stroke="0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  <a:lnTo>
                    <a:pt x="38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73" name="Line 180"/>
            <p:cNvSpPr>
              <a:spLocks noChangeShapeType="1"/>
            </p:cNvSpPr>
            <p:nvPr/>
          </p:nvSpPr>
          <p:spPr bwMode="auto">
            <a:xfrm>
              <a:off x="483" y="252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74" name="Rectangle 181"/>
            <p:cNvSpPr>
              <a:spLocks noChangeArrowheads="1"/>
            </p:cNvSpPr>
            <p:nvPr/>
          </p:nvSpPr>
          <p:spPr bwMode="auto">
            <a:xfrm>
              <a:off x="353" y="2474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C0</a:t>
              </a:r>
              <a:endParaRPr lang="en-US" altLang="fa-IR"/>
            </a:p>
          </p:txBody>
        </p:sp>
        <p:sp>
          <p:nvSpPr>
            <p:cNvPr id="24775" name="Line 188"/>
            <p:cNvSpPr>
              <a:spLocks noChangeShapeType="1"/>
            </p:cNvSpPr>
            <p:nvPr/>
          </p:nvSpPr>
          <p:spPr bwMode="auto">
            <a:xfrm>
              <a:off x="483" y="263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76" name="Rectangle 189"/>
            <p:cNvSpPr>
              <a:spLocks noChangeArrowheads="1"/>
            </p:cNvSpPr>
            <p:nvPr/>
          </p:nvSpPr>
          <p:spPr bwMode="auto">
            <a:xfrm>
              <a:off x="353" y="258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P0</a:t>
              </a:r>
              <a:endParaRPr lang="en-US" altLang="fa-IR"/>
            </a:p>
          </p:txBody>
        </p:sp>
        <p:sp>
          <p:nvSpPr>
            <p:cNvPr id="24777" name="Line 198"/>
            <p:cNvSpPr>
              <a:spLocks noChangeShapeType="1"/>
            </p:cNvSpPr>
            <p:nvPr/>
          </p:nvSpPr>
          <p:spPr bwMode="auto">
            <a:xfrm>
              <a:off x="483" y="290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78" name="Rectangle 199"/>
            <p:cNvSpPr>
              <a:spLocks noChangeArrowheads="1"/>
            </p:cNvSpPr>
            <p:nvPr/>
          </p:nvSpPr>
          <p:spPr bwMode="auto">
            <a:xfrm>
              <a:off x="353" y="2852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G0</a:t>
              </a:r>
              <a:endParaRPr lang="en-US" altLang="fa-IR"/>
            </a:p>
          </p:txBody>
        </p:sp>
        <p:sp>
          <p:nvSpPr>
            <p:cNvPr id="24779" name="Line 214"/>
            <p:cNvSpPr>
              <a:spLocks noChangeShapeType="1"/>
            </p:cNvSpPr>
            <p:nvPr/>
          </p:nvSpPr>
          <p:spPr bwMode="auto">
            <a:xfrm>
              <a:off x="483" y="274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80" name="Rectangle 215"/>
            <p:cNvSpPr>
              <a:spLocks noChangeArrowheads="1"/>
            </p:cNvSpPr>
            <p:nvPr/>
          </p:nvSpPr>
          <p:spPr bwMode="auto">
            <a:xfrm>
              <a:off x="353" y="269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fa-IR"/>
            </a:p>
          </p:txBody>
        </p:sp>
        <p:sp>
          <p:nvSpPr>
            <p:cNvPr id="24781" name="Line 216"/>
            <p:cNvSpPr>
              <a:spLocks noChangeShapeType="1"/>
            </p:cNvSpPr>
            <p:nvPr/>
          </p:nvSpPr>
          <p:spPr bwMode="auto">
            <a:xfrm>
              <a:off x="483" y="301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82" name="Rectangle 217"/>
            <p:cNvSpPr>
              <a:spLocks noChangeArrowheads="1"/>
            </p:cNvSpPr>
            <p:nvPr/>
          </p:nvSpPr>
          <p:spPr bwMode="auto">
            <a:xfrm>
              <a:off x="353" y="296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fa-IR"/>
            </a:p>
          </p:txBody>
        </p:sp>
        <p:sp>
          <p:nvSpPr>
            <p:cNvPr id="24783" name="Line 218"/>
            <p:cNvSpPr>
              <a:spLocks noChangeShapeType="1"/>
            </p:cNvSpPr>
            <p:nvPr/>
          </p:nvSpPr>
          <p:spPr bwMode="auto">
            <a:xfrm>
              <a:off x="1080" y="285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84" name="Line 219"/>
            <p:cNvSpPr>
              <a:spLocks noChangeShapeType="1"/>
            </p:cNvSpPr>
            <p:nvPr/>
          </p:nvSpPr>
          <p:spPr bwMode="auto">
            <a:xfrm>
              <a:off x="972" y="2636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85" name="Rectangle 220"/>
            <p:cNvSpPr>
              <a:spLocks noChangeArrowheads="1"/>
            </p:cNvSpPr>
            <p:nvPr/>
          </p:nvSpPr>
          <p:spPr bwMode="auto">
            <a:xfrm>
              <a:off x="1080" y="2636"/>
              <a:ext cx="11" cy="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86" name="Line 221"/>
            <p:cNvSpPr>
              <a:spLocks noChangeShapeType="1"/>
            </p:cNvSpPr>
            <p:nvPr/>
          </p:nvSpPr>
          <p:spPr bwMode="auto">
            <a:xfrm>
              <a:off x="972" y="2960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87" name="Line 222"/>
            <p:cNvSpPr>
              <a:spLocks noChangeShapeType="1"/>
            </p:cNvSpPr>
            <p:nvPr/>
          </p:nvSpPr>
          <p:spPr bwMode="auto">
            <a:xfrm>
              <a:off x="1080" y="296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88" name="Line 227"/>
            <p:cNvSpPr>
              <a:spLocks noChangeShapeType="1"/>
            </p:cNvSpPr>
            <p:nvPr/>
          </p:nvSpPr>
          <p:spPr bwMode="auto">
            <a:xfrm>
              <a:off x="1080" y="306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89" name="Rectangle 228"/>
            <p:cNvSpPr>
              <a:spLocks noChangeArrowheads="1"/>
            </p:cNvSpPr>
            <p:nvPr/>
          </p:nvSpPr>
          <p:spPr bwMode="auto">
            <a:xfrm>
              <a:off x="1080" y="3068"/>
              <a:ext cx="11" cy="2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90" name="Rectangle 229"/>
            <p:cNvSpPr>
              <a:spLocks noChangeArrowheads="1"/>
            </p:cNvSpPr>
            <p:nvPr/>
          </p:nvSpPr>
          <p:spPr bwMode="auto">
            <a:xfrm>
              <a:off x="483" y="3284"/>
              <a:ext cx="608" cy="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91" name="Rectangle 230"/>
            <p:cNvSpPr>
              <a:spLocks noChangeArrowheads="1"/>
            </p:cNvSpPr>
            <p:nvPr/>
          </p:nvSpPr>
          <p:spPr bwMode="auto">
            <a:xfrm>
              <a:off x="353" y="3230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G1</a:t>
              </a:r>
              <a:endParaRPr lang="en-US" altLang="fa-IR"/>
            </a:p>
          </p:txBody>
        </p:sp>
        <p:sp>
          <p:nvSpPr>
            <p:cNvPr id="24792" name="Line 231"/>
            <p:cNvSpPr>
              <a:spLocks noChangeShapeType="1"/>
            </p:cNvSpPr>
            <p:nvPr/>
          </p:nvSpPr>
          <p:spPr bwMode="auto">
            <a:xfrm>
              <a:off x="1569" y="296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93" name="Rectangle 232"/>
            <p:cNvSpPr>
              <a:spLocks noChangeArrowheads="1"/>
            </p:cNvSpPr>
            <p:nvPr/>
          </p:nvSpPr>
          <p:spPr bwMode="auto">
            <a:xfrm>
              <a:off x="1710" y="290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C2</a:t>
              </a:r>
              <a:endParaRPr lang="en-US" altLang="fa-IR"/>
            </a:p>
          </p:txBody>
        </p:sp>
      </p:grpSp>
      <p:grpSp>
        <p:nvGrpSpPr>
          <p:cNvPr id="5" name="Group 298"/>
          <p:cNvGrpSpPr>
            <a:grpSpLocks/>
          </p:cNvGrpSpPr>
          <p:nvPr/>
        </p:nvGrpSpPr>
        <p:grpSpPr bwMode="auto">
          <a:xfrm>
            <a:off x="3150393" y="2885281"/>
            <a:ext cx="2608263" cy="2239963"/>
            <a:chOff x="1982" y="1826"/>
            <a:chExt cx="1643" cy="1411"/>
          </a:xfrm>
        </p:grpSpPr>
        <p:sp>
          <p:nvSpPr>
            <p:cNvPr id="24680" name="Line 104"/>
            <p:cNvSpPr>
              <a:spLocks noChangeShapeType="1"/>
            </p:cNvSpPr>
            <p:nvPr/>
          </p:nvSpPr>
          <p:spPr bwMode="auto">
            <a:xfrm>
              <a:off x="2221" y="1912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1" name="Line 105"/>
            <p:cNvSpPr>
              <a:spLocks noChangeShapeType="1"/>
            </p:cNvSpPr>
            <p:nvPr/>
          </p:nvSpPr>
          <p:spPr bwMode="auto">
            <a:xfrm>
              <a:off x="2221" y="2172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2" name="Line 106"/>
            <p:cNvSpPr>
              <a:spLocks noChangeShapeType="1"/>
            </p:cNvSpPr>
            <p:nvPr/>
          </p:nvSpPr>
          <p:spPr bwMode="auto">
            <a:xfrm flipV="1">
              <a:off x="2221" y="1912"/>
              <a:ext cx="1" cy="26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3" name="Line 107"/>
            <p:cNvSpPr>
              <a:spLocks noChangeShapeType="1"/>
            </p:cNvSpPr>
            <p:nvPr/>
          </p:nvSpPr>
          <p:spPr bwMode="auto">
            <a:xfrm>
              <a:off x="2221" y="1826"/>
              <a:ext cx="1" cy="43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4" name="Freeform 108"/>
            <p:cNvSpPr>
              <a:spLocks/>
            </p:cNvSpPr>
            <p:nvPr/>
          </p:nvSpPr>
          <p:spPr bwMode="auto">
            <a:xfrm>
              <a:off x="2482" y="1912"/>
              <a:ext cx="130" cy="141"/>
            </a:xfrm>
            <a:custGeom>
              <a:avLst/>
              <a:gdLst>
                <a:gd name="T0" fmla="*/ 19392869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19392869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5" name="Arc 109"/>
            <p:cNvSpPr>
              <a:spLocks/>
            </p:cNvSpPr>
            <p:nvPr/>
          </p:nvSpPr>
          <p:spPr bwMode="auto">
            <a:xfrm>
              <a:off x="2482" y="1917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6" name="Freeform 110"/>
            <p:cNvSpPr>
              <a:spLocks/>
            </p:cNvSpPr>
            <p:nvPr/>
          </p:nvSpPr>
          <p:spPr bwMode="auto">
            <a:xfrm>
              <a:off x="2482" y="2042"/>
              <a:ext cx="130" cy="140"/>
            </a:xfrm>
            <a:custGeom>
              <a:avLst/>
              <a:gdLst>
                <a:gd name="T0" fmla="*/ 0 w 12"/>
                <a:gd name="T1" fmla="*/ 18682160 h 13"/>
                <a:gd name="T2" fmla="*/ 19392869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7" name="Arc 111"/>
            <p:cNvSpPr>
              <a:spLocks/>
            </p:cNvSpPr>
            <p:nvPr/>
          </p:nvSpPr>
          <p:spPr bwMode="auto">
            <a:xfrm>
              <a:off x="2482" y="2042"/>
              <a:ext cx="126" cy="13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8" name="Line 112"/>
            <p:cNvSpPr>
              <a:spLocks noChangeShapeType="1"/>
            </p:cNvSpPr>
            <p:nvPr/>
          </p:nvSpPr>
          <p:spPr bwMode="auto">
            <a:xfrm>
              <a:off x="2221" y="2344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9" name="Line 113"/>
            <p:cNvSpPr>
              <a:spLocks noChangeShapeType="1"/>
            </p:cNvSpPr>
            <p:nvPr/>
          </p:nvSpPr>
          <p:spPr bwMode="auto">
            <a:xfrm>
              <a:off x="2221" y="2603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0" name="Line 114"/>
            <p:cNvSpPr>
              <a:spLocks noChangeShapeType="1"/>
            </p:cNvSpPr>
            <p:nvPr/>
          </p:nvSpPr>
          <p:spPr bwMode="auto">
            <a:xfrm>
              <a:off x="2221" y="2344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1" name="Freeform 115"/>
            <p:cNvSpPr>
              <a:spLocks/>
            </p:cNvSpPr>
            <p:nvPr/>
          </p:nvSpPr>
          <p:spPr bwMode="auto">
            <a:xfrm>
              <a:off x="2482" y="2344"/>
              <a:ext cx="130" cy="141"/>
            </a:xfrm>
            <a:custGeom>
              <a:avLst/>
              <a:gdLst>
                <a:gd name="T0" fmla="*/ 19392869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19392869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2" name="Arc 116"/>
            <p:cNvSpPr>
              <a:spLocks/>
            </p:cNvSpPr>
            <p:nvPr/>
          </p:nvSpPr>
          <p:spPr bwMode="auto">
            <a:xfrm>
              <a:off x="2482" y="2349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3" name="Freeform 117"/>
            <p:cNvSpPr>
              <a:spLocks/>
            </p:cNvSpPr>
            <p:nvPr/>
          </p:nvSpPr>
          <p:spPr bwMode="auto">
            <a:xfrm>
              <a:off x="2482" y="2474"/>
              <a:ext cx="130" cy="140"/>
            </a:xfrm>
            <a:custGeom>
              <a:avLst/>
              <a:gdLst>
                <a:gd name="T0" fmla="*/ 0 w 12"/>
                <a:gd name="T1" fmla="*/ 18682160 h 13"/>
                <a:gd name="T2" fmla="*/ 19392869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4" name="Arc 118"/>
            <p:cNvSpPr>
              <a:spLocks/>
            </p:cNvSpPr>
            <p:nvPr/>
          </p:nvSpPr>
          <p:spPr bwMode="auto">
            <a:xfrm>
              <a:off x="2482" y="2474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5" name="Line 119"/>
            <p:cNvSpPr>
              <a:spLocks noChangeShapeType="1"/>
            </p:cNvSpPr>
            <p:nvPr/>
          </p:nvSpPr>
          <p:spPr bwMode="auto">
            <a:xfrm>
              <a:off x="2221" y="2722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6" name="Line 120"/>
            <p:cNvSpPr>
              <a:spLocks noChangeShapeType="1"/>
            </p:cNvSpPr>
            <p:nvPr/>
          </p:nvSpPr>
          <p:spPr bwMode="auto">
            <a:xfrm>
              <a:off x="2221" y="2981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7" name="Line 121"/>
            <p:cNvSpPr>
              <a:spLocks noChangeShapeType="1"/>
            </p:cNvSpPr>
            <p:nvPr/>
          </p:nvSpPr>
          <p:spPr bwMode="auto">
            <a:xfrm flipV="1">
              <a:off x="2221" y="2722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8" name="Freeform 122"/>
            <p:cNvSpPr>
              <a:spLocks/>
            </p:cNvSpPr>
            <p:nvPr/>
          </p:nvSpPr>
          <p:spPr bwMode="auto">
            <a:xfrm>
              <a:off x="2482" y="2722"/>
              <a:ext cx="130" cy="141"/>
            </a:xfrm>
            <a:custGeom>
              <a:avLst/>
              <a:gdLst>
                <a:gd name="T0" fmla="*/ 19392869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19392869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9" name="Arc 123"/>
            <p:cNvSpPr>
              <a:spLocks/>
            </p:cNvSpPr>
            <p:nvPr/>
          </p:nvSpPr>
          <p:spPr bwMode="auto">
            <a:xfrm>
              <a:off x="2482" y="2727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0" name="Freeform 124"/>
            <p:cNvSpPr>
              <a:spLocks/>
            </p:cNvSpPr>
            <p:nvPr/>
          </p:nvSpPr>
          <p:spPr bwMode="auto">
            <a:xfrm>
              <a:off x="2482" y="2852"/>
              <a:ext cx="130" cy="140"/>
            </a:xfrm>
            <a:custGeom>
              <a:avLst/>
              <a:gdLst>
                <a:gd name="T0" fmla="*/ 0 w 12"/>
                <a:gd name="T1" fmla="*/ 18682160 h 13"/>
                <a:gd name="T2" fmla="*/ 19392869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1" name="Arc 125"/>
            <p:cNvSpPr>
              <a:spLocks/>
            </p:cNvSpPr>
            <p:nvPr/>
          </p:nvSpPr>
          <p:spPr bwMode="auto">
            <a:xfrm>
              <a:off x="2482" y="2852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2" name="Freeform 126"/>
            <p:cNvSpPr>
              <a:spLocks/>
            </p:cNvSpPr>
            <p:nvPr/>
          </p:nvSpPr>
          <p:spPr bwMode="auto">
            <a:xfrm>
              <a:off x="2981" y="2679"/>
              <a:ext cx="391" cy="130"/>
            </a:xfrm>
            <a:custGeom>
              <a:avLst/>
              <a:gdLst>
                <a:gd name="T0" fmla="*/ 59098640 w 36"/>
                <a:gd name="T1" fmla="*/ 19392869 h 12"/>
                <a:gd name="T2" fmla="*/ 0 w 36"/>
                <a:gd name="T3" fmla="*/ 0 h 12"/>
                <a:gd name="T4" fmla="*/ 0 w 36"/>
                <a:gd name="T5" fmla="*/ 19392869 h 12"/>
                <a:gd name="T6" fmla="*/ 59098640 w 36"/>
                <a:gd name="T7" fmla="*/ 19392869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12"/>
                <a:gd name="T14" fmla="*/ 36 w 3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12">
                  <a:moveTo>
                    <a:pt x="36" y="12"/>
                  </a:moveTo>
                  <a:cubicBezTo>
                    <a:pt x="36" y="5"/>
                    <a:pt x="19" y="0"/>
                    <a:pt x="0" y="0"/>
                  </a:cubicBezTo>
                  <a:lnTo>
                    <a:pt x="0" y="12"/>
                  </a:lnTo>
                  <a:lnTo>
                    <a:pt x="36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3" name="Arc 127"/>
            <p:cNvSpPr>
              <a:spLocks/>
            </p:cNvSpPr>
            <p:nvPr/>
          </p:nvSpPr>
          <p:spPr bwMode="auto">
            <a:xfrm>
              <a:off x="2981" y="2684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4" name="Freeform 128"/>
            <p:cNvSpPr>
              <a:spLocks/>
            </p:cNvSpPr>
            <p:nvPr/>
          </p:nvSpPr>
          <p:spPr bwMode="auto">
            <a:xfrm>
              <a:off x="2981" y="2679"/>
              <a:ext cx="44" cy="119"/>
            </a:xfrm>
            <a:custGeom>
              <a:avLst/>
              <a:gdLst>
                <a:gd name="T0" fmla="*/ 7086244 w 4"/>
                <a:gd name="T1" fmla="*/ 17627751 h 11"/>
                <a:gd name="T2" fmla="*/ 0 w 4"/>
                <a:gd name="T3" fmla="*/ 0 h 11"/>
                <a:gd name="T4" fmla="*/ 0 w 4"/>
                <a:gd name="T5" fmla="*/ 17627751 h 11"/>
                <a:gd name="T6" fmla="*/ 7086244 w 4"/>
                <a:gd name="T7" fmla="*/ 17627751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1"/>
                <a:gd name="T14" fmla="*/ 4 w 4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1">
                  <a:moveTo>
                    <a:pt x="4" y="11"/>
                  </a:moveTo>
                  <a:cubicBezTo>
                    <a:pt x="4" y="4"/>
                    <a:pt x="2" y="0"/>
                    <a:pt x="0" y="0"/>
                  </a:cubicBezTo>
                  <a:lnTo>
                    <a:pt x="0" y="11"/>
                  </a:lnTo>
                  <a:lnTo>
                    <a:pt x="4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5" name="Arc 129"/>
            <p:cNvSpPr>
              <a:spLocks/>
            </p:cNvSpPr>
            <p:nvPr/>
          </p:nvSpPr>
          <p:spPr bwMode="auto">
            <a:xfrm>
              <a:off x="2982" y="2684"/>
              <a:ext cx="39" cy="114"/>
            </a:xfrm>
            <a:custGeom>
              <a:avLst/>
              <a:gdLst>
                <a:gd name="T0" fmla="*/ 0 w 21659"/>
                <a:gd name="T1" fmla="*/ 0 h 21600"/>
                <a:gd name="T2" fmla="*/ 0 w 21659"/>
                <a:gd name="T3" fmla="*/ 0 h 21600"/>
                <a:gd name="T4" fmla="*/ 0 w 2165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9"/>
                <a:gd name="T10" fmla="*/ 0 h 21600"/>
                <a:gd name="T11" fmla="*/ 21659 w 2165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-1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-1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6" name="Freeform 130"/>
            <p:cNvSpPr>
              <a:spLocks/>
            </p:cNvSpPr>
            <p:nvPr/>
          </p:nvSpPr>
          <p:spPr bwMode="auto">
            <a:xfrm>
              <a:off x="2981" y="2798"/>
              <a:ext cx="391" cy="129"/>
            </a:xfrm>
            <a:custGeom>
              <a:avLst/>
              <a:gdLst>
                <a:gd name="T0" fmla="*/ 0 w 36"/>
                <a:gd name="T1" fmla="*/ 16933723 h 12"/>
                <a:gd name="T2" fmla="*/ 59098640 w 36"/>
                <a:gd name="T3" fmla="*/ 0 h 12"/>
                <a:gd name="T4" fmla="*/ 0 w 36"/>
                <a:gd name="T5" fmla="*/ 0 h 12"/>
                <a:gd name="T6" fmla="*/ 0 w 36"/>
                <a:gd name="T7" fmla="*/ 16933723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12"/>
                <a:gd name="T14" fmla="*/ 36 w 3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12">
                  <a:moveTo>
                    <a:pt x="0" y="11"/>
                  </a:moveTo>
                  <a:cubicBezTo>
                    <a:pt x="19" y="12"/>
                    <a:pt x="36" y="6"/>
                    <a:pt x="36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7" name="Arc 131"/>
            <p:cNvSpPr>
              <a:spLocks/>
            </p:cNvSpPr>
            <p:nvPr/>
          </p:nvSpPr>
          <p:spPr bwMode="auto">
            <a:xfrm>
              <a:off x="2981" y="2798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8" name="Freeform 132"/>
            <p:cNvSpPr>
              <a:spLocks/>
            </p:cNvSpPr>
            <p:nvPr/>
          </p:nvSpPr>
          <p:spPr bwMode="auto">
            <a:xfrm>
              <a:off x="2981" y="2798"/>
              <a:ext cx="44" cy="129"/>
            </a:xfrm>
            <a:custGeom>
              <a:avLst/>
              <a:gdLst>
                <a:gd name="T0" fmla="*/ 0 w 4"/>
                <a:gd name="T1" fmla="*/ 16933723 h 12"/>
                <a:gd name="T2" fmla="*/ 7086244 w 4"/>
                <a:gd name="T3" fmla="*/ 0 h 12"/>
                <a:gd name="T4" fmla="*/ 0 w 4"/>
                <a:gd name="T5" fmla="*/ 0 h 12"/>
                <a:gd name="T6" fmla="*/ 0 w 4"/>
                <a:gd name="T7" fmla="*/ 16933723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2"/>
                <a:gd name="T14" fmla="*/ 4 w 4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2">
                  <a:moveTo>
                    <a:pt x="0" y="11"/>
                  </a:moveTo>
                  <a:cubicBezTo>
                    <a:pt x="2" y="12"/>
                    <a:pt x="4" y="6"/>
                    <a:pt x="4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9" name="Arc 133"/>
            <p:cNvSpPr>
              <a:spLocks/>
            </p:cNvSpPr>
            <p:nvPr/>
          </p:nvSpPr>
          <p:spPr bwMode="auto">
            <a:xfrm>
              <a:off x="2982" y="2798"/>
              <a:ext cx="39" cy="125"/>
            </a:xfrm>
            <a:custGeom>
              <a:avLst/>
              <a:gdLst>
                <a:gd name="T0" fmla="*/ 0 w 21665"/>
                <a:gd name="T1" fmla="*/ 0 h 21600"/>
                <a:gd name="T2" fmla="*/ 0 w 21665"/>
                <a:gd name="T3" fmla="*/ 0 h 21600"/>
                <a:gd name="T4" fmla="*/ 0 w 2166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65"/>
                <a:gd name="T10" fmla="*/ 0 h 21600"/>
                <a:gd name="T11" fmla="*/ 21665 w 2166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65" h="21600" fill="none" extrusionOk="0">
                  <a:moveTo>
                    <a:pt x="21665" y="0"/>
                  </a:moveTo>
                  <a:cubicBezTo>
                    <a:pt x="21665" y="11929"/>
                    <a:pt x="11994" y="21600"/>
                    <a:pt x="65" y="21600"/>
                  </a:cubicBezTo>
                  <a:cubicBezTo>
                    <a:pt x="43" y="21600"/>
                    <a:pt x="21" y="21599"/>
                    <a:pt x="0" y="21599"/>
                  </a:cubicBezTo>
                </a:path>
                <a:path w="21665" h="21600" stroke="0" extrusionOk="0">
                  <a:moveTo>
                    <a:pt x="21665" y="0"/>
                  </a:moveTo>
                  <a:cubicBezTo>
                    <a:pt x="21665" y="11929"/>
                    <a:pt x="11994" y="21600"/>
                    <a:pt x="65" y="21600"/>
                  </a:cubicBezTo>
                  <a:cubicBezTo>
                    <a:pt x="43" y="21600"/>
                    <a:pt x="21" y="21599"/>
                    <a:pt x="0" y="21599"/>
                  </a:cubicBezTo>
                  <a:lnTo>
                    <a:pt x="65" y="0"/>
                  </a:lnTo>
                  <a:lnTo>
                    <a:pt x="21665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10" name="Line 134"/>
            <p:cNvSpPr>
              <a:spLocks noChangeShapeType="1"/>
            </p:cNvSpPr>
            <p:nvPr/>
          </p:nvSpPr>
          <p:spPr bwMode="auto">
            <a:xfrm>
              <a:off x="2981" y="2744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11" name="Line 135"/>
            <p:cNvSpPr>
              <a:spLocks noChangeShapeType="1"/>
            </p:cNvSpPr>
            <p:nvPr/>
          </p:nvSpPr>
          <p:spPr bwMode="auto">
            <a:xfrm>
              <a:off x="2981" y="2852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12" name="Line 136"/>
            <p:cNvSpPr>
              <a:spLocks noChangeShapeType="1"/>
            </p:cNvSpPr>
            <p:nvPr/>
          </p:nvSpPr>
          <p:spPr bwMode="auto">
            <a:xfrm flipV="1">
              <a:off x="2981" y="2917"/>
              <a:ext cx="1" cy="8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13" name="Line 137"/>
            <p:cNvSpPr>
              <a:spLocks noChangeShapeType="1"/>
            </p:cNvSpPr>
            <p:nvPr/>
          </p:nvSpPr>
          <p:spPr bwMode="auto">
            <a:xfrm>
              <a:off x="2981" y="2582"/>
              <a:ext cx="1" cy="9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14" name="Line 178"/>
            <p:cNvSpPr>
              <a:spLocks noChangeShapeType="1"/>
            </p:cNvSpPr>
            <p:nvPr/>
          </p:nvSpPr>
          <p:spPr bwMode="auto">
            <a:xfrm>
              <a:off x="2112" y="188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15" name="Rectangle 179"/>
            <p:cNvSpPr>
              <a:spLocks noChangeArrowheads="1"/>
            </p:cNvSpPr>
            <p:nvPr/>
          </p:nvSpPr>
          <p:spPr bwMode="auto">
            <a:xfrm>
              <a:off x="1982" y="182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C0</a:t>
              </a:r>
              <a:endParaRPr lang="en-US" altLang="fa-IR"/>
            </a:p>
          </p:txBody>
        </p:sp>
        <p:sp>
          <p:nvSpPr>
            <p:cNvPr id="24716" name="Line 186"/>
            <p:cNvSpPr>
              <a:spLocks noChangeShapeType="1"/>
            </p:cNvSpPr>
            <p:nvPr/>
          </p:nvSpPr>
          <p:spPr bwMode="auto">
            <a:xfrm>
              <a:off x="2112" y="198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17" name="Rectangle 187"/>
            <p:cNvSpPr>
              <a:spLocks noChangeArrowheads="1"/>
            </p:cNvSpPr>
            <p:nvPr/>
          </p:nvSpPr>
          <p:spPr bwMode="auto">
            <a:xfrm>
              <a:off x="1982" y="193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P0</a:t>
              </a:r>
              <a:endParaRPr lang="en-US" altLang="fa-IR"/>
            </a:p>
          </p:txBody>
        </p:sp>
        <p:sp>
          <p:nvSpPr>
            <p:cNvPr id="24718" name="Line 196"/>
            <p:cNvSpPr>
              <a:spLocks noChangeShapeType="1"/>
            </p:cNvSpPr>
            <p:nvPr/>
          </p:nvSpPr>
          <p:spPr bwMode="auto">
            <a:xfrm>
              <a:off x="2112" y="236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19" name="Rectangle 197"/>
            <p:cNvSpPr>
              <a:spLocks noChangeArrowheads="1"/>
            </p:cNvSpPr>
            <p:nvPr/>
          </p:nvSpPr>
          <p:spPr bwMode="auto">
            <a:xfrm>
              <a:off x="1982" y="2312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G0</a:t>
              </a:r>
              <a:endParaRPr lang="en-US" altLang="fa-IR"/>
            </a:p>
          </p:txBody>
        </p:sp>
        <p:sp>
          <p:nvSpPr>
            <p:cNvPr id="24720" name="Line 210"/>
            <p:cNvSpPr>
              <a:spLocks noChangeShapeType="1"/>
            </p:cNvSpPr>
            <p:nvPr/>
          </p:nvSpPr>
          <p:spPr bwMode="auto">
            <a:xfrm>
              <a:off x="2112" y="247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21" name="Rectangle 211"/>
            <p:cNvSpPr>
              <a:spLocks noChangeArrowheads="1"/>
            </p:cNvSpPr>
            <p:nvPr/>
          </p:nvSpPr>
          <p:spPr bwMode="auto">
            <a:xfrm>
              <a:off x="1982" y="242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fa-IR"/>
            </a:p>
          </p:txBody>
        </p:sp>
        <p:sp>
          <p:nvSpPr>
            <p:cNvPr id="24722" name="Line 212"/>
            <p:cNvSpPr>
              <a:spLocks noChangeShapeType="1"/>
            </p:cNvSpPr>
            <p:nvPr/>
          </p:nvSpPr>
          <p:spPr bwMode="auto">
            <a:xfrm>
              <a:off x="2112" y="209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23" name="Rectangle 213"/>
            <p:cNvSpPr>
              <a:spLocks noChangeArrowheads="1"/>
            </p:cNvSpPr>
            <p:nvPr/>
          </p:nvSpPr>
          <p:spPr bwMode="auto">
            <a:xfrm>
              <a:off x="1982" y="204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fa-IR"/>
            </a:p>
          </p:txBody>
        </p:sp>
        <p:sp>
          <p:nvSpPr>
            <p:cNvPr id="24724" name="Line 225"/>
            <p:cNvSpPr>
              <a:spLocks noChangeShapeType="1"/>
            </p:cNvSpPr>
            <p:nvPr/>
          </p:nvSpPr>
          <p:spPr bwMode="auto">
            <a:xfrm>
              <a:off x="2112" y="279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25" name="Rectangle 226"/>
            <p:cNvSpPr>
              <a:spLocks noChangeArrowheads="1"/>
            </p:cNvSpPr>
            <p:nvPr/>
          </p:nvSpPr>
          <p:spPr bwMode="auto">
            <a:xfrm>
              <a:off x="1982" y="2744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G1</a:t>
              </a:r>
              <a:endParaRPr lang="en-US" altLang="fa-IR"/>
            </a:p>
          </p:txBody>
        </p:sp>
        <p:sp>
          <p:nvSpPr>
            <p:cNvPr id="24726" name="Line 239"/>
            <p:cNvSpPr>
              <a:spLocks noChangeShapeType="1"/>
            </p:cNvSpPr>
            <p:nvPr/>
          </p:nvSpPr>
          <p:spPr bwMode="auto">
            <a:xfrm>
              <a:off x="2112" y="290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27" name="Rectangle 240"/>
            <p:cNvSpPr>
              <a:spLocks noChangeArrowheads="1"/>
            </p:cNvSpPr>
            <p:nvPr/>
          </p:nvSpPr>
          <p:spPr bwMode="auto">
            <a:xfrm>
              <a:off x="1982" y="285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fa-IR"/>
            </a:p>
          </p:txBody>
        </p:sp>
        <p:sp>
          <p:nvSpPr>
            <p:cNvPr id="24728" name="Line 241"/>
            <p:cNvSpPr>
              <a:spLocks noChangeShapeType="1"/>
            </p:cNvSpPr>
            <p:nvPr/>
          </p:nvSpPr>
          <p:spPr bwMode="auto">
            <a:xfrm>
              <a:off x="2112" y="258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29" name="Rectangle 242"/>
            <p:cNvSpPr>
              <a:spLocks noChangeArrowheads="1"/>
            </p:cNvSpPr>
            <p:nvPr/>
          </p:nvSpPr>
          <p:spPr bwMode="auto">
            <a:xfrm>
              <a:off x="1982" y="2528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fa-IR"/>
            </a:p>
          </p:txBody>
        </p:sp>
        <p:sp>
          <p:nvSpPr>
            <p:cNvPr id="24730" name="Line 243"/>
            <p:cNvSpPr>
              <a:spLocks noChangeShapeType="1"/>
            </p:cNvSpPr>
            <p:nvPr/>
          </p:nvSpPr>
          <p:spPr bwMode="auto">
            <a:xfrm>
              <a:off x="2112" y="220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31" name="Rectangle 244"/>
            <p:cNvSpPr>
              <a:spLocks noChangeArrowheads="1"/>
            </p:cNvSpPr>
            <p:nvPr/>
          </p:nvSpPr>
          <p:spPr bwMode="auto">
            <a:xfrm>
              <a:off x="1982" y="215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fa-IR"/>
            </a:p>
          </p:txBody>
        </p:sp>
        <p:sp>
          <p:nvSpPr>
            <p:cNvPr id="24732" name="Line 245"/>
            <p:cNvSpPr>
              <a:spLocks noChangeShapeType="1"/>
            </p:cNvSpPr>
            <p:nvPr/>
          </p:nvSpPr>
          <p:spPr bwMode="auto">
            <a:xfrm>
              <a:off x="2873" y="2636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33" name="Line 246"/>
            <p:cNvSpPr>
              <a:spLocks noChangeShapeType="1"/>
            </p:cNvSpPr>
            <p:nvPr/>
          </p:nvSpPr>
          <p:spPr bwMode="auto">
            <a:xfrm>
              <a:off x="2601" y="204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34" name="Rectangle 247"/>
            <p:cNvSpPr>
              <a:spLocks noChangeArrowheads="1"/>
            </p:cNvSpPr>
            <p:nvPr/>
          </p:nvSpPr>
          <p:spPr bwMode="auto">
            <a:xfrm>
              <a:off x="2710" y="2042"/>
              <a:ext cx="173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35" name="Rectangle 248"/>
            <p:cNvSpPr>
              <a:spLocks noChangeArrowheads="1"/>
            </p:cNvSpPr>
            <p:nvPr/>
          </p:nvSpPr>
          <p:spPr bwMode="auto">
            <a:xfrm>
              <a:off x="2873" y="2042"/>
              <a:ext cx="10" cy="6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36" name="Line 249"/>
            <p:cNvSpPr>
              <a:spLocks noChangeShapeType="1"/>
            </p:cNvSpPr>
            <p:nvPr/>
          </p:nvSpPr>
          <p:spPr bwMode="auto">
            <a:xfrm>
              <a:off x="2873" y="2744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37" name="Line 250"/>
            <p:cNvSpPr>
              <a:spLocks noChangeShapeType="1"/>
            </p:cNvSpPr>
            <p:nvPr/>
          </p:nvSpPr>
          <p:spPr bwMode="auto">
            <a:xfrm>
              <a:off x="2601" y="247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38" name="Rectangle 251"/>
            <p:cNvSpPr>
              <a:spLocks noChangeArrowheads="1"/>
            </p:cNvSpPr>
            <p:nvPr/>
          </p:nvSpPr>
          <p:spPr bwMode="auto">
            <a:xfrm>
              <a:off x="2710" y="2474"/>
              <a:ext cx="65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39" name="Rectangle 252"/>
            <p:cNvSpPr>
              <a:spLocks noChangeArrowheads="1"/>
            </p:cNvSpPr>
            <p:nvPr/>
          </p:nvSpPr>
          <p:spPr bwMode="auto">
            <a:xfrm>
              <a:off x="2764" y="2474"/>
              <a:ext cx="11" cy="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40" name="Rectangle 253"/>
            <p:cNvSpPr>
              <a:spLocks noChangeArrowheads="1"/>
            </p:cNvSpPr>
            <p:nvPr/>
          </p:nvSpPr>
          <p:spPr bwMode="auto">
            <a:xfrm>
              <a:off x="2764" y="2744"/>
              <a:ext cx="119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41" name="Line 254"/>
            <p:cNvSpPr>
              <a:spLocks noChangeShapeType="1"/>
            </p:cNvSpPr>
            <p:nvPr/>
          </p:nvSpPr>
          <p:spPr bwMode="auto">
            <a:xfrm>
              <a:off x="2873" y="2852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42" name="Line 255"/>
            <p:cNvSpPr>
              <a:spLocks noChangeShapeType="1"/>
            </p:cNvSpPr>
            <p:nvPr/>
          </p:nvSpPr>
          <p:spPr bwMode="auto">
            <a:xfrm>
              <a:off x="2601" y="285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43" name="Rectangle 256"/>
            <p:cNvSpPr>
              <a:spLocks noChangeArrowheads="1"/>
            </p:cNvSpPr>
            <p:nvPr/>
          </p:nvSpPr>
          <p:spPr bwMode="auto">
            <a:xfrm>
              <a:off x="2710" y="2852"/>
              <a:ext cx="173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44" name="Line 259"/>
            <p:cNvSpPr>
              <a:spLocks noChangeShapeType="1"/>
            </p:cNvSpPr>
            <p:nvPr/>
          </p:nvSpPr>
          <p:spPr bwMode="auto">
            <a:xfrm>
              <a:off x="2873" y="2960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45" name="Rectangle 260"/>
            <p:cNvSpPr>
              <a:spLocks noChangeArrowheads="1"/>
            </p:cNvSpPr>
            <p:nvPr/>
          </p:nvSpPr>
          <p:spPr bwMode="auto">
            <a:xfrm>
              <a:off x="2873" y="2960"/>
              <a:ext cx="10" cy="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46" name="Rectangle 261"/>
            <p:cNvSpPr>
              <a:spLocks noChangeArrowheads="1"/>
            </p:cNvSpPr>
            <p:nvPr/>
          </p:nvSpPr>
          <p:spPr bwMode="auto">
            <a:xfrm>
              <a:off x="2112" y="3176"/>
              <a:ext cx="771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47" name="Rectangle 262"/>
            <p:cNvSpPr>
              <a:spLocks noChangeArrowheads="1"/>
            </p:cNvSpPr>
            <p:nvPr/>
          </p:nvSpPr>
          <p:spPr bwMode="auto">
            <a:xfrm>
              <a:off x="1982" y="3122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G2</a:t>
              </a:r>
              <a:endParaRPr lang="en-US" altLang="fa-IR"/>
            </a:p>
          </p:txBody>
        </p:sp>
        <p:sp>
          <p:nvSpPr>
            <p:cNvPr id="24748" name="Line 263"/>
            <p:cNvSpPr>
              <a:spLocks noChangeShapeType="1"/>
            </p:cNvSpPr>
            <p:nvPr/>
          </p:nvSpPr>
          <p:spPr bwMode="auto">
            <a:xfrm>
              <a:off x="3361" y="279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49" name="Rectangle 264"/>
            <p:cNvSpPr>
              <a:spLocks noChangeArrowheads="1"/>
            </p:cNvSpPr>
            <p:nvPr/>
          </p:nvSpPr>
          <p:spPr bwMode="auto">
            <a:xfrm>
              <a:off x="3503" y="2744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C3</a:t>
              </a:r>
              <a:endParaRPr lang="en-US" altLang="fa-IR"/>
            </a:p>
          </p:txBody>
        </p:sp>
      </p:grpSp>
      <p:grpSp>
        <p:nvGrpSpPr>
          <p:cNvPr id="6" name="Group 299"/>
          <p:cNvGrpSpPr>
            <a:grpSpLocks/>
          </p:cNvGrpSpPr>
          <p:nvPr/>
        </p:nvGrpSpPr>
        <p:grpSpPr bwMode="auto">
          <a:xfrm>
            <a:off x="5991225" y="2898775"/>
            <a:ext cx="2693988" cy="3011488"/>
            <a:chOff x="3774" y="1826"/>
            <a:chExt cx="1697" cy="1897"/>
          </a:xfrm>
        </p:grpSpPr>
        <p:sp>
          <p:nvSpPr>
            <p:cNvPr id="24592" name="Line 138"/>
            <p:cNvSpPr>
              <a:spLocks noChangeShapeType="1"/>
            </p:cNvSpPr>
            <p:nvPr/>
          </p:nvSpPr>
          <p:spPr bwMode="auto">
            <a:xfrm>
              <a:off x="4013" y="1966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3" name="Line 139"/>
            <p:cNvSpPr>
              <a:spLocks noChangeShapeType="1"/>
            </p:cNvSpPr>
            <p:nvPr/>
          </p:nvSpPr>
          <p:spPr bwMode="auto">
            <a:xfrm>
              <a:off x="4013" y="2226"/>
              <a:ext cx="2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4" name="Arc 140"/>
            <p:cNvSpPr>
              <a:spLocks/>
            </p:cNvSpPr>
            <p:nvPr/>
          </p:nvSpPr>
          <p:spPr bwMode="auto">
            <a:xfrm>
              <a:off x="4274" y="1971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5" name="Arc 141"/>
            <p:cNvSpPr>
              <a:spLocks/>
            </p:cNvSpPr>
            <p:nvPr/>
          </p:nvSpPr>
          <p:spPr bwMode="auto">
            <a:xfrm>
              <a:off x="4274" y="2096"/>
              <a:ext cx="126" cy="13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6" name="Line 142"/>
            <p:cNvSpPr>
              <a:spLocks noChangeShapeType="1"/>
            </p:cNvSpPr>
            <p:nvPr/>
          </p:nvSpPr>
          <p:spPr bwMode="auto">
            <a:xfrm>
              <a:off x="4013" y="1826"/>
              <a:ext cx="1" cy="54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7" name="Line 143"/>
            <p:cNvSpPr>
              <a:spLocks noChangeShapeType="1"/>
            </p:cNvSpPr>
            <p:nvPr/>
          </p:nvSpPr>
          <p:spPr bwMode="auto">
            <a:xfrm>
              <a:off x="4013" y="2506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8" name="Line 144"/>
            <p:cNvSpPr>
              <a:spLocks noChangeShapeType="1"/>
            </p:cNvSpPr>
            <p:nvPr/>
          </p:nvSpPr>
          <p:spPr bwMode="auto">
            <a:xfrm>
              <a:off x="4013" y="2765"/>
              <a:ext cx="2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9" name="Line 145"/>
            <p:cNvSpPr>
              <a:spLocks noChangeShapeType="1"/>
            </p:cNvSpPr>
            <p:nvPr/>
          </p:nvSpPr>
          <p:spPr bwMode="auto">
            <a:xfrm flipV="1">
              <a:off x="4013" y="2506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0" name="Line 146"/>
            <p:cNvSpPr>
              <a:spLocks noChangeShapeType="1"/>
            </p:cNvSpPr>
            <p:nvPr/>
          </p:nvSpPr>
          <p:spPr bwMode="auto">
            <a:xfrm>
              <a:off x="4013" y="2420"/>
              <a:ext cx="1" cy="43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1" name="Freeform 147"/>
            <p:cNvSpPr>
              <a:spLocks/>
            </p:cNvSpPr>
            <p:nvPr/>
          </p:nvSpPr>
          <p:spPr bwMode="auto">
            <a:xfrm>
              <a:off x="4274" y="2506"/>
              <a:ext cx="130" cy="141"/>
            </a:xfrm>
            <a:custGeom>
              <a:avLst/>
              <a:gdLst>
                <a:gd name="T0" fmla="*/ 19392869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19392869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2" name="Arc 148"/>
            <p:cNvSpPr>
              <a:spLocks/>
            </p:cNvSpPr>
            <p:nvPr/>
          </p:nvSpPr>
          <p:spPr bwMode="auto">
            <a:xfrm>
              <a:off x="4274" y="2511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3" name="Freeform 149"/>
            <p:cNvSpPr>
              <a:spLocks/>
            </p:cNvSpPr>
            <p:nvPr/>
          </p:nvSpPr>
          <p:spPr bwMode="auto">
            <a:xfrm>
              <a:off x="4274" y="2636"/>
              <a:ext cx="130" cy="140"/>
            </a:xfrm>
            <a:custGeom>
              <a:avLst/>
              <a:gdLst>
                <a:gd name="T0" fmla="*/ 0 w 12"/>
                <a:gd name="T1" fmla="*/ 18682160 h 13"/>
                <a:gd name="T2" fmla="*/ 19392869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4" name="Arc 150"/>
            <p:cNvSpPr>
              <a:spLocks/>
            </p:cNvSpPr>
            <p:nvPr/>
          </p:nvSpPr>
          <p:spPr bwMode="auto">
            <a:xfrm>
              <a:off x="4274" y="2636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5" name="Line 151"/>
            <p:cNvSpPr>
              <a:spLocks noChangeShapeType="1"/>
            </p:cNvSpPr>
            <p:nvPr/>
          </p:nvSpPr>
          <p:spPr bwMode="auto">
            <a:xfrm>
              <a:off x="4013" y="2938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6" name="Line 152"/>
            <p:cNvSpPr>
              <a:spLocks noChangeShapeType="1"/>
            </p:cNvSpPr>
            <p:nvPr/>
          </p:nvSpPr>
          <p:spPr bwMode="auto">
            <a:xfrm>
              <a:off x="4013" y="3197"/>
              <a:ext cx="2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7" name="Line 153"/>
            <p:cNvSpPr>
              <a:spLocks noChangeShapeType="1"/>
            </p:cNvSpPr>
            <p:nvPr/>
          </p:nvSpPr>
          <p:spPr bwMode="auto">
            <a:xfrm>
              <a:off x="4013" y="2938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8" name="Freeform 154"/>
            <p:cNvSpPr>
              <a:spLocks/>
            </p:cNvSpPr>
            <p:nvPr/>
          </p:nvSpPr>
          <p:spPr bwMode="auto">
            <a:xfrm>
              <a:off x="4274" y="2938"/>
              <a:ext cx="130" cy="141"/>
            </a:xfrm>
            <a:custGeom>
              <a:avLst/>
              <a:gdLst>
                <a:gd name="T0" fmla="*/ 19392869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19392869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9" name="Arc 155"/>
            <p:cNvSpPr>
              <a:spLocks/>
            </p:cNvSpPr>
            <p:nvPr/>
          </p:nvSpPr>
          <p:spPr bwMode="auto">
            <a:xfrm>
              <a:off x="4274" y="2943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0" name="Freeform 156"/>
            <p:cNvSpPr>
              <a:spLocks/>
            </p:cNvSpPr>
            <p:nvPr/>
          </p:nvSpPr>
          <p:spPr bwMode="auto">
            <a:xfrm>
              <a:off x="4274" y="3068"/>
              <a:ext cx="130" cy="140"/>
            </a:xfrm>
            <a:custGeom>
              <a:avLst/>
              <a:gdLst>
                <a:gd name="T0" fmla="*/ 0 w 12"/>
                <a:gd name="T1" fmla="*/ 18682160 h 13"/>
                <a:gd name="T2" fmla="*/ 19392869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1" name="Arc 157"/>
            <p:cNvSpPr>
              <a:spLocks/>
            </p:cNvSpPr>
            <p:nvPr/>
          </p:nvSpPr>
          <p:spPr bwMode="auto">
            <a:xfrm>
              <a:off x="4274" y="3068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2" name="Line 158"/>
            <p:cNvSpPr>
              <a:spLocks noChangeShapeType="1"/>
            </p:cNvSpPr>
            <p:nvPr/>
          </p:nvSpPr>
          <p:spPr bwMode="auto">
            <a:xfrm>
              <a:off x="4013" y="3262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3" name="Line 159"/>
            <p:cNvSpPr>
              <a:spLocks noChangeShapeType="1"/>
            </p:cNvSpPr>
            <p:nvPr/>
          </p:nvSpPr>
          <p:spPr bwMode="auto">
            <a:xfrm>
              <a:off x="4013" y="3521"/>
              <a:ext cx="2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4" name="Line 160"/>
            <p:cNvSpPr>
              <a:spLocks noChangeShapeType="1"/>
            </p:cNvSpPr>
            <p:nvPr/>
          </p:nvSpPr>
          <p:spPr bwMode="auto">
            <a:xfrm flipV="1">
              <a:off x="4013" y="3262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5" name="Freeform 161"/>
            <p:cNvSpPr>
              <a:spLocks/>
            </p:cNvSpPr>
            <p:nvPr/>
          </p:nvSpPr>
          <p:spPr bwMode="auto">
            <a:xfrm>
              <a:off x="4274" y="3262"/>
              <a:ext cx="130" cy="140"/>
            </a:xfrm>
            <a:custGeom>
              <a:avLst/>
              <a:gdLst>
                <a:gd name="T0" fmla="*/ 19392869 w 12"/>
                <a:gd name="T1" fmla="*/ 20283329 h 13"/>
                <a:gd name="T2" fmla="*/ 0 w 12"/>
                <a:gd name="T3" fmla="*/ 0 h 13"/>
                <a:gd name="T4" fmla="*/ 0 w 12"/>
                <a:gd name="T5" fmla="*/ 20283329 h 13"/>
                <a:gd name="T6" fmla="*/ 19392869 w 12"/>
                <a:gd name="T7" fmla="*/ 20283329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6" name="Arc 162"/>
            <p:cNvSpPr>
              <a:spLocks/>
            </p:cNvSpPr>
            <p:nvPr/>
          </p:nvSpPr>
          <p:spPr bwMode="auto">
            <a:xfrm>
              <a:off x="4274" y="3267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8" y="9658"/>
                    <a:pt x="21599" y="2158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8" y="9658"/>
                    <a:pt x="21599" y="2158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7" name="Freeform 163"/>
            <p:cNvSpPr>
              <a:spLocks/>
            </p:cNvSpPr>
            <p:nvPr/>
          </p:nvSpPr>
          <p:spPr bwMode="auto">
            <a:xfrm>
              <a:off x="4274" y="3392"/>
              <a:ext cx="130" cy="140"/>
            </a:xfrm>
            <a:custGeom>
              <a:avLst/>
              <a:gdLst>
                <a:gd name="T0" fmla="*/ 0 w 12"/>
                <a:gd name="T1" fmla="*/ 18682160 h 13"/>
                <a:gd name="T2" fmla="*/ 19392869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8" name="Arc 164"/>
            <p:cNvSpPr>
              <a:spLocks/>
            </p:cNvSpPr>
            <p:nvPr/>
          </p:nvSpPr>
          <p:spPr bwMode="auto">
            <a:xfrm>
              <a:off x="4274" y="3392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9" name="Freeform 165"/>
            <p:cNvSpPr>
              <a:spLocks/>
            </p:cNvSpPr>
            <p:nvPr/>
          </p:nvSpPr>
          <p:spPr bwMode="auto">
            <a:xfrm>
              <a:off x="4828" y="3284"/>
              <a:ext cx="402" cy="129"/>
            </a:xfrm>
            <a:custGeom>
              <a:avLst/>
              <a:gdLst>
                <a:gd name="T0" fmla="*/ 0 w 37"/>
                <a:gd name="T1" fmla="*/ 16933723 h 12"/>
                <a:gd name="T2" fmla="*/ 60867092 w 37"/>
                <a:gd name="T3" fmla="*/ 0 h 12"/>
                <a:gd name="T4" fmla="*/ 0 w 37"/>
                <a:gd name="T5" fmla="*/ 0 h 12"/>
                <a:gd name="T6" fmla="*/ 0 w 37"/>
                <a:gd name="T7" fmla="*/ 16933723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2"/>
                <a:gd name="T14" fmla="*/ 37 w 3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2">
                  <a:moveTo>
                    <a:pt x="0" y="11"/>
                  </a:moveTo>
                  <a:cubicBezTo>
                    <a:pt x="20" y="12"/>
                    <a:pt x="37" y="6"/>
                    <a:pt x="37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0" name="Arc 166"/>
            <p:cNvSpPr>
              <a:spLocks/>
            </p:cNvSpPr>
            <p:nvPr/>
          </p:nvSpPr>
          <p:spPr bwMode="auto">
            <a:xfrm>
              <a:off x="4828" y="3284"/>
              <a:ext cx="397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1" name="Freeform 167"/>
            <p:cNvSpPr>
              <a:spLocks/>
            </p:cNvSpPr>
            <p:nvPr/>
          </p:nvSpPr>
          <p:spPr bwMode="auto">
            <a:xfrm>
              <a:off x="4828" y="3165"/>
              <a:ext cx="402" cy="129"/>
            </a:xfrm>
            <a:custGeom>
              <a:avLst/>
              <a:gdLst>
                <a:gd name="T0" fmla="*/ 60867092 w 37"/>
                <a:gd name="T1" fmla="*/ 18522702 h 12"/>
                <a:gd name="T2" fmla="*/ 0 w 37"/>
                <a:gd name="T3" fmla="*/ 0 h 12"/>
                <a:gd name="T4" fmla="*/ 0 w 37"/>
                <a:gd name="T5" fmla="*/ 18522702 h 12"/>
                <a:gd name="T6" fmla="*/ 60867092 w 37"/>
                <a:gd name="T7" fmla="*/ 18522702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2"/>
                <a:gd name="T14" fmla="*/ 37 w 3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2">
                  <a:moveTo>
                    <a:pt x="37" y="12"/>
                  </a:moveTo>
                  <a:cubicBezTo>
                    <a:pt x="37" y="5"/>
                    <a:pt x="20" y="0"/>
                    <a:pt x="0" y="0"/>
                  </a:cubicBezTo>
                  <a:lnTo>
                    <a:pt x="0" y="12"/>
                  </a:lnTo>
                  <a:lnTo>
                    <a:pt x="37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2" name="Arc 168"/>
            <p:cNvSpPr>
              <a:spLocks/>
            </p:cNvSpPr>
            <p:nvPr/>
          </p:nvSpPr>
          <p:spPr bwMode="auto">
            <a:xfrm>
              <a:off x="4828" y="3170"/>
              <a:ext cx="397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4" y="0"/>
                    <a:pt x="21564" y="9631"/>
                    <a:pt x="21599" y="21536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4" y="0"/>
                    <a:pt x="21564" y="9631"/>
                    <a:pt x="21599" y="2153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3" name="Freeform 169"/>
            <p:cNvSpPr>
              <a:spLocks/>
            </p:cNvSpPr>
            <p:nvPr/>
          </p:nvSpPr>
          <p:spPr bwMode="auto">
            <a:xfrm>
              <a:off x="4828" y="3165"/>
              <a:ext cx="65" cy="119"/>
            </a:xfrm>
            <a:custGeom>
              <a:avLst/>
              <a:gdLst>
                <a:gd name="T0" fmla="*/ 9697079 w 6"/>
                <a:gd name="T1" fmla="*/ 17627751 h 11"/>
                <a:gd name="T2" fmla="*/ 0 w 6"/>
                <a:gd name="T3" fmla="*/ 0 h 11"/>
                <a:gd name="T4" fmla="*/ 0 w 6"/>
                <a:gd name="T5" fmla="*/ 17627751 h 11"/>
                <a:gd name="T6" fmla="*/ 9697079 w 6"/>
                <a:gd name="T7" fmla="*/ 17627751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1"/>
                <a:gd name="T14" fmla="*/ 6 w 6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1">
                  <a:moveTo>
                    <a:pt x="6" y="11"/>
                  </a:moveTo>
                  <a:cubicBezTo>
                    <a:pt x="6" y="4"/>
                    <a:pt x="3" y="0"/>
                    <a:pt x="0" y="0"/>
                  </a:cubicBezTo>
                  <a:lnTo>
                    <a:pt x="0" y="11"/>
                  </a:lnTo>
                  <a:lnTo>
                    <a:pt x="6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4" name="Arc 170"/>
            <p:cNvSpPr>
              <a:spLocks/>
            </p:cNvSpPr>
            <p:nvPr/>
          </p:nvSpPr>
          <p:spPr bwMode="auto">
            <a:xfrm>
              <a:off x="4828" y="3170"/>
              <a:ext cx="60" cy="1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5" name="Freeform 171"/>
            <p:cNvSpPr>
              <a:spLocks/>
            </p:cNvSpPr>
            <p:nvPr/>
          </p:nvSpPr>
          <p:spPr bwMode="auto">
            <a:xfrm>
              <a:off x="4828" y="3284"/>
              <a:ext cx="65" cy="129"/>
            </a:xfrm>
            <a:custGeom>
              <a:avLst/>
              <a:gdLst>
                <a:gd name="T0" fmla="*/ 0 w 6"/>
                <a:gd name="T1" fmla="*/ 16933723 h 12"/>
                <a:gd name="T2" fmla="*/ 9697079 w 6"/>
                <a:gd name="T3" fmla="*/ 0 h 12"/>
                <a:gd name="T4" fmla="*/ 0 w 6"/>
                <a:gd name="T5" fmla="*/ 0 h 12"/>
                <a:gd name="T6" fmla="*/ 0 w 6"/>
                <a:gd name="T7" fmla="*/ 16933723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2"/>
                <a:gd name="T14" fmla="*/ 6 w 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2">
                  <a:moveTo>
                    <a:pt x="0" y="11"/>
                  </a:moveTo>
                  <a:cubicBezTo>
                    <a:pt x="3" y="12"/>
                    <a:pt x="6" y="6"/>
                    <a:pt x="6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6" name="Arc 172"/>
            <p:cNvSpPr>
              <a:spLocks/>
            </p:cNvSpPr>
            <p:nvPr/>
          </p:nvSpPr>
          <p:spPr bwMode="auto">
            <a:xfrm>
              <a:off x="4828" y="3284"/>
              <a:ext cx="60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7" name="Line 173"/>
            <p:cNvSpPr>
              <a:spLocks noChangeShapeType="1"/>
            </p:cNvSpPr>
            <p:nvPr/>
          </p:nvSpPr>
          <p:spPr bwMode="auto">
            <a:xfrm>
              <a:off x="4828" y="3014"/>
              <a:ext cx="1" cy="15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8" name="Line 174"/>
            <p:cNvSpPr>
              <a:spLocks noChangeShapeType="1"/>
            </p:cNvSpPr>
            <p:nvPr/>
          </p:nvSpPr>
          <p:spPr bwMode="auto">
            <a:xfrm flipV="1">
              <a:off x="4828" y="3402"/>
              <a:ext cx="1" cy="15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9" name="Line 175"/>
            <p:cNvSpPr>
              <a:spLocks noChangeShapeType="1"/>
            </p:cNvSpPr>
            <p:nvPr/>
          </p:nvSpPr>
          <p:spPr bwMode="auto">
            <a:xfrm>
              <a:off x="4828" y="3284"/>
              <a:ext cx="5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30" name="Line 176"/>
            <p:cNvSpPr>
              <a:spLocks noChangeShapeType="1"/>
            </p:cNvSpPr>
            <p:nvPr/>
          </p:nvSpPr>
          <p:spPr bwMode="auto">
            <a:xfrm>
              <a:off x="3904" y="188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31" name="Rectangle 177"/>
            <p:cNvSpPr>
              <a:spLocks noChangeArrowheads="1"/>
            </p:cNvSpPr>
            <p:nvPr/>
          </p:nvSpPr>
          <p:spPr bwMode="auto">
            <a:xfrm>
              <a:off x="3774" y="182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C0</a:t>
              </a:r>
              <a:endParaRPr lang="en-US" altLang="fa-IR"/>
            </a:p>
          </p:txBody>
        </p:sp>
        <p:sp>
          <p:nvSpPr>
            <p:cNvPr id="24632" name="Line 184"/>
            <p:cNvSpPr>
              <a:spLocks noChangeShapeType="1"/>
            </p:cNvSpPr>
            <p:nvPr/>
          </p:nvSpPr>
          <p:spPr bwMode="auto">
            <a:xfrm>
              <a:off x="3904" y="198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33" name="Rectangle 185"/>
            <p:cNvSpPr>
              <a:spLocks noChangeArrowheads="1"/>
            </p:cNvSpPr>
            <p:nvPr/>
          </p:nvSpPr>
          <p:spPr bwMode="auto">
            <a:xfrm>
              <a:off x="3774" y="193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P0</a:t>
              </a:r>
              <a:endParaRPr lang="en-US" altLang="fa-IR"/>
            </a:p>
          </p:txBody>
        </p:sp>
        <p:sp>
          <p:nvSpPr>
            <p:cNvPr id="24634" name="Line 194"/>
            <p:cNvSpPr>
              <a:spLocks noChangeShapeType="1"/>
            </p:cNvSpPr>
            <p:nvPr/>
          </p:nvSpPr>
          <p:spPr bwMode="auto">
            <a:xfrm>
              <a:off x="3904" y="247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35" name="Rectangle 195"/>
            <p:cNvSpPr>
              <a:spLocks noChangeArrowheads="1"/>
            </p:cNvSpPr>
            <p:nvPr/>
          </p:nvSpPr>
          <p:spPr bwMode="auto">
            <a:xfrm>
              <a:off x="3774" y="2420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G0</a:t>
              </a:r>
              <a:endParaRPr lang="en-US" altLang="fa-IR"/>
            </a:p>
          </p:txBody>
        </p:sp>
        <p:sp>
          <p:nvSpPr>
            <p:cNvPr id="24636" name="Line 206"/>
            <p:cNvSpPr>
              <a:spLocks noChangeShapeType="1"/>
            </p:cNvSpPr>
            <p:nvPr/>
          </p:nvSpPr>
          <p:spPr bwMode="auto">
            <a:xfrm>
              <a:off x="3904" y="258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37" name="Rectangle 207"/>
            <p:cNvSpPr>
              <a:spLocks noChangeArrowheads="1"/>
            </p:cNvSpPr>
            <p:nvPr/>
          </p:nvSpPr>
          <p:spPr bwMode="auto">
            <a:xfrm>
              <a:off x="3774" y="2528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fa-IR"/>
            </a:p>
          </p:txBody>
        </p:sp>
        <p:sp>
          <p:nvSpPr>
            <p:cNvPr id="24638" name="Line 208"/>
            <p:cNvSpPr>
              <a:spLocks noChangeShapeType="1"/>
            </p:cNvSpPr>
            <p:nvPr/>
          </p:nvSpPr>
          <p:spPr bwMode="auto">
            <a:xfrm>
              <a:off x="3904" y="209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39" name="Rectangle 209"/>
            <p:cNvSpPr>
              <a:spLocks noChangeArrowheads="1"/>
            </p:cNvSpPr>
            <p:nvPr/>
          </p:nvSpPr>
          <p:spPr bwMode="auto">
            <a:xfrm>
              <a:off x="3774" y="204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fa-IR"/>
            </a:p>
          </p:txBody>
        </p:sp>
        <p:sp>
          <p:nvSpPr>
            <p:cNvPr id="24640" name="Line 223"/>
            <p:cNvSpPr>
              <a:spLocks noChangeShapeType="1"/>
            </p:cNvSpPr>
            <p:nvPr/>
          </p:nvSpPr>
          <p:spPr bwMode="auto">
            <a:xfrm>
              <a:off x="3904" y="296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41" name="Rectangle 224"/>
            <p:cNvSpPr>
              <a:spLocks noChangeArrowheads="1"/>
            </p:cNvSpPr>
            <p:nvPr/>
          </p:nvSpPr>
          <p:spPr bwMode="auto">
            <a:xfrm>
              <a:off x="3774" y="2906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G1</a:t>
              </a:r>
              <a:endParaRPr lang="en-US" altLang="fa-IR"/>
            </a:p>
          </p:txBody>
        </p:sp>
        <p:sp>
          <p:nvSpPr>
            <p:cNvPr id="24642" name="Line 233"/>
            <p:cNvSpPr>
              <a:spLocks noChangeShapeType="1"/>
            </p:cNvSpPr>
            <p:nvPr/>
          </p:nvSpPr>
          <p:spPr bwMode="auto">
            <a:xfrm>
              <a:off x="3904" y="306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43" name="Rectangle 234"/>
            <p:cNvSpPr>
              <a:spLocks noChangeArrowheads="1"/>
            </p:cNvSpPr>
            <p:nvPr/>
          </p:nvSpPr>
          <p:spPr bwMode="auto">
            <a:xfrm>
              <a:off x="3774" y="301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fa-IR"/>
            </a:p>
          </p:txBody>
        </p:sp>
        <p:sp>
          <p:nvSpPr>
            <p:cNvPr id="24644" name="Line 235"/>
            <p:cNvSpPr>
              <a:spLocks noChangeShapeType="1"/>
            </p:cNvSpPr>
            <p:nvPr/>
          </p:nvSpPr>
          <p:spPr bwMode="auto">
            <a:xfrm>
              <a:off x="3904" y="269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45" name="Rectangle 236"/>
            <p:cNvSpPr>
              <a:spLocks noChangeArrowheads="1"/>
            </p:cNvSpPr>
            <p:nvPr/>
          </p:nvSpPr>
          <p:spPr bwMode="auto">
            <a:xfrm>
              <a:off x="3774" y="2636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fa-IR"/>
            </a:p>
          </p:txBody>
        </p:sp>
        <p:sp>
          <p:nvSpPr>
            <p:cNvPr id="24646" name="Line 237"/>
            <p:cNvSpPr>
              <a:spLocks noChangeShapeType="1"/>
            </p:cNvSpPr>
            <p:nvPr/>
          </p:nvSpPr>
          <p:spPr bwMode="auto">
            <a:xfrm>
              <a:off x="3904" y="220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47" name="Rectangle 238"/>
            <p:cNvSpPr>
              <a:spLocks noChangeArrowheads="1"/>
            </p:cNvSpPr>
            <p:nvPr/>
          </p:nvSpPr>
          <p:spPr bwMode="auto">
            <a:xfrm>
              <a:off x="3774" y="215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fa-IR"/>
            </a:p>
          </p:txBody>
        </p:sp>
        <p:sp>
          <p:nvSpPr>
            <p:cNvPr id="24648" name="Line 257"/>
            <p:cNvSpPr>
              <a:spLocks noChangeShapeType="1"/>
            </p:cNvSpPr>
            <p:nvPr/>
          </p:nvSpPr>
          <p:spPr bwMode="auto">
            <a:xfrm>
              <a:off x="3904" y="333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49" name="Rectangle 258"/>
            <p:cNvSpPr>
              <a:spLocks noChangeArrowheads="1"/>
            </p:cNvSpPr>
            <p:nvPr/>
          </p:nvSpPr>
          <p:spPr bwMode="auto">
            <a:xfrm>
              <a:off x="3774" y="3284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G2</a:t>
              </a:r>
              <a:endParaRPr lang="en-US" altLang="fa-IR"/>
            </a:p>
          </p:txBody>
        </p:sp>
        <p:sp>
          <p:nvSpPr>
            <p:cNvPr id="24650" name="Line 265"/>
            <p:cNvSpPr>
              <a:spLocks noChangeShapeType="1"/>
            </p:cNvSpPr>
            <p:nvPr/>
          </p:nvSpPr>
          <p:spPr bwMode="auto">
            <a:xfrm>
              <a:off x="3904" y="344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1" name="Rectangle 266"/>
            <p:cNvSpPr>
              <a:spLocks noChangeArrowheads="1"/>
            </p:cNvSpPr>
            <p:nvPr/>
          </p:nvSpPr>
          <p:spPr bwMode="auto">
            <a:xfrm>
              <a:off x="3774" y="339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P3</a:t>
              </a:r>
              <a:endParaRPr lang="en-US" altLang="fa-IR"/>
            </a:p>
          </p:txBody>
        </p:sp>
        <p:sp>
          <p:nvSpPr>
            <p:cNvPr id="24652" name="Line 267"/>
            <p:cNvSpPr>
              <a:spLocks noChangeShapeType="1"/>
            </p:cNvSpPr>
            <p:nvPr/>
          </p:nvSpPr>
          <p:spPr bwMode="auto">
            <a:xfrm>
              <a:off x="3904" y="317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3" name="Rectangle 269"/>
            <p:cNvSpPr>
              <a:spLocks noChangeArrowheads="1"/>
            </p:cNvSpPr>
            <p:nvPr/>
          </p:nvSpPr>
          <p:spPr bwMode="auto">
            <a:xfrm>
              <a:off x="3774" y="312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P3</a:t>
              </a:r>
              <a:endParaRPr lang="en-US" altLang="fa-IR"/>
            </a:p>
          </p:txBody>
        </p:sp>
        <p:sp>
          <p:nvSpPr>
            <p:cNvPr id="24654" name="Line 270"/>
            <p:cNvSpPr>
              <a:spLocks noChangeShapeType="1"/>
            </p:cNvSpPr>
            <p:nvPr/>
          </p:nvSpPr>
          <p:spPr bwMode="auto">
            <a:xfrm>
              <a:off x="3904" y="279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5" name="Rectangle 271"/>
            <p:cNvSpPr>
              <a:spLocks noChangeArrowheads="1"/>
            </p:cNvSpPr>
            <p:nvPr/>
          </p:nvSpPr>
          <p:spPr bwMode="auto">
            <a:xfrm>
              <a:off x="3774" y="274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P3</a:t>
              </a:r>
              <a:endParaRPr lang="en-US" altLang="fa-IR"/>
            </a:p>
          </p:txBody>
        </p:sp>
        <p:sp>
          <p:nvSpPr>
            <p:cNvPr id="24656" name="Line 272"/>
            <p:cNvSpPr>
              <a:spLocks noChangeShapeType="1"/>
            </p:cNvSpPr>
            <p:nvPr/>
          </p:nvSpPr>
          <p:spPr bwMode="auto">
            <a:xfrm>
              <a:off x="3904" y="231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7" name="Rectangle 273"/>
            <p:cNvSpPr>
              <a:spLocks noChangeArrowheads="1"/>
            </p:cNvSpPr>
            <p:nvPr/>
          </p:nvSpPr>
          <p:spPr bwMode="auto">
            <a:xfrm>
              <a:off x="3774" y="2258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P3</a:t>
              </a:r>
              <a:endParaRPr lang="en-US" altLang="fa-IR"/>
            </a:p>
          </p:txBody>
        </p:sp>
        <p:sp>
          <p:nvSpPr>
            <p:cNvPr id="24658" name="Line 274"/>
            <p:cNvSpPr>
              <a:spLocks noChangeShapeType="1"/>
            </p:cNvSpPr>
            <p:nvPr/>
          </p:nvSpPr>
          <p:spPr bwMode="auto">
            <a:xfrm>
              <a:off x="4719" y="306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9" name="Line 275"/>
            <p:cNvSpPr>
              <a:spLocks noChangeShapeType="1"/>
            </p:cNvSpPr>
            <p:nvPr/>
          </p:nvSpPr>
          <p:spPr bwMode="auto">
            <a:xfrm>
              <a:off x="4393" y="209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0" name="Rectangle 276"/>
            <p:cNvSpPr>
              <a:spLocks noChangeArrowheads="1"/>
            </p:cNvSpPr>
            <p:nvPr/>
          </p:nvSpPr>
          <p:spPr bwMode="auto">
            <a:xfrm>
              <a:off x="4502" y="2096"/>
              <a:ext cx="228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61" name="Rectangle 277"/>
            <p:cNvSpPr>
              <a:spLocks noChangeArrowheads="1"/>
            </p:cNvSpPr>
            <p:nvPr/>
          </p:nvSpPr>
          <p:spPr bwMode="auto">
            <a:xfrm>
              <a:off x="4719" y="2096"/>
              <a:ext cx="11" cy="98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62" name="Line 278"/>
            <p:cNvSpPr>
              <a:spLocks noChangeShapeType="1"/>
            </p:cNvSpPr>
            <p:nvPr/>
          </p:nvSpPr>
          <p:spPr bwMode="auto">
            <a:xfrm>
              <a:off x="4719" y="339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3" name="Line 279"/>
            <p:cNvSpPr>
              <a:spLocks noChangeShapeType="1"/>
            </p:cNvSpPr>
            <p:nvPr/>
          </p:nvSpPr>
          <p:spPr bwMode="auto">
            <a:xfrm>
              <a:off x="4393" y="339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4" name="Rectangle 280"/>
            <p:cNvSpPr>
              <a:spLocks noChangeArrowheads="1"/>
            </p:cNvSpPr>
            <p:nvPr/>
          </p:nvSpPr>
          <p:spPr bwMode="auto">
            <a:xfrm>
              <a:off x="4502" y="3392"/>
              <a:ext cx="228" cy="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65" name="Line 281"/>
            <p:cNvSpPr>
              <a:spLocks noChangeShapeType="1"/>
            </p:cNvSpPr>
            <p:nvPr/>
          </p:nvSpPr>
          <p:spPr bwMode="auto">
            <a:xfrm>
              <a:off x="4393" y="263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6" name="Line 282"/>
            <p:cNvSpPr>
              <a:spLocks noChangeShapeType="1"/>
            </p:cNvSpPr>
            <p:nvPr/>
          </p:nvSpPr>
          <p:spPr bwMode="auto">
            <a:xfrm>
              <a:off x="4719" y="317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7" name="Rectangle 283"/>
            <p:cNvSpPr>
              <a:spLocks noChangeArrowheads="1"/>
            </p:cNvSpPr>
            <p:nvPr/>
          </p:nvSpPr>
          <p:spPr bwMode="auto">
            <a:xfrm>
              <a:off x="4502" y="2636"/>
              <a:ext cx="119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68" name="Rectangle 284"/>
            <p:cNvSpPr>
              <a:spLocks noChangeArrowheads="1"/>
            </p:cNvSpPr>
            <p:nvPr/>
          </p:nvSpPr>
          <p:spPr bwMode="auto">
            <a:xfrm>
              <a:off x="4610" y="3176"/>
              <a:ext cx="120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69" name="Rectangle 285"/>
            <p:cNvSpPr>
              <a:spLocks noChangeArrowheads="1"/>
            </p:cNvSpPr>
            <p:nvPr/>
          </p:nvSpPr>
          <p:spPr bwMode="auto">
            <a:xfrm>
              <a:off x="4610" y="2636"/>
              <a:ext cx="11" cy="5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70" name="Line 286"/>
            <p:cNvSpPr>
              <a:spLocks noChangeShapeType="1"/>
            </p:cNvSpPr>
            <p:nvPr/>
          </p:nvSpPr>
          <p:spPr bwMode="auto">
            <a:xfrm>
              <a:off x="4393" y="306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71" name="Line 287"/>
            <p:cNvSpPr>
              <a:spLocks noChangeShapeType="1"/>
            </p:cNvSpPr>
            <p:nvPr/>
          </p:nvSpPr>
          <p:spPr bwMode="auto">
            <a:xfrm>
              <a:off x="4719" y="328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72" name="Rectangle 288"/>
            <p:cNvSpPr>
              <a:spLocks noChangeArrowheads="1"/>
            </p:cNvSpPr>
            <p:nvPr/>
          </p:nvSpPr>
          <p:spPr bwMode="auto">
            <a:xfrm>
              <a:off x="4502" y="3284"/>
              <a:ext cx="228" cy="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73" name="Rectangle 289"/>
            <p:cNvSpPr>
              <a:spLocks noChangeArrowheads="1"/>
            </p:cNvSpPr>
            <p:nvPr/>
          </p:nvSpPr>
          <p:spPr bwMode="auto">
            <a:xfrm>
              <a:off x="4502" y="3068"/>
              <a:ext cx="11" cy="2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74" name="Line 290"/>
            <p:cNvSpPr>
              <a:spLocks noChangeShapeType="1"/>
            </p:cNvSpPr>
            <p:nvPr/>
          </p:nvSpPr>
          <p:spPr bwMode="auto">
            <a:xfrm>
              <a:off x="4719" y="350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75" name="Rectangle 291"/>
            <p:cNvSpPr>
              <a:spLocks noChangeArrowheads="1"/>
            </p:cNvSpPr>
            <p:nvPr/>
          </p:nvSpPr>
          <p:spPr bwMode="auto">
            <a:xfrm>
              <a:off x="4719" y="3500"/>
              <a:ext cx="11" cy="1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76" name="Rectangle 292"/>
            <p:cNvSpPr>
              <a:spLocks noChangeArrowheads="1"/>
            </p:cNvSpPr>
            <p:nvPr/>
          </p:nvSpPr>
          <p:spPr bwMode="auto">
            <a:xfrm>
              <a:off x="3904" y="3662"/>
              <a:ext cx="826" cy="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77" name="Rectangle 293"/>
            <p:cNvSpPr>
              <a:spLocks noChangeArrowheads="1"/>
            </p:cNvSpPr>
            <p:nvPr/>
          </p:nvSpPr>
          <p:spPr bwMode="auto">
            <a:xfrm>
              <a:off x="3774" y="3608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G3</a:t>
              </a:r>
              <a:endParaRPr lang="en-US" altLang="fa-IR"/>
            </a:p>
          </p:txBody>
        </p:sp>
        <p:sp>
          <p:nvSpPr>
            <p:cNvPr id="24678" name="Line 294"/>
            <p:cNvSpPr>
              <a:spLocks noChangeShapeType="1"/>
            </p:cNvSpPr>
            <p:nvPr/>
          </p:nvSpPr>
          <p:spPr bwMode="auto">
            <a:xfrm>
              <a:off x="5208" y="3284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79" name="Rectangle 295"/>
            <p:cNvSpPr>
              <a:spLocks noChangeArrowheads="1"/>
            </p:cNvSpPr>
            <p:nvPr/>
          </p:nvSpPr>
          <p:spPr bwMode="auto">
            <a:xfrm>
              <a:off x="5349" y="3230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C4</a:t>
              </a:r>
              <a:endParaRPr lang="en-US" altLang="fa-IR"/>
            </a:p>
          </p:txBody>
        </p:sp>
        <p:sp>
          <p:nvSpPr>
            <p:cNvPr id="296" name="Rectangle 276"/>
            <p:cNvSpPr>
              <a:spLocks noChangeArrowheads="1"/>
            </p:cNvSpPr>
            <p:nvPr/>
          </p:nvSpPr>
          <p:spPr bwMode="auto">
            <a:xfrm>
              <a:off x="4513" y="2099"/>
              <a:ext cx="228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97" name="Rectangle 277"/>
            <p:cNvSpPr>
              <a:spLocks noChangeArrowheads="1"/>
            </p:cNvSpPr>
            <p:nvPr/>
          </p:nvSpPr>
          <p:spPr bwMode="auto">
            <a:xfrm>
              <a:off x="4730" y="2099"/>
              <a:ext cx="11" cy="9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sp>
        <p:nvSpPr>
          <p:cNvPr id="24586" name="Rectangle 301"/>
          <p:cNvSpPr>
            <a:spLocks noChangeArrowheads="1"/>
          </p:cNvSpPr>
          <p:nvPr/>
        </p:nvSpPr>
        <p:spPr bwMode="auto">
          <a:xfrm>
            <a:off x="827088" y="908050"/>
            <a:ext cx="4365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</a:p>
        </p:txBody>
      </p:sp>
      <p:sp>
        <p:nvSpPr>
          <p:cNvPr id="24587" name="Rectangle 302"/>
          <p:cNvSpPr>
            <a:spLocks noChangeArrowheads="1"/>
          </p:cNvSpPr>
          <p:nvPr/>
        </p:nvSpPr>
        <p:spPr bwMode="auto">
          <a:xfrm>
            <a:off x="827088" y="1125538"/>
            <a:ext cx="4365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</a:p>
        </p:txBody>
      </p:sp>
      <p:sp>
        <p:nvSpPr>
          <p:cNvPr id="24588" name="Rectangle 303"/>
          <p:cNvSpPr>
            <a:spLocks noChangeArrowheads="1"/>
          </p:cNvSpPr>
          <p:nvPr/>
        </p:nvSpPr>
        <p:spPr bwMode="auto">
          <a:xfrm>
            <a:off x="900113" y="1625600"/>
            <a:ext cx="4000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>
                <a:solidFill>
                  <a:srgbClr val="FF0000"/>
                </a:solidFill>
                <a:latin typeface="Arial" panose="020B0604020202020204" pitchFamily="34" charset="0"/>
              </a:rPr>
              <a:t>@t</a:t>
            </a:r>
          </a:p>
        </p:txBody>
      </p:sp>
      <p:sp>
        <p:nvSpPr>
          <p:cNvPr id="24589" name="Rectangle 304"/>
          <p:cNvSpPr>
            <a:spLocks noChangeArrowheads="1"/>
          </p:cNvSpPr>
          <p:nvPr/>
        </p:nvSpPr>
        <p:spPr bwMode="auto">
          <a:xfrm>
            <a:off x="4422775" y="1050925"/>
            <a:ext cx="43656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>
                <a:solidFill>
                  <a:srgbClr val="FF0000"/>
                </a:solidFill>
                <a:latin typeface="Arial" panose="020B0604020202020204" pitchFamily="34" charset="0"/>
              </a:rPr>
              <a:t>@1</a:t>
            </a:r>
          </a:p>
        </p:txBody>
      </p:sp>
      <p:sp>
        <p:nvSpPr>
          <p:cNvPr id="24590" name="Rectangle 305"/>
          <p:cNvSpPr>
            <a:spLocks noChangeArrowheads="1"/>
          </p:cNvSpPr>
          <p:nvPr/>
        </p:nvSpPr>
        <p:spPr bwMode="auto">
          <a:xfrm>
            <a:off x="4422775" y="1482725"/>
            <a:ext cx="58896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>
                <a:solidFill>
                  <a:srgbClr val="FF0000"/>
                </a:solidFill>
                <a:latin typeface="Arial" panose="020B0604020202020204" pitchFamily="34" charset="0"/>
              </a:rPr>
              <a:t>@t+1</a:t>
            </a:r>
          </a:p>
        </p:txBody>
      </p:sp>
      <p:sp>
        <p:nvSpPr>
          <p:cNvPr id="24591" name="Rectangle 306"/>
          <p:cNvSpPr>
            <a:spLocks noChangeArrowheads="1"/>
          </p:cNvSpPr>
          <p:nvPr/>
        </p:nvSpPr>
        <p:spPr bwMode="auto">
          <a:xfrm>
            <a:off x="4495800" y="2060575"/>
            <a:ext cx="43656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>
                <a:solidFill>
                  <a:srgbClr val="FF0000"/>
                </a:solidFill>
                <a:latin typeface="Arial" panose="020B0604020202020204" pitchFamily="34" charset="0"/>
              </a:rPr>
              <a:t>@1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6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50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265057-11CA-403A-A337-6CD55B26B440}" type="slidenum">
              <a:rPr lang="en-US" altLang="fa-IR" sz="1300" b="0">
                <a:latin typeface="Arial" panose="020B0604020202020204" pitchFamily="34" charset="0"/>
              </a:rPr>
              <a:pPr/>
              <a:t>15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defTabSz="914400" eaLnBrk="1" hangingPunct="1"/>
            <a:r>
              <a:rPr lang="en-US" altLang="fa-IR" sz="3600" dirty="0" smtClean="0"/>
              <a:t>Ripple Carry Adder Delay Analysis</a:t>
            </a:r>
          </a:p>
        </p:txBody>
      </p:sp>
      <p:pic>
        <p:nvPicPr>
          <p:cNvPr id="1434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t="61429" r="20236" b="15714"/>
          <a:stretch>
            <a:fillRect/>
          </a:stretch>
        </p:blipFill>
        <p:spPr>
          <a:xfrm>
            <a:off x="228600" y="3352800"/>
            <a:ext cx="8763000" cy="2954338"/>
          </a:xfrm>
          <a:noFill/>
        </p:spPr>
      </p:pic>
      <p:sp>
        <p:nvSpPr>
          <p:cNvPr id="22" name="Rectangle 56"/>
          <p:cNvSpPr>
            <a:spLocks noChangeArrowheads="1"/>
          </p:cNvSpPr>
          <p:nvPr/>
        </p:nvSpPr>
        <p:spPr bwMode="auto">
          <a:xfrm>
            <a:off x="7956376" y="4509120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25" name="Rectangle 56"/>
          <p:cNvSpPr>
            <a:spLocks noChangeArrowheads="1"/>
          </p:cNvSpPr>
          <p:nvPr/>
        </p:nvSpPr>
        <p:spPr bwMode="auto">
          <a:xfrm>
            <a:off x="7524328" y="3814395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26" name="Rectangle 56"/>
          <p:cNvSpPr>
            <a:spLocks noChangeArrowheads="1"/>
          </p:cNvSpPr>
          <p:nvPr/>
        </p:nvSpPr>
        <p:spPr bwMode="auto">
          <a:xfrm>
            <a:off x="6804248" y="3814395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93" name="Rectangle 56"/>
          <p:cNvSpPr>
            <a:spLocks noChangeArrowheads="1"/>
          </p:cNvSpPr>
          <p:nvPr/>
        </p:nvSpPr>
        <p:spPr bwMode="auto">
          <a:xfrm>
            <a:off x="7239770" y="5301208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@2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94" name="Rectangle 56"/>
          <p:cNvSpPr>
            <a:spLocks noChangeArrowheads="1"/>
          </p:cNvSpPr>
          <p:nvPr/>
        </p:nvSpPr>
        <p:spPr bwMode="auto">
          <a:xfrm>
            <a:off x="6140011" y="4885129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@3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98" name="Rectangle 56"/>
          <p:cNvSpPr>
            <a:spLocks noChangeArrowheads="1"/>
          </p:cNvSpPr>
          <p:nvPr/>
        </p:nvSpPr>
        <p:spPr bwMode="auto">
          <a:xfrm>
            <a:off x="5685274" y="3805009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99" name="Rectangle 56"/>
          <p:cNvSpPr>
            <a:spLocks noChangeArrowheads="1"/>
          </p:cNvSpPr>
          <p:nvPr/>
        </p:nvSpPr>
        <p:spPr bwMode="auto">
          <a:xfrm>
            <a:off x="4965194" y="3805009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0" name="Rectangle 56"/>
          <p:cNvSpPr>
            <a:spLocks noChangeArrowheads="1"/>
          </p:cNvSpPr>
          <p:nvPr/>
        </p:nvSpPr>
        <p:spPr bwMode="auto">
          <a:xfrm>
            <a:off x="3818766" y="3798426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1" name="Rectangle 56"/>
          <p:cNvSpPr>
            <a:spLocks noChangeArrowheads="1"/>
          </p:cNvSpPr>
          <p:nvPr/>
        </p:nvSpPr>
        <p:spPr bwMode="auto">
          <a:xfrm>
            <a:off x="3098686" y="3798426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2" name="Rectangle 56"/>
          <p:cNvSpPr>
            <a:spLocks noChangeArrowheads="1"/>
          </p:cNvSpPr>
          <p:nvPr/>
        </p:nvSpPr>
        <p:spPr bwMode="auto">
          <a:xfrm>
            <a:off x="1979712" y="3789040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3" name="Rectangle 56"/>
          <p:cNvSpPr>
            <a:spLocks noChangeArrowheads="1"/>
          </p:cNvSpPr>
          <p:nvPr/>
        </p:nvSpPr>
        <p:spPr bwMode="auto">
          <a:xfrm>
            <a:off x="1259632" y="3789040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8" name="Rectangle 56"/>
          <p:cNvSpPr>
            <a:spLocks noChangeArrowheads="1"/>
          </p:cNvSpPr>
          <p:nvPr/>
        </p:nvSpPr>
        <p:spPr bwMode="auto">
          <a:xfrm>
            <a:off x="4196911" y="4857384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@3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9" name="Rectangle 56"/>
          <p:cNvSpPr>
            <a:spLocks noChangeArrowheads="1"/>
          </p:cNvSpPr>
          <p:nvPr/>
        </p:nvSpPr>
        <p:spPr bwMode="auto">
          <a:xfrm>
            <a:off x="5292080" y="5283723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@4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10" name="Rectangle 56"/>
          <p:cNvSpPr>
            <a:spLocks noChangeArrowheads="1"/>
          </p:cNvSpPr>
          <p:nvPr/>
        </p:nvSpPr>
        <p:spPr bwMode="auto">
          <a:xfrm>
            <a:off x="2254157" y="4885129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@3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11" name="Rectangle 56"/>
          <p:cNvSpPr>
            <a:spLocks noChangeArrowheads="1"/>
          </p:cNvSpPr>
          <p:nvPr/>
        </p:nvSpPr>
        <p:spPr bwMode="auto">
          <a:xfrm>
            <a:off x="467544" y="4857384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@3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grpSp>
        <p:nvGrpSpPr>
          <p:cNvPr id="148" name="Group 8"/>
          <p:cNvGrpSpPr>
            <a:grpSpLocks noChangeAspect="1"/>
          </p:cNvGrpSpPr>
          <p:nvPr/>
        </p:nvGrpSpPr>
        <p:grpSpPr bwMode="auto">
          <a:xfrm>
            <a:off x="6656388" y="1785938"/>
            <a:ext cx="2344737" cy="1071562"/>
            <a:chOff x="806" y="792"/>
            <a:chExt cx="2936" cy="992"/>
          </a:xfrm>
        </p:grpSpPr>
        <p:sp>
          <p:nvSpPr>
            <p:cNvPr id="149" name="AutoShape 7"/>
            <p:cNvSpPr>
              <a:spLocks noChangeAspect="1" noChangeArrowheads="1" noTextEdit="1"/>
            </p:cNvSpPr>
            <p:nvPr/>
          </p:nvSpPr>
          <p:spPr bwMode="auto">
            <a:xfrm>
              <a:off x="806" y="792"/>
              <a:ext cx="2936" cy="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0" name="Arc 9"/>
            <p:cNvSpPr>
              <a:spLocks/>
            </p:cNvSpPr>
            <p:nvPr/>
          </p:nvSpPr>
          <p:spPr bwMode="auto">
            <a:xfrm>
              <a:off x="1983" y="1121"/>
              <a:ext cx="79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1" name="Arc 10"/>
            <p:cNvSpPr>
              <a:spLocks/>
            </p:cNvSpPr>
            <p:nvPr/>
          </p:nvSpPr>
          <p:spPr bwMode="auto">
            <a:xfrm>
              <a:off x="1983" y="1247"/>
              <a:ext cx="79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2" name="Line 11"/>
            <p:cNvSpPr>
              <a:spLocks noChangeShapeType="1"/>
            </p:cNvSpPr>
            <p:nvPr/>
          </p:nvSpPr>
          <p:spPr bwMode="auto">
            <a:xfrm>
              <a:off x="2007" y="1186"/>
              <a:ext cx="3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3" name="Line 12"/>
            <p:cNvSpPr>
              <a:spLocks noChangeShapeType="1"/>
            </p:cNvSpPr>
            <p:nvPr/>
          </p:nvSpPr>
          <p:spPr bwMode="auto">
            <a:xfrm>
              <a:off x="2007" y="1306"/>
              <a:ext cx="3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4" name="Arc 13"/>
            <p:cNvSpPr>
              <a:spLocks/>
            </p:cNvSpPr>
            <p:nvPr/>
          </p:nvSpPr>
          <p:spPr bwMode="auto">
            <a:xfrm>
              <a:off x="2056" y="1121"/>
              <a:ext cx="67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5" name="Arc 14"/>
            <p:cNvSpPr>
              <a:spLocks/>
            </p:cNvSpPr>
            <p:nvPr/>
          </p:nvSpPr>
          <p:spPr bwMode="auto">
            <a:xfrm>
              <a:off x="2056" y="1121"/>
              <a:ext cx="455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6" name="Arc 15"/>
            <p:cNvSpPr>
              <a:spLocks/>
            </p:cNvSpPr>
            <p:nvPr/>
          </p:nvSpPr>
          <p:spPr bwMode="auto">
            <a:xfrm>
              <a:off x="2080" y="1247"/>
              <a:ext cx="431" cy="138"/>
            </a:xfrm>
            <a:custGeom>
              <a:avLst/>
              <a:gdLst>
                <a:gd name="T0" fmla="*/ 0 w 21600"/>
                <a:gd name="T1" fmla="*/ 0 h 21656"/>
                <a:gd name="T2" fmla="*/ 0 w 21600"/>
                <a:gd name="T3" fmla="*/ 0 h 21656"/>
                <a:gd name="T4" fmla="*/ 0 w 21600"/>
                <a:gd name="T5" fmla="*/ 0 h 216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56"/>
                <a:gd name="T11" fmla="*/ 21600 w 21600"/>
                <a:gd name="T12" fmla="*/ 21656 h 216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56" fill="none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</a:path>
                <a:path w="21600" h="21656" stroke="0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  <a:lnTo>
                    <a:pt x="0" y="56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7" name="Arc 16"/>
            <p:cNvSpPr>
              <a:spLocks/>
            </p:cNvSpPr>
            <p:nvPr/>
          </p:nvSpPr>
          <p:spPr bwMode="auto">
            <a:xfrm>
              <a:off x="2056" y="1247"/>
              <a:ext cx="67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8" name="Arc 17"/>
            <p:cNvSpPr>
              <a:spLocks/>
            </p:cNvSpPr>
            <p:nvPr/>
          </p:nvSpPr>
          <p:spPr bwMode="auto">
            <a:xfrm>
              <a:off x="1255" y="822"/>
              <a:ext cx="79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9" name="Arc 18"/>
            <p:cNvSpPr>
              <a:spLocks/>
            </p:cNvSpPr>
            <p:nvPr/>
          </p:nvSpPr>
          <p:spPr bwMode="auto">
            <a:xfrm>
              <a:off x="1255" y="948"/>
              <a:ext cx="79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1279" y="888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1" name="Line 20"/>
            <p:cNvSpPr>
              <a:spLocks noChangeShapeType="1"/>
            </p:cNvSpPr>
            <p:nvPr/>
          </p:nvSpPr>
          <p:spPr bwMode="auto">
            <a:xfrm>
              <a:off x="1279" y="1007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2" name="Arc 21"/>
            <p:cNvSpPr>
              <a:spLocks/>
            </p:cNvSpPr>
            <p:nvPr/>
          </p:nvSpPr>
          <p:spPr bwMode="auto">
            <a:xfrm>
              <a:off x="1328" y="822"/>
              <a:ext cx="67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3" name="Arc 22"/>
            <p:cNvSpPr>
              <a:spLocks/>
            </p:cNvSpPr>
            <p:nvPr/>
          </p:nvSpPr>
          <p:spPr bwMode="auto">
            <a:xfrm>
              <a:off x="1328" y="822"/>
              <a:ext cx="455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" name="Arc 23"/>
            <p:cNvSpPr>
              <a:spLocks/>
            </p:cNvSpPr>
            <p:nvPr/>
          </p:nvSpPr>
          <p:spPr bwMode="auto">
            <a:xfrm>
              <a:off x="1352" y="948"/>
              <a:ext cx="431" cy="138"/>
            </a:xfrm>
            <a:custGeom>
              <a:avLst/>
              <a:gdLst>
                <a:gd name="T0" fmla="*/ 0 w 21600"/>
                <a:gd name="T1" fmla="*/ 0 h 21656"/>
                <a:gd name="T2" fmla="*/ 0 w 21600"/>
                <a:gd name="T3" fmla="*/ 0 h 21656"/>
                <a:gd name="T4" fmla="*/ 0 w 21600"/>
                <a:gd name="T5" fmla="*/ 0 h 216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56"/>
                <a:gd name="T11" fmla="*/ 21600 w 21600"/>
                <a:gd name="T12" fmla="*/ 21656 h 216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56" fill="none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</a:path>
                <a:path w="21600" h="21656" stroke="0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  <a:lnTo>
                    <a:pt x="0" y="56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5" name="Arc 24"/>
            <p:cNvSpPr>
              <a:spLocks/>
            </p:cNvSpPr>
            <p:nvPr/>
          </p:nvSpPr>
          <p:spPr bwMode="auto">
            <a:xfrm>
              <a:off x="1328" y="948"/>
              <a:ext cx="67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6" name="Line 25"/>
            <p:cNvSpPr>
              <a:spLocks noChangeShapeType="1"/>
            </p:cNvSpPr>
            <p:nvPr/>
          </p:nvSpPr>
          <p:spPr bwMode="auto">
            <a:xfrm>
              <a:off x="1413" y="1461"/>
              <a:ext cx="2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7" name="Line 26"/>
            <p:cNvSpPr>
              <a:spLocks noChangeShapeType="1"/>
            </p:cNvSpPr>
            <p:nvPr/>
          </p:nvSpPr>
          <p:spPr bwMode="auto">
            <a:xfrm>
              <a:off x="1413" y="1748"/>
              <a:ext cx="30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8" name="Line 27"/>
            <p:cNvSpPr>
              <a:spLocks noChangeShapeType="1"/>
            </p:cNvSpPr>
            <p:nvPr/>
          </p:nvSpPr>
          <p:spPr bwMode="auto">
            <a:xfrm flipV="1">
              <a:off x="1413" y="1461"/>
              <a:ext cx="1" cy="2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1704" y="1461"/>
              <a:ext cx="145" cy="156"/>
            </a:xfrm>
            <a:custGeom>
              <a:avLst/>
              <a:gdLst>
                <a:gd name="T0" fmla="*/ 37349160 w 12"/>
                <a:gd name="T1" fmla="*/ 38817804 h 13"/>
                <a:gd name="T2" fmla="*/ 0 w 12"/>
                <a:gd name="T3" fmla="*/ 0 h 13"/>
                <a:gd name="T4" fmla="*/ 0 w 12"/>
                <a:gd name="T5" fmla="*/ 38817804 h 13"/>
                <a:gd name="T6" fmla="*/ 37349160 w 12"/>
                <a:gd name="T7" fmla="*/ 38817804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70" name="Arc 29"/>
            <p:cNvSpPr>
              <a:spLocks/>
            </p:cNvSpPr>
            <p:nvPr/>
          </p:nvSpPr>
          <p:spPr bwMode="auto">
            <a:xfrm>
              <a:off x="1704" y="1467"/>
              <a:ext cx="140" cy="1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71" name="Freeform 30"/>
            <p:cNvSpPr>
              <a:spLocks/>
            </p:cNvSpPr>
            <p:nvPr/>
          </p:nvSpPr>
          <p:spPr bwMode="auto">
            <a:xfrm>
              <a:off x="1704" y="1605"/>
              <a:ext cx="145" cy="155"/>
            </a:xfrm>
            <a:custGeom>
              <a:avLst/>
              <a:gdLst>
                <a:gd name="T0" fmla="*/ 0 w 12"/>
                <a:gd name="T1" fmla="*/ 34457251 h 13"/>
                <a:gd name="T2" fmla="*/ 37349160 w 12"/>
                <a:gd name="T3" fmla="*/ 0 h 13"/>
                <a:gd name="T4" fmla="*/ 0 w 12"/>
                <a:gd name="T5" fmla="*/ 0 h 13"/>
                <a:gd name="T6" fmla="*/ 0 w 12"/>
                <a:gd name="T7" fmla="*/ 34457251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72" name="Arc 31"/>
            <p:cNvSpPr>
              <a:spLocks/>
            </p:cNvSpPr>
            <p:nvPr/>
          </p:nvSpPr>
          <p:spPr bwMode="auto">
            <a:xfrm>
              <a:off x="1704" y="1605"/>
              <a:ext cx="140" cy="1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73" name="Line 32"/>
            <p:cNvSpPr>
              <a:spLocks noChangeShapeType="1"/>
            </p:cNvSpPr>
            <p:nvPr/>
          </p:nvSpPr>
          <p:spPr bwMode="auto">
            <a:xfrm>
              <a:off x="1777" y="947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74" name="Rectangle 33"/>
            <p:cNvSpPr>
              <a:spLocks noChangeArrowheads="1"/>
            </p:cNvSpPr>
            <p:nvPr/>
          </p:nvSpPr>
          <p:spPr bwMode="auto">
            <a:xfrm>
              <a:off x="1886" y="935"/>
              <a:ext cx="36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75" name="Line 34"/>
            <p:cNvSpPr>
              <a:spLocks noChangeShapeType="1"/>
            </p:cNvSpPr>
            <p:nvPr/>
          </p:nvSpPr>
          <p:spPr bwMode="auto">
            <a:xfrm>
              <a:off x="1898" y="1186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76" name="Rectangle 35"/>
            <p:cNvSpPr>
              <a:spLocks noChangeArrowheads="1"/>
            </p:cNvSpPr>
            <p:nvPr/>
          </p:nvSpPr>
          <p:spPr bwMode="auto">
            <a:xfrm>
              <a:off x="1898" y="947"/>
              <a:ext cx="12" cy="25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77" name="Rectangle 36"/>
            <p:cNvSpPr>
              <a:spLocks noChangeArrowheads="1"/>
            </p:cNvSpPr>
            <p:nvPr/>
          </p:nvSpPr>
          <p:spPr bwMode="auto">
            <a:xfrm>
              <a:off x="1898" y="947"/>
              <a:ext cx="740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78" name="Rectangle 37"/>
            <p:cNvSpPr>
              <a:spLocks noChangeArrowheads="1"/>
            </p:cNvSpPr>
            <p:nvPr/>
          </p:nvSpPr>
          <p:spPr bwMode="auto">
            <a:xfrm>
              <a:off x="2662" y="887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Pi</a:t>
              </a:r>
              <a:endParaRPr lang="en-US" altLang="fa-IR"/>
            </a:p>
          </p:txBody>
        </p:sp>
        <p:sp>
          <p:nvSpPr>
            <p:cNvPr id="179" name="Line 38"/>
            <p:cNvSpPr>
              <a:spLocks noChangeShapeType="1"/>
            </p:cNvSpPr>
            <p:nvPr/>
          </p:nvSpPr>
          <p:spPr bwMode="auto">
            <a:xfrm>
              <a:off x="1898" y="1306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80" name="Rectangle 39"/>
            <p:cNvSpPr>
              <a:spLocks noChangeArrowheads="1"/>
            </p:cNvSpPr>
            <p:nvPr/>
          </p:nvSpPr>
          <p:spPr bwMode="auto">
            <a:xfrm>
              <a:off x="988" y="1306"/>
              <a:ext cx="922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81" name="Rectangle 40"/>
            <p:cNvSpPr>
              <a:spLocks noChangeArrowheads="1"/>
            </p:cNvSpPr>
            <p:nvPr/>
          </p:nvSpPr>
          <p:spPr bwMode="auto">
            <a:xfrm>
              <a:off x="842" y="123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Ci</a:t>
              </a:r>
              <a:endParaRPr lang="en-US" altLang="fa-IR"/>
            </a:p>
          </p:txBody>
        </p:sp>
        <p:sp>
          <p:nvSpPr>
            <p:cNvPr id="182" name="Line 41"/>
            <p:cNvSpPr>
              <a:spLocks noChangeShapeType="1"/>
            </p:cNvSpPr>
            <p:nvPr/>
          </p:nvSpPr>
          <p:spPr bwMode="auto">
            <a:xfrm>
              <a:off x="2505" y="1246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83" name="Rectangle 42"/>
            <p:cNvSpPr>
              <a:spLocks noChangeArrowheads="1"/>
            </p:cNvSpPr>
            <p:nvPr/>
          </p:nvSpPr>
          <p:spPr bwMode="auto">
            <a:xfrm>
              <a:off x="2662" y="1186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Si</a:t>
              </a:r>
              <a:endParaRPr lang="en-US" altLang="fa-IR"/>
            </a:p>
          </p:txBody>
        </p:sp>
        <p:sp>
          <p:nvSpPr>
            <p:cNvPr id="184" name="Line 43"/>
            <p:cNvSpPr>
              <a:spLocks noChangeShapeType="1"/>
            </p:cNvSpPr>
            <p:nvPr/>
          </p:nvSpPr>
          <p:spPr bwMode="auto">
            <a:xfrm>
              <a:off x="1170" y="1007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85" name="Rectangle 44"/>
            <p:cNvSpPr>
              <a:spLocks noChangeArrowheads="1"/>
            </p:cNvSpPr>
            <p:nvPr/>
          </p:nvSpPr>
          <p:spPr bwMode="auto">
            <a:xfrm>
              <a:off x="1158" y="995"/>
              <a:ext cx="36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86" name="Line 45"/>
            <p:cNvSpPr>
              <a:spLocks noChangeShapeType="1"/>
            </p:cNvSpPr>
            <p:nvPr/>
          </p:nvSpPr>
          <p:spPr bwMode="auto">
            <a:xfrm>
              <a:off x="1291" y="1545"/>
              <a:ext cx="1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87" name="Rectangle 46"/>
            <p:cNvSpPr>
              <a:spLocks noChangeArrowheads="1"/>
            </p:cNvSpPr>
            <p:nvPr/>
          </p:nvSpPr>
          <p:spPr bwMode="auto">
            <a:xfrm>
              <a:off x="1170" y="1545"/>
              <a:ext cx="133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88" name="Rectangle 47"/>
            <p:cNvSpPr>
              <a:spLocks noChangeArrowheads="1"/>
            </p:cNvSpPr>
            <p:nvPr/>
          </p:nvSpPr>
          <p:spPr bwMode="auto">
            <a:xfrm>
              <a:off x="1170" y="1007"/>
              <a:ext cx="12" cy="55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89" name="Rectangle 48"/>
            <p:cNvSpPr>
              <a:spLocks noChangeArrowheads="1"/>
            </p:cNvSpPr>
            <p:nvPr/>
          </p:nvSpPr>
          <p:spPr bwMode="auto">
            <a:xfrm>
              <a:off x="988" y="1007"/>
              <a:ext cx="194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90" name="Rectangle 49"/>
            <p:cNvSpPr>
              <a:spLocks noChangeArrowheads="1"/>
            </p:cNvSpPr>
            <p:nvPr/>
          </p:nvSpPr>
          <p:spPr bwMode="auto">
            <a:xfrm>
              <a:off x="842" y="947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Bi</a:t>
              </a:r>
              <a:endParaRPr lang="en-US" altLang="fa-IR"/>
            </a:p>
          </p:txBody>
        </p:sp>
        <p:sp>
          <p:nvSpPr>
            <p:cNvPr id="191" name="Line 50"/>
            <p:cNvSpPr>
              <a:spLocks noChangeShapeType="1"/>
            </p:cNvSpPr>
            <p:nvPr/>
          </p:nvSpPr>
          <p:spPr bwMode="auto">
            <a:xfrm>
              <a:off x="1170" y="888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2" name="Line 51"/>
            <p:cNvSpPr>
              <a:spLocks noChangeShapeType="1"/>
            </p:cNvSpPr>
            <p:nvPr/>
          </p:nvSpPr>
          <p:spPr bwMode="auto">
            <a:xfrm>
              <a:off x="1291" y="1664"/>
              <a:ext cx="1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3" name="Rectangle 52"/>
            <p:cNvSpPr>
              <a:spLocks noChangeArrowheads="1"/>
            </p:cNvSpPr>
            <p:nvPr/>
          </p:nvSpPr>
          <p:spPr bwMode="auto">
            <a:xfrm>
              <a:off x="988" y="888"/>
              <a:ext cx="73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94" name="Rectangle 53"/>
            <p:cNvSpPr>
              <a:spLocks noChangeArrowheads="1"/>
            </p:cNvSpPr>
            <p:nvPr/>
          </p:nvSpPr>
          <p:spPr bwMode="auto">
            <a:xfrm>
              <a:off x="1037" y="876"/>
              <a:ext cx="36" cy="3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95" name="Rectangle 54"/>
            <p:cNvSpPr>
              <a:spLocks noChangeArrowheads="1"/>
            </p:cNvSpPr>
            <p:nvPr/>
          </p:nvSpPr>
          <p:spPr bwMode="auto">
            <a:xfrm>
              <a:off x="1049" y="888"/>
              <a:ext cx="133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96" name="Rectangle 55"/>
            <p:cNvSpPr>
              <a:spLocks noChangeArrowheads="1"/>
            </p:cNvSpPr>
            <p:nvPr/>
          </p:nvSpPr>
          <p:spPr bwMode="auto">
            <a:xfrm>
              <a:off x="1049" y="1664"/>
              <a:ext cx="254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97" name="Rectangle 56"/>
            <p:cNvSpPr>
              <a:spLocks noChangeArrowheads="1"/>
            </p:cNvSpPr>
            <p:nvPr/>
          </p:nvSpPr>
          <p:spPr bwMode="auto">
            <a:xfrm>
              <a:off x="1049" y="888"/>
              <a:ext cx="12" cy="78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98" name="Rectangle 57"/>
            <p:cNvSpPr>
              <a:spLocks noChangeArrowheads="1"/>
            </p:cNvSpPr>
            <p:nvPr/>
          </p:nvSpPr>
          <p:spPr bwMode="auto">
            <a:xfrm>
              <a:off x="842" y="804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Ai</a:t>
              </a:r>
              <a:endParaRPr lang="en-US" altLang="fa-IR"/>
            </a:p>
          </p:txBody>
        </p:sp>
        <p:sp>
          <p:nvSpPr>
            <p:cNvPr id="199" name="Line 58"/>
            <p:cNvSpPr>
              <a:spLocks noChangeShapeType="1"/>
            </p:cNvSpPr>
            <p:nvPr/>
          </p:nvSpPr>
          <p:spPr bwMode="auto">
            <a:xfrm>
              <a:off x="1837" y="1605"/>
              <a:ext cx="1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00" name="Rectangle 59"/>
            <p:cNvSpPr>
              <a:spLocks noChangeArrowheads="1"/>
            </p:cNvSpPr>
            <p:nvPr/>
          </p:nvSpPr>
          <p:spPr bwMode="auto">
            <a:xfrm>
              <a:off x="1959" y="1605"/>
              <a:ext cx="679" cy="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01" name="Rectangle 60"/>
            <p:cNvSpPr>
              <a:spLocks noChangeArrowheads="1"/>
            </p:cNvSpPr>
            <p:nvPr/>
          </p:nvSpPr>
          <p:spPr bwMode="auto">
            <a:xfrm>
              <a:off x="2662" y="1545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Gi</a:t>
              </a:r>
              <a:endParaRPr lang="en-US" altLang="fa-IR"/>
            </a:p>
          </p:txBody>
        </p:sp>
      </p:grpSp>
      <p:sp>
        <p:nvSpPr>
          <p:cNvPr id="202" name="Rectangle 301"/>
          <p:cNvSpPr>
            <a:spLocks noChangeArrowheads="1"/>
          </p:cNvSpPr>
          <p:nvPr/>
        </p:nvSpPr>
        <p:spPr bwMode="auto">
          <a:xfrm>
            <a:off x="6281738" y="1714500"/>
            <a:ext cx="43954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</a:p>
        </p:txBody>
      </p:sp>
      <p:sp>
        <p:nvSpPr>
          <p:cNvPr id="203" name="Rectangle 302"/>
          <p:cNvSpPr>
            <a:spLocks noChangeArrowheads="1"/>
          </p:cNvSpPr>
          <p:nvPr/>
        </p:nvSpPr>
        <p:spPr bwMode="auto">
          <a:xfrm>
            <a:off x="6281738" y="1944688"/>
            <a:ext cx="43954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</a:p>
        </p:txBody>
      </p:sp>
      <p:sp>
        <p:nvSpPr>
          <p:cNvPr id="204" name="Rectangle 303"/>
          <p:cNvSpPr>
            <a:spLocks noChangeArrowheads="1"/>
          </p:cNvSpPr>
          <p:nvPr/>
        </p:nvSpPr>
        <p:spPr bwMode="auto">
          <a:xfrm>
            <a:off x="6286500" y="2274888"/>
            <a:ext cx="4026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@t</a:t>
            </a:r>
          </a:p>
        </p:txBody>
      </p:sp>
      <p:sp>
        <p:nvSpPr>
          <p:cNvPr id="205" name="Rectangle 304"/>
          <p:cNvSpPr>
            <a:spLocks noChangeArrowheads="1"/>
          </p:cNvSpPr>
          <p:nvPr/>
        </p:nvSpPr>
        <p:spPr bwMode="auto">
          <a:xfrm>
            <a:off x="8237538" y="1882775"/>
            <a:ext cx="43954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@1</a:t>
            </a:r>
          </a:p>
        </p:txBody>
      </p:sp>
      <p:sp>
        <p:nvSpPr>
          <p:cNvPr id="206" name="Rectangle 305"/>
          <p:cNvSpPr>
            <a:spLocks noChangeArrowheads="1"/>
          </p:cNvSpPr>
          <p:nvPr/>
        </p:nvSpPr>
        <p:spPr bwMode="auto">
          <a:xfrm>
            <a:off x="8237538" y="2176463"/>
            <a:ext cx="59343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</a:t>
            </a:r>
            <a:r>
              <a:rPr lang="en-US" altLang="fa-IR" sz="1300" dirty="0" err="1">
                <a:solidFill>
                  <a:srgbClr val="FF0000"/>
                </a:solidFill>
                <a:latin typeface="Arial" panose="020B0604020202020204" pitchFamily="34" charset="0"/>
              </a:rPr>
              <a:t>t+1</a:t>
            </a:r>
            <a:endParaRPr lang="en-US" altLang="fa-IR" sz="13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7" name="Rectangle 306"/>
          <p:cNvSpPr>
            <a:spLocks noChangeArrowheads="1"/>
          </p:cNvSpPr>
          <p:nvPr/>
        </p:nvSpPr>
        <p:spPr bwMode="auto">
          <a:xfrm>
            <a:off x="8274050" y="2570163"/>
            <a:ext cx="43954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@1</a:t>
            </a:r>
          </a:p>
        </p:txBody>
      </p:sp>
      <p:grpSp>
        <p:nvGrpSpPr>
          <p:cNvPr id="208" name="Group 298"/>
          <p:cNvGrpSpPr>
            <a:grpSpLocks/>
          </p:cNvGrpSpPr>
          <p:nvPr/>
        </p:nvGrpSpPr>
        <p:grpSpPr bwMode="auto">
          <a:xfrm>
            <a:off x="2600325" y="1580219"/>
            <a:ext cx="1724025" cy="1547812"/>
            <a:chOff x="1868" y="1711"/>
            <a:chExt cx="1844" cy="1575"/>
          </a:xfrm>
        </p:grpSpPr>
        <p:sp>
          <p:nvSpPr>
            <p:cNvPr id="209" name="Line 104"/>
            <p:cNvSpPr>
              <a:spLocks noChangeShapeType="1"/>
            </p:cNvSpPr>
            <p:nvPr/>
          </p:nvSpPr>
          <p:spPr bwMode="auto">
            <a:xfrm>
              <a:off x="2221" y="1912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0" name="Line 105"/>
            <p:cNvSpPr>
              <a:spLocks noChangeShapeType="1"/>
            </p:cNvSpPr>
            <p:nvPr/>
          </p:nvSpPr>
          <p:spPr bwMode="auto">
            <a:xfrm>
              <a:off x="2221" y="2172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1" name="Line 106"/>
            <p:cNvSpPr>
              <a:spLocks noChangeShapeType="1"/>
            </p:cNvSpPr>
            <p:nvPr/>
          </p:nvSpPr>
          <p:spPr bwMode="auto">
            <a:xfrm flipV="1">
              <a:off x="2221" y="1912"/>
              <a:ext cx="1" cy="26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2" name="Line 107"/>
            <p:cNvSpPr>
              <a:spLocks noChangeShapeType="1"/>
            </p:cNvSpPr>
            <p:nvPr/>
          </p:nvSpPr>
          <p:spPr bwMode="auto">
            <a:xfrm>
              <a:off x="2221" y="1826"/>
              <a:ext cx="1" cy="43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3" name="Freeform 108"/>
            <p:cNvSpPr>
              <a:spLocks/>
            </p:cNvSpPr>
            <p:nvPr/>
          </p:nvSpPr>
          <p:spPr bwMode="auto">
            <a:xfrm>
              <a:off x="2482" y="1912"/>
              <a:ext cx="130" cy="141"/>
            </a:xfrm>
            <a:custGeom>
              <a:avLst/>
              <a:gdLst>
                <a:gd name="T0" fmla="*/ 19392869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19392869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4" name="Arc 109"/>
            <p:cNvSpPr>
              <a:spLocks/>
            </p:cNvSpPr>
            <p:nvPr/>
          </p:nvSpPr>
          <p:spPr bwMode="auto">
            <a:xfrm>
              <a:off x="2482" y="1917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5" name="Freeform 110"/>
            <p:cNvSpPr>
              <a:spLocks/>
            </p:cNvSpPr>
            <p:nvPr/>
          </p:nvSpPr>
          <p:spPr bwMode="auto">
            <a:xfrm>
              <a:off x="2482" y="2042"/>
              <a:ext cx="130" cy="140"/>
            </a:xfrm>
            <a:custGeom>
              <a:avLst/>
              <a:gdLst>
                <a:gd name="T0" fmla="*/ 0 w 12"/>
                <a:gd name="T1" fmla="*/ 18682160 h 13"/>
                <a:gd name="T2" fmla="*/ 19392869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6" name="Arc 111"/>
            <p:cNvSpPr>
              <a:spLocks/>
            </p:cNvSpPr>
            <p:nvPr/>
          </p:nvSpPr>
          <p:spPr bwMode="auto">
            <a:xfrm>
              <a:off x="2482" y="2042"/>
              <a:ext cx="126" cy="13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7" name="Line 112"/>
            <p:cNvSpPr>
              <a:spLocks noChangeShapeType="1"/>
            </p:cNvSpPr>
            <p:nvPr/>
          </p:nvSpPr>
          <p:spPr bwMode="auto">
            <a:xfrm>
              <a:off x="2221" y="2344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8" name="Line 113"/>
            <p:cNvSpPr>
              <a:spLocks noChangeShapeType="1"/>
            </p:cNvSpPr>
            <p:nvPr/>
          </p:nvSpPr>
          <p:spPr bwMode="auto">
            <a:xfrm>
              <a:off x="2221" y="2603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9" name="Line 114"/>
            <p:cNvSpPr>
              <a:spLocks noChangeShapeType="1"/>
            </p:cNvSpPr>
            <p:nvPr/>
          </p:nvSpPr>
          <p:spPr bwMode="auto">
            <a:xfrm>
              <a:off x="2221" y="2344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0" name="Freeform 115"/>
            <p:cNvSpPr>
              <a:spLocks/>
            </p:cNvSpPr>
            <p:nvPr/>
          </p:nvSpPr>
          <p:spPr bwMode="auto">
            <a:xfrm>
              <a:off x="2482" y="2344"/>
              <a:ext cx="130" cy="141"/>
            </a:xfrm>
            <a:custGeom>
              <a:avLst/>
              <a:gdLst>
                <a:gd name="T0" fmla="*/ 19392869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19392869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1" name="Arc 116"/>
            <p:cNvSpPr>
              <a:spLocks/>
            </p:cNvSpPr>
            <p:nvPr/>
          </p:nvSpPr>
          <p:spPr bwMode="auto">
            <a:xfrm>
              <a:off x="2482" y="2349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2" name="Freeform 117"/>
            <p:cNvSpPr>
              <a:spLocks/>
            </p:cNvSpPr>
            <p:nvPr/>
          </p:nvSpPr>
          <p:spPr bwMode="auto">
            <a:xfrm>
              <a:off x="2482" y="2474"/>
              <a:ext cx="130" cy="140"/>
            </a:xfrm>
            <a:custGeom>
              <a:avLst/>
              <a:gdLst>
                <a:gd name="T0" fmla="*/ 0 w 12"/>
                <a:gd name="T1" fmla="*/ 18682160 h 13"/>
                <a:gd name="T2" fmla="*/ 19392869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3" name="Arc 118"/>
            <p:cNvSpPr>
              <a:spLocks/>
            </p:cNvSpPr>
            <p:nvPr/>
          </p:nvSpPr>
          <p:spPr bwMode="auto">
            <a:xfrm>
              <a:off x="2482" y="2474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4" name="Line 119"/>
            <p:cNvSpPr>
              <a:spLocks noChangeShapeType="1"/>
            </p:cNvSpPr>
            <p:nvPr/>
          </p:nvSpPr>
          <p:spPr bwMode="auto">
            <a:xfrm>
              <a:off x="2221" y="2722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" name="Line 120"/>
            <p:cNvSpPr>
              <a:spLocks noChangeShapeType="1"/>
            </p:cNvSpPr>
            <p:nvPr/>
          </p:nvSpPr>
          <p:spPr bwMode="auto">
            <a:xfrm>
              <a:off x="2221" y="2981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" name="Line 121"/>
            <p:cNvSpPr>
              <a:spLocks noChangeShapeType="1"/>
            </p:cNvSpPr>
            <p:nvPr/>
          </p:nvSpPr>
          <p:spPr bwMode="auto">
            <a:xfrm flipV="1">
              <a:off x="2221" y="2722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7" name="Freeform 122"/>
            <p:cNvSpPr>
              <a:spLocks/>
            </p:cNvSpPr>
            <p:nvPr/>
          </p:nvSpPr>
          <p:spPr bwMode="auto">
            <a:xfrm>
              <a:off x="2482" y="2722"/>
              <a:ext cx="130" cy="141"/>
            </a:xfrm>
            <a:custGeom>
              <a:avLst/>
              <a:gdLst>
                <a:gd name="T0" fmla="*/ 19392869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19392869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8" name="Arc 123"/>
            <p:cNvSpPr>
              <a:spLocks/>
            </p:cNvSpPr>
            <p:nvPr/>
          </p:nvSpPr>
          <p:spPr bwMode="auto">
            <a:xfrm>
              <a:off x="2482" y="2727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9" name="Freeform 124"/>
            <p:cNvSpPr>
              <a:spLocks/>
            </p:cNvSpPr>
            <p:nvPr/>
          </p:nvSpPr>
          <p:spPr bwMode="auto">
            <a:xfrm>
              <a:off x="2482" y="2852"/>
              <a:ext cx="130" cy="140"/>
            </a:xfrm>
            <a:custGeom>
              <a:avLst/>
              <a:gdLst>
                <a:gd name="T0" fmla="*/ 0 w 12"/>
                <a:gd name="T1" fmla="*/ 18682160 h 13"/>
                <a:gd name="T2" fmla="*/ 19392869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30" name="Arc 125"/>
            <p:cNvSpPr>
              <a:spLocks/>
            </p:cNvSpPr>
            <p:nvPr/>
          </p:nvSpPr>
          <p:spPr bwMode="auto">
            <a:xfrm>
              <a:off x="2482" y="2852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31" name="Freeform 126"/>
            <p:cNvSpPr>
              <a:spLocks/>
            </p:cNvSpPr>
            <p:nvPr/>
          </p:nvSpPr>
          <p:spPr bwMode="auto">
            <a:xfrm>
              <a:off x="2981" y="2679"/>
              <a:ext cx="391" cy="130"/>
            </a:xfrm>
            <a:custGeom>
              <a:avLst/>
              <a:gdLst>
                <a:gd name="T0" fmla="*/ 59098640 w 36"/>
                <a:gd name="T1" fmla="*/ 19392869 h 12"/>
                <a:gd name="T2" fmla="*/ 0 w 36"/>
                <a:gd name="T3" fmla="*/ 0 h 12"/>
                <a:gd name="T4" fmla="*/ 0 w 36"/>
                <a:gd name="T5" fmla="*/ 19392869 h 12"/>
                <a:gd name="T6" fmla="*/ 59098640 w 36"/>
                <a:gd name="T7" fmla="*/ 19392869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12"/>
                <a:gd name="T14" fmla="*/ 36 w 3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12">
                  <a:moveTo>
                    <a:pt x="36" y="12"/>
                  </a:moveTo>
                  <a:cubicBezTo>
                    <a:pt x="36" y="5"/>
                    <a:pt x="19" y="0"/>
                    <a:pt x="0" y="0"/>
                  </a:cubicBezTo>
                  <a:lnTo>
                    <a:pt x="0" y="12"/>
                  </a:lnTo>
                  <a:lnTo>
                    <a:pt x="36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32" name="Arc 127"/>
            <p:cNvSpPr>
              <a:spLocks/>
            </p:cNvSpPr>
            <p:nvPr/>
          </p:nvSpPr>
          <p:spPr bwMode="auto">
            <a:xfrm>
              <a:off x="2981" y="2684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33" name="Freeform 128"/>
            <p:cNvSpPr>
              <a:spLocks/>
            </p:cNvSpPr>
            <p:nvPr/>
          </p:nvSpPr>
          <p:spPr bwMode="auto">
            <a:xfrm>
              <a:off x="2981" y="2679"/>
              <a:ext cx="44" cy="119"/>
            </a:xfrm>
            <a:custGeom>
              <a:avLst/>
              <a:gdLst>
                <a:gd name="T0" fmla="*/ 7086244 w 4"/>
                <a:gd name="T1" fmla="*/ 17627751 h 11"/>
                <a:gd name="T2" fmla="*/ 0 w 4"/>
                <a:gd name="T3" fmla="*/ 0 h 11"/>
                <a:gd name="T4" fmla="*/ 0 w 4"/>
                <a:gd name="T5" fmla="*/ 17627751 h 11"/>
                <a:gd name="T6" fmla="*/ 7086244 w 4"/>
                <a:gd name="T7" fmla="*/ 17627751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1"/>
                <a:gd name="T14" fmla="*/ 4 w 4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1">
                  <a:moveTo>
                    <a:pt x="4" y="11"/>
                  </a:moveTo>
                  <a:cubicBezTo>
                    <a:pt x="4" y="4"/>
                    <a:pt x="2" y="0"/>
                    <a:pt x="0" y="0"/>
                  </a:cubicBezTo>
                  <a:lnTo>
                    <a:pt x="0" y="11"/>
                  </a:lnTo>
                  <a:lnTo>
                    <a:pt x="4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34" name="Arc 129"/>
            <p:cNvSpPr>
              <a:spLocks/>
            </p:cNvSpPr>
            <p:nvPr/>
          </p:nvSpPr>
          <p:spPr bwMode="auto">
            <a:xfrm>
              <a:off x="2982" y="2684"/>
              <a:ext cx="39" cy="114"/>
            </a:xfrm>
            <a:custGeom>
              <a:avLst/>
              <a:gdLst>
                <a:gd name="T0" fmla="*/ 0 w 21659"/>
                <a:gd name="T1" fmla="*/ 0 h 21600"/>
                <a:gd name="T2" fmla="*/ 0 w 21659"/>
                <a:gd name="T3" fmla="*/ 0 h 21600"/>
                <a:gd name="T4" fmla="*/ 0 w 2165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9"/>
                <a:gd name="T10" fmla="*/ 0 h 21600"/>
                <a:gd name="T11" fmla="*/ 21659 w 2165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-1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-1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35" name="Freeform 130"/>
            <p:cNvSpPr>
              <a:spLocks/>
            </p:cNvSpPr>
            <p:nvPr/>
          </p:nvSpPr>
          <p:spPr bwMode="auto">
            <a:xfrm>
              <a:off x="2981" y="2798"/>
              <a:ext cx="391" cy="129"/>
            </a:xfrm>
            <a:custGeom>
              <a:avLst/>
              <a:gdLst>
                <a:gd name="T0" fmla="*/ 0 w 36"/>
                <a:gd name="T1" fmla="*/ 16933723 h 12"/>
                <a:gd name="T2" fmla="*/ 59098640 w 36"/>
                <a:gd name="T3" fmla="*/ 0 h 12"/>
                <a:gd name="T4" fmla="*/ 0 w 36"/>
                <a:gd name="T5" fmla="*/ 0 h 12"/>
                <a:gd name="T6" fmla="*/ 0 w 36"/>
                <a:gd name="T7" fmla="*/ 16933723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12"/>
                <a:gd name="T14" fmla="*/ 36 w 3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12">
                  <a:moveTo>
                    <a:pt x="0" y="11"/>
                  </a:moveTo>
                  <a:cubicBezTo>
                    <a:pt x="19" y="12"/>
                    <a:pt x="36" y="6"/>
                    <a:pt x="36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36" name="Arc 131"/>
            <p:cNvSpPr>
              <a:spLocks/>
            </p:cNvSpPr>
            <p:nvPr/>
          </p:nvSpPr>
          <p:spPr bwMode="auto">
            <a:xfrm>
              <a:off x="2981" y="2798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37" name="Freeform 132"/>
            <p:cNvSpPr>
              <a:spLocks/>
            </p:cNvSpPr>
            <p:nvPr/>
          </p:nvSpPr>
          <p:spPr bwMode="auto">
            <a:xfrm>
              <a:off x="2981" y="2798"/>
              <a:ext cx="44" cy="129"/>
            </a:xfrm>
            <a:custGeom>
              <a:avLst/>
              <a:gdLst>
                <a:gd name="T0" fmla="*/ 0 w 4"/>
                <a:gd name="T1" fmla="*/ 16933723 h 12"/>
                <a:gd name="T2" fmla="*/ 7086244 w 4"/>
                <a:gd name="T3" fmla="*/ 0 h 12"/>
                <a:gd name="T4" fmla="*/ 0 w 4"/>
                <a:gd name="T5" fmla="*/ 0 h 12"/>
                <a:gd name="T6" fmla="*/ 0 w 4"/>
                <a:gd name="T7" fmla="*/ 16933723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2"/>
                <a:gd name="T14" fmla="*/ 4 w 4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2">
                  <a:moveTo>
                    <a:pt x="0" y="11"/>
                  </a:moveTo>
                  <a:cubicBezTo>
                    <a:pt x="2" y="12"/>
                    <a:pt x="4" y="6"/>
                    <a:pt x="4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38" name="Arc 133"/>
            <p:cNvSpPr>
              <a:spLocks/>
            </p:cNvSpPr>
            <p:nvPr/>
          </p:nvSpPr>
          <p:spPr bwMode="auto">
            <a:xfrm>
              <a:off x="2982" y="2798"/>
              <a:ext cx="39" cy="125"/>
            </a:xfrm>
            <a:custGeom>
              <a:avLst/>
              <a:gdLst>
                <a:gd name="T0" fmla="*/ 0 w 21665"/>
                <a:gd name="T1" fmla="*/ 0 h 21600"/>
                <a:gd name="T2" fmla="*/ 0 w 21665"/>
                <a:gd name="T3" fmla="*/ 0 h 21600"/>
                <a:gd name="T4" fmla="*/ 0 w 2166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65"/>
                <a:gd name="T10" fmla="*/ 0 h 21600"/>
                <a:gd name="T11" fmla="*/ 21665 w 2166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65" h="21600" fill="none" extrusionOk="0">
                  <a:moveTo>
                    <a:pt x="21665" y="0"/>
                  </a:moveTo>
                  <a:cubicBezTo>
                    <a:pt x="21665" y="11929"/>
                    <a:pt x="11994" y="21600"/>
                    <a:pt x="65" y="21600"/>
                  </a:cubicBezTo>
                  <a:cubicBezTo>
                    <a:pt x="43" y="21600"/>
                    <a:pt x="21" y="21599"/>
                    <a:pt x="0" y="21599"/>
                  </a:cubicBezTo>
                </a:path>
                <a:path w="21665" h="21600" stroke="0" extrusionOk="0">
                  <a:moveTo>
                    <a:pt x="21665" y="0"/>
                  </a:moveTo>
                  <a:cubicBezTo>
                    <a:pt x="21665" y="11929"/>
                    <a:pt x="11994" y="21600"/>
                    <a:pt x="65" y="21600"/>
                  </a:cubicBezTo>
                  <a:cubicBezTo>
                    <a:pt x="43" y="21600"/>
                    <a:pt x="21" y="21599"/>
                    <a:pt x="0" y="21599"/>
                  </a:cubicBezTo>
                  <a:lnTo>
                    <a:pt x="65" y="0"/>
                  </a:lnTo>
                  <a:lnTo>
                    <a:pt x="21665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39" name="Line 134"/>
            <p:cNvSpPr>
              <a:spLocks noChangeShapeType="1"/>
            </p:cNvSpPr>
            <p:nvPr/>
          </p:nvSpPr>
          <p:spPr bwMode="auto">
            <a:xfrm>
              <a:off x="2981" y="2744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0" name="Line 135"/>
            <p:cNvSpPr>
              <a:spLocks noChangeShapeType="1"/>
            </p:cNvSpPr>
            <p:nvPr/>
          </p:nvSpPr>
          <p:spPr bwMode="auto">
            <a:xfrm>
              <a:off x="2981" y="2852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1" name="Line 136"/>
            <p:cNvSpPr>
              <a:spLocks noChangeShapeType="1"/>
            </p:cNvSpPr>
            <p:nvPr/>
          </p:nvSpPr>
          <p:spPr bwMode="auto">
            <a:xfrm flipV="1">
              <a:off x="2981" y="2917"/>
              <a:ext cx="1" cy="8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2" name="Line 137"/>
            <p:cNvSpPr>
              <a:spLocks noChangeShapeType="1"/>
            </p:cNvSpPr>
            <p:nvPr/>
          </p:nvSpPr>
          <p:spPr bwMode="auto">
            <a:xfrm>
              <a:off x="2981" y="2582"/>
              <a:ext cx="1" cy="9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3" name="Line 178"/>
            <p:cNvSpPr>
              <a:spLocks noChangeShapeType="1"/>
            </p:cNvSpPr>
            <p:nvPr/>
          </p:nvSpPr>
          <p:spPr bwMode="auto">
            <a:xfrm>
              <a:off x="2112" y="188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4" name="Rectangle 179"/>
            <p:cNvSpPr>
              <a:spLocks noChangeArrowheads="1"/>
            </p:cNvSpPr>
            <p:nvPr/>
          </p:nvSpPr>
          <p:spPr bwMode="auto">
            <a:xfrm>
              <a:off x="1868" y="1711"/>
              <a:ext cx="18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019175" eaLnBrk="1" hangingPunct="1">
                <a:defRPr/>
              </a:pPr>
              <a:r>
                <a:rPr lang="en-US" sz="1050" dirty="0">
                  <a:solidFill>
                    <a:srgbClr val="000000"/>
                  </a:solidFill>
                  <a:latin typeface="Geneva" charset="0"/>
                </a:rPr>
                <a:t>C0</a:t>
              </a:r>
              <a:endParaRPr lang="en-US" sz="2000" dirty="0"/>
            </a:p>
          </p:txBody>
        </p:sp>
        <p:sp>
          <p:nvSpPr>
            <p:cNvPr id="245" name="Line 186"/>
            <p:cNvSpPr>
              <a:spLocks noChangeShapeType="1"/>
            </p:cNvSpPr>
            <p:nvPr/>
          </p:nvSpPr>
          <p:spPr bwMode="auto">
            <a:xfrm>
              <a:off x="2112" y="198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" name="Rectangle 187"/>
            <p:cNvSpPr>
              <a:spLocks noChangeArrowheads="1"/>
            </p:cNvSpPr>
            <p:nvPr/>
          </p:nvSpPr>
          <p:spPr bwMode="auto">
            <a:xfrm>
              <a:off x="1868" y="1857"/>
              <a:ext cx="185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>
                  <a:solidFill>
                    <a:srgbClr val="000000"/>
                  </a:solidFill>
                  <a:latin typeface="Geneva" charset="0"/>
                </a:rPr>
                <a:t>P0</a:t>
              </a:r>
              <a:endParaRPr lang="en-US" altLang="fa-IR"/>
            </a:p>
          </p:txBody>
        </p:sp>
        <p:sp>
          <p:nvSpPr>
            <p:cNvPr id="247" name="Line 196"/>
            <p:cNvSpPr>
              <a:spLocks noChangeShapeType="1"/>
            </p:cNvSpPr>
            <p:nvPr/>
          </p:nvSpPr>
          <p:spPr bwMode="auto">
            <a:xfrm>
              <a:off x="2112" y="236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" name="Rectangle 197"/>
            <p:cNvSpPr>
              <a:spLocks noChangeArrowheads="1"/>
            </p:cNvSpPr>
            <p:nvPr/>
          </p:nvSpPr>
          <p:spPr bwMode="auto">
            <a:xfrm>
              <a:off x="1868" y="2293"/>
              <a:ext cx="19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019175" eaLnBrk="1" hangingPunct="1">
                <a:defRPr/>
              </a:pPr>
              <a:r>
                <a:rPr lang="en-US" sz="1050" dirty="0">
                  <a:solidFill>
                    <a:srgbClr val="000000"/>
                  </a:solidFill>
                  <a:latin typeface="Geneva" charset="0"/>
                </a:rPr>
                <a:t>G0</a:t>
              </a:r>
              <a:endParaRPr lang="en-US" sz="2000" dirty="0"/>
            </a:p>
          </p:txBody>
        </p:sp>
        <p:sp>
          <p:nvSpPr>
            <p:cNvPr id="249" name="Line 210"/>
            <p:cNvSpPr>
              <a:spLocks noChangeShapeType="1"/>
            </p:cNvSpPr>
            <p:nvPr/>
          </p:nvSpPr>
          <p:spPr bwMode="auto">
            <a:xfrm>
              <a:off x="2112" y="247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0" name="Rectangle 211"/>
            <p:cNvSpPr>
              <a:spLocks noChangeArrowheads="1"/>
            </p:cNvSpPr>
            <p:nvPr/>
          </p:nvSpPr>
          <p:spPr bwMode="auto">
            <a:xfrm>
              <a:off x="1868" y="2420"/>
              <a:ext cx="20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fa-IR"/>
            </a:p>
          </p:txBody>
        </p:sp>
        <p:sp>
          <p:nvSpPr>
            <p:cNvPr id="251" name="Line 212"/>
            <p:cNvSpPr>
              <a:spLocks noChangeShapeType="1"/>
            </p:cNvSpPr>
            <p:nvPr/>
          </p:nvSpPr>
          <p:spPr bwMode="auto">
            <a:xfrm>
              <a:off x="2112" y="209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2" name="Rectangle 213"/>
            <p:cNvSpPr>
              <a:spLocks noChangeArrowheads="1"/>
            </p:cNvSpPr>
            <p:nvPr/>
          </p:nvSpPr>
          <p:spPr bwMode="auto">
            <a:xfrm>
              <a:off x="1868" y="2042"/>
              <a:ext cx="17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019175" eaLnBrk="1" hangingPunct="1">
                <a:defRPr/>
              </a:pPr>
              <a:r>
                <a:rPr lang="en-US" sz="1050" dirty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sz="2000" dirty="0"/>
            </a:p>
          </p:txBody>
        </p:sp>
        <p:sp>
          <p:nvSpPr>
            <p:cNvPr id="253" name="Line 225"/>
            <p:cNvSpPr>
              <a:spLocks noChangeShapeType="1"/>
            </p:cNvSpPr>
            <p:nvPr/>
          </p:nvSpPr>
          <p:spPr bwMode="auto">
            <a:xfrm>
              <a:off x="2112" y="279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4" name="Rectangle 226"/>
            <p:cNvSpPr>
              <a:spLocks noChangeArrowheads="1"/>
            </p:cNvSpPr>
            <p:nvPr/>
          </p:nvSpPr>
          <p:spPr bwMode="auto">
            <a:xfrm>
              <a:off x="1868" y="2744"/>
              <a:ext cx="21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>
                  <a:solidFill>
                    <a:srgbClr val="000000"/>
                  </a:solidFill>
                  <a:latin typeface="Geneva" charset="0"/>
                </a:rPr>
                <a:t>G1</a:t>
              </a:r>
              <a:endParaRPr lang="en-US" altLang="fa-IR"/>
            </a:p>
          </p:txBody>
        </p:sp>
        <p:sp>
          <p:nvSpPr>
            <p:cNvPr id="255" name="Line 239"/>
            <p:cNvSpPr>
              <a:spLocks noChangeShapeType="1"/>
            </p:cNvSpPr>
            <p:nvPr/>
          </p:nvSpPr>
          <p:spPr bwMode="auto">
            <a:xfrm>
              <a:off x="2112" y="290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6" name="Rectangle 240"/>
            <p:cNvSpPr>
              <a:spLocks noChangeArrowheads="1"/>
            </p:cNvSpPr>
            <p:nvPr/>
          </p:nvSpPr>
          <p:spPr bwMode="auto">
            <a:xfrm>
              <a:off x="1868" y="2927"/>
              <a:ext cx="1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019175" eaLnBrk="1" hangingPunct="1">
                <a:defRPr/>
              </a:pPr>
              <a:r>
                <a:rPr lang="en-US" sz="1050" dirty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sz="2000" dirty="0"/>
            </a:p>
          </p:txBody>
        </p:sp>
        <p:sp>
          <p:nvSpPr>
            <p:cNvPr id="257" name="Line 241"/>
            <p:cNvSpPr>
              <a:spLocks noChangeShapeType="1"/>
            </p:cNvSpPr>
            <p:nvPr/>
          </p:nvSpPr>
          <p:spPr bwMode="auto">
            <a:xfrm>
              <a:off x="2112" y="258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8" name="Rectangle 242"/>
            <p:cNvSpPr>
              <a:spLocks noChangeArrowheads="1"/>
            </p:cNvSpPr>
            <p:nvPr/>
          </p:nvSpPr>
          <p:spPr bwMode="auto">
            <a:xfrm>
              <a:off x="1868" y="2564"/>
              <a:ext cx="1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019175" eaLnBrk="1" hangingPunct="1">
                <a:defRPr/>
              </a:pPr>
              <a:r>
                <a:rPr lang="en-US" sz="1050" dirty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sz="2000" dirty="0"/>
            </a:p>
          </p:txBody>
        </p:sp>
        <p:sp>
          <p:nvSpPr>
            <p:cNvPr id="259" name="Line 243"/>
            <p:cNvSpPr>
              <a:spLocks noChangeShapeType="1"/>
            </p:cNvSpPr>
            <p:nvPr/>
          </p:nvSpPr>
          <p:spPr bwMode="auto">
            <a:xfrm>
              <a:off x="2112" y="220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0" name="Rectangle 244"/>
            <p:cNvSpPr>
              <a:spLocks noChangeArrowheads="1"/>
            </p:cNvSpPr>
            <p:nvPr/>
          </p:nvSpPr>
          <p:spPr bwMode="auto">
            <a:xfrm>
              <a:off x="1868" y="2150"/>
              <a:ext cx="17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019175" eaLnBrk="1" hangingPunct="1">
                <a:defRPr/>
              </a:pPr>
              <a:r>
                <a:rPr lang="en-US" sz="1050" dirty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sz="2000" dirty="0"/>
            </a:p>
          </p:txBody>
        </p:sp>
        <p:sp>
          <p:nvSpPr>
            <p:cNvPr id="261" name="Line 245"/>
            <p:cNvSpPr>
              <a:spLocks noChangeShapeType="1"/>
            </p:cNvSpPr>
            <p:nvPr/>
          </p:nvSpPr>
          <p:spPr bwMode="auto">
            <a:xfrm>
              <a:off x="2873" y="2636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2" name="Line 246"/>
            <p:cNvSpPr>
              <a:spLocks noChangeShapeType="1"/>
            </p:cNvSpPr>
            <p:nvPr/>
          </p:nvSpPr>
          <p:spPr bwMode="auto">
            <a:xfrm>
              <a:off x="2601" y="204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3" name="Rectangle 247"/>
            <p:cNvSpPr>
              <a:spLocks noChangeArrowheads="1"/>
            </p:cNvSpPr>
            <p:nvPr/>
          </p:nvSpPr>
          <p:spPr bwMode="auto">
            <a:xfrm>
              <a:off x="2710" y="2042"/>
              <a:ext cx="173" cy="1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64" name="Rectangle 248"/>
            <p:cNvSpPr>
              <a:spLocks noChangeArrowheads="1"/>
            </p:cNvSpPr>
            <p:nvPr/>
          </p:nvSpPr>
          <p:spPr bwMode="auto">
            <a:xfrm>
              <a:off x="2873" y="2042"/>
              <a:ext cx="10" cy="60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65" name="Line 249"/>
            <p:cNvSpPr>
              <a:spLocks noChangeShapeType="1"/>
            </p:cNvSpPr>
            <p:nvPr/>
          </p:nvSpPr>
          <p:spPr bwMode="auto">
            <a:xfrm>
              <a:off x="2873" y="2744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" name="Line 250"/>
            <p:cNvSpPr>
              <a:spLocks noChangeShapeType="1"/>
            </p:cNvSpPr>
            <p:nvPr/>
          </p:nvSpPr>
          <p:spPr bwMode="auto">
            <a:xfrm>
              <a:off x="2601" y="247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7" name="Rectangle 251"/>
            <p:cNvSpPr>
              <a:spLocks noChangeArrowheads="1"/>
            </p:cNvSpPr>
            <p:nvPr/>
          </p:nvSpPr>
          <p:spPr bwMode="auto">
            <a:xfrm>
              <a:off x="2710" y="2474"/>
              <a:ext cx="65" cy="1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68" name="Rectangle 252"/>
            <p:cNvSpPr>
              <a:spLocks noChangeArrowheads="1"/>
            </p:cNvSpPr>
            <p:nvPr/>
          </p:nvSpPr>
          <p:spPr bwMode="auto">
            <a:xfrm>
              <a:off x="2764" y="2474"/>
              <a:ext cx="11" cy="28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69" name="Rectangle 253"/>
            <p:cNvSpPr>
              <a:spLocks noChangeArrowheads="1"/>
            </p:cNvSpPr>
            <p:nvPr/>
          </p:nvSpPr>
          <p:spPr bwMode="auto">
            <a:xfrm>
              <a:off x="2764" y="2744"/>
              <a:ext cx="119" cy="1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70" name="Line 254"/>
            <p:cNvSpPr>
              <a:spLocks noChangeShapeType="1"/>
            </p:cNvSpPr>
            <p:nvPr/>
          </p:nvSpPr>
          <p:spPr bwMode="auto">
            <a:xfrm>
              <a:off x="2873" y="2852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71" name="Line 255"/>
            <p:cNvSpPr>
              <a:spLocks noChangeShapeType="1"/>
            </p:cNvSpPr>
            <p:nvPr/>
          </p:nvSpPr>
          <p:spPr bwMode="auto">
            <a:xfrm>
              <a:off x="2601" y="285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72" name="Rectangle 256"/>
            <p:cNvSpPr>
              <a:spLocks noChangeArrowheads="1"/>
            </p:cNvSpPr>
            <p:nvPr/>
          </p:nvSpPr>
          <p:spPr bwMode="auto">
            <a:xfrm>
              <a:off x="2710" y="2852"/>
              <a:ext cx="173" cy="1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73" name="Line 259"/>
            <p:cNvSpPr>
              <a:spLocks noChangeShapeType="1"/>
            </p:cNvSpPr>
            <p:nvPr/>
          </p:nvSpPr>
          <p:spPr bwMode="auto">
            <a:xfrm>
              <a:off x="2873" y="2960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74" name="Rectangle 260"/>
            <p:cNvSpPr>
              <a:spLocks noChangeArrowheads="1"/>
            </p:cNvSpPr>
            <p:nvPr/>
          </p:nvSpPr>
          <p:spPr bwMode="auto">
            <a:xfrm>
              <a:off x="2873" y="2960"/>
              <a:ext cx="10" cy="22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75" name="Rectangle 261"/>
            <p:cNvSpPr>
              <a:spLocks noChangeArrowheads="1"/>
            </p:cNvSpPr>
            <p:nvPr/>
          </p:nvSpPr>
          <p:spPr bwMode="auto">
            <a:xfrm>
              <a:off x="2112" y="3176"/>
              <a:ext cx="771" cy="1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76" name="Rectangle 262"/>
            <p:cNvSpPr>
              <a:spLocks noChangeArrowheads="1"/>
            </p:cNvSpPr>
            <p:nvPr/>
          </p:nvSpPr>
          <p:spPr bwMode="auto">
            <a:xfrm>
              <a:off x="1982" y="3121"/>
              <a:ext cx="19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019175" eaLnBrk="1" hangingPunct="1">
                <a:defRPr/>
              </a:pPr>
              <a:r>
                <a:rPr lang="en-US" sz="1050">
                  <a:solidFill>
                    <a:srgbClr val="000000"/>
                  </a:solidFill>
                  <a:latin typeface="Geneva" charset="0"/>
                </a:rPr>
                <a:t>G2</a:t>
              </a:r>
              <a:endParaRPr lang="en-US" sz="2000"/>
            </a:p>
          </p:txBody>
        </p:sp>
        <p:sp>
          <p:nvSpPr>
            <p:cNvPr id="277" name="Line 263"/>
            <p:cNvSpPr>
              <a:spLocks noChangeShapeType="1"/>
            </p:cNvSpPr>
            <p:nvPr/>
          </p:nvSpPr>
          <p:spPr bwMode="auto">
            <a:xfrm>
              <a:off x="3361" y="279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78" name="Rectangle 264"/>
            <p:cNvSpPr>
              <a:spLocks noChangeArrowheads="1"/>
            </p:cNvSpPr>
            <p:nvPr/>
          </p:nvSpPr>
          <p:spPr bwMode="auto">
            <a:xfrm>
              <a:off x="3503" y="2744"/>
              <a:ext cx="20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>
                  <a:solidFill>
                    <a:srgbClr val="000000"/>
                  </a:solidFill>
                  <a:latin typeface="Geneva" charset="0"/>
                </a:rPr>
                <a:t>C3</a:t>
              </a:r>
              <a:endParaRPr lang="en-US" altLang="fa-IR"/>
            </a:p>
          </p:txBody>
        </p:sp>
      </p:grpSp>
      <p:sp>
        <p:nvSpPr>
          <p:cNvPr id="279" name="Rectangle 56"/>
          <p:cNvSpPr>
            <a:spLocks noChangeArrowheads="1"/>
          </p:cNvSpPr>
          <p:nvPr/>
        </p:nvSpPr>
        <p:spPr bwMode="auto">
          <a:xfrm>
            <a:off x="3419872" y="5301208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@4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280" name="Rectangle 56"/>
          <p:cNvSpPr>
            <a:spLocks noChangeArrowheads="1"/>
          </p:cNvSpPr>
          <p:nvPr/>
        </p:nvSpPr>
        <p:spPr bwMode="auto">
          <a:xfrm>
            <a:off x="1547664" y="5301208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@4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281" name="Rectangle 304"/>
          <p:cNvSpPr>
            <a:spLocks noChangeArrowheads="1"/>
          </p:cNvSpPr>
          <p:nvPr/>
        </p:nvSpPr>
        <p:spPr bwMode="auto">
          <a:xfrm>
            <a:off x="1941009" y="2161861"/>
            <a:ext cx="43954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@1</a:t>
            </a:r>
          </a:p>
        </p:txBody>
      </p:sp>
      <p:sp>
        <p:nvSpPr>
          <p:cNvPr id="282" name="Rectangle 301"/>
          <p:cNvSpPr>
            <a:spLocks noChangeArrowheads="1"/>
          </p:cNvSpPr>
          <p:nvPr/>
        </p:nvSpPr>
        <p:spPr bwMode="auto">
          <a:xfrm>
            <a:off x="2188768" y="1449139"/>
            <a:ext cx="43954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</a:p>
        </p:txBody>
      </p:sp>
      <p:sp>
        <p:nvSpPr>
          <p:cNvPr id="2" name="Left Brace 1"/>
          <p:cNvSpPr/>
          <p:nvPr/>
        </p:nvSpPr>
        <p:spPr bwMode="auto">
          <a:xfrm>
            <a:off x="2329798" y="1742371"/>
            <a:ext cx="187077" cy="1209613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sz="2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8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A66E2AA-9756-48CD-98E0-DDFE6C25E962}" type="slidenum">
              <a:rPr lang="en-US" altLang="fa-IR" sz="1300" b="0">
                <a:latin typeface="Arial" panose="020B0604020202020204" pitchFamily="34" charset="0"/>
              </a:rPr>
              <a:pPr/>
              <a:t>16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Delay Analysis of CLA</a:t>
            </a:r>
          </a:p>
        </p:txBody>
      </p:sp>
      <p:sp>
        <p:nvSpPr>
          <p:cNvPr id="1657031" name="Rectangle 199"/>
          <p:cNvSpPr>
            <a:spLocks noChangeArrowheads="1"/>
          </p:cNvSpPr>
          <p:nvPr/>
        </p:nvSpPr>
        <p:spPr bwMode="auto">
          <a:xfrm>
            <a:off x="684213" y="1628800"/>
            <a:ext cx="76327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914400" indent="-4572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 dirty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NOTE: This assumes all gate delay are same.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 dirty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Not true, delays depend on fan-ins and fan-out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7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7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A2EB57A-D6FC-4DD0-8B60-EA21325CF638}" type="slidenum">
              <a:rPr lang="en-US" altLang="fa-IR" sz="1300" b="0">
                <a:latin typeface="Arial" panose="020B0604020202020204" pitchFamily="34" charset="0"/>
              </a:rPr>
              <a:pPr/>
              <a:t>17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Cascaded CLA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868863"/>
            <a:ext cx="7772400" cy="998537"/>
          </a:xfrm>
        </p:spPr>
        <p:txBody>
          <a:bodyPr/>
          <a:lstStyle/>
          <a:p>
            <a:pPr eaLnBrk="1" hangingPunct="1"/>
            <a:endParaRPr lang="fa-IR" altLang="fa-IR" smtClean="0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5651500" y="1916113"/>
            <a:ext cx="1800225" cy="5048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492500" y="1916113"/>
            <a:ext cx="1800225" cy="5048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1331913" y="1916113"/>
            <a:ext cx="1800225" cy="5048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8680" name="Freeform 7"/>
          <p:cNvSpPr>
            <a:spLocks/>
          </p:cNvSpPr>
          <p:nvPr/>
        </p:nvSpPr>
        <p:spPr bwMode="auto">
          <a:xfrm>
            <a:off x="5148263" y="1628775"/>
            <a:ext cx="647700" cy="1008063"/>
          </a:xfrm>
          <a:custGeom>
            <a:avLst/>
            <a:gdLst>
              <a:gd name="T0" fmla="*/ 2147483646 w 408"/>
              <a:gd name="T1" fmla="*/ 2147483646 h 635"/>
              <a:gd name="T2" fmla="*/ 2147483646 w 408"/>
              <a:gd name="T3" fmla="*/ 2147483646 h 635"/>
              <a:gd name="T4" fmla="*/ 2147483646 w 408"/>
              <a:gd name="T5" fmla="*/ 2147483646 h 635"/>
              <a:gd name="T6" fmla="*/ 2147483646 w 408"/>
              <a:gd name="T7" fmla="*/ 0 h 635"/>
              <a:gd name="T8" fmla="*/ 0 w 408"/>
              <a:gd name="T9" fmla="*/ 0 h 635"/>
              <a:gd name="T10" fmla="*/ 0 w 408"/>
              <a:gd name="T11" fmla="*/ 2147483646 h 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"/>
              <a:gd name="T19" fmla="*/ 0 h 635"/>
              <a:gd name="T20" fmla="*/ 408 w 408"/>
              <a:gd name="T21" fmla="*/ 635 h 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" h="635">
                <a:moveTo>
                  <a:pt x="408" y="499"/>
                </a:moveTo>
                <a:lnTo>
                  <a:pt x="408" y="635"/>
                </a:lnTo>
                <a:lnTo>
                  <a:pt x="227" y="635"/>
                </a:lnTo>
                <a:lnTo>
                  <a:pt x="227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1" name="Freeform 8"/>
          <p:cNvSpPr>
            <a:spLocks/>
          </p:cNvSpPr>
          <p:nvPr/>
        </p:nvSpPr>
        <p:spPr bwMode="auto">
          <a:xfrm>
            <a:off x="2987675" y="1628775"/>
            <a:ext cx="647700" cy="1008063"/>
          </a:xfrm>
          <a:custGeom>
            <a:avLst/>
            <a:gdLst>
              <a:gd name="T0" fmla="*/ 2147483646 w 408"/>
              <a:gd name="T1" fmla="*/ 2147483646 h 635"/>
              <a:gd name="T2" fmla="*/ 2147483646 w 408"/>
              <a:gd name="T3" fmla="*/ 2147483646 h 635"/>
              <a:gd name="T4" fmla="*/ 2147483646 w 408"/>
              <a:gd name="T5" fmla="*/ 2147483646 h 635"/>
              <a:gd name="T6" fmla="*/ 2147483646 w 408"/>
              <a:gd name="T7" fmla="*/ 0 h 635"/>
              <a:gd name="T8" fmla="*/ 0 w 408"/>
              <a:gd name="T9" fmla="*/ 0 h 635"/>
              <a:gd name="T10" fmla="*/ 0 w 408"/>
              <a:gd name="T11" fmla="*/ 2147483646 h 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"/>
              <a:gd name="T19" fmla="*/ 0 h 635"/>
              <a:gd name="T20" fmla="*/ 408 w 408"/>
              <a:gd name="T21" fmla="*/ 635 h 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" h="635">
                <a:moveTo>
                  <a:pt x="408" y="499"/>
                </a:moveTo>
                <a:lnTo>
                  <a:pt x="408" y="635"/>
                </a:lnTo>
                <a:lnTo>
                  <a:pt x="227" y="635"/>
                </a:lnTo>
                <a:lnTo>
                  <a:pt x="227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>
            <a:off x="730885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>
            <a:off x="716438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687705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>
            <a:off x="673258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637222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622776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8" name="Line 15"/>
          <p:cNvSpPr>
            <a:spLocks noChangeShapeType="1"/>
          </p:cNvSpPr>
          <p:nvPr/>
        </p:nvSpPr>
        <p:spPr bwMode="auto">
          <a:xfrm>
            <a:off x="594042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9" name="Line 16"/>
          <p:cNvSpPr>
            <a:spLocks noChangeShapeType="1"/>
          </p:cNvSpPr>
          <p:nvPr/>
        </p:nvSpPr>
        <p:spPr bwMode="auto">
          <a:xfrm>
            <a:off x="579596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0" name="Line 17"/>
          <p:cNvSpPr>
            <a:spLocks noChangeShapeType="1"/>
          </p:cNvSpPr>
          <p:nvPr/>
        </p:nvSpPr>
        <p:spPr bwMode="auto">
          <a:xfrm>
            <a:off x="507682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>
            <a:off x="493236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2" name="Line 19"/>
          <p:cNvSpPr>
            <a:spLocks noChangeShapeType="1"/>
          </p:cNvSpPr>
          <p:nvPr/>
        </p:nvSpPr>
        <p:spPr bwMode="auto">
          <a:xfrm>
            <a:off x="464502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3" name="Line 20"/>
          <p:cNvSpPr>
            <a:spLocks noChangeShapeType="1"/>
          </p:cNvSpPr>
          <p:nvPr/>
        </p:nvSpPr>
        <p:spPr bwMode="auto">
          <a:xfrm>
            <a:off x="450056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4" name="Line 21"/>
          <p:cNvSpPr>
            <a:spLocks noChangeShapeType="1"/>
          </p:cNvSpPr>
          <p:nvPr/>
        </p:nvSpPr>
        <p:spPr bwMode="auto">
          <a:xfrm>
            <a:off x="414020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5" name="Line 22"/>
          <p:cNvSpPr>
            <a:spLocks noChangeShapeType="1"/>
          </p:cNvSpPr>
          <p:nvPr/>
        </p:nvSpPr>
        <p:spPr bwMode="auto">
          <a:xfrm>
            <a:off x="399573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>
            <a:off x="370840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>
            <a:off x="356393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8" name="Line 25"/>
          <p:cNvSpPr>
            <a:spLocks noChangeShapeType="1"/>
          </p:cNvSpPr>
          <p:nvPr/>
        </p:nvSpPr>
        <p:spPr bwMode="auto">
          <a:xfrm>
            <a:off x="291623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9" name="Line 26"/>
          <p:cNvSpPr>
            <a:spLocks noChangeShapeType="1"/>
          </p:cNvSpPr>
          <p:nvPr/>
        </p:nvSpPr>
        <p:spPr bwMode="auto">
          <a:xfrm>
            <a:off x="277177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0" name="Line 27"/>
          <p:cNvSpPr>
            <a:spLocks noChangeShapeType="1"/>
          </p:cNvSpPr>
          <p:nvPr/>
        </p:nvSpPr>
        <p:spPr bwMode="auto">
          <a:xfrm>
            <a:off x="248443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1" name="Line 28"/>
          <p:cNvSpPr>
            <a:spLocks noChangeShapeType="1"/>
          </p:cNvSpPr>
          <p:nvPr/>
        </p:nvSpPr>
        <p:spPr bwMode="auto">
          <a:xfrm>
            <a:off x="233997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2" name="Line 29"/>
          <p:cNvSpPr>
            <a:spLocks noChangeShapeType="1"/>
          </p:cNvSpPr>
          <p:nvPr/>
        </p:nvSpPr>
        <p:spPr bwMode="auto">
          <a:xfrm>
            <a:off x="197961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3" name="Line 30"/>
          <p:cNvSpPr>
            <a:spLocks noChangeShapeType="1"/>
          </p:cNvSpPr>
          <p:nvPr/>
        </p:nvSpPr>
        <p:spPr bwMode="auto">
          <a:xfrm>
            <a:off x="183515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4" name="Line 31"/>
          <p:cNvSpPr>
            <a:spLocks noChangeShapeType="1"/>
          </p:cNvSpPr>
          <p:nvPr/>
        </p:nvSpPr>
        <p:spPr bwMode="auto">
          <a:xfrm>
            <a:off x="154781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5" name="Line 32"/>
          <p:cNvSpPr>
            <a:spLocks noChangeShapeType="1"/>
          </p:cNvSpPr>
          <p:nvPr/>
        </p:nvSpPr>
        <p:spPr bwMode="auto">
          <a:xfrm>
            <a:off x="140335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6" name="Line 33"/>
          <p:cNvSpPr>
            <a:spLocks noChangeShapeType="1"/>
          </p:cNvSpPr>
          <p:nvPr/>
        </p:nvSpPr>
        <p:spPr bwMode="auto">
          <a:xfrm>
            <a:off x="738028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7" name="Line 34"/>
          <p:cNvSpPr>
            <a:spLocks noChangeShapeType="1"/>
          </p:cNvSpPr>
          <p:nvPr/>
        </p:nvSpPr>
        <p:spPr bwMode="auto">
          <a:xfrm>
            <a:off x="694848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8" name="Line 35"/>
          <p:cNvSpPr>
            <a:spLocks noChangeShapeType="1"/>
          </p:cNvSpPr>
          <p:nvPr/>
        </p:nvSpPr>
        <p:spPr bwMode="auto">
          <a:xfrm>
            <a:off x="644366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9" name="Line 36"/>
          <p:cNvSpPr>
            <a:spLocks noChangeShapeType="1"/>
          </p:cNvSpPr>
          <p:nvPr/>
        </p:nvSpPr>
        <p:spPr bwMode="auto">
          <a:xfrm>
            <a:off x="601186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0" name="Line 37"/>
          <p:cNvSpPr>
            <a:spLocks noChangeShapeType="1"/>
          </p:cNvSpPr>
          <p:nvPr/>
        </p:nvSpPr>
        <p:spPr bwMode="auto">
          <a:xfrm>
            <a:off x="514826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1" name="Line 38"/>
          <p:cNvSpPr>
            <a:spLocks noChangeShapeType="1"/>
          </p:cNvSpPr>
          <p:nvPr/>
        </p:nvSpPr>
        <p:spPr bwMode="auto">
          <a:xfrm>
            <a:off x="471646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2" name="Line 39"/>
          <p:cNvSpPr>
            <a:spLocks noChangeShapeType="1"/>
          </p:cNvSpPr>
          <p:nvPr/>
        </p:nvSpPr>
        <p:spPr bwMode="auto">
          <a:xfrm>
            <a:off x="42116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3" name="Line 40"/>
          <p:cNvSpPr>
            <a:spLocks noChangeShapeType="1"/>
          </p:cNvSpPr>
          <p:nvPr/>
        </p:nvSpPr>
        <p:spPr bwMode="auto">
          <a:xfrm>
            <a:off x="37798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4" name="Line 41"/>
          <p:cNvSpPr>
            <a:spLocks noChangeShapeType="1"/>
          </p:cNvSpPr>
          <p:nvPr/>
        </p:nvSpPr>
        <p:spPr bwMode="auto">
          <a:xfrm>
            <a:off x="29162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5" name="Line 42"/>
          <p:cNvSpPr>
            <a:spLocks noChangeShapeType="1"/>
          </p:cNvSpPr>
          <p:nvPr/>
        </p:nvSpPr>
        <p:spPr bwMode="auto">
          <a:xfrm>
            <a:off x="24844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6" name="Line 43"/>
          <p:cNvSpPr>
            <a:spLocks noChangeShapeType="1"/>
          </p:cNvSpPr>
          <p:nvPr/>
        </p:nvSpPr>
        <p:spPr bwMode="auto">
          <a:xfrm>
            <a:off x="197961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7" name="Line 44"/>
          <p:cNvSpPr>
            <a:spLocks noChangeShapeType="1"/>
          </p:cNvSpPr>
          <p:nvPr/>
        </p:nvSpPr>
        <p:spPr bwMode="auto">
          <a:xfrm>
            <a:off x="154781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8" name="Text Box 45"/>
          <p:cNvSpPr txBox="1">
            <a:spLocks noChangeArrowheads="1"/>
          </p:cNvSpPr>
          <p:nvPr/>
        </p:nvSpPr>
        <p:spPr bwMode="auto">
          <a:xfrm>
            <a:off x="6084888" y="1989138"/>
            <a:ext cx="12239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2300"/>
              <a:t>CLA</a:t>
            </a:r>
          </a:p>
        </p:txBody>
      </p:sp>
      <p:sp>
        <p:nvSpPr>
          <p:cNvPr id="28719" name="Text Box 46"/>
          <p:cNvSpPr txBox="1">
            <a:spLocks noChangeArrowheads="1"/>
          </p:cNvSpPr>
          <p:nvPr/>
        </p:nvSpPr>
        <p:spPr bwMode="auto">
          <a:xfrm>
            <a:off x="3851275" y="1989138"/>
            <a:ext cx="122396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2300"/>
              <a:t>CLA</a:t>
            </a:r>
          </a:p>
        </p:txBody>
      </p:sp>
      <p:sp>
        <p:nvSpPr>
          <p:cNvPr id="28720" name="Text Box 47"/>
          <p:cNvSpPr txBox="1">
            <a:spLocks noChangeArrowheads="1"/>
          </p:cNvSpPr>
          <p:nvPr/>
        </p:nvSpPr>
        <p:spPr bwMode="auto">
          <a:xfrm>
            <a:off x="1763713" y="1989138"/>
            <a:ext cx="12239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2300"/>
              <a:t>CLA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BA4442F-F115-49BA-B32F-CF33F3431E95}" type="slidenum">
              <a:rPr lang="en-US" altLang="fa-IR" sz="1300" b="0">
                <a:latin typeface="Arial" panose="020B0604020202020204" pitchFamily="34" charset="0"/>
              </a:rPr>
              <a:pPr/>
              <a:t>18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Adder/Subtractor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041400" y="1412875"/>
            <a:ext cx="30416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800">
                <a:latin typeface="Arial" panose="020B0604020202020204" pitchFamily="34" charset="0"/>
              </a:rPr>
              <a:t>A - B = A + (-B) = A + B’ + 1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230313" y="3275013"/>
            <a:ext cx="955675" cy="1062038"/>
          </a:xfrm>
          <a:prstGeom prst="rect">
            <a:avLst/>
          </a:prstGeom>
          <a:noFill/>
          <a:ln w="22225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97001" y="3240088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885951" y="3240088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241426" y="3638550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641476" y="4038600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641476" y="3638550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1952626" y="3638550"/>
            <a:ext cx="3111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2828926" y="3275013"/>
            <a:ext cx="954088" cy="1062038"/>
          </a:xfrm>
          <a:prstGeom prst="rect">
            <a:avLst/>
          </a:prstGeom>
          <a:noFill/>
          <a:ln w="22225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2995613" y="3240088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3482976" y="3240088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2840038" y="3638550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238501" y="4038600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3238501" y="3638550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3549651" y="3638550"/>
            <a:ext cx="3111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4514851" y="3275013"/>
            <a:ext cx="931863" cy="1062038"/>
          </a:xfrm>
          <a:prstGeom prst="rect">
            <a:avLst/>
          </a:prstGeom>
          <a:noFill/>
          <a:ln w="22225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659313" y="3240088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170488" y="3240088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4503738" y="3638550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4903788" y="4038600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4903788" y="3638550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5214938" y="3638550"/>
            <a:ext cx="3111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6113463" y="3275013"/>
            <a:ext cx="931863" cy="1062038"/>
          </a:xfrm>
          <a:prstGeom prst="rect">
            <a:avLst/>
          </a:prstGeom>
          <a:noFill/>
          <a:ln w="22225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257926" y="3240088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6767513" y="3240088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6102351" y="3638550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6500813" y="4038600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500813" y="3638550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6811963" y="3638550"/>
            <a:ext cx="3111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Line 40"/>
          <p:cNvSpPr>
            <a:spLocks noChangeShapeType="1"/>
          </p:cNvSpPr>
          <p:nvPr/>
        </p:nvSpPr>
        <p:spPr bwMode="auto">
          <a:xfrm>
            <a:off x="1663701" y="4303713"/>
            <a:ext cx="0" cy="3556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>
            <a:off x="3260726" y="4303713"/>
            <a:ext cx="0" cy="377825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948238" y="4303713"/>
            <a:ext cx="0" cy="377825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545263" y="4303713"/>
            <a:ext cx="0" cy="377825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7654926" y="3616325"/>
            <a:ext cx="1087438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Add/Subtract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>
            <a:off x="7654926" y="3617913"/>
            <a:ext cx="31115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42" name="Line 46"/>
          <p:cNvSpPr>
            <a:spLocks noChangeShapeType="1"/>
          </p:cNvSpPr>
          <p:nvPr/>
        </p:nvSpPr>
        <p:spPr bwMode="auto">
          <a:xfrm flipV="1">
            <a:off x="1797051" y="2311400"/>
            <a:ext cx="0" cy="220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grpSp>
        <p:nvGrpSpPr>
          <p:cNvPr id="44" name="Group 50"/>
          <p:cNvGrpSpPr>
            <a:grpSpLocks/>
          </p:cNvGrpSpPr>
          <p:nvPr/>
        </p:nvGrpSpPr>
        <p:grpSpPr bwMode="auto">
          <a:xfrm>
            <a:off x="1352551" y="2111375"/>
            <a:ext cx="311150" cy="266700"/>
            <a:chOff x="852" y="1330"/>
            <a:chExt cx="196" cy="168"/>
          </a:xfrm>
        </p:grpSpPr>
        <p:sp>
          <p:nvSpPr>
            <p:cNvPr id="1112" name="Rectangle 48"/>
            <p:cNvSpPr>
              <a:spLocks noChangeArrowheads="1"/>
            </p:cNvSpPr>
            <p:nvPr/>
          </p:nvSpPr>
          <p:spPr bwMode="auto">
            <a:xfrm>
              <a:off x="852" y="1330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3" name="Rectangle 49"/>
            <p:cNvSpPr>
              <a:spLocks noChangeArrowheads="1"/>
            </p:cNvSpPr>
            <p:nvPr/>
          </p:nvSpPr>
          <p:spPr bwMode="auto">
            <a:xfrm>
              <a:off x="936" y="1400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5" name="Group 53"/>
          <p:cNvGrpSpPr>
            <a:grpSpLocks/>
          </p:cNvGrpSpPr>
          <p:nvPr/>
        </p:nvGrpSpPr>
        <p:grpSpPr bwMode="auto">
          <a:xfrm>
            <a:off x="1708151" y="2111375"/>
            <a:ext cx="311150" cy="266700"/>
            <a:chOff x="1076" y="1330"/>
            <a:chExt cx="196" cy="168"/>
          </a:xfrm>
        </p:grpSpPr>
        <p:sp>
          <p:nvSpPr>
            <p:cNvPr id="1110" name="Rectangle 51"/>
            <p:cNvSpPr>
              <a:spLocks noChangeArrowheads="1"/>
            </p:cNvSpPr>
            <p:nvPr/>
          </p:nvSpPr>
          <p:spPr bwMode="auto">
            <a:xfrm>
              <a:off x="1076" y="1330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1" name="Rectangle 52"/>
            <p:cNvSpPr>
              <a:spLocks noChangeArrowheads="1"/>
            </p:cNvSpPr>
            <p:nvPr/>
          </p:nvSpPr>
          <p:spPr bwMode="auto">
            <a:xfrm>
              <a:off x="1160" y="1400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1" name="Line 61"/>
          <p:cNvSpPr>
            <a:spLocks noChangeShapeType="1"/>
          </p:cNvSpPr>
          <p:nvPr/>
        </p:nvSpPr>
        <p:spPr bwMode="auto">
          <a:xfrm flipV="1">
            <a:off x="3416301" y="2311400"/>
            <a:ext cx="0" cy="220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grpSp>
        <p:nvGrpSpPr>
          <p:cNvPr id="53" name="Group 65"/>
          <p:cNvGrpSpPr>
            <a:grpSpLocks/>
          </p:cNvGrpSpPr>
          <p:nvPr/>
        </p:nvGrpSpPr>
        <p:grpSpPr bwMode="auto">
          <a:xfrm>
            <a:off x="2973388" y="2111375"/>
            <a:ext cx="311150" cy="266700"/>
            <a:chOff x="1873" y="1330"/>
            <a:chExt cx="196" cy="168"/>
          </a:xfrm>
        </p:grpSpPr>
        <p:sp>
          <p:nvSpPr>
            <p:cNvPr id="1106" name="Rectangle 63"/>
            <p:cNvSpPr>
              <a:spLocks noChangeArrowheads="1"/>
            </p:cNvSpPr>
            <p:nvPr/>
          </p:nvSpPr>
          <p:spPr bwMode="auto">
            <a:xfrm>
              <a:off x="1873" y="1330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7" name="Rectangle 64"/>
            <p:cNvSpPr>
              <a:spLocks noChangeArrowheads="1"/>
            </p:cNvSpPr>
            <p:nvPr/>
          </p:nvSpPr>
          <p:spPr bwMode="auto">
            <a:xfrm>
              <a:off x="1957" y="1400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4" name="Group 68"/>
          <p:cNvGrpSpPr>
            <a:grpSpLocks/>
          </p:cNvGrpSpPr>
          <p:nvPr/>
        </p:nvGrpSpPr>
        <p:grpSpPr bwMode="auto">
          <a:xfrm>
            <a:off x="3349626" y="2111375"/>
            <a:ext cx="288925" cy="266700"/>
            <a:chOff x="2110" y="1330"/>
            <a:chExt cx="182" cy="168"/>
          </a:xfrm>
        </p:grpSpPr>
        <p:sp>
          <p:nvSpPr>
            <p:cNvPr id="1104" name="Rectangle 66"/>
            <p:cNvSpPr>
              <a:spLocks noChangeArrowheads="1"/>
            </p:cNvSpPr>
            <p:nvPr/>
          </p:nvSpPr>
          <p:spPr bwMode="auto">
            <a:xfrm>
              <a:off x="2110" y="1330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5" name="Rectangle 67"/>
            <p:cNvSpPr>
              <a:spLocks noChangeArrowheads="1"/>
            </p:cNvSpPr>
            <p:nvPr/>
          </p:nvSpPr>
          <p:spPr bwMode="auto">
            <a:xfrm>
              <a:off x="2180" y="1400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0" name="Line 76"/>
          <p:cNvSpPr>
            <a:spLocks noChangeShapeType="1"/>
          </p:cNvSpPr>
          <p:nvPr/>
        </p:nvSpPr>
        <p:spPr bwMode="auto">
          <a:xfrm flipV="1">
            <a:off x="5081588" y="2311400"/>
            <a:ext cx="0" cy="220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grpSp>
        <p:nvGrpSpPr>
          <p:cNvPr id="62" name="Group 80"/>
          <p:cNvGrpSpPr>
            <a:grpSpLocks/>
          </p:cNvGrpSpPr>
          <p:nvPr/>
        </p:nvGrpSpPr>
        <p:grpSpPr bwMode="auto">
          <a:xfrm>
            <a:off x="4637088" y="2111375"/>
            <a:ext cx="311150" cy="266700"/>
            <a:chOff x="2921" y="1330"/>
            <a:chExt cx="196" cy="168"/>
          </a:xfrm>
        </p:grpSpPr>
        <p:sp>
          <p:nvSpPr>
            <p:cNvPr id="1100" name="Rectangle 78"/>
            <p:cNvSpPr>
              <a:spLocks noChangeArrowheads="1"/>
            </p:cNvSpPr>
            <p:nvPr/>
          </p:nvSpPr>
          <p:spPr bwMode="auto">
            <a:xfrm>
              <a:off x="2921" y="1330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1" name="Rectangle 79"/>
            <p:cNvSpPr>
              <a:spLocks noChangeArrowheads="1"/>
            </p:cNvSpPr>
            <p:nvPr/>
          </p:nvSpPr>
          <p:spPr bwMode="auto">
            <a:xfrm>
              <a:off x="3005" y="1400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3" name="Group 83"/>
          <p:cNvGrpSpPr>
            <a:grpSpLocks/>
          </p:cNvGrpSpPr>
          <p:nvPr/>
        </p:nvGrpSpPr>
        <p:grpSpPr bwMode="auto">
          <a:xfrm>
            <a:off x="4970463" y="2111375"/>
            <a:ext cx="288925" cy="266700"/>
            <a:chOff x="3131" y="1330"/>
            <a:chExt cx="182" cy="168"/>
          </a:xfrm>
        </p:grpSpPr>
        <p:sp>
          <p:nvSpPr>
            <p:cNvPr id="1098" name="Rectangle 81"/>
            <p:cNvSpPr>
              <a:spLocks noChangeArrowheads="1"/>
            </p:cNvSpPr>
            <p:nvPr/>
          </p:nvSpPr>
          <p:spPr bwMode="auto">
            <a:xfrm>
              <a:off x="3131" y="1330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9" name="Rectangle 82"/>
            <p:cNvSpPr>
              <a:spLocks noChangeArrowheads="1"/>
            </p:cNvSpPr>
            <p:nvPr/>
          </p:nvSpPr>
          <p:spPr bwMode="auto">
            <a:xfrm>
              <a:off x="3201" y="1400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671173" name="Line 91"/>
          <p:cNvSpPr>
            <a:spLocks noChangeShapeType="1"/>
          </p:cNvSpPr>
          <p:nvPr/>
        </p:nvSpPr>
        <p:spPr bwMode="auto">
          <a:xfrm flipV="1">
            <a:off x="6656388" y="2311400"/>
            <a:ext cx="0" cy="220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grpSp>
        <p:nvGrpSpPr>
          <p:cNvPr id="1671176" name="Group 95"/>
          <p:cNvGrpSpPr>
            <a:grpSpLocks/>
          </p:cNvGrpSpPr>
          <p:nvPr/>
        </p:nvGrpSpPr>
        <p:grpSpPr bwMode="auto">
          <a:xfrm>
            <a:off x="6235701" y="2111375"/>
            <a:ext cx="309563" cy="266700"/>
            <a:chOff x="3928" y="1330"/>
            <a:chExt cx="195" cy="168"/>
          </a:xfrm>
        </p:grpSpPr>
        <p:sp>
          <p:nvSpPr>
            <p:cNvPr id="1094" name="Rectangle 93"/>
            <p:cNvSpPr>
              <a:spLocks noChangeArrowheads="1"/>
            </p:cNvSpPr>
            <p:nvPr/>
          </p:nvSpPr>
          <p:spPr bwMode="auto">
            <a:xfrm>
              <a:off x="3928" y="1330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5" name="Rectangle 94"/>
            <p:cNvSpPr>
              <a:spLocks noChangeArrowheads="1"/>
            </p:cNvSpPr>
            <p:nvPr/>
          </p:nvSpPr>
          <p:spPr bwMode="auto">
            <a:xfrm>
              <a:off x="4011" y="1400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71177" name="Group 98"/>
          <p:cNvGrpSpPr>
            <a:grpSpLocks/>
          </p:cNvGrpSpPr>
          <p:nvPr/>
        </p:nvGrpSpPr>
        <p:grpSpPr bwMode="auto">
          <a:xfrm>
            <a:off x="6567488" y="2111375"/>
            <a:ext cx="311150" cy="266700"/>
            <a:chOff x="4137" y="1330"/>
            <a:chExt cx="196" cy="168"/>
          </a:xfrm>
        </p:grpSpPr>
        <p:sp>
          <p:nvSpPr>
            <p:cNvPr id="1092" name="Rectangle 96"/>
            <p:cNvSpPr>
              <a:spLocks noChangeArrowheads="1"/>
            </p:cNvSpPr>
            <p:nvPr/>
          </p:nvSpPr>
          <p:spPr bwMode="auto">
            <a:xfrm>
              <a:off x="4137" y="1330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3" name="Rectangle 97"/>
            <p:cNvSpPr>
              <a:spLocks noChangeArrowheads="1"/>
            </p:cNvSpPr>
            <p:nvPr/>
          </p:nvSpPr>
          <p:spPr bwMode="auto">
            <a:xfrm>
              <a:off x="4221" y="1400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71184" name="Group 109"/>
          <p:cNvGrpSpPr>
            <a:grpSpLocks/>
          </p:cNvGrpSpPr>
          <p:nvPr/>
        </p:nvGrpSpPr>
        <p:grpSpPr bwMode="auto">
          <a:xfrm>
            <a:off x="1597026" y="4679950"/>
            <a:ext cx="288925" cy="266700"/>
            <a:chOff x="1006" y="2948"/>
            <a:chExt cx="182" cy="168"/>
          </a:xfrm>
        </p:grpSpPr>
        <p:sp>
          <p:nvSpPr>
            <p:cNvPr id="1088" name="Rectangle 107"/>
            <p:cNvSpPr>
              <a:spLocks noChangeArrowheads="1"/>
            </p:cNvSpPr>
            <p:nvPr/>
          </p:nvSpPr>
          <p:spPr bwMode="auto">
            <a:xfrm>
              <a:off x="1006" y="2948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9" name="Rectangle 108"/>
            <p:cNvSpPr>
              <a:spLocks noChangeArrowheads="1"/>
            </p:cNvSpPr>
            <p:nvPr/>
          </p:nvSpPr>
          <p:spPr bwMode="auto">
            <a:xfrm>
              <a:off x="1076" y="3018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71185" name="Group 112"/>
          <p:cNvGrpSpPr>
            <a:grpSpLocks/>
          </p:cNvGrpSpPr>
          <p:nvPr/>
        </p:nvGrpSpPr>
        <p:grpSpPr bwMode="auto">
          <a:xfrm>
            <a:off x="3195638" y="4679950"/>
            <a:ext cx="287338" cy="266700"/>
            <a:chOff x="2013" y="2948"/>
            <a:chExt cx="181" cy="168"/>
          </a:xfrm>
        </p:grpSpPr>
        <p:sp>
          <p:nvSpPr>
            <p:cNvPr id="1671230" name="Rectangle 110"/>
            <p:cNvSpPr>
              <a:spLocks noChangeArrowheads="1"/>
            </p:cNvSpPr>
            <p:nvPr/>
          </p:nvSpPr>
          <p:spPr bwMode="auto">
            <a:xfrm>
              <a:off x="2013" y="2948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1231" name="Rectangle 111"/>
            <p:cNvSpPr>
              <a:spLocks noChangeArrowheads="1"/>
            </p:cNvSpPr>
            <p:nvPr/>
          </p:nvSpPr>
          <p:spPr bwMode="auto">
            <a:xfrm>
              <a:off x="2082" y="3018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71186" name="Group 115"/>
          <p:cNvGrpSpPr>
            <a:grpSpLocks/>
          </p:cNvGrpSpPr>
          <p:nvPr/>
        </p:nvGrpSpPr>
        <p:grpSpPr bwMode="auto">
          <a:xfrm>
            <a:off x="4881563" y="4679950"/>
            <a:ext cx="288925" cy="266700"/>
            <a:chOff x="3075" y="2948"/>
            <a:chExt cx="182" cy="168"/>
          </a:xfrm>
        </p:grpSpPr>
        <p:sp>
          <p:nvSpPr>
            <p:cNvPr id="1671228" name="Rectangle 113"/>
            <p:cNvSpPr>
              <a:spLocks noChangeArrowheads="1"/>
            </p:cNvSpPr>
            <p:nvPr/>
          </p:nvSpPr>
          <p:spPr bwMode="auto">
            <a:xfrm>
              <a:off x="3075" y="2948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1229" name="Rectangle 114"/>
            <p:cNvSpPr>
              <a:spLocks noChangeArrowheads="1"/>
            </p:cNvSpPr>
            <p:nvPr/>
          </p:nvSpPr>
          <p:spPr bwMode="auto">
            <a:xfrm>
              <a:off x="3145" y="3018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71187" name="Group 118"/>
          <p:cNvGrpSpPr>
            <a:grpSpLocks/>
          </p:cNvGrpSpPr>
          <p:nvPr/>
        </p:nvGrpSpPr>
        <p:grpSpPr bwMode="auto">
          <a:xfrm>
            <a:off x="6478588" y="4679950"/>
            <a:ext cx="288925" cy="266700"/>
            <a:chOff x="4081" y="2948"/>
            <a:chExt cx="182" cy="168"/>
          </a:xfrm>
        </p:grpSpPr>
        <p:sp>
          <p:nvSpPr>
            <p:cNvPr id="1671226" name="Rectangle 116"/>
            <p:cNvSpPr>
              <a:spLocks noChangeArrowheads="1"/>
            </p:cNvSpPr>
            <p:nvPr/>
          </p:nvSpPr>
          <p:spPr bwMode="auto">
            <a:xfrm>
              <a:off x="4081" y="2948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1227" name="Rectangle 117"/>
            <p:cNvSpPr>
              <a:spLocks noChangeArrowheads="1"/>
            </p:cNvSpPr>
            <p:nvPr/>
          </p:nvSpPr>
          <p:spPr bwMode="auto">
            <a:xfrm>
              <a:off x="4151" y="3018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671188" name="Line 119"/>
          <p:cNvSpPr>
            <a:spLocks noChangeShapeType="1"/>
          </p:cNvSpPr>
          <p:nvPr/>
        </p:nvSpPr>
        <p:spPr bwMode="auto">
          <a:xfrm>
            <a:off x="931863" y="5434013"/>
            <a:ext cx="0" cy="1778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190" name="Rectangle 121"/>
          <p:cNvSpPr>
            <a:spLocks noChangeArrowheads="1"/>
          </p:cNvSpPr>
          <p:nvPr/>
        </p:nvSpPr>
        <p:spPr bwMode="auto">
          <a:xfrm>
            <a:off x="1065213" y="5434013"/>
            <a:ext cx="776288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Overflow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46" name="Picture 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6" y="3152775"/>
            <a:ext cx="444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191" name="Freeform 123"/>
          <p:cNvSpPr>
            <a:spLocks/>
          </p:cNvSpPr>
          <p:nvPr/>
        </p:nvSpPr>
        <p:spPr bwMode="auto">
          <a:xfrm>
            <a:off x="1397001" y="3130550"/>
            <a:ext cx="66675" cy="88900"/>
          </a:xfrm>
          <a:custGeom>
            <a:avLst/>
            <a:gdLst>
              <a:gd name="T0" fmla="*/ 14 w 42"/>
              <a:gd name="T1" fmla="*/ 56 h 56"/>
              <a:gd name="T2" fmla="*/ 14 w 42"/>
              <a:gd name="T3" fmla="*/ 28 h 56"/>
              <a:gd name="T4" fmla="*/ 0 w 42"/>
              <a:gd name="T5" fmla="*/ 14 h 56"/>
              <a:gd name="T6" fmla="*/ 0 w 42"/>
              <a:gd name="T7" fmla="*/ 0 h 56"/>
              <a:gd name="T8" fmla="*/ 0 w 42"/>
              <a:gd name="T9" fmla="*/ 14 h 56"/>
              <a:gd name="T10" fmla="*/ 14 w 42"/>
              <a:gd name="T11" fmla="*/ 14 h 56"/>
              <a:gd name="T12" fmla="*/ 28 w 42"/>
              <a:gd name="T13" fmla="*/ 14 h 56"/>
              <a:gd name="T14" fmla="*/ 42 w 42"/>
              <a:gd name="T15" fmla="*/ 0 h 56"/>
              <a:gd name="T16" fmla="*/ 42 w 42"/>
              <a:gd name="T17" fmla="*/ 14 h 56"/>
              <a:gd name="T18" fmla="*/ 28 w 42"/>
              <a:gd name="T19" fmla="*/ 28 h 56"/>
              <a:gd name="T20" fmla="*/ 28 w 42"/>
              <a:gd name="T21" fmla="*/ 56 h 56"/>
              <a:gd name="T22" fmla="*/ 14 w 42"/>
              <a:gd name="T23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56">
                <a:moveTo>
                  <a:pt x="14" y="56"/>
                </a:move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0" y="14"/>
                </a:lnTo>
                <a:lnTo>
                  <a:pt x="14" y="14"/>
                </a:lnTo>
                <a:lnTo>
                  <a:pt x="28" y="14"/>
                </a:lnTo>
                <a:lnTo>
                  <a:pt x="42" y="0"/>
                </a:lnTo>
                <a:lnTo>
                  <a:pt x="42" y="14"/>
                </a:lnTo>
                <a:lnTo>
                  <a:pt x="28" y="28"/>
                </a:lnTo>
                <a:lnTo>
                  <a:pt x="28" y="56"/>
                </a:lnTo>
                <a:lnTo>
                  <a:pt x="14" y="56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192" name="Line 124"/>
          <p:cNvSpPr>
            <a:spLocks noChangeShapeType="1"/>
          </p:cNvSpPr>
          <p:nvPr/>
        </p:nvSpPr>
        <p:spPr bwMode="auto">
          <a:xfrm flipV="1">
            <a:off x="1419226" y="2311400"/>
            <a:ext cx="0" cy="8636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53" name="Picture 1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1" y="3751263"/>
            <a:ext cx="65088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197" name="Freeform 130"/>
          <p:cNvSpPr>
            <a:spLocks/>
          </p:cNvSpPr>
          <p:nvPr/>
        </p:nvSpPr>
        <p:spPr bwMode="auto">
          <a:xfrm>
            <a:off x="2174876" y="3729038"/>
            <a:ext cx="87313" cy="65088"/>
          </a:xfrm>
          <a:custGeom>
            <a:avLst/>
            <a:gdLst>
              <a:gd name="T0" fmla="*/ 14 w 55"/>
              <a:gd name="T1" fmla="*/ 14 h 41"/>
              <a:gd name="T2" fmla="*/ 41 w 55"/>
              <a:gd name="T3" fmla="*/ 14 h 41"/>
              <a:gd name="T4" fmla="*/ 55 w 55"/>
              <a:gd name="T5" fmla="*/ 0 h 41"/>
              <a:gd name="T6" fmla="*/ 41 w 55"/>
              <a:gd name="T7" fmla="*/ 14 h 41"/>
              <a:gd name="T8" fmla="*/ 55 w 55"/>
              <a:gd name="T9" fmla="*/ 27 h 41"/>
              <a:gd name="T10" fmla="*/ 55 w 55"/>
              <a:gd name="T11" fmla="*/ 41 h 41"/>
              <a:gd name="T12" fmla="*/ 27 w 55"/>
              <a:gd name="T13" fmla="*/ 27 h 41"/>
              <a:gd name="T14" fmla="*/ 0 w 55"/>
              <a:gd name="T15" fmla="*/ 14 h 41"/>
              <a:gd name="T16" fmla="*/ 14 w 55"/>
              <a:gd name="T17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41">
                <a:moveTo>
                  <a:pt x="14" y="14"/>
                </a:moveTo>
                <a:lnTo>
                  <a:pt x="41" y="14"/>
                </a:lnTo>
                <a:lnTo>
                  <a:pt x="55" y="0"/>
                </a:lnTo>
                <a:lnTo>
                  <a:pt x="41" y="14"/>
                </a:lnTo>
                <a:lnTo>
                  <a:pt x="55" y="27"/>
                </a:lnTo>
                <a:lnTo>
                  <a:pt x="55" y="41"/>
                </a:lnTo>
                <a:lnTo>
                  <a:pt x="27" y="27"/>
                </a:lnTo>
                <a:lnTo>
                  <a:pt x="0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198" name="Line 131"/>
          <p:cNvSpPr>
            <a:spLocks noChangeShapeType="1"/>
          </p:cNvSpPr>
          <p:nvPr/>
        </p:nvSpPr>
        <p:spPr bwMode="auto">
          <a:xfrm>
            <a:off x="2217738" y="3751263"/>
            <a:ext cx="57785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56" name="Picture 1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6" y="3729038"/>
            <a:ext cx="66675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199" name="Freeform 133"/>
          <p:cNvSpPr>
            <a:spLocks/>
          </p:cNvSpPr>
          <p:nvPr/>
        </p:nvSpPr>
        <p:spPr bwMode="auto">
          <a:xfrm>
            <a:off x="3771901" y="3706813"/>
            <a:ext cx="88900" cy="65088"/>
          </a:xfrm>
          <a:custGeom>
            <a:avLst/>
            <a:gdLst>
              <a:gd name="T0" fmla="*/ 14 w 56"/>
              <a:gd name="T1" fmla="*/ 14 h 41"/>
              <a:gd name="T2" fmla="*/ 42 w 56"/>
              <a:gd name="T3" fmla="*/ 14 h 41"/>
              <a:gd name="T4" fmla="*/ 56 w 56"/>
              <a:gd name="T5" fmla="*/ 0 h 41"/>
              <a:gd name="T6" fmla="*/ 42 w 56"/>
              <a:gd name="T7" fmla="*/ 14 h 41"/>
              <a:gd name="T8" fmla="*/ 56 w 56"/>
              <a:gd name="T9" fmla="*/ 28 h 41"/>
              <a:gd name="T10" fmla="*/ 56 w 56"/>
              <a:gd name="T11" fmla="*/ 41 h 41"/>
              <a:gd name="T12" fmla="*/ 28 w 56"/>
              <a:gd name="T13" fmla="*/ 28 h 41"/>
              <a:gd name="T14" fmla="*/ 0 w 56"/>
              <a:gd name="T15" fmla="*/ 28 h 41"/>
              <a:gd name="T16" fmla="*/ 14 w 56"/>
              <a:gd name="T17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41">
                <a:moveTo>
                  <a:pt x="14" y="14"/>
                </a:moveTo>
                <a:lnTo>
                  <a:pt x="42" y="14"/>
                </a:lnTo>
                <a:lnTo>
                  <a:pt x="56" y="0"/>
                </a:lnTo>
                <a:lnTo>
                  <a:pt x="42" y="14"/>
                </a:lnTo>
                <a:lnTo>
                  <a:pt x="56" y="28"/>
                </a:lnTo>
                <a:lnTo>
                  <a:pt x="56" y="41"/>
                </a:lnTo>
                <a:lnTo>
                  <a:pt x="28" y="28"/>
                </a:lnTo>
                <a:lnTo>
                  <a:pt x="0" y="28"/>
                </a:lnTo>
                <a:lnTo>
                  <a:pt x="14" y="14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00" name="Line 134"/>
          <p:cNvSpPr>
            <a:spLocks noChangeShapeType="1"/>
          </p:cNvSpPr>
          <p:nvPr/>
        </p:nvSpPr>
        <p:spPr bwMode="auto">
          <a:xfrm>
            <a:off x="3816351" y="3729038"/>
            <a:ext cx="665163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59" name="Picture 1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6" y="3729038"/>
            <a:ext cx="66675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201" name="Freeform 136"/>
          <p:cNvSpPr>
            <a:spLocks/>
          </p:cNvSpPr>
          <p:nvPr/>
        </p:nvSpPr>
        <p:spPr bwMode="auto">
          <a:xfrm>
            <a:off x="5435601" y="3706813"/>
            <a:ext cx="88900" cy="65088"/>
          </a:xfrm>
          <a:custGeom>
            <a:avLst/>
            <a:gdLst>
              <a:gd name="T0" fmla="*/ 14 w 56"/>
              <a:gd name="T1" fmla="*/ 14 h 41"/>
              <a:gd name="T2" fmla="*/ 42 w 56"/>
              <a:gd name="T3" fmla="*/ 14 h 41"/>
              <a:gd name="T4" fmla="*/ 56 w 56"/>
              <a:gd name="T5" fmla="*/ 0 h 41"/>
              <a:gd name="T6" fmla="*/ 42 w 56"/>
              <a:gd name="T7" fmla="*/ 14 h 41"/>
              <a:gd name="T8" fmla="*/ 56 w 56"/>
              <a:gd name="T9" fmla="*/ 28 h 41"/>
              <a:gd name="T10" fmla="*/ 56 w 56"/>
              <a:gd name="T11" fmla="*/ 41 h 41"/>
              <a:gd name="T12" fmla="*/ 28 w 56"/>
              <a:gd name="T13" fmla="*/ 28 h 41"/>
              <a:gd name="T14" fmla="*/ 0 w 56"/>
              <a:gd name="T15" fmla="*/ 28 h 41"/>
              <a:gd name="T16" fmla="*/ 14 w 56"/>
              <a:gd name="T17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41">
                <a:moveTo>
                  <a:pt x="14" y="14"/>
                </a:moveTo>
                <a:lnTo>
                  <a:pt x="42" y="14"/>
                </a:lnTo>
                <a:lnTo>
                  <a:pt x="56" y="0"/>
                </a:lnTo>
                <a:lnTo>
                  <a:pt x="42" y="14"/>
                </a:lnTo>
                <a:lnTo>
                  <a:pt x="56" y="28"/>
                </a:lnTo>
                <a:lnTo>
                  <a:pt x="56" y="41"/>
                </a:lnTo>
                <a:lnTo>
                  <a:pt x="28" y="28"/>
                </a:lnTo>
                <a:lnTo>
                  <a:pt x="0" y="28"/>
                </a:lnTo>
                <a:lnTo>
                  <a:pt x="14" y="14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02" name="Line 137"/>
          <p:cNvSpPr>
            <a:spLocks noChangeShapeType="1"/>
          </p:cNvSpPr>
          <p:nvPr/>
        </p:nvSpPr>
        <p:spPr bwMode="auto">
          <a:xfrm>
            <a:off x="5480051" y="3729038"/>
            <a:ext cx="600075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62" name="Picture 1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3729038"/>
            <a:ext cx="66675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5" name="Picture 1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3152775"/>
            <a:ext cx="4445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205" name="Freeform 142"/>
          <p:cNvSpPr>
            <a:spLocks/>
          </p:cNvSpPr>
          <p:nvPr/>
        </p:nvSpPr>
        <p:spPr bwMode="auto">
          <a:xfrm>
            <a:off x="1885951" y="3130550"/>
            <a:ext cx="66675" cy="88900"/>
          </a:xfrm>
          <a:custGeom>
            <a:avLst/>
            <a:gdLst>
              <a:gd name="T0" fmla="*/ 14 w 42"/>
              <a:gd name="T1" fmla="*/ 56 h 56"/>
              <a:gd name="T2" fmla="*/ 14 w 42"/>
              <a:gd name="T3" fmla="*/ 28 h 56"/>
              <a:gd name="T4" fmla="*/ 0 w 42"/>
              <a:gd name="T5" fmla="*/ 14 h 56"/>
              <a:gd name="T6" fmla="*/ 0 w 42"/>
              <a:gd name="T7" fmla="*/ 0 h 56"/>
              <a:gd name="T8" fmla="*/ 0 w 42"/>
              <a:gd name="T9" fmla="*/ 14 h 56"/>
              <a:gd name="T10" fmla="*/ 14 w 42"/>
              <a:gd name="T11" fmla="*/ 14 h 56"/>
              <a:gd name="T12" fmla="*/ 28 w 42"/>
              <a:gd name="T13" fmla="*/ 14 h 56"/>
              <a:gd name="T14" fmla="*/ 42 w 42"/>
              <a:gd name="T15" fmla="*/ 14 h 56"/>
              <a:gd name="T16" fmla="*/ 42 w 42"/>
              <a:gd name="T17" fmla="*/ 0 h 56"/>
              <a:gd name="T18" fmla="*/ 42 w 42"/>
              <a:gd name="T19" fmla="*/ 14 h 56"/>
              <a:gd name="T20" fmla="*/ 28 w 42"/>
              <a:gd name="T21" fmla="*/ 28 h 56"/>
              <a:gd name="T22" fmla="*/ 14 w 42"/>
              <a:gd name="T23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56">
                <a:moveTo>
                  <a:pt x="14" y="56"/>
                </a:move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0" y="14"/>
                </a:lnTo>
                <a:lnTo>
                  <a:pt x="14" y="14"/>
                </a:lnTo>
                <a:lnTo>
                  <a:pt x="28" y="14"/>
                </a:lnTo>
                <a:lnTo>
                  <a:pt x="42" y="14"/>
                </a:lnTo>
                <a:lnTo>
                  <a:pt x="42" y="0"/>
                </a:lnTo>
                <a:lnTo>
                  <a:pt x="42" y="14"/>
                </a:lnTo>
                <a:lnTo>
                  <a:pt x="28" y="28"/>
                </a:lnTo>
                <a:lnTo>
                  <a:pt x="14" y="56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06" name="Line 143"/>
          <p:cNvSpPr>
            <a:spLocks noChangeShapeType="1"/>
          </p:cNvSpPr>
          <p:nvPr/>
        </p:nvSpPr>
        <p:spPr bwMode="auto">
          <a:xfrm flipV="1">
            <a:off x="1908176" y="2952750"/>
            <a:ext cx="0" cy="222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68" name="Picture 14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38" y="3152775"/>
            <a:ext cx="444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207" name="Freeform 145"/>
          <p:cNvSpPr>
            <a:spLocks/>
          </p:cNvSpPr>
          <p:nvPr/>
        </p:nvSpPr>
        <p:spPr bwMode="auto">
          <a:xfrm>
            <a:off x="2995613" y="3130550"/>
            <a:ext cx="66675" cy="88900"/>
          </a:xfrm>
          <a:custGeom>
            <a:avLst/>
            <a:gdLst>
              <a:gd name="T0" fmla="*/ 14 w 42"/>
              <a:gd name="T1" fmla="*/ 56 h 56"/>
              <a:gd name="T2" fmla="*/ 14 w 42"/>
              <a:gd name="T3" fmla="*/ 28 h 56"/>
              <a:gd name="T4" fmla="*/ 0 w 42"/>
              <a:gd name="T5" fmla="*/ 14 h 56"/>
              <a:gd name="T6" fmla="*/ 0 w 42"/>
              <a:gd name="T7" fmla="*/ 0 h 56"/>
              <a:gd name="T8" fmla="*/ 0 w 42"/>
              <a:gd name="T9" fmla="*/ 14 h 56"/>
              <a:gd name="T10" fmla="*/ 14 w 42"/>
              <a:gd name="T11" fmla="*/ 14 h 56"/>
              <a:gd name="T12" fmla="*/ 28 w 42"/>
              <a:gd name="T13" fmla="*/ 14 h 56"/>
              <a:gd name="T14" fmla="*/ 42 w 42"/>
              <a:gd name="T15" fmla="*/ 0 h 56"/>
              <a:gd name="T16" fmla="*/ 42 w 42"/>
              <a:gd name="T17" fmla="*/ 14 h 56"/>
              <a:gd name="T18" fmla="*/ 42 w 42"/>
              <a:gd name="T19" fmla="*/ 28 h 56"/>
              <a:gd name="T20" fmla="*/ 28 w 42"/>
              <a:gd name="T21" fmla="*/ 56 h 56"/>
              <a:gd name="T22" fmla="*/ 14 w 42"/>
              <a:gd name="T23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56">
                <a:moveTo>
                  <a:pt x="14" y="56"/>
                </a:move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0" y="14"/>
                </a:lnTo>
                <a:lnTo>
                  <a:pt x="14" y="14"/>
                </a:lnTo>
                <a:lnTo>
                  <a:pt x="28" y="14"/>
                </a:lnTo>
                <a:lnTo>
                  <a:pt x="42" y="0"/>
                </a:lnTo>
                <a:lnTo>
                  <a:pt x="42" y="14"/>
                </a:lnTo>
                <a:lnTo>
                  <a:pt x="42" y="28"/>
                </a:lnTo>
                <a:lnTo>
                  <a:pt x="28" y="56"/>
                </a:lnTo>
                <a:lnTo>
                  <a:pt x="14" y="56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08" name="Line 146"/>
          <p:cNvSpPr>
            <a:spLocks noChangeShapeType="1"/>
          </p:cNvSpPr>
          <p:nvPr/>
        </p:nvSpPr>
        <p:spPr bwMode="auto">
          <a:xfrm flipV="1">
            <a:off x="3017838" y="2311400"/>
            <a:ext cx="0" cy="8636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71" name="Picture 14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3152775"/>
            <a:ext cx="4445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209" name="Freeform 148"/>
          <p:cNvSpPr>
            <a:spLocks/>
          </p:cNvSpPr>
          <p:nvPr/>
        </p:nvSpPr>
        <p:spPr bwMode="auto">
          <a:xfrm>
            <a:off x="3482976" y="3130550"/>
            <a:ext cx="66675" cy="88900"/>
          </a:xfrm>
          <a:custGeom>
            <a:avLst/>
            <a:gdLst>
              <a:gd name="T0" fmla="*/ 28 w 42"/>
              <a:gd name="T1" fmla="*/ 56 h 56"/>
              <a:gd name="T2" fmla="*/ 14 w 42"/>
              <a:gd name="T3" fmla="*/ 28 h 56"/>
              <a:gd name="T4" fmla="*/ 14 w 42"/>
              <a:gd name="T5" fmla="*/ 14 h 56"/>
              <a:gd name="T6" fmla="*/ 0 w 42"/>
              <a:gd name="T7" fmla="*/ 0 h 56"/>
              <a:gd name="T8" fmla="*/ 14 w 42"/>
              <a:gd name="T9" fmla="*/ 14 h 56"/>
              <a:gd name="T10" fmla="*/ 28 w 42"/>
              <a:gd name="T11" fmla="*/ 14 h 56"/>
              <a:gd name="T12" fmla="*/ 42 w 42"/>
              <a:gd name="T13" fmla="*/ 14 h 56"/>
              <a:gd name="T14" fmla="*/ 42 w 42"/>
              <a:gd name="T15" fmla="*/ 0 h 56"/>
              <a:gd name="T16" fmla="*/ 42 w 42"/>
              <a:gd name="T17" fmla="*/ 14 h 56"/>
              <a:gd name="T18" fmla="*/ 42 w 42"/>
              <a:gd name="T19" fmla="*/ 28 h 56"/>
              <a:gd name="T20" fmla="*/ 28 w 42"/>
              <a:gd name="T21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56">
                <a:moveTo>
                  <a:pt x="28" y="56"/>
                </a:moveTo>
                <a:lnTo>
                  <a:pt x="14" y="28"/>
                </a:lnTo>
                <a:lnTo>
                  <a:pt x="14" y="14"/>
                </a:lnTo>
                <a:lnTo>
                  <a:pt x="0" y="0"/>
                </a:lnTo>
                <a:lnTo>
                  <a:pt x="14" y="14"/>
                </a:lnTo>
                <a:lnTo>
                  <a:pt x="28" y="14"/>
                </a:lnTo>
                <a:lnTo>
                  <a:pt x="42" y="14"/>
                </a:lnTo>
                <a:lnTo>
                  <a:pt x="42" y="0"/>
                </a:lnTo>
                <a:lnTo>
                  <a:pt x="42" y="14"/>
                </a:lnTo>
                <a:lnTo>
                  <a:pt x="42" y="28"/>
                </a:lnTo>
                <a:lnTo>
                  <a:pt x="28" y="56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10" name="Line 149"/>
          <p:cNvSpPr>
            <a:spLocks noChangeShapeType="1"/>
          </p:cNvSpPr>
          <p:nvPr/>
        </p:nvSpPr>
        <p:spPr bwMode="auto">
          <a:xfrm flipV="1">
            <a:off x="3527426" y="2952750"/>
            <a:ext cx="0" cy="222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74" name="Picture 15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13" y="3130550"/>
            <a:ext cx="66675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211" name="Freeform 151"/>
          <p:cNvSpPr>
            <a:spLocks/>
          </p:cNvSpPr>
          <p:nvPr/>
        </p:nvSpPr>
        <p:spPr bwMode="auto">
          <a:xfrm>
            <a:off x="4659313" y="3130550"/>
            <a:ext cx="66675" cy="88900"/>
          </a:xfrm>
          <a:custGeom>
            <a:avLst/>
            <a:gdLst>
              <a:gd name="T0" fmla="*/ 28 w 42"/>
              <a:gd name="T1" fmla="*/ 56 h 56"/>
              <a:gd name="T2" fmla="*/ 14 w 42"/>
              <a:gd name="T3" fmla="*/ 28 h 56"/>
              <a:gd name="T4" fmla="*/ 0 w 42"/>
              <a:gd name="T5" fmla="*/ 14 h 56"/>
              <a:gd name="T6" fmla="*/ 0 w 42"/>
              <a:gd name="T7" fmla="*/ 0 h 56"/>
              <a:gd name="T8" fmla="*/ 14 w 42"/>
              <a:gd name="T9" fmla="*/ 14 h 56"/>
              <a:gd name="T10" fmla="*/ 28 w 42"/>
              <a:gd name="T11" fmla="*/ 14 h 56"/>
              <a:gd name="T12" fmla="*/ 42 w 42"/>
              <a:gd name="T13" fmla="*/ 14 h 56"/>
              <a:gd name="T14" fmla="*/ 42 w 42"/>
              <a:gd name="T15" fmla="*/ 0 h 56"/>
              <a:gd name="T16" fmla="*/ 42 w 42"/>
              <a:gd name="T17" fmla="*/ 14 h 56"/>
              <a:gd name="T18" fmla="*/ 42 w 42"/>
              <a:gd name="T19" fmla="*/ 28 h 56"/>
              <a:gd name="T20" fmla="*/ 28 w 42"/>
              <a:gd name="T21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56">
                <a:moveTo>
                  <a:pt x="28" y="56"/>
                </a:move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14" y="14"/>
                </a:lnTo>
                <a:lnTo>
                  <a:pt x="28" y="14"/>
                </a:lnTo>
                <a:lnTo>
                  <a:pt x="42" y="14"/>
                </a:lnTo>
                <a:lnTo>
                  <a:pt x="42" y="0"/>
                </a:lnTo>
                <a:lnTo>
                  <a:pt x="42" y="14"/>
                </a:lnTo>
                <a:lnTo>
                  <a:pt x="42" y="28"/>
                </a:lnTo>
                <a:lnTo>
                  <a:pt x="28" y="56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12" name="Line 152"/>
          <p:cNvSpPr>
            <a:spLocks noChangeShapeType="1"/>
          </p:cNvSpPr>
          <p:nvPr/>
        </p:nvSpPr>
        <p:spPr bwMode="auto">
          <a:xfrm flipV="1">
            <a:off x="4703763" y="2311400"/>
            <a:ext cx="0" cy="8636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77" name="Picture 1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13" y="3152775"/>
            <a:ext cx="444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213" name="Freeform 154"/>
          <p:cNvSpPr>
            <a:spLocks/>
          </p:cNvSpPr>
          <p:nvPr/>
        </p:nvSpPr>
        <p:spPr bwMode="auto">
          <a:xfrm>
            <a:off x="5170488" y="3130550"/>
            <a:ext cx="66675" cy="88900"/>
          </a:xfrm>
          <a:custGeom>
            <a:avLst/>
            <a:gdLst>
              <a:gd name="T0" fmla="*/ 14 w 42"/>
              <a:gd name="T1" fmla="*/ 56 h 56"/>
              <a:gd name="T2" fmla="*/ 14 w 42"/>
              <a:gd name="T3" fmla="*/ 28 h 56"/>
              <a:gd name="T4" fmla="*/ 0 w 42"/>
              <a:gd name="T5" fmla="*/ 14 h 56"/>
              <a:gd name="T6" fmla="*/ 0 w 42"/>
              <a:gd name="T7" fmla="*/ 0 h 56"/>
              <a:gd name="T8" fmla="*/ 0 w 42"/>
              <a:gd name="T9" fmla="*/ 14 h 56"/>
              <a:gd name="T10" fmla="*/ 14 w 42"/>
              <a:gd name="T11" fmla="*/ 14 h 56"/>
              <a:gd name="T12" fmla="*/ 28 w 42"/>
              <a:gd name="T13" fmla="*/ 14 h 56"/>
              <a:gd name="T14" fmla="*/ 42 w 42"/>
              <a:gd name="T15" fmla="*/ 14 h 56"/>
              <a:gd name="T16" fmla="*/ 42 w 42"/>
              <a:gd name="T17" fmla="*/ 0 h 56"/>
              <a:gd name="T18" fmla="*/ 42 w 42"/>
              <a:gd name="T19" fmla="*/ 14 h 56"/>
              <a:gd name="T20" fmla="*/ 28 w 42"/>
              <a:gd name="T21" fmla="*/ 28 h 56"/>
              <a:gd name="T22" fmla="*/ 28 w 42"/>
              <a:gd name="T23" fmla="*/ 56 h 56"/>
              <a:gd name="T24" fmla="*/ 14 w 42"/>
              <a:gd name="T25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" h="56">
                <a:moveTo>
                  <a:pt x="14" y="56"/>
                </a:move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0" y="14"/>
                </a:lnTo>
                <a:lnTo>
                  <a:pt x="14" y="14"/>
                </a:lnTo>
                <a:lnTo>
                  <a:pt x="28" y="14"/>
                </a:lnTo>
                <a:lnTo>
                  <a:pt x="42" y="14"/>
                </a:lnTo>
                <a:lnTo>
                  <a:pt x="42" y="0"/>
                </a:lnTo>
                <a:lnTo>
                  <a:pt x="42" y="14"/>
                </a:lnTo>
                <a:lnTo>
                  <a:pt x="28" y="28"/>
                </a:lnTo>
                <a:lnTo>
                  <a:pt x="28" y="56"/>
                </a:lnTo>
                <a:lnTo>
                  <a:pt x="14" y="56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14" name="Line 155"/>
          <p:cNvSpPr>
            <a:spLocks noChangeShapeType="1"/>
          </p:cNvSpPr>
          <p:nvPr/>
        </p:nvSpPr>
        <p:spPr bwMode="auto">
          <a:xfrm flipV="1">
            <a:off x="5192713" y="2952750"/>
            <a:ext cx="0" cy="222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80" name="Picture 1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51" y="3152775"/>
            <a:ext cx="4445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215" name="Freeform 157"/>
          <p:cNvSpPr>
            <a:spLocks/>
          </p:cNvSpPr>
          <p:nvPr/>
        </p:nvSpPr>
        <p:spPr bwMode="auto">
          <a:xfrm>
            <a:off x="6257926" y="3130550"/>
            <a:ext cx="66675" cy="88900"/>
          </a:xfrm>
          <a:custGeom>
            <a:avLst/>
            <a:gdLst>
              <a:gd name="T0" fmla="*/ 28 w 42"/>
              <a:gd name="T1" fmla="*/ 56 h 56"/>
              <a:gd name="T2" fmla="*/ 14 w 42"/>
              <a:gd name="T3" fmla="*/ 28 h 56"/>
              <a:gd name="T4" fmla="*/ 14 w 42"/>
              <a:gd name="T5" fmla="*/ 14 h 56"/>
              <a:gd name="T6" fmla="*/ 0 w 42"/>
              <a:gd name="T7" fmla="*/ 0 h 56"/>
              <a:gd name="T8" fmla="*/ 14 w 42"/>
              <a:gd name="T9" fmla="*/ 14 h 56"/>
              <a:gd name="T10" fmla="*/ 28 w 42"/>
              <a:gd name="T11" fmla="*/ 14 h 56"/>
              <a:gd name="T12" fmla="*/ 42 w 42"/>
              <a:gd name="T13" fmla="*/ 14 h 56"/>
              <a:gd name="T14" fmla="*/ 42 w 42"/>
              <a:gd name="T15" fmla="*/ 0 h 56"/>
              <a:gd name="T16" fmla="*/ 42 w 42"/>
              <a:gd name="T17" fmla="*/ 14 h 56"/>
              <a:gd name="T18" fmla="*/ 42 w 42"/>
              <a:gd name="T19" fmla="*/ 28 h 56"/>
              <a:gd name="T20" fmla="*/ 28 w 42"/>
              <a:gd name="T21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56">
                <a:moveTo>
                  <a:pt x="28" y="56"/>
                </a:moveTo>
                <a:lnTo>
                  <a:pt x="14" y="28"/>
                </a:lnTo>
                <a:lnTo>
                  <a:pt x="14" y="14"/>
                </a:lnTo>
                <a:lnTo>
                  <a:pt x="0" y="0"/>
                </a:lnTo>
                <a:lnTo>
                  <a:pt x="14" y="14"/>
                </a:lnTo>
                <a:lnTo>
                  <a:pt x="28" y="14"/>
                </a:lnTo>
                <a:lnTo>
                  <a:pt x="42" y="14"/>
                </a:lnTo>
                <a:lnTo>
                  <a:pt x="42" y="0"/>
                </a:lnTo>
                <a:lnTo>
                  <a:pt x="42" y="14"/>
                </a:lnTo>
                <a:lnTo>
                  <a:pt x="42" y="28"/>
                </a:lnTo>
                <a:lnTo>
                  <a:pt x="28" y="56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16" name="Line 158"/>
          <p:cNvSpPr>
            <a:spLocks noChangeShapeType="1"/>
          </p:cNvSpPr>
          <p:nvPr/>
        </p:nvSpPr>
        <p:spPr bwMode="auto">
          <a:xfrm flipV="1">
            <a:off x="6302376" y="2311400"/>
            <a:ext cx="0" cy="8636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83" name="Picture 1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3" y="3152775"/>
            <a:ext cx="444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217" name="Freeform 160"/>
          <p:cNvSpPr>
            <a:spLocks/>
          </p:cNvSpPr>
          <p:nvPr/>
        </p:nvSpPr>
        <p:spPr bwMode="auto">
          <a:xfrm>
            <a:off x="6745288" y="3130550"/>
            <a:ext cx="66675" cy="88900"/>
          </a:xfrm>
          <a:custGeom>
            <a:avLst/>
            <a:gdLst>
              <a:gd name="T0" fmla="*/ 14 w 42"/>
              <a:gd name="T1" fmla="*/ 56 h 56"/>
              <a:gd name="T2" fmla="*/ 14 w 42"/>
              <a:gd name="T3" fmla="*/ 28 h 56"/>
              <a:gd name="T4" fmla="*/ 0 w 42"/>
              <a:gd name="T5" fmla="*/ 14 h 56"/>
              <a:gd name="T6" fmla="*/ 0 w 42"/>
              <a:gd name="T7" fmla="*/ 0 h 56"/>
              <a:gd name="T8" fmla="*/ 0 w 42"/>
              <a:gd name="T9" fmla="*/ 14 h 56"/>
              <a:gd name="T10" fmla="*/ 14 w 42"/>
              <a:gd name="T11" fmla="*/ 14 h 56"/>
              <a:gd name="T12" fmla="*/ 28 w 42"/>
              <a:gd name="T13" fmla="*/ 14 h 56"/>
              <a:gd name="T14" fmla="*/ 42 w 42"/>
              <a:gd name="T15" fmla="*/ 14 h 56"/>
              <a:gd name="T16" fmla="*/ 42 w 42"/>
              <a:gd name="T17" fmla="*/ 0 h 56"/>
              <a:gd name="T18" fmla="*/ 42 w 42"/>
              <a:gd name="T19" fmla="*/ 14 h 56"/>
              <a:gd name="T20" fmla="*/ 28 w 42"/>
              <a:gd name="T21" fmla="*/ 28 h 56"/>
              <a:gd name="T22" fmla="*/ 28 w 42"/>
              <a:gd name="T23" fmla="*/ 56 h 56"/>
              <a:gd name="T24" fmla="*/ 14 w 42"/>
              <a:gd name="T25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" h="56">
                <a:moveTo>
                  <a:pt x="14" y="56"/>
                </a:move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0" y="14"/>
                </a:lnTo>
                <a:lnTo>
                  <a:pt x="14" y="14"/>
                </a:lnTo>
                <a:lnTo>
                  <a:pt x="28" y="14"/>
                </a:lnTo>
                <a:lnTo>
                  <a:pt x="42" y="14"/>
                </a:lnTo>
                <a:lnTo>
                  <a:pt x="42" y="0"/>
                </a:lnTo>
                <a:lnTo>
                  <a:pt x="42" y="14"/>
                </a:lnTo>
                <a:lnTo>
                  <a:pt x="28" y="28"/>
                </a:lnTo>
                <a:lnTo>
                  <a:pt x="28" y="56"/>
                </a:lnTo>
                <a:lnTo>
                  <a:pt x="14" y="56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18" name="Line 161"/>
          <p:cNvSpPr>
            <a:spLocks noChangeShapeType="1"/>
          </p:cNvSpPr>
          <p:nvPr/>
        </p:nvSpPr>
        <p:spPr bwMode="auto">
          <a:xfrm flipV="1">
            <a:off x="6767513" y="2952750"/>
            <a:ext cx="0" cy="222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24" name="Freeform 167"/>
          <p:cNvSpPr>
            <a:spLocks/>
          </p:cNvSpPr>
          <p:nvPr/>
        </p:nvSpPr>
        <p:spPr bwMode="auto">
          <a:xfrm>
            <a:off x="776288" y="3729038"/>
            <a:ext cx="420688" cy="973138"/>
          </a:xfrm>
          <a:custGeom>
            <a:avLst/>
            <a:gdLst>
              <a:gd name="T0" fmla="*/ 0 w 265"/>
              <a:gd name="T1" fmla="*/ 613 h 613"/>
              <a:gd name="T2" fmla="*/ 0 w 265"/>
              <a:gd name="T3" fmla="*/ 0 h 613"/>
              <a:gd name="T4" fmla="*/ 265 w 265"/>
              <a:gd name="T5" fmla="*/ 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5" h="613">
                <a:moveTo>
                  <a:pt x="0" y="613"/>
                </a:moveTo>
                <a:lnTo>
                  <a:pt x="0" y="0"/>
                </a:lnTo>
                <a:lnTo>
                  <a:pt x="265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BA4442F-F115-49BA-B32F-CF33F3431E95}" type="slidenum">
              <a:rPr lang="en-US" altLang="fa-IR" sz="1300" b="0">
                <a:latin typeface="Arial" panose="020B0604020202020204" pitchFamily="34" charset="0"/>
              </a:rPr>
              <a:pPr/>
              <a:t>19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Adder/Subtractor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041400" y="1412875"/>
            <a:ext cx="30416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800">
                <a:latin typeface="Arial" panose="020B0604020202020204" pitchFamily="34" charset="0"/>
              </a:rPr>
              <a:t>A - B = A + (-B) = A + B’ + 1</a:t>
            </a:r>
          </a:p>
        </p:txBody>
      </p:sp>
      <p:pic>
        <p:nvPicPr>
          <p:cNvPr id="1671174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2111375"/>
            <a:ext cx="8232775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30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7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</a:t>
            </a:r>
            <a:r>
              <a:rPr lang="fa-IR" dirty="0" smtClean="0"/>
              <a:t>زمون ميان ترم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چهارشنبه 5 آذر، ساعت 12 تا 13:30</a:t>
            </a:r>
          </a:p>
          <a:p>
            <a:pPr algn="r" rtl="1"/>
            <a:r>
              <a:rPr lang="fa-IR" dirty="0" smtClean="0"/>
              <a:t>کتبی: مودل + نیما</a:t>
            </a:r>
          </a:p>
          <a:p>
            <a:pPr algn="r" rtl="1"/>
            <a:r>
              <a:rPr lang="fa-IR" dirty="0" smtClean="0"/>
              <a:t>شفاهی: اسکایپ یا نیما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8D10A-F678-4249-860C-6E5E487B99D8}" type="slidenum">
              <a:rPr lang="en-US" altLang="fa-IR" smtClean="0"/>
              <a:pPr>
                <a:defRPr/>
              </a:pPr>
              <a:t>2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175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314BA79-0E23-4C4F-BBBA-01919FB187D6}" type="slidenum">
              <a:rPr lang="en-US" altLang="fa-IR" sz="1300" b="0">
                <a:latin typeface="Arial" panose="020B0604020202020204" pitchFamily="34" charset="0"/>
              </a:rPr>
              <a:pPr/>
              <a:t>20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/>
          <a:lstStyle/>
          <a:p>
            <a:pPr defTabSz="914400" eaLnBrk="1" hangingPunct="1"/>
            <a:r>
              <a:rPr lang="en-US" altLang="fa-IR" sz="3200" smtClean="0"/>
              <a:t>4-bit Binary Adder/Subtractor (cont.)</a:t>
            </a:r>
          </a:p>
        </p:txBody>
      </p:sp>
      <p:pic>
        <p:nvPicPr>
          <p:cNvPr id="3277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48148" r="19444" b="18518"/>
          <a:stretch>
            <a:fillRect/>
          </a:stretch>
        </p:blipFill>
        <p:spPr>
          <a:xfrm>
            <a:off x="1219200" y="1524000"/>
            <a:ext cx="6781800" cy="3729038"/>
          </a:xfrm>
          <a:noFill/>
        </p:spPr>
      </p:pic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7315200" y="2062163"/>
            <a:ext cx="5984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S=0</a:t>
            </a: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7010400" y="3981450"/>
            <a:ext cx="3238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6019800" y="3600450"/>
            <a:ext cx="4222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fa-IR" sz="1800" b="0" baseline="-25000">
                <a:solidFill>
                  <a:srgbClr val="FF3300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2895600" y="5348288"/>
            <a:ext cx="35687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800" b="0">
                <a:latin typeface="Comic Sans MS" panose="030F0702030302020204" pitchFamily="66" charset="0"/>
              </a:rPr>
              <a:t>S=0 selects addition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4572000" y="3581400"/>
            <a:ext cx="3968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fa-IR" sz="1800" b="0" baseline="-25000">
                <a:solidFill>
                  <a:srgbClr val="FF3300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3124200" y="3581400"/>
            <a:ext cx="4222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fa-IR" sz="1800" b="0" baseline="-25000">
                <a:solidFill>
                  <a:srgbClr val="FF3300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1676400" y="3581400"/>
            <a:ext cx="4222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fa-IR" sz="1800" b="0" baseline="-25000">
                <a:solidFill>
                  <a:srgbClr val="FF3300"/>
                </a:solidFill>
                <a:latin typeface="Comic Sans MS" panose="030F0702030302020204" pitchFamily="66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AC47C7D-7A1F-40AE-95E2-45C20E2D3559}" type="slidenum">
              <a:rPr lang="en-US" altLang="fa-IR" sz="1300" b="0">
                <a:latin typeface="Arial" panose="020B0604020202020204" pitchFamily="34" charset="0"/>
              </a:rPr>
              <a:pPr/>
              <a:t>21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/>
          <a:lstStyle/>
          <a:p>
            <a:pPr defTabSz="914400" eaLnBrk="1" hangingPunct="1"/>
            <a:r>
              <a:rPr lang="en-US" altLang="fa-IR" sz="3200" smtClean="0"/>
              <a:t>4-bit Binary Adder/Subtractor (cont.)</a:t>
            </a:r>
          </a:p>
        </p:txBody>
      </p:sp>
      <p:pic>
        <p:nvPicPr>
          <p:cNvPr id="3482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48148" r="19444" b="18518"/>
          <a:stretch>
            <a:fillRect/>
          </a:stretch>
        </p:blipFill>
        <p:spPr>
          <a:xfrm>
            <a:off x="1219200" y="1524000"/>
            <a:ext cx="6781800" cy="3729038"/>
          </a:xfrm>
          <a:noFill/>
        </p:spPr>
      </p:pic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7315200" y="2062163"/>
            <a:ext cx="561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S=1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7010400" y="3981450"/>
            <a:ext cx="2873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5937250" y="3600450"/>
            <a:ext cx="463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fa-IR" sz="1800" b="0" baseline="-25000">
                <a:solidFill>
                  <a:srgbClr val="FF3300"/>
                </a:solidFill>
                <a:latin typeface="Comic Sans MS" panose="030F0702030302020204" pitchFamily="66" charset="0"/>
              </a:rPr>
              <a:t>0</a:t>
            </a:r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’</a:t>
            </a:r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2895600" y="5348288"/>
            <a:ext cx="40830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800" b="0">
                <a:latin typeface="Comic Sans MS" panose="030F0702030302020204" pitchFamily="66" charset="0"/>
              </a:rPr>
              <a:t>S=1 selects subtraction</a:t>
            </a:r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4495800" y="3581400"/>
            <a:ext cx="4381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fa-IR" sz="1800" b="0" baseline="-25000">
                <a:solidFill>
                  <a:srgbClr val="FF3300"/>
                </a:solidFill>
                <a:latin typeface="Comic Sans MS" panose="030F0702030302020204" pitchFamily="66" charset="0"/>
              </a:rPr>
              <a:t>1</a:t>
            </a:r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’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2971800" y="3581400"/>
            <a:ext cx="463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fa-IR" sz="1800" b="0" baseline="-25000">
                <a:solidFill>
                  <a:srgbClr val="FF3300"/>
                </a:solidFill>
                <a:latin typeface="Comic Sans MS" panose="030F0702030302020204" pitchFamily="66" charset="0"/>
              </a:rPr>
              <a:t>2</a:t>
            </a:r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’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1524000" y="3581400"/>
            <a:ext cx="463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fa-IR" sz="1800" b="0" baseline="-25000">
                <a:solidFill>
                  <a:srgbClr val="FF3300"/>
                </a:solidFill>
                <a:latin typeface="Comic Sans MS" panose="030F0702030302020204" pitchFamily="66" charset="0"/>
              </a:rPr>
              <a:t>3</a:t>
            </a:r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7A50B20-3C1E-4F17-A132-4B3925826C2D}" type="slidenum">
              <a:rPr lang="en-US" altLang="fa-IR" sz="1300" b="0">
                <a:latin typeface="Arial" panose="020B0604020202020204" pitchFamily="34" charset="0"/>
              </a:rPr>
              <a:pPr/>
              <a:t>22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z="3600" smtClean="0"/>
              <a:t>Overflow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</a:pPr>
            <a:r>
              <a:rPr lang="en-US" altLang="fa-IR" sz="2800" smtClean="0"/>
              <a:t>Overflow can occur ONLY when both numbers have the same sign. 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fa-IR" sz="2800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fa-IR" sz="2800" smtClean="0"/>
              <a:t>This condition can be detected when the carry out (C</a:t>
            </a:r>
            <a:r>
              <a:rPr lang="en-US" altLang="fa-IR" sz="2800" baseline="-25000" smtClean="0"/>
              <a:t>n</a:t>
            </a:r>
            <a:r>
              <a:rPr lang="en-US" altLang="fa-IR" sz="2800" smtClean="0"/>
              <a:t>) is </a:t>
            </a:r>
            <a:r>
              <a:rPr lang="en-US" altLang="fa-IR" sz="2800" u="sng" smtClean="0"/>
              <a:t>different</a:t>
            </a:r>
            <a:r>
              <a:rPr lang="en-US" altLang="fa-IR" sz="2800" smtClean="0"/>
              <a:t> than the carry at the previous position (C</a:t>
            </a:r>
            <a:r>
              <a:rPr lang="en-US" altLang="fa-IR" sz="2800" baseline="-25000" smtClean="0"/>
              <a:t>n-1</a:t>
            </a:r>
            <a:r>
              <a:rPr lang="en-US" altLang="fa-IR" sz="2800" smtClean="0"/>
              <a:t>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31E1070-1616-47D4-9F85-5E15CC90816B}" type="slidenum">
              <a:rPr lang="en-US" altLang="fa-IR" sz="1300" b="0">
                <a:latin typeface="Arial" panose="020B0604020202020204" pitchFamily="34" charset="0"/>
              </a:rPr>
              <a:pPr/>
              <a:t>23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fa-IR" sz="3600" smtClean="0"/>
              <a:t>The Overflow problem in </a:t>
            </a:r>
            <a:br>
              <a:rPr lang="en-US" altLang="fa-IR" sz="3600" smtClean="0"/>
            </a:br>
            <a:r>
              <a:rPr lang="en-US" altLang="fa-IR" sz="3600" smtClean="0"/>
              <a:t>Signed-2’s Complement (cont.)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a-IR" sz="3200" smtClean="0"/>
              <a:t>Example 1: M=65</a:t>
            </a:r>
            <a:r>
              <a:rPr lang="en-US" altLang="fa-IR" sz="3200" baseline="-25000" smtClean="0"/>
              <a:t>10</a:t>
            </a:r>
            <a:r>
              <a:rPr lang="en-US" altLang="fa-IR" sz="3200" smtClean="0"/>
              <a:t> and N=65</a:t>
            </a:r>
            <a:r>
              <a:rPr lang="en-US" altLang="fa-IR" sz="3200" baseline="-25000" smtClean="0"/>
              <a:t>10</a:t>
            </a:r>
            <a:r>
              <a:rPr lang="en-US" altLang="fa-IR" sz="3200" smtClean="0"/>
              <a:t> </a:t>
            </a:r>
            <a:r>
              <a:rPr lang="en-US" altLang="fa-IR" sz="1800" smtClean="0"/>
              <a:t>(In an 8-bit 2’s complement system).</a:t>
            </a:r>
            <a:endParaRPr lang="en-US" altLang="fa-IR" sz="3200" smtClean="0"/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fa-IR" sz="2400" smtClean="0"/>
              <a:t>M = N = 01000001</a:t>
            </a:r>
            <a:r>
              <a:rPr lang="en-US" altLang="fa-IR" sz="2400" baseline="-25000" smtClean="0"/>
              <a:t>2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fa-IR" sz="2400" smtClean="0"/>
              <a:t>M+N = 10000010 with C</a:t>
            </a:r>
            <a:r>
              <a:rPr lang="en-US" altLang="fa-IR" sz="2400" baseline="-25000" smtClean="0"/>
              <a:t>n</a:t>
            </a:r>
            <a:r>
              <a:rPr lang="en-US" altLang="fa-IR" sz="2400" smtClean="0"/>
              <a:t>=0. (clearly wrong!)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fa-IR" sz="2400" smtClean="0"/>
              <a:t>Bring C</a:t>
            </a:r>
            <a:r>
              <a:rPr lang="en-US" altLang="fa-IR" sz="2400" baseline="-25000" smtClean="0"/>
              <a:t>n</a:t>
            </a:r>
            <a:r>
              <a:rPr lang="en-US" altLang="fa-IR" sz="2400" smtClean="0"/>
              <a:t> as the MSB to get 010000010</a:t>
            </a:r>
            <a:r>
              <a:rPr lang="en-US" altLang="fa-IR" sz="2400" baseline="-25000" smtClean="0"/>
              <a:t>2</a:t>
            </a:r>
            <a:r>
              <a:rPr lang="en-US" altLang="fa-IR" sz="2400" smtClean="0"/>
              <a:t> (130</a:t>
            </a:r>
            <a:r>
              <a:rPr lang="en-US" altLang="fa-IR" sz="2400" baseline="-25000" smtClean="0"/>
              <a:t>10</a:t>
            </a:r>
            <a:r>
              <a:rPr lang="en-US" altLang="fa-IR" sz="2400" smtClean="0"/>
              <a:t>) which is correct, but requires 9-bits </a:t>
            </a:r>
            <a:r>
              <a:rPr lang="en-US" altLang="fa-IR" sz="2400" smtClean="0">
                <a:sym typeface="Wingdings" panose="05000000000000000000" pitchFamily="2" charset="2"/>
              </a:rPr>
              <a:t> </a:t>
            </a:r>
            <a:r>
              <a:rPr lang="en-US" altLang="fa-IR" sz="2400" smtClean="0">
                <a:solidFill>
                  <a:schemeClr val="tx1"/>
                </a:solidFill>
                <a:sym typeface="Wingdings" panose="05000000000000000000" pitchFamily="2" charset="2"/>
              </a:rPr>
              <a:t>overflow occurs</a:t>
            </a:r>
            <a:r>
              <a:rPr lang="en-US" altLang="fa-IR" sz="2400" smtClean="0">
                <a:sym typeface="Wingdings" panose="05000000000000000000" pitchFamily="2" charset="2"/>
              </a:rPr>
              <a:t>.</a:t>
            </a:r>
            <a:endParaRPr lang="en-US" altLang="fa-IR" sz="2400" baseline="-25000" smtClean="0"/>
          </a:p>
          <a:p>
            <a:pPr eaLnBrk="1" hangingPunct="1">
              <a:lnSpc>
                <a:spcPct val="80000"/>
              </a:lnSpc>
            </a:pPr>
            <a:r>
              <a:rPr lang="en-US" altLang="fa-IR" sz="3200" smtClean="0"/>
              <a:t>Example 2: M=-65</a:t>
            </a:r>
            <a:r>
              <a:rPr lang="en-US" altLang="fa-IR" sz="3200" baseline="-25000" smtClean="0"/>
              <a:t>10</a:t>
            </a:r>
            <a:r>
              <a:rPr lang="en-US" altLang="fa-IR" sz="3200" smtClean="0"/>
              <a:t> and N=-65</a:t>
            </a:r>
            <a:r>
              <a:rPr lang="en-US" altLang="fa-IR" sz="3200" baseline="-25000" smtClean="0"/>
              <a:t>10</a:t>
            </a:r>
            <a:endParaRPr lang="en-US" altLang="fa-IR" sz="3200" smtClean="0"/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fa-IR" sz="2400" smtClean="0"/>
              <a:t>M = N = 10111111</a:t>
            </a:r>
            <a:r>
              <a:rPr lang="en-US" altLang="fa-IR" sz="2400" baseline="-25000" smtClean="0"/>
              <a:t>2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fa-IR" sz="2400" smtClean="0"/>
              <a:t>M+N = 01111110 with C</a:t>
            </a:r>
            <a:r>
              <a:rPr lang="en-US" altLang="fa-IR" sz="2400" baseline="-25000" smtClean="0"/>
              <a:t>n</a:t>
            </a:r>
            <a:r>
              <a:rPr lang="en-US" altLang="fa-IR" sz="2400" smtClean="0"/>
              <a:t>=1. (wrong again!)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fa-IR" sz="2400" smtClean="0"/>
              <a:t>Bring C</a:t>
            </a:r>
            <a:r>
              <a:rPr lang="en-US" altLang="fa-IR" sz="2400" baseline="-25000" smtClean="0"/>
              <a:t>n</a:t>
            </a:r>
            <a:r>
              <a:rPr lang="en-US" altLang="fa-IR" sz="2400" smtClean="0"/>
              <a:t> as the MSB to get 101111110</a:t>
            </a:r>
            <a:r>
              <a:rPr lang="en-US" altLang="fa-IR" sz="2400" baseline="-25000" smtClean="0"/>
              <a:t>2</a:t>
            </a:r>
            <a:r>
              <a:rPr lang="en-US" altLang="fa-IR" sz="2400" smtClean="0"/>
              <a:t> (-130</a:t>
            </a:r>
            <a:r>
              <a:rPr lang="en-US" altLang="fa-IR" sz="2400" baseline="-25000" smtClean="0"/>
              <a:t>10</a:t>
            </a:r>
            <a:r>
              <a:rPr lang="en-US" altLang="fa-IR" sz="2400" smtClean="0"/>
              <a:t>)  which is correct, but also requires 9-bits </a:t>
            </a:r>
            <a:r>
              <a:rPr lang="en-US" altLang="fa-IR" sz="2400" smtClean="0">
                <a:sym typeface="Wingdings" panose="05000000000000000000" pitchFamily="2" charset="2"/>
              </a:rPr>
              <a:t> </a:t>
            </a:r>
            <a:r>
              <a:rPr lang="en-US" altLang="fa-IR" sz="2400" smtClean="0">
                <a:solidFill>
                  <a:schemeClr val="tx1"/>
                </a:solidFill>
                <a:sym typeface="Wingdings" panose="05000000000000000000" pitchFamily="2" charset="2"/>
              </a:rPr>
              <a:t>overflow occurs</a:t>
            </a:r>
            <a:r>
              <a:rPr lang="en-US" altLang="fa-IR" sz="2400" smtClean="0">
                <a:sym typeface="Wingdings" panose="05000000000000000000" pitchFamily="2" charset="2"/>
              </a:rPr>
              <a:t>.</a:t>
            </a:r>
            <a:endParaRPr lang="en-US" altLang="fa-IR" sz="2400" baseline="-25000" smtClean="0"/>
          </a:p>
          <a:p>
            <a:pPr eaLnBrk="1" hangingPunct="1">
              <a:lnSpc>
                <a:spcPct val="80000"/>
              </a:lnSpc>
            </a:pPr>
            <a:endParaRPr lang="en-US" altLang="fa-IR" sz="3200" baseline="-2500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3888" y="6380163"/>
            <a:ext cx="554037" cy="3349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917A3E0-D21C-48F6-AC7B-B8B0089A21D0}" type="slidenum">
              <a:rPr lang="en-US" altLang="fa-IR" sz="1300" b="0">
                <a:latin typeface="Arial" panose="020B0604020202020204" pitchFamily="34" charset="0"/>
              </a:rPr>
              <a:pPr/>
              <a:t>24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1828800" y="2733675"/>
            <a:ext cx="5410200" cy="1752600"/>
          </a:xfrm>
          <a:prstGeom prst="rect">
            <a:avLst/>
          </a:prstGeom>
          <a:solidFill>
            <a:srgbClr val="6699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949325"/>
          </a:xfrm>
        </p:spPr>
        <p:txBody>
          <a:bodyPr/>
          <a:lstStyle/>
          <a:p>
            <a:pPr defTabSz="914400" eaLnBrk="1" hangingPunct="1"/>
            <a:r>
              <a:rPr lang="en-US" altLang="fa-IR" sz="3600" smtClean="0"/>
              <a:t>Overflow Detection in </a:t>
            </a:r>
            <a:br>
              <a:rPr lang="en-US" altLang="fa-IR" sz="3600" smtClean="0"/>
            </a:br>
            <a:r>
              <a:rPr lang="en-US" altLang="fa-IR" sz="3600" smtClean="0"/>
              <a:t>Signed-2’s Complement </a:t>
            </a:r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742950" lvl="1" indent="-285750" eaLnBrk="1" hangingPunct="1"/>
            <a:endParaRPr lang="fa-IR" altLang="fa-IR" sz="2800" smtClean="0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4191000" y="3571875"/>
            <a:ext cx="2819400" cy="6270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4191000" y="3662363"/>
            <a:ext cx="28956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latin typeface="Comic Sans MS" panose="030F0702030302020204" pitchFamily="66" charset="0"/>
              </a:rPr>
              <a:t>n-bit Adder/Subtractor</a:t>
            </a:r>
          </a:p>
        </p:txBody>
      </p:sp>
      <p:sp>
        <p:nvSpPr>
          <p:cNvPr id="40968" name="AutoShape 7"/>
          <p:cNvSpPr>
            <a:spLocks noChangeArrowheads="1"/>
          </p:cNvSpPr>
          <p:nvPr/>
        </p:nvSpPr>
        <p:spPr bwMode="auto">
          <a:xfrm rot="10800000" flipH="1">
            <a:off x="2546350" y="2871788"/>
            <a:ext cx="654050" cy="623887"/>
          </a:xfrm>
          <a:prstGeom prst="moon">
            <a:avLst>
              <a:gd name="adj" fmla="val 8384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40969" name="Freeform 8"/>
          <p:cNvSpPr>
            <a:spLocks/>
          </p:cNvSpPr>
          <p:nvPr/>
        </p:nvSpPr>
        <p:spPr bwMode="auto">
          <a:xfrm>
            <a:off x="3200400" y="2886075"/>
            <a:ext cx="76200" cy="609600"/>
          </a:xfrm>
          <a:custGeom>
            <a:avLst/>
            <a:gdLst>
              <a:gd name="T0" fmla="*/ 2147483646 w 48"/>
              <a:gd name="T1" fmla="*/ 0 h 384"/>
              <a:gd name="T2" fmla="*/ 0 w 48"/>
              <a:gd name="T3" fmla="*/ 2147483646 h 384"/>
              <a:gd name="T4" fmla="*/ 2147483646 w 48"/>
              <a:gd name="T5" fmla="*/ 2147483646 h 384"/>
              <a:gd name="T6" fmla="*/ 0 60000 65536"/>
              <a:gd name="T7" fmla="*/ 0 60000 65536"/>
              <a:gd name="T8" fmla="*/ 0 60000 65536"/>
              <a:gd name="T9" fmla="*/ 0 w 48"/>
              <a:gd name="T10" fmla="*/ 0 h 384"/>
              <a:gd name="T11" fmla="*/ 48 w 4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384">
                <a:moveTo>
                  <a:pt x="48" y="0"/>
                </a:moveTo>
                <a:cubicBezTo>
                  <a:pt x="24" y="64"/>
                  <a:pt x="0" y="128"/>
                  <a:pt x="0" y="192"/>
                </a:cubicBezTo>
                <a:cubicBezTo>
                  <a:pt x="0" y="256"/>
                  <a:pt x="24" y="320"/>
                  <a:pt x="48" y="38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 flipH="1">
            <a:off x="3200400" y="3038475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 flipH="1">
            <a:off x="2133600" y="3800475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2" name="Line 11"/>
          <p:cNvSpPr>
            <a:spLocks noChangeShapeType="1"/>
          </p:cNvSpPr>
          <p:nvPr/>
        </p:nvSpPr>
        <p:spPr bwMode="auto">
          <a:xfrm flipH="1" flipV="1">
            <a:off x="4419600" y="30384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3" name="Line 12"/>
          <p:cNvSpPr>
            <a:spLocks noChangeShapeType="1"/>
          </p:cNvSpPr>
          <p:nvPr/>
        </p:nvSpPr>
        <p:spPr bwMode="auto">
          <a:xfrm flipH="1" flipV="1">
            <a:off x="3581400" y="3343275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4" name="Line 13"/>
          <p:cNvSpPr>
            <a:spLocks noChangeShapeType="1"/>
          </p:cNvSpPr>
          <p:nvPr/>
        </p:nvSpPr>
        <p:spPr bwMode="auto">
          <a:xfrm flipH="1" flipV="1">
            <a:off x="3200400" y="334327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5" name="Line 14"/>
          <p:cNvSpPr>
            <a:spLocks noChangeShapeType="1"/>
          </p:cNvSpPr>
          <p:nvPr/>
        </p:nvSpPr>
        <p:spPr bwMode="auto">
          <a:xfrm flipH="1" flipV="1">
            <a:off x="2133600" y="319087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6" name="Oval 15"/>
          <p:cNvSpPr>
            <a:spLocks noChangeArrowheads="1"/>
          </p:cNvSpPr>
          <p:nvPr/>
        </p:nvSpPr>
        <p:spPr bwMode="auto">
          <a:xfrm>
            <a:off x="3505200" y="37242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40977" name="Text Box 16"/>
          <p:cNvSpPr txBox="1">
            <a:spLocks noChangeArrowheads="1"/>
          </p:cNvSpPr>
          <p:nvPr/>
        </p:nvSpPr>
        <p:spPr bwMode="auto">
          <a:xfrm>
            <a:off x="1870075" y="296227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V</a:t>
            </a:r>
          </a:p>
        </p:txBody>
      </p:sp>
      <p:sp>
        <p:nvSpPr>
          <p:cNvPr id="40978" name="Text Box 17"/>
          <p:cNvSpPr txBox="1">
            <a:spLocks noChangeArrowheads="1"/>
          </p:cNvSpPr>
          <p:nvPr/>
        </p:nvSpPr>
        <p:spPr bwMode="auto">
          <a:xfrm>
            <a:off x="1860550" y="357187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3733800" y="3419475"/>
            <a:ext cx="42227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C</a:t>
            </a:r>
            <a:r>
              <a:rPr lang="en-US" altLang="fa-IR" sz="2000" b="0" baseline="-25000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343400" y="3190875"/>
            <a:ext cx="69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 C</a:t>
            </a:r>
            <a:r>
              <a:rPr lang="en-US" altLang="fa-IR" sz="2000" b="0" baseline="-25000">
                <a:latin typeface="Comic Sans MS" panose="030F0702030302020204" pitchFamily="66" charset="0"/>
              </a:rPr>
              <a:t>n-1 </a:t>
            </a:r>
          </a:p>
        </p:txBody>
      </p:sp>
      <p:sp>
        <p:nvSpPr>
          <p:cNvPr id="1680405" name="Text Box 21"/>
          <p:cNvSpPr txBox="1">
            <a:spLocks noChangeArrowheads="1"/>
          </p:cNvSpPr>
          <p:nvPr/>
        </p:nvSpPr>
        <p:spPr bwMode="auto">
          <a:xfrm>
            <a:off x="685800" y="4584700"/>
            <a:ext cx="8382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 C =1 indicates overflow condition when adding/</a:t>
            </a:r>
            <a:r>
              <a:rPr lang="en-US" sz="1800" b="0" dirty="0" err="1">
                <a:latin typeface="+mj-lt"/>
              </a:rPr>
              <a:t>subtr</a:t>
            </a:r>
            <a:r>
              <a:rPr lang="en-US" sz="1800" b="0" dirty="0">
                <a:latin typeface="+mj-lt"/>
              </a:rPr>
              <a:t>. unsigned numbers.</a:t>
            </a:r>
          </a:p>
          <a:p>
            <a:pPr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 V=1 indicates overflow condition when adding/</a:t>
            </a:r>
            <a:r>
              <a:rPr lang="en-US" sz="1800" b="0" dirty="0" err="1">
                <a:latin typeface="+mj-lt"/>
              </a:rPr>
              <a:t>subtr</a:t>
            </a:r>
            <a:r>
              <a:rPr lang="en-US" sz="1800" b="0" dirty="0">
                <a:latin typeface="+mj-lt"/>
              </a:rPr>
              <a:t>. signed-2’s </a:t>
            </a:r>
            <a:br>
              <a:rPr lang="en-US" sz="1800" b="0" dirty="0">
                <a:latin typeface="+mj-lt"/>
              </a:rPr>
            </a:br>
            <a:r>
              <a:rPr lang="en-US" sz="1800" b="0" dirty="0">
                <a:latin typeface="+mj-lt"/>
              </a:rPr>
              <a:t>   complement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D63122C-57FA-45D4-835E-A8811EB68765}" type="slidenum">
              <a:rPr lang="en-US" altLang="fa-IR" sz="1300" b="0">
                <a:latin typeface="Arial" panose="020B0604020202020204" pitchFamily="34" charset="0"/>
              </a:rPr>
              <a:pPr/>
              <a:t>25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700867" name="Rectangle 3"/>
          <p:cNvSpPr>
            <a:spLocks noChangeArrowheads="1"/>
          </p:cNvSpPr>
          <p:nvPr/>
        </p:nvSpPr>
        <p:spPr bwMode="auto">
          <a:xfrm>
            <a:off x="5260975" y="5516563"/>
            <a:ext cx="2205038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8795" tIns="26626" rIns="18795" bIns="26626"/>
          <a:lstStyle/>
          <a:p>
            <a:pPr algn="ctr" defTabSz="901700">
              <a:lnSpc>
                <a:spcPts val="1775"/>
              </a:lnSpc>
              <a:defRPr/>
            </a:pPr>
            <a:r>
              <a:rPr lang="en-US" sz="1600" b="0" dirty="0">
                <a:solidFill>
                  <a:srgbClr val="000000"/>
                </a:solidFill>
                <a:latin typeface="+mj-lt"/>
              </a:rPr>
              <a:t>4-variable K-map</a:t>
            </a:r>
          </a:p>
          <a:p>
            <a:pPr algn="ctr" defTabSz="901700">
              <a:lnSpc>
                <a:spcPts val="1775"/>
              </a:lnSpc>
              <a:defRPr/>
            </a:pPr>
            <a:r>
              <a:rPr lang="en-US" sz="1600" b="0" dirty="0">
                <a:solidFill>
                  <a:srgbClr val="000000"/>
                </a:solidFill>
                <a:latin typeface="+mj-lt"/>
              </a:rPr>
              <a:t>for each of the 4</a:t>
            </a:r>
          </a:p>
          <a:p>
            <a:pPr algn="ctr" defTabSz="901700">
              <a:lnSpc>
                <a:spcPts val="1775"/>
              </a:lnSpc>
              <a:defRPr/>
            </a:pPr>
            <a:r>
              <a:rPr lang="en-US" sz="1600" b="0" dirty="0">
                <a:solidFill>
                  <a:srgbClr val="000000"/>
                </a:solidFill>
                <a:latin typeface="+mj-lt"/>
              </a:rPr>
              <a:t>output functions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4729163" y="1968500"/>
            <a:ext cx="3168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6113463" y="1762125"/>
            <a:ext cx="0" cy="34845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4729163" y="2782888"/>
            <a:ext cx="3168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4778375" y="3586163"/>
            <a:ext cx="3081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4778375" y="4400550"/>
            <a:ext cx="31067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4735513" y="1755775"/>
            <a:ext cx="3230562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A2	A1	B2	B1	P8	P4	P2	P1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0	0	0	0	0	0	0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0	1	0	0	0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1	0	0	0	0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1	1	0	0	0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0	1	0	0	0	0	0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0	1	0	0	0	1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1	0	0	0	1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1	1	0	0	1	1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1	0	0	0	0	0	0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0	1	0	0	1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1	0	0	1	0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1	1	0	1	1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1	1	0	0	0	0	0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0	1	0	0	1	1</a:t>
            </a:r>
            <a:b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1	0	0	1	1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1	1	1	0	0	1</a:t>
            </a:r>
          </a:p>
          <a:p>
            <a:pPr eaLnBrk="1" hangingPunct="1">
              <a:lnSpc>
                <a:spcPts val="1575"/>
              </a:lnSpc>
            </a:pPr>
            <a:endParaRPr lang="en-US" altLang="fa-IR" sz="1600" b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27100" eaLnBrk="1" hangingPunct="1"/>
            <a:r>
              <a:rPr lang="en-US" altLang="fa-IR" smtClean="0"/>
              <a:t>2x2-bit Multiplier</a:t>
            </a:r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1127125" y="2620963"/>
            <a:ext cx="2555875" cy="1341437"/>
            <a:chOff x="384" y="3080"/>
            <a:chExt cx="1632" cy="856"/>
          </a:xfrm>
        </p:grpSpPr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1824" y="3120"/>
              <a:ext cx="19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P1</a:t>
              </a:r>
            </a:p>
            <a:p>
              <a:pPr>
                <a:lnSpc>
                  <a:spcPct val="120000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P2</a:t>
              </a:r>
              <a:b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</a:b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P4</a:t>
              </a:r>
            </a:p>
            <a:p>
              <a:pPr>
                <a:lnSpc>
                  <a:spcPct val="120000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P8</a:t>
              </a:r>
            </a:p>
          </p:txBody>
        </p:sp>
        <p:sp>
          <p:nvSpPr>
            <p:cNvPr id="43021" name="Rectangle 13"/>
            <p:cNvSpPr>
              <a:spLocks noChangeArrowheads="1"/>
            </p:cNvSpPr>
            <p:nvPr/>
          </p:nvSpPr>
          <p:spPr bwMode="auto">
            <a:xfrm>
              <a:off x="912" y="3080"/>
              <a:ext cx="528" cy="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1440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1440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>
              <a:off x="1440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1440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384" y="3120"/>
              <a:ext cx="19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A1</a:t>
              </a:r>
            </a:p>
            <a:p>
              <a:pPr>
                <a:lnSpc>
                  <a:spcPct val="120000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A2</a:t>
              </a:r>
              <a:b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</a:b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B1</a:t>
              </a:r>
            </a:p>
            <a:p>
              <a:pPr>
                <a:lnSpc>
                  <a:spcPct val="120000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B2</a:t>
              </a:r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>
              <a:off x="576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>
              <a:off x="576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>
              <a:off x="576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>
              <a:off x="576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5F6F2BE-6244-46D3-B5C9-4676D3DE9858}" type="slidenum">
              <a:rPr lang="en-US" altLang="fa-IR" sz="1300" b="0">
                <a:latin typeface="Arial" panose="020B0604020202020204" pitchFamily="34" charset="0"/>
              </a:rPr>
              <a:pPr/>
              <a:t>26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702914" name="Rectangle 2"/>
          <p:cNvSpPr>
            <a:spLocks noChangeArrowheads="1"/>
          </p:cNvSpPr>
          <p:nvPr/>
        </p:nvSpPr>
        <p:spPr bwMode="auto">
          <a:xfrm>
            <a:off x="2579688" y="1604963"/>
            <a:ext cx="17049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 u="sng">
                <a:solidFill>
                  <a:srgbClr val="000000"/>
                </a:solidFill>
                <a:latin typeface="Comic Sans MS" panose="030F0702030302020204" pitchFamily="66" charset="0"/>
              </a:rPr>
              <a:t>K-map for P8</a:t>
            </a:r>
          </a:p>
        </p:txBody>
      </p:sp>
      <p:sp>
        <p:nvSpPr>
          <p:cNvPr id="1702915" name="Rectangle 3"/>
          <p:cNvSpPr>
            <a:spLocks noChangeArrowheads="1"/>
          </p:cNvSpPr>
          <p:nvPr/>
        </p:nvSpPr>
        <p:spPr bwMode="auto">
          <a:xfrm>
            <a:off x="4684713" y="1579563"/>
            <a:ext cx="17033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 u="sng">
                <a:solidFill>
                  <a:srgbClr val="000000"/>
                </a:solidFill>
                <a:latin typeface="Comic Sans MS" panose="030F0702030302020204" pitchFamily="66" charset="0"/>
              </a:rPr>
              <a:t>K-map for P4</a:t>
            </a:r>
          </a:p>
        </p:txBody>
      </p:sp>
      <p:sp>
        <p:nvSpPr>
          <p:cNvPr id="1702916" name="Rectangle 4"/>
          <p:cNvSpPr>
            <a:spLocks noChangeArrowheads="1"/>
          </p:cNvSpPr>
          <p:nvPr/>
        </p:nvSpPr>
        <p:spPr bwMode="auto">
          <a:xfrm>
            <a:off x="2605088" y="4087813"/>
            <a:ext cx="16795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 u="sng">
                <a:solidFill>
                  <a:srgbClr val="000000"/>
                </a:solidFill>
                <a:latin typeface="Comic Sans MS" panose="030F0702030302020204" pitchFamily="66" charset="0"/>
              </a:rPr>
              <a:t>K-map for P2</a:t>
            </a:r>
          </a:p>
        </p:txBody>
      </p:sp>
      <p:sp>
        <p:nvSpPr>
          <p:cNvPr id="1702917" name="Rectangle 5"/>
          <p:cNvSpPr>
            <a:spLocks noChangeArrowheads="1"/>
          </p:cNvSpPr>
          <p:nvPr/>
        </p:nvSpPr>
        <p:spPr bwMode="auto">
          <a:xfrm>
            <a:off x="4684713" y="4110038"/>
            <a:ext cx="170338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 u="sng">
                <a:solidFill>
                  <a:srgbClr val="000000"/>
                </a:solidFill>
                <a:latin typeface="Comic Sans MS" panose="030F0702030302020204" pitchFamily="66" charset="0"/>
              </a:rPr>
              <a:t>K-map for P1</a:t>
            </a:r>
          </a:p>
        </p:txBody>
      </p:sp>
      <p:sp>
        <p:nvSpPr>
          <p:cNvPr id="4506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27100" eaLnBrk="1" hangingPunct="1"/>
            <a:r>
              <a:rPr lang="en-US" altLang="fa-IR" smtClean="0"/>
              <a:t>2x2-bit Multiplier (cont’d)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949950" y="1428750"/>
            <a:ext cx="2784475" cy="2335213"/>
            <a:chOff x="3800" y="912"/>
            <a:chExt cx="1778" cy="1490"/>
          </a:xfrm>
        </p:grpSpPr>
        <p:sp>
          <p:nvSpPr>
            <p:cNvPr id="45159" name="Rectangle 8"/>
            <p:cNvSpPr>
              <a:spLocks noChangeArrowheads="1"/>
            </p:cNvSpPr>
            <p:nvPr/>
          </p:nvSpPr>
          <p:spPr bwMode="auto">
            <a:xfrm>
              <a:off x="4125" y="111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160" name="Rectangle 9"/>
            <p:cNvSpPr>
              <a:spLocks noChangeArrowheads="1"/>
            </p:cNvSpPr>
            <p:nvPr/>
          </p:nvSpPr>
          <p:spPr bwMode="auto">
            <a:xfrm>
              <a:off x="4698" y="111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161" name="Rectangle 10"/>
            <p:cNvSpPr>
              <a:spLocks noChangeArrowheads="1"/>
            </p:cNvSpPr>
            <p:nvPr/>
          </p:nvSpPr>
          <p:spPr bwMode="auto">
            <a:xfrm>
              <a:off x="4591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62" name="Line 11"/>
            <p:cNvSpPr>
              <a:spLocks noChangeShapeType="1"/>
            </p:cNvSpPr>
            <p:nvPr/>
          </p:nvSpPr>
          <p:spPr bwMode="auto">
            <a:xfrm>
              <a:off x="4873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63" name="Line 12"/>
            <p:cNvSpPr>
              <a:spLocks noChangeShapeType="1"/>
            </p:cNvSpPr>
            <p:nvPr/>
          </p:nvSpPr>
          <p:spPr bwMode="auto">
            <a:xfrm flipH="1">
              <a:off x="4585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64" name="Line 13"/>
            <p:cNvSpPr>
              <a:spLocks noChangeShapeType="1"/>
            </p:cNvSpPr>
            <p:nvPr/>
          </p:nvSpPr>
          <p:spPr bwMode="auto">
            <a:xfrm>
              <a:off x="4591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65" name="Line 14"/>
            <p:cNvSpPr>
              <a:spLocks noChangeShapeType="1"/>
            </p:cNvSpPr>
            <p:nvPr/>
          </p:nvSpPr>
          <p:spPr bwMode="auto">
            <a:xfrm flipH="1">
              <a:off x="5169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66" name="Rectangle 15"/>
            <p:cNvSpPr>
              <a:spLocks noChangeArrowheads="1"/>
            </p:cNvSpPr>
            <p:nvPr/>
          </p:nvSpPr>
          <p:spPr bwMode="auto">
            <a:xfrm>
              <a:off x="5210" y="151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B1</a:t>
              </a:r>
            </a:p>
          </p:txBody>
        </p:sp>
        <p:sp>
          <p:nvSpPr>
            <p:cNvPr id="45167" name="Rectangle 16"/>
            <p:cNvSpPr>
              <a:spLocks noChangeArrowheads="1"/>
            </p:cNvSpPr>
            <p:nvPr/>
          </p:nvSpPr>
          <p:spPr bwMode="auto">
            <a:xfrm>
              <a:off x="4847" y="91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A2</a:t>
              </a:r>
            </a:p>
          </p:txBody>
        </p:sp>
        <p:sp>
          <p:nvSpPr>
            <p:cNvPr id="45168" name="Rectangle 17"/>
            <p:cNvSpPr>
              <a:spLocks noChangeArrowheads="1"/>
            </p:cNvSpPr>
            <p:nvPr/>
          </p:nvSpPr>
          <p:spPr bwMode="auto">
            <a:xfrm>
              <a:off x="401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69" name="Line 18"/>
            <p:cNvSpPr>
              <a:spLocks noChangeShapeType="1"/>
            </p:cNvSpPr>
            <p:nvPr/>
          </p:nvSpPr>
          <p:spPr bwMode="auto">
            <a:xfrm>
              <a:off x="429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70" name="Line 19"/>
            <p:cNvSpPr>
              <a:spLocks noChangeShapeType="1"/>
            </p:cNvSpPr>
            <p:nvPr/>
          </p:nvSpPr>
          <p:spPr bwMode="auto">
            <a:xfrm flipH="1">
              <a:off x="400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71" name="Rectangle 20"/>
            <p:cNvSpPr>
              <a:spLocks noChangeArrowheads="1"/>
            </p:cNvSpPr>
            <p:nvPr/>
          </p:nvSpPr>
          <p:spPr bwMode="auto">
            <a:xfrm>
              <a:off x="4120" y="17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172" name="Rectangle 21"/>
            <p:cNvSpPr>
              <a:spLocks noChangeArrowheads="1"/>
            </p:cNvSpPr>
            <p:nvPr/>
          </p:nvSpPr>
          <p:spPr bwMode="auto">
            <a:xfrm>
              <a:off x="4693" y="17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1	1</a:t>
              </a:r>
            </a:p>
          </p:txBody>
        </p:sp>
        <p:sp>
          <p:nvSpPr>
            <p:cNvPr id="45173" name="Rectangle 22"/>
            <p:cNvSpPr>
              <a:spLocks noChangeArrowheads="1"/>
            </p:cNvSpPr>
            <p:nvPr/>
          </p:nvSpPr>
          <p:spPr bwMode="auto">
            <a:xfrm>
              <a:off x="4591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74" name="Line 23"/>
            <p:cNvSpPr>
              <a:spLocks noChangeShapeType="1"/>
            </p:cNvSpPr>
            <p:nvPr/>
          </p:nvSpPr>
          <p:spPr bwMode="auto">
            <a:xfrm>
              <a:off x="4873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75" name="Line 24"/>
            <p:cNvSpPr>
              <a:spLocks noChangeShapeType="1"/>
            </p:cNvSpPr>
            <p:nvPr/>
          </p:nvSpPr>
          <p:spPr bwMode="auto">
            <a:xfrm flipH="1">
              <a:off x="4585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76" name="Line 25"/>
            <p:cNvSpPr>
              <a:spLocks noChangeShapeType="1"/>
            </p:cNvSpPr>
            <p:nvPr/>
          </p:nvSpPr>
          <p:spPr bwMode="auto">
            <a:xfrm>
              <a:off x="4297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77" name="Line 26"/>
            <p:cNvSpPr>
              <a:spLocks noChangeShapeType="1"/>
            </p:cNvSpPr>
            <p:nvPr/>
          </p:nvSpPr>
          <p:spPr bwMode="auto">
            <a:xfrm flipH="1">
              <a:off x="4015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78" name="Rectangle 27"/>
            <p:cNvSpPr>
              <a:spLocks noChangeArrowheads="1"/>
            </p:cNvSpPr>
            <p:nvPr/>
          </p:nvSpPr>
          <p:spPr bwMode="auto">
            <a:xfrm>
              <a:off x="4553" y="219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A1</a:t>
              </a:r>
            </a:p>
          </p:txBody>
        </p:sp>
        <p:sp>
          <p:nvSpPr>
            <p:cNvPr id="45179" name="Rectangle 28"/>
            <p:cNvSpPr>
              <a:spLocks noChangeArrowheads="1"/>
            </p:cNvSpPr>
            <p:nvPr/>
          </p:nvSpPr>
          <p:spPr bwMode="auto">
            <a:xfrm>
              <a:off x="401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80" name="Line 29"/>
            <p:cNvSpPr>
              <a:spLocks noChangeShapeType="1"/>
            </p:cNvSpPr>
            <p:nvPr/>
          </p:nvSpPr>
          <p:spPr bwMode="auto">
            <a:xfrm>
              <a:off x="429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81" name="Line 30"/>
            <p:cNvSpPr>
              <a:spLocks noChangeShapeType="1"/>
            </p:cNvSpPr>
            <p:nvPr/>
          </p:nvSpPr>
          <p:spPr bwMode="auto">
            <a:xfrm flipH="1">
              <a:off x="400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82" name="Text Box 31"/>
            <p:cNvSpPr txBox="1">
              <a:spLocks noChangeArrowheads="1"/>
            </p:cNvSpPr>
            <p:nvPr/>
          </p:nvSpPr>
          <p:spPr bwMode="auto">
            <a:xfrm>
              <a:off x="3800" y="1824"/>
              <a:ext cx="2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Comic Sans MS" panose="030F0702030302020204" pitchFamily="66" charset="0"/>
                </a:rPr>
                <a:t>B2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934075" y="3933825"/>
            <a:ext cx="2784475" cy="2335213"/>
            <a:chOff x="3790" y="2496"/>
            <a:chExt cx="1778" cy="1490"/>
          </a:xfrm>
        </p:grpSpPr>
        <p:sp>
          <p:nvSpPr>
            <p:cNvPr id="45135" name="Rectangle 33"/>
            <p:cNvSpPr>
              <a:spLocks noChangeArrowheads="1"/>
            </p:cNvSpPr>
            <p:nvPr/>
          </p:nvSpPr>
          <p:spPr bwMode="auto">
            <a:xfrm>
              <a:off x="4115" y="269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1</a:t>
              </a:r>
            </a:p>
          </p:txBody>
        </p:sp>
        <p:sp>
          <p:nvSpPr>
            <p:cNvPr id="45136" name="Rectangle 34"/>
            <p:cNvSpPr>
              <a:spLocks noChangeArrowheads="1"/>
            </p:cNvSpPr>
            <p:nvPr/>
          </p:nvSpPr>
          <p:spPr bwMode="auto">
            <a:xfrm>
              <a:off x="4688" y="2697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1	0</a:t>
              </a:r>
            </a:p>
          </p:txBody>
        </p:sp>
        <p:sp>
          <p:nvSpPr>
            <p:cNvPr id="45137" name="Rectangle 35"/>
            <p:cNvSpPr>
              <a:spLocks noChangeArrowheads="1"/>
            </p:cNvSpPr>
            <p:nvPr/>
          </p:nvSpPr>
          <p:spPr bwMode="auto">
            <a:xfrm>
              <a:off x="4581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38" name="Line 36"/>
            <p:cNvSpPr>
              <a:spLocks noChangeShapeType="1"/>
            </p:cNvSpPr>
            <p:nvPr/>
          </p:nvSpPr>
          <p:spPr bwMode="auto">
            <a:xfrm>
              <a:off x="4863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39" name="Line 37"/>
            <p:cNvSpPr>
              <a:spLocks noChangeShapeType="1"/>
            </p:cNvSpPr>
            <p:nvPr/>
          </p:nvSpPr>
          <p:spPr bwMode="auto">
            <a:xfrm flipH="1">
              <a:off x="4575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40" name="Line 38"/>
            <p:cNvSpPr>
              <a:spLocks noChangeShapeType="1"/>
            </p:cNvSpPr>
            <p:nvPr/>
          </p:nvSpPr>
          <p:spPr bwMode="auto">
            <a:xfrm>
              <a:off x="4581" y="26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41" name="Line 39"/>
            <p:cNvSpPr>
              <a:spLocks noChangeShapeType="1"/>
            </p:cNvSpPr>
            <p:nvPr/>
          </p:nvSpPr>
          <p:spPr bwMode="auto">
            <a:xfrm flipH="1">
              <a:off x="5159" y="2915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42" name="Rectangle 40"/>
            <p:cNvSpPr>
              <a:spLocks noChangeArrowheads="1"/>
            </p:cNvSpPr>
            <p:nvPr/>
          </p:nvSpPr>
          <p:spPr bwMode="auto">
            <a:xfrm>
              <a:off x="5200" y="3097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B1</a:t>
              </a:r>
            </a:p>
          </p:txBody>
        </p:sp>
        <p:sp>
          <p:nvSpPr>
            <p:cNvPr id="45143" name="Rectangle 41"/>
            <p:cNvSpPr>
              <a:spLocks noChangeArrowheads="1"/>
            </p:cNvSpPr>
            <p:nvPr/>
          </p:nvSpPr>
          <p:spPr bwMode="auto">
            <a:xfrm>
              <a:off x="4837" y="249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A2</a:t>
              </a:r>
            </a:p>
          </p:txBody>
        </p:sp>
        <p:sp>
          <p:nvSpPr>
            <p:cNvPr id="45144" name="Rectangle 42"/>
            <p:cNvSpPr>
              <a:spLocks noChangeArrowheads="1"/>
            </p:cNvSpPr>
            <p:nvPr/>
          </p:nvSpPr>
          <p:spPr bwMode="auto">
            <a:xfrm>
              <a:off x="4005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45" name="Line 43"/>
            <p:cNvSpPr>
              <a:spLocks noChangeShapeType="1"/>
            </p:cNvSpPr>
            <p:nvPr/>
          </p:nvSpPr>
          <p:spPr bwMode="auto">
            <a:xfrm>
              <a:off x="4287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46" name="Line 44"/>
            <p:cNvSpPr>
              <a:spLocks noChangeShapeType="1"/>
            </p:cNvSpPr>
            <p:nvPr/>
          </p:nvSpPr>
          <p:spPr bwMode="auto">
            <a:xfrm flipH="1">
              <a:off x="3999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47" name="Rectangle 45"/>
            <p:cNvSpPr>
              <a:spLocks noChangeArrowheads="1"/>
            </p:cNvSpPr>
            <p:nvPr/>
          </p:nvSpPr>
          <p:spPr bwMode="auto">
            <a:xfrm>
              <a:off x="4110" y="3289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148" name="Rectangle 46"/>
            <p:cNvSpPr>
              <a:spLocks noChangeArrowheads="1"/>
            </p:cNvSpPr>
            <p:nvPr/>
          </p:nvSpPr>
          <p:spPr bwMode="auto">
            <a:xfrm>
              <a:off x="4683" y="328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1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149" name="Rectangle 47"/>
            <p:cNvSpPr>
              <a:spLocks noChangeArrowheads="1"/>
            </p:cNvSpPr>
            <p:nvPr/>
          </p:nvSpPr>
          <p:spPr bwMode="auto">
            <a:xfrm>
              <a:off x="4581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50" name="Line 48"/>
            <p:cNvSpPr>
              <a:spLocks noChangeShapeType="1"/>
            </p:cNvSpPr>
            <p:nvPr/>
          </p:nvSpPr>
          <p:spPr bwMode="auto">
            <a:xfrm>
              <a:off x="4863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51" name="Line 49"/>
            <p:cNvSpPr>
              <a:spLocks noChangeShapeType="1"/>
            </p:cNvSpPr>
            <p:nvPr/>
          </p:nvSpPr>
          <p:spPr bwMode="auto">
            <a:xfrm flipH="1">
              <a:off x="4575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52" name="Line 50"/>
            <p:cNvSpPr>
              <a:spLocks noChangeShapeType="1"/>
            </p:cNvSpPr>
            <p:nvPr/>
          </p:nvSpPr>
          <p:spPr bwMode="auto">
            <a:xfrm>
              <a:off x="4287" y="379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53" name="Line 51"/>
            <p:cNvSpPr>
              <a:spLocks noChangeShapeType="1"/>
            </p:cNvSpPr>
            <p:nvPr/>
          </p:nvSpPr>
          <p:spPr bwMode="auto">
            <a:xfrm flipH="1">
              <a:off x="4005" y="3211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54" name="Rectangle 52"/>
            <p:cNvSpPr>
              <a:spLocks noChangeArrowheads="1"/>
            </p:cNvSpPr>
            <p:nvPr/>
          </p:nvSpPr>
          <p:spPr bwMode="auto">
            <a:xfrm>
              <a:off x="4543" y="3778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A1</a:t>
              </a:r>
            </a:p>
          </p:txBody>
        </p:sp>
        <p:sp>
          <p:nvSpPr>
            <p:cNvPr id="45155" name="Rectangle 53"/>
            <p:cNvSpPr>
              <a:spLocks noChangeArrowheads="1"/>
            </p:cNvSpPr>
            <p:nvPr/>
          </p:nvSpPr>
          <p:spPr bwMode="auto">
            <a:xfrm>
              <a:off x="4005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56" name="Line 54"/>
            <p:cNvSpPr>
              <a:spLocks noChangeShapeType="1"/>
            </p:cNvSpPr>
            <p:nvPr/>
          </p:nvSpPr>
          <p:spPr bwMode="auto">
            <a:xfrm>
              <a:off x="4287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57" name="Line 55"/>
            <p:cNvSpPr>
              <a:spLocks noChangeShapeType="1"/>
            </p:cNvSpPr>
            <p:nvPr/>
          </p:nvSpPr>
          <p:spPr bwMode="auto">
            <a:xfrm flipH="1">
              <a:off x="3999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58" name="Text Box 56"/>
            <p:cNvSpPr txBox="1">
              <a:spLocks noChangeArrowheads="1"/>
            </p:cNvSpPr>
            <p:nvPr/>
          </p:nvSpPr>
          <p:spPr bwMode="auto">
            <a:xfrm>
              <a:off x="3790" y="3408"/>
              <a:ext cx="2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Comic Sans MS" panose="030F0702030302020204" pitchFamily="66" charset="0"/>
                </a:rPr>
                <a:t>B2</a:t>
              </a: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522288" y="3911600"/>
            <a:ext cx="2800350" cy="2335213"/>
            <a:chOff x="334" y="2496"/>
            <a:chExt cx="1788" cy="1490"/>
          </a:xfrm>
        </p:grpSpPr>
        <p:sp>
          <p:nvSpPr>
            <p:cNvPr id="45111" name="Rectangle 58"/>
            <p:cNvSpPr>
              <a:spLocks noChangeArrowheads="1"/>
            </p:cNvSpPr>
            <p:nvPr/>
          </p:nvSpPr>
          <p:spPr bwMode="auto">
            <a:xfrm>
              <a:off x="669" y="269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112" name="Rectangle 59"/>
            <p:cNvSpPr>
              <a:spLocks noChangeArrowheads="1"/>
            </p:cNvSpPr>
            <p:nvPr/>
          </p:nvSpPr>
          <p:spPr bwMode="auto">
            <a:xfrm>
              <a:off x="1242" y="2697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1	1</a:t>
              </a:r>
            </a:p>
          </p:txBody>
        </p:sp>
        <p:sp>
          <p:nvSpPr>
            <p:cNvPr id="45113" name="Rectangle 60"/>
            <p:cNvSpPr>
              <a:spLocks noChangeArrowheads="1"/>
            </p:cNvSpPr>
            <p:nvPr/>
          </p:nvSpPr>
          <p:spPr bwMode="auto">
            <a:xfrm>
              <a:off x="1135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14" name="Line 61"/>
            <p:cNvSpPr>
              <a:spLocks noChangeShapeType="1"/>
            </p:cNvSpPr>
            <p:nvPr/>
          </p:nvSpPr>
          <p:spPr bwMode="auto">
            <a:xfrm>
              <a:off x="1417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15" name="Line 62"/>
            <p:cNvSpPr>
              <a:spLocks noChangeShapeType="1"/>
            </p:cNvSpPr>
            <p:nvPr/>
          </p:nvSpPr>
          <p:spPr bwMode="auto">
            <a:xfrm flipH="1">
              <a:off x="1129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16" name="Line 63"/>
            <p:cNvSpPr>
              <a:spLocks noChangeShapeType="1"/>
            </p:cNvSpPr>
            <p:nvPr/>
          </p:nvSpPr>
          <p:spPr bwMode="auto">
            <a:xfrm>
              <a:off x="1135" y="26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17" name="Line 64"/>
            <p:cNvSpPr>
              <a:spLocks noChangeShapeType="1"/>
            </p:cNvSpPr>
            <p:nvPr/>
          </p:nvSpPr>
          <p:spPr bwMode="auto">
            <a:xfrm flipH="1">
              <a:off x="1713" y="2915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18" name="Rectangle 65"/>
            <p:cNvSpPr>
              <a:spLocks noChangeArrowheads="1"/>
            </p:cNvSpPr>
            <p:nvPr/>
          </p:nvSpPr>
          <p:spPr bwMode="auto">
            <a:xfrm>
              <a:off x="1754" y="3097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B1</a:t>
              </a:r>
            </a:p>
          </p:txBody>
        </p:sp>
        <p:sp>
          <p:nvSpPr>
            <p:cNvPr id="45119" name="Rectangle 66"/>
            <p:cNvSpPr>
              <a:spLocks noChangeArrowheads="1"/>
            </p:cNvSpPr>
            <p:nvPr/>
          </p:nvSpPr>
          <p:spPr bwMode="auto">
            <a:xfrm>
              <a:off x="1391" y="249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A2</a:t>
              </a:r>
            </a:p>
          </p:txBody>
        </p:sp>
        <p:sp>
          <p:nvSpPr>
            <p:cNvPr id="45120" name="Rectangle 67"/>
            <p:cNvSpPr>
              <a:spLocks noChangeArrowheads="1"/>
            </p:cNvSpPr>
            <p:nvPr/>
          </p:nvSpPr>
          <p:spPr bwMode="auto">
            <a:xfrm>
              <a:off x="559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21" name="Line 68"/>
            <p:cNvSpPr>
              <a:spLocks noChangeShapeType="1"/>
            </p:cNvSpPr>
            <p:nvPr/>
          </p:nvSpPr>
          <p:spPr bwMode="auto">
            <a:xfrm>
              <a:off x="841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22" name="Line 69"/>
            <p:cNvSpPr>
              <a:spLocks noChangeShapeType="1"/>
            </p:cNvSpPr>
            <p:nvPr/>
          </p:nvSpPr>
          <p:spPr bwMode="auto">
            <a:xfrm flipH="1">
              <a:off x="553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23" name="Rectangle 70"/>
            <p:cNvSpPr>
              <a:spLocks noChangeArrowheads="1"/>
            </p:cNvSpPr>
            <p:nvPr/>
          </p:nvSpPr>
          <p:spPr bwMode="auto">
            <a:xfrm>
              <a:off x="664" y="3289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1</a:t>
              </a:r>
            </a:p>
          </p:txBody>
        </p:sp>
        <p:sp>
          <p:nvSpPr>
            <p:cNvPr id="45124" name="Rectangle 71"/>
            <p:cNvSpPr>
              <a:spLocks noChangeArrowheads="1"/>
            </p:cNvSpPr>
            <p:nvPr/>
          </p:nvSpPr>
          <p:spPr bwMode="auto">
            <a:xfrm>
              <a:off x="1237" y="328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1	0</a:t>
              </a:r>
            </a:p>
          </p:txBody>
        </p:sp>
        <p:sp>
          <p:nvSpPr>
            <p:cNvPr id="45125" name="Rectangle 72"/>
            <p:cNvSpPr>
              <a:spLocks noChangeArrowheads="1"/>
            </p:cNvSpPr>
            <p:nvPr/>
          </p:nvSpPr>
          <p:spPr bwMode="auto">
            <a:xfrm>
              <a:off x="1135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26" name="Line 73"/>
            <p:cNvSpPr>
              <a:spLocks noChangeShapeType="1"/>
            </p:cNvSpPr>
            <p:nvPr/>
          </p:nvSpPr>
          <p:spPr bwMode="auto">
            <a:xfrm>
              <a:off x="1417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27" name="Line 74"/>
            <p:cNvSpPr>
              <a:spLocks noChangeShapeType="1"/>
            </p:cNvSpPr>
            <p:nvPr/>
          </p:nvSpPr>
          <p:spPr bwMode="auto">
            <a:xfrm flipH="1">
              <a:off x="1129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28" name="Line 75"/>
            <p:cNvSpPr>
              <a:spLocks noChangeShapeType="1"/>
            </p:cNvSpPr>
            <p:nvPr/>
          </p:nvSpPr>
          <p:spPr bwMode="auto">
            <a:xfrm>
              <a:off x="841" y="379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29" name="Line 76"/>
            <p:cNvSpPr>
              <a:spLocks noChangeShapeType="1"/>
            </p:cNvSpPr>
            <p:nvPr/>
          </p:nvSpPr>
          <p:spPr bwMode="auto">
            <a:xfrm flipH="1">
              <a:off x="559" y="3211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30" name="Rectangle 77"/>
            <p:cNvSpPr>
              <a:spLocks noChangeArrowheads="1"/>
            </p:cNvSpPr>
            <p:nvPr/>
          </p:nvSpPr>
          <p:spPr bwMode="auto">
            <a:xfrm>
              <a:off x="1097" y="3778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A1</a:t>
              </a:r>
            </a:p>
          </p:txBody>
        </p:sp>
        <p:sp>
          <p:nvSpPr>
            <p:cNvPr id="45131" name="Rectangle 78"/>
            <p:cNvSpPr>
              <a:spLocks noChangeArrowheads="1"/>
            </p:cNvSpPr>
            <p:nvPr/>
          </p:nvSpPr>
          <p:spPr bwMode="auto">
            <a:xfrm>
              <a:off x="559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32" name="Line 79"/>
            <p:cNvSpPr>
              <a:spLocks noChangeShapeType="1"/>
            </p:cNvSpPr>
            <p:nvPr/>
          </p:nvSpPr>
          <p:spPr bwMode="auto">
            <a:xfrm>
              <a:off x="841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33" name="Line 80"/>
            <p:cNvSpPr>
              <a:spLocks noChangeShapeType="1"/>
            </p:cNvSpPr>
            <p:nvPr/>
          </p:nvSpPr>
          <p:spPr bwMode="auto">
            <a:xfrm flipH="1">
              <a:off x="553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34" name="Text Box 81"/>
            <p:cNvSpPr txBox="1">
              <a:spLocks noChangeArrowheads="1"/>
            </p:cNvSpPr>
            <p:nvPr/>
          </p:nvSpPr>
          <p:spPr bwMode="auto">
            <a:xfrm>
              <a:off x="334" y="3408"/>
              <a:ext cx="2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Comic Sans MS" panose="030F0702030302020204" pitchFamily="66" charset="0"/>
                </a:rPr>
                <a:t>B2</a:t>
              </a:r>
            </a:p>
          </p:txBody>
        </p:sp>
      </p:grp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522288" y="1428750"/>
            <a:ext cx="2800350" cy="2335213"/>
            <a:chOff x="334" y="912"/>
            <a:chExt cx="1788" cy="1490"/>
          </a:xfrm>
        </p:grpSpPr>
        <p:sp>
          <p:nvSpPr>
            <p:cNvPr id="45087" name="Rectangle 83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088" name="Rectangle 84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089" name="Rectangle 85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090" name="Line 86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091" name="Line 87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092" name="Line 88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093" name="Line 89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094" name="Rectangle 90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B1</a:t>
              </a:r>
            </a:p>
          </p:txBody>
        </p:sp>
        <p:sp>
          <p:nvSpPr>
            <p:cNvPr id="45095" name="Rectangle 91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A2</a:t>
              </a:r>
            </a:p>
          </p:txBody>
        </p:sp>
        <p:sp>
          <p:nvSpPr>
            <p:cNvPr id="45096" name="Rectangle 92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097" name="Line 93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098" name="Line 94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099" name="Rectangle 95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100" name="Rectangle 96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1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101" name="Rectangle 97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02" name="Line 98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03" name="Line 99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04" name="Line 100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05" name="Line 101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06" name="Rectangle 102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A1</a:t>
              </a:r>
            </a:p>
          </p:txBody>
        </p:sp>
        <p:sp>
          <p:nvSpPr>
            <p:cNvPr id="45107" name="Rectangle 103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08" name="Line 104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09" name="Line 105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10" name="Text Box 106"/>
            <p:cNvSpPr txBox="1">
              <a:spLocks noChangeArrowheads="1"/>
            </p:cNvSpPr>
            <p:nvPr/>
          </p:nvSpPr>
          <p:spPr bwMode="auto">
            <a:xfrm>
              <a:off x="334" y="1824"/>
              <a:ext cx="2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Comic Sans MS" panose="030F0702030302020204" pitchFamily="66" charset="0"/>
                </a:rPr>
                <a:t>B2</a:t>
              </a:r>
            </a:p>
          </p:txBody>
        </p:sp>
      </p:grpSp>
      <p:sp>
        <p:nvSpPr>
          <p:cNvPr id="1703019" name="Rectangle 107"/>
          <p:cNvSpPr>
            <a:spLocks noChangeArrowheads="1"/>
          </p:cNvSpPr>
          <p:nvPr/>
        </p:nvSpPr>
        <p:spPr bwMode="auto">
          <a:xfrm>
            <a:off x="2733675" y="2862263"/>
            <a:ext cx="18796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  <a:t>P8 = A2A1B2B1</a:t>
            </a:r>
          </a:p>
        </p:txBody>
      </p:sp>
      <p:sp>
        <p:nvSpPr>
          <p:cNvPr id="1703020" name="AutoShape 108"/>
          <p:cNvSpPr>
            <a:spLocks noChangeArrowheads="1"/>
          </p:cNvSpPr>
          <p:nvPr/>
        </p:nvSpPr>
        <p:spPr bwMode="auto">
          <a:xfrm>
            <a:off x="1847850" y="2647950"/>
            <a:ext cx="300038" cy="30162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03021" name="AutoShape 109"/>
          <p:cNvSpPr>
            <a:spLocks noChangeArrowheads="1"/>
          </p:cNvSpPr>
          <p:nvPr/>
        </p:nvSpPr>
        <p:spPr bwMode="auto">
          <a:xfrm>
            <a:off x="1868488" y="4648200"/>
            <a:ext cx="717550" cy="2857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03022" name="AutoShape 110"/>
          <p:cNvSpPr>
            <a:spLocks noChangeArrowheads="1"/>
          </p:cNvSpPr>
          <p:nvPr/>
        </p:nvSpPr>
        <p:spPr bwMode="auto">
          <a:xfrm>
            <a:off x="1384300" y="5567363"/>
            <a:ext cx="750888" cy="300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03023" name="AutoShape 111"/>
          <p:cNvSpPr>
            <a:spLocks noChangeArrowheads="1"/>
          </p:cNvSpPr>
          <p:nvPr/>
        </p:nvSpPr>
        <p:spPr bwMode="auto">
          <a:xfrm>
            <a:off x="2286000" y="4664075"/>
            <a:ext cx="311150" cy="7524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03024" name="AutoShape 112"/>
          <p:cNvSpPr>
            <a:spLocks noChangeArrowheads="1"/>
          </p:cNvSpPr>
          <p:nvPr/>
        </p:nvSpPr>
        <p:spPr bwMode="auto">
          <a:xfrm>
            <a:off x="1397000" y="5114925"/>
            <a:ext cx="300038" cy="7524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03025" name="AutoShape 113"/>
          <p:cNvSpPr>
            <a:spLocks noChangeArrowheads="1"/>
          </p:cNvSpPr>
          <p:nvPr/>
        </p:nvSpPr>
        <p:spPr bwMode="auto">
          <a:xfrm>
            <a:off x="6775450" y="4648200"/>
            <a:ext cx="777875" cy="779463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6" name="Group 114"/>
          <p:cNvGrpSpPr>
            <a:grpSpLocks/>
          </p:cNvGrpSpPr>
          <p:nvPr/>
        </p:nvGrpSpPr>
        <p:grpSpPr bwMode="auto">
          <a:xfrm rot="-5400000">
            <a:off x="7249319" y="2651919"/>
            <a:ext cx="752475" cy="750887"/>
            <a:chOff x="980" y="3360"/>
            <a:chExt cx="480" cy="480"/>
          </a:xfrm>
        </p:grpSpPr>
        <p:sp>
          <p:nvSpPr>
            <p:cNvPr id="45085" name="AutoShape 115"/>
            <p:cNvSpPr>
              <a:spLocks noChangeArrowheads="1"/>
            </p:cNvSpPr>
            <p:nvPr/>
          </p:nvSpPr>
          <p:spPr bwMode="auto">
            <a:xfrm>
              <a:off x="980" y="3648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086" name="AutoShape 116"/>
            <p:cNvSpPr>
              <a:spLocks noChangeArrowheads="1"/>
            </p:cNvSpPr>
            <p:nvPr/>
          </p:nvSpPr>
          <p:spPr bwMode="auto">
            <a:xfrm>
              <a:off x="988" y="3360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sp>
        <p:nvSpPr>
          <p:cNvPr id="1703029" name="Rectangle 117"/>
          <p:cNvSpPr>
            <a:spLocks noChangeArrowheads="1"/>
          </p:cNvSpPr>
          <p:nvPr/>
        </p:nvSpPr>
        <p:spPr bwMode="auto">
          <a:xfrm>
            <a:off x="4481513" y="2036763"/>
            <a:ext cx="17160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  <a:t>  P4	= A2B2B1'</a:t>
            </a:r>
            <a:b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  <a:t>	+ A2A1'B2</a:t>
            </a:r>
          </a:p>
        </p:txBody>
      </p:sp>
      <p:sp>
        <p:nvSpPr>
          <p:cNvPr id="1703030" name="Rectangle 118"/>
          <p:cNvSpPr>
            <a:spLocks noChangeArrowheads="1"/>
          </p:cNvSpPr>
          <p:nvPr/>
        </p:nvSpPr>
        <p:spPr bwMode="auto">
          <a:xfrm>
            <a:off x="2681288" y="5300663"/>
            <a:ext cx="1677987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  <a:t>P2	= A2'A1B2</a:t>
            </a:r>
            <a:b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  <a:t>	+ A1B2B1'</a:t>
            </a:r>
            <a:b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  <a:t>	+ A2B2'B1</a:t>
            </a:r>
            <a:b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  <a:t>	+ A2A1'B1</a:t>
            </a:r>
            <a:b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en-US" altLang="fa-IR" sz="1800" b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03031" name="Rectangle 119"/>
          <p:cNvSpPr>
            <a:spLocks noChangeArrowheads="1"/>
          </p:cNvSpPr>
          <p:nvPr/>
        </p:nvSpPr>
        <p:spPr bwMode="auto">
          <a:xfrm>
            <a:off x="4584700" y="4487863"/>
            <a:ext cx="16287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  <a:t>P1	= A1B1</a:t>
            </a:r>
          </a:p>
        </p:txBody>
      </p:sp>
      <p:sp>
        <p:nvSpPr>
          <p:cNvPr id="1703032" name="Line 120"/>
          <p:cNvSpPr>
            <a:spLocks noChangeShapeType="1"/>
          </p:cNvSpPr>
          <p:nvPr/>
        </p:nvSpPr>
        <p:spPr bwMode="auto">
          <a:xfrm flipH="1" flipV="1">
            <a:off x="1703388" y="5402263"/>
            <a:ext cx="1639887" cy="1603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03033" name="Line 121"/>
          <p:cNvSpPr>
            <a:spLocks noChangeShapeType="1"/>
          </p:cNvSpPr>
          <p:nvPr/>
        </p:nvSpPr>
        <p:spPr bwMode="auto">
          <a:xfrm flipH="1" flipV="1">
            <a:off x="2133600" y="5737225"/>
            <a:ext cx="1033463" cy="158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03034" name="Line 122"/>
          <p:cNvSpPr>
            <a:spLocks noChangeShapeType="1"/>
          </p:cNvSpPr>
          <p:nvPr/>
        </p:nvSpPr>
        <p:spPr bwMode="auto">
          <a:xfrm flipH="1" flipV="1">
            <a:off x="2133600" y="4940300"/>
            <a:ext cx="1033463" cy="11001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03035" name="Line 123"/>
          <p:cNvSpPr>
            <a:spLocks noChangeShapeType="1"/>
          </p:cNvSpPr>
          <p:nvPr/>
        </p:nvSpPr>
        <p:spPr bwMode="auto">
          <a:xfrm flipH="1" flipV="1">
            <a:off x="2466975" y="5418138"/>
            <a:ext cx="700088" cy="8778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03036" name="Line 124"/>
          <p:cNvSpPr>
            <a:spLocks noChangeShapeType="1"/>
          </p:cNvSpPr>
          <p:nvPr/>
        </p:nvSpPr>
        <p:spPr bwMode="auto">
          <a:xfrm>
            <a:off x="6192838" y="2232025"/>
            <a:ext cx="1052512" cy="9715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03037" name="Line 125"/>
          <p:cNvSpPr>
            <a:spLocks noChangeShapeType="1"/>
          </p:cNvSpPr>
          <p:nvPr/>
        </p:nvSpPr>
        <p:spPr bwMode="auto">
          <a:xfrm>
            <a:off x="6192838" y="2486025"/>
            <a:ext cx="1512887" cy="4302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0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0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0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70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70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70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70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0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0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0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0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0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0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70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70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70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70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70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70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70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2914" grpId="0"/>
      <p:bldP spid="1702915" grpId="0"/>
      <p:bldP spid="1702916" grpId="0"/>
      <p:bldP spid="1702917" grpId="0"/>
      <p:bldP spid="1703019" grpId="0"/>
      <p:bldP spid="1703020" grpId="0" animBg="1"/>
      <p:bldP spid="1703021" grpId="0" animBg="1"/>
      <p:bldP spid="1703022" grpId="0" animBg="1"/>
      <p:bldP spid="1703023" grpId="0" animBg="1"/>
      <p:bldP spid="1703024" grpId="0" animBg="1"/>
      <p:bldP spid="1703025" grpId="0" animBg="1"/>
      <p:bldP spid="1703029" grpId="0"/>
      <p:bldP spid="1703030" grpId="0"/>
      <p:bldP spid="1703031" grpId="0"/>
      <p:bldP spid="1703032" grpId="0" animBg="1"/>
      <p:bldP spid="1703033" grpId="0" animBg="1"/>
      <p:bldP spid="1703034" grpId="0" animBg="1"/>
      <p:bldP spid="1703035" grpId="0" animBg="1"/>
      <p:bldP spid="1703036" grpId="0" animBg="1"/>
      <p:bldP spid="17030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E1DB8C3-9530-427B-BF5E-FD81DEC39CAB}" type="slidenum">
              <a:rPr lang="en-US" altLang="fa-IR" sz="1300" b="0">
                <a:latin typeface="Arial" panose="020B0604020202020204" pitchFamily="34" charset="0"/>
              </a:rPr>
              <a:pPr/>
              <a:t>27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841375"/>
          </a:xfrm>
        </p:spPr>
        <p:txBody>
          <a:bodyPr/>
          <a:lstStyle/>
          <a:p>
            <a:pPr eaLnBrk="1" hangingPunct="1"/>
            <a:endParaRPr lang="fa-IR" altLang="fa-IR" smtClean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23850" y="333375"/>
            <a:ext cx="5472113" cy="4175125"/>
            <a:chOff x="204" y="210"/>
            <a:chExt cx="3447" cy="2630"/>
          </a:xfrm>
        </p:grpSpPr>
        <p:grpSp>
          <p:nvGrpSpPr>
            <p:cNvPr id="47127" name="Group 22"/>
            <p:cNvGrpSpPr>
              <a:grpSpLocks/>
            </p:cNvGrpSpPr>
            <p:nvPr/>
          </p:nvGrpSpPr>
          <p:grpSpPr bwMode="auto">
            <a:xfrm>
              <a:off x="204" y="210"/>
              <a:ext cx="3106" cy="2630"/>
              <a:chOff x="768" y="359"/>
              <a:chExt cx="4512" cy="3602"/>
            </a:xfrm>
          </p:grpSpPr>
          <p:pic>
            <p:nvPicPr>
              <p:cNvPr id="47129" name="Picture 2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" y="359"/>
                <a:ext cx="4224" cy="3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30" name="Text Box 24"/>
              <p:cNvSpPr txBox="1">
                <a:spLocks noChangeArrowheads="1"/>
              </p:cNvSpPr>
              <p:nvPr/>
            </p:nvSpPr>
            <p:spPr bwMode="auto">
              <a:xfrm>
                <a:off x="3601" y="3312"/>
                <a:ext cx="1583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fa-IR" altLang="fa-IR" sz="2400">
                  <a:cs typeface="Lotus" panose="00000400000000000000" pitchFamily="2" charset="-78"/>
                </a:endParaRPr>
              </a:p>
            </p:txBody>
          </p:sp>
          <p:pic>
            <p:nvPicPr>
              <p:cNvPr id="47131" name="Picture 2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8" y="1135"/>
                <a:ext cx="2304" cy="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32" name="Rectangle 26"/>
              <p:cNvSpPr>
                <a:spLocks noChangeArrowheads="1"/>
              </p:cNvSpPr>
              <p:nvPr/>
            </p:nvSpPr>
            <p:spPr bwMode="auto">
              <a:xfrm>
                <a:off x="2784" y="1128"/>
                <a:ext cx="2256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47133" name="Rectangle 27"/>
              <p:cNvSpPr>
                <a:spLocks noChangeArrowheads="1"/>
              </p:cNvSpPr>
              <p:nvPr/>
            </p:nvSpPr>
            <p:spPr bwMode="auto">
              <a:xfrm>
                <a:off x="3208" y="1216"/>
                <a:ext cx="192" cy="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47134" name="Rectangle 28"/>
              <p:cNvSpPr>
                <a:spLocks noChangeArrowheads="1"/>
              </p:cNvSpPr>
              <p:nvPr/>
            </p:nvSpPr>
            <p:spPr bwMode="auto">
              <a:xfrm>
                <a:off x="3800" y="1208"/>
                <a:ext cx="192" cy="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47135" name="Rectangle 29"/>
              <p:cNvSpPr>
                <a:spLocks noChangeArrowheads="1"/>
              </p:cNvSpPr>
              <p:nvPr/>
            </p:nvSpPr>
            <p:spPr bwMode="auto">
              <a:xfrm>
                <a:off x="4408" y="1216"/>
                <a:ext cx="192" cy="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47136" name="Text Box 30"/>
              <p:cNvSpPr txBox="1">
                <a:spLocks noChangeArrowheads="1"/>
              </p:cNvSpPr>
              <p:nvPr/>
            </p:nvSpPr>
            <p:spPr bwMode="auto">
              <a:xfrm>
                <a:off x="4944" y="1152"/>
                <a:ext cx="33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fa-IR" sz="1000">
                    <a:cs typeface="Lotus" panose="00000400000000000000" pitchFamily="2" charset="-78"/>
                  </a:rPr>
                  <a:t>Y0</a:t>
                </a:r>
              </a:p>
            </p:txBody>
          </p:sp>
        </p:grpSp>
        <p:sp>
          <p:nvSpPr>
            <p:cNvPr id="47128" name="Rectangle 31"/>
            <p:cNvSpPr>
              <a:spLocks noChangeArrowheads="1"/>
            </p:cNvSpPr>
            <p:nvPr/>
          </p:nvSpPr>
          <p:spPr bwMode="auto">
            <a:xfrm>
              <a:off x="204" y="255"/>
              <a:ext cx="3447" cy="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Multiplier</a:t>
            </a:r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7942263" y="3622675"/>
            <a:ext cx="6111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X0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Y0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X0 Y0</a:t>
            </a:r>
          </a:p>
        </p:txBody>
      </p:sp>
      <p:sp>
        <p:nvSpPr>
          <p:cNvPr id="47111" name="Rectangle 5"/>
          <p:cNvSpPr>
            <a:spLocks noChangeArrowheads="1"/>
          </p:cNvSpPr>
          <p:nvPr/>
        </p:nvSpPr>
        <p:spPr bwMode="auto">
          <a:xfrm>
            <a:off x="6862763" y="3622675"/>
            <a:ext cx="611187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X1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Y1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X1 Y0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X0 Y1</a:t>
            </a:r>
          </a:p>
        </p:txBody>
      </p:sp>
      <p:sp>
        <p:nvSpPr>
          <p:cNvPr id="47112" name="Rectangle 6"/>
          <p:cNvSpPr>
            <a:spLocks noChangeArrowheads="1"/>
          </p:cNvSpPr>
          <p:nvPr/>
        </p:nvSpPr>
        <p:spPr bwMode="auto">
          <a:xfrm>
            <a:off x="5757863" y="3635375"/>
            <a:ext cx="611187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X2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Y2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X2 Y0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X1 Y1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X0 Y2</a:t>
            </a:r>
          </a:p>
        </p:txBody>
      </p:sp>
      <p:sp>
        <p:nvSpPr>
          <p:cNvPr id="47113" name="Rectangle 7"/>
          <p:cNvSpPr>
            <a:spLocks noChangeArrowheads="1"/>
          </p:cNvSpPr>
          <p:nvPr/>
        </p:nvSpPr>
        <p:spPr bwMode="auto">
          <a:xfrm>
            <a:off x="4652963" y="3635375"/>
            <a:ext cx="6111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X3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Y3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X2 Y0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X2 Y1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X1 Y2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X0 Y3</a:t>
            </a:r>
          </a:p>
        </p:txBody>
      </p:sp>
      <p:sp>
        <p:nvSpPr>
          <p:cNvPr id="47114" name="Rectangle 8"/>
          <p:cNvSpPr>
            <a:spLocks noChangeArrowheads="1"/>
          </p:cNvSpPr>
          <p:nvPr/>
        </p:nvSpPr>
        <p:spPr bwMode="auto">
          <a:xfrm>
            <a:off x="3522663" y="3660775"/>
            <a:ext cx="6111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X3 Y1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X2 Y2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X1 Y3</a:t>
            </a:r>
          </a:p>
        </p:txBody>
      </p:sp>
      <p:sp>
        <p:nvSpPr>
          <p:cNvPr id="47115" name="Rectangle 9"/>
          <p:cNvSpPr>
            <a:spLocks noChangeArrowheads="1"/>
          </p:cNvSpPr>
          <p:nvPr/>
        </p:nvSpPr>
        <p:spPr bwMode="auto">
          <a:xfrm>
            <a:off x="2392363" y="3686175"/>
            <a:ext cx="6111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X3 Y2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X2 Y3</a:t>
            </a:r>
          </a:p>
        </p:txBody>
      </p:sp>
      <p:sp>
        <p:nvSpPr>
          <p:cNvPr id="47116" name="Rectangle 10"/>
          <p:cNvSpPr>
            <a:spLocks noChangeArrowheads="1"/>
          </p:cNvSpPr>
          <p:nvPr/>
        </p:nvSpPr>
        <p:spPr bwMode="auto">
          <a:xfrm>
            <a:off x="1350963" y="3673475"/>
            <a:ext cx="6111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X3 Y3</a:t>
            </a:r>
          </a:p>
        </p:txBody>
      </p:sp>
      <p:sp>
        <p:nvSpPr>
          <p:cNvPr id="47117" name="Line 11"/>
          <p:cNvSpPr>
            <a:spLocks noChangeShapeType="1"/>
          </p:cNvSpPr>
          <p:nvPr/>
        </p:nvSpPr>
        <p:spPr bwMode="auto">
          <a:xfrm>
            <a:off x="4305300" y="4283075"/>
            <a:ext cx="433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18" name="Rectangle 12"/>
          <p:cNvSpPr>
            <a:spLocks noChangeArrowheads="1"/>
          </p:cNvSpPr>
          <p:nvPr/>
        </p:nvSpPr>
        <p:spPr bwMode="auto">
          <a:xfrm>
            <a:off x="1447800" y="58959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Z6</a:t>
            </a:r>
          </a:p>
        </p:txBody>
      </p:sp>
      <p:sp>
        <p:nvSpPr>
          <p:cNvPr id="47119" name="Rectangle 13"/>
          <p:cNvSpPr>
            <a:spLocks noChangeArrowheads="1"/>
          </p:cNvSpPr>
          <p:nvPr/>
        </p:nvSpPr>
        <p:spPr bwMode="auto">
          <a:xfrm>
            <a:off x="2514600" y="59086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Z5</a:t>
            </a:r>
          </a:p>
        </p:txBody>
      </p:sp>
      <p:sp>
        <p:nvSpPr>
          <p:cNvPr id="47120" name="Rectangle 14"/>
          <p:cNvSpPr>
            <a:spLocks noChangeArrowheads="1"/>
          </p:cNvSpPr>
          <p:nvPr/>
        </p:nvSpPr>
        <p:spPr bwMode="auto">
          <a:xfrm>
            <a:off x="3619500" y="58959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Z4</a:t>
            </a:r>
          </a:p>
        </p:txBody>
      </p:sp>
      <p:sp>
        <p:nvSpPr>
          <p:cNvPr id="47121" name="Rectangle 15"/>
          <p:cNvSpPr>
            <a:spLocks noChangeArrowheads="1"/>
          </p:cNvSpPr>
          <p:nvPr/>
        </p:nvSpPr>
        <p:spPr bwMode="auto">
          <a:xfrm>
            <a:off x="4762500" y="59086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Z3</a:t>
            </a:r>
          </a:p>
        </p:txBody>
      </p:sp>
      <p:sp>
        <p:nvSpPr>
          <p:cNvPr id="47122" name="Rectangle 16"/>
          <p:cNvSpPr>
            <a:spLocks noChangeArrowheads="1"/>
          </p:cNvSpPr>
          <p:nvPr/>
        </p:nvSpPr>
        <p:spPr bwMode="auto">
          <a:xfrm>
            <a:off x="5867400" y="59086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Z2</a:t>
            </a:r>
          </a:p>
        </p:txBody>
      </p:sp>
      <p:sp>
        <p:nvSpPr>
          <p:cNvPr id="47123" name="Rectangle 17"/>
          <p:cNvSpPr>
            <a:spLocks noChangeArrowheads="1"/>
          </p:cNvSpPr>
          <p:nvPr/>
        </p:nvSpPr>
        <p:spPr bwMode="auto">
          <a:xfrm>
            <a:off x="6896100" y="59340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Z1</a:t>
            </a:r>
          </a:p>
        </p:txBody>
      </p:sp>
      <p:sp>
        <p:nvSpPr>
          <p:cNvPr id="47124" name="Rectangle 18"/>
          <p:cNvSpPr>
            <a:spLocks noChangeArrowheads="1"/>
          </p:cNvSpPr>
          <p:nvPr/>
        </p:nvSpPr>
        <p:spPr bwMode="auto">
          <a:xfrm>
            <a:off x="8051800" y="59340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Z0</a:t>
            </a:r>
          </a:p>
        </p:txBody>
      </p:sp>
      <p:sp>
        <p:nvSpPr>
          <p:cNvPr id="47125" name="Line 19"/>
          <p:cNvSpPr>
            <a:spLocks noChangeShapeType="1"/>
          </p:cNvSpPr>
          <p:nvPr/>
        </p:nvSpPr>
        <p:spPr bwMode="auto">
          <a:xfrm>
            <a:off x="368300" y="5794375"/>
            <a:ext cx="831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26" name="Rectangle 20"/>
          <p:cNvSpPr>
            <a:spLocks noChangeArrowheads="1"/>
          </p:cNvSpPr>
          <p:nvPr/>
        </p:nvSpPr>
        <p:spPr bwMode="auto">
          <a:xfrm>
            <a:off x="444500" y="58959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Z7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9FA9AC8-8AD7-4B8A-A11A-CDB9C4F805C8}" type="slidenum">
              <a:rPr lang="en-US" altLang="fa-IR" sz="1300" b="0">
                <a:latin typeface="Arial" panose="020B0604020202020204" pitchFamily="34" charset="0"/>
              </a:rPr>
              <a:pPr/>
              <a:t>28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4-Bit ALU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1633538"/>
          </a:xfrm>
        </p:spPr>
        <p:txBody>
          <a:bodyPr/>
          <a:lstStyle/>
          <a:p>
            <a:pPr eaLnBrk="1" hangingPunct="1"/>
            <a:r>
              <a:rPr lang="en-US" altLang="fa-IR" sz="2800" smtClean="0"/>
              <a:t>74181 TTL ALU</a:t>
            </a:r>
          </a:p>
          <a:p>
            <a:pPr lvl="1" eaLnBrk="1" hangingPunct="1"/>
            <a:r>
              <a:rPr lang="en-US" altLang="fa-IR" sz="2000" smtClean="0"/>
              <a:t>Arithmetic-Logic Unit</a:t>
            </a:r>
          </a:p>
        </p:txBody>
      </p:sp>
      <p:pic>
        <p:nvPicPr>
          <p:cNvPr id="49157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028825"/>
            <a:ext cx="85217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A01661A-E9EB-49C9-8CC1-A76F06F09AF4}" type="slidenum">
              <a:rPr lang="en-US" altLang="fa-IR" sz="1300" b="0">
                <a:latin typeface="Arial" panose="020B0604020202020204" pitchFamily="34" charset="0"/>
              </a:rPr>
              <a:pPr/>
              <a:t>29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4-Bit ALU</a:t>
            </a:r>
          </a:p>
        </p:txBody>
      </p:sp>
      <p:pic>
        <p:nvPicPr>
          <p:cNvPr id="512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7263" y="1219200"/>
            <a:ext cx="2147887" cy="4648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874C6EC-D695-431A-A569-DCA831413BAF}" type="slidenum">
              <a:rPr lang="en-US" altLang="fa-IR" sz="1300" b="0">
                <a:latin typeface="Arial" panose="020B0604020202020204" pitchFamily="34" charset="0"/>
              </a:rPr>
              <a:pPr/>
              <a:t>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Half Adder (HA)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6910387" cy="1130300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Add single bits</a:t>
            </a:r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1379538" y="1952625"/>
            <a:ext cx="276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Ai </a:t>
            </a:r>
            <a:endParaRPr lang="en-US" altLang="fa-IR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1416050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52" name="Rectangle 11"/>
          <p:cNvSpPr>
            <a:spLocks noChangeArrowheads="1"/>
          </p:cNvSpPr>
          <p:nvPr/>
        </p:nvSpPr>
        <p:spPr bwMode="auto">
          <a:xfrm>
            <a:off x="1416050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53" name="Rectangle 12"/>
          <p:cNvSpPr>
            <a:spLocks noChangeArrowheads="1"/>
          </p:cNvSpPr>
          <p:nvPr/>
        </p:nvSpPr>
        <p:spPr bwMode="auto">
          <a:xfrm>
            <a:off x="1416050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54" name="Rectangle 13"/>
          <p:cNvSpPr>
            <a:spLocks noChangeArrowheads="1"/>
          </p:cNvSpPr>
          <p:nvPr/>
        </p:nvSpPr>
        <p:spPr bwMode="auto">
          <a:xfrm>
            <a:off x="1416050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fa-IR"/>
          </a:p>
        </p:txBody>
      </p:sp>
      <p:sp>
        <p:nvSpPr>
          <p:cNvPr id="6155" name="Rectangle 14"/>
          <p:cNvSpPr>
            <a:spLocks noChangeArrowheads="1"/>
          </p:cNvSpPr>
          <p:nvPr/>
        </p:nvSpPr>
        <p:spPr bwMode="auto">
          <a:xfrm>
            <a:off x="1782763" y="1952625"/>
            <a:ext cx="276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Bi </a:t>
            </a:r>
            <a:endParaRPr lang="en-US" altLang="fa-IR"/>
          </a:p>
        </p:txBody>
      </p:sp>
      <p:sp>
        <p:nvSpPr>
          <p:cNvPr id="6156" name="Rectangle 15"/>
          <p:cNvSpPr>
            <a:spLocks noChangeArrowheads="1"/>
          </p:cNvSpPr>
          <p:nvPr/>
        </p:nvSpPr>
        <p:spPr bwMode="auto">
          <a:xfrm>
            <a:off x="181927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57" name="Rectangle 16"/>
          <p:cNvSpPr>
            <a:spLocks noChangeArrowheads="1"/>
          </p:cNvSpPr>
          <p:nvPr/>
        </p:nvSpPr>
        <p:spPr bwMode="auto">
          <a:xfrm>
            <a:off x="181927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58" name="Rectangle 17"/>
          <p:cNvSpPr>
            <a:spLocks noChangeArrowheads="1"/>
          </p:cNvSpPr>
          <p:nvPr/>
        </p:nvSpPr>
        <p:spPr bwMode="auto">
          <a:xfrm>
            <a:off x="181927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59" name="Rectangle 18"/>
          <p:cNvSpPr>
            <a:spLocks noChangeArrowheads="1"/>
          </p:cNvSpPr>
          <p:nvPr/>
        </p:nvSpPr>
        <p:spPr bwMode="auto">
          <a:xfrm>
            <a:off x="181927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fa-IR"/>
          </a:p>
        </p:txBody>
      </p:sp>
      <p:sp>
        <p:nvSpPr>
          <p:cNvPr id="6160" name="Rectangle 19"/>
          <p:cNvSpPr>
            <a:spLocks noChangeArrowheads="1"/>
          </p:cNvSpPr>
          <p:nvPr/>
        </p:nvSpPr>
        <p:spPr bwMode="auto">
          <a:xfrm>
            <a:off x="2149475" y="1952625"/>
            <a:ext cx="5286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Sum </a:t>
            </a:r>
            <a:endParaRPr lang="en-US" altLang="fa-IR"/>
          </a:p>
        </p:txBody>
      </p:sp>
      <p:sp>
        <p:nvSpPr>
          <p:cNvPr id="6161" name="Rectangle 20"/>
          <p:cNvSpPr>
            <a:spLocks noChangeArrowheads="1"/>
          </p:cNvSpPr>
          <p:nvPr/>
        </p:nvSpPr>
        <p:spPr bwMode="auto">
          <a:xfrm>
            <a:off x="233362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62" name="Rectangle 21"/>
          <p:cNvSpPr>
            <a:spLocks noChangeArrowheads="1"/>
          </p:cNvSpPr>
          <p:nvPr/>
        </p:nvSpPr>
        <p:spPr bwMode="auto">
          <a:xfrm>
            <a:off x="233362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63" name="Rectangle 22"/>
          <p:cNvSpPr>
            <a:spLocks noChangeArrowheads="1"/>
          </p:cNvSpPr>
          <p:nvPr/>
        </p:nvSpPr>
        <p:spPr bwMode="auto">
          <a:xfrm>
            <a:off x="233362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64" name="Rectangle 23"/>
          <p:cNvSpPr>
            <a:spLocks noChangeArrowheads="1"/>
          </p:cNvSpPr>
          <p:nvPr/>
        </p:nvSpPr>
        <p:spPr bwMode="auto">
          <a:xfrm>
            <a:off x="233362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fa-IR"/>
          </a:p>
        </p:txBody>
      </p:sp>
      <p:sp>
        <p:nvSpPr>
          <p:cNvPr id="6165" name="Rectangle 24"/>
          <p:cNvSpPr>
            <a:spLocks noChangeArrowheads="1"/>
          </p:cNvSpPr>
          <p:nvPr/>
        </p:nvSpPr>
        <p:spPr bwMode="auto">
          <a:xfrm>
            <a:off x="2754313" y="1952625"/>
            <a:ext cx="6254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Carry </a:t>
            </a:r>
            <a:endParaRPr lang="en-US" altLang="fa-IR"/>
          </a:p>
        </p:txBody>
      </p:sp>
      <p:sp>
        <p:nvSpPr>
          <p:cNvPr id="6166" name="Rectangle 25"/>
          <p:cNvSpPr>
            <a:spLocks noChangeArrowheads="1"/>
          </p:cNvSpPr>
          <p:nvPr/>
        </p:nvSpPr>
        <p:spPr bwMode="auto">
          <a:xfrm>
            <a:off x="297497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67" name="Rectangle 26"/>
          <p:cNvSpPr>
            <a:spLocks noChangeArrowheads="1"/>
          </p:cNvSpPr>
          <p:nvPr/>
        </p:nvSpPr>
        <p:spPr bwMode="auto">
          <a:xfrm>
            <a:off x="297497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68" name="Rectangle 27"/>
          <p:cNvSpPr>
            <a:spLocks noChangeArrowheads="1"/>
          </p:cNvSpPr>
          <p:nvPr/>
        </p:nvSpPr>
        <p:spPr bwMode="auto">
          <a:xfrm>
            <a:off x="297497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69" name="Rectangle 28"/>
          <p:cNvSpPr>
            <a:spLocks noChangeArrowheads="1"/>
          </p:cNvSpPr>
          <p:nvPr/>
        </p:nvSpPr>
        <p:spPr bwMode="auto">
          <a:xfrm>
            <a:off x="297497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fa-IR"/>
          </a:p>
        </p:txBody>
      </p:sp>
      <p:sp>
        <p:nvSpPr>
          <p:cNvPr id="6170" name="Line 29"/>
          <p:cNvSpPr>
            <a:spLocks noChangeShapeType="1"/>
          </p:cNvSpPr>
          <p:nvPr/>
        </p:nvSpPr>
        <p:spPr bwMode="auto">
          <a:xfrm>
            <a:off x="1306513" y="2205038"/>
            <a:ext cx="21082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71" name="Line 30"/>
          <p:cNvSpPr>
            <a:spLocks noChangeShapeType="1"/>
          </p:cNvSpPr>
          <p:nvPr/>
        </p:nvSpPr>
        <p:spPr bwMode="auto">
          <a:xfrm>
            <a:off x="2076450" y="1970088"/>
            <a:ext cx="1588" cy="1250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9189043-FC65-49A7-87FE-29255DE32ABF}" type="slidenum">
              <a:rPr lang="en-US" altLang="fa-IR" sz="1300" b="0">
                <a:latin typeface="Arial" panose="020B0604020202020204" pitchFamily="34" charset="0"/>
              </a:rPr>
              <a:pPr/>
              <a:t>30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BCD Addition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1028700" y="1651000"/>
            <a:ext cx="1130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Addition:</a:t>
            </a: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1612900" y="2133600"/>
            <a:ext cx="165735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5  =  0101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3  =  0011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        1000  =  8</a:t>
            </a:r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>
            <a:off x="2159000" y="2819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90631" name="Rectangle 7"/>
          <p:cNvSpPr>
            <a:spLocks noChangeArrowheads="1"/>
          </p:cNvSpPr>
          <p:nvPr/>
        </p:nvSpPr>
        <p:spPr bwMode="auto">
          <a:xfrm>
            <a:off x="4648200" y="2159000"/>
            <a:ext cx="186055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5  =  0101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8  =  1000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        1101  =  13!</a:t>
            </a:r>
          </a:p>
        </p:txBody>
      </p:sp>
      <p:sp>
        <p:nvSpPr>
          <p:cNvPr id="1690632" name="Line 8"/>
          <p:cNvSpPr>
            <a:spLocks noChangeShapeType="1"/>
          </p:cNvSpPr>
          <p:nvPr/>
        </p:nvSpPr>
        <p:spPr bwMode="auto">
          <a:xfrm>
            <a:off x="5156200" y="2844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90633" name="Rectangle 9"/>
          <p:cNvSpPr>
            <a:spLocks noChangeArrowheads="1"/>
          </p:cNvSpPr>
          <p:nvPr/>
        </p:nvSpPr>
        <p:spPr bwMode="auto">
          <a:xfrm>
            <a:off x="6769100" y="2374900"/>
            <a:ext cx="17526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Problem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when digit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sum exceeds 9</a:t>
            </a:r>
          </a:p>
        </p:txBody>
      </p:sp>
      <p:sp>
        <p:nvSpPr>
          <p:cNvPr id="1690634" name="Rectangle 10"/>
          <p:cNvSpPr>
            <a:spLocks noChangeArrowheads="1"/>
          </p:cNvSpPr>
          <p:nvPr/>
        </p:nvSpPr>
        <p:spPr bwMode="auto">
          <a:xfrm>
            <a:off x="1536700" y="3606800"/>
            <a:ext cx="4470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Solution: add 6 (0110) if sum exceeds 9!</a:t>
            </a:r>
          </a:p>
        </p:txBody>
      </p:sp>
      <p:sp>
        <p:nvSpPr>
          <p:cNvPr id="1690635" name="Rectangle 11"/>
          <p:cNvSpPr>
            <a:spLocks noChangeArrowheads="1"/>
          </p:cNvSpPr>
          <p:nvPr/>
        </p:nvSpPr>
        <p:spPr bwMode="auto">
          <a:xfrm>
            <a:off x="1574800" y="4127500"/>
            <a:ext cx="260985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5  =  0101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8  =  1000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        1101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6  =  0110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      1 0011 = 1 3 in BCD</a:t>
            </a:r>
          </a:p>
        </p:txBody>
      </p:sp>
      <p:sp>
        <p:nvSpPr>
          <p:cNvPr id="1690636" name="Line 12"/>
          <p:cNvSpPr>
            <a:spLocks noChangeShapeType="1"/>
          </p:cNvSpPr>
          <p:nvPr/>
        </p:nvSpPr>
        <p:spPr bwMode="auto">
          <a:xfrm>
            <a:off x="2082800" y="4813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90637" name="Line 13"/>
          <p:cNvSpPr>
            <a:spLocks noChangeShapeType="1"/>
          </p:cNvSpPr>
          <p:nvPr/>
        </p:nvSpPr>
        <p:spPr bwMode="auto">
          <a:xfrm>
            <a:off x="2120900" y="5740400"/>
            <a:ext cx="55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90638" name="Rectangle 14"/>
          <p:cNvSpPr>
            <a:spLocks noChangeArrowheads="1"/>
          </p:cNvSpPr>
          <p:nvPr/>
        </p:nvSpPr>
        <p:spPr bwMode="auto">
          <a:xfrm>
            <a:off x="5029200" y="4127500"/>
            <a:ext cx="273685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9  =  1001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7  =  0111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      1 0000 = 16 in binary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6  =  0110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      1 0110 = 1 6 in BCD</a:t>
            </a:r>
          </a:p>
        </p:txBody>
      </p:sp>
      <p:sp>
        <p:nvSpPr>
          <p:cNvPr id="1690639" name="Line 15"/>
          <p:cNvSpPr>
            <a:spLocks noChangeShapeType="1"/>
          </p:cNvSpPr>
          <p:nvPr/>
        </p:nvSpPr>
        <p:spPr bwMode="auto">
          <a:xfrm>
            <a:off x="5537200" y="4813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90640" name="Line 16"/>
          <p:cNvSpPr>
            <a:spLocks noChangeShapeType="1"/>
          </p:cNvSpPr>
          <p:nvPr/>
        </p:nvSpPr>
        <p:spPr bwMode="auto">
          <a:xfrm>
            <a:off x="5575300" y="5740400"/>
            <a:ext cx="55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9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9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9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9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9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9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9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9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9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31" grpId="0"/>
      <p:bldP spid="1690632" grpId="0" animBg="1"/>
      <p:bldP spid="1690633" grpId="0"/>
      <p:bldP spid="1690634" grpId="0"/>
      <p:bldP spid="1690635" grpId="0"/>
      <p:bldP spid="1690636" grpId="0" animBg="1"/>
      <p:bldP spid="1690637" grpId="0" animBg="1"/>
      <p:bldP spid="1690638" grpId="0"/>
      <p:bldP spid="1690639" grpId="0" animBg="1"/>
      <p:bldP spid="16906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52BACB5-590E-427F-8E80-16266633809C}" type="slidenum">
              <a:rPr lang="en-US" altLang="fa-IR" sz="1300" b="0">
                <a:latin typeface="Arial" panose="020B0604020202020204" pitchFamily="34" charset="0"/>
              </a:rPr>
              <a:pPr/>
              <a:t>31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اعداد در مبناهاي مختلف</a:t>
            </a:r>
            <a:endParaRPr lang="en-US" altLang="fa-IR" sz="3600" smtClean="0"/>
          </a:p>
        </p:txBody>
      </p:sp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908050"/>
            <a:ext cx="5518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835150" y="4076700"/>
            <a:ext cx="2016125" cy="14398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fa-IR" altLang="fa-IR">
              <a:solidFill>
                <a:srgbClr val="FF0000"/>
              </a:solidFill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352550" y="5924550"/>
            <a:ext cx="6502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Add 0110 to sum whenever it exceeds 1001 (11XX or 1X1X)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8355199-7963-4CC0-8233-06A586344184}" type="slidenum">
              <a:rPr lang="en-US" altLang="fa-IR" sz="1300" b="0">
                <a:latin typeface="Arial" panose="020B0604020202020204" pitchFamily="34" charset="0"/>
              </a:rPr>
              <a:pPr/>
              <a:t>32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BCD Adder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352550" y="5924550"/>
            <a:ext cx="6502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Add 0110 to sum whenever it exceeds 1001 (11XX or 1X1X)</a:t>
            </a:r>
          </a:p>
        </p:txBody>
      </p:sp>
      <p:sp>
        <p:nvSpPr>
          <p:cNvPr id="57349" name="AutoShape 6"/>
          <p:cNvSpPr>
            <a:spLocks noChangeAspect="1" noChangeArrowheads="1" noTextEdit="1"/>
          </p:cNvSpPr>
          <p:nvPr/>
        </p:nvSpPr>
        <p:spPr bwMode="auto">
          <a:xfrm>
            <a:off x="1463675" y="1082675"/>
            <a:ext cx="617855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7354" name="Group 21"/>
          <p:cNvGrpSpPr>
            <a:grpSpLocks/>
          </p:cNvGrpSpPr>
          <p:nvPr/>
        </p:nvGrpSpPr>
        <p:grpSpPr bwMode="auto">
          <a:xfrm>
            <a:off x="7034213" y="2089150"/>
            <a:ext cx="76200" cy="57150"/>
            <a:chOff x="4431" y="1316"/>
            <a:chExt cx="48" cy="36"/>
          </a:xfrm>
        </p:grpSpPr>
        <p:pic>
          <p:nvPicPr>
            <p:cNvPr id="57550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" y="1316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51" name="Freeform 20"/>
            <p:cNvSpPr>
              <a:spLocks/>
            </p:cNvSpPr>
            <p:nvPr/>
          </p:nvSpPr>
          <p:spPr bwMode="auto">
            <a:xfrm>
              <a:off x="4431" y="1316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48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48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7355" name="Line 22"/>
          <p:cNvSpPr>
            <a:spLocks noChangeShapeType="1"/>
          </p:cNvSpPr>
          <p:nvPr/>
        </p:nvSpPr>
        <p:spPr bwMode="auto">
          <a:xfrm flipH="1">
            <a:off x="7072313" y="2108200"/>
            <a:ext cx="2460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6" name="Rectangle 23"/>
          <p:cNvSpPr>
            <a:spLocks noChangeArrowheads="1"/>
          </p:cNvSpPr>
          <p:nvPr/>
        </p:nvSpPr>
        <p:spPr bwMode="auto">
          <a:xfrm>
            <a:off x="2443163" y="1681163"/>
            <a:ext cx="912812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57" name="Group 26"/>
          <p:cNvGrpSpPr>
            <a:grpSpLocks/>
          </p:cNvGrpSpPr>
          <p:nvPr/>
        </p:nvGrpSpPr>
        <p:grpSpPr bwMode="auto">
          <a:xfrm>
            <a:off x="2794000" y="1974850"/>
            <a:ext cx="220663" cy="182563"/>
            <a:chOff x="1760" y="1244"/>
            <a:chExt cx="139" cy="115"/>
          </a:xfrm>
        </p:grpSpPr>
        <p:sp>
          <p:nvSpPr>
            <p:cNvPr id="57548" name="Rectangle 24"/>
            <p:cNvSpPr>
              <a:spLocks noChangeArrowheads="1"/>
            </p:cNvSpPr>
            <p:nvPr/>
          </p:nvSpPr>
          <p:spPr bwMode="auto">
            <a:xfrm>
              <a:off x="1760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9" name="Rectangle 25"/>
            <p:cNvSpPr>
              <a:spLocks noChangeArrowheads="1"/>
            </p:cNvSpPr>
            <p:nvPr/>
          </p:nvSpPr>
          <p:spPr bwMode="auto">
            <a:xfrm>
              <a:off x="1808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58" name="Line 27"/>
          <p:cNvSpPr>
            <a:spLocks noChangeShapeType="1"/>
          </p:cNvSpPr>
          <p:nvPr/>
        </p:nvSpPr>
        <p:spPr bwMode="auto">
          <a:xfrm>
            <a:off x="264160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9" name="Line 28"/>
          <p:cNvSpPr>
            <a:spLocks noChangeShapeType="1"/>
          </p:cNvSpPr>
          <p:nvPr/>
        </p:nvSpPr>
        <p:spPr bwMode="auto">
          <a:xfrm>
            <a:off x="309880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0" name="Line 29"/>
          <p:cNvSpPr>
            <a:spLocks noChangeShapeType="1"/>
          </p:cNvSpPr>
          <p:nvPr/>
        </p:nvSpPr>
        <p:spPr bwMode="auto">
          <a:xfrm flipH="1">
            <a:off x="1558925" y="2108200"/>
            <a:ext cx="8747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1" name="Line 30"/>
          <p:cNvSpPr>
            <a:spLocks noChangeShapeType="1"/>
          </p:cNvSpPr>
          <p:nvPr/>
        </p:nvSpPr>
        <p:spPr bwMode="auto">
          <a:xfrm>
            <a:off x="2870200" y="2582864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2" name="Rectangle 31"/>
          <p:cNvSpPr>
            <a:spLocks noChangeArrowheads="1"/>
          </p:cNvSpPr>
          <p:nvPr/>
        </p:nvSpPr>
        <p:spPr bwMode="auto">
          <a:xfrm>
            <a:off x="3678238" y="1681163"/>
            <a:ext cx="912812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63" name="Group 34"/>
          <p:cNvGrpSpPr>
            <a:grpSpLocks/>
          </p:cNvGrpSpPr>
          <p:nvPr/>
        </p:nvGrpSpPr>
        <p:grpSpPr bwMode="auto">
          <a:xfrm>
            <a:off x="3992563" y="1974850"/>
            <a:ext cx="239712" cy="182563"/>
            <a:chOff x="2515" y="1244"/>
            <a:chExt cx="151" cy="115"/>
          </a:xfrm>
        </p:grpSpPr>
        <p:sp>
          <p:nvSpPr>
            <p:cNvPr id="57546" name="Rectangle 32"/>
            <p:cNvSpPr>
              <a:spLocks noChangeArrowheads="1"/>
            </p:cNvSpPr>
            <p:nvPr/>
          </p:nvSpPr>
          <p:spPr bwMode="auto">
            <a:xfrm>
              <a:off x="2515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7" name="Rectangle 33"/>
            <p:cNvSpPr>
              <a:spLocks noChangeArrowheads="1"/>
            </p:cNvSpPr>
            <p:nvPr/>
          </p:nvSpPr>
          <p:spPr bwMode="auto">
            <a:xfrm>
              <a:off x="2575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64" name="Line 35"/>
          <p:cNvSpPr>
            <a:spLocks noChangeShapeType="1"/>
          </p:cNvSpPr>
          <p:nvPr/>
        </p:nvSpPr>
        <p:spPr bwMode="auto">
          <a:xfrm>
            <a:off x="3878263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5" name="Line 36"/>
          <p:cNvSpPr>
            <a:spLocks noChangeShapeType="1"/>
          </p:cNvSpPr>
          <p:nvPr/>
        </p:nvSpPr>
        <p:spPr bwMode="auto">
          <a:xfrm>
            <a:off x="4333875" y="1292225"/>
            <a:ext cx="1588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6" name="Line 37"/>
          <p:cNvSpPr>
            <a:spLocks noChangeShapeType="1"/>
          </p:cNvSpPr>
          <p:nvPr/>
        </p:nvSpPr>
        <p:spPr bwMode="auto">
          <a:xfrm flipH="1">
            <a:off x="3402013" y="2108200"/>
            <a:ext cx="2476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7" name="Line 38"/>
          <p:cNvSpPr>
            <a:spLocks noChangeShapeType="1"/>
          </p:cNvSpPr>
          <p:nvPr/>
        </p:nvSpPr>
        <p:spPr bwMode="auto">
          <a:xfrm>
            <a:off x="4087813" y="2582863"/>
            <a:ext cx="1587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8" name="Rectangle 39"/>
          <p:cNvSpPr>
            <a:spLocks noChangeArrowheads="1"/>
          </p:cNvSpPr>
          <p:nvPr/>
        </p:nvSpPr>
        <p:spPr bwMode="auto">
          <a:xfrm>
            <a:off x="4876800" y="1681163"/>
            <a:ext cx="911225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69" name="Group 42"/>
          <p:cNvGrpSpPr>
            <a:grpSpLocks/>
          </p:cNvGrpSpPr>
          <p:nvPr/>
        </p:nvGrpSpPr>
        <p:grpSpPr bwMode="auto">
          <a:xfrm>
            <a:off x="5208588" y="1974850"/>
            <a:ext cx="220662" cy="182563"/>
            <a:chOff x="3281" y="1244"/>
            <a:chExt cx="139" cy="115"/>
          </a:xfrm>
        </p:grpSpPr>
        <p:sp>
          <p:nvSpPr>
            <p:cNvPr id="57544" name="Rectangle 40"/>
            <p:cNvSpPr>
              <a:spLocks noChangeArrowheads="1"/>
            </p:cNvSpPr>
            <p:nvPr/>
          </p:nvSpPr>
          <p:spPr bwMode="auto">
            <a:xfrm>
              <a:off x="3281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5" name="Rectangle 41"/>
            <p:cNvSpPr>
              <a:spLocks noChangeArrowheads="1"/>
            </p:cNvSpPr>
            <p:nvPr/>
          </p:nvSpPr>
          <p:spPr bwMode="auto">
            <a:xfrm>
              <a:off x="3329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70" name="Line 43"/>
          <p:cNvSpPr>
            <a:spLocks noChangeShapeType="1"/>
          </p:cNvSpPr>
          <p:nvPr/>
        </p:nvSpPr>
        <p:spPr bwMode="auto">
          <a:xfrm>
            <a:off x="5094288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1" name="Line 44"/>
          <p:cNvSpPr>
            <a:spLocks noChangeShapeType="1"/>
          </p:cNvSpPr>
          <p:nvPr/>
        </p:nvSpPr>
        <p:spPr bwMode="auto">
          <a:xfrm>
            <a:off x="5551488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2" name="Line 45"/>
          <p:cNvSpPr>
            <a:spLocks noChangeShapeType="1"/>
          </p:cNvSpPr>
          <p:nvPr/>
        </p:nvSpPr>
        <p:spPr bwMode="auto">
          <a:xfrm flipH="1">
            <a:off x="4581525" y="2108200"/>
            <a:ext cx="2667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3" name="Rectangle 46"/>
          <p:cNvSpPr>
            <a:spLocks noChangeArrowheads="1"/>
          </p:cNvSpPr>
          <p:nvPr/>
        </p:nvSpPr>
        <p:spPr bwMode="auto">
          <a:xfrm>
            <a:off x="6130925" y="1681163"/>
            <a:ext cx="912813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74" name="Group 49"/>
          <p:cNvGrpSpPr>
            <a:grpSpLocks/>
          </p:cNvGrpSpPr>
          <p:nvPr/>
        </p:nvGrpSpPr>
        <p:grpSpPr bwMode="auto">
          <a:xfrm>
            <a:off x="6464300" y="1974850"/>
            <a:ext cx="219075" cy="182563"/>
            <a:chOff x="4072" y="1244"/>
            <a:chExt cx="138" cy="115"/>
          </a:xfrm>
        </p:grpSpPr>
        <p:sp>
          <p:nvSpPr>
            <p:cNvPr id="57542" name="Rectangle 47"/>
            <p:cNvSpPr>
              <a:spLocks noChangeArrowheads="1"/>
            </p:cNvSpPr>
            <p:nvPr/>
          </p:nvSpPr>
          <p:spPr bwMode="auto">
            <a:xfrm>
              <a:off x="4072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3" name="Rectangle 48"/>
            <p:cNvSpPr>
              <a:spLocks noChangeArrowheads="1"/>
            </p:cNvSpPr>
            <p:nvPr/>
          </p:nvSpPr>
          <p:spPr bwMode="auto">
            <a:xfrm>
              <a:off x="4119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75" name="Line 50"/>
          <p:cNvSpPr>
            <a:spLocks noChangeShapeType="1"/>
          </p:cNvSpPr>
          <p:nvPr/>
        </p:nvSpPr>
        <p:spPr bwMode="auto">
          <a:xfrm>
            <a:off x="633095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6" name="Line 51"/>
          <p:cNvSpPr>
            <a:spLocks noChangeShapeType="1"/>
          </p:cNvSpPr>
          <p:nvPr/>
        </p:nvSpPr>
        <p:spPr bwMode="auto">
          <a:xfrm>
            <a:off x="6786563" y="1292225"/>
            <a:ext cx="1587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7" name="Line 52"/>
          <p:cNvSpPr>
            <a:spLocks noChangeShapeType="1"/>
          </p:cNvSpPr>
          <p:nvPr/>
        </p:nvSpPr>
        <p:spPr bwMode="auto">
          <a:xfrm flipH="1">
            <a:off x="5816600" y="2108200"/>
            <a:ext cx="2857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8" name="Line 53"/>
          <p:cNvSpPr>
            <a:spLocks noChangeShapeType="1"/>
          </p:cNvSpPr>
          <p:nvPr/>
        </p:nvSpPr>
        <p:spPr bwMode="auto">
          <a:xfrm>
            <a:off x="6557964" y="2582863"/>
            <a:ext cx="0" cy="3032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2" name="Line 59"/>
          <p:cNvSpPr>
            <a:spLocks noChangeShapeType="1"/>
          </p:cNvSpPr>
          <p:nvPr/>
        </p:nvSpPr>
        <p:spPr bwMode="auto">
          <a:xfrm>
            <a:off x="4087813" y="4616450"/>
            <a:ext cx="1587" cy="722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6" name="Line 65"/>
          <p:cNvSpPr>
            <a:spLocks noChangeShapeType="1"/>
          </p:cNvSpPr>
          <p:nvPr/>
        </p:nvSpPr>
        <p:spPr bwMode="auto">
          <a:xfrm>
            <a:off x="5303838" y="4578350"/>
            <a:ext cx="1587" cy="741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7" name="Rectangle 66"/>
          <p:cNvSpPr>
            <a:spLocks noChangeArrowheads="1"/>
          </p:cNvSpPr>
          <p:nvPr/>
        </p:nvSpPr>
        <p:spPr bwMode="auto">
          <a:xfrm>
            <a:off x="7375525" y="1993900"/>
            <a:ext cx="2698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Cin </a:t>
            </a:r>
            <a:endParaRPr lang="en-US" altLang="fa-IR"/>
          </a:p>
        </p:txBody>
      </p:sp>
      <p:grpSp>
        <p:nvGrpSpPr>
          <p:cNvPr id="57388" name="Group 69"/>
          <p:cNvGrpSpPr>
            <a:grpSpLocks/>
          </p:cNvGrpSpPr>
          <p:nvPr/>
        </p:nvGrpSpPr>
        <p:grpSpPr bwMode="auto">
          <a:xfrm>
            <a:off x="2586038" y="1063625"/>
            <a:ext cx="207962" cy="231775"/>
            <a:chOff x="1629" y="670"/>
            <a:chExt cx="131" cy="146"/>
          </a:xfrm>
        </p:grpSpPr>
        <p:sp>
          <p:nvSpPr>
            <p:cNvPr id="57536" name="Rectangle 67"/>
            <p:cNvSpPr>
              <a:spLocks noChangeArrowheads="1"/>
            </p:cNvSpPr>
            <p:nvPr/>
          </p:nvSpPr>
          <p:spPr bwMode="auto">
            <a:xfrm>
              <a:off x="162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7537" name="Rectangle 68"/>
            <p:cNvSpPr>
              <a:spLocks noChangeArrowheads="1"/>
            </p:cNvSpPr>
            <p:nvPr/>
          </p:nvSpPr>
          <p:spPr bwMode="auto">
            <a:xfrm>
              <a:off x="1700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3 </a:t>
              </a:r>
              <a:endParaRPr lang="en-US" altLang="fa-IR"/>
            </a:p>
          </p:txBody>
        </p:sp>
      </p:grpSp>
      <p:grpSp>
        <p:nvGrpSpPr>
          <p:cNvPr id="57389" name="Group 72"/>
          <p:cNvGrpSpPr>
            <a:grpSpLocks/>
          </p:cNvGrpSpPr>
          <p:nvPr/>
        </p:nvGrpSpPr>
        <p:grpSpPr bwMode="auto">
          <a:xfrm>
            <a:off x="3802063" y="1063625"/>
            <a:ext cx="209550" cy="231775"/>
            <a:chOff x="2395" y="670"/>
            <a:chExt cx="132" cy="146"/>
          </a:xfrm>
        </p:grpSpPr>
        <p:sp>
          <p:nvSpPr>
            <p:cNvPr id="57534" name="Rectangle 70"/>
            <p:cNvSpPr>
              <a:spLocks noChangeArrowheads="1"/>
            </p:cNvSpPr>
            <p:nvPr/>
          </p:nvSpPr>
          <p:spPr bwMode="auto">
            <a:xfrm>
              <a:off x="2395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7535" name="Rectangle 71"/>
            <p:cNvSpPr>
              <a:spLocks noChangeArrowheads="1"/>
            </p:cNvSpPr>
            <p:nvPr/>
          </p:nvSpPr>
          <p:spPr bwMode="auto">
            <a:xfrm>
              <a:off x="2467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2 </a:t>
              </a:r>
              <a:endParaRPr lang="en-US" altLang="fa-IR"/>
            </a:p>
          </p:txBody>
        </p:sp>
      </p:grpSp>
      <p:grpSp>
        <p:nvGrpSpPr>
          <p:cNvPr id="57390" name="Group 75"/>
          <p:cNvGrpSpPr>
            <a:grpSpLocks/>
          </p:cNvGrpSpPr>
          <p:nvPr/>
        </p:nvGrpSpPr>
        <p:grpSpPr bwMode="auto">
          <a:xfrm>
            <a:off x="5018088" y="1063625"/>
            <a:ext cx="209550" cy="231775"/>
            <a:chOff x="3161" y="670"/>
            <a:chExt cx="132" cy="146"/>
          </a:xfrm>
        </p:grpSpPr>
        <p:sp>
          <p:nvSpPr>
            <p:cNvPr id="57532" name="Rectangle 73"/>
            <p:cNvSpPr>
              <a:spLocks noChangeArrowheads="1"/>
            </p:cNvSpPr>
            <p:nvPr/>
          </p:nvSpPr>
          <p:spPr bwMode="auto">
            <a:xfrm>
              <a:off x="3161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7533" name="Rectangle 74"/>
            <p:cNvSpPr>
              <a:spLocks noChangeArrowheads="1"/>
            </p:cNvSpPr>
            <p:nvPr/>
          </p:nvSpPr>
          <p:spPr bwMode="auto">
            <a:xfrm>
              <a:off x="3233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</p:grpSp>
      <p:grpSp>
        <p:nvGrpSpPr>
          <p:cNvPr id="57391" name="Group 78"/>
          <p:cNvGrpSpPr>
            <a:grpSpLocks/>
          </p:cNvGrpSpPr>
          <p:nvPr/>
        </p:nvGrpSpPr>
        <p:grpSpPr bwMode="auto">
          <a:xfrm>
            <a:off x="6254750" y="1063625"/>
            <a:ext cx="209550" cy="231775"/>
            <a:chOff x="3940" y="670"/>
            <a:chExt cx="132" cy="146"/>
          </a:xfrm>
        </p:grpSpPr>
        <p:sp>
          <p:nvSpPr>
            <p:cNvPr id="57530" name="Rectangle 76"/>
            <p:cNvSpPr>
              <a:spLocks noChangeArrowheads="1"/>
            </p:cNvSpPr>
            <p:nvPr/>
          </p:nvSpPr>
          <p:spPr bwMode="auto">
            <a:xfrm>
              <a:off x="3940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7531" name="Rectangle 77"/>
            <p:cNvSpPr>
              <a:spLocks noChangeArrowheads="1"/>
            </p:cNvSpPr>
            <p:nvPr/>
          </p:nvSpPr>
          <p:spPr bwMode="auto">
            <a:xfrm>
              <a:off x="4012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</p:grpSp>
      <p:grpSp>
        <p:nvGrpSpPr>
          <p:cNvPr id="57392" name="Group 81"/>
          <p:cNvGrpSpPr>
            <a:grpSpLocks/>
          </p:cNvGrpSpPr>
          <p:nvPr/>
        </p:nvGrpSpPr>
        <p:grpSpPr bwMode="auto">
          <a:xfrm>
            <a:off x="3022600" y="1063625"/>
            <a:ext cx="209550" cy="231775"/>
            <a:chOff x="1904" y="670"/>
            <a:chExt cx="132" cy="146"/>
          </a:xfrm>
        </p:grpSpPr>
        <p:sp>
          <p:nvSpPr>
            <p:cNvPr id="57528" name="Rectangle 79"/>
            <p:cNvSpPr>
              <a:spLocks noChangeArrowheads="1"/>
            </p:cNvSpPr>
            <p:nvPr/>
          </p:nvSpPr>
          <p:spPr bwMode="auto">
            <a:xfrm>
              <a:off x="1904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7529" name="Rectangle 80"/>
            <p:cNvSpPr>
              <a:spLocks noChangeArrowheads="1"/>
            </p:cNvSpPr>
            <p:nvPr/>
          </p:nvSpPr>
          <p:spPr bwMode="auto">
            <a:xfrm>
              <a:off x="1976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3 </a:t>
              </a:r>
              <a:endParaRPr lang="en-US" altLang="fa-IR"/>
            </a:p>
          </p:txBody>
        </p:sp>
      </p:grpSp>
      <p:grpSp>
        <p:nvGrpSpPr>
          <p:cNvPr id="57393" name="Group 84"/>
          <p:cNvGrpSpPr>
            <a:grpSpLocks/>
          </p:cNvGrpSpPr>
          <p:nvPr/>
        </p:nvGrpSpPr>
        <p:grpSpPr bwMode="auto">
          <a:xfrm>
            <a:off x="4257675" y="1063625"/>
            <a:ext cx="190500" cy="231775"/>
            <a:chOff x="2682" y="670"/>
            <a:chExt cx="120" cy="146"/>
          </a:xfrm>
        </p:grpSpPr>
        <p:sp>
          <p:nvSpPr>
            <p:cNvPr id="57526" name="Rectangle 82"/>
            <p:cNvSpPr>
              <a:spLocks noChangeArrowheads="1"/>
            </p:cNvSpPr>
            <p:nvPr/>
          </p:nvSpPr>
          <p:spPr bwMode="auto">
            <a:xfrm>
              <a:off x="2682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7527" name="Rectangle 83"/>
            <p:cNvSpPr>
              <a:spLocks noChangeArrowheads="1"/>
            </p:cNvSpPr>
            <p:nvPr/>
          </p:nvSpPr>
          <p:spPr bwMode="auto">
            <a:xfrm>
              <a:off x="2742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2 </a:t>
              </a:r>
              <a:endParaRPr lang="en-US" altLang="fa-IR"/>
            </a:p>
          </p:txBody>
        </p:sp>
      </p:grpSp>
      <p:grpSp>
        <p:nvGrpSpPr>
          <p:cNvPr id="57394" name="Group 87"/>
          <p:cNvGrpSpPr>
            <a:grpSpLocks/>
          </p:cNvGrpSpPr>
          <p:nvPr/>
        </p:nvGrpSpPr>
        <p:grpSpPr bwMode="auto">
          <a:xfrm>
            <a:off x="5475288" y="1063625"/>
            <a:ext cx="190500" cy="231775"/>
            <a:chOff x="3449" y="670"/>
            <a:chExt cx="120" cy="146"/>
          </a:xfrm>
        </p:grpSpPr>
        <p:sp>
          <p:nvSpPr>
            <p:cNvPr id="57524" name="Rectangle 85"/>
            <p:cNvSpPr>
              <a:spLocks noChangeArrowheads="1"/>
            </p:cNvSpPr>
            <p:nvPr/>
          </p:nvSpPr>
          <p:spPr bwMode="auto">
            <a:xfrm>
              <a:off x="344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7525" name="Rectangle 86"/>
            <p:cNvSpPr>
              <a:spLocks noChangeArrowheads="1"/>
            </p:cNvSpPr>
            <p:nvPr/>
          </p:nvSpPr>
          <p:spPr bwMode="auto">
            <a:xfrm>
              <a:off x="3509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</p:grpSp>
      <p:grpSp>
        <p:nvGrpSpPr>
          <p:cNvPr id="57395" name="Group 90"/>
          <p:cNvGrpSpPr>
            <a:grpSpLocks/>
          </p:cNvGrpSpPr>
          <p:nvPr/>
        </p:nvGrpSpPr>
        <p:grpSpPr bwMode="auto">
          <a:xfrm>
            <a:off x="6729413" y="1063625"/>
            <a:ext cx="190500" cy="231775"/>
            <a:chOff x="4239" y="670"/>
            <a:chExt cx="120" cy="146"/>
          </a:xfrm>
        </p:grpSpPr>
        <p:sp>
          <p:nvSpPr>
            <p:cNvPr id="57522" name="Rectangle 88"/>
            <p:cNvSpPr>
              <a:spLocks noChangeArrowheads="1"/>
            </p:cNvSpPr>
            <p:nvPr/>
          </p:nvSpPr>
          <p:spPr bwMode="auto">
            <a:xfrm>
              <a:off x="423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7523" name="Rectangle 89"/>
            <p:cNvSpPr>
              <a:spLocks noChangeArrowheads="1"/>
            </p:cNvSpPr>
            <p:nvPr/>
          </p:nvSpPr>
          <p:spPr bwMode="auto">
            <a:xfrm>
              <a:off x="4299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</p:grpSp>
      <p:sp>
        <p:nvSpPr>
          <p:cNvPr id="57398" name="Line 93"/>
          <p:cNvSpPr>
            <a:spLocks noChangeShapeType="1"/>
          </p:cNvSpPr>
          <p:nvPr/>
        </p:nvSpPr>
        <p:spPr bwMode="auto">
          <a:xfrm>
            <a:off x="2946400" y="5053013"/>
            <a:ext cx="1588" cy="285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0" name="Line 95"/>
          <p:cNvSpPr>
            <a:spLocks noChangeShapeType="1"/>
          </p:cNvSpPr>
          <p:nvPr/>
        </p:nvSpPr>
        <p:spPr bwMode="auto">
          <a:xfrm>
            <a:off x="1673225" y="5014913"/>
            <a:ext cx="1588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1" name="Rectangle 96"/>
          <p:cNvSpPr>
            <a:spLocks noChangeArrowheads="1"/>
          </p:cNvSpPr>
          <p:nvPr/>
        </p:nvSpPr>
        <p:spPr bwMode="auto">
          <a:xfrm>
            <a:off x="1520825" y="5337175"/>
            <a:ext cx="363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Cout </a:t>
            </a:r>
            <a:endParaRPr lang="en-US" altLang="fa-IR"/>
          </a:p>
        </p:txBody>
      </p:sp>
      <p:grpSp>
        <p:nvGrpSpPr>
          <p:cNvPr id="57402" name="Group 99"/>
          <p:cNvGrpSpPr>
            <a:grpSpLocks/>
          </p:cNvGrpSpPr>
          <p:nvPr/>
        </p:nvGrpSpPr>
        <p:grpSpPr bwMode="auto">
          <a:xfrm>
            <a:off x="2870200" y="5337175"/>
            <a:ext cx="190500" cy="231775"/>
            <a:chOff x="1808" y="3362"/>
            <a:chExt cx="120" cy="146"/>
          </a:xfrm>
        </p:grpSpPr>
        <p:sp>
          <p:nvSpPr>
            <p:cNvPr id="57520" name="Rectangle 97"/>
            <p:cNvSpPr>
              <a:spLocks noChangeArrowheads="1"/>
            </p:cNvSpPr>
            <p:nvPr/>
          </p:nvSpPr>
          <p:spPr bwMode="auto">
            <a:xfrm>
              <a:off x="1808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57521" name="Rectangle 98"/>
            <p:cNvSpPr>
              <a:spLocks noChangeArrowheads="1"/>
            </p:cNvSpPr>
            <p:nvPr/>
          </p:nvSpPr>
          <p:spPr bwMode="auto">
            <a:xfrm>
              <a:off x="1868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3 </a:t>
              </a:r>
              <a:endParaRPr lang="en-US" altLang="fa-IR"/>
            </a:p>
          </p:txBody>
        </p:sp>
      </p:grpSp>
      <p:grpSp>
        <p:nvGrpSpPr>
          <p:cNvPr id="57403" name="Group 102"/>
          <p:cNvGrpSpPr>
            <a:grpSpLocks/>
          </p:cNvGrpSpPr>
          <p:nvPr/>
        </p:nvGrpSpPr>
        <p:grpSpPr bwMode="auto">
          <a:xfrm>
            <a:off x="4011613" y="5337175"/>
            <a:ext cx="190500" cy="231775"/>
            <a:chOff x="2527" y="3362"/>
            <a:chExt cx="120" cy="146"/>
          </a:xfrm>
        </p:grpSpPr>
        <p:sp>
          <p:nvSpPr>
            <p:cNvPr id="57518" name="Rectangle 100"/>
            <p:cNvSpPr>
              <a:spLocks noChangeArrowheads="1"/>
            </p:cNvSpPr>
            <p:nvPr/>
          </p:nvSpPr>
          <p:spPr bwMode="auto">
            <a:xfrm>
              <a:off x="2527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57519" name="Rectangle 101"/>
            <p:cNvSpPr>
              <a:spLocks noChangeArrowheads="1"/>
            </p:cNvSpPr>
            <p:nvPr/>
          </p:nvSpPr>
          <p:spPr bwMode="auto">
            <a:xfrm>
              <a:off x="2587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2 </a:t>
              </a:r>
              <a:endParaRPr lang="en-US" altLang="fa-IR"/>
            </a:p>
          </p:txBody>
        </p:sp>
      </p:grpSp>
      <p:grpSp>
        <p:nvGrpSpPr>
          <p:cNvPr id="57404" name="Group 105"/>
          <p:cNvGrpSpPr>
            <a:grpSpLocks/>
          </p:cNvGrpSpPr>
          <p:nvPr/>
        </p:nvGrpSpPr>
        <p:grpSpPr bwMode="auto">
          <a:xfrm>
            <a:off x="5227638" y="5337175"/>
            <a:ext cx="190500" cy="231775"/>
            <a:chOff x="3293" y="3362"/>
            <a:chExt cx="120" cy="146"/>
          </a:xfrm>
        </p:grpSpPr>
        <p:sp>
          <p:nvSpPr>
            <p:cNvPr id="57516" name="Rectangle 103"/>
            <p:cNvSpPr>
              <a:spLocks noChangeArrowheads="1"/>
            </p:cNvSpPr>
            <p:nvPr/>
          </p:nvSpPr>
          <p:spPr bwMode="auto">
            <a:xfrm>
              <a:off x="3293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57517" name="Rectangle 104"/>
            <p:cNvSpPr>
              <a:spLocks noChangeArrowheads="1"/>
            </p:cNvSpPr>
            <p:nvPr/>
          </p:nvSpPr>
          <p:spPr bwMode="auto">
            <a:xfrm>
              <a:off x="3353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</p:grpSp>
      <p:grpSp>
        <p:nvGrpSpPr>
          <p:cNvPr id="57405" name="Group 108"/>
          <p:cNvGrpSpPr>
            <a:grpSpLocks/>
          </p:cNvGrpSpPr>
          <p:nvPr/>
        </p:nvGrpSpPr>
        <p:grpSpPr bwMode="auto">
          <a:xfrm>
            <a:off x="6464300" y="5356225"/>
            <a:ext cx="188913" cy="231775"/>
            <a:chOff x="4072" y="3374"/>
            <a:chExt cx="119" cy="146"/>
          </a:xfrm>
        </p:grpSpPr>
        <p:sp>
          <p:nvSpPr>
            <p:cNvPr id="57514" name="Rectangle 106"/>
            <p:cNvSpPr>
              <a:spLocks noChangeArrowheads="1"/>
            </p:cNvSpPr>
            <p:nvPr/>
          </p:nvSpPr>
          <p:spPr bwMode="auto">
            <a:xfrm>
              <a:off x="4072" y="337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57515" name="Rectangle 107"/>
            <p:cNvSpPr>
              <a:spLocks noChangeArrowheads="1"/>
            </p:cNvSpPr>
            <p:nvPr/>
          </p:nvSpPr>
          <p:spPr bwMode="auto">
            <a:xfrm>
              <a:off x="4131" y="3434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</p:grpSp>
      <p:sp>
        <p:nvSpPr>
          <p:cNvPr id="57408" name="Rectangle 111"/>
          <p:cNvSpPr>
            <a:spLocks noChangeArrowheads="1"/>
          </p:cNvSpPr>
          <p:nvPr/>
        </p:nvSpPr>
        <p:spPr bwMode="auto">
          <a:xfrm>
            <a:off x="2471738" y="1974850"/>
            <a:ext cx="271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09" name="Rectangle 112"/>
          <p:cNvSpPr>
            <a:spLocks noChangeArrowheads="1"/>
          </p:cNvSpPr>
          <p:nvPr/>
        </p:nvSpPr>
        <p:spPr bwMode="auto">
          <a:xfrm>
            <a:off x="3175000" y="1974850"/>
            <a:ext cx="1952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10" name="Rectangle 113"/>
          <p:cNvSpPr>
            <a:spLocks noChangeArrowheads="1"/>
          </p:cNvSpPr>
          <p:nvPr/>
        </p:nvSpPr>
        <p:spPr bwMode="auto">
          <a:xfrm>
            <a:off x="2851150" y="2355850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11" name="Rectangle 114"/>
          <p:cNvSpPr>
            <a:spLocks noChangeArrowheads="1"/>
          </p:cNvSpPr>
          <p:nvPr/>
        </p:nvSpPr>
        <p:spPr bwMode="auto">
          <a:xfrm>
            <a:off x="3687763" y="1974850"/>
            <a:ext cx="271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12" name="Rectangle 115"/>
          <p:cNvSpPr>
            <a:spLocks noChangeArrowheads="1"/>
          </p:cNvSpPr>
          <p:nvPr/>
        </p:nvSpPr>
        <p:spPr bwMode="auto">
          <a:xfrm>
            <a:off x="4391025" y="1974850"/>
            <a:ext cx="1952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13" name="Rectangle 116"/>
          <p:cNvSpPr>
            <a:spLocks noChangeArrowheads="1"/>
          </p:cNvSpPr>
          <p:nvPr/>
        </p:nvSpPr>
        <p:spPr bwMode="auto">
          <a:xfrm>
            <a:off x="4068763" y="23749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14" name="Rectangle 117"/>
          <p:cNvSpPr>
            <a:spLocks noChangeArrowheads="1"/>
          </p:cNvSpPr>
          <p:nvPr/>
        </p:nvSpPr>
        <p:spPr bwMode="auto">
          <a:xfrm>
            <a:off x="4886325" y="1974850"/>
            <a:ext cx="271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15" name="Rectangle 118"/>
          <p:cNvSpPr>
            <a:spLocks noChangeArrowheads="1"/>
          </p:cNvSpPr>
          <p:nvPr/>
        </p:nvSpPr>
        <p:spPr bwMode="auto">
          <a:xfrm>
            <a:off x="5589588" y="1974850"/>
            <a:ext cx="1952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16" name="Rectangle 119"/>
          <p:cNvSpPr>
            <a:spLocks noChangeArrowheads="1"/>
          </p:cNvSpPr>
          <p:nvPr/>
        </p:nvSpPr>
        <p:spPr bwMode="auto">
          <a:xfrm>
            <a:off x="5265738" y="2336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17" name="Rectangle 120"/>
          <p:cNvSpPr>
            <a:spLocks noChangeArrowheads="1"/>
          </p:cNvSpPr>
          <p:nvPr/>
        </p:nvSpPr>
        <p:spPr bwMode="auto">
          <a:xfrm>
            <a:off x="6140450" y="1974850"/>
            <a:ext cx="271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18" name="Rectangle 121"/>
          <p:cNvSpPr>
            <a:spLocks noChangeArrowheads="1"/>
          </p:cNvSpPr>
          <p:nvPr/>
        </p:nvSpPr>
        <p:spPr bwMode="auto">
          <a:xfrm>
            <a:off x="6824663" y="1974850"/>
            <a:ext cx="1952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19" name="Rectangle 122"/>
          <p:cNvSpPr>
            <a:spLocks noChangeArrowheads="1"/>
          </p:cNvSpPr>
          <p:nvPr/>
        </p:nvSpPr>
        <p:spPr bwMode="auto">
          <a:xfrm>
            <a:off x="6519863" y="2336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34" name="Freeform 139"/>
          <p:cNvSpPr>
            <a:spLocks/>
          </p:cNvSpPr>
          <p:nvPr/>
        </p:nvSpPr>
        <p:spPr bwMode="auto">
          <a:xfrm>
            <a:off x="5303838" y="2582863"/>
            <a:ext cx="45719" cy="303212"/>
          </a:xfrm>
          <a:custGeom>
            <a:avLst/>
            <a:gdLst>
              <a:gd name="T0" fmla="*/ 0 w 156"/>
              <a:gd name="T1" fmla="*/ 0 h 671"/>
              <a:gd name="T2" fmla="*/ 0 w 156"/>
              <a:gd name="T3" fmla="*/ 2147483646 h 671"/>
              <a:gd name="T4" fmla="*/ 2147483646 w 156"/>
              <a:gd name="T5" fmla="*/ 2147483646 h 671"/>
              <a:gd name="T6" fmla="*/ 2147483646 w 156"/>
              <a:gd name="T7" fmla="*/ 2147483646 h 671"/>
              <a:gd name="T8" fmla="*/ 0 60000 65536"/>
              <a:gd name="T9" fmla="*/ 0 60000 65536"/>
              <a:gd name="T10" fmla="*/ 0 60000 65536"/>
              <a:gd name="T11" fmla="*/ 0 60000 65536"/>
              <a:gd name="T12" fmla="*/ 0 w 156"/>
              <a:gd name="T13" fmla="*/ 0 h 671"/>
              <a:gd name="T14" fmla="*/ 156 w 156"/>
              <a:gd name="T15" fmla="*/ 671 h 6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" h="671">
                <a:moveTo>
                  <a:pt x="0" y="0"/>
                </a:moveTo>
                <a:lnTo>
                  <a:pt x="0" y="180"/>
                </a:lnTo>
                <a:lnTo>
                  <a:pt x="156" y="180"/>
                </a:lnTo>
                <a:lnTo>
                  <a:pt x="156" y="67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7437" name="Group 144"/>
          <p:cNvGrpSpPr>
            <a:grpSpLocks/>
          </p:cNvGrpSpPr>
          <p:nvPr/>
        </p:nvGrpSpPr>
        <p:grpSpPr bwMode="auto">
          <a:xfrm>
            <a:off x="6767513" y="1576388"/>
            <a:ext cx="57150" cy="76200"/>
            <a:chOff x="4263" y="993"/>
            <a:chExt cx="36" cy="48"/>
          </a:xfrm>
        </p:grpSpPr>
        <p:pic>
          <p:nvPicPr>
            <p:cNvPr id="57510" name="Picture 14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5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11" name="Freeform 143"/>
            <p:cNvSpPr>
              <a:spLocks/>
            </p:cNvSpPr>
            <p:nvPr/>
          </p:nvSpPr>
          <p:spPr bwMode="auto">
            <a:xfrm>
              <a:off x="4263" y="993"/>
              <a:ext cx="36" cy="48"/>
            </a:xfrm>
            <a:custGeom>
              <a:avLst/>
              <a:gdLst>
                <a:gd name="T0" fmla="*/ 12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0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12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38" name="Group 147"/>
          <p:cNvGrpSpPr>
            <a:grpSpLocks/>
          </p:cNvGrpSpPr>
          <p:nvPr/>
        </p:nvGrpSpPr>
        <p:grpSpPr bwMode="auto">
          <a:xfrm>
            <a:off x="6311900" y="1576388"/>
            <a:ext cx="57150" cy="76200"/>
            <a:chOff x="3976" y="993"/>
            <a:chExt cx="36" cy="48"/>
          </a:xfrm>
        </p:grpSpPr>
        <p:pic>
          <p:nvPicPr>
            <p:cNvPr id="57508" name="Picture 14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8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9" name="Freeform 146"/>
            <p:cNvSpPr>
              <a:spLocks/>
            </p:cNvSpPr>
            <p:nvPr/>
          </p:nvSpPr>
          <p:spPr bwMode="auto">
            <a:xfrm>
              <a:off x="3976" y="993"/>
              <a:ext cx="36" cy="48"/>
            </a:xfrm>
            <a:custGeom>
              <a:avLst/>
              <a:gdLst>
                <a:gd name="T0" fmla="*/ 12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0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12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39" name="Group 150"/>
          <p:cNvGrpSpPr>
            <a:grpSpLocks/>
          </p:cNvGrpSpPr>
          <p:nvPr/>
        </p:nvGrpSpPr>
        <p:grpSpPr bwMode="auto">
          <a:xfrm>
            <a:off x="5513388" y="1576388"/>
            <a:ext cx="57150" cy="76200"/>
            <a:chOff x="3473" y="993"/>
            <a:chExt cx="36" cy="48"/>
          </a:xfrm>
        </p:grpSpPr>
        <p:pic>
          <p:nvPicPr>
            <p:cNvPr id="57506" name="Picture 14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7" name="Freeform 149"/>
            <p:cNvSpPr>
              <a:spLocks/>
            </p:cNvSpPr>
            <p:nvPr/>
          </p:nvSpPr>
          <p:spPr bwMode="auto">
            <a:xfrm>
              <a:off x="3473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0" name="Group 153"/>
          <p:cNvGrpSpPr>
            <a:grpSpLocks/>
          </p:cNvGrpSpPr>
          <p:nvPr/>
        </p:nvGrpSpPr>
        <p:grpSpPr bwMode="auto">
          <a:xfrm>
            <a:off x="5056188" y="1576388"/>
            <a:ext cx="57150" cy="76200"/>
            <a:chOff x="3185" y="993"/>
            <a:chExt cx="36" cy="48"/>
          </a:xfrm>
        </p:grpSpPr>
        <p:pic>
          <p:nvPicPr>
            <p:cNvPr id="57504" name="Picture 15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7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5" name="Freeform 152"/>
            <p:cNvSpPr>
              <a:spLocks/>
            </p:cNvSpPr>
            <p:nvPr/>
          </p:nvSpPr>
          <p:spPr bwMode="auto">
            <a:xfrm>
              <a:off x="3185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1" name="Group 156"/>
          <p:cNvGrpSpPr>
            <a:grpSpLocks/>
          </p:cNvGrpSpPr>
          <p:nvPr/>
        </p:nvGrpSpPr>
        <p:grpSpPr bwMode="auto">
          <a:xfrm>
            <a:off x="4295775" y="1576388"/>
            <a:ext cx="57150" cy="76200"/>
            <a:chOff x="2706" y="993"/>
            <a:chExt cx="36" cy="48"/>
          </a:xfrm>
        </p:grpSpPr>
        <p:pic>
          <p:nvPicPr>
            <p:cNvPr id="57502" name="Picture 15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3" name="Freeform 155"/>
            <p:cNvSpPr>
              <a:spLocks/>
            </p:cNvSpPr>
            <p:nvPr/>
          </p:nvSpPr>
          <p:spPr bwMode="auto">
            <a:xfrm>
              <a:off x="2706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0 h 48"/>
                <a:gd name="T10" fmla="*/ 24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24 w 36"/>
                <a:gd name="T19" fmla="*/ 36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8"/>
                <a:gd name="T32" fmla="*/ 36 w 3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2" name="Group 159"/>
          <p:cNvGrpSpPr>
            <a:grpSpLocks/>
          </p:cNvGrpSpPr>
          <p:nvPr/>
        </p:nvGrpSpPr>
        <p:grpSpPr bwMode="auto">
          <a:xfrm>
            <a:off x="3840163" y="1576388"/>
            <a:ext cx="57150" cy="76200"/>
            <a:chOff x="2419" y="993"/>
            <a:chExt cx="36" cy="48"/>
          </a:xfrm>
        </p:grpSpPr>
        <p:pic>
          <p:nvPicPr>
            <p:cNvPr id="57500" name="Picture 15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1" name="Freeform 158"/>
            <p:cNvSpPr>
              <a:spLocks/>
            </p:cNvSpPr>
            <p:nvPr/>
          </p:nvSpPr>
          <p:spPr bwMode="auto">
            <a:xfrm>
              <a:off x="2419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0 h 48"/>
                <a:gd name="T10" fmla="*/ 24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24 w 36"/>
                <a:gd name="T19" fmla="*/ 36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8"/>
                <a:gd name="T32" fmla="*/ 36 w 3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3" name="Group 162"/>
          <p:cNvGrpSpPr>
            <a:grpSpLocks/>
          </p:cNvGrpSpPr>
          <p:nvPr/>
        </p:nvGrpSpPr>
        <p:grpSpPr bwMode="auto">
          <a:xfrm>
            <a:off x="3079750" y="1576388"/>
            <a:ext cx="57150" cy="76200"/>
            <a:chOff x="1940" y="993"/>
            <a:chExt cx="36" cy="48"/>
          </a:xfrm>
        </p:grpSpPr>
        <p:pic>
          <p:nvPicPr>
            <p:cNvPr id="57498" name="Picture 16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2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9" name="Freeform 161"/>
            <p:cNvSpPr>
              <a:spLocks/>
            </p:cNvSpPr>
            <p:nvPr/>
          </p:nvSpPr>
          <p:spPr bwMode="auto">
            <a:xfrm>
              <a:off x="1940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4" name="Group 165"/>
          <p:cNvGrpSpPr>
            <a:grpSpLocks/>
          </p:cNvGrpSpPr>
          <p:nvPr/>
        </p:nvGrpSpPr>
        <p:grpSpPr bwMode="auto">
          <a:xfrm>
            <a:off x="2622550" y="1576388"/>
            <a:ext cx="57150" cy="76200"/>
            <a:chOff x="1652" y="993"/>
            <a:chExt cx="36" cy="48"/>
          </a:xfrm>
        </p:grpSpPr>
        <p:pic>
          <p:nvPicPr>
            <p:cNvPr id="57496" name="Picture 16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7" name="Freeform 164"/>
            <p:cNvSpPr>
              <a:spLocks/>
            </p:cNvSpPr>
            <p:nvPr/>
          </p:nvSpPr>
          <p:spPr bwMode="auto">
            <a:xfrm>
              <a:off x="1652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5" name="Group 168"/>
          <p:cNvGrpSpPr>
            <a:grpSpLocks/>
          </p:cNvGrpSpPr>
          <p:nvPr/>
        </p:nvGrpSpPr>
        <p:grpSpPr bwMode="auto">
          <a:xfrm>
            <a:off x="1539875" y="2070100"/>
            <a:ext cx="76200" cy="57150"/>
            <a:chOff x="970" y="1304"/>
            <a:chExt cx="48" cy="36"/>
          </a:xfrm>
        </p:grpSpPr>
        <p:pic>
          <p:nvPicPr>
            <p:cNvPr id="57494" name="Picture 16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" y="1304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5" name="Freeform 167"/>
            <p:cNvSpPr>
              <a:spLocks/>
            </p:cNvSpPr>
            <p:nvPr/>
          </p:nvSpPr>
          <p:spPr bwMode="auto">
            <a:xfrm>
              <a:off x="970" y="1304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36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36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6" name="Group 171"/>
          <p:cNvGrpSpPr>
            <a:grpSpLocks/>
          </p:cNvGrpSpPr>
          <p:nvPr/>
        </p:nvGrpSpPr>
        <p:grpSpPr bwMode="auto">
          <a:xfrm>
            <a:off x="3346450" y="2070100"/>
            <a:ext cx="74613" cy="57150"/>
            <a:chOff x="2108" y="1304"/>
            <a:chExt cx="47" cy="36"/>
          </a:xfrm>
        </p:grpSpPr>
        <p:pic>
          <p:nvPicPr>
            <p:cNvPr id="57492" name="Picture 16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0" y="1304"/>
              <a:ext cx="35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3" name="Freeform 170"/>
            <p:cNvSpPr>
              <a:spLocks/>
            </p:cNvSpPr>
            <p:nvPr/>
          </p:nvSpPr>
          <p:spPr bwMode="auto">
            <a:xfrm>
              <a:off x="2108" y="1304"/>
              <a:ext cx="47" cy="36"/>
            </a:xfrm>
            <a:custGeom>
              <a:avLst/>
              <a:gdLst>
                <a:gd name="T0" fmla="*/ 12 w 47"/>
                <a:gd name="T1" fmla="*/ 12 h 36"/>
                <a:gd name="T2" fmla="*/ 35 w 47"/>
                <a:gd name="T3" fmla="*/ 0 h 36"/>
                <a:gd name="T4" fmla="*/ 47 w 47"/>
                <a:gd name="T5" fmla="*/ 0 h 36"/>
                <a:gd name="T6" fmla="*/ 47 w 47"/>
                <a:gd name="T7" fmla="*/ 12 h 36"/>
                <a:gd name="T8" fmla="*/ 47 w 47"/>
                <a:gd name="T9" fmla="*/ 24 h 36"/>
                <a:gd name="T10" fmla="*/ 47 w 47"/>
                <a:gd name="T11" fmla="*/ 36 h 36"/>
                <a:gd name="T12" fmla="*/ 35 w 47"/>
                <a:gd name="T13" fmla="*/ 24 h 36"/>
                <a:gd name="T14" fmla="*/ 12 w 47"/>
                <a:gd name="T15" fmla="*/ 24 h 36"/>
                <a:gd name="T16" fmla="*/ 0 w 47"/>
                <a:gd name="T17" fmla="*/ 12 h 36"/>
                <a:gd name="T18" fmla="*/ 12 w 47"/>
                <a:gd name="T19" fmla="*/ 12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36"/>
                <a:gd name="T32" fmla="*/ 47 w 47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36">
                  <a:moveTo>
                    <a:pt x="12" y="12"/>
                  </a:moveTo>
                  <a:lnTo>
                    <a:pt x="35" y="0"/>
                  </a:lnTo>
                  <a:lnTo>
                    <a:pt x="47" y="0"/>
                  </a:lnTo>
                  <a:lnTo>
                    <a:pt x="47" y="12"/>
                  </a:lnTo>
                  <a:lnTo>
                    <a:pt x="47" y="24"/>
                  </a:lnTo>
                  <a:lnTo>
                    <a:pt x="47" y="36"/>
                  </a:lnTo>
                  <a:lnTo>
                    <a:pt x="35" y="24"/>
                  </a:lnTo>
                  <a:lnTo>
                    <a:pt x="12" y="24"/>
                  </a:lnTo>
                  <a:lnTo>
                    <a:pt x="0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7" name="Group 174"/>
          <p:cNvGrpSpPr>
            <a:grpSpLocks/>
          </p:cNvGrpSpPr>
          <p:nvPr/>
        </p:nvGrpSpPr>
        <p:grpSpPr bwMode="auto">
          <a:xfrm>
            <a:off x="4581525" y="2070100"/>
            <a:ext cx="76200" cy="57150"/>
            <a:chOff x="2886" y="1304"/>
            <a:chExt cx="48" cy="36"/>
          </a:xfrm>
        </p:grpSpPr>
        <p:pic>
          <p:nvPicPr>
            <p:cNvPr id="57490" name="Picture 17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" y="1304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1" name="Freeform 173"/>
            <p:cNvSpPr>
              <a:spLocks/>
            </p:cNvSpPr>
            <p:nvPr/>
          </p:nvSpPr>
          <p:spPr bwMode="auto">
            <a:xfrm>
              <a:off x="2886" y="1304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36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36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8" name="Group 177"/>
          <p:cNvGrpSpPr>
            <a:grpSpLocks/>
          </p:cNvGrpSpPr>
          <p:nvPr/>
        </p:nvGrpSpPr>
        <p:grpSpPr bwMode="auto">
          <a:xfrm>
            <a:off x="5778500" y="2070100"/>
            <a:ext cx="76200" cy="57150"/>
            <a:chOff x="3640" y="1304"/>
            <a:chExt cx="48" cy="36"/>
          </a:xfrm>
        </p:grpSpPr>
        <p:pic>
          <p:nvPicPr>
            <p:cNvPr id="57488" name="Picture 17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" y="1304"/>
              <a:ext cx="36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89" name="Freeform 176"/>
            <p:cNvSpPr>
              <a:spLocks/>
            </p:cNvSpPr>
            <p:nvPr/>
          </p:nvSpPr>
          <p:spPr bwMode="auto">
            <a:xfrm>
              <a:off x="3640" y="1304"/>
              <a:ext cx="48" cy="36"/>
            </a:xfrm>
            <a:custGeom>
              <a:avLst/>
              <a:gdLst>
                <a:gd name="T0" fmla="*/ 12 w 48"/>
                <a:gd name="T1" fmla="*/ 12 h 36"/>
                <a:gd name="T2" fmla="*/ 36 w 48"/>
                <a:gd name="T3" fmla="*/ 0 h 36"/>
                <a:gd name="T4" fmla="*/ 48 w 48"/>
                <a:gd name="T5" fmla="*/ 0 h 36"/>
                <a:gd name="T6" fmla="*/ 48 w 48"/>
                <a:gd name="T7" fmla="*/ 12 h 36"/>
                <a:gd name="T8" fmla="*/ 48 w 48"/>
                <a:gd name="T9" fmla="*/ 24 h 36"/>
                <a:gd name="T10" fmla="*/ 48 w 48"/>
                <a:gd name="T11" fmla="*/ 36 h 36"/>
                <a:gd name="T12" fmla="*/ 36 w 48"/>
                <a:gd name="T13" fmla="*/ 24 h 36"/>
                <a:gd name="T14" fmla="*/ 0 w 48"/>
                <a:gd name="T15" fmla="*/ 24 h 36"/>
                <a:gd name="T16" fmla="*/ 12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12" y="12"/>
                  </a:moveTo>
                  <a:lnTo>
                    <a:pt x="36" y="0"/>
                  </a:lnTo>
                  <a:lnTo>
                    <a:pt x="48" y="0"/>
                  </a:lnTo>
                  <a:lnTo>
                    <a:pt x="48" y="12"/>
                  </a:lnTo>
                  <a:lnTo>
                    <a:pt x="48" y="24"/>
                  </a:lnTo>
                  <a:lnTo>
                    <a:pt x="48" y="36"/>
                  </a:lnTo>
                  <a:lnTo>
                    <a:pt x="36" y="24"/>
                  </a:lnTo>
                  <a:lnTo>
                    <a:pt x="0" y="24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5" name="Group 196"/>
          <p:cNvGrpSpPr>
            <a:grpSpLocks/>
          </p:cNvGrpSpPr>
          <p:nvPr/>
        </p:nvGrpSpPr>
        <p:grpSpPr bwMode="auto">
          <a:xfrm>
            <a:off x="2927350" y="5281613"/>
            <a:ext cx="57150" cy="76200"/>
            <a:chOff x="1844" y="3327"/>
            <a:chExt cx="36" cy="48"/>
          </a:xfrm>
        </p:grpSpPr>
        <p:pic>
          <p:nvPicPr>
            <p:cNvPr id="57476" name="Picture 19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" y="3339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77" name="Freeform 195"/>
            <p:cNvSpPr>
              <a:spLocks/>
            </p:cNvSpPr>
            <p:nvPr/>
          </p:nvSpPr>
          <p:spPr bwMode="auto">
            <a:xfrm>
              <a:off x="1844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6" name="Group 199"/>
          <p:cNvGrpSpPr>
            <a:grpSpLocks/>
          </p:cNvGrpSpPr>
          <p:nvPr/>
        </p:nvGrpSpPr>
        <p:grpSpPr bwMode="auto">
          <a:xfrm>
            <a:off x="4068763" y="5281613"/>
            <a:ext cx="57150" cy="76200"/>
            <a:chOff x="2563" y="3327"/>
            <a:chExt cx="36" cy="48"/>
          </a:xfrm>
        </p:grpSpPr>
        <p:sp>
          <p:nvSpPr>
            <p:cNvPr id="57474" name="Rectangle 197"/>
            <p:cNvSpPr>
              <a:spLocks noChangeArrowheads="1"/>
            </p:cNvSpPr>
            <p:nvPr/>
          </p:nvSpPr>
          <p:spPr bwMode="auto">
            <a:xfrm>
              <a:off x="2575" y="3339"/>
              <a:ext cx="12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7475" name="Freeform 198"/>
            <p:cNvSpPr>
              <a:spLocks/>
            </p:cNvSpPr>
            <p:nvPr/>
          </p:nvSpPr>
          <p:spPr bwMode="auto">
            <a:xfrm>
              <a:off x="2563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24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7" name="Group 202"/>
          <p:cNvGrpSpPr>
            <a:grpSpLocks/>
          </p:cNvGrpSpPr>
          <p:nvPr/>
        </p:nvGrpSpPr>
        <p:grpSpPr bwMode="auto">
          <a:xfrm>
            <a:off x="5284788" y="5281613"/>
            <a:ext cx="57150" cy="76200"/>
            <a:chOff x="3329" y="3327"/>
            <a:chExt cx="36" cy="48"/>
          </a:xfrm>
        </p:grpSpPr>
        <p:sp>
          <p:nvSpPr>
            <p:cNvPr id="57472" name="Rectangle 200"/>
            <p:cNvSpPr>
              <a:spLocks noChangeArrowheads="1"/>
            </p:cNvSpPr>
            <p:nvPr/>
          </p:nvSpPr>
          <p:spPr bwMode="auto">
            <a:xfrm>
              <a:off x="3341" y="3339"/>
              <a:ext cx="1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7473" name="Freeform 201"/>
            <p:cNvSpPr>
              <a:spLocks/>
            </p:cNvSpPr>
            <p:nvPr/>
          </p:nvSpPr>
          <p:spPr bwMode="auto">
            <a:xfrm>
              <a:off x="3329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48"/>
                <a:gd name="T26" fmla="*/ 36 w 36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8" name="Group 205"/>
          <p:cNvGrpSpPr>
            <a:grpSpLocks/>
          </p:cNvGrpSpPr>
          <p:nvPr/>
        </p:nvGrpSpPr>
        <p:grpSpPr bwMode="auto">
          <a:xfrm>
            <a:off x="6519863" y="5281613"/>
            <a:ext cx="57150" cy="76200"/>
            <a:chOff x="4107" y="3327"/>
            <a:chExt cx="36" cy="48"/>
          </a:xfrm>
        </p:grpSpPr>
        <p:pic>
          <p:nvPicPr>
            <p:cNvPr id="57470" name="Picture 20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" y="3339"/>
              <a:ext cx="24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71" name="Freeform 204"/>
            <p:cNvSpPr>
              <a:spLocks/>
            </p:cNvSpPr>
            <p:nvPr/>
          </p:nvSpPr>
          <p:spPr bwMode="auto">
            <a:xfrm>
              <a:off x="4107" y="3327"/>
              <a:ext cx="36" cy="48"/>
            </a:xfrm>
            <a:custGeom>
              <a:avLst/>
              <a:gdLst>
                <a:gd name="T0" fmla="*/ 24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65" name="Group 216"/>
          <p:cNvGrpSpPr>
            <a:grpSpLocks/>
          </p:cNvGrpSpPr>
          <p:nvPr/>
        </p:nvGrpSpPr>
        <p:grpSpPr bwMode="auto">
          <a:xfrm>
            <a:off x="1654175" y="5281613"/>
            <a:ext cx="57150" cy="76200"/>
            <a:chOff x="1042" y="3327"/>
            <a:chExt cx="36" cy="48"/>
          </a:xfrm>
        </p:grpSpPr>
        <p:pic>
          <p:nvPicPr>
            <p:cNvPr id="57466" name="Picture 2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" y="3339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67" name="Freeform 215"/>
            <p:cNvSpPr>
              <a:spLocks/>
            </p:cNvSpPr>
            <p:nvPr/>
          </p:nvSpPr>
          <p:spPr bwMode="auto">
            <a:xfrm>
              <a:off x="1042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15" name="Line 65"/>
          <p:cNvSpPr>
            <a:spLocks noChangeShapeType="1"/>
          </p:cNvSpPr>
          <p:nvPr/>
        </p:nvSpPr>
        <p:spPr bwMode="auto">
          <a:xfrm>
            <a:off x="6540502" y="4606925"/>
            <a:ext cx="1587" cy="741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565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8355199-7963-4CC0-8233-06A586344184}" type="slidenum">
              <a:rPr lang="en-US" altLang="fa-IR" sz="1300" b="0">
                <a:latin typeface="Arial" panose="020B0604020202020204" pitchFamily="34" charset="0"/>
              </a:rPr>
              <a:pPr/>
              <a:t>33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BCD Adder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352550" y="5924550"/>
            <a:ext cx="6502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Add 0110 to sum whenever it exceeds 1001 (11XX or 1X1X)</a:t>
            </a:r>
          </a:p>
        </p:txBody>
      </p:sp>
      <p:sp>
        <p:nvSpPr>
          <p:cNvPr id="57349" name="AutoShape 6"/>
          <p:cNvSpPr>
            <a:spLocks noChangeAspect="1" noChangeArrowheads="1" noTextEdit="1"/>
          </p:cNvSpPr>
          <p:nvPr/>
        </p:nvSpPr>
        <p:spPr bwMode="auto">
          <a:xfrm>
            <a:off x="1463675" y="1082675"/>
            <a:ext cx="617855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7350" name="Group 10"/>
          <p:cNvGrpSpPr>
            <a:grpSpLocks/>
          </p:cNvGrpSpPr>
          <p:nvPr/>
        </p:nvGrpSpPr>
        <p:grpSpPr bwMode="auto">
          <a:xfrm>
            <a:off x="2014538" y="3438525"/>
            <a:ext cx="533400" cy="436563"/>
            <a:chOff x="1269" y="2166"/>
            <a:chExt cx="336" cy="275"/>
          </a:xfrm>
        </p:grpSpPr>
        <p:pic>
          <p:nvPicPr>
            <p:cNvPr id="5755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" y="2166"/>
              <a:ext cx="3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58" name="Freeform 9"/>
            <p:cNvSpPr>
              <a:spLocks/>
            </p:cNvSpPr>
            <p:nvPr/>
          </p:nvSpPr>
          <p:spPr bwMode="auto">
            <a:xfrm>
              <a:off x="1269" y="2166"/>
              <a:ext cx="336" cy="275"/>
            </a:xfrm>
            <a:custGeom>
              <a:avLst/>
              <a:gdLst>
                <a:gd name="T0" fmla="*/ 108 w 336"/>
                <a:gd name="T1" fmla="*/ 275 h 275"/>
                <a:gd name="T2" fmla="*/ 72 w 336"/>
                <a:gd name="T3" fmla="*/ 251 h 275"/>
                <a:gd name="T4" fmla="*/ 36 w 336"/>
                <a:gd name="T5" fmla="*/ 227 h 275"/>
                <a:gd name="T6" fmla="*/ 0 w 336"/>
                <a:gd name="T7" fmla="*/ 132 h 275"/>
                <a:gd name="T8" fmla="*/ 36 w 336"/>
                <a:gd name="T9" fmla="*/ 36 h 275"/>
                <a:gd name="T10" fmla="*/ 108 w 336"/>
                <a:gd name="T11" fmla="*/ 0 h 275"/>
                <a:gd name="T12" fmla="*/ 144 w 336"/>
                <a:gd name="T13" fmla="*/ 0 h 275"/>
                <a:gd name="T14" fmla="*/ 240 w 336"/>
                <a:gd name="T15" fmla="*/ 0 h 275"/>
                <a:gd name="T16" fmla="*/ 336 w 336"/>
                <a:gd name="T17" fmla="*/ 0 h 275"/>
                <a:gd name="T18" fmla="*/ 336 w 336"/>
                <a:gd name="T19" fmla="*/ 275 h 275"/>
                <a:gd name="T20" fmla="*/ 240 w 336"/>
                <a:gd name="T21" fmla="*/ 275 h 275"/>
                <a:gd name="T22" fmla="*/ 144 w 336"/>
                <a:gd name="T23" fmla="*/ 275 h 275"/>
                <a:gd name="T24" fmla="*/ 108 w 336"/>
                <a:gd name="T25" fmla="*/ 275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36"/>
                <a:gd name="T40" fmla="*/ 0 h 275"/>
                <a:gd name="T41" fmla="*/ 336 w 336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36" h="275">
                  <a:moveTo>
                    <a:pt x="108" y="275"/>
                  </a:moveTo>
                  <a:lnTo>
                    <a:pt x="72" y="251"/>
                  </a:lnTo>
                  <a:lnTo>
                    <a:pt x="36" y="227"/>
                  </a:lnTo>
                  <a:lnTo>
                    <a:pt x="0" y="132"/>
                  </a:lnTo>
                  <a:lnTo>
                    <a:pt x="36" y="36"/>
                  </a:lnTo>
                  <a:lnTo>
                    <a:pt x="108" y="0"/>
                  </a:lnTo>
                  <a:lnTo>
                    <a:pt x="144" y="0"/>
                  </a:lnTo>
                  <a:lnTo>
                    <a:pt x="240" y="0"/>
                  </a:lnTo>
                  <a:lnTo>
                    <a:pt x="336" y="0"/>
                  </a:lnTo>
                  <a:lnTo>
                    <a:pt x="336" y="275"/>
                  </a:lnTo>
                  <a:lnTo>
                    <a:pt x="240" y="275"/>
                  </a:lnTo>
                  <a:lnTo>
                    <a:pt x="144" y="275"/>
                  </a:lnTo>
                  <a:lnTo>
                    <a:pt x="108" y="275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351" name="Group 13"/>
          <p:cNvGrpSpPr>
            <a:grpSpLocks/>
          </p:cNvGrpSpPr>
          <p:nvPr/>
        </p:nvGrpSpPr>
        <p:grpSpPr bwMode="auto">
          <a:xfrm>
            <a:off x="2014538" y="2849563"/>
            <a:ext cx="533400" cy="436562"/>
            <a:chOff x="1269" y="1795"/>
            <a:chExt cx="336" cy="275"/>
          </a:xfrm>
        </p:grpSpPr>
        <p:pic>
          <p:nvPicPr>
            <p:cNvPr id="5755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" y="1795"/>
              <a:ext cx="3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56" name="Freeform 12"/>
            <p:cNvSpPr>
              <a:spLocks/>
            </p:cNvSpPr>
            <p:nvPr/>
          </p:nvSpPr>
          <p:spPr bwMode="auto">
            <a:xfrm>
              <a:off x="1269" y="1795"/>
              <a:ext cx="336" cy="275"/>
            </a:xfrm>
            <a:custGeom>
              <a:avLst/>
              <a:gdLst>
                <a:gd name="T0" fmla="*/ 108 w 336"/>
                <a:gd name="T1" fmla="*/ 275 h 275"/>
                <a:gd name="T2" fmla="*/ 72 w 336"/>
                <a:gd name="T3" fmla="*/ 251 h 275"/>
                <a:gd name="T4" fmla="*/ 36 w 336"/>
                <a:gd name="T5" fmla="*/ 227 h 275"/>
                <a:gd name="T6" fmla="*/ 0 w 336"/>
                <a:gd name="T7" fmla="*/ 132 h 275"/>
                <a:gd name="T8" fmla="*/ 36 w 336"/>
                <a:gd name="T9" fmla="*/ 36 h 275"/>
                <a:gd name="T10" fmla="*/ 108 w 336"/>
                <a:gd name="T11" fmla="*/ 0 h 275"/>
                <a:gd name="T12" fmla="*/ 144 w 336"/>
                <a:gd name="T13" fmla="*/ 0 h 275"/>
                <a:gd name="T14" fmla="*/ 240 w 336"/>
                <a:gd name="T15" fmla="*/ 0 h 275"/>
                <a:gd name="T16" fmla="*/ 336 w 336"/>
                <a:gd name="T17" fmla="*/ 0 h 275"/>
                <a:gd name="T18" fmla="*/ 336 w 336"/>
                <a:gd name="T19" fmla="*/ 275 h 275"/>
                <a:gd name="T20" fmla="*/ 240 w 336"/>
                <a:gd name="T21" fmla="*/ 275 h 275"/>
                <a:gd name="T22" fmla="*/ 144 w 336"/>
                <a:gd name="T23" fmla="*/ 275 h 275"/>
                <a:gd name="T24" fmla="*/ 108 w 336"/>
                <a:gd name="T25" fmla="*/ 275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36"/>
                <a:gd name="T40" fmla="*/ 0 h 275"/>
                <a:gd name="T41" fmla="*/ 336 w 336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36" h="275">
                  <a:moveTo>
                    <a:pt x="108" y="275"/>
                  </a:moveTo>
                  <a:lnTo>
                    <a:pt x="72" y="251"/>
                  </a:lnTo>
                  <a:lnTo>
                    <a:pt x="36" y="227"/>
                  </a:lnTo>
                  <a:lnTo>
                    <a:pt x="0" y="132"/>
                  </a:lnTo>
                  <a:lnTo>
                    <a:pt x="36" y="36"/>
                  </a:lnTo>
                  <a:lnTo>
                    <a:pt x="108" y="0"/>
                  </a:lnTo>
                  <a:lnTo>
                    <a:pt x="144" y="0"/>
                  </a:lnTo>
                  <a:lnTo>
                    <a:pt x="240" y="0"/>
                  </a:lnTo>
                  <a:lnTo>
                    <a:pt x="336" y="0"/>
                  </a:lnTo>
                  <a:lnTo>
                    <a:pt x="336" y="275"/>
                  </a:lnTo>
                  <a:lnTo>
                    <a:pt x="240" y="275"/>
                  </a:lnTo>
                  <a:lnTo>
                    <a:pt x="144" y="275"/>
                  </a:lnTo>
                  <a:lnTo>
                    <a:pt x="108" y="275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7352" name="Oval 14"/>
          <p:cNvSpPr>
            <a:spLocks noChangeArrowheads="1"/>
          </p:cNvSpPr>
          <p:nvPr/>
        </p:nvSpPr>
        <p:spPr bwMode="auto">
          <a:xfrm>
            <a:off x="5532438" y="313372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53" name="Group 18"/>
          <p:cNvGrpSpPr>
            <a:grpSpLocks/>
          </p:cNvGrpSpPr>
          <p:nvPr/>
        </p:nvGrpSpPr>
        <p:grpSpPr bwMode="auto">
          <a:xfrm>
            <a:off x="2736850" y="4387850"/>
            <a:ext cx="438150" cy="665163"/>
            <a:chOff x="1724" y="2764"/>
            <a:chExt cx="276" cy="419"/>
          </a:xfrm>
        </p:grpSpPr>
        <p:sp>
          <p:nvSpPr>
            <p:cNvPr id="57552" name="Freeform 15"/>
            <p:cNvSpPr>
              <a:spLocks/>
            </p:cNvSpPr>
            <p:nvPr/>
          </p:nvSpPr>
          <p:spPr bwMode="auto">
            <a:xfrm>
              <a:off x="1724" y="2764"/>
              <a:ext cx="276" cy="36"/>
            </a:xfrm>
            <a:custGeom>
              <a:avLst/>
              <a:gdLst>
                <a:gd name="T0" fmla="*/ 276 w 276"/>
                <a:gd name="T1" fmla="*/ 0 h 36"/>
                <a:gd name="T2" fmla="*/ 132 w 276"/>
                <a:gd name="T3" fmla="*/ 36 h 36"/>
                <a:gd name="T4" fmla="*/ 0 w 276"/>
                <a:gd name="T5" fmla="*/ 0 h 36"/>
                <a:gd name="T6" fmla="*/ 0 60000 65536"/>
                <a:gd name="T7" fmla="*/ 0 60000 65536"/>
                <a:gd name="T8" fmla="*/ 0 60000 65536"/>
                <a:gd name="T9" fmla="*/ 0 w 276"/>
                <a:gd name="T10" fmla="*/ 0 h 36"/>
                <a:gd name="T11" fmla="*/ 276 w 27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36">
                  <a:moveTo>
                    <a:pt x="276" y="0"/>
                  </a:moveTo>
                  <a:lnTo>
                    <a:pt x="132" y="3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57553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" y="2812"/>
              <a:ext cx="276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54" name="Freeform 17"/>
            <p:cNvSpPr>
              <a:spLocks/>
            </p:cNvSpPr>
            <p:nvPr/>
          </p:nvSpPr>
          <p:spPr bwMode="auto">
            <a:xfrm>
              <a:off x="1724" y="2812"/>
              <a:ext cx="276" cy="371"/>
            </a:xfrm>
            <a:custGeom>
              <a:avLst/>
              <a:gdLst>
                <a:gd name="T0" fmla="*/ 132 w 276"/>
                <a:gd name="T1" fmla="*/ 36 h 371"/>
                <a:gd name="T2" fmla="*/ 60 w 276"/>
                <a:gd name="T3" fmla="*/ 24 h 371"/>
                <a:gd name="T4" fmla="*/ 36 w 276"/>
                <a:gd name="T5" fmla="*/ 12 h 371"/>
                <a:gd name="T6" fmla="*/ 0 w 276"/>
                <a:gd name="T7" fmla="*/ 0 h 371"/>
                <a:gd name="T8" fmla="*/ 0 w 276"/>
                <a:gd name="T9" fmla="*/ 60 h 371"/>
                <a:gd name="T10" fmla="*/ 0 w 276"/>
                <a:gd name="T11" fmla="*/ 168 h 371"/>
                <a:gd name="T12" fmla="*/ 0 w 276"/>
                <a:gd name="T13" fmla="*/ 204 h 371"/>
                <a:gd name="T14" fmla="*/ 36 w 276"/>
                <a:gd name="T15" fmla="*/ 263 h 371"/>
                <a:gd name="T16" fmla="*/ 108 w 276"/>
                <a:gd name="T17" fmla="*/ 347 h 371"/>
                <a:gd name="T18" fmla="*/ 132 w 276"/>
                <a:gd name="T19" fmla="*/ 371 h 371"/>
                <a:gd name="T20" fmla="*/ 144 w 276"/>
                <a:gd name="T21" fmla="*/ 371 h 371"/>
                <a:gd name="T22" fmla="*/ 180 w 276"/>
                <a:gd name="T23" fmla="*/ 347 h 371"/>
                <a:gd name="T24" fmla="*/ 240 w 276"/>
                <a:gd name="T25" fmla="*/ 263 h 371"/>
                <a:gd name="T26" fmla="*/ 264 w 276"/>
                <a:gd name="T27" fmla="*/ 204 h 371"/>
                <a:gd name="T28" fmla="*/ 276 w 276"/>
                <a:gd name="T29" fmla="*/ 168 h 371"/>
                <a:gd name="T30" fmla="*/ 276 w 276"/>
                <a:gd name="T31" fmla="*/ 60 h 371"/>
                <a:gd name="T32" fmla="*/ 276 w 276"/>
                <a:gd name="T33" fmla="*/ 0 h 371"/>
                <a:gd name="T34" fmla="*/ 240 w 276"/>
                <a:gd name="T35" fmla="*/ 12 h 371"/>
                <a:gd name="T36" fmla="*/ 132 w 276"/>
                <a:gd name="T37" fmla="*/ 36 h 37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6"/>
                <a:gd name="T58" fmla="*/ 0 h 371"/>
                <a:gd name="T59" fmla="*/ 276 w 276"/>
                <a:gd name="T60" fmla="*/ 371 h 37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6" h="371">
                  <a:moveTo>
                    <a:pt x="132" y="36"/>
                  </a:moveTo>
                  <a:lnTo>
                    <a:pt x="60" y="24"/>
                  </a:lnTo>
                  <a:lnTo>
                    <a:pt x="36" y="12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168"/>
                  </a:lnTo>
                  <a:lnTo>
                    <a:pt x="0" y="204"/>
                  </a:lnTo>
                  <a:lnTo>
                    <a:pt x="36" y="263"/>
                  </a:lnTo>
                  <a:lnTo>
                    <a:pt x="108" y="347"/>
                  </a:lnTo>
                  <a:lnTo>
                    <a:pt x="132" y="371"/>
                  </a:lnTo>
                  <a:lnTo>
                    <a:pt x="144" y="371"/>
                  </a:lnTo>
                  <a:lnTo>
                    <a:pt x="180" y="347"/>
                  </a:lnTo>
                  <a:lnTo>
                    <a:pt x="240" y="263"/>
                  </a:lnTo>
                  <a:lnTo>
                    <a:pt x="264" y="204"/>
                  </a:lnTo>
                  <a:lnTo>
                    <a:pt x="276" y="168"/>
                  </a:lnTo>
                  <a:lnTo>
                    <a:pt x="276" y="60"/>
                  </a:lnTo>
                  <a:lnTo>
                    <a:pt x="276" y="0"/>
                  </a:lnTo>
                  <a:lnTo>
                    <a:pt x="240" y="12"/>
                  </a:lnTo>
                  <a:lnTo>
                    <a:pt x="132" y="36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354" name="Group 21"/>
          <p:cNvGrpSpPr>
            <a:grpSpLocks/>
          </p:cNvGrpSpPr>
          <p:nvPr/>
        </p:nvGrpSpPr>
        <p:grpSpPr bwMode="auto">
          <a:xfrm>
            <a:off x="7034213" y="2089150"/>
            <a:ext cx="76200" cy="57150"/>
            <a:chOff x="4431" y="1316"/>
            <a:chExt cx="48" cy="36"/>
          </a:xfrm>
        </p:grpSpPr>
        <p:pic>
          <p:nvPicPr>
            <p:cNvPr id="57550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" y="1316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51" name="Freeform 20"/>
            <p:cNvSpPr>
              <a:spLocks/>
            </p:cNvSpPr>
            <p:nvPr/>
          </p:nvSpPr>
          <p:spPr bwMode="auto">
            <a:xfrm>
              <a:off x="4431" y="1316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48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48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7355" name="Line 22"/>
          <p:cNvSpPr>
            <a:spLocks noChangeShapeType="1"/>
          </p:cNvSpPr>
          <p:nvPr/>
        </p:nvSpPr>
        <p:spPr bwMode="auto">
          <a:xfrm flipH="1">
            <a:off x="7072313" y="2108200"/>
            <a:ext cx="2460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6" name="Rectangle 23"/>
          <p:cNvSpPr>
            <a:spLocks noChangeArrowheads="1"/>
          </p:cNvSpPr>
          <p:nvPr/>
        </p:nvSpPr>
        <p:spPr bwMode="auto">
          <a:xfrm>
            <a:off x="2443163" y="1681163"/>
            <a:ext cx="912812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57" name="Group 26"/>
          <p:cNvGrpSpPr>
            <a:grpSpLocks/>
          </p:cNvGrpSpPr>
          <p:nvPr/>
        </p:nvGrpSpPr>
        <p:grpSpPr bwMode="auto">
          <a:xfrm>
            <a:off x="2794000" y="1974850"/>
            <a:ext cx="220663" cy="182563"/>
            <a:chOff x="1760" y="1244"/>
            <a:chExt cx="139" cy="115"/>
          </a:xfrm>
        </p:grpSpPr>
        <p:sp>
          <p:nvSpPr>
            <p:cNvPr id="57548" name="Rectangle 24"/>
            <p:cNvSpPr>
              <a:spLocks noChangeArrowheads="1"/>
            </p:cNvSpPr>
            <p:nvPr/>
          </p:nvSpPr>
          <p:spPr bwMode="auto">
            <a:xfrm>
              <a:off x="1760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9" name="Rectangle 25"/>
            <p:cNvSpPr>
              <a:spLocks noChangeArrowheads="1"/>
            </p:cNvSpPr>
            <p:nvPr/>
          </p:nvSpPr>
          <p:spPr bwMode="auto">
            <a:xfrm>
              <a:off x="1808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58" name="Line 27"/>
          <p:cNvSpPr>
            <a:spLocks noChangeShapeType="1"/>
          </p:cNvSpPr>
          <p:nvPr/>
        </p:nvSpPr>
        <p:spPr bwMode="auto">
          <a:xfrm>
            <a:off x="264160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9" name="Line 28"/>
          <p:cNvSpPr>
            <a:spLocks noChangeShapeType="1"/>
          </p:cNvSpPr>
          <p:nvPr/>
        </p:nvSpPr>
        <p:spPr bwMode="auto">
          <a:xfrm>
            <a:off x="309880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0" name="Line 29"/>
          <p:cNvSpPr>
            <a:spLocks noChangeShapeType="1"/>
          </p:cNvSpPr>
          <p:nvPr/>
        </p:nvSpPr>
        <p:spPr bwMode="auto">
          <a:xfrm flipH="1">
            <a:off x="1558925" y="2108200"/>
            <a:ext cx="8747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1" name="Line 30"/>
          <p:cNvSpPr>
            <a:spLocks noChangeShapeType="1"/>
          </p:cNvSpPr>
          <p:nvPr/>
        </p:nvSpPr>
        <p:spPr bwMode="auto">
          <a:xfrm>
            <a:off x="2870200" y="2582863"/>
            <a:ext cx="1588" cy="18430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2" name="Rectangle 31"/>
          <p:cNvSpPr>
            <a:spLocks noChangeArrowheads="1"/>
          </p:cNvSpPr>
          <p:nvPr/>
        </p:nvSpPr>
        <p:spPr bwMode="auto">
          <a:xfrm>
            <a:off x="3678238" y="1681163"/>
            <a:ext cx="912812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63" name="Group 34"/>
          <p:cNvGrpSpPr>
            <a:grpSpLocks/>
          </p:cNvGrpSpPr>
          <p:nvPr/>
        </p:nvGrpSpPr>
        <p:grpSpPr bwMode="auto">
          <a:xfrm>
            <a:off x="3992563" y="1974850"/>
            <a:ext cx="239712" cy="182563"/>
            <a:chOff x="2515" y="1244"/>
            <a:chExt cx="151" cy="115"/>
          </a:xfrm>
        </p:grpSpPr>
        <p:sp>
          <p:nvSpPr>
            <p:cNvPr id="57546" name="Rectangle 32"/>
            <p:cNvSpPr>
              <a:spLocks noChangeArrowheads="1"/>
            </p:cNvSpPr>
            <p:nvPr/>
          </p:nvSpPr>
          <p:spPr bwMode="auto">
            <a:xfrm>
              <a:off x="2515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7" name="Rectangle 33"/>
            <p:cNvSpPr>
              <a:spLocks noChangeArrowheads="1"/>
            </p:cNvSpPr>
            <p:nvPr/>
          </p:nvSpPr>
          <p:spPr bwMode="auto">
            <a:xfrm>
              <a:off x="2575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64" name="Line 35"/>
          <p:cNvSpPr>
            <a:spLocks noChangeShapeType="1"/>
          </p:cNvSpPr>
          <p:nvPr/>
        </p:nvSpPr>
        <p:spPr bwMode="auto">
          <a:xfrm>
            <a:off x="3878263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5" name="Line 36"/>
          <p:cNvSpPr>
            <a:spLocks noChangeShapeType="1"/>
          </p:cNvSpPr>
          <p:nvPr/>
        </p:nvSpPr>
        <p:spPr bwMode="auto">
          <a:xfrm>
            <a:off x="4333875" y="1292225"/>
            <a:ext cx="1588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6" name="Line 37"/>
          <p:cNvSpPr>
            <a:spLocks noChangeShapeType="1"/>
          </p:cNvSpPr>
          <p:nvPr/>
        </p:nvSpPr>
        <p:spPr bwMode="auto">
          <a:xfrm flipH="1">
            <a:off x="3402013" y="2108200"/>
            <a:ext cx="2476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7" name="Line 38"/>
          <p:cNvSpPr>
            <a:spLocks noChangeShapeType="1"/>
          </p:cNvSpPr>
          <p:nvPr/>
        </p:nvSpPr>
        <p:spPr bwMode="auto">
          <a:xfrm>
            <a:off x="4087813" y="2582863"/>
            <a:ext cx="1587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8" name="Rectangle 39"/>
          <p:cNvSpPr>
            <a:spLocks noChangeArrowheads="1"/>
          </p:cNvSpPr>
          <p:nvPr/>
        </p:nvSpPr>
        <p:spPr bwMode="auto">
          <a:xfrm>
            <a:off x="4876800" y="1681163"/>
            <a:ext cx="911225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69" name="Group 42"/>
          <p:cNvGrpSpPr>
            <a:grpSpLocks/>
          </p:cNvGrpSpPr>
          <p:nvPr/>
        </p:nvGrpSpPr>
        <p:grpSpPr bwMode="auto">
          <a:xfrm>
            <a:off x="5208588" y="1974850"/>
            <a:ext cx="220662" cy="182563"/>
            <a:chOff x="3281" y="1244"/>
            <a:chExt cx="139" cy="115"/>
          </a:xfrm>
        </p:grpSpPr>
        <p:sp>
          <p:nvSpPr>
            <p:cNvPr id="57544" name="Rectangle 40"/>
            <p:cNvSpPr>
              <a:spLocks noChangeArrowheads="1"/>
            </p:cNvSpPr>
            <p:nvPr/>
          </p:nvSpPr>
          <p:spPr bwMode="auto">
            <a:xfrm>
              <a:off x="3281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5" name="Rectangle 41"/>
            <p:cNvSpPr>
              <a:spLocks noChangeArrowheads="1"/>
            </p:cNvSpPr>
            <p:nvPr/>
          </p:nvSpPr>
          <p:spPr bwMode="auto">
            <a:xfrm>
              <a:off x="3329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70" name="Line 43"/>
          <p:cNvSpPr>
            <a:spLocks noChangeShapeType="1"/>
          </p:cNvSpPr>
          <p:nvPr/>
        </p:nvSpPr>
        <p:spPr bwMode="auto">
          <a:xfrm>
            <a:off x="5094288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1" name="Line 44"/>
          <p:cNvSpPr>
            <a:spLocks noChangeShapeType="1"/>
          </p:cNvSpPr>
          <p:nvPr/>
        </p:nvSpPr>
        <p:spPr bwMode="auto">
          <a:xfrm>
            <a:off x="5551488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2" name="Line 45"/>
          <p:cNvSpPr>
            <a:spLocks noChangeShapeType="1"/>
          </p:cNvSpPr>
          <p:nvPr/>
        </p:nvSpPr>
        <p:spPr bwMode="auto">
          <a:xfrm flipH="1">
            <a:off x="4581525" y="2108200"/>
            <a:ext cx="2667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3" name="Rectangle 46"/>
          <p:cNvSpPr>
            <a:spLocks noChangeArrowheads="1"/>
          </p:cNvSpPr>
          <p:nvPr/>
        </p:nvSpPr>
        <p:spPr bwMode="auto">
          <a:xfrm>
            <a:off x="6130925" y="1681163"/>
            <a:ext cx="912813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74" name="Group 49"/>
          <p:cNvGrpSpPr>
            <a:grpSpLocks/>
          </p:cNvGrpSpPr>
          <p:nvPr/>
        </p:nvGrpSpPr>
        <p:grpSpPr bwMode="auto">
          <a:xfrm>
            <a:off x="6464300" y="1974850"/>
            <a:ext cx="219075" cy="182563"/>
            <a:chOff x="4072" y="1244"/>
            <a:chExt cx="138" cy="115"/>
          </a:xfrm>
        </p:grpSpPr>
        <p:sp>
          <p:nvSpPr>
            <p:cNvPr id="57542" name="Rectangle 47"/>
            <p:cNvSpPr>
              <a:spLocks noChangeArrowheads="1"/>
            </p:cNvSpPr>
            <p:nvPr/>
          </p:nvSpPr>
          <p:spPr bwMode="auto">
            <a:xfrm>
              <a:off x="4072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3" name="Rectangle 48"/>
            <p:cNvSpPr>
              <a:spLocks noChangeArrowheads="1"/>
            </p:cNvSpPr>
            <p:nvPr/>
          </p:nvSpPr>
          <p:spPr bwMode="auto">
            <a:xfrm>
              <a:off x="4119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75" name="Line 50"/>
          <p:cNvSpPr>
            <a:spLocks noChangeShapeType="1"/>
          </p:cNvSpPr>
          <p:nvPr/>
        </p:nvSpPr>
        <p:spPr bwMode="auto">
          <a:xfrm>
            <a:off x="633095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6" name="Line 51"/>
          <p:cNvSpPr>
            <a:spLocks noChangeShapeType="1"/>
          </p:cNvSpPr>
          <p:nvPr/>
        </p:nvSpPr>
        <p:spPr bwMode="auto">
          <a:xfrm>
            <a:off x="6786563" y="1292225"/>
            <a:ext cx="1587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7" name="Line 52"/>
          <p:cNvSpPr>
            <a:spLocks noChangeShapeType="1"/>
          </p:cNvSpPr>
          <p:nvPr/>
        </p:nvSpPr>
        <p:spPr bwMode="auto">
          <a:xfrm flipH="1">
            <a:off x="5816600" y="2108200"/>
            <a:ext cx="2857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8" name="Line 53"/>
          <p:cNvSpPr>
            <a:spLocks noChangeShapeType="1"/>
          </p:cNvSpPr>
          <p:nvPr/>
        </p:nvSpPr>
        <p:spPr bwMode="auto">
          <a:xfrm>
            <a:off x="6557963" y="2582863"/>
            <a:ext cx="1587" cy="2736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9" name="Rectangle 54"/>
          <p:cNvSpPr>
            <a:spLocks noChangeArrowheads="1"/>
          </p:cNvSpPr>
          <p:nvPr/>
        </p:nvSpPr>
        <p:spPr bwMode="auto">
          <a:xfrm>
            <a:off x="3678238" y="3713163"/>
            <a:ext cx="912812" cy="9128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80" name="Group 57"/>
          <p:cNvGrpSpPr>
            <a:grpSpLocks/>
          </p:cNvGrpSpPr>
          <p:nvPr/>
        </p:nvGrpSpPr>
        <p:grpSpPr bwMode="auto">
          <a:xfrm>
            <a:off x="3992563" y="4008438"/>
            <a:ext cx="239712" cy="182562"/>
            <a:chOff x="2515" y="2525"/>
            <a:chExt cx="151" cy="115"/>
          </a:xfrm>
        </p:grpSpPr>
        <p:sp>
          <p:nvSpPr>
            <p:cNvPr id="57540" name="Rectangle 55"/>
            <p:cNvSpPr>
              <a:spLocks noChangeArrowheads="1"/>
            </p:cNvSpPr>
            <p:nvPr/>
          </p:nvSpPr>
          <p:spPr bwMode="auto">
            <a:xfrm>
              <a:off x="2515" y="2525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1" name="Rectangle 56"/>
            <p:cNvSpPr>
              <a:spLocks noChangeArrowheads="1"/>
            </p:cNvSpPr>
            <p:nvPr/>
          </p:nvSpPr>
          <p:spPr bwMode="auto">
            <a:xfrm>
              <a:off x="2575" y="2525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81" name="Line 58"/>
          <p:cNvSpPr>
            <a:spLocks noChangeShapeType="1"/>
          </p:cNvSpPr>
          <p:nvPr/>
        </p:nvSpPr>
        <p:spPr bwMode="auto">
          <a:xfrm>
            <a:off x="3878263" y="3324225"/>
            <a:ext cx="1587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2" name="Line 59"/>
          <p:cNvSpPr>
            <a:spLocks noChangeShapeType="1"/>
          </p:cNvSpPr>
          <p:nvPr/>
        </p:nvSpPr>
        <p:spPr bwMode="auto">
          <a:xfrm>
            <a:off x="4087813" y="4616450"/>
            <a:ext cx="1587" cy="722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3" name="Rectangle 60"/>
          <p:cNvSpPr>
            <a:spLocks noChangeArrowheads="1"/>
          </p:cNvSpPr>
          <p:nvPr/>
        </p:nvSpPr>
        <p:spPr bwMode="auto">
          <a:xfrm>
            <a:off x="4876800" y="3713163"/>
            <a:ext cx="911225" cy="9128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84" name="Group 63"/>
          <p:cNvGrpSpPr>
            <a:grpSpLocks/>
          </p:cNvGrpSpPr>
          <p:nvPr/>
        </p:nvGrpSpPr>
        <p:grpSpPr bwMode="auto">
          <a:xfrm>
            <a:off x="5208588" y="4008438"/>
            <a:ext cx="220662" cy="182562"/>
            <a:chOff x="3281" y="2525"/>
            <a:chExt cx="139" cy="115"/>
          </a:xfrm>
        </p:grpSpPr>
        <p:sp>
          <p:nvSpPr>
            <p:cNvPr id="57538" name="Rectangle 61"/>
            <p:cNvSpPr>
              <a:spLocks noChangeArrowheads="1"/>
            </p:cNvSpPr>
            <p:nvPr/>
          </p:nvSpPr>
          <p:spPr bwMode="auto">
            <a:xfrm>
              <a:off x="3281" y="2525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39" name="Rectangle 62"/>
            <p:cNvSpPr>
              <a:spLocks noChangeArrowheads="1"/>
            </p:cNvSpPr>
            <p:nvPr/>
          </p:nvSpPr>
          <p:spPr bwMode="auto">
            <a:xfrm>
              <a:off x="3329" y="2525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85" name="Line 64"/>
          <p:cNvSpPr>
            <a:spLocks noChangeShapeType="1"/>
          </p:cNvSpPr>
          <p:nvPr/>
        </p:nvSpPr>
        <p:spPr bwMode="auto">
          <a:xfrm flipH="1">
            <a:off x="4600575" y="4160838"/>
            <a:ext cx="2476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6" name="Line 65"/>
          <p:cNvSpPr>
            <a:spLocks noChangeShapeType="1"/>
          </p:cNvSpPr>
          <p:nvPr/>
        </p:nvSpPr>
        <p:spPr bwMode="auto">
          <a:xfrm>
            <a:off x="5303838" y="4597400"/>
            <a:ext cx="1587" cy="741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7" name="Rectangle 66"/>
          <p:cNvSpPr>
            <a:spLocks noChangeArrowheads="1"/>
          </p:cNvSpPr>
          <p:nvPr/>
        </p:nvSpPr>
        <p:spPr bwMode="auto">
          <a:xfrm>
            <a:off x="7375525" y="1993900"/>
            <a:ext cx="2698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Cin </a:t>
            </a:r>
            <a:endParaRPr lang="en-US" altLang="fa-IR"/>
          </a:p>
        </p:txBody>
      </p:sp>
      <p:grpSp>
        <p:nvGrpSpPr>
          <p:cNvPr id="57388" name="Group 69"/>
          <p:cNvGrpSpPr>
            <a:grpSpLocks/>
          </p:cNvGrpSpPr>
          <p:nvPr/>
        </p:nvGrpSpPr>
        <p:grpSpPr bwMode="auto">
          <a:xfrm>
            <a:off x="2586038" y="1063625"/>
            <a:ext cx="207962" cy="231775"/>
            <a:chOff x="1629" y="670"/>
            <a:chExt cx="131" cy="146"/>
          </a:xfrm>
        </p:grpSpPr>
        <p:sp>
          <p:nvSpPr>
            <p:cNvPr id="57536" name="Rectangle 67"/>
            <p:cNvSpPr>
              <a:spLocks noChangeArrowheads="1"/>
            </p:cNvSpPr>
            <p:nvPr/>
          </p:nvSpPr>
          <p:spPr bwMode="auto">
            <a:xfrm>
              <a:off x="162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7537" name="Rectangle 68"/>
            <p:cNvSpPr>
              <a:spLocks noChangeArrowheads="1"/>
            </p:cNvSpPr>
            <p:nvPr/>
          </p:nvSpPr>
          <p:spPr bwMode="auto">
            <a:xfrm>
              <a:off x="1700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3 </a:t>
              </a:r>
              <a:endParaRPr lang="en-US" altLang="fa-IR"/>
            </a:p>
          </p:txBody>
        </p:sp>
      </p:grpSp>
      <p:grpSp>
        <p:nvGrpSpPr>
          <p:cNvPr id="57389" name="Group 72"/>
          <p:cNvGrpSpPr>
            <a:grpSpLocks/>
          </p:cNvGrpSpPr>
          <p:nvPr/>
        </p:nvGrpSpPr>
        <p:grpSpPr bwMode="auto">
          <a:xfrm>
            <a:off x="3802063" y="1063625"/>
            <a:ext cx="209550" cy="231775"/>
            <a:chOff x="2395" y="670"/>
            <a:chExt cx="132" cy="146"/>
          </a:xfrm>
        </p:grpSpPr>
        <p:sp>
          <p:nvSpPr>
            <p:cNvPr id="57534" name="Rectangle 70"/>
            <p:cNvSpPr>
              <a:spLocks noChangeArrowheads="1"/>
            </p:cNvSpPr>
            <p:nvPr/>
          </p:nvSpPr>
          <p:spPr bwMode="auto">
            <a:xfrm>
              <a:off x="2395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7535" name="Rectangle 71"/>
            <p:cNvSpPr>
              <a:spLocks noChangeArrowheads="1"/>
            </p:cNvSpPr>
            <p:nvPr/>
          </p:nvSpPr>
          <p:spPr bwMode="auto">
            <a:xfrm>
              <a:off x="2467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2 </a:t>
              </a:r>
              <a:endParaRPr lang="en-US" altLang="fa-IR"/>
            </a:p>
          </p:txBody>
        </p:sp>
      </p:grpSp>
      <p:grpSp>
        <p:nvGrpSpPr>
          <p:cNvPr id="57390" name="Group 75"/>
          <p:cNvGrpSpPr>
            <a:grpSpLocks/>
          </p:cNvGrpSpPr>
          <p:nvPr/>
        </p:nvGrpSpPr>
        <p:grpSpPr bwMode="auto">
          <a:xfrm>
            <a:off x="5018088" y="1063625"/>
            <a:ext cx="209550" cy="231775"/>
            <a:chOff x="3161" y="670"/>
            <a:chExt cx="132" cy="146"/>
          </a:xfrm>
        </p:grpSpPr>
        <p:sp>
          <p:nvSpPr>
            <p:cNvPr id="57532" name="Rectangle 73"/>
            <p:cNvSpPr>
              <a:spLocks noChangeArrowheads="1"/>
            </p:cNvSpPr>
            <p:nvPr/>
          </p:nvSpPr>
          <p:spPr bwMode="auto">
            <a:xfrm>
              <a:off x="3161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7533" name="Rectangle 74"/>
            <p:cNvSpPr>
              <a:spLocks noChangeArrowheads="1"/>
            </p:cNvSpPr>
            <p:nvPr/>
          </p:nvSpPr>
          <p:spPr bwMode="auto">
            <a:xfrm>
              <a:off x="3233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</p:grpSp>
      <p:grpSp>
        <p:nvGrpSpPr>
          <p:cNvPr id="57391" name="Group 78"/>
          <p:cNvGrpSpPr>
            <a:grpSpLocks/>
          </p:cNvGrpSpPr>
          <p:nvPr/>
        </p:nvGrpSpPr>
        <p:grpSpPr bwMode="auto">
          <a:xfrm>
            <a:off x="6254750" y="1063625"/>
            <a:ext cx="209550" cy="231775"/>
            <a:chOff x="3940" y="670"/>
            <a:chExt cx="132" cy="146"/>
          </a:xfrm>
        </p:grpSpPr>
        <p:sp>
          <p:nvSpPr>
            <p:cNvPr id="57530" name="Rectangle 76"/>
            <p:cNvSpPr>
              <a:spLocks noChangeArrowheads="1"/>
            </p:cNvSpPr>
            <p:nvPr/>
          </p:nvSpPr>
          <p:spPr bwMode="auto">
            <a:xfrm>
              <a:off x="3940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7531" name="Rectangle 77"/>
            <p:cNvSpPr>
              <a:spLocks noChangeArrowheads="1"/>
            </p:cNvSpPr>
            <p:nvPr/>
          </p:nvSpPr>
          <p:spPr bwMode="auto">
            <a:xfrm>
              <a:off x="4012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</p:grpSp>
      <p:grpSp>
        <p:nvGrpSpPr>
          <p:cNvPr id="57392" name="Group 81"/>
          <p:cNvGrpSpPr>
            <a:grpSpLocks/>
          </p:cNvGrpSpPr>
          <p:nvPr/>
        </p:nvGrpSpPr>
        <p:grpSpPr bwMode="auto">
          <a:xfrm>
            <a:off x="3022600" y="1063625"/>
            <a:ext cx="209550" cy="231775"/>
            <a:chOff x="1904" y="670"/>
            <a:chExt cx="132" cy="146"/>
          </a:xfrm>
        </p:grpSpPr>
        <p:sp>
          <p:nvSpPr>
            <p:cNvPr id="57528" name="Rectangle 79"/>
            <p:cNvSpPr>
              <a:spLocks noChangeArrowheads="1"/>
            </p:cNvSpPr>
            <p:nvPr/>
          </p:nvSpPr>
          <p:spPr bwMode="auto">
            <a:xfrm>
              <a:off x="1904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7529" name="Rectangle 80"/>
            <p:cNvSpPr>
              <a:spLocks noChangeArrowheads="1"/>
            </p:cNvSpPr>
            <p:nvPr/>
          </p:nvSpPr>
          <p:spPr bwMode="auto">
            <a:xfrm>
              <a:off x="1976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3 </a:t>
              </a:r>
              <a:endParaRPr lang="en-US" altLang="fa-IR"/>
            </a:p>
          </p:txBody>
        </p:sp>
      </p:grpSp>
      <p:grpSp>
        <p:nvGrpSpPr>
          <p:cNvPr id="57393" name="Group 84"/>
          <p:cNvGrpSpPr>
            <a:grpSpLocks/>
          </p:cNvGrpSpPr>
          <p:nvPr/>
        </p:nvGrpSpPr>
        <p:grpSpPr bwMode="auto">
          <a:xfrm>
            <a:off x="4257675" y="1063625"/>
            <a:ext cx="190500" cy="231775"/>
            <a:chOff x="2682" y="670"/>
            <a:chExt cx="120" cy="146"/>
          </a:xfrm>
        </p:grpSpPr>
        <p:sp>
          <p:nvSpPr>
            <p:cNvPr id="57526" name="Rectangle 82"/>
            <p:cNvSpPr>
              <a:spLocks noChangeArrowheads="1"/>
            </p:cNvSpPr>
            <p:nvPr/>
          </p:nvSpPr>
          <p:spPr bwMode="auto">
            <a:xfrm>
              <a:off x="2682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7527" name="Rectangle 83"/>
            <p:cNvSpPr>
              <a:spLocks noChangeArrowheads="1"/>
            </p:cNvSpPr>
            <p:nvPr/>
          </p:nvSpPr>
          <p:spPr bwMode="auto">
            <a:xfrm>
              <a:off x="2742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2 </a:t>
              </a:r>
              <a:endParaRPr lang="en-US" altLang="fa-IR"/>
            </a:p>
          </p:txBody>
        </p:sp>
      </p:grpSp>
      <p:grpSp>
        <p:nvGrpSpPr>
          <p:cNvPr id="57394" name="Group 87"/>
          <p:cNvGrpSpPr>
            <a:grpSpLocks/>
          </p:cNvGrpSpPr>
          <p:nvPr/>
        </p:nvGrpSpPr>
        <p:grpSpPr bwMode="auto">
          <a:xfrm>
            <a:off x="5475288" y="1063625"/>
            <a:ext cx="190500" cy="231775"/>
            <a:chOff x="3449" y="670"/>
            <a:chExt cx="120" cy="146"/>
          </a:xfrm>
        </p:grpSpPr>
        <p:sp>
          <p:nvSpPr>
            <p:cNvPr id="57524" name="Rectangle 85"/>
            <p:cNvSpPr>
              <a:spLocks noChangeArrowheads="1"/>
            </p:cNvSpPr>
            <p:nvPr/>
          </p:nvSpPr>
          <p:spPr bwMode="auto">
            <a:xfrm>
              <a:off x="344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7525" name="Rectangle 86"/>
            <p:cNvSpPr>
              <a:spLocks noChangeArrowheads="1"/>
            </p:cNvSpPr>
            <p:nvPr/>
          </p:nvSpPr>
          <p:spPr bwMode="auto">
            <a:xfrm>
              <a:off x="3509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</p:grpSp>
      <p:grpSp>
        <p:nvGrpSpPr>
          <p:cNvPr id="57395" name="Group 90"/>
          <p:cNvGrpSpPr>
            <a:grpSpLocks/>
          </p:cNvGrpSpPr>
          <p:nvPr/>
        </p:nvGrpSpPr>
        <p:grpSpPr bwMode="auto">
          <a:xfrm>
            <a:off x="6729413" y="1063625"/>
            <a:ext cx="190500" cy="231775"/>
            <a:chOff x="4239" y="670"/>
            <a:chExt cx="120" cy="146"/>
          </a:xfrm>
        </p:grpSpPr>
        <p:sp>
          <p:nvSpPr>
            <p:cNvPr id="57522" name="Rectangle 88"/>
            <p:cNvSpPr>
              <a:spLocks noChangeArrowheads="1"/>
            </p:cNvSpPr>
            <p:nvPr/>
          </p:nvSpPr>
          <p:spPr bwMode="auto">
            <a:xfrm>
              <a:off x="423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7523" name="Rectangle 89"/>
            <p:cNvSpPr>
              <a:spLocks noChangeArrowheads="1"/>
            </p:cNvSpPr>
            <p:nvPr/>
          </p:nvSpPr>
          <p:spPr bwMode="auto">
            <a:xfrm>
              <a:off x="4299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</p:grpSp>
      <p:sp>
        <p:nvSpPr>
          <p:cNvPr id="57396" name="Line 91"/>
          <p:cNvSpPr>
            <a:spLocks noChangeShapeType="1"/>
          </p:cNvSpPr>
          <p:nvPr/>
        </p:nvSpPr>
        <p:spPr bwMode="auto">
          <a:xfrm>
            <a:off x="2547938" y="3152775"/>
            <a:ext cx="30321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97" name="Line 92"/>
          <p:cNvSpPr>
            <a:spLocks noChangeShapeType="1"/>
          </p:cNvSpPr>
          <p:nvPr/>
        </p:nvSpPr>
        <p:spPr bwMode="auto">
          <a:xfrm>
            <a:off x="2547938" y="3741738"/>
            <a:ext cx="3032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98" name="Line 93"/>
          <p:cNvSpPr>
            <a:spLocks noChangeShapeType="1"/>
          </p:cNvSpPr>
          <p:nvPr/>
        </p:nvSpPr>
        <p:spPr bwMode="auto">
          <a:xfrm>
            <a:off x="2946400" y="5053013"/>
            <a:ext cx="1588" cy="285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99" name="Line 94"/>
          <p:cNvSpPr>
            <a:spLocks noChangeShapeType="1"/>
          </p:cNvSpPr>
          <p:nvPr/>
        </p:nvSpPr>
        <p:spPr bwMode="auto">
          <a:xfrm>
            <a:off x="1520825" y="2108200"/>
            <a:ext cx="1588" cy="2355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0" name="Line 95"/>
          <p:cNvSpPr>
            <a:spLocks noChangeShapeType="1"/>
          </p:cNvSpPr>
          <p:nvPr/>
        </p:nvSpPr>
        <p:spPr bwMode="auto">
          <a:xfrm>
            <a:off x="1673225" y="5014913"/>
            <a:ext cx="1588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1" name="Rectangle 96"/>
          <p:cNvSpPr>
            <a:spLocks noChangeArrowheads="1"/>
          </p:cNvSpPr>
          <p:nvPr/>
        </p:nvSpPr>
        <p:spPr bwMode="auto">
          <a:xfrm>
            <a:off x="1520825" y="5337175"/>
            <a:ext cx="363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Cout </a:t>
            </a:r>
            <a:endParaRPr lang="en-US" altLang="fa-IR"/>
          </a:p>
        </p:txBody>
      </p:sp>
      <p:grpSp>
        <p:nvGrpSpPr>
          <p:cNvPr id="57402" name="Group 99"/>
          <p:cNvGrpSpPr>
            <a:grpSpLocks/>
          </p:cNvGrpSpPr>
          <p:nvPr/>
        </p:nvGrpSpPr>
        <p:grpSpPr bwMode="auto">
          <a:xfrm>
            <a:off x="2870200" y="5337175"/>
            <a:ext cx="190500" cy="231775"/>
            <a:chOff x="1808" y="3362"/>
            <a:chExt cx="120" cy="146"/>
          </a:xfrm>
        </p:grpSpPr>
        <p:sp>
          <p:nvSpPr>
            <p:cNvPr id="57520" name="Rectangle 97"/>
            <p:cNvSpPr>
              <a:spLocks noChangeArrowheads="1"/>
            </p:cNvSpPr>
            <p:nvPr/>
          </p:nvSpPr>
          <p:spPr bwMode="auto">
            <a:xfrm>
              <a:off x="1808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57521" name="Rectangle 98"/>
            <p:cNvSpPr>
              <a:spLocks noChangeArrowheads="1"/>
            </p:cNvSpPr>
            <p:nvPr/>
          </p:nvSpPr>
          <p:spPr bwMode="auto">
            <a:xfrm>
              <a:off x="1868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3 </a:t>
              </a:r>
              <a:endParaRPr lang="en-US" altLang="fa-IR"/>
            </a:p>
          </p:txBody>
        </p:sp>
      </p:grpSp>
      <p:grpSp>
        <p:nvGrpSpPr>
          <p:cNvPr id="57403" name="Group 102"/>
          <p:cNvGrpSpPr>
            <a:grpSpLocks/>
          </p:cNvGrpSpPr>
          <p:nvPr/>
        </p:nvGrpSpPr>
        <p:grpSpPr bwMode="auto">
          <a:xfrm>
            <a:off x="4011613" y="5337175"/>
            <a:ext cx="190500" cy="231775"/>
            <a:chOff x="2527" y="3362"/>
            <a:chExt cx="120" cy="146"/>
          </a:xfrm>
        </p:grpSpPr>
        <p:sp>
          <p:nvSpPr>
            <p:cNvPr id="57518" name="Rectangle 100"/>
            <p:cNvSpPr>
              <a:spLocks noChangeArrowheads="1"/>
            </p:cNvSpPr>
            <p:nvPr/>
          </p:nvSpPr>
          <p:spPr bwMode="auto">
            <a:xfrm>
              <a:off x="2527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57519" name="Rectangle 101"/>
            <p:cNvSpPr>
              <a:spLocks noChangeArrowheads="1"/>
            </p:cNvSpPr>
            <p:nvPr/>
          </p:nvSpPr>
          <p:spPr bwMode="auto">
            <a:xfrm>
              <a:off x="2587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2 </a:t>
              </a:r>
              <a:endParaRPr lang="en-US" altLang="fa-IR"/>
            </a:p>
          </p:txBody>
        </p:sp>
      </p:grpSp>
      <p:grpSp>
        <p:nvGrpSpPr>
          <p:cNvPr id="57404" name="Group 105"/>
          <p:cNvGrpSpPr>
            <a:grpSpLocks/>
          </p:cNvGrpSpPr>
          <p:nvPr/>
        </p:nvGrpSpPr>
        <p:grpSpPr bwMode="auto">
          <a:xfrm>
            <a:off x="5227638" y="5337175"/>
            <a:ext cx="190500" cy="231775"/>
            <a:chOff x="3293" y="3362"/>
            <a:chExt cx="120" cy="146"/>
          </a:xfrm>
        </p:grpSpPr>
        <p:sp>
          <p:nvSpPr>
            <p:cNvPr id="57516" name="Rectangle 103"/>
            <p:cNvSpPr>
              <a:spLocks noChangeArrowheads="1"/>
            </p:cNvSpPr>
            <p:nvPr/>
          </p:nvSpPr>
          <p:spPr bwMode="auto">
            <a:xfrm>
              <a:off x="3293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57517" name="Rectangle 104"/>
            <p:cNvSpPr>
              <a:spLocks noChangeArrowheads="1"/>
            </p:cNvSpPr>
            <p:nvPr/>
          </p:nvSpPr>
          <p:spPr bwMode="auto">
            <a:xfrm>
              <a:off x="3353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</p:grpSp>
      <p:grpSp>
        <p:nvGrpSpPr>
          <p:cNvPr id="57405" name="Group 108"/>
          <p:cNvGrpSpPr>
            <a:grpSpLocks/>
          </p:cNvGrpSpPr>
          <p:nvPr/>
        </p:nvGrpSpPr>
        <p:grpSpPr bwMode="auto">
          <a:xfrm>
            <a:off x="6464300" y="5356225"/>
            <a:ext cx="188913" cy="231775"/>
            <a:chOff x="4072" y="3374"/>
            <a:chExt cx="119" cy="146"/>
          </a:xfrm>
        </p:grpSpPr>
        <p:sp>
          <p:nvSpPr>
            <p:cNvPr id="57514" name="Rectangle 106"/>
            <p:cNvSpPr>
              <a:spLocks noChangeArrowheads="1"/>
            </p:cNvSpPr>
            <p:nvPr/>
          </p:nvSpPr>
          <p:spPr bwMode="auto">
            <a:xfrm>
              <a:off x="4072" y="337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57515" name="Rectangle 107"/>
            <p:cNvSpPr>
              <a:spLocks noChangeArrowheads="1"/>
            </p:cNvSpPr>
            <p:nvPr/>
          </p:nvSpPr>
          <p:spPr bwMode="auto">
            <a:xfrm>
              <a:off x="4131" y="3434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</p:grpSp>
      <p:sp>
        <p:nvSpPr>
          <p:cNvPr id="57406" name="Line 109"/>
          <p:cNvSpPr>
            <a:spLocks noChangeShapeType="1"/>
          </p:cNvSpPr>
          <p:nvPr/>
        </p:nvSpPr>
        <p:spPr bwMode="auto">
          <a:xfrm flipH="1">
            <a:off x="5816600" y="4160838"/>
            <a:ext cx="3238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7" name="Rectangle 110"/>
          <p:cNvSpPr>
            <a:spLocks noChangeArrowheads="1"/>
          </p:cNvSpPr>
          <p:nvPr/>
        </p:nvSpPr>
        <p:spPr bwMode="auto">
          <a:xfrm>
            <a:off x="6178550" y="40274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7408" name="Rectangle 111"/>
          <p:cNvSpPr>
            <a:spLocks noChangeArrowheads="1"/>
          </p:cNvSpPr>
          <p:nvPr/>
        </p:nvSpPr>
        <p:spPr bwMode="auto">
          <a:xfrm>
            <a:off x="2471738" y="1974850"/>
            <a:ext cx="271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09" name="Rectangle 112"/>
          <p:cNvSpPr>
            <a:spLocks noChangeArrowheads="1"/>
          </p:cNvSpPr>
          <p:nvPr/>
        </p:nvSpPr>
        <p:spPr bwMode="auto">
          <a:xfrm>
            <a:off x="3175000" y="1974850"/>
            <a:ext cx="1952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10" name="Rectangle 113"/>
          <p:cNvSpPr>
            <a:spLocks noChangeArrowheads="1"/>
          </p:cNvSpPr>
          <p:nvPr/>
        </p:nvSpPr>
        <p:spPr bwMode="auto">
          <a:xfrm>
            <a:off x="2851150" y="2355850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11" name="Rectangle 114"/>
          <p:cNvSpPr>
            <a:spLocks noChangeArrowheads="1"/>
          </p:cNvSpPr>
          <p:nvPr/>
        </p:nvSpPr>
        <p:spPr bwMode="auto">
          <a:xfrm>
            <a:off x="3687763" y="1974850"/>
            <a:ext cx="271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12" name="Rectangle 115"/>
          <p:cNvSpPr>
            <a:spLocks noChangeArrowheads="1"/>
          </p:cNvSpPr>
          <p:nvPr/>
        </p:nvSpPr>
        <p:spPr bwMode="auto">
          <a:xfrm>
            <a:off x="4391025" y="1974850"/>
            <a:ext cx="1952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13" name="Rectangle 116"/>
          <p:cNvSpPr>
            <a:spLocks noChangeArrowheads="1"/>
          </p:cNvSpPr>
          <p:nvPr/>
        </p:nvSpPr>
        <p:spPr bwMode="auto">
          <a:xfrm>
            <a:off x="4068763" y="23749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14" name="Rectangle 117"/>
          <p:cNvSpPr>
            <a:spLocks noChangeArrowheads="1"/>
          </p:cNvSpPr>
          <p:nvPr/>
        </p:nvSpPr>
        <p:spPr bwMode="auto">
          <a:xfrm>
            <a:off x="4886325" y="1974850"/>
            <a:ext cx="271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15" name="Rectangle 118"/>
          <p:cNvSpPr>
            <a:spLocks noChangeArrowheads="1"/>
          </p:cNvSpPr>
          <p:nvPr/>
        </p:nvSpPr>
        <p:spPr bwMode="auto">
          <a:xfrm>
            <a:off x="5589588" y="1974850"/>
            <a:ext cx="1952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16" name="Rectangle 119"/>
          <p:cNvSpPr>
            <a:spLocks noChangeArrowheads="1"/>
          </p:cNvSpPr>
          <p:nvPr/>
        </p:nvSpPr>
        <p:spPr bwMode="auto">
          <a:xfrm>
            <a:off x="5265738" y="2336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17" name="Rectangle 120"/>
          <p:cNvSpPr>
            <a:spLocks noChangeArrowheads="1"/>
          </p:cNvSpPr>
          <p:nvPr/>
        </p:nvSpPr>
        <p:spPr bwMode="auto">
          <a:xfrm>
            <a:off x="6140450" y="1974850"/>
            <a:ext cx="271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18" name="Rectangle 121"/>
          <p:cNvSpPr>
            <a:spLocks noChangeArrowheads="1"/>
          </p:cNvSpPr>
          <p:nvPr/>
        </p:nvSpPr>
        <p:spPr bwMode="auto">
          <a:xfrm>
            <a:off x="6824663" y="1974850"/>
            <a:ext cx="1952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19" name="Rectangle 122"/>
          <p:cNvSpPr>
            <a:spLocks noChangeArrowheads="1"/>
          </p:cNvSpPr>
          <p:nvPr/>
        </p:nvSpPr>
        <p:spPr bwMode="auto">
          <a:xfrm>
            <a:off x="6519863" y="2336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20" name="Rectangle 123"/>
          <p:cNvSpPr>
            <a:spLocks noChangeArrowheads="1"/>
          </p:cNvSpPr>
          <p:nvPr/>
        </p:nvSpPr>
        <p:spPr bwMode="auto">
          <a:xfrm>
            <a:off x="3687763" y="4008438"/>
            <a:ext cx="2714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21" name="Rectangle 124"/>
          <p:cNvSpPr>
            <a:spLocks noChangeArrowheads="1"/>
          </p:cNvSpPr>
          <p:nvPr/>
        </p:nvSpPr>
        <p:spPr bwMode="auto">
          <a:xfrm>
            <a:off x="4371975" y="4008438"/>
            <a:ext cx="1952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22" name="Rectangle 125"/>
          <p:cNvSpPr>
            <a:spLocks noChangeArrowheads="1"/>
          </p:cNvSpPr>
          <p:nvPr/>
        </p:nvSpPr>
        <p:spPr bwMode="auto">
          <a:xfrm>
            <a:off x="4049713" y="4368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23" name="Rectangle 126"/>
          <p:cNvSpPr>
            <a:spLocks noChangeArrowheads="1"/>
          </p:cNvSpPr>
          <p:nvPr/>
        </p:nvSpPr>
        <p:spPr bwMode="auto">
          <a:xfrm>
            <a:off x="4886325" y="4008438"/>
            <a:ext cx="2714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24" name="Rectangle 127"/>
          <p:cNvSpPr>
            <a:spLocks noChangeArrowheads="1"/>
          </p:cNvSpPr>
          <p:nvPr/>
        </p:nvSpPr>
        <p:spPr bwMode="auto">
          <a:xfrm>
            <a:off x="5589588" y="4008438"/>
            <a:ext cx="1952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25" name="Rectangle 128"/>
          <p:cNvSpPr>
            <a:spLocks noChangeArrowheads="1"/>
          </p:cNvSpPr>
          <p:nvPr/>
        </p:nvSpPr>
        <p:spPr bwMode="auto">
          <a:xfrm>
            <a:off x="5265738" y="4368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grpSp>
        <p:nvGrpSpPr>
          <p:cNvPr id="57426" name="Group 131"/>
          <p:cNvGrpSpPr>
            <a:grpSpLocks/>
          </p:cNvGrpSpPr>
          <p:nvPr/>
        </p:nvGrpSpPr>
        <p:grpSpPr bwMode="auto">
          <a:xfrm>
            <a:off x="1619250" y="2852738"/>
            <a:ext cx="406400" cy="182562"/>
            <a:chOff x="1844" y="1867"/>
            <a:chExt cx="256" cy="115"/>
          </a:xfrm>
        </p:grpSpPr>
        <p:sp>
          <p:nvSpPr>
            <p:cNvPr id="57512" name="Rectangle 129"/>
            <p:cNvSpPr>
              <a:spLocks noChangeArrowheads="1"/>
            </p:cNvSpPr>
            <p:nvPr/>
          </p:nvSpPr>
          <p:spPr bwMode="auto">
            <a:xfrm>
              <a:off x="1844" y="1867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7513" name="Rectangle 130"/>
            <p:cNvSpPr>
              <a:spLocks noChangeArrowheads="1"/>
            </p:cNvSpPr>
            <p:nvPr/>
          </p:nvSpPr>
          <p:spPr bwMode="auto">
            <a:xfrm>
              <a:off x="1892" y="1867"/>
              <a:ext cx="20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1XX </a:t>
              </a:r>
              <a:endParaRPr lang="en-US" altLang="fa-IR"/>
            </a:p>
          </p:txBody>
        </p:sp>
      </p:grpSp>
      <p:sp>
        <p:nvSpPr>
          <p:cNvPr id="57427" name="Rectangle 132"/>
          <p:cNvSpPr>
            <a:spLocks noChangeArrowheads="1"/>
          </p:cNvSpPr>
          <p:nvPr/>
        </p:nvSpPr>
        <p:spPr bwMode="auto">
          <a:xfrm>
            <a:off x="2224088" y="2944813"/>
            <a:ext cx="228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A1 </a:t>
            </a:r>
            <a:endParaRPr lang="en-US" altLang="fa-IR"/>
          </a:p>
        </p:txBody>
      </p:sp>
      <p:sp>
        <p:nvSpPr>
          <p:cNvPr id="57428" name="Rectangle 133"/>
          <p:cNvSpPr>
            <a:spLocks noChangeArrowheads="1"/>
          </p:cNvSpPr>
          <p:nvPr/>
        </p:nvSpPr>
        <p:spPr bwMode="auto">
          <a:xfrm>
            <a:off x="2224088" y="3533775"/>
            <a:ext cx="228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A2 </a:t>
            </a:r>
            <a:endParaRPr lang="en-US" altLang="fa-IR"/>
          </a:p>
        </p:txBody>
      </p:sp>
      <p:sp>
        <p:nvSpPr>
          <p:cNvPr id="57429" name="Rectangle 134"/>
          <p:cNvSpPr>
            <a:spLocks noChangeArrowheads="1"/>
          </p:cNvSpPr>
          <p:nvPr/>
        </p:nvSpPr>
        <p:spPr bwMode="auto">
          <a:xfrm>
            <a:off x="1692275" y="3357563"/>
            <a:ext cx="4143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1X1X </a:t>
            </a:r>
            <a:endParaRPr lang="en-US" altLang="fa-IR"/>
          </a:p>
        </p:txBody>
      </p:sp>
      <p:sp>
        <p:nvSpPr>
          <p:cNvPr id="57430" name="Freeform 135"/>
          <p:cNvSpPr>
            <a:spLocks/>
          </p:cNvSpPr>
          <p:nvPr/>
        </p:nvSpPr>
        <p:spPr bwMode="auto">
          <a:xfrm>
            <a:off x="1673225" y="3059113"/>
            <a:ext cx="341313" cy="1443037"/>
          </a:xfrm>
          <a:custGeom>
            <a:avLst/>
            <a:gdLst>
              <a:gd name="T0" fmla="*/ 0 w 215"/>
              <a:gd name="T1" fmla="*/ 2147483646 h 909"/>
              <a:gd name="T2" fmla="*/ 2147483646 w 215"/>
              <a:gd name="T3" fmla="*/ 0 h 909"/>
              <a:gd name="T4" fmla="*/ 2147483646 w 215"/>
              <a:gd name="T5" fmla="*/ 0 h 909"/>
              <a:gd name="T6" fmla="*/ 0 60000 65536"/>
              <a:gd name="T7" fmla="*/ 0 60000 65536"/>
              <a:gd name="T8" fmla="*/ 0 60000 65536"/>
              <a:gd name="T9" fmla="*/ 0 w 215"/>
              <a:gd name="T10" fmla="*/ 0 h 909"/>
              <a:gd name="T11" fmla="*/ 215 w 215"/>
              <a:gd name="T12" fmla="*/ 909 h 9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" h="909">
                <a:moveTo>
                  <a:pt x="0" y="909"/>
                </a:moveTo>
                <a:lnTo>
                  <a:pt x="12" y="0"/>
                </a:lnTo>
                <a:lnTo>
                  <a:pt x="215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31" name="Freeform 136"/>
          <p:cNvSpPr>
            <a:spLocks/>
          </p:cNvSpPr>
          <p:nvPr/>
        </p:nvSpPr>
        <p:spPr bwMode="auto">
          <a:xfrm>
            <a:off x="1844675" y="3648075"/>
            <a:ext cx="169863" cy="815975"/>
          </a:xfrm>
          <a:custGeom>
            <a:avLst/>
            <a:gdLst>
              <a:gd name="T0" fmla="*/ 0 w 107"/>
              <a:gd name="T1" fmla="*/ 2147483646 h 514"/>
              <a:gd name="T2" fmla="*/ 0 w 107"/>
              <a:gd name="T3" fmla="*/ 0 h 514"/>
              <a:gd name="T4" fmla="*/ 2147483646 w 107"/>
              <a:gd name="T5" fmla="*/ 0 h 514"/>
              <a:gd name="T6" fmla="*/ 0 60000 65536"/>
              <a:gd name="T7" fmla="*/ 0 60000 65536"/>
              <a:gd name="T8" fmla="*/ 0 60000 65536"/>
              <a:gd name="T9" fmla="*/ 0 w 107"/>
              <a:gd name="T10" fmla="*/ 0 h 514"/>
              <a:gd name="T11" fmla="*/ 107 w 107"/>
              <a:gd name="T12" fmla="*/ 514 h 5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7" h="514">
                <a:moveTo>
                  <a:pt x="0" y="514"/>
                </a:moveTo>
                <a:lnTo>
                  <a:pt x="0" y="0"/>
                </a:lnTo>
                <a:lnTo>
                  <a:pt x="107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32" name="Freeform 137"/>
          <p:cNvSpPr>
            <a:spLocks/>
          </p:cNvSpPr>
          <p:nvPr/>
        </p:nvSpPr>
        <p:spPr bwMode="auto">
          <a:xfrm>
            <a:off x="2547938" y="3171825"/>
            <a:ext cx="3003550" cy="400050"/>
          </a:xfrm>
          <a:custGeom>
            <a:avLst/>
            <a:gdLst>
              <a:gd name="T0" fmla="*/ 0 w 1892"/>
              <a:gd name="T1" fmla="*/ 2147483646 h 252"/>
              <a:gd name="T2" fmla="*/ 2147483646 w 1892"/>
              <a:gd name="T3" fmla="*/ 2147483646 h 252"/>
              <a:gd name="T4" fmla="*/ 2147483646 w 1892"/>
              <a:gd name="T5" fmla="*/ 0 h 252"/>
              <a:gd name="T6" fmla="*/ 2147483646 w 1892"/>
              <a:gd name="T7" fmla="*/ 0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892"/>
              <a:gd name="T13" fmla="*/ 0 h 252"/>
              <a:gd name="T14" fmla="*/ 1892 w 1892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92" h="252">
                <a:moveTo>
                  <a:pt x="0" y="252"/>
                </a:moveTo>
                <a:lnTo>
                  <a:pt x="515" y="252"/>
                </a:lnTo>
                <a:lnTo>
                  <a:pt x="515" y="0"/>
                </a:lnTo>
                <a:lnTo>
                  <a:pt x="189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33" name="Freeform 138"/>
          <p:cNvSpPr>
            <a:spLocks/>
          </p:cNvSpPr>
          <p:nvPr/>
        </p:nvSpPr>
        <p:spPr bwMode="auto">
          <a:xfrm>
            <a:off x="2547938" y="2982913"/>
            <a:ext cx="1785937" cy="665162"/>
          </a:xfrm>
          <a:custGeom>
            <a:avLst/>
            <a:gdLst>
              <a:gd name="T0" fmla="*/ 0 w 1125"/>
              <a:gd name="T1" fmla="*/ 0 h 419"/>
              <a:gd name="T2" fmla="*/ 2147483646 w 1125"/>
              <a:gd name="T3" fmla="*/ 0 h 419"/>
              <a:gd name="T4" fmla="*/ 2147483646 w 1125"/>
              <a:gd name="T5" fmla="*/ 2147483646 h 419"/>
              <a:gd name="T6" fmla="*/ 0 60000 65536"/>
              <a:gd name="T7" fmla="*/ 0 60000 65536"/>
              <a:gd name="T8" fmla="*/ 0 60000 65536"/>
              <a:gd name="T9" fmla="*/ 0 w 1125"/>
              <a:gd name="T10" fmla="*/ 0 h 419"/>
              <a:gd name="T11" fmla="*/ 1125 w 1125"/>
              <a:gd name="T12" fmla="*/ 419 h 4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5" h="419">
                <a:moveTo>
                  <a:pt x="0" y="0"/>
                </a:moveTo>
                <a:lnTo>
                  <a:pt x="1125" y="0"/>
                </a:lnTo>
                <a:lnTo>
                  <a:pt x="1125" y="419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34" name="Freeform 139"/>
          <p:cNvSpPr>
            <a:spLocks/>
          </p:cNvSpPr>
          <p:nvPr/>
        </p:nvSpPr>
        <p:spPr bwMode="auto">
          <a:xfrm>
            <a:off x="5303838" y="2582863"/>
            <a:ext cx="247650" cy="1065212"/>
          </a:xfrm>
          <a:custGeom>
            <a:avLst/>
            <a:gdLst>
              <a:gd name="T0" fmla="*/ 0 w 156"/>
              <a:gd name="T1" fmla="*/ 0 h 671"/>
              <a:gd name="T2" fmla="*/ 0 w 156"/>
              <a:gd name="T3" fmla="*/ 2147483646 h 671"/>
              <a:gd name="T4" fmla="*/ 2147483646 w 156"/>
              <a:gd name="T5" fmla="*/ 2147483646 h 671"/>
              <a:gd name="T6" fmla="*/ 2147483646 w 156"/>
              <a:gd name="T7" fmla="*/ 2147483646 h 671"/>
              <a:gd name="T8" fmla="*/ 0 60000 65536"/>
              <a:gd name="T9" fmla="*/ 0 60000 65536"/>
              <a:gd name="T10" fmla="*/ 0 60000 65536"/>
              <a:gd name="T11" fmla="*/ 0 60000 65536"/>
              <a:gd name="T12" fmla="*/ 0 w 156"/>
              <a:gd name="T13" fmla="*/ 0 h 671"/>
              <a:gd name="T14" fmla="*/ 156 w 156"/>
              <a:gd name="T15" fmla="*/ 671 h 6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" h="671">
                <a:moveTo>
                  <a:pt x="0" y="0"/>
                </a:moveTo>
                <a:lnTo>
                  <a:pt x="0" y="180"/>
                </a:lnTo>
                <a:lnTo>
                  <a:pt x="156" y="180"/>
                </a:lnTo>
                <a:lnTo>
                  <a:pt x="156" y="67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35" name="Freeform 140"/>
          <p:cNvSpPr>
            <a:spLocks/>
          </p:cNvSpPr>
          <p:nvPr/>
        </p:nvSpPr>
        <p:spPr bwMode="auto">
          <a:xfrm>
            <a:off x="3041650" y="4122738"/>
            <a:ext cx="608013" cy="303212"/>
          </a:xfrm>
          <a:custGeom>
            <a:avLst/>
            <a:gdLst>
              <a:gd name="T0" fmla="*/ 2147483646 w 383"/>
              <a:gd name="T1" fmla="*/ 0 h 191"/>
              <a:gd name="T2" fmla="*/ 0 w 383"/>
              <a:gd name="T3" fmla="*/ 0 h 191"/>
              <a:gd name="T4" fmla="*/ 0 w 383"/>
              <a:gd name="T5" fmla="*/ 2147483646 h 191"/>
              <a:gd name="T6" fmla="*/ 0 60000 65536"/>
              <a:gd name="T7" fmla="*/ 0 60000 65536"/>
              <a:gd name="T8" fmla="*/ 0 60000 65536"/>
              <a:gd name="T9" fmla="*/ 0 w 383"/>
              <a:gd name="T10" fmla="*/ 0 h 191"/>
              <a:gd name="T11" fmla="*/ 383 w 383"/>
              <a:gd name="T12" fmla="*/ 191 h 1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3" h="191">
                <a:moveTo>
                  <a:pt x="383" y="0"/>
                </a:moveTo>
                <a:lnTo>
                  <a:pt x="0" y="0"/>
                </a:lnTo>
                <a:lnTo>
                  <a:pt x="0" y="19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36" name="Freeform 141"/>
          <p:cNvSpPr>
            <a:spLocks/>
          </p:cNvSpPr>
          <p:nvPr/>
        </p:nvSpPr>
        <p:spPr bwMode="auto">
          <a:xfrm>
            <a:off x="1673225" y="3324225"/>
            <a:ext cx="3421063" cy="1766888"/>
          </a:xfrm>
          <a:custGeom>
            <a:avLst/>
            <a:gdLst>
              <a:gd name="T0" fmla="*/ 0 w 2155"/>
              <a:gd name="T1" fmla="*/ 2147483646 h 1113"/>
              <a:gd name="T2" fmla="*/ 2147483646 w 2155"/>
              <a:gd name="T3" fmla="*/ 2147483646 h 1113"/>
              <a:gd name="T4" fmla="*/ 2147483646 w 2155"/>
              <a:gd name="T5" fmla="*/ 2147483646 h 1113"/>
              <a:gd name="T6" fmla="*/ 2147483646 w 2155"/>
              <a:gd name="T7" fmla="*/ 2147483646 h 1113"/>
              <a:gd name="T8" fmla="*/ 2147483646 w 2155"/>
              <a:gd name="T9" fmla="*/ 0 h 1113"/>
              <a:gd name="T10" fmla="*/ 2147483646 w 2155"/>
              <a:gd name="T11" fmla="*/ 0 h 1113"/>
              <a:gd name="T12" fmla="*/ 2147483646 w 2155"/>
              <a:gd name="T13" fmla="*/ 2147483646 h 11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55"/>
              <a:gd name="T22" fmla="*/ 0 h 1113"/>
              <a:gd name="T23" fmla="*/ 2155 w 2155"/>
              <a:gd name="T24" fmla="*/ 1113 h 111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55" h="1113">
                <a:moveTo>
                  <a:pt x="0" y="1113"/>
                </a:moveTo>
                <a:lnTo>
                  <a:pt x="251" y="1113"/>
                </a:lnTo>
                <a:lnTo>
                  <a:pt x="251" y="407"/>
                </a:lnTo>
                <a:lnTo>
                  <a:pt x="1161" y="407"/>
                </a:lnTo>
                <a:lnTo>
                  <a:pt x="1161" y="0"/>
                </a:lnTo>
                <a:lnTo>
                  <a:pt x="2155" y="0"/>
                </a:lnTo>
                <a:lnTo>
                  <a:pt x="2155" y="204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7437" name="Group 144"/>
          <p:cNvGrpSpPr>
            <a:grpSpLocks/>
          </p:cNvGrpSpPr>
          <p:nvPr/>
        </p:nvGrpSpPr>
        <p:grpSpPr bwMode="auto">
          <a:xfrm>
            <a:off x="6767513" y="1576388"/>
            <a:ext cx="57150" cy="76200"/>
            <a:chOff x="4263" y="993"/>
            <a:chExt cx="36" cy="48"/>
          </a:xfrm>
        </p:grpSpPr>
        <p:pic>
          <p:nvPicPr>
            <p:cNvPr id="57510" name="Picture 14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5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11" name="Freeform 143"/>
            <p:cNvSpPr>
              <a:spLocks/>
            </p:cNvSpPr>
            <p:nvPr/>
          </p:nvSpPr>
          <p:spPr bwMode="auto">
            <a:xfrm>
              <a:off x="4263" y="993"/>
              <a:ext cx="36" cy="48"/>
            </a:xfrm>
            <a:custGeom>
              <a:avLst/>
              <a:gdLst>
                <a:gd name="T0" fmla="*/ 12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0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12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38" name="Group 147"/>
          <p:cNvGrpSpPr>
            <a:grpSpLocks/>
          </p:cNvGrpSpPr>
          <p:nvPr/>
        </p:nvGrpSpPr>
        <p:grpSpPr bwMode="auto">
          <a:xfrm>
            <a:off x="6311900" y="1576388"/>
            <a:ext cx="57150" cy="76200"/>
            <a:chOff x="3976" y="993"/>
            <a:chExt cx="36" cy="48"/>
          </a:xfrm>
        </p:grpSpPr>
        <p:pic>
          <p:nvPicPr>
            <p:cNvPr id="57508" name="Picture 14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8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9" name="Freeform 146"/>
            <p:cNvSpPr>
              <a:spLocks/>
            </p:cNvSpPr>
            <p:nvPr/>
          </p:nvSpPr>
          <p:spPr bwMode="auto">
            <a:xfrm>
              <a:off x="3976" y="993"/>
              <a:ext cx="36" cy="48"/>
            </a:xfrm>
            <a:custGeom>
              <a:avLst/>
              <a:gdLst>
                <a:gd name="T0" fmla="*/ 12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0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12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39" name="Group 150"/>
          <p:cNvGrpSpPr>
            <a:grpSpLocks/>
          </p:cNvGrpSpPr>
          <p:nvPr/>
        </p:nvGrpSpPr>
        <p:grpSpPr bwMode="auto">
          <a:xfrm>
            <a:off x="5513388" y="1576388"/>
            <a:ext cx="57150" cy="76200"/>
            <a:chOff x="3473" y="993"/>
            <a:chExt cx="36" cy="48"/>
          </a:xfrm>
        </p:grpSpPr>
        <p:pic>
          <p:nvPicPr>
            <p:cNvPr id="57506" name="Picture 14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7" name="Freeform 149"/>
            <p:cNvSpPr>
              <a:spLocks/>
            </p:cNvSpPr>
            <p:nvPr/>
          </p:nvSpPr>
          <p:spPr bwMode="auto">
            <a:xfrm>
              <a:off x="3473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0" name="Group 153"/>
          <p:cNvGrpSpPr>
            <a:grpSpLocks/>
          </p:cNvGrpSpPr>
          <p:nvPr/>
        </p:nvGrpSpPr>
        <p:grpSpPr bwMode="auto">
          <a:xfrm>
            <a:off x="5056188" y="1576388"/>
            <a:ext cx="57150" cy="76200"/>
            <a:chOff x="3185" y="993"/>
            <a:chExt cx="36" cy="48"/>
          </a:xfrm>
        </p:grpSpPr>
        <p:pic>
          <p:nvPicPr>
            <p:cNvPr id="57504" name="Picture 15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7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5" name="Freeform 152"/>
            <p:cNvSpPr>
              <a:spLocks/>
            </p:cNvSpPr>
            <p:nvPr/>
          </p:nvSpPr>
          <p:spPr bwMode="auto">
            <a:xfrm>
              <a:off x="3185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1" name="Group 156"/>
          <p:cNvGrpSpPr>
            <a:grpSpLocks/>
          </p:cNvGrpSpPr>
          <p:nvPr/>
        </p:nvGrpSpPr>
        <p:grpSpPr bwMode="auto">
          <a:xfrm>
            <a:off x="4295775" y="1576388"/>
            <a:ext cx="57150" cy="76200"/>
            <a:chOff x="2706" y="993"/>
            <a:chExt cx="36" cy="48"/>
          </a:xfrm>
        </p:grpSpPr>
        <p:pic>
          <p:nvPicPr>
            <p:cNvPr id="57502" name="Picture 15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3" name="Freeform 155"/>
            <p:cNvSpPr>
              <a:spLocks/>
            </p:cNvSpPr>
            <p:nvPr/>
          </p:nvSpPr>
          <p:spPr bwMode="auto">
            <a:xfrm>
              <a:off x="2706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0 h 48"/>
                <a:gd name="T10" fmla="*/ 24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24 w 36"/>
                <a:gd name="T19" fmla="*/ 36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8"/>
                <a:gd name="T32" fmla="*/ 36 w 3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2" name="Group 159"/>
          <p:cNvGrpSpPr>
            <a:grpSpLocks/>
          </p:cNvGrpSpPr>
          <p:nvPr/>
        </p:nvGrpSpPr>
        <p:grpSpPr bwMode="auto">
          <a:xfrm>
            <a:off x="3840163" y="1576388"/>
            <a:ext cx="57150" cy="76200"/>
            <a:chOff x="2419" y="993"/>
            <a:chExt cx="36" cy="48"/>
          </a:xfrm>
        </p:grpSpPr>
        <p:pic>
          <p:nvPicPr>
            <p:cNvPr id="57500" name="Picture 15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1" name="Freeform 158"/>
            <p:cNvSpPr>
              <a:spLocks/>
            </p:cNvSpPr>
            <p:nvPr/>
          </p:nvSpPr>
          <p:spPr bwMode="auto">
            <a:xfrm>
              <a:off x="2419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0 h 48"/>
                <a:gd name="T10" fmla="*/ 24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24 w 36"/>
                <a:gd name="T19" fmla="*/ 36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8"/>
                <a:gd name="T32" fmla="*/ 36 w 3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3" name="Group 162"/>
          <p:cNvGrpSpPr>
            <a:grpSpLocks/>
          </p:cNvGrpSpPr>
          <p:nvPr/>
        </p:nvGrpSpPr>
        <p:grpSpPr bwMode="auto">
          <a:xfrm>
            <a:off x="3079750" y="1576388"/>
            <a:ext cx="57150" cy="76200"/>
            <a:chOff x="1940" y="993"/>
            <a:chExt cx="36" cy="48"/>
          </a:xfrm>
        </p:grpSpPr>
        <p:pic>
          <p:nvPicPr>
            <p:cNvPr id="57498" name="Picture 16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2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9" name="Freeform 161"/>
            <p:cNvSpPr>
              <a:spLocks/>
            </p:cNvSpPr>
            <p:nvPr/>
          </p:nvSpPr>
          <p:spPr bwMode="auto">
            <a:xfrm>
              <a:off x="1940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4" name="Group 165"/>
          <p:cNvGrpSpPr>
            <a:grpSpLocks/>
          </p:cNvGrpSpPr>
          <p:nvPr/>
        </p:nvGrpSpPr>
        <p:grpSpPr bwMode="auto">
          <a:xfrm>
            <a:off x="2622550" y="1576388"/>
            <a:ext cx="57150" cy="76200"/>
            <a:chOff x="1652" y="993"/>
            <a:chExt cx="36" cy="48"/>
          </a:xfrm>
        </p:grpSpPr>
        <p:pic>
          <p:nvPicPr>
            <p:cNvPr id="57496" name="Picture 16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7" name="Freeform 164"/>
            <p:cNvSpPr>
              <a:spLocks/>
            </p:cNvSpPr>
            <p:nvPr/>
          </p:nvSpPr>
          <p:spPr bwMode="auto">
            <a:xfrm>
              <a:off x="1652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5" name="Group 168"/>
          <p:cNvGrpSpPr>
            <a:grpSpLocks/>
          </p:cNvGrpSpPr>
          <p:nvPr/>
        </p:nvGrpSpPr>
        <p:grpSpPr bwMode="auto">
          <a:xfrm>
            <a:off x="1539875" y="2070100"/>
            <a:ext cx="76200" cy="57150"/>
            <a:chOff x="970" y="1304"/>
            <a:chExt cx="48" cy="36"/>
          </a:xfrm>
        </p:grpSpPr>
        <p:pic>
          <p:nvPicPr>
            <p:cNvPr id="57494" name="Picture 16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" y="1304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5" name="Freeform 167"/>
            <p:cNvSpPr>
              <a:spLocks/>
            </p:cNvSpPr>
            <p:nvPr/>
          </p:nvSpPr>
          <p:spPr bwMode="auto">
            <a:xfrm>
              <a:off x="970" y="1304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36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36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6" name="Group 171"/>
          <p:cNvGrpSpPr>
            <a:grpSpLocks/>
          </p:cNvGrpSpPr>
          <p:nvPr/>
        </p:nvGrpSpPr>
        <p:grpSpPr bwMode="auto">
          <a:xfrm>
            <a:off x="3346450" y="2070100"/>
            <a:ext cx="74613" cy="57150"/>
            <a:chOff x="2108" y="1304"/>
            <a:chExt cx="47" cy="36"/>
          </a:xfrm>
        </p:grpSpPr>
        <p:pic>
          <p:nvPicPr>
            <p:cNvPr id="57492" name="Picture 16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0" y="1304"/>
              <a:ext cx="35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3" name="Freeform 170"/>
            <p:cNvSpPr>
              <a:spLocks/>
            </p:cNvSpPr>
            <p:nvPr/>
          </p:nvSpPr>
          <p:spPr bwMode="auto">
            <a:xfrm>
              <a:off x="2108" y="1304"/>
              <a:ext cx="47" cy="36"/>
            </a:xfrm>
            <a:custGeom>
              <a:avLst/>
              <a:gdLst>
                <a:gd name="T0" fmla="*/ 12 w 47"/>
                <a:gd name="T1" fmla="*/ 12 h 36"/>
                <a:gd name="T2" fmla="*/ 35 w 47"/>
                <a:gd name="T3" fmla="*/ 0 h 36"/>
                <a:gd name="T4" fmla="*/ 47 w 47"/>
                <a:gd name="T5" fmla="*/ 0 h 36"/>
                <a:gd name="T6" fmla="*/ 47 w 47"/>
                <a:gd name="T7" fmla="*/ 12 h 36"/>
                <a:gd name="T8" fmla="*/ 47 w 47"/>
                <a:gd name="T9" fmla="*/ 24 h 36"/>
                <a:gd name="T10" fmla="*/ 47 w 47"/>
                <a:gd name="T11" fmla="*/ 36 h 36"/>
                <a:gd name="T12" fmla="*/ 35 w 47"/>
                <a:gd name="T13" fmla="*/ 24 h 36"/>
                <a:gd name="T14" fmla="*/ 12 w 47"/>
                <a:gd name="T15" fmla="*/ 24 h 36"/>
                <a:gd name="T16" fmla="*/ 0 w 47"/>
                <a:gd name="T17" fmla="*/ 12 h 36"/>
                <a:gd name="T18" fmla="*/ 12 w 47"/>
                <a:gd name="T19" fmla="*/ 12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36"/>
                <a:gd name="T32" fmla="*/ 47 w 47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36">
                  <a:moveTo>
                    <a:pt x="12" y="12"/>
                  </a:moveTo>
                  <a:lnTo>
                    <a:pt x="35" y="0"/>
                  </a:lnTo>
                  <a:lnTo>
                    <a:pt x="47" y="0"/>
                  </a:lnTo>
                  <a:lnTo>
                    <a:pt x="47" y="12"/>
                  </a:lnTo>
                  <a:lnTo>
                    <a:pt x="47" y="24"/>
                  </a:lnTo>
                  <a:lnTo>
                    <a:pt x="47" y="36"/>
                  </a:lnTo>
                  <a:lnTo>
                    <a:pt x="35" y="24"/>
                  </a:lnTo>
                  <a:lnTo>
                    <a:pt x="12" y="24"/>
                  </a:lnTo>
                  <a:lnTo>
                    <a:pt x="0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7" name="Group 174"/>
          <p:cNvGrpSpPr>
            <a:grpSpLocks/>
          </p:cNvGrpSpPr>
          <p:nvPr/>
        </p:nvGrpSpPr>
        <p:grpSpPr bwMode="auto">
          <a:xfrm>
            <a:off x="4581525" y="2070100"/>
            <a:ext cx="76200" cy="57150"/>
            <a:chOff x="2886" y="1304"/>
            <a:chExt cx="48" cy="36"/>
          </a:xfrm>
        </p:grpSpPr>
        <p:pic>
          <p:nvPicPr>
            <p:cNvPr id="57490" name="Picture 17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" y="1304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1" name="Freeform 173"/>
            <p:cNvSpPr>
              <a:spLocks/>
            </p:cNvSpPr>
            <p:nvPr/>
          </p:nvSpPr>
          <p:spPr bwMode="auto">
            <a:xfrm>
              <a:off x="2886" y="1304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36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36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8" name="Group 177"/>
          <p:cNvGrpSpPr>
            <a:grpSpLocks/>
          </p:cNvGrpSpPr>
          <p:nvPr/>
        </p:nvGrpSpPr>
        <p:grpSpPr bwMode="auto">
          <a:xfrm>
            <a:off x="5778500" y="2070100"/>
            <a:ext cx="76200" cy="57150"/>
            <a:chOff x="3640" y="1304"/>
            <a:chExt cx="48" cy="36"/>
          </a:xfrm>
        </p:grpSpPr>
        <p:pic>
          <p:nvPicPr>
            <p:cNvPr id="57488" name="Picture 17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" y="1304"/>
              <a:ext cx="36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89" name="Freeform 176"/>
            <p:cNvSpPr>
              <a:spLocks/>
            </p:cNvSpPr>
            <p:nvPr/>
          </p:nvSpPr>
          <p:spPr bwMode="auto">
            <a:xfrm>
              <a:off x="3640" y="1304"/>
              <a:ext cx="48" cy="36"/>
            </a:xfrm>
            <a:custGeom>
              <a:avLst/>
              <a:gdLst>
                <a:gd name="T0" fmla="*/ 12 w 48"/>
                <a:gd name="T1" fmla="*/ 12 h 36"/>
                <a:gd name="T2" fmla="*/ 36 w 48"/>
                <a:gd name="T3" fmla="*/ 0 h 36"/>
                <a:gd name="T4" fmla="*/ 48 w 48"/>
                <a:gd name="T5" fmla="*/ 0 h 36"/>
                <a:gd name="T6" fmla="*/ 48 w 48"/>
                <a:gd name="T7" fmla="*/ 12 h 36"/>
                <a:gd name="T8" fmla="*/ 48 w 48"/>
                <a:gd name="T9" fmla="*/ 24 h 36"/>
                <a:gd name="T10" fmla="*/ 48 w 48"/>
                <a:gd name="T11" fmla="*/ 36 h 36"/>
                <a:gd name="T12" fmla="*/ 36 w 48"/>
                <a:gd name="T13" fmla="*/ 24 h 36"/>
                <a:gd name="T14" fmla="*/ 0 w 48"/>
                <a:gd name="T15" fmla="*/ 24 h 36"/>
                <a:gd name="T16" fmla="*/ 12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12" y="12"/>
                  </a:moveTo>
                  <a:lnTo>
                    <a:pt x="36" y="0"/>
                  </a:lnTo>
                  <a:lnTo>
                    <a:pt x="48" y="0"/>
                  </a:lnTo>
                  <a:lnTo>
                    <a:pt x="48" y="12"/>
                  </a:lnTo>
                  <a:lnTo>
                    <a:pt x="48" y="24"/>
                  </a:lnTo>
                  <a:lnTo>
                    <a:pt x="48" y="36"/>
                  </a:lnTo>
                  <a:lnTo>
                    <a:pt x="36" y="24"/>
                  </a:lnTo>
                  <a:lnTo>
                    <a:pt x="0" y="24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7449" name="Freeform 178"/>
          <p:cNvSpPr>
            <a:spLocks/>
          </p:cNvSpPr>
          <p:nvPr/>
        </p:nvSpPr>
        <p:spPr bwMode="auto">
          <a:xfrm>
            <a:off x="5797550" y="4122738"/>
            <a:ext cx="57150" cy="57150"/>
          </a:xfrm>
          <a:custGeom>
            <a:avLst/>
            <a:gdLst>
              <a:gd name="T0" fmla="*/ 2147483646 w 36"/>
              <a:gd name="T1" fmla="*/ 0 h 36"/>
              <a:gd name="T2" fmla="*/ 2147483646 w 36"/>
              <a:gd name="T3" fmla="*/ 0 h 36"/>
              <a:gd name="T4" fmla="*/ 2147483646 w 36"/>
              <a:gd name="T5" fmla="*/ 2147483646 h 36"/>
              <a:gd name="T6" fmla="*/ 2147483646 w 36"/>
              <a:gd name="T7" fmla="*/ 2147483646 h 36"/>
              <a:gd name="T8" fmla="*/ 2147483646 w 36"/>
              <a:gd name="T9" fmla="*/ 2147483646 h 36"/>
              <a:gd name="T10" fmla="*/ 2147483646 w 36"/>
              <a:gd name="T11" fmla="*/ 2147483646 h 36"/>
              <a:gd name="T12" fmla="*/ 0 w 36"/>
              <a:gd name="T13" fmla="*/ 2147483646 h 36"/>
              <a:gd name="T14" fmla="*/ 0 w 36"/>
              <a:gd name="T15" fmla="*/ 2147483646 h 36"/>
              <a:gd name="T16" fmla="*/ 2147483646 w 36"/>
              <a:gd name="T17" fmla="*/ 0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"/>
              <a:gd name="T28" fmla="*/ 0 h 36"/>
              <a:gd name="T29" fmla="*/ 36 w 36"/>
              <a:gd name="T30" fmla="*/ 36 h 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" h="36">
                <a:moveTo>
                  <a:pt x="24" y="0"/>
                </a:moveTo>
                <a:lnTo>
                  <a:pt x="36" y="0"/>
                </a:lnTo>
                <a:lnTo>
                  <a:pt x="36" y="12"/>
                </a:lnTo>
                <a:lnTo>
                  <a:pt x="36" y="24"/>
                </a:lnTo>
                <a:lnTo>
                  <a:pt x="36" y="36"/>
                </a:lnTo>
                <a:lnTo>
                  <a:pt x="24" y="24"/>
                </a:lnTo>
                <a:lnTo>
                  <a:pt x="0" y="24"/>
                </a:lnTo>
                <a:lnTo>
                  <a:pt x="0" y="12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grpSp>
        <p:nvGrpSpPr>
          <p:cNvPr id="57450" name="Group 181"/>
          <p:cNvGrpSpPr>
            <a:grpSpLocks/>
          </p:cNvGrpSpPr>
          <p:nvPr/>
        </p:nvGrpSpPr>
        <p:grpSpPr bwMode="auto">
          <a:xfrm>
            <a:off x="4581525" y="4122738"/>
            <a:ext cx="76200" cy="57150"/>
            <a:chOff x="2886" y="2597"/>
            <a:chExt cx="48" cy="36"/>
          </a:xfrm>
        </p:grpSpPr>
        <p:pic>
          <p:nvPicPr>
            <p:cNvPr id="57486" name="Picture 17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" y="2597"/>
              <a:ext cx="36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87" name="Freeform 180"/>
            <p:cNvSpPr>
              <a:spLocks/>
            </p:cNvSpPr>
            <p:nvPr/>
          </p:nvSpPr>
          <p:spPr bwMode="auto">
            <a:xfrm>
              <a:off x="2886" y="2597"/>
              <a:ext cx="48" cy="36"/>
            </a:xfrm>
            <a:custGeom>
              <a:avLst/>
              <a:gdLst>
                <a:gd name="T0" fmla="*/ 24 w 48"/>
                <a:gd name="T1" fmla="*/ 0 h 36"/>
                <a:gd name="T2" fmla="*/ 48 w 48"/>
                <a:gd name="T3" fmla="*/ 0 h 36"/>
                <a:gd name="T4" fmla="*/ 36 w 48"/>
                <a:gd name="T5" fmla="*/ 12 h 36"/>
                <a:gd name="T6" fmla="*/ 36 w 48"/>
                <a:gd name="T7" fmla="*/ 24 h 36"/>
                <a:gd name="T8" fmla="*/ 48 w 48"/>
                <a:gd name="T9" fmla="*/ 36 h 36"/>
                <a:gd name="T10" fmla="*/ 24 w 48"/>
                <a:gd name="T11" fmla="*/ 24 h 36"/>
                <a:gd name="T12" fmla="*/ 0 w 48"/>
                <a:gd name="T13" fmla="*/ 12 h 36"/>
                <a:gd name="T14" fmla="*/ 24 w 48"/>
                <a:gd name="T15" fmla="*/ 0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"/>
                <a:gd name="T25" fmla="*/ 0 h 36"/>
                <a:gd name="T26" fmla="*/ 48 w 48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" h="36">
                  <a:moveTo>
                    <a:pt x="24" y="0"/>
                  </a:moveTo>
                  <a:lnTo>
                    <a:pt x="48" y="0"/>
                  </a:lnTo>
                  <a:lnTo>
                    <a:pt x="36" y="12"/>
                  </a:lnTo>
                  <a:lnTo>
                    <a:pt x="36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1" name="Group 184"/>
          <p:cNvGrpSpPr>
            <a:grpSpLocks/>
          </p:cNvGrpSpPr>
          <p:nvPr/>
        </p:nvGrpSpPr>
        <p:grpSpPr bwMode="auto">
          <a:xfrm>
            <a:off x="5056188" y="3609975"/>
            <a:ext cx="57150" cy="57150"/>
            <a:chOff x="3185" y="2274"/>
            <a:chExt cx="36" cy="36"/>
          </a:xfrm>
        </p:grpSpPr>
        <p:pic>
          <p:nvPicPr>
            <p:cNvPr id="57484" name="Picture 18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7" y="2274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85" name="Freeform 183"/>
            <p:cNvSpPr>
              <a:spLocks/>
            </p:cNvSpPr>
            <p:nvPr/>
          </p:nvSpPr>
          <p:spPr bwMode="auto">
            <a:xfrm>
              <a:off x="3185" y="2274"/>
              <a:ext cx="36" cy="36"/>
            </a:xfrm>
            <a:custGeom>
              <a:avLst/>
              <a:gdLst>
                <a:gd name="T0" fmla="*/ 12 w 36"/>
                <a:gd name="T1" fmla="*/ 36 h 36"/>
                <a:gd name="T2" fmla="*/ 12 w 36"/>
                <a:gd name="T3" fmla="*/ 12 h 36"/>
                <a:gd name="T4" fmla="*/ 0 w 36"/>
                <a:gd name="T5" fmla="*/ 0 h 36"/>
                <a:gd name="T6" fmla="*/ 12 w 36"/>
                <a:gd name="T7" fmla="*/ 0 h 36"/>
                <a:gd name="T8" fmla="*/ 24 w 36"/>
                <a:gd name="T9" fmla="*/ 0 h 36"/>
                <a:gd name="T10" fmla="*/ 36 w 36"/>
                <a:gd name="T11" fmla="*/ 0 h 36"/>
                <a:gd name="T12" fmla="*/ 36 w 36"/>
                <a:gd name="T13" fmla="*/ 12 h 36"/>
                <a:gd name="T14" fmla="*/ 24 w 36"/>
                <a:gd name="T15" fmla="*/ 36 h 36"/>
                <a:gd name="T16" fmla="*/ 12 w 36"/>
                <a:gd name="T17" fmla="*/ 3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36"/>
                <a:gd name="T29" fmla="*/ 36 w 36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36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24" y="36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2" name="Group 187"/>
          <p:cNvGrpSpPr>
            <a:grpSpLocks/>
          </p:cNvGrpSpPr>
          <p:nvPr/>
        </p:nvGrpSpPr>
        <p:grpSpPr bwMode="auto">
          <a:xfrm>
            <a:off x="5513388" y="3609975"/>
            <a:ext cx="57150" cy="57150"/>
            <a:chOff x="3473" y="2274"/>
            <a:chExt cx="36" cy="36"/>
          </a:xfrm>
        </p:grpSpPr>
        <p:pic>
          <p:nvPicPr>
            <p:cNvPr id="57482" name="Picture 18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" y="2274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83" name="Freeform 186"/>
            <p:cNvSpPr>
              <a:spLocks/>
            </p:cNvSpPr>
            <p:nvPr/>
          </p:nvSpPr>
          <p:spPr bwMode="auto">
            <a:xfrm>
              <a:off x="3473" y="2274"/>
              <a:ext cx="36" cy="36"/>
            </a:xfrm>
            <a:custGeom>
              <a:avLst/>
              <a:gdLst>
                <a:gd name="T0" fmla="*/ 12 w 36"/>
                <a:gd name="T1" fmla="*/ 36 h 36"/>
                <a:gd name="T2" fmla="*/ 12 w 36"/>
                <a:gd name="T3" fmla="*/ 12 h 36"/>
                <a:gd name="T4" fmla="*/ 0 w 36"/>
                <a:gd name="T5" fmla="*/ 0 h 36"/>
                <a:gd name="T6" fmla="*/ 12 w 36"/>
                <a:gd name="T7" fmla="*/ 0 h 36"/>
                <a:gd name="T8" fmla="*/ 24 w 36"/>
                <a:gd name="T9" fmla="*/ 0 h 36"/>
                <a:gd name="T10" fmla="*/ 36 w 36"/>
                <a:gd name="T11" fmla="*/ 0 h 36"/>
                <a:gd name="T12" fmla="*/ 36 w 36"/>
                <a:gd name="T13" fmla="*/ 12 h 36"/>
                <a:gd name="T14" fmla="*/ 24 w 36"/>
                <a:gd name="T15" fmla="*/ 36 h 36"/>
                <a:gd name="T16" fmla="*/ 12 w 36"/>
                <a:gd name="T17" fmla="*/ 3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36"/>
                <a:gd name="T29" fmla="*/ 36 w 36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36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24" y="36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3" name="Group 190"/>
          <p:cNvGrpSpPr>
            <a:grpSpLocks/>
          </p:cNvGrpSpPr>
          <p:nvPr/>
        </p:nvGrpSpPr>
        <p:grpSpPr bwMode="auto">
          <a:xfrm>
            <a:off x="4295775" y="3609975"/>
            <a:ext cx="57150" cy="57150"/>
            <a:chOff x="2706" y="2274"/>
            <a:chExt cx="36" cy="36"/>
          </a:xfrm>
        </p:grpSpPr>
        <p:pic>
          <p:nvPicPr>
            <p:cNvPr id="57480" name="Picture 18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" y="2274"/>
              <a:ext cx="24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81" name="Freeform 189"/>
            <p:cNvSpPr>
              <a:spLocks/>
            </p:cNvSpPr>
            <p:nvPr/>
          </p:nvSpPr>
          <p:spPr bwMode="auto">
            <a:xfrm>
              <a:off x="2706" y="2274"/>
              <a:ext cx="36" cy="36"/>
            </a:xfrm>
            <a:custGeom>
              <a:avLst/>
              <a:gdLst>
                <a:gd name="T0" fmla="*/ 24 w 36"/>
                <a:gd name="T1" fmla="*/ 36 h 36"/>
                <a:gd name="T2" fmla="*/ 12 w 36"/>
                <a:gd name="T3" fmla="*/ 12 h 36"/>
                <a:gd name="T4" fmla="*/ 0 w 36"/>
                <a:gd name="T5" fmla="*/ 0 h 36"/>
                <a:gd name="T6" fmla="*/ 12 w 36"/>
                <a:gd name="T7" fmla="*/ 0 h 36"/>
                <a:gd name="T8" fmla="*/ 24 w 36"/>
                <a:gd name="T9" fmla="*/ 0 h 36"/>
                <a:gd name="T10" fmla="*/ 36 w 36"/>
                <a:gd name="T11" fmla="*/ 0 h 36"/>
                <a:gd name="T12" fmla="*/ 36 w 36"/>
                <a:gd name="T13" fmla="*/ 12 h 36"/>
                <a:gd name="T14" fmla="*/ 24 w 36"/>
                <a:gd name="T15" fmla="*/ 36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36"/>
                <a:gd name="T26" fmla="*/ 36 w 36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36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4" name="Group 193"/>
          <p:cNvGrpSpPr>
            <a:grpSpLocks/>
          </p:cNvGrpSpPr>
          <p:nvPr/>
        </p:nvGrpSpPr>
        <p:grpSpPr bwMode="auto">
          <a:xfrm>
            <a:off x="3840163" y="3609975"/>
            <a:ext cx="57150" cy="57150"/>
            <a:chOff x="2419" y="2274"/>
            <a:chExt cx="36" cy="36"/>
          </a:xfrm>
        </p:grpSpPr>
        <p:pic>
          <p:nvPicPr>
            <p:cNvPr id="57478" name="Picture 19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" y="2274"/>
              <a:ext cx="24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79" name="Freeform 192"/>
            <p:cNvSpPr>
              <a:spLocks/>
            </p:cNvSpPr>
            <p:nvPr/>
          </p:nvSpPr>
          <p:spPr bwMode="auto">
            <a:xfrm>
              <a:off x="2419" y="2274"/>
              <a:ext cx="36" cy="36"/>
            </a:xfrm>
            <a:custGeom>
              <a:avLst/>
              <a:gdLst>
                <a:gd name="T0" fmla="*/ 24 w 36"/>
                <a:gd name="T1" fmla="*/ 36 h 36"/>
                <a:gd name="T2" fmla="*/ 12 w 36"/>
                <a:gd name="T3" fmla="*/ 12 h 36"/>
                <a:gd name="T4" fmla="*/ 0 w 36"/>
                <a:gd name="T5" fmla="*/ 0 h 36"/>
                <a:gd name="T6" fmla="*/ 12 w 36"/>
                <a:gd name="T7" fmla="*/ 0 h 36"/>
                <a:gd name="T8" fmla="*/ 24 w 36"/>
                <a:gd name="T9" fmla="*/ 0 h 36"/>
                <a:gd name="T10" fmla="*/ 36 w 36"/>
                <a:gd name="T11" fmla="*/ 0 h 36"/>
                <a:gd name="T12" fmla="*/ 36 w 36"/>
                <a:gd name="T13" fmla="*/ 12 h 36"/>
                <a:gd name="T14" fmla="*/ 24 w 36"/>
                <a:gd name="T15" fmla="*/ 36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36"/>
                <a:gd name="T26" fmla="*/ 36 w 36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36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5" name="Group 196"/>
          <p:cNvGrpSpPr>
            <a:grpSpLocks/>
          </p:cNvGrpSpPr>
          <p:nvPr/>
        </p:nvGrpSpPr>
        <p:grpSpPr bwMode="auto">
          <a:xfrm>
            <a:off x="2927350" y="5281613"/>
            <a:ext cx="57150" cy="76200"/>
            <a:chOff x="1844" y="3327"/>
            <a:chExt cx="36" cy="48"/>
          </a:xfrm>
        </p:grpSpPr>
        <p:pic>
          <p:nvPicPr>
            <p:cNvPr id="57476" name="Picture 19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" y="3339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77" name="Freeform 195"/>
            <p:cNvSpPr>
              <a:spLocks/>
            </p:cNvSpPr>
            <p:nvPr/>
          </p:nvSpPr>
          <p:spPr bwMode="auto">
            <a:xfrm>
              <a:off x="1844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6" name="Group 199"/>
          <p:cNvGrpSpPr>
            <a:grpSpLocks/>
          </p:cNvGrpSpPr>
          <p:nvPr/>
        </p:nvGrpSpPr>
        <p:grpSpPr bwMode="auto">
          <a:xfrm>
            <a:off x="4068763" y="5281613"/>
            <a:ext cx="57150" cy="76200"/>
            <a:chOff x="2563" y="3327"/>
            <a:chExt cx="36" cy="48"/>
          </a:xfrm>
        </p:grpSpPr>
        <p:sp>
          <p:nvSpPr>
            <p:cNvPr id="57474" name="Rectangle 197"/>
            <p:cNvSpPr>
              <a:spLocks noChangeArrowheads="1"/>
            </p:cNvSpPr>
            <p:nvPr/>
          </p:nvSpPr>
          <p:spPr bwMode="auto">
            <a:xfrm>
              <a:off x="2575" y="3339"/>
              <a:ext cx="12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7475" name="Freeform 198"/>
            <p:cNvSpPr>
              <a:spLocks/>
            </p:cNvSpPr>
            <p:nvPr/>
          </p:nvSpPr>
          <p:spPr bwMode="auto">
            <a:xfrm>
              <a:off x="2563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24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7" name="Group 202"/>
          <p:cNvGrpSpPr>
            <a:grpSpLocks/>
          </p:cNvGrpSpPr>
          <p:nvPr/>
        </p:nvGrpSpPr>
        <p:grpSpPr bwMode="auto">
          <a:xfrm>
            <a:off x="5284788" y="5281613"/>
            <a:ext cx="57150" cy="76200"/>
            <a:chOff x="3329" y="3327"/>
            <a:chExt cx="36" cy="48"/>
          </a:xfrm>
        </p:grpSpPr>
        <p:sp>
          <p:nvSpPr>
            <p:cNvPr id="57472" name="Rectangle 200"/>
            <p:cNvSpPr>
              <a:spLocks noChangeArrowheads="1"/>
            </p:cNvSpPr>
            <p:nvPr/>
          </p:nvSpPr>
          <p:spPr bwMode="auto">
            <a:xfrm>
              <a:off x="3341" y="3339"/>
              <a:ext cx="1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7473" name="Freeform 201"/>
            <p:cNvSpPr>
              <a:spLocks/>
            </p:cNvSpPr>
            <p:nvPr/>
          </p:nvSpPr>
          <p:spPr bwMode="auto">
            <a:xfrm>
              <a:off x="3329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48"/>
                <a:gd name="T26" fmla="*/ 36 w 36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8" name="Group 205"/>
          <p:cNvGrpSpPr>
            <a:grpSpLocks/>
          </p:cNvGrpSpPr>
          <p:nvPr/>
        </p:nvGrpSpPr>
        <p:grpSpPr bwMode="auto">
          <a:xfrm>
            <a:off x="6519863" y="5281613"/>
            <a:ext cx="57150" cy="76200"/>
            <a:chOff x="4107" y="3327"/>
            <a:chExt cx="36" cy="48"/>
          </a:xfrm>
        </p:grpSpPr>
        <p:pic>
          <p:nvPicPr>
            <p:cNvPr id="57470" name="Picture 20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" y="3339"/>
              <a:ext cx="24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71" name="Freeform 204"/>
            <p:cNvSpPr>
              <a:spLocks/>
            </p:cNvSpPr>
            <p:nvPr/>
          </p:nvSpPr>
          <p:spPr bwMode="auto">
            <a:xfrm>
              <a:off x="4107" y="3327"/>
              <a:ext cx="36" cy="48"/>
            </a:xfrm>
            <a:custGeom>
              <a:avLst/>
              <a:gdLst>
                <a:gd name="T0" fmla="*/ 24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9" name="Group 208"/>
          <p:cNvGrpSpPr>
            <a:grpSpLocks/>
          </p:cNvGrpSpPr>
          <p:nvPr/>
        </p:nvGrpSpPr>
        <p:grpSpPr bwMode="auto">
          <a:xfrm>
            <a:off x="1463675" y="4425950"/>
            <a:ext cx="436563" cy="588963"/>
            <a:chOff x="922" y="2788"/>
            <a:chExt cx="275" cy="371"/>
          </a:xfrm>
        </p:grpSpPr>
        <p:pic>
          <p:nvPicPr>
            <p:cNvPr id="57468" name="Picture 20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" y="2800"/>
              <a:ext cx="27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69" name="Freeform 207"/>
            <p:cNvSpPr>
              <a:spLocks/>
            </p:cNvSpPr>
            <p:nvPr/>
          </p:nvSpPr>
          <p:spPr bwMode="auto">
            <a:xfrm>
              <a:off x="922" y="2788"/>
              <a:ext cx="275" cy="371"/>
            </a:xfrm>
            <a:custGeom>
              <a:avLst/>
              <a:gdLst>
                <a:gd name="T0" fmla="*/ 132 w 275"/>
                <a:gd name="T1" fmla="*/ 36 h 371"/>
                <a:gd name="T2" fmla="*/ 60 w 275"/>
                <a:gd name="T3" fmla="*/ 24 h 371"/>
                <a:gd name="T4" fmla="*/ 36 w 275"/>
                <a:gd name="T5" fmla="*/ 24 h 371"/>
                <a:gd name="T6" fmla="*/ 0 w 275"/>
                <a:gd name="T7" fmla="*/ 12 h 371"/>
                <a:gd name="T8" fmla="*/ 0 w 275"/>
                <a:gd name="T9" fmla="*/ 72 h 371"/>
                <a:gd name="T10" fmla="*/ 0 w 275"/>
                <a:gd name="T11" fmla="*/ 168 h 371"/>
                <a:gd name="T12" fmla="*/ 0 w 275"/>
                <a:gd name="T13" fmla="*/ 204 h 371"/>
                <a:gd name="T14" fmla="*/ 36 w 275"/>
                <a:gd name="T15" fmla="*/ 264 h 371"/>
                <a:gd name="T16" fmla="*/ 72 w 275"/>
                <a:gd name="T17" fmla="*/ 311 h 371"/>
                <a:gd name="T18" fmla="*/ 108 w 275"/>
                <a:gd name="T19" fmla="*/ 347 h 371"/>
                <a:gd name="T20" fmla="*/ 132 w 275"/>
                <a:gd name="T21" fmla="*/ 371 h 371"/>
                <a:gd name="T22" fmla="*/ 144 w 275"/>
                <a:gd name="T23" fmla="*/ 371 h 371"/>
                <a:gd name="T24" fmla="*/ 180 w 275"/>
                <a:gd name="T25" fmla="*/ 347 h 371"/>
                <a:gd name="T26" fmla="*/ 204 w 275"/>
                <a:gd name="T27" fmla="*/ 311 h 371"/>
                <a:gd name="T28" fmla="*/ 240 w 275"/>
                <a:gd name="T29" fmla="*/ 264 h 371"/>
                <a:gd name="T30" fmla="*/ 263 w 275"/>
                <a:gd name="T31" fmla="*/ 204 h 371"/>
                <a:gd name="T32" fmla="*/ 275 w 275"/>
                <a:gd name="T33" fmla="*/ 168 h 371"/>
                <a:gd name="T34" fmla="*/ 275 w 275"/>
                <a:gd name="T35" fmla="*/ 60 h 371"/>
                <a:gd name="T36" fmla="*/ 275 w 275"/>
                <a:gd name="T37" fmla="*/ 0 h 371"/>
                <a:gd name="T38" fmla="*/ 240 w 275"/>
                <a:gd name="T39" fmla="*/ 12 h 371"/>
                <a:gd name="T40" fmla="*/ 132 w 275"/>
                <a:gd name="T41" fmla="*/ 36 h 37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5"/>
                <a:gd name="T64" fmla="*/ 0 h 371"/>
                <a:gd name="T65" fmla="*/ 275 w 275"/>
                <a:gd name="T66" fmla="*/ 371 h 37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5" h="371">
                  <a:moveTo>
                    <a:pt x="132" y="36"/>
                  </a:moveTo>
                  <a:lnTo>
                    <a:pt x="60" y="24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0" y="72"/>
                  </a:lnTo>
                  <a:lnTo>
                    <a:pt x="0" y="168"/>
                  </a:lnTo>
                  <a:lnTo>
                    <a:pt x="0" y="204"/>
                  </a:lnTo>
                  <a:lnTo>
                    <a:pt x="36" y="264"/>
                  </a:lnTo>
                  <a:lnTo>
                    <a:pt x="72" y="311"/>
                  </a:lnTo>
                  <a:lnTo>
                    <a:pt x="108" y="347"/>
                  </a:lnTo>
                  <a:lnTo>
                    <a:pt x="132" y="371"/>
                  </a:lnTo>
                  <a:lnTo>
                    <a:pt x="144" y="371"/>
                  </a:lnTo>
                  <a:lnTo>
                    <a:pt x="180" y="347"/>
                  </a:lnTo>
                  <a:lnTo>
                    <a:pt x="204" y="311"/>
                  </a:lnTo>
                  <a:lnTo>
                    <a:pt x="240" y="264"/>
                  </a:lnTo>
                  <a:lnTo>
                    <a:pt x="263" y="204"/>
                  </a:lnTo>
                  <a:lnTo>
                    <a:pt x="275" y="168"/>
                  </a:lnTo>
                  <a:lnTo>
                    <a:pt x="275" y="60"/>
                  </a:lnTo>
                  <a:lnTo>
                    <a:pt x="275" y="0"/>
                  </a:lnTo>
                  <a:lnTo>
                    <a:pt x="240" y="12"/>
                  </a:lnTo>
                  <a:lnTo>
                    <a:pt x="132" y="36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7460" name="Oval 209"/>
          <p:cNvSpPr>
            <a:spLocks noChangeArrowheads="1"/>
          </p:cNvSpPr>
          <p:nvPr/>
        </p:nvSpPr>
        <p:spPr bwMode="auto">
          <a:xfrm>
            <a:off x="4087813" y="2944813"/>
            <a:ext cx="76200" cy="952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7461" name="Oval 210"/>
          <p:cNvSpPr>
            <a:spLocks noChangeArrowheads="1"/>
          </p:cNvSpPr>
          <p:nvPr/>
        </p:nvSpPr>
        <p:spPr bwMode="auto">
          <a:xfrm>
            <a:off x="3859213" y="328612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7462" name="Oval 211"/>
          <p:cNvSpPr>
            <a:spLocks noChangeArrowheads="1"/>
          </p:cNvSpPr>
          <p:nvPr/>
        </p:nvSpPr>
        <p:spPr bwMode="auto">
          <a:xfrm>
            <a:off x="2851150" y="3116263"/>
            <a:ext cx="95250" cy="9366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7463" name="Oval 212"/>
          <p:cNvSpPr>
            <a:spLocks noChangeArrowheads="1"/>
          </p:cNvSpPr>
          <p:nvPr/>
        </p:nvSpPr>
        <p:spPr bwMode="auto">
          <a:xfrm>
            <a:off x="2851150" y="3703638"/>
            <a:ext cx="95250" cy="952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7464" name="Oval 213"/>
          <p:cNvSpPr>
            <a:spLocks noChangeArrowheads="1"/>
          </p:cNvSpPr>
          <p:nvPr/>
        </p:nvSpPr>
        <p:spPr bwMode="auto">
          <a:xfrm>
            <a:off x="1673225" y="5053013"/>
            <a:ext cx="76200" cy="952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465" name="Group 216"/>
          <p:cNvGrpSpPr>
            <a:grpSpLocks/>
          </p:cNvGrpSpPr>
          <p:nvPr/>
        </p:nvGrpSpPr>
        <p:grpSpPr bwMode="auto">
          <a:xfrm>
            <a:off x="1654175" y="5281613"/>
            <a:ext cx="57150" cy="76200"/>
            <a:chOff x="1042" y="3327"/>
            <a:chExt cx="36" cy="48"/>
          </a:xfrm>
        </p:grpSpPr>
        <p:pic>
          <p:nvPicPr>
            <p:cNvPr id="57466" name="Picture 2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" y="3339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67" name="Freeform 215"/>
            <p:cNvSpPr>
              <a:spLocks/>
            </p:cNvSpPr>
            <p:nvPr/>
          </p:nvSpPr>
          <p:spPr bwMode="auto">
            <a:xfrm>
              <a:off x="1042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874C6EC-D695-431A-A569-DCA831413BAF}" type="slidenum">
              <a:rPr lang="en-US" altLang="fa-IR" sz="1300" b="0">
                <a:latin typeface="Arial" panose="020B0604020202020204" pitchFamily="34" charset="0"/>
              </a:rPr>
              <a:pPr/>
              <a:t>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Half Adder (HA)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6910387" cy="1130300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Add single bits</a:t>
            </a:r>
          </a:p>
        </p:txBody>
      </p:sp>
      <p:pic>
        <p:nvPicPr>
          <p:cNvPr id="1613830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4718050"/>
            <a:ext cx="24257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1379538" y="1952625"/>
            <a:ext cx="276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Ai </a:t>
            </a:r>
            <a:endParaRPr lang="en-US" altLang="fa-IR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1416050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52" name="Rectangle 11"/>
          <p:cNvSpPr>
            <a:spLocks noChangeArrowheads="1"/>
          </p:cNvSpPr>
          <p:nvPr/>
        </p:nvSpPr>
        <p:spPr bwMode="auto">
          <a:xfrm>
            <a:off x="1416050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53" name="Rectangle 12"/>
          <p:cNvSpPr>
            <a:spLocks noChangeArrowheads="1"/>
          </p:cNvSpPr>
          <p:nvPr/>
        </p:nvSpPr>
        <p:spPr bwMode="auto">
          <a:xfrm>
            <a:off x="1416050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54" name="Rectangle 13"/>
          <p:cNvSpPr>
            <a:spLocks noChangeArrowheads="1"/>
          </p:cNvSpPr>
          <p:nvPr/>
        </p:nvSpPr>
        <p:spPr bwMode="auto">
          <a:xfrm>
            <a:off x="1416050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fa-IR"/>
          </a:p>
        </p:txBody>
      </p:sp>
      <p:sp>
        <p:nvSpPr>
          <p:cNvPr id="6155" name="Rectangle 14"/>
          <p:cNvSpPr>
            <a:spLocks noChangeArrowheads="1"/>
          </p:cNvSpPr>
          <p:nvPr/>
        </p:nvSpPr>
        <p:spPr bwMode="auto">
          <a:xfrm>
            <a:off x="1782763" y="1952625"/>
            <a:ext cx="276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Bi </a:t>
            </a:r>
            <a:endParaRPr lang="en-US" altLang="fa-IR"/>
          </a:p>
        </p:txBody>
      </p:sp>
      <p:sp>
        <p:nvSpPr>
          <p:cNvPr id="6156" name="Rectangle 15"/>
          <p:cNvSpPr>
            <a:spLocks noChangeArrowheads="1"/>
          </p:cNvSpPr>
          <p:nvPr/>
        </p:nvSpPr>
        <p:spPr bwMode="auto">
          <a:xfrm>
            <a:off x="181927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57" name="Rectangle 16"/>
          <p:cNvSpPr>
            <a:spLocks noChangeArrowheads="1"/>
          </p:cNvSpPr>
          <p:nvPr/>
        </p:nvSpPr>
        <p:spPr bwMode="auto">
          <a:xfrm>
            <a:off x="181927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58" name="Rectangle 17"/>
          <p:cNvSpPr>
            <a:spLocks noChangeArrowheads="1"/>
          </p:cNvSpPr>
          <p:nvPr/>
        </p:nvSpPr>
        <p:spPr bwMode="auto">
          <a:xfrm>
            <a:off x="181927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59" name="Rectangle 18"/>
          <p:cNvSpPr>
            <a:spLocks noChangeArrowheads="1"/>
          </p:cNvSpPr>
          <p:nvPr/>
        </p:nvSpPr>
        <p:spPr bwMode="auto">
          <a:xfrm>
            <a:off x="181927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fa-IR"/>
          </a:p>
        </p:txBody>
      </p:sp>
      <p:sp>
        <p:nvSpPr>
          <p:cNvPr id="6160" name="Rectangle 19"/>
          <p:cNvSpPr>
            <a:spLocks noChangeArrowheads="1"/>
          </p:cNvSpPr>
          <p:nvPr/>
        </p:nvSpPr>
        <p:spPr bwMode="auto">
          <a:xfrm>
            <a:off x="2149475" y="1952625"/>
            <a:ext cx="5286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Sum </a:t>
            </a:r>
            <a:endParaRPr lang="en-US" altLang="fa-IR"/>
          </a:p>
        </p:txBody>
      </p:sp>
      <p:sp>
        <p:nvSpPr>
          <p:cNvPr id="6161" name="Rectangle 20"/>
          <p:cNvSpPr>
            <a:spLocks noChangeArrowheads="1"/>
          </p:cNvSpPr>
          <p:nvPr/>
        </p:nvSpPr>
        <p:spPr bwMode="auto">
          <a:xfrm>
            <a:off x="233362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62" name="Rectangle 21"/>
          <p:cNvSpPr>
            <a:spLocks noChangeArrowheads="1"/>
          </p:cNvSpPr>
          <p:nvPr/>
        </p:nvSpPr>
        <p:spPr bwMode="auto">
          <a:xfrm>
            <a:off x="233362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63" name="Rectangle 22"/>
          <p:cNvSpPr>
            <a:spLocks noChangeArrowheads="1"/>
          </p:cNvSpPr>
          <p:nvPr/>
        </p:nvSpPr>
        <p:spPr bwMode="auto">
          <a:xfrm>
            <a:off x="233362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64" name="Rectangle 23"/>
          <p:cNvSpPr>
            <a:spLocks noChangeArrowheads="1"/>
          </p:cNvSpPr>
          <p:nvPr/>
        </p:nvSpPr>
        <p:spPr bwMode="auto">
          <a:xfrm>
            <a:off x="233362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fa-IR"/>
          </a:p>
        </p:txBody>
      </p:sp>
      <p:sp>
        <p:nvSpPr>
          <p:cNvPr id="6165" name="Rectangle 24"/>
          <p:cNvSpPr>
            <a:spLocks noChangeArrowheads="1"/>
          </p:cNvSpPr>
          <p:nvPr/>
        </p:nvSpPr>
        <p:spPr bwMode="auto">
          <a:xfrm>
            <a:off x="2754313" y="1952625"/>
            <a:ext cx="6254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Carry </a:t>
            </a:r>
            <a:endParaRPr lang="en-US" altLang="fa-IR"/>
          </a:p>
        </p:txBody>
      </p:sp>
      <p:sp>
        <p:nvSpPr>
          <p:cNvPr id="6166" name="Rectangle 25"/>
          <p:cNvSpPr>
            <a:spLocks noChangeArrowheads="1"/>
          </p:cNvSpPr>
          <p:nvPr/>
        </p:nvSpPr>
        <p:spPr bwMode="auto">
          <a:xfrm>
            <a:off x="297497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67" name="Rectangle 26"/>
          <p:cNvSpPr>
            <a:spLocks noChangeArrowheads="1"/>
          </p:cNvSpPr>
          <p:nvPr/>
        </p:nvSpPr>
        <p:spPr bwMode="auto">
          <a:xfrm>
            <a:off x="297497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68" name="Rectangle 27"/>
          <p:cNvSpPr>
            <a:spLocks noChangeArrowheads="1"/>
          </p:cNvSpPr>
          <p:nvPr/>
        </p:nvSpPr>
        <p:spPr bwMode="auto">
          <a:xfrm>
            <a:off x="297497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69" name="Rectangle 28"/>
          <p:cNvSpPr>
            <a:spLocks noChangeArrowheads="1"/>
          </p:cNvSpPr>
          <p:nvPr/>
        </p:nvSpPr>
        <p:spPr bwMode="auto">
          <a:xfrm>
            <a:off x="297497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fa-IR"/>
          </a:p>
        </p:txBody>
      </p:sp>
      <p:sp>
        <p:nvSpPr>
          <p:cNvPr id="6170" name="Line 29"/>
          <p:cNvSpPr>
            <a:spLocks noChangeShapeType="1"/>
          </p:cNvSpPr>
          <p:nvPr/>
        </p:nvSpPr>
        <p:spPr bwMode="auto">
          <a:xfrm>
            <a:off x="1306513" y="2205038"/>
            <a:ext cx="21082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71" name="Line 30"/>
          <p:cNvSpPr>
            <a:spLocks noChangeShapeType="1"/>
          </p:cNvSpPr>
          <p:nvPr/>
        </p:nvSpPr>
        <p:spPr bwMode="auto">
          <a:xfrm>
            <a:off x="2076450" y="1970088"/>
            <a:ext cx="1588" cy="1250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3781425" y="1735138"/>
            <a:ext cx="1547813" cy="1512887"/>
            <a:chOff x="2382" y="1093"/>
            <a:chExt cx="975" cy="953"/>
          </a:xfrm>
        </p:grpSpPr>
        <p:sp>
          <p:nvSpPr>
            <p:cNvPr id="6194" name="Rectangle 31"/>
            <p:cNvSpPr>
              <a:spLocks noChangeArrowheads="1"/>
            </p:cNvSpPr>
            <p:nvPr/>
          </p:nvSpPr>
          <p:spPr bwMode="auto">
            <a:xfrm>
              <a:off x="2630" y="1350"/>
              <a:ext cx="727" cy="69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195" name="Line 32"/>
            <p:cNvSpPr>
              <a:spLocks noChangeShapeType="1"/>
            </p:cNvSpPr>
            <p:nvPr/>
          </p:nvSpPr>
          <p:spPr bwMode="auto">
            <a:xfrm>
              <a:off x="2982" y="1344"/>
              <a:ext cx="1" cy="6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96" name="Line 33"/>
            <p:cNvSpPr>
              <a:spLocks noChangeShapeType="1"/>
            </p:cNvSpPr>
            <p:nvPr/>
          </p:nvSpPr>
          <p:spPr bwMode="auto">
            <a:xfrm>
              <a:off x="2624" y="1675"/>
              <a:ext cx="7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97" name="Line 34"/>
            <p:cNvSpPr>
              <a:spLocks noChangeShapeType="1"/>
            </p:cNvSpPr>
            <p:nvPr/>
          </p:nvSpPr>
          <p:spPr bwMode="auto">
            <a:xfrm flipH="1" flipV="1">
              <a:off x="2463" y="1185"/>
              <a:ext cx="161" cy="1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98" name="Rectangle 35"/>
            <p:cNvSpPr>
              <a:spLocks noChangeArrowheads="1"/>
            </p:cNvSpPr>
            <p:nvPr/>
          </p:nvSpPr>
          <p:spPr bwMode="auto">
            <a:xfrm>
              <a:off x="2509" y="1093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Ai</a:t>
              </a:r>
              <a:endParaRPr lang="en-US" altLang="fa-IR"/>
            </a:p>
          </p:txBody>
        </p:sp>
        <p:sp>
          <p:nvSpPr>
            <p:cNvPr id="6199" name="Rectangle 36"/>
            <p:cNvSpPr>
              <a:spLocks noChangeArrowheads="1"/>
            </p:cNvSpPr>
            <p:nvPr/>
          </p:nvSpPr>
          <p:spPr bwMode="auto">
            <a:xfrm>
              <a:off x="2382" y="1252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Bi</a:t>
              </a:r>
              <a:endParaRPr lang="en-US" altLang="fa-IR"/>
            </a:p>
          </p:txBody>
        </p:sp>
        <p:sp>
          <p:nvSpPr>
            <p:cNvPr id="6200" name="Rectangle 37"/>
            <p:cNvSpPr>
              <a:spLocks noChangeArrowheads="1"/>
            </p:cNvSpPr>
            <p:nvPr/>
          </p:nvSpPr>
          <p:spPr bwMode="auto">
            <a:xfrm>
              <a:off x="2728" y="11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6201" name="Rectangle 38"/>
            <p:cNvSpPr>
              <a:spLocks noChangeArrowheads="1"/>
            </p:cNvSpPr>
            <p:nvPr/>
          </p:nvSpPr>
          <p:spPr bwMode="auto">
            <a:xfrm>
              <a:off x="3098" y="11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6202" name="Rectangle 39"/>
            <p:cNvSpPr>
              <a:spLocks noChangeArrowheads="1"/>
            </p:cNvSpPr>
            <p:nvPr/>
          </p:nvSpPr>
          <p:spPr bwMode="auto">
            <a:xfrm>
              <a:off x="2463" y="142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6203" name="Rectangle 40"/>
            <p:cNvSpPr>
              <a:spLocks noChangeArrowheads="1"/>
            </p:cNvSpPr>
            <p:nvPr/>
          </p:nvSpPr>
          <p:spPr bwMode="auto">
            <a:xfrm>
              <a:off x="2463" y="1778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6204" name="Rectangle 41"/>
            <p:cNvSpPr>
              <a:spLocks noChangeArrowheads="1"/>
            </p:cNvSpPr>
            <p:nvPr/>
          </p:nvSpPr>
          <p:spPr bwMode="auto">
            <a:xfrm>
              <a:off x="2740" y="141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6205" name="Rectangle 42"/>
            <p:cNvSpPr>
              <a:spLocks noChangeArrowheads="1"/>
            </p:cNvSpPr>
            <p:nvPr/>
          </p:nvSpPr>
          <p:spPr bwMode="auto">
            <a:xfrm>
              <a:off x="3109" y="141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6206" name="Rectangle 43"/>
            <p:cNvSpPr>
              <a:spLocks noChangeArrowheads="1"/>
            </p:cNvSpPr>
            <p:nvPr/>
          </p:nvSpPr>
          <p:spPr bwMode="auto">
            <a:xfrm>
              <a:off x="2751" y="1766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6207" name="Rectangle 44"/>
            <p:cNvSpPr>
              <a:spLocks noChangeArrowheads="1"/>
            </p:cNvSpPr>
            <p:nvPr/>
          </p:nvSpPr>
          <p:spPr bwMode="auto">
            <a:xfrm>
              <a:off x="3121" y="1766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3652838" y="3455988"/>
            <a:ext cx="2016125" cy="774700"/>
            <a:chOff x="2301" y="2177"/>
            <a:chExt cx="1270" cy="488"/>
          </a:xfrm>
        </p:grpSpPr>
        <p:sp>
          <p:nvSpPr>
            <p:cNvPr id="6190" name="Rectangle 45"/>
            <p:cNvSpPr>
              <a:spLocks noChangeArrowheads="1"/>
            </p:cNvSpPr>
            <p:nvPr/>
          </p:nvSpPr>
          <p:spPr bwMode="auto">
            <a:xfrm>
              <a:off x="2301" y="2178"/>
              <a:ext cx="122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Sum = Ai Bi + Ai Bi</a:t>
              </a:r>
              <a:endParaRPr lang="en-US" altLang="fa-IR"/>
            </a:p>
          </p:txBody>
        </p:sp>
        <p:sp>
          <p:nvSpPr>
            <p:cNvPr id="6191" name="Line 46"/>
            <p:cNvSpPr>
              <a:spLocks noChangeShapeType="1"/>
            </p:cNvSpPr>
            <p:nvPr/>
          </p:nvSpPr>
          <p:spPr bwMode="auto">
            <a:xfrm>
              <a:off x="2763" y="2177"/>
              <a:ext cx="1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92" name="Line 47"/>
            <p:cNvSpPr>
              <a:spLocks noChangeShapeType="1"/>
            </p:cNvSpPr>
            <p:nvPr/>
          </p:nvSpPr>
          <p:spPr bwMode="auto">
            <a:xfrm>
              <a:off x="3398" y="2177"/>
              <a:ext cx="17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13872" name="Rectangle 48"/>
            <p:cNvSpPr>
              <a:spLocks noChangeArrowheads="1"/>
            </p:cNvSpPr>
            <p:nvPr/>
          </p:nvSpPr>
          <p:spPr bwMode="auto">
            <a:xfrm>
              <a:off x="2636" y="2406"/>
              <a:ext cx="703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019175" eaLnBrk="1" hangingPunct="1">
                <a:defRPr/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= </a:t>
              </a:r>
              <a:r>
                <a:rPr lang="en-US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Ai</a:t>
              </a:r>
              <a:r>
                <a:rPr lang="en-US" b="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</a:t>
              </a:r>
              <a:r>
                <a:rPr lang="en-US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Bi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6108700" y="1752600"/>
            <a:ext cx="1547813" cy="1512888"/>
            <a:chOff x="3848" y="1104"/>
            <a:chExt cx="975" cy="953"/>
          </a:xfrm>
        </p:grpSpPr>
        <p:sp>
          <p:nvSpPr>
            <p:cNvPr id="6176" name="Rectangle 50"/>
            <p:cNvSpPr>
              <a:spLocks noChangeArrowheads="1"/>
            </p:cNvSpPr>
            <p:nvPr/>
          </p:nvSpPr>
          <p:spPr bwMode="auto">
            <a:xfrm>
              <a:off x="4096" y="1361"/>
              <a:ext cx="727" cy="69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177" name="Line 51"/>
            <p:cNvSpPr>
              <a:spLocks noChangeShapeType="1"/>
            </p:cNvSpPr>
            <p:nvPr/>
          </p:nvSpPr>
          <p:spPr bwMode="auto">
            <a:xfrm>
              <a:off x="4448" y="1355"/>
              <a:ext cx="1" cy="6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78" name="Line 52"/>
            <p:cNvSpPr>
              <a:spLocks noChangeShapeType="1"/>
            </p:cNvSpPr>
            <p:nvPr/>
          </p:nvSpPr>
          <p:spPr bwMode="auto">
            <a:xfrm>
              <a:off x="4090" y="1686"/>
              <a:ext cx="7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79" name="Line 53"/>
            <p:cNvSpPr>
              <a:spLocks noChangeShapeType="1"/>
            </p:cNvSpPr>
            <p:nvPr/>
          </p:nvSpPr>
          <p:spPr bwMode="auto">
            <a:xfrm flipH="1" flipV="1">
              <a:off x="3929" y="1196"/>
              <a:ext cx="161" cy="1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80" name="Rectangle 54"/>
            <p:cNvSpPr>
              <a:spLocks noChangeArrowheads="1"/>
            </p:cNvSpPr>
            <p:nvPr/>
          </p:nvSpPr>
          <p:spPr bwMode="auto">
            <a:xfrm>
              <a:off x="3975" y="1104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Ai</a:t>
              </a:r>
              <a:endParaRPr lang="en-US" altLang="fa-IR"/>
            </a:p>
          </p:txBody>
        </p:sp>
        <p:sp>
          <p:nvSpPr>
            <p:cNvPr id="6181" name="Rectangle 55"/>
            <p:cNvSpPr>
              <a:spLocks noChangeArrowheads="1"/>
            </p:cNvSpPr>
            <p:nvPr/>
          </p:nvSpPr>
          <p:spPr bwMode="auto">
            <a:xfrm>
              <a:off x="3848" y="1264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Bi</a:t>
              </a:r>
              <a:endParaRPr lang="en-US" altLang="fa-IR"/>
            </a:p>
          </p:txBody>
        </p:sp>
        <p:sp>
          <p:nvSpPr>
            <p:cNvPr id="6182" name="Rectangle 56"/>
            <p:cNvSpPr>
              <a:spLocks noChangeArrowheads="1"/>
            </p:cNvSpPr>
            <p:nvPr/>
          </p:nvSpPr>
          <p:spPr bwMode="auto">
            <a:xfrm>
              <a:off x="4194" y="117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6183" name="Rectangle 57"/>
            <p:cNvSpPr>
              <a:spLocks noChangeArrowheads="1"/>
            </p:cNvSpPr>
            <p:nvPr/>
          </p:nvSpPr>
          <p:spPr bwMode="auto">
            <a:xfrm>
              <a:off x="4564" y="117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6184" name="Rectangle 58"/>
            <p:cNvSpPr>
              <a:spLocks noChangeArrowheads="1"/>
            </p:cNvSpPr>
            <p:nvPr/>
          </p:nvSpPr>
          <p:spPr bwMode="auto">
            <a:xfrm>
              <a:off x="3929" y="143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6185" name="Rectangle 59"/>
            <p:cNvSpPr>
              <a:spLocks noChangeArrowheads="1"/>
            </p:cNvSpPr>
            <p:nvPr/>
          </p:nvSpPr>
          <p:spPr bwMode="auto">
            <a:xfrm>
              <a:off x="3929" y="178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6186" name="Rectangle 60"/>
            <p:cNvSpPr>
              <a:spLocks noChangeArrowheads="1"/>
            </p:cNvSpPr>
            <p:nvPr/>
          </p:nvSpPr>
          <p:spPr bwMode="auto">
            <a:xfrm>
              <a:off x="4217" y="142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6187" name="Rectangle 61"/>
            <p:cNvSpPr>
              <a:spLocks noChangeArrowheads="1"/>
            </p:cNvSpPr>
            <p:nvPr/>
          </p:nvSpPr>
          <p:spPr bwMode="auto">
            <a:xfrm>
              <a:off x="4575" y="142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6188" name="Rectangle 62"/>
            <p:cNvSpPr>
              <a:spLocks noChangeArrowheads="1"/>
            </p:cNvSpPr>
            <p:nvPr/>
          </p:nvSpPr>
          <p:spPr bwMode="auto">
            <a:xfrm>
              <a:off x="4587" y="1778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6189" name="Rectangle 63"/>
            <p:cNvSpPr>
              <a:spLocks noChangeArrowheads="1"/>
            </p:cNvSpPr>
            <p:nvPr/>
          </p:nvSpPr>
          <p:spPr bwMode="auto">
            <a:xfrm>
              <a:off x="4229" y="1778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</p:grpSp>
      <p:sp>
        <p:nvSpPr>
          <p:cNvPr id="1613888" name="Rectangle 64"/>
          <p:cNvSpPr>
            <a:spLocks noChangeArrowheads="1"/>
          </p:cNvSpPr>
          <p:nvPr/>
        </p:nvSpPr>
        <p:spPr bwMode="auto">
          <a:xfrm>
            <a:off x="6365875" y="3438525"/>
            <a:ext cx="14239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Carry = Ai . Bi</a:t>
            </a:r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6708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1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1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8A444A8-7645-4D6F-92BA-3FA32F96EBA9}" type="slidenum">
              <a:rPr lang="en-US" altLang="fa-IR" sz="1300" b="0">
                <a:latin typeface="Arial" panose="020B0604020202020204" pitchFamily="34" charset="0"/>
              </a:rPr>
              <a:pPr/>
              <a:t>5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Full Adder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4606925" cy="1057275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Add multiple bits</a:t>
            </a:r>
          </a:p>
        </p:txBody>
      </p:sp>
      <p:pic>
        <p:nvPicPr>
          <p:cNvPr id="8197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2060575"/>
            <a:ext cx="55626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096F3A5-9152-469F-B18A-4B6FBA001BCE}" type="slidenum">
              <a:rPr lang="en-US" altLang="fa-IR" sz="1300" b="0">
                <a:latin typeface="Arial" panose="020B0604020202020204" pitchFamily="34" charset="0"/>
              </a:rPr>
              <a:pPr/>
              <a:t>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Full Adder (FA)</a:t>
            </a:r>
          </a:p>
        </p:txBody>
      </p:sp>
      <p:sp>
        <p:nvSpPr>
          <p:cNvPr id="1635333" name="Rectangle 5"/>
          <p:cNvSpPr>
            <a:spLocks noChangeArrowheads="1"/>
          </p:cNvSpPr>
          <p:nvPr/>
        </p:nvSpPr>
        <p:spPr bwMode="auto">
          <a:xfrm>
            <a:off x="900113" y="3798888"/>
            <a:ext cx="47625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S = C</a:t>
            </a:r>
            <a:r>
              <a:rPr kumimoji="1" lang="en-US" altLang="ko-KR" sz="1800" baseline="-250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I</a:t>
            </a:r>
            <a:r>
              <a:rPr kumimoji="1" lang="en-US" altLang="ko-KR" sz="18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 xor A xor B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solidFill>
                <a:schemeClr val="accent2"/>
              </a:solidFill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C</a:t>
            </a:r>
            <a:r>
              <a:rPr kumimoji="1" lang="en-US" altLang="ko-KR" sz="1800" baseline="-250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O</a:t>
            </a:r>
            <a:r>
              <a:rPr kumimoji="1" lang="en-US" altLang="ko-KR" sz="18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 = B C</a:t>
            </a:r>
            <a:r>
              <a:rPr kumimoji="1" lang="en-US" altLang="ko-KR" sz="1800" baseline="-250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I</a:t>
            </a:r>
            <a:r>
              <a:rPr kumimoji="1" lang="en-US" altLang="ko-KR" sz="18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  +  A C</a:t>
            </a:r>
            <a:r>
              <a:rPr kumimoji="1" lang="en-US" altLang="ko-KR" sz="1800" baseline="-250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I</a:t>
            </a:r>
            <a:r>
              <a:rPr kumimoji="1" lang="en-US" altLang="ko-KR" sz="18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  +  A B = C</a:t>
            </a:r>
            <a:r>
              <a:rPr kumimoji="1" lang="en-US" altLang="ko-KR" sz="1800" baseline="-250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I</a:t>
            </a:r>
            <a:r>
              <a:rPr kumimoji="1" lang="en-US" altLang="ko-KR" sz="18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 (A + B) + A B</a:t>
            </a:r>
          </a:p>
        </p:txBody>
      </p:sp>
      <p:grpSp>
        <p:nvGrpSpPr>
          <p:cNvPr id="10245" name="Group 109"/>
          <p:cNvGrpSpPr>
            <a:grpSpLocks/>
          </p:cNvGrpSpPr>
          <p:nvPr/>
        </p:nvGrpSpPr>
        <p:grpSpPr bwMode="auto">
          <a:xfrm>
            <a:off x="1403350" y="1206500"/>
            <a:ext cx="2320925" cy="2362200"/>
            <a:chOff x="1295" y="735"/>
            <a:chExt cx="1462" cy="1488"/>
          </a:xfrm>
        </p:grpSpPr>
        <p:sp>
          <p:nvSpPr>
            <p:cNvPr id="10302" name="Rectangle 8"/>
            <p:cNvSpPr>
              <a:spLocks noChangeArrowheads="1"/>
            </p:cNvSpPr>
            <p:nvPr/>
          </p:nvSpPr>
          <p:spPr bwMode="auto">
            <a:xfrm>
              <a:off x="1387" y="747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0303" name="Rectangle 9"/>
            <p:cNvSpPr>
              <a:spLocks noChangeArrowheads="1"/>
            </p:cNvSpPr>
            <p:nvPr/>
          </p:nvSpPr>
          <p:spPr bwMode="auto">
            <a:xfrm>
              <a:off x="1399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04" name="Rectangle 10"/>
            <p:cNvSpPr>
              <a:spLocks noChangeArrowheads="1"/>
            </p:cNvSpPr>
            <p:nvPr/>
          </p:nvSpPr>
          <p:spPr bwMode="auto">
            <a:xfrm>
              <a:off x="1399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05" name="Rectangle 11"/>
            <p:cNvSpPr>
              <a:spLocks noChangeArrowheads="1"/>
            </p:cNvSpPr>
            <p:nvPr/>
          </p:nvSpPr>
          <p:spPr bwMode="auto">
            <a:xfrm>
              <a:off x="1399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06" name="Rectangle 12"/>
            <p:cNvSpPr>
              <a:spLocks noChangeArrowheads="1"/>
            </p:cNvSpPr>
            <p:nvPr/>
          </p:nvSpPr>
          <p:spPr bwMode="auto">
            <a:xfrm>
              <a:off x="1399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07" name="Rectangle 13"/>
            <p:cNvSpPr>
              <a:spLocks noChangeArrowheads="1"/>
            </p:cNvSpPr>
            <p:nvPr/>
          </p:nvSpPr>
          <p:spPr bwMode="auto">
            <a:xfrm>
              <a:off x="1399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08" name="Rectangle 14"/>
            <p:cNvSpPr>
              <a:spLocks noChangeArrowheads="1"/>
            </p:cNvSpPr>
            <p:nvPr/>
          </p:nvSpPr>
          <p:spPr bwMode="auto">
            <a:xfrm>
              <a:off x="1399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09" name="Rectangle 15"/>
            <p:cNvSpPr>
              <a:spLocks noChangeArrowheads="1"/>
            </p:cNvSpPr>
            <p:nvPr/>
          </p:nvSpPr>
          <p:spPr bwMode="auto">
            <a:xfrm>
              <a:off x="1399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10" name="Rectangle 16"/>
            <p:cNvSpPr>
              <a:spLocks noChangeArrowheads="1"/>
            </p:cNvSpPr>
            <p:nvPr/>
          </p:nvSpPr>
          <p:spPr bwMode="auto">
            <a:xfrm>
              <a:off x="1399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311" name="Rectangle 17"/>
            <p:cNvSpPr>
              <a:spLocks noChangeArrowheads="1"/>
            </p:cNvSpPr>
            <p:nvPr/>
          </p:nvSpPr>
          <p:spPr bwMode="auto">
            <a:xfrm>
              <a:off x="1640" y="747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10312" name="Rectangle 18"/>
            <p:cNvSpPr>
              <a:spLocks noChangeArrowheads="1"/>
            </p:cNvSpPr>
            <p:nvPr/>
          </p:nvSpPr>
          <p:spPr bwMode="auto">
            <a:xfrm>
              <a:off x="1652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13" name="Rectangle 19"/>
            <p:cNvSpPr>
              <a:spLocks noChangeArrowheads="1"/>
            </p:cNvSpPr>
            <p:nvPr/>
          </p:nvSpPr>
          <p:spPr bwMode="auto">
            <a:xfrm>
              <a:off x="1652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14" name="Rectangle 20"/>
            <p:cNvSpPr>
              <a:spLocks noChangeArrowheads="1"/>
            </p:cNvSpPr>
            <p:nvPr/>
          </p:nvSpPr>
          <p:spPr bwMode="auto">
            <a:xfrm>
              <a:off x="1652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15" name="Rectangle 21"/>
            <p:cNvSpPr>
              <a:spLocks noChangeArrowheads="1"/>
            </p:cNvSpPr>
            <p:nvPr/>
          </p:nvSpPr>
          <p:spPr bwMode="auto">
            <a:xfrm>
              <a:off x="1652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16" name="Rectangle 22"/>
            <p:cNvSpPr>
              <a:spLocks noChangeArrowheads="1"/>
            </p:cNvSpPr>
            <p:nvPr/>
          </p:nvSpPr>
          <p:spPr bwMode="auto">
            <a:xfrm>
              <a:off x="1652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17" name="Rectangle 23"/>
            <p:cNvSpPr>
              <a:spLocks noChangeArrowheads="1"/>
            </p:cNvSpPr>
            <p:nvPr/>
          </p:nvSpPr>
          <p:spPr bwMode="auto">
            <a:xfrm>
              <a:off x="1652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18" name="Rectangle 24"/>
            <p:cNvSpPr>
              <a:spLocks noChangeArrowheads="1"/>
            </p:cNvSpPr>
            <p:nvPr/>
          </p:nvSpPr>
          <p:spPr bwMode="auto">
            <a:xfrm>
              <a:off x="1652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19" name="Rectangle 25"/>
            <p:cNvSpPr>
              <a:spLocks noChangeArrowheads="1"/>
            </p:cNvSpPr>
            <p:nvPr/>
          </p:nvSpPr>
          <p:spPr bwMode="auto">
            <a:xfrm>
              <a:off x="1652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320" name="Rectangle 26"/>
            <p:cNvSpPr>
              <a:spLocks noChangeArrowheads="1"/>
            </p:cNvSpPr>
            <p:nvPr/>
          </p:nvSpPr>
          <p:spPr bwMode="auto">
            <a:xfrm>
              <a:off x="1882" y="747"/>
              <a:ext cx="14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n-US" altLang="fa-IR" sz="17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I </a:t>
              </a:r>
              <a:endParaRPr lang="en-US" altLang="fa-IR" baseline="-25000"/>
            </a:p>
          </p:txBody>
        </p:sp>
        <p:sp>
          <p:nvSpPr>
            <p:cNvPr id="10321" name="Rectangle 27"/>
            <p:cNvSpPr>
              <a:spLocks noChangeArrowheads="1"/>
            </p:cNvSpPr>
            <p:nvPr/>
          </p:nvSpPr>
          <p:spPr bwMode="auto">
            <a:xfrm>
              <a:off x="1905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22" name="Rectangle 28"/>
            <p:cNvSpPr>
              <a:spLocks noChangeArrowheads="1"/>
            </p:cNvSpPr>
            <p:nvPr/>
          </p:nvSpPr>
          <p:spPr bwMode="auto">
            <a:xfrm>
              <a:off x="1905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23" name="Rectangle 29"/>
            <p:cNvSpPr>
              <a:spLocks noChangeArrowheads="1"/>
            </p:cNvSpPr>
            <p:nvPr/>
          </p:nvSpPr>
          <p:spPr bwMode="auto">
            <a:xfrm>
              <a:off x="1905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24" name="Rectangle 30"/>
            <p:cNvSpPr>
              <a:spLocks noChangeArrowheads="1"/>
            </p:cNvSpPr>
            <p:nvPr/>
          </p:nvSpPr>
          <p:spPr bwMode="auto">
            <a:xfrm>
              <a:off x="1905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25" name="Rectangle 31"/>
            <p:cNvSpPr>
              <a:spLocks noChangeArrowheads="1"/>
            </p:cNvSpPr>
            <p:nvPr/>
          </p:nvSpPr>
          <p:spPr bwMode="auto">
            <a:xfrm>
              <a:off x="1905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26" name="Rectangle 32"/>
            <p:cNvSpPr>
              <a:spLocks noChangeArrowheads="1"/>
            </p:cNvSpPr>
            <p:nvPr/>
          </p:nvSpPr>
          <p:spPr bwMode="auto">
            <a:xfrm>
              <a:off x="1905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27" name="Rectangle 33"/>
            <p:cNvSpPr>
              <a:spLocks noChangeArrowheads="1"/>
            </p:cNvSpPr>
            <p:nvPr/>
          </p:nvSpPr>
          <p:spPr bwMode="auto">
            <a:xfrm>
              <a:off x="1905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28" name="Rectangle 34"/>
            <p:cNvSpPr>
              <a:spLocks noChangeArrowheads="1"/>
            </p:cNvSpPr>
            <p:nvPr/>
          </p:nvSpPr>
          <p:spPr bwMode="auto">
            <a:xfrm>
              <a:off x="1905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329" name="Rectangle 35"/>
            <p:cNvSpPr>
              <a:spLocks noChangeArrowheads="1"/>
            </p:cNvSpPr>
            <p:nvPr/>
          </p:nvSpPr>
          <p:spPr bwMode="auto">
            <a:xfrm>
              <a:off x="2239" y="747"/>
              <a:ext cx="12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10330" name="Rectangle 36"/>
            <p:cNvSpPr>
              <a:spLocks noChangeArrowheads="1"/>
            </p:cNvSpPr>
            <p:nvPr/>
          </p:nvSpPr>
          <p:spPr bwMode="auto">
            <a:xfrm>
              <a:off x="2251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31" name="Rectangle 37"/>
            <p:cNvSpPr>
              <a:spLocks noChangeArrowheads="1"/>
            </p:cNvSpPr>
            <p:nvPr/>
          </p:nvSpPr>
          <p:spPr bwMode="auto">
            <a:xfrm>
              <a:off x="2251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32" name="Rectangle 38"/>
            <p:cNvSpPr>
              <a:spLocks noChangeArrowheads="1"/>
            </p:cNvSpPr>
            <p:nvPr/>
          </p:nvSpPr>
          <p:spPr bwMode="auto">
            <a:xfrm>
              <a:off x="2251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33" name="Rectangle 39"/>
            <p:cNvSpPr>
              <a:spLocks noChangeArrowheads="1"/>
            </p:cNvSpPr>
            <p:nvPr/>
          </p:nvSpPr>
          <p:spPr bwMode="auto">
            <a:xfrm>
              <a:off x="2251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34" name="Rectangle 40"/>
            <p:cNvSpPr>
              <a:spLocks noChangeArrowheads="1"/>
            </p:cNvSpPr>
            <p:nvPr/>
          </p:nvSpPr>
          <p:spPr bwMode="auto">
            <a:xfrm>
              <a:off x="2251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35" name="Rectangle 41"/>
            <p:cNvSpPr>
              <a:spLocks noChangeArrowheads="1"/>
            </p:cNvSpPr>
            <p:nvPr/>
          </p:nvSpPr>
          <p:spPr bwMode="auto">
            <a:xfrm>
              <a:off x="2251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36" name="Rectangle 42"/>
            <p:cNvSpPr>
              <a:spLocks noChangeArrowheads="1"/>
            </p:cNvSpPr>
            <p:nvPr/>
          </p:nvSpPr>
          <p:spPr bwMode="auto">
            <a:xfrm>
              <a:off x="2251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37" name="Rectangle 43"/>
            <p:cNvSpPr>
              <a:spLocks noChangeArrowheads="1"/>
            </p:cNvSpPr>
            <p:nvPr/>
          </p:nvSpPr>
          <p:spPr bwMode="auto">
            <a:xfrm>
              <a:off x="2251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338" name="Rectangle 44"/>
            <p:cNvSpPr>
              <a:spLocks noChangeArrowheads="1"/>
            </p:cNvSpPr>
            <p:nvPr/>
          </p:nvSpPr>
          <p:spPr bwMode="auto">
            <a:xfrm>
              <a:off x="2493" y="747"/>
              <a:ext cx="20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n-US" altLang="fa-IR" sz="17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fa-IR"/>
            </a:p>
          </p:txBody>
        </p:sp>
        <p:sp>
          <p:nvSpPr>
            <p:cNvPr id="10339" name="Rectangle 45"/>
            <p:cNvSpPr>
              <a:spLocks noChangeArrowheads="1"/>
            </p:cNvSpPr>
            <p:nvPr/>
          </p:nvSpPr>
          <p:spPr bwMode="auto">
            <a:xfrm>
              <a:off x="2550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40" name="Rectangle 46"/>
            <p:cNvSpPr>
              <a:spLocks noChangeArrowheads="1"/>
            </p:cNvSpPr>
            <p:nvPr/>
          </p:nvSpPr>
          <p:spPr bwMode="auto">
            <a:xfrm>
              <a:off x="2550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41" name="Rectangle 47"/>
            <p:cNvSpPr>
              <a:spLocks noChangeArrowheads="1"/>
            </p:cNvSpPr>
            <p:nvPr/>
          </p:nvSpPr>
          <p:spPr bwMode="auto">
            <a:xfrm>
              <a:off x="2550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42" name="Rectangle 48"/>
            <p:cNvSpPr>
              <a:spLocks noChangeArrowheads="1"/>
            </p:cNvSpPr>
            <p:nvPr/>
          </p:nvSpPr>
          <p:spPr bwMode="auto">
            <a:xfrm>
              <a:off x="2550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43" name="Rectangle 49"/>
            <p:cNvSpPr>
              <a:spLocks noChangeArrowheads="1"/>
            </p:cNvSpPr>
            <p:nvPr/>
          </p:nvSpPr>
          <p:spPr bwMode="auto">
            <a:xfrm>
              <a:off x="2550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44" name="Rectangle 50"/>
            <p:cNvSpPr>
              <a:spLocks noChangeArrowheads="1"/>
            </p:cNvSpPr>
            <p:nvPr/>
          </p:nvSpPr>
          <p:spPr bwMode="auto">
            <a:xfrm>
              <a:off x="2550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45" name="Rectangle 51"/>
            <p:cNvSpPr>
              <a:spLocks noChangeArrowheads="1"/>
            </p:cNvSpPr>
            <p:nvPr/>
          </p:nvSpPr>
          <p:spPr bwMode="auto">
            <a:xfrm>
              <a:off x="2550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46" name="Rectangle 52"/>
            <p:cNvSpPr>
              <a:spLocks noChangeArrowheads="1"/>
            </p:cNvSpPr>
            <p:nvPr/>
          </p:nvSpPr>
          <p:spPr bwMode="auto">
            <a:xfrm>
              <a:off x="2550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347" name="Line 53"/>
            <p:cNvSpPr>
              <a:spLocks noChangeShapeType="1"/>
            </p:cNvSpPr>
            <p:nvPr/>
          </p:nvSpPr>
          <p:spPr bwMode="auto">
            <a:xfrm>
              <a:off x="1295" y="910"/>
              <a:ext cx="146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48" name="Line 54"/>
            <p:cNvSpPr>
              <a:spLocks noChangeShapeType="1"/>
            </p:cNvSpPr>
            <p:nvPr/>
          </p:nvSpPr>
          <p:spPr bwMode="auto">
            <a:xfrm>
              <a:off x="2136" y="735"/>
              <a:ext cx="1" cy="14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5346700" y="908050"/>
            <a:ext cx="2238375" cy="1484313"/>
            <a:chOff x="3368" y="747"/>
            <a:chExt cx="1410" cy="935"/>
          </a:xfrm>
        </p:grpSpPr>
        <p:sp>
          <p:nvSpPr>
            <p:cNvPr id="10276" name="Rectangle 55"/>
            <p:cNvSpPr>
              <a:spLocks noChangeArrowheads="1"/>
            </p:cNvSpPr>
            <p:nvPr/>
          </p:nvSpPr>
          <p:spPr bwMode="auto">
            <a:xfrm>
              <a:off x="3685" y="1090"/>
              <a:ext cx="1093" cy="59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0277" name="Line 56"/>
            <p:cNvSpPr>
              <a:spLocks noChangeShapeType="1"/>
            </p:cNvSpPr>
            <p:nvPr/>
          </p:nvSpPr>
          <p:spPr bwMode="auto">
            <a:xfrm>
              <a:off x="3679" y="1375"/>
              <a:ext cx="10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8" name="Line 57"/>
            <p:cNvSpPr>
              <a:spLocks noChangeShapeType="1"/>
            </p:cNvSpPr>
            <p:nvPr/>
          </p:nvSpPr>
          <p:spPr bwMode="auto">
            <a:xfrm>
              <a:off x="4231" y="1096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9" name="Line 58"/>
            <p:cNvSpPr>
              <a:spLocks noChangeShapeType="1"/>
            </p:cNvSpPr>
            <p:nvPr/>
          </p:nvSpPr>
          <p:spPr bwMode="auto">
            <a:xfrm>
              <a:off x="4508" y="1084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80" name="Line 59"/>
            <p:cNvSpPr>
              <a:spLocks noChangeShapeType="1"/>
            </p:cNvSpPr>
            <p:nvPr/>
          </p:nvSpPr>
          <p:spPr bwMode="auto">
            <a:xfrm>
              <a:off x="3955" y="1084"/>
              <a:ext cx="1" cy="5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81" name="Line 60"/>
            <p:cNvSpPr>
              <a:spLocks noChangeShapeType="1"/>
            </p:cNvSpPr>
            <p:nvPr/>
          </p:nvSpPr>
          <p:spPr bwMode="auto">
            <a:xfrm flipH="1" flipV="1">
              <a:off x="3506" y="898"/>
              <a:ext cx="173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82" name="Rectangle 61"/>
            <p:cNvSpPr>
              <a:spLocks noChangeArrowheads="1"/>
            </p:cNvSpPr>
            <p:nvPr/>
          </p:nvSpPr>
          <p:spPr bwMode="auto">
            <a:xfrm>
              <a:off x="3552" y="747"/>
              <a:ext cx="2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A B</a:t>
              </a:r>
              <a:endParaRPr lang="en-US" altLang="fa-IR"/>
            </a:p>
          </p:txBody>
        </p:sp>
        <p:sp>
          <p:nvSpPr>
            <p:cNvPr id="10283" name="Rectangle 62"/>
            <p:cNvSpPr>
              <a:spLocks noChangeArrowheads="1"/>
            </p:cNvSpPr>
            <p:nvPr/>
          </p:nvSpPr>
          <p:spPr bwMode="auto">
            <a:xfrm>
              <a:off x="3368" y="922"/>
              <a:ext cx="12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n-US" altLang="fa-IR" sz="17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  <a:endParaRPr lang="en-US" altLang="fa-IR" baseline="-25000"/>
            </a:p>
          </p:txBody>
        </p:sp>
        <p:sp>
          <p:nvSpPr>
            <p:cNvPr id="10284" name="Rectangle 63"/>
            <p:cNvSpPr>
              <a:spLocks noChangeArrowheads="1"/>
            </p:cNvSpPr>
            <p:nvPr/>
          </p:nvSpPr>
          <p:spPr bwMode="auto">
            <a:xfrm>
              <a:off x="3540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85" name="Rectangle 64"/>
            <p:cNvSpPr>
              <a:spLocks noChangeArrowheads="1"/>
            </p:cNvSpPr>
            <p:nvPr/>
          </p:nvSpPr>
          <p:spPr bwMode="auto">
            <a:xfrm>
              <a:off x="3540" y="142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86" name="Rectangle 65"/>
            <p:cNvSpPr>
              <a:spLocks noChangeArrowheads="1"/>
            </p:cNvSpPr>
            <p:nvPr/>
          </p:nvSpPr>
          <p:spPr bwMode="auto">
            <a:xfrm>
              <a:off x="3702" y="92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00</a:t>
              </a:r>
              <a:endParaRPr lang="en-US" altLang="fa-IR"/>
            </a:p>
          </p:txBody>
        </p:sp>
        <p:sp>
          <p:nvSpPr>
            <p:cNvPr id="10287" name="Rectangle 66"/>
            <p:cNvSpPr>
              <a:spLocks noChangeArrowheads="1"/>
            </p:cNvSpPr>
            <p:nvPr/>
          </p:nvSpPr>
          <p:spPr bwMode="auto">
            <a:xfrm>
              <a:off x="3978" y="92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01</a:t>
              </a:r>
              <a:endParaRPr lang="en-US" altLang="fa-IR"/>
            </a:p>
          </p:txBody>
        </p:sp>
        <p:sp>
          <p:nvSpPr>
            <p:cNvPr id="10288" name="Rectangle 67"/>
            <p:cNvSpPr>
              <a:spLocks noChangeArrowheads="1"/>
            </p:cNvSpPr>
            <p:nvPr/>
          </p:nvSpPr>
          <p:spPr bwMode="auto">
            <a:xfrm>
              <a:off x="4266" y="92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11</a:t>
              </a:r>
              <a:endParaRPr lang="en-US" altLang="fa-IR"/>
            </a:p>
          </p:txBody>
        </p:sp>
        <p:sp>
          <p:nvSpPr>
            <p:cNvPr id="10289" name="Rectangle 68"/>
            <p:cNvSpPr>
              <a:spLocks noChangeArrowheads="1"/>
            </p:cNvSpPr>
            <p:nvPr/>
          </p:nvSpPr>
          <p:spPr bwMode="auto">
            <a:xfrm>
              <a:off x="4531" y="92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en-US" altLang="fa-IR"/>
            </a:p>
          </p:txBody>
        </p:sp>
        <p:sp>
          <p:nvSpPr>
            <p:cNvPr id="10290" name="Rectangle 69"/>
            <p:cNvSpPr>
              <a:spLocks noChangeArrowheads="1"/>
            </p:cNvSpPr>
            <p:nvPr/>
          </p:nvSpPr>
          <p:spPr bwMode="auto">
            <a:xfrm>
              <a:off x="3771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91" name="Rectangle 70"/>
            <p:cNvSpPr>
              <a:spLocks noChangeArrowheads="1"/>
            </p:cNvSpPr>
            <p:nvPr/>
          </p:nvSpPr>
          <p:spPr bwMode="auto">
            <a:xfrm>
              <a:off x="3782" y="143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92" name="Rectangle 71"/>
            <p:cNvSpPr>
              <a:spLocks noChangeArrowheads="1"/>
            </p:cNvSpPr>
            <p:nvPr/>
          </p:nvSpPr>
          <p:spPr bwMode="auto">
            <a:xfrm>
              <a:off x="4036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93" name="Rectangle 72"/>
            <p:cNvSpPr>
              <a:spLocks noChangeArrowheads="1"/>
            </p:cNvSpPr>
            <p:nvPr/>
          </p:nvSpPr>
          <p:spPr bwMode="auto">
            <a:xfrm>
              <a:off x="4036" y="143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94" name="Rectangle 73"/>
            <p:cNvSpPr>
              <a:spLocks noChangeArrowheads="1"/>
            </p:cNvSpPr>
            <p:nvPr/>
          </p:nvSpPr>
          <p:spPr bwMode="auto">
            <a:xfrm>
              <a:off x="4588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95" name="Rectangle 74"/>
            <p:cNvSpPr>
              <a:spLocks noChangeArrowheads="1"/>
            </p:cNvSpPr>
            <p:nvPr/>
          </p:nvSpPr>
          <p:spPr bwMode="auto">
            <a:xfrm>
              <a:off x="4588" y="143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96" name="Rectangle 75"/>
            <p:cNvSpPr>
              <a:spLocks noChangeArrowheads="1"/>
            </p:cNvSpPr>
            <p:nvPr/>
          </p:nvSpPr>
          <p:spPr bwMode="auto">
            <a:xfrm>
              <a:off x="4312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97" name="Rectangle 76"/>
            <p:cNvSpPr>
              <a:spLocks noChangeArrowheads="1"/>
            </p:cNvSpPr>
            <p:nvPr/>
          </p:nvSpPr>
          <p:spPr bwMode="auto">
            <a:xfrm>
              <a:off x="4323" y="143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98" name="Rectangle 77"/>
            <p:cNvSpPr>
              <a:spLocks noChangeArrowheads="1"/>
            </p:cNvSpPr>
            <p:nvPr/>
          </p:nvSpPr>
          <p:spPr bwMode="auto">
            <a:xfrm>
              <a:off x="4019" y="1148"/>
              <a:ext cx="126" cy="1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0299" name="Rectangle 78"/>
            <p:cNvSpPr>
              <a:spLocks noChangeArrowheads="1"/>
            </p:cNvSpPr>
            <p:nvPr/>
          </p:nvSpPr>
          <p:spPr bwMode="auto">
            <a:xfrm>
              <a:off x="3754" y="1450"/>
              <a:ext cx="137" cy="16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0300" name="Rectangle 79"/>
            <p:cNvSpPr>
              <a:spLocks noChangeArrowheads="1"/>
            </p:cNvSpPr>
            <p:nvPr/>
          </p:nvSpPr>
          <p:spPr bwMode="auto">
            <a:xfrm>
              <a:off x="4560" y="1148"/>
              <a:ext cx="137" cy="1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0301" name="Rectangle 80"/>
            <p:cNvSpPr>
              <a:spLocks noChangeArrowheads="1"/>
            </p:cNvSpPr>
            <p:nvPr/>
          </p:nvSpPr>
          <p:spPr bwMode="auto">
            <a:xfrm>
              <a:off x="4295" y="1439"/>
              <a:ext cx="138" cy="1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5346700" y="2698750"/>
            <a:ext cx="2238375" cy="1484313"/>
            <a:chOff x="3368" y="1875"/>
            <a:chExt cx="1410" cy="935"/>
          </a:xfrm>
        </p:grpSpPr>
        <p:sp>
          <p:nvSpPr>
            <p:cNvPr id="10254" name="Rectangle 82"/>
            <p:cNvSpPr>
              <a:spLocks noChangeArrowheads="1"/>
            </p:cNvSpPr>
            <p:nvPr/>
          </p:nvSpPr>
          <p:spPr bwMode="auto">
            <a:xfrm>
              <a:off x="3685" y="2218"/>
              <a:ext cx="1093" cy="59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0255" name="Line 83"/>
            <p:cNvSpPr>
              <a:spLocks noChangeShapeType="1"/>
            </p:cNvSpPr>
            <p:nvPr/>
          </p:nvSpPr>
          <p:spPr bwMode="auto">
            <a:xfrm>
              <a:off x="3679" y="2502"/>
              <a:ext cx="10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6" name="Line 84"/>
            <p:cNvSpPr>
              <a:spLocks noChangeShapeType="1"/>
            </p:cNvSpPr>
            <p:nvPr/>
          </p:nvSpPr>
          <p:spPr bwMode="auto">
            <a:xfrm>
              <a:off x="4231" y="2223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7" name="Line 85"/>
            <p:cNvSpPr>
              <a:spLocks noChangeShapeType="1"/>
            </p:cNvSpPr>
            <p:nvPr/>
          </p:nvSpPr>
          <p:spPr bwMode="auto">
            <a:xfrm>
              <a:off x="4508" y="2212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8" name="Line 86"/>
            <p:cNvSpPr>
              <a:spLocks noChangeShapeType="1"/>
            </p:cNvSpPr>
            <p:nvPr/>
          </p:nvSpPr>
          <p:spPr bwMode="auto">
            <a:xfrm>
              <a:off x="3955" y="2212"/>
              <a:ext cx="1" cy="5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9" name="Line 87"/>
            <p:cNvSpPr>
              <a:spLocks noChangeShapeType="1"/>
            </p:cNvSpPr>
            <p:nvPr/>
          </p:nvSpPr>
          <p:spPr bwMode="auto">
            <a:xfrm flipH="1" flipV="1">
              <a:off x="3506" y="2026"/>
              <a:ext cx="173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0" name="Rectangle 88"/>
            <p:cNvSpPr>
              <a:spLocks noChangeArrowheads="1"/>
            </p:cNvSpPr>
            <p:nvPr/>
          </p:nvSpPr>
          <p:spPr bwMode="auto">
            <a:xfrm>
              <a:off x="3552" y="1875"/>
              <a:ext cx="2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A B</a:t>
              </a:r>
              <a:endParaRPr lang="en-US" altLang="fa-IR"/>
            </a:p>
          </p:txBody>
        </p:sp>
        <p:sp>
          <p:nvSpPr>
            <p:cNvPr id="10261" name="Rectangle 89"/>
            <p:cNvSpPr>
              <a:spLocks noChangeArrowheads="1"/>
            </p:cNvSpPr>
            <p:nvPr/>
          </p:nvSpPr>
          <p:spPr bwMode="auto">
            <a:xfrm>
              <a:off x="3368" y="2049"/>
              <a:ext cx="12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n-US" altLang="fa-IR" sz="17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  <a:endParaRPr lang="en-US" altLang="fa-IR" baseline="-25000"/>
            </a:p>
          </p:txBody>
        </p:sp>
        <p:sp>
          <p:nvSpPr>
            <p:cNvPr id="10262" name="Rectangle 90"/>
            <p:cNvSpPr>
              <a:spLocks noChangeArrowheads="1"/>
            </p:cNvSpPr>
            <p:nvPr/>
          </p:nvSpPr>
          <p:spPr bwMode="auto">
            <a:xfrm>
              <a:off x="3540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63" name="Rectangle 91"/>
            <p:cNvSpPr>
              <a:spLocks noChangeArrowheads="1"/>
            </p:cNvSpPr>
            <p:nvPr/>
          </p:nvSpPr>
          <p:spPr bwMode="auto">
            <a:xfrm>
              <a:off x="3540" y="25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64" name="Rectangle 92"/>
            <p:cNvSpPr>
              <a:spLocks noChangeArrowheads="1"/>
            </p:cNvSpPr>
            <p:nvPr/>
          </p:nvSpPr>
          <p:spPr bwMode="auto">
            <a:xfrm>
              <a:off x="3702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00</a:t>
              </a:r>
              <a:endParaRPr lang="en-US" altLang="fa-IR"/>
            </a:p>
          </p:txBody>
        </p:sp>
        <p:sp>
          <p:nvSpPr>
            <p:cNvPr id="10265" name="Rectangle 93"/>
            <p:cNvSpPr>
              <a:spLocks noChangeArrowheads="1"/>
            </p:cNvSpPr>
            <p:nvPr/>
          </p:nvSpPr>
          <p:spPr bwMode="auto">
            <a:xfrm>
              <a:off x="3978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01</a:t>
              </a:r>
              <a:endParaRPr lang="en-US" altLang="fa-IR"/>
            </a:p>
          </p:txBody>
        </p:sp>
        <p:sp>
          <p:nvSpPr>
            <p:cNvPr id="10266" name="Rectangle 94"/>
            <p:cNvSpPr>
              <a:spLocks noChangeArrowheads="1"/>
            </p:cNvSpPr>
            <p:nvPr/>
          </p:nvSpPr>
          <p:spPr bwMode="auto">
            <a:xfrm>
              <a:off x="4266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11</a:t>
              </a:r>
              <a:endParaRPr lang="en-US" altLang="fa-IR"/>
            </a:p>
          </p:txBody>
        </p:sp>
        <p:sp>
          <p:nvSpPr>
            <p:cNvPr id="10267" name="Rectangle 95"/>
            <p:cNvSpPr>
              <a:spLocks noChangeArrowheads="1"/>
            </p:cNvSpPr>
            <p:nvPr/>
          </p:nvSpPr>
          <p:spPr bwMode="auto">
            <a:xfrm>
              <a:off x="4531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en-US" altLang="fa-IR"/>
            </a:p>
          </p:txBody>
        </p:sp>
        <p:sp>
          <p:nvSpPr>
            <p:cNvPr id="10268" name="Rectangle 96"/>
            <p:cNvSpPr>
              <a:spLocks noChangeArrowheads="1"/>
            </p:cNvSpPr>
            <p:nvPr/>
          </p:nvSpPr>
          <p:spPr bwMode="auto">
            <a:xfrm>
              <a:off x="3771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69" name="Rectangle 97"/>
            <p:cNvSpPr>
              <a:spLocks noChangeArrowheads="1"/>
            </p:cNvSpPr>
            <p:nvPr/>
          </p:nvSpPr>
          <p:spPr bwMode="auto">
            <a:xfrm>
              <a:off x="3782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70" name="Rectangle 98"/>
            <p:cNvSpPr>
              <a:spLocks noChangeArrowheads="1"/>
            </p:cNvSpPr>
            <p:nvPr/>
          </p:nvSpPr>
          <p:spPr bwMode="auto">
            <a:xfrm>
              <a:off x="4036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71" name="Rectangle 99"/>
            <p:cNvSpPr>
              <a:spLocks noChangeArrowheads="1"/>
            </p:cNvSpPr>
            <p:nvPr/>
          </p:nvSpPr>
          <p:spPr bwMode="auto">
            <a:xfrm>
              <a:off x="4036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72" name="Rectangle 100"/>
            <p:cNvSpPr>
              <a:spLocks noChangeArrowheads="1"/>
            </p:cNvSpPr>
            <p:nvPr/>
          </p:nvSpPr>
          <p:spPr bwMode="auto">
            <a:xfrm>
              <a:off x="4588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73" name="Rectangle 101"/>
            <p:cNvSpPr>
              <a:spLocks noChangeArrowheads="1"/>
            </p:cNvSpPr>
            <p:nvPr/>
          </p:nvSpPr>
          <p:spPr bwMode="auto">
            <a:xfrm>
              <a:off x="4588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74" name="Rectangle 102"/>
            <p:cNvSpPr>
              <a:spLocks noChangeArrowheads="1"/>
            </p:cNvSpPr>
            <p:nvPr/>
          </p:nvSpPr>
          <p:spPr bwMode="auto">
            <a:xfrm>
              <a:off x="4312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75" name="Rectangle 103"/>
            <p:cNvSpPr>
              <a:spLocks noChangeArrowheads="1"/>
            </p:cNvSpPr>
            <p:nvPr/>
          </p:nvSpPr>
          <p:spPr bwMode="auto">
            <a:xfrm>
              <a:off x="4323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</p:grpSp>
      <p:sp>
        <p:nvSpPr>
          <p:cNvPr id="1635432" name="Rectangle 104"/>
          <p:cNvSpPr>
            <a:spLocks noChangeArrowheads="1"/>
          </p:cNvSpPr>
          <p:nvPr/>
        </p:nvSpPr>
        <p:spPr bwMode="auto">
          <a:xfrm>
            <a:off x="6835775" y="3295650"/>
            <a:ext cx="182563" cy="7747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35433" name="Rectangle 105"/>
          <p:cNvSpPr>
            <a:spLocks noChangeArrowheads="1"/>
          </p:cNvSpPr>
          <p:nvPr/>
        </p:nvSpPr>
        <p:spPr bwMode="auto">
          <a:xfrm>
            <a:off x="6380163" y="3794125"/>
            <a:ext cx="674687" cy="2397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35434" name="Rectangle 106"/>
          <p:cNvSpPr>
            <a:spLocks noChangeArrowheads="1"/>
          </p:cNvSpPr>
          <p:nvPr/>
        </p:nvSpPr>
        <p:spPr bwMode="auto">
          <a:xfrm>
            <a:off x="6781800" y="3757613"/>
            <a:ext cx="657225" cy="3492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35435" name="Rectangle 107"/>
          <p:cNvSpPr>
            <a:spLocks noChangeArrowheads="1"/>
          </p:cNvSpPr>
          <p:nvPr/>
        </p:nvSpPr>
        <p:spPr bwMode="auto">
          <a:xfrm>
            <a:off x="4643438" y="1738313"/>
            <a:ext cx="1444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endParaRPr lang="en-US" altLang="fa-IR"/>
          </a:p>
        </p:txBody>
      </p:sp>
      <p:sp>
        <p:nvSpPr>
          <p:cNvPr id="1635436" name="Rectangle 108"/>
          <p:cNvSpPr>
            <a:spLocks noChangeArrowheads="1"/>
          </p:cNvSpPr>
          <p:nvPr/>
        </p:nvSpPr>
        <p:spPr bwMode="auto">
          <a:xfrm>
            <a:off x="4716463" y="3565525"/>
            <a:ext cx="2714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fa-IR" sz="1700" baseline="-250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endParaRPr lang="en-US" altLang="fa-IR" baseline="-25000"/>
          </a:p>
        </p:txBody>
      </p:sp>
      <p:pic>
        <p:nvPicPr>
          <p:cNvPr id="1635442" name="Picture 1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941888"/>
            <a:ext cx="70104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3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3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3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3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3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432" grpId="0" animBg="1"/>
      <p:bldP spid="1635433" grpId="0" animBg="1"/>
      <p:bldP spid="1635434" grpId="0" animBg="1"/>
      <p:bldP spid="1635435" grpId="0"/>
      <p:bldP spid="16354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28FB336-0F31-4999-9333-C2C5489D6E88}" type="slidenum">
              <a:rPr lang="en-US" altLang="fa-IR" sz="1300" b="0">
                <a:latin typeface="Arial" panose="020B0604020202020204" pitchFamily="34" charset="0"/>
              </a:rPr>
              <a:pPr/>
              <a:t>7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z="3600" smtClean="0"/>
              <a:t>Full Adder Using 2 Half Adders</a:t>
            </a:r>
          </a:p>
        </p:txBody>
      </p:sp>
      <p:sp>
        <p:nvSpPr>
          <p:cNvPr id="1646595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A full adder can also be realized with two half adders and an OR gate, since C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i+1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can also be expressed as: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C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i+1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= A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B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+ (Ai 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Symbol" panose="05050102010706020507" pitchFamily="18" charset="2"/>
              </a:rPr>
              <a:t>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B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)C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  <a:endParaRPr lang="en-US" altLang="fa-IR" sz="2000" b="0">
              <a:solidFill>
                <a:srgbClr val="0000FF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and S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= (A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Symbol" panose="05050102010706020507" pitchFamily="18" charset="2"/>
              </a:rPr>
              <a:t>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B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) 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Symbol" panose="05050102010706020507" pitchFamily="18" charset="2"/>
              </a:rPr>
              <a:t>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C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3" t="53813" r="16667" b="22238"/>
          <a:stretch>
            <a:fillRect/>
          </a:stretch>
        </p:blipFill>
        <p:spPr bwMode="auto">
          <a:xfrm>
            <a:off x="228600" y="3984625"/>
            <a:ext cx="87630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646597" name="Text Box 5"/>
          <p:cNvSpPr txBox="1">
            <a:spLocks noChangeArrowheads="1"/>
          </p:cNvSpPr>
          <p:nvPr/>
        </p:nvSpPr>
        <p:spPr bwMode="auto">
          <a:xfrm>
            <a:off x="304800" y="4357688"/>
            <a:ext cx="457200" cy="36671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</a:p>
        </p:txBody>
      </p:sp>
      <p:sp>
        <p:nvSpPr>
          <p:cNvPr id="1646598" name="Text Box 6"/>
          <p:cNvSpPr txBox="1">
            <a:spLocks noChangeArrowheads="1"/>
          </p:cNvSpPr>
          <p:nvPr/>
        </p:nvSpPr>
        <p:spPr bwMode="auto">
          <a:xfrm>
            <a:off x="304800" y="4738688"/>
            <a:ext cx="457200" cy="36671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</a:p>
        </p:txBody>
      </p:sp>
      <p:sp>
        <p:nvSpPr>
          <p:cNvPr id="1646599" name="Text Box 7"/>
          <p:cNvSpPr txBox="1">
            <a:spLocks noChangeArrowheads="1"/>
          </p:cNvSpPr>
          <p:nvPr/>
        </p:nvSpPr>
        <p:spPr bwMode="auto">
          <a:xfrm>
            <a:off x="304800" y="6172200"/>
            <a:ext cx="457200" cy="36671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</a:p>
        </p:txBody>
      </p:sp>
      <p:sp>
        <p:nvSpPr>
          <p:cNvPr id="1646600" name="Text Box 8"/>
          <p:cNvSpPr txBox="1">
            <a:spLocks noChangeArrowheads="1"/>
          </p:cNvSpPr>
          <p:nvPr/>
        </p:nvSpPr>
        <p:spPr bwMode="auto">
          <a:xfrm>
            <a:off x="8382000" y="5715000"/>
            <a:ext cx="533400" cy="36671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i+1</a:t>
            </a:r>
          </a:p>
        </p:txBody>
      </p:sp>
      <p:sp>
        <p:nvSpPr>
          <p:cNvPr id="1646601" name="Text Box 9"/>
          <p:cNvSpPr txBox="1">
            <a:spLocks noChangeArrowheads="1"/>
          </p:cNvSpPr>
          <p:nvPr/>
        </p:nvSpPr>
        <p:spPr bwMode="auto">
          <a:xfrm>
            <a:off x="8382000" y="4724400"/>
            <a:ext cx="533400" cy="36671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4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265057-11CA-403A-A337-6CD55B26B440}" type="slidenum">
              <a:rPr lang="en-US" altLang="fa-IR" sz="1300" b="0">
                <a:latin typeface="Arial" panose="020B0604020202020204" pitchFamily="34" charset="0"/>
              </a:rPr>
              <a:pPr/>
              <a:t>8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defTabSz="914400" eaLnBrk="1" hangingPunct="1"/>
            <a:r>
              <a:rPr lang="en-US" altLang="fa-IR" sz="3600" smtClean="0"/>
              <a:t>Example: 4-bit Ripple Carry Adder</a:t>
            </a:r>
          </a:p>
        </p:txBody>
      </p:sp>
      <p:pic>
        <p:nvPicPr>
          <p:cNvPr id="1434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t="61429" r="20236" b="15714"/>
          <a:stretch>
            <a:fillRect/>
          </a:stretch>
        </p:blipFill>
        <p:spPr>
          <a:xfrm>
            <a:off x="228600" y="3352800"/>
            <a:ext cx="8763000" cy="2954338"/>
          </a:xfrm>
          <a:noFill/>
        </p:spPr>
      </p:pic>
      <p:sp>
        <p:nvSpPr>
          <p:cNvPr id="1638404" name="Rectangle 4"/>
          <p:cNvSpPr>
            <a:spLocks noChangeArrowheads="1"/>
          </p:cNvSpPr>
          <p:nvPr/>
        </p:nvSpPr>
        <p:spPr bwMode="auto">
          <a:xfrm>
            <a:off x="2743200" y="1612900"/>
            <a:ext cx="32766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C</a:t>
            </a:r>
            <a:r>
              <a:rPr lang="en-US" sz="20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4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C3  C2  C1  C0      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A3  A2  A1  A0         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+B3  B2  B1  B0        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--------------       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</a:t>
            </a:r>
            <a:r>
              <a:rPr 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S3  S2  S1  S0         </a:t>
            </a:r>
            <a:r>
              <a:rPr 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endParaRPr lang="en-US" sz="24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24400" y="1371600"/>
            <a:ext cx="3200400" cy="4508500"/>
            <a:chOff x="2976" y="1000"/>
            <a:chExt cx="2016" cy="2840"/>
          </a:xfrm>
        </p:grpSpPr>
        <p:sp>
          <p:nvSpPr>
            <p:cNvPr id="14355" name="Rectangle 6"/>
            <p:cNvSpPr>
              <a:spLocks noChangeArrowheads="1"/>
            </p:cNvSpPr>
            <p:nvPr/>
          </p:nvSpPr>
          <p:spPr bwMode="auto">
            <a:xfrm>
              <a:off x="3216" y="1152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56" name="Freeform 7"/>
            <p:cNvSpPr>
              <a:spLocks/>
            </p:cNvSpPr>
            <p:nvPr/>
          </p:nvSpPr>
          <p:spPr bwMode="auto">
            <a:xfrm>
              <a:off x="2976" y="1000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  <a:gd name="T6" fmla="*/ 0 60000 65536"/>
                <a:gd name="T7" fmla="*/ 0 60000 65536"/>
                <a:gd name="T8" fmla="*/ 0 60000 65536"/>
                <a:gd name="T9" fmla="*/ 0 w 384"/>
                <a:gd name="T10" fmla="*/ 0 h 200"/>
                <a:gd name="T11" fmla="*/ 384 w 384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57" name="Rectangle 8"/>
            <p:cNvSpPr>
              <a:spLocks noChangeArrowheads="1"/>
            </p:cNvSpPr>
            <p:nvPr/>
          </p:nvSpPr>
          <p:spPr bwMode="auto">
            <a:xfrm>
              <a:off x="4080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191000" y="1384300"/>
            <a:ext cx="1828800" cy="4495800"/>
            <a:chOff x="2640" y="1008"/>
            <a:chExt cx="1152" cy="2832"/>
          </a:xfrm>
        </p:grpSpPr>
        <p:sp>
          <p:nvSpPr>
            <p:cNvPr id="14352" name="Rectangle 10"/>
            <p:cNvSpPr>
              <a:spLocks noChangeArrowheads="1"/>
            </p:cNvSpPr>
            <p:nvPr/>
          </p:nvSpPr>
          <p:spPr bwMode="auto">
            <a:xfrm>
              <a:off x="2880" y="1160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53" name="Freeform 11"/>
            <p:cNvSpPr>
              <a:spLocks/>
            </p:cNvSpPr>
            <p:nvPr/>
          </p:nvSpPr>
          <p:spPr bwMode="auto">
            <a:xfrm>
              <a:off x="2640" y="1008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  <a:gd name="T6" fmla="*/ 0 60000 65536"/>
                <a:gd name="T7" fmla="*/ 0 60000 65536"/>
                <a:gd name="T8" fmla="*/ 0 60000 65536"/>
                <a:gd name="T9" fmla="*/ 0 w 384"/>
                <a:gd name="T10" fmla="*/ 0 h 200"/>
                <a:gd name="T11" fmla="*/ 384 w 384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54" name="Rectangle 12"/>
            <p:cNvSpPr>
              <a:spLocks noChangeArrowheads="1"/>
            </p:cNvSpPr>
            <p:nvPr/>
          </p:nvSpPr>
          <p:spPr bwMode="auto">
            <a:xfrm>
              <a:off x="2880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743200" y="1384300"/>
            <a:ext cx="1752600" cy="4495800"/>
            <a:chOff x="1728" y="1008"/>
            <a:chExt cx="1104" cy="2832"/>
          </a:xfrm>
        </p:grpSpPr>
        <p:sp>
          <p:nvSpPr>
            <p:cNvPr id="14349" name="Rectangle 14"/>
            <p:cNvSpPr>
              <a:spLocks noChangeArrowheads="1"/>
            </p:cNvSpPr>
            <p:nvPr/>
          </p:nvSpPr>
          <p:spPr bwMode="auto">
            <a:xfrm>
              <a:off x="2544" y="1160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50" name="Freeform 15"/>
            <p:cNvSpPr>
              <a:spLocks/>
            </p:cNvSpPr>
            <p:nvPr/>
          </p:nvSpPr>
          <p:spPr bwMode="auto">
            <a:xfrm>
              <a:off x="2304" y="1008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  <a:gd name="T6" fmla="*/ 0 60000 65536"/>
                <a:gd name="T7" fmla="*/ 0 60000 65536"/>
                <a:gd name="T8" fmla="*/ 0 60000 65536"/>
                <a:gd name="T9" fmla="*/ 0 w 384"/>
                <a:gd name="T10" fmla="*/ 0 h 200"/>
                <a:gd name="T11" fmla="*/ 384 w 384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51" name="Rectangle 16"/>
            <p:cNvSpPr>
              <a:spLocks noChangeArrowheads="1"/>
            </p:cNvSpPr>
            <p:nvPr/>
          </p:nvSpPr>
          <p:spPr bwMode="auto">
            <a:xfrm>
              <a:off x="1728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914400" y="1384300"/>
            <a:ext cx="3048000" cy="4495800"/>
            <a:chOff x="528" y="1008"/>
            <a:chExt cx="1920" cy="2832"/>
          </a:xfrm>
        </p:grpSpPr>
        <p:sp>
          <p:nvSpPr>
            <p:cNvPr id="14346" name="Rectangle 18"/>
            <p:cNvSpPr>
              <a:spLocks noChangeArrowheads="1"/>
            </p:cNvSpPr>
            <p:nvPr/>
          </p:nvSpPr>
          <p:spPr bwMode="auto">
            <a:xfrm>
              <a:off x="2160" y="1160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47" name="Freeform 19"/>
            <p:cNvSpPr>
              <a:spLocks/>
            </p:cNvSpPr>
            <p:nvPr/>
          </p:nvSpPr>
          <p:spPr bwMode="auto">
            <a:xfrm>
              <a:off x="1920" y="1008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  <a:gd name="T6" fmla="*/ 0 60000 65536"/>
                <a:gd name="T7" fmla="*/ 0 60000 65536"/>
                <a:gd name="T8" fmla="*/ 0 60000 65536"/>
                <a:gd name="T9" fmla="*/ 0 w 384"/>
                <a:gd name="T10" fmla="*/ 0 h 200"/>
                <a:gd name="T11" fmla="*/ 384 w 384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48" name="Rectangle 20"/>
            <p:cNvSpPr>
              <a:spLocks noChangeArrowheads="1"/>
            </p:cNvSpPr>
            <p:nvPr/>
          </p:nvSpPr>
          <p:spPr bwMode="auto">
            <a:xfrm>
              <a:off x="528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26E5578-5AC1-4C09-AE68-47E55F40CEBB}" type="slidenum">
              <a:rPr lang="en-US" altLang="fa-IR" sz="1300" b="0">
                <a:latin typeface="Arial" panose="020B0604020202020204" pitchFamily="34" charset="0"/>
              </a:rPr>
              <a:pPr/>
              <a:t>9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Delay Analysis of Ripple Adder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985838"/>
          </a:xfrm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</a:pPr>
            <a:r>
              <a:rPr lang="en-US" altLang="fa-IR" sz="2400" smtClean="0"/>
              <a:t>Carry out of a single stage can be implemented in 2 gate delays after CI is ready.</a:t>
            </a:r>
          </a:p>
        </p:txBody>
      </p:sp>
      <p:sp>
        <p:nvSpPr>
          <p:cNvPr id="1650695" name="Rectangle 7"/>
          <p:cNvSpPr>
            <a:spLocks noChangeArrowheads="1"/>
          </p:cNvSpPr>
          <p:nvPr/>
        </p:nvSpPr>
        <p:spPr bwMode="auto">
          <a:xfrm>
            <a:off x="755650" y="3284538"/>
            <a:ext cx="777240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For a 16 bit adder, the 16th bit carry is generated after about 16 * 2 = 32 gate delays.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The sum bit takes one additional gate delay to generate the sum of the 16th bit after 15th bit carry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</a:rPr>
              <a:t>~ 15 * 2 + 1 = 31 gate delays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Takes too long - need to investigate FASTER adders!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331640" y="1725614"/>
            <a:ext cx="7069138" cy="1431925"/>
            <a:chOff x="818" y="1090"/>
            <a:chExt cx="4453" cy="902"/>
          </a:xfrm>
        </p:grpSpPr>
        <p:sp>
          <p:nvSpPr>
            <p:cNvPr id="4" name="Arc 5"/>
            <p:cNvSpPr>
              <a:spLocks/>
            </p:cNvSpPr>
            <p:nvPr/>
          </p:nvSpPr>
          <p:spPr bwMode="auto">
            <a:xfrm>
              <a:off x="1054" y="1216"/>
              <a:ext cx="81" cy="146"/>
            </a:xfrm>
            <a:custGeom>
              <a:avLst/>
              <a:gdLst>
                <a:gd name="G0" fmla="+- 31 0 0"/>
                <a:gd name="G1" fmla="+- 21600 0 0"/>
                <a:gd name="G2" fmla="+- 21600 0 0"/>
                <a:gd name="T0" fmla="*/ 0 w 21631"/>
                <a:gd name="T1" fmla="*/ 0 h 21600"/>
                <a:gd name="T2" fmla="*/ 21631 w 21631"/>
                <a:gd name="T3" fmla="*/ 21583 h 21600"/>
                <a:gd name="T4" fmla="*/ 31 w 2163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1" h="21600" fill="none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</a:path>
                <a:path w="21631" h="21600" stroke="0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  <a:lnTo>
                    <a:pt x="31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" name="Arc 6"/>
            <p:cNvSpPr>
              <a:spLocks/>
            </p:cNvSpPr>
            <p:nvPr/>
          </p:nvSpPr>
          <p:spPr bwMode="auto">
            <a:xfrm>
              <a:off x="1054" y="1349"/>
              <a:ext cx="81" cy="146"/>
            </a:xfrm>
            <a:custGeom>
              <a:avLst/>
              <a:gdLst>
                <a:gd name="G0" fmla="+- 31 0 0"/>
                <a:gd name="G1" fmla="+- 0 0 0"/>
                <a:gd name="G2" fmla="+- 21600 0 0"/>
                <a:gd name="T0" fmla="*/ 21631 w 21631"/>
                <a:gd name="T1" fmla="*/ 0 h 21600"/>
                <a:gd name="T2" fmla="*/ 0 w 21631"/>
                <a:gd name="T3" fmla="*/ 21600 h 21600"/>
                <a:gd name="T4" fmla="*/ 31 w 2163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1" h="21600" fill="none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</a:path>
                <a:path w="21631" h="21600" stroke="0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  <a:lnTo>
                    <a:pt x="3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078" y="1286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078" y="1412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8" name="Arc 9"/>
            <p:cNvSpPr>
              <a:spLocks/>
            </p:cNvSpPr>
            <p:nvPr/>
          </p:nvSpPr>
          <p:spPr bwMode="auto">
            <a:xfrm>
              <a:off x="1128" y="1216"/>
              <a:ext cx="69" cy="13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9" name="Arc 10"/>
            <p:cNvSpPr>
              <a:spLocks/>
            </p:cNvSpPr>
            <p:nvPr/>
          </p:nvSpPr>
          <p:spPr bwMode="auto">
            <a:xfrm>
              <a:off x="1128" y="1216"/>
              <a:ext cx="465" cy="1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44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07" y="0"/>
                    <a:pt x="21569" y="9636"/>
                    <a:pt x="21599" y="21544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07" y="0"/>
                    <a:pt x="21569" y="9636"/>
                    <a:pt x="21599" y="2154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" name="Arc 11"/>
            <p:cNvSpPr>
              <a:spLocks/>
            </p:cNvSpPr>
            <p:nvPr/>
          </p:nvSpPr>
          <p:spPr bwMode="auto">
            <a:xfrm>
              <a:off x="1153" y="1349"/>
              <a:ext cx="441" cy="14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1" name="Arc 12"/>
            <p:cNvSpPr>
              <a:spLocks/>
            </p:cNvSpPr>
            <p:nvPr/>
          </p:nvSpPr>
          <p:spPr bwMode="auto">
            <a:xfrm>
              <a:off x="1128" y="1349"/>
              <a:ext cx="69" cy="14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2" name="Arc 13"/>
            <p:cNvSpPr>
              <a:spLocks/>
            </p:cNvSpPr>
            <p:nvPr/>
          </p:nvSpPr>
          <p:spPr bwMode="auto">
            <a:xfrm>
              <a:off x="1798" y="1468"/>
              <a:ext cx="81" cy="1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3" name="Arc 14"/>
            <p:cNvSpPr>
              <a:spLocks/>
            </p:cNvSpPr>
            <p:nvPr/>
          </p:nvSpPr>
          <p:spPr bwMode="auto">
            <a:xfrm>
              <a:off x="1798" y="1601"/>
              <a:ext cx="81" cy="14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823" y="1538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823" y="1664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" name="Arc 17"/>
            <p:cNvSpPr>
              <a:spLocks/>
            </p:cNvSpPr>
            <p:nvPr/>
          </p:nvSpPr>
          <p:spPr bwMode="auto">
            <a:xfrm>
              <a:off x="1873" y="1468"/>
              <a:ext cx="69" cy="133"/>
            </a:xfrm>
            <a:custGeom>
              <a:avLst/>
              <a:gdLst>
                <a:gd name="G0" fmla="+- 33 0 0"/>
                <a:gd name="G1" fmla="+- 21600 0 0"/>
                <a:gd name="G2" fmla="+- 21600 0 0"/>
                <a:gd name="T0" fmla="*/ 0 w 21633"/>
                <a:gd name="T1" fmla="*/ 0 h 21600"/>
                <a:gd name="T2" fmla="*/ 21633 w 21633"/>
                <a:gd name="T3" fmla="*/ 21600 h 21600"/>
                <a:gd name="T4" fmla="*/ 33 w 2163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3" h="21600" fill="none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</a:path>
                <a:path w="21633" h="21600" stroke="0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  <a:lnTo>
                    <a:pt x="33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7" name="Arc 18"/>
            <p:cNvSpPr>
              <a:spLocks/>
            </p:cNvSpPr>
            <p:nvPr/>
          </p:nvSpPr>
          <p:spPr bwMode="auto">
            <a:xfrm>
              <a:off x="1873" y="1468"/>
              <a:ext cx="466" cy="146"/>
            </a:xfrm>
            <a:custGeom>
              <a:avLst/>
              <a:gdLst>
                <a:gd name="G0" fmla="+- 17 0 0"/>
                <a:gd name="G1" fmla="+- 21600 0 0"/>
                <a:gd name="G2" fmla="+- 21600 0 0"/>
                <a:gd name="T0" fmla="*/ 0 w 21617"/>
                <a:gd name="T1" fmla="*/ 0 h 21600"/>
                <a:gd name="T2" fmla="*/ 21617 w 21617"/>
                <a:gd name="T3" fmla="*/ 21600 h 21600"/>
                <a:gd name="T4" fmla="*/ 17 w 2161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8" name="Arc 19"/>
            <p:cNvSpPr>
              <a:spLocks/>
            </p:cNvSpPr>
            <p:nvPr/>
          </p:nvSpPr>
          <p:spPr bwMode="auto">
            <a:xfrm>
              <a:off x="1897" y="1601"/>
              <a:ext cx="441" cy="14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9" name="Arc 20"/>
            <p:cNvSpPr>
              <a:spLocks/>
            </p:cNvSpPr>
            <p:nvPr/>
          </p:nvSpPr>
          <p:spPr bwMode="auto">
            <a:xfrm>
              <a:off x="1873" y="1601"/>
              <a:ext cx="69" cy="145"/>
            </a:xfrm>
            <a:custGeom>
              <a:avLst/>
              <a:gdLst>
                <a:gd name="G0" fmla="+- 37 0 0"/>
                <a:gd name="G1" fmla="+- 0 0 0"/>
                <a:gd name="G2" fmla="+- 21600 0 0"/>
                <a:gd name="T0" fmla="*/ 21637 w 21637"/>
                <a:gd name="T1" fmla="*/ 0 h 21600"/>
                <a:gd name="T2" fmla="*/ 0 w 21637"/>
                <a:gd name="T3" fmla="*/ 21600 h 21600"/>
                <a:gd name="T4" fmla="*/ 37 w 2163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7" h="21600" fill="none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</a:path>
                <a:path w="21637" h="21600" stroke="0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  <a:lnTo>
                    <a:pt x="37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0" name="Arc 21"/>
            <p:cNvSpPr>
              <a:spLocks/>
            </p:cNvSpPr>
            <p:nvPr/>
          </p:nvSpPr>
          <p:spPr bwMode="auto">
            <a:xfrm>
              <a:off x="3051" y="1090"/>
              <a:ext cx="69" cy="13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83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2" y="0"/>
                    <a:pt x="21590" y="9660"/>
                    <a:pt x="21599" y="21583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2" y="0"/>
                    <a:pt x="21590" y="9660"/>
                    <a:pt x="21599" y="2158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1" name="Arc 22"/>
            <p:cNvSpPr>
              <a:spLocks/>
            </p:cNvSpPr>
            <p:nvPr/>
          </p:nvSpPr>
          <p:spPr bwMode="auto">
            <a:xfrm>
              <a:off x="3051" y="1090"/>
              <a:ext cx="466" cy="1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2" name="Arc 23"/>
            <p:cNvSpPr>
              <a:spLocks/>
            </p:cNvSpPr>
            <p:nvPr/>
          </p:nvSpPr>
          <p:spPr bwMode="auto">
            <a:xfrm>
              <a:off x="3076" y="1223"/>
              <a:ext cx="441" cy="146"/>
            </a:xfrm>
            <a:custGeom>
              <a:avLst/>
              <a:gdLst>
                <a:gd name="G0" fmla="+- 17 0 0"/>
                <a:gd name="G1" fmla="+- 53 0 0"/>
                <a:gd name="G2" fmla="+- 21600 0 0"/>
                <a:gd name="T0" fmla="*/ 21617 w 21617"/>
                <a:gd name="T1" fmla="*/ 0 h 21653"/>
                <a:gd name="T2" fmla="*/ 0 w 21617"/>
                <a:gd name="T3" fmla="*/ 21653 h 21653"/>
                <a:gd name="T4" fmla="*/ 17 w 21617"/>
                <a:gd name="T5" fmla="*/ 53 h 2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7" h="21653" fill="none" extrusionOk="0">
                  <a:moveTo>
                    <a:pt x="21616" y="0"/>
                  </a:moveTo>
                  <a:cubicBezTo>
                    <a:pt x="21616" y="17"/>
                    <a:pt x="21617" y="35"/>
                    <a:pt x="21617" y="53"/>
                  </a:cubicBezTo>
                  <a:cubicBezTo>
                    <a:pt x="21617" y="11982"/>
                    <a:pt x="11946" y="21653"/>
                    <a:pt x="17" y="21653"/>
                  </a:cubicBezTo>
                  <a:cubicBezTo>
                    <a:pt x="11" y="21653"/>
                    <a:pt x="5" y="21652"/>
                    <a:pt x="0" y="21652"/>
                  </a:cubicBezTo>
                </a:path>
                <a:path w="21617" h="21653" stroke="0" extrusionOk="0">
                  <a:moveTo>
                    <a:pt x="21616" y="0"/>
                  </a:moveTo>
                  <a:cubicBezTo>
                    <a:pt x="21616" y="17"/>
                    <a:pt x="21617" y="35"/>
                    <a:pt x="21617" y="53"/>
                  </a:cubicBezTo>
                  <a:cubicBezTo>
                    <a:pt x="21617" y="11982"/>
                    <a:pt x="11946" y="21653"/>
                    <a:pt x="17" y="21653"/>
                  </a:cubicBezTo>
                  <a:cubicBezTo>
                    <a:pt x="11" y="21653"/>
                    <a:pt x="5" y="21652"/>
                    <a:pt x="0" y="21652"/>
                  </a:cubicBezTo>
                  <a:lnTo>
                    <a:pt x="17" y="5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3" name="Arc 24"/>
            <p:cNvSpPr>
              <a:spLocks/>
            </p:cNvSpPr>
            <p:nvPr/>
          </p:nvSpPr>
          <p:spPr bwMode="auto">
            <a:xfrm>
              <a:off x="3051" y="1223"/>
              <a:ext cx="69" cy="146"/>
            </a:xfrm>
            <a:custGeom>
              <a:avLst/>
              <a:gdLst>
                <a:gd name="G0" fmla="+- 0 0 0"/>
                <a:gd name="G1" fmla="+- 17 0 0"/>
                <a:gd name="G2" fmla="+- 21600 0 0"/>
                <a:gd name="T0" fmla="*/ 21600 w 21600"/>
                <a:gd name="T1" fmla="*/ 0 h 21617"/>
                <a:gd name="T2" fmla="*/ 0 w 21600"/>
                <a:gd name="T3" fmla="*/ 21617 h 21617"/>
                <a:gd name="T4" fmla="*/ 0 w 21600"/>
                <a:gd name="T5" fmla="*/ 17 h 2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17" fill="none" extrusionOk="0">
                  <a:moveTo>
                    <a:pt x="21599" y="0"/>
                  </a:moveTo>
                  <a:cubicBezTo>
                    <a:pt x="21599" y="5"/>
                    <a:pt x="21600" y="11"/>
                    <a:pt x="21600" y="17"/>
                  </a:cubicBezTo>
                  <a:cubicBezTo>
                    <a:pt x="21600" y="11946"/>
                    <a:pt x="11929" y="21616"/>
                    <a:pt x="0" y="21617"/>
                  </a:cubicBezTo>
                </a:path>
                <a:path w="21600" h="21617" stroke="0" extrusionOk="0">
                  <a:moveTo>
                    <a:pt x="21599" y="0"/>
                  </a:moveTo>
                  <a:cubicBezTo>
                    <a:pt x="21599" y="5"/>
                    <a:pt x="21600" y="11"/>
                    <a:pt x="21600" y="17"/>
                  </a:cubicBezTo>
                  <a:cubicBezTo>
                    <a:pt x="21600" y="11946"/>
                    <a:pt x="11929" y="21616"/>
                    <a:pt x="0" y="21617"/>
                  </a:cubicBezTo>
                  <a:lnTo>
                    <a:pt x="0" y="17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075" y="1159"/>
              <a:ext cx="2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3075" y="1286"/>
              <a:ext cx="2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3758" y="1134"/>
              <a:ext cx="29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3758" y="1437"/>
              <a:ext cx="31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3758" y="1134"/>
              <a:ext cx="1" cy="3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055" y="1134"/>
              <a:ext cx="149" cy="164"/>
            </a:xfrm>
            <a:custGeom>
              <a:avLst/>
              <a:gdLst>
                <a:gd name="T0" fmla="*/ 12 w 12"/>
                <a:gd name="T1" fmla="*/ 13 h 13"/>
                <a:gd name="T2" fmla="*/ 0 w 12"/>
                <a:gd name="T3" fmla="*/ 0 h 13"/>
                <a:gd name="T4" fmla="*/ 0 w 12"/>
                <a:gd name="T5" fmla="*/ 13 h 13"/>
                <a:gd name="T6" fmla="*/ 12 w 12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0" name="Arc 31"/>
            <p:cNvSpPr>
              <a:spLocks/>
            </p:cNvSpPr>
            <p:nvPr/>
          </p:nvSpPr>
          <p:spPr bwMode="auto">
            <a:xfrm>
              <a:off x="4056" y="1140"/>
              <a:ext cx="143" cy="158"/>
            </a:xfrm>
            <a:custGeom>
              <a:avLst/>
              <a:gdLst>
                <a:gd name="G0" fmla="+- 19 0 0"/>
                <a:gd name="G1" fmla="+- 21600 0 0"/>
                <a:gd name="G2" fmla="+- 21600 0 0"/>
                <a:gd name="T0" fmla="*/ 0 w 21619"/>
                <a:gd name="T1" fmla="*/ 0 h 21600"/>
                <a:gd name="T2" fmla="*/ 21619 w 21619"/>
                <a:gd name="T3" fmla="*/ 21600 h 21600"/>
                <a:gd name="T4" fmla="*/ 19 w 2161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48" y="0"/>
                    <a:pt x="21619" y="9670"/>
                    <a:pt x="21619" y="21600"/>
                  </a:cubicBezTo>
                </a:path>
                <a:path w="21619" h="21600" stroke="0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48" y="0"/>
                    <a:pt x="21619" y="9670"/>
                    <a:pt x="21619" y="21600"/>
                  </a:cubicBezTo>
                  <a:lnTo>
                    <a:pt x="19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4055" y="1286"/>
              <a:ext cx="149" cy="164"/>
            </a:xfrm>
            <a:custGeom>
              <a:avLst/>
              <a:gdLst>
                <a:gd name="T0" fmla="*/ 0 w 12"/>
                <a:gd name="T1" fmla="*/ 13 h 13"/>
                <a:gd name="T2" fmla="*/ 12 w 12"/>
                <a:gd name="T3" fmla="*/ 0 h 13"/>
                <a:gd name="T4" fmla="*/ 0 w 12"/>
                <a:gd name="T5" fmla="*/ 0 h 13"/>
                <a:gd name="T6" fmla="*/ 0 w 12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0" y="13"/>
                  </a:moveTo>
                  <a:cubicBezTo>
                    <a:pt x="6" y="12"/>
                    <a:pt x="12" y="7"/>
                    <a:pt x="12" y="0"/>
                  </a:cubicBezTo>
                  <a:lnTo>
                    <a:pt x="0" y="0"/>
                  </a:lnTo>
                  <a:lnTo>
                    <a:pt x="0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2" name="Arc 33"/>
            <p:cNvSpPr>
              <a:spLocks/>
            </p:cNvSpPr>
            <p:nvPr/>
          </p:nvSpPr>
          <p:spPr bwMode="auto">
            <a:xfrm>
              <a:off x="4056" y="1286"/>
              <a:ext cx="143" cy="159"/>
            </a:xfrm>
            <a:custGeom>
              <a:avLst/>
              <a:gdLst>
                <a:gd name="G0" fmla="+- 19 0 0"/>
                <a:gd name="G1" fmla="+- 0 0 0"/>
                <a:gd name="G2" fmla="+- 21600 0 0"/>
                <a:gd name="T0" fmla="*/ 21619 w 21619"/>
                <a:gd name="T1" fmla="*/ 0 h 21600"/>
                <a:gd name="T2" fmla="*/ 0 w 21619"/>
                <a:gd name="T3" fmla="*/ 21600 h 21600"/>
                <a:gd name="T4" fmla="*/ 19 w 216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3758" y="1639"/>
              <a:ext cx="29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3758" y="1942"/>
              <a:ext cx="31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V="1">
              <a:off x="3758" y="1639"/>
              <a:ext cx="1" cy="3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4055" y="1639"/>
              <a:ext cx="149" cy="164"/>
            </a:xfrm>
            <a:custGeom>
              <a:avLst/>
              <a:gdLst>
                <a:gd name="T0" fmla="*/ 12 w 12"/>
                <a:gd name="T1" fmla="*/ 13 h 13"/>
                <a:gd name="T2" fmla="*/ 0 w 12"/>
                <a:gd name="T3" fmla="*/ 0 h 13"/>
                <a:gd name="T4" fmla="*/ 0 w 12"/>
                <a:gd name="T5" fmla="*/ 13 h 13"/>
                <a:gd name="T6" fmla="*/ 12 w 12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7" name="Arc 38"/>
            <p:cNvSpPr>
              <a:spLocks/>
            </p:cNvSpPr>
            <p:nvPr/>
          </p:nvSpPr>
          <p:spPr bwMode="auto">
            <a:xfrm>
              <a:off x="4056" y="1645"/>
              <a:ext cx="143" cy="158"/>
            </a:xfrm>
            <a:custGeom>
              <a:avLst/>
              <a:gdLst>
                <a:gd name="G0" fmla="+- 19 0 0"/>
                <a:gd name="G1" fmla="+- 21600 0 0"/>
                <a:gd name="G2" fmla="+- 21600 0 0"/>
                <a:gd name="T0" fmla="*/ 0 w 21619"/>
                <a:gd name="T1" fmla="*/ 0 h 21600"/>
                <a:gd name="T2" fmla="*/ 21619 w 21619"/>
                <a:gd name="T3" fmla="*/ 21600 h 21600"/>
                <a:gd name="T4" fmla="*/ 19 w 2161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48" y="0"/>
                    <a:pt x="21619" y="9670"/>
                    <a:pt x="21619" y="21600"/>
                  </a:cubicBezTo>
                </a:path>
                <a:path w="21619" h="21600" stroke="0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48" y="0"/>
                    <a:pt x="21619" y="9670"/>
                    <a:pt x="21619" y="21600"/>
                  </a:cubicBezTo>
                  <a:lnTo>
                    <a:pt x="19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055" y="1790"/>
              <a:ext cx="149" cy="164"/>
            </a:xfrm>
            <a:custGeom>
              <a:avLst/>
              <a:gdLst>
                <a:gd name="T0" fmla="*/ 0 w 12"/>
                <a:gd name="T1" fmla="*/ 13 h 13"/>
                <a:gd name="T2" fmla="*/ 12 w 12"/>
                <a:gd name="T3" fmla="*/ 0 h 13"/>
                <a:gd name="T4" fmla="*/ 0 w 12"/>
                <a:gd name="T5" fmla="*/ 0 h 13"/>
                <a:gd name="T6" fmla="*/ 0 w 12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0" y="13"/>
                  </a:moveTo>
                  <a:cubicBezTo>
                    <a:pt x="6" y="12"/>
                    <a:pt x="12" y="7"/>
                    <a:pt x="12" y="0"/>
                  </a:cubicBezTo>
                  <a:lnTo>
                    <a:pt x="0" y="0"/>
                  </a:lnTo>
                  <a:lnTo>
                    <a:pt x="0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9" name="Arc 40"/>
            <p:cNvSpPr>
              <a:spLocks/>
            </p:cNvSpPr>
            <p:nvPr/>
          </p:nvSpPr>
          <p:spPr bwMode="auto">
            <a:xfrm>
              <a:off x="4056" y="1790"/>
              <a:ext cx="143" cy="158"/>
            </a:xfrm>
            <a:custGeom>
              <a:avLst/>
              <a:gdLst>
                <a:gd name="G0" fmla="+- 19 0 0"/>
                <a:gd name="G1" fmla="+- 0 0 0"/>
                <a:gd name="G2" fmla="+- 21600 0 0"/>
                <a:gd name="T0" fmla="*/ 21619 w 21619"/>
                <a:gd name="T1" fmla="*/ 0 h 21600"/>
                <a:gd name="T2" fmla="*/ 0 w 21619"/>
                <a:gd name="T3" fmla="*/ 21600 h 21600"/>
                <a:gd name="T4" fmla="*/ 19 w 216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0" name="Arc 41"/>
            <p:cNvSpPr>
              <a:spLocks/>
            </p:cNvSpPr>
            <p:nvPr/>
          </p:nvSpPr>
          <p:spPr bwMode="auto">
            <a:xfrm>
              <a:off x="4478" y="1405"/>
              <a:ext cx="69" cy="133"/>
            </a:xfrm>
            <a:custGeom>
              <a:avLst/>
              <a:gdLst>
                <a:gd name="G0" fmla="+- 33 0 0"/>
                <a:gd name="G1" fmla="+- 21600 0 0"/>
                <a:gd name="G2" fmla="+- 21600 0 0"/>
                <a:gd name="T0" fmla="*/ 0 w 21633"/>
                <a:gd name="T1" fmla="*/ 0 h 21600"/>
                <a:gd name="T2" fmla="*/ 21633 w 21633"/>
                <a:gd name="T3" fmla="*/ 21600 h 21600"/>
                <a:gd name="T4" fmla="*/ 33 w 2163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3" h="21600" fill="none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</a:path>
                <a:path w="21633" h="21600" stroke="0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  <a:lnTo>
                    <a:pt x="33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1" name="Arc 42"/>
            <p:cNvSpPr>
              <a:spLocks/>
            </p:cNvSpPr>
            <p:nvPr/>
          </p:nvSpPr>
          <p:spPr bwMode="auto">
            <a:xfrm>
              <a:off x="4478" y="1405"/>
              <a:ext cx="466" cy="146"/>
            </a:xfrm>
            <a:custGeom>
              <a:avLst/>
              <a:gdLst>
                <a:gd name="G0" fmla="+- 17 0 0"/>
                <a:gd name="G1" fmla="+- 21600 0 0"/>
                <a:gd name="G2" fmla="+- 21600 0 0"/>
                <a:gd name="T0" fmla="*/ 0 w 21617"/>
                <a:gd name="T1" fmla="*/ 0 h 21600"/>
                <a:gd name="T2" fmla="*/ 21617 w 21617"/>
                <a:gd name="T3" fmla="*/ 21600 h 21600"/>
                <a:gd name="T4" fmla="*/ 17 w 2161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2" name="Arc 43"/>
            <p:cNvSpPr>
              <a:spLocks/>
            </p:cNvSpPr>
            <p:nvPr/>
          </p:nvSpPr>
          <p:spPr bwMode="auto">
            <a:xfrm>
              <a:off x="4502" y="1538"/>
              <a:ext cx="441" cy="14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3" name="Arc 44"/>
            <p:cNvSpPr>
              <a:spLocks/>
            </p:cNvSpPr>
            <p:nvPr/>
          </p:nvSpPr>
          <p:spPr bwMode="auto">
            <a:xfrm>
              <a:off x="4478" y="1538"/>
              <a:ext cx="69" cy="146"/>
            </a:xfrm>
            <a:custGeom>
              <a:avLst/>
              <a:gdLst>
                <a:gd name="G0" fmla="+- 37 0 0"/>
                <a:gd name="G1" fmla="+- 0 0 0"/>
                <a:gd name="G2" fmla="+- 21600 0 0"/>
                <a:gd name="T0" fmla="*/ 21637 w 21637"/>
                <a:gd name="T1" fmla="*/ 0 h 21600"/>
                <a:gd name="T2" fmla="*/ 0 w 21637"/>
                <a:gd name="T3" fmla="*/ 21600 h 21600"/>
                <a:gd name="T4" fmla="*/ 37 w 2163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7" h="21600" fill="none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</a:path>
                <a:path w="21637" h="21600" stroke="0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  <a:lnTo>
                    <a:pt x="37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4502" y="1475"/>
              <a:ext cx="2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4502" y="1601"/>
              <a:ext cx="2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3634" y="1727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2865" y="1664"/>
              <a:ext cx="1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  <a:cs typeface="Geneva" charset="0"/>
                </a:rPr>
                <a:t>A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2951" y="1159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2865" y="1096"/>
              <a:ext cx="1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A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967" y="1286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880" y="1159"/>
              <a:ext cx="1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A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>
              <a:off x="3634" y="1853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2865" y="1790"/>
              <a:ext cx="1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B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>
              <a:off x="2951" y="1286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2865" y="1222"/>
              <a:ext cx="1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B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967" y="1412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880" y="1348"/>
              <a:ext cx="1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B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>
              <a:off x="1711" y="1538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1587" y="1349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3634" y="1349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390" name="Rectangle 67"/>
            <p:cNvSpPr>
              <a:spLocks noChangeArrowheads="1"/>
            </p:cNvSpPr>
            <p:nvPr/>
          </p:nvSpPr>
          <p:spPr bwMode="auto">
            <a:xfrm>
              <a:off x="2803" y="1411"/>
              <a:ext cx="17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CI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91" name="Line 68"/>
            <p:cNvSpPr>
              <a:spLocks noChangeShapeType="1"/>
            </p:cNvSpPr>
            <p:nvPr/>
          </p:nvSpPr>
          <p:spPr bwMode="auto">
            <a:xfrm>
              <a:off x="1078" y="1661"/>
              <a:ext cx="75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393" name="Rectangle 70"/>
            <p:cNvSpPr>
              <a:spLocks noChangeArrowheads="1"/>
            </p:cNvSpPr>
            <p:nvPr/>
          </p:nvSpPr>
          <p:spPr bwMode="auto">
            <a:xfrm>
              <a:off x="818" y="1601"/>
              <a:ext cx="17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CI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94" name="Line 71"/>
            <p:cNvSpPr>
              <a:spLocks noChangeShapeType="1"/>
            </p:cNvSpPr>
            <p:nvPr/>
          </p:nvSpPr>
          <p:spPr bwMode="auto">
            <a:xfrm>
              <a:off x="2331" y="1601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396" name="Rectangle 73"/>
            <p:cNvSpPr>
              <a:spLocks noChangeArrowheads="1"/>
            </p:cNvSpPr>
            <p:nvPr/>
          </p:nvSpPr>
          <p:spPr bwMode="auto">
            <a:xfrm>
              <a:off x="2492" y="1474"/>
              <a:ext cx="1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S</a:t>
              </a:r>
              <a:endParaRPr kumimoji="0" lang="fa-IR" altLang="fa-I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97" name="Line 74"/>
            <p:cNvSpPr>
              <a:spLocks noChangeShapeType="1"/>
            </p:cNvSpPr>
            <p:nvPr/>
          </p:nvSpPr>
          <p:spPr bwMode="auto">
            <a:xfrm>
              <a:off x="3510" y="1222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398" name="Line 75"/>
            <p:cNvSpPr>
              <a:spLocks noChangeShapeType="1"/>
            </p:cNvSpPr>
            <p:nvPr/>
          </p:nvSpPr>
          <p:spPr bwMode="auto">
            <a:xfrm>
              <a:off x="3634" y="1222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399" name="Line 76"/>
            <p:cNvSpPr>
              <a:spLocks noChangeShapeType="1"/>
            </p:cNvSpPr>
            <p:nvPr/>
          </p:nvSpPr>
          <p:spPr bwMode="auto">
            <a:xfrm>
              <a:off x="4378" y="1475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400" name="Line 77"/>
            <p:cNvSpPr>
              <a:spLocks noChangeShapeType="1"/>
            </p:cNvSpPr>
            <p:nvPr/>
          </p:nvSpPr>
          <p:spPr bwMode="auto">
            <a:xfrm>
              <a:off x="4192" y="1286"/>
              <a:ext cx="1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403" name="Line 80"/>
            <p:cNvSpPr>
              <a:spLocks noChangeShapeType="1"/>
            </p:cNvSpPr>
            <p:nvPr/>
          </p:nvSpPr>
          <p:spPr bwMode="auto">
            <a:xfrm>
              <a:off x="4378" y="1601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404" name="Line 81"/>
            <p:cNvSpPr>
              <a:spLocks noChangeShapeType="1"/>
            </p:cNvSpPr>
            <p:nvPr/>
          </p:nvSpPr>
          <p:spPr bwMode="auto">
            <a:xfrm flipV="1">
              <a:off x="4192" y="1788"/>
              <a:ext cx="18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407" name="Line 84"/>
            <p:cNvSpPr>
              <a:spLocks noChangeShapeType="1"/>
            </p:cNvSpPr>
            <p:nvPr/>
          </p:nvSpPr>
          <p:spPr bwMode="auto">
            <a:xfrm>
              <a:off x="4936" y="1538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408" name="Rectangle 85"/>
            <p:cNvSpPr>
              <a:spLocks noChangeArrowheads="1"/>
            </p:cNvSpPr>
            <p:nvPr/>
          </p:nvSpPr>
          <p:spPr bwMode="auto">
            <a:xfrm>
              <a:off x="5035" y="1411"/>
              <a:ext cx="2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CO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6410" name="Straight Connector 16409"/>
          <p:cNvCxnSpPr/>
          <p:nvPr/>
        </p:nvCxnSpPr>
        <p:spPr bwMode="auto">
          <a:xfrm flipH="1">
            <a:off x="2716213" y="2141539"/>
            <a:ext cx="9525" cy="300038"/>
          </a:xfrm>
          <a:prstGeom prst="line">
            <a:avLst/>
          </a:prstGeom>
          <a:solidFill>
            <a:srgbClr val="00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flipH="1">
            <a:off x="6978378" y="2021680"/>
            <a:ext cx="9525" cy="315122"/>
          </a:xfrm>
          <a:prstGeom prst="line">
            <a:avLst/>
          </a:prstGeom>
          <a:solidFill>
            <a:srgbClr val="00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 flipH="1">
            <a:off x="5790927" y="2122300"/>
            <a:ext cx="9526" cy="219264"/>
          </a:xfrm>
          <a:prstGeom prst="line">
            <a:avLst/>
          </a:prstGeom>
          <a:solidFill>
            <a:srgbClr val="00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Line 75"/>
          <p:cNvSpPr>
            <a:spLocks noChangeShapeType="1"/>
          </p:cNvSpPr>
          <p:nvPr/>
        </p:nvSpPr>
        <p:spPr bwMode="auto">
          <a:xfrm flipV="1">
            <a:off x="4797153" y="2331244"/>
            <a:ext cx="985758" cy="796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99" name="Line 75"/>
          <p:cNvSpPr>
            <a:spLocks noChangeShapeType="1"/>
          </p:cNvSpPr>
          <p:nvPr/>
        </p:nvSpPr>
        <p:spPr bwMode="auto">
          <a:xfrm flipV="1">
            <a:off x="4835332" y="2738857"/>
            <a:ext cx="985758" cy="796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0" name="Line 75"/>
          <p:cNvSpPr>
            <a:spLocks noChangeShapeType="1"/>
          </p:cNvSpPr>
          <p:nvPr/>
        </p:nvSpPr>
        <p:spPr bwMode="auto">
          <a:xfrm flipV="1">
            <a:off x="4835332" y="2936479"/>
            <a:ext cx="985758" cy="796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cxnSp>
        <p:nvCxnSpPr>
          <p:cNvPr id="101" name="Straight Connector 100"/>
          <p:cNvCxnSpPr>
            <a:endCxn id="16404" idx="1"/>
          </p:cNvCxnSpPr>
          <p:nvPr/>
        </p:nvCxnSpPr>
        <p:spPr bwMode="auto">
          <a:xfrm flipH="1">
            <a:off x="6978378" y="2520157"/>
            <a:ext cx="9529" cy="313532"/>
          </a:xfrm>
          <a:prstGeom prst="line">
            <a:avLst/>
          </a:prstGeom>
          <a:solidFill>
            <a:srgbClr val="00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0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0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50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50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695" grpId="0" build="allAtOnce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59759</TotalTime>
  <Words>1609</Words>
  <Application>Microsoft Office PowerPoint</Application>
  <PresentationFormat>On-screen Show (4:3)</PresentationFormat>
  <Paragraphs>851</Paragraphs>
  <Slides>33</Slides>
  <Notes>32</Notes>
  <HiddenSlides>6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Comic Sans MS</vt:lpstr>
      <vt:lpstr>Geneva</vt:lpstr>
      <vt:lpstr>Gulim</vt:lpstr>
      <vt:lpstr>Lotus</vt:lpstr>
      <vt:lpstr>Symbol</vt:lpstr>
      <vt:lpstr>Times New Roman</vt:lpstr>
      <vt:lpstr>Titr</vt:lpstr>
      <vt:lpstr>Wingdings</vt:lpstr>
      <vt:lpstr>Zar</vt:lpstr>
      <vt:lpstr>1_presentation_template</vt:lpstr>
      <vt:lpstr>Adder</vt:lpstr>
      <vt:lpstr>آزمون ميان ترم</vt:lpstr>
      <vt:lpstr>Half Adder (HA)</vt:lpstr>
      <vt:lpstr>Half Adder (HA)</vt:lpstr>
      <vt:lpstr>Full Adder</vt:lpstr>
      <vt:lpstr>Full Adder (FA)</vt:lpstr>
      <vt:lpstr>Full Adder Using 2 Half Adders</vt:lpstr>
      <vt:lpstr>Example: 4-bit Ripple Carry Adder</vt:lpstr>
      <vt:lpstr>Delay Analysis of Ripple Adder</vt:lpstr>
      <vt:lpstr>Ripple Carry Adder Delay Analysis</vt:lpstr>
      <vt:lpstr>Ripple Carry Adder Delay Analysis</vt:lpstr>
      <vt:lpstr>Carry Lookahead Adder</vt:lpstr>
      <vt:lpstr>Carry Lookahead Adder</vt:lpstr>
      <vt:lpstr>CLA</vt:lpstr>
      <vt:lpstr>Ripple Carry Adder Delay Analysis</vt:lpstr>
      <vt:lpstr>Delay Analysis of CLA</vt:lpstr>
      <vt:lpstr>Cascaded CLA</vt:lpstr>
      <vt:lpstr>Adder/Subtractor</vt:lpstr>
      <vt:lpstr>Adder/Subtractor</vt:lpstr>
      <vt:lpstr>4-bit Binary Adder/Subtractor (cont.)</vt:lpstr>
      <vt:lpstr>4-bit Binary Adder/Subtractor (cont.)</vt:lpstr>
      <vt:lpstr>Overflow</vt:lpstr>
      <vt:lpstr>The Overflow problem in  Signed-2’s Complement (cont.)</vt:lpstr>
      <vt:lpstr>Overflow Detection in  Signed-2’s Complement </vt:lpstr>
      <vt:lpstr>2x2-bit Multiplier</vt:lpstr>
      <vt:lpstr>2x2-bit Multiplier (cont’d)</vt:lpstr>
      <vt:lpstr>Multiplier</vt:lpstr>
      <vt:lpstr>4-Bit ALU</vt:lpstr>
      <vt:lpstr>4-Bit ALU</vt:lpstr>
      <vt:lpstr>BCD Addition</vt:lpstr>
      <vt:lpstr>اعداد در مبناهاي مختلف</vt:lpstr>
      <vt:lpstr>BCD Adder</vt:lpstr>
      <vt:lpstr>BCD Adder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353</cp:revision>
  <dcterms:created xsi:type="dcterms:W3CDTF">1601-01-01T00:00:00Z</dcterms:created>
  <dcterms:modified xsi:type="dcterms:W3CDTF">2020-11-22T06:05:00Z</dcterms:modified>
</cp:coreProperties>
</file>