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54"/>
  </p:notesMasterIdLst>
  <p:sldIdLst>
    <p:sldId id="290" r:id="rId3"/>
    <p:sldId id="291" r:id="rId4"/>
    <p:sldId id="298" r:id="rId5"/>
    <p:sldId id="300" r:id="rId6"/>
    <p:sldId id="292" r:id="rId7"/>
    <p:sldId id="293" r:id="rId8"/>
    <p:sldId id="294" r:id="rId9"/>
    <p:sldId id="295" r:id="rId10"/>
    <p:sldId id="356" r:id="rId11"/>
    <p:sldId id="355" r:id="rId12"/>
    <p:sldId id="339" r:id="rId13"/>
    <p:sldId id="297" r:id="rId14"/>
    <p:sldId id="299" r:id="rId15"/>
    <p:sldId id="301" r:id="rId16"/>
    <p:sldId id="302" r:id="rId17"/>
    <p:sldId id="303" r:id="rId18"/>
    <p:sldId id="304" r:id="rId19"/>
    <p:sldId id="305" r:id="rId20"/>
    <p:sldId id="306" r:id="rId21"/>
    <p:sldId id="318" r:id="rId22"/>
    <p:sldId id="320" r:id="rId23"/>
    <p:sldId id="322" r:id="rId24"/>
    <p:sldId id="341" r:id="rId25"/>
    <p:sldId id="321" r:id="rId26"/>
    <p:sldId id="342" r:id="rId27"/>
    <p:sldId id="343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4" r:id="rId36"/>
    <p:sldId id="335" r:id="rId37"/>
    <p:sldId id="333" r:id="rId38"/>
    <p:sldId id="344" r:id="rId39"/>
    <p:sldId id="345" r:id="rId40"/>
    <p:sldId id="357" r:id="rId41"/>
    <p:sldId id="346" r:id="rId42"/>
    <p:sldId id="358" r:id="rId43"/>
    <p:sldId id="347" r:id="rId44"/>
    <p:sldId id="359" r:id="rId45"/>
    <p:sldId id="348" r:id="rId46"/>
    <p:sldId id="349" r:id="rId47"/>
    <p:sldId id="350" r:id="rId48"/>
    <p:sldId id="351" r:id="rId49"/>
    <p:sldId id="352" r:id="rId50"/>
    <p:sldId id="360" r:id="rId51"/>
    <p:sldId id="353" r:id="rId52"/>
    <p:sldId id="354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33CC33"/>
    <a:srgbClr val="E44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15" autoAdjust="0"/>
  </p:normalViewPr>
  <p:slideViewPr>
    <p:cSldViewPr showGuides="1">
      <p:cViewPr varScale="1">
        <p:scale>
          <a:sx n="67" d="100"/>
          <a:sy n="67" d="100"/>
        </p:scale>
        <p:origin x="1040" y="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DAE98337-287E-4120-B423-753DB2257F2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40475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9612E4-4084-4F47-B0AF-FB6E66E359D4}" type="slidenum">
              <a:rPr lang="en-US" altLang="fa-IR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69523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41CE0C-1B0B-4073-9591-DF10E9DE5E0A}" type="slidenum">
              <a:rPr lang="en-US" altLang="fa-IR"/>
              <a:pPr>
                <a:spcBef>
                  <a:spcPct val="0"/>
                </a:spcBef>
              </a:pPr>
              <a:t>10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39483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849EB2-5E4F-47E3-9832-D2DB3826330E}" type="slidenum">
              <a:rPr lang="en-US" altLang="fa-IR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2956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61CAB8-4433-4458-BCCC-354F206D9776}" type="slidenum">
              <a:rPr lang="en-US" altLang="fa-IR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92047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12EF6E-D52E-46F0-8B99-369C2FD6822D}" type="slidenum">
              <a:rPr lang="en-US" altLang="fa-IR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409050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278819-F4A1-48F1-AB44-5AC71405AB04}" type="slidenum">
              <a:rPr lang="en-US" altLang="fa-IR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09229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D8EF20-BB22-4883-AF67-F71A8EE1D609}" type="slidenum">
              <a:rPr lang="en-US" altLang="fa-IR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52127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36DBB5-A7D4-470D-8F4E-1E910FF410F4}" type="slidenum">
              <a:rPr lang="en-US" altLang="fa-IR"/>
              <a:pPr>
                <a:spcBef>
                  <a:spcPct val="0"/>
                </a:spcBef>
              </a:pPr>
              <a:t>16</a:t>
            </a:fld>
            <a:endParaRPr lang="en-US" altLang="fa-I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16740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817F15-E92A-4A42-B70B-9C3251395012}" type="slidenum">
              <a:rPr lang="en-US" altLang="fa-IR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43872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5992DC-0642-4E80-B25B-E02A7A30D003}" type="slidenum">
              <a:rPr lang="en-US" altLang="fa-IR"/>
              <a:pPr>
                <a:spcBef>
                  <a:spcPct val="0"/>
                </a:spcBef>
              </a:pPr>
              <a:t>18</a:t>
            </a:fld>
            <a:endParaRPr lang="en-US" altLang="fa-I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97152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807715-F882-4812-8182-686CA521B7C2}" type="slidenum">
              <a:rPr lang="en-US" altLang="fa-IR"/>
              <a:pPr>
                <a:spcBef>
                  <a:spcPct val="0"/>
                </a:spcBef>
              </a:pPr>
              <a:t>19</a:t>
            </a:fld>
            <a:endParaRPr lang="en-US" altLang="fa-I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1743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9B8830-B774-45D1-998F-3C492AE3702B}" type="slidenum">
              <a:rPr lang="en-US" altLang="fa-IR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45740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0CA8F1-0AC0-44D8-BCBA-274BD76B663E}" type="slidenum">
              <a:rPr lang="en-US" altLang="fa-IR"/>
              <a:pPr>
                <a:spcBef>
                  <a:spcPct val="0"/>
                </a:spcBef>
              </a:pPr>
              <a:t>20</a:t>
            </a:fld>
            <a:endParaRPr lang="en-US" altLang="fa-I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06096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8920C1-6617-4A6B-AA11-D543C1007379}" type="slidenum">
              <a:rPr lang="en-US" altLang="fa-IR"/>
              <a:pPr>
                <a:spcBef>
                  <a:spcPct val="0"/>
                </a:spcBef>
              </a:pPr>
              <a:t>21</a:t>
            </a:fld>
            <a:endParaRPr lang="en-US" altLang="fa-I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728918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F0BEC1-8A26-4D6E-A838-9D7667295F45}" type="slidenum">
              <a:rPr lang="en-US" altLang="fa-IR"/>
              <a:pPr>
                <a:spcBef>
                  <a:spcPct val="0"/>
                </a:spcBef>
              </a:pPr>
              <a:t>22</a:t>
            </a:fld>
            <a:endParaRPr lang="en-US" altLang="fa-I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65074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24350C-995C-4667-9438-5D08D18962AC}" type="slidenum">
              <a:rPr lang="en-US" altLang="fa-IR"/>
              <a:pPr>
                <a:spcBef>
                  <a:spcPct val="0"/>
                </a:spcBef>
              </a:pPr>
              <a:t>23</a:t>
            </a:fld>
            <a:endParaRPr lang="en-US" altLang="fa-I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79985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80102C-43F3-4E19-9735-79F0101D4058}" type="slidenum">
              <a:rPr lang="en-US" altLang="fa-IR"/>
              <a:pPr>
                <a:spcBef>
                  <a:spcPct val="0"/>
                </a:spcBef>
              </a:pPr>
              <a:t>24</a:t>
            </a:fld>
            <a:endParaRPr lang="en-US" altLang="fa-I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39939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070763-1528-42FB-88C7-B8CBBDD5BE21}" type="slidenum">
              <a:rPr lang="en-US" altLang="fa-IR"/>
              <a:pPr>
                <a:spcBef>
                  <a:spcPct val="0"/>
                </a:spcBef>
              </a:pPr>
              <a:t>25</a:t>
            </a:fld>
            <a:endParaRPr lang="en-US" altLang="fa-I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25054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2D5EB0-2EF5-46DA-A88F-7D05372F6189}" type="slidenum">
              <a:rPr lang="en-US" altLang="fa-IR"/>
              <a:pPr>
                <a:spcBef>
                  <a:spcPct val="0"/>
                </a:spcBef>
              </a:pPr>
              <a:t>26</a:t>
            </a:fld>
            <a:endParaRPr lang="en-US" altLang="fa-I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12019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86E785-4236-4816-A7E1-D55D964488AB}" type="slidenum">
              <a:rPr lang="en-US" altLang="fa-IR"/>
              <a:pPr>
                <a:spcBef>
                  <a:spcPct val="0"/>
                </a:spcBef>
              </a:pPr>
              <a:t>27</a:t>
            </a:fld>
            <a:endParaRPr lang="en-US" altLang="fa-I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25569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CDF497-091D-4143-9100-CE7CD27CE1CD}" type="slidenum">
              <a:rPr lang="en-US" altLang="fa-IR"/>
              <a:pPr>
                <a:spcBef>
                  <a:spcPct val="0"/>
                </a:spcBef>
              </a:pPr>
              <a:t>28</a:t>
            </a:fld>
            <a:endParaRPr lang="en-US" altLang="fa-I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574332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D67FE2-5134-4970-ADC2-B897162188ED}" type="slidenum">
              <a:rPr lang="en-US" altLang="fa-IR"/>
              <a:pPr>
                <a:spcBef>
                  <a:spcPct val="0"/>
                </a:spcBef>
              </a:pPr>
              <a:t>29</a:t>
            </a:fld>
            <a:endParaRPr lang="en-US" altLang="fa-I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431578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881620-4202-44CC-88EB-17110422DF24}" type="slidenum">
              <a:rPr lang="en-US" altLang="fa-IR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118118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CF96CC-19A2-4886-888F-AD820302AD72}" type="slidenum">
              <a:rPr lang="en-US" altLang="fa-IR"/>
              <a:pPr>
                <a:spcBef>
                  <a:spcPct val="0"/>
                </a:spcBef>
              </a:pPr>
              <a:t>30</a:t>
            </a:fld>
            <a:endParaRPr lang="en-US" altLang="fa-IR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594041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C74722-01EF-4C37-96CE-C63530A9AD88}" type="slidenum">
              <a:rPr lang="en-US" altLang="fa-IR"/>
              <a:pPr>
                <a:spcBef>
                  <a:spcPct val="0"/>
                </a:spcBef>
              </a:pPr>
              <a:t>31</a:t>
            </a:fld>
            <a:endParaRPr lang="en-US" altLang="fa-I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25636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F30AD0-8098-4176-8FED-1EBCD2DCCDCF}" type="slidenum">
              <a:rPr lang="en-US" altLang="fa-IR"/>
              <a:pPr>
                <a:spcBef>
                  <a:spcPct val="0"/>
                </a:spcBef>
              </a:pPr>
              <a:t>32</a:t>
            </a:fld>
            <a:endParaRPr lang="en-US" altLang="fa-I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63660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DA410F-5C5A-4741-BF2C-0C5B432D9F27}" type="slidenum">
              <a:rPr lang="en-US" altLang="fa-IR"/>
              <a:pPr>
                <a:spcBef>
                  <a:spcPct val="0"/>
                </a:spcBef>
              </a:pPr>
              <a:t>33</a:t>
            </a:fld>
            <a:endParaRPr lang="en-US" altLang="fa-I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011026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0CF7A5-78D2-4149-ABE0-BFC40B94C467}" type="slidenum">
              <a:rPr lang="en-US" altLang="fa-IR"/>
              <a:pPr>
                <a:spcBef>
                  <a:spcPct val="0"/>
                </a:spcBef>
              </a:pPr>
              <a:t>34</a:t>
            </a:fld>
            <a:endParaRPr lang="en-US" altLang="fa-I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9394419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B14D02-F862-4812-8CCC-8D0FE45D0D1D}" type="slidenum">
              <a:rPr lang="en-US" altLang="fa-IR"/>
              <a:pPr>
                <a:spcBef>
                  <a:spcPct val="0"/>
                </a:spcBef>
              </a:pPr>
              <a:t>35</a:t>
            </a:fld>
            <a:endParaRPr lang="en-US" altLang="fa-I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432637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79606B-F693-4F3B-A032-294CBCE90F26}" type="slidenum">
              <a:rPr lang="en-US" altLang="fa-IR"/>
              <a:pPr>
                <a:spcBef>
                  <a:spcPct val="0"/>
                </a:spcBef>
              </a:pPr>
              <a:t>36</a:t>
            </a:fld>
            <a:endParaRPr lang="en-US" altLang="fa-I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37494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070B76-4890-409D-8650-74D89A2300FB}" type="slidenum">
              <a:rPr lang="en-US" altLang="fa-IR"/>
              <a:pPr>
                <a:spcBef>
                  <a:spcPct val="0"/>
                </a:spcBef>
              </a:pPr>
              <a:t>37</a:t>
            </a:fld>
            <a:endParaRPr lang="en-US" altLang="fa-I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991130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4D2110-B0AA-4EE0-8789-49B1173A08F9}" type="slidenum">
              <a:rPr lang="en-US" altLang="fa-IR"/>
              <a:pPr>
                <a:spcBef>
                  <a:spcPct val="0"/>
                </a:spcBef>
              </a:pPr>
              <a:t>38</a:t>
            </a:fld>
            <a:endParaRPr lang="en-US" altLang="fa-I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915981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4D2110-B0AA-4EE0-8789-49B1173A08F9}" type="slidenum">
              <a:rPr lang="en-US" altLang="fa-IR"/>
              <a:pPr>
                <a:spcBef>
                  <a:spcPct val="0"/>
                </a:spcBef>
              </a:pPr>
              <a:t>39</a:t>
            </a:fld>
            <a:endParaRPr lang="en-US" altLang="fa-I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6081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A022F0-D33B-4427-B27B-881804F1C414}" type="slidenum">
              <a:rPr lang="en-US" altLang="fa-IR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386411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7122AA-B6B2-45FD-8D92-A2D091ACEECB}" type="slidenum">
              <a:rPr lang="en-US" altLang="fa-IR"/>
              <a:pPr>
                <a:spcBef>
                  <a:spcPct val="0"/>
                </a:spcBef>
              </a:pPr>
              <a:t>40</a:t>
            </a:fld>
            <a:endParaRPr lang="en-US" altLang="fa-I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8202826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7122AA-B6B2-45FD-8D92-A2D091ACEECB}" type="slidenum">
              <a:rPr lang="en-US" altLang="fa-IR"/>
              <a:pPr>
                <a:spcBef>
                  <a:spcPct val="0"/>
                </a:spcBef>
              </a:pPr>
              <a:t>41</a:t>
            </a:fld>
            <a:endParaRPr lang="en-US" altLang="fa-I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14105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68187-C6EB-4071-B822-62A3EBB0F141}" type="slidenum">
              <a:rPr lang="en-US" altLang="fa-IR"/>
              <a:pPr>
                <a:spcBef>
                  <a:spcPct val="0"/>
                </a:spcBef>
              </a:pPr>
              <a:t>42</a:t>
            </a:fld>
            <a:endParaRPr lang="en-US" altLang="fa-I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074791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68187-C6EB-4071-B822-62A3EBB0F141}" type="slidenum">
              <a:rPr lang="en-US" altLang="fa-IR"/>
              <a:pPr>
                <a:spcBef>
                  <a:spcPct val="0"/>
                </a:spcBef>
              </a:pPr>
              <a:t>43</a:t>
            </a:fld>
            <a:endParaRPr lang="en-US" altLang="fa-I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791598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D5FF85-B395-4D11-B617-58B173922A1B}" type="slidenum">
              <a:rPr lang="en-US" altLang="fa-IR"/>
              <a:pPr>
                <a:spcBef>
                  <a:spcPct val="0"/>
                </a:spcBef>
              </a:pPr>
              <a:t>44</a:t>
            </a:fld>
            <a:endParaRPr lang="en-US" altLang="fa-I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444355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A8ADA1-E85E-43B2-ADFA-59B601D54D74}" type="slidenum">
              <a:rPr lang="en-US" altLang="fa-IR"/>
              <a:pPr>
                <a:spcBef>
                  <a:spcPct val="0"/>
                </a:spcBef>
              </a:pPr>
              <a:t>45</a:t>
            </a:fld>
            <a:endParaRPr lang="en-US" altLang="fa-I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8296349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D35FFA-E5FB-4F23-A275-E292003A493B}" type="slidenum">
              <a:rPr lang="en-US" altLang="fa-IR"/>
              <a:pPr>
                <a:spcBef>
                  <a:spcPct val="0"/>
                </a:spcBef>
              </a:pPr>
              <a:t>46</a:t>
            </a:fld>
            <a:endParaRPr lang="en-US" altLang="fa-I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6840880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D8AEEA-0562-42E0-826C-A0C06CA722F5}" type="slidenum">
              <a:rPr lang="en-US" altLang="fa-IR"/>
              <a:pPr>
                <a:spcBef>
                  <a:spcPct val="0"/>
                </a:spcBef>
              </a:pPr>
              <a:t>47</a:t>
            </a:fld>
            <a:endParaRPr lang="en-US" altLang="fa-I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328240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DE2B53-D115-4FC5-9FBA-003DAB7CC4BC}" type="slidenum">
              <a:rPr lang="en-US" altLang="fa-IR"/>
              <a:pPr>
                <a:spcBef>
                  <a:spcPct val="0"/>
                </a:spcBef>
              </a:pPr>
              <a:t>48</a:t>
            </a:fld>
            <a:endParaRPr lang="en-US" altLang="fa-I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2589118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DE2B53-D115-4FC5-9FBA-003DAB7CC4BC}" type="slidenum">
              <a:rPr lang="en-US" altLang="fa-IR"/>
              <a:pPr>
                <a:spcBef>
                  <a:spcPct val="0"/>
                </a:spcBef>
              </a:pPr>
              <a:t>49</a:t>
            </a:fld>
            <a:endParaRPr lang="en-US" altLang="fa-I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49006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59D3F2-09E9-4FD9-BF1A-A4B39871EC84}" type="slidenum">
              <a:rPr lang="en-US" altLang="fa-IR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890092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D03846-054C-4C80-A110-16A11A72F5B6}" type="slidenum">
              <a:rPr lang="en-US" altLang="fa-IR"/>
              <a:pPr>
                <a:spcBef>
                  <a:spcPct val="0"/>
                </a:spcBef>
              </a:pPr>
              <a:t>50</a:t>
            </a:fld>
            <a:endParaRPr lang="en-US" altLang="fa-I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7786868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3D3F10-CD71-4393-BACC-0F0E5FD11540}" type="slidenum">
              <a:rPr lang="en-US" altLang="fa-IR"/>
              <a:pPr>
                <a:spcBef>
                  <a:spcPct val="0"/>
                </a:spcBef>
              </a:pPr>
              <a:t>51</a:t>
            </a:fld>
            <a:endParaRPr lang="en-US" altLang="fa-I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2396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474C0E-A234-48DB-9578-531A87C1FAE9}" type="slidenum">
              <a:rPr lang="en-US" altLang="fa-IR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8330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8F6BC2-AD15-4AFE-916A-4D9AD9D0D183}" type="slidenum">
              <a:rPr lang="en-US" altLang="fa-IR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2311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424FCD-F986-4DA6-ABB0-D995A90237FA}" type="slidenum">
              <a:rPr lang="en-US" altLang="fa-IR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885002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424FCD-F986-4DA6-ABB0-D995A90237FA}" type="slidenum">
              <a:rPr lang="en-US" altLang="fa-IR"/>
              <a:pPr>
                <a:spcBef>
                  <a:spcPct val="0"/>
                </a:spcBef>
              </a:pPr>
              <a:t>9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1936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25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BEC87-FEE1-479A-B1EE-0D6A5235E6D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788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16442-2523-496B-B8E9-B4ECDAA87FA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7285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 b="0"/>
          </a:p>
        </p:txBody>
      </p:sp>
      <p:sp>
        <p:nvSpPr>
          <p:cNvPr id="226099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609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225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7980-FDE0-4378-93A1-C39653DBD0D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09086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9D8E2-D8BF-4F93-844C-CC8FF421557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50675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33F17-1A19-471F-8E94-B78BA410548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8717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3192C-69C9-4190-89B2-FFB38BFD50B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65491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FD021-1FC0-4F9C-AEE1-9A312BDFFD0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8515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CA08E-B580-4A87-9704-11BD8AAF746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24517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A37DC-74C1-450D-AC03-DBDB6C3C5EC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18927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E195E-5C20-4472-A34C-7A2D6AC5707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60961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C701A-3334-44DF-8D84-6EB5536DC0F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4126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87645-56EB-4367-A730-E39D9F8A3CE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12760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67FB5-A972-4CED-B2CB-FFA2731D089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45930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B58CF-121C-44AE-BDE9-6C8078C4181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3104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D08CC-427C-4D55-8C40-F7794635BB9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3390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0D9A9-AE79-470D-ADDA-81589EA7D34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5273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8DE94-97EB-425A-A123-36A626DE2CD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4083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F94FF-0E13-407B-9E87-ABD507DB12C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0537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317CF-3681-4F2F-BFDC-CB250774ABC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8325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99AFB-A089-4DE4-97B8-9040AC04321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7403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E9AEF-D980-4868-A3D4-FA37CB98DD4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081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13C410C-76FB-42E7-A048-41288D7B1C1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Titr" pitchFamily="2" charset="-78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 b="0">
              <a:latin typeface="Arial" panose="020B0604020202020204" pitchFamily="34" charset="0"/>
            </a:endParaRPr>
          </a:p>
        </p:txBody>
      </p:sp>
      <p:sp>
        <p:nvSpPr>
          <p:cNvPr id="225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C40D1E-2612-4B01-88F0-408D84D09E5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762000" indent="-762000" algn="l" rtl="0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1066800" indent="-609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>
          <a:solidFill>
            <a:srgbClr val="0000FF"/>
          </a:solidFill>
          <a:latin typeface="+mn-lt"/>
          <a:cs typeface="+mn-cs"/>
        </a:defRPr>
      </a:lvl2pPr>
      <a:lvl3pPr marL="1562100" indent="-5334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3pPr>
      <a:lvl4pPr marL="19177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344738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8019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6pPr>
      <a:lvl7pPr marL="32591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7pPr>
      <a:lvl8pPr marL="37163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8pPr>
      <a:lvl9pPr marL="4173538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18" Type="http://schemas.openxmlformats.org/officeDocument/2006/relationships/image" Target="../media/image2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0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Sequential Circuit Design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ED0A52-B95B-4F92-B547-37068E260FF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Group 221"/>
          <p:cNvGraphicFramePr>
            <a:graphicFrameLocks noGrp="1"/>
          </p:cNvGraphicFramePr>
          <p:nvPr/>
        </p:nvGraphicFramePr>
        <p:xfrm>
          <a:off x="1116013" y="1071563"/>
          <a:ext cx="6303964" cy="1755775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3657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4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21"/>
          <p:cNvGraphicFramePr>
            <a:graphicFrameLocks noGrp="1"/>
          </p:cNvGraphicFramePr>
          <p:nvPr/>
        </p:nvGraphicFramePr>
        <p:xfrm>
          <a:off x="1116013" y="3286125"/>
          <a:ext cx="4170362" cy="2743200"/>
        </p:xfrm>
        <a:graphic>
          <a:graphicData uri="http://schemas.openxmlformats.org/drawingml/2006/table">
            <a:tbl>
              <a:tblPr/>
              <a:tblGrid>
                <a:gridCol w="720664"/>
                <a:gridCol w="469943"/>
                <a:gridCol w="992389"/>
                <a:gridCol w="1987366"/>
              </a:tblGrid>
              <a:tr h="1428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 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  <a:r>
                        <a:rPr kumimoji="0" lang="en-US" altLang="ko-KR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AD6438-BB2C-43D5-AFFE-D3D84A052BF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Derive Boolean Equations:</a:t>
            </a:r>
          </a:p>
        </p:txBody>
      </p:sp>
      <p:grpSp>
        <p:nvGrpSpPr>
          <p:cNvPr id="24581" name="Group 114"/>
          <p:cNvGrpSpPr>
            <a:grpSpLocks/>
          </p:cNvGrpSpPr>
          <p:nvPr/>
        </p:nvGrpSpPr>
        <p:grpSpPr bwMode="auto">
          <a:xfrm>
            <a:off x="395288" y="2038350"/>
            <a:ext cx="2843212" cy="2759075"/>
            <a:chOff x="249" y="1284"/>
            <a:chExt cx="1791" cy="1738"/>
          </a:xfrm>
        </p:grpSpPr>
        <p:sp>
          <p:nvSpPr>
            <p:cNvPr id="24653" name="Rectangle 8"/>
            <p:cNvSpPr>
              <a:spLocks noChangeArrowheads="1"/>
            </p:cNvSpPr>
            <p:nvPr/>
          </p:nvSpPr>
          <p:spPr bwMode="auto">
            <a:xfrm>
              <a:off x="591" y="1681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54" name="Line 9"/>
            <p:cNvSpPr>
              <a:spLocks noChangeShapeType="1"/>
            </p:cNvSpPr>
            <p:nvPr/>
          </p:nvSpPr>
          <p:spPr bwMode="auto">
            <a:xfrm>
              <a:off x="584" y="2008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5" name="Line 10"/>
            <p:cNvSpPr>
              <a:spLocks noChangeShapeType="1"/>
            </p:cNvSpPr>
            <p:nvPr/>
          </p:nvSpPr>
          <p:spPr bwMode="auto">
            <a:xfrm>
              <a:off x="918" y="1674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6" name="Line 11"/>
            <p:cNvSpPr>
              <a:spLocks noChangeShapeType="1"/>
            </p:cNvSpPr>
            <p:nvPr/>
          </p:nvSpPr>
          <p:spPr bwMode="auto">
            <a:xfrm flipH="1" flipV="1">
              <a:off x="374" y="1465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7" name="Line 12"/>
            <p:cNvSpPr>
              <a:spLocks noChangeShapeType="1"/>
            </p:cNvSpPr>
            <p:nvPr/>
          </p:nvSpPr>
          <p:spPr bwMode="auto">
            <a:xfrm>
              <a:off x="1280" y="1674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58" name="Line 13"/>
            <p:cNvSpPr>
              <a:spLocks noChangeShapeType="1"/>
            </p:cNvSpPr>
            <p:nvPr/>
          </p:nvSpPr>
          <p:spPr bwMode="auto">
            <a:xfrm>
              <a:off x="1657" y="1674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4659" name="Group 17"/>
            <p:cNvGrpSpPr>
              <a:grpSpLocks/>
            </p:cNvGrpSpPr>
            <p:nvPr/>
          </p:nvGrpSpPr>
          <p:grpSpPr bwMode="auto">
            <a:xfrm>
              <a:off x="932" y="2356"/>
              <a:ext cx="726" cy="71"/>
              <a:chOff x="1114" y="2356"/>
              <a:chExt cx="726" cy="71"/>
            </a:xfrm>
          </p:grpSpPr>
          <p:sp>
            <p:nvSpPr>
              <p:cNvPr id="24685" name="Line 14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86" name="Line 15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87" name="Line 16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4660" name="Line 18"/>
            <p:cNvSpPr>
              <a:spLocks noChangeShapeType="1"/>
            </p:cNvSpPr>
            <p:nvPr/>
          </p:nvSpPr>
          <p:spPr bwMode="auto">
            <a:xfrm flipV="1">
              <a:off x="2005" y="1451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1" name="Line 19"/>
            <p:cNvSpPr>
              <a:spLocks noChangeShapeType="1"/>
            </p:cNvSpPr>
            <p:nvPr/>
          </p:nvSpPr>
          <p:spPr bwMode="auto">
            <a:xfrm flipH="1">
              <a:off x="1280" y="1451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2" name="Line 20"/>
            <p:cNvSpPr>
              <a:spLocks noChangeShapeType="1"/>
            </p:cNvSpPr>
            <p:nvPr/>
          </p:nvSpPr>
          <p:spPr bwMode="auto">
            <a:xfrm flipV="1">
              <a:off x="1280" y="1451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63" name="Rectangle 22"/>
            <p:cNvSpPr>
              <a:spLocks noChangeArrowheads="1"/>
            </p:cNvSpPr>
            <p:nvPr/>
          </p:nvSpPr>
          <p:spPr bwMode="auto">
            <a:xfrm>
              <a:off x="1064" y="1706"/>
              <a:ext cx="558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4664" name="Group 26"/>
            <p:cNvGrpSpPr>
              <a:grpSpLocks/>
            </p:cNvGrpSpPr>
            <p:nvPr/>
          </p:nvGrpSpPr>
          <p:grpSpPr bwMode="auto">
            <a:xfrm>
              <a:off x="416" y="1340"/>
              <a:ext cx="221" cy="134"/>
              <a:chOff x="598" y="1340"/>
              <a:chExt cx="221" cy="134"/>
            </a:xfrm>
          </p:grpSpPr>
          <p:sp>
            <p:nvSpPr>
              <p:cNvPr id="24683" name="Rectangle 24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84" name="Rectangle 25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65" name="Rectangle 27"/>
            <p:cNvSpPr>
              <a:spLocks noChangeArrowheads="1"/>
            </p:cNvSpPr>
            <p:nvPr/>
          </p:nvSpPr>
          <p:spPr bwMode="auto">
            <a:xfrm>
              <a:off x="1601" y="128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6" name="Rectangle 28"/>
            <p:cNvSpPr>
              <a:spLocks noChangeArrowheads="1"/>
            </p:cNvSpPr>
            <p:nvPr/>
          </p:nvSpPr>
          <p:spPr bwMode="auto">
            <a:xfrm>
              <a:off x="1211" y="246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7" name="Rectangle 29"/>
            <p:cNvSpPr>
              <a:spLocks noChangeArrowheads="1"/>
            </p:cNvSpPr>
            <p:nvPr/>
          </p:nvSpPr>
          <p:spPr bwMode="auto">
            <a:xfrm>
              <a:off x="249" y="154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8" name="Rectangle 30"/>
            <p:cNvSpPr>
              <a:spLocks noChangeArrowheads="1"/>
            </p:cNvSpPr>
            <p:nvPr/>
          </p:nvSpPr>
          <p:spPr bwMode="auto">
            <a:xfrm>
              <a:off x="681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69" name="Rectangle 31"/>
            <p:cNvSpPr>
              <a:spLocks noChangeArrowheads="1"/>
            </p:cNvSpPr>
            <p:nvPr/>
          </p:nvSpPr>
          <p:spPr bwMode="auto">
            <a:xfrm>
              <a:off x="1057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0" name="Rectangle 32"/>
            <p:cNvSpPr>
              <a:spLocks noChangeArrowheads="1"/>
            </p:cNvSpPr>
            <p:nvPr/>
          </p:nvSpPr>
          <p:spPr bwMode="auto">
            <a:xfrm>
              <a:off x="1434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1" name="Rectangle 33"/>
            <p:cNvSpPr>
              <a:spLocks noChangeArrowheads="1"/>
            </p:cNvSpPr>
            <p:nvPr/>
          </p:nvSpPr>
          <p:spPr bwMode="auto">
            <a:xfrm>
              <a:off x="1810" y="1493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2" name="Rectangle 34"/>
            <p:cNvSpPr>
              <a:spLocks noChangeArrowheads="1"/>
            </p:cNvSpPr>
            <p:nvPr/>
          </p:nvSpPr>
          <p:spPr bwMode="auto">
            <a:xfrm>
              <a:off x="444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3" name="Rectangle 35"/>
            <p:cNvSpPr>
              <a:spLocks noChangeArrowheads="1"/>
            </p:cNvSpPr>
            <p:nvPr/>
          </p:nvSpPr>
          <p:spPr bwMode="auto">
            <a:xfrm>
              <a:off x="444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4" name="Rectangle 36"/>
            <p:cNvSpPr>
              <a:spLocks noChangeArrowheads="1"/>
            </p:cNvSpPr>
            <p:nvPr/>
          </p:nvSpPr>
          <p:spPr bwMode="auto">
            <a:xfrm>
              <a:off x="723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5" name="Rectangle 37"/>
            <p:cNvSpPr>
              <a:spLocks noChangeArrowheads="1"/>
            </p:cNvSpPr>
            <p:nvPr/>
          </p:nvSpPr>
          <p:spPr bwMode="auto">
            <a:xfrm>
              <a:off x="723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6" name="Rectangle 38"/>
            <p:cNvSpPr>
              <a:spLocks noChangeArrowheads="1"/>
            </p:cNvSpPr>
            <p:nvPr/>
          </p:nvSpPr>
          <p:spPr bwMode="auto">
            <a:xfrm>
              <a:off x="1085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7" name="Rectangle 39"/>
            <p:cNvSpPr>
              <a:spLocks noChangeArrowheads="1"/>
            </p:cNvSpPr>
            <p:nvPr/>
          </p:nvSpPr>
          <p:spPr bwMode="auto">
            <a:xfrm>
              <a:off x="1085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8" name="Rectangle 40"/>
            <p:cNvSpPr>
              <a:spLocks noChangeArrowheads="1"/>
            </p:cNvSpPr>
            <p:nvPr/>
          </p:nvSpPr>
          <p:spPr bwMode="auto">
            <a:xfrm>
              <a:off x="1462" y="174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79" name="Rectangle 41"/>
            <p:cNvSpPr>
              <a:spLocks noChangeArrowheads="1"/>
            </p:cNvSpPr>
            <p:nvPr/>
          </p:nvSpPr>
          <p:spPr bwMode="auto">
            <a:xfrm>
              <a:off x="1462" y="2064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80" name="Rectangle 42"/>
            <p:cNvSpPr>
              <a:spLocks noChangeArrowheads="1"/>
            </p:cNvSpPr>
            <p:nvPr/>
          </p:nvSpPr>
          <p:spPr bwMode="auto">
            <a:xfrm>
              <a:off x="1838" y="174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81" name="Rectangle 43"/>
            <p:cNvSpPr>
              <a:spLocks noChangeArrowheads="1"/>
            </p:cNvSpPr>
            <p:nvPr/>
          </p:nvSpPr>
          <p:spPr bwMode="auto">
            <a:xfrm>
              <a:off x="1838" y="2064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82" name="Text Box 44"/>
            <p:cNvSpPr txBox="1">
              <a:spLocks noChangeArrowheads="1"/>
            </p:cNvSpPr>
            <p:nvPr/>
          </p:nvSpPr>
          <p:spPr bwMode="auto">
            <a:xfrm>
              <a:off x="476" y="2704"/>
              <a:ext cx="127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r>
                <a:rPr lang="en-US" altLang="fa-IR" sz="27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= X’.B</a:t>
              </a:r>
            </a:p>
          </p:txBody>
        </p:sp>
      </p:grp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3457575" y="2060575"/>
            <a:ext cx="2843213" cy="2736850"/>
            <a:chOff x="2178" y="1298"/>
            <a:chExt cx="1791" cy="1724"/>
          </a:xfrm>
        </p:grpSpPr>
        <p:sp>
          <p:nvSpPr>
            <p:cNvPr id="24618" name="Rectangle 45"/>
            <p:cNvSpPr>
              <a:spLocks noChangeArrowheads="1"/>
            </p:cNvSpPr>
            <p:nvPr/>
          </p:nvSpPr>
          <p:spPr bwMode="auto">
            <a:xfrm>
              <a:off x="2520" y="1695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9" name="Line 46"/>
            <p:cNvSpPr>
              <a:spLocks noChangeShapeType="1"/>
            </p:cNvSpPr>
            <p:nvPr/>
          </p:nvSpPr>
          <p:spPr bwMode="auto">
            <a:xfrm>
              <a:off x="2513" y="2022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0" name="Line 47"/>
            <p:cNvSpPr>
              <a:spLocks noChangeShapeType="1"/>
            </p:cNvSpPr>
            <p:nvPr/>
          </p:nvSpPr>
          <p:spPr bwMode="auto">
            <a:xfrm>
              <a:off x="2847" y="1688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1" name="Line 48"/>
            <p:cNvSpPr>
              <a:spLocks noChangeShapeType="1"/>
            </p:cNvSpPr>
            <p:nvPr/>
          </p:nvSpPr>
          <p:spPr bwMode="auto">
            <a:xfrm flipH="1" flipV="1">
              <a:off x="2303" y="1479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2" name="Line 49"/>
            <p:cNvSpPr>
              <a:spLocks noChangeShapeType="1"/>
            </p:cNvSpPr>
            <p:nvPr/>
          </p:nvSpPr>
          <p:spPr bwMode="auto">
            <a:xfrm>
              <a:off x="3209" y="1688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3" name="Line 50"/>
            <p:cNvSpPr>
              <a:spLocks noChangeShapeType="1"/>
            </p:cNvSpPr>
            <p:nvPr/>
          </p:nvSpPr>
          <p:spPr bwMode="auto">
            <a:xfrm>
              <a:off x="3586" y="1688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4624" name="Group 51"/>
            <p:cNvGrpSpPr>
              <a:grpSpLocks/>
            </p:cNvGrpSpPr>
            <p:nvPr/>
          </p:nvGrpSpPr>
          <p:grpSpPr bwMode="auto">
            <a:xfrm>
              <a:off x="2861" y="2370"/>
              <a:ext cx="726" cy="71"/>
              <a:chOff x="1114" y="2356"/>
              <a:chExt cx="726" cy="71"/>
            </a:xfrm>
          </p:grpSpPr>
          <p:sp>
            <p:nvSpPr>
              <p:cNvPr id="24650" name="Line 52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51" name="Line 53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52" name="Line 54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4625" name="Line 55"/>
            <p:cNvSpPr>
              <a:spLocks noChangeShapeType="1"/>
            </p:cNvSpPr>
            <p:nvPr/>
          </p:nvSpPr>
          <p:spPr bwMode="auto">
            <a:xfrm flipV="1">
              <a:off x="3934" y="1465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6" name="Line 56"/>
            <p:cNvSpPr>
              <a:spLocks noChangeShapeType="1"/>
            </p:cNvSpPr>
            <p:nvPr/>
          </p:nvSpPr>
          <p:spPr bwMode="auto">
            <a:xfrm flipH="1">
              <a:off x="3209" y="1465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7" name="Line 57"/>
            <p:cNvSpPr>
              <a:spLocks noChangeShapeType="1"/>
            </p:cNvSpPr>
            <p:nvPr/>
          </p:nvSpPr>
          <p:spPr bwMode="auto">
            <a:xfrm flipV="1">
              <a:off x="3209" y="1465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628" name="Rectangle 58"/>
            <p:cNvSpPr>
              <a:spLocks noChangeArrowheads="1"/>
            </p:cNvSpPr>
            <p:nvPr/>
          </p:nvSpPr>
          <p:spPr bwMode="auto">
            <a:xfrm>
              <a:off x="2608" y="2069"/>
              <a:ext cx="1270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4629" name="Group 59"/>
            <p:cNvGrpSpPr>
              <a:grpSpLocks/>
            </p:cNvGrpSpPr>
            <p:nvPr/>
          </p:nvGrpSpPr>
          <p:grpSpPr bwMode="auto">
            <a:xfrm>
              <a:off x="2345" y="1354"/>
              <a:ext cx="221" cy="134"/>
              <a:chOff x="598" y="1340"/>
              <a:chExt cx="221" cy="134"/>
            </a:xfrm>
          </p:grpSpPr>
          <p:sp>
            <p:nvSpPr>
              <p:cNvPr id="24648" name="Rectangle 60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49" name="Rectangle 61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630" name="Rectangle 62"/>
            <p:cNvSpPr>
              <a:spLocks noChangeArrowheads="1"/>
            </p:cNvSpPr>
            <p:nvPr/>
          </p:nvSpPr>
          <p:spPr bwMode="auto">
            <a:xfrm>
              <a:off x="3530" y="129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1" name="Rectangle 63"/>
            <p:cNvSpPr>
              <a:spLocks noChangeArrowheads="1"/>
            </p:cNvSpPr>
            <p:nvPr/>
          </p:nvSpPr>
          <p:spPr bwMode="auto">
            <a:xfrm>
              <a:off x="3140" y="2482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2" name="Rectangle 64"/>
            <p:cNvSpPr>
              <a:spLocks noChangeArrowheads="1"/>
            </p:cNvSpPr>
            <p:nvPr/>
          </p:nvSpPr>
          <p:spPr bwMode="auto">
            <a:xfrm>
              <a:off x="2178" y="1563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3" name="Rectangle 65"/>
            <p:cNvSpPr>
              <a:spLocks noChangeArrowheads="1"/>
            </p:cNvSpPr>
            <p:nvPr/>
          </p:nvSpPr>
          <p:spPr bwMode="auto">
            <a:xfrm>
              <a:off x="2610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4" name="Rectangle 66"/>
            <p:cNvSpPr>
              <a:spLocks noChangeArrowheads="1"/>
            </p:cNvSpPr>
            <p:nvPr/>
          </p:nvSpPr>
          <p:spPr bwMode="auto">
            <a:xfrm>
              <a:off x="2986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5" name="Rectangle 67"/>
            <p:cNvSpPr>
              <a:spLocks noChangeArrowheads="1"/>
            </p:cNvSpPr>
            <p:nvPr/>
          </p:nvSpPr>
          <p:spPr bwMode="auto">
            <a:xfrm>
              <a:off x="3363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6" name="Rectangle 68"/>
            <p:cNvSpPr>
              <a:spLocks noChangeArrowheads="1"/>
            </p:cNvSpPr>
            <p:nvPr/>
          </p:nvSpPr>
          <p:spPr bwMode="auto">
            <a:xfrm>
              <a:off x="3739" y="1507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7" name="Rectangle 69"/>
            <p:cNvSpPr>
              <a:spLocks noChangeArrowheads="1"/>
            </p:cNvSpPr>
            <p:nvPr/>
          </p:nvSpPr>
          <p:spPr bwMode="auto">
            <a:xfrm>
              <a:off x="2373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8" name="Rectangle 70"/>
            <p:cNvSpPr>
              <a:spLocks noChangeArrowheads="1"/>
            </p:cNvSpPr>
            <p:nvPr/>
          </p:nvSpPr>
          <p:spPr bwMode="auto">
            <a:xfrm>
              <a:off x="2373" y="207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39" name="Rectangle 71"/>
            <p:cNvSpPr>
              <a:spLocks noChangeArrowheads="1"/>
            </p:cNvSpPr>
            <p:nvPr/>
          </p:nvSpPr>
          <p:spPr bwMode="auto">
            <a:xfrm>
              <a:off x="2652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0" name="Rectangle 72"/>
            <p:cNvSpPr>
              <a:spLocks noChangeArrowheads="1"/>
            </p:cNvSpPr>
            <p:nvPr/>
          </p:nvSpPr>
          <p:spPr bwMode="auto">
            <a:xfrm>
              <a:off x="2653" y="206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1" name="Rectangle 73"/>
            <p:cNvSpPr>
              <a:spLocks noChangeArrowheads="1"/>
            </p:cNvSpPr>
            <p:nvPr/>
          </p:nvSpPr>
          <p:spPr bwMode="auto">
            <a:xfrm>
              <a:off x="3014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2" name="Rectangle 74"/>
            <p:cNvSpPr>
              <a:spLocks noChangeArrowheads="1"/>
            </p:cNvSpPr>
            <p:nvPr/>
          </p:nvSpPr>
          <p:spPr bwMode="auto">
            <a:xfrm>
              <a:off x="3014" y="207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3" name="Rectangle 75"/>
            <p:cNvSpPr>
              <a:spLocks noChangeArrowheads="1"/>
            </p:cNvSpPr>
            <p:nvPr/>
          </p:nvSpPr>
          <p:spPr bwMode="auto">
            <a:xfrm>
              <a:off x="3391" y="175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4" name="Rectangle 76"/>
            <p:cNvSpPr>
              <a:spLocks noChangeArrowheads="1"/>
            </p:cNvSpPr>
            <p:nvPr/>
          </p:nvSpPr>
          <p:spPr bwMode="auto">
            <a:xfrm>
              <a:off x="3391" y="2078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5" name="Rectangle 77"/>
            <p:cNvSpPr>
              <a:spLocks noChangeArrowheads="1"/>
            </p:cNvSpPr>
            <p:nvPr/>
          </p:nvSpPr>
          <p:spPr bwMode="auto">
            <a:xfrm>
              <a:off x="3767" y="175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6" name="Rectangle 78"/>
            <p:cNvSpPr>
              <a:spLocks noChangeArrowheads="1"/>
            </p:cNvSpPr>
            <p:nvPr/>
          </p:nvSpPr>
          <p:spPr bwMode="auto">
            <a:xfrm>
              <a:off x="3767" y="2078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47" name="Text Box 79"/>
            <p:cNvSpPr txBox="1">
              <a:spLocks noChangeArrowheads="1"/>
            </p:cNvSpPr>
            <p:nvPr/>
          </p:nvSpPr>
          <p:spPr bwMode="auto">
            <a:xfrm>
              <a:off x="2653" y="2704"/>
              <a:ext cx="127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r>
                <a:rPr lang="en-US" altLang="fa-IR" sz="27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= X</a:t>
              </a:r>
            </a:p>
          </p:txBody>
        </p:sp>
      </p:grpSp>
      <p:grpSp>
        <p:nvGrpSpPr>
          <p:cNvPr id="8" name="Group 119"/>
          <p:cNvGrpSpPr>
            <a:grpSpLocks/>
          </p:cNvGrpSpPr>
          <p:nvPr/>
        </p:nvGrpSpPr>
        <p:grpSpPr bwMode="auto">
          <a:xfrm>
            <a:off x="3924300" y="4364038"/>
            <a:ext cx="4679950" cy="2092325"/>
            <a:chOff x="2472" y="2749"/>
            <a:chExt cx="2948" cy="1318"/>
          </a:xfrm>
        </p:grpSpPr>
        <p:sp>
          <p:nvSpPr>
            <p:cNvPr id="24584" name="Rectangle 105"/>
            <p:cNvSpPr>
              <a:spLocks noChangeArrowheads="1"/>
            </p:cNvSpPr>
            <p:nvPr/>
          </p:nvSpPr>
          <p:spPr bwMode="auto">
            <a:xfrm>
              <a:off x="4103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85" name="Rectangle 80"/>
            <p:cNvSpPr>
              <a:spLocks noChangeArrowheads="1"/>
            </p:cNvSpPr>
            <p:nvPr/>
          </p:nvSpPr>
          <p:spPr bwMode="auto">
            <a:xfrm>
              <a:off x="3971" y="3146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86" name="Line 81"/>
            <p:cNvSpPr>
              <a:spLocks noChangeShapeType="1"/>
            </p:cNvSpPr>
            <p:nvPr/>
          </p:nvSpPr>
          <p:spPr bwMode="auto">
            <a:xfrm>
              <a:off x="3964" y="3473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87" name="Line 82"/>
            <p:cNvSpPr>
              <a:spLocks noChangeShapeType="1"/>
            </p:cNvSpPr>
            <p:nvPr/>
          </p:nvSpPr>
          <p:spPr bwMode="auto">
            <a:xfrm>
              <a:off x="4298" y="3139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88" name="Line 83"/>
            <p:cNvSpPr>
              <a:spLocks noChangeShapeType="1"/>
            </p:cNvSpPr>
            <p:nvPr/>
          </p:nvSpPr>
          <p:spPr bwMode="auto">
            <a:xfrm flipH="1" flipV="1">
              <a:off x="3754" y="2930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89" name="Line 84"/>
            <p:cNvSpPr>
              <a:spLocks noChangeShapeType="1"/>
            </p:cNvSpPr>
            <p:nvPr/>
          </p:nvSpPr>
          <p:spPr bwMode="auto">
            <a:xfrm>
              <a:off x="4660" y="3139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0" name="Line 85"/>
            <p:cNvSpPr>
              <a:spLocks noChangeShapeType="1"/>
            </p:cNvSpPr>
            <p:nvPr/>
          </p:nvSpPr>
          <p:spPr bwMode="auto">
            <a:xfrm>
              <a:off x="5037" y="3139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24591" name="Group 86"/>
            <p:cNvGrpSpPr>
              <a:grpSpLocks/>
            </p:cNvGrpSpPr>
            <p:nvPr/>
          </p:nvGrpSpPr>
          <p:grpSpPr bwMode="auto">
            <a:xfrm>
              <a:off x="4312" y="3821"/>
              <a:ext cx="726" cy="71"/>
              <a:chOff x="1114" y="2356"/>
              <a:chExt cx="726" cy="71"/>
            </a:xfrm>
          </p:grpSpPr>
          <p:sp>
            <p:nvSpPr>
              <p:cNvPr id="24615" name="Line 87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16" name="Line 88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4617" name="Line 89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4592" name="Line 90"/>
            <p:cNvSpPr>
              <a:spLocks noChangeShapeType="1"/>
            </p:cNvSpPr>
            <p:nvPr/>
          </p:nvSpPr>
          <p:spPr bwMode="auto">
            <a:xfrm flipV="1">
              <a:off x="5385" y="291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3" name="Line 91"/>
            <p:cNvSpPr>
              <a:spLocks noChangeShapeType="1"/>
            </p:cNvSpPr>
            <p:nvPr/>
          </p:nvSpPr>
          <p:spPr bwMode="auto">
            <a:xfrm flipH="1">
              <a:off x="4660" y="291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4" name="Line 92"/>
            <p:cNvSpPr>
              <a:spLocks noChangeShapeType="1"/>
            </p:cNvSpPr>
            <p:nvPr/>
          </p:nvSpPr>
          <p:spPr bwMode="auto">
            <a:xfrm flipV="1">
              <a:off x="4660" y="291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4595" name="Rectangle 93"/>
            <p:cNvSpPr>
              <a:spLocks noChangeArrowheads="1"/>
            </p:cNvSpPr>
            <p:nvPr/>
          </p:nvSpPr>
          <p:spPr bwMode="auto">
            <a:xfrm>
              <a:off x="4740" y="3521"/>
              <a:ext cx="589" cy="209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4596" name="Group 94"/>
            <p:cNvGrpSpPr>
              <a:grpSpLocks/>
            </p:cNvGrpSpPr>
            <p:nvPr/>
          </p:nvGrpSpPr>
          <p:grpSpPr bwMode="auto">
            <a:xfrm>
              <a:off x="3796" y="2805"/>
              <a:ext cx="221" cy="134"/>
              <a:chOff x="598" y="1340"/>
              <a:chExt cx="221" cy="134"/>
            </a:xfrm>
          </p:grpSpPr>
          <p:sp>
            <p:nvSpPr>
              <p:cNvPr id="24613" name="Rectangle 95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14" name="Rectangle 96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597" name="Rectangle 97"/>
            <p:cNvSpPr>
              <a:spLocks noChangeArrowheads="1"/>
            </p:cNvSpPr>
            <p:nvPr/>
          </p:nvSpPr>
          <p:spPr bwMode="auto">
            <a:xfrm>
              <a:off x="4981" y="274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8" name="Rectangle 98"/>
            <p:cNvSpPr>
              <a:spLocks noChangeArrowheads="1"/>
            </p:cNvSpPr>
            <p:nvPr/>
          </p:nvSpPr>
          <p:spPr bwMode="auto">
            <a:xfrm>
              <a:off x="4591" y="3933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9" name="Rectangle 99"/>
            <p:cNvSpPr>
              <a:spLocks noChangeArrowheads="1"/>
            </p:cNvSpPr>
            <p:nvPr/>
          </p:nvSpPr>
          <p:spPr bwMode="auto">
            <a:xfrm>
              <a:off x="4061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0" name="Rectangle 100"/>
            <p:cNvSpPr>
              <a:spLocks noChangeArrowheads="1"/>
            </p:cNvSpPr>
            <p:nvPr/>
          </p:nvSpPr>
          <p:spPr bwMode="auto">
            <a:xfrm>
              <a:off x="4437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1" name="Rectangle 101"/>
            <p:cNvSpPr>
              <a:spLocks noChangeArrowheads="1"/>
            </p:cNvSpPr>
            <p:nvPr/>
          </p:nvSpPr>
          <p:spPr bwMode="auto">
            <a:xfrm>
              <a:off x="4814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2" name="Rectangle 102"/>
            <p:cNvSpPr>
              <a:spLocks noChangeArrowheads="1"/>
            </p:cNvSpPr>
            <p:nvPr/>
          </p:nvSpPr>
          <p:spPr bwMode="auto">
            <a:xfrm>
              <a:off x="5190" y="29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3" name="Rectangle 103"/>
            <p:cNvSpPr>
              <a:spLocks noChangeArrowheads="1"/>
            </p:cNvSpPr>
            <p:nvPr/>
          </p:nvSpPr>
          <p:spPr bwMode="auto">
            <a:xfrm>
              <a:off x="3824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4" name="Rectangle 104"/>
            <p:cNvSpPr>
              <a:spLocks noChangeArrowheads="1"/>
            </p:cNvSpPr>
            <p:nvPr/>
          </p:nvSpPr>
          <p:spPr bwMode="auto">
            <a:xfrm>
              <a:off x="3824" y="35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5" name="Rectangle 106"/>
            <p:cNvSpPr>
              <a:spLocks noChangeArrowheads="1"/>
            </p:cNvSpPr>
            <p:nvPr/>
          </p:nvSpPr>
          <p:spPr bwMode="auto">
            <a:xfrm>
              <a:off x="4104" y="3520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6" name="Rectangle 107"/>
            <p:cNvSpPr>
              <a:spLocks noChangeArrowheads="1"/>
            </p:cNvSpPr>
            <p:nvPr/>
          </p:nvSpPr>
          <p:spPr bwMode="auto">
            <a:xfrm>
              <a:off x="4465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7" name="Rectangle 108"/>
            <p:cNvSpPr>
              <a:spLocks noChangeArrowheads="1"/>
            </p:cNvSpPr>
            <p:nvPr/>
          </p:nvSpPr>
          <p:spPr bwMode="auto">
            <a:xfrm>
              <a:off x="4465" y="35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8" name="Rectangle 109"/>
            <p:cNvSpPr>
              <a:spLocks noChangeArrowheads="1"/>
            </p:cNvSpPr>
            <p:nvPr/>
          </p:nvSpPr>
          <p:spPr bwMode="auto">
            <a:xfrm>
              <a:off x="4842" y="320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9" name="Rectangle 110"/>
            <p:cNvSpPr>
              <a:spLocks noChangeArrowheads="1"/>
            </p:cNvSpPr>
            <p:nvPr/>
          </p:nvSpPr>
          <p:spPr bwMode="auto">
            <a:xfrm>
              <a:off x="4842" y="3529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0" name="Rectangle 111"/>
            <p:cNvSpPr>
              <a:spLocks noChangeArrowheads="1"/>
            </p:cNvSpPr>
            <p:nvPr/>
          </p:nvSpPr>
          <p:spPr bwMode="auto">
            <a:xfrm>
              <a:off x="5218" y="320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1" name="Rectangle 112"/>
            <p:cNvSpPr>
              <a:spLocks noChangeArrowheads="1"/>
            </p:cNvSpPr>
            <p:nvPr/>
          </p:nvSpPr>
          <p:spPr bwMode="auto">
            <a:xfrm>
              <a:off x="5218" y="3529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12" name="Text Box 113"/>
            <p:cNvSpPr txBox="1">
              <a:spLocks noChangeArrowheads="1"/>
            </p:cNvSpPr>
            <p:nvPr/>
          </p:nvSpPr>
          <p:spPr bwMode="auto">
            <a:xfrm>
              <a:off x="2472" y="3566"/>
              <a:ext cx="127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Z = X.A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1DFE32-78BB-4A93-BAE5-CE274A5F39B8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pic>
        <p:nvPicPr>
          <p:cNvPr id="26628" name="Picture 8" descr="roth+f14-05"/>
          <p:cNvPicPr>
            <a:picLocks noChangeAspect="1" noChangeArrowheads="1"/>
          </p:cNvPicPr>
          <p:nvPr/>
        </p:nvPicPr>
        <p:blipFill>
          <a:blip r:embed="rId3">
            <a:lum bright="-4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41438"/>
            <a:ext cx="4968875" cy="262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2412" name="Text Box 12">
            <a:hlinkClick r:id="rId4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684213" y="5013325"/>
            <a:ext cx="41036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Compare with Typical Mealy Machine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500563" y="4149725"/>
            <a:ext cx="4175125" cy="2016125"/>
            <a:chOff x="2835" y="2614"/>
            <a:chExt cx="2630" cy="1270"/>
          </a:xfrm>
        </p:grpSpPr>
        <p:sp>
          <p:nvSpPr>
            <p:cNvPr id="26631" name="Rectangle 13"/>
            <p:cNvSpPr>
              <a:spLocks noChangeAspect="1" noChangeArrowheads="1"/>
            </p:cNvSpPr>
            <p:nvPr/>
          </p:nvSpPr>
          <p:spPr bwMode="auto">
            <a:xfrm rot="-5400000">
              <a:off x="3942" y="3013"/>
              <a:ext cx="797" cy="2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 Register</a:t>
              </a:r>
            </a:p>
          </p:txBody>
        </p:sp>
        <p:sp>
          <p:nvSpPr>
            <p:cNvPr id="26632" name="Rectangle 14"/>
            <p:cNvSpPr>
              <a:spLocks noChangeAspect="1" noChangeArrowheads="1"/>
            </p:cNvSpPr>
            <p:nvPr/>
          </p:nvSpPr>
          <p:spPr bwMode="auto">
            <a:xfrm>
              <a:off x="3351" y="2851"/>
              <a:ext cx="387" cy="5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26633" name="Line 15"/>
            <p:cNvSpPr>
              <a:spLocks noChangeAspect="1" noChangeShapeType="1"/>
            </p:cNvSpPr>
            <p:nvPr/>
          </p:nvSpPr>
          <p:spPr bwMode="auto">
            <a:xfrm>
              <a:off x="3072" y="3303"/>
              <a:ext cx="2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4" name="Line 16"/>
            <p:cNvSpPr>
              <a:spLocks noChangeAspect="1" noChangeShapeType="1"/>
            </p:cNvSpPr>
            <p:nvPr/>
          </p:nvSpPr>
          <p:spPr bwMode="auto">
            <a:xfrm>
              <a:off x="3244" y="3303"/>
              <a:ext cx="0" cy="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5" name="Line 17"/>
            <p:cNvSpPr>
              <a:spLocks noChangeAspect="1" noChangeShapeType="1"/>
            </p:cNvSpPr>
            <p:nvPr/>
          </p:nvSpPr>
          <p:spPr bwMode="auto">
            <a:xfrm>
              <a:off x="3244" y="3776"/>
              <a:ext cx="15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6" name="Line 18"/>
            <p:cNvSpPr>
              <a:spLocks noChangeAspect="1" noChangeShapeType="1"/>
            </p:cNvSpPr>
            <p:nvPr/>
          </p:nvSpPr>
          <p:spPr bwMode="auto">
            <a:xfrm>
              <a:off x="3738" y="3088"/>
              <a:ext cx="4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7" name="Line 19"/>
            <p:cNvSpPr>
              <a:spLocks noChangeAspect="1" noChangeShapeType="1"/>
            </p:cNvSpPr>
            <p:nvPr/>
          </p:nvSpPr>
          <p:spPr bwMode="auto">
            <a:xfrm flipV="1">
              <a:off x="4341" y="3540"/>
              <a:ext cx="0" cy="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8" name="Line 20"/>
            <p:cNvSpPr>
              <a:spLocks noChangeAspect="1" noChangeShapeType="1"/>
            </p:cNvSpPr>
            <p:nvPr/>
          </p:nvSpPr>
          <p:spPr bwMode="auto">
            <a:xfrm>
              <a:off x="3222" y="2915"/>
              <a:ext cx="1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39" name="Line 21"/>
            <p:cNvSpPr>
              <a:spLocks noChangeAspect="1" noChangeShapeType="1"/>
            </p:cNvSpPr>
            <p:nvPr/>
          </p:nvSpPr>
          <p:spPr bwMode="auto">
            <a:xfrm flipV="1">
              <a:off x="3222" y="2614"/>
              <a:ext cx="0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0" name="Line 22"/>
            <p:cNvSpPr>
              <a:spLocks noChangeAspect="1" noChangeShapeType="1"/>
            </p:cNvSpPr>
            <p:nvPr/>
          </p:nvSpPr>
          <p:spPr bwMode="auto">
            <a:xfrm>
              <a:off x="3222" y="2614"/>
              <a:ext cx="13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1" name="Line 23"/>
            <p:cNvSpPr>
              <a:spLocks noChangeAspect="1" noChangeShapeType="1"/>
            </p:cNvSpPr>
            <p:nvPr/>
          </p:nvSpPr>
          <p:spPr bwMode="auto">
            <a:xfrm>
              <a:off x="4599" y="2614"/>
              <a:ext cx="0" cy="4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2" name="Line 24"/>
            <p:cNvSpPr>
              <a:spLocks noChangeAspect="1" noChangeShapeType="1"/>
            </p:cNvSpPr>
            <p:nvPr/>
          </p:nvSpPr>
          <p:spPr bwMode="auto">
            <a:xfrm flipH="1">
              <a:off x="4470" y="3088"/>
              <a:ext cx="1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43" name="Text Box 25"/>
            <p:cNvSpPr txBox="1">
              <a:spLocks noChangeAspect="1" noChangeArrowheads="1"/>
            </p:cNvSpPr>
            <p:nvPr/>
          </p:nvSpPr>
          <p:spPr bwMode="auto">
            <a:xfrm>
              <a:off x="2878" y="3329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x(t)</a:t>
              </a:r>
            </a:p>
          </p:txBody>
        </p:sp>
        <p:sp>
          <p:nvSpPr>
            <p:cNvPr id="26644" name="Text Box 26"/>
            <p:cNvSpPr txBox="1">
              <a:spLocks noChangeAspect="1" noChangeArrowheads="1"/>
            </p:cNvSpPr>
            <p:nvPr/>
          </p:nvSpPr>
          <p:spPr bwMode="auto">
            <a:xfrm>
              <a:off x="3799" y="3056"/>
              <a:ext cx="3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s(t+1)</a:t>
              </a:r>
            </a:p>
          </p:txBody>
        </p:sp>
        <p:sp>
          <p:nvSpPr>
            <p:cNvPr id="26645" name="Text Box 27"/>
            <p:cNvSpPr txBox="1">
              <a:spLocks noChangeAspect="1" noChangeArrowheads="1"/>
            </p:cNvSpPr>
            <p:nvPr/>
          </p:nvSpPr>
          <p:spPr bwMode="auto">
            <a:xfrm>
              <a:off x="4513" y="3200"/>
              <a:ext cx="2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s(t)</a:t>
              </a:r>
            </a:p>
          </p:txBody>
        </p:sp>
        <p:sp>
          <p:nvSpPr>
            <p:cNvPr id="26646" name="Text Box 28"/>
            <p:cNvSpPr txBox="1">
              <a:spLocks noChangeAspect="1" noChangeArrowheads="1"/>
            </p:cNvSpPr>
            <p:nvPr/>
          </p:nvSpPr>
          <p:spPr bwMode="auto">
            <a:xfrm>
              <a:off x="5182" y="3393"/>
              <a:ext cx="28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z(t)</a:t>
              </a:r>
            </a:p>
          </p:txBody>
        </p:sp>
        <p:sp>
          <p:nvSpPr>
            <p:cNvPr id="26647" name="Text Box 29"/>
            <p:cNvSpPr txBox="1">
              <a:spLocks noChangeAspect="1" noChangeArrowheads="1"/>
            </p:cNvSpPr>
            <p:nvPr/>
          </p:nvSpPr>
          <p:spPr bwMode="auto">
            <a:xfrm>
              <a:off x="4014" y="3521"/>
              <a:ext cx="34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clock</a:t>
              </a:r>
            </a:p>
          </p:txBody>
        </p:sp>
        <p:sp>
          <p:nvSpPr>
            <p:cNvPr id="26648" name="Text Box 30"/>
            <p:cNvSpPr txBox="1">
              <a:spLocks noChangeAspect="1" noChangeArrowheads="1"/>
            </p:cNvSpPr>
            <p:nvPr/>
          </p:nvSpPr>
          <p:spPr bwMode="auto">
            <a:xfrm>
              <a:off x="4449" y="3322"/>
              <a:ext cx="3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present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9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 state</a:t>
              </a:r>
            </a:p>
          </p:txBody>
        </p:sp>
        <p:sp>
          <p:nvSpPr>
            <p:cNvPr id="26649" name="Text Box 31"/>
            <p:cNvSpPr txBox="1">
              <a:spLocks noChangeAspect="1" noChangeArrowheads="1"/>
            </p:cNvSpPr>
            <p:nvPr/>
          </p:nvSpPr>
          <p:spPr bwMode="auto">
            <a:xfrm>
              <a:off x="2835" y="3458"/>
              <a:ext cx="4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present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 inputs</a:t>
              </a:r>
            </a:p>
          </p:txBody>
        </p:sp>
        <p:sp>
          <p:nvSpPr>
            <p:cNvPr id="26650" name="Text Box 32"/>
            <p:cNvSpPr txBox="1">
              <a:spLocks noChangeAspect="1" noChangeArrowheads="1"/>
            </p:cNvSpPr>
            <p:nvPr/>
          </p:nvSpPr>
          <p:spPr bwMode="auto">
            <a:xfrm>
              <a:off x="3825" y="3179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next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26651" name="Rectangle 33"/>
            <p:cNvSpPr>
              <a:spLocks noChangeAspect="1" noChangeArrowheads="1"/>
            </p:cNvSpPr>
            <p:nvPr/>
          </p:nvSpPr>
          <p:spPr bwMode="auto">
            <a:xfrm>
              <a:off x="4771" y="2872"/>
              <a:ext cx="322" cy="10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chemeClr val="tx1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26652" name="Line 34"/>
            <p:cNvSpPr>
              <a:spLocks noChangeAspect="1" noChangeShapeType="1"/>
            </p:cNvSpPr>
            <p:nvPr/>
          </p:nvSpPr>
          <p:spPr bwMode="auto">
            <a:xfrm>
              <a:off x="4599" y="3088"/>
              <a:ext cx="1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53" name="Line 35"/>
            <p:cNvSpPr>
              <a:spLocks noChangeAspect="1" noChangeShapeType="1"/>
            </p:cNvSpPr>
            <p:nvPr/>
          </p:nvSpPr>
          <p:spPr bwMode="auto">
            <a:xfrm>
              <a:off x="5093" y="3389"/>
              <a:ext cx="1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6654" name="Oval 36"/>
            <p:cNvSpPr>
              <a:spLocks noChangeAspect="1" noChangeArrowheads="1"/>
            </p:cNvSpPr>
            <p:nvPr/>
          </p:nvSpPr>
          <p:spPr bwMode="auto">
            <a:xfrm>
              <a:off x="3222" y="3281"/>
              <a:ext cx="43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655" name="Oval 37"/>
            <p:cNvSpPr>
              <a:spLocks noChangeAspect="1" noChangeArrowheads="1"/>
            </p:cNvSpPr>
            <p:nvPr/>
          </p:nvSpPr>
          <p:spPr bwMode="auto">
            <a:xfrm>
              <a:off x="4577" y="3066"/>
              <a:ext cx="43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2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24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F1B39B-D383-49EC-B1A5-E7EEB9E41CE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Sequence Detector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89888" cy="769938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fa-IR" sz="2800" smtClean="0"/>
              <a:t>A Moore Sequence Detector: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 rot="-5400000">
            <a:off x="4076700" y="3390900"/>
            <a:ext cx="2819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 Register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981200" y="2819400"/>
            <a:ext cx="1371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990600" y="4419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3352800" y="3657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V="1">
            <a:off x="5486400" y="525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>
            <a:off x="1524000" y="3048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 flipV="1">
            <a:off x="1524000" y="1981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4" name="Line 13"/>
          <p:cNvSpPr>
            <a:spLocks noChangeShapeType="1"/>
          </p:cNvSpPr>
          <p:nvPr/>
        </p:nvSpPr>
        <p:spPr bwMode="auto">
          <a:xfrm>
            <a:off x="1524000" y="19812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>
            <a:off x="6400800" y="1981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H="1">
            <a:off x="5943600" y="3657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304800" y="4191000"/>
            <a:ext cx="73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x(t)</a:t>
            </a:r>
          </a:p>
        </p:txBody>
      </p: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3565525" y="3170238"/>
            <a:ext cx="982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s(t+1)</a:t>
            </a:r>
          </a:p>
        </p:txBody>
      </p:sp>
      <p:sp>
        <p:nvSpPr>
          <p:cNvPr id="28689" name="Text Box 18"/>
          <p:cNvSpPr txBox="1">
            <a:spLocks noChangeArrowheads="1"/>
          </p:cNvSpPr>
          <p:nvPr/>
        </p:nvSpPr>
        <p:spPr bwMode="auto">
          <a:xfrm>
            <a:off x="6172200" y="3738563"/>
            <a:ext cx="700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s(t)</a:t>
            </a:r>
          </a:p>
        </p:txBody>
      </p:sp>
      <p:sp>
        <p:nvSpPr>
          <p:cNvPr id="28690" name="Text Box 19"/>
          <p:cNvSpPr txBox="1">
            <a:spLocks noChangeArrowheads="1"/>
          </p:cNvSpPr>
          <p:nvPr/>
        </p:nvSpPr>
        <p:spPr bwMode="auto">
          <a:xfrm>
            <a:off x="8232775" y="3128963"/>
            <a:ext cx="714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z(t)</a:t>
            </a:r>
          </a:p>
        </p:txBody>
      </p:sp>
      <p:sp>
        <p:nvSpPr>
          <p:cNvPr id="28691" name="Text Box 20"/>
          <p:cNvSpPr txBox="1">
            <a:spLocks noChangeArrowheads="1"/>
          </p:cNvSpPr>
          <p:nvPr/>
        </p:nvSpPr>
        <p:spPr bwMode="auto">
          <a:xfrm>
            <a:off x="5029200" y="5486400"/>
            <a:ext cx="9064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28692" name="Text Box 21"/>
          <p:cNvSpPr txBox="1">
            <a:spLocks noChangeArrowheads="1"/>
          </p:cNvSpPr>
          <p:nvPr/>
        </p:nvSpPr>
        <p:spPr bwMode="auto">
          <a:xfrm>
            <a:off x="5867400" y="4114800"/>
            <a:ext cx="11874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state</a:t>
            </a:r>
          </a:p>
        </p:txBody>
      </p:sp>
      <p:sp>
        <p:nvSpPr>
          <p:cNvPr id="28693" name="Text Box 22"/>
          <p:cNvSpPr txBox="1">
            <a:spLocks noChangeArrowheads="1"/>
          </p:cNvSpPr>
          <p:nvPr/>
        </p:nvSpPr>
        <p:spPr bwMode="auto">
          <a:xfrm>
            <a:off x="152400" y="4572000"/>
            <a:ext cx="1279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inputs</a:t>
            </a:r>
          </a:p>
        </p:txBody>
      </p:sp>
      <p:sp>
        <p:nvSpPr>
          <p:cNvPr id="28694" name="Text Box 23"/>
          <p:cNvSpPr txBox="1">
            <a:spLocks noChangeArrowheads="1"/>
          </p:cNvSpPr>
          <p:nvPr/>
        </p:nvSpPr>
        <p:spPr bwMode="auto">
          <a:xfrm>
            <a:off x="3657600" y="3657600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8695" name="Rectangle 24"/>
          <p:cNvSpPr>
            <a:spLocks noChangeArrowheads="1"/>
          </p:cNvSpPr>
          <p:nvPr/>
        </p:nvSpPr>
        <p:spPr bwMode="auto">
          <a:xfrm>
            <a:off x="7010400" y="2514600"/>
            <a:ext cx="11430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28696" name="Line 25"/>
          <p:cNvSpPr>
            <a:spLocks noChangeShapeType="1"/>
          </p:cNvSpPr>
          <p:nvPr/>
        </p:nvSpPr>
        <p:spPr bwMode="auto">
          <a:xfrm>
            <a:off x="64008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7" name="Line 26"/>
          <p:cNvSpPr>
            <a:spLocks noChangeShapeType="1"/>
          </p:cNvSpPr>
          <p:nvPr/>
        </p:nvSpPr>
        <p:spPr bwMode="auto">
          <a:xfrm>
            <a:off x="8153400" y="3657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8698" name="Oval 27"/>
          <p:cNvSpPr>
            <a:spLocks noChangeArrowheads="1"/>
          </p:cNvSpPr>
          <p:nvPr/>
        </p:nvSpPr>
        <p:spPr bwMode="auto">
          <a:xfrm>
            <a:off x="6324600" y="3581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E2969C-7955-4557-A31A-9B6DF13F54D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Sequence Detector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19200"/>
            <a:ext cx="7486650" cy="914400"/>
          </a:xfrm>
        </p:spPr>
        <p:txBody>
          <a:bodyPr/>
          <a:lstStyle/>
          <a:p>
            <a:pPr eaLnBrk="1" hangingPunct="1"/>
            <a:r>
              <a:rPr lang="en-US" altLang="fa-IR" sz="3200" smtClean="0"/>
              <a:t>101 sequence Detector</a:t>
            </a:r>
          </a:p>
        </p:txBody>
      </p:sp>
      <p:pic>
        <p:nvPicPr>
          <p:cNvPr id="30725" name="Picture 4" descr="roth+f14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103687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39813" name="Group 5"/>
          <p:cNvGraphicFramePr>
            <a:graphicFrameLocks noGrp="1"/>
          </p:cNvGraphicFramePr>
          <p:nvPr/>
        </p:nvGraphicFramePr>
        <p:xfrm>
          <a:off x="431800" y="4724400"/>
          <a:ext cx="8331200" cy="1343025"/>
        </p:xfrm>
        <a:graphic>
          <a:graphicData uri="http://schemas.openxmlformats.org/drawingml/2006/table">
            <a:tbl>
              <a:tblPr/>
              <a:tblGrid>
                <a:gridCol w="747713"/>
                <a:gridCol w="471487"/>
                <a:gridCol w="469900"/>
                <a:gridCol w="469900"/>
                <a:gridCol w="473075"/>
                <a:gridCol w="469900"/>
                <a:gridCol w="473075"/>
                <a:gridCol w="468313"/>
                <a:gridCol w="471487"/>
                <a:gridCol w="471488"/>
                <a:gridCol w="471487"/>
                <a:gridCol w="469900"/>
                <a:gridCol w="471488"/>
                <a:gridCol w="469900"/>
                <a:gridCol w="469900"/>
                <a:gridCol w="488950"/>
                <a:gridCol w="503237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(time: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9BD36E-9664-4DCF-AFC6-D3CA431A9AD4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74638"/>
            <a:ext cx="8686800" cy="1143000"/>
          </a:xfrm>
        </p:spPr>
        <p:txBody>
          <a:bodyPr/>
          <a:lstStyle/>
          <a:p>
            <a:pPr defTabSz="914400" eaLnBrk="1" hangingPunct="1"/>
            <a:r>
              <a:rPr lang="en-US" altLang="ko-KR" sz="3600" smtClean="0">
                <a:ea typeface="Gulim" pitchFamily="34" charset="-127"/>
                <a:cs typeface="Arial" panose="020B0604020202020204" pitchFamily="34" charset="0"/>
              </a:rPr>
              <a:t>Design of a Sequence Detector</a:t>
            </a:r>
          </a:p>
        </p:txBody>
      </p:sp>
      <p:pic>
        <p:nvPicPr>
          <p:cNvPr id="32772" name="Picture 3" descr="roth+u14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465513"/>
            <a:ext cx="33845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116013" y="1484313"/>
            <a:ext cx="2447925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start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ABB3A6-51D3-48EA-A530-0107B1A733B8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74638"/>
            <a:ext cx="8686800" cy="1143000"/>
          </a:xfrm>
        </p:spPr>
        <p:txBody>
          <a:bodyPr/>
          <a:lstStyle/>
          <a:p>
            <a:pPr defTabSz="914400" eaLnBrk="1" hangingPunct="1"/>
            <a:r>
              <a:rPr lang="en-US" altLang="ko-KR" sz="3600" smtClean="0">
                <a:ea typeface="Gulim" pitchFamily="34" charset="-127"/>
                <a:cs typeface="Arial" panose="020B0604020202020204" pitchFamily="34" charset="0"/>
              </a:rPr>
              <a:t>Design of a Sequence Detector</a:t>
            </a:r>
          </a:p>
        </p:txBody>
      </p:sp>
      <p:pic>
        <p:nvPicPr>
          <p:cNvPr id="34820" name="Picture 4" descr="roth+f14-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2060575"/>
            <a:ext cx="4249737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116013" y="1484313"/>
            <a:ext cx="2447925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start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n-US" altLang="fa-IR" sz="19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got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E5D07-E618-49B7-ACBC-C1F6D135EE1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74638"/>
            <a:ext cx="8686800" cy="1143000"/>
          </a:xfrm>
        </p:spPr>
        <p:txBody>
          <a:bodyPr/>
          <a:lstStyle/>
          <a:p>
            <a:pPr defTabSz="914400" eaLnBrk="1" hangingPunct="1"/>
            <a:r>
              <a:rPr lang="en-US" altLang="ko-KR" sz="3600" smtClean="0">
                <a:ea typeface="Gulim" pitchFamily="34" charset="-127"/>
                <a:cs typeface="Arial" panose="020B0604020202020204" pitchFamily="34" charset="0"/>
              </a:rPr>
              <a:t>Design of a Sequence Detector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04800" y="1919288"/>
            <a:ext cx="1674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State Table</a:t>
            </a:r>
          </a:p>
        </p:txBody>
      </p:sp>
      <p:graphicFrame>
        <p:nvGraphicFramePr>
          <p:cNvPr id="2059336" name="Group 72"/>
          <p:cNvGraphicFramePr>
            <a:graphicFrameLocks noGrp="1"/>
          </p:cNvGraphicFramePr>
          <p:nvPr/>
        </p:nvGraphicFramePr>
        <p:xfrm>
          <a:off x="395288" y="2957513"/>
          <a:ext cx="4411662" cy="2499268"/>
        </p:xfrm>
        <a:graphic>
          <a:graphicData uri="http://schemas.openxmlformats.org/drawingml/2006/table">
            <a:tbl>
              <a:tblPr/>
              <a:tblGrid>
                <a:gridCol w="857188"/>
                <a:gridCol w="208266"/>
                <a:gridCol w="969893"/>
                <a:gridCol w="954018"/>
                <a:gridCol w="1422297"/>
              </a:tblGrid>
              <a:tr h="39612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L="91433" marR="91433"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Output (Z)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4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3" marR="91433" marT="45697" marB="4569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93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marL="91433" marR="91433" marT="45697" marB="4569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3" marR="91433" marT="45697" marB="4569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3" marR="91433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59339" name="Group 75"/>
          <p:cNvGraphicFramePr>
            <a:graphicFrameLocks noGrp="1"/>
          </p:cNvGraphicFramePr>
          <p:nvPr/>
        </p:nvGraphicFramePr>
        <p:xfrm>
          <a:off x="5076825" y="3163888"/>
          <a:ext cx="3768726" cy="2286000"/>
        </p:xfrm>
        <a:graphic>
          <a:graphicData uri="http://schemas.openxmlformats.org/drawingml/2006/table">
            <a:tbl>
              <a:tblPr/>
              <a:tblGrid>
                <a:gridCol w="890513"/>
                <a:gridCol w="208264"/>
                <a:gridCol w="942895"/>
                <a:gridCol w="1007978"/>
                <a:gridCol w="719076"/>
              </a:tblGrid>
              <a:tr h="3603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marL="91432" marR="914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 B</a:t>
                      </a:r>
                      <a:r>
                        <a:rPr kumimoji="0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2" marR="914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58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  <a:endParaRPr kumimoji="0" lang="en-US" altLang="ko-KR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  <a:endParaRPr kumimoji="0" lang="en-US" altLang="ko-KR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2" marR="914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2" marR="914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03" name="Text Box 64"/>
          <p:cNvSpPr txBox="1">
            <a:spLocks noChangeArrowheads="1"/>
          </p:cNvSpPr>
          <p:nvPr/>
        </p:nvSpPr>
        <p:spPr bwMode="auto">
          <a:xfrm>
            <a:off x="5148263" y="1981200"/>
            <a:ext cx="3538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None/>
            </a:pPr>
            <a:r>
              <a:rPr kumimoji="1" lang="en-US" altLang="ko-KR" sz="1800">
                <a:latin typeface="Gulim" pitchFamily="34" charset="-127"/>
                <a:ea typeface="Gulim" pitchFamily="34" charset="-127"/>
                <a:cs typeface="Arial" panose="020B0604020202020204" pitchFamily="34" charset="0"/>
              </a:rPr>
              <a:t>Transition Table with State assignment</a:t>
            </a:r>
          </a:p>
        </p:txBody>
      </p:sp>
      <p:sp>
        <p:nvSpPr>
          <p:cNvPr id="2059341" name="Text Box 77"/>
          <p:cNvSpPr txBox="1">
            <a:spLocks noChangeArrowheads="1"/>
          </p:cNvSpPr>
          <p:nvPr/>
        </p:nvSpPr>
        <p:spPr bwMode="auto">
          <a:xfrm>
            <a:off x="6732588" y="2892425"/>
            <a:ext cx="5762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59342" name="Text Box 78"/>
          <p:cNvSpPr txBox="1">
            <a:spLocks noChangeArrowheads="1"/>
          </p:cNvSpPr>
          <p:nvPr/>
        </p:nvSpPr>
        <p:spPr bwMode="auto">
          <a:xfrm>
            <a:off x="7092950" y="2892425"/>
            <a:ext cx="5762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41" grpId="0"/>
      <p:bldP spid="20593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CA34D8-FB44-4695-B7F6-ECC5CD26B51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Diagram Development</a:t>
            </a:r>
          </a:p>
        </p:txBody>
      </p:sp>
      <p:sp>
        <p:nvSpPr>
          <p:cNvPr id="2061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95388"/>
            <a:ext cx="7772400" cy="5473700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fa-IR" sz="2400" smtClean="0"/>
              <a:t>To develop a sequence recognizer state diagram: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Construct some sample input and output sequences to make sure that you understand the problem statement. 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Begin in an initial state in which NONE of the initial portion of the sequence has occurred (typically “reset” state).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Add a state that recognizes that the first symbol has occurred.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Add states that recognize each successive symbol occurring.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Each time you add an arrow to the state graph, determine it can go to one of the previously defined states or whether a new state must be added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The final state represents the input sequence occurrence.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Add state transition arcs which specify what happens when a symbol </a:t>
            </a:r>
            <a:r>
              <a:rPr lang="en-US" altLang="fa-IR" sz="1800" i="1" smtClean="0"/>
              <a:t>not</a:t>
            </a:r>
            <a:r>
              <a:rPr lang="en-US" altLang="fa-IR" sz="1800" smtClean="0"/>
              <a:t> in the proper sequence has occurred.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Check your state graph for completeness and non-redundant arcs. </a:t>
            </a:r>
          </a:p>
          <a:p>
            <a:pPr marL="742950" lvl="1" indent="-285750" eaLnBrk="1" hangingPunct="1">
              <a:buFont typeface="Wingdings" panose="05000000000000000000" pitchFamily="2" charset="2"/>
              <a:buAutoNum type="arabicPeriod"/>
            </a:pPr>
            <a:r>
              <a:rPr lang="en-US" altLang="fa-IR" sz="1800" smtClean="0"/>
              <a:t>When your state graph is complete, test it by applying the input sequences formulated in part1 and making sure the output sequences are correct</a:t>
            </a:r>
          </a:p>
          <a:p>
            <a:pPr marL="742950" lvl="1" indent="-285750" eaLnBrk="1" hangingPunct="1"/>
            <a:endParaRPr lang="en-US" altLang="fa-IR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6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6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6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6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6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6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6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6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13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B8DE9B-4D3D-4B56-909B-A90D00F22EE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State Assignment</a:t>
            </a:r>
          </a:p>
        </p:txBody>
      </p:sp>
      <p:sp>
        <p:nvSpPr>
          <p:cNvPr id="206236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719138" y="1225550"/>
            <a:ext cx="7772400" cy="5027613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dirty="0" smtClean="0"/>
              <a:t>Each of the </a:t>
            </a:r>
            <a:r>
              <a:rPr lang="en-US" altLang="fa-IR" sz="2800" i="1" dirty="0" smtClean="0"/>
              <a:t>m</a:t>
            </a:r>
            <a:r>
              <a:rPr lang="en-US" altLang="fa-IR" sz="2800" dirty="0" smtClean="0"/>
              <a:t> states must be assigned a unique code.</a:t>
            </a:r>
          </a:p>
          <a:p>
            <a:pPr marL="742950" lvl="1" indent="-285750" eaLnBrk="1" hangingPunct="1"/>
            <a:r>
              <a:rPr lang="en-US" altLang="fa-IR" sz="2800" dirty="0" smtClean="0"/>
              <a:t>Minimum number of bits required is </a:t>
            </a:r>
            <a:r>
              <a:rPr lang="en-US" altLang="fa-IR" sz="2800" i="1" dirty="0" smtClean="0"/>
              <a:t>n </a:t>
            </a:r>
            <a:r>
              <a:rPr lang="en-US" altLang="fa-IR" sz="2800" dirty="0" smtClean="0"/>
              <a:t>such that</a:t>
            </a:r>
            <a:br>
              <a:rPr lang="en-US" altLang="fa-IR" sz="2800" dirty="0" smtClean="0"/>
            </a:br>
            <a:r>
              <a:rPr lang="en-US" altLang="fa-IR" sz="2800" dirty="0" smtClean="0"/>
              <a:t>	</a:t>
            </a:r>
            <a:r>
              <a:rPr lang="en-US" altLang="fa-IR" sz="2800" i="1" dirty="0" smtClean="0"/>
              <a:t>n</a:t>
            </a:r>
            <a:r>
              <a:rPr lang="en-US" altLang="fa-IR" sz="2800" dirty="0" smtClean="0"/>
              <a:t> ≥   </a:t>
            </a:r>
            <a:r>
              <a:rPr lang="en-US" altLang="fa-IR" sz="2800" dirty="0" err="1" smtClean="0"/>
              <a:t>log</a:t>
            </a:r>
            <a:r>
              <a:rPr lang="en-US" altLang="fa-IR" sz="2800" baseline="-25000" dirty="0" err="1" smtClean="0"/>
              <a:t>2</a:t>
            </a:r>
            <a:r>
              <a:rPr lang="en-US" altLang="fa-IR" sz="2800" baseline="-25000" dirty="0" smtClean="0"/>
              <a:t> </a:t>
            </a:r>
            <a:r>
              <a:rPr lang="en-US" altLang="fa-IR" sz="2800" i="1" dirty="0" smtClean="0"/>
              <a:t>m</a:t>
            </a:r>
            <a:r>
              <a:rPr lang="en-US" altLang="fa-IR" sz="2800" dirty="0" smtClean="0"/>
              <a:t/>
            </a:r>
            <a:br>
              <a:rPr lang="en-US" altLang="fa-IR" sz="2800" dirty="0" smtClean="0"/>
            </a:br>
            <a:r>
              <a:rPr lang="en-US" altLang="fa-IR" sz="2800" dirty="0" smtClean="0"/>
              <a:t>where   </a:t>
            </a:r>
            <a:r>
              <a:rPr lang="en-US" altLang="fa-IR" sz="2800" i="1" dirty="0" smtClean="0"/>
              <a:t>x</a:t>
            </a:r>
            <a:r>
              <a:rPr lang="en-US" altLang="fa-IR" sz="2800" dirty="0" smtClean="0"/>
              <a:t>  is the smallest integer ≥ </a:t>
            </a:r>
            <a:r>
              <a:rPr lang="en-US" altLang="fa-IR" sz="2800" i="1" dirty="0" smtClean="0"/>
              <a:t>x.</a:t>
            </a:r>
          </a:p>
          <a:p>
            <a:pPr marL="742950" lvl="1" indent="-285750" eaLnBrk="1" hangingPunct="1"/>
            <a:r>
              <a:rPr lang="en-US" altLang="fa-IR" sz="2800" dirty="0" smtClean="0"/>
              <a:t>There are </a:t>
            </a:r>
            <a:r>
              <a:rPr lang="en-US" altLang="fa-IR" sz="2800" dirty="0" err="1" smtClean="0"/>
              <a:t>2</a:t>
            </a:r>
            <a:r>
              <a:rPr lang="en-US" altLang="fa-IR" sz="2800" baseline="30000" dirty="0" err="1" smtClean="0"/>
              <a:t>n</a:t>
            </a:r>
            <a:r>
              <a:rPr lang="en-US" altLang="fa-IR" sz="2800" dirty="0" smtClean="0"/>
              <a:t> - m unused states.</a:t>
            </a:r>
          </a:p>
          <a:p>
            <a:pPr marL="742950" lvl="1" indent="-285750" eaLnBrk="1" hangingPunct="1"/>
            <a:r>
              <a:rPr lang="en-US" altLang="fa-IR" sz="2800" dirty="0" smtClean="0"/>
              <a:t>(There are useful state assignments that use more than the minimum number of bits).</a:t>
            </a:r>
          </a:p>
        </p:txBody>
      </p:sp>
      <p:sp>
        <p:nvSpPr>
          <p:cNvPr id="40965" name="Line 32"/>
          <p:cNvSpPr>
            <a:spLocks noChangeShapeType="1"/>
          </p:cNvSpPr>
          <p:nvPr/>
        </p:nvSpPr>
        <p:spPr bwMode="auto">
          <a:xfrm flipH="1" flipV="1">
            <a:off x="3657600" y="3009900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6" name="Line 33"/>
          <p:cNvSpPr>
            <a:spLocks noChangeShapeType="1"/>
          </p:cNvSpPr>
          <p:nvPr/>
        </p:nvSpPr>
        <p:spPr bwMode="auto">
          <a:xfrm flipH="1">
            <a:off x="3492500" y="29972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7" name="Line 35"/>
          <p:cNvSpPr>
            <a:spLocks noChangeShapeType="1"/>
          </p:cNvSpPr>
          <p:nvPr/>
        </p:nvSpPr>
        <p:spPr bwMode="auto">
          <a:xfrm flipV="1">
            <a:off x="2497138" y="3009900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8" name="Line 36"/>
          <p:cNvSpPr>
            <a:spLocks noChangeShapeType="1"/>
          </p:cNvSpPr>
          <p:nvPr/>
        </p:nvSpPr>
        <p:spPr bwMode="auto">
          <a:xfrm>
            <a:off x="2484438" y="2997200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69" name="Line 38"/>
          <p:cNvSpPr>
            <a:spLocks noChangeShapeType="1"/>
          </p:cNvSpPr>
          <p:nvPr/>
        </p:nvSpPr>
        <p:spPr bwMode="auto">
          <a:xfrm flipH="1" flipV="1">
            <a:off x="3119438" y="3513138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0" name="Line 39"/>
          <p:cNvSpPr>
            <a:spLocks noChangeShapeType="1"/>
          </p:cNvSpPr>
          <p:nvPr/>
        </p:nvSpPr>
        <p:spPr bwMode="auto">
          <a:xfrm flipH="1">
            <a:off x="2954338" y="3500438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1" name="Line 41"/>
          <p:cNvSpPr>
            <a:spLocks noChangeShapeType="1"/>
          </p:cNvSpPr>
          <p:nvPr/>
        </p:nvSpPr>
        <p:spPr bwMode="auto">
          <a:xfrm flipV="1">
            <a:off x="2678113" y="3513138"/>
            <a:ext cx="0" cy="292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2" name="Line 42"/>
          <p:cNvSpPr>
            <a:spLocks noChangeShapeType="1"/>
          </p:cNvSpPr>
          <p:nvPr/>
        </p:nvSpPr>
        <p:spPr bwMode="auto">
          <a:xfrm>
            <a:off x="2665413" y="3500438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62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62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47E4F7-556E-4A43-A049-0FF3353ECD06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Procedure</a:t>
            </a:r>
          </a:p>
        </p:txBody>
      </p:sp>
      <p:sp>
        <p:nvSpPr>
          <p:cNvPr id="189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9200"/>
            <a:ext cx="8569325" cy="516255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Specification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Formulation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Obtain a state diagram or state 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State Assignment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Assign binary codes to the states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Flip-Flop Input Equation Determination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Select flip-flop types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Derive flip-flop equations from next state entries in the 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Output Equation Determination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Derive output equations from output entries in the table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Optimization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Optimize the equations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Technology Mapping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Find circuit from equations and map to flip-flops and gate technology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fa-IR" sz="2000" smtClean="0"/>
              <a:t>Verification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Verify correctness of final design</a:t>
            </a:r>
          </a:p>
          <a:p>
            <a:pPr lvl="1" eaLnBrk="1" hangingPunct="1">
              <a:lnSpc>
                <a:spcPct val="80000"/>
              </a:lnSpc>
            </a:pPr>
            <a:endParaRPr lang="en-US" altLang="fa-IR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9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9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98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898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98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98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98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98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98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98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98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98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984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984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984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84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25AF55-6BB2-4EB1-A2DD-A22E7C466BA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State Assignment: Example</a:t>
            </a:r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3525838" y="2544763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3" name="Rectangle 127"/>
          <p:cNvSpPr>
            <a:spLocks noChangeArrowheads="1"/>
          </p:cNvSpPr>
          <p:nvPr/>
        </p:nvSpPr>
        <p:spPr bwMode="auto">
          <a:xfrm>
            <a:off x="2057400" y="1447800"/>
            <a:ext cx="5486400" cy="2286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4" name="Rectangle 128"/>
          <p:cNvSpPr>
            <a:spLocks noGrp="1" noChangeArrowheads="1"/>
          </p:cNvSpPr>
          <p:nvPr>
            <p:ph type="body" idx="1"/>
          </p:nvPr>
        </p:nvSpPr>
        <p:spPr>
          <a:xfrm>
            <a:off x="457200" y="3859213"/>
            <a:ext cx="8229600" cy="2263775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dirty="0" smtClean="0"/>
              <a:t>How many assignments of codes with a minimum number of bits?</a:t>
            </a:r>
          </a:p>
          <a:p>
            <a:pPr marL="1143000" lvl="2" indent="-228600" eaLnBrk="1" hangingPunct="1"/>
            <a:r>
              <a:rPr lang="en-US" altLang="fa-IR" sz="2400" dirty="0" smtClean="0"/>
              <a:t>4 </a:t>
            </a:r>
            <a:r>
              <a:rPr lang="en-US" altLang="fa-IR" sz="2400" dirty="0" smtClean="0">
                <a:sym typeface="Symbol" panose="05050102010706020507" pitchFamily="18" charset="2"/>
              </a:rPr>
              <a:t> 3  2  1 = 24</a:t>
            </a:r>
          </a:p>
          <a:p>
            <a:pPr marL="742950" lvl="1" indent="-285750" eaLnBrk="1" hangingPunct="1"/>
            <a:r>
              <a:rPr lang="en-US" altLang="fa-IR" sz="2800" dirty="0" smtClean="0"/>
              <a:t>Does code assignment make a difference in cost?</a:t>
            </a:r>
          </a:p>
          <a:p>
            <a:pPr marL="1143000" lvl="2" indent="-228600" eaLnBrk="1" hangingPunct="1">
              <a:lnSpc>
                <a:spcPct val="90000"/>
              </a:lnSpc>
            </a:pPr>
            <a:endParaRPr lang="en-US" altLang="fa-IR" sz="1800" dirty="0" smtClean="0"/>
          </a:p>
        </p:txBody>
      </p:sp>
      <p:sp>
        <p:nvSpPr>
          <p:cNvPr id="43015" name="Rectangle 129"/>
          <p:cNvSpPr>
            <a:spLocks noChangeArrowheads="1"/>
          </p:cNvSpPr>
          <p:nvPr/>
        </p:nvSpPr>
        <p:spPr bwMode="auto">
          <a:xfrm>
            <a:off x="3559175" y="3297238"/>
            <a:ext cx="95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6" name="Rectangle 130"/>
          <p:cNvSpPr>
            <a:spLocks noChangeArrowheads="1"/>
          </p:cNvSpPr>
          <p:nvPr/>
        </p:nvSpPr>
        <p:spPr bwMode="auto">
          <a:xfrm>
            <a:off x="2132013" y="3654425"/>
            <a:ext cx="1427162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7" name="Rectangle 131"/>
          <p:cNvSpPr>
            <a:spLocks noChangeArrowheads="1"/>
          </p:cNvSpPr>
          <p:nvPr/>
        </p:nvSpPr>
        <p:spPr bwMode="auto">
          <a:xfrm>
            <a:off x="3559175" y="3654425"/>
            <a:ext cx="9525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8" name="Rectangle 132"/>
          <p:cNvSpPr>
            <a:spLocks noChangeArrowheads="1"/>
          </p:cNvSpPr>
          <p:nvPr/>
        </p:nvSpPr>
        <p:spPr bwMode="auto">
          <a:xfrm>
            <a:off x="3568700" y="3654425"/>
            <a:ext cx="19859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9" name="Rectangle 133"/>
          <p:cNvSpPr>
            <a:spLocks noChangeArrowheads="1"/>
          </p:cNvSpPr>
          <p:nvPr/>
        </p:nvSpPr>
        <p:spPr bwMode="auto">
          <a:xfrm>
            <a:off x="5554663" y="3654425"/>
            <a:ext cx="7937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0" name="Rectangle 134"/>
          <p:cNvSpPr>
            <a:spLocks noChangeArrowheads="1"/>
          </p:cNvSpPr>
          <p:nvPr/>
        </p:nvSpPr>
        <p:spPr bwMode="auto">
          <a:xfrm>
            <a:off x="5562600" y="3654425"/>
            <a:ext cx="1909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1" name="Rectangle 135"/>
          <p:cNvSpPr>
            <a:spLocks noChangeArrowheads="1"/>
          </p:cNvSpPr>
          <p:nvPr/>
        </p:nvSpPr>
        <p:spPr bwMode="auto">
          <a:xfrm>
            <a:off x="7472363" y="3654425"/>
            <a:ext cx="17462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2" name="Rectangle 136"/>
          <p:cNvSpPr>
            <a:spLocks noChangeArrowheads="1"/>
          </p:cNvSpPr>
          <p:nvPr/>
        </p:nvSpPr>
        <p:spPr bwMode="auto">
          <a:xfrm>
            <a:off x="2132013" y="3297238"/>
            <a:ext cx="1905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3" name="Rectangle 137"/>
          <p:cNvSpPr>
            <a:spLocks noChangeArrowheads="1"/>
          </p:cNvSpPr>
          <p:nvPr/>
        </p:nvSpPr>
        <p:spPr bwMode="auto">
          <a:xfrm>
            <a:off x="2151063" y="3297238"/>
            <a:ext cx="140811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4" name="Rectangle 138"/>
          <p:cNvSpPr>
            <a:spLocks noChangeArrowheads="1"/>
          </p:cNvSpPr>
          <p:nvPr/>
        </p:nvSpPr>
        <p:spPr bwMode="auto">
          <a:xfrm>
            <a:off x="3568700" y="3297238"/>
            <a:ext cx="19859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5" name="Rectangle 139"/>
          <p:cNvSpPr>
            <a:spLocks noChangeArrowheads="1"/>
          </p:cNvSpPr>
          <p:nvPr/>
        </p:nvSpPr>
        <p:spPr bwMode="auto">
          <a:xfrm>
            <a:off x="5554663" y="3297238"/>
            <a:ext cx="7937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6" name="Rectangle 140"/>
          <p:cNvSpPr>
            <a:spLocks noChangeArrowheads="1"/>
          </p:cNvSpPr>
          <p:nvPr/>
        </p:nvSpPr>
        <p:spPr bwMode="auto">
          <a:xfrm>
            <a:off x="5562600" y="3297238"/>
            <a:ext cx="19097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7" name="Rectangle 141"/>
          <p:cNvSpPr>
            <a:spLocks noChangeArrowheads="1"/>
          </p:cNvSpPr>
          <p:nvPr/>
        </p:nvSpPr>
        <p:spPr bwMode="auto">
          <a:xfrm>
            <a:off x="7472363" y="3297238"/>
            <a:ext cx="17462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28" name="Rectangle 142"/>
          <p:cNvSpPr>
            <a:spLocks noChangeArrowheads="1"/>
          </p:cNvSpPr>
          <p:nvPr/>
        </p:nvSpPr>
        <p:spPr bwMode="auto">
          <a:xfrm>
            <a:off x="2152650" y="3668713"/>
            <a:ext cx="31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fa-IR" sz="2400" b="0">
              <a:solidFill>
                <a:srgbClr val="00FF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3029" name="Group 143"/>
          <p:cNvGrpSpPr>
            <a:grpSpLocks/>
          </p:cNvGrpSpPr>
          <p:nvPr/>
        </p:nvGrpSpPr>
        <p:grpSpPr bwMode="auto">
          <a:xfrm>
            <a:off x="2132013" y="1511300"/>
            <a:ext cx="5357812" cy="2171700"/>
            <a:chOff x="1343" y="952"/>
            <a:chExt cx="3375" cy="1368"/>
          </a:xfrm>
        </p:grpSpPr>
        <p:sp>
          <p:nvSpPr>
            <p:cNvPr id="43030" name="Rectangle 144"/>
            <p:cNvSpPr>
              <a:spLocks noChangeArrowheads="1"/>
            </p:cNvSpPr>
            <p:nvPr/>
          </p:nvSpPr>
          <p:spPr bwMode="auto">
            <a:xfrm>
              <a:off x="1500" y="972"/>
              <a:ext cx="63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Present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1" name="Rectangle 145"/>
            <p:cNvSpPr>
              <a:spLocks noChangeArrowheads="1"/>
            </p:cNvSpPr>
            <p:nvPr/>
          </p:nvSpPr>
          <p:spPr bwMode="auto">
            <a:xfrm>
              <a:off x="1596" y="1191"/>
              <a:ext cx="39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State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2" name="Rectangle 146"/>
            <p:cNvSpPr>
              <a:spLocks noChangeArrowheads="1"/>
            </p:cNvSpPr>
            <p:nvPr/>
          </p:nvSpPr>
          <p:spPr bwMode="auto">
            <a:xfrm>
              <a:off x="1999" y="119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3" name="Rectangle 147"/>
            <p:cNvSpPr>
              <a:spLocks noChangeArrowheads="1"/>
            </p:cNvSpPr>
            <p:nvPr/>
          </p:nvSpPr>
          <p:spPr bwMode="auto">
            <a:xfrm>
              <a:off x="2464" y="972"/>
              <a:ext cx="81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Next State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4" name="Rectangle 148"/>
            <p:cNvSpPr>
              <a:spLocks noChangeArrowheads="1"/>
            </p:cNvSpPr>
            <p:nvPr/>
          </p:nvSpPr>
          <p:spPr bwMode="auto">
            <a:xfrm>
              <a:off x="3283" y="972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5" name="Rectangle 149"/>
            <p:cNvSpPr>
              <a:spLocks noChangeArrowheads="1"/>
            </p:cNvSpPr>
            <p:nvPr/>
          </p:nvSpPr>
          <p:spPr bwMode="auto">
            <a:xfrm>
              <a:off x="2464" y="1191"/>
              <a:ext cx="8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x=0     x=1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6" name="Rectangle 150"/>
            <p:cNvSpPr>
              <a:spLocks noChangeArrowheads="1"/>
            </p:cNvSpPr>
            <p:nvPr/>
          </p:nvSpPr>
          <p:spPr bwMode="auto">
            <a:xfrm>
              <a:off x="3281" y="119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7" name="Rectangle 151"/>
            <p:cNvSpPr>
              <a:spLocks noChangeArrowheads="1"/>
            </p:cNvSpPr>
            <p:nvPr/>
          </p:nvSpPr>
          <p:spPr bwMode="auto">
            <a:xfrm>
              <a:off x="3815" y="972"/>
              <a:ext cx="57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Output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8" name="Rectangle 152"/>
            <p:cNvSpPr>
              <a:spLocks noChangeArrowheads="1"/>
            </p:cNvSpPr>
            <p:nvPr/>
          </p:nvSpPr>
          <p:spPr bwMode="auto">
            <a:xfrm>
              <a:off x="4396" y="972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9" name="Rectangle 153"/>
            <p:cNvSpPr>
              <a:spLocks noChangeArrowheads="1"/>
            </p:cNvSpPr>
            <p:nvPr/>
          </p:nvSpPr>
          <p:spPr bwMode="auto">
            <a:xfrm>
              <a:off x="3744" y="1191"/>
              <a:ext cx="71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x=0   x=1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0" name="Rectangle 154"/>
            <p:cNvSpPr>
              <a:spLocks noChangeArrowheads="1"/>
            </p:cNvSpPr>
            <p:nvPr/>
          </p:nvSpPr>
          <p:spPr bwMode="auto">
            <a:xfrm>
              <a:off x="4468" y="1191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1" name="Rectangle 155"/>
            <p:cNvSpPr>
              <a:spLocks noChangeArrowheads="1"/>
            </p:cNvSpPr>
            <p:nvPr/>
          </p:nvSpPr>
          <p:spPr bwMode="auto">
            <a:xfrm>
              <a:off x="1343" y="953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2" name="Line 156"/>
            <p:cNvSpPr>
              <a:spLocks noChangeShapeType="1"/>
            </p:cNvSpPr>
            <p:nvPr/>
          </p:nvSpPr>
          <p:spPr bwMode="auto">
            <a:xfrm>
              <a:off x="1343" y="95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3" name="Line 157"/>
            <p:cNvSpPr>
              <a:spLocks noChangeShapeType="1"/>
            </p:cNvSpPr>
            <p:nvPr/>
          </p:nvSpPr>
          <p:spPr bwMode="auto">
            <a:xfrm>
              <a:off x="1343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4" name="Rectangle 158"/>
            <p:cNvSpPr>
              <a:spLocks noChangeArrowheads="1"/>
            </p:cNvSpPr>
            <p:nvPr/>
          </p:nvSpPr>
          <p:spPr bwMode="auto">
            <a:xfrm>
              <a:off x="1343" y="953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5" name="Line 159"/>
            <p:cNvSpPr>
              <a:spLocks noChangeShapeType="1"/>
            </p:cNvSpPr>
            <p:nvPr/>
          </p:nvSpPr>
          <p:spPr bwMode="auto">
            <a:xfrm>
              <a:off x="1343" y="95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6" name="Line 160"/>
            <p:cNvSpPr>
              <a:spLocks noChangeShapeType="1"/>
            </p:cNvSpPr>
            <p:nvPr/>
          </p:nvSpPr>
          <p:spPr bwMode="auto">
            <a:xfrm>
              <a:off x="1343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7" name="Rectangle 161"/>
            <p:cNvSpPr>
              <a:spLocks noChangeArrowheads="1"/>
            </p:cNvSpPr>
            <p:nvPr/>
          </p:nvSpPr>
          <p:spPr bwMode="auto">
            <a:xfrm>
              <a:off x="1355" y="953"/>
              <a:ext cx="88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48" name="Line 162"/>
            <p:cNvSpPr>
              <a:spLocks noChangeShapeType="1"/>
            </p:cNvSpPr>
            <p:nvPr/>
          </p:nvSpPr>
          <p:spPr bwMode="auto">
            <a:xfrm>
              <a:off x="1355" y="953"/>
              <a:ext cx="8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9" name="Rectangle 163"/>
            <p:cNvSpPr>
              <a:spLocks noChangeArrowheads="1"/>
            </p:cNvSpPr>
            <p:nvPr/>
          </p:nvSpPr>
          <p:spPr bwMode="auto">
            <a:xfrm>
              <a:off x="2252" y="953"/>
              <a:ext cx="124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0" name="Line 164"/>
            <p:cNvSpPr>
              <a:spLocks noChangeShapeType="1"/>
            </p:cNvSpPr>
            <p:nvPr/>
          </p:nvSpPr>
          <p:spPr bwMode="auto">
            <a:xfrm>
              <a:off x="2252" y="953"/>
              <a:ext cx="12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1" name="Rectangle 165"/>
            <p:cNvSpPr>
              <a:spLocks noChangeArrowheads="1"/>
            </p:cNvSpPr>
            <p:nvPr/>
          </p:nvSpPr>
          <p:spPr bwMode="auto">
            <a:xfrm>
              <a:off x="3508" y="953"/>
              <a:ext cx="1199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2" name="Line 166"/>
            <p:cNvSpPr>
              <a:spLocks noChangeShapeType="1"/>
            </p:cNvSpPr>
            <p:nvPr/>
          </p:nvSpPr>
          <p:spPr bwMode="auto">
            <a:xfrm>
              <a:off x="3508" y="953"/>
              <a:ext cx="11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3" name="Rectangle 167"/>
            <p:cNvSpPr>
              <a:spLocks noChangeArrowheads="1"/>
            </p:cNvSpPr>
            <p:nvPr/>
          </p:nvSpPr>
          <p:spPr bwMode="auto">
            <a:xfrm>
              <a:off x="4707" y="953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4" name="Line 168"/>
            <p:cNvSpPr>
              <a:spLocks noChangeShapeType="1"/>
            </p:cNvSpPr>
            <p:nvPr/>
          </p:nvSpPr>
          <p:spPr bwMode="auto">
            <a:xfrm>
              <a:off x="4707" y="9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5" name="Line 169"/>
            <p:cNvSpPr>
              <a:spLocks noChangeShapeType="1"/>
            </p:cNvSpPr>
            <p:nvPr/>
          </p:nvSpPr>
          <p:spPr bwMode="auto">
            <a:xfrm>
              <a:off x="4707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6" name="Rectangle 170"/>
            <p:cNvSpPr>
              <a:spLocks noChangeArrowheads="1"/>
            </p:cNvSpPr>
            <p:nvPr/>
          </p:nvSpPr>
          <p:spPr bwMode="auto">
            <a:xfrm>
              <a:off x="4707" y="953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57" name="Line 171"/>
            <p:cNvSpPr>
              <a:spLocks noChangeShapeType="1"/>
            </p:cNvSpPr>
            <p:nvPr/>
          </p:nvSpPr>
          <p:spPr bwMode="auto">
            <a:xfrm>
              <a:off x="4707" y="9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8" name="Line 172"/>
            <p:cNvSpPr>
              <a:spLocks noChangeShapeType="1"/>
            </p:cNvSpPr>
            <p:nvPr/>
          </p:nvSpPr>
          <p:spPr bwMode="auto">
            <a:xfrm>
              <a:off x="4707" y="95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9" name="Rectangle 173"/>
            <p:cNvSpPr>
              <a:spLocks noChangeArrowheads="1"/>
            </p:cNvSpPr>
            <p:nvPr/>
          </p:nvSpPr>
          <p:spPr bwMode="auto">
            <a:xfrm>
              <a:off x="1343" y="964"/>
              <a:ext cx="12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0" name="Line 174"/>
            <p:cNvSpPr>
              <a:spLocks noChangeShapeType="1"/>
            </p:cNvSpPr>
            <p:nvPr/>
          </p:nvSpPr>
          <p:spPr bwMode="auto">
            <a:xfrm>
              <a:off x="1343" y="964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1" name="Rectangle 175"/>
            <p:cNvSpPr>
              <a:spLocks noChangeArrowheads="1"/>
            </p:cNvSpPr>
            <p:nvPr/>
          </p:nvSpPr>
          <p:spPr bwMode="auto">
            <a:xfrm>
              <a:off x="4707" y="964"/>
              <a:ext cx="11" cy="43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2" name="Line 176"/>
            <p:cNvSpPr>
              <a:spLocks noChangeShapeType="1"/>
            </p:cNvSpPr>
            <p:nvPr/>
          </p:nvSpPr>
          <p:spPr bwMode="auto">
            <a:xfrm>
              <a:off x="4707" y="964"/>
              <a:ext cx="1" cy="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3" name="Rectangle 177"/>
            <p:cNvSpPr>
              <a:spLocks noChangeArrowheads="1"/>
            </p:cNvSpPr>
            <p:nvPr/>
          </p:nvSpPr>
          <p:spPr bwMode="auto">
            <a:xfrm>
              <a:off x="1730" y="1416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4" name="Rectangle 178"/>
            <p:cNvSpPr>
              <a:spLocks noChangeArrowheads="1"/>
            </p:cNvSpPr>
            <p:nvPr/>
          </p:nvSpPr>
          <p:spPr bwMode="auto">
            <a:xfrm>
              <a:off x="1865" y="141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5" name="Rectangle 179"/>
            <p:cNvSpPr>
              <a:spLocks noChangeArrowheads="1"/>
            </p:cNvSpPr>
            <p:nvPr/>
          </p:nvSpPr>
          <p:spPr bwMode="auto">
            <a:xfrm>
              <a:off x="2581" y="1416"/>
              <a:ext cx="5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      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6" name="Rectangle 180"/>
            <p:cNvSpPr>
              <a:spLocks noChangeArrowheads="1"/>
            </p:cNvSpPr>
            <p:nvPr/>
          </p:nvSpPr>
          <p:spPr bwMode="auto">
            <a:xfrm>
              <a:off x="3166" y="141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7" name="Rectangle 181"/>
            <p:cNvSpPr>
              <a:spLocks noChangeArrowheads="1"/>
            </p:cNvSpPr>
            <p:nvPr/>
          </p:nvSpPr>
          <p:spPr bwMode="auto">
            <a:xfrm>
              <a:off x="3826" y="1416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8" name="Rectangle 182"/>
            <p:cNvSpPr>
              <a:spLocks noChangeArrowheads="1"/>
            </p:cNvSpPr>
            <p:nvPr/>
          </p:nvSpPr>
          <p:spPr bwMode="auto">
            <a:xfrm>
              <a:off x="4385" y="1416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69" name="Rectangle 183"/>
            <p:cNvSpPr>
              <a:spLocks noChangeArrowheads="1"/>
            </p:cNvSpPr>
            <p:nvPr/>
          </p:nvSpPr>
          <p:spPr bwMode="auto">
            <a:xfrm>
              <a:off x="1343" y="1403"/>
              <a:ext cx="1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0" name="Line 184"/>
            <p:cNvSpPr>
              <a:spLocks noChangeShapeType="1"/>
            </p:cNvSpPr>
            <p:nvPr/>
          </p:nvSpPr>
          <p:spPr bwMode="auto">
            <a:xfrm>
              <a:off x="1343" y="140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1" name="Rectangle 185"/>
            <p:cNvSpPr>
              <a:spLocks noChangeArrowheads="1"/>
            </p:cNvSpPr>
            <p:nvPr/>
          </p:nvSpPr>
          <p:spPr bwMode="auto">
            <a:xfrm>
              <a:off x="1355" y="1403"/>
              <a:ext cx="88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2" name="Line 186"/>
            <p:cNvSpPr>
              <a:spLocks noChangeShapeType="1"/>
            </p:cNvSpPr>
            <p:nvPr/>
          </p:nvSpPr>
          <p:spPr bwMode="auto">
            <a:xfrm>
              <a:off x="1355" y="1403"/>
              <a:ext cx="8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3" name="Rectangle 187"/>
            <p:cNvSpPr>
              <a:spLocks noChangeArrowheads="1"/>
            </p:cNvSpPr>
            <p:nvPr/>
          </p:nvSpPr>
          <p:spPr bwMode="auto">
            <a:xfrm>
              <a:off x="2257" y="1403"/>
              <a:ext cx="124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4" name="Line 188"/>
            <p:cNvSpPr>
              <a:spLocks noChangeShapeType="1"/>
            </p:cNvSpPr>
            <p:nvPr/>
          </p:nvSpPr>
          <p:spPr bwMode="auto">
            <a:xfrm>
              <a:off x="2257" y="1403"/>
              <a:ext cx="1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5" name="Rectangle 189"/>
            <p:cNvSpPr>
              <a:spLocks noChangeArrowheads="1"/>
            </p:cNvSpPr>
            <p:nvPr/>
          </p:nvSpPr>
          <p:spPr bwMode="auto">
            <a:xfrm>
              <a:off x="3514" y="1403"/>
              <a:ext cx="119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6" name="Line 190"/>
            <p:cNvSpPr>
              <a:spLocks noChangeShapeType="1"/>
            </p:cNvSpPr>
            <p:nvPr/>
          </p:nvSpPr>
          <p:spPr bwMode="auto">
            <a:xfrm>
              <a:off x="3514" y="1403"/>
              <a:ext cx="11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7" name="Rectangle 191"/>
            <p:cNvSpPr>
              <a:spLocks noChangeArrowheads="1"/>
            </p:cNvSpPr>
            <p:nvPr/>
          </p:nvSpPr>
          <p:spPr bwMode="auto">
            <a:xfrm>
              <a:off x="4707" y="1403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78" name="Line 192"/>
            <p:cNvSpPr>
              <a:spLocks noChangeShapeType="1"/>
            </p:cNvSpPr>
            <p:nvPr/>
          </p:nvSpPr>
          <p:spPr bwMode="auto">
            <a:xfrm>
              <a:off x="4707" y="140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9" name="Rectangle 193"/>
            <p:cNvSpPr>
              <a:spLocks noChangeArrowheads="1"/>
            </p:cNvSpPr>
            <p:nvPr/>
          </p:nvSpPr>
          <p:spPr bwMode="auto">
            <a:xfrm>
              <a:off x="1343" y="1408"/>
              <a:ext cx="12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0" name="Line 194"/>
            <p:cNvSpPr>
              <a:spLocks noChangeShapeType="1"/>
            </p:cNvSpPr>
            <p:nvPr/>
          </p:nvSpPr>
          <p:spPr bwMode="auto">
            <a:xfrm>
              <a:off x="1343" y="140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1" name="Rectangle 195"/>
            <p:cNvSpPr>
              <a:spLocks noChangeArrowheads="1"/>
            </p:cNvSpPr>
            <p:nvPr/>
          </p:nvSpPr>
          <p:spPr bwMode="auto">
            <a:xfrm>
              <a:off x="4707" y="1408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2" name="Line 196"/>
            <p:cNvSpPr>
              <a:spLocks noChangeShapeType="1"/>
            </p:cNvSpPr>
            <p:nvPr/>
          </p:nvSpPr>
          <p:spPr bwMode="auto">
            <a:xfrm>
              <a:off x="4707" y="140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3" name="Rectangle 197"/>
            <p:cNvSpPr>
              <a:spLocks noChangeArrowheads="1"/>
            </p:cNvSpPr>
            <p:nvPr/>
          </p:nvSpPr>
          <p:spPr bwMode="auto">
            <a:xfrm>
              <a:off x="1734" y="1640"/>
              <a:ext cx="12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4" name="Rectangle 198"/>
            <p:cNvSpPr>
              <a:spLocks noChangeArrowheads="1"/>
            </p:cNvSpPr>
            <p:nvPr/>
          </p:nvSpPr>
          <p:spPr bwMode="auto">
            <a:xfrm>
              <a:off x="1859" y="164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5" name="Rectangle 199"/>
            <p:cNvSpPr>
              <a:spLocks noChangeArrowheads="1"/>
            </p:cNvSpPr>
            <p:nvPr/>
          </p:nvSpPr>
          <p:spPr bwMode="auto">
            <a:xfrm>
              <a:off x="2575" y="1640"/>
              <a:ext cx="58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      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6" name="Rectangle 200"/>
            <p:cNvSpPr>
              <a:spLocks noChangeArrowheads="1"/>
            </p:cNvSpPr>
            <p:nvPr/>
          </p:nvSpPr>
          <p:spPr bwMode="auto">
            <a:xfrm>
              <a:off x="3169" y="164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7" name="Rectangle 201"/>
            <p:cNvSpPr>
              <a:spLocks noChangeArrowheads="1"/>
            </p:cNvSpPr>
            <p:nvPr/>
          </p:nvSpPr>
          <p:spPr bwMode="auto">
            <a:xfrm>
              <a:off x="3826" y="1640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8" name="Rectangle 202"/>
            <p:cNvSpPr>
              <a:spLocks noChangeArrowheads="1"/>
            </p:cNvSpPr>
            <p:nvPr/>
          </p:nvSpPr>
          <p:spPr bwMode="auto">
            <a:xfrm>
              <a:off x="4385" y="164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89" name="Rectangle 203"/>
            <p:cNvSpPr>
              <a:spLocks noChangeArrowheads="1"/>
            </p:cNvSpPr>
            <p:nvPr/>
          </p:nvSpPr>
          <p:spPr bwMode="auto">
            <a:xfrm>
              <a:off x="1343" y="1627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0" name="Line 204"/>
            <p:cNvSpPr>
              <a:spLocks noChangeShapeType="1"/>
            </p:cNvSpPr>
            <p:nvPr/>
          </p:nvSpPr>
          <p:spPr bwMode="auto">
            <a:xfrm>
              <a:off x="1343" y="16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1" name="Rectangle 205"/>
            <p:cNvSpPr>
              <a:spLocks noChangeArrowheads="1"/>
            </p:cNvSpPr>
            <p:nvPr/>
          </p:nvSpPr>
          <p:spPr bwMode="auto">
            <a:xfrm>
              <a:off x="1355" y="1627"/>
              <a:ext cx="88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2" name="Rectangle 206"/>
            <p:cNvSpPr>
              <a:spLocks noChangeArrowheads="1"/>
            </p:cNvSpPr>
            <p:nvPr/>
          </p:nvSpPr>
          <p:spPr bwMode="auto">
            <a:xfrm>
              <a:off x="2248" y="1627"/>
              <a:ext cx="12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3" name="Rectangle 207"/>
            <p:cNvSpPr>
              <a:spLocks noChangeArrowheads="1"/>
            </p:cNvSpPr>
            <p:nvPr/>
          </p:nvSpPr>
          <p:spPr bwMode="auto">
            <a:xfrm>
              <a:off x="3504" y="1627"/>
              <a:ext cx="120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4" name="Rectangle 208"/>
            <p:cNvSpPr>
              <a:spLocks noChangeArrowheads="1"/>
            </p:cNvSpPr>
            <p:nvPr/>
          </p:nvSpPr>
          <p:spPr bwMode="auto">
            <a:xfrm>
              <a:off x="4707" y="1627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5" name="Line 209"/>
            <p:cNvSpPr>
              <a:spLocks noChangeShapeType="1"/>
            </p:cNvSpPr>
            <p:nvPr/>
          </p:nvSpPr>
          <p:spPr bwMode="auto">
            <a:xfrm>
              <a:off x="4707" y="162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6" name="Rectangle 210"/>
            <p:cNvSpPr>
              <a:spLocks noChangeArrowheads="1"/>
            </p:cNvSpPr>
            <p:nvPr/>
          </p:nvSpPr>
          <p:spPr bwMode="auto">
            <a:xfrm>
              <a:off x="1343" y="1633"/>
              <a:ext cx="12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7" name="Line 211"/>
            <p:cNvSpPr>
              <a:spLocks noChangeShapeType="1"/>
            </p:cNvSpPr>
            <p:nvPr/>
          </p:nvSpPr>
          <p:spPr bwMode="auto">
            <a:xfrm>
              <a:off x="1343" y="1633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8" name="Rectangle 212"/>
            <p:cNvSpPr>
              <a:spLocks noChangeArrowheads="1"/>
            </p:cNvSpPr>
            <p:nvPr/>
          </p:nvSpPr>
          <p:spPr bwMode="auto">
            <a:xfrm>
              <a:off x="4707" y="1633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9" name="Line 213"/>
            <p:cNvSpPr>
              <a:spLocks noChangeShapeType="1"/>
            </p:cNvSpPr>
            <p:nvPr/>
          </p:nvSpPr>
          <p:spPr bwMode="auto">
            <a:xfrm>
              <a:off x="4707" y="1633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0" name="Rectangle 214"/>
            <p:cNvSpPr>
              <a:spLocks noChangeArrowheads="1"/>
            </p:cNvSpPr>
            <p:nvPr/>
          </p:nvSpPr>
          <p:spPr bwMode="auto">
            <a:xfrm>
              <a:off x="1730" y="1865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1" name="Rectangle 215"/>
            <p:cNvSpPr>
              <a:spLocks noChangeArrowheads="1"/>
            </p:cNvSpPr>
            <p:nvPr/>
          </p:nvSpPr>
          <p:spPr bwMode="auto">
            <a:xfrm>
              <a:off x="1865" y="186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2" name="Rectangle 216"/>
            <p:cNvSpPr>
              <a:spLocks noChangeArrowheads="1"/>
            </p:cNvSpPr>
            <p:nvPr/>
          </p:nvSpPr>
          <p:spPr bwMode="auto">
            <a:xfrm>
              <a:off x="2575" y="1865"/>
              <a:ext cx="58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       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3" name="Rectangle 217"/>
            <p:cNvSpPr>
              <a:spLocks noChangeArrowheads="1"/>
            </p:cNvSpPr>
            <p:nvPr/>
          </p:nvSpPr>
          <p:spPr bwMode="auto">
            <a:xfrm>
              <a:off x="3169" y="186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4" name="Rectangle 218"/>
            <p:cNvSpPr>
              <a:spLocks noChangeArrowheads="1"/>
            </p:cNvSpPr>
            <p:nvPr/>
          </p:nvSpPr>
          <p:spPr bwMode="auto">
            <a:xfrm>
              <a:off x="3826" y="1865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5" name="Rectangle 219"/>
            <p:cNvSpPr>
              <a:spLocks noChangeArrowheads="1"/>
            </p:cNvSpPr>
            <p:nvPr/>
          </p:nvSpPr>
          <p:spPr bwMode="auto">
            <a:xfrm>
              <a:off x="4385" y="1865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6" name="Rectangle 220"/>
            <p:cNvSpPr>
              <a:spLocks noChangeArrowheads="1"/>
            </p:cNvSpPr>
            <p:nvPr/>
          </p:nvSpPr>
          <p:spPr bwMode="auto">
            <a:xfrm>
              <a:off x="1343" y="1852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7" name="Line 221"/>
            <p:cNvSpPr>
              <a:spLocks noChangeShapeType="1"/>
            </p:cNvSpPr>
            <p:nvPr/>
          </p:nvSpPr>
          <p:spPr bwMode="auto">
            <a:xfrm>
              <a:off x="1343" y="185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8" name="Rectangle 222"/>
            <p:cNvSpPr>
              <a:spLocks noChangeArrowheads="1"/>
            </p:cNvSpPr>
            <p:nvPr/>
          </p:nvSpPr>
          <p:spPr bwMode="auto">
            <a:xfrm>
              <a:off x="1355" y="1852"/>
              <a:ext cx="88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9" name="Line 223"/>
            <p:cNvSpPr>
              <a:spLocks noChangeShapeType="1"/>
            </p:cNvSpPr>
            <p:nvPr/>
          </p:nvSpPr>
          <p:spPr bwMode="auto">
            <a:xfrm>
              <a:off x="1355" y="1852"/>
              <a:ext cx="8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0" name="Rectangle 224"/>
            <p:cNvSpPr>
              <a:spLocks noChangeArrowheads="1"/>
            </p:cNvSpPr>
            <p:nvPr/>
          </p:nvSpPr>
          <p:spPr bwMode="auto">
            <a:xfrm>
              <a:off x="2248" y="1852"/>
              <a:ext cx="125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1" name="Line 225"/>
            <p:cNvSpPr>
              <a:spLocks noChangeShapeType="1"/>
            </p:cNvSpPr>
            <p:nvPr/>
          </p:nvSpPr>
          <p:spPr bwMode="auto">
            <a:xfrm>
              <a:off x="2248" y="1852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2" name="Rectangle 226"/>
            <p:cNvSpPr>
              <a:spLocks noChangeArrowheads="1"/>
            </p:cNvSpPr>
            <p:nvPr/>
          </p:nvSpPr>
          <p:spPr bwMode="auto">
            <a:xfrm>
              <a:off x="3504" y="1852"/>
              <a:ext cx="120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3" name="Line 227"/>
            <p:cNvSpPr>
              <a:spLocks noChangeShapeType="1"/>
            </p:cNvSpPr>
            <p:nvPr/>
          </p:nvSpPr>
          <p:spPr bwMode="auto">
            <a:xfrm>
              <a:off x="3504" y="1852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4" name="Rectangle 228"/>
            <p:cNvSpPr>
              <a:spLocks noChangeArrowheads="1"/>
            </p:cNvSpPr>
            <p:nvPr/>
          </p:nvSpPr>
          <p:spPr bwMode="auto">
            <a:xfrm>
              <a:off x="4707" y="1852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5" name="Line 229"/>
            <p:cNvSpPr>
              <a:spLocks noChangeShapeType="1"/>
            </p:cNvSpPr>
            <p:nvPr/>
          </p:nvSpPr>
          <p:spPr bwMode="auto">
            <a:xfrm>
              <a:off x="4707" y="185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6" name="Rectangle 230"/>
            <p:cNvSpPr>
              <a:spLocks noChangeArrowheads="1"/>
            </p:cNvSpPr>
            <p:nvPr/>
          </p:nvSpPr>
          <p:spPr bwMode="auto">
            <a:xfrm>
              <a:off x="1343" y="1858"/>
              <a:ext cx="12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7" name="Line 231"/>
            <p:cNvSpPr>
              <a:spLocks noChangeShapeType="1"/>
            </p:cNvSpPr>
            <p:nvPr/>
          </p:nvSpPr>
          <p:spPr bwMode="auto">
            <a:xfrm>
              <a:off x="1343" y="185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8" name="Rectangle 232"/>
            <p:cNvSpPr>
              <a:spLocks noChangeArrowheads="1"/>
            </p:cNvSpPr>
            <p:nvPr/>
          </p:nvSpPr>
          <p:spPr bwMode="auto">
            <a:xfrm>
              <a:off x="4707" y="1858"/>
              <a:ext cx="11" cy="2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9" name="Line 233"/>
            <p:cNvSpPr>
              <a:spLocks noChangeShapeType="1"/>
            </p:cNvSpPr>
            <p:nvPr/>
          </p:nvSpPr>
          <p:spPr bwMode="auto">
            <a:xfrm>
              <a:off x="4707" y="1858"/>
              <a:ext cx="1" cy="2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0" name="Rectangle 234"/>
            <p:cNvSpPr>
              <a:spLocks noChangeArrowheads="1"/>
            </p:cNvSpPr>
            <p:nvPr/>
          </p:nvSpPr>
          <p:spPr bwMode="auto">
            <a:xfrm>
              <a:off x="1730" y="2090"/>
              <a:ext cx="13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1" name="Rectangle 235"/>
            <p:cNvSpPr>
              <a:spLocks noChangeArrowheads="1"/>
            </p:cNvSpPr>
            <p:nvPr/>
          </p:nvSpPr>
          <p:spPr bwMode="auto">
            <a:xfrm>
              <a:off x="1865" y="209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2" name="Rectangle 236"/>
            <p:cNvSpPr>
              <a:spLocks noChangeArrowheads="1"/>
            </p:cNvSpPr>
            <p:nvPr/>
          </p:nvSpPr>
          <p:spPr bwMode="auto">
            <a:xfrm>
              <a:off x="2581" y="2090"/>
              <a:ext cx="5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      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3" name="Rectangle 237"/>
            <p:cNvSpPr>
              <a:spLocks noChangeArrowheads="1"/>
            </p:cNvSpPr>
            <p:nvPr/>
          </p:nvSpPr>
          <p:spPr bwMode="auto">
            <a:xfrm>
              <a:off x="3166" y="209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4" name="Rectangle 238"/>
            <p:cNvSpPr>
              <a:spLocks noChangeArrowheads="1"/>
            </p:cNvSpPr>
            <p:nvPr/>
          </p:nvSpPr>
          <p:spPr bwMode="auto">
            <a:xfrm>
              <a:off x="3826" y="2090"/>
              <a:ext cx="55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0        1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5" name="Rectangle 239"/>
            <p:cNvSpPr>
              <a:spLocks noChangeArrowheads="1"/>
            </p:cNvSpPr>
            <p:nvPr/>
          </p:nvSpPr>
          <p:spPr bwMode="auto">
            <a:xfrm>
              <a:off x="4385" y="2090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230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6" name="Line 240"/>
            <p:cNvSpPr>
              <a:spLocks noChangeShapeType="1"/>
            </p:cNvSpPr>
            <p:nvPr/>
          </p:nvSpPr>
          <p:spPr bwMode="auto">
            <a:xfrm>
              <a:off x="1343" y="207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7" name="Line 241"/>
            <p:cNvSpPr>
              <a:spLocks noChangeShapeType="1"/>
            </p:cNvSpPr>
            <p:nvPr/>
          </p:nvSpPr>
          <p:spPr bwMode="auto">
            <a:xfrm>
              <a:off x="1355" y="2077"/>
              <a:ext cx="88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8" name="Line 242"/>
            <p:cNvSpPr>
              <a:spLocks noChangeShapeType="1"/>
            </p:cNvSpPr>
            <p:nvPr/>
          </p:nvSpPr>
          <p:spPr bwMode="auto">
            <a:xfrm>
              <a:off x="2248" y="2077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9" name="Line 243"/>
            <p:cNvSpPr>
              <a:spLocks noChangeShapeType="1"/>
            </p:cNvSpPr>
            <p:nvPr/>
          </p:nvSpPr>
          <p:spPr bwMode="auto">
            <a:xfrm>
              <a:off x="3504" y="2077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0" name="Line 244"/>
            <p:cNvSpPr>
              <a:spLocks noChangeShapeType="1"/>
            </p:cNvSpPr>
            <p:nvPr/>
          </p:nvSpPr>
          <p:spPr bwMode="auto">
            <a:xfrm>
              <a:off x="4707" y="207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1" name="Rectangle 245"/>
            <p:cNvSpPr>
              <a:spLocks noChangeArrowheads="1"/>
            </p:cNvSpPr>
            <p:nvPr/>
          </p:nvSpPr>
          <p:spPr bwMode="auto">
            <a:xfrm>
              <a:off x="1343" y="2082"/>
              <a:ext cx="12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32" name="Line 246"/>
            <p:cNvSpPr>
              <a:spLocks noChangeShapeType="1"/>
            </p:cNvSpPr>
            <p:nvPr/>
          </p:nvSpPr>
          <p:spPr bwMode="auto">
            <a:xfrm>
              <a:off x="1343" y="2082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3" name="Line 247"/>
            <p:cNvSpPr>
              <a:spLocks noChangeShapeType="1"/>
            </p:cNvSpPr>
            <p:nvPr/>
          </p:nvSpPr>
          <p:spPr bwMode="auto">
            <a:xfrm>
              <a:off x="1343" y="2302"/>
              <a:ext cx="8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4" name="Line 248"/>
            <p:cNvSpPr>
              <a:spLocks noChangeShapeType="1"/>
            </p:cNvSpPr>
            <p:nvPr/>
          </p:nvSpPr>
          <p:spPr bwMode="auto">
            <a:xfrm>
              <a:off x="2248" y="2302"/>
              <a:ext cx="1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5" name="Line 249"/>
            <p:cNvSpPr>
              <a:spLocks noChangeShapeType="1"/>
            </p:cNvSpPr>
            <p:nvPr/>
          </p:nvSpPr>
          <p:spPr bwMode="auto">
            <a:xfrm>
              <a:off x="3504" y="2302"/>
              <a:ext cx="120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6" name="Rectangle 250"/>
            <p:cNvSpPr>
              <a:spLocks noChangeArrowheads="1"/>
            </p:cNvSpPr>
            <p:nvPr/>
          </p:nvSpPr>
          <p:spPr bwMode="auto">
            <a:xfrm>
              <a:off x="4707" y="2082"/>
              <a:ext cx="11" cy="2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37" name="Line 251"/>
            <p:cNvSpPr>
              <a:spLocks noChangeShapeType="1"/>
            </p:cNvSpPr>
            <p:nvPr/>
          </p:nvSpPr>
          <p:spPr bwMode="auto">
            <a:xfrm>
              <a:off x="4707" y="2082"/>
              <a:ext cx="1" cy="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8" name="Line 252"/>
            <p:cNvSpPr>
              <a:spLocks noChangeShapeType="1"/>
            </p:cNvSpPr>
            <p:nvPr/>
          </p:nvSpPr>
          <p:spPr bwMode="auto">
            <a:xfrm>
              <a:off x="4707" y="230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9" name="Line 253"/>
            <p:cNvSpPr>
              <a:spLocks noChangeShapeType="1"/>
            </p:cNvSpPr>
            <p:nvPr/>
          </p:nvSpPr>
          <p:spPr bwMode="auto">
            <a:xfrm>
              <a:off x="2248" y="952"/>
              <a:ext cx="0" cy="1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0" name="Line 254"/>
            <p:cNvSpPr>
              <a:spLocks noChangeShapeType="1"/>
            </p:cNvSpPr>
            <p:nvPr/>
          </p:nvSpPr>
          <p:spPr bwMode="auto">
            <a:xfrm>
              <a:off x="3504" y="968"/>
              <a:ext cx="0" cy="1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CA30B2-1E9E-420D-AC92-BFE1F6BE8E9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State Assignment: Example</a:t>
            </a:r>
          </a:p>
        </p:txBody>
      </p:sp>
      <p:sp>
        <p:nvSpPr>
          <p:cNvPr id="2094166" name="Rectangle 86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7772400" cy="1684337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mtClean="0"/>
              <a:t>Assignment  1: </a:t>
            </a:r>
          </a:p>
          <a:p>
            <a:pPr marL="1143000" lvl="2" indent="-228600" eaLnBrk="1" hangingPunct="1"/>
            <a:r>
              <a:rPr lang="en-US" altLang="fa-IR" smtClean="0"/>
              <a:t>A = 00, B = 01, C = 10, D = 11</a:t>
            </a:r>
          </a:p>
          <a:p>
            <a:pPr marL="742950" lvl="1" indent="-285750" eaLnBrk="1" hangingPunct="1"/>
            <a:r>
              <a:rPr lang="en-US" altLang="fa-IR" smtClean="0"/>
              <a:t>The resulting coded state table:</a:t>
            </a:r>
          </a:p>
          <a:p>
            <a:pPr marL="742950" lvl="1" indent="-285750" eaLnBrk="1" hangingPunct="1"/>
            <a:endParaRPr lang="en-US" altLang="fa-IR" smtClean="0"/>
          </a:p>
          <a:p>
            <a:pPr marL="742950" lvl="1" indent="-285750" eaLnBrk="1" hangingPunct="1"/>
            <a:endParaRPr lang="en-US" altLang="fa-IR" smtClean="0"/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fa-IR" sz="1800" smtClean="0"/>
          </a:p>
        </p:txBody>
      </p:sp>
      <p:graphicFrame>
        <p:nvGraphicFramePr>
          <p:cNvPr id="2094208" name="Group 128"/>
          <p:cNvGraphicFramePr>
            <a:graphicFrameLocks noGrp="1"/>
          </p:cNvGraphicFramePr>
          <p:nvPr/>
        </p:nvGraphicFramePr>
        <p:xfrm>
          <a:off x="1835150" y="3044825"/>
          <a:ext cx="5027613" cy="3051176"/>
        </p:xfrm>
        <a:graphic>
          <a:graphicData uri="http://schemas.openxmlformats.org/drawingml/2006/table">
            <a:tbl>
              <a:tblPr/>
              <a:tblGrid>
                <a:gridCol w="1370013"/>
                <a:gridCol w="866775"/>
                <a:gridCol w="927100"/>
                <a:gridCol w="971550"/>
                <a:gridCol w="892175"/>
              </a:tblGrid>
              <a:tr h="978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Next 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 = 0 x = 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x = 0 x = 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  <a:cs typeface="Zar" pitchFamily="2" charset="-7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94205" name="Object 125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9" name="Equation" r:id="rId4" imgW="101556" imgH="190417" progId="Equation.3">
                  <p:embed/>
                </p:oleObj>
              </mc:Choice>
              <mc:Fallback>
                <p:oleObj name="Equation" r:id="rId4" imgW="101556" imgH="190417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4206" name="Object 126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Equation" r:id="rId6" imgW="101556" imgH="190417" progId="Equation.3">
                  <p:embed/>
                </p:oleObj>
              </mc:Choice>
              <mc:Fallback>
                <p:oleObj name="Equation" r:id="rId6" imgW="101556" imgH="190417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4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9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9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9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C50BC7-D5F6-4D52-A24C-5916B0DE338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Flip-Flop Input and Output Equations: Example (version 1)</a:t>
            </a:r>
          </a:p>
        </p:txBody>
      </p:sp>
      <p:grpSp>
        <p:nvGrpSpPr>
          <p:cNvPr id="49156" name="Group 270"/>
          <p:cNvGrpSpPr>
            <a:grpSpLocks/>
          </p:cNvGrpSpPr>
          <p:nvPr/>
        </p:nvGrpSpPr>
        <p:grpSpPr bwMode="auto">
          <a:xfrm>
            <a:off x="323850" y="2924175"/>
            <a:ext cx="3384550" cy="2757488"/>
            <a:chOff x="204" y="1842"/>
            <a:chExt cx="2132" cy="1737"/>
          </a:xfrm>
        </p:grpSpPr>
        <p:sp>
          <p:nvSpPr>
            <p:cNvPr id="49195" name="Rectangle 198"/>
            <p:cNvSpPr>
              <a:spLocks noChangeArrowheads="1"/>
            </p:cNvSpPr>
            <p:nvPr/>
          </p:nvSpPr>
          <p:spPr bwMode="auto">
            <a:xfrm>
              <a:off x="591" y="2239"/>
              <a:ext cx="1449" cy="668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196" name="Line 199"/>
            <p:cNvSpPr>
              <a:spLocks noChangeShapeType="1"/>
            </p:cNvSpPr>
            <p:nvPr/>
          </p:nvSpPr>
          <p:spPr bwMode="auto">
            <a:xfrm>
              <a:off x="584" y="2566"/>
              <a:ext cx="143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7" name="Line 200"/>
            <p:cNvSpPr>
              <a:spLocks noChangeShapeType="1"/>
            </p:cNvSpPr>
            <p:nvPr/>
          </p:nvSpPr>
          <p:spPr bwMode="auto">
            <a:xfrm>
              <a:off x="918" y="223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8" name="Line 201"/>
            <p:cNvSpPr>
              <a:spLocks noChangeShapeType="1"/>
            </p:cNvSpPr>
            <p:nvPr/>
          </p:nvSpPr>
          <p:spPr bwMode="auto">
            <a:xfrm flipH="1" flipV="1">
              <a:off x="374" y="2023"/>
              <a:ext cx="210" cy="19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9" name="Line 202"/>
            <p:cNvSpPr>
              <a:spLocks noChangeShapeType="1"/>
            </p:cNvSpPr>
            <p:nvPr/>
          </p:nvSpPr>
          <p:spPr bwMode="auto">
            <a:xfrm>
              <a:off x="1280" y="223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0" name="Line 203"/>
            <p:cNvSpPr>
              <a:spLocks noChangeShapeType="1"/>
            </p:cNvSpPr>
            <p:nvPr/>
          </p:nvSpPr>
          <p:spPr bwMode="auto">
            <a:xfrm>
              <a:off x="1657" y="2232"/>
              <a:ext cx="1" cy="66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49201" name="Group 204"/>
            <p:cNvGrpSpPr>
              <a:grpSpLocks/>
            </p:cNvGrpSpPr>
            <p:nvPr/>
          </p:nvGrpSpPr>
          <p:grpSpPr bwMode="auto">
            <a:xfrm>
              <a:off x="932" y="2914"/>
              <a:ext cx="726" cy="71"/>
              <a:chOff x="1114" y="2356"/>
              <a:chExt cx="726" cy="71"/>
            </a:xfrm>
          </p:grpSpPr>
          <p:sp>
            <p:nvSpPr>
              <p:cNvPr id="49228" name="Line 205"/>
              <p:cNvSpPr>
                <a:spLocks noChangeShapeType="1"/>
              </p:cNvSpPr>
              <p:nvPr/>
            </p:nvSpPr>
            <p:spPr bwMode="auto">
              <a:xfrm>
                <a:off x="1114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9229" name="Line 206"/>
              <p:cNvSpPr>
                <a:spLocks noChangeShapeType="1"/>
              </p:cNvSpPr>
              <p:nvPr/>
            </p:nvSpPr>
            <p:spPr bwMode="auto">
              <a:xfrm>
                <a:off x="1114" y="2426"/>
                <a:ext cx="725" cy="1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9230" name="Line 207"/>
              <p:cNvSpPr>
                <a:spLocks noChangeShapeType="1"/>
              </p:cNvSpPr>
              <p:nvPr/>
            </p:nvSpPr>
            <p:spPr bwMode="auto">
              <a:xfrm>
                <a:off x="1839" y="2356"/>
                <a:ext cx="1" cy="70"/>
              </a:xfrm>
              <a:prstGeom prst="line">
                <a:avLst/>
              </a:prstGeom>
              <a:noFill/>
              <a:ln w="22225">
                <a:solidFill>
                  <a:srgbClr val="22657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49202" name="Line 208"/>
            <p:cNvSpPr>
              <a:spLocks noChangeShapeType="1"/>
            </p:cNvSpPr>
            <p:nvPr/>
          </p:nvSpPr>
          <p:spPr bwMode="auto">
            <a:xfrm flipV="1">
              <a:off x="2005" y="2009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3" name="Line 209"/>
            <p:cNvSpPr>
              <a:spLocks noChangeShapeType="1"/>
            </p:cNvSpPr>
            <p:nvPr/>
          </p:nvSpPr>
          <p:spPr bwMode="auto">
            <a:xfrm flipH="1">
              <a:off x="1280" y="2009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4" name="Line 210"/>
            <p:cNvSpPr>
              <a:spLocks noChangeShapeType="1"/>
            </p:cNvSpPr>
            <p:nvPr/>
          </p:nvSpPr>
          <p:spPr bwMode="auto">
            <a:xfrm flipV="1">
              <a:off x="1280" y="2009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205" name="Rectangle 211"/>
            <p:cNvSpPr>
              <a:spLocks noChangeArrowheads="1"/>
            </p:cNvSpPr>
            <p:nvPr/>
          </p:nvSpPr>
          <p:spPr bwMode="auto">
            <a:xfrm>
              <a:off x="1746" y="2264"/>
              <a:ext cx="181" cy="576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9206" name="Group 212"/>
            <p:cNvGrpSpPr>
              <a:grpSpLocks/>
            </p:cNvGrpSpPr>
            <p:nvPr/>
          </p:nvGrpSpPr>
          <p:grpSpPr bwMode="auto">
            <a:xfrm>
              <a:off x="416" y="1898"/>
              <a:ext cx="221" cy="134"/>
              <a:chOff x="598" y="1340"/>
              <a:chExt cx="221" cy="134"/>
            </a:xfrm>
          </p:grpSpPr>
          <p:sp>
            <p:nvSpPr>
              <p:cNvPr id="49226" name="Rectangle 213"/>
              <p:cNvSpPr>
                <a:spLocks noChangeArrowheads="1"/>
              </p:cNvSpPr>
              <p:nvPr/>
            </p:nvSpPr>
            <p:spPr bwMode="auto">
              <a:xfrm>
                <a:off x="598" y="1340"/>
                <a:ext cx="10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27" name="Rectangle 214"/>
              <p:cNvSpPr>
                <a:spLocks noChangeArrowheads="1"/>
              </p:cNvSpPr>
              <p:nvPr/>
            </p:nvSpPr>
            <p:spPr bwMode="auto">
              <a:xfrm>
                <a:off x="682" y="1340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19175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4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207" name="Rectangle 215"/>
            <p:cNvSpPr>
              <a:spLocks noChangeArrowheads="1"/>
            </p:cNvSpPr>
            <p:nvPr/>
          </p:nvSpPr>
          <p:spPr bwMode="auto">
            <a:xfrm>
              <a:off x="1601" y="1842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08" name="Rectangle 216"/>
            <p:cNvSpPr>
              <a:spLocks noChangeArrowheads="1"/>
            </p:cNvSpPr>
            <p:nvPr/>
          </p:nvSpPr>
          <p:spPr bwMode="auto">
            <a:xfrm>
              <a:off x="1211" y="3026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09" name="Rectangle 217"/>
            <p:cNvSpPr>
              <a:spLocks noChangeArrowheads="1"/>
            </p:cNvSpPr>
            <p:nvPr/>
          </p:nvSpPr>
          <p:spPr bwMode="auto">
            <a:xfrm>
              <a:off x="249" y="2107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0" name="Rectangle 218"/>
            <p:cNvSpPr>
              <a:spLocks noChangeArrowheads="1"/>
            </p:cNvSpPr>
            <p:nvPr/>
          </p:nvSpPr>
          <p:spPr bwMode="auto">
            <a:xfrm>
              <a:off x="681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1" name="Rectangle 219"/>
            <p:cNvSpPr>
              <a:spLocks noChangeArrowheads="1"/>
            </p:cNvSpPr>
            <p:nvPr/>
          </p:nvSpPr>
          <p:spPr bwMode="auto">
            <a:xfrm>
              <a:off x="1057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2" name="Rectangle 220"/>
            <p:cNvSpPr>
              <a:spLocks noChangeArrowheads="1"/>
            </p:cNvSpPr>
            <p:nvPr/>
          </p:nvSpPr>
          <p:spPr bwMode="auto">
            <a:xfrm>
              <a:off x="1434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3" name="Rectangle 221"/>
            <p:cNvSpPr>
              <a:spLocks noChangeArrowheads="1"/>
            </p:cNvSpPr>
            <p:nvPr/>
          </p:nvSpPr>
          <p:spPr bwMode="auto">
            <a:xfrm>
              <a:off x="1810" y="2051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4" name="Rectangle 222"/>
            <p:cNvSpPr>
              <a:spLocks noChangeArrowheads="1"/>
            </p:cNvSpPr>
            <p:nvPr/>
          </p:nvSpPr>
          <p:spPr bwMode="auto">
            <a:xfrm>
              <a:off x="444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5" name="Rectangle 223"/>
            <p:cNvSpPr>
              <a:spLocks noChangeArrowheads="1"/>
            </p:cNvSpPr>
            <p:nvPr/>
          </p:nvSpPr>
          <p:spPr bwMode="auto">
            <a:xfrm>
              <a:off x="444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6" name="Rectangle 224"/>
            <p:cNvSpPr>
              <a:spLocks noChangeArrowheads="1"/>
            </p:cNvSpPr>
            <p:nvPr/>
          </p:nvSpPr>
          <p:spPr bwMode="auto">
            <a:xfrm>
              <a:off x="723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7" name="Rectangle 225"/>
            <p:cNvSpPr>
              <a:spLocks noChangeArrowheads="1"/>
            </p:cNvSpPr>
            <p:nvPr/>
          </p:nvSpPr>
          <p:spPr bwMode="auto">
            <a:xfrm>
              <a:off x="723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8" name="Rectangle 226"/>
            <p:cNvSpPr>
              <a:spLocks noChangeArrowheads="1"/>
            </p:cNvSpPr>
            <p:nvPr/>
          </p:nvSpPr>
          <p:spPr bwMode="auto">
            <a:xfrm>
              <a:off x="1085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19" name="Rectangle 227"/>
            <p:cNvSpPr>
              <a:spLocks noChangeArrowheads="1"/>
            </p:cNvSpPr>
            <p:nvPr/>
          </p:nvSpPr>
          <p:spPr bwMode="auto">
            <a:xfrm>
              <a:off x="1085" y="262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0" name="Rectangle 228"/>
            <p:cNvSpPr>
              <a:spLocks noChangeArrowheads="1"/>
            </p:cNvSpPr>
            <p:nvPr/>
          </p:nvSpPr>
          <p:spPr bwMode="auto">
            <a:xfrm>
              <a:off x="1462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1" name="Rectangle 229"/>
            <p:cNvSpPr>
              <a:spLocks noChangeArrowheads="1"/>
            </p:cNvSpPr>
            <p:nvPr/>
          </p:nvSpPr>
          <p:spPr bwMode="auto">
            <a:xfrm>
              <a:off x="1462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2" name="Rectangle 230"/>
            <p:cNvSpPr>
              <a:spLocks noChangeArrowheads="1"/>
            </p:cNvSpPr>
            <p:nvPr/>
          </p:nvSpPr>
          <p:spPr bwMode="auto">
            <a:xfrm>
              <a:off x="1838" y="230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3" name="Rectangle 231"/>
            <p:cNvSpPr>
              <a:spLocks noChangeArrowheads="1"/>
            </p:cNvSpPr>
            <p:nvPr/>
          </p:nvSpPr>
          <p:spPr bwMode="auto">
            <a:xfrm>
              <a:off x="1838" y="262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224" name="Text Box 232"/>
            <p:cNvSpPr txBox="1">
              <a:spLocks noChangeArrowheads="1"/>
            </p:cNvSpPr>
            <p:nvPr/>
          </p:nvSpPr>
          <p:spPr bwMode="auto">
            <a:xfrm>
              <a:off x="204" y="3262"/>
              <a:ext cx="213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r>
                <a:rPr lang="en-US" altLang="fa-IR" sz="2700" baseline="-25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r>
                <a: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= A.B’ + X.A’.B</a:t>
              </a:r>
            </a:p>
          </p:txBody>
        </p:sp>
        <p:sp>
          <p:nvSpPr>
            <p:cNvPr id="49225" name="Rectangle 233"/>
            <p:cNvSpPr>
              <a:spLocks noChangeArrowheads="1"/>
            </p:cNvSpPr>
            <p:nvPr/>
          </p:nvSpPr>
          <p:spPr bwMode="auto">
            <a:xfrm>
              <a:off x="1021" y="2614"/>
              <a:ext cx="135" cy="213"/>
            </a:xfrm>
            <a:prstGeom prst="rect">
              <a:avLst/>
            </a:prstGeom>
            <a:noFill/>
            <a:ln w="22225">
              <a:solidFill>
                <a:srgbClr val="22657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9157" name="Rectangle 234"/>
          <p:cNvSpPr>
            <a:spLocks noChangeArrowheads="1"/>
          </p:cNvSpPr>
          <p:nvPr/>
        </p:nvSpPr>
        <p:spPr bwMode="auto">
          <a:xfrm>
            <a:off x="4465638" y="3554413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58" name="Line 235"/>
          <p:cNvSpPr>
            <a:spLocks noChangeShapeType="1"/>
          </p:cNvSpPr>
          <p:nvPr/>
        </p:nvSpPr>
        <p:spPr bwMode="auto">
          <a:xfrm>
            <a:off x="4454525" y="4073525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59" name="Line 236"/>
          <p:cNvSpPr>
            <a:spLocks noChangeShapeType="1"/>
          </p:cNvSpPr>
          <p:nvPr/>
        </p:nvSpPr>
        <p:spPr bwMode="auto">
          <a:xfrm>
            <a:off x="4984750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0" name="Line 237"/>
          <p:cNvSpPr>
            <a:spLocks noChangeShapeType="1"/>
          </p:cNvSpPr>
          <p:nvPr/>
        </p:nvSpPr>
        <p:spPr bwMode="auto">
          <a:xfrm flipH="1" flipV="1">
            <a:off x="4121150" y="3211513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1" name="Line 238"/>
          <p:cNvSpPr>
            <a:spLocks noChangeShapeType="1"/>
          </p:cNvSpPr>
          <p:nvPr/>
        </p:nvSpPr>
        <p:spPr bwMode="auto">
          <a:xfrm>
            <a:off x="5559425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2" name="Line 239"/>
          <p:cNvSpPr>
            <a:spLocks noChangeShapeType="1"/>
          </p:cNvSpPr>
          <p:nvPr/>
        </p:nvSpPr>
        <p:spPr bwMode="auto">
          <a:xfrm>
            <a:off x="6157913" y="3543300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49163" name="Group 240"/>
          <p:cNvGrpSpPr>
            <a:grpSpLocks/>
          </p:cNvGrpSpPr>
          <p:nvPr/>
        </p:nvGrpSpPr>
        <p:grpSpPr bwMode="auto">
          <a:xfrm>
            <a:off x="5006975" y="4625975"/>
            <a:ext cx="1152525" cy="112713"/>
            <a:chOff x="1114" y="2356"/>
            <a:chExt cx="726" cy="71"/>
          </a:xfrm>
        </p:grpSpPr>
        <p:sp>
          <p:nvSpPr>
            <p:cNvPr id="49192" name="Line 241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3" name="Line 242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9194" name="Line 243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49164" name="Line 244"/>
          <p:cNvSpPr>
            <a:spLocks noChangeShapeType="1"/>
          </p:cNvSpPr>
          <p:nvPr/>
        </p:nvSpPr>
        <p:spPr bwMode="auto">
          <a:xfrm flipV="1">
            <a:off x="6710363" y="3189288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5" name="Line 245"/>
          <p:cNvSpPr>
            <a:spLocks noChangeShapeType="1"/>
          </p:cNvSpPr>
          <p:nvPr/>
        </p:nvSpPr>
        <p:spPr bwMode="auto">
          <a:xfrm flipH="1">
            <a:off x="5559425" y="3189288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6" name="Line 246"/>
          <p:cNvSpPr>
            <a:spLocks noChangeShapeType="1"/>
          </p:cNvSpPr>
          <p:nvPr/>
        </p:nvSpPr>
        <p:spPr bwMode="auto">
          <a:xfrm flipV="1">
            <a:off x="5559425" y="3189288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7" name="Rectangle 247"/>
          <p:cNvSpPr>
            <a:spLocks noChangeArrowheads="1"/>
          </p:cNvSpPr>
          <p:nvPr/>
        </p:nvSpPr>
        <p:spPr bwMode="auto">
          <a:xfrm>
            <a:off x="6300788" y="3594100"/>
            <a:ext cx="285750" cy="339725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9168" name="Group 248"/>
          <p:cNvGrpSpPr>
            <a:grpSpLocks/>
          </p:cNvGrpSpPr>
          <p:nvPr/>
        </p:nvGrpSpPr>
        <p:grpSpPr bwMode="auto">
          <a:xfrm>
            <a:off x="4187825" y="3013075"/>
            <a:ext cx="350838" cy="212725"/>
            <a:chOff x="598" y="1340"/>
            <a:chExt cx="221" cy="134"/>
          </a:xfrm>
        </p:grpSpPr>
        <p:sp>
          <p:nvSpPr>
            <p:cNvPr id="49190" name="Rectangle 249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191" name="Rectangle 250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49169" name="Rectangle 251"/>
          <p:cNvSpPr>
            <a:spLocks noChangeArrowheads="1"/>
          </p:cNvSpPr>
          <p:nvPr/>
        </p:nvSpPr>
        <p:spPr bwMode="auto">
          <a:xfrm>
            <a:off x="6069013" y="29241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0" name="Rectangle 252"/>
          <p:cNvSpPr>
            <a:spLocks noChangeArrowheads="1"/>
          </p:cNvSpPr>
          <p:nvPr/>
        </p:nvSpPr>
        <p:spPr bwMode="auto">
          <a:xfrm>
            <a:off x="5449888" y="48037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1" name="Rectangle 253"/>
          <p:cNvSpPr>
            <a:spLocks noChangeArrowheads="1"/>
          </p:cNvSpPr>
          <p:nvPr/>
        </p:nvSpPr>
        <p:spPr bwMode="auto">
          <a:xfrm>
            <a:off x="3922713" y="33448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2" name="Rectangle 254"/>
          <p:cNvSpPr>
            <a:spLocks noChangeArrowheads="1"/>
          </p:cNvSpPr>
          <p:nvPr/>
        </p:nvSpPr>
        <p:spPr bwMode="auto">
          <a:xfrm>
            <a:off x="46085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3" name="Rectangle 255"/>
          <p:cNvSpPr>
            <a:spLocks noChangeArrowheads="1"/>
          </p:cNvSpPr>
          <p:nvPr/>
        </p:nvSpPr>
        <p:spPr bwMode="auto">
          <a:xfrm>
            <a:off x="52054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4" name="Rectangle 256"/>
          <p:cNvSpPr>
            <a:spLocks noChangeArrowheads="1"/>
          </p:cNvSpPr>
          <p:nvPr/>
        </p:nvSpPr>
        <p:spPr bwMode="auto">
          <a:xfrm>
            <a:off x="58039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5" name="Rectangle 257"/>
          <p:cNvSpPr>
            <a:spLocks noChangeArrowheads="1"/>
          </p:cNvSpPr>
          <p:nvPr/>
        </p:nvSpPr>
        <p:spPr bwMode="auto">
          <a:xfrm>
            <a:off x="64008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6" name="Rectangle 258"/>
          <p:cNvSpPr>
            <a:spLocks noChangeArrowheads="1"/>
          </p:cNvSpPr>
          <p:nvPr/>
        </p:nvSpPr>
        <p:spPr bwMode="auto">
          <a:xfrm>
            <a:off x="423227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7" name="Rectangle 259"/>
          <p:cNvSpPr>
            <a:spLocks noChangeArrowheads="1"/>
          </p:cNvSpPr>
          <p:nvPr/>
        </p:nvSpPr>
        <p:spPr bwMode="auto">
          <a:xfrm>
            <a:off x="4232275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8" name="Rectangle 260"/>
          <p:cNvSpPr>
            <a:spLocks noChangeArrowheads="1"/>
          </p:cNvSpPr>
          <p:nvPr/>
        </p:nvSpPr>
        <p:spPr bwMode="auto">
          <a:xfrm>
            <a:off x="4675188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79" name="Rectangle 261"/>
          <p:cNvSpPr>
            <a:spLocks noChangeArrowheads="1"/>
          </p:cNvSpPr>
          <p:nvPr/>
        </p:nvSpPr>
        <p:spPr bwMode="auto">
          <a:xfrm>
            <a:off x="4675188" y="4162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0" name="Rectangle 262"/>
          <p:cNvSpPr>
            <a:spLocks noChangeArrowheads="1"/>
          </p:cNvSpPr>
          <p:nvPr/>
        </p:nvSpPr>
        <p:spPr bwMode="auto">
          <a:xfrm>
            <a:off x="5249863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1" name="Rectangle 263"/>
          <p:cNvSpPr>
            <a:spLocks noChangeArrowheads="1"/>
          </p:cNvSpPr>
          <p:nvPr/>
        </p:nvSpPr>
        <p:spPr bwMode="auto">
          <a:xfrm>
            <a:off x="5249863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2" name="Rectangle 264"/>
          <p:cNvSpPr>
            <a:spLocks noChangeArrowheads="1"/>
          </p:cNvSpPr>
          <p:nvPr/>
        </p:nvSpPr>
        <p:spPr bwMode="auto">
          <a:xfrm>
            <a:off x="58483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3" name="Rectangle 265"/>
          <p:cNvSpPr>
            <a:spLocks noChangeArrowheads="1"/>
          </p:cNvSpPr>
          <p:nvPr/>
        </p:nvSpPr>
        <p:spPr bwMode="auto">
          <a:xfrm>
            <a:off x="58483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4" name="Rectangle 266"/>
          <p:cNvSpPr>
            <a:spLocks noChangeArrowheads="1"/>
          </p:cNvSpPr>
          <p:nvPr/>
        </p:nvSpPr>
        <p:spPr bwMode="auto">
          <a:xfrm>
            <a:off x="64452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5" name="Rectangle 267"/>
          <p:cNvSpPr>
            <a:spLocks noChangeArrowheads="1"/>
          </p:cNvSpPr>
          <p:nvPr/>
        </p:nvSpPr>
        <p:spPr bwMode="auto">
          <a:xfrm>
            <a:off x="64452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6" name="Text Box 268"/>
          <p:cNvSpPr txBox="1">
            <a:spLocks noChangeArrowheads="1"/>
          </p:cNvSpPr>
          <p:nvPr/>
        </p:nvSpPr>
        <p:spPr bwMode="auto">
          <a:xfrm>
            <a:off x="3708400" y="5178425"/>
            <a:ext cx="52927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X’.A.B’ + X.A’.B’+X.A.B</a:t>
            </a:r>
          </a:p>
        </p:txBody>
      </p:sp>
      <p:sp>
        <p:nvSpPr>
          <p:cNvPr id="49187" name="Rectangle 269"/>
          <p:cNvSpPr>
            <a:spLocks noChangeArrowheads="1"/>
          </p:cNvSpPr>
          <p:nvPr/>
        </p:nvSpPr>
        <p:spPr bwMode="auto">
          <a:xfrm>
            <a:off x="4643438" y="4149725"/>
            <a:ext cx="214312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8" name="Rectangle 271"/>
          <p:cNvSpPr>
            <a:spLocks noChangeArrowheads="1"/>
          </p:cNvSpPr>
          <p:nvPr/>
        </p:nvSpPr>
        <p:spPr bwMode="auto">
          <a:xfrm>
            <a:off x="5726113" y="4168775"/>
            <a:ext cx="285750" cy="339725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89" name="Rectangle 274"/>
          <p:cNvSpPr>
            <a:spLocks noGrp="1" noChangeArrowheads="1"/>
          </p:cNvSpPr>
          <p:nvPr>
            <p:ph type="body" idx="1"/>
          </p:nvPr>
        </p:nvSpPr>
        <p:spPr>
          <a:xfrm>
            <a:off x="636588" y="1498600"/>
            <a:ext cx="8050212" cy="1785938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smtClean="0"/>
              <a:t>Assume D flip-flops</a:t>
            </a:r>
          </a:p>
          <a:p>
            <a:pPr marL="742950" lvl="1" indent="-285750" eaLnBrk="1" hangingPunct="1"/>
            <a:r>
              <a:rPr lang="en-US" altLang="fa-IR" sz="2800" smtClean="0"/>
              <a:t>Interchange the bottom two rows of the state table, to obtain K-maps for D</a:t>
            </a:r>
            <a:r>
              <a:rPr lang="en-US" altLang="fa-IR" sz="2800" baseline="-25000" smtClean="0"/>
              <a:t>A</a:t>
            </a:r>
            <a:r>
              <a:rPr lang="en-US" altLang="fa-IR" sz="2800" smtClean="0"/>
              <a:t>, D</a:t>
            </a:r>
            <a:r>
              <a:rPr lang="en-US" altLang="fa-IR" sz="2800" baseline="-25000" smtClean="0"/>
              <a:t>B</a:t>
            </a:r>
            <a:r>
              <a:rPr lang="en-US" altLang="fa-IR" sz="2800" smtClean="0"/>
              <a:t>, and Z: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9000B-947A-46FD-B71E-A29897F32D8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Flip-Flop Input and Output Equations: Example (version 1)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2954338" y="2814638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05" name="Line 6"/>
          <p:cNvSpPr>
            <a:spLocks noChangeShapeType="1"/>
          </p:cNvSpPr>
          <p:nvPr/>
        </p:nvSpPr>
        <p:spPr bwMode="auto">
          <a:xfrm>
            <a:off x="2943225" y="3333750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>
            <a:off x="3473450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7" name="Line 8"/>
          <p:cNvSpPr>
            <a:spLocks noChangeShapeType="1"/>
          </p:cNvSpPr>
          <p:nvPr/>
        </p:nvSpPr>
        <p:spPr bwMode="auto">
          <a:xfrm flipH="1" flipV="1">
            <a:off x="2609850" y="2471738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8" name="Line 9"/>
          <p:cNvSpPr>
            <a:spLocks noChangeShapeType="1"/>
          </p:cNvSpPr>
          <p:nvPr/>
        </p:nvSpPr>
        <p:spPr bwMode="auto">
          <a:xfrm>
            <a:off x="4048125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9" name="Line 10"/>
          <p:cNvSpPr>
            <a:spLocks noChangeShapeType="1"/>
          </p:cNvSpPr>
          <p:nvPr/>
        </p:nvSpPr>
        <p:spPr bwMode="auto">
          <a:xfrm>
            <a:off x="4646613" y="2803525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1210" name="Group 11"/>
          <p:cNvGrpSpPr>
            <a:grpSpLocks/>
          </p:cNvGrpSpPr>
          <p:nvPr/>
        </p:nvGrpSpPr>
        <p:grpSpPr bwMode="auto">
          <a:xfrm>
            <a:off x="3495675" y="3886200"/>
            <a:ext cx="1152525" cy="112713"/>
            <a:chOff x="1114" y="2356"/>
            <a:chExt cx="726" cy="71"/>
          </a:xfrm>
        </p:grpSpPr>
        <p:sp>
          <p:nvSpPr>
            <p:cNvPr id="51237" name="Line 12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38" name="Line 13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1239" name="Line 14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1211" name="Line 15"/>
          <p:cNvSpPr>
            <a:spLocks noChangeShapeType="1"/>
          </p:cNvSpPr>
          <p:nvPr/>
        </p:nvSpPr>
        <p:spPr bwMode="auto">
          <a:xfrm flipV="1">
            <a:off x="5199063" y="2449513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12" name="Line 16"/>
          <p:cNvSpPr>
            <a:spLocks noChangeShapeType="1"/>
          </p:cNvSpPr>
          <p:nvPr/>
        </p:nvSpPr>
        <p:spPr bwMode="auto">
          <a:xfrm flipH="1">
            <a:off x="4048125" y="2449513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13" name="Line 17"/>
          <p:cNvSpPr>
            <a:spLocks noChangeShapeType="1"/>
          </p:cNvSpPr>
          <p:nvPr/>
        </p:nvSpPr>
        <p:spPr bwMode="auto">
          <a:xfrm flipV="1">
            <a:off x="4048125" y="2449513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1214" name="Group 19"/>
          <p:cNvGrpSpPr>
            <a:grpSpLocks/>
          </p:cNvGrpSpPr>
          <p:nvPr/>
        </p:nvGrpSpPr>
        <p:grpSpPr bwMode="auto">
          <a:xfrm>
            <a:off x="2676525" y="2273300"/>
            <a:ext cx="350838" cy="212725"/>
            <a:chOff x="598" y="1340"/>
            <a:chExt cx="221" cy="134"/>
          </a:xfrm>
        </p:grpSpPr>
        <p:sp>
          <p:nvSpPr>
            <p:cNvPr id="51235" name="Rectangle 20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236" name="Rectangle 21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1215" name="Rectangle 22"/>
          <p:cNvSpPr>
            <a:spLocks noChangeArrowheads="1"/>
          </p:cNvSpPr>
          <p:nvPr/>
        </p:nvSpPr>
        <p:spPr bwMode="auto">
          <a:xfrm>
            <a:off x="4557713" y="21844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6" name="Rectangle 23"/>
          <p:cNvSpPr>
            <a:spLocks noChangeArrowheads="1"/>
          </p:cNvSpPr>
          <p:nvPr/>
        </p:nvSpPr>
        <p:spPr bwMode="auto">
          <a:xfrm>
            <a:off x="3938588" y="40640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7" name="Rectangle 24"/>
          <p:cNvSpPr>
            <a:spLocks noChangeArrowheads="1"/>
          </p:cNvSpPr>
          <p:nvPr/>
        </p:nvSpPr>
        <p:spPr bwMode="auto">
          <a:xfrm>
            <a:off x="2411413" y="2605088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8" name="Rectangle 25"/>
          <p:cNvSpPr>
            <a:spLocks noChangeArrowheads="1"/>
          </p:cNvSpPr>
          <p:nvPr/>
        </p:nvSpPr>
        <p:spPr bwMode="auto">
          <a:xfrm>
            <a:off x="30972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19" name="Rectangle 26"/>
          <p:cNvSpPr>
            <a:spLocks noChangeArrowheads="1"/>
          </p:cNvSpPr>
          <p:nvPr/>
        </p:nvSpPr>
        <p:spPr bwMode="auto">
          <a:xfrm>
            <a:off x="36941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0" name="Rectangle 27"/>
          <p:cNvSpPr>
            <a:spLocks noChangeArrowheads="1"/>
          </p:cNvSpPr>
          <p:nvPr/>
        </p:nvSpPr>
        <p:spPr bwMode="auto">
          <a:xfrm>
            <a:off x="42926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1" name="Rectangle 28"/>
          <p:cNvSpPr>
            <a:spLocks noChangeArrowheads="1"/>
          </p:cNvSpPr>
          <p:nvPr/>
        </p:nvSpPr>
        <p:spPr bwMode="auto">
          <a:xfrm>
            <a:off x="48895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2" name="Rectangle 29"/>
          <p:cNvSpPr>
            <a:spLocks noChangeArrowheads="1"/>
          </p:cNvSpPr>
          <p:nvPr/>
        </p:nvSpPr>
        <p:spPr bwMode="auto">
          <a:xfrm>
            <a:off x="2720975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3" name="Rectangle 30"/>
          <p:cNvSpPr>
            <a:spLocks noChangeArrowheads="1"/>
          </p:cNvSpPr>
          <p:nvPr/>
        </p:nvSpPr>
        <p:spPr bwMode="auto">
          <a:xfrm>
            <a:off x="2720975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4" name="Rectangle 31"/>
          <p:cNvSpPr>
            <a:spLocks noChangeArrowheads="1"/>
          </p:cNvSpPr>
          <p:nvPr/>
        </p:nvSpPr>
        <p:spPr bwMode="auto">
          <a:xfrm>
            <a:off x="3163888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5" name="Rectangle 32"/>
          <p:cNvSpPr>
            <a:spLocks noChangeArrowheads="1"/>
          </p:cNvSpPr>
          <p:nvPr/>
        </p:nvSpPr>
        <p:spPr bwMode="auto">
          <a:xfrm>
            <a:off x="3163888" y="3422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6" name="Rectangle 33"/>
          <p:cNvSpPr>
            <a:spLocks noChangeArrowheads="1"/>
          </p:cNvSpPr>
          <p:nvPr/>
        </p:nvSpPr>
        <p:spPr bwMode="auto">
          <a:xfrm>
            <a:off x="3738563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7" name="Rectangle 34"/>
          <p:cNvSpPr>
            <a:spLocks noChangeArrowheads="1"/>
          </p:cNvSpPr>
          <p:nvPr/>
        </p:nvSpPr>
        <p:spPr bwMode="auto">
          <a:xfrm>
            <a:off x="3738563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8" name="Rectangle 35"/>
          <p:cNvSpPr>
            <a:spLocks noChangeArrowheads="1"/>
          </p:cNvSpPr>
          <p:nvPr/>
        </p:nvSpPr>
        <p:spPr bwMode="auto">
          <a:xfrm>
            <a:off x="43370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29" name="Rectangle 36"/>
          <p:cNvSpPr>
            <a:spLocks noChangeArrowheads="1"/>
          </p:cNvSpPr>
          <p:nvPr/>
        </p:nvSpPr>
        <p:spPr bwMode="auto">
          <a:xfrm>
            <a:off x="4337050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0" name="Rectangle 37"/>
          <p:cNvSpPr>
            <a:spLocks noChangeArrowheads="1"/>
          </p:cNvSpPr>
          <p:nvPr/>
        </p:nvSpPr>
        <p:spPr bwMode="auto">
          <a:xfrm>
            <a:off x="49339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1" name="Rectangle 38"/>
          <p:cNvSpPr>
            <a:spLocks noChangeArrowheads="1"/>
          </p:cNvSpPr>
          <p:nvPr/>
        </p:nvSpPr>
        <p:spPr bwMode="auto">
          <a:xfrm>
            <a:off x="4933950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2" name="Text Box 39"/>
          <p:cNvSpPr txBox="1">
            <a:spLocks noChangeArrowheads="1"/>
          </p:cNvSpPr>
          <p:nvPr/>
        </p:nvSpPr>
        <p:spPr bwMode="auto">
          <a:xfrm>
            <a:off x="2339975" y="4438650"/>
            <a:ext cx="33845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 = A.B.X</a:t>
            </a:r>
          </a:p>
        </p:txBody>
      </p:sp>
      <p:sp>
        <p:nvSpPr>
          <p:cNvPr id="51233" name="Rectangle 40"/>
          <p:cNvSpPr>
            <a:spLocks noChangeArrowheads="1"/>
          </p:cNvSpPr>
          <p:nvPr/>
        </p:nvSpPr>
        <p:spPr bwMode="auto">
          <a:xfrm>
            <a:off x="4211638" y="3409950"/>
            <a:ext cx="214312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234" name="Rectangle 79"/>
          <p:cNvSpPr>
            <a:spLocks noChangeArrowheads="1"/>
          </p:cNvSpPr>
          <p:nvPr/>
        </p:nvSpPr>
        <p:spPr bwMode="auto">
          <a:xfrm>
            <a:off x="4567238" y="4508500"/>
            <a:ext cx="3508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  <a:t>Gate Input Cost = 22</a:t>
            </a:r>
            <a:b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altLang="fa-IR" sz="27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8D27C-A3A6-4CCD-AF9D-B821724BD0E4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State Assignment: Example</a:t>
            </a:r>
          </a:p>
        </p:txBody>
      </p:sp>
      <p:sp>
        <p:nvSpPr>
          <p:cNvPr id="20951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36588" y="1260475"/>
            <a:ext cx="8050212" cy="1785938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mtClean="0"/>
              <a:t>Assignment 2: </a:t>
            </a:r>
          </a:p>
          <a:p>
            <a:pPr marL="1143000" lvl="2" indent="-228600" eaLnBrk="1" hangingPunct="1"/>
            <a:r>
              <a:rPr lang="en-US" altLang="fa-IR" smtClean="0"/>
              <a:t>A = 00, B = 01, C = 11, D = 10</a:t>
            </a:r>
          </a:p>
          <a:p>
            <a:pPr marL="742950" lvl="1" indent="-285750" eaLnBrk="1" hangingPunct="1"/>
            <a:r>
              <a:rPr lang="en-US" altLang="fa-IR" smtClean="0"/>
              <a:t>The resulting coded state table: </a:t>
            </a:r>
          </a:p>
        </p:txBody>
      </p:sp>
      <p:graphicFrame>
        <p:nvGraphicFramePr>
          <p:cNvPr id="2095192" name="Group 88"/>
          <p:cNvGraphicFramePr>
            <a:graphicFrameLocks noGrp="1"/>
          </p:cNvGraphicFramePr>
          <p:nvPr/>
        </p:nvGraphicFramePr>
        <p:xfrm>
          <a:off x="2057400" y="3048000"/>
          <a:ext cx="5027613" cy="2835275"/>
        </p:xfrm>
        <a:graphic>
          <a:graphicData uri="http://schemas.openxmlformats.org/drawingml/2006/table">
            <a:tbl>
              <a:tblPr/>
              <a:tblGrid>
                <a:gridCol w="1370013"/>
                <a:gridCol w="866775"/>
                <a:gridCol w="927100"/>
                <a:gridCol w="971550"/>
                <a:gridCol w="892175"/>
              </a:tblGrid>
              <a:tr h="762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Next 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x = 0 x =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 x = 0 x =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1 0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0 1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  <a:cs typeface="Zar" pitchFamily="2" charset="-78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95188" name="Object 84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7" name="Equation" r:id="rId4" imgW="101556" imgH="190417" progId="Equation.3">
                  <p:embed/>
                </p:oleObj>
              </mc:Choice>
              <mc:Fallback>
                <p:oleObj name="Equation" r:id="rId4" imgW="101556" imgH="190417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5189" name="Object 85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8" name="Equation" r:id="rId6" imgW="101556" imgH="190417" progId="Equation.3">
                  <p:embed/>
                </p:oleObj>
              </mc:Choice>
              <mc:Fallback>
                <p:oleObj name="Equation" r:id="rId6" imgW="101556" imgH="190417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95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9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9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9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F93B73-2D3F-4881-9F3C-E7DF49844E1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Flip-Flop Input and Output Equations: Example (version 2)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938213" y="3554413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927100" y="4073525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1457325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 flipH="1" flipV="1">
            <a:off x="593725" y="3211513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2032000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2630488" y="3543300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3258" name="Group 10"/>
          <p:cNvGrpSpPr>
            <a:grpSpLocks/>
          </p:cNvGrpSpPr>
          <p:nvPr/>
        </p:nvGrpSpPr>
        <p:grpSpPr bwMode="auto">
          <a:xfrm>
            <a:off x="1479550" y="4625975"/>
            <a:ext cx="1152525" cy="112713"/>
            <a:chOff x="1114" y="2356"/>
            <a:chExt cx="726" cy="71"/>
          </a:xfrm>
        </p:grpSpPr>
        <p:sp>
          <p:nvSpPr>
            <p:cNvPr id="53321" name="Line 11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2" name="Line 12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23" name="Line 13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3259" name="Line 14"/>
          <p:cNvSpPr>
            <a:spLocks noChangeShapeType="1"/>
          </p:cNvSpPr>
          <p:nvPr/>
        </p:nvSpPr>
        <p:spPr bwMode="auto">
          <a:xfrm flipV="1">
            <a:off x="3182938" y="3189288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0" name="Line 15"/>
          <p:cNvSpPr>
            <a:spLocks noChangeShapeType="1"/>
          </p:cNvSpPr>
          <p:nvPr/>
        </p:nvSpPr>
        <p:spPr bwMode="auto">
          <a:xfrm flipH="1">
            <a:off x="2032000" y="3189288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1" name="Line 16"/>
          <p:cNvSpPr>
            <a:spLocks noChangeShapeType="1"/>
          </p:cNvSpPr>
          <p:nvPr/>
        </p:nvSpPr>
        <p:spPr bwMode="auto">
          <a:xfrm flipV="1">
            <a:off x="2032000" y="3189288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62" name="Rectangle 17"/>
          <p:cNvSpPr>
            <a:spLocks noChangeArrowheads="1"/>
          </p:cNvSpPr>
          <p:nvPr/>
        </p:nvSpPr>
        <p:spPr bwMode="auto">
          <a:xfrm>
            <a:off x="2195513" y="3594100"/>
            <a:ext cx="287337" cy="914400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3263" name="Group 18"/>
          <p:cNvGrpSpPr>
            <a:grpSpLocks/>
          </p:cNvGrpSpPr>
          <p:nvPr/>
        </p:nvGrpSpPr>
        <p:grpSpPr bwMode="auto">
          <a:xfrm>
            <a:off x="660400" y="3013075"/>
            <a:ext cx="350838" cy="212725"/>
            <a:chOff x="598" y="1340"/>
            <a:chExt cx="221" cy="134"/>
          </a:xfrm>
        </p:grpSpPr>
        <p:sp>
          <p:nvSpPr>
            <p:cNvPr id="53319" name="Rectangle 19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320" name="Rectangle 20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3264" name="Rectangle 21"/>
          <p:cNvSpPr>
            <a:spLocks noChangeArrowheads="1"/>
          </p:cNvSpPr>
          <p:nvPr/>
        </p:nvSpPr>
        <p:spPr bwMode="auto">
          <a:xfrm>
            <a:off x="2541588" y="29241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5" name="Rectangle 22"/>
          <p:cNvSpPr>
            <a:spLocks noChangeArrowheads="1"/>
          </p:cNvSpPr>
          <p:nvPr/>
        </p:nvSpPr>
        <p:spPr bwMode="auto">
          <a:xfrm>
            <a:off x="1922463" y="48037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395288" y="33448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7" name="Rectangle 24"/>
          <p:cNvSpPr>
            <a:spLocks noChangeArrowheads="1"/>
          </p:cNvSpPr>
          <p:nvPr/>
        </p:nvSpPr>
        <p:spPr bwMode="auto">
          <a:xfrm>
            <a:off x="1081088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8" name="Rectangle 25"/>
          <p:cNvSpPr>
            <a:spLocks noChangeArrowheads="1"/>
          </p:cNvSpPr>
          <p:nvPr/>
        </p:nvSpPr>
        <p:spPr bwMode="auto">
          <a:xfrm>
            <a:off x="1677988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69" name="Rectangle 26"/>
          <p:cNvSpPr>
            <a:spLocks noChangeArrowheads="1"/>
          </p:cNvSpPr>
          <p:nvPr/>
        </p:nvSpPr>
        <p:spPr bwMode="auto">
          <a:xfrm>
            <a:off x="2276475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0" name="Rectangle 27"/>
          <p:cNvSpPr>
            <a:spLocks noChangeArrowheads="1"/>
          </p:cNvSpPr>
          <p:nvPr/>
        </p:nvSpPr>
        <p:spPr bwMode="auto">
          <a:xfrm>
            <a:off x="2873375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1" name="Rectangle 28"/>
          <p:cNvSpPr>
            <a:spLocks noChangeArrowheads="1"/>
          </p:cNvSpPr>
          <p:nvPr/>
        </p:nvSpPr>
        <p:spPr bwMode="auto">
          <a:xfrm>
            <a:off x="7048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2" name="Rectangle 29"/>
          <p:cNvSpPr>
            <a:spLocks noChangeArrowheads="1"/>
          </p:cNvSpPr>
          <p:nvPr/>
        </p:nvSpPr>
        <p:spPr bwMode="auto">
          <a:xfrm>
            <a:off x="7048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3" name="Rectangle 30"/>
          <p:cNvSpPr>
            <a:spLocks noChangeArrowheads="1"/>
          </p:cNvSpPr>
          <p:nvPr/>
        </p:nvSpPr>
        <p:spPr bwMode="auto">
          <a:xfrm>
            <a:off x="1147763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4" name="Rectangle 31"/>
          <p:cNvSpPr>
            <a:spLocks noChangeArrowheads="1"/>
          </p:cNvSpPr>
          <p:nvPr/>
        </p:nvSpPr>
        <p:spPr bwMode="auto">
          <a:xfrm>
            <a:off x="1147763" y="4162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5" name="Rectangle 32"/>
          <p:cNvSpPr>
            <a:spLocks noChangeArrowheads="1"/>
          </p:cNvSpPr>
          <p:nvPr/>
        </p:nvSpPr>
        <p:spPr bwMode="auto">
          <a:xfrm>
            <a:off x="1722438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6" name="Rectangle 33"/>
          <p:cNvSpPr>
            <a:spLocks noChangeArrowheads="1"/>
          </p:cNvSpPr>
          <p:nvPr/>
        </p:nvSpPr>
        <p:spPr bwMode="auto">
          <a:xfrm>
            <a:off x="1722438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7" name="Rectangle 34"/>
          <p:cNvSpPr>
            <a:spLocks noChangeArrowheads="1"/>
          </p:cNvSpPr>
          <p:nvPr/>
        </p:nvSpPr>
        <p:spPr bwMode="auto">
          <a:xfrm>
            <a:off x="232092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8" name="Rectangle 35"/>
          <p:cNvSpPr>
            <a:spLocks noChangeArrowheads="1"/>
          </p:cNvSpPr>
          <p:nvPr/>
        </p:nvSpPr>
        <p:spPr bwMode="auto">
          <a:xfrm>
            <a:off x="2320925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79" name="Rectangle 36"/>
          <p:cNvSpPr>
            <a:spLocks noChangeArrowheads="1"/>
          </p:cNvSpPr>
          <p:nvPr/>
        </p:nvSpPr>
        <p:spPr bwMode="auto">
          <a:xfrm>
            <a:off x="291782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0" name="Rectangle 37"/>
          <p:cNvSpPr>
            <a:spLocks noChangeArrowheads="1"/>
          </p:cNvSpPr>
          <p:nvPr/>
        </p:nvSpPr>
        <p:spPr bwMode="auto">
          <a:xfrm>
            <a:off x="2917825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1" name="Text Box 38"/>
          <p:cNvSpPr txBox="1">
            <a:spLocks noChangeArrowheads="1"/>
          </p:cNvSpPr>
          <p:nvPr/>
        </p:nvSpPr>
        <p:spPr bwMode="auto">
          <a:xfrm>
            <a:off x="323850" y="5178425"/>
            <a:ext cx="33845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A.B + X.B</a:t>
            </a:r>
          </a:p>
        </p:txBody>
      </p:sp>
      <p:sp>
        <p:nvSpPr>
          <p:cNvPr id="53282" name="Rectangle 39"/>
          <p:cNvSpPr>
            <a:spLocks noChangeArrowheads="1"/>
          </p:cNvSpPr>
          <p:nvPr/>
        </p:nvSpPr>
        <p:spPr bwMode="auto">
          <a:xfrm>
            <a:off x="1620838" y="4149725"/>
            <a:ext cx="935037" cy="431800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3" name="Rectangle 40"/>
          <p:cNvSpPr>
            <a:spLocks noChangeArrowheads="1"/>
          </p:cNvSpPr>
          <p:nvPr/>
        </p:nvSpPr>
        <p:spPr bwMode="auto">
          <a:xfrm>
            <a:off x="4465638" y="3554413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84" name="Line 41"/>
          <p:cNvSpPr>
            <a:spLocks noChangeShapeType="1"/>
          </p:cNvSpPr>
          <p:nvPr/>
        </p:nvSpPr>
        <p:spPr bwMode="auto">
          <a:xfrm>
            <a:off x="4454525" y="4073525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5" name="Line 42"/>
          <p:cNvSpPr>
            <a:spLocks noChangeShapeType="1"/>
          </p:cNvSpPr>
          <p:nvPr/>
        </p:nvSpPr>
        <p:spPr bwMode="auto">
          <a:xfrm>
            <a:off x="4984750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6" name="Line 43"/>
          <p:cNvSpPr>
            <a:spLocks noChangeShapeType="1"/>
          </p:cNvSpPr>
          <p:nvPr/>
        </p:nvSpPr>
        <p:spPr bwMode="auto">
          <a:xfrm flipH="1" flipV="1">
            <a:off x="4121150" y="3211513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7" name="Line 44"/>
          <p:cNvSpPr>
            <a:spLocks noChangeShapeType="1"/>
          </p:cNvSpPr>
          <p:nvPr/>
        </p:nvSpPr>
        <p:spPr bwMode="auto">
          <a:xfrm>
            <a:off x="5559425" y="3543300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88" name="Line 45"/>
          <p:cNvSpPr>
            <a:spLocks noChangeShapeType="1"/>
          </p:cNvSpPr>
          <p:nvPr/>
        </p:nvSpPr>
        <p:spPr bwMode="auto">
          <a:xfrm>
            <a:off x="6157913" y="3543300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3289" name="Group 46"/>
          <p:cNvGrpSpPr>
            <a:grpSpLocks/>
          </p:cNvGrpSpPr>
          <p:nvPr/>
        </p:nvGrpSpPr>
        <p:grpSpPr bwMode="auto">
          <a:xfrm>
            <a:off x="5006975" y="4625975"/>
            <a:ext cx="1152525" cy="112713"/>
            <a:chOff x="1114" y="2356"/>
            <a:chExt cx="726" cy="71"/>
          </a:xfrm>
        </p:grpSpPr>
        <p:sp>
          <p:nvSpPr>
            <p:cNvPr id="53316" name="Line 47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17" name="Line 48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3318" name="Line 49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3290" name="Line 50"/>
          <p:cNvSpPr>
            <a:spLocks noChangeShapeType="1"/>
          </p:cNvSpPr>
          <p:nvPr/>
        </p:nvSpPr>
        <p:spPr bwMode="auto">
          <a:xfrm flipV="1">
            <a:off x="6710363" y="3189288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91" name="Line 51"/>
          <p:cNvSpPr>
            <a:spLocks noChangeShapeType="1"/>
          </p:cNvSpPr>
          <p:nvPr/>
        </p:nvSpPr>
        <p:spPr bwMode="auto">
          <a:xfrm flipH="1">
            <a:off x="5559425" y="3189288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3292" name="Line 52"/>
          <p:cNvSpPr>
            <a:spLocks noChangeShapeType="1"/>
          </p:cNvSpPr>
          <p:nvPr/>
        </p:nvSpPr>
        <p:spPr bwMode="auto">
          <a:xfrm flipV="1">
            <a:off x="5559425" y="3189288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3293" name="Group 54"/>
          <p:cNvGrpSpPr>
            <a:grpSpLocks/>
          </p:cNvGrpSpPr>
          <p:nvPr/>
        </p:nvGrpSpPr>
        <p:grpSpPr bwMode="auto">
          <a:xfrm>
            <a:off x="4187825" y="3013075"/>
            <a:ext cx="350838" cy="212725"/>
            <a:chOff x="598" y="1340"/>
            <a:chExt cx="221" cy="134"/>
          </a:xfrm>
        </p:grpSpPr>
        <p:sp>
          <p:nvSpPr>
            <p:cNvPr id="53314" name="Rectangle 55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315" name="Rectangle 56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3294" name="Rectangle 57"/>
          <p:cNvSpPr>
            <a:spLocks noChangeArrowheads="1"/>
          </p:cNvSpPr>
          <p:nvPr/>
        </p:nvSpPr>
        <p:spPr bwMode="auto">
          <a:xfrm>
            <a:off x="6069013" y="29241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5" name="Rectangle 58"/>
          <p:cNvSpPr>
            <a:spLocks noChangeArrowheads="1"/>
          </p:cNvSpPr>
          <p:nvPr/>
        </p:nvSpPr>
        <p:spPr bwMode="auto">
          <a:xfrm>
            <a:off x="5449888" y="48037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6" name="Rectangle 59"/>
          <p:cNvSpPr>
            <a:spLocks noChangeArrowheads="1"/>
          </p:cNvSpPr>
          <p:nvPr/>
        </p:nvSpPr>
        <p:spPr bwMode="auto">
          <a:xfrm>
            <a:off x="3922713" y="33448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7" name="Rectangle 60"/>
          <p:cNvSpPr>
            <a:spLocks noChangeArrowheads="1"/>
          </p:cNvSpPr>
          <p:nvPr/>
        </p:nvSpPr>
        <p:spPr bwMode="auto">
          <a:xfrm>
            <a:off x="46085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8" name="Rectangle 61"/>
          <p:cNvSpPr>
            <a:spLocks noChangeArrowheads="1"/>
          </p:cNvSpPr>
          <p:nvPr/>
        </p:nvSpPr>
        <p:spPr bwMode="auto">
          <a:xfrm>
            <a:off x="5205413" y="3255963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299" name="Rectangle 62"/>
          <p:cNvSpPr>
            <a:spLocks noChangeArrowheads="1"/>
          </p:cNvSpPr>
          <p:nvPr/>
        </p:nvSpPr>
        <p:spPr bwMode="auto">
          <a:xfrm>
            <a:off x="58039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0" name="Rectangle 63"/>
          <p:cNvSpPr>
            <a:spLocks noChangeArrowheads="1"/>
          </p:cNvSpPr>
          <p:nvPr/>
        </p:nvSpPr>
        <p:spPr bwMode="auto">
          <a:xfrm>
            <a:off x="6400800" y="3255963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1" name="Rectangle 64"/>
          <p:cNvSpPr>
            <a:spLocks noChangeArrowheads="1"/>
          </p:cNvSpPr>
          <p:nvPr/>
        </p:nvSpPr>
        <p:spPr bwMode="auto">
          <a:xfrm>
            <a:off x="4232275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2" name="Rectangle 65"/>
          <p:cNvSpPr>
            <a:spLocks noChangeArrowheads="1"/>
          </p:cNvSpPr>
          <p:nvPr/>
        </p:nvSpPr>
        <p:spPr bwMode="auto">
          <a:xfrm>
            <a:off x="4232275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3" name="Rectangle 66"/>
          <p:cNvSpPr>
            <a:spLocks noChangeArrowheads="1"/>
          </p:cNvSpPr>
          <p:nvPr/>
        </p:nvSpPr>
        <p:spPr bwMode="auto">
          <a:xfrm>
            <a:off x="4675188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4" name="Rectangle 67"/>
          <p:cNvSpPr>
            <a:spLocks noChangeArrowheads="1"/>
          </p:cNvSpPr>
          <p:nvPr/>
        </p:nvSpPr>
        <p:spPr bwMode="auto">
          <a:xfrm>
            <a:off x="4675188" y="4162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5" name="Rectangle 68"/>
          <p:cNvSpPr>
            <a:spLocks noChangeArrowheads="1"/>
          </p:cNvSpPr>
          <p:nvPr/>
        </p:nvSpPr>
        <p:spPr bwMode="auto">
          <a:xfrm>
            <a:off x="5249863" y="3654425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6" name="Rectangle 69"/>
          <p:cNvSpPr>
            <a:spLocks noChangeArrowheads="1"/>
          </p:cNvSpPr>
          <p:nvPr/>
        </p:nvSpPr>
        <p:spPr bwMode="auto">
          <a:xfrm>
            <a:off x="5249863" y="4162425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7" name="Rectangle 70"/>
          <p:cNvSpPr>
            <a:spLocks noChangeArrowheads="1"/>
          </p:cNvSpPr>
          <p:nvPr/>
        </p:nvSpPr>
        <p:spPr bwMode="auto">
          <a:xfrm>
            <a:off x="58483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8" name="Rectangle 71"/>
          <p:cNvSpPr>
            <a:spLocks noChangeArrowheads="1"/>
          </p:cNvSpPr>
          <p:nvPr/>
        </p:nvSpPr>
        <p:spPr bwMode="auto">
          <a:xfrm>
            <a:off x="58483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09" name="Rectangle 72"/>
          <p:cNvSpPr>
            <a:spLocks noChangeArrowheads="1"/>
          </p:cNvSpPr>
          <p:nvPr/>
        </p:nvSpPr>
        <p:spPr bwMode="auto">
          <a:xfrm>
            <a:off x="6445250" y="3654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0" name="Rectangle 73"/>
          <p:cNvSpPr>
            <a:spLocks noChangeArrowheads="1"/>
          </p:cNvSpPr>
          <p:nvPr/>
        </p:nvSpPr>
        <p:spPr bwMode="auto">
          <a:xfrm>
            <a:off x="6445250" y="4162425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1" name="Text Box 74"/>
          <p:cNvSpPr txBox="1">
            <a:spLocks noChangeArrowheads="1"/>
          </p:cNvSpPr>
          <p:nvPr/>
        </p:nvSpPr>
        <p:spPr bwMode="auto">
          <a:xfrm>
            <a:off x="3925888" y="5178425"/>
            <a:ext cx="496728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27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= X</a:t>
            </a:r>
          </a:p>
        </p:txBody>
      </p:sp>
      <p:sp>
        <p:nvSpPr>
          <p:cNvPr id="53312" name="Rectangle 75"/>
          <p:cNvSpPr>
            <a:spLocks noChangeArrowheads="1"/>
          </p:cNvSpPr>
          <p:nvPr/>
        </p:nvSpPr>
        <p:spPr bwMode="auto">
          <a:xfrm>
            <a:off x="4643438" y="4149725"/>
            <a:ext cx="2016125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31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636588" y="1498600"/>
            <a:ext cx="8050212" cy="1785938"/>
          </a:xfrm>
          <a:noFill/>
        </p:spPr>
        <p:txBody>
          <a:bodyPr/>
          <a:lstStyle/>
          <a:p>
            <a:pPr marL="742950" lvl="1" indent="-285750" eaLnBrk="1" hangingPunct="1"/>
            <a:r>
              <a:rPr lang="en-US" altLang="fa-IR" sz="2800" smtClean="0"/>
              <a:t>Assume D flip-flops</a:t>
            </a:r>
          </a:p>
          <a:p>
            <a:pPr marL="742950" lvl="1" indent="-285750" eaLnBrk="1" hangingPunct="1"/>
            <a:r>
              <a:rPr lang="en-US" altLang="fa-IR" sz="2800" smtClean="0"/>
              <a:t>Interchange the bottom two rows of the state table, to obtain K-maps for D</a:t>
            </a:r>
            <a:r>
              <a:rPr lang="en-US" altLang="fa-IR" sz="2800" baseline="-25000" smtClean="0"/>
              <a:t>A</a:t>
            </a:r>
            <a:r>
              <a:rPr lang="en-US" altLang="fa-IR" sz="2800" smtClean="0"/>
              <a:t>, D</a:t>
            </a:r>
            <a:r>
              <a:rPr lang="en-US" altLang="fa-IR" sz="2800" baseline="-25000" smtClean="0"/>
              <a:t>B</a:t>
            </a:r>
            <a:r>
              <a:rPr lang="en-US" altLang="fa-IR" sz="2800" smtClean="0"/>
              <a:t>, and Z: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F6E4BB-FAEA-4EE7-BB96-A0B1DD944285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207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Flip-Flop Input and Output Equations: Example (version 2)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2954338" y="2814638"/>
            <a:ext cx="2300287" cy="10604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01" name="Line 4"/>
          <p:cNvSpPr>
            <a:spLocks noChangeShapeType="1"/>
          </p:cNvSpPr>
          <p:nvPr/>
        </p:nvSpPr>
        <p:spPr bwMode="auto">
          <a:xfrm>
            <a:off x="2943225" y="3333750"/>
            <a:ext cx="22780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3473450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 flipV="1">
            <a:off x="2609850" y="2471738"/>
            <a:ext cx="333375" cy="309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4" name="Line 7"/>
          <p:cNvSpPr>
            <a:spLocks noChangeShapeType="1"/>
          </p:cNvSpPr>
          <p:nvPr/>
        </p:nvSpPr>
        <p:spPr bwMode="auto">
          <a:xfrm>
            <a:off x="4048125" y="2803525"/>
            <a:ext cx="1588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4646613" y="2803525"/>
            <a:ext cx="1587" cy="10604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5306" name="Group 9"/>
          <p:cNvGrpSpPr>
            <a:grpSpLocks/>
          </p:cNvGrpSpPr>
          <p:nvPr/>
        </p:nvGrpSpPr>
        <p:grpSpPr bwMode="auto">
          <a:xfrm>
            <a:off x="3495675" y="3886200"/>
            <a:ext cx="1152525" cy="112713"/>
            <a:chOff x="1114" y="2356"/>
            <a:chExt cx="726" cy="71"/>
          </a:xfrm>
        </p:grpSpPr>
        <p:sp>
          <p:nvSpPr>
            <p:cNvPr id="55334" name="Line 10"/>
            <p:cNvSpPr>
              <a:spLocks noChangeShapeType="1"/>
            </p:cNvSpPr>
            <p:nvPr/>
          </p:nvSpPr>
          <p:spPr bwMode="auto">
            <a:xfrm>
              <a:off x="1114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5" name="Line 11"/>
            <p:cNvSpPr>
              <a:spLocks noChangeShapeType="1"/>
            </p:cNvSpPr>
            <p:nvPr/>
          </p:nvSpPr>
          <p:spPr bwMode="auto">
            <a:xfrm>
              <a:off x="1114" y="2426"/>
              <a:ext cx="725" cy="1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5336" name="Line 12"/>
            <p:cNvSpPr>
              <a:spLocks noChangeShapeType="1"/>
            </p:cNvSpPr>
            <p:nvPr/>
          </p:nvSpPr>
          <p:spPr bwMode="auto">
            <a:xfrm>
              <a:off x="1839" y="2356"/>
              <a:ext cx="1" cy="70"/>
            </a:xfrm>
            <a:prstGeom prst="line">
              <a:avLst/>
            </a:prstGeom>
            <a:noFill/>
            <a:ln w="22225">
              <a:solidFill>
                <a:srgbClr val="2265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55307" name="Line 13"/>
          <p:cNvSpPr>
            <a:spLocks noChangeShapeType="1"/>
          </p:cNvSpPr>
          <p:nvPr/>
        </p:nvSpPr>
        <p:spPr bwMode="auto">
          <a:xfrm flipV="1">
            <a:off x="5199063" y="2449513"/>
            <a:ext cx="1587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8" name="Line 14"/>
          <p:cNvSpPr>
            <a:spLocks noChangeShapeType="1"/>
          </p:cNvSpPr>
          <p:nvPr/>
        </p:nvSpPr>
        <p:spPr bwMode="auto">
          <a:xfrm flipH="1">
            <a:off x="4048125" y="2449513"/>
            <a:ext cx="1150938" cy="1587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5309" name="Line 15"/>
          <p:cNvSpPr>
            <a:spLocks noChangeShapeType="1"/>
          </p:cNvSpPr>
          <p:nvPr/>
        </p:nvSpPr>
        <p:spPr bwMode="auto">
          <a:xfrm flipV="1">
            <a:off x="4048125" y="2449513"/>
            <a:ext cx="1588" cy="111125"/>
          </a:xfrm>
          <a:prstGeom prst="line">
            <a:avLst/>
          </a:prstGeom>
          <a:noFill/>
          <a:ln w="22225">
            <a:solidFill>
              <a:srgbClr val="2265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55310" name="Group 16"/>
          <p:cNvGrpSpPr>
            <a:grpSpLocks/>
          </p:cNvGrpSpPr>
          <p:nvPr/>
        </p:nvGrpSpPr>
        <p:grpSpPr bwMode="auto">
          <a:xfrm>
            <a:off x="2676525" y="2273300"/>
            <a:ext cx="350838" cy="212725"/>
            <a:chOff x="598" y="1340"/>
            <a:chExt cx="221" cy="134"/>
          </a:xfrm>
        </p:grpSpPr>
        <p:sp>
          <p:nvSpPr>
            <p:cNvPr id="55332" name="Rectangle 17"/>
            <p:cNvSpPr>
              <a:spLocks noChangeArrowheads="1"/>
            </p:cNvSpPr>
            <p:nvPr/>
          </p:nvSpPr>
          <p:spPr bwMode="auto">
            <a:xfrm>
              <a:off x="598" y="1340"/>
              <a:ext cx="10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A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333" name="Rectangle 18"/>
            <p:cNvSpPr>
              <a:spLocks noChangeArrowheads="1"/>
            </p:cNvSpPr>
            <p:nvPr/>
          </p:nvSpPr>
          <p:spPr bwMode="auto">
            <a:xfrm>
              <a:off x="682" y="1340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rgbClr val="000000"/>
                  </a:solidFill>
                  <a:cs typeface="Arial" panose="020B0604020202020204" pitchFamily="34" charset="0"/>
                </a:rPr>
                <a:t> B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5311" name="Rectangle 19"/>
          <p:cNvSpPr>
            <a:spLocks noChangeArrowheads="1"/>
          </p:cNvSpPr>
          <p:nvPr/>
        </p:nvSpPr>
        <p:spPr bwMode="auto">
          <a:xfrm>
            <a:off x="4557713" y="21844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2" name="Rectangle 20"/>
          <p:cNvSpPr>
            <a:spLocks noChangeArrowheads="1"/>
          </p:cNvSpPr>
          <p:nvPr/>
        </p:nvSpPr>
        <p:spPr bwMode="auto">
          <a:xfrm>
            <a:off x="3938588" y="4064000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B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3" name="Rectangle 21"/>
          <p:cNvSpPr>
            <a:spLocks noChangeArrowheads="1"/>
          </p:cNvSpPr>
          <p:nvPr/>
        </p:nvSpPr>
        <p:spPr bwMode="auto">
          <a:xfrm>
            <a:off x="2411413" y="2605088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4" name="Rectangle 22"/>
          <p:cNvSpPr>
            <a:spLocks noChangeArrowheads="1"/>
          </p:cNvSpPr>
          <p:nvPr/>
        </p:nvSpPr>
        <p:spPr bwMode="auto">
          <a:xfrm>
            <a:off x="30972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5" name="Rectangle 23"/>
          <p:cNvSpPr>
            <a:spLocks noChangeArrowheads="1"/>
          </p:cNvSpPr>
          <p:nvPr/>
        </p:nvSpPr>
        <p:spPr bwMode="auto">
          <a:xfrm>
            <a:off x="3694113" y="2516188"/>
            <a:ext cx="246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6" name="Rectangle 24"/>
          <p:cNvSpPr>
            <a:spLocks noChangeArrowheads="1"/>
          </p:cNvSpPr>
          <p:nvPr/>
        </p:nvSpPr>
        <p:spPr bwMode="auto">
          <a:xfrm>
            <a:off x="42926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7" name="Rectangle 25"/>
          <p:cNvSpPr>
            <a:spLocks noChangeArrowheads="1"/>
          </p:cNvSpPr>
          <p:nvPr/>
        </p:nvSpPr>
        <p:spPr bwMode="auto">
          <a:xfrm>
            <a:off x="4889500" y="2516188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8" name="Rectangle 26"/>
          <p:cNvSpPr>
            <a:spLocks noChangeArrowheads="1"/>
          </p:cNvSpPr>
          <p:nvPr/>
        </p:nvSpPr>
        <p:spPr bwMode="auto">
          <a:xfrm>
            <a:off x="2720975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19" name="Rectangle 27"/>
          <p:cNvSpPr>
            <a:spLocks noChangeArrowheads="1"/>
          </p:cNvSpPr>
          <p:nvPr/>
        </p:nvSpPr>
        <p:spPr bwMode="auto">
          <a:xfrm>
            <a:off x="2720975" y="3422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0" name="Rectangle 28"/>
          <p:cNvSpPr>
            <a:spLocks noChangeArrowheads="1"/>
          </p:cNvSpPr>
          <p:nvPr/>
        </p:nvSpPr>
        <p:spPr bwMode="auto">
          <a:xfrm>
            <a:off x="3163888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1" name="Rectangle 29"/>
          <p:cNvSpPr>
            <a:spLocks noChangeArrowheads="1"/>
          </p:cNvSpPr>
          <p:nvPr/>
        </p:nvSpPr>
        <p:spPr bwMode="auto">
          <a:xfrm>
            <a:off x="3163888" y="3422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2" name="Rectangle 30"/>
          <p:cNvSpPr>
            <a:spLocks noChangeArrowheads="1"/>
          </p:cNvSpPr>
          <p:nvPr/>
        </p:nvSpPr>
        <p:spPr bwMode="auto">
          <a:xfrm>
            <a:off x="3738563" y="291465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3" name="Rectangle 31"/>
          <p:cNvSpPr>
            <a:spLocks noChangeArrowheads="1"/>
          </p:cNvSpPr>
          <p:nvPr/>
        </p:nvSpPr>
        <p:spPr bwMode="auto">
          <a:xfrm>
            <a:off x="3738563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4" name="Rectangle 32"/>
          <p:cNvSpPr>
            <a:spLocks noChangeArrowheads="1"/>
          </p:cNvSpPr>
          <p:nvPr/>
        </p:nvSpPr>
        <p:spPr bwMode="auto">
          <a:xfrm>
            <a:off x="43370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5" name="Rectangle 33"/>
          <p:cNvSpPr>
            <a:spLocks noChangeArrowheads="1"/>
          </p:cNvSpPr>
          <p:nvPr/>
        </p:nvSpPr>
        <p:spPr bwMode="auto">
          <a:xfrm>
            <a:off x="4284663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6" name="Rectangle 34"/>
          <p:cNvSpPr>
            <a:spLocks noChangeArrowheads="1"/>
          </p:cNvSpPr>
          <p:nvPr/>
        </p:nvSpPr>
        <p:spPr bwMode="auto">
          <a:xfrm>
            <a:off x="4933950" y="2914650"/>
            <a:ext cx="1476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0 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7" name="Rectangle 35"/>
          <p:cNvSpPr>
            <a:spLocks noChangeArrowheads="1"/>
          </p:cNvSpPr>
          <p:nvPr/>
        </p:nvSpPr>
        <p:spPr bwMode="auto">
          <a:xfrm>
            <a:off x="4933950" y="342265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n-US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28" name="Text Box 36"/>
          <p:cNvSpPr txBox="1">
            <a:spLocks noChangeArrowheads="1"/>
          </p:cNvSpPr>
          <p:nvPr/>
        </p:nvSpPr>
        <p:spPr bwMode="auto">
          <a:xfrm>
            <a:off x="2339975" y="4438650"/>
            <a:ext cx="33845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 = A.B’.X</a:t>
            </a:r>
          </a:p>
        </p:txBody>
      </p:sp>
      <p:sp>
        <p:nvSpPr>
          <p:cNvPr id="55329" name="Rectangle 37"/>
          <p:cNvSpPr>
            <a:spLocks noChangeArrowheads="1"/>
          </p:cNvSpPr>
          <p:nvPr/>
        </p:nvSpPr>
        <p:spPr bwMode="auto">
          <a:xfrm>
            <a:off x="4862513" y="3409950"/>
            <a:ext cx="214312" cy="338138"/>
          </a:xfrm>
          <a:prstGeom prst="rect">
            <a:avLst/>
          </a:prstGeom>
          <a:noFill/>
          <a:ln w="22225">
            <a:solidFill>
              <a:srgbClr val="22657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330" name="Rectangle 39"/>
          <p:cNvSpPr>
            <a:spLocks noChangeArrowheads="1"/>
          </p:cNvSpPr>
          <p:nvPr/>
        </p:nvSpPr>
        <p:spPr bwMode="auto">
          <a:xfrm>
            <a:off x="4567238" y="4508500"/>
            <a:ext cx="33178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  <a:t>Gate Input Cost = 9</a:t>
            </a:r>
            <a:b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altLang="fa-IR" sz="27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331" name="Rectangle 41"/>
          <p:cNvSpPr>
            <a:spLocks noChangeArrowheads="1"/>
          </p:cNvSpPr>
          <p:nvPr/>
        </p:nvSpPr>
        <p:spPr bwMode="auto">
          <a:xfrm>
            <a:off x="3492500" y="5445125"/>
            <a:ext cx="4794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700">
                <a:solidFill>
                  <a:schemeClr val="tx1"/>
                </a:solidFill>
                <a:cs typeface="Arial" panose="020B0604020202020204" pitchFamily="34" charset="0"/>
              </a:rPr>
              <a:t>Select this state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E40BB0-9AEF-45CB-A321-E1E57F040BC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Implementation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401888" y="1752600"/>
            <a:ext cx="65532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11125" y="1714500"/>
            <a:ext cx="2667000" cy="5027613"/>
          </a:xfrm>
          <a:noFill/>
        </p:spPr>
        <p:txBody>
          <a:bodyPr/>
          <a:lstStyle/>
          <a:p>
            <a:pPr marL="342900" indent="-342900" eaLnBrk="1" hangingPunct="1"/>
            <a:r>
              <a:rPr lang="en-US" altLang="fa-IR" sz="2800" smtClean="0"/>
              <a:t>Library:	</a:t>
            </a:r>
          </a:p>
          <a:p>
            <a:pPr marL="742950" lvl="1" indent="-285750" eaLnBrk="1" hangingPunct="1"/>
            <a:r>
              <a:rPr lang="en-US" altLang="fa-IR" sz="2000" smtClean="0"/>
              <a:t>D Flip-flops</a:t>
            </a:r>
            <a:br>
              <a:rPr lang="en-US" altLang="fa-IR" sz="2000" smtClean="0"/>
            </a:br>
            <a:r>
              <a:rPr lang="en-US" altLang="fa-IR" sz="2000" smtClean="0"/>
              <a:t>with Reset</a:t>
            </a:r>
            <a:br>
              <a:rPr lang="en-US" altLang="fa-IR" sz="2000" smtClean="0"/>
            </a:br>
            <a:r>
              <a:rPr lang="en-US" altLang="fa-IR" sz="2000" smtClean="0"/>
              <a:t>(not inverted)</a:t>
            </a:r>
          </a:p>
          <a:p>
            <a:pPr marL="742950" lvl="1" indent="-285750" eaLnBrk="1" hangingPunct="1"/>
            <a:r>
              <a:rPr lang="en-US" altLang="fa-IR" sz="2000" smtClean="0"/>
              <a:t>NAND gates</a:t>
            </a:r>
            <a:br>
              <a:rPr lang="en-US" altLang="fa-IR" sz="2000" smtClean="0"/>
            </a:br>
            <a:r>
              <a:rPr lang="en-US" altLang="fa-IR" sz="2000" smtClean="0"/>
              <a:t>with up to 4</a:t>
            </a:r>
            <a:br>
              <a:rPr lang="en-US" altLang="fa-IR" sz="2000" smtClean="0"/>
            </a:br>
            <a:r>
              <a:rPr lang="en-US" altLang="fa-IR" sz="2000" smtClean="0"/>
              <a:t>inputs and</a:t>
            </a:r>
            <a:br>
              <a:rPr lang="en-US" altLang="fa-IR" sz="2000" smtClean="0"/>
            </a:br>
            <a:r>
              <a:rPr lang="en-US" altLang="fa-IR" sz="2000" smtClean="0"/>
              <a:t>inverters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a-IR" sz="1800" smtClean="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235325" y="1174750"/>
            <a:ext cx="28321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8925" indent="-28892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buClr>
                <a:srgbClr val="009999"/>
              </a:buClr>
              <a:buFont typeface="Wingdings" panose="05000000000000000000" pitchFamily="2" charset="2"/>
              <a:buChar char="§"/>
            </a:pPr>
            <a:r>
              <a: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Initial Circuit:</a:t>
            </a:r>
            <a:endParaRPr lang="en-US" altLang="fa-IR" sz="24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7351" name="Group 7"/>
          <p:cNvGrpSpPr>
            <a:grpSpLocks/>
          </p:cNvGrpSpPr>
          <p:nvPr/>
        </p:nvGrpSpPr>
        <p:grpSpPr bwMode="auto">
          <a:xfrm>
            <a:off x="1574800" y="1743075"/>
            <a:ext cx="7389813" cy="4214813"/>
            <a:chOff x="1007" y="1098"/>
            <a:chExt cx="4655" cy="2655"/>
          </a:xfrm>
        </p:grpSpPr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1007" y="1098"/>
              <a:ext cx="4440" cy="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53" name="Freeform 9"/>
            <p:cNvSpPr>
              <a:spLocks/>
            </p:cNvSpPr>
            <p:nvPr/>
          </p:nvSpPr>
          <p:spPr bwMode="auto">
            <a:xfrm>
              <a:off x="2135" y="1205"/>
              <a:ext cx="2989" cy="1173"/>
            </a:xfrm>
            <a:custGeom>
              <a:avLst/>
              <a:gdLst>
                <a:gd name="T0" fmla="*/ 444 w 2989"/>
                <a:gd name="T1" fmla="*/ 152 h 1173"/>
                <a:gd name="T2" fmla="*/ 0 w 2989"/>
                <a:gd name="T3" fmla="*/ 152 h 1173"/>
                <a:gd name="T4" fmla="*/ 0 w 2989"/>
                <a:gd name="T5" fmla="*/ 0 h 1173"/>
                <a:gd name="T6" fmla="*/ 2521 w 2989"/>
                <a:gd name="T7" fmla="*/ 0 h 1173"/>
                <a:gd name="T8" fmla="*/ 2521 w 2989"/>
                <a:gd name="T9" fmla="*/ 1173 h 1173"/>
                <a:gd name="T10" fmla="*/ 2989 w 2989"/>
                <a:gd name="T11" fmla="*/ 1173 h 1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89"/>
                <a:gd name="T19" fmla="*/ 0 h 1173"/>
                <a:gd name="T20" fmla="*/ 2989 w 2989"/>
                <a:gd name="T21" fmla="*/ 1173 h 1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89" h="1173">
                  <a:moveTo>
                    <a:pt x="444" y="152"/>
                  </a:moveTo>
                  <a:lnTo>
                    <a:pt x="0" y="152"/>
                  </a:lnTo>
                  <a:lnTo>
                    <a:pt x="0" y="0"/>
                  </a:lnTo>
                  <a:lnTo>
                    <a:pt x="2521" y="0"/>
                  </a:lnTo>
                  <a:lnTo>
                    <a:pt x="2521" y="1173"/>
                  </a:lnTo>
                  <a:lnTo>
                    <a:pt x="2989" y="117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4" name="Freeform 10"/>
            <p:cNvSpPr>
              <a:spLocks/>
            </p:cNvSpPr>
            <p:nvPr/>
          </p:nvSpPr>
          <p:spPr bwMode="auto">
            <a:xfrm>
              <a:off x="1759" y="1550"/>
              <a:ext cx="2897" cy="1381"/>
            </a:xfrm>
            <a:custGeom>
              <a:avLst/>
              <a:gdLst>
                <a:gd name="T0" fmla="*/ 820 w 2897"/>
                <a:gd name="T1" fmla="*/ 0 h 1381"/>
                <a:gd name="T2" fmla="*/ 376 w 2897"/>
                <a:gd name="T3" fmla="*/ 0 h 1381"/>
                <a:gd name="T4" fmla="*/ 376 w 2897"/>
                <a:gd name="T5" fmla="*/ 1018 h 1381"/>
                <a:gd name="T6" fmla="*/ 2897 w 2897"/>
                <a:gd name="T7" fmla="*/ 1018 h 1381"/>
                <a:gd name="T8" fmla="*/ 2897 w 2897"/>
                <a:gd name="T9" fmla="*/ 1381 h 1381"/>
                <a:gd name="T10" fmla="*/ 0 w 2897"/>
                <a:gd name="T11" fmla="*/ 1381 h 13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97"/>
                <a:gd name="T19" fmla="*/ 0 h 1381"/>
                <a:gd name="T20" fmla="*/ 2897 w 2897"/>
                <a:gd name="T21" fmla="*/ 1381 h 13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97" h="1381">
                  <a:moveTo>
                    <a:pt x="820" y="0"/>
                  </a:moveTo>
                  <a:lnTo>
                    <a:pt x="376" y="0"/>
                  </a:lnTo>
                  <a:lnTo>
                    <a:pt x="376" y="1018"/>
                  </a:lnTo>
                  <a:lnTo>
                    <a:pt x="2897" y="1018"/>
                  </a:lnTo>
                  <a:lnTo>
                    <a:pt x="2897" y="1381"/>
                  </a:lnTo>
                  <a:lnTo>
                    <a:pt x="0" y="138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5" name="Freeform 11"/>
            <p:cNvSpPr>
              <a:spLocks/>
            </p:cNvSpPr>
            <p:nvPr/>
          </p:nvSpPr>
          <p:spPr bwMode="auto">
            <a:xfrm>
              <a:off x="1985" y="2570"/>
              <a:ext cx="3079" cy="822"/>
            </a:xfrm>
            <a:custGeom>
              <a:avLst/>
              <a:gdLst>
                <a:gd name="T0" fmla="*/ 3079 w 3079"/>
                <a:gd name="T1" fmla="*/ 0 h 822"/>
                <a:gd name="T2" fmla="*/ 2760 w 3079"/>
                <a:gd name="T3" fmla="*/ 0 h 822"/>
                <a:gd name="T4" fmla="*/ 2760 w 3079"/>
                <a:gd name="T5" fmla="*/ 822 h 822"/>
                <a:gd name="T6" fmla="*/ 0 w 3079"/>
                <a:gd name="T7" fmla="*/ 822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79"/>
                <a:gd name="T13" fmla="*/ 0 h 822"/>
                <a:gd name="T14" fmla="*/ 3079 w 3079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79" h="822">
                  <a:moveTo>
                    <a:pt x="3079" y="0"/>
                  </a:moveTo>
                  <a:lnTo>
                    <a:pt x="2760" y="0"/>
                  </a:lnTo>
                  <a:lnTo>
                    <a:pt x="2760" y="822"/>
                  </a:lnTo>
                  <a:lnTo>
                    <a:pt x="0" y="822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6" name="Freeform 12"/>
            <p:cNvSpPr>
              <a:spLocks/>
            </p:cNvSpPr>
            <p:nvPr/>
          </p:nvSpPr>
          <p:spPr bwMode="auto">
            <a:xfrm>
              <a:off x="1985" y="3248"/>
              <a:ext cx="2186" cy="433"/>
            </a:xfrm>
            <a:custGeom>
              <a:avLst/>
              <a:gdLst>
                <a:gd name="T0" fmla="*/ 2186 w 2186"/>
                <a:gd name="T1" fmla="*/ 0 h 433"/>
                <a:gd name="T2" fmla="*/ 2186 w 2186"/>
                <a:gd name="T3" fmla="*/ 433 h 433"/>
                <a:gd name="T4" fmla="*/ 0 w 2186"/>
                <a:gd name="T5" fmla="*/ 433 h 433"/>
                <a:gd name="T6" fmla="*/ 0 60000 65536"/>
                <a:gd name="T7" fmla="*/ 0 60000 65536"/>
                <a:gd name="T8" fmla="*/ 0 60000 65536"/>
                <a:gd name="T9" fmla="*/ 0 w 2186"/>
                <a:gd name="T10" fmla="*/ 0 h 433"/>
                <a:gd name="T11" fmla="*/ 2186 w 2186"/>
                <a:gd name="T12" fmla="*/ 433 h 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6" h="433">
                  <a:moveTo>
                    <a:pt x="2186" y="0"/>
                  </a:moveTo>
                  <a:lnTo>
                    <a:pt x="2186" y="433"/>
                  </a:lnTo>
                  <a:lnTo>
                    <a:pt x="0" y="43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7" name="Freeform 13"/>
            <p:cNvSpPr>
              <a:spLocks/>
            </p:cNvSpPr>
            <p:nvPr/>
          </p:nvSpPr>
          <p:spPr bwMode="auto">
            <a:xfrm>
              <a:off x="1901" y="1933"/>
              <a:ext cx="579" cy="998"/>
            </a:xfrm>
            <a:custGeom>
              <a:avLst/>
              <a:gdLst>
                <a:gd name="T0" fmla="*/ 579 w 579"/>
                <a:gd name="T1" fmla="*/ 0 h 998"/>
                <a:gd name="T2" fmla="*/ 0 w 579"/>
                <a:gd name="T3" fmla="*/ 0 h 998"/>
                <a:gd name="T4" fmla="*/ 0 w 579"/>
                <a:gd name="T5" fmla="*/ 998 h 998"/>
                <a:gd name="T6" fmla="*/ 0 60000 65536"/>
                <a:gd name="T7" fmla="*/ 0 60000 65536"/>
                <a:gd name="T8" fmla="*/ 0 60000 65536"/>
                <a:gd name="T9" fmla="*/ 0 w 579"/>
                <a:gd name="T10" fmla="*/ 0 h 998"/>
                <a:gd name="T11" fmla="*/ 579 w 579"/>
                <a:gd name="T12" fmla="*/ 998 h 9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9" h="998">
                  <a:moveTo>
                    <a:pt x="579" y="0"/>
                  </a:moveTo>
                  <a:lnTo>
                    <a:pt x="0" y="0"/>
                  </a:lnTo>
                  <a:lnTo>
                    <a:pt x="0" y="99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1901" y="2474"/>
              <a:ext cx="364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2135" y="1740"/>
              <a:ext cx="36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0" name="Freeform 16"/>
            <p:cNvSpPr>
              <a:spLocks/>
            </p:cNvSpPr>
            <p:nvPr/>
          </p:nvSpPr>
          <p:spPr bwMode="auto">
            <a:xfrm>
              <a:off x="2494" y="1455"/>
              <a:ext cx="630" cy="84"/>
            </a:xfrm>
            <a:custGeom>
              <a:avLst/>
              <a:gdLst>
                <a:gd name="T0" fmla="*/ 0 w 630"/>
                <a:gd name="T1" fmla="*/ 0 h 84"/>
                <a:gd name="T2" fmla="*/ 393 w 630"/>
                <a:gd name="T3" fmla="*/ 0 h 84"/>
                <a:gd name="T4" fmla="*/ 393 w 630"/>
                <a:gd name="T5" fmla="*/ 84 h 84"/>
                <a:gd name="T6" fmla="*/ 630 w 630"/>
                <a:gd name="T7" fmla="*/ 84 h 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84"/>
                <a:gd name="T14" fmla="*/ 630 w 630"/>
                <a:gd name="T15" fmla="*/ 84 h 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84">
                  <a:moveTo>
                    <a:pt x="0" y="0"/>
                  </a:moveTo>
                  <a:lnTo>
                    <a:pt x="393" y="0"/>
                  </a:lnTo>
                  <a:lnTo>
                    <a:pt x="393" y="84"/>
                  </a:lnTo>
                  <a:lnTo>
                    <a:pt x="630" y="8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1" name="Freeform 17"/>
            <p:cNvSpPr>
              <a:spLocks/>
            </p:cNvSpPr>
            <p:nvPr/>
          </p:nvSpPr>
          <p:spPr bwMode="auto">
            <a:xfrm>
              <a:off x="2494" y="1734"/>
              <a:ext cx="630" cy="104"/>
            </a:xfrm>
            <a:custGeom>
              <a:avLst/>
              <a:gdLst>
                <a:gd name="T0" fmla="*/ 0 w 630"/>
                <a:gd name="T1" fmla="*/ 104 h 104"/>
                <a:gd name="T2" fmla="*/ 393 w 630"/>
                <a:gd name="T3" fmla="*/ 104 h 104"/>
                <a:gd name="T4" fmla="*/ 393 w 630"/>
                <a:gd name="T5" fmla="*/ 0 h 104"/>
                <a:gd name="T6" fmla="*/ 630 w 630"/>
                <a:gd name="T7" fmla="*/ 0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30"/>
                <a:gd name="T13" fmla="*/ 0 h 104"/>
                <a:gd name="T14" fmla="*/ 630 w 630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30" h="104">
                  <a:moveTo>
                    <a:pt x="0" y="104"/>
                  </a:moveTo>
                  <a:lnTo>
                    <a:pt x="393" y="104"/>
                  </a:lnTo>
                  <a:lnTo>
                    <a:pt x="393" y="0"/>
                  </a:lnTo>
                  <a:lnTo>
                    <a:pt x="63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H="1">
              <a:off x="3179" y="1632"/>
              <a:ext cx="14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3" name="Freeform 19"/>
            <p:cNvSpPr>
              <a:spLocks/>
            </p:cNvSpPr>
            <p:nvPr/>
          </p:nvSpPr>
          <p:spPr bwMode="auto">
            <a:xfrm>
              <a:off x="3637" y="2089"/>
              <a:ext cx="558" cy="1303"/>
            </a:xfrm>
            <a:custGeom>
              <a:avLst/>
              <a:gdLst>
                <a:gd name="T0" fmla="*/ 558 w 558"/>
                <a:gd name="T1" fmla="*/ 0 h 1303"/>
                <a:gd name="T2" fmla="*/ 0 w 558"/>
                <a:gd name="T3" fmla="*/ 0 h 1303"/>
                <a:gd name="T4" fmla="*/ 0 w 558"/>
                <a:gd name="T5" fmla="*/ 1303 h 1303"/>
                <a:gd name="T6" fmla="*/ 0 60000 65536"/>
                <a:gd name="T7" fmla="*/ 0 60000 65536"/>
                <a:gd name="T8" fmla="*/ 0 60000 65536"/>
                <a:gd name="T9" fmla="*/ 0 w 558"/>
                <a:gd name="T10" fmla="*/ 0 h 1303"/>
                <a:gd name="T11" fmla="*/ 558 w 558"/>
                <a:gd name="T12" fmla="*/ 1303 h 1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8" h="1303">
                  <a:moveTo>
                    <a:pt x="558" y="0"/>
                  </a:moveTo>
                  <a:lnTo>
                    <a:pt x="0" y="0"/>
                  </a:lnTo>
                  <a:lnTo>
                    <a:pt x="0" y="1303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4" name="Freeform 20"/>
            <p:cNvSpPr>
              <a:spLocks/>
            </p:cNvSpPr>
            <p:nvPr/>
          </p:nvSpPr>
          <p:spPr bwMode="auto">
            <a:xfrm>
              <a:off x="3764" y="2127"/>
              <a:ext cx="397" cy="1554"/>
            </a:xfrm>
            <a:custGeom>
              <a:avLst/>
              <a:gdLst>
                <a:gd name="T0" fmla="*/ 0 w 397"/>
                <a:gd name="T1" fmla="*/ 1554 h 1554"/>
                <a:gd name="T2" fmla="*/ 0 w 397"/>
                <a:gd name="T3" fmla="*/ 237 h 1554"/>
                <a:gd name="T4" fmla="*/ 397 w 397"/>
                <a:gd name="T5" fmla="*/ 237 h 1554"/>
                <a:gd name="T6" fmla="*/ 397 w 397"/>
                <a:gd name="T7" fmla="*/ 0 h 15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7"/>
                <a:gd name="T13" fmla="*/ 0 h 1554"/>
                <a:gd name="T14" fmla="*/ 397 w 397"/>
                <a:gd name="T15" fmla="*/ 1554 h 15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7" h="1554">
                  <a:moveTo>
                    <a:pt x="0" y="1554"/>
                  </a:moveTo>
                  <a:lnTo>
                    <a:pt x="0" y="237"/>
                  </a:lnTo>
                  <a:lnTo>
                    <a:pt x="397" y="237"/>
                  </a:lnTo>
                  <a:lnTo>
                    <a:pt x="397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65" name="Rectangle 21"/>
            <p:cNvSpPr>
              <a:spLocks noChangeArrowheads="1"/>
            </p:cNvSpPr>
            <p:nvPr/>
          </p:nvSpPr>
          <p:spPr bwMode="auto">
            <a:xfrm>
              <a:off x="3867" y="1402"/>
              <a:ext cx="586" cy="8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3879" y="2719"/>
              <a:ext cx="586" cy="8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67" name="Freeform 23"/>
            <p:cNvSpPr>
              <a:spLocks/>
            </p:cNvSpPr>
            <p:nvPr/>
          </p:nvSpPr>
          <p:spPr bwMode="auto">
            <a:xfrm>
              <a:off x="4968" y="2326"/>
              <a:ext cx="354" cy="295"/>
            </a:xfrm>
            <a:custGeom>
              <a:avLst/>
              <a:gdLst>
                <a:gd name="T0" fmla="*/ 0 w 206"/>
                <a:gd name="T1" fmla="*/ 0 h 172"/>
                <a:gd name="T2" fmla="*/ 0 w 206"/>
                <a:gd name="T3" fmla="*/ 868 h 172"/>
                <a:gd name="T4" fmla="*/ 608 w 206"/>
                <a:gd name="T5" fmla="*/ 868 h 172"/>
                <a:gd name="T6" fmla="*/ 1045 w 206"/>
                <a:gd name="T7" fmla="*/ 439 h 172"/>
                <a:gd name="T8" fmla="*/ 620 w 206"/>
                <a:gd name="T9" fmla="*/ 0 h 172"/>
                <a:gd name="T10" fmla="*/ 0 w 206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6"/>
                <a:gd name="T19" fmla="*/ 0 h 172"/>
                <a:gd name="T20" fmla="*/ 206 w 206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6" h="172">
                  <a:moveTo>
                    <a:pt x="0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6" y="134"/>
                    <a:pt x="206" y="87"/>
                  </a:cubicBezTo>
                  <a:cubicBezTo>
                    <a:pt x="206" y="39"/>
                    <a:pt x="169" y="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68" name="Freeform 24"/>
            <p:cNvSpPr>
              <a:spLocks/>
            </p:cNvSpPr>
            <p:nvPr/>
          </p:nvSpPr>
          <p:spPr bwMode="auto">
            <a:xfrm>
              <a:off x="2399" y="1689"/>
              <a:ext cx="356" cy="297"/>
            </a:xfrm>
            <a:custGeom>
              <a:avLst/>
              <a:gdLst>
                <a:gd name="T0" fmla="*/ 5 w 207"/>
                <a:gd name="T1" fmla="*/ 0 h 173"/>
                <a:gd name="T2" fmla="*/ 0 w 207"/>
                <a:gd name="T3" fmla="*/ 876 h 173"/>
                <a:gd name="T4" fmla="*/ 609 w 207"/>
                <a:gd name="T5" fmla="*/ 869 h 173"/>
                <a:gd name="T6" fmla="*/ 1053 w 207"/>
                <a:gd name="T7" fmla="*/ 439 h 173"/>
                <a:gd name="T8" fmla="*/ 621 w 207"/>
                <a:gd name="T9" fmla="*/ 0 h 173"/>
                <a:gd name="T10" fmla="*/ 5 w 207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3"/>
                <a:gd name="T20" fmla="*/ 207 w 207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3">
                  <a:moveTo>
                    <a:pt x="1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69" name="Freeform 25"/>
            <p:cNvSpPr>
              <a:spLocks/>
            </p:cNvSpPr>
            <p:nvPr/>
          </p:nvSpPr>
          <p:spPr bwMode="auto">
            <a:xfrm>
              <a:off x="2399" y="1306"/>
              <a:ext cx="356" cy="295"/>
            </a:xfrm>
            <a:custGeom>
              <a:avLst/>
              <a:gdLst>
                <a:gd name="T0" fmla="*/ 5 w 207"/>
                <a:gd name="T1" fmla="*/ 0 h 172"/>
                <a:gd name="T2" fmla="*/ 0 w 207"/>
                <a:gd name="T3" fmla="*/ 868 h 172"/>
                <a:gd name="T4" fmla="*/ 609 w 207"/>
                <a:gd name="T5" fmla="*/ 868 h 172"/>
                <a:gd name="T6" fmla="*/ 1053 w 207"/>
                <a:gd name="T7" fmla="*/ 439 h 172"/>
                <a:gd name="T8" fmla="*/ 621 w 207"/>
                <a:gd name="T9" fmla="*/ 0 h 172"/>
                <a:gd name="T10" fmla="*/ 5 w 207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2"/>
                <a:gd name="T20" fmla="*/ 207 w 207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2">
                  <a:moveTo>
                    <a:pt x="1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70" name="Freeform 26"/>
            <p:cNvSpPr>
              <a:spLocks/>
            </p:cNvSpPr>
            <p:nvPr/>
          </p:nvSpPr>
          <p:spPr bwMode="auto">
            <a:xfrm>
              <a:off x="3012" y="1488"/>
              <a:ext cx="378" cy="297"/>
            </a:xfrm>
            <a:custGeom>
              <a:avLst/>
              <a:gdLst>
                <a:gd name="T0" fmla="*/ 15 w 220"/>
                <a:gd name="T1" fmla="*/ 848 h 173"/>
                <a:gd name="T2" fmla="*/ 127 w 220"/>
                <a:gd name="T3" fmla="*/ 419 h 173"/>
                <a:gd name="T4" fmla="*/ 21 w 220"/>
                <a:gd name="T5" fmla="*/ 21 h 173"/>
                <a:gd name="T6" fmla="*/ 5 w 220"/>
                <a:gd name="T7" fmla="*/ 0 h 173"/>
                <a:gd name="T8" fmla="*/ 366 w 220"/>
                <a:gd name="T9" fmla="*/ 0 h 173"/>
                <a:gd name="T10" fmla="*/ 1115 w 220"/>
                <a:gd name="T11" fmla="*/ 424 h 173"/>
                <a:gd name="T12" fmla="*/ 1110 w 220"/>
                <a:gd name="T13" fmla="*/ 452 h 173"/>
                <a:gd name="T14" fmla="*/ 366 w 220"/>
                <a:gd name="T15" fmla="*/ 876 h 173"/>
                <a:gd name="T16" fmla="*/ 0 w 220"/>
                <a:gd name="T17" fmla="*/ 876 h 173"/>
                <a:gd name="T18" fmla="*/ 15 w 220"/>
                <a:gd name="T19" fmla="*/ 848 h 1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0"/>
                <a:gd name="T31" fmla="*/ 0 h 173"/>
                <a:gd name="T32" fmla="*/ 220 w 220"/>
                <a:gd name="T33" fmla="*/ 173 h 1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0" h="173">
                  <a:moveTo>
                    <a:pt x="3" y="168"/>
                  </a:moveTo>
                  <a:cubicBezTo>
                    <a:pt x="17" y="142"/>
                    <a:pt x="25" y="113"/>
                    <a:pt x="25" y="83"/>
                  </a:cubicBezTo>
                  <a:cubicBezTo>
                    <a:pt x="25" y="55"/>
                    <a:pt x="18" y="28"/>
                    <a:pt x="4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33" y="0"/>
                    <a:pt x="189" y="32"/>
                    <a:pt x="220" y="84"/>
                  </a:cubicBezTo>
                  <a:cubicBezTo>
                    <a:pt x="219" y="89"/>
                    <a:pt x="219" y="89"/>
                    <a:pt x="219" y="89"/>
                  </a:cubicBezTo>
                  <a:cubicBezTo>
                    <a:pt x="188" y="141"/>
                    <a:pt x="132" y="173"/>
                    <a:pt x="72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3" y="168"/>
                    <a:pt x="3" y="168"/>
                    <a:pt x="3" y="16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7371" name="Oval 27"/>
            <p:cNvSpPr>
              <a:spLocks noChangeArrowheads="1"/>
            </p:cNvSpPr>
            <p:nvPr/>
          </p:nvSpPr>
          <p:spPr bwMode="auto">
            <a:xfrm>
              <a:off x="4453" y="2039"/>
              <a:ext cx="86" cy="8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2" name="Oval 28"/>
            <p:cNvSpPr>
              <a:spLocks noChangeArrowheads="1"/>
            </p:cNvSpPr>
            <p:nvPr/>
          </p:nvSpPr>
          <p:spPr bwMode="auto">
            <a:xfrm>
              <a:off x="4465" y="3350"/>
              <a:ext cx="86" cy="8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3" name="Freeform 29"/>
            <p:cNvSpPr>
              <a:spLocks/>
            </p:cNvSpPr>
            <p:nvPr/>
          </p:nvSpPr>
          <p:spPr bwMode="auto">
            <a:xfrm>
              <a:off x="3879" y="3341"/>
              <a:ext cx="172" cy="120"/>
            </a:xfrm>
            <a:custGeom>
              <a:avLst/>
              <a:gdLst>
                <a:gd name="T0" fmla="*/ 0 w 172"/>
                <a:gd name="T1" fmla="*/ 0 h 120"/>
                <a:gd name="T2" fmla="*/ 172 w 172"/>
                <a:gd name="T3" fmla="*/ 51 h 120"/>
                <a:gd name="T4" fmla="*/ 0 w 172"/>
                <a:gd name="T5" fmla="*/ 120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74" name="Freeform 30"/>
            <p:cNvSpPr>
              <a:spLocks/>
            </p:cNvSpPr>
            <p:nvPr/>
          </p:nvSpPr>
          <p:spPr bwMode="auto">
            <a:xfrm>
              <a:off x="3867" y="2038"/>
              <a:ext cx="172" cy="120"/>
            </a:xfrm>
            <a:custGeom>
              <a:avLst/>
              <a:gdLst>
                <a:gd name="T0" fmla="*/ 0 w 172"/>
                <a:gd name="T1" fmla="*/ 0 h 120"/>
                <a:gd name="T2" fmla="*/ 172 w 172"/>
                <a:gd name="T3" fmla="*/ 51 h 120"/>
                <a:gd name="T4" fmla="*/ 0 w 172"/>
                <a:gd name="T5" fmla="*/ 120 h 120"/>
                <a:gd name="T6" fmla="*/ 0 60000 65536"/>
                <a:gd name="T7" fmla="*/ 0 60000 65536"/>
                <a:gd name="T8" fmla="*/ 0 60000 65536"/>
                <a:gd name="T9" fmla="*/ 0 w 172"/>
                <a:gd name="T10" fmla="*/ 0 h 120"/>
                <a:gd name="T11" fmla="*/ 172 w 172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" h="120">
                  <a:moveTo>
                    <a:pt x="0" y="0"/>
                  </a:moveTo>
                  <a:lnTo>
                    <a:pt x="172" y="51"/>
                  </a:lnTo>
                  <a:lnTo>
                    <a:pt x="0" y="120"/>
                  </a:lnTo>
                </a:path>
              </a:pathLst>
            </a:cu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7375" name="Oval 31"/>
            <p:cNvSpPr>
              <a:spLocks noChangeArrowheads="1"/>
            </p:cNvSpPr>
            <p:nvPr/>
          </p:nvSpPr>
          <p:spPr bwMode="auto">
            <a:xfrm>
              <a:off x="2109" y="1715"/>
              <a:ext cx="51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6" name="Oval 32"/>
            <p:cNvSpPr>
              <a:spLocks noChangeArrowheads="1"/>
            </p:cNvSpPr>
            <p:nvPr/>
          </p:nvSpPr>
          <p:spPr bwMode="auto">
            <a:xfrm>
              <a:off x="1875" y="2448"/>
              <a:ext cx="52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7" name="Oval 33"/>
            <p:cNvSpPr>
              <a:spLocks noChangeArrowheads="1"/>
            </p:cNvSpPr>
            <p:nvPr/>
          </p:nvSpPr>
          <p:spPr bwMode="auto">
            <a:xfrm>
              <a:off x="1875" y="2905"/>
              <a:ext cx="52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8" name="Oval 34"/>
            <p:cNvSpPr>
              <a:spLocks noChangeArrowheads="1"/>
            </p:cNvSpPr>
            <p:nvPr/>
          </p:nvSpPr>
          <p:spPr bwMode="auto">
            <a:xfrm>
              <a:off x="3611" y="3367"/>
              <a:ext cx="52" cy="5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79" name="Oval 35"/>
            <p:cNvSpPr>
              <a:spLocks noChangeArrowheads="1"/>
            </p:cNvSpPr>
            <p:nvPr/>
          </p:nvSpPr>
          <p:spPr bwMode="auto">
            <a:xfrm>
              <a:off x="4630" y="1606"/>
              <a:ext cx="51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0" name="Oval 36"/>
            <p:cNvSpPr>
              <a:spLocks noChangeArrowheads="1"/>
            </p:cNvSpPr>
            <p:nvPr/>
          </p:nvSpPr>
          <p:spPr bwMode="auto">
            <a:xfrm>
              <a:off x="3739" y="3655"/>
              <a:ext cx="51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1" name="Rectangle 37"/>
            <p:cNvSpPr>
              <a:spLocks noChangeArrowheads="1"/>
            </p:cNvSpPr>
            <p:nvPr/>
          </p:nvSpPr>
          <p:spPr bwMode="auto">
            <a:xfrm>
              <a:off x="1599" y="3305"/>
              <a:ext cx="33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Clock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2" name="Rectangle 38"/>
            <p:cNvSpPr>
              <a:spLocks noChangeArrowheads="1"/>
            </p:cNvSpPr>
            <p:nvPr/>
          </p:nvSpPr>
          <p:spPr bwMode="auto">
            <a:xfrm>
              <a:off x="3904" y="1548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3" name="Rectangle 39"/>
            <p:cNvSpPr>
              <a:spLocks noChangeArrowheads="1"/>
            </p:cNvSpPr>
            <p:nvPr/>
          </p:nvSpPr>
          <p:spPr bwMode="auto">
            <a:xfrm>
              <a:off x="3919" y="2852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4" name="Rectangle 40"/>
            <p:cNvSpPr>
              <a:spLocks noChangeArrowheads="1"/>
            </p:cNvSpPr>
            <p:nvPr/>
          </p:nvSpPr>
          <p:spPr bwMode="auto">
            <a:xfrm>
              <a:off x="4089" y="3307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5" name="Rectangle 41"/>
            <p:cNvSpPr>
              <a:spLocks noChangeArrowheads="1"/>
            </p:cNvSpPr>
            <p:nvPr/>
          </p:nvSpPr>
          <p:spPr bwMode="auto">
            <a:xfrm>
              <a:off x="4114" y="3437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6" name="Rectangle 42"/>
            <p:cNvSpPr>
              <a:spLocks noChangeArrowheads="1"/>
            </p:cNvSpPr>
            <p:nvPr/>
          </p:nvSpPr>
          <p:spPr bwMode="auto">
            <a:xfrm>
              <a:off x="4505" y="2761"/>
              <a:ext cx="14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7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7387" name="Rectangle 43"/>
            <p:cNvSpPr>
              <a:spLocks noChangeArrowheads="1"/>
            </p:cNvSpPr>
            <p:nvPr/>
          </p:nvSpPr>
          <p:spPr bwMode="auto">
            <a:xfrm>
              <a:off x="5573" y="2387"/>
              <a:ext cx="8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Z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8" name="Rectangle 44"/>
            <p:cNvSpPr>
              <a:spLocks noChangeArrowheads="1"/>
            </p:cNvSpPr>
            <p:nvPr/>
          </p:nvSpPr>
          <p:spPr bwMode="auto">
            <a:xfrm>
              <a:off x="4076" y="200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89" name="Rectangle 45"/>
            <p:cNvSpPr>
              <a:spLocks noChangeArrowheads="1"/>
            </p:cNvSpPr>
            <p:nvPr/>
          </p:nvSpPr>
          <p:spPr bwMode="auto">
            <a:xfrm>
              <a:off x="4105" y="2121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90" name="Rectangle 46"/>
            <p:cNvSpPr>
              <a:spLocks noChangeArrowheads="1"/>
            </p:cNvSpPr>
            <p:nvPr/>
          </p:nvSpPr>
          <p:spPr bwMode="auto">
            <a:xfrm>
              <a:off x="4484" y="1464"/>
              <a:ext cx="14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7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7391" name="Rectangle 47"/>
            <p:cNvSpPr>
              <a:spLocks noChangeArrowheads="1"/>
            </p:cNvSpPr>
            <p:nvPr/>
          </p:nvSpPr>
          <p:spPr bwMode="auto">
            <a:xfrm>
              <a:off x="1618" y="2853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X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7392" name="Rectangle 48"/>
            <p:cNvSpPr>
              <a:spLocks noChangeArrowheads="1"/>
            </p:cNvSpPr>
            <p:nvPr/>
          </p:nvSpPr>
          <p:spPr bwMode="auto">
            <a:xfrm>
              <a:off x="1607" y="3590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7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Reset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F2FE7D-B2A4-4050-85AC-94AC87E06A1E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Technology Mapping</a:t>
            </a:r>
          </a:p>
        </p:txBody>
      </p:sp>
      <p:sp>
        <p:nvSpPr>
          <p:cNvPr id="59396" name="Rectangle 108"/>
          <p:cNvSpPr>
            <a:spLocks noChangeArrowheads="1"/>
          </p:cNvSpPr>
          <p:nvPr/>
        </p:nvSpPr>
        <p:spPr bwMode="auto">
          <a:xfrm>
            <a:off x="838200" y="1295400"/>
            <a:ext cx="78486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9397" name="Group 109"/>
          <p:cNvGrpSpPr>
            <a:grpSpLocks/>
          </p:cNvGrpSpPr>
          <p:nvPr/>
        </p:nvGrpSpPr>
        <p:grpSpPr bwMode="auto">
          <a:xfrm>
            <a:off x="1143000" y="1608138"/>
            <a:ext cx="7534275" cy="4424362"/>
            <a:chOff x="720" y="1013"/>
            <a:chExt cx="4746" cy="2787"/>
          </a:xfrm>
        </p:grpSpPr>
        <p:sp>
          <p:nvSpPr>
            <p:cNvPr id="59398" name="Rectangle 110"/>
            <p:cNvSpPr>
              <a:spLocks noChangeArrowheads="1"/>
            </p:cNvSpPr>
            <p:nvPr/>
          </p:nvSpPr>
          <p:spPr bwMode="auto">
            <a:xfrm>
              <a:off x="783" y="1098"/>
              <a:ext cx="4440" cy="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59399" name="Object 111"/>
            <p:cNvGraphicFramePr>
              <a:graphicFrameLocks noChangeAspect="1"/>
            </p:cNvGraphicFramePr>
            <p:nvPr/>
          </p:nvGraphicFramePr>
          <p:xfrm>
            <a:off x="2028" y="2155"/>
            <a:ext cx="76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68" name="Equation" r:id="rId4" imgW="101556" imgH="190417" progId="Equation.3">
                    <p:embed/>
                  </p:oleObj>
                </mc:Choice>
                <mc:Fallback>
                  <p:oleObj name="Equation" r:id="rId4" imgW="101556" imgH="190417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2155"/>
                          <a:ext cx="76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0" name="Object 112"/>
            <p:cNvGraphicFramePr>
              <a:graphicFrameLocks noChangeAspect="1"/>
            </p:cNvGraphicFramePr>
            <p:nvPr/>
          </p:nvGraphicFramePr>
          <p:xfrm>
            <a:off x="2028" y="2155"/>
            <a:ext cx="76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69" name="Equation" r:id="rId6" imgW="101556" imgH="190417" progId="Equation.3">
                    <p:embed/>
                  </p:oleObj>
                </mc:Choice>
                <mc:Fallback>
                  <p:oleObj name="Equation" r:id="rId6" imgW="101556" imgH="190417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2155"/>
                          <a:ext cx="76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1" name="Freeform 113"/>
            <p:cNvSpPr>
              <a:spLocks/>
            </p:cNvSpPr>
            <p:nvPr/>
          </p:nvSpPr>
          <p:spPr bwMode="auto">
            <a:xfrm>
              <a:off x="1293" y="1013"/>
              <a:ext cx="3199" cy="1294"/>
            </a:xfrm>
            <a:custGeom>
              <a:avLst/>
              <a:gdLst>
                <a:gd name="T0" fmla="*/ 667 w 2700"/>
                <a:gd name="T1" fmla="*/ 253 h 1059"/>
                <a:gd name="T2" fmla="*/ 0 w 2700"/>
                <a:gd name="T3" fmla="*/ 253 h 1059"/>
                <a:gd name="T4" fmla="*/ 0 w 2700"/>
                <a:gd name="T5" fmla="*/ 0 h 1059"/>
                <a:gd name="T6" fmla="*/ 3785 w 2700"/>
                <a:gd name="T7" fmla="*/ 0 h 1059"/>
                <a:gd name="T8" fmla="*/ 3785 w 2700"/>
                <a:gd name="T9" fmla="*/ 1932 h 1059"/>
                <a:gd name="T10" fmla="*/ 4490 w 2700"/>
                <a:gd name="T11" fmla="*/ 1932 h 10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00"/>
                <a:gd name="T19" fmla="*/ 0 h 1059"/>
                <a:gd name="T20" fmla="*/ 2700 w 2700"/>
                <a:gd name="T21" fmla="*/ 1059 h 10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00" h="1059">
                  <a:moveTo>
                    <a:pt x="401" y="138"/>
                  </a:moveTo>
                  <a:lnTo>
                    <a:pt x="0" y="138"/>
                  </a:lnTo>
                  <a:lnTo>
                    <a:pt x="0" y="0"/>
                  </a:lnTo>
                  <a:lnTo>
                    <a:pt x="2276" y="0"/>
                  </a:lnTo>
                  <a:lnTo>
                    <a:pt x="2276" y="1059"/>
                  </a:lnTo>
                  <a:lnTo>
                    <a:pt x="2700" y="105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2" name="Freeform 114"/>
            <p:cNvSpPr>
              <a:spLocks/>
            </p:cNvSpPr>
            <p:nvPr/>
          </p:nvSpPr>
          <p:spPr bwMode="auto">
            <a:xfrm>
              <a:off x="891" y="1394"/>
              <a:ext cx="3099" cy="1524"/>
            </a:xfrm>
            <a:custGeom>
              <a:avLst/>
              <a:gdLst>
                <a:gd name="T0" fmla="*/ 1232 w 2616"/>
                <a:gd name="T1" fmla="*/ 0 h 1247"/>
                <a:gd name="T2" fmla="*/ 565 w 2616"/>
                <a:gd name="T3" fmla="*/ 0 h 1247"/>
                <a:gd name="T4" fmla="*/ 565 w 2616"/>
                <a:gd name="T5" fmla="*/ 1679 h 1247"/>
                <a:gd name="T6" fmla="*/ 4349 w 2616"/>
                <a:gd name="T7" fmla="*/ 1679 h 1247"/>
                <a:gd name="T8" fmla="*/ 4349 w 2616"/>
                <a:gd name="T9" fmla="*/ 2277 h 1247"/>
                <a:gd name="T10" fmla="*/ 0 w 2616"/>
                <a:gd name="T11" fmla="*/ 2277 h 12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16"/>
                <a:gd name="T19" fmla="*/ 0 h 1247"/>
                <a:gd name="T20" fmla="*/ 2616 w 2616"/>
                <a:gd name="T21" fmla="*/ 1247 h 12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16" h="1247">
                  <a:moveTo>
                    <a:pt x="741" y="0"/>
                  </a:moveTo>
                  <a:lnTo>
                    <a:pt x="340" y="0"/>
                  </a:lnTo>
                  <a:lnTo>
                    <a:pt x="340" y="920"/>
                  </a:lnTo>
                  <a:lnTo>
                    <a:pt x="2616" y="920"/>
                  </a:lnTo>
                  <a:lnTo>
                    <a:pt x="2616" y="1247"/>
                  </a:lnTo>
                  <a:lnTo>
                    <a:pt x="0" y="124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3" name="Freeform 115"/>
            <p:cNvSpPr>
              <a:spLocks/>
            </p:cNvSpPr>
            <p:nvPr/>
          </p:nvSpPr>
          <p:spPr bwMode="auto">
            <a:xfrm>
              <a:off x="1133" y="2520"/>
              <a:ext cx="3295" cy="907"/>
            </a:xfrm>
            <a:custGeom>
              <a:avLst/>
              <a:gdLst>
                <a:gd name="T0" fmla="*/ 4626 w 2781"/>
                <a:gd name="T1" fmla="*/ 0 h 743"/>
                <a:gd name="T2" fmla="*/ 4146 w 2781"/>
                <a:gd name="T3" fmla="*/ 0 h 743"/>
                <a:gd name="T4" fmla="*/ 4146 w 2781"/>
                <a:gd name="T5" fmla="*/ 1351 h 743"/>
                <a:gd name="T6" fmla="*/ 0 w 2781"/>
                <a:gd name="T7" fmla="*/ 1351 h 7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81"/>
                <a:gd name="T13" fmla="*/ 0 h 743"/>
                <a:gd name="T14" fmla="*/ 2781 w 2781"/>
                <a:gd name="T15" fmla="*/ 743 h 7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81" h="743">
                  <a:moveTo>
                    <a:pt x="2781" y="0"/>
                  </a:moveTo>
                  <a:lnTo>
                    <a:pt x="2492" y="0"/>
                  </a:lnTo>
                  <a:lnTo>
                    <a:pt x="2492" y="743"/>
                  </a:lnTo>
                  <a:lnTo>
                    <a:pt x="0" y="74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4" name="Freeform 116"/>
            <p:cNvSpPr>
              <a:spLocks/>
            </p:cNvSpPr>
            <p:nvPr/>
          </p:nvSpPr>
          <p:spPr bwMode="auto">
            <a:xfrm>
              <a:off x="1133" y="3269"/>
              <a:ext cx="2339" cy="477"/>
            </a:xfrm>
            <a:custGeom>
              <a:avLst/>
              <a:gdLst>
                <a:gd name="T0" fmla="*/ 3283 w 1974"/>
                <a:gd name="T1" fmla="*/ 0 h 391"/>
                <a:gd name="T2" fmla="*/ 3283 w 1974"/>
                <a:gd name="T3" fmla="*/ 710 h 391"/>
                <a:gd name="T4" fmla="*/ 0 w 1974"/>
                <a:gd name="T5" fmla="*/ 710 h 391"/>
                <a:gd name="T6" fmla="*/ 0 60000 65536"/>
                <a:gd name="T7" fmla="*/ 0 60000 65536"/>
                <a:gd name="T8" fmla="*/ 0 60000 65536"/>
                <a:gd name="T9" fmla="*/ 0 w 1974"/>
                <a:gd name="T10" fmla="*/ 0 h 391"/>
                <a:gd name="T11" fmla="*/ 1974 w 1974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4" h="391">
                  <a:moveTo>
                    <a:pt x="1974" y="0"/>
                  </a:moveTo>
                  <a:lnTo>
                    <a:pt x="1974" y="391"/>
                  </a:lnTo>
                  <a:lnTo>
                    <a:pt x="0" y="39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5" name="Freeform 117"/>
            <p:cNvSpPr>
              <a:spLocks/>
            </p:cNvSpPr>
            <p:nvPr/>
          </p:nvSpPr>
          <p:spPr bwMode="auto">
            <a:xfrm>
              <a:off x="1043" y="1817"/>
              <a:ext cx="619" cy="1101"/>
            </a:xfrm>
            <a:custGeom>
              <a:avLst/>
              <a:gdLst>
                <a:gd name="T0" fmla="*/ 870 w 522"/>
                <a:gd name="T1" fmla="*/ 0 h 901"/>
                <a:gd name="T2" fmla="*/ 0 w 522"/>
                <a:gd name="T3" fmla="*/ 0 h 901"/>
                <a:gd name="T4" fmla="*/ 0 w 522"/>
                <a:gd name="T5" fmla="*/ 1644 h 901"/>
                <a:gd name="T6" fmla="*/ 0 60000 65536"/>
                <a:gd name="T7" fmla="*/ 0 60000 65536"/>
                <a:gd name="T8" fmla="*/ 0 60000 65536"/>
                <a:gd name="T9" fmla="*/ 0 w 522"/>
                <a:gd name="T10" fmla="*/ 0 h 901"/>
                <a:gd name="T11" fmla="*/ 522 w 522"/>
                <a:gd name="T12" fmla="*/ 901 h 9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2" h="901">
                  <a:moveTo>
                    <a:pt x="522" y="0"/>
                  </a:moveTo>
                  <a:lnTo>
                    <a:pt x="0" y="0"/>
                  </a:lnTo>
                  <a:lnTo>
                    <a:pt x="0" y="90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6" name="Line 118"/>
            <p:cNvSpPr>
              <a:spLocks noChangeShapeType="1"/>
            </p:cNvSpPr>
            <p:nvPr/>
          </p:nvSpPr>
          <p:spPr bwMode="auto">
            <a:xfrm>
              <a:off x="1043" y="2413"/>
              <a:ext cx="389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7" name="Line 119"/>
            <p:cNvSpPr>
              <a:spLocks noChangeShapeType="1"/>
            </p:cNvSpPr>
            <p:nvPr/>
          </p:nvSpPr>
          <p:spPr bwMode="auto">
            <a:xfrm>
              <a:off x="1293" y="1604"/>
              <a:ext cx="39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8" name="Freeform 120"/>
            <p:cNvSpPr>
              <a:spLocks/>
            </p:cNvSpPr>
            <p:nvPr/>
          </p:nvSpPr>
          <p:spPr bwMode="auto">
            <a:xfrm>
              <a:off x="1677" y="1289"/>
              <a:ext cx="674" cy="93"/>
            </a:xfrm>
            <a:custGeom>
              <a:avLst/>
              <a:gdLst>
                <a:gd name="T0" fmla="*/ 0 w 569"/>
                <a:gd name="T1" fmla="*/ 0 h 76"/>
                <a:gd name="T2" fmla="*/ 591 w 569"/>
                <a:gd name="T3" fmla="*/ 0 h 76"/>
                <a:gd name="T4" fmla="*/ 591 w 569"/>
                <a:gd name="T5" fmla="*/ 140 h 76"/>
                <a:gd name="T6" fmla="*/ 945 w 569"/>
                <a:gd name="T7" fmla="*/ 14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9"/>
                <a:gd name="T13" fmla="*/ 0 h 76"/>
                <a:gd name="T14" fmla="*/ 569 w 569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9" h="76">
                  <a:moveTo>
                    <a:pt x="0" y="0"/>
                  </a:moveTo>
                  <a:lnTo>
                    <a:pt x="355" y="0"/>
                  </a:lnTo>
                  <a:lnTo>
                    <a:pt x="355" y="76"/>
                  </a:lnTo>
                  <a:lnTo>
                    <a:pt x="569" y="7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09" name="Freeform 121"/>
            <p:cNvSpPr>
              <a:spLocks/>
            </p:cNvSpPr>
            <p:nvPr/>
          </p:nvSpPr>
          <p:spPr bwMode="auto">
            <a:xfrm>
              <a:off x="1677" y="1597"/>
              <a:ext cx="674" cy="115"/>
            </a:xfrm>
            <a:custGeom>
              <a:avLst/>
              <a:gdLst>
                <a:gd name="T0" fmla="*/ 0 w 569"/>
                <a:gd name="T1" fmla="*/ 173 h 94"/>
                <a:gd name="T2" fmla="*/ 591 w 569"/>
                <a:gd name="T3" fmla="*/ 173 h 94"/>
                <a:gd name="T4" fmla="*/ 591 w 569"/>
                <a:gd name="T5" fmla="*/ 0 h 94"/>
                <a:gd name="T6" fmla="*/ 945 w 569"/>
                <a:gd name="T7" fmla="*/ 0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9"/>
                <a:gd name="T13" fmla="*/ 0 h 94"/>
                <a:gd name="T14" fmla="*/ 569 w 569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9" h="94">
                  <a:moveTo>
                    <a:pt x="0" y="94"/>
                  </a:moveTo>
                  <a:lnTo>
                    <a:pt x="355" y="94"/>
                  </a:lnTo>
                  <a:lnTo>
                    <a:pt x="355" y="0"/>
                  </a:lnTo>
                  <a:lnTo>
                    <a:pt x="56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0" name="Line 122"/>
            <p:cNvSpPr>
              <a:spLocks noChangeShapeType="1"/>
            </p:cNvSpPr>
            <p:nvPr/>
          </p:nvSpPr>
          <p:spPr bwMode="auto">
            <a:xfrm flipH="1">
              <a:off x="2410" y="1485"/>
              <a:ext cx="158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1" name="Freeform 123"/>
            <p:cNvSpPr>
              <a:spLocks/>
            </p:cNvSpPr>
            <p:nvPr/>
          </p:nvSpPr>
          <p:spPr bwMode="auto">
            <a:xfrm>
              <a:off x="2901" y="1989"/>
              <a:ext cx="597" cy="1438"/>
            </a:xfrm>
            <a:custGeom>
              <a:avLst/>
              <a:gdLst>
                <a:gd name="T0" fmla="*/ 837 w 504"/>
                <a:gd name="T1" fmla="*/ 0 h 1177"/>
                <a:gd name="T2" fmla="*/ 0 w 504"/>
                <a:gd name="T3" fmla="*/ 0 h 1177"/>
                <a:gd name="T4" fmla="*/ 0 w 504"/>
                <a:gd name="T5" fmla="*/ 2147 h 1177"/>
                <a:gd name="T6" fmla="*/ 0 60000 65536"/>
                <a:gd name="T7" fmla="*/ 0 60000 65536"/>
                <a:gd name="T8" fmla="*/ 0 60000 65536"/>
                <a:gd name="T9" fmla="*/ 0 w 504"/>
                <a:gd name="T10" fmla="*/ 0 h 1177"/>
                <a:gd name="T11" fmla="*/ 504 w 504"/>
                <a:gd name="T12" fmla="*/ 1177 h 1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1177">
                  <a:moveTo>
                    <a:pt x="504" y="0"/>
                  </a:moveTo>
                  <a:lnTo>
                    <a:pt x="0" y="0"/>
                  </a:lnTo>
                  <a:lnTo>
                    <a:pt x="0" y="117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2" name="Freeform 124"/>
            <p:cNvSpPr>
              <a:spLocks/>
            </p:cNvSpPr>
            <p:nvPr/>
          </p:nvSpPr>
          <p:spPr bwMode="auto">
            <a:xfrm>
              <a:off x="3036" y="2031"/>
              <a:ext cx="425" cy="1715"/>
            </a:xfrm>
            <a:custGeom>
              <a:avLst/>
              <a:gdLst>
                <a:gd name="T0" fmla="*/ 0 w 359"/>
                <a:gd name="T1" fmla="*/ 2559 h 1404"/>
                <a:gd name="T2" fmla="*/ 0 w 359"/>
                <a:gd name="T3" fmla="*/ 390 h 1404"/>
                <a:gd name="T4" fmla="*/ 595 w 359"/>
                <a:gd name="T5" fmla="*/ 390 h 1404"/>
                <a:gd name="T6" fmla="*/ 595 w 359"/>
                <a:gd name="T7" fmla="*/ 0 h 14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9"/>
                <a:gd name="T13" fmla="*/ 0 h 1404"/>
                <a:gd name="T14" fmla="*/ 359 w 359"/>
                <a:gd name="T15" fmla="*/ 1404 h 14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9" h="1404">
                  <a:moveTo>
                    <a:pt x="0" y="1404"/>
                  </a:moveTo>
                  <a:lnTo>
                    <a:pt x="0" y="214"/>
                  </a:lnTo>
                  <a:lnTo>
                    <a:pt x="359" y="214"/>
                  </a:lnTo>
                  <a:lnTo>
                    <a:pt x="359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13" name="Rectangle 125"/>
            <p:cNvSpPr>
              <a:spLocks noChangeArrowheads="1"/>
            </p:cNvSpPr>
            <p:nvPr/>
          </p:nvSpPr>
          <p:spPr bwMode="auto">
            <a:xfrm>
              <a:off x="3146" y="1230"/>
              <a:ext cx="627" cy="967"/>
            </a:xfrm>
            <a:prstGeom prst="rect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14" name="Rectangle 126"/>
            <p:cNvSpPr>
              <a:spLocks noChangeArrowheads="1"/>
            </p:cNvSpPr>
            <p:nvPr/>
          </p:nvSpPr>
          <p:spPr bwMode="auto">
            <a:xfrm>
              <a:off x="3159" y="2684"/>
              <a:ext cx="627" cy="967"/>
            </a:xfrm>
            <a:prstGeom prst="rect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15" name="Freeform 127"/>
            <p:cNvSpPr>
              <a:spLocks/>
            </p:cNvSpPr>
            <p:nvPr/>
          </p:nvSpPr>
          <p:spPr bwMode="auto">
            <a:xfrm>
              <a:off x="4325" y="2251"/>
              <a:ext cx="378" cy="326"/>
            </a:xfrm>
            <a:custGeom>
              <a:avLst/>
              <a:gdLst>
                <a:gd name="T0" fmla="*/ 0 w 206"/>
                <a:gd name="T1" fmla="*/ 0 h 172"/>
                <a:gd name="T2" fmla="*/ 0 w 206"/>
                <a:gd name="T3" fmla="*/ 1171 h 172"/>
                <a:gd name="T4" fmla="*/ 741 w 206"/>
                <a:gd name="T5" fmla="*/ 1171 h 172"/>
                <a:gd name="T6" fmla="*/ 1273 w 206"/>
                <a:gd name="T7" fmla="*/ 593 h 172"/>
                <a:gd name="T8" fmla="*/ 754 w 206"/>
                <a:gd name="T9" fmla="*/ 0 h 172"/>
                <a:gd name="T10" fmla="*/ 0 w 206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6"/>
                <a:gd name="T19" fmla="*/ 0 h 172"/>
                <a:gd name="T20" fmla="*/ 206 w 206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6" h="172">
                  <a:moveTo>
                    <a:pt x="0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6" y="134"/>
                    <a:pt x="206" y="87"/>
                  </a:cubicBezTo>
                  <a:cubicBezTo>
                    <a:pt x="206" y="39"/>
                    <a:pt x="169" y="1"/>
                    <a:pt x="12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16" name="Freeform 128"/>
            <p:cNvSpPr>
              <a:spLocks/>
            </p:cNvSpPr>
            <p:nvPr/>
          </p:nvSpPr>
          <p:spPr bwMode="auto">
            <a:xfrm>
              <a:off x="1575" y="1547"/>
              <a:ext cx="381" cy="329"/>
            </a:xfrm>
            <a:custGeom>
              <a:avLst/>
              <a:gdLst>
                <a:gd name="T0" fmla="*/ 7 w 207"/>
                <a:gd name="T1" fmla="*/ 0 h 173"/>
                <a:gd name="T2" fmla="*/ 0 w 207"/>
                <a:gd name="T3" fmla="*/ 1190 h 173"/>
                <a:gd name="T4" fmla="*/ 749 w 207"/>
                <a:gd name="T5" fmla="*/ 1183 h 173"/>
                <a:gd name="T6" fmla="*/ 1290 w 207"/>
                <a:gd name="T7" fmla="*/ 597 h 173"/>
                <a:gd name="T8" fmla="*/ 762 w 207"/>
                <a:gd name="T9" fmla="*/ 0 h 173"/>
                <a:gd name="T10" fmla="*/ 7 w 207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3"/>
                <a:gd name="T20" fmla="*/ 207 w 207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3">
                  <a:moveTo>
                    <a:pt x="1" y="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17" name="Freeform 129"/>
            <p:cNvSpPr>
              <a:spLocks/>
            </p:cNvSpPr>
            <p:nvPr/>
          </p:nvSpPr>
          <p:spPr bwMode="auto">
            <a:xfrm>
              <a:off x="1575" y="1124"/>
              <a:ext cx="381" cy="326"/>
            </a:xfrm>
            <a:custGeom>
              <a:avLst/>
              <a:gdLst>
                <a:gd name="T0" fmla="*/ 7 w 207"/>
                <a:gd name="T1" fmla="*/ 0 h 172"/>
                <a:gd name="T2" fmla="*/ 0 w 207"/>
                <a:gd name="T3" fmla="*/ 1171 h 172"/>
                <a:gd name="T4" fmla="*/ 749 w 207"/>
                <a:gd name="T5" fmla="*/ 1171 h 172"/>
                <a:gd name="T6" fmla="*/ 1290 w 207"/>
                <a:gd name="T7" fmla="*/ 593 h 172"/>
                <a:gd name="T8" fmla="*/ 762 w 207"/>
                <a:gd name="T9" fmla="*/ 0 h 172"/>
                <a:gd name="T10" fmla="*/ 7 w 207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2"/>
                <a:gd name="T20" fmla="*/ 207 w 207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2">
                  <a:moveTo>
                    <a:pt x="1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18" name="Oval 130"/>
            <p:cNvSpPr>
              <a:spLocks noChangeArrowheads="1"/>
            </p:cNvSpPr>
            <p:nvPr/>
          </p:nvSpPr>
          <p:spPr bwMode="auto">
            <a:xfrm>
              <a:off x="3773" y="1934"/>
              <a:ext cx="92" cy="94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19" name="Oval 131"/>
            <p:cNvSpPr>
              <a:spLocks noChangeArrowheads="1"/>
            </p:cNvSpPr>
            <p:nvPr/>
          </p:nvSpPr>
          <p:spPr bwMode="auto">
            <a:xfrm>
              <a:off x="3786" y="3380"/>
              <a:ext cx="92" cy="95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0" name="Freeform 132"/>
            <p:cNvSpPr>
              <a:spLocks/>
            </p:cNvSpPr>
            <p:nvPr/>
          </p:nvSpPr>
          <p:spPr bwMode="auto">
            <a:xfrm>
              <a:off x="3159" y="3371"/>
              <a:ext cx="184" cy="132"/>
            </a:xfrm>
            <a:custGeom>
              <a:avLst/>
              <a:gdLst>
                <a:gd name="T0" fmla="*/ 0 w 155"/>
                <a:gd name="T1" fmla="*/ 0 h 108"/>
                <a:gd name="T2" fmla="*/ 259 w 155"/>
                <a:gd name="T3" fmla="*/ 83 h 108"/>
                <a:gd name="T4" fmla="*/ 0 w 155"/>
                <a:gd name="T5" fmla="*/ 197 h 108"/>
                <a:gd name="T6" fmla="*/ 0 60000 65536"/>
                <a:gd name="T7" fmla="*/ 0 60000 65536"/>
                <a:gd name="T8" fmla="*/ 0 60000 65536"/>
                <a:gd name="T9" fmla="*/ 0 w 155"/>
                <a:gd name="T10" fmla="*/ 0 h 108"/>
                <a:gd name="T11" fmla="*/ 155 w 155"/>
                <a:gd name="T12" fmla="*/ 108 h 1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108">
                  <a:moveTo>
                    <a:pt x="0" y="0"/>
                  </a:moveTo>
                  <a:lnTo>
                    <a:pt x="155" y="46"/>
                  </a:lnTo>
                  <a:lnTo>
                    <a:pt x="0" y="108"/>
                  </a:lnTo>
                </a:path>
              </a:pathLst>
            </a:custGeom>
            <a:noFill/>
            <a:ln w="23813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21" name="Freeform 133"/>
            <p:cNvSpPr>
              <a:spLocks/>
            </p:cNvSpPr>
            <p:nvPr/>
          </p:nvSpPr>
          <p:spPr bwMode="auto">
            <a:xfrm>
              <a:off x="3146" y="1932"/>
              <a:ext cx="185" cy="133"/>
            </a:xfrm>
            <a:custGeom>
              <a:avLst/>
              <a:gdLst>
                <a:gd name="T0" fmla="*/ 0 w 156"/>
                <a:gd name="T1" fmla="*/ 0 h 109"/>
                <a:gd name="T2" fmla="*/ 260 w 156"/>
                <a:gd name="T3" fmla="*/ 85 h 109"/>
                <a:gd name="T4" fmla="*/ 0 w 156"/>
                <a:gd name="T5" fmla="*/ 198 h 109"/>
                <a:gd name="T6" fmla="*/ 0 60000 65536"/>
                <a:gd name="T7" fmla="*/ 0 60000 65536"/>
                <a:gd name="T8" fmla="*/ 0 60000 65536"/>
                <a:gd name="T9" fmla="*/ 0 w 156"/>
                <a:gd name="T10" fmla="*/ 0 h 109"/>
                <a:gd name="T11" fmla="*/ 156 w 156"/>
                <a:gd name="T12" fmla="*/ 109 h 1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109">
                  <a:moveTo>
                    <a:pt x="0" y="0"/>
                  </a:moveTo>
                  <a:lnTo>
                    <a:pt x="156" y="47"/>
                  </a:lnTo>
                  <a:lnTo>
                    <a:pt x="0" y="109"/>
                  </a:lnTo>
                </a:path>
              </a:pathLst>
            </a:custGeom>
            <a:noFill/>
            <a:ln w="23813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59422" name="Oval 134"/>
            <p:cNvSpPr>
              <a:spLocks noChangeArrowheads="1"/>
            </p:cNvSpPr>
            <p:nvPr/>
          </p:nvSpPr>
          <p:spPr bwMode="auto">
            <a:xfrm>
              <a:off x="1265" y="1576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3" name="Oval 135"/>
            <p:cNvSpPr>
              <a:spLocks noChangeArrowheads="1"/>
            </p:cNvSpPr>
            <p:nvPr/>
          </p:nvSpPr>
          <p:spPr bwMode="auto">
            <a:xfrm>
              <a:off x="1015" y="2385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4" name="Oval 136"/>
            <p:cNvSpPr>
              <a:spLocks noChangeArrowheads="1"/>
            </p:cNvSpPr>
            <p:nvPr/>
          </p:nvSpPr>
          <p:spPr bwMode="auto">
            <a:xfrm>
              <a:off x="1015" y="2890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5" name="Oval 137"/>
            <p:cNvSpPr>
              <a:spLocks noChangeArrowheads="1"/>
            </p:cNvSpPr>
            <p:nvPr/>
          </p:nvSpPr>
          <p:spPr bwMode="auto">
            <a:xfrm>
              <a:off x="2872" y="3399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6" name="Oval 138"/>
            <p:cNvSpPr>
              <a:spLocks noChangeArrowheads="1"/>
            </p:cNvSpPr>
            <p:nvPr/>
          </p:nvSpPr>
          <p:spPr bwMode="auto">
            <a:xfrm>
              <a:off x="3962" y="1457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7" name="Oval 139"/>
            <p:cNvSpPr>
              <a:spLocks noChangeArrowheads="1"/>
            </p:cNvSpPr>
            <p:nvPr/>
          </p:nvSpPr>
          <p:spPr bwMode="auto">
            <a:xfrm>
              <a:off x="3009" y="3718"/>
              <a:ext cx="55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8" name="Rectangle 140"/>
            <p:cNvSpPr>
              <a:spLocks noChangeArrowheads="1"/>
            </p:cNvSpPr>
            <p:nvPr/>
          </p:nvSpPr>
          <p:spPr bwMode="auto">
            <a:xfrm>
              <a:off x="720" y="3332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Clock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29" name="Rectangle 141"/>
            <p:cNvSpPr>
              <a:spLocks noChangeArrowheads="1"/>
            </p:cNvSpPr>
            <p:nvPr/>
          </p:nvSpPr>
          <p:spPr bwMode="auto">
            <a:xfrm>
              <a:off x="3185" y="1393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0" name="Rectangle 142"/>
            <p:cNvSpPr>
              <a:spLocks noChangeArrowheads="1"/>
            </p:cNvSpPr>
            <p:nvPr/>
          </p:nvSpPr>
          <p:spPr bwMode="auto">
            <a:xfrm>
              <a:off x="3202" y="2829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D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1" name="Rectangle 143"/>
            <p:cNvSpPr>
              <a:spLocks noChangeArrowheads="1"/>
            </p:cNvSpPr>
            <p:nvPr/>
          </p:nvSpPr>
          <p:spPr bwMode="auto">
            <a:xfrm>
              <a:off x="3384" y="333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2" name="Rectangle 144"/>
            <p:cNvSpPr>
              <a:spLocks noChangeArrowheads="1"/>
            </p:cNvSpPr>
            <p:nvPr/>
          </p:nvSpPr>
          <p:spPr bwMode="auto">
            <a:xfrm>
              <a:off x="3410" y="3476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3" name="Rectangle 145"/>
            <p:cNvSpPr>
              <a:spLocks noChangeArrowheads="1"/>
            </p:cNvSpPr>
            <p:nvPr/>
          </p:nvSpPr>
          <p:spPr bwMode="auto">
            <a:xfrm>
              <a:off x="3819" y="2691"/>
              <a:ext cx="1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6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9434" name="Rectangle 146"/>
            <p:cNvSpPr>
              <a:spLocks noChangeArrowheads="1"/>
            </p:cNvSpPr>
            <p:nvPr/>
          </p:nvSpPr>
          <p:spPr bwMode="auto">
            <a:xfrm>
              <a:off x="5388" y="2311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Z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5" name="Rectangle 147"/>
            <p:cNvSpPr>
              <a:spLocks noChangeArrowheads="1"/>
            </p:cNvSpPr>
            <p:nvPr/>
          </p:nvSpPr>
          <p:spPr bwMode="auto">
            <a:xfrm>
              <a:off x="3370" y="1891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C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6" name="Rectangle 148"/>
            <p:cNvSpPr>
              <a:spLocks noChangeArrowheads="1"/>
            </p:cNvSpPr>
            <p:nvPr/>
          </p:nvSpPr>
          <p:spPr bwMode="auto">
            <a:xfrm>
              <a:off x="3401" y="2023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7" name="Rectangle 149"/>
            <p:cNvSpPr>
              <a:spLocks noChangeArrowheads="1"/>
            </p:cNvSpPr>
            <p:nvPr/>
          </p:nvSpPr>
          <p:spPr bwMode="auto">
            <a:xfrm>
              <a:off x="3806" y="1251"/>
              <a:ext cx="1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Y</a:t>
              </a:r>
              <a:r>
                <a:rPr lang="en-US" altLang="fa-IR" sz="1600" baseline="-250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9438" name="Rectangle 150"/>
            <p:cNvSpPr>
              <a:spLocks noChangeArrowheads="1"/>
            </p:cNvSpPr>
            <p:nvPr/>
          </p:nvSpPr>
          <p:spPr bwMode="auto">
            <a:xfrm>
              <a:off x="740" y="2831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X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39" name="Rectangle 151"/>
            <p:cNvSpPr>
              <a:spLocks noChangeArrowheads="1"/>
            </p:cNvSpPr>
            <p:nvPr/>
          </p:nvSpPr>
          <p:spPr bwMode="auto">
            <a:xfrm>
              <a:off x="728" y="3646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TimesTen" pitchFamily="18" charset="0"/>
                  <a:cs typeface="Arial" panose="020B0604020202020204" pitchFamily="34" charset="0"/>
                </a:rPr>
                <a:t>Reset</a:t>
              </a:r>
              <a:endParaRPr lang="en-US" altLang="fa-IR" sz="3200" u="sng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0" name="AutoShape 152"/>
            <p:cNvSpPr>
              <a:spLocks noChangeAspect="1" noChangeArrowheads="1"/>
            </p:cNvSpPr>
            <p:nvPr/>
          </p:nvSpPr>
          <p:spPr bwMode="auto">
            <a:xfrm rot="5400000">
              <a:off x="4912" y="2286"/>
              <a:ext cx="317" cy="254"/>
            </a:xfrm>
            <a:prstGeom prst="triangle">
              <a:avLst>
                <a:gd name="adj" fmla="val 4978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1" name="Oval 153"/>
            <p:cNvSpPr>
              <a:spLocks noChangeArrowheads="1"/>
            </p:cNvSpPr>
            <p:nvPr/>
          </p:nvSpPr>
          <p:spPr bwMode="auto">
            <a:xfrm>
              <a:off x="2728" y="1440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2" name="Freeform 154"/>
            <p:cNvSpPr>
              <a:spLocks/>
            </p:cNvSpPr>
            <p:nvPr/>
          </p:nvSpPr>
          <p:spPr bwMode="auto">
            <a:xfrm>
              <a:off x="2343" y="1332"/>
              <a:ext cx="381" cy="326"/>
            </a:xfrm>
            <a:custGeom>
              <a:avLst/>
              <a:gdLst>
                <a:gd name="T0" fmla="*/ 7 w 207"/>
                <a:gd name="T1" fmla="*/ 0 h 172"/>
                <a:gd name="T2" fmla="*/ 0 w 207"/>
                <a:gd name="T3" fmla="*/ 1171 h 172"/>
                <a:gd name="T4" fmla="*/ 749 w 207"/>
                <a:gd name="T5" fmla="*/ 1171 h 172"/>
                <a:gd name="T6" fmla="*/ 1290 w 207"/>
                <a:gd name="T7" fmla="*/ 593 h 172"/>
                <a:gd name="T8" fmla="*/ 762 w 207"/>
                <a:gd name="T9" fmla="*/ 0 h 172"/>
                <a:gd name="T10" fmla="*/ 7 w 207"/>
                <a:gd name="T11" fmla="*/ 0 h 1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7"/>
                <a:gd name="T19" fmla="*/ 0 h 172"/>
                <a:gd name="T20" fmla="*/ 207 w 207"/>
                <a:gd name="T21" fmla="*/ 172 h 1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7" h="172">
                  <a:moveTo>
                    <a:pt x="1" y="0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67" y="172"/>
                    <a:pt x="207" y="134"/>
                    <a:pt x="207" y="87"/>
                  </a:cubicBezTo>
                  <a:cubicBezTo>
                    <a:pt x="207" y="40"/>
                    <a:pt x="169" y="1"/>
                    <a:pt x="12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59443" name="Oval 155"/>
            <p:cNvSpPr>
              <a:spLocks noChangeArrowheads="1"/>
            </p:cNvSpPr>
            <p:nvPr/>
          </p:nvSpPr>
          <p:spPr bwMode="auto">
            <a:xfrm>
              <a:off x="1952" y="166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4" name="Oval 156"/>
            <p:cNvSpPr>
              <a:spLocks noChangeArrowheads="1"/>
            </p:cNvSpPr>
            <p:nvPr/>
          </p:nvSpPr>
          <p:spPr bwMode="auto">
            <a:xfrm>
              <a:off x="1952" y="1248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5" name="Oval 157"/>
            <p:cNvSpPr>
              <a:spLocks noChangeArrowheads="1"/>
            </p:cNvSpPr>
            <p:nvPr/>
          </p:nvSpPr>
          <p:spPr bwMode="auto">
            <a:xfrm>
              <a:off x="4704" y="2376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6" name="Oval 158"/>
            <p:cNvSpPr>
              <a:spLocks noChangeArrowheads="1"/>
            </p:cNvSpPr>
            <p:nvPr/>
          </p:nvSpPr>
          <p:spPr bwMode="auto">
            <a:xfrm>
              <a:off x="5192" y="234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447" name="Line 159"/>
            <p:cNvSpPr>
              <a:spLocks noChangeShapeType="1"/>
            </p:cNvSpPr>
            <p:nvPr/>
          </p:nvSpPr>
          <p:spPr bwMode="auto">
            <a:xfrm>
              <a:off x="5304" y="2392"/>
              <a:ext cx="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FA9A96-1B40-48BD-8DA3-B755AA98A38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3200" dirty="0" smtClean="0"/>
              <a:t>General Machine Concept:</a:t>
            </a:r>
          </a:p>
          <a:p>
            <a:pPr lvl="1" eaLnBrk="1" hangingPunct="1"/>
            <a:r>
              <a:rPr lang="en-US" altLang="fa-IR" sz="2400" dirty="0" smtClean="0"/>
              <a:t>Deliver package of gum after 15 cents deposited</a:t>
            </a:r>
          </a:p>
          <a:p>
            <a:pPr lvl="1" eaLnBrk="1" hangingPunct="1"/>
            <a:r>
              <a:rPr lang="en-US" altLang="fa-IR" sz="2400" dirty="0" smtClean="0"/>
              <a:t>Single coin slot for dimes (10</a:t>
            </a:r>
            <a:r>
              <a:rPr lang="en-US" altLang="fa-IR" sz="2400" dirty="0" smtClean="0">
                <a:cs typeface="Arial" panose="020B0604020202020204" pitchFamily="34" charset="0"/>
              </a:rPr>
              <a:t>¢)</a:t>
            </a:r>
            <a:r>
              <a:rPr lang="en-US" altLang="fa-IR" sz="2400" dirty="0" smtClean="0"/>
              <a:t>, nickels (5</a:t>
            </a:r>
            <a:r>
              <a:rPr lang="en-US" altLang="fa-IR" sz="2400" dirty="0" smtClean="0">
                <a:cs typeface="Arial" panose="020B0604020202020204" pitchFamily="34" charset="0"/>
              </a:rPr>
              <a:t>¢)</a:t>
            </a:r>
          </a:p>
          <a:p>
            <a:pPr lvl="1" eaLnBrk="1" hangingPunct="1"/>
            <a:r>
              <a:rPr lang="en-US" altLang="fa-IR" sz="2400" dirty="0" smtClean="0"/>
              <a:t>No change</a:t>
            </a:r>
          </a:p>
          <a:p>
            <a:pPr lvl="1" eaLnBrk="1" hangingPunct="1"/>
            <a:endParaRPr lang="en-US" altLang="fa-I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2F1986-8BF9-4A3D-BCCF-7E9051A6FBF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Typical Sequential Circuit</a:t>
            </a:r>
          </a:p>
        </p:txBody>
      </p:sp>
      <p:sp>
        <p:nvSpPr>
          <p:cNvPr id="10244" name="Rectangle 126"/>
          <p:cNvSpPr>
            <a:spLocks noChangeArrowheads="1"/>
          </p:cNvSpPr>
          <p:nvPr/>
        </p:nvSpPr>
        <p:spPr bwMode="auto">
          <a:xfrm rot="-5400000">
            <a:off x="4076700" y="3009900"/>
            <a:ext cx="2819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 Register</a:t>
            </a:r>
          </a:p>
        </p:txBody>
      </p:sp>
      <p:sp>
        <p:nvSpPr>
          <p:cNvPr id="10245" name="Rectangle 127"/>
          <p:cNvSpPr>
            <a:spLocks noChangeArrowheads="1"/>
          </p:cNvSpPr>
          <p:nvPr/>
        </p:nvSpPr>
        <p:spPr bwMode="auto">
          <a:xfrm>
            <a:off x="1981200" y="2438400"/>
            <a:ext cx="1371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10246" name="Line 128"/>
          <p:cNvSpPr>
            <a:spLocks noChangeShapeType="1"/>
          </p:cNvSpPr>
          <p:nvPr/>
        </p:nvSpPr>
        <p:spPr bwMode="auto">
          <a:xfrm>
            <a:off x="990600" y="4038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7" name="Line 129"/>
          <p:cNvSpPr>
            <a:spLocks noChangeShapeType="1"/>
          </p:cNvSpPr>
          <p:nvPr/>
        </p:nvSpPr>
        <p:spPr bwMode="auto">
          <a:xfrm>
            <a:off x="1600200" y="40386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8" name="Line 130"/>
          <p:cNvSpPr>
            <a:spLocks noChangeShapeType="1"/>
          </p:cNvSpPr>
          <p:nvPr/>
        </p:nvSpPr>
        <p:spPr bwMode="auto">
          <a:xfrm>
            <a:off x="1600200" y="57150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49" name="Line 131"/>
          <p:cNvSpPr>
            <a:spLocks noChangeShapeType="1"/>
          </p:cNvSpPr>
          <p:nvPr/>
        </p:nvSpPr>
        <p:spPr bwMode="auto">
          <a:xfrm>
            <a:off x="3352800" y="3276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0" name="Line 132"/>
          <p:cNvSpPr>
            <a:spLocks noChangeShapeType="1"/>
          </p:cNvSpPr>
          <p:nvPr/>
        </p:nvSpPr>
        <p:spPr bwMode="auto">
          <a:xfrm flipV="1">
            <a:off x="5486400" y="4876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1" name="Line 133"/>
          <p:cNvSpPr>
            <a:spLocks noChangeShapeType="1"/>
          </p:cNvSpPr>
          <p:nvPr/>
        </p:nvSpPr>
        <p:spPr bwMode="auto">
          <a:xfrm>
            <a:off x="1524000" y="2667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2" name="Line 134"/>
          <p:cNvSpPr>
            <a:spLocks noChangeShapeType="1"/>
          </p:cNvSpPr>
          <p:nvPr/>
        </p:nvSpPr>
        <p:spPr bwMode="auto">
          <a:xfrm flipV="1">
            <a:off x="1524000" y="16002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3" name="Line 135"/>
          <p:cNvSpPr>
            <a:spLocks noChangeShapeType="1"/>
          </p:cNvSpPr>
          <p:nvPr/>
        </p:nvSpPr>
        <p:spPr bwMode="auto">
          <a:xfrm>
            <a:off x="1524000" y="16002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4" name="Line 136"/>
          <p:cNvSpPr>
            <a:spLocks noChangeShapeType="1"/>
          </p:cNvSpPr>
          <p:nvPr/>
        </p:nvSpPr>
        <p:spPr bwMode="auto">
          <a:xfrm>
            <a:off x="6400800" y="16002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5" name="Line 137"/>
          <p:cNvSpPr>
            <a:spLocks noChangeShapeType="1"/>
          </p:cNvSpPr>
          <p:nvPr/>
        </p:nvSpPr>
        <p:spPr bwMode="auto">
          <a:xfrm flipH="1">
            <a:off x="5943600" y="32766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56" name="Text Box 138"/>
          <p:cNvSpPr txBox="1">
            <a:spLocks noChangeArrowheads="1"/>
          </p:cNvSpPr>
          <p:nvPr/>
        </p:nvSpPr>
        <p:spPr bwMode="auto">
          <a:xfrm>
            <a:off x="304800" y="3810000"/>
            <a:ext cx="73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x(t)</a:t>
            </a:r>
          </a:p>
        </p:txBody>
      </p:sp>
      <p:sp>
        <p:nvSpPr>
          <p:cNvPr id="10257" name="Text Box 139"/>
          <p:cNvSpPr txBox="1">
            <a:spLocks noChangeArrowheads="1"/>
          </p:cNvSpPr>
          <p:nvPr/>
        </p:nvSpPr>
        <p:spPr bwMode="auto">
          <a:xfrm>
            <a:off x="3565525" y="2789238"/>
            <a:ext cx="982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s(t+1)</a:t>
            </a:r>
          </a:p>
        </p:txBody>
      </p:sp>
      <p:sp>
        <p:nvSpPr>
          <p:cNvPr id="10258" name="Text Box 140"/>
          <p:cNvSpPr txBox="1">
            <a:spLocks noChangeArrowheads="1"/>
          </p:cNvSpPr>
          <p:nvPr/>
        </p:nvSpPr>
        <p:spPr bwMode="auto">
          <a:xfrm>
            <a:off x="6096000" y="3352800"/>
            <a:ext cx="7000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s(t)</a:t>
            </a:r>
          </a:p>
        </p:txBody>
      </p:sp>
      <p:sp>
        <p:nvSpPr>
          <p:cNvPr id="10259" name="Text Box 141"/>
          <p:cNvSpPr txBox="1">
            <a:spLocks noChangeArrowheads="1"/>
          </p:cNvSpPr>
          <p:nvPr/>
        </p:nvSpPr>
        <p:spPr bwMode="auto">
          <a:xfrm>
            <a:off x="8232775" y="3738563"/>
            <a:ext cx="714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z(t)</a:t>
            </a:r>
          </a:p>
        </p:txBody>
      </p:sp>
      <p:sp>
        <p:nvSpPr>
          <p:cNvPr id="10260" name="Text Box 142"/>
          <p:cNvSpPr txBox="1">
            <a:spLocks noChangeArrowheads="1"/>
          </p:cNvSpPr>
          <p:nvPr/>
        </p:nvSpPr>
        <p:spPr bwMode="auto">
          <a:xfrm>
            <a:off x="5029200" y="5105400"/>
            <a:ext cx="9064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0261" name="Text Box 143"/>
          <p:cNvSpPr txBox="1">
            <a:spLocks noChangeArrowheads="1"/>
          </p:cNvSpPr>
          <p:nvPr/>
        </p:nvSpPr>
        <p:spPr bwMode="auto">
          <a:xfrm>
            <a:off x="5867400" y="3757613"/>
            <a:ext cx="118745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2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state</a:t>
            </a:r>
          </a:p>
        </p:txBody>
      </p:sp>
      <p:sp>
        <p:nvSpPr>
          <p:cNvPr id="10262" name="Text Box 144"/>
          <p:cNvSpPr txBox="1">
            <a:spLocks noChangeArrowheads="1"/>
          </p:cNvSpPr>
          <p:nvPr/>
        </p:nvSpPr>
        <p:spPr bwMode="auto">
          <a:xfrm>
            <a:off x="152400" y="4267200"/>
            <a:ext cx="1279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present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inputs</a:t>
            </a:r>
          </a:p>
        </p:txBody>
      </p:sp>
      <p:sp>
        <p:nvSpPr>
          <p:cNvPr id="10263" name="Text Box 145"/>
          <p:cNvSpPr txBox="1">
            <a:spLocks noChangeArrowheads="1"/>
          </p:cNvSpPr>
          <p:nvPr/>
        </p:nvSpPr>
        <p:spPr bwMode="auto">
          <a:xfrm>
            <a:off x="3657600" y="3276600"/>
            <a:ext cx="9429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10264" name="Rectangle 146"/>
          <p:cNvSpPr>
            <a:spLocks noChangeArrowheads="1"/>
          </p:cNvSpPr>
          <p:nvPr/>
        </p:nvSpPr>
        <p:spPr bwMode="auto">
          <a:xfrm>
            <a:off x="7010400" y="2514600"/>
            <a:ext cx="1143000" cy="3581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10265" name="Line 147"/>
          <p:cNvSpPr>
            <a:spLocks noChangeShapeType="1"/>
          </p:cNvSpPr>
          <p:nvPr/>
        </p:nvSpPr>
        <p:spPr bwMode="auto">
          <a:xfrm>
            <a:off x="6400800" y="32766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66" name="Line 148"/>
          <p:cNvSpPr>
            <a:spLocks noChangeShapeType="1"/>
          </p:cNvSpPr>
          <p:nvPr/>
        </p:nvSpPr>
        <p:spPr bwMode="auto">
          <a:xfrm>
            <a:off x="8153400" y="4343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267" name="Oval 149"/>
          <p:cNvSpPr>
            <a:spLocks noChangeArrowheads="1"/>
          </p:cNvSpPr>
          <p:nvPr/>
        </p:nvSpPr>
        <p:spPr bwMode="auto">
          <a:xfrm>
            <a:off x="1524000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268" name="Oval 150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31767" name="Rectangle 151"/>
          <p:cNvSpPr>
            <a:spLocks noChangeArrowheads="1"/>
          </p:cNvSpPr>
          <p:nvPr/>
        </p:nvSpPr>
        <p:spPr bwMode="auto">
          <a:xfrm>
            <a:off x="468313" y="1052513"/>
            <a:ext cx="30241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2400"/>
              <a:t>Mealy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176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CBDAD-1C34-46AB-9939-63C8BD9C7D6A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3200" smtClean="0"/>
              <a:t>Step 1: Understand the problem:</a:t>
            </a:r>
          </a:p>
          <a:p>
            <a:pPr lvl="1" eaLnBrk="1" hangingPunct="1"/>
            <a:r>
              <a:rPr lang="en-US" altLang="fa-IR" sz="2400" smtClean="0"/>
              <a:t>Draw a picture</a:t>
            </a:r>
          </a:p>
          <a:p>
            <a:pPr lvl="1" eaLnBrk="1" hangingPunct="1"/>
            <a:endParaRPr lang="en-US" altLang="fa-IR" sz="2400" smtClean="0"/>
          </a:p>
        </p:txBody>
      </p:sp>
      <p:grpSp>
        <p:nvGrpSpPr>
          <p:cNvPr id="63493" name="Group 40"/>
          <p:cNvGrpSpPr>
            <a:grpSpLocks/>
          </p:cNvGrpSpPr>
          <p:nvPr/>
        </p:nvGrpSpPr>
        <p:grpSpPr bwMode="auto">
          <a:xfrm>
            <a:off x="2097088" y="3024188"/>
            <a:ext cx="4922837" cy="1628775"/>
            <a:chOff x="2122" y="2317"/>
            <a:chExt cx="3101" cy="1026"/>
          </a:xfrm>
        </p:grpSpPr>
        <p:sp>
          <p:nvSpPr>
            <p:cNvPr id="63494" name="Rectangle 4"/>
            <p:cNvSpPr>
              <a:spLocks noChangeArrowheads="1"/>
            </p:cNvSpPr>
            <p:nvPr/>
          </p:nvSpPr>
          <p:spPr bwMode="auto">
            <a:xfrm>
              <a:off x="3166" y="2414"/>
              <a:ext cx="763" cy="753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3495" name="Group 5"/>
            <p:cNvGrpSpPr>
              <a:grpSpLocks/>
            </p:cNvGrpSpPr>
            <p:nvPr/>
          </p:nvGrpSpPr>
          <p:grpSpPr bwMode="auto">
            <a:xfrm>
              <a:off x="2595" y="2460"/>
              <a:ext cx="565" cy="91"/>
              <a:chOff x="2595" y="2460"/>
              <a:chExt cx="565" cy="91"/>
            </a:xfrm>
          </p:grpSpPr>
          <p:sp>
            <p:nvSpPr>
              <p:cNvPr id="63528" name="Freeform 6"/>
              <p:cNvSpPr>
                <a:spLocks/>
              </p:cNvSpPr>
              <p:nvPr/>
            </p:nvSpPr>
            <p:spPr bwMode="auto">
              <a:xfrm>
                <a:off x="3028" y="2460"/>
                <a:ext cx="132" cy="91"/>
              </a:xfrm>
              <a:custGeom>
                <a:avLst/>
                <a:gdLst>
                  <a:gd name="T0" fmla="*/ 132 w 132"/>
                  <a:gd name="T1" fmla="*/ 39 h 91"/>
                  <a:gd name="T2" fmla="*/ 0 w 132"/>
                  <a:gd name="T3" fmla="*/ 91 h 91"/>
                  <a:gd name="T4" fmla="*/ 53 w 132"/>
                  <a:gd name="T5" fmla="*/ 39 h 91"/>
                  <a:gd name="T6" fmla="*/ 0 w 132"/>
                  <a:gd name="T7" fmla="*/ 0 h 91"/>
                  <a:gd name="T8" fmla="*/ 132 w 132"/>
                  <a:gd name="T9" fmla="*/ 39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91"/>
                  <a:gd name="T17" fmla="*/ 132 w 132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91">
                    <a:moveTo>
                      <a:pt x="132" y="39"/>
                    </a:moveTo>
                    <a:lnTo>
                      <a:pt x="0" y="91"/>
                    </a:lnTo>
                    <a:lnTo>
                      <a:pt x="53" y="39"/>
                    </a:lnTo>
                    <a:lnTo>
                      <a:pt x="0" y="0"/>
                    </a:lnTo>
                    <a:lnTo>
                      <a:pt x="13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9" name="Line 7"/>
              <p:cNvSpPr>
                <a:spLocks noChangeShapeType="1"/>
              </p:cNvSpPr>
              <p:nvPr/>
            </p:nvSpPr>
            <p:spPr bwMode="auto">
              <a:xfrm>
                <a:off x="2595" y="2499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3496" name="Group 8"/>
            <p:cNvGrpSpPr>
              <a:grpSpLocks/>
            </p:cNvGrpSpPr>
            <p:nvPr/>
          </p:nvGrpSpPr>
          <p:grpSpPr bwMode="auto">
            <a:xfrm>
              <a:off x="2595" y="2745"/>
              <a:ext cx="565" cy="78"/>
              <a:chOff x="2595" y="2745"/>
              <a:chExt cx="565" cy="78"/>
            </a:xfrm>
          </p:grpSpPr>
          <p:sp>
            <p:nvSpPr>
              <p:cNvPr id="63526" name="Freeform 9"/>
              <p:cNvSpPr>
                <a:spLocks/>
              </p:cNvSpPr>
              <p:nvPr/>
            </p:nvSpPr>
            <p:spPr bwMode="auto">
              <a:xfrm>
                <a:off x="3028" y="2745"/>
                <a:ext cx="132" cy="78"/>
              </a:xfrm>
              <a:custGeom>
                <a:avLst/>
                <a:gdLst>
                  <a:gd name="T0" fmla="*/ 132 w 132"/>
                  <a:gd name="T1" fmla="*/ 39 h 78"/>
                  <a:gd name="T2" fmla="*/ 0 w 132"/>
                  <a:gd name="T3" fmla="*/ 78 h 78"/>
                  <a:gd name="T4" fmla="*/ 53 w 132"/>
                  <a:gd name="T5" fmla="*/ 39 h 78"/>
                  <a:gd name="T6" fmla="*/ 0 w 132"/>
                  <a:gd name="T7" fmla="*/ 0 h 78"/>
                  <a:gd name="T8" fmla="*/ 132 w 132"/>
                  <a:gd name="T9" fmla="*/ 39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78"/>
                  <a:gd name="T17" fmla="*/ 132 w 132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78">
                    <a:moveTo>
                      <a:pt x="132" y="39"/>
                    </a:moveTo>
                    <a:lnTo>
                      <a:pt x="0" y="78"/>
                    </a:lnTo>
                    <a:lnTo>
                      <a:pt x="53" y="39"/>
                    </a:lnTo>
                    <a:lnTo>
                      <a:pt x="0" y="0"/>
                    </a:lnTo>
                    <a:lnTo>
                      <a:pt x="132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7" name="Line 10"/>
              <p:cNvSpPr>
                <a:spLocks noChangeShapeType="1"/>
              </p:cNvSpPr>
              <p:nvPr/>
            </p:nvSpPr>
            <p:spPr bwMode="auto">
              <a:xfrm>
                <a:off x="2595" y="2784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3497" name="Group 11"/>
            <p:cNvGrpSpPr>
              <a:grpSpLocks/>
            </p:cNvGrpSpPr>
            <p:nvPr/>
          </p:nvGrpSpPr>
          <p:grpSpPr bwMode="auto">
            <a:xfrm>
              <a:off x="2595" y="3018"/>
              <a:ext cx="565" cy="90"/>
              <a:chOff x="2595" y="3018"/>
              <a:chExt cx="565" cy="90"/>
            </a:xfrm>
          </p:grpSpPr>
          <p:sp>
            <p:nvSpPr>
              <p:cNvPr id="63524" name="Freeform 12"/>
              <p:cNvSpPr>
                <a:spLocks/>
              </p:cNvSpPr>
              <p:nvPr/>
            </p:nvSpPr>
            <p:spPr bwMode="auto">
              <a:xfrm>
                <a:off x="3028" y="3018"/>
                <a:ext cx="132" cy="90"/>
              </a:xfrm>
              <a:custGeom>
                <a:avLst/>
                <a:gdLst>
                  <a:gd name="T0" fmla="*/ 132 w 132"/>
                  <a:gd name="T1" fmla="*/ 52 h 90"/>
                  <a:gd name="T2" fmla="*/ 0 w 132"/>
                  <a:gd name="T3" fmla="*/ 90 h 90"/>
                  <a:gd name="T4" fmla="*/ 53 w 132"/>
                  <a:gd name="T5" fmla="*/ 52 h 90"/>
                  <a:gd name="T6" fmla="*/ 0 w 132"/>
                  <a:gd name="T7" fmla="*/ 0 h 90"/>
                  <a:gd name="T8" fmla="*/ 132 w 132"/>
                  <a:gd name="T9" fmla="*/ 52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90"/>
                  <a:gd name="T17" fmla="*/ 132 w 132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90">
                    <a:moveTo>
                      <a:pt x="132" y="52"/>
                    </a:moveTo>
                    <a:lnTo>
                      <a:pt x="0" y="90"/>
                    </a:lnTo>
                    <a:lnTo>
                      <a:pt x="53" y="52"/>
                    </a:lnTo>
                    <a:lnTo>
                      <a:pt x="0" y="0"/>
                    </a:lnTo>
                    <a:lnTo>
                      <a:pt x="132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5" name="Line 13"/>
              <p:cNvSpPr>
                <a:spLocks noChangeShapeType="1"/>
              </p:cNvSpPr>
              <p:nvPr/>
            </p:nvSpPr>
            <p:spPr bwMode="auto">
              <a:xfrm>
                <a:off x="2595" y="3070"/>
                <a:ext cx="48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3498" name="Group 14"/>
            <p:cNvGrpSpPr>
              <a:grpSpLocks/>
            </p:cNvGrpSpPr>
            <p:nvPr/>
          </p:nvGrpSpPr>
          <p:grpSpPr bwMode="auto">
            <a:xfrm>
              <a:off x="3922" y="2745"/>
              <a:ext cx="564" cy="78"/>
              <a:chOff x="3922" y="2745"/>
              <a:chExt cx="564" cy="78"/>
            </a:xfrm>
          </p:grpSpPr>
          <p:sp>
            <p:nvSpPr>
              <p:cNvPr id="63522" name="Freeform 15"/>
              <p:cNvSpPr>
                <a:spLocks/>
              </p:cNvSpPr>
              <p:nvPr/>
            </p:nvSpPr>
            <p:spPr bwMode="auto">
              <a:xfrm>
                <a:off x="4355" y="2745"/>
                <a:ext cx="131" cy="78"/>
              </a:xfrm>
              <a:custGeom>
                <a:avLst/>
                <a:gdLst>
                  <a:gd name="T0" fmla="*/ 131 w 131"/>
                  <a:gd name="T1" fmla="*/ 39 h 78"/>
                  <a:gd name="T2" fmla="*/ 0 w 131"/>
                  <a:gd name="T3" fmla="*/ 78 h 78"/>
                  <a:gd name="T4" fmla="*/ 52 w 131"/>
                  <a:gd name="T5" fmla="*/ 39 h 78"/>
                  <a:gd name="T6" fmla="*/ 0 w 131"/>
                  <a:gd name="T7" fmla="*/ 0 h 78"/>
                  <a:gd name="T8" fmla="*/ 131 w 131"/>
                  <a:gd name="T9" fmla="*/ 39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1"/>
                  <a:gd name="T16" fmla="*/ 0 h 78"/>
                  <a:gd name="T17" fmla="*/ 131 w 131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1" h="78">
                    <a:moveTo>
                      <a:pt x="131" y="39"/>
                    </a:moveTo>
                    <a:lnTo>
                      <a:pt x="0" y="78"/>
                    </a:lnTo>
                    <a:lnTo>
                      <a:pt x="52" y="39"/>
                    </a:lnTo>
                    <a:lnTo>
                      <a:pt x="0" y="0"/>
                    </a:lnTo>
                    <a:lnTo>
                      <a:pt x="131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3" name="Line 16"/>
              <p:cNvSpPr>
                <a:spLocks noChangeShapeType="1"/>
              </p:cNvSpPr>
              <p:nvPr/>
            </p:nvSpPr>
            <p:spPr bwMode="auto">
              <a:xfrm>
                <a:off x="3922" y="2784"/>
                <a:ext cx="485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3499" name="Rectangle 17"/>
            <p:cNvSpPr>
              <a:spLocks noChangeArrowheads="1"/>
            </p:cNvSpPr>
            <p:nvPr/>
          </p:nvSpPr>
          <p:spPr bwMode="auto">
            <a:xfrm>
              <a:off x="3291" y="2537"/>
              <a:ext cx="54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Vending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0" name="Rectangle 18"/>
            <p:cNvSpPr>
              <a:spLocks noChangeArrowheads="1"/>
            </p:cNvSpPr>
            <p:nvPr/>
          </p:nvSpPr>
          <p:spPr bwMode="auto">
            <a:xfrm>
              <a:off x="3291" y="2680"/>
              <a:ext cx="5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Machine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1" name="Rectangle 19"/>
            <p:cNvSpPr>
              <a:spLocks noChangeArrowheads="1"/>
            </p:cNvSpPr>
            <p:nvPr/>
          </p:nvSpPr>
          <p:spPr bwMode="auto">
            <a:xfrm>
              <a:off x="3409" y="2836"/>
              <a:ext cx="2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FSM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2" name="Line 20"/>
            <p:cNvSpPr>
              <a:spLocks noChangeShapeType="1"/>
            </p:cNvSpPr>
            <p:nvPr/>
          </p:nvSpPr>
          <p:spPr bwMode="auto">
            <a:xfrm>
              <a:off x="2582" y="3342"/>
              <a:ext cx="95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3503" name="Group 21"/>
            <p:cNvGrpSpPr>
              <a:grpSpLocks/>
            </p:cNvGrpSpPr>
            <p:nvPr/>
          </p:nvGrpSpPr>
          <p:grpSpPr bwMode="auto">
            <a:xfrm>
              <a:off x="3501" y="3160"/>
              <a:ext cx="79" cy="169"/>
              <a:chOff x="3501" y="3160"/>
              <a:chExt cx="79" cy="169"/>
            </a:xfrm>
          </p:grpSpPr>
          <p:sp>
            <p:nvSpPr>
              <p:cNvPr id="63520" name="Freeform 22"/>
              <p:cNvSpPr>
                <a:spLocks/>
              </p:cNvSpPr>
              <p:nvPr/>
            </p:nvSpPr>
            <p:spPr bwMode="auto">
              <a:xfrm>
                <a:off x="3501" y="3160"/>
                <a:ext cx="79" cy="117"/>
              </a:xfrm>
              <a:custGeom>
                <a:avLst/>
                <a:gdLst>
                  <a:gd name="T0" fmla="*/ 40 w 79"/>
                  <a:gd name="T1" fmla="*/ 0 h 117"/>
                  <a:gd name="T2" fmla="*/ 79 w 79"/>
                  <a:gd name="T3" fmla="*/ 117 h 117"/>
                  <a:gd name="T4" fmla="*/ 40 w 79"/>
                  <a:gd name="T5" fmla="*/ 78 h 117"/>
                  <a:gd name="T6" fmla="*/ 0 w 79"/>
                  <a:gd name="T7" fmla="*/ 117 h 117"/>
                  <a:gd name="T8" fmla="*/ 40 w 79"/>
                  <a:gd name="T9" fmla="*/ 0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117"/>
                  <a:gd name="T17" fmla="*/ 79 w 79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117">
                    <a:moveTo>
                      <a:pt x="40" y="0"/>
                    </a:moveTo>
                    <a:lnTo>
                      <a:pt x="79" y="117"/>
                    </a:lnTo>
                    <a:lnTo>
                      <a:pt x="40" y="78"/>
                    </a:lnTo>
                    <a:lnTo>
                      <a:pt x="0" y="117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3521" name="Line 23"/>
              <p:cNvSpPr>
                <a:spLocks noChangeShapeType="1"/>
              </p:cNvSpPr>
              <p:nvPr/>
            </p:nvSpPr>
            <p:spPr bwMode="auto">
              <a:xfrm flipV="1">
                <a:off x="3541" y="3238"/>
                <a:ext cx="1" cy="9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3504" name="Rectangle 24"/>
            <p:cNvSpPr>
              <a:spLocks noChangeArrowheads="1"/>
            </p:cNvSpPr>
            <p:nvPr/>
          </p:nvSpPr>
          <p:spPr bwMode="auto">
            <a:xfrm>
              <a:off x="2700" y="2317"/>
              <a:ext cx="1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5¢</a:t>
              </a:r>
              <a:endParaRPr lang="en-US" altLang="fa-IR" sz="28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3505" name="Rectangle 25"/>
            <p:cNvSpPr>
              <a:spLocks noChangeArrowheads="1"/>
            </p:cNvSpPr>
            <p:nvPr/>
          </p:nvSpPr>
          <p:spPr bwMode="auto">
            <a:xfrm>
              <a:off x="2700" y="2602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10¢</a:t>
              </a:r>
            </a:p>
          </p:txBody>
        </p:sp>
        <p:sp>
          <p:nvSpPr>
            <p:cNvPr id="63506" name="Rectangle 26"/>
            <p:cNvSpPr>
              <a:spLocks noChangeArrowheads="1"/>
            </p:cNvSpPr>
            <p:nvPr/>
          </p:nvSpPr>
          <p:spPr bwMode="auto">
            <a:xfrm>
              <a:off x="2700" y="2875"/>
              <a:ext cx="3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7" name="Rectangle 27"/>
            <p:cNvSpPr>
              <a:spLocks noChangeArrowheads="1"/>
            </p:cNvSpPr>
            <p:nvPr/>
          </p:nvSpPr>
          <p:spPr bwMode="auto">
            <a:xfrm>
              <a:off x="2700" y="3147"/>
              <a:ext cx="1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Clk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8" name="Rectangle 28"/>
            <p:cNvSpPr>
              <a:spLocks noChangeArrowheads="1"/>
            </p:cNvSpPr>
            <p:nvPr/>
          </p:nvSpPr>
          <p:spPr bwMode="auto">
            <a:xfrm>
              <a:off x="4013" y="2563"/>
              <a:ext cx="32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Open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09" name="Line 29"/>
            <p:cNvSpPr>
              <a:spLocks noChangeShapeType="1"/>
            </p:cNvSpPr>
            <p:nvPr/>
          </p:nvSpPr>
          <p:spPr bwMode="auto">
            <a:xfrm>
              <a:off x="2188" y="2343"/>
              <a:ext cx="38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0" name="Line 30"/>
            <p:cNvSpPr>
              <a:spLocks noChangeShapeType="1"/>
            </p:cNvSpPr>
            <p:nvPr/>
          </p:nvSpPr>
          <p:spPr bwMode="auto">
            <a:xfrm>
              <a:off x="2582" y="2343"/>
              <a:ext cx="1" cy="57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1" name="Line 31"/>
            <p:cNvSpPr>
              <a:spLocks noChangeShapeType="1"/>
            </p:cNvSpPr>
            <p:nvPr/>
          </p:nvSpPr>
          <p:spPr bwMode="auto">
            <a:xfrm flipH="1">
              <a:off x="2201" y="2914"/>
              <a:ext cx="36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2" name="Rectangle 32"/>
            <p:cNvSpPr>
              <a:spLocks noChangeArrowheads="1"/>
            </p:cNvSpPr>
            <p:nvPr/>
          </p:nvSpPr>
          <p:spPr bwMode="auto">
            <a:xfrm>
              <a:off x="2188" y="2472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Coin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3" name="Rectangle 33"/>
            <p:cNvSpPr>
              <a:spLocks noChangeArrowheads="1"/>
            </p:cNvSpPr>
            <p:nvPr/>
          </p:nvSpPr>
          <p:spPr bwMode="auto">
            <a:xfrm>
              <a:off x="2122" y="2615"/>
              <a:ext cx="4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Sensor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4" name="Line 34"/>
            <p:cNvSpPr>
              <a:spLocks noChangeShapeType="1"/>
            </p:cNvSpPr>
            <p:nvPr/>
          </p:nvSpPr>
          <p:spPr bwMode="auto">
            <a:xfrm>
              <a:off x="4473" y="2499"/>
              <a:ext cx="1" cy="57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5" name="Rectangle 35"/>
            <p:cNvSpPr>
              <a:spLocks noChangeArrowheads="1"/>
            </p:cNvSpPr>
            <p:nvPr/>
          </p:nvSpPr>
          <p:spPr bwMode="auto">
            <a:xfrm>
              <a:off x="4736" y="2537"/>
              <a:ext cx="3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Gum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6" name="Rectangle 36"/>
            <p:cNvSpPr>
              <a:spLocks noChangeArrowheads="1"/>
            </p:cNvSpPr>
            <p:nvPr/>
          </p:nvSpPr>
          <p:spPr bwMode="auto">
            <a:xfrm>
              <a:off x="4631" y="2680"/>
              <a:ext cx="51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Release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7" name="Rectangle 37"/>
            <p:cNvSpPr>
              <a:spLocks noChangeArrowheads="1"/>
            </p:cNvSpPr>
            <p:nvPr/>
          </p:nvSpPr>
          <p:spPr bwMode="auto">
            <a:xfrm>
              <a:off x="4526" y="2836"/>
              <a:ext cx="69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Mechanism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518" name="Line 38"/>
            <p:cNvSpPr>
              <a:spLocks noChangeShapeType="1"/>
            </p:cNvSpPr>
            <p:nvPr/>
          </p:nvSpPr>
          <p:spPr bwMode="auto">
            <a:xfrm>
              <a:off x="4473" y="2499"/>
              <a:ext cx="7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3519" name="Line 39"/>
            <p:cNvSpPr>
              <a:spLocks noChangeShapeType="1"/>
            </p:cNvSpPr>
            <p:nvPr/>
          </p:nvSpPr>
          <p:spPr bwMode="auto">
            <a:xfrm>
              <a:off x="4473" y="3070"/>
              <a:ext cx="722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37F435-26A2-4575-9B7C-CB3710422429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>
              <a:lnSpc>
                <a:spcPct val="90000"/>
              </a:lnSpc>
            </a:pPr>
            <a:r>
              <a:rPr lang="en-US" altLang="fa-IR" sz="2800" smtClean="0"/>
              <a:t>Step 2: Draw state diagram:</a:t>
            </a:r>
          </a:p>
          <a:p>
            <a:pPr marL="914400" lvl="1" indent="-347663" eaLnBrk="1" hangingPunct="1">
              <a:lnSpc>
                <a:spcPct val="90000"/>
              </a:lnSpc>
            </a:pPr>
            <a:r>
              <a:rPr lang="en-US" altLang="fa-IR" sz="2000" smtClean="0"/>
              <a:t>All possible sequences</a:t>
            </a:r>
          </a:p>
          <a:p>
            <a:pPr marL="1379538" lvl="2" indent="-290513" eaLnBrk="1" hangingPunct="1">
              <a:lnSpc>
                <a:spcPct val="90000"/>
              </a:lnSpc>
            </a:pPr>
            <a:r>
              <a:rPr lang="en-US" altLang="fa-IR" sz="1800" smtClean="0"/>
              <a:t>Inputs: N, D, reset</a:t>
            </a:r>
          </a:p>
          <a:p>
            <a:pPr marL="1379538" lvl="2" indent="-290513" eaLnBrk="1" hangingPunct="1">
              <a:lnSpc>
                <a:spcPct val="90000"/>
              </a:lnSpc>
            </a:pPr>
            <a:endParaRPr lang="en-US" altLang="fa-IR" sz="1800" smtClean="0"/>
          </a:p>
          <a:p>
            <a:pPr marL="1379538" lvl="2" indent="-290513" eaLnBrk="1" hangingPunct="1">
              <a:lnSpc>
                <a:spcPct val="90000"/>
              </a:lnSpc>
            </a:pPr>
            <a:r>
              <a:rPr lang="en-US" altLang="fa-IR" sz="1800" smtClean="0"/>
              <a:t>Output: open</a:t>
            </a:r>
          </a:p>
        </p:txBody>
      </p:sp>
      <p:grpSp>
        <p:nvGrpSpPr>
          <p:cNvPr id="65541" name="Group 165"/>
          <p:cNvGrpSpPr>
            <a:grpSpLocks/>
          </p:cNvGrpSpPr>
          <p:nvPr/>
        </p:nvGrpSpPr>
        <p:grpSpPr bwMode="auto">
          <a:xfrm>
            <a:off x="3797300" y="1806575"/>
            <a:ext cx="4864100" cy="4454525"/>
            <a:chOff x="2392" y="1138"/>
            <a:chExt cx="3064" cy="2806"/>
          </a:xfrm>
        </p:grpSpPr>
        <p:sp>
          <p:nvSpPr>
            <p:cNvPr id="65544" name="Oval 41"/>
            <p:cNvSpPr>
              <a:spLocks noChangeArrowheads="1"/>
            </p:cNvSpPr>
            <p:nvPr/>
          </p:nvSpPr>
          <p:spPr bwMode="auto">
            <a:xfrm>
              <a:off x="3840" y="13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45" name="Line 42"/>
            <p:cNvSpPr>
              <a:spLocks noChangeShapeType="1"/>
            </p:cNvSpPr>
            <p:nvPr/>
          </p:nvSpPr>
          <p:spPr bwMode="auto">
            <a:xfrm>
              <a:off x="3511" y="1138"/>
              <a:ext cx="215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46" name="Line 43"/>
            <p:cNvSpPr>
              <a:spLocks noChangeShapeType="1"/>
            </p:cNvSpPr>
            <p:nvPr/>
          </p:nvSpPr>
          <p:spPr bwMode="auto">
            <a:xfrm flipV="1">
              <a:off x="3726" y="1138"/>
              <a:ext cx="1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5547" name="Group 44"/>
            <p:cNvGrpSpPr>
              <a:grpSpLocks/>
            </p:cNvGrpSpPr>
            <p:nvPr/>
          </p:nvGrpSpPr>
          <p:grpSpPr bwMode="auto">
            <a:xfrm>
              <a:off x="3727" y="1138"/>
              <a:ext cx="215" cy="215"/>
              <a:chOff x="3727" y="1138"/>
              <a:chExt cx="215" cy="215"/>
            </a:xfrm>
          </p:grpSpPr>
          <p:sp>
            <p:nvSpPr>
              <p:cNvPr id="65603" name="Freeform 45"/>
              <p:cNvSpPr>
                <a:spLocks/>
              </p:cNvSpPr>
              <p:nvPr/>
            </p:nvSpPr>
            <p:spPr bwMode="auto">
              <a:xfrm>
                <a:off x="3798" y="1210"/>
                <a:ext cx="144" cy="143"/>
              </a:xfrm>
              <a:custGeom>
                <a:avLst/>
                <a:gdLst>
                  <a:gd name="T0" fmla="*/ 144 w 144"/>
                  <a:gd name="T1" fmla="*/ 143 h 143"/>
                  <a:gd name="T2" fmla="*/ 0 w 144"/>
                  <a:gd name="T3" fmla="*/ 72 h 143"/>
                  <a:gd name="T4" fmla="*/ 72 w 144"/>
                  <a:gd name="T5" fmla="*/ 72 h 143"/>
                  <a:gd name="T6" fmla="*/ 72 w 144"/>
                  <a:gd name="T7" fmla="*/ 0 h 143"/>
                  <a:gd name="T8" fmla="*/ 144 w 144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43"/>
                  <a:gd name="T17" fmla="*/ 144 w 144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43">
                    <a:moveTo>
                      <a:pt x="144" y="143"/>
                    </a:moveTo>
                    <a:lnTo>
                      <a:pt x="0" y="72"/>
                    </a:lnTo>
                    <a:lnTo>
                      <a:pt x="72" y="72"/>
                    </a:lnTo>
                    <a:lnTo>
                      <a:pt x="72" y="0"/>
                    </a:lnTo>
                    <a:lnTo>
                      <a:pt x="144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604" name="Line 46"/>
              <p:cNvSpPr>
                <a:spLocks noChangeShapeType="1"/>
              </p:cNvSpPr>
              <p:nvPr/>
            </p:nvSpPr>
            <p:spPr bwMode="auto">
              <a:xfrm>
                <a:off x="3727" y="1138"/>
                <a:ext cx="143" cy="14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5548" name="Oval 47"/>
            <p:cNvSpPr>
              <a:spLocks noChangeArrowheads="1"/>
            </p:cNvSpPr>
            <p:nvPr/>
          </p:nvSpPr>
          <p:spPr bwMode="auto">
            <a:xfrm>
              <a:off x="3409" y="2006"/>
              <a:ext cx="431" cy="43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49" name="Oval 48"/>
            <p:cNvSpPr>
              <a:spLocks noChangeArrowheads="1"/>
            </p:cNvSpPr>
            <p:nvPr/>
          </p:nvSpPr>
          <p:spPr bwMode="auto">
            <a:xfrm>
              <a:off x="4271" y="2006"/>
              <a:ext cx="431" cy="43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0" name="Oval 49"/>
            <p:cNvSpPr>
              <a:spLocks noChangeArrowheads="1"/>
            </p:cNvSpPr>
            <p:nvPr/>
          </p:nvSpPr>
          <p:spPr bwMode="auto">
            <a:xfrm>
              <a:off x="3409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1" name="Oval 50"/>
            <p:cNvSpPr>
              <a:spLocks noChangeArrowheads="1"/>
            </p:cNvSpPr>
            <p:nvPr/>
          </p:nvSpPr>
          <p:spPr bwMode="auto">
            <a:xfrm>
              <a:off x="2763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2" name="Oval 51"/>
            <p:cNvSpPr>
              <a:spLocks noChangeArrowheads="1"/>
            </p:cNvSpPr>
            <p:nvPr/>
          </p:nvSpPr>
          <p:spPr bwMode="auto">
            <a:xfrm>
              <a:off x="4271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3" name="Oval 52"/>
            <p:cNvSpPr>
              <a:spLocks noChangeArrowheads="1"/>
            </p:cNvSpPr>
            <p:nvPr/>
          </p:nvSpPr>
          <p:spPr bwMode="auto">
            <a:xfrm>
              <a:off x="5025" y="2759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54" name="Oval 53"/>
            <p:cNvSpPr>
              <a:spLocks noChangeArrowheads="1"/>
            </p:cNvSpPr>
            <p:nvPr/>
          </p:nvSpPr>
          <p:spPr bwMode="auto">
            <a:xfrm>
              <a:off x="3122" y="3513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5555" name="Group 54"/>
            <p:cNvGrpSpPr>
              <a:grpSpLocks/>
            </p:cNvGrpSpPr>
            <p:nvPr/>
          </p:nvGrpSpPr>
          <p:grpSpPr bwMode="auto">
            <a:xfrm>
              <a:off x="3703" y="1760"/>
              <a:ext cx="251" cy="263"/>
              <a:chOff x="3703" y="1760"/>
              <a:chExt cx="251" cy="263"/>
            </a:xfrm>
          </p:grpSpPr>
          <p:sp>
            <p:nvSpPr>
              <p:cNvPr id="65601" name="Freeform 55"/>
              <p:cNvSpPr>
                <a:spLocks/>
              </p:cNvSpPr>
              <p:nvPr/>
            </p:nvSpPr>
            <p:spPr bwMode="auto">
              <a:xfrm>
                <a:off x="3703" y="1880"/>
                <a:ext cx="131" cy="143"/>
              </a:xfrm>
              <a:custGeom>
                <a:avLst/>
                <a:gdLst>
                  <a:gd name="T0" fmla="*/ 0 w 131"/>
                  <a:gd name="T1" fmla="*/ 143 h 143"/>
                  <a:gd name="T2" fmla="*/ 59 w 131"/>
                  <a:gd name="T3" fmla="*/ 0 h 143"/>
                  <a:gd name="T4" fmla="*/ 59 w 131"/>
                  <a:gd name="T5" fmla="*/ 72 h 143"/>
                  <a:gd name="T6" fmla="*/ 131 w 131"/>
                  <a:gd name="T7" fmla="*/ 72 h 143"/>
                  <a:gd name="T8" fmla="*/ 0 w 131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1"/>
                  <a:gd name="T16" fmla="*/ 0 h 143"/>
                  <a:gd name="T17" fmla="*/ 131 w 131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1" h="143">
                    <a:moveTo>
                      <a:pt x="0" y="143"/>
                    </a:moveTo>
                    <a:lnTo>
                      <a:pt x="59" y="0"/>
                    </a:lnTo>
                    <a:lnTo>
                      <a:pt x="59" y="72"/>
                    </a:lnTo>
                    <a:lnTo>
                      <a:pt x="131" y="72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602" name="Line 56"/>
              <p:cNvSpPr>
                <a:spLocks noChangeShapeType="1"/>
              </p:cNvSpPr>
              <p:nvPr/>
            </p:nvSpPr>
            <p:spPr bwMode="auto">
              <a:xfrm flipH="1">
                <a:off x="3762" y="1760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6" name="Group 57"/>
            <p:cNvGrpSpPr>
              <a:grpSpLocks/>
            </p:cNvGrpSpPr>
            <p:nvPr/>
          </p:nvGrpSpPr>
          <p:grpSpPr bwMode="auto">
            <a:xfrm>
              <a:off x="4145" y="1760"/>
              <a:ext cx="252" cy="251"/>
              <a:chOff x="4145" y="1760"/>
              <a:chExt cx="252" cy="251"/>
            </a:xfrm>
          </p:grpSpPr>
          <p:sp>
            <p:nvSpPr>
              <p:cNvPr id="65599" name="Freeform 58"/>
              <p:cNvSpPr>
                <a:spLocks/>
              </p:cNvSpPr>
              <p:nvPr/>
            </p:nvSpPr>
            <p:spPr bwMode="auto">
              <a:xfrm>
                <a:off x="4265" y="1880"/>
                <a:ext cx="132" cy="131"/>
              </a:xfrm>
              <a:custGeom>
                <a:avLst/>
                <a:gdLst>
                  <a:gd name="T0" fmla="*/ 132 w 132"/>
                  <a:gd name="T1" fmla="*/ 131 h 131"/>
                  <a:gd name="T2" fmla="*/ 0 w 132"/>
                  <a:gd name="T3" fmla="*/ 60 h 131"/>
                  <a:gd name="T4" fmla="*/ 60 w 132"/>
                  <a:gd name="T5" fmla="*/ 60 h 131"/>
                  <a:gd name="T6" fmla="*/ 60 w 132"/>
                  <a:gd name="T7" fmla="*/ 0 h 131"/>
                  <a:gd name="T8" fmla="*/ 132 w 132"/>
                  <a:gd name="T9" fmla="*/ 131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31"/>
                  <a:gd name="T17" fmla="*/ 132 w 132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31">
                    <a:moveTo>
                      <a:pt x="132" y="131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lnTo>
                      <a:pt x="132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600" name="Line 59"/>
              <p:cNvSpPr>
                <a:spLocks noChangeShapeType="1"/>
              </p:cNvSpPr>
              <p:nvPr/>
            </p:nvSpPr>
            <p:spPr bwMode="auto">
              <a:xfrm>
                <a:off x="4145" y="1760"/>
                <a:ext cx="180" cy="1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7" name="Group 60"/>
            <p:cNvGrpSpPr>
              <a:grpSpLocks/>
            </p:cNvGrpSpPr>
            <p:nvPr/>
          </p:nvGrpSpPr>
          <p:grpSpPr bwMode="auto">
            <a:xfrm>
              <a:off x="4433" y="2430"/>
              <a:ext cx="95" cy="323"/>
              <a:chOff x="4433" y="2430"/>
              <a:chExt cx="95" cy="323"/>
            </a:xfrm>
          </p:grpSpPr>
          <p:sp>
            <p:nvSpPr>
              <p:cNvPr id="65597" name="Freeform 61"/>
              <p:cNvSpPr>
                <a:spLocks/>
              </p:cNvSpPr>
              <p:nvPr/>
            </p:nvSpPr>
            <p:spPr bwMode="auto">
              <a:xfrm>
                <a:off x="4433" y="2610"/>
                <a:ext cx="95" cy="143"/>
              </a:xfrm>
              <a:custGeom>
                <a:avLst/>
                <a:gdLst>
                  <a:gd name="T0" fmla="*/ 48 w 95"/>
                  <a:gd name="T1" fmla="*/ 143 h 143"/>
                  <a:gd name="T2" fmla="*/ 0 w 95"/>
                  <a:gd name="T3" fmla="*/ 0 h 143"/>
                  <a:gd name="T4" fmla="*/ 48 w 95"/>
                  <a:gd name="T5" fmla="*/ 48 h 143"/>
                  <a:gd name="T6" fmla="*/ 95 w 95"/>
                  <a:gd name="T7" fmla="*/ 0 h 143"/>
                  <a:gd name="T8" fmla="*/ 48 w 95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143"/>
                  <a:gd name="T17" fmla="*/ 95 w 95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143">
                    <a:moveTo>
                      <a:pt x="48" y="143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95" y="0"/>
                    </a:lnTo>
                    <a:lnTo>
                      <a:pt x="48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8" name="Line 62"/>
              <p:cNvSpPr>
                <a:spLocks noChangeShapeType="1"/>
              </p:cNvSpPr>
              <p:nvPr/>
            </p:nvSpPr>
            <p:spPr bwMode="auto">
              <a:xfrm>
                <a:off x="4481" y="2430"/>
                <a:ext cx="1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8" name="Group 63"/>
            <p:cNvGrpSpPr>
              <a:grpSpLocks/>
            </p:cNvGrpSpPr>
            <p:nvPr/>
          </p:nvGrpSpPr>
          <p:grpSpPr bwMode="auto">
            <a:xfrm>
              <a:off x="4588" y="2394"/>
              <a:ext cx="539" cy="383"/>
              <a:chOff x="4588" y="2394"/>
              <a:chExt cx="539" cy="383"/>
            </a:xfrm>
          </p:grpSpPr>
          <p:sp>
            <p:nvSpPr>
              <p:cNvPr id="65595" name="Freeform 64"/>
              <p:cNvSpPr>
                <a:spLocks/>
              </p:cNvSpPr>
              <p:nvPr/>
            </p:nvSpPr>
            <p:spPr bwMode="auto">
              <a:xfrm>
                <a:off x="4971" y="2646"/>
                <a:ext cx="156" cy="131"/>
              </a:xfrm>
              <a:custGeom>
                <a:avLst/>
                <a:gdLst>
                  <a:gd name="T0" fmla="*/ 156 w 156"/>
                  <a:gd name="T1" fmla="*/ 131 h 131"/>
                  <a:gd name="T2" fmla="*/ 0 w 156"/>
                  <a:gd name="T3" fmla="*/ 83 h 131"/>
                  <a:gd name="T4" fmla="*/ 72 w 156"/>
                  <a:gd name="T5" fmla="*/ 71 h 131"/>
                  <a:gd name="T6" fmla="*/ 60 w 156"/>
                  <a:gd name="T7" fmla="*/ 0 h 131"/>
                  <a:gd name="T8" fmla="*/ 156 w 156"/>
                  <a:gd name="T9" fmla="*/ 131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131"/>
                  <a:gd name="T17" fmla="*/ 156 w 156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131">
                    <a:moveTo>
                      <a:pt x="156" y="131"/>
                    </a:moveTo>
                    <a:lnTo>
                      <a:pt x="0" y="83"/>
                    </a:lnTo>
                    <a:lnTo>
                      <a:pt x="72" y="71"/>
                    </a:lnTo>
                    <a:lnTo>
                      <a:pt x="60" y="0"/>
                    </a:lnTo>
                    <a:lnTo>
                      <a:pt x="156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6" name="Line 65"/>
              <p:cNvSpPr>
                <a:spLocks noChangeShapeType="1"/>
              </p:cNvSpPr>
              <p:nvPr/>
            </p:nvSpPr>
            <p:spPr bwMode="auto">
              <a:xfrm>
                <a:off x="4588" y="2394"/>
                <a:ext cx="455" cy="32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59" name="Group 66"/>
            <p:cNvGrpSpPr>
              <a:grpSpLocks/>
            </p:cNvGrpSpPr>
            <p:nvPr/>
          </p:nvGrpSpPr>
          <p:grpSpPr bwMode="auto">
            <a:xfrm>
              <a:off x="3571" y="2430"/>
              <a:ext cx="96" cy="323"/>
              <a:chOff x="3571" y="2430"/>
              <a:chExt cx="96" cy="323"/>
            </a:xfrm>
          </p:grpSpPr>
          <p:sp>
            <p:nvSpPr>
              <p:cNvPr id="65593" name="Freeform 67"/>
              <p:cNvSpPr>
                <a:spLocks/>
              </p:cNvSpPr>
              <p:nvPr/>
            </p:nvSpPr>
            <p:spPr bwMode="auto">
              <a:xfrm>
                <a:off x="3571" y="2610"/>
                <a:ext cx="96" cy="143"/>
              </a:xfrm>
              <a:custGeom>
                <a:avLst/>
                <a:gdLst>
                  <a:gd name="T0" fmla="*/ 48 w 96"/>
                  <a:gd name="T1" fmla="*/ 143 h 143"/>
                  <a:gd name="T2" fmla="*/ 0 w 96"/>
                  <a:gd name="T3" fmla="*/ 0 h 143"/>
                  <a:gd name="T4" fmla="*/ 48 w 96"/>
                  <a:gd name="T5" fmla="*/ 48 h 143"/>
                  <a:gd name="T6" fmla="*/ 96 w 96"/>
                  <a:gd name="T7" fmla="*/ 0 h 143"/>
                  <a:gd name="T8" fmla="*/ 48 w 96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143"/>
                  <a:gd name="T17" fmla="*/ 96 w 96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143">
                    <a:moveTo>
                      <a:pt x="48" y="143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96" y="0"/>
                    </a:lnTo>
                    <a:lnTo>
                      <a:pt x="48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4" name="Line 68"/>
              <p:cNvSpPr>
                <a:spLocks noChangeShapeType="1"/>
              </p:cNvSpPr>
              <p:nvPr/>
            </p:nvSpPr>
            <p:spPr bwMode="auto">
              <a:xfrm>
                <a:off x="3619" y="2430"/>
                <a:ext cx="1" cy="2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60" name="Group 69"/>
            <p:cNvGrpSpPr>
              <a:grpSpLocks/>
            </p:cNvGrpSpPr>
            <p:nvPr/>
          </p:nvGrpSpPr>
          <p:grpSpPr bwMode="auto">
            <a:xfrm>
              <a:off x="3068" y="2406"/>
              <a:ext cx="443" cy="371"/>
              <a:chOff x="3068" y="2406"/>
              <a:chExt cx="443" cy="371"/>
            </a:xfrm>
          </p:grpSpPr>
          <p:sp>
            <p:nvSpPr>
              <p:cNvPr id="65591" name="Freeform 70"/>
              <p:cNvSpPr>
                <a:spLocks/>
              </p:cNvSpPr>
              <p:nvPr/>
            </p:nvSpPr>
            <p:spPr bwMode="auto">
              <a:xfrm>
                <a:off x="3068" y="2646"/>
                <a:ext cx="132" cy="131"/>
              </a:xfrm>
              <a:custGeom>
                <a:avLst/>
                <a:gdLst>
                  <a:gd name="T0" fmla="*/ 0 w 132"/>
                  <a:gd name="T1" fmla="*/ 131 h 131"/>
                  <a:gd name="T2" fmla="*/ 72 w 132"/>
                  <a:gd name="T3" fmla="*/ 0 h 131"/>
                  <a:gd name="T4" fmla="*/ 72 w 132"/>
                  <a:gd name="T5" fmla="*/ 71 h 131"/>
                  <a:gd name="T6" fmla="*/ 132 w 132"/>
                  <a:gd name="T7" fmla="*/ 71 h 131"/>
                  <a:gd name="T8" fmla="*/ 0 w 132"/>
                  <a:gd name="T9" fmla="*/ 131 h 1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31"/>
                  <a:gd name="T17" fmla="*/ 132 w 132"/>
                  <a:gd name="T18" fmla="*/ 131 h 1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31">
                    <a:moveTo>
                      <a:pt x="0" y="131"/>
                    </a:moveTo>
                    <a:lnTo>
                      <a:pt x="72" y="0"/>
                    </a:lnTo>
                    <a:lnTo>
                      <a:pt x="72" y="71"/>
                    </a:lnTo>
                    <a:lnTo>
                      <a:pt x="132" y="71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2" name="Line 71"/>
              <p:cNvSpPr>
                <a:spLocks noChangeShapeType="1"/>
              </p:cNvSpPr>
              <p:nvPr/>
            </p:nvSpPr>
            <p:spPr bwMode="auto">
              <a:xfrm flipH="1">
                <a:off x="3140" y="2406"/>
                <a:ext cx="371" cy="3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5561" name="Group 72"/>
            <p:cNvGrpSpPr>
              <a:grpSpLocks/>
            </p:cNvGrpSpPr>
            <p:nvPr/>
          </p:nvGrpSpPr>
          <p:grpSpPr bwMode="auto">
            <a:xfrm>
              <a:off x="3104" y="3160"/>
              <a:ext cx="227" cy="359"/>
              <a:chOff x="3104" y="3160"/>
              <a:chExt cx="227" cy="359"/>
            </a:xfrm>
          </p:grpSpPr>
          <p:sp>
            <p:nvSpPr>
              <p:cNvPr id="65589" name="Freeform 73"/>
              <p:cNvSpPr>
                <a:spLocks/>
              </p:cNvSpPr>
              <p:nvPr/>
            </p:nvSpPr>
            <p:spPr bwMode="auto">
              <a:xfrm>
                <a:off x="3212" y="3364"/>
                <a:ext cx="119" cy="155"/>
              </a:xfrm>
              <a:custGeom>
                <a:avLst/>
                <a:gdLst>
                  <a:gd name="T0" fmla="*/ 119 w 119"/>
                  <a:gd name="T1" fmla="*/ 155 h 155"/>
                  <a:gd name="T2" fmla="*/ 0 w 119"/>
                  <a:gd name="T3" fmla="*/ 59 h 155"/>
                  <a:gd name="T4" fmla="*/ 60 w 119"/>
                  <a:gd name="T5" fmla="*/ 71 h 155"/>
                  <a:gd name="T6" fmla="*/ 72 w 119"/>
                  <a:gd name="T7" fmla="*/ 0 h 155"/>
                  <a:gd name="T8" fmla="*/ 119 w 119"/>
                  <a:gd name="T9" fmla="*/ 155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155"/>
                  <a:gd name="T17" fmla="*/ 119 w 119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155">
                    <a:moveTo>
                      <a:pt x="119" y="155"/>
                    </a:moveTo>
                    <a:lnTo>
                      <a:pt x="0" y="59"/>
                    </a:lnTo>
                    <a:lnTo>
                      <a:pt x="60" y="71"/>
                    </a:lnTo>
                    <a:lnTo>
                      <a:pt x="72" y="0"/>
                    </a:lnTo>
                    <a:lnTo>
                      <a:pt x="119" y="1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90" name="Line 74"/>
              <p:cNvSpPr>
                <a:spLocks noChangeShapeType="1"/>
              </p:cNvSpPr>
              <p:nvPr/>
            </p:nvSpPr>
            <p:spPr bwMode="auto">
              <a:xfrm>
                <a:off x="3104" y="3160"/>
                <a:ext cx="167" cy="2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5562" name="Rectangle 75"/>
            <p:cNvSpPr>
              <a:spLocks noChangeArrowheads="1"/>
            </p:cNvSpPr>
            <p:nvPr/>
          </p:nvSpPr>
          <p:spPr bwMode="auto">
            <a:xfrm>
              <a:off x="3308" y="1245"/>
              <a:ext cx="30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3" name="Rectangle 76"/>
            <p:cNvSpPr>
              <a:spLocks noChangeArrowheads="1"/>
            </p:cNvSpPr>
            <p:nvPr/>
          </p:nvSpPr>
          <p:spPr bwMode="auto">
            <a:xfrm>
              <a:off x="3750" y="171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4" name="Rectangle 77"/>
            <p:cNvSpPr>
              <a:spLocks noChangeArrowheads="1"/>
            </p:cNvSpPr>
            <p:nvPr/>
          </p:nvSpPr>
          <p:spPr bwMode="auto">
            <a:xfrm>
              <a:off x="3212" y="244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5" name="Rectangle 78"/>
            <p:cNvSpPr>
              <a:spLocks noChangeArrowheads="1"/>
            </p:cNvSpPr>
            <p:nvPr/>
          </p:nvSpPr>
          <p:spPr bwMode="auto">
            <a:xfrm>
              <a:off x="2601" y="317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6" name="Rectangle 79"/>
            <p:cNvSpPr>
              <a:spLocks noChangeArrowheads="1"/>
            </p:cNvSpPr>
            <p:nvPr/>
          </p:nvSpPr>
          <p:spPr bwMode="auto">
            <a:xfrm>
              <a:off x="3655" y="246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7" name="Rectangle 80"/>
            <p:cNvSpPr>
              <a:spLocks noChangeArrowheads="1"/>
            </p:cNvSpPr>
            <p:nvPr/>
          </p:nvSpPr>
          <p:spPr bwMode="auto">
            <a:xfrm>
              <a:off x="4301" y="171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8" name="Rectangle 81"/>
            <p:cNvSpPr>
              <a:spLocks noChangeArrowheads="1"/>
            </p:cNvSpPr>
            <p:nvPr/>
          </p:nvSpPr>
          <p:spPr bwMode="auto">
            <a:xfrm>
              <a:off x="4361" y="246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69" name="Rectangle 82"/>
            <p:cNvSpPr>
              <a:spLocks noChangeArrowheads="1"/>
            </p:cNvSpPr>
            <p:nvPr/>
          </p:nvSpPr>
          <p:spPr bwMode="auto">
            <a:xfrm>
              <a:off x="4828" y="240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0" name="Rectangle 83"/>
            <p:cNvSpPr>
              <a:spLocks noChangeArrowheads="1"/>
            </p:cNvSpPr>
            <p:nvPr/>
          </p:nvSpPr>
          <p:spPr bwMode="auto">
            <a:xfrm>
              <a:off x="3164" y="3710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1" name="Rectangle 84"/>
            <p:cNvSpPr>
              <a:spLocks noChangeArrowheads="1"/>
            </p:cNvSpPr>
            <p:nvPr/>
          </p:nvSpPr>
          <p:spPr bwMode="auto">
            <a:xfrm>
              <a:off x="3451" y="2968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2" name="Rectangle 85"/>
            <p:cNvSpPr>
              <a:spLocks noChangeArrowheads="1"/>
            </p:cNvSpPr>
            <p:nvPr/>
          </p:nvSpPr>
          <p:spPr bwMode="auto">
            <a:xfrm>
              <a:off x="4313" y="2968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3" name="Rectangle 86"/>
            <p:cNvSpPr>
              <a:spLocks noChangeArrowheads="1"/>
            </p:cNvSpPr>
            <p:nvPr/>
          </p:nvSpPr>
          <p:spPr bwMode="auto">
            <a:xfrm>
              <a:off x="5067" y="2968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4" name="Rectangle 87"/>
            <p:cNvSpPr>
              <a:spLocks noChangeArrowheads="1"/>
            </p:cNvSpPr>
            <p:nvPr/>
          </p:nvSpPr>
          <p:spPr bwMode="auto">
            <a:xfrm>
              <a:off x="3978" y="1365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5" name="Rectangle 88"/>
            <p:cNvSpPr>
              <a:spLocks noChangeArrowheads="1"/>
            </p:cNvSpPr>
            <p:nvPr/>
          </p:nvSpPr>
          <p:spPr bwMode="auto">
            <a:xfrm>
              <a:off x="3547" y="2011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6" name="Rectangle 89"/>
            <p:cNvSpPr>
              <a:spLocks noChangeArrowheads="1"/>
            </p:cNvSpPr>
            <p:nvPr/>
          </p:nvSpPr>
          <p:spPr bwMode="auto">
            <a:xfrm>
              <a:off x="4409" y="2011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S2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7" name="Rectangle 90"/>
            <p:cNvSpPr>
              <a:spLocks noChangeArrowheads="1"/>
            </p:cNvSpPr>
            <p:nvPr/>
          </p:nvSpPr>
          <p:spPr bwMode="auto">
            <a:xfrm>
              <a:off x="2901" y="2765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S3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8" name="Rectangle 91"/>
            <p:cNvSpPr>
              <a:spLocks noChangeArrowheads="1"/>
            </p:cNvSpPr>
            <p:nvPr/>
          </p:nvSpPr>
          <p:spPr bwMode="auto">
            <a:xfrm>
              <a:off x="3547" y="2753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S4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79" name="Rectangle 92"/>
            <p:cNvSpPr>
              <a:spLocks noChangeArrowheads="1"/>
            </p:cNvSpPr>
            <p:nvPr/>
          </p:nvSpPr>
          <p:spPr bwMode="auto">
            <a:xfrm>
              <a:off x="4409" y="2765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S5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0" name="Rectangle 93"/>
            <p:cNvSpPr>
              <a:spLocks noChangeArrowheads="1"/>
            </p:cNvSpPr>
            <p:nvPr/>
          </p:nvSpPr>
          <p:spPr bwMode="auto">
            <a:xfrm>
              <a:off x="5163" y="2753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S6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1" name="Rectangle 94"/>
            <p:cNvSpPr>
              <a:spLocks noChangeArrowheads="1"/>
            </p:cNvSpPr>
            <p:nvPr/>
          </p:nvSpPr>
          <p:spPr bwMode="auto">
            <a:xfrm>
              <a:off x="3260" y="3507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S8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2" name="Oval 95"/>
            <p:cNvSpPr>
              <a:spLocks noChangeArrowheads="1"/>
            </p:cNvSpPr>
            <p:nvPr/>
          </p:nvSpPr>
          <p:spPr bwMode="auto">
            <a:xfrm>
              <a:off x="2392" y="3513"/>
              <a:ext cx="431" cy="4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3" name="Rectangle 96"/>
            <p:cNvSpPr>
              <a:spLocks noChangeArrowheads="1"/>
            </p:cNvSpPr>
            <p:nvPr/>
          </p:nvSpPr>
          <p:spPr bwMode="auto">
            <a:xfrm>
              <a:off x="2434" y="3710"/>
              <a:ext cx="34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5584" name="Rectangle 97"/>
            <p:cNvSpPr>
              <a:spLocks noChangeArrowheads="1"/>
            </p:cNvSpPr>
            <p:nvPr/>
          </p:nvSpPr>
          <p:spPr bwMode="auto">
            <a:xfrm>
              <a:off x="2530" y="3507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S7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5585" name="Group 98"/>
            <p:cNvGrpSpPr>
              <a:grpSpLocks/>
            </p:cNvGrpSpPr>
            <p:nvPr/>
          </p:nvGrpSpPr>
          <p:grpSpPr bwMode="auto">
            <a:xfrm>
              <a:off x="2601" y="3172"/>
              <a:ext cx="252" cy="335"/>
              <a:chOff x="2601" y="3172"/>
              <a:chExt cx="252" cy="335"/>
            </a:xfrm>
          </p:grpSpPr>
          <p:sp>
            <p:nvSpPr>
              <p:cNvPr id="65587" name="Freeform 99"/>
              <p:cNvSpPr>
                <a:spLocks/>
              </p:cNvSpPr>
              <p:nvPr/>
            </p:nvSpPr>
            <p:spPr bwMode="auto">
              <a:xfrm>
                <a:off x="2601" y="3364"/>
                <a:ext cx="120" cy="143"/>
              </a:xfrm>
              <a:custGeom>
                <a:avLst/>
                <a:gdLst>
                  <a:gd name="T0" fmla="*/ 0 w 120"/>
                  <a:gd name="T1" fmla="*/ 143 h 143"/>
                  <a:gd name="T2" fmla="*/ 48 w 120"/>
                  <a:gd name="T3" fmla="*/ 0 h 143"/>
                  <a:gd name="T4" fmla="*/ 48 w 120"/>
                  <a:gd name="T5" fmla="*/ 59 h 143"/>
                  <a:gd name="T6" fmla="*/ 120 w 120"/>
                  <a:gd name="T7" fmla="*/ 48 h 143"/>
                  <a:gd name="T8" fmla="*/ 0 w 120"/>
                  <a:gd name="T9" fmla="*/ 143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143"/>
                  <a:gd name="T17" fmla="*/ 120 w 120"/>
                  <a:gd name="T18" fmla="*/ 143 h 1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143">
                    <a:moveTo>
                      <a:pt x="0" y="143"/>
                    </a:moveTo>
                    <a:lnTo>
                      <a:pt x="48" y="0"/>
                    </a:lnTo>
                    <a:lnTo>
                      <a:pt x="48" y="59"/>
                    </a:lnTo>
                    <a:lnTo>
                      <a:pt x="120" y="48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5588" name="Line 100"/>
              <p:cNvSpPr>
                <a:spLocks noChangeShapeType="1"/>
              </p:cNvSpPr>
              <p:nvPr/>
            </p:nvSpPr>
            <p:spPr bwMode="auto">
              <a:xfrm flipH="1">
                <a:off x="2650" y="3172"/>
                <a:ext cx="203" cy="2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5586" name="Rectangle 101"/>
            <p:cNvSpPr>
              <a:spLocks noChangeArrowheads="1"/>
            </p:cNvSpPr>
            <p:nvPr/>
          </p:nvSpPr>
          <p:spPr bwMode="auto">
            <a:xfrm>
              <a:off x="3260" y="317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5542" name="Text Box 164"/>
          <p:cNvSpPr txBox="1">
            <a:spLocks noChangeArrowheads="1"/>
          </p:cNvSpPr>
          <p:nvPr/>
        </p:nvSpPr>
        <p:spPr bwMode="auto">
          <a:xfrm>
            <a:off x="755650" y="3532188"/>
            <a:ext cx="266382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Dime: 10¢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Nickel: 5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¢</a:t>
            </a:r>
          </a:p>
        </p:txBody>
      </p:sp>
      <p:sp>
        <p:nvSpPr>
          <p:cNvPr id="65543" name="Rectangle 167"/>
          <p:cNvSpPr>
            <a:spLocks noChangeArrowheads="1"/>
          </p:cNvSpPr>
          <p:nvPr/>
        </p:nvSpPr>
        <p:spPr bwMode="auto">
          <a:xfrm>
            <a:off x="323850" y="4459288"/>
            <a:ext cx="360045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7663" indent="-347663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914400" indent="-347663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800"/>
              <a:t>Notes: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b="0"/>
              <a:t>If neither N nor D, goes to itself.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b="0"/>
              <a:t>Both N and D is not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908E08-7B0B-402B-B61F-5BFE0AE5EA7C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/>
            <a:r>
              <a:rPr lang="en-US" altLang="fa-IR" sz="3200" dirty="0" smtClean="0"/>
              <a:t>Step 3: State minimization:</a:t>
            </a:r>
          </a:p>
          <a:p>
            <a:pPr marL="914400" lvl="1" indent="-347663" eaLnBrk="1" hangingPunct="1"/>
            <a:r>
              <a:rPr lang="en-US" altLang="fa-IR" sz="2400" smtClean="0"/>
              <a:t>Reuse states whenever possible</a:t>
            </a:r>
          </a:p>
        </p:txBody>
      </p:sp>
      <p:sp>
        <p:nvSpPr>
          <p:cNvPr id="67589" name="Text Box 65"/>
          <p:cNvSpPr txBox="1">
            <a:spLocks noChangeArrowheads="1"/>
          </p:cNvSpPr>
          <p:nvPr/>
        </p:nvSpPr>
        <p:spPr bwMode="auto">
          <a:xfrm>
            <a:off x="755650" y="3532188"/>
            <a:ext cx="266382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Dime: 10¢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Nickel: 5</a:t>
            </a:r>
            <a:r>
              <a:rPr lang="en-US" altLang="fa-IR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¢</a:t>
            </a:r>
          </a:p>
        </p:txBody>
      </p:sp>
      <p:grpSp>
        <p:nvGrpSpPr>
          <p:cNvPr id="67590" name="Group 105"/>
          <p:cNvGrpSpPr>
            <a:grpSpLocks/>
          </p:cNvGrpSpPr>
          <p:nvPr/>
        </p:nvGrpSpPr>
        <p:grpSpPr bwMode="auto">
          <a:xfrm>
            <a:off x="5435600" y="2384425"/>
            <a:ext cx="1595438" cy="3205163"/>
            <a:chOff x="3424" y="1502"/>
            <a:chExt cx="1005" cy="2019"/>
          </a:xfrm>
        </p:grpSpPr>
        <p:sp>
          <p:nvSpPr>
            <p:cNvPr id="67591" name="Oval 66"/>
            <p:cNvSpPr>
              <a:spLocks noChangeArrowheads="1"/>
            </p:cNvSpPr>
            <p:nvPr/>
          </p:nvSpPr>
          <p:spPr bwMode="auto">
            <a:xfrm>
              <a:off x="3839" y="1671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92" name="Line 67"/>
            <p:cNvSpPr>
              <a:spLocks noChangeShapeType="1"/>
            </p:cNvSpPr>
            <p:nvPr/>
          </p:nvSpPr>
          <p:spPr bwMode="auto">
            <a:xfrm>
              <a:off x="3577" y="1502"/>
              <a:ext cx="174" cy="1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7593" name="Line 68"/>
            <p:cNvSpPr>
              <a:spLocks noChangeShapeType="1"/>
            </p:cNvSpPr>
            <p:nvPr/>
          </p:nvSpPr>
          <p:spPr bwMode="auto">
            <a:xfrm flipV="1">
              <a:off x="3751" y="1502"/>
              <a:ext cx="1" cy="1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7594" name="Group 69"/>
            <p:cNvGrpSpPr>
              <a:grpSpLocks/>
            </p:cNvGrpSpPr>
            <p:nvPr/>
          </p:nvGrpSpPr>
          <p:grpSpPr bwMode="auto">
            <a:xfrm>
              <a:off x="3752" y="1502"/>
              <a:ext cx="163" cy="163"/>
              <a:chOff x="1043" y="1203"/>
              <a:chExt cx="163" cy="163"/>
            </a:xfrm>
          </p:grpSpPr>
          <p:sp>
            <p:nvSpPr>
              <p:cNvPr id="67628" name="Freeform 70"/>
              <p:cNvSpPr>
                <a:spLocks/>
              </p:cNvSpPr>
              <p:nvPr/>
            </p:nvSpPr>
            <p:spPr bwMode="auto">
              <a:xfrm>
                <a:off x="1101" y="1249"/>
                <a:ext cx="105" cy="117"/>
              </a:xfrm>
              <a:custGeom>
                <a:avLst/>
                <a:gdLst>
                  <a:gd name="T0" fmla="*/ 105 w 105"/>
                  <a:gd name="T1" fmla="*/ 117 h 117"/>
                  <a:gd name="T2" fmla="*/ 0 w 105"/>
                  <a:gd name="T3" fmla="*/ 59 h 117"/>
                  <a:gd name="T4" fmla="*/ 47 w 105"/>
                  <a:gd name="T5" fmla="*/ 59 h 117"/>
                  <a:gd name="T6" fmla="*/ 47 w 105"/>
                  <a:gd name="T7" fmla="*/ 0 h 117"/>
                  <a:gd name="T8" fmla="*/ 105 w 105"/>
                  <a:gd name="T9" fmla="*/ 117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17"/>
                  <a:gd name="T17" fmla="*/ 105 w 105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17">
                    <a:moveTo>
                      <a:pt x="105" y="117"/>
                    </a:moveTo>
                    <a:lnTo>
                      <a:pt x="0" y="59"/>
                    </a:lnTo>
                    <a:lnTo>
                      <a:pt x="47" y="59"/>
                    </a:lnTo>
                    <a:lnTo>
                      <a:pt x="47" y="0"/>
                    </a:lnTo>
                    <a:lnTo>
                      <a:pt x="105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9" name="Line 71"/>
              <p:cNvSpPr>
                <a:spLocks noChangeShapeType="1"/>
              </p:cNvSpPr>
              <p:nvPr/>
            </p:nvSpPr>
            <p:spPr bwMode="auto">
              <a:xfrm>
                <a:off x="1043" y="1203"/>
                <a:ext cx="105" cy="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7595" name="Oval 72"/>
            <p:cNvSpPr>
              <a:spLocks noChangeArrowheads="1"/>
            </p:cNvSpPr>
            <p:nvPr/>
          </p:nvSpPr>
          <p:spPr bwMode="auto">
            <a:xfrm>
              <a:off x="3839" y="2171"/>
              <a:ext cx="339" cy="3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96" name="Oval 73"/>
            <p:cNvSpPr>
              <a:spLocks noChangeArrowheads="1"/>
            </p:cNvSpPr>
            <p:nvPr/>
          </p:nvSpPr>
          <p:spPr bwMode="auto">
            <a:xfrm>
              <a:off x="3839" y="2672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597" name="Oval 74"/>
            <p:cNvSpPr>
              <a:spLocks noChangeArrowheads="1"/>
            </p:cNvSpPr>
            <p:nvPr/>
          </p:nvSpPr>
          <p:spPr bwMode="auto">
            <a:xfrm>
              <a:off x="3851" y="3184"/>
              <a:ext cx="327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598" name="Group 75"/>
            <p:cNvGrpSpPr>
              <a:grpSpLocks/>
            </p:cNvGrpSpPr>
            <p:nvPr/>
          </p:nvGrpSpPr>
          <p:grpSpPr bwMode="auto">
            <a:xfrm>
              <a:off x="3962" y="2002"/>
              <a:ext cx="82" cy="163"/>
              <a:chOff x="1253" y="1703"/>
              <a:chExt cx="82" cy="163"/>
            </a:xfrm>
          </p:grpSpPr>
          <p:sp>
            <p:nvSpPr>
              <p:cNvPr id="67626" name="Freeform 76"/>
              <p:cNvSpPr>
                <a:spLocks/>
              </p:cNvSpPr>
              <p:nvPr/>
            </p:nvSpPr>
            <p:spPr bwMode="auto">
              <a:xfrm>
                <a:off x="1253" y="1762"/>
                <a:ext cx="82" cy="104"/>
              </a:xfrm>
              <a:custGeom>
                <a:avLst/>
                <a:gdLst>
                  <a:gd name="T0" fmla="*/ 35 w 82"/>
                  <a:gd name="T1" fmla="*/ 104 h 104"/>
                  <a:gd name="T2" fmla="*/ 0 w 82"/>
                  <a:gd name="T3" fmla="*/ 0 h 104"/>
                  <a:gd name="T4" fmla="*/ 35 w 82"/>
                  <a:gd name="T5" fmla="*/ 35 h 104"/>
                  <a:gd name="T6" fmla="*/ 82 w 82"/>
                  <a:gd name="T7" fmla="*/ 0 h 104"/>
                  <a:gd name="T8" fmla="*/ 35 w 82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4"/>
                  <a:gd name="T17" fmla="*/ 82 w 8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4">
                    <a:moveTo>
                      <a:pt x="35" y="104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7" name="Line 77"/>
              <p:cNvSpPr>
                <a:spLocks noChangeShapeType="1"/>
              </p:cNvSpPr>
              <p:nvPr/>
            </p:nvSpPr>
            <p:spPr bwMode="auto">
              <a:xfrm>
                <a:off x="1288" y="1703"/>
                <a:ext cx="1" cy="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7599" name="Group 78"/>
            <p:cNvGrpSpPr>
              <a:grpSpLocks/>
            </p:cNvGrpSpPr>
            <p:nvPr/>
          </p:nvGrpSpPr>
          <p:grpSpPr bwMode="auto">
            <a:xfrm>
              <a:off x="3962" y="2503"/>
              <a:ext cx="82" cy="175"/>
              <a:chOff x="1253" y="2204"/>
              <a:chExt cx="82" cy="175"/>
            </a:xfrm>
          </p:grpSpPr>
          <p:sp>
            <p:nvSpPr>
              <p:cNvPr id="67624" name="Freeform 79"/>
              <p:cNvSpPr>
                <a:spLocks/>
              </p:cNvSpPr>
              <p:nvPr/>
            </p:nvSpPr>
            <p:spPr bwMode="auto">
              <a:xfrm>
                <a:off x="1253" y="2274"/>
                <a:ext cx="82" cy="105"/>
              </a:xfrm>
              <a:custGeom>
                <a:avLst/>
                <a:gdLst>
                  <a:gd name="T0" fmla="*/ 35 w 82"/>
                  <a:gd name="T1" fmla="*/ 105 h 105"/>
                  <a:gd name="T2" fmla="*/ 0 w 82"/>
                  <a:gd name="T3" fmla="*/ 0 h 105"/>
                  <a:gd name="T4" fmla="*/ 35 w 82"/>
                  <a:gd name="T5" fmla="*/ 35 h 105"/>
                  <a:gd name="T6" fmla="*/ 82 w 82"/>
                  <a:gd name="T7" fmla="*/ 0 h 105"/>
                  <a:gd name="T8" fmla="*/ 35 w 82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5"/>
                  <a:gd name="T17" fmla="*/ 82 w 82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5" name="Line 80"/>
              <p:cNvSpPr>
                <a:spLocks noChangeShapeType="1"/>
              </p:cNvSpPr>
              <p:nvPr/>
            </p:nvSpPr>
            <p:spPr bwMode="auto">
              <a:xfrm>
                <a:off x="1288" y="2204"/>
                <a:ext cx="1" cy="1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7600" name="Group 81"/>
            <p:cNvGrpSpPr>
              <a:grpSpLocks/>
            </p:cNvGrpSpPr>
            <p:nvPr/>
          </p:nvGrpSpPr>
          <p:grpSpPr bwMode="auto">
            <a:xfrm>
              <a:off x="3974" y="3015"/>
              <a:ext cx="70" cy="163"/>
              <a:chOff x="1265" y="2716"/>
              <a:chExt cx="70" cy="163"/>
            </a:xfrm>
          </p:grpSpPr>
          <p:sp>
            <p:nvSpPr>
              <p:cNvPr id="67622" name="Freeform 82"/>
              <p:cNvSpPr>
                <a:spLocks/>
              </p:cNvSpPr>
              <p:nvPr/>
            </p:nvSpPr>
            <p:spPr bwMode="auto">
              <a:xfrm>
                <a:off x="1265" y="2774"/>
                <a:ext cx="70" cy="105"/>
              </a:xfrm>
              <a:custGeom>
                <a:avLst/>
                <a:gdLst>
                  <a:gd name="T0" fmla="*/ 35 w 70"/>
                  <a:gd name="T1" fmla="*/ 105 h 105"/>
                  <a:gd name="T2" fmla="*/ 0 w 70"/>
                  <a:gd name="T3" fmla="*/ 0 h 105"/>
                  <a:gd name="T4" fmla="*/ 35 w 70"/>
                  <a:gd name="T5" fmla="*/ 35 h 105"/>
                  <a:gd name="T6" fmla="*/ 70 w 70"/>
                  <a:gd name="T7" fmla="*/ 0 h 105"/>
                  <a:gd name="T8" fmla="*/ 35 w 7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105"/>
                  <a:gd name="T17" fmla="*/ 70 w 7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70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3" name="Line 83"/>
              <p:cNvSpPr>
                <a:spLocks noChangeShapeType="1"/>
              </p:cNvSpPr>
              <p:nvPr/>
            </p:nvSpPr>
            <p:spPr bwMode="auto">
              <a:xfrm>
                <a:off x="1300" y="2716"/>
                <a:ext cx="1" cy="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7601" name="Rectangle 84"/>
            <p:cNvSpPr>
              <a:spLocks noChangeArrowheads="1"/>
            </p:cNvSpPr>
            <p:nvPr/>
          </p:nvSpPr>
          <p:spPr bwMode="auto">
            <a:xfrm>
              <a:off x="3424" y="1595"/>
              <a:ext cx="2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2" name="Rectangle 85"/>
            <p:cNvSpPr>
              <a:spLocks noChangeArrowheads="1"/>
            </p:cNvSpPr>
            <p:nvPr/>
          </p:nvSpPr>
          <p:spPr bwMode="auto">
            <a:xfrm>
              <a:off x="3892" y="20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3" name="Rectangle 86"/>
            <p:cNvSpPr>
              <a:spLocks noChangeArrowheads="1"/>
            </p:cNvSpPr>
            <p:nvPr/>
          </p:nvSpPr>
          <p:spPr bwMode="auto">
            <a:xfrm>
              <a:off x="3892" y="25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4" name="Rectangle 87"/>
            <p:cNvSpPr>
              <a:spLocks noChangeArrowheads="1"/>
            </p:cNvSpPr>
            <p:nvPr/>
          </p:nvSpPr>
          <p:spPr bwMode="auto">
            <a:xfrm>
              <a:off x="3787" y="3027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N,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5" name="Rectangle 88"/>
            <p:cNvSpPr>
              <a:spLocks noChangeArrowheads="1"/>
            </p:cNvSpPr>
            <p:nvPr/>
          </p:nvSpPr>
          <p:spPr bwMode="auto">
            <a:xfrm>
              <a:off x="3880" y="3353"/>
              <a:ext cx="24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6" name="Rectangle 89"/>
            <p:cNvSpPr>
              <a:spLocks noChangeArrowheads="1"/>
            </p:cNvSpPr>
            <p:nvPr/>
          </p:nvSpPr>
          <p:spPr bwMode="auto">
            <a:xfrm>
              <a:off x="3950" y="3201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7" name="Rectangle 90"/>
            <p:cNvSpPr>
              <a:spLocks noChangeArrowheads="1"/>
            </p:cNvSpPr>
            <p:nvPr/>
          </p:nvSpPr>
          <p:spPr bwMode="auto">
            <a:xfrm>
              <a:off x="3950" y="1688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8" name="Rectangle 91"/>
            <p:cNvSpPr>
              <a:spLocks noChangeArrowheads="1"/>
            </p:cNvSpPr>
            <p:nvPr/>
          </p:nvSpPr>
          <p:spPr bwMode="auto">
            <a:xfrm>
              <a:off x="3950" y="2189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609" name="Rectangle 92"/>
            <p:cNvSpPr>
              <a:spLocks noChangeArrowheads="1"/>
            </p:cNvSpPr>
            <p:nvPr/>
          </p:nvSpPr>
          <p:spPr bwMode="auto">
            <a:xfrm>
              <a:off x="3939" y="2689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7610" name="Group 93"/>
            <p:cNvGrpSpPr>
              <a:grpSpLocks/>
            </p:cNvGrpSpPr>
            <p:nvPr/>
          </p:nvGrpSpPr>
          <p:grpSpPr bwMode="auto">
            <a:xfrm>
              <a:off x="4172" y="2701"/>
              <a:ext cx="106" cy="105"/>
              <a:chOff x="1463" y="2402"/>
              <a:chExt cx="106" cy="105"/>
            </a:xfrm>
          </p:grpSpPr>
          <p:sp>
            <p:nvSpPr>
              <p:cNvPr id="67620" name="Freeform 94"/>
              <p:cNvSpPr>
                <a:spLocks/>
              </p:cNvSpPr>
              <p:nvPr/>
            </p:nvSpPr>
            <p:spPr bwMode="auto">
              <a:xfrm>
                <a:off x="1463" y="2402"/>
                <a:ext cx="106" cy="105"/>
              </a:xfrm>
              <a:custGeom>
                <a:avLst/>
                <a:gdLst>
                  <a:gd name="T0" fmla="*/ 0 w 106"/>
                  <a:gd name="T1" fmla="*/ 105 h 105"/>
                  <a:gd name="T2" fmla="*/ 59 w 106"/>
                  <a:gd name="T3" fmla="*/ 0 h 105"/>
                  <a:gd name="T4" fmla="*/ 59 w 106"/>
                  <a:gd name="T5" fmla="*/ 58 h 105"/>
                  <a:gd name="T6" fmla="*/ 106 w 106"/>
                  <a:gd name="T7" fmla="*/ 58 h 105"/>
                  <a:gd name="T8" fmla="*/ 0 w 106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05"/>
                  <a:gd name="T17" fmla="*/ 106 w 106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05">
                    <a:moveTo>
                      <a:pt x="0" y="105"/>
                    </a:moveTo>
                    <a:lnTo>
                      <a:pt x="59" y="0"/>
                    </a:lnTo>
                    <a:lnTo>
                      <a:pt x="59" y="58"/>
                    </a:lnTo>
                    <a:lnTo>
                      <a:pt x="106" y="5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21" name="Line 95"/>
              <p:cNvSpPr>
                <a:spLocks noChangeShapeType="1"/>
              </p:cNvSpPr>
              <p:nvPr/>
            </p:nvSpPr>
            <p:spPr bwMode="auto">
              <a:xfrm flipV="1">
                <a:off x="1475" y="2461"/>
                <a:ext cx="47" cy="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7611" name="Group 96"/>
            <p:cNvGrpSpPr>
              <a:grpSpLocks/>
            </p:cNvGrpSpPr>
            <p:nvPr/>
          </p:nvGrpSpPr>
          <p:grpSpPr bwMode="auto">
            <a:xfrm>
              <a:off x="4126" y="1944"/>
              <a:ext cx="303" cy="862"/>
              <a:chOff x="1417" y="1645"/>
              <a:chExt cx="303" cy="862"/>
            </a:xfrm>
          </p:grpSpPr>
          <p:sp>
            <p:nvSpPr>
              <p:cNvPr id="67618" name="Freeform 97"/>
              <p:cNvSpPr>
                <a:spLocks/>
              </p:cNvSpPr>
              <p:nvPr/>
            </p:nvSpPr>
            <p:spPr bwMode="auto">
              <a:xfrm>
                <a:off x="1417" y="1645"/>
                <a:ext cx="198" cy="862"/>
              </a:xfrm>
              <a:custGeom>
                <a:avLst/>
                <a:gdLst>
                  <a:gd name="T0" fmla="*/ 0 w 198"/>
                  <a:gd name="T1" fmla="*/ 0 h 862"/>
                  <a:gd name="T2" fmla="*/ 23 w 198"/>
                  <a:gd name="T3" fmla="*/ 24 h 862"/>
                  <a:gd name="T4" fmla="*/ 58 w 198"/>
                  <a:gd name="T5" fmla="*/ 35 h 862"/>
                  <a:gd name="T6" fmla="*/ 81 w 198"/>
                  <a:gd name="T7" fmla="*/ 70 h 862"/>
                  <a:gd name="T8" fmla="*/ 105 w 198"/>
                  <a:gd name="T9" fmla="*/ 82 h 862"/>
                  <a:gd name="T10" fmla="*/ 105 w 198"/>
                  <a:gd name="T11" fmla="*/ 93 h 862"/>
                  <a:gd name="T12" fmla="*/ 128 w 198"/>
                  <a:gd name="T13" fmla="*/ 117 h 862"/>
                  <a:gd name="T14" fmla="*/ 152 w 198"/>
                  <a:gd name="T15" fmla="*/ 152 h 862"/>
                  <a:gd name="T16" fmla="*/ 152 w 198"/>
                  <a:gd name="T17" fmla="*/ 163 h 862"/>
                  <a:gd name="T18" fmla="*/ 163 w 198"/>
                  <a:gd name="T19" fmla="*/ 198 h 862"/>
                  <a:gd name="T20" fmla="*/ 175 w 198"/>
                  <a:gd name="T21" fmla="*/ 233 h 862"/>
                  <a:gd name="T22" fmla="*/ 187 w 198"/>
                  <a:gd name="T23" fmla="*/ 256 h 862"/>
                  <a:gd name="T24" fmla="*/ 198 w 198"/>
                  <a:gd name="T25" fmla="*/ 291 h 862"/>
                  <a:gd name="T26" fmla="*/ 198 w 198"/>
                  <a:gd name="T27" fmla="*/ 326 h 862"/>
                  <a:gd name="T28" fmla="*/ 198 w 198"/>
                  <a:gd name="T29" fmla="*/ 361 h 862"/>
                  <a:gd name="T30" fmla="*/ 198 w 198"/>
                  <a:gd name="T31" fmla="*/ 384 h 862"/>
                  <a:gd name="T32" fmla="*/ 198 w 198"/>
                  <a:gd name="T33" fmla="*/ 408 h 862"/>
                  <a:gd name="T34" fmla="*/ 198 w 198"/>
                  <a:gd name="T35" fmla="*/ 443 h 862"/>
                  <a:gd name="T36" fmla="*/ 198 w 198"/>
                  <a:gd name="T37" fmla="*/ 489 h 862"/>
                  <a:gd name="T38" fmla="*/ 187 w 198"/>
                  <a:gd name="T39" fmla="*/ 536 h 862"/>
                  <a:gd name="T40" fmla="*/ 187 w 198"/>
                  <a:gd name="T41" fmla="*/ 559 h 862"/>
                  <a:gd name="T42" fmla="*/ 187 w 198"/>
                  <a:gd name="T43" fmla="*/ 582 h 862"/>
                  <a:gd name="T44" fmla="*/ 187 w 198"/>
                  <a:gd name="T45" fmla="*/ 617 h 862"/>
                  <a:gd name="T46" fmla="*/ 175 w 198"/>
                  <a:gd name="T47" fmla="*/ 652 h 862"/>
                  <a:gd name="T48" fmla="*/ 175 w 198"/>
                  <a:gd name="T49" fmla="*/ 675 h 862"/>
                  <a:gd name="T50" fmla="*/ 163 w 198"/>
                  <a:gd name="T51" fmla="*/ 687 h 862"/>
                  <a:gd name="T52" fmla="*/ 152 w 198"/>
                  <a:gd name="T53" fmla="*/ 710 h 862"/>
                  <a:gd name="T54" fmla="*/ 140 w 198"/>
                  <a:gd name="T55" fmla="*/ 757 h 862"/>
                  <a:gd name="T56" fmla="*/ 128 w 198"/>
                  <a:gd name="T57" fmla="*/ 769 h 862"/>
                  <a:gd name="T58" fmla="*/ 117 w 198"/>
                  <a:gd name="T59" fmla="*/ 780 h 862"/>
                  <a:gd name="T60" fmla="*/ 105 w 198"/>
                  <a:gd name="T61" fmla="*/ 815 h 862"/>
                  <a:gd name="T62" fmla="*/ 93 w 198"/>
                  <a:gd name="T63" fmla="*/ 815 h 862"/>
                  <a:gd name="T64" fmla="*/ 58 w 198"/>
                  <a:gd name="T65" fmla="*/ 850 h 862"/>
                  <a:gd name="T66" fmla="*/ 46 w 198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8"/>
                  <a:gd name="T103" fmla="*/ 0 h 862"/>
                  <a:gd name="T104" fmla="*/ 198 w 198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8" h="862">
                    <a:moveTo>
                      <a:pt x="0" y="0"/>
                    </a:moveTo>
                    <a:lnTo>
                      <a:pt x="23" y="24"/>
                    </a:lnTo>
                    <a:lnTo>
                      <a:pt x="58" y="35"/>
                    </a:lnTo>
                    <a:lnTo>
                      <a:pt x="81" y="70"/>
                    </a:lnTo>
                    <a:lnTo>
                      <a:pt x="105" y="82"/>
                    </a:lnTo>
                    <a:lnTo>
                      <a:pt x="105" y="93"/>
                    </a:lnTo>
                    <a:lnTo>
                      <a:pt x="128" y="117"/>
                    </a:lnTo>
                    <a:lnTo>
                      <a:pt x="152" y="152"/>
                    </a:lnTo>
                    <a:lnTo>
                      <a:pt x="152" y="163"/>
                    </a:lnTo>
                    <a:lnTo>
                      <a:pt x="163" y="198"/>
                    </a:lnTo>
                    <a:lnTo>
                      <a:pt x="175" y="233"/>
                    </a:lnTo>
                    <a:lnTo>
                      <a:pt x="187" y="256"/>
                    </a:lnTo>
                    <a:lnTo>
                      <a:pt x="198" y="291"/>
                    </a:lnTo>
                    <a:lnTo>
                      <a:pt x="198" y="326"/>
                    </a:lnTo>
                    <a:lnTo>
                      <a:pt x="198" y="361"/>
                    </a:lnTo>
                    <a:lnTo>
                      <a:pt x="198" y="384"/>
                    </a:lnTo>
                    <a:lnTo>
                      <a:pt x="198" y="408"/>
                    </a:lnTo>
                    <a:lnTo>
                      <a:pt x="198" y="443"/>
                    </a:lnTo>
                    <a:lnTo>
                      <a:pt x="198" y="489"/>
                    </a:lnTo>
                    <a:lnTo>
                      <a:pt x="187" y="536"/>
                    </a:lnTo>
                    <a:lnTo>
                      <a:pt x="187" y="559"/>
                    </a:lnTo>
                    <a:lnTo>
                      <a:pt x="187" y="582"/>
                    </a:lnTo>
                    <a:lnTo>
                      <a:pt x="187" y="617"/>
                    </a:lnTo>
                    <a:lnTo>
                      <a:pt x="175" y="652"/>
                    </a:lnTo>
                    <a:lnTo>
                      <a:pt x="175" y="675"/>
                    </a:lnTo>
                    <a:lnTo>
                      <a:pt x="163" y="687"/>
                    </a:lnTo>
                    <a:lnTo>
                      <a:pt x="152" y="710"/>
                    </a:lnTo>
                    <a:lnTo>
                      <a:pt x="140" y="757"/>
                    </a:lnTo>
                    <a:lnTo>
                      <a:pt x="128" y="769"/>
                    </a:lnTo>
                    <a:lnTo>
                      <a:pt x="117" y="780"/>
                    </a:lnTo>
                    <a:lnTo>
                      <a:pt x="105" y="815"/>
                    </a:lnTo>
                    <a:lnTo>
                      <a:pt x="93" y="815"/>
                    </a:lnTo>
                    <a:lnTo>
                      <a:pt x="58" y="850"/>
                    </a:lnTo>
                    <a:lnTo>
                      <a:pt x="46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19" name="Rectangle 98"/>
              <p:cNvSpPr>
                <a:spLocks noChangeArrowheads="1"/>
              </p:cNvSpPr>
              <p:nvPr/>
            </p:nvSpPr>
            <p:spPr bwMode="auto">
              <a:xfrm>
                <a:off x="1662" y="2006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612" name="Group 99"/>
            <p:cNvGrpSpPr>
              <a:grpSpLocks/>
            </p:cNvGrpSpPr>
            <p:nvPr/>
          </p:nvGrpSpPr>
          <p:grpSpPr bwMode="auto">
            <a:xfrm>
              <a:off x="3588" y="2456"/>
              <a:ext cx="304" cy="862"/>
              <a:chOff x="879" y="2157"/>
              <a:chExt cx="304" cy="862"/>
            </a:xfrm>
          </p:grpSpPr>
          <p:sp>
            <p:nvSpPr>
              <p:cNvPr id="67616" name="Freeform 100"/>
              <p:cNvSpPr>
                <a:spLocks/>
              </p:cNvSpPr>
              <p:nvPr/>
            </p:nvSpPr>
            <p:spPr bwMode="auto">
              <a:xfrm>
                <a:off x="984" y="2157"/>
                <a:ext cx="199" cy="862"/>
              </a:xfrm>
              <a:custGeom>
                <a:avLst/>
                <a:gdLst>
                  <a:gd name="T0" fmla="*/ 199 w 199"/>
                  <a:gd name="T1" fmla="*/ 0 h 862"/>
                  <a:gd name="T2" fmla="*/ 164 w 199"/>
                  <a:gd name="T3" fmla="*/ 24 h 862"/>
                  <a:gd name="T4" fmla="*/ 140 w 199"/>
                  <a:gd name="T5" fmla="*/ 35 h 862"/>
                  <a:gd name="T6" fmla="*/ 105 w 199"/>
                  <a:gd name="T7" fmla="*/ 70 h 862"/>
                  <a:gd name="T8" fmla="*/ 82 w 199"/>
                  <a:gd name="T9" fmla="*/ 82 h 862"/>
                  <a:gd name="T10" fmla="*/ 70 w 199"/>
                  <a:gd name="T11" fmla="*/ 94 h 862"/>
                  <a:gd name="T12" fmla="*/ 58 w 199"/>
                  <a:gd name="T13" fmla="*/ 117 h 862"/>
                  <a:gd name="T14" fmla="*/ 47 w 199"/>
                  <a:gd name="T15" fmla="*/ 152 h 862"/>
                  <a:gd name="T16" fmla="*/ 35 w 199"/>
                  <a:gd name="T17" fmla="*/ 163 h 862"/>
                  <a:gd name="T18" fmla="*/ 23 w 199"/>
                  <a:gd name="T19" fmla="*/ 198 h 862"/>
                  <a:gd name="T20" fmla="*/ 12 w 199"/>
                  <a:gd name="T21" fmla="*/ 233 h 862"/>
                  <a:gd name="T22" fmla="*/ 12 w 199"/>
                  <a:gd name="T23" fmla="*/ 257 h 862"/>
                  <a:gd name="T24" fmla="*/ 0 w 199"/>
                  <a:gd name="T25" fmla="*/ 291 h 862"/>
                  <a:gd name="T26" fmla="*/ 0 w 199"/>
                  <a:gd name="T27" fmla="*/ 326 h 862"/>
                  <a:gd name="T28" fmla="*/ 0 w 199"/>
                  <a:gd name="T29" fmla="*/ 361 h 862"/>
                  <a:gd name="T30" fmla="*/ 0 w 199"/>
                  <a:gd name="T31" fmla="*/ 385 h 862"/>
                  <a:gd name="T32" fmla="*/ 0 w 199"/>
                  <a:gd name="T33" fmla="*/ 408 h 862"/>
                  <a:gd name="T34" fmla="*/ 0 w 199"/>
                  <a:gd name="T35" fmla="*/ 454 h 862"/>
                  <a:gd name="T36" fmla="*/ 0 w 199"/>
                  <a:gd name="T37" fmla="*/ 501 h 862"/>
                  <a:gd name="T38" fmla="*/ 0 w 199"/>
                  <a:gd name="T39" fmla="*/ 536 h 862"/>
                  <a:gd name="T40" fmla="*/ 0 w 199"/>
                  <a:gd name="T41" fmla="*/ 559 h 862"/>
                  <a:gd name="T42" fmla="*/ 0 w 199"/>
                  <a:gd name="T43" fmla="*/ 582 h 862"/>
                  <a:gd name="T44" fmla="*/ 12 w 199"/>
                  <a:gd name="T45" fmla="*/ 629 h 862"/>
                  <a:gd name="T46" fmla="*/ 12 w 199"/>
                  <a:gd name="T47" fmla="*/ 652 h 862"/>
                  <a:gd name="T48" fmla="*/ 23 w 199"/>
                  <a:gd name="T49" fmla="*/ 676 h 862"/>
                  <a:gd name="T50" fmla="*/ 23 w 199"/>
                  <a:gd name="T51" fmla="*/ 687 h 862"/>
                  <a:gd name="T52" fmla="*/ 35 w 199"/>
                  <a:gd name="T53" fmla="*/ 711 h 862"/>
                  <a:gd name="T54" fmla="*/ 58 w 199"/>
                  <a:gd name="T55" fmla="*/ 757 h 862"/>
                  <a:gd name="T56" fmla="*/ 58 w 199"/>
                  <a:gd name="T57" fmla="*/ 769 h 862"/>
                  <a:gd name="T58" fmla="*/ 70 w 199"/>
                  <a:gd name="T59" fmla="*/ 780 h 862"/>
                  <a:gd name="T60" fmla="*/ 82 w 199"/>
                  <a:gd name="T61" fmla="*/ 804 h 862"/>
                  <a:gd name="T62" fmla="*/ 105 w 199"/>
                  <a:gd name="T63" fmla="*/ 815 h 862"/>
                  <a:gd name="T64" fmla="*/ 140 w 199"/>
                  <a:gd name="T65" fmla="*/ 850 h 862"/>
                  <a:gd name="T66" fmla="*/ 152 w 199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9"/>
                  <a:gd name="T103" fmla="*/ 0 h 862"/>
                  <a:gd name="T104" fmla="*/ 199 w 199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9" h="862">
                    <a:moveTo>
                      <a:pt x="199" y="0"/>
                    </a:moveTo>
                    <a:lnTo>
                      <a:pt x="164" y="24"/>
                    </a:lnTo>
                    <a:lnTo>
                      <a:pt x="140" y="35"/>
                    </a:lnTo>
                    <a:lnTo>
                      <a:pt x="105" y="70"/>
                    </a:lnTo>
                    <a:lnTo>
                      <a:pt x="82" y="82"/>
                    </a:lnTo>
                    <a:lnTo>
                      <a:pt x="70" y="94"/>
                    </a:lnTo>
                    <a:lnTo>
                      <a:pt x="58" y="117"/>
                    </a:lnTo>
                    <a:lnTo>
                      <a:pt x="47" y="152"/>
                    </a:lnTo>
                    <a:lnTo>
                      <a:pt x="35" y="163"/>
                    </a:lnTo>
                    <a:lnTo>
                      <a:pt x="23" y="198"/>
                    </a:lnTo>
                    <a:lnTo>
                      <a:pt x="12" y="233"/>
                    </a:lnTo>
                    <a:lnTo>
                      <a:pt x="12" y="257"/>
                    </a:lnTo>
                    <a:lnTo>
                      <a:pt x="0" y="291"/>
                    </a:lnTo>
                    <a:lnTo>
                      <a:pt x="0" y="326"/>
                    </a:lnTo>
                    <a:lnTo>
                      <a:pt x="0" y="361"/>
                    </a:lnTo>
                    <a:lnTo>
                      <a:pt x="0" y="385"/>
                    </a:lnTo>
                    <a:lnTo>
                      <a:pt x="0" y="408"/>
                    </a:lnTo>
                    <a:lnTo>
                      <a:pt x="0" y="454"/>
                    </a:lnTo>
                    <a:lnTo>
                      <a:pt x="0" y="501"/>
                    </a:lnTo>
                    <a:lnTo>
                      <a:pt x="0" y="536"/>
                    </a:lnTo>
                    <a:lnTo>
                      <a:pt x="0" y="559"/>
                    </a:lnTo>
                    <a:lnTo>
                      <a:pt x="0" y="582"/>
                    </a:lnTo>
                    <a:lnTo>
                      <a:pt x="12" y="629"/>
                    </a:lnTo>
                    <a:lnTo>
                      <a:pt x="12" y="652"/>
                    </a:lnTo>
                    <a:lnTo>
                      <a:pt x="23" y="676"/>
                    </a:lnTo>
                    <a:lnTo>
                      <a:pt x="23" y="687"/>
                    </a:lnTo>
                    <a:lnTo>
                      <a:pt x="35" y="711"/>
                    </a:lnTo>
                    <a:lnTo>
                      <a:pt x="58" y="757"/>
                    </a:lnTo>
                    <a:lnTo>
                      <a:pt x="58" y="769"/>
                    </a:lnTo>
                    <a:lnTo>
                      <a:pt x="70" y="780"/>
                    </a:lnTo>
                    <a:lnTo>
                      <a:pt x="82" y="804"/>
                    </a:lnTo>
                    <a:lnTo>
                      <a:pt x="105" y="815"/>
                    </a:lnTo>
                    <a:lnTo>
                      <a:pt x="140" y="850"/>
                    </a:lnTo>
                    <a:lnTo>
                      <a:pt x="152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17" name="Rectangle 101"/>
              <p:cNvSpPr>
                <a:spLocks noChangeArrowheads="1"/>
              </p:cNvSpPr>
              <p:nvPr/>
            </p:nvSpPr>
            <p:spPr bwMode="auto">
              <a:xfrm>
                <a:off x="879" y="2518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613" name="Group 102"/>
            <p:cNvGrpSpPr>
              <a:grpSpLocks/>
            </p:cNvGrpSpPr>
            <p:nvPr/>
          </p:nvGrpSpPr>
          <p:grpSpPr bwMode="auto">
            <a:xfrm>
              <a:off x="3728" y="3213"/>
              <a:ext cx="117" cy="105"/>
              <a:chOff x="1019" y="2914"/>
              <a:chExt cx="117" cy="105"/>
            </a:xfrm>
          </p:grpSpPr>
          <p:sp>
            <p:nvSpPr>
              <p:cNvPr id="67614" name="Freeform 103"/>
              <p:cNvSpPr>
                <a:spLocks/>
              </p:cNvSpPr>
              <p:nvPr/>
            </p:nvSpPr>
            <p:spPr bwMode="auto">
              <a:xfrm>
                <a:off x="1019" y="2914"/>
                <a:ext cx="117" cy="105"/>
              </a:xfrm>
              <a:custGeom>
                <a:avLst/>
                <a:gdLst>
                  <a:gd name="T0" fmla="*/ 117 w 117"/>
                  <a:gd name="T1" fmla="*/ 105 h 105"/>
                  <a:gd name="T2" fmla="*/ 0 w 117"/>
                  <a:gd name="T3" fmla="*/ 58 h 105"/>
                  <a:gd name="T4" fmla="*/ 59 w 117"/>
                  <a:gd name="T5" fmla="*/ 58 h 105"/>
                  <a:gd name="T6" fmla="*/ 59 w 117"/>
                  <a:gd name="T7" fmla="*/ 0 h 105"/>
                  <a:gd name="T8" fmla="*/ 117 w 117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05"/>
                  <a:gd name="T17" fmla="*/ 117 w 11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05">
                    <a:moveTo>
                      <a:pt x="117" y="105"/>
                    </a:moveTo>
                    <a:lnTo>
                      <a:pt x="0" y="58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17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7615" name="Line 104"/>
              <p:cNvSpPr>
                <a:spLocks noChangeShapeType="1"/>
              </p:cNvSpPr>
              <p:nvPr/>
            </p:nvSpPr>
            <p:spPr bwMode="auto">
              <a:xfrm flipH="1" flipV="1">
                <a:off x="1078" y="2974"/>
                <a:ext cx="21" cy="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3B9B2F-325D-44CC-9297-3E160A77BF12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/>
            <a:r>
              <a:rPr lang="en-US" altLang="fa-IR" sz="3200" smtClean="0"/>
              <a:t>Step 4: Symbolic State table:</a:t>
            </a:r>
          </a:p>
          <a:p>
            <a:pPr marL="914400" lvl="1" indent="-347663" eaLnBrk="1" hangingPunct="1"/>
            <a:endParaRPr lang="en-US" altLang="fa-IR" sz="2400" smtClean="0"/>
          </a:p>
        </p:txBody>
      </p:sp>
      <p:grpSp>
        <p:nvGrpSpPr>
          <p:cNvPr id="69637" name="Group 5"/>
          <p:cNvGrpSpPr>
            <a:grpSpLocks/>
          </p:cNvGrpSpPr>
          <p:nvPr/>
        </p:nvGrpSpPr>
        <p:grpSpPr bwMode="auto">
          <a:xfrm>
            <a:off x="755650" y="2492375"/>
            <a:ext cx="1595438" cy="3205163"/>
            <a:chOff x="3424" y="1502"/>
            <a:chExt cx="1005" cy="2019"/>
          </a:xfrm>
        </p:grpSpPr>
        <p:sp>
          <p:nvSpPr>
            <p:cNvPr id="69730" name="Oval 6"/>
            <p:cNvSpPr>
              <a:spLocks noChangeArrowheads="1"/>
            </p:cNvSpPr>
            <p:nvPr/>
          </p:nvSpPr>
          <p:spPr bwMode="auto">
            <a:xfrm>
              <a:off x="3839" y="1671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31" name="Line 7"/>
            <p:cNvSpPr>
              <a:spLocks noChangeShapeType="1"/>
            </p:cNvSpPr>
            <p:nvPr/>
          </p:nvSpPr>
          <p:spPr bwMode="auto">
            <a:xfrm>
              <a:off x="3577" y="1502"/>
              <a:ext cx="174" cy="1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9732" name="Line 8"/>
            <p:cNvSpPr>
              <a:spLocks noChangeShapeType="1"/>
            </p:cNvSpPr>
            <p:nvPr/>
          </p:nvSpPr>
          <p:spPr bwMode="auto">
            <a:xfrm flipV="1">
              <a:off x="3751" y="1502"/>
              <a:ext cx="1" cy="1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69733" name="Group 9"/>
            <p:cNvGrpSpPr>
              <a:grpSpLocks/>
            </p:cNvGrpSpPr>
            <p:nvPr/>
          </p:nvGrpSpPr>
          <p:grpSpPr bwMode="auto">
            <a:xfrm>
              <a:off x="3752" y="1502"/>
              <a:ext cx="163" cy="163"/>
              <a:chOff x="1043" y="1203"/>
              <a:chExt cx="163" cy="163"/>
            </a:xfrm>
          </p:grpSpPr>
          <p:sp>
            <p:nvSpPr>
              <p:cNvPr id="69767" name="Freeform 10"/>
              <p:cNvSpPr>
                <a:spLocks/>
              </p:cNvSpPr>
              <p:nvPr/>
            </p:nvSpPr>
            <p:spPr bwMode="auto">
              <a:xfrm>
                <a:off x="1101" y="1249"/>
                <a:ext cx="105" cy="117"/>
              </a:xfrm>
              <a:custGeom>
                <a:avLst/>
                <a:gdLst>
                  <a:gd name="T0" fmla="*/ 105 w 105"/>
                  <a:gd name="T1" fmla="*/ 117 h 117"/>
                  <a:gd name="T2" fmla="*/ 0 w 105"/>
                  <a:gd name="T3" fmla="*/ 59 h 117"/>
                  <a:gd name="T4" fmla="*/ 47 w 105"/>
                  <a:gd name="T5" fmla="*/ 59 h 117"/>
                  <a:gd name="T6" fmla="*/ 47 w 105"/>
                  <a:gd name="T7" fmla="*/ 0 h 117"/>
                  <a:gd name="T8" fmla="*/ 105 w 105"/>
                  <a:gd name="T9" fmla="*/ 117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17"/>
                  <a:gd name="T17" fmla="*/ 105 w 105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17">
                    <a:moveTo>
                      <a:pt x="105" y="117"/>
                    </a:moveTo>
                    <a:lnTo>
                      <a:pt x="0" y="59"/>
                    </a:lnTo>
                    <a:lnTo>
                      <a:pt x="47" y="59"/>
                    </a:lnTo>
                    <a:lnTo>
                      <a:pt x="47" y="0"/>
                    </a:lnTo>
                    <a:lnTo>
                      <a:pt x="105" y="1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8" name="Line 11"/>
              <p:cNvSpPr>
                <a:spLocks noChangeShapeType="1"/>
              </p:cNvSpPr>
              <p:nvPr/>
            </p:nvSpPr>
            <p:spPr bwMode="auto">
              <a:xfrm>
                <a:off x="1043" y="1203"/>
                <a:ext cx="105" cy="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9734" name="Oval 12"/>
            <p:cNvSpPr>
              <a:spLocks noChangeArrowheads="1"/>
            </p:cNvSpPr>
            <p:nvPr/>
          </p:nvSpPr>
          <p:spPr bwMode="auto">
            <a:xfrm>
              <a:off x="3839" y="2171"/>
              <a:ext cx="339" cy="3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35" name="Oval 13"/>
            <p:cNvSpPr>
              <a:spLocks noChangeArrowheads="1"/>
            </p:cNvSpPr>
            <p:nvPr/>
          </p:nvSpPr>
          <p:spPr bwMode="auto">
            <a:xfrm>
              <a:off x="3839" y="2672"/>
              <a:ext cx="339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36" name="Oval 14"/>
            <p:cNvSpPr>
              <a:spLocks noChangeArrowheads="1"/>
            </p:cNvSpPr>
            <p:nvPr/>
          </p:nvSpPr>
          <p:spPr bwMode="auto">
            <a:xfrm>
              <a:off x="3851" y="3184"/>
              <a:ext cx="327" cy="3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9737" name="Group 15"/>
            <p:cNvGrpSpPr>
              <a:grpSpLocks/>
            </p:cNvGrpSpPr>
            <p:nvPr/>
          </p:nvGrpSpPr>
          <p:grpSpPr bwMode="auto">
            <a:xfrm>
              <a:off x="3962" y="2002"/>
              <a:ext cx="82" cy="163"/>
              <a:chOff x="1253" y="1703"/>
              <a:chExt cx="82" cy="163"/>
            </a:xfrm>
          </p:grpSpPr>
          <p:sp>
            <p:nvSpPr>
              <p:cNvPr id="69765" name="Freeform 16"/>
              <p:cNvSpPr>
                <a:spLocks/>
              </p:cNvSpPr>
              <p:nvPr/>
            </p:nvSpPr>
            <p:spPr bwMode="auto">
              <a:xfrm>
                <a:off x="1253" y="1762"/>
                <a:ext cx="82" cy="104"/>
              </a:xfrm>
              <a:custGeom>
                <a:avLst/>
                <a:gdLst>
                  <a:gd name="T0" fmla="*/ 35 w 82"/>
                  <a:gd name="T1" fmla="*/ 104 h 104"/>
                  <a:gd name="T2" fmla="*/ 0 w 82"/>
                  <a:gd name="T3" fmla="*/ 0 h 104"/>
                  <a:gd name="T4" fmla="*/ 35 w 82"/>
                  <a:gd name="T5" fmla="*/ 35 h 104"/>
                  <a:gd name="T6" fmla="*/ 82 w 82"/>
                  <a:gd name="T7" fmla="*/ 0 h 104"/>
                  <a:gd name="T8" fmla="*/ 35 w 82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4"/>
                  <a:gd name="T17" fmla="*/ 82 w 8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4">
                    <a:moveTo>
                      <a:pt x="35" y="104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6" name="Line 17"/>
              <p:cNvSpPr>
                <a:spLocks noChangeShapeType="1"/>
              </p:cNvSpPr>
              <p:nvPr/>
            </p:nvSpPr>
            <p:spPr bwMode="auto">
              <a:xfrm>
                <a:off x="1288" y="1703"/>
                <a:ext cx="1" cy="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9738" name="Group 18"/>
            <p:cNvGrpSpPr>
              <a:grpSpLocks/>
            </p:cNvGrpSpPr>
            <p:nvPr/>
          </p:nvGrpSpPr>
          <p:grpSpPr bwMode="auto">
            <a:xfrm>
              <a:off x="3962" y="2503"/>
              <a:ext cx="82" cy="175"/>
              <a:chOff x="1253" y="2204"/>
              <a:chExt cx="82" cy="175"/>
            </a:xfrm>
          </p:grpSpPr>
          <p:sp>
            <p:nvSpPr>
              <p:cNvPr id="69763" name="Freeform 19"/>
              <p:cNvSpPr>
                <a:spLocks/>
              </p:cNvSpPr>
              <p:nvPr/>
            </p:nvSpPr>
            <p:spPr bwMode="auto">
              <a:xfrm>
                <a:off x="1253" y="2274"/>
                <a:ext cx="82" cy="105"/>
              </a:xfrm>
              <a:custGeom>
                <a:avLst/>
                <a:gdLst>
                  <a:gd name="T0" fmla="*/ 35 w 82"/>
                  <a:gd name="T1" fmla="*/ 105 h 105"/>
                  <a:gd name="T2" fmla="*/ 0 w 82"/>
                  <a:gd name="T3" fmla="*/ 0 h 105"/>
                  <a:gd name="T4" fmla="*/ 35 w 82"/>
                  <a:gd name="T5" fmla="*/ 35 h 105"/>
                  <a:gd name="T6" fmla="*/ 82 w 82"/>
                  <a:gd name="T7" fmla="*/ 0 h 105"/>
                  <a:gd name="T8" fmla="*/ 35 w 82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105"/>
                  <a:gd name="T17" fmla="*/ 82 w 82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82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4" name="Line 20"/>
              <p:cNvSpPr>
                <a:spLocks noChangeShapeType="1"/>
              </p:cNvSpPr>
              <p:nvPr/>
            </p:nvSpPr>
            <p:spPr bwMode="auto">
              <a:xfrm>
                <a:off x="1288" y="2204"/>
                <a:ext cx="1" cy="1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9739" name="Group 21"/>
            <p:cNvGrpSpPr>
              <a:grpSpLocks/>
            </p:cNvGrpSpPr>
            <p:nvPr/>
          </p:nvGrpSpPr>
          <p:grpSpPr bwMode="auto">
            <a:xfrm>
              <a:off x="3974" y="3015"/>
              <a:ext cx="70" cy="163"/>
              <a:chOff x="1265" y="2716"/>
              <a:chExt cx="70" cy="163"/>
            </a:xfrm>
          </p:grpSpPr>
          <p:sp>
            <p:nvSpPr>
              <p:cNvPr id="69761" name="Freeform 22"/>
              <p:cNvSpPr>
                <a:spLocks/>
              </p:cNvSpPr>
              <p:nvPr/>
            </p:nvSpPr>
            <p:spPr bwMode="auto">
              <a:xfrm>
                <a:off x="1265" y="2774"/>
                <a:ext cx="70" cy="105"/>
              </a:xfrm>
              <a:custGeom>
                <a:avLst/>
                <a:gdLst>
                  <a:gd name="T0" fmla="*/ 35 w 70"/>
                  <a:gd name="T1" fmla="*/ 105 h 105"/>
                  <a:gd name="T2" fmla="*/ 0 w 70"/>
                  <a:gd name="T3" fmla="*/ 0 h 105"/>
                  <a:gd name="T4" fmla="*/ 35 w 70"/>
                  <a:gd name="T5" fmla="*/ 35 h 105"/>
                  <a:gd name="T6" fmla="*/ 70 w 70"/>
                  <a:gd name="T7" fmla="*/ 0 h 105"/>
                  <a:gd name="T8" fmla="*/ 35 w 7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"/>
                  <a:gd name="T16" fmla="*/ 0 h 105"/>
                  <a:gd name="T17" fmla="*/ 70 w 7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" h="105">
                    <a:moveTo>
                      <a:pt x="35" y="105"/>
                    </a:moveTo>
                    <a:lnTo>
                      <a:pt x="0" y="0"/>
                    </a:lnTo>
                    <a:lnTo>
                      <a:pt x="35" y="35"/>
                    </a:lnTo>
                    <a:lnTo>
                      <a:pt x="70" y="0"/>
                    </a:lnTo>
                    <a:lnTo>
                      <a:pt x="35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2" name="Line 23"/>
              <p:cNvSpPr>
                <a:spLocks noChangeShapeType="1"/>
              </p:cNvSpPr>
              <p:nvPr/>
            </p:nvSpPr>
            <p:spPr bwMode="auto">
              <a:xfrm>
                <a:off x="1300" y="2716"/>
                <a:ext cx="1" cy="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69740" name="Rectangle 24"/>
            <p:cNvSpPr>
              <a:spLocks noChangeArrowheads="1"/>
            </p:cNvSpPr>
            <p:nvPr/>
          </p:nvSpPr>
          <p:spPr bwMode="auto">
            <a:xfrm>
              <a:off x="3424" y="1595"/>
              <a:ext cx="2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Reset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1" name="Rectangle 25"/>
            <p:cNvSpPr>
              <a:spLocks noChangeArrowheads="1"/>
            </p:cNvSpPr>
            <p:nvPr/>
          </p:nvSpPr>
          <p:spPr bwMode="auto">
            <a:xfrm>
              <a:off x="3892" y="20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2" name="Rectangle 26"/>
            <p:cNvSpPr>
              <a:spLocks noChangeArrowheads="1"/>
            </p:cNvSpPr>
            <p:nvPr/>
          </p:nvSpPr>
          <p:spPr bwMode="auto">
            <a:xfrm>
              <a:off x="3892" y="2526"/>
              <a:ext cx="5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3" name="Rectangle 27"/>
            <p:cNvSpPr>
              <a:spLocks noChangeArrowheads="1"/>
            </p:cNvSpPr>
            <p:nvPr/>
          </p:nvSpPr>
          <p:spPr bwMode="auto">
            <a:xfrm>
              <a:off x="3787" y="3027"/>
              <a:ext cx="16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N,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4" name="Rectangle 28"/>
            <p:cNvSpPr>
              <a:spLocks noChangeArrowheads="1"/>
            </p:cNvSpPr>
            <p:nvPr/>
          </p:nvSpPr>
          <p:spPr bwMode="auto">
            <a:xfrm>
              <a:off x="3880" y="3353"/>
              <a:ext cx="24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[open]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5" name="Rectangle 29"/>
            <p:cNvSpPr>
              <a:spLocks noChangeArrowheads="1"/>
            </p:cNvSpPr>
            <p:nvPr/>
          </p:nvSpPr>
          <p:spPr bwMode="auto">
            <a:xfrm>
              <a:off x="3950" y="3201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6" name="Rectangle 30"/>
            <p:cNvSpPr>
              <a:spLocks noChangeArrowheads="1"/>
            </p:cNvSpPr>
            <p:nvPr/>
          </p:nvSpPr>
          <p:spPr bwMode="auto">
            <a:xfrm>
              <a:off x="3950" y="1688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7" name="Rectangle 31"/>
            <p:cNvSpPr>
              <a:spLocks noChangeArrowheads="1"/>
            </p:cNvSpPr>
            <p:nvPr/>
          </p:nvSpPr>
          <p:spPr bwMode="auto">
            <a:xfrm>
              <a:off x="3950" y="2189"/>
              <a:ext cx="8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5¢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48" name="Rectangle 32"/>
            <p:cNvSpPr>
              <a:spLocks noChangeArrowheads="1"/>
            </p:cNvSpPr>
            <p:nvPr/>
          </p:nvSpPr>
          <p:spPr bwMode="auto">
            <a:xfrm>
              <a:off x="3939" y="2689"/>
              <a:ext cx="13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>
                  <a:solidFill>
                    <a:srgbClr val="000000"/>
                  </a:solidFill>
                  <a:cs typeface="Arial" panose="020B0604020202020204" pitchFamily="34" charset="0"/>
                </a:rPr>
                <a:t>10¢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69749" name="Group 33"/>
            <p:cNvGrpSpPr>
              <a:grpSpLocks/>
            </p:cNvGrpSpPr>
            <p:nvPr/>
          </p:nvGrpSpPr>
          <p:grpSpPr bwMode="auto">
            <a:xfrm>
              <a:off x="4172" y="2701"/>
              <a:ext cx="106" cy="105"/>
              <a:chOff x="1463" y="2402"/>
              <a:chExt cx="106" cy="105"/>
            </a:xfrm>
          </p:grpSpPr>
          <p:sp>
            <p:nvSpPr>
              <p:cNvPr id="69759" name="Freeform 34"/>
              <p:cNvSpPr>
                <a:spLocks/>
              </p:cNvSpPr>
              <p:nvPr/>
            </p:nvSpPr>
            <p:spPr bwMode="auto">
              <a:xfrm>
                <a:off x="1463" y="2402"/>
                <a:ext cx="106" cy="105"/>
              </a:xfrm>
              <a:custGeom>
                <a:avLst/>
                <a:gdLst>
                  <a:gd name="T0" fmla="*/ 0 w 106"/>
                  <a:gd name="T1" fmla="*/ 105 h 105"/>
                  <a:gd name="T2" fmla="*/ 59 w 106"/>
                  <a:gd name="T3" fmla="*/ 0 h 105"/>
                  <a:gd name="T4" fmla="*/ 59 w 106"/>
                  <a:gd name="T5" fmla="*/ 58 h 105"/>
                  <a:gd name="T6" fmla="*/ 106 w 106"/>
                  <a:gd name="T7" fmla="*/ 58 h 105"/>
                  <a:gd name="T8" fmla="*/ 0 w 106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05"/>
                  <a:gd name="T17" fmla="*/ 106 w 106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05">
                    <a:moveTo>
                      <a:pt x="0" y="105"/>
                    </a:moveTo>
                    <a:lnTo>
                      <a:pt x="59" y="0"/>
                    </a:lnTo>
                    <a:lnTo>
                      <a:pt x="59" y="58"/>
                    </a:lnTo>
                    <a:lnTo>
                      <a:pt x="106" y="5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60" name="Line 35"/>
              <p:cNvSpPr>
                <a:spLocks noChangeShapeType="1"/>
              </p:cNvSpPr>
              <p:nvPr/>
            </p:nvSpPr>
            <p:spPr bwMode="auto">
              <a:xfrm flipV="1">
                <a:off x="1475" y="2461"/>
                <a:ext cx="47" cy="1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69750" name="Group 36"/>
            <p:cNvGrpSpPr>
              <a:grpSpLocks/>
            </p:cNvGrpSpPr>
            <p:nvPr/>
          </p:nvGrpSpPr>
          <p:grpSpPr bwMode="auto">
            <a:xfrm>
              <a:off x="4126" y="1944"/>
              <a:ext cx="303" cy="862"/>
              <a:chOff x="1417" y="1645"/>
              <a:chExt cx="303" cy="862"/>
            </a:xfrm>
          </p:grpSpPr>
          <p:sp>
            <p:nvSpPr>
              <p:cNvPr id="69757" name="Freeform 37"/>
              <p:cNvSpPr>
                <a:spLocks/>
              </p:cNvSpPr>
              <p:nvPr/>
            </p:nvSpPr>
            <p:spPr bwMode="auto">
              <a:xfrm>
                <a:off x="1417" y="1645"/>
                <a:ext cx="198" cy="862"/>
              </a:xfrm>
              <a:custGeom>
                <a:avLst/>
                <a:gdLst>
                  <a:gd name="T0" fmla="*/ 0 w 198"/>
                  <a:gd name="T1" fmla="*/ 0 h 862"/>
                  <a:gd name="T2" fmla="*/ 23 w 198"/>
                  <a:gd name="T3" fmla="*/ 24 h 862"/>
                  <a:gd name="T4" fmla="*/ 58 w 198"/>
                  <a:gd name="T5" fmla="*/ 35 h 862"/>
                  <a:gd name="T6" fmla="*/ 81 w 198"/>
                  <a:gd name="T7" fmla="*/ 70 h 862"/>
                  <a:gd name="T8" fmla="*/ 105 w 198"/>
                  <a:gd name="T9" fmla="*/ 82 h 862"/>
                  <a:gd name="T10" fmla="*/ 105 w 198"/>
                  <a:gd name="T11" fmla="*/ 93 h 862"/>
                  <a:gd name="T12" fmla="*/ 128 w 198"/>
                  <a:gd name="T13" fmla="*/ 117 h 862"/>
                  <a:gd name="T14" fmla="*/ 152 w 198"/>
                  <a:gd name="T15" fmla="*/ 152 h 862"/>
                  <a:gd name="T16" fmla="*/ 152 w 198"/>
                  <a:gd name="T17" fmla="*/ 163 h 862"/>
                  <a:gd name="T18" fmla="*/ 163 w 198"/>
                  <a:gd name="T19" fmla="*/ 198 h 862"/>
                  <a:gd name="T20" fmla="*/ 175 w 198"/>
                  <a:gd name="T21" fmla="*/ 233 h 862"/>
                  <a:gd name="T22" fmla="*/ 187 w 198"/>
                  <a:gd name="T23" fmla="*/ 256 h 862"/>
                  <a:gd name="T24" fmla="*/ 198 w 198"/>
                  <a:gd name="T25" fmla="*/ 291 h 862"/>
                  <a:gd name="T26" fmla="*/ 198 w 198"/>
                  <a:gd name="T27" fmla="*/ 326 h 862"/>
                  <a:gd name="T28" fmla="*/ 198 w 198"/>
                  <a:gd name="T29" fmla="*/ 361 h 862"/>
                  <a:gd name="T30" fmla="*/ 198 w 198"/>
                  <a:gd name="T31" fmla="*/ 384 h 862"/>
                  <a:gd name="T32" fmla="*/ 198 w 198"/>
                  <a:gd name="T33" fmla="*/ 408 h 862"/>
                  <a:gd name="T34" fmla="*/ 198 w 198"/>
                  <a:gd name="T35" fmla="*/ 443 h 862"/>
                  <a:gd name="T36" fmla="*/ 198 w 198"/>
                  <a:gd name="T37" fmla="*/ 489 h 862"/>
                  <a:gd name="T38" fmla="*/ 187 w 198"/>
                  <a:gd name="T39" fmla="*/ 536 h 862"/>
                  <a:gd name="T40" fmla="*/ 187 w 198"/>
                  <a:gd name="T41" fmla="*/ 559 h 862"/>
                  <a:gd name="T42" fmla="*/ 187 w 198"/>
                  <a:gd name="T43" fmla="*/ 582 h 862"/>
                  <a:gd name="T44" fmla="*/ 187 w 198"/>
                  <a:gd name="T45" fmla="*/ 617 h 862"/>
                  <a:gd name="T46" fmla="*/ 175 w 198"/>
                  <a:gd name="T47" fmla="*/ 652 h 862"/>
                  <a:gd name="T48" fmla="*/ 175 w 198"/>
                  <a:gd name="T49" fmla="*/ 675 h 862"/>
                  <a:gd name="T50" fmla="*/ 163 w 198"/>
                  <a:gd name="T51" fmla="*/ 687 h 862"/>
                  <a:gd name="T52" fmla="*/ 152 w 198"/>
                  <a:gd name="T53" fmla="*/ 710 h 862"/>
                  <a:gd name="T54" fmla="*/ 140 w 198"/>
                  <a:gd name="T55" fmla="*/ 757 h 862"/>
                  <a:gd name="T56" fmla="*/ 128 w 198"/>
                  <a:gd name="T57" fmla="*/ 769 h 862"/>
                  <a:gd name="T58" fmla="*/ 117 w 198"/>
                  <a:gd name="T59" fmla="*/ 780 h 862"/>
                  <a:gd name="T60" fmla="*/ 105 w 198"/>
                  <a:gd name="T61" fmla="*/ 815 h 862"/>
                  <a:gd name="T62" fmla="*/ 93 w 198"/>
                  <a:gd name="T63" fmla="*/ 815 h 862"/>
                  <a:gd name="T64" fmla="*/ 58 w 198"/>
                  <a:gd name="T65" fmla="*/ 850 h 862"/>
                  <a:gd name="T66" fmla="*/ 46 w 198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8"/>
                  <a:gd name="T103" fmla="*/ 0 h 862"/>
                  <a:gd name="T104" fmla="*/ 198 w 198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8" h="862">
                    <a:moveTo>
                      <a:pt x="0" y="0"/>
                    </a:moveTo>
                    <a:lnTo>
                      <a:pt x="23" y="24"/>
                    </a:lnTo>
                    <a:lnTo>
                      <a:pt x="58" y="35"/>
                    </a:lnTo>
                    <a:lnTo>
                      <a:pt x="81" y="70"/>
                    </a:lnTo>
                    <a:lnTo>
                      <a:pt x="105" y="82"/>
                    </a:lnTo>
                    <a:lnTo>
                      <a:pt x="105" y="93"/>
                    </a:lnTo>
                    <a:lnTo>
                      <a:pt x="128" y="117"/>
                    </a:lnTo>
                    <a:lnTo>
                      <a:pt x="152" y="152"/>
                    </a:lnTo>
                    <a:lnTo>
                      <a:pt x="152" y="163"/>
                    </a:lnTo>
                    <a:lnTo>
                      <a:pt x="163" y="198"/>
                    </a:lnTo>
                    <a:lnTo>
                      <a:pt x="175" y="233"/>
                    </a:lnTo>
                    <a:lnTo>
                      <a:pt x="187" y="256"/>
                    </a:lnTo>
                    <a:lnTo>
                      <a:pt x="198" y="291"/>
                    </a:lnTo>
                    <a:lnTo>
                      <a:pt x="198" y="326"/>
                    </a:lnTo>
                    <a:lnTo>
                      <a:pt x="198" y="361"/>
                    </a:lnTo>
                    <a:lnTo>
                      <a:pt x="198" y="384"/>
                    </a:lnTo>
                    <a:lnTo>
                      <a:pt x="198" y="408"/>
                    </a:lnTo>
                    <a:lnTo>
                      <a:pt x="198" y="443"/>
                    </a:lnTo>
                    <a:lnTo>
                      <a:pt x="198" y="489"/>
                    </a:lnTo>
                    <a:lnTo>
                      <a:pt x="187" y="536"/>
                    </a:lnTo>
                    <a:lnTo>
                      <a:pt x="187" y="559"/>
                    </a:lnTo>
                    <a:lnTo>
                      <a:pt x="187" y="582"/>
                    </a:lnTo>
                    <a:lnTo>
                      <a:pt x="187" y="617"/>
                    </a:lnTo>
                    <a:lnTo>
                      <a:pt x="175" y="652"/>
                    </a:lnTo>
                    <a:lnTo>
                      <a:pt x="175" y="675"/>
                    </a:lnTo>
                    <a:lnTo>
                      <a:pt x="163" y="687"/>
                    </a:lnTo>
                    <a:lnTo>
                      <a:pt x="152" y="710"/>
                    </a:lnTo>
                    <a:lnTo>
                      <a:pt x="140" y="757"/>
                    </a:lnTo>
                    <a:lnTo>
                      <a:pt x="128" y="769"/>
                    </a:lnTo>
                    <a:lnTo>
                      <a:pt x="117" y="780"/>
                    </a:lnTo>
                    <a:lnTo>
                      <a:pt x="105" y="815"/>
                    </a:lnTo>
                    <a:lnTo>
                      <a:pt x="93" y="815"/>
                    </a:lnTo>
                    <a:lnTo>
                      <a:pt x="58" y="850"/>
                    </a:lnTo>
                    <a:lnTo>
                      <a:pt x="46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58" name="Rectangle 38"/>
              <p:cNvSpPr>
                <a:spLocks noChangeArrowheads="1"/>
              </p:cNvSpPr>
              <p:nvPr/>
            </p:nvSpPr>
            <p:spPr bwMode="auto">
              <a:xfrm>
                <a:off x="1662" y="2006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751" name="Group 39"/>
            <p:cNvGrpSpPr>
              <a:grpSpLocks/>
            </p:cNvGrpSpPr>
            <p:nvPr/>
          </p:nvGrpSpPr>
          <p:grpSpPr bwMode="auto">
            <a:xfrm>
              <a:off x="3588" y="2456"/>
              <a:ext cx="304" cy="862"/>
              <a:chOff x="879" y="2157"/>
              <a:chExt cx="304" cy="862"/>
            </a:xfrm>
          </p:grpSpPr>
          <p:sp>
            <p:nvSpPr>
              <p:cNvPr id="69755" name="Freeform 40"/>
              <p:cNvSpPr>
                <a:spLocks/>
              </p:cNvSpPr>
              <p:nvPr/>
            </p:nvSpPr>
            <p:spPr bwMode="auto">
              <a:xfrm>
                <a:off x="984" y="2157"/>
                <a:ext cx="199" cy="862"/>
              </a:xfrm>
              <a:custGeom>
                <a:avLst/>
                <a:gdLst>
                  <a:gd name="T0" fmla="*/ 199 w 199"/>
                  <a:gd name="T1" fmla="*/ 0 h 862"/>
                  <a:gd name="T2" fmla="*/ 164 w 199"/>
                  <a:gd name="T3" fmla="*/ 24 h 862"/>
                  <a:gd name="T4" fmla="*/ 140 w 199"/>
                  <a:gd name="T5" fmla="*/ 35 h 862"/>
                  <a:gd name="T6" fmla="*/ 105 w 199"/>
                  <a:gd name="T7" fmla="*/ 70 h 862"/>
                  <a:gd name="T8" fmla="*/ 82 w 199"/>
                  <a:gd name="T9" fmla="*/ 82 h 862"/>
                  <a:gd name="T10" fmla="*/ 70 w 199"/>
                  <a:gd name="T11" fmla="*/ 94 h 862"/>
                  <a:gd name="T12" fmla="*/ 58 w 199"/>
                  <a:gd name="T13" fmla="*/ 117 h 862"/>
                  <a:gd name="T14" fmla="*/ 47 w 199"/>
                  <a:gd name="T15" fmla="*/ 152 h 862"/>
                  <a:gd name="T16" fmla="*/ 35 w 199"/>
                  <a:gd name="T17" fmla="*/ 163 h 862"/>
                  <a:gd name="T18" fmla="*/ 23 w 199"/>
                  <a:gd name="T19" fmla="*/ 198 h 862"/>
                  <a:gd name="T20" fmla="*/ 12 w 199"/>
                  <a:gd name="T21" fmla="*/ 233 h 862"/>
                  <a:gd name="T22" fmla="*/ 12 w 199"/>
                  <a:gd name="T23" fmla="*/ 257 h 862"/>
                  <a:gd name="T24" fmla="*/ 0 w 199"/>
                  <a:gd name="T25" fmla="*/ 291 h 862"/>
                  <a:gd name="T26" fmla="*/ 0 w 199"/>
                  <a:gd name="T27" fmla="*/ 326 h 862"/>
                  <a:gd name="T28" fmla="*/ 0 w 199"/>
                  <a:gd name="T29" fmla="*/ 361 h 862"/>
                  <a:gd name="T30" fmla="*/ 0 w 199"/>
                  <a:gd name="T31" fmla="*/ 385 h 862"/>
                  <a:gd name="T32" fmla="*/ 0 w 199"/>
                  <a:gd name="T33" fmla="*/ 408 h 862"/>
                  <a:gd name="T34" fmla="*/ 0 w 199"/>
                  <a:gd name="T35" fmla="*/ 454 h 862"/>
                  <a:gd name="T36" fmla="*/ 0 w 199"/>
                  <a:gd name="T37" fmla="*/ 501 h 862"/>
                  <a:gd name="T38" fmla="*/ 0 w 199"/>
                  <a:gd name="T39" fmla="*/ 536 h 862"/>
                  <a:gd name="T40" fmla="*/ 0 w 199"/>
                  <a:gd name="T41" fmla="*/ 559 h 862"/>
                  <a:gd name="T42" fmla="*/ 0 w 199"/>
                  <a:gd name="T43" fmla="*/ 582 h 862"/>
                  <a:gd name="T44" fmla="*/ 12 w 199"/>
                  <a:gd name="T45" fmla="*/ 629 h 862"/>
                  <a:gd name="T46" fmla="*/ 12 w 199"/>
                  <a:gd name="T47" fmla="*/ 652 h 862"/>
                  <a:gd name="T48" fmla="*/ 23 w 199"/>
                  <a:gd name="T49" fmla="*/ 676 h 862"/>
                  <a:gd name="T50" fmla="*/ 23 w 199"/>
                  <a:gd name="T51" fmla="*/ 687 h 862"/>
                  <a:gd name="T52" fmla="*/ 35 w 199"/>
                  <a:gd name="T53" fmla="*/ 711 h 862"/>
                  <a:gd name="T54" fmla="*/ 58 w 199"/>
                  <a:gd name="T55" fmla="*/ 757 h 862"/>
                  <a:gd name="T56" fmla="*/ 58 w 199"/>
                  <a:gd name="T57" fmla="*/ 769 h 862"/>
                  <a:gd name="T58" fmla="*/ 70 w 199"/>
                  <a:gd name="T59" fmla="*/ 780 h 862"/>
                  <a:gd name="T60" fmla="*/ 82 w 199"/>
                  <a:gd name="T61" fmla="*/ 804 h 862"/>
                  <a:gd name="T62" fmla="*/ 105 w 199"/>
                  <a:gd name="T63" fmla="*/ 815 h 862"/>
                  <a:gd name="T64" fmla="*/ 140 w 199"/>
                  <a:gd name="T65" fmla="*/ 850 h 862"/>
                  <a:gd name="T66" fmla="*/ 152 w 199"/>
                  <a:gd name="T67" fmla="*/ 862 h 862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9"/>
                  <a:gd name="T103" fmla="*/ 0 h 862"/>
                  <a:gd name="T104" fmla="*/ 199 w 199"/>
                  <a:gd name="T105" fmla="*/ 862 h 862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9" h="862">
                    <a:moveTo>
                      <a:pt x="199" y="0"/>
                    </a:moveTo>
                    <a:lnTo>
                      <a:pt x="164" y="24"/>
                    </a:lnTo>
                    <a:lnTo>
                      <a:pt x="140" y="35"/>
                    </a:lnTo>
                    <a:lnTo>
                      <a:pt x="105" y="70"/>
                    </a:lnTo>
                    <a:lnTo>
                      <a:pt x="82" y="82"/>
                    </a:lnTo>
                    <a:lnTo>
                      <a:pt x="70" y="94"/>
                    </a:lnTo>
                    <a:lnTo>
                      <a:pt x="58" y="117"/>
                    </a:lnTo>
                    <a:lnTo>
                      <a:pt x="47" y="152"/>
                    </a:lnTo>
                    <a:lnTo>
                      <a:pt x="35" y="163"/>
                    </a:lnTo>
                    <a:lnTo>
                      <a:pt x="23" y="198"/>
                    </a:lnTo>
                    <a:lnTo>
                      <a:pt x="12" y="233"/>
                    </a:lnTo>
                    <a:lnTo>
                      <a:pt x="12" y="257"/>
                    </a:lnTo>
                    <a:lnTo>
                      <a:pt x="0" y="291"/>
                    </a:lnTo>
                    <a:lnTo>
                      <a:pt x="0" y="326"/>
                    </a:lnTo>
                    <a:lnTo>
                      <a:pt x="0" y="361"/>
                    </a:lnTo>
                    <a:lnTo>
                      <a:pt x="0" y="385"/>
                    </a:lnTo>
                    <a:lnTo>
                      <a:pt x="0" y="408"/>
                    </a:lnTo>
                    <a:lnTo>
                      <a:pt x="0" y="454"/>
                    </a:lnTo>
                    <a:lnTo>
                      <a:pt x="0" y="501"/>
                    </a:lnTo>
                    <a:lnTo>
                      <a:pt x="0" y="536"/>
                    </a:lnTo>
                    <a:lnTo>
                      <a:pt x="0" y="559"/>
                    </a:lnTo>
                    <a:lnTo>
                      <a:pt x="0" y="582"/>
                    </a:lnTo>
                    <a:lnTo>
                      <a:pt x="12" y="629"/>
                    </a:lnTo>
                    <a:lnTo>
                      <a:pt x="12" y="652"/>
                    </a:lnTo>
                    <a:lnTo>
                      <a:pt x="23" y="676"/>
                    </a:lnTo>
                    <a:lnTo>
                      <a:pt x="23" y="687"/>
                    </a:lnTo>
                    <a:lnTo>
                      <a:pt x="35" y="711"/>
                    </a:lnTo>
                    <a:lnTo>
                      <a:pt x="58" y="757"/>
                    </a:lnTo>
                    <a:lnTo>
                      <a:pt x="58" y="769"/>
                    </a:lnTo>
                    <a:lnTo>
                      <a:pt x="70" y="780"/>
                    </a:lnTo>
                    <a:lnTo>
                      <a:pt x="82" y="804"/>
                    </a:lnTo>
                    <a:lnTo>
                      <a:pt x="105" y="815"/>
                    </a:lnTo>
                    <a:lnTo>
                      <a:pt x="140" y="850"/>
                    </a:lnTo>
                    <a:lnTo>
                      <a:pt x="152" y="86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56" name="Rectangle 41"/>
              <p:cNvSpPr>
                <a:spLocks noChangeArrowheads="1"/>
              </p:cNvSpPr>
              <p:nvPr/>
            </p:nvSpPr>
            <p:spPr bwMode="auto">
              <a:xfrm>
                <a:off x="879" y="2518"/>
                <a:ext cx="5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>
                    <a:solidFill>
                      <a:srgbClr val="000000"/>
                    </a:solidFill>
                    <a:cs typeface="Arial" panose="020B0604020202020204" pitchFamily="34" charset="0"/>
                  </a:rPr>
                  <a:t>D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9752" name="Group 42"/>
            <p:cNvGrpSpPr>
              <a:grpSpLocks/>
            </p:cNvGrpSpPr>
            <p:nvPr/>
          </p:nvGrpSpPr>
          <p:grpSpPr bwMode="auto">
            <a:xfrm>
              <a:off x="3728" y="3213"/>
              <a:ext cx="117" cy="105"/>
              <a:chOff x="1019" y="2914"/>
              <a:chExt cx="117" cy="105"/>
            </a:xfrm>
          </p:grpSpPr>
          <p:sp>
            <p:nvSpPr>
              <p:cNvPr id="69753" name="Freeform 43"/>
              <p:cNvSpPr>
                <a:spLocks/>
              </p:cNvSpPr>
              <p:nvPr/>
            </p:nvSpPr>
            <p:spPr bwMode="auto">
              <a:xfrm>
                <a:off x="1019" y="2914"/>
                <a:ext cx="117" cy="105"/>
              </a:xfrm>
              <a:custGeom>
                <a:avLst/>
                <a:gdLst>
                  <a:gd name="T0" fmla="*/ 117 w 117"/>
                  <a:gd name="T1" fmla="*/ 105 h 105"/>
                  <a:gd name="T2" fmla="*/ 0 w 117"/>
                  <a:gd name="T3" fmla="*/ 58 h 105"/>
                  <a:gd name="T4" fmla="*/ 59 w 117"/>
                  <a:gd name="T5" fmla="*/ 58 h 105"/>
                  <a:gd name="T6" fmla="*/ 59 w 117"/>
                  <a:gd name="T7" fmla="*/ 0 h 105"/>
                  <a:gd name="T8" fmla="*/ 117 w 117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105"/>
                  <a:gd name="T17" fmla="*/ 117 w 117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105">
                    <a:moveTo>
                      <a:pt x="117" y="105"/>
                    </a:moveTo>
                    <a:lnTo>
                      <a:pt x="0" y="58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117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69754" name="Line 44"/>
              <p:cNvSpPr>
                <a:spLocks noChangeShapeType="1"/>
              </p:cNvSpPr>
              <p:nvPr/>
            </p:nvSpPr>
            <p:spPr bwMode="auto">
              <a:xfrm flipH="1" flipV="1">
                <a:off x="1078" y="2974"/>
                <a:ext cx="21" cy="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69638" name="Line 45"/>
          <p:cNvSpPr>
            <a:spLocks noChangeShapeType="1"/>
          </p:cNvSpPr>
          <p:nvPr/>
        </p:nvSpPr>
        <p:spPr bwMode="auto">
          <a:xfrm>
            <a:off x="3435350" y="2647950"/>
            <a:ext cx="47371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39" name="Line 46"/>
          <p:cNvSpPr>
            <a:spLocks noChangeShapeType="1"/>
          </p:cNvSpPr>
          <p:nvPr/>
        </p:nvSpPr>
        <p:spPr bwMode="auto">
          <a:xfrm>
            <a:off x="5892800" y="2090738"/>
            <a:ext cx="1588" cy="35702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69640" name="Group 47"/>
          <p:cNvGrpSpPr>
            <a:grpSpLocks/>
          </p:cNvGrpSpPr>
          <p:nvPr/>
        </p:nvGrpSpPr>
        <p:grpSpPr bwMode="auto">
          <a:xfrm>
            <a:off x="3890963" y="2116138"/>
            <a:ext cx="757237" cy="3535362"/>
            <a:chOff x="2703" y="1140"/>
            <a:chExt cx="477" cy="2227"/>
          </a:xfrm>
        </p:grpSpPr>
        <p:sp>
          <p:nvSpPr>
            <p:cNvPr id="69714" name="Rectangle 48"/>
            <p:cNvSpPr>
              <a:spLocks noChangeArrowheads="1"/>
            </p:cNvSpPr>
            <p:nvPr/>
          </p:nvSpPr>
          <p:spPr bwMode="auto">
            <a:xfrm>
              <a:off x="2703" y="1140"/>
              <a:ext cx="4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Present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5" name="Rectangle 49"/>
            <p:cNvSpPr>
              <a:spLocks noChangeArrowheads="1"/>
            </p:cNvSpPr>
            <p:nvPr/>
          </p:nvSpPr>
          <p:spPr bwMode="auto">
            <a:xfrm>
              <a:off x="2767" y="1283"/>
              <a:ext cx="3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6" name="Rectangle 50"/>
            <p:cNvSpPr>
              <a:spLocks noChangeArrowheads="1"/>
            </p:cNvSpPr>
            <p:nvPr/>
          </p:nvSpPr>
          <p:spPr bwMode="auto">
            <a:xfrm>
              <a:off x="2847" y="1490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7" name="Rectangle 51"/>
            <p:cNvSpPr>
              <a:spLocks noChangeArrowheads="1"/>
            </p:cNvSpPr>
            <p:nvPr/>
          </p:nvSpPr>
          <p:spPr bwMode="auto">
            <a:xfrm>
              <a:off x="2990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8" name="Rectangle 52"/>
            <p:cNvSpPr>
              <a:spLocks noChangeArrowheads="1"/>
            </p:cNvSpPr>
            <p:nvPr/>
          </p:nvSpPr>
          <p:spPr bwMode="auto">
            <a:xfrm>
              <a:off x="2911" y="163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9" name="Rectangle 53"/>
            <p:cNvSpPr>
              <a:spLocks noChangeArrowheads="1"/>
            </p:cNvSpPr>
            <p:nvPr/>
          </p:nvSpPr>
          <p:spPr bwMode="auto">
            <a:xfrm>
              <a:off x="2911" y="1777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0" name="Rectangle 54"/>
            <p:cNvSpPr>
              <a:spLocks noChangeArrowheads="1"/>
            </p:cNvSpPr>
            <p:nvPr/>
          </p:nvSpPr>
          <p:spPr bwMode="auto">
            <a:xfrm>
              <a:off x="2911" y="192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1" name="Rectangle 55"/>
            <p:cNvSpPr>
              <a:spLocks noChangeArrowheads="1"/>
            </p:cNvSpPr>
            <p:nvPr/>
          </p:nvSpPr>
          <p:spPr bwMode="auto">
            <a:xfrm>
              <a:off x="2847" y="206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2" name="Rectangle 56"/>
            <p:cNvSpPr>
              <a:spLocks noChangeArrowheads="1"/>
            </p:cNvSpPr>
            <p:nvPr/>
          </p:nvSpPr>
          <p:spPr bwMode="auto">
            <a:xfrm>
              <a:off x="2911" y="2208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3" name="Rectangle 57"/>
            <p:cNvSpPr>
              <a:spLocks noChangeArrowheads="1"/>
            </p:cNvSpPr>
            <p:nvPr/>
          </p:nvSpPr>
          <p:spPr bwMode="auto">
            <a:xfrm>
              <a:off x="2911" y="235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4" name="Rectangle 58"/>
            <p:cNvSpPr>
              <a:spLocks noChangeArrowheads="1"/>
            </p:cNvSpPr>
            <p:nvPr/>
          </p:nvSpPr>
          <p:spPr bwMode="auto">
            <a:xfrm>
              <a:off x="2911" y="2495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5" name="Rectangle 59"/>
            <p:cNvSpPr>
              <a:spLocks noChangeArrowheads="1"/>
            </p:cNvSpPr>
            <p:nvPr/>
          </p:nvSpPr>
          <p:spPr bwMode="auto">
            <a:xfrm>
              <a:off x="2815" y="2639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6" name="Rectangle 60"/>
            <p:cNvSpPr>
              <a:spLocks noChangeArrowheads="1"/>
            </p:cNvSpPr>
            <p:nvPr/>
          </p:nvSpPr>
          <p:spPr bwMode="auto">
            <a:xfrm>
              <a:off x="2911" y="2782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7" name="Rectangle 61"/>
            <p:cNvSpPr>
              <a:spLocks noChangeArrowheads="1"/>
            </p:cNvSpPr>
            <p:nvPr/>
          </p:nvSpPr>
          <p:spPr bwMode="auto">
            <a:xfrm>
              <a:off x="2911" y="292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8" name="Rectangle 62"/>
            <p:cNvSpPr>
              <a:spLocks noChangeArrowheads="1"/>
            </p:cNvSpPr>
            <p:nvPr/>
          </p:nvSpPr>
          <p:spPr bwMode="auto">
            <a:xfrm>
              <a:off x="2911" y="3069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29" name="Rectangle 63"/>
            <p:cNvSpPr>
              <a:spLocks noChangeArrowheads="1"/>
            </p:cNvSpPr>
            <p:nvPr/>
          </p:nvSpPr>
          <p:spPr bwMode="auto">
            <a:xfrm>
              <a:off x="2815" y="3213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641" name="Group 64"/>
          <p:cNvGrpSpPr>
            <a:grpSpLocks/>
          </p:cNvGrpSpPr>
          <p:nvPr/>
        </p:nvGrpSpPr>
        <p:grpSpPr bwMode="auto">
          <a:xfrm>
            <a:off x="5056188" y="2343150"/>
            <a:ext cx="209550" cy="3308350"/>
            <a:chOff x="3437" y="1283"/>
            <a:chExt cx="132" cy="2084"/>
          </a:xfrm>
        </p:grpSpPr>
        <p:sp>
          <p:nvSpPr>
            <p:cNvPr id="69698" name="Rectangle 65"/>
            <p:cNvSpPr>
              <a:spLocks noChangeArrowheads="1"/>
            </p:cNvSpPr>
            <p:nvPr/>
          </p:nvSpPr>
          <p:spPr bwMode="auto">
            <a:xfrm>
              <a:off x="3437" y="128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9" name="Rectangle 66"/>
            <p:cNvSpPr>
              <a:spLocks noChangeArrowheads="1"/>
            </p:cNvSpPr>
            <p:nvPr/>
          </p:nvSpPr>
          <p:spPr bwMode="auto">
            <a:xfrm>
              <a:off x="3533" y="1283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0" name="Rectangle 67"/>
            <p:cNvSpPr>
              <a:spLocks noChangeArrowheads="1"/>
            </p:cNvSpPr>
            <p:nvPr/>
          </p:nvSpPr>
          <p:spPr bwMode="auto">
            <a:xfrm>
              <a:off x="3453" y="149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1" name="Rectangle 68"/>
            <p:cNvSpPr>
              <a:spLocks noChangeArrowheads="1"/>
            </p:cNvSpPr>
            <p:nvPr/>
          </p:nvSpPr>
          <p:spPr bwMode="auto">
            <a:xfrm>
              <a:off x="3517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2" name="Rectangle 69"/>
            <p:cNvSpPr>
              <a:spLocks noChangeArrowheads="1"/>
            </p:cNvSpPr>
            <p:nvPr/>
          </p:nvSpPr>
          <p:spPr bwMode="auto">
            <a:xfrm>
              <a:off x="3453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3" name="Rectangle 70"/>
            <p:cNvSpPr>
              <a:spLocks noChangeArrowheads="1"/>
            </p:cNvSpPr>
            <p:nvPr/>
          </p:nvSpPr>
          <p:spPr bwMode="auto">
            <a:xfrm>
              <a:off x="3453" y="177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4" name="Rectangle 71"/>
            <p:cNvSpPr>
              <a:spLocks noChangeArrowheads="1"/>
            </p:cNvSpPr>
            <p:nvPr/>
          </p:nvSpPr>
          <p:spPr bwMode="auto">
            <a:xfrm>
              <a:off x="3453" y="192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5" name="Rectangle 72"/>
            <p:cNvSpPr>
              <a:spLocks noChangeArrowheads="1"/>
            </p:cNvSpPr>
            <p:nvPr/>
          </p:nvSpPr>
          <p:spPr bwMode="auto">
            <a:xfrm>
              <a:off x="3453" y="206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6" name="Rectangle 73"/>
            <p:cNvSpPr>
              <a:spLocks noChangeArrowheads="1"/>
            </p:cNvSpPr>
            <p:nvPr/>
          </p:nvSpPr>
          <p:spPr bwMode="auto">
            <a:xfrm>
              <a:off x="3453" y="220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7" name="Rectangle 74"/>
            <p:cNvSpPr>
              <a:spLocks noChangeArrowheads="1"/>
            </p:cNvSpPr>
            <p:nvPr/>
          </p:nvSpPr>
          <p:spPr bwMode="auto">
            <a:xfrm>
              <a:off x="3453" y="235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8" name="Rectangle 75"/>
            <p:cNvSpPr>
              <a:spLocks noChangeArrowheads="1"/>
            </p:cNvSpPr>
            <p:nvPr/>
          </p:nvSpPr>
          <p:spPr bwMode="auto">
            <a:xfrm>
              <a:off x="3453" y="249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09" name="Rectangle 76"/>
            <p:cNvSpPr>
              <a:spLocks noChangeArrowheads="1"/>
            </p:cNvSpPr>
            <p:nvPr/>
          </p:nvSpPr>
          <p:spPr bwMode="auto">
            <a:xfrm>
              <a:off x="3453" y="263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0" name="Rectangle 77"/>
            <p:cNvSpPr>
              <a:spLocks noChangeArrowheads="1"/>
            </p:cNvSpPr>
            <p:nvPr/>
          </p:nvSpPr>
          <p:spPr bwMode="auto">
            <a:xfrm>
              <a:off x="3453" y="278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1" name="Rectangle 78"/>
            <p:cNvSpPr>
              <a:spLocks noChangeArrowheads="1"/>
            </p:cNvSpPr>
            <p:nvPr/>
          </p:nvSpPr>
          <p:spPr bwMode="auto">
            <a:xfrm>
              <a:off x="3453" y="29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2" name="Rectangle 79"/>
            <p:cNvSpPr>
              <a:spLocks noChangeArrowheads="1"/>
            </p:cNvSpPr>
            <p:nvPr/>
          </p:nvSpPr>
          <p:spPr bwMode="auto">
            <a:xfrm>
              <a:off x="3453" y="306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713" name="Rectangle 80"/>
            <p:cNvSpPr>
              <a:spLocks noChangeArrowheads="1"/>
            </p:cNvSpPr>
            <p:nvPr/>
          </p:nvSpPr>
          <p:spPr bwMode="auto">
            <a:xfrm>
              <a:off x="3437" y="321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642" name="Group 81"/>
          <p:cNvGrpSpPr>
            <a:grpSpLocks/>
          </p:cNvGrpSpPr>
          <p:nvPr/>
        </p:nvGrpSpPr>
        <p:grpSpPr bwMode="auto">
          <a:xfrm>
            <a:off x="5487988" y="2343150"/>
            <a:ext cx="233362" cy="3308350"/>
            <a:chOff x="3709" y="1283"/>
            <a:chExt cx="147" cy="2084"/>
          </a:xfrm>
        </p:grpSpPr>
        <p:sp>
          <p:nvSpPr>
            <p:cNvPr id="69682" name="Rectangle 82"/>
            <p:cNvSpPr>
              <a:spLocks noChangeArrowheads="1"/>
            </p:cNvSpPr>
            <p:nvPr/>
          </p:nvSpPr>
          <p:spPr bwMode="auto">
            <a:xfrm>
              <a:off x="3709" y="1283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3" name="Rectangle 83"/>
            <p:cNvSpPr>
              <a:spLocks noChangeArrowheads="1"/>
            </p:cNvSpPr>
            <p:nvPr/>
          </p:nvSpPr>
          <p:spPr bwMode="auto">
            <a:xfrm>
              <a:off x="3820" y="1283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4" name="Rectangle 84"/>
            <p:cNvSpPr>
              <a:spLocks noChangeArrowheads="1"/>
            </p:cNvSpPr>
            <p:nvPr/>
          </p:nvSpPr>
          <p:spPr bwMode="auto">
            <a:xfrm>
              <a:off x="3725" y="149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5" name="Rectangle 85"/>
            <p:cNvSpPr>
              <a:spLocks noChangeArrowheads="1"/>
            </p:cNvSpPr>
            <p:nvPr/>
          </p:nvSpPr>
          <p:spPr bwMode="auto">
            <a:xfrm>
              <a:off x="3804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6" name="Rectangle 86"/>
            <p:cNvSpPr>
              <a:spLocks noChangeArrowheads="1"/>
            </p:cNvSpPr>
            <p:nvPr/>
          </p:nvSpPr>
          <p:spPr bwMode="auto">
            <a:xfrm>
              <a:off x="3725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7" name="Rectangle 87"/>
            <p:cNvSpPr>
              <a:spLocks noChangeArrowheads="1"/>
            </p:cNvSpPr>
            <p:nvPr/>
          </p:nvSpPr>
          <p:spPr bwMode="auto">
            <a:xfrm>
              <a:off x="3725" y="177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8" name="Rectangle 88"/>
            <p:cNvSpPr>
              <a:spLocks noChangeArrowheads="1"/>
            </p:cNvSpPr>
            <p:nvPr/>
          </p:nvSpPr>
          <p:spPr bwMode="auto">
            <a:xfrm>
              <a:off x="3725" y="192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9" name="Rectangle 89"/>
            <p:cNvSpPr>
              <a:spLocks noChangeArrowheads="1"/>
            </p:cNvSpPr>
            <p:nvPr/>
          </p:nvSpPr>
          <p:spPr bwMode="auto">
            <a:xfrm>
              <a:off x="3725" y="206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0" name="Rectangle 90"/>
            <p:cNvSpPr>
              <a:spLocks noChangeArrowheads="1"/>
            </p:cNvSpPr>
            <p:nvPr/>
          </p:nvSpPr>
          <p:spPr bwMode="auto">
            <a:xfrm>
              <a:off x="3725" y="220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1" name="Rectangle 91"/>
            <p:cNvSpPr>
              <a:spLocks noChangeArrowheads="1"/>
            </p:cNvSpPr>
            <p:nvPr/>
          </p:nvSpPr>
          <p:spPr bwMode="auto">
            <a:xfrm>
              <a:off x="3725" y="235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2" name="Rectangle 92"/>
            <p:cNvSpPr>
              <a:spLocks noChangeArrowheads="1"/>
            </p:cNvSpPr>
            <p:nvPr/>
          </p:nvSpPr>
          <p:spPr bwMode="auto">
            <a:xfrm>
              <a:off x="3725" y="249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3" name="Rectangle 93"/>
            <p:cNvSpPr>
              <a:spLocks noChangeArrowheads="1"/>
            </p:cNvSpPr>
            <p:nvPr/>
          </p:nvSpPr>
          <p:spPr bwMode="auto">
            <a:xfrm>
              <a:off x="3725" y="263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4" name="Rectangle 94"/>
            <p:cNvSpPr>
              <a:spLocks noChangeArrowheads="1"/>
            </p:cNvSpPr>
            <p:nvPr/>
          </p:nvSpPr>
          <p:spPr bwMode="auto">
            <a:xfrm>
              <a:off x="3725" y="278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5" name="Rectangle 95"/>
            <p:cNvSpPr>
              <a:spLocks noChangeArrowheads="1"/>
            </p:cNvSpPr>
            <p:nvPr/>
          </p:nvSpPr>
          <p:spPr bwMode="auto">
            <a:xfrm>
              <a:off x="3725" y="29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6" name="Rectangle 96"/>
            <p:cNvSpPr>
              <a:spLocks noChangeArrowheads="1"/>
            </p:cNvSpPr>
            <p:nvPr/>
          </p:nvSpPr>
          <p:spPr bwMode="auto">
            <a:xfrm>
              <a:off x="3725" y="306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97" name="Rectangle 97"/>
            <p:cNvSpPr>
              <a:spLocks noChangeArrowheads="1"/>
            </p:cNvSpPr>
            <p:nvPr/>
          </p:nvSpPr>
          <p:spPr bwMode="auto">
            <a:xfrm>
              <a:off x="3725" y="3213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9643" name="Rectangle 98"/>
          <p:cNvSpPr>
            <a:spLocks noChangeArrowheads="1"/>
          </p:cNvSpPr>
          <p:nvPr/>
        </p:nvSpPr>
        <p:spPr bwMode="auto">
          <a:xfrm>
            <a:off x="5056188" y="2116138"/>
            <a:ext cx="611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Inputs 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9644" name="Line 99"/>
          <p:cNvSpPr>
            <a:spLocks noChangeShapeType="1"/>
          </p:cNvSpPr>
          <p:nvPr/>
        </p:nvSpPr>
        <p:spPr bwMode="auto">
          <a:xfrm>
            <a:off x="3435350" y="3584575"/>
            <a:ext cx="47371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45" name="Line 100"/>
          <p:cNvSpPr>
            <a:spLocks noChangeShapeType="1"/>
          </p:cNvSpPr>
          <p:nvPr/>
        </p:nvSpPr>
        <p:spPr bwMode="auto">
          <a:xfrm>
            <a:off x="3435350" y="4495800"/>
            <a:ext cx="47371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69646" name="Line 101"/>
          <p:cNvSpPr>
            <a:spLocks noChangeShapeType="1"/>
          </p:cNvSpPr>
          <p:nvPr/>
        </p:nvSpPr>
        <p:spPr bwMode="auto">
          <a:xfrm>
            <a:off x="3435350" y="5432425"/>
            <a:ext cx="47371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69647" name="Group 102"/>
          <p:cNvGrpSpPr>
            <a:grpSpLocks/>
          </p:cNvGrpSpPr>
          <p:nvPr/>
        </p:nvGrpSpPr>
        <p:grpSpPr bwMode="auto">
          <a:xfrm>
            <a:off x="6170613" y="2116138"/>
            <a:ext cx="531812" cy="3535362"/>
            <a:chOff x="4139" y="1140"/>
            <a:chExt cx="335" cy="2227"/>
          </a:xfrm>
        </p:grpSpPr>
        <p:sp>
          <p:nvSpPr>
            <p:cNvPr id="69666" name="Rectangle 103"/>
            <p:cNvSpPr>
              <a:spLocks noChangeArrowheads="1"/>
            </p:cNvSpPr>
            <p:nvPr/>
          </p:nvSpPr>
          <p:spPr bwMode="auto">
            <a:xfrm>
              <a:off x="4155" y="1140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Next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7" name="Rectangle 104"/>
            <p:cNvSpPr>
              <a:spLocks noChangeArrowheads="1"/>
            </p:cNvSpPr>
            <p:nvPr/>
          </p:nvSpPr>
          <p:spPr bwMode="auto">
            <a:xfrm>
              <a:off x="4139" y="1283"/>
              <a:ext cx="3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8" name="Rectangle 105"/>
            <p:cNvSpPr>
              <a:spLocks noChangeArrowheads="1"/>
            </p:cNvSpPr>
            <p:nvPr/>
          </p:nvSpPr>
          <p:spPr bwMode="auto">
            <a:xfrm>
              <a:off x="4219" y="1490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9" name="Rectangle 106"/>
            <p:cNvSpPr>
              <a:spLocks noChangeArrowheads="1"/>
            </p:cNvSpPr>
            <p:nvPr/>
          </p:nvSpPr>
          <p:spPr bwMode="auto">
            <a:xfrm>
              <a:off x="4363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0" name="Rectangle 107"/>
            <p:cNvSpPr>
              <a:spLocks noChangeArrowheads="1"/>
            </p:cNvSpPr>
            <p:nvPr/>
          </p:nvSpPr>
          <p:spPr bwMode="auto">
            <a:xfrm>
              <a:off x="4219" y="163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1" name="Rectangle 108"/>
            <p:cNvSpPr>
              <a:spLocks noChangeArrowheads="1"/>
            </p:cNvSpPr>
            <p:nvPr/>
          </p:nvSpPr>
          <p:spPr bwMode="auto">
            <a:xfrm>
              <a:off x="4187" y="1777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2" name="Rectangle 109"/>
            <p:cNvSpPr>
              <a:spLocks noChangeArrowheads="1"/>
            </p:cNvSpPr>
            <p:nvPr/>
          </p:nvSpPr>
          <p:spPr bwMode="auto">
            <a:xfrm>
              <a:off x="4235" y="1921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3" name="Rectangle 110"/>
            <p:cNvSpPr>
              <a:spLocks noChangeArrowheads="1"/>
            </p:cNvSpPr>
            <p:nvPr/>
          </p:nvSpPr>
          <p:spPr bwMode="auto">
            <a:xfrm>
              <a:off x="4219" y="2064"/>
              <a:ext cx="1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4" name="Rectangle 111"/>
            <p:cNvSpPr>
              <a:spLocks noChangeArrowheads="1"/>
            </p:cNvSpPr>
            <p:nvPr/>
          </p:nvSpPr>
          <p:spPr bwMode="auto">
            <a:xfrm>
              <a:off x="4187" y="2208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5" name="Rectangle 112"/>
            <p:cNvSpPr>
              <a:spLocks noChangeArrowheads="1"/>
            </p:cNvSpPr>
            <p:nvPr/>
          </p:nvSpPr>
          <p:spPr bwMode="auto">
            <a:xfrm>
              <a:off x="4187" y="2351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6" name="Rectangle 113"/>
            <p:cNvSpPr>
              <a:spLocks noChangeArrowheads="1"/>
            </p:cNvSpPr>
            <p:nvPr/>
          </p:nvSpPr>
          <p:spPr bwMode="auto">
            <a:xfrm>
              <a:off x="4235" y="249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7" name="Rectangle 114"/>
            <p:cNvSpPr>
              <a:spLocks noChangeArrowheads="1"/>
            </p:cNvSpPr>
            <p:nvPr/>
          </p:nvSpPr>
          <p:spPr bwMode="auto">
            <a:xfrm>
              <a:off x="4187" y="2639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10¢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8" name="Rectangle 115"/>
            <p:cNvSpPr>
              <a:spLocks noChangeArrowheads="1"/>
            </p:cNvSpPr>
            <p:nvPr/>
          </p:nvSpPr>
          <p:spPr bwMode="auto">
            <a:xfrm>
              <a:off x="4187" y="2782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79" name="Rectangle 116"/>
            <p:cNvSpPr>
              <a:spLocks noChangeArrowheads="1"/>
            </p:cNvSpPr>
            <p:nvPr/>
          </p:nvSpPr>
          <p:spPr bwMode="auto">
            <a:xfrm>
              <a:off x="4187" y="2926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0" name="Rectangle 117"/>
            <p:cNvSpPr>
              <a:spLocks noChangeArrowheads="1"/>
            </p:cNvSpPr>
            <p:nvPr/>
          </p:nvSpPr>
          <p:spPr bwMode="auto">
            <a:xfrm>
              <a:off x="4235" y="306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81" name="Rectangle 118"/>
            <p:cNvSpPr>
              <a:spLocks noChangeArrowheads="1"/>
            </p:cNvSpPr>
            <p:nvPr/>
          </p:nvSpPr>
          <p:spPr bwMode="auto">
            <a:xfrm>
              <a:off x="4187" y="3213"/>
              <a:ext cx="2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15¢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648" name="Group 119"/>
          <p:cNvGrpSpPr>
            <a:grpSpLocks/>
          </p:cNvGrpSpPr>
          <p:nvPr/>
        </p:nvGrpSpPr>
        <p:grpSpPr bwMode="auto">
          <a:xfrm>
            <a:off x="7058025" y="2116138"/>
            <a:ext cx="668338" cy="3535362"/>
            <a:chOff x="4698" y="1140"/>
            <a:chExt cx="421" cy="2227"/>
          </a:xfrm>
        </p:grpSpPr>
        <p:sp>
          <p:nvSpPr>
            <p:cNvPr id="69650" name="Rectangle 120"/>
            <p:cNvSpPr>
              <a:spLocks noChangeArrowheads="1"/>
            </p:cNvSpPr>
            <p:nvPr/>
          </p:nvSpPr>
          <p:spPr bwMode="auto">
            <a:xfrm>
              <a:off x="4698" y="1140"/>
              <a:ext cx="4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Output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1" name="Rectangle 121"/>
            <p:cNvSpPr>
              <a:spLocks noChangeArrowheads="1"/>
            </p:cNvSpPr>
            <p:nvPr/>
          </p:nvSpPr>
          <p:spPr bwMode="auto">
            <a:xfrm>
              <a:off x="4746" y="1283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Open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2" name="Rectangle 122"/>
            <p:cNvSpPr>
              <a:spLocks noChangeArrowheads="1"/>
            </p:cNvSpPr>
            <p:nvPr/>
          </p:nvSpPr>
          <p:spPr bwMode="auto">
            <a:xfrm>
              <a:off x="4873" y="149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3" name="Rectangle 123"/>
            <p:cNvSpPr>
              <a:spLocks noChangeArrowheads="1"/>
            </p:cNvSpPr>
            <p:nvPr/>
          </p:nvSpPr>
          <p:spPr bwMode="auto">
            <a:xfrm>
              <a:off x="4953" y="149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4" name="Rectangle 124"/>
            <p:cNvSpPr>
              <a:spLocks noChangeArrowheads="1"/>
            </p:cNvSpPr>
            <p:nvPr/>
          </p:nvSpPr>
          <p:spPr bwMode="auto">
            <a:xfrm>
              <a:off x="4873" y="163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5" name="Rectangle 125"/>
            <p:cNvSpPr>
              <a:spLocks noChangeArrowheads="1"/>
            </p:cNvSpPr>
            <p:nvPr/>
          </p:nvSpPr>
          <p:spPr bwMode="auto">
            <a:xfrm>
              <a:off x="4873" y="177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6" name="Rectangle 126"/>
            <p:cNvSpPr>
              <a:spLocks noChangeArrowheads="1"/>
            </p:cNvSpPr>
            <p:nvPr/>
          </p:nvSpPr>
          <p:spPr bwMode="auto">
            <a:xfrm>
              <a:off x="4857" y="1921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7" name="Rectangle 127"/>
            <p:cNvSpPr>
              <a:spLocks noChangeArrowheads="1"/>
            </p:cNvSpPr>
            <p:nvPr/>
          </p:nvSpPr>
          <p:spPr bwMode="auto">
            <a:xfrm>
              <a:off x="4873" y="206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8" name="Rectangle 128"/>
            <p:cNvSpPr>
              <a:spLocks noChangeArrowheads="1"/>
            </p:cNvSpPr>
            <p:nvPr/>
          </p:nvSpPr>
          <p:spPr bwMode="auto">
            <a:xfrm>
              <a:off x="4873" y="220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59" name="Rectangle 129"/>
            <p:cNvSpPr>
              <a:spLocks noChangeArrowheads="1"/>
            </p:cNvSpPr>
            <p:nvPr/>
          </p:nvSpPr>
          <p:spPr bwMode="auto">
            <a:xfrm>
              <a:off x="4873" y="235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0" name="Rectangle 130"/>
            <p:cNvSpPr>
              <a:spLocks noChangeArrowheads="1"/>
            </p:cNvSpPr>
            <p:nvPr/>
          </p:nvSpPr>
          <p:spPr bwMode="auto">
            <a:xfrm>
              <a:off x="4857" y="249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1" name="Rectangle 131"/>
            <p:cNvSpPr>
              <a:spLocks noChangeArrowheads="1"/>
            </p:cNvSpPr>
            <p:nvPr/>
          </p:nvSpPr>
          <p:spPr bwMode="auto">
            <a:xfrm>
              <a:off x="4873" y="263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2" name="Rectangle 132"/>
            <p:cNvSpPr>
              <a:spLocks noChangeArrowheads="1"/>
            </p:cNvSpPr>
            <p:nvPr/>
          </p:nvSpPr>
          <p:spPr bwMode="auto">
            <a:xfrm>
              <a:off x="4873" y="278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3" name="Rectangle 133"/>
            <p:cNvSpPr>
              <a:spLocks noChangeArrowheads="1"/>
            </p:cNvSpPr>
            <p:nvPr/>
          </p:nvSpPr>
          <p:spPr bwMode="auto">
            <a:xfrm>
              <a:off x="4873" y="292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4" name="Rectangle 134"/>
            <p:cNvSpPr>
              <a:spLocks noChangeArrowheads="1"/>
            </p:cNvSpPr>
            <p:nvPr/>
          </p:nvSpPr>
          <p:spPr bwMode="auto">
            <a:xfrm>
              <a:off x="4857" y="306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665" name="Rectangle 135"/>
            <p:cNvSpPr>
              <a:spLocks noChangeArrowheads="1"/>
            </p:cNvSpPr>
            <p:nvPr/>
          </p:nvSpPr>
          <p:spPr bwMode="auto">
            <a:xfrm>
              <a:off x="4873" y="321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9649" name="Text Box 136"/>
          <p:cNvSpPr txBox="1">
            <a:spLocks noChangeArrowheads="1"/>
          </p:cNvSpPr>
          <p:nvPr/>
        </p:nvSpPr>
        <p:spPr bwMode="auto">
          <a:xfrm>
            <a:off x="2987675" y="5876925"/>
            <a:ext cx="54721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700">
                <a:solidFill>
                  <a:schemeClr val="accent2"/>
                </a:solidFill>
                <a:cs typeface="Arial" panose="020B0604020202020204" pitchFamily="34" charset="0"/>
              </a:rPr>
              <a:t>From 15¢ state, you may want to go to reset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49D1A0-DE6D-4F0E-B81A-BC2A6DD9C2C3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1778000"/>
          </a:xfrm>
        </p:spPr>
        <p:txBody>
          <a:bodyPr/>
          <a:lstStyle/>
          <a:p>
            <a:pPr marL="347663" indent="-347663" eaLnBrk="1" hangingPunct="1"/>
            <a:r>
              <a:rPr lang="en-US" altLang="fa-IR" sz="3200" smtClean="0"/>
              <a:t>Step 5: State encoding:</a:t>
            </a:r>
          </a:p>
          <a:p>
            <a:pPr marL="914400" lvl="1" indent="-347663" eaLnBrk="1" hangingPunct="1"/>
            <a:endParaRPr lang="en-US" altLang="fa-IR" sz="2400" smtClean="0"/>
          </a:p>
        </p:txBody>
      </p:sp>
      <p:grpSp>
        <p:nvGrpSpPr>
          <p:cNvPr id="71685" name="Group 136"/>
          <p:cNvGrpSpPr>
            <a:grpSpLocks/>
          </p:cNvGrpSpPr>
          <p:nvPr/>
        </p:nvGrpSpPr>
        <p:grpSpPr bwMode="auto">
          <a:xfrm>
            <a:off x="4957763" y="1844675"/>
            <a:ext cx="1006475" cy="4222750"/>
            <a:chOff x="2987" y="823"/>
            <a:chExt cx="634" cy="2660"/>
          </a:xfrm>
        </p:grpSpPr>
        <p:sp>
          <p:nvSpPr>
            <p:cNvPr id="71774" name="Rectangle 137"/>
            <p:cNvSpPr>
              <a:spLocks noChangeArrowheads="1"/>
            </p:cNvSpPr>
            <p:nvPr/>
          </p:nvSpPr>
          <p:spPr bwMode="auto">
            <a:xfrm>
              <a:off x="2987" y="823"/>
              <a:ext cx="63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Next 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5" name="Rectangle 138"/>
            <p:cNvSpPr>
              <a:spLocks noChangeArrowheads="1"/>
            </p:cNvSpPr>
            <p:nvPr/>
          </p:nvSpPr>
          <p:spPr bwMode="auto">
            <a:xfrm>
              <a:off x="3083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6" name="Rectangle 139"/>
            <p:cNvSpPr>
              <a:spLocks noChangeArrowheads="1"/>
            </p:cNvSpPr>
            <p:nvPr/>
          </p:nvSpPr>
          <p:spPr bwMode="auto">
            <a:xfrm>
              <a:off x="3179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7" name="Rectangle 140"/>
            <p:cNvSpPr>
              <a:spLocks noChangeArrowheads="1"/>
            </p:cNvSpPr>
            <p:nvPr/>
          </p:nvSpPr>
          <p:spPr bwMode="auto">
            <a:xfrm>
              <a:off x="3227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8" name="Rectangle 141"/>
            <p:cNvSpPr>
              <a:spLocks noChangeArrowheads="1"/>
            </p:cNvSpPr>
            <p:nvPr/>
          </p:nvSpPr>
          <p:spPr bwMode="auto">
            <a:xfrm>
              <a:off x="3339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9" name="Rectangle 142"/>
            <p:cNvSpPr>
              <a:spLocks noChangeArrowheads="1"/>
            </p:cNvSpPr>
            <p:nvPr/>
          </p:nvSpPr>
          <p:spPr bwMode="auto">
            <a:xfrm>
              <a:off x="3434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0" name="Rectangle 143"/>
            <p:cNvSpPr>
              <a:spLocks noChangeArrowheads="1"/>
            </p:cNvSpPr>
            <p:nvPr/>
          </p:nvSpPr>
          <p:spPr bwMode="auto">
            <a:xfrm>
              <a:off x="3482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1" name="Rectangle 144"/>
            <p:cNvSpPr>
              <a:spLocks noChangeArrowheads="1"/>
            </p:cNvSpPr>
            <p:nvPr/>
          </p:nvSpPr>
          <p:spPr bwMode="auto">
            <a:xfrm>
              <a:off x="3131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2" name="Rectangle 145"/>
            <p:cNvSpPr>
              <a:spLocks noChangeArrowheads="1"/>
            </p:cNvSpPr>
            <p:nvPr/>
          </p:nvSpPr>
          <p:spPr bwMode="auto">
            <a:xfrm>
              <a:off x="3195" y="1174"/>
              <a:ext cx="28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3" name="Rectangle 146"/>
            <p:cNvSpPr>
              <a:spLocks noChangeArrowheads="1"/>
            </p:cNvSpPr>
            <p:nvPr/>
          </p:nvSpPr>
          <p:spPr bwMode="auto">
            <a:xfrm>
              <a:off x="3131" y="1318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4" name="Rectangle 147"/>
            <p:cNvSpPr>
              <a:spLocks noChangeArrowheads="1"/>
            </p:cNvSpPr>
            <p:nvPr/>
          </p:nvSpPr>
          <p:spPr bwMode="auto">
            <a:xfrm>
              <a:off x="3131" y="1461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5" name="Rectangle 148"/>
            <p:cNvSpPr>
              <a:spLocks noChangeArrowheads="1"/>
            </p:cNvSpPr>
            <p:nvPr/>
          </p:nvSpPr>
          <p:spPr bwMode="auto">
            <a:xfrm>
              <a:off x="3099" y="1605"/>
              <a:ext cx="3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X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6" name="Rectangle 149"/>
            <p:cNvSpPr>
              <a:spLocks noChangeArrowheads="1"/>
            </p:cNvSpPr>
            <p:nvPr/>
          </p:nvSpPr>
          <p:spPr bwMode="auto">
            <a:xfrm>
              <a:off x="3131" y="1749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7" name="Rectangle 150"/>
            <p:cNvSpPr>
              <a:spLocks noChangeArrowheads="1"/>
            </p:cNvSpPr>
            <p:nvPr/>
          </p:nvSpPr>
          <p:spPr bwMode="auto">
            <a:xfrm>
              <a:off x="3131" y="1892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8" name="Rectangle 151"/>
            <p:cNvSpPr>
              <a:spLocks noChangeArrowheads="1"/>
            </p:cNvSpPr>
            <p:nvPr/>
          </p:nvSpPr>
          <p:spPr bwMode="auto">
            <a:xfrm>
              <a:off x="3131" y="2036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89" name="Rectangle 152"/>
            <p:cNvSpPr>
              <a:spLocks noChangeArrowheads="1"/>
            </p:cNvSpPr>
            <p:nvPr/>
          </p:nvSpPr>
          <p:spPr bwMode="auto">
            <a:xfrm>
              <a:off x="3115" y="2180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0" name="Rectangle 153"/>
            <p:cNvSpPr>
              <a:spLocks noChangeArrowheads="1"/>
            </p:cNvSpPr>
            <p:nvPr/>
          </p:nvSpPr>
          <p:spPr bwMode="auto">
            <a:xfrm>
              <a:off x="3131" y="2323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1" name="Rectangle 154"/>
            <p:cNvSpPr>
              <a:spLocks noChangeArrowheads="1"/>
            </p:cNvSpPr>
            <p:nvPr/>
          </p:nvSpPr>
          <p:spPr bwMode="auto">
            <a:xfrm>
              <a:off x="3131" y="2467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2" name="Rectangle 155"/>
            <p:cNvSpPr>
              <a:spLocks noChangeArrowheads="1"/>
            </p:cNvSpPr>
            <p:nvPr/>
          </p:nvSpPr>
          <p:spPr bwMode="auto">
            <a:xfrm>
              <a:off x="3131" y="2611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3" name="Rectangle 156"/>
            <p:cNvSpPr>
              <a:spLocks noChangeArrowheads="1"/>
            </p:cNvSpPr>
            <p:nvPr/>
          </p:nvSpPr>
          <p:spPr bwMode="auto">
            <a:xfrm>
              <a:off x="3115" y="2754"/>
              <a:ext cx="3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4" name="Rectangle 157"/>
            <p:cNvSpPr>
              <a:spLocks noChangeArrowheads="1"/>
            </p:cNvSpPr>
            <p:nvPr/>
          </p:nvSpPr>
          <p:spPr bwMode="auto">
            <a:xfrm>
              <a:off x="3131" y="2898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5" name="Rectangle 158"/>
            <p:cNvSpPr>
              <a:spLocks noChangeArrowheads="1"/>
            </p:cNvSpPr>
            <p:nvPr/>
          </p:nvSpPr>
          <p:spPr bwMode="auto">
            <a:xfrm>
              <a:off x="3131" y="3042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6" name="Rectangle 159"/>
            <p:cNvSpPr>
              <a:spLocks noChangeArrowheads="1"/>
            </p:cNvSpPr>
            <p:nvPr/>
          </p:nvSpPr>
          <p:spPr bwMode="auto">
            <a:xfrm>
              <a:off x="3131" y="3185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97" name="Rectangle 160"/>
            <p:cNvSpPr>
              <a:spLocks noChangeArrowheads="1"/>
            </p:cNvSpPr>
            <p:nvPr/>
          </p:nvSpPr>
          <p:spPr bwMode="auto">
            <a:xfrm>
              <a:off x="3099" y="3329"/>
              <a:ext cx="38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    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686" name="Line 161"/>
          <p:cNvSpPr>
            <a:spLocks noChangeShapeType="1"/>
          </p:cNvSpPr>
          <p:nvPr/>
        </p:nvSpPr>
        <p:spPr bwMode="auto">
          <a:xfrm>
            <a:off x="2247900" y="2401888"/>
            <a:ext cx="47879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87" name="Line 162"/>
          <p:cNvSpPr>
            <a:spLocks noChangeShapeType="1"/>
          </p:cNvSpPr>
          <p:nvPr/>
        </p:nvSpPr>
        <p:spPr bwMode="auto">
          <a:xfrm>
            <a:off x="4603750" y="1946275"/>
            <a:ext cx="1588" cy="4206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1688" name="Group 163"/>
          <p:cNvGrpSpPr>
            <a:grpSpLocks/>
          </p:cNvGrpSpPr>
          <p:nvPr/>
        </p:nvGrpSpPr>
        <p:grpSpPr bwMode="auto">
          <a:xfrm>
            <a:off x="2222500" y="1844675"/>
            <a:ext cx="1289050" cy="3538538"/>
            <a:chOff x="1264" y="823"/>
            <a:chExt cx="812" cy="2229"/>
          </a:xfrm>
        </p:grpSpPr>
        <p:sp>
          <p:nvSpPr>
            <p:cNvPr id="71753" name="Rectangle 164"/>
            <p:cNvSpPr>
              <a:spLocks noChangeArrowheads="1"/>
            </p:cNvSpPr>
            <p:nvPr/>
          </p:nvSpPr>
          <p:spPr bwMode="auto">
            <a:xfrm>
              <a:off x="1264" y="823"/>
              <a:ext cx="8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Present State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4" name="Rectangle 165"/>
            <p:cNvSpPr>
              <a:spLocks noChangeArrowheads="1"/>
            </p:cNvSpPr>
            <p:nvPr/>
          </p:nvSpPr>
          <p:spPr bwMode="auto">
            <a:xfrm>
              <a:off x="1455" y="96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5" name="Rectangle 166"/>
            <p:cNvSpPr>
              <a:spLocks noChangeArrowheads="1"/>
            </p:cNvSpPr>
            <p:nvPr/>
          </p:nvSpPr>
          <p:spPr bwMode="auto">
            <a:xfrm>
              <a:off x="1551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6" name="Rectangle 167"/>
            <p:cNvSpPr>
              <a:spLocks noChangeArrowheads="1"/>
            </p:cNvSpPr>
            <p:nvPr/>
          </p:nvSpPr>
          <p:spPr bwMode="auto">
            <a:xfrm>
              <a:off x="1599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7" name="Rectangle 168"/>
            <p:cNvSpPr>
              <a:spLocks noChangeArrowheads="1"/>
            </p:cNvSpPr>
            <p:nvPr/>
          </p:nvSpPr>
          <p:spPr bwMode="auto">
            <a:xfrm>
              <a:off x="1679" y="96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8" name="Rectangle 169"/>
            <p:cNvSpPr>
              <a:spLocks noChangeArrowheads="1"/>
            </p:cNvSpPr>
            <p:nvPr/>
          </p:nvSpPr>
          <p:spPr bwMode="auto">
            <a:xfrm>
              <a:off x="1775" y="1046"/>
              <a:ext cx="8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9" name="Rectangle 170"/>
            <p:cNvSpPr>
              <a:spLocks noChangeArrowheads="1"/>
            </p:cNvSpPr>
            <p:nvPr/>
          </p:nvSpPr>
          <p:spPr bwMode="auto">
            <a:xfrm>
              <a:off x="1822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0" name="Rectangle 171"/>
            <p:cNvSpPr>
              <a:spLocks noChangeArrowheads="1"/>
            </p:cNvSpPr>
            <p:nvPr/>
          </p:nvSpPr>
          <p:spPr bwMode="auto">
            <a:xfrm>
              <a:off x="1487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1" name="Rectangle 172"/>
            <p:cNvSpPr>
              <a:spLocks noChangeArrowheads="1"/>
            </p:cNvSpPr>
            <p:nvPr/>
          </p:nvSpPr>
          <p:spPr bwMode="auto">
            <a:xfrm>
              <a:off x="1551" y="1174"/>
              <a:ext cx="28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2" name="Rectangle 173"/>
            <p:cNvSpPr>
              <a:spLocks noChangeArrowheads="1"/>
            </p:cNvSpPr>
            <p:nvPr/>
          </p:nvSpPr>
          <p:spPr bwMode="auto">
            <a:xfrm>
              <a:off x="1647" y="1318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3" name="Rectangle 174"/>
            <p:cNvSpPr>
              <a:spLocks noChangeArrowheads="1"/>
            </p:cNvSpPr>
            <p:nvPr/>
          </p:nvSpPr>
          <p:spPr bwMode="auto">
            <a:xfrm>
              <a:off x="1647" y="146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4" name="Rectangle 175"/>
            <p:cNvSpPr>
              <a:spLocks noChangeArrowheads="1"/>
            </p:cNvSpPr>
            <p:nvPr/>
          </p:nvSpPr>
          <p:spPr bwMode="auto">
            <a:xfrm>
              <a:off x="1647" y="1605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5" name="Rectangle 176"/>
            <p:cNvSpPr>
              <a:spLocks noChangeArrowheads="1"/>
            </p:cNvSpPr>
            <p:nvPr/>
          </p:nvSpPr>
          <p:spPr bwMode="auto">
            <a:xfrm>
              <a:off x="1487" y="1749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6" name="Rectangle 177"/>
            <p:cNvSpPr>
              <a:spLocks noChangeArrowheads="1"/>
            </p:cNvSpPr>
            <p:nvPr/>
          </p:nvSpPr>
          <p:spPr bwMode="auto">
            <a:xfrm>
              <a:off x="1647" y="1892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7" name="Rectangle 178"/>
            <p:cNvSpPr>
              <a:spLocks noChangeArrowheads="1"/>
            </p:cNvSpPr>
            <p:nvPr/>
          </p:nvSpPr>
          <p:spPr bwMode="auto">
            <a:xfrm>
              <a:off x="1647" y="203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8" name="Rectangle 179"/>
            <p:cNvSpPr>
              <a:spLocks noChangeArrowheads="1"/>
            </p:cNvSpPr>
            <p:nvPr/>
          </p:nvSpPr>
          <p:spPr bwMode="auto">
            <a:xfrm>
              <a:off x="1647" y="2180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69" name="Rectangle 180"/>
            <p:cNvSpPr>
              <a:spLocks noChangeArrowheads="1"/>
            </p:cNvSpPr>
            <p:nvPr/>
          </p:nvSpPr>
          <p:spPr bwMode="auto">
            <a:xfrm>
              <a:off x="1487" y="2323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0" name="Rectangle 181"/>
            <p:cNvSpPr>
              <a:spLocks noChangeArrowheads="1"/>
            </p:cNvSpPr>
            <p:nvPr/>
          </p:nvSpPr>
          <p:spPr bwMode="auto">
            <a:xfrm>
              <a:off x="1647" y="2467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1" name="Rectangle 182"/>
            <p:cNvSpPr>
              <a:spLocks noChangeArrowheads="1"/>
            </p:cNvSpPr>
            <p:nvPr/>
          </p:nvSpPr>
          <p:spPr bwMode="auto">
            <a:xfrm>
              <a:off x="1647" y="2611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2" name="Rectangle 183"/>
            <p:cNvSpPr>
              <a:spLocks noChangeArrowheads="1"/>
            </p:cNvSpPr>
            <p:nvPr/>
          </p:nvSpPr>
          <p:spPr bwMode="auto">
            <a:xfrm>
              <a:off x="1647" y="275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73" name="Rectangle 184"/>
            <p:cNvSpPr>
              <a:spLocks noChangeArrowheads="1"/>
            </p:cNvSpPr>
            <p:nvPr/>
          </p:nvSpPr>
          <p:spPr bwMode="auto">
            <a:xfrm>
              <a:off x="1487" y="2898"/>
              <a:ext cx="3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1     1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689" name="Group 185"/>
          <p:cNvGrpSpPr>
            <a:grpSpLocks/>
          </p:cNvGrpSpPr>
          <p:nvPr/>
        </p:nvGrpSpPr>
        <p:grpSpPr bwMode="auto">
          <a:xfrm>
            <a:off x="3667125" y="2071688"/>
            <a:ext cx="203200" cy="3995737"/>
            <a:chOff x="2174" y="966"/>
            <a:chExt cx="128" cy="2517"/>
          </a:xfrm>
        </p:grpSpPr>
        <p:sp>
          <p:nvSpPr>
            <p:cNvPr id="71734" name="Rectangle 186"/>
            <p:cNvSpPr>
              <a:spLocks noChangeArrowheads="1"/>
            </p:cNvSpPr>
            <p:nvPr/>
          </p:nvSpPr>
          <p:spPr bwMode="auto">
            <a:xfrm>
              <a:off x="2174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5" name="Rectangle 187"/>
            <p:cNvSpPr>
              <a:spLocks noChangeArrowheads="1"/>
            </p:cNvSpPr>
            <p:nvPr/>
          </p:nvSpPr>
          <p:spPr bwMode="auto">
            <a:xfrm>
              <a:off x="2253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6" name="Rectangle 188"/>
            <p:cNvSpPr>
              <a:spLocks noChangeArrowheads="1"/>
            </p:cNvSpPr>
            <p:nvPr/>
          </p:nvSpPr>
          <p:spPr bwMode="auto">
            <a:xfrm>
              <a:off x="2174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7" name="Rectangle 189"/>
            <p:cNvSpPr>
              <a:spLocks noChangeArrowheads="1"/>
            </p:cNvSpPr>
            <p:nvPr/>
          </p:nvSpPr>
          <p:spPr bwMode="auto">
            <a:xfrm>
              <a:off x="2253" y="11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8" name="Rectangle 190"/>
            <p:cNvSpPr>
              <a:spLocks noChangeArrowheads="1"/>
            </p:cNvSpPr>
            <p:nvPr/>
          </p:nvSpPr>
          <p:spPr bwMode="auto">
            <a:xfrm>
              <a:off x="2174" y="131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9" name="Rectangle 191"/>
            <p:cNvSpPr>
              <a:spLocks noChangeArrowheads="1"/>
            </p:cNvSpPr>
            <p:nvPr/>
          </p:nvSpPr>
          <p:spPr bwMode="auto">
            <a:xfrm>
              <a:off x="2174" y="146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0" name="Rectangle 192"/>
            <p:cNvSpPr>
              <a:spLocks noChangeArrowheads="1"/>
            </p:cNvSpPr>
            <p:nvPr/>
          </p:nvSpPr>
          <p:spPr bwMode="auto">
            <a:xfrm>
              <a:off x="2174" y="160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1" name="Rectangle 193"/>
            <p:cNvSpPr>
              <a:spLocks noChangeArrowheads="1"/>
            </p:cNvSpPr>
            <p:nvPr/>
          </p:nvSpPr>
          <p:spPr bwMode="auto">
            <a:xfrm>
              <a:off x="2174" y="174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2" name="Rectangle 194"/>
            <p:cNvSpPr>
              <a:spLocks noChangeArrowheads="1"/>
            </p:cNvSpPr>
            <p:nvPr/>
          </p:nvSpPr>
          <p:spPr bwMode="auto">
            <a:xfrm>
              <a:off x="2174" y="18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3" name="Rectangle 195"/>
            <p:cNvSpPr>
              <a:spLocks noChangeArrowheads="1"/>
            </p:cNvSpPr>
            <p:nvPr/>
          </p:nvSpPr>
          <p:spPr bwMode="auto">
            <a:xfrm>
              <a:off x="2174" y="203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4" name="Rectangle 196"/>
            <p:cNvSpPr>
              <a:spLocks noChangeArrowheads="1"/>
            </p:cNvSpPr>
            <p:nvPr/>
          </p:nvSpPr>
          <p:spPr bwMode="auto">
            <a:xfrm>
              <a:off x="2174" y="218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5" name="Rectangle 197"/>
            <p:cNvSpPr>
              <a:spLocks noChangeArrowheads="1"/>
            </p:cNvSpPr>
            <p:nvPr/>
          </p:nvSpPr>
          <p:spPr bwMode="auto">
            <a:xfrm>
              <a:off x="2174" y="232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6" name="Rectangle 198"/>
            <p:cNvSpPr>
              <a:spLocks noChangeArrowheads="1"/>
            </p:cNvSpPr>
            <p:nvPr/>
          </p:nvSpPr>
          <p:spPr bwMode="auto">
            <a:xfrm>
              <a:off x="2174" y="246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7" name="Rectangle 199"/>
            <p:cNvSpPr>
              <a:spLocks noChangeArrowheads="1"/>
            </p:cNvSpPr>
            <p:nvPr/>
          </p:nvSpPr>
          <p:spPr bwMode="auto">
            <a:xfrm>
              <a:off x="2174" y="261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8" name="Rectangle 200"/>
            <p:cNvSpPr>
              <a:spLocks noChangeArrowheads="1"/>
            </p:cNvSpPr>
            <p:nvPr/>
          </p:nvSpPr>
          <p:spPr bwMode="auto">
            <a:xfrm>
              <a:off x="2174" y="275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49" name="Rectangle 201"/>
            <p:cNvSpPr>
              <a:spLocks noChangeArrowheads="1"/>
            </p:cNvSpPr>
            <p:nvPr/>
          </p:nvSpPr>
          <p:spPr bwMode="auto">
            <a:xfrm>
              <a:off x="2174" y="289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0" name="Rectangle 202"/>
            <p:cNvSpPr>
              <a:spLocks noChangeArrowheads="1"/>
            </p:cNvSpPr>
            <p:nvPr/>
          </p:nvSpPr>
          <p:spPr bwMode="auto">
            <a:xfrm>
              <a:off x="2174" y="304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1" name="Rectangle 203"/>
            <p:cNvSpPr>
              <a:spLocks noChangeArrowheads="1"/>
            </p:cNvSpPr>
            <p:nvPr/>
          </p:nvSpPr>
          <p:spPr bwMode="auto">
            <a:xfrm>
              <a:off x="2174" y="318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52" name="Rectangle 204"/>
            <p:cNvSpPr>
              <a:spLocks noChangeArrowheads="1"/>
            </p:cNvSpPr>
            <p:nvPr/>
          </p:nvSpPr>
          <p:spPr bwMode="auto">
            <a:xfrm>
              <a:off x="2174" y="332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690" name="Group 205"/>
          <p:cNvGrpSpPr>
            <a:grpSpLocks/>
          </p:cNvGrpSpPr>
          <p:nvPr/>
        </p:nvGrpSpPr>
        <p:grpSpPr bwMode="auto">
          <a:xfrm>
            <a:off x="4097338" y="2071688"/>
            <a:ext cx="209550" cy="3995737"/>
            <a:chOff x="2445" y="966"/>
            <a:chExt cx="132" cy="2517"/>
          </a:xfrm>
        </p:grpSpPr>
        <p:sp>
          <p:nvSpPr>
            <p:cNvPr id="71715" name="Rectangle 206"/>
            <p:cNvSpPr>
              <a:spLocks noChangeArrowheads="1"/>
            </p:cNvSpPr>
            <p:nvPr/>
          </p:nvSpPr>
          <p:spPr bwMode="auto">
            <a:xfrm>
              <a:off x="2445" y="966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6" name="Rectangle 207"/>
            <p:cNvSpPr>
              <a:spLocks noChangeArrowheads="1"/>
            </p:cNvSpPr>
            <p:nvPr/>
          </p:nvSpPr>
          <p:spPr bwMode="auto">
            <a:xfrm>
              <a:off x="2541" y="966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7" name="Rectangle 208"/>
            <p:cNvSpPr>
              <a:spLocks noChangeArrowheads="1"/>
            </p:cNvSpPr>
            <p:nvPr/>
          </p:nvSpPr>
          <p:spPr bwMode="auto">
            <a:xfrm>
              <a:off x="2461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8" name="Rectangle 209"/>
            <p:cNvSpPr>
              <a:spLocks noChangeArrowheads="1"/>
            </p:cNvSpPr>
            <p:nvPr/>
          </p:nvSpPr>
          <p:spPr bwMode="auto">
            <a:xfrm>
              <a:off x="2525" y="11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9" name="Rectangle 210"/>
            <p:cNvSpPr>
              <a:spLocks noChangeArrowheads="1"/>
            </p:cNvSpPr>
            <p:nvPr/>
          </p:nvSpPr>
          <p:spPr bwMode="auto">
            <a:xfrm>
              <a:off x="2461" y="131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0" name="Rectangle 211"/>
            <p:cNvSpPr>
              <a:spLocks noChangeArrowheads="1"/>
            </p:cNvSpPr>
            <p:nvPr/>
          </p:nvSpPr>
          <p:spPr bwMode="auto">
            <a:xfrm>
              <a:off x="2461" y="146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1" name="Rectangle 212"/>
            <p:cNvSpPr>
              <a:spLocks noChangeArrowheads="1"/>
            </p:cNvSpPr>
            <p:nvPr/>
          </p:nvSpPr>
          <p:spPr bwMode="auto">
            <a:xfrm>
              <a:off x="2461" y="160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2" name="Rectangle 213"/>
            <p:cNvSpPr>
              <a:spLocks noChangeArrowheads="1"/>
            </p:cNvSpPr>
            <p:nvPr/>
          </p:nvSpPr>
          <p:spPr bwMode="auto">
            <a:xfrm>
              <a:off x="2461" y="174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3" name="Rectangle 214"/>
            <p:cNvSpPr>
              <a:spLocks noChangeArrowheads="1"/>
            </p:cNvSpPr>
            <p:nvPr/>
          </p:nvSpPr>
          <p:spPr bwMode="auto">
            <a:xfrm>
              <a:off x="2461" y="18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4" name="Rectangle 215"/>
            <p:cNvSpPr>
              <a:spLocks noChangeArrowheads="1"/>
            </p:cNvSpPr>
            <p:nvPr/>
          </p:nvSpPr>
          <p:spPr bwMode="auto">
            <a:xfrm>
              <a:off x="2461" y="203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5" name="Rectangle 216"/>
            <p:cNvSpPr>
              <a:spLocks noChangeArrowheads="1"/>
            </p:cNvSpPr>
            <p:nvPr/>
          </p:nvSpPr>
          <p:spPr bwMode="auto">
            <a:xfrm>
              <a:off x="2461" y="218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6" name="Rectangle 217"/>
            <p:cNvSpPr>
              <a:spLocks noChangeArrowheads="1"/>
            </p:cNvSpPr>
            <p:nvPr/>
          </p:nvSpPr>
          <p:spPr bwMode="auto">
            <a:xfrm>
              <a:off x="2461" y="232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7" name="Rectangle 218"/>
            <p:cNvSpPr>
              <a:spLocks noChangeArrowheads="1"/>
            </p:cNvSpPr>
            <p:nvPr/>
          </p:nvSpPr>
          <p:spPr bwMode="auto">
            <a:xfrm>
              <a:off x="2461" y="246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8" name="Rectangle 219"/>
            <p:cNvSpPr>
              <a:spLocks noChangeArrowheads="1"/>
            </p:cNvSpPr>
            <p:nvPr/>
          </p:nvSpPr>
          <p:spPr bwMode="auto">
            <a:xfrm>
              <a:off x="2461" y="261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29" name="Rectangle 220"/>
            <p:cNvSpPr>
              <a:spLocks noChangeArrowheads="1"/>
            </p:cNvSpPr>
            <p:nvPr/>
          </p:nvSpPr>
          <p:spPr bwMode="auto">
            <a:xfrm>
              <a:off x="2461" y="275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0" name="Rectangle 221"/>
            <p:cNvSpPr>
              <a:spLocks noChangeArrowheads="1"/>
            </p:cNvSpPr>
            <p:nvPr/>
          </p:nvSpPr>
          <p:spPr bwMode="auto">
            <a:xfrm>
              <a:off x="2461" y="289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1" name="Rectangle 222"/>
            <p:cNvSpPr>
              <a:spLocks noChangeArrowheads="1"/>
            </p:cNvSpPr>
            <p:nvPr/>
          </p:nvSpPr>
          <p:spPr bwMode="auto">
            <a:xfrm>
              <a:off x="2461" y="304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2" name="Rectangle 223"/>
            <p:cNvSpPr>
              <a:spLocks noChangeArrowheads="1"/>
            </p:cNvSpPr>
            <p:nvPr/>
          </p:nvSpPr>
          <p:spPr bwMode="auto">
            <a:xfrm>
              <a:off x="2461" y="318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33" name="Rectangle 224"/>
            <p:cNvSpPr>
              <a:spLocks noChangeArrowheads="1"/>
            </p:cNvSpPr>
            <p:nvPr/>
          </p:nvSpPr>
          <p:spPr bwMode="auto">
            <a:xfrm>
              <a:off x="2461" y="332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691" name="Rectangle 225"/>
          <p:cNvSpPr>
            <a:spLocks noChangeArrowheads="1"/>
          </p:cNvSpPr>
          <p:nvPr/>
        </p:nvSpPr>
        <p:spPr bwMode="auto">
          <a:xfrm>
            <a:off x="3641725" y="1844675"/>
            <a:ext cx="6111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rgbClr val="000000"/>
                </a:solidFill>
                <a:cs typeface="Arial" panose="020B0604020202020204" pitchFamily="34" charset="0"/>
              </a:rPr>
              <a:t>Inputs 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92" name="Line 226"/>
          <p:cNvSpPr>
            <a:spLocks noChangeShapeType="1"/>
          </p:cNvSpPr>
          <p:nvPr/>
        </p:nvSpPr>
        <p:spPr bwMode="auto">
          <a:xfrm>
            <a:off x="2247900" y="3340100"/>
            <a:ext cx="4787900" cy="1588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93" name="Line 227"/>
          <p:cNvSpPr>
            <a:spLocks noChangeShapeType="1"/>
          </p:cNvSpPr>
          <p:nvPr/>
        </p:nvSpPr>
        <p:spPr bwMode="auto">
          <a:xfrm>
            <a:off x="2247900" y="4252913"/>
            <a:ext cx="4787900" cy="158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1694" name="Group 228"/>
          <p:cNvGrpSpPr>
            <a:grpSpLocks/>
          </p:cNvGrpSpPr>
          <p:nvPr/>
        </p:nvGrpSpPr>
        <p:grpSpPr bwMode="auto">
          <a:xfrm>
            <a:off x="6249988" y="1844675"/>
            <a:ext cx="668337" cy="4222750"/>
            <a:chOff x="3801" y="823"/>
            <a:chExt cx="421" cy="2660"/>
          </a:xfrm>
        </p:grpSpPr>
        <p:sp>
          <p:nvSpPr>
            <p:cNvPr id="71696" name="Rectangle 229"/>
            <p:cNvSpPr>
              <a:spLocks noChangeArrowheads="1"/>
            </p:cNvSpPr>
            <p:nvPr/>
          </p:nvSpPr>
          <p:spPr bwMode="auto">
            <a:xfrm>
              <a:off x="3801" y="823"/>
              <a:ext cx="4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Output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697" name="Rectangle 230"/>
            <p:cNvSpPr>
              <a:spLocks noChangeArrowheads="1"/>
            </p:cNvSpPr>
            <p:nvPr/>
          </p:nvSpPr>
          <p:spPr bwMode="auto">
            <a:xfrm>
              <a:off x="3849" y="966"/>
              <a:ext cx="3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Open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698" name="Rectangle 231"/>
            <p:cNvSpPr>
              <a:spLocks noChangeArrowheads="1"/>
            </p:cNvSpPr>
            <p:nvPr/>
          </p:nvSpPr>
          <p:spPr bwMode="auto">
            <a:xfrm>
              <a:off x="3977" y="1174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699" name="Rectangle 232"/>
            <p:cNvSpPr>
              <a:spLocks noChangeArrowheads="1"/>
            </p:cNvSpPr>
            <p:nvPr/>
          </p:nvSpPr>
          <p:spPr bwMode="auto">
            <a:xfrm>
              <a:off x="4041" y="11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0" name="Rectangle 233"/>
            <p:cNvSpPr>
              <a:spLocks noChangeArrowheads="1"/>
            </p:cNvSpPr>
            <p:nvPr/>
          </p:nvSpPr>
          <p:spPr bwMode="auto">
            <a:xfrm>
              <a:off x="3977" y="131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1" name="Rectangle 234"/>
            <p:cNvSpPr>
              <a:spLocks noChangeArrowheads="1"/>
            </p:cNvSpPr>
            <p:nvPr/>
          </p:nvSpPr>
          <p:spPr bwMode="auto">
            <a:xfrm>
              <a:off x="3977" y="146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2" name="Rectangle 235"/>
            <p:cNvSpPr>
              <a:spLocks noChangeArrowheads="1"/>
            </p:cNvSpPr>
            <p:nvPr/>
          </p:nvSpPr>
          <p:spPr bwMode="auto">
            <a:xfrm>
              <a:off x="3961" y="1605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3" name="Rectangle 236"/>
            <p:cNvSpPr>
              <a:spLocks noChangeArrowheads="1"/>
            </p:cNvSpPr>
            <p:nvPr/>
          </p:nvSpPr>
          <p:spPr bwMode="auto">
            <a:xfrm>
              <a:off x="3977" y="1749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4" name="Rectangle 237"/>
            <p:cNvSpPr>
              <a:spLocks noChangeArrowheads="1"/>
            </p:cNvSpPr>
            <p:nvPr/>
          </p:nvSpPr>
          <p:spPr bwMode="auto">
            <a:xfrm>
              <a:off x="3977" y="189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5" name="Rectangle 238"/>
            <p:cNvSpPr>
              <a:spLocks noChangeArrowheads="1"/>
            </p:cNvSpPr>
            <p:nvPr/>
          </p:nvSpPr>
          <p:spPr bwMode="auto">
            <a:xfrm>
              <a:off x="3977" y="203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6" name="Rectangle 239"/>
            <p:cNvSpPr>
              <a:spLocks noChangeArrowheads="1"/>
            </p:cNvSpPr>
            <p:nvPr/>
          </p:nvSpPr>
          <p:spPr bwMode="auto">
            <a:xfrm>
              <a:off x="3961" y="2180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7" name="Rectangle 240"/>
            <p:cNvSpPr>
              <a:spLocks noChangeArrowheads="1"/>
            </p:cNvSpPr>
            <p:nvPr/>
          </p:nvSpPr>
          <p:spPr bwMode="auto">
            <a:xfrm>
              <a:off x="3977" y="2323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8" name="Rectangle 241"/>
            <p:cNvSpPr>
              <a:spLocks noChangeArrowheads="1"/>
            </p:cNvSpPr>
            <p:nvPr/>
          </p:nvSpPr>
          <p:spPr bwMode="auto">
            <a:xfrm>
              <a:off x="3977" y="2467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09" name="Rectangle 242"/>
            <p:cNvSpPr>
              <a:spLocks noChangeArrowheads="1"/>
            </p:cNvSpPr>
            <p:nvPr/>
          </p:nvSpPr>
          <p:spPr bwMode="auto">
            <a:xfrm>
              <a:off x="3977" y="2611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0" name="Rectangle 243"/>
            <p:cNvSpPr>
              <a:spLocks noChangeArrowheads="1"/>
            </p:cNvSpPr>
            <p:nvPr/>
          </p:nvSpPr>
          <p:spPr bwMode="auto">
            <a:xfrm>
              <a:off x="3961" y="275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1" name="Rectangle 244"/>
            <p:cNvSpPr>
              <a:spLocks noChangeArrowheads="1"/>
            </p:cNvSpPr>
            <p:nvPr/>
          </p:nvSpPr>
          <p:spPr bwMode="auto">
            <a:xfrm>
              <a:off x="3977" y="2898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2" name="Rectangle 245"/>
            <p:cNvSpPr>
              <a:spLocks noChangeArrowheads="1"/>
            </p:cNvSpPr>
            <p:nvPr/>
          </p:nvSpPr>
          <p:spPr bwMode="auto">
            <a:xfrm>
              <a:off x="3977" y="3042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3" name="Rectangle 246"/>
            <p:cNvSpPr>
              <a:spLocks noChangeArrowheads="1"/>
            </p:cNvSpPr>
            <p:nvPr/>
          </p:nvSpPr>
          <p:spPr bwMode="auto">
            <a:xfrm>
              <a:off x="3977" y="3185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1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714" name="Rectangle 247"/>
            <p:cNvSpPr>
              <a:spLocks noChangeArrowheads="1"/>
            </p:cNvSpPr>
            <p:nvPr/>
          </p:nvSpPr>
          <p:spPr bwMode="auto">
            <a:xfrm>
              <a:off x="3961" y="3329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>
                  <a:solidFill>
                    <a:srgbClr val="000000"/>
                  </a:solidFill>
                  <a:cs typeface="Arial" panose="020B0604020202020204" pitchFamily="34" charset="0"/>
                </a:rPr>
                <a:t>X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1695" name="Line 248"/>
          <p:cNvSpPr>
            <a:spLocks noChangeShapeType="1"/>
          </p:cNvSpPr>
          <p:nvPr/>
        </p:nvSpPr>
        <p:spPr bwMode="auto">
          <a:xfrm>
            <a:off x="2222500" y="5164138"/>
            <a:ext cx="4762500" cy="1587"/>
          </a:xfrm>
          <a:prstGeom prst="line">
            <a:avLst/>
          </a:prstGeom>
          <a:noFill/>
          <a:ln w="25400">
            <a:solidFill>
              <a:srgbClr val="19788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2951C1-4447-4469-8495-584AB8C24F43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 : Vending Machine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765175"/>
            <a:ext cx="8461375" cy="1368425"/>
          </a:xfrm>
        </p:spPr>
        <p:txBody>
          <a:bodyPr/>
          <a:lstStyle/>
          <a:p>
            <a:pPr marL="347663" indent="-347663" eaLnBrk="1" hangingPunct="1"/>
            <a:r>
              <a:rPr lang="en-US" altLang="fa-IR" sz="2400" dirty="0" smtClean="0"/>
              <a:t>Step 6: Choose </a:t>
            </a:r>
            <a:r>
              <a:rPr lang="en-US" altLang="fa-IR" sz="2400" dirty="0" err="1" smtClean="0"/>
              <a:t>FF</a:t>
            </a:r>
            <a:r>
              <a:rPr lang="en-US" altLang="fa-IR" sz="2400" dirty="0" smtClean="0"/>
              <a:t> for implementation:</a:t>
            </a:r>
          </a:p>
          <a:p>
            <a:pPr marL="914400" lvl="1" indent="-347663" eaLnBrk="1" hangingPunct="1"/>
            <a:r>
              <a:rPr lang="en-US" altLang="fa-IR" sz="1800" dirty="0" err="1" smtClean="0"/>
              <a:t>DFF</a:t>
            </a:r>
            <a:r>
              <a:rPr lang="en-US" altLang="fa-IR" sz="1800" dirty="0" smtClean="0"/>
              <a:t> easiest</a:t>
            </a:r>
          </a:p>
          <a:p>
            <a:pPr marL="914400" lvl="1" indent="-347663" eaLnBrk="1" hangingPunct="1"/>
            <a:endParaRPr lang="en-US" altLang="fa-IR" sz="1800" dirty="0" smtClean="0"/>
          </a:p>
        </p:txBody>
      </p:sp>
      <p:sp>
        <p:nvSpPr>
          <p:cNvPr id="2123893" name="Rectangle 117"/>
          <p:cNvSpPr>
            <a:spLocks noChangeArrowheads="1"/>
          </p:cNvSpPr>
          <p:nvPr/>
        </p:nvSpPr>
        <p:spPr bwMode="auto">
          <a:xfrm>
            <a:off x="4716463" y="4483100"/>
            <a:ext cx="41021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D1 = Q1 + D + Q0 N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D0 = N Q0’  +  Q0 N’  +  Q1 N  +  Q1 D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18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OPEN = Q1 Q0</a:t>
            </a:r>
          </a:p>
        </p:txBody>
      </p:sp>
      <p:sp>
        <p:nvSpPr>
          <p:cNvPr id="2123896" name="Rectangle 120"/>
          <p:cNvSpPr>
            <a:spLocks noChangeArrowheads="1"/>
          </p:cNvSpPr>
          <p:nvPr/>
        </p:nvSpPr>
        <p:spPr bwMode="auto">
          <a:xfrm>
            <a:off x="5194300" y="5918200"/>
            <a:ext cx="9525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8 Gates</a:t>
            </a:r>
          </a:p>
        </p:txBody>
      </p:sp>
      <p:grpSp>
        <p:nvGrpSpPr>
          <p:cNvPr id="2" name="Group 467"/>
          <p:cNvGrpSpPr>
            <a:grpSpLocks/>
          </p:cNvGrpSpPr>
          <p:nvPr/>
        </p:nvGrpSpPr>
        <p:grpSpPr bwMode="auto">
          <a:xfrm>
            <a:off x="617538" y="4076700"/>
            <a:ext cx="3981450" cy="2465388"/>
            <a:chOff x="389" y="2568"/>
            <a:chExt cx="2508" cy="1553"/>
          </a:xfrm>
        </p:grpSpPr>
        <p:pic>
          <p:nvPicPr>
            <p:cNvPr id="73949" name="Picture 1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3480"/>
              <a:ext cx="31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50" name="Freeform 122"/>
            <p:cNvSpPr>
              <a:spLocks/>
            </p:cNvSpPr>
            <p:nvPr/>
          </p:nvSpPr>
          <p:spPr bwMode="auto">
            <a:xfrm>
              <a:off x="1115" y="3480"/>
              <a:ext cx="321" cy="238"/>
            </a:xfrm>
            <a:custGeom>
              <a:avLst/>
              <a:gdLst>
                <a:gd name="T0" fmla="*/ 20 w 321"/>
                <a:gd name="T1" fmla="*/ 51 h 238"/>
                <a:gd name="T2" fmla="*/ 20 w 321"/>
                <a:gd name="T3" fmla="*/ 82 h 238"/>
                <a:gd name="T4" fmla="*/ 31 w 321"/>
                <a:gd name="T5" fmla="*/ 134 h 238"/>
                <a:gd name="T6" fmla="*/ 20 w 321"/>
                <a:gd name="T7" fmla="*/ 207 h 238"/>
                <a:gd name="T8" fmla="*/ 10 w 321"/>
                <a:gd name="T9" fmla="*/ 238 h 238"/>
                <a:gd name="T10" fmla="*/ 62 w 321"/>
                <a:gd name="T11" fmla="*/ 238 h 238"/>
                <a:gd name="T12" fmla="*/ 145 w 321"/>
                <a:gd name="T13" fmla="*/ 238 h 238"/>
                <a:gd name="T14" fmla="*/ 176 w 321"/>
                <a:gd name="T15" fmla="*/ 227 h 238"/>
                <a:gd name="T16" fmla="*/ 228 w 321"/>
                <a:gd name="T17" fmla="*/ 207 h 238"/>
                <a:gd name="T18" fmla="*/ 269 w 321"/>
                <a:gd name="T19" fmla="*/ 175 h 238"/>
                <a:gd name="T20" fmla="*/ 300 w 321"/>
                <a:gd name="T21" fmla="*/ 144 h 238"/>
                <a:gd name="T22" fmla="*/ 321 w 321"/>
                <a:gd name="T23" fmla="*/ 124 h 238"/>
                <a:gd name="T24" fmla="*/ 321 w 321"/>
                <a:gd name="T25" fmla="*/ 113 h 238"/>
                <a:gd name="T26" fmla="*/ 300 w 321"/>
                <a:gd name="T27" fmla="*/ 82 h 238"/>
                <a:gd name="T28" fmla="*/ 269 w 321"/>
                <a:gd name="T29" fmla="*/ 51 h 238"/>
                <a:gd name="T30" fmla="*/ 228 w 321"/>
                <a:gd name="T31" fmla="*/ 31 h 238"/>
                <a:gd name="T32" fmla="*/ 176 w 321"/>
                <a:gd name="T33" fmla="*/ 0 h 238"/>
                <a:gd name="T34" fmla="*/ 145 w 321"/>
                <a:gd name="T35" fmla="*/ 0 h 238"/>
                <a:gd name="T36" fmla="*/ 51 w 321"/>
                <a:gd name="T37" fmla="*/ 0 h 238"/>
                <a:gd name="T38" fmla="*/ 0 w 321"/>
                <a:gd name="T39" fmla="*/ 0 h 238"/>
                <a:gd name="T40" fmla="*/ 10 w 321"/>
                <a:gd name="T41" fmla="*/ 10 h 238"/>
                <a:gd name="T42" fmla="*/ 10 w 321"/>
                <a:gd name="T43" fmla="*/ 20 h 238"/>
                <a:gd name="T44" fmla="*/ 20 w 321"/>
                <a:gd name="T45" fmla="*/ 51 h 23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1"/>
                <a:gd name="T70" fmla="*/ 0 h 238"/>
                <a:gd name="T71" fmla="*/ 321 w 321"/>
                <a:gd name="T72" fmla="*/ 238 h 23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1" h="238">
                  <a:moveTo>
                    <a:pt x="20" y="51"/>
                  </a:moveTo>
                  <a:lnTo>
                    <a:pt x="20" y="82"/>
                  </a:lnTo>
                  <a:lnTo>
                    <a:pt x="31" y="134"/>
                  </a:lnTo>
                  <a:lnTo>
                    <a:pt x="20" y="207"/>
                  </a:lnTo>
                  <a:lnTo>
                    <a:pt x="10" y="238"/>
                  </a:lnTo>
                  <a:lnTo>
                    <a:pt x="62" y="238"/>
                  </a:lnTo>
                  <a:lnTo>
                    <a:pt x="145" y="238"/>
                  </a:lnTo>
                  <a:lnTo>
                    <a:pt x="176" y="227"/>
                  </a:lnTo>
                  <a:lnTo>
                    <a:pt x="228" y="207"/>
                  </a:lnTo>
                  <a:lnTo>
                    <a:pt x="269" y="175"/>
                  </a:lnTo>
                  <a:lnTo>
                    <a:pt x="300" y="144"/>
                  </a:lnTo>
                  <a:lnTo>
                    <a:pt x="321" y="124"/>
                  </a:lnTo>
                  <a:lnTo>
                    <a:pt x="321" y="113"/>
                  </a:lnTo>
                  <a:lnTo>
                    <a:pt x="300" y="82"/>
                  </a:lnTo>
                  <a:lnTo>
                    <a:pt x="269" y="51"/>
                  </a:lnTo>
                  <a:lnTo>
                    <a:pt x="228" y="31"/>
                  </a:lnTo>
                  <a:lnTo>
                    <a:pt x="176" y="0"/>
                  </a:lnTo>
                  <a:lnTo>
                    <a:pt x="145" y="0"/>
                  </a:lnTo>
                  <a:lnTo>
                    <a:pt x="51" y="0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20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73951" name="Rectangle 123"/>
            <p:cNvSpPr>
              <a:spLocks noChangeArrowheads="1"/>
            </p:cNvSpPr>
            <p:nvPr/>
          </p:nvSpPr>
          <p:spPr bwMode="auto">
            <a:xfrm>
              <a:off x="1353" y="3655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CLK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3952" name="Group 124"/>
            <p:cNvGrpSpPr>
              <a:grpSpLocks/>
            </p:cNvGrpSpPr>
            <p:nvPr/>
          </p:nvGrpSpPr>
          <p:grpSpPr bwMode="auto">
            <a:xfrm>
              <a:off x="1861" y="3749"/>
              <a:ext cx="31" cy="41"/>
              <a:chOff x="1861" y="3749"/>
              <a:chExt cx="31" cy="41"/>
            </a:xfrm>
          </p:grpSpPr>
          <p:pic>
            <p:nvPicPr>
              <p:cNvPr id="74079" name="Picture 12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" y="3749"/>
                <a:ext cx="31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80" name="Freeform 126"/>
              <p:cNvSpPr>
                <a:spLocks/>
              </p:cNvSpPr>
              <p:nvPr/>
            </p:nvSpPr>
            <p:spPr bwMode="auto">
              <a:xfrm>
                <a:off x="1861" y="3749"/>
                <a:ext cx="31" cy="41"/>
              </a:xfrm>
              <a:custGeom>
                <a:avLst/>
                <a:gdLst>
                  <a:gd name="T0" fmla="*/ 10 w 31"/>
                  <a:gd name="T1" fmla="*/ 0 h 41"/>
                  <a:gd name="T2" fmla="*/ 21 w 31"/>
                  <a:gd name="T3" fmla="*/ 0 h 41"/>
                  <a:gd name="T4" fmla="*/ 31 w 31"/>
                  <a:gd name="T5" fmla="*/ 20 h 41"/>
                  <a:gd name="T6" fmla="*/ 10 w 31"/>
                  <a:gd name="T7" fmla="*/ 41 h 41"/>
                  <a:gd name="T8" fmla="*/ 0 w 31"/>
                  <a:gd name="T9" fmla="*/ 20 h 41"/>
                  <a:gd name="T10" fmla="*/ 0 w 31"/>
                  <a:gd name="T11" fmla="*/ 0 h 41"/>
                  <a:gd name="T12" fmla="*/ 10 w 31"/>
                  <a:gd name="T13" fmla="*/ 0 h 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"/>
                  <a:gd name="T22" fmla="*/ 0 h 41"/>
                  <a:gd name="T23" fmla="*/ 31 w 31"/>
                  <a:gd name="T24" fmla="*/ 41 h 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" h="41">
                    <a:moveTo>
                      <a:pt x="10" y="0"/>
                    </a:moveTo>
                    <a:lnTo>
                      <a:pt x="21" y="0"/>
                    </a:lnTo>
                    <a:lnTo>
                      <a:pt x="31" y="20"/>
                    </a:lnTo>
                    <a:lnTo>
                      <a:pt x="10" y="4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3953" name="Rectangle 127"/>
            <p:cNvSpPr>
              <a:spLocks noChangeArrowheads="1"/>
            </p:cNvSpPr>
            <p:nvPr/>
          </p:nvSpPr>
          <p:spPr bwMode="auto">
            <a:xfrm>
              <a:off x="2555" y="3179"/>
              <a:ext cx="34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OPEN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954" name="Picture 1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" y="3169"/>
              <a:ext cx="29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55" name="Freeform 129"/>
            <p:cNvSpPr>
              <a:spLocks/>
            </p:cNvSpPr>
            <p:nvPr/>
          </p:nvSpPr>
          <p:spPr bwMode="auto">
            <a:xfrm>
              <a:off x="2234" y="3169"/>
              <a:ext cx="290" cy="238"/>
            </a:xfrm>
            <a:custGeom>
              <a:avLst/>
              <a:gdLst>
                <a:gd name="T0" fmla="*/ 197 w 290"/>
                <a:gd name="T1" fmla="*/ 0 h 238"/>
                <a:gd name="T2" fmla="*/ 249 w 290"/>
                <a:gd name="T3" fmla="*/ 31 h 238"/>
                <a:gd name="T4" fmla="*/ 269 w 290"/>
                <a:gd name="T5" fmla="*/ 62 h 238"/>
                <a:gd name="T6" fmla="*/ 290 w 290"/>
                <a:gd name="T7" fmla="*/ 114 h 238"/>
                <a:gd name="T8" fmla="*/ 269 w 290"/>
                <a:gd name="T9" fmla="*/ 155 h 238"/>
                <a:gd name="T10" fmla="*/ 249 w 290"/>
                <a:gd name="T11" fmla="*/ 197 h 238"/>
                <a:gd name="T12" fmla="*/ 218 w 290"/>
                <a:gd name="T13" fmla="*/ 217 h 238"/>
                <a:gd name="T14" fmla="*/ 197 w 290"/>
                <a:gd name="T15" fmla="*/ 238 h 238"/>
                <a:gd name="T16" fmla="*/ 155 w 290"/>
                <a:gd name="T17" fmla="*/ 238 h 238"/>
                <a:gd name="T18" fmla="*/ 83 w 290"/>
                <a:gd name="T19" fmla="*/ 238 h 238"/>
                <a:gd name="T20" fmla="*/ 0 w 290"/>
                <a:gd name="T21" fmla="*/ 238 h 238"/>
                <a:gd name="T22" fmla="*/ 0 w 290"/>
                <a:gd name="T23" fmla="*/ 0 h 238"/>
                <a:gd name="T24" fmla="*/ 83 w 290"/>
                <a:gd name="T25" fmla="*/ 0 h 238"/>
                <a:gd name="T26" fmla="*/ 155 w 290"/>
                <a:gd name="T27" fmla="*/ 0 h 238"/>
                <a:gd name="T28" fmla="*/ 197 w 290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0"/>
                <a:gd name="T46" fmla="*/ 0 h 238"/>
                <a:gd name="T47" fmla="*/ 290 w 290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0" h="238">
                  <a:moveTo>
                    <a:pt x="197" y="0"/>
                  </a:moveTo>
                  <a:lnTo>
                    <a:pt x="249" y="31"/>
                  </a:lnTo>
                  <a:lnTo>
                    <a:pt x="269" y="62"/>
                  </a:lnTo>
                  <a:lnTo>
                    <a:pt x="290" y="114"/>
                  </a:lnTo>
                  <a:lnTo>
                    <a:pt x="269" y="155"/>
                  </a:lnTo>
                  <a:lnTo>
                    <a:pt x="249" y="197"/>
                  </a:lnTo>
                  <a:lnTo>
                    <a:pt x="218" y="217"/>
                  </a:lnTo>
                  <a:lnTo>
                    <a:pt x="197" y="238"/>
                  </a:lnTo>
                  <a:lnTo>
                    <a:pt x="155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5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73956" name="Rectangle 130"/>
            <p:cNvSpPr>
              <a:spLocks noChangeArrowheads="1"/>
            </p:cNvSpPr>
            <p:nvPr/>
          </p:nvSpPr>
          <p:spPr bwMode="auto">
            <a:xfrm>
              <a:off x="1363" y="2827"/>
              <a:ext cx="2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CLK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957" name="Picture 1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" y="2651"/>
              <a:ext cx="31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58" name="Freeform 132"/>
            <p:cNvSpPr>
              <a:spLocks/>
            </p:cNvSpPr>
            <p:nvPr/>
          </p:nvSpPr>
          <p:spPr bwMode="auto">
            <a:xfrm>
              <a:off x="1115" y="2651"/>
              <a:ext cx="321" cy="249"/>
            </a:xfrm>
            <a:custGeom>
              <a:avLst/>
              <a:gdLst>
                <a:gd name="T0" fmla="*/ 20 w 321"/>
                <a:gd name="T1" fmla="*/ 63 h 249"/>
                <a:gd name="T2" fmla="*/ 31 w 321"/>
                <a:gd name="T3" fmla="*/ 135 h 249"/>
                <a:gd name="T4" fmla="*/ 20 w 321"/>
                <a:gd name="T5" fmla="*/ 207 h 249"/>
                <a:gd name="T6" fmla="*/ 10 w 321"/>
                <a:gd name="T7" fmla="*/ 239 h 249"/>
                <a:gd name="T8" fmla="*/ 62 w 321"/>
                <a:gd name="T9" fmla="*/ 239 h 249"/>
                <a:gd name="T10" fmla="*/ 145 w 321"/>
                <a:gd name="T11" fmla="*/ 249 h 249"/>
                <a:gd name="T12" fmla="*/ 176 w 321"/>
                <a:gd name="T13" fmla="*/ 239 h 249"/>
                <a:gd name="T14" fmla="*/ 228 w 321"/>
                <a:gd name="T15" fmla="*/ 218 h 249"/>
                <a:gd name="T16" fmla="*/ 269 w 321"/>
                <a:gd name="T17" fmla="*/ 187 h 249"/>
                <a:gd name="T18" fmla="*/ 300 w 321"/>
                <a:gd name="T19" fmla="*/ 156 h 249"/>
                <a:gd name="T20" fmla="*/ 321 w 321"/>
                <a:gd name="T21" fmla="*/ 125 h 249"/>
                <a:gd name="T22" fmla="*/ 321 w 321"/>
                <a:gd name="T23" fmla="*/ 114 h 249"/>
                <a:gd name="T24" fmla="*/ 300 w 321"/>
                <a:gd name="T25" fmla="*/ 83 h 249"/>
                <a:gd name="T26" fmla="*/ 269 w 321"/>
                <a:gd name="T27" fmla="*/ 52 h 249"/>
                <a:gd name="T28" fmla="*/ 228 w 321"/>
                <a:gd name="T29" fmla="*/ 32 h 249"/>
                <a:gd name="T30" fmla="*/ 176 w 321"/>
                <a:gd name="T31" fmla="*/ 0 h 249"/>
                <a:gd name="T32" fmla="*/ 145 w 321"/>
                <a:gd name="T33" fmla="*/ 0 h 249"/>
                <a:gd name="T34" fmla="*/ 51 w 321"/>
                <a:gd name="T35" fmla="*/ 0 h 249"/>
                <a:gd name="T36" fmla="*/ 0 w 321"/>
                <a:gd name="T37" fmla="*/ 0 h 249"/>
                <a:gd name="T38" fmla="*/ 10 w 321"/>
                <a:gd name="T39" fmla="*/ 11 h 249"/>
                <a:gd name="T40" fmla="*/ 20 w 321"/>
                <a:gd name="T41" fmla="*/ 63 h 24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1"/>
                <a:gd name="T64" fmla="*/ 0 h 249"/>
                <a:gd name="T65" fmla="*/ 321 w 321"/>
                <a:gd name="T66" fmla="*/ 249 h 24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1" h="249">
                  <a:moveTo>
                    <a:pt x="20" y="63"/>
                  </a:moveTo>
                  <a:lnTo>
                    <a:pt x="31" y="135"/>
                  </a:lnTo>
                  <a:lnTo>
                    <a:pt x="20" y="207"/>
                  </a:lnTo>
                  <a:lnTo>
                    <a:pt x="10" y="239"/>
                  </a:lnTo>
                  <a:lnTo>
                    <a:pt x="62" y="239"/>
                  </a:lnTo>
                  <a:lnTo>
                    <a:pt x="145" y="249"/>
                  </a:lnTo>
                  <a:lnTo>
                    <a:pt x="176" y="239"/>
                  </a:lnTo>
                  <a:lnTo>
                    <a:pt x="228" y="218"/>
                  </a:lnTo>
                  <a:lnTo>
                    <a:pt x="269" y="187"/>
                  </a:lnTo>
                  <a:lnTo>
                    <a:pt x="300" y="156"/>
                  </a:lnTo>
                  <a:lnTo>
                    <a:pt x="321" y="125"/>
                  </a:lnTo>
                  <a:lnTo>
                    <a:pt x="321" y="114"/>
                  </a:lnTo>
                  <a:lnTo>
                    <a:pt x="300" y="83"/>
                  </a:lnTo>
                  <a:lnTo>
                    <a:pt x="269" y="52"/>
                  </a:lnTo>
                  <a:lnTo>
                    <a:pt x="228" y="32"/>
                  </a:lnTo>
                  <a:lnTo>
                    <a:pt x="176" y="0"/>
                  </a:lnTo>
                  <a:lnTo>
                    <a:pt x="145" y="0"/>
                  </a:lnTo>
                  <a:lnTo>
                    <a:pt x="51" y="0"/>
                  </a:lnTo>
                  <a:lnTo>
                    <a:pt x="0" y="0"/>
                  </a:lnTo>
                  <a:lnTo>
                    <a:pt x="10" y="11"/>
                  </a:lnTo>
                  <a:lnTo>
                    <a:pt x="20" y="63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59" name="Picture 13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883"/>
              <a:ext cx="3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0" name="Freeform 134"/>
            <p:cNvSpPr>
              <a:spLocks/>
            </p:cNvSpPr>
            <p:nvPr/>
          </p:nvSpPr>
          <p:spPr bwMode="auto">
            <a:xfrm>
              <a:off x="648" y="3883"/>
              <a:ext cx="301" cy="238"/>
            </a:xfrm>
            <a:custGeom>
              <a:avLst/>
              <a:gdLst>
                <a:gd name="T0" fmla="*/ 197 w 301"/>
                <a:gd name="T1" fmla="*/ 0 h 238"/>
                <a:gd name="T2" fmla="*/ 259 w 301"/>
                <a:gd name="T3" fmla="*/ 31 h 238"/>
                <a:gd name="T4" fmla="*/ 280 w 301"/>
                <a:gd name="T5" fmla="*/ 62 h 238"/>
                <a:gd name="T6" fmla="*/ 301 w 301"/>
                <a:gd name="T7" fmla="*/ 114 h 238"/>
                <a:gd name="T8" fmla="*/ 280 w 301"/>
                <a:gd name="T9" fmla="*/ 155 h 238"/>
                <a:gd name="T10" fmla="*/ 259 w 301"/>
                <a:gd name="T11" fmla="*/ 197 h 238"/>
                <a:gd name="T12" fmla="*/ 228 w 301"/>
                <a:gd name="T13" fmla="*/ 218 h 238"/>
                <a:gd name="T14" fmla="*/ 197 w 301"/>
                <a:gd name="T15" fmla="*/ 238 h 238"/>
                <a:gd name="T16" fmla="*/ 156 w 301"/>
                <a:gd name="T17" fmla="*/ 238 h 238"/>
                <a:gd name="T18" fmla="*/ 83 w 301"/>
                <a:gd name="T19" fmla="*/ 238 h 238"/>
                <a:gd name="T20" fmla="*/ 0 w 301"/>
                <a:gd name="T21" fmla="*/ 238 h 238"/>
                <a:gd name="T22" fmla="*/ 0 w 301"/>
                <a:gd name="T23" fmla="*/ 0 h 238"/>
                <a:gd name="T24" fmla="*/ 83 w 301"/>
                <a:gd name="T25" fmla="*/ 0 h 238"/>
                <a:gd name="T26" fmla="*/ 156 w 301"/>
                <a:gd name="T27" fmla="*/ 0 h 238"/>
                <a:gd name="T28" fmla="*/ 197 w 301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8"/>
                <a:gd name="T47" fmla="*/ 301 w 301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8">
                  <a:moveTo>
                    <a:pt x="197" y="0"/>
                  </a:moveTo>
                  <a:lnTo>
                    <a:pt x="259" y="31"/>
                  </a:lnTo>
                  <a:lnTo>
                    <a:pt x="280" y="62"/>
                  </a:lnTo>
                  <a:lnTo>
                    <a:pt x="301" y="114"/>
                  </a:lnTo>
                  <a:lnTo>
                    <a:pt x="280" y="155"/>
                  </a:lnTo>
                  <a:lnTo>
                    <a:pt x="259" y="197"/>
                  </a:lnTo>
                  <a:lnTo>
                    <a:pt x="228" y="218"/>
                  </a:lnTo>
                  <a:lnTo>
                    <a:pt x="197" y="238"/>
                  </a:lnTo>
                  <a:lnTo>
                    <a:pt x="156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1" name="Picture 13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624"/>
              <a:ext cx="3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2" name="Freeform 136"/>
            <p:cNvSpPr>
              <a:spLocks/>
            </p:cNvSpPr>
            <p:nvPr/>
          </p:nvSpPr>
          <p:spPr bwMode="auto">
            <a:xfrm>
              <a:off x="648" y="3624"/>
              <a:ext cx="301" cy="238"/>
            </a:xfrm>
            <a:custGeom>
              <a:avLst/>
              <a:gdLst>
                <a:gd name="T0" fmla="*/ 197 w 301"/>
                <a:gd name="T1" fmla="*/ 0 h 238"/>
                <a:gd name="T2" fmla="*/ 259 w 301"/>
                <a:gd name="T3" fmla="*/ 31 h 238"/>
                <a:gd name="T4" fmla="*/ 280 w 301"/>
                <a:gd name="T5" fmla="*/ 63 h 238"/>
                <a:gd name="T6" fmla="*/ 301 w 301"/>
                <a:gd name="T7" fmla="*/ 114 h 238"/>
                <a:gd name="T8" fmla="*/ 280 w 301"/>
                <a:gd name="T9" fmla="*/ 156 h 238"/>
                <a:gd name="T10" fmla="*/ 259 w 301"/>
                <a:gd name="T11" fmla="*/ 197 h 238"/>
                <a:gd name="T12" fmla="*/ 228 w 301"/>
                <a:gd name="T13" fmla="*/ 218 h 238"/>
                <a:gd name="T14" fmla="*/ 197 w 301"/>
                <a:gd name="T15" fmla="*/ 238 h 238"/>
                <a:gd name="T16" fmla="*/ 156 w 301"/>
                <a:gd name="T17" fmla="*/ 238 h 238"/>
                <a:gd name="T18" fmla="*/ 83 w 301"/>
                <a:gd name="T19" fmla="*/ 238 h 238"/>
                <a:gd name="T20" fmla="*/ 0 w 301"/>
                <a:gd name="T21" fmla="*/ 238 h 238"/>
                <a:gd name="T22" fmla="*/ 0 w 301"/>
                <a:gd name="T23" fmla="*/ 0 h 238"/>
                <a:gd name="T24" fmla="*/ 83 w 301"/>
                <a:gd name="T25" fmla="*/ 0 h 238"/>
                <a:gd name="T26" fmla="*/ 156 w 301"/>
                <a:gd name="T27" fmla="*/ 0 h 238"/>
                <a:gd name="T28" fmla="*/ 197 w 301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8"/>
                <a:gd name="T47" fmla="*/ 301 w 301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8">
                  <a:moveTo>
                    <a:pt x="197" y="0"/>
                  </a:moveTo>
                  <a:lnTo>
                    <a:pt x="259" y="31"/>
                  </a:lnTo>
                  <a:lnTo>
                    <a:pt x="280" y="63"/>
                  </a:lnTo>
                  <a:lnTo>
                    <a:pt x="301" y="114"/>
                  </a:lnTo>
                  <a:lnTo>
                    <a:pt x="280" y="156"/>
                  </a:lnTo>
                  <a:lnTo>
                    <a:pt x="259" y="197"/>
                  </a:lnTo>
                  <a:lnTo>
                    <a:pt x="228" y="218"/>
                  </a:lnTo>
                  <a:lnTo>
                    <a:pt x="197" y="238"/>
                  </a:lnTo>
                  <a:lnTo>
                    <a:pt x="156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3" name="Picture 13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366"/>
              <a:ext cx="30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4" name="Freeform 138"/>
            <p:cNvSpPr>
              <a:spLocks/>
            </p:cNvSpPr>
            <p:nvPr/>
          </p:nvSpPr>
          <p:spPr bwMode="auto">
            <a:xfrm>
              <a:off x="648" y="3366"/>
              <a:ext cx="301" cy="238"/>
            </a:xfrm>
            <a:custGeom>
              <a:avLst/>
              <a:gdLst>
                <a:gd name="T0" fmla="*/ 197 w 301"/>
                <a:gd name="T1" fmla="*/ 0 h 238"/>
                <a:gd name="T2" fmla="*/ 259 w 301"/>
                <a:gd name="T3" fmla="*/ 31 h 238"/>
                <a:gd name="T4" fmla="*/ 280 w 301"/>
                <a:gd name="T5" fmla="*/ 62 h 238"/>
                <a:gd name="T6" fmla="*/ 301 w 301"/>
                <a:gd name="T7" fmla="*/ 114 h 238"/>
                <a:gd name="T8" fmla="*/ 280 w 301"/>
                <a:gd name="T9" fmla="*/ 155 h 238"/>
                <a:gd name="T10" fmla="*/ 259 w 301"/>
                <a:gd name="T11" fmla="*/ 196 h 238"/>
                <a:gd name="T12" fmla="*/ 228 w 301"/>
                <a:gd name="T13" fmla="*/ 217 h 238"/>
                <a:gd name="T14" fmla="*/ 197 w 301"/>
                <a:gd name="T15" fmla="*/ 238 h 238"/>
                <a:gd name="T16" fmla="*/ 156 w 301"/>
                <a:gd name="T17" fmla="*/ 238 h 238"/>
                <a:gd name="T18" fmla="*/ 83 w 301"/>
                <a:gd name="T19" fmla="*/ 238 h 238"/>
                <a:gd name="T20" fmla="*/ 0 w 301"/>
                <a:gd name="T21" fmla="*/ 238 h 238"/>
                <a:gd name="T22" fmla="*/ 0 w 301"/>
                <a:gd name="T23" fmla="*/ 0 h 238"/>
                <a:gd name="T24" fmla="*/ 83 w 301"/>
                <a:gd name="T25" fmla="*/ 0 h 238"/>
                <a:gd name="T26" fmla="*/ 156 w 301"/>
                <a:gd name="T27" fmla="*/ 0 h 238"/>
                <a:gd name="T28" fmla="*/ 197 w 301"/>
                <a:gd name="T29" fmla="*/ 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8"/>
                <a:gd name="T47" fmla="*/ 301 w 301"/>
                <a:gd name="T48" fmla="*/ 238 h 2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8">
                  <a:moveTo>
                    <a:pt x="197" y="0"/>
                  </a:moveTo>
                  <a:lnTo>
                    <a:pt x="259" y="31"/>
                  </a:lnTo>
                  <a:lnTo>
                    <a:pt x="280" y="62"/>
                  </a:lnTo>
                  <a:lnTo>
                    <a:pt x="301" y="114"/>
                  </a:lnTo>
                  <a:lnTo>
                    <a:pt x="280" y="155"/>
                  </a:lnTo>
                  <a:lnTo>
                    <a:pt x="259" y="196"/>
                  </a:lnTo>
                  <a:lnTo>
                    <a:pt x="228" y="217"/>
                  </a:lnTo>
                  <a:lnTo>
                    <a:pt x="197" y="238"/>
                  </a:lnTo>
                  <a:lnTo>
                    <a:pt x="156" y="238"/>
                  </a:lnTo>
                  <a:lnTo>
                    <a:pt x="83" y="238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5" name="Picture 13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3117"/>
              <a:ext cx="301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6" name="Freeform 140"/>
            <p:cNvSpPr>
              <a:spLocks/>
            </p:cNvSpPr>
            <p:nvPr/>
          </p:nvSpPr>
          <p:spPr bwMode="auto">
            <a:xfrm>
              <a:off x="648" y="3117"/>
              <a:ext cx="301" cy="228"/>
            </a:xfrm>
            <a:custGeom>
              <a:avLst/>
              <a:gdLst>
                <a:gd name="T0" fmla="*/ 197 w 301"/>
                <a:gd name="T1" fmla="*/ 0 h 228"/>
                <a:gd name="T2" fmla="*/ 259 w 301"/>
                <a:gd name="T3" fmla="*/ 31 h 228"/>
                <a:gd name="T4" fmla="*/ 280 w 301"/>
                <a:gd name="T5" fmla="*/ 62 h 228"/>
                <a:gd name="T6" fmla="*/ 301 w 301"/>
                <a:gd name="T7" fmla="*/ 114 h 228"/>
                <a:gd name="T8" fmla="*/ 280 w 301"/>
                <a:gd name="T9" fmla="*/ 155 h 228"/>
                <a:gd name="T10" fmla="*/ 259 w 301"/>
                <a:gd name="T11" fmla="*/ 197 h 228"/>
                <a:gd name="T12" fmla="*/ 197 w 301"/>
                <a:gd name="T13" fmla="*/ 228 h 228"/>
                <a:gd name="T14" fmla="*/ 156 w 301"/>
                <a:gd name="T15" fmla="*/ 228 h 228"/>
                <a:gd name="T16" fmla="*/ 83 w 301"/>
                <a:gd name="T17" fmla="*/ 228 h 228"/>
                <a:gd name="T18" fmla="*/ 0 w 301"/>
                <a:gd name="T19" fmla="*/ 228 h 228"/>
                <a:gd name="T20" fmla="*/ 0 w 301"/>
                <a:gd name="T21" fmla="*/ 0 h 228"/>
                <a:gd name="T22" fmla="*/ 83 w 301"/>
                <a:gd name="T23" fmla="*/ 0 h 228"/>
                <a:gd name="T24" fmla="*/ 156 w 301"/>
                <a:gd name="T25" fmla="*/ 0 h 228"/>
                <a:gd name="T26" fmla="*/ 197 w 301"/>
                <a:gd name="T27" fmla="*/ 0 h 2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01"/>
                <a:gd name="T43" fmla="*/ 0 h 228"/>
                <a:gd name="T44" fmla="*/ 301 w 301"/>
                <a:gd name="T45" fmla="*/ 228 h 2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01" h="228">
                  <a:moveTo>
                    <a:pt x="197" y="0"/>
                  </a:moveTo>
                  <a:lnTo>
                    <a:pt x="259" y="31"/>
                  </a:lnTo>
                  <a:lnTo>
                    <a:pt x="280" y="62"/>
                  </a:lnTo>
                  <a:lnTo>
                    <a:pt x="301" y="114"/>
                  </a:lnTo>
                  <a:lnTo>
                    <a:pt x="280" y="155"/>
                  </a:lnTo>
                  <a:lnTo>
                    <a:pt x="259" y="197"/>
                  </a:lnTo>
                  <a:lnTo>
                    <a:pt x="197" y="228"/>
                  </a:lnTo>
                  <a:lnTo>
                    <a:pt x="156" y="228"/>
                  </a:lnTo>
                  <a:lnTo>
                    <a:pt x="83" y="228"/>
                  </a:lnTo>
                  <a:lnTo>
                    <a:pt x="0" y="22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pic>
          <p:nvPicPr>
            <p:cNvPr id="73967" name="Picture 1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" y="2858"/>
              <a:ext cx="30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68" name="Freeform 142"/>
            <p:cNvSpPr>
              <a:spLocks/>
            </p:cNvSpPr>
            <p:nvPr/>
          </p:nvSpPr>
          <p:spPr bwMode="auto">
            <a:xfrm>
              <a:off x="648" y="2858"/>
              <a:ext cx="301" cy="239"/>
            </a:xfrm>
            <a:custGeom>
              <a:avLst/>
              <a:gdLst>
                <a:gd name="T0" fmla="*/ 197 w 301"/>
                <a:gd name="T1" fmla="*/ 0 h 239"/>
                <a:gd name="T2" fmla="*/ 259 w 301"/>
                <a:gd name="T3" fmla="*/ 32 h 239"/>
                <a:gd name="T4" fmla="*/ 280 w 301"/>
                <a:gd name="T5" fmla="*/ 63 h 239"/>
                <a:gd name="T6" fmla="*/ 301 w 301"/>
                <a:gd name="T7" fmla="*/ 114 h 239"/>
                <a:gd name="T8" fmla="*/ 280 w 301"/>
                <a:gd name="T9" fmla="*/ 156 h 239"/>
                <a:gd name="T10" fmla="*/ 259 w 301"/>
                <a:gd name="T11" fmla="*/ 197 h 239"/>
                <a:gd name="T12" fmla="*/ 228 w 301"/>
                <a:gd name="T13" fmla="*/ 218 h 239"/>
                <a:gd name="T14" fmla="*/ 197 w 301"/>
                <a:gd name="T15" fmla="*/ 239 h 239"/>
                <a:gd name="T16" fmla="*/ 156 w 301"/>
                <a:gd name="T17" fmla="*/ 239 h 239"/>
                <a:gd name="T18" fmla="*/ 83 w 301"/>
                <a:gd name="T19" fmla="*/ 239 h 239"/>
                <a:gd name="T20" fmla="*/ 0 w 301"/>
                <a:gd name="T21" fmla="*/ 239 h 239"/>
                <a:gd name="T22" fmla="*/ 0 w 301"/>
                <a:gd name="T23" fmla="*/ 0 h 239"/>
                <a:gd name="T24" fmla="*/ 83 w 301"/>
                <a:gd name="T25" fmla="*/ 0 h 239"/>
                <a:gd name="T26" fmla="*/ 156 w 301"/>
                <a:gd name="T27" fmla="*/ 0 h 239"/>
                <a:gd name="T28" fmla="*/ 197 w 301"/>
                <a:gd name="T29" fmla="*/ 0 h 2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1"/>
                <a:gd name="T46" fmla="*/ 0 h 239"/>
                <a:gd name="T47" fmla="*/ 301 w 301"/>
                <a:gd name="T48" fmla="*/ 239 h 2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1" h="239">
                  <a:moveTo>
                    <a:pt x="197" y="0"/>
                  </a:moveTo>
                  <a:lnTo>
                    <a:pt x="259" y="32"/>
                  </a:lnTo>
                  <a:lnTo>
                    <a:pt x="280" y="63"/>
                  </a:lnTo>
                  <a:lnTo>
                    <a:pt x="301" y="114"/>
                  </a:lnTo>
                  <a:lnTo>
                    <a:pt x="280" y="156"/>
                  </a:lnTo>
                  <a:lnTo>
                    <a:pt x="259" y="197"/>
                  </a:lnTo>
                  <a:lnTo>
                    <a:pt x="228" y="218"/>
                  </a:lnTo>
                  <a:lnTo>
                    <a:pt x="197" y="239"/>
                  </a:lnTo>
                  <a:lnTo>
                    <a:pt x="156" y="239"/>
                  </a:lnTo>
                  <a:lnTo>
                    <a:pt x="83" y="239"/>
                  </a:lnTo>
                  <a:lnTo>
                    <a:pt x="0" y="239"/>
                  </a:lnTo>
                  <a:lnTo>
                    <a:pt x="0" y="0"/>
                  </a:lnTo>
                  <a:lnTo>
                    <a:pt x="83" y="0"/>
                  </a:lnTo>
                  <a:lnTo>
                    <a:pt x="156" y="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69" name="Group 143"/>
            <p:cNvGrpSpPr>
              <a:grpSpLocks/>
            </p:cNvGrpSpPr>
            <p:nvPr/>
          </p:nvGrpSpPr>
          <p:grpSpPr bwMode="auto">
            <a:xfrm>
              <a:off x="1954" y="3490"/>
              <a:ext cx="145" cy="155"/>
              <a:chOff x="1954" y="3490"/>
              <a:chExt cx="145" cy="155"/>
            </a:xfrm>
          </p:grpSpPr>
          <p:sp>
            <p:nvSpPr>
              <p:cNvPr id="74077" name="Rectangle 144"/>
              <p:cNvSpPr>
                <a:spLocks noChangeArrowheads="1"/>
              </p:cNvSpPr>
              <p:nvPr/>
            </p:nvSpPr>
            <p:spPr bwMode="auto">
              <a:xfrm>
                <a:off x="1954" y="3490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8" name="Rectangle 145"/>
              <p:cNvSpPr>
                <a:spLocks noChangeArrowheads="1"/>
              </p:cNvSpPr>
              <p:nvPr/>
            </p:nvSpPr>
            <p:spPr bwMode="auto">
              <a:xfrm>
                <a:off x="2016" y="3541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70" name="Rectangle 146"/>
            <p:cNvSpPr>
              <a:spLocks noChangeArrowheads="1"/>
            </p:cNvSpPr>
            <p:nvPr/>
          </p:nvSpPr>
          <p:spPr bwMode="auto">
            <a:xfrm>
              <a:off x="1617" y="2698"/>
              <a:ext cx="249" cy="33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1" name="Rectangle 147"/>
            <p:cNvSpPr>
              <a:spLocks noChangeArrowheads="1"/>
            </p:cNvSpPr>
            <p:nvPr/>
          </p:nvSpPr>
          <p:spPr bwMode="auto">
            <a:xfrm>
              <a:off x="1633" y="2703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2" name="Rectangle 148"/>
            <p:cNvSpPr>
              <a:spLocks noChangeArrowheads="1"/>
            </p:cNvSpPr>
            <p:nvPr/>
          </p:nvSpPr>
          <p:spPr bwMode="auto">
            <a:xfrm>
              <a:off x="1695" y="2910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R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3" name="Rectangle 149"/>
            <p:cNvSpPr>
              <a:spLocks noChangeArrowheads="1"/>
            </p:cNvSpPr>
            <p:nvPr/>
          </p:nvSpPr>
          <p:spPr bwMode="auto">
            <a:xfrm>
              <a:off x="1778" y="2703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4" name="Rectangle 150"/>
            <p:cNvSpPr>
              <a:spLocks noChangeArrowheads="1"/>
            </p:cNvSpPr>
            <p:nvPr/>
          </p:nvSpPr>
          <p:spPr bwMode="auto">
            <a:xfrm>
              <a:off x="1778" y="2869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5" name="Rectangle 151"/>
            <p:cNvSpPr>
              <a:spLocks noChangeArrowheads="1"/>
            </p:cNvSpPr>
            <p:nvPr/>
          </p:nvSpPr>
          <p:spPr bwMode="auto">
            <a:xfrm>
              <a:off x="1617" y="3526"/>
              <a:ext cx="249" cy="33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6" name="Rectangle 152"/>
            <p:cNvSpPr>
              <a:spLocks noChangeArrowheads="1"/>
            </p:cNvSpPr>
            <p:nvPr/>
          </p:nvSpPr>
          <p:spPr bwMode="auto">
            <a:xfrm>
              <a:off x="1633" y="3531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7" name="Rectangle 153"/>
            <p:cNvSpPr>
              <a:spLocks noChangeArrowheads="1"/>
            </p:cNvSpPr>
            <p:nvPr/>
          </p:nvSpPr>
          <p:spPr bwMode="auto">
            <a:xfrm>
              <a:off x="1695" y="3738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R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8" name="Rectangle 154"/>
            <p:cNvSpPr>
              <a:spLocks noChangeArrowheads="1"/>
            </p:cNvSpPr>
            <p:nvPr/>
          </p:nvSpPr>
          <p:spPr bwMode="auto">
            <a:xfrm>
              <a:off x="1778" y="3531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79" name="Rectangle 155"/>
            <p:cNvSpPr>
              <a:spLocks noChangeArrowheads="1"/>
            </p:cNvSpPr>
            <p:nvPr/>
          </p:nvSpPr>
          <p:spPr bwMode="auto">
            <a:xfrm>
              <a:off x="1778" y="3697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Q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80" name="Line 156"/>
            <p:cNvSpPr>
              <a:spLocks noChangeShapeType="1"/>
            </p:cNvSpPr>
            <p:nvPr/>
          </p:nvSpPr>
          <p:spPr bwMode="auto">
            <a:xfrm flipV="1">
              <a:off x="1115" y="3718"/>
              <a:ext cx="1" cy="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1" name="Line 157"/>
            <p:cNvSpPr>
              <a:spLocks noChangeShapeType="1"/>
            </p:cNvSpPr>
            <p:nvPr/>
          </p:nvSpPr>
          <p:spPr bwMode="auto">
            <a:xfrm>
              <a:off x="1115" y="3397"/>
              <a:ext cx="1" cy="8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2" name="Line 158"/>
            <p:cNvSpPr>
              <a:spLocks noChangeShapeType="1"/>
            </p:cNvSpPr>
            <p:nvPr/>
          </p:nvSpPr>
          <p:spPr bwMode="auto">
            <a:xfrm>
              <a:off x="1892" y="2941"/>
              <a:ext cx="17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83" name="Group 159"/>
            <p:cNvGrpSpPr>
              <a:grpSpLocks/>
            </p:cNvGrpSpPr>
            <p:nvPr/>
          </p:nvGrpSpPr>
          <p:grpSpPr bwMode="auto">
            <a:xfrm>
              <a:off x="1923" y="2827"/>
              <a:ext cx="197" cy="155"/>
              <a:chOff x="1923" y="2827"/>
              <a:chExt cx="197" cy="155"/>
            </a:xfrm>
          </p:grpSpPr>
          <p:sp>
            <p:nvSpPr>
              <p:cNvPr id="74074" name="Rectangle 160"/>
              <p:cNvSpPr>
                <a:spLocks noChangeArrowheads="1"/>
              </p:cNvSpPr>
              <p:nvPr/>
            </p:nvSpPr>
            <p:spPr bwMode="auto">
              <a:xfrm>
                <a:off x="1923" y="2827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5" name="Rectangle 161"/>
              <p:cNvSpPr>
                <a:spLocks noChangeArrowheads="1"/>
              </p:cNvSpPr>
              <p:nvPr/>
            </p:nvSpPr>
            <p:spPr bwMode="auto">
              <a:xfrm>
                <a:off x="1964" y="2827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6" name="Rectangle 162"/>
              <p:cNvSpPr>
                <a:spLocks noChangeArrowheads="1"/>
              </p:cNvSpPr>
              <p:nvPr/>
            </p:nvSpPr>
            <p:spPr bwMode="auto">
              <a:xfrm>
                <a:off x="2037" y="2879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84" name="Line 163"/>
            <p:cNvSpPr>
              <a:spLocks noChangeShapeType="1"/>
            </p:cNvSpPr>
            <p:nvPr/>
          </p:nvSpPr>
          <p:spPr bwMode="auto">
            <a:xfrm>
              <a:off x="1436" y="2776"/>
              <a:ext cx="17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5" name="Rectangle 164"/>
            <p:cNvSpPr>
              <a:spLocks noChangeArrowheads="1"/>
            </p:cNvSpPr>
            <p:nvPr/>
          </p:nvSpPr>
          <p:spPr bwMode="auto">
            <a:xfrm>
              <a:off x="1457" y="3862"/>
              <a:ext cx="32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\reset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86" name="Rectangle 165"/>
            <p:cNvSpPr>
              <a:spLocks noChangeArrowheads="1"/>
            </p:cNvSpPr>
            <p:nvPr/>
          </p:nvSpPr>
          <p:spPr bwMode="auto">
            <a:xfrm>
              <a:off x="1457" y="3034"/>
              <a:ext cx="32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\reset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87" name="Line 166"/>
            <p:cNvSpPr>
              <a:spLocks noChangeShapeType="1"/>
            </p:cNvSpPr>
            <p:nvPr/>
          </p:nvSpPr>
          <p:spPr bwMode="auto">
            <a:xfrm>
              <a:off x="1436" y="3604"/>
              <a:ext cx="17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988" name="Line 167"/>
            <p:cNvSpPr>
              <a:spLocks noChangeShapeType="1"/>
            </p:cNvSpPr>
            <p:nvPr/>
          </p:nvSpPr>
          <p:spPr bwMode="auto">
            <a:xfrm>
              <a:off x="565" y="3272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89" name="Group 168"/>
            <p:cNvGrpSpPr>
              <a:grpSpLocks/>
            </p:cNvGrpSpPr>
            <p:nvPr/>
          </p:nvGrpSpPr>
          <p:grpSpPr bwMode="auto">
            <a:xfrm>
              <a:off x="389" y="3200"/>
              <a:ext cx="197" cy="155"/>
              <a:chOff x="389" y="3200"/>
              <a:chExt cx="197" cy="155"/>
            </a:xfrm>
          </p:grpSpPr>
          <p:sp>
            <p:nvSpPr>
              <p:cNvPr id="74071" name="Rectangle 169"/>
              <p:cNvSpPr>
                <a:spLocks noChangeArrowheads="1"/>
              </p:cNvSpPr>
              <p:nvPr/>
            </p:nvSpPr>
            <p:spPr bwMode="auto">
              <a:xfrm>
                <a:off x="389" y="3200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2" name="Rectangle 170"/>
              <p:cNvSpPr>
                <a:spLocks noChangeArrowheads="1"/>
              </p:cNvSpPr>
              <p:nvPr/>
            </p:nvSpPr>
            <p:spPr bwMode="auto">
              <a:xfrm>
                <a:off x="441" y="3200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3" name="Rectangle 171"/>
              <p:cNvSpPr>
                <a:spLocks noChangeArrowheads="1"/>
              </p:cNvSpPr>
              <p:nvPr/>
            </p:nvSpPr>
            <p:spPr bwMode="auto">
              <a:xfrm>
                <a:off x="503" y="3252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0" name="Line 172"/>
            <p:cNvSpPr>
              <a:spLocks noChangeShapeType="1"/>
            </p:cNvSpPr>
            <p:nvPr/>
          </p:nvSpPr>
          <p:spPr bwMode="auto">
            <a:xfrm>
              <a:off x="1892" y="3769"/>
              <a:ext cx="16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1" name="Group 173"/>
            <p:cNvGrpSpPr>
              <a:grpSpLocks/>
            </p:cNvGrpSpPr>
            <p:nvPr/>
          </p:nvGrpSpPr>
          <p:grpSpPr bwMode="auto">
            <a:xfrm>
              <a:off x="1913" y="3655"/>
              <a:ext cx="197" cy="155"/>
              <a:chOff x="1913" y="3655"/>
              <a:chExt cx="197" cy="155"/>
            </a:xfrm>
          </p:grpSpPr>
          <p:sp>
            <p:nvSpPr>
              <p:cNvPr id="74068" name="Rectangle 174"/>
              <p:cNvSpPr>
                <a:spLocks noChangeArrowheads="1"/>
              </p:cNvSpPr>
              <p:nvPr/>
            </p:nvSpPr>
            <p:spPr bwMode="auto">
              <a:xfrm>
                <a:off x="1913" y="3655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9" name="Rectangle 175"/>
              <p:cNvSpPr>
                <a:spLocks noChangeArrowheads="1"/>
              </p:cNvSpPr>
              <p:nvPr/>
            </p:nvSpPr>
            <p:spPr bwMode="auto">
              <a:xfrm>
                <a:off x="1964" y="3655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70" name="Rectangle 176"/>
              <p:cNvSpPr>
                <a:spLocks noChangeArrowheads="1"/>
              </p:cNvSpPr>
              <p:nvPr/>
            </p:nvSpPr>
            <p:spPr bwMode="auto">
              <a:xfrm>
                <a:off x="2027" y="3707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2" name="Line 177"/>
            <p:cNvSpPr>
              <a:spLocks noChangeShapeType="1"/>
            </p:cNvSpPr>
            <p:nvPr/>
          </p:nvSpPr>
          <p:spPr bwMode="auto">
            <a:xfrm>
              <a:off x="565" y="3438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3" name="Group 178"/>
            <p:cNvGrpSpPr>
              <a:grpSpLocks/>
            </p:cNvGrpSpPr>
            <p:nvPr/>
          </p:nvGrpSpPr>
          <p:grpSpPr bwMode="auto">
            <a:xfrm>
              <a:off x="451" y="3365"/>
              <a:ext cx="145" cy="155"/>
              <a:chOff x="451" y="3365"/>
              <a:chExt cx="145" cy="155"/>
            </a:xfrm>
          </p:grpSpPr>
          <p:sp>
            <p:nvSpPr>
              <p:cNvPr id="74066" name="Rectangle 179"/>
              <p:cNvSpPr>
                <a:spLocks noChangeArrowheads="1"/>
              </p:cNvSpPr>
              <p:nvPr/>
            </p:nvSpPr>
            <p:spPr bwMode="auto">
              <a:xfrm>
                <a:off x="451" y="3365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7" name="Rectangle 180"/>
              <p:cNvSpPr>
                <a:spLocks noChangeArrowheads="1"/>
              </p:cNvSpPr>
              <p:nvPr/>
            </p:nvSpPr>
            <p:spPr bwMode="auto">
              <a:xfrm>
                <a:off x="513" y="3417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4" name="Line 181"/>
            <p:cNvSpPr>
              <a:spLocks noChangeShapeType="1"/>
            </p:cNvSpPr>
            <p:nvPr/>
          </p:nvSpPr>
          <p:spPr bwMode="auto">
            <a:xfrm>
              <a:off x="565" y="2941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5" name="Group 182"/>
            <p:cNvGrpSpPr>
              <a:grpSpLocks/>
            </p:cNvGrpSpPr>
            <p:nvPr/>
          </p:nvGrpSpPr>
          <p:grpSpPr bwMode="auto">
            <a:xfrm>
              <a:off x="451" y="2869"/>
              <a:ext cx="145" cy="155"/>
              <a:chOff x="451" y="2869"/>
              <a:chExt cx="145" cy="155"/>
            </a:xfrm>
          </p:grpSpPr>
          <p:sp>
            <p:nvSpPr>
              <p:cNvPr id="74064" name="Rectangle 183"/>
              <p:cNvSpPr>
                <a:spLocks noChangeArrowheads="1"/>
              </p:cNvSpPr>
              <p:nvPr/>
            </p:nvSpPr>
            <p:spPr bwMode="auto">
              <a:xfrm>
                <a:off x="451" y="2869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5" name="Rectangle 184"/>
              <p:cNvSpPr>
                <a:spLocks noChangeArrowheads="1"/>
              </p:cNvSpPr>
              <p:nvPr/>
            </p:nvSpPr>
            <p:spPr bwMode="auto">
              <a:xfrm>
                <a:off x="513" y="2920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6" name="Line 185"/>
            <p:cNvSpPr>
              <a:spLocks noChangeShapeType="1"/>
            </p:cNvSpPr>
            <p:nvPr/>
          </p:nvSpPr>
          <p:spPr bwMode="auto">
            <a:xfrm>
              <a:off x="565" y="3966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7" name="Group 186"/>
            <p:cNvGrpSpPr>
              <a:grpSpLocks/>
            </p:cNvGrpSpPr>
            <p:nvPr/>
          </p:nvGrpSpPr>
          <p:grpSpPr bwMode="auto">
            <a:xfrm>
              <a:off x="451" y="3883"/>
              <a:ext cx="145" cy="155"/>
              <a:chOff x="451" y="3883"/>
              <a:chExt cx="145" cy="155"/>
            </a:xfrm>
          </p:grpSpPr>
          <p:sp>
            <p:nvSpPr>
              <p:cNvPr id="74062" name="Rectangle 187"/>
              <p:cNvSpPr>
                <a:spLocks noChangeArrowheads="1"/>
              </p:cNvSpPr>
              <p:nvPr/>
            </p:nvSpPr>
            <p:spPr bwMode="auto">
              <a:xfrm>
                <a:off x="451" y="3883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3" name="Rectangle 188"/>
              <p:cNvSpPr>
                <a:spLocks noChangeArrowheads="1"/>
              </p:cNvSpPr>
              <p:nvPr/>
            </p:nvSpPr>
            <p:spPr bwMode="auto">
              <a:xfrm>
                <a:off x="513" y="3935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998" name="Line 189"/>
            <p:cNvSpPr>
              <a:spLocks noChangeShapeType="1"/>
            </p:cNvSpPr>
            <p:nvPr/>
          </p:nvSpPr>
          <p:spPr bwMode="auto">
            <a:xfrm>
              <a:off x="565" y="3697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999" name="Group 190"/>
            <p:cNvGrpSpPr>
              <a:grpSpLocks/>
            </p:cNvGrpSpPr>
            <p:nvPr/>
          </p:nvGrpSpPr>
          <p:grpSpPr bwMode="auto">
            <a:xfrm>
              <a:off x="451" y="3624"/>
              <a:ext cx="145" cy="155"/>
              <a:chOff x="451" y="3624"/>
              <a:chExt cx="145" cy="155"/>
            </a:xfrm>
          </p:grpSpPr>
          <p:sp>
            <p:nvSpPr>
              <p:cNvPr id="74060" name="Rectangle 191"/>
              <p:cNvSpPr>
                <a:spLocks noChangeArrowheads="1"/>
              </p:cNvSpPr>
              <p:nvPr/>
            </p:nvSpPr>
            <p:spPr bwMode="auto">
              <a:xfrm>
                <a:off x="451" y="3624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61" name="Rectangle 192"/>
              <p:cNvSpPr>
                <a:spLocks noChangeArrowheads="1"/>
              </p:cNvSpPr>
              <p:nvPr/>
            </p:nvSpPr>
            <p:spPr bwMode="auto">
              <a:xfrm>
                <a:off x="513" y="3676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000" name="Group 193"/>
            <p:cNvGrpSpPr>
              <a:grpSpLocks/>
            </p:cNvGrpSpPr>
            <p:nvPr/>
          </p:nvGrpSpPr>
          <p:grpSpPr bwMode="auto">
            <a:xfrm>
              <a:off x="1964" y="2662"/>
              <a:ext cx="156" cy="155"/>
              <a:chOff x="1964" y="2662"/>
              <a:chExt cx="156" cy="155"/>
            </a:xfrm>
          </p:grpSpPr>
          <p:sp>
            <p:nvSpPr>
              <p:cNvPr id="74058" name="Rectangle 194"/>
              <p:cNvSpPr>
                <a:spLocks noChangeArrowheads="1"/>
              </p:cNvSpPr>
              <p:nvPr/>
            </p:nvSpPr>
            <p:spPr bwMode="auto">
              <a:xfrm>
                <a:off x="1964" y="2662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9" name="Rectangle 195"/>
              <p:cNvSpPr>
                <a:spLocks noChangeArrowheads="1"/>
              </p:cNvSpPr>
              <p:nvPr/>
            </p:nvSpPr>
            <p:spPr bwMode="auto">
              <a:xfrm>
                <a:off x="2037" y="2713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01" name="Line 196"/>
            <p:cNvSpPr>
              <a:spLocks noChangeShapeType="1"/>
            </p:cNvSpPr>
            <p:nvPr/>
          </p:nvSpPr>
          <p:spPr bwMode="auto">
            <a:xfrm>
              <a:off x="980" y="2693"/>
              <a:ext cx="15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02" name="Group 197"/>
            <p:cNvGrpSpPr>
              <a:grpSpLocks/>
            </p:cNvGrpSpPr>
            <p:nvPr/>
          </p:nvGrpSpPr>
          <p:grpSpPr bwMode="auto">
            <a:xfrm>
              <a:off x="1001" y="2568"/>
              <a:ext cx="145" cy="155"/>
              <a:chOff x="1001" y="2568"/>
              <a:chExt cx="145" cy="155"/>
            </a:xfrm>
          </p:grpSpPr>
          <p:sp>
            <p:nvSpPr>
              <p:cNvPr id="74056" name="Rectangle 198"/>
              <p:cNvSpPr>
                <a:spLocks noChangeArrowheads="1"/>
              </p:cNvSpPr>
              <p:nvPr/>
            </p:nvSpPr>
            <p:spPr bwMode="auto">
              <a:xfrm>
                <a:off x="1001" y="2568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Q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7" name="Rectangle 199"/>
              <p:cNvSpPr>
                <a:spLocks noChangeArrowheads="1"/>
              </p:cNvSpPr>
              <p:nvPr/>
            </p:nvSpPr>
            <p:spPr bwMode="auto">
              <a:xfrm>
                <a:off x="1063" y="2620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03" name="Line 200"/>
            <p:cNvSpPr>
              <a:spLocks noChangeShapeType="1"/>
            </p:cNvSpPr>
            <p:nvPr/>
          </p:nvSpPr>
          <p:spPr bwMode="auto">
            <a:xfrm>
              <a:off x="565" y="4038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04" name="Rectangle 201"/>
            <p:cNvSpPr>
              <a:spLocks noChangeArrowheads="1"/>
            </p:cNvSpPr>
            <p:nvPr/>
          </p:nvSpPr>
          <p:spPr bwMode="auto">
            <a:xfrm>
              <a:off x="493" y="3966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05" name="Line 202"/>
            <p:cNvSpPr>
              <a:spLocks noChangeShapeType="1"/>
            </p:cNvSpPr>
            <p:nvPr/>
          </p:nvSpPr>
          <p:spPr bwMode="auto">
            <a:xfrm>
              <a:off x="980" y="2776"/>
              <a:ext cx="16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06" name="Rectangle 203"/>
            <p:cNvSpPr>
              <a:spLocks noChangeArrowheads="1"/>
            </p:cNvSpPr>
            <p:nvPr/>
          </p:nvSpPr>
          <p:spPr bwMode="auto">
            <a:xfrm>
              <a:off x="1001" y="2672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D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07" name="Line 204"/>
            <p:cNvSpPr>
              <a:spLocks noChangeShapeType="1"/>
            </p:cNvSpPr>
            <p:nvPr/>
          </p:nvSpPr>
          <p:spPr bwMode="auto">
            <a:xfrm>
              <a:off x="565" y="3780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08" name="Rectangle 205"/>
            <p:cNvSpPr>
              <a:spLocks noChangeArrowheads="1"/>
            </p:cNvSpPr>
            <p:nvPr/>
          </p:nvSpPr>
          <p:spPr bwMode="auto">
            <a:xfrm>
              <a:off x="493" y="3728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09" name="Line 206"/>
            <p:cNvSpPr>
              <a:spLocks noChangeShapeType="1"/>
            </p:cNvSpPr>
            <p:nvPr/>
          </p:nvSpPr>
          <p:spPr bwMode="auto">
            <a:xfrm>
              <a:off x="565" y="3190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10" name="Rectangle 207"/>
            <p:cNvSpPr>
              <a:spLocks noChangeArrowheads="1"/>
            </p:cNvSpPr>
            <p:nvPr/>
          </p:nvSpPr>
          <p:spPr bwMode="auto">
            <a:xfrm>
              <a:off x="493" y="3117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11" name="Line 208"/>
            <p:cNvSpPr>
              <a:spLocks noChangeShapeType="1"/>
            </p:cNvSpPr>
            <p:nvPr/>
          </p:nvSpPr>
          <p:spPr bwMode="auto">
            <a:xfrm>
              <a:off x="565" y="3024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12" name="Rectangle 209"/>
            <p:cNvSpPr>
              <a:spLocks noChangeArrowheads="1"/>
            </p:cNvSpPr>
            <p:nvPr/>
          </p:nvSpPr>
          <p:spPr bwMode="auto">
            <a:xfrm>
              <a:off x="493" y="2951"/>
              <a:ext cx="1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000" b="0">
                  <a:solidFill>
                    <a:srgbClr val="000000"/>
                  </a:solidFill>
                  <a:cs typeface="Arial" panose="020B0604020202020204" pitchFamily="34" charset="0"/>
                </a:rPr>
                <a:t>N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013" name="Line 210"/>
            <p:cNvSpPr>
              <a:spLocks noChangeShapeType="1"/>
            </p:cNvSpPr>
            <p:nvPr/>
          </p:nvSpPr>
          <p:spPr bwMode="auto">
            <a:xfrm>
              <a:off x="565" y="3521"/>
              <a:ext cx="8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14" name="Group 211"/>
            <p:cNvGrpSpPr>
              <a:grpSpLocks/>
            </p:cNvGrpSpPr>
            <p:nvPr/>
          </p:nvGrpSpPr>
          <p:grpSpPr bwMode="auto">
            <a:xfrm>
              <a:off x="451" y="3448"/>
              <a:ext cx="187" cy="155"/>
              <a:chOff x="451" y="3448"/>
              <a:chExt cx="187" cy="155"/>
            </a:xfrm>
          </p:grpSpPr>
          <p:sp>
            <p:nvSpPr>
              <p:cNvPr id="74054" name="Rectangle 212"/>
              <p:cNvSpPr>
                <a:spLocks noChangeArrowheads="1"/>
              </p:cNvSpPr>
              <p:nvPr/>
            </p:nvSpPr>
            <p:spPr bwMode="auto">
              <a:xfrm>
                <a:off x="451" y="3448"/>
                <a:ext cx="10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\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5" name="Rectangle 213"/>
              <p:cNvSpPr>
                <a:spLocks noChangeArrowheads="1"/>
              </p:cNvSpPr>
              <p:nvPr/>
            </p:nvSpPr>
            <p:spPr bwMode="auto">
              <a:xfrm>
                <a:off x="493" y="3448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N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15" name="Line 214"/>
            <p:cNvSpPr>
              <a:spLocks noChangeShapeType="1"/>
            </p:cNvSpPr>
            <p:nvPr/>
          </p:nvSpPr>
          <p:spPr bwMode="auto">
            <a:xfrm>
              <a:off x="1436" y="3769"/>
              <a:ext cx="14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16" name="Line 215"/>
            <p:cNvSpPr>
              <a:spLocks noChangeShapeType="1"/>
            </p:cNvSpPr>
            <p:nvPr/>
          </p:nvSpPr>
          <p:spPr bwMode="auto">
            <a:xfrm>
              <a:off x="1436" y="2941"/>
              <a:ext cx="14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17" name="Group 216"/>
            <p:cNvGrpSpPr>
              <a:grpSpLocks/>
            </p:cNvGrpSpPr>
            <p:nvPr/>
          </p:nvGrpSpPr>
          <p:grpSpPr bwMode="auto">
            <a:xfrm>
              <a:off x="1622" y="3738"/>
              <a:ext cx="42" cy="52"/>
              <a:chOff x="1622" y="3738"/>
              <a:chExt cx="42" cy="52"/>
            </a:xfrm>
          </p:grpSpPr>
          <p:sp>
            <p:nvSpPr>
              <p:cNvPr id="74052" name="Line 217"/>
              <p:cNvSpPr>
                <a:spLocks noChangeShapeType="1"/>
              </p:cNvSpPr>
              <p:nvPr/>
            </p:nvSpPr>
            <p:spPr bwMode="auto">
              <a:xfrm>
                <a:off x="1622" y="3738"/>
                <a:ext cx="42" cy="3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4053" name="Line 218"/>
              <p:cNvSpPr>
                <a:spLocks noChangeShapeType="1"/>
              </p:cNvSpPr>
              <p:nvPr/>
            </p:nvSpPr>
            <p:spPr bwMode="auto">
              <a:xfrm flipV="1">
                <a:off x="1622" y="3769"/>
                <a:ext cx="42" cy="2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18" name="Group 219"/>
            <p:cNvGrpSpPr>
              <a:grpSpLocks/>
            </p:cNvGrpSpPr>
            <p:nvPr/>
          </p:nvGrpSpPr>
          <p:grpSpPr bwMode="auto">
            <a:xfrm>
              <a:off x="1488" y="2662"/>
              <a:ext cx="145" cy="155"/>
              <a:chOff x="1488" y="2662"/>
              <a:chExt cx="145" cy="155"/>
            </a:xfrm>
          </p:grpSpPr>
          <p:sp>
            <p:nvSpPr>
              <p:cNvPr id="74050" name="Rectangle 220"/>
              <p:cNvSpPr>
                <a:spLocks noChangeArrowheads="1"/>
              </p:cNvSpPr>
              <p:nvPr/>
            </p:nvSpPr>
            <p:spPr bwMode="auto">
              <a:xfrm>
                <a:off x="1488" y="2662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51" name="Rectangle 221"/>
              <p:cNvSpPr>
                <a:spLocks noChangeArrowheads="1"/>
              </p:cNvSpPr>
              <p:nvPr/>
            </p:nvSpPr>
            <p:spPr bwMode="auto">
              <a:xfrm>
                <a:off x="1539" y="2713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019" name="Group 222"/>
            <p:cNvGrpSpPr>
              <a:grpSpLocks/>
            </p:cNvGrpSpPr>
            <p:nvPr/>
          </p:nvGrpSpPr>
          <p:grpSpPr bwMode="auto">
            <a:xfrm>
              <a:off x="1477" y="3490"/>
              <a:ext cx="145" cy="155"/>
              <a:chOff x="1477" y="3490"/>
              <a:chExt cx="145" cy="155"/>
            </a:xfrm>
          </p:grpSpPr>
          <p:sp>
            <p:nvSpPr>
              <p:cNvPr id="74048" name="Rectangle 223"/>
              <p:cNvSpPr>
                <a:spLocks noChangeArrowheads="1"/>
              </p:cNvSpPr>
              <p:nvPr/>
            </p:nvSpPr>
            <p:spPr bwMode="auto">
              <a:xfrm>
                <a:off x="1477" y="3490"/>
                <a:ext cx="14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10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D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49" name="Rectangle 224"/>
              <p:cNvSpPr>
                <a:spLocks noChangeArrowheads="1"/>
              </p:cNvSpPr>
              <p:nvPr/>
            </p:nvSpPr>
            <p:spPr bwMode="auto">
              <a:xfrm>
                <a:off x="1539" y="3541"/>
                <a:ext cx="8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fa-IR" sz="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020" name="Line 225"/>
            <p:cNvSpPr>
              <a:spLocks noChangeShapeType="1"/>
            </p:cNvSpPr>
            <p:nvPr/>
          </p:nvSpPr>
          <p:spPr bwMode="auto">
            <a:xfrm>
              <a:off x="2524" y="3283"/>
              <a:ext cx="1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1" name="Freeform 226"/>
            <p:cNvSpPr>
              <a:spLocks/>
            </p:cNvSpPr>
            <p:nvPr/>
          </p:nvSpPr>
          <p:spPr bwMode="auto">
            <a:xfrm>
              <a:off x="938" y="3480"/>
              <a:ext cx="208" cy="82"/>
            </a:xfrm>
            <a:custGeom>
              <a:avLst/>
              <a:gdLst>
                <a:gd name="T0" fmla="*/ 0 w 208"/>
                <a:gd name="T1" fmla="*/ 0 h 82"/>
                <a:gd name="T2" fmla="*/ 83 w 208"/>
                <a:gd name="T3" fmla="*/ 0 h 82"/>
                <a:gd name="T4" fmla="*/ 83 w 208"/>
                <a:gd name="T5" fmla="*/ 82 h 82"/>
                <a:gd name="T6" fmla="*/ 208 w 208"/>
                <a:gd name="T7" fmla="*/ 82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82"/>
                <a:gd name="T14" fmla="*/ 208 w 208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82">
                  <a:moveTo>
                    <a:pt x="0" y="0"/>
                  </a:moveTo>
                  <a:lnTo>
                    <a:pt x="83" y="0"/>
                  </a:lnTo>
                  <a:lnTo>
                    <a:pt x="83" y="82"/>
                  </a:lnTo>
                  <a:lnTo>
                    <a:pt x="208" y="8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2" name="Freeform 227"/>
            <p:cNvSpPr>
              <a:spLocks/>
            </p:cNvSpPr>
            <p:nvPr/>
          </p:nvSpPr>
          <p:spPr bwMode="auto">
            <a:xfrm>
              <a:off x="949" y="3231"/>
              <a:ext cx="166" cy="249"/>
            </a:xfrm>
            <a:custGeom>
              <a:avLst/>
              <a:gdLst>
                <a:gd name="T0" fmla="*/ 0 w 166"/>
                <a:gd name="T1" fmla="*/ 0 h 249"/>
                <a:gd name="T2" fmla="*/ 114 w 166"/>
                <a:gd name="T3" fmla="*/ 0 h 249"/>
                <a:gd name="T4" fmla="*/ 114 w 166"/>
                <a:gd name="T5" fmla="*/ 249 h 249"/>
                <a:gd name="T6" fmla="*/ 166 w 166"/>
                <a:gd name="T7" fmla="*/ 249 h 2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49"/>
                <a:gd name="T14" fmla="*/ 166 w 166"/>
                <a:gd name="T15" fmla="*/ 249 h 2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49">
                  <a:moveTo>
                    <a:pt x="0" y="0"/>
                  </a:moveTo>
                  <a:lnTo>
                    <a:pt x="114" y="0"/>
                  </a:lnTo>
                  <a:lnTo>
                    <a:pt x="114" y="249"/>
                  </a:lnTo>
                  <a:lnTo>
                    <a:pt x="166" y="249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3" name="Freeform 228"/>
            <p:cNvSpPr>
              <a:spLocks/>
            </p:cNvSpPr>
            <p:nvPr/>
          </p:nvSpPr>
          <p:spPr bwMode="auto">
            <a:xfrm>
              <a:off x="938" y="2858"/>
              <a:ext cx="197" cy="125"/>
            </a:xfrm>
            <a:custGeom>
              <a:avLst/>
              <a:gdLst>
                <a:gd name="T0" fmla="*/ 0 w 197"/>
                <a:gd name="T1" fmla="*/ 125 h 125"/>
                <a:gd name="T2" fmla="*/ 83 w 197"/>
                <a:gd name="T3" fmla="*/ 125 h 125"/>
                <a:gd name="T4" fmla="*/ 83 w 197"/>
                <a:gd name="T5" fmla="*/ 0 h 125"/>
                <a:gd name="T6" fmla="*/ 197 w 197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7"/>
                <a:gd name="T13" fmla="*/ 0 h 125"/>
                <a:gd name="T14" fmla="*/ 197 w 197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7" h="125">
                  <a:moveTo>
                    <a:pt x="0" y="125"/>
                  </a:moveTo>
                  <a:lnTo>
                    <a:pt x="83" y="125"/>
                  </a:lnTo>
                  <a:lnTo>
                    <a:pt x="83" y="0"/>
                  </a:lnTo>
                  <a:lnTo>
                    <a:pt x="197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4" name="Freeform 229"/>
            <p:cNvSpPr>
              <a:spLocks/>
            </p:cNvSpPr>
            <p:nvPr/>
          </p:nvSpPr>
          <p:spPr bwMode="auto">
            <a:xfrm>
              <a:off x="1612" y="2910"/>
              <a:ext cx="52" cy="62"/>
            </a:xfrm>
            <a:custGeom>
              <a:avLst/>
              <a:gdLst>
                <a:gd name="T0" fmla="*/ 10 w 52"/>
                <a:gd name="T1" fmla="*/ 0 h 62"/>
                <a:gd name="T2" fmla="*/ 52 w 52"/>
                <a:gd name="T3" fmla="*/ 31 h 62"/>
                <a:gd name="T4" fmla="*/ 0 w 52"/>
                <a:gd name="T5" fmla="*/ 62 h 62"/>
                <a:gd name="T6" fmla="*/ 0 60000 65536"/>
                <a:gd name="T7" fmla="*/ 0 60000 65536"/>
                <a:gd name="T8" fmla="*/ 0 60000 65536"/>
                <a:gd name="T9" fmla="*/ 0 w 52"/>
                <a:gd name="T10" fmla="*/ 0 h 62"/>
                <a:gd name="T11" fmla="*/ 52 w 52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62">
                  <a:moveTo>
                    <a:pt x="10" y="0"/>
                  </a:moveTo>
                  <a:lnTo>
                    <a:pt x="52" y="31"/>
                  </a:lnTo>
                  <a:lnTo>
                    <a:pt x="0" y="62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25" name="Freeform 230"/>
            <p:cNvSpPr>
              <a:spLocks/>
            </p:cNvSpPr>
            <p:nvPr/>
          </p:nvSpPr>
          <p:spPr bwMode="auto">
            <a:xfrm>
              <a:off x="1519" y="3055"/>
              <a:ext cx="207" cy="93"/>
            </a:xfrm>
            <a:custGeom>
              <a:avLst/>
              <a:gdLst>
                <a:gd name="T0" fmla="*/ 207 w 207"/>
                <a:gd name="T1" fmla="*/ 0 h 93"/>
                <a:gd name="T2" fmla="*/ 207 w 207"/>
                <a:gd name="T3" fmla="*/ 93 h 93"/>
                <a:gd name="T4" fmla="*/ 0 w 207"/>
                <a:gd name="T5" fmla="*/ 93 h 93"/>
                <a:gd name="T6" fmla="*/ 0 60000 65536"/>
                <a:gd name="T7" fmla="*/ 0 60000 65536"/>
                <a:gd name="T8" fmla="*/ 0 60000 65536"/>
                <a:gd name="T9" fmla="*/ 0 w 207"/>
                <a:gd name="T10" fmla="*/ 0 h 93"/>
                <a:gd name="T11" fmla="*/ 207 w 207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" h="93">
                  <a:moveTo>
                    <a:pt x="207" y="0"/>
                  </a:moveTo>
                  <a:lnTo>
                    <a:pt x="207" y="93"/>
                  </a:lnTo>
                  <a:lnTo>
                    <a:pt x="0" y="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26" name="Group 231"/>
            <p:cNvGrpSpPr>
              <a:grpSpLocks/>
            </p:cNvGrpSpPr>
            <p:nvPr/>
          </p:nvGrpSpPr>
          <p:grpSpPr bwMode="auto">
            <a:xfrm>
              <a:off x="1581" y="2931"/>
              <a:ext cx="31" cy="31"/>
              <a:chOff x="1581" y="2931"/>
              <a:chExt cx="31" cy="31"/>
            </a:xfrm>
          </p:grpSpPr>
          <p:pic>
            <p:nvPicPr>
              <p:cNvPr id="74046" name="Picture 23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1" y="2931"/>
                <a:ext cx="21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7" name="Freeform 233"/>
              <p:cNvSpPr>
                <a:spLocks/>
              </p:cNvSpPr>
              <p:nvPr/>
            </p:nvSpPr>
            <p:spPr bwMode="auto">
              <a:xfrm>
                <a:off x="1581" y="2931"/>
                <a:ext cx="31" cy="31"/>
              </a:xfrm>
              <a:custGeom>
                <a:avLst/>
                <a:gdLst>
                  <a:gd name="T0" fmla="*/ 10 w 31"/>
                  <a:gd name="T1" fmla="*/ 0 h 31"/>
                  <a:gd name="T2" fmla="*/ 31 w 31"/>
                  <a:gd name="T3" fmla="*/ 10 h 31"/>
                  <a:gd name="T4" fmla="*/ 10 w 31"/>
                  <a:gd name="T5" fmla="*/ 31 h 31"/>
                  <a:gd name="T6" fmla="*/ 0 w 31"/>
                  <a:gd name="T7" fmla="*/ 10 h 31"/>
                  <a:gd name="T8" fmla="*/ 10 w 31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1"/>
                  <a:gd name="T17" fmla="*/ 31 w 31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1">
                    <a:moveTo>
                      <a:pt x="10" y="0"/>
                    </a:moveTo>
                    <a:lnTo>
                      <a:pt x="31" y="10"/>
                    </a:lnTo>
                    <a:lnTo>
                      <a:pt x="10" y="31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27" name="Group 234"/>
            <p:cNvGrpSpPr>
              <a:grpSpLocks/>
            </p:cNvGrpSpPr>
            <p:nvPr/>
          </p:nvGrpSpPr>
          <p:grpSpPr bwMode="auto">
            <a:xfrm>
              <a:off x="1716" y="3024"/>
              <a:ext cx="31" cy="31"/>
              <a:chOff x="1716" y="3024"/>
              <a:chExt cx="31" cy="31"/>
            </a:xfrm>
          </p:grpSpPr>
          <p:pic>
            <p:nvPicPr>
              <p:cNvPr id="74044" name="Picture 235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6" y="3024"/>
                <a:ext cx="21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5" name="Freeform 236"/>
              <p:cNvSpPr>
                <a:spLocks/>
              </p:cNvSpPr>
              <p:nvPr/>
            </p:nvSpPr>
            <p:spPr bwMode="auto">
              <a:xfrm>
                <a:off x="1716" y="3024"/>
                <a:ext cx="31" cy="31"/>
              </a:xfrm>
              <a:custGeom>
                <a:avLst/>
                <a:gdLst>
                  <a:gd name="T0" fmla="*/ 10 w 31"/>
                  <a:gd name="T1" fmla="*/ 0 h 31"/>
                  <a:gd name="T2" fmla="*/ 31 w 31"/>
                  <a:gd name="T3" fmla="*/ 10 h 31"/>
                  <a:gd name="T4" fmla="*/ 10 w 31"/>
                  <a:gd name="T5" fmla="*/ 31 h 31"/>
                  <a:gd name="T6" fmla="*/ 0 w 31"/>
                  <a:gd name="T7" fmla="*/ 10 h 31"/>
                  <a:gd name="T8" fmla="*/ 10 w 31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1"/>
                  <a:gd name="T17" fmla="*/ 31 w 31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1">
                    <a:moveTo>
                      <a:pt x="10" y="0"/>
                    </a:moveTo>
                    <a:lnTo>
                      <a:pt x="31" y="10"/>
                    </a:lnTo>
                    <a:lnTo>
                      <a:pt x="10" y="31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28" name="Group 237"/>
            <p:cNvGrpSpPr>
              <a:grpSpLocks/>
            </p:cNvGrpSpPr>
            <p:nvPr/>
          </p:nvGrpSpPr>
          <p:grpSpPr bwMode="auto">
            <a:xfrm>
              <a:off x="1861" y="2921"/>
              <a:ext cx="31" cy="41"/>
              <a:chOff x="1861" y="2921"/>
              <a:chExt cx="31" cy="41"/>
            </a:xfrm>
          </p:grpSpPr>
          <p:pic>
            <p:nvPicPr>
              <p:cNvPr id="74042" name="Picture 23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" y="2921"/>
                <a:ext cx="31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3" name="Freeform 239"/>
              <p:cNvSpPr>
                <a:spLocks/>
              </p:cNvSpPr>
              <p:nvPr/>
            </p:nvSpPr>
            <p:spPr bwMode="auto">
              <a:xfrm>
                <a:off x="1861" y="2921"/>
                <a:ext cx="31" cy="41"/>
              </a:xfrm>
              <a:custGeom>
                <a:avLst/>
                <a:gdLst>
                  <a:gd name="T0" fmla="*/ 10 w 31"/>
                  <a:gd name="T1" fmla="*/ 0 h 41"/>
                  <a:gd name="T2" fmla="*/ 21 w 31"/>
                  <a:gd name="T3" fmla="*/ 0 h 41"/>
                  <a:gd name="T4" fmla="*/ 31 w 31"/>
                  <a:gd name="T5" fmla="*/ 20 h 41"/>
                  <a:gd name="T6" fmla="*/ 10 w 31"/>
                  <a:gd name="T7" fmla="*/ 41 h 41"/>
                  <a:gd name="T8" fmla="*/ 0 w 31"/>
                  <a:gd name="T9" fmla="*/ 20 h 41"/>
                  <a:gd name="T10" fmla="*/ 0 w 31"/>
                  <a:gd name="T11" fmla="*/ 0 h 41"/>
                  <a:gd name="T12" fmla="*/ 10 w 31"/>
                  <a:gd name="T13" fmla="*/ 0 h 4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"/>
                  <a:gd name="T22" fmla="*/ 0 h 41"/>
                  <a:gd name="T23" fmla="*/ 31 w 31"/>
                  <a:gd name="T24" fmla="*/ 41 h 4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" h="41">
                    <a:moveTo>
                      <a:pt x="10" y="0"/>
                    </a:moveTo>
                    <a:lnTo>
                      <a:pt x="21" y="0"/>
                    </a:lnTo>
                    <a:lnTo>
                      <a:pt x="31" y="20"/>
                    </a:lnTo>
                    <a:lnTo>
                      <a:pt x="10" y="4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4029" name="Freeform 240"/>
            <p:cNvSpPr>
              <a:spLocks/>
            </p:cNvSpPr>
            <p:nvPr/>
          </p:nvSpPr>
          <p:spPr bwMode="auto">
            <a:xfrm>
              <a:off x="1861" y="2776"/>
              <a:ext cx="363" cy="465"/>
            </a:xfrm>
            <a:custGeom>
              <a:avLst/>
              <a:gdLst>
                <a:gd name="T0" fmla="*/ 0 w 363"/>
                <a:gd name="T1" fmla="*/ 0 h 465"/>
                <a:gd name="T2" fmla="*/ 280 w 363"/>
                <a:gd name="T3" fmla="*/ 0 h 465"/>
                <a:gd name="T4" fmla="*/ 280 w 363"/>
                <a:gd name="T5" fmla="*/ 465 h 465"/>
                <a:gd name="T6" fmla="*/ 363 w 363"/>
                <a:gd name="T7" fmla="*/ 465 h 4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465"/>
                <a:gd name="T14" fmla="*/ 363 w 363"/>
                <a:gd name="T15" fmla="*/ 465 h 4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465">
                  <a:moveTo>
                    <a:pt x="0" y="0"/>
                  </a:moveTo>
                  <a:lnTo>
                    <a:pt x="280" y="0"/>
                  </a:lnTo>
                  <a:lnTo>
                    <a:pt x="280" y="465"/>
                  </a:lnTo>
                  <a:lnTo>
                    <a:pt x="363" y="46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0" name="Freeform 241"/>
            <p:cNvSpPr>
              <a:spLocks/>
            </p:cNvSpPr>
            <p:nvPr/>
          </p:nvSpPr>
          <p:spPr bwMode="auto">
            <a:xfrm>
              <a:off x="1861" y="3324"/>
              <a:ext cx="363" cy="280"/>
            </a:xfrm>
            <a:custGeom>
              <a:avLst/>
              <a:gdLst>
                <a:gd name="T0" fmla="*/ 0 w 363"/>
                <a:gd name="T1" fmla="*/ 280 h 280"/>
                <a:gd name="T2" fmla="*/ 280 w 363"/>
                <a:gd name="T3" fmla="*/ 280 h 280"/>
                <a:gd name="T4" fmla="*/ 280 w 363"/>
                <a:gd name="T5" fmla="*/ 0 h 280"/>
                <a:gd name="T6" fmla="*/ 363 w 363"/>
                <a:gd name="T7" fmla="*/ 0 h 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3"/>
                <a:gd name="T13" fmla="*/ 0 h 280"/>
                <a:gd name="T14" fmla="*/ 363 w 363"/>
                <a:gd name="T15" fmla="*/ 280 h 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3" h="280">
                  <a:moveTo>
                    <a:pt x="0" y="280"/>
                  </a:moveTo>
                  <a:lnTo>
                    <a:pt x="280" y="280"/>
                  </a:lnTo>
                  <a:lnTo>
                    <a:pt x="280" y="0"/>
                  </a:lnTo>
                  <a:lnTo>
                    <a:pt x="363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4031" name="Group 242"/>
            <p:cNvGrpSpPr>
              <a:grpSpLocks/>
            </p:cNvGrpSpPr>
            <p:nvPr/>
          </p:nvGrpSpPr>
          <p:grpSpPr bwMode="auto">
            <a:xfrm>
              <a:off x="1581" y="3749"/>
              <a:ext cx="41" cy="41"/>
              <a:chOff x="1581" y="3749"/>
              <a:chExt cx="41" cy="41"/>
            </a:xfrm>
          </p:grpSpPr>
          <p:pic>
            <p:nvPicPr>
              <p:cNvPr id="74040" name="Picture 24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1" y="3749"/>
                <a:ext cx="41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41" name="Freeform 244"/>
              <p:cNvSpPr>
                <a:spLocks/>
              </p:cNvSpPr>
              <p:nvPr/>
            </p:nvSpPr>
            <p:spPr bwMode="auto">
              <a:xfrm>
                <a:off x="1581" y="3749"/>
                <a:ext cx="41" cy="41"/>
              </a:xfrm>
              <a:custGeom>
                <a:avLst/>
                <a:gdLst>
                  <a:gd name="T0" fmla="*/ 21 w 41"/>
                  <a:gd name="T1" fmla="*/ 0 h 41"/>
                  <a:gd name="T2" fmla="*/ 31 w 41"/>
                  <a:gd name="T3" fmla="*/ 0 h 41"/>
                  <a:gd name="T4" fmla="*/ 41 w 41"/>
                  <a:gd name="T5" fmla="*/ 20 h 41"/>
                  <a:gd name="T6" fmla="*/ 21 w 41"/>
                  <a:gd name="T7" fmla="*/ 41 h 41"/>
                  <a:gd name="T8" fmla="*/ 0 w 41"/>
                  <a:gd name="T9" fmla="*/ 31 h 41"/>
                  <a:gd name="T10" fmla="*/ 0 w 41"/>
                  <a:gd name="T11" fmla="*/ 20 h 41"/>
                  <a:gd name="T12" fmla="*/ 0 w 41"/>
                  <a:gd name="T13" fmla="*/ 0 h 41"/>
                  <a:gd name="T14" fmla="*/ 21 w 41"/>
                  <a:gd name="T15" fmla="*/ 0 h 4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1"/>
                  <a:gd name="T25" fmla="*/ 0 h 41"/>
                  <a:gd name="T26" fmla="*/ 41 w 41"/>
                  <a:gd name="T27" fmla="*/ 41 h 4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1" h="41">
                    <a:moveTo>
                      <a:pt x="21" y="0"/>
                    </a:moveTo>
                    <a:lnTo>
                      <a:pt x="31" y="0"/>
                    </a:lnTo>
                    <a:lnTo>
                      <a:pt x="41" y="20"/>
                    </a:lnTo>
                    <a:lnTo>
                      <a:pt x="21" y="41"/>
                    </a:lnTo>
                    <a:lnTo>
                      <a:pt x="0" y="3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4032" name="Group 245"/>
            <p:cNvGrpSpPr>
              <a:grpSpLocks/>
            </p:cNvGrpSpPr>
            <p:nvPr/>
          </p:nvGrpSpPr>
          <p:grpSpPr bwMode="auto">
            <a:xfrm>
              <a:off x="1705" y="3852"/>
              <a:ext cx="42" cy="31"/>
              <a:chOff x="1705" y="3852"/>
              <a:chExt cx="42" cy="31"/>
            </a:xfrm>
          </p:grpSpPr>
          <p:pic>
            <p:nvPicPr>
              <p:cNvPr id="74038" name="Picture 246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5" y="3852"/>
                <a:ext cx="42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039" name="Freeform 247"/>
              <p:cNvSpPr>
                <a:spLocks/>
              </p:cNvSpPr>
              <p:nvPr/>
            </p:nvSpPr>
            <p:spPr bwMode="auto">
              <a:xfrm>
                <a:off x="1705" y="3852"/>
                <a:ext cx="42" cy="31"/>
              </a:xfrm>
              <a:custGeom>
                <a:avLst/>
                <a:gdLst>
                  <a:gd name="T0" fmla="*/ 21 w 42"/>
                  <a:gd name="T1" fmla="*/ 0 h 31"/>
                  <a:gd name="T2" fmla="*/ 42 w 42"/>
                  <a:gd name="T3" fmla="*/ 10 h 31"/>
                  <a:gd name="T4" fmla="*/ 21 w 42"/>
                  <a:gd name="T5" fmla="*/ 31 h 31"/>
                  <a:gd name="T6" fmla="*/ 0 w 42"/>
                  <a:gd name="T7" fmla="*/ 21 h 31"/>
                  <a:gd name="T8" fmla="*/ 0 w 42"/>
                  <a:gd name="T9" fmla="*/ 10 h 31"/>
                  <a:gd name="T10" fmla="*/ 0 w 42"/>
                  <a:gd name="T11" fmla="*/ 0 h 31"/>
                  <a:gd name="T12" fmla="*/ 21 w 42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31"/>
                  <a:gd name="T23" fmla="*/ 42 w 42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31">
                    <a:moveTo>
                      <a:pt x="21" y="0"/>
                    </a:moveTo>
                    <a:lnTo>
                      <a:pt x="42" y="10"/>
                    </a:lnTo>
                    <a:lnTo>
                      <a:pt x="21" y="31"/>
                    </a:lnTo>
                    <a:lnTo>
                      <a:pt x="0" y="21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4033" name="Freeform 248"/>
            <p:cNvSpPr>
              <a:spLocks/>
            </p:cNvSpPr>
            <p:nvPr/>
          </p:nvSpPr>
          <p:spPr bwMode="auto">
            <a:xfrm>
              <a:off x="1519" y="3883"/>
              <a:ext cx="207" cy="93"/>
            </a:xfrm>
            <a:custGeom>
              <a:avLst/>
              <a:gdLst>
                <a:gd name="T0" fmla="*/ 207 w 207"/>
                <a:gd name="T1" fmla="*/ 0 h 93"/>
                <a:gd name="T2" fmla="*/ 207 w 207"/>
                <a:gd name="T3" fmla="*/ 93 h 93"/>
                <a:gd name="T4" fmla="*/ 0 w 207"/>
                <a:gd name="T5" fmla="*/ 93 h 93"/>
                <a:gd name="T6" fmla="*/ 0 60000 65536"/>
                <a:gd name="T7" fmla="*/ 0 60000 65536"/>
                <a:gd name="T8" fmla="*/ 0 60000 65536"/>
                <a:gd name="T9" fmla="*/ 0 w 207"/>
                <a:gd name="T10" fmla="*/ 0 h 93"/>
                <a:gd name="T11" fmla="*/ 207 w 207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" h="93">
                  <a:moveTo>
                    <a:pt x="207" y="0"/>
                  </a:moveTo>
                  <a:lnTo>
                    <a:pt x="207" y="93"/>
                  </a:lnTo>
                  <a:lnTo>
                    <a:pt x="0" y="9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4" name="Freeform 249"/>
            <p:cNvSpPr>
              <a:spLocks/>
            </p:cNvSpPr>
            <p:nvPr/>
          </p:nvSpPr>
          <p:spPr bwMode="auto">
            <a:xfrm>
              <a:off x="949" y="3624"/>
              <a:ext cx="83" cy="114"/>
            </a:xfrm>
            <a:custGeom>
              <a:avLst/>
              <a:gdLst>
                <a:gd name="T0" fmla="*/ 0 w 83"/>
                <a:gd name="T1" fmla="*/ 114 h 114"/>
                <a:gd name="T2" fmla="*/ 83 w 83"/>
                <a:gd name="T3" fmla="*/ 114 h 114"/>
                <a:gd name="T4" fmla="*/ 83 w 83"/>
                <a:gd name="T5" fmla="*/ 0 h 114"/>
                <a:gd name="T6" fmla="*/ 0 60000 65536"/>
                <a:gd name="T7" fmla="*/ 0 60000 65536"/>
                <a:gd name="T8" fmla="*/ 0 60000 65536"/>
                <a:gd name="T9" fmla="*/ 0 w 83"/>
                <a:gd name="T10" fmla="*/ 0 h 114"/>
                <a:gd name="T11" fmla="*/ 83 w 83"/>
                <a:gd name="T12" fmla="*/ 114 h 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114">
                  <a:moveTo>
                    <a:pt x="0" y="114"/>
                  </a:moveTo>
                  <a:lnTo>
                    <a:pt x="83" y="114"/>
                  </a:lnTo>
                  <a:lnTo>
                    <a:pt x="83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5" name="Line 250"/>
            <p:cNvSpPr>
              <a:spLocks noChangeShapeType="1"/>
            </p:cNvSpPr>
            <p:nvPr/>
          </p:nvSpPr>
          <p:spPr bwMode="auto">
            <a:xfrm>
              <a:off x="1032" y="3624"/>
              <a:ext cx="1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6" name="Line 251"/>
            <p:cNvSpPr>
              <a:spLocks noChangeShapeType="1"/>
            </p:cNvSpPr>
            <p:nvPr/>
          </p:nvSpPr>
          <p:spPr bwMode="auto">
            <a:xfrm>
              <a:off x="949" y="3997"/>
              <a:ext cx="11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4037" name="Freeform 252"/>
            <p:cNvSpPr>
              <a:spLocks/>
            </p:cNvSpPr>
            <p:nvPr/>
          </p:nvSpPr>
          <p:spPr bwMode="auto">
            <a:xfrm>
              <a:off x="1063" y="3718"/>
              <a:ext cx="52" cy="279"/>
            </a:xfrm>
            <a:custGeom>
              <a:avLst/>
              <a:gdLst>
                <a:gd name="T0" fmla="*/ 0 w 52"/>
                <a:gd name="T1" fmla="*/ 279 h 279"/>
                <a:gd name="T2" fmla="*/ 0 w 52"/>
                <a:gd name="T3" fmla="*/ 0 h 279"/>
                <a:gd name="T4" fmla="*/ 52 w 52"/>
                <a:gd name="T5" fmla="*/ 0 h 279"/>
                <a:gd name="T6" fmla="*/ 0 60000 65536"/>
                <a:gd name="T7" fmla="*/ 0 60000 65536"/>
                <a:gd name="T8" fmla="*/ 0 60000 65536"/>
                <a:gd name="T9" fmla="*/ 0 w 52"/>
                <a:gd name="T10" fmla="*/ 0 h 279"/>
                <a:gd name="T11" fmla="*/ 52 w 52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" h="279">
                  <a:moveTo>
                    <a:pt x="0" y="279"/>
                  </a:moveTo>
                  <a:lnTo>
                    <a:pt x="0" y="0"/>
                  </a:lnTo>
                  <a:lnTo>
                    <a:pt x="5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23" name="Group 464"/>
          <p:cNvGrpSpPr>
            <a:grpSpLocks/>
          </p:cNvGrpSpPr>
          <p:nvPr/>
        </p:nvGrpSpPr>
        <p:grpSpPr bwMode="auto">
          <a:xfrm>
            <a:off x="609601" y="1309689"/>
            <a:ext cx="2619376" cy="2660651"/>
            <a:chOff x="384" y="825"/>
            <a:chExt cx="1650" cy="1676"/>
          </a:xfrm>
        </p:grpSpPr>
        <p:pic>
          <p:nvPicPr>
            <p:cNvPr id="73911" name="Picture 30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7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84" name="Rectangle 258"/>
            <p:cNvSpPr>
              <a:spLocks noChangeArrowheads="1"/>
            </p:cNvSpPr>
            <p:nvPr/>
          </p:nvSpPr>
          <p:spPr bwMode="auto">
            <a:xfrm>
              <a:off x="711" y="1171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1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85" name="Line 259"/>
            <p:cNvSpPr>
              <a:spLocks noChangeShapeType="1"/>
            </p:cNvSpPr>
            <p:nvPr/>
          </p:nvSpPr>
          <p:spPr bwMode="auto">
            <a:xfrm>
              <a:off x="706" y="1673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6" name="Line 260"/>
            <p:cNvSpPr>
              <a:spLocks noChangeShapeType="1"/>
            </p:cNvSpPr>
            <p:nvPr/>
          </p:nvSpPr>
          <p:spPr bwMode="auto">
            <a:xfrm>
              <a:off x="706" y="1414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7" name="Line 261"/>
            <p:cNvSpPr>
              <a:spLocks noChangeShapeType="1"/>
            </p:cNvSpPr>
            <p:nvPr/>
          </p:nvSpPr>
          <p:spPr bwMode="auto">
            <a:xfrm>
              <a:off x="706" y="1911"/>
              <a:ext cx="10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8" name="Line 262"/>
            <p:cNvSpPr>
              <a:spLocks noChangeShapeType="1"/>
            </p:cNvSpPr>
            <p:nvPr/>
          </p:nvSpPr>
          <p:spPr bwMode="auto">
            <a:xfrm>
              <a:off x="1246" y="1176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89" name="Line 263"/>
            <p:cNvSpPr>
              <a:spLocks noChangeShapeType="1"/>
            </p:cNvSpPr>
            <p:nvPr/>
          </p:nvSpPr>
          <p:spPr bwMode="auto">
            <a:xfrm>
              <a:off x="1516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90" name="Line 264"/>
            <p:cNvSpPr>
              <a:spLocks noChangeShapeType="1"/>
            </p:cNvSpPr>
            <p:nvPr/>
          </p:nvSpPr>
          <p:spPr bwMode="auto">
            <a:xfrm>
              <a:off x="976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91" name="Line 265"/>
            <p:cNvSpPr>
              <a:spLocks noChangeShapeType="1"/>
            </p:cNvSpPr>
            <p:nvPr/>
          </p:nvSpPr>
          <p:spPr bwMode="auto">
            <a:xfrm flipH="1" flipV="1">
              <a:off x="519" y="990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892" name="Group 266"/>
            <p:cNvGrpSpPr>
              <a:grpSpLocks/>
            </p:cNvGrpSpPr>
            <p:nvPr/>
          </p:nvGrpSpPr>
          <p:grpSpPr bwMode="auto">
            <a:xfrm>
              <a:off x="726" y="1032"/>
              <a:ext cx="1236" cy="144"/>
              <a:chOff x="726" y="1032"/>
              <a:chExt cx="1236" cy="144"/>
            </a:xfrm>
          </p:grpSpPr>
          <p:pic>
            <p:nvPicPr>
              <p:cNvPr id="73945" name="Picture 267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946" name="Picture 268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7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947" name="Picture 269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7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948" name="Picture 270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7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3893" name="Picture 27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94" name="Picture 27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95" name="Picture 273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96" name="Picture 274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897" name="Group 275"/>
            <p:cNvGrpSpPr>
              <a:grpSpLocks/>
            </p:cNvGrpSpPr>
            <p:nvPr/>
          </p:nvGrpSpPr>
          <p:grpSpPr bwMode="auto">
            <a:xfrm>
              <a:off x="976" y="2170"/>
              <a:ext cx="541" cy="53"/>
              <a:chOff x="976" y="2170"/>
              <a:chExt cx="541" cy="53"/>
            </a:xfrm>
          </p:grpSpPr>
          <p:sp>
            <p:nvSpPr>
              <p:cNvPr id="73942" name="Line 276"/>
              <p:cNvSpPr>
                <a:spLocks noChangeShapeType="1"/>
              </p:cNvSpPr>
              <p:nvPr/>
            </p:nvSpPr>
            <p:spPr bwMode="auto">
              <a:xfrm>
                <a:off x="976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3" name="Line 277"/>
              <p:cNvSpPr>
                <a:spLocks noChangeShapeType="1"/>
              </p:cNvSpPr>
              <p:nvPr/>
            </p:nvSpPr>
            <p:spPr bwMode="auto">
              <a:xfrm>
                <a:off x="976" y="2222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4" name="Line 278"/>
              <p:cNvSpPr>
                <a:spLocks noChangeShapeType="1"/>
              </p:cNvSpPr>
              <p:nvPr/>
            </p:nvSpPr>
            <p:spPr bwMode="auto">
              <a:xfrm>
                <a:off x="1516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98" name="Group 279"/>
            <p:cNvGrpSpPr>
              <a:grpSpLocks/>
            </p:cNvGrpSpPr>
            <p:nvPr/>
          </p:nvGrpSpPr>
          <p:grpSpPr bwMode="auto">
            <a:xfrm>
              <a:off x="1246" y="990"/>
              <a:ext cx="541" cy="52"/>
              <a:chOff x="1246" y="990"/>
              <a:chExt cx="541" cy="52"/>
            </a:xfrm>
          </p:grpSpPr>
          <p:sp>
            <p:nvSpPr>
              <p:cNvPr id="73939" name="Line 280"/>
              <p:cNvSpPr>
                <a:spLocks noChangeShapeType="1"/>
              </p:cNvSpPr>
              <p:nvPr/>
            </p:nvSpPr>
            <p:spPr bwMode="auto">
              <a:xfrm flipV="1">
                <a:off x="1786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0" name="Line 281"/>
              <p:cNvSpPr>
                <a:spLocks noChangeShapeType="1"/>
              </p:cNvSpPr>
              <p:nvPr/>
            </p:nvSpPr>
            <p:spPr bwMode="auto">
              <a:xfrm flipH="1">
                <a:off x="1246" y="990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41" name="Line 282"/>
              <p:cNvSpPr>
                <a:spLocks noChangeShapeType="1"/>
              </p:cNvSpPr>
              <p:nvPr/>
            </p:nvSpPr>
            <p:spPr bwMode="auto">
              <a:xfrm flipV="1">
                <a:off x="1246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99" name="Group 283"/>
            <p:cNvGrpSpPr>
              <a:grpSpLocks/>
            </p:cNvGrpSpPr>
            <p:nvPr/>
          </p:nvGrpSpPr>
          <p:grpSpPr bwMode="auto">
            <a:xfrm>
              <a:off x="1806" y="1414"/>
              <a:ext cx="53" cy="498"/>
              <a:chOff x="1806" y="1414"/>
              <a:chExt cx="53" cy="498"/>
            </a:xfrm>
          </p:grpSpPr>
          <p:sp>
            <p:nvSpPr>
              <p:cNvPr id="73936" name="Line 284"/>
              <p:cNvSpPr>
                <a:spLocks noChangeShapeType="1"/>
              </p:cNvSpPr>
              <p:nvPr/>
            </p:nvSpPr>
            <p:spPr bwMode="auto">
              <a:xfrm>
                <a:off x="1806" y="1911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7" name="Line 285"/>
              <p:cNvSpPr>
                <a:spLocks noChangeShapeType="1"/>
              </p:cNvSpPr>
              <p:nvPr/>
            </p:nvSpPr>
            <p:spPr bwMode="auto">
              <a:xfrm flipV="1">
                <a:off x="1858" y="1414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8" name="Line 286"/>
              <p:cNvSpPr>
                <a:spLocks noChangeShapeType="1"/>
              </p:cNvSpPr>
              <p:nvPr/>
            </p:nvSpPr>
            <p:spPr bwMode="auto">
              <a:xfrm>
                <a:off x="1806" y="1414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900" name="Group 287"/>
            <p:cNvGrpSpPr>
              <a:grpSpLocks/>
            </p:cNvGrpSpPr>
            <p:nvPr/>
          </p:nvGrpSpPr>
          <p:grpSpPr bwMode="auto">
            <a:xfrm>
              <a:off x="519" y="1673"/>
              <a:ext cx="52" cy="498"/>
              <a:chOff x="519" y="1673"/>
              <a:chExt cx="52" cy="498"/>
            </a:xfrm>
          </p:grpSpPr>
          <p:sp>
            <p:nvSpPr>
              <p:cNvPr id="73933" name="Line 288"/>
              <p:cNvSpPr>
                <a:spLocks noChangeShapeType="1"/>
              </p:cNvSpPr>
              <p:nvPr/>
            </p:nvSpPr>
            <p:spPr bwMode="auto">
              <a:xfrm flipH="1">
                <a:off x="529" y="2170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4" name="Line 289"/>
              <p:cNvSpPr>
                <a:spLocks noChangeShapeType="1"/>
              </p:cNvSpPr>
              <p:nvPr/>
            </p:nvSpPr>
            <p:spPr bwMode="auto">
              <a:xfrm flipV="1">
                <a:off x="519" y="1673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935" name="Line 290"/>
              <p:cNvSpPr>
                <a:spLocks noChangeShapeType="1"/>
              </p:cNvSpPr>
              <p:nvPr/>
            </p:nvSpPr>
            <p:spPr bwMode="auto">
              <a:xfrm flipH="1">
                <a:off x="529" y="1673"/>
                <a:ext cx="4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pic>
          <p:nvPicPr>
            <p:cNvPr id="73901" name="Picture 291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2" name="Picture 29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3" name="Picture 29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" y="1715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4" name="Picture 29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5" name="Picture 295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6" name="Picture 296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7" name="Picture 29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8" name="Picture 29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09" name="Picture 29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10" name="Picture 30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12" name="Rectangle 378"/>
            <p:cNvSpPr>
              <a:spLocks noChangeArrowheads="1"/>
            </p:cNvSpPr>
            <p:nvPr/>
          </p:nvSpPr>
          <p:spPr bwMode="auto">
            <a:xfrm>
              <a:off x="799" y="2315"/>
              <a:ext cx="851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i="1">
                  <a:solidFill>
                    <a:srgbClr val="000000"/>
                  </a:solidFill>
                  <a:cs typeface="Arial" panose="020B0604020202020204" pitchFamily="34" charset="0"/>
                </a:rPr>
                <a:t>K-map for D1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3" name="Rectangle 379"/>
            <p:cNvSpPr>
              <a:spLocks noChangeArrowheads="1"/>
            </p:cNvSpPr>
            <p:nvPr/>
          </p:nvSpPr>
          <p:spPr bwMode="auto">
            <a:xfrm>
              <a:off x="540" y="897"/>
              <a:ext cx="42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 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4" name="Rectangle 380"/>
            <p:cNvSpPr>
              <a:spLocks noChangeArrowheads="1"/>
            </p:cNvSpPr>
            <p:nvPr/>
          </p:nvSpPr>
          <p:spPr bwMode="auto">
            <a:xfrm>
              <a:off x="384" y="1052"/>
              <a:ext cx="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 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5" name="Rectangle 381"/>
            <p:cNvSpPr>
              <a:spLocks noChangeArrowheads="1"/>
            </p:cNvSpPr>
            <p:nvPr/>
          </p:nvSpPr>
          <p:spPr bwMode="auto">
            <a:xfrm>
              <a:off x="1432" y="825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6" name="Rectangle 382"/>
            <p:cNvSpPr>
              <a:spLocks noChangeArrowheads="1"/>
            </p:cNvSpPr>
            <p:nvPr/>
          </p:nvSpPr>
          <p:spPr bwMode="auto">
            <a:xfrm>
              <a:off x="1163" y="2211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7" name="Rectangle 383"/>
            <p:cNvSpPr>
              <a:spLocks noChangeArrowheads="1"/>
            </p:cNvSpPr>
            <p:nvPr/>
          </p:nvSpPr>
          <p:spPr bwMode="auto">
            <a:xfrm>
              <a:off x="405" y="1798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18" name="Rectangle 384"/>
            <p:cNvSpPr>
              <a:spLocks noChangeArrowheads="1"/>
            </p:cNvSpPr>
            <p:nvPr/>
          </p:nvSpPr>
          <p:spPr bwMode="auto">
            <a:xfrm>
              <a:off x="1889" y="1591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919" name="Picture 39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0" name="Picture 39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1" name="Picture 39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2" name="Picture 40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923" name="Picture 40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924" name="Rectangle 402"/>
            <p:cNvSpPr>
              <a:spLocks noChangeArrowheads="1"/>
            </p:cNvSpPr>
            <p:nvPr/>
          </p:nvSpPr>
          <p:spPr bwMode="auto">
            <a:xfrm>
              <a:off x="1313" y="1213"/>
              <a:ext cx="426" cy="87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25" name="Rectangle 403"/>
            <p:cNvSpPr>
              <a:spLocks noChangeArrowheads="1"/>
            </p:cNvSpPr>
            <p:nvPr/>
          </p:nvSpPr>
          <p:spPr bwMode="auto">
            <a:xfrm>
              <a:off x="1053" y="1471"/>
              <a:ext cx="426" cy="40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926" name="Line 442"/>
            <p:cNvSpPr>
              <a:spLocks noChangeShapeType="1"/>
            </p:cNvSpPr>
            <p:nvPr/>
          </p:nvSpPr>
          <p:spPr bwMode="auto">
            <a:xfrm flipV="1">
              <a:off x="720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927" name="Line 443"/>
            <p:cNvSpPr>
              <a:spLocks noChangeShapeType="1"/>
            </p:cNvSpPr>
            <p:nvPr/>
          </p:nvSpPr>
          <p:spPr bwMode="auto">
            <a:xfrm>
              <a:off x="720" y="115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928" name="Line 444"/>
            <p:cNvSpPr>
              <a:spLocks noChangeShapeType="1"/>
            </p:cNvSpPr>
            <p:nvPr/>
          </p:nvSpPr>
          <p:spPr bwMode="auto">
            <a:xfrm>
              <a:off x="1776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929" name="Text Box 451"/>
            <p:cNvSpPr txBox="1">
              <a:spLocks noChangeArrowheads="1"/>
            </p:cNvSpPr>
            <p:nvPr/>
          </p:nvSpPr>
          <p:spPr bwMode="auto">
            <a:xfrm>
              <a:off x="710" y="1191"/>
              <a:ext cx="10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0        0       1      1</a:t>
              </a:r>
            </a:p>
          </p:txBody>
        </p:sp>
        <p:sp>
          <p:nvSpPr>
            <p:cNvPr id="73930" name="Text Box 452"/>
            <p:cNvSpPr txBox="1">
              <a:spLocks noChangeArrowheads="1"/>
            </p:cNvSpPr>
            <p:nvPr/>
          </p:nvSpPr>
          <p:spPr bwMode="auto">
            <a:xfrm>
              <a:off x="758" y="1495"/>
              <a:ext cx="10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0          1        1       1</a:t>
              </a:r>
            </a:p>
          </p:txBody>
        </p:sp>
        <p:sp>
          <p:nvSpPr>
            <p:cNvPr id="73931" name="Text Box 453"/>
            <p:cNvSpPr txBox="1">
              <a:spLocks noChangeArrowheads="1"/>
            </p:cNvSpPr>
            <p:nvPr/>
          </p:nvSpPr>
          <p:spPr bwMode="auto">
            <a:xfrm>
              <a:off x="758" y="1735"/>
              <a:ext cx="10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         X     X       X</a:t>
              </a:r>
            </a:p>
          </p:txBody>
        </p:sp>
        <p:sp>
          <p:nvSpPr>
            <p:cNvPr id="73932" name="Text Box 454"/>
            <p:cNvSpPr txBox="1">
              <a:spLocks noChangeArrowheads="1"/>
            </p:cNvSpPr>
            <p:nvPr/>
          </p:nvSpPr>
          <p:spPr bwMode="auto">
            <a:xfrm>
              <a:off x="758" y="192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1           1      1       1</a:t>
              </a:r>
            </a:p>
          </p:txBody>
        </p:sp>
      </p:grpSp>
      <p:grpSp>
        <p:nvGrpSpPr>
          <p:cNvPr id="29" name="Group 465"/>
          <p:cNvGrpSpPr>
            <a:grpSpLocks/>
          </p:cNvGrpSpPr>
          <p:nvPr/>
        </p:nvGrpSpPr>
        <p:grpSpPr bwMode="auto">
          <a:xfrm>
            <a:off x="3427413" y="1309688"/>
            <a:ext cx="2620962" cy="2660650"/>
            <a:chOff x="2159" y="825"/>
            <a:chExt cx="1651" cy="1676"/>
          </a:xfrm>
        </p:grpSpPr>
        <p:pic>
          <p:nvPicPr>
            <p:cNvPr id="73803" name="Picture 25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04" name="Rectangle 255"/>
            <p:cNvSpPr>
              <a:spLocks noChangeArrowheads="1"/>
            </p:cNvSpPr>
            <p:nvPr/>
          </p:nvSpPr>
          <p:spPr bwMode="auto">
            <a:xfrm>
              <a:off x="2595" y="2315"/>
              <a:ext cx="88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i="1">
                  <a:solidFill>
                    <a:srgbClr val="000000"/>
                  </a:solidFill>
                  <a:cs typeface="Arial" panose="020B0604020202020204" pitchFamily="34" charset="0"/>
                </a:rPr>
                <a:t>K-map for D0 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05" name="Rectangle 256"/>
            <p:cNvSpPr>
              <a:spLocks noChangeArrowheads="1"/>
            </p:cNvSpPr>
            <p:nvPr/>
          </p:nvSpPr>
          <p:spPr bwMode="auto">
            <a:xfrm>
              <a:off x="2486" y="1171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1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806" name="Picture 25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07" name="Line 302"/>
            <p:cNvSpPr>
              <a:spLocks noChangeShapeType="1"/>
            </p:cNvSpPr>
            <p:nvPr/>
          </p:nvSpPr>
          <p:spPr bwMode="auto">
            <a:xfrm>
              <a:off x="2481" y="1673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08" name="Line 303"/>
            <p:cNvSpPr>
              <a:spLocks noChangeShapeType="1"/>
            </p:cNvSpPr>
            <p:nvPr/>
          </p:nvSpPr>
          <p:spPr bwMode="auto">
            <a:xfrm>
              <a:off x="2481" y="1414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09" name="Line 304"/>
            <p:cNvSpPr>
              <a:spLocks noChangeShapeType="1"/>
            </p:cNvSpPr>
            <p:nvPr/>
          </p:nvSpPr>
          <p:spPr bwMode="auto">
            <a:xfrm>
              <a:off x="2481" y="1911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0" name="Line 305"/>
            <p:cNvSpPr>
              <a:spLocks noChangeShapeType="1"/>
            </p:cNvSpPr>
            <p:nvPr/>
          </p:nvSpPr>
          <p:spPr bwMode="auto">
            <a:xfrm>
              <a:off x="3021" y="1176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1" name="Line 306"/>
            <p:cNvSpPr>
              <a:spLocks noChangeShapeType="1"/>
            </p:cNvSpPr>
            <p:nvPr/>
          </p:nvSpPr>
          <p:spPr bwMode="auto">
            <a:xfrm>
              <a:off x="3291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2" name="Line 307"/>
            <p:cNvSpPr>
              <a:spLocks noChangeShapeType="1"/>
            </p:cNvSpPr>
            <p:nvPr/>
          </p:nvSpPr>
          <p:spPr bwMode="auto">
            <a:xfrm>
              <a:off x="2751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813" name="Line 308"/>
            <p:cNvSpPr>
              <a:spLocks noChangeShapeType="1"/>
            </p:cNvSpPr>
            <p:nvPr/>
          </p:nvSpPr>
          <p:spPr bwMode="auto">
            <a:xfrm flipH="1" flipV="1">
              <a:off x="2294" y="990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814" name="Group 309"/>
            <p:cNvGrpSpPr>
              <a:grpSpLocks/>
            </p:cNvGrpSpPr>
            <p:nvPr/>
          </p:nvGrpSpPr>
          <p:grpSpPr bwMode="auto">
            <a:xfrm>
              <a:off x="2502" y="1032"/>
              <a:ext cx="1236" cy="144"/>
              <a:chOff x="2502" y="1032"/>
              <a:chExt cx="1236" cy="144"/>
            </a:xfrm>
          </p:grpSpPr>
          <p:pic>
            <p:nvPicPr>
              <p:cNvPr id="73880" name="Picture 310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81" name="Picture 311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2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82" name="Picture 312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2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83" name="Picture 313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3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3815" name="Picture 31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16" name="Picture 31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17" name="Picture 31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4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18" name="Picture 31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819" name="Group 318"/>
            <p:cNvGrpSpPr>
              <a:grpSpLocks/>
            </p:cNvGrpSpPr>
            <p:nvPr/>
          </p:nvGrpSpPr>
          <p:grpSpPr bwMode="auto">
            <a:xfrm>
              <a:off x="2751" y="2170"/>
              <a:ext cx="541" cy="53"/>
              <a:chOff x="2751" y="2170"/>
              <a:chExt cx="541" cy="53"/>
            </a:xfrm>
          </p:grpSpPr>
          <p:sp>
            <p:nvSpPr>
              <p:cNvPr id="73877" name="Line 319"/>
              <p:cNvSpPr>
                <a:spLocks noChangeShapeType="1"/>
              </p:cNvSpPr>
              <p:nvPr/>
            </p:nvSpPr>
            <p:spPr bwMode="auto">
              <a:xfrm>
                <a:off x="2751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8" name="Line 320"/>
              <p:cNvSpPr>
                <a:spLocks noChangeShapeType="1"/>
              </p:cNvSpPr>
              <p:nvPr/>
            </p:nvSpPr>
            <p:spPr bwMode="auto">
              <a:xfrm>
                <a:off x="2751" y="2222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9" name="Line 321"/>
              <p:cNvSpPr>
                <a:spLocks noChangeShapeType="1"/>
              </p:cNvSpPr>
              <p:nvPr/>
            </p:nvSpPr>
            <p:spPr bwMode="auto">
              <a:xfrm>
                <a:off x="3291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20" name="Group 322"/>
            <p:cNvGrpSpPr>
              <a:grpSpLocks/>
            </p:cNvGrpSpPr>
            <p:nvPr/>
          </p:nvGrpSpPr>
          <p:grpSpPr bwMode="auto">
            <a:xfrm>
              <a:off x="3021" y="990"/>
              <a:ext cx="541" cy="52"/>
              <a:chOff x="3021" y="990"/>
              <a:chExt cx="541" cy="52"/>
            </a:xfrm>
          </p:grpSpPr>
          <p:sp>
            <p:nvSpPr>
              <p:cNvPr id="73874" name="Line 323"/>
              <p:cNvSpPr>
                <a:spLocks noChangeShapeType="1"/>
              </p:cNvSpPr>
              <p:nvPr/>
            </p:nvSpPr>
            <p:spPr bwMode="auto">
              <a:xfrm flipV="1">
                <a:off x="3561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5" name="Line 324"/>
              <p:cNvSpPr>
                <a:spLocks noChangeShapeType="1"/>
              </p:cNvSpPr>
              <p:nvPr/>
            </p:nvSpPr>
            <p:spPr bwMode="auto">
              <a:xfrm flipH="1">
                <a:off x="3021" y="990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6" name="Line 325"/>
              <p:cNvSpPr>
                <a:spLocks noChangeShapeType="1"/>
              </p:cNvSpPr>
              <p:nvPr/>
            </p:nvSpPr>
            <p:spPr bwMode="auto">
              <a:xfrm flipV="1">
                <a:off x="3021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21" name="Group 326"/>
            <p:cNvGrpSpPr>
              <a:grpSpLocks/>
            </p:cNvGrpSpPr>
            <p:nvPr/>
          </p:nvGrpSpPr>
          <p:grpSpPr bwMode="auto">
            <a:xfrm>
              <a:off x="3582" y="1414"/>
              <a:ext cx="53" cy="498"/>
              <a:chOff x="3582" y="1414"/>
              <a:chExt cx="53" cy="498"/>
            </a:xfrm>
          </p:grpSpPr>
          <p:sp>
            <p:nvSpPr>
              <p:cNvPr id="73871" name="Line 327"/>
              <p:cNvSpPr>
                <a:spLocks noChangeShapeType="1"/>
              </p:cNvSpPr>
              <p:nvPr/>
            </p:nvSpPr>
            <p:spPr bwMode="auto">
              <a:xfrm>
                <a:off x="3582" y="1911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2" name="Line 328"/>
              <p:cNvSpPr>
                <a:spLocks noChangeShapeType="1"/>
              </p:cNvSpPr>
              <p:nvPr/>
            </p:nvSpPr>
            <p:spPr bwMode="auto">
              <a:xfrm flipV="1">
                <a:off x="3634" y="1414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3" name="Line 329"/>
              <p:cNvSpPr>
                <a:spLocks noChangeShapeType="1"/>
              </p:cNvSpPr>
              <p:nvPr/>
            </p:nvSpPr>
            <p:spPr bwMode="auto">
              <a:xfrm>
                <a:off x="3582" y="1414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22" name="Group 330"/>
            <p:cNvGrpSpPr>
              <a:grpSpLocks/>
            </p:cNvGrpSpPr>
            <p:nvPr/>
          </p:nvGrpSpPr>
          <p:grpSpPr bwMode="auto">
            <a:xfrm>
              <a:off x="2294" y="1673"/>
              <a:ext cx="52" cy="498"/>
              <a:chOff x="2294" y="1673"/>
              <a:chExt cx="52" cy="498"/>
            </a:xfrm>
          </p:grpSpPr>
          <p:sp>
            <p:nvSpPr>
              <p:cNvPr id="73868" name="Line 331"/>
              <p:cNvSpPr>
                <a:spLocks noChangeShapeType="1"/>
              </p:cNvSpPr>
              <p:nvPr/>
            </p:nvSpPr>
            <p:spPr bwMode="auto">
              <a:xfrm flipH="1">
                <a:off x="2305" y="2170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9" name="Line 332"/>
              <p:cNvSpPr>
                <a:spLocks noChangeShapeType="1"/>
              </p:cNvSpPr>
              <p:nvPr/>
            </p:nvSpPr>
            <p:spPr bwMode="auto">
              <a:xfrm flipV="1">
                <a:off x="2294" y="1673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70" name="Line 333"/>
              <p:cNvSpPr>
                <a:spLocks noChangeShapeType="1"/>
              </p:cNvSpPr>
              <p:nvPr/>
            </p:nvSpPr>
            <p:spPr bwMode="auto">
              <a:xfrm flipH="1">
                <a:off x="2305" y="1673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pic>
          <p:nvPicPr>
            <p:cNvPr id="73823" name="Picture 334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4" name="Picture 335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5" name="Picture 336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6" name="Picture 33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7" name="Picture 33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28" name="Picture 33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7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29" name="Rectangle 385"/>
            <p:cNvSpPr>
              <a:spLocks noChangeArrowheads="1"/>
            </p:cNvSpPr>
            <p:nvPr/>
          </p:nvSpPr>
          <p:spPr bwMode="auto">
            <a:xfrm>
              <a:off x="2315" y="897"/>
              <a:ext cx="42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r>
                <a:rPr lang="en-US" altLang="fa-IR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fa-IR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 dirty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0" name="Rectangle 386"/>
            <p:cNvSpPr>
              <a:spLocks noChangeArrowheads="1"/>
            </p:cNvSpPr>
            <p:nvPr/>
          </p:nvSpPr>
          <p:spPr bwMode="auto">
            <a:xfrm>
              <a:off x="2159" y="1052"/>
              <a:ext cx="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 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1" name="Rectangle 387"/>
            <p:cNvSpPr>
              <a:spLocks noChangeArrowheads="1"/>
            </p:cNvSpPr>
            <p:nvPr/>
          </p:nvSpPr>
          <p:spPr bwMode="auto">
            <a:xfrm>
              <a:off x="3208" y="825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2" name="Rectangle 388"/>
            <p:cNvSpPr>
              <a:spLocks noChangeArrowheads="1"/>
            </p:cNvSpPr>
            <p:nvPr/>
          </p:nvSpPr>
          <p:spPr bwMode="auto">
            <a:xfrm>
              <a:off x="2938" y="2211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3" name="Rectangle 389"/>
            <p:cNvSpPr>
              <a:spLocks noChangeArrowheads="1"/>
            </p:cNvSpPr>
            <p:nvPr/>
          </p:nvSpPr>
          <p:spPr bwMode="auto">
            <a:xfrm>
              <a:off x="2180" y="1798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834" name="Rectangle 390"/>
            <p:cNvSpPr>
              <a:spLocks noChangeArrowheads="1"/>
            </p:cNvSpPr>
            <p:nvPr/>
          </p:nvSpPr>
          <p:spPr bwMode="auto">
            <a:xfrm>
              <a:off x="3665" y="1591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835" name="Picture 40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6" name="Picture 40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5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7" name="Picture 40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8" name="Picture 40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39" name="Picture 40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40" name="Picture 40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841" name="Picture 4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42" name="Rectangle 411"/>
            <p:cNvSpPr>
              <a:spLocks noChangeArrowheads="1"/>
            </p:cNvSpPr>
            <p:nvPr/>
          </p:nvSpPr>
          <p:spPr bwMode="auto">
            <a:xfrm>
              <a:off x="3099" y="1720"/>
              <a:ext cx="416" cy="3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843" name="Picture 41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844" name="Rectangle 413"/>
            <p:cNvSpPr>
              <a:spLocks noChangeArrowheads="1"/>
            </p:cNvSpPr>
            <p:nvPr/>
          </p:nvSpPr>
          <p:spPr bwMode="auto">
            <a:xfrm>
              <a:off x="3078" y="1471"/>
              <a:ext cx="457" cy="40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3845" name="Group 414"/>
            <p:cNvGrpSpPr>
              <a:grpSpLocks/>
            </p:cNvGrpSpPr>
            <p:nvPr/>
          </p:nvGrpSpPr>
          <p:grpSpPr bwMode="auto">
            <a:xfrm>
              <a:off x="2782" y="1114"/>
              <a:ext cx="458" cy="239"/>
              <a:chOff x="2782" y="1114"/>
              <a:chExt cx="458" cy="239"/>
            </a:xfrm>
          </p:grpSpPr>
          <p:sp>
            <p:nvSpPr>
              <p:cNvPr id="73865" name="Line 415"/>
              <p:cNvSpPr>
                <a:spLocks noChangeShapeType="1"/>
              </p:cNvSpPr>
              <p:nvPr/>
            </p:nvSpPr>
            <p:spPr bwMode="auto">
              <a:xfrm>
                <a:off x="2782" y="1114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6" name="Line 416"/>
              <p:cNvSpPr>
                <a:spLocks noChangeShapeType="1"/>
              </p:cNvSpPr>
              <p:nvPr/>
            </p:nvSpPr>
            <p:spPr bwMode="auto">
              <a:xfrm>
                <a:off x="3239" y="1114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7" name="Line 417"/>
              <p:cNvSpPr>
                <a:spLocks noChangeShapeType="1"/>
              </p:cNvSpPr>
              <p:nvPr/>
            </p:nvSpPr>
            <p:spPr bwMode="auto">
              <a:xfrm>
                <a:off x="2782" y="1352"/>
                <a:ext cx="45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46" name="Group 418"/>
            <p:cNvGrpSpPr>
              <a:grpSpLocks/>
            </p:cNvGrpSpPr>
            <p:nvPr/>
          </p:nvGrpSpPr>
          <p:grpSpPr bwMode="auto">
            <a:xfrm>
              <a:off x="2813" y="1942"/>
              <a:ext cx="448" cy="249"/>
              <a:chOff x="2813" y="1942"/>
              <a:chExt cx="448" cy="249"/>
            </a:xfrm>
          </p:grpSpPr>
          <p:sp>
            <p:nvSpPr>
              <p:cNvPr id="73862" name="Line 419"/>
              <p:cNvSpPr>
                <a:spLocks noChangeShapeType="1"/>
              </p:cNvSpPr>
              <p:nvPr/>
            </p:nvSpPr>
            <p:spPr bwMode="auto">
              <a:xfrm flipV="1">
                <a:off x="2813" y="1953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3" name="Line 420"/>
              <p:cNvSpPr>
                <a:spLocks noChangeShapeType="1"/>
              </p:cNvSpPr>
              <p:nvPr/>
            </p:nvSpPr>
            <p:spPr bwMode="auto">
              <a:xfrm flipV="1">
                <a:off x="3260" y="1953"/>
                <a:ext cx="1" cy="23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4" name="Line 421"/>
              <p:cNvSpPr>
                <a:spLocks noChangeShapeType="1"/>
              </p:cNvSpPr>
              <p:nvPr/>
            </p:nvSpPr>
            <p:spPr bwMode="auto">
              <a:xfrm>
                <a:off x="2813" y="1942"/>
                <a:ext cx="44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47" name="Group 422"/>
            <p:cNvGrpSpPr>
              <a:grpSpLocks/>
            </p:cNvGrpSpPr>
            <p:nvPr/>
          </p:nvGrpSpPr>
          <p:grpSpPr bwMode="auto">
            <a:xfrm>
              <a:off x="2450" y="1425"/>
              <a:ext cx="240" cy="446"/>
              <a:chOff x="2450" y="1425"/>
              <a:chExt cx="240" cy="446"/>
            </a:xfrm>
          </p:grpSpPr>
          <p:sp>
            <p:nvSpPr>
              <p:cNvPr id="73859" name="Line 423"/>
              <p:cNvSpPr>
                <a:spLocks noChangeShapeType="1"/>
              </p:cNvSpPr>
              <p:nvPr/>
            </p:nvSpPr>
            <p:spPr bwMode="auto">
              <a:xfrm>
                <a:off x="2450" y="1870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0" name="Line 424"/>
              <p:cNvSpPr>
                <a:spLocks noChangeShapeType="1"/>
              </p:cNvSpPr>
              <p:nvPr/>
            </p:nvSpPr>
            <p:spPr bwMode="auto">
              <a:xfrm>
                <a:off x="2450" y="1425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61" name="Line 425"/>
              <p:cNvSpPr>
                <a:spLocks noChangeShapeType="1"/>
              </p:cNvSpPr>
              <p:nvPr/>
            </p:nvSpPr>
            <p:spPr bwMode="auto">
              <a:xfrm flipV="1">
                <a:off x="2689" y="1425"/>
                <a:ext cx="1" cy="4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848" name="Group 426"/>
            <p:cNvGrpSpPr>
              <a:grpSpLocks/>
            </p:cNvGrpSpPr>
            <p:nvPr/>
          </p:nvGrpSpPr>
          <p:grpSpPr bwMode="auto">
            <a:xfrm>
              <a:off x="3333" y="1435"/>
              <a:ext cx="249" cy="446"/>
              <a:chOff x="3333" y="1435"/>
              <a:chExt cx="249" cy="446"/>
            </a:xfrm>
          </p:grpSpPr>
          <p:sp>
            <p:nvSpPr>
              <p:cNvPr id="73856" name="Line 427"/>
              <p:cNvSpPr>
                <a:spLocks noChangeShapeType="1"/>
              </p:cNvSpPr>
              <p:nvPr/>
            </p:nvSpPr>
            <p:spPr bwMode="auto">
              <a:xfrm flipH="1">
                <a:off x="3343" y="1435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57" name="Line 428"/>
              <p:cNvSpPr>
                <a:spLocks noChangeShapeType="1"/>
              </p:cNvSpPr>
              <p:nvPr/>
            </p:nvSpPr>
            <p:spPr bwMode="auto">
              <a:xfrm flipH="1">
                <a:off x="3343" y="1880"/>
                <a:ext cx="239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858" name="Line 429"/>
              <p:cNvSpPr>
                <a:spLocks noChangeShapeType="1"/>
              </p:cNvSpPr>
              <p:nvPr/>
            </p:nvSpPr>
            <p:spPr bwMode="auto">
              <a:xfrm>
                <a:off x="3333" y="1435"/>
                <a:ext cx="1" cy="4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3849" name="Line 445"/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850" name="Line 446"/>
            <p:cNvSpPr>
              <a:spLocks noChangeShapeType="1"/>
            </p:cNvSpPr>
            <p:nvPr/>
          </p:nvSpPr>
          <p:spPr bwMode="auto">
            <a:xfrm>
              <a:off x="2496" y="115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851" name="Line 447"/>
            <p:cNvSpPr>
              <a:spLocks noChangeShapeType="1"/>
            </p:cNvSpPr>
            <p:nvPr/>
          </p:nvSpPr>
          <p:spPr bwMode="auto">
            <a:xfrm>
              <a:off x="3552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852" name="Text Box 455"/>
            <p:cNvSpPr txBox="1">
              <a:spLocks noChangeArrowheads="1"/>
            </p:cNvSpPr>
            <p:nvPr/>
          </p:nvSpPr>
          <p:spPr bwMode="auto">
            <a:xfrm>
              <a:off x="2486" y="1159"/>
              <a:ext cx="10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0          1        1       0</a:t>
              </a:r>
            </a:p>
          </p:txBody>
        </p:sp>
        <p:sp>
          <p:nvSpPr>
            <p:cNvPr id="73853" name="Text Box 456"/>
            <p:cNvSpPr txBox="1">
              <a:spLocks noChangeArrowheads="1"/>
            </p:cNvSpPr>
            <p:nvPr/>
          </p:nvSpPr>
          <p:spPr bwMode="auto">
            <a:xfrm>
              <a:off x="2534" y="1447"/>
              <a:ext cx="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1        0        1       1</a:t>
              </a:r>
            </a:p>
          </p:txBody>
        </p:sp>
        <p:sp>
          <p:nvSpPr>
            <p:cNvPr id="73854" name="Text Box 457"/>
            <p:cNvSpPr txBox="1">
              <a:spLocks noChangeArrowheads="1"/>
            </p:cNvSpPr>
            <p:nvPr/>
          </p:nvSpPr>
          <p:spPr bwMode="auto">
            <a:xfrm>
              <a:off x="2534" y="1735"/>
              <a:ext cx="10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        X       X      X</a:t>
              </a:r>
            </a:p>
          </p:txBody>
        </p:sp>
        <p:sp>
          <p:nvSpPr>
            <p:cNvPr id="73855" name="Text Box 458"/>
            <p:cNvSpPr txBox="1">
              <a:spLocks noChangeArrowheads="1"/>
            </p:cNvSpPr>
            <p:nvPr/>
          </p:nvSpPr>
          <p:spPr bwMode="auto">
            <a:xfrm>
              <a:off x="2534" y="192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0          1       1       1</a:t>
              </a:r>
            </a:p>
          </p:txBody>
        </p:sp>
      </p:grpSp>
      <p:grpSp>
        <p:nvGrpSpPr>
          <p:cNvPr id="39945" name="Group 466"/>
          <p:cNvGrpSpPr>
            <a:grpSpLocks/>
          </p:cNvGrpSpPr>
          <p:nvPr/>
        </p:nvGrpSpPr>
        <p:grpSpPr bwMode="auto">
          <a:xfrm>
            <a:off x="6262688" y="1309688"/>
            <a:ext cx="2620962" cy="2676525"/>
            <a:chOff x="3945" y="825"/>
            <a:chExt cx="1651" cy="1686"/>
          </a:xfrm>
        </p:grpSpPr>
        <p:sp>
          <p:nvSpPr>
            <p:cNvPr id="73739" name="Rectangle 254"/>
            <p:cNvSpPr>
              <a:spLocks noChangeArrowheads="1"/>
            </p:cNvSpPr>
            <p:nvPr/>
          </p:nvSpPr>
          <p:spPr bwMode="auto">
            <a:xfrm>
              <a:off x="4412" y="2325"/>
              <a:ext cx="99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 i="1">
                  <a:solidFill>
                    <a:srgbClr val="000000"/>
                  </a:solidFill>
                  <a:cs typeface="Arial" panose="020B0604020202020204" pitchFamily="34" charset="0"/>
                </a:rPr>
                <a:t>K-map for Open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40" name="Rectangle 340"/>
            <p:cNvSpPr>
              <a:spLocks noChangeArrowheads="1"/>
            </p:cNvSpPr>
            <p:nvPr/>
          </p:nvSpPr>
          <p:spPr bwMode="auto">
            <a:xfrm>
              <a:off x="4272" y="1171"/>
              <a:ext cx="1070" cy="97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14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41" name="Line 341"/>
            <p:cNvSpPr>
              <a:spLocks noChangeShapeType="1"/>
            </p:cNvSpPr>
            <p:nvPr/>
          </p:nvSpPr>
          <p:spPr bwMode="auto">
            <a:xfrm>
              <a:off x="4267" y="1673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2" name="Line 342"/>
            <p:cNvSpPr>
              <a:spLocks noChangeShapeType="1"/>
            </p:cNvSpPr>
            <p:nvPr/>
          </p:nvSpPr>
          <p:spPr bwMode="auto">
            <a:xfrm>
              <a:off x="4267" y="1414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3" name="Line 343"/>
            <p:cNvSpPr>
              <a:spLocks noChangeShapeType="1"/>
            </p:cNvSpPr>
            <p:nvPr/>
          </p:nvSpPr>
          <p:spPr bwMode="auto">
            <a:xfrm>
              <a:off x="4267" y="1911"/>
              <a:ext cx="10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4" name="Line 344"/>
            <p:cNvSpPr>
              <a:spLocks noChangeShapeType="1"/>
            </p:cNvSpPr>
            <p:nvPr/>
          </p:nvSpPr>
          <p:spPr bwMode="auto">
            <a:xfrm>
              <a:off x="4807" y="1176"/>
              <a:ext cx="1" cy="96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5" name="Line 345"/>
            <p:cNvSpPr>
              <a:spLocks noChangeShapeType="1"/>
            </p:cNvSpPr>
            <p:nvPr/>
          </p:nvSpPr>
          <p:spPr bwMode="auto">
            <a:xfrm>
              <a:off x="5077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6" name="Line 346"/>
            <p:cNvSpPr>
              <a:spLocks noChangeShapeType="1"/>
            </p:cNvSpPr>
            <p:nvPr/>
          </p:nvSpPr>
          <p:spPr bwMode="auto">
            <a:xfrm>
              <a:off x="4537" y="1166"/>
              <a:ext cx="1" cy="9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3747" name="Line 347"/>
            <p:cNvSpPr>
              <a:spLocks noChangeShapeType="1"/>
            </p:cNvSpPr>
            <p:nvPr/>
          </p:nvSpPr>
          <p:spPr bwMode="auto">
            <a:xfrm flipH="1" flipV="1">
              <a:off x="4080" y="990"/>
              <a:ext cx="187" cy="17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3748" name="Group 348"/>
            <p:cNvGrpSpPr>
              <a:grpSpLocks/>
            </p:cNvGrpSpPr>
            <p:nvPr/>
          </p:nvGrpSpPr>
          <p:grpSpPr bwMode="auto">
            <a:xfrm>
              <a:off x="4288" y="1032"/>
              <a:ext cx="1235" cy="144"/>
              <a:chOff x="4288" y="1032"/>
              <a:chExt cx="1235" cy="144"/>
            </a:xfrm>
          </p:grpSpPr>
          <p:pic>
            <p:nvPicPr>
              <p:cNvPr id="73799" name="Picture 349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8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00" name="Picture 350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8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01" name="Picture 351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8" y="1032"/>
                <a:ext cx="40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02" name="Picture 352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9" y="1032"/>
                <a:ext cx="40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3749" name="Picture 35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0" name="Picture 35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487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1" name="Picture 35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35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" y="1953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3753" name="Group 357"/>
            <p:cNvGrpSpPr>
              <a:grpSpLocks/>
            </p:cNvGrpSpPr>
            <p:nvPr/>
          </p:nvGrpSpPr>
          <p:grpSpPr bwMode="auto">
            <a:xfrm>
              <a:off x="4537" y="2170"/>
              <a:ext cx="541" cy="53"/>
              <a:chOff x="4537" y="2170"/>
              <a:chExt cx="541" cy="53"/>
            </a:xfrm>
          </p:grpSpPr>
          <p:sp>
            <p:nvSpPr>
              <p:cNvPr id="73796" name="Line 358"/>
              <p:cNvSpPr>
                <a:spLocks noChangeShapeType="1"/>
              </p:cNvSpPr>
              <p:nvPr/>
            </p:nvSpPr>
            <p:spPr bwMode="auto">
              <a:xfrm>
                <a:off x="4537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7" name="Line 359"/>
              <p:cNvSpPr>
                <a:spLocks noChangeShapeType="1"/>
              </p:cNvSpPr>
              <p:nvPr/>
            </p:nvSpPr>
            <p:spPr bwMode="auto">
              <a:xfrm>
                <a:off x="4537" y="2222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8" name="Line 360"/>
              <p:cNvSpPr>
                <a:spLocks noChangeShapeType="1"/>
              </p:cNvSpPr>
              <p:nvPr/>
            </p:nvSpPr>
            <p:spPr bwMode="auto">
              <a:xfrm>
                <a:off x="5077" y="2170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754" name="Group 361"/>
            <p:cNvGrpSpPr>
              <a:grpSpLocks/>
            </p:cNvGrpSpPr>
            <p:nvPr/>
          </p:nvGrpSpPr>
          <p:grpSpPr bwMode="auto">
            <a:xfrm>
              <a:off x="4807" y="990"/>
              <a:ext cx="541" cy="52"/>
              <a:chOff x="4807" y="990"/>
              <a:chExt cx="541" cy="52"/>
            </a:xfrm>
          </p:grpSpPr>
          <p:sp>
            <p:nvSpPr>
              <p:cNvPr id="73793" name="Line 362"/>
              <p:cNvSpPr>
                <a:spLocks noChangeShapeType="1"/>
              </p:cNvSpPr>
              <p:nvPr/>
            </p:nvSpPr>
            <p:spPr bwMode="auto">
              <a:xfrm flipV="1">
                <a:off x="5347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4" name="Line 363"/>
              <p:cNvSpPr>
                <a:spLocks noChangeShapeType="1"/>
              </p:cNvSpPr>
              <p:nvPr/>
            </p:nvSpPr>
            <p:spPr bwMode="auto">
              <a:xfrm flipH="1">
                <a:off x="4807" y="990"/>
                <a:ext cx="540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5" name="Line 364"/>
              <p:cNvSpPr>
                <a:spLocks noChangeShapeType="1"/>
              </p:cNvSpPr>
              <p:nvPr/>
            </p:nvSpPr>
            <p:spPr bwMode="auto">
              <a:xfrm flipV="1">
                <a:off x="4807" y="1001"/>
                <a:ext cx="1" cy="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755" name="Group 365"/>
            <p:cNvGrpSpPr>
              <a:grpSpLocks/>
            </p:cNvGrpSpPr>
            <p:nvPr/>
          </p:nvGrpSpPr>
          <p:grpSpPr bwMode="auto">
            <a:xfrm>
              <a:off x="5368" y="1414"/>
              <a:ext cx="53" cy="498"/>
              <a:chOff x="5368" y="1414"/>
              <a:chExt cx="53" cy="498"/>
            </a:xfrm>
          </p:grpSpPr>
          <p:sp>
            <p:nvSpPr>
              <p:cNvPr id="73790" name="Line 366"/>
              <p:cNvSpPr>
                <a:spLocks noChangeShapeType="1"/>
              </p:cNvSpPr>
              <p:nvPr/>
            </p:nvSpPr>
            <p:spPr bwMode="auto">
              <a:xfrm>
                <a:off x="5368" y="1911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1" name="Line 367"/>
              <p:cNvSpPr>
                <a:spLocks noChangeShapeType="1"/>
              </p:cNvSpPr>
              <p:nvPr/>
            </p:nvSpPr>
            <p:spPr bwMode="auto">
              <a:xfrm flipV="1">
                <a:off x="5420" y="1414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92" name="Line 368"/>
              <p:cNvSpPr>
                <a:spLocks noChangeShapeType="1"/>
              </p:cNvSpPr>
              <p:nvPr/>
            </p:nvSpPr>
            <p:spPr bwMode="auto">
              <a:xfrm>
                <a:off x="5368" y="1414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73756" name="Group 369"/>
            <p:cNvGrpSpPr>
              <a:grpSpLocks/>
            </p:cNvGrpSpPr>
            <p:nvPr/>
          </p:nvGrpSpPr>
          <p:grpSpPr bwMode="auto">
            <a:xfrm>
              <a:off x="4080" y="1673"/>
              <a:ext cx="52" cy="498"/>
              <a:chOff x="4080" y="1673"/>
              <a:chExt cx="52" cy="498"/>
            </a:xfrm>
          </p:grpSpPr>
          <p:sp>
            <p:nvSpPr>
              <p:cNvPr id="73787" name="Line 370"/>
              <p:cNvSpPr>
                <a:spLocks noChangeShapeType="1"/>
              </p:cNvSpPr>
              <p:nvPr/>
            </p:nvSpPr>
            <p:spPr bwMode="auto">
              <a:xfrm flipH="1">
                <a:off x="4091" y="2170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88" name="Line 371"/>
              <p:cNvSpPr>
                <a:spLocks noChangeShapeType="1"/>
              </p:cNvSpPr>
              <p:nvPr/>
            </p:nvSpPr>
            <p:spPr bwMode="auto">
              <a:xfrm flipV="1">
                <a:off x="4080" y="1673"/>
                <a:ext cx="1" cy="4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3789" name="Line 372"/>
              <p:cNvSpPr>
                <a:spLocks noChangeShapeType="1"/>
              </p:cNvSpPr>
              <p:nvPr/>
            </p:nvSpPr>
            <p:spPr bwMode="auto">
              <a:xfrm flipH="1">
                <a:off x="4091" y="1673"/>
                <a:ext cx="41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pic>
          <p:nvPicPr>
            <p:cNvPr id="73757" name="Picture 37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725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37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37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963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37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72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37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" y="1735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2" name="Rectangle 391"/>
            <p:cNvSpPr>
              <a:spLocks noChangeArrowheads="1"/>
            </p:cNvSpPr>
            <p:nvPr/>
          </p:nvSpPr>
          <p:spPr bwMode="auto">
            <a:xfrm>
              <a:off x="4101" y="897"/>
              <a:ext cx="42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 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3" name="Rectangle 392"/>
            <p:cNvSpPr>
              <a:spLocks noChangeArrowheads="1"/>
            </p:cNvSpPr>
            <p:nvPr/>
          </p:nvSpPr>
          <p:spPr bwMode="auto">
            <a:xfrm>
              <a:off x="3945" y="1052"/>
              <a:ext cx="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 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4" name="Rectangle 393"/>
            <p:cNvSpPr>
              <a:spLocks noChangeArrowheads="1"/>
            </p:cNvSpPr>
            <p:nvPr/>
          </p:nvSpPr>
          <p:spPr bwMode="auto">
            <a:xfrm>
              <a:off x="4994" y="825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Q1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5" name="Rectangle 394"/>
            <p:cNvSpPr>
              <a:spLocks noChangeArrowheads="1"/>
            </p:cNvSpPr>
            <p:nvPr/>
          </p:nvSpPr>
          <p:spPr bwMode="auto">
            <a:xfrm>
              <a:off x="4724" y="2211"/>
              <a:ext cx="22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Q0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6" name="Rectangle 395"/>
            <p:cNvSpPr>
              <a:spLocks noChangeArrowheads="1"/>
            </p:cNvSpPr>
            <p:nvPr/>
          </p:nvSpPr>
          <p:spPr bwMode="auto">
            <a:xfrm>
              <a:off x="3966" y="1798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67" name="Rectangle 396"/>
            <p:cNvSpPr>
              <a:spLocks noChangeArrowheads="1"/>
            </p:cNvSpPr>
            <p:nvPr/>
          </p:nvSpPr>
          <p:spPr bwMode="auto">
            <a:xfrm>
              <a:off x="5451" y="1591"/>
              <a:ext cx="14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cs typeface="Arial" panose="020B0604020202020204" pitchFamily="34" charset="0"/>
                </a:rPr>
                <a:t>N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73768" name="Picture 43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9" name="Picture 431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0" name="Picture 43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477"/>
              <a:ext cx="40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1" name="Picture 43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477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2" name="Picture 434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" y="1477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3" name="Picture 43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" y="1228"/>
              <a:ext cx="40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4" name="Picture 436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5" name="Picture 43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6" name="Picture 43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477"/>
              <a:ext cx="40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7" name="Picture 439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228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8" name="Picture 44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" y="1963"/>
              <a:ext cx="40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79" name="Rectangle 441"/>
            <p:cNvSpPr>
              <a:spLocks noChangeArrowheads="1"/>
            </p:cNvSpPr>
            <p:nvPr/>
          </p:nvSpPr>
          <p:spPr bwMode="auto">
            <a:xfrm>
              <a:off x="4885" y="1223"/>
              <a:ext cx="135" cy="88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780" name="Line 448"/>
            <p:cNvSpPr>
              <a:spLocks noChangeShapeType="1"/>
            </p:cNvSpPr>
            <p:nvPr/>
          </p:nvSpPr>
          <p:spPr bwMode="auto">
            <a:xfrm flipV="1">
              <a:off x="4272" y="1152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781" name="Line 449"/>
            <p:cNvSpPr>
              <a:spLocks noChangeShapeType="1"/>
            </p:cNvSpPr>
            <p:nvPr/>
          </p:nvSpPr>
          <p:spPr bwMode="auto">
            <a:xfrm>
              <a:off x="4272" y="1152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782" name="Line 450"/>
            <p:cNvSpPr>
              <a:spLocks noChangeShapeType="1"/>
            </p:cNvSpPr>
            <p:nvPr/>
          </p:nvSpPr>
          <p:spPr bwMode="auto">
            <a:xfrm>
              <a:off x="5328" y="1152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73783" name="Text Box 459"/>
            <p:cNvSpPr txBox="1">
              <a:spLocks noChangeArrowheads="1"/>
            </p:cNvSpPr>
            <p:nvPr/>
          </p:nvSpPr>
          <p:spPr bwMode="auto">
            <a:xfrm>
              <a:off x="4310" y="120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0        0        1        0</a:t>
              </a:r>
            </a:p>
          </p:txBody>
        </p:sp>
        <p:sp>
          <p:nvSpPr>
            <p:cNvPr id="73784" name="Text Box 460"/>
            <p:cNvSpPr txBox="1">
              <a:spLocks noChangeArrowheads="1"/>
            </p:cNvSpPr>
            <p:nvPr/>
          </p:nvSpPr>
          <p:spPr bwMode="auto">
            <a:xfrm>
              <a:off x="4310" y="1447"/>
              <a:ext cx="10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0         0       1        0</a:t>
              </a:r>
            </a:p>
          </p:txBody>
        </p:sp>
        <p:sp>
          <p:nvSpPr>
            <p:cNvPr id="73785" name="Text Box 461"/>
            <p:cNvSpPr txBox="1">
              <a:spLocks noChangeArrowheads="1"/>
            </p:cNvSpPr>
            <p:nvPr/>
          </p:nvSpPr>
          <p:spPr bwMode="auto">
            <a:xfrm>
              <a:off x="4310" y="1687"/>
              <a:ext cx="10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       X       X       X</a:t>
              </a:r>
            </a:p>
          </p:txBody>
        </p:sp>
        <p:sp>
          <p:nvSpPr>
            <p:cNvPr id="73786" name="Text Box 462"/>
            <p:cNvSpPr txBox="1">
              <a:spLocks noChangeArrowheads="1"/>
            </p:cNvSpPr>
            <p:nvPr/>
          </p:nvSpPr>
          <p:spPr bwMode="auto">
            <a:xfrm>
              <a:off x="4310" y="1975"/>
              <a:ext cx="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400" b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0       0         1       0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3893" grpId="0"/>
      <p:bldP spid="21238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205EC-A6ED-428A-88C2-DA4E7789876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Equivalence of Moore and Mealy Machines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460500" y="5864225"/>
            <a:ext cx="27193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Outputs are associated 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with State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4889500" y="5864225"/>
            <a:ext cx="27193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Outputs are associated 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accent2"/>
                </a:solidFill>
                <a:cs typeface="Arial" panose="020B0604020202020204" pitchFamily="34" charset="0"/>
              </a:rPr>
              <a:t>with Transitions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92100" y="17113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Moore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75783" name="Freeform 7"/>
          <p:cNvSpPr>
            <a:spLocks/>
          </p:cNvSpPr>
          <p:nvPr/>
        </p:nvSpPr>
        <p:spPr bwMode="auto">
          <a:xfrm>
            <a:off x="2386013" y="2833688"/>
            <a:ext cx="341312" cy="382587"/>
          </a:xfrm>
          <a:custGeom>
            <a:avLst/>
            <a:gdLst>
              <a:gd name="T0" fmla="*/ 2147483646 w 215"/>
              <a:gd name="T1" fmla="*/ 2147483646 h 241"/>
              <a:gd name="T2" fmla="*/ 2147483646 w 215"/>
              <a:gd name="T3" fmla="*/ 2147483646 h 241"/>
              <a:gd name="T4" fmla="*/ 2147483646 w 215"/>
              <a:gd name="T5" fmla="*/ 2147483646 h 241"/>
              <a:gd name="T6" fmla="*/ 2147483646 w 215"/>
              <a:gd name="T7" fmla="*/ 2147483646 h 241"/>
              <a:gd name="T8" fmla="*/ 2147483646 w 215"/>
              <a:gd name="T9" fmla="*/ 2147483646 h 241"/>
              <a:gd name="T10" fmla="*/ 0 w 215"/>
              <a:gd name="T11" fmla="*/ 2147483646 h 241"/>
              <a:gd name="T12" fmla="*/ 0 w 215"/>
              <a:gd name="T13" fmla="*/ 2147483646 h 241"/>
              <a:gd name="T14" fmla="*/ 0 w 215"/>
              <a:gd name="T15" fmla="*/ 2147483646 h 241"/>
              <a:gd name="T16" fmla="*/ 0 w 215"/>
              <a:gd name="T17" fmla="*/ 2147483646 h 241"/>
              <a:gd name="T18" fmla="*/ 2147483646 w 215"/>
              <a:gd name="T19" fmla="*/ 2147483646 h 241"/>
              <a:gd name="T20" fmla="*/ 2147483646 w 215"/>
              <a:gd name="T21" fmla="*/ 2147483646 h 241"/>
              <a:gd name="T22" fmla="*/ 2147483646 w 215"/>
              <a:gd name="T23" fmla="*/ 2147483646 h 241"/>
              <a:gd name="T24" fmla="*/ 2147483646 w 215"/>
              <a:gd name="T25" fmla="*/ 2147483646 h 241"/>
              <a:gd name="T26" fmla="*/ 2147483646 w 215"/>
              <a:gd name="T27" fmla="*/ 0 h 241"/>
              <a:gd name="T28" fmla="*/ 2147483646 w 215"/>
              <a:gd name="T29" fmla="*/ 0 h 241"/>
              <a:gd name="T30" fmla="*/ 2147483646 w 215"/>
              <a:gd name="T31" fmla="*/ 0 h 241"/>
              <a:gd name="T32" fmla="*/ 2147483646 w 215"/>
              <a:gd name="T33" fmla="*/ 2147483646 h 241"/>
              <a:gd name="T34" fmla="*/ 2147483646 w 215"/>
              <a:gd name="T35" fmla="*/ 2147483646 h 241"/>
              <a:gd name="T36" fmla="*/ 2147483646 w 215"/>
              <a:gd name="T37" fmla="*/ 2147483646 h 241"/>
              <a:gd name="T38" fmla="*/ 2147483646 w 215"/>
              <a:gd name="T39" fmla="*/ 2147483646 h 241"/>
              <a:gd name="T40" fmla="*/ 2147483646 w 215"/>
              <a:gd name="T41" fmla="*/ 2147483646 h 241"/>
              <a:gd name="T42" fmla="*/ 2147483646 w 215"/>
              <a:gd name="T43" fmla="*/ 2147483646 h 2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15"/>
              <a:gd name="T67" fmla="*/ 0 h 241"/>
              <a:gd name="T68" fmla="*/ 215 w 215"/>
              <a:gd name="T69" fmla="*/ 241 h 24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15" h="241">
                <a:moveTo>
                  <a:pt x="94" y="241"/>
                </a:moveTo>
                <a:lnTo>
                  <a:pt x="81" y="228"/>
                </a:lnTo>
                <a:lnTo>
                  <a:pt x="54" y="187"/>
                </a:lnTo>
                <a:lnTo>
                  <a:pt x="27" y="161"/>
                </a:lnTo>
                <a:lnTo>
                  <a:pt x="14" y="147"/>
                </a:lnTo>
                <a:lnTo>
                  <a:pt x="0" y="120"/>
                </a:lnTo>
                <a:lnTo>
                  <a:pt x="0" y="93"/>
                </a:lnTo>
                <a:lnTo>
                  <a:pt x="0" y="67"/>
                </a:lnTo>
                <a:lnTo>
                  <a:pt x="0" y="53"/>
                </a:lnTo>
                <a:lnTo>
                  <a:pt x="14" y="53"/>
                </a:lnTo>
                <a:lnTo>
                  <a:pt x="27" y="40"/>
                </a:lnTo>
                <a:lnTo>
                  <a:pt x="41" y="26"/>
                </a:lnTo>
                <a:lnTo>
                  <a:pt x="54" y="13"/>
                </a:lnTo>
                <a:lnTo>
                  <a:pt x="68" y="0"/>
                </a:lnTo>
                <a:lnTo>
                  <a:pt x="81" y="0"/>
                </a:lnTo>
                <a:lnTo>
                  <a:pt x="108" y="0"/>
                </a:lnTo>
                <a:lnTo>
                  <a:pt x="121" y="13"/>
                </a:lnTo>
                <a:lnTo>
                  <a:pt x="148" y="26"/>
                </a:lnTo>
                <a:lnTo>
                  <a:pt x="175" y="53"/>
                </a:lnTo>
                <a:lnTo>
                  <a:pt x="188" y="67"/>
                </a:lnTo>
                <a:lnTo>
                  <a:pt x="215" y="107"/>
                </a:lnTo>
                <a:lnTo>
                  <a:pt x="215" y="12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2544763" y="2054225"/>
            <a:ext cx="600075" cy="620713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2066925" y="1746250"/>
            <a:ext cx="319088" cy="29686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V="1">
            <a:off x="2386013" y="1746250"/>
            <a:ext cx="1587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787" name="Group 11"/>
          <p:cNvGrpSpPr>
            <a:grpSpLocks/>
          </p:cNvGrpSpPr>
          <p:nvPr/>
        </p:nvGrpSpPr>
        <p:grpSpPr bwMode="auto">
          <a:xfrm>
            <a:off x="2386013" y="1746250"/>
            <a:ext cx="298450" cy="298450"/>
            <a:chOff x="3600" y="728"/>
            <a:chExt cx="188" cy="188"/>
          </a:xfrm>
        </p:grpSpPr>
        <p:sp>
          <p:nvSpPr>
            <p:cNvPr id="75930" name="Freeform 12"/>
            <p:cNvSpPr>
              <a:spLocks/>
            </p:cNvSpPr>
            <p:nvPr/>
          </p:nvSpPr>
          <p:spPr bwMode="auto">
            <a:xfrm>
              <a:off x="3668" y="795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53 w 120"/>
                <a:gd name="T5" fmla="*/ 54 h 121"/>
                <a:gd name="T6" fmla="*/ 53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31" name="Line 13"/>
            <p:cNvSpPr>
              <a:spLocks noChangeShapeType="1"/>
            </p:cNvSpPr>
            <p:nvPr/>
          </p:nvSpPr>
          <p:spPr bwMode="auto">
            <a:xfrm>
              <a:off x="3600" y="728"/>
              <a:ext cx="121" cy="12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788" name="Oval 14"/>
          <p:cNvSpPr>
            <a:spLocks noChangeArrowheads="1"/>
          </p:cNvSpPr>
          <p:nvPr/>
        </p:nvSpPr>
        <p:spPr bwMode="auto">
          <a:xfrm>
            <a:off x="2544763" y="2970213"/>
            <a:ext cx="600075" cy="620712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89" name="Oval 15"/>
          <p:cNvSpPr>
            <a:spLocks noChangeArrowheads="1"/>
          </p:cNvSpPr>
          <p:nvPr/>
        </p:nvSpPr>
        <p:spPr bwMode="auto">
          <a:xfrm>
            <a:off x="2544763" y="3906838"/>
            <a:ext cx="600075" cy="620712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0" name="Oval 16"/>
          <p:cNvSpPr>
            <a:spLocks noChangeArrowheads="1"/>
          </p:cNvSpPr>
          <p:nvPr/>
        </p:nvSpPr>
        <p:spPr bwMode="auto">
          <a:xfrm>
            <a:off x="2566988" y="4822825"/>
            <a:ext cx="598487" cy="620713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791" name="Group 17"/>
          <p:cNvGrpSpPr>
            <a:grpSpLocks/>
          </p:cNvGrpSpPr>
          <p:nvPr/>
        </p:nvGrpSpPr>
        <p:grpSpPr bwMode="auto">
          <a:xfrm>
            <a:off x="2770188" y="2684463"/>
            <a:ext cx="128587" cy="276225"/>
            <a:chOff x="3842" y="1319"/>
            <a:chExt cx="81" cy="174"/>
          </a:xfrm>
        </p:grpSpPr>
        <p:sp>
          <p:nvSpPr>
            <p:cNvPr id="75928" name="Freeform 18"/>
            <p:cNvSpPr>
              <a:spLocks/>
            </p:cNvSpPr>
            <p:nvPr/>
          </p:nvSpPr>
          <p:spPr bwMode="auto">
            <a:xfrm>
              <a:off x="3842" y="1359"/>
              <a:ext cx="81" cy="134"/>
            </a:xfrm>
            <a:custGeom>
              <a:avLst/>
              <a:gdLst>
                <a:gd name="T0" fmla="*/ 40 w 81"/>
                <a:gd name="T1" fmla="*/ 134 h 134"/>
                <a:gd name="T2" fmla="*/ 0 w 81"/>
                <a:gd name="T3" fmla="*/ 0 h 134"/>
                <a:gd name="T4" fmla="*/ 40 w 81"/>
                <a:gd name="T5" fmla="*/ 54 h 134"/>
                <a:gd name="T6" fmla="*/ 81 w 81"/>
                <a:gd name="T7" fmla="*/ 0 h 134"/>
                <a:gd name="T8" fmla="*/ 40 w 81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34"/>
                <a:gd name="T17" fmla="*/ 81 w 81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34">
                  <a:moveTo>
                    <a:pt x="40" y="134"/>
                  </a:moveTo>
                  <a:lnTo>
                    <a:pt x="0" y="0"/>
                  </a:lnTo>
                  <a:lnTo>
                    <a:pt x="40" y="54"/>
                  </a:lnTo>
                  <a:lnTo>
                    <a:pt x="81" y="0"/>
                  </a:lnTo>
                  <a:lnTo>
                    <a:pt x="4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29" name="Line 19"/>
            <p:cNvSpPr>
              <a:spLocks noChangeShapeType="1"/>
            </p:cNvSpPr>
            <p:nvPr/>
          </p:nvSpPr>
          <p:spPr bwMode="auto">
            <a:xfrm>
              <a:off x="3882" y="1319"/>
              <a:ext cx="1" cy="9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792" name="Group 20"/>
          <p:cNvGrpSpPr>
            <a:grpSpLocks/>
          </p:cNvGrpSpPr>
          <p:nvPr/>
        </p:nvGrpSpPr>
        <p:grpSpPr bwMode="auto">
          <a:xfrm>
            <a:off x="2770188" y="3600450"/>
            <a:ext cx="128587" cy="296863"/>
            <a:chOff x="3842" y="1896"/>
            <a:chExt cx="81" cy="187"/>
          </a:xfrm>
        </p:grpSpPr>
        <p:sp>
          <p:nvSpPr>
            <p:cNvPr id="75926" name="Freeform 21"/>
            <p:cNvSpPr>
              <a:spLocks/>
            </p:cNvSpPr>
            <p:nvPr/>
          </p:nvSpPr>
          <p:spPr bwMode="auto">
            <a:xfrm>
              <a:off x="3842" y="1949"/>
              <a:ext cx="81" cy="134"/>
            </a:xfrm>
            <a:custGeom>
              <a:avLst/>
              <a:gdLst>
                <a:gd name="T0" fmla="*/ 40 w 81"/>
                <a:gd name="T1" fmla="*/ 134 h 134"/>
                <a:gd name="T2" fmla="*/ 0 w 81"/>
                <a:gd name="T3" fmla="*/ 0 h 134"/>
                <a:gd name="T4" fmla="*/ 40 w 81"/>
                <a:gd name="T5" fmla="*/ 54 h 134"/>
                <a:gd name="T6" fmla="*/ 81 w 81"/>
                <a:gd name="T7" fmla="*/ 0 h 134"/>
                <a:gd name="T8" fmla="*/ 40 w 81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34"/>
                <a:gd name="T17" fmla="*/ 81 w 81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34">
                  <a:moveTo>
                    <a:pt x="40" y="134"/>
                  </a:moveTo>
                  <a:lnTo>
                    <a:pt x="0" y="0"/>
                  </a:lnTo>
                  <a:lnTo>
                    <a:pt x="40" y="54"/>
                  </a:lnTo>
                  <a:lnTo>
                    <a:pt x="81" y="0"/>
                  </a:lnTo>
                  <a:lnTo>
                    <a:pt x="4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27" name="Line 22"/>
            <p:cNvSpPr>
              <a:spLocks noChangeShapeType="1"/>
            </p:cNvSpPr>
            <p:nvPr/>
          </p:nvSpPr>
          <p:spPr bwMode="auto">
            <a:xfrm>
              <a:off x="3882" y="1896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793" name="Group 23"/>
          <p:cNvGrpSpPr>
            <a:grpSpLocks/>
          </p:cNvGrpSpPr>
          <p:nvPr/>
        </p:nvGrpSpPr>
        <p:grpSpPr bwMode="auto">
          <a:xfrm>
            <a:off x="2792413" y="4537075"/>
            <a:ext cx="127000" cy="276225"/>
            <a:chOff x="3856" y="2486"/>
            <a:chExt cx="80" cy="174"/>
          </a:xfrm>
        </p:grpSpPr>
        <p:sp>
          <p:nvSpPr>
            <p:cNvPr id="75924" name="Freeform 24"/>
            <p:cNvSpPr>
              <a:spLocks/>
            </p:cNvSpPr>
            <p:nvPr/>
          </p:nvSpPr>
          <p:spPr bwMode="auto">
            <a:xfrm>
              <a:off x="3856" y="2540"/>
              <a:ext cx="80" cy="120"/>
            </a:xfrm>
            <a:custGeom>
              <a:avLst/>
              <a:gdLst>
                <a:gd name="T0" fmla="*/ 40 w 80"/>
                <a:gd name="T1" fmla="*/ 120 h 120"/>
                <a:gd name="T2" fmla="*/ 0 w 80"/>
                <a:gd name="T3" fmla="*/ 0 h 120"/>
                <a:gd name="T4" fmla="*/ 40 w 80"/>
                <a:gd name="T5" fmla="*/ 40 h 120"/>
                <a:gd name="T6" fmla="*/ 80 w 80"/>
                <a:gd name="T7" fmla="*/ 0 h 120"/>
                <a:gd name="T8" fmla="*/ 40 w 80"/>
                <a:gd name="T9" fmla="*/ 120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120"/>
                <a:gd name="T17" fmla="*/ 80 w 80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120">
                  <a:moveTo>
                    <a:pt x="40" y="120"/>
                  </a:moveTo>
                  <a:lnTo>
                    <a:pt x="0" y="0"/>
                  </a:lnTo>
                  <a:lnTo>
                    <a:pt x="40" y="40"/>
                  </a:lnTo>
                  <a:lnTo>
                    <a:pt x="80" y="0"/>
                  </a:lnTo>
                  <a:lnTo>
                    <a:pt x="4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25" name="Line 25"/>
            <p:cNvSpPr>
              <a:spLocks noChangeShapeType="1"/>
            </p:cNvSpPr>
            <p:nvPr/>
          </p:nvSpPr>
          <p:spPr bwMode="auto">
            <a:xfrm>
              <a:off x="3896" y="2486"/>
              <a:ext cx="1" cy="9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794" name="Rectangle 26"/>
          <p:cNvSpPr>
            <a:spLocks noChangeArrowheads="1"/>
          </p:cNvSpPr>
          <p:nvPr/>
        </p:nvSpPr>
        <p:spPr bwMode="auto">
          <a:xfrm>
            <a:off x="1789113" y="1916113"/>
            <a:ext cx="412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5" name="Rectangle 27"/>
          <p:cNvSpPr>
            <a:spLocks noChangeArrowheads="1"/>
          </p:cNvSpPr>
          <p:nvPr/>
        </p:nvSpPr>
        <p:spPr bwMode="auto">
          <a:xfrm>
            <a:off x="2941638" y="2705100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6" name="Rectangle 28"/>
          <p:cNvSpPr>
            <a:spLocks noChangeArrowheads="1"/>
          </p:cNvSpPr>
          <p:nvPr/>
        </p:nvSpPr>
        <p:spPr bwMode="auto">
          <a:xfrm>
            <a:off x="2643188" y="3641725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7" name="Rectangle 29"/>
          <p:cNvSpPr>
            <a:spLocks noChangeArrowheads="1"/>
          </p:cNvSpPr>
          <p:nvPr/>
        </p:nvSpPr>
        <p:spPr bwMode="auto">
          <a:xfrm>
            <a:off x="2451100" y="4514850"/>
            <a:ext cx="3079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N+D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8" name="Rectangle 30"/>
          <p:cNvSpPr>
            <a:spLocks noChangeArrowheads="1"/>
          </p:cNvSpPr>
          <p:nvPr/>
        </p:nvSpPr>
        <p:spPr bwMode="auto">
          <a:xfrm>
            <a:off x="2770188" y="5218113"/>
            <a:ext cx="185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[1]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799" name="Rectangle 31"/>
          <p:cNvSpPr>
            <a:spLocks noChangeArrowheads="1"/>
          </p:cNvSpPr>
          <p:nvPr/>
        </p:nvSpPr>
        <p:spPr bwMode="auto">
          <a:xfrm>
            <a:off x="2727325" y="483393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0" name="Rectangle 32"/>
          <p:cNvSpPr>
            <a:spLocks noChangeArrowheads="1"/>
          </p:cNvSpPr>
          <p:nvPr/>
        </p:nvSpPr>
        <p:spPr bwMode="auto">
          <a:xfrm>
            <a:off x="2749550" y="208597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1" name="Rectangle 33"/>
          <p:cNvSpPr>
            <a:spLocks noChangeArrowheads="1"/>
          </p:cNvSpPr>
          <p:nvPr/>
        </p:nvSpPr>
        <p:spPr bwMode="auto">
          <a:xfrm>
            <a:off x="2749550" y="300196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2" name="Rectangle 34"/>
          <p:cNvSpPr>
            <a:spLocks noChangeArrowheads="1"/>
          </p:cNvSpPr>
          <p:nvPr/>
        </p:nvSpPr>
        <p:spPr bwMode="auto">
          <a:xfrm>
            <a:off x="2727325" y="3940175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03" name="Group 35"/>
          <p:cNvGrpSpPr>
            <a:grpSpLocks/>
          </p:cNvGrpSpPr>
          <p:nvPr/>
        </p:nvGrpSpPr>
        <p:grpSpPr bwMode="auto">
          <a:xfrm>
            <a:off x="3048000" y="2578100"/>
            <a:ext cx="557213" cy="1554163"/>
            <a:chOff x="4017" y="1252"/>
            <a:chExt cx="351" cy="979"/>
          </a:xfrm>
        </p:grpSpPr>
        <p:sp>
          <p:nvSpPr>
            <p:cNvPr id="75919" name="Freeform 36"/>
            <p:cNvSpPr>
              <a:spLocks/>
            </p:cNvSpPr>
            <p:nvPr/>
          </p:nvSpPr>
          <p:spPr bwMode="auto">
            <a:xfrm>
              <a:off x="4017" y="1252"/>
              <a:ext cx="228" cy="979"/>
            </a:xfrm>
            <a:custGeom>
              <a:avLst/>
              <a:gdLst>
                <a:gd name="T0" fmla="*/ 0 w 228"/>
                <a:gd name="T1" fmla="*/ 0 h 979"/>
                <a:gd name="T2" fmla="*/ 40 w 228"/>
                <a:gd name="T3" fmla="*/ 13 h 979"/>
                <a:gd name="T4" fmla="*/ 67 w 228"/>
                <a:gd name="T5" fmla="*/ 40 h 979"/>
                <a:gd name="T6" fmla="*/ 107 w 228"/>
                <a:gd name="T7" fmla="*/ 67 h 979"/>
                <a:gd name="T8" fmla="*/ 121 w 228"/>
                <a:gd name="T9" fmla="*/ 80 h 979"/>
                <a:gd name="T10" fmla="*/ 134 w 228"/>
                <a:gd name="T11" fmla="*/ 93 h 979"/>
                <a:gd name="T12" fmla="*/ 161 w 228"/>
                <a:gd name="T13" fmla="*/ 107 h 979"/>
                <a:gd name="T14" fmla="*/ 174 w 228"/>
                <a:gd name="T15" fmla="*/ 161 h 979"/>
                <a:gd name="T16" fmla="*/ 188 w 228"/>
                <a:gd name="T17" fmla="*/ 187 h 979"/>
                <a:gd name="T18" fmla="*/ 201 w 228"/>
                <a:gd name="T19" fmla="*/ 214 h 979"/>
                <a:gd name="T20" fmla="*/ 215 w 228"/>
                <a:gd name="T21" fmla="*/ 268 h 979"/>
                <a:gd name="T22" fmla="*/ 215 w 228"/>
                <a:gd name="T23" fmla="*/ 281 h 979"/>
                <a:gd name="T24" fmla="*/ 215 w 228"/>
                <a:gd name="T25" fmla="*/ 295 h 979"/>
                <a:gd name="T26" fmla="*/ 228 w 228"/>
                <a:gd name="T27" fmla="*/ 322 h 979"/>
                <a:gd name="T28" fmla="*/ 228 w 228"/>
                <a:gd name="T29" fmla="*/ 375 h 979"/>
                <a:gd name="T30" fmla="*/ 228 w 228"/>
                <a:gd name="T31" fmla="*/ 416 h 979"/>
                <a:gd name="T32" fmla="*/ 228 w 228"/>
                <a:gd name="T33" fmla="*/ 429 h 979"/>
                <a:gd name="T34" fmla="*/ 228 w 228"/>
                <a:gd name="T35" fmla="*/ 483 h 979"/>
                <a:gd name="T36" fmla="*/ 228 w 228"/>
                <a:gd name="T37" fmla="*/ 590 h 979"/>
                <a:gd name="T38" fmla="*/ 215 w 228"/>
                <a:gd name="T39" fmla="*/ 644 h 979"/>
                <a:gd name="T40" fmla="*/ 215 w 228"/>
                <a:gd name="T41" fmla="*/ 657 h 979"/>
                <a:gd name="T42" fmla="*/ 215 w 228"/>
                <a:gd name="T43" fmla="*/ 697 h 979"/>
                <a:gd name="T44" fmla="*/ 215 w 228"/>
                <a:gd name="T45" fmla="*/ 738 h 979"/>
                <a:gd name="T46" fmla="*/ 215 w 228"/>
                <a:gd name="T47" fmla="*/ 751 h 979"/>
                <a:gd name="T48" fmla="*/ 201 w 228"/>
                <a:gd name="T49" fmla="*/ 778 h 979"/>
                <a:gd name="T50" fmla="*/ 188 w 228"/>
                <a:gd name="T51" fmla="*/ 805 h 979"/>
                <a:gd name="T52" fmla="*/ 161 w 228"/>
                <a:gd name="T53" fmla="*/ 858 h 979"/>
                <a:gd name="T54" fmla="*/ 161 w 228"/>
                <a:gd name="T55" fmla="*/ 872 h 979"/>
                <a:gd name="T56" fmla="*/ 147 w 228"/>
                <a:gd name="T57" fmla="*/ 885 h 979"/>
                <a:gd name="T58" fmla="*/ 121 w 228"/>
                <a:gd name="T59" fmla="*/ 912 h 979"/>
                <a:gd name="T60" fmla="*/ 107 w 228"/>
                <a:gd name="T61" fmla="*/ 939 h 979"/>
                <a:gd name="T62" fmla="*/ 80 w 228"/>
                <a:gd name="T63" fmla="*/ 966 h 979"/>
                <a:gd name="T64" fmla="*/ 53 w 228"/>
                <a:gd name="T65" fmla="*/ 979 h 9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8"/>
                <a:gd name="T100" fmla="*/ 0 h 979"/>
                <a:gd name="T101" fmla="*/ 228 w 228"/>
                <a:gd name="T102" fmla="*/ 979 h 9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8" h="979">
                  <a:moveTo>
                    <a:pt x="0" y="0"/>
                  </a:moveTo>
                  <a:lnTo>
                    <a:pt x="40" y="13"/>
                  </a:lnTo>
                  <a:lnTo>
                    <a:pt x="67" y="40"/>
                  </a:lnTo>
                  <a:lnTo>
                    <a:pt x="107" y="67"/>
                  </a:lnTo>
                  <a:lnTo>
                    <a:pt x="121" y="80"/>
                  </a:lnTo>
                  <a:lnTo>
                    <a:pt x="134" y="93"/>
                  </a:lnTo>
                  <a:lnTo>
                    <a:pt x="161" y="107"/>
                  </a:lnTo>
                  <a:lnTo>
                    <a:pt x="174" y="161"/>
                  </a:lnTo>
                  <a:lnTo>
                    <a:pt x="188" y="187"/>
                  </a:lnTo>
                  <a:lnTo>
                    <a:pt x="201" y="214"/>
                  </a:lnTo>
                  <a:lnTo>
                    <a:pt x="215" y="268"/>
                  </a:lnTo>
                  <a:lnTo>
                    <a:pt x="215" y="281"/>
                  </a:lnTo>
                  <a:lnTo>
                    <a:pt x="215" y="295"/>
                  </a:lnTo>
                  <a:lnTo>
                    <a:pt x="228" y="322"/>
                  </a:lnTo>
                  <a:lnTo>
                    <a:pt x="228" y="375"/>
                  </a:lnTo>
                  <a:lnTo>
                    <a:pt x="228" y="416"/>
                  </a:lnTo>
                  <a:lnTo>
                    <a:pt x="228" y="429"/>
                  </a:lnTo>
                  <a:lnTo>
                    <a:pt x="228" y="483"/>
                  </a:lnTo>
                  <a:lnTo>
                    <a:pt x="228" y="590"/>
                  </a:lnTo>
                  <a:lnTo>
                    <a:pt x="215" y="644"/>
                  </a:lnTo>
                  <a:lnTo>
                    <a:pt x="215" y="657"/>
                  </a:lnTo>
                  <a:lnTo>
                    <a:pt x="215" y="697"/>
                  </a:lnTo>
                  <a:lnTo>
                    <a:pt x="215" y="738"/>
                  </a:lnTo>
                  <a:lnTo>
                    <a:pt x="215" y="751"/>
                  </a:lnTo>
                  <a:lnTo>
                    <a:pt x="201" y="778"/>
                  </a:lnTo>
                  <a:lnTo>
                    <a:pt x="188" y="805"/>
                  </a:lnTo>
                  <a:lnTo>
                    <a:pt x="161" y="858"/>
                  </a:lnTo>
                  <a:lnTo>
                    <a:pt x="161" y="872"/>
                  </a:lnTo>
                  <a:lnTo>
                    <a:pt x="147" y="885"/>
                  </a:lnTo>
                  <a:lnTo>
                    <a:pt x="121" y="912"/>
                  </a:lnTo>
                  <a:lnTo>
                    <a:pt x="107" y="939"/>
                  </a:lnTo>
                  <a:lnTo>
                    <a:pt x="80" y="966"/>
                  </a:lnTo>
                  <a:lnTo>
                    <a:pt x="53" y="979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20" name="Group 37"/>
            <p:cNvGrpSpPr>
              <a:grpSpLocks/>
            </p:cNvGrpSpPr>
            <p:nvPr/>
          </p:nvGrpSpPr>
          <p:grpSpPr bwMode="auto">
            <a:xfrm>
              <a:off x="4070" y="2110"/>
              <a:ext cx="121" cy="108"/>
              <a:chOff x="4070" y="2110"/>
              <a:chExt cx="121" cy="108"/>
            </a:xfrm>
          </p:grpSpPr>
          <p:sp>
            <p:nvSpPr>
              <p:cNvPr id="75922" name="Freeform 38"/>
              <p:cNvSpPr>
                <a:spLocks/>
              </p:cNvSpPr>
              <p:nvPr/>
            </p:nvSpPr>
            <p:spPr bwMode="auto">
              <a:xfrm>
                <a:off x="4070" y="2110"/>
                <a:ext cx="121" cy="108"/>
              </a:xfrm>
              <a:custGeom>
                <a:avLst/>
                <a:gdLst>
                  <a:gd name="T0" fmla="*/ 0 w 121"/>
                  <a:gd name="T1" fmla="*/ 108 h 108"/>
                  <a:gd name="T2" fmla="*/ 68 w 121"/>
                  <a:gd name="T3" fmla="*/ 0 h 108"/>
                  <a:gd name="T4" fmla="*/ 68 w 121"/>
                  <a:gd name="T5" fmla="*/ 54 h 108"/>
                  <a:gd name="T6" fmla="*/ 121 w 121"/>
                  <a:gd name="T7" fmla="*/ 67 h 108"/>
                  <a:gd name="T8" fmla="*/ 0 w 121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08"/>
                  <a:gd name="T17" fmla="*/ 121 w 121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08">
                    <a:moveTo>
                      <a:pt x="0" y="108"/>
                    </a:moveTo>
                    <a:lnTo>
                      <a:pt x="68" y="0"/>
                    </a:lnTo>
                    <a:lnTo>
                      <a:pt x="68" y="54"/>
                    </a:lnTo>
                    <a:lnTo>
                      <a:pt x="121" y="67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23" name="Line 39"/>
              <p:cNvSpPr>
                <a:spLocks noChangeShapeType="1"/>
              </p:cNvSpPr>
              <p:nvPr/>
            </p:nvSpPr>
            <p:spPr bwMode="auto">
              <a:xfrm flipV="1">
                <a:off x="4098" y="2165"/>
                <a:ext cx="40" cy="3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5921" name="Rectangle 40"/>
            <p:cNvSpPr>
              <a:spLocks noChangeArrowheads="1"/>
            </p:cNvSpPr>
            <p:nvPr/>
          </p:nvSpPr>
          <p:spPr bwMode="auto">
            <a:xfrm>
              <a:off x="4299" y="1654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5804" name="Rectangle 41"/>
          <p:cNvSpPr>
            <a:spLocks noChangeArrowheads="1"/>
          </p:cNvSpPr>
          <p:nvPr/>
        </p:nvSpPr>
        <p:spPr bwMode="auto">
          <a:xfrm>
            <a:off x="2749550" y="4302125"/>
            <a:ext cx="185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[0]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5" name="Rectangle 42"/>
          <p:cNvSpPr>
            <a:spLocks noChangeArrowheads="1"/>
          </p:cNvSpPr>
          <p:nvPr/>
        </p:nvSpPr>
        <p:spPr bwMode="auto">
          <a:xfrm>
            <a:off x="2749550" y="3365500"/>
            <a:ext cx="185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[0]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06" name="Rectangle 43"/>
          <p:cNvSpPr>
            <a:spLocks noChangeArrowheads="1"/>
          </p:cNvSpPr>
          <p:nvPr/>
        </p:nvSpPr>
        <p:spPr bwMode="auto">
          <a:xfrm>
            <a:off x="2749550" y="2449513"/>
            <a:ext cx="1857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[0]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07" name="Group 44"/>
          <p:cNvGrpSpPr>
            <a:grpSpLocks/>
          </p:cNvGrpSpPr>
          <p:nvPr/>
        </p:nvGrpSpPr>
        <p:grpSpPr bwMode="auto">
          <a:xfrm>
            <a:off x="2066925" y="3494088"/>
            <a:ext cx="554038" cy="1554162"/>
            <a:chOff x="3399" y="1829"/>
            <a:chExt cx="349" cy="979"/>
          </a:xfrm>
        </p:grpSpPr>
        <p:sp>
          <p:nvSpPr>
            <p:cNvPr id="75914" name="Freeform 45"/>
            <p:cNvSpPr>
              <a:spLocks/>
            </p:cNvSpPr>
            <p:nvPr/>
          </p:nvSpPr>
          <p:spPr bwMode="auto">
            <a:xfrm>
              <a:off x="3520" y="1829"/>
              <a:ext cx="228" cy="979"/>
            </a:xfrm>
            <a:custGeom>
              <a:avLst/>
              <a:gdLst>
                <a:gd name="T0" fmla="*/ 228 w 228"/>
                <a:gd name="T1" fmla="*/ 0 h 979"/>
                <a:gd name="T2" fmla="*/ 188 w 228"/>
                <a:gd name="T3" fmla="*/ 13 h 979"/>
                <a:gd name="T4" fmla="*/ 161 w 228"/>
                <a:gd name="T5" fmla="*/ 40 h 979"/>
                <a:gd name="T6" fmla="*/ 134 w 228"/>
                <a:gd name="T7" fmla="*/ 67 h 979"/>
                <a:gd name="T8" fmla="*/ 94 w 228"/>
                <a:gd name="T9" fmla="*/ 80 h 979"/>
                <a:gd name="T10" fmla="*/ 80 w 228"/>
                <a:gd name="T11" fmla="*/ 93 h 979"/>
                <a:gd name="T12" fmla="*/ 80 w 228"/>
                <a:gd name="T13" fmla="*/ 120 h 979"/>
                <a:gd name="T14" fmla="*/ 54 w 228"/>
                <a:gd name="T15" fmla="*/ 174 h 979"/>
                <a:gd name="T16" fmla="*/ 40 w 228"/>
                <a:gd name="T17" fmla="*/ 187 h 979"/>
                <a:gd name="T18" fmla="*/ 27 w 228"/>
                <a:gd name="T19" fmla="*/ 228 h 979"/>
                <a:gd name="T20" fmla="*/ 27 w 228"/>
                <a:gd name="T21" fmla="*/ 268 h 979"/>
                <a:gd name="T22" fmla="*/ 13 w 228"/>
                <a:gd name="T23" fmla="*/ 281 h 979"/>
                <a:gd name="T24" fmla="*/ 13 w 228"/>
                <a:gd name="T25" fmla="*/ 295 h 979"/>
                <a:gd name="T26" fmla="*/ 0 w 228"/>
                <a:gd name="T27" fmla="*/ 335 h 979"/>
                <a:gd name="T28" fmla="*/ 0 w 228"/>
                <a:gd name="T29" fmla="*/ 375 h 979"/>
                <a:gd name="T30" fmla="*/ 0 w 228"/>
                <a:gd name="T31" fmla="*/ 415 h 979"/>
                <a:gd name="T32" fmla="*/ 0 w 228"/>
                <a:gd name="T33" fmla="*/ 442 h 979"/>
                <a:gd name="T34" fmla="*/ 0 w 228"/>
                <a:gd name="T35" fmla="*/ 496 h 979"/>
                <a:gd name="T36" fmla="*/ 0 w 228"/>
                <a:gd name="T37" fmla="*/ 603 h 979"/>
                <a:gd name="T38" fmla="*/ 0 w 228"/>
                <a:gd name="T39" fmla="*/ 644 h 979"/>
                <a:gd name="T40" fmla="*/ 0 w 228"/>
                <a:gd name="T41" fmla="*/ 657 h 979"/>
                <a:gd name="T42" fmla="*/ 13 w 228"/>
                <a:gd name="T43" fmla="*/ 711 h 979"/>
                <a:gd name="T44" fmla="*/ 27 w 228"/>
                <a:gd name="T45" fmla="*/ 738 h 979"/>
                <a:gd name="T46" fmla="*/ 27 w 228"/>
                <a:gd name="T47" fmla="*/ 764 h 979"/>
                <a:gd name="T48" fmla="*/ 27 w 228"/>
                <a:gd name="T49" fmla="*/ 778 h 979"/>
                <a:gd name="T50" fmla="*/ 40 w 228"/>
                <a:gd name="T51" fmla="*/ 805 h 979"/>
                <a:gd name="T52" fmla="*/ 67 w 228"/>
                <a:gd name="T53" fmla="*/ 858 h 979"/>
                <a:gd name="T54" fmla="*/ 80 w 228"/>
                <a:gd name="T55" fmla="*/ 872 h 979"/>
                <a:gd name="T56" fmla="*/ 80 w 228"/>
                <a:gd name="T57" fmla="*/ 885 h 979"/>
                <a:gd name="T58" fmla="*/ 94 w 228"/>
                <a:gd name="T59" fmla="*/ 912 h 979"/>
                <a:gd name="T60" fmla="*/ 121 w 228"/>
                <a:gd name="T61" fmla="*/ 925 h 979"/>
                <a:gd name="T62" fmla="*/ 161 w 228"/>
                <a:gd name="T63" fmla="*/ 966 h 979"/>
                <a:gd name="T64" fmla="*/ 174 w 228"/>
                <a:gd name="T65" fmla="*/ 979 h 97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8"/>
                <a:gd name="T100" fmla="*/ 0 h 979"/>
                <a:gd name="T101" fmla="*/ 228 w 228"/>
                <a:gd name="T102" fmla="*/ 979 h 97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8" h="979">
                  <a:moveTo>
                    <a:pt x="228" y="0"/>
                  </a:moveTo>
                  <a:lnTo>
                    <a:pt x="188" y="13"/>
                  </a:lnTo>
                  <a:lnTo>
                    <a:pt x="161" y="40"/>
                  </a:lnTo>
                  <a:lnTo>
                    <a:pt x="134" y="67"/>
                  </a:lnTo>
                  <a:lnTo>
                    <a:pt x="94" y="80"/>
                  </a:lnTo>
                  <a:lnTo>
                    <a:pt x="80" y="93"/>
                  </a:lnTo>
                  <a:lnTo>
                    <a:pt x="80" y="120"/>
                  </a:lnTo>
                  <a:lnTo>
                    <a:pt x="54" y="174"/>
                  </a:lnTo>
                  <a:lnTo>
                    <a:pt x="40" y="187"/>
                  </a:lnTo>
                  <a:lnTo>
                    <a:pt x="27" y="228"/>
                  </a:lnTo>
                  <a:lnTo>
                    <a:pt x="27" y="268"/>
                  </a:lnTo>
                  <a:lnTo>
                    <a:pt x="13" y="281"/>
                  </a:lnTo>
                  <a:lnTo>
                    <a:pt x="13" y="295"/>
                  </a:lnTo>
                  <a:lnTo>
                    <a:pt x="0" y="335"/>
                  </a:lnTo>
                  <a:lnTo>
                    <a:pt x="0" y="375"/>
                  </a:lnTo>
                  <a:lnTo>
                    <a:pt x="0" y="415"/>
                  </a:lnTo>
                  <a:lnTo>
                    <a:pt x="0" y="442"/>
                  </a:lnTo>
                  <a:lnTo>
                    <a:pt x="0" y="496"/>
                  </a:lnTo>
                  <a:lnTo>
                    <a:pt x="0" y="603"/>
                  </a:lnTo>
                  <a:lnTo>
                    <a:pt x="0" y="644"/>
                  </a:lnTo>
                  <a:lnTo>
                    <a:pt x="0" y="657"/>
                  </a:lnTo>
                  <a:lnTo>
                    <a:pt x="13" y="711"/>
                  </a:lnTo>
                  <a:lnTo>
                    <a:pt x="27" y="738"/>
                  </a:lnTo>
                  <a:lnTo>
                    <a:pt x="27" y="764"/>
                  </a:lnTo>
                  <a:lnTo>
                    <a:pt x="27" y="778"/>
                  </a:lnTo>
                  <a:lnTo>
                    <a:pt x="40" y="805"/>
                  </a:lnTo>
                  <a:lnTo>
                    <a:pt x="67" y="858"/>
                  </a:lnTo>
                  <a:lnTo>
                    <a:pt x="80" y="872"/>
                  </a:lnTo>
                  <a:lnTo>
                    <a:pt x="80" y="885"/>
                  </a:lnTo>
                  <a:lnTo>
                    <a:pt x="94" y="912"/>
                  </a:lnTo>
                  <a:lnTo>
                    <a:pt x="121" y="925"/>
                  </a:lnTo>
                  <a:lnTo>
                    <a:pt x="161" y="966"/>
                  </a:lnTo>
                  <a:lnTo>
                    <a:pt x="174" y="979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15" name="Group 46"/>
            <p:cNvGrpSpPr>
              <a:grpSpLocks/>
            </p:cNvGrpSpPr>
            <p:nvPr/>
          </p:nvGrpSpPr>
          <p:grpSpPr bwMode="auto">
            <a:xfrm>
              <a:off x="3560" y="2687"/>
              <a:ext cx="134" cy="108"/>
              <a:chOff x="3560" y="2687"/>
              <a:chExt cx="134" cy="108"/>
            </a:xfrm>
          </p:grpSpPr>
          <p:sp>
            <p:nvSpPr>
              <p:cNvPr id="75917" name="Freeform 47"/>
              <p:cNvSpPr>
                <a:spLocks/>
              </p:cNvSpPr>
              <p:nvPr/>
            </p:nvSpPr>
            <p:spPr bwMode="auto">
              <a:xfrm>
                <a:off x="3560" y="2687"/>
                <a:ext cx="134" cy="108"/>
              </a:xfrm>
              <a:custGeom>
                <a:avLst/>
                <a:gdLst>
                  <a:gd name="T0" fmla="*/ 134 w 134"/>
                  <a:gd name="T1" fmla="*/ 108 h 108"/>
                  <a:gd name="T2" fmla="*/ 54 w 134"/>
                  <a:gd name="T3" fmla="*/ 0 h 108"/>
                  <a:gd name="T4" fmla="*/ 67 w 134"/>
                  <a:gd name="T5" fmla="*/ 54 h 108"/>
                  <a:gd name="T6" fmla="*/ 0 w 134"/>
                  <a:gd name="T7" fmla="*/ 67 h 108"/>
                  <a:gd name="T8" fmla="*/ 134 w 134"/>
                  <a:gd name="T9" fmla="*/ 10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"/>
                  <a:gd name="T16" fmla="*/ 0 h 108"/>
                  <a:gd name="T17" fmla="*/ 134 w 134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" h="108">
                    <a:moveTo>
                      <a:pt x="134" y="108"/>
                    </a:moveTo>
                    <a:lnTo>
                      <a:pt x="54" y="0"/>
                    </a:lnTo>
                    <a:lnTo>
                      <a:pt x="67" y="54"/>
                    </a:lnTo>
                    <a:lnTo>
                      <a:pt x="0" y="67"/>
                    </a:lnTo>
                    <a:lnTo>
                      <a:pt x="134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18" name="Line 48"/>
              <p:cNvSpPr>
                <a:spLocks noChangeShapeType="1"/>
              </p:cNvSpPr>
              <p:nvPr/>
            </p:nvSpPr>
            <p:spPr bwMode="auto">
              <a:xfrm flipH="1" flipV="1">
                <a:off x="3627" y="2741"/>
                <a:ext cx="27" cy="4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75916" name="Rectangle 49"/>
            <p:cNvSpPr>
              <a:spLocks noChangeArrowheads="1"/>
            </p:cNvSpPr>
            <p:nvPr/>
          </p:nvSpPr>
          <p:spPr bwMode="auto">
            <a:xfrm>
              <a:off x="3399" y="2244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5808" name="Freeform 50"/>
          <p:cNvSpPr>
            <a:spLocks/>
          </p:cNvSpPr>
          <p:nvPr/>
        </p:nvSpPr>
        <p:spPr bwMode="auto">
          <a:xfrm>
            <a:off x="2919413" y="1895475"/>
            <a:ext cx="341312" cy="361950"/>
          </a:xfrm>
          <a:custGeom>
            <a:avLst/>
            <a:gdLst>
              <a:gd name="T0" fmla="*/ 2147483646 w 215"/>
              <a:gd name="T1" fmla="*/ 2147483646 h 228"/>
              <a:gd name="T2" fmla="*/ 2147483646 w 215"/>
              <a:gd name="T3" fmla="*/ 2147483646 h 228"/>
              <a:gd name="T4" fmla="*/ 2147483646 w 215"/>
              <a:gd name="T5" fmla="*/ 2147483646 h 228"/>
              <a:gd name="T6" fmla="*/ 2147483646 w 215"/>
              <a:gd name="T7" fmla="*/ 2147483646 h 228"/>
              <a:gd name="T8" fmla="*/ 2147483646 w 215"/>
              <a:gd name="T9" fmla="*/ 2147483646 h 228"/>
              <a:gd name="T10" fmla="*/ 2147483646 w 215"/>
              <a:gd name="T11" fmla="*/ 2147483646 h 228"/>
              <a:gd name="T12" fmla="*/ 2147483646 w 215"/>
              <a:gd name="T13" fmla="*/ 2147483646 h 228"/>
              <a:gd name="T14" fmla="*/ 2147483646 w 215"/>
              <a:gd name="T15" fmla="*/ 2147483646 h 228"/>
              <a:gd name="T16" fmla="*/ 2147483646 w 215"/>
              <a:gd name="T17" fmla="*/ 2147483646 h 228"/>
              <a:gd name="T18" fmla="*/ 2147483646 w 215"/>
              <a:gd name="T19" fmla="*/ 2147483646 h 228"/>
              <a:gd name="T20" fmla="*/ 2147483646 w 215"/>
              <a:gd name="T21" fmla="*/ 2147483646 h 228"/>
              <a:gd name="T22" fmla="*/ 2147483646 w 215"/>
              <a:gd name="T23" fmla="*/ 0 h 228"/>
              <a:gd name="T24" fmla="*/ 2147483646 w 215"/>
              <a:gd name="T25" fmla="*/ 2147483646 h 228"/>
              <a:gd name="T26" fmla="*/ 2147483646 w 215"/>
              <a:gd name="T27" fmla="*/ 2147483646 h 228"/>
              <a:gd name="T28" fmla="*/ 2147483646 w 215"/>
              <a:gd name="T29" fmla="*/ 2147483646 h 228"/>
              <a:gd name="T30" fmla="*/ 2147483646 w 215"/>
              <a:gd name="T31" fmla="*/ 2147483646 h 228"/>
              <a:gd name="T32" fmla="*/ 2147483646 w 215"/>
              <a:gd name="T33" fmla="*/ 2147483646 h 228"/>
              <a:gd name="T34" fmla="*/ 2147483646 w 215"/>
              <a:gd name="T35" fmla="*/ 2147483646 h 228"/>
              <a:gd name="T36" fmla="*/ 0 w 215"/>
              <a:gd name="T37" fmla="*/ 2147483646 h 22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5"/>
              <a:gd name="T58" fmla="*/ 0 h 228"/>
              <a:gd name="T59" fmla="*/ 215 w 215"/>
              <a:gd name="T60" fmla="*/ 228 h 22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5" h="228">
                <a:moveTo>
                  <a:pt x="134" y="228"/>
                </a:moveTo>
                <a:lnTo>
                  <a:pt x="134" y="215"/>
                </a:lnTo>
                <a:lnTo>
                  <a:pt x="175" y="175"/>
                </a:lnTo>
                <a:lnTo>
                  <a:pt x="188" y="161"/>
                </a:lnTo>
                <a:lnTo>
                  <a:pt x="202" y="121"/>
                </a:lnTo>
                <a:lnTo>
                  <a:pt x="215" y="81"/>
                </a:lnTo>
                <a:lnTo>
                  <a:pt x="202" y="67"/>
                </a:lnTo>
                <a:lnTo>
                  <a:pt x="202" y="54"/>
                </a:lnTo>
                <a:lnTo>
                  <a:pt x="188" y="40"/>
                </a:lnTo>
                <a:lnTo>
                  <a:pt x="188" y="27"/>
                </a:lnTo>
                <a:lnTo>
                  <a:pt x="148" y="14"/>
                </a:lnTo>
                <a:lnTo>
                  <a:pt x="134" y="0"/>
                </a:lnTo>
                <a:lnTo>
                  <a:pt x="94" y="14"/>
                </a:lnTo>
                <a:lnTo>
                  <a:pt x="81" y="14"/>
                </a:lnTo>
                <a:lnTo>
                  <a:pt x="67" y="14"/>
                </a:lnTo>
                <a:lnTo>
                  <a:pt x="40" y="40"/>
                </a:lnTo>
                <a:lnTo>
                  <a:pt x="27" y="67"/>
                </a:lnTo>
                <a:lnTo>
                  <a:pt x="14" y="94"/>
                </a:lnTo>
                <a:lnTo>
                  <a:pt x="0" y="121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09" name="Group 51"/>
          <p:cNvGrpSpPr>
            <a:grpSpLocks/>
          </p:cNvGrpSpPr>
          <p:nvPr/>
        </p:nvGrpSpPr>
        <p:grpSpPr bwMode="auto">
          <a:xfrm>
            <a:off x="2919413" y="1874838"/>
            <a:ext cx="171450" cy="212725"/>
            <a:chOff x="3936" y="809"/>
            <a:chExt cx="108" cy="134"/>
          </a:xfrm>
        </p:grpSpPr>
        <p:sp>
          <p:nvSpPr>
            <p:cNvPr id="75912" name="Freeform 52"/>
            <p:cNvSpPr>
              <a:spLocks/>
            </p:cNvSpPr>
            <p:nvPr/>
          </p:nvSpPr>
          <p:spPr bwMode="auto">
            <a:xfrm>
              <a:off x="3936" y="809"/>
              <a:ext cx="108" cy="134"/>
            </a:xfrm>
            <a:custGeom>
              <a:avLst/>
              <a:gdLst>
                <a:gd name="T0" fmla="*/ 0 w 108"/>
                <a:gd name="T1" fmla="*/ 134 h 134"/>
                <a:gd name="T2" fmla="*/ 40 w 108"/>
                <a:gd name="T3" fmla="*/ 0 h 134"/>
                <a:gd name="T4" fmla="*/ 40 w 108"/>
                <a:gd name="T5" fmla="*/ 53 h 134"/>
                <a:gd name="T6" fmla="*/ 108 w 108"/>
                <a:gd name="T7" fmla="*/ 53 h 134"/>
                <a:gd name="T8" fmla="*/ 0 w 108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34"/>
                <a:gd name="T17" fmla="*/ 108 w 108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34">
                  <a:moveTo>
                    <a:pt x="0" y="134"/>
                  </a:moveTo>
                  <a:lnTo>
                    <a:pt x="40" y="0"/>
                  </a:lnTo>
                  <a:lnTo>
                    <a:pt x="40" y="53"/>
                  </a:lnTo>
                  <a:lnTo>
                    <a:pt x="108" y="53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13" name="Line 53"/>
            <p:cNvSpPr>
              <a:spLocks noChangeShapeType="1"/>
            </p:cNvSpPr>
            <p:nvPr/>
          </p:nvSpPr>
          <p:spPr bwMode="auto">
            <a:xfrm flipV="1">
              <a:off x="3976" y="862"/>
              <a:ext cx="1" cy="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10" name="Rectangle 54"/>
          <p:cNvSpPr>
            <a:spLocks noChangeArrowheads="1"/>
          </p:cNvSpPr>
          <p:nvPr/>
        </p:nvSpPr>
        <p:spPr bwMode="auto">
          <a:xfrm>
            <a:off x="3048000" y="1724025"/>
            <a:ext cx="8921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 D  + 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11" name="Line 55"/>
          <p:cNvSpPr>
            <a:spLocks noChangeShapeType="1"/>
          </p:cNvSpPr>
          <p:nvPr/>
        </p:nvSpPr>
        <p:spPr bwMode="auto">
          <a:xfrm>
            <a:off x="3048000" y="1746250"/>
            <a:ext cx="1063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2" name="Line 56"/>
          <p:cNvSpPr>
            <a:spLocks noChangeShapeType="1"/>
          </p:cNvSpPr>
          <p:nvPr/>
        </p:nvSpPr>
        <p:spPr bwMode="auto">
          <a:xfrm>
            <a:off x="3217863" y="1746250"/>
            <a:ext cx="857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3" name="Freeform 57"/>
          <p:cNvSpPr>
            <a:spLocks/>
          </p:cNvSpPr>
          <p:nvPr/>
        </p:nvSpPr>
        <p:spPr bwMode="auto">
          <a:xfrm>
            <a:off x="1874838" y="2535238"/>
            <a:ext cx="746125" cy="2747962"/>
          </a:xfrm>
          <a:custGeom>
            <a:avLst/>
            <a:gdLst>
              <a:gd name="T0" fmla="*/ 2147483646 w 470"/>
              <a:gd name="T1" fmla="*/ 2147483646 h 1731"/>
              <a:gd name="T2" fmla="*/ 2147483646 w 470"/>
              <a:gd name="T3" fmla="*/ 2147483646 h 1731"/>
              <a:gd name="T4" fmla="*/ 2147483646 w 470"/>
              <a:gd name="T5" fmla="*/ 2147483646 h 1731"/>
              <a:gd name="T6" fmla="*/ 2147483646 w 470"/>
              <a:gd name="T7" fmla="*/ 2147483646 h 1731"/>
              <a:gd name="T8" fmla="*/ 2147483646 w 470"/>
              <a:gd name="T9" fmla="*/ 2147483646 h 1731"/>
              <a:gd name="T10" fmla="*/ 2147483646 w 470"/>
              <a:gd name="T11" fmla="*/ 2147483646 h 1731"/>
              <a:gd name="T12" fmla="*/ 2147483646 w 470"/>
              <a:gd name="T13" fmla="*/ 2147483646 h 1731"/>
              <a:gd name="T14" fmla="*/ 2147483646 w 470"/>
              <a:gd name="T15" fmla="*/ 2147483646 h 1731"/>
              <a:gd name="T16" fmla="*/ 2147483646 w 470"/>
              <a:gd name="T17" fmla="*/ 2147483646 h 1731"/>
              <a:gd name="T18" fmla="*/ 2147483646 w 470"/>
              <a:gd name="T19" fmla="*/ 2147483646 h 1731"/>
              <a:gd name="T20" fmla="*/ 2147483646 w 470"/>
              <a:gd name="T21" fmla="*/ 2147483646 h 1731"/>
              <a:gd name="T22" fmla="*/ 2147483646 w 470"/>
              <a:gd name="T23" fmla="*/ 2147483646 h 1731"/>
              <a:gd name="T24" fmla="*/ 2147483646 w 470"/>
              <a:gd name="T25" fmla="*/ 2147483646 h 1731"/>
              <a:gd name="T26" fmla="*/ 2147483646 w 470"/>
              <a:gd name="T27" fmla="*/ 2147483646 h 1731"/>
              <a:gd name="T28" fmla="*/ 2147483646 w 470"/>
              <a:gd name="T29" fmla="*/ 2147483646 h 1731"/>
              <a:gd name="T30" fmla="*/ 2147483646 w 470"/>
              <a:gd name="T31" fmla="*/ 2147483646 h 1731"/>
              <a:gd name="T32" fmla="*/ 2147483646 w 470"/>
              <a:gd name="T33" fmla="*/ 2147483646 h 1731"/>
              <a:gd name="T34" fmla="*/ 2147483646 w 470"/>
              <a:gd name="T35" fmla="*/ 2147483646 h 1731"/>
              <a:gd name="T36" fmla="*/ 0 w 470"/>
              <a:gd name="T37" fmla="*/ 2147483646 h 1731"/>
              <a:gd name="T38" fmla="*/ 0 w 470"/>
              <a:gd name="T39" fmla="*/ 2147483646 h 1731"/>
              <a:gd name="T40" fmla="*/ 0 w 470"/>
              <a:gd name="T41" fmla="*/ 2147483646 h 1731"/>
              <a:gd name="T42" fmla="*/ 2147483646 w 470"/>
              <a:gd name="T43" fmla="*/ 2147483646 h 1731"/>
              <a:gd name="T44" fmla="*/ 2147483646 w 470"/>
              <a:gd name="T45" fmla="*/ 2147483646 h 1731"/>
              <a:gd name="T46" fmla="*/ 2147483646 w 470"/>
              <a:gd name="T47" fmla="*/ 2147483646 h 1731"/>
              <a:gd name="T48" fmla="*/ 2147483646 w 470"/>
              <a:gd name="T49" fmla="*/ 2147483646 h 1731"/>
              <a:gd name="T50" fmla="*/ 2147483646 w 470"/>
              <a:gd name="T51" fmla="*/ 2147483646 h 1731"/>
              <a:gd name="T52" fmla="*/ 2147483646 w 470"/>
              <a:gd name="T53" fmla="*/ 2147483646 h 1731"/>
              <a:gd name="T54" fmla="*/ 2147483646 w 470"/>
              <a:gd name="T55" fmla="*/ 2147483646 h 1731"/>
              <a:gd name="T56" fmla="*/ 2147483646 w 470"/>
              <a:gd name="T57" fmla="*/ 2147483646 h 1731"/>
              <a:gd name="T58" fmla="*/ 2147483646 w 470"/>
              <a:gd name="T59" fmla="*/ 2147483646 h 1731"/>
              <a:gd name="T60" fmla="*/ 2147483646 w 470"/>
              <a:gd name="T61" fmla="*/ 2147483646 h 1731"/>
              <a:gd name="T62" fmla="*/ 2147483646 w 470"/>
              <a:gd name="T63" fmla="*/ 2147483646 h 1731"/>
              <a:gd name="T64" fmla="*/ 2147483646 w 470"/>
              <a:gd name="T65" fmla="*/ 2147483646 h 1731"/>
              <a:gd name="T66" fmla="*/ 2147483646 w 470"/>
              <a:gd name="T67" fmla="*/ 2147483646 h 1731"/>
              <a:gd name="T68" fmla="*/ 2147483646 w 470"/>
              <a:gd name="T69" fmla="*/ 2147483646 h 1731"/>
              <a:gd name="T70" fmla="*/ 2147483646 w 470"/>
              <a:gd name="T71" fmla="*/ 2147483646 h 1731"/>
              <a:gd name="T72" fmla="*/ 2147483646 w 470"/>
              <a:gd name="T73" fmla="*/ 2147483646 h 1731"/>
              <a:gd name="T74" fmla="*/ 2147483646 w 470"/>
              <a:gd name="T75" fmla="*/ 2147483646 h 1731"/>
              <a:gd name="T76" fmla="*/ 2147483646 w 470"/>
              <a:gd name="T77" fmla="*/ 0 h 173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70"/>
              <a:gd name="T118" fmla="*/ 0 h 1731"/>
              <a:gd name="T119" fmla="*/ 470 w 470"/>
              <a:gd name="T120" fmla="*/ 1731 h 173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70" h="1731">
                <a:moveTo>
                  <a:pt x="430" y="1731"/>
                </a:moveTo>
                <a:lnTo>
                  <a:pt x="416" y="1704"/>
                </a:lnTo>
                <a:lnTo>
                  <a:pt x="349" y="1637"/>
                </a:lnTo>
                <a:lnTo>
                  <a:pt x="322" y="1610"/>
                </a:lnTo>
                <a:lnTo>
                  <a:pt x="309" y="1596"/>
                </a:lnTo>
                <a:lnTo>
                  <a:pt x="269" y="1556"/>
                </a:lnTo>
                <a:lnTo>
                  <a:pt x="242" y="1503"/>
                </a:lnTo>
                <a:lnTo>
                  <a:pt x="201" y="1435"/>
                </a:lnTo>
                <a:lnTo>
                  <a:pt x="175" y="1395"/>
                </a:lnTo>
                <a:lnTo>
                  <a:pt x="161" y="1355"/>
                </a:lnTo>
                <a:lnTo>
                  <a:pt x="107" y="1288"/>
                </a:lnTo>
                <a:lnTo>
                  <a:pt x="81" y="1234"/>
                </a:lnTo>
                <a:lnTo>
                  <a:pt x="67" y="1194"/>
                </a:lnTo>
                <a:lnTo>
                  <a:pt x="54" y="1154"/>
                </a:lnTo>
                <a:lnTo>
                  <a:pt x="54" y="1113"/>
                </a:lnTo>
                <a:lnTo>
                  <a:pt x="27" y="1033"/>
                </a:lnTo>
                <a:lnTo>
                  <a:pt x="13" y="993"/>
                </a:lnTo>
                <a:lnTo>
                  <a:pt x="13" y="952"/>
                </a:lnTo>
                <a:lnTo>
                  <a:pt x="0" y="872"/>
                </a:lnTo>
                <a:lnTo>
                  <a:pt x="0" y="832"/>
                </a:lnTo>
                <a:lnTo>
                  <a:pt x="0" y="791"/>
                </a:lnTo>
                <a:lnTo>
                  <a:pt x="13" y="711"/>
                </a:lnTo>
                <a:lnTo>
                  <a:pt x="13" y="671"/>
                </a:lnTo>
                <a:lnTo>
                  <a:pt x="27" y="617"/>
                </a:lnTo>
                <a:lnTo>
                  <a:pt x="54" y="536"/>
                </a:lnTo>
                <a:lnTo>
                  <a:pt x="67" y="510"/>
                </a:lnTo>
                <a:lnTo>
                  <a:pt x="81" y="456"/>
                </a:lnTo>
                <a:lnTo>
                  <a:pt x="107" y="375"/>
                </a:lnTo>
                <a:lnTo>
                  <a:pt x="134" y="335"/>
                </a:lnTo>
                <a:lnTo>
                  <a:pt x="161" y="295"/>
                </a:lnTo>
                <a:lnTo>
                  <a:pt x="215" y="214"/>
                </a:lnTo>
                <a:lnTo>
                  <a:pt x="228" y="188"/>
                </a:lnTo>
                <a:lnTo>
                  <a:pt x="269" y="147"/>
                </a:lnTo>
                <a:lnTo>
                  <a:pt x="322" y="94"/>
                </a:lnTo>
                <a:lnTo>
                  <a:pt x="336" y="80"/>
                </a:lnTo>
                <a:lnTo>
                  <a:pt x="363" y="53"/>
                </a:lnTo>
                <a:lnTo>
                  <a:pt x="403" y="27"/>
                </a:lnTo>
                <a:lnTo>
                  <a:pt x="430" y="13"/>
                </a:lnTo>
                <a:lnTo>
                  <a:pt x="470" y="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14" name="Group 58"/>
          <p:cNvGrpSpPr>
            <a:grpSpLocks/>
          </p:cNvGrpSpPr>
          <p:nvPr/>
        </p:nvGrpSpPr>
        <p:grpSpPr bwMode="auto">
          <a:xfrm>
            <a:off x="2386013" y="2535238"/>
            <a:ext cx="234950" cy="149225"/>
            <a:chOff x="3600" y="1225"/>
            <a:chExt cx="148" cy="94"/>
          </a:xfrm>
        </p:grpSpPr>
        <p:sp>
          <p:nvSpPr>
            <p:cNvPr id="75910" name="Freeform 59"/>
            <p:cNvSpPr>
              <a:spLocks/>
            </p:cNvSpPr>
            <p:nvPr/>
          </p:nvSpPr>
          <p:spPr bwMode="auto">
            <a:xfrm>
              <a:off x="3600" y="1225"/>
              <a:ext cx="148" cy="94"/>
            </a:xfrm>
            <a:custGeom>
              <a:avLst/>
              <a:gdLst>
                <a:gd name="T0" fmla="*/ 148 w 148"/>
                <a:gd name="T1" fmla="*/ 0 h 94"/>
                <a:gd name="T2" fmla="*/ 41 w 148"/>
                <a:gd name="T3" fmla="*/ 94 h 94"/>
                <a:gd name="T4" fmla="*/ 68 w 148"/>
                <a:gd name="T5" fmla="*/ 40 h 94"/>
                <a:gd name="T6" fmla="*/ 0 w 148"/>
                <a:gd name="T7" fmla="*/ 13 h 94"/>
                <a:gd name="T8" fmla="*/ 148 w 148"/>
                <a:gd name="T9" fmla="*/ 0 h 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94"/>
                <a:gd name="T17" fmla="*/ 148 w 148"/>
                <a:gd name="T18" fmla="*/ 94 h 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94">
                  <a:moveTo>
                    <a:pt x="148" y="0"/>
                  </a:moveTo>
                  <a:lnTo>
                    <a:pt x="41" y="94"/>
                  </a:lnTo>
                  <a:lnTo>
                    <a:pt x="68" y="40"/>
                  </a:lnTo>
                  <a:lnTo>
                    <a:pt x="0" y="1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11" name="Line 60"/>
            <p:cNvSpPr>
              <a:spLocks noChangeShapeType="1"/>
            </p:cNvSpPr>
            <p:nvPr/>
          </p:nvSpPr>
          <p:spPr bwMode="auto">
            <a:xfrm>
              <a:off x="3668" y="1265"/>
              <a:ext cx="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15" name="Rectangle 61"/>
          <p:cNvSpPr>
            <a:spLocks noChangeArrowheads="1"/>
          </p:cNvSpPr>
          <p:nvPr/>
        </p:nvSpPr>
        <p:spPr bwMode="auto">
          <a:xfrm>
            <a:off x="1874838" y="2597150"/>
            <a:ext cx="412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16" name="Group 62"/>
          <p:cNvGrpSpPr>
            <a:grpSpLocks/>
          </p:cNvGrpSpPr>
          <p:nvPr/>
        </p:nvGrpSpPr>
        <p:grpSpPr bwMode="auto">
          <a:xfrm>
            <a:off x="2919413" y="5283200"/>
            <a:ext cx="341312" cy="339725"/>
            <a:chOff x="3936" y="2956"/>
            <a:chExt cx="215" cy="214"/>
          </a:xfrm>
        </p:grpSpPr>
        <p:sp>
          <p:nvSpPr>
            <p:cNvPr id="75906" name="Freeform 63"/>
            <p:cNvSpPr>
              <a:spLocks/>
            </p:cNvSpPr>
            <p:nvPr/>
          </p:nvSpPr>
          <p:spPr bwMode="auto">
            <a:xfrm>
              <a:off x="3936" y="2956"/>
              <a:ext cx="215" cy="214"/>
            </a:xfrm>
            <a:custGeom>
              <a:avLst/>
              <a:gdLst>
                <a:gd name="T0" fmla="*/ 134 w 215"/>
                <a:gd name="T1" fmla="*/ 0 h 214"/>
                <a:gd name="T2" fmla="*/ 175 w 215"/>
                <a:gd name="T3" fmla="*/ 40 h 214"/>
                <a:gd name="T4" fmla="*/ 188 w 215"/>
                <a:gd name="T5" fmla="*/ 53 h 214"/>
                <a:gd name="T6" fmla="*/ 202 w 215"/>
                <a:gd name="T7" fmla="*/ 94 h 214"/>
                <a:gd name="T8" fmla="*/ 202 w 215"/>
                <a:gd name="T9" fmla="*/ 107 h 214"/>
                <a:gd name="T10" fmla="*/ 215 w 215"/>
                <a:gd name="T11" fmla="*/ 134 h 214"/>
                <a:gd name="T12" fmla="*/ 202 w 215"/>
                <a:gd name="T13" fmla="*/ 147 h 214"/>
                <a:gd name="T14" fmla="*/ 202 w 215"/>
                <a:gd name="T15" fmla="*/ 161 h 214"/>
                <a:gd name="T16" fmla="*/ 188 w 215"/>
                <a:gd name="T17" fmla="*/ 161 h 214"/>
                <a:gd name="T18" fmla="*/ 175 w 215"/>
                <a:gd name="T19" fmla="*/ 187 h 214"/>
                <a:gd name="T20" fmla="*/ 161 w 215"/>
                <a:gd name="T21" fmla="*/ 201 h 214"/>
                <a:gd name="T22" fmla="*/ 148 w 215"/>
                <a:gd name="T23" fmla="*/ 214 h 214"/>
                <a:gd name="T24" fmla="*/ 134 w 215"/>
                <a:gd name="T25" fmla="*/ 214 h 214"/>
                <a:gd name="T26" fmla="*/ 121 w 215"/>
                <a:gd name="T27" fmla="*/ 214 h 214"/>
                <a:gd name="T28" fmla="*/ 81 w 215"/>
                <a:gd name="T29" fmla="*/ 201 h 214"/>
                <a:gd name="T30" fmla="*/ 67 w 215"/>
                <a:gd name="T31" fmla="*/ 187 h 214"/>
                <a:gd name="T32" fmla="*/ 40 w 215"/>
                <a:gd name="T33" fmla="*/ 161 h 214"/>
                <a:gd name="T34" fmla="*/ 27 w 215"/>
                <a:gd name="T35" fmla="*/ 161 h 214"/>
                <a:gd name="T36" fmla="*/ 14 w 215"/>
                <a:gd name="T37" fmla="*/ 120 h 214"/>
                <a:gd name="T38" fmla="*/ 0 w 215"/>
                <a:gd name="T39" fmla="*/ 107 h 2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5"/>
                <a:gd name="T61" fmla="*/ 0 h 214"/>
                <a:gd name="T62" fmla="*/ 215 w 215"/>
                <a:gd name="T63" fmla="*/ 214 h 2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5" h="214">
                  <a:moveTo>
                    <a:pt x="134" y="0"/>
                  </a:moveTo>
                  <a:lnTo>
                    <a:pt x="175" y="40"/>
                  </a:lnTo>
                  <a:lnTo>
                    <a:pt x="188" y="53"/>
                  </a:lnTo>
                  <a:lnTo>
                    <a:pt x="202" y="94"/>
                  </a:lnTo>
                  <a:lnTo>
                    <a:pt x="202" y="107"/>
                  </a:lnTo>
                  <a:lnTo>
                    <a:pt x="215" y="134"/>
                  </a:lnTo>
                  <a:lnTo>
                    <a:pt x="202" y="147"/>
                  </a:lnTo>
                  <a:lnTo>
                    <a:pt x="202" y="161"/>
                  </a:lnTo>
                  <a:lnTo>
                    <a:pt x="188" y="161"/>
                  </a:lnTo>
                  <a:lnTo>
                    <a:pt x="175" y="187"/>
                  </a:lnTo>
                  <a:lnTo>
                    <a:pt x="161" y="201"/>
                  </a:lnTo>
                  <a:lnTo>
                    <a:pt x="148" y="214"/>
                  </a:lnTo>
                  <a:lnTo>
                    <a:pt x="134" y="214"/>
                  </a:lnTo>
                  <a:lnTo>
                    <a:pt x="121" y="214"/>
                  </a:lnTo>
                  <a:lnTo>
                    <a:pt x="81" y="201"/>
                  </a:lnTo>
                  <a:lnTo>
                    <a:pt x="67" y="187"/>
                  </a:lnTo>
                  <a:lnTo>
                    <a:pt x="40" y="161"/>
                  </a:lnTo>
                  <a:lnTo>
                    <a:pt x="27" y="161"/>
                  </a:lnTo>
                  <a:lnTo>
                    <a:pt x="14" y="120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07" name="Group 64"/>
            <p:cNvGrpSpPr>
              <a:grpSpLocks/>
            </p:cNvGrpSpPr>
            <p:nvPr/>
          </p:nvGrpSpPr>
          <p:grpSpPr bwMode="auto">
            <a:xfrm>
              <a:off x="3936" y="3063"/>
              <a:ext cx="108" cy="107"/>
              <a:chOff x="3936" y="3063"/>
              <a:chExt cx="108" cy="107"/>
            </a:xfrm>
          </p:grpSpPr>
          <p:sp>
            <p:nvSpPr>
              <p:cNvPr id="75908" name="Freeform 65"/>
              <p:cNvSpPr>
                <a:spLocks/>
              </p:cNvSpPr>
              <p:nvPr/>
            </p:nvSpPr>
            <p:spPr bwMode="auto">
              <a:xfrm>
                <a:off x="3936" y="3063"/>
                <a:ext cx="108" cy="107"/>
              </a:xfrm>
              <a:custGeom>
                <a:avLst/>
                <a:gdLst>
                  <a:gd name="T0" fmla="*/ 0 w 108"/>
                  <a:gd name="T1" fmla="*/ 0 h 107"/>
                  <a:gd name="T2" fmla="*/ 40 w 108"/>
                  <a:gd name="T3" fmla="*/ 107 h 107"/>
                  <a:gd name="T4" fmla="*/ 40 w 108"/>
                  <a:gd name="T5" fmla="*/ 54 h 107"/>
                  <a:gd name="T6" fmla="*/ 108 w 108"/>
                  <a:gd name="T7" fmla="*/ 54 h 107"/>
                  <a:gd name="T8" fmla="*/ 0 w 108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107"/>
                  <a:gd name="T17" fmla="*/ 108 w 108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107">
                    <a:moveTo>
                      <a:pt x="0" y="0"/>
                    </a:moveTo>
                    <a:lnTo>
                      <a:pt x="40" y="107"/>
                    </a:lnTo>
                    <a:lnTo>
                      <a:pt x="40" y="54"/>
                    </a:lnTo>
                    <a:lnTo>
                      <a:pt x="108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09" name="Line 66"/>
              <p:cNvSpPr>
                <a:spLocks noChangeShapeType="1"/>
              </p:cNvSpPr>
              <p:nvPr/>
            </p:nvSpPr>
            <p:spPr bwMode="auto">
              <a:xfrm>
                <a:off x="3976" y="3117"/>
                <a:ext cx="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75817" name="Rectangle 67"/>
          <p:cNvSpPr>
            <a:spLocks noChangeArrowheads="1"/>
          </p:cNvSpPr>
          <p:nvPr/>
        </p:nvSpPr>
        <p:spPr bwMode="auto">
          <a:xfrm>
            <a:off x="3281363" y="5260975"/>
            <a:ext cx="412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18" name="Line 68"/>
          <p:cNvSpPr>
            <a:spLocks noChangeShapeType="1"/>
          </p:cNvSpPr>
          <p:nvPr/>
        </p:nvSpPr>
        <p:spPr bwMode="auto">
          <a:xfrm>
            <a:off x="3281363" y="5260975"/>
            <a:ext cx="42703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19" name="Group 69"/>
          <p:cNvGrpSpPr>
            <a:grpSpLocks/>
          </p:cNvGrpSpPr>
          <p:nvPr/>
        </p:nvGrpSpPr>
        <p:grpSpPr bwMode="auto">
          <a:xfrm>
            <a:off x="2941638" y="4324350"/>
            <a:ext cx="339725" cy="361950"/>
            <a:chOff x="3950" y="2352"/>
            <a:chExt cx="214" cy="228"/>
          </a:xfrm>
        </p:grpSpPr>
        <p:sp>
          <p:nvSpPr>
            <p:cNvPr id="75902" name="Freeform 70"/>
            <p:cNvSpPr>
              <a:spLocks/>
            </p:cNvSpPr>
            <p:nvPr/>
          </p:nvSpPr>
          <p:spPr bwMode="auto">
            <a:xfrm>
              <a:off x="3950" y="2352"/>
              <a:ext cx="214" cy="215"/>
            </a:xfrm>
            <a:custGeom>
              <a:avLst/>
              <a:gdLst>
                <a:gd name="T0" fmla="*/ 120 w 214"/>
                <a:gd name="T1" fmla="*/ 0 h 215"/>
                <a:gd name="T2" fmla="*/ 134 w 214"/>
                <a:gd name="T3" fmla="*/ 13 h 215"/>
                <a:gd name="T4" fmla="*/ 174 w 214"/>
                <a:gd name="T5" fmla="*/ 40 h 215"/>
                <a:gd name="T6" fmla="*/ 174 w 214"/>
                <a:gd name="T7" fmla="*/ 67 h 215"/>
                <a:gd name="T8" fmla="*/ 201 w 214"/>
                <a:gd name="T9" fmla="*/ 94 h 215"/>
                <a:gd name="T10" fmla="*/ 201 w 214"/>
                <a:gd name="T11" fmla="*/ 107 h 215"/>
                <a:gd name="T12" fmla="*/ 214 w 214"/>
                <a:gd name="T13" fmla="*/ 134 h 215"/>
                <a:gd name="T14" fmla="*/ 201 w 214"/>
                <a:gd name="T15" fmla="*/ 147 h 215"/>
                <a:gd name="T16" fmla="*/ 201 w 214"/>
                <a:gd name="T17" fmla="*/ 161 h 215"/>
                <a:gd name="T18" fmla="*/ 188 w 214"/>
                <a:gd name="T19" fmla="*/ 174 h 215"/>
                <a:gd name="T20" fmla="*/ 174 w 214"/>
                <a:gd name="T21" fmla="*/ 188 h 215"/>
                <a:gd name="T22" fmla="*/ 161 w 214"/>
                <a:gd name="T23" fmla="*/ 201 h 215"/>
                <a:gd name="T24" fmla="*/ 147 w 214"/>
                <a:gd name="T25" fmla="*/ 215 h 215"/>
                <a:gd name="T26" fmla="*/ 120 w 214"/>
                <a:gd name="T27" fmla="*/ 215 h 215"/>
                <a:gd name="T28" fmla="*/ 80 w 214"/>
                <a:gd name="T29" fmla="*/ 201 h 215"/>
                <a:gd name="T30" fmla="*/ 67 w 214"/>
                <a:gd name="T31" fmla="*/ 188 h 215"/>
                <a:gd name="T32" fmla="*/ 40 w 214"/>
                <a:gd name="T33" fmla="*/ 174 h 215"/>
                <a:gd name="T34" fmla="*/ 26 w 214"/>
                <a:gd name="T35" fmla="*/ 161 h 215"/>
                <a:gd name="T36" fmla="*/ 13 w 214"/>
                <a:gd name="T37" fmla="*/ 134 h 215"/>
                <a:gd name="T38" fmla="*/ 0 w 214"/>
                <a:gd name="T39" fmla="*/ 107 h 21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4"/>
                <a:gd name="T61" fmla="*/ 0 h 215"/>
                <a:gd name="T62" fmla="*/ 214 w 214"/>
                <a:gd name="T63" fmla="*/ 215 h 21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4" h="215">
                  <a:moveTo>
                    <a:pt x="120" y="0"/>
                  </a:moveTo>
                  <a:lnTo>
                    <a:pt x="134" y="13"/>
                  </a:lnTo>
                  <a:lnTo>
                    <a:pt x="174" y="40"/>
                  </a:lnTo>
                  <a:lnTo>
                    <a:pt x="174" y="67"/>
                  </a:lnTo>
                  <a:lnTo>
                    <a:pt x="201" y="94"/>
                  </a:lnTo>
                  <a:lnTo>
                    <a:pt x="201" y="107"/>
                  </a:lnTo>
                  <a:lnTo>
                    <a:pt x="214" y="134"/>
                  </a:lnTo>
                  <a:lnTo>
                    <a:pt x="201" y="147"/>
                  </a:lnTo>
                  <a:lnTo>
                    <a:pt x="201" y="161"/>
                  </a:lnTo>
                  <a:lnTo>
                    <a:pt x="188" y="174"/>
                  </a:lnTo>
                  <a:lnTo>
                    <a:pt x="174" y="188"/>
                  </a:lnTo>
                  <a:lnTo>
                    <a:pt x="161" y="201"/>
                  </a:lnTo>
                  <a:lnTo>
                    <a:pt x="147" y="215"/>
                  </a:lnTo>
                  <a:lnTo>
                    <a:pt x="120" y="215"/>
                  </a:lnTo>
                  <a:lnTo>
                    <a:pt x="80" y="201"/>
                  </a:lnTo>
                  <a:lnTo>
                    <a:pt x="67" y="188"/>
                  </a:lnTo>
                  <a:lnTo>
                    <a:pt x="40" y="174"/>
                  </a:lnTo>
                  <a:lnTo>
                    <a:pt x="26" y="161"/>
                  </a:lnTo>
                  <a:lnTo>
                    <a:pt x="13" y="134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903" name="Group 71"/>
            <p:cNvGrpSpPr>
              <a:grpSpLocks/>
            </p:cNvGrpSpPr>
            <p:nvPr/>
          </p:nvGrpSpPr>
          <p:grpSpPr bwMode="auto">
            <a:xfrm>
              <a:off x="3950" y="2459"/>
              <a:ext cx="107" cy="121"/>
              <a:chOff x="3950" y="2459"/>
              <a:chExt cx="107" cy="121"/>
            </a:xfrm>
          </p:grpSpPr>
          <p:sp>
            <p:nvSpPr>
              <p:cNvPr id="75904" name="Freeform 72"/>
              <p:cNvSpPr>
                <a:spLocks/>
              </p:cNvSpPr>
              <p:nvPr/>
            </p:nvSpPr>
            <p:spPr bwMode="auto">
              <a:xfrm>
                <a:off x="3950" y="2459"/>
                <a:ext cx="107" cy="121"/>
              </a:xfrm>
              <a:custGeom>
                <a:avLst/>
                <a:gdLst>
                  <a:gd name="T0" fmla="*/ 0 w 107"/>
                  <a:gd name="T1" fmla="*/ 0 h 121"/>
                  <a:gd name="T2" fmla="*/ 40 w 107"/>
                  <a:gd name="T3" fmla="*/ 121 h 121"/>
                  <a:gd name="T4" fmla="*/ 40 w 107"/>
                  <a:gd name="T5" fmla="*/ 67 h 121"/>
                  <a:gd name="T6" fmla="*/ 107 w 107"/>
                  <a:gd name="T7" fmla="*/ 67 h 121"/>
                  <a:gd name="T8" fmla="*/ 0 w 107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121"/>
                  <a:gd name="T17" fmla="*/ 107 w 107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121">
                    <a:moveTo>
                      <a:pt x="0" y="0"/>
                    </a:moveTo>
                    <a:lnTo>
                      <a:pt x="40" y="121"/>
                    </a:lnTo>
                    <a:lnTo>
                      <a:pt x="40" y="67"/>
                    </a:lnTo>
                    <a:lnTo>
                      <a:pt x="107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905" name="Line 73"/>
              <p:cNvSpPr>
                <a:spLocks noChangeShapeType="1"/>
              </p:cNvSpPr>
              <p:nvPr/>
            </p:nvSpPr>
            <p:spPr bwMode="auto">
              <a:xfrm>
                <a:off x="3990" y="2513"/>
                <a:ext cx="1" cy="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grpSp>
        <p:nvGrpSpPr>
          <p:cNvPr id="75820" name="Group 74"/>
          <p:cNvGrpSpPr>
            <a:grpSpLocks/>
          </p:cNvGrpSpPr>
          <p:nvPr/>
        </p:nvGrpSpPr>
        <p:grpSpPr bwMode="auto">
          <a:xfrm>
            <a:off x="2535238" y="2790825"/>
            <a:ext cx="171450" cy="212725"/>
            <a:chOff x="3694" y="1386"/>
            <a:chExt cx="108" cy="134"/>
          </a:xfrm>
        </p:grpSpPr>
        <p:sp>
          <p:nvSpPr>
            <p:cNvPr id="75900" name="Freeform 75"/>
            <p:cNvSpPr>
              <a:spLocks/>
            </p:cNvSpPr>
            <p:nvPr/>
          </p:nvSpPr>
          <p:spPr bwMode="auto">
            <a:xfrm>
              <a:off x="3694" y="1386"/>
              <a:ext cx="108" cy="134"/>
            </a:xfrm>
            <a:custGeom>
              <a:avLst/>
              <a:gdLst>
                <a:gd name="T0" fmla="*/ 108 w 108"/>
                <a:gd name="T1" fmla="*/ 134 h 134"/>
                <a:gd name="T2" fmla="*/ 0 w 108"/>
                <a:gd name="T3" fmla="*/ 40 h 134"/>
                <a:gd name="T4" fmla="*/ 54 w 108"/>
                <a:gd name="T5" fmla="*/ 53 h 134"/>
                <a:gd name="T6" fmla="*/ 68 w 108"/>
                <a:gd name="T7" fmla="*/ 0 h 134"/>
                <a:gd name="T8" fmla="*/ 108 w 108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34"/>
                <a:gd name="T17" fmla="*/ 108 w 108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34">
                  <a:moveTo>
                    <a:pt x="108" y="134"/>
                  </a:moveTo>
                  <a:lnTo>
                    <a:pt x="0" y="40"/>
                  </a:lnTo>
                  <a:lnTo>
                    <a:pt x="54" y="53"/>
                  </a:lnTo>
                  <a:lnTo>
                    <a:pt x="68" y="0"/>
                  </a:lnTo>
                  <a:lnTo>
                    <a:pt x="108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901" name="Line 76"/>
            <p:cNvSpPr>
              <a:spLocks noChangeShapeType="1"/>
            </p:cNvSpPr>
            <p:nvPr/>
          </p:nvSpPr>
          <p:spPr bwMode="auto">
            <a:xfrm flipH="1" flipV="1">
              <a:off x="3748" y="1439"/>
              <a:ext cx="14" cy="1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21" name="Group 77"/>
          <p:cNvGrpSpPr>
            <a:grpSpLocks/>
          </p:cNvGrpSpPr>
          <p:nvPr/>
        </p:nvGrpSpPr>
        <p:grpSpPr bwMode="auto">
          <a:xfrm>
            <a:off x="3281363" y="4322763"/>
            <a:ext cx="277812" cy="182562"/>
            <a:chOff x="4164" y="2351"/>
            <a:chExt cx="175" cy="115"/>
          </a:xfrm>
        </p:grpSpPr>
        <p:sp>
          <p:nvSpPr>
            <p:cNvPr id="75897" name="Rectangle 78"/>
            <p:cNvSpPr>
              <a:spLocks noChangeArrowheads="1"/>
            </p:cNvSpPr>
            <p:nvPr/>
          </p:nvSpPr>
          <p:spPr bwMode="auto">
            <a:xfrm>
              <a:off x="4164" y="2351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N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98" name="Line 79"/>
            <p:cNvSpPr>
              <a:spLocks noChangeShapeType="1"/>
            </p:cNvSpPr>
            <p:nvPr/>
          </p:nvSpPr>
          <p:spPr bwMode="auto">
            <a:xfrm>
              <a:off x="4164" y="2352"/>
              <a:ext cx="6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9" name="Line 80"/>
            <p:cNvSpPr>
              <a:spLocks noChangeShapeType="1"/>
            </p:cNvSpPr>
            <p:nvPr/>
          </p:nvSpPr>
          <p:spPr bwMode="auto">
            <a:xfrm>
              <a:off x="4272" y="2352"/>
              <a:ext cx="6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22" name="Group 81"/>
          <p:cNvGrpSpPr>
            <a:grpSpLocks/>
          </p:cNvGrpSpPr>
          <p:nvPr/>
        </p:nvGrpSpPr>
        <p:grpSpPr bwMode="auto">
          <a:xfrm>
            <a:off x="2173288" y="3195638"/>
            <a:ext cx="277812" cy="203200"/>
            <a:chOff x="3466" y="1641"/>
            <a:chExt cx="175" cy="128"/>
          </a:xfrm>
        </p:grpSpPr>
        <p:sp>
          <p:nvSpPr>
            <p:cNvPr id="75894" name="Rectangle 82"/>
            <p:cNvSpPr>
              <a:spLocks noChangeArrowheads="1"/>
            </p:cNvSpPr>
            <p:nvPr/>
          </p:nvSpPr>
          <p:spPr bwMode="auto">
            <a:xfrm>
              <a:off x="3466" y="1654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cs typeface="Arial" panose="020B0604020202020204" pitchFamily="34" charset="0"/>
                </a:rPr>
                <a:t>N D</a:t>
              </a:r>
              <a:endParaRPr lang="en-US" altLang="fa-IR"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895" name="Line 83"/>
            <p:cNvSpPr>
              <a:spLocks noChangeShapeType="1"/>
            </p:cNvSpPr>
            <p:nvPr/>
          </p:nvSpPr>
          <p:spPr bwMode="auto">
            <a:xfrm>
              <a:off x="3466" y="1641"/>
              <a:ext cx="8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6" name="Line 84"/>
            <p:cNvSpPr>
              <a:spLocks noChangeShapeType="1"/>
            </p:cNvSpPr>
            <p:nvPr/>
          </p:nvSpPr>
          <p:spPr bwMode="auto">
            <a:xfrm>
              <a:off x="3574" y="1641"/>
              <a:ext cx="67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23" name="Rectangle 85"/>
          <p:cNvSpPr>
            <a:spLocks noChangeArrowheads="1"/>
          </p:cNvSpPr>
          <p:nvPr/>
        </p:nvSpPr>
        <p:spPr bwMode="auto">
          <a:xfrm>
            <a:off x="7467600" y="1749425"/>
            <a:ext cx="1041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Mealy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cs typeface="Arial" panose="020B0604020202020204" pitchFamily="34" charset="0"/>
              </a:rPr>
              <a:t>Machine</a:t>
            </a:r>
          </a:p>
        </p:txBody>
      </p:sp>
      <p:sp>
        <p:nvSpPr>
          <p:cNvPr id="75824" name="Freeform 86"/>
          <p:cNvSpPr>
            <a:spLocks/>
          </p:cNvSpPr>
          <p:nvPr/>
        </p:nvSpPr>
        <p:spPr bwMode="auto">
          <a:xfrm>
            <a:off x="5437188" y="2863850"/>
            <a:ext cx="357187" cy="382588"/>
          </a:xfrm>
          <a:custGeom>
            <a:avLst/>
            <a:gdLst>
              <a:gd name="T0" fmla="*/ 2147483646 w 225"/>
              <a:gd name="T1" fmla="*/ 2147483646 h 241"/>
              <a:gd name="T2" fmla="*/ 2147483646 w 225"/>
              <a:gd name="T3" fmla="*/ 2147483646 h 241"/>
              <a:gd name="T4" fmla="*/ 2147483646 w 225"/>
              <a:gd name="T5" fmla="*/ 2147483646 h 241"/>
              <a:gd name="T6" fmla="*/ 2147483646 w 225"/>
              <a:gd name="T7" fmla="*/ 2147483646 h 241"/>
              <a:gd name="T8" fmla="*/ 2147483646 w 225"/>
              <a:gd name="T9" fmla="*/ 2147483646 h 241"/>
              <a:gd name="T10" fmla="*/ 2147483646 w 225"/>
              <a:gd name="T11" fmla="*/ 2147483646 h 241"/>
              <a:gd name="T12" fmla="*/ 0 w 225"/>
              <a:gd name="T13" fmla="*/ 2147483646 h 241"/>
              <a:gd name="T14" fmla="*/ 2147483646 w 225"/>
              <a:gd name="T15" fmla="*/ 2147483646 h 241"/>
              <a:gd name="T16" fmla="*/ 2147483646 w 225"/>
              <a:gd name="T17" fmla="*/ 2147483646 h 241"/>
              <a:gd name="T18" fmla="*/ 2147483646 w 225"/>
              <a:gd name="T19" fmla="*/ 2147483646 h 241"/>
              <a:gd name="T20" fmla="*/ 2147483646 w 225"/>
              <a:gd name="T21" fmla="*/ 2147483646 h 241"/>
              <a:gd name="T22" fmla="*/ 2147483646 w 225"/>
              <a:gd name="T23" fmla="*/ 2147483646 h 241"/>
              <a:gd name="T24" fmla="*/ 2147483646 w 225"/>
              <a:gd name="T25" fmla="*/ 2147483646 h 241"/>
              <a:gd name="T26" fmla="*/ 2147483646 w 225"/>
              <a:gd name="T27" fmla="*/ 0 h 241"/>
              <a:gd name="T28" fmla="*/ 2147483646 w 225"/>
              <a:gd name="T29" fmla="*/ 0 h 241"/>
              <a:gd name="T30" fmla="*/ 2147483646 w 225"/>
              <a:gd name="T31" fmla="*/ 0 h 241"/>
              <a:gd name="T32" fmla="*/ 2147483646 w 225"/>
              <a:gd name="T33" fmla="*/ 2147483646 h 241"/>
              <a:gd name="T34" fmla="*/ 2147483646 w 225"/>
              <a:gd name="T35" fmla="*/ 2147483646 h 241"/>
              <a:gd name="T36" fmla="*/ 2147483646 w 225"/>
              <a:gd name="T37" fmla="*/ 2147483646 h 241"/>
              <a:gd name="T38" fmla="*/ 2147483646 w 225"/>
              <a:gd name="T39" fmla="*/ 2147483646 h 241"/>
              <a:gd name="T40" fmla="*/ 2147483646 w 225"/>
              <a:gd name="T41" fmla="*/ 2147483646 h 241"/>
              <a:gd name="T42" fmla="*/ 2147483646 w 225"/>
              <a:gd name="T43" fmla="*/ 2147483646 h 2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25"/>
              <a:gd name="T67" fmla="*/ 0 h 241"/>
              <a:gd name="T68" fmla="*/ 225 w 225"/>
              <a:gd name="T69" fmla="*/ 241 h 24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25" h="241">
                <a:moveTo>
                  <a:pt x="93" y="241"/>
                </a:moveTo>
                <a:lnTo>
                  <a:pt x="93" y="228"/>
                </a:lnTo>
                <a:lnTo>
                  <a:pt x="53" y="187"/>
                </a:lnTo>
                <a:lnTo>
                  <a:pt x="39" y="161"/>
                </a:lnTo>
                <a:lnTo>
                  <a:pt x="26" y="147"/>
                </a:lnTo>
                <a:lnTo>
                  <a:pt x="13" y="120"/>
                </a:lnTo>
                <a:lnTo>
                  <a:pt x="0" y="94"/>
                </a:lnTo>
                <a:lnTo>
                  <a:pt x="13" y="67"/>
                </a:lnTo>
                <a:lnTo>
                  <a:pt x="13" y="53"/>
                </a:lnTo>
                <a:lnTo>
                  <a:pt x="26" y="53"/>
                </a:lnTo>
                <a:lnTo>
                  <a:pt x="39" y="40"/>
                </a:lnTo>
                <a:lnTo>
                  <a:pt x="39" y="27"/>
                </a:lnTo>
                <a:lnTo>
                  <a:pt x="66" y="13"/>
                </a:lnTo>
                <a:lnTo>
                  <a:pt x="79" y="0"/>
                </a:lnTo>
                <a:lnTo>
                  <a:pt x="93" y="0"/>
                </a:lnTo>
                <a:lnTo>
                  <a:pt x="106" y="0"/>
                </a:lnTo>
                <a:lnTo>
                  <a:pt x="132" y="13"/>
                </a:lnTo>
                <a:lnTo>
                  <a:pt x="146" y="27"/>
                </a:lnTo>
                <a:lnTo>
                  <a:pt x="185" y="53"/>
                </a:lnTo>
                <a:lnTo>
                  <a:pt x="199" y="67"/>
                </a:lnTo>
                <a:lnTo>
                  <a:pt x="212" y="107"/>
                </a:lnTo>
                <a:lnTo>
                  <a:pt x="225" y="12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5" name="Oval 87"/>
          <p:cNvSpPr>
            <a:spLocks noChangeArrowheads="1"/>
          </p:cNvSpPr>
          <p:nvPr/>
        </p:nvSpPr>
        <p:spPr bwMode="auto">
          <a:xfrm>
            <a:off x="5614988" y="2085975"/>
            <a:ext cx="612775" cy="598488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26" name="Line 88"/>
          <p:cNvSpPr>
            <a:spLocks noChangeShapeType="1"/>
          </p:cNvSpPr>
          <p:nvPr/>
        </p:nvSpPr>
        <p:spPr bwMode="auto">
          <a:xfrm>
            <a:off x="5141913" y="1778000"/>
            <a:ext cx="315912" cy="29686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7" name="Line 89"/>
          <p:cNvSpPr>
            <a:spLocks noChangeShapeType="1"/>
          </p:cNvSpPr>
          <p:nvPr/>
        </p:nvSpPr>
        <p:spPr bwMode="auto">
          <a:xfrm flipV="1">
            <a:off x="5457825" y="1778000"/>
            <a:ext cx="1588" cy="298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28" name="Group 90"/>
          <p:cNvGrpSpPr>
            <a:grpSpLocks/>
          </p:cNvGrpSpPr>
          <p:nvPr/>
        </p:nvGrpSpPr>
        <p:grpSpPr bwMode="auto">
          <a:xfrm>
            <a:off x="5457825" y="1778000"/>
            <a:ext cx="295275" cy="298450"/>
            <a:chOff x="1371" y="744"/>
            <a:chExt cx="186" cy="188"/>
          </a:xfrm>
        </p:grpSpPr>
        <p:sp>
          <p:nvSpPr>
            <p:cNvPr id="75892" name="Freeform 91"/>
            <p:cNvSpPr>
              <a:spLocks/>
            </p:cNvSpPr>
            <p:nvPr/>
          </p:nvSpPr>
          <p:spPr bwMode="auto">
            <a:xfrm>
              <a:off x="1437" y="811"/>
              <a:ext cx="120" cy="121"/>
            </a:xfrm>
            <a:custGeom>
              <a:avLst/>
              <a:gdLst>
                <a:gd name="T0" fmla="*/ 120 w 120"/>
                <a:gd name="T1" fmla="*/ 121 h 121"/>
                <a:gd name="T2" fmla="*/ 0 w 120"/>
                <a:gd name="T3" fmla="*/ 54 h 121"/>
                <a:gd name="T4" fmla="*/ 67 w 120"/>
                <a:gd name="T5" fmla="*/ 54 h 121"/>
                <a:gd name="T6" fmla="*/ 67 w 120"/>
                <a:gd name="T7" fmla="*/ 0 h 121"/>
                <a:gd name="T8" fmla="*/ 120 w 120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1"/>
                <a:gd name="T17" fmla="*/ 120 w 120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1">
                  <a:moveTo>
                    <a:pt x="120" y="121"/>
                  </a:moveTo>
                  <a:lnTo>
                    <a:pt x="0" y="54"/>
                  </a:lnTo>
                  <a:lnTo>
                    <a:pt x="67" y="54"/>
                  </a:lnTo>
                  <a:lnTo>
                    <a:pt x="67" y="0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3" name="Line 92"/>
            <p:cNvSpPr>
              <a:spLocks noChangeShapeType="1"/>
            </p:cNvSpPr>
            <p:nvPr/>
          </p:nvSpPr>
          <p:spPr bwMode="auto">
            <a:xfrm>
              <a:off x="1371" y="744"/>
              <a:ext cx="133" cy="12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29" name="Oval 93"/>
          <p:cNvSpPr>
            <a:spLocks noChangeArrowheads="1"/>
          </p:cNvSpPr>
          <p:nvPr/>
        </p:nvSpPr>
        <p:spPr bwMode="auto">
          <a:xfrm>
            <a:off x="5614988" y="3000375"/>
            <a:ext cx="612775" cy="619125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0" name="Oval 94"/>
          <p:cNvSpPr>
            <a:spLocks noChangeArrowheads="1"/>
          </p:cNvSpPr>
          <p:nvPr/>
        </p:nvSpPr>
        <p:spPr bwMode="auto">
          <a:xfrm>
            <a:off x="5614988" y="3937000"/>
            <a:ext cx="612775" cy="598488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1" name="Oval 95"/>
          <p:cNvSpPr>
            <a:spLocks noChangeArrowheads="1"/>
          </p:cNvSpPr>
          <p:nvPr/>
        </p:nvSpPr>
        <p:spPr bwMode="auto">
          <a:xfrm>
            <a:off x="5614988" y="4851400"/>
            <a:ext cx="612775" cy="598488"/>
          </a:xfrm>
          <a:prstGeom prst="ellipse">
            <a:avLst/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32" name="Group 96"/>
          <p:cNvGrpSpPr>
            <a:grpSpLocks/>
          </p:cNvGrpSpPr>
          <p:nvPr/>
        </p:nvGrpSpPr>
        <p:grpSpPr bwMode="auto">
          <a:xfrm>
            <a:off x="5837238" y="2693988"/>
            <a:ext cx="147637" cy="296862"/>
            <a:chOff x="1610" y="1321"/>
            <a:chExt cx="93" cy="187"/>
          </a:xfrm>
        </p:grpSpPr>
        <p:sp>
          <p:nvSpPr>
            <p:cNvPr id="75890" name="Freeform 97"/>
            <p:cNvSpPr>
              <a:spLocks/>
            </p:cNvSpPr>
            <p:nvPr/>
          </p:nvSpPr>
          <p:spPr bwMode="auto">
            <a:xfrm>
              <a:off x="1610" y="1374"/>
              <a:ext cx="93" cy="134"/>
            </a:xfrm>
            <a:custGeom>
              <a:avLst/>
              <a:gdLst>
                <a:gd name="T0" fmla="*/ 53 w 93"/>
                <a:gd name="T1" fmla="*/ 134 h 134"/>
                <a:gd name="T2" fmla="*/ 0 w 93"/>
                <a:gd name="T3" fmla="*/ 0 h 134"/>
                <a:gd name="T4" fmla="*/ 53 w 93"/>
                <a:gd name="T5" fmla="*/ 54 h 134"/>
                <a:gd name="T6" fmla="*/ 93 w 93"/>
                <a:gd name="T7" fmla="*/ 0 h 134"/>
                <a:gd name="T8" fmla="*/ 53 w 93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34"/>
                <a:gd name="T17" fmla="*/ 93 w 9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34">
                  <a:moveTo>
                    <a:pt x="53" y="134"/>
                  </a:moveTo>
                  <a:lnTo>
                    <a:pt x="0" y="0"/>
                  </a:lnTo>
                  <a:lnTo>
                    <a:pt x="53" y="54"/>
                  </a:lnTo>
                  <a:lnTo>
                    <a:pt x="93" y="0"/>
                  </a:lnTo>
                  <a:lnTo>
                    <a:pt x="5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91" name="Line 98"/>
            <p:cNvSpPr>
              <a:spLocks noChangeShapeType="1"/>
            </p:cNvSpPr>
            <p:nvPr/>
          </p:nvSpPr>
          <p:spPr bwMode="auto">
            <a:xfrm>
              <a:off x="1663" y="1321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33" name="Group 99"/>
          <p:cNvGrpSpPr>
            <a:grpSpLocks/>
          </p:cNvGrpSpPr>
          <p:nvPr/>
        </p:nvGrpSpPr>
        <p:grpSpPr bwMode="auto">
          <a:xfrm>
            <a:off x="5837238" y="3629025"/>
            <a:ext cx="147637" cy="298450"/>
            <a:chOff x="1610" y="1910"/>
            <a:chExt cx="93" cy="188"/>
          </a:xfrm>
        </p:grpSpPr>
        <p:sp>
          <p:nvSpPr>
            <p:cNvPr id="75888" name="Freeform 100"/>
            <p:cNvSpPr>
              <a:spLocks/>
            </p:cNvSpPr>
            <p:nvPr/>
          </p:nvSpPr>
          <p:spPr bwMode="auto">
            <a:xfrm>
              <a:off x="1610" y="1964"/>
              <a:ext cx="93" cy="134"/>
            </a:xfrm>
            <a:custGeom>
              <a:avLst/>
              <a:gdLst>
                <a:gd name="T0" fmla="*/ 53 w 93"/>
                <a:gd name="T1" fmla="*/ 134 h 134"/>
                <a:gd name="T2" fmla="*/ 0 w 93"/>
                <a:gd name="T3" fmla="*/ 0 h 134"/>
                <a:gd name="T4" fmla="*/ 53 w 93"/>
                <a:gd name="T5" fmla="*/ 40 h 134"/>
                <a:gd name="T6" fmla="*/ 93 w 93"/>
                <a:gd name="T7" fmla="*/ 0 h 134"/>
                <a:gd name="T8" fmla="*/ 53 w 93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34"/>
                <a:gd name="T17" fmla="*/ 93 w 9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34">
                  <a:moveTo>
                    <a:pt x="53" y="134"/>
                  </a:moveTo>
                  <a:lnTo>
                    <a:pt x="0" y="0"/>
                  </a:lnTo>
                  <a:lnTo>
                    <a:pt x="53" y="40"/>
                  </a:lnTo>
                  <a:lnTo>
                    <a:pt x="93" y="0"/>
                  </a:lnTo>
                  <a:lnTo>
                    <a:pt x="5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9" name="Line 101"/>
            <p:cNvSpPr>
              <a:spLocks noChangeShapeType="1"/>
            </p:cNvSpPr>
            <p:nvPr/>
          </p:nvSpPr>
          <p:spPr bwMode="auto">
            <a:xfrm>
              <a:off x="1663" y="1910"/>
              <a:ext cx="1" cy="9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grpSp>
        <p:nvGrpSpPr>
          <p:cNvPr id="75834" name="Group 102"/>
          <p:cNvGrpSpPr>
            <a:grpSpLocks/>
          </p:cNvGrpSpPr>
          <p:nvPr/>
        </p:nvGrpSpPr>
        <p:grpSpPr bwMode="auto">
          <a:xfrm>
            <a:off x="5837238" y="4545013"/>
            <a:ext cx="147637" cy="296862"/>
            <a:chOff x="1610" y="2487"/>
            <a:chExt cx="93" cy="187"/>
          </a:xfrm>
        </p:grpSpPr>
        <p:sp>
          <p:nvSpPr>
            <p:cNvPr id="75886" name="Freeform 103"/>
            <p:cNvSpPr>
              <a:spLocks/>
            </p:cNvSpPr>
            <p:nvPr/>
          </p:nvSpPr>
          <p:spPr bwMode="auto">
            <a:xfrm>
              <a:off x="1610" y="2540"/>
              <a:ext cx="93" cy="134"/>
            </a:xfrm>
            <a:custGeom>
              <a:avLst/>
              <a:gdLst>
                <a:gd name="T0" fmla="*/ 53 w 93"/>
                <a:gd name="T1" fmla="*/ 134 h 134"/>
                <a:gd name="T2" fmla="*/ 0 w 93"/>
                <a:gd name="T3" fmla="*/ 0 h 134"/>
                <a:gd name="T4" fmla="*/ 53 w 93"/>
                <a:gd name="T5" fmla="*/ 54 h 134"/>
                <a:gd name="T6" fmla="*/ 93 w 93"/>
                <a:gd name="T7" fmla="*/ 0 h 134"/>
                <a:gd name="T8" fmla="*/ 53 w 93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34"/>
                <a:gd name="T17" fmla="*/ 93 w 93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34">
                  <a:moveTo>
                    <a:pt x="53" y="134"/>
                  </a:moveTo>
                  <a:lnTo>
                    <a:pt x="0" y="0"/>
                  </a:lnTo>
                  <a:lnTo>
                    <a:pt x="53" y="54"/>
                  </a:lnTo>
                  <a:lnTo>
                    <a:pt x="93" y="0"/>
                  </a:lnTo>
                  <a:lnTo>
                    <a:pt x="53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7" name="Line 104"/>
            <p:cNvSpPr>
              <a:spLocks noChangeShapeType="1"/>
            </p:cNvSpPr>
            <p:nvPr/>
          </p:nvSpPr>
          <p:spPr bwMode="auto">
            <a:xfrm>
              <a:off x="1663" y="2487"/>
              <a:ext cx="1" cy="10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35" name="Rectangle 105"/>
          <p:cNvSpPr>
            <a:spLocks noChangeArrowheads="1"/>
          </p:cNvSpPr>
          <p:nvPr/>
        </p:nvSpPr>
        <p:spPr bwMode="auto">
          <a:xfrm>
            <a:off x="4721225" y="1885950"/>
            <a:ext cx="539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6" name="Rectangle 106"/>
          <p:cNvSpPr>
            <a:spLocks noChangeArrowheads="1"/>
          </p:cNvSpPr>
          <p:nvPr/>
        </p:nvSpPr>
        <p:spPr bwMode="auto">
          <a:xfrm>
            <a:off x="6005513" y="2736850"/>
            <a:ext cx="236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7" name="Rectangle 107"/>
          <p:cNvSpPr>
            <a:spLocks noChangeArrowheads="1"/>
          </p:cNvSpPr>
          <p:nvPr/>
        </p:nvSpPr>
        <p:spPr bwMode="auto">
          <a:xfrm>
            <a:off x="5584825" y="3694113"/>
            <a:ext cx="236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8" name="Rectangle 108"/>
          <p:cNvSpPr>
            <a:spLocks noChangeArrowheads="1"/>
          </p:cNvSpPr>
          <p:nvPr/>
        </p:nvSpPr>
        <p:spPr bwMode="auto">
          <a:xfrm>
            <a:off x="5414963" y="4545013"/>
            <a:ext cx="4349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N+D/1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39" name="Rectangle 109"/>
          <p:cNvSpPr>
            <a:spLocks noChangeArrowheads="1"/>
          </p:cNvSpPr>
          <p:nvPr/>
        </p:nvSpPr>
        <p:spPr bwMode="auto">
          <a:xfrm>
            <a:off x="5815013" y="4864100"/>
            <a:ext cx="252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0" name="Rectangle 110"/>
          <p:cNvSpPr>
            <a:spLocks noChangeArrowheads="1"/>
          </p:cNvSpPr>
          <p:nvPr/>
        </p:nvSpPr>
        <p:spPr bwMode="auto">
          <a:xfrm>
            <a:off x="5837238" y="21193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1" name="Rectangle 111"/>
          <p:cNvSpPr>
            <a:spLocks noChangeArrowheads="1"/>
          </p:cNvSpPr>
          <p:nvPr/>
        </p:nvSpPr>
        <p:spPr bwMode="auto">
          <a:xfrm>
            <a:off x="5837238" y="30337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5¢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2" name="Rectangle 112"/>
          <p:cNvSpPr>
            <a:spLocks noChangeArrowheads="1"/>
          </p:cNvSpPr>
          <p:nvPr/>
        </p:nvSpPr>
        <p:spPr bwMode="auto">
          <a:xfrm>
            <a:off x="5773738" y="3970338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10¢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3" name="Freeform 113"/>
          <p:cNvSpPr>
            <a:spLocks/>
          </p:cNvSpPr>
          <p:nvPr/>
        </p:nvSpPr>
        <p:spPr bwMode="auto">
          <a:xfrm>
            <a:off x="6132513" y="2608263"/>
            <a:ext cx="357187" cy="1552575"/>
          </a:xfrm>
          <a:custGeom>
            <a:avLst/>
            <a:gdLst>
              <a:gd name="T0" fmla="*/ 0 w 225"/>
              <a:gd name="T1" fmla="*/ 0 h 978"/>
              <a:gd name="T2" fmla="*/ 2147483646 w 225"/>
              <a:gd name="T3" fmla="*/ 2147483646 h 978"/>
              <a:gd name="T4" fmla="*/ 2147483646 w 225"/>
              <a:gd name="T5" fmla="*/ 2147483646 h 978"/>
              <a:gd name="T6" fmla="*/ 2147483646 w 225"/>
              <a:gd name="T7" fmla="*/ 2147483646 h 978"/>
              <a:gd name="T8" fmla="*/ 2147483646 w 225"/>
              <a:gd name="T9" fmla="*/ 2147483646 h 978"/>
              <a:gd name="T10" fmla="*/ 2147483646 w 225"/>
              <a:gd name="T11" fmla="*/ 2147483646 h 978"/>
              <a:gd name="T12" fmla="*/ 2147483646 w 225"/>
              <a:gd name="T13" fmla="*/ 2147483646 h 978"/>
              <a:gd name="T14" fmla="*/ 2147483646 w 225"/>
              <a:gd name="T15" fmla="*/ 2147483646 h 978"/>
              <a:gd name="T16" fmla="*/ 2147483646 w 225"/>
              <a:gd name="T17" fmla="*/ 2147483646 h 978"/>
              <a:gd name="T18" fmla="*/ 2147483646 w 225"/>
              <a:gd name="T19" fmla="*/ 2147483646 h 978"/>
              <a:gd name="T20" fmla="*/ 2147483646 w 225"/>
              <a:gd name="T21" fmla="*/ 2147483646 h 978"/>
              <a:gd name="T22" fmla="*/ 2147483646 w 225"/>
              <a:gd name="T23" fmla="*/ 2147483646 h 978"/>
              <a:gd name="T24" fmla="*/ 2147483646 w 225"/>
              <a:gd name="T25" fmla="*/ 2147483646 h 978"/>
              <a:gd name="T26" fmla="*/ 2147483646 w 225"/>
              <a:gd name="T27" fmla="*/ 2147483646 h 978"/>
              <a:gd name="T28" fmla="*/ 2147483646 w 225"/>
              <a:gd name="T29" fmla="*/ 2147483646 h 978"/>
              <a:gd name="T30" fmla="*/ 2147483646 w 225"/>
              <a:gd name="T31" fmla="*/ 2147483646 h 978"/>
              <a:gd name="T32" fmla="*/ 2147483646 w 225"/>
              <a:gd name="T33" fmla="*/ 2147483646 h 978"/>
              <a:gd name="T34" fmla="*/ 2147483646 w 225"/>
              <a:gd name="T35" fmla="*/ 2147483646 h 978"/>
              <a:gd name="T36" fmla="*/ 2147483646 w 225"/>
              <a:gd name="T37" fmla="*/ 2147483646 h 978"/>
              <a:gd name="T38" fmla="*/ 2147483646 w 225"/>
              <a:gd name="T39" fmla="*/ 2147483646 h 978"/>
              <a:gd name="T40" fmla="*/ 2147483646 w 225"/>
              <a:gd name="T41" fmla="*/ 2147483646 h 978"/>
              <a:gd name="T42" fmla="*/ 2147483646 w 225"/>
              <a:gd name="T43" fmla="*/ 2147483646 h 978"/>
              <a:gd name="T44" fmla="*/ 2147483646 w 225"/>
              <a:gd name="T45" fmla="*/ 2147483646 h 978"/>
              <a:gd name="T46" fmla="*/ 2147483646 w 225"/>
              <a:gd name="T47" fmla="*/ 2147483646 h 978"/>
              <a:gd name="T48" fmla="*/ 2147483646 w 225"/>
              <a:gd name="T49" fmla="*/ 2147483646 h 978"/>
              <a:gd name="T50" fmla="*/ 2147483646 w 225"/>
              <a:gd name="T51" fmla="*/ 2147483646 h 978"/>
              <a:gd name="T52" fmla="*/ 2147483646 w 225"/>
              <a:gd name="T53" fmla="*/ 2147483646 h 978"/>
              <a:gd name="T54" fmla="*/ 2147483646 w 225"/>
              <a:gd name="T55" fmla="*/ 2147483646 h 978"/>
              <a:gd name="T56" fmla="*/ 2147483646 w 225"/>
              <a:gd name="T57" fmla="*/ 2147483646 h 978"/>
              <a:gd name="T58" fmla="*/ 2147483646 w 225"/>
              <a:gd name="T59" fmla="*/ 2147483646 h 978"/>
              <a:gd name="T60" fmla="*/ 2147483646 w 225"/>
              <a:gd name="T61" fmla="*/ 2147483646 h 978"/>
              <a:gd name="T62" fmla="*/ 2147483646 w 225"/>
              <a:gd name="T63" fmla="*/ 2147483646 h 978"/>
              <a:gd name="T64" fmla="*/ 2147483646 w 225"/>
              <a:gd name="T65" fmla="*/ 2147483646 h 97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25"/>
              <a:gd name="T100" fmla="*/ 0 h 978"/>
              <a:gd name="T101" fmla="*/ 225 w 225"/>
              <a:gd name="T102" fmla="*/ 978 h 978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25" h="978">
                <a:moveTo>
                  <a:pt x="0" y="0"/>
                </a:moveTo>
                <a:lnTo>
                  <a:pt x="26" y="13"/>
                </a:lnTo>
                <a:lnTo>
                  <a:pt x="66" y="40"/>
                </a:lnTo>
                <a:lnTo>
                  <a:pt x="92" y="54"/>
                </a:lnTo>
                <a:lnTo>
                  <a:pt x="119" y="80"/>
                </a:lnTo>
                <a:lnTo>
                  <a:pt x="132" y="94"/>
                </a:lnTo>
                <a:lnTo>
                  <a:pt x="145" y="107"/>
                </a:lnTo>
                <a:lnTo>
                  <a:pt x="172" y="161"/>
                </a:lnTo>
                <a:lnTo>
                  <a:pt x="172" y="188"/>
                </a:lnTo>
                <a:lnTo>
                  <a:pt x="185" y="214"/>
                </a:lnTo>
                <a:lnTo>
                  <a:pt x="199" y="268"/>
                </a:lnTo>
                <a:lnTo>
                  <a:pt x="199" y="281"/>
                </a:lnTo>
                <a:lnTo>
                  <a:pt x="199" y="295"/>
                </a:lnTo>
                <a:lnTo>
                  <a:pt x="212" y="322"/>
                </a:lnTo>
                <a:lnTo>
                  <a:pt x="212" y="375"/>
                </a:lnTo>
                <a:lnTo>
                  <a:pt x="212" y="416"/>
                </a:lnTo>
                <a:lnTo>
                  <a:pt x="212" y="429"/>
                </a:lnTo>
                <a:lnTo>
                  <a:pt x="225" y="483"/>
                </a:lnTo>
                <a:lnTo>
                  <a:pt x="225" y="590"/>
                </a:lnTo>
                <a:lnTo>
                  <a:pt x="212" y="643"/>
                </a:lnTo>
                <a:lnTo>
                  <a:pt x="212" y="657"/>
                </a:lnTo>
                <a:lnTo>
                  <a:pt x="199" y="697"/>
                </a:lnTo>
                <a:lnTo>
                  <a:pt x="185" y="737"/>
                </a:lnTo>
                <a:lnTo>
                  <a:pt x="185" y="751"/>
                </a:lnTo>
                <a:lnTo>
                  <a:pt x="185" y="777"/>
                </a:lnTo>
                <a:lnTo>
                  <a:pt x="172" y="804"/>
                </a:lnTo>
                <a:lnTo>
                  <a:pt x="145" y="844"/>
                </a:lnTo>
                <a:lnTo>
                  <a:pt x="132" y="871"/>
                </a:lnTo>
                <a:lnTo>
                  <a:pt x="132" y="885"/>
                </a:lnTo>
                <a:lnTo>
                  <a:pt x="119" y="898"/>
                </a:lnTo>
                <a:lnTo>
                  <a:pt x="92" y="938"/>
                </a:lnTo>
                <a:lnTo>
                  <a:pt x="79" y="952"/>
                </a:lnTo>
                <a:lnTo>
                  <a:pt x="53" y="978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44" name="Group 114"/>
          <p:cNvGrpSpPr>
            <a:grpSpLocks/>
          </p:cNvGrpSpPr>
          <p:nvPr/>
        </p:nvGrpSpPr>
        <p:grpSpPr bwMode="auto">
          <a:xfrm>
            <a:off x="6194425" y="3948113"/>
            <a:ext cx="211138" cy="192087"/>
            <a:chOff x="1835" y="2111"/>
            <a:chExt cx="133" cy="121"/>
          </a:xfrm>
        </p:grpSpPr>
        <p:sp>
          <p:nvSpPr>
            <p:cNvPr id="75884" name="Freeform 115"/>
            <p:cNvSpPr>
              <a:spLocks/>
            </p:cNvSpPr>
            <p:nvPr/>
          </p:nvSpPr>
          <p:spPr bwMode="auto">
            <a:xfrm>
              <a:off x="1835" y="2111"/>
              <a:ext cx="133" cy="121"/>
            </a:xfrm>
            <a:custGeom>
              <a:avLst/>
              <a:gdLst>
                <a:gd name="T0" fmla="*/ 0 w 133"/>
                <a:gd name="T1" fmla="*/ 121 h 121"/>
                <a:gd name="T2" fmla="*/ 80 w 133"/>
                <a:gd name="T3" fmla="*/ 0 h 121"/>
                <a:gd name="T4" fmla="*/ 67 w 133"/>
                <a:gd name="T5" fmla="*/ 67 h 121"/>
                <a:gd name="T6" fmla="*/ 133 w 133"/>
                <a:gd name="T7" fmla="*/ 81 h 121"/>
                <a:gd name="T8" fmla="*/ 0 w 133"/>
                <a:gd name="T9" fmla="*/ 121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121"/>
                <a:gd name="T17" fmla="*/ 133 w 133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121">
                  <a:moveTo>
                    <a:pt x="0" y="121"/>
                  </a:moveTo>
                  <a:lnTo>
                    <a:pt x="80" y="0"/>
                  </a:lnTo>
                  <a:lnTo>
                    <a:pt x="67" y="67"/>
                  </a:lnTo>
                  <a:lnTo>
                    <a:pt x="133" y="8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5" name="Line 116"/>
            <p:cNvSpPr>
              <a:spLocks noChangeShapeType="1"/>
            </p:cNvSpPr>
            <p:nvPr/>
          </p:nvSpPr>
          <p:spPr bwMode="auto">
            <a:xfrm flipV="1">
              <a:off x="1875" y="2178"/>
              <a:ext cx="27" cy="4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45" name="Rectangle 117"/>
          <p:cNvSpPr>
            <a:spLocks noChangeArrowheads="1"/>
          </p:cNvSpPr>
          <p:nvPr/>
        </p:nvSpPr>
        <p:spPr bwMode="auto">
          <a:xfrm>
            <a:off x="6553200" y="3248025"/>
            <a:ext cx="2365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D/0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6" name="Freeform 118"/>
          <p:cNvSpPr>
            <a:spLocks/>
          </p:cNvSpPr>
          <p:nvPr/>
        </p:nvSpPr>
        <p:spPr bwMode="auto">
          <a:xfrm>
            <a:off x="5330825" y="3522663"/>
            <a:ext cx="338138" cy="1554162"/>
          </a:xfrm>
          <a:custGeom>
            <a:avLst/>
            <a:gdLst>
              <a:gd name="T0" fmla="*/ 2147483646 w 213"/>
              <a:gd name="T1" fmla="*/ 0 h 979"/>
              <a:gd name="T2" fmla="*/ 2147483646 w 213"/>
              <a:gd name="T3" fmla="*/ 2147483646 h 979"/>
              <a:gd name="T4" fmla="*/ 2147483646 w 213"/>
              <a:gd name="T5" fmla="*/ 2147483646 h 979"/>
              <a:gd name="T6" fmla="*/ 2147483646 w 213"/>
              <a:gd name="T7" fmla="*/ 2147483646 h 979"/>
              <a:gd name="T8" fmla="*/ 2147483646 w 213"/>
              <a:gd name="T9" fmla="*/ 2147483646 h 979"/>
              <a:gd name="T10" fmla="*/ 2147483646 w 213"/>
              <a:gd name="T11" fmla="*/ 2147483646 h 979"/>
              <a:gd name="T12" fmla="*/ 2147483646 w 213"/>
              <a:gd name="T13" fmla="*/ 2147483646 h 979"/>
              <a:gd name="T14" fmla="*/ 2147483646 w 213"/>
              <a:gd name="T15" fmla="*/ 2147483646 h 979"/>
              <a:gd name="T16" fmla="*/ 2147483646 w 213"/>
              <a:gd name="T17" fmla="*/ 2147483646 h 979"/>
              <a:gd name="T18" fmla="*/ 2147483646 w 213"/>
              <a:gd name="T19" fmla="*/ 2147483646 h 979"/>
              <a:gd name="T20" fmla="*/ 2147483646 w 213"/>
              <a:gd name="T21" fmla="*/ 2147483646 h 979"/>
              <a:gd name="T22" fmla="*/ 2147483646 w 213"/>
              <a:gd name="T23" fmla="*/ 2147483646 h 979"/>
              <a:gd name="T24" fmla="*/ 2147483646 w 213"/>
              <a:gd name="T25" fmla="*/ 2147483646 h 979"/>
              <a:gd name="T26" fmla="*/ 0 w 213"/>
              <a:gd name="T27" fmla="*/ 2147483646 h 979"/>
              <a:gd name="T28" fmla="*/ 0 w 213"/>
              <a:gd name="T29" fmla="*/ 2147483646 h 979"/>
              <a:gd name="T30" fmla="*/ 0 w 213"/>
              <a:gd name="T31" fmla="*/ 2147483646 h 979"/>
              <a:gd name="T32" fmla="*/ 0 w 213"/>
              <a:gd name="T33" fmla="*/ 2147483646 h 979"/>
              <a:gd name="T34" fmla="*/ 0 w 213"/>
              <a:gd name="T35" fmla="*/ 2147483646 h 979"/>
              <a:gd name="T36" fmla="*/ 0 w 213"/>
              <a:gd name="T37" fmla="*/ 2147483646 h 979"/>
              <a:gd name="T38" fmla="*/ 0 w 213"/>
              <a:gd name="T39" fmla="*/ 2147483646 h 979"/>
              <a:gd name="T40" fmla="*/ 0 w 213"/>
              <a:gd name="T41" fmla="*/ 2147483646 h 979"/>
              <a:gd name="T42" fmla="*/ 0 w 213"/>
              <a:gd name="T43" fmla="*/ 2147483646 h 979"/>
              <a:gd name="T44" fmla="*/ 2147483646 w 213"/>
              <a:gd name="T45" fmla="*/ 2147483646 h 979"/>
              <a:gd name="T46" fmla="*/ 2147483646 w 213"/>
              <a:gd name="T47" fmla="*/ 2147483646 h 979"/>
              <a:gd name="T48" fmla="*/ 2147483646 w 213"/>
              <a:gd name="T49" fmla="*/ 2147483646 h 979"/>
              <a:gd name="T50" fmla="*/ 2147483646 w 213"/>
              <a:gd name="T51" fmla="*/ 2147483646 h 979"/>
              <a:gd name="T52" fmla="*/ 2147483646 w 213"/>
              <a:gd name="T53" fmla="*/ 2147483646 h 979"/>
              <a:gd name="T54" fmla="*/ 2147483646 w 213"/>
              <a:gd name="T55" fmla="*/ 2147483646 h 979"/>
              <a:gd name="T56" fmla="*/ 2147483646 w 213"/>
              <a:gd name="T57" fmla="*/ 2147483646 h 979"/>
              <a:gd name="T58" fmla="*/ 2147483646 w 213"/>
              <a:gd name="T59" fmla="*/ 2147483646 h 979"/>
              <a:gd name="T60" fmla="*/ 2147483646 w 213"/>
              <a:gd name="T61" fmla="*/ 2147483646 h 979"/>
              <a:gd name="T62" fmla="*/ 2147483646 w 213"/>
              <a:gd name="T63" fmla="*/ 2147483646 h 979"/>
              <a:gd name="T64" fmla="*/ 2147483646 w 213"/>
              <a:gd name="T65" fmla="*/ 2147483646 h 9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13"/>
              <a:gd name="T100" fmla="*/ 0 h 979"/>
              <a:gd name="T101" fmla="*/ 213 w 213"/>
              <a:gd name="T102" fmla="*/ 979 h 9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13" h="979">
                <a:moveTo>
                  <a:pt x="213" y="0"/>
                </a:moveTo>
                <a:lnTo>
                  <a:pt x="186" y="14"/>
                </a:lnTo>
                <a:lnTo>
                  <a:pt x="160" y="41"/>
                </a:lnTo>
                <a:lnTo>
                  <a:pt x="120" y="67"/>
                </a:lnTo>
                <a:lnTo>
                  <a:pt x="106" y="81"/>
                </a:lnTo>
                <a:lnTo>
                  <a:pt x="93" y="94"/>
                </a:lnTo>
                <a:lnTo>
                  <a:pt x="80" y="121"/>
                </a:lnTo>
                <a:lnTo>
                  <a:pt x="53" y="161"/>
                </a:lnTo>
                <a:lnTo>
                  <a:pt x="40" y="188"/>
                </a:lnTo>
                <a:lnTo>
                  <a:pt x="40" y="215"/>
                </a:lnTo>
                <a:lnTo>
                  <a:pt x="27" y="268"/>
                </a:lnTo>
                <a:lnTo>
                  <a:pt x="14" y="282"/>
                </a:lnTo>
                <a:lnTo>
                  <a:pt x="14" y="295"/>
                </a:lnTo>
                <a:lnTo>
                  <a:pt x="0" y="322"/>
                </a:lnTo>
                <a:lnTo>
                  <a:pt x="0" y="376"/>
                </a:lnTo>
                <a:lnTo>
                  <a:pt x="0" y="416"/>
                </a:lnTo>
                <a:lnTo>
                  <a:pt x="0" y="429"/>
                </a:lnTo>
                <a:lnTo>
                  <a:pt x="0" y="483"/>
                </a:lnTo>
                <a:lnTo>
                  <a:pt x="0" y="590"/>
                </a:lnTo>
                <a:lnTo>
                  <a:pt x="0" y="644"/>
                </a:lnTo>
                <a:lnTo>
                  <a:pt x="0" y="657"/>
                </a:lnTo>
                <a:lnTo>
                  <a:pt x="0" y="697"/>
                </a:lnTo>
                <a:lnTo>
                  <a:pt x="14" y="738"/>
                </a:lnTo>
                <a:lnTo>
                  <a:pt x="27" y="764"/>
                </a:lnTo>
                <a:lnTo>
                  <a:pt x="27" y="778"/>
                </a:lnTo>
                <a:lnTo>
                  <a:pt x="40" y="805"/>
                </a:lnTo>
                <a:lnTo>
                  <a:pt x="67" y="858"/>
                </a:lnTo>
                <a:lnTo>
                  <a:pt x="80" y="872"/>
                </a:lnTo>
                <a:lnTo>
                  <a:pt x="93" y="885"/>
                </a:lnTo>
                <a:lnTo>
                  <a:pt x="106" y="912"/>
                </a:lnTo>
                <a:lnTo>
                  <a:pt x="120" y="939"/>
                </a:lnTo>
                <a:lnTo>
                  <a:pt x="160" y="965"/>
                </a:lnTo>
                <a:lnTo>
                  <a:pt x="160" y="979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47" name="Group 119"/>
          <p:cNvGrpSpPr>
            <a:grpSpLocks/>
          </p:cNvGrpSpPr>
          <p:nvPr/>
        </p:nvGrpSpPr>
        <p:grpSpPr bwMode="auto">
          <a:xfrm>
            <a:off x="5414963" y="4884738"/>
            <a:ext cx="169862" cy="169862"/>
            <a:chOff x="1344" y="2701"/>
            <a:chExt cx="107" cy="107"/>
          </a:xfrm>
        </p:grpSpPr>
        <p:sp>
          <p:nvSpPr>
            <p:cNvPr id="75882" name="Freeform 120"/>
            <p:cNvSpPr>
              <a:spLocks/>
            </p:cNvSpPr>
            <p:nvPr/>
          </p:nvSpPr>
          <p:spPr bwMode="auto">
            <a:xfrm>
              <a:off x="1344" y="2701"/>
              <a:ext cx="107" cy="107"/>
            </a:xfrm>
            <a:custGeom>
              <a:avLst/>
              <a:gdLst>
                <a:gd name="T0" fmla="*/ 107 w 107"/>
                <a:gd name="T1" fmla="*/ 107 h 107"/>
                <a:gd name="T2" fmla="*/ 53 w 107"/>
                <a:gd name="T3" fmla="*/ 0 h 107"/>
                <a:gd name="T4" fmla="*/ 53 w 107"/>
                <a:gd name="T5" fmla="*/ 54 h 107"/>
                <a:gd name="T6" fmla="*/ 0 w 107"/>
                <a:gd name="T7" fmla="*/ 67 h 107"/>
                <a:gd name="T8" fmla="*/ 107 w 107"/>
                <a:gd name="T9" fmla="*/ 107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07"/>
                <a:gd name="T17" fmla="*/ 107 w 10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07">
                  <a:moveTo>
                    <a:pt x="107" y="107"/>
                  </a:moveTo>
                  <a:lnTo>
                    <a:pt x="53" y="0"/>
                  </a:lnTo>
                  <a:lnTo>
                    <a:pt x="53" y="54"/>
                  </a:lnTo>
                  <a:lnTo>
                    <a:pt x="0" y="67"/>
                  </a:lnTo>
                  <a:lnTo>
                    <a:pt x="107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3" name="Line 121"/>
            <p:cNvSpPr>
              <a:spLocks noChangeShapeType="1"/>
            </p:cNvSpPr>
            <p:nvPr/>
          </p:nvSpPr>
          <p:spPr bwMode="auto">
            <a:xfrm flipH="1" flipV="1">
              <a:off x="1397" y="2755"/>
              <a:ext cx="40" cy="4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48" name="Rectangle 122"/>
          <p:cNvSpPr>
            <a:spLocks noChangeArrowheads="1"/>
          </p:cNvSpPr>
          <p:nvPr/>
        </p:nvSpPr>
        <p:spPr bwMode="auto">
          <a:xfrm>
            <a:off x="5078413" y="4205288"/>
            <a:ext cx="236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D/1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49" name="Freeform 123"/>
          <p:cNvSpPr>
            <a:spLocks/>
          </p:cNvSpPr>
          <p:nvPr/>
        </p:nvSpPr>
        <p:spPr bwMode="auto">
          <a:xfrm>
            <a:off x="6005513" y="1927225"/>
            <a:ext cx="336550" cy="361950"/>
          </a:xfrm>
          <a:custGeom>
            <a:avLst/>
            <a:gdLst>
              <a:gd name="T0" fmla="*/ 2147483646 w 212"/>
              <a:gd name="T1" fmla="*/ 2147483646 h 228"/>
              <a:gd name="T2" fmla="*/ 2147483646 w 212"/>
              <a:gd name="T3" fmla="*/ 2147483646 h 228"/>
              <a:gd name="T4" fmla="*/ 2147483646 w 212"/>
              <a:gd name="T5" fmla="*/ 2147483646 h 228"/>
              <a:gd name="T6" fmla="*/ 2147483646 w 212"/>
              <a:gd name="T7" fmla="*/ 2147483646 h 228"/>
              <a:gd name="T8" fmla="*/ 2147483646 w 212"/>
              <a:gd name="T9" fmla="*/ 2147483646 h 228"/>
              <a:gd name="T10" fmla="*/ 2147483646 w 212"/>
              <a:gd name="T11" fmla="*/ 2147483646 h 228"/>
              <a:gd name="T12" fmla="*/ 2147483646 w 212"/>
              <a:gd name="T13" fmla="*/ 2147483646 h 228"/>
              <a:gd name="T14" fmla="*/ 2147483646 w 212"/>
              <a:gd name="T15" fmla="*/ 2147483646 h 228"/>
              <a:gd name="T16" fmla="*/ 2147483646 w 212"/>
              <a:gd name="T17" fmla="*/ 2147483646 h 228"/>
              <a:gd name="T18" fmla="*/ 2147483646 w 212"/>
              <a:gd name="T19" fmla="*/ 2147483646 h 228"/>
              <a:gd name="T20" fmla="*/ 2147483646 w 212"/>
              <a:gd name="T21" fmla="*/ 2147483646 h 228"/>
              <a:gd name="T22" fmla="*/ 2147483646 w 212"/>
              <a:gd name="T23" fmla="*/ 2147483646 h 228"/>
              <a:gd name="T24" fmla="*/ 2147483646 w 212"/>
              <a:gd name="T25" fmla="*/ 0 h 228"/>
              <a:gd name="T26" fmla="*/ 2147483646 w 212"/>
              <a:gd name="T27" fmla="*/ 2147483646 h 228"/>
              <a:gd name="T28" fmla="*/ 2147483646 w 212"/>
              <a:gd name="T29" fmla="*/ 2147483646 h 228"/>
              <a:gd name="T30" fmla="*/ 2147483646 w 212"/>
              <a:gd name="T31" fmla="*/ 2147483646 h 228"/>
              <a:gd name="T32" fmla="*/ 2147483646 w 212"/>
              <a:gd name="T33" fmla="*/ 2147483646 h 228"/>
              <a:gd name="T34" fmla="*/ 2147483646 w 212"/>
              <a:gd name="T35" fmla="*/ 2147483646 h 228"/>
              <a:gd name="T36" fmla="*/ 0 w 212"/>
              <a:gd name="T37" fmla="*/ 2147483646 h 228"/>
              <a:gd name="T38" fmla="*/ 0 w 212"/>
              <a:gd name="T39" fmla="*/ 2147483646 h 2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12"/>
              <a:gd name="T61" fmla="*/ 0 h 228"/>
              <a:gd name="T62" fmla="*/ 212 w 212"/>
              <a:gd name="T63" fmla="*/ 228 h 2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12" h="228">
                <a:moveTo>
                  <a:pt x="106" y="228"/>
                </a:moveTo>
                <a:lnTo>
                  <a:pt x="119" y="215"/>
                </a:lnTo>
                <a:lnTo>
                  <a:pt x="159" y="174"/>
                </a:lnTo>
                <a:lnTo>
                  <a:pt x="172" y="147"/>
                </a:lnTo>
                <a:lnTo>
                  <a:pt x="186" y="134"/>
                </a:lnTo>
                <a:lnTo>
                  <a:pt x="199" y="121"/>
                </a:lnTo>
                <a:lnTo>
                  <a:pt x="212" y="80"/>
                </a:lnTo>
                <a:lnTo>
                  <a:pt x="199" y="67"/>
                </a:lnTo>
                <a:lnTo>
                  <a:pt x="199" y="54"/>
                </a:lnTo>
                <a:lnTo>
                  <a:pt x="186" y="40"/>
                </a:lnTo>
                <a:lnTo>
                  <a:pt x="172" y="27"/>
                </a:lnTo>
                <a:lnTo>
                  <a:pt x="146" y="13"/>
                </a:lnTo>
                <a:lnTo>
                  <a:pt x="106" y="0"/>
                </a:lnTo>
                <a:lnTo>
                  <a:pt x="93" y="13"/>
                </a:lnTo>
                <a:lnTo>
                  <a:pt x="80" y="13"/>
                </a:lnTo>
                <a:lnTo>
                  <a:pt x="53" y="13"/>
                </a:lnTo>
                <a:lnTo>
                  <a:pt x="40" y="40"/>
                </a:lnTo>
                <a:lnTo>
                  <a:pt x="26" y="67"/>
                </a:lnTo>
                <a:lnTo>
                  <a:pt x="0" y="94"/>
                </a:lnTo>
                <a:lnTo>
                  <a:pt x="0" y="121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50" name="Group 124"/>
          <p:cNvGrpSpPr>
            <a:grpSpLocks/>
          </p:cNvGrpSpPr>
          <p:nvPr/>
        </p:nvGrpSpPr>
        <p:grpSpPr bwMode="auto">
          <a:xfrm>
            <a:off x="5984875" y="1906588"/>
            <a:ext cx="188913" cy="212725"/>
            <a:chOff x="1703" y="825"/>
            <a:chExt cx="119" cy="134"/>
          </a:xfrm>
        </p:grpSpPr>
        <p:sp>
          <p:nvSpPr>
            <p:cNvPr id="75880" name="Freeform 125"/>
            <p:cNvSpPr>
              <a:spLocks/>
            </p:cNvSpPr>
            <p:nvPr/>
          </p:nvSpPr>
          <p:spPr bwMode="auto">
            <a:xfrm>
              <a:off x="1703" y="825"/>
              <a:ext cx="119" cy="134"/>
            </a:xfrm>
            <a:custGeom>
              <a:avLst/>
              <a:gdLst>
                <a:gd name="T0" fmla="*/ 0 w 119"/>
                <a:gd name="T1" fmla="*/ 134 h 134"/>
                <a:gd name="T2" fmla="*/ 39 w 119"/>
                <a:gd name="T3" fmla="*/ 0 h 134"/>
                <a:gd name="T4" fmla="*/ 53 w 119"/>
                <a:gd name="T5" fmla="*/ 53 h 134"/>
                <a:gd name="T6" fmla="*/ 119 w 119"/>
                <a:gd name="T7" fmla="*/ 53 h 134"/>
                <a:gd name="T8" fmla="*/ 0 w 119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134"/>
                <a:gd name="T17" fmla="*/ 119 w 119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134">
                  <a:moveTo>
                    <a:pt x="0" y="134"/>
                  </a:moveTo>
                  <a:lnTo>
                    <a:pt x="39" y="0"/>
                  </a:lnTo>
                  <a:lnTo>
                    <a:pt x="53" y="53"/>
                  </a:lnTo>
                  <a:lnTo>
                    <a:pt x="119" y="53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81" name="Line 126"/>
            <p:cNvSpPr>
              <a:spLocks noChangeShapeType="1"/>
            </p:cNvSpPr>
            <p:nvPr/>
          </p:nvSpPr>
          <p:spPr bwMode="auto">
            <a:xfrm flipV="1">
              <a:off x="1742" y="878"/>
              <a:ext cx="13" cy="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51" name="Rectangle 127"/>
          <p:cNvSpPr>
            <a:spLocks noChangeArrowheads="1"/>
          </p:cNvSpPr>
          <p:nvPr/>
        </p:nvSpPr>
        <p:spPr bwMode="auto">
          <a:xfrm>
            <a:off x="6089650" y="1757363"/>
            <a:ext cx="11207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(N D  + Reset)/0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52" name="Line 128"/>
          <p:cNvSpPr>
            <a:spLocks noChangeShapeType="1"/>
          </p:cNvSpPr>
          <p:nvPr/>
        </p:nvSpPr>
        <p:spPr bwMode="auto">
          <a:xfrm>
            <a:off x="6110288" y="1778000"/>
            <a:ext cx="1270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53" name="Line 129"/>
          <p:cNvSpPr>
            <a:spLocks noChangeShapeType="1"/>
          </p:cNvSpPr>
          <p:nvPr/>
        </p:nvSpPr>
        <p:spPr bwMode="auto">
          <a:xfrm>
            <a:off x="6278563" y="1778000"/>
            <a:ext cx="1063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54" name="Freeform 130"/>
          <p:cNvSpPr>
            <a:spLocks/>
          </p:cNvSpPr>
          <p:nvPr/>
        </p:nvSpPr>
        <p:spPr bwMode="auto">
          <a:xfrm>
            <a:off x="4951413" y="2565400"/>
            <a:ext cx="738187" cy="2724150"/>
          </a:xfrm>
          <a:custGeom>
            <a:avLst/>
            <a:gdLst>
              <a:gd name="T0" fmla="*/ 2147483646 w 465"/>
              <a:gd name="T1" fmla="*/ 2147483646 h 1716"/>
              <a:gd name="T2" fmla="*/ 2147483646 w 465"/>
              <a:gd name="T3" fmla="*/ 2147483646 h 1716"/>
              <a:gd name="T4" fmla="*/ 2147483646 w 465"/>
              <a:gd name="T5" fmla="*/ 2147483646 h 1716"/>
              <a:gd name="T6" fmla="*/ 2147483646 w 465"/>
              <a:gd name="T7" fmla="*/ 2147483646 h 1716"/>
              <a:gd name="T8" fmla="*/ 2147483646 w 465"/>
              <a:gd name="T9" fmla="*/ 2147483646 h 1716"/>
              <a:gd name="T10" fmla="*/ 2147483646 w 465"/>
              <a:gd name="T11" fmla="*/ 2147483646 h 1716"/>
              <a:gd name="T12" fmla="*/ 2147483646 w 465"/>
              <a:gd name="T13" fmla="*/ 2147483646 h 1716"/>
              <a:gd name="T14" fmla="*/ 2147483646 w 465"/>
              <a:gd name="T15" fmla="*/ 2147483646 h 1716"/>
              <a:gd name="T16" fmla="*/ 2147483646 w 465"/>
              <a:gd name="T17" fmla="*/ 2147483646 h 1716"/>
              <a:gd name="T18" fmla="*/ 2147483646 w 465"/>
              <a:gd name="T19" fmla="*/ 2147483646 h 1716"/>
              <a:gd name="T20" fmla="*/ 2147483646 w 465"/>
              <a:gd name="T21" fmla="*/ 2147483646 h 1716"/>
              <a:gd name="T22" fmla="*/ 2147483646 w 465"/>
              <a:gd name="T23" fmla="*/ 2147483646 h 1716"/>
              <a:gd name="T24" fmla="*/ 2147483646 w 465"/>
              <a:gd name="T25" fmla="*/ 2147483646 h 1716"/>
              <a:gd name="T26" fmla="*/ 2147483646 w 465"/>
              <a:gd name="T27" fmla="*/ 2147483646 h 1716"/>
              <a:gd name="T28" fmla="*/ 2147483646 w 465"/>
              <a:gd name="T29" fmla="*/ 2147483646 h 1716"/>
              <a:gd name="T30" fmla="*/ 2147483646 w 465"/>
              <a:gd name="T31" fmla="*/ 2147483646 h 1716"/>
              <a:gd name="T32" fmla="*/ 2147483646 w 465"/>
              <a:gd name="T33" fmla="*/ 2147483646 h 1716"/>
              <a:gd name="T34" fmla="*/ 2147483646 w 465"/>
              <a:gd name="T35" fmla="*/ 2147483646 h 1716"/>
              <a:gd name="T36" fmla="*/ 2147483646 w 465"/>
              <a:gd name="T37" fmla="*/ 2147483646 h 1716"/>
              <a:gd name="T38" fmla="*/ 0 w 465"/>
              <a:gd name="T39" fmla="*/ 2147483646 h 1716"/>
              <a:gd name="T40" fmla="*/ 0 w 465"/>
              <a:gd name="T41" fmla="*/ 2147483646 h 1716"/>
              <a:gd name="T42" fmla="*/ 2147483646 w 465"/>
              <a:gd name="T43" fmla="*/ 2147483646 h 1716"/>
              <a:gd name="T44" fmla="*/ 2147483646 w 465"/>
              <a:gd name="T45" fmla="*/ 2147483646 h 1716"/>
              <a:gd name="T46" fmla="*/ 2147483646 w 465"/>
              <a:gd name="T47" fmla="*/ 2147483646 h 1716"/>
              <a:gd name="T48" fmla="*/ 2147483646 w 465"/>
              <a:gd name="T49" fmla="*/ 2147483646 h 1716"/>
              <a:gd name="T50" fmla="*/ 2147483646 w 465"/>
              <a:gd name="T51" fmla="*/ 2147483646 h 1716"/>
              <a:gd name="T52" fmla="*/ 2147483646 w 465"/>
              <a:gd name="T53" fmla="*/ 2147483646 h 1716"/>
              <a:gd name="T54" fmla="*/ 2147483646 w 465"/>
              <a:gd name="T55" fmla="*/ 2147483646 h 1716"/>
              <a:gd name="T56" fmla="*/ 2147483646 w 465"/>
              <a:gd name="T57" fmla="*/ 2147483646 h 1716"/>
              <a:gd name="T58" fmla="*/ 2147483646 w 465"/>
              <a:gd name="T59" fmla="*/ 2147483646 h 1716"/>
              <a:gd name="T60" fmla="*/ 2147483646 w 465"/>
              <a:gd name="T61" fmla="*/ 2147483646 h 1716"/>
              <a:gd name="T62" fmla="*/ 2147483646 w 465"/>
              <a:gd name="T63" fmla="*/ 2147483646 h 1716"/>
              <a:gd name="T64" fmla="*/ 2147483646 w 465"/>
              <a:gd name="T65" fmla="*/ 2147483646 h 1716"/>
              <a:gd name="T66" fmla="*/ 2147483646 w 465"/>
              <a:gd name="T67" fmla="*/ 2147483646 h 1716"/>
              <a:gd name="T68" fmla="*/ 2147483646 w 465"/>
              <a:gd name="T69" fmla="*/ 2147483646 h 1716"/>
              <a:gd name="T70" fmla="*/ 2147483646 w 465"/>
              <a:gd name="T71" fmla="*/ 2147483646 h 1716"/>
              <a:gd name="T72" fmla="*/ 2147483646 w 465"/>
              <a:gd name="T73" fmla="*/ 2147483646 h 1716"/>
              <a:gd name="T74" fmla="*/ 2147483646 w 465"/>
              <a:gd name="T75" fmla="*/ 2147483646 h 1716"/>
              <a:gd name="T76" fmla="*/ 2147483646 w 465"/>
              <a:gd name="T77" fmla="*/ 2147483646 h 1716"/>
              <a:gd name="T78" fmla="*/ 2147483646 w 465"/>
              <a:gd name="T79" fmla="*/ 2147483646 h 1716"/>
              <a:gd name="T80" fmla="*/ 2147483646 w 465"/>
              <a:gd name="T81" fmla="*/ 2147483646 h 1716"/>
              <a:gd name="T82" fmla="*/ 2147483646 w 465"/>
              <a:gd name="T83" fmla="*/ 0 h 1716"/>
              <a:gd name="T84" fmla="*/ 2147483646 w 465"/>
              <a:gd name="T85" fmla="*/ 0 h 171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65"/>
              <a:gd name="T130" fmla="*/ 0 h 1716"/>
              <a:gd name="T131" fmla="*/ 465 w 465"/>
              <a:gd name="T132" fmla="*/ 1716 h 171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65" h="1716">
                <a:moveTo>
                  <a:pt x="438" y="1716"/>
                </a:moveTo>
                <a:lnTo>
                  <a:pt x="399" y="1703"/>
                </a:lnTo>
                <a:lnTo>
                  <a:pt x="345" y="1635"/>
                </a:lnTo>
                <a:lnTo>
                  <a:pt x="319" y="1609"/>
                </a:lnTo>
                <a:lnTo>
                  <a:pt x="306" y="1595"/>
                </a:lnTo>
                <a:lnTo>
                  <a:pt x="279" y="1555"/>
                </a:lnTo>
                <a:lnTo>
                  <a:pt x="239" y="1488"/>
                </a:lnTo>
                <a:lnTo>
                  <a:pt x="186" y="1421"/>
                </a:lnTo>
                <a:lnTo>
                  <a:pt x="173" y="1394"/>
                </a:lnTo>
                <a:lnTo>
                  <a:pt x="146" y="1354"/>
                </a:lnTo>
                <a:lnTo>
                  <a:pt x="120" y="1300"/>
                </a:lnTo>
                <a:lnTo>
                  <a:pt x="80" y="1247"/>
                </a:lnTo>
                <a:lnTo>
                  <a:pt x="67" y="1193"/>
                </a:lnTo>
                <a:lnTo>
                  <a:pt x="54" y="1153"/>
                </a:lnTo>
                <a:lnTo>
                  <a:pt x="40" y="1113"/>
                </a:lnTo>
                <a:lnTo>
                  <a:pt x="27" y="1032"/>
                </a:lnTo>
                <a:lnTo>
                  <a:pt x="14" y="979"/>
                </a:lnTo>
                <a:lnTo>
                  <a:pt x="14" y="952"/>
                </a:lnTo>
                <a:lnTo>
                  <a:pt x="14" y="871"/>
                </a:lnTo>
                <a:lnTo>
                  <a:pt x="0" y="818"/>
                </a:lnTo>
                <a:lnTo>
                  <a:pt x="0" y="791"/>
                </a:lnTo>
                <a:lnTo>
                  <a:pt x="14" y="711"/>
                </a:lnTo>
                <a:lnTo>
                  <a:pt x="14" y="670"/>
                </a:lnTo>
                <a:lnTo>
                  <a:pt x="27" y="617"/>
                </a:lnTo>
                <a:lnTo>
                  <a:pt x="54" y="550"/>
                </a:lnTo>
                <a:lnTo>
                  <a:pt x="67" y="510"/>
                </a:lnTo>
                <a:lnTo>
                  <a:pt x="67" y="483"/>
                </a:lnTo>
                <a:lnTo>
                  <a:pt x="80" y="443"/>
                </a:lnTo>
                <a:lnTo>
                  <a:pt x="107" y="402"/>
                </a:lnTo>
                <a:lnTo>
                  <a:pt x="120" y="349"/>
                </a:lnTo>
                <a:lnTo>
                  <a:pt x="133" y="335"/>
                </a:lnTo>
                <a:lnTo>
                  <a:pt x="160" y="295"/>
                </a:lnTo>
                <a:lnTo>
                  <a:pt x="213" y="215"/>
                </a:lnTo>
                <a:lnTo>
                  <a:pt x="239" y="188"/>
                </a:lnTo>
                <a:lnTo>
                  <a:pt x="266" y="148"/>
                </a:lnTo>
                <a:lnTo>
                  <a:pt x="306" y="94"/>
                </a:lnTo>
                <a:lnTo>
                  <a:pt x="332" y="81"/>
                </a:lnTo>
                <a:lnTo>
                  <a:pt x="359" y="54"/>
                </a:lnTo>
                <a:lnTo>
                  <a:pt x="399" y="27"/>
                </a:lnTo>
                <a:lnTo>
                  <a:pt x="412" y="14"/>
                </a:lnTo>
                <a:lnTo>
                  <a:pt x="425" y="14"/>
                </a:lnTo>
                <a:lnTo>
                  <a:pt x="452" y="0"/>
                </a:lnTo>
                <a:lnTo>
                  <a:pt x="465" y="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55" name="Group 131"/>
          <p:cNvGrpSpPr>
            <a:grpSpLocks/>
          </p:cNvGrpSpPr>
          <p:nvPr/>
        </p:nvGrpSpPr>
        <p:grpSpPr bwMode="auto">
          <a:xfrm>
            <a:off x="5478463" y="2565400"/>
            <a:ext cx="211137" cy="128588"/>
            <a:chOff x="1384" y="1240"/>
            <a:chExt cx="133" cy="81"/>
          </a:xfrm>
        </p:grpSpPr>
        <p:sp>
          <p:nvSpPr>
            <p:cNvPr id="75878" name="Freeform 132"/>
            <p:cNvSpPr>
              <a:spLocks/>
            </p:cNvSpPr>
            <p:nvPr/>
          </p:nvSpPr>
          <p:spPr bwMode="auto">
            <a:xfrm>
              <a:off x="1384" y="1240"/>
              <a:ext cx="133" cy="81"/>
            </a:xfrm>
            <a:custGeom>
              <a:avLst/>
              <a:gdLst>
                <a:gd name="T0" fmla="*/ 133 w 133"/>
                <a:gd name="T1" fmla="*/ 0 h 81"/>
                <a:gd name="T2" fmla="*/ 27 w 133"/>
                <a:gd name="T3" fmla="*/ 81 h 81"/>
                <a:gd name="T4" fmla="*/ 53 w 133"/>
                <a:gd name="T5" fmla="*/ 27 h 81"/>
                <a:gd name="T6" fmla="*/ 0 w 133"/>
                <a:gd name="T7" fmla="*/ 14 h 81"/>
                <a:gd name="T8" fmla="*/ 133 w 133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81"/>
                <a:gd name="T17" fmla="*/ 133 w 133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81">
                  <a:moveTo>
                    <a:pt x="133" y="0"/>
                  </a:moveTo>
                  <a:lnTo>
                    <a:pt x="27" y="81"/>
                  </a:lnTo>
                  <a:lnTo>
                    <a:pt x="53" y="27"/>
                  </a:lnTo>
                  <a:lnTo>
                    <a:pt x="0" y="1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79" name="Line 133"/>
            <p:cNvSpPr>
              <a:spLocks noChangeShapeType="1"/>
            </p:cNvSpPr>
            <p:nvPr/>
          </p:nvSpPr>
          <p:spPr bwMode="auto">
            <a:xfrm>
              <a:off x="1437" y="1267"/>
              <a:ext cx="1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56" name="Rectangle 134"/>
          <p:cNvSpPr>
            <a:spLocks noChangeArrowheads="1"/>
          </p:cNvSpPr>
          <p:nvPr/>
        </p:nvSpPr>
        <p:spPr bwMode="auto">
          <a:xfrm>
            <a:off x="4805363" y="2651125"/>
            <a:ext cx="539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75857" name="Group 135"/>
          <p:cNvGrpSpPr>
            <a:grpSpLocks/>
          </p:cNvGrpSpPr>
          <p:nvPr/>
        </p:nvGrpSpPr>
        <p:grpSpPr bwMode="auto">
          <a:xfrm>
            <a:off x="6005513" y="5289550"/>
            <a:ext cx="336550" cy="339725"/>
            <a:chOff x="1716" y="2956"/>
            <a:chExt cx="212" cy="214"/>
          </a:xfrm>
        </p:grpSpPr>
        <p:sp>
          <p:nvSpPr>
            <p:cNvPr id="75874" name="Freeform 136"/>
            <p:cNvSpPr>
              <a:spLocks/>
            </p:cNvSpPr>
            <p:nvPr/>
          </p:nvSpPr>
          <p:spPr bwMode="auto">
            <a:xfrm>
              <a:off x="1716" y="2956"/>
              <a:ext cx="212" cy="214"/>
            </a:xfrm>
            <a:custGeom>
              <a:avLst/>
              <a:gdLst>
                <a:gd name="T0" fmla="*/ 119 w 212"/>
                <a:gd name="T1" fmla="*/ 0 h 214"/>
                <a:gd name="T2" fmla="*/ 133 w 212"/>
                <a:gd name="T3" fmla="*/ 0 h 214"/>
                <a:gd name="T4" fmla="*/ 159 w 212"/>
                <a:gd name="T5" fmla="*/ 40 h 214"/>
                <a:gd name="T6" fmla="*/ 172 w 212"/>
                <a:gd name="T7" fmla="*/ 54 h 214"/>
                <a:gd name="T8" fmla="*/ 199 w 212"/>
                <a:gd name="T9" fmla="*/ 94 h 214"/>
                <a:gd name="T10" fmla="*/ 199 w 212"/>
                <a:gd name="T11" fmla="*/ 107 h 214"/>
                <a:gd name="T12" fmla="*/ 212 w 212"/>
                <a:gd name="T13" fmla="*/ 134 h 214"/>
                <a:gd name="T14" fmla="*/ 199 w 212"/>
                <a:gd name="T15" fmla="*/ 147 h 214"/>
                <a:gd name="T16" fmla="*/ 199 w 212"/>
                <a:gd name="T17" fmla="*/ 161 h 214"/>
                <a:gd name="T18" fmla="*/ 186 w 212"/>
                <a:gd name="T19" fmla="*/ 161 h 214"/>
                <a:gd name="T20" fmla="*/ 159 w 212"/>
                <a:gd name="T21" fmla="*/ 188 h 214"/>
                <a:gd name="T22" fmla="*/ 159 w 212"/>
                <a:gd name="T23" fmla="*/ 201 h 214"/>
                <a:gd name="T24" fmla="*/ 146 w 212"/>
                <a:gd name="T25" fmla="*/ 214 h 214"/>
                <a:gd name="T26" fmla="*/ 119 w 212"/>
                <a:gd name="T27" fmla="*/ 214 h 214"/>
                <a:gd name="T28" fmla="*/ 106 w 212"/>
                <a:gd name="T29" fmla="*/ 214 h 214"/>
                <a:gd name="T30" fmla="*/ 80 w 212"/>
                <a:gd name="T31" fmla="*/ 201 h 214"/>
                <a:gd name="T32" fmla="*/ 53 w 212"/>
                <a:gd name="T33" fmla="*/ 188 h 214"/>
                <a:gd name="T34" fmla="*/ 40 w 212"/>
                <a:gd name="T35" fmla="*/ 161 h 214"/>
                <a:gd name="T36" fmla="*/ 26 w 212"/>
                <a:gd name="T37" fmla="*/ 161 h 214"/>
                <a:gd name="T38" fmla="*/ 0 w 212"/>
                <a:gd name="T39" fmla="*/ 121 h 214"/>
                <a:gd name="T40" fmla="*/ 0 w 212"/>
                <a:gd name="T41" fmla="*/ 107 h 2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2"/>
                <a:gd name="T64" fmla="*/ 0 h 214"/>
                <a:gd name="T65" fmla="*/ 212 w 212"/>
                <a:gd name="T66" fmla="*/ 214 h 2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2" h="214">
                  <a:moveTo>
                    <a:pt x="119" y="0"/>
                  </a:moveTo>
                  <a:lnTo>
                    <a:pt x="133" y="0"/>
                  </a:lnTo>
                  <a:lnTo>
                    <a:pt x="159" y="40"/>
                  </a:lnTo>
                  <a:lnTo>
                    <a:pt x="172" y="54"/>
                  </a:lnTo>
                  <a:lnTo>
                    <a:pt x="199" y="94"/>
                  </a:lnTo>
                  <a:lnTo>
                    <a:pt x="199" y="107"/>
                  </a:lnTo>
                  <a:lnTo>
                    <a:pt x="212" y="134"/>
                  </a:lnTo>
                  <a:lnTo>
                    <a:pt x="199" y="147"/>
                  </a:lnTo>
                  <a:lnTo>
                    <a:pt x="199" y="161"/>
                  </a:lnTo>
                  <a:lnTo>
                    <a:pt x="186" y="161"/>
                  </a:lnTo>
                  <a:lnTo>
                    <a:pt x="159" y="188"/>
                  </a:lnTo>
                  <a:lnTo>
                    <a:pt x="159" y="201"/>
                  </a:lnTo>
                  <a:lnTo>
                    <a:pt x="146" y="214"/>
                  </a:lnTo>
                  <a:lnTo>
                    <a:pt x="119" y="214"/>
                  </a:lnTo>
                  <a:lnTo>
                    <a:pt x="106" y="214"/>
                  </a:lnTo>
                  <a:lnTo>
                    <a:pt x="80" y="201"/>
                  </a:lnTo>
                  <a:lnTo>
                    <a:pt x="53" y="188"/>
                  </a:lnTo>
                  <a:lnTo>
                    <a:pt x="40" y="161"/>
                  </a:lnTo>
                  <a:lnTo>
                    <a:pt x="26" y="161"/>
                  </a:lnTo>
                  <a:lnTo>
                    <a:pt x="0" y="121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875" name="Group 137"/>
            <p:cNvGrpSpPr>
              <a:grpSpLocks/>
            </p:cNvGrpSpPr>
            <p:nvPr/>
          </p:nvGrpSpPr>
          <p:grpSpPr bwMode="auto">
            <a:xfrm>
              <a:off x="1716" y="3063"/>
              <a:ext cx="106" cy="107"/>
              <a:chOff x="1716" y="3063"/>
              <a:chExt cx="106" cy="107"/>
            </a:xfrm>
          </p:grpSpPr>
          <p:sp>
            <p:nvSpPr>
              <p:cNvPr id="75876" name="Freeform 138"/>
              <p:cNvSpPr>
                <a:spLocks/>
              </p:cNvSpPr>
              <p:nvPr/>
            </p:nvSpPr>
            <p:spPr bwMode="auto">
              <a:xfrm>
                <a:off x="1716" y="3063"/>
                <a:ext cx="106" cy="107"/>
              </a:xfrm>
              <a:custGeom>
                <a:avLst/>
                <a:gdLst>
                  <a:gd name="T0" fmla="*/ 0 w 106"/>
                  <a:gd name="T1" fmla="*/ 0 h 107"/>
                  <a:gd name="T2" fmla="*/ 40 w 106"/>
                  <a:gd name="T3" fmla="*/ 107 h 107"/>
                  <a:gd name="T4" fmla="*/ 40 w 106"/>
                  <a:gd name="T5" fmla="*/ 54 h 107"/>
                  <a:gd name="T6" fmla="*/ 106 w 106"/>
                  <a:gd name="T7" fmla="*/ 54 h 107"/>
                  <a:gd name="T8" fmla="*/ 0 w 106"/>
                  <a:gd name="T9" fmla="*/ 0 h 1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07"/>
                  <a:gd name="T17" fmla="*/ 106 w 106"/>
                  <a:gd name="T18" fmla="*/ 107 h 1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07">
                    <a:moveTo>
                      <a:pt x="0" y="0"/>
                    </a:moveTo>
                    <a:lnTo>
                      <a:pt x="40" y="107"/>
                    </a:lnTo>
                    <a:lnTo>
                      <a:pt x="40" y="54"/>
                    </a:lnTo>
                    <a:lnTo>
                      <a:pt x="106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877" name="Line 139"/>
              <p:cNvSpPr>
                <a:spLocks noChangeShapeType="1"/>
              </p:cNvSpPr>
              <p:nvPr/>
            </p:nvSpPr>
            <p:spPr bwMode="auto">
              <a:xfrm>
                <a:off x="1756" y="3117"/>
                <a:ext cx="1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sp>
        <p:nvSpPr>
          <p:cNvPr id="75858" name="Rectangle 140"/>
          <p:cNvSpPr>
            <a:spLocks noChangeArrowheads="1"/>
          </p:cNvSpPr>
          <p:nvPr/>
        </p:nvSpPr>
        <p:spPr bwMode="auto">
          <a:xfrm>
            <a:off x="6342063" y="5332413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Reset/1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59" name="Line 141"/>
          <p:cNvSpPr>
            <a:spLocks noChangeShapeType="1"/>
          </p:cNvSpPr>
          <p:nvPr/>
        </p:nvSpPr>
        <p:spPr bwMode="auto">
          <a:xfrm>
            <a:off x="6342063" y="5332413"/>
            <a:ext cx="442912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75860" name="Group 142"/>
          <p:cNvGrpSpPr>
            <a:grpSpLocks/>
          </p:cNvGrpSpPr>
          <p:nvPr/>
        </p:nvGrpSpPr>
        <p:grpSpPr bwMode="auto">
          <a:xfrm>
            <a:off x="6005513" y="4352925"/>
            <a:ext cx="336550" cy="361950"/>
            <a:chOff x="1716" y="2366"/>
            <a:chExt cx="212" cy="228"/>
          </a:xfrm>
        </p:grpSpPr>
        <p:sp>
          <p:nvSpPr>
            <p:cNvPr id="75870" name="Freeform 143"/>
            <p:cNvSpPr>
              <a:spLocks/>
            </p:cNvSpPr>
            <p:nvPr/>
          </p:nvSpPr>
          <p:spPr bwMode="auto">
            <a:xfrm>
              <a:off x="1716" y="2366"/>
              <a:ext cx="212" cy="215"/>
            </a:xfrm>
            <a:custGeom>
              <a:avLst/>
              <a:gdLst>
                <a:gd name="T0" fmla="*/ 119 w 212"/>
                <a:gd name="T1" fmla="*/ 0 h 215"/>
                <a:gd name="T2" fmla="*/ 133 w 212"/>
                <a:gd name="T3" fmla="*/ 14 h 215"/>
                <a:gd name="T4" fmla="*/ 159 w 212"/>
                <a:gd name="T5" fmla="*/ 40 h 215"/>
                <a:gd name="T6" fmla="*/ 172 w 212"/>
                <a:gd name="T7" fmla="*/ 67 h 215"/>
                <a:gd name="T8" fmla="*/ 199 w 212"/>
                <a:gd name="T9" fmla="*/ 94 h 215"/>
                <a:gd name="T10" fmla="*/ 199 w 212"/>
                <a:gd name="T11" fmla="*/ 107 h 215"/>
                <a:gd name="T12" fmla="*/ 212 w 212"/>
                <a:gd name="T13" fmla="*/ 134 h 215"/>
                <a:gd name="T14" fmla="*/ 199 w 212"/>
                <a:gd name="T15" fmla="*/ 148 h 215"/>
                <a:gd name="T16" fmla="*/ 199 w 212"/>
                <a:gd name="T17" fmla="*/ 161 h 215"/>
                <a:gd name="T18" fmla="*/ 186 w 212"/>
                <a:gd name="T19" fmla="*/ 174 h 215"/>
                <a:gd name="T20" fmla="*/ 159 w 212"/>
                <a:gd name="T21" fmla="*/ 188 h 215"/>
                <a:gd name="T22" fmla="*/ 159 w 212"/>
                <a:gd name="T23" fmla="*/ 201 h 215"/>
                <a:gd name="T24" fmla="*/ 146 w 212"/>
                <a:gd name="T25" fmla="*/ 215 h 215"/>
                <a:gd name="T26" fmla="*/ 119 w 212"/>
                <a:gd name="T27" fmla="*/ 215 h 215"/>
                <a:gd name="T28" fmla="*/ 106 w 212"/>
                <a:gd name="T29" fmla="*/ 215 h 215"/>
                <a:gd name="T30" fmla="*/ 80 w 212"/>
                <a:gd name="T31" fmla="*/ 201 h 215"/>
                <a:gd name="T32" fmla="*/ 53 w 212"/>
                <a:gd name="T33" fmla="*/ 188 h 215"/>
                <a:gd name="T34" fmla="*/ 40 w 212"/>
                <a:gd name="T35" fmla="*/ 174 h 215"/>
                <a:gd name="T36" fmla="*/ 26 w 212"/>
                <a:gd name="T37" fmla="*/ 161 h 215"/>
                <a:gd name="T38" fmla="*/ 0 w 212"/>
                <a:gd name="T39" fmla="*/ 121 h 215"/>
                <a:gd name="T40" fmla="*/ 0 w 212"/>
                <a:gd name="T41" fmla="*/ 107 h 2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2"/>
                <a:gd name="T64" fmla="*/ 0 h 215"/>
                <a:gd name="T65" fmla="*/ 212 w 212"/>
                <a:gd name="T66" fmla="*/ 215 h 2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2" h="215">
                  <a:moveTo>
                    <a:pt x="119" y="0"/>
                  </a:moveTo>
                  <a:lnTo>
                    <a:pt x="133" y="14"/>
                  </a:lnTo>
                  <a:lnTo>
                    <a:pt x="159" y="40"/>
                  </a:lnTo>
                  <a:lnTo>
                    <a:pt x="172" y="67"/>
                  </a:lnTo>
                  <a:lnTo>
                    <a:pt x="199" y="94"/>
                  </a:lnTo>
                  <a:lnTo>
                    <a:pt x="199" y="107"/>
                  </a:lnTo>
                  <a:lnTo>
                    <a:pt x="212" y="134"/>
                  </a:lnTo>
                  <a:lnTo>
                    <a:pt x="199" y="148"/>
                  </a:lnTo>
                  <a:lnTo>
                    <a:pt x="199" y="161"/>
                  </a:lnTo>
                  <a:lnTo>
                    <a:pt x="186" y="174"/>
                  </a:lnTo>
                  <a:lnTo>
                    <a:pt x="159" y="188"/>
                  </a:lnTo>
                  <a:lnTo>
                    <a:pt x="159" y="201"/>
                  </a:lnTo>
                  <a:lnTo>
                    <a:pt x="146" y="215"/>
                  </a:lnTo>
                  <a:lnTo>
                    <a:pt x="119" y="215"/>
                  </a:lnTo>
                  <a:lnTo>
                    <a:pt x="106" y="215"/>
                  </a:lnTo>
                  <a:lnTo>
                    <a:pt x="80" y="201"/>
                  </a:lnTo>
                  <a:lnTo>
                    <a:pt x="53" y="188"/>
                  </a:lnTo>
                  <a:lnTo>
                    <a:pt x="40" y="174"/>
                  </a:lnTo>
                  <a:lnTo>
                    <a:pt x="26" y="161"/>
                  </a:lnTo>
                  <a:lnTo>
                    <a:pt x="0" y="121"/>
                  </a:lnTo>
                  <a:lnTo>
                    <a:pt x="0" y="10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75871" name="Group 144"/>
            <p:cNvGrpSpPr>
              <a:grpSpLocks/>
            </p:cNvGrpSpPr>
            <p:nvPr/>
          </p:nvGrpSpPr>
          <p:grpSpPr bwMode="auto">
            <a:xfrm>
              <a:off x="1716" y="2473"/>
              <a:ext cx="106" cy="121"/>
              <a:chOff x="1716" y="2473"/>
              <a:chExt cx="106" cy="121"/>
            </a:xfrm>
          </p:grpSpPr>
          <p:sp>
            <p:nvSpPr>
              <p:cNvPr id="75872" name="Freeform 145"/>
              <p:cNvSpPr>
                <a:spLocks/>
              </p:cNvSpPr>
              <p:nvPr/>
            </p:nvSpPr>
            <p:spPr bwMode="auto">
              <a:xfrm>
                <a:off x="1716" y="2473"/>
                <a:ext cx="106" cy="121"/>
              </a:xfrm>
              <a:custGeom>
                <a:avLst/>
                <a:gdLst>
                  <a:gd name="T0" fmla="*/ 0 w 106"/>
                  <a:gd name="T1" fmla="*/ 0 h 121"/>
                  <a:gd name="T2" fmla="*/ 40 w 106"/>
                  <a:gd name="T3" fmla="*/ 121 h 121"/>
                  <a:gd name="T4" fmla="*/ 40 w 106"/>
                  <a:gd name="T5" fmla="*/ 67 h 121"/>
                  <a:gd name="T6" fmla="*/ 106 w 106"/>
                  <a:gd name="T7" fmla="*/ 67 h 121"/>
                  <a:gd name="T8" fmla="*/ 0 w 106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"/>
                  <a:gd name="T16" fmla="*/ 0 h 121"/>
                  <a:gd name="T17" fmla="*/ 106 w 106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" h="121">
                    <a:moveTo>
                      <a:pt x="0" y="0"/>
                    </a:moveTo>
                    <a:lnTo>
                      <a:pt x="40" y="121"/>
                    </a:lnTo>
                    <a:lnTo>
                      <a:pt x="40" y="67"/>
                    </a:lnTo>
                    <a:lnTo>
                      <a:pt x="106" y="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75873" name="Line 146"/>
              <p:cNvSpPr>
                <a:spLocks noChangeShapeType="1"/>
              </p:cNvSpPr>
              <p:nvPr/>
            </p:nvSpPr>
            <p:spPr bwMode="auto">
              <a:xfrm>
                <a:off x="1756" y="2527"/>
                <a:ext cx="1" cy="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</p:grpSp>
      <p:grpSp>
        <p:nvGrpSpPr>
          <p:cNvPr id="75861" name="Group 147"/>
          <p:cNvGrpSpPr>
            <a:grpSpLocks/>
          </p:cNvGrpSpPr>
          <p:nvPr/>
        </p:nvGrpSpPr>
        <p:grpSpPr bwMode="auto">
          <a:xfrm>
            <a:off x="5584825" y="2820988"/>
            <a:ext cx="168275" cy="212725"/>
            <a:chOff x="1451" y="1401"/>
            <a:chExt cx="106" cy="134"/>
          </a:xfrm>
        </p:grpSpPr>
        <p:sp>
          <p:nvSpPr>
            <p:cNvPr id="75868" name="Freeform 148"/>
            <p:cNvSpPr>
              <a:spLocks/>
            </p:cNvSpPr>
            <p:nvPr/>
          </p:nvSpPr>
          <p:spPr bwMode="auto">
            <a:xfrm>
              <a:off x="1451" y="1401"/>
              <a:ext cx="106" cy="134"/>
            </a:xfrm>
            <a:custGeom>
              <a:avLst/>
              <a:gdLst>
                <a:gd name="T0" fmla="*/ 106 w 106"/>
                <a:gd name="T1" fmla="*/ 134 h 134"/>
                <a:gd name="T2" fmla="*/ 0 w 106"/>
                <a:gd name="T3" fmla="*/ 54 h 134"/>
                <a:gd name="T4" fmla="*/ 53 w 106"/>
                <a:gd name="T5" fmla="*/ 67 h 134"/>
                <a:gd name="T6" fmla="*/ 66 w 106"/>
                <a:gd name="T7" fmla="*/ 0 h 134"/>
                <a:gd name="T8" fmla="*/ 106 w 106"/>
                <a:gd name="T9" fmla="*/ 134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134"/>
                <a:gd name="T17" fmla="*/ 106 w 106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134">
                  <a:moveTo>
                    <a:pt x="106" y="134"/>
                  </a:moveTo>
                  <a:lnTo>
                    <a:pt x="0" y="54"/>
                  </a:lnTo>
                  <a:lnTo>
                    <a:pt x="53" y="67"/>
                  </a:lnTo>
                  <a:lnTo>
                    <a:pt x="66" y="0"/>
                  </a:lnTo>
                  <a:lnTo>
                    <a:pt x="106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75869" name="Line 149"/>
            <p:cNvSpPr>
              <a:spLocks noChangeShapeType="1"/>
            </p:cNvSpPr>
            <p:nvPr/>
          </p:nvSpPr>
          <p:spPr bwMode="auto">
            <a:xfrm flipH="1" flipV="1">
              <a:off x="1504" y="1469"/>
              <a:ext cx="12" cy="1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75862" name="Rectangle 150"/>
          <p:cNvSpPr>
            <a:spLocks noChangeArrowheads="1"/>
          </p:cNvSpPr>
          <p:nvPr/>
        </p:nvSpPr>
        <p:spPr bwMode="auto">
          <a:xfrm>
            <a:off x="6362700" y="4354513"/>
            <a:ext cx="3889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 D/0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63" name="Line 151"/>
          <p:cNvSpPr>
            <a:spLocks noChangeShapeType="1"/>
          </p:cNvSpPr>
          <p:nvPr/>
        </p:nvSpPr>
        <p:spPr bwMode="auto">
          <a:xfrm>
            <a:off x="6342063" y="4352925"/>
            <a:ext cx="1270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64" name="Line 152"/>
          <p:cNvSpPr>
            <a:spLocks noChangeShapeType="1"/>
          </p:cNvSpPr>
          <p:nvPr/>
        </p:nvSpPr>
        <p:spPr bwMode="auto">
          <a:xfrm>
            <a:off x="6510338" y="4352925"/>
            <a:ext cx="1063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65" name="Rectangle 153"/>
          <p:cNvSpPr>
            <a:spLocks noChangeArrowheads="1"/>
          </p:cNvSpPr>
          <p:nvPr/>
        </p:nvSpPr>
        <p:spPr bwMode="auto">
          <a:xfrm>
            <a:off x="5183188" y="3248025"/>
            <a:ext cx="3889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200">
                <a:solidFill>
                  <a:srgbClr val="000000"/>
                </a:solidFill>
                <a:cs typeface="Arial" panose="020B0604020202020204" pitchFamily="34" charset="0"/>
              </a:rPr>
              <a:t>N D/0</a:t>
            </a:r>
            <a:endParaRPr lang="en-US" altLang="fa-IR" sz="28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866" name="Line 154"/>
          <p:cNvSpPr>
            <a:spLocks noChangeShapeType="1"/>
          </p:cNvSpPr>
          <p:nvPr/>
        </p:nvSpPr>
        <p:spPr bwMode="auto">
          <a:xfrm>
            <a:off x="5162550" y="3246438"/>
            <a:ext cx="127000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67" name="Line 155"/>
          <p:cNvSpPr>
            <a:spLocks noChangeShapeType="1"/>
          </p:cNvSpPr>
          <p:nvPr/>
        </p:nvSpPr>
        <p:spPr bwMode="auto">
          <a:xfrm>
            <a:off x="5330825" y="3246438"/>
            <a:ext cx="106363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6BE57-27FE-4C65-BA3B-EBDE02B80A16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Using Other FFs for Design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Characteristic Table:</a:t>
            </a:r>
          </a:p>
          <a:p>
            <a:pPr lvl="1" eaLnBrk="1" hangingPunct="1"/>
            <a:r>
              <a:rPr lang="en-US" altLang="fa-IR" sz="2800" smtClean="0"/>
              <a:t>defines the next state of the flip-flop in terms of flip-flop inputs and current state.</a:t>
            </a:r>
          </a:p>
          <a:p>
            <a:pPr lvl="2" eaLnBrk="1" hangingPunct="1"/>
            <a:r>
              <a:rPr lang="en-US" altLang="fa-IR" sz="2400" smtClean="0"/>
              <a:t>Used in Circuit Analysis</a:t>
            </a:r>
          </a:p>
          <a:p>
            <a:pPr eaLnBrk="1" hangingPunct="1"/>
            <a:r>
              <a:rPr lang="en-US" altLang="fa-IR" sz="3600" smtClean="0"/>
              <a:t>Excitation Table:</a:t>
            </a:r>
          </a:p>
          <a:p>
            <a:pPr lvl="1" eaLnBrk="1" hangingPunct="1"/>
            <a:r>
              <a:rPr lang="en-US" altLang="fa-IR" sz="2800" smtClean="0"/>
              <a:t>defines the flip-flop input variable values as function of the current state and next state.</a:t>
            </a:r>
          </a:p>
          <a:p>
            <a:pPr lvl="2" eaLnBrk="1" hangingPunct="1"/>
            <a:r>
              <a:rPr lang="en-US" altLang="fa-IR" sz="2400" smtClean="0"/>
              <a:t>Used in Circuit Design</a:t>
            </a:r>
          </a:p>
          <a:p>
            <a:pPr lvl="1" eaLnBrk="1" hangingPunct="1"/>
            <a:endParaRPr lang="en-US" altLang="fa-I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248B12-F288-4424-AB40-7B9C3E91732C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SR FF Tables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94488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684213" y="3956050"/>
            <a:ext cx="669448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1795463" y="4479925"/>
            <a:ext cx="4864100" cy="1828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1905000" y="1676400"/>
            <a:ext cx="2882900" cy="19685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Rectangle 7"/>
          <p:cNvSpPr>
            <a:spLocks noChangeAspect="1" noChangeArrowheads="1"/>
          </p:cNvSpPr>
          <p:nvPr/>
        </p:nvSpPr>
        <p:spPr bwMode="auto">
          <a:xfrm>
            <a:off x="2089150" y="21796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1" name="Rectangle 8"/>
          <p:cNvSpPr>
            <a:spLocks noChangeAspect="1" noChangeArrowheads="1"/>
          </p:cNvSpPr>
          <p:nvPr/>
        </p:nvSpPr>
        <p:spPr bwMode="auto">
          <a:xfrm>
            <a:off x="2089150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2" name="Rectangle 9"/>
          <p:cNvSpPr>
            <a:spLocks noChangeAspect="1" noChangeArrowheads="1"/>
          </p:cNvSpPr>
          <p:nvPr/>
        </p:nvSpPr>
        <p:spPr bwMode="auto">
          <a:xfrm>
            <a:off x="2089150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3" name="Rectangle 10"/>
          <p:cNvSpPr>
            <a:spLocks noChangeAspect="1" noChangeArrowheads="1"/>
          </p:cNvSpPr>
          <p:nvPr/>
        </p:nvSpPr>
        <p:spPr bwMode="auto">
          <a:xfrm>
            <a:off x="2089150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4" name="Rectangle 11"/>
          <p:cNvSpPr>
            <a:spLocks noChangeAspect="1" noChangeArrowheads="1"/>
          </p:cNvSpPr>
          <p:nvPr/>
        </p:nvSpPr>
        <p:spPr bwMode="auto">
          <a:xfrm>
            <a:off x="3586163" y="1717675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5" name="Rectangle 12"/>
          <p:cNvSpPr>
            <a:spLocks noChangeAspect="1" noChangeArrowheads="1"/>
          </p:cNvSpPr>
          <p:nvPr/>
        </p:nvSpPr>
        <p:spPr bwMode="auto">
          <a:xfrm>
            <a:off x="2082800" y="17176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S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6" name="Rectangle 13"/>
          <p:cNvSpPr>
            <a:spLocks noChangeAspect="1" noChangeArrowheads="1"/>
          </p:cNvSpPr>
          <p:nvPr/>
        </p:nvSpPr>
        <p:spPr bwMode="auto">
          <a:xfrm>
            <a:off x="2373313" y="21796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7" name="Rectangle 14"/>
          <p:cNvSpPr>
            <a:spLocks noChangeAspect="1" noChangeArrowheads="1"/>
          </p:cNvSpPr>
          <p:nvPr/>
        </p:nvSpPr>
        <p:spPr bwMode="auto">
          <a:xfrm>
            <a:off x="2373313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8" name="Rectangle 15"/>
          <p:cNvSpPr>
            <a:spLocks noChangeAspect="1" noChangeArrowheads="1"/>
          </p:cNvSpPr>
          <p:nvPr/>
        </p:nvSpPr>
        <p:spPr bwMode="auto">
          <a:xfrm>
            <a:off x="2373313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9" name="Rectangle 16"/>
          <p:cNvSpPr>
            <a:spLocks noChangeAspect="1" noChangeArrowheads="1"/>
          </p:cNvSpPr>
          <p:nvPr/>
        </p:nvSpPr>
        <p:spPr bwMode="auto">
          <a:xfrm>
            <a:off x="2373313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0" name="Rectangle 17"/>
          <p:cNvSpPr>
            <a:spLocks noChangeAspect="1" noChangeArrowheads="1"/>
          </p:cNvSpPr>
          <p:nvPr/>
        </p:nvSpPr>
        <p:spPr bwMode="auto">
          <a:xfrm>
            <a:off x="2347913" y="17176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R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1" name="Rectangle 18"/>
          <p:cNvSpPr>
            <a:spLocks noChangeAspect="1" noChangeArrowheads="1"/>
          </p:cNvSpPr>
          <p:nvPr/>
        </p:nvSpPr>
        <p:spPr bwMode="auto">
          <a:xfrm>
            <a:off x="3586163" y="2179638"/>
            <a:ext cx="1106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2" name="Rectangle 19"/>
          <p:cNvSpPr>
            <a:spLocks noChangeAspect="1" noChangeArrowheads="1"/>
          </p:cNvSpPr>
          <p:nvPr/>
        </p:nvSpPr>
        <p:spPr bwMode="auto">
          <a:xfrm>
            <a:off x="3586163" y="2511425"/>
            <a:ext cx="596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3" name="Rectangle 20"/>
          <p:cNvSpPr>
            <a:spLocks noChangeAspect="1" noChangeArrowheads="1"/>
          </p:cNvSpPr>
          <p:nvPr/>
        </p:nvSpPr>
        <p:spPr bwMode="auto">
          <a:xfrm>
            <a:off x="3586163" y="2851150"/>
            <a:ext cx="34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4" name="Rectangle 21"/>
          <p:cNvSpPr>
            <a:spLocks noChangeAspect="1" noChangeArrowheads="1"/>
          </p:cNvSpPr>
          <p:nvPr/>
        </p:nvSpPr>
        <p:spPr bwMode="auto">
          <a:xfrm>
            <a:off x="3586163" y="3271838"/>
            <a:ext cx="10429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Undefined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5" name="Rectangle 22"/>
          <p:cNvSpPr>
            <a:spLocks noChangeAspect="1" noChangeArrowheads="1"/>
          </p:cNvSpPr>
          <p:nvPr/>
        </p:nvSpPr>
        <p:spPr bwMode="auto">
          <a:xfrm>
            <a:off x="2962275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6" name="Rectangle 23"/>
          <p:cNvSpPr>
            <a:spLocks noChangeAspect="1" noChangeArrowheads="1"/>
          </p:cNvSpPr>
          <p:nvPr/>
        </p:nvSpPr>
        <p:spPr bwMode="auto">
          <a:xfrm>
            <a:off x="2962275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7" name="Rectangle 24"/>
          <p:cNvSpPr>
            <a:spLocks noChangeAspect="1" noChangeArrowheads="1"/>
          </p:cNvSpPr>
          <p:nvPr/>
        </p:nvSpPr>
        <p:spPr bwMode="auto">
          <a:xfrm>
            <a:off x="2962275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?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8" name="Rectangle 25"/>
          <p:cNvSpPr>
            <a:spLocks noChangeAspect="1" noChangeArrowheads="1"/>
          </p:cNvSpPr>
          <p:nvPr/>
        </p:nvSpPr>
        <p:spPr bwMode="auto">
          <a:xfrm>
            <a:off x="2698750" y="1717675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9" name="Rectangle 26"/>
          <p:cNvSpPr>
            <a:spLocks noChangeAspect="1" noChangeArrowheads="1"/>
          </p:cNvSpPr>
          <p:nvPr/>
        </p:nvSpPr>
        <p:spPr bwMode="auto">
          <a:xfrm>
            <a:off x="3060700" y="1717675"/>
            <a:ext cx="133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0" name="Rectangle 27"/>
          <p:cNvSpPr>
            <a:spLocks noChangeAspect="1" noChangeArrowheads="1"/>
          </p:cNvSpPr>
          <p:nvPr/>
        </p:nvSpPr>
        <p:spPr bwMode="auto">
          <a:xfrm>
            <a:off x="3190875" y="1717675"/>
            <a:ext cx="20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1" name="Rectangle 28"/>
          <p:cNvSpPr>
            <a:spLocks noChangeAspect="1" noChangeArrowheads="1"/>
          </p:cNvSpPr>
          <p:nvPr/>
        </p:nvSpPr>
        <p:spPr bwMode="auto">
          <a:xfrm>
            <a:off x="2828925" y="2179638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2" name="Line 29"/>
          <p:cNvSpPr>
            <a:spLocks noChangeAspect="1" noChangeShapeType="1"/>
          </p:cNvSpPr>
          <p:nvPr/>
        </p:nvSpPr>
        <p:spPr bwMode="auto">
          <a:xfrm>
            <a:off x="1820863" y="4848225"/>
            <a:ext cx="419100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8" name="Rectangle 35"/>
          <p:cNvSpPr>
            <a:spLocks noChangeAspect="1" noChangeArrowheads="1"/>
          </p:cNvSpPr>
          <p:nvPr/>
        </p:nvSpPr>
        <p:spPr bwMode="auto">
          <a:xfrm>
            <a:off x="3867150" y="4479925"/>
            <a:ext cx="1254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S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3" name="Rectangle 40"/>
          <p:cNvSpPr>
            <a:spLocks noChangeAspect="1" noChangeArrowheads="1"/>
          </p:cNvSpPr>
          <p:nvPr/>
        </p:nvSpPr>
        <p:spPr bwMode="auto">
          <a:xfrm>
            <a:off x="2795588" y="4479925"/>
            <a:ext cx="4619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4" name="Rectangle 41"/>
          <p:cNvSpPr>
            <a:spLocks noChangeAspect="1" noChangeArrowheads="1"/>
          </p:cNvSpPr>
          <p:nvPr/>
        </p:nvSpPr>
        <p:spPr bwMode="auto">
          <a:xfrm>
            <a:off x="3171825" y="4479925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5" name="Rectangle 42"/>
          <p:cNvSpPr>
            <a:spLocks noChangeAspect="1" noChangeArrowheads="1"/>
          </p:cNvSpPr>
          <p:nvPr/>
        </p:nvSpPr>
        <p:spPr bwMode="auto">
          <a:xfrm>
            <a:off x="3375025" y="4479925"/>
            <a:ext cx="21748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231F20"/>
                </a:solidFill>
                <a:latin typeface="TimesTen" pitchFamily="18" charset="0"/>
              </a:rPr>
              <a:t> </a:t>
            </a: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0" name="Rectangle 47"/>
          <p:cNvSpPr>
            <a:spLocks noChangeAspect="1" noChangeArrowheads="1"/>
          </p:cNvSpPr>
          <p:nvPr/>
        </p:nvSpPr>
        <p:spPr bwMode="auto">
          <a:xfrm>
            <a:off x="1990725" y="4479925"/>
            <a:ext cx="4048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5" name="Rectangle 52"/>
          <p:cNvSpPr>
            <a:spLocks noChangeAspect="1" noChangeArrowheads="1"/>
          </p:cNvSpPr>
          <p:nvPr/>
        </p:nvSpPr>
        <p:spPr bwMode="auto">
          <a:xfrm>
            <a:off x="4167188" y="4479925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R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30" name="Line 57"/>
          <p:cNvSpPr>
            <a:spLocks noChangeShapeType="1"/>
          </p:cNvSpPr>
          <p:nvPr/>
        </p:nvSpPr>
        <p:spPr bwMode="auto">
          <a:xfrm>
            <a:off x="1968500" y="20701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1" name="Line 58"/>
          <p:cNvSpPr>
            <a:spLocks noChangeShapeType="1"/>
          </p:cNvSpPr>
          <p:nvPr/>
        </p:nvSpPr>
        <p:spPr bwMode="auto">
          <a:xfrm>
            <a:off x="2628900" y="1752600"/>
            <a:ext cx="0" cy="177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2" name="Line 59"/>
          <p:cNvSpPr>
            <a:spLocks noChangeShapeType="1"/>
          </p:cNvSpPr>
          <p:nvPr/>
        </p:nvSpPr>
        <p:spPr bwMode="auto">
          <a:xfrm>
            <a:off x="2339975" y="46529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cxnSp>
        <p:nvCxnSpPr>
          <p:cNvPr id="79933" name="Straight Connector 60"/>
          <p:cNvCxnSpPr>
            <a:cxnSpLocks noChangeShapeType="1"/>
          </p:cNvCxnSpPr>
          <p:nvPr/>
        </p:nvCxnSpPr>
        <p:spPr bwMode="auto">
          <a:xfrm rot="5400000" flipH="1" flipV="1">
            <a:off x="2820988" y="5394325"/>
            <a:ext cx="1785938" cy="1587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/>
      <p:bldP spid="79902" grpId="0" animBg="1"/>
      <p:bldP spid="79908" grpId="0"/>
      <p:bldP spid="79913" grpId="0"/>
      <p:bldP spid="79914" grpId="0"/>
      <p:bldP spid="79915" grpId="0"/>
      <p:bldP spid="79920" grpId="0"/>
      <p:bldP spid="79925" grpId="0"/>
      <p:bldP spid="799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248B12-F288-4424-AB40-7B9C3E91732C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SR FF Tables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94488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684213" y="3956050"/>
            <a:ext cx="669448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1795463" y="4479925"/>
            <a:ext cx="4864100" cy="1828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Rectangle 6"/>
          <p:cNvSpPr>
            <a:spLocks noChangeArrowheads="1"/>
          </p:cNvSpPr>
          <p:nvPr/>
        </p:nvSpPr>
        <p:spPr bwMode="auto">
          <a:xfrm>
            <a:off x="1905000" y="1676400"/>
            <a:ext cx="2882900" cy="19685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Rectangle 7"/>
          <p:cNvSpPr>
            <a:spLocks noChangeAspect="1" noChangeArrowheads="1"/>
          </p:cNvSpPr>
          <p:nvPr/>
        </p:nvSpPr>
        <p:spPr bwMode="auto">
          <a:xfrm>
            <a:off x="2089150" y="21796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1" name="Rectangle 8"/>
          <p:cNvSpPr>
            <a:spLocks noChangeAspect="1" noChangeArrowheads="1"/>
          </p:cNvSpPr>
          <p:nvPr/>
        </p:nvSpPr>
        <p:spPr bwMode="auto">
          <a:xfrm>
            <a:off x="2089150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2" name="Rectangle 9"/>
          <p:cNvSpPr>
            <a:spLocks noChangeAspect="1" noChangeArrowheads="1"/>
          </p:cNvSpPr>
          <p:nvPr/>
        </p:nvSpPr>
        <p:spPr bwMode="auto">
          <a:xfrm>
            <a:off x="2089150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3" name="Rectangle 10"/>
          <p:cNvSpPr>
            <a:spLocks noChangeAspect="1" noChangeArrowheads="1"/>
          </p:cNvSpPr>
          <p:nvPr/>
        </p:nvSpPr>
        <p:spPr bwMode="auto">
          <a:xfrm>
            <a:off x="2089150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4" name="Rectangle 11"/>
          <p:cNvSpPr>
            <a:spLocks noChangeAspect="1" noChangeArrowheads="1"/>
          </p:cNvSpPr>
          <p:nvPr/>
        </p:nvSpPr>
        <p:spPr bwMode="auto">
          <a:xfrm>
            <a:off x="3586163" y="1717675"/>
            <a:ext cx="1079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5" name="Rectangle 12"/>
          <p:cNvSpPr>
            <a:spLocks noChangeAspect="1" noChangeArrowheads="1"/>
          </p:cNvSpPr>
          <p:nvPr/>
        </p:nvSpPr>
        <p:spPr bwMode="auto">
          <a:xfrm>
            <a:off x="2082800" y="17176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S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6" name="Rectangle 13"/>
          <p:cNvSpPr>
            <a:spLocks noChangeAspect="1" noChangeArrowheads="1"/>
          </p:cNvSpPr>
          <p:nvPr/>
        </p:nvSpPr>
        <p:spPr bwMode="auto">
          <a:xfrm>
            <a:off x="2373313" y="21796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7" name="Rectangle 14"/>
          <p:cNvSpPr>
            <a:spLocks noChangeAspect="1" noChangeArrowheads="1"/>
          </p:cNvSpPr>
          <p:nvPr/>
        </p:nvSpPr>
        <p:spPr bwMode="auto">
          <a:xfrm>
            <a:off x="2373313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8" name="Rectangle 15"/>
          <p:cNvSpPr>
            <a:spLocks noChangeAspect="1" noChangeArrowheads="1"/>
          </p:cNvSpPr>
          <p:nvPr/>
        </p:nvSpPr>
        <p:spPr bwMode="auto">
          <a:xfrm>
            <a:off x="2373313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9" name="Rectangle 16"/>
          <p:cNvSpPr>
            <a:spLocks noChangeAspect="1" noChangeArrowheads="1"/>
          </p:cNvSpPr>
          <p:nvPr/>
        </p:nvSpPr>
        <p:spPr bwMode="auto">
          <a:xfrm>
            <a:off x="2373313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0" name="Rectangle 17"/>
          <p:cNvSpPr>
            <a:spLocks noChangeAspect="1" noChangeArrowheads="1"/>
          </p:cNvSpPr>
          <p:nvPr/>
        </p:nvSpPr>
        <p:spPr bwMode="auto">
          <a:xfrm>
            <a:off x="2347913" y="17176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R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1" name="Rectangle 18"/>
          <p:cNvSpPr>
            <a:spLocks noChangeAspect="1" noChangeArrowheads="1"/>
          </p:cNvSpPr>
          <p:nvPr/>
        </p:nvSpPr>
        <p:spPr bwMode="auto">
          <a:xfrm>
            <a:off x="3586163" y="2179638"/>
            <a:ext cx="11064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2" name="Rectangle 19"/>
          <p:cNvSpPr>
            <a:spLocks noChangeAspect="1" noChangeArrowheads="1"/>
          </p:cNvSpPr>
          <p:nvPr/>
        </p:nvSpPr>
        <p:spPr bwMode="auto">
          <a:xfrm>
            <a:off x="3586163" y="2511425"/>
            <a:ext cx="596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3" name="Rectangle 20"/>
          <p:cNvSpPr>
            <a:spLocks noChangeAspect="1" noChangeArrowheads="1"/>
          </p:cNvSpPr>
          <p:nvPr/>
        </p:nvSpPr>
        <p:spPr bwMode="auto">
          <a:xfrm>
            <a:off x="3586163" y="2851150"/>
            <a:ext cx="34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4" name="Rectangle 21"/>
          <p:cNvSpPr>
            <a:spLocks noChangeAspect="1" noChangeArrowheads="1"/>
          </p:cNvSpPr>
          <p:nvPr/>
        </p:nvSpPr>
        <p:spPr bwMode="auto">
          <a:xfrm>
            <a:off x="3586163" y="3271838"/>
            <a:ext cx="10429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Undefined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5" name="Rectangle 22"/>
          <p:cNvSpPr>
            <a:spLocks noChangeAspect="1" noChangeArrowheads="1"/>
          </p:cNvSpPr>
          <p:nvPr/>
        </p:nvSpPr>
        <p:spPr bwMode="auto">
          <a:xfrm>
            <a:off x="2962275" y="25114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6" name="Rectangle 23"/>
          <p:cNvSpPr>
            <a:spLocks noChangeAspect="1" noChangeArrowheads="1"/>
          </p:cNvSpPr>
          <p:nvPr/>
        </p:nvSpPr>
        <p:spPr bwMode="auto">
          <a:xfrm>
            <a:off x="2962275" y="285115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7" name="Rectangle 24"/>
          <p:cNvSpPr>
            <a:spLocks noChangeAspect="1" noChangeArrowheads="1"/>
          </p:cNvSpPr>
          <p:nvPr/>
        </p:nvSpPr>
        <p:spPr bwMode="auto">
          <a:xfrm>
            <a:off x="2962275" y="327183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?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8" name="Rectangle 25"/>
          <p:cNvSpPr>
            <a:spLocks noChangeAspect="1" noChangeArrowheads="1"/>
          </p:cNvSpPr>
          <p:nvPr/>
        </p:nvSpPr>
        <p:spPr bwMode="auto">
          <a:xfrm>
            <a:off x="2698750" y="1717675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9" name="Rectangle 26"/>
          <p:cNvSpPr>
            <a:spLocks noChangeAspect="1" noChangeArrowheads="1"/>
          </p:cNvSpPr>
          <p:nvPr/>
        </p:nvSpPr>
        <p:spPr bwMode="auto">
          <a:xfrm>
            <a:off x="3060700" y="1717675"/>
            <a:ext cx="133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0" name="Rectangle 27"/>
          <p:cNvSpPr>
            <a:spLocks noChangeAspect="1" noChangeArrowheads="1"/>
          </p:cNvSpPr>
          <p:nvPr/>
        </p:nvSpPr>
        <p:spPr bwMode="auto">
          <a:xfrm>
            <a:off x="3190875" y="1717675"/>
            <a:ext cx="20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1" name="Rectangle 28"/>
          <p:cNvSpPr>
            <a:spLocks noChangeAspect="1" noChangeArrowheads="1"/>
          </p:cNvSpPr>
          <p:nvPr/>
        </p:nvSpPr>
        <p:spPr bwMode="auto">
          <a:xfrm>
            <a:off x="2828925" y="2179638"/>
            <a:ext cx="377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2" name="Line 29"/>
          <p:cNvSpPr>
            <a:spLocks noChangeAspect="1" noChangeShapeType="1"/>
          </p:cNvSpPr>
          <p:nvPr/>
        </p:nvSpPr>
        <p:spPr bwMode="auto">
          <a:xfrm>
            <a:off x="1820863" y="4848225"/>
            <a:ext cx="419100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3" name="Rectangle 30"/>
          <p:cNvSpPr>
            <a:spLocks noChangeAspect="1" noChangeArrowheads="1"/>
          </p:cNvSpPr>
          <p:nvPr/>
        </p:nvSpPr>
        <p:spPr bwMode="auto">
          <a:xfrm>
            <a:off x="4632325" y="4479925"/>
            <a:ext cx="10033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4" name="Rectangle 31"/>
          <p:cNvSpPr>
            <a:spLocks noChangeAspect="1" noChangeArrowheads="1"/>
          </p:cNvSpPr>
          <p:nvPr/>
        </p:nvSpPr>
        <p:spPr bwMode="auto">
          <a:xfrm>
            <a:off x="4632325" y="4940300"/>
            <a:ext cx="1524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231F20"/>
                </a:solidFill>
                <a:latin typeface="TimesTen" pitchFamily="18" charset="0"/>
              </a:rPr>
              <a:t>No change / Reset</a:t>
            </a:r>
            <a:endParaRPr lang="en-US" altLang="fa-IR" sz="48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5" name="Rectangle 32"/>
          <p:cNvSpPr>
            <a:spLocks noChangeAspect="1" noChangeArrowheads="1"/>
          </p:cNvSpPr>
          <p:nvPr/>
        </p:nvSpPr>
        <p:spPr bwMode="auto">
          <a:xfrm>
            <a:off x="4632325" y="5270500"/>
            <a:ext cx="29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6" name="Rectangle 33"/>
          <p:cNvSpPr>
            <a:spLocks noChangeAspect="1" noChangeArrowheads="1"/>
          </p:cNvSpPr>
          <p:nvPr/>
        </p:nvSpPr>
        <p:spPr bwMode="auto">
          <a:xfrm>
            <a:off x="4632325" y="5611813"/>
            <a:ext cx="509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7" name="Rectangle 34"/>
          <p:cNvSpPr>
            <a:spLocks noChangeAspect="1" noChangeArrowheads="1"/>
          </p:cNvSpPr>
          <p:nvPr/>
        </p:nvSpPr>
        <p:spPr bwMode="auto">
          <a:xfrm>
            <a:off x="4632325" y="6030913"/>
            <a:ext cx="18113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rgbClr val="231F20"/>
                </a:solidFill>
                <a:latin typeface="TimesTen" pitchFamily="18" charset="0"/>
              </a:rPr>
              <a:t>No change / Set</a:t>
            </a:r>
            <a:endParaRPr lang="en-US" altLang="fa-IR" sz="48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8" name="Rectangle 35"/>
          <p:cNvSpPr>
            <a:spLocks noChangeAspect="1" noChangeArrowheads="1"/>
          </p:cNvSpPr>
          <p:nvPr/>
        </p:nvSpPr>
        <p:spPr bwMode="auto">
          <a:xfrm>
            <a:off x="3867150" y="4479925"/>
            <a:ext cx="1254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S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9" name="Rectangle 36"/>
          <p:cNvSpPr>
            <a:spLocks noChangeAspect="1" noChangeArrowheads="1"/>
          </p:cNvSpPr>
          <p:nvPr/>
        </p:nvSpPr>
        <p:spPr bwMode="auto">
          <a:xfrm>
            <a:off x="3840163" y="6030913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0" name="Rectangle 37"/>
          <p:cNvSpPr>
            <a:spLocks noChangeAspect="1" noChangeArrowheads="1"/>
          </p:cNvSpPr>
          <p:nvPr/>
        </p:nvSpPr>
        <p:spPr bwMode="auto">
          <a:xfrm>
            <a:off x="3871913" y="4940300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1" name="Rectangle 38"/>
          <p:cNvSpPr>
            <a:spLocks noChangeAspect="1" noChangeArrowheads="1"/>
          </p:cNvSpPr>
          <p:nvPr/>
        </p:nvSpPr>
        <p:spPr bwMode="auto">
          <a:xfrm>
            <a:off x="3871913" y="5270500"/>
            <a:ext cx="112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2" name="Rectangle 39"/>
          <p:cNvSpPr>
            <a:spLocks noChangeAspect="1" noChangeArrowheads="1"/>
          </p:cNvSpPr>
          <p:nvPr/>
        </p:nvSpPr>
        <p:spPr bwMode="auto">
          <a:xfrm>
            <a:off x="3871913" y="5611813"/>
            <a:ext cx="112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3" name="Rectangle 40"/>
          <p:cNvSpPr>
            <a:spLocks noChangeAspect="1" noChangeArrowheads="1"/>
          </p:cNvSpPr>
          <p:nvPr/>
        </p:nvSpPr>
        <p:spPr bwMode="auto">
          <a:xfrm>
            <a:off x="2795588" y="4479925"/>
            <a:ext cx="46196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4" name="Rectangle 41"/>
          <p:cNvSpPr>
            <a:spLocks noChangeAspect="1" noChangeArrowheads="1"/>
          </p:cNvSpPr>
          <p:nvPr/>
        </p:nvSpPr>
        <p:spPr bwMode="auto">
          <a:xfrm>
            <a:off x="3171825" y="4479925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5" name="Rectangle 42"/>
          <p:cNvSpPr>
            <a:spLocks noChangeAspect="1" noChangeArrowheads="1"/>
          </p:cNvSpPr>
          <p:nvPr/>
        </p:nvSpPr>
        <p:spPr bwMode="auto">
          <a:xfrm>
            <a:off x="3375025" y="4479925"/>
            <a:ext cx="21748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231F20"/>
                </a:solidFill>
                <a:latin typeface="TimesTen" pitchFamily="18" charset="0"/>
              </a:rPr>
              <a:t> </a:t>
            </a: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6" name="Rectangle 43"/>
          <p:cNvSpPr>
            <a:spLocks noChangeAspect="1" noChangeArrowheads="1"/>
          </p:cNvSpPr>
          <p:nvPr/>
        </p:nvSpPr>
        <p:spPr bwMode="auto">
          <a:xfrm>
            <a:off x="3132138" y="4940300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7" name="Rectangle 44"/>
          <p:cNvSpPr>
            <a:spLocks noChangeAspect="1" noChangeArrowheads="1"/>
          </p:cNvSpPr>
          <p:nvPr/>
        </p:nvSpPr>
        <p:spPr bwMode="auto">
          <a:xfrm>
            <a:off x="3132138" y="5270500"/>
            <a:ext cx="1127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8" name="Rectangle 45"/>
          <p:cNvSpPr>
            <a:spLocks noChangeAspect="1" noChangeArrowheads="1"/>
          </p:cNvSpPr>
          <p:nvPr/>
        </p:nvSpPr>
        <p:spPr bwMode="auto">
          <a:xfrm>
            <a:off x="3132138" y="6030913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9" name="Rectangle 46"/>
          <p:cNvSpPr>
            <a:spLocks noChangeAspect="1" noChangeArrowheads="1"/>
          </p:cNvSpPr>
          <p:nvPr/>
        </p:nvSpPr>
        <p:spPr bwMode="auto">
          <a:xfrm>
            <a:off x="3132138" y="5611813"/>
            <a:ext cx="112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0" name="Rectangle 47"/>
          <p:cNvSpPr>
            <a:spLocks noChangeAspect="1" noChangeArrowheads="1"/>
          </p:cNvSpPr>
          <p:nvPr/>
        </p:nvSpPr>
        <p:spPr bwMode="auto">
          <a:xfrm>
            <a:off x="1990725" y="4479925"/>
            <a:ext cx="4048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1" name="Rectangle 48"/>
          <p:cNvSpPr>
            <a:spLocks noChangeAspect="1" noChangeArrowheads="1"/>
          </p:cNvSpPr>
          <p:nvPr/>
        </p:nvSpPr>
        <p:spPr bwMode="auto">
          <a:xfrm>
            <a:off x="2165350" y="4940300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2" name="Rectangle 49"/>
          <p:cNvSpPr>
            <a:spLocks noChangeAspect="1" noChangeArrowheads="1"/>
          </p:cNvSpPr>
          <p:nvPr/>
        </p:nvSpPr>
        <p:spPr bwMode="auto">
          <a:xfrm>
            <a:off x="2165350" y="5270500"/>
            <a:ext cx="112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3" name="Rectangle 50"/>
          <p:cNvSpPr>
            <a:spLocks noChangeAspect="1" noChangeArrowheads="1"/>
          </p:cNvSpPr>
          <p:nvPr/>
        </p:nvSpPr>
        <p:spPr bwMode="auto">
          <a:xfrm>
            <a:off x="2165350" y="6030913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4" name="Rectangle 51"/>
          <p:cNvSpPr>
            <a:spLocks noChangeAspect="1" noChangeArrowheads="1"/>
          </p:cNvSpPr>
          <p:nvPr/>
        </p:nvSpPr>
        <p:spPr bwMode="auto">
          <a:xfrm>
            <a:off x="2165350" y="5611813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5" name="Rectangle 52"/>
          <p:cNvSpPr>
            <a:spLocks noChangeAspect="1" noChangeArrowheads="1"/>
          </p:cNvSpPr>
          <p:nvPr/>
        </p:nvSpPr>
        <p:spPr bwMode="auto">
          <a:xfrm>
            <a:off x="4167188" y="4479925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R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6" name="Rectangle 53"/>
          <p:cNvSpPr>
            <a:spLocks noChangeAspect="1" noChangeArrowheads="1"/>
          </p:cNvSpPr>
          <p:nvPr/>
        </p:nvSpPr>
        <p:spPr bwMode="auto">
          <a:xfrm>
            <a:off x="4167188" y="4940300"/>
            <a:ext cx="165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7" name="Rectangle 54"/>
          <p:cNvSpPr>
            <a:spLocks noChangeAspect="1" noChangeArrowheads="1"/>
          </p:cNvSpPr>
          <p:nvPr/>
        </p:nvSpPr>
        <p:spPr bwMode="auto">
          <a:xfrm>
            <a:off x="4203700" y="5270500"/>
            <a:ext cx="112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8" name="Rectangle 55"/>
          <p:cNvSpPr>
            <a:spLocks noChangeAspect="1" noChangeArrowheads="1"/>
          </p:cNvSpPr>
          <p:nvPr/>
        </p:nvSpPr>
        <p:spPr bwMode="auto">
          <a:xfrm>
            <a:off x="4203700" y="5611813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9" name="Rectangle 56"/>
          <p:cNvSpPr>
            <a:spLocks noChangeAspect="1" noChangeArrowheads="1"/>
          </p:cNvSpPr>
          <p:nvPr/>
        </p:nvSpPr>
        <p:spPr bwMode="auto">
          <a:xfrm>
            <a:off x="4203700" y="6030913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30" name="Line 57"/>
          <p:cNvSpPr>
            <a:spLocks noChangeShapeType="1"/>
          </p:cNvSpPr>
          <p:nvPr/>
        </p:nvSpPr>
        <p:spPr bwMode="auto">
          <a:xfrm>
            <a:off x="1968500" y="20701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1" name="Line 58"/>
          <p:cNvSpPr>
            <a:spLocks noChangeShapeType="1"/>
          </p:cNvSpPr>
          <p:nvPr/>
        </p:nvSpPr>
        <p:spPr bwMode="auto">
          <a:xfrm>
            <a:off x="2628900" y="1752600"/>
            <a:ext cx="0" cy="177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2" name="Line 59"/>
          <p:cNvSpPr>
            <a:spLocks noChangeShapeType="1"/>
          </p:cNvSpPr>
          <p:nvPr/>
        </p:nvSpPr>
        <p:spPr bwMode="auto">
          <a:xfrm>
            <a:off x="2339975" y="46529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cxnSp>
        <p:nvCxnSpPr>
          <p:cNvPr id="79933" name="Straight Connector 60"/>
          <p:cNvCxnSpPr>
            <a:cxnSpLocks noChangeShapeType="1"/>
          </p:cNvCxnSpPr>
          <p:nvPr/>
        </p:nvCxnSpPr>
        <p:spPr bwMode="auto">
          <a:xfrm rot="5400000" flipH="1" flipV="1">
            <a:off x="2820988" y="5394325"/>
            <a:ext cx="1785938" cy="1587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6141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/>
      <p:bldP spid="79902" grpId="0" animBg="1"/>
      <p:bldP spid="79903" grpId="0"/>
      <p:bldP spid="79904" grpId="0"/>
      <p:bldP spid="79905" grpId="0"/>
      <p:bldP spid="79906" grpId="0"/>
      <p:bldP spid="79907" grpId="0"/>
      <p:bldP spid="79908" grpId="0"/>
      <p:bldP spid="79909" grpId="0"/>
      <p:bldP spid="79910" grpId="0"/>
      <p:bldP spid="79911" grpId="0"/>
      <p:bldP spid="79912" grpId="0"/>
      <p:bldP spid="79913" grpId="0"/>
      <p:bldP spid="79914" grpId="0"/>
      <p:bldP spid="79915" grpId="0"/>
      <p:bldP spid="79916" grpId="0"/>
      <p:bldP spid="79917" grpId="0"/>
      <p:bldP spid="79918" grpId="0"/>
      <p:bldP spid="79919" grpId="0"/>
      <p:bldP spid="79920" grpId="0"/>
      <p:bldP spid="79921" grpId="0"/>
      <p:bldP spid="79922" grpId="0"/>
      <p:bldP spid="79923" grpId="0"/>
      <p:bldP spid="79924" grpId="0"/>
      <p:bldP spid="79925" grpId="0"/>
      <p:bldP spid="79926" grpId="0"/>
      <p:bldP spid="79927" grpId="0"/>
      <p:bldP spid="79928" grpId="0"/>
      <p:bldP spid="79929" grpId="0"/>
      <p:bldP spid="799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9B4B52-9AC5-421A-BBCF-7D5E91CBEF7E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Typical Sequential Circuit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771775" y="1341438"/>
            <a:ext cx="4346575" cy="4905375"/>
            <a:chOff x="2968" y="880"/>
            <a:chExt cx="2373" cy="2920"/>
          </a:xfrm>
        </p:grpSpPr>
        <p:sp>
          <p:nvSpPr>
            <p:cNvPr id="12294" name="Freeform 5"/>
            <p:cNvSpPr>
              <a:spLocks/>
            </p:cNvSpPr>
            <p:nvPr/>
          </p:nvSpPr>
          <p:spPr bwMode="auto">
            <a:xfrm>
              <a:off x="4051" y="1351"/>
              <a:ext cx="53" cy="133"/>
            </a:xfrm>
            <a:custGeom>
              <a:avLst/>
              <a:gdLst>
                <a:gd name="T0" fmla="*/ 36 w 53"/>
                <a:gd name="T1" fmla="*/ 128 h 133"/>
                <a:gd name="T2" fmla="*/ 39 w 53"/>
                <a:gd name="T3" fmla="*/ 132 h 133"/>
                <a:gd name="T4" fmla="*/ 43 w 53"/>
                <a:gd name="T5" fmla="*/ 133 h 133"/>
                <a:gd name="T6" fmla="*/ 49 w 53"/>
                <a:gd name="T7" fmla="*/ 132 h 133"/>
                <a:gd name="T8" fmla="*/ 51 w 53"/>
                <a:gd name="T9" fmla="*/ 129 h 133"/>
                <a:gd name="T10" fmla="*/ 53 w 53"/>
                <a:gd name="T11" fmla="*/ 122 h 133"/>
                <a:gd name="T12" fmla="*/ 51 w 53"/>
                <a:gd name="T13" fmla="*/ 111 h 133"/>
                <a:gd name="T14" fmla="*/ 50 w 53"/>
                <a:gd name="T15" fmla="*/ 100 h 133"/>
                <a:gd name="T16" fmla="*/ 49 w 53"/>
                <a:gd name="T17" fmla="*/ 92 h 133"/>
                <a:gd name="T18" fmla="*/ 47 w 53"/>
                <a:gd name="T19" fmla="*/ 85 h 133"/>
                <a:gd name="T20" fmla="*/ 45 w 53"/>
                <a:gd name="T21" fmla="*/ 72 h 133"/>
                <a:gd name="T22" fmla="*/ 40 w 53"/>
                <a:gd name="T23" fmla="*/ 61 h 133"/>
                <a:gd name="T24" fmla="*/ 38 w 53"/>
                <a:gd name="T25" fmla="*/ 49 h 133"/>
                <a:gd name="T26" fmla="*/ 35 w 53"/>
                <a:gd name="T27" fmla="*/ 42 h 133"/>
                <a:gd name="T28" fmla="*/ 32 w 53"/>
                <a:gd name="T29" fmla="*/ 35 h 133"/>
                <a:gd name="T30" fmla="*/ 27 w 53"/>
                <a:gd name="T31" fmla="*/ 25 h 133"/>
                <a:gd name="T32" fmla="*/ 24 w 53"/>
                <a:gd name="T33" fmla="*/ 18 h 133"/>
                <a:gd name="T34" fmla="*/ 15 w 53"/>
                <a:gd name="T35" fmla="*/ 5 h 133"/>
                <a:gd name="T36" fmla="*/ 10 w 53"/>
                <a:gd name="T37" fmla="*/ 0 h 133"/>
                <a:gd name="T38" fmla="*/ 3 w 53"/>
                <a:gd name="T39" fmla="*/ 3 h 133"/>
                <a:gd name="T40" fmla="*/ 0 w 53"/>
                <a:gd name="T41" fmla="*/ 7 h 133"/>
                <a:gd name="T42" fmla="*/ 2 w 53"/>
                <a:gd name="T43" fmla="*/ 13 h 133"/>
                <a:gd name="T44" fmla="*/ 7 w 53"/>
                <a:gd name="T45" fmla="*/ 21 h 133"/>
                <a:gd name="T46" fmla="*/ 8 w 53"/>
                <a:gd name="T47" fmla="*/ 27 h 133"/>
                <a:gd name="T48" fmla="*/ 13 w 53"/>
                <a:gd name="T49" fmla="*/ 35 h 133"/>
                <a:gd name="T50" fmla="*/ 15 w 53"/>
                <a:gd name="T51" fmla="*/ 41 h 133"/>
                <a:gd name="T52" fmla="*/ 18 w 53"/>
                <a:gd name="T53" fmla="*/ 47 h 133"/>
                <a:gd name="T54" fmla="*/ 21 w 53"/>
                <a:gd name="T55" fmla="*/ 54 h 133"/>
                <a:gd name="T56" fmla="*/ 24 w 53"/>
                <a:gd name="T57" fmla="*/ 64 h 133"/>
                <a:gd name="T58" fmla="*/ 28 w 53"/>
                <a:gd name="T59" fmla="*/ 75 h 133"/>
                <a:gd name="T60" fmla="*/ 31 w 53"/>
                <a:gd name="T61" fmla="*/ 88 h 133"/>
                <a:gd name="T62" fmla="*/ 32 w 53"/>
                <a:gd name="T63" fmla="*/ 95 h 133"/>
                <a:gd name="T64" fmla="*/ 33 w 53"/>
                <a:gd name="T65" fmla="*/ 103 h 133"/>
                <a:gd name="T66" fmla="*/ 35 w 53"/>
                <a:gd name="T67" fmla="*/ 114 h 133"/>
                <a:gd name="T68" fmla="*/ 36 w 53"/>
                <a:gd name="T69" fmla="*/ 128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"/>
                <a:gd name="T106" fmla="*/ 0 h 133"/>
                <a:gd name="T107" fmla="*/ 53 w 53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" h="133">
                  <a:moveTo>
                    <a:pt x="36" y="125"/>
                  </a:moveTo>
                  <a:lnTo>
                    <a:pt x="36" y="128"/>
                  </a:lnTo>
                  <a:lnTo>
                    <a:pt x="38" y="129"/>
                  </a:lnTo>
                  <a:lnTo>
                    <a:pt x="39" y="132"/>
                  </a:lnTo>
                  <a:lnTo>
                    <a:pt x="40" y="132"/>
                  </a:lnTo>
                  <a:lnTo>
                    <a:pt x="43" y="133"/>
                  </a:lnTo>
                  <a:lnTo>
                    <a:pt x="47" y="133"/>
                  </a:lnTo>
                  <a:lnTo>
                    <a:pt x="49" y="132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53" y="127"/>
                  </a:lnTo>
                  <a:lnTo>
                    <a:pt x="53" y="122"/>
                  </a:lnTo>
                  <a:lnTo>
                    <a:pt x="51" y="120"/>
                  </a:lnTo>
                  <a:lnTo>
                    <a:pt x="51" y="111"/>
                  </a:lnTo>
                  <a:lnTo>
                    <a:pt x="50" y="107"/>
                  </a:lnTo>
                  <a:lnTo>
                    <a:pt x="50" y="100"/>
                  </a:lnTo>
                  <a:lnTo>
                    <a:pt x="49" y="96"/>
                  </a:lnTo>
                  <a:lnTo>
                    <a:pt x="49" y="92"/>
                  </a:lnTo>
                  <a:lnTo>
                    <a:pt x="47" y="88"/>
                  </a:lnTo>
                  <a:lnTo>
                    <a:pt x="47" y="85"/>
                  </a:lnTo>
                  <a:lnTo>
                    <a:pt x="45" y="77"/>
                  </a:lnTo>
                  <a:lnTo>
                    <a:pt x="45" y="72"/>
                  </a:lnTo>
                  <a:lnTo>
                    <a:pt x="43" y="68"/>
                  </a:lnTo>
                  <a:lnTo>
                    <a:pt x="40" y="61"/>
                  </a:lnTo>
                  <a:lnTo>
                    <a:pt x="40" y="59"/>
                  </a:lnTo>
                  <a:lnTo>
                    <a:pt x="38" y="49"/>
                  </a:lnTo>
                  <a:lnTo>
                    <a:pt x="36" y="46"/>
                  </a:lnTo>
                  <a:lnTo>
                    <a:pt x="35" y="42"/>
                  </a:lnTo>
                  <a:lnTo>
                    <a:pt x="33" y="39"/>
                  </a:lnTo>
                  <a:lnTo>
                    <a:pt x="32" y="35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5" y="21"/>
                  </a:lnTo>
                  <a:lnTo>
                    <a:pt x="24" y="18"/>
                  </a:lnTo>
                  <a:lnTo>
                    <a:pt x="21" y="13"/>
                  </a:lnTo>
                  <a:lnTo>
                    <a:pt x="15" y="5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4" y="20"/>
                  </a:lnTo>
                  <a:lnTo>
                    <a:pt x="7" y="21"/>
                  </a:lnTo>
                  <a:lnTo>
                    <a:pt x="7" y="24"/>
                  </a:lnTo>
                  <a:lnTo>
                    <a:pt x="8" y="27"/>
                  </a:lnTo>
                  <a:lnTo>
                    <a:pt x="10" y="31"/>
                  </a:lnTo>
                  <a:lnTo>
                    <a:pt x="13" y="35"/>
                  </a:lnTo>
                  <a:lnTo>
                    <a:pt x="15" y="39"/>
                  </a:lnTo>
                  <a:lnTo>
                    <a:pt x="15" y="41"/>
                  </a:lnTo>
                  <a:lnTo>
                    <a:pt x="17" y="45"/>
                  </a:lnTo>
                  <a:lnTo>
                    <a:pt x="18" y="47"/>
                  </a:lnTo>
                  <a:lnTo>
                    <a:pt x="20" y="52"/>
                  </a:lnTo>
                  <a:lnTo>
                    <a:pt x="21" y="54"/>
                  </a:lnTo>
                  <a:lnTo>
                    <a:pt x="24" y="61"/>
                  </a:lnTo>
                  <a:lnTo>
                    <a:pt x="24" y="64"/>
                  </a:lnTo>
                  <a:lnTo>
                    <a:pt x="27" y="74"/>
                  </a:lnTo>
                  <a:lnTo>
                    <a:pt x="28" y="75"/>
                  </a:lnTo>
                  <a:lnTo>
                    <a:pt x="28" y="79"/>
                  </a:lnTo>
                  <a:lnTo>
                    <a:pt x="31" y="88"/>
                  </a:lnTo>
                  <a:lnTo>
                    <a:pt x="31" y="90"/>
                  </a:lnTo>
                  <a:lnTo>
                    <a:pt x="32" y="95"/>
                  </a:lnTo>
                  <a:lnTo>
                    <a:pt x="32" y="99"/>
                  </a:lnTo>
                  <a:lnTo>
                    <a:pt x="33" y="103"/>
                  </a:lnTo>
                  <a:lnTo>
                    <a:pt x="33" y="110"/>
                  </a:lnTo>
                  <a:lnTo>
                    <a:pt x="35" y="114"/>
                  </a:lnTo>
                  <a:lnTo>
                    <a:pt x="35" y="122"/>
                  </a:lnTo>
                  <a:lnTo>
                    <a:pt x="36" y="128"/>
                  </a:lnTo>
                  <a:lnTo>
                    <a:pt x="3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5" name="Freeform 6"/>
            <p:cNvSpPr>
              <a:spLocks/>
            </p:cNvSpPr>
            <p:nvPr/>
          </p:nvSpPr>
          <p:spPr bwMode="auto">
            <a:xfrm>
              <a:off x="4054" y="1353"/>
              <a:ext cx="290" cy="127"/>
            </a:xfrm>
            <a:custGeom>
              <a:avLst/>
              <a:gdLst>
                <a:gd name="T0" fmla="*/ 276 w 290"/>
                <a:gd name="T1" fmla="*/ 125 h 127"/>
                <a:gd name="T2" fmla="*/ 279 w 290"/>
                <a:gd name="T3" fmla="*/ 127 h 127"/>
                <a:gd name="T4" fmla="*/ 283 w 290"/>
                <a:gd name="T5" fmla="*/ 127 h 127"/>
                <a:gd name="T6" fmla="*/ 286 w 290"/>
                <a:gd name="T7" fmla="*/ 126 h 127"/>
                <a:gd name="T8" fmla="*/ 288 w 290"/>
                <a:gd name="T9" fmla="*/ 123 h 127"/>
                <a:gd name="T10" fmla="*/ 290 w 290"/>
                <a:gd name="T11" fmla="*/ 122 h 127"/>
                <a:gd name="T12" fmla="*/ 290 w 290"/>
                <a:gd name="T13" fmla="*/ 118 h 127"/>
                <a:gd name="T14" fmla="*/ 288 w 290"/>
                <a:gd name="T15" fmla="*/ 115 h 127"/>
                <a:gd name="T16" fmla="*/ 287 w 290"/>
                <a:gd name="T17" fmla="*/ 113 h 127"/>
                <a:gd name="T18" fmla="*/ 262 w 290"/>
                <a:gd name="T19" fmla="*/ 88 h 127"/>
                <a:gd name="T20" fmla="*/ 233 w 290"/>
                <a:gd name="T21" fmla="*/ 65 h 127"/>
                <a:gd name="T22" fmla="*/ 225 w 290"/>
                <a:gd name="T23" fmla="*/ 61 h 127"/>
                <a:gd name="T24" fmla="*/ 218 w 290"/>
                <a:gd name="T25" fmla="*/ 55 h 127"/>
                <a:gd name="T26" fmla="*/ 175 w 290"/>
                <a:gd name="T27" fmla="*/ 33 h 127"/>
                <a:gd name="T28" fmla="*/ 166 w 290"/>
                <a:gd name="T29" fmla="*/ 30 h 127"/>
                <a:gd name="T30" fmla="*/ 158 w 290"/>
                <a:gd name="T31" fmla="*/ 26 h 127"/>
                <a:gd name="T32" fmla="*/ 148 w 290"/>
                <a:gd name="T33" fmla="*/ 23 h 127"/>
                <a:gd name="T34" fmla="*/ 139 w 290"/>
                <a:gd name="T35" fmla="*/ 19 h 127"/>
                <a:gd name="T36" fmla="*/ 130 w 290"/>
                <a:gd name="T37" fmla="*/ 16 h 127"/>
                <a:gd name="T38" fmla="*/ 119 w 290"/>
                <a:gd name="T39" fmla="*/ 14 h 127"/>
                <a:gd name="T40" fmla="*/ 110 w 290"/>
                <a:gd name="T41" fmla="*/ 12 h 127"/>
                <a:gd name="T42" fmla="*/ 100 w 290"/>
                <a:gd name="T43" fmla="*/ 9 h 127"/>
                <a:gd name="T44" fmla="*/ 90 w 290"/>
                <a:gd name="T45" fmla="*/ 8 h 127"/>
                <a:gd name="T46" fmla="*/ 80 w 290"/>
                <a:gd name="T47" fmla="*/ 5 h 127"/>
                <a:gd name="T48" fmla="*/ 61 w 290"/>
                <a:gd name="T49" fmla="*/ 3 h 127"/>
                <a:gd name="T50" fmla="*/ 48 w 290"/>
                <a:gd name="T51" fmla="*/ 1 h 127"/>
                <a:gd name="T52" fmla="*/ 39 w 290"/>
                <a:gd name="T53" fmla="*/ 1 h 127"/>
                <a:gd name="T54" fmla="*/ 29 w 290"/>
                <a:gd name="T55" fmla="*/ 0 h 127"/>
                <a:gd name="T56" fmla="*/ 7 w 290"/>
                <a:gd name="T57" fmla="*/ 0 h 127"/>
                <a:gd name="T58" fmla="*/ 4 w 290"/>
                <a:gd name="T59" fmla="*/ 1 h 127"/>
                <a:gd name="T60" fmla="*/ 1 w 290"/>
                <a:gd name="T61" fmla="*/ 4 h 127"/>
                <a:gd name="T62" fmla="*/ 0 w 290"/>
                <a:gd name="T63" fmla="*/ 5 h 127"/>
                <a:gd name="T64" fmla="*/ 0 w 290"/>
                <a:gd name="T65" fmla="*/ 9 h 127"/>
                <a:gd name="T66" fmla="*/ 1 w 290"/>
                <a:gd name="T67" fmla="*/ 12 h 127"/>
                <a:gd name="T68" fmla="*/ 4 w 290"/>
                <a:gd name="T69" fmla="*/ 15 h 127"/>
                <a:gd name="T70" fmla="*/ 5 w 290"/>
                <a:gd name="T71" fmla="*/ 16 h 127"/>
                <a:gd name="T72" fmla="*/ 8 w 290"/>
                <a:gd name="T73" fmla="*/ 16 h 127"/>
                <a:gd name="T74" fmla="*/ 29 w 290"/>
                <a:gd name="T75" fmla="*/ 16 h 127"/>
                <a:gd name="T76" fmla="*/ 39 w 290"/>
                <a:gd name="T77" fmla="*/ 18 h 127"/>
                <a:gd name="T78" fmla="*/ 48 w 290"/>
                <a:gd name="T79" fmla="*/ 18 h 127"/>
                <a:gd name="T80" fmla="*/ 58 w 290"/>
                <a:gd name="T81" fmla="*/ 19 h 127"/>
                <a:gd name="T82" fmla="*/ 78 w 290"/>
                <a:gd name="T83" fmla="*/ 22 h 127"/>
                <a:gd name="T84" fmla="*/ 87 w 290"/>
                <a:gd name="T85" fmla="*/ 25 h 127"/>
                <a:gd name="T86" fmla="*/ 97 w 290"/>
                <a:gd name="T87" fmla="*/ 26 h 127"/>
                <a:gd name="T88" fmla="*/ 107 w 290"/>
                <a:gd name="T89" fmla="*/ 29 h 127"/>
                <a:gd name="T90" fmla="*/ 116 w 290"/>
                <a:gd name="T91" fmla="*/ 30 h 127"/>
                <a:gd name="T92" fmla="*/ 125 w 290"/>
                <a:gd name="T93" fmla="*/ 33 h 127"/>
                <a:gd name="T94" fmla="*/ 133 w 290"/>
                <a:gd name="T95" fmla="*/ 36 h 127"/>
                <a:gd name="T96" fmla="*/ 143 w 290"/>
                <a:gd name="T97" fmla="*/ 40 h 127"/>
                <a:gd name="T98" fmla="*/ 152 w 290"/>
                <a:gd name="T99" fmla="*/ 43 h 127"/>
                <a:gd name="T100" fmla="*/ 161 w 290"/>
                <a:gd name="T101" fmla="*/ 47 h 127"/>
                <a:gd name="T102" fmla="*/ 169 w 290"/>
                <a:gd name="T103" fmla="*/ 50 h 127"/>
                <a:gd name="T104" fmla="*/ 209 w 290"/>
                <a:gd name="T105" fmla="*/ 69 h 127"/>
                <a:gd name="T106" fmla="*/ 216 w 290"/>
                <a:gd name="T107" fmla="*/ 75 h 127"/>
                <a:gd name="T108" fmla="*/ 225 w 290"/>
                <a:gd name="T109" fmla="*/ 79 h 127"/>
                <a:gd name="T110" fmla="*/ 251 w 290"/>
                <a:gd name="T111" fmla="*/ 100 h 127"/>
                <a:gd name="T112" fmla="*/ 276 w 290"/>
                <a:gd name="T113" fmla="*/ 125 h 12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90"/>
                <a:gd name="T172" fmla="*/ 0 h 127"/>
                <a:gd name="T173" fmla="*/ 290 w 290"/>
                <a:gd name="T174" fmla="*/ 127 h 12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90" h="127">
                  <a:moveTo>
                    <a:pt x="276" y="125"/>
                  </a:moveTo>
                  <a:lnTo>
                    <a:pt x="279" y="127"/>
                  </a:lnTo>
                  <a:lnTo>
                    <a:pt x="283" y="127"/>
                  </a:lnTo>
                  <a:lnTo>
                    <a:pt x="286" y="126"/>
                  </a:lnTo>
                  <a:lnTo>
                    <a:pt x="288" y="123"/>
                  </a:lnTo>
                  <a:lnTo>
                    <a:pt x="290" y="122"/>
                  </a:lnTo>
                  <a:lnTo>
                    <a:pt x="290" y="118"/>
                  </a:lnTo>
                  <a:lnTo>
                    <a:pt x="288" y="115"/>
                  </a:lnTo>
                  <a:lnTo>
                    <a:pt x="287" y="113"/>
                  </a:lnTo>
                  <a:lnTo>
                    <a:pt x="262" y="88"/>
                  </a:lnTo>
                  <a:lnTo>
                    <a:pt x="233" y="65"/>
                  </a:lnTo>
                  <a:lnTo>
                    <a:pt x="225" y="61"/>
                  </a:lnTo>
                  <a:lnTo>
                    <a:pt x="218" y="55"/>
                  </a:lnTo>
                  <a:lnTo>
                    <a:pt x="175" y="33"/>
                  </a:lnTo>
                  <a:lnTo>
                    <a:pt x="166" y="30"/>
                  </a:lnTo>
                  <a:lnTo>
                    <a:pt x="158" y="26"/>
                  </a:lnTo>
                  <a:lnTo>
                    <a:pt x="148" y="23"/>
                  </a:lnTo>
                  <a:lnTo>
                    <a:pt x="139" y="19"/>
                  </a:lnTo>
                  <a:lnTo>
                    <a:pt x="130" y="16"/>
                  </a:lnTo>
                  <a:lnTo>
                    <a:pt x="119" y="14"/>
                  </a:lnTo>
                  <a:lnTo>
                    <a:pt x="110" y="12"/>
                  </a:lnTo>
                  <a:lnTo>
                    <a:pt x="100" y="9"/>
                  </a:lnTo>
                  <a:lnTo>
                    <a:pt x="90" y="8"/>
                  </a:lnTo>
                  <a:lnTo>
                    <a:pt x="80" y="5"/>
                  </a:lnTo>
                  <a:lnTo>
                    <a:pt x="61" y="3"/>
                  </a:lnTo>
                  <a:lnTo>
                    <a:pt x="48" y="1"/>
                  </a:lnTo>
                  <a:lnTo>
                    <a:pt x="39" y="1"/>
                  </a:lnTo>
                  <a:lnTo>
                    <a:pt x="2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8" y="16"/>
                  </a:lnTo>
                  <a:lnTo>
                    <a:pt x="29" y="16"/>
                  </a:lnTo>
                  <a:lnTo>
                    <a:pt x="39" y="18"/>
                  </a:lnTo>
                  <a:lnTo>
                    <a:pt x="48" y="18"/>
                  </a:lnTo>
                  <a:lnTo>
                    <a:pt x="58" y="19"/>
                  </a:lnTo>
                  <a:lnTo>
                    <a:pt x="78" y="22"/>
                  </a:lnTo>
                  <a:lnTo>
                    <a:pt x="87" y="25"/>
                  </a:lnTo>
                  <a:lnTo>
                    <a:pt x="97" y="26"/>
                  </a:lnTo>
                  <a:lnTo>
                    <a:pt x="107" y="29"/>
                  </a:lnTo>
                  <a:lnTo>
                    <a:pt x="116" y="30"/>
                  </a:lnTo>
                  <a:lnTo>
                    <a:pt x="125" y="33"/>
                  </a:lnTo>
                  <a:lnTo>
                    <a:pt x="133" y="36"/>
                  </a:lnTo>
                  <a:lnTo>
                    <a:pt x="143" y="40"/>
                  </a:lnTo>
                  <a:lnTo>
                    <a:pt x="152" y="43"/>
                  </a:lnTo>
                  <a:lnTo>
                    <a:pt x="161" y="47"/>
                  </a:lnTo>
                  <a:lnTo>
                    <a:pt x="169" y="50"/>
                  </a:lnTo>
                  <a:lnTo>
                    <a:pt x="209" y="69"/>
                  </a:lnTo>
                  <a:lnTo>
                    <a:pt x="216" y="75"/>
                  </a:lnTo>
                  <a:lnTo>
                    <a:pt x="225" y="79"/>
                  </a:lnTo>
                  <a:lnTo>
                    <a:pt x="251" y="100"/>
                  </a:lnTo>
                  <a:lnTo>
                    <a:pt x="27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6" name="Freeform 7"/>
            <p:cNvSpPr>
              <a:spLocks/>
            </p:cNvSpPr>
            <p:nvPr/>
          </p:nvSpPr>
          <p:spPr bwMode="auto">
            <a:xfrm>
              <a:off x="4055" y="1473"/>
              <a:ext cx="54" cy="133"/>
            </a:xfrm>
            <a:custGeom>
              <a:avLst/>
              <a:gdLst>
                <a:gd name="T0" fmla="*/ 54 w 54"/>
                <a:gd name="T1" fmla="*/ 7 h 133"/>
                <a:gd name="T2" fmla="*/ 53 w 54"/>
                <a:gd name="T3" fmla="*/ 3 h 133"/>
                <a:gd name="T4" fmla="*/ 49 w 54"/>
                <a:gd name="T5" fmla="*/ 0 h 133"/>
                <a:gd name="T6" fmla="*/ 42 w 54"/>
                <a:gd name="T7" fmla="*/ 2 h 133"/>
                <a:gd name="T8" fmla="*/ 39 w 54"/>
                <a:gd name="T9" fmla="*/ 5 h 133"/>
                <a:gd name="T10" fmla="*/ 38 w 54"/>
                <a:gd name="T11" fmla="*/ 9 h 133"/>
                <a:gd name="T12" fmla="*/ 36 w 54"/>
                <a:gd name="T13" fmla="*/ 10 h 133"/>
                <a:gd name="T14" fmla="*/ 35 w 54"/>
                <a:gd name="T15" fmla="*/ 23 h 133"/>
                <a:gd name="T16" fmla="*/ 34 w 54"/>
                <a:gd name="T17" fmla="*/ 34 h 133"/>
                <a:gd name="T18" fmla="*/ 32 w 54"/>
                <a:gd name="T19" fmla="*/ 41 h 133"/>
                <a:gd name="T20" fmla="*/ 31 w 54"/>
                <a:gd name="T21" fmla="*/ 49 h 133"/>
                <a:gd name="T22" fmla="*/ 28 w 54"/>
                <a:gd name="T23" fmla="*/ 56 h 133"/>
                <a:gd name="T24" fmla="*/ 25 w 54"/>
                <a:gd name="T25" fmla="*/ 66 h 133"/>
                <a:gd name="T26" fmla="*/ 21 w 54"/>
                <a:gd name="T27" fmla="*/ 77 h 133"/>
                <a:gd name="T28" fmla="*/ 18 w 54"/>
                <a:gd name="T29" fmla="*/ 84 h 133"/>
                <a:gd name="T30" fmla="*/ 14 w 54"/>
                <a:gd name="T31" fmla="*/ 95 h 133"/>
                <a:gd name="T32" fmla="*/ 11 w 54"/>
                <a:gd name="T33" fmla="*/ 99 h 133"/>
                <a:gd name="T34" fmla="*/ 7 w 54"/>
                <a:gd name="T35" fmla="*/ 109 h 133"/>
                <a:gd name="T36" fmla="*/ 2 w 54"/>
                <a:gd name="T37" fmla="*/ 118 h 133"/>
                <a:gd name="T38" fmla="*/ 2 w 54"/>
                <a:gd name="T39" fmla="*/ 121 h 133"/>
                <a:gd name="T40" fmla="*/ 0 w 54"/>
                <a:gd name="T41" fmla="*/ 127 h 133"/>
                <a:gd name="T42" fmla="*/ 4 w 54"/>
                <a:gd name="T43" fmla="*/ 132 h 133"/>
                <a:gd name="T44" fmla="*/ 10 w 54"/>
                <a:gd name="T45" fmla="*/ 133 h 133"/>
                <a:gd name="T46" fmla="*/ 16 w 54"/>
                <a:gd name="T47" fmla="*/ 129 h 133"/>
                <a:gd name="T48" fmla="*/ 18 w 54"/>
                <a:gd name="T49" fmla="*/ 124 h 133"/>
                <a:gd name="T50" fmla="*/ 21 w 54"/>
                <a:gd name="T51" fmla="*/ 118 h 133"/>
                <a:gd name="T52" fmla="*/ 25 w 54"/>
                <a:gd name="T53" fmla="*/ 110 h 133"/>
                <a:gd name="T54" fmla="*/ 31 w 54"/>
                <a:gd name="T55" fmla="*/ 100 h 133"/>
                <a:gd name="T56" fmla="*/ 35 w 54"/>
                <a:gd name="T57" fmla="*/ 89 h 133"/>
                <a:gd name="T58" fmla="*/ 38 w 54"/>
                <a:gd name="T59" fmla="*/ 82 h 133"/>
                <a:gd name="T60" fmla="*/ 42 w 54"/>
                <a:gd name="T61" fmla="*/ 71 h 133"/>
                <a:gd name="T62" fmla="*/ 45 w 54"/>
                <a:gd name="T63" fmla="*/ 63 h 133"/>
                <a:gd name="T64" fmla="*/ 46 w 54"/>
                <a:gd name="T65" fmla="*/ 57 h 133"/>
                <a:gd name="T66" fmla="*/ 47 w 54"/>
                <a:gd name="T67" fmla="*/ 48 h 133"/>
                <a:gd name="T68" fmla="*/ 50 w 54"/>
                <a:gd name="T69" fmla="*/ 41 h 133"/>
                <a:gd name="T70" fmla="*/ 52 w 54"/>
                <a:gd name="T71" fmla="*/ 32 h 133"/>
                <a:gd name="T72" fmla="*/ 53 w 54"/>
                <a:gd name="T73" fmla="*/ 21 h 133"/>
                <a:gd name="T74" fmla="*/ 54 w 54"/>
                <a:gd name="T75" fmla="*/ 9 h 13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4"/>
                <a:gd name="T115" fmla="*/ 0 h 133"/>
                <a:gd name="T116" fmla="*/ 54 w 54"/>
                <a:gd name="T117" fmla="*/ 133 h 13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4" h="133">
                  <a:moveTo>
                    <a:pt x="54" y="9"/>
                  </a:moveTo>
                  <a:lnTo>
                    <a:pt x="54" y="7"/>
                  </a:lnTo>
                  <a:lnTo>
                    <a:pt x="53" y="5"/>
                  </a:lnTo>
                  <a:lnTo>
                    <a:pt x="53" y="3"/>
                  </a:lnTo>
                  <a:lnTo>
                    <a:pt x="50" y="2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2" y="2"/>
                  </a:lnTo>
                  <a:lnTo>
                    <a:pt x="41" y="2"/>
                  </a:lnTo>
                  <a:lnTo>
                    <a:pt x="39" y="5"/>
                  </a:lnTo>
                  <a:lnTo>
                    <a:pt x="38" y="6"/>
                  </a:lnTo>
                  <a:lnTo>
                    <a:pt x="38" y="9"/>
                  </a:lnTo>
                  <a:lnTo>
                    <a:pt x="39" y="5"/>
                  </a:lnTo>
                  <a:lnTo>
                    <a:pt x="36" y="10"/>
                  </a:lnTo>
                  <a:lnTo>
                    <a:pt x="36" y="18"/>
                  </a:lnTo>
                  <a:lnTo>
                    <a:pt x="35" y="23"/>
                  </a:lnTo>
                  <a:lnTo>
                    <a:pt x="35" y="29"/>
                  </a:lnTo>
                  <a:lnTo>
                    <a:pt x="34" y="34"/>
                  </a:lnTo>
                  <a:lnTo>
                    <a:pt x="34" y="38"/>
                  </a:lnTo>
                  <a:lnTo>
                    <a:pt x="32" y="41"/>
                  </a:lnTo>
                  <a:lnTo>
                    <a:pt x="31" y="45"/>
                  </a:lnTo>
                  <a:lnTo>
                    <a:pt x="31" y="49"/>
                  </a:lnTo>
                  <a:lnTo>
                    <a:pt x="29" y="52"/>
                  </a:lnTo>
                  <a:lnTo>
                    <a:pt x="28" y="56"/>
                  </a:lnTo>
                  <a:lnTo>
                    <a:pt x="28" y="60"/>
                  </a:lnTo>
                  <a:lnTo>
                    <a:pt x="25" y="66"/>
                  </a:lnTo>
                  <a:lnTo>
                    <a:pt x="23" y="74"/>
                  </a:lnTo>
                  <a:lnTo>
                    <a:pt x="21" y="77"/>
                  </a:lnTo>
                  <a:lnTo>
                    <a:pt x="20" y="81"/>
                  </a:lnTo>
                  <a:lnTo>
                    <a:pt x="18" y="84"/>
                  </a:lnTo>
                  <a:lnTo>
                    <a:pt x="16" y="92"/>
                  </a:lnTo>
                  <a:lnTo>
                    <a:pt x="14" y="95"/>
                  </a:lnTo>
                  <a:lnTo>
                    <a:pt x="14" y="97"/>
                  </a:lnTo>
                  <a:lnTo>
                    <a:pt x="11" y="99"/>
                  </a:lnTo>
                  <a:lnTo>
                    <a:pt x="9" y="104"/>
                  </a:lnTo>
                  <a:lnTo>
                    <a:pt x="7" y="109"/>
                  </a:lnTo>
                  <a:lnTo>
                    <a:pt x="7" y="110"/>
                  </a:lnTo>
                  <a:lnTo>
                    <a:pt x="2" y="118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2" y="129"/>
                  </a:lnTo>
                  <a:lnTo>
                    <a:pt x="4" y="132"/>
                  </a:lnTo>
                  <a:lnTo>
                    <a:pt x="6" y="133"/>
                  </a:lnTo>
                  <a:lnTo>
                    <a:pt x="10" y="133"/>
                  </a:lnTo>
                  <a:lnTo>
                    <a:pt x="13" y="132"/>
                  </a:lnTo>
                  <a:lnTo>
                    <a:pt x="16" y="129"/>
                  </a:lnTo>
                  <a:lnTo>
                    <a:pt x="17" y="128"/>
                  </a:lnTo>
                  <a:lnTo>
                    <a:pt x="18" y="124"/>
                  </a:lnTo>
                  <a:lnTo>
                    <a:pt x="18" y="122"/>
                  </a:lnTo>
                  <a:lnTo>
                    <a:pt x="21" y="118"/>
                  </a:lnTo>
                  <a:lnTo>
                    <a:pt x="24" y="114"/>
                  </a:lnTo>
                  <a:lnTo>
                    <a:pt x="25" y="110"/>
                  </a:lnTo>
                  <a:lnTo>
                    <a:pt x="28" y="106"/>
                  </a:lnTo>
                  <a:lnTo>
                    <a:pt x="31" y="100"/>
                  </a:lnTo>
                  <a:lnTo>
                    <a:pt x="32" y="97"/>
                  </a:lnTo>
                  <a:lnTo>
                    <a:pt x="35" y="89"/>
                  </a:lnTo>
                  <a:lnTo>
                    <a:pt x="36" y="86"/>
                  </a:lnTo>
                  <a:lnTo>
                    <a:pt x="38" y="82"/>
                  </a:lnTo>
                  <a:lnTo>
                    <a:pt x="39" y="79"/>
                  </a:lnTo>
                  <a:lnTo>
                    <a:pt x="42" y="71"/>
                  </a:lnTo>
                  <a:lnTo>
                    <a:pt x="43" y="68"/>
                  </a:lnTo>
                  <a:lnTo>
                    <a:pt x="45" y="63"/>
                  </a:lnTo>
                  <a:lnTo>
                    <a:pt x="45" y="59"/>
                  </a:lnTo>
                  <a:lnTo>
                    <a:pt x="46" y="57"/>
                  </a:lnTo>
                  <a:lnTo>
                    <a:pt x="47" y="52"/>
                  </a:lnTo>
                  <a:lnTo>
                    <a:pt x="47" y="48"/>
                  </a:lnTo>
                  <a:lnTo>
                    <a:pt x="49" y="46"/>
                  </a:lnTo>
                  <a:lnTo>
                    <a:pt x="50" y="41"/>
                  </a:lnTo>
                  <a:lnTo>
                    <a:pt x="50" y="36"/>
                  </a:lnTo>
                  <a:lnTo>
                    <a:pt x="52" y="32"/>
                  </a:lnTo>
                  <a:lnTo>
                    <a:pt x="52" y="25"/>
                  </a:lnTo>
                  <a:lnTo>
                    <a:pt x="53" y="21"/>
                  </a:lnTo>
                  <a:lnTo>
                    <a:pt x="53" y="13"/>
                  </a:lnTo>
                  <a:lnTo>
                    <a:pt x="5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7" name="Freeform 8"/>
            <p:cNvSpPr>
              <a:spLocks/>
            </p:cNvSpPr>
            <p:nvPr/>
          </p:nvSpPr>
          <p:spPr bwMode="auto">
            <a:xfrm>
              <a:off x="4061" y="1478"/>
              <a:ext cx="290" cy="126"/>
            </a:xfrm>
            <a:custGeom>
              <a:avLst/>
              <a:gdLst>
                <a:gd name="T0" fmla="*/ 288 w 290"/>
                <a:gd name="T1" fmla="*/ 12 h 126"/>
                <a:gd name="T2" fmla="*/ 290 w 290"/>
                <a:gd name="T3" fmla="*/ 5 h 126"/>
                <a:gd name="T4" fmla="*/ 286 w 290"/>
                <a:gd name="T5" fmla="*/ 1 h 126"/>
                <a:gd name="T6" fmla="*/ 279 w 290"/>
                <a:gd name="T7" fmla="*/ 0 h 126"/>
                <a:gd name="T8" fmla="*/ 276 w 290"/>
                <a:gd name="T9" fmla="*/ 1 h 126"/>
                <a:gd name="T10" fmla="*/ 256 w 290"/>
                <a:gd name="T11" fmla="*/ 20 h 126"/>
                <a:gd name="T12" fmla="*/ 244 w 290"/>
                <a:gd name="T13" fmla="*/ 30 h 126"/>
                <a:gd name="T14" fmla="*/ 230 w 290"/>
                <a:gd name="T15" fmla="*/ 41 h 126"/>
                <a:gd name="T16" fmla="*/ 216 w 290"/>
                <a:gd name="T17" fmla="*/ 51 h 126"/>
                <a:gd name="T18" fmla="*/ 200 w 290"/>
                <a:gd name="T19" fmla="*/ 61 h 126"/>
                <a:gd name="T20" fmla="*/ 184 w 290"/>
                <a:gd name="T21" fmla="*/ 69 h 126"/>
                <a:gd name="T22" fmla="*/ 168 w 290"/>
                <a:gd name="T23" fmla="*/ 74 h 126"/>
                <a:gd name="T24" fmla="*/ 151 w 290"/>
                <a:gd name="T25" fmla="*/ 81 h 126"/>
                <a:gd name="T26" fmla="*/ 133 w 290"/>
                <a:gd name="T27" fmla="*/ 88 h 126"/>
                <a:gd name="T28" fmla="*/ 107 w 290"/>
                <a:gd name="T29" fmla="*/ 97 h 126"/>
                <a:gd name="T30" fmla="*/ 87 w 290"/>
                <a:gd name="T31" fmla="*/ 101 h 126"/>
                <a:gd name="T32" fmla="*/ 57 w 290"/>
                <a:gd name="T33" fmla="*/ 105 h 126"/>
                <a:gd name="T34" fmla="*/ 39 w 290"/>
                <a:gd name="T35" fmla="*/ 106 h 126"/>
                <a:gd name="T36" fmla="*/ 18 w 290"/>
                <a:gd name="T37" fmla="*/ 108 h 126"/>
                <a:gd name="T38" fmla="*/ 8 w 290"/>
                <a:gd name="T39" fmla="*/ 109 h 126"/>
                <a:gd name="T40" fmla="*/ 3 w 290"/>
                <a:gd name="T41" fmla="*/ 112 h 126"/>
                <a:gd name="T42" fmla="*/ 0 w 290"/>
                <a:gd name="T43" fmla="*/ 116 h 126"/>
                <a:gd name="T44" fmla="*/ 3 w 290"/>
                <a:gd name="T45" fmla="*/ 123 h 126"/>
                <a:gd name="T46" fmla="*/ 7 w 290"/>
                <a:gd name="T47" fmla="*/ 126 h 126"/>
                <a:gd name="T48" fmla="*/ 10 w 290"/>
                <a:gd name="T49" fmla="*/ 126 h 126"/>
                <a:gd name="T50" fmla="*/ 28 w 290"/>
                <a:gd name="T51" fmla="*/ 124 h 126"/>
                <a:gd name="T52" fmla="*/ 48 w 290"/>
                <a:gd name="T53" fmla="*/ 123 h 126"/>
                <a:gd name="T54" fmla="*/ 71 w 290"/>
                <a:gd name="T55" fmla="*/ 120 h 126"/>
                <a:gd name="T56" fmla="*/ 100 w 290"/>
                <a:gd name="T57" fmla="*/ 115 h 126"/>
                <a:gd name="T58" fmla="*/ 119 w 290"/>
                <a:gd name="T59" fmla="*/ 110 h 126"/>
                <a:gd name="T60" fmla="*/ 147 w 290"/>
                <a:gd name="T61" fmla="*/ 102 h 126"/>
                <a:gd name="T62" fmla="*/ 165 w 290"/>
                <a:gd name="T63" fmla="*/ 95 h 126"/>
                <a:gd name="T64" fmla="*/ 183 w 290"/>
                <a:gd name="T65" fmla="*/ 88 h 126"/>
                <a:gd name="T66" fmla="*/ 200 w 290"/>
                <a:gd name="T67" fmla="*/ 79 h 126"/>
                <a:gd name="T68" fmla="*/ 216 w 290"/>
                <a:gd name="T69" fmla="*/ 69 h 126"/>
                <a:gd name="T70" fmla="*/ 231 w 290"/>
                <a:gd name="T71" fmla="*/ 59 h 126"/>
                <a:gd name="T72" fmla="*/ 247 w 290"/>
                <a:gd name="T73" fmla="*/ 49 h 126"/>
                <a:gd name="T74" fmla="*/ 261 w 290"/>
                <a:gd name="T75" fmla="*/ 37 h 126"/>
                <a:gd name="T76" fmla="*/ 280 w 290"/>
                <a:gd name="T77" fmla="*/ 19 h 126"/>
                <a:gd name="T78" fmla="*/ 287 w 290"/>
                <a:gd name="T79" fmla="*/ 13 h 12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90"/>
                <a:gd name="T121" fmla="*/ 0 h 126"/>
                <a:gd name="T122" fmla="*/ 290 w 290"/>
                <a:gd name="T123" fmla="*/ 126 h 12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90" h="126">
                  <a:moveTo>
                    <a:pt x="287" y="13"/>
                  </a:moveTo>
                  <a:lnTo>
                    <a:pt x="288" y="12"/>
                  </a:lnTo>
                  <a:lnTo>
                    <a:pt x="290" y="9"/>
                  </a:lnTo>
                  <a:lnTo>
                    <a:pt x="290" y="5"/>
                  </a:lnTo>
                  <a:lnTo>
                    <a:pt x="287" y="2"/>
                  </a:lnTo>
                  <a:lnTo>
                    <a:pt x="286" y="1"/>
                  </a:lnTo>
                  <a:lnTo>
                    <a:pt x="283" y="0"/>
                  </a:lnTo>
                  <a:lnTo>
                    <a:pt x="279" y="0"/>
                  </a:lnTo>
                  <a:lnTo>
                    <a:pt x="276" y="2"/>
                  </a:lnTo>
                  <a:lnTo>
                    <a:pt x="276" y="1"/>
                  </a:lnTo>
                  <a:lnTo>
                    <a:pt x="269" y="8"/>
                  </a:lnTo>
                  <a:lnTo>
                    <a:pt x="256" y="20"/>
                  </a:lnTo>
                  <a:lnTo>
                    <a:pt x="250" y="26"/>
                  </a:lnTo>
                  <a:lnTo>
                    <a:pt x="244" y="30"/>
                  </a:lnTo>
                  <a:lnTo>
                    <a:pt x="236" y="36"/>
                  </a:lnTo>
                  <a:lnTo>
                    <a:pt x="230" y="41"/>
                  </a:lnTo>
                  <a:lnTo>
                    <a:pt x="223" y="45"/>
                  </a:lnTo>
                  <a:lnTo>
                    <a:pt x="216" y="51"/>
                  </a:lnTo>
                  <a:lnTo>
                    <a:pt x="208" y="55"/>
                  </a:lnTo>
                  <a:lnTo>
                    <a:pt x="200" y="61"/>
                  </a:lnTo>
                  <a:lnTo>
                    <a:pt x="191" y="65"/>
                  </a:lnTo>
                  <a:lnTo>
                    <a:pt x="184" y="69"/>
                  </a:lnTo>
                  <a:lnTo>
                    <a:pt x="177" y="72"/>
                  </a:lnTo>
                  <a:lnTo>
                    <a:pt x="168" y="74"/>
                  </a:lnTo>
                  <a:lnTo>
                    <a:pt x="159" y="79"/>
                  </a:lnTo>
                  <a:lnTo>
                    <a:pt x="151" y="81"/>
                  </a:lnTo>
                  <a:lnTo>
                    <a:pt x="141" y="86"/>
                  </a:lnTo>
                  <a:lnTo>
                    <a:pt x="133" y="88"/>
                  </a:lnTo>
                  <a:lnTo>
                    <a:pt x="114" y="94"/>
                  </a:lnTo>
                  <a:lnTo>
                    <a:pt x="107" y="97"/>
                  </a:lnTo>
                  <a:lnTo>
                    <a:pt x="97" y="98"/>
                  </a:lnTo>
                  <a:lnTo>
                    <a:pt x="87" y="101"/>
                  </a:lnTo>
                  <a:lnTo>
                    <a:pt x="68" y="104"/>
                  </a:lnTo>
                  <a:lnTo>
                    <a:pt x="57" y="105"/>
                  </a:lnTo>
                  <a:lnTo>
                    <a:pt x="48" y="106"/>
                  </a:lnTo>
                  <a:lnTo>
                    <a:pt x="39" y="106"/>
                  </a:lnTo>
                  <a:lnTo>
                    <a:pt x="28" y="108"/>
                  </a:lnTo>
                  <a:lnTo>
                    <a:pt x="18" y="108"/>
                  </a:lnTo>
                  <a:lnTo>
                    <a:pt x="7" y="109"/>
                  </a:lnTo>
                  <a:lnTo>
                    <a:pt x="8" y="109"/>
                  </a:lnTo>
                  <a:lnTo>
                    <a:pt x="5" y="109"/>
                  </a:lnTo>
                  <a:lnTo>
                    <a:pt x="3" y="112"/>
                  </a:lnTo>
                  <a:lnTo>
                    <a:pt x="1" y="113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3" y="123"/>
                  </a:lnTo>
                  <a:lnTo>
                    <a:pt x="4" y="124"/>
                  </a:lnTo>
                  <a:lnTo>
                    <a:pt x="7" y="126"/>
                  </a:lnTo>
                  <a:lnTo>
                    <a:pt x="8" y="126"/>
                  </a:lnTo>
                  <a:lnTo>
                    <a:pt x="10" y="126"/>
                  </a:lnTo>
                  <a:lnTo>
                    <a:pt x="18" y="124"/>
                  </a:lnTo>
                  <a:lnTo>
                    <a:pt x="28" y="124"/>
                  </a:lnTo>
                  <a:lnTo>
                    <a:pt x="39" y="123"/>
                  </a:lnTo>
                  <a:lnTo>
                    <a:pt x="48" y="123"/>
                  </a:lnTo>
                  <a:lnTo>
                    <a:pt x="60" y="122"/>
                  </a:lnTo>
                  <a:lnTo>
                    <a:pt x="71" y="120"/>
                  </a:lnTo>
                  <a:lnTo>
                    <a:pt x="90" y="117"/>
                  </a:lnTo>
                  <a:lnTo>
                    <a:pt x="100" y="115"/>
                  </a:lnTo>
                  <a:lnTo>
                    <a:pt x="109" y="113"/>
                  </a:lnTo>
                  <a:lnTo>
                    <a:pt x="119" y="110"/>
                  </a:lnTo>
                  <a:lnTo>
                    <a:pt x="139" y="105"/>
                  </a:lnTo>
                  <a:lnTo>
                    <a:pt x="147" y="102"/>
                  </a:lnTo>
                  <a:lnTo>
                    <a:pt x="157" y="98"/>
                  </a:lnTo>
                  <a:lnTo>
                    <a:pt x="165" y="95"/>
                  </a:lnTo>
                  <a:lnTo>
                    <a:pt x="173" y="91"/>
                  </a:lnTo>
                  <a:lnTo>
                    <a:pt x="183" y="88"/>
                  </a:lnTo>
                  <a:lnTo>
                    <a:pt x="193" y="83"/>
                  </a:lnTo>
                  <a:lnTo>
                    <a:pt x="200" y="79"/>
                  </a:lnTo>
                  <a:lnTo>
                    <a:pt x="208" y="74"/>
                  </a:lnTo>
                  <a:lnTo>
                    <a:pt x="216" y="69"/>
                  </a:lnTo>
                  <a:lnTo>
                    <a:pt x="225" y="65"/>
                  </a:lnTo>
                  <a:lnTo>
                    <a:pt x="231" y="59"/>
                  </a:lnTo>
                  <a:lnTo>
                    <a:pt x="238" y="55"/>
                  </a:lnTo>
                  <a:lnTo>
                    <a:pt x="247" y="49"/>
                  </a:lnTo>
                  <a:lnTo>
                    <a:pt x="255" y="44"/>
                  </a:lnTo>
                  <a:lnTo>
                    <a:pt x="261" y="37"/>
                  </a:lnTo>
                  <a:lnTo>
                    <a:pt x="268" y="31"/>
                  </a:lnTo>
                  <a:lnTo>
                    <a:pt x="280" y="19"/>
                  </a:lnTo>
                  <a:lnTo>
                    <a:pt x="287" y="15"/>
                  </a:lnTo>
                  <a:lnTo>
                    <a:pt x="28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8" name="Freeform 9"/>
            <p:cNvSpPr>
              <a:spLocks/>
            </p:cNvSpPr>
            <p:nvPr/>
          </p:nvSpPr>
          <p:spPr bwMode="auto">
            <a:xfrm>
              <a:off x="3875" y="3413"/>
              <a:ext cx="277" cy="147"/>
            </a:xfrm>
            <a:custGeom>
              <a:avLst/>
              <a:gdLst>
                <a:gd name="T0" fmla="*/ 13 w 277"/>
                <a:gd name="T1" fmla="*/ 2 h 147"/>
                <a:gd name="T2" fmla="*/ 10 w 277"/>
                <a:gd name="T3" fmla="*/ 0 h 147"/>
                <a:gd name="T4" fmla="*/ 6 w 277"/>
                <a:gd name="T5" fmla="*/ 0 h 147"/>
                <a:gd name="T6" fmla="*/ 3 w 277"/>
                <a:gd name="T7" fmla="*/ 3 h 147"/>
                <a:gd name="T8" fmla="*/ 1 w 277"/>
                <a:gd name="T9" fmla="*/ 4 h 147"/>
                <a:gd name="T10" fmla="*/ 0 w 277"/>
                <a:gd name="T11" fmla="*/ 7 h 147"/>
                <a:gd name="T12" fmla="*/ 0 w 277"/>
                <a:gd name="T13" fmla="*/ 11 h 147"/>
                <a:gd name="T14" fmla="*/ 3 w 277"/>
                <a:gd name="T15" fmla="*/ 14 h 147"/>
                <a:gd name="T16" fmla="*/ 4 w 277"/>
                <a:gd name="T17" fmla="*/ 16 h 147"/>
                <a:gd name="T18" fmla="*/ 265 w 277"/>
                <a:gd name="T19" fmla="*/ 146 h 147"/>
                <a:gd name="T20" fmla="*/ 268 w 277"/>
                <a:gd name="T21" fmla="*/ 147 h 147"/>
                <a:gd name="T22" fmla="*/ 272 w 277"/>
                <a:gd name="T23" fmla="*/ 147 h 147"/>
                <a:gd name="T24" fmla="*/ 275 w 277"/>
                <a:gd name="T25" fmla="*/ 144 h 147"/>
                <a:gd name="T26" fmla="*/ 276 w 277"/>
                <a:gd name="T27" fmla="*/ 143 h 147"/>
                <a:gd name="T28" fmla="*/ 277 w 277"/>
                <a:gd name="T29" fmla="*/ 140 h 147"/>
                <a:gd name="T30" fmla="*/ 277 w 277"/>
                <a:gd name="T31" fmla="*/ 136 h 147"/>
                <a:gd name="T32" fmla="*/ 275 w 277"/>
                <a:gd name="T33" fmla="*/ 133 h 147"/>
                <a:gd name="T34" fmla="*/ 273 w 277"/>
                <a:gd name="T35" fmla="*/ 132 h 147"/>
                <a:gd name="T36" fmla="*/ 13 w 277"/>
                <a:gd name="T37" fmla="*/ 2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7"/>
                <a:gd name="T58" fmla="*/ 0 h 147"/>
                <a:gd name="T59" fmla="*/ 277 w 277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7" h="147">
                  <a:moveTo>
                    <a:pt x="13" y="2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265" y="146"/>
                  </a:lnTo>
                  <a:lnTo>
                    <a:pt x="268" y="147"/>
                  </a:lnTo>
                  <a:lnTo>
                    <a:pt x="272" y="147"/>
                  </a:lnTo>
                  <a:lnTo>
                    <a:pt x="275" y="144"/>
                  </a:lnTo>
                  <a:lnTo>
                    <a:pt x="276" y="143"/>
                  </a:lnTo>
                  <a:lnTo>
                    <a:pt x="277" y="140"/>
                  </a:lnTo>
                  <a:lnTo>
                    <a:pt x="277" y="136"/>
                  </a:lnTo>
                  <a:lnTo>
                    <a:pt x="275" y="133"/>
                  </a:lnTo>
                  <a:lnTo>
                    <a:pt x="273" y="132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299" name="Freeform 10"/>
            <p:cNvSpPr>
              <a:spLocks/>
            </p:cNvSpPr>
            <p:nvPr/>
          </p:nvSpPr>
          <p:spPr bwMode="auto">
            <a:xfrm>
              <a:off x="3875" y="3544"/>
              <a:ext cx="277" cy="147"/>
            </a:xfrm>
            <a:custGeom>
              <a:avLst/>
              <a:gdLst>
                <a:gd name="T0" fmla="*/ 273 w 277"/>
                <a:gd name="T1" fmla="*/ 15 h 147"/>
                <a:gd name="T2" fmla="*/ 276 w 277"/>
                <a:gd name="T3" fmla="*/ 12 h 147"/>
                <a:gd name="T4" fmla="*/ 277 w 277"/>
                <a:gd name="T5" fmla="*/ 11 h 147"/>
                <a:gd name="T6" fmla="*/ 277 w 277"/>
                <a:gd name="T7" fmla="*/ 7 h 147"/>
                <a:gd name="T8" fmla="*/ 276 w 277"/>
                <a:gd name="T9" fmla="*/ 4 h 147"/>
                <a:gd name="T10" fmla="*/ 273 w 277"/>
                <a:gd name="T11" fmla="*/ 1 h 147"/>
                <a:gd name="T12" fmla="*/ 272 w 277"/>
                <a:gd name="T13" fmla="*/ 0 h 147"/>
                <a:gd name="T14" fmla="*/ 268 w 277"/>
                <a:gd name="T15" fmla="*/ 0 h 147"/>
                <a:gd name="T16" fmla="*/ 265 w 277"/>
                <a:gd name="T17" fmla="*/ 1 h 147"/>
                <a:gd name="T18" fmla="*/ 4 w 277"/>
                <a:gd name="T19" fmla="*/ 131 h 147"/>
                <a:gd name="T20" fmla="*/ 1 w 277"/>
                <a:gd name="T21" fmla="*/ 134 h 147"/>
                <a:gd name="T22" fmla="*/ 0 w 277"/>
                <a:gd name="T23" fmla="*/ 135 h 147"/>
                <a:gd name="T24" fmla="*/ 0 w 277"/>
                <a:gd name="T25" fmla="*/ 140 h 147"/>
                <a:gd name="T26" fmla="*/ 1 w 277"/>
                <a:gd name="T27" fmla="*/ 142 h 147"/>
                <a:gd name="T28" fmla="*/ 4 w 277"/>
                <a:gd name="T29" fmla="*/ 145 h 147"/>
                <a:gd name="T30" fmla="*/ 6 w 277"/>
                <a:gd name="T31" fmla="*/ 147 h 147"/>
                <a:gd name="T32" fmla="*/ 10 w 277"/>
                <a:gd name="T33" fmla="*/ 147 h 147"/>
                <a:gd name="T34" fmla="*/ 13 w 277"/>
                <a:gd name="T35" fmla="*/ 145 h 147"/>
                <a:gd name="T36" fmla="*/ 273 w 277"/>
                <a:gd name="T37" fmla="*/ 15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7"/>
                <a:gd name="T58" fmla="*/ 0 h 147"/>
                <a:gd name="T59" fmla="*/ 277 w 277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7" h="147">
                  <a:moveTo>
                    <a:pt x="273" y="15"/>
                  </a:moveTo>
                  <a:lnTo>
                    <a:pt x="276" y="12"/>
                  </a:lnTo>
                  <a:lnTo>
                    <a:pt x="277" y="11"/>
                  </a:lnTo>
                  <a:lnTo>
                    <a:pt x="277" y="7"/>
                  </a:lnTo>
                  <a:lnTo>
                    <a:pt x="276" y="4"/>
                  </a:lnTo>
                  <a:lnTo>
                    <a:pt x="273" y="1"/>
                  </a:lnTo>
                  <a:lnTo>
                    <a:pt x="272" y="0"/>
                  </a:lnTo>
                  <a:lnTo>
                    <a:pt x="268" y="0"/>
                  </a:lnTo>
                  <a:lnTo>
                    <a:pt x="265" y="1"/>
                  </a:lnTo>
                  <a:lnTo>
                    <a:pt x="4" y="131"/>
                  </a:lnTo>
                  <a:lnTo>
                    <a:pt x="1" y="134"/>
                  </a:lnTo>
                  <a:lnTo>
                    <a:pt x="0" y="135"/>
                  </a:lnTo>
                  <a:lnTo>
                    <a:pt x="0" y="140"/>
                  </a:lnTo>
                  <a:lnTo>
                    <a:pt x="1" y="142"/>
                  </a:lnTo>
                  <a:lnTo>
                    <a:pt x="4" y="145"/>
                  </a:lnTo>
                  <a:lnTo>
                    <a:pt x="6" y="147"/>
                  </a:lnTo>
                  <a:lnTo>
                    <a:pt x="10" y="147"/>
                  </a:lnTo>
                  <a:lnTo>
                    <a:pt x="13" y="145"/>
                  </a:lnTo>
                  <a:lnTo>
                    <a:pt x="273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0" name="Freeform 11"/>
            <p:cNvSpPr>
              <a:spLocks/>
            </p:cNvSpPr>
            <p:nvPr/>
          </p:nvSpPr>
          <p:spPr bwMode="auto">
            <a:xfrm>
              <a:off x="3875" y="3413"/>
              <a:ext cx="17" cy="278"/>
            </a:xfrm>
            <a:custGeom>
              <a:avLst/>
              <a:gdLst>
                <a:gd name="T0" fmla="*/ 0 w 17"/>
                <a:gd name="T1" fmla="*/ 269 h 278"/>
                <a:gd name="T2" fmla="*/ 0 w 17"/>
                <a:gd name="T3" fmla="*/ 272 h 278"/>
                <a:gd name="T4" fmla="*/ 3 w 17"/>
                <a:gd name="T5" fmla="*/ 275 h 278"/>
                <a:gd name="T6" fmla="*/ 6 w 17"/>
                <a:gd name="T7" fmla="*/ 278 h 278"/>
                <a:gd name="T8" fmla="*/ 11 w 17"/>
                <a:gd name="T9" fmla="*/ 278 h 278"/>
                <a:gd name="T10" fmla="*/ 14 w 17"/>
                <a:gd name="T11" fmla="*/ 275 h 278"/>
                <a:gd name="T12" fmla="*/ 17 w 17"/>
                <a:gd name="T13" fmla="*/ 272 h 278"/>
                <a:gd name="T14" fmla="*/ 17 w 17"/>
                <a:gd name="T15" fmla="*/ 6 h 278"/>
                <a:gd name="T16" fmla="*/ 14 w 17"/>
                <a:gd name="T17" fmla="*/ 3 h 278"/>
                <a:gd name="T18" fmla="*/ 11 w 17"/>
                <a:gd name="T19" fmla="*/ 0 h 278"/>
                <a:gd name="T20" fmla="*/ 6 w 17"/>
                <a:gd name="T21" fmla="*/ 0 h 278"/>
                <a:gd name="T22" fmla="*/ 3 w 17"/>
                <a:gd name="T23" fmla="*/ 3 h 278"/>
                <a:gd name="T24" fmla="*/ 0 w 17"/>
                <a:gd name="T25" fmla="*/ 6 h 278"/>
                <a:gd name="T26" fmla="*/ 0 w 17"/>
                <a:gd name="T27" fmla="*/ 9 h 278"/>
                <a:gd name="T28" fmla="*/ 0 w 17"/>
                <a:gd name="T29" fmla="*/ 269 h 2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78"/>
                <a:gd name="T47" fmla="*/ 17 w 17"/>
                <a:gd name="T48" fmla="*/ 278 h 27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78">
                  <a:moveTo>
                    <a:pt x="0" y="269"/>
                  </a:moveTo>
                  <a:lnTo>
                    <a:pt x="0" y="272"/>
                  </a:lnTo>
                  <a:lnTo>
                    <a:pt x="3" y="275"/>
                  </a:lnTo>
                  <a:lnTo>
                    <a:pt x="6" y="278"/>
                  </a:lnTo>
                  <a:lnTo>
                    <a:pt x="11" y="278"/>
                  </a:lnTo>
                  <a:lnTo>
                    <a:pt x="14" y="275"/>
                  </a:lnTo>
                  <a:lnTo>
                    <a:pt x="17" y="272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1" name="Freeform 12"/>
            <p:cNvSpPr>
              <a:spLocks/>
            </p:cNvSpPr>
            <p:nvPr/>
          </p:nvSpPr>
          <p:spPr bwMode="auto">
            <a:xfrm>
              <a:off x="4141" y="3513"/>
              <a:ext cx="72" cy="71"/>
            </a:xfrm>
            <a:custGeom>
              <a:avLst/>
              <a:gdLst>
                <a:gd name="T0" fmla="*/ 2 w 72"/>
                <a:gd name="T1" fmla="*/ 47 h 71"/>
                <a:gd name="T2" fmla="*/ 3 w 72"/>
                <a:gd name="T3" fmla="*/ 53 h 71"/>
                <a:gd name="T4" fmla="*/ 14 w 72"/>
                <a:gd name="T5" fmla="*/ 64 h 71"/>
                <a:gd name="T6" fmla="*/ 21 w 72"/>
                <a:gd name="T7" fmla="*/ 69 h 71"/>
                <a:gd name="T8" fmla="*/ 32 w 72"/>
                <a:gd name="T9" fmla="*/ 71 h 71"/>
                <a:gd name="T10" fmla="*/ 47 w 72"/>
                <a:gd name="T11" fmla="*/ 71 h 71"/>
                <a:gd name="T12" fmla="*/ 53 w 72"/>
                <a:gd name="T13" fmla="*/ 68 h 71"/>
                <a:gd name="T14" fmla="*/ 56 w 72"/>
                <a:gd name="T15" fmla="*/ 67 h 71"/>
                <a:gd name="T16" fmla="*/ 65 w 72"/>
                <a:gd name="T17" fmla="*/ 57 h 71"/>
                <a:gd name="T18" fmla="*/ 63 w 72"/>
                <a:gd name="T19" fmla="*/ 60 h 71"/>
                <a:gd name="T20" fmla="*/ 71 w 72"/>
                <a:gd name="T21" fmla="*/ 49 h 71"/>
                <a:gd name="T22" fmla="*/ 72 w 72"/>
                <a:gd name="T23" fmla="*/ 40 h 71"/>
                <a:gd name="T24" fmla="*/ 72 w 72"/>
                <a:gd name="T25" fmla="*/ 25 h 71"/>
                <a:gd name="T26" fmla="*/ 70 w 72"/>
                <a:gd name="T27" fmla="*/ 21 h 71"/>
                <a:gd name="T28" fmla="*/ 64 w 72"/>
                <a:gd name="T29" fmla="*/ 14 h 71"/>
                <a:gd name="T30" fmla="*/ 63 w 72"/>
                <a:gd name="T31" fmla="*/ 10 h 71"/>
                <a:gd name="T32" fmla="*/ 57 w 72"/>
                <a:gd name="T33" fmla="*/ 7 h 71"/>
                <a:gd name="T34" fmla="*/ 52 w 72"/>
                <a:gd name="T35" fmla="*/ 1 h 71"/>
                <a:gd name="T36" fmla="*/ 25 w 72"/>
                <a:gd name="T37" fmla="*/ 0 h 71"/>
                <a:gd name="T38" fmla="*/ 20 w 72"/>
                <a:gd name="T39" fmla="*/ 3 h 71"/>
                <a:gd name="T40" fmla="*/ 10 w 72"/>
                <a:gd name="T41" fmla="*/ 10 h 71"/>
                <a:gd name="T42" fmla="*/ 3 w 72"/>
                <a:gd name="T43" fmla="*/ 20 h 71"/>
                <a:gd name="T44" fmla="*/ 0 w 72"/>
                <a:gd name="T45" fmla="*/ 25 h 71"/>
                <a:gd name="T46" fmla="*/ 17 w 72"/>
                <a:gd name="T47" fmla="*/ 31 h 71"/>
                <a:gd name="T48" fmla="*/ 20 w 72"/>
                <a:gd name="T49" fmla="*/ 25 h 71"/>
                <a:gd name="T50" fmla="*/ 21 w 72"/>
                <a:gd name="T51" fmla="*/ 21 h 71"/>
                <a:gd name="T52" fmla="*/ 25 w 72"/>
                <a:gd name="T53" fmla="*/ 20 h 71"/>
                <a:gd name="T54" fmla="*/ 31 w 72"/>
                <a:gd name="T55" fmla="*/ 17 h 71"/>
                <a:gd name="T56" fmla="*/ 43 w 72"/>
                <a:gd name="T57" fmla="*/ 18 h 71"/>
                <a:gd name="T58" fmla="*/ 46 w 72"/>
                <a:gd name="T59" fmla="*/ 17 h 71"/>
                <a:gd name="T60" fmla="*/ 53 w 72"/>
                <a:gd name="T61" fmla="*/ 24 h 71"/>
                <a:gd name="T62" fmla="*/ 50 w 72"/>
                <a:gd name="T63" fmla="*/ 21 h 71"/>
                <a:gd name="T64" fmla="*/ 53 w 72"/>
                <a:gd name="T65" fmla="*/ 24 h 71"/>
                <a:gd name="T66" fmla="*/ 54 w 72"/>
                <a:gd name="T67" fmla="*/ 29 h 71"/>
                <a:gd name="T68" fmla="*/ 59 w 72"/>
                <a:gd name="T69" fmla="*/ 40 h 71"/>
                <a:gd name="T70" fmla="*/ 56 w 72"/>
                <a:gd name="T71" fmla="*/ 40 h 71"/>
                <a:gd name="T72" fmla="*/ 53 w 72"/>
                <a:gd name="T73" fmla="*/ 44 h 71"/>
                <a:gd name="T74" fmla="*/ 53 w 72"/>
                <a:gd name="T75" fmla="*/ 46 h 71"/>
                <a:gd name="T76" fmla="*/ 52 w 72"/>
                <a:gd name="T77" fmla="*/ 50 h 71"/>
                <a:gd name="T78" fmla="*/ 46 w 72"/>
                <a:gd name="T79" fmla="*/ 53 h 71"/>
                <a:gd name="T80" fmla="*/ 46 w 72"/>
                <a:gd name="T81" fmla="*/ 53 h 71"/>
                <a:gd name="T82" fmla="*/ 35 w 72"/>
                <a:gd name="T83" fmla="*/ 54 h 71"/>
                <a:gd name="T84" fmla="*/ 35 w 72"/>
                <a:gd name="T85" fmla="*/ 54 h 71"/>
                <a:gd name="T86" fmla="*/ 27 w 72"/>
                <a:gd name="T87" fmla="*/ 53 h 71"/>
                <a:gd name="T88" fmla="*/ 20 w 72"/>
                <a:gd name="T89" fmla="*/ 47 h 71"/>
                <a:gd name="T90" fmla="*/ 20 w 72"/>
                <a:gd name="T91" fmla="*/ 47 h 71"/>
                <a:gd name="T92" fmla="*/ 18 w 72"/>
                <a:gd name="T93" fmla="*/ 42 h 71"/>
                <a:gd name="T94" fmla="*/ 0 w 72"/>
                <a:gd name="T95" fmla="*/ 36 h 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2"/>
                <a:gd name="T145" fmla="*/ 0 h 71"/>
                <a:gd name="T146" fmla="*/ 72 w 72"/>
                <a:gd name="T147" fmla="*/ 71 h 7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7"/>
                  </a:lnTo>
                  <a:lnTo>
                    <a:pt x="2" y="50"/>
                  </a:lnTo>
                  <a:lnTo>
                    <a:pt x="3" y="51"/>
                  </a:lnTo>
                  <a:lnTo>
                    <a:pt x="3" y="53"/>
                  </a:lnTo>
                  <a:lnTo>
                    <a:pt x="7" y="57"/>
                  </a:lnTo>
                  <a:lnTo>
                    <a:pt x="10" y="61"/>
                  </a:lnTo>
                  <a:lnTo>
                    <a:pt x="14" y="64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69"/>
                  </a:lnTo>
                  <a:lnTo>
                    <a:pt x="24" y="69"/>
                  </a:lnTo>
                  <a:lnTo>
                    <a:pt x="25" y="71"/>
                  </a:lnTo>
                  <a:lnTo>
                    <a:pt x="32" y="71"/>
                  </a:lnTo>
                  <a:lnTo>
                    <a:pt x="42" y="69"/>
                  </a:lnTo>
                  <a:lnTo>
                    <a:pt x="41" y="71"/>
                  </a:lnTo>
                  <a:lnTo>
                    <a:pt x="47" y="71"/>
                  </a:lnTo>
                  <a:lnTo>
                    <a:pt x="49" y="69"/>
                  </a:lnTo>
                  <a:lnTo>
                    <a:pt x="52" y="69"/>
                  </a:lnTo>
                  <a:lnTo>
                    <a:pt x="53" y="68"/>
                  </a:lnTo>
                  <a:lnTo>
                    <a:pt x="57" y="65"/>
                  </a:lnTo>
                  <a:lnTo>
                    <a:pt x="57" y="64"/>
                  </a:lnTo>
                  <a:lnTo>
                    <a:pt x="56" y="67"/>
                  </a:lnTo>
                  <a:lnTo>
                    <a:pt x="59" y="64"/>
                  </a:lnTo>
                  <a:lnTo>
                    <a:pt x="63" y="61"/>
                  </a:lnTo>
                  <a:lnTo>
                    <a:pt x="65" y="57"/>
                  </a:lnTo>
                  <a:lnTo>
                    <a:pt x="67" y="56"/>
                  </a:lnTo>
                  <a:lnTo>
                    <a:pt x="64" y="57"/>
                  </a:lnTo>
                  <a:lnTo>
                    <a:pt x="63" y="60"/>
                  </a:lnTo>
                  <a:lnTo>
                    <a:pt x="70" y="53"/>
                  </a:lnTo>
                  <a:lnTo>
                    <a:pt x="70" y="50"/>
                  </a:lnTo>
                  <a:lnTo>
                    <a:pt x="71" y="49"/>
                  </a:lnTo>
                  <a:lnTo>
                    <a:pt x="71" y="47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1" y="42"/>
                  </a:lnTo>
                  <a:lnTo>
                    <a:pt x="72" y="32"/>
                  </a:lnTo>
                  <a:lnTo>
                    <a:pt x="72" y="25"/>
                  </a:lnTo>
                  <a:lnTo>
                    <a:pt x="71" y="24"/>
                  </a:lnTo>
                  <a:lnTo>
                    <a:pt x="71" y="22"/>
                  </a:lnTo>
                  <a:lnTo>
                    <a:pt x="70" y="21"/>
                  </a:lnTo>
                  <a:lnTo>
                    <a:pt x="70" y="18"/>
                  </a:lnTo>
                  <a:lnTo>
                    <a:pt x="63" y="11"/>
                  </a:lnTo>
                  <a:lnTo>
                    <a:pt x="64" y="14"/>
                  </a:lnTo>
                  <a:lnTo>
                    <a:pt x="67" y="15"/>
                  </a:lnTo>
                  <a:lnTo>
                    <a:pt x="65" y="14"/>
                  </a:lnTo>
                  <a:lnTo>
                    <a:pt x="63" y="10"/>
                  </a:lnTo>
                  <a:lnTo>
                    <a:pt x="59" y="7"/>
                  </a:lnTo>
                  <a:lnTo>
                    <a:pt x="56" y="4"/>
                  </a:lnTo>
                  <a:lnTo>
                    <a:pt x="57" y="7"/>
                  </a:lnTo>
                  <a:lnTo>
                    <a:pt x="57" y="6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1" y="1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3" y="18"/>
                  </a:lnTo>
                  <a:lnTo>
                    <a:pt x="3" y="20"/>
                  </a:lnTo>
                  <a:lnTo>
                    <a:pt x="2" y="21"/>
                  </a:lnTo>
                  <a:lnTo>
                    <a:pt x="2" y="24"/>
                  </a:lnTo>
                  <a:lnTo>
                    <a:pt x="0" y="25"/>
                  </a:lnTo>
                  <a:lnTo>
                    <a:pt x="0" y="36"/>
                  </a:lnTo>
                  <a:lnTo>
                    <a:pt x="17" y="36"/>
                  </a:lnTo>
                  <a:lnTo>
                    <a:pt x="17" y="31"/>
                  </a:lnTo>
                  <a:lnTo>
                    <a:pt x="18" y="29"/>
                  </a:lnTo>
                  <a:lnTo>
                    <a:pt x="18" y="26"/>
                  </a:lnTo>
                  <a:lnTo>
                    <a:pt x="20" y="25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21" y="21"/>
                  </a:lnTo>
                  <a:lnTo>
                    <a:pt x="20" y="24"/>
                  </a:lnTo>
                  <a:lnTo>
                    <a:pt x="24" y="20"/>
                  </a:lnTo>
                  <a:lnTo>
                    <a:pt x="25" y="20"/>
                  </a:lnTo>
                  <a:lnTo>
                    <a:pt x="27" y="18"/>
                  </a:lnTo>
                  <a:lnTo>
                    <a:pt x="29" y="18"/>
                  </a:lnTo>
                  <a:lnTo>
                    <a:pt x="31" y="17"/>
                  </a:lnTo>
                  <a:lnTo>
                    <a:pt x="36" y="17"/>
                  </a:lnTo>
                  <a:lnTo>
                    <a:pt x="42" y="17"/>
                  </a:lnTo>
                  <a:lnTo>
                    <a:pt x="43" y="18"/>
                  </a:lnTo>
                  <a:lnTo>
                    <a:pt x="46" y="18"/>
                  </a:lnTo>
                  <a:lnTo>
                    <a:pt x="47" y="20"/>
                  </a:lnTo>
                  <a:lnTo>
                    <a:pt x="46" y="17"/>
                  </a:lnTo>
                  <a:lnTo>
                    <a:pt x="46" y="18"/>
                  </a:lnTo>
                  <a:lnTo>
                    <a:pt x="50" y="21"/>
                  </a:lnTo>
                  <a:lnTo>
                    <a:pt x="53" y="24"/>
                  </a:lnTo>
                  <a:lnTo>
                    <a:pt x="52" y="21"/>
                  </a:lnTo>
                  <a:lnTo>
                    <a:pt x="49" y="20"/>
                  </a:lnTo>
                  <a:lnTo>
                    <a:pt x="50" y="21"/>
                  </a:lnTo>
                  <a:lnTo>
                    <a:pt x="53" y="25"/>
                  </a:lnTo>
                  <a:lnTo>
                    <a:pt x="57" y="28"/>
                  </a:lnTo>
                  <a:lnTo>
                    <a:pt x="53" y="24"/>
                  </a:lnTo>
                  <a:lnTo>
                    <a:pt x="53" y="26"/>
                  </a:lnTo>
                  <a:lnTo>
                    <a:pt x="54" y="28"/>
                  </a:lnTo>
                  <a:lnTo>
                    <a:pt x="54" y="29"/>
                  </a:lnTo>
                  <a:lnTo>
                    <a:pt x="56" y="31"/>
                  </a:lnTo>
                  <a:lnTo>
                    <a:pt x="56" y="35"/>
                  </a:lnTo>
                  <a:lnTo>
                    <a:pt x="59" y="40"/>
                  </a:lnTo>
                  <a:lnTo>
                    <a:pt x="60" y="31"/>
                  </a:lnTo>
                  <a:lnTo>
                    <a:pt x="56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4" y="43"/>
                  </a:lnTo>
                  <a:lnTo>
                    <a:pt x="53" y="44"/>
                  </a:lnTo>
                  <a:lnTo>
                    <a:pt x="53" y="47"/>
                  </a:lnTo>
                  <a:lnTo>
                    <a:pt x="57" y="43"/>
                  </a:lnTo>
                  <a:lnTo>
                    <a:pt x="53" y="46"/>
                  </a:lnTo>
                  <a:lnTo>
                    <a:pt x="50" y="50"/>
                  </a:lnTo>
                  <a:lnTo>
                    <a:pt x="49" y="51"/>
                  </a:lnTo>
                  <a:lnTo>
                    <a:pt x="52" y="50"/>
                  </a:lnTo>
                  <a:lnTo>
                    <a:pt x="53" y="47"/>
                  </a:lnTo>
                  <a:lnTo>
                    <a:pt x="50" y="50"/>
                  </a:lnTo>
                  <a:lnTo>
                    <a:pt x="46" y="53"/>
                  </a:lnTo>
                  <a:lnTo>
                    <a:pt x="46" y="54"/>
                  </a:lnTo>
                  <a:lnTo>
                    <a:pt x="47" y="51"/>
                  </a:lnTo>
                  <a:lnTo>
                    <a:pt x="46" y="53"/>
                  </a:lnTo>
                  <a:lnTo>
                    <a:pt x="43" y="53"/>
                  </a:lnTo>
                  <a:lnTo>
                    <a:pt x="42" y="54"/>
                  </a:lnTo>
                  <a:lnTo>
                    <a:pt x="35" y="54"/>
                  </a:lnTo>
                  <a:lnTo>
                    <a:pt x="31" y="58"/>
                  </a:lnTo>
                  <a:lnTo>
                    <a:pt x="41" y="57"/>
                  </a:lnTo>
                  <a:lnTo>
                    <a:pt x="35" y="54"/>
                  </a:lnTo>
                  <a:lnTo>
                    <a:pt x="31" y="54"/>
                  </a:lnTo>
                  <a:lnTo>
                    <a:pt x="29" y="53"/>
                  </a:lnTo>
                  <a:lnTo>
                    <a:pt x="27" y="53"/>
                  </a:lnTo>
                  <a:lnTo>
                    <a:pt x="25" y="51"/>
                  </a:lnTo>
                  <a:lnTo>
                    <a:pt x="24" y="51"/>
                  </a:lnTo>
                  <a:lnTo>
                    <a:pt x="20" y="47"/>
                  </a:lnTo>
                  <a:lnTo>
                    <a:pt x="21" y="50"/>
                  </a:lnTo>
                  <a:lnTo>
                    <a:pt x="24" y="51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42"/>
                  </a:lnTo>
                  <a:lnTo>
                    <a:pt x="17" y="40"/>
                  </a:lnTo>
                  <a:lnTo>
                    <a:pt x="17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2" name="Freeform 13"/>
            <p:cNvSpPr>
              <a:spLocks/>
            </p:cNvSpPr>
            <p:nvPr/>
          </p:nvSpPr>
          <p:spPr bwMode="auto">
            <a:xfrm>
              <a:off x="4477" y="1303"/>
              <a:ext cx="441" cy="585"/>
            </a:xfrm>
            <a:custGeom>
              <a:avLst/>
              <a:gdLst>
                <a:gd name="T0" fmla="*/ 8 w 441"/>
                <a:gd name="T1" fmla="*/ 0 h 585"/>
                <a:gd name="T2" fmla="*/ 5 w 441"/>
                <a:gd name="T3" fmla="*/ 0 h 585"/>
                <a:gd name="T4" fmla="*/ 3 w 441"/>
                <a:gd name="T5" fmla="*/ 3 h 585"/>
                <a:gd name="T6" fmla="*/ 0 w 441"/>
                <a:gd name="T7" fmla="*/ 5 h 585"/>
                <a:gd name="T8" fmla="*/ 0 w 441"/>
                <a:gd name="T9" fmla="*/ 579 h 585"/>
                <a:gd name="T10" fmla="*/ 3 w 441"/>
                <a:gd name="T11" fmla="*/ 582 h 585"/>
                <a:gd name="T12" fmla="*/ 5 w 441"/>
                <a:gd name="T13" fmla="*/ 585 h 585"/>
                <a:gd name="T14" fmla="*/ 435 w 441"/>
                <a:gd name="T15" fmla="*/ 585 h 585"/>
                <a:gd name="T16" fmla="*/ 438 w 441"/>
                <a:gd name="T17" fmla="*/ 582 h 585"/>
                <a:gd name="T18" fmla="*/ 441 w 441"/>
                <a:gd name="T19" fmla="*/ 579 h 585"/>
                <a:gd name="T20" fmla="*/ 441 w 441"/>
                <a:gd name="T21" fmla="*/ 5 h 585"/>
                <a:gd name="T22" fmla="*/ 438 w 441"/>
                <a:gd name="T23" fmla="*/ 3 h 585"/>
                <a:gd name="T24" fmla="*/ 435 w 441"/>
                <a:gd name="T25" fmla="*/ 0 h 585"/>
                <a:gd name="T26" fmla="*/ 433 w 441"/>
                <a:gd name="T27" fmla="*/ 0 h 585"/>
                <a:gd name="T28" fmla="*/ 8 w 441"/>
                <a:gd name="T29" fmla="*/ 0 h 585"/>
                <a:gd name="T30" fmla="*/ 8 w 441"/>
                <a:gd name="T31" fmla="*/ 16 h 585"/>
                <a:gd name="T32" fmla="*/ 433 w 441"/>
                <a:gd name="T33" fmla="*/ 16 h 585"/>
                <a:gd name="T34" fmla="*/ 424 w 441"/>
                <a:gd name="T35" fmla="*/ 8 h 585"/>
                <a:gd name="T36" fmla="*/ 424 w 441"/>
                <a:gd name="T37" fmla="*/ 577 h 585"/>
                <a:gd name="T38" fmla="*/ 433 w 441"/>
                <a:gd name="T39" fmla="*/ 568 h 585"/>
                <a:gd name="T40" fmla="*/ 8 w 441"/>
                <a:gd name="T41" fmla="*/ 568 h 585"/>
                <a:gd name="T42" fmla="*/ 17 w 441"/>
                <a:gd name="T43" fmla="*/ 577 h 585"/>
                <a:gd name="T44" fmla="*/ 17 w 441"/>
                <a:gd name="T45" fmla="*/ 8 h 585"/>
                <a:gd name="T46" fmla="*/ 8 w 441"/>
                <a:gd name="T47" fmla="*/ 16 h 585"/>
                <a:gd name="T48" fmla="*/ 8 w 441"/>
                <a:gd name="T49" fmla="*/ 0 h 58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1"/>
                <a:gd name="T76" fmla="*/ 0 h 585"/>
                <a:gd name="T77" fmla="*/ 441 w 441"/>
                <a:gd name="T78" fmla="*/ 585 h 58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1" h="585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579"/>
                  </a:lnTo>
                  <a:lnTo>
                    <a:pt x="3" y="582"/>
                  </a:lnTo>
                  <a:lnTo>
                    <a:pt x="5" y="585"/>
                  </a:lnTo>
                  <a:lnTo>
                    <a:pt x="435" y="585"/>
                  </a:lnTo>
                  <a:lnTo>
                    <a:pt x="438" y="582"/>
                  </a:lnTo>
                  <a:lnTo>
                    <a:pt x="441" y="579"/>
                  </a:lnTo>
                  <a:lnTo>
                    <a:pt x="441" y="5"/>
                  </a:lnTo>
                  <a:lnTo>
                    <a:pt x="438" y="3"/>
                  </a:lnTo>
                  <a:lnTo>
                    <a:pt x="435" y="0"/>
                  </a:lnTo>
                  <a:lnTo>
                    <a:pt x="433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433" y="16"/>
                  </a:lnTo>
                  <a:lnTo>
                    <a:pt x="424" y="8"/>
                  </a:lnTo>
                  <a:lnTo>
                    <a:pt x="424" y="577"/>
                  </a:lnTo>
                  <a:lnTo>
                    <a:pt x="433" y="568"/>
                  </a:lnTo>
                  <a:lnTo>
                    <a:pt x="8" y="568"/>
                  </a:lnTo>
                  <a:lnTo>
                    <a:pt x="17" y="577"/>
                  </a:lnTo>
                  <a:lnTo>
                    <a:pt x="17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3" name="Rectangle 14"/>
            <p:cNvSpPr>
              <a:spLocks noChangeArrowheads="1"/>
            </p:cNvSpPr>
            <p:nvPr/>
          </p:nvSpPr>
          <p:spPr bwMode="auto">
            <a:xfrm>
              <a:off x="4599" y="1689"/>
              <a:ext cx="8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4" name="Rectangle 15"/>
            <p:cNvSpPr>
              <a:spLocks noChangeArrowheads="1"/>
            </p:cNvSpPr>
            <p:nvPr/>
          </p:nvSpPr>
          <p:spPr bwMode="auto">
            <a:xfrm>
              <a:off x="4520" y="1378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D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4778" y="1369"/>
              <a:ext cx="8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6" name="Rectangle 17"/>
            <p:cNvSpPr>
              <a:spLocks noChangeArrowheads="1"/>
            </p:cNvSpPr>
            <p:nvPr/>
          </p:nvSpPr>
          <p:spPr bwMode="auto">
            <a:xfrm>
              <a:off x="4778" y="1680"/>
              <a:ext cx="8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07" name="Freeform 18"/>
            <p:cNvSpPr>
              <a:spLocks/>
            </p:cNvSpPr>
            <p:nvPr/>
          </p:nvSpPr>
          <p:spPr bwMode="auto">
            <a:xfrm>
              <a:off x="4477" y="1676"/>
              <a:ext cx="86" cy="77"/>
            </a:xfrm>
            <a:custGeom>
              <a:avLst/>
              <a:gdLst>
                <a:gd name="T0" fmla="*/ 14 w 86"/>
                <a:gd name="T1" fmla="*/ 1 h 77"/>
                <a:gd name="T2" fmla="*/ 12 w 86"/>
                <a:gd name="T3" fmla="*/ 1 h 77"/>
                <a:gd name="T4" fmla="*/ 10 w 86"/>
                <a:gd name="T5" fmla="*/ 0 h 77"/>
                <a:gd name="T6" fmla="*/ 5 w 86"/>
                <a:gd name="T7" fmla="*/ 0 h 77"/>
                <a:gd name="T8" fmla="*/ 4 w 86"/>
                <a:gd name="T9" fmla="*/ 1 h 77"/>
                <a:gd name="T10" fmla="*/ 1 w 86"/>
                <a:gd name="T11" fmla="*/ 3 h 77"/>
                <a:gd name="T12" fmla="*/ 1 w 86"/>
                <a:gd name="T13" fmla="*/ 4 h 77"/>
                <a:gd name="T14" fmla="*/ 0 w 86"/>
                <a:gd name="T15" fmla="*/ 7 h 77"/>
                <a:gd name="T16" fmla="*/ 0 w 86"/>
                <a:gd name="T17" fmla="*/ 11 h 77"/>
                <a:gd name="T18" fmla="*/ 1 w 86"/>
                <a:gd name="T19" fmla="*/ 12 h 77"/>
                <a:gd name="T20" fmla="*/ 3 w 86"/>
                <a:gd name="T21" fmla="*/ 15 h 77"/>
                <a:gd name="T22" fmla="*/ 72 w 86"/>
                <a:gd name="T23" fmla="*/ 76 h 77"/>
                <a:gd name="T24" fmla="*/ 73 w 86"/>
                <a:gd name="T25" fmla="*/ 76 h 77"/>
                <a:gd name="T26" fmla="*/ 76 w 86"/>
                <a:gd name="T27" fmla="*/ 77 h 77"/>
                <a:gd name="T28" fmla="*/ 80 w 86"/>
                <a:gd name="T29" fmla="*/ 77 h 77"/>
                <a:gd name="T30" fmla="*/ 82 w 86"/>
                <a:gd name="T31" fmla="*/ 76 h 77"/>
                <a:gd name="T32" fmla="*/ 85 w 86"/>
                <a:gd name="T33" fmla="*/ 75 h 77"/>
                <a:gd name="T34" fmla="*/ 85 w 86"/>
                <a:gd name="T35" fmla="*/ 73 h 77"/>
                <a:gd name="T36" fmla="*/ 86 w 86"/>
                <a:gd name="T37" fmla="*/ 71 h 77"/>
                <a:gd name="T38" fmla="*/ 86 w 86"/>
                <a:gd name="T39" fmla="*/ 66 h 77"/>
                <a:gd name="T40" fmla="*/ 85 w 86"/>
                <a:gd name="T41" fmla="*/ 65 h 77"/>
                <a:gd name="T42" fmla="*/ 83 w 86"/>
                <a:gd name="T43" fmla="*/ 62 h 77"/>
                <a:gd name="T44" fmla="*/ 14 w 86"/>
                <a:gd name="T45" fmla="*/ 1 h 7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"/>
                <a:gd name="T70" fmla="*/ 0 h 77"/>
                <a:gd name="T71" fmla="*/ 86 w 86"/>
                <a:gd name="T72" fmla="*/ 77 h 7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" h="77">
                  <a:moveTo>
                    <a:pt x="14" y="1"/>
                  </a:move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3" y="15"/>
                  </a:lnTo>
                  <a:lnTo>
                    <a:pt x="72" y="76"/>
                  </a:lnTo>
                  <a:lnTo>
                    <a:pt x="73" y="76"/>
                  </a:lnTo>
                  <a:lnTo>
                    <a:pt x="76" y="77"/>
                  </a:lnTo>
                  <a:lnTo>
                    <a:pt x="80" y="77"/>
                  </a:lnTo>
                  <a:lnTo>
                    <a:pt x="82" y="76"/>
                  </a:lnTo>
                  <a:lnTo>
                    <a:pt x="85" y="75"/>
                  </a:lnTo>
                  <a:lnTo>
                    <a:pt x="85" y="73"/>
                  </a:lnTo>
                  <a:lnTo>
                    <a:pt x="86" y="71"/>
                  </a:lnTo>
                  <a:lnTo>
                    <a:pt x="86" y="66"/>
                  </a:lnTo>
                  <a:lnTo>
                    <a:pt x="85" y="65"/>
                  </a:lnTo>
                  <a:lnTo>
                    <a:pt x="83" y="6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8" name="Freeform 19"/>
            <p:cNvSpPr>
              <a:spLocks/>
            </p:cNvSpPr>
            <p:nvPr/>
          </p:nvSpPr>
          <p:spPr bwMode="auto">
            <a:xfrm>
              <a:off x="4477" y="1737"/>
              <a:ext cx="86" cy="62"/>
            </a:xfrm>
            <a:custGeom>
              <a:avLst/>
              <a:gdLst>
                <a:gd name="T0" fmla="*/ 82 w 86"/>
                <a:gd name="T1" fmla="*/ 15 h 62"/>
                <a:gd name="T2" fmla="*/ 85 w 86"/>
                <a:gd name="T3" fmla="*/ 12 h 62"/>
                <a:gd name="T4" fmla="*/ 86 w 86"/>
                <a:gd name="T5" fmla="*/ 10 h 62"/>
                <a:gd name="T6" fmla="*/ 86 w 86"/>
                <a:gd name="T7" fmla="*/ 5 h 62"/>
                <a:gd name="T8" fmla="*/ 83 w 86"/>
                <a:gd name="T9" fmla="*/ 3 h 62"/>
                <a:gd name="T10" fmla="*/ 82 w 86"/>
                <a:gd name="T11" fmla="*/ 1 h 62"/>
                <a:gd name="T12" fmla="*/ 79 w 86"/>
                <a:gd name="T13" fmla="*/ 0 h 62"/>
                <a:gd name="T14" fmla="*/ 75 w 86"/>
                <a:gd name="T15" fmla="*/ 0 h 62"/>
                <a:gd name="T16" fmla="*/ 73 w 86"/>
                <a:gd name="T17" fmla="*/ 1 h 62"/>
                <a:gd name="T18" fmla="*/ 4 w 86"/>
                <a:gd name="T19" fmla="*/ 47 h 62"/>
                <a:gd name="T20" fmla="*/ 1 w 86"/>
                <a:gd name="T21" fmla="*/ 50 h 62"/>
                <a:gd name="T22" fmla="*/ 0 w 86"/>
                <a:gd name="T23" fmla="*/ 53 h 62"/>
                <a:gd name="T24" fmla="*/ 0 w 86"/>
                <a:gd name="T25" fmla="*/ 57 h 62"/>
                <a:gd name="T26" fmla="*/ 3 w 86"/>
                <a:gd name="T27" fmla="*/ 59 h 62"/>
                <a:gd name="T28" fmla="*/ 4 w 86"/>
                <a:gd name="T29" fmla="*/ 61 h 62"/>
                <a:gd name="T30" fmla="*/ 7 w 86"/>
                <a:gd name="T31" fmla="*/ 62 h 62"/>
                <a:gd name="T32" fmla="*/ 11 w 86"/>
                <a:gd name="T33" fmla="*/ 62 h 62"/>
                <a:gd name="T34" fmla="*/ 12 w 86"/>
                <a:gd name="T35" fmla="*/ 61 h 62"/>
                <a:gd name="T36" fmla="*/ 82 w 86"/>
                <a:gd name="T37" fmla="*/ 15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"/>
                <a:gd name="T58" fmla="*/ 0 h 62"/>
                <a:gd name="T59" fmla="*/ 86 w 8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" h="62">
                  <a:moveTo>
                    <a:pt x="82" y="15"/>
                  </a:moveTo>
                  <a:lnTo>
                    <a:pt x="85" y="12"/>
                  </a:lnTo>
                  <a:lnTo>
                    <a:pt x="86" y="10"/>
                  </a:lnTo>
                  <a:lnTo>
                    <a:pt x="86" y="5"/>
                  </a:lnTo>
                  <a:lnTo>
                    <a:pt x="83" y="3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3" y="1"/>
                  </a:lnTo>
                  <a:lnTo>
                    <a:pt x="4" y="47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3" y="59"/>
                  </a:lnTo>
                  <a:lnTo>
                    <a:pt x="4" y="61"/>
                  </a:lnTo>
                  <a:lnTo>
                    <a:pt x="7" y="62"/>
                  </a:lnTo>
                  <a:lnTo>
                    <a:pt x="11" y="62"/>
                  </a:lnTo>
                  <a:lnTo>
                    <a:pt x="12" y="61"/>
                  </a:lnTo>
                  <a:lnTo>
                    <a:pt x="8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09" name="Freeform 20"/>
            <p:cNvSpPr>
              <a:spLocks/>
            </p:cNvSpPr>
            <p:nvPr/>
          </p:nvSpPr>
          <p:spPr bwMode="auto">
            <a:xfrm>
              <a:off x="4671" y="3197"/>
              <a:ext cx="129" cy="244"/>
            </a:xfrm>
            <a:custGeom>
              <a:avLst/>
              <a:gdLst>
                <a:gd name="T0" fmla="*/ 6 w 129"/>
                <a:gd name="T1" fmla="*/ 0 h 244"/>
                <a:gd name="T2" fmla="*/ 0 w 129"/>
                <a:gd name="T3" fmla="*/ 5 h 244"/>
                <a:gd name="T4" fmla="*/ 3 w 129"/>
                <a:gd name="T5" fmla="*/ 14 h 244"/>
                <a:gd name="T6" fmla="*/ 24 w 129"/>
                <a:gd name="T7" fmla="*/ 17 h 244"/>
                <a:gd name="T8" fmla="*/ 43 w 129"/>
                <a:gd name="T9" fmla="*/ 22 h 244"/>
                <a:gd name="T10" fmla="*/ 58 w 129"/>
                <a:gd name="T11" fmla="*/ 29 h 244"/>
                <a:gd name="T12" fmla="*/ 65 w 129"/>
                <a:gd name="T13" fmla="*/ 35 h 244"/>
                <a:gd name="T14" fmla="*/ 82 w 129"/>
                <a:gd name="T15" fmla="*/ 48 h 244"/>
                <a:gd name="T16" fmla="*/ 87 w 129"/>
                <a:gd name="T17" fmla="*/ 53 h 244"/>
                <a:gd name="T18" fmla="*/ 94 w 129"/>
                <a:gd name="T19" fmla="*/ 64 h 244"/>
                <a:gd name="T20" fmla="*/ 100 w 129"/>
                <a:gd name="T21" fmla="*/ 72 h 244"/>
                <a:gd name="T22" fmla="*/ 104 w 129"/>
                <a:gd name="T23" fmla="*/ 80 h 244"/>
                <a:gd name="T24" fmla="*/ 111 w 129"/>
                <a:gd name="T25" fmla="*/ 105 h 244"/>
                <a:gd name="T26" fmla="*/ 112 w 129"/>
                <a:gd name="T27" fmla="*/ 123 h 244"/>
                <a:gd name="T28" fmla="*/ 111 w 129"/>
                <a:gd name="T29" fmla="*/ 126 h 244"/>
                <a:gd name="T30" fmla="*/ 107 w 129"/>
                <a:gd name="T31" fmla="*/ 158 h 244"/>
                <a:gd name="T32" fmla="*/ 103 w 129"/>
                <a:gd name="T33" fmla="*/ 168 h 244"/>
                <a:gd name="T34" fmla="*/ 97 w 129"/>
                <a:gd name="T35" fmla="*/ 176 h 244"/>
                <a:gd name="T36" fmla="*/ 90 w 129"/>
                <a:gd name="T37" fmla="*/ 183 h 244"/>
                <a:gd name="T38" fmla="*/ 86 w 129"/>
                <a:gd name="T39" fmla="*/ 193 h 244"/>
                <a:gd name="T40" fmla="*/ 74 w 129"/>
                <a:gd name="T41" fmla="*/ 202 h 244"/>
                <a:gd name="T42" fmla="*/ 61 w 129"/>
                <a:gd name="T43" fmla="*/ 212 h 244"/>
                <a:gd name="T44" fmla="*/ 54 w 129"/>
                <a:gd name="T45" fmla="*/ 215 h 244"/>
                <a:gd name="T46" fmla="*/ 39 w 129"/>
                <a:gd name="T47" fmla="*/ 223 h 244"/>
                <a:gd name="T48" fmla="*/ 13 w 129"/>
                <a:gd name="T49" fmla="*/ 226 h 244"/>
                <a:gd name="T50" fmla="*/ 8 w 129"/>
                <a:gd name="T51" fmla="*/ 227 h 244"/>
                <a:gd name="T52" fmla="*/ 3 w 129"/>
                <a:gd name="T53" fmla="*/ 230 h 244"/>
                <a:gd name="T54" fmla="*/ 0 w 129"/>
                <a:gd name="T55" fmla="*/ 238 h 244"/>
                <a:gd name="T56" fmla="*/ 6 w 129"/>
                <a:gd name="T57" fmla="*/ 244 h 244"/>
                <a:gd name="T58" fmla="*/ 10 w 129"/>
                <a:gd name="T59" fmla="*/ 244 h 244"/>
                <a:gd name="T60" fmla="*/ 26 w 129"/>
                <a:gd name="T61" fmla="*/ 243 h 244"/>
                <a:gd name="T62" fmla="*/ 49 w 129"/>
                <a:gd name="T63" fmla="*/ 234 h 244"/>
                <a:gd name="T64" fmla="*/ 60 w 129"/>
                <a:gd name="T65" fmla="*/ 232 h 244"/>
                <a:gd name="T66" fmla="*/ 72 w 129"/>
                <a:gd name="T67" fmla="*/ 226 h 244"/>
                <a:gd name="T68" fmla="*/ 85 w 129"/>
                <a:gd name="T69" fmla="*/ 216 h 244"/>
                <a:gd name="T70" fmla="*/ 97 w 129"/>
                <a:gd name="T71" fmla="*/ 204 h 244"/>
                <a:gd name="T72" fmla="*/ 104 w 129"/>
                <a:gd name="T73" fmla="*/ 194 h 244"/>
                <a:gd name="T74" fmla="*/ 111 w 129"/>
                <a:gd name="T75" fmla="*/ 184 h 244"/>
                <a:gd name="T76" fmla="*/ 117 w 129"/>
                <a:gd name="T77" fmla="*/ 173 h 244"/>
                <a:gd name="T78" fmla="*/ 121 w 129"/>
                <a:gd name="T79" fmla="*/ 164 h 244"/>
                <a:gd name="T80" fmla="*/ 128 w 129"/>
                <a:gd name="T81" fmla="*/ 129 h 244"/>
                <a:gd name="T82" fmla="*/ 129 w 129"/>
                <a:gd name="T83" fmla="*/ 121 h 244"/>
                <a:gd name="T84" fmla="*/ 128 w 129"/>
                <a:gd name="T85" fmla="*/ 103 h 244"/>
                <a:gd name="T86" fmla="*/ 118 w 129"/>
                <a:gd name="T87" fmla="*/ 75 h 244"/>
                <a:gd name="T88" fmla="*/ 114 w 129"/>
                <a:gd name="T89" fmla="*/ 64 h 244"/>
                <a:gd name="T90" fmla="*/ 108 w 129"/>
                <a:gd name="T91" fmla="*/ 53 h 244"/>
                <a:gd name="T92" fmla="*/ 101 w 129"/>
                <a:gd name="T93" fmla="*/ 44 h 244"/>
                <a:gd name="T94" fmla="*/ 93 w 129"/>
                <a:gd name="T95" fmla="*/ 35 h 244"/>
                <a:gd name="T96" fmla="*/ 76 w 129"/>
                <a:gd name="T97" fmla="*/ 21 h 244"/>
                <a:gd name="T98" fmla="*/ 64 w 129"/>
                <a:gd name="T99" fmla="*/ 12 h 244"/>
                <a:gd name="T100" fmla="*/ 54 w 129"/>
                <a:gd name="T101" fmla="*/ 8 h 244"/>
                <a:gd name="T102" fmla="*/ 44 w 129"/>
                <a:gd name="T103" fmla="*/ 5 h 244"/>
                <a:gd name="T104" fmla="*/ 8 w 129"/>
                <a:gd name="T105" fmla="*/ 0 h 24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9"/>
                <a:gd name="T160" fmla="*/ 0 h 244"/>
                <a:gd name="T161" fmla="*/ 129 w 129"/>
                <a:gd name="T162" fmla="*/ 244 h 24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9" h="244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4" y="17"/>
                  </a:lnTo>
                  <a:lnTo>
                    <a:pt x="39" y="19"/>
                  </a:lnTo>
                  <a:lnTo>
                    <a:pt x="43" y="22"/>
                  </a:lnTo>
                  <a:lnTo>
                    <a:pt x="54" y="28"/>
                  </a:lnTo>
                  <a:lnTo>
                    <a:pt x="58" y="29"/>
                  </a:lnTo>
                  <a:lnTo>
                    <a:pt x="61" y="30"/>
                  </a:lnTo>
                  <a:lnTo>
                    <a:pt x="65" y="35"/>
                  </a:lnTo>
                  <a:lnTo>
                    <a:pt x="74" y="40"/>
                  </a:lnTo>
                  <a:lnTo>
                    <a:pt x="82" y="48"/>
                  </a:lnTo>
                  <a:lnTo>
                    <a:pt x="86" y="50"/>
                  </a:lnTo>
                  <a:lnTo>
                    <a:pt x="87" y="53"/>
                  </a:lnTo>
                  <a:lnTo>
                    <a:pt x="90" y="60"/>
                  </a:lnTo>
                  <a:lnTo>
                    <a:pt x="94" y="64"/>
                  </a:lnTo>
                  <a:lnTo>
                    <a:pt x="97" y="67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4" y="80"/>
                  </a:lnTo>
                  <a:lnTo>
                    <a:pt x="107" y="85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1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8"/>
                  </a:lnTo>
                  <a:lnTo>
                    <a:pt x="104" y="162"/>
                  </a:lnTo>
                  <a:lnTo>
                    <a:pt x="103" y="168"/>
                  </a:lnTo>
                  <a:lnTo>
                    <a:pt x="100" y="171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7" y="190"/>
                  </a:lnTo>
                  <a:lnTo>
                    <a:pt x="86" y="193"/>
                  </a:lnTo>
                  <a:lnTo>
                    <a:pt x="82" y="194"/>
                  </a:lnTo>
                  <a:lnTo>
                    <a:pt x="74" y="202"/>
                  </a:lnTo>
                  <a:lnTo>
                    <a:pt x="65" y="208"/>
                  </a:lnTo>
                  <a:lnTo>
                    <a:pt x="61" y="212"/>
                  </a:lnTo>
                  <a:lnTo>
                    <a:pt x="58" y="213"/>
                  </a:lnTo>
                  <a:lnTo>
                    <a:pt x="54" y="215"/>
                  </a:lnTo>
                  <a:lnTo>
                    <a:pt x="43" y="220"/>
                  </a:lnTo>
                  <a:lnTo>
                    <a:pt x="39" y="223"/>
                  </a:lnTo>
                  <a:lnTo>
                    <a:pt x="24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3"/>
                  </a:lnTo>
                  <a:lnTo>
                    <a:pt x="26" y="243"/>
                  </a:lnTo>
                  <a:lnTo>
                    <a:pt x="44" y="237"/>
                  </a:lnTo>
                  <a:lnTo>
                    <a:pt x="49" y="234"/>
                  </a:lnTo>
                  <a:lnTo>
                    <a:pt x="54" y="234"/>
                  </a:lnTo>
                  <a:lnTo>
                    <a:pt x="60" y="232"/>
                  </a:lnTo>
                  <a:lnTo>
                    <a:pt x="64" y="230"/>
                  </a:lnTo>
                  <a:lnTo>
                    <a:pt x="72" y="226"/>
                  </a:lnTo>
                  <a:lnTo>
                    <a:pt x="76" y="222"/>
                  </a:lnTo>
                  <a:lnTo>
                    <a:pt x="85" y="216"/>
                  </a:lnTo>
                  <a:lnTo>
                    <a:pt x="93" y="208"/>
                  </a:lnTo>
                  <a:lnTo>
                    <a:pt x="97" y="204"/>
                  </a:lnTo>
                  <a:lnTo>
                    <a:pt x="101" y="198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8" y="168"/>
                  </a:lnTo>
                  <a:lnTo>
                    <a:pt x="121" y="164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1"/>
                  </a:lnTo>
                  <a:lnTo>
                    <a:pt x="128" y="114"/>
                  </a:lnTo>
                  <a:lnTo>
                    <a:pt x="128" y="103"/>
                  </a:lnTo>
                  <a:lnTo>
                    <a:pt x="121" y="79"/>
                  </a:lnTo>
                  <a:lnTo>
                    <a:pt x="118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101" y="44"/>
                  </a:lnTo>
                  <a:lnTo>
                    <a:pt x="97" y="39"/>
                  </a:lnTo>
                  <a:lnTo>
                    <a:pt x="93" y="35"/>
                  </a:lnTo>
                  <a:lnTo>
                    <a:pt x="85" y="26"/>
                  </a:lnTo>
                  <a:lnTo>
                    <a:pt x="76" y="21"/>
                  </a:lnTo>
                  <a:lnTo>
                    <a:pt x="72" y="17"/>
                  </a:lnTo>
                  <a:lnTo>
                    <a:pt x="64" y="12"/>
                  </a:lnTo>
                  <a:lnTo>
                    <a:pt x="60" y="11"/>
                  </a:lnTo>
                  <a:lnTo>
                    <a:pt x="54" y="8"/>
                  </a:lnTo>
                  <a:lnTo>
                    <a:pt x="49" y="8"/>
                  </a:lnTo>
                  <a:lnTo>
                    <a:pt x="44" y="5"/>
                  </a:lnTo>
                  <a:lnTo>
                    <a:pt x="2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0" name="Freeform 21"/>
            <p:cNvSpPr>
              <a:spLocks/>
            </p:cNvSpPr>
            <p:nvPr/>
          </p:nvSpPr>
          <p:spPr bwMode="auto">
            <a:xfrm>
              <a:off x="4514" y="3197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5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5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1" name="Freeform 22"/>
            <p:cNvSpPr>
              <a:spLocks/>
            </p:cNvSpPr>
            <p:nvPr/>
          </p:nvSpPr>
          <p:spPr bwMode="auto">
            <a:xfrm>
              <a:off x="4514" y="3424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6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6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6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2" name="Freeform 23"/>
            <p:cNvSpPr>
              <a:spLocks/>
            </p:cNvSpPr>
            <p:nvPr/>
          </p:nvSpPr>
          <p:spPr bwMode="auto">
            <a:xfrm>
              <a:off x="4514" y="3197"/>
              <a:ext cx="17" cy="244"/>
            </a:xfrm>
            <a:custGeom>
              <a:avLst/>
              <a:gdLst>
                <a:gd name="T0" fmla="*/ 17 w 17"/>
                <a:gd name="T1" fmla="*/ 8 h 244"/>
                <a:gd name="T2" fmla="*/ 17 w 17"/>
                <a:gd name="T3" fmla="*/ 5 h 244"/>
                <a:gd name="T4" fmla="*/ 14 w 17"/>
                <a:gd name="T5" fmla="*/ 3 h 244"/>
                <a:gd name="T6" fmla="*/ 11 w 17"/>
                <a:gd name="T7" fmla="*/ 0 h 244"/>
                <a:gd name="T8" fmla="*/ 6 w 17"/>
                <a:gd name="T9" fmla="*/ 0 h 244"/>
                <a:gd name="T10" fmla="*/ 3 w 17"/>
                <a:gd name="T11" fmla="*/ 3 h 244"/>
                <a:gd name="T12" fmla="*/ 0 w 17"/>
                <a:gd name="T13" fmla="*/ 5 h 244"/>
                <a:gd name="T14" fmla="*/ 0 w 17"/>
                <a:gd name="T15" fmla="*/ 238 h 244"/>
                <a:gd name="T16" fmla="*/ 3 w 17"/>
                <a:gd name="T17" fmla="*/ 241 h 244"/>
                <a:gd name="T18" fmla="*/ 6 w 17"/>
                <a:gd name="T19" fmla="*/ 244 h 244"/>
                <a:gd name="T20" fmla="*/ 11 w 17"/>
                <a:gd name="T21" fmla="*/ 244 h 244"/>
                <a:gd name="T22" fmla="*/ 14 w 17"/>
                <a:gd name="T23" fmla="*/ 241 h 244"/>
                <a:gd name="T24" fmla="*/ 17 w 17"/>
                <a:gd name="T25" fmla="*/ 238 h 244"/>
                <a:gd name="T26" fmla="*/ 17 w 17"/>
                <a:gd name="T27" fmla="*/ 236 h 244"/>
                <a:gd name="T28" fmla="*/ 17 w 17"/>
                <a:gd name="T29" fmla="*/ 8 h 2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4"/>
                <a:gd name="T47" fmla="*/ 17 w 17"/>
                <a:gd name="T48" fmla="*/ 244 h 2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4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11" y="244"/>
                  </a:lnTo>
                  <a:lnTo>
                    <a:pt x="14" y="241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3" name="Oval 24"/>
            <p:cNvSpPr>
              <a:spLocks noChangeArrowheads="1"/>
            </p:cNvSpPr>
            <p:nvPr/>
          </p:nvSpPr>
          <p:spPr bwMode="auto">
            <a:xfrm>
              <a:off x="4320" y="2863"/>
              <a:ext cx="54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4" name="Freeform 25"/>
            <p:cNvSpPr>
              <a:spLocks/>
            </p:cNvSpPr>
            <p:nvPr/>
          </p:nvSpPr>
          <p:spPr bwMode="auto">
            <a:xfrm>
              <a:off x="4312" y="2854"/>
              <a:ext cx="68" cy="68"/>
            </a:xfrm>
            <a:custGeom>
              <a:avLst/>
              <a:gdLst>
                <a:gd name="T0" fmla="*/ 1 w 68"/>
                <a:gd name="T1" fmla="*/ 46 h 68"/>
                <a:gd name="T2" fmla="*/ 3 w 68"/>
                <a:gd name="T3" fmla="*/ 50 h 68"/>
                <a:gd name="T4" fmla="*/ 11 w 68"/>
                <a:gd name="T5" fmla="*/ 59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0 w 68"/>
                <a:gd name="T13" fmla="*/ 68 h 68"/>
                <a:gd name="T14" fmla="*/ 40 w 68"/>
                <a:gd name="T15" fmla="*/ 66 h 68"/>
                <a:gd name="T16" fmla="*/ 51 w 68"/>
                <a:gd name="T17" fmla="*/ 64 h 68"/>
                <a:gd name="T18" fmla="*/ 51 w 68"/>
                <a:gd name="T19" fmla="*/ 64 h 68"/>
                <a:gd name="T20" fmla="*/ 54 w 68"/>
                <a:gd name="T21" fmla="*/ 61 h 68"/>
                <a:gd name="T22" fmla="*/ 57 w 68"/>
                <a:gd name="T23" fmla="*/ 59 h 68"/>
                <a:gd name="T24" fmla="*/ 65 w 68"/>
                <a:gd name="T25" fmla="*/ 50 h 68"/>
                <a:gd name="T26" fmla="*/ 66 w 68"/>
                <a:gd name="T27" fmla="*/ 46 h 68"/>
                <a:gd name="T28" fmla="*/ 61 w 68"/>
                <a:gd name="T29" fmla="*/ 43 h 68"/>
                <a:gd name="T30" fmla="*/ 68 w 68"/>
                <a:gd name="T31" fmla="*/ 24 h 68"/>
                <a:gd name="T32" fmla="*/ 62 w 68"/>
                <a:gd name="T33" fmla="*/ 17 h 68"/>
                <a:gd name="T34" fmla="*/ 61 w 68"/>
                <a:gd name="T35" fmla="*/ 13 h 68"/>
                <a:gd name="T36" fmla="*/ 58 w 68"/>
                <a:gd name="T37" fmla="*/ 10 h 68"/>
                <a:gd name="T38" fmla="*/ 55 w 68"/>
                <a:gd name="T39" fmla="*/ 7 h 68"/>
                <a:gd name="T40" fmla="*/ 51 w 68"/>
                <a:gd name="T41" fmla="*/ 6 h 68"/>
                <a:gd name="T42" fmla="*/ 44 w 68"/>
                <a:gd name="T43" fmla="*/ 0 h 68"/>
                <a:gd name="T44" fmla="*/ 17 w 68"/>
                <a:gd name="T45" fmla="*/ 5 h 68"/>
                <a:gd name="T46" fmla="*/ 17 w 68"/>
                <a:gd name="T47" fmla="*/ 5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1 w 68"/>
                <a:gd name="T55" fmla="*/ 23 h 68"/>
                <a:gd name="T56" fmla="*/ 17 w 68"/>
                <a:gd name="T57" fmla="*/ 35 h 68"/>
                <a:gd name="T58" fmla="*/ 15 w 68"/>
                <a:gd name="T59" fmla="*/ 28 h 68"/>
                <a:gd name="T60" fmla="*/ 21 w 68"/>
                <a:gd name="T61" fmla="*/ 23 h 68"/>
                <a:gd name="T62" fmla="*/ 23 w 68"/>
                <a:gd name="T63" fmla="*/ 20 h 68"/>
                <a:gd name="T64" fmla="*/ 26 w 68"/>
                <a:gd name="T65" fmla="*/ 17 h 68"/>
                <a:gd name="T66" fmla="*/ 23 w 68"/>
                <a:gd name="T67" fmla="*/ 20 h 68"/>
                <a:gd name="T68" fmla="*/ 28 w 68"/>
                <a:gd name="T69" fmla="*/ 18 h 68"/>
                <a:gd name="T70" fmla="*/ 39 w 68"/>
                <a:gd name="T71" fmla="*/ 17 h 68"/>
                <a:gd name="T72" fmla="*/ 40 w 68"/>
                <a:gd name="T73" fmla="*/ 17 h 68"/>
                <a:gd name="T74" fmla="*/ 44 w 68"/>
                <a:gd name="T75" fmla="*/ 18 h 68"/>
                <a:gd name="T76" fmla="*/ 47 w 68"/>
                <a:gd name="T77" fmla="*/ 21 h 68"/>
                <a:gd name="T78" fmla="*/ 50 w 68"/>
                <a:gd name="T79" fmla="*/ 24 h 68"/>
                <a:gd name="T80" fmla="*/ 51 w 68"/>
                <a:gd name="T81" fmla="*/ 28 h 68"/>
                <a:gd name="T82" fmla="*/ 51 w 68"/>
                <a:gd name="T83" fmla="*/ 30 h 68"/>
                <a:gd name="T84" fmla="*/ 61 w 68"/>
                <a:gd name="T85" fmla="*/ 27 h 68"/>
                <a:gd name="T86" fmla="*/ 50 w 68"/>
                <a:gd name="T87" fmla="*/ 41 h 68"/>
                <a:gd name="T88" fmla="*/ 48 w 68"/>
                <a:gd name="T89" fmla="*/ 45 h 68"/>
                <a:gd name="T90" fmla="*/ 51 w 68"/>
                <a:gd name="T91" fmla="*/ 42 h 68"/>
                <a:gd name="T92" fmla="*/ 48 w 68"/>
                <a:gd name="T93" fmla="*/ 45 h 68"/>
                <a:gd name="T94" fmla="*/ 46 w 68"/>
                <a:gd name="T95" fmla="*/ 48 h 68"/>
                <a:gd name="T96" fmla="*/ 40 w 68"/>
                <a:gd name="T97" fmla="*/ 53 h 68"/>
                <a:gd name="T98" fmla="*/ 29 w 68"/>
                <a:gd name="T99" fmla="*/ 55 h 68"/>
                <a:gd name="T100" fmla="*/ 36 w 68"/>
                <a:gd name="T101" fmla="*/ 52 h 68"/>
                <a:gd name="T102" fmla="*/ 28 w 68"/>
                <a:gd name="T103" fmla="*/ 53 h 68"/>
                <a:gd name="T104" fmla="*/ 22 w 68"/>
                <a:gd name="T105" fmla="*/ 48 h 68"/>
                <a:gd name="T106" fmla="*/ 19 w 68"/>
                <a:gd name="T107" fmla="*/ 45 h 68"/>
                <a:gd name="T108" fmla="*/ 17 w 68"/>
                <a:gd name="T109" fmla="*/ 42 h 68"/>
                <a:gd name="T110" fmla="*/ 19 w 68"/>
                <a:gd name="T111" fmla="*/ 45 h 68"/>
                <a:gd name="T112" fmla="*/ 18 w 68"/>
                <a:gd name="T113" fmla="*/ 41 h 68"/>
                <a:gd name="T114" fmla="*/ 0 w 68"/>
                <a:gd name="T115" fmla="*/ 35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5"/>
                  </a:moveTo>
                  <a:lnTo>
                    <a:pt x="0" y="45"/>
                  </a:lnTo>
                  <a:lnTo>
                    <a:pt x="1" y="46"/>
                  </a:lnTo>
                  <a:lnTo>
                    <a:pt x="4" y="52"/>
                  </a:lnTo>
                  <a:lnTo>
                    <a:pt x="5" y="52"/>
                  </a:lnTo>
                  <a:lnTo>
                    <a:pt x="3" y="50"/>
                  </a:lnTo>
                  <a:lnTo>
                    <a:pt x="4" y="52"/>
                  </a:lnTo>
                  <a:lnTo>
                    <a:pt x="7" y="56"/>
                  </a:lnTo>
                  <a:lnTo>
                    <a:pt x="11" y="59"/>
                  </a:lnTo>
                  <a:lnTo>
                    <a:pt x="7" y="55"/>
                  </a:lnTo>
                  <a:lnTo>
                    <a:pt x="10" y="59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2" y="61"/>
                  </a:lnTo>
                  <a:lnTo>
                    <a:pt x="17" y="64"/>
                  </a:lnTo>
                  <a:lnTo>
                    <a:pt x="18" y="66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22" y="67"/>
                  </a:lnTo>
                  <a:lnTo>
                    <a:pt x="23" y="68"/>
                  </a:lnTo>
                  <a:lnTo>
                    <a:pt x="30" y="68"/>
                  </a:lnTo>
                  <a:lnTo>
                    <a:pt x="29" y="67"/>
                  </a:lnTo>
                  <a:lnTo>
                    <a:pt x="43" y="61"/>
                  </a:lnTo>
                  <a:lnTo>
                    <a:pt x="40" y="66"/>
                  </a:lnTo>
                  <a:lnTo>
                    <a:pt x="44" y="68"/>
                  </a:lnTo>
                  <a:lnTo>
                    <a:pt x="46" y="67"/>
                  </a:lnTo>
                  <a:lnTo>
                    <a:pt x="51" y="64"/>
                  </a:lnTo>
                  <a:lnTo>
                    <a:pt x="51" y="63"/>
                  </a:lnTo>
                  <a:lnTo>
                    <a:pt x="50" y="66"/>
                  </a:lnTo>
                  <a:lnTo>
                    <a:pt x="51" y="64"/>
                  </a:lnTo>
                  <a:lnTo>
                    <a:pt x="55" y="61"/>
                  </a:lnTo>
                  <a:lnTo>
                    <a:pt x="58" y="57"/>
                  </a:lnTo>
                  <a:lnTo>
                    <a:pt x="54" y="61"/>
                  </a:lnTo>
                  <a:lnTo>
                    <a:pt x="58" y="59"/>
                  </a:lnTo>
                  <a:lnTo>
                    <a:pt x="61" y="55"/>
                  </a:lnTo>
                  <a:lnTo>
                    <a:pt x="57" y="59"/>
                  </a:lnTo>
                  <a:lnTo>
                    <a:pt x="61" y="56"/>
                  </a:lnTo>
                  <a:lnTo>
                    <a:pt x="64" y="52"/>
                  </a:lnTo>
                  <a:lnTo>
                    <a:pt x="65" y="50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66" y="46"/>
                  </a:lnTo>
                  <a:lnTo>
                    <a:pt x="68" y="45"/>
                  </a:lnTo>
                  <a:lnTo>
                    <a:pt x="65" y="41"/>
                  </a:lnTo>
                  <a:lnTo>
                    <a:pt x="61" y="43"/>
                  </a:lnTo>
                  <a:lnTo>
                    <a:pt x="66" y="30"/>
                  </a:lnTo>
                  <a:lnTo>
                    <a:pt x="68" y="31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4" y="17"/>
                  </a:lnTo>
                  <a:lnTo>
                    <a:pt x="62" y="17"/>
                  </a:lnTo>
                  <a:lnTo>
                    <a:pt x="65" y="18"/>
                  </a:lnTo>
                  <a:lnTo>
                    <a:pt x="64" y="17"/>
                  </a:lnTo>
                  <a:lnTo>
                    <a:pt x="61" y="13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8" y="10"/>
                  </a:lnTo>
                  <a:lnTo>
                    <a:pt x="54" y="7"/>
                  </a:lnTo>
                  <a:lnTo>
                    <a:pt x="58" y="12"/>
                  </a:lnTo>
                  <a:lnTo>
                    <a:pt x="55" y="7"/>
                  </a:lnTo>
                  <a:lnTo>
                    <a:pt x="51" y="5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2" y="7"/>
                  </a:lnTo>
                  <a:lnTo>
                    <a:pt x="10" y="12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3"/>
                  </a:lnTo>
                  <a:lnTo>
                    <a:pt x="4" y="17"/>
                  </a:lnTo>
                  <a:lnTo>
                    <a:pt x="3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17" y="35"/>
                  </a:lnTo>
                  <a:lnTo>
                    <a:pt x="17" y="30"/>
                  </a:lnTo>
                  <a:lnTo>
                    <a:pt x="18" y="28"/>
                  </a:lnTo>
                  <a:lnTo>
                    <a:pt x="15" y="28"/>
                  </a:lnTo>
                  <a:lnTo>
                    <a:pt x="17" y="28"/>
                  </a:lnTo>
                  <a:lnTo>
                    <a:pt x="19" y="24"/>
                  </a:lnTo>
                  <a:lnTo>
                    <a:pt x="21" y="23"/>
                  </a:lnTo>
                  <a:lnTo>
                    <a:pt x="18" y="24"/>
                  </a:lnTo>
                  <a:lnTo>
                    <a:pt x="17" y="27"/>
                  </a:lnTo>
                  <a:lnTo>
                    <a:pt x="23" y="20"/>
                  </a:lnTo>
                  <a:lnTo>
                    <a:pt x="21" y="21"/>
                  </a:lnTo>
                  <a:lnTo>
                    <a:pt x="19" y="24"/>
                  </a:lnTo>
                  <a:lnTo>
                    <a:pt x="26" y="17"/>
                  </a:lnTo>
                  <a:lnTo>
                    <a:pt x="23" y="18"/>
                  </a:lnTo>
                  <a:lnTo>
                    <a:pt x="22" y="21"/>
                  </a:lnTo>
                  <a:lnTo>
                    <a:pt x="23" y="20"/>
                  </a:lnTo>
                  <a:lnTo>
                    <a:pt x="28" y="17"/>
                  </a:lnTo>
                  <a:lnTo>
                    <a:pt x="28" y="16"/>
                  </a:lnTo>
                  <a:lnTo>
                    <a:pt x="28" y="18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4" y="20"/>
                  </a:lnTo>
                  <a:lnTo>
                    <a:pt x="46" y="21"/>
                  </a:lnTo>
                  <a:lnTo>
                    <a:pt x="44" y="18"/>
                  </a:lnTo>
                  <a:lnTo>
                    <a:pt x="42" y="17"/>
                  </a:lnTo>
                  <a:lnTo>
                    <a:pt x="48" y="24"/>
                  </a:lnTo>
                  <a:lnTo>
                    <a:pt x="47" y="21"/>
                  </a:lnTo>
                  <a:lnTo>
                    <a:pt x="44" y="20"/>
                  </a:lnTo>
                  <a:lnTo>
                    <a:pt x="51" y="27"/>
                  </a:lnTo>
                  <a:lnTo>
                    <a:pt x="50" y="24"/>
                  </a:lnTo>
                  <a:lnTo>
                    <a:pt x="47" y="23"/>
                  </a:lnTo>
                  <a:lnTo>
                    <a:pt x="48" y="24"/>
                  </a:lnTo>
                  <a:lnTo>
                    <a:pt x="51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1" y="30"/>
                  </a:lnTo>
                  <a:lnTo>
                    <a:pt x="51" y="37"/>
                  </a:lnTo>
                  <a:lnTo>
                    <a:pt x="55" y="41"/>
                  </a:lnTo>
                  <a:lnTo>
                    <a:pt x="61" y="27"/>
                  </a:lnTo>
                  <a:lnTo>
                    <a:pt x="54" y="30"/>
                  </a:lnTo>
                  <a:lnTo>
                    <a:pt x="51" y="39"/>
                  </a:lnTo>
                  <a:lnTo>
                    <a:pt x="50" y="41"/>
                  </a:lnTo>
                  <a:lnTo>
                    <a:pt x="53" y="41"/>
                  </a:lnTo>
                  <a:lnTo>
                    <a:pt x="51" y="41"/>
                  </a:lnTo>
                  <a:lnTo>
                    <a:pt x="48" y="45"/>
                  </a:lnTo>
                  <a:lnTo>
                    <a:pt x="47" y="46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44" y="49"/>
                  </a:lnTo>
                  <a:lnTo>
                    <a:pt x="47" y="48"/>
                  </a:lnTo>
                  <a:lnTo>
                    <a:pt x="48" y="45"/>
                  </a:lnTo>
                  <a:lnTo>
                    <a:pt x="42" y="52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4" y="49"/>
                  </a:lnTo>
                  <a:lnTo>
                    <a:pt x="40" y="52"/>
                  </a:lnTo>
                  <a:lnTo>
                    <a:pt x="40" y="53"/>
                  </a:lnTo>
                  <a:lnTo>
                    <a:pt x="40" y="50"/>
                  </a:lnTo>
                  <a:lnTo>
                    <a:pt x="39" y="52"/>
                  </a:lnTo>
                  <a:lnTo>
                    <a:pt x="29" y="55"/>
                  </a:lnTo>
                  <a:lnTo>
                    <a:pt x="26" y="61"/>
                  </a:lnTo>
                  <a:lnTo>
                    <a:pt x="40" y="56"/>
                  </a:lnTo>
                  <a:lnTo>
                    <a:pt x="36" y="52"/>
                  </a:lnTo>
                  <a:lnTo>
                    <a:pt x="29" y="52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3" y="49"/>
                  </a:lnTo>
                  <a:lnTo>
                    <a:pt x="22" y="48"/>
                  </a:lnTo>
                  <a:lnTo>
                    <a:pt x="23" y="50"/>
                  </a:lnTo>
                  <a:lnTo>
                    <a:pt x="26" y="52"/>
                  </a:lnTo>
                  <a:lnTo>
                    <a:pt x="19" y="45"/>
                  </a:lnTo>
                  <a:lnTo>
                    <a:pt x="21" y="48"/>
                  </a:lnTo>
                  <a:lnTo>
                    <a:pt x="23" y="49"/>
                  </a:lnTo>
                  <a:lnTo>
                    <a:pt x="17" y="42"/>
                  </a:lnTo>
                  <a:lnTo>
                    <a:pt x="18" y="45"/>
                  </a:lnTo>
                  <a:lnTo>
                    <a:pt x="21" y="46"/>
                  </a:lnTo>
                  <a:lnTo>
                    <a:pt x="19" y="45"/>
                  </a:lnTo>
                  <a:lnTo>
                    <a:pt x="17" y="41"/>
                  </a:lnTo>
                  <a:lnTo>
                    <a:pt x="15" y="41"/>
                  </a:lnTo>
                  <a:lnTo>
                    <a:pt x="18" y="41"/>
                  </a:lnTo>
                  <a:lnTo>
                    <a:pt x="17" y="39"/>
                  </a:lnTo>
                  <a:lnTo>
                    <a:pt x="17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5" name="Freeform 26"/>
            <p:cNvSpPr>
              <a:spLocks/>
            </p:cNvSpPr>
            <p:nvPr/>
          </p:nvSpPr>
          <p:spPr bwMode="auto">
            <a:xfrm>
              <a:off x="4451" y="2447"/>
              <a:ext cx="441" cy="585"/>
            </a:xfrm>
            <a:custGeom>
              <a:avLst/>
              <a:gdLst>
                <a:gd name="T0" fmla="*/ 8 w 441"/>
                <a:gd name="T1" fmla="*/ 0 h 585"/>
                <a:gd name="T2" fmla="*/ 5 w 441"/>
                <a:gd name="T3" fmla="*/ 0 h 585"/>
                <a:gd name="T4" fmla="*/ 2 w 441"/>
                <a:gd name="T5" fmla="*/ 3 h 585"/>
                <a:gd name="T6" fmla="*/ 0 w 441"/>
                <a:gd name="T7" fmla="*/ 5 h 585"/>
                <a:gd name="T8" fmla="*/ 0 w 441"/>
                <a:gd name="T9" fmla="*/ 579 h 585"/>
                <a:gd name="T10" fmla="*/ 2 w 441"/>
                <a:gd name="T11" fmla="*/ 582 h 585"/>
                <a:gd name="T12" fmla="*/ 5 w 441"/>
                <a:gd name="T13" fmla="*/ 585 h 585"/>
                <a:gd name="T14" fmla="*/ 435 w 441"/>
                <a:gd name="T15" fmla="*/ 585 h 585"/>
                <a:gd name="T16" fmla="*/ 438 w 441"/>
                <a:gd name="T17" fmla="*/ 582 h 585"/>
                <a:gd name="T18" fmla="*/ 441 w 441"/>
                <a:gd name="T19" fmla="*/ 579 h 585"/>
                <a:gd name="T20" fmla="*/ 441 w 441"/>
                <a:gd name="T21" fmla="*/ 5 h 585"/>
                <a:gd name="T22" fmla="*/ 438 w 441"/>
                <a:gd name="T23" fmla="*/ 3 h 585"/>
                <a:gd name="T24" fmla="*/ 435 w 441"/>
                <a:gd name="T25" fmla="*/ 0 h 585"/>
                <a:gd name="T26" fmla="*/ 432 w 441"/>
                <a:gd name="T27" fmla="*/ 0 h 585"/>
                <a:gd name="T28" fmla="*/ 8 w 441"/>
                <a:gd name="T29" fmla="*/ 0 h 585"/>
                <a:gd name="T30" fmla="*/ 8 w 441"/>
                <a:gd name="T31" fmla="*/ 16 h 585"/>
                <a:gd name="T32" fmla="*/ 432 w 441"/>
                <a:gd name="T33" fmla="*/ 16 h 585"/>
                <a:gd name="T34" fmla="*/ 424 w 441"/>
                <a:gd name="T35" fmla="*/ 8 h 585"/>
                <a:gd name="T36" fmla="*/ 424 w 441"/>
                <a:gd name="T37" fmla="*/ 577 h 585"/>
                <a:gd name="T38" fmla="*/ 432 w 441"/>
                <a:gd name="T39" fmla="*/ 568 h 585"/>
                <a:gd name="T40" fmla="*/ 8 w 441"/>
                <a:gd name="T41" fmla="*/ 568 h 585"/>
                <a:gd name="T42" fmla="*/ 16 w 441"/>
                <a:gd name="T43" fmla="*/ 577 h 585"/>
                <a:gd name="T44" fmla="*/ 16 w 441"/>
                <a:gd name="T45" fmla="*/ 8 h 585"/>
                <a:gd name="T46" fmla="*/ 8 w 441"/>
                <a:gd name="T47" fmla="*/ 16 h 585"/>
                <a:gd name="T48" fmla="*/ 8 w 441"/>
                <a:gd name="T49" fmla="*/ 0 h 58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1"/>
                <a:gd name="T76" fmla="*/ 0 h 585"/>
                <a:gd name="T77" fmla="*/ 441 w 441"/>
                <a:gd name="T78" fmla="*/ 585 h 58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1" h="585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79"/>
                  </a:lnTo>
                  <a:lnTo>
                    <a:pt x="2" y="582"/>
                  </a:lnTo>
                  <a:lnTo>
                    <a:pt x="5" y="585"/>
                  </a:lnTo>
                  <a:lnTo>
                    <a:pt x="435" y="585"/>
                  </a:lnTo>
                  <a:lnTo>
                    <a:pt x="438" y="582"/>
                  </a:lnTo>
                  <a:lnTo>
                    <a:pt x="441" y="579"/>
                  </a:lnTo>
                  <a:lnTo>
                    <a:pt x="441" y="5"/>
                  </a:lnTo>
                  <a:lnTo>
                    <a:pt x="438" y="3"/>
                  </a:lnTo>
                  <a:lnTo>
                    <a:pt x="435" y="0"/>
                  </a:lnTo>
                  <a:lnTo>
                    <a:pt x="432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432" y="16"/>
                  </a:lnTo>
                  <a:lnTo>
                    <a:pt x="424" y="8"/>
                  </a:lnTo>
                  <a:lnTo>
                    <a:pt x="424" y="577"/>
                  </a:lnTo>
                  <a:lnTo>
                    <a:pt x="432" y="568"/>
                  </a:lnTo>
                  <a:lnTo>
                    <a:pt x="8" y="568"/>
                  </a:lnTo>
                  <a:lnTo>
                    <a:pt x="16" y="577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16" name="Rectangle 27"/>
            <p:cNvSpPr>
              <a:spLocks noChangeArrowheads="1"/>
            </p:cNvSpPr>
            <p:nvPr/>
          </p:nvSpPr>
          <p:spPr bwMode="auto">
            <a:xfrm>
              <a:off x="4574" y="2834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7" name="Rectangle 28"/>
            <p:cNvSpPr>
              <a:spLocks noChangeArrowheads="1"/>
            </p:cNvSpPr>
            <p:nvPr/>
          </p:nvSpPr>
          <p:spPr bwMode="auto">
            <a:xfrm>
              <a:off x="4494" y="2522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D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8" name="Rectangle 29"/>
            <p:cNvSpPr>
              <a:spLocks noChangeArrowheads="1"/>
            </p:cNvSpPr>
            <p:nvPr/>
          </p:nvSpPr>
          <p:spPr bwMode="auto">
            <a:xfrm>
              <a:off x="4752" y="2513"/>
              <a:ext cx="8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19" name="Rectangle 30"/>
            <p:cNvSpPr>
              <a:spLocks noChangeArrowheads="1"/>
            </p:cNvSpPr>
            <p:nvPr/>
          </p:nvSpPr>
          <p:spPr bwMode="auto">
            <a:xfrm>
              <a:off x="4752" y="2824"/>
              <a:ext cx="11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Q'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20" name="Freeform 31"/>
            <p:cNvSpPr>
              <a:spLocks/>
            </p:cNvSpPr>
            <p:nvPr/>
          </p:nvSpPr>
          <p:spPr bwMode="auto">
            <a:xfrm>
              <a:off x="4451" y="2820"/>
              <a:ext cx="86" cy="77"/>
            </a:xfrm>
            <a:custGeom>
              <a:avLst/>
              <a:gdLst>
                <a:gd name="T0" fmla="*/ 13 w 86"/>
                <a:gd name="T1" fmla="*/ 1 h 77"/>
                <a:gd name="T2" fmla="*/ 12 w 86"/>
                <a:gd name="T3" fmla="*/ 1 h 77"/>
                <a:gd name="T4" fmla="*/ 9 w 86"/>
                <a:gd name="T5" fmla="*/ 0 h 77"/>
                <a:gd name="T6" fmla="*/ 5 w 86"/>
                <a:gd name="T7" fmla="*/ 0 h 77"/>
                <a:gd name="T8" fmla="*/ 4 w 86"/>
                <a:gd name="T9" fmla="*/ 1 h 77"/>
                <a:gd name="T10" fmla="*/ 1 w 86"/>
                <a:gd name="T11" fmla="*/ 3 h 77"/>
                <a:gd name="T12" fmla="*/ 1 w 86"/>
                <a:gd name="T13" fmla="*/ 4 h 77"/>
                <a:gd name="T14" fmla="*/ 0 w 86"/>
                <a:gd name="T15" fmla="*/ 7 h 77"/>
                <a:gd name="T16" fmla="*/ 0 w 86"/>
                <a:gd name="T17" fmla="*/ 11 h 77"/>
                <a:gd name="T18" fmla="*/ 1 w 86"/>
                <a:gd name="T19" fmla="*/ 12 h 77"/>
                <a:gd name="T20" fmla="*/ 2 w 86"/>
                <a:gd name="T21" fmla="*/ 15 h 77"/>
                <a:gd name="T22" fmla="*/ 72 w 86"/>
                <a:gd name="T23" fmla="*/ 76 h 77"/>
                <a:gd name="T24" fmla="*/ 73 w 86"/>
                <a:gd name="T25" fmla="*/ 76 h 77"/>
                <a:gd name="T26" fmla="*/ 76 w 86"/>
                <a:gd name="T27" fmla="*/ 77 h 77"/>
                <a:gd name="T28" fmla="*/ 80 w 86"/>
                <a:gd name="T29" fmla="*/ 77 h 77"/>
                <a:gd name="T30" fmla="*/ 81 w 86"/>
                <a:gd name="T31" fmla="*/ 76 h 77"/>
                <a:gd name="T32" fmla="*/ 84 w 86"/>
                <a:gd name="T33" fmla="*/ 75 h 77"/>
                <a:gd name="T34" fmla="*/ 84 w 86"/>
                <a:gd name="T35" fmla="*/ 73 h 77"/>
                <a:gd name="T36" fmla="*/ 86 w 86"/>
                <a:gd name="T37" fmla="*/ 71 h 77"/>
                <a:gd name="T38" fmla="*/ 86 w 86"/>
                <a:gd name="T39" fmla="*/ 66 h 77"/>
                <a:gd name="T40" fmla="*/ 84 w 86"/>
                <a:gd name="T41" fmla="*/ 65 h 77"/>
                <a:gd name="T42" fmla="*/ 83 w 86"/>
                <a:gd name="T43" fmla="*/ 62 h 77"/>
                <a:gd name="T44" fmla="*/ 13 w 86"/>
                <a:gd name="T45" fmla="*/ 1 h 7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"/>
                <a:gd name="T70" fmla="*/ 0 h 77"/>
                <a:gd name="T71" fmla="*/ 86 w 86"/>
                <a:gd name="T72" fmla="*/ 77 h 7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" h="77">
                  <a:moveTo>
                    <a:pt x="13" y="1"/>
                  </a:move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72" y="76"/>
                  </a:lnTo>
                  <a:lnTo>
                    <a:pt x="73" y="76"/>
                  </a:lnTo>
                  <a:lnTo>
                    <a:pt x="76" y="77"/>
                  </a:lnTo>
                  <a:lnTo>
                    <a:pt x="80" y="77"/>
                  </a:lnTo>
                  <a:lnTo>
                    <a:pt x="81" y="76"/>
                  </a:lnTo>
                  <a:lnTo>
                    <a:pt x="84" y="75"/>
                  </a:lnTo>
                  <a:lnTo>
                    <a:pt x="84" y="73"/>
                  </a:lnTo>
                  <a:lnTo>
                    <a:pt x="86" y="71"/>
                  </a:lnTo>
                  <a:lnTo>
                    <a:pt x="86" y="66"/>
                  </a:lnTo>
                  <a:lnTo>
                    <a:pt x="84" y="65"/>
                  </a:lnTo>
                  <a:lnTo>
                    <a:pt x="83" y="62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1" name="Freeform 32"/>
            <p:cNvSpPr>
              <a:spLocks/>
            </p:cNvSpPr>
            <p:nvPr/>
          </p:nvSpPr>
          <p:spPr bwMode="auto">
            <a:xfrm>
              <a:off x="4451" y="2881"/>
              <a:ext cx="86" cy="62"/>
            </a:xfrm>
            <a:custGeom>
              <a:avLst/>
              <a:gdLst>
                <a:gd name="T0" fmla="*/ 81 w 86"/>
                <a:gd name="T1" fmla="*/ 15 h 62"/>
                <a:gd name="T2" fmla="*/ 84 w 86"/>
                <a:gd name="T3" fmla="*/ 12 h 62"/>
                <a:gd name="T4" fmla="*/ 86 w 86"/>
                <a:gd name="T5" fmla="*/ 10 h 62"/>
                <a:gd name="T6" fmla="*/ 86 w 86"/>
                <a:gd name="T7" fmla="*/ 5 h 62"/>
                <a:gd name="T8" fmla="*/ 83 w 86"/>
                <a:gd name="T9" fmla="*/ 3 h 62"/>
                <a:gd name="T10" fmla="*/ 81 w 86"/>
                <a:gd name="T11" fmla="*/ 1 h 62"/>
                <a:gd name="T12" fmla="*/ 79 w 86"/>
                <a:gd name="T13" fmla="*/ 0 h 62"/>
                <a:gd name="T14" fmla="*/ 74 w 86"/>
                <a:gd name="T15" fmla="*/ 0 h 62"/>
                <a:gd name="T16" fmla="*/ 73 w 86"/>
                <a:gd name="T17" fmla="*/ 1 h 62"/>
                <a:gd name="T18" fmla="*/ 4 w 86"/>
                <a:gd name="T19" fmla="*/ 47 h 62"/>
                <a:gd name="T20" fmla="*/ 1 w 86"/>
                <a:gd name="T21" fmla="*/ 50 h 62"/>
                <a:gd name="T22" fmla="*/ 0 w 86"/>
                <a:gd name="T23" fmla="*/ 52 h 62"/>
                <a:gd name="T24" fmla="*/ 0 w 86"/>
                <a:gd name="T25" fmla="*/ 57 h 62"/>
                <a:gd name="T26" fmla="*/ 2 w 86"/>
                <a:gd name="T27" fmla="*/ 59 h 62"/>
                <a:gd name="T28" fmla="*/ 4 w 86"/>
                <a:gd name="T29" fmla="*/ 61 h 62"/>
                <a:gd name="T30" fmla="*/ 7 w 86"/>
                <a:gd name="T31" fmla="*/ 62 h 62"/>
                <a:gd name="T32" fmla="*/ 11 w 86"/>
                <a:gd name="T33" fmla="*/ 62 h 62"/>
                <a:gd name="T34" fmla="*/ 12 w 86"/>
                <a:gd name="T35" fmla="*/ 61 h 62"/>
                <a:gd name="T36" fmla="*/ 81 w 86"/>
                <a:gd name="T37" fmla="*/ 15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"/>
                <a:gd name="T58" fmla="*/ 0 h 62"/>
                <a:gd name="T59" fmla="*/ 86 w 86"/>
                <a:gd name="T60" fmla="*/ 62 h 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" h="62">
                  <a:moveTo>
                    <a:pt x="81" y="15"/>
                  </a:moveTo>
                  <a:lnTo>
                    <a:pt x="84" y="12"/>
                  </a:lnTo>
                  <a:lnTo>
                    <a:pt x="86" y="10"/>
                  </a:lnTo>
                  <a:lnTo>
                    <a:pt x="86" y="5"/>
                  </a:lnTo>
                  <a:lnTo>
                    <a:pt x="83" y="3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4" y="0"/>
                  </a:lnTo>
                  <a:lnTo>
                    <a:pt x="73" y="1"/>
                  </a:lnTo>
                  <a:lnTo>
                    <a:pt x="4" y="47"/>
                  </a:lnTo>
                  <a:lnTo>
                    <a:pt x="1" y="50"/>
                  </a:lnTo>
                  <a:lnTo>
                    <a:pt x="0" y="52"/>
                  </a:lnTo>
                  <a:lnTo>
                    <a:pt x="0" y="57"/>
                  </a:lnTo>
                  <a:lnTo>
                    <a:pt x="2" y="59"/>
                  </a:lnTo>
                  <a:lnTo>
                    <a:pt x="4" y="61"/>
                  </a:lnTo>
                  <a:lnTo>
                    <a:pt x="7" y="62"/>
                  </a:lnTo>
                  <a:lnTo>
                    <a:pt x="11" y="62"/>
                  </a:lnTo>
                  <a:lnTo>
                    <a:pt x="12" y="61"/>
                  </a:lnTo>
                  <a:lnTo>
                    <a:pt x="8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2" name="Freeform 33"/>
            <p:cNvSpPr>
              <a:spLocks/>
            </p:cNvSpPr>
            <p:nvPr/>
          </p:nvSpPr>
          <p:spPr bwMode="auto">
            <a:xfrm>
              <a:off x="3853" y="3122"/>
              <a:ext cx="53" cy="133"/>
            </a:xfrm>
            <a:custGeom>
              <a:avLst/>
              <a:gdLst>
                <a:gd name="T0" fmla="*/ 36 w 53"/>
                <a:gd name="T1" fmla="*/ 128 h 133"/>
                <a:gd name="T2" fmla="*/ 39 w 53"/>
                <a:gd name="T3" fmla="*/ 132 h 133"/>
                <a:gd name="T4" fmla="*/ 43 w 53"/>
                <a:gd name="T5" fmla="*/ 133 h 133"/>
                <a:gd name="T6" fmla="*/ 48 w 53"/>
                <a:gd name="T7" fmla="*/ 132 h 133"/>
                <a:gd name="T8" fmla="*/ 51 w 53"/>
                <a:gd name="T9" fmla="*/ 129 h 133"/>
                <a:gd name="T10" fmla="*/ 53 w 53"/>
                <a:gd name="T11" fmla="*/ 122 h 133"/>
                <a:gd name="T12" fmla="*/ 51 w 53"/>
                <a:gd name="T13" fmla="*/ 111 h 133"/>
                <a:gd name="T14" fmla="*/ 50 w 53"/>
                <a:gd name="T15" fmla="*/ 100 h 133"/>
                <a:gd name="T16" fmla="*/ 48 w 53"/>
                <a:gd name="T17" fmla="*/ 92 h 133"/>
                <a:gd name="T18" fmla="*/ 47 w 53"/>
                <a:gd name="T19" fmla="*/ 85 h 133"/>
                <a:gd name="T20" fmla="*/ 44 w 53"/>
                <a:gd name="T21" fmla="*/ 72 h 133"/>
                <a:gd name="T22" fmla="*/ 40 w 53"/>
                <a:gd name="T23" fmla="*/ 61 h 133"/>
                <a:gd name="T24" fmla="*/ 37 w 53"/>
                <a:gd name="T25" fmla="*/ 49 h 133"/>
                <a:gd name="T26" fmla="*/ 35 w 53"/>
                <a:gd name="T27" fmla="*/ 42 h 133"/>
                <a:gd name="T28" fmla="*/ 32 w 53"/>
                <a:gd name="T29" fmla="*/ 35 h 133"/>
                <a:gd name="T30" fmla="*/ 26 w 53"/>
                <a:gd name="T31" fmla="*/ 25 h 133"/>
                <a:gd name="T32" fmla="*/ 23 w 53"/>
                <a:gd name="T33" fmla="*/ 18 h 133"/>
                <a:gd name="T34" fmla="*/ 15 w 53"/>
                <a:gd name="T35" fmla="*/ 4 h 133"/>
                <a:gd name="T36" fmla="*/ 10 w 53"/>
                <a:gd name="T37" fmla="*/ 0 h 133"/>
                <a:gd name="T38" fmla="*/ 3 w 53"/>
                <a:gd name="T39" fmla="*/ 3 h 133"/>
                <a:gd name="T40" fmla="*/ 0 w 53"/>
                <a:gd name="T41" fmla="*/ 7 h 133"/>
                <a:gd name="T42" fmla="*/ 1 w 53"/>
                <a:gd name="T43" fmla="*/ 13 h 133"/>
                <a:gd name="T44" fmla="*/ 7 w 53"/>
                <a:gd name="T45" fmla="*/ 21 h 133"/>
                <a:gd name="T46" fmla="*/ 8 w 53"/>
                <a:gd name="T47" fmla="*/ 26 h 133"/>
                <a:gd name="T48" fmla="*/ 12 w 53"/>
                <a:gd name="T49" fmla="*/ 35 h 133"/>
                <a:gd name="T50" fmla="*/ 15 w 53"/>
                <a:gd name="T51" fmla="*/ 40 h 133"/>
                <a:gd name="T52" fmla="*/ 18 w 53"/>
                <a:gd name="T53" fmla="*/ 47 h 133"/>
                <a:gd name="T54" fmla="*/ 21 w 53"/>
                <a:gd name="T55" fmla="*/ 54 h 133"/>
                <a:gd name="T56" fmla="*/ 23 w 53"/>
                <a:gd name="T57" fmla="*/ 64 h 133"/>
                <a:gd name="T58" fmla="*/ 28 w 53"/>
                <a:gd name="T59" fmla="*/ 75 h 133"/>
                <a:gd name="T60" fmla="*/ 30 w 53"/>
                <a:gd name="T61" fmla="*/ 87 h 133"/>
                <a:gd name="T62" fmla="*/ 32 w 53"/>
                <a:gd name="T63" fmla="*/ 94 h 133"/>
                <a:gd name="T64" fmla="*/ 33 w 53"/>
                <a:gd name="T65" fmla="*/ 103 h 133"/>
                <a:gd name="T66" fmla="*/ 35 w 53"/>
                <a:gd name="T67" fmla="*/ 114 h 133"/>
                <a:gd name="T68" fmla="*/ 36 w 53"/>
                <a:gd name="T69" fmla="*/ 128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3"/>
                <a:gd name="T106" fmla="*/ 0 h 133"/>
                <a:gd name="T107" fmla="*/ 53 w 53"/>
                <a:gd name="T108" fmla="*/ 133 h 13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3" h="133">
                  <a:moveTo>
                    <a:pt x="36" y="125"/>
                  </a:moveTo>
                  <a:lnTo>
                    <a:pt x="36" y="128"/>
                  </a:lnTo>
                  <a:lnTo>
                    <a:pt x="37" y="129"/>
                  </a:lnTo>
                  <a:lnTo>
                    <a:pt x="39" y="132"/>
                  </a:lnTo>
                  <a:lnTo>
                    <a:pt x="40" y="132"/>
                  </a:lnTo>
                  <a:lnTo>
                    <a:pt x="43" y="133"/>
                  </a:lnTo>
                  <a:lnTo>
                    <a:pt x="47" y="133"/>
                  </a:lnTo>
                  <a:lnTo>
                    <a:pt x="48" y="132"/>
                  </a:lnTo>
                  <a:lnTo>
                    <a:pt x="51" y="130"/>
                  </a:lnTo>
                  <a:lnTo>
                    <a:pt x="51" y="129"/>
                  </a:lnTo>
                  <a:lnTo>
                    <a:pt x="53" y="126"/>
                  </a:lnTo>
                  <a:lnTo>
                    <a:pt x="53" y="122"/>
                  </a:lnTo>
                  <a:lnTo>
                    <a:pt x="51" y="119"/>
                  </a:lnTo>
                  <a:lnTo>
                    <a:pt x="51" y="111"/>
                  </a:lnTo>
                  <a:lnTo>
                    <a:pt x="50" y="107"/>
                  </a:lnTo>
                  <a:lnTo>
                    <a:pt x="50" y="100"/>
                  </a:lnTo>
                  <a:lnTo>
                    <a:pt x="48" y="96"/>
                  </a:lnTo>
                  <a:lnTo>
                    <a:pt x="48" y="92"/>
                  </a:lnTo>
                  <a:lnTo>
                    <a:pt x="47" y="87"/>
                  </a:lnTo>
                  <a:lnTo>
                    <a:pt x="47" y="85"/>
                  </a:lnTo>
                  <a:lnTo>
                    <a:pt x="44" y="76"/>
                  </a:lnTo>
                  <a:lnTo>
                    <a:pt x="44" y="72"/>
                  </a:lnTo>
                  <a:lnTo>
                    <a:pt x="43" y="68"/>
                  </a:lnTo>
                  <a:lnTo>
                    <a:pt x="40" y="61"/>
                  </a:lnTo>
                  <a:lnTo>
                    <a:pt x="40" y="58"/>
                  </a:lnTo>
                  <a:lnTo>
                    <a:pt x="37" y="49"/>
                  </a:lnTo>
                  <a:lnTo>
                    <a:pt x="36" y="46"/>
                  </a:lnTo>
                  <a:lnTo>
                    <a:pt x="35" y="42"/>
                  </a:lnTo>
                  <a:lnTo>
                    <a:pt x="33" y="39"/>
                  </a:lnTo>
                  <a:lnTo>
                    <a:pt x="32" y="35"/>
                  </a:lnTo>
                  <a:lnTo>
                    <a:pt x="26" y="26"/>
                  </a:lnTo>
                  <a:lnTo>
                    <a:pt x="26" y="25"/>
                  </a:lnTo>
                  <a:lnTo>
                    <a:pt x="25" y="21"/>
                  </a:lnTo>
                  <a:lnTo>
                    <a:pt x="23" y="18"/>
                  </a:lnTo>
                  <a:lnTo>
                    <a:pt x="21" y="13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4" y="19"/>
                  </a:lnTo>
                  <a:lnTo>
                    <a:pt x="7" y="21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0" y="31"/>
                  </a:lnTo>
                  <a:lnTo>
                    <a:pt x="12" y="35"/>
                  </a:lnTo>
                  <a:lnTo>
                    <a:pt x="15" y="39"/>
                  </a:lnTo>
                  <a:lnTo>
                    <a:pt x="15" y="40"/>
                  </a:lnTo>
                  <a:lnTo>
                    <a:pt x="16" y="44"/>
                  </a:lnTo>
                  <a:lnTo>
                    <a:pt x="18" y="47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6" y="74"/>
                  </a:lnTo>
                  <a:lnTo>
                    <a:pt x="28" y="75"/>
                  </a:lnTo>
                  <a:lnTo>
                    <a:pt x="28" y="79"/>
                  </a:lnTo>
                  <a:lnTo>
                    <a:pt x="30" y="87"/>
                  </a:lnTo>
                  <a:lnTo>
                    <a:pt x="30" y="90"/>
                  </a:lnTo>
                  <a:lnTo>
                    <a:pt x="32" y="94"/>
                  </a:lnTo>
                  <a:lnTo>
                    <a:pt x="32" y="99"/>
                  </a:lnTo>
                  <a:lnTo>
                    <a:pt x="33" y="103"/>
                  </a:lnTo>
                  <a:lnTo>
                    <a:pt x="33" y="110"/>
                  </a:lnTo>
                  <a:lnTo>
                    <a:pt x="35" y="114"/>
                  </a:lnTo>
                  <a:lnTo>
                    <a:pt x="35" y="122"/>
                  </a:lnTo>
                  <a:lnTo>
                    <a:pt x="36" y="128"/>
                  </a:lnTo>
                  <a:lnTo>
                    <a:pt x="3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3" name="Freeform 34"/>
            <p:cNvSpPr>
              <a:spLocks/>
            </p:cNvSpPr>
            <p:nvPr/>
          </p:nvSpPr>
          <p:spPr bwMode="auto">
            <a:xfrm>
              <a:off x="3856" y="3123"/>
              <a:ext cx="289" cy="128"/>
            </a:xfrm>
            <a:custGeom>
              <a:avLst/>
              <a:gdLst>
                <a:gd name="T0" fmla="*/ 276 w 289"/>
                <a:gd name="T1" fmla="*/ 125 h 128"/>
                <a:gd name="T2" fmla="*/ 278 w 289"/>
                <a:gd name="T3" fmla="*/ 128 h 128"/>
                <a:gd name="T4" fmla="*/ 283 w 289"/>
                <a:gd name="T5" fmla="*/ 128 h 128"/>
                <a:gd name="T6" fmla="*/ 285 w 289"/>
                <a:gd name="T7" fmla="*/ 127 h 128"/>
                <a:gd name="T8" fmla="*/ 288 w 289"/>
                <a:gd name="T9" fmla="*/ 124 h 128"/>
                <a:gd name="T10" fmla="*/ 289 w 289"/>
                <a:gd name="T11" fmla="*/ 122 h 128"/>
                <a:gd name="T12" fmla="*/ 289 w 289"/>
                <a:gd name="T13" fmla="*/ 118 h 128"/>
                <a:gd name="T14" fmla="*/ 288 w 289"/>
                <a:gd name="T15" fmla="*/ 116 h 128"/>
                <a:gd name="T16" fmla="*/ 287 w 289"/>
                <a:gd name="T17" fmla="*/ 114 h 128"/>
                <a:gd name="T18" fmla="*/ 262 w 289"/>
                <a:gd name="T19" fmla="*/ 89 h 128"/>
                <a:gd name="T20" fmla="*/ 240 w 289"/>
                <a:gd name="T21" fmla="*/ 71 h 128"/>
                <a:gd name="T22" fmla="*/ 231 w 289"/>
                <a:gd name="T23" fmla="*/ 67 h 128"/>
                <a:gd name="T24" fmla="*/ 224 w 289"/>
                <a:gd name="T25" fmla="*/ 61 h 128"/>
                <a:gd name="T26" fmla="*/ 216 w 289"/>
                <a:gd name="T27" fmla="*/ 57 h 128"/>
                <a:gd name="T28" fmla="*/ 209 w 289"/>
                <a:gd name="T29" fmla="*/ 52 h 128"/>
                <a:gd name="T30" fmla="*/ 184 w 289"/>
                <a:gd name="T31" fmla="*/ 39 h 128"/>
                <a:gd name="T32" fmla="*/ 173 w 289"/>
                <a:gd name="T33" fmla="*/ 34 h 128"/>
                <a:gd name="T34" fmla="*/ 165 w 289"/>
                <a:gd name="T35" fmla="*/ 31 h 128"/>
                <a:gd name="T36" fmla="*/ 156 w 289"/>
                <a:gd name="T37" fmla="*/ 27 h 128"/>
                <a:gd name="T38" fmla="*/ 147 w 289"/>
                <a:gd name="T39" fmla="*/ 24 h 128"/>
                <a:gd name="T40" fmla="*/ 138 w 289"/>
                <a:gd name="T41" fmla="*/ 21 h 128"/>
                <a:gd name="T42" fmla="*/ 98 w 289"/>
                <a:gd name="T43" fmla="*/ 10 h 128"/>
                <a:gd name="T44" fmla="*/ 79 w 289"/>
                <a:gd name="T45" fmla="*/ 7 h 128"/>
                <a:gd name="T46" fmla="*/ 69 w 289"/>
                <a:gd name="T47" fmla="*/ 5 h 128"/>
                <a:gd name="T48" fmla="*/ 58 w 289"/>
                <a:gd name="T49" fmla="*/ 3 h 128"/>
                <a:gd name="T50" fmla="*/ 48 w 289"/>
                <a:gd name="T51" fmla="*/ 3 h 128"/>
                <a:gd name="T52" fmla="*/ 40 w 289"/>
                <a:gd name="T53" fmla="*/ 2 h 128"/>
                <a:gd name="T54" fmla="*/ 27 w 289"/>
                <a:gd name="T55" fmla="*/ 0 h 128"/>
                <a:gd name="T56" fmla="*/ 7 w 289"/>
                <a:gd name="T57" fmla="*/ 0 h 128"/>
                <a:gd name="T58" fmla="*/ 4 w 289"/>
                <a:gd name="T59" fmla="*/ 2 h 128"/>
                <a:gd name="T60" fmla="*/ 1 w 289"/>
                <a:gd name="T61" fmla="*/ 5 h 128"/>
                <a:gd name="T62" fmla="*/ 0 w 289"/>
                <a:gd name="T63" fmla="*/ 6 h 128"/>
                <a:gd name="T64" fmla="*/ 0 w 289"/>
                <a:gd name="T65" fmla="*/ 10 h 128"/>
                <a:gd name="T66" fmla="*/ 1 w 289"/>
                <a:gd name="T67" fmla="*/ 13 h 128"/>
                <a:gd name="T68" fmla="*/ 4 w 289"/>
                <a:gd name="T69" fmla="*/ 16 h 128"/>
                <a:gd name="T70" fmla="*/ 5 w 289"/>
                <a:gd name="T71" fmla="*/ 17 h 128"/>
                <a:gd name="T72" fmla="*/ 8 w 289"/>
                <a:gd name="T73" fmla="*/ 17 h 128"/>
                <a:gd name="T74" fmla="*/ 27 w 289"/>
                <a:gd name="T75" fmla="*/ 17 h 128"/>
                <a:gd name="T76" fmla="*/ 37 w 289"/>
                <a:gd name="T77" fmla="*/ 18 h 128"/>
                <a:gd name="T78" fmla="*/ 48 w 289"/>
                <a:gd name="T79" fmla="*/ 20 h 128"/>
                <a:gd name="T80" fmla="*/ 58 w 289"/>
                <a:gd name="T81" fmla="*/ 20 h 128"/>
                <a:gd name="T82" fmla="*/ 66 w 289"/>
                <a:gd name="T83" fmla="*/ 21 h 128"/>
                <a:gd name="T84" fmla="*/ 76 w 289"/>
                <a:gd name="T85" fmla="*/ 24 h 128"/>
                <a:gd name="T86" fmla="*/ 95 w 289"/>
                <a:gd name="T87" fmla="*/ 27 h 128"/>
                <a:gd name="T88" fmla="*/ 133 w 289"/>
                <a:gd name="T89" fmla="*/ 38 h 128"/>
                <a:gd name="T90" fmla="*/ 141 w 289"/>
                <a:gd name="T91" fmla="*/ 41 h 128"/>
                <a:gd name="T92" fmla="*/ 151 w 289"/>
                <a:gd name="T93" fmla="*/ 43 h 128"/>
                <a:gd name="T94" fmla="*/ 159 w 289"/>
                <a:gd name="T95" fmla="*/ 48 h 128"/>
                <a:gd name="T96" fmla="*/ 167 w 289"/>
                <a:gd name="T97" fmla="*/ 50 h 128"/>
                <a:gd name="T98" fmla="*/ 176 w 289"/>
                <a:gd name="T99" fmla="*/ 53 h 128"/>
                <a:gd name="T100" fmla="*/ 201 w 289"/>
                <a:gd name="T101" fmla="*/ 66 h 128"/>
                <a:gd name="T102" fmla="*/ 208 w 289"/>
                <a:gd name="T103" fmla="*/ 71 h 128"/>
                <a:gd name="T104" fmla="*/ 216 w 289"/>
                <a:gd name="T105" fmla="*/ 75 h 128"/>
                <a:gd name="T106" fmla="*/ 223 w 289"/>
                <a:gd name="T107" fmla="*/ 81 h 128"/>
                <a:gd name="T108" fmla="*/ 231 w 289"/>
                <a:gd name="T109" fmla="*/ 85 h 128"/>
                <a:gd name="T110" fmla="*/ 251 w 289"/>
                <a:gd name="T111" fmla="*/ 100 h 128"/>
                <a:gd name="T112" fmla="*/ 276 w 289"/>
                <a:gd name="T113" fmla="*/ 125 h 12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9"/>
                <a:gd name="T172" fmla="*/ 0 h 128"/>
                <a:gd name="T173" fmla="*/ 289 w 289"/>
                <a:gd name="T174" fmla="*/ 128 h 12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9" h="128">
                  <a:moveTo>
                    <a:pt x="276" y="125"/>
                  </a:moveTo>
                  <a:lnTo>
                    <a:pt x="278" y="128"/>
                  </a:lnTo>
                  <a:lnTo>
                    <a:pt x="283" y="128"/>
                  </a:lnTo>
                  <a:lnTo>
                    <a:pt x="285" y="127"/>
                  </a:lnTo>
                  <a:lnTo>
                    <a:pt x="288" y="124"/>
                  </a:lnTo>
                  <a:lnTo>
                    <a:pt x="289" y="122"/>
                  </a:lnTo>
                  <a:lnTo>
                    <a:pt x="289" y="118"/>
                  </a:lnTo>
                  <a:lnTo>
                    <a:pt x="288" y="116"/>
                  </a:lnTo>
                  <a:lnTo>
                    <a:pt x="287" y="114"/>
                  </a:lnTo>
                  <a:lnTo>
                    <a:pt x="262" y="89"/>
                  </a:lnTo>
                  <a:lnTo>
                    <a:pt x="240" y="71"/>
                  </a:lnTo>
                  <a:lnTo>
                    <a:pt x="231" y="67"/>
                  </a:lnTo>
                  <a:lnTo>
                    <a:pt x="224" y="61"/>
                  </a:lnTo>
                  <a:lnTo>
                    <a:pt x="216" y="57"/>
                  </a:lnTo>
                  <a:lnTo>
                    <a:pt x="209" y="52"/>
                  </a:lnTo>
                  <a:lnTo>
                    <a:pt x="184" y="39"/>
                  </a:lnTo>
                  <a:lnTo>
                    <a:pt x="173" y="34"/>
                  </a:lnTo>
                  <a:lnTo>
                    <a:pt x="165" y="31"/>
                  </a:lnTo>
                  <a:lnTo>
                    <a:pt x="156" y="27"/>
                  </a:lnTo>
                  <a:lnTo>
                    <a:pt x="147" y="24"/>
                  </a:lnTo>
                  <a:lnTo>
                    <a:pt x="138" y="21"/>
                  </a:lnTo>
                  <a:lnTo>
                    <a:pt x="98" y="10"/>
                  </a:lnTo>
                  <a:lnTo>
                    <a:pt x="79" y="7"/>
                  </a:lnTo>
                  <a:lnTo>
                    <a:pt x="69" y="5"/>
                  </a:lnTo>
                  <a:lnTo>
                    <a:pt x="58" y="3"/>
                  </a:lnTo>
                  <a:lnTo>
                    <a:pt x="48" y="3"/>
                  </a:lnTo>
                  <a:lnTo>
                    <a:pt x="40" y="2"/>
                  </a:lnTo>
                  <a:lnTo>
                    <a:pt x="27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27" y="17"/>
                  </a:lnTo>
                  <a:lnTo>
                    <a:pt x="37" y="18"/>
                  </a:lnTo>
                  <a:lnTo>
                    <a:pt x="48" y="20"/>
                  </a:lnTo>
                  <a:lnTo>
                    <a:pt x="58" y="20"/>
                  </a:lnTo>
                  <a:lnTo>
                    <a:pt x="66" y="21"/>
                  </a:lnTo>
                  <a:lnTo>
                    <a:pt x="76" y="24"/>
                  </a:lnTo>
                  <a:lnTo>
                    <a:pt x="95" y="27"/>
                  </a:lnTo>
                  <a:lnTo>
                    <a:pt x="133" y="38"/>
                  </a:lnTo>
                  <a:lnTo>
                    <a:pt x="141" y="41"/>
                  </a:lnTo>
                  <a:lnTo>
                    <a:pt x="151" y="43"/>
                  </a:lnTo>
                  <a:lnTo>
                    <a:pt x="159" y="48"/>
                  </a:lnTo>
                  <a:lnTo>
                    <a:pt x="167" y="50"/>
                  </a:lnTo>
                  <a:lnTo>
                    <a:pt x="176" y="53"/>
                  </a:lnTo>
                  <a:lnTo>
                    <a:pt x="201" y="66"/>
                  </a:lnTo>
                  <a:lnTo>
                    <a:pt x="208" y="71"/>
                  </a:lnTo>
                  <a:lnTo>
                    <a:pt x="216" y="75"/>
                  </a:lnTo>
                  <a:lnTo>
                    <a:pt x="223" y="81"/>
                  </a:lnTo>
                  <a:lnTo>
                    <a:pt x="231" y="85"/>
                  </a:lnTo>
                  <a:lnTo>
                    <a:pt x="251" y="100"/>
                  </a:lnTo>
                  <a:lnTo>
                    <a:pt x="276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4" name="Freeform 35"/>
            <p:cNvSpPr>
              <a:spLocks/>
            </p:cNvSpPr>
            <p:nvPr/>
          </p:nvSpPr>
          <p:spPr bwMode="auto">
            <a:xfrm>
              <a:off x="3857" y="3244"/>
              <a:ext cx="54" cy="133"/>
            </a:xfrm>
            <a:custGeom>
              <a:avLst/>
              <a:gdLst>
                <a:gd name="T0" fmla="*/ 54 w 54"/>
                <a:gd name="T1" fmla="*/ 7 h 133"/>
                <a:gd name="T2" fmla="*/ 53 w 54"/>
                <a:gd name="T3" fmla="*/ 3 h 133"/>
                <a:gd name="T4" fmla="*/ 49 w 54"/>
                <a:gd name="T5" fmla="*/ 0 h 133"/>
                <a:gd name="T6" fmla="*/ 42 w 54"/>
                <a:gd name="T7" fmla="*/ 1 h 133"/>
                <a:gd name="T8" fmla="*/ 39 w 54"/>
                <a:gd name="T9" fmla="*/ 4 h 133"/>
                <a:gd name="T10" fmla="*/ 37 w 54"/>
                <a:gd name="T11" fmla="*/ 8 h 133"/>
                <a:gd name="T12" fmla="*/ 36 w 54"/>
                <a:gd name="T13" fmla="*/ 10 h 133"/>
                <a:gd name="T14" fmla="*/ 35 w 54"/>
                <a:gd name="T15" fmla="*/ 22 h 133"/>
                <a:gd name="T16" fmla="*/ 33 w 54"/>
                <a:gd name="T17" fmla="*/ 33 h 133"/>
                <a:gd name="T18" fmla="*/ 32 w 54"/>
                <a:gd name="T19" fmla="*/ 40 h 133"/>
                <a:gd name="T20" fmla="*/ 31 w 54"/>
                <a:gd name="T21" fmla="*/ 49 h 133"/>
                <a:gd name="T22" fmla="*/ 28 w 54"/>
                <a:gd name="T23" fmla="*/ 56 h 133"/>
                <a:gd name="T24" fmla="*/ 25 w 54"/>
                <a:gd name="T25" fmla="*/ 65 h 133"/>
                <a:gd name="T26" fmla="*/ 21 w 54"/>
                <a:gd name="T27" fmla="*/ 76 h 133"/>
                <a:gd name="T28" fmla="*/ 18 w 54"/>
                <a:gd name="T29" fmla="*/ 83 h 133"/>
                <a:gd name="T30" fmla="*/ 14 w 54"/>
                <a:gd name="T31" fmla="*/ 94 h 133"/>
                <a:gd name="T32" fmla="*/ 11 w 54"/>
                <a:gd name="T33" fmla="*/ 99 h 133"/>
                <a:gd name="T34" fmla="*/ 7 w 54"/>
                <a:gd name="T35" fmla="*/ 108 h 133"/>
                <a:gd name="T36" fmla="*/ 1 w 54"/>
                <a:gd name="T37" fmla="*/ 118 h 133"/>
                <a:gd name="T38" fmla="*/ 1 w 54"/>
                <a:gd name="T39" fmla="*/ 121 h 133"/>
                <a:gd name="T40" fmla="*/ 0 w 54"/>
                <a:gd name="T41" fmla="*/ 126 h 133"/>
                <a:gd name="T42" fmla="*/ 4 w 54"/>
                <a:gd name="T43" fmla="*/ 132 h 133"/>
                <a:gd name="T44" fmla="*/ 10 w 54"/>
                <a:gd name="T45" fmla="*/ 133 h 133"/>
                <a:gd name="T46" fmla="*/ 15 w 54"/>
                <a:gd name="T47" fmla="*/ 129 h 133"/>
                <a:gd name="T48" fmla="*/ 18 w 54"/>
                <a:gd name="T49" fmla="*/ 124 h 133"/>
                <a:gd name="T50" fmla="*/ 21 w 54"/>
                <a:gd name="T51" fmla="*/ 118 h 133"/>
                <a:gd name="T52" fmla="*/ 25 w 54"/>
                <a:gd name="T53" fmla="*/ 110 h 133"/>
                <a:gd name="T54" fmla="*/ 31 w 54"/>
                <a:gd name="T55" fmla="*/ 100 h 133"/>
                <a:gd name="T56" fmla="*/ 35 w 54"/>
                <a:gd name="T57" fmla="*/ 89 h 133"/>
                <a:gd name="T58" fmla="*/ 37 w 54"/>
                <a:gd name="T59" fmla="*/ 82 h 133"/>
                <a:gd name="T60" fmla="*/ 42 w 54"/>
                <a:gd name="T61" fmla="*/ 71 h 133"/>
                <a:gd name="T62" fmla="*/ 44 w 54"/>
                <a:gd name="T63" fmla="*/ 62 h 133"/>
                <a:gd name="T64" fmla="*/ 46 w 54"/>
                <a:gd name="T65" fmla="*/ 57 h 133"/>
                <a:gd name="T66" fmla="*/ 47 w 54"/>
                <a:gd name="T67" fmla="*/ 47 h 133"/>
                <a:gd name="T68" fmla="*/ 50 w 54"/>
                <a:gd name="T69" fmla="*/ 40 h 133"/>
                <a:gd name="T70" fmla="*/ 51 w 54"/>
                <a:gd name="T71" fmla="*/ 32 h 133"/>
                <a:gd name="T72" fmla="*/ 53 w 54"/>
                <a:gd name="T73" fmla="*/ 21 h 133"/>
                <a:gd name="T74" fmla="*/ 54 w 54"/>
                <a:gd name="T75" fmla="*/ 8 h 13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4"/>
                <a:gd name="T115" fmla="*/ 0 h 133"/>
                <a:gd name="T116" fmla="*/ 54 w 54"/>
                <a:gd name="T117" fmla="*/ 133 h 13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4" h="133">
                  <a:moveTo>
                    <a:pt x="54" y="8"/>
                  </a:moveTo>
                  <a:lnTo>
                    <a:pt x="54" y="7"/>
                  </a:lnTo>
                  <a:lnTo>
                    <a:pt x="53" y="4"/>
                  </a:lnTo>
                  <a:lnTo>
                    <a:pt x="53" y="3"/>
                  </a:lnTo>
                  <a:lnTo>
                    <a:pt x="50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9" y="4"/>
                  </a:lnTo>
                  <a:lnTo>
                    <a:pt x="37" y="6"/>
                  </a:lnTo>
                  <a:lnTo>
                    <a:pt x="37" y="8"/>
                  </a:lnTo>
                  <a:lnTo>
                    <a:pt x="39" y="4"/>
                  </a:lnTo>
                  <a:lnTo>
                    <a:pt x="36" y="10"/>
                  </a:lnTo>
                  <a:lnTo>
                    <a:pt x="36" y="18"/>
                  </a:lnTo>
                  <a:lnTo>
                    <a:pt x="35" y="22"/>
                  </a:lnTo>
                  <a:lnTo>
                    <a:pt x="35" y="29"/>
                  </a:lnTo>
                  <a:lnTo>
                    <a:pt x="33" y="33"/>
                  </a:lnTo>
                  <a:lnTo>
                    <a:pt x="33" y="38"/>
                  </a:lnTo>
                  <a:lnTo>
                    <a:pt x="32" y="40"/>
                  </a:lnTo>
                  <a:lnTo>
                    <a:pt x="31" y="44"/>
                  </a:lnTo>
                  <a:lnTo>
                    <a:pt x="31" y="49"/>
                  </a:lnTo>
                  <a:lnTo>
                    <a:pt x="29" y="51"/>
                  </a:lnTo>
                  <a:lnTo>
                    <a:pt x="28" y="56"/>
                  </a:lnTo>
                  <a:lnTo>
                    <a:pt x="28" y="60"/>
                  </a:lnTo>
                  <a:lnTo>
                    <a:pt x="25" y="65"/>
                  </a:lnTo>
                  <a:lnTo>
                    <a:pt x="22" y="74"/>
                  </a:lnTo>
                  <a:lnTo>
                    <a:pt x="21" y="76"/>
                  </a:lnTo>
                  <a:lnTo>
                    <a:pt x="19" y="81"/>
                  </a:lnTo>
                  <a:lnTo>
                    <a:pt x="18" y="83"/>
                  </a:lnTo>
                  <a:lnTo>
                    <a:pt x="15" y="92"/>
                  </a:lnTo>
                  <a:lnTo>
                    <a:pt x="14" y="94"/>
                  </a:lnTo>
                  <a:lnTo>
                    <a:pt x="14" y="97"/>
                  </a:lnTo>
                  <a:lnTo>
                    <a:pt x="11" y="99"/>
                  </a:lnTo>
                  <a:lnTo>
                    <a:pt x="8" y="104"/>
                  </a:lnTo>
                  <a:lnTo>
                    <a:pt x="7" y="108"/>
                  </a:lnTo>
                  <a:lnTo>
                    <a:pt x="7" y="110"/>
                  </a:lnTo>
                  <a:lnTo>
                    <a:pt x="1" y="118"/>
                  </a:lnTo>
                  <a:lnTo>
                    <a:pt x="0" y="122"/>
                  </a:lnTo>
                  <a:lnTo>
                    <a:pt x="1" y="121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1" y="129"/>
                  </a:lnTo>
                  <a:lnTo>
                    <a:pt x="4" y="132"/>
                  </a:lnTo>
                  <a:lnTo>
                    <a:pt x="6" y="133"/>
                  </a:lnTo>
                  <a:lnTo>
                    <a:pt x="10" y="133"/>
                  </a:lnTo>
                  <a:lnTo>
                    <a:pt x="12" y="132"/>
                  </a:lnTo>
                  <a:lnTo>
                    <a:pt x="15" y="129"/>
                  </a:lnTo>
                  <a:lnTo>
                    <a:pt x="17" y="128"/>
                  </a:lnTo>
                  <a:lnTo>
                    <a:pt x="18" y="124"/>
                  </a:lnTo>
                  <a:lnTo>
                    <a:pt x="18" y="122"/>
                  </a:lnTo>
                  <a:lnTo>
                    <a:pt x="21" y="118"/>
                  </a:lnTo>
                  <a:lnTo>
                    <a:pt x="24" y="114"/>
                  </a:lnTo>
                  <a:lnTo>
                    <a:pt x="25" y="110"/>
                  </a:lnTo>
                  <a:lnTo>
                    <a:pt x="28" y="105"/>
                  </a:lnTo>
                  <a:lnTo>
                    <a:pt x="31" y="100"/>
                  </a:lnTo>
                  <a:lnTo>
                    <a:pt x="32" y="97"/>
                  </a:lnTo>
                  <a:lnTo>
                    <a:pt x="35" y="89"/>
                  </a:lnTo>
                  <a:lnTo>
                    <a:pt x="36" y="86"/>
                  </a:lnTo>
                  <a:lnTo>
                    <a:pt x="37" y="82"/>
                  </a:lnTo>
                  <a:lnTo>
                    <a:pt x="39" y="79"/>
                  </a:lnTo>
                  <a:lnTo>
                    <a:pt x="42" y="71"/>
                  </a:lnTo>
                  <a:lnTo>
                    <a:pt x="43" y="68"/>
                  </a:lnTo>
                  <a:lnTo>
                    <a:pt x="44" y="62"/>
                  </a:lnTo>
                  <a:lnTo>
                    <a:pt x="44" y="58"/>
                  </a:lnTo>
                  <a:lnTo>
                    <a:pt x="46" y="57"/>
                  </a:lnTo>
                  <a:lnTo>
                    <a:pt x="47" y="51"/>
                  </a:lnTo>
                  <a:lnTo>
                    <a:pt x="47" y="47"/>
                  </a:lnTo>
                  <a:lnTo>
                    <a:pt x="49" y="46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3" y="21"/>
                  </a:lnTo>
                  <a:lnTo>
                    <a:pt x="53" y="13"/>
                  </a:lnTo>
                  <a:lnTo>
                    <a:pt x="5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5" name="Freeform 36"/>
            <p:cNvSpPr>
              <a:spLocks/>
            </p:cNvSpPr>
            <p:nvPr/>
          </p:nvSpPr>
          <p:spPr bwMode="auto">
            <a:xfrm>
              <a:off x="3863" y="3248"/>
              <a:ext cx="288" cy="126"/>
            </a:xfrm>
            <a:custGeom>
              <a:avLst/>
              <a:gdLst>
                <a:gd name="T0" fmla="*/ 287 w 288"/>
                <a:gd name="T1" fmla="*/ 13 h 126"/>
                <a:gd name="T2" fmla="*/ 288 w 288"/>
                <a:gd name="T3" fmla="*/ 6 h 126"/>
                <a:gd name="T4" fmla="*/ 284 w 288"/>
                <a:gd name="T5" fmla="*/ 2 h 126"/>
                <a:gd name="T6" fmla="*/ 277 w 288"/>
                <a:gd name="T7" fmla="*/ 0 h 126"/>
                <a:gd name="T8" fmla="*/ 274 w 288"/>
                <a:gd name="T9" fmla="*/ 2 h 126"/>
                <a:gd name="T10" fmla="*/ 249 w 288"/>
                <a:gd name="T11" fmla="*/ 27 h 126"/>
                <a:gd name="T12" fmla="*/ 223 w 288"/>
                <a:gd name="T13" fmla="*/ 46 h 126"/>
                <a:gd name="T14" fmla="*/ 208 w 288"/>
                <a:gd name="T15" fmla="*/ 56 h 126"/>
                <a:gd name="T16" fmla="*/ 191 w 288"/>
                <a:gd name="T17" fmla="*/ 65 h 126"/>
                <a:gd name="T18" fmla="*/ 159 w 288"/>
                <a:gd name="T19" fmla="*/ 79 h 126"/>
                <a:gd name="T20" fmla="*/ 141 w 288"/>
                <a:gd name="T21" fmla="*/ 85 h 126"/>
                <a:gd name="T22" fmla="*/ 124 w 288"/>
                <a:gd name="T23" fmla="*/ 92 h 126"/>
                <a:gd name="T24" fmla="*/ 105 w 288"/>
                <a:gd name="T25" fmla="*/ 96 h 126"/>
                <a:gd name="T26" fmla="*/ 87 w 288"/>
                <a:gd name="T27" fmla="*/ 100 h 126"/>
                <a:gd name="T28" fmla="*/ 68 w 288"/>
                <a:gd name="T29" fmla="*/ 104 h 126"/>
                <a:gd name="T30" fmla="*/ 48 w 288"/>
                <a:gd name="T31" fmla="*/ 107 h 126"/>
                <a:gd name="T32" fmla="*/ 27 w 288"/>
                <a:gd name="T33" fmla="*/ 108 h 126"/>
                <a:gd name="T34" fmla="*/ 6 w 288"/>
                <a:gd name="T35" fmla="*/ 110 h 126"/>
                <a:gd name="T36" fmla="*/ 5 w 288"/>
                <a:gd name="T37" fmla="*/ 110 h 126"/>
                <a:gd name="T38" fmla="*/ 1 w 288"/>
                <a:gd name="T39" fmla="*/ 114 h 126"/>
                <a:gd name="T40" fmla="*/ 0 w 288"/>
                <a:gd name="T41" fmla="*/ 121 h 126"/>
                <a:gd name="T42" fmla="*/ 4 w 288"/>
                <a:gd name="T43" fmla="*/ 125 h 126"/>
                <a:gd name="T44" fmla="*/ 8 w 288"/>
                <a:gd name="T45" fmla="*/ 126 h 126"/>
                <a:gd name="T46" fmla="*/ 18 w 288"/>
                <a:gd name="T47" fmla="*/ 125 h 126"/>
                <a:gd name="T48" fmla="*/ 38 w 288"/>
                <a:gd name="T49" fmla="*/ 124 h 126"/>
                <a:gd name="T50" fmla="*/ 59 w 288"/>
                <a:gd name="T51" fmla="*/ 122 h 126"/>
                <a:gd name="T52" fmla="*/ 80 w 288"/>
                <a:gd name="T53" fmla="*/ 120 h 126"/>
                <a:gd name="T54" fmla="*/ 99 w 288"/>
                <a:gd name="T55" fmla="*/ 115 h 126"/>
                <a:gd name="T56" fmla="*/ 117 w 288"/>
                <a:gd name="T57" fmla="*/ 110 h 126"/>
                <a:gd name="T58" fmla="*/ 138 w 288"/>
                <a:gd name="T59" fmla="*/ 106 h 126"/>
                <a:gd name="T60" fmla="*/ 156 w 288"/>
                <a:gd name="T61" fmla="*/ 99 h 126"/>
                <a:gd name="T62" fmla="*/ 190 w 288"/>
                <a:gd name="T63" fmla="*/ 83 h 126"/>
                <a:gd name="T64" fmla="*/ 208 w 288"/>
                <a:gd name="T65" fmla="*/ 74 h 126"/>
                <a:gd name="T66" fmla="*/ 223 w 288"/>
                <a:gd name="T67" fmla="*/ 65 h 126"/>
                <a:gd name="T68" fmla="*/ 238 w 288"/>
                <a:gd name="T69" fmla="*/ 56 h 126"/>
                <a:gd name="T70" fmla="*/ 278 w 288"/>
                <a:gd name="T71" fmla="*/ 20 h 126"/>
                <a:gd name="T72" fmla="*/ 285 w 288"/>
                <a:gd name="T73" fmla="*/ 14 h 1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126"/>
                <a:gd name="T113" fmla="*/ 288 w 288"/>
                <a:gd name="T114" fmla="*/ 126 h 12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126">
                  <a:moveTo>
                    <a:pt x="285" y="14"/>
                  </a:moveTo>
                  <a:lnTo>
                    <a:pt x="287" y="13"/>
                  </a:lnTo>
                  <a:lnTo>
                    <a:pt x="288" y="10"/>
                  </a:lnTo>
                  <a:lnTo>
                    <a:pt x="288" y="6"/>
                  </a:lnTo>
                  <a:lnTo>
                    <a:pt x="285" y="3"/>
                  </a:lnTo>
                  <a:lnTo>
                    <a:pt x="284" y="2"/>
                  </a:lnTo>
                  <a:lnTo>
                    <a:pt x="281" y="0"/>
                  </a:lnTo>
                  <a:lnTo>
                    <a:pt x="277" y="0"/>
                  </a:lnTo>
                  <a:lnTo>
                    <a:pt x="274" y="3"/>
                  </a:lnTo>
                  <a:lnTo>
                    <a:pt x="274" y="2"/>
                  </a:lnTo>
                  <a:lnTo>
                    <a:pt x="267" y="9"/>
                  </a:lnTo>
                  <a:lnTo>
                    <a:pt x="249" y="27"/>
                  </a:lnTo>
                  <a:lnTo>
                    <a:pt x="230" y="42"/>
                  </a:lnTo>
                  <a:lnTo>
                    <a:pt x="223" y="46"/>
                  </a:lnTo>
                  <a:lnTo>
                    <a:pt x="215" y="52"/>
                  </a:lnTo>
                  <a:lnTo>
                    <a:pt x="208" y="56"/>
                  </a:lnTo>
                  <a:lnTo>
                    <a:pt x="199" y="60"/>
                  </a:lnTo>
                  <a:lnTo>
                    <a:pt x="191" y="65"/>
                  </a:lnTo>
                  <a:lnTo>
                    <a:pt x="184" y="67"/>
                  </a:lnTo>
                  <a:lnTo>
                    <a:pt x="159" y="79"/>
                  </a:lnTo>
                  <a:lnTo>
                    <a:pt x="151" y="82"/>
                  </a:lnTo>
                  <a:lnTo>
                    <a:pt x="141" y="85"/>
                  </a:lnTo>
                  <a:lnTo>
                    <a:pt x="133" y="89"/>
                  </a:lnTo>
                  <a:lnTo>
                    <a:pt x="124" y="92"/>
                  </a:lnTo>
                  <a:lnTo>
                    <a:pt x="115" y="93"/>
                  </a:lnTo>
                  <a:lnTo>
                    <a:pt x="105" y="96"/>
                  </a:lnTo>
                  <a:lnTo>
                    <a:pt x="97" y="99"/>
                  </a:lnTo>
                  <a:lnTo>
                    <a:pt x="87" y="100"/>
                  </a:lnTo>
                  <a:lnTo>
                    <a:pt x="77" y="103"/>
                  </a:lnTo>
                  <a:lnTo>
                    <a:pt x="68" y="104"/>
                  </a:lnTo>
                  <a:lnTo>
                    <a:pt x="56" y="106"/>
                  </a:lnTo>
                  <a:lnTo>
                    <a:pt x="48" y="107"/>
                  </a:lnTo>
                  <a:lnTo>
                    <a:pt x="38" y="107"/>
                  </a:lnTo>
                  <a:lnTo>
                    <a:pt x="27" y="108"/>
                  </a:lnTo>
                  <a:lnTo>
                    <a:pt x="18" y="108"/>
                  </a:lnTo>
                  <a:lnTo>
                    <a:pt x="6" y="110"/>
                  </a:lnTo>
                  <a:lnTo>
                    <a:pt x="8" y="110"/>
                  </a:lnTo>
                  <a:lnTo>
                    <a:pt x="5" y="110"/>
                  </a:lnTo>
                  <a:lnTo>
                    <a:pt x="2" y="113"/>
                  </a:lnTo>
                  <a:lnTo>
                    <a:pt x="1" y="114"/>
                  </a:lnTo>
                  <a:lnTo>
                    <a:pt x="0" y="117"/>
                  </a:lnTo>
                  <a:lnTo>
                    <a:pt x="0" y="121"/>
                  </a:lnTo>
                  <a:lnTo>
                    <a:pt x="2" y="124"/>
                  </a:lnTo>
                  <a:lnTo>
                    <a:pt x="4" y="125"/>
                  </a:lnTo>
                  <a:lnTo>
                    <a:pt x="6" y="126"/>
                  </a:lnTo>
                  <a:lnTo>
                    <a:pt x="8" y="126"/>
                  </a:lnTo>
                  <a:lnTo>
                    <a:pt x="9" y="126"/>
                  </a:lnTo>
                  <a:lnTo>
                    <a:pt x="18" y="125"/>
                  </a:lnTo>
                  <a:lnTo>
                    <a:pt x="27" y="125"/>
                  </a:lnTo>
                  <a:lnTo>
                    <a:pt x="38" y="124"/>
                  </a:lnTo>
                  <a:lnTo>
                    <a:pt x="48" y="124"/>
                  </a:lnTo>
                  <a:lnTo>
                    <a:pt x="59" y="122"/>
                  </a:lnTo>
                  <a:lnTo>
                    <a:pt x="70" y="121"/>
                  </a:lnTo>
                  <a:lnTo>
                    <a:pt x="80" y="120"/>
                  </a:lnTo>
                  <a:lnTo>
                    <a:pt x="90" y="117"/>
                  </a:lnTo>
                  <a:lnTo>
                    <a:pt x="99" y="115"/>
                  </a:lnTo>
                  <a:lnTo>
                    <a:pt x="110" y="113"/>
                  </a:lnTo>
                  <a:lnTo>
                    <a:pt x="117" y="110"/>
                  </a:lnTo>
                  <a:lnTo>
                    <a:pt x="127" y="108"/>
                  </a:lnTo>
                  <a:lnTo>
                    <a:pt x="138" y="106"/>
                  </a:lnTo>
                  <a:lnTo>
                    <a:pt x="147" y="101"/>
                  </a:lnTo>
                  <a:lnTo>
                    <a:pt x="156" y="99"/>
                  </a:lnTo>
                  <a:lnTo>
                    <a:pt x="165" y="96"/>
                  </a:lnTo>
                  <a:lnTo>
                    <a:pt x="190" y="83"/>
                  </a:lnTo>
                  <a:lnTo>
                    <a:pt x="199" y="79"/>
                  </a:lnTo>
                  <a:lnTo>
                    <a:pt x="208" y="74"/>
                  </a:lnTo>
                  <a:lnTo>
                    <a:pt x="216" y="70"/>
                  </a:lnTo>
                  <a:lnTo>
                    <a:pt x="223" y="65"/>
                  </a:lnTo>
                  <a:lnTo>
                    <a:pt x="231" y="60"/>
                  </a:lnTo>
                  <a:lnTo>
                    <a:pt x="238" y="56"/>
                  </a:lnTo>
                  <a:lnTo>
                    <a:pt x="260" y="38"/>
                  </a:lnTo>
                  <a:lnTo>
                    <a:pt x="278" y="20"/>
                  </a:lnTo>
                  <a:lnTo>
                    <a:pt x="285" y="16"/>
                  </a:lnTo>
                  <a:lnTo>
                    <a:pt x="285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6" name="Freeform 37"/>
            <p:cNvSpPr>
              <a:spLocks/>
            </p:cNvSpPr>
            <p:nvPr/>
          </p:nvSpPr>
          <p:spPr bwMode="auto">
            <a:xfrm>
              <a:off x="3957" y="2447"/>
              <a:ext cx="129" cy="244"/>
            </a:xfrm>
            <a:custGeom>
              <a:avLst/>
              <a:gdLst>
                <a:gd name="T0" fmla="*/ 5 w 129"/>
                <a:gd name="T1" fmla="*/ 0 h 244"/>
                <a:gd name="T2" fmla="*/ 0 w 129"/>
                <a:gd name="T3" fmla="*/ 5 h 244"/>
                <a:gd name="T4" fmla="*/ 3 w 129"/>
                <a:gd name="T5" fmla="*/ 14 h 244"/>
                <a:gd name="T6" fmla="*/ 23 w 129"/>
                <a:gd name="T7" fmla="*/ 16 h 244"/>
                <a:gd name="T8" fmla="*/ 43 w 129"/>
                <a:gd name="T9" fmla="*/ 22 h 244"/>
                <a:gd name="T10" fmla="*/ 58 w 129"/>
                <a:gd name="T11" fmla="*/ 29 h 244"/>
                <a:gd name="T12" fmla="*/ 65 w 129"/>
                <a:gd name="T13" fmla="*/ 34 h 244"/>
                <a:gd name="T14" fmla="*/ 82 w 129"/>
                <a:gd name="T15" fmla="*/ 48 h 244"/>
                <a:gd name="T16" fmla="*/ 87 w 129"/>
                <a:gd name="T17" fmla="*/ 52 h 244"/>
                <a:gd name="T18" fmla="*/ 94 w 129"/>
                <a:gd name="T19" fmla="*/ 64 h 244"/>
                <a:gd name="T20" fmla="*/ 100 w 129"/>
                <a:gd name="T21" fmla="*/ 72 h 244"/>
                <a:gd name="T22" fmla="*/ 104 w 129"/>
                <a:gd name="T23" fmla="*/ 80 h 244"/>
                <a:gd name="T24" fmla="*/ 111 w 129"/>
                <a:gd name="T25" fmla="*/ 105 h 244"/>
                <a:gd name="T26" fmla="*/ 112 w 129"/>
                <a:gd name="T27" fmla="*/ 123 h 244"/>
                <a:gd name="T28" fmla="*/ 111 w 129"/>
                <a:gd name="T29" fmla="*/ 126 h 244"/>
                <a:gd name="T30" fmla="*/ 107 w 129"/>
                <a:gd name="T31" fmla="*/ 158 h 244"/>
                <a:gd name="T32" fmla="*/ 102 w 129"/>
                <a:gd name="T33" fmla="*/ 168 h 244"/>
                <a:gd name="T34" fmla="*/ 97 w 129"/>
                <a:gd name="T35" fmla="*/ 176 h 244"/>
                <a:gd name="T36" fmla="*/ 90 w 129"/>
                <a:gd name="T37" fmla="*/ 183 h 244"/>
                <a:gd name="T38" fmla="*/ 86 w 129"/>
                <a:gd name="T39" fmla="*/ 193 h 244"/>
                <a:gd name="T40" fmla="*/ 73 w 129"/>
                <a:gd name="T41" fmla="*/ 202 h 244"/>
                <a:gd name="T42" fmla="*/ 61 w 129"/>
                <a:gd name="T43" fmla="*/ 212 h 244"/>
                <a:gd name="T44" fmla="*/ 54 w 129"/>
                <a:gd name="T45" fmla="*/ 215 h 244"/>
                <a:gd name="T46" fmla="*/ 39 w 129"/>
                <a:gd name="T47" fmla="*/ 223 h 244"/>
                <a:gd name="T48" fmla="*/ 12 w 129"/>
                <a:gd name="T49" fmla="*/ 226 h 244"/>
                <a:gd name="T50" fmla="*/ 8 w 129"/>
                <a:gd name="T51" fmla="*/ 227 h 244"/>
                <a:gd name="T52" fmla="*/ 3 w 129"/>
                <a:gd name="T53" fmla="*/ 230 h 244"/>
                <a:gd name="T54" fmla="*/ 0 w 129"/>
                <a:gd name="T55" fmla="*/ 238 h 244"/>
                <a:gd name="T56" fmla="*/ 5 w 129"/>
                <a:gd name="T57" fmla="*/ 244 h 244"/>
                <a:gd name="T58" fmla="*/ 10 w 129"/>
                <a:gd name="T59" fmla="*/ 244 h 244"/>
                <a:gd name="T60" fmla="*/ 26 w 129"/>
                <a:gd name="T61" fmla="*/ 242 h 244"/>
                <a:gd name="T62" fmla="*/ 48 w 129"/>
                <a:gd name="T63" fmla="*/ 234 h 244"/>
                <a:gd name="T64" fmla="*/ 59 w 129"/>
                <a:gd name="T65" fmla="*/ 231 h 244"/>
                <a:gd name="T66" fmla="*/ 72 w 129"/>
                <a:gd name="T67" fmla="*/ 226 h 244"/>
                <a:gd name="T68" fmla="*/ 84 w 129"/>
                <a:gd name="T69" fmla="*/ 216 h 244"/>
                <a:gd name="T70" fmla="*/ 97 w 129"/>
                <a:gd name="T71" fmla="*/ 204 h 244"/>
                <a:gd name="T72" fmla="*/ 104 w 129"/>
                <a:gd name="T73" fmla="*/ 194 h 244"/>
                <a:gd name="T74" fmla="*/ 111 w 129"/>
                <a:gd name="T75" fmla="*/ 184 h 244"/>
                <a:gd name="T76" fmla="*/ 116 w 129"/>
                <a:gd name="T77" fmla="*/ 173 h 244"/>
                <a:gd name="T78" fmla="*/ 121 w 129"/>
                <a:gd name="T79" fmla="*/ 163 h 244"/>
                <a:gd name="T80" fmla="*/ 127 w 129"/>
                <a:gd name="T81" fmla="*/ 129 h 244"/>
                <a:gd name="T82" fmla="*/ 129 w 129"/>
                <a:gd name="T83" fmla="*/ 120 h 244"/>
                <a:gd name="T84" fmla="*/ 127 w 129"/>
                <a:gd name="T85" fmla="*/ 102 h 244"/>
                <a:gd name="T86" fmla="*/ 118 w 129"/>
                <a:gd name="T87" fmla="*/ 75 h 244"/>
                <a:gd name="T88" fmla="*/ 114 w 129"/>
                <a:gd name="T89" fmla="*/ 64 h 244"/>
                <a:gd name="T90" fmla="*/ 108 w 129"/>
                <a:gd name="T91" fmla="*/ 52 h 244"/>
                <a:gd name="T92" fmla="*/ 101 w 129"/>
                <a:gd name="T93" fmla="*/ 44 h 244"/>
                <a:gd name="T94" fmla="*/ 93 w 129"/>
                <a:gd name="T95" fmla="*/ 34 h 244"/>
                <a:gd name="T96" fmla="*/ 76 w 129"/>
                <a:gd name="T97" fmla="*/ 21 h 244"/>
                <a:gd name="T98" fmla="*/ 64 w 129"/>
                <a:gd name="T99" fmla="*/ 12 h 244"/>
                <a:gd name="T100" fmla="*/ 54 w 129"/>
                <a:gd name="T101" fmla="*/ 8 h 244"/>
                <a:gd name="T102" fmla="*/ 44 w 129"/>
                <a:gd name="T103" fmla="*/ 5 h 244"/>
                <a:gd name="T104" fmla="*/ 8 w 129"/>
                <a:gd name="T105" fmla="*/ 0 h 24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9"/>
                <a:gd name="T160" fmla="*/ 0 h 244"/>
                <a:gd name="T161" fmla="*/ 129 w 129"/>
                <a:gd name="T162" fmla="*/ 244 h 24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9" h="244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23" y="16"/>
                  </a:lnTo>
                  <a:lnTo>
                    <a:pt x="39" y="19"/>
                  </a:lnTo>
                  <a:lnTo>
                    <a:pt x="43" y="22"/>
                  </a:lnTo>
                  <a:lnTo>
                    <a:pt x="54" y="28"/>
                  </a:lnTo>
                  <a:lnTo>
                    <a:pt x="58" y="29"/>
                  </a:lnTo>
                  <a:lnTo>
                    <a:pt x="61" y="30"/>
                  </a:lnTo>
                  <a:lnTo>
                    <a:pt x="65" y="34"/>
                  </a:lnTo>
                  <a:lnTo>
                    <a:pt x="73" y="40"/>
                  </a:lnTo>
                  <a:lnTo>
                    <a:pt x="82" y="48"/>
                  </a:lnTo>
                  <a:lnTo>
                    <a:pt x="86" y="50"/>
                  </a:lnTo>
                  <a:lnTo>
                    <a:pt x="87" y="52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2" y="75"/>
                  </a:lnTo>
                  <a:lnTo>
                    <a:pt x="104" y="80"/>
                  </a:lnTo>
                  <a:lnTo>
                    <a:pt x="107" y="84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8"/>
                  </a:lnTo>
                  <a:lnTo>
                    <a:pt x="104" y="162"/>
                  </a:lnTo>
                  <a:lnTo>
                    <a:pt x="102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7" y="190"/>
                  </a:lnTo>
                  <a:lnTo>
                    <a:pt x="86" y="193"/>
                  </a:lnTo>
                  <a:lnTo>
                    <a:pt x="82" y="194"/>
                  </a:lnTo>
                  <a:lnTo>
                    <a:pt x="73" y="202"/>
                  </a:lnTo>
                  <a:lnTo>
                    <a:pt x="65" y="208"/>
                  </a:lnTo>
                  <a:lnTo>
                    <a:pt x="61" y="212"/>
                  </a:lnTo>
                  <a:lnTo>
                    <a:pt x="58" y="213"/>
                  </a:lnTo>
                  <a:lnTo>
                    <a:pt x="54" y="215"/>
                  </a:lnTo>
                  <a:lnTo>
                    <a:pt x="43" y="220"/>
                  </a:lnTo>
                  <a:lnTo>
                    <a:pt x="39" y="223"/>
                  </a:lnTo>
                  <a:lnTo>
                    <a:pt x="23" y="226"/>
                  </a:lnTo>
                  <a:lnTo>
                    <a:pt x="12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5" y="227"/>
                  </a:lnTo>
                  <a:lnTo>
                    <a:pt x="3" y="230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5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2"/>
                  </a:lnTo>
                  <a:lnTo>
                    <a:pt x="26" y="242"/>
                  </a:lnTo>
                  <a:lnTo>
                    <a:pt x="44" y="237"/>
                  </a:lnTo>
                  <a:lnTo>
                    <a:pt x="48" y="234"/>
                  </a:lnTo>
                  <a:lnTo>
                    <a:pt x="54" y="234"/>
                  </a:lnTo>
                  <a:lnTo>
                    <a:pt x="59" y="231"/>
                  </a:lnTo>
                  <a:lnTo>
                    <a:pt x="64" y="230"/>
                  </a:lnTo>
                  <a:lnTo>
                    <a:pt x="72" y="226"/>
                  </a:lnTo>
                  <a:lnTo>
                    <a:pt x="76" y="222"/>
                  </a:lnTo>
                  <a:lnTo>
                    <a:pt x="84" y="216"/>
                  </a:lnTo>
                  <a:lnTo>
                    <a:pt x="93" y="208"/>
                  </a:lnTo>
                  <a:lnTo>
                    <a:pt x="97" y="204"/>
                  </a:lnTo>
                  <a:lnTo>
                    <a:pt x="101" y="198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6" y="173"/>
                  </a:lnTo>
                  <a:lnTo>
                    <a:pt x="118" y="168"/>
                  </a:lnTo>
                  <a:lnTo>
                    <a:pt x="121" y="163"/>
                  </a:lnTo>
                  <a:lnTo>
                    <a:pt x="127" y="140"/>
                  </a:lnTo>
                  <a:lnTo>
                    <a:pt x="127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7" y="113"/>
                  </a:lnTo>
                  <a:lnTo>
                    <a:pt x="127" y="102"/>
                  </a:lnTo>
                  <a:lnTo>
                    <a:pt x="121" y="79"/>
                  </a:lnTo>
                  <a:lnTo>
                    <a:pt x="118" y="75"/>
                  </a:lnTo>
                  <a:lnTo>
                    <a:pt x="116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2"/>
                  </a:lnTo>
                  <a:lnTo>
                    <a:pt x="104" y="48"/>
                  </a:lnTo>
                  <a:lnTo>
                    <a:pt x="101" y="44"/>
                  </a:lnTo>
                  <a:lnTo>
                    <a:pt x="97" y="39"/>
                  </a:lnTo>
                  <a:lnTo>
                    <a:pt x="93" y="34"/>
                  </a:lnTo>
                  <a:lnTo>
                    <a:pt x="84" y="26"/>
                  </a:lnTo>
                  <a:lnTo>
                    <a:pt x="76" y="21"/>
                  </a:lnTo>
                  <a:lnTo>
                    <a:pt x="72" y="16"/>
                  </a:lnTo>
                  <a:lnTo>
                    <a:pt x="64" y="12"/>
                  </a:lnTo>
                  <a:lnTo>
                    <a:pt x="59" y="11"/>
                  </a:lnTo>
                  <a:lnTo>
                    <a:pt x="54" y="8"/>
                  </a:lnTo>
                  <a:lnTo>
                    <a:pt x="48" y="8"/>
                  </a:lnTo>
                  <a:lnTo>
                    <a:pt x="44" y="5"/>
                  </a:lnTo>
                  <a:lnTo>
                    <a:pt x="2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7" name="Freeform 38"/>
            <p:cNvSpPr>
              <a:spLocks/>
            </p:cNvSpPr>
            <p:nvPr/>
          </p:nvSpPr>
          <p:spPr bwMode="auto">
            <a:xfrm>
              <a:off x="3800" y="2447"/>
              <a:ext cx="187" cy="16"/>
            </a:xfrm>
            <a:custGeom>
              <a:avLst/>
              <a:gdLst>
                <a:gd name="T0" fmla="*/ 179 w 187"/>
                <a:gd name="T1" fmla="*/ 16 h 16"/>
                <a:gd name="T2" fmla="*/ 182 w 187"/>
                <a:gd name="T3" fmla="*/ 16 h 16"/>
                <a:gd name="T4" fmla="*/ 185 w 187"/>
                <a:gd name="T5" fmla="*/ 14 h 16"/>
                <a:gd name="T6" fmla="*/ 187 w 187"/>
                <a:gd name="T7" fmla="*/ 11 h 16"/>
                <a:gd name="T8" fmla="*/ 187 w 187"/>
                <a:gd name="T9" fmla="*/ 5 h 16"/>
                <a:gd name="T10" fmla="*/ 185 w 187"/>
                <a:gd name="T11" fmla="*/ 3 h 16"/>
                <a:gd name="T12" fmla="*/ 182 w 187"/>
                <a:gd name="T13" fmla="*/ 0 h 16"/>
                <a:gd name="T14" fmla="*/ 6 w 187"/>
                <a:gd name="T15" fmla="*/ 0 h 16"/>
                <a:gd name="T16" fmla="*/ 3 w 187"/>
                <a:gd name="T17" fmla="*/ 3 h 16"/>
                <a:gd name="T18" fmla="*/ 0 w 187"/>
                <a:gd name="T19" fmla="*/ 5 h 16"/>
                <a:gd name="T20" fmla="*/ 0 w 187"/>
                <a:gd name="T21" fmla="*/ 11 h 16"/>
                <a:gd name="T22" fmla="*/ 3 w 187"/>
                <a:gd name="T23" fmla="*/ 14 h 16"/>
                <a:gd name="T24" fmla="*/ 6 w 187"/>
                <a:gd name="T25" fmla="*/ 16 h 16"/>
                <a:gd name="T26" fmla="*/ 8 w 187"/>
                <a:gd name="T27" fmla="*/ 16 h 16"/>
                <a:gd name="T28" fmla="*/ 179 w 187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"/>
                <a:gd name="T46" fmla="*/ 0 h 16"/>
                <a:gd name="T47" fmla="*/ 187 w 18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" h="16">
                  <a:moveTo>
                    <a:pt x="179" y="16"/>
                  </a:moveTo>
                  <a:lnTo>
                    <a:pt x="182" y="16"/>
                  </a:lnTo>
                  <a:lnTo>
                    <a:pt x="185" y="14"/>
                  </a:lnTo>
                  <a:lnTo>
                    <a:pt x="187" y="11"/>
                  </a:lnTo>
                  <a:lnTo>
                    <a:pt x="187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8" name="Freeform 39"/>
            <p:cNvSpPr>
              <a:spLocks/>
            </p:cNvSpPr>
            <p:nvPr/>
          </p:nvSpPr>
          <p:spPr bwMode="auto">
            <a:xfrm>
              <a:off x="3800" y="2676"/>
              <a:ext cx="187" cy="16"/>
            </a:xfrm>
            <a:custGeom>
              <a:avLst/>
              <a:gdLst>
                <a:gd name="T0" fmla="*/ 179 w 187"/>
                <a:gd name="T1" fmla="*/ 16 h 16"/>
                <a:gd name="T2" fmla="*/ 182 w 187"/>
                <a:gd name="T3" fmla="*/ 16 h 16"/>
                <a:gd name="T4" fmla="*/ 185 w 187"/>
                <a:gd name="T5" fmla="*/ 13 h 16"/>
                <a:gd name="T6" fmla="*/ 187 w 187"/>
                <a:gd name="T7" fmla="*/ 11 h 16"/>
                <a:gd name="T8" fmla="*/ 187 w 187"/>
                <a:gd name="T9" fmla="*/ 5 h 16"/>
                <a:gd name="T10" fmla="*/ 185 w 187"/>
                <a:gd name="T11" fmla="*/ 2 h 16"/>
                <a:gd name="T12" fmla="*/ 182 w 187"/>
                <a:gd name="T13" fmla="*/ 0 h 16"/>
                <a:gd name="T14" fmla="*/ 6 w 187"/>
                <a:gd name="T15" fmla="*/ 0 h 16"/>
                <a:gd name="T16" fmla="*/ 3 w 187"/>
                <a:gd name="T17" fmla="*/ 2 h 16"/>
                <a:gd name="T18" fmla="*/ 0 w 187"/>
                <a:gd name="T19" fmla="*/ 5 h 16"/>
                <a:gd name="T20" fmla="*/ 0 w 187"/>
                <a:gd name="T21" fmla="*/ 11 h 16"/>
                <a:gd name="T22" fmla="*/ 3 w 187"/>
                <a:gd name="T23" fmla="*/ 13 h 16"/>
                <a:gd name="T24" fmla="*/ 6 w 187"/>
                <a:gd name="T25" fmla="*/ 16 h 16"/>
                <a:gd name="T26" fmla="*/ 8 w 187"/>
                <a:gd name="T27" fmla="*/ 16 h 16"/>
                <a:gd name="T28" fmla="*/ 179 w 187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7"/>
                <a:gd name="T46" fmla="*/ 0 h 16"/>
                <a:gd name="T47" fmla="*/ 187 w 18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7" h="16">
                  <a:moveTo>
                    <a:pt x="179" y="16"/>
                  </a:moveTo>
                  <a:lnTo>
                    <a:pt x="182" y="16"/>
                  </a:lnTo>
                  <a:lnTo>
                    <a:pt x="185" y="13"/>
                  </a:lnTo>
                  <a:lnTo>
                    <a:pt x="187" y="11"/>
                  </a:lnTo>
                  <a:lnTo>
                    <a:pt x="187" y="5"/>
                  </a:lnTo>
                  <a:lnTo>
                    <a:pt x="185" y="2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29" name="Freeform 40"/>
            <p:cNvSpPr>
              <a:spLocks/>
            </p:cNvSpPr>
            <p:nvPr/>
          </p:nvSpPr>
          <p:spPr bwMode="auto">
            <a:xfrm>
              <a:off x="3800" y="2447"/>
              <a:ext cx="17" cy="245"/>
            </a:xfrm>
            <a:custGeom>
              <a:avLst/>
              <a:gdLst>
                <a:gd name="T0" fmla="*/ 17 w 17"/>
                <a:gd name="T1" fmla="*/ 8 h 245"/>
                <a:gd name="T2" fmla="*/ 17 w 17"/>
                <a:gd name="T3" fmla="*/ 5 h 245"/>
                <a:gd name="T4" fmla="*/ 14 w 17"/>
                <a:gd name="T5" fmla="*/ 3 h 245"/>
                <a:gd name="T6" fmla="*/ 11 w 17"/>
                <a:gd name="T7" fmla="*/ 0 h 245"/>
                <a:gd name="T8" fmla="*/ 6 w 17"/>
                <a:gd name="T9" fmla="*/ 0 h 245"/>
                <a:gd name="T10" fmla="*/ 3 w 17"/>
                <a:gd name="T11" fmla="*/ 3 h 245"/>
                <a:gd name="T12" fmla="*/ 0 w 17"/>
                <a:gd name="T13" fmla="*/ 5 h 245"/>
                <a:gd name="T14" fmla="*/ 0 w 17"/>
                <a:gd name="T15" fmla="*/ 240 h 245"/>
                <a:gd name="T16" fmla="*/ 3 w 17"/>
                <a:gd name="T17" fmla="*/ 242 h 245"/>
                <a:gd name="T18" fmla="*/ 6 w 17"/>
                <a:gd name="T19" fmla="*/ 245 h 245"/>
                <a:gd name="T20" fmla="*/ 11 w 17"/>
                <a:gd name="T21" fmla="*/ 245 h 245"/>
                <a:gd name="T22" fmla="*/ 14 w 17"/>
                <a:gd name="T23" fmla="*/ 242 h 245"/>
                <a:gd name="T24" fmla="*/ 17 w 17"/>
                <a:gd name="T25" fmla="*/ 240 h 245"/>
                <a:gd name="T26" fmla="*/ 17 w 17"/>
                <a:gd name="T27" fmla="*/ 237 h 245"/>
                <a:gd name="T28" fmla="*/ 17 w 17"/>
                <a:gd name="T29" fmla="*/ 8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5"/>
                <a:gd name="T47" fmla="*/ 17 w 1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5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40"/>
                  </a:lnTo>
                  <a:lnTo>
                    <a:pt x="3" y="242"/>
                  </a:lnTo>
                  <a:lnTo>
                    <a:pt x="6" y="245"/>
                  </a:lnTo>
                  <a:lnTo>
                    <a:pt x="11" y="245"/>
                  </a:lnTo>
                  <a:lnTo>
                    <a:pt x="14" y="242"/>
                  </a:lnTo>
                  <a:lnTo>
                    <a:pt x="17" y="240"/>
                  </a:lnTo>
                  <a:lnTo>
                    <a:pt x="17" y="237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0" name="Freeform 41"/>
            <p:cNvSpPr>
              <a:spLocks/>
            </p:cNvSpPr>
            <p:nvPr/>
          </p:nvSpPr>
          <p:spPr bwMode="auto">
            <a:xfrm>
              <a:off x="3671" y="1174"/>
              <a:ext cx="129" cy="244"/>
            </a:xfrm>
            <a:custGeom>
              <a:avLst/>
              <a:gdLst>
                <a:gd name="T0" fmla="*/ 7 w 129"/>
                <a:gd name="T1" fmla="*/ 0 h 244"/>
                <a:gd name="T2" fmla="*/ 2 w 129"/>
                <a:gd name="T3" fmla="*/ 4 h 244"/>
                <a:gd name="T4" fmla="*/ 0 w 129"/>
                <a:gd name="T5" fmla="*/ 10 h 244"/>
                <a:gd name="T6" fmla="*/ 4 w 129"/>
                <a:gd name="T7" fmla="*/ 15 h 244"/>
                <a:gd name="T8" fmla="*/ 18 w 129"/>
                <a:gd name="T9" fmla="*/ 17 h 244"/>
                <a:gd name="T10" fmla="*/ 29 w 129"/>
                <a:gd name="T11" fmla="*/ 18 h 244"/>
                <a:gd name="T12" fmla="*/ 39 w 129"/>
                <a:gd name="T13" fmla="*/ 22 h 244"/>
                <a:gd name="T14" fmla="*/ 49 w 129"/>
                <a:gd name="T15" fmla="*/ 25 h 244"/>
                <a:gd name="T16" fmla="*/ 57 w 129"/>
                <a:gd name="T17" fmla="*/ 29 h 244"/>
                <a:gd name="T18" fmla="*/ 69 w 129"/>
                <a:gd name="T19" fmla="*/ 37 h 244"/>
                <a:gd name="T20" fmla="*/ 78 w 129"/>
                <a:gd name="T21" fmla="*/ 44 h 244"/>
                <a:gd name="T22" fmla="*/ 90 w 129"/>
                <a:gd name="T23" fmla="*/ 59 h 244"/>
                <a:gd name="T24" fmla="*/ 97 w 129"/>
                <a:gd name="T25" fmla="*/ 66 h 244"/>
                <a:gd name="T26" fmla="*/ 103 w 129"/>
                <a:gd name="T27" fmla="*/ 75 h 244"/>
                <a:gd name="T28" fmla="*/ 106 w 129"/>
                <a:gd name="T29" fmla="*/ 86 h 244"/>
                <a:gd name="T30" fmla="*/ 111 w 129"/>
                <a:gd name="T31" fmla="*/ 105 h 244"/>
                <a:gd name="T32" fmla="*/ 112 w 129"/>
                <a:gd name="T33" fmla="*/ 123 h 244"/>
                <a:gd name="T34" fmla="*/ 111 w 129"/>
                <a:gd name="T35" fmla="*/ 126 h 244"/>
                <a:gd name="T36" fmla="*/ 107 w 129"/>
                <a:gd name="T37" fmla="*/ 152 h 244"/>
                <a:gd name="T38" fmla="*/ 103 w 129"/>
                <a:gd name="T39" fmla="*/ 162 h 244"/>
                <a:gd name="T40" fmla="*/ 100 w 129"/>
                <a:gd name="T41" fmla="*/ 170 h 244"/>
                <a:gd name="T42" fmla="*/ 94 w 129"/>
                <a:gd name="T43" fmla="*/ 179 h 244"/>
                <a:gd name="T44" fmla="*/ 85 w 129"/>
                <a:gd name="T45" fmla="*/ 191 h 244"/>
                <a:gd name="T46" fmla="*/ 74 w 129"/>
                <a:gd name="T47" fmla="*/ 201 h 244"/>
                <a:gd name="T48" fmla="*/ 63 w 129"/>
                <a:gd name="T49" fmla="*/ 211 h 244"/>
                <a:gd name="T50" fmla="*/ 53 w 129"/>
                <a:gd name="T51" fmla="*/ 216 h 244"/>
                <a:gd name="T52" fmla="*/ 43 w 129"/>
                <a:gd name="T53" fmla="*/ 219 h 244"/>
                <a:gd name="T54" fmla="*/ 33 w 129"/>
                <a:gd name="T55" fmla="*/ 223 h 244"/>
                <a:gd name="T56" fmla="*/ 24 w 129"/>
                <a:gd name="T57" fmla="*/ 224 h 244"/>
                <a:gd name="T58" fmla="*/ 13 w 129"/>
                <a:gd name="T59" fmla="*/ 226 h 244"/>
                <a:gd name="T60" fmla="*/ 8 w 129"/>
                <a:gd name="T61" fmla="*/ 227 h 244"/>
                <a:gd name="T62" fmla="*/ 3 w 129"/>
                <a:gd name="T63" fmla="*/ 230 h 244"/>
                <a:gd name="T64" fmla="*/ 0 w 129"/>
                <a:gd name="T65" fmla="*/ 234 h 244"/>
                <a:gd name="T66" fmla="*/ 3 w 129"/>
                <a:gd name="T67" fmla="*/ 241 h 244"/>
                <a:gd name="T68" fmla="*/ 7 w 129"/>
                <a:gd name="T69" fmla="*/ 244 h 244"/>
                <a:gd name="T70" fmla="*/ 10 w 129"/>
                <a:gd name="T71" fmla="*/ 244 h 244"/>
                <a:gd name="T72" fmla="*/ 21 w 129"/>
                <a:gd name="T73" fmla="*/ 243 h 244"/>
                <a:gd name="T74" fmla="*/ 32 w 129"/>
                <a:gd name="T75" fmla="*/ 241 h 244"/>
                <a:gd name="T76" fmla="*/ 45 w 129"/>
                <a:gd name="T77" fmla="*/ 237 h 244"/>
                <a:gd name="T78" fmla="*/ 54 w 129"/>
                <a:gd name="T79" fmla="*/ 234 h 244"/>
                <a:gd name="T80" fmla="*/ 65 w 129"/>
                <a:gd name="T81" fmla="*/ 227 h 244"/>
                <a:gd name="T82" fmla="*/ 81 w 129"/>
                <a:gd name="T83" fmla="*/ 219 h 244"/>
                <a:gd name="T84" fmla="*/ 89 w 129"/>
                <a:gd name="T85" fmla="*/ 212 h 244"/>
                <a:gd name="T86" fmla="*/ 104 w 129"/>
                <a:gd name="T87" fmla="*/ 194 h 244"/>
                <a:gd name="T88" fmla="*/ 111 w 129"/>
                <a:gd name="T89" fmla="*/ 184 h 244"/>
                <a:gd name="T90" fmla="*/ 117 w 129"/>
                <a:gd name="T91" fmla="*/ 173 h 244"/>
                <a:gd name="T92" fmla="*/ 122 w 129"/>
                <a:gd name="T93" fmla="*/ 162 h 244"/>
                <a:gd name="T94" fmla="*/ 128 w 129"/>
                <a:gd name="T95" fmla="*/ 140 h 244"/>
                <a:gd name="T96" fmla="*/ 129 w 129"/>
                <a:gd name="T97" fmla="*/ 123 h 244"/>
                <a:gd name="T98" fmla="*/ 128 w 129"/>
                <a:gd name="T99" fmla="*/ 114 h 244"/>
                <a:gd name="T100" fmla="*/ 124 w 129"/>
                <a:gd name="T101" fmla="*/ 84 h 244"/>
                <a:gd name="T102" fmla="*/ 119 w 129"/>
                <a:gd name="T103" fmla="*/ 75 h 244"/>
                <a:gd name="T104" fmla="*/ 114 w 129"/>
                <a:gd name="T105" fmla="*/ 64 h 244"/>
                <a:gd name="T106" fmla="*/ 108 w 129"/>
                <a:gd name="T107" fmla="*/ 53 h 244"/>
                <a:gd name="T108" fmla="*/ 99 w 129"/>
                <a:gd name="T109" fmla="*/ 40 h 244"/>
                <a:gd name="T110" fmla="*/ 85 w 129"/>
                <a:gd name="T111" fmla="*/ 28 h 244"/>
                <a:gd name="T112" fmla="*/ 71 w 129"/>
                <a:gd name="T113" fmla="*/ 18 h 244"/>
                <a:gd name="T114" fmla="*/ 61 w 129"/>
                <a:gd name="T115" fmla="*/ 12 h 244"/>
                <a:gd name="T116" fmla="*/ 49 w 129"/>
                <a:gd name="T117" fmla="*/ 7 h 244"/>
                <a:gd name="T118" fmla="*/ 39 w 129"/>
                <a:gd name="T119" fmla="*/ 3 h 244"/>
                <a:gd name="T120" fmla="*/ 27 w 129"/>
                <a:gd name="T121" fmla="*/ 1 h 244"/>
                <a:gd name="T122" fmla="*/ 8 w 129"/>
                <a:gd name="T123" fmla="*/ 0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244"/>
                <a:gd name="T188" fmla="*/ 129 w 129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244">
                  <a:moveTo>
                    <a:pt x="8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6" y="17"/>
                  </a:lnTo>
                  <a:lnTo>
                    <a:pt x="18" y="17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3" y="19"/>
                  </a:lnTo>
                  <a:lnTo>
                    <a:pt x="39" y="22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3" y="32"/>
                  </a:lnTo>
                  <a:lnTo>
                    <a:pt x="69" y="37"/>
                  </a:lnTo>
                  <a:lnTo>
                    <a:pt x="74" y="41"/>
                  </a:lnTo>
                  <a:lnTo>
                    <a:pt x="78" y="44"/>
                  </a:lnTo>
                  <a:lnTo>
                    <a:pt x="85" y="51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3" y="80"/>
                  </a:lnTo>
                  <a:lnTo>
                    <a:pt x="106" y="86"/>
                  </a:lnTo>
                  <a:lnTo>
                    <a:pt x="107" y="90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2"/>
                  </a:lnTo>
                  <a:lnTo>
                    <a:pt x="106" y="157"/>
                  </a:lnTo>
                  <a:lnTo>
                    <a:pt x="103" y="162"/>
                  </a:lnTo>
                  <a:lnTo>
                    <a:pt x="103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5" y="191"/>
                  </a:lnTo>
                  <a:lnTo>
                    <a:pt x="78" y="198"/>
                  </a:lnTo>
                  <a:lnTo>
                    <a:pt x="74" y="201"/>
                  </a:lnTo>
                  <a:lnTo>
                    <a:pt x="69" y="205"/>
                  </a:lnTo>
                  <a:lnTo>
                    <a:pt x="63" y="211"/>
                  </a:lnTo>
                  <a:lnTo>
                    <a:pt x="57" y="213"/>
                  </a:lnTo>
                  <a:lnTo>
                    <a:pt x="53" y="216"/>
                  </a:lnTo>
                  <a:lnTo>
                    <a:pt x="49" y="218"/>
                  </a:lnTo>
                  <a:lnTo>
                    <a:pt x="43" y="219"/>
                  </a:lnTo>
                  <a:lnTo>
                    <a:pt x="39" y="220"/>
                  </a:lnTo>
                  <a:lnTo>
                    <a:pt x="33" y="223"/>
                  </a:lnTo>
                  <a:lnTo>
                    <a:pt x="29" y="224"/>
                  </a:lnTo>
                  <a:lnTo>
                    <a:pt x="24" y="224"/>
                  </a:lnTo>
                  <a:lnTo>
                    <a:pt x="18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2" y="231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4" y="243"/>
                  </a:lnTo>
                  <a:lnTo>
                    <a:pt x="7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3"/>
                  </a:lnTo>
                  <a:lnTo>
                    <a:pt x="21" y="243"/>
                  </a:lnTo>
                  <a:lnTo>
                    <a:pt x="27" y="241"/>
                  </a:lnTo>
                  <a:lnTo>
                    <a:pt x="32" y="241"/>
                  </a:lnTo>
                  <a:lnTo>
                    <a:pt x="39" y="240"/>
                  </a:lnTo>
                  <a:lnTo>
                    <a:pt x="45" y="237"/>
                  </a:lnTo>
                  <a:lnTo>
                    <a:pt x="49" y="236"/>
                  </a:lnTo>
                  <a:lnTo>
                    <a:pt x="54" y="234"/>
                  </a:lnTo>
                  <a:lnTo>
                    <a:pt x="61" y="230"/>
                  </a:lnTo>
                  <a:lnTo>
                    <a:pt x="65" y="227"/>
                  </a:lnTo>
                  <a:lnTo>
                    <a:pt x="71" y="224"/>
                  </a:lnTo>
                  <a:lnTo>
                    <a:pt x="81" y="219"/>
                  </a:lnTo>
                  <a:lnTo>
                    <a:pt x="85" y="215"/>
                  </a:lnTo>
                  <a:lnTo>
                    <a:pt x="89" y="212"/>
                  </a:lnTo>
                  <a:lnTo>
                    <a:pt x="99" y="202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9" y="168"/>
                  </a:lnTo>
                  <a:lnTo>
                    <a:pt x="122" y="162"/>
                  </a:lnTo>
                  <a:lnTo>
                    <a:pt x="124" y="158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8" y="114"/>
                  </a:lnTo>
                  <a:lnTo>
                    <a:pt x="128" y="102"/>
                  </a:lnTo>
                  <a:lnTo>
                    <a:pt x="124" y="84"/>
                  </a:lnTo>
                  <a:lnTo>
                    <a:pt x="122" y="80"/>
                  </a:lnTo>
                  <a:lnTo>
                    <a:pt x="119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99" y="40"/>
                  </a:lnTo>
                  <a:lnTo>
                    <a:pt x="89" y="30"/>
                  </a:lnTo>
                  <a:lnTo>
                    <a:pt x="85" y="28"/>
                  </a:lnTo>
                  <a:lnTo>
                    <a:pt x="81" y="23"/>
                  </a:lnTo>
                  <a:lnTo>
                    <a:pt x="71" y="18"/>
                  </a:lnTo>
                  <a:lnTo>
                    <a:pt x="65" y="15"/>
                  </a:lnTo>
                  <a:lnTo>
                    <a:pt x="61" y="12"/>
                  </a:lnTo>
                  <a:lnTo>
                    <a:pt x="54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1" name="Freeform 42"/>
            <p:cNvSpPr>
              <a:spLocks/>
            </p:cNvSpPr>
            <p:nvPr/>
          </p:nvSpPr>
          <p:spPr bwMode="auto">
            <a:xfrm>
              <a:off x="3514" y="1174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5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5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2" name="Freeform 43"/>
            <p:cNvSpPr>
              <a:spLocks/>
            </p:cNvSpPr>
            <p:nvPr/>
          </p:nvSpPr>
          <p:spPr bwMode="auto">
            <a:xfrm>
              <a:off x="3514" y="1401"/>
              <a:ext cx="188" cy="17"/>
            </a:xfrm>
            <a:custGeom>
              <a:avLst/>
              <a:gdLst>
                <a:gd name="T0" fmla="*/ 179 w 188"/>
                <a:gd name="T1" fmla="*/ 17 h 17"/>
                <a:gd name="T2" fmla="*/ 182 w 188"/>
                <a:gd name="T3" fmla="*/ 17 h 17"/>
                <a:gd name="T4" fmla="*/ 185 w 188"/>
                <a:gd name="T5" fmla="*/ 14 h 17"/>
                <a:gd name="T6" fmla="*/ 188 w 188"/>
                <a:gd name="T7" fmla="*/ 11 h 17"/>
                <a:gd name="T8" fmla="*/ 188 w 188"/>
                <a:gd name="T9" fmla="*/ 6 h 17"/>
                <a:gd name="T10" fmla="*/ 185 w 188"/>
                <a:gd name="T11" fmla="*/ 3 h 17"/>
                <a:gd name="T12" fmla="*/ 182 w 188"/>
                <a:gd name="T13" fmla="*/ 0 h 17"/>
                <a:gd name="T14" fmla="*/ 6 w 188"/>
                <a:gd name="T15" fmla="*/ 0 h 17"/>
                <a:gd name="T16" fmla="*/ 3 w 188"/>
                <a:gd name="T17" fmla="*/ 3 h 17"/>
                <a:gd name="T18" fmla="*/ 0 w 188"/>
                <a:gd name="T19" fmla="*/ 6 h 17"/>
                <a:gd name="T20" fmla="*/ 0 w 188"/>
                <a:gd name="T21" fmla="*/ 11 h 17"/>
                <a:gd name="T22" fmla="*/ 3 w 188"/>
                <a:gd name="T23" fmla="*/ 14 h 17"/>
                <a:gd name="T24" fmla="*/ 6 w 188"/>
                <a:gd name="T25" fmla="*/ 17 h 17"/>
                <a:gd name="T26" fmla="*/ 9 w 188"/>
                <a:gd name="T27" fmla="*/ 17 h 17"/>
                <a:gd name="T28" fmla="*/ 179 w 18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7"/>
                <a:gd name="T47" fmla="*/ 188 w 18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7">
                  <a:moveTo>
                    <a:pt x="179" y="17"/>
                  </a:moveTo>
                  <a:lnTo>
                    <a:pt x="182" y="17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6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3" name="Freeform 44"/>
            <p:cNvSpPr>
              <a:spLocks/>
            </p:cNvSpPr>
            <p:nvPr/>
          </p:nvSpPr>
          <p:spPr bwMode="auto">
            <a:xfrm>
              <a:off x="3514" y="1174"/>
              <a:ext cx="17" cy="244"/>
            </a:xfrm>
            <a:custGeom>
              <a:avLst/>
              <a:gdLst>
                <a:gd name="T0" fmla="*/ 17 w 17"/>
                <a:gd name="T1" fmla="*/ 8 h 244"/>
                <a:gd name="T2" fmla="*/ 17 w 17"/>
                <a:gd name="T3" fmla="*/ 5 h 244"/>
                <a:gd name="T4" fmla="*/ 14 w 17"/>
                <a:gd name="T5" fmla="*/ 3 h 244"/>
                <a:gd name="T6" fmla="*/ 12 w 17"/>
                <a:gd name="T7" fmla="*/ 0 h 244"/>
                <a:gd name="T8" fmla="*/ 6 w 17"/>
                <a:gd name="T9" fmla="*/ 0 h 244"/>
                <a:gd name="T10" fmla="*/ 3 w 17"/>
                <a:gd name="T11" fmla="*/ 3 h 244"/>
                <a:gd name="T12" fmla="*/ 0 w 17"/>
                <a:gd name="T13" fmla="*/ 5 h 244"/>
                <a:gd name="T14" fmla="*/ 0 w 17"/>
                <a:gd name="T15" fmla="*/ 238 h 244"/>
                <a:gd name="T16" fmla="*/ 3 w 17"/>
                <a:gd name="T17" fmla="*/ 241 h 244"/>
                <a:gd name="T18" fmla="*/ 6 w 17"/>
                <a:gd name="T19" fmla="*/ 244 h 244"/>
                <a:gd name="T20" fmla="*/ 12 w 17"/>
                <a:gd name="T21" fmla="*/ 244 h 244"/>
                <a:gd name="T22" fmla="*/ 14 w 17"/>
                <a:gd name="T23" fmla="*/ 241 h 244"/>
                <a:gd name="T24" fmla="*/ 17 w 17"/>
                <a:gd name="T25" fmla="*/ 238 h 244"/>
                <a:gd name="T26" fmla="*/ 17 w 17"/>
                <a:gd name="T27" fmla="*/ 236 h 244"/>
                <a:gd name="T28" fmla="*/ 17 w 17"/>
                <a:gd name="T29" fmla="*/ 8 h 2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4"/>
                <a:gd name="T47" fmla="*/ 17 w 17"/>
                <a:gd name="T48" fmla="*/ 244 h 2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4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6" y="244"/>
                  </a:lnTo>
                  <a:lnTo>
                    <a:pt x="12" y="244"/>
                  </a:lnTo>
                  <a:lnTo>
                    <a:pt x="14" y="241"/>
                  </a:lnTo>
                  <a:lnTo>
                    <a:pt x="17" y="238"/>
                  </a:lnTo>
                  <a:lnTo>
                    <a:pt x="17" y="236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4" name="Freeform 45"/>
            <p:cNvSpPr>
              <a:spLocks/>
            </p:cNvSpPr>
            <p:nvPr/>
          </p:nvSpPr>
          <p:spPr bwMode="auto">
            <a:xfrm>
              <a:off x="3671" y="1511"/>
              <a:ext cx="129" cy="244"/>
            </a:xfrm>
            <a:custGeom>
              <a:avLst/>
              <a:gdLst>
                <a:gd name="T0" fmla="*/ 7 w 129"/>
                <a:gd name="T1" fmla="*/ 0 h 244"/>
                <a:gd name="T2" fmla="*/ 2 w 129"/>
                <a:gd name="T3" fmla="*/ 4 h 244"/>
                <a:gd name="T4" fmla="*/ 0 w 129"/>
                <a:gd name="T5" fmla="*/ 10 h 244"/>
                <a:gd name="T6" fmla="*/ 4 w 129"/>
                <a:gd name="T7" fmla="*/ 15 h 244"/>
                <a:gd name="T8" fmla="*/ 18 w 129"/>
                <a:gd name="T9" fmla="*/ 16 h 244"/>
                <a:gd name="T10" fmla="*/ 29 w 129"/>
                <a:gd name="T11" fmla="*/ 18 h 244"/>
                <a:gd name="T12" fmla="*/ 39 w 129"/>
                <a:gd name="T13" fmla="*/ 22 h 244"/>
                <a:gd name="T14" fmla="*/ 49 w 129"/>
                <a:gd name="T15" fmla="*/ 25 h 244"/>
                <a:gd name="T16" fmla="*/ 57 w 129"/>
                <a:gd name="T17" fmla="*/ 29 h 244"/>
                <a:gd name="T18" fmla="*/ 69 w 129"/>
                <a:gd name="T19" fmla="*/ 37 h 244"/>
                <a:gd name="T20" fmla="*/ 78 w 129"/>
                <a:gd name="T21" fmla="*/ 44 h 244"/>
                <a:gd name="T22" fmla="*/ 90 w 129"/>
                <a:gd name="T23" fmla="*/ 59 h 244"/>
                <a:gd name="T24" fmla="*/ 97 w 129"/>
                <a:gd name="T25" fmla="*/ 66 h 244"/>
                <a:gd name="T26" fmla="*/ 103 w 129"/>
                <a:gd name="T27" fmla="*/ 75 h 244"/>
                <a:gd name="T28" fmla="*/ 106 w 129"/>
                <a:gd name="T29" fmla="*/ 86 h 244"/>
                <a:gd name="T30" fmla="*/ 111 w 129"/>
                <a:gd name="T31" fmla="*/ 105 h 244"/>
                <a:gd name="T32" fmla="*/ 112 w 129"/>
                <a:gd name="T33" fmla="*/ 123 h 244"/>
                <a:gd name="T34" fmla="*/ 111 w 129"/>
                <a:gd name="T35" fmla="*/ 126 h 244"/>
                <a:gd name="T36" fmla="*/ 107 w 129"/>
                <a:gd name="T37" fmla="*/ 152 h 244"/>
                <a:gd name="T38" fmla="*/ 103 w 129"/>
                <a:gd name="T39" fmla="*/ 162 h 244"/>
                <a:gd name="T40" fmla="*/ 100 w 129"/>
                <a:gd name="T41" fmla="*/ 170 h 244"/>
                <a:gd name="T42" fmla="*/ 94 w 129"/>
                <a:gd name="T43" fmla="*/ 179 h 244"/>
                <a:gd name="T44" fmla="*/ 85 w 129"/>
                <a:gd name="T45" fmla="*/ 191 h 244"/>
                <a:gd name="T46" fmla="*/ 74 w 129"/>
                <a:gd name="T47" fmla="*/ 201 h 244"/>
                <a:gd name="T48" fmla="*/ 63 w 129"/>
                <a:gd name="T49" fmla="*/ 211 h 244"/>
                <a:gd name="T50" fmla="*/ 53 w 129"/>
                <a:gd name="T51" fmla="*/ 216 h 244"/>
                <a:gd name="T52" fmla="*/ 43 w 129"/>
                <a:gd name="T53" fmla="*/ 219 h 244"/>
                <a:gd name="T54" fmla="*/ 33 w 129"/>
                <a:gd name="T55" fmla="*/ 223 h 244"/>
                <a:gd name="T56" fmla="*/ 24 w 129"/>
                <a:gd name="T57" fmla="*/ 224 h 244"/>
                <a:gd name="T58" fmla="*/ 13 w 129"/>
                <a:gd name="T59" fmla="*/ 226 h 244"/>
                <a:gd name="T60" fmla="*/ 8 w 129"/>
                <a:gd name="T61" fmla="*/ 227 h 244"/>
                <a:gd name="T62" fmla="*/ 3 w 129"/>
                <a:gd name="T63" fmla="*/ 230 h 244"/>
                <a:gd name="T64" fmla="*/ 0 w 129"/>
                <a:gd name="T65" fmla="*/ 234 h 244"/>
                <a:gd name="T66" fmla="*/ 3 w 129"/>
                <a:gd name="T67" fmla="*/ 241 h 244"/>
                <a:gd name="T68" fmla="*/ 7 w 129"/>
                <a:gd name="T69" fmla="*/ 244 h 244"/>
                <a:gd name="T70" fmla="*/ 10 w 129"/>
                <a:gd name="T71" fmla="*/ 244 h 244"/>
                <a:gd name="T72" fmla="*/ 21 w 129"/>
                <a:gd name="T73" fmla="*/ 242 h 244"/>
                <a:gd name="T74" fmla="*/ 32 w 129"/>
                <a:gd name="T75" fmla="*/ 241 h 244"/>
                <a:gd name="T76" fmla="*/ 45 w 129"/>
                <a:gd name="T77" fmla="*/ 237 h 244"/>
                <a:gd name="T78" fmla="*/ 54 w 129"/>
                <a:gd name="T79" fmla="*/ 234 h 244"/>
                <a:gd name="T80" fmla="*/ 65 w 129"/>
                <a:gd name="T81" fmla="*/ 227 h 244"/>
                <a:gd name="T82" fmla="*/ 81 w 129"/>
                <a:gd name="T83" fmla="*/ 219 h 244"/>
                <a:gd name="T84" fmla="*/ 89 w 129"/>
                <a:gd name="T85" fmla="*/ 212 h 244"/>
                <a:gd name="T86" fmla="*/ 104 w 129"/>
                <a:gd name="T87" fmla="*/ 194 h 244"/>
                <a:gd name="T88" fmla="*/ 111 w 129"/>
                <a:gd name="T89" fmla="*/ 184 h 244"/>
                <a:gd name="T90" fmla="*/ 117 w 129"/>
                <a:gd name="T91" fmla="*/ 173 h 244"/>
                <a:gd name="T92" fmla="*/ 122 w 129"/>
                <a:gd name="T93" fmla="*/ 162 h 244"/>
                <a:gd name="T94" fmla="*/ 128 w 129"/>
                <a:gd name="T95" fmla="*/ 140 h 244"/>
                <a:gd name="T96" fmla="*/ 129 w 129"/>
                <a:gd name="T97" fmla="*/ 123 h 244"/>
                <a:gd name="T98" fmla="*/ 128 w 129"/>
                <a:gd name="T99" fmla="*/ 114 h 244"/>
                <a:gd name="T100" fmla="*/ 124 w 129"/>
                <a:gd name="T101" fmla="*/ 84 h 244"/>
                <a:gd name="T102" fmla="*/ 119 w 129"/>
                <a:gd name="T103" fmla="*/ 75 h 244"/>
                <a:gd name="T104" fmla="*/ 114 w 129"/>
                <a:gd name="T105" fmla="*/ 64 h 244"/>
                <a:gd name="T106" fmla="*/ 108 w 129"/>
                <a:gd name="T107" fmla="*/ 53 h 244"/>
                <a:gd name="T108" fmla="*/ 99 w 129"/>
                <a:gd name="T109" fmla="*/ 40 h 244"/>
                <a:gd name="T110" fmla="*/ 85 w 129"/>
                <a:gd name="T111" fmla="*/ 28 h 244"/>
                <a:gd name="T112" fmla="*/ 71 w 129"/>
                <a:gd name="T113" fmla="*/ 18 h 244"/>
                <a:gd name="T114" fmla="*/ 61 w 129"/>
                <a:gd name="T115" fmla="*/ 12 h 244"/>
                <a:gd name="T116" fmla="*/ 49 w 129"/>
                <a:gd name="T117" fmla="*/ 7 h 244"/>
                <a:gd name="T118" fmla="*/ 39 w 129"/>
                <a:gd name="T119" fmla="*/ 3 h 244"/>
                <a:gd name="T120" fmla="*/ 27 w 129"/>
                <a:gd name="T121" fmla="*/ 1 h 244"/>
                <a:gd name="T122" fmla="*/ 8 w 129"/>
                <a:gd name="T123" fmla="*/ 0 h 2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9"/>
                <a:gd name="T187" fmla="*/ 0 h 244"/>
                <a:gd name="T188" fmla="*/ 129 w 129"/>
                <a:gd name="T189" fmla="*/ 244 h 2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9" h="244">
                  <a:moveTo>
                    <a:pt x="8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6" y="16"/>
                  </a:lnTo>
                  <a:lnTo>
                    <a:pt x="18" y="16"/>
                  </a:lnTo>
                  <a:lnTo>
                    <a:pt x="24" y="18"/>
                  </a:lnTo>
                  <a:lnTo>
                    <a:pt x="29" y="18"/>
                  </a:lnTo>
                  <a:lnTo>
                    <a:pt x="33" y="19"/>
                  </a:lnTo>
                  <a:lnTo>
                    <a:pt x="39" y="22"/>
                  </a:lnTo>
                  <a:lnTo>
                    <a:pt x="43" y="23"/>
                  </a:lnTo>
                  <a:lnTo>
                    <a:pt x="49" y="25"/>
                  </a:lnTo>
                  <a:lnTo>
                    <a:pt x="53" y="26"/>
                  </a:lnTo>
                  <a:lnTo>
                    <a:pt x="57" y="29"/>
                  </a:lnTo>
                  <a:lnTo>
                    <a:pt x="63" y="32"/>
                  </a:lnTo>
                  <a:lnTo>
                    <a:pt x="69" y="37"/>
                  </a:lnTo>
                  <a:lnTo>
                    <a:pt x="74" y="41"/>
                  </a:lnTo>
                  <a:lnTo>
                    <a:pt x="78" y="44"/>
                  </a:lnTo>
                  <a:lnTo>
                    <a:pt x="85" y="51"/>
                  </a:lnTo>
                  <a:lnTo>
                    <a:pt x="90" y="59"/>
                  </a:lnTo>
                  <a:lnTo>
                    <a:pt x="94" y="64"/>
                  </a:lnTo>
                  <a:lnTo>
                    <a:pt x="97" y="66"/>
                  </a:lnTo>
                  <a:lnTo>
                    <a:pt x="100" y="72"/>
                  </a:lnTo>
                  <a:lnTo>
                    <a:pt x="103" y="75"/>
                  </a:lnTo>
                  <a:lnTo>
                    <a:pt x="103" y="80"/>
                  </a:lnTo>
                  <a:lnTo>
                    <a:pt x="106" y="86"/>
                  </a:lnTo>
                  <a:lnTo>
                    <a:pt x="107" y="90"/>
                  </a:lnTo>
                  <a:lnTo>
                    <a:pt x="111" y="105"/>
                  </a:lnTo>
                  <a:lnTo>
                    <a:pt x="111" y="116"/>
                  </a:lnTo>
                  <a:lnTo>
                    <a:pt x="112" y="123"/>
                  </a:lnTo>
                  <a:lnTo>
                    <a:pt x="112" y="120"/>
                  </a:lnTo>
                  <a:lnTo>
                    <a:pt x="111" y="126"/>
                  </a:lnTo>
                  <a:lnTo>
                    <a:pt x="111" y="137"/>
                  </a:lnTo>
                  <a:lnTo>
                    <a:pt x="107" y="152"/>
                  </a:lnTo>
                  <a:lnTo>
                    <a:pt x="106" y="157"/>
                  </a:lnTo>
                  <a:lnTo>
                    <a:pt x="103" y="162"/>
                  </a:lnTo>
                  <a:lnTo>
                    <a:pt x="103" y="168"/>
                  </a:lnTo>
                  <a:lnTo>
                    <a:pt x="100" y="170"/>
                  </a:lnTo>
                  <a:lnTo>
                    <a:pt x="97" y="176"/>
                  </a:lnTo>
                  <a:lnTo>
                    <a:pt x="94" y="179"/>
                  </a:lnTo>
                  <a:lnTo>
                    <a:pt x="90" y="183"/>
                  </a:lnTo>
                  <a:lnTo>
                    <a:pt x="85" y="191"/>
                  </a:lnTo>
                  <a:lnTo>
                    <a:pt x="78" y="198"/>
                  </a:lnTo>
                  <a:lnTo>
                    <a:pt x="74" y="201"/>
                  </a:lnTo>
                  <a:lnTo>
                    <a:pt x="69" y="205"/>
                  </a:lnTo>
                  <a:lnTo>
                    <a:pt x="63" y="211"/>
                  </a:lnTo>
                  <a:lnTo>
                    <a:pt x="57" y="213"/>
                  </a:lnTo>
                  <a:lnTo>
                    <a:pt x="53" y="216"/>
                  </a:lnTo>
                  <a:lnTo>
                    <a:pt x="49" y="218"/>
                  </a:lnTo>
                  <a:lnTo>
                    <a:pt x="43" y="219"/>
                  </a:lnTo>
                  <a:lnTo>
                    <a:pt x="39" y="220"/>
                  </a:lnTo>
                  <a:lnTo>
                    <a:pt x="33" y="223"/>
                  </a:lnTo>
                  <a:lnTo>
                    <a:pt x="29" y="224"/>
                  </a:lnTo>
                  <a:lnTo>
                    <a:pt x="24" y="224"/>
                  </a:lnTo>
                  <a:lnTo>
                    <a:pt x="18" y="226"/>
                  </a:lnTo>
                  <a:lnTo>
                    <a:pt x="13" y="226"/>
                  </a:lnTo>
                  <a:lnTo>
                    <a:pt x="7" y="227"/>
                  </a:lnTo>
                  <a:lnTo>
                    <a:pt x="8" y="227"/>
                  </a:lnTo>
                  <a:lnTo>
                    <a:pt x="6" y="227"/>
                  </a:lnTo>
                  <a:lnTo>
                    <a:pt x="3" y="230"/>
                  </a:lnTo>
                  <a:lnTo>
                    <a:pt x="2" y="231"/>
                  </a:lnTo>
                  <a:lnTo>
                    <a:pt x="0" y="234"/>
                  </a:lnTo>
                  <a:lnTo>
                    <a:pt x="0" y="238"/>
                  </a:lnTo>
                  <a:lnTo>
                    <a:pt x="3" y="241"/>
                  </a:lnTo>
                  <a:lnTo>
                    <a:pt x="4" y="242"/>
                  </a:lnTo>
                  <a:lnTo>
                    <a:pt x="7" y="244"/>
                  </a:lnTo>
                  <a:lnTo>
                    <a:pt x="8" y="244"/>
                  </a:lnTo>
                  <a:lnTo>
                    <a:pt x="10" y="244"/>
                  </a:lnTo>
                  <a:lnTo>
                    <a:pt x="15" y="242"/>
                  </a:lnTo>
                  <a:lnTo>
                    <a:pt x="21" y="242"/>
                  </a:lnTo>
                  <a:lnTo>
                    <a:pt x="27" y="241"/>
                  </a:lnTo>
                  <a:lnTo>
                    <a:pt x="32" y="241"/>
                  </a:lnTo>
                  <a:lnTo>
                    <a:pt x="39" y="240"/>
                  </a:lnTo>
                  <a:lnTo>
                    <a:pt x="45" y="237"/>
                  </a:lnTo>
                  <a:lnTo>
                    <a:pt x="49" y="236"/>
                  </a:lnTo>
                  <a:lnTo>
                    <a:pt x="54" y="234"/>
                  </a:lnTo>
                  <a:lnTo>
                    <a:pt x="61" y="230"/>
                  </a:lnTo>
                  <a:lnTo>
                    <a:pt x="65" y="227"/>
                  </a:lnTo>
                  <a:lnTo>
                    <a:pt x="71" y="224"/>
                  </a:lnTo>
                  <a:lnTo>
                    <a:pt x="81" y="219"/>
                  </a:lnTo>
                  <a:lnTo>
                    <a:pt x="85" y="215"/>
                  </a:lnTo>
                  <a:lnTo>
                    <a:pt x="89" y="212"/>
                  </a:lnTo>
                  <a:lnTo>
                    <a:pt x="99" y="202"/>
                  </a:lnTo>
                  <a:lnTo>
                    <a:pt x="104" y="194"/>
                  </a:lnTo>
                  <a:lnTo>
                    <a:pt x="108" y="190"/>
                  </a:lnTo>
                  <a:lnTo>
                    <a:pt x="111" y="184"/>
                  </a:lnTo>
                  <a:lnTo>
                    <a:pt x="114" y="179"/>
                  </a:lnTo>
                  <a:lnTo>
                    <a:pt x="117" y="173"/>
                  </a:lnTo>
                  <a:lnTo>
                    <a:pt x="119" y="168"/>
                  </a:lnTo>
                  <a:lnTo>
                    <a:pt x="122" y="162"/>
                  </a:lnTo>
                  <a:lnTo>
                    <a:pt x="124" y="158"/>
                  </a:lnTo>
                  <a:lnTo>
                    <a:pt x="128" y="140"/>
                  </a:lnTo>
                  <a:lnTo>
                    <a:pt x="128" y="129"/>
                  </a:lnTo>
                  <a:lnTo>
                    <a:pt x="129" y="123"/>
                  </a:lnTo>
                  <a:lnTo>
                    <a:pt x="129" y="120"/>
                  </a:lnTo>
                  <a:lnTo>
                    <a:pt x="128" y="114"/>
                  </a:lnTo>
                  <a:lnTo>
                    <a:pt x="128" y="102"/>
                  </a:lnTo>
                  <a:lnTo>
                    <a:pt x="124" y="84"/>
                  </a:lnTo>
                  <a:lnTo>
                    <a:pt x="122" y="80"/>
                  </a:lnTo>
                  <a:lnTo>
                    <a:pt x="119" y="75"/>
                  </a:lnTo>
                  <a:lnTo>
                    <a:pt x="117" y="69"/>
                  </a:lnTo>
                  <a:lnTo>
                    <a:pt x="114" y="64"/>
                  </a:lnTo>
                  <a:lnTo>
                    <a:pt x="111" y="58"/>
                  </a:lnTo>
                  <a:lnTo>
                    <a:pt x="108" y="53"/>
                  </a:lnTo>
                  <a:lnTo>
                    <a:pt x="104" y="48"/>
                  </a:lnTo>
                  <a:lnTo>
                    <a:pt x="99" y="40"/>
                  </a:lnTo>
                  <a:lnTo>
                    <a:pt x="89" y="30"/>
                  </a:lnTo>
                  <a:lnTo>
                    <a:pt x="85" y="28"/>
                  </a:lnTo>
                  <a:lnTo>
                    <a:pt x="81" y="23"/>
                  </a:lnTo>
                  <a:lnTo>
                    <a:pt x="71" y="18"/>
                  </a:lnTo>
                  <a:lnTo>
                    <a:pt x="65" y="15"/>
                  </a:lnTo>
                  <a:lnTo>
                    <a:pt x="61" y="12"/>
                  </a:lnTo>
                  <a:lnTo>
                    <a:pt x="54" y="8"/>
                  </a:lnTo>
                  <a:lnTo>
                    <a:pt x="49" y="7"/>
                  </a:lnTo>
                  <a:lnTo>
                    <a:pt x="45" y="5"/>
                  </a:lnTo>
                  <a:lnTo>
                    <a:pt x="39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5" name="Freeform 46"/>
            <p:cNvSpPr>
              <a:spLocks/>
            </p:cNvSpPr>
            <p:nvPr/>
          </p:nvSpPr>
          <p:spPr bwMode="auto">
            <a:xfrm>
              <a:off x="3514" y="1511"/>
              <a:ext cx="188" cy="16"/>
            </a:xfrm>
            <a:custGeom>
              <a:avLst/>
              <a:gdLst>
                <a:gd name="T0" fmla="*/ 179 w 188"/>
                <a:gd name="T1" fmla="*/ 16 h 16"/>
                <a:gd name="T2" fmla="*/ 182 w 188"/>
                <a:gd name="T3" fmla="*/ 16 h 16"/>
                <a:gd name="T4" fmla="*/ 185 w 188"/>
                <a:gd name="T5" fmla="*/ 14 h 16"/>
                <a:gd name="T6" fmla="*/ 188 w 188"/>
                <a:gd name="T7" fmla="*/ 11 h 16"/>
                <a:gd name="T8" fmla="*/ 188 w 188"/>
                <a:gd name="T9" fmla="*/ 5 h 16"/>
                <a:gd name="T10" fmla="*/ 185 w 188"/>
                <a:gd name="T11" fmla="*/ 3 h 16"/>
                <a:gd name="T12" fmla="*/ 182 w 188"/>
                <a:gd name="T13" fmla="*/ 0 h 16"/>
                <a:gd name="T14" fmla="*/ 6 w 188"/>
                <a:gd name="T15" fmla="*/ 0 h 16"/>
                <a:gd name="T16" fmla="*/ 3 w 188"/>
                <a:gd name="T17" fmla="*/ 3 h 16"/>
                <a:gd name="T18" fmla="*/ 0 w 188"/>
                <a:gd name="T19" fmla="*/ 5 h 16"/>
                <a:gd name="T20" fmla="*/ 0 w 188"/>
                <a:gd name="T21" fmla="*/ 11 h 16"/>
                <a:gd name="T22" fmla="*/ 3 w 188"/>
                <a:gd name="T23" fmla="*/ 14 h 16"/>
                <a:gd name="T24" fmla="*/ 6 w 188"/>
                <a:gd name="T25" fmla="*/ 16 h 16"/>
                <a:gd name="T26" fmla="*/ 9 w 188"/>
                <a:gd name="T27" fmla="*/ 16 h 16"/>
                <a:gd name="T28" fmla="*/ 179 w 188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6"/>
                <a:gd name="T47" fmla="*/ 188 w 188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6">
                  <a:moveTo>
                    <a:pt x="179" y="16"/>
                  </a:moveTo>
                  <a:lnTo>
                    <a:pt x="182" y="16"/>
                  </a:lnTo>
                  <a:lnTo>
                    <a:pt x="185" y="14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3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6" name="Freeform 47"/>
            <p:cNvSpPr>
              <a:spLocks/>
            </p:cNvSpPr>
            <p:nvPr/>
          </p:nvSpPr>
          <p:spPr bwMode="auto">
            <a:xfrm>
              <a:off x="3514" y="1740"/>
              <a:ext cx="188" cy="16"/>
            </a:xfrm>
            <a:custGeom>
              <a:avLst/>
              <a:gdLst>
                <a:gd name="T0" fmla="*/ 179 w 188"/>
                <a:gd name="T1" fmla="*/ 16 h 16"/>
                <a:gd name="T2" fmla="*/ 182 w 188"/>
                <a:gd name="T3" fmla="*/ 16 h 16"/>
                <a:gd name="T4" fmla="*/ 185 w 188"/>
                <a:gd name="T5" fmla="*/ 13 h 16"/>
                <a:gd name="T6" fmla="*/ 188 w 188"/>
                <a:gd name="T7" fmla="*/ 11 h 16"/>
                <a:gd name="T8" fmla="*/ 188 w 188"/>
                <a:gd name="T9" fmla="*/ 5 h 16"/>
                <a:gd name="T10" fmla="*/ 185 w 188"/>
                <a:gd name="T11" fmla="*/ 2 h 16"/>
                <a:gd name="T12" fmla="*/ 182 w 188"/>
                <a:gd name="T13" fmla="*/ 0 h 16"/>
                <a:gd name="T14" fmla="*/ 6 w 188"/>
                <a:gd name="T15" fmla="*/ 0 h 16"/>
                <a:gd name="T16" fmla="*/ 3 w 188"/>
                <a:gd name="T17" fmla="*/ 2 h 16"/>
                <a:gd name="T18" fmla="*/ 0 w 188"/>
                <a:gd name="T19" fmla="*/ 5 h 16"/>
                <a:gd name="T20" fmla="*/ 0 w 188"/>
                <a:gd name="T21" fmla="*/ 11 h 16"/>
                <a:gd name="T22" fmla="*/ 3 w 188"/>
                <a:gd name="T23" fmla="*/ 13 h 16"/>
                <a:gd name="T24" fmla="*/ 6 w 188"/>
                <a:gd name="T25" fmla="*/ 16 h 16"/>
                <a:gd name="T26" fmla="*/ 9 w 188"/>
                <a:gd name="T27" fmla="*/ 16 h 16"/>
                <a:gd name="T28" fmla="*/ 179 w 188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8"/>
                <a:gd name="T46" fmla="*/ 0 h 16"/>
                <a:gd name="T47" fmla="*/ 188 w 188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8" h="16">
                  <a:moveTo>
                    <a:pt x="179" y="16"/>
                  </a:moveTo>
                  <a:lnTo>
                    <a:pt x="182" y="16"/>
                  </a:lnTo>
                  <a:lnTo>
                    <a:pt x="185" y="13"/>
                  </a:lnTo>
                  <a:lnTo>
                    <a:pt x="188" y="11"/>
                  </a:lnTo>
                  <a:lnTo>
                    <a:pt x="188" y="5"/>
                  </a:lnTo>
                  <a:lnTo>
                    <a:pt x="185" y="2"/>
                  </a:lnTo>
                  <a:lnTo>
                    <a:pt x="18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7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7" name="Freeform 48"/>
            <p:cNvSpPr>
              <a:spLocks/>
            </p:cNvSpPr>
            <p:nvPr/>
          </p:nvSpPr>
          <p:spPr bwMode="auto">
            <a:xfrm>
              <a:off x="3514" y="1511"/>
              <a:ext cx="17" cy="245"/>
            </a:xfrm>
            <a:custGeom>
              <a:avLst/>
              <a:gdLst>
                <a:gd name="T0" fmla="*/ 17 w 17"/>
                <a:gd name="T1" fmla="*/ 8 h 245"/>
                <a:gd name="T2" fmla="*/ 17 w 17"/>
                <a:gd name="T3" fmla="*/ 5 h 245"/>
                <a:gd name="T4" fmla="*/ 14 w 17"/>
                <a:gd name="T5" fmla="*/ 3 h 245"/>
                <a:gd name="T6" fmla="*/ 12 w 17"/>
                <a:gd name="T7" fmla="*/ 0 h 245"/>
                <a:gd name="T8" fmla="*/ 6 w 17"/>
                <a:gd name="T9" fmla="*/ 0 h 245"/>
                <a:gd name="T10" fmla="*/ 3 w 17"/>
                <a:gd name="T11" fmla="*/ 3 h 245"/>
                <a:gd name="T12" fmla="*/ 0 w 17"/>
                <a:gd name="T13" fmla="*/ 5 h 245"/>
                <a:gd name="T14" fmla="*/ 0 w 17"/>
                <a:gd name="T15" fmla="*/ 240 h 245"/>
                <a:gd name="T16" fmla="*/ 3 w 17"/>
                <a:gd name="T17" fmla="*/ 242 h 245"/>
                <a:gd name="T18" fmla="*/ 6 w 17"/>
                <a:gd name="T19" fmla="*/ 245 h 245"/>
                <a:gd name="T20" fmla="*/ 12 w 17"/>
                <a:gd name="T21" fmla="*/ 245 h 245"/>
                <a:gd name="T22" fmla="*/ 14 w 17"/>
                <a:gd name="T23" fmla="*/ 242 h 245"/>
                <a:gd name="T24" fmla="*/ 17 w 17"/>
                <a:gd name="T25" fmla="*/ 240 h 245"/>
                <a:gd name="T26" fmla="*/ 17 w 17"/>
                <a:gd name="T27" fmla="*/ 237 h 245"/>
                <a:gd name="T28" fmla="*/ 17 w 17"/>
                <a:gd name="T29" fmla="*/ 8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45"/>
                <a:gd name="T47" fmla="*/ 17 w 1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45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240"/>
                  </a:lnTo>
                  <a:lnTo>
                    <a:pt x="3" y="242"/>
                  </a:lnTo>
                  <a:lnTo>
                    <a:pt x="6" y="245"/>
                  </a:lnTo>
                  <a:lnTo>
                    <a:pt x="12" y="245"/>
                  </a:lnTo>
                  <a:lnTo>
                    <a:pt x="14" y="242"/>
                  </a:lnTo>
                  <a:lnTo>
                    <a:pt x="17" y="240"/>
                  </a:lnTo>
                  <a:lnTo>
                    <a:pt x="17" y="237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8" name="Freeform 49"/>
            <p:cNvSpPr>
              <a:spLocks/>
            </p:cNvSpPr>
            <p:nvPr/>
          </p:nvSpPr>
          <p:spPr bwMode="auto">
            <a:xfrm>
              <a:off x="4338" y="1476"/>
              <a:ext cx="146" cy="17"/>
            </a:xfrm>
            <a:custGeom>
              <a:avLst/>
              <a:gdLst>
                <a:gd name="T0" fmla="*/ 9 w 146"/>
                <a:gd name="T1" fmla="*/ 0 h 17"/>
                <a:gd name="T2" fmla="*/ 6 w 146"/>
                <a:gd name="T3" fmla="*/ 0 h 17"/>
                <a:gd name="T4" fmla="*/ 3 w 146"/>
                <a:gd name="T5" fmla="*/ 3 h 17"/>
                <a:gd name="T6" fmla="*/ 0 w 146"/>
                <a:gd name="T7" fmla="*/ 6 h 17"/>
                <a:gd name="T8" fmla="*/ 0 w 146"/>
                <a:gd name="T9" fmla="*/ 11 h 17"/>
                <a:gd name="T10" fmla="*/ 3 w 146"/>
                <a:gd name="T11" fmla="*/ 14 h 17"/>
                <a:gd name="T12" fmla="*/ 6 w 146"/>
                <a:gd name="T13" fmla="*/ 17 h 17"/>
                <a:gd name="T14" fmla="*/ 140 w 146"/>
                <a:gd name="T15" fmla="*/ 17 h 17"/>
                <a:gd name="T16" fmla="*/ 143 w 146"/>
                <a:gd name="T17" fmla="*/ 14 h 17"/>
                <a:gd name="T18" fmla="*/ 146 w 146"/>
                <a:gd name="T19" fmla="*/ 11 h 17"/>
                <a:gd name="T20" fmla="*/ 146 w 146"/>
                <a:gd name="T21" fmla="*/ 6 h 17"/>
                <a:gd name="T22" fmla="*/ 143 w 146"/>
                <a:gd name="T23" fmla="*/ 3 h 17"/>
                <a:gd name="T24" fmla="*/ 140 w 146"/>
                <a:gd name="T25" fmla="*/ 0 h 17"/>
                <a:gd name="T26" fmla="*/ 138 w 146"/>
                <a:gd name="T27" fmla="*/ 0 h 17"/>
                <a:gd name="T28" fmla="*/ 9 w 146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17"/>
                <a:gd name="T47" fmla="*/ 146 w 146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140" y="17"/>
                  </a:lnTo>
                  <a:lnTo>
                    <a:pt x="143" y="14"/>
                  </a:lnTo>
                  <a:lnTo>
                    <a:pt x="146" y="11"/>
                  </a:lnTo>
                  <a:lnTo>
                    <a:pt x="146" y="6"/>
                  </a:lnTo>
                  <a:lnTo>
                    <a:pt x="143" y="3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39" name="Freeform 50"/>
            <p:cNvSpPr>
              <a:spLocks/>
            </p:cNvSpPr>
            <p:nvPr/>
          </p:nvSpPr>
          <p:spPr bwMode="auto">
            <a:xfrm>
              <a:off x="4338" y="1737"/>
              <a:ext cx="147" cy="16"/>
            </a:xfrm>
            <a:custGeom>
              <a:avLst/>
              <a:gdLst>
                <a:gd name="T0" fmla="*/ 139 w 147"/>
                <a:gd name="T1" fmla="*/ 16 h 16"/>
                <a:gd name="T2" fmla="*/ 142 w 147"/>
                <a:gd name="T3" fmla="*/ 16 h 16"/>
                <a:gd name="T4" fmla="*/ 144 w 147"/>
                <a:gd name="T5" fmla="*/ 14 h 16"/>
                <a:gd name="T6" fmla="*/ 147 w 147"/>
                <a:gd name="T7" fmla="*/ 11 h 16"/>
                <a:gd name="T8" fmla="*/ 147 w 147"/>
                <a:gd name="T9" fmla="*/ 5 h 16"/>
                <a:gd name="T10" fmla="*/ 144 w 147"/>
                <a:gd name="T11" fmla="*/ 3 h 16"/>
                <a:gd name="T12" fmla="*/ 142 w 147"/>
                <a:gd name="T13" fmla="*/ 0 h 16"/>
                <a:gd name="T14" fmla="*/ 6 w 147"/>
                <a:gd name="T15" fmla="*/ 0 h 16"/>
                <a:gd name="T16" fmla="*/ 3 w 147"/>
                <a:gd name="T17" fmla="*/ 3 h 16"/>
                <a:gd name="T18" fmla="*/ 0 w 147"/>
                <a:gd name="T19" fmla="*/ 5 h 16"/>
                <a:gd name="T20" fmla="*/ 0 w 147"/>
                <a:gd name="T21" fmla="*/ 11 h 16"/>
                <a:gd name="T22" fmla="*/ 3 w 147"/>
                <a:gd name="T23" fmla="*/ 14 h 16"/>
                <a:gd name="T24" fmla="*/ 6 w 147"/>
                <a:gd name="T25" fmla="*/ 16 h 16"/>
                <a:gd name="T26" fmla="*/ 9 w 147"/>
                <a:gd name="T27" fmla="*/ 16 h 16"/>
                <a:gd name="T28" fmla="*/ 139 w 147"/>
                <a:gd name="T29" fmla="*/ 16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7"/>
                <a:gd name="T46" fmla="*/ 0 h 16"/>
                <a:gd name="T47" fmla="*/ 147 w 14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7" h="16">
                  <a:moveTo>
                    <a:pt x="139" y="16"/>
                  </a:moveTo>
                  <a:lnTo>
                    <a:pt x="142" y="16"/>
                  </a:lnTo>
                  <a:lnTo>
                    <a:pt x="144" y="14"/>
                  </a:lnTo>
                  <a:lnTo>
                    <a:pt x="147" y="11"/>
                  </a:lnTo>
                  <a:lnTo>
                    <a:pt x="147" y="5"/>
                  </a:lnTo>
                  <a:lnTo>
                    <a:pt x="144" y="3"/>
                  </a:lnTo>
                  <a:lnTo>
                    <a:pt x="14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3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0" name="Freeform 51"/>
            <p:cNvSpPr>
              <a:spLocks/>
            </p:cNvSpPr>
            <p:nvPr/>
          </p:nvSpPr>
          <p:spPr bwMode="auto">
            <a:xfrm>
              <a:off x="4338" y="1737"/>
              <a:ext cx="17" cy="1160"/>
            </a:xfrm>
            <a:custGeom>
              <a:avLst/>
              <a:gdLst>
                <a:gd name="T0" fmla="*/ 17 w 17"/>
                <a:gd name="T1" fmla="*/ 8 h 1160"/>
                <a:gd name="T2" fmla="*/ 17 w 17"/>
                <a:gd name="T3" fmla="*/ 5 h 1160"/>
                <a:gd name="T4" fmla="*/ 14 w 17"/>
                <a:gd name="T5" fmla="*/ 3 h 1160"/>
                <a:gd name="T6" fmla="*/ 11 w 17"/>
                <a:gd name="T7" fmla="*/ 0 h 1160"/>
                <a:gd name="T8" fmla="*/ 6 w 17"/>
                <a:gd name="T9" fmla="*/ 0 h 1160"/>
                <a:gd name="T10" fmla="*/ 3 w 17"/>
                <a:gd name="T11" fmla="*/ 3 h 1160"/>
                <a:gd name="T12" fmla="*/ 0 w 17"/>
                <a:gd name="T13" fmla="*/ 5 h 1160"/>
                <a:gd name="T14" fmla="*/ 0 w 17"/>
                <a:gd name="T15" fmla="*/ 1155 h 1160"/>
                <a:gd name="T16" fmla="*/ 3 w 17"/>
                <a:gd name="T17" fmla="*/ 1158 h 1160"/>
                <a:gd name="T18" fmla="*/ 6 w 17"/>
                <a:gd name="T19" fmla="*/ 1160 h 1160"/>
                <a:gd name="T20" fmla="*/ 11 w 17"/>
                <a:gd name="T21" fmla="*/ 1160 h 1160"/>
                <a:gd name="T22" fmla="*/ 14 w 17"/>
                <a:gd name="T23" fmla="*/ 1158 h 1160"/>
                <a:gd name="T24" fmla="*/ 17 w 17"/>
                <a:gd name="T25" fmla="*/ 1155 h 1160"/>
                <a:gd name="T26" fmla="*/ 17 w 17"/>
                <a:gd name="T27" fmla="*/ 1152 h 1160"/>
                <a:gd name="T28" fmla="*/ 17 w 17"/>
                <a:gd name="T29" fmla="*/ 8 h 11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1160"/>
                <a:gd name="T47" fmla="*/ 17 w 17"/>
                <a:gd name="T48" fmla="*/ 1160 h 11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116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55"/>
                  </a:lnTo>
                  <a:lnTo>
                    <a:pt x="3" y="1158"/>
                  </a:lnTo>
                  <a:lnTo>
                    <a:pt x="6" y="1160"/>
                  </a:lnTo>
                  <a:lnTo>
                    <a:pt x="11" y="1160"/>
                  </a:lnTo>
                  <a:lnTo>
                    <a:pt x="14" y="1158"/>
                  </a:lnTo>
                  <a:lnTo>
                    <a:pt x="17" y="1155"/>
                  </a:lnTo>
                  <a:lnTo>
                    <a:pt x="17" y="1152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1" name="Freeform 52"/>
            <p:cNvSpPr>
              <a:spLocks/>
            </p:cNvSpPr>
            <p:nvPr/>
          </p:nvSpPr>
          <p:spPr bwMode="auto">
            <a:xfrm>
              <a:off x="4078" y="2881"/>
              <a:ext cx="381" cy="16"/>
            </a:xfrm>
            <a:custGeom>
              <a:avLst/>
              <a:gdLst>
                <a:gd name="T0" fmla="*/ 8 w 381"/>
                <a:gd name="T1" fmla="*/ 0 h 16"/>
                <a:gd name="T2" fmla="*/ 5 w 381"/>
                <a:gd name="T3" fmla="*/ 0 h 16"/>
                <a:gd name="T4" fmla="*/ 2 w 381"/>
                <a:gd name="T5" fmla="*/ 3 h 16"/>
                <a:gd name="T6" fmla="*/ 0 w 381"/>
                <a:gd name="T7" fmla="*/ 5 h 16"/>
                <a:gd name="T8" fmla="*/ 0 w 381"/>
                <a:gd name="T9" fmla="*/ 11 h 16"/>
                <a:gd name="T10" fmla="*/ 2 w 381"/>
                <a:gd name="T11" fmla="*/ 14 h 16"/>
                <a:gd name="T12" fmla="*/ 5 w 381"/>
                <a:gd name="T13" fmla="*/ 16 h 16"/>
                <a:gd name="T14" fmla="*/ 375 w 381"/>
                <a:gd name="T15" fmla="*/ 16 h 16"/>
                <a:gd name="T16" fmla="*/ 378 w 381"/>
                <a:gd name="T17" fmla="*/ 14 h 16"/>
                <a:gd name="T18" fmla="*/ 381 w 381"/>
                <a:gd name="T19" fmla="*/ 11 h 16"/>
                <a:gd name="T20" fmla="*/ 381 w 381"/>
                <a:gd name="T21" fmla="*/ 5 h 16"/>
                <a:gd name="T22" fmla="*/ 378 w 381"/>
                <a:gd name="T23" fmla="*/ 3 h 16"/>
                <a:gd name="T24" fmla="*/ 375 w 381"/>
                <a:gd name="T25" fmla="*/ 0 h 16"/>
                <a:gd name="T26" fmla="*/ 373 w 381"/>
                <a:gd name="T27" fmla="*/ 0 h 16"/>
                <a:gd name="T28" fmla="*/ 8 w 38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1"/>
                <a:gd name="T46" fmla="*/ 0 h 16"/>
                <a:gd name="T47" fmla="*/ 381 w 381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1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375" y="16"/>
                  </a:lnTo>
                  <a:lnTo>
                    <a:pt x="378" y="14"/>
                  </a:lnTo>
                  <a:lnTo>
                    <a:pt x="381" y="11"/>
                  </a:lnTo>
                  <a:lnTo>
                    <a:pt x="381" y="5"/>
                  </a:lnTo>
                  <a:lnTo>
                    <a:pt x="378" y="3"/>
                  </a:lnTo>
                  <a:lnTo>
                    <a:pt x="375" y="0"/>
                  </a:lnTo>
                  <a:lnTo>
                    <a:pt x="37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2" name="Freeform 53"/>
            <p:cNvSpPr>
              <a:spLocks/>
            </p:cNvSpPr>
            <p:nvPr/>
          </p:nvSpPr>
          <p:spPr bwMode="auto">
            <a:xfrm>
              <a:off x="4781" y="3297"/>
              <a:ext cx="353" cy="16"/>
            </a:xfrm>
            <a:custGeom>
              <a:avLst/>
              <a:gdLst>
                <a:gd name="T0" fmla="*/ 8 w 353"/>
                <a:gd name="T1" fmla="*/ 0 h 16"/>
                <a:gd name="T2" fmla="*/ 5 w 353"/>
                <a:gd name="T3" fmla="*/ 0 h 16"/>
                <a:gd name="T4" fmla="*/ 2 w 353"/>
                <a:gd name="T5" fmla="*/ 3 h 16"/>
                <a:gd name="T6" fmla="*/ 0 w 353"/>
                <a:gd name="T7" fmla="*/ 5 h 16"/>
                <a:gd name="T8" fmla="*/ 0 w 353"/>
                <a:gd name="T9" fmla="*/ 11 h 16"/>
                <a:gd name="T10" fmla="*/ 2 w 353"/>
                <a:gd name="T11" fmla="*/ 14 h 16"/>
                <a:gd name="T12" fmla="*/ 5 w 353"/>
                <a:gd name="T13" fmla="*/ 16 h 16"/>
                <a:gd name="T14" fmla="*/ 348 w 353"/>
                <a:gd name="T15" fmla="*/ 16 h 16"/>
                <a:gd name="T16" fmla="*/ 351 w 353"/>
                <a:gd name="T17" fmla="*/ 14 h 16"/>
                <a:gd name="T18" fmla="*/ 353 w 353"/>
                <a:gd name="T19" fmla="*/ 11 h 16"/>
                <a:gd name="T20" fmla="*/ 353 w 353"/>
                <a:gd name="T21" fmla="*/ 5 h 16"/>
                <a:gd name="T22" fmla="*/ 351 w 353"/>
                <a:gd name="T23" fmla="*/ 3 h 16"/>
                <a:gd name="T24" fmla="*/ 348 w 353"/>
                <a:gd name="T25" fmla="*/ 0 h 16"/>
                <a:gd name="T26" fmla="*/ 345 w 353"/>
                <a:gd name="T27" fmla="*/ 0 h 16"/>
                <a:gd name="T28" fmla="*/ 8 w 353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3"/>
                <a:gd name="T46" fmla="*/ 0 h 16"/>
                <a:gd name="T47" fmla="*/ 353 w 353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3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348" y="16"/>
                  </a:lnTo>
                  <a:lnTo>
                    <a:pt x="351" y="14"/>
                  </a:lnTo>
                  <a:lnTo>
                    <a:pt x="353" y="11"/>
                  </a:lnTo>
                  <a:lnTo>
                    <a:pt x="353" y="5"/>
                  </a:lnTo>
                  <a:lnTo>
                    <a:pt x="351" y="3"/>
                  </a:lnTo>
                  <a:lnTo>
                    <a:pt x="348" y="0"/>
                  </a:lnTo>
                  <a:lnTo>
                    <a:pt x="34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3" name="Freeform 54"/>
            <p:cNvSpPr>
              <a:spLocks/>
            </p:cNvSpPr>
            <p:nvPr/>
          </p:nvSpPr>
          <p:spPr bwMode="auto">
            <a:xfrm>
              <a:off x="4885" y="2569"/>
              <a:ext cx="328" cy="16"/>
            </a:xfrm>
            <a:custGeom>
              <a:avLst/>
              <a:gdLst>
                <a:gd name="T0" fmla="*/ 8 w 328"/>
                <a:gd name="T1" fmla="*/ 0 h 16"/>
                <a:gd name="T2" fmla="*/ 5 w 328"/>
                <a:gd name="T3" fmla="*/ 0 h 16"/>
                <a:gd name="T4" fmla="*/ 2 w 328"/>
                <a:gd name="T5" fmla="*/ 3 h 16"/>
                <a:gd name="T6" fmla="*/ 0 w 328"/>
                <a:gd name="T7" fmla="*/ 5 h 16"/>
                <a:gd name="T8" fmla="*/ 0 w 328"/>
                <a:gd name="T9" fmla="*/ 11 h 16"/>
                <a:gd name="T10" fmla="*/ 2 w 328"/>
                <a:gd name="T11" fmla="*/ 14 h 16"/>
                <a:gd name="T12" fmla="*/ 5 w 328"/>
                <a:gd name="T13" fmla="*/ 16 h 16"/>
                <a:gd name="T14" fmla="*/ 323 w 328"/>
                <a:gd name="T15" fmla="*/ 16 h 16"/>
                <a:gd name="T16" fmla="*/ 326 w 328"/>
                <a:gd name="T17" fmla="*/ 14 h 16"/>
                <a:gd name="T18" fmla="*/ 328 w 328"/>
                <a:gd name="T19" fmla="*/ 11 h 16"/>
                <a:gd name="T20" fmla="*/ 328 w 328"/>
                <a:gd name="T21" fmla="*/ 5 h 16"/>
                <a:gd name="T22" fmla="*/ 326 w 328"/>
                <a:gd name="T23" fmla="*/ 3 h 16"/>
                <a:gd name="T24" fmla="*/ 323 w 328"/>
                <a:gd name="T25" fmla="*/ 0 h 16"/>
                <a:gd name="T26" fmla="*/ 320 w 328"/>
                <a:gd name="T27" fmla="*/ 0 h 16"/>
                <a:gd name="T28" fmla="*/ 8 w 328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8"/>
                <a:gd name="T46" fmla="*/ 0 h 16"/>
                <a:gd name="T47" fmla="*/ 328 w 328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8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323" y="16"/>
                  </a:lnTo>
                  <a:lnTo>
                    <a:pt x="326" y="14"/>
                  </a:lnTo>
                  <a:lnTo>
                    <a:pt x="328" y="11"/>
                  </a:lnTo>
                  <a:lnTo>
                    <a:pt x="328" y="5"/>
                  </a:lnTo>
                  <a:lnTo>
                    <a:pt x="326" y="3"/>
                  </a:lnTo>
                  <a:lnTo>
                    <a:pt x="323" y="0"/>
                  </a:lnTo>
                  <a:lnTo>
                    <a:pt x="32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4" name="Freeform 55"/>
            <p:cNvSpPr>
              <a:spLocks/>
            </p:cNvSpPr>
            <p:nvPr/>
          </p:nvSpPr>
          <p:spPr bwMode="auto">
            <a:xfrm>
              <a:off x="4910" y="1425"/>
              <a:ext cx="277" cy="16"/>
            </a:xfrm>
            <a:custGeom>
              <a:avLst/>
              <a:gdLst>
                <a:gd name="T0" fmla="*/ 8 w 277"/>
                <a:gd name="T1" fmla="*/ 0 h 16"/>
                <a:gd name="T2" fmla="*/ 5 w 277"/>
                <a:gd name="T3" fmla="*/ 0 h 16"/>
                <a:gd name="T4" fmla="*/ 2 w 277"/>
                <a:gd name="T5" fmla="*/ 3 h 16"/>
                <a:gd name="T6" fmla="*/ 0 w 277"/>
                <a:gd name="T7" fmla="*/ 5 h 16"/>
                <a:gd name="T8" fmla="*/ 0 w 277"/>
                <a:gd name="T9" fmla="*/ 11 h 16"/>
                <a:gd name="T10" fmla="*/ 2 w 277"/>
                <a:gd name="T11" fmla="*/ 14 h 16"/>
                <a:gd name="T12" fmla="*/ 5 w 277"/>
                <a:gd name="T13" fmla="*/ 16 h 16"/>
                <a:gd name="T14" fmla="*/ 271 w 277"/>
                <a:gd name="T15" fmla="*/ 16 h 16"/>
                <a:gd name="T16" fmla="*/ 274 w 277"/>
                <a:gd name="T17" fmla="*/ 14 h 16"/>
                <a:gd name="T18" fmla="*/ 277 w 277"/>
                <a:gd name="T19" fmla="*/ 11 h 16"/>
                <a:gd name="T20" fmla="*/ 277 w 277"/>
                <a:gd name="T21" fmla="*/ 5 h 16"/>
                <a:gd name="T22" fmla="*/ 274 w 277"/>
                <a:gd name="T23" fmla="*/ 3 h 16"/>
                <a:gd name="T24" fmla="*/ 271 w 277"/>
                <a:gd name="T25" fmla="*/ 0 h 16"/>
                <a:gd name="T26" fmla="*/ 269 w 277"/>
                <a:gd name="T27" fmla="*/ 0 h 16"/>
                <a:gd name="T28" fmla="*/ 8 w 277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7"/>
                <a:gd name="T46" fmla="*/ 0 h 16"/>
                <a:gd name="T47" fmla="*/ 277 w 277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7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271" y="16"/>
                  </a:lnTo>
                  <a:lnTo>
                    <a:pt x="274" y="14"/>
                  </a:lnTo>
                  <a:lnTo>
                    <a:pt x="277" y="11"/>
                  </a:lnTo>
                  <a:lnTo>
                    <a:pt x="277" y="5"/>
                  </a:lnTo>
                  <a:lnTo>
                    <a:pt x="274" y="3"/>
                  </a:lnTo>
                  <a:lnTo>
                    <a:pt x="271" y="0"/>
                  </a:lnTo>
                  <a:lnTo>
                    <a:pt x="26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5" name="Freeform 56"/>
            <p:cNvSpPr>
              <a:spLocks/>
            </p:cNvSpPr>
            <p:nvPr/>
          </p:nvSpPr>
          <p:spPr bwMode="auto">
            <a:xfrm>
              <a:off x="4885" y="1737"/>
              <a:ext cx="302" cy="16"/>
            </a:xfrm>
            <a:custGeom>
              <a:avLst/>
              <a:gdLst>
                <a:gd name="T0" fmla="*/ 8 w 302"/>
                <a:gd name="T1" fmla="*/ 0 h 16"/>
                <a:gd name="T2" fmla="*/ 5 w 302"/>
                <a:gd name="T3" fmla="*/ 0 h 16"/>
                <a:gd name="T4" fmla="*/ 2 w 302"/>
                <a:gd name="T5" fmla="*/ 3 h 16"/>
                <a:gd name="T6" fmla="*/ 0 w 302"/>
                <a:gd name="T7" fmla="*/ 5 h 16"/>
                <a:gd name="T8" fmla="*/ 0 w 302"/>
                <a:gd name="T9" fmla="*/ 11 h 16"/>
                <a:gd name="T10" fmla="*/ 2 w 302"/>
                <a:gd name="T11" fmla="*/ 14 h 16"/>
                <a:gd name="T12" fmla="*/ 5 w 302"/>
                <a:gd name="T13" fmla="*/ 16 h 16"/>
                <a:gd name="T14" fmla="*/ 296 w 302"/>
                <a:gd name="T15" fmla="*/ 16 h 16"/>
                <a:gd name="T16" fmla="*/ 299 w 302"/>
                <a:gd name="T17" fmla="*/ 14 h 16"/>
                <a:gd name="T18" fmla="*/ 302 w 302"/>
                <a:gd name="T19" fmla="*/ 11 h 16"/>
                <a:gd name="T20" fmla="*/ 302 w 302"/>
                <a:gd name="T21" fmla="*/ 5 h 16"/>
                <a:gd name="T22" fmla="*/ 299 w 302"/>
                <a:gd name="T23" fmla="*/ 3 h 16"/>
                <a:gd name="T24" fmla="*/ 296 w 302"/>
                <a:gd name="T25" fmla="*/ 0 h 16"/>
                <a:gd name="T26" fmla="*/ 294 w 302"/>
                <a:gd name="T27" fmla="*/ 0 h 16"/>
                <a:gd name="T28" fmla="*/ 8 w 302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2"/>
                <a:gd name="T46" fmla="*/ 0 h 16"/>
                <a:gd name="T47" fmla="*/ 302 w 302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2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296" y="16"/>
                  </a:lnTo>
                  <a:lnTo>
                    <a:pt x="299" y="14"/>
                  </a:lnTo>
                  <a:lnTo>
                    <a:pt x="302" y="11"/>
                  </a:lnTo>
                  <a:lnTo>
                    <a:pt x="302" y="5"/>
                  </a:lnTo>
                  <a:lnTo>
                    <a:pt x="299" y="3"/>
                  </a:lnTo>
                  <a:lnTo>
                    <a:pt x="296" y="0"/>
                  </a:lnTo>
                  <a:lnTo>
                    <a:pt x="29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6" name="Freeform 57"/>
            <p:cNvSpPr>
              <a:spLocks/>
            </p:cNvSpPr>
            <p:nvPr/>
          </p:nvSpPr>
          <p:spPr bwMode="auto">
            <a:xfrm>
              <a:off x="3090" y="1347"/>
              <a:ext cx="433" cy="17"/>
            </a:xfrm>
            <a:custGeom>
              <a:avLst/>
              <a:gdLst>
                <a:gd name="T0" fmla="*/ 8 w 433"/>
                <a:gd name="T1" fmla="*/ 0 h 17"/>
                <a:gd name="T2" fmla="*/ 6 w 433"/>
                <a:gd name="T3" fmla="*/ 0 h 17"/>
                <a:gd name="T4" fmla="*/ 3 w 433"/>
                <a:gd name="T5" fmla="*/ 3 h 17"/>
                <a:gd name="T6" fmla="*/ 0 w 433"/>
                <a:gd name="T7" fmla="*/ 6 h 17"/>
                <a:gd name="T8" fmla="*/ 0 w 433"/>
                <a:gd name="T9" fmla="*/ 11 h 17"/>
                <a:gd name="T10" fmla="*/ 3 w 433"/>
                <a:gd name="T11" fmla="*/ 14 h 17"/>
                <a:gd name="T12" fmla="*/ 6 w 433"/>
                <a:gd name="T13" fmla="*/ 17 h 17"/>
                <a:gd name="T14" fmla="*/ 427 w 433"/>
                <a:gd name="T15" fmla="*/ 17 h 17"/>
                <a:gd name="T16" fmla="*/ 430 w 433"/>
                <a:gd name="T17" fmla="*/ 14 h 17"/>
                <a:gd name="T18" fmla="*/ 433 w 433"/>
                <a:gd name="T19" fmla="*/ 11 h 17"/>
                <a:gd name="T20" fmla="*/ 433 w 433"/>
                <a:gd name="T21" fmla="*/ 6 h 17"/>
                <a:gd name="T22" fmla="*/ 430 w 433"/>
                <a:gd name="T23" fmla="*/ 3 h 17"/>
                <a:gd name="T24" fmla="*/ 427 w 433"/>
                <a:gd name="T25" fmla="*/ 0 h 17"/>
                <a:gd name="T26" fmla="*/ 424 w 433"/>
                <a:gd name="T27" fmla="*/ 0 h 17"/>
                <a:gd name="T28" fmla="*/ 8 w 433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3"/>
                <a:gd name="T46" fmla="*/ 0 h 17"/>
                <a:gd name="T47" fmla="*/ 433 w 43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3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427" y="17"/>
                  </a:lnTo>
                  <a:lnTo>
                    <a:pt x="430" y="14"/>
                  </a:lnTo>
                  <a:lnTo>
                    <a:pt x="433" y="11"/>
                  </a:lnTo>
                  <a:lnTo>
                    <a:pt x="433" y="6"/>
                  </a:lnTo>
                  <a:lnTo>
                    <a:pt x="430" y="3"/>
                  </a:lnTo>
                  <a:lnTo>
                    <a:pt x="427" y="0"/>
                  </a:lnTo>
                  <a:lnTo>
                    <a:pt x="42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7" name="Freeform 58"/>
            <p:cNvSpPr>
              <a:spLocks/>
            </p:cNvSpPr>
            <p:nvPr/>
          </p:nvSpPr>
          <p:spPr bwMode="auto">
            <a:xfrm>
              <a:off x="3792" y="1633"/>
              <a:ext cx="120" cy="16"/>
            </a:xfrm>
            <a:custGeom>
              <a:avLst/>
              <a:gdLst>
                <a:gd name="T0" fmla="*/ 8 w 120"/>
                <a:gd name="T1" fmla="*/ 0 h 16"/>
                <a:gd name="T2" fmla="*/ 5 w 120"/>
                <a:gd name="T3" fmla="*/ 0 h 16"/>
                <a:gd name="T4" fmla="*/ 3 w 120"/>
                <a:gd name="T5" fmla="*/ 3 h 16"/>
                <a:gd name="T6" fmla="*/ 0 w 120"/>
                <a:gd name="T7" fmla="*/ 5 h 16"/>
                <a:gd name="T8" fmla="*/ 0 w 120"/>
                <a:gd name="T9" fmla="*/ 11 h 16"/>
                <a:gd name="T10" fmla="*/ 3 w 120"/>
                <a:gd name="T11" fmla="*/ 14 h 16"/>
                <a:gd name="T12" fmla="*/ 5 w 120"/>
                <a:gd name="T13" fmla="*/ 16 h 16"/>
                <a:gd name="T14" fmla="*/ 115 w 120"/>
                <a:gd name="T15" fmla="*/ 16 h 16"/>
                <a:gd name="T16" fmla="*/ 118 w 120"/>
                <a:gd name="T17" fmla="*/ 14 h 16"/>
                <a:gd name="T18" fmla="*/ 120 w 120"/>
                <a:gd name="T19" fmla="*/ 11 h 16"/>
                <a:gd name="T20" fmla="*/ 120 w 120"/>
                <a:gd name="T21" fmla="*/ 5 h 16"/>
                <a:gd name="T22" fmla="*/ 118 w 120"/>
                <a:gd name="T23" fmla="*/ 3 h 16"/>
                <a:gd name="T24" fmla="*/ 115 w 120"/>
                <a:gd name="T25" fmla="*/ 0 h 16"/>
                <a:gd name="T26" fmla="*/ 112 w 120"/>
                <a:gd name="T27" fmla="*/ 0 h 16"/>
                <a:gd name="T28" fmla="*/ 8 w 12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6"/>
                <a:gd name="T47" fmla="*/ 120 w 120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115" y="16"/>
                  </a:lnTo>
                  <a:lnTo>
                    <a:pt x="118" y="14"/>
                  </a:lnTo>
                  <a:lnTo>
                    <a:pt x="120" y="11"/>
                  </a:lnTo>
                  <a:lnTo>
                    <a:pt x="120" y="5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8" name="Freeform 59"/>
            <p:cNvSpPr>
              <a:spLocks/>
            </p:cNvSpPr>
            <p:nvPr/>
          </p:nvSpPr>
          <p:spPr bwMode="auto">
            <a:xfrm>
              <a:off x="3896" y="1529"/>
              <a:ext cx="16" cy="120"/>
            </a:xfrm>
            <a:custGeom>
              <a:avLst/>
              <a:gdLst>
                <a:gd name="T0" fmla="*/ 0 w 16"/>
                <a:gd name="T1" fmla="*/ 112 h 120"/>
                <a:gd name="T2" fmla="*/ 0 w 16"/>
                <a:gd name="T3" fmla="*/ 115 h 120"/>
                <a:gd name="T4" fmla="*/ 3 w 16"/>
                <a:gd name="T5" fmla="*/ 118 h 120"/>
                <a:gd name="T6" fmla="*/ 5 w 16"/>
                <a:gd name="T7" fmla="*/ 120 h 120"/>
                <a:gd name="T8" fmla="*/ 11 w 16"/>
                <a:gd name="T9" fmla="*/ 120 h 120"/>
                <a:gd name="T10" fmla="*/ 14 w 16"/>
                <a:gd name="T11" fmla="*/ 118 h 120"/>
                <a:gd name="T12" fmla="*/ 16 w 16"/>
                <a:gd name="T13" fmla="*/ 115 h 120"/>
                <a:gd name="T14" fmla="*/ 16 w 16"/>
                <a:gd name="T15" fmla="*/ 5 h 120"/>
                <a:gd name="T16" fmla="*/ 14 w 16"/>
                <a:gd name="T17" fmla="*/ 3 h 120"/>
                <a:gd name="T18" fmla="*/ 11 w 16"/>
                <a:gd name="T19" fmla="*/ 0 h 120"/>
                <a:gd name="T20" fmla="*/ 5 w 16"/>
                <a:gd name="T21" fmla="*/ 0 h 120"/>
                <a:gd name="T22" fmla="*/ 3 w 16"/>
                <a:gd name="T23" fmla="*/ 3 h 120"/>
                <a:gd name="T24" fmla="*/ 0 w 16"/>
                <a:gd name="T25" fmla="*/ 5 h 120"/>
                <a:gd name="T26" fmla="*/ 0 w 16"/>
                <a:gd name="T27" fmla="*/ 8 h 120"/>
                <a:gd name="T28" fmla="*/ 0 w 16"/>
                <a:gd name="T29" fmla="*/ 112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20"/>
                <a:gd name="T47" fmla="*/ 16 w 16"/>
                <a:gd name="T48" fmla="*/ 120 h 1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20">
                  <a:moveTo>
                    <a:pt x="0" y="112"/>
                  </a:moveTo>
                  <a:lnTo>
                    <a:pt x="0" y="115"/>
                  </a:lnTo>
                  <a:lnTo>
                    <a:pt x="3" y="118"/>
                  </a:lnTo>
                  <a:lnTo>
                    <a:pt x="5" y="120"/>
                  </a:lnTo>
                  <a:lnTo>
                    <a:pt x="11" y="120"/>
                  </a:lnTo>
                  <a:lnTo>
                    <a:pt x="14" y="118"/>
                  </a:lnTo>
                  <a:lnTo>
                    <a:pt x="16" y="11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49" name="Freeform 60"/>
            <p:cNvSpPr>
              <a:spLocks/>
            </p:cNvSpPr>
            <p:nvPr/>
          </p:nvSpPr>
          <p:spPr bwMode="auto">
            <a:xfrm>
              <a:off x="3896" y="1529"/>
              <a:ext cx="173" cy="16"/>
            </a:xfrm>
            <a:custGeom>
              <a:avLst/>
              <a:gdLst>
                <a:gd name="T0" fmla="*/ 8 w 173"/>
                <a:gd name="T1" fmla="*/ 0 h 16"/>
                <a:gd name="T2" fmla="*/ 5 w 173"/>
                <a:gd name="T3" fmla="*/ 0 h 16"/>
                <a:gd name="T4" fmla="*/ 3 w 173"/>
                <a:gd name="T5" fmla="*/ 3 h 16"/>
                <a:gd name="T6" fmla="*/ 0 w 173"/>
                <a:gd name="T7" fmla="*/ 5 h 16"/>
                <a:gd name="T8" fmla="*/ 0 w 173"/>
                <a:gd name="T9" fmla="*/ 11 h 16"/>
                <a:gd name="T10" fmla="*/ 3 w 173"/>
                <a:gd name="T11" fmla="*/ 14 h 16"/>
                <a:gd name="T12" fmla="*/ 5 w 173"/>
                <a:gd name="T13" fmla="*/ 16 h 16"/>
                <a:gd name="T14" fmla="*/ 168 w 173"/>
                <a:gd name="T15" fmla="*/ 16 h 16"/>
                <a:gd name="T16" fmla="*/ 170 w 173"/>
                <a:gd name="T17" fmla="*/ 14 h 16"/>
                <a:gd name="T18" fmla="*/ 173 w 173"/>
                <a:gd name="T19" fmla="*/ 11 h 16"/>
                <a:gd name="T20" fmla="*/ 173 w 173"/>
                <a:gd name="T21" fmla="*/ 5 h 16"/>
                <a:gd name="T22" fmla="*/ 170 w 173"/>
                <a:gd name="T23" fmla="*/ 3 h 16"/>
                <a:gd name="T24" fmla="*/ 168 w 173"/>
                <a:gd name="T25" fmla="*/ 0 h 16"/>
                <a:gd name="T26" fmla="*/ 165 w 173"/>
                <a:gd name="T27" fmla="*/ 0 h 16"/>
                <a:gd name="T28" fmla="*/ 8 w 173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3"/>
                <a:gd name="T46" fmla="*/ 0 h 16"/>
                <a:gd name="T47" fmla="*/ 173 w 173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3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168" y="16"/>
                  </a:lnTo>
                  <a:lnTo>
                    <a:pt x="170" y="14"/>
                  </a:lnTo>
                  <a:lnTo>
                    <a:pt x="173" y="11"/>
                  </a:lnTo>
                  <a:lnTo>
                    <a:pt x="173" y="5"/>
                  </a:lnTo>
                  <a:lnTo>
                    <a:pt x="170" y="3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0" name="Freeform 61"/>
            <p:cNvSpPr>
              <a:spLocks/>
            </p:cNvSpPr>
            <p:nvPr/>
          </p:nvSpPr>
          <p:spPr bwMode="auto">
            <a:xfrm>
              <a:off x="3792" y="1294"/>
              <a:ext cx="120" cy="17"/>
            </a:xfrm>
            <a:custGeom>
              <a:avLst/>
              <a:gdLst>
                <a:gd name="T0" fmla="*/ 8 w 120"/>
                <a:gd name="T1" fmla="*/ 0 h 17"/>
                <a:gd name="T2" fmla="*/ 5 w 120"/>
                <a:gd name="T3" fmla="*/ 0 h 17"/>
                <a:gd name="T4" fmla="*/ 3 w 120"/>
                <a:gd name="T5" fmla="*/ 3 h 17"/>
                <a:gd name="T6" fmla="*/ 0 w 120"/>
                <a:gd name="T7" fmla="*/ 6 h 17"/>
                <a:gd name="T8" fmla="*/ 0 w 120"/>
                <a:gd name="T9" fmla="*/ 12 h 17"/>
                <a:gd name="T10" fmla="*/ 3 w 120"/>
                <a:gd name="T11" fmla="*/ 14 h 17"/>
                <a:gd name="T12" fmla="*/ 5 w 120"/>
                <a:gd name="T13" fmla="*/ 17 h 17"/>
                <a:gd name="T14" fmla="*/ 115 w 120"/>
                <a:gd name="T15" fmla="*/ 17 h 17"/>
                <a:gd name="T16" fmla="*/ 118 w 120"/>
                <a:gd name="T17" fmla="*/ 14 h 17"/>
                <a:gd name="T18" fmla="*/ 120 w 120"/>
                <a:gd name="T19" fmla="*/ 12 h 17"/>
                <a:gd name="T20" fmla="*/ 120 w 120"/>
                <a:gd name="T21" fmla="*/ 6 h 17"/>
                <a:gd name="T22" fmla="*/ 118 w 120"/>
                <a:gd name="T23" fmla="*/ 3 h 17"/>
                <a:gd name="T24" fmla="*/ 115 w 120"/>
                <a:gd name="T25" fmla="*/ 0 h 17"/>
                <a:gd name="T26" fmla="*/ 112 w 120"/>
                <a:gd name="T27" fmla="*/ 0 h 17"/>
                <a:gd name="T28" fmla="*/ 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8" y="14"/>
                  </a:lnTo>
                  <a:lnTo>
                    <a:pt x="120" y="12"/>
                  </a:lnTo>
                  <a:lnTo>
                    <a:pt x="120" y="6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1" name="Freeform 62"/>
            <p:cNvSpPr>
              <a:spLocks/>
            </p:cNvSpPr>
            <p:nvPr/>
          </p:nvSpPr>
          <p:spPr bwMode="auto">
            <a:xfrm>
              <a:off x="3896" y="1294"/>
              <a:ext cx="16" cy="121"/>
            </a:xfrm>
            <a:custGeom>
              <a:avLst/>
              <a:gdLst>
                <a:gd name="T0" fmla="*/ 16 w 16"/>
                <a:gd name="T1" fmla="*/ 9 h 121"/>
                <a:gd name="T2" fmla="*/ 16 w 16"/>
                <a:gd name="T3" fmla="*/ 6 h 121"/>
                <a:gd name="T4" fmla="*/ 14 w 16"/>
                <a:gd name="T5" fmla="*/ 3 h 121"/>
                <a:gd name="T6" fmla="*/ 11 w 16"/>
                <a:gd name="T7" fmla="*/ 0 h 121"/>
                <a:gd name="T8" fmla="*/ 5 w 16"/>
                <a:gd name="T9" fmla="*/ 0 h 121"/>
                <a:gd name="T10" fmla="*/ 3 w 16"/>
                <a:gd name="T11" fmla="*/ 3 h 121"/>
                <a:gd name="T12" fmla="*/ 0 w 16"/>
                <a:gd name="T13" fmla="*/ 6 h 121"/>
                <a:gd name="T14" fmla="*/ 0 w 16"/>
                <a:gd name="T15" fmla="*/ 116 h 121"/>
                <a:gd name="T16" fmla="*/ 3 w 16"/>
                <a:gd name="T17" fmla="*/ 118 h 121"/>
                <a:gd name="T18" fmla="*/ 5 w 16"/>
                <a:gd name="T19" fmla="*/ 121 h 121"/>
                <a:gd name="T20" fmla="*/ 11 w 16"/>
                <a:gd name="T21" fmla="*/ 121 h 121"/>
                <a:gd name="T22" fmla="*/ 14 w 16"/>
                <a:gd name="T23" fmla="*/ 118 h 121"/>
                <a:gd name="T24" fmla="*/ 16 w 16"/>
                <a:gd name="T25" fmla="*/ 116 h 121"/>
                <a:gd name="T26" fmla="*/ 16 w 16"/>
                <a:gd name="T27" fmla="*/ 113 h 121"/>
                <a:gd name="T28" fmla="*/ 16 w 16"/>
                <a:gd name="T29" fmla="*/ 9 h 1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21"/>
                <a:gd name="T47" fmla="*/ 16 w 16"/>
                <a:gd name="T48" fmla="*/ 121 h 1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21">
                  <a:moveTo>
                    <a:pt x="16" y="9"/>
                  </a:move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6"/>
                  </a:lnTo>
                  <a:lnTo>
                    <a:pt x="3" y="118"/>
                  </a:lnTo>
                  <a:lnTo>
                    <a:pt x="5" y="121"/>
                  </a:lnTo>
                  <a:lnTo>
                    <a:pt x="11" y="121"/>
                  </a:lnTo>
                  <a:lnTo>
                    <a:pt x="14" y="118"/>
                  </a:lnTo>
                  <a:lnTo>
                    <a:pt x="16" y="116"/>
                  </a:lnTo>
                  <a:lnTo>
                    <a:pt x="16" y="113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2" name="Freeform 63"/>
            <p:cNvSpPr>
              <a:spLocks/>
            </p:cNvSpPr>
            <p:nvPr/>
          </p:nvSpPr>
          <p:spPr bwMode="auto">
            <a:xfrm>
              <a:off x="3896" y="1398"/>
              <a:ext cx="173" cy="17"/>
            </a:xfrm>
            <a:custGeom>
              <a:avLst/>
              <a:gdLst>
                <a:gd name="T0" fmla="*/ 8 w 173"/>
                <a:gd name="T1" fmla="*/ 0 h 17"/>
                <a:gd name="T2" fmla="*/ 5 w 173"/>
                <a:gd name="T3" fmla="*/ 0 h 17"/>
                <a:gd name="T4" fmla="*/ 3 w 173"/>
                <a:gd name="T5" fmla="*/ 3 h 17"/>
                <a:gd name="T6" fmla="*/ 0 w 173"/>
                <a:gd name="T7" fmla="*/ 6 h 17"/>
                <a:gd name="T8" fmla="*/ 0 w 173"/>
                <a:gd name="T9" fmla="*/ 12 h 17"/>
                <a:gd name="T10" fmla="*/ 3 w 173"/>
                <a:gd name="T11" fmla="*/ 14 h 17"/>
                <a:gd name="T12" fmla="*/ 5 w 173"/>
                <a:gd name="T13" fmla="*/ 17 h 17"/>
                <a:gd name="T14" fmla="*/ 168 w 173"/>
                <a:gd name="T15" fmla="*/ 17 h 17"/>
                <a:gd name="T16" fmla="*/ 170 w 173"/>
                <a:gd name="T17" fmla="*/ 14 h 17"/>
                <a:gd name="T18" fmla="*/ 173 w 173"/>
                <a:gd name="T19" fmla="*/ 12 h 17"/>
                <a:gd name="T20" fmla="*/ 173 w 173"/>
                <a:gd name="T21" fmla="*/ 6 h 17"/>
                <a:gd name="T22" fmla="*/ 170 w 173"/>
                <a:gd name="T23" fmla="*/ 3 h 17"/>
                <a:gd name="T24" fmla="*/ 168 w 173"/>
                <a:gd name="T25" fmla="*/ 0 h 17"/>
                <a:gd name="T26" fmla="*/ 165 w 173"/>
                <a:gd name="T27" fmla="*/ 0 h 17"/>
                <a:gd name="T28" fmla="*/ 8 w 173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3"/>
                <a:gd name="T46" fmla="*/ 0 h 17"/>
                <a:gd name="T47" fmla="*/ 173 w 173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3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68" y="17"/>
                  </a:lnTo>
                  <a:lnTo>
                    <a:pt x="170" y="14"/>
                  </a:lnTo>
                  <a:lnTo>
                    <a:pt x="173" y="12"/>
                  </a:lnTo>
                  <a:lnTo>
                    <a:pt x="173" y="6"/>
                  </a:lnTo>
                  <a:lnTo>
                    <a:pt x="170" y="3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53" name="Group 64"/>
            <p:cNvGrpSpPr>
              <a:grpSpLocks/>
            </p:cNvGrpSpPr>
            <p:nvPr/>
          </p:nvGrpSpPr>
          <p:grpSpPr bwMode="auto">
            <a:xfrm>
              <a:off x="5032" y="1399"/>
              <a:ext cx="68" cy="68"/>
              <a:chOff x="5048" y="1407"/>
              <a:chExt cx="68" cy="68"/>
            </a:xfrm>
          </p:grpSpPr>
          <p:sp>
            <p:nvSpPr>
              <p:cNvPr id="12408" name="Oval 65"/>
              <p:cNvSpPr>
                <a:spLocks noChangeArrowheads="1"/>
              </p:cNvSpPr>
              <p:nvPr/>
            </p:nvSpPr>
            <p:spPr bwMode="auto">
              <a:xfrm>
                <a:off x="5057" y="1415"/>
                <a:ext cx="54" cy="5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9" name="Freeform 66"/>
              <p:cNvSpPr>
                <a:spLocks/>
              </p:cNvSpPr>
              <p:nvPr/>
            </p:nvSpPr>
            <p:spPr bwMode="auto">
              <a:xfrm>
                <a:off x="5048" y="1407"/>
                <a:ext cx="68" cy="68"/>
              </a:xfrm>
              <a:custGeom>
                <a:avLst/>
                <a:gdLst>
                  <a:gd name="T0" fmla="*/ 2 w 68"/>
                  <a:gd name="T1" fmla="*/ 46 h 68"/>
                  <a:gd name="T2" fmla="*/ 3 w 68"/>
                  <a:gd name="T3" fmla="*/ 50 h 68"/>
                  <a:gd name="T4" fmla="*/ 11 w 68"/>
                  <a:gd name="T5" fmla="*/ 58 h 68"/>
                  <a:gd name="T6" fmla="*/ 14 w 68"/>
                  <a:gd name="T7" fmla="*/ 61 h 68"/>
                  <a:gd name="T8" fmla="*/ 17 w 68"/>
                  <a:gd name="T9" fmla="*/ 64 h 68"/>
                  <a:gd name="T10" fmla="*/ 17 w 68"/>
                  <a:gd name="T11" fmla="*/ 64 h 68"/>
                  <a:gd name="T12" fmla="*/ 31 w 68"/>
                  <a:gd name="T13" fmla="*/ 68 h 68"/>
                  <a:gd name="T14" fmla="*/ 41 w 68"/>
                  <a:gd name="T15" fmla="*/ 65 h 68"/>
                  <a:gd name="T16" fmla="*/ 52 w 68"/>
                  <a:gd name="T17" fmla="*/ 64 h 68"/>
                  <a:gd name="T18" fmla="*/ 52 w 68"/>
                  <a:gd name="T19" fmla="*/ 64 h 68"/>
                  <a:gd name="T20" fmla="*/ 54 w 68"/>
                  <a:gd name="T21" fmla="*/ 61 h 68"/>
                  <a:gd name="T22" fmla="*/ 57 w 68"/>
                  <a:gd name="T23" fmla="*/ 58 h 68"/>
                  <a:gd name="T24" fmla="*/ 66 w 68"/>
                  <a:gd name="T25" fmla="*/ 50 h 68"/>
                  <a:gd name="T26" fmla="*/ 67 w 68"/>
                  <a:gd name="T27" fmla="*/ 46 h 68"/>
                  <a:gd name="T28" fmla="*/ 61 w 68"/>
                  <a:gd name="T29" fmla="*/ 43 h 68"/>
                  <a:gd name="T30" fmla="*/ 68 w 68"/>
                  <a:gd name="T31" fmla="*/ 23 h 68"/>
                  <a:gd name="T32" fmla="*/ 63 w 68"/>
                  <a:gd name="T33" fmla="*/ 16 h 68"/>
                  <a:gd name="T34" fmla="*/ 61 w 68"/>
                  <a:gd name="T35" fmla="*/ 12 h 68"/>
                  <a:gd name="T36" fmla="*/ 59 w 68"/>
                  <a:gd name="T37" fmla="*/ 10 h 68"/>
                  <a:gd name="T38" fmla="*/ 56 w 68"/>
                  <a:gd name="T39" fmla="*/ 7 h 68"/>
                  <a:gd name="T40" fmla="*/ 52 w 68"/>
                  <a:gd name="T41" fmla="*/ 5 h 68"/>
                  <a:gd name="T42" fmla="*/ 45 w 68"/>
                  <a:gd name="T43" fmla="*/ 0 h 68"/>
                  <a:gd name="T44" fmla="*/ 17 w 68"/>
                  <a:gd name="T45" fmla="*/ 4 h 68"/>
                  <a:gd name="T46" fmla="*/ 17 w 68"/>
                  <a:gd name="T47" fmla="*/ 4 h 68"/>
                  <a:gd name="T48" fmla="*/ 14 w 68"/>
                  <a:gd name="T49" fmla="*/ 7 h 68"/>
                  <a:gd name="T50" fmla="*/ 11 w 68"/>
                  <a:gd name="T51" fmla="*/ 10 h 68"/>
                  <a:gd name="T52" fmla="*/ 3 w 68"/>
                  <a:gd name="T53" fmla="*/ 18 h 68"/>
                  <a:gd name="T54" fmla="*/ 2 w 68"/>
                  <a:gd name="T55" fmla="*/ 22 h 68"/>
                  <a:gd name="T56" fmla="*/ 17 w 68"/>
                  <a:gd name="T57" fmla="*/ 34 h 68"/>
                  <a:gd name="T58" fmla="*/ 16 w 68"/>
                  <a:gd name="T59" fmla="*/ 28 h 68"/>
                  <a:gd name="T60" fmla="*/ 21 w 68"/>
                  <a:gd name="T61" fmla="*/ 22 h 68"/>
                  <a:gd name="T62" fmla="*/ 24 w 68"/>
                  <a:gd name="T63" fmla="*/ 19 h 68"/>
                  <a:gd name="T64" fmla="*/ 27 w 68"/>
                  <a:gd name="T65" fmla="*/ 16 h 68"/>
                  <a:gd name="T66" fmla="*/ 24 w 68"/>
                  <a:gd name="T67" fmla="*/ 19 h 68"/>
                  <a:gd name="T68" fmla="*/ 28 w 68"/>
                  <a:gd name="T69" fmla="*/ 18 h 68"/>
                  <a:gd name="T70" fmla="*/ 39 w 68"/>
                  <a:gd name="T71" fmla="*/ 16 h 68"/>
                  <a:gd name="T72" fmla="*/ 41 w 68"/>
                  <a:gd name="T73" fmla="*/ 16 h 68"/>
                  <a:gd name="T74" fmla="*/ 45 w 68"/>
                  <a:gd name="T75" fmla="*/ 18 h 68"/>
                  <a:gd name="T76" fmla="*/ 47 w 68"/>
                  <a:gd name="T77" fmla="*/ 21 h 68"/>
                  <a:gd name="T78" fmla="*/ 50 w 68"/>
                  <a:gd name="T79" fmla="*/ 23 h 68"/>
                  <a:gd name="T80" fmla="*/ 52 w 68"/>
                  <a:gd name="T81" fmla="*/ 28 h 68"/>
                  <a:gd name="T82" fmla="*/ 52 w 68"/>
                  <a:gd name="T83" fmla="*/ 29 h 68"/>
                  <a:gd name="T84" fmla="*/ 61 w 68"/>
                  <a:gd name="T85" fmla="*/ 26 h 68"/>
                  <a:gd name="T86" fmla="*/ 50 w 68"/>
                  <a:gd name="T87" fmla="*/ 40 h 68"/>
                  <a:gd name="T88" fmla="*/ 49 w 68"/>
                  <a:gd name="T89" fmla="*/ 44 h 68"/>
                  <a:gd name="T90" fmla="*/ 52 w 68"/>
                  <a:gd name="T91" fmla="*/ 41 h 68"/>
                  <a:gd name="T92" fmla="*/ 49 w 68"/>
                  <a:gd name="T93" fmla="*/ 44 h 68"/>
                  <a:gd name="T94" fmla="*/ 46 w 68"/>
                  <a:gd name="T95" fmla="*/ 47 h 68"/>
                  <a:gd name="T96" fmla="*/ 41 w 68"/>
                  <a:gd name="T97" fmla="*/ 53 h 68"/>
                  <a:gd name="T98" fmla="*/ 29 w 68"/>
                  <a:gd name="T99" fmla="*/ 54 h 68"/>
                  <a:gd name="T100" fmla="*/ 36 w 68"/>
                  <a:gd name="T101" fmla="*/ 51 h 68"/>
                  <a:gd name="T102" fmla="*/ 28 w 68"/>
                  <a:gd name="T103" fmla="*/ 53 h 68"/>
                  <a:gd name="T104" fmla="*/ 23 w 68"/>
                  <a:gd name="T105" fmla="*/ 47 h 68"/>
                  <a:gd name="T106" fmla="*/ 20 w 68"/>
                  <a:gd name="T107" fmla="*/ 44 h 68"/>
                  <a:gd name="T108" fmla="*/ 17 w 68"/>
                  <a:gd name="T109" fmla="*/ 41 h 68"/>
                  <a:gd name="T110" fmla="*/ 20 w 68"/>
                  <a:gd name="T111" fmla="*/ 44 h 68"/>
                  <a:gd name="T112" fmla="*/ 18 w 68"/>
                  <a:gd name="T113" fmla="*/ 40 h 68"/>
                  <a:gd name="T114" fmla="*/ 0 w 68"/>
                  <a:gd name="T115" fmla="*/ 34 h 6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8"/>
                  <a:gd name="T175" fmla="*/ 0 h 68"/>
                  <a:gd name="T176" fmla="*/ 68 w 68"/>
                  <a:gd name="T177" fmla="*/ 68 h 6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8" h="68">
                    <a:moveTo>
                      <a:pt x="0" y="34"/>
                    </a:moveTo>
                    <a:lnTo>
                      <a:pt x="0" y="44"/>
                    </a:lnTo>
                    <a:lnTo>
                      <a:pt x="2" y="46"/>
                    </a:lnTo>
                    <a:lnTo>
                      <a:pt x="4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4" y="51"/>
                    </a:lnTo>
                    <a:lnTo>
                      <a:pt x="7" y="55"/>
                    </a:lnTo>
                    <a:lnTo>
                      <a:pt x="11" y="58"/>
                    </a:lnTo>
                    <a:lnTo>
                      <a:pt x="7" y="54"/>
                    </a:lnTo>
                    <a:lnTo>
                      <a:pt x="10" y="58"/>
                    </a:lnTo>
                    <a:lnTo>
                      <a:pt x="14" y="61"/>
                    </a:lnTo>
                    <a:lnTo>
                      <a:pt x="10" y="57"/>
                    </a:lnTo>
                    <a:lnTo>
                      <a:pt x="13" y="61"/>
                    </a:lnTo>
                    <a:lnTo>
                      <a:pt x="17" y="64"/>
                    </a:lnTo>
                    <a:lnTo>
                      <a:pt x="18" y="65"/>
                    </a:lnTo>
                    <a:lnTo>
                      <a:pt x="17" y="62"/>
                    </a:lnTo>
                    <a:lnTo>
                      <a:pt x="17" y="64"/>
                    </a:lnTo>
                    <a:lnTo>
                      <a:pt x="23" y="66"/>
                    </a:lnTo>
                    <a:lnTo>
                      <a:pt x="24" y="68"/>
                    </a:lnTo>
                    <a:lnTo>
                      <a:pt x="31" y="68"/>
                    </a:lnTo>
                    <a:lnTo>
                      <a:pt x="29" y="66"/>
                    </a:lnTo>
                    <a:lnTo>
                      <a:pt x="43" y="61"/>
                    </a:lnTo>
                    <a:lnTo>
                      <a:pt x="41" y="65"/>
                    </a:lnTo>
                    <a:lnTo>
                      <a:pt x="45" y="68"/>
                    </a:lnTo>
                    <a:lnTo>
                      <a:pt x="46" y="66"/>
                    </a:lnTo>
                    <a:lnTo>
                      <a:pt x="52" y="64"/>
                    </a:lnTo>
                    <a:lnTo>
                      <a:pt x="52" y="62"/>
                    </a:lnTo>
                    <a:lnTo>
                      <a:pt x="50" y="65"/>
                    </a:lnTo>
                    <a:lnTo>
                      <a:pt x="52" y="64"/>
                    </a:lnTo>
                    <a:lnTo>
                      <a:pt x="56" y="61"/>
                    </a:lnTo>
                    <a:lnTo>
                      <a:pt x="59" y="57"/>
                    </a:lnTo>
                    <a:lnTo>
                      <a:pt x="54" y="61"/>
                    </a:lnTo>
                    <a:lnTo>
                      <a:pt x="59" y="58"/>
                    </a:lnTo>
                    <a:lnTo>
                      <a:pt x="61" y="54"/>
                    </a:lnTo>
                    <a:lnTo>
                      <a:pt x="57" y="58"/>
                    </a:lnTo>
                    <a:lnTo>
                      <a:pt x="61" y="55"/>
                    </a:lnTo>
                    <a:lnTo>
                      <a:pt x="64" y="51"/>
                    </a:lnTo>
                    <a:lnTo>
                      <a:pt x="66" y="50"/>
                    </a:lnTo>
                    <a:lnTo>
                      <a:pt x="63" y="51"/>
                    </a:lnTo>
                    <a:lnTo>
                      <a:pt x="64" y="51"/>
                    </a:lnTo>
                    <a:lnTo>
                      <a:pt x="67" y="46"/>
                    </a:lnTo>
                    <a:lnTo>
                      <a:pt x="68" y="44"/>
                    </a:lnTo>
                    <a:lnTo>
                      <a:pt x="66" y="40"/>
                    </a:lnTo>
                    <a:lnTo>
                      <a:pt x="61" y="43"/>
                    </a:lnTo>
                    <a:lnTo>
                      <a:pt x="67" y="29"/>
                    </a:lnTo>
                    <a:lnTo>
                      <a:pt x="68" y="30"/>
                    </a:lnTo>
                    <a:lnTo>
                      <a:pt x="68" y="23"/>
                    </a:lnTo>
                    <a:lnTo>
                      <a:pt x="67" y="22"/>
                    </a:lnTo>
                    <a:lnTo>
                      <a:pt x="64" y="16"/>
                    </a:lnTo>
                    <a:lnTo>
                      <a:pt x="63" y="16"/>
                    </a:lnTo>
                    <a:lnTo>
                      <a:pt x="66" y="18"/>
                    </a:lnTo>
                    <a:lnTo>
                      <a:pt x="64" y="16"/>
                    </a:lnTo>
                    <a:lnTo>
                      <a:pt x="61" y="12"/>
                    </a:lnTo>
                    <a:lnTo>
                      <a:pt x="57" y="10"/>
                    </a:lnTo>
                    <a:lnTo>
                      <a:pt x="61" y="14"/>
                    </a:lnTo>
                    <a:lnTo>
                      <a:pt x="59" y="10"/>
                    </a:lnTo>
                    <a:lnTo>
                      <a:pt x="54" y="7"/>
                    </a:lnTo>
                    <a:lnTo>
                      <a:pt x="59" y="11"/>
                    </a:lnTo>
                    <a:lnTo>
                      <a:pt x="56" y="7"/>
                    </a:lnTo>
                    <a:lnTo>
                      <a:pt x="52" y="4"/>
                    </a:lnTo>
                    <a:lnTo>
                      <a:pt x="50" y="3"/>
                    </a:lnTo>
                    <a:lnTo>
                      <a:pt x="52" y="5"/>
                    </a:lnTo>
                    <a:lnTo>
                      <a:pt x="52" y="4"/>
                    </a:lnTo>
                    <a:lnTo>
                      <a:pt x="46" y="1"/>
                    </a:lnTo>
                    <a:lnTo>
                      <a:pt x="45" y="0"/>
                    </a:lnTo>
                    <a:lnTo>
                      <a:pt x="24" y="0"/>
                    </a:lnTo>
                    <a:lnTo>
                      <a:pt x="23" y="1"/>
                    </a:lnTo>
                    <a:lnTo>
                      <a:pt x="17" y="4"/>
                    </a:lnTo>
                    <a:lnTo>
                      <a:pt x="17" y="5"/>
                    </a:lnTo>
                    <a:lnTo>
                      <a:pt x="18" y="3"/>
                    </a:lnTo>
                    <a:lnTo>
                      <a:pt x="17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4" y="7"/>
                    </a:lnTo>
                    <a:lnTo>
                      <a:pt x="10" y="10"/>
                    </a:lnTo>
                    <a:lnTo>
                      <a:pt x="7" y="14"/>
                    </a:lnTo>
                    <a:lnTo>
                      <a:pt x="11" y="10"/>
                    </a:lnTo>
                    <a:lnTo>
                      <a:pt x="7" y="12"/>
                    </a:lnTo>
                    <a:lnTo>
                      <a:pt x="4" y="16"/>
                    </a:lnTo>
                    <a:lnTo>
                      <a:pt x="3" y="18"/>
                    </a:lnTo>
                    <a:lnTo>
                      <a:pt x="6" y="16"/>
                    </a:lnTo>
                    <a:lnTo>
                      <a:pt x="4" y="16"/>
                    </a:lnTo>
                    <a:lnTo>
                      <a:pt x="2" y="22"/>
                    </a:lnTo>
                    <a:lnTo>
                      <a:pt x="0" y="23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18" y="23"/>
                    </a:lnTo>
                    <a:lnTo>
                      <a:pt x="17" y="26"/>
                    </a:lnTo>
                    <a:lnTo>
                      <a:pt x="24" y="19"/>
                    </a:lnTo>
                    <a:lnTo>
                      <a:pt x="21" y="21"/>
                    </a:lnTo>
                    <a:lnTo>
                      <a:pt x="20" y="23"/>
                    </a:lnTo>
                    <a:lnTo>
                      <a:pt x="27" y="16"/>
                    </a:lnTo>
                    <a:lnTo>
                      <a:pt x="24" y="18"/>
                    </a:lnTo>
                    <a:lnTo>
                      <a:pt x="23" y="21"/>
                    </a:lnTo>
                    <a:lnTo>
                      <a:pt x="24" y="19"/>
                    </a:lnTo>
                    <a:lnTo>
                      <a:pt x="28" y="16"/>
                    </a:lnTo>
                    <a:lnTo>
                      <a:pt x="28" y="15"/>
                    </a:lnTo>
                    <a:lnTo>
                      <a:pt x="28" y="18"/>
                    </a:lnTo>
                    <a:lnTo>
                      <a:pt x="29" y="16"/>
                    </a:lnTo>
                    <a:lnTo>
                      <a:pt x="35" y="16"/>
                    </a:lnTo>
                    <a:lnTo>
                      <a:pt x="39" y="16"/>
                    </a:lnTo>
                    <a:lnTo>
                      <a:pt x="41" y="18"/>
                    </a:lnTo>
                    <a:lnTo>
                      <a:pt x="41" y="15"/>
                    </a:lnTo>
                    <a:lnTo>
                      <a:pt x="41" y="16"/>
                    </a:lnTo>
                    <a:lnTo>
                      <a:pt x="45" y="19"/>
                    </a:lnTo>
                    <a:lnTo>
                      <a:pt x="46" y="21"/>
                    </a:lnTo>
                    <a:lnTo>
                      <a:pt x="45" y="18"/>
                    </a:lnTo>
                    <a:lnTo>
                      <a:pt x="42" y="16"/>
                    </a:lnTo>
                    <a:lnTo>
                      <a:pt x="49" y="23"/>
                    </a:lnTo>
                    <a:lnTo>
                      <a:pt x="47" y="21"/>
                    </a:lnTo>
                    <a:lnTo>
                      <a:pt x="45" y="19"/>
                    </a:lnTo>
                    <a:lnTo>
                      <a:pt x="52" y="26"/>
                    </a:lnTo>
                    <a:lnTo>
                      <a:pt x="50" y="23"/>
                    </a:lnTo>
                    <a:lnTo>
                      <a:pt x="47" y="22"/>
                    </a:lnTo>
                    <a:lnTo>
                      <a:pt x="49" y="23"/>
                    </a:lnTo>
                    <a:lnTo>
                      <a:pt x="52" y="28"/>
                    </a:lnTo>
                    <a:lnTo>
                      <a:pt x="53" y="28"/>
                    </a:lnTo>
                    <a:lnTo>
                      <a:pt x="50" y="28"/>
                    </a:lnTo>
                    <a:lnTo>
                      <a:pt x="52" y="29"/>
                    </a:lnTo>
                    <a:lnTo>
                      <a:pt x="52" y="36"/>
                    </a:lnTo>
                    <a:lnTo>
                      <a:pt x="56" y="40"/>
                    </a:lnTo>
                    <a:lnTo>
                      <a:pt x="61" y="26"/>
                    </a:lnTo>
                    <a:lnTo>
                      <a:pt x="54" y="29"/>
                    </a:lnTo>
                    <a:lnTo>
                      <a:pt x="52" y="39"/>
                    </a:lnTo>
                    <a:lnTo>
                      <a:pt x="50" y="40"/>
                    </a:lnTo>
                    <a:lnTo>
                      <a:pt x="53" y="40"/>
                    </a:lnTo>
                    <a:lnTo>
                      <a:pt x="52" y="40"/>
                    </a:lnTo>
                    <a:lnTo>
                      <a:pt x="49" y="44"/>
                    </a:lnTo>
                    <a:lnTo>
                      <a:pt x="47" y="46"/>
                    </a:lnTo>
                    <a:lnTo>
                      <a:pt x="50" y="44"/>
                    </a:lnTo>
                    <a:lnTo>
                      <a:pt x="52" y="41"/>
                    </a:lnTo>
                    <a:lnTo>
                      <a:pt x="45" y="48"/>
                    </a:lnTo>
                    <a:lnTo>
                      <a:pt x="47" y="47"/>
                    </a:lnTo>
                    <a:lnTo>
                      <a:pt x="49" y="44"/>
                    </a:lnTo>
                    <a:lnTo>
                      <a:pt x="42" y="51"/>
                    </a:lnTo>
                    <a:lnTo>
                      <a:pt x="45" y="50"/>
                    </a:lnTo>
                    <a:lnTo>
                      <a:pt x="46" y="47"/>
                    </a:lnTo>
                    <a:lnTo>
                      <a:pt x="45" y="48"/>
                    </a:lnTo>
                    <a:lnTo>
                      <a:pt x="41" y="51"/>
                    </a:lnTo>
                    <a:lnTo>
                      <a:pt x="41" y="53"/>
                    </a:lnTo>
                    <a:lnTo>
                      <a:pt x="41" y="50"/>
                    </a:lnTo>
                    <a:lnTo>
                      <a:pt x="39" y="51"/>
                    </a:lnTo>
                    <a:lnTo>
                      <a:pt x="29" y="54"/>
                    </a:lnTo>
                    <a:lnTo>
                      <a:pt x="27" y="61"/>
                    </a:lnTo>
                    <a:lnTo>
                      <a:pt x="41" y="55"/>
                    </a:lnTo>
                    <a:lnTo>
                      <a:pt x="36" y="51"/>
                    </a:lnTo>
                    <a:lnTo>
                      <a:pt x="29" y="51"/>
                    </a:lnTo>
                    <a:lnTo>
                      <a:pt x="28" y="50"/>
                    </a:lnTo>
                    <a:lnTo>
                      <a:pt x="28" y="53"/>
                    </a:lnTo>
                    <a:lnTo>
                      <a:pt x="28" y="51"/>
                    </a:lnTo>
                    <a:lnTo>
                      <a:pt x="24" y="48"/>
                    </a:lnTo>
                    <a:lnTo>
                      <a:pt x="23" y="47"/>
                    </a:lnTo>
                    <a:lnTo>
                      <a:pt x="24" y="50"/>
                    </a:lnTo>
                    <a:lnTo>
                      <a:pt x="27" y="51"/>
                    </a:lnTo>
                    <a:lnTo>
                      <a:pt x="20" y="44"/>
                    </a:lnTo>
                    <a:lnTo>
                      <a:pt x="21" y="47"/>
                    </a:lnTo>
                    <a:lnTo>
                      <a:pt x="24" y="48"/>
                    </a:lnTo>
                    <a:lnTo>
                      <a:pt x="17" y="41"/>
                    </a:lnTo>
                    <a:lnTo>
                      <a:pt x="18" y="44"/>
                    </a:lnTo>
                    <a:lnTo>
                      <a:pt x="21" y="46"/>
                    </a:lnTo>
                    <a:lnTo>
                      <a:pt x="20" y="44"/>
                    </a:lnTo>
                    <a:lnTo>
                      <a:pt x="17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2354" name="Group 67"/>
            <p:cNvGrpSpPr>
              <a:grpSpLocks/>
            </p:cNvGrpSpPr>
            <p:nvPr/>
          </p:nvGrpSpPr>
          <p:grpSpPr bwMode="auto">
            <a:xfrm>
              <a:off x="5015" y="2543"/>
              <a:ext cx="67" cy="68"/>
              <a:chOff x="5023" y="2551"/>
              <a:chExt cx="67" cy="68"/>
            </a:xfrm>
          </p:grpSpPr>
          <p:sp>
            <p:nvSpPr>
              <p:cNvPr id="12406" name="Oval 68"/>
              <p:cNvSpPr>
                <a:spLocks noChangeArrowheads="1"/>
              </p:cNvSpPr>
              <p:nvPr/>
            </p:nvSpPr>
            <p:spPr bwMode="auto">
              <a:xfrm>
                <a:off x="5032" y="2559"/>
                <a:ext cx="52" cy="5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7" name="Freeform 69"/>
              <p:cNvSpPr>
                <a:spLocks/>
              </p:cNvSpPr>
              <p:nvPr/>
            </p:nvSpPr>
            <p:spPr bwMode="auto">
              <a:xfrm>
                <a:off x="5023" y="2551"/>
                <a:ext cx="67" cy="68"/>
              </a:xfrm>
              <a:custGeom>
                <a:avLst/>
                <a:gdLst>
                  <a:gd name="T0" fmla="*/ 2 w 67"/>
                  <a:gd name="T1" fmla="*/ 46 h 68"/>
                  <a:gd name="T2" fmla="*/ 3 w 67"/>
                  <a:gd name="T3" fmla="*/ 50 h 68"/>
                  <a:gd name="T4" fmla="*/ 9 w 67"/>
                  <a:gd name="T5" fmla="*/ 55 h 68"/>
                  <a:gd name="T6" fmla="*/ 18 w 67"/>
                  <a:gd name="T7" fmla="*/ 65 h 68"/>
                  <a:gd name="T8" fmla="*/ 23 w 67"/>
                  <a:gd name="T9" fmla="*/ 68 h 68"/>
                  <a:gd name="T10" fmla="*/ 42 w 67"/>
                  <a:gd name="T11" fmla="*/ 61 h 68"/>
                  <a:gd name="T12" fmla="*/ 45 w 67"/>
                  <a:gd name="T13" fmla="*/ 66 h 68"/>
                  <a:gd name="T14" fmla="*/ 49 w 67"/>
                  <a:gd name="T15" fmla="*/ 65 h 68"/>
                  <a:gd name="T16" fmla="*/ 57 w 67"/>
                  <a:gd name="T17" fmla="*/ 57 h 68"/>
                  <a:gd name="T18" fmla="*/ 60 w 67"/>
                  <a:gd name="T19" fmla="*/ 54 h 68"/>
                  <a:gd name="T20" fmla="*/ 63 w 67"/>
                  <a:gd name="T21" fmla="*/ 51 h 68"/>
                  <a:gd name="T22" fmla="*/ 63 w 67"/>
                  <a:gd name="T23" fmla="*/ 51 h 68"/>
                  <a:gd name="T24" fmla="*/ 64 w 67"/>
                  <a:gd name="T25" fmla="*/ 40 h 68"/>
                  <a:gd name="T26" fmla="*/ 67 w 67"/>
                  <a:gd name="T27" fmla="*/ 30 h 68"/>
                  <a:gd name="T28" fmla="*/ 63 w 67"/>
                  <a:gd name="T29" fmla="*/ 16 h 68"/>
                  <a:gd name="T30" fmla="*/ 63 w 67"/>
                  <a:gd name="T31" fmla="*/ 16 h 68"/>
                  <a:gd name="T32" fmla="*/ 60 w 67"/>
                  <a:gd name="T33" fmla="*/ 14 h 68"/>
                  <a:gd name="T34" fmla="*/ 57 w 67"/>
                  <a:gd name="T35" fmla="*/ 11 h 68"/>
                  <a:gd name="T36" fmla="*/ 49 w 67"/>
                  <a:gd name="T37" fmla="*/ 3 h 68"/>
                  <a:gd name="T38" fmla="*/ 45 w 67"/>
                  <a:gd name="T39" fmla="*/ 1 h 68"/>
                  <a:gd name="T40" fmla="*/ 21 w 67"/>
                  <a:gd name="T41" fmla="*/ 1 h 68"/>
                  <a:gd name="T42" fmla="*/ 17 w 67"/>
                  <a:gd name="T43" fmla="*/ 3 h 68"/>
                  <a:gd name="T44" fmla="*/ 7 w 67"/>
                  <a:gd name="T45" fmla="*/ 12 h 68"/>
                  <a:gd name="T46" fmla="*/ 6 w 67"/>
                  <a:gd name="T47" fmla="*/ 16 h 68"/>
                  <a:gd name="T48" fmla="*/ 0 w 67"/>
                  <a:gd name="T49" fmla="*/ 23 h 68"/>
                  <a:gd name="T50" fmla="*/ 17 w 67"/>
                  <a:gd name="T51" fmla="*/ 29 h 68"/>
                  <a:gd name="T52" fmla="*/ 17 w 67"/>
                  <a:gd name="T53" fmla="*/ 28 h 68"/>
                  <a:gd name="T54" fmla="*/ 18 w 67"/>
                  <a:gd name="T55" fmla="*/ 23 h 68"/>
                  <a:gd name="T56" fmla="*/ 24 w 67"/>
                  <a:gd name="T57" fmla="*/ 19 h 68"/>
                  <a:gd name="T58" fmla="*/ 28 w 67"/>
                  <a:gd name="T59" fmla="*/ 16 h 68"/>
                  <a:gd name="T60" fmla="*/ 39 w 67"/>
                  <a:gd name="T61" fmla="*/ 18 h 68"/>
                  <a:gd name="T62" fmla="*/ 43 w 67"/>
                  <a:gd name="T63" fmla="*/ 19 h 68"/>
                  <a:gd name="T64" fmla="*/ 41 w 67"/>
                  <a:gd name="T65" fmla="*/ 16 h 68"/>
                  <a:gd name="T66" fmla="*/ 43 w 67"/>
                  <a:gd name="T67" fmla="*/ 19 h 68"/>
                  <a:gd name="T68" fmla="*/ 46 w 67"/>
                  <a:gd name="T69" fmla="*/ 22 h 68"/>
                  <a:gd name="T70" fmla="*/ 52 w 67"/>
                  <a:gd name="T71" fmla="*/ 28 h 68"/>
                  <a:gd name="T72" fmla="*/ 50 w 67"/>
                  <a:gd name="T73" fmla="*/ 36 h 68"/>
                  <a:gd name="T74" fmla="*/ 53 w 67"/>
                  <a:gd name="T75" fmla="*/ 29 h 68"/>
                  <a:gd name="T76" fmla="*/ 52 w 67"/>
                  <a:gd name="T77" fmla="*/ 40 h 68"/>
                  <a:gd name="T78" fmla="*/ 46 w 67"/>
                  <a:gd name="T79" fmla="*/ 46 h 68"/>
                  <a:gd name="T80" fmla="*/ 43 w 67"/>
                  <a:gd name="T81" fmla="*/ 48 h 68"/>
                  <a:gd name="T82" fmla="*/ 41 w 67"/>
                  <a:gd name="T83" fmla="*/ 51 h 68"/>
                  <a:gd name="T84" fmla="*/ 43 w 67"/>
                  <a:gd name="T85" fmla="*/ 48 h 68"/>
                  <a:gd name="T86" fmla="*/ 39 w 67"/>
                  <a:gd name="T87" fmla="*/ 50 h 68"/>
                  <a:gd name="T88" fmla="*/ 25 w 67"/>
                  <a:gd name="T89" fmla="*/ 61 h 68"/>
                  <a:gd name="T90" fmla="*/ 28 w 67"/>
                  <a:gd name="T91" fmla="*/ 51 h 68"/>
                  <a:gd name="T92" fmla="*/ 24 w 67"/>
                  <a:gd name="T93" fmla="*/ 48 h 68"/>
                  <a:gd name="T94" fmla="*/ 18 w 67"/>
                  <a:gd name="T95" fmla="*/ 44 h 68"/>
                  <a:gd name="T96" fmla="*/ 17 w 67"/>
                  <a:gd name="T97" fmla="*/ 40 h 68"/>
                  <a:gd name="T98" fmla="*/ 17 w 67"/>
                  <a:gd name="T99" fmla="*/ 39 h 6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7"/>
                  <a:gd name="T151" fmla="*/ 0 h 68"/>
                  <a:gd name="T152" fmla="*/ 67 w 67"/>
                  <a:gd name="T153" fmla="*/ 68 h 6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7" h="68">
                    <a:moveTo>
                      <a:pt x="0" y="34"/>
                    </a:moveTo>
                    <a:lnTo>
                      <a:pt x="0" y="44"/>
                    </a:lnTo>
                    <a:lnTo>
                      <a:pt x="2" y="46"/>
                    </a:lnTo>
                    <a:lnTo>
                      <a:pt x="5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5" y="51"/>
                    </a:lnTo>
                    <a:lnTo>
                      <a:pt x="7" y="55"/>
                    </a:lnTo>
                    <a:lnTo>
                      <a:pt x="9" y="55"/>
                    </a:lnTo>
                    <a:lnTo>
                      <a:pt x="6" y="54"/>
                    </a:lnTo>
                    <a:lnTo>
                      <a:pt x="17" y="65"/>
                    </a:lnTo>
                    <a:lnTo>
                      <a:pt x="18" y="65"/>
                    </a:lnTo>
                    <a:lnTo>
                      <a:pt x="20" y="66"/>
                    </a:lnTo>
                    <a:lnTo>
                      <a:pt x="21" y="66"/>
                    </a:lnTo>
                    <a:lnTo>
                      <a:pt x="23" y="68"/>
                    </a:lnTo>
                    <a:lnTo>
                      <a:pt x="29" y="68"/>
                    </a:lnTo>
                    <a:lnTo>
                      <a:pt x="28" y="66"/>
                    </a:lnTo>
                    <a:lnTo>
                      <a:pt x="42" y="61"/>
                    </a:lnTo>
                    <a:lnTo>
                      <a:pt x="39" y="65"/>
                    </a:lnTo>
                    <a:lnTo>
                      <a:pt x="43" y="68"/>
                    </a:lnTo>
                    <a:lnTo>
                      <a:pt x="45" y="66"/>
                    </a:lnTo>
                    <a:lnTo>
                      <a:pt x="50" y="64"/>
                    </a:lnTo>
                    <a:lnTo>
                      <a:pt x="50" y="62"/>
                    </a:lnTo>
                    <a:lnTo>
                      <a:pt x="49" y="65"/>
                    </a:lnTo>
                    <a:lnTo>
                      <a:pt x="50" y="64"/>
                    </a:lnTo>
                    <a:lnTo>
                      <a:pt x="54" y="61"/>
                    </a:lnTo>
                    <a:lnTo>
                      <a:pt x="57" y="57"/>
                    </a:lnTo>
                    <a:lnTo>
                      <a:pt x="53" y="61"/>
                    </a:lnTo>
                    <a:lnTo>
                      <a:pt x="57" y="58"/>
                    </a:lnTo>
                    <a:lnTo>
                      <a:pt x="60" y="54"/>
                    </a:lnTo>
                    <a:lnTo>
                      <a:pt x="56" y="58"/>
                    </a:lnTo>
                    <a:lnTo>
                      <a:pt x="60" y="55"/>
                    </a:lnTo>
                    <a:lnTo>
                      <a:pt x="63" y="51"/>
                    </a:lnTo>
                    <a:lnTo>
                      <a:pt x="64" y="50"/>
                    </a:lnTo>
                    <a:lnTo>
                      <a:pt x="61" y="51"/>
                    </a:lnTo>
                    <a:lnTo>
                      <a:pt x="63" y="51"/>
                    </a:lnTo>
                    <a:lnTo>
                      <a:pt x="66" y="46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0" y="43"/>
                    </a:lnTo>
                    <a:lnTo>
                      <a:pt x="66" y="29"/>
                    </a:lnTo>
                    <a:lnTo>
                      <a:pt x="67" y="30"/>
                    </a:lnTo>
                    <a:lnTo>
                      <a:pt x="67" y="23"/>
                    </a:lnTo>
                    <a:lnTo>
                      <a:pt x="66" y="22"/>
                    </a:lnTo>
                    <a:lnTo>
                      <a:pt x="63" y="16"/>
                    </a:lnTo>
                    <a:lnTo>
                      <a:pt x="61" y="16"/>
                    </a:lnTo>
                    <a:lnTo>
                      <a:pt x="64" y="18"/>
                    </a:lnTo>
                    <a:lnTo>
                      <a:pt x="63" y="16"/>
                    </a:lnTo>
                    <a:lnTo>
                      <a:pt x="60" y="12"/>
                    </a:lnTo>
                    <a:lnTo>
                      <a:pt x="56" y="9"/>
                    </a:lnTo>
                    <a:lnTo>
                      <a:pt x="60" y="14"/>
                    </a:lnTo>
                    <a:lnTo>
                      <a:pt x="57" y="9"/>
                    </a:lnTo>
                    <a:lnTo>
                      <a:pt x="53" y="7"/>
                    </a:lnTo>
                    <a:lnTo>
                      <a:pt x="57" y="11"/>
                    </a:lnTo>
                    <a:lnTo>
                      <a:pt x="54" y="7"/>
                    </a:lnTo>
                    <a:lnTo>
                      <a:pt x="50" y="4"/>
                    </a:lnTo>
                    <a:lnTo>
                      <a:pt x="49" y="3"/>
                    </a:lnTo>
                    <a:lnTo>
                      <a:pt x="50" y="5"/>
                    </a:lnTo>
                    <a:lnTo>
                      <a:pt x="50" y="4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6" y="14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5" y="16"/>
                    </a:lnTo>
                    <a:lnTo>
                      <a:pt x="3" y="18"/>
                    </a:lnTo>
                    <a:lnTo>
                      <a:pt x="6" y="16"/>
                    </a:lnTo>
                    <a:lnTo>
                      <a:pt x="5" y="16"/>
                    </a:lnTo>
                    <a:lnTo>
                      <a:pt x="2" y="22"/>
                    </a:lnTo>
                    <a:lnTo>
                      <a:pt x="0" y="23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3" y="19"/>
                    </a:lnTo>
                    <a:lnTo>
                      <a:pt x="24" y="19"/>
                    </a:lnTo>
                    <a:lnTo>
                      <a:pt x="25" y="18"/>
                    </a:lnTo>
                    <a:lnTo>
                      <a:pt x="27" y="18"/>
                    </a:lnTo>
                    <a:lnTo>
                      <a:pt x="28" y="16"/>
                    </a:lnTo>
                    <a:lnTo>
                      <a:pt x="34" y="16"/>
                    </a:lnTo>
                    <a:lnTo>
                      <a:pt x="38" y="16"/>
                    </a:lnTo>
                    <a:lnTo>
                      <a:pt x="39" y="18"/>
                    </a:lnTo>
                    <a:lnTo>
                      <a:pt x="39" y="15"/>
                    </a:lnTo>
                    <a:lnTo>
                      <a:pt x="39" y="16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43" y="18"/>
                    </a:lnTo>
                    <a:lnTo>
                      <a:pt x="41" y="16"/>
                    </a:lnTo>
                    <a:lnTo>
                      <a:pt x="48" y="23"/>
                    </a:lnTo>
                    <a:lnTo>
                      <a:pt x="46" y="21"/>
                    </a:lnTo>
                    <a:lnTo>
                      <a:pt x="43" y="19"/>
                    </a:lnTo>
                    <a:lnTo>
                      <a:pt x="50" y="26"/>
                    </a:lnTo>
                    <a:lnTo>
                      <a:pt x="49" y="23"/>
                    </a:lnTo>
                    <a:lnTo>
                      <a:pt x="46" y="22"/>
                    </a:lnTo>
                    <a:lnTo>
                      <a:pt x="48" y="23"/>
                    </a:lnTo>
                    <a:lnTo>
                      <a:pt x="50" y="28"/>
                    </a:lnTo>
                    <a:lnTo>
                      <a:pt x="52" y="28"/>
                    </a:lnTo>
                    <a:lnTo>
                      <a:pt x="49" y="28"/>
                    </a:lnTo>
                    <a:lnTo>
                      <a:pt x="50" y="29"/>
                    </a:lnTo>
                    <a:lnTo>
                      <a:pt x="50" y="36"/>
                    </a:lnTo>
                    <a:lnTo>
                      <a:pt x="54" y="40"/>
                    </a:lnTo>
                    <a:lnTo>
                      <a:pt x="60" y="26"/>
                    </a:lnTo>
                    <a:lnTo>
                      <a:pt x="53" y="29"/>
                    </a:lnTo>
                    <a:lnTo>
                      <a:pt x="50" y="39"/>
                    </a:lnTo>
                    <a:lnTo>
                      <a:pt x="49" y="40"/>
                    </a:lnTo>
                    <a:lnTo>
                      <a:pt x="52" y="40"/>
                    </a:lnTo>
                    <a:lnTo>
                      <a:pt x="50" y="40"/>
                    </a:lnTo>
                    <a:lnTo>
                      <a:pt x="48" y="44"/>
                    </a:lnTo>
                    <a:lnTo>
                      <a:pt x="46" y="46"/>
                    </a:lnTo>
                    <a:lnTo>
                      <a:pt x="49" y="44"/>
                    </a:lnTo>
                    <a:lnTo>
                      <a:pt x="50" y="41"/>
                    </a:lnTo>
                    <a:lnTo>
                      <a:pt x="43" y="48"/>
                    </a:lnTo>
                    <a:lnTo>
                      <a:pt x="46" y="47"/>
                    </a:lnTo>
                    <a:lnTo>
                      <a:pt x="48" y="44"/>
                    </a:lnTo>
                    <a:lnTo>
                      <a:pt x="41" y="51"/>
                    </a:lnTo>
                    <a:lnTo>
                      <a:pt x="43" y="50"/>
                    </a:lnTo>
                    <a:lnTo>
                      <a:pt x="45" y="47"/>
                    </a:lnTo>
                    <a:lnTo>
                      <a:pt x="43" y="48"/>
                    </a:lnTo>
                    <a:lnTo>
                      <a:pt x="39" y="51"/>
                    </a:lnTo>
                    <a:lnTo>
                      <a:pt x="39" y="52"/>
                    </a:lnTo>
                    <a:lnTo>
                      <a:pt x="39" y="50"/>
                    </a:lnTo>
                    <a:lnTo>
                      <a:pt x="38" y="51"/>
                    </a:lnTo>
                    <a:lnTo>
                      <a:pt x="28" y="54"/>
                    </a:lnTo>
                    <a:lnTo>
                      <a:pt x="25" y="61"/>
                    </a:lnTo>
                    <a:lnTo>
                      <a:pt x="39" y="55"/>
                    </a:lnTo>
                    <a:lnTo>
                      <a:pt x="35" y="51"/>
                    </a:lnTo>
                    <a:lnTo>
                      <a:pt x="28" y="51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4" y="48"/>
                    </a:lnTo>
                    <a:lnTo>
                      <a:pt x="23" y="48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21" y="46"/>
                    </a:lnTo>
                    <a:lnTo>
                      <a:pt x="20" y="44"/>
                    </a:lnTo>
                    <a:lnTo>
                      <a:pt x="17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55" name="Freeform 70"/>
            <p:cNvSpPr>
              <a:spLocks/>
            </p:cNvSpPr>
            <p:nvPr/>
          </p:nvSpPr>
          <p:spPr bwMode="auto">
            <a:xfrm>
              <a:off x="5066" y="1060"/>
              <a:ext cx="17" cy="381"/>
            </a:xfrm>
            <a:custGeom>
              <a:avLst/>
              <a:gdLst>
                <a:gd name="T0" fmla="*/ 0 w 17"/>
                <a:gd name="T1" fmla="*/ 373 h 381"/>
                <a:gd name="T2" fmla="*/ 0 w 17"/>
                <a:gd name="T3" fmla="*/ 376 h 381"/>
                <a:gd name="T4" fmla="*/ 3 w 17"/>
                <a:gd name="T5" fmla="*/ 379 h 381"/>
                <a:gd name="T6" fmla="*/ 6 w 17"/>
                <a:gd name="T7" fmla="*/ 381 h 381"/>
                <a:gd name="T8" fmla="*/ 11 w 17"/>
                <a:gd name="T9" fmla="*/ 381 h 381"/>
                <a:gd name="T10" fmla="*/ 14 w 17"/>
                <a:gd name="T11" fmla="*/ 379 h 381"/>
                <a:gd name="T12" fmla="*/ 17 w 17"/>
                <a:gd name="T13" fmla="*/ 376 h 381"/>
                <a:gd name="T14" fmla="*/ 17 w 17"/>
                <a:gd name="T15" fmla="*/ 6 h 381"/>
                <a:gd name="T16" fmla="*/ 14 w 17"/>
                <a:gd name="T17" fmla="*/ 3 h 381"/>
                <a:gd name="T18" fmla="*/ 11 w 17"/>
                <a:gd name="T19" fmla="*/ 0 h 381"/>
                <a:gd name="T20" fmla="*/ 6 w 17"/>
                <a:gd name="T21" fmla="*/ 0 h 381"/>
                <a:gd name="T22" fmla="*/ 3 w 17"/>
                <a:gd name="T23" fmla="*/ 3 h 381"/>
                <a:gd name="T24" fmla="*/ 0 w 17"/>
                <a:gd name="T25" fmla="*/ 6 h 381"/>
                <a:gd name="T26" fmla="*/ 0 w 17"/>
                <a:gd name="T27" fmla="*/ 8 h 381"/>
                <a:gd name="T28" fmla="*/ 0 w 17"/>
                <a:gd name="T29" fmla="*/ 373 h 38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381"/>
                <a:gd name="T47" fmla="*/ 17 w 17"/>
                <a:gd name="T48" fmla="*/ 381 h 38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381">
                  <a:moveTo>
                    <a:pt x="0" y="373"/>
                  </a:moveTo>
                  <a:lnTo>
                    <a:pt x="0" y="376"/>
                  </a:lnTo>
                  <a:lnTo>
                    <a:pt x="3" y="379"/>
                  </a:lnTo>
                  <a:lnTo>
                    <a:pt x="6" y="381"/>
                  </a:lnTo>
                  <a:lnTo>
                    <a:pt x="11" y="381"/>
                  </a:lnTo>
                  <a:lnTo>
                    <a:pt x="14" y="379"/>
                  </a:lnTo>
                  <a:lnTo>
                    <a:pt x="17" y="376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6" name="Freeform 71"/>
            <p:cNvSpPr>
              <a:spLocks/>
            </p:cNvSpPr>
            <p:nvPr/>
          </p:nvSpPr>
          <p:spPr bwMode="auto">
            <a:xfrm>
              <a:off x="3324" y="1060"/>
              <a:ext cx="1759" cy="17"/>
            </a:xfrm>
            <a:custGeom>
              <a:avLst/>
              <a:gdLst>
                <a:gd name="T0" fmla="*/ 1751 w 1759"/>
                <a:gd name="T1" fmla="*/ 17 h 17"/>
                <a:gd name="T2" fmla="*/ 1753 w 1759"/>
                <a:gd name="T3" fmla="*/ 17 h 17"/>
                <a:gd name="T4" fmla="*/ 1756 w 1759"/>
                <a:gd name="T5" fmla="*/ 14 h 17"/>
                <a:gd name="T6" fmla="*/ 1759 w 1759"/>
                <a:gd name="T7" fmla="*/ 11 h 17"/>
                <a:gd name="T8" fmla="*/ 1759 w 1759"/>
                <a:gd name="T9" fmla="*/ 6 h 17"/>
                <a:gd name="T10" fmla="*/ 1756 w 1759"/>
                <a:gd name="T11" fmla="*/ 3 h 17"/>
                <a:gd name="T12" fmla="*/ 1753 w 1759"/>
                <a:gd name="T13" fmla="*/ 0 h 17"/>
                <a:gd name="T14" fmla="*/ 6 w 1759"/>
                <a:gd name="T15" fmla="*/ 0 h 17"/>
                <a:gd name="T16" fmla="*/ 3 w 1759"/>
                <a:gd name="T17" fmla="*/ 3 h 17"/>
                <a:gd name="T18" fmla="*/ 0 w 1759"/>
                <a:gd name="T19" fmla="*/ 6 h 17"/>
                <a:gd name="T20" fmla="*/ 0 w 1759"/>
                <a:gd name="T21" fmla="*/ 11 h 17"/>
                <a:gd name="T22" fmla="*/ 3 w 1759"/>
                <a:gd name="T23" fmla="*/ 14 h 17"/>
                <a:gd name="T24" fmla="*/ 6 w 1759"/>
                <a:gd name="T25" fmla="*/ 17 h 17"/>
                <a:gd name="T26" fmla="*/ 9 w 1759"/>
                <a:gd name="T27" fmla="*/ 17 h 17"/>
                <a:gd name="T28" fmla="*/ 1751 w 1759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59"/>
                <a:gd name="T46" fmla="*/ 0 h 17"/>
                <a:gd name="T47" fmla="*/ 1759 w 175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59" h="17">
                  <a:moveTo>
                    <a:pt x="1751" y="17"/>
                  </a:moveTo>
                  <a:lnTo>
                    <a:pt x="1753" y="17"/>
                  </a:lnTo>
                  <a:lnTo>
                    <a:pt x="1756" y="14"/>
                  </a:lnTo>
                  <a:lnTo>
                    <a:pt x="1759" y="11"/>
                  </a:lnTo>
                  <a:lnTo>
                    <a:pt x="1759" y="6"/>
                  </a:lnTo>
                  <a:lnTo>
                    <a:pt x="1756" y="3"/>
                  </a:lnTo>
                  <a:lnTo>
                    <a:pt x="175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75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7" name="Freeform 72"/>
            <p:cNvSpPr>
              <a:spLocks/>
            </p:cNvSpPr>
            <p:nvPr/>
          </p:nvSpPr>
          <p:spPr bwMode="auto">
            <a:xfrm>
              <a:off x="3324" y="1060"/>
              <a:ext cx="17" cy="2227"/>
            </a:xfrm>
            <a:custGeom>
              <a:avLst/>
              <a:gdLst>
                <a:gd name="T0" fmla="*/ 17 w 17"/>
                <a:gd name="T1" fmla="*/ 8 h 2227"/>
                <a:gd name="T2" fmla="*/ 17 w 17"/>
                <a:gd name="T3" fmla="*/ 6 h 2227"/>
                <a:gd name="T4" fmla="*/ 14 w 17"/>
                <a:gd name="T5" fmla="*/ 3 h 2227"/>
                <a:gd name="T6" fmla="*/ 12 w 17"/>
                <a:gd name="T7" fmla="*/ 0 h 2227"/>
                <a:gd name="T8" fmla="*/ 6 w 17"/>
                <a:gd name="T9" fmla="*/ 0 h 2227"/>
                <a:gd name="T10" fmla="*/ 3 w 17"/>
                <a:gd name="T11" fmla="*/ 3 h 2227"/>
                <a:gd name="T12" fmla="*/ 0 w 17"/>
                <a:gd name="T13" fmla="*/ 6 h 2227"/>
                <a:gd name="T14" fmla="*/ 0 w 17"/>
                <a:gd name="T15" fmla="*/ 2222 h 2227"/>
                <a:gd name="T16" fmla="*/ 3 w 17"/>
                <a:gd name="T17" fmla="*/ 2224 h 2227"/>
                <a:gd name="T18" fmla="*/ 6 w 17"/>
                <a:gd name="T19" fmla="*/ 2227 h 2227"/>
                <a:gd name="T20" fmla="*/ 12 w 17"/>
                <a:gd name="T21" fmla="*/ 2227 h 2227"/>
                <a:gd name="T22" fmla="*/ 14 w 17"/>
                <a:gd name="T23" fmla="*/ 2224 h 2227"/>
                <a:gd name="T24" fmla="*/ 17 w 17"/>
                <a:gd name="T25" fmla="*/ 2222 h 2227"/>
                <a:gd name="T26" fmla="*/ 17 w 17"/>
                <a:gd name="T27" fmla="*/ 2219 h 2227"/>
                <a:gd name="T28" fmla="*/ 17 w 17"/>
                <a:gd name="T29" fmla="*/ 8 h 22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27"/>
                <a:gd name="T47" fmla="*/ 17 w 17"/>
                <a:gd name="T48" fmla="*/ 2227 h 222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27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222"/>
                  </a:lnTo>
                  <a:lnTo>
                    <a:pt x="3" y="2224"/>
                  </a:lnTo>
                  <a:lnTo>
                    <a:pt x="6" y="2227"/>
                  </a:lnTo>
                  <a:lnTo>
                    <a:pt x="12" y="2227"/>
                  </a:lnTo>
                  <a:lnTo>
                    <a:pt x="14" y="2224"/>
                  </a:lnTo>
                  <a:lnTo>
                    <a:pt x="17" y="2222"/>
                  </a:lnTo>
                  <a:lnTo>
                    <a:pt x="17" y="2219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8" name="Freeform 73"/>
            <p:cNvSpPr>
              <a:spLocks/>
            </p:cNvSpPr>
            <p:nvPr/>
          </p:nvSpPr>
          <p:spPr bwMode="auto">
            <a:xfrm>
              <a:off x="3324" y="3270"/>
              <a:ext cx="562" cy="17"/>
            </a:xfrm>
            <a:custGeom>
              <a:avLst/>
              <a:gdLst>
                <a:gd name="T0" fmla="*/ 9 w 562"/>
                <a:gd name="T1" fmla="*/ 0 h 17"/>
                <a:gd name="T2" fmla="*/ 6 w 562"/>
                <a:gd name="T3" fmla="*/ 0 h 17"/>
                <a:gd name="T4" fmla="*/ 3 w 562"/>
                <a:gd name="T5" fmla="*/ 3 h 17"/>
                <a:gd name="T6" fmla="*/ 0 w 562"/>
                <a:gd name="T7" fmla="*/ 6 h 17"/>
                <a:gd name="T8" fmla="*/ 0 w 562"/>
                <a:gd name="T9" fmla="*/ 12 h 17"/>
                <a:gd name="T10" fmla="*/ 3 w 562"/>
                <a:gd name="T11" fmla="*/ 14 h 17"/>
                <a:gd name="T12" fmla="*/ 6 w 562"/>
                <a:gd name="T13" fmla="*/ 17 h 17"/>
                <a:gd name="T14" fmla="*/ 557 w 562"/>
                <a:gd name="T15" fmla="*/ 17 h 17"/>
                <a:gd name="T16" fmla="*/ 559 w 562"/>
                <a:gd name="T17" fmla="*/ 14 h 17"/>
                <a:gd name="T18" fmla="*/ 562 w 562"/>
                <a:gd name="T19" fmla="*/ 12 h 17"/>
                <a:gd name="T20" fmla="*/ 562 w 562"/>
                <a:gd name="T21" fmla="*/ 6 h 17"/>
                <a:gd name="T22" fmla="*/ 559 w 562"/>
                <a:gd name="T23" fmla="*/ 3 h 17"/>
                <a:gd name="T24" fmla="*/ 557 w 562"/>
                <a:gd name="T25" fmla="*/ 0 h 17"/>
                <a:gd name="T26" fmla="*/ 554 w 562"/>
                <a:gd name="T27" fmla="*/ 0 h 17"/>
                <a:gd name="T28" fmla="*/ 9 w 562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2"/>
                <a:gd name="T46" fmla="*/ 0 h 17"/>
                <a:gd name="T47" fmla="*/ 562 w 56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2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557" y="17"/>
                  </a:lnTo>
                  <a:lnTo>
                    <a:pt x="559" y="14"/>
                  </a:lnTo>
                  <a:lnTo>
                    <a:pt x="562" y="12"/>
                  </a:lnTo>
                  <a:lnTo>
                    <a:pt x="562" y="6"/>
                  </a:lnTo>
                  <a:lnTo>
                    <a:pt x="559" y="3"/>
                  </a:lnTo>
                  <a:lnTo>
                    <a:pt x="557" y="0"/>
                  </a:lnTo>
                  <a:lnTo>
                    <a:pt x="55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59" name="Freeform 74"/>
            <p:cNvSpPr>
              <a:spLocks/>
            </p:cNvSpPr>
            <p:nvPr/>
          </p:nvSpPr>
          <p:spPr bwMode="auto">
            <a:xfrm>
              <a:off x="4130" y="3244"/>
              <a:ext cx="380" cy="17"/>
            </a:xfrm>
            <a:custGeom>
              <a:avLst/>
              <a:gdLst>
                <a:gd name="T0" fmla="*/ 9 w 380"/>
                <a:gd name="T1" fmla="*/ 0 h 17"/>
                <a:gd name="T2" fmla="*/ 6 w 380"/>
                <a:gd name="T3" fmla="*/ 0 h 17"/>
                <a:gd name="T4" fmla="*/ 3 w 380"/>
                <a:gd name="T5" fmla="*/ 3 h 17"/>
                <a:gd name="T6" fmla="*/ 0 w 380"/>
                <a:gd name="T7" fmla="*/ 6 h 17"/>
                <a:gd name="T8" fmla="*/ 0 w 380"/>
                <a:gd name="T9" fmla="*/ 11 h 17"/>
                <a:gd name="T10" fmla="*/ 3 w 380"/>
                <a:gd name="T11" fmla="*/ 14 h 17"/>
                <a:gd name="T12" fmla="*/ 6 w 380"/>
                <a:gd name="T13" fmla="*/ 17 h 17"/>
                <a:gd name="T14" fmla="*/ 375 w 380"/>
                <a:gd name="T15" fmla="*/ 17 h 17"/>
                <a:gd name="T16" fmla="*/ 377 w 380"/>
                <a:gd name="T17" fmla="*/ 14 h 17"/>
                <a:gd name="T18" fmla="*/ 380 w 380"/>
                <a:gd name="T19" fmla="*/ 11 h 17"/>
                <a:gd name="T20" fmla="*/ 380 w 380"/>
                <a:gd name="T21" fmla="*/ 6 h 17"/>
                <a:gd name="T22" fmla="*/ 377 w 380"/>
                <a:gd name="T23" fmla="*/ 3 h 17"/>
                <a:gd name="T24" fmla="*/ 375 w 380"/>
                <a:gd name="T25" fmla="*/ 0 h 17"/>
                <a:gd name="T26" fmla="*/ 372 w 380"/>
                <a:gd name="T27" fmla="*/ 0 h 17"/>
                <a:gd name="T28" fmla="*/ 9 w 38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0"/>
                <a:gd name="T46" fmla="*/ 0 h 17"/>
                <a:gd name="T47" fmla="*/ 380 w 38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0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75" y="17"/>
                  </a:lnTo>
                  <a:lnTo>
                    <a:pt x="377" y="14"/>
                  </a:lnTo>
                  <a:lnTo>
                    <a:pt x="380" y="11"/>
                  </a:lnTo>
                  <a:lnTo>
                    <a:pt x="380" y="6"/>
                  </a:lnTo>
                  <a:lnTo>
                    <a:pt x="377" y="3"/>
                  </a:lnTo>
                  <a:lnTo>
                    <a:pt x="375" y="0"/>
                  </a:lnTo>
                  <a:lnTo>
                    <a:pt x="372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0" name="Freeform 75"/>
            <p:cNvSpPr>
              <a:spLocks/>
            </p:cNvSpPr>
            <p:nvPr/>
          </p:nvSpPr>
          <p:spPr bwMode="auto">
            <a:xfrm>
              <a:off x="4182" y="3531"/>
              <a:ext cx="120" cy="17"/>
            </a:xfrm>
            <a:custGeom>
              <a:avLst/>
              <a:gdLst>
                <a:gd name="T0" fmla="*/ 8 w 120"/>
                <a:gd name="T1" fmla="*/ 0 h 17"/>
                <a:gd name="T2" fmla="*/ 5 w 120"/>
                <a:gd name="T3" fmla="*/ 0 h 17"/>
                <a:gd name="T4" fmla="*/ 2 w 120"/>
                <a:gd name="T5" fmla="*/ 3 h 17"/>
                <a:gd name="T6" fmla="*/ 0 w 120"/>
                <a:gd name="T7" fmla="*/ 6 h 17"/>
                <a:gd name="T8" fmla="*/ 0 w 120"/>
                <a:gd name="T9" fmla="*/ 11 h 17"/>
                <a:gd name="T10" fmla="*/ 2 w 120"/>
                <a:gd name="T11" fmla="*/ 14 h 17"/>
                <a:gd name="T12" fmla="*/ 5 w 120"/>
                <a:gd name="T13" fmla="*/ 17 h 17"/>
                <a:gd name="T14" fmla="*/ 115 w 120"/>
                <a:gd name="T15" fmla="*/ 17 h 17"/>
                <a:gd name="T16" fmla="*/ 117 w 120"/>
                <a:gd name="T17" fmla="*/ 14 h 17"/>
                <a:gd name="T18" fmla="*/ 120 w 120"/>
                <a:gd name="T19" fmla="*/ 11 h 17"/>
                <a:gd name="T20" fmla="*/ 120 w 120"/>
                <a:gd name="T21" fmla="*/ 6 h 17"/>
                <a:gd name="T22" fmla="*/ 117 w 120"/>
                <a:gd name="T23" fmla="*/ 3 h 17"/>
                <a:gd name="T24" fmla="*/ 115 w 120"/>
                <a:gd name="T25" fmla="*/ 0 h 17"/>
                <a:gd name="T26" fmla="*/ 112 w 120"/>
                <a:gd name="T27" fmla="*/ 0 h 17"/>
                <a:gd name="T28" fmla="*/ 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7" y="14"/>
                  </a:lnTo>
                  <a:lnTo>
                    <a:pt x="120" y="11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1" name="Freeform 76"/>
            <p:cNvSpPr>
              <a:spLocks/>
            </p:cNvSpPr>
            <p:nvPr/>
          </p:nvSpPr>
          <p:spPr bwMode="auto">
            <a:xfrm>
              <a:off x="4286" y="3374"/>
              <a:ext cx="16" cy="174"/>
            </a:xfrm>
            <a:custGeom>
              <a:avLst/>
              <a:gdLst>
                <a:gd name="T0" fmla="*/ 0 w 16"/>
                <a:gd name="T1" fmla="*/ 165 h 174"/>
                <a:gd name="T2" fmla="*/ 0 w 16"/>
                <a:gd name="T3" fmla="*/ 168 h 174"/>
                <a:gd name="T4" fmla="*/ 2 w 16"/>
                <a:gd name="T5" fmla="*/ 171 h 174"/>
                <a:gd name="T6" fmla="*/ 5 w 16"/>
                <a:gd name="T7" fmla="*/ 174 h 174"/>
                <a:gd name="T8" fmla="*/ 11 w 16"/>
                <a:gd name="T9" fmla="*/ 174 h 174"/>
                <a:gd name="T10" fmla="*/ 13 w 16"/>
                <a:gd name="T11" fmla="*/ 171 h 174"/>
                <a:gd name="T12" fmla="*/ 16 w 16"/>
                <a:gd name="T13" fmla="*/ 168 h 174"/>
                <a:gd name="T14" fmla="*/ 16 w 16"/>
                <a:gd name="T15" fmla="*/ 6 h 174"/>
                <a:gd name="T16" fmla="*/ 13 w 16"/>
                <a:gd name="T17" fmla="*/ 3 h 174"/>
                <a:gd name="T18" fmla="*/ 11 w 16"/>
                <a:gd name="T19" fmla="*/ 0 h 174"/>
                <a:gd name="T20" fmla="*/ 5 w 16"/>
                <a:gd name="T21" fmla="*/ 0 h 174"/>
                <a:gd name="T22" fmla="*/ 2 w 16"/>
                <a:gd name="T23" fmla="*/ 3 h 174"/>
                <a:gd name="T24" fmla="*/ 0 w 16"/>
                <a:gd name="T25" fmla="*/ 6 h 174"/>
                <a:gd name="T26" fmla="*/ 0 w 16"/>
                <a:gd name="T27" fmla="*/ 9 h 174"/>
                <a:gd name="T28" fmla="*/ 0 w 16"/>
                <a:gd name="T29" fmla="*/ 165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174"/>
                <a:gd name="T47" fmla="*/ 16 w 16"/>
                <a:gd name="T48" fmla="*/ 174 h 17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174">
                  <a:moveTo>
                    <a:pt x="0" y="165"/>
                  </a:moveTo>
                  <a:lnTo>
                    <a:pt x="0" y="168"/>
                  </a:lnTo>
                  <a:lnTo>
                    <a:pt x="2" y="171"/>
                  </a:lnTo>
                  <a:lnTo>
                    <a:pt x="5" y="174"/>
                  </a:lnTo>
                  <a:lnTo>
                    <a:pt x="11" y="174"/>
                  </a:lnTo>
                  <a:lnTo>
                    <a:pt x="13" y="171"/>
                  </a:lnTo>
                  <a:lnTo>
                    <a:pt x="16" y="168"/>
                  </a:lnTo>
                  <a:lnTo>
                    <a:pt x="16" y="6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2" name="Freeform 77"/>
            <p:cNvSpPr>
              <a:spLocks/>
            </p:cNvSpPr>
            <p:nvPr/>
          </p:nvSpPr>
          <p:spPr bwMode="auto">
            <a:xfrm>
              <a:off x="4286" y="3374"/>
              <a:ext cx="224" cy="17"/>
            </a:xfrm>
            <a:custGeom>
              <a:avLst/>
              <a:gdLst>
                <a:gd name="T0" fmla="*/ 8 w 224"/>
                <a:gd name="T1" fmla="*/ 0 h 17"/>
                <a:gd name="T2" fmla="*/ 5 w 224"/>
                <a:gd name="T3" fmla="*/ 0 h 17"/>
                <a:gd name="T4" fmla="*/ 2 w 224"/>
                <a:gd name="T5" fmla="*/ 3 h 17"/>
                <a:gd name="T6" fmla="*/ 0 w 224"/>
                <a:gd name="T7" fmla="*/ 6 h 17"/>
                <a:gd name="T8" fmla="*/ 0 w 224"/>
                <a:gd name="T9" fmla="*/ 12 h 17"/>
                <a:gd name="T10" fmla="*/ 2 w 224"/>
                <a:gd name="T11" fmla="*/ 14 h 17"/>
                <a:gd name="T12" fmla="*/ 5 w 224"/>
                <a:gd name="T13" fmla="*/ 17 h 17"/>
                <a:gd name="T14" fmla="*/ 219 w 224"/>
                <a:gd name="T15" fmla="*/ 17 h 17"/>
                <a:gd name="T16" fmla="*/ 221 w 224"/>
                <a:gd name="T17" fmla="*/ 14 h 17"/>
                <a:gd name="T18" fmla="*/ 224 w 224"/>
                <a:gd name="T19" fmla="*/ 12 h 17"/>
                <a:gd name="T20" fmla="*/ 224 w 224"/>
                <a:gd name="T21" fmla="*/ 6 h 17"/>
                <a:gd name="T22" fmla="*/ 221 w 224"/>
                <a:gd name="T23" fmla="*/ 3 h 17"/>
                <a:gd name="T24" fmla="*/ 219 w 224"/>
                <a:gd name="T25" fmla="*/ 0 h 17"/>
                <a:gd name="T26" fmla="*/ 216 w 224"/>
                <a:gd name="T27" fmla="*/ 0 h 17"/>
                <a:gd name="T28" fmla="*/ 8 w 224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4"/>
                <a:gd name="T46" fmla="*/ 0 h 17"/>
                <a:gd name="T47" fmla="*/ 224 w 224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4" h="17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219" y="17"/>
                  </a:lnTo>
                  <a:lnTo>
                    <a:pt x="221" y="14"/>
                  </a:lnTo>
                  <a:lnTo>
                    <a:pt x="224" y="12"/>
                  </a:lnTo>
                  <a:lnTo>
                    <a:pt x="224" y="6"/>
                  </a:lnTo>
                  <a:lnTo>
                    <a:pt x="221" y="3"/>
                  </a:lnTo>
                  <a:lnTo>
                    <a:pt x="219" y="0"/>
                  </a:lnTo>
                  <a:lnTo>
                    <a:pt x="216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3" name="Freeform 78"/>
            <p:cNvSpPr>
              <a:spLocks/>
            </p:cNvSpPr>
            <p:nvPr/>
          </p:nvSpPr>
          <p:spPr bwMode="auto">
            <a:xfrm>
              <a:off x="5066" y="1737"/>
              <a:ext cx="17" cy="380"/>
            </a:xfrm>
            <a:custGeom>
              <a:avLst/>
              <a:gdLst>
                <a:gd name="T0" fmla="*/ 17 w 17"/>
                <a:gd name="T1" fmla="*/ 8 h 380"/>
                <a:gd name="T2" fmla="*/ 17 w 17"/>
                <a:gd name="T3" fmla="*/ 5 h 380"/>
                <a:gd name="T4" fmla="*/ 14 w 17"/>
                <a:gd name="T5" fmla="*/ 3 h 380"/>
                <a:gd name="T6" fmla="*/ 11 w 17"/>
                <a:gd name="T7" fmla="*/ 0 h 380"/>
                <a:gd name="T8" fmla="*/ 6 w 17"/>
                <a:gd name="T9" fmla="*/ 0 h 380"/>
                <a:gd name="T10" fmla="*/ 3 w 17"/>
                <a:gd name="T11" fmla="*/ 3 h 380"/>
                <a:gd name="T12" fmla="*/ 0 w 17"/>
                <a:gd name="T13" fmla="*/ 5 h 380"/>
                <a:gd name="T14" fmla="*/ 0 w 17"/>
                <a:gd name="T15" fmla="*/ 374 h 380"/>
                <a:gd name="T16" fmla="*/ 3 w 17"/>
                <a:gd name="T17" fmla="*/ 377 h 380"/>
                <a:gd name="T18" fmla="*/ 6 w 17"/>
                <a:gd name="T19" fmla="*/ 380 h 380"/>
                <a:gd name="T20" fmla="*/ 11 w 17"/>
                <a:gd name="T21" fmla="*/ 380 h 380"/>
                <a:gd name="T22" fmla="*/ 14 w 17"/>
                <a:gd name="T23" fmla="*/ 377 h 380"/>
                <a:gd name="T24" fmla="*/ 17 w 17"/>
                <a:gd name="T25" fmla="*/ 374 h 380"/>
                <a:gd name="T26" fmla="*/ 17 w 17"/>
                <a:gd name="T27" fmla="*/ 371 h 380"/>
                <a:gd name="T28" fmla="*/ 17 w 17"/>
                <a:gd name="T29" fmla="*/ 8 h 3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380"/>
                <a:gd name="T47" fmla="*/ 17 w 17"/>
                <a:gd name="T48" fmla="*/ 380 h 3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380">
                  <a:moveTo>
                    <a:pt x="17" y="8"/>
                  </a:moveTo>
                  <a:lnTo>
                    <a:pt x="17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374"/>
                  </a:lnTo>
                  <a:lnTo>
                    <a:pt x="3" y="377"/>
                  </a:lnTo>
                  <a:lnTo>
                    <a:pt x="6" y="380"/>
                  </a:lnTo>
                  <a:lnTo>
                    <a:pt x="11" y="380"/>
                  </a:lnTo>
                  <a:lnTo>
                    <a:pt x="14" y="377"/>
                  </a:lnTo>
                  <a:lnTo>
                    <a:pt x="17" y="374"/>
                  </a:lnTo>
                  <a:lnTo>
                    <a:pt x="17" y="371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4" name="Freeform 79"/>
            <p:cNvSpPr>
              <a:spLocks/>
            </p:cNvSpPr>
            <p:nvPr/>
          </p:nvSpPr>
          <p:spPr bwMode="auto">
            <a:xfrm>
              <a:off x="3688" y="2100"/>
              <a:ext cx="1395" cy="17"/>
            </a:xfrm>
            <a:custGeom>
              <a:avLst/>
              <a:gdLst>
                <a:gd name="T0" fmla="*/ 1387 w 1395"/>
                <a:gd name="T1" fmla="*/ 17 h 17"/>
                <a:gd name="T2" fmla="*/ 1389 w 1395"/>
                <a:gd name="T3" fmla="*/ 17 h 17"/>
                <a:gd name="T4" fmla="*/ 1392 w 1395"/>
                <a:gd name="T5" fmla="*/ 14 h 17"/>
                <a:gd name="T6" fmla="*/ 1395 w 1395"/>
                <a:gd name="T7" fmla="*/ 11 h 17"/>
                <a:gd name="T8" fmla="*/ 1395 w 1395"/>
                <a:gd name="T9" fmla="*/ 6 h 17"/>
                <a:gd name="T10" fmla="*/ 1392 w 1395"/>
                <a:gd name="T11" fmla="*/ 3 h 17"/>
                <a:gd name="T12" fmla="*/ 1389 w 1395"/>
                <a:gd name="T13" fmla="*/ 0 h 17"/>
                <a:gd name="T14" fmla="*/ 5 w 1395"/>
                <a:gd name="T15" fmla="*/ 0 h 17"/>
                <a:gd name="T16" fmla="*/ 3 w 1395"/>
                <a:gd name="T17" fmla="*/ 3 h 17"/>
                <a:gd name="T18" fmla="*/ 0 w 1395"/>
                <a:gd name="T19" fmla="*/ 6 h 17"/>
                <a:gd name="T20" fmla="*/ 0 w 1395"/>
                <a:gd name="T21" fmla="*/ 11 h 17"/>
                <a:gd name="T22" fmla="*/ 3 w 1395"/>
                <a:gd name="T23" fmla="*/ 14 h 17"/>
                <a:gd name="T24" fmla="*/ 5 w 1395"/>
                <a:gd name="T25" fmla="*/ 17 h 17"/>
                <a:gd name="T26" fmla="*/ 8 w 1395"/>
                <a:gd name="T27" fmla="*/ 17 h 17"/>
                <a:gd name="T28" fmla="*/ 1387 w 1395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95"/>
                <a:gd name="T46" fmla="*/ 0 h 17"/>
                <a:gd name="T47" fmla="*/ 1395 w 139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95" h="17">
                  <a:moveTo>
                    <a:pt x="1387" y="17"/>
                  </a:moveTo>
                  <a:lnTo>
                    <a:pt x="1389" y="17"/>
                  </a:lnTo>
                  <a:lnTo>
                    <a:pt x="1392" y="14"/>
                  </a:lnTo>
                  <a:lnTo>
                    <a:pt x="1395" y="11"/>
                  </a:lnTo>
                  <a:lnTo>
                    <a:pt x="1395" y="6"/>
                  </a:lnTo>
                  <a:lnTo>
                    <a:pt x="1392" y="3"/>
                  </a:lnTo>
                  <a:lnTo>
                    <a:pt x="1389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138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5" name="Freeform 80"/>
            <p:cNvSpPr>
              <a:spLocks/>
            </p:cNvSpPr>
            <p:nvPr/>
          </p:nvSpPr>
          <p:spPr bwMode="auto">
            <a:xfrm>
              <a:off x="3688" y="2100"/>
              <a:ext cx="16" cy="408"/>
            </a:xfrm>
            <a:custGeom>
              <a:avLst/>
              <a:gdLst>
                <a:gd name="T0" fmla="*/ 16 w 16"/>
                <a:gd name="T1" fmla="*/ 8 h 408"/>
                <a:gd name="T2" fmla="*/ 16 w 16"/>
                <a:gd name="T3" fmla="*/ 6 h 408"/>
                <a:gd name="T4" fmla="*/ 14 w 16"/>
                <a:gd name="T5" fmla="*/ 3 h 408"/>
                <a:gd name="T6" fmla="*/ 11 w 16"/>
                <a:gd name="T7" fmla="*/ 0 h 408"/>
                <a:gd name="T8" fmla="*/ 5 w 16"/>
                <a:gd name="T9" fmla="*/ 0 h 408"/>
                <a:gd name="T10" fmla="*/ 3 w 16"/>
                <a:gd name="T11" fmla="*/ 3 h 408"/>
                <a:gd name="T12" fmla="*/ 0 w 16"/>
                <a:gd name="T13" fmla="*/ 6 h 408"/>
                <a:gd name="T14" fmla="*/ 0 w 16"/>
                <a:gd name="T15" fmla="*/ 402 h 408"/>
                <a:gd name="T16" fmla="*/ 3 w 16"/>
                <a:gd name="T17" fmla="*/ 405 h 408"/>
                <a:gd name="T18" fmla="*/ 5 w 16"/>
                <a:gd name="T19" fmla="*/ 408 h 408"/>
                <a:gd name="T20" fmla="*/ 11 w 16"/>
                <a:gd name="T21" fmla="*/ 408 h 408"/>
                <a:gd name="T22" fmla="*/ 14 w 16"/>
                <a:gd name="T23" fmla="*/ 405 h 408"/>
                <a:gd name="T24" fmla="*/ 16 w 16"/>
                <a:gd name="T25" fmla="*/ 402 h 408"/>
                <a:gd name="T26" fmla="*/ 16 w 16"/>
                <a:gd name="T27" fmla="*/ 399 h 408"/>
                <a:gd name="T28" fmla="*/ 16 w 16"/>
                <a:gd name="T29" fmla="*/ 8 h 4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"/>
                <a:gd name="T46" fmla="*/ 0 h 408"/>
                <a:gd name="T47" fmla="*/ 16 w 16"/>
                <a:gd name="T48" fmla="*/ 408 h 4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" h="408">
                  <a:moveTo>
                    <a:pt x="16" y="8"/>
                  </a:move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402"/>
                  </a:lnTo>
                  <a:lnTo>
                    <a:pt x="3" y="405"/>
                  </a:lnTo>
                  <a:lnTo>
                    <a:pt x="5" y="408"/>
                  </a:lnTo>
                  <a:lnTo>
                    <a:pt x="11" y="408"/>
                  </a:lnTo>
                  <a:lnTo>
                    <a:pt x="14" y="405"/>
                  </a:lnTo>
                  <a:lnTo>
                    <a:pt x="16" y="402"/>
                  </a:lnTo>
                  <a:lnTo>
                    <a:pt x="16" y="39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6" name="Freeform 81"/>
            <p:cNvSpPr>
              <a:spLocks/>
            </p:cNvSpPr>
            <p:nvPr/>
          </p:nvSpPr>
          <p:spPr bwMode="auto">
            <a:xfrm>
              <a:off x="3688" y="2491"/>
              <a:ext cx="120" cy="17"/>
            </a:xfrm>
            <a:custGeom>
              <a:avLst/>
              <a:gdLst>
                <a:gd name="T0" fmla="*/ 8 w 120"/>
                <a:gd name="T1" fmla="*/ 0 h 17"/>
                <a:gd name="T2" fmla="*/ 5 w 120"/>
                <a:gd name="T3" fmla="*/ 0 h 17"/>
                <a:gd name="T4" fmla="*/ 3 w 120"/>
                <a:gd name="T5" fmla="*/ 3 h 17"/>
                <a:gd name="T6" fmla="*/ 0 w 120"/>
                <a:gd name="T7" fmla="*/ 6 h 17"/>
                <a:gd name="T8" fmla="*/ 0 w 120"/>
                <a:gd name="T9" fmla="*/ 11 h 17"/>
                <a:gd name="T10" fmla="*/ 3 w 120"/>
                <a:gd name="T11" fmla="*/ 14 h 17"/>
                <a:gd name="T12" fmla="*/ 5 w 120"/>
                <a:gd name="T13" fmla="*/ 17 h 17"/>
                <a:gd name="T14" fmla="*/ 115 w 120"/>
                <a:gd name="T15" fmla="*/ 17 h 17"/>
                <a:gd name="T16" fmla="*/ 118 w 120"/>
                <a:gd name="T17" fmla="*/ 14 h 17"/>
                <a:gd name="T18" fmla="*/ 120 w 120"/>
                <a:gd name="T19" fmla="*/ 11 h 17"/>
                <a:gd name="T20" fmla="*/ 120 w 120"/>
                <a:gd name="T21" fmla="*/ 6 h 17"/>
                <a:gd name="T22" fmla="*/ 118 w 120"/>
                <a:gd name="T23" fmla="*/ 3 h 17"/>
                <a:gd name="T24" fmla="*/ 115 w 120"/>
                <a:gd name="T25" fmla="*/ 0 h 17"/>
                <a:gd name="T26" fmla="*/ 112 w 120"/>
                <a:gd name="T27" fmla="*/ 0 h 17"/>
                <a:gd name="T28" fmla="*/ 8 w 120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7"/>
                <a:gd name="T47" fmla="*/ 120 w 12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15" y="17"/>
                  </a:lnTo>
                  <a:lnTo>
                    <a:pt x="118" y="14"/>
                  </a:lnTo>
                  <a:lnTo>
                    <a:pt x="120" y="11"/>
                  </a:lnTo>
                  <a:lnTo>
                    <a:pt x="120" y="6"/>
                  </a:lnTo>
                  <a:lnTo>
                    <a:pt x="118" y="3"/>
                  </a:lnTo>
                  <a:lnTo>
                    <a:pt x="115" y="0"/>
                  </a:lnTo>
                  <a:lnTo>
                    <a:pt x="11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7" name="Freeform 82"/>
            <p:cNvSpPr>
              <a:spLocks/>
            </p:cNvSpPr>
            <p:nvPr/>
          </p:nvSpPr>
          <p:spPr bwMode="auto">
            <a:xfrm>
              <a:off x="4053" y="2569"/>
              <a:ext cx="406" cy="16"/>
            </a:xfrm>
            <a:custGeom>
              <a:avLst/>
              <a:gdLst>
                <a:gd name="T0" fmla="*/ 8 w 406"/>
                <a:gd name="T1" fmla="*/ 0 h 16"/>
                <a:gd name="T2" fmla="*/ 5 w 406"/>
                <a:gd name="T3" fmla="*/ 0 h 16"/>
                <a:gd name="T4" fmla="*/ 2 w 406"/>
                <a:gd name="T5" fmla="*/ 3 h 16"/>
                <a:gd name="T6" fmla="*/ 0 w 406"/>
                <a:gd name="T7" fmla="*/ 5 h 16"/>
                <a:gd name="T8" fmla="*/ 0 w 406"/>
                <a:gd name="T9" fmla="*/ 11 h 16"/>
                <a:gd name="T10" fmla="*/ 2 w 406"/>
                <a:gd name="T11" fmla="*/ 14 h 16"/>
                <a:gd name="T12" fmla="*/ 5 w 406"/>
                <a:gd name="T13" fmla="*/ 16 h 16"/>
                <a:gd name="T14" fmla="*/ 400 w 406"/>
                <a:gd name="T15" fmla="*/ 16 h 16"/>
                <a:gd name="T16" fmla="*/ 403 w 406"/>
                <a:gd name="T17" fmla="*/ 14 h 16"/>
                <a:gd name="T18" fmla="*/ 406 w 406"/>
                <a:gd name="T19" fmla="*/ 11 h 16"/>
                <a:gd name="T20" fmla="*/ 406 w 406"/>
                <a:gd name="T21" fmla="*/ 5 h 16"/>
                <a:gd name="T22" fmla="*/ 403 w 406"/>
                <a:gd name="T23" fmla="*/ 3 h 16"/>
                <a:gd name="T24" fmla="*/ 400 w 406"/>
                <a:gd name="T25" fmla="*/ 0 h 16"/>
                <a:gd name="T26" fmla="*/ 398 w 406"/>
                <a:gd name="T27" fmla="*/ 0 h 16"/>
                <a:gd name="T28" fmla="*/ 8 w 40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06"/>
                <a:gd name="T46" fmla="*/ 0 h 16"/>
                <a:gd name="T47" fmla="*/ 406 w 406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06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6"/>
                  </a:lnTo>
                  <a:lnTo>
                    <a:pt x="400" y="16"/>
                  </a:lnTo>
                  <a:lnTo>
                    <a:pt x="403" y="14"/>
                  </a:lnTo>
                  <a:lnTo>
                    <a:pt x="406" y="11"/>
                  </a:lnTo>
                  <a:lnTo>
                    <a:pt x="406" y="5"/>
                  </a:lnTo>
                  <a:lnTo>
                    <a:pt x="403" y="3"/>
                  </a:lnTo>
                  <a:lnTo>
                    <a:pt x="400" y="0"/>
                  </a:lnTo>
                  <a:lnTo>
                    <a:pt x="39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8" name="Freeform 83"/>
            <p:cNvSpPr>
              <a:spLocks/>
            </p:cNvSpPr>
            <p:nvPr/>
          </p:nvSpPr>
          <p:spPr bwMode="auto">
            <a:xfrm>
              <a:off x="3324" y="1217"/>
              <a:ext cx="199" cy="16"/>
            </a:xfrm>
            <a:custGeom>
              <a:avLst/>
              <a:gdLst>
                <a:gd name="T0" fmla="*/ 9 w 199"/>
                <a:gd name="T1" fmla="*/ 0 h 16"/>
                <a:gd name="T2" fmla="*/ 6 w 199"/>
                <a:gd name="T3" fmla="*/ 0 h 16"/>
                <a:gd name="T4" fmla="*/ 3 w 199"/>
                <a:gd name="T5" fmla="*/ 3 h 16"/>
                <a:gd name="T6" fmla="*/ 0 w 199"/>
                <a:gd name="T7" fmla="*/ 5 h 16"/>
                <a:gd name="T8" fmla="*/ 0 w 199"/>
                <a:gd name="T9" fmla="*/ 11 h 16"/>
                <a:gd name="T10" fmla="*/ 3 w 199"/>
                <a:gd name="T11" fmla="*/ 14 h 16"/>
                <a:gd name="T12" fmla="*/ 6 w 199"/>
                <a:gd name="T13" fmla="*/ 16 h 16"/>
                <a:gd name="T14" fmla="*/ 193 w 199"/>
                <a:gd name="T15" fmla="*/ 16 h 16"/>
                <a:gd name="T16" fmla="*/ 196 w 199"/>
                <a:gd name="T17" fmla="*/ 14 h 16"/>
                <a:gd name="T18" fmla="*/ 199 w 199"/>
                <a:gd name="T19" fmla="*/ 11 h 16"/>
                <a:gd name="T20" fmla="*/ 199 w 199"/>
                <a:gd name="T21" fmla="*/ 5 h 16"/>
                <a:gd name="T22" fmla="*/ 196 w 199"/>
                <a:gd name="T23" fmla="*/ 3 h 16"/>
                <a:gd name="T24" fmla="*/ 193 w 199"/>
                <a:gd name="T25" fmla="*/ 0 h 16"/>
                <a:gd name="T26" fmla="*/ 190 w 199"/>
                <a:gd name="T27" fmla="*/ 0 h 16"/>
                <a:gd name="T28" fmla="*/ 9 w 199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9"/>
                <a:gd name="T46" fmla="*/ 0 h 16"/>
                <a:gd name="T47" fmla="*/ 199 w 199"/>
                <a:gd name="T48" fmla="*/ 16 h 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9" h="16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193" y="16"/>
                  </a:lnTo>
                  <a:lnTo>
                    <a:pt x="196" y="14"/>
                  </a:lnTo>
                  <a:lnTo>
                    <a:pt x="199" y="11"/>
                  </a:lnTo>
                  <a:lnTo>
                    <a:pt x="199" y="5"/>
                  </a:lnTo>
                  <a:lnTo>
                    <a:pt x="196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69" name="Freeform 84"/>
            <p:cNvSpPr>
              <a:spLocks/>
            </p:cNvSpPr>
            <p:nvPr/>
          </p:nvSpPr>
          <p:spPr bwMode="auto">
            <a:xfrm>
              <a:off x="3194" y="1555"/>
              <a:ext cx="329" cy="17"/>
            </a:xfrm>
            <a:custGeom>
              <a:avLst/>
              <a:gdLst>
                <a:gd name="T0" fmla="*/ 8 w 329"/>
                <a:gd name="T1" fmla="*/ 0 h 17"/>
                <a:gd name="T2" fmla="*/ 6 w 329"/>
                <a:gd name="T3" fmla="*/ 0 h 17"/>
                <a:gd name="T4" fmla="*/ 3 w 329"/>
                <a:gd name="T5" fmla="*/ 3 h 17"/>
                <a:gd name="T6" fmla="*/ 0 w 329"/>
                <a:gd name="T7" fmla="*/ 6 h 17"/>
                <a:gd name="T8" fmla="*/ 0 w 329"/>
                <a:gd name="T9" fmla="*/ 11 h 17"/>
                <a:gd name="T10" fmla="*/ 3 w 329"/>
                <a:gd name="T11" fmla="*/ 14 h 17"/>
                <a:gd name="T12" fmla="*/ 6 w 329"/>
                <a:gd name="T13" fmla="*/ 17 h 17"/>
                <a:gd name="T14" fmla="*/ 323 w 329"/>
                <a:gd name="T15" fmla="*/ 17 h 17"/>
                <a:gd name="T16" fmla="*/ 326 w 329"/>
                <a:gd name="T17" fmla="*/ 14 h 17"/>
                <a:gd name="T18" fmla="*/ 329 w 329"/>
                <a:gd name="T19" fmla="*/ 11 h 17"/>
                <a:gd name="T20" fmla="*/ 329 w 329"/>
                <a:gd name="T21" fmla="*/ 6 h 17"/>
                <a:gd name="T22" fmla="*/ 326 w 329"/>
                <a:gd name="T23" fmla="*/ 3 h 17"/>
                <a:gd name="T24" fmla="*/ 323 w 329"/>
                <a:gd name="T25" fmla="*/ 0 h 17"/>
                <a:gd name="T26" fmla="*/ 320 w 329"/>
                <a:gd name="T27" fmla="*/ 0 h 17"/>
                <a:gd name="T28" fmla="*/ 8 w 329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9"/>
                <a:gd name="T46" fmla="*/ 0 h 17"/>
                <a:gd name="T47" fmla="*/ 329 w 329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9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323" y="17"/>
                  </a:lnTo>
                  <a:lnTo>
                    <a:pt x="326" y="14"/>
                  </a:lnTo>
                  <a:lnTo>
                    <a:pt x="329" y="11"/>
                  </a:lnTo>
                  <a:lnTo>
                    <a:pt x="329" y="6"/>
                  </a:lnTo>
                  <a:lnTo>
                    <a:pt x="326" y="3"/>
                  </a:lnTo>
                  <a:lnTo>
                    <a:pt x="323" y="0"/>
                  </a:lnTo>
                  <a:lnTo>
                    <a:pt x="32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0" name="Freeform 85"/>
            <p:cNvSpPr>
              <a:spLocks/>
            </p:cNvSpPr>
            <p:nvPr/>
          </p:nvSpPr>
          <p:spPr bwMode="auto">
            <a:xfrm>
              <a:off x="3194" y="1347"/>
              <a:ext cx="17" cy="2201"/>
            </a:xfrm>
            <a:custGeom>
              <a:avLst/>
              <a:gdLst>
                <a:gd name="T0" fmla="*/ 17 w 17"/>
                <a:gd name="T1" fmla="*/ 9 h 2201"/>
                <a:gd name="T2" fmla="*/ 17 w 17"/>
                <a:gd name="T3" fmla="*/ 6 h 2201"/>
                <a:gd name="T4" fmla="*/ 14 w 17"/>
                <a:gd name="T5" fmla="*/ 3 h 2201"/>
                <a:gd name="T6" fmla="*/ 11 w 17"/>
                <a:gd name="T7" fmla="*/ 0 h 2201"/>
                <a:gd name="T8" fmla="*/ 6 w 17"/>
                <a:gd name="T9" fmla="*/ 0 h 2201"/>
                <a:gd name="T10" fmla="*/ 3 w 17"/>
                <a:gd name="T11" fmla="*/ 3 h 2201"/>
                <a:gd name="T12" fmla="*/ 0 w 17"/>
                <a:gd name="T13" fmla="*/ 6 h 2201"/>
                <a:gd name="T14" fmla="*/ 0 w 17"/>
                <a:gd name="T15" fmla="*/ 2195 h 2201"/>
                <a:gd name="T16" fmla="*/ 3 w 17"/>
                <a:gd name="T17" fmla="*/ 2198 h 2201"/>
                <a:gd name="T18" fmla="*/ 6 w 17"/>
                <a:gd name="T19" fmla="*/ 2201 h 2201"/>
                <a:gd name="T20" fmla="*/ 11 w 17"/>
                <a:gd name="T21" fmla="*/ 2201 h 2201"/>
                <a:gd name="T22" fmla="*/ 14 w 17"/>
                <a:gd name="T23" fmla="*/ 2198 h 2201"/>
                <a:gd name="T24" fmla="*/ 17 w 17"/>
                <a:gd name="T25" fmla="*/ 2195 h 2201"/>
                <a:gd name="T26" fmla="*/ 17 w 17"/>
                <a:gd name="T27" fmla="*/ 2192 h 2201"/>
                <a:gd name="T28" fmla="*/ 17 w 17"/>
                <a:gd name="T29" fmla="*/ 9 h 22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201"/>
                <a:gd name="T47" fmla="*/ 17 w 17"/>
                <a:gd name="T48" fmla="*/ 2201 h 220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201">
                  <a:moveTo>
                    <a:pt x="17" y="9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195"/>
                  </a:lnTo>
                  <a:lnTo>
                    <a:pt x="3" y="2198"/>
                  </a:lnTo>
                  <a:lnTo>
                    <a:pt x="6" y="2201"/>
                  </a:lnTo>
                  <a:lnTo>
                    <a:pt x="11" y="2201"/>
                  </a:lnTo>
                  <a:lnTo>
                    <a:pt x="14" y="2198"/>
                  </a:lnTo>
                  <a:lnTo>
                    <a:pt x="17" y="2195"/>
                  </a:lnTo>
                  <a:lnTo>
                    <a:pt x="17" y="2192"/>
                  </a:lnTo>
                  <a:lnTo>
                    <a:pt x="1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1" name="Freeform 86"/>
            <p:cNvSpPr>
              <a:spLocks/>
            </p:cNvSpPr>
            <p:nvPr/>
          </p:nvSpPr>
          <p:spPr bwMode="auto">
            <a:xfrm>
              <a:off x="3194" y="3531"/>
              <a:ext cx="692" cy="17"/>
            </a:xfrm>
            <a:custGeom>
              <a:avLst/>
              <a:gdLst>
                <a:gd name="T0" fmla="*/ 8 w 692"/>
                <a:gd name="T1" fmla="*/ 0 h 17"/>
                <a:gd name="T2" fmla="*/ 6 w 692"/>
                <a:gd name="T3" fmla="*/ 0 h 17"/>
                <a:gd name="T4" fmla="*/ 3 w 692"/>
                <a:gd name="T5" fmla="*/ 3 h 17"/>
                <a:gd name="T6" fmla="*/ 0 w 692"/>
                <a:gd name="T7" fmla="*/ 6 h 17"/>
                <a:gd name="T8" fmla="*/ 0 w 692"/>
                <a:gd name="T9" fmla="*/ 11 h 17"/>
                <a:gd name="T10" fmla="*/ 3 w 692"/>
                <a:gd name="T11" fmla="*/ 14 h 17"/>
                <a:gd name="T12" fmla="*/ 6 w 692"/>
                <a:gd name="T13" fmla="*/ 17 h 17"/>
                <a:gd name="T14" fmla="*/ 687 w 692"/>
                <a:gd name="T15" fmla="*/ 17 h 17"/>
                <a:gd name="T16" fmla="*/ 689 w 692"/>
                <a:gd name="T17" fmla="*/ 14 h 17"/>
                <a:gd name="T18" fmla="*/ 692 w 692"/>
                <a:gd name="T19" fmla="*/ 11 h 17"/>
                <a:gd name="T20" fmla="*/ 692 w 692"/>
                <a:gd name="T21" fmla="*/ 6 h 17"/>
                <a:gd name="T22" fmla="*/ 689 w 692"/>
                <a:gd name="T23" fmla="*/ 3 h 17"/>
                <a:gd name="T24" fmla="*/ 687 w 692"/>
                <a:gd name="T25" fmla="*/ 0 h 17"/>
                <a:gd name="T26" fmla="*/ 684 w 692"/>
                <a:gd name="T27" fmla="*/ 0 h 17"/>
                <a:gd name="T28" fmla="*/ 8 w 692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92"/>
                <a:gd name="T46" fmla="*/ 0 h 17"/>
                <a:gd name="T47" fmla="*/ 692 w 692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92" h="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687" y="17"/>
                  </a:lnTo>
                  <a:lnTo>
                    <a:pt x="689" y="14"/>
                  </a:lnTo>
                  <a:lnTo>
                    <a:pt x="692" y="11"/>
                  </a:lnTo>
                  <a:lnTo>
                    <a:pt x="692" y="6"/>
                  </a:lnTo>
                  <a:lnTo>
                    <a:pt x="689" y="3"/>
                  </a:lnTo>
                  <a:lnTo>
                    <a:pt x="687" y="0"/>
                  </a:lnTo>
                  <a:lnTo>
                    <a:pt x="68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2" name="Freeform 87"/>
            <p:cNvSpPr>
              <a:spLocks/>
            </p:cNvSpPr>
            <p:nvPr/>
          </p:nvSpPr>
          <p:spPr bwMode="auto">
            <a:xfrm>
              <a:off x="3688" y="3166"/>
              <a:ext cx="198" cy="17"/>
            </a:xfrm>
            <a:custGeom>
              <a:avLst/>
              <a:gdLst>
                <a:gd name="T0" fmla="*/ 8 w 198"/>
                <a:gd name="T1" fmla="*/ 0 h 17"/>
                <a:gd name="T2" fmla="*/ 5 w 198"/>
                <a:gd name="T3" fmla="*/ 0 h 17"/>
                <a:gd name="T4" fmla="*/ 3 w 198"/>
                <a:gd name="T5" fmla="*/ 3 h 17"/>
                <a:gd name="T6" fmla="*/ 0 w 198"/>
                <a:gd name="T7" fmla="*/ 6 h 17"/>
                <a:gd name="T8" fmla="*/ 0 w 198"/>
                <a:gd name="T9" fmla="*/ 12 h 17"/>
                <a:gd name="T10" fmla="*/ 3 w 198"/>
                <a:gd name="T11" fmla="*/ 14 h 17"/>
                <a:gd name="T12" fmla="*/ 5 w 198"/>
                <a:gd name="T13" fmla="*/ 17 h 17"/>
                <a:gd name="T14" fmla="*/ 193 w 198"/>
                <a:gd name="T15" fmla="*/ 17 h 17"/>
                <a:gd name="T16" fmla="*/ 195 w 198"/>
                <a:gd name="T17" fmla="*/ 14 h 17"/>
                <a:gd name="T18" fmla="*/ 198 w 198"/>
                <a:gd name="T19" fmla="*/ 12 h 17"/>
                <a:gd name="T20" fmla="*/ 198 w 198"/>
                <a:gd name="T21" fmla="*/ 6 h 17"/>
                <a:gd name="T22" fmla="*/ 195 w 198"/>
                <a:gd name="T23" fmla="*/ 3 h 17"/>
                <a:gd name="T24" fmla="*/ 193 w 198"/>
                <a:gd name="T25" fmla="*/ 0 h 17"/>
                <a:gd name="T26" fmla="*/ 190 w 198"/>
                <a:gd name="T27" fmla="*/ 0 h 17"/>
                <a:gd name="T28" fmla="*/ 8 w 198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8"/>
                <a:gd name="T46" fmla="*/ 0 h 17"/>
                <a:gd name="T47" fmla="*/ 198 w 198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8" h="17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193" y="17"/>
                  </a:lnTo>
                  <a:lnTo>
                    <a:pt x="195" y="14"/>
                  </a:lnTo>
                  <a:lnTo>
                    <a:pt x="198" y="12"/>
                  </a:lnTo>
                  <a:lnTo>
                    <a:pt x="198" y="6"/>
                  </a:lnTo>
                  <a:lnTo>
                    <a:pt x="195" y="3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73" name="Oval 88"/>
            <p:cNvSpPr>
              <a:spLocks noChangeArrowheads="1"/>
            </p:cNvSpPr>
            <p:nvPr/>
          </p:nvSpPr>
          <p:spPr bwMode="auto">
            <a:xfrm>
              <a:off x="3315" y="1207"/>
              <a:ext cx="54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74" name="Freeform 89"/>
            <p:cNvSpPr>
              <a:spLocks/>
            </p:cNvSpPr>
            <p:nvPr/>
          </p:nvSpPr>
          <p:spPr bwMode="auto">
            <a:xfrm>
              <a:off x="3306" y="1199"/>
              <a:ext cx="68" cy="68"/>
            </a:xfrm>
            <a:custGeom>
              <a:avLst/>
              <a:gdLst>
                <a:gd name="T0" fmla="*/ 2 w 68"/>
                <a:gd name="T1" fmla="*/ 46 h 68"/>
                <a:gd name="T2" fmla="*/ 3 w 68"/>
                <a:gd name="T3" fmla="*/ 50 h 68"/>
                <a:gd name="T4" fmla="*/ 11 w 68"/>
                <a:gd name="T5" fmla="*/ 58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1 w 68"/>
                <a:gd name="T13" fmla="*/ 68 h 68"/>
                <a:gd name="T14" fmla="*/ 41 w 68"/>
                <a:gd name="T15" fmla="*/ 65 h 68"/>
                <a:gd name="T16" fmla="*/ 52 w 68"/>
                <a:gd name="T17" fmla="*/ 64 h 68"/>
                <a:gd name="T18" fmla="*/ 52 w 68"/>
                <a:gd name="T19" fmla="*/ 64 h 68"/>
                <a:gd name="T20" fmla="*/ 54 w 68"/>
                <a:gd name="T21" fmla="*/ 61 h 68"/>
                <a:gd name="T22" fmla="*/ 57 w 68"/>
                <a:gd name="T23" fmla="*/ 58 h 68"/>
                <a:gd name="T24" fmla="*/ 66 w 68"/>
                <a:gd name="T25" fmla="*/ 50 h 68"/>
                <a:gd name="T26" fmla="*/ 67 w 68"/>
                <a:gd name="T27" fmla="*/ 46 h 68"/>
                <a:gd name="T28" fmla="*/ 61 w 68"/>
                <a:gd name="T29" fmla="*/ 43 h 68"/>
                <a:gd name="T30" fmla="*/ 68 w 68"/>
                <a:gd name="T31" fmla="*/ 23 h 68"/>
                <a:gd name="T32" fmla="*/ 63 w 68"/>
                <a:gd name="T33" fmla="*/ 16 h 68"/>
                <a:gd name="T34" fmla="*/ 61 w 68"/>
                <a:gd name="T35" fmla="*/ 12 h 68"/>
                <a:gd name="T36" fmla="*/ 59 w 68"/>
                <a:gd name="T37" fmla="*/ 10 h 68"/>
                <a:gd name="T38" fmla="*/ 56 w 68"/>
                <a:gd name="T39" fmla="*/ 7 h 68"/>
                <a:gd name="T40" fmla="*/ 52 w 68"/>
                <a:gd name="T41" fmla="*/ 5 h 68"/>
                <a:gd name="T42" fmla="*/ 45 w 68"/>
                <a:gd name="T43" fmla="*/ 0 h 68"/>
                <a:gd name="T44" fmla="*/ 17 w 68"/>
                <a:gd name="T45" fmla="*/ 4 h 68"/>
                <a:gd name="T46" fmla="*/ 17 w 68"/>
                <a:gd name="T47" fmla="*/ 4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2 w 68"/>
                <a:gd name="T55" fmla="*/ 22 h 68"/>
                <a:gd name="T56" fmla="*/ 17 w 68"/>
                <a:gd name="T57" fmla="*/ 34 h 68"/>
                <a:gd name="T58" fmla="*/ 16 w 68"/>
                <a:gd name="T59" fmla="*/ 28 h 68"/>
                <a:gd name="T60" fmla="*/ 21 w 68"/>
                <a:gd name="T61" fmla="*/ 22 h 68"/>
                <a:gd name="T62" fmla="*/ 24 w 68"/>
                <a:gd name="T63" fmla="*/ 19 h 68"/>
                <a:gd name="T64" fmla="*/ 27 w 68"/>
                <a:gd name="T65" fmla="*/ 16 h 68"/>
                <a:gd name="T66" fmla="*/ 24 w 68"/>
                <a:gd name="T67" fmla="*/ 19 h 68"/>
                <a:gd name="T68" fmla="*/ 28 w 68"/>
                <a:gd name="T69" fmla="*/ 18 h 68"/>
                <a:gd name="T70" fmla="*/ 39 w 68"/>
                <a:gd name="T71" fmla="*/ 16 h 68"/>
                <a:gd name="T72" fmla="*/ 41 w 68"/>
                <a:gd name="T73" fmla="*/ 16 h 68"/>
                <a:gd name="T74" fmla="*/ 45 w 68"/>
                <a:gd name="T75" fmla="*/ 18 h 68"/>
                <a:gd name="T76" fmla="*/ 48 w 68"/>
                <a:gd name="T77" fmla="*/ 21 h 68"/>
                <a:gd name="T78" fmla="*/ 50 w 68"/>
                <a:gd name="T79" fmla="*/ 23 h 68"/>
                <a:gd name="T80" fmla="*/ 52 w 68"/>
                <a:gd name="T81" fmla="*/ 28 h 68"/>
                <a:gd name="T82" fmla="*/ 52 w 68"/>
                <a:gd name="T83" fmla="*/ 29 h 68"/>
                <a:gd name="T84" fmla="*/ 61 w 68"/>
                <a:gd name="T85" fmla="*/ 26 h 68"/>
                <a:gd name="T86" fmla="*/ 50 w 68"/>
                <a:gd name="T87" fmla="*/ 40 h 68"/>
                <a:gd name="T88" fmla="*/ 49 w 68"/>
                <a:gd name="T89" fmla="*/ 44 h 68"/>
                <a:gd name="T90" fmla="*/ 52 w 68"/>
                <a:gd name="T91" fmla="*/ 41 h 68"/>
                <a:gd name="T92" fmla="*/ 49 w 68"/>
                <a:gd name="T93" fmla="*/ 44 h 68"/>
                <a:gd name="T94" fmla="*/ 46 w 68"/>
                <a:gd name="T95" fmla="*/ 47 h 68"/>
                <a:gd name="T96" fmla="*/ 41 w 68"/>
                <a:gd name="T97" fmla="*/ 53 h 68"/>
                <a:gd name="T98" fmla="*/ 30 w 68"/>
                <a:gd name="T99" fmla="*/ 54 h 68"/>
                <a:gd name="T100" fmla="*/ 36 w 68"/>
                <a:gd name="T101" fmla="*/ 51 h 68"/>
                <a:gd name="T102" fmla="*/ 28 w 68"/>
                <a:gd name="T103" fmla="*/ 53 h 68"/>
                <a:gd name="T104" fmla="*/ 23 w 68"/>
                <a:gd name="T105" fmla="*/ 47 h 68"/>
                <a:gd name="T106" fmla="*/ 20 w 68"/>
                <a:gd name="T107" fmla="*/ 44 h 68"/>
                <a:gd name="T108" fmla="*/ 17 w 68"/>
                <a:gd name="T109" fmla="*/ 41 h 68"/>
                <a:gd name="T110" fmla="*/ 20 w 68"/>
                <a:gd name="T111" fmla="*/ 44 h 68"/>
                <a:gd name="T112" fmla="*/ 18 w 68"/>
                <a:gd name="T113" fmla="*/ 40 h 68"/>
                <a:gd name="T114" fmla="*/ 0 w 68"/>
                <a:gd name="T115" fmla="*/ 34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4"/>
                  </a:moveTo>
                  <a:lnTo>
                    <a:pt x="0" y="44"/>
                  </a:lnTo>
                  <a:lnTo>
                    <a:pt x="2" y="46"/>
                  </a:lnTo>
                  <a:lnTo>
                    <a:pt x="5" y="51"/>
                  </a:lnTo>
                  <a:lnTo>
                    <a:pt x="6" y="51"/>
                  </a:lnTo>
                  <a:lnTo>
                    <a:pt x="3" y="50"/>
                  </a:lnTo>
                  <a:lnTo>
                    <a:pt x="5" y="51"/>
                  </a:lnTo>
                  <a:lnTo>
                    <a:pt x="7" y="55"/>
                  </a:lnTo>
                  <a:lnTo>
                    <a:pt x="11" y="58"/>
                  </a:lnTo>
                  <a:lnTo>
                    <a:pt x="7" y="54"/>
                  </a:lnTo>
                  <a:lnTo>
                    <a:pt x="10" y="58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3" y="61"/>
                  </a:lnTo>
                  <a:lnTo>
                    <a:pt x="17" y="64"/>
                  </a:lnTo>
                  <a:lnTo>
                    <a:pt x="18" y="65"/>
                  </a:lnTo>
                  <a:lnTo>
                    <a:pt x="17" y="62"/>
                  </a:lnTo>
                  <a:lnTo>
                    <a:pt x="17" y="64"/>
                  </a:lnTo>
                  <a:lnTo>
                    <a:pt x="23" y="66"/>
                  </a:lnTo>
                  <a:lnTo>
                    <a:pt x="24" y="68"/>
                  </a:lnTo>
                  <a:lnTo>
                    <a:pt x="31" y="68"/>
                  </a:lnTo>
                  <a:lnTo>
                    <a:pt x="30" y="66"/>
                  </a:lnTo>
                  <a:lnTo>
                    <a:pt x="43" y="61"/>
                  </a:lnTo>
                  <a:lnTo>
                    <a:pt x="41" y="65"/>
                  </a:lnTo>
                  <a:lnTo>
                    <a:pt x="45" y="68"/>
                  </a:lnTo>
                  <a:lnTo>
                    <a:pt x="46" y="66"/>
                  </a:lnTo>
                  <a:lnTo>
                    <a:pt x="52" y="64"/>
                  </a:lnTo>
                  <a:lnTo>
                    <a:pt x="52" y="62"/>
                  </a:lnTo>
                  <a:lnTo>
                    <a:pt x="50" y="65"/>
                  </a:lnTo>
                  <a:lnTo>
                    <a:pt x="52" y="64"/>
                  </a:lnTo>
                  <a:lnTo>
                    <a:pt x="56" y="61"/>
                  </a:lnTo>
                  <a:lnTo>
                    <a:pt x="59" y="57"/>
                  </a:lnTo>
                  <a:lnTo>
                    <a:pt x="54" y="61"/>
                  </a:lnTo>
                  <a:lnTo>
                    <a:pt x="59" y="58"/>
                  </a:lnTo>
                  <a:lnTo>
                    <a:pt x="61" y="54"/>
                  </a:lnTo>
                  <a:lnTo>
                    <a:pt x="57" y="58"/>
                  </a:lnTo>
                  <a:lnTo>
                    <a:pt x="61" y="55"/>
                  </a:lnTo>
                  <a:lnTo>
                    <a:pt x="64" y="51"/>
                  </a:lnTo>
                  <a:lnTo>
                    <a:pt x="66" y="50"/>
                  </a:lnTo>
                  <a:lnTo>
                    <a:pt x="63" y="51"/>
                  </a:lnTo>
                  <a:lnTo>
                    <a:pt x="64" y="51"/>
                  </a:lnTo>
                  <a:lnTo>
                    <a:pt x="67" y="46"/>
                  </a:lnTo>
                  <a:lnTo>
                    <a:pt x="68" y="44"/>
                  </a:lnTo>
                  <a:lnTo>
                    <a:pt x="66" y="40"/>
                  </a:lnTo>
                  <a:lnTo>
                    <a:pt x="61" y="43"/>
                  </a:lnTo>
                  <a:lnTo>
                    <a:pt x="67" y="29"/>
                  </a:lnTo>
                  <a:lnTo>
                    <a:pt x="68" y="30"/>
                  </a:lnTo>
                  <a:lnTo>
                    <a:pt x="68" y="23"/>
                  </a:lnTo>
                  <a:lnTo>
                    <a:pt x="67" y="22"/>
                  </a:lnTo>
                  <a:lnTo>
                    <a:pt x="64" y="16"/>
                  </a:lnTo>
                  <a:lnTo>
                    <a:pt x="63" y="16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1" y="12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9" y="10"/>
                  </a:lnTo>
                  <a:lnTo>
                    <a:pt x="54" y="7"/>
                  </a:lnTo>
                  <a:lnTo>
                    <a:pt x="59" y="11"/>
                  </a:lnTo>
                  <a:lnTo>
                    <a:pt x="56" y="7"/>
                  </a:lnTo>
                  <a:lnTo>
                    <a:pt x="52" y="4"/>
                  </a:lnTo>
                  <a:lnTo>
                    <a:pt x="50" y="3"/>
                  </a:lnTo>
                  <a:lnTo>
                    <a:pt x="52" y="5"/>
                  </a:lnTo>
                  <a:lnTo>
                    <a:pt x="52" y="4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24" y="0"/>
                  </a:lnTo>
                  <a:lnTo>
                    <a:pt x="23" y="1"/>
                  </a:lnTo>
                  <a:lnTo>
                    <a:pt x="17" y="4"/>
                  </a:lnTo>
                  <a:lnTo>
                    <a:pt x="17" y="5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3" y="7"/>
                  </a:lnTo>
                  <a:lnTo>
                    <a:pt x="10" y="11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2"/>
                  </a:lnTo>
                  <a:lnTo>
                    <a:pt x="5" y="16"/>
                  </a:lnTo>
                  <a:lnTo>
                    <a:pt x="3" y="18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2" y="22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6" y="28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18" y="23"/>
                  </a:lnTo>
                  <a:lnTo>
                    <a:pt x="17" y="26"/>
                  </a:lnTo>
                  <a:lnTo>
                    <a:pt x="24" y="19"/>
                  </a:lnTo>
                  <a:lnTo>
                    <a:pt x="21" y="21"/>
                  </a:lnTo>
                  <a:lnTo>
                    <a:pt x="20" y="23"/>
                  </a:lnTo>
                  <a:lnTo>
                    <a:pt x="27" y="16"/>
                  </a:lnTo>
                  <a:lnTo>
                    <a:pt x="24" y="18"/>
                  </a:lnTo>
                  <a:lnTo>
                    <a:pt x="23" y="21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8" y="15"/>
                  </a:lnTo>
                  <a:lnTo>
                    <a:pt x="28" y="18"/>
                  </a:lnTo>
                  <a:lnTo>
                    <a:pt x="30" y="16"/>
                  </a:lnTo>
                  <a:lnTo>
                    <a:pt x="35" y="16"/>
                  </a:lnTo>
                  <a:lnTo>
                    <a:pt x="39" y="16"/>
                  </a:lnTo>
                  <a:lnTo>
                    <a:pt x="41" y="18"/>
                  </a:lnTo>
                  <a:lnTo>
                    <a:pt x="41" y="15"/>
                  </a:lnTo>
                  <a:lnTo>
                    <a:pt x="41" y="16"/>
                  </a:lnTo>
                  <a:lnTo>
                    <a:pt x="45" y="19"/>
                  </a:lnTo>
                  <a:lnTo>
                    <a:pt x="46" y="21"/>
                  </a:lnTo>
                  <a:lnTo>
                    <a:pt x="45" y="18"/>
                  </a:lnTo>
                  <a:lnTo>
                    <a:pt x="42" y="16"/>
                  </a:lnTo>
                  <a:lnTo>
                    <a:pt x="49" y="23"/>
                  </a:lnTo>
                  <a:lnTo>
                    <a:pt x="48" y="21"/>
                  </a:lnTo>
                  <a:lnTo>
                    <a:pt x="45" y="19"/>
                  </a:lnTo>
                  <a:lnTo>
                    <a:pt x="52" y="26"/>
                  </a:lnTo>
                  <a:lnTo>
                    <a:pt x="50" y="23"/>
                  </a:lnTo>
                  <a:lnTo>
                    <a:pt x="48" y="22"/>
                  </a:lnTo>
                  <a:lnTo>
                    <a:pt x="49" y="23"/>
                  </a:lnTo>
                  <a:lnTo>
                    <a:pt x="52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2" y="29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61" y="26"/>
                  </a:lnTo>
                  <a:lnTo>
                    <a:pt x="54" y="29"/>
                  </a:lnTo>
                  <a:lnTo>
                    <a:pt x="52" y="39"/>
                  </a:lnTo>
                  <a:lnTo>
                    <a:pt x="50" y="40"/>
                  </a:lnTo>
                  <a:lnTo>
                    <a:pt x="53" y="40"/>
                  </a:lnTo>
                  <a:lnTo>
                    <a:pt x="52" y="40"/>
                  </a:lnTo>
                  <a:lnTo>
                    <a:pt x="49" y="44"/>
                  </a:lnTo>
                  <a:lnTo>
                    <a:pt x="48" y="46"/>
                  </a:lnTo>
                  <a:lnTo>
                    <a:pt x="50" y="44"/>
                  </a:lnTo>
                  <a:lnTo>
                    <a:pt x="52" y="41"/>
                  </a:lnTo>
                  <a:lnTo>
                    <a:pt x="45" y="48"/>
                  </a:lnTo>
                  <a:lnTo>
                    <a:pt x="48" y="47"/>
                  </a:lnTo>
                  <a:lnTo>
                    <a:pt x="49" y="44"/>
                  </a:lnTo>
                  <a:lnTo>
                    <a:pt x="42" y="51"/>
                  </a:lnTo>
                  <a:lnTo>
                    <a:pt x="45" y="50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1" y="51"/>
                  </a:lnTo>
                  <a:lnTo>
                    <a:pt x="41" y="53"/>
                  </a:lnTo>
                  <a:lnTo>
                    <a:pt x="41" y="50"/>
                  </a:lnTo>
                  <a:lnTo>
                    <a:pt x="39" y="51"/>
                  </a:lnTo>
                  <a:lnTo>
                    <a:pt x="30" y="54"/>
                  </a:lnTo>
                  <a:lnTo>
                    <a:pt x="27" y="61"/>
                  </a:lnTo>
                  <a:lnTo>
                    <a:pt x="41" y="55"/>
                  </a:lnTo>
                  <a:lnTo>
                    <a:pt x="36" y="51"/>
                  </a:lnTo>
                  <a:lnTo>
                    <a:pt x="30" y="51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4" y="48"/>
                  </a:lnTo>
                  <a:lnTo>
                    <a:pt x="23" y="47"/>
                  </a:lnTo>
                  <a:lnTo>
                    <a:pt x="24" y="50"/>
                  </a:lnTo>
                  <a:lnTo>
                    <a:pt x="27" y="51"/>
                  </a:lnTo>
                  <a:lnTo>
                    <a:pt x="20" y="44"/>
                  </a:lnTo>
                  <a:lnTo>
                    <a:pt x="21" y="47"/>
                  </a:lnTo>
                  <a:lnTo>
                    <a:pt x="24" y="48"/>
                  </a:lnTo>
                  <a:lnTo>
                    <a:pt x="17" y="41"/>
                  </a:lnTo>
                  <a:lnTo>
                    <a:pt x="18" y="44"/>
                  </a:lnTo>
                  <a:lnTo>
                    <a:pt x="21" y="46"/>
                  </a:lnTo>
                  <a:lnTo>
                    <a:pt x="20" y="44"/>
                  </a:lnTo>
                  <a:lnTo>
                    <a:pt x="17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75" name="Group 90"/>
            <p:cNvGrpSpPr>
              <a:grpSpLocks/>
            </p:cNvGrpSpPr>
            <p:nvPr/>
          </p:nvGrpSpPr>
          <p:grpSpPr bwMode="auto">
            <a:xfrm>
              <a:off x="3160" y="1313"/>
              <a:ext cx="68" cy="68"/>
              <a:chOff x="3176" y="1329"/>
              <a:chExt cx="68" cy="68"/>
            </a:xfrm>
          </p:grpSpPr>
          <p:sp>
            <p:nvSpPr>
              <p:cNvPr id="12404" name="Oval 91"/>
              <p:cNvSpPr>
                <a:spLocks noChangeArrowheads="1"/>
              </p:cNvSpPr>
              <p:nvPr/>
            </p:nvSpPr>
            <p:spPr bwMode="auto">
              <a:xfrm>
                <a:off x="3184" y="1337"/>
                <a:ext cx="54" cy="5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5" name="Freeform 92"/>
              <p:cNvSpPr>
                <a:spLocks/>
              </p:cNvSpPr>
              <p:nvPr/>
            </p:nvSpPr>
            <p:spPr bwMode="auto">
              <a:xfrm>
                <a:off x="3176" y="1329"/>
                <a:ext cx="68" cy="68"/>
              </a:xfrm>
              <a:custGeom>
                <a:avLst/>
                <a:gdLst>
                  <a:gd name="T0" fmla="*/ 1 w 68"/>
                  <a:gd name="T1" fmla="*/ 46 h 68"/>
                  <a:gd name="T2" fmla="*/ 3 w 68"/>
                  <a:gd name="T3" fmla="*/ 50 h 68"/>
                  <a:gd name="T4" fmla="*/ 11 w 68"/>
                  <a:gd name="T5" fmla="*/ 58 h 68"/>
                  <a:gd name="T6" fmla="*/ 14 w 68"/>
                  <a:gd name="T7" fmla="*/ 61 h 68"/>
                  <a:gd name="T8" fmla="*/ 17 w 68"/>
                  <a:gd name="T9" fmla="*/ 64 h 68"/>
                  <a:gd name="T10" fmla="*/ 17 w 68"/>
                  <a:gd name="T11" fmla="*/ 64 h 68"/>
                  <a:gd name="T12" fmla="*/ 31 w 68"/>
                  <a:gd name="T13" fmla="*/ 68 h 68"/>
                  <a:gd name="T14" fmla="*/ 40 w 68"/>
                  <a:gd name="T15" fmla="*/ 65 h 68"/>
                  <a:gd name="T16" fmla="*/ 51 w 68"/>
                  <a:gd name="T17" fmla="*/ 64 h 68"/>
                  <a:gd name="T18" fmla="*/ 51 w 68"/>
                  <a:gd name="T19" fmla="*/ 64 h 68"/>
                  <a:gd name="T20" fmla="*/ 54 w 68"/>
                  <a:gd name="T21" fmla="*/ 61 h 68"/>
                  <a:gd name="T22" fmla="*/ 57 w 68"/>
                  <a:gd name="T23" fmla="*/ 58 h 68"/>
                  <a:gd name="T24" fmla="*/ 65 w 68"/>
                  <a:gd name="T25" fmla="*/ 50 h 68"/>
                  <a:gd name="T26" fmla="*/ 67 w 68"/>
                  <a:gd name="T27" fmla="*/ 46 h 68"/>
                  <a:gd name="T28" fmla="*/ 61 w 68"/>
                  <a:gd name="T29" fmla="*/ 43 h 68"/>
                  <a:gd name="T30" fmla="*/ 68 w 68"/>
                  <a:gd name="T31" fmla="*/ 24 h 68"/>
                  <a:gd name="T32" fmla="*/ 62 w 68"/>
                  <a:gd name="T33" fmla="*/ 17 h 68"/>
                  <a:gd name="T34" fmla="*/ 61 w 68"/>
                  <a:gd name="T35" fmla="*/ 13 h 68"/>
                  <a:gd name="T36" fmla="*/ 58 w 68"/>
                  <a:gd name="T37" fmla="*/ 10 h 68"/>
                  <a:gd name="T38" fmla="*/ 56 w 68"/>
                  <a:gd name="T39" fmla="*/ 7 h 68"/>
                  <a:gd name="T40" fmla="*/ 51 w 68"/>
                  <a:gd name="T41" fmla="*/ 6 h 68"/>
                  <a:gd name="T42" fmla="*/ 44 w 68"/>
                  <a:gd name="T43" fmla="*/ 0 h 68"/>
                  <a:gd name="T44" fmla="*/ 17 w 68"/>
                  <a:gd name="T45" fmla="*/ 4 h 68"/>
                  <a:gd name="T46" fmla="*/ 17 w 68"/>
                  <a:gd name="T47" fmla="*/ 4 h 68"/>
                  <a:gd name="T48" fmla="*/ 14 w 68"/>
                  <a:gd name="T49" fmla="*/ 7 h 68"/>
                  <a:gd name="T50" fmla="*/ 11 w 68"/>
                  <a:gd name="T51" fmla="*/ 10 h 68"/>
                  <a:gd name="T52" fmla="*/ 3 w 68"/>
                  <a:gd name="T53" fmla="*/ 18 h 68"/>
                  <a:gd name="T54" fmla="*/ 1 w 68"/>
                  <a:gd name="T55" fmla="*/ 22 h 68"/>
                  <a:gd name="T56" fmla="*/ 17 w 68"/>
                  <a:gd name="T57" fmla="*/ 35 h 68"/>
                  <a:gd name="T58" fmla="*/ 15 w 68"/>
                  <a:gd name="T59" fmla="*/ 28 h 68"/>
                  <a:gd name="T60" fmla="*/ 21 w 68"/>
                  <a:gd name="T61" fmla="*/ 22 h 68"/>
                  <a:gd name="T62" fmla="*/ 24 w 68"/>
                  <a:gd name="T63" fmla="*/ 20 h 68"/>
                  <a:gd name="T64" fmla="*/ 26 w 68"/>
                  <a:gd name="T65" fmla="*/ 17 h 68"/>
                  <a:gd name="T66" fmla="*/ 24 w 68"/>
                  <a:gd name="T67" fmla="*/ 20 h 68"/>
                  <a:gd name="T68" fmla="*/ 28 w 68"/>
                  <a:gd name="T69" fmla="*/ 18 h 68"/>
                  <a:gd name="T70" fmla="*/ 39 w 68"/>
                  <a:gd name="T71" fmla="*/ 17 h 68"/>
                  <a:gd name="T72" fmla="*/ 40 w 68"/>
                  <a:gd name="T73" fmla="*/ 17 h 68"/>
                  <a:gd name="T74" fmla="*/ 44 w 68"/>
                  <a:gd name="T75" fmla="*/ 18 h 68"/>
                  <a:gd name="T76" fmla="*/ 47 w 68"/>
                  <a:gd name="T77" fmla="*/ 21 h 68"/>
                  <a:gd name="T78" fmla="*/ 50 w 68"/>
                  <a:gd name="T79" fmla="*/ 24 h 68"/>
                  <a:gd name="T80" fmla="*/ 51 w 68"/>
                  <a:gd name="T81" fmla="*/ 28 h 68"/>
                  <a:gd name="T82" fmla="*/ 51 w 68"/>
                  <a:gd name="T83" fmla="*/ 29 h 68"/>
                  <a:gd name="T84" fmla="*/ 61 w 68"/>
                  <a:gd name="T85" fmla="*/ 27 h 68"/>
                  <a:gd name="T86" fmla="*/ 50 w 68"/>
                  <a:gd name="T87" fmla="*/ 40 h 68"/>
                  <a:gd name="T88" fmla="*/ 49 w 68"/>
                  <a:gd name="T89" fmla="*/ 45 h 68"/>
                  <a:gd name="T90" fmla="*/ 51 w 68"/>
                  <a:gd name="T91" fmla="*/ 42 h 68"/>
                  <a:gd name="T92" fmla="*/ 49 w 68"/>
                  <a:gd name="T93" fmla="*/ 45 h 68"/>
                  <a:gd name="T94" fmla="*/ 46 w 68"/>
                  <a:gd name="T95" fmla="*/ 47 h 68"/>
                  <a:gd name="T96" fmla="*/ 40 w 68"/>
                  <a:gd name="T97" fmla="*/ 53 h 68"/>
                  <a:gd name="T98" fmla="*/ 29 w 68"/>
                  <a:gd name="T99" fmla="*/ 54 h 68"/>
                  <a:gd name="T100" fmla="*/ 36 w 68"/>
                  <a:gd name="T101" fmla="*/ 51 h 68"/>
                  <a:gd name="T102" fmla="*/ 28 w 68"/>
                  <a:gd name="T103" fmla="*/ 53 h 68"/>
                  <a:gd name="T104" fmla="*/ 22 w 68"/>
                  <a:gd name="T105" fmla="*/ 47 h 68"/>
                  <a:gd name="T106" fmla="*/ 19 w 68"/>
                  <a:gd name="T107" fmla="*/ 45 h 68"/>
                  <a:gd name="T108" fmla="*/ 17 w 68"/>
                  <a:gd name="T109" fmla="*/ 42 h 68"/>
                  <a:gd name="T110" fmla="*/ 19 w 68"/>
                  <a:gd name="T111" fmla="*/ 45 h 68"/>
                  <a:gd name="T112" fmla="*/ 18 w 68"/>
                  <a:gd name="T113" fmla="*/ 40 h 68"/>
                  <a:gd name="T114" fmla="*/ 0 w 68"/>
                  <a:gd name="T115" fmla="*/ 35 h 6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8"/>
                  <a:gd name="T175" fmla="*/ 0 h 68"/>
                  <a:gd name="T176" fmla="*/ 68 w 68"/>
                  <a:gd name="T177" fmla="*/ 68 h 6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8" h="68">
                    <a:moveTo>
                      <a:pt x="0" y="35"/>
                    </a:moveTo>
                    <a:lnTo>
                      <a:pt x="0" y="45"/>
                    </a:lnTo>
                    <a:lnTo>
                      <a:pt x="1" y="46"/>
                    </a:lnTo>
                    <a:lnTo>
                      <a:pt x="4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4" y="51"/>
                    </a:lnTo>
                    <a:lnTo>
                      <a:pt x="7" y="56"/>
                    </a:lnTo>
                    <a:lnTo>
                      <a:pt x="11" y="58"/>
                    </a:lnTo>
                    <a:lnTo>
                      <a:pt x="7" y="54"/>
                    </a:lnTo>
                    <a:lnTo>
                      <a:pt x="10" y="58"/>
                    </a:lnTo>
                    <a:lnTo>
                      <a:pt x="14" y="61"/>
                    </a:lnTo>
                    <a:lnTo>
                      <a:pt x="10" y="57"/>
                    </a:lnTo>
                    <a:lnTo>
                      <a:pt x="13" y="61"/>
                    </a:lnTo>
                    <a:lnTo>
                      <a:pt x="17" y="64"/>
                    </a:lnTo>
                    <a:lnTo>
                      <a:pt x="18" y="65"/>
                    </a:lnTo>
                    <a:lnTo>
                      <a:pt x="17" y="63"/>
                    </a:lnTo>
                    <a:lnTo>
                      <a:pt x="17" y="64"/>
                    </a:lnTo>
                    <a:lnTo>
                      <a:pt x="22" y="67"/>
                    </a:lnTo>
                    <a:lnTo>
                      <a:pt x="24" y="68"/>
                    </a:lnTo>
                    <a:lnTo>
                      <a:pt x="31" y="68"/>
                    </a:lnTo>
                    <a:lnTo>
                      <a:pt x="29" y="67"/>
                    </a:lnTo>
                    <a:lnTo>
                      <a:pt x="43" y="61"/>
                    </a:lnTo>
                    <a:lnTo>
                      <a:pt x="40" y="65"/>
                    </a:lnTo>
                    <a:lnTo>
                      <a:pt x="44" y="68"/>
                    </a:lnTo>
                    <a:lnTo>
                      <a:pt x="46" y="67"/>
                    </a:lnTo>
                    <a:lnTo>
                      <a:pt x="51" y="64"/>
                    </a:lnTo>
                    <a:lnTo>
                      <a:pt x="51" y="63"/>
                    </a:lnTo>
                    <a:lnTo>
                      <a:pt x="50" y="65"/>
                    </a:lnTo>
                    <a:lnTo>
                      <a:pt x="51" y="64"/>
                    </a:lnTo>
                    <a:lnTo>
                      <a:pt x="56" y="61"/>
                    </a:lnTo>
                    <a:lnTo>
                      <a:pt x="58" y="57"/>
                    </a:lnTo>
                    <a:lnTo>
                      <a:pt x="54" y="61"/>
                    </a:lnTo>
                    <a:lnTo>
                      <a:pt x="58" y="58"/>
                    </a:lnTo>
                    <a:lnTo>
                      <a:pt x="61" y="54"/>
                    </a:lnTo>
                    <a:lnTo>
                      <a:pt x="57" y="58"/>
                    </a:lnTo>
                    <a:lnTo>
                      <a:pt x="61" y="56"/>
                    </a:lnTo>
                    <a:lnTo>
                      <a:pt x="64" y="51"/>
                    </a:lnTo>
                    <a:lnTo>
                      <a:pt x="65" y="50"/>
                    </a:lnTo>
                    <a:lnTo>
                      <a:pt x="62" y="51"/>
                    </a:lnTo>
                    <a:lnTo>
                      <a:pt x="64" y="51"/>
                    </a:lnTo>
                    <a:lnTo>
                      <a:pt x="67" y="46"/>
                    </a:lnTo>
                    <a:lnTo>
                      <a:pt x="68" y="45"/>
                    </a:lnTo>
                    <a:lnTo>
                      <a:pt x="65" y="40"/>
                    </a:lnTo>
                    <a:lnTo>
                      <a:pt x="61" y="43"/>
                    </a:lnTo>
                    <a:lnTo>
                      <a:pt x="67" y="29"/>
                    </a:lnTo>
                    <a:lnTo>
                      <a:pt x="68" y="31"/>
                    </a:lnTo>
                    <a:lnTo>
                      <a:pt x="68" y="24"/>
                    </a:lnTo>
                    <a:lnTo>
                      <a:pt x="67" y="22"/>
                    </a:lnTo>
                    <a:lnTo>
                      <a:pt x="64" y="17"/>
                    </a:lnTo>
                    <a:lnTo>
                      <a:pt x="62" y="17"/>
                    </a:lnTo>
                    <a:lnTo>
                      <a:pt x="65" y="18"/>
                    </a:lnTo>
                    <a:lnTo>
                      <a:pt x="64" y="17"/>
                    </a:lnTo>
                    <a:lnTo>
                      <a:pt x="61" y="13"/>
                    </a:lnTo>
                    <a:lnTo>
                      <a:pt x="57" y="10"/>
                    </a:lnTo>
                    <a:lnTo>
                      <a:pt x="61" y="14"/>
                    </a:lnTo>
                    <a:lnTo>
                      <a:pt x="58" y="10"/>
                    </a:lnTo>
                    <a:lnTo>
                      <a:pt x="54" y="7"/>
                    </a:lnTo>
                    <a:lnTo>
                      <a:pt x="58" y="11"/>
                    </a:lnTo>
                    <a:lnTo>
                      <a:pt x="56" y="7"/>
                    </a:lnTo>
                    <a:lnTo>
                      <a:pt x="51" y="4"/>
                    </a:lnTo>
                    <a:lnTo>
                      <a:pt x="50" y="3"/>
                    </a:lnTo>
                    <a:lnTo>
                      <a:pt x="51" y="6"/>
                    </a:lnTo>
                    <a:lnTo>
                      <a:pt x="51" y="4"/>
                    </a:lnTo>
                    <a:lnTo>
                      <a:pt x="46" y="2"/>
                    </a:lnTo>
                    <a:lnTo>
                      <a:pt x="44" y="0"/>
                    </a:lnTo>
                    <a:lnTo>
                      <a:pt x="24" y="0"/>
                    </a:lnTo>
                    <a:lnTo>
                      <a:pt x="22" y="2"/>
                    </a:lnTo>
                    <a:lnTo>
                      <a:pt x="17" y="4"/>
                    </a:lnTo>
                    <a:lnTo>
                      <a:pt x="17" y="6"/>
                    </a:lnTo>
                    <a:lnTo>
                      <a:pt x="18" y="3"/>
                    </a:lnTo>
                    <a:lnTo>
                      <a:pt x="17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4" y="7"/>
                    </a:lnTo>
                    <a:lnTo>
                      <a:pt x="10" y="10"/>
                    </a:lnTo>
                    <a:lnTo>
                      <a:pt x="7" y="14"/>
                    </a:lnTo>
                    <a:lnTo>
                      <a:pt x="11" y="10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3" y="18"/>
                    </a:lnTo>
                    <a:lnTo>
                      <a:pt x="6" y="17"/>
                    </a:lnTo>
                    <a:lnTo>
                      <a:pt x="4" y="17"/>
                    </a:lnTo>
                    <a:lnTo>
                      <a:pt x="1" y="22"/>
                    </a:lnTo>
                    <a:lnTo>
                      <a:pt x="0" y="24"/>
                    </a:lnTo>
                    <a:lnTo>
                      <a:pt x="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5" y="28"/>
                    </a:lnTo>
                    <a:lnTo>
                      <a:pt x="17" y="28"/>
                    </a:lnTo>
                    <a:lnTo>
                      <a:pt x="19" y="24"/>
                    </a:lnTo>
                    <a:lnTo>
                      <a:pt x="21" y="22"/>
                    </a:lnTo>
                    <a:lnTo>
                      <a:pt x="18" y="24"/>
                    </a:lnTo>
                    <a:lnTo>
                      <a:pt x="17" y="27"/>
                    </a:lnTo>
                    <a:lnTo>
                      <a:pt x="24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26" y="17"/>
                    </a:lnTo>
                    <a:lnTo>
                      <a:pt x="24" y="18"/>
                    </a:lnTo>
                    <a:lnTo>
                      <a:pt x="22" y="21"/>
                    </a:lnTo>
                    <a:lnTo>
                      <a:pt x="24" y="20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8" y="18"/>
                    </a:lnTo>
                    <a:lnTo>
                      <a:pt x="29" y="17"/>
                    </a:lnTo>
                    <a:lnTo>
                      <a:pt x="35" y="17"/>
                    </a:lnTo>
                    <a:lnTo>
                      <a:pt x="39" y="17"/>
                    </a:lnTo>
                    <a:lnTo>
                      <a:pt x="40" y="18"/>
                    </a:lnTo>
                    <a:lnTo>
                      <a:pt x="40" y="15"/>
                    </a:lnTo>
                    <a:lnTo>
                      <a:pt x="40" y="17"/>
                    </a:lnTo>
                    <a:lnTo>
                      <a:pt x="44" y="20"/>
                    </a:lnTo>
                    <a:lnTo>
                      <a:pt x="46" y="21"/>
                    </a:lnTo>
                    <a:lnTo>
                      <a:pt x="44" y="18"/>
                    </a:lnTo>
                    <a:lnTo>
                      <a:pt x="42" y="17"/>
                    </a:lnTo>
                    <a:lnTo>
                      <a:pt x="49" y="24"/>
                    </a:lnTo>
                    <a:lnTo>
                      <a:pt x="47" y="21"/>
                    </a:lnTo>
                    <a:lnTo>
                      <a:pt x="44" y="20"/>
                    </a:lnTo>
                    <a:lnTo>
                      <a:pt x="51" y="27"/>
                    </a:lnTo>
                    <a:lnTo>
                      <a:pt x="50" y="24"/>
                    </a:lnTo>
                    <a:lnTo>
                      <a:pt x="47" y="22"/>
                    </a:lnTo>
                    <a:lnTo>
                      <a:pt x="49" y="24"/>
                    </a:lnTo>
                    <a:lnTo>
                      <a:pt x="51" y="28"/>
                    </a:lnTo>
                    <a:lnTo>
                      <a:pt x="53" y="28"/>
                    </a:lnTo>
                    <a:lnTo>
                      <a:pt x="50" y="28"/>
                    </a:lnTo>
                    <a:lnTo>
                      <a:pt x="51" y="29"/>
                    </a:lnTo>
                    <a:lnTo>
                      <a:pt x="51" y="36"/>
                    </a:lnTo>
                    <a:lnTo>
                      <a:pt x="56" y="40"/>
                    </a:lnTo>
                    <a:lnTo>
                      <a:pt x="61" y="27"/>
                    </a:lnTo>
                    <a:lnTo>
                      <a:pt x="54" y="29"/>
                    </a:lnTo>
                    <a:lnTo>
                      <a:pt x="51" y="39"/>
                    </a:lnTo>
                    <a:lnTo>
                      <a:pt x="50" y="40"/>
                    </a:lnTo>
                    <a:lnTo>
                      <a:pt x="53" y="40"/>
                    </a:lnTo>
                    <a:lnTo>
                      <a:pt x="51" y="40"/>
                    </a:lnTo>
                    <a:lnTo>
                      <a:pt x="49" y="45"/>
                    </a:lnTo>
                    <a:lnTo>
                      <a:pt x="47" y="46"/>
                    </a:lnTo>
                    <a:lnTo>
                      <a:pt x="50" y="45"/>
                    </a:lnTo>
                    <a:lnTo>
                      <a:pt x="51" y="42"/>
                    </a:lnTo>
                    <a:lnTo>
                      <a:pt x="44" y="49"/>
                    </a:lnTo>
                    <a:lnTo>
                      <a:pt x="47" y="47"/>
                    </a:lnTo>
                    <a:lnTo>
                      <a:pt x="49" y="45"/>
                    </a:lnTo>
                    <a:lnTo>
                      <a:pt x="42" y="51"/>
                    </a:lnTo>
                    <a:lnTo>
                      <a:pt x="44" y="50"/>
                    </a:lnTo>
                    <a:lnTo>
                      <a:pt x="46" y="47"/>
                    </a:lnTo>
                    <a:lnTo>
                      <a:pt x="44" y="49"/>
                    </a:lnTo>
                    <a:lnTo>
                      <a:pt x="40" y="51"/>
                    </a:lnTo>
                    <a:lnTo>
                      <a:pt x="40" y="53"/>
                    </a:lnTo>
                    <a:lnTo>
                      <a:pt x="40" y="50"/>
                    </a:lnTo>
                    <a:lnTo>
                      <a:pt x="39" y="51"/>
                    </a:lnTo>
                    <a:lnTo>
                      <a:pt x="29" y="54"/>
                    </a:lnTo>
                    <a:lnTo>
                      <a:pt x="26" y="61"/>
                    </a:lnTo>
                    <a:lnTo>
                      <a:pt x="40" y="56"/>
                    </a:lnTo>
                    <a:lnTo>
                      <a:pt x="36" y="51"/>
                    </a:lnTo>
                    <a:lnTo>
                      <a:pt x="29" y="51"/>
                    </a:lnTo>
                    <a:lnTo>
                      <a:pt x="28" y="50"/>
                    </a:lnTo>
                    <a:lnTo>
                      <a:pt x="28" y="53"/>
                    </a:lnTo>
                    <a:lnTo>
                      <a:pt x="28" y="51"/>
                    </a:lnTo>
                    <a:lnTo>
                      <a:pt x="24" y="49"/>
                    </a:lnTo>
                    <a:lnTo>
                      <a:pt x="22" y="47"/>
                    </a:lnTo>
                    <a:lnTo>
                      <a:pt x="24" y="50"/>
                    </a:lnTo>
                    <a:lnTo>
                      <a:pt x="26" y="51"/>
                    </a:lnTo>
                    <a:lnTo>
                      <a:pt x="19" y="45"/>
                    </a:lnTo>
                    <a:lnTo>
                      <a:pt x="21" y="47"/>
                    </a:lnTo>
                    <a:lnTo>
                      <a:pt x="24" y="49"/>
                    </a:lnTo>
                    <a:lnTo>
                      <a:pt x="17" y="42"/>
                    </a:lnTo>
                    <a:lnTo>
                      <a:pt x="18" y="45"/>
                    </a:lnTo>
                    <a:lnTo>
                      <a:pt x="21" y="46"/>
                    </a:lnTo>
                    <a:lnTo>
                      <a:pt x="19" y="45"/>
                    </a:lnTo>
                    <a:lnTo>
                      <a:pt x="17" y="40"/>
                    </a:lnTo>
                    <a:lnTo>
                      <a:pt x="15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76" name="Oval 93"/>
            <p:cNvSpPr>
              <a:spLocks noChangeArrowheads="1"/>
            </p:cNvSpPr>
            <p:nvPr/>
          </p:nvSpPr>
          <p:spPr bwMode="auto">
            <a:xfrm>
              <a:off x="3184" y="1545"/>
              <a:ext cx="54" cy="5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77" name="Freeform 94"/>
            <p:cNvSpPr>
              <a:spLocks/>
            </p:cNvSpPr>
            <p:nvPr/>
          </p:nvSpPr>
          <p:spPr bwMode="auto">
            <a:xfrm>
              <a:off x="3176" y="1537"/>
              <a:ext cx="68" cy="68"/>
            </a:xfrm>
            <a:custGeom>
              <a:avLst/>
              <a:gdLst>
                <a:gd name="T0" fmla="*/ 1 w 68"/>
                <a:gd name="T1" fmla="*/ 46 h 68"/>
                <a:gd name="T2" fmla="*/ 3 w 68"/>
                <a:gd name="T3" fmla="*/ 50 h 68"/>
                <a:gd name="T4" fmla="*/ 11 w 68"/>
                <a:gd name="T5" fmla="*/ 58 h 68"/>
                <a:gd name="T6" fmla="*/ 14 w 68"/>
                <a:gd name="T7" fmla="*/ 61 h 68"/>
                <a:gd name="T8" fmla="*/ 17 w 68"/>
                <a:gd name="T9" fmla="*/ 64 h 68"/>
                <a:gd name="T10" fmla="*/ 17 w 68"/>
                <a:gd name="T11" fmla="*/ 64 h 68"/>
                <a:gd name="T12" fmla="*/ 31 w 68"/>
                <a:gd name="T13" fmla="*/ 68 h 68"/>
                <a:gd name="T14" fmla="*/ 40 w 68"/>
                <a:gd name="T15" fmla="*/ 65 h 68"/>
                <a:gd name="T16" fmla="*/ 51 w 68"/>
                <a:gd name="T17" fmla="*/ 64 h 68"/>
                <a:gd name="T18" fmla="*/ 51 w 68"/>
                <a:gd name="T19" fmla="*/ 64 h 68"/>
                <a:gd name="T20" fmla="*/ 54 w 68"/>
                <a:gd name="T21" fmla="*/ 61 h 68"/>
                <a:gd name="T22" fmla="*/ 57 w 68"/>
                <a:gd name="T23" fmla="*/ 58 h 68"/>
                <a:gd name="T24" fmla="*/ 65 w 68"/>
                <a:gd name="T25" fmla="*/ 50 h 68"/>
                <a:gd name="T26" fmla="*/ 67 w 68"/>
                <a:gd name="T27" fmla="*/ 46 h 68"/>
                <a:gd name="T28" fmla="*/ 61 w 68"/>
                <a:gd name="T29" fmla="*/ 43 h 68"/>
                <a:gd name="T30" fmla="*/ 68 w 68"/>
                <a:gd name="T31" fmla="*/ 24 h 68"/>
                <a:gd name="T32" fmla="*/ 62 w 68"/>
                <a:gd name="T33" fmla="*/ 17 h 68"/>
                <a:gd name="T34" fmla="*/ 61 w 68"/>
                <a:gd name="T35" fmla="*/ 13 h 68"/>
                <a:gd name="T36" fmla="*/ 58 w 68"/>
                <a:gd name="T37" fmla="*/ 10 h 68"/>
                <a:gd name="T38" fmla="*/ 56 w 68"/>
                <a:gd name="T39" fmla="*/ 7 h 68"/>
                <a:gd name="T40" fmla="*/ 51 w 68"/>
                <a:gd name="T41" fmla="*/ 6 h 68"/>
                <a:gd name="T42" fmla="*/ 44 w 68"/>
                <a:gd name="T43" fmla="*/ 0 h 68"/>
                <a:gd name="T44" fmla="*/ 17 w 68"/>
                <a:gd name="T45" fmla="*/ 4 h 68"/>
                <a:gd name="T46" fmla="*/ 17 w 68"/>
                <a:gd name="T47" fmla="*/ 4 h 68"/>
                <a:gd name="T48" fmla="*/ 14 w 68"/>
                <a:gd name="T49" fmla="*/ 7 h 68"/>
                <a:gd name="T50" fmla="*/ 11 w 68"/>
                <a:gd name="T51" fmla="*/ 10 h 68"/>
                <a:gd name="T52" fmla="*/ 3 w 68"/>
                <a:gd name="T53" fmla="*/ 18 h 68"/>
                <a:gd name="T54" fmla="*/ 1 w 68"/>
                <a:gd name="T55" fmla="*/ 22 h 68"/>
                <a:gd name="T56" fmla="*/ 17 w 68"/>
                <a:gd name="T57" fmla="*/ 35 h 68"/>
                <a:gd name="T58" fmla="*/ 15 w 68"/>
                <a:gd name="T59" fmla="*/ 28 h 68"/>
                <a:gd name="T60" fmla="*/ 21 w 68"/>
                <a:gd name="T61" fmla="*/ 22 h 68"/>
                <a:gd name="T62" fmla="*/ 24 w 68"/>
                <a:gd name="T63" fmla="*/ 20 h 68"/>
                <a:gd name="T64" fmla="*/ 26 w 68"/>
                <a:gd name="T65" fmla="*/ 17 h 68"/>
                <a:gd name="T66" fmla="*/ 24 w 68"/>
                <a:gd name="T67" fmla="*/ 20 h 68"/>
                <a:gd name="T68" fmla="*/ 28 w 68"/>
                <a:gd name="T69" fmla="*/ 18 h 68"/>
                <a:gd name="T70" fmla="*/ 39 w 68"/>
                <a:gd name="T71" fmla="*/ 17 h 68"/>
                <a:gd name="T72" fmla="*/ 40 w 68"/>
                <a:gd name="T73" fmla="*/ 17 h 68"/>
                <a:gd name="T74" fmla="*/ 44 w 68"/>
                <a:gd name="T75" fmla="*/ 18 h 68"/>
                <a:gd name="T76" fmla="*/ 47 w 68"/>
                <a:gd name="T77" fmla="*/ 21 h 68"/>
                <a:gd name="T78" fmla="*/ 50 w 68"/>
                <a:gd name="T79" fmla="*/ 24 h 68"/>
                <a:gd name="T80" fmla="*/ 51 w 68"/>
                <a:gd name="T81" fmla="*/ 28 h 68"/>
                <a:gd name="T82" fmla="*/ 51 w 68"/>
                <a:gd name="T83" fmla="*/ 29 h 68"/>
                <a:gd name="T84" fmla="*/ 61 w 68"/>
                <a:gd name="T85" fmla="*/ 27 h 68"/>
                <a:gd name="T86" fmla="*/ 50 w 68"/>
                <a:gd name="T87" fmla="*/ 40 h 68"/>
                <a:gd name="T88" fmla="*/ 49 w 68"/>
                <a:gd name="T89" fmla="*/ 45 h 68"/>
                <a:gd name="T90" fmla="*/ 51 w 68"/>
                <a:gd name="T91" fmla="*/ 42 h 68"/>
                <a:gd name="T92" fmla="*/ 49 w 68"/>
                <a:gd name="T93" fmla="*/ 45 h 68"/>
                <a:gd name="T94" fmla="*/ 46 w 68"/>
                <a:gd name="T95" fmla="*/ 47 h 68"/>
                <a:gd name="T96" fmla="*/ 40 w 68"/>
                <a:gd name="T97" fmla="*/ 53 h 68"/>
                <a:gd name="T98" fmla="*/ 29 w 68"/>
                <a:gd name="T99" fmla="*/ 54 h 68"/>
                <a:gd name="T100" fmla="*/ 36 w 68"/>
                <a:gd name="T101" fmla="*/ 51 h 68"/>
                <a:gd name="T102" fmla="*/ 28 w 68"/>
                <a:gd name="T103" fmla="*/ 53 h 68"/>
                <a:gd name="T104" fmla="*/ 22 w 68"/>
                <a:gd name="T105" fmla="*/ 47 h 68"/>
                <a:gd name="T106" fmla="*/ 19 w 68"/>
                <a:gd name="T107" fmla="*/ 45 h 68"/>
                <a:gd name="T108" fmla="*/ 17 w 68"/>
                <a:gd name="T109" fmla="*/ 42 h 68"/>
                <a:gd name="T110" fmla="*/ 19 w 68"/>
                <a:gd name="T111" fmla="*/ 45 h 68"/>
                <a:gd name="T112" fmla="*/ 18 w 68"/>
                <a:gd name="T113" fmla="*/ 40 h 68"/>
                <a:gd name="T114" fmla="*/ 0 w 68"/>
                <a:gd name="T115" fmla="*/ 35 h 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"/>
                <a:gd name="T175" fmla="*/ 0 h 68"/>
                <a:gd name="T176" fmla="*/ 68 w 68"/>
                <a:gd name="T177" fmla="*/ 68 h 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" h="68">
                  <a:moveTo>
                    <a:pt x="0" y="35"/>
                  </a:moveTo>
                  <a:lnTo>
                    <a:pt x="0" y="45"/>
                  </a:lnTo>
                  <a:lnTo>
                    <a:pt x="1" y="46"/>
                  </a:lnTo>
                  <a:lnTo>
                    <a:pt x="4" y="51"/>
                  </a:lnTo>
                  <a:lnTo>
                    <a:pt x="6" y="51"/>
                  </a:lnTo>
                  <a:lnTo>
                    <a:pt x="3" y="50"/>
                  </a:lnTo>
                  <a:lnTo>
                    <a:pt x="4" y="51"/>
                  </a:lnTo>
                  <a:lnTo>
                    <a:pt x="7" y="56"/>
                  </a:lnTo>
                  <a:lnTo>
                    <a:pt x="11" y="58"/>
                  </a:lnTo>
                  <a:lnTo>
                    <a:pt x="7" y="54"/>
                  </a:lnTo>
                  <a:lnTo>
                    <a:pt x="10" y="58"/>
                  </a:lnTo>
                  <a:lnTo>
                    <a:pt x="14" y="61"/>
                  </a:lnTo>
                  <a:lnTo>
                    <a:pt x="10" y="57"/>
                  </a:lnTo>
                  <a:lnTo>
                    <a:pt x="13" y="61"/>
                  </a:lnTo>
                  <a:lnTo>
                    <a:pt x="17" y="64"/>
                  </a:lnTo>
                  <a:lnTo>
                    <a:pt x="18" y="65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22" y="67"/>
                  </a:lnTo>
                  <a:lnTo>
                    <a:pt x="24" y="68"/>
                  </a:lnTo>
                  <a:lnTo>
                    <a:pt x="31" y="68"/>
                  </a:lnTo>
                  <a:lnTo>
                    <a:pt x="29" y="67"/>
                  </a:lnTo>
                  <a:lnTo>
                    <a:pt x="43" y="61"/>
                  </a:lnTo>
                  <a:lnTo>
                    <a:pt x="40" y="65"/>
                  </a:lnTo>
                  <a:lnTo>
                    <a:pt x="44" y="68"/>
                  </a:lnTo>
                  <a:lnTo>
                    <a:pt x="46" y="67"/>
                  </a:lnTo>
                  <a:lnTo>
                    <a:pt x="51" y="64"/>
                  </a:lnTo>
                  <a:lnTo>
                    <a:pt x="51" y="63"/>
                  </a:lnTo>
                  <a:lnTo>
                    <a:pt x="50" y="65"/>
                  </a:lnTo>
                  <a:lnTo>
                    <a:pt x="51" y="64"/>
                  </a:lnTo>
                  <a:lnTo>
                    <a:pt x="56" y="61"/>
                  </a:lnTo>
                  <a:lnTo>
                    <a:pt x="58" y="57"/>
                  </a:lnTo>
                  <a:lnTo>
                    <a:pt x="54" y="61"/>
                  </a:lnTo>
                  <a:lnTo>
                    <a:pt x="58" y="58"/>
                  </a:lnTo>
                  <a:lnTo>
                    <a:pt x="61" y="54"/>
                  </a:lnTo>
                  <a:lnTo>
                    <a:pt x="57" y="58"/>
                  </a:lnTo>
                  <a:lnTo>
                    <a:pt x="61" y="56"/>
                  </a:lnTo>
                  <a:lnTo>
                    <a:pt x="64" y="51"/>
                  </a:lnTo>
                  <a:lnTo>
                    <a:pt x="65" y="50"/>
                  </a:lnTo>
                  <a:lnTo>
                    <a:pt x="62" y="51"/>
                  </a:lnTo>
                  <a:lnTo>
                    <a:pt x="64" y="51"/>
                  </a:lnTo>
                  <a:lnTo>
                    <a:pt x="67" y="46"/>
                  </a:lnTo>
                  <a:lnTo>
                    <a:pt x="68" y="45"/>
                  </a:lnTo>
                  <a:lnTo>
                    <a:pt x="65" y="40"/>
                  </a:lnTo>
                  <a:lnTo>
                    <a:pt x="61" y="43"/>
                  </a:lnTo>
                  <a:lnTo>
                    <a:pt x="67" y="29"/>
                  </a:lnTo>
                  <a:lnTo>
                    <a:pt x="68" y="31"/>
                  </a:lnTo>
                  <a:lnTo>
                    <a:pt x="68" y="24"/>
                  </a:lnTo>
                  <a:lnTo>
                    <a:pt x="67" y="22"/>
                  </a:lnTo>
                  <a:lnTo>
                    <a:pt x="64" y="17"/>
                  </a:lnTo>
                  <a:lnTo>
                    <a:pt x="62" y="17"/>
                  </a:lnTo>
                  <a:lnTo>
                    <a:pt x="65" y="18"/>
                  </a:lnTo>
                  <a:lnTo>
                    <a:pt x="64" y="17"/>
                  </a:lnTo>
                  <a:lnTo>
                    <a:pt x="61" y="13"/>
                  </a:lnTo>
                  <a:lnTo>
                    <a:pt x="57" y="10"/>
                  </a:lnTo>
                  <a:lnTo>
                    <a:pt x="61" y="14"/>
                  </a:lnTo>
                  <a:lnTo>
                    <a:pt x="58" y="10"/>
                  </a:lnTo>
                  <a:lnTo>
                    <a:pt x="54" y="7"/>
                  </a:lnTo>
                  <a:lnTo>
                    <a:pt x="58" y="11"/>
                  </a:lnTo>
                  <a:lnTo>
                    <a:pt x="56" y="7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4"/>
                  </a:lnTo>
                  <a:lnTo>
                    <a:pt x="13" y="7"/>
                  </a:lnTo>
                  <a:lnTo>
                    <a:pt x="10" y="11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7" y="14"/>
                  </a:lnTo>
                  <a:lnTo>
                    <a:pt x="11" y="10"/>
                  </a:lnTo>
                  <a:lnTo>
                    <a:pt x="7" y="13"/>
                  </a:lnTo>
                  <a:lnTo>
                    <a:pt x="4" y="17"/>
                  </a:lnTo>
                  <a:lnTo>
                    <a:pt x="3" y="18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17" y="35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5" y="28"/>
                  </a:lnTo>
                  <a:lnTo>
                    <a:pt x="17" y="28"/>
                  </a:lnTo>
                  <a:lnTo>
                    <a:pt x="19" y="24"/>
                  </a:lnTo>
                  <a:lnTo>
                    <a:pt x="21" y="22"/>
                  </a:lnTo>
                  <a:lnTo>
                    <a:pt x="18" y="24"/>
                  </a:lnTo>
                  <a:lnTo>
                    <a:pt x="17" y="27"/>
                  </a:lnTo>
                  <a:lnTo>
                    <a:pt x="24" y="20"/>
                  </a:lnTo>
                  <a:lnTo>
                    <a:pt x="21" y="21"/>
                  </a:lnTo>
                  <a:lnTo>
                    <a:pt x="19" y="24"/>
                  </a:lnTo>
                  <a:lnTo>
                    <a:pt x="26" y="17"/>
                  </a:lnTo>
                  <a:lnTo>
                    <a:pt x="24" y="18"/>
                  </a:lnTo>
                  <a:lnTo>
                    <a:pt x="22" y="21"/>
                  </a:lnTo>
                  <a:lnTo>
                    <a:pt x="24" y="20"/>
                  </a:lnTo>
                  <a:lnTo>
                    <a:pt x="28" y="17"/>
                  </a:lnTo>
                  <a:lnTo>
                    <a:pt x="28" y="15"/>
                  </a:lnTo>
                  <a:lnTo>
                    <a:pt x="28" y="18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40" y="15"/>
                  </a:lnTo>
                  <a:lnTo>
                    <a:pt x="40" y="17"/>
                  </a:lnTo>
                  <a:lnTo>
                    <a:pt x="44" y="20"/>
                  </a:lnTo>
                  <a:lnTo>
                    <a:pt x="46" y="21"/>
                  </a:lnTo>
                  <a:lnTo>
                    <a:pt x="44" y="18"/>
                  </a:lnTo>
                  <a:lnTo>
                    <a:pt x="42" y="17"/>
                  </a:lnTo>
                  <a:lnTo>
                    <a:pt x="49" y="24"/>
                  </a:lnTo>
                  <a:lnTo>
                    <a:pt x="47" y="21"/>
                  </a:lnTo>
                  <a:lnTo>
                    <a:pt x="44" y="20"/>
                  </a:lnTo>
                  <a:lnTo>
                    <a:pt x="51" y="27"/>
                  </a:lnTo>
                  <a:lnTo>
                    <a:pt x="50" y="24"/>
                  </a:lnTo>
                  <a:lnTo>
                    <a:pt x="47" y="22"/>
                  </a:lnTo>
                  <a:lnTo>
                    <a:pt x="49" y="24"/>
                  </a:lnTo>
                  <a:lnTo>
                    <a:pt x="51" y="28"/>
                  </a:lnTo>
                  <a:lnTo>
                    <a:pt x="53" y="28"/>
                  </a:lnTo>
                  <a:lnTo>
                    <a:pt x="50" y="28"/>
                  </a:lnTo>
                  <a:lnTo>
                    <a:pt x="51" y="29"/>
                  </a:lnTo>
                  <a:lnTo>
                    <a:pt x="51" y="36"/>
                  </a:lnTo>
                  <a:lnTo>
                    <a:pt x="56" y="40"/>
                  </a:lnTo>
                  <a:lnTo>
                    <a:pt x="61" y="27"/>
                  </a:lnTo>
                  <a:lnTo>
                    <a:pt x="54" y="29"/>
                  </a:lnTo>
                  <a:lnTo>
                    <a:pt x="51" y="39"/>
                  </a:lnTo>
                  <a:lnTo>
                    <a:pt x="50" y="40"/>
                  </a:lnTo>
                  <a:lnTo>
                    <a:pt x="53" y="40"/>
                  </a:lnTo>
                  <a:lnTo>
                    <a:pt x="51" y="40"/>
                  </a:lnTo>
                  <a:lnTo>
                    <a:pt x="49" y="45"/>
                  </a:lnTo>
                  <a:lnTo>
                    <a:pt x="47" y="46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44" y="49"/>
                  </a:lnTo>
                  <a:lnTo>
                    <a:pt x="47" y="47"/>
                  </a:lnTo>
                  <a:lnTo>
                    <a:pt x="49" y="45"/>
                  </a:lnTo>
                  <a:lnTo>
                    <a:pt x="42" y="51"/>
                  </a:lnTo>
                  <a:lnTo>
                    <a:pt x="44" y="50"/>
                  </a:lnTo>
                  <a:lnTo>
                    <a:pt x="46" y="47"/>
                  </a:lnTo>
                  <a:lnTo>
                    <a:pt x="44" y="49"/>
                  </a:lnTo>
                  <a:lnTo>
                    <a:pt x="40" y="51"/>
                  </a:lnTo>
                  <a:lnTo>
                    <a:pt x="40" y="53"/>
                  </a:lnTo>
                  <a:lnTo>
                    <a:pt x="40" y="50"/>
                  </a:lnTo>
                  <a:lnTo>
                    <a:pt x="39" y="51"/>
                  </a:lnTo>
                  <a:lnTo>
                    <a:pt x="29" y="54"/>
                  </a:lnTo>
                  <a:lnTo>
                    <a:pt x="26" y="61"/>
                  </a:lnTo>
                  <a:lnTo>
                    <a:pt x="40" y="56"/>
                  </a:lnTo>
                  <a:lnTo>
                    <a:pt x="36" y="51"/>
                  </a:lnTo>
                  <a:lnTo>
                    <a:pt x="29" y="51"/>
                  </a:lnTo>
                  <a:lnTo>
                    <a:pt x="28" y="50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4" y="49"/>
                  </a:lnTo>
                  <a:lnTo>
                    <a:pt x="22" y="47"/>
                  </a:lnTo>
                  <a:lnTo>
                    <a:pt x="24" y="50"/>
                  </a:lnTo>
                  <a:lnTo>
                    <a:pt x="26" y="51"/>
                  </a:lnTo>
                  <a:lnTo>
                    <a:pt x="19" y="45"/>
                  </a:lnTo>
                  <a:lnTo>
                    <a:pt x="21" y="47"/>
                  </a:lnTo>
                  <a:lnTo>
                    <a:pt x="24" y="49"/>
                  </a:lnTo>
                  <a:lnTo>
                    <a:pt x="17" y="42"/>
                  </a:lnTo>
                  <a:lnTo>
                    <a:pt x="18" y="45"/>
                  </a:lnTo>
                  <a:lnTo>
                    <a:pt x="21" y="46"/>
                  </a:lnTo>
                  <a:lnTo>
                    <a:pt x="19" y="45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7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grpSp>
          <p:nvGrpSpPr>
            <p:cNvPr id="12378" name="Group 95"/>
            <p:cNvGrpSpPr>
              <a:grpSpLocks/>
            </p:cNvGrpSpPr>
            <p:nvPr/>
          </p:nvGrpSpPr>
          <p:grpSpPr bwMode="auto">
            <a:xfrm>
              <a:off x="5031" y="1711"/>
              <a:ext cx="67" cy="68"/>
              <a:chOff x="5023" y="1719"/>
              <a:chExt cx="67" cy="68"/>
            </a:xfrm>
          </p:grpSpPr>
          <p:sp>
            <p:nvSpPr>
              <p:cNvPr id="12402" name="Oval 96"/>
              <p:cNvSpPr>
                <a:spLocks noChangeArrowheads="1"/>
              </p:cNvSpPr>
              <p:nvPr/>
            </p:nvSpPr>
            <p:spPr bwMode="auto">
              <a:xfrm>
                <a:off x="5032" y="1727"/>
                <a:ext cx="52" cy="5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03" name="Freeform 97"/>
              <p:cNvSpPr>
                <a:spLocks/>
              </p:cNvSpPr>
              <p:nvPr/>
            </p:nvSpPr>
            <p:spPr bwMode="auto">
              <a:xfrm>
                <a:off x="5023" y="1719"/>
                <a:ext cx="67" cy="68"/>
              </a:xfrm>
              <a:custGeom>
                <a:avLst/>
                <a:gdLst>
                  <a:gd name="T0" fmla="*/ 2 w 67"/>
                  <a:gd name="T1" fmla="*/ 46 h 68"/>
                  <a:gd name="T2" fmla="*/ 3 w 67"/>
                  <a:gd name="T3" fmla="*/ 50 h 68"/>
                  <a:gd name="T4" fmla="*/ 9 w 67"/>
                  <a:gd name="T5" fmla="*/ 55 h 68"/>
                  <a:gd name="T6" fmla="*/ 18 w 67"/>
                  <a:gd name="T7" fmla="*/ 65 h 68"/>
                  <a:gd name="T8" fmla="*/ 23 w 67"/>
                  <a:gd name="T9" fmla="*/ 68 h 68"/>
                  <a:gd name="T10" fmla="*/ 42 w 67"/>
                  <a:gd name="T11" fmla="*/ 61 h 68"/>
                  <a:gd name="T12" fmla="*/ 45 w 67"/>
                  <a:gd name="T13" fmla="*/ 66 h 68"/>
                  <a:gd name="T14" fmla="*/ 49 w 67"/>
                  <a:gd name="T15" fmla="*/ 65 h 68"/>
                  <a:gd name="T16" fmla="*/ 57 w 67"/>
                  <a:gd name="T17" fmla="*/ 57 h 68"/>
                  <a:gd name="T18" fmla="*/ 60 w 67"/>
                  <a:gd name="T19" fmla="*/ 54 h 68"/>
                  <a:gd name="T20" fmla="*/ 63 w 67"/>
                  <a:gd name="T21" fmla="*/ 51 h 68"/>
                  <a:gd name="T22" fmla="*/ 63 w 67"/>
                  <a:gd name="T23" fmla="*/ 51 h 68"/>
                  <a:gd name="T24" fmla="*/ 64 w 67"/>
                  <a:gd name="T25" fmla="*/ 40 h 68"/>
                  <a:gd name="T26" fmla="*/ 67 w 67"/>
                  <a:gd name="T27" fmla="*/ 30 h 68"/>
                  <a:gd name="T28" fmla="*/ 63 w 67"/>
                  <a:gd name="T29" fmla="*/ 16 h 68"/>
                  <a:gd name="T30" fmla="*/ 63 w 67"/>
                  <a:gd name="T31" fmla="*/ 16 h 68"/>
                  <a:gd name="T32" fmla="*/ 60 w 67"/>
                  <a:gd name="T33" fmla="*/ 14 h 68"/>
                  <a:gd name="T34" fmla="*/ 57 w 67"/>
                  <a:gd name="T35" fmla="*/ 11 h 68"/>
                  <a:gd name="T36" fmla="*/ 49 w 67"/>
                  <a:gd name="T37" fmla="*/ 3 h 68"/>
                  <a:gd name="T38" fmla="*/ 45 w 67"/>
                  <a:gd name="T39" fmla="*/ 1 h 68"/>
                  <a:gd name="T40" fmla="*/ 21 w 67"/>
                  <a:gd name="T41" fmla="*/ 1 h 68"/>
                  <a:gd name="T42" fmla="*/ 17 w 67"/>
                  <a:gd name="T43" fmla="*/ 3 h 68"/>
                  <a:gd name="T44" fmla="*/ 7 w 67"/>
                  <a:gd name="T45" fmla="*/ 12 h 68"/>
                  <a:gd name="T46" fmla="*/ 6 w 67"/>
                  <a:gd name="T47" fmla="*/ 16 h 68"/>
                  <a:gd name="T48" fmla="*/ 0 w 67"/>
                  <a:gd name="T49" fmla="*/ 23 h 68"/>
                  <a:gd name="T50" fmla="*/ 17 w 67"/>
                  <a:gd name="T51" fmla="*/ 29 h 68"/>
                  <a:gd name="T52" fmla="*/ 17 w 67"/>
                  <a:gd name="T53" fmla="*/ 28 h 68"/>
                  <a:gd name="T54" fmla="*/ 18 w 67"/>
                  <a:gd name="T55" fmla="*/ 23 h 68"/>
                  <a:gd name="T56" fmla="*/ 24 w 67"/>
                  <a:gd name="T57" fmla="*/ 19 h 68"/>
                  <a:gd name="T58" fmla="*/ 28 w 67"/>
                  <a:gd name="T59" fmla="*/ 16 h 68"/>
                  <a:gd name="T60" fmla="*/ 39 w 67"/>
                  <a:gd name="T61" fmla="*/ 18 h 68"/>
                  <a:gd name="T62" fmla="*/ 43 w 67"/>
                  <a:gd name="T63" fmla="*/ 19 h 68"/>
                  <a:gd name="T64" fmla="*/ 41 w 67"/>
                  <a:gd name="T65" fmla="*/ 16 h 68"/>
                  <a:gd name="T66" fmla="*/ 43 w 67"/>
                  <a:gd name="T67" fmla="*/ 19 h 68"/>
                  <a:gd name="T68" fmla="*/ 46 w 67"/>
                  <a:gd name="T69" fmla="*/ 22 h 68"/>
                  <a:gd name="T70" fmla="*/ 52 w 67"/>
                  <a:gd name="T71" fmla="*/ 28 h 68"/>
                  <a:gd name="T72" fmla="*/ 50 w 67"/>
                  <a:gd name="T73" fmla="*/ 36 h 68"/>
                  <a:gd name="T74" fmla="*/ 53 w 67"/>
                  <a:gd name="T75" fmla="*/ 29 h 68"/>
                  <a:gd name="T76" fmla="*/ 52 w 67"/>
                  <a:gd name="T77" fmla="*/ 40 h 68"/>
                  <a:gd name="T78" fmla="*/ 46 w 67"/>
                  <a:gd name="T79" fmla="*/ 46 h 68"/>
                  <a:gd name="T80" fmla="*/ 43 w 67"/>
                  <a:gd name="T81" fmla="*/ 48 h 68"/>
                  <a:gd name="T82" fmla="*/ 41 w 67"/>
                  <a:gd name="T83" fmla="*/ 51 h 68"/>
                  <a:gd name="T84" fmla="*/ 43 w 67"/>
                  <a:gd name="T85" fmla="*/ 48 h 68"/>
                  <a:gd name="T86" fmla="*/ 39 w 67"/>
                  <a:gd name="T87" fmla="*/ 50 h 68"/>
                  <a:gd name="T88" fmla="*/ 25 w 67"/>
                  <a:gd name="T89" fmla="*/ 61 h 68"/>
                  <a:gd name="T90" fmla="*/ 28 w 67"/>
                  <a:gd name="T91" fmla="*/ 51 h 68"/>
                  <a:gd name="T92" fmla="*/ 24 w 67"/>
                  <a:gd name="T93" fmla="*/ 48 h 68"/>
                  <a:gd name="T94" fmla="*/ 18 w 67"/>
                  <a:gd name="T95" fmla="*/ 44 h 68"/>
                  <a:gd name="T96" fmla="*/ 17 w 67"/>
                  <a:gd name="T97" fmla="*/ 40 h 68"/>
                  <a:gd name="T98" fmla="*/ 17 w 67"/>
                  <a:gd name="T99" fmla="*/ 39 h 6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7"/>
                  <a:gd name="T151" fmla="*/ 0 h 68"/>
                  <a:gd name="T152" fmla="*/ 67 w 67"/>
                  <a:gd name="T153" fmla="*/ 68 h 6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7" h="68">
                    <a:moveTo>
                      <a:pt x="0" y="34"/>
                    </a:moveTo>
                    <a:lnTo>
                      <a:pt x="0" y="44"/>
                    </a:lnTo>
                    <a:lnTo>
                      <a:pt x="2" y="46"/>
                    </a:lnTo>
                    <a:lnTo>
                      <a:pt x="5" y="51"/>
                    </a:lnTo>
                    <a:lnTo>
                      <a:pt x="6" y="51"/>
                    </a:lnTo>
                    <a:lnTo>
                      <a:pt x="3" y="50"/>
                    </a:lnTo>
                    <a:lnTo>
                      <a:pt x="5" y="51"/>
                    </a:lnTo>
                    <a:lnTo>
                      <a:pt x="7" y="55"/>
                    </a:lnTo>
                    <a:lnTo>
                      <a:pt x="9" y="55"/>
                    </a:lnTo>
                    <a:lnTo>
                      <a:pt x="6" y="54"/>
                    </a:lnTo>
                    <a:lnTo>
                      <a:pt x="17" y="65"/>
                    </a:lnTo>
                    <a:lnTo>
                      <a:pt x="18" y="65"/>
                    </a:lnTo>
                    <a:lnTo>
                      <a:pt x="20" y="66"/>
                    </a:lnTo>
                    <a:lnTo>
                      <a:pt x="21" y="66"/>
                    </a:lnTo>
                    <a:lnTo>
                      <a:pt x="23" y="68"/>
                    </a:lnTo>
                    <a:lnTo>
                      <a:pt x="29" y="68"/>
                    </a:lnTo>
                    <a:lnTo>
                      <a:pt x="28" y="66"/>
                    </a:lnTo>
                    <a:lnTo>
                      <a:pt x="42" y="61"/>
                    </a:lnTo>
                    <a:lnTo>
                      <a:pt x="39" y="65"/>
                    </a:lnTo>
                    <a:lnTo>
                      <a:pt x="43" y="68"/>
                    </a:lnTo>
                    <a:lnTo>
                      <a:pt x="45" y="66"/>
                    </a:lnTo>
                    <a:lnTo>
                      <a:pt x="50" y="64"/>
                    </a:lnTo>
                    <a:lnTo>
                      <a:pt x="50" y="62"/>
                    </a:lnTo>
                    <a:lnTo>
                      <a:pt x="49" y="65"/>
                    </a:lnTo>
                    <a:lnTo>
                      <a:pt x="50" y="64"/>
                    </a:lnTo>
                    <a:lnTo>
                      <a:pt x="54" y="61"/>
                    </a:lnTo>
                    <a:lnTo>
                      <a:pt x="57" y="57"/>
                    </a:lnTo>
                    <a:lnTo>
                      <a:pt x="53" y="61"/>
                    </a:lnTo>
                    <a:lnTo>
                      <a:pt x="57" y="58"/>
                    </a:lnTo>
                    <a:lnTo>
                      <a:pt x="60" y="54"/>
                    </a:lnTo>
                    <a:lnTo>
                      <a:pt x="56" y="58"/>
                    </a:lnTo>
                    <a:lnTo>
                      <a:pt x="60" y="55"/>
                    </a:lnTo>
                    <a:lnTo>
                      <a:pt x="63" y="51"/>
                    </a:lnTo>
                    <a:lnTo>
                      <a:pt x="64" y="50"/>
                    </a:lnTo>
                    <a:lnTo>
                      <a:pt x="61" y="51"/>
                    </a:lnTo>
                    <a:lnTo>
                      <a:pt x="63" y="51"/>
                    </a:lnTo>
                    <a:lnTo>
                      <a:pt x="66" y="46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0" y="43"/>
                    </a:lnTo>
                    <a:lnTo>
                      <a:pt x="66" y="29"/>
                    </a:lnTo>
                    <a:lnTo>
                      <a:pt x="67" y="30"/>
                    </a:lnTo>
                    <a:lnTo>
                      <a:pt x="67" y="23"/>
                    </a:lnTo>
                    <a:lnTo>
                      <a:pt x="66" y="22"/>
                    </a:lnTo>
                    <a:lnTo>
                      <a:pt x="63" y="16"/>
                    </a:lnTo>
                    <a:lnTo>
                      <a:pt x="61" y="16"/>
                    </a:lnTo>
                    <a:lnTo>
                      <a:pt x="64" y="18"/>
                    </a:lnTo>
                    <a:lnTo>
                      <a:pt x="63" y="16"/>
                    </a:lnTo>
                    <a:lnTo>
                      <a:pt x="60" y="12"/>
                    </a:lnTo>
                    <a:lnTo>
                      <a:pt x="56" y="10"/>
                    </a:lnTo>
                    <a:lnTo>
                      <a:pt x="60" y="14"/>
                    </a:lnTo>
                    <a:lnTo>
                      <a:pt x="57" y="10"/>
                    </a:lnTo>
                    <a:lnTo>
                      <a:pt x="53" y="7"/>
                    </a:lnTo>
                    <a:lnTo>
                      <a:pt x="57" y="11"/>
                    </a:lnTo>
                    <a:lnTo>
                      <a:pt x="54" y="7"/>
                    </a:lnTo>
                    <a:lnTo>
                      <a:pt x="50" y="4"/>
                    </a:lnTo>
                    <a:lnTo>
                      <a:pt x="49" y="3"/>
                    </a:lnTo>
                    <a:lnTo>
                      <a:pt x="50" y="5"/>
                    </a:lnTo>
                    <a:lnTo>
                      <a:pt x="50" y="4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0" y="1"/>
                    </a:lnTo>
                    <a:lnTo>
                      <a:pt x="18" y="3"/>
                    </a:lnTo>
                    <a:lnTo>
                      <a:pt x="17" y="3"/>
                    </a:lnTo>
                    <a:lnTo>
                      <a:pt x="6" y="14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5" y="16"/>
                    </a:lnTo>
                    <a:lnTo>
                      <a:pt x="3" y="18"/>
                    </a:lnTo>
                    <a:lnTo>
                      <a:pt x="6" y="16"/>
                    </a:lnTo>
                    <a:lnTo>
                      <a:pt x="5" y="16"/>
                    </a:lnTo>
                    <a:lnTo>
                      <a:pt x="2" y="22"/>
                    </a:lnTo>
                    <a:lnTo>
                      <a:pt x="0" y="23"/>
                    </a:lnTo>
                    <a:lnTo>
                      <a:pt x="0" y="34"/>
                    </a:lnTo>
                    <a:lnTo>
                      <a:pt x="17" y="34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20" y="23"/>
                    </a:lnTo>
                    <a:lnTo>
                      <a:pt x="21" y="22"/>
                    </a:lnTo>
                    <a:lnTo>
                      <a:pt x="18" y="23"/>
                    </a:lnTo>
                    <a:lnTo>
                      <a:pt x="20" y="23"/>
                    </a:lnTo>
                    <a:lnTo>
                      <a:pt x="23" y="19"/>
                    </a:lnTo>
                    <a:lnTo>
                      <a:pt x="24" y="19"/>
                    </a:lnTo>
                    <a:lnTo>
                      <a:pt x="25" y="18"/>
                    </a:lnTo>
                    <a:lnTo>
                      <a:pt x="27" y="18"/>
                    </a:lnTo>
                    <a:lnTo>
                      <a:pt x="28" y="16"/>
                    </a:lnTo>
                    <a:lnTo>
                      <a:pt x="34" y="16"/>
                    </a:lnTo>
                    <a:lnTo>
                      <a:pt x="38" y="16"/>
                    </a:lnTo>
                    <a:lnTo>
                      <a:pt x="39" y="18"/>
                    </a:lnTo>
                    <a:lnTo>
                      <a:pt x="39" y="15"/>
                    </a:lnTo>
                    <a:lnTo>
                      <a:pt x="39" y="16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43" y="18"/>
                    </a:lnTo>
                    <a:lnTo>
                      <a:pt x="41" y="16"/>
                    </a:lnTo>
                    <a:lnTo>
                      <a:pt x="48" y="23"/>
                    </a:lnTo>
                    <a:lnTo>
                      <a:pt x="46" y="21"/>
                    </a:lnTo>
                    <a:lnTo>
                      <a:pt x="43" y="19"/>
                    </a:lnTo>
                    <a:lnTo>
                      <a:pt x="50" y="26"/>
                    </a:lnTo>
                    <a:lnTo>
                      <a:pt x="49" y="23"/>
                    </a:lnTo>
                    <a:lnTo>
                      <a:pt x="46" y="22"/>
                    </a:lnTo>
                    <a:lnTo>
                      <a:pt x="48" y="23"/>
                    </a:lnTo>
                    <a:lnTo>
                      <a:pt x="50" y="28"/>
                    </a:lnTo>
                    <a:lnTo>
                      <a:pt x="52" y="28"/>
                    </a:lnTo>
                    <a:lnTo>
                      <a:pt x="49" y="28"/>
                    </a:lnTo>
                    <a:lnTo>
                      <a:pt x="50" y="29"/>
                    </a:lnTo>
                    <a:lnTo>
                      <a:pt x="50" y="36"/>
                    </a:lnTo>
                    <a:lnTo>
                      <a:pt x="54" y="40"/>
                    </a:lnTo>
                    <a:lnTo>
                      <a:pt x="60" y="26"/>
                    </a:lnTo>
                    <a:lnTo>
                      <a:pt x="53" y="29"/>
                    </a:lnTo>
                    <a:lnTo>
                      <a:pt x="50" y="39"/>
                    </a:lnTo>
                    <a:lnTo>
                      <a:pt x="49" y="40"/>
                    </a:lnTo>
                    <a:lnTo>
                      <a:pt x="52" y="40"/>
                    </a:lnTo>
                    <a:lnTo>
                      <a:pt x="50" y="40"/>
                    </a:lnTo>
                    <a:lnTo>
                      <a:pt x="48" y="44"/>
                    </a:lnTo>
                    <a:lnTo>
                      <a:pt x="46" y="46"/>
                    </a:lnTo>
                    <a:lnTo>
                      <a:pt x="49" y="44"/>
                    </a:lnTo>
                    <a:lnTo>
                      <a:pt x="50" y="41"/>
                    </a:lnTo>
                    <a:lnTo>
                      <a:pt x="43" y="48"/>
                    </a:lnTo>
                    <a:lnTo>
                      <a:pt x="46" y="47"/>
                    </a:lnTo>
                    <a:lnTo>
                      <a:pt x="48" y="44"/>
                    </a:lnTo>
                    <a:lnTo>
                      <a:pt x="41" y="51"/>
                    </a:lnTo>
                    <a:lnTo>
                      <a:pt x="43" y="50"/>
                    </a:lnTo>
                    <a:lnTo>
                      <a:pt x="45" y="47"/>
                    </a:lnTo>
                    <a:lnTo>
                      <a:pt x="43" y="48"/>
                    </a:lnTo>
                    <a:lnTo>
                      <a:pt x="39" y="51"/>
                    </a:lnTo>
                    <a:lnTo>
                      <a:pt x="39" y="52"/>
                    </a:lnTo>
                    <a:lnTo>
                      <a:pt x="39" y="50"/>
                    </a:lnTo>
                    <a:lnTo>
                      <a:pt x="38" y="51"/>
                    </a:lnTo>
                    <a:lnTo>
                      <a:pt x="28" y="54"/>
                    </a:lnTo>
                    <a:lnTo>
                      <a:pt x="25" y="61"/>
                    </a:lnTo>
                    <a:lnTo>
                      <a:pt x="39" y="55"/>
                    </a:lnTo>
                    <a:lnTo>
                      <a:pt x="35" y="51"/>
                    </a:lnTo>
                    <a:lnTo>
                      <a:pt x="28" y="51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4" y="48"/>
                    </a:lnTo>
                    <a:lnTo>
                      <a:pt x="23" y="48"/>
                    </a:lnTo>
                    <a:lnTo>
                      <a:pt x="20" y="44"/>
                    </a:lnTo>
                    <a:lnTo>
                      <a:pt x="18" y="44"/>
                    </a:lnTo>
                    <a:lnTo>
                      <a:pt x="21" y="46"/>
                    </a:lnTo>
                    <a:lnTo>
                      <a:pt x="20" y="44"/>
                    </a:lnTo>
                    <a:lnTo>
                      <a:pt x="17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17" y="39"/>
                    </a:lnTo>
                    <a:lnTo>
                      <a:pt x="17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12379" name="Freeform 98"/>
            <p:cNvSpPr>
              <a:spLocks/>
            </p:cNvSpPr>
            <p:nvPr/>
          </p:nvSpPr>
          <p:spPr bwMode="auto">
            <a:xfrm>
              <a:off x="5040" y="2308"/>
              <a:ext cx="17" cy="277"/>
            </a:xfrm>
            <a:custGeom>
              <a:avLst/>
              <a:gdLst>
                <a:gd name="T0" fmla="*/ 0 w 17"/>
                <a:gd name="T1" fmla="*/ 269 h 277"/>
                <a:gd name="T2" fmla="*/ 0 w 17"/>
                <a:gd name="T3" fmla="*/ 272 h 277"/>
                <a:gd name="T4" fmla="*/ 3 w 17"/>
                <a:gd name="T5" fmla="*/ 275 h 277"/>
                <a:gd name="T6" fmla="*/ 6 w 17"/>
                <a:gd name="T7" fmla="*/ 277 h 277"/>
                <a:gd name="T8" fmla="*/ 11 w 17"/>
                <a:gd name="T9" fmla="*/ 277 h 277"/>
                <a:gd name="T10" fmla="*/ 14 w 17"/>
                <a:gd name="T11" fmla="*/ 275 h 277"/>
                <a:gd name="T12" fmla="*/ 17 w 17"/>
                <a:gd name="T13" fmla="*/ 272 h 277"/>
                <a:gd name="T14" fmla="*/ 17 w 17"/>
                <a:gd name="T15" fmla="*/ 6 h 277"/>
                <a:gd name="T16" fmla="*/ 14 w 17"/>
                <a:gd name="T17" fmla="*/ 3 h 277"/>
                <a:gd name="T18" fmla="*/ 11 w 17"/>
                <a:gd name="T19" fmla="*/ 0 h 277"/>
                <a:gd name="T20" fmla="*/ 6 w 17"/>
                <a:gd name="T21" fmla="*/ 0 h 277"/>
                <a:gd name="T22" fmla="*/ 3 w 17"/>
                <a:gd name="T23" fmla="*/ 3 h 277"/>
                <a:gd name="T24" fmla="*/ 0 w 17"/>
                <a:gd name="T25" fmla="*/ 6 h 277"/>
                <a:gd name="T26" fmla="*/ 0 w 17"/>
                <a:gd name="T27" fmla="*/ 8 h 277"/>
                <a:gd name="T28" fmla="*/ 0 w 17"/>
                <a:gd name="T29" fmla="*/ 269 h 27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277"/>
                <a:gd name="T47" fmla="*/ 17 w 17"/>
                <a:gd name="T48" fmla="*/ 277 h 27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277">
                  <a:moveTo>
                    <a:pt x="0" y="269"/>
                  </a:moveTo>
                  <a:lnTo>
                    <a:pt x="0" y="272"/>
                  </a:lnTo>
                  <a:lnTo>
                    <a:pt x="3" y="275"/>
                  </a:lnTo>
                  <a:lnTo>
                    <a:pt x="6" y="277"/>
                  </a:lnTo>
                  <a:lnTo>
                    <a:pt x="11" y="277"/>
                  </a:lnTo>
                  <a:lnTo>
                    <a:pt x="14" y="275"/>
                  </a:lnTo>
                  <a:lnTo>
                    <a:pt x="17" y="272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0" name="Freeform 99"/>
            <p:cNvSpPr>
              <a:spLocks/>
            </p:cNvSpPr>
            <p:nvPr/>
          </p:nvSpPr>
          <p:spPr bwMode="auto">
            <a:xfrm>
              <a:off x="3557" y="2308"/>
              <a:ext cx="1500" cy="17"/>
            </a:xfrm>
            <a:custGeom>
              <a:avLst/>
              <a:gdLst>
                <a:gd name="T0" fmla="*/ 1491 w 1500"/>
                <a:gd name="T1" fmla="*/ 17 h 17"/>
                <a:gd name="T2" fmla="*/ 1494 w 1500"/>
                <a:gd name="T3" fmla="*/ 17 h 17"/>
                <a:gd name="T4" fmla="*/ 1497 w 1500"/>
                <a:gd name="T5" fmla="*/ 14 h 17"/>
                <a:gd name="T6" fmla="*/ 1500 w 1500"/>
                <a:gd name="T7" fmla="*/ 11 h 17"/>
                <a:gd name="T8" fmla="*/ 1500 w 1500"/>
                <a:gd name="T9" fmla="*/ 6 h 17"/>
                <a:gd name="T10" fmla="*/ 1497 w 1500"/>
                <a:gd name="T11" fmla="*/ 3 h 17"/>
                <a:gd name="T12" fmla="*/ 1494 w 1500"/>
                <a:gd name="T13" fmla="*/ 0 h 17"/>
                <a:gd name="T14" fmla="*/ 6 w 1500"/>
                <a:gd name="T15" fmla="*/ 0 h 17"/>
                <a:gd name="T16" fmla="*/ 3 w 1500"/>
                <a:gd name="T17" fmla="*/ 3 h 17"/>
                <a:gd name="T18" fmla="*/ 0 w 1500"/>
                <a:gd name="T19" fmla="*/ 6 h 17"/>
                <a:gd name="T20" fmla="*/ 0 w 1500"/>
                <a:gd name="T21" fmla="*/ 11 h 17"/>
                <a:gd name="T22" fmla="*/ 3 w 1500"/>
                <a:gd name="T23" fmla="*/ 14 h 17"/>
                <a:gd name="T24" fmla="*/ 6 w 1500"/>
                <a:gd name="T25" fmla="*/ 17 h 17"/>
                <a:gd name="T26" fmla="*/ 9 w 1500"/>
                <a:gd name="T27" fmla="*/ 17 h 17"/>
                <a:gd name="T28" fmla="*/ 1491 w 1500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00"/>
                <a:gd name="T46" fmla="*/ 0 h 17"/>
                <a:gd name="T47" fmla="*/ 1500 w 1500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00" h="17">
                  <a:moveTo>
                    <a:pt x="1491" y="17"/>
                  </a:moveTo>
                  <a:lnTo>
                    <a:pt x="1494" y="17"/>
                  </a:lnTo>
                  <a:lnTo>
                    <a:pt x="1497" y="14"/>
                  </a:lnTo>
                  <a:lnTo>
                    <a:pt x="1500" y="11"/>
                  </a:lnTo>
                  <a:lnTo>
                    <a:pt x="1500" y="6"/>
                  </a:lnTo>
                  <a:lnTo>
                    <a:pt x="1497" y="3"/>
                  </a:lnTo>
                  <a:lnTo>
                    <a:pt x="14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49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1" name="Freeform 100"/>
            <p:cNvSpPr>
              <a:spLocks/>
            </p:cNvSpPr>
            <p:nvPr/>
          </p:nvSpPr>
          <p:spPr bwMode="auto">
            <a:xfrm>
              <a:off x="3428" y="2308"/>
              <a:ext cx="146" cy="17"/>
            </a:xfrm>
            <a:custGeom>
              <a:avLst/>
              <a:gdLst>
                <a:gd name="T0" fmla="*/ 138 w 146"/>
                <a:gd name="T1" fmla="*/ 17 h 17"/>
                <a:gd name="T2" fmla="*/ 141 w 146"/>
                <a:gd name="T3" fmla="*/ 17 h 17"/>
                <a:gd name="T4" fmla="*/ 143 w 146"/>
                <a:gd name="T5" fmla="*/ 14 h 17"/>
                <a:gd name="T6" fmla="*/ 146 w 146"/>
                <a:gd name="T7" fmla="*/ 11 h 17"/>
                <a:gd name="T8" fmla="*/ 146 w 146"/>
                <a:gd name="T9" fmla="*/ 6 h 17"/>
                <a:gd name="T10" fmla="*/ 143 w 146"/>
                <a:gd name="T11" fmla="*/ 3 h 17"/>
                <a:gd name="T12" fmla="*/ 141 w 146"/>
                <a:gd name="T13" fmla="*/ 0 h 17"/>
                <a:gd name="T14" fmla="*/ 6 w 146"/>
                <a:gd name="T15" fmla="*/ 0 h 17"/>
                <a:gd name="T16" fmla="*/ 3 w 146"/>
                <a:gd name="T17" fmla="*/ 3 h 17"/>
                <a:gd name="T18" fmla="*/ 0 w 146"/>
                <a:gd name="T19" fmla="*/ 6 h 17"/>
                <a:gd name="T20" fmla="*/ 0 w 146"/>
                <a:gd name="T21" fmla="*/ 11 h 17"/>
                <a:gd name="T22" fmla="*/ 3 w 146"/>
                <a:gd name="T23" fmla="*/ 14 h 17"/>
                <a:gd name="T24" fmla="*/ 6 w 146"/>
                <a:gd name="T25" fmla="*/ 17 h 17"/>
                <a:gd name="T26" fmla="*/ 9 w 146"/>
                <a:gd name="T27" fmla="*/ 17 h 17"/>
                <a:gd name="T28" fmla="*/ 138 w 146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6"/>
                <a:gd name="T46" fmla="*/ 0 h 17"/>
                <a:gd name="T47" fmla="*/ 146 w 146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6" h="17">
                  <a:moveTo>
                    <a:pt x="138" y="17"/>
                  </a:moveTo>
                  <a:lnTo>
                    <a:pt x="141" y="17"/>
                  </a:lnTo>
                  <a:lnTo>
                    <a:pt x="143" y="14"/>
                  </a:lnTo>
                  <a:lnTo>
                    <a:pt x="146" y="11"/>
                  </a:lnTo>
                  <a:lnTo>
                    <a:pt x="146" y="6"/>
                  </a:lnTo>
                  <a:lnTo>
                    <a:pt x="143" y="3"/>
                  </a:lnTo>
                  <a:lnTo>
                    <a:pt x="14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3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2" name="Freeform 101"/>
            <p:cNvSpPr>
              <a:spLocks/>
            </p:cNvSpPr>
            <p:nvPr/>
          </p:nvSpPr>
          <p:spPr bwMode="auto">
            <a:xfrm>
              <a:off x="3428" y="1684"/>
              <a:ext cx="17" cy="641"/>
            </a:xfrm>
            <a:custGeom>
              <a:avLst/>
              <a:gdLst>
                <a:gd name="T0" fmla="*/ 0 w 17"/>
                <a:gd name="T1" fmla="*/ 632 h 641"/>
                <a:gd name="T2" fmla="*/ 0 w 17"/>
                <a:gd name="T3" fmla="*/ 635 h 641"/>
                <a:gd name="T4" fmla="*/ 3 w 17"/>
                <a:gd name="T5" fmla="*/ 638 h 641"/>
                <a:gd name="T6" fmla="*/ 6 w 17"/>
                <a:gd name="T7" fmla="*/ 641 h 641"/>
                <a:gd name="T8" fmla="*/ 12 w 17"/>
                <a:gd name="T9" fmla="*/ 641 h 641"/>
                <a:gd name="T10" fmla="*/ 14 w 17"/>
                <a:gd name="T11" fmla="*/ 638 h 641"/>
                <a:gd name="T12" fmla="*/ 17 w 17"/>
                <a:gd name="T13" fmla="*/ 635 h 641"/>
                <a:gd name="T14" fmla="*/ 17 w 17"/>
                <a:gd name="T15" fmla="*/ 6 h 641"/>
                <a:gd name="T16" fmla="*/ 14 w 17"/>
                <a:gd name="T17" fmla="*/ 3 h 641"/>
                <a:gd name="T18" fmla="*/ 12 w 17"/>
                <a:gd name="T19" fmla="*/ 0 h 641"/>
                <a:gd name="T20" fmla="*/ 6 w 17"/>
                <a:gd name="T21" fmla="*/ 0 h 641"/>
                <a:gd name="T22" fmla="*/ 3 w 17"/>
                <a:gd name="T23" fmla="*/ 3 h 641"/>
                <a:gd name="T24" fmla="*/ 0 w 17"/>
                <a:gd name="T25" fmla="*/ 6 h 641"/>
                <a:gd name="T26" fmla="*/ 0 w 17"/>
                <a:gd name="T27" fmla="*/ 8 h 641"/>
                <a:gd name="T28" fmla="*/ 0 w 17"/>
                <a:gd name="T29" fmla="*/ 632 h 6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641"/>
                <a:gd name="T47" fmla="*/ 17 w 17"/>
                <a:gd name="T48" fmla="*/ 641 h 64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641">
                  <a:moveTo>
                    <a:pt x="0" y="632"/>
                  </a:moveTo>
                  <a:lnTo>
                    <a:pt x="0" y="635"/>
                  </a:lnTo>
                  <a:lnTo>
                    <a:pt x="3" y="638"/>
                  </a:lnTo>
                  <a:lnTo>
                    <a:pt x="6" y="641"/>
                  </a:lnTo>
                  <a:lnTo>
                    <a:pt x="12" y="641"/>
                  </a:lnTo>
                  <a:lnTo>
                    <a:pt x="14" y="638"/>
                  </a:lnTo>
                  <a:lnTo>
                    <a:pt x="17" y="635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6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3" name="Freeform 102"/>
            <p:cNvSpPr>
              <a:spLocks/>
            </p:cNvSpPr>
            <p:nvPr/>
          </p:nvSpPr>
          <p:spPr bwMode="auto">
            <a:xfrm>
              <a:off x="3428" y="1684"/>
              <a:ext cx="95" cy="17"/>
            </a:xfrm>
            <a:custGeom>
              <a:avLst/>
              <a:gdLst>
                <a:gd name="T0" fmla="*/ 9 w 95"/>
                <a:gd name="T1" fmla="*/ 0 h 17"/>
                <a:gd name="T2" fmla="*/ 6 w 95"/>
                <a:gd name="T3" fmla="*/ 0 h 17"/>
                <a:gd name="T4" fmla="*/ 3 w 95"/>
                <a:gd name="T5" fmla="*/ 3 h 17"/>
                <a:gd name="T6" fmla="*/ 0 w 95"/>
                <a:gd name="T7" fmla="*/ 6 h 17"/>
                <a:gd name="T8" fmla="*/ 0 w 95"/>
                <a:gd name="T9" fmla="*/ 11 h 17"/>
                <a:gd name="T10" fmla="*/ 3 w 95"/>
                <a:gd name="T11" fmla="*/ 14 h 17"/>
                <a:gd name="T12" fmla="*/ 6 w 95"/>
                <a:gd name="T13" fmla="*/ 17 h 17"/>
                <a:gd name="T14" fmla="*/ 89 w 95"/>
                <a:gd name="T15" fmla="*/ 17 h 17"/>
                <a:gd name="T16" fmla="*/ 92 w 95"/>
                <a:gd name="T17" fmla="*/ 14 h 17"/>
                <a:gd name="T18" fmla="*/ 95 w 95"/>
                <a:gd name="T19" fmla="*/ 11 h 17"/>
                <a:gd name="T20" fmla="*/ 95 w 95"/>
                <a:gd name="T21" fmla="*/ 6 h 17"/>
                <a:gd name="T22" fmla="*/ 92 w 95"/>
                <a:gd name="T23" fmla="*/ 3 h 17"/>
                <a:gd name="T24" fmla="*/ 89 w 95"/>
                <a:gd name="T25" fmla="*/ 0 h 17"/>
                <a:gd name="T26" fmla="*/ 86 w 95"/>
                <a:gd name="T27" fmla="*/ 0 h 17"/>
                <a:gd name="T28" fmla="*/ 9 w 95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5"/>
                <a:gd name="T46" fmla="*/ 0 h 17"/>
                <a:gd name="T47" fmla="*/ 95 w 95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5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9" y="17"/>
                  </a:lnTo>
                  <a:lnTo>
                    <a:pt x="92" y="14"/>
                  </a:lnTo>
                  <a:lnTo>
                    <a:pt x="95" y="11"/>
                  </a:lnTo>
                  <a:lnTo>
                    <a:pt x="95" y="6"/>
                  </a:lnTo>
                  <a:lnTo>
                    <a:pt x="92" y="3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4" name="Freeform 103"/>
            <p:cNvSpPr>
              <a:spLocks/>
            </p:cNvSpPr>
            <p:nvPr/>
          </p:nvSpPr>
          <p:spPr bwMode="auto">
            <a:xfrm>
              <a:off x="3428" y="2308"/>
              <a:ext cx="17" cy="875"/>
            </a:xfrm>
            <a:custGeom>
              <a:avLst/>
              <a:gdLst>
                <a:gd name="T0" fmla="*/ 17 w 17"/>
                <a:gd name="T1" fmla="*/ 8 h 875"/>
                <a:gd name="T2" fmla="*/ 17 w 17"/>
                <a:gd name="T3" fmla="*/ 6 h 875"/>
                <a:gd name="T4" fmla="*/ 14 w 17"/>
                <a:gd name="T5" fmla="*/ 3 h 875"/>
                <a:gd name="T6" fmla="*/ 12 w 17"/>
                <a:gd name="T7" fmla="*/ 0 h 875"/>
                <a:gd name="T8" fmla="*/ 6 w 17"/>
                <a:gd name="T9" fmla="*/ 0 h 875"/>
                <a:gd name="T10" fmla="*/ 3 w 17"/>
                <a:gd name="T11" fmla="*/ 3 h 875"/>
                <a:gd name="T12" fmla="*/ 0 w 17"/>
                <a:gd name="T13" fmla="*/ 6 h 875"/>
                <a:gd name="T14" fmla="*/ 0 w 17"/>
                <a:gd name="T15" fmla="*/ 870 h 875"/>
                <a:gd name="T16" fmla="*/ 3 w 17"/>
                <a:gd name="T17" fmla="*/ 872 h 875"/>
                <a:gd name="T18" fmla="*/ 6 w 17"/>
                <a:gd name="T19" fmla="*/ 875 h 875"/>
                <a:gd name="T20" fmla="*/ 12 w 17"/>
                <a:gd name="T21" fmla="*/ 875 h 875"/>
                <a:gd name="T22" fmla="*/ 14 w 17"/>
                <a:gd name="T23" fmla="*/ 872 h 875"/>
                <a:gd name="T24" fmla="*/ 17 w 17"/>
                <a:gd name="T25" fmla="*/ 870 h 875"/>
                <a:gd name="T26" fmla="*/ 17 w 17"/>
                <a:gd name="T27" fmla="*/ 867 h 875"/>
                <a:gd name="T28" fmla="*/ 17 w 17"/>
                <a:gd name="T29" fmla="*/ 8 h 87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"/>
                <a:gd name="T46" fmla="*/ 0 h 875"/>
                <a:gd name="T47" fmla="*/ 17 w 17"/>
                <a:gd name="T48" fmla="*/ 875 h 87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" h="875">
                  <a:moveTo>
                    <a:pt x="17" y="8"/>
                  </a:moveTo>
                  <a:lnTo>
                    <a:pt x="17" y="6"/>
                  </a:lnTo>
                  <a:lnTo>
                    <a:pt x="14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70"/>
                  </a:lnTo>
                  <a:lnTo>
                    <a:pt x="3" y="872"/>
                  </a:lnTo>
                  <a:lnTo>
                    <a:pt x="6" y="875"/>
                  </a:lnTo>
                  <a:lnTo>
                    <a:pt x="12" y="875"/>
                  </a:lnTo>
                  <a:lnTo>
                    <a:pt x="14" y="872"/>
                  </a:lnTo>
                  <a:lnTo>
                    <a:pt x="17" y="870"/>
                  </a:lnTo>
                  <a:lnTo>
                    <a:pt x="17" y="867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5" name="Freeform 104"/>
            <p:cNvSpPr>
              <a:spLocks/>
            </p:cNvSpPr>
            <p:nvPr/>
          </p:nvSpPr>
          <p:spPr bwMode="auto">
            <a:xfrm>
              <a:off x="3428" y="3166"/>
              <a:ext cx="276" cy="17"/>
            </a:xfrm>
            <a:custGeom>
              <a:avLst/>
              <a:gdLst>
                <a:gd name="T0" fmla="*/ 9 w 276"/>
                <a:gd name="T1" fmla="*/ 0 h 17"/>
                <a:gd name="T2" fmla="*/ 6 w 276"/>
                <a:gd name="T3" fmla="*/ 0 h 17"/>
                <a:gd name="T4" fmla="*/ 3 w 276"/>
                <a:gd name="T5" fmla="*/ 3 h 17"/>
                <a:gd name="T6" fmla="*/ 0 w 276"/>
                <a:gd name="T7" fmla="*/ 6 h 17"/>
                <a:gd name="T8" fmla="*/ 0 w 276"/>
                <a:gd name="T9" fmla="*/ 12 h 17"/>
                <a:gd name="T10" fmla="*/ 3 w 276"/>
                <a:gd name="T11" fmla="*/ 14 h 17"/>
                <a:gd name="T12" fmla="*/ 6 w 276"/>
                <a:gd name="T13" fmla="*/ 17 h 17"/>
                <a:gd name="T14" fmla="*/ 271 w 276"/>
                <a:gd name="T15" fmla="*/ 17 h 17"/>
                <a:gd name="T16" fmla="*/ 274 w 276"/>
                <a:gd name="T17" fmla="*/ 14 h 17"/>
                <a:gd name="T18" fmla="*/ 276 w 276"/>
                <a:gd name="T19" fmla="*/ 12 h 17"/>
                <a:gd name="T20" fmla="*/ 276 w 276"/>
                <a:gd name="T21" fmla="*/ 6 h 17"/>
                <a:gd name="T22" fmla="*/ 274 w 276"/>
                <a:gd name="T23" fmla="*/ 3 h 17"/>
                <a:gd name="T24" fmla="*/ 271 w 276"/>
                <a:gd name="T25" fmla="*/ 0 h 17"/>
                <a:gd name="T26" fmla="*/ 268 w 276"/>
                <a:gd name="T27" fmla="*/ 0 h 17"/>
                <a:gd name="T28" fmla="*/ 9 w 276"/>
                <a:gd name="T29" fmla="*/ 0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6"/>
                <a:gd name="T46" fmla="*/ 0 h 17"/>
                <a:gd name="T47" fmla="*/ 276 w 276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6" h="17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71" y="17"/>
                  </a:lnTo>
                  <a:lnTo>
                    <a:pt x="274" y="14"/>
                  </a:lnTo>
                  <a:lnTo>
                    <a:pt x="276" y="12"/>
                  </a:lnTo>
                  <a:lnTo>
                    <a:pt x="276" y="6"/>
                  </a:lnTo>
                  <a:lnTo>
                    <a:pt x="274" y="3"/>
                  </a:lnTo>
                  <a:lnTo>
                    <a:pt x="271" y="0"/>
                  </a:lnTo>
                  <a:lnTo>
                    <a:pt x="26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6" name="Oval 105"/>
            <p:cNvSpPr>
              <a:spLocks noChangeArrowheads="1"/>
            </p:cNvSpPr>
            <p:nvPr/>
          </p:nvSpPr>
          <p:spPr bwMode="auto">
            <a:xfrm>
              <a:off x="3419" y="2300"/>
              <a:ext cx="54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87" name="Freeform 106"/>
            <p:cNvSpPr>
              <a:spLocks/>
            </p:cNvSpPr>
            <p:nvPr/>
          </p:nvSpPr>
          <p:spPr bwMode="auto">
            <a:xfrm>
              <a:off x="3410" y="2291"/>
              <a:ext cx="68" cy="67"/>
            </a:xfrm>
            <a:custGeom>
              <a:avLst/>
              <a:gdLst>
                <a:gd name="T0" fmla="*/ 2 w 68"/>
                <a:gd name="T1" fmla="*/ 45 h 67"/>
                <a:gd name="T2" fmla="*/ 3 w 68"/>
                <a:gd name="T3" fmla="*/ 49 h 67"/>
                <a:gd name="T4" fmla="*/ 12 w 68"/>
                <a:gd name="T5" fmla="*/ 57 h 67"/>
                <a:gd name="T6" fmla="*/ 14 w 68"/>
                <a:gd name="T7" fmla="*/ 60 h 67"/>
                <a:gd name="T8" fmla="*/ 17 w 68"/>
                <a:gd name="T9" fmla="*/ 63 h 67"/>
                <a:gd name="T10" fmla="*/ 17 w 68"/>
                <a:gd name="T11" fmla="*/ 63 h 67"/>
                <a:gd name="T12" fmla="*/ 31 w 68"/>
                <a:gd name="T13" fmla="*/ 67 h 67"/>
                <a:gd name="T14" fmla="*/ 41 w 68"/>
                <a:gd name="T15" fmla="*/ 64 h 67"/>
                <a:gd name="T16" fmla="*/ 52 w 68"/>
                <a:gd name="T17" fmla="*/ 63 h 67"/>
                <a:gd name="T18" fmla="*/ 52 w 68"/>
                <a:gd name="T19" fmla="*/ 63 h 67"/>
                <a:gd name="T20" fmla="*/ 55 w 68"/>
                <a:gd name="T21" fmla="*/ 60 h 67"/>
                <a:gd name="T22" fmla="*/ 57 w 68"/>
                <a:gd name="T23" fmla="*/ 57 h 67"/>
                <a:gd name="T24" fmla="*/ 66 w 68"/>
                <a:gd name="T25" fmla="*/ 49 h 67"/>
                <a:gd name="T26" fmla="*/ 67 w 68"/>
                <a:gd name="T27" fmla="*/ 45 h 67"/>
                <a:gd name="T28" fmla="*/ 61 w 68"/>
                <a:gd name="T29" fmla="*/ 42 h 67"/>
                <a:gd name="T30" fmla="*/ 68 w 68"/>
                <a:gd name="T31" fmla="*/ 23 h 67"/>
                <a:gd name="T32" fmla="*/ 66 w 68"/>
                <a:gd name="T33" fmla="*/ 19 h 67"/>
                <a:gd name="T34" fmla="*/ 56 w 68"/>
                <a:gd name="T35" fmla="*/ 9 h 67"/>
                <a:gd name="T36" fmla="*/ 50 w 68"/>
                <a:gd name="T37" fmla="*/ 3 h 67"/>
                <a:gd name="T38" fmla="*/ 46 w 68"/>
                <a:gd name="T39" fmla="*/ 2 h 67"/>
                <a:gd name="T40" fmla="*/ 23 w 68"/>
                <a:gd name="T41" fmla="*/ 2 h 67"/>
                <a:gd name="T42" fmla="*/ 18 w 68"/>
                <a:gd name="T43" fmla="*/ 3 h 67"/>
                <a:gd name="T44" fmla="*/ 13 w 68"/>
                <a:gd name="T45" fmla="*/ 9 h 67"/>
                <a:gd name="T46" fmla="*/ 3 w 68"/>
                <a:gd name="T47" fmla="*/ 19 h 67"/>
                <a:gd name="T48" fmla="*/ 0 w 68"/>
                <a:gd name="T49" fmla="*/ 23 h 67"/>
                <a:gd name="T50" fmla="*/ 17 w 68"/>
                <a:gd name="T51" fmla="*/ 28 h 67"/>
                <a:gd name="T52" fmla="*/ 20 w 68"/>
                <a:gd name="T53" fmla="*/ 24 h 67"/>
                <a:gd name="T54" fmla="*/ 24 w 68"/>
                <a:gd name="T55" fmla="*/ 19 h 67"/>
                <a:gd name="T56" fmla="*/ 28 w 68"/>
                <a:gd name="T57" fmla="*/ 17 h 67"/>
                <a:gd name="T58" fmla="*/ 30 w 68"/>
                <a:gd name="T59" fmla="*/ 17 h 67"/>
                <a:gd name="T60" fmla="*/ 41 w 68"/>
                <a:gd name="T61" fmla="*/ 19 h 67"/>
                <a:gd name="T62" fmla="*/ 45 w 68"/>
                <a:gd name="T63" fmla="*/ 20 h 67"/>
                <a:gd name="T64" fmla="*/ 45 w 68"/>
                <a:gd name="T65" fmla="*/ 20 h 67"/>
                <a:gd name="T66" fmla="*/ 50 w 68"/>
                <a:gd name="T67" fmla="*/ 25 h 67"/>
                <a:gd name="T68" fmla="*/ 52 w 68"/>
                <a:gd name="T69" fmla="*/ 35 h 67"/>
                <a:gd name="T70" fmla="*/ 55 w 68"/>
                <a:gd name="T71" fmla="*/ 28 h 67"/>
                <a:gd name="T72" fmla="*/ 53 w 68"/>
                <a:gd name="T73" fmla="*/ 39 h 67"/>
                <a:gd name="T74" fmla="*/ 48 w 68"/>
                <a:gd name="T75" fmla="*/ 45 h 67"/>
                <a:gd name="T76" fmla="*/ 45 w 68"/>
                <a:gd name="T77" fmla="*/ 48 h 67"/>
                <a:gd name="T78" fmla="*/ 42 w 68"/>
                <a:gd name="T79" fmla="*/ 50 h 67"/>
                <a:gd name="T80" fmla="*/ 45 w 68"/>
                <a:gd name="T81" fmla="*/ 48 h 67"/>
                <a:gd name="T82" fmla="*/ 41 w 68"/>
                <a:gd name="T83" fmla="*/ 49 h 67"/>
                <a:gd name="T84" fmla="*/ 27 w 68"/>
                <a:gd name="T85" fmla="*/ 60 h 67"/>
                <a:gd name="T86" fmla="*/ 30 w 68"/>
                <a:gd name="T87" fmla="*/ 50 h 67"/>
                <a:gd name="T88" fmla="*/ 28 w 68"/>
                <a:gd name="T89" fmla="*/ 50 h 67"/>
                <a:gd name="T90" fmla="*/ 24 w 68"/>
                <a:gd name="T91" fmla="*/ 49 h 67"/>
                <a:gd name="T92" fmla="*/ 21 w 68"/>
                <a:gd name="T93" fmla="*/ 46 h 67"/>
                <a:gd name="T94" fmla="*/ 18 w 68"/>
                <a:gd name="T95" fmla="*/ 43 h 67"/>
                <a:gd name="T96" fmla="*/ 17 w 68"/>
                <a:gd name="T97" fmla="*/ 39 h 67"/>
                <a:gd name="T98" fmla="*/ 17 w 68"/>
                <a:gd name="T99" fmla="*/ 38 h 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8"/>
                <a:gd name="T151" fmla="*/ 0 h 67"/>
                <a:gd name="T152" fmla="*/ 68 w 68"/>
                <a:gd name="T153" fmla="*/ 67 h 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8" h="67">
                  <a:moveTo>
                    <a:pt x="0" y="34"/>
                  </a:moveTo>
                  <a:lnTo>
                    <a:pt x="0" y="43"/>
                  </a:lnTo>
                  <a:lnTo>
                    <a:pt x="2" y="45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5" y="50"/>
                  </a:lnTo>
                  <a:lnTo>
                    <a:pt x="7" y="55"/>
                  </a:lnTo>
                  <a:lnTo>
                    <a:pt x="12" y="57"/>
                  </a:lnTo>
                  <a:lnTo>
                    <a:pt x="7" y="53"/>
                  </a:lnTo>
                  <a:lnTo>
                    <a:pt x="10" y="57"/>
                  </a:lnTo>
                  <a:lnTo>
                    <a:pt x="14" y="60"/>
                  </a:lnTo>
                  <a:lnTo>
                    <a:pt x="10" y="56"/>
                  </a:lnTo>
                  <a:lnTo>
                    <a:pt x="13" y="60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7" y="61"/>
                  </a:lnTo>
                  <a:lnTo>
                    <a:pt x="17" y="63"/>
                  </a:lnTo>
                  <a:lnTo>
                    <a:pt x="23" y="66"/>
                  </a:lnTo>
                  <a:lnTo>
                    <a:pt x="24" y="67"/>
                  </a:lnTo>
                  <a:lnTo>
                    <a:pt x="31" y="67"/>
                  </a:lnTo>
                  <a:lnTo>
                    <a:pt x="30" y="66"/>
                  </a:lnTo>
                  <a:lnTo>
                    <a:pt x="43" y="60"/>
                  </a:lnTo>
                  <a:lnTo>
                    <a:pt x="41" y="64"/>
                  </a:lnTo>
                  <a:lnTo>
                    <a:pt x="45" y="67"/>
                  </a:lnTo>
                  <a:lnTo>
                    <a:pt x="46" y="66"/>
                  </a:lnTo>
                  <a:lnTo>
                    <a:pt x="52" y="63"/>
                  </a:lnTo>
                  <a:lnTo>
                    <a:pt x="52" y="61"/>
                  </a:lnTo>
                  <a:lnTo>
                    <a:pt x="50" y="64"/>
                  </a:lnTo>
                  <a:lnTo>
                    <a:pt x="52" y="63"/>
                  </a:lnTo>
                  <a:lnTo>
                    <a:pt x="56" y="60"/>
                  </a:lnTo>
                  <a:lnTo>
                    <a:pt x="59" y="56"/>
                  </a:lnTo>
                  <a:lnTo>
                    <a:pt x="55" y="60"/>
                  </a:lnTo>
                  <a:lnTo>
                    <a:pt x="59" y="57"/>
                  </a:lnTo>
                  <a:lnTo>
                    <a:pt x="61" y="53"/>
                  </a:lnTo>
                  <a:lnTo>
                    <a:pt x="57" y="57"/>
                  </a:lnTo>
                  <a:lnTo>
                    <a:pt x="61" y="55"/>
                  </a:lnTo>
                  <a:lnTo>
                    <a:pt x="64" y="50"/>
                  </a:lnTo>
                  <a:lnTo>
                    <a:pt x="66" y="49"/>
                  </a:lnTo>
                  <a:lnTo>
                    <a:pt x="63" y="50"/>
                  </a:lnTo>
                  <a:lnTo>
                    <a:pt x="64" y="50"/>
                  </a:lnTo>
                  <a:lnTo>
                    <a:pt x="67" y="45"/>
                  </a:lnTo>
                  <a:lnTo>
                    <a:pt x="68" y="43"/>
                  </a:lnTo>
                  <a:lnTo>
                    <a:pt x="66" y="39"/>
                  </a:lnTo>
                  <a:lnTo>
                    <a:pt x="61" y="42"/>
                  </a:lnTo>
                  <a:lnTo>
                    <a:pt x="67" y="28"/>
                  </a:lnTo>
                  <a:lnTo>
                    <a:pt x="68" y="30"/>
                  </a:lnTo>
                  <a:lnTo>
                    <a:pt x="68" y="23"/>
                  </a:lnTo>
                  <a:lnTo>
                    <a:pt x="67" y="21"/>
                  </a:lnTo>
                  <a:lnTo>
                    <a:pt x="67" y="20"/>
                  </a:lnTo>
                  <a:lnTo>
                    <a:pt x="66" y="19"/>
                  </a:lnTo>
                  <a:lnTo>
                    <a:pt x="66" y="17"/>
                  </a:lnTo>
                  <a:lnTo>
                    <a:pt x="55" y="6"/>
                  </a:lnTo>
                  <a:lnTo>
                    <a:pt x="56" y="9"/>
                  </a:lnTo>
                  <a:lnTo>
                    <a:pt x="56" y="7"/>
                  </a:lnTo>
                  <a:lnTo>
                    <a:pt x="52" y="5"/>
                  </a:lnTo>
                  <a:lnTo>
                    <a:pt x="50" y="3"/>
                  </a:lnTo>
                  <a:lnTo>
                    <a:pt x="52" y="6"/>
                  </a:lnTo>
                  <a:lnTo>
                    <a:pt x="52" y="5"/>
                  </a:lnTo>
                  <a:lnTo>
                    <a:pt x="46" y="2"/>
                  </a:lnTo>
                  <a:lnTo>
                    <a:pt x="45" y="0"/>
                  </a:lnTo>
                  <a:lnTo>
                    <a:pt x="24" y="0"/>
                  </a:lnTo>
                  <a:lnTo>
                    <a:pt x="23" y="2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4" y="6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8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21"/>
                  </a:lnTo>
                  <a:lnTo>
                    <a:pt x="24" y="20"/>
                  </a:lnTo>
                  <a:lnTo>
                    <a:pt x="28" y="17"/>
                  </a:lnTo>
                  <a:lnTo>
                    <a:pt x="28" y="16"/>
                  </a:lnTo>
                  <a:lnTo>
                    <a:pt x="28" y="19"/>
                  </a:lnTo>
                  <a:lnTo>
                    <a:pt x="30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1" y="19"/>
                  </a:lnTo>
                  <a:lnTo>
                    <a:pt x="41" y="16"/>
                  </a:lnTo>
                  <a:lnTo>
                    <a:pt x="41" y="17"/>
                  </a:lnTo>
                  <a:lnTo>
                    <a:pt x="45" y="20"/>
                  </a:lnTo>
                  <a:lnTo>
                    <a:pt x="46" y="21"/>
                  </a:lnTo>
                  <a:lnTo>
                    <a:pt x="45" y="19"/>
                  </a:lnTo>
                  <a:lnTo>
                    <a:pt x="45" y="20"/>
                  </a:lnTo>
                  <a:lnTo>
                    <a:pt x="49" y="23"/>
                  </a:lnTo>
                  <a:lnTo>
                    <a:pt x="49" y="24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2" y="28"/>
                  </a:lnTo>
                  <a:lnTo>
                    <a:pt x="52" y="35"/>
                  </a:lnTo>
                  <a:lnTo>
                    <a:pt x="56" y="39"/>
                  </a:lnTo>
                  <a:lnTo>
                    <a:pt x="61" y="25"/>
                  </a:lnTo>
                  <a:lnTo>
                    <a:pt x="55" y="28"/>
                  </a:lnTo>
                  <a:lnTo>
                    <a:pt x="52" y="38"/>
                  </a:lnTo>
                  <a:lnTo>
                    <a:pt x="50" y="39"/>
                  </a:lnTo>
                  <a:lnTo>
                    <a:pt x="53" y="39"/>
                  </a:lnTo>
                  <a:lnTo>
                    <a:pt x="52" y="39"/>
                  </a:lnTo>
                  <a:lnTo>
                    <a:pt x="49" y="43"/>
                  </a:lnTo>
                  <a:lnTo>
                    <a:pt x="48" y="45"/>
                  </a:lnTo>
                  <a:lnTo>
                    <a:pt x="50" y="43"/>
                  </a:lnTo>
                  <a:lnTo>
                    <a:pt x="52" y="41"/>
                  </a:lnTo>
                  <a:lnTo>
                    <a:pt x="45" y="48"/>
                  </a:lnTo>
                  <a:lnTo>
                    <a:pt x="48" y="46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45" y="49"/>
                  </a:lnTo>
                  <a:lnTo>
                    <a:pt x="46" y="46"/>
                  </a:lnTo>
                  <a:lnTo>
                    <a:pt x="45" y="48"/>
                  </a:lnTo>
                  <a:lnTo>
                    <a:pt x="41" y="50"/>
                  </a:lnTo>
                  <a:lnTo>
                    <a:pt x="41" y="52"/>
                  </a:lnTo>
                  <a:lnTo>
                    <a:pt x="41" y="49"/>
                  </a:lnTo>
                  <a:lnTo>
                    <a:pt x="39" y="50"/>
                  </a:lnTo>
                  <a:lnTo>
                    <a:pt x="30" y="53"/>
                  </a:lnTo>
                  <a:lnTo>
                    <a:pt x="27" y="60"/>
                  </a:lnTo>
                  <a:lnTo>
                    <a:pt x="41" y="55"/>
                  </a:lnTo>
                  <a:lnTo>
                    <a:pt x="36" y="50"/>
                  </a:lnTo>
                  <a:lnTo>
                    <a:pt x="30" y="50"/>
                  </a:lnTo>
                  <a:lnTo>
                    <a:pt x="28" y="49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4" y="48"/>
                  </a:lnTo>
                  <a:lnTo>
                    <a:pt x="23" y="46"/>
                  </a:lnTo>
                  <a:lnTo>
                    <a:pt x="24" y="49"/>
                  </a:lnTo>
                  <a:lnTo>
                    <a:pt x="27" y="50"/>
                  </a:lnTo>
                  <a:lnTo>
                    <a:pt x="20" y="43"/>
                  </a:lnTo>
                  <a:lnTo>
                    <a:pt x="21" y="46"/>
                  </a:lnTo>
                  <a:lnTo>
                    <a:pt x="24" y="48"/>
                  </a:lnTo>
                  <a:lnTo>
                    <a:pt x="17" y="41"/>
                  </a:lnTo>
                  <a:lnTo>
                    <a:pt x="18" y="43"/>
                  </a:lnTo>
                  <a:lnTo>
                    <a:pt x="21" y="45"/>
                  </a:lnTo>
                  <a:lnTo>
                    <a:pt x="20" y="43"/>
                  </a:lnTo>
                  <a:lnTo>
                    <a:pt x="17" y="39"/>
                  </a:lnTo>
                  <a:lnTo>
                    <a:pt x="16" y="39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8" name="Freeform 107"/>
            <p:cNvSpPr>
              <a:spLocks/>
            </p:cNvSpPr>
            <p:nvPr/>
          </p:nvSpPr>
          <p:spPr bwMode="auto">
            <a:xfrm>
              <a:off x="3194" y="2620"/>
              <a:ext cx="614" cy="17"/>
            </a:xfrm>
            <a:custGeom>
              <a:avLst/>
              <a:gdLst>
                <a:gd name="T0" fmla="*/ 606 w 614"/>
                <a:gd name="T1" fmla="*/ 17 h 17"/>
                <a:gd name="T2" fmla="*/ 609 w 614"/>
                <a:gd name="T3" fmla="*/ 17 h 17"/>
                <a:gd name="T4" fmla="*/ 612 w 614"/>
                <a:gd name="T5" fmla="*/ 14 h 17"/>
                <a:gd name="T6" fmla="*/ 614 w 614"/>
                <a:gd name="T7" fmla="*/ 11 h 17"/>
                <a:gd name="T8" fmla="*/ 614 w 614"/>
                <a:gd name="T9" fmla="*/ 6 h 17"/>
                <a:gd name="T10" fmla="*/ 612 w 614"/>
                <a:gd name="T11" fmla="*/ 3 h 17"/>
                <a:gd name="T12" fmla="*/ 609 w 614"/>
                <a:gd name="T13" fmla="*/ 0 h 17"/>
                <a:gd name="T14" fmla="*/ 6 w 614"/>
                <a:gd name="T15" fmla="*/ 0 h 17"/>
                <a:gd name="T16" fmla="*/ 3 w 614"/>
                <a:gd name="T17" fmla="*/ 3 h 17"/>
                <a:gd name="T18" fmla="*/ 0 w 614"/>
                <a:gd name="T19" fmla="*/ 6 h 17"/>
                <a:gd name="T20" fmla="*/ 0 w 614"/>
                <a:gd name="T21" fmla="*/ 11 h 17"/>
                <a:gd name="T22" fmla="*/ 3 w 614"/>
                <a:gd name="T23" fmla="*/ 14 h 17"/>
                <a:gd name="T24" fmla="*/ 6 w 614"/>
                <a:gd name="T25" fmla="*/ 17 h 17"/>
                <a:gd name="T26" fmla="*/ 8 w 614"/>
                <a:gd name="T27" fmla="*/ 17 h 17"/>
                <a:gd name="T28" fmla="*/ 606 w 614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14"/>
                <a:gd name="T46" fmla="*/ 0 h 17"/>
                <a:gd name="T47" fmla="*/ 614 w 614"/>
                <a:gd name="T48" fmla="*/ 17 h 1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14" h="17">
                  <a:moveTo>
                    <a:pt x="606" y="17"/>
                  </a:moveTo>
                  <a:lnTo>
                    <a:pt x="609" y="17"/>
                  </a:lnTo>
                  <a:lnTo>
                    <a:pt x="612" y="14"/>
                  </a:lnTo>
                  <a:lnTo>
                    <a:pt x="614" y="11"/>
                  </a:lnTo>
                  <a:lnTo>
                    <a:pt x="614" y="6"/>
                  </a:lnTo>
                  <a:lnTo>
                    <a:pt x="612" y="3"/>
                  </a:lnTo>
                  <a:lnTo>
                    <a:pt x="609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8" y="17"/>
                  </a:lnTo>
                  <a:lnTo>
                    <a:pt x="60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89" name="Oval 108"/>
            <p:cNvSpPr>
              <a:spLocks noChangeArrowheads="1"/>
            </p:cNvSpPr>
            <p:nvPr/>
          </p:nvSpPr>
          <p:spPr bwMode="auto">
            <a:xfrm>
              <a:off x="3184" y="2612"/>
              <a:ext cx="54" cy="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0" name="Freeform 109"/>
            <p:cNvSpPr>
              <a:spLocks/>
            </p:cNvSpPr>
            <p:nvPr/>
          </p:nvSpPr>
          <p:spPr bwMode="auto">
            <a:xfrm>
              <a:off x="3176" y="2603"/>
              <a:ext cx="68" cy="67"/>
            </a:xfrm>
            <a:custGeom>
              <a:avLst/>
              <a:gdLst>
                <a:gd name="T0" fmla="*/ 1 w 68"/>
                <a:gd name="T1" fmla="*/ 45 h 67"/>
                <a:gd name="T2" fmla="*/ 3 w 68"/>
                <a:gd name="T3" fmla="*/ 49 h 67"/>
                <a:gd name="T4" fmla="*/ 11 w 68"/>
                <a:gd name="T5" fmla="*/ 57 h 67"/>
                <a:gd name="T6" fmla="*/ 14 w 68"/>
                <a:gd name="T7" fmla="*/ 60 h 67"/>
                <a:gd name="T8" fmla="*/ 17 w 68"/>
                <a:gd name="T9" fmla="*/ 63 h 67"/>
                <a:gd name="T10" fmla="*/ 17 w 68"/>
                <a:gd name="T11" fmla="*/ 63 h 67"/>
                <a:gd name="T12" fmla="*/ 31 w 68"/>
                <a:gd name="T13" fmla="*/ 67 h 67"/>
                <a:gd name="T14" fmla="*/ 40 w 68"/>
                <a:gd name="T15" fmla="*/ 64 h 67"/>
                <a:gd name="T16" fmla="*/ 51 w 68"/>
                <a:gd name="T17" fmla="*/ 63 h 67"/>
                <a:gd name="T18" fmla="*/ 51 w 68"/>
                <a:gd name="T19" fmla="*/ 63 h 67"/>
                <a:gd name="T20" fmla="*/ 54 w 68"/>
                <a:gd name="T21" fmla="*/ 60 h 67"/>
                <a:gd name="T22" fmla="*/ 57 w 68"/>
                <a:gd name="T23" fmla="*/ 57 h 67"/>
                <a:gd name="T24" fmla="*/ 65 w 68"/>
                <a:gd name="T25" fmla="*/ 49 h 67"/>
                <a:gd name="T26" fmla="*/ 67 w 68"/>
                <a:gd name="T27" fmla="*/ 45 h 67"/>
                <a:gd name="T28" fmla="*/ 61 w 68"/>
                <a:gd name="T29" fmla="*/ 42 h 67"/>
                <a:gd name="T30" fmla="*/ 68 w 68"/>
                <a:gd name="T31" fmla="*/ 23 h 67"/>
                <a:gd name="T32" fmla="*/ 65 w 68"/>
                <a:gd name="T33" fmla="*/ 19 h 67"/>
                <a:gd name="T34" fmla="*/ 56 w 68"/>
                <a:gd name="T35" fmla="*/ 9 h 67"/>
                <a:gd name="T36" fmla="*/ 50 w 68"/>
                <a:gd name="T37" fmla="*/ 3 h 67"/>
                <a:gd name="T38" fmla="*/ 46 w 68"/>
                <a:gd name="T39" fmla="*/ 2 h 67"/>
                <a:gd name="T40" fmla="*/ 22 w 68"/>
                <a:gd name="T41" fmla="*/ 2 h 67"/>
                <a:gd name="T42" fmla="*/ 18 w 68"/>
                <a:gd name="T43" fmla="*/ 3 h 67"/>
                <a:gd name="T44" fmla="*/ 13 w 68"/>
                <a:gd name="T45" fmla="*/ 9 h 67"/>
                <a:gd name="T46" fmla="*/ 3 w 68"/>
                <a:gd name="T47" fmla="*/ 19 h 67"/>
                <a:gd name="T48" fmla="*/ 0 w 68"/>
                <a:gd name="T49" fmla="*/ 23 h 67"/>
                <a:gd name="T50" fmla="*/ 17 w 68"/>
                <a:gd name="T51" fmla="*/ 28 h 67"/>
                <a:gd name="T52" fmla="*/ 19 w 68"/>
                <a:gd name="T53" fmla="*/ 24 h 67"/>
                <a:gd name="T54" fmla="*/ 24 w 68"/>
                <a:gd name="T55" fmla="*/ 19 h 67"/>
                <a:gd name="T56" fmla="*/ 28 w 68"/>
                <a:gd name="T57" fmla="*/ 17 h 67"/>
                <a:gd name="T58" fmla="*/ 29 w 68"/>
                <a:gd name="T59" fmla="*/ 17 h 67"/>
                <a:gd name="T60" fmla="*/ 40 w 68"/>
                <a:gd name="T61" fmla="*/ 19 h 67"/>
                <a:gd name="T62" fmla="*/ 44 w 68"/>
                <a:gd name="T63" fmla="*/ 20 h 67"/>
                <a:gd name="T64" fmla="*/ 44 w 68"/>
                <a:gd name="T65" fmla="*/ 20 h 67"/>
                <a:gd name="T66" fmla="*/ 50 w 68"/>
                <a:gd name="T67" fmla="*/ 25 h 67"/>
                <a:gd name="T68" fmla="*/ 51 w 68"/>
                <a:gd name="T69" fmla="*/ 35 h 67"/>
                <a:gd name="T70" fmla="*/ 54 w 68"/>
                <a:gd name="T71" fmla="*/ 28 h 67"/>
                <a:gd name="T72" fmla="*/ 53 w 68"/>
                <a:gd name="T73" fmla="*/ 39 h 67"/>
                <a:gd name="T74" fmla="*/ 47 w 68"/>
                <a:gd name="T75" fmla="*/ 45 h 67"/>
                <a:gd name="T76" fmla="*/ 44 w 68"/>
                <a:gd name="T77" fmla="*/ 48 h 67"/>
                <a:gd name="T78" fmla="*/ 42 w 68"/>
                <a:gd name="T79" fmla="*/ 50 h 67"/>
                <a:gd name="T80" fmla="*/ 44 w 68"/>
                <a:gd name="T81" fmla="*/ 48 h 67"/>
                <a:gd name="T82" fmla="*/ 40 w 68"/>
                <a:gd name="T83" fmla="*/ 49 h 67"/>
                <a:gd name="T84" fmla="*/ 26 w 68"/>
                <a:gd name="T85" fmla="*/ 60 h 67"/>
                <a:gd name="T86" fmla="*/ 29 w 68"/>
                <a:gd name="T87" fmla="*/ 50 h 67"/>
                <a:gd name="T88" fmla="*/ 28 w 68"/>
                <a:gd name="T89" fmla="*/ 50 h 67"/>
                <a:gd name="T90" fmla="*/ 24 w 68"/>
                <a:gd name="T91" fmla="*/ 49 h 67"/>
                <a:gd name="T92" fmla="*/ 21 w 68"/>
                <a:gd name="T93" fmla="*/ 46 h 67"/>
                <a:gd name="T94" fmla="*/ 18 w 68"/>
                <a:gd name="T95" fmla="*/ 43 h 67"/>
                <a:gd name="T96" fmla="*/ 17 w 68"/>
                <a:gd name="T97" fmla="*/ 39 h 67"/>
                <a:gd name="T98" fmla="*/ 17 w 68"/>
                <a:gd name="T99" fmla="*/ 38 h 6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8"/>
                <a:gd name="T151" fmla="*/ 0 h 67"/>
                <a:gd name="T152" fmla="*/ 68 w 68"/>
                <a:gd name="T153" fmla="*/ 67 h 6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8" h="67">
                  <a:moveTo>
                    <a:pt x="0" y="34"/>
                  </a:moveTo>
                  <a:lnTo>
                    <a:pt x="0" y="43"/>
                  </a:lnTo>
                  <a:lnTo>
                    <a:pt x="1" y="45"/>
                  </a:lnTo>
                  <a:lnTo>
                    <a:pt x="4" y="50"/>
                  </a:lnTo>
                  <a:lnTo>
                    <a:pt x="6" y="50"/>
                  </a:lnTo>
                  <a:lnTo>
                    <a:pt x="3" y="49"/>
                  </a:lnTo>
                  <a:lnTo>
                    <a:pt x="4" y="50"/>
                  </a:lnTo>
                  <a:lnTo>
                    <a:pt x="7" y="55"/>
                  </a:lnTo>
                  <a:lnTo>
                    <a:pt x="11" y="57"/>
                  </a:lnTo>
                  <a:lnTo>
                    <a:pt x="7" y="53"/>
                  </a:lnTo>
                  <a:lnTo>
                    <a:pt x="10" y="57"/>
                  </a:lnTo>
                  <a:lnTo>
                    <a:pt x="14" y="60"/>
                  </a:lnTo>
                  <a:lnTo>
                    <a:pt x="10" y="56"/>
                  </a:lnTo>
                  <a:lnTo>
                    <a:pt x="13" y="60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7" y="61"/>
                  </a:lnTo>
                  <a:lnTo>
                    <a:pt x="17" y="63"/>
                  </a:lnTo>
                  <a:lnTo>
                    <a:pt x="22" y="66"/>
                  </a:lnTo>
                  <a:lnTo>
                    <a:pt x="24" y="67"/>
                  </a:lnTo>
                  <a:lnTo>
                    <a:pt x="31" y="67"/>
                  </a:lnTo>
                  <a:lnTo>
                    <a:pt x="29" y="66"/>
                  </a:lnTo>
                  <a:lnTo>
                    <a:pt x="43" y="60"/>
                  </a:lnTo>
                  <a:lnTo>
                    <a:pt x="40" y="64"/>
                  </a:lnTo>
                  <a:lnTo>
                    <a:pt x="44" y="67"/>
                  </a:lnTo>
                  <a:lnTo>
                    <a:pt x="46" y="66"/>
                  </a:lnTo>
                  <a:lnTo>
                    <a:pt x="51" y="63"/>
                  </a:lnTo>
                  <a:lnTo>
                    <a:pt x="51" y="61"/>
                  </a:lnTo>
                  <a:lnTo>
                    <a:pt x="50" y="64"/>
                  </a:lnTo>
                  <a:lnTo>
                    <a:pt x="51" y="63"/>
                  </a:lnTo>
                  <a:lnTo>
                    <a:pt x="56" y="60"/>
                  </a:lnTo>
                  <a:lnTo>
                    <a:pt x="58" y="56"/>
                  </a:lnTo>
                  <a:lnTo>
                    <a:pt x="54" y="60"/>
                  </a:lnTo>
                  <a:lnTo>
                    <a:pt x="58" y="57"/>
                  </a:lnTo>
                  <a:lnTo>
                    <a:pt x="61" y="53"/>
                  </a:lnTo>
                  <a:lnTo>
                    <a:pt x="57" y="57"/>
                  </a:lnTo>
                  <a:lnTo>
                    <a:pt x="61" y="55"/>
                  </a:lnTo>
                  <a:lnTo>
                    <a:pt x="64" y="50"/>
                  </a:lnTo>
                  <a:lnTo>
                    <a:pt x="65" y="49"/>
                  </a:lnTo>
                  <a:lnTo>
                    <a:pt x="62" y="50"/>
                  </a:lnTo>
                  <a:lnTo>
                    <a:pt x="64" y="50"/>
                  </a:lnTo>
                  <a:lnTo>
                    <a:pt x="67" y="45"/>
                  </a:lnTo>
                  <a:lnTo>
                    <a:pt x="68" y="43"/>
                  </a:lnTo>
                  <a:lnTo>
                    <a:pt x="65" y="39"/>
                  </a:lnTo>
                  <a:lnTo>
                    <a:pt x="61" y="42"/>
                  </a:lnTo>
                  <a:lnTo>
                    <a:pt x="67" y="28"/>
                  </a:lnTo>
                  <a:lnTo>
                    <a:pt x="68" y="30"/>
                  </a:lnTo>
                  <a:lnTo>
                    <a:pt x="68" y="23"/>
                  </a:lnTo>
                  <a:lnTo>
                    <a:pt x="67" y="21"/>
                  </a:lnTo>
                  <a:lnTo>
                    <a:pt x="67" y="20"/>
                  </a:lnTo>
                  <a:lnTo>
                    <a:pt x="65" y="19"/>
                  </a:lnTo>
                  <a:lnTo>
                    <a:pt x="65" y="17"/>
                  </a:lnTo>
                  <a:lnTo>
                    <a:pt x="54" y="6"/>
                  </a:lnTo>
                  <a:lnTo>
                    <a:pt x="56" y="9"/>
                  </a:lnTo>
                  <a:lnTo>
                    <a:pt x="56" y="7"/>
                  </a:lnTo>
                  <a:lnTo>
                    <a:pt x="51" y="5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46" y="2"/>
                  </a:lnTo>
                  <a:lnTo>
                    <a:pt x="4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8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4" y="6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0" y="23"/>
                  </a:lnTo>
                  <a:lnTo>
                    <a:pt x="0" y="34"/>
                  </a:lnTo>
                  <a:lnTo>
                    <a:pt x="17" y="34"/>
                  </a:lnTo>
                  <a:lnTo>
                    <a:pt x="17" y="28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19" y="24"/>
                  </a:lnTo>
                  <a:lnTo>
                    <a:pt x="19" y="23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2" y="21"/>
                  </a:lnTo>
                  <a:lnTo>
                    <a:pt x="24" y="20"/>
                  </a:lnTo>
                  <a:lnTo>
                    <a:pt x="28" y="17"/>
                  </a:lnTo>
                  <a:lnTo>
                    <a:pt x="28" y="16"/>
                  </a:lnTo>
                  <a:lnTo>
                    <a:pt x="28" y="19"/>
                  </a:lnTo>
                  <a:lnTo>
                    <a:pt x="29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0" y="19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4" y="20"/>
                  </a:lnTo>
                  <a:lnTo>
                    <a:pt x="46" y="21"/>
                  </a:lnTo>
                  <a:lnTo>
                    <a:pt x="44" y="19"/>
                  </a:lnTo>
                  <a:lnTo>
                    <a:pt x="44" y="20"/>
                  </a:lnTo>
                  <a:lnTo>
                    <a:pt x="49" y="23"/>
                  </a:lnTo>
                  <a:lnTo>
                    <a:pt x="49" y="24"/>
                  </a:lnTo>
                  <a:lnTo>
                    <a:pt x="50" y="25"/>
                  </a:lnTo>
                  <a:lnTo>
                    <a:pt x="50" y="27"/>
                  </a:lnTo>
                  <a:lnTo>
                    <a:pt x="51" y="28"/>
                  </a:lnTo>
                  <a:lnTo>
                    <a:pt x="51" y="35"/>
                  </a:lnTo>
                  <a:lnTo>
                    <a:pt x="56" y="39"/>
                  </a:lnTo>
                  <a:lnTo>
                    <a:pt x="61" y="25"/>
                  </a:lnTo>
                  <a:lnTo>
                    <a:pt x="54" y="28"/>
                  </a:lnTo>
                  <a:lnTo>
                    <a:pt x="51" y="38"/>
                  </a:lnTo>
                  <a:lnTo>
                    <a:pt x="50" y="39"/>
                  </a:lnTo>
                  <a:lnTo>
                    <a:pt x="53" y="39"/>
                  </a:lnTo>
                  <a:lnTo>
                    <a:pt x="51" y="39"/>
                  </a:lnTo>
                  <a:lnTo>
                    <a:pt x="49" y="43"/>
                  </a:lnTo>
                  <a:lnTo>
                    <a:pt x="47" y="45"/>
                  </a:lnTo>
                  <a:lnTo>
                    <a:pt x="50" y="43"/>
                  </a:lnTo>
                  <a:lnTo>
                    <a:pt x="51" y="41"/>
                  </a:lnTo>
                  <a:lnTo>
                    <a:pt x="44" y="48"/>
                  </a:lnTo>
                  <a:lnTo>
                    <a:pt x="47" y="46"/>
                  </a:lnTo>
                  <a:lnTo>
                    <a:pt x="49" y="43"/>
                  </a:lnTo>
                  <a:lnTo>
                    <a:pt x="42" y="50"/>
                  </a:lnTo>
                  <a:lnTo>
                    <a:pt x="44" y="49"/>
                  </a:lnTo>
                  <a:lnTo>
                    <a:pt x="46" y="46"/>
                  </a:lnTo>
                  <a:lnTo>
                    <a:pt x="44" y="48"/>
                  </a:lnTo>
                  <a:lnTo>
                    <a:pt x="40" y="50"/>
                  </a:lnTo>
                  <a:lnTo>
                    <a:pt x="40" y="52"/>
                  </a:lnTo>
                  <a:lnTo>
                    <a:pt x="40" y="49"/>
                  </a:lnTo>
                  <a:lnTo>
                    <a:pt x="39" y="50"/>
                  </a:lnTo>
                  <a:lnTo>
                    <a:pt x="29" y="53"/>
                  </a:lnTo>
                  <a:lnTo>
                    <a:pt x="26" y="60"/>
                  </a:lnTo>
                  <a:lnTo>
                    <a:pt x="40" y="55"/>
                  </a:lnTo>
                  <a:lnTo>
                    <a:pt x="36" y="50"/>
                  </a:lnTo>
                  <a:lnTo>
                    <a:pt x="29" y="50"/>
                  </a:lnTo>
                  <a:lnTo>
                    <a:pt x="28" y="49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4" y="48"/>
                  </a:lnTo>
                  <a:lnTo>
                    <a:pt x="22" y="46"/>
                  </a:lnTo>
                  <a:lnTo>
                    <a:pt x="24" y="49"/>
                  </a:lnTo>
                  <a:lnTo>
                    <a:pt x="26" y="50"/>
                  </a:lnTo>
                  <a:lnTo>
                    <a:pt x="19" y="43"/>
                  </a:lnTo>
                  <a:lnTo>
                    <a:pt x="21" y="46"/>
                  </a:lnTo>
                  <a:lnTo>
                    <a:pt x="24" y="48"/>
                  </a:lnTo>
                  <a:lnTo>
                    <a:pt x="17" y="41"/>
                  </a:lnTo>
                  <a:lnTo>
                    <a:pt x="18" y="43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7" y="39"/>
                  </a:lnTo>
                  <a:lnTo>
                    <a:pt x="15" y="39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7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2391" name="Rectangle 110"/>
            <p:cNvSpPr>
              <a:spLocks noChangeArrowheads="1"/>
            </p:cNvSpPr>
            <p:nvPr/>
          </p:nvSpPr>
          <p:spPr bwMode="auto">
            <a:xfrm>
              <a:off x="5206" y="3237"/>
              <a:ext cx="6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y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2" name="Rectangle 111"/>
            <p:cNvSpPr>
              <a:spLocks noChangeArrowheads="1"/>
            </p:cNvSpPr>
            <p:nvPr/>
          </p:nvSpPr>
          <p:spPr bwMode="auto">
            <a:xfrm>
              <a:off x="2968" y="1286"/>
              <a:ext cx="6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x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3" name="Rectangle 112"/>
            <p:cNvSpPr>
              <a:spLocks noChangeArrowheads="1"/>
            </p:cNvSpPr>
            <p:nvPr/>
          </p:nvSpPr>
          <p:spPr bwMode="auto">
            <a:xfrm>
              <a:off x="5230" y="1365"/>
              <a:ext cx="8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4" name="Rectangle 113"/>
            <p:cNvSpPr>
              <a:spLocks noChangeArrowheads="1"/>
            </p:cNvSpPr>
            <p:nvPr/>
          </p:nvSpPr>
          <p:spPr bwMode="auto">
            <a:xfrm>
              <a:off x="5230" y="1676"/>
              <a:ext cx="11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A’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5" name="Rectangle 114"/>
            <p:cNvSpPr>
              <a:spLocks noChangeArrowheads="1"/>
            </p:cNvSpPr>
            <p:nvPr/>
          </p:nvSpPr>
          <p:spPr bwMode="auto">
            <a:xfrm>
              <a:off x="5230" y="2508"/>
              <a:ext cx="8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B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6" name="Rectangle 115"/>
            <p:cNvSpPr>
              <a:spLocks noChangeArrowheads="1"/>
            </p:cNvSpPr>
            <p:nvPr/>
          </p:nvSpPr>
          <p:spPr bwMode="auto">
            <a:xfrm>
              <a:off x="3879" y="2820"/>
              <a:ext cx="15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6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CP</a:t>
              </a:r>
              <a:endParaRPr lang="en-US" altLang="fa-IR" sz="24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7" name="Rectangle 116"/>
            <p:cNvSpPr>
              <a:spLocks noChangeArrowheads="1"/>
            </p:cNvSpPr>
            <p:nvPr/>
          </p:nvSpPr>
          <p:spPr bwMode="auto">
            <a:xfrm>
              <a:off x="3645" y="1857"/>
              <a:ext cx="405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Next State</a:t>
              </a:r>
              <a:endParaRPr lang="en-US" altLang="fa-IR" sz="18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8" name="Rectangle 117"/>
            <p:cNvSpPr>
              <a:spLocks noChangeArrowheads="1"/>
            </p:cNvSpPr>
            <p:nvPr/>
          </p:nvSpPr>
          <p:spPr bwMode="auto">
            <a:xfrm>
              <a:off x="4165" y="3653"/>
              <a:ext cx="274" cy="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000000"/>
                  </a:solidFill>
                  <a:latin typeface="Swiss 721 SWA" charset="0"/>
                  <a:cs typeface="Arial" panose="020B0604020202020204" pitchFamily="34" charset="0"/>
                </a:rPr>
                <a:t>Output</a:t>
              </a:r>
              <a:endParaRPr lang="en-US" altLang="fa-IR" sz="1800" b="0">
                <a:solidFill>
                  <a:srgbClr val="00FF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9" name="Rectangle 118"/>
            <p:cNvSpPr>
              <a:spLocks noChangeArrowheads="1"/>
            </p:cNvSpPr>
            <p:nvPr/>
          </p:nvSpPr>
          <p:spPr bwMode="auto">
            <a:xfrm>
              <a:off x="3560" y="2360"/>
              <a:ext cx="688" cy="4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00" name="Rectangle 119"/>
            <p:cNvSpPr>
              <a:spLocks noChangeArrowheads="1"/>
            </p:cNvSpPr>
            <p:nvPr/>
          </p:nvSpPr>
          <p:spPr bwMode="auto">
            <a:xfrm>
              <a:off x="3264" y="880"/>
              <a:ext cx="1136" cy="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01" name="Rectangle 120"/>
            <p:cNvSpPr>
              <a:spLocks noChangeArrowheads="1"/>
            </p:cNvSpPr>
            <p:nvPr/>
          </p:nvSpPr>
          <p:spPr bwMode="auto">
            <a:xfrm>
              <a:off x="3784" y="3104"/>
              <a:ext cx="1104" cy="6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2293" name="Rectangle 121"/>
          <p:cNvSpPr>
            <a:spLocks noChangeArrowheads="1"/>
          </p:cNvSpPr>
          <p:nvPr/>
        </p:nvSpPr>
        <p:spPr bwMode="auto">
          <a:xfrm>
            <a:off x="468313" y="2593975"/>
            <a:ext cx="36306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2400" dirty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D7380-B576-4A0A-8CAD-C68D7F186254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DFF Tables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94488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676400" y="2133600"/>
            <a:ext cx="2895600" cy="1143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1926" name="Group 6"/>
          <p:cNvGrpSpPr>
            <a:grpSpLocks/>
          </p:cNvGrpSpPr>
          <p:nvPr/>
        </p:nvGrpSpPr>
        <p:grpSpPr bwMode="auto">
          <a:xfrm>
            <a:off x="1749425" y="2225675"/>
            <a:ext cx="2816225" cy="974725"/>
            <a:chOff x="1102" y="1320"/>
            <a:chExt cx="1774" cy="614"/>
          </a:xfrm>
        </p:grpSpPr>
        <p:sp>
          <p:nvSpPr>
            <p:cNvPr id="81949" name="Line 7"/>
            <p:cNvSpPr>
              <a:spLocks noChangeAspect="1" noChangeShapeType="1"/>
            </p:cNvSpPr>
            <p:nvPr/>
          </p:nvSpPr>
          <p:spPr bwMode="auto">
            <a:xfrm>
              <a:off x="1102" y="1525"/>
              <a:ext cx="1774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1950" name="Rectangle 8"/>
            <p:cNvSpPr>
              <a:spLocks noChangeAspect="1" noChangeArrowheads="1"/>
            </p:cNvSpPr>
            <p:nvPr/>
          </p:nvSpPr>
          <p:spPr bwMode="auto">
            <a:xfrm>
              <a:off x="1230" y="1324"/>
              <a:ext cx="104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D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1" name="Rectangle 9"/>
            <p:cNvSpPr>
              <a:spLocks noChangeAspect="1" noChangeArrowheads="1"/>
            </p:cNvSpPr>
            <p:nvPr/>
          </p:nvSpPr>
          <p:spPr bwMode="auto">
            <a:xfrm>
              <a:off x="1251" y="1585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2" name="Rectangle 10"/>
            <p:cNvSpPr>
              <a:spLocks noChangeAspect="1" noChangeArrowheads="1"/>
            </p:cNvSpPr>
            <p:nvPr/>
          </p:nvSpPr>
          <p:spPr bwMode="auto">
            <a:xfrm>
              <a:off x="1251" y="1761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3" name="Rectangle 11"/>
            <p:cNvSpPr>
              <a:spLocks noChangeAspect="1" noChangeArrowheads="1"/>
            </p:cNvSpPr>
            <p:nvPr/>
          </p:nvSpPr>
          <p:spPr bwMode="auto">
            <a:xfrm>
              <a:off x="2107" y="1324"/>
              <a:ext cx="63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Operation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4" name="Rectangle 12"/>
            <p:cNvSpPr>
              <a:spLocks noChangeAspect="1" noChangeArrowheads="1"/>
            </p:cNvSpPr>
            <p:nvPr/>
          </p:nvSpPr>
          <p:spPr bwMode="auto">
            <a:xfrm>
              <a:off x="2107" y="1585"/>
              <a:ext cx="320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Reset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5" name="Rectangle 13"/>
            <p:cNvSpPr>
              <a:spLocks noChangeAspect="1" noChangeArrowheads="1"/>
            </p:cNvSpPr>
            <p:nvPr/>
          </p:nvSpPr>
          <p:spPr bwMode="auto">
            <a:xfrm>
              <a:off x="2107" y="1761"/>
              <a:ext cx="184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Set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6" name="Rectangle 14"/>
            <p:cNvSpPr>
              <a:spLocks noChangeAspect="1" noChangeArrowheads="1"/>
            </p:cNvSpPr>
            <p:nvPr/>
          </p:nvSpPr>
          <p:spPr bwMode="auto">
            <a:xfrm>
              <a:off x="1714" y="1585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7" name="Rectangle 15"/>
            <p:cNvSpPr>
              <a:spLocks noChangeAspect="1" noChangeArrowheads="1"/>
            </p:cNvSpPr>
            <p:nvPr/>
          </p:nvSpPr>
          <p:spPr bwMode="auto">
            <a:xfrm>
              <a:off x="1714" y="1761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8" name="Rectangle 16"/>
            <p:cNvSpPr>
              <a:spLocks noChangeAspect="1" noChangeArrowheads="1"/>
            </p:cNvSpPr>
            <p:nvPr/>
          </p:nvSpPr>
          <p:spPr bwMode="auto">
            <a:xfrm>
              <a:off x="1548" y="1324"/>
              <a:ext cx="208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Q(t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9" name="Rectangle 17"/>
            <p:cNvSpPr>
              <a:spLocks noChangeAspect="1" noChangeArrowheads="1"/>
            </p:cNvSpPr>
            <p:nvPr/>
          </p:nvSpPr>
          <p:spPr bwMode="auto">
            <a:xfrm>
              <a:off x="1866" y="1324"/>
              <a:ext cx="120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1)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0" name="Rectangle 18"/>
            <p:cNvSpPr>
              <a:spLocks noChangeAspect="1" noChangeArrowheads="1"/>
            </p:cNvSpPr>
            <p:nvPr/>
          </p:nvSpPr>
          <p:spPr bwMode="auto">
            <a:xfrm>
              <a:off x="1724" y="1320"/>
              <a:ext cx="0" cy="38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60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1" name="Rectangle 19"/>
            <p:cNvSpPr>
              <a:spLocks noChangeAspect="1" noChangeArrowheads="1"/>
            </p:cNvSpPr>
            <p:nvPr/>
          </p:nvSpPr>
          <p:spPr bwMode="auto">
            <a:xfrm>
              <a:off x="1778" y="1328"/>
              <a:ext cx="8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+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1927" name="Rectangle 32"/>
          <p:cNvSpPr>
            <a:spLocks noChangeArrowheads="1"/>
          </p:cNvSpPr>
          <p:nvPr/>
        </p:nvSpPr>
        <p:spPr bwMode="auto">
          <a:xfrm>
            <a:off x="684213" y="3956050"/>
            <a:ext cx="4316412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81928" name="Rectangle 5"/>
          <p:cNvSpPr>
            <a:spLocks noChangeArrowheads="1"/>
          </p:cNvSpPr>
          <p:nvPr/>
        </p:nvSpPr>
        <p:spPr bwMode="auto">
          <a:xfrm>
            <a:off x="1708150" y="4500563"/>
            <a:ext cx="2578100" cy="1828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9" name="Rectangle 35"/>
          <p:cNvSpPr>
            <a:spLocks noChangeAspect="1" noChangeArrowheads="1"/>
          </p:cNvSpPr>
          <p:nvPr/>
        </p:nvSpPr>
        <p:spPr bwMode="auto">
          <a:xfrm>
            <a:off x="3779838" y="4500563"/>
            <a:ext cx="166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D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4" name="Rectangle 40"/>
          <p:cNvSpPr>
            <a:spLocks noChangeAspect="1" noChangeArrowheads="1"/>
          </p:cNvSpPr>
          <p:nvPr/>
        </p:nvSpPr>
        <p:spPr bwMode="auto">
          <a:xfrm>
            <a:off x="2708275" y="4500563"/>
            <a:ext cx="4619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5" name="Rectangle 41"/>
          <p:cNvSpPr>
            <a:spLocks noChangeAspect="1" noChangeArrowheads="1"/>
          </p:cNvSpPr>
          <p:nvPr/>
        </p:nvSpPr>
        <p:spPr bwMode="auto">
          <a:xfrm>
            <a:off x="3084513" y="4500563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6" name="Rectangle 42"/>
          <p:cNvSpPr>
            <a:spLocks noChangeAspect="1" noChangeArrowheads="1"/>
          </p:cNvSpPr>
          <p:nvPr/>
        </p:nvSpPr>
        <p:spPr bwMode="auto">
          <a:xfrm>
            <a:off x="3287713" y="4500563"/>
            <a:ext cx="2174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231F20"/>
                </a:solidFill>
                <a:latin typeface="TimesTen" pitchFamily="18" charset="0"/>
              </a:rPr>
              <a:t> </a:t>
            </a: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1" name="Rectangle 47"/>
          <p:cNvSpPr>
            <a:spLocks noChangeAspect="1" noChangeArrowheads="1"/>
          </p:cNvSpPr>
          <p:nvPr/>
        </p:nvSpPr>
        <p:spPr bwMode="auto">
          <a:xfrm>
            <a:off x="1903413" y="4500563"/>
            <a:ext cx="4048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6" name="Line 59"/>
          <p:cNvSpPr>
            <a:spLocks noChangeShapeType="1"/>
          </p:cNvSpPr>
          <p:nvPr/>
        </p:nvSpPr>
        <p:spPr bwMode="auto">
          <a:xfrm>
            <a:off x="2252663" y="4673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cxnSp>
        <p:nvCxnSpPr>
          <p:cNvPr id="81947" name="Straight Connector 69"/>
          <p:cNvCxnSpPr>
            <a:cxnSpLocks noChangeShapeType="1"/>
          </p:cNvCxnSpPr>
          <p:nvPr/>
        </p:nvCxnSpPr>
        <p:spPr bwMode="auto">
          <a:xfrm>
            <a:off x="1785938" y="4856163"/>
            <a:ext cx="23574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8" name="Straight Connector 73"/>
          <p:cNvCxnSpPr>
            <a:cxnSpLocks noChangeShapeType="1"/>
          </p:cNvCxnSpPr>
          <p:nvPr/>
        </p:nvCxnSpPr>
        <p:spPr bwMode="auto">
          <a:xfrm rot="5400000" flipH="1" flipV="1">
            <a:off x="2749550" y="5394325"/>
            <a:ext cx="1785938" cy="1588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 animBg="1"/>
      <p:bldP spid="81929" grpId="0"/>
      <p:bldP spid="81934" grpId="0"/>
      <p:bldP spid="81935" grpId="0"/>
      <p:bldP spid="81936" grpId="0"/>
      <p:bldP spid="81941" grpId="0"/>
      <p:bldP spid="819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D7380-B576-4A0A-8CAD-C68D7F186254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DFF Tables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94488" cy="69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676400" y="2133600"/>
            <a:ext cx="2895600" cy="11430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1926" name="Group 6"/>
          <p:cNvGrpSpPr>
            <a:grpSpLocks/>
          </p:cNvGrpSpPr>
          <p:nvPr/>
        </p:nvGrpSpPr>
        <p:grpSpPr bwMode="auto">
          <a:xfrm>
            <a:off x="1749425" y="2225675"/>
            <a:ext cx="2816225" cy="974725"/>
            <a:chOff x="1102" y="1320"/>
            <a:chExt cx="1774" cy="614"/>
          </a:xfrm>
        </p:grpSpPr>
        <p:sp>
          <p:nvSpPr>
            <p:cNvPr id="81949" name="Line 7"/>
            <p:cNvSpPr>
              <a:spLocks noChangeAspect="1" noChangeShapeType="1"/>
            </p:cNvSpPr>
            <p:nvPr/>
          </p:nvSpPr>
          <p:spPr bwMode="auto">
            <a:xfrm>
              <a:off x="1102" y="1525"/>
              <a:ext cx="1774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1950" name="Rectangle 8"/>
            <p:cNvSpPr>
              <a:spLocks noChangeAspect="1" noChangeArrowheads="1"/>
            </p:cNvSpPr>
            <p:nvPr/>
          </p:nvSpPr>
          <p:spPr bwMode="auto">
            <a:xfrm>
              <a:off x="1230" y="1324"/>
              <a:ext cx="104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D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1" name="Rectangle 9"/>
            <p:cNvSpPr>
              <a:spLocks noChangeAspect="1" noChangeArrowheads="1"/>
            </p:cNvSpPr>
            <p:nvPr/>
          </p:nvSpPr>
          <p:spPr bwMode="auto">
            <a:xfrm>
              <a:off x="1251" y="1585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2" name="Rectangle 10"/>
            <p:cNvSpPr>
              <a:spLocks noChangeAspect="1" noChangeArrowheads="1"/>
            </p:cNvSpPr>
            <p:nvPr/>
          </p:nvSpPr>
          <p:spPr bwMode="auto">
            <a:xfrm>
              <a:off x="1251" y="1761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3" name="Rectangle 11"/>
            <p:cNvSpPr>
              <a:spLocks noChangeAspect="1" noChangeArrowheads="1"/>
            </p:cNvSpPr>
            <p:nvPr/>
          </p:nvSpPr>
          <p:spPr bwMode="auto">
            <a:xfrm>
              <a:off x="2107" y="1324"/>
              <a:ext cx="63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Operation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4" name="Rectangle 12"/>
            <p:cNvSpPr>
              <a:spLocks noChangeAspect="1" noChangeArrowheads="1"/>
            </p:cNvSpPr>
            <p:nvPr/>
          </p:nvSpPr>
          <p:spPr bwMode="auto">
            <a:xfrm>
              <a:off x="2107" y="1585"/>
              <a:ext cx="320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Reset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5" name="Rectangle 13"/>
            <p:cNvSpPr>
              <a:spLocks noChangeAspect="1" noChangeArrowheads="1"/>
            </p:cNvSpPr>
            <p:nvPr/>
          </p:nvSpPr>
          <p:spPr bwMode="auto">
            <a:xfrm>
              <a:off x="2107" y="1761"/>
              <a:ext cx="184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Set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6" name="Rectangle 14"/>
            <p:cNvSpPr>
              <a:spLocks noChangeAspect="1" noChangeArrowheads="1"/>
            </p:cNvSpPr>
            <p:nvPr/>
          </p:nvSpPr>
          <p:spPr bwMode="auto">
            <a:xfrm>
              <a:off x="1714" y="1585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7" name="Rectangle 15"/>
            <p:cNvSpPr>
              <a:spLocks noChangeAspect="1" noChangeArrowheads="1"/>
            </p:cNvSpPr>
            <p:nvPr/>
          </p:nvSpPr>
          <p:spPr bwMode="auto">
            <a:xfrm>
              <a:off x="1714" y="1761"/>
              <a:ext cx="7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8" name="Rectangle 16"/>
            <p:cNvSpPr>
              <a:spLocks noChangeAspect="1" noChangeArrowheads="1"/>
            </p:cNvSpPr>
            <p:nvPr/>
          </p:nvSpPr>
          <p:spPr bwMode="auto">
            <a:xfrm>
              <a:off x="1548" y="1324"/>
              <a:ext cx="208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Q(t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59" name="Rectangle 17"/>
            <p:cNvSpPr>
              <a:spLocks noChangeAspect="1" noChangeArrowheads="1"/>
            </p:cNvSpPr>
            <p:nvPr/>
          </p:nvSpPr>
          <p:spPr bwMode="auto">
            <a:xfrm>
              <a:off x="1866" y="1324"/>
              <a:ext cx="120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1)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0" name="Rectangle 18"/>
            <p:cNvSpPr>
              <a:spLocks noChangeAspect="1" noChangeArrowheads="1"/>
            </p:cNvSpPr>
            <p:nvPr/>
          </p:nvSpPr>
          <p:spPr bwMode="auto">
            <a:xfrm>
              <a:off x="1724" y="1320"/>
              <a:ext cx="0" cy="38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fa-IR" altLang="fa-IR" sz="60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1961" name="Rectangle 19"/>
            <p:cNvSpPr>
              <a:spLocks noChangeAspect="1" noChangeArrowheads="1"/>
            </p:cNvSpPr>
            <p:nvPr/>
          </p:nvSpPr>
          <p:spPr bwMode="auto">
            <a:xfrm>
              <a:off x="1778" y="1328"/>
              <a:ext cx="82" cy="17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800">
                  <a:solidFill>
                    <a:srgbClr val="231F20"/>
                  </a:solidFill>
                  <a:latin typeface="TimesTen" pitchFamily="18" charset="0"/>
                </a:rPr>
                <a:t>+</a:t>
              </a:r>
              <a:endParaRPr lang="en-US" altLang="fa-IR" sz="6000" b="0" u="sng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1927" name="Rectangle 32"/>
          <p:cNvSpPr>
            <a:spLocks noChangeArrowheads="1"/>
          </p:cNvSpPr>
          <p:nvPr/>
        </p:nvSpPr>
        <p:spPr bwMode="auto">
          <a:xfrm>
            <a:off x="684213" y="3956050"/>
            <a:ext cx="4316412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81928" name="Rectangle 5"/>
          <p:cNvSpPr>
            <a:spLocks noChangeArrowheads="1"/>
          </p:cNvSpPr>
          <p:nvPr/>
        </p:nvSpPr>
        <p:spPr bwMode="auto">
          <a:xfrm>
            <a:off x="1708150" y="4500563"/>
            <a:ext cx="2578100" cy="1828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9" name="Rectangle 35"/>
          <p:cNvSpPr>
            <a:spLocks noChangeAspect="1" noChangeArrowheads="1"/>
          </p:cNvSpPr>
          <p:nvPr/>
        </p:nvSpPr>
        <p:spPr bwMode="auto">
          <a:xfrm>
            <a:off x="3779838" y="4500563"/>
            <a:ext cx="166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D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0" name="Rectangle 36"/>
          <p:cNvSpPr>
            <a:spLocks noChangeAspect="1" noChangeArrowheads="1"/>
          </p:cNvSpPr>
          <p:nvPr/>
        </p:nvSpPr>
        <p:spPr bwMode="auto">
          <a:xfrm>
            <a:off x="3752850" y="6051550"/>
            <a:ext cx="115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1" name="Rectangle 37"/>
          <p:cNvSpPr>
            <a:spLocks noChangeAspect="1" noChangeArrowheads="1"/>
          </p:cNvSpPr>
          <p:nvPr/>
        </p:nvSpPr>
        <p:spPr bwMode="auto">
          <a:xfrm>
            <a:off x="3784600" y="4960938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2" name="Rectangle 38"/>
          <p:cNvSpPr>
            <a:spLocks noChangeAspect="1" noChangeArrowheads="1"/>
          </p:cNvSpPr>
          <p:nvPr/>
        </p:nvSpPr>
        <p:spPr bwMode="auto">
          <a:xfrm>
            <a:off x="3784600" y="5291138"/>
            <a:ext cx="112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3" name="Rectangle 39"/>
          <p:cNvSpPr>
            <a:spLocks noChangeAspect="1" noChangeArrowheads="1"/>
          </p:cNvSpPr>
          <p:nvPr/>
        </p:nvSpPr>
        <p:spPr bwMode="auto">
          <a:xfrm>
            <a:off x="3784600" y="5632450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4" name="Rectangle 40"/>
          <p:cNvSpPr>
            <a:spLocks noChangeAspect="1" noChangeArrowheads="1"/>
          </p:cNvSpPr>
          <p:nvPr/>
        </p:nvSpPr>
        <p:spPr bwMode="auto">
          <a:xfrm>
            <a:off x="2708275" y="4500563"/>
            <a:ext cx="4619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5" name="Rectangle 41"/>
          <p:cNvSpPr>
            <a:spLocks noChangeAspect="1" noChangeArrowheads="1"/>
          </p:cNvSpPr>
          <p:nvPr/>
        </p:nvSpPr>
        <p:spPr bwMode="auto">
          <a:xfrm>
            <a:off x="3084513" y="4500563"/>
            <a:ext cx="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a-IR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6" name="Rectangle 42"/>
          <p:cNvSpPr>
            <a:spLocks noChangeAspect="1" noChangeArrowheads="1"/>
          </p:cNvSpPr>
          <p:nvPr/>
        </p:nvSpPr>
        <p:spPr bwMode="auto">
          <a:xfrm>
            <a:off x="3287713" y="4500563"/>
            <a:ext cx="21748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900">
                <a:solidFill>
                  <a:srgbClr val="231F20"/>
                </a:solidFill>
                <a:latin typeface="TimesTen" pitchFamily="18" charset="0"/>
              </a:rPr>
              <a:t> </a:t>
            </a: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7" name="Rectangle 43"/>
          <p:cNvSpPr>
            <a:spLocks noChangeAspect="1" noChangeArrowheads="1"/>
          </p:cNvSpPr>
          <p:nvPr/>
        </p:nvSpPr>
        <p:spPr bwMode="auto">
          <a:xfrm>
            <a:off x="3044825" y="4960938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8" name="Rectangle 44"/>
          <p:cNvSpPr>
            <a:spLocks noChangeAspect="1" noChangeArrowheads="1"/>
          </p:cNvSpPr>
          <p:nvPr/>
        </p:nvSpPr>
        <p:spPr bwMode="auto">
          <a:xfrm>
            <a:off x="3044825" y="5291138"/>
            <a:ext cx="112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9" name="Rectangle 45"/>
          <p:cNvSpPr>
            <a:spLocks noChangeAspect="1" noChangeArrowheads="1"/>
          </p:cNvSpPr>
          <p:nvPr/>
        </p:nvSpPr>
        <p:spPr bwMode="auto">
          <a:xfrm>
            <a:off x="3044825" y="6051550"/>
            <a:ext cx="1127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0" name="Rectangle 46"/>
          <p:cNvSpPr>
            <a:spLocks noChangeAspect="1" noChangeArrowheads="1"/>
          </p:cNvSpPr>
          <p:nvPr/>
        </p:nvSpPr>
        <p:spPr bwMode="auto">
          <a:xfrm>
            <a:off x="3044825" y="5632450"/>
            <a:ext cx="112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1" name="Rectangle 47"/>
          <p:cNvSpPr>
            <a:spLocks noChangeAspect="1" noChangeArrowheads="1"/>
          </p:cNvSpPr>
          <p:nvPr/>
        </p:nvSpPr>
        <p:spPr bwMode="auto">
          <a:xfrm>
            <a:off x="1903413" y="4500563"/>
            <a:ext cx="4048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2" name="Rectangle 48"/>
          <p:cNvSpPr>
            <a:spLocks noChangeAspect="1" noChangeArrowheads="1"/>
          </p:cNvSpPr>
          <p:nvPr/>
        </p:nvSpPr>
        <p:spPr bwMode="auto">
          <a:xfrm>
            <a:off x="2078038" y="4960938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3" name="Rectangle 49"/>
          <p:cNvSpPr>
            <a:spLocks noChangeAspect="1" noChangeArrowheads="1"/>
          </p:cNvSpPr>
          <p:nvPr/>
        </p:nvSpPr>
        <p:spPr bwMode="auto">
          <a:xfrm>
            <a:off x="2078038" y="5291138"/>
            <a:ext cx="1127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4" name="Rectangle 50"/>
          <p:cNvSpPr>
            <a:spLocks noChangeAspect="1" noChangeArrowheads="1"/>
          </p:cNvSpPr>
          <p:nvPr/>
        </p:nvSpPr>
        <p:spPr bwMode="auto">
          <a:xfrm>
            <a:off x="2078038" y="6051550"/>
            <a:ext cx="1127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5" name="Rectangle 51"/>
          <p:cNvSpPr>
            <a:spLocks noChangeAspect="1" noChangeArrowheads="1"/>
          </p:cNvSpPr>
          <p:nvPr/>
        </p:nvSpPr>
        <p:spPr bwMode="auto">
          <a:xfrm>
            <a:off x="2078038" y="5632450"/>
            <a:ext cx="112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46" name="Line 59"/>
          <p:cNvSpPr>
            <a:spLocks noChangeShapeType="1"/>
          </p:cNvSpPr>
          <p:nvPr/>
        </p:nvSpPr>
        <p:spPr bwMode="auto">
          <a:xfrm>
            <a:off x="2252663" y="4673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cxnSp>
        <p:nvCxnSpPr>
          <p:cNvPr id="81947" name="Straight Connector 69"/>
          <p:cNvCxnSpPr>
            <a:cxnSpLocks noChangeShapeType="1"/>
          </p:cNvCxnSpPr>
          <p:nvPr/>
        </p:nvCxnSpPr>
        <p:spPr bwMode="auto">
          <a:xfrm>
            <a:off x="1785938" y="4856163"/>
            <a:ext cx="235743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8" name="Straight Connector 73"/>
          <p:cNvCxnSpPr>
            <a:cxnSpLocks noChangeShapeType="1"/>
          </p:cNvCxnSpPr>
          <p:nvPr/>
        </p:nvCxnSpPr>
        <p:spPr bwMode="auto">
          <a:xfrm rot="5400000" flipH="1" flipV="1">
            <a:off x="2749550" y="5394325"/>
            <a:ext cx="1785938" cy="1588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9544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 animBg="1"/>
      <p:bldP spid="81929" grpId="0"/>
      <p:bldP spid="81930" grpId="0"/>
      <p:bldP spid="81931" grpId="0"/>
      <p:bldP spid="81932" grpId="0"/>
      <p:bldP spid="81933" grpId="0"/>
      <p:bldP spid="81934" grpId="0"/>
      <p:bldP spid="81935" grpId="0"/>
      <p:bldP spid="81936" grpId="0"/>
      <p:bldP spid="81937" grpId="0"/>
      <p:bldP spid="81938" grpId="0"/>
      <p:bldP spid="81939" grpId="0"/>
      <p:bldP spid="81940" grpId="0"/>
      <p:bldP spid="81941" grpId="0"/>
      <p:bldP spid="81942" grpId="0"/>
      <p:bldP spid="81943" grpId="0"/>
      <p:bldP spid="81944" grpId="0"/>
      <p:bldP spid="81945" grpId="0"/>
      <p:bldP spid="819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8A3E2-CF2A-4A4C-A3F5-6F86E9B8998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JK FF Tables</a:t>
            </a: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1835150" y="4248150"/>
            <a:ext cx="54737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2063750" y="1617663"/>
            <a:ext cx="3130550" cy="1868487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4" name="Line 5"/>
          <p:cNvSpPr>
            <a:spLocks noChangeAspect="1" noChangeShapeType="1"/>
          </p:cNvSpPr>
          <p:nvPr/>
        </p:nvSpPr>
        <p:spPr bwMode="auto">
          <a:xfrm>
            <a:off x="2216150" y="2112963"/>
            <a:ext cx="2816225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75" name="Rectangle 6"/>
          <p:cNvSpPr>
            <a:spLocks noChangeAspect="1" noChangeArrowheads="1"/>
          </p:cNvSpPr>
          <p:nvPr/>
        </p:nvSpPr>
        <p:spPr bwMode="auto">
          <a:xfrm>
            <a:off x="2314575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6" name="Rectangle 7"/>
          <p:cNvSpPr>
            <a:spLocks noChangeAspect="1" noChangeArrowheads="1"/>
          </p:cNvSpPr>
          <p:nvPr/>
        </p:nvSpPr>
        <p:spPr bwMode="auto">
          <a:xfrm>
            <a:off x="2314575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7" name="Rectangle 8"/>
          <p:cNvSpPr>
            <a:spLocks noChangeAspect="1" noChangeArrowheads="1"/>
          </p:cNvSpPr>
          <p:nvPr/>
        </p:nvSpPr>
        <p:spPr bwMode="auto">
          <a:xfrm>
            <a:off x="2314575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8" name="Rectangle 9"/>
          <p:cNvSpPr>
            <a:spLocks noChangeAspect="1" noChangeArrowheads="1"/>
          </p:cNvSpPr>
          <p:nvPr/>
        </p:nvSpPr>
        <p:spPr bwMode="auto">
          <a:xfrm>
            <a:off x="2314575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9" name="Rectangle 10"/>
          <p:cNvSpPr>
            <a:spLocks noChangeAspect="1" noChangeArrowheads="1"/>
          </p:cNvSpPr>
          <p:nvPr/>
        </p:nvSpPr>
        <p:spPr bwMode="auto">
          <a:xfrm>
            <a:off x="3811588" y="2198688"/>
            <a:ext cx="9842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0" name="Rectangle 11"/>
          <p:cNvSpPr>
            <a:spLocks noChangeAspect="1" noChangeArrowheads="1"/>
          </p:cNvSpPr>
          <p:nvPr/>
        </p:nvSpPr>
        <p:spPr bwMode="auto">
          <a:xfrm>
            <a:off x="3811588" y="2849563"/>
            <a:ext cx="290512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1" name="Rectangle 12"/>
          <p:cNvSpPr>
            <a:spLocks noChangeAspect="1" noChangeArrowheads="1"/>
          </p:cNvSpPr>
          <p:nvPr/>
        </p:nvSpPr>
        <p:spPr bwMode="auto">
          <a:xfrm>
            <a:off x="3811588" y="2527300"/>
            <a:ext cx="506412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2" name="Rectangle 13"/>
          <p:cNvSpPr>
            <a:spLocks noChangeAspect="1" noChangeArrowheads="1"/>
          </p:cNvSpPr>
          <p:nvPr/>
        </p:nvSpPr>
        <p:spPr bwMode="auto">
          <a:xfrm>
            <a:off x="3811588" y="3163888"/>
            <a:ext cx="1176337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Complement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3" name="Rectangle 14"/>
          <p:cNvSpPr>
            <a:spLocks noChangeAspect="1" noChangeArrowheads="1"/>
          </p:cNvSpPr>
          <p:nvPr/>
        </p:nvSpPr>
        <p:spPr bwMode="auto">
          <a:xfrm>
            <a:off x="3811588" y="1733550"/>
            <a:ext cx="1004887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4" name="Rectangle 15"/>
          <p:cNvSpPr>
            <a:spLocks noChangeAspect="1" noChangeArrowheads="1"/>
          </p:cNvSpPr>
          <p:nvPr/>
        </p:nvSpPr>
        <p:spPr bwMode="auto">
          <a:xfrm>
            <a:off x="2314575" y="17335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J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5" name="Rectangle 16"/>
          <p:cNvSpPr>
            <a:spLocks noChangeAspect="1" noChangeArrowheads="1"/>
          </p:cNvSpPr>
          <p:nvPr/>
        </p:nvSpPr>
        <p:spPr bwMode="auto">
          <a:xfrm>
            <a:off x="2598738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6" name="Rectangle 17"/>
          <p:cNvSpPr>
            <a:spLocks noChangeAspect="1" noChangeArrowheads="1"/>
          </p:cNvSpPr>
          <p:nvPr/>
        </p:nvSpPr>
        <p:spPr bwMode="auto">
          <a:xfrm>
            <a:off x="2598738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7" name="Rectangle 18"/>
          <p:cNvSpPr>
            <a:spLocks noChangeAspect="1" noChangeArrowheads="1"/>
          </p:cNvSpPr>
          <p:nvPr/>
        </p:nvSpPr>
        <p:spPr bwMode="auto">
          <a:xfrm>
            <a:off x="2598738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8" name="Rectangle 19"/>
          <p:cNvSpPr>
            <a:spLocks noChangeAspect="1" noChangeArrowheads="1"/>
          </p:cNvSpPr>
          <p:nvPr/>
        </p:nvSpPr>
        <p:spPr bwMode="auto">
          <a:xfrm>
            <a:off x="2598738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9" name="Rectangle 20"/>
          <p:cNvSpPr>
            <a:spLocks noChangeAspect="1" noChangeArrowheads="1"/>
          </p:cNvSpPr>
          <p:nvPr/>
        </p:nvSpPr>
        <p:spPr bwMode="auto">
          <a:xfrm>
            <a:off x="2573338" y="17335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K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0" name="Rectangle 21"/>
          <p:cNvSpPr>
            <a:spLocks noChangeAspect="1" noChangeArrowheads="1"/>
          </p:cNvSpPr>
          <p:nvPr/>
        </p:nvSpPr>
        <p:spPr bwMode="auto">
          <a:xfrm>
            <a:off x="3187700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1" name="Rectangle 22"/>
          <p:cNvSpPr>
            <a:spLocks noChangeAspect="1" noChangeArrowheads="1"/>
          </p:cNvSpPr>
          <p:nvPr/>
        </p:nvSpPr>
        <p:spPr bwMode="auto">
          <a:xfrm>
            <a:off x="3187700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2" name="Rectangle 23"/>
          <p:cNvSpPr>
            <a:spLocks noChangeAspect="1" noChangeArrowheads="1"/>
          </p:cNvSpPr>
          <p:nvPr/>
        </p:nvSpPr>
        <p:spPr bwMode="auto">
          <a:xfrm>
            <a:off x="2924175" y="1733550"/>
            <a:ext cx="652463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3" name="Rectangle 24"/>
          <p:cNvSpPr>
            <a:spLocks noChangeAspect="1" noChangeArrowheads="1"/>
          </p:cNvSpPr>
          <p:nvPr/>
        </p:nvSpPr>
        <p:spPr bwMode="auto">
          <a:xfrm>
            <a:off x="3054350" y="2198688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4" name="Rectangle 25"/>
          <p:cNvSpPr>
            <a:spLocks noChangeAspect="1" noChangeArrowheads="1"/>
          </p:cNvSpPr>
          <p:nvPr/>
        </p:nvSpPr>
        <p:spPr bwMode="auto">
          <a:xfrm>
            <a:off x="3054350" y="31670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5" name="Line 26"/>
          <p:cNvSpPr>
            <a:spLocks noChangeAspect="1" noChangeShapeType="1"/>
          </p:cNvSpPr>
          <p:nvPr/>
        </p:nvSpPr>
        <p:spPr bwMode="auto">
          <a:xfrm>
            <a:off x="3076575" y="3182938"/>
            <a:ext cx="13335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6" name="Line 27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7" name="Rectangle 28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8" name="Rectangle 29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9" name="Rectangle 30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0" name="Rectangle 31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1" name="Rectangle 32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2" name="Rectangle 33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3" name="Rectangle 34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4" name="Rectangle 35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5" name="Rectangle 36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6" name="Rectangle 37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7" name="Rectangle 38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2" name="Rectangle 43"/>
          <p:cNvSpPr>
            <a:spLocks noChangeAspect="1" noChangeArrowheads="1"/>
          </p:cNvSpPr>
          <p:nvPr/>
        </p:nvSpPr>
        <p:spPr bwMode="auto">
          <a:xfrm>
            <a:off x="3756025" y="44767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K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7" name="Rectangle 48"/>
          <p:cNvSpPr>
            <a:spLocks noChangeAspect="1" noChangeArrowheads="1"/>
          </p:cNvSpPr>
          <p:nvPr/>
        </p:nvSpPr>
        <p:spPr bwMode="auto">
          <a:xfrm>
            <a:off x="3522663" y="44767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J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2" name="Line 53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3" name="Line 54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4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4025" name="Rectangle 56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96" grpId="0" animBg="1"/>
      <p:bldP spid="83997" grpId="0" animBg="1"/>
      <p:bldP spid="83998" grpId="0" animBg="1"/>
      <p:bldP spid="83999" grpId="0" animBg="1"/>
      <p:bldP spid="84000" grpId="0" animBg="1"/>
      <p:bldP spid="84001" grpId="0" animBg="1"/>
      <p:bldP spid="84002" grpId="0" animBg="1"/>
      <p:bldP spid="84003" grpId="0" animBg="1"/>
      <p:bldP spid="84004" grpId="0" animBg="1"/>
      <p:bldP spid="84005" grpId="0" animBg="1"/>
      <p:bldP spid="84006" grpId="0" animBg="1"/>
      <p:bldP spid="84007" grpId="0" animBg="1"/>
      <p:bldP spid="84012" grpId="0" animBg="1"/>
      <p:bldP spid="84017" grpId="0" animBg="1"/>
      <p:bldP spid="84022" grpId="0" animBg="1"/>
      <p:bldP spid="840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8A3E2-CF2A-4A4C-A3F5-6F86E9B8998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JK FF Tables</a:t>
            </a: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1835150" y="4248150"/>
            <a:ext cx="54737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2063750" y="1617663"/>
            <a:ext cx="3130550" cy="1868487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4" name="Line 5"/>
          <p:cNvSpPr>
            <a:spLocks noChangeAspect="1" noChangeShapeType="1"/>
          </p:cNvSpPr>
          <p:nvPr/>
        </p:nvSpPr>
        <p:spPr bwMode="auto">
          <a:xfrm>
            <a:off x="2216150" y="2112963"/>
            <a:ext cx="2816225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75" name="Rectangle 6"/>
          <p:cNvSpPr>
            <a:spLocks noChangeAspect="1" noChangeArrowheads="1"/>
          </p:cNvSpPr>
          <p:nvPr/>
        </p:nvSpPr>
        <p:spPr bwMode="auto">
          <a:xfrm>
            <a:off x="2314575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6" name="Rectangle 7"/>
          <p:cNvSpPr>
            <a:spLocks noChangeAspect="1" noChangeArrowheads="1"/>
          </p:cNvSpPr>
          <p:nvPr/>
        </p:nvSpPr>
        <p:spPr bwMode="auto">
          <a:xfrm>
            <a:off x="2314575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7" name="Rectangle 8"/>
          <p:cNvSpPr>
            <a:spLocks noChangeAspect="1" noChangeArrowheads="1"/>
          </p:cNvSpPr>
          <p:nvPr/>
        </p:nvSpPr>
        <p:spPr bwMode="auto">
          <a:xfrm>
            <a:off x="2314575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8" name="Rectangle 9"/>
          <p:cNvSpPr>
            <a:spLocks noChangeAspect="1" noChangeArrowheads="1"/>
          </p:cNvSpPr>
          <p:nvPr/>
        </p:nvSpPr>
        <p:spPr bwMode="auto">
          <a:xfrm>
            <a:off x="2314575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9" name="Rectangle 10"/>
          <p:cNvSpPr>
            <a:spLocks noChangeAspect="1" noChangeArrowheads="1"/>
          </p:cNvSpPr>
          <p:nvPr/>
        </p:nvSpPr>
        <p:spPr bwMode="auto">
          <a:xfrm>
            <a:off x="3811588" y="2198688"/>
            <a:ext cx="9842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0" name="Rectangle 11"/>
          <p:cNvSpPr>
            <a:spLocks noChangeAspect="1" noChangeArrowheads="1"/>
          </p:cNvSpPr>
          <p:nvPr/>
        </p:nvSpPr>
        <p:spPr bwMode="auto">
          <a:xfrm>
            <a:off x="3811588" y="2849563"/>
            <a:ext cx="290512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1" name="Rectangle 12"/>
          <p:cNvSpPr>
            <a:spLocks noChangeAspect="1" noChangeArrowheads="1"/>
          </p:cNvSpPr>
          <p:nvPr/>
        </p:nvSpPr>
        <p:spPr bwMode="auto">
          <a:xfrm>
            <a:off x="3811588" y="2527300"/>
            <a:ext cx="506412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2" name="Rectangle 13"/>
          <p:cNvSpPr>
            <a:spLocks noChangeAspect="1" noChangeArrowheads="1"/>
          </p:cNvSpPr>
          <p:nvPr/>
        </p:nvSpPr>
        <p:spPr bwMode="auto">
          <a:xfrm>
            <a:off x="3811588" y="3163888"/>
            <a:ext cx="1176337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Complement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3" name="Rectangle 14"/>
          <p:cNvSpPr>
            <a:spLocks noChangeAspect="1" noChangeArrowheads="1"/>
          </p:cNvSpPr>
          <p:nvPr/>
        </p:nvSpPr>
        <p:spPr bwMode="auto">
          <a:xfrm>
            <a:off x="3811588" y="1733550"/>
            <a:ext cx="1004887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4" name="Rectangle 15"/>
          <p:cNvSpPr>
            <a:spLocks noChangeAspect="1" noChangeArrowheads="1"/>
          </p:cNvSpPr>
          <p:nvPr/>
        </p:nvSpPr>
        <p:spPr bwMode="auto">
          <a:xfrm>
            <a:off x="2314575" y="17335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J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5" name="Rectangle 16"/>
          <p:cNvSpPr>
            <a:spLocks noChangeAspect="1" noChangeArrowheads="1"/>
          </p:cNvSpPr>
          <p:nvPr/>
        </p:nvSpPr>
        <p:spPr bwMode="auto">
          <a:xfrm>
            <a:off x="2598738" y="21986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6" name="Rectangle 17"/>
          <p:cNvSpPr>
            <a:spLocks noChangeAspect="1" noChangeArrowheads="1"/>
          </p:cNvSpPr>
          <p:nvPr/>
        </p:nvSpPr>
        <p:spPr bwMode="auto">
          <a:xfrm>
            <a:off x="2598738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7" name="Rectangle 18"/>
          <p:cNvSpPr>
            <a:spLocks noChangeAspect="1" noChangeArrowheads="1"/>
          </p:cNvSpPr>
          <p:nvPr/>
        </p:nvSpPr>
        <p:spPr bwMode="auto">
          <a:xfrm>
            <a:off x="2598738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8" name="Rectangle 19"/>
          <p:cNvSpPr>
            <a:spLocks noChangeAspect="1" noChangeArrowheads="1"/>
          </p:cNvSpPr>
          <p:nvPr/>
        </p:nvSpPr>
        <p:spPr bwMode="auto">
          <a:xfrm>
            <a:off x="2598738" y="31638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9" name="Rectangle 20"/>
          <p:cNvSpPr>
            <a:spLocks noChangeAspect="1" noChangeArrowheads="1"/>
          </p:cNvSpPr>
          <p:nvPr/>
        </p:nvSpPr>
        <p:spPr bwMode="auto">
          <a:xfrm>
            <a:off x="2573338" y="17335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K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0" name="Rectangle 21"/>
          <p:cNvSpPr>
            <a:spLocks noChangeAspect="1" noChangeArrowheads="1"/>
          </p:cNvSpPr>
          <p:nvPr/>
        </p:nvSpPr>
        <p:spPr bwMode="auto">
          <a:xfrm>
            <a:off x="3187700" y="2527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1" name="Rectangle 22"/>
          <p:cNvSpPr>
            <a:spLocks noChangeAspect="1" noChangeArrowheads="1"/>
          </p:cNvSpPr>
          <p:nvPr/>
        </p:nvSpPr>
        <p:spPr bwMode="auto">
          <a:xfrm>
            <a:off x="3187700" y="2849563"/>
            <a:ext cx="114300" cy="27305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2" name="Rectangle 23"/>
          <p:cNvSpPr>
            <a:spLocks noChangeAspect="1" noChangeArrowheads="1"/>
          </p:cNvSpPr>
          <p:nvPr/>
        </p:nvSpPr>
        <p:spPr bwMode="auto">
          <a:xfrm>
            <a:off x="2924175" y="1733550"/>
            <a:ext cx="652463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3" name="Rectangle 24"/>
          <p:cNvSpPr>
            <a:spLocks noChangeAspect="1" noChangeArrowheads="1"/>
          </p:cNvSpPr>
          <p:nvPr/>
        </p:nvSpPr>
        <p:spPr bwMode="auto">
          <a:xfrm>
            <a:off x="3054350" y="2198688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4" name="Rectangle 25"/>
          <p:cNvSpPr>
            <a:spLocks noChangeAspect="1" noChangeArrowheads="1"/>
          </p:cNvSpPr>
          <p:nvPr/>
        </p:nvSpPr>
        <p:spPr bwMode="auto">
          <a:xfrm>
            <a:off x="3054350" y="31670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5" name="Line 26"/>
          <p:cNvSpPr>
            <a:spLocks noChangeAspect="1" noChangeShapeType="1"/>
          </p:cNvSpPr>
          <p:nvPr/>
        </p:nvSpPr>
        <p:spPr bwMode="auto">
          <a:xfrm>
            <a:off x="3076575" y="3182938"/>
            <a:ext cx="133350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6" name="Line 27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7" name="Rectangle 28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8" name="Rectangle 29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99" name="Rectangle 30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0" name="Rectangle 31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1" name="Rectangle 32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2" name="Rectangle 33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3" name="Rectangle 34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4" name="Rectangle 35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5" name="Rectangle 36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6" name="Rectangle 37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7" name="Rectangle 38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8" name="Rectangle 39"/>
          <p:cNvSpPr>
            <a:spLocks noChangeAspect="1" noChangeArrowheads="1"/>
          </p:cNvSpPr>
          <p:nvPr/>
        </p:nvSpPr>
        <p:spPr bwMode="auto">
          <a:xfrm>
            <a:off x="3756025" y="4940300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9" name="Rectangle 40"/>
          <p:cNvSpPr>
            <a:spLocks noChangeAspect="1" noChangeArrowheads="1"/>
          </p:cNvSpPr>
          <p:nvPr/>
        </p:nvSpPr>
        <p:spPr bwMode="auto">
          <a:xfrm>
            <a:off x="3756025" y="5267325"/>
            <a:ext cx="1651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0" name="Rectangle 41"/>
          <p:cNvSpPr>
            <a:spLocks noChangeAspect="1" noChangeArrowheads="1"/>
          </p:cNvSpPr>
          <p:nvPr/>
        </p:nvSpPr>
        <p:spPr bwMode="auto">
          <a:xfrm>
            <a:off x="3784600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1" name="Rectangle 42"/>
          <p:cNvSpPr>
            <a:spLocks noChangeAspect="1" noChangeArrowheads="1"/>
          </p:cNvSpPr>
          <p:nvPr/>
        </p:nvSpPr>
        <p:spPr bwMode="auto">
          <a:xfrm>
            <a:off x="3784600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2" name="Rectangle 43"/>
          <p:cNvSpPr>
            <a:spLocks noChangeAspect="1" noChangeArrowheads="1"/>
          </p:cNvSpPr>
          <p:nvPr/>
        </p:nvSpPr>
        <p:spPr bwMode="auto">
          <a:xfrm>
            <a:off x="3756025" y="4476750"/>
            <a:ext cx="1778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K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3" name="Rectangle 44"/>
          <p:cNvSpPr>
            <a:spLocks noChangeAspect="1" noChangeArrowheads="1"/>
          </p:cNvSpPr>
          <p:nvPr/>
        </p:nvSpPr>
        <p:spPr bwMode="auto">
          <a:xfrm>
            <a:off x="3522663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4" name="Rectangle 45"/>
          <p:cNvSpPr>
            <a:spLocks noChangeAspect="1" noChangeArrowheads="1"/>
          </p:cNvSpPr>
          <p:nvPr/>
        </p:nvSpPr>
        <p:spPr bwMode="auto">
          <a:xfrm>
            <a:off x="3522663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5" name="Rectangle 46"/>
          <p:cNvSpPr>
            <a:spLocks noChangeAspect="1" noChangeArrowheads="1"/>
          </p:cNvSpPr>
          <p:nvPr/>
        </p:nvSpPr>
        <p:spPr bwMode="auto">
          <a:xfrm>
            <a:off x="3497263" y="5903913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6" name="Rectangle 47"/>
          <p:cNvSpPr>
            <a:spLocks noChangeAspect="1" noChangeArrowheads="1"/>
          </p:cNvSpPr>
          <p:nvPr/>
        </p:nvSpPr>
        <p:spPr bwMode="auto">
          <a:xfrm>
            <a:off x="3497263" y="5589588"/>
            <a:ext cx="1651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X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7" name="Rectangle 48"/>
          <p:cNvSpPr>
            <a:spLocks noChangeAspect="1" noChangeArrowheads="1"/>
          </p:cNvSpPr>
          <p:nvPr/>
        </p:nvSpPr>
        <p:spPr bwMode="auto">
          <a:xfrm>
            <a:off x="3522663" y="44767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J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8" name="Rectangle 49"/>
          <p:cNvSpPr>
            <a:spLocks noChangeAspect="1" noChangeArrowheads="1"/>
          </p:cNvSpPr>
          <p:nvPr/>
        </p:nvSpPr>
        <p:spPr bwMode="auto">
          <a:xfrm>
            <a:off x="4121150" y="4940300"/>
            <a:ext cx="2611438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 / Reset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9" name="Rectangle 50"/>
          <p:cNvSpPr>
            <a:spLocks noChangeAspect="1" noChangeArrowheads="1"/>
          </p:cNvSpPr>
          <p:nvPr/>
        </p:nvSpPr>
        <p:spPr bwMode="auto">
          <a:xfrm>
            <a:off x="4121150" y="5267325"/>
            <a:ext cx="13874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Set / 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0" name="Rectangle 51"/>
          <p:cNvSpPr>
            <a:spLocks noChangeAspect="1" noChangeArrowheads="1"/>
          </p:cNvSpPr>
          <p:nvPr/>
        </p:nvSpPr>
        <p:spPr bwMode="auto">
          <a:xfrm>
            <a:off x="4121150" y="5589588"/>
            <a:ext cx="1674813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Reset / 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1" name="Rectangle 52"/>
          <p:cNvSpPr>
            <a:spLocks noChangeAspect="1" noChangeArrowheads="1"/>
          </p:cNvSpPr>
          <p:nvPr/>
        </p:nvSpPr>
        <p:spPr bwMode="auto">
          <a:xfrm>
            <a:off x="4121150" y="5903913"/>
            <a:ext cx="246697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 / Set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2" name="Line 53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3" name="Line 54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4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4025" name="Rectangle 56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</p:spTree>
    <p:extLst>
      <p:ext uri="{BB962C8B-B14F-4D97-AF65-F5344CB8AC3E}">
        <p14:creationId xmlns:p14="http://schemas.microsoft.com/office/powerpoint/2010/main" val="12373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96" grpId="0" animBg="1"/>
      <p:bldP spid="83997" grpId="0" animBg="1"/>
      <p:bldP spid="83998" grpId="0" animBg="1"/>
      <p:bldP spid="83999" grpId="0" animBg="1"/>
      <p:bldP spid="84000" grpId="0" animBg="1"/>
      <p:bldP spid="84001" grpId="0" animBg="1"/>
      <p:bldP spid="84002" grpId="0" animBg="1"/>
      <p:bldP spid="84003" grpId="0" animBg="1"/>
      <p:bldP spid="84004" grpId="0" animBg="1"/>
      <p:bldP spid="84005" grpId="0" animBg="1"/>
      <p:bldP spid="84006" grpId="0" animBg="1"/>
      <p:bldP spid="84007" grpId="0" animBg="1"/>
      <p:bldP spid="84008" grpId="0" animBg="1"/>
      <p:bldP spid="84009" grpId="0" animBg="1"/>
      <p:bldP spid="84010" grpId="0" animBg="1"/>
      <p:bldP spid="84011" grpId="0" animBg="1"/>
      <p:bldP spid="84012" grpId="0" animBg="1"/>
      <p:bldP spid="84013" grpId="0" animBg="1"/>
      <p:bldP spid="84014" grpId="0" animBg="1"/>
      <p:bldP spid="84015" grpId="0" animBg="1"/>
      <p:bldP spid="84016" grpId="0" animBg="1"/>
      <p:bldP spid="84017" grpId="0" animBg="1"/>
      <p:bldP spid="84018" grpId="0" animBg="1"/>
      <p:bldP spid="84019" grpId="0" animBg="1"/>
      <p:bldP spid="84020" grpId="0" animBg="1"/>
      <p:bldP spid="84021" grpId="0" animBg="1"/>
      <p:bldP spid="84022" grpId="0" animBg="1"/>
      <p:bldP spid="840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4CD886-579E-4D17-8880-C1942206DBA2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T FF Tables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6694488" cy="6969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smtClean="0"/>
              <a:t>Characteristic Table: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684213" y="3716338"/>
            <a:ext cx="66944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 sz="2400"/>
              <a:t>Excitation Table:</a:t>
            </a:r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1752600" y="2057400"/>
            <a:ext cx="2819400" cy="1371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3" name="Rectangle 6"/>
          <p:cNvSpPr>
            <a:spLocks noChangeAspect="1" noChangeArrowheads="1"/>
          </p:cNvSpPr>
          <p:nvPr/>
        </p:nvSpPr>
        <p:spPr bwMode="auto">
          <a:xfrm>
            <a:off x="3236913" y="2635250"/>
            <a:ext cx="98425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4" name="Rectangle 7"/>
          <p:cNvSpPr>
            <a:spLocks noChangeAspect="1" noChangeArrowheads="1"/>
          </p:cNvSpPr>
          <p:nvPr/>
        </p:nvSpPr>
        <p:spPr bwMode="auto">
          <a:xfrm>
            <a:off x="3236913" y="3001963"/>
            <a:ext cx="117475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Complement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5" name="Rectangle 8"/>
          <p:cNvSpPr>
            <a:spLocks noChangeAspect="1" noChangeArrowheads="1"/>
          </p:cNvSpPr>
          <p:nvPr/>
        </p:nvSpPr>
        <p:spPr bwMode="auto">
          <a:xfrm>
            <a:off x="3236913" y="2166938"/>
            <a:ext cx="1003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6" name="Rectangle 9"/>
          <p:cNvSpPr>
            <a:spLocks noChangeAspect="1" noChangeArrowheads="1"/>
          </p:cNvSpPr>
          <p:nvPr/>
        </p:nvSpPr>
        <p:spPr bwMode="auto">
          <a:xfrm>
            <a:off x="2012950" y="263525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7" name="Rectangle 10"/>
          <p:cNvSpPr>
            <a:spLocks noChangeAspect="1" noChangeArrowheads="1"/>
          </p:cNvSpPr>
          <p:nvPr/>
        </p:nvSpPr>
        <p:spPr bwMode="auto">
          <a:xfrm>
            <a:off x="2012950" y="300196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8" name="Rectangle 11"/>
          <p:cNvSpPr>
            <a:spLocks noChangeAspect="1" noChangeArrowheads="1"/>
          </p:cNvSpPr>
          <p:nvPr/>
        </p:nvSpPr>
        <p:spPr bwMode="auto">
          <a:xfrm>
            <a:off x="1997075" y="2166938"/>
            <a:ext cx="1524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9" name="Rectangle 12"/>
          <p:cNvSpPr>
            <a:spLocks noChangeAspect="1" noChangeArrowheads="1"/>
          </p:cNvSpPr>
          <p:nvPr/>
        </p:nvSpPr>
        <p:spPr bwMode="auto">
          <a:xfrm>
            <a:off x="2347913" y="2166938"/>
            <a:ext cx="65087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0" name="Rectangle 13"/>
          <p:cNvSpPr>
            <a:spLocks noChangeAspect="1" noChangeArrowheads="1"/>
          </p:cNvSpPr>
          <p:nvPr/>
        </p:nvSpPr>
        <p:spPr bwMode="auto">
          <a:xfrm>
            <a:off x="2478088" y="3001963"/>
            <a:ext cx="37782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1" name="Line 14"/>
          <p:cNvSpPr>
            <a:spLocks noChangeAspect="1" noChangeShapeType="1"/>
          </p:cNvSpPr>
          <p:nvPr/>
        </p:nvSpPr>
        <p:spPr bwMode="auto">
          <a:xfrm>
            <a:off x="2500313" y="3014663"/>
            <a:ext cx="133350" cy="3175"/>
          </a:xfrm>
          <a:prstGeom prst="line">
            <a:avLst/>
          </a:prstGeom>
          <a:noFill/>
          <a:ln w="190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32" name="Rectangle 15"/>
          <p:cNvSpPr>
            <a:spLocks noChangeAspect="1" noChangeArrowheads="1"/>
          </p:cNvSpPr>
          <p:nvPr/>
        </p:nvSpPr>
        <p:spPr bwMode="auto">
          <a:xfrm>
            <a:off x="2478088" y="2635250"/>
            <a:ext cx="37782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3" name="Line 16"/>
          <p:cNvSpPr>
            <a:spLocks noChangeShapeType="1"/>
          </p:cNvSpPr>
          <p:nvPr/>
        </p:nvSpPr>
        <p:spPr bwMode="auto">
          <a:xfrm>
            <a:off x="1841500" y="2544763"/>
            <a:ext cx="256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34" name="Rectangle 17"/>
          <p:cNvSpPr>
            <a:spLocks noChangeArrowheads="1"/>
          </p:cNvSpPr>
          <p:nvPr/>
        </p:nvSpPr>
        <p:spPr bwMode="auto">
          <a:xfrm>
            <a:off x="1835150" y="4248150"/>
            <a:ext cx="54737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5" name="Line 18"/>
          <p:cNvSpPr>
            <a:spLocks noChangeAspect="1" noChangeShapeType="1"/>
          </p:cNvSpPr>
          <p:nvPr/>
        </p:nvSpPr>
        <p:spPr bwMode="auto">
          <a:xfrm>
            <a:off x="1912938" y="4854575"/>
            <a:ext cx="3290887" cy="3175"/>
          </a:xfrm>
          <a:prstGeom prst="line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36" name="Rectangle 19"/>
          <p:cNvSpPr>
            <a:spLocks noChangeAspect="1" noChangeArrowheads="1"/>
          </p:cNvSpPr>
          <p:nvPr/>
        </p:nvSpPr>
        <p:spPr bwMode="auto">
          <a:xfrm>
            <a:off x="2678113" y="4476750"/>
            <a:ext cx="6508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Q(t+1)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7" name="Rectangle 20"/>
          <p:cNvSpPr>
            <a:spLocks noChangeAspect="1" noChangeArrowheads="1"/>
          </p:cNvSpPr>
          <p:nvPr/>
        </p:nvSpPr>
        <p:spPr bwMode="auto">
          <a:xfrm>
            <a:off x="294163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8" name="Rectangle 21"/>
          <p:cNvSpPr>
            <a:spLocks noChangeAspect="1" noChangeArrowheads="1"/>
          </p:cNvSpPr>
          <p:nvPr/>
        </p:nvSpPr>
        <p:spPr bwMode="auto">
          <a:xfrm>
            <a:off x="294163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9" name="Rectangle 22"/>
          <p:cNvSpPr>
            <a:spLocks noChangeAspect="1" noChangeArrowheads="1"/>
          </p:cNvSpPr>
          <p:nvPr/>
        </p:nvSpPr>
        <p:spPr bwMode="auto">
          <a:xfrm>
            <a:off x="294163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0" name="Rectangle 23"/>
          <p:cNvSpPr>
            <a:spLocks noChangeAspect="1" noChangeArrowheads="1"/>
          </p:cNvSpPr>
          <p:nvPr/>
        </p:nvSpPr>
        <p:spPr bwMode="auto">
          <a:xfrm>
            <a:off x="294163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1" name="Rectangle 24"/>
          <p:cNvSpPr>
            <a:spLocks noChangeAspect="1" noChangeArrowheads="1"/>
          </p:cNvSpPr>
          <p:nvPr/>
        </p:nvSpPr>
        <p:spPr bwMode="auto">
          <a:xfrm>
            <a:off x="2036763" y="4476750"/>
            <a:ext cx="406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Q(t)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2" name="Rectangle 25"/>
          <p:cNvSpPr>
            <a:spLocks noChangeAspect="1" noChangeArrowheads="1"/>
          </p:cNvSpPr>
          <p:nvPr/>
        </p:nvSpPr>
        <p:spPr bwMode="auto">
          <a:xfrm>
            <a:off x="2173288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3" name="Rectangle 26"/>
          <p:cNvSpPr>
            <a:spLocks noChangeAspect="1" noChangeArrowheads="1"/>
          </p:cNvSpPr>
          <p:nvPr/>
        </p:nvSpPr>
        <p:spPr bwMode="auto">
          <a:xfrm>
            <a:off x="2173288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4" name="Rectangle 27"/>
          <p:cNvSpPr>
            <a:spLocks noChangeAspect="1" noChangeArrowheads="1"/>
          </p:cNvSpPr>
          <p:nvPr/>
        </p:nvSpPr>
        <p:spPr bwMode="auto">
          <a:xfrm>
            <a:off x="2173288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5" name="Rectangle 28"/>
          <p:cNvSpPr>
            <a:spLocks noChangeAspect="1" noChangeArrowheads="1"/>
          </p:cNvSpPr>
          <p:nvPr/>
        </p:nvSpPr>
        <p:spPr bwMode="auto">
          <a:xfrm>
            <a:off x="2173288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6" name="Rectangle 29"/>
          <p:cNvSpPr>
            <a:spLocks noChangeAspect="1" noChangeArrowheads="1"/>
          </p:cNvSpPr>
          <p:nvPr/>
        </p:nvSpPr>
        <p:spPr bwMode="auto">
          <a:xfrm>
            <a:off x="4121150" y="4476750"/>
            <a:ext cx="1003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Operation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7" name="Rectangle 30"/>
          <p:cNvSpPr>
            <a:spLocks noChangeAspect="1" noChangeArrowheads="1"/>
          </p:cNvSpPr>
          <p:nvPr/>
        </p:nvSpPr>
        <p:spPr bwMode="auto">
          <a:xfrm>
            <a:off x="3522663" y="4940300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8" name="Rectangle 31"/>
          <p:cNvSpPr>
            <a:spLocks noChangeAspect="1" noChangeArrowheads="1"/>
          </p:cNvSpPr>
          <p:nvPr/>
        </p:nvSpPr>
        <p:spPr bwMode="auto">
          <a:xfrm>
            <a:off x="3522663" y="5267325"/>
            <a:ext cx="1143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49" name="Rectangle 32"/>
          <p:cNvSpPr>
            <a:spLocks noChangeAspect="1" noChangeArrowheads="1"/>
          </p:cNvSpPr>
          <p:nvPr/>
        </p:nvSpPr>
        <p:spPr bwMode="auto">
          <a:xfrm>
            <a:off x="3497263" y="5903913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0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0" name="Rectangle 33"/>
          <p:cNvSpPr>
            <a:spLocks noChangeAspect="1" noChangeArrowheads="1"/>
          </p:cNvSpPr>
          <p:nvPr/>
        </p:nvSpPr>
        <p:spPr bwMode="auto">
          <a:xfrm>
            <a:off x="3497263" y="5589588"/>
            <a:ext cx="114300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1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1" name="Rectangle 34"/>
          <p:cNvSpPr>
            <a:spLocks noChangeAspect="1" noChangeArrowheads="1"/>
          </p:cNvSpPr>
          <p:nvPr/>
        </p:nvSpPr>
        <p:spPr bwMode="auto">
          <a:xfrm>
            <a:off x="3522663" y="4476750"/>
            <a:ext cx="152400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rgbClr val="231F20"/>
                </a:solidFill>
                <a:latin typeface="TimesTen" pitchFamily="18" charset="0"/>
              </a:rPr>
              <a:t>T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2" name="Rectangle 35"/>
          <p:cNvSpPr>
            <a:spLocks noChangeAspect="1" noChangeArrowheads="1"/>
          </p:cNvSpPr>
          <p:nvPr/>
        </p:nvSpPr>
        <p:spPr bwMode="auto">
          <a:xfrm>
            <a:off x="4121150" y="4940300"/>
            <a:ext cx="2611438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3" name="Rectangle 36"/>
          <p:cNvSpPr>
            <a:spLocks noChangeAspect="1" noChangeArrowheads="1"/>
          </p:cNvSpPr>
          <p:nvPr/>
        </p:nvSpPr>
        <p:spPr bwMode="auto">
          <a:xfrm>
            <a:off x="4121150" y="5267325"/>
            <a:ext cx="1387475" cy="274638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4" name="Rectangle 37"/>
          <p:cNvSpPr>
            <a:spLocks noChangeAspect="1" noChangeArrowheads="1"/>
          </p:cNvSpPr>
          <p:nvPr/>
        </p:nvSpPr>
        <p:spPr bwMode="auto">
          <a:xfrm>
            <a:off x="4121150" y="5589588"/>
            <a:ext cx="1674813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Toggle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5" name="Rectangle 38"/>
          <p:cNvSpPr>
            <a:spLocks noChangeAspect="1" noChangeArrowheads="1"/>
          </p:cNvSpPr>
          <p:nvPr/>
        </p:nvSpPr>
        <p:spPr bwMode="auto">
          <a:xfrm>
            <a:off x="4121150" y="5903913"/>
            <a:ext cx="2466975" cy="274637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rgbClr val="231F20"/>
                </a:solidFill>
                <a:latin typeface="TimesTen" pitchFamily="18" charset="0"/>
              </a:rPr>
              <a:t>No Change</a:t>
            </a:r>
            <a:endParaRPr lang="en-US" altLang="fa-IR" sz="6000" b="0" u="sng" baseline="-25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56" name="Line 39"/>
          <p:cNvSpPr>
            <a:spLocks noChangeShapeType="1"/>
          </p:cNvSpPr>
          <p:nvPr/>
        </p:nvSpPr>
        <p:spPr bwMode="auto">
          <a:xfrm>
            <a:off x="3430588" y="4459288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6057" name="Line 40"/>
          <p:cNvSpPr>
            <a:spLocks noChangeShapeType="1"/>
          </p:cNvSpPr>
          <p:nvPr/>
        </p:nvSpPr>
        <p:spPr bwMode="auto">
          <a:xfrm>
            <a:off x="2457450" y="46418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4" grpId="0" animBg="1"/>
      <p:bldP spid="86035" grpId="0" animBg="1"/>
      <p:bldP spid="86036" grpId="0" animBg="1"/>
      <p:bldP spid="86037" grpId="0" animBg="1"/>
      <p:bldP spid="86038" grpId="0" animBg="1"/>
      <p:bldP spid="86039" grpId="0" animBg="1"/>
      <p:bldP spid="86040" grpId="0" animBg="1"/>
      <p:bldP spid="86041" grpId="0" animBg="1"/>
      <p:bldP spid="86042" grpId="0" animBg="1"/>
      <p:bldP spid="86043" grpId="0" animBg="1"/>
      <p:bldP spid="86044" grpId="0" animBg="1"/>
      <p:bldP spid="86045" grpId="0" animBg="1"/>
      <p:bldP spid="86046" grpId="0" animBg="1"/>
      <p:bldP spid="86047" grpId="0" animBg="1"/>
      <p:bldP spid="86048" grpId="0" animBg="1"/>
      <p:bldP spid="86049" grpId="0" animBg="1"/>
      <p:bldP spid="86050" grpId="0" animBg="1"/>
      <p:bldP spid="86051" grpId="0" animBg="1"/>
      <p:bldP spid="86052" grpId="0" animBg="1"/>
      <p:bldP spid="86053" grpId="0" animBg="1"/>
      <p:bldP spid="86054" grpId="0" animBg="1"/>
      <p:bldP spid="86055" grpId="0" animBg="1"/>
      <p:bldP spid="86056" grpId="0" animBg="1"/>
      <p:bldP spid="8605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64DE4E-BE5B-4989-8B43-32DC1DD81E51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985838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Design by DFF</a:t>
            </a:r>
          </a:p>
        </p:txBody>
      </p:sp>
      <p:pic>
        <p:nvPicPr>
          <p:cNvPr id="880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0050"/>
            <a:ext cx="3344862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6858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2E8949-09DA-4A55-893B-0BA774B2EAB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149475" y="1006475"/>
            <a:ext cx="47021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A(t + 1) = D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(A,B,X) = 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 </a:t>
            </a: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(2,4,5,6)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B(t + 1) = D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(A,B,X) =  </a:t>
            </a: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(1,3,5,6)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Y(A,B,X) =  </a:t>
            </a:r>
            <a:r>
              <a:rPr lang="en-US" altLang="fa-IR" sz="2400" b="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(1,5)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-2041525" y="2774950"/>
          <a:ext cx="9372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3" name="Document" r:id="rId4" imgW="5629656" imgH="615696" progId="Word.Document.8">
                  <p:embed/>
                </p:oleObj>
              </mc:Choice>
              <mc:Fallback>
                <p:oleObj name="Document" r:id="rId4" imgW="5629656" imgH="61569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41525" y="2774950"/>
                        <a:ext cx="9372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1844675" y="3384550"/>
            <a:ext cx="10668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3657600" y="3121025"/>
            <a:ext cx="304800" cy="685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143000" y="4005263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fa-IR" sz="14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AB + BX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2133600" y="40354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28194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1981200" y="2816225"/>
          <a:ext cx="9448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4" name="Document" r:id="rId6" imgW="5629656" imgH="615696" progId="Word.Document.8">
                  <p:embed/>
                </p:oleObj>
              </mc:Choice>
              <mc:Fallback>
                <p:oleObj name="Document" r:id="rId6" imgW="5629656" imgH="615696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16225"/>
                        <a:ext cx="94488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Line 12"/>
          <p:cNvSpPr>
            <a:spLocks noChangeShapeType="1"/>
          </p:cNvSpPr>
          <p:nvPr/>
        </p:nvSpPr>
        <p:spPr bwMode="auto">
          <a:xfrm flipH="1" flipV="1">
            <a:off x="701675" y="231775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609600" y="25844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H="1" flipV="1">
            <a:off x="4756150" y="227647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4664075" y="254317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5502275" y="4040188"/>
            <a:ext cx="302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AX + BX + ABX</a:t>
            </a:r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62484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>
            <a:off x="70104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8229600" y="4035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2" name="Oval 20"/>
          <p:cNvSpPr>
            <a:spLocks noChangeArrowheads="1"/>
          </p:cNvSpPr>
          <p:nvPr/>
        </p:nvSpPr>
        <p:spPr bwMode="auto">
          <a:xfrm>
            <a:off x="6492875" y="3079750"/>
            <a:ext cx="457200" cy="762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33" name="Oval 21"/>
          <p:cNvSpPr>
            <a:spLocks noChangeArrowheads="1"/>
          </p:cNvSpPr>
          <p:nvPr/>
        </p:nvSpPr>
        <p:spPr bwMode="auto">
          <a:xfrm>
            <a:off x="6416675" y="3079750"/>
            <a:ext cx="10668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-381000" y="5330825"/>
          <a:ext cx="9982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5" name="Document" r:id="rId8" imgW="5629656" imgH="615696" progId="Word.Document.8">
                  <p:embed/>
                </p:oleObj>
              </mc:Choice>
              <mc:Fallback>
                <p:oleObj name="Document" r:id="rId8" imgW="5629656" imgH="615696" progId="Word.Documen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1000" y="5330825"/>
                        <a:ext cx="9982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5" name="Line 23"/>
          <p:cNvSpPr>
            <a:spLocks noChangeShapeType="1"/>
          </p:cNvSpPr>
          <p:nvPr/>
        </p:nvSpPr>
        <p:spPr bwMode="auto">
          <a:xfrm flipH="1" flipV="1">
            <a:off x="2601913" y="487362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2541588" y="52514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2846388" y="487045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6689725" y="55245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Y = BX</a:t>
            </a:r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7315200" y="5559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0140" name="Oval 28"/>
          <p:cNvSpPr>
            <a:spLocks noChangeArrowheads="1"/>
          </p:cNvSpPr>
          <p:nvPr/>
        </p:nvSpPr>
        <p:spPr bwMode="auto">
          <a:xfrm>
            <a:off x="4419600" y="5559425"/>
            <a:ext cx="457200" cy="762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1108075" y="24653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5162550" y="24241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BX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F7894C-6F66-4AC2-95A6-782E38754834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graphicFrame>
        <p:nvGraphicFramePr>
          <p:cNvPr id="9216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84263" y="1908175"/>
          <a:ext cx="6656387" cy="435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Bitmap Image" r:id="rId4" imgW="6973273" imgH="4563112" progId="Paint.Picture">
                  <p:embed/>
                </p:oleObj>
              </mc:Choice>
              <mc:Fallback>
                <p:oleObj name="Bitmap Image" r:id="rId4" imgW="6973273" imgH="456311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908175"/>
                        <a:ext cx="6656387" cy="435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685800" y="1268413"/>
            <a:ext cx="7631113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668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fa-IR" sz="2400" b="0"/>
              <a:t>Logic Diagram for Circuit with D Flip-Flops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01E0B-CEFE-4CE5-AA59-B4166CCE3B69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332656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3600102"/>
            <a:ext cx="3273425" cy="1989138"/>
            <a:chOff x="295" y="1964"/>
            <a:chExt cx="2062" cy="1253"/>
          </a:xfrm>
        </p:grpSpPr>
        <p:sp>
          <p:nvSpPr>
            <p:cNvPr id="94217" name="Rectangle 5"/>
            <p:cNvSpPr>
              <a:spLocks noChangeArrowheads="1"/>
            </p:cNvSpPr>
            <p:nvPr/>
          </p:nvSpPr>
          <p:spPr bwMode="auto">
            <a:xfrm>
              <a:off x="295" y="1964"/>
              <a:ext cx="2042" cy="1253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8" name="Line 6"/>
            <p:cNvSpPr>
              <a:spLocks noChangeAspect="1" noChangeShapeType="1"/>
            </p:cNvSpPr>
            <p:nvPr/>
          </p:nvSpPr>
          <p:spPr bwMode="auto">
            <a:xfrm>
              <a:off x="341" y="2346"/>
              <a:ext cx="1993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19" name="Rectangle 7"/>
            <p:cNvSpPr>
              <a:spLocks noChangeAspect="1" noChangeArrowheads="1"/>
            </p:cNvSpPr>
            <p:nvPr/>
          </p:nvSpPr>
          <p:spPr bwMode="auto">
            <a:xfrm>
              <a:off x="826" y="2108"/>
              <a:ext cx="274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Q(t+1)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0" name="Rectangle 8"/>
            <p:cNvSpPr>
              <a:spLocks noChangeAspect="1" noChangeArrowheads="1"/>
            </p:cNvSpPr>
            <p:nvPr/>
          </p:nvSpPr>
          <p:spPr bwMode="auto">
            <a:xfrm>
              <a:off x="992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1" name="Rectangle 9"/>
            <p:cNvSpPr>
              <a:spLocks noChangeAspect="1" noChangeArrowheads="1"/>
            </p:cNvSpPr>
            <p:nvPr/>
          </p:nvSpPr>
          <p:spPr bwMode="auto">
            <a:xfrm>
              <a:off x="992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2" name="Rectangle 10"/>
            <p:cNvSpPr>
              <a:spLocks noChangeAspect="1" noChangeArrowheads="1"/>
            </p:cNvSpPr>
            <p:nvPr/>
          </p:nvSpPr>
          <p:spPr bwMode="auto">
            <a:xfrm>
              <a:off x="992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3" name="Rectangle 11"/>
            <p:cNvSpPr>
              <a:spLocks noChangeAspect="1" noChangeArrowheads="1"/>
            </p:cNvSpPr>
            <p:nvPr/>
          </p:nvSpPr>
          <p:spPr bwMode="auto">
            <a:xfrm>
              <a:off x="992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4" name="Rectangle 12"/>
            <p:cNvSpPr>
              <a:spLocks noChangeAspect="1" noChangeArrowheads="1"/>
            </p:cNvSpPr>
            <p:nvPr/>
          </p:nvSpPr>
          <p:spPr bwMode="auto">
            <a:xfrm>
              <a:off x="422" y="2108"/>
              <a:ext cx="171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Q(t)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5" name="Rectangle 13"/>
            <p:cNvSpPr>
              <a:spLocks noChangeAspect="1" noChangeArrowheads="1"/>
            </p:cNvSpPr>
            <p:nvPr/>
          </p:nvSpPr>
          <p:spPr bwMode="auto">
            <a:xfrm>
              <a:off x="508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6" name="Rectangle 14"/>
            <p:cNvSpPr>
              <a:spLocks noChangeAspect="1" noChangeArrowheads="1"/>
            </p:cNvSpPr>
            <p:nvPr/>
          </p:nvSpPr>
          <p:spPr bwMode="auto">
            <a:xfrm>
              <a:off x="508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7" name="Rectangle 15"/>
            <p:cNvSpPr>
              <a:spLocks noChangeAspect="1" noChangeArrowheads="1"/>
            </p:cNvSpPr>
            <p:nvPr/>
          </p:nvSpPr>
          <p:spPr bwMode="auto">
            <a:xfrm>
              <a:off x="508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8" name="Rectangle 16"/>
            <p:cNvSpPr>
              <a:spLocks noChangeAspect="1" noChangeArrowheads="1"/>
            </p:cNvSpPr>
            <p:nvPr/>
          </p:nvSpPr>
          <p:spPr bwMode="auto">
            <a:xfrm>
              <a:off x="508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9" name="Rectangle 17"/>
            <p:cNvSpPr>
              <a:spLocks noChangeAspect="1" noChangeArrowheads="1"/>
            </p:cNvSpPr>
            <p:nvPr/>
          </p:nvSpPr>
          <p:spPr bwMode="auto">
            <a:xfrm>
              <a:off x="1735" y="2108"/>
              <a:ext cx="42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Operation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0" name="Rectangle 18"/>
            <p:cNvSpPr>
              <a:spLocks noChangeAspect="1" noChangeArrowheads="1"/>
            </p:cNvSpPr>
            <p:nvPr/>
          </p:nvSpPr>
          <p:spPr bwMode="auto">
            <a:xfrm>
              <a:off x="1505" y="2400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1" name="Rectangle 19"/>
            <p:cNvSpPr>
              <a:spLocks noChangeAspect="1" noChangeArrowheads="1"/>
            </p:cNvSpPr>
            <p:nvPr/>
          </p:nvSpPr>
          <p:spPr bwMode="auto">
            <a:xfrm>
              <a:off x="1505" y="2606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2" name="Rectangle 20"/>
            <p:cNvSpPr>
              <a:spLocks noChangeAspect="1" noChangeArrowheads="1"/>
            </p:cNvSpPr>
            <p:nvPr/>
          </p:nvSpPr>
          <p:spPr bwMode="auto">
            <a:xfrm>
              <a:off x="1523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3" name="Rectangle 21"/>
            <p:cNvSpPr>
              <a:spLocks noChangeAspect="1" noChangeArrowheads="1"/>
            </p:cNvSpPr>
            <p:nvPr/>
          </p:nvSpPr>
          <p:spPr bwMode="auto">
            <a:xfrm>
              <a:off x="1523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4" name="Rectangle 22"/>
            <p:cNvSpPr>
              <a:spLocks noChangeAspect="1" noChangeArrowheads="1"/>
            </p:cNvSpPr>
            <p:nvPr/>
          </p:nvSpPr>
          <p:spPr bwMode="auto">
            <a:xfrm>
              <a:off x="1505" y="2108"/>
              <a:ext cx="75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K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5" name="Rectangle 23"/>
            <p:cNvSpPr>
              <a:spLocks noChangeAspect="1" noChangeArrowheads="1"/>
            </p:cNvSpPr>
            <p:nvPr/>
          </p:nvSpPr>
          <p:spPr bwMode="auto">
            <a:xfrm>
              <a:off x="1358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6" name="Rectangle 24"/>
            <p:cNvSpPr>
              <a:spLocks noChangeAspect="1" noChangeArrowheads="1"/>
            </p:cNvSpPr>
            <p:nvPr/>
          </p:nvSpPr>
          <p:spPr bwMode="auto">
            <a:xfrm>
              <a:off x="1358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7" name="Rectangle 25"/>
            <p:cNvSpPr>
              <a:spLocks noChangeAspect="1" noChangeArrowheads="1"/>
            </p:cNvSpPr>
            <p:nvPr/>
          </p:nvSpPr>
          <p:spPr bwMode="auto">
            <a:xfrm>
              <a:off x="1342" y="3007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8" name="Rectangle 26"/>
            <p:cNvSpPr>
              <a:spLocks noChangeAspect="1" noChangeArrowheads="1"/>
            </p:cNvSpPr>
            <p:nvPr/>
          </p:nvSpPr>
          <p:spPr bwMode="auto">
            <a:xfrm>
              <a:off x="1342" y="2809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9" name="Rectangle 27"/>
            <p:cNvSpPr>
              <a:spLocks noChangeAspect="1" noChangeArrowheads="1"/>
            </p:cNvSpPr>
            <p:nvPr/>
          </p:nvSpPr>
          <p:spPr bwMode="auto">
            <a:xfrm>
              <a:off x="1358" y="2108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J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0" name="Rectangle 28"/>
            <p:cNvSpPr>
              <a:spLocks noChangeAspect="1" noChangeArrowheads="1"/>
            </p:cNvSpPr>
            <p:nvPr/>
          </p:nvSpPr>
          <p:spPr bwMode="auto">
            <a:xfrm>
              <a:off x="1735" y="2400"/>
              <a:ext cx="62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No change/reset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1" name="Rectangle 29"/>
            <p:cNvSpPr>
              <a:spLocks noChangeAspect="1" noChangeArrowheads="1"/>
            </p:cNvSpPr>
            <p:nvPr/>
          </p:nvSpPr>
          <p:spPr bwMode="auto">
            <a:xfrm>
              <a:off x="1735" y="2606"/>
              <a:ext cx="421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Set/Toggle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2" name="Rectangle 30"/>
            <p:cNvSpPr>
              <a:spLocks noChangeAspect="1" noChangeArrowheads="1"/>
            </p:cNvSpPr>
            <p:nvPr/>
          </p:nvSpPr>
          <p:spPr bwMode="auto">
            <a:xfrm>
              <a:off x="1735" y="2809"/>
              <a:ext cx="51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Reset/Toggle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3" name="Rectangle 31"/>
            <p:cNvSpPr>
              <a:spLocks noChangeAspect="1" noChangeArrowheads="1"/>
            </p:cNvSpPr>
            <p:nvPr/>
          </p:nvSpPr>
          <p:spPr bwMode="auto">
            <a:xfrm>
              <a:off x="1735" y="3007"/>
              <a:ext cx="56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No Change/set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4" name="Line 32"/>
            <p:cNvSpPr>
              <a:spLocks noChangeShapeType="1"/>
            </p:cNvSpPr>
            <p:nvPr/>
          </p:nvSpPr>
          <p:spPr bwMode="auto">
            <a:xfrm>
              <a:off x="1300" y="2097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5" name="Line 33"/>
            <p:cNvSpPr>
              <a:spLocks noChangeShapeType="1"/>
            </p:cNvSpPr>
            <p:nvPr/>
          </p:nvSpPr>
          <p:spPr bwMode="auto">
            <a:xfrm>
              <a:off x="687" y="221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pic>
        <p:nvPicPr>
          <p:cNvPr id="2278434" name="Picture 3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97"/>
          <a:stretch/>
        </p:blipFill>
        <p:spPr bwMode="auto">
          <a:xfrm>
            <a:off x="3203847" y="764704"/>
            <a:ext cx="1128557" cy="26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79"/>
          <a:stretch/>
        </p:blipFill>
        <p:spPr bwMode="auto">
          <a:xfrm>
            <a:off x="323528" y="825725"/>
            <a:ext cx="288032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01E0B-CEFE-4CE5-AA59-B4166CCE3B69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332656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3600" dirty="0" smtClean="0"/>
              <a:t>Example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3429000"/>
            <a:ext cx="3273425" cy="1989138"/>
            <a:chOff x="295" y="1964"/>
            <a:chExt cx="2062" cy="1253"/>
          </a:xfrm>
        </p:grpSpPr>
        <p:sp>
          <p:nvSpPr>
            <p:cNvPr id="94217" name="Rectangle 5"/>
            <p:cNvSpPr>
              <a:spLocks noChangeArrowheads="1"/>
            </p:cNvSpPr>
            <p:nvPr/>
          </p:nvSpPr>
          <p:spPr bwMode="auto">
            <a:xfrm>
              <a:off x="295" y="1964"/>
              <a:ext cx="2042" cy="1253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18" name="Line 6"/>
            <p:cNvSpPr>
              <a:spLocks noChangeAspect="1" noChangeShapeType="1"/>
            </p:cNvSpPr>
            <p:nvPr/>
          </p:nvSpPr>
          <p:spPr bwMode="auto">
            <a:xfrm>
              <a:off x="341" y="2346"/>
              <a:ext cx="1993" cy="2"/>
            </a:xfrm>
            <a:prstGeom prst="line">
              <a:avLst/>
            </a:prstGeom>
            <a:noFill/>
            <a:ln w="6350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19" name="Rectangle 7"/>
            <p:cNvSpPr>
              <a:spLocks noChangeAspect="1" noChangeArrowheads="1"/>
            </p:cNvSpPr>
            <p:nvPr/>
          </p:nvSpPr>
          <p:spPr bwMode="auto">
            <a:xfrm>
              <a:off x="826" y="2108"/>
              <a:ext cx="274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Q(t+1)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0" name="Rectangle 8"/>
            <p:cNvSpPr>
              <a:spLocks noChangeAspect="1" noChangeArrowheads="1"/>
            </p:cNvSpPr>
            <p:nvPr/>
          </p:nvSpPr>
          <p:spPr bwMode="auto">
            <a:xfrm>
              <a:off x="992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1" name="Rectangle 9"/>
            <p:cNvSpPr>
              <a:spLocks noChangeAspect="1" noChangeArrowheads="1"/>
            </p:cNvSpPr>
            <p:nvPr/>
          </p:nvSpPr>
          <p:spPr bwMode="auto">
            <a:xfrm>
              <a:off x="992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2" name="Rectangle 10"/>
            <p:cNvSpPr>
              <a:spLocks noChangeAspect="1" noChangeArrowheads="1"/>
            </p:cNvSpPr>
            <p:nvPr/>
          </p:nvSpPr>
          <p:spPr bwMode="auto">
            <a:xfrm>
              <a:off x="992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3" name="Rectangle 11"/>
            <p:cNvSpPr>
              <a:spLocks noChangeAspect="1" noChangeArrowheads="1"/>
            </p:cNvSpPr>
            <p:nvPr/>
          </p:nvSpPr>
          <p:spPr bwMode="auto">
            <a:xfrm>
              <a:off x="992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4" name="Rectangle 12"/>
            <p:cNvSpPr>
              <a:spLocks noChangeAspect="1" noChangeArrowheads="1"/>
            </p:cNvSpPr>
            <p:nvPr/>
          </p:nvSpPr>
          <p:spPr bwMode="auto">
            <a:xfrm>
              <a:off x="422" y="2108"/>
              <a:ext cx="171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Q(t)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5" name="Rectangle 13"/>
            <p:cNvSpPr>
              <a:spLocks noChangeAspect="1" noChangeArrowheads="1"/>
            </p:cNvSpPr>
            <p:nvPr/>
          </p:nvSpPr>
          <p:spPr bwMode="auto">
            <a:xfrm>
              <a:off x="508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6" name="Rectangle 14"/>
            <p:cNvSpPr>
              <a:spLocks noChangeAspect="1" noChangeArrowheads="1"/>
            </p:cNvSpPr>
            <p:nvPr/>
          </p:nvSpPr>
          <p:spPr bwMode="auto">
            <a:xfrm>
              <a:off x="508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7" name="Rectangle 15"/>
            <p:cNvSpPr>
              <a:spLocks noChangeAspect="1" noChangeArrowheads="1"/>
            </p:cNvSpPr>
            <p:nvPr/>
          </p:nvSpPr>
          <p:spPr bwMode="auto">
            <a:xfrm>
              <a:off x="508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8" name="Rectangle 16"/>
            <p:cNvSpPr>
              <a:spLocks noChangeAspect="1" noChangeArrowheads="1"/>
            </p:cNvSpPr>
            <p:nvPr/>
          </p:nvSpPr>
          <p:spPr bwMode="auto">
            <a:xfrm>
              <a:off x="508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29" name="Rectangle 17"/>
            <p:cNvSpPr>
              <a:spLocks noChangeAspect="1" noChangeArrowheads="1"/>
            </p:cNvSpPr>
            <p:nvPr/>
          </p:nvSpPr>
          <p:spPr bwMode="auto">
            <a:xfrm>
              <a:off x="1735" y="2108"/>
              <a:ext cx="42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Operation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0" name="Rectangle 18"/>
            <p:cNvSpPr>
              <a:spLocks noChangeAspect="1" noChangeArrowheads="1"/>
            </p:cNvSpPr>
            <p:nvPr/>
          </p:nvSpPr>
          <p:spPr bwMode="auto">
            <a:xfrm>
              <a:off x="1505" y="2400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1" name="Rectangle 19"/>
            <p:cNvSpPr>
              <a:spLocks noChangeAspect="1" noChangeArrowheads="1"/>
            </p:cNvSpPr>
            <p:nvPr/>
          </p:nvSpPr>
          <p:spPr bwMode="auto">
            <a:xfrm>
              <a:off x="1505" y="2606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2" name="Rectangle 20"/>
            <p:cNvSpPr>
              <a:spLocks noChangeAspect="1" noChangeArrowheads="1"/>
            </p:cNvSpPr>
            <p:nvPr/>
          </p:nvSpPr>
          <p:spPr bwMode="auto">
            <a:xfrm>
              <a:off x="1523" y="3007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3" name="Rectangle 21"/>
            <p:cNvSpPr>
              <a:spLocks noChangeAspect="1" noChangeArrowheads="1"/>
            </p:cNvSpPr>
            <p:nvPr/>
          </p:nvSpPr>
          <p:spPr bwMode="auto">
            <a:xfrm>
              <a:off x="1523" y="2809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4" name="Rectangle 22"/>
            <p:cNvSpPr>
              <a:spLocks noChangeAspect="1" noChangeArrowheads="1"/>
            </p:cNvSpPr>
            <p:nvPr/>
          </p:nvSpPr>
          <p:spPr bwMode="auto">
            <a:xfrm>
              <a:off x="1505" y="2108"/>
              <a:ext cx="75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K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5" name="Rectangle 23"/>
            <p:cNvSpPr>
              <a:spLocks noChangeAspect="1" noChangeArrowheads="1"/>
            </p:cNvSpPr>
            <p:nvPr/>
          </p:nvSpPr>
          <p:spPr bwMode="auto">
            <a:xfrm>
              <a:off x="1358" y="2400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0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6" name="Rectangle 24"/>
            <p:cNvSpPr>
              <a:spLocks noChangeAspect="1" noChangeArrowheads="1"/>
            </p:cNvSpPr>
            <p:nvPr/>
          </p:nvSpPr>
          <p:spPr bwMode="auto">
            <a:xfrm>
              <a:off x="1358" y="2606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1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7" name="Rectangle 25"/>
            <p:cNvSpPr>
              <a:spLocks noChangeAspect="1" noChangeArrowheads="1"/>
            </p:cNvSpPr>
            <p:nvPr/>
          </p:nvSpPr>
          <p:spPr bwMode="auto">
            <a:xfrm>
              <a:off x="1342" y="3007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8" name="Rectangle 26"/>
            <p:cNvSpPr>
              <a:spLocks noChangeAspect="1" noChangeArrowheads="1"/>
            </p:cNvSpPr>
            <p:nvPr/>
          </p:nvSpPr>
          <p:spPr bwMode="auto">
            <a:xfrm>
              <a:off x="1342" y="2809"/>
              <a:ext cx="69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X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39" name="Rectangle 27"/>
            <p:cNvSpPr>
              <a:spLocks noChangeAspect="1" noChangeArrowheads="1"/>
            </p:cNvSpPr>
            <p:nvPr/>
          </p:nvSpPr>
          <p:spPr bwMode="auto">
            <a:xfrm>
              <a:off x="1358" y="2108"/>
              <a:ext cx="4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>
                  <a:solidFill>
                    <a:srgbClr val="231F20"/>
                  </a:solidFill>
                  <a:latin typeface="TimesTen" pitchFamily="18" charset="0"/>
                </a:rPr>
                <a:t>J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0" name="Rectangle 28"/>
            <p:cNvSpPr>
              <a:spLocks noChangeAspect="1" noChangeArrowheads="1"/>
            </p:cNvSpPr>
            <p:nvPr/>
          </p:nvSpPr>
          <p:spPr bwMode="auto">
            <a:xfrm>
              <a:off x="1735" y="2400"/>
              <a:ext cx="62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No change/reset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1" name="Rectangle 29"/>
            <p:cNvSpPr>
              <a:spLocks noChangeAspect="1" noChangeArrowheads="1"/>
            </p:cNvSpPr>
            <p:nvPr/>
          </p:nvSpPr>
          <p:spPr bwMode="auto">
            <a:xfrm>
              <a:off x="1735" y="2606"/>
              <a:ext cx="421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Set/Toggle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2" name="Rectangle 30"/>
            <p:cNvSpPr>
              <a:spLocks noChangeAspect="1" noChangeArrowheads="1"/>
            </p:cNvSpPr>
            <p:nvPr/>
          </p:nvSpPr>
          <p:spPr bwMode="auto">
            <a:xfrm>
              <a:off x="1735" y="2809"/>
              <a:ext cx="512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Reset/Toggle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3" name="Rectangle 31"/>
            <p:cNvSpPr>
              <a:spLocks noChangeAspect="1" noChangeArrowheads="1"/>
            </p:cNvSpPr>
            <p:nvPr/>
          </p:nvSpPr>
          <p:spPr bwMode="auto">
            <a:xfrm>
              <a:off x="1735" y="3007"/>
              <a:ext cx="568" cy="11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fa-IR" sz="1200" b="0">
                  <a:solidFill>
                    <a:srgbClr val="231F20"/>
                  </a:solidFill>
                  <a:latin typeface="TimesTen" pitchFamily="18" charset="0"/>
                </a:rPr>
                <a:t>No Change/set</a:t>
              </a:r>
              <a:endParaRPr lang="en-US" altLang="fa-IR" sz="4400" b="0" u="sng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4244" name="Line 32"/>
            <p:cNvSpPr>
              <a:spLocks noChangeShapeType="1"/>
            </p:cNvSpPr>
            <p:nvPr/>
          </p:nvSpPr>
          <p:spPr bwMode="auto">
            <a:xfrm>
              <a:off x="1300" y="2097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94245" name="Line 33"/>
            <p:cNvSpPr>
              <a:spLocks noChangeShapeType="1"/>
            </p:cNvSpPr>
            <p:nvPr/>
          </p:nvSpPr>
          <p:spPr bwMode="auto">
            <a:xfrm>
              <a:off x="687" y="221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pic>
        <p:nvPicPr>
          <p:cNvPr id="2278434" name="Picture 3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97"/>
          <a:stretch/>
        </p:blipFill>
        <p:spPr bwMode="auto">
          <a:xfrm>
            <a:off x="3203847" y="764704"/>
            <a:ext cx="1128557" cy="26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8435" name="Picture 3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4300" y="3527450"/>
            <a:ext cx="4751388" cy="2709862"/>
          </a:xfrm>
          <a:noFill/>
        </p:spPr>
      </p:pic>
      <p:sp>
        <p:nvSpPr>
          <p:cNvPr id="2278436" name="Rectangle 36"/>
          <p:cNvSpPr>
            <a:spLocks noChangeArrowheads="1"/>
          </p:cNvSpPr>
          <p:nvPr/>
        </p:nvSpPr>
        <p:spPr bwMode="auto">
          <a:xfrm>
            <a:off x="-684584" y="5301208"/>
            <a:ext cx="4392613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79538" indent="-3508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28800" indent="-334963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fa-IR" sz="2400" b="0" dirty="0"/>
              <a:t>Don’t cares</a:t>
            </a:r>
          </a:p>
          <a:p>
            <a:pPr lvl="2" eaLnBrk="1" hangingPunct="1"/>
            <a:r>
              <a:rPr lang="en-US" altLang="fa-IR" sz="2000" b="0" dirty="0"/>
              <a:t>lead to simpler combinational circuit</a:t>
            </a:r>
          </a:p>
        </p:txBody>
      </p:sp>
      <p:pic>
        <p:nvPicPr>
          <p:cNvPr id="40" name="Picture 3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79"/>
          <a:stretch/>
        </p:blipFill>
        <p:spPr bwMode="auto">
          <a:xfrm>
            <a:off x="323528" y="825725"/>
            <a:ext cx="2880320" cy="270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70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7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7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84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B2552F-3A34-4BFF-B83E-AACA18CA400B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Sequence Detector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219200"/>
            <a:ext cx="7486650" cy="914400"/>
          </a:xfrm>
        </p:spPr>
        <p:txBody>
          <a:bodyPr/>
          <a:lstStyle/>
          <a:p>
            <a:pPr eaLnBrk="1" hangingPunct="1"/>
            <a:r>
              <a:rPr lang="en-US" altLang="fa-IR" sz="3200" smtClean="0"/>
              <a:t>101 sequence Detector</a:t>
            </a:r>
          </a:p>
        </p:txBody>
      </p:sp>
      <p:pic>
        <p:nvPicPr>
          <p:cNvPr id="14341" name="Picture 4" descr="roth+f14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103687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16357" name="Group 101"/>
          <p:cNvGraphicFramePr>
            <a:graphicFrameLocks noGrp="1"/>
          </p:cNvGraphicFramePr>
          <p:nvPr/>
        </p:nvGraphicFramePr>
        <p:xfrm>
          <a:off x="431800" y="4724400"/>
          <a:ext cx="8331200" cy="1343025"/>
        </p:xfrm>
        <a:graphic>
          <a:graphicData uri="http://schemas.openxmlformats.org/drawingml/2006/table">
            <a:tbl>
              <a:tblPr/>
              <a:tblGrid>
                <a:gridCol w="747713"/>
                <a:gridCol w="471487"/>
                <a:gridCol w="469900"/>
                <a:gridCol w="469900"/>
                <a:gridCol w="473075"/>
                <a:gridCol w="469900"/>
                <a:gridCol w="473075"/>
                <a:gridCol w="468313"/>
                <a:gridCol w="471487"/>
                <a:gridCol w="471488"/>
                <a:gridCol w="471487"/>
                <a:gridCol w="469900"/>
                <a:gridCol w="471488"/>
                <a:gridCol w="469900"/>
                <a:gridCol w="469900"/>
                <a:gridCol w="488950"/>
                <a:gridCol w="503237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    =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(time: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15)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E60E3-6F9F-4DD9-8351-F4DBC22A1001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Example: Boolean Equations</a:t>
            </a:r>
          </a:p>
        </p:txBody>
      </p:sp>
      <p:pic>
        <p:nvPicPr>
          <p:cNvPr id="9626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8" y="1125538"/>
            <a:ext cx="5303837" cy="3025775"/>
          </a:xfrm>
          <a:noFill/>
        </p:spPr>
      </p:pic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2209800" y="4110038"/>
            <a:ext cx="372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BX		J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X</a:t>
            </a:r>
          </a:p>
        </p:txBody>
      </p:sp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1920875" y="5059363"/>
            <a:ext cx="481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BX		K</a:t>
            </a: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fa-IR" sz="2400" b="0">
                <a:solidFill>
                  <a:schemeClr val="tx1"/>
                </a:solidFill>
                <a:latin typeface="Times New Roman" panose="02020603050405020304" pitchFamily="18" charset="0"/>
              </a:rPr>
              <a:t> = AX + AX</a:t>
            </a:r>
          </a:p>
        </p:txBody>
      </p:sp>
      <p:sp>
        <p:nvSpPr>
          <p:cNvPr id="96263" name="Line 6"/>
          <p:cNvSpPr>
            <a:spLocks noChangeShapeType="1"/>
          </p:cNvSpPr>
          <p:nvPr/>
        </p:nvSpPr>
        <p:spPr bwMode="auto">
          <a:xfrm>
            <a:off x="3063875" y="41449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6264" name="Line 7"/>
          <p:cNvSpPr>
            <a:spLocks noChangeShapeType="1"/>
          </p:cNvSpPr>
          <p:nvPr/>
        </p:nvSpPr>
        <p:spPr bwMode="auto">
          <a:xfrm>
            <a:off x="6188075" y="5135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6265" name="Line 8"/>
          <p:cNvSpPr>
            <a:spLocks noChangeShapeType="1"/>
          </p:cNvSpPr>
          <p:nvPr/>
        </p:nvSpPr>
        <p:spPr bwMode="auto">
          <a:xfrm>
            <a:off x="6416675" y="51355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3FAD1C-4023-4B6C-BFC2-9EE274B24B06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dirty="0" smtClean="0"/>
              <a:t>Example: Logic Diagram</a:t>
            </a:r>
          </a:p>
        </p:txBody>
      </p:sp>
      <p:pic>
        <p:nvPicPr>
          <p:cNvPr id="983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1000"/>
            <a:ext cx="6248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E47CC6-A0F3-4393-8796-D99754627430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State Diagram:</a:t>
            </a:r>
          </a:p>
        </p:txBody>
      </p:sp>
      <p:pic>
        <p:nvPicPr>
          <p:cNvPr id="16389" name="Picture 4" descr="roth+f14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30130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65DF3C-E8E4-41AE-AEC4-981900BA0723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State Diagram (final):</a:t>
            </a:r>
          </a:p>
        </p:txBody>
      </p:sp>
      <p:pic>
        <p:nvPicPr>
          <p:cNvPr id="18437" name="Picture 6" descr="roth+f14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005388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445918-8691-49DB-B654-C1A5B8EDBA6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246563" cy="554038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State Table:</a:t>
            </a:r>
          </a:p>
        </p:txBody>
      </p:sp>
      <p:graphicFrame>
        <p:nvGraphicFramePr>
          <p:cNvPr id="2020569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11010"/>
              </p:ext>
            </p:extLst>
          </p:nvPr>
        </p:nvGraphicFramePr>
        <p:xfrm>
          <a:off x="395288" y="1525588"/>
          <a:ext cx="6303964" cy="2119356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69489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L="91435" marR="91435" marT="45712" marB="457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Output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8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L="91435" marR="91435" marT="45712" marB="457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dirty="0"/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a-IR" dirty="0"/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31" name="Picture 228" descr="roth+f14-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125538"/>
            <a:ext cx="262731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445918-8691-49DB-B654-C1A5B8EDBA6D}" type="slidenum">
              <a:rPr lang="en-US" altLang="fa-IR" sz="1300" b="0">
                <a:solidFill>
                  <a:schemeClr val="tx1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Design of 101 Sequence Detector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246563" cy="554038"/>
          </a:xfrm>
        </p:spPr>
        <p:txBody>
          <a:bodyPr/>
          <a:lstStyle/>
          <a:p>
            <a:pPr eaLnBrk="1" hangingPunct="1"/>
            <a:r>
              <a:rPr lang="en-US" altLang="fa-IR" sz="2800" smtClean="0"/>
              <a:t>State Table:</a:t>
            </a:r>
          </a:p>
        </p:txBody>
      </p:sp>
      <p:graphicFrame>
        <p:nvGraphicFramePr>
          <p:cNvPr id="2020569" name="Group 217"/>
          <p:cNvGraphicFramePr>
            <a:graphicFrameLocks noGrp="1"/>
          </p:cNvGraphicFramePr>
          <p:nvPr/>
        </p:nvGraphicFramePr>
        <p:xfrm>
          <a:off x="395288" y="1525588"/>
          <a:ext cx="6303964" cy="2119356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69489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 state</a:t>
                      </a:r>
                    </a:p>
                  </a:txBody>
                  <a:tcPr marL="91435" marR="91435" marT="45712" marB="457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Next State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Present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Output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86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</a:txBody>
                  <a:tcPr marL="91435" marR="91435" marT="45712" marB="457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S</a:t>
                      </a:r>
                      <a:r>
                        <a:rPr kumimoji="0" lang="en-US" altLang="ko-KR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L="91435" marR="91435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5" marR="91435" marT="45712" marB="45712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20573" name="Group 221"/>
          <p:cNvGraphicFramePr>
            <a:graphicFrameLocks noGrp="1"/>
          </p:cNvGraphicFramePr>
          <p:nvPr/>
        </p:nvGraphicFramePr>
        <p:xfrm>
          <a:off x="1116013" y="4437063"/>
          <a:ext cx="6303964" cy="1755775"/>
        </p:xfrm>
        <a:graphic>
          <a:graphicData uri="http://schemas.openxmlformats.org/drawingml/2006/table">
            <a:tbl>
              <a:tblPr/>
              <a:tblGrid>
                <a:gridCol w="1220726"/>
                <a:gridCol w="208270"/>
                <a:gridCol w="1217551"/>
                <a:gridCol w="1219139"/>
                <a:gridCol w="1219139"/>
                <a:gridCol w="1219139"/>
              </a:tblGrid>
              <a:tr h="3657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AB</a:t>
                      </a: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A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B</a:t>
                      </a:r>
                      <a:r>
                        <a:rPr kumimoji="0" lang="en-US" altLang="ko-KR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+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Z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 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X =1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4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  <a:endParaRPr kumimoji="0" lang="en-US" altLang="ko-KR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굴림" pitchFamily="50" charset="-127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Zar" pitchFamily="2" charset="-78"/>
                      </a:endParaRP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</a:txBody>
                  <a:tcPr marL="91435" marR="91435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  <a:cs typeface="Zar" pitchFamily="2" charset="-78"/>
                        </a:rPr>
                        <a:t>1</a:t>
                      </a:r>
                    </a:p>
                  </a:txBody>
                  <a:tcPr marL="91435" marR="91435" marT="45723" marB="45723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20570" name="Rectangle 218"/>
          <p:cNvSpPr>
            <a:spLocks noChangeArrowheads="1"/>
          </p:cNvSpPr>
          <p:nvPr/>
        </p:nvSpPr>
        <p:spPr bwMode="auto">
          <a:xfrm>
            <a:off x="684213" y="3811588"/>
            <a:ext cx="69119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762000" indent="-762000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/>
            <a:r>
              <a:rPr lang="en-US" altLang="fa-IR" sz="2800"/>
              <a:t>State Table with State Assignment:</a:t>
            </a:r>
          </a:p>
        </p:txBody>
      </p:sp>
      <p:sp>
        <p:nvSpPr>
          <p:cNvPr id="2020574" name="Rectangle 222"/>
          <p:cNvSpPr>
            <a:spLocks noChangeArrowheads="1"/>
          </p:cNvSpPr>
          <p:nvPr/>
        </p:nvSpPr>
        <p:spPr bwMode="auto">
          <a:xfrm>
            <a:off x="2916238" y="5229225"/>
            <a:ext cx="215900" cy="1008063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5" name="Rectangle 223"/>
          <p:cNvSpPr>
            <a:spLocks noChangeArrowheads="1"/>
          </p:cNvSpPr>
          <p:nvPr/>
        </p:nvSpPr>
        <p:spPr bwMode="auto">
          <a:xfrm>
            <a:off x="3419475" y="4437063"/>
            <a:ext cx="360363" cy="431800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6" name="Rectangle 224"/>
          <p:cNvSpPr>
            <a:spLocks noChangeArrowheads="1"/>
          </p:cNvSpPr>
          <p:nvPr/>
        </p:nvSpPr>
        <p:spPr bwMode="auto">
          <a:xfrm>
            <a:off x="4140200" y="5229225"/>
            <a:ext cx="215900" cy="1008063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8" name="Text Box 226"/>
          <p:cNvSpPr txBox="1">
            <a:spLocks noChangeArrowheads="1"/>
          </p:cNvSpPr>
          <p:nvPr/>
        </p:nvSpPr>
        <p:spPr bwMode="auto">
          <a:xfrm>
            <a:off x="3348038" y="4187825"/>
            <a:ext cx="5762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20579" name="Text Box 227"/>
          <p:cNvSpPr txBox="1">
            <a:spLocks noChangeArrowheads="1"/>
          </p:cNvSpPr>
          <p:nvPr/>
        </p:nvSpPr>
        <p:spPr bwMode="auto">
          <a:xfrm>
            <a:off x="3708400" y="4187825"/>
            <a:ext cx="5762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fa-IR" sz="1500" baseline="-25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en-US" altLang="fa-IR" sz="15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4" name="Picture 228" descr="roth+f14-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125538"/>
            <a:ext cx="262731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90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2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2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2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2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2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0570" grpId="0"/>
      <p:bldP spid="2020574" grpId="0" animBg="1"/>
      <p:bldP spid="2020575" grpId="0" animBg="1"/>
      <p:bldP spid="2020576" grpId="0" animBg="1"/>
      <p:bldP spid="2020578" grpId="0"/>
      <p:bldP spid="2020579" grpId="0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2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2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60622</TotalTime>
  <Words>2765</Words>
  <Application>Microsoft Office PowerPoint</Application>
  <PresentationFormat>On-screen Show (4:3)</PresentationFormat>
  <Paragraphs>1542</Paragraphs>
  <Slides>51</Slides>
  <Notes>51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7" baseType="lpstr">
      <vt:lpstr>Arial</vt:lpstr>
      <vt:lpstr>Comic Sans MS</vt:lpstr>
      <vt:lpstr>Gulim</vt:lpstr>
      <vt:lpstr>Gulim</vt:lpstr>
      <vt:lpstr>Swiss 721 SWA</vt:lpstr>
      <vt:lpstr>Symbol</vt:lpstr>
      <vt:lpstr>Times New Roman</vt:lpstr>
      <vt:lpstr>TimesTen</vt:lpstr>
      <vt:lpstr>Titr</vt:lpstr>
      <vt:lpstr>Wingdings</vt:lpstr>
      <vt:lpstr>Zar</vt:lpstr>
      <vt:lpstr>1_presentation_template</vt:lpstr>
      <vt:lpstr>2_presentation_template</vt:lpstr>
      <vt:lpstr>Equation</vt:lpstr>
      <vt:lpstr>Document</vt:lpstr>
      <vt:lpstr>Bitmap Image</vt:lpstr>
      <vt:lpstr>Sequential Circuit Design</vt:lpstr>
      <vt:lpstr>Design Procedure</vt:lpstr>
      <vt:lpstr>Typical Sequential Circuit</vt:lpstr>
      <vt:lpstr>Typical Sequential Circuit</vt:lpstr>
      <vt:lpstr>Sequence Detector</vt:lpstr>
      <vt:lpstr>Design of 101 Sequence Detector</vt:lpstr>
      <vt:lpstr>Design of 101 Sequence Detector</vt:lpstr>
      <vt:lpstr>Design of 101 Sequence Detector</vt:lpstr>
      <vt:lpstr>Design of 101 Sequence Detector</vt:lpstr>
      <vt:lpstr>PowerPoint Presentation</vt:lpstr>
      <vt:lpstr>Design of Sequence Detector</vt:lpstr>
      <vt:lpstr>Design of Sequence Detector</vt:lpstr>
      <vt:lpstr>Design of Sequence Detector</vt:lpstr>
      <vt:lpstr>Sequence Detector</vt:lpstr>
      <vt:lpstr>Design of a Sequence Detector</vt:lpstr>
      <vt:lpstr>Design of a Sequence Detector</vt:lpstr>
      <vt:lpstr>Design of a Sequence Detector</vt:lpstr>
      <vt:lpstr>State Diagram Development</vt:lpstr>
      <vt:lpstr>State Assignment</vt:lpstr>
      <vt:lpstr>State Assignment: Example</vt:lpstr>
      <vt:lpstr>State Assignment: Example</vt:lpstr>
      <vt:lpstr>Flip-Flop Input and Output Equations: Example (version 1)</vt:lpstr>
      <vt:lpstr>Flip-Flop Input and Output Equations: Example (version 1)</vt:lpstr>
      <vt:lpstr>State Assignment: Example</vt:lpstr>
      <vt:lpstr>Flip-Flop Input and Output Equations: Example (version 2)</vt:lpstr>
      <vt:lpstr>Flip-Flop Input and Output Equations: Example (version 2)</vt:lpstr>
      <vt:lpstr>Implementation</vt:lpstr>
      <vt:lpstr>Technology Mapping</vt:lpstr>
      <vt:lpstr>Example : Vending Machine</vt:lpstr>
      <vt:lpstr>Example : Vending Machine</vt:lpstr>
      <vt:lpstr>Example : Vending Machine</vt:lpstr>
      <vt:lpstr>Example : Vending Machine</vt:lpstr>
      <vt:lpstr>Example : Vending Machine</vt:lpstr>
      <vt:lpstr>Example : Vending Machine</vt:lpstr>
      <vt:lpstr>Example : Vending Machine</vt:lpstr>
      <vt:lpstr>Equivalence of Moore and Mealy Machines</vt:lpstr>
      <vt:lpstr>Using Other FFs for Design</vt:lpstr>
      <vt:lpstr>SR FF Tables</vt:lpstr>
      <vt:lpstr>SR FF Tables</vt:lpstr>
      <vt:lpstr>DFF Tables</vt:lpstr>
      <vt:lpstr>DFF Tables</vt:lpstr>
      <vt:lpstr>JK FF Tables</vt:lpstr>
      <vt:lpstr>JK FF Tables</vt:lpstr>
      <vt:lpstr>T FF Tables</vt:lpstr>
      <vt:lpstr>Example</vt:lpstr>
      <vt:lpstr>Example</vt:lpstr>
      <vt:lpstr>Example</vt:lpstr>
      <vt:lpstr>Example</vt:lpstr>
      <vt:lpstr>Example</vt:lpstr>
      <vt:lpstr>Example: Boolean Equations</vt:lpstr>
      <vt:lpstr>Example: Logic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421</cp:revision>
  <dcterms:created xsi:type="dcterms:W3CDTF">1601-01-01T00:00:00Z</dcterms:created>
  <dcterms:modified xsi:type="dcterms:W3CDTF">2020-12-20T06:09:47Z</dcterms:modified>
</cp:coreProperties>
</file>