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  <p:sldMasterId id="2147483827" r:id="rId2"/>
    <p:sldMasterId id="2147483839" r:id="rId3"/>
    <p:sldMasterId id="2147483851" r:id="rId4"/>
    <p:sldMasterId id="2147483863" r:id="rId5"/>
    <p:sldMasterId id="2147483815" r:id="rId6"/>
    <p:sldMasterId id="2147483803" r:id="rId7"/>
    <p:sldMasterId id="2147483791" r:id="rId8"/>
  </p:sldMasterIdLst>
  <p:notesMasterIdLst>
    <p:notesMasterId r:id="rId46"/>
  </p:notesMasterIdLst>
  <p:handoutMasterIdLst>
    <p:handoutMasterId r:id="rId47"/>
  </p:handoutMasterIdLst>
  <p:sldIdLst>
    <p:sldId id="366" r:id="rId9"/>
    <p:sldId id="365" r:id="rId10"/>
    <p:sldId id="276" r:id="rId11"/>
    <p:sldId id="278" r:id="rId12"/>
    <p:sldId id="280" r:id="rId13"/>
    <p:sldId id="282" r:id="rId14"/>
    <p:sldId id="369" r:id="rId15"/>
    <p:sldId id="284" r:id="rId16"/>
    <p:sldId id="285" r:id="rId17"/>
    <p:sldId id="286" r:id="rId18"/>
    <p:sldId id="288" r:id="rId19"/>
    <p:sldId id="287" r:id="rId20"/>
    <p:sldId id="289" r:id="rId21"/>
    <p:sldId id="290" r:id="rId22"/>
    <p:sldId id="294" r:id="rId23"/>
    <p:sldId id="303" r:id="rId24"/>
    <p:sldId id="370" r:id="rId25"/>
    <p:sldId id="304" r:id="rId26"/>
    <p:sldId id="305" r:id="rId27"/>
    <p:sldId id="306" r:id="rId28"/>
    <p:sldId id="307" r:id="rId29"/>
    <p:sldId id="308" r:id="rId30"/>
    <p:sldId id="309" r:id="rId31"/>
    <p:sldId id="311" r:id="rId32"/>
    <p:sldId id="368" r:id="rId33"/>
    <p:sldId id="367" r:id="rId34"/>
    <p:sldId id="371" r:id="rId35"/>
    <p:sldId id="372" r:id="rId36"/>
    <p:sldId id="356" r:id="rId37"/>
    <p:sldId id="357" r:id="rId38"/>
    <p:sldId id="358" r:id="rId39"/>
    <p:sldId id="362" r:id="rId40"/>
    <p:sldId id="359" r:id="rId41"/>
    <p:sldId id="360" r:id="rId42"/>
    <p:sldId id="361" r:id="rId43"/>
    <p:sldId id="363" r:id="rId44"/>
    <p:sldId id="36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B14D"/>
    <a:srgbClr val="00FFFF"/>
    <a:srgbClr val="B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70" d="100"/>
          <a:sy n="70" d="100"/>
        </p:scale>
        <p:origin x="94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60"/>
    </p:cViewPr>
  </p:sorterViewPr>
  <p:notesViewPr>
    <p:cSldViewPr>
      <p:cViewPr varScale="1">
        <p:scale>
          <a:sx n="101" d="100"/>
          <a:sy n="101" d="100"/>
        </p:scale>
        <p:origin x="-19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7" Type="http://schemas.openxmlformats.org/officeDocument/2006/relationships/slide" Target="slides/slide34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6" Type="http://schemas.openxmlformats.org/officeDocument/2006/relationships/slide" Target="slides/slide33.xml"/><Relationship Id="rId5" Type="http://schemas.openxmlformats.org/officeDocument/2006/relationships/slide" Target="slides/slide31.xml"/><Relationship Id="rId4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B91DCE5-D5D3-4592-8801-162B19584296}" type="datetime5">
              <a:rPr lang="en-US"/>
              <a:pPr>
                <a:defRPr/>
              </a:pPr>
              <a:t>29-Dec-20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1D43E4-4FEA-43CD-8D21-7EC04710D1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2508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A513380-5D79-4658-AF42-E164F980D039}" type="datetime5">
              <a:rPr lang="en-US"/>
              <a:pPr>
                <a:defRPr/>
              </a:pPr>
              <a:t>29-Dec-20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4E2EF1-E072-4366-923E-4B03D422488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82881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3148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4493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3473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2031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765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99534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888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9798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0513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6369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4755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7650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833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44005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56945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33819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7434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78242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6344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8994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96124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9893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199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02611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1898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745168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0750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00802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29123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28509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4375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1549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3000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623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6893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7763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5885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03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C7A3092-2413-4659-AB1F-ED50BE47D0A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9626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B139AF-AF22-4000-B546-200DC6CEA2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3282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29815CA-E74B-438D-A1BD-057741886C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4826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51575"/>
            <a:ext cx="1066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37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fa-IR"/>
              <a:t>PJF</a:t>
            </a:r>
            <a:r>
              <a:rPr lang="en-US" altLang="fa-IR">
                <a:latin typeface="Arial" panose="020B0604020202020204" pitchFamily="34" charset="0"/>
              </a:rPr>
              <a:t> - </a:t>
            </a:r>
            <a:fld id="{E31AF14C-FB2C-410C-BD90-CA4046A54402}" type="slidenum">
              <a:rPr lang="en-US" altLang="fa-IR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fa-IR">
              <a:latin typeface="Arial" panose="020B0604020202020204" pitchFamily="34" charset="0"/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1981200" y="6248400"/>
            <a:ext cx="518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83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7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C73B4-5C19-43B4-B469-D7DB0971C2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94668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9EA294-BF8F-4925-9EE1-9D018786E9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89523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722D7A4-F801-4841-97EE-7A77441E8E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705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610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26A7E-ADDD-4A75-81D9-144DA6FB81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22569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24DD5BF-CA43-4489-825F-7427E5A818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3927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01648-4B51-45FE-9434-8C3C0F6AC8B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679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A0B33B5-03A4-44FF-B3CE-78FCBE5866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5690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EBE3B02-8ACF-4E95-9E79-B785C81C56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8438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344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2D32-FC64-4E1F-8FC3-3F761FDFA5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9794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0A2FC-35B2-4841-A324-1AB4BBBF77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3120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1F34C-0B67-4382-BAD5-B416F957D6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3194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D189-46D4-48DC-8976-32AFB78B5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526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38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8C0F-0B8D-448F-ACAB-328BA023ED1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6357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07695-9A35-4ED9-911E-6035774C5E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1884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90A3F-7D56-4BA7-B49C-1AA8137182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1279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3642-2265-4860-B8EA-F96A9C78224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43810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AB4BE-103C-401A-88DE-8A27BB1388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4011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513-1865-439E-9A03-7FD5715684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18987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851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E11F2-1F89-43DD-996A-66246FA9B73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445142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42C3-D15A-4A57-B537-F3E5A55C54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96119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388B-8F69-4577-A6F0-388730ED76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397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EA72482-8B69-4E27-AFB3-0C16482A19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515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B838-6AAC-4027-94E2-6BCF65336D3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95956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84E8-306F-4C12-A5D2-6EDC6DD212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72998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8483-C5DF-4D56-BA78-E08C1C1F7A6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24117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90E26-1593-4707-85DE-9A0A6AF2534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35205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DA2E-2C5C-47B5-ADD4-C3ADA78FB4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7704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87910-8260-4694-9916-1DAFF764144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1873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CF36-EAE0-4FBB-AFCC-D9CA34AC72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759918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39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0D786-DAD3-418A-9B64-8D6B7888AE3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79032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B396A-CC7C-4172-B794-AC70302603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19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472BD21-42A1-42E3-A528-CC2934818DE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15184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3D53-F5EC-4932-85DF-4B9B56E622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74865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319FD-EFAE-499A-8574-7554369445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961905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36C6-3A2E-4DA9-A4E5-74511E5B9A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5063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878-7EC8-4992-931A-5D2D9B2AB2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9982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54700-1098-49F3-AB77-B6104E54511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03374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8CF2-6876-4A4B-9FB9-D622D5F4317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1996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0E4C1-4B7E-4139-8855-CF6EE0307EE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944697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2C872-58ED-4ADB-B9B3-8876DC75D2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9946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271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D27A-1348-4F91-A188-5F3ECEA1B7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616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53EBD59-0129-4698-84CE-AE2E7F506BF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479252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1F95-BD0E-4871-938E-D1DDAA4BFB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69247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2A73-A8DF-41AB-A178-24FDC4B8F1D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829247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A7380-728E-40CD-BFDF-1B4838AA0B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886432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072C-DBDF-4DD2-A75E-F3A7509720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252356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6EE8-586A-4EC2-9B45-A52F76C28D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678392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A5EC4-F6E9-411B-B66D-402795B1D28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22723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6DD3A-01CB-4C76-A9FC-F85CCA1928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5726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526E9-E4A4-4072-A491-BED234C0D6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818140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55D6-EF64-4710-9F82-F7C0233664E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83841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9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1E50B41-7FC5-431A-A68E-486E11CA8E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7435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CF9C-7EF4-488C-ABB1-CBEBC40F4F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54240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18A2-2391-48F7-8FAA-5E6BE573D7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0739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7A855-AA38-4D3A-8158-F59E205874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933803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B3FD-0D84-4559-AF0D-D2D7679D5A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051597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3D57-0524-4162-ABF7-4D2135617A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633658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F7A5-05BE-4577-AFEF-9CDECDD0AE0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720315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6632-734B-42D2-A883-A62262E5F62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3712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94D56-62E2-4CE8-9922-C5B8127A94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339002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78552-B180-48DD-AB02-998E53367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426375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9645-6845-4DDD-B788-C685D0111E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502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BF52E5A-4740-4ADD-877B-AA78A7368EF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834654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69477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86B-FC65-45F0-BE62-3EA84A02E0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347926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7861A-1FE2-4B79-9DE9-FEEAE6EE8A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599822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2DD8E-34B6-47DC-BD06-6C316EB148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77423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F84D0-EA4D-4399-B5BC-D626337FF13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305618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6CFEE-401C-464B-94F5-8C84229B8F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68985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63D0-9B51-41EE-8C87-E088CC98E9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204207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1C9E5-566D-4F78-9C35-A79E4DB38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029597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DC1F-4836-4498-A8D4-92C769D5A4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529294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C3FF1-9102-4BF6-93BC-FFF4C6FBA9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276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BB9AE7-2531-43CC-9D6C-84F7C824DC1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84604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D51E-D975-4F5A-85BD-865D97145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588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  <p:sldLayoutId id="2147485338" r:id="rId3"/>
    <p:sldLayoutId id="2147485403" r:id="rId4"/>
    <p:sldLayoutId id="2147485404" r:id="rId5"/>
    <p:sldLayoutId id="2147485405" r:id="rId6"/>
    <p:sldLayoutId id="2147485406" r:id="rId7"/>
    <p:sldLayoutId id="2147485407" r:id="rId8"/>
    <p:sldLayoutId id="2147485408" r:id="rId9"/>
    <p:sldLayoutId id="2147485409" r:id="rId10"/>
    <p:sldLayoutId id="2147485410" r:id="rId11"/>
    <p:sldLayoutId id="2147485411" r:id="rId12"/>
    <p:sldLayoutId id="2147485412" r:id="rId13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339" r:id="rId2"/>
    <p:sldLayoutId id="2147485340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4BD267-2F7D-4473-A186-B316442AE4A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2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F356E0-15FF-4473-856E-D4AF065FB8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3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39D216-B33A-4E4A-9135-83CC19CD8B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4" r:id="rId1"/>
    <p:sldLayoutId id="2147485361" r:id="rId2"/>
    <p:sldLayoutId id="2147485362" r:id="rId3"/>
    <p:sldLayoutId id="2147485363" r:id="rId4"/>
    <p:sldLayoutId id="2147485364" r:id="rId5"/>
    <p:sldLayoutId id="2147485365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8BF134-6214-45F9-A2FB-EE985C50BA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6" r:id="rId7"/>
    <p:sldLayoutId id="2147485377" r:id="rId8"/>
    <p:sldLayoutId id="2147485378" r:id="rId9"/>
    <p:sldLayoutId id="2147485379" r:id="rId10"/>
    <p:sldLayoutId id="21474853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51AF05-2F29-41ED-95AB-D287184FB0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6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6BB1D1-2FC5-4DEA-A454-2AA3DE3A60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7" r:id="rId1"/>
    <p:sldLayoutId id="2147485391" r:id="rId2"/>
    <p:sldLayoutId id="2147485392" r:id="rId3"/>
    <p:sldLayoutId id="2147485393" r:id="rId4"/>
    <p:sldLayoutId id="2147485394" r:id="rId5"/>
    <p:sldLayoutId id="2147485395" r:id="rId6"/>
    <p:sldLayoutId id="2147485396" r:id="rId7"/>
    <p:sldLayoutId id="2147485397" r:id="rId8"/>
    <p:sldLayoutId id="2147485398" r:id="rId9"/>
    <p:sldLayoutId id="2147485399" r:id="rId10"/>
    <p:sldLayoutId id="214748540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mtClean="0"/>
              <a:t>Registers and Counters</a:t>
            </a:r>
          </a:p>
        </p:txBody>
      </p:sp>
      <p:sp>
        <p:nvSpPr>
          <p:cNvPr id="38915" name="Subtitle 2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Serial </a:t>
            </a:r>
            <a:r>
              <a:rPr lang="en-US" altLang="fa-IR" i="1" smtClean="0"/>
              <a:t>vs</a:t>
            </a:r>
            <a:r>
              <a:rPr lang="en-US" altLang="fa-IR" smtClean="0"/>
              <a:t>. parallel addition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438400"/>
            <a:ext cx="7772400" cy="2743200"/>
          </a:xfrm>
        </p:spPr>
        <p:txBody>
          <a:bodyPr/>
          <a:lstStyle/>
          <a:p>
            <a:pPr lvl="1" eaLnBrk="1" hangingPunct="1"/>
            <a:r>
              <a:rPr lang="en-US" altLang="fa-IR" sz="3200" smtClean="0"/>
              <a:t>Inputs come from a shift register</a:t>
            </a:r>
          </a:p>
          <a:p>
            <a:pPr lvl="1" eaLnBrk="1" hangingPunct="1"/>
            <a:endParaRPr lang="en-US" altLang="fa-IR" sz="3200" smtClean="0"/>
          </a:p>
          <a:p>
            <a:pPr lvl="1" eaLnBrk="1" hangingPunct="1"/>
            <a:r>
              <a:rPr lang="en-US" altLang="fa-IR" sz="3200" smtClean="0"/>
              <a:t>Outputs are saved in a shift register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5BC759A1-0323-4003-AEE3-8A90F555769A}" type="slidenum">
              <a:rPr lang="en-US" altLang="fa-IR">
                <a:latin typeface="Comic Sans MS" panose="030F0702030302020204" pitchFamily="66" charset="0"/>
              </a:rPr>
              <a:pPr/>
              <a:t>10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 with parallel load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AD835028-F394-467E-BEB4-D75A98056166}" type="slidenum">
              <a:rPr lang="en-US" altLang="fa-IR">
                <a:latin typeface="Comic Sans MS" panose="030F0702030302020204" pitchFamily="66" charset="0"/>
              </a:rPr>
              <a:pPr/>
              <a:t>11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4826" name="Group 26"/>
          <p:cNvGraphicFramePr>
            <a:graphicFrameLocks noGrp="1"/>
          </p:cNvGraphicFramePr>
          <p:nvPr/>
        </p:nvGraphicFramePr>
        <p:xfrm>
          <a:off x="1447800" y="2428875"/>
          <a:ext cx="6477000" cy="2260601"/>
        </p:xfrm>
        <a:graphic>
          <a:graphicData uri="http://schemas.openxmlformats.org/drawingml/2006/table">
            <a:tbl>
              <a:tblPr/>
              <a:tblGrid>
                <a:gridCol w="1119188"/>
                <a:gridCol w="1014412"/>
                <a:gridCol w="43434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parallel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Q0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Wingdings" pitchFamily="2" charset="2"/>
                        </a:rPr>
                        <a:t> Q1, Q1Q2…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 with parallel load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E82D6782-05D0-417F-8C6C-740ABD41AB17}" type="slidenum">
              <a:rPr lang="en-US" altLang="fa-IR">
                <a:latin typeface="Comic Sans MS" panose="030F0702030302020204" pitchFamily="66" charset="0"/>
              </a:rPr>
              <a:pPr/>
              <a:t>12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32472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Bidirectional shift register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940B131C-9F8E-4BC8-8902-B55C4E8800C3}" type="slidenum">
              <a:rPr lang="en-US" altLang="fa-IR">
                <a:latin typeface="Comic Sans MS" panose="030F0702030302020204" pitchFamily="66" charset="0"/>
              </a:rPr>
              <a:pPr/>
              <a:t>13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5868" name="Group 44"/>
          <p:cNvGraphicFramePr>
            <a:graphicFrameLocks noGrp="1"/>
          </p:cNvGraphicFramePr>
          <p:nvPr/>
        </p:nvGraphicFramePr>
        <p:xfrm>
          <a:off x="2362200" y="2212975"/>
          <a:ext cx="4343400" cy="3017839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</a:tblGrid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down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up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Parallel load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Bidirectional Shift Register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2C37052E-B4C2-4E3F-9279-A4D8ED1140A3}" type="slidenum">
              <a:rPr lang="en-US" altLang="fa-IR" smtClean="0">
                <a:latin typeface="Comic Sans MS" panose="030F0702030302020204" pitchFamily="66" charset="0"/>
              </a:rPr>
              <a:pPr/>
              <a:t>14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6" t="37962" r="11806" b="24074"/>
          <a:stretch>
            <a:fillRect/>
          </a:stretch>
        </p:blipFill>
        <p:spPr bwMode="auto">
          <a:xfrm>
            <a:off x="990600" y="1676400"/>
            <a:ext cx="72390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Counters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8534400" cy="4830762"/>
          </a:xfrm>
        </p:spPr>
        <p:txBody>
          <a:bodyPr/>
          <a:lstStyle/>
          <a:p>
            <a:pPr eaLnBrk="1" hangingPunct="1"/>
            <a:r>
              <a:rPr lang="en-US" altLang="fa-IR" dirty="0" smtClean="0">
                <a:solidFill>
                  <a:srgbClr val="FF0000"/>
                </a:solidFill>
              </a:rPr>
              <a:t>Counter</a:t>
            </a:r>
          </a:p>
          <a:p>
            <a:pPr lvl="1" eaLnBrk="1" hangingPunct="1"/>
            <a:r>
              <a:rPr lang="en-US" altLang="fa-IR" sz="2400" dirty="0" smtClean="0"/>
              <a:t>A predetermined sequence of states with each clock</a:t>
            </a:r>
          </a:p>
          <a:p>
            <a:pPr eaLnBrk="1" hangingPunct="1"/>
            <a:endParaRPr lang="en-US" altLang="fa-IR" dirty="0" smtClean="0">
              <a:solidFill>
                <a:srgbClr val="FF0000"/>
              </a:solidFill>
            </a:endParaRPr>
          </a:p>
          <a:p>
            <a:pPr lvl="1" eaLnBrk="1" hangingPunct="1">
              <a:buFont typeface="+mj-lt"/>
              <a:buAutoNum type="arabicPeriod"/>
            </a:pPr>
            <a:r>
              <a:rPr lang="en-US" altLang="fa-IR" sz="2400" b="1" dirty="0" smtClean="0"/>
              <a:t>Synchronous Counter:</a:t>
            </a:r>
            <a:r>
              <a:rPr lang="en-US" altLang="fa-IR" sz="1800" dirty="0" smtClean="0"/>
              <a:t/>
            </a:r>
            <a:br>
              <a:rPr lang="en-US" altLang="fa-IR" sz="1800" dirty="0" smtClean="0"/>
            </a:br>
            <a:r>
              <a:rPr lang="en-US" altLang="fa-IR" sz="2000" dirty="0" smtClean="0">
                <a:solidFill>
                  <a:schemeClr val="tx1"/>
                </a:solidFill>
              </a:rPr>
              <a:t>- All </a:t>
            </a:r>
            <a:r>
              <a:rPr lang="en-US" altLang="fa-IR" sz="2000" dirty="0" err="1" smtClean="0">
                <a:solidFill>
                  <a:schemeClr val="tx1"/>
                </a:solidFill>
              </a:rPr>
              <a:t>FFs</a:t>
            </a:r>
            <a:r>
              <a:rPr lang="en-US" altLang="fa-IR" sz="2000" dirty="0" smtClean="0">
                <a:solidFill>
                  <a:schemeClr val="tx1"/>
                </a:solidFill>
              </a:rPr>
              <a:t> receive a common clock </a:t>
            </a:r>
          </a:p>
          <a:p>
            <a:pPr marL="1028700" lvl="2" indent="0" eaLnBrk="1" hangingPunct="1">
              <a:buNone/>
            </a:pPr>
            <a:r>
              <a:rPr lang="en-US" altLang="fa-IR" sz="1800" dirty="0" smtClean="0"/>
              <a:t>	</a:t>
            </a:r>
          </a:p>
          <a:p>
            <a:pPr lvl="1" eaLnBrk="1" hangingPunct="1">
              <a:buFont typeface="+mj-lt"/>
              <a:buAutoNum type="arabicPeriod"/>
            </a:pPr>
            <a:r>
              <a:rPr lang="en-US" altLang="fa-IR" sz="2400" b="1" dirty="0" smtClean="0"/>
              <a:t>Ripple Counter: </a:t>
            </a:r>
            <a:br>
              <a:rPr lang="en-US" altLang="fa-IR" sz="2400" b="1" dirty="0" smtClean="0"/>
            </a:br>
            <a:r>
              <a:rPr lang="en-US" altLang="fa-IR" sz="2000" dirty="0" smtClean="0">
                <a:solidFill>
                  <a:schemeClr val="tx1"/>
                </a:solidFill>
              </a:rPr>
              <a:t>- </a:t>
            </a:r>
            <a:r>
              <a:rPr lang="en-US" altLang="fa-IR" sz="2000" dirty="0" err="1" smtClean="0">
                <a:solidFill>
                  <a:schemeClr val="tx1"/>
                </a:solidFill>
              </a:rPr>
              <a:t>FF</a:t>
            </a:r>
            <a:r>
              <a:rPr lang="en-US" altLang="fa-IR" sz="2000" dirty="0" smtClean="0">
                <a:solidFill>
                  <a:schemeClr val="tx1"/>
                </a:solidFill>
              </a:rPr>
              <a:t> </a:t>
            </a:r>
            <a:r>
              <a:rPr lang="en-US" altLang="fa-IR" sz="2000" dirty="0">
                <a:solidFill>
                  <a:schemeClr val="tx1"/>
                </a:solidFill>
              </a:rPr>
              <a:t>output transition serves as a source for triggering other </a:t>
            </a:r>
            <a:r>
              <a:rPr lang="en-US" altLang="fa-IR" sz="2000" dirty="0" err="1">
                <a:solidFill>
                  <a:schemeClr val="tx1"/>
                </a:solidFill>
              </a:rPr>
              <a:t>FFs</a:t>
            </a:r>
            <a:r>
              <a:rPr lang="en-US" altLang="fa-IR" sz="2000" dirty="0" smtClean="0">
                <a:solidFill>
                  <a:schemeClr val="tx1"/>
                </a:solidFill>
              </a:rPr>
              <a:t>.</a:t>
            </a:r>
          </a:p>
          <a:p>
            <a:pPr marL="457200" lvl="1" indent="0" eaLnBrk="1" hangingPunct="1">
              <a:buNone/>
            </a:pPr>
            <a:r>
              <a:rPr lang="en-US" altLang="fa-IR" sz="2000" dirty="0">
                <a:solidFill>
                  <a:schemeClr val="tx1"/>
                </a:solidFill>
              </a:rPr>
              <a:t>	 </a:t>
            </a:r>
            <a:r>
              <a:rPr lang="en-US" altLang="fa-IR" sz="2000" dirty="0" smtClean="0">
                <a:solidFill>
                  <a:schemeClr val="tx1"/>
                </a:solidFill>
              </a:rPr>
              <a:t> -  </a:t>
            </a:r>
            <a:r>
              <a:rPr lang="en-US" altLang="fa-IR" sz="2000" dirty="0">
                <a:solidFill>
                  <a:schemeClr val="tx1"/>
                </a:solidFill>
              </a:rPr>
              <a:t>No common </a:t>
            </a:r>
            <a:r>
              <a:rPr lang="en-US" altLang="fa-IR" sz="2000" dirty="0" smtClean="0">
                <a:solidFill>
                  <a:schemeClr val="tx1"/>
                </a:solidFill>
              </a:rPr>
              <a:t>clock</a:t>
            </a:r>
            <a:endParaRPr lang="en-US" altLang="fa-IR" sz="2000" dirty="0">
              <a:solidFill>
                <a:schemeClr val="tx1"/>
              </a:solidFill>
            </a:endParaRP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2DE227-5284-4ED2-ADB0-5E57B4A3B1B7}" type="slidenum">
              <a:rPr lang="en-US" altLang="fa-IR">
                <a:latin typeface="Comic Sans MS" panose="030F0702030302020204" pitchFamily="66" charset="0"/>
              </a:rPr>
              <a:pPr/>
              <a:t>15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Synchronous Binary Counters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8"/>
            <a:ext cx="8229600" cy="2316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dirty="0">
                <a:solidFill>
                  <a:srgbClr val="FF0000"/>
                </a:solidFill>
              </a:rPr>
              <a:t>Design procedure </a:t>
            </a:r>
            <a:endParaRPr lang="en-US" altLang="fa-IR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Like other </a:t>
            </a:r>
            <a:r>
              <a:rPr lang="en-US" altLang="fa-IR" sz="2400" dirty="0" smtClean="0"/>
              <a:t>synchronous sequential </a:t>
            </a:r>
            <a:r>
              <a:rPr lang="en-US" altLang="fa-IR" sz="2400" dirty="0" smtClean="0"/>
              <a:t>circuits</a:t>
            </a:r>
            <a:endParaRPr lang="en-US" altLang="fa-I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Most efficient implementations: by T or </a:t>
            </a:r>
            <a:r>
              <a:rPr lang="en-US" altLang="fa-IR" sz="2400" dirty="0" err="1" smtClean="0"/>
              <a:t>JK</a:t>
            </a:r>
            <a:r>
              <a:rPr lang="en-US" altLang="fa-IR" sz="24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400" dirty="0" smtClean="0"/>
              <a:t>We will examine </a:t>
            </a:r>
            <a:r>
              <a:rPr lang="en-US" altLang="fa-IR" sz="2400" dirty="0" err="1" smtClean="0"/>
              <a:t>JK</a:t>
            </a:r>
            <a:r>
              <a:rPr lang="en-US" altLang="fa-IR" sz="2400" dirty="0" smtClean="0"/>
              <a:t> and D flip-flop designs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08123D89-6EC9-4722-8CEB-CABC58488382}" type="slidenum">
              <a:rPr lang="en-US" altLang="fa-IR">
                <a:latin typeface="Comic Sans MS" panose="030F0702030302020204" pitchFamily="66" charset="0"/>
              </a:rPr>
              <a:pPr/>
              <a:t>16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17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Bitmap Image" r:id="rId4" imgW="7190476" imgH="4563112" progId="Paint.Picture">
                  <p:embed/>
                </p:oleObj>
              </mc:Choice>
              <mc:Fallback>
                <p:oleObj name="Bitmap Image" r:id="rId4" imgW="7190476" imgH="45631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9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18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Bitmap Image" r:id="rId4" imgW="7190476" imgH="4563112" progId="Paint.Picture">
                  <p:embed/>
                </p:oleObj>
              </mc:Choice>
              <mc:Fallback>
                <p:oleObj name="Bitmap Image" r:id="rId4" imgW="7190476" imgH="4563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2"/>
          <a:stretch>
            <a:fillRect/>
          </a:stretch>
        </p:blipFill>
        <p:spPr bwMode="auto">
          <a:xfrm>
            <a:off x="4038600" y="1524000"/>
            <a:ext cx="4191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46CD021B-623B-4D83-8AF3-5B5BF96E64E2}" type="slidenum">
              <a:rPr lang="en-US" altLang="fa-IR" smtClean="0">
                <a:latin typeface="Comic Sans MS" panose="030F0702030302020204" pitchFamily="66" charset="0"/>
              </a:rPr>
              <a:pPr/>
              <a:t>19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69938" y="288925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4724400" y="2362200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Bitmap Image" r:id="rId4" imgW="5942857" imgH="3457143" progId="Paint.Picture">
                  <p:embed/>
                </p:oleObj>
              </mc:Choice>
              <mc:Fallback>
                <p:oleObj name="Bitmap Image" r:id="rId4" imgW="5942857" imgH="34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83" t="7317" r="6383" b="4878"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267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8" r="39287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Overview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Parallel Load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Shift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Serial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Serial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Shift Register with Parallel Load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Bidirectional Shift Register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B4ED607-0E09-4A90-B19B-7E9CF2550061}" type="slidenum">
              <a:rPr lang="en-US" altLang="fa-IR">
                <a:latin typeface="Comic Sans MS" panose="030F0702030302020204" pitchFamily="66" charset="0"/>
              </a:rPr>
              <a:pPr/>
              <a:t>2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7114FF2F-3AE6-45EF-881D-59A8D201E081}" type="slidenum">
              <a:rPr lang="en-US" altLang="fa-IR" smtClean="0">
                <a:latin typeface="Comic Sans MS" panose="030F0702030302020204" pitchFamily="66" charset="0"/>
              </a:rPr>
              <a:pPr/>
              <a:t>20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42888" y="1066800"/>
            <a:ext cx="714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4" name="Object 0"/>
          <p:cNvGraphicFramePr>
            <a:graphicFrameLocks noChangeAspect="1"/>
          </p:cNvGraphicFramePr>
          <p:nvPr/>
        </p:nvGraphicFramePr>
        <p:xfrm>
          <a:off x="4724400" y="2590800"/>
          <a:ext cx="42672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Bitmap Image" r:id="rId5" imgW="5495238" imgH="2486372" progId="Paint.Picture">
                  <p:embed/>
                </p:oleObj>
              </mc:Choice>
              <mc:Fallback>
                <p:oleObj name="Bitmap Image" r:id="rId5" imgW="5495238" imgH="248637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805" t="6902" r="7903" b="6830"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42672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7" r="27083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AB5A4FAF-472C-487C-A463-A34A07E6ACE4}" type="slidenum">
              <a:rPr lang="en-US" altLang="fa-IR" smtClean="0">
                <a:latin typeface="Comic Sans MS" panose="030F0702030302020204" pitchFamily="66" charset="0"/>
              </a:rPr>
              <a:pPr/>
              <a:t>21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4648200" y="2667000"/>
          <a:ext cx="43434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Bitmap Image" r:id="rId5" imgW="5380952" imgH="2419048" progId="Paint.Picture">
                  <p:embed/>
                </p:oleObj>
              </mc:Choice>
              <mc:Fallback>
                <p:oleObj name="Bitmap Image" r:id="rId5" imgW="5380952" imgH="241904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58" t="4149" r="6760" b="4581"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434340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7" r="12979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itchFamily="66" charset="0"/>
                <a:cs typeface="+mn-cs"/>
              </a:rPr>
              <a:t>20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914400" y="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953000" y="1371600"/>
            <a:ext cx="173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  <a:p>
            <a:endParaRPr lang="en-US" altLang="fa-IR" baseline="-25000">
              <a:latin typeface="Comic Sans MS" panose="030F0702030302020204" pitchFamily="66" charset="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2941638" y="1509713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3535363" y="1757363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2895600" y="1600200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2895600" y="21336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2667000" y="1981200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2986088" y="18288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36" name="Line 11"/>
          <p:cNvSpPr>
            <a:spLocks noChangeShapeType="1"/>
          </p:cNvSpPr>
          <p:nvPr/>
        </p:nvSpPr>
        <p:spPr bwMode="auto">
          <a:xfrm>
            <a:off x="2965450" y="1949450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7" name="Line 12"/>
          <p:cNvSpPr>
            <a:spLocks noChangeShapeType="1"/>
          </p:cNvSpPr>
          <p:nvPr/>
        </p:nvSpPr>
        <p:spPr bwMode="auto">
          <a:xfrm flipH="1">
            <a:off x="2965450" y="2005013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2941638" y="28209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9" name="Line 14"/>
          <p:cNvSpPr>
            <a:spLocks noChangeShapeType="1"/>
          </p:cNvSpPr>
          <p:nvPr/>
        </p:nvSpPr>
        <p:spPr bwMode="auto">
          <a:xfrm>
            <a:off x="3535363" y="30686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2895600" y="29114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2895600" y="34448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2667000" y="32924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2986088" y="31400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44" name="Line 19"/>
          <p:cNvSpPr>
            <a:spLocks noChangeShapeType="1"/>
          </p:cNvSpPr>
          <p:nvPr/>
        </p:nvSpPr>
        <p:spPr bwMode="auto">
          <a:xfrm>
            <a:off x="2965450" y="32607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5" name="Line 20"/>
          <p:cNvSpPr>
            <a:spLocks noChangeShapeType="1"/>
          </p:cNvSpPr>
          <p:nvPr/>
        </p:nvSpPr>
        <p:spPr bwMode="auto">
          <a:xfrm flipH="1">
            <a:off x="2965450" y="33162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2941638" y="41163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47" name="Line 22"/>
          <p:cNvSpPr>
            <a:spLocks noChangeShapeType="1"/>
          </p:cNvSpPr>
          <p:nvPr/>
        </p:nvSpPr>
        <p:spPr bwMode="auto">
          <a:xfrm>
            <a:off x="3535363" y="43640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2895600" y="42068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9" name="Text Box 24"/>
          <p:cNvSpPr txBox="1">
            <a:spLocks noChangeArrowheads="1"/>
          </p:cNvSpPr>
          <p:nvPr/>
        </p:nvSpPr>
        <p:spPr bwMode="auto">
          <a:xfrm>
            <a:off x="2895600" y="47402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0" name="Line 25"/>
          <p:cNvSpPr>
            <a:spLocks noChangeShapeType="1"/>
          </p:cNvSpPr>
          <p:nvPr/>
        </p:nvSpPr>
        <p:spPr bwMode="auto">
          <a:xfrm>
            <a:off x="2667000" y="45878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1" name="Text Box 26"/>
          <p:cNvSpPr txBox="1">
            <a:spLocks noChangeArrowheads="1"/>
          </p:cNvSpPr>
          <p:nvPr/>
        </p:nvSpPr>
        <p:spPr bwMode="auto">
          <a:xfrm>
            <a:off x="2986088" y="44354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52" name="Line 27"/>
          <p:cNvSpPr>
            <a:spLocks noChangeShapeType="1"/>
          </p:cNvSpPr>
          <p:nvPr/>
        </p:nvSpPr>
        <p:spPr bwMode="auto">
          <a:xfrm>
            <a:off x="2965450" y="45561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3" name="Line 28"/>
          <p:cNvSpPr>
            <a:spLocks noChangeShapeType="1"/>
          </p:cNvSpPr>
          <p:nvPr/>
        </p:nvSpPr>
        <p:spPr bwMode="auto">
          <a:xfrm flipH="1">
            <a:off x="2965450" y="46116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4" name="Rectangle 29"/>
          <p:cNvSpPr>
            <a:spLocks noChangeArrowheads="1"/>
          </p:cNvSpPr>
          <p:nvPr/>
        </p:nvSpPr>
        <p:spPr bwMode="auto">
          <a:xfrm>
            <a:off x="2941638" y="54117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55" name="Line 30"/>
          <p:cNvSpPr>
            <a:spLocks noChangeShapeType="1"/>
          </p:cNvSpPr>
          <p:nvPr/>
        </p:nvSpPr>
        <p:spPr bwMode="auto">
          <a:xfrm>
            <a:off x="3535363" y="56594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2895600" y="55022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57" name="Text Box 32"/>
          <p:cNvSpPr txBox="1">
            <a:spLocks noChangeArrowheads="1"/>
          </p:cNvSpPr>
          <p:nvPr/>
        </p:nvSpPr>
        <p:spPr bwMode="auto">
          <a:xfrm>
            <a:off x="2895600" y="60356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8" name="Line 33"/>
          <p:cNvSpPr>
            <a:spLocks noChangeShapeType="1"/>
          </p:cNvSpPr>
          <p:nvPr/>
        </p:nvSpPr>
        <p:spPr bwMode="auto">
          <a:xfrm>
            <a:off x="2667000" y="58832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9" name="Text Box 34"/>
          <p:cNvSpPr txBox="1">
            <a:spLocks noChangeArrowheads="1"/>
          </p:cNvSpPr>
          <p:nvPr/>
        </p:nvSpPr>
        <p:spPr bwMode="auto">
          <a:xfrm>
            <a:off x="2986088" y="57308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60" name="Line 35"/>
          <p:cNvSpPr>
            <a:spLocks noChangeShapeType="1"/>
          </p:cNvSpPr>
          <p:nvPr/>
        </p:nvSpPr>
        <p:spPr bwMode="auto">
          <a:xfrm>
            <a:off x="2965450" y="58515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1" name="Line 36"/>
          <p:cNvSpPr>
            <a:spLocks noChangeShapeType="1"/>
          </p:cNvSpPr>
          <p:nvPr/>
        </p:nvSpPr>
        <p:spPr bwMode="auto">
          <a:xfrm flipH="1">
            <a:off x="2965450" y="59070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2" name="Line 37"/>
          <p:cNvSpPr>
            <a:spLocks noChangeShapeType="1"/>
          </p:cNvSpPr>
          <p:nvPr/>
        </p:nvSpPr>
        <p:spPr bwMode="auto">
          <a:xfrm>
            <a:off x="2667000" y="1981200"/>
            <a:ext cx="0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3" name="Text Box 38"/>
          <p:cNvSpPr txBox="1">
            <a:spLocks noChangeArrowheads="1"/>
          </p:cNvSpPr>
          <p:nvPr/>
        </p:nvSpPr>
        <p:spPr bwMode="auto">
          <a:xfrm>
            <a:off x="2079625" y="64150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CLK</a:t>
            </a:r>
          </a:p>
        </p:txBody>
      </p:sp>
      <p:sp>
        <p:nvSpPr>
          <p:cNvPr id="77864" name="Line 39"/>
          <p:cNvSpPr>
            <a:spLocks noChangeShapeType="1"/>
          </p:cNvSpPr>
          <p:nvPr/>
        </p:nvSpPr>
        <p:spPr bwMode="auto">
          <a:xfrm flipH="1">
            <a:off x="213360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5" name="Line 40"/>
          <p:cNvSpPr>
            <a:spLocks noChangeShapeType="1"/>
          </p:cNvSpPr>
          <p:nvPr/>
        </p:nvSpPr>
        <p:spPr bwMode="auto">
          <a:xfrm flipH="1">
            <a:off x="21336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6" name="Line 41"/>
          <p:cNvSpPr>
            <a:spLocks noChangeShapeType="1"/>
          </p:cNvSpPr>
          <p:nvPr/>
        </p:nvSpPr>
        <p:spPr bwMode="auto">
          <a:xfrm flipH="1" flipV="1">
            <a:off x="2133600" y="1524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7" name="Text Box 42"/>
          <p:cNvSpPr txBox="1">
            <a:spLocks noChangeArrowheads="1"/>
          </p:cNvSpPr>
          <p:nvPr/>
        </p:nvSpPr>
        <p:spPr bwMode="auto">
          <a:xfrm>
            <a:off x="1295400" y="1447800"/>
            <a:ext cx="839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logic 1</a:t>
            </a:r>
          </a:p>
        </p:txBody>
      </p:sp>
      <p:sp>
        <p:nvSpPr>
          <p:cNvPr id="77868" name="Oval 43"/>
          <p:cNvSpPr>
            <a:spLocks noChangeArrowheads="1"/>
          </p:cNvSpPr>
          <p:nvPr/>
        </p:nvSpPr>
        <p:spPr bwMode="auto">
          <a:xfrm>
            <a:off x="2057400" y="1676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69" name="Oval 44"/>
          <p:cNvSpPr>
            <a:spLocks noChangeArrowheads="1"/>
          </p:cNvSpPr>
          <p:nvPr/>
        </p:nvSpPr>
        <p:spPr bwMode="auto">
          <a:xfrm>
            <a:off x="2590800" y="3200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0" name="Oval 45"/>
          <p:cNvSpPr>
            <a:spLocks noChangeArrowheads="1"/>
          </p:cNvSpPr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1" name="Oval 46"/>
          <p:cNvSpPr>
            <a:spLocks noChangeArrowheads="1"/>
          </p:cNvSpPr>
          <p:nvPr/>
        </p:nvSpPr>
        <p:spPr bwMode="auto">
          <a:xfrm>
            <a:off x="2590800" y="5791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2" name="Line 47"/>
          <p:cNvSpPr>
            <a:spLocks noChangeShapeType="1"/>
          </p:cNvSpPr>
          <p:nvPr/>
        </p:nvSpPr>
        <p:spPr bwMode="auto">
          <a:xfrm>
            <a:off x="3810000" y="17526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3" name="Line 48"/>
          <p:cNvSpPr>
            <a:spLocks noChangeShapeType="1"/>
          </p:cNvSpPr>
          <p:nvPr/>
        </p:nvSpPr>
        <p:spPr bwMode="auto">
          <a:xfrm flipH="1">
            <a:off x="2133600" y="2667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4" name="Line 49"/>
          <p:cNvSpPr>
            <a:spLocks noChangeShapeType="1"/>
          </p:cNvSpPr>
          <p:nvPr/>
        </p:nvSpPr>
        <p:spPr bwMode="auto">
          <a:xfrm flipH="1" flipV="1">
            <a:off x="2133600" y="2667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5" name="Line 50"/>
          <p:cNvSpPr>
            <a:spLocks noChangeShapeType="1"/>
          </p:cNvSpPr>
          <p:nvPr/>
        </p:nvSpPr>
        <p:spPr bwMode="auto">
          <a:xfrm flipH="1" flipV="1">
            <a:off x="2133600" y="3048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6" name="Line 51"/>
          <p:cNvSpPr>
            <a:spLocks noChangeShapeType="1"/>
          </p:cNvSpPr>
          <p:nvPr/>
        </p:nvSpPr>
        <p:spPr bwMode="auto">
          <a:xfrm flipH="1" flipV="1">
            <a:off x="21336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7" name="Oval 52"/>
          <p:cNvSpPr>
            <a:spLocks noChangeArrowheads="1"/>
          </p:cNvSpPr>
          <p:nvPr/>
        </p:nvSpPr>
        <p:spPr bwMode="auto">
          <a:xfrm>
            <a:off x="2057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8" name="Text Box 53"/>
          <p:cNvSpPr txBox="1">
            <a:spLocks noChangeArrowheads="1"/>
          </p:cNvSpPr>
          <p:nvPr/>
        </p:nvSpPr>
        <p:spPr bwMode="auto">
          <a:xfrm>
            <a:off x="3789363" y="15240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7879" name="Line 54"/>
          <p:cNvSpPr>
            <a:spLocks noChangeShapeType="1"/>
          </p:cNvSpPr>
          <p:nvPr/>
        </p:nvSpPr>
        <p:spPr bwMode="auto">
          <a:xfrm>
            <a:off x="3810000" y="3048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0" name="Line 55"/>
          <p:cNvSpPr>
            <a:spLocks noChangeShapeType="1"/>
          </p:cNvSpPr>
          <p:nvPr/>
        </p:nvSpPr>
        <p:spPr bwMode="auto">
          <a:xfrm>
            <a:off x="3810000" y="4343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1" name="Line 56"/>
          <p:cNvSpPr>
            <a:spLocks noChangeShapeType="1"/>
          </p:cNvSpPr>
          <p:nvPr/>
        </p:nvSpPr>
        <p:spPr bwMode="auto">
          <a:xfrm flipH="1">
            <a:off x="1905000" y="39624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2" name="Line 57"/>
          <p:cNvSpPr>
            <a:spLocks noChangeShapeType="1"/>
          </p:cNvSpPr>
          <p:nvPr/>
        </p:nvSpPr>
        <p:spPr bwMode="auto">
          <a:xfrm flipH="1">
            <a:off x="990600" y="52578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3" name="AutoShape 58"/>
          <p:cNvSpPr>
            <a:spLocks noChangeArrowheads="1"/>
          </p:cNvSpPr>
          <p:nvPr/>
        </p:nvSpPr>
        <p:spPr bwMode="auto">
          <a:xfrm rot="10800000">
            <a:off x="1447800" y="36576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4" name="Line 59"/>
          <p:cNvSpPr>
            <a:spLocks noChangeShapeType="1"/>
          </p:cNvSpPr>
          <p:nvPr/>
        </p:nvSpPr>
        <p:spPr bwMode="auto">
          <a:xfrm flipH="1" flipV="1">
            <a:off x="19050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5" name="Oval 60"/>
          <p:cNvSpPr>
            <a:spLocks noChangeArrowheads="1"/>
          </p:cNvSpPr>
          <p:nvPr/>
        </p:nvSpPr>
        <p:spPr bwMode="auto">
          <a:xfrm>
            <a:off x="2057400" y="3505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6" name="Line 61"/>
          <p:cNvSpPr>
            <a:spLocks noChangeShapeType="1"/>
          </p:cNvSpPr>
          <p:nvPr/>
        </p:nvSpPr>
        <p:spPr bwMode="auto">
          <a:xfrm flipH="1" flipV="1">
            <a:off x="1219200" y="3886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7" name="Line 62"/>
          <p:cNvSpPr>
            <a:spLocks noChangeShapeType="1"/>
          </p:cNvSpPr>
          <p:nvPr/>
        </p:nvSpPr>
        <p:spPr bwMode="auto">
          <a:xfrm flipH="1" flipV="1">
            <a:off x="1219200" y="38862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8" name="Line 63"/>
          <p:cNvSpPr>
            <a:spLocks noChangeShapeType="1"/>
          </p:cNvSpPr>
          <p:nvPr/>
        </p:nvSpPr>
        <p:spPr bwMode="auto">
          <a:xfrm flipH="1" flipV="1">
            <a:off x="1219200" y="4343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9" name="Oval 64"/>
          <p:cNvSpPr>
            <a:spLocks noChangeArrowheads="1"/>
          </p:cNvSpPr>
          <p:nvPr/>
        </p:nvSpPr>
        <p:spPr bwMode="auto">
          <a:xfrm>
            <a:off x="1143000" y="4267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0" name="Line 65"/>
          <p:cNvSpPr>
            <a:spLocks noChangeShapeType="1"/>
          </p:cNvSpPr>
          <p:nvPr/>
        </p:nvSpPr>
        <p:spPr bwMode="auto">
          <a:xfrm flipH="1" flipV="1">
            <a:off x="1219200" y="4876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1" name="Text Box 66"/>
          <p:cNvSpPr txBox="1">
            <a:spLocks noChangeArrowheads="1"/>
          </p:cNvSpPr>
          <p:nvPr/>
        </p:nvSpPr>
        <p:spPr bwMode="auto">
          <a:xfrm>
            <a:off x="3789363" y="2819400"/>
            <a:ext cx="452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77892" name="Text Box 67"/>
          <p:cNvSpPr txBox="1">
            <a:spLocks noChangeArrowheads="1"/>
          </p:cNvSpPr>
          <p:nvPr/>
        </p:nvSpPr>
        <p:spPr bwMode="auto">
          <a:xfrm>
            <a:off x="3789363" y="41148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77893" name="Text Box 68"/>
          <p:cNvSpPr txBox="1">
            <a:spLocks noChangeArrowheads="1"/>
          </p:cNvSpPr>
          <p:nvPr/>
        </p:nvSpPr>
        <p:spPr bwMode="auto">
          <a:xfrm>
            <a:off x="3789363" y="54864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77894" name="AutoShape 69"/>
          <p:cNvSpPr>
            <a:spLocks noChangeArrowheads="1"/>
          </p:cNvSpPr>
          <p:nvPr/>
        </p:nvSpPr>
        <p:spPr bwMode="auto">
          <a:xfrm rot="10800000">
            <a:off x="555625" y="49530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5" name="Line 70"/>
          <p:cNvSpPr>
            <a:spLocks noChangeShapeType="1"/>
          </p:cNvSpPr>
          <p:nvPr/>
        </p:nvSpPr>
        <p:spPr bwMode="auto">
          <a:xfrm flipH="1" flipV="1">
            <a:off x="9906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6" name="Oval 71"/>
          <p:cNvSpPr>
            <a:spLocks noChangeArrowheads="1"/>
          </p:cNvSpPr>
          <p:nvPr/>
        </p:nvSpPr>
        <p:spPr bwMode="auto">
          <a:xfrm>
            <a:off x="1143000" y="4800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7" name="Line 72"/>
          <p:cNvSpPr>
            <a:spLocks noChangeShapeType="1"/>
          </p:cNvSpPr>
          <p:nvPr/>
        </p:nvSpPr>
        <p:spPr bwMode="auto">
          <a:xfrm flipH="1" flipV="1">
            <a:off x="3048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8" name="Line 73"/>
          <p:cNvSpPr>
            <a:spLocks noChangeShapeType="1"/>
          </p:cNvSpPr>
          <p:nvPr/>
        </p:nvSpPr>
        <p:spPr bwMode="auto">
          <a:xfrm flipH="1" flipV="1">
            <a:off x="304800" y="51054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9" name="Oval 74"/>
          <p:cNvSpPr>
            <a:spLocks noChangeArrowheads="1"/>
          </p:cNvSpPr>
          <p:nvPr/>
        </p:nvSpPr>
        <p:spPr bwMode="auto">
          <a:xfrm>
            <a:off x="228600" y="5562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900" name="Line 75"/>
          <p:cNvSpPr>
            <a:spLocks noChangeShapeType="1"/>
          </p:cNvSpPr>
          <p:nvPr/>
        </p:nvSpPr>
        <p:spPr bwMode="auto">
          <a:xfrm flipH="1" flipV="1">
            <a:off x="304800" y="56388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901" name="Line 76"/>
          <p:cNvSpPr>
            <a:spLocks noChangeShapeType="1"/>
          </p:cNvSpPr>
          <p:nvPr/>
        </p:nvSpPr>
        <p:spPr bwMode="auto">
          <a:xfrm flipH="1" flipV="1">
            <a:off x="304800" y="61722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5B2EBEAA-4413-4AAD-AFE3-D898C062CFE8}" type="slidenum">
              <a:rPr lang="en-US" altLang="fa-IR" smtClean="0">
                <a:latin typeface="Comic Sans MS" panose="030F0702030302020204" pitchFamily="66" charset="0"/>
              </a:rPr>
              <a:pPr/>
              <a:t>23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9875" name="Object 0"/>
          <p:cNvGraphicFramePr>
            <a:graphicFrameLocks noChangeAspect="1"/>
          </p:cNvGraphicFramePr>
          <p:nvPr/>
        </p:nvGraphicFramePr>
        <p:xfrm>
          <a:off x="228600" y="1295400"/>
          <a:ext cx="5334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Bitmap Image" r:id="rId4" imgW="4382112" imgH="4382112" progId="Paint.Picture">
                  <p:embed/>
                </p:oleObj>
              </mc:Choice>
              <mc:Fallback>
                <p:oleObj name="Bitmap Image" r:id="rId4" imgW="4382112" imgH="4382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5334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38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with EN and CO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5715000" y="1524000"/>
            <a:ext cx="2971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>
                <a:latin typeface="Comic Sans MS" panose="030F0702030302020204" pitchFamily="66" charset="0"/>
              </a:rPr>
              <a:t>EN = enable control signal, when 0 counter remains in the same state, when 1 it counts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CO = carry output signal, used to extend the counter to more stages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C0  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3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/>
              <a:t>PJF</a:t>
            </a:r>
            <a:fld id="{7EBC86A2-5CDE-4AED-9C3F-16E0EC00382D}" type="slidenum">
              <a:rPr lang="en-US" altLang="fa-IR" smtClean="0">
                <a:latin typeface="Comic Sans MS" panose="030F0702030302020204" pitchFamily="66" charset="0"/>
              </a:rPr>
              <a:pPr/>
              <a:t>24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>
            <a:spLocks noRot="1" noChangeArrowheads="1"/>
          </p:cNvSpPr>
          <p:nvPr/>
        </p:nvSpPr>
        <p:spPr bwMode="auto">
          <a:xfrm>
            <a:off x="255588" y="288925"/>
            <a:ext cx="850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4-bit Upward Synchronous Binary </a:t>
            </a:r>
          </a:p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Counter in HDL - Simulation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4"/>
          <p:cNvSpPr>
            <a:spLocks noGrp="1"/>
          </p:cNvSpPr>
          <p:nvPr>
            <p:ph type="title"/>
          </p:nvPr>
        </p:nvSpPr>
        <p:spPr>
          <a:xfrm>
            <a:off x="692150" y="6223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Synchronous Binary </a:t>
            </a:r>
            <a:br>
              <a:rPr lang="en-US" altLang="fa-IR" smtClean="0"/>
            </a:br>
            <a:r>
              <a:rPr lang="en-US" altLang="fa-IR" smtClean="0"/>
              <a:t>Counter Using DFF</a:t>
            </a:r>
          </a:p>
        </p:txBody>
      </p:sp>
      <p:sp>
        <p:nvSpPr>
          <p:cNvPr id="8397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9963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DE1CAE2E-14E1-499C-AA08-D8D4E8A69BCA}" type="slidenum">
              <a:rPr lang="en-US" altLang="fa-IR"/>
              <a:pPr/>
              <a:t>25</a:t>
            </a:fld>
            <a:endParaRPr lang="en-US" altLang="fa-IR"/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609725"/>
            <a:ext cx="44672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69"/>
          <p:cNvSpPr>
            <a:spLocks noGrp="1" noChangeArrowheads="1"/>
          </p:cNvSpPr>
          <p:nvPr>
            <p:ph type="title"/>
          </p:nvPr>
        </p:nvSpPr>
        <p:spPr>
          <a:xfrm>
            <a:off x="762000" y="122238"/>
            <a:ext cx="7772400" cy="1020762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Counter with Parallel Load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060826" cy="4572000"/>
          </a:xfrm>
        </p:spPr>
        <p:txBody>
          <a:bodyPr/>
          <a:lstStyle/>
          <a:p>
            <a:pPr eaLnBrk="1" hangingPunct="1"/>
            <a:r>
              <a:rPr lang="en-US" altLang="fa-IR" sz="1600" dirty="0" smtClean="0"/>
              <a:t>Add path for input data</a:t>
            </a:r>
          </a:p>
          <a:p>
            <a:pPr lvl="1" eaLnBrk="1" hangingPunct="1"/>
            <a:r>
              <a:rPr lang="en-US" altLang="fa-IR" sz="1400" dirty="0" smtClean="0"/>
              <a:t>enabled for Load = 1</a:t>
            </a:r>
          </a:p>
          <a:p>
            <a:pPr eaLnBrk="1" hangingPunct="1"/>
            <a:r>
              <a:rPr lang="en-US" altLang="fa-IR" sz="1600" dirty="0" smtClean="0"/>
              <a:t>Add logic to:</a:t>
            </a:r>
          </a:p>
          <a:p>
            <a:pPr lvl="1" eaLnBrk="1" hangingPunct="1"/>
            <a:r>
              <a:rPr lang="en-US" altLang="fa-IR" sz="1400" dirty="0" smtClean="0"/>
              <a:t>disable count logic for Load = 1</a:t>
            </a:r>
          </a:p>
          <a:p>
            <a:pPr lvl="1" eaLnBrk="1" hangingPunct="1"/>
            <a:r>
              <a:rPr lang="en-US" altLang="fa-IR" sz="1400" dirty="0" smtClean="0"/>
              <a:t>disable feedback from outputs</a:t>
            </a:r>
            <a:br>
              <a:rPr lang="en-US" altLang="fa-IR" sz="1400" dirty="0" smtClean="0"/>
            </a:br>
            <a:r>
              <a:rPr lang="en-US" altLang="fa-IR" sz="1400" dirty="0" smtClean="0"/>
              <a:t>for Load = 1</a:t>
            </a:r>
          </a:p>
          <a:p>
            <a:pPr lvl="1" eaLnBrk="1" hangingPunct="1"/>
            <a:r>
              <a:rPr lang="en-US" altLang="fa-IR" sz="1400" dirty="0" smtClean="0"/>
              <a:t>enable count logic for Load = 0</a:t>
            </a:r>
            <a:br>
              <a:rPr lang="en-US" altLang="fa-IR" sz="1400" dirty="0" smtClean="0"/>
            </a:br>
            <a:r>
              <a:rPr lang="en-US" altLang="fa-IR" sz="1400" dirty="0" smtClean="0"/>
              <a:t>and Count = 1</a:t>
            </a:r>
          </a:p>
          <a:p>
            <a:pPr eaLnBrk="1" hangingPunct="1"/>
            <a:r>
              <a:rPr lang="en-US" altLang="fa-IR" sz="1600" dirty="0" smtClean="0"/>
              <a:t>The resulting function table:</a:t>
            </a:r>
            <a:endParaRPr lang="en-US" altLang="fa-IR" sz="1800" dirty="0" smtClean="0"/>
          </a:p>
        </p:txBody>
      </p:sp>
      <p:sp>
        <p:nvSpPr>
          <p:cNvPr id="86047" name="Freeform 4"/>
          <p:cNvSpPr>
            <a:spLocks/>
          </p:cNvSpPr>
          <p:nvPr/>
        </p:nvSpPr>
        <p:spPr bwMode="auto">
          <a:xfrm>
            <a:off x="6916738" y="1439863"/>
            <a:ext cx="298450" cy="244475"/>
          </a:xfrm>
          <a:custGeom>
            <a:avLst/>
            <a:gdLst>
              <a:gd name="T0" fmla="*/ 0 w 83"/>
              <a:gd name="T1" fmla="*/ 0 h 68"/>
              <a:gd name="T2" fmla="*/ 0 w 83"/>
              <a:gd name="T3" fmla="*/ 1238126 h 68"/>
              <a:gd name="T4" fmla="*/ 877258 w 83"/>
              <a:gd name="T5" fmla="*/ 1238126 h 68"/>
              <a:gd name="T6" fmla="*/ 1514390 w 83"/>
              <a:gd name="T7" fmla="*/ 617257 h 68"/>
              <a:gd name="T8" fmla="*/ 893183 w 83"/>
              <a:gd name="T9" fmla="*/ 0 h 68"/>
              <a:gd name="T10" fmla="*/ 0 w 83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8"/>
              <a:gd name="T20" fmla="*/ 83 w 83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8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5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48" name="Freeform 5"/>
          <p:cNvSpPr>
            <a:spLocks/>
          </p:cNvSpPr>
          <p:nvPr/>
        </p:nvSpPr>
        <p:spPr bwMode="auto">
          <a:xfrm>
            <a:off x="7315201" y="151447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2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49" name="Freeform 6"/>
          <p:cNvSpPr>
            <a:spLocks/>
          </p:cNvSpPr>
          <p:nvPr/>
        </p:nvSpPr>
        <p:spPr bwMode="auto">
          <a:xfrm>
            <a:off x="5157788" y="1163638"/>
            <a:ext cx="176213" cy="222250"/>
          </a:xfrm>
          <a:custGeom>
            <a:avLst/>
            <a:gdLst>
              <a:gd name="T0" fmla="*/ 0 w 111"/>
              <a:gd name="T1" fmla="*/ 0 h 140"/>
              <a:gd name="T2" fmla="*/ 0 w 111"/>
              <a:gd name="T3" fmla="*/ 140 h 140"/>
              <a:gd name="T4" fmla="*/ 111 w 111"/>
              <a:gd name="T5" fmla="*/ 70 h 140"/>
              <a:gd name="T6" fmla="*/ 0 w 111"/>
              <a:gd name="T7" fmla="*/ 0 h 140"/>
              <a:gd name="T8" fmla="*/ 0 w 111"/>
              <a:gd name="T9" fmla="*/ 0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140"/>
              <a:gd name="T17" fmla="*/ 111 w 111"/>
              <a:gd name="T18" fmla="*/ 140 h 1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140">
                <a:moveTo>
                  <a:pt x="0" y="0"/>
                </a:moveTo>
                <a:lnTo>
                  <a:pt x="0" y="140"/>
                </a:lnTo>
                <a:lnTo>
                  <a:pt x="111" y="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50" name="Oval 7"/>
          <p:cNvSpPr>
            <a:spLocks noChangeArrowheads="1"/>
          </p:cNvSpPr>
          <p:nvPr/>
        </p:nvSpPr>
        <p:spPr bwMode="auto">
          <a:xfrm>
            <a:off x="5334001" y="1238250"/>
            <a:ext cx="71438" cy="714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51" name="Rectangle 8"/>
          <p:cNvSpPr>
            <a:spLocks noChangeArrowheads="1"/>
          </p:cNvSpPr>
          <p:nvPr/>
        </p:nvSpPr>
        <p:spPr bwMode="auto">
          <a:xfrm>
            <a:off x="7799388" y="1533525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52" name="Line 9"/>
          <p:cNvSpPr>
            <a:spLocks noChangeShapeType="1"/>
          </p:cNvSpPr>
          <p:nvPr/>
        </p:nvSpPr>
        <p:spPr bwMode="auto">
          <a:xfrm>
            <a:off x="7631113" y="16367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3" name="Line 10"/>
          <p:cNvSpPr>
            <a:spLocks noChangeShapeType="1"/>
          </p:cNvSpPr>
          <p:nvPr/>
        </p:nvSpPr>
        <p:spPr bwMode="auto">
          <a:xfrm>
            <a:off x="8137526" y="16367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4" name="Line 11"/>
          <p:cNvSpPr>
            <a:spLocks noChangeShapeType="1"/>
          </p:cNvSpPr>
          <p:nvPr/>
        </p:nvSpPr>
        <p:spPr bwMode="auto">
          <a:xfrm>
            <a:off x="7215188" y="1562100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5" name="Line 12"/>
          <p:cNvSpPr>
            <a:spLocks noChangeShapeType="1"/>
          </p:cNvSpPr>
          <p:nvPr/>
        </p:nvSpPr>
        <p:spPr bwMode="auto">
          <a:xfrm>
            <a:off x="6784976" y="1482725"/>
            <a:ext cx="1317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6" name="Line 13"/>
          <p:cNvSpPr>
            <a:spLocks noChangeShapeType="1"/>
          </p:cNvSpPr>
          <p:nvPr/>
        </p:nvSpPr>
        <p:spPr bwMode="auto">
          <a:xfrm>
            <a:off x="5846763" y="1639888"/>
            <a:ext cx="10668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Freeform 14"/>
          <p:cNvSpPr>
            <a:spLocks/>
          </p:cNvSpPr>
          <p:nvPr/>
        </p:nvSpPr>
        <p:spPr bwMode="auto">
          <a:xfrm>
            <a:off x="5556251" y="1231900"/>
            <a:ext cx="298450" cy="242887"/>
          </a:xfrm>
          <a:custGeom>
            <a:avLst/>
            <a:gdLst>
              <a:gd name="T0" fmla="*/ 17398 w 83"/>
              <a:gd name="T1" fmla="*/ 0 h 68"/>
              <a:gd name="T2" fmla="*/ 0 w 83"/>
              <a:gd name="T3" fmla="*/ 1143437 h 68"/>
              <a:gd name="T4" fmla="*/ 877258 w 83"/>
              <a:gd name="T5" fmla="*/ 1143437 h 68"/>
              <a:gd name="T6" fmla="*/ 1514390 w 83"/>
              <a:gd name="T7" fmla="*/ 574747 h 68"/>
              <a:gd name="T8" fmla="*/ 893183 w 83"/>
              <a:gd name="T9" fmla="*/ 0 h 68"/>
              <a:gd name="T10" fmla="*/ 17398 w 83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8"/>
              <a:gd name="T20" fmla="*/ 83 w 83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8">
                <a:moveTo>
                  <a:pt x="1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5"/>
                  <a:pt x="68" y="0"/>
                  <a:pt x="4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58" name="Line 15"/>
          <p:cNvSpPr>
            <a:spLocks noChangeShapeType="1"/>
          </p:cNvSpPr>
          <p:nvPr/>
        </p:nvSpPr>
        <p:spPr bwMode="auto">
          <a:xfrm>
            <a:off x="5405438" y="127476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9" name="Freeform 16"/>
          <p:cNvSpPr>
            <a:spLocks/>
          </p:cNvSpPr>
          <p:nvPr/>
        </p:nvSpPr>
        <p:spPr bwMode="auto">
          <a:xfrm>
            <a:off x="5003801" y="1109663"/>
            <a:ext cx="153988" cy="165100"/>
          </a:xfrm>
          <a:custGeom>
            <a:avLst/>
            <a:gdLst>
              <a:gd name="T0" fmla="*/ 97 w 97"/>
              <a:gd name="T1" fmla="*/ 104 h 104"/>
              <a:gd name="T2" fmla="*/ 0 w 97"/>
              <a:gd name="T3" fmla="*/ 104 h 104"/>
              <a:gd name="T4" fmla="*/ 0 w 97"/>
              <a:gd name="T5" fmla="*/ 0 h 104"/>
              <a:gd name="T6" fmla="*/ 0 60000 65536"/>
              <a:gd name="T7" fmla="*/ 0 60000 65536"/>
              <a:gd name="T8" fmla="*/ 0 60000 65536"/>
              <a:gd name="T9" fmla="*/ 0 w 97"/>
              <a:gd name="T10" fmla="*/ 0 h 104"/>
              <a:gd name="T11" fmla="*/ 97 w 97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104">
                <a:moveTo>
                  <a:pt x="97" y="104"/>
                </a:moveTo>
                <a:lnTo>
                  <a:pt x="0" y="10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0" name="Line 17"/>
          <p:cNvSpPr>
            <a:spLocks noChangeShapeType="1"/>
          </p:cNvSpPr>
          <p:nvPr/>
        </p:nvSpPr>
        <p:spPr bwMode="auto">
          <a:xfrm>
            <a:off x="4892676" y="1431925"/>
            <a:ext cx="663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1" name="Freeform 18"/>
          <p:cNvSpPr>
            <a:spLocks/>
          </p:cNvSpPr>
          <p:nvPr/>
        </p:nvSpPr>
        <p:spPr bwMode="auto">
          <a:xfrm>
            <a:off x="6008688" y="2185988"/>
            <a:ext cx="247650" cy="295275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90092 h 82"/>
              <a:gd name="T6" fmla="*/ 606847 w 69"/>
              <a:gd name="T7" fmla="*/ 1521299 h 82"/>
              <a:gd name="T8" fmla="*/ 1231634 w 69"/>
              <a:gd name="T9" fmla="*/ 890092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8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2" name="Freeform 19"/>
          <p:cNvSpPr>
            <a:spLocks/>
          </p:cNvSpPr>
          <p:nvPr/>
        </p:nvSpPr>
        <p:spPr bwMode="auto">
          <a:xfrm>
            <a:off x="6051551" y="2481263"/>
            <a:ext cx="79375" cy="481012"/>
          </a:xfrm>
          <a:custGeom>
            <a:avLst/>
            <a:gdLst>
              <a:gd name="T0" fmla="*/ 50 w 50"/>
              <a:gd name="T1" fmla="*/ 0 h 303"/>
              <a:gd name="T2" fmla="*/ 50 w 50"/>
              <a:gd name="T3" fmla="*/ 49 h 303"/>
              <a:gd name="T4" fmla="*/ 0 w 50"/>
              <a:gd name="T5" fmla="*/ 49 h 303"/>
              <a:gd name="T6" fmla="*/ 0 w 50"/>
              <a:gd name="T7" fmla="*/ 303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03"/>
              <a:gd name="T14" fmla="*/ 50 w 50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03">
                <a:moveTo>
                  <a:pt x="50" y="0"/>
                </a:moveTo>
                <a:lnTo>
                  <a:pt x="50" y="49"/>
                </a:lnTo>
                <a:lnTo>
                  <a:pt x="0" y="49"/>
                </a:lnTo>
                <a:lnTo>
                  <a:pt x="0" y="30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3" name="Freeform 20"/>
          <p:cNvSpPr>
            <a:spLocks/>
          </p:cNvSpPr>
          <p:nvPr/>
        </p:nvSpPr>
        <p:spPr bwMode="auto">
          <a:xfrm>
            <a:off x="5854701" y="1352550"/>
            <a:ext cx="196850" cy="833437"/>
          </a:xfrm>
          <a:custGeom>
            <a:avLst/>
            <a:gdLst>
              <a:gd name="T0" fmla="*/ 0 w 124"/>
              <a:gd name="T1" fmla="*/ 0 h 525"/>
              <a:gd name="T2" fmla="*/ 124 w 124"/>
              <a:gd name="T3" fmla="*/ 0 h 525"/>
              <a:gd name="T4" fmla="*/ 124 w 124"/>
              <a:gd name="T5" fmla="*/ 525 h 525"/>
              <a:gd name="T6" fmla="*/ 0 60000 65536"/>
              <a:gd name="T7" fmla="*/ 0 60000 65536"/>
              <a:gd name="T8" fmla="*/ 0 60000 65536"/>
              <a:gd name="T9" fmla="*/ 0 w 124"/>
              <a:gd name="T10" fmla="*/ 0 h 525"/>
              <a:gd name="T11" fmla="*/ 124 w 124"/>
              <a:gd name="T12" fmla="*/ 525 h 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525">
                <a:moveTo>
                  <a:pt x="0" y="0"/>
                </a:moveTo>
                <a:lnTo>
                  <a:pt x="124" y="0"/>
                </a:lnTo>
                <a:lnTo>
                  <a:pt x="124" y="525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4" name="Freeform 21"/>
          <p:cNvSpPr>
            <a:spLocks/>
          </p:cNvSpPr>
          <p:nvPr/>
        </p:nvSpPr>
        <p:spPr bwMode="auto">
          <a:xfrm>
            <a:off x="6356351" y="1741488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2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5" name="Freeform 22"/>
          <p:cNvSpPr>
            <a:spLocks/>
          </p:cNvSpPr>
          <p:nvPr/>
        </p:nvSpPr>
        <p:spPr bwMode="auto">
          <a:xfrm>
            <a:off x="6310313" y="17414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6" name="Freeform 23"/>
          <p:cNvSpPr>
            <a:spLocks/>
          </p:cNvSpPr>
          <p:nvPr/>
        </p:nvSpPr>
        <p:spPr bwMode="auto">
          <a:xfrm>
            <a:off x="6310313" y="17414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7" name="Freeform 24"/>
          <p:cNvSpPr>
            <a:spLocks/>
          </p:cNvSpPr>
          <p:nvPr/>
        </p:nvSpPr>
        <p:spPr bwMode="auto">
          <a:xfrm>
            <a:off x="7207251" y="1736725"/>
            <a:ext cx="122238" cy="212725"/>
          </a:xfrm>
          <a:custGeom>
            <a:avLst/>
            <a:gdLst>
              <a:gd name="T0" fmla="*/ 0 w 77"/>
              <a:gd name="T1" fmla="*/ 134 h 134"/>
              <a:gd name="T2" fmla="*/ 36 w 77"/>
              <a:gd name="T3" fmla="*/ 134 h 134"/>
              <a:gd name="T4" fmla="*/ 36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6" y="134"/>
                </a:lnTo>
                <a:lnTo>
                  <a:pt x="36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8" name="Line 25"/>
          <p:cNvSpPr>
            <a:spLocks noChangeShapeType="1"/>
          </p:cNvSpPr>
          <p:nvPr/>
        </p:nvSpPr>
        <p:spPr bwMode="auto">
          <a:xfrm>
            <a:off x="6051551" y="17875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9" name="Freeform 26"/>
          <p:cNvSpPr>
            <a:spLocks/>
          </p:cNvSpPr>
          <p:nvPr/>
        </p:nvSpPr>
        <p:spPr bwMode="auto">
          <a:xfrm>
            <a:off x="6213476" y="193833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0" name="Freeform 27"/>
          <p:cNvSpPr>
            <a:spLocks/>
          </p:cNvSpPr>
          <p:nvPr/>
        </p:nvSpPr>
        <p:spPr bwMode="auto">
          <a:xfrm>
            <a:off x="4892676" y="1109663"/>
            <a:ext cx="1892300" cy="3887787"/>
          </a:xfrm>
          <a:custGeom>
            <a:avLst/>
            <a:gdLst>
              <a:gd name="T0" fmla="*/ 0 w 1192"/>
              <a:gd name="T1" fmla="*/ 0 h 2449"/>
              <a:gd name="T2" fmla="*/ 1192 w 1192"/>
              <a:gd name="T3" fmla="*/ 0 h 2449"/>
              <a:gd name="T4" fmla="*/ 1192 w 1192"/>
              <a:gd name="T5" fmla="*/ 2449 h 2449"/>
              <a:gd name="T6" fmla="*/ 0 60000 65536"/>
              <a:gd name="T7" fmla="*/ 0 60000 65536"/>
              <a:gd name="T8" fmla="*/ 0 60000 65536"/>
              <a:gd name="T9" fmla="*/ 0 w 1192"/>
              <a:gd name="T10" fmla="*/ 0 h 2449"/>
              <a:gd name="T11" fmla="*/ 1192 w 1192"/>
              <a:gd name="T12" fmla="*/ 2449 h 2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2449">
                <a:moveTo>
                  <a:pt x="0" y="0"/>
                </a:moveTo>
                <a:lnTo>
                  <a:pt x="1192" y="0"/>
                </a:lnTo>
                <a:lnTo>
                  <a:pt x="1192" y="2449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1" name="Freeform 28"/>
          <p:cNvSpPr>
            <a:spLocks/>
          </p:cNvSpPr>
          <p:nvPr/>
        </p:nvSpPr>
        <p:spPr bwMode="auto">
          <a:xfrm>
            <a:off x="6213476" y="1636713"/>
            <a:ext cx="2017713" cy="498475"/>
          </a:xfrm>
          <a:custGeom>
            <a:avLst/>
            <a:gdLst>
              <a:gd name="T0" fmla="*/ 0 w 1271"/>
              <a:gd name="T1" fmla="*/ 314 h 314"/>
              <a:gd name="T2" fmla="*/ 1271 w 1271"/>
              <a:gd name="T3" fmla="*/ 314 h 314"/>
              <a:gd name="T4" fmla="*/ 1271 w 1271"/>
              <a:gd name="T5" fmla="*/ 0 h 314"/>
              <a:gd name="T6" fmla="*/ 0 60000 65536"/>
              <a:gd name="T7" fmla="*/ 0 60000 65536"/>
              <a:gd name="T8" fmla="*/ 0 60000 65536"/>
              <a:gd name="T9" fmla="*/ 0 w 1271"/>
              <a:gd name="T10" fmla="*/ 0 h 314"/>
              <a:gd name="T11" fmla="*/ 1271 w 1271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14">
                <a:moveTo>
                  <a:pt x="0" y="314"/>
                </a:moveTo>
                <a:lnTo>
                  <a:pt x="1271" y="314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2" name="Oval 29"/>
          <p:cNvSpPr>
            <a:spLocks noChangeArrowheads="1"/>
          </p:cNvSpPr>
          <p:nvPr/>
        </p:nvSpPr>
        <p:spPr bwMode="auto">
          <a:xfrm>
            <a:off x="4981576" y="1087438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3" name="Oval 30"/>
          <p:cNvSpPr>
            <a:spLocks noChangeArrowheads="1"/>
          </p:cNvSpPr>
          <p:nvPr/>
        </p:nvSpPr>
        <p:spPr bwMode="auto">
          <a:xfrm>
            <a:off x="6030913" y="17668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4" name="Oval 31"/>
          <p:cNvSpPr>
            <a:spLocks noChangeArrowheads="1"/>
          </p:cNvSpPr>
          <p:nvPr/>
        </p:nvSpPr>
        <p:spPr bwMode="auto">
          <a:xfrm>
            <a:off x="6191251" y="2106613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5" name="Oval 32"/>
          <p:cNvSpPr>
            <a:spLocks noChangeArrowheads="1"/>
          </p:cNvSpPr>
          <p:nvPr/>
        </p:nvSpPr>
        <p:spPr bwMode="auto">
          <a:xfrm>
            <a:off x="6762751" y="14605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6" name="Oval 33"/>
          <p:cNvSpPr>
            <a:spLocks noChangeArrowheads="1"/>
          </p:cNvSpPr>
          <p:nvPr/>
        </p:nvSpPr>
        <p:spPr bwMode="auto">
          <a:xfrm>
            <a:off x="8208963" y="1616075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7" name="Freeform 34"/>
          <p:cNvSpPr>
            <a:spLocks/>
          </p:cNvSpPr>
          <p:nvPr/>
        </p:nvSpPr>
        <p:spPr bwMode="auto">
          <a:xfrm>
            <a:off x="5561013" y="1912938"/>
            <a:ext cx="2238375" cy="4337050"/>
          </a:xfrm>
          <a:custGeom>
            <a:avLst/>
            <a:gdLst>
              <a:gd name="T0" fmla="*/ 1410 w 1410"/>
              <a:gd name="T1" fmla="*/ 0 h 2732"/>
              <a:gd name="T2" fmla="*/ 1347 w 1410"/>
              <a:gd name="T3" fmla="*/ 0 h 2732"/>
              <a:gd name="T4" fmla="*/ 1347 w 1410"/>
              <a:gd name="T5" fmla="*/ 2732 h 2732"/>
              <a:gd name="T6" fmla="*/ 0 w 1410"/>
              <a:gd name="T7" fmla="*/ 2732 h 2732"/>
              <a:gd name="T8" fmla="*/ 0 60000 65536"/>
              <a:gd name="T9" fmla="*/ 0 60000 65536"/>
              <a:gd name="T10" fmla="*/ 0 60000 65536"/>
              <a:gd name="T11" fmla="*/ 0 60000 65536"/>
              <a:gd name="T12" fmla="*/ 0 w 1410"/>
              <a:gd name="T13" fmla="*/ 0 h 2732"/>
              <a:gd name="T14" fmla="*/ 1410 w 1410"/>
              <a:gd name="T15" fmla="*/ 2732 h 27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0" h="2732">
                <a:moveTo>
                  <a:pt x="1410" y="0"/>
                </a:moveTo>
                <a:lnTo>
                  <a:pt x="1347" y="0"/>
                </a:lnTo>
                <a:lnTo>
                  <a:pt x="1347" y="2732"/>
                </a:lnTo>
                <a:lnTo>
                  <a:pt x="0" y="273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8" name="Line 35"/>
          <p:cNvSpPr>
            <a:spLocks noChangeShapeType="1"/>
          </p:cNvSpPr>
          <p:nvPr/>
        </p:nvSpPr>
        <p:spPr bwMode="auto">
          <a:xfrm flipH="1">
            <a:off x="7699376" y="19129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9" name="Rectangle 36"/>
          <p:cNvSpPr>
            <a:spLocks noChangeArrowheads="1"/>
          </p:cNvSpPr>
          <p:nvPr/>
        </p:nvSpPr>
        <p:spPr bwMode="auto">
          <a:xfrm>
            <a:off x="5681663" y="15621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080" name="Rectangle 37"/>
          <p:cNvSpPr>
            <a:spLocks noChangeArrowheads="1"/>
          </p:cNvSpPr>
          <p:nvPr/>
        </p:nvSpPr>
        <p:spPr bwMode="auto">
          <a:xfrm>
            <a:off x="5776913" y="161448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1" name="Rectangle 38"/>
          <p:cNvSpPr>
            <a:spLocks noChangeArrowheads="1"/>
          </p:cNvSpPr>
          <p:nvPr/>
        </p:nvSpPr>
        <p:spPr bwMode="auto">
          <a:xfrm>
            <a:off x="7827963" y="15748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2" name="Rectangle 39"/>
          <p:cNvSpPr>
            <a:spLocks noChangeArrowheads="1"/>
          </p:cNvSpPr>
          <p:nvPr/>
        </p:nvSpPr>
        <p:spPr bwMode="auto">
          <a:xfrm>
            <a:off x="7920038" y="18446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3" name="Rectangle 40"/>
          <p:cNvSpPr>
            <a:spLocks noChangeArrowheads="1"/>
          </p:cNvSpPr>
          <p:nvPr/>
        </p:nvSpPr>
        <p:spPr bwMode="auto">
          <a:xfrm>
            <a:off x="8429626" y="1560513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4" name="Rectangle 41"/>
          <p:cNvSpPr>
            <a:spLocks noChangeArrowheads="1"/>
          </p:cNvSpPr>
          <p:nvPr/>
        </p:nvSpPr>
        <p:spPr bwMode="auto">
          <a:xfrm>
            <a:off x="8524876" y="160972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 dirty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085" name="Freeform 42"/>
          <p:cNvSpPr>
            <a:spLocks/>
          </p:cNvSpPr>
          <p:nvPr/>
        </p:nvSpPr>
        <p:spPr bwMode="auto">
          <a:xfrm>
            <a:off x="7799388" y="1892300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3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3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86" name="Freeform 43"/>
          <p:cNvSpPr>
            <a:spLocks/>
          </p:cNvSpPr>
          <p:nvPr/>
        </p:nvSpPr>
        <p:spPr bwMode="auto">
          <a:xfrm>
            <a:off x="7315201" y="268922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3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87" name="Rectangle 44"/>
          <p:cNvSpPr>
            <a:spLocks noChangeArrowheads="1"/>
          </p:cNvSpPr>
          <p:nvPr/>
        </p:nvSpPr>
        <p:spPr bwMode="auto">
          <a:xfrm>
            <a:off x="7799388" y="2706688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88" name="Line 45"/>
          <p:cNvSpPr>
            <a:spLocks noChangeShapeType="1"/>
          </p:cNvSpPr>
          <p:nvPr/>
        </p:nvSpPr>
        <p:spPr bwMode="auto">
          <a:xfrm>
            <a:off x="7631113" y="281146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89" name="Line 46"/>
          <p:cNvSpPr>
            <a:spLocks noChangeShapeType="1"/>
          </p:cNvSpPr>
          <p:nvPr/>
        </p:nvSpPr>
        <p:spPr bwMode="auto">
          <a:xfrm>
            <a:off x="8137526" y="281146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0" name="Freeform 47"/>
          <p:cNvSpPr>
            <a:spLocks/>
          </p:cNvSpPr>
          <p:nvPr/>
        </p:nvSpPr>
        <p:spPr bwMode="auto">
          <a:xfrm>
            <a:off x="6008688" y="3360738"/>
            <a:ext cx="247650" cy="293687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33046 h 82"/>
              <a:gd name="T6" fmla="*/ 606847 w 69"/>
              <a:gd name="T7" fmla="*/ 1425132 h 82"/>
              <a:gd name="T8" fmla="*/ 1231634 w 69"/>
              <a:gd name="T9" fmla="*/ 853843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9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1" name="Freeform 48"/>
          <p:cNvSpPr>
            <a:spLocks/>
          </p:cNvSpPr>
          <p:nvPr/>
        </p:nvSpPr>
        <p:spPr bwMode="auto">
          <a:xfrm>
            <a:off x="6051551" y="3654425"/>
            <a:ext cx="79375" cy="495300"/>
          </a:xfrm>
          <a:custGeom>
            <a:avLst/>
            <a:gdLst>
              <a:gd name="T0" fmla="*/ 50 w 50"/>
              <a:gd name="T1" fmla="*/ 0 h 312"/>
              <a:gd name="T2" fmla="*/ 50 w 50"/>
              <a:gd name="T3" fmla="*/ 50 h 312"/>
              <a:gd name="T4" fmla="*/ 0 w 50"/>
              <a:gd name="T5" fmla="*/ 50 h 312"/>
              <a:gd name="T6" fmla="*/ 0 w 50"/>
              <a:gd name="T7" fmla="*/ 312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12"/>
              <a:gd name="T14" fmla="*/ 50 w 50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12">
                <a:moveTo>
                  <a:pt x="50" y="0"/>
                </a:moveTo>
                <a:lnTo>
                  <a:pt x="50" y="50"/>
                </a:lnTo>
                <a:lnTo>
                  <a:pt x="0" y="50"/>
                </a:lnTo>
                <a:lnTo>
                  <a:pt x="0" y="31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2" name="Line 49"/>
          <p:cNvSpPr>
            <a:spLocks noChangeShapeType="1"/>
          </p:cNvSpPr>
          <p:nvPr/>
        </p:nvSpPr>
        <p:spPr bwMode="auto">
          <a:xfrm>
            <a:off x="6051551" y="2962275"/>
            <a:ext cx="1588" cy="3984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3" name="Freeform 50"/>
          <p:cNvSpPr>
            <a:spLocks/>
          </p:cNvSpPr>
          <p:nvPr/>
        </p:nvSpPr>
        <p:spPr bwMode="auto">
          <a:xfrm>
            <a:off x="6356351" y="2914650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3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4" name="Freeform 51"/>
          <p:cNvSpPr>
            <a:spLocks/>
          </p:cNvSpPr>
          <p:nvPr/>
        </p:nvSpPr>
        <p:spPr bwMode="auto">
          <a:xfrm>
            <a:off x="6310313" y="2914650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5" name="Freeform 52"/>
          <p:cNvSpPr>
            <a:spLocks/>
          </p:cNvSpPr>
          <p:nvPr/>
        </p:nvSpPr>
        <p:spPr bwMode="auto">
          <a:xfrm>
            <a:off x="6310313" y="2914650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6" name="Line 53"/>
          <p:cNvSpPr>
            <a:spLocks noChangeShapeType="1"/>
          </p:cNvSpPr>
          <p:nvPr/>
        </p:nvSpPr>
        <p:spPr bwMode="auto">
          <a:xfrm>
            <a:off x="6051551" y="296227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7" name="Freeform 54"/>
          <p:cNvSpPr>
            <a:spLocks/>
          </p:cNvSpPr>
          <p:nvPr/>
        </p:nvSpPr>
        <p:spPr bwMode="auto">
          <a:xfrm>
            <a:off x="6213476" y="311308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8" name="Freeform 55"/>
          <p:cNvSpPr>
            <a:spLocks/>
          </p:cNvSpPr>
          <p:nvPr/>
        </p:nvSpPr>
        <p:spPr bwMode="auto">
          <a:xfrm>
            <a:off x="6213476" y="2811463"/>
            <a:ext cx="2017713" cy="469900"/>
          </a:xfrm>
          <a:custGeom>
            <a:avLst/>
            <a:gdLst>
              <a:gd name="T0" fmla="*/ 0 w 1271"/>
              <a:gd name="T1" fmla="*/ 296 h 296"/>
              <a:gd name="T2" fmla="*/ 1271 w 1271"/>
              <a:gd name="T3" fmla="*/ 296 h 296"/>
              <a:gd name="T4" fmla="*/ 1271 w 1271"/>
              <a:gd name="T5" fmla="*/ 0 h 296"/>
              <a:gd name="T6" fmla="*/ 0 60000 65536"/>
              <a:gd name="T7" fmla="*/ 0 60000 65536"/>
              <a:gd name="T8" fmla="*/ 0 60000 65536"/>
              <a:gd name="T9" fmla="*/ 0 w 1271"/>
              <a:gd name="T10" fmla="*/ 0 h 296"/>
              <a:gd name="T11" fmla="*/ 1271 w 127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296">
                <a:moveTo>
                  <a:pt x="0" y="296"/>
                </a:moveTo>
                <a:lnTo>
                  <a:pt x="1271" y="296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9" name="Oval 56"/>
          <p:cNvSpPr>
            <a:spLocks noChangeArrowheads="1"/>
          </p:cNvSpPr>
          <p:nvPr/>
        </p:nvSpPr>
        <p:spPr bwMode="auto">
          <a:xfrm>
            <a:off x="6030913" y="294005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0" name="Oval 57"/>
          <p:cNvSpPr>
            <a:spLocks noChangeArrowheads="1"/>
          </p:cNvSpPr>
          <p:nvPr/>
        </p:nvSpPr>
        <p:spPr bwMode="auto">
          <a:xfrm>
            <a:off x="6188076" y="32591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1" name="Oval 58"/>
          <p:cNvSpPr>
            <a:spLocks noChangeArrowheads="1"/>
          </p:cNvSpPr>
          <p:nvPr/>
        </p:nvSpPr>
        <p:spPr bwMode="auto">
          <a:xfrm>
            <a:off x="7678738" y="3065463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2" name="Oval 59"/>
          <p:cNvSpPr>
            <a:spLocks noChangeArrowheads="1"/>
          </p:cNvSpPr>
          <p:nvPr/>
        </p:nvSpPr>
        <p:spPr bwMode="auto">
          <a:xfrm>
            <a:off x="8208963" y="27892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3" name="Line 60"/>
          <p:cNvSpPr>
            <a:spLocks noChangeShapeType="1"/>
          </p:cNvSpPr>
          <p:nvPr/>
        </p:nvSpPr>
        <p:spPr bwMode="auto">
          <a:xfrm flipH="1">
            <a:off x="7699376" y="308768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04" name="Rectangle 61"/>
          <p:cNvSpPr>
            <a:spLocks noChangeArrowheads="1"/>
          </p:cNvSpPr>
          <p:nvPr/>
        </p:nvSpPr>
        <p:spPr bwMode="auto">
          <a:xfrm>
            <a:off x="5681663" y="27384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5" name="Rectangle 62"/>
          <p:cNvSpPr>
            <a:spLocks noChangeArrowheads="1"/>
          </p:cNvSpPr>
          <p:nvPr/>
        </p:nvSpPr>
        <p:spPr bwMode="auto">
          <a:xfrm>
            <a:off x="5776913" y="2787650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6" name="Rectangle 63"/>
          <p:cNvSpPr>
            <a:spLocks noChangeArrowheads="1"/>
          </p:cNvSpPr>
          <p:nvPr/>
        </p:nvSpPr>
        <p:spPr bwMode="auto">
          <a:xfrm>
            <a:off x="7827963" y="2747963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7" name="Rectangle 64"/>
          <p:cNvSpPr>
            <a:spLocks noChangeArrowheads="1"/>
          </p:cNvSpPr>
          <p:nvPr/>
        </p:nvSpPr>
        <p:spPr bwMode="auto">
          <a:xfrm>
            <a:off x="7920038" y="30194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8" name="Rectangle 65"/>
          <p:cNvSpPr>
            <a:spLocks noChangeArrowheads="1"/>
          </p:cNvSpPr>
          <p:nvPr/>
        </p:nvSpPr>
        <p:spPr bwMode="auto">
          <a:xfrm>
            <a:off x="8429626" y="2732088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9" name="Rectangle 66"/>
          <p:cNvSpPr>
            <a:spLocks noChangeArrowheads="1"/>
          </p:cNvSpPr>
          <p:nvPr/>
        </p:nvSpPr>
        <p:spPr bwMode="auto">
          <a:xfrm>
            <a:off x="8524876" y="278447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10" name="Freeform 67"/>
          <p:cNvSpPr>
            <a:spLocks/>
          </p:cNvSpPr>
          <p:nvPr/>
        </p:nvSpPr>
        <p:spPr bwMode="auto">
          <a:xfrm>
            <a:off x="7799388" y="3065463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4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4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1" name="Freeform 68"/>
          <p:cNvSpPr>
            <a:spLocks/>
          </p:cNvSpPr>
          <p:nvPr/>
        </p:nvSpPr>
        <p:spPr bwMode="auto">
          <a:xfrm>
            <a:off x="7315201" y="3873500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38980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606847 h 69"/>
              <a:gd name="T12" fmla="*/ 1555936 w 88"/>
              <a:gd name="T13" fmla="*/ 638926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3"/>
                  <a:pt x="88" y="34"/>
                </a:cubicBezTo>
                <a:cubicBezTo>
                  <a:pt x="87" y="36"/>
                  <a:pt x="87" y="36"/>
                  <a:pt x="87" y="36"/>
                </a:cubicBezTo>
                <a:cubicBezTo>
                  <a:pt x="75" y="57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2" name="Rectangle 69"/>
          <p:cNvSpPr>
            <a:spLocks noChangeArrowheads="1"/>
          </p:cNvSpPr>
          <p:nvPr/>
        </p:nvSpPr>
        <p:spPr bwMode="auto">
          <a:xfrm>
            <a:off x="7799388" y="3890963"/>
            <a:ext cx="338138" cy="500062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13" name="Line 70"/>
          <p:cNvSpPr>
            <a:spLocks noChangeShapeType="1"/>
          </p:cNvSpPr>
          <p:nvPr/>
        </p:nvSpPr>
        <p:spPr bwMode="auto">
          <a:xfrm>
            <a:off x="7631113" y="39989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4" name="Line 71"/>
          <p:cNvSpPr>
            <a:spLocks noChangeShapeType="1"/>
          </p:cNvSpPr>
          <p:nvPr/>
        </p:nvSpPr>
        <p:spPr bwMode="auto">
          <a:xfrm>
            <a:off x="8137526" y="39989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5" name="Freeform 72"/>
          <p:cNvSpPr>
            <a:spLocks/>
          </p:cNvSpPr>
          <p:nvPr/>
        </p:nvSpPr>
        <p:spPr bwMode="auto">
          <a:xfrm>
            <a:off x="6008688" y="4545013"/>
            <a:ext cx="247650" cy="296862"/>
          </a:xfrm>
          <a:custGeom>
            <a:avLst/>
            <a:gdLst>
              <a:gd name="T0" fmla="*/ 1231634 w 69"/>
              <a:gd name="T1" fmla="*/ 0 h 83"/>
              <a:gd name="T2" fmla="*/ 0 w 69"/>
              <a:gd name="T3" fmla="*/ 0 h 83"/>
              <a:gd name="T4" fmla="*/ 0 w 69"/>
              <a:gd name="T5" fmla="*/ 817956 h 83"/>
              <a:gd name="T6" fmla="*/ 606847 w 69"/>
              <a:gd name="T7" fmla="*/ 1419501 h 83"/>
              <a:gd name="T8" fmla="*/ 1231634 w 69"/>
              <a:gd name="T9" fmla="*/ 836012 h 83"/>
              <a:gd name="T10" fmla="*/ 1231634 w 69"/>
              <a:gd name="T11" fmla="*/ 0 h 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3"/>
              <a:gd name="T20" fmla="*/ 69 w 69"/>
              <a:gd name="T21" fmla="*/ 83 h 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3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3"/>
                  <a:pt x="34" y="83"/>
                </a:cubicBezTo>
                <a:cubicBezTo>
                  <a:pt x="53" y="83"/>
                  <a:pt x="68" y="68"/>
                  <a:pt x="69" y="49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6" name="Freeform 73"/>
          <p:cNvSpPr>
            <a:spLocks/>
          </p:cNvSpPr>
          <p:nvPr/>
        </p:nvSpPr>
        <p:spPr bwMode="auto">
          <a:xfrm>
            <a:off x="6051551" y="4841875"/>
            <a:ext cx="79375" cy="463550"/>
          </a:xfrm>
          <a:custGeom>
            <a:avLst/>
            <a:gdLst>
              <a:gd name="T0" fmla="*/ 50 w 50"/>
              <a:gd name="T1" fmla="*/ 0 h 292"/>
              <a:gd name="T2" fmla="*/ 50 w 50"/>
              <a:gd name="T3" fmla="*/ 48 h 292"/>
              <a:gd name="T4" fmla="*/ 0 w 50"/>
              <a:gd name="T5" fmla="*/ 48 h 292"/>
              <a:gd name="T6" fmla="*/ 0 w 50"/>
              <a:gd name="T7" fmla="*/ 292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292"/>
              <a:gd name="T14" fmla="*/ 50 w 50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292">
                <a:moveTo>
                  <a:pt x="50" y="0"/>
                </a:moveTo>
                <a:lnTo>
                  <a:pt x="50" y="48"/>
                </a:lnTo>
                <a:lnTo>
                  <a:pt x="0" y="48"/>
                </a:lnTo>
                <a:lnTo>
                  <a:pt x="0" y="29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7" name="Line 74"/>
          <p:cNvSpPr>
            <a:spLocks noChangeShapeType="1"/>
          </p:cNvSpPr>
          <p:nvPr/>
        </p:nvSpPr>
        <p:spPr bwMode="auto">
          <a:xfrm>
            <a:off x="6051551" y="4149725"/>
            <a:ext cx="1588" cy="3952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8" name="Freeform 75"/>
          <p:cNvSpPr>
            <a:spLocks/>
          </p:cNvSpPr>
          <p:nvPr/>
        </p:nvSpPr>
        <p:spPr bwMode="auto">
          <a:xfrm>
            <a:off x="6356351" y="4098925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38980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606847 h 69"/>
              <a:gd name="T12" fmla="*/ 1580755 w 87"/>
              <a:gd name="T13" fmla="*/ 638926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2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3"/>
                  <a:pt x="87" y="34"/>
                </a:cubicBezTo>
                <a:cubicBezTo>
                  <a:pt x="87" y="36"/>
                  <a:pt x="87" y="36"/>
                  <a:pt x="87" y="36"/>
                </a:cubicBezTo>
                <a:cubicBezTo>
                  <a:pt x="75" y="57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9" name="Freeform 76"/>
          <p:cNvSpPr>
            <a:spLocks/>
          </p:cNvSpPr>
          <p:nvPr/>
        </p:nvSpPr>
        <p:spPr bwMode="auto">
          <a:xfrm>
            <a:off x="6310313" y="4098925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38980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20" name="Freeform 77"/>
          <p:cNvSpPr>
            <a:spLocks/>
          </p:cNvSpPr>
          <p:nvPr/>
        </p:nvSpPr>
        <p:spPr bwMode="auto">
          <a:xfrm>
            <a:off x="6310313" y="4098925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38980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1" name="Line 78"/>
          <p:cNvSpPr>
            <a:spLocks noChangeShapeType="1"/>
          </p:cNvSpPr>
          <p:nvPr/>
        </p:nvSpPr>
        <p:spPr bwMode="auto">
          <a:xfrm>
            <a:off x="6051551" y="41497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2" name="Freeform 79"/>
          <p:cNvSpPr>
            <a:spLocks/>
          </p:cNvSpPr>
          <p:nvPr/>
        </p:nvSpPr>
        <p:spPr bwMode="auto">
          <a:xfrm>
            <a:off x="6213476" y="4297363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3" name="Freeform 80"/>
          <p:cNvSpPr>
            <a:spLocks/>
          </p:cNvSpPr>
          <p:nvPr/>
        </p:nvSpPr>
        <p:spPr bwMode="auto">
          <a:xfrm>
            <a:off x="6213476" y="3998913"/>
            <a:ext cx="2017713" cy="466725"/>
          </a:xfrm>
          <a:custGeom>
            <a:avLst/>
            <a:gdLst>
              <a:gd name="T0" fmla="*/ 0 w 1271"/>
              <a:gd name="T1" fmla="*/ 294 h 294"/>
              <a:gd name="T2" fmla="*/ 1271 w 1271"/>
              <a:gd name="T3" fmla="*/ 294 h 294"/>
              <a:gd name="T4" fmla="*/ 1271 w 1271"/>
              <a:gd name="T5" fmla="*/ 0 h 294"/>
              <a:gd name="T6" fmla="*/ 0 60000 65536"/>
              <a:gd name="T7" fmla="*/ 0 60000 65536"/>
              <a:gd name="T8" fmla="*/ 0 60000 65536"/>
              <a:gd name="T9" fmla="*/ 0 w 1271"/>
              <a:gd name="T10" fmla="*/ 0 h 294"/>
              <a:gd name="T11" fmla="*/ 1271 w 1271"/>
              <a:gd name="T12" fmla="*/ 294 h 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294">
                <a:moveTo>
                  <a:pt x="0" y="294"/>
                </a:moveTo>
                <a:lnTo>
                  <a:pt x="1271" y="294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4" name="Oval 81"/>
          <p:cNvSpPr>
            <a:spLocks noChangeArrowheads="1"/>
          </p:cNvSpPr>
          <p:nvPr/>
        </p:nvSpPr>
        <p:spPr bwMode="auto">
          <a:xfrm>
            <a:off x="6030913" y="4127500"/>
            <a:ext cx="42863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5" name="Oval 82"/>
          <p:cNvSpPr>
            <a:spLocks noChangeArrowheads="1"/>
          </p:cNvSpPr>
          <p:nvPr/>
        </p:nvSpPr>
        <p:spPr bwMode="auto">
          <a:xfrm>
            <a:off x="6191251" y="4448175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6" name="Oval 83"/>
          <p:cNvSpPr>
            <a:spLocks noChangeArrowheads="1"/>
          </p:cNvSpPr>
          <p:nvPr/>
        </p:nvSpPr>
        <p:spPr bwMode="auto">
          <a:xfrm>
            <a:off x="7678738" y="42545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7" name="Oval 84"/>
          <p:cNvSpPr>
            <a:spLocks noChangeArrowheads="1"/>
          </p:cNvSpPr>
          <p:nvPr/>
        </p:nvSpPr>
        <p:spPr bwMode="auto">
          <a:xfrm>
            <a:off x="8208963" y="3976688"/>
            <a:ext cx="42863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8" name="Line 85"/>
          <p:cNvSpPr>
            <a:spLocks noChangeShapeType="1"/>
          </p:cNvSpPr>
          <p:nvPr/>
        </p:nvSpPr>
        <p:spPr bwMode="auto">
          <a:xfrm flipH="1">
            <a:off x="7699376" y="42751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9" name="Rectangle 86"/>
          <p:cNvSpPr>
            <a:spLocks noChangeArrowheads="1"/>
          </p:cNvSpPr>
          <p:nvPr/>
        </p:nvSpPr>
        <p:spPr bwMode="auto">
          <a:xfrm>
            <a:off x="5681663" y="39211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0" name="Rectangle 87"/>
          <p:cNvSpPr>
            <a:spLocks noChangeArrowheads="1"/>
          </p:cNvSpPr>
          <p:nvPr/>
        </p:nvSpPr>
        <p:spPr bwMode="auto">
          <a:xfrm>
            <a:off x="5776913" y="3973513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1" name="Rectangle 88"/>
          <p:cNvSpPr>
            <a:spLocks noChangeArrowheads="1"/>
          </p:cNvSpPr>
          <p:nvPr/>
        </p:nvSpPr>
        <p:spPr bwMode="auto">
          <a:xfrm>
            <a:off x="7827963" y="39338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2" name="Rectangle 89"/>
          <p:cNvSpPr>
            <a:spLocks noChangeArrowheads="1"/>
          </p:cNvSpPr>
          <p:nvPr/>
        </p:nvSpPr>
        <p:spPr bwMode="auto">
          <a:xfrm>
            <a:off x="7920038" y="420528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3" name="Rectangle 90"/>
          <p:cNvSpPr>
            <a:spLocks noChangeArrowheads="1"/>
          </p:cNvSpPr>
          <p:nvPr/>
        </p:nvSpPr>
        <p:spPr bwMode="auto">
          <a:xfrm>
            <a:off x="8429626" y="3917950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4" name="Rectangle 91"/>
          <p:cNvSpPr>
            <a:spLocks noChangeArrowheads="1"/>
          </p:cNvSpPr>
          <p:nvPr/>
        </p:nvSpPr>
        <p:spPr bwMode="auto">
          <a:xfrm>
            <a:off x="8524876" y="397033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5" name="Freeform 92"/>
          <p:cNvSpPr>
            <a:spLocks/>
          </p:cNvSpPr>
          <p:nvPr/>
        </p:nvSpPr>
        <p:spPr bwMode="auto">
          <a:xfrm>
            <a:off x="7799388" y="4249738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6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6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36" name="Freeform 93"/>
          <p:cNvSpPr>
            <a:spLocks/>
          </p:cNvSpPr>
          <p:nvPr/>
        </p:nvSpPr>
        <p:spPr bwMode="auto">
          <a:xfrm>
            <a:off x="7315201" y="503237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2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37" name="Rectangle 94"/>
          <p:cNvSpPr>
            <a:spLocks noChangeArrowheads="1"/>
          </p:cNvSpPr>
          <p:nvPr/>
        </p:nvSpPr>
        <p:spPr bwMode="auto">
          <a:xfrm>
            <a:off x="7799388" y="5051425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38" name="Line 95"/>
          <p:cNvSpPr>
            <a:spLocks noChangeShapeType="1"/>
          </p:cNvSpPr>
          <p:nvPr/>
        </p:nvSpPr>
        <p:spPr bwMode="auto">
          <a:xfrm>
            <a:off x="7631113" y="51546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39" name="Line 96"/>
          <p:cNvSpPr>
            <a:spLocks noChangeShapeType="1"/>
          </p:cNvSpPr>
          <p:nvPr/>
        </p:nvSpPr>
        <p:spPr bwMode="auto">
          <a:xfrm>
            <a:off x="8137526" y="51546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0" name="Line 97"/>
          <p:cNvSpPr>
            <a:spLocks noChangeShapeType="1"/>
          </p:cNvSpPr>
          <p:nvPr/>
        </p:nvSpPr>
        <p:spPr bwMode="auto">
          <a:xfrm>
            <a:off x="6784976" y="4997450"/>
            <a:ext cx="1285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1" name="Freeform 98"/>
          <p:cNvSpPr>
            <a:spLocks/>
          </p:cNvSpPr>
          <p:nvPr/>
        </p:nvSpPr>
        <p:spPr bwMode="auto">
          <a:xfrm>
            <a:off x="6008688" y="5703888"/>
            <a:ext cx="247650" cy="295275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90092 h 82"/>
              <a:gd name="T6" fmla="*/ 606847 w 69"/>
              <a:gd name="T7" fmla="*/ 1521299 h 82"/>
              <a:gd name="T8" fmla="*/ 1231634 w 69"/>
              <a:gd name="T9" fmla="*/ 890092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8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2" name="Freeform 99"/>
          <p:cNvSpPr>
            <a:spLocks/>
          </p:cNvSpPr>
          <p:nvPr/>
        </p:nvSpPr>
        <p:spPr bwMode="auto">
          <a:xfrm>
            <a:off x="6130926" y="5999163"/>
            <a:ext cx="1730375" cy="74612"/>
          </a:xfrm>
          <a:custGeom>
            <a:avLst/>
            <a:gdLst>
              <a:gd name="T0" fmla="*/ 0 w 1090"/>
              <a:gd name="T1" fmla="*/ 0 h 47"/>
              <a:gd name="T2" fmla="*/ 0 w 1090"/>
              <a:gd name="T3" fmla="*/ 47 h 47"/>
              <a:gd name="T4" fmla="*/ 1090 w 1090"/>
              <a:gd name="T5" fmla="*/ 47 h 47"/>
              <a:gd name="T6" fmla="*/ 0 60000 65536"/>
              <a:gd name="T7" fmla="*/ 0 60000 65536"/>
              <a:gd name="T8" fmla="*/ 0 60000 65536"/>
              <a:gd name="T9" fmla="*/ 0 w 1090"/>
              <a:gd name="T10" fmla="*/ 0 h 47"/>
              <a:gd name="T11" fmla="*/ 1090 w 1090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0" h="47">
                <a:moveTo>
                  <a:pt x="0" y="0"/>
                </a:moveTo>
                <a:lnTo>
                  <a:pt x="0" y="47"/>
                </a:lnTo>
                <a:lnTo>
                  <a:pt x="1090" y="47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3" name="Line 100"/>
          <p:cNvSpPr>
            <a:spLocks noChangeShapeType="1"/>
          </p:cNvSpPr>
          <p:nvPr/>
        </p:nvSpPr>
        <p:spPr bwMode="auto">
          <a:xfrm>
            <a:off x="6051551" y="5305425"/>
            <a:ext cx="1588" cy="3984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4" name="Freeform 101"/>
          <p:cNvSpPr>
            <a:spLocks/>
          </p:cNvSpPr>
          <p:nvPr/>
        </p:nvSpPr>
        <p:spPr bwMode="auto">
          <a:xfrm>
            <a:off x="6356351" y="5259388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2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5" name="Freeform 102"/>
          <p:cNvSpPr>
            <a:spLocks/>
          </p:cNvSpPr>
          <p:nvPr/>
        </p:nvSpPr>
        <p:spPr bwMode="auto">
          <a:xfrm>
            <a:off x="6310313" y="52593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6" name="Freeform 103"/>
          <p:cNvSpPr>
            <a:spLocks/>
          </p:cNvSpPr>
          <p:nvPr/>
        </p:nvSpPr>
        <p:spPr bwMode="auto">
          <a:xfrm>
            <a:off x="6310313" y="52593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7" name="Line 104"/>
          <p:cNvSpPr>
            <a:spLocks noChangeShapeType="1"/>
          </p:cNvSpPr>
          <p:nvPr/>
        </p:nvSpPr>
        <p:spPr bwMode="auto">
          <a:xfrm>
            <a:off x="6051551" y="53054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8" name="Freeform 105"/>
          <p:cNvSpPr>
            <a:spLocks/>
          </p:cNvSpPr>
          <p:nvPr/>
        </p:nvSpPr>
        <p:spPr bwMode="auto">
          <a:xfrm>
            <a:off x="6213476" y="545623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9" name="Freeform 106"/>
          <p:cNvSpPr>
            <a:spLocks/>
          </p:cNvSpPr>
          <p:nvPr/>
        </p:nvSpPr>
        <p:spPr bwMode="auto">
          <a:xfrm>
            <a:off x="6213476" y="5154613"/>
            <a:ext cx="2017713" cy="477837"/>
          </a:xfrm>
          <a:custGeom>
            <a:avLst/>
            <a:gdLst>
              <a:gd name="T0" fmla="*/ 0 w 1271"/>
              <a:gd name="T1" fmla="*/ 301 h 301"/>
              <a:gd name="T2" fmla="*/ 1271 w 1271"/>
              <a:gd name="T3" fmla="*/ 301 h 301"/>
              <a:gd name="T4" fmla="*/ 1271 w 1271"/>
              <a:gd name="T5" fmla="*/ 0 h 301"/>
              <a:gd name="T6" fmla="*/ 0 60000 65536"/>
              <a:gd name="T7" fmla="*/ 0 60000 65536"/>
              <a:gd name="T8" fmla="*/ 0 60000 65536"/>
              <a:gd name="T9" fmla="*/ 0 w 1271"/>
              <a:gd name="T10" fmla="*/ 0 h 301"/>
              <a:gd name="T11" fmla="*/ 1271 w 1271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01">
                <a:moveTo>
                  <a:pt x="0" y="301"/>
                </a:moveTo>
                <a:lnTo>
                  <a:pt x="1271" y="301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50" name="Oval 107"/>
          <p:cNvSpPr>
            <a:spLocks noChangeArrowheads="1"/>
          </p:cNvSpPr>
          <p:nvPr/>
        </p:nvSpPr>
        <p:spPr bwMode="auto">
          <a:xfrm>
            <a:off x="6030913" y="52847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1" name="Oval 108"/>
          <p:cNvSpPr>
            <a:spLocks noChangeArrowheads="1"/>
          </p:cNvSpPr>
          <p:nvPr/>
        </p:nvSpPr>
        <p:spPr bwMode="auto">
          <a:xfrm>
            <a:off x="6191251" y="5610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2" name="Oval 109"/>
          <p:cNvSpPr>
            <a:spLocks noChangeArrowheads="1"/>
          </p:cNvSpPr>
          <p:nvPr/>
        </p:nvSpPr>
        <p:spPr bwMode="auto">
          <a:xfrm>
            <a:off x="7678738" y="54102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3" name="Oval 110"/>
          <p:cNvSpPr>
            <a:spLocks noChangeArrowheads="1"/>
          </p:cNvSpPr>
          <p:nvPr/>
        </p:nvSpPr>
        <p:spPr bwMode="auto">
          <a:xfrm>
            <a:off x="8208963" y="5133975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4" name="Line 111"/>
          <p:cNvSpPr>
            <a:spLocks noChangeShapeType="1"/>
          </p:cNvSpPr>
          <p:nvPr/>
        </p:nvSpPr>
        <p:spPr bwMode="auto">
          <a:xfrm flipH="1">
            <a:off x="7699376" y="54308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55" name="Rectangle 112"/>
          <p:cNvSpPr>
            <a:spLocks noChangeArrowheads="1"/>
          </p:cNvSpPr>
          <p:nvPr/>
        </p:nvSpPr>
        <p:spPr bwMode="auto">
          <a:xfrm>
            <a:off x="5681663" y="50800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6" name="Rectangle 113"/>
          <p:cNvSpPr>
            <a:spLocks noChangeArrowheads="1"/>
          </p:cNvSpPr>
          <p:nvPr/>
        </p:nvSpPr>
        <p:spPr bwMode="auto">
          <a:xfrm>
            <a:off x="5776913" y="513238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7" name="Rectangle 114"/>
          <p:cNvSpPr>
            <a:spLocks noChangeArrowheads="1"/>
          </p:cNvSpPr>
          <p:nvPr/>
        </p:nvSpPr>
        <p:spPr bwMode="auto">
          <a:xfrm>
            <a:off x="7827963" y="50927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8" name="Rectangle 115"/>
          <p:cNvSpPr>
            <a:spLocks noChangeArrowheads="1"/>
          </p:cNvSpPr>
          <p:nvPr/>
        </p:nvSpPr>
        <p:spPr bwMode="auto">
          <a:xfrm>
            <a:off x="7920038" y="53625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9" name="Rectangle 116"/>
          <p:cNvSpPr>
            <a:spLocks noChangeArrowheads="1"/>
          </p:cNvSpPr>
          <p:nvPr/>
        </p:nvSpPr>
        <p:spPr bwMode="auto">
          <a:xfrm>
            <a:off x="8429626" y="5078413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0" name="Rectangle 117"/>
          <p:cNvSpPr>
            <a:spLocks noChangeArrowheads="1"/>
          </p:cNvSpPr>
          <p:nvPr/>
        </p:nvSpPr>
        <p:spPr bwMode="auto">
          <a:xfrm>
            <a:off x="8524876" y="512762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1" name="Freeform 118"/>
          <p:cNvSpPr>
            <a:spLocks/>
          </p:cNvSpPr>
          <p:nvPr/>
        </p:nvSpPr>
        <p:spPr bwMode="auto">
          <a:xfrm>
            <a:off x="7799388" y="5410200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3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3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62" name="Oval 119"/>
          <p:cNvSpPr>
            <a:spLocks noChangeArrowheads="1"/>
          </p:cNvSpPr>
          <p:nvPr/>
        </p:nvSpPr>
        <p:spPr bwMode="auto">
          <a:xfrm>
            <a:off x="8137526" y="1878013"/>
            <a:ext cx="71438" cy="71437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3" name="Oval 120"/>
          <p:cNvSpPr>
            <a:spLocks noChangeArrowheads="1"/>
          </p:cNvSpPr>
          <p:nvPr/>
        </p:nvSpPr>
        <p:spPr bwMode="auto">
          <a:xfrm>
            <a:off x="8137526" y="3040063"/>
            <a:ext cx="71438" cy="73025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4" name="Oval 121"/>
          <p:cNvSpPr>
            <a:spLocks noChangeArrowheads="1"/>
          </p:cNvSpPr>
          <p:nvPr/>
        </p:nvSpPr>
        <p:spPr bwMode="auto">
          <a:xfrm>
            <a:off x="8137526" y="4240213"/>
            <a:ext cx="71438" cy="71437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5" name="Oval 122"/>
          <p:cNvSpPr>
            <a:spLocks noChangeArrowheads="1"/>
          </p:cNvSpPr>
          <p:nvPr/>
        </p:nvSpPr>
        <p:spPr bwMode="auto">
          <a:xfrm>
            <a:off x="8137526" y="5391150"/>
            <a:ext cx="71438" cy="73025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6" name="Rectangle 123"/>
          <p:cNvSpPr>
            <a:spLocks noChangeArrowheads="1"/>
          </p:cNvSpPr>
          <p:nvPr/>
        </p:nvSpPr>
        <p:spPr bwMode="auto">
          <a:xfrm>
            <a:off x="4602163" y="1039813"/>
            <a:ext cx="254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Load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167" name="Rectangle 124"/>
          <p:cNvSpPr>
            <a:spLocks noChangeArrowheads="1"/>
          </p:cNvSpPr>
          <p:nvPr/>
        </p:nvSpPr>
        <p:spPr bwMode="auto">
          <a:xfrm>
            <a:off x="4551363" y="1365250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Count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168" name="Rectangle 125"/>
          <p:cNvSpPr>
            <a:spLocks noChangeArrowheads="1"/>
          </p:cNvSpPr>
          <p:nvPr/>
        </p:nvSpPr>
        <p:spPr bwMode="auto">
          <a:xfrm>
            <a:off x="5237163" y="6188075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Clock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9" name="Rectangle 126"/>
          <p:cNvSpPr>
            <a:spLocks noChangeArrowheads="1"/>
          </p:cNvSpPr>
          <p:nvPr/>
        </p:nvSpPr>
        <p:spPr bwMode="auto">
          <a:xfrm>
            <a:off x="7888288" y="5938838"/>
            <a:ext cx="27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Carry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70" name="Rectangle 127"/>
          <p:cNvSpPr>
            <a:spLocks noChangeArrowheads="1"/>
          </p:cNvSpPr>
          <p:nvPr/>
        </p:nvSpPr>
        <p:spPr bwMode="auto">
          <a:xfrm>
            <a:off x="7888288" y="6069013"/>
            <a:ext cx="546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Output CO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71" name="Freeform 128"/>
          <p:cNvSpPr>
            <a:spLocks/>
          </p:cNvSpPr>
          <p:nvPr/>
        </p:nvSpPr>
        <p:spPr bwMode="auto">
          <a:xfrm>
            <a:off x="6910388" y="1824038"/>
            <a:ext cx="293688" cy="242887"/>
          </a:xfrm>
          <a:custGeom>
            <a:avLst/>
            <a:gdLst>
              <a:gd name="T0" fmla="*/ 0 w 82"/>
              <a:gd name="T1" fmla="*/ 0 h 68"/>
              <a:gd name="T2" fmla="*/ 0 w 82"/>
              <a:gd name="T3" fmla="*/ 1143437 h 68"/>
              <a:gd name="T4" fmla="*/ 833046 w 82"/>
              <a:gd name="T5" fmla="*/ 1143437 h 68"/>
              <a:gd name="T6" fmla="*/ 1425132 w 82"/>
              <a:gd name="T7" fmla="*/ 574747 h 68"/>
              <a:gd name="T8" fmla="*/ 833046 w 82"/>
              <a:gd name="T9" fmla="*/ 0 h 68"/>
              <a:gd name="T10" fmla="*/ 0 w 82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8"/>
              <a:gd name="T20" fmla="*/ 82 w 82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8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72" name="Freeform 129"/>
          <p:cNvSpPr>
            <a:spLocks/>
          </p:cNvSpPr>
          <p:nvPr/>
        </p:nvSpPr>
        <p:spPr bwMode="auto">
          <a:xfrm>
            <a:off x="6669088" y="1858963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73" name="Line 130"/>
          <p:cNvSpPr>
            <a:spLocks noChangeShapeType="1"/>
          </p:cNvSpPr>
          <p:nvPr/>
        </p:nvSpPr>
        <p:spPr bwMode="auto">
          <a:xfrm>
            <a:off x="6669088" y="1858963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4" name="Freeform 131"/>
          <p:cNvSpPr>
            <a:spLocks/>
          </p:cNvSpPr>
          <p:nvPr/>
        </p:nvSpPr>
        <p:spPr bwMode="auto">
          <a:xfrm>
            <a:off x="6837363" y="2035175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75" name="Line 132"/>
          <p:cNvSpPr>
            <a:spLocks noChangeShapeType="1"/>
          </p:cNvSpPr>
          <p:nvPr/>
        </p:nvSpPr>
        <p:spPr bwMode="auto">
          <a:xfrm flipH="1">
            <a:off x="6837363" y="2035175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6" name="Oval 133"/>
          <p:cNvSpPr>
            <a:spLocks noChangeArrowheads="1"/>
          </p:cNvSpPr>
          <p:nvPr/>
        </p:nvSpPr>
        <p:spPr bwMode="auto">
          <a:xfrm>
            <a:off x="6819901" y="20145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77" name="Oval 134"/>
          <p:cNvSpPr>
            <a:spLocks noChangeArrowheads="1"/>
          </p:cNvSpPr>
          <p:nvPr/>
        </p:nvSpPr>
        <p:spPr bwMode="auto">
          <a:xfrm>
            <a:off x="5456238" y="1249363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78" name="Freeform 135"/>
          <p:cNvSpPr>
            <a:spLocks/>
          </p:cNvSpPr>
          <p:nvPr/>
        </p:nvSpPr>
        <p:spPr bwMode="auto">
          <a:xfrm>
            <a:off x="5478463" y="1195388"/>
            <a:ext cx="1363663" cy="4354512"/>
          </a:xfrm>
          <a:custGeom>
            <a:avLst/>
            <a:gdLst>
              <a:gd name="T0" fmla="*/ 0 w 859"/>
              <a:gd name="T1" fmla="*/ 54 h 2743"/>
              <a:gd name="T2" fmla="*/ 0 w 859"/>
              <a:gd name="T3" fmla="*/ 0 h 2743"/>
              <a:gd name="T4" fmla="*/ 859 w 859"/>
              <a:gd name="T5" fmla="*/ 0 h 2743"/>
              <a:gd name="T6" fmla="*/ 859 w 859"/>
              <a:gd name="T7" fmla="*/ 2743 h 2743"/>
              <a:gd name="T8" fmla="*/ 0 60000 65536"/>
              <a:gd name="T9" fmla="*/ 0 60000 65536"/>
              <a:gd name="T10" fmla="*/ 0 60000 65536"/>
              <a:gd name="T11" fmla="*/ 0 60000 65536"/>
              <a:gd name="T12" fmla="*/ 0 w 859"/>
              <a:gd name="T13" fmla="*/ 0 h 2743"/>
              <a:gd name="T14" fmla="*/ 859 w 859"/>
              <a:gd name="T15" fmla="*/ 2743 h 27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" h="2743">
                <a:moveTo>
                  <a:pt x="0" y="54"/>
                </a:moveTo>
                <a:lnTo>
                  <a:pt x="0" y="0"/>
                </a:lnTo>
                <a:lnTo>
                  <a:pt x="859" y="0"/>
                </a:lnTo>
                <a:lnTo>
                  <a:pt x="859" y="274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9" name="Freeform 136"/>
          <p:cNvSpPr>
            <a:spLocks/>
          </p:cNvSpPr>
          <p:nvPr/>
        </p:nvSpPr>
        <p:spPr bwMode="auto">
          <a:xfrm>
            <a:off x="6913563" y="2598738"/>
            <a:ext cx="293688" cy="247650"/>
          </a:xfrm>
          <a:custGeom>
            <a:avLst/>
            <a:gdLst>
              <a:gd name="T0" fmla="*/ 0 w 82"/>
              <a:gd name="T1" fmla="*/ 0 h 69"/>
              <a:gd name="T2" fmla="*/ 0 w 82"/>
              <a:gd name="T3" fmla="*/ 1231634 h 69"/>
              <a:gd name="T4" fmla="*/ 816015 w 82"/>
              <a:gd name="T5" fmla="*/ 1214392 h 69"/>
              <a:gd name="T6" fmla="*/ 1425132 w 82"/>
              <a:gd name="T7" fmla="*/ 606847 h 69"/>
              <a:gd name="T8" fmla="*/ 833046 w 82"/>
              <a:gd name="T9" fmla="*/ 0 h 69"/>
              <a:gd name="T10" fmla="*/ 0 w 82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9"/>
              <a:gd name="T20" fmla="*/ 82 w 82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7" y="68"/>
                  <a:pt x="47" y="68"/>
                  <a:pt x="47" y="68"/>
                </a:cubicBezTo>
                <a:cubicBezTo>
                  <a:pt x="66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0" name="Line 137"/>
          <p:cNvSpPr>
            <a:spLocks noChangeShapeType="1"/>
          </p:cNvSpPr>
          <p:nvPr/>
        </p:nvSpPr>
        <p:spPr bwMode="auto">
          <a:xfrm>
            <a:off x="7207251" y="2720975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1" name="Line 138"/>
          <p:cNvSpPr>
            <a:spLocks noChangeShapeType="1"/>
          </p:cNvSpPr>
          <p:nvPr/>
        </p:nvSpPr>
        <p:spPr bwMode="auto">
          <a:xfrm>
            <a:off x="6777038" y="2641600"/>
            <a:ext cx="136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2" name="Line 139"/>
          <p:cNvSpPr>
            <a:spLocks noChangeShapeType="1"/>
          </p:cNvSpPr>
          <p:nvPr/>
        </p:nvSpPr>
        <p:spPr bwMode="auto">
          <a:xfrm>
            <a:off x="5840413" y="2803525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3" name="Freeform 140"/>
          <p:cNvSpPr>
            <a:spLocks/>
          </p:cNvSpPr>
          <p:nvPr/>
        </p:nvSpPr>
        <p:spPr bwMode="auto">
          <a:xfrm>
            <a:off x="7200901" y="2900363"/>
            <a:ext cx="122238" cy="212725"/>
          </a:xfrm>
          <a:custGeom>
            <a:avLst/>
            <a:gdLst>
              <a:gd name="T0" fmla="*/ 0 w 77"/>
              <a:gd name="T1" fmla="*/ 134 h 134"/>
              <a:gd name="T2" fmla="*/ 38 w 77"/>
              <a:gd name="T3" fmla="*/ 134 h 134"/>
              <a:gd name="T4" fmla="*/ 38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8" y="134"/>
                </a:lnTo>
                <a:lnTo>
                  <a:pt x="38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4" name="Freeform 141"/>
          <p:cNvSpPr>
            <a:spLocks/>
          </p:cNvSpPr>
          <p:nvPr/>
        </p:nvSpPr>
        <p:spPr bwMode="auto">
          <a:xfrm>
            <a:off x="6902451" y="2982913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31634 h 69"/>
              <a:gd name="T6" fmla="*/ 1514390 w 83"/>
              <a:gd name="T7" fmla="*/ 606847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3"/>
                  <a:pt x="83" y="34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5" name="Freeform 142"/>
          <p:cNvSpPr>
            <a:spLocks/>
          </p:cNvSpPr>
          <p:nvPr/>
        </p:nvSpPr>
        <p:spPr bwMode="auto">
          <a:xfrm>
            <a:off x="6665913" y="3033713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86" name="Line 143"/>
          <p:cNvSpPr>
            <a:spLocks noChangeShapeType="1"/>
          </p:cNvSpPr>
          <p:nvPr/>
        </p:nvSpPr>
        <p:spPr bwMode="auto">
          <a:xfrm>
            <a:off x="6665913" y="3033713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7" name="Freeform 144"/>
          <p:cNvSpPr>
            <a:spLocks/>
          </p:cNvSpPr>
          <p:nvPr/>
        </p:nvSpPr>
        <p:spPr bwMode="auto">
          <a:xfrm>
            <a:off x="6834188" y="3195638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88" name="Line 145"/>
          <p:cNvSpPr>
            <a:spLocks noChangeShapeType="1"/>
          </p:cNvSpPr>
          <p:nvPr/>
        </p:nvSpPr>
        <p:spPr bwMode="auto">
          <a:xfrm flipH="1">
            <a:off x="6834188" y="3195638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9" name="Oval 146"/>
          <p:cNvSpPr>
            <a:spLocks noChangeArrowheads="1"/>
          </p:cNvSpPr>
          <p:nvPr/>
        </p:nvSpPr>
        <p:spPr bwMode="auto">
          <a:xfrm>
            <a:off x="6762751" y="26241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0" name="Oval 147"/>
          <p:cNvSpPr>
            <a:spLocks noChangeArrowheads="1"/>
          </p:cNvSpPr>
          <p:nvPr/>
        </p:nvSpPr>
        <p:spPr bwMode="auto">
          <a:xfrm>
            <a:off x="6819901" y="31765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1" name="Freeform 148"/>
          <p:cNvSpPr>
            <a:spLocks/>
          </p:cNvSpPr>
          <p:nvPr/>
        </p:nvSpPr>
        <p:spPr bwMode="auto">
          <a:xfrm>
            <a:off x="6910388" y="3794125"/>
            <a:ext cx="296863" cy="247650"/>
          </a:xfrm>
          <a:custGeom>
            <a:avLst/>
            <a:gdLst>
              <a:gd name="T0" fmla="*/ 16492 w 83"/>
              <a:gd name="T1" fmla="*/ 0 h 69"/>
              <a:gd name="T2" fmla="*/ 0 w 83"/>
              <a:gd name="T3" fmla="*/ 1231634 h 69"/>
              <a:gd name="T4" fmla="*/ 817956 w 83"/>
              <a:gd name="T5" fmla="*/ 1231634 h 69"/>
              <a:gd name="T6" fmla="*/ 1419501 w 83"/>
              <a:gd name="T7" fmla="*/ 625264 h 69"/>
              <a:gd name="T8" fmla="*/ 836012 w 83"/>
              <a:gd name="T9" fmla="*/ 0 h 69"/>
              <a:gd name="T10" fmla="*/ 16492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1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4"/>
                  <a:pt x="83" y="35"/>
                </a:cubicBezTo>
                <a:cubicBezTo>
                  <a:pt x="83" y="16"/>
                  <a:pt x="68" y="0"/>
                  <a:pt x="4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2" name="Line 149"/>
          <p:cNvSpPr>
            <a:spLocks noChangeShapeType="1"/>
          </p:cNvSpPr>
          <p:nvPr/>
        </p:nvSpPr>
        <p:spPr bwMode="auto">
          <a:xfrm>
            <a:off x="7207251" y="3919538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3" name="Line 150"/>
          <p:cNvSpPr>
            <a:spLocks noChangeShapeType="1"/>
          </p:cNvSpPr>
          <p:nvPr/>
        </p:nvSpPr>
        <p:spPr bwMode="auto">
          <a:xfrm>
            <a:off x="6777038" y="3836988"/>
            <a:ext cx="136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4" name="Line 151"/>
          <p:cNvSpPr>
            <a:spLocks noChangeShapeType="1"/>
          </p:cNvSpPr>
          <p:nvPr/>
        </p:nvSpPr>
        <p:spPr bwMode="auto">
          <a:xfrm>
            <a:off x="5840413" y="3998913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5" name="Freeform 152"/>
          <p:cNvSpPr>
            <a:spLocks/>
          </p:cNvSpPr>
          <p:nvPr/>
        </p:nvSpPr>
        <p:spPr bwMode="auto">
          <a:xfrm>
            <a:off x="7200901" y="4095750"/>
            <a:ext cx="122238" cy="212725"/>
          </a:xfrm>
          <a:custGeom>
            <a:avLst/>
            <a:gdLst>
              <a:gd name="T0" fmla="*/ 0 w 77"/>
              <a:gd name="T1" fmla="*/ 134 h 134"/>
              <a:gd name="T2" fmla="*/ 36 w 77"/>
              <a:gd name="T3" fmla="*/ 134 h 134"/>
              <a:gd name="T4" fmla="*/ 36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6" y="134"/>
                </a:lnTo>
                <a:lnTo>
                  <a:pt x="36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6" name="Oval 153"/>
          <p:cNvSpPr>
            <a:spLocks noChangeArrowheads="1"/>
          </p:cNvSpPr>
          <p:nvPr/>
        </p:nvSpPr>
        <p:spPr bwMode="auto">
          <a:xfrm>
            <a:off x="6754813" y="3816350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7" name="Freeform 154"/>
          <p:cNvSpPr>
            <a:spLocks/>
          </p:cNvSpPr>
          <p:nvPr/>
        </p:nvSpPr>
        <p:spPr bwMode="auto">
          <a:xfrm>
            <a:off x="6902451" y="4178300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31634 h 69"/>
              <a:gd name="T6" fmla="*/ 1514390 w 83"/>
              <a:gd name="T7" fmla="*/ 625264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4"/>
                  <a:pt x="83" y="35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8" name="Freeform 155"/>
          <p:cNvSpPr>
            <a:spLocks/>
          </p:cNvSpPr>
          <p:nvPr/>
        </p:nvSpPr>
        <p:spPr bwMode="auto">
          <a:xfrm>
            <a:off x="6665913" y="4217988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99" name="Line 156"/>
          <p:cNvSpPr>
            <a:spLocks noChangeShapeType="1"/>
          </p:cNvSpPr>
          <p:nvPr/>
        </p:nvSpPr>
        <p:spPr bwMode="auto">
          <a:xfrm>
            <a:off x="6665913" y="4217988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0" name="Freeform 157"/>
          <p:cNvSpPr>
            <a:spLocks/>
          </p:cNvSpPr>
          <p:nvPr/>
        </p:nvSpPr>
        <p:spPr bwMode="auto">
          <a:xfrm>
            <a:off x="6831013" y="4394200"/>
            <a:ext cx="71438" cy="1587"/>
          </a:xfrm>
          <a:custGeom>
            <a:avLst/>
            <a:gdLst>
              <a:gd name="T0" fmla="*/ 45 w 45"/>
              <a:gd name="T1" fmla="*/ 0 h 1"/>
              <a:gd name="T2" fmla="*/ 0 w 45"/>
              <a:gd name="T3" fmla="*/ 0 h 1"/>
              <a:gd name="T4" fmla="*/ 45 w 45"/>
              <a:gd name="T5" fmla="*/ 0 h 1"/>
              <a:gd name="T6" fmla="*/ 0 60000 65536"/>
              <a:gd name="T7" fmla="*/ 0 60000 65536"/>
              <a:gd name="T8" fmla="*/ 0 60000 65536"/>
              <a:gd name="T9" fmla="*/ 0 w 45"/>
              <a:gd name="T10" fmla="*/ 0 h 1"/>
              <a:gd name="T11" fmla="*/ 45 w 4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1">
                <a:moveTo>
                  <a:pt x="45" y="0"/>
                </a:move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01" name="Line 158"/>
          <p:cNvSpPr>
            <a:spLocks noChangeShapeType="1"/>
          </p:cNvSpPr>
          <p:nvPr/>
        </p:nvSpPr>
        <p:spPr bwMode="auto">
          <a:xfrm flipH="1">
            <a:off x="6831013" y="4394200"/>
            <a:ext cx="714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2" name="Oval 159"/>
          <p:cNvSpPr>
            <a:spLocks noChangeArrowheads="1"/>
          </p:cNvSpPr>
          <p:nvPr/>
        </p:nvSpPr>
        <p:spPr bwMode="auto">
          <a:xfrm>
            <a:off x="6816726" y="43688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203" name="Freeform 160"/>
          <p:cNvSpPr>
            <a:spLocks/>
          </p:cNvSpPr>
          <p:nvPr/>
        </p:nvSpPr>
        <p:spPr bwMode="auto">
          <a:xfrm>
            <a:off x="6913563" y="4954588"/>
            <a:ext cx="293688" cy="247650"/>
          </a:xfrm>
          <a:custGeom>
            <a:avLst/>
            <a:gdLst>
              <a:gd name="T0" fmla="*/ 0 w 82"/>
              <a:gd name="T1" fmla="*/ 0 h 69"/>
              <a:gd name="T2" fmla="*/ 0 w 82"/>
              <a:gd name="T3" fmla="*/ 1231634 h 69"/>
              <a:gd name="T4" fmla="*/ 816015 w 82"/>
              <a:gd name="T5" fmla="*/ 1214392 h 69"/>
              <a:gd name="T6" fmla="*/ 1425132 w 82"/>
              <a:gd name="T7" fmla="*/ 606847 h 69"/>
              <a:gd name="T8" fmla="*/ 833046 w 82"/>
              <a:gd name="T9" fmla="*/ 0 h 69"/>
              <a:gd name="T10" fmla="*/ 0 w 82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9"/>
              <a:gd name="T20" fmla="*/ 82 w 82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7" y="68"/>
                  <a:pt x="47" y="68"/>
                  <a:pt x="47" y="68"/>
                </a:cubicBezTo>
                <a:cubicBezTo>
                  <a:pt x="66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4" name="Line 161"/>
          <p:cNvSpPr>
            <a:spLocks noChangeShapeType="1"/>
          </p:cNvSpPr>
          <p:nvPr/>
        </p:nvSpPr>
        <p:spPr bwMode="auto">
          <a:xfrm>
            <a:off x="7207251" y="5075238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5" name="Line 162"/>
          <p:cNvSpPr>
            <a:spLocks noChangeShapeType="1"/>
          </p:cNvSpPr>
          <p:nvPr/>
        </p:nvSpPr>
        <p:spPr bwMode="auto">
          <a:xfrm>
            <a:off x="5840413" y="5157788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6" name="Freeform 163"/>
          <p:cNvSpPr>
            <a:spLocks/>
          </p:cNvSpPr>
          <p:nvPr/>
        </p:nvSpPr>
        <p:spPr bwMode="auto">
          <a:xfrm>
            <a:off x="7200901" y="5254625"/>
            <a:ext cx="122238" cy="212725"/>
          </a:xfrm>
          <a:custGeom>
            <a:avLst/>
            <a:gdLst>
              <a:gd name="T0" fmla="*/ 0 w 77"/>
              <a:gd name="T1" fmla="*/ 134 h 134"/>
              <a:gd name="T2" fmla="*/ 38 w 77"/>
              <a:gd name="T3" fmla="*/ 134 h 134"/>
              <a:gd name="T4" fmla="*/ 38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8" y="134"/>
                </a:lnTo>
                <a:lnTo>
                  <a:pt x="38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7" name="Freeform 164"/>
          <p:cNvSpPr>
            <a:spLocks/>
          </p:cNvSpPr>
          <p:nvPr/>
        </p:nvSpPr>
        <p:spPr bwMode="auto">
          <a:xfrm>
            <a:off x="6902451" y="5338763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14392 h 69"/>
              <a:gd name="T6" fmla="*/ 1514390 w 83"/>
              <a:gd name="T7" fmla="*/ 606847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8" name="Freeform 165"/>
          <p:cNvSpPr>
            <a:spLocks/>
          </p:cNvSpPr>
          <p:nvPr/>
        </p:nvSpPr>
        <p:spPr bwMode="auto">
          <a:xfrm>
            <a:off x="6665913" y="5373688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09" name="Line 166"/>
          <p:cNvSpPr>
            <a:spLocks noChangeShapeType="1"/>
          </p:cNvSpPr>
          <p:nvPr/>
        </p:nvSpPr>
        <p:spPr bwMode="auto">
          <a:xfrm>
            <a:off x="6665913" y="5373688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10" name="Freeform 167"/>
          <p:cNvSpPr>
            <a:spLocks/>
          </p:cNvSpPr>
          <p:nvPr/>
        </p:nvSpPr>
        <p:spPr bwMode="auto">
          <a:xfrm>
            <a:off x="6834188" y="5549900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11" name="Line 168"/>
          <p:cNvSpPr>
            <a:spLocks noChangeShapeType="1"/>
          </p:cNvSpPr>
          <p:nvPr/>
        </p:nvSpPr>
        <p:spPr bwMode="auto">
          <a:xfrm flipH="1">
            <a:off x="6834188" y="5549900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294084" name="Group 196"/>
          <p:cNvGraphicFramePr>
            <a:graphicFrameLocks noGrp="1"/>
          </p:cNvGraphicFramePr>
          <p:nvPr/>
        </p:nvGraphicFramePr>
        <p:xfrm>
          <a:off x="228600" y="4343400"/>
          <a:ext cx="4508500" cy="1889400"/>
        </p:xfrm>
        <a:graphic>
          <a:graphicData uri="http://schemas.openxmlformats.org/drawingml/2006/table">
            <a:tbl>
              <a:tblPr/>
              <a:tblGrid>
                <a:gridCol w="795338"/>
                <a:gridCol w="881062"/>
                <a:gridCol w="2832100"/>
              </a:tblGrid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Hold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 Up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D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627063" y="503238"/>
            <a:ext cx="7932737" cy="1020762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Counting Modulo 7: Detect 7 and Asynchronously Clear</a:t>
            </a:r>
            <a:endParaRPr lang="en-US" altLang="fa-IR" dirty="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A synchronous 4-bit binary counter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with an asynchronous Clear 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used to make a Modulo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7 counter.  </a:t>
            </a: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Use the Clear feature to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detect the count 7 and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clear the count to 0.   This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gives a count of 0, 1, 2, 3, 4,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5, 6, 7(short)0, 1, 2, 3, 4, 5,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6, 7(short)0, etc.</a:t>
            </a: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3E1BC8D2-1979-492A-9C03-C6C7EAC9AD75}" type="slidenum">
              <a:rPr lang="en-US" altLang="fa-IR">
                <a:latin typeface="Comic Sans MS" panose="030F0702030302020204" pitchFamily="66" charset="0"/>
              </a:rPr>
              <a:pPr/>
              <a:t>27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88070" name="Freeform 8"/>
          <p:cNvSpPr>
            <a:spLocks/>
          </p:cNvSpPr>
          <p:nvPr/>
        </p:nvSpPr>
        <p:spPr bwMode="auto">
          <a:xfrm>
            <a:off x="7885113" y="3063875"/>
            <a:ext cx="344487" cy="666750"/>
          </a:xfrm>
          <a:custGeom>
            <a:avLst/>
            <a:gdLst>
              <a:gd name="T0" fmla="*/ 2147483646 w 217"/>
              <a:gd name="T1" fmla="*/ 0 h 420"/>
              <a:gd name="T2" fmla="*/ 0 w 217"/>
              <a:gd name="T3" fmla="*/ 2147483646 h 420"/>
              <a:gd name="T4" fmla="*/ 2147483646 w 217"/>
              <a:gd name="T5" fmla="*/ 2147483646 h 420"/>
              <a:gd name="T6" fmla="*/ 2147483646 w 217"/>
              <a:gd name="T7" fmla="*/ 2147483646 h 420"/>
              <a:gd name="T8" fmla="*/ 2147483646 w 217"/>
              <a:gd name="T9" fmla="*/ 2147483646 h 420"/>
              <a:gd name="T10" fmla="*/ 2147483646 w 217"/>
              <a:gd name="T11" fmla="*/ 2147483646 h 420"/>
              <a:gd name="T12" fmla="*/ 2147483646 w 217"/>
              <a:gd name="T13" fmla="*/ 2147483646 h 420"/>
              <a:gd name="T14" fmla="*/ 2147483646 w 217"/>
              <a:gd name="T15" fmla="*/ 2147483646 h 420"/>
              <a:gd name="T16" fmla="*/ 2147483646 w 217"/>
              <a:gd name="T17" fmla="*/ 2147483646 h 420"/>
              <a:gd name="T18" fmla="*/ 2147483646 w 217"/>
              <a:gd name="T19" fmla="*/ 2147483646 h 420"/>
              <a:gd name="T20" fmla="*/ 2147483646 w 217"/>
              <a:gd name="T21" fmla="*/ 2147483646 h 420"/>
              <a:gd name="T22" fmla="*/ 2147483646 w 217"/>
              <a:gd name="T23" fmla="*/ 2147483646 h 420"/>
              <a:gd name="T24" fmla="*/ 2147483646 w 217"/>
              <a:gd name="T25" fmla="*/ 2147483646 h 420"/>
              <a:gd name="T26" fmla="*/ 2147483646 w 217"/>
              <a:gd name="T27" fmla="*/ 2147483646 h 420"/>
              <a:gd name="T28" fmla="*/ 2147483646 w 217"/>
              <a:gd name="T29" fmla="*/ 2147483646 h 420"/>
              <a:gd name="T30" fmla="*/ 2147483646 w 217"/>
              <a:gd name="T31" fmla="*/ 2147483646 h 420"/>
              <a:gd name="T32" fmla="*/ 2147483646 w 217"/>
              <a:gd name="T33" fmla="*/ 2147483646 h 420"/>
              <a:gd name="T34" fmla="*/ 2147483646 w 217"/>
              <a:gd name="T35" fmla="*/ 2147483646 h 420"/>
              <a:gd name="T36" fmla="*/ 2147483646 w 217"/>
              <a:gd name="T37" fmla="*/ 2147483646 h 420"/>
              <a:gd name="T38" fmla="*/ 2147483646 w 217"/>
              <a:gd name="T39" fmla="*/ 2147483646 h 420"/>
              <a:gd name="T40" fmla="*/ 2147483646 w 217"/>
              <a:gd name="T41" fmla="*/ 2147483646 h 420"/>
              <a:gd name="T42" fmla="*/ 2147483646 w 217"/>
              <a:gd name="T43" fmla="*/ 2147483646 h 420"/>
              <a:gd name="T44" fmla="*/ 2147483646 w 217"/>
              <a:gd name="T45" fmla="*/ 2147483646 h 420"/>
              <a:gd name="T46" fmla="*/ 2147483646 w 217"/>
              <a:gd name="T47" fmla="*/ 2147483646 h 420"/>
              <a:gd name="T48" fmla="*/ 2147483646 w 217"/>
              <a:gd name="T49" fmla="*/ 2147483646 h 420"/>
              <a:gd name="T50" fmla="*/ 2147483646 w 217"/>
              <a:gd name="T51" fmla="*/ 2147483646 h 420"/>
              <a:gd name="T52" fmla="*/ 0 w 217"/>
              <a:gd name="T53" fmla="*/ 2147483646 h 420"/>
              <a:gd name="T54" fmla="*/ 2147483646 w 217"/>
              <a:gd name="T55" fmla="*/ 2147483646 h 420"/>
              <a:gd name="T56" fmla="*/ 2147483646 w 217"/>
              <a:gd name="T57" fmla="*/ 2147483646 h 420"/>
              <a:gd name="T58" fmla="*/ 2147483646 w 217"/>
              <a:gd name="T59" fmla="*/ 2147483646 h 420"/>
              <a:gd name="T60" fmla="*/ 2147483646 w 217"/>
              <a:gd name="T61" fmla="*/ 2147483646 h 420"/>
              <a:gd name="T62" fmla="*/ 2147483646 w 217"/>
              <a:gd name="T63" fmla="*/ 2147483646 h 420"/>
              <a:gd name="T64" fmla="*/ 2147483646 w 217"/>
              <a:gd name="T65" fmla="*/ 2147483646 h 420"/>
              <a:gd name="T66" fmla="*/ 2147483646 w 217"/>
              <a:gd name="T67" fmla="*/ 2147483646 h 420"/>
              <a:gd name="T68" fmla="*/ 2147483646 w 217"/>
              <a:gd name="T69" fmla="*/ 2147483646 h 420"/>
              <a:gd name="T70" fmla="*/ 2147483646 w 217"/>
              <a:gd name="T71" fmla="*/ 2147483646 h 420"/>
              <a:gd name="T72" fmla="*/ 2147483646 w 217"/>
              <a:gd name="T73" fmla="*/ 2147483646 h 420"/>
              <a:gd name="T74" fmla="*/ 2147483646 w 217"/>
              <a:gd name="T75" fmla="*/ 2147483646 h 420"/>
              <a:gd name="T76" fmla="*/ 2147483646 w 217"/>
              <a:gd name="T77" fmla="*/ 2147483646 h 420"/>
              <a:gd name="T78" fmla="*/ 2147483646 w 217"/>
              <a:gd name="T79" fmla="*/ 2147483646 h 420"/>
              <a:gd name="T80" fmla="*/ 2147483646 w 217"/>
              <a:gd name="T81" fmla="*/ 2147483646 h 420"/>
              <a:gd name="T82" fmla="*/ 2147483646 w 217"/>
              <a:gd name="T83" fmla="*/ 2147483646 h 420"/>
              <a:gd name="T84" fmla="*/ 2147483646 w 217"/>
              <a:gd name="T85" fmla="*/ 2147483646 h 420"/>
              <a:gd name="T86" fmla="*/ 2147483646 w 217"/>
              <a:gd name="T87" fmla="*/ 2147483646 h 420"/>
              <a:gd name="T88" fmla="*/ 2147483646 w 217"/>
              <a:gd name="T89" fmla="*/ 2147483646 h 420"/>
              <a:gd name="T90" fmla="*/ 2147483646 w 217"/>
              <a:gd name="T91" fmla="*/ 2147483646 h 420"/>
              <a:gd name="T92" fmla="*/ 2147483646 w 217"/>
              <a:gd name="T93" fmla="*/ 2147483646 h 420"/>
              <a:gd name="T94" fmla="*/ 2147483646 w 217"/>
              <a:gd name="T95" fmla="*/ 2147483646 h 420"/>
              <a:gd name="T96" fmla="*/ 2147483646 w 217"/>
              <a:gd name="T97" fmla="*/ 2147483646 h 420"/>
              <a:gd name="T98" fmla="*/ 2147483646 w 217"/>
              <a:gd name="T99" fmla="*/ 2147483646 h 420"/>
              <a:gd name="T100" fmla="*/ 2147483646 w 217"/>
              <a:gd name="T101" fmla="*/ 2147483646 h 420"/>
              <a:gd name="T102" fmla="*/ 2147483646 w 217"/>
              <a:gd name="T103" fmla="*/ 2147483646 h 420"/>
              <a:gd name="T104" fmla="*/ 2147483646 w 217"/>
              <a:gd name="T105" fmla="*/ 0 h 4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7"/>
              <a:gd name="T160" fmla="*/ 0 h 420"/>
              <a:gd name="T161" fmla="*/ 217 w 217"/>
              <a:gd name="T162" fmla="*/ 420 h 4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7" h="420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28" y="17"/>
                </a:lnTo>
                <a:lnTo>
                  <a:pt x="46" y="19"/>
                </a:lnTo>
                <a:lnTo>
                  <a:pt x="65" y="25"/>
                </a:lnTo>
                <a:lnTo>
                  <a:pt x="82" y="31"/>
                </a:lnTo>
                <a:lnTo>
                  <a:pt x="107" y="43"/>
                </a:lnTo>
                <a:lnTo>
                  <a:pt x="121" y="55"/>
                </a:lnTo>
                <a:lnTo>
                  <a:pt x="129" y="60"/>
                </a:lnTo>
                <a:lnTo>
                  <a:pt x="144" y="72"/>
                </a:lnTo>
                <a:lnTo>
                  <a:pt x="148" y="79"/>
                </a:lnTo>
                <a:lnTo>
                  <a:pt x="155" y="87"/>
                </a:lnTo>
                <a:lnTo>
                  <a:pt x="161" y="94"/>
                </a:lnTo>
                <a:lnTo>
                  <a:pt x="166" y="103"/>
                </a:lnTo>
                <a:lnTo>
                  <a:pt x="172" y="108"/>
                </a:lnTo>
                <a:lnTo>
                  <a:pt x="180" y="125"/>
                </a:lnTo>
                <a:lnTo>
                  <a:pt x="185" y="135"/>
                </a:lnTo>
                <a:lnTo>
                  <a:pt x="187" y="142"/>
                </a:lnTo>
                <a:lnTo>
                  <a:pt x="196" y="170"/>
                </a:lnTo>
                <a:lnTo>
                  <a:pt x="199" y="189"/>
                </a:lnTo>
                <a:lnTo>
                  <a:pt x="199" y="199"/>
                </a:lnTo>
                <a:lnTo>
                  <a:pt x="200" y="211"/>
                </a:lnTo>
                <a:lnTo>
                  <a:pt x="200" y="208"/>
                </a:lnTo>
                <a:lnTo>
                  <a:pt x="199" y="220"/>
                </a:lnTo>
                <a:lnTo>
                  <a:pt x="199" y="230"/>
                </a:lnTo>
                <a:lnTo>
                  <a:pt x="196" y="248"/>
                </a:lnTo>
                <a:lnTo>
                  <a:pt x="187" y="276"/>
                </a:lnTo>
                <a:lnTo>
                  <a:pt x="185" y="283"/>
                </a:lnTo>
                <a:lnTo>
                  <a:pt x="180" y="293"/>
                </a:lnTo>
                <a:lnTo>
                  <a:pt x="172" y="310"/>
                </a:lnTo>
                <a:lnTo>
                  <a:pt x="166" y="316"/>
                </a:lnTo>
                <a:lnTo>
                  <a:pt x="161" y="324"/>
                </a:lnTo>
                <a:lnTo>
                  <a:pt x="155" y="331"/>
                </a:lnTo>
                <a:lnTo>
                  <a:pt x="148" y="340"/>
                </a:lnTo>
                <a:lnTo>
                  <a:pt x="144" y="347"/>
                </a:lnTo>
                <a:lnTo>
                  <a:pt x="129" y="358"/>
                </a:lnTo>
                <a:lnTo>
                  <a:pt x="121" y="364"/>
                </a:lnTo>
                <a:lnTo>
                  <a:pt x="107" y="375"/>
                </a:lnTo>
                <a:lnTo>
                  <a:pt x="82" y="388"/>
                </a:lnTo>
                <a:lnTo>
                  <a:pt x="65" y="393"/>
                </a:lnTo>
                <a:lnTo>
                  <a:pt x="46" y="399"/>
                </a:lnTo>
                <a:lnTo>
                  <a:pt x="28" y="402"/>
                </a:lnTo>
                <a:lnTo>
                  <a:pt x="18" y="402"/>
                </a:lnTo>
                <a:lnTo>
                  <a:pt x="7" y="403"/>
                </a:lnTo>
                <a:lnTo>
                  <a:pt x="8" y="403"/>
                </a:lnTo>
                <a:lnTo>
                  <a:pt x="5" y="403"/>
                </a:lnTo>
                <a:lnTo>
                  <a:pt x="3" y="406"/>
                </a:lnTo>
                <a:lnTo>
                  <a:pt x="0" y="409"/>
                </a:lnTo>
                <a:lnTo>
                  <a:pt x="0" y="414"/>
                </a:lnTo>
                <a:lnTo>
                  <a:pt x="3" y="417"/>
                </a:lnTo>
                <a:lnTo>
                  <a:pt x="5" y="420"/>
                </a:lnTo>
                <a:lnTo>
                  <a:pt x="8" y="420"/>
                </a:lnTo>
                <a:lnTo>
                  <a:pt x="10" y="420"/>
                </a:lnTo>
                <a:lnTo>
                  <a:pt x="18" y="419"/>
                </a:lnTo>
                <a:lnTo>
                  <a:pt x="28" y="419"/>
                </a:lnTo>
                <a:lnTo>
                  <a:pt x="49" y="416"/>
                </a:lnTo>
                <a:lnTo>
                  <a:pt x="70" y="410"/>
                </a:lnTo>
                <a:lnTo>
                  <a:pt x="79" y="407"/>
                </a:lnTo>
                <a:lnTo>
                  <a:pt x="90" y="402"/>
                </a:lnTo>
                <a:lnTo>
                  <a:pt x="115" y="389"/>
                </a:lnTo>
                <a:lnTo>
                  <a:pt x="125" y="383"/>
                </a:lnTo>
                <a:lnTo>
                  <a:pt x="132" y="378"/>
                </a:lnTo>
                <a:lnTo>
                  <a:pt x="141" y="372"/>
                </a:lnTo>
                <a:lnTo>
                  <a:pt x="148" y="364"/>
                </a:lnTo>
                <a:lnTo>
                  <a:pt x="155" y="358"/>
                </a:lnTo>
                <a:lnTo>
                  <a:pt x="162" y="351"/>
                </a:lnTo>
                <a:lnTo>
                  <a:pt x="169" y="342"/>
                </a:lnTo>
                <a:lnTo>
                  <a:pt x="175" y="335"/>
                </a:lnTo>
                <a:lnTo>
                  <a:pt x="180" y="327"/>
                </a:lnTo>
                <a:lnTo>
                  <a:pt x="186" y="319"/>
                </a:lnTo>
                <a:lnTo>
                  <a:pt x="194" y="302"/>
                </a:lnTo>
                <a:lnTo>
                  <a:pt x="199" y="292"/>
                </a:lnTo>
                <a:lnTo>
                  <a:pt x="204" y="282"/>
                </a:lnTo>
                <a:lnTo>
                  <a:pt x="213" y="251"/>
                </a:lnTo>
                <a:lnTo>
                  <a:pt x="216" y="230"/>
                </a:lnTo>
                <a:lnTo>
                  <a:pt x="216" y="220"/>
                </a:lnTo>
                <a:lnTo>
                  <a:pt x="217" y="211"/>
                </a:lnTo>
                <a:lnTo>
                  <a:pt x="217" y="208"/>
                </a:lnTo>
                <a:lnTo>
                  <a:pt x="216" y="199"/>
                </a:lnTo>
                <a:lnTo>
                  <a:pt x="216" y="189"/>
                </a:lnTo>
                <a:lnTo>
                  <a:pt x="213" y="168"/>
                </a:lnTo>
                <a:lnTo>
                  <a:pt x="204" y="136"/>
                </a:lnTo>
                <a:lnTo>
                  <a:pt x="199" y="127"/>
                </a:lnTo>
                <a:lnTo>
                  <a:pt x="194" y="117"/>
                </a:lnTo>
                <a:lnTo>
                  <a:pt x="186" y="100"/>
                </a:lnTo>
                <a:lnTo>
                  <a:pt x="180" y="91"/>
                </a:lnTo>
                <a:lnTo>
                  <a:pt x="175" y="83"/>
                </a:lnTo>
                <a:lnTo>
                  <a:pt x="169" y="76"/>
                </a:lnTo>
                <a:lnTo>
                  <a:pt x="162" y="67"/>
                </a:lnTo>
                <a:lnTo>
                  <a:pt x="155" y="60"/>
                </a:lnTo>
                <a:lnTo>
                  <a:pt x="148" y="55"/>
                </a:lnTo>
                <a:lnTo>
                  <a:pt x="141" y="46"/>
                </a:lnTo>
                <a:lnTo>
                  <a:pt x="132" y="41"/>
                </a:lnTo>
                <a:lnTo>
                  <a:pt x="125" y="35"/>
                </a:lnTo>
                <a:lnTo>
                  <a:pt x="115" y="29"/>
                </a:lnTo>
                <a:lnTo>
                  <a:pt x="90" y="17"/>
                </a:lnTo>
                <a:lnTo>
                  <a:pt x="79" y="11"/>
                </a:lnTo>
                <a:lnTo>
                  <a:pt x="70" y="8"/>
                </a:lnTo>
                <a:lnTo>
                  <a:pt x="49" y="2"/>
                </a:lnTo>
                <a:lnTo>
                  <a:pt x="2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1" name="Freeform 9"/>
          <p:cNvSpPr>
            <a:spLocks/>
          </p:cNvSpPr>
          <p:nvPr/>
        </p:nvSpPr>
        <p:spPr bwMode="auto">
          <a:xfrm>
            <a:off x="7445375" y="3063875"/>
            <a:ext cx="504825" cy="26988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2" name="Freeform 10"/>
          <p:cNvSpPr>
            <a:spLocks/>
          </p:cNvSpPr>
          <p:nvPr/>
        </p:nvSpPr>
        <p:spPr bwMode="auto">
          <a:xfrm>
            <a:off x="7445375" y="3706813"/>
            <a:ext cx="504825" cy="26987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3" name="Freeform 11"/>
          <p:cNvSpPr>
            <a:spLocks/>
          </p:cNvSpPr>
          <p:nvPr/>
        </p:nvSpPr>
        <p:spPr bwMode="auto">
          <a:xfrm>
            <a:off x="7445375" y="3063875"/>
            <a:ext cx="26988" cy="669925"/>
          </a:xfrm>
          <a:custGeom>
            <a:avLst/>
            <a:gdLst>
              <a:gd name="T0" fmla="*/ 2147483646 w 17"/>
              <a:gd name="T1" fmla="*/ 2147483646 h 422"/>
              <a:gd name="T2" fmla="*/ 2147483646 w 17"/>
              <a:gd name="T3" fmla="*/ 2147483646 h 422"/>
              <a:gd name="T4" fmla="*/ 2147483646 w 17"/>
              <a:gd name="T5" fmla="*/ 2147483646 h 422"/>
              <a:gd name="T6" fmla="*/ 2147483646 w 17"/>
              <a:gd name="T7" fmla="*/ 0 h 422"/>
              <a:gd name="T8" fmla="*/ 2147483646 w 17"/>
              <a:gd name="T9" fmla="*/ 0 h 422"/>
              <a:gd name="T10" fmla="*/ 2147483646 w 17"/>
              <a:gd name="T11" fmla="*/ 2147483646 h 422"/>
              <a:gd name="T12" fmla="*/ 0 w 17"/>
              <a:gd name="T13" fmla="*/ 2147483646 h 422"/>
              <a:gd name="T14" fmla="*/ 0 w 17"/>
              <a:gd name="T15" fmla="*/ 2147483646 h 422"/>
              <a:gd name="T16" fmla="*/ 2147483646 w 17"/>
              <a:gd name="T17" fmla="*/ 2147483646 h 422"/>
              <a:gd name="T18" fmla="*/ 2147483646 w 17"/>
              <a:gd name="T19" fmla="*/ 2147483646 h 422"/>
              <a:gd name="T20" fmla="*/ 2147483646 w 17"/>
              <a:gd name="T21" fmla="*/ 2147483646 h 422"/>
              <a:gd name="T22" fmla="*/ 2147483646 w 17"/>
              <a:gd name="T23" fmla="*/ 2147483646 h 422"/>
              <a:gd name="T24" fmla="*/ 2147483646 w 17"/>
              <a:gd name="T25" fmla="*/ 2147483646 h 422"/>
              <a:gd name="T26" fmla="*/ 2147483646 w 17"/>
              <a:gd name="T27" fmla="*/ 2147483646 h 422"/>
              <a:gd name="T28" fmla="*/ 2147483646 w 17"/>
              <a:gd name="T29" fmla="*/ 2147483646 h 4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422"/>
              <a:gd name="T47" fmla="*/ 17 w 17"/>
              <a:gd name="T48" fmla="*/ 422 h 42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42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416"/>
                </a:lnTo>
                <a:lnTo>
                  <a:pt x="3" y="419"/>
                </a:lnTo>
                <a:lnTo>
                  <a:pt x="6" y="422"/>
                </a:lnTo>
                <a:lnTo>
                  <a:pt x="11" y="422"/>
                </a:lnTo>
                <a:lnTo>
                  <a:pt x="14" y="419"/>
                </a:lnTo>
                <a:lnTo>
                  <a:pt x="17" y="416"/>
                </a:lnTo>
                <a:lnTo>
                  <a:pt x="17" y="41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4" name="Freeform 12"/>
          <p:cNvSpPr>
            <a:spLocks/>
          </p:cNvSpPr>
          <p:nvPr/>
        </p:nvSpPr>
        <p:spPr bwMode="auto">
          <a:xfrm>
            <a:off x="5426075" y="2628900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6" y="17"/>
                </a:moveTo>
                <a:lnTo>
                  <a:pt x="249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49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4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Freeform 13"/>
          <p:cNvSpPr>
            <a:spLocks/>
          </p:cNvSpPr>
          <p:nvPr/>
        </p:nvSpPr>
        <p:spPr bwMode="auto">
          <a:xfrm>
            <a:off x="5438775" y="3021013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5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Freeform 14"/>
          <p:cNvSpPr>
            <a:spLocks/>
          </p:cNvSpPr>
          <p:nvPr/>
        </p:nvSpPr>
        <p:spPr bwMode="auto">
          <a:xfrm>
            <a:off x="5438775" y="33988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Freeform 15"/>
          <p:cNvSpPr>
            <a:spLocks/>
          </p:cNvSpPr>
          <p:nvPr/>
        </p:nvSpPr>
        <p:spPr bwMode="auto">
          <a:xfrm>
            <a:off x="5438775" y="38179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Freeform 16"/>
          <p:cNvSpPr>
            <a:spLocks/>
          </p:cNvSpPr>
          <p:nvPr/>
        </p:nvSpPr>
        <p:spPr bwMode="auto">
          <a:xfrm>
            <a:off x="5438775" y="4238625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4775200" y="40909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80" name="Freeform 18"/>
          <p:cNvSpPr>
            <a:spLocks/>
          </p:cNvSpPr>
          <p:nvPr/>
        </p:nvSpPr>
        <p:spPr bwMode="auto">
          <a:xfrm>
            <a:off x="5508625" y="4562475"/>
            <a:ext cx="322263" cy="25400"/>
          </a:xfrm>
          <a:custGeom>
            <a:avLst/>
            <a:gdLst>
              <a:gd name="T0" fmla="*/ 2147483646 w 203"/>
              <a:gd name="T1" fmla="*/ 2147483646 h 16"/>
              <a:gd name="T2" fmla="*/ 2147483646 w 203"/>
              <a:gd name="T3" fmla="*/ 2147483646 h 16"/>
              <a:gd name="T4" fmla="*/ 2147483646 w 203"/>
              <a:gd name="T5" fmla="*/ 2147483646 h 16"/>
              <a:gd name="T6" fmla="*/ 2147483646 w 203"/>
              <a:gd name="T7" fmla="*/ 2147483646 h 16"/>
              <a:gd name="T8" fmla="*/ 2147483646 w 203"/>
              <a:gd name="T9" fmla="*/ 2147483646 h 16"/>
              <a:gd name="T10" fmla="*/ 2147483646 w 203"/>
              <a:gd name="T11" fmla="*/ 2147483646 h 16"/>
              <a:gd name="T12" fmla="*/ 2147483646 w 203"/>
              <a:gd name="T13" fmla="*/ 0 h 16"/>
              <a:gd name="T14" fmla="*/ 2147483646 w 203"/>
              <a:gd name="T15" fmla="*/ 0 h 16"/>
              <a:gd name="T16" fmla="*/ 2147483646 w 203"/>
              <a:gd name="T17" fmla="*/ 2147483646 h 16"/>
              <a:gd name="T18" fmla="*/ 0 w 203"/>
              <a:gd name="T19" fmla="*/ 2147483646 h 16"/>
              <a:gd name="T20" fmla="*/ 0 w 203"/>
              <a:gd name="T21" fmla="*/ 2147483646 h 16"/>
              <a:gd name="T22" fmla="*/ 2147483646 w 203"/>
              <a:gd name="T23" fmla="*/ 2147483646 h 16"/>
              <a:gd name="T24" fmla="*/ 2147483646 w 203"/>
              <a:gd name="T25" fmla="*/ 2147483646 h 16"/>
              <a:gd name="T26" fmla="*/ 2147483646 w 203"/>
              <a:gd name="T27" fmla="*/ 2147483646 h 16"/>
              <a:gd name="T28" fmla="*/ 2147483646 w 203"/>
              <a:gd name="T29" fmla="*/ 2147483646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3"/>
              <a:gd name="T46" fmla="*/ 0 h 16"/>
              <a:gd name="T47" fmla="*/ 203 w 20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3" h="16">
                <a:moveTo>
                  <a:pt x="194" y="16"/>
                </a:moveTo>
                <a:lnTo>
                  <a:pt x="197" y="16"/>
                </a:lnTo>
                <a:lnTo>
                  <a:pt x="200" y="14"/>
                </a:lnTo>
                <a:lnTo>
                  <a:pt x="203" y="11"/>
                </a:lnTo>
                <a:lnTo>
                  <a:pt x="203" y="5"/>
                </a:lnTo>
                <a:lnTo>
                  <a:pt x="200" y="2"/>
                </a:lnTo>
                <a:lnTo>
                  <a:pt x="197" y="0"/>
                </a:ln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8" y="16"/>
                </a:lnTo>
                <a:lnTo>
                  <a:pt x="19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5310188" y="4424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8082" name="Freeform 20"/>
          <p:cNvSpPr>
            <a:spLocks/>
          </p:cNvSpPr>
          <p:nvPr/>
        </p:nvSpPr>
        <p:spPr bwMode="auto">
          <a:xfrm>
            <a:off x="6811963" y="3006725"/>
            <a:ext cx="277812" cy="26988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169" y="17"/>
                </a:lnTo>
                <a:lnTo>
                  <a:pt x="172" y="14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3" name="Freeform 21"/>
          <p:cNvSpPr>
            <a:spLocks/>
          </p:cNvSpPr>
          <p:nvPr/>
        </p:nvSpPr>
        <p:spPr bwMode="auto">
          <a:xfrm>
            <a:off x="7062788" y="3006725"/>
            <a:ext cx="26987" cy="195263"/>
          </a:xfrm>
          <a:custGeom>
            <a:avLst/>
            <a:gdLst>
              <a:gd name="T0" fmla="*/ 2147483646 w 17"/>
              <a:gd name="T1" fmla="*/ 2147483646 h 123"/>
              <a:gd name="T2" fmla="*/ 2147483646 w 17"/>
              <a:gd name="T3" fmla="*/ 2147483646 h 123"/>
              <a:gd name="T4" fmla="*/ 2147483646 w 17"/>
              <a:gd name="T5" fmla="*/ 2147483646 h 123"/>
              <a:gd name="T6" fmla="*/ 2147483646 w 17"/>
              <a:gd name="T7" fmla="*/ 0 h 123"/>
              <a:gd name="T8" fmla="*/ 2147483646 w 17"/>
              <a:gd name="T9" fmla="*/ 0 h 123"/>
              <a:gd name="T10" fmla="*/ 2147483646 w 17"/>
              <a:gd name="T11" fmla="*/ 2147483646 h 123"/>
              <a:gd name="T12" fmla="*/ 0 w 17"/>
              <a:gd name="T13" fmla="*/ 2147483646 h 123"/>
              <a:gd name="T14" fmla="*/ 0 w 17"/>
              <a:gd name="T15" fmla="*/ 2147483646 h 123"/>
              <a:gd name="T16" fmla="*/ 2147483646 w 17"/>
              <a:gd name="T17" fmla="*/ 2147483646 h 123"/>
              <a:gd name="T18" fmla="*/ 2147483646 w 17"/>
              <a:gd name="T19" fmla="*/ 2147483646 h 123"/>
              <a:gd name="T20" fmla="*/ 2147483646 w 17"/>
              <a:gd name="T21" fmla="*/ 2147483646 h 123"/>
              <a:gd name="T22" fmla="*/ 2147483646 w 17"/>
              <a:gd name="T23" fmla="*/ 2147483646 h 123"/>
              <a:gd name="T24" fmla="*/ 2147483646 w 17"/>
              <a:gd name="T25" fmla="*/ 2147483646 h 123"/>
              <a:gd name="T26" fmla="*/ 2147483646 w 17"/>
              <a:gd name="T27" fmla="*/ 2147483646 h 123"/>
              <a:gd name="T28" fmla="*/ 2147483646 w 17"/>
              <a:gd name="T29" fmla="*/ 2147483646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3"/>
              <a:gd name="T47" fmla="*/ 17 w 17"/>
              <a:gd name="T48" fmla="*/ 123 h 12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3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7"/>
                </a:lnTo>
                <a:lnTo>
                  <a:pt x="3" y="120"/>
                </a:lnTo>
                <a:lnTo>
                  <a:pt x="6" y="123"/>
                </a:lnTo>
                <a:lnTo>
                  <a:pt x="11" y="123"/>
                </a:lnTo>
                <a:lnTo>
                  <a:pt x="14" y="120"/>
                </a:lnTo>
                <a:lnTo>
                  <a:pt x="17" y="117"/>
                </a:lnTo>
                <a:lnTo>
                  <a:pt x="17" y="115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4" name="Freeform 22"/>
          <p:cNvSpPr>
            <a:spLocks/>
          </p:cNvSpPr>
          <p:nvPr/>
        </p:nvSpPr>
        <p:spPr bwMode="auto">
          <a:xfrm>
            <a:off x="7062788" y="3175000"/>
            <a:ext cx="404812" cy="26988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5" name="Freeform 23"/>
          <p:cNvSpPr>
            <a:spLocks/>
          </p:cNvSpPr>
          <p:nvPr/>
        </p:nvSpPr>
        <p:spPr bwMode="auto">
          <a:xfrm>
            <a:off x="6811963" y="3386138"/>
            <a:ext cx="655637" cy="26987"/>
          </a:xfrm>
          <a:custGeom>
            <a:avLst/>
            <a:gdLst>
              <a:gd name="T0" fmla="*/ 2147483646 w 413"/>
              <a:gd name="T1" fmla="*/ 0 h 17"/>
              <a:gd name="T2" fmla="*/ 2147483646 w 413"/>
              <a:gd name="T3" fmla="*/ 0 h 17"/>
              <a:gd name="T4" fmla="*/ 2147483646 w 413"/>
              <a:gd name="T5" fmla="*/ 2147483646 h 17"/>
              <a:gd name="T6" fmla="*/ 0 w 413"/>
              <a:gd name="T7" fmla="*/ 2147483646 h 17"/>
              <a:gd name="T8" fmla="*/ 0 w 413"/>
              <a:gd name="T9" fmla="*/ 2147483646 h 17"/>
              <a:gd name="T10" fmla="*/ 2147483646 w 413"/>
              <a:gd name="T11" fmla="*/ 2147483646 h 17"/>
              <a:gd name="T12" fmla="*/ 2147483646 w 413"/>
              <a:gd name="T13" fmla="*/ 2147483646 h 17"/>
              <a:gd name="T14" fmla="*/ 2147483646 w 413"/>
              <a:gd name="T15" fmla="*/ 2147483646 h 17"/>
              <a:gd name="T16" fmla="*/ 2147483646 w 413"/>
              <a:gd name="T17" fmla="*/ 2147483646 h 17"/>
              <a:gd name="T18" fmla="*/ 2147483646 w 413"/>
              <a:gd name="T19" fmla="*/ 2147483646 h 17"/>
              <a:gd name="T20" fmla="*/ 2147483646 w 413"/>
              <a:gd name="T21" fmla="*/ 2147483646 h 17"/>
              <a:gd name="T22" fmla="*/ 2147483646 w 413"/>
              <a:gd name="T23" fmla="*/ 2147483646 h 17"/>
              <a:gd name="T24" fmla="*/ 2147483646 w 413"/>
              <a:gd name="T25" fmla="*/ 0 h 17"/>
              <a:gd name="T26" fmla="*/ 2147483646 w 413"/>
              <a:gd name="T27" fmla="*/ 0 h 17"/>
              <a:gd name="T28" fmla="*/ 2147483646 w 41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3"/>
              <a:gd name="T46" fmla="*/ 0 h 17"/>
              <a:gd name="T47" fmla="*/ 413 w 41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08" y="17"/>
                </a:lnTo>
                <a:lnTo>
                  <a:pt x="410" y="14"/>
                </a:lnTo>
                <a:lnTo>
                  <a:pt x="413" y="11"/>
                </a:lnTo>
                <a:lnTo>
                  <a:pt x="413" y="5"/>
                </a:lnTo>
                <a:lnTo>
                  <a:pt x="410" y="3"/>
                </a:lnTo>
                <a:lnTo>
                  <a:pt x="408" y="0"/>
                </a:lnTo>
                <a:lnTo>
                  <a:pt x="40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6" name="Freeform 24"/>
          <p:cNvSpPr>
            <a:spLocks/>
          </p:cNvSpPr>
          <p:nvPr/>
        </p:nvSpPr>
        <p:spPr bwMode="auto">
          <a:xfrm>
            <a:off x="6811963" y="3846513"/>
            <a:ext cx="277812" cy="26987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69" y="17"/>
                </a:lnTo>
                <a:lnTo>
                  <a:pt x="172" y="15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7" name="Freeform 25"/>
          <p:cNvSpPr>
            <a:spLocks/>
          </p:cNvSpPr>
          <p:nvPr/>
        </p:nvSpPr>
        <p:spPr bwMode="auto">
          <a:xfrm>
            <a:off x="7062788" y="3636963"/>
            <a:ext cx="26987" cy="236537"/>
          </a:xfrm>
          <a:custGeom>
            <a:avLst/>
            <a:gdLst>
              <a:gd name="T0" fmla="*/ 0 w 17"/>
              <a:gd name="T1" fmla="*/ 2147483646 h 149"/>
              <a:gd name="T2" fmla="*/ 0 w 17"/>
              <a:gd name="T3" fmla="*/ 2147483646 h 149"/>
              <a:gd name="T4" fmla="*/ 2147483646 w 17"/>
              <a:gd name="T5" fmla="*/ 2147483646 h 149"/>
              <a:gd name="T6" fmla="*/ 2147483646 w 17"/>
              <a:gd name="T7" fmla="*/ 2147483646 h 149"/>
              <a:gd name="T8" fmla="*/ 2147483646 w 17"/>
              <a:gd name="T9" fmla="*/ 2147483646 h 149"/>
              <a:gd name="T10" fmla="*/ 2147483646 w 17"/>
              <a:gd name="T11" fmla="*/ 2147483646 h 149"/>
              <a:gd name="T12" fmla="*/ 2147483646 w 17"/>
              <a:gd name="T13" fmla="*/ 2147483646 h 149"/>
              <a:gd name="T14" fmla="*/ 2147483646 w 17"/>
              <a:gd name="T15" fmla="*/ 2147483646 h 149"/>
              <a:gd name="T16" fmla="*/ 2147483646 w 17"/>
              <a:gd name="T17" fmla="*/ 2147483646 h 149"/>
              <a:gd name="T18" fmla="*/ 2147483646 w 17"/>
              <a:gd name="T19" fmla="*/ 0 h 149"/>
              <a:gd name="T20" fmla="*/ 2147483646 w 17"/>
              <a:gd name="T21" fmla="*/ 0 h 149"/>
              <a:gd name="T22" fmla="*/ 2147483646 w 17"/>
              <a:gd name="T23" fmla="*/ 2147483646 h 149"/>
              <a:gd name="T24" fmla="*/ 0 w 17"/>
              <a:gd name="T25" fmla="*/ 2147483646 h 149"/>
              <a:gd name="T26" fmla="*/ 0 w 17"/>
              <a:gd name="T27" fmla="*/ 2147483646 h 149"/>
              <a:gd name="T28" fmla="*/ 0 w 17"/>
              <a:gd name="T29" fmla="*/ 2147483646 h 1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49"/>
              <a:gd name="T47" fmla="*/ 17 w 17"/>
              <a:gd name="T48" fmla="*/ 149 h 1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49">
                <a:moveTo>
                  <a:pt x="0" y="141"/>
                </a:moveTo>
                <a:lnTo>
                  <a:pt x="0" y="144"/>
                </a:lnTo>
                <a:lnTo>
                  <a:pt x="3" y="147"/>
                </a:lnTo>
                <a:lnTo>
                  <a:pt x="6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8" name="Freeform 26"/>
          <p:cNvSpPr>
            <a:spLocks/>
          </p:cNvSpPr>
          <p:nvPr/>
        </p:nvSpPr>
        <p:spPr bwMode="auto">
          <a:xfrm>
            <a:off x="7062788" y="3636963"/>
            <a:ext cx="404812" cy="26987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5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9" name="Freeform 27"/>
          <p:cNvSpPr>
            <a:spLocks/>
          </p:cNvSpPr>
          <p:nvPr/>
        </p:nvSpPr>
        <p:spPr bwMode="auto">
          <a:xfrm>
            <a:off x="5300663" y="5273675"/>
            <a:ext cx="3425825" cy="26988"/>
          </a:xfrm>
          <a:custGeom>
            <a:avLst/>
            <a:gdLst>
              <a:gd name="T0" fmla="*/ 2147483646 w 2158"/>
              <a:gd name="T1" fmla="*/ 2147483646 h 17"/>
              <a:gd name="T2" fmla="*/ 2147483646 w 2158"/>
              <a:gd name="T3" fmla="*/ 2147483646 h 17"/>
              <a:gd name="T4" fmla="*/ 2147483646 w 2158"/>
              <a:gd name="T5" fmla="*/ 2147483646 h 17"/>
              <a:gd name="T6" fmla="*/ 2147483646 w 2158"/>
              <a:gd name="T7" fmla="*/ 2147483646 h 17"/>
              <a:gd name="T8" fmla="*/ 2147483646 w 2158"/>
              <a:gd name="T9" fmla="*/ 2147483646 h 17"/>
              <a:gd name="T10" fmla="*/ 2147483646 w 2158"/>
              <a:gd name="T11" fmla="*/ 2147483646 h 17"/>
              <a:gd name="T12" fmla="*/ 2147483646 w 2158"/>
              <a:gd name="T13" fmla="*/ 0 h 17"/>
              <a:gd name="T14" fmla="*/ 2147483646 w 2158"/>
              <a:gd name="T15" fmla="*/ 0 h 17"/>
              <a:gd name="T16" fmla="*/ 2147483646 w 2158"/>
              <a:gd name="T17" fmla="*/ 2147483646 h 17"/>
              <a:gd name="T18" fmla="*/ 0 w 2158"/>
              <a:gd name="T19" fmla="*/ 2147483646 h 17"/>
              <a:gd name="T20" fmla="*/ 0 w 2158"/>
              <a:gd name="T21" fmla="*/ 2147483646 h 17"/>
              <a:gd name="T22" fmla="*/ 2147483646 w 2158"/>
              <a:gd name="T23" fmla="*/ 2147483646 h 17"/>
              <a:gd name="T24" fmla="*/ 2147483646 w 2158"/>
              <a:gd name="T25" fmla="*/ 2147483646 h 17"/>
              <a:gd name="T26" fmla="*/ 2147483646 w 2158"/>
              <a:gd name="T27" fmla="*/ 2147483646 h 17"/>
              <a:gd name="T28" fmla="*/ 2147483646 w 215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58"/>
              <a:gd name="T46" fmla="*/ 0 h 17"/>
              <a:gd name="T47" fmla="*/ 2158 w 215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58" h="17">
                <a:moveTo>
                  <a:pt x="2150" y="17"/>
                </a:moveTo>
                <a:lnTo>
                  <a:pt x="2153" y="17"/>
                </a:lnTo>
                <a:lnTo>
                  <a:pt x="2155" y="14"/>
                </a:lnTo>
                <a:lnTo>
                  <a:pt x="2158" y="12"/>
                </a:lnTo>
                <a:lnTo>
                  <a:pt x="2158" y="6"/>
                </a:lnTo>
                <a:lnTo>
                  <a:pt x="2155" y="3"/>
                </a:lnTo>
                <a:lnTo>
                  <a:pt x="2153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15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Freeform 28"/>
          <p:cNvSpPr>
            <a:spLocks/>
          </p:cNvSpPr>
          <p:nvPr/>
        </p:nvSpPr>
        <p:spPr bwMode="auto">
          <a:xfrm>
            <a:off x="5300663" y="4897438"/>
            <a:ext cx="26987" cy="403225"/>
          </a:xfrm>
          <a:custGeom>
            <a:avLst/>
            <a:gdLst>
              <a:gd name="T0" fmla="*/ 0 w 17"/>
              <a:gd name="T1" fmla="*/ 2147483646 h 254"/>
              <a:gd name="T2" fmla="*/ 0 w 17"/>
              <a:gd name="T3" fmla="*/ 2147483646 h 254"/>
              <a:gd name="T4" fmla="*/ 2147483646 w 17"/>
              <a:gd name="T5" fmla="*/ 2147483646 h 254"/>
              <a:gd name="T6" fmla="*/ 2147483646 w 17"/>
              <a:gd name="T7" fmla="*/ 2147483646 h 254"/>
              <a:gd name="T8" fmla="*/ 2147483646 w 17"/>
              <a:gd name="T9" fmla="*/ 2147483646 h 254"/>
              <a:gd name="T10" fmla="*/ 2147483646 w 17"/>
              <a:gd name="T11" fmla="*/ 2147483646 h 254"/>
              <a:gd name="T12" fmla="*/ 2147483646 w 17"/>
              <a:gd name="T13" fmla="*/ 2147483646 h 254"/>
              <a:gd name="T14" fmla="*/ 2147483646 w 17"/>
              <a:gd name="T15" fmla="*/ 2147483646 h 254"/>
              <a:gd name="T16" fmla="*/ 2147483646 w 17"/>
              <a:gd name="T17" fmla="*/ 2147483646 h 254"/>
              <a:gd name="T18" fmla="*/ 2147483646 w 17"/>
              <a:gd name="T19" fmla="*/ 0 h 254"/>
              <a:gd name="T20" fmla="*/ 2147483646 w 17"/>
              <a:gd name="T21" fmla="*/ 0 h 254"/>
              <a:gd name="T22" fmla="*/ 2147483646 w 17"/>
              <a:gd name="T23" fmla="*/ 2147483646 h 254"/>
              <a:gd name="T24" fmla="*/ 0 w 17"/>
              <a:gd name="T25" fmla="*/ 2147483646 h 254"/>
              <a:gd name="T26" fmla="*/ 0 w 17"/>
              <a:gd name="T27" fmla="*/ 2147483646 h 254"/>
              <a:gd name="T28" fmla="*/ 0 w 17"/>
              <a:gd name="T29" fmla="*/ 2147483646 h 2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54"/>
              <a:gd name="T47" fmla="*/ 17 w 17"/>
              <a:gd name="T48" fmla="*/ 254 h 2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54">
                <a:moveTo>
                  <a:pt x="0" y="246"/>
                </a:moveTo>
                <a:lnTo>
                  <a:pt x="0" y="249"/>
                </a:lnTo>
                <a:lnTo>
                  <a:pt x="2" y="251"/>
                </a:lnTo>
                <a:lnTo>
                  <a:pt x="5" y="254"/>
                </a:lnTo>
                <a:lnTo>
                  <a:pt x="11" y="254"/>
                </a:lnTo>
                <a:lnTo>
                  <a:pt x="14" y="251"/>
                </a:lnTo>
                <a:lnTo>
                  <a:pt x="17" y="249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1" name="Freeform 29"/>
          <p:cNvSpPr>
            <a:spLocks/>
          </p:cNvSpPr>
          <p:nvPr/>
        </p:nvSpPr>
        <p:spPr bwMode="auto">
          <a:xfrm>
            <a:off x="5815013" y="2362200"/>
            <a:ext cx="1017587" cy="2757488"/>
          </a:xfrm>
          <a:custGeom>
            <a:avLst/>
            <a:gdLst>
              <a:gd name="T0" fmla="*/ 2147483646 w 641"/>
              <a:gd name="T1" fmla="*/ 0 h 1737"/>
              <a:gd name="T2" fmla="*/ 2147483646 w 641"/>
              <a:gd name="T3" fmla="*/ 0 h 1737"/>
              <a:gd name="T4" fmla="*/ 2147483646 w 641"/>
              <a:gd name="T5" fmla="*/ 2147483646 h 1737"/>
              <a:gd name="T6" fmla="*/ 0 w 641"/>
              <a:gd name="T7" fmla="*/ 2147483646 h 1737"/>
              <a:gd name="T8" fmla="*/ 0 w 641"/>
              <a:gd name="T9" fmla="*/ 2147483646 h 1737"/>
              <a:gd name="T10" fmla="*/ 2147483646 w 641"/>
              <a:gd name="T11" fmla="*/ 2147483646 h 1737"/>
              <a:gd name="T12" fmla="*/ 2147483646 w 641"/>
              <a:gd name="T13" fmla="*/ 2147483646 h 1737"/>
              <a:gd name="T14" fmla="*/ 2147483646 w 641"/>
              <a:gd name="T15" fmla="*/ 2147483646 h 1737"/>
              <a:gd name="T16" fmla="*/ 2147483646 w 641"/>
              <a:gd name="T17" fmla="*/ 2147483646 h 1737"/>
              <a:gd name="T18" fmla="*/ 2147483646 w 641"/>
              <a:gd name="T19" fmla="*/ 2147483646 h 1737"/>
              <a:gd name="T20" fmla="*/ 2147483646 w 641"/>
              <a:gd name="T21" fmla="*/ 2147483646 h 1737"/>
              <a:gd name="T22" fmla="*/ 2147483646 w 641"/>
              <a:gd name="T23" fmla="*/ 2147483646 h 1737"/>
              <a:gd name="T24" fmla="*/ 2147483646 w 641"/>
              <a:gd name="T25" fmla="*/ 0 h 1737"/>
              <a:gd name="T26" fmla="*/ 2147483646 w 641"/>
              <a:gd name="T27" fmla="*/ 0 h 1737"/>
              <a:gd name="T28" fmla="*/ 2147483646 w 641"/>
              <a:gd name="T29" fmla="*/ 0 h 1737"/>
              <a:gd name="T30" fmla="*/ 2147483646 w 641"/>
              <a:gd name="T31" fmla="*/ 2147483646 h 1737"/>
              <a:gd name="T32" fmla="*/ 2147483646 w 641"/>
              <a:gd name="T33" fmla="*/ 2147483646 h 1737"/>
              <a:gd name="T34" fmla="*/ 2147483646 w 641"/>
              <a:gd name="T35" fmla="*/ 2147483646 h 1737"/>
              <a:gd name="T36" fmla="*/ 2147483646 w 641"/>
              <a:gd name="T37" fmla="*/ 2147483646 h 1737"/>
              <a:gd name="T38" fmla="*/ 2147483646 w 641"/>
              <a:gd name="T39" fmla="*/ 2147483646 h 1737"/>
              <a:gd name="T40" fmla="*/ 2147483646 w 641"/>
              <a:gd name="T41" fmla="*/ 2147483646 h 1737"/>
              <a:gd name="T42" fmla="*/ 2147483646 w 641"/>
              <a:gd name="T43" fmla="*/ 2147483646 h 1737"/>
              <a:gd name="T44" fmla="*/ 2147483646 w 641"/>
              <a:gd name="T45" fmla="*/ 2147483646 h 1737"/>
              <a:gd name="T46" fmla="*/ 2147483646 w 641"/>
              <a:gd name="T47" fmla="*/ 2147483646 h 1737"/>
              <a:gd name="T48" fmla="*/ 2147483646 w 641"/>
              <a:gd name="T49" fmla="*/ 0 h 17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41"/>
              <a:gd name="T76" fmla="*/ 0 h 1737"/>
              <a:gd name="T77" fmla="*/ 641 w 641"/>
              <a:gd name="T78" fmla="*/ 1737 h 17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41" h="173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31"/>
                </a:lnTo>
                <a:lnTo>
                  <a:pt x="3" y="1734"/>
                </a:lnTo>
                <a:lnTo>
                  <a:pt x="6" y="1737"/>
                </a:lnTo>
                <a:lnTo>
                  <a:pt x="635" y="1737"/>
                </a:lnTo>
                <a:lnTo>
                  <a:pt x="638" y="1734"/>
                </a:lnTo>
                <a:lnTo>
                  <a:pt x="641" y="1731"/>
                </a:lnTo>
                <a:lnTo>
                  <a:pt x="641" y="6"/>
                </a:lnTo>
                <a:lnTo>
                  <a:pt x="638" y="3"/>
                </a:lnTo>
                <a:lnTo>
                  <a:pt x="635" y="0"/>
                </a:lnTo>
                <a:lnTo>
                  <a:pt x="632" y="0"/>
                </a:lnTo>
                <a:lnTo>
                  <a:pt x="9" y="0"/>
                </a:lnTo>
                <a:lnTo>
                  <a:pt x="9" y="17"/>
                </a:lnTo>
                <a:lnTo>
                  <a:pt x="632" y="17"/>
                </a:lnTo>
                <a:lnTo>
                  <a:pt x="624" y="8"/>
                </a:lnTo>
                <a:lnTo>
                  <a:pt x="624" y="1728"/>
                </a:lnTo>
                <a:lnTo>
                  <a:pt x="632" y="1720"/>
                </a:lnTo>
                <a:lnTo>
                  <a:pt x="9" y="1720"/>
                </a:lnTo>
                <a:lnTo>
                  <a:pt x="17" y="172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5897563" y="25146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6429375" y="251301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4" name="Freeform 32"/>
          <p:cNvSpPr>
            <a:spLocks/>
          </p:cNvSpPr>
          <p:nvPr/>
        </p:nvSpPr>
        <p:spPr bwMode="auto">
          <a:xfrm>
            <a:off x="5815013" y="4116388"/>
            <a:ext cx="163512" cy="147637"/>
          </a:xfrm>
          <a:custGeom>
            <a:avLst/>
            <a:gdLst>
              <a:gd name="T0" fmla="*/ 2147483646 w 103"/>
              <a:gd name="T1" fmla="*/ 2147483646 h 93"/>
              <a:gd name="T2" fmla="*/ 2147483646 w 103"/>
              <a:gd name="T3" fmla="*/ 2147483646 h 93"/>
              <a:gd name="T4" fmla="*/ 2147483646 w 103"/>
              <a:gd name="T5" fmla="*/ 0 h 93"/>
              <a:gd name="T6" fmla="*/ 2147483646 w 103"/>
              <a:gd name="T7" fmla="*/ 0 h 93"/>
              <a:gd name="T8" fmla="*/ 2147483646 w 103"/>
              <a:gd name="T9" fmla="*/ 2147483646 h 93"/>
              <a:gd name="T10" fmla="*/ 2147483646 w 103"/>
              <a:gd name="T11" fmla="*/ 2147483646 h 93"/>
              <a:gd name="T12" fmla="*/ 0 w 103"/>
              <a:gd name="T13" fmla="*/ 2147483646 h 93"/>
              <a:gd name="T14" fmla="*/ 0 w 103"/>
              <a:gd name="T15" fmla="*/ 2147483646 h 93"/>
              <a:gd name="T16" fmla="*/ 2147483646 w 103"/>
              <a:gd name="T17" fmla="*/ 2147483646 h 93"/>
              <a:gd name="T18" fmla="*/ 2147483646 w 103"/>
              <a:gd name="T19" fmla="*/ 2147483646 h 93"/>
              <a:gd name="T20" fmla="*/ 2147483646 w 103"/>
              <a:gd name="T21" fmla="*/ 2147483646 h 93"/>
              <a:gd name="T22" fmla="*/ 2147483646 w 103"/>
              <a:gd name="T23" fmla="*/ 2147483646 h 93"/>
              <a:gd name="T24" fmla="*/ 2147483646 w 103"/>
              <a:gd name="T25" fmla="*/ 2147483646 h 93"/>
              <a:gd name="T26" fmla="*/ 2147483646 w 103"/>
              <a:gd name="T27" fmla="*/ 2147483646 h 93"/>
              <a:gd name="T28" fmla="*/ 2147483646 w 103"/>
              <a:gd name="T29" fmla="*/ 2147483646 h 93"/>
              <a:gd name="T30" fmla="*/ 2147483646 w 103"/>
              <a:gd name="T31" fmla="*/ 2147483646 h 93"/>
              <a:gd name="T32" fmla="*/ 2147483646 w 103"/>
              <a:gd name="T33" fmla="*/ 2147483646 h 93"/>
              <a:gd name="T34" fmla="*/ 2147483646 w 103"/>
              <a:gd name="T35" fmla="*/ 2147483646 h 93"/>
              <a:gd name="T36" fmla="*/ 2147483646 w 103"/>
              <a:gd name="T37" fmla="*/ 2147483646 h 9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93"/>
              <a:gd name="T59" fmla="*/ 103 w 103"/>
              <a:gd name="T60" fmla="*/ 93 h 9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93">
                <a:moveTo>
                  <a:pt x="14" y="3"/>
                </a:move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89" y="90"/>
                </a:lnTo>
                <a:lnTo>
                  <a:pt x="90" y="91"/>
                </a:lnTo>
                <a:lnTo>
                  <a:pt x="93" y="93"/>
                </a:lnTo>
                <a:lnTo>
                  <a:pt x="97" y="93"/>
                </a:lnTo>
                <a:lnTo>
                  <a:pt x="100" y="90"/>
                </a:lnTo>
                <a:lnTo>
                  <a:pt x="102" y="89"/>
                </a:lnTo>
                <a:lnTo>
                  <a:pt x="103" y="86"/>
                </a:lnTo>
                <a:lnTo>
                  <a:pt x="103" y="82"/>
                </a:lnTo>
                <a:lnTo>
                  <a:pt x="100" y="79"/>
                </a:lnTo>
                <a:lnTo>
                  <a:pt x="1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5" name="Freeform 33"/>
          <p:cNvSpPr>
            <a:spLocks/>
          </p:cNvSpPr>
          <p:nvPr/>
        </p:nvSpPr>
        <p:spPr bwMode="auto">
          <a:xfrm>
            <a:off x="5815013" y="4237038"/>
            <a:ext cx="163512" cy="115887"/>
          </a:xfrm>
          <a:custGeom>
            <a:avLst/>
            <a:gdLst>
              <a:gd name="T0" fmla="*/ 2147483646 w 103"/>
              <a:gd name="T1" fmla="*/ 2147483646 h 73"/>
              <a:gd name="T2" fmla="*/ 2147483646 w 103"/>
              <a:gd name="T3" fmla="*/ 2147483646 h 73"/>
              <a:gd name="T4" fmla="*/ 2147483646 w 103"/>
              <a:gd name="T5" fmla="*/ 2147483646 h 73"/>
              <a:gd name="T6" fmla="*/ 2147483646 w 103"/>
              <a:gd name="T7" fmla="*/ 2147483646 h 73"/>
              <a:gd name="T8" fmla="*/ 2147483646 w 103"/>
              <a:gd name="T9" fmla="*/ 2147483646 h 73"/>
              <a:gd name="T10" fmla="*/ 2147483646 w 103"/>
              <a:gd name="T11" fmla="*/ 2147483646 h 73"/>
              <a:gd name="T12" fmla="*/ 2147483646 w 103"/>
              <a:gd name="T13" fmla="*/ 0 h 73"/>
              <a:gd name="T14" fmla="*/ 2147483646 w 103"/>
              <a:gd name="T15" fmla="*/ 0 h 73"/>
              <a:gd name="T16" fmla="*/ 2147483646 w 103"/>
              <a:gd name="T17" fmla="*/ 2147483646 h 73"/>
              <a:gd name="T18" fmla="*/ 2147483646 w 103"/>
              <a:gd name="T19" fmla="*/ 2147483646 h 73"/>
              <a:gd name="T20" fmla="*/ 2147483646 w 103"/>
              <a:gd name="T21" fmla="*/ 2147483646 h 73"/>
              <a:gd name="T22" fmla="*/ 0 w 103"/>
              <a:gd name="T23" fmla="*/ 2147483646 h 73"/>
              <a:gd name="T24" fmla="*/ 0 w 103"/>
              <a:gd name="T25" fmla="*/ 2147483646 h 73"/>
              <a:gd name="T26" fmla="*/ 2147483646 w 103"/>
              <a:gd name="T27" fmla="*/ 2147483646 h 73"/>
              <a:gd name="T28" fmla="*/ 2147483646 w 103"/>
              <a:gd name="T29" fmla="*/ 2147483646 h 73"/>
              <a:gd name="T30" fmla="*/ 2147483646 w 103"/>
              <a:gd name="T31" fmla="*/ 2147483646 h 73"/>
              <a:gd name="T32" fmla="*/ 2147483646 w 103"/>
              <a:gd name="T33" fmla="*/ 2147483646 h 73"/>
              <a:gd name="T34" fmla="*/ 2147483646 w 103"/>
              <a:gd name="T35" fmla="*/ 2147483646 h 73"/>
              <a:gd name="T36" fmla="*/ 2147483646 w 103"/>
              <a:gd name="T37" fmla="*/ 2147483646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73"/>
              <a:gd name="T59" fmla="*/ 103 w 103"/>
              <a:gd name="T60" fmla="*/ 73 h 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73">
                <a:moveTo>
                  <a:pt x="99" y="15"/>
                </a:moveTo>
                <a:lnTo>
                  <a:pt x="102" y="13"/>
                </a:lnTo>
                <a:lnTo>
                  <a:pt x="103" y="10"/>
                </a:lnTo>
                <a:lnTo>
                  <a:pt x="103" y="6"/>
                </a:lnTo>
                <a:lnTo>
                  <a:pt x="100" y="3"/>
                </a:lnTo>
                <a:lnTo>
                  <a:pt x="99" y="1"/>
                </a:lnTo>
                <a:lnTo>
                  <a:pt x="96" y="0"/>
                </a:lnTo>
                <a:lnTo>
                  <a:pt x="92" y="0"/>
                </a:lnTo>
                <a:lnTo>
                  <a:pt x="90" y="1"/>
                </a:lnTo>
                <a:lnTo>
                  <a:pt x="4" y="58"/>
                </a:lnTo>
                <a:lnTo>
                  <a:pt x="1" y="61"/>
                </a:lnTo>
                <a:lnTo>
                  <a:pt x="0" y="63"/>
                </a:lnTo>
                <a:lnTo>
                  <a:pt x="0" y="68"/>
                </a:lnTo>
                <a:lnTo>
                  <a:pt x="3" y="71"/>
                </a:lnTo>
                <a:lnTo>
                  <a:pt x="4" y="72"/>
                </a:lnTo>
                <a:lnTo>
                  <a:pt x="7" y="73"/>
                </a:lnTo>
                <a:lnTo>
                  <a:pt x="11" y="73"/>
                </a:lnTo>
                <a:lnTo>
                  <a:pt x="13" y="72"/>
                </a:lnTo>
                <a:lnTo>
                  <a:pt x="99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5897563" y="29130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6429375" y="29114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897563" y="33147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6429375" y="331152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897563" y="371475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6429375" y="37131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5942013" y="4797425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5984875" y="41243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5942013" y="4460875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5" name="Freeform 43"/>
          <p:cNvSpPr>
            <a:spLocks/>
          </p:cNvSpPr>
          <p:nvPr/>
        </p:nvSpPr>
        <p:spPr bwMode="auto">
          <a:xfrm>
            <a:off x="8699500" y="3386138"/>
            <a:ext cx="26988" cy="1914525"/>
          </a:xfrm>
          <a:custGeom>
            <a:avLst/>
            <a:gdLst>
              <a:gd name="T0" fmla="*/ 0 w 17"/>
              <a:gd name="T1" fmla="*/ 2147483646 h 1206"/>
              <a:gd name="T2" fmla="*/ 0 w 17"/>
              <a:gd name="T3" fmla="*/ 2147483646 h 1206"/>
              <a:gd name="T4" fmla="*/ 2147483646 w 17"/>
              <a:gd name="T5" fmla="*/ 2147483646 h 1206"/>
              <a:gd name="T6" fmla="*/ 2147483646 w 17"/>
              <a:gd name="T7" fmla="*/ 2147483646 h 1206"/>
              <a:gd name="T8" fmla="*/ 2147483646 w 17"/>
              <a:gd name="T9" fmla="*/ 2147483646 h 1206"/>
              <a:gd name="T10" fmla="*/ 2147483646 w 17"/>
              <a:gd name="T11" fmla="*/ 2147483646 h 1206"/>
              <a:gd name="T12" fmla="*/ 2147483646 w 17"/>
              <a:gd name="T13" fmla="*/ 2147483646 h 1206"/>
              <a:gd name="T14" fmla="*/ 2147483646 w 17"/>
              <a:gd name="T15" fmla="*/ 2147483646 h 1206"/>
              <a:gd name="T16" fmla="*/ 2147483646 w 17"/>
              <a:gd name="T17" fmla="*/ 2147483646 h 1206"/>
              <a:gd name="T18" fmla="*/ 2147483646 w 17"/>
              <a:gd name="T19" fmla="*/ 0 h 1206"/>
              <a:gd name="T20" fmla="*/ 2147483646 w 17"/>
              <a:gd name="T21" fmla="*/ 0 h 1206"/>
              <a:gd name="T22" fmla="*/ 2147483646 w 17"/>
              <a:gd name="T23" fmla="*/ 2147483646 h 1206"/>
              <a:gd name="T24" fmla="*/ 0 w 17"/>
              <a:gd name="T25" fmla="*/ 2147483646 h 1206"/>
              <a:gd name="T26" fmla="*/ 0 w 17"/>
              <a:gd name="T27" fmla="*/ 2147483646 h 1206"/>
              <a:gd name="T28" fmla="*/ 0 w 17"/>
              <a:gd name="T29" fmla="*/ 2147483646 h 12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06"/>
              <a:gd name="T47" fmla="*/ 17 w 17"/>
              <a:gd name="T48" fmla="*/ 1206 h 12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06">
                <a:moveTo>
                  <a:pt x="0" y="1198"/>
                </a:moveTo>
                <a:lnTo>
                  <a:pt x="0" y="1201"/>
                </a:lnTo>
                <a:lnTo>
                  <a:pt x="3" y="1203"/>
                </a:lnTo>
                <a:lnTo>
                  <a:pt x="6" y="1206"/>
                </a:lnTo>
                <a:lnTo>
                  <a:pt x="12" y="1206"/>
                </a:lnTo>
                <a:lnTo>
                  <a:pt x="14" y="1203"/>
                </a:lnTo>
                <a:lnTo>
                  <a:pt x="17" y="1201"/>
                </a:ln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6" name="Freeform 44"/>
          <p:cNvSpPr>
            <a:spLocks noChangeAspect="1"/>
          </p:cNvSpPr>
          <p:nvPr/>
        </p:nvSpPr>
        <p:spPr bwMode="auto">
          <a:xfrm>
            <a:off x="5659438" y="4814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7" name="Line 45"/>
          <p:cNvSpPr>
            <a:spLocks noChangeShapeType="1"/>
          </p:cNvSpPr>
          <p:nvPr/>
        </p:nvSpPr>
        <p:spPr bwMode="auto">
          <a:xfrm>
            <a:off x="5308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8" name="Freeform 46"/>
          <p:cNvSpPr>
            <a:spLocks noChangeAspect="1"/>
          </p:cNvSpPr>
          <p:nvPr/>
        </p:nvSpPr>
        <p:spPr bwMode="auto">
          <a:xfrm>
            <a:off x="8199438" y="33162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9" name="Line 47"/>
          <p:cNvSpPr>
            <a:spLocks noChangeShapeType="1"/>
          </p:cNvSpPr>
          <p:nvPr/>
        </p:nvSpPr>
        <p:spPr bwMode="auto">
          <a:xfrm flipH="1">
            <a:off x="8369300" y="33909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108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627063" y="503238"/>
            <a:ext cx="7932737" cy="1020762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Counting Modulo 7: Detect 7 and Asynchronously Clear</a:t>
            </a:r>
            <a:endParaRPr lang="en-US" altLang="fa-IR" dirty="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A synchronous 4-bit binary counter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with an asynchronous Clear 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used to make a Modulo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7 counter.  </a:t>
            </a: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Use the Clear feature to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detect the count 7 and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clear the count to 0.   This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gives a count of 0, 1, 2, 3, 4,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5, 6, 7(short)0, 1, 2, 3, 4, 5,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6, 7(short)0, etc.</a:t>
            </a: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dirty="0" smtClean="0"/>
              <a:t>DON’T DO THIS! Referred to as a “suicide” counter! (Count “7” is “killed,” but the designer’s job may be dead as well!)</a:t>
            </a: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3E1BC8D2-1979-492A-9C03-C6C7EAC9AD75}" type="slidenum">
              <a:rPr lang="en-US" altLang="fa-IR">
                <a:latin typeface="Comic Sans MS" panose="030F0702030302020204" pitchFamily="66" charset="0"/>
              </a:rPr>
              <a:pPr/>
              <a:t>28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133600"/>
            <a:ext cx="3505200" cy="3581400"/>
            <a:chOff x="3072" y="960"/>
            <a:chExt cx="2208" cy="2256"/>
          </a:xfrm>
        </p:grpSpPr>
        <p:sp>
          <p:nvSpPr>
            <p:cNvPr id="88110" name="Oval 5"/>
            <p:cNvSpPr>
              <a:spLocks noChangeArrowheads="1"/>
            </p:cNvSpPr>
            <p:nvPr/>
          </p:nvSpPr>
          <p:spPr bwMode="auto">
            <a:xfrm>
              <a:off x="3072" y="960"/>
              <a:ext cx="2208" cy="22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1" name="Oval 6"/>
            <p:cNvSpPr>
              <a:spLocks noChangeArrowheads="1"/>
            </p:cNvSpPr>
            <p:nvPr/>
          </p:nvSpPr>
          <p:spPr bwMode="auto">
            <a:xfrm>
              <a:off x="3264" y="1152"/>
              <a:ext cx="1824" cy="1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2" name="Rectangle 7"/>
            <p:cNvSpPr>
              <a:spLocks noChangeArrowheads="1"/>
            </p:cNvSpPr>
            <p:nvPr/>
          </p:nvSpPr>
          <p:spPr bwMode="auto">
            <a:xfrm rot="2048966">
              <a:off x="3216" y="1920"/>
              <a:ext cx="196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</p:grpSp>
      <p:sp>
        <p:nvSpPr>
          <p:cNvPr id="88070" name="Freeform 8"/>
          <p:cNvSpPr>
            <a:spLocks/>
          </p:cNvSpPr>
          <p:nvPr/>
        </p:nvSpPr>
        <p:spPr bwMode="auto">
          <a:xfrm>
            <a:off x="7885113" y="3063875"/>
            <a:ext cx="344487" cy="666750"/>
          </a:xfrm>
          <a:custGeom>
            <a:avLst/>
            <a:gdLst>
              <a:gd name="T0" fmla="*/ 2147483646 w 217"/>
              <a:gd name="T1" fmla="*/ 0 h 420"/>
              <a:gd name="T2" fmla="*/ 0 w 217"/>
              <a:gd name="T3" fmla="*/ 2147483646 h 420"/>
              <a:gd name="T4" fmla="*/ 2147483646 w 217"/>
              <a:gd name="T5" fmla="*/ 2147483646 h 420"/>
              <a:gd name="T6" fmla="*/ 2147483646 w 217"/>
              <a:gd name="T7" fmla="*/ 2147483646 h 420"/>
              <a:gd name="T8" fmla="*/ 2147483646 w 217"/>
              <a:gd name="T9" fmla="*/ 2147483646 h 420"/>
              <a:gd name="T10" fmla="*/ 2147483646 w 217"/>
              <a:gd name="T11" fmla="*/ 2147483646 h 420"/>
              <a:gd name="T12" fmla="*/ 2147483646 w 217"/>
              <a:gd name="T13" fmla="*/ 2147483646 h 420"/>
              <a:gd name="T14" fmla="*/ 2147483646 w 217"/>
              <a:gd name="T15" fmla="*/ 2147483646 h 420"/>
              <a:gd name="T16" fmla="*/ 2147483646 w 217"/>
              <a:gd name="T17" fmla="*/ 2147483646 h 420"/>
              <a:gd name="T18" fmla="*/ 2147483646 w 217"/>
              <a:gd name="T19" fmla="*/ 2147483646 h 420"/>
              <a:gd name="T20" fmla="*/ 2147483646 w 217"/>
              <a:gd name="T21" fmla="*/ 2147483646 h 420"/>
              <a:gd name="T22" fmla="*/ 2147483646 w 217"/>
              <a:gd name="T23" fmla="*/ 2147483646 h 420"/>
              <a:gd name="T24" fmla="*/ 2147483646 w 217"/>
              <a:gd name="T25" fmla="*/ 2147483646 h 420"/>
              <a:gd name="T26" fmla="*/ 2147483646 w 217"/>
              <a:gd name="T27" fmla="*/ 2147483646 h 420"/>
              <a:gd name="T28" fmla="*/ 2147483646 w 217"/>
              <a:gd name="T29" fmla="*/ 2147483646 h 420"/>
              <a:gd name="T30" fmla="*/ 2147483646 w 217"/>
              <a:gd name="T31" fmla="*/ 2147483646 h 420"/>
              <a:gd name="T32" fmla="*/ 2147483646 w 217"/>
              <a:gd name="T33" fmla="*/ 2147483646 h 420"/>
              <a:gd name="T34" fmla="*/ 2147483646 w 217"/>
              <a:gd name="T35" fmla="*/ 2147483646 h 420"/>
              <a:gd name="T36" fmla="*/ 2147483646 w 217"/>
              <a:gd name="T37" fmla="*/ 2147483646 h 420"/>
              <a:gd name="T38" fmla="*/ 2147483646 w 217"/>
              <a:gd name="T39" fmla="*/ 2147483646 h 420"/>
              <a:gd name="T40" fmla="*/ 2147483646 w 217"/>
              <a:gd name="T41" fmla="*/ 2147483646 h 420"/>
              <a:gd name="T42" fmla="*/ 2147483646 w 217"/>
              <a:gd name="T43" fmla="*/ 2147483646 h 420"/>
              <a:gd name="T44" fmla="*/ 2147483646 w 217"/>
              <a:gd name="T45" fmla="*/ 2147483646 h 420"/>
              <a:gd name="T46" fmla="*/ 2147483646 w 217"/>
              <a:gd name="T47" fmla="*/ 2147483646 h 420"/>
              <a:gd name="T48" fmla="*/ 2147483646 w 217"/>
              <a:gd name="T49" fmla="*/ 2147483646 h 420"/>
              <a:gd name="T50" fmla="*/ 2147483646 w 217"/>
              <a:gd name="T51" fmla="*/ 2147483646 h 420"/>
              <a:gd name="T52" fmla="*/ 0 w 217"/>
              <a:gd name="T53" fmla="*/ 2147483646 h 420"/>
              <a:gd name="T54" fmla="*/ 2147483646 w 217"/>
              <a:gd name="T55" fmla="*/ 2147483646 h 420"/>
              <a:gd name="T56" fmla="*/ 2147483646 w 217"/>
              <a:gd name="T57" fmla="*/ 2147483646 h 420"/>
              <a:gd name="T58" fmla="*/ 2147483646 w 217"/>
              <a:gd name="T59" fmla="*/ 2147483646 h 420"/>
              <a:gd name="T60" fmla="*/ 2147483646 w 217"/>
              <a:gd name="T61" fmla="*/ 2147483646 h 420"/>
              <a:gd name="T62" fmla="*/ 2147483646 w 217"/>
              <a:gd name="T63" fmla="*/ 2147483646 h 420"/>
              <a:gd name="T64" fmla="*/ 2147483646 w 217"/>
              <a:gd name="T65" fmla="*/ 2147483646 h 420"/>
              <a:gd name="T66" fmla="*/ 2147483646 w 217"/>
              <a:gd name="T67" fmla="*/ 2147483646 h 420"/>
              <a:gd name="T68" fmla="*/ 2147483646 w 217"/>
              <a:gd name="T69" fmla="*/ 2147483646 h 420"/>
              <a:gd name="T70" fmla="*/ 2147483646 w 217"/>
              <a:gd name="T71" fmla="*/ 2147483646 h 420"/>
              <a:gd name="T72" fmla="*/ 2147483646 w 217"/>
              <a:gd name="T73" fmla="*/ 2147483646 h 420"/>
              <a:gd name="T74" fmla="*/ 2147483646 w 217"/>
              <a:gd name="T75" fmla="*/ 2147483646 h 420"/>
              <a:gd name="T76" fmla="*/ 2147483646 w 217"/>
              <a:gd name="T77" fmla="*/ 2147483646 h 420"/>
              <a:gd name="T78" fmla="*/ 2147483646 w 217"/>
              <a:gd name="T79" fmla="*/ 2147483646 h 420"/>
              <a:gd name="T80" fmla="*/ 2147483646 w 217"/>
              <a:gd name="T81" fmla="*/ 2147483646 h 420"/>
              <a:gd name="T82" fmla="*/ 2147483646 w 217"/>
              <a:gd name="T83" fmla="*/ 2147483646 h 420"/>
              <a:gd name="T84" fmla="*/ 2147483646 w 217"/>
              <a:gd name="T85" fmla="*/ 2147483646 h 420"/>
              <a:gd name="T86" fmla="*/ 2147483646 w 217"/>
              <a:gd name="T87" fmla="*/ 2147483646 h 420"/>
              <a:gd name="T88" fmla="*/ 2147483646 w 217"/>
              <a:gd name="T89" fmla="*/ 2147483646 h 420"/>
              <a:gd name="T90" fmla="*/ 2147483646 w 217"/>
              <a:gd name="T91" fmla="*/ 2147483646 h 420"/>
              <a:gd name="T92" fmla="*/ 2147483646 w 217"/>
              <a:gd name="T93" fmla="*/ 2147483646 h 420"/>
              <a:gd name="T94" fmla="*/ 2147483646 w 217"/>
              <a:gd name="T95" fmla="*/ 2147483646 h 420"/>
              <a:gd name="T96" fmla="*/ 2147483646 w 217"/>
              <a:gd name="T97" fmla="*/ 2147483646 h 420"/>
              <a:gd name="T98" fmla="*/ 2147483646 w 217"/>
              <a:gd name="T99" fmla="*/ 2147483646 h 420"/>
              <a:gd name="T100" fmla="*/ 2147483646 w 217"/>
              <a:gd name="T101" fmla="*/ 2147483646 h 420"/>
              <a:gd name="T102" fmla="*/ 2147483646 w 217"/>
              <a:gd name="T103" fmla="*/ 2147483646 h 420"/>
              <a:gd name="T104" fmla="*/ 2147483646 w 217"/>
              <a:gd name="T105" fmla="*/ 0 h 4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7"/>
              <a:gd name="T160" fmla="*/ 0 h 420"/>
              <a:gd name="T161" fmla="*/ 217 w 217"/>
              <a:gd name="T162" fmla="*/ 420 h 4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7" h="420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28" y="17"/>
                </a:lnTo>
                <a:lnTo>
                  <a:pt x="46" y="19"/>
                </a:lnTo>
                <a:lnTo>
                  <a:pt x="65" y="25"/>
                </a:lnTo>
                <a:lnTo>
                  <a:pt x="82" y="31"/>
                </a:lnTo>
                <a:lnTo>
                  <a:pt x="107" y="43"/>
                </a:lnTo>
                <a:lnTo>
                  <a:pt x="121" y="55"/>
                </a:lnTo>
                <a:lnTo>
                  <a:pt x="129" y="60"/>
                </a:lnTo>
                <a:lnTo>
                  <a:pt x="144" y="72"/>
                </a:lnTo>
                <a:lnTo>
                  <a:pt x="148" y="79"/>
                </a:lnTo>
                <a:lnTo>
                  <a:pt x="155" y="87"/>
                </a:lnTo>
                <a:lnTo>
                  <a:pt x="161" y="94"/>
                </a:lnTo>
                <a:lnTo>
                  <a:pt x="166" y="103"/>
                </a:lnTo>
                <a:lnTo>
                  <a:pt x="172" y="108"/>
                </a:lnTo>
                <a:lnTo>
                  <a:pt x="180" y="125"/>
                </a:lnTo>
                <a:lnTo>
                  <a:pt x="185" y="135"/>
                </a:lnTo>
                <a:lnTo>
                  <a:pt x="187" y="142"/>
                </a:lnTo>
                <a:lnTo>
                  <a:pt x="196" y="170"/>
                </a:lnTo>
                <a:lnTo>
                  <a:pt x="199" y="189"/>
                </a:lnTo>
                <a:lnTo>
                  <a:pt x="199" y="199"/>
                </a:lnTo>
                <a:lnTo>
                  <a:pt x="200" y="211"/>
                </a:lnTo>
                <a:lnTo>
                  <a:pt x="200" y="208"/>
                </a:lnTo>
                <a:lnTo>
                  <a:pt x="199" y="220"/>
                </a:lnTo>
                <a:lnTo>
                  <a:pt x="199" y="230"/>
                </a:lnTo>
                <a:lnTo>
                  <a:pt x="196" y="248"/>
                </a:lnTo>
                <a:lnTo>
                  <a:pt x="187" y="276"/>
                </a:lnTo>
                <a:lnTo>
                  <a:pt x="185" y="283"/>
                </a:lnTo>
                <a:lnTo>
                  <a:pt x="180" y="293"/>
                </a:lnTo>
                <a:lnTo>
                  <a:pt x="172" y="310"/>
                </a:lnTo>
                <a:lnTo>
                  <a:pt x="166" y="316"/>
                </a:lnTo>
                <a:lnTo>
                  <a:pt x="161" y="324"/>
                </a:lnTo>
                <a:lnTo>
                  <a:pt x="155" y="331"/>
                </a:lnTo>
                <a:lnTo>
                  <a:pt x="148" y="340"/>
                </a:lnTo>
                <a:lnTo>
                  <a:pt x="144" y="347"/>
                </a:lnTo>
                <a:lnTo>
                  <a:pt x="129" y="358"/>
                </a:lnTo>
                <a:lnTo>
                  <a:pt x="121" y="364"/>
                </a:lnTo>
                <a:lnTo>
                  <a:pt x="107" y="375"/>
                </a:lnTo>
                <a:lnTo>
                  <a:pt x="82" y="388"/>
                </a:lnTo>
                <a:lnTo>
                  <a:pt x="65" y="393"/>
                </a:lnTo>
                <a:lnTo>
                  <a:pt x="46" y="399"/>
                </a:lnTo>
                <a:lnTo>
                  <a:pt x="28" y="402"/>
                </a:lnTo>
                <a:lnTo>
                  <a:pt x="18" y="402"/>
                </a:lnTo>
                <a:lnTo>
                  <a:pt x="7" y="403"/>
                </a:lnTo>
                <a:lnTo>
                  <a:pt x="8" y="403"/>
                </a:lnTo>
                <a:lnTo>
                  <a:pt x="5" y="403"/>
                </a:lnTo>
                <a:lnTo>
                  <a:pt x="3" y="406"/>
                </a:lnTo>
                <a:lnTo>
                  <a:pt x="0" y="409"/>
                </a:lnTo>
                <a:lnTo>
                  <a:pt x="0" y="414"/>
                </a:lnTo>
                <a:lnTo>
                  <a:pt x="3" y="417"/>
                </a:lnTo>
                <a:lnTo>
                  <a:pt x="5" y="420"/>
                </a:lnTo>
                <a:lnTo>
                  <a:pt x="8" y="420"/>
                </a:lnTo>
                <a:lnTo>
                  <a:pt x="10" y="420"/>
                </a:lnTo>
                <a:lnTo>
                  <a:pt x="18" y="419"/>
                </a:lnTo>
                <a:lnTo>
                  <a:pt x="28" y="419"/>
                </a:lnTo>
                <a:lnTo>
                  <a:pt x="49" y="416"/>
                </a:lnTo>
                <a:lnTo>
                  <a:pt x="70" y="410"/>
                </a:lnTo>
                <a:lnTo>
                  <a:pt x="79" y="407"/>
                </a:lnTo>
                <a:lnTo>
                  <a:pt x="90" y="402"/>
                </a:lnTo>
                <a:lnTo>
                  <a:pt x="115" y="389"/>
                </a:lnTo>
                <a:lnTo>
                  <a:pt x="125" y="383"/>
                </a:lnTo>
                <a:lnTo>
                  <a:pt x="132" y="378"/>
                </a:lnTo>
                <a:lnTo>
                  <a:pt x="141" y="372"/>
                </a:lnTo>
                <a:lnTo>
                  <a:pt x="148" y="364"/>
                </a:lnTo>
                <a:lnTo>
                  <a:pt x="155" y="358"/>
                </a:lnTo>
                <a:lnTo>
                  <a:pt x="162" y="351"/>
                </a:lnTo>
                <a:lnTo>
                  <a:pt x="169" y="342"/>
                </a:lnTo>
                <a:lnTo>
                  <a:pt x="175" y="335"/>
                </a:lnTo>
                <a:lnTo>
                  <a:pt x="180" y="327"/>
                </a:lnTo>
                <a:lnTo>
                  <a:pt x="186" y="319"/>
                </a:lnTo>
                <a:lnTo>
                  <a:pt x="194" y="302"/>
                </a:lnTo>
                <a:lnTo>
                  <a:pt x="199" y="292"/>
                </a:lnTo>
                <a:lnTo>
                  <a:pt x="204" y="282"/>
                </a:lnTo>
                <a:lnTo>
                  <a:pt x="213" y="251"/>
                </a:lnTo>
                <a:lnTo>
                  <a:pt x="216" y="230"/>
                </a:lnTo>
                <a:lnTo>
                  <a:pt x="216" y="220"/>
                </a:lnTo>
                <a:lnTo>
                  <a:pt x="217" y="211"/>
                </a:lnTo>
                <a:lnTo>
                  <a:pt x="217" y="208"/>
                </a:lnTo>
                <a:lnTo>
                  <a:pt x="216" y="199"/>
                </a:lnTo>
                <a:lnTo>
                  <a:pt x="216" y="189"/>
                </a:lnTo>
                <a:lnTo>
                  <a:pt x="213" y="168"/>
                </a:lnTo>
                <a:lnTo>
                  <a:pt x="204" y="136"/>
                </a:lnTo>
                <a:lnTo>
                  <a:pt x="199" y="127"/>
                </a:lnTo>
                <a:lnTo>
                  <a:pt x="194" y="117"/>
                </a:lnTo>
                <a:lnTo>
                  <a:pt x="186" y="100"/>
                </a:lnTo>
                <a:lnTo>
                  <a:pt x="180" y="91"/>
                </a:lnTo>
                <a:lnTo>
                  <a:pt x="175" y="83"/>
                </a:lnTo>
                <a:lnTo>
                  <a:pt x="169" y="76"/>
                </a:lnTo>
                <a:lnTo>
                  <a:pt x="162" y="67"/>
                </a:lnTo>
                <a:lnTo>
                  <a:pt x="155" y="60"/>
                </a:lnTo>
                <a:lnTo>
                  <a:pt x="148" y="55"/>
                </a:lnTo>
                <a:lnTo>
                  <a:pt x="141" y="46"/>
                </a:lnTo>
                <a:lnTo>
                  <a:pt x="132" y="41"/>
                </a:lnTo>
                <a:lnTo>
                  <a:pt x="125" y="35"/>
                </a:lnTo>
                <a:lnTo>
                  <a:pt x="115" y="29"/>
                </a:lnTo>
                <a:lnTo>
                  <a:pt x="90" y="17"/>
                </a:lnTo>
                <a:lnTo>
                  <a:pt x="79" y="11"/>
                </a:lnTo>
                <a:lnTo>
                  <a:pt x="70" y="8"/>
                </a:lnTo>
                <a:lnTo>
                  <a:pt x="49" y="2"/>
                </a:lnTo>
                <a:lnTo>
                  <a:pt x="2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1" name="Freeform 9"/>
          <p:cNvSpPr>
            <a:spLocks/>
          </p:cNvSpPr>
          <p:nvPr/>
        </p:nvSpPr>
        <p:spPr bwMode="auto">
          <a:xfrm>
            <a:off x="7445375" y="3063875"/>
            <a:ext cx="504825" cy="26988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2" name="Freeform 10"/>
          <p:cNvSpPr>
            <a:spLocks/>
          </p:cNvSpPr>
          <p:nvPr/>
        </p:nvSpPr>
        <p:spPr bwMode="auto">
          <a:xfrm>
            <a:off x="7445375" y="3706813"/>
            <a:ext cx="504825" cy="26987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3" name="Freeform 11"/>
          <p:cNvSpPr>
            <a:spLocks/>
          </p:cNvSpPr>
          <p:nvPr/>
        </p:nvSpPr>
        <p:spPr bwMode="auto">
          <a:xfrm>
            <a:off x="7445375" y="3063875"/>
            <a:ext cx="26988" cy="669925"/>
          </a:xfrm>
          <a:custGeom>
            <a:avLst/>
            <a:gdLst>
              <a:gd name="T0" fmla="*/ 2147483646 w 17"/>
              <a:gd name="T1" fmla="*/ 2147483646 h 422"/>
              <a:gd name="T2" fmla="*/ 2147483646 w 17"/>
              <a:gd name="T3" fmla="*/ 2147483646 h 422"/>
              <a:gd name="T4" fmla="*/ 2147483646 w 17"/>
              <a:gd name="T5" fmla="*/ 2147483646 h 422"/>
              <a:gd name="T6" fmla="*/ 2147483646 w 17"/>
              <a:gd name="T7" fmla="*/ 0 h 422"/>
              <a:gd name="T8" fmla="*/ 2147483646 w 17"/>
              <a:gd name="T9" fmla="*/ 0 h 422"/>
              <a:gd name="T10" fmla="*/ 2147483646 w 17"/>
              <a:gd name="T11" fmla="*/ 2147483646 h 422"/>
              <a:gd name="T12" fmla="*/ 0 w 17"/>
              <a:gd name="T13" fmla="*/ 2147483646 h 422"/>
              <a:gd name="T14" fmla="*/ 0 w 17"/>
              <a:gd name="T15" fmla="*/ 2147483646 h 422"/>
              <a:gd name="T16" fmla="*/ 2147483646 w 17"/>
              <a:gd name="T17" fmla="*/ 2147483646 h 422"/>
              <a:gd name="T18" fmla="*/ 2147483646 w 17"/>
              <a:gd name="T19" fmla="*/ 2147483646 h 422"/>
              <a:gd name="T20" fmla="*/ 2147483646 w 17"/>
              <a:gd name="T21" fmla="*/ 2147483646 h 422"/>
              <a:gd name="T22" fmla="*/ 2147483646 w 17"/>
              <a:gd name="T23" fmla="*/ 2147483646 h 422"/>
              <a:gd name="T24" fmla="*/ 2147483646 w 17"/>
              <a:gd name="T25" fmla="*/ 2147483646 h 422"/>
              <a:gd name="T26" fmla="*/ 2147483646 w 17"/>
              <a:gd name="T27" fmla="*/ 2147483646 h 422"/>
              <a:gd name="T28" fmla="*/ 2147483646 w 17"/>
              <a:gd name="T29" fmla="*/ 2147483646 h 4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422"/>
              <a:gd name="T47" fmla="*/ 17 w 17"/>
              <a:gd name="T48" fmla="*/ 422 h 42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42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416"/>
                </a:lnTo>
                <a:lnTo>
                  <a:pt x="3" y="419"/>
                </a:lnTo>
                <a:lnTo>
                  <a:pt x="6" y="422"/>
                </a:lnTo>
                <a:lnTo>
                  <a:pt x="11" y="422"/>
                </a:lnTo>
                <a:lnTo>
                  <a:pt x="14" y="419"/>
                </a:lnTo>
                <a:lnTo>
                  <a:pt x="17" y="416"/>
                </a:lnTo>
                <a:lnTo>
                  <a:pt x="17" y="41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4" name="Freeform 12"/>
          <p:cNvSpPr>
            <a:spLocks/>
          </p:cNvSpPr>
          <p:nvPr/>
        </p:nvSpPr>
        <p:spPr bwMode="auto">
          <a:xfrm>
            <a:off x="5426075" y="2628900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6" y="17"/>
                </a:moveTo>
                <a:lnTo>
                  <a:pt x="249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49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4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Freeform 13"/>
          <p:cNvSpPr>
            <a:spLocks/>
          </p:cNvSpPr>
          <p:nvPr/>
        </p:nvSpPr>
        <p:spPr bwMode="auto">
          <a:xfrm>
            <a:off x="5438775" y="3021013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5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Freeform 14"/>
          <p:cNvSpPr>
            <a:spLocks/>
          </p:cNvSpPr>
          <p:nvPr/>
        </p:nvSpPr>
        <p:spPr bwMode="auto">
          <a:xfrm>
            <a:off x="5438775" y="33988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Freeform 15"/>
          <p:cNvSpPr>
            <a:spLocks/>
          </p:cNvSpPr>
          <p:nvPr/>
        </p:nvSpPr>
        <p:spPr bwMode="auto">
          <a:xfrm>
            <a:off x="5438775" y="38179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Freeform 16"/>
          <p:cNvSpPr>
            <a:spLocks/>
          </p:cNvSpPr>
          <p:nvPr/>
        </p:nvSpPr>
        <p:spPr bwMode="auto">
          <a:xfrm>
            <a:off x="5438775" y="4238625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4775200" y="40909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80" name="Freeform 18"/>
          <p:cNvSpPr>
            <a:spLocks/>
          </p:cNvSpPr>
          <p:nvPr/>
        </p:nvSpPr>
        <p:spPr bwMode="auto">
          <a:xfrm>
            <a:off x="5508625" y="4562475"/>
            <a:ext cx="322263" cy="25400"/>
          </a:xfrm>
          <a:custGeom>
            <a:avLst/>
            <a:gdLst>
              <a:gd name="T0" fmla="*/ 2147483646 w 203"/>
              <a:gd name="T1" fmla="*/ 2147483646 h 16"/>
              <a:gd name="T2" fmla="*/ 2147483646 w 203"/>
              <a:gd name="T3" fmla="*/ 2147483646 h 16"/>
              <a:gd name="T4" fmla="*/ 2147483646 w 203"/>
              <a:gd name="T5" fmla="*/ 2147483646 h 16"/>
              <a:gd name="T6" fmla="*/ 2147483646 w 203"/>
              <a:gd name="T7" fmla="*/ 2147483646 h 16"/>
              <a:gd name="T8" fmla="*/ 2147483646 w 203"/>
              <a:gd name="T9" fmla="*/ 2147483646 h 16"/>
              <a:gd name="T10" fmla="*/ 2147483646 w 203"/>
              <a:gd name="T11" fmla="*/ 2147483646 h 16"/>
              <a:gd name="T12" fmla="*/ 2147483646 w 203"/>
              <a:gd name="T13" fmla="*/ 0 h 16"/>
              <a:gd name="T14" fmla="*/ 2147483646 w 203"/>
              <a:gd name="T15" fmla="*/ 0 h 16"/>
              <a:gd name="T16" fmla="*/ 2147483646 w 203"/>
              <a:gd name="T17" fmla="*/ 2147483646 h 16"/>
              <a:gd name="T18" fmla="*/ 0 w 203"/>
              <a:gd name="T19" fmla="*/ 2147483646 h 16"/>
              <a:gd name="T20" fmla="*/ 0 w 203"/>
              <a:gd name="T21" fmla="*/ 2147483646 h 16"/>
              <a:gd name="T22" fmla="*/ 2147483646 w 203"/>
              <a:gd name="T23" fmla="*/ 2147483646 h 16"/>
              <a:gd name="T24" fmla="*/ 2147483646 w 203"/>
              <a:gd name="T25" fmla="*/ 2147483646 h 16"/>
              <a:gd name="T26" fmla="*/ 2147483646 w 203"/>
              <a:gd name="T27" fmla="*/ 2147483646 h 16"/>
              <a:gd name="T28" fmla="*/ 2147483646 w 203"/>
              <a:gd name="T29" fmla="*/ 2147483646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3"/>
              <a:gd name="T46" fmla="*/ 0 h 16"/>
              <a:gd name="T47" fmla="*/ 203 w 20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3" h="16">
                <a:moveTo>
                  <a:pt x="194" y="16"/>
                </a:moveTo>
                <a:lnTo>
                  <a:pt x="197" y="16"/>
                </a:lnTo>
                <a:lnTo>
                  <a:pt x="200" y="14"/>
                </a:lnTo>
                <a:lnTo>
                  <a:pt x="203" y="11"/>
                </a:lnTo>
                <a:lnTo>
                  <a:pt x="203" y="5"/>
                </a:lnTo>
                <a:lnTo>
                  <a:pt x="200" y="2"/>
                </a:lnTo>
                <a:lnTo>
                  <a:pt x="197" y="0"/>
                </a:ln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8" y="16"/>
                </a:lnTo>
                <a:lnTo>
                  <a:pt x="19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5310188" y="4424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8082" name="Freeform 20"/>
          <p:cNvSpPr>
            <a:spLocks/>
          </p:cNvSpPr>
          <p:nvPr/>
        </p:nvSpPr>
        <p:spPr bwMode="auto">
          <a:xfrm>
            <a:off x="6811963" y="3006725"/>
            <a:ext cx="277812" cy="26988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169" y="17"/>
                </a:lnTo>
                <a:lnTo>
                  <a:pt x="172" y="14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3" name="Freeform 21"/>
          <p:cNvSpPr>
            <a:spLocks/>
          </p:cNvSpPr>
          <p:nvPr/>
        </p:nvSpPr>
        <p:spPr bwMode="auto">
          <a:xfrm>
            <a:off x="7062788" y="3006725"/>
            <a:ext cx="26987" cy="195263"/>
          </a:xfrm>
          <a:custGeom>
            <a:avLst/>
            <a:gdLst>
              <a:gd name="T0" fmla="*/ 2147483646 w 17"/>
              <a:gd name="T1" fmla="*/ 2147483646 h 123"/>
              <a:gd name="T2" fmla="*/ 2147483646 w 17"/>
              <a:gd name="T3" fmla="*/ 2147483646 h 123"/>
              <a:gd name="T4" fmla="*/ 2147483646 w 17"/>
              <a:gd name="T5" fmla="*/ 2147483646 h 123"/>
              <a:gd name="T6" fmla="*/ 2147483646 w 17"/>
              <a:gd name="T7" fmla="*/ 0 h 123"/>
              <a:gd name="T8" fmla="*/ 2147483646 w 17"/>
              <a:gd name="T9" fmla="*/ 0 h 123"/>
              <a:gd name="T10" fmla="*/ 2147483646 w 17"/>
              <a:gd name="T11" fmla="*/ 2147483646 h 123"/>
              <a:gd name="T12" fmla="*/ 0 w 17"/>
              <a:gd name="T13" fmla="*/ 2147483646 h 123"/>
              <a:gd name="T14" fmla="*/ 0 w 17"/>
              <a:gd name="T15" fmla="*/ 2147483646 h 123"/>
              <a:gd name="T16" fmla="*/ 2147483646 w 17"/>
              <a:gd name="T17" fmla="*/ 2147483646 h 123"/>
              <a:gd name="T18" fmla="*/ 2147483646 w 17"/>
              <a:gd name="T19" fmla="*/ 2147483646 h 123"/>
              <a:gd name="T20" fmla="*/ 2147483646 w 17"/>
              <a:gd name="T21" fmla="*/ 2147483646 h 123"/>
              <a:gd name="T22" fmla="*/ 2147483646 w 17"/>
              <a:gd name="T23" fmla="*/ 2147483646 h 123"/>
              <a:gd name="T24" fmla="*/ 2147483646 w 17"/>
              <a:gd name="T25" fmla="*/ 2147483646 h 123"/>
              <a:gd name="T26" fmla="*/ 2147483646 w 17"/>
              <a:gd name="T27" fmla="*/ 2147483646 h 123"/>
              <a:gd name="T28" fmla="*/ 2147483646 w 17"/>
              <a:gd name="T29" fmla="*/ 2147483646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3"/>
              <a:gd name="T47" fmla="*/ 17 w 17"/>
              <a:gd name="T48" fmla="*/ 123 h 12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3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7"/>
                </a:lnTo>
                <a:lnTo>
                  <a:pt x="3" y="120"/>
                </a:lnTo>
                <a:lnTo>
                  <a:pt x="6" y="123"/>
                </a:lnTo>
                <a:lnTo>
                  <a:pt x="11" y="123"/>
                </a:lnTo>
                <a:lnTo>
                  <a:pt x="14" y="120"/>
                </a:lnTo>
                <a:lnTo>
                  <a:pt x="17" y="117"/>
                </a:lnTo>
                <a:lnTo>
                  <a:pt x="17" y="115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4" name="Freeform 22"/>
          <p:cNvSpPr>
            <a:spLocks/>
          </p:cNvSpPr>
          <p:nvPr/>
        </p:nvSpPr>
        <p:spPr bwMode="auto">
          <a:xfrm>
            <a:off x="7062788" y="3175000"/>
            <a:ext cx="404812" cy="26988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5" name="Freeform 23"/>
          <p:cNvSpPr>
            <a:spLocks/>
          </p:cNvSpPr>
          <p:nvPr/>
        </p:nvSpPr>
        <p:spPr bwMode="auto">
          <a:xfrm>
            <a:off x="6811963" y="3386138"/>
            <a:ext cx="655637" cy="26987"/>
          </a:xfrm>
          <a:custGeom>
            <a:avLst/>
            <a:gdLst>
              <a:gd name="T0" fmla="*/ 2147483646 w 413"/>
              <a:gd name="T1" fmla="*/ 0 h 17"/>
              <a:gd name="T2" fmla="*/ 2147483646 w 413"/>
              <a:gd name="T3" fmla="*/ 0 h 17"/>
              <a:gd name="T4" fmla="*/ 2147483646 w 413"/>
              <a:gd name="T5" fmla="*/ 2147483646 h 17"/>
              <a:gd name="T6" fmla="*/ 0 w 413"/>
              <a:gd name="T7" fmla="*/ 2147483646 h 17"/>
              <a:gd name="T8" fmla="*/ 0 w 413"/>
              <a:gd name="T9" fmla="*/ 2147483646 h 17"/>
              <a:gd name="T10" fmla="*/ 2147483646 w 413"/>
              <a:gd name="T11" fmla="*/ 2147483646 h 17"/>
              <a:gd name="T12" fmla="*/ 2147483646 w 413"/>
              <a:gd name="T13" fmla="*/ 2147483646 h 17"/>
              <a:gd name="T14" fmla="*/ 2147483646 w 413"/>
              <a:gd name="T15" fmla="*/ 2147483646 h 17"/>
              <a:gd name="T16" fmla="*/ 2147483646 w 413"/>
              <a:gd name="T17" fmla="*/ 2147483646 h 17"/>
              <a:gd name="T18" fmla="*/ 2147483646 w 413"/>
              <a:gd name="T19" fmla="*/ 2147483646 h 17"/>
              <a:gd name="T20" fmla="*/ 2147483646 w 413"/>
              <a:gd name="T21" fmla="*/ 2147483646 h 17"/>
              <a:gd name="T22" fmla="*/ 2147483646 w 413"/>
              <a:gd name="T23" fmla="*/ 2147483646 h 17"/>
              <a:gd name="T24" fmla="*/ 2147483646 w 413"/>
              <a:gd name="T25" fmla="*/ 0 h 17"/>
              <a:gd name="T26" fmla="*/ 2147483646 w 413"/>
              <a:gd name="T27" fmla="*/ 0 h 17"/>
              <a:gd name="T28" fmla="*/ 2147483646 w 41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3"/>
              <a:gd name="T46" fmla="*/ 0 h 17"/>
              <a:gd name="T47" fmla="*/ 413 w 41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08" y="17"/>
                </a:lnTo>
                <a:lnTo>
                  <a:pt x="410" y="14"/>
                </a:lnTo>
                <a:lnTo>
                  <a:pt x="413" y="11"/>
                </a:lnTo>
                <a:lnTo>
                  <a:pt x="413" y="5"/>
                </a:lnTo>
                <a:lnTo>
                  <a:pt x="410" y="3"/>
                </a:lnTo>
                <a:lnTo>
                  <a:pt x="408" y="0"/>
                </a:lnTo>
                <a:lnTo>
                  <a:pt x="40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6" name="Freeform 24"/>
          <p:cNvSpPr>
            <a:spLocks/>
          </p:cNvSpPr>
          <p:nvPr/>
        </p:nvSpPr>
        <p:spPr bwMode="auto">
          <a:xfrm>
            <a:off x="6811963" y="3846513"/>
            <a:ext cx="277812" cy="26987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69" y="17"/>
                </a:lnTo>
                <a:lnTo>
                  <a:pt x="172" y="15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7" name="Freeform 25"/>
          <p:cNvSpPr>
            <a:spLocks/>
          </p:cNvSpPr>
          <p:nvPr/>
        </p:nvSpPr>
        <p:spPr bwMode="auto">
          <a:xfrm>
            <a:off x="7062788" y="3636963"/>
            <a:ext cx="26987" cy="236537"/>
          </a:xfrm>
          <a:custGeom>
            <a:avLst/>
            <a:gdLst>
              <a:gd name="T0" fmla="*/ 0 w 17"/>
              <a:gd name="T1" fmla="*/ 2147483646 h 149"/>
              <a:gd name="T2" fmla="*/ 0 w 17"/>
              <a:gd name="T3" fmla="*/ 2147483646 h 149"/>
              <a:gd name="T4" fmla="*/ 2147483646 w 17"/>
              <a:gd name="T5" fmla="*/ 2147483646 h 149"/>
              <a:gd name="T6" fmla="*/ 2147483646 w 17"/>
              <a:gd name="T7" fmla="*/ 2147483646 h 149"/>
              <a:gd name="T8" fmla="*/ 2147483646 w 17"/>
              <a:gd name="T9" fmla="*/ 2147483646 h 149"/>
              <a:gd name="T10" fmla="*/ 2147483646 w 17"/>
              <a:gd name="T11" fmla="*/ 2147483646 h 149"/>
              <a:gd name="T12" fmla="*/ 2147483646 w 17"/>
              <a:gd name="T13" fmla="*/ 2147483646 h 149"/>
              <a:gd name="T14" fmla="*/ 2147483646 w 17"/>
              <a:gd name="T15" fmla="*/ 2147483646 h 149"/>
              <a:gd name="T16" fmla="*/ 2147483646 w 17"/>
              <a:gd name="T17" fmla="*/ 2147483646 h 149"/>
              <a:gd name="T18" fmla="*/ 2147483646 w 17"/>
              <a:gd name="T19" fmla="*/ 0 h 149"/>
              <a:gd name="T20" fmla="*/ 2147483646 w 17"/>
              <a:gd name="T21" fmla="*/ 0 h 149"/>
              <a:gd name="T22" fmla="*/ 2147483646 w 17"/>
              <a:gd name="T23" fmla="*/ 2147483646 h 149"/>
              <a:gd name="T24" fmla="*/ 0 w 17"/>
              <a:gd name="T25" fmla="*/ 2147483646 h 149"/>
              <a:gd name="T26" fmla="*/ 0 w 17"/>
              <a:gd name="T27" fmla="*/ 2147483646 h 149"/>
              <a:gd name="T28" fmla="*/ 0 w 17"/>
              <a:gd name="T29" fmla="*/ 2147483646 h 1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49"/>
              <a:gd name="T47" fmla="*/ 17 w 17"/>
              <a:gd name="T48" fmla="*/ 149 h 1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49">
                <a:moveTo>
                  <a:pt x="0" y="141"/>
                </a:moveTo>
                <a:lnTo>
                  <a:pt x="0" y="144"/>
                </a:lnTo>
                <a:lnTo>
                  <a:pt x="3" y="147"/>
                </a:lnTo>
                <a:lnTo>
                  <a:pt x="6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8" name="Freeform 26"/>
          <p:cNvSpPr>
            <a:spLocks/>
          </p:cNvSpPr>
          <p:nvPr/>
        </p:nvSpPr>
        <p:spPr bwMode="auto">
          <a:xfrm>
            <a:off x="7062788" y="3636963"/>
            <a:ext cx="404812" cy="26987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5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9" name="Freeform 27"/>
          <p:cNvSpPr>
            <a:spLocks/>
          </p:cNvSpPr>
          <p:nvPr/>
        </p:nvSpPr>
        <p:spPr bwMode="auto">
          <a:xfrm>
            <a:off x="5300663" y="5273675"/>
            <a:ext cx="3425825" cy="26988"/>
          </a:xfrm>
          <a:custGeom>
            <a:avLst/>
            <a:gdLst>
              <a:gd name="T0" fmla="*/ 2147483646 w 2158"/>
              <a:gd name="T1" fmla="*/ 2147483646 h 17"/>
              <a:gd name="T2" fmla="*/ 2147483646 w 2158"/>
              <a:gd name="T3" fmla="*/ 2147483646 h 17"/>
              <a:gd name="T4" fmla="*/ 2147483646 w 2158"/>
              <a:gd name="T5" fmla="*/ 2147483646 h 17"/>
              <a:gd name="T6" fmla="*/ 2147483646 w 2158"/>
              <a:gd name="T7" fmla="*/ 2147483646 h 17"/>
              <a:gd name="T8" fmla="*/ 2147483646 w 2158"/>
              <a:gd name="T9" fmla="*/ 2147483646 h 17"/>
              <a:gd name="T10" fmla="*/ 2147483646 w 2158"/>
              <a:gd name="T11" fmla="*/ 2147483646 h 17"/>
              <a:gd name="T12" fmla="*/ 2147483646 w 2158"/>
              <a:gd name="T13" fmla="*/ 0 h 17"/>
              <a:gd name="T14" fmla="*/ 2147483646 w 2158"/>
              <a:gd name="T15" fmla="*/ 0 h 17"/>
              <a:gd name="T16" fmla="*/ 2147483646 w 2158"/>
              <a:gd name="T17" fmla="*/ 2147483646 h 17"/>
              <a:gd name="T18" fmla="*/ 0 w 2158"/>
              <a:gd name="T19" fmla="*/ 2147483646 h 17"/>
              <a:gd name="T20" fmla="*/ 0 w 2158"/>
              <a:gd name="T21" fmla="*/ 2147483646 h 17"/>
              <a:gd name="T22" fmla="*/ 2147483646 w 2158"/>
              <a:gd name="T23" fmla="*/ 2147483646 h 17"/>
              <a:gd name="T24" fmla="*/ 2147483646 w 2158"/>
              <a:gd name="T25" fmla="*/ 2147483646 h 17"/>
              <a:gd name="T26" fmla="*/ 2147483646 w 2158"/>
              <a:gd name="T27" fmla="*/ 2147483646 h 17"/>
              <a:gd name="T28" fmla="*/ 2147483646 w 215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58"/>
              <a:gd name="T46" fmla="*/ 0 h 17"/>
              <a:gd name="T47" fmla="*/ 2158 w 215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58" h="17">
                <a:moveTo>
                  <a:pt x="2150" y="17"/>
                </a:moveTo>
                <a:lnTo>
                  <a:pt x="2153" y="17"/>
                </a:lnTo>
                <a:lnTo>
                  <a:pt x="2155" y="14"/>
                </a:lnTo>
                <a:lnTo>
                  <a:pt x="2158" y="12"/>
                </a:lnTo>
                <a:lnTo>
                  <a:pt x="2158" y="6"/>
                </a:lnTo>
                <a:lnTo>
                  <a:pt x="2155" y="3"/>
                </a:lnTo>
                <a:lnTo>
                  <a:pt x="2153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15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Freeform 28"/>
          <p:cNvSpPr>
            <a:spLocks/>
          </p:cNvSpPr>
          <p:nvPr/>
        </p:nvSpPr>
        <p:spPr bwMode="auto">
          <a:xfrm>
            <a:off x="5300663" y="4897438"/>
            <a:ext cx="26987" cy="403225"/>
          </a:xfrm>
          <a:custGeom>
            <a:avLst/>
            <a:gdLst>
              <a:gd name="T0" fmla="*/ 0 w 17"/>
              <a:gd name="T1" fmla="*/ 2147483646 h 254"/>
              <a:gd name="T2" fmla="*/ 0 w 17"/>
              <a:gd name="T3" fmla="*/ 2147483646 h 254"/>
              <a:gd name="T4" fmla="*/ 2147483646 w 17"/>
              <a:gd name="T5" fmla="*/ 2147483646 h 254"/>
              <a:gd name="T6" fmla="*/ 2147483646 w 17"/>
              <a:gd name="T7" fmla="*/ 2147483646 h 254"/>
              <a:gd name="T8" fmla="*/ 2147483646 w 17"/>
              <a:gd name="T9" fmla="*/ 2147483646 h 254"/>
              <a:gd name="T10" fmla="*/ 2147483646 w 17"/>
              <a:gd name="T11" fmla="*/ 2147483646 h 254"/>
              <a:gd name="T12" fmla="*/ 2147483646 w 17"/>
              <a:gd name="T13" fmla="*/ 2147483646 h 254"/>
              <a:gd name="T14" fmla="*/ 2147483646 w 17"/>
              <a:gd name="T15" fmla="*/ 2147483646 h 254"/>
              <a:gd name="T16" fmla="*/ 2147483646 w 17"/>
              <a:gd name="T17" fmla="*/ 2147483646 h 254"/>
              <a:gd name="T18" fmla="*/ 2147483646 w 17"/>
              <a:gd name="T19" fmla="*/ 0 h 254"/>
              <a:gd name="T20" fmla="*/ 2147483646 w 17"/>
              <a:gd name="T21" fmla="*/ 0 h 254"/>
              <a:gd name="T22" fmla="*/ 2147483646 w 17"/>
              <a:gd name="T23" fmla="*/ 2147483646 h 254"/>
              <a:gd name="T24" fmla="*/ 0 w 17"/>
              <a:gd name="T25" fmla="*/ 2147483646 h 254"/>
              <a:gd name="T26" fmla="*/ 0 w 17"/>
              <a:gd name="T27" fmla="*/ 2147483646 h 254"/>
              <a:gd name="T28" fmla="*/ 0 w 17"/>
              <a:gd name="T29" fmla="*/ 2147483646 h 2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54"/>
              <a:gd name="T47" fmla="*/ 17 w 17"/>
              <a:gd name="T48" fmla="*/ 254 h 2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54">
                <a:moveTo>
                  <a:pt x="0" y="246"/>
                </a:moveTo>
                <a:lnTo>
                  <a:pt x="0" y="249"/>
                </a:lnTo>
                <a:lnTo>
                  <a:pt x="2" y="251"/>
                </a:lnTo>
                <a:lnTo>
                  <a:pt x="5" y="254"/>
                </a:lnTo>
                <a:lnTo>
                  <a:pt x="11" y="254"/>
                </a:lnTo>
                <a:lnTo>
                  <a:pt x="14" y="251"/>
                </a:lnTo>
                <a:lnTo>
                  <a:pt x="17" y="249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1" name="Freeform 29"/>
          <p:cNvSpPr>
            <a:spLocks/>
          </p:cNvSpPr>
          <p:nvPr/>
        </p:nvSpPr>
        <p:spPr bwMode="auto">
          <a:xfrm>
            <a:off x="5815013" y="2362200"/>
            <a:ext cx="1017587" cy="2757488"/>
          </a:xfrm>
          <a:custGeom>
            <a:avLst/>
            <a:gdLst>
              <a:gd name="T0" fmla="*/ 2147483646 w 641"/>
              <a:gd name="T1" fmla="*/ 0 h 1737"/>
              <a:gd name="T2" fmla="*/ 2147483646 w 641"/>
              <a:gd name="T3" fmla="*/ 0 h 1737"/>
              <a:gd name="T4" fmla="*/ 2147483646 w 641"/>
              <a:gd name="T5" fmla="*/ 2147483646 h 1737"/>
              <a:gd name="T6" fmla="*/ 0 w 641"/>
              <a:gd name="T7" fmla="*/ 2147483646 h 1737"/>
              <a:gd name="T8" fmla="*/ 0 w 641"/>
              <a:gd name="T9" fmla="*/ 2147483646 h 1737"/>
              <a:gd name="T10" fmla="*/ 2147483646 w 641"/>
              <a:gd name="T11" fmla="*/ 2147483646 h 1737"/>
              <a:gd name="T12" fmla="*/ 2147483646 w 641"/>
              <a:gd name="T13" fmla="*/ 2147483646 h 1737"/>
              <a:gd name="T14" fmla="*/ 2147483646 w 641"/>
              <a:gd name="T15" fmla="*/ 2147483646 h 1737"/>
              <a:gd name="T16" fmla="*/ 2147483646 w 641"/>
              <a:gd name="T17" fmla="*/ 2147483646 h 1737"/>
              <a:gd name="T18" fmla="*/ 2147483646 w 641"/>
              <a:gd name="T19" fmla="*/ 2147483646 h 1737"/>
              <a:gd name="T20" fmla="*/ 2147483646 w 641"/>
              <a:gd name="T21" fmla="*/ 2147483646 h 1737"/>
              <a:gd name="T22" fmla="*/ 2147483646 w 641"/>
              <a:gd name="T23" fmla="*/ 2147483646 h 1737"/>
              <a:gd name="T24" fmla="*/ 2147483646 w 641"/>
              <a:gd name="T25" fmla="*/ 0 h 1737"/>
              <a:gd name="T26" fmla="*/ 2147483646 w 641"/>
              <a:gd name="T27" fmla="*/ 0 h 1737"/>
              <a:gd name="T28" fmla="*/ 2147483646 w 641"/>
              <a:gd name="T29" fmla="*/ 0 h 1737"/>
              <a:gd name="T30" fmla="*/ 2147483646 w 641"/>
              <a:gd name="T31" fmla="*/ 2147483646 h 1737"/>
              <a:gd name="T32" fmla="*/ 2147483646 w 641"/>
              <a:gd name="T33" fmla="*/ 2147483646 h 1737"/>
              <a:gd name="T34" fmla="*/ 2147483646 w 641"/>
              <a:gd name="T35" fmla="*/ 2147483646 h 1737"/>
              <a:gd name="T36" fmla="*/ 2147483646 w 641"/>
              <a:gd name="T37" fmla="*/ 2147483646 h 1737"/>
              <a:gd name="T38" fmla="*/ 2147483646 w 641"/>
              <a:gd name="T39" fmla="*/ 2147483646 h 1737"/>
              <a:gd name="T40" fmla="*/ 2147483646 w 641"/>
              <a:gd name="T41" fmla="*/ 2147483646 h 1737"/>
              <a:gd name="T42" fmla="*/ 2147483646 w 641"/>
              <a:gd name="T43" fmla="*/ 2147483646 h 1737"/>
              <a:gd name="T44" fmla="*/ 2147483646 w 641"/>
              <a:gd name="T45" fmla="*/ 2147483646 h 1737"/>
              <a:gd name="T46" fmla="*/ 2147483646 w 641"/>
              <a:gd name="T47" fmla="*/ 2147483646 h 1737"/>
              <a:gd name="T48" fmla="*/ 2147483646 w 641"/>
              <a:gd name="T49" fmla="*/ 0 h 17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41"/>
              <a:gd name="T76" fmla="*/ 0 h 1737"/>
              <a:gd name="T77" fmla="*/ 641 w 641"/>
              <a:gd name="T78" fmla="*/ 1737 h 17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41" h="173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31"/>
                </a:lnTo>
                <a:lnTo>
                  <a:pt x="3" y="1734"/>
                </a:lnTo>
                <a:lnTo>
                  <a:pt x="6" y="1737"/>
                </a:lnTo>
                <a:lnTo>
                  <a:pt x="635" y="1737"/>
                </a:lnTo>
                <a:lnTo>
                  <a:pt x="638" y="1734"/>
                </a:lnTo>
                <a:lnTo>
                  <a:pt x="641" y="1731"/>
                </a:lnTo>
                <a:lnTo>
                  <a:pt x="641" y="6"/>
                </a:lnTo>
                <a:lnTo>
                  <a:pt x="638" y="3"/>
                </a:lnTo>
                <a:lnTo>
                  <a:pt x="635" y="0"/>
                </a:lnTo>
                <a:lnTo>
                  <a:pt x="632" y="0"/>
                </a:lnTo>
                <a:lnTo>
                  <a:pt x="9" y="0"/>
                </a:lnTo>
                <a:lnTo>
                  <a:pt x="9" y="17"/>
                </a:lnTo>
                <a:lnTo>
                  <a:pt x="632" y="17"/>
                </a:lnTo>
                <a:lnTo>
                  <a:pt x="624" y="8"/>
                </a:lnTo>
                <a:lnTo>
                  <a:pt x="624" y="1728"/>
                </a:lnTo>
                <a:lnTo>
                  <a:pt x="632" y="1720"/>
                </a:lnTo>
                <a:lnTo>
                  <a:pt x="9" y="1720"/>
                </a:lnTo>
                <a:lnTo>
                  <a:pt x="17" y="172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5897563" y="25146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6429375" y="251301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4" name="Freeform 32"/>
          <p:cNvSpPr>
            <a:spLocks/>
          </p:cNvSpPr>
          <p:nvPr/>
        </p:nvSpPr>
        <p:spPr bwMode="auto">
          <a:xfrm>
            <a:off x="5815013" y="4116388"/>
            <a:ext cx="163512" cy="147637"/>
          </a:xfrm>
          <a:custGeom>
            <a:avLst/>
            <a:gdLst>
              <a:gd name="T0" fmla="*/ 2147483646 w 103"/>
              <a:gd name="T1" fmla="*/ 2147483646 h 93"/>
              <a:gd name="T2" fmla="*/ 2147483646 w 103"/>
              <a:gd name="T3" fmla="*/ 2147483646 h 93"/>
              <a:gd name="T4" fmla="*/ 2147483646 w 103"/>
              <a:gd name="T5" fmla="*/ 0 h 93"/>
              <a:gd name="T6" fmla="*/ 2147483646 w 103"/>
              <a:gd name="T7" fmla="*/ 0 h 93"/>
              <a:gd name="T8" fmla="*/ 2147483646 w 103"/>
              <a:gd name="T9" fmla="*/ 2147483646 h 93"/>
              <a:gd name="T10" fmla="*/ 2147483646 w 103"/>
              <a:gd name="T11" fmla="*/ 2147483646 h 93"/>
              <a:gd name="T12" fmla="*/ 0 w 103"/>
              <a:gd name="T13" fmla="*/ 2147483646 h 93"/>
              <a:gd name="T14" fmla="*/ 0 w 103"/>
              <a:gd name="T15" fmla="*/ 2147483646 h 93"/>
              <a:gd name="T16" fmla="*/ 2147483646 w 103"/>
              <a:gd name="T17" fmla="*/ 2147483646 h 93"/>
              <a:gd name="T18" fmla="*/ 2147483646 w 103"/>
              <a:gd name="T19" fmla="*/ 2147483646 h 93"/>
              <a:gd name="T20" fmla="*/ 2147483646 w 103"/>
              <a:gd name="T21" fmla="*/ 2147483646 h 93"/>
              <a:gd name="T22" fmla="*/ 2147483646 w 103"/>
              <a:gd name="T23" fmla="*/ 2147483646 h 93"/>
              <a:gd name="T24" fmla="*/ 2147483646 w 103"/>
              <a:gd name="T25" fmla="*/ 2147483646 h 93"/>
              <a:gd name="T26" fmla="*/ 2147483646 w 103"/>
              <a:gd name="T27" fmla="*/ 2147483646 h 93"/>
              <a:gd name="T28" fmla="*/ 2147483646 w 103"/>
              <a:gd name="T29" fmla="*/ 2147483646 h 93"/>
              <a:gd name="T30" fmla="*/ 2147483646 w 103"/>
              <a:gd name="T31" fmla="*/ 2147483646 h 93"/>
              <a:gd name="T32" fmla="*/ 2147483646 w 103"/>
              <a:gd name="T33" fmla="*/ 2147483646 h 93"/>
              <a:gd name="T34" fmla="*/ 2147483646 w 103"/>
              <a:gd name="T35" fmla="*/ 2147483646 h 93"/>
              <a:gd name="T36" fmla="*/ 2147483646 w 103"/>
              <a:gd name="T37" fmla="*/ 2147483646 h 9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93"/>
              <a:gd name="T59" fmla="*/ 103 w 103"/>
              <a:gd name="T60" fmla="*/ 93 h 9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93">
                <a:moveTo>
                  <a:pt x="14" y="3"/>
                </a:move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89" y="90"/>
                </a:lnTo>
                <a:lnTo>
                  <a:pt x="90" y="91"/>
                </a:lnTo>
                <a:lnTo>
                  <a:pt x="93" y="93"/>
                </a:lnTo>
                <a:lnTo>
                  <a:pt x="97" y="93"/>
                </a:lnTo>
                <a:lnTo>
                  <a:pt x="100" y="90"/>
                </a:lnTo>
                <a:lnTo>
                  <a:pt x="102" y="89"/>
                </a:lnTo>
                <a:lnTo>
                  <a:pt x="103" y="86"/>
                </a:lnTo>
                <a:lnTo>
                  <a:pt x="103" y="82"/>
                </a:lnTo>
                <a:lnTo>
                  <a:pt x="100" y="79"/>
                </a:lnTo>
                <a:lnTo>
                  <a:pt x="1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5" name="Freeform 33"/>
          <p:cNvSpPr>
            <a:spLocks/>
          </p:cNvSpPr>
          <p:nvPr/>
        </p:nvSpPr>
        <p:spPr bwMode="auto">
          <a:xfrm>
            <a:off x="5815013" y="4237038"/>
            <a:ext cx="163512" cy="115887"/>
          </a:xfrm>
          <a:custGeom>
            <a:avLst/>
            <a:gdLst>
              <a:gd name="T0" fmla="*/ 2147483646 w 103"/>
              <a:gd name="T1" fmla="*/ 2147483646 h 73"/>
              <a:gd name="T2" fmla="*/ 2147483646 w 103"/>
              <a:gd name="T3" fmla="*/ 2147483646 h 73"/>
              <a:gd name="T4" fmla="*/ 2147483646 w 103"/>
              <a:gd name="T5" fmla="*/ 2147483646 h 73"/>
              <a:gd name="T6" fmla="*/ 2147483646 w 103"/>
              <a:gd name="T7" fmla="*/ 2147483646 h 73"/>
              <a:gd name="T8" fmla="*/ 2147483646 w 103"/>
              <a:gd name="T9" fmla="*/ 2147483646 h 73"/>
              <a:gd name="T10" fmla="*/ 2147483646 w 103"/>
              <a:gd name="T11" fmla="*/ 2147483646 h 73"/>
              <a:gd name="T12" fmla="*/ 2147483646 w 103"/>
              <a:gd name="T13" fmla="*/ 0 h 73"/>
              <a:gd name="T14" fmla="*/ 2147483646 w 103"/>
              <a:gd name="T15" fmla="*/ 0 h 73"/>
              <a:gd name="T16" fmla="*/ 2147483646 w 103"/>
              <a:gd name="T17" fmla="*/ 2147483646 h 73"/>
              <a:gd name="T18" fmla="*/ 2147483646 w 103"/>
              <a:gd name="T19" fmla="*/ 2147483646 h 73"/>
              <a:gd name="T20" fmla="*/ 2147483646 w 103"/>
              <a:gd name="T21" fmla="*/ 2147483646 h 73"/>
              <a:gd name="T22" fmla="*/ 0 w 103"/>
              <a:gd name="T23" fmla="*/ 2147483646 h 73"/>
              <a:gd name="T24" fmla="*/ 0 w 103"/>
              <a:gd name="T25" fmla="*/ 2147483646 h 73"/>
              <a:gd name="T26" fmla="*/ 2147483646 w 103"/>
              <a:gd name="T27" fmla="*/ 2147483646 h 73"/>
              <a:gd name="T28" fmla="*/ 2147483646 w 103"/>
              <a:gd name="T29" fmla="*/ 2147483646 h 73"/>
              <a:gd name="T30" fmla="*/ 2147483646 w 103"/>
              <a:gd name="T31" fmla="*/ 2147483646 h 73"/>
              <a:gd name="T32" fmla="*/ 2147483646 w 103"/>
              <a:gd name="T33" fmla="*/ 2147483646 h 73"/>
              <a:gd name="T34" fmla="*/ 2147483646 w 103"/>
              <a:gd name="T35" fmla="*/ 2147483646 h 73"/>
              <a:gd name="T36" fmla="*/ 2147483646 w 103"/>
              <a:gd name="T37" fmla="*/ 2147483646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73"/>
              <a:gd name="T59" fmla="*/ 103 w 103"/>
              <a:gd name="T60" fmla="*/ 73 h 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73">
                <a:moveTo>
                  <a:pt x="99" y="15"/>
                </a:moveTo>
                <a:lnTo>
                  <a:pt x="102" y="13"/>
                </a:lnTo>
                <a:lnTo>
                  <a:pt x="103" y="10"/>
                </a:lnTo>
                <a:lnTo>
                  <a:pt x="103" y="6"/>
                </a:lnTo>
                <a:lnTo>
                  <a:pt x="100" y="3"/>
                </a:lnTo>
                <a:lnTo>
                  <a:pt x="99" y="1"/>
                </a:lnTo>
                <a:lnTo>
                  <a:pt x="96" y="0"/>
                </a:lnTo>
                <a:lnTo>
                  <a:pt x="92" y="0"/>
                </a:lnTo>
                <a:lnTo>
                  <a:pt x="90" y="1"/>
                </a:lnTo>
                <a:lnTo>
                  <a:pt x="4" y="58"/>
                </a:lnTo>
                <a:lnTo>
                  <a:pt x="1" y="61"/>
                </a:lnTo>
                <a:lnTo>
                  <a:pt x="0" y="63"/>
                </a:lnTo>
                <a:lnTo>
                  <a:pt x="0" y="68"/>
                </a:lnTo>
                <a:lnTo>
                  <a:pt x="3" y="71"/>
                </a:lnTo>
                <a:lnTo>
                  <a:pt x="4" y="72"/>
                </a:lnTo>
                <a:lnTo>
                  <a:pt x="7" y="73"/>
                </a:lnTo>
                <a:lnTo>
                  <a:pt x="11" y="73"/>
                </a:lnTo>
                <a:lnTo>
                  <a:pt x="13" y="72"/>
                </a:lnTo>
                <a:lnTo>
                  <a:pt x="99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5897563" y="29130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6429375" y="29114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897563" y="33147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6429375" y="331152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897563" y="371475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6429375" y="37131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5942013" y="4797425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5984875" y="41243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5942013" y="4460875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5" name="Freeform 43"/>
          <p:cNvSpPr>
            <a:spLocks/>
          </p:cNvSpPr>
          <p:nvPr/>
        </p:nvSpPr>
        <p:spPr bwMode="auto">
          <a:xfrm>
            <a:off x="8699500" y="3386138"/>
            <a:ext cx="26988" cy="1914525"/>
          </a:xfrm>
          <a:custGeom>
            <a:avLst/>
            <a:gdLst>
              <a:gd name="T0" fmla="*/ 0 w 17"/>
              <a:gd name="T1" fmla="*/ 2147483646 h 1206"/>
              <a:gd name="T2" fmla="*/ 0 w 17"/>
              <a:gd name="T3" fmla="*/ 2147483646 h 1206"/>
              <a:gd name="T4" fmla="*/ 2147483646 w 17"/>
              <a:gd name="T5" fmla="*/ 2147483646 h 1206"/>
              <a:gd name="T6" fmla="*/ 2147483646 w 17"/>
              <a:gd name="T7" fmla="*/ 2147483646 h 1206"/>
              <a:gd name="T8" fmla="*/ 2147483646 w 17"/>
              <a:gd name="T9" fmla="*/ 2147483646 h 1206"/>
              <a:gd name="T10" fmla="*/ 2147483646 w 17"/>
              <a:gd name="T11" fmla="*/ 2147483646 h 1206"/>
              <a:gd name="T12" fmla="*/ 2147483646 w 17"/>
              <a:gd name="T13" fmla="*/ 2147483646 h 1206"/>
              <a:gd name="T14" fmla="*/ 2147483646 w 17"/>
              <a:gd name="T15" fmla="*/ 2147483646 h 1206"/>
              <a:gd name="T16" fmla="*/ 2147483646 w 17"/>
              <a:gd name="T17" fmla="*/ 2147483646 h 1206"/>
              <a:gd name="T18" fmla="*/ 2147483646 w 17"/>
              <a:gd name="T19" fmla="*/ 0 h 1206"/>
              <a:gd name="T20" fmla="*/ 2147483646 w 17"/>
              <a:gd name="T21" fmla="*/ 0 h 1206"/>
              <a:gd name="T22" fmla="*/ 2147483646 w 17"/>
              <a:gd name="T23" fmla="*/ 2147483646 h 1206"/>
              <a:gd name="T24" fmla="*/ 0 w 17"/>
              <a:gd name="T25" fmla="*/ 2147483646 h 1206"/>
              <a:gd name="T26" fmla="*/ 0 w 17"/>
              <a:gd name="T27" fmla="*/ 2147483646 h 1206"/>
              <a:gd name="T28" fmla="*/ 0 w 17"/>
              <a:gd name="T29" fmla="*/ 2147483646 h 12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06"/>
              <a:gd name="T47" fmla="*/ 17 w 17"/>
              <a:gd name="T48" fmla="*/ 1206 h 12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06">
                <a:moveTo>
                  <a:pt x="0" y="1198"/>
                </a:moveTo>
                <a:lnTo>
                  <a:pt x="0" y="1201"/>
                </a:lnTo>
                <a:lnTo>
                  <a:pt x="3" y="1203"/>
                </a:lnTo>
                <a:lnTo>
                  <a:pt x="6" y="1206"/>
                </a:lnTo>
                <a:lnTo>
                  <a:pt x="12" y="1206"/>
                </a:lnTo>
                <a:lnTo>
                  <a:pt x="14" y="1203"/>
                </a:lnTo>
                <a:lnTo>
                  <a:pt x="17" y="1201"/>
                </a:ln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6" name="Freeform 44"/>
          <p:cNvSpPr>
            <a:spLocks noChangeAspect="1"/>
          </p:cNvSpPr>
          <p:nvPr/>
        </p:nvSpPr>
        <p:spPr bwMode="auto">
          <a:xfrm>
            <a:off x="5659438" y="4814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7" name="Line 45"/>
          <p:cNvSpPr>
            <a:spLocks noChangeShapeType="1"/>
          </p:cNvSpPr>
          <p:nvPr/>
        </p:nvSpPr>
        <p:spPr bwMode="auto">
          <a:xfrm>
            <a:off x="5308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8" name="Freeform 46"/>
          <p:cNvSpPr>
            <a:spLocks noChangeAspect="1"/>
          </p:cNvSpPr>
          <p:nvPr/>
        </p:nvSpPr>
        <p:spPr bwMode="auto">
          <a:xfrm>
            <a:off x="8199438" y="33162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9" name="Line 47"/>
          <p:cNvSpPr>
            <a:spLocks noChangeShapeType="1"/>
          </p:cNvSpPr>
          <p:nvPr/>
        </p:nvSpPr>
        <p:spPr bwMode="auto">
          <a:xfrm flipH="1">
            <a:off x="8369300" y="33909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70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title"/>
          </p:nvPr>
        </p:nvSpPr>
        <p:spPr>
          <a:xfrm>
            <a:off x="622300" y="274638"/>
            <a:ext cx="8178800" cy="1020762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Modulo 7 Counter</a:t>
            </a:r>
            <a:endParaRPr lang="en-US" altLang="fa-IR" dirty="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>
          <a:xfrm>
            <a:off x="490538" y="2133600"/>
            <a:ext cx="6019800" cy="420846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A synchronous 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binary</a:t>
            </a:r>
            <a:r>
              <a:rPr lang="en-US" altLang="fa-IR" sz="1800" dirty="0" smtClean="0">
                <a:cs typeface="Times New Roman" panose="02020603050405020304" pitchFamily="18" charset="0"/>
              </a:rPr>
              <a:t/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counter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Synchronous load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Asynchronous clear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Uses Load to detect "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6" and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load in "zero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".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Counts: 0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, 1, 2, 3, 4, 5, 6,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0, 1, 2, 3, 4, 5, 6, 0, ...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11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Using don’t cares for states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&gt; 0110</a:t>
            </a:r>
            <a:endParaRPr lang="en-US" altLang="fa-IR" sz="1800" dirty="0" smtClean="0"/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1EEAF56-7B4E-4009-99BD-E9B76EB0994F}" type="slidenum">
              <a:rPr lang="en-US" altLang="fa-IR">
                <a:latin typeface="Comic Sans MS" panose="030F0702030302020204" pitchFamily="66" charset="0"/>
              </a:rPr>
              <a:pPr/>
              <a:t>29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0117" name="Rectangle 43"/>
          <p:cNvSpPr>
            <a:spLocks noChangeArrowheads="1"/>
          </p:cNvSpPr>
          <p:nvPr/>
        </p:nvSpPr>
        <p:spPr bwMode="auto">
          <a:xfrm>
            <a:off x="4343400" y="1828800"/>
            <a:ext cx="44958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0118" name="Group 4"/>
          <p:cNvGrpSpPr>
            <a:grpSpLocks/>
          </p:cNvGrpSpPr>
          <p:nvPr/>
        </p:nvGrpSpPr>
        <p:grpSpPr bwMode="auto">
          <a:xfrm>
            <a:off x="4419600" y="1927225"/>
            <a:ext cx="4160838" cy="3025775"/>
            <a:chOff x="2784" y="904"/>
            <a:chExt cx="2621" cy="1906"/>
          </a:xfrm>
        </p:grpSpPr>
        <p:sp>
          <p:nvSpPr>
            <p:cNvPr id="90119" name="Freeform 5"/>
            <p:cNvSpPr>
              <a:spLocks/>
            </p:cNvSpPr>
            <p:nvPr/>
          </p:nvSpPr>
          <p:spPr bwMode="auto">
            <a:xfrm>
              <a:off x="3777" y="904"/>
              <a:ext cx="633" cy="1714"/>
            </a:xfrm>
            <a:custGeom>
              <a:avLst/>
              <a:gdLst>
                <a:gd name="T0" fmla="*/ 9 w 633"/>
                <a:gd name="T1" fmla="*/ 0 h 1714"/>
                <a:gd name="T2" fmla="*/ 6 w 633"/>
                <a:gd name="T3" fmla="*/ 0 h 1714"/>
                <a:gd name="T4" fmla="*/ 3 w 633"/>
                <a:gd name="T5" fmla="*/ 3 h 1714"/>
                <a:gd name="T6" fmla="*/ 0 w 633"/>
                <a:gd name="T7" fmla="*/ 6 h 1714"/>
                <a:gd name="T8" fmla="*/ 0 w 633"/>
                <a:gd name="T9" fmla="*/ 1708 h 1714"/>
                <a:gd name="T10" fmla="*/ 3 w 633"/>
                <a:gd name="T11" fmla="*/ 1711 h 1714"/>
                <a:gd name="T12" fmla="*/ 6 w 633"/>
                <a:gd name="T13" fmla="*/ 1714 h 1714"/>
                <a:gd name="T14" fmla="*/ 627 w 633"/>
                <a:gd name="T15" fmla="*/ 1714 h 1714"/>
                <a:gd name="T16" fmla="*/ 630 w 633"/>
                <a:gd name="T17" fmla="*/ 1711 h 1714"/>
                <a:gd name="T18" fmla="*/ 633 w 633"/>
                <a:gd name="T19" fmla="*/ 1708 h 1714"/>
                <a:gd name="T20" fmla="*/ 633 w 633"/>
                <a:gd name="T21" fmla="*/ 6 h 1714"/>
                <a:gd name="T22" fmla="*/ 630 w 633"/>
                <a:gd name="T23" fmla="*/ 3 h 1714"/>
                <a:gd name="T24" fmla="*/ 627 w 633"/>
                <a:gd name="T25" fmla="*/ 0 h 1714"/>
                <a:gd name="T26" fmla="*/ 624 w 633"/>
                <a:gd name="T27" fmla="*/ 0 h 1714"/>
                <a:gd name="T28" fmla="*/ 9 w 633"/>
                <a:gd name="T29" fmla="*/ 0 h 1714"/>
                <a:gd name="T30" fmla="*/ 9 w 633"/>
                <a:gd name="T31" fmla="*/ 17 h 1714"/>
                <a:gd name="T32" fmla="*/ 624 w 633"/>
                <a:gd name="T33" fmla="*/ 17 h 1714"/>
                <a:gd name="T34" fmla="*/ 616 w 633"/>
                <a:gd name="T35" fmla="*/ 8 h 1714"/>
                <a:gd name="T36" fmla="*/ 616 w 633"/>
                <a:gd name="T37" fmla="*/ 1706 h 1714"/>
                <a:gd name="T38" fmla="*/ 624 w 633"/>
                <a:gd name="T39" fmla="*/ 1697 h 1714"/>
                <a:gd name="T40" fmla="*/ 9 w 633"/>
                <a:gd name="T41" fmla="*/ 1697 h 1714"/>
                <a:gd name="T42" fmla="*/ 17 w 633"/>
                <a:gd name="T43" fmla="*/ 1706 h 1714"/>
                <a:gd name="T44" fmla="*/ 17 w 633"/>
                <a:gd name="T45" fmla="*/ 8 h 1714"/>
                <a:gd name="T46" fmla="*/ 9 w 633"/>
                <a:gd name="T47" fmla="*/ 17 h 1714"/>
                <a:gd name="T48" fmla="*/ 9 w 633"/>
                <a:gd name="T49" fmla="*/ 0 h 17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3"/>
                <a:gd name="T76" fmla="*/ 0 h 1714"/>
                <a:gd name="T77" fmla="*/ 633 w 633"/>
                <a:gd name="T78" fmla="*/ 1714 h 17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3" h="1714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708"/>
                  </a:lnTo>
                  <a:lnTo>
                    <a:pt x="3" y="1711"/>
                  </a:lnTo>
                  <a:lnTo>
                    <a:pt x="6" y="1714"/>
                  </a:lnTo>
                  <a:lnTo>
                    <a:pt x="627" y="1714"/>
                  </a:lnTo>
                  <a:lnTo>
                    <a:pt x="630" y="1711"/>
                  </a:lnTo>
                  <a:lnTo>
                    <a:pt x="633" y="1708"/>
                  </a:lnTo>
                  <a:lnTo>
                    <a:pt x="633" y="6"/>
                  </a:lnTo>
                  <a:lnTo>
                    <a:pt x="630" y="3"/>
                  </a:lnTo>
                  <a:lnTo>
                    <a:pt x="627" y="0"/>
                  </a:lnTo>
                  <a:lnTo>
                    <a:pt x="624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624" y="17"/>
                  </a:lnTo>
                  <a:lnTo>
                    <a:pt x="616" y="8"/>
                  </a:lnTo>
                  <a:lnTo>
                    <a:pt x="616" y="1706"/>
                  </a:lnTo>
                  <a:lnTo>
                    <a:pt x="624" y="1697"/>
                  </a:lnTo>
                  <a:lnTo>
                    <a:pt x="9" y="1697"/>
                  </a:lnTo>
                  <a:lnTo>
                    <a:pt x="17" y="1706"/>
                  </a:lnTo>
                  <a:lnTo>
                    <a:pt x="17" y="8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0" name="Rectangle 6"/>
            <p:cNvSpPr>
              <a:spLocks noChangeArrowheads="1"/>
            </p:cNvSpPr>
            <p:nvPr/>
          </p:nvSpPr>
          <p:spPr bwMode="auto">
            <a:xfrm>
              <a:off x="3829" y="993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4159" y="99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2" name="Freeform 8"/>
            <p:cNvSpPr>
              <a:spLocks/>
            </p:cNvSpPr>
            <p:nvPr/>
          </p:nvSpPr>
          <p:spPr bwMode="auto">
            <a:xfrm>
              <a:off x="3777" y="1994"/>
              <a:ext cx="102" cy="92"/>
            </a:xfrm>
            <a:custGeom>
              <a:avLst/>
              <a:gdLst>
                <a:gd name="T0" fmla="*/ 14 w 102"/>
                <a:gd name="T1" fmla="*/ 3 h 92"/>
                <a:gd name="T2" fmla="*/ 13 w 102"/>
                <a:gd name="T3" fmla="*/ 2 h 92"/>
                <a:gd name="T4" fmla="*/ 10 w 102"/>
                <a:gd name="T5" fmla="*/ 0 h 92"/>
                <a:gd name="T6" fmla="*/ 6 w 102"/>
                <a:gd name="T7" fmla="*/ 0 h 92"/>
                <a:gd name="T8" fmla="*/ 3 w 102"/>
                <a:gd name="T9" fmla="*/ 3 h 92"/>
                <a:gd name="T10" fmla="*/ 2 w 102"/>
                <a:gd name="T11" fmla="*/ 4 h 92"/>
                <a:gd name="T12" fmla="*/ 0 w 102"/>
                <a:gd name="T13" fmla="*/ 7 h 92"/>
                <a:gd name="T14" fmla="*/ 0 w 102"/>
                <a:gd name="T15" fmla="*/ 11 h 92"/>
                <a:gd name="T16" fmla="*/ 3 w 102"/>
                <a:gd name="T17" fmla="*/ 14 h 92"/>
                <a:gd name="T18" fmla="*/ 88 w 102"/>
                <a:gd name="T19" fmla="*/ 89 h 92"/>
                <a:gd name="T20" fmla="*/ 90 w 102"/>
                <a:gd name="T21" fmla="*/ 91 h 92"/>
                <a:gd name="T22" fmla="*/ 92 w 102"/>
                <a:gd name="T23" fmla="*/ 92 h 92"/>
                <a:gd name="T24" fmla="*/ 96 w 102"/>
                <a:gd name="T25" fmla="*/ 92 h 92"/>
                <a:gd name="T26" fmla="*/ 99 w 102"/>
                <a:gd name="T27" fmla="*/ 89 h 92"/>
                <a:gd name="T28" fmla="*/ 101 w 102"/>
                <a:gd name="T29" fmla="*/ 88 h 92"/>
                <a:gd name="T30" fmla="*/ 102 w 102"/>
                <a:gd name="T31" fmla="*/ 85 h 92"/>
                <a:gd name="T32" fmla="*/ 102 w 102"/>
                <a:gd name="T33" fmla="*/ 81 h 92"/>
                <a:gd name="T34" fmla="*/ 99 w 102"/>
                <a:gd name="T35" fmla="*/ 78 h 92"/>
                <a:gd name="T36" fmla="*/ 14 w 102"/>
                <a:gd name="T37" fmla="*/ 3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92"/>
                <a:gd name="T59" fmla="*/ 102 w 102"/>
                <a:gd name="T60" fmla="*/ 92 h 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92">
                  <a:moveTo>
                    <a:pt x="14" y="3"/>
                  </a:move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88" y="89"/>
                  </a:lnTo>
                  <a:lnTo>
                    <a:pt x="90" y="91"/>
                  </a:lnTo>
                  <a:lnTo>
                    <a:pt x="92" y="92"/>
                  </a:lnTo>
                  <a:lnTo>
                    <a:pt x="96" y="92"/>
                  </a:lnTo>
                  <a:lnTo>
                    <a:pt x="99" y="89"/>
                  </a:lnTo>
                  <a:lnTo>
                    <a:pt x="101" y="88"/>
                  </a:lnTo>
                  <a:lnTo>
                    <a:pt x="102" y="85"/>
                  </a:lnTo>
                  <a:lnTo>
                    <a:pt x="102" y="81"/>
                  </a:lnTo>
                  <a:lnTo>
                    <a:pt x="99" y="78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3" name="Freeform 9"/>
            <p:cNvSpPr>
              <a:spLocks/>
            </p:cNvSpPr>
            <p:nvPr/>
          </p:nvSpPr>
          <p:spPr bwMode="auto">
            <a:xfrm>
              <a:off x="3777" y="2069"/>
              <a:ext cx="102" cy="71"/>
            </a:xfrm>
            <a:custGeom>
              <a:avLst/>
              <a:gdLst>
                <a:gd name="T0" fmla="*/ 98 w 102"/>
                <a:gd name="T1" fmla="*/ 16 h 71"/>
                <a:gd name="T2" fmla="*/ 101 w 102"/>
                <a:gd name="T3" fmla="*/ 13 h 71"/>
                <a:gd name="T4" fmla="*/ 102 w 102"/>
                <a:gd name="T5" fmla="*/ 10 h 71"/>
                <a:gd name="T6" fmla="*/ 102 w 102"/>
                <a:gd name="T7" fmla="*/ 6 h 71"/>
                <a:gd name="T8" fmla="*/ 99 w 102"/>
                <a:gd name="T9" fmla="*/ 3 h 71"/>
                <a:gd name="T10" fmla="*/ 98 w 102"/>
                <a:gd name="T11" fmla="*/ 2 h 71"/>
                <a:gd name="T12" fmla="*/ 95 w 102"/>
                <a:gd name="T13" fmla="*/ 0 h 71"/>
                <a:gd name="T14" fmla="*/ 91 w 102"/>
                <a:gd name="T15" fmla="*/ 0 h 71"/>
                <a:gd name="T16" fmla="*/ 90 w 102"/>
                <a:gd name="T17" fmla="*/ 2 h 71"/>
                <a:gd name="T18" fmla="*/ 5 w 102"/>
                <a:gd name="T19" fmla="*/ 56 h 71"/>
                <a:gd name="T20" fmla="*/ 2 w 102"/>
                <a:gd name="T21" fmla="*/ 59 h 71"/>
                <a:gd name="T22" fmla="*/ 0 w 102"/>
                <a:gd name="T23" fmla="*/ 62 h 71"/>
                <a:gd name="T24" fmla="*/ 0 w 102"/>
                <a:gd name="T25" fmla="*/ 66 h 71"/>
                <a:gd name="T26" fmla="*/ 3 w 102"/>
                <a:gd name="T27" fmla="*/ 69 h 71"/>
                <a:gd name="T28" fmla="*/ 5 w 102"/>
                <a:gd name="T29" fmla="*/ 70 h 71"/>
                <a:gd name="T30" fmla="*/ 7 w 102"/>
                <a:gd name="T31" fmla="*/ 71 h 71"/>
                <a:gd name="T32" fmla="*/ 12 w 102"/>
                <a:gd name="T33" fmla="*/ 71 h 71"/>
                <a:gd name="T34" fmla="*/ 13 w 102"/>
                <a:gd name="T35" fmla="*/ 70 h 71"/>
                <a:gd name="T36" fmla="*/ 98 w 102"/>
                <a:gd name="T37" fmla="*/ 16 h 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71"/>
                <a:gd name="T59" fmla="*/ 102 w 102"/>
                <a:gd name="T60" fmla="*/ 71 h 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71">
                  <a:moveTo>
                    <a:pt x="98" y="16"/>
                  </a:moveTo>
                  <a:lnTo>
                    <a:pt x="101" y="13"/>
                  </a:lnTo>
                  <a:lnTo>
                    <a:pt x="102" y="10"/>
                  </a:lnTo>
                  <a:lnTo>
                    <a:pt x="102" y="6"/>
                  </a:lnTo>
                  <a:lnTo>
                    <a:pt x="99" y="3"/>
                  </a:lnTo>
                  <a:lnTo>
                    <a:pt x="98" y="2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90" y="2"/>
                  </a:lnTo>
                  <a:lnTo>
                    <a:pt x="5" y="56"/>
                  </a:lnTo>
                  <a:lnTo>
                    <a:pt x="2" y="59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7" y="71"/>
                  </a:lnTo>
                  <a:lnTo>
                    <a:pt x="12" y="71"/>
                  </a:lnTo>
                  <a:lnTo>
                    <a:pt x="13" y="70"/>
                  </a:lnTo>
                  <a:lnTo>
                    <a:pt x="9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3829" y="124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4159" y="124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6" name="Rectangle 12"/>
            <p:cNvSpPr>
              <a:spLocks noChangeArrowheads="1"/>
            </p:cNvSpPr>
            <p:nvPr/>
          </p:nvSpPr>
          <p:spPr bwMode="auto">
            <a:xfrm>
              <a:off x="3829" y="149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7" name="Rectangle 13"/>
            <p:cNvSpPr>
              <a:spLocks noChangeArrowheads="1"/>
            </p:cNvSpPr>
            <p:nvPr/>
          </p:nvSpPr>
          <p:spPr bwMode="auto">
            <a:xfrm>
              <a:off x="4159" y="149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8" name="Rectangle 14"/>
            <p:cNvSpPr>
              <a:spLocks noChangeArrowheads="1"/>
            </p:cNvSpPr>
            <p:nvPr/>
          </p:nvSpPr>
          <p:spPr bwMode="auto">
            <a:xfrm>
              <a:off x="3829" y="1741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9" name="Rectangle 15"/>
            <p:cNvSpPr>
              <a:spLocks noChangeArrowheads="1"/>
            </p:cNvSpPr>
            <p:nvPr/>
          </p:nvSpPr>
          <p:spPr bwMode="auto">
            <a:xfrm>
              <a:off x="4159" y="1739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0" name="Freeform 16"/>
            <p:cNvSpPr>
              <a:spLocks noChangeAspect="1"/>
            </p:cNvSpPr>
            <p:nvPr/>
          </p:nvSpPr>
          <p:spPr bwMode="auto">
            <a:xfrm>
              <a:off x="3677" y="2433"/>
              <a:ext cx="104" cy="104"/>
            </a:xfrm>
            <a:custGeom>
              <a:avLst/>
              <a:gdLst>
                <a:gd name="T0" fmla="*/ 1 w 174"/>
                <a:gd name="T1" fmla="*/ 1 h 174"/>
                <a:gd name="T2" fmla="*/ 1 w 174"/>
                <a:gd name="T3" fmla="*/ 1 h 174"/>
                <a:gd name="T4" fmla="*/ 1 w 174"/>
                <a:gd name="T5" fmla="*/ 1 h 174"/>
                <a:gd name="T6" fmla="*/ 1 w 174"/>
                <a:gd name="T7" fmla="*/ 1 h 174"/>
                <a:gd name="T8" fmla="*/ 1 w 174"/>
                <a:gd name="T9" fmla="*/ 1 h 174"/>
                <a:gd name="T10" fmla="*/ 1 w 174"/>
                <a:gd name="T11" fmla="*/ 1 h 174"/>
                <a:gd name="T12" fmla="*/ 1 w 174"/>
                <a:gd name="T13" fmla="*/ 1 h 174"/>
                <a:gd name="T14" fmla="*/ 1 w 174"/>
                <a:gd name="T15" fmla="*/ 1 h 174"/>
                <a:gd name="T16" fmla="*/ 1 w 174"/>
                <a:gd name="T17" fmla="*/ 1 h 174"/>
                <a:gd name="T18" fmla="*/ 1 w 174"/>
                <a:gd name="T19" fmla="*/ 1 h 174"/>
                <a:gd name="T20" fmla="*/ 1 w 174"/>
                <a:gd name="T21" fmla="*/ 1 h 174"/>
                <a:gd name="T22" fmla="*/ 1 w 174"/>
                <a:gd name="T23" fmla="*/ 1 h 174"/>
                <a:gd name="T24" fmla="*/ 1 w 174"/>
                <a:gd name="T25" fmla="*/ 1 h 174"/>
                <a:gd name="T26" fmla="*/ 1 w 174"/>
                <a:gd name="T27" fmla="*/ 1 h 174"/>
                <a:gd name="T28" fmla="*/ 1 w 174"/>
                <a:gd name="T29" fmla="*/ 1 h 174"/>
                <a:gd name="T30" fmla="*/ 1 w 174"/>
                <a:gd name="T31" fmla="*/ 1 h 174"/>
                <a:gd name="T32" fmla="*/ 1 w 174"/>
                <a:gd name="T33" fmla="*/ 0 h 174"/>
                <a:gd name="T34" fmla="*/ 1 w 174"/>
                <a:gd name="T35" fmla="*/ 1 h 174"/>
                <a:gd name="T36" fmla="*/ 1 w 174"/>
                <a:gd name="T37" fmla="*/ 1 h 174"/>
                <a:gd name="T38" fmla="*/ 1 w 174"/>
                <a:gd name="T39" fmla="*/ 1 h 174"/>
                <a:gd name="T40" fmla="*/ 1 w 174"/>
                <a:gd name="T41" fmla="*/ 1 h 174"/>
                <a:gd name="T42" fmla="*/ 0 w 174"/>
                <a:gd name="T43" fmla="*/ 1 h 174"/>
                <a:gd name="T44" fmla="*/ 1 w 174"/>
                <a:gd name="T45" fmla="*/ 1 h 174"/>
                <a:gd name="T46" fmla="*/ 1 w 174"/>
                <a:gd name="T47" fmla="*/ 1 h 174"/>
                <a:gd name="T48" fmla="*/ 1 w 174"/>
                <a:gd name="T49" fmla="*/ 1 h 174"/>
                <a:gd name="T50" fmla="*/ 1 w 174"/>
                <a:gd name="T51" fmla="*/ 1 h 174"/>
                <a:gd name="T52" fmla="*/ 1 w 174"/>
                <a:gd name="T53" fmla="*/ 1 h 174"/>
                <a:gd name="T54" fmla="*/ 1 w 174"/>
                <a:gd name="T55" fmla="*/ 1 h 174"/>
                <a:gd name="T56" fmla="*/ 1 w 174"/>
                <a:gd name="T57" fmla="*/ 1 h 174"/>
                <a:gd name="T58" fmla="*/ 1 w 174"/>
                <a:gd name="T59" fmla="*/ 1 h 174"/>
                <a:gd name="T60" fmla="*/ 1 w 174"/>
                <a:gd name="T61" fmla="*/ 1 h 174"/>
                <a:gd name="T62" fmla="*/ 1 w 174"/>
                <a:gd name="T63" fmla="*/ 1 h 174"/>
                <a:gd name="T64" fmla="*/ 1 w 174"/>
                <a:gd name="T65" fmla="*/ 1 h 174"/>
                <a:gd name="T66" fmla="*/ 1 w 174"/>
                <a:gd name="T67" fmla="*/ 1 h 174"/>
                <a:gd name="T68" fmla="*/ 1 w 174"/>
                <a:gd name="T69" fmla="*/ 1 h 174"/>
                <a:gd name="T70" fmla="*/ 1 w 174"/>
                <a:gd name="T71" fmla="*/ 1 h 174"/>
                <a:gd name="T72" fmla="*/ 1 w 174"/>
                <a:gd name="T73" fmla="*/ 1 h 174"/>
                <a:gd name="T74" fmla="*/ 1 w 174"/>
                <a:gd name="T75" fmla="*/ 1 h 174"/>
                <a:gd name="T76" fmla="*/ 1 w 174"/>
                <a:gd name="T77" fmla="*/ 1 h 174"/>
                <a:gd name="T78" fmla="*/ 1 w 174"/>
                <a:gd name="T79" fmla="*/ 1 h 174"/>
                <a:gd name="T80" fmla="*/ 1 w 174"/>
                <a:gd name="T81" fmla="*/ 1 h 174"/>
                <a:gd name="T82" fmla="*/ 1 w 174"/>
                <a:gd name="T83" fmla="*/ 1 h 174"/>
                <a:gd name="T84" fmla="*/ 1 w 174"/>
                <a:gd name="T85" fmla="*/ 1 h 174"/>
                <a:gd name="T86" fmla="*/ 1 w 174"/>
                <a:gd name="T87" fmla="*/ 1 h 174"/>
                <a:gd name="T88" fmla="*/ 1 w 174"/>
                <a:gd name="T89" fmla="*/ 1 h 174"/>
                <a:gd name="T90" fmla="*/ 1 w 174"/>
                <a:gd name="T91" fmla="*/ 1 h 174"/>
                <a:gd name="T92" fmla="*/ 1 w 174"/>
                <a:gd name="T93" fmla="*/ 1 h 174"/>
                <a:gd name="T94" fmla="*/ 1 w 174"/>
                <a:gd name="T95" fmla="*/ 1 h 174"/>
                <a:gd name="T96" fmla="*/ 1 w 174"/>
                <a:gd name="T97" fmla="*/ 1 h 1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4"/>
                <a:gd name="T148" fmla="*/ 0 h 174"/>
                <a:gd name="T149" fmla="*/ 174 w 174"/>
                <a:gd name="T150" fmla="*/ 174 h 1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4" h="174">
                  <a:moveTo>
                    <a:pt x="0" y="86"/>
                  </a:moveTo>
                  <a:lnTo>
                    <a:pt x="0" y="99"/>
                  </a:lnTo>
                  <a:lnTo>
                    <a:pt x="1" y="103"/>
                  </a:lnTo>
                  <a:lnTo>
                    <a:pt x="1" y="107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3" y="131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18" y="140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9"/>
                  </a:lnTo>
                  <a:lnTo>
                    <a:pt x="40" y="160"/>
                  </a:lnTo>
                  <a:lnTo>
                    <a:pt x="49" y="166"/>
                  </a:lnTo>
                  <a:lnTo>
                    <a:pt x="53" y="167"/>
                  </a:lnTo>
                  <a:lnTo>
                    <a:pt x="56" y="168"/>
                  </a:lnTo>
                  <a:lnTo>
                    <a:pt x="64" y="171"/>
                  </a:lnTo>
                  <a:lnTo>
                    <a:pt x="68" y="171"/>
                  </a:lnTo>
                  <a:lnTo>
                    <a:pt x="72" y="173"/>
                  </a:lnTo>
                  <a:lnTo>
                    <a:pt x="81" y="173"/>
                  </a:lnTo>
                  <a:lnTo>
                    <a:pt x="84" y="174"/>
                  </a:lnTo>
                  <a:lnTo>
                    <a:pt x="91" y="173"/>
                  </a:lnTo>
                  <a:lnTo>
                    <a:pt x="99" y="173"/>
                  </a:lnTo>
                  <a:lnTo>
                    <a:pt x="103" y="171"/>
                  </a:lnTo>
                  <a:lnTo>
                    <a:pt x="107" y="171"/>
                  </a:lnTo>
                  <a:lnTo>
                    <a:pt x="116" y="168"/>
                  </a:lnTo>
                  <a:lnTo>
                    <a:pt x="118" y="167"/>
                  </a:lnTo>
                  <a:lnTo>
                    <a:pt x="123" y="166"/>
                  </a:lnTo>
                  <a:lnTo>
                    <a:pt x="131" y="160"/>
                  </a:lnTo>
                  <a:lnTo>
                    <a:pt x="135" y="159"/>
                  </a:lnTo>
                  <a:lnTo>
                    <a:pt x="141" y="153"/>
                  </a:lnTo>
                  <a:lnTo>
                    <a:pt x="145" y="152"/>
                  </a:lnTo>
                  <a:lnTo>
                    <a:pt x="152" y="145"/>
                  </a:lnTo>
                  <a:lnTo>
                    <a:pt x="153" y="140"/>
                  </a:lnTo>
                  <a:lnTo>
                    <a:pt x="159" y="135"/>
                  </a:lnTo>
                  <a:lnTo>
                    <a:pt x="160" y="131"/>
                  </a:lnTo>
                  <a:lnTo>
                    <a:pt x="166" y="122"/>
                  </a:lnTo>
                  <a:lnTo>
                    <a:pt x="167" y="118"/>
                  </a:lnTo>
                  <a:lnTo>
                    <a:pt x="169" y="115"/>
                  </a:lnTo>
                  <a:lnTo>
                    <a:pt x="171" y="107"/>
                  </a:lnTo>
                  <a:lnTo>
                    <a:pt x="171" y="103"/>
                  </a:lnTo>
                  <a:lnTo>
                    <a:pt x="173" y="99"/>
                  </a:lnTo>
                  <a:lnTo>
                    <a:pt x="173" y="90"/>
                  </a:lnTo>
                  <a:lnTo>
                    <a:pt x="174" y="83"/>
                  </a:lnTo>
                  <a:lnTo>
                    <a:pt x="173" y="81"/>
                  </a:lnTo>
                  <a:lnTo>
                    <a:pt x="173" y="72"/>
                  </a:lnTo>
                  <a:lnTo>
                    <a:pt x="171" y="68"/>
                  </a:lnTo>
                  <a:lnTo>
                    <a:pt x="171" y="64"/>
                  </a:lnTo>
                  <a:lnTo>
                    <a:pt x="169" y="56"/>
                  </a:lnTo>
                  <a:lnTo>
                    <a:pt x="167" y="53"/>
                  </a:lnTo>
                  <a:lnTo>
                    <a:pt x="166" y="49"/>
                  </a:lnTo>
                  <a:lnTo>
                    <a:pt x="160" y="40"/>
                  </a:lnTo>
                  <a:lnTo>
                    <a:pt x="159" y="36"/>
                  </a:lnTo>
                  <a:lnTo>
                    <a:pt x="153" y="30"/>
                  </a:lnTo>
                  <a:lnTo>
                    <a:pt x="152" y="28"/>
                  </a:lnTo>
                  <a:lnTo>
                    <a:pt x="141" y="18"/>
                  </a:lnTo>
                  <a:lnTo>
                    <a:pt x="137" y="17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3" y="7"/>
                  </a:lnTo>
                  <a:lnTo>
                    <a:pt x="118" y="5"/>
                  </a:lnTo>
                  <a:lnTo>
                    <a:pt x="116" y="4"/>
                  </a:lnTo>
                  <a:lnTo>
                    <a:pt x="107" y="1"/>
                  </a:lnTo>
                  <a:lnTo>
                    <a:pt x="103" y="1"/>
                  </a:lnTo>
                  <a:lnTo>
                    <a:pt x="99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56" y="4"/>
                  </a:lnTo>
                  <a:lnTo>
                    <a:pt x="53" y="5"/>
                  </a:lnTo>
                  <a:lnTo>
                    <a:pt x="49" y="7"/>
                  </a:lnTo>
                  <a:lnTo>
                    <a:pt x="40" y="12"/>
                  </a:lnTo>
                  <a:lnTo>
                    <a:pt x="36" y="14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18" y="30"/>
                  </a:lnTo>
                  <a:lnTo>
                    <a:pt x="17" y="33"/>
                  </a:lnTo>
                  <a:lnTo>
                    <a:pt x="14" y="36"/>
                  </a:lnTo>
                  <a:lnTo>
                    <a:pt x="13" y="40"/>
                  </a:lnTo>
                  <a:lnTo>
                    <a:pt x="7" y="49"/>
                  </a:lnTo>
                  <a:lnTo>
                    <a:pt x="6" y="53"/>
                  </a:lnTo>
                  <a:lnTo>
                    <a:pt x="4" y="56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17" y="75"/>
                  </a:lnTo>
                  <a:lnTo>
                    <a:pt x="18" y="71"/>
                  </a:lnTo>
                  <a:lnTo>
                    <a:pt x="18" y="6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4" y="54"/>
                  </a:lnTo>
                  <a:lnTo>
                    <a:pt x="24" y="53"/>
                  </a:lnTo>
                  <a:lnTo>
                    <a:pt x="27" y="49"/>
                  </a:lnTo>
                  <a:lnTo>
                    <a:pt x="28" y="47"/>
                  </a:lnTo>
                  <a:lnTo>
                    <a:pt x="31" y="44"/>
                  </a:lnTo>
                  <a:lnTo>
                    <a:pt x="32" y="42"/>
                  </a:lnTo>
                  <a:lnTo>
                    <a:pt x="42" y="32"/>
                  </a:lnTo>
                  <a:lnTo>
                    <a:pt x="45" y="30"/>
                  </a:lnTo>
                  <a:lnTo>
                    <a:pt x="47" y="28"/>
                  </a:lnTo>
                  <a:lnTo>
                    <a:pt x="49" y="26"/>
                  </a:lnTo>
                  <a:lnTo>
                    <a:pt x="53" y="24"/>
                  </a:lnTo>
                  <a:lnTo>
                    <a:pt x="54" y="24"/>
                  </a:lnTo>
                  <a:lnTo>
                    <a:pt x="59" y="22"/>
                  </a:lnTo>
                  <a:lnTo>
                    <a:pt x="61" y="21"/>
                  </a:lnTo>
                  <a:lnTo>
                    <a:pt x="66" y="19"/>
                  </a:lnTo>
                  <a:lnTo>
                    <a:pt x="67" y="18"/>
                  </a:lnTo>
                  <a:lnTo>
                    <a:pt x="71" y="18"/>
                  </a:lnTo>
                  <a:lnTo>
                    <a:pt x="75" y="17"/>
                  </a:lnTo>
                  <a:lnTo>
                    <a:pt x="86" y="17"/>
                  </a:lnTo>
                  <a:lnTo>
                    <a:pt x="96" y="17"/>
                  </a:lnTo>
                  <a:lnTo>
                    <a:pt x="100" y="18"/>
                  </a:lnTo>
                  <a:lnTo>
                    <a:pt x="105" y="18"/>
                  </a:lnTo>
                  <a:lnTo>
                    <a:pt x="106" y="19"/>
                  </a:lnTo>
                  <a:lnTo>
                    <a:pt x="110" y="21"/>
                  </a:lnTo>
                  <a:lnTo>
                    <a:pt x="113" y="22"/>
                  </a:lnTo>
                  <a:lnTo>
                    <a:pt x="117" y="24"/>
                  </a:lnTo>
                  <a:lnTo>
                    <a:pt x="118" y="24"/>
                  </a:lnTo>
                  <a:lnTo>
                    <a:pt x="123" y="26"/>
                  </a:lnTo>
                  <a:lnTo>
                    <a:pt x="124" y="28"/>
                  </a:lnTo>
                  <a:lnTo>
                    <a:pt x="128" y="30"/>
                  </a:lnTo>
                  <a:lnTo>
                    <a:pt x="132" y="32"/>
                  </a:lnTo>
                  <a:lnTo>
                    <a:pt x="138" y="39"/>
                  </a:lnTo>
                  <a:lnTo>
                    <a:pt x="139" y="42"/>
                  </a:lnTo>
                  <a:lnTo>
                    <a:pt x="145" y="47"/>
                  </a:lnTo>
                  <a:lnTo>
                    <a:pt x="146" y="49"/>
                  </a:lnTo>
                  <a:lnTo>
                    <a:pt x="149" y="53"/>
                  </a:lnTo>
                  <a:lnTo>
                    <a:pt x="149" y="54"/>
                  </a:lnTo>
                  <a:lnTo>
                    <a:pt x="150" y="58"/>
                  </a:lnTo>
                  <a:lnTo>
                    <a:pt x="152" y="61"/>
                  </a:lnTo>
                  <a:lnTo>
                    <a:pt x="153" y="65"/>
                  </a:lnTo>
                  <a:lnTo>
                    <a:pt x="155" y="67"/>
                  </a:lnTo>
                  <a:lnTo>
                    <a:pt x="155" y="71"/>
                  </a:lnTo>
                  <a:lnTo>
                    <a:pt x="156" y="75"/>
                  </a:lnTo>
                  <a:lnTo>
                    <a:pt x="156" y="83"/>
                  </a:lnTo>
                  <a:lnTo>
                    <a:pt x="157" y="89"/>
                  </a:lnTo>
                  <a:lnTo>
                    <a:pt x="159" y="82"/>
                  </a:lnTo>
                  <a:lnTo>
                    <a:pt x="156" y="88"/>
                  </a:lnTo>
                  <a:lnTo>
                    <a:pt x="156" y="96"/>
                  </a:lnTo>
                  <a:lnTo>
                    <a:pt x="155" y="100"/>
                  </a:lnTo>
                  <a:lnTo>
                    <a:pt x="155" y="104"/>
                  </a:lnTo>
                  <a:lnTo>
                    <a:pt x="153" y="106"/>
                  </a:lnTo>
                  <a:lnTo>
                    <a:pt x="152" y="110"/>
                  </a:lnTo>
                  <a:lnTo>
                    <a:pt x="150" y="113"/>
                  </a:lnTo>
                  <a:lnTo>
                    <a:pt x="149" y="117"/>
                  </a:lnTo>
                  <a:lnTo>
                    <a:pt x="149" y="118"/>
                  </a:lnTo>
                  <a:lnTo>
                    <a:pt x="146" y="122"/>
                  </a:lnTo>
                  <a:lnTo>
                    <a:pt x="145" y="124"/>
                  </a:lnTo>
                  <a:lnTo>
                    <a:pt x="142" y="127"/>
                  </a:lnTo>
                  <a:lnTo>
                    <a:pt x="139" y="132"/>
                  </a:lnTo>
                  <a:lnTo>
                    <a:pt x="138" y="134"/>
                  </a:lnTo>
                  <a:lnTo>
                    <a:pt x="134" y="138"/>
                  </a:lnTo>
                  <a:lnTo>
                    <a:pt x="132" y="139"/>
                  </a:lnTo>
                  <a:lnTo>
                    <a:pt x="127" y="142"/>
                  </a:lnTo>
                  <a:lnTo>
                    <a:pt x="124" y="145"/>
                  </a:lnTo>
                  <a:lnTo>
                    <a:pt x="123" y="146"/>
                  </a:lnTo>
                  <a:lnTo>
                    <a:pt x="118" y="149"/>
                  </a:lnTo>
                  <a:lnTo>
                    <a:pt x="117" y="149"/>
                  </a:lnTo>
                  <a:lnTo>
                    <a:pt x="113" y="150"/>
                  </a:lnTo>
                  <a:lnTo>
                    <a:pt x="110" y="152"/>
                  </a:lnTo>
                  <a:lnTo>
                    <a:pt x="106" y="153"/>
                  </a:lnTo>
                  <a:lnTo>
                    <a:pt x="105" y="154"/>
                  </a:lnTo>
                  <a:lnTo>
                    <a:pt x="100" y="154"/>
                  </a:lnTo>
                  <a:lnTo>
                    <a:pt x="96" y="156"/>
                  </a:lnTo>
                  <a:lnTo>
                    <a:pt x="88" y="156"/>
                  </a:lnTo>
                  <a:lnTo>
                    <a:pt x="82" y="159"/>
                  </a:lnTo>
                  <a:lnTo>
                    <a:pt x="89" y="157"/>
                  </a:lnTo>
                  <a:lnTo>
                    <a:pt x="84" y="156"/>
                  </a:lnTo>
                  <a:lnTo>
                    <a:pt x="75" y="156"/>
                  </a:lnTo>
                  <a:lnTo>
                    <a:pt x="71" y="154"/>
                  </a:lnTo>
                  <a:lnTo>
                    <a:pt x="67" y="154"/>
                  </a:lnTo>
                  <a:lnTo>
                    <a:pt x="66" y="153"/>
                  </a:lnTo>
                  <a:lnTo>
                    <a:pt x="61" y="152"/>
                  </a:lnTo>
                  <a:lnTo>
                    <a:pt x="59" y="150"/>
                  </a:lnTo>
                  <a:lnTo>
                    <a:pt x="54" y="149"/>
                  </a:lnTo>
                  <a:lnTo>
                    <a:pt x="53" y="149"/>
                  </a:lnTo>
                  <a:lnTo>
                    <a:pt x="49" y="146"/>
                  </a:lnTo>
                  <a:lnTo>
                    <a:pt x="47" y="145"/>
                  </a:lnTo>
                  <a:lnTo>
                    <a:pt x="42" y="139"/>
                  </a:lnTo>
                  <a:lnTo>
                    <a:pt x="39" y="138"/>
                  </a:lnTo>
                  <a:lnTo>
                    <a:pt x="32" y="132"/>
                  </a:lnTo>
                  <a:lnTo>
                    <a:pt x="31" y="128"/>
                  </a:lnTo>
                  <a:lnTo>
                    <a:pt x="28" y="124"/>
                  </a:lnTo>
                  <a:lnTo>
                    <a:pt x="27" y="122"/>
                  </a:lnTo>
                  <a:lnTo>
                    <a:pt x="24" y="118"/>
                  </a:lnTo>
                  <a:lnTo>
                    <a:pt x="24" y="117"/>
                  </a:lnTo>
                  <a:lnTo>
                    <a:pt x="22" y="113"/>
                  </a:lnTo>
                  <a:lnTo>
                    <a:pt x="21" y="110"/>
                  </a:lnTo>
                  <a:lnTo>
                    <a:pt x="20" y="106"/>
                  </a:lnTo>
                  <a:lnTo>
                    <a:pt x="18" y="104"/>
                  </a:lnTo>
                  <a:lnTo>
                    <a:pt x="18" y="100"/>
                  </a:lnTo>
                  <a:lnTo>
                    <a:pt x="17" y="96"/>
                  </a:lnTo>
                  <a:lnTo>
                    <a:pt x="1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0131" name="Rectangle 17"/>
            <p:cNvSpPr>
              <a:spLocks noChangeArrowheads="1"/>
            </p:cNvSpPr>
            <p:nvPr/>
          </p:nvSpPr>
          <p:spPr bwMode="auto">
            <a:xfrm>
              <a:off x="3857" y="2415"/>
              <a:ext cx="4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CLEAR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2" name="Rectangle 18"/>
            <p:cNvSpPr>
              <a:spLocks noChangeArrowheads="1"/>
            </p:cNvSpPr>
            <p:nvPr/>
          </p:nvSpPr>
          <p:spPr bwMode="auto">
            <a:xfrm>
              <a:off x="3883" y="1997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3" name="Rectangle 19"/>
            <p:cNvSpPr>
              <a:spLocks noChangeArrowheads="1"/>
            </p:cNvSpPr>
            <p:nvPr/>
          </p:nvSpPr>
          <p:spPr bwMode="auto">
            <a:xfrm>
              <a:off x="3857" y="2206"/>
              <a:ext cx="3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4" name="Freeform 20"/>
            <p:cNvSpPr>
              <a:spLocks/>
            </p:cNvSpPr>
            <p:nvPr/>
          </p:nvSpPr>
          <p:spPr bwMode="auto">
            <a:xfrm>
              <a:off x="3535" y="1070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49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49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8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49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49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5" name="Freeform 21"/>
            <p:cNvSpPr>
              <a:spLocks/>
            </p:cNvSpPr>
            <p:nvPr/>
          </p:nvSpPr>
          <p:spPr bwMode="auto">
            <a:xfrm>
              <a:off x="3543" y="1313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2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2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2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6" name="Freeform 22"/>
            <p:cNvSpPr>
              <a:spLocks/>
            </p:cNvSpPr>
            <p:nvPr/>
          </p:nvSpPr>
          <p:spPr bwMode="auto">
            <a:xfrm>
              <a:off x="3543" y="1549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50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50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9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7" name="Freeform 23"/>
            <p:cNvSpPr>
              <a:spLocks/>
            </p:cNvSpPr>
            <p:nvPr/>
          </p:nvSpPr>
          <p:spPr bwMode="auto">
            <a:xfrm>
              <a:off x="3543" y="1809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8" name="Freeform 24"/>
            <p:cNvSpPr>
              <a:spLocks/>
            </p:cNvSpPr>
            <p:nvPr/>
          </p:nvSpPr>
          <p:spPr bwMode="auto">
            <a:xfrm>
              <a:off x="3543" y="2071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5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5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9" name="Rectangle 25"/>
            <p:cNvSpPr>
              <a:spLocks noChangeArrowheads="1"/>
            </p:cNvSpPr>
            <p:nvPr/>
          </p:nvSpPr>
          <p:spPr bwMode="auto">
            <a:xfrm>
              <a:off x="3139" y="1986"/>
              <a:ext cx="4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900" b="1">
                  <a:solidFill>
                    <a:srgbClr val="000000"/>
                  </a:solidFill>
                  <a:latin typeface="Swiss 721 SWA" charset="0"/>
                </a:rPr>
                <a:t>Clock</a:t>
              </a:r>
              <a:endParaRPr lang="en-US" altLang="fa-IR" sz="12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0" name="Freeform 26"/>
            <p:cNvSpPr>
              <a:spLocks/>
            </p:cNvSpPr>
            <p:nvPr/>
          </p:nvSpPr>
          <p:spPr bwMode="auto">
            <a:xfrm>
              <a:off x="3487" y="2480"/>
              <a:ext cx="199" cy="17"/>
            </a:xfrm>
            <a:custGeom>
              <a:avLst/>
              <a:gdLst>
                <a:gd name="T0" fmla="*/ 190 w 199"/>
                <a:gd name="T1" fmla="*/ 17 h 17"/>
                <a:gd name="T2" fmla="*/ 193 w 199"/>
                <a:gd name="T3" fmla="*/ 17 h 17"/>
                <a:gd name="T4" fmla="*/ 196 w 199"/>
                <a:gd name="T5" fmla="*/ 14 h 17"/>
                <a:gd name="T6" fmla="*/ 199 w 199"/>
                <a:gd name="T7" fmla="*/ 11 h 17"/>
                <a:gd name="T8" fmla="*/ 199 w 199"/>
                <a:gd name="T9" fmla="*/ 6 h 17"/>
                <a:gd name="T10" fmla="*/ 196 w 199"/>
                <a:gd name="T11" fmla="*/ 3 h 17"/>
                <a:gd name="T12" fmla="*/ 193 w 199"/>
                <a:gd name="T13" fmla="*/ 0 h 17"/>
                <a:gd name="T14" fmla="*/ 5 w 199"/>
                <a:gd name="T15" fmla="*/ 0 h 17"/>
                <a:gd name="T16" fmla="*/ 2 w 199"/>
                <a:gd name="T17" fmla="*/ 3 h 17"/>
                <a:gd name="T18" fmla="*/ 0 w 199"/>
                <a:gd name="T19" fmla="*/ 6 h 17"/>
                <a:gd name="T20" fmla="*/ 0 w 199"/>
                <a:gd name="T21" fmla="*/ 11 h 17"/>
                <a:gd name="T22" fmla="*/ 2 w 199"/>
                <a:gd name="T23" fmla="*/ 14 h 17"/>
                <a:gd name="T24" fmla="*/ 5 w 199"/>
                <a:gd name="T25" fmla="*/ 17 h 17"/>
                <a:gd name="T26" fmla="*/ 8 w 199"/>
                <a:gd name="T27" fmla="*/ 17 h 17"/>
                <a:gd name="T28" fmla="*/ 190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0" y="17"/>
                  </a:moveTo>
                  <a:lnTo>
                    <a:pt x="193" y="17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9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1" name="Rectangle 27"/>
            <p:cNvSpPr>
              <a:spLocks noChangeArrowheads="1"/>
            </p:cNvSpPr>
            <p:nvPr/>
          </p:nvSpPr>
          <p:spPr bwMode="auto">
            <a:xfrm>
              <a:off x="3402" y="9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2" name="Rectangle 28"/>
            <p:cNvSpPr>
              <a:spLocks noChangeArrowheads="1"/>
            </p:cNvSpPr>
            <p:nvPr/>
          </p:nvSpPr>
          <p:spPr bwMode="auto">
            <a:xfrm>
              <a:off x="3410" y="122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3" name="Rectangle 29"/>
            <p:cNvSpPr>
              <a:spLocks noChangeArrowheads="1"/>
            </p:cNvSpPr>
            <p:nvPr/>
          </p:nvSpPr>
          <p:spPr bwMode="auto">
            <a:xfrm>
              <a:off x="3410" y="142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4" name="Rectangle 30"/>
            <p:cNvSpPr>
              <a:spLocks noChangeArrowheads="1"/>
            </p:cNvSpPr>
            <p:nvPr/>
          </p:nvSpPr>
          <p:spPr bwMode="auto">
            <a:xfrm>
              <a:off x="3402" y="169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5" name="Rectangle 31"/>
            <p:cNvSpPr>
              <a:spLocks noChangeArrowheads="1"/>
            </p:cNvSpPr>
            <p:nvPr/>
          </p:nvSpPr>
          <p:spPr bwMode="auto">
            <a:xfrm>
              <a:off x="3016" y="2395"/>
              <a:ext cx="4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Reset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6" name="Freeform 32"/>
            <p:cNvSpPr>
              <a:spLocks/>
            </p:cNvSpPr>
            <p:nvPr/>
          </p:nvSpPr>
          <p:spPr bwMode="auto">
            <a:xfrm>
              <a:off x="2784" y="2271"/>
              <a:ext cx="17" cy="539"/>
            </a:xfrm>
            <a:custGeom>
              <a:avLst/>
              <a:gdLst>
                <a:gd name="T0" fmla="*/ 0 w 17"/>
                <a:gd name="T1" fmla="*/ 531 h 539"/>
                <a:gd name="T2" fmla="*/ 0 w 17"/>
                <a:gd name="T3" fmla="*/ 534 h 539"/>
                <a:gd name="T4" fmla="*/ 3 w 17"/>
                <a:gd name="T5" fmla="*/ 536 h 539"/>
                <a:gd name="T6" fmla="*/ 6 w 17"/>
                <a:gd name="T7" fmla="*/ 539 h 539"/>
                <a:gd name="T8" fmla="*/ 11 w 17"/>
                <a:gd name="T9" fmla="*/ 539 h 539"/>
                <a:gd name="T10" fmla="*/ 14 w 17"/>
                <a:gd name="T11" fmla="*/ 536 h 539"/>
                <a:gd name="T12" fmla="*/ 17 w 17"/>
                <a:gd name="T13" fmla="*/ 534 h 539"/>
                <a:gd name="T14" fmla="*/ 17 w 17"/>
                <a:gd name="T15" fmla="*/ 6 h 539"/>
                <a:gd name="T16" fmla="*/ 14 w 17"/>
                <a:gd name="T17" fmla="*/ 3 h 539"/>
                <a:gd name="T18" fmla="*/ 11 w 17"/>
                <a:gd name="T19" fmla="*/ 0 h 539"/>
                <a:gd name="T20" fmla="*/ 6 w 17"/>
                <a:gd name="T21" fmla="*/ 0 h 539"/>
                <a:gd name="T22" fmla="*/ 3 w 17"/>
                <a:gd name="T23" fmla="*/ 3 h 539"/>
                <a:gd name="T24" fmla="*/ 0 w 17"/>
                <a:gd name="T25" fmla="*/ 6 h 539"/>
                <a:gd name="T26" fmla="*/ 0 w 17"/>
                <a:gd name="T27" fmla="*/ 9 h 539"/>
                <a:gd name="T28" fmla="*/ 0 w 17"/>
                <a:gd name="T29" fmla="*/ 531 h 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539"/>
                <a:gd name="T47" fmla="*/ 17 w 17"/>
                <a:gd name="T48" fmla="*/ 539 h 5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539">
                  <a:moveTo>
                    <a:pt x="0" y="531"/>
                  </a:moveTo>
                  <a:lnTo>
                    <a:pt x="0" y="534"/>
                  </a:lnTo>
                  <a:lnTo>
                    <a:pt x="3" y="536"/>
                  </a:lnTo>
                  <a:lnTo>
                    <a:pt x="6" y="539"/>
                  </a:lnTo>
                  <a:lnTo>
                    <a:pt x="11" y="539"/>
                  </a:lnTo>
                  <a:lnTo>
                    <a:pt x="14" y="536"/>
                  </a:lnTo>
                  <a:lnTo>
                    <a:pt x="17" y="534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7" name="Freeform 33"/>
            <p:cNvSpPr>
              <a:spLocks/>
            </p:cNvSpPr>
            <p:nvPr/>
          </p:nvSpPr>
          <p:spPr bwMode="auto">
            <a:xfrm>
              <a:off x="5017" y="1209"/>
              <a:ext cx="216" cy="415"/>
            </a:xfrm>
            <a:custGeom>
              <a:avLst/>
              <a:gdLst>
                <a:gd name="T0" fmla="*/ 5 w 216"/>
                <a:gd name="T1" fmla="*/ 0 h 415"/>
                <a:gd name="T2" fmla="*/ 0 w 216"/>
                <a:gd name="T3" fmla="*/ 6 h 415"/>
                <a:gd name="T4" fmla="*/ 2 w 216"/>
                <a:gd name="T5" fmla="*/ 14 h 415"/>
                <a:gd name="T6" fmla="*/ 28 w 216"/>
                <a:gd name="T7" fmla="*/ 17 h 415"/>
                <a:gd name="T8" fmla="*/ 74 w 216"/>
                <a:gd name="T9" fmla="*/ 28 h 415"/>
                <a:gd name="T10" fmla="*/ 90 w 216"/>
                <a:gd name="T11" fmla="*/ 35 h 415"/>
                <a:gd name="T12" fmla="*/ 113 w 216"/>
                <a:gd name="T13" fmla="*/ 49 h 415"/>
                <a:gd name="T14" fmla="*/ 128 w 216"/>
                <a:gd name="T15" fmla="*/ 60 h 415"/>
                <a:gd name="T16" fmla="*/ 143 w 216"/>
                <a:gd name="T17" fmla="*/ 71 h 415"/>
                <a:gd name="T18" fmla="*/ 154 w 216"/>
                <a:gd name="T19" fmla="*/ 86 h 415"/>
                <a:gd name="T20" fmla="*/ 165 w 216"/>
                <a:gd name="T21" fmla="*/ 102 h 415"/>
                <a:gd name="T22" fmla="*/ 179 w 216"/>
                <a:gd name="T23" fmla="*/ 124 h 415"/>
                <a:gd name="T24" fmla="*/ 186 w 216"/>
                <a:gd name="T25" fmla="*/ 141 h 415"/>
                <a:gd name="T26" fmla="*/ 197 w 216"/>
                <a:gd name="T27" fmla="*/ 187 h 415"/>
                <a:gd name="T28" fmla="*/ 199 w 216"/>
                <a:gd name="T29" fmla="*/ 209 h 415"/>
                <a:gd name="T30" fmla="*/ 197 w 216"/>
                <a:gd name="T31" fmla="*/ 217 h 415"/>
                <a:gd name="T32" fmla="*/ 195 w 216"/>
                <a:gd name="T33" fmla="*/ 245 h 415"/>
                <a:gd name="T34" fmla="*/ 184 w 216"/>
                <a:gd name="T35" fmla="*/ 280 h 415"/>
                <a:gd name="T36" fmla="*/ 171 w 216"/>
                <a:gd name="T37" fmla="*/ 306 h 415"/>
                <a:gd name="T38" fmla="*/ 160 w 216"/>
                <a:gd name="T39" fmla="*/ 320 h 415"/>
                <a:gd name="T40" fmla="*/ 147 w 216"/>
                <a:gd name="T41" fmla="*/ 336 h 415"/>
                <a:gd name="T42" fmla="*/ 136 w 216"/>
                <a:gd name="T43" fmla="*/ 347 h 415"/>
                <a:gd name="T44" fmla="*/ 121 w 216"/>
                <a:gd name="T45" fmla="*/ 359 h 415"/>
                <a:gd name="T46" fmla="*/ 107 w 216"/>
                <a:gd name="T47" fmla="*/ 370 h 415"/>
                <a:gd name="T48" fmla="*/ 80 w 216"/>
                <a:gd name="T49" fmla="*/ 383 h 415"/>
                <a:gd name="T50" fmla="*/ 46 w 216"/>
                <a:gd name="T51" fmla="*/ 394 h 415"/>
                <a:gd name="T52" fmla="*/ 18 w 216"/>
                <a:gd name="T53" fmla="*/ 397 h 415"/>
                <a:gd name="T54" fmla="*/ 8 w 216"/>
                <a:gd name="T55" fmla="*/ 398 h 415"/>
                <a:gd name="T56" fmla="*/ 2 w 216"/>
                <a:gd name="T57" fmla="*/ 401 h 415"/>
                <a:gd name="T58" fmla="*/ 0 w 216"/>
                <a:gd name="T59" fmla="*/ 409 h 415"/>
                <a:gd name="T60" fmla="*/ 5 w 216"/>
                <a:gd name="T61" fmla="*/ 415 h 415"/>
                <a:gd name="T62" fmla="*/ 9 w 216"/>
                <a:gd name="T63" fmla="*/ 415 h 415"/>
                <a:gd name="T64" fmla="*/ 28 w 216"/>
                <a:gd name="T65" fmla="*/ 413 h 415"/>
                <a:gd name="T66" fmla="*/ 79 w 216"/>
                <a:gd name="T67" fmla="*/ 402 h 415"/>
                <a:gd name="T68" fmla="*/ 99 w 216"/>
                <a:gd name="T69" fmla="*/ 393 h 415"/>
                <a:gd name="T70" fmla="*/ 124 w 216"/>
                <a:gd name="T71" fmla="*/ 379 h 415"/>
                <a:gd name="T72" fmla="*/ 139 w 216"/>
                <a:gd name="T73" fmla="*/ 368 h 415"/>
                <a:gd name="T74" fmla="*/ 154 w 216"/>
                <a:gd name="T75" fmla="*/ 354 h 415"/>
                <a:gd name="T76" fmla="*/ 168 w 216"/>
                <a:gd name="T77" fmla="*/ 338 h 415"/>
                <a:gd name="T78" fmla="*/ 179 w 216"/>
                <a:gd name="T79" fmla="*/ 323 h 415"/>
                <a:gd name="T80" fmla="*/ 193 w 216"/>
                <a:gd name="T81" fmla="*/ 298 h 415"/>
                <a:gd name="T82" fmla="*/ 203 w 216"/>
                <a:gd name="T83" fmla="*/ 278 h 415"/>
                <a:gd name="T84" fmla="*/ 214 w 216"/>
                <a:gd name="T85" fmla="*/ 227 h 415"/>
                <a:gd name="T86" fmla="*/ 216 w 216"/>
                <a:gd name="T87" fmla="*/ 209 h 415"/>
                <a:gd name="T88" fmla="*/ 214 w 216"/>
                <a:gd name="T89" fmla="*/ 196 h 415"/>
                <a:gd name="T90" fmla="*/ 211 w 216"/>
                <a:gd name="T91" fmla="*/ 166 h 415"/>
                <a:gd name="T92" fmla="*/ 197 w 216"/>
                <a:gd name="T93" fmla="*/ 125 h 415"/>
                <a:gd name="T94" fmla="*/ 185 w 216"/>
                <a:gd name="T95" fmla="*/ 99 h 415"/>
                <a:gd name="T96" fmla="*/ 174 w 216"/>
                <a:gd name="T97" fmla="*/ 82 h 415"/>
                <a:gd name="T98" fmla="*/ 161 w 216"/>
                <a:gd name="T99" fmla="*/ 67 h 415"/>
                <a:gd name="T100" fmla="*/ 147 w 216"/>
                <a:gd name="T101" fmla="*/ 53 h 415"/>
                <a:gd name="T102" fmla="*/ 132 w 216"/>
                <a:gd name="T103" fmla="*/ 40 h 415"/>
                <a:gd name="T104" fmla="*/ 115 w 216"/>
                <a:gd name="T105" fmla="*/ 29 h 415"/>
                <a:gd name="T106" fmla="*/ 89 w 216"/>
                <a:gd name="T107" fmla="*/ 17 h 415"/>
                <a:gd name="T108" fmla="*/ 48 w 216"/>
                <a:gd name="T109" fmla="*/ 3 h 415"/>
                <a:gd name="T110" fmla="*/ 8 w 216"/>
                <a:gd name="T111" fmla="*/ 0 h 4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6"/>
                <a:gd name="T169" fmla="*/ 0 h 415"/>
                <a:gd name="T170" fmla="*/ 216 w 216"/>
                <a:gd name="T171" fmla="*/ 415 h 41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6" h="41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8" y="17"/>
                  </a:lnTo>
                  <a:lnTo>
                    <a:pt x="46" y="19"/>
                  </a:lnTo>
                  <a:lnTo>
                    <a:pt x="74" y="28"/>
                  </a:lnTo>
                  <a:lnTo>
                    <a:pt x="80" y="31"/>
                  </a:lnTo>
                  <a:lnTo>
                    <a:pt x="90" y="35"/>
                  </a:lnTo>
                  <a:lnTo>
                    <a:pt x="107" y="43"/>
                  </a:lnTo>
                  <a:lnTo>
                    <a:pt x="113" y="49"/>
                  </a:lnTo>
                  <a:lnTo>
                    <a:pt x="121" y="54"/>
                  </a:lnTo>
                  <a:lnTo>
                    <a:pt x="128" y="60"/>
                  </a:lnTo>
                  <a:lnTo>
                    <a:pt x="136" y="67"/>
                  </a:lnTo>
                  <a:lnTo>
                    <a:pt x="143" y="71"/>
                  </a:lnTo>
                  <a:lnTo>
                    <a:pt x="147" y="78"/>
                  </a:lnTo>
                  <a:lnTo>
                    <a:pt x="154" y="86"/>
                  </a:lnTo>
                  <a:lnTo>
                    <a:pt x="160" y="93"/>
                  </a:lnTo>
                  <a:lnTo>
                    <a:pt x="165" y="102"/>
                  </a:lnTo>
                  <a:lnTo>
                    <a:pt x="171" y="107"/>
                  </a:lnTo>
                  <a:lnTo>
                    <a:pt x="179" y="124"/>
                  </a:lnTo>
                  <a:lnTo>
                    <a:pt x="184" y="134"/>
                  </a:lnTo>
                  <a:lnTo>
                    <a:pt x="186" y="141"/>
                  </a:lnTo>
                  <a:lnTo>
                    <a:pt x="195" y="168"/>
                  </a:lnTo>
                  <a:lnTo>
                    <a:pt x="197" y="187"/>
                  </a:lnTo>
                  <a:lnTo>
                    <a:pt x="197" y="196"/>
                  </a:lnTo>
                  <a:lnTo>
                    <a:pt x="199" y="209"/>
                  </a:lnTo>
                  <a:lnTo>
                    <a:pt x="199" y="206"/>
                  </a:lnTo>
                  <a:lnTo>
                    <a:pt x="197" y="217"/>
                  </a:lnTo>
                  <a:lnTo>
                    <a:pt x="197" y="227"/>
                  </a:lnTo>
                  <a:lnTo>
                    <a:pt x="195" y="245"/>
                  </a:lnTo>
                  <a:lnTo>
                    <a:pt x="186" y="273"/>
                  </a:lnTo>
                  <a:lnTo>
                    <a:pt x="184" y="280"/>
                  </a:lnTo>
                  <a:lnTo>
                    <a:pt x="179" y="290"/>
                  </a:lnTo>
                  <a:lnTo>
                    <a:pt x="171" y="306"/>
                  </a:lnTo>
                  <a:lnTo>
                    <a:pt x="165" y="312"/>
                  </a:lnTo>
                  <a:lnTo>
                    <a:pt x="160" y="320"/>
                  </a:lnTo>
                  <a:lnTo>
                    <a:pt x="154" y="327"/>
                  </a:lnTo>
                  <a:lnTo>
                    <a:pt x="147" y="336"/>
                  </a:lnTo>
                  <a:lnTo>
                    <a:pt x="143" y="342"/>
                  </a:lnTo>
                  <a:lnTo>
                    <a:pt x="136" y="347"/>
                  </a:lnTo>
                  <a:lnTo>
                    <a:pt x="128" y="354"/>
                  </a:lnTo>
                  <a:lnTo>
                    <a:pt x="121" y="359"/>
                  </a:lnTo>
                  <a:lnTo>
                    <a:pt x="113" y="365"/>
                  </a:lnTo>
                  <a:lnTo>
                    <a:pt x="107" y="370"/>
                  </a:lnTo>
                  <a:lnTo>
                    <a:pt x="90" y="379"/>
                  </a:lnTo>
                  <a:lnTo>
                    <a:pt x="80" y="383"/>
                  </a:lnTo>
                  <a:lnTo>
                    <a:pt x="74" y="386"/>
                  </a:lnTo>
                  <a:lnTo>
                    <a:pt x="46" y="394"/>
                  </a:lnTo>
                  <a:lnTo>
                    <a:pt x="28" y="397"/>
                  </a:lnTo>
                  <a:lnTo>
                    <a:pt x="18" y="397"/>
                  </a:lnTo>
                  <a:lnTo>
                    <a:pt x="7" y="398"/>
                  </a:lnTo>
                  <a:lnTo>
                    <a:pt x="8" y="398"/>
                  </a:lnTo>
                  <a:lnTo>
                    <a:pt x="5" y="398"/>
                  </a:lnTo>
                  <a:lnTo>
                    <a:pt x="2" y="401"/>
                  </a:lnTo>
                  <a:lnTo>
                    <a:pt x="0" y="404"/>
                  </a:lnTo>
                  <a:lnTo>
                    <a:pt x="0" y="409"/>
                  </a:lnTo>
                  <a:lnTo>
                    <a:pt x="2" y="412"/>
                  </a:lnTo>
                  <a:lnTo>
                    <a:pt x="5" y="415"/>
                  </a:lnTo>
                  <a:lnTo>
                    <a:pt x="8" y="415"/>
                  </a:lnTo>
                  <a:lnTo>
                    <a:pt x="9" y="415"/>
                  </a:lnTo>
                  <a:lnTo>
                    <a:pt x="18" y="413"/>
                  </a:lnTo>
                  <a:lnTo>
                    <a:pt x="28" y="413"/>
                  </a:lnTo>
                  <a:lnTo>
                    <a:pt x="48" y="411"/>
                  </a:lnTo>
                  <a:lnTo>
                    <a:pt x="79" y="402"/>
                  </a:lnTo>
                  <a:lnTo>
                    <a:pt x="89" y="397"/>
                  </a:lnTo>
                  <a:lnTo>
                    <a:pt x="99" y="393"/>
                  </a:lnTo>
                  <a:lnTo>
                    <a:pt x="115" y="384"/>
                  </a:lnTo>
                  <a:lnTo>
                    <a:pt x="124" y="379"/>
                  </a:lnTo>
                  <a:lnTo>
                    <a:pt x="132" y="373"/>
                  </a:lnTo>
                  <a:lnTo>
                    <a:pt x="139" y="368"/>
                  </a:lnTo>
                  <a:lnTo>
                    <a:pt x="147" y="361"/>
                  </a:lnTo>
                  <a:lnTo>
                    <a:pt x="154" y="354"/>
                  </a:lnTo>
                  <a:lnTo>
                    <a:pt x="161" y="347"/>
                  </a:lnTo>
                  <a:lnTo>
                    <a:pt x="168" y="338"/>
                  </a:lnTo>
                  <a:lnTo>
                    <a:pt x="174" y="331"/>
                  </a:lnTo>
                  <a:lnTo>
                    <a:pt x="179" y="323"/>
                  </a:lnTo>
                  <a:lnTo>
                    <a:pt x="185" y="315"/>
                  </a:lnTo>
                  <a:lnTo>
                    <a:pt x="193" y="298"/>
                  </a:lnTo>
                  <a:lnTo>
                    <a:pt x="197" y="288"/>
                  </a:lnTo>
                  <a:lnTo>
                    <a:pt x="203" y="278"/>
                  </a:lnTo>
                  <a:lnTo>
                    <a:pt x="211" y="248"/>
                  </a:lnTo>
                  <a:lnTo>
                    <a:pt x="214" y="227"/>
                  </a:lnTo>
                  <a:lnTo>
                    <a:pt x="214" y="217"/>
                  </a:lnTo>
                  <a:lnTo>
                    <a:pt x="216" y="209"/>
                  </a:lnTo>
                  <a:lnTo>
                    <a:pt x="216" y="206"/>
                  </a:lnTo>
                  <a:lnTo>
                    <a:pt x="214" y="196"/>
                  </a:lnTo>
                  <a:lnTo>
                    <a:pt x="214" y="187"/>
                  </a:lnTo>
                  <a:lnTo>
                    <a:pt x="211" y="166"/>
                  </a:lnTo>
                  <a:lnTo>
                    <a:pt x="203" y="135"/>
                  </a:lnTo>
                  <a:lnTo>
                    <a:pt x="197" y="125"/>
                  </a:lnTo>
                  <a:lnTo>
                    <a:pt x="193" y="116"/>
                  </a:lnTo>
                  <a:lnTo>
                    <a:pt x="185" y="99"/>
                  </a:lnTo>
                  <a:lnTo>
                    <a:pt x="179" y="90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1" y="67"/>
                  </a:lnTo>
                  <a:lnTo>
                    <a:pt x="154" y="60"/>
                  </a:lnTo>
                  <a:lnTo>
                    <a:pt x="147" y="53"/>
                  </a:lnTo>
                  <a:lnTo>
                    <a:pt x="139" y="46"/>
                  </a:lnTo>
                  <a:lnTo>
                    <a:pt x="132" y="40"/>
                  </a:lnTo>
                  <a:lnTo>
                    <a:pt x="124" y="35"/>
                  </a:lnTo>
                  <a:lnTo>
                    <a:pt x="115" y="29"/>
                  </a:lnTo>
                  <a:lnTo>
                    <a:pt x="99" y="21"/>
                  </a:lnTo>
                  <a:lnTo>
                    <a:pt x="89" y="17"/>
                  </a:lnTo>
                  <a:lnTo>
                    <a:pt x="79" y="11"/>
                  </a:lnTo>
                  <a:lnTo>
                    <a:pt x="48" y="3"/>
                  </a:lnTo>
                  <a:lnTo>
                    <a:pt x="2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8" name="Freeform 34"/>
            <p:cNvSpPr>
              <a:spLocks/>
            </p:cNvSpPr>
            <p:nvPr/>
          </p:nvSpPr>
          <p:spPr bwMode="auto">
            <a:xfrm>
              <a:off x="4745" y="1209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9" name="Freeform 35"/>
            <p:cNvSpPr>
              <a:spLocks/>
            </p:cNvSpPr>
            <p:nvPr/>
          </p:nvSpPr>
          <p:spPr bwMode="auto">
            <a:xfrm>
              <a:off x="4745" y="1610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0" name="Freeform 36"/>
            <p:cNvSpPr>
              <a:spLocks/>
            </p:cNvSpPr>
            <p:nvPr/>
          </p:nvSpPr>
          <p:spPr bwMode="auto">
            <a:xfrm>
              <a:off x="4745" y="1209"/>
              <a:ext cx="17" cy="418"/>
            </a:xfrm>
            <a:custGeom>
              <a:avLst/>
              <a:gdLst>
                <a:gd name="T0" fmla="*/ 17 w 17"/>
                <a:gd name="T1" fmla="*/ 8 h 418"/>
                <a:gd name="T2" fmla="*/ 17 w 17"/>
                <a:gd name="T3" fmla="*/ 6 h 418"/>
                <a:gd name="T4" fmla="*/ 14 w 17"/>
                <a:gd name="T5" fmla="*/ 3 h 418"/>
                <a:gd name="T6" fmla="*/ 11 w 17"/>
                <a:gd name="T7" fmla="*/ 0 h 418"/>
                <a:gd name="T8" fmla="*/ 6 w 17"/>
                <a:gd name="T9" fmla="*/ 0 h 418"/>
                <a:gd name="T10" fmla="*/ 3 w 17"/>
                <a:gd name="T11" fmla="*/ 3 h 418"/>
                <a:gd name="T12" fmla="*/ 0 w 17"/>
                <a:gd name="T13" fmla="*/ 6 h 418"/>
                <a:gd name="T14" fmla="*/ 0 w 17"/>
                <a:gd name="T15" fmla="*/ 412 h 418"/>
                <a:gd name="T16" fmla="*/ 3 w 17"/>
                <a:gd name="T17" fmla="*/ 415 h 418"/>
                <a:gd name="T18" fmla="*/ 6 w 17"/>
                <a:gd name="T19" fmla="*/ 418 h 418"/>
                <a:gd name="T20" fmla="*/ 11 w 17"/>
                <a:gd name="T21" fmla="*/ 418 h 418"/>
                <a:gd name="T22" fmla="*/ 14 w 17"/>
                <a:gd name="T23" fmla="*/ 415 h 418"/>
                <a:gd name="T24" fmla="*/ 17 w 17"/>
                <a:gd name="T25" fmla="*/ 412 h 418"/>
                <a:gd name="T26" fmla="*/ 17 w 17"/>
                <a:gd name="T27" fmla="*/ 409 h 418"/>
                <a:gd name="T28" fmla="*/ 17 w 17"/>
                <a:gd name="T29" fmla="*/ 8 h 4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418"/>
                <a:gd name="T47" fmla="*/ 17 w 17"/>
                <a:gd name="T48" fmla="*/ 418 h 4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41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12"/>
                  </a:lnTo>
                  <a:lnTo>
                    <a:pt x="3" y="415"/>
                  </a:lnTo>
                  <a:lnTo>
                    <a:pt x="6" y="418"/>
                  </a:lnTo>
                  <a:lnTo>
                    <a:pt x="11" y="418"/>
                  </a:lnTo>
                  <a:lnTo>
                    <a:pt x="14" y="415"/>
                  </a:lnTo>
                  <a:lnTo>
                    <a:pt x="17" y="412"/>
                  </a:lnTo>
                  <a:lnTo>
                    <a:pt x="17" y="40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1" name="Freeform 37"/>
            <p:cNvSpPr>
              <a:spLocks/>
            </p:cNvSpPr>
            <p:nvPr/>
          </p:nvSpPr>
          <p:spPr bwMode="auto">
            <a:xfrm>
              <a:off x="4397" y="1331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2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2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2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2" name="Freeform 38"/>
            <p:cNvSpPr>
              <a:spLocks/>
            </p:cNvSpPr>
            <p:nvPr/>
          </p:nvSpPr>
          <p:spPr bwMode="auto">
            <a:xfrm>
              <a:off x="4397" y="1540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1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1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3" name="Freeform 39"/>
            <p:cNvSpPr>
              <a:spLocks/>
            </p:cNvSpPr>
            <p:nvPr/>
          </p:nvSpPr>
          <p:spPr bwMode="auto">
            <a:xfrm>
              <a:off x="5389" y="1409"/>
              <a:ext cx="16" cy="1401"/>
            </a:xfrm>
            <a:custGeom>
              <a:avLst/>
              <a:gdLst>
                <a:gd name="T0" fmla="*/ 0 w 16"/>
                <a:gd name="T1" fmla="*/ 1393 h 1401"/>
                <a:gd name="T2" fmla="*/ 0 w 16"/>
                <a:gd name="T3" fmla="*/ 1396 h 1401"/>
                <a:gd name="T4" fmla="*/ 2 w 16"/>
                <a:gd name="T5" fmla="*/ 1398 h 1401"/>
                <a:gd name="T6" fmla="*/ 5 w 16"/>
                <a:gd name="T7" fmla="*/ 1401 h 1401"/>
                <a:gd name="T8" fmla="*/ 11 w 16"/>
                <a:gd name="T9" fmla="*/ 1401 h 1401"/>
                <a:gd name="T10" fmla="*/ 13 w 16"/>
                <a:gd name="T11" fmla="*/ 1398 h 1401"/>
                <a:gd name="T12" fmla="*/ 16 w 16"/>
                <a:gd name="T13" fmla="*/ 1396 h 1401"/>
                <a:gd name="T14" fmla="*/ 16 w 16"/>
                <a:gd name="T15" fmla="*/ 6 h 1401"/>
                <a:gd name="T16" fmla="*/ 13 w 16"/>
                <a:gd name="T17" fmla="*/ 3 h 1401"/>
                <a:gd name="T18" fmla="*/ 11 w 16"/>
                <a:gd name="T19" fmla="*/ 0 h 1401"/>
                <a:gd name="T20" fmla="*/ 5 w 16"/>
                <a:gd name="T21" fmla="*/ 0 h 1401"/>
                <a:gd name="T22" fmla="*/ 2 w 16"/>
                <a:gd name="T23" fmla="*/ 3 h 1401"/>
                <a:gd name="T24" fmla="*/ 0 w 16"/>
                <a:gd name="T25" fmla="*/ 6 h 1401"/>
                <a:gd name="T26" fmla="*/ 0 w 16"/>
                <a:gd name="T27" fmla="*/ 9 h 1401"/>
                <a:gd name="T28" fmla="*/ 0 w 16"/>
                <a:gd name="T29" fmla="*/ 1393 h 14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401"/>
                <a:gd name="T47" fmla="*/ 16 w 16"/>
                <a:gd name="T48" fmla="*/ 1401 h 14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401">
                  <a:moveTo>
                    <a:pt x="0" y="1393"/>
                  </a:moveTo>
                  <a:lnTo>
                    <a:pt x="0" y="1396"/>
                  </a:lnTo>
                  <a:lnTo>
                    <a:pt x="2" y="1398"/>
                  </a:lnTo>
                  <a:lnTo>
                    <a:pt x="5" y="1401"/>
                  </a:lnTo>
                  <a:lnTo>
                    <a:pt x="11" y="1401"/>
                  </a:lnTo>
                  <a:lnTo>
                    <a:pt x="13" y="1398"/>
                  </a:lnTo>
                  <a:lnTo>
                    <a:pt x="16" y="1396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4" name="Freeform 40"/>
            <p:cNvSpPr>
              <a:spLocks/>
            </p:cNvSpPr>
            <p:nvPr/>
          </p:nvSpPr>
          <p:spPr bwMode="auto">
            <a:xfrm>
              <a:off x="5206" y="1409"/>
              <a:ext cx="199" cy="17"/>
            </a:xfrm>
            <a:custGeom>
              <a:avLst/>
              <a:gdLst>
                <a:gd name="T0" fmla="*/ 191 w 199"/>
                <a:gd name="T1" fmla="*/ 17 h 17"/>
                <a:gd name="T2" fmla="*/ 194 w 199"/>
                <a:gd name="T3" fmla="*/ 17 h 17"/>
                <a:gd name="T4" fmla="*/ 196 w 199"/>
                <a:gd name="T5" fmla="*/ 14 h 17"/>
                <a:gd name="T6" fmla="*/ 199 w 199"/>
                <a:gd name="T7" fmla="*/ 12 h 17"/>
                <a:gd name="T8" fmla="*/ 199 w 199"/>
                <a:gd name="T9" fmla="*/ 6 h 17"/>
                <a:gd name="T10" fmla="*/ 196 w 199"/>
                <a:gd name="T11" fmla="*/ 3 h 17"/>
                <a:gd name="T12" fmla="*/ 194 w 199"/>
                <a:gd name="T13" fmla="*/ 0 h 17"/>
                <a:gd name="T14" fmla="*/ 6 w 199"/>
                <a:gd name="T15" fmla="*/ 0 h 17"/>
                <a:gd name="T16" fmla="*/ 3 w 199"/>
                <a:gd name="T17" fmla="*/ 3 h 17"/>
                <a:gd name="T18" fmla="*/ 0 w 199"/>
                <a:gd name="T19" fmla="*/ 6 h 17"/>
                <a:gd name="T20" fmla="*/ 0 w 199"/>
                <a:gd name="T21" fmla="*/ 12 h 17"/>
                <a:gd name="T22" fmla="*/ 3 w 199"/>
                <a:gd name="T23" fmla="*/ 14 h 17"/>
                <a:gd name="T24" fmla="*/ 6 w 199"/>
                <a:gd name="T25" fmla="*/ 17 h 17"/>
                <a:gd name="T26" fmla="*/ 8 w 199"/>
                <a:gd name="T27" fmla="*/ 17 h 17"/>
                <a:gd name="T28" fmla="*/ 191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1" y="17"/>
                  </a:moveTo>
                  <a:lnTo>
                    <a:pt x="194" y="17"/>
                  </a:lnTo>
                  <a:lnTo>
                    <a:pt x="196" y="14"/>
                  </a:lnTo>
                  <a:lnTo>
                    <a:pt x="199" y="12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5" name="Line 41"/>
            <p:cNvSpPr>
              <a:spLocks noChangeShapeType="1"/>
            </p:cNvSpPr>
            <p:nvPr/>
          </p:nvSpPr>
          <p:spPr bwMode="auto">
            <a:xfrm>
              <a:off x="2800" y="2272"/>
              <a:ext cx="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6" name="Line 42"/>
            <p:cNvSpPr>
              <a:spLocks noChangeShapeType="1"/>
            </p:cNvSpPr>
            <p:nvPr/>
          </p:nvSpPr>
          <p:spPr bwMode="auto">
            <a:xfrm>
              <a:off x="2792" y="2800"/>
              <a:ext cx="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Registers and Counters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>
                <a:solidFill>
                  <a:srgbClr val="FF0000"/>
                </a:solidFill>
              </a:rPr>
              <a:t>An </a:t>
            </a:r>
            <a:r>
              <a:rPr lang="en-US" altLang="fa-IR" i="1" dirty="0" smtClean="0">
                <a:solidFill>
                  <a:srgbClr val="FF0000"/>
                </a:solidFill>
              </a:rPr>
              <a:t>n</a:t>
            </a:r>
            <a:r>
              <a:rPr lang="en-US" altLang="fa-IR" dirty="0" smtClean="0">
                <a:solidFill>
                  <a:srgbClr val="FF0000"/>
                </a:solidFill>
              </a:rPr>
              <a:t>-bit </a:t>
            </a:r>
            <a:r>
              <a:rPr lang="en-US" altLang="fa-IR" i="1" dirty="0" smtClean="0">
                <a:solidFill>
                  <a:srgbClr val="FF0000"/>
                </a:solidFill>
              </a:rPr>
              <a:t>register</a:t>
            </a:r>
          </a:p>
          <a:p>
            <a:pPr lvl="1" eaLnBrk="1" hangingPunct="1"/>
            <a:r>
              <a:rPr lang="en-US" altLang="fa-IR" i="1" dirty="0" smtClean="0"/>
              <a:t>n</a:t>
            </a:r>
            <a:r>
              <a:rPr lang="en-US" altLang="fa-IR" dirty="0" smtClean="0"/>
              <a:t> flip-flops </a:t>
            </a:r>
          </a:p>
          <a:p>
            <a:pPr lvl="1" eaLnBrk="1" hangingPunct="1"/>
            <a:r>
              <a:rPr lang="en-US" altLang="fa-IR" dirty="0" smtClean="0"/>
              <a:t>Capable of storing </a:t>
            </a:r>
            <a:r>
              <a:rPr lang="en-US" altLang="fa-IR" i="1" dirty="0" smtClean="0"/>
              <a:t>n</a:t>
            </a:r>
            <a:r>
              <a:rPr lang="en-US" altLang="fa-IR" dirty="0" smtClean="0"/>
              <a:t> bits of binary information.</a:t>
            </a:r>
          </a:p>
          <a:p>
            <a:pPr eaLnBrk="1" hangingPunct="1"/>
            <a:r>
              <a:rPr lang="en-US" altLang="fa-IR" i="1" dirty="0" smtClean="0">
                <a:solidFill>
                  <a:srgbClr val="FF0000"/>
                </a:solidFill>
              </a:rPr>
              <a:t>Counter:</a:t>
            </a:r>
            <a:r>
              <a:rPr lang="en-US" altLang="fa-IR" dirty="0" smtClean="0"/>
              <a:t> </a:t>
            </a:r>
          </a:p>
          <a:p>
            <a:pPr lvl="1" eaLnBrk="1" hangingPunct="1"/>
            <a:r>
              <a:rPr lang="en-US" altLang="fa-IR" dirty="0" smtClean="0"/>
              <a:t>FSM that goes through a predetermined sequence of states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593F557C-C50A-4ECA-9439-30A29C0D347F}" type="slidenum">
              <a:rPr lang="en-US" altLang="fa-IR">
                <a:latin typeface="Comic Sans MS" panose="030F0702030302020204" pitchFamily="66" charset="0"/>
              </a:rPr>
              <a:pPr/>
              <a:t>3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66"/>
          <p:cNvSpPr>
            <a:spLocks noGrp="1" noChangeArrowheads="1"/>
          </p:cNvSpPr>
          <p:nvPr>
            <p:ph type="title"/>
          </p:nvPr>
        </p:nvSpPr>
        <p:spPr>
          <a:xfrm>
            <a:off x="715963" y="76200"/>
            <a:ext cx="7772400" cy="1020763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Modulo 6 Counter Starting from 9</a:t>
            </a:r>
            <a:endParaRPr lang="en-US" altLang="fa-IR" sz="3600" dirty="0" smtClean="0">
              <a:solidFill>
                <a:schemeClr val="tx1"/>
              </a:solidFill>
            </a:endParaRPr>
          </a:p>
        </p:txBody>
      </p:sp>
      <p:sp>
        <p:nvSpPr>
          <p:cNvPr id="92163" name="Rectangle 1026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3513137" cy="4183063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Synchronous counter</a:t>
            </a: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Uses synchronous Load to</a:t>
            </a:r>
            <a:r>
              <a:rPr lang="en-US" altLang="fa-IR" sz="1800" dirty="0" smtClean="0">
                <a:cs typeface="Times New Roman" panose="02020603050405020304" pitchFamily="18" charset="0"/>
              </a:rPr>
              <a:t/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preset 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to 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9 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on Reset 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and detection 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of 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14.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Count 9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, 10, 11, 12, 13, 14, 9, 10, 11, 12, 13, 14, 9, </a:t>
            </a:r>
            <a:r>
              <a:rPr lang="en-US" altLang="fa-IR" sz="1800" dirty="0" smtClean="0">
                <a:cs typeface="Times New Roman" panose="02020603050405020304" pitchFamily="18" charset="0"/>
              </a:rPr>
              <a:t>…</a:t>
            </a:r>
            <a:endParaRPr lang="en-US" altLang="fa-IR" sz="1800" dirty="0" smtClean="0">
              <a:cs typeface="Times New Roman" panose="02020603050405020304" pitchFamily="18" charset="0"/>
            </a:endParaRPr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ED89A4-99A0-422C-9717-A54C08C26878}" type="slidenum">
              <a:rPr lang="en-US" altLang="fa-IR">
                <a:latin typeface="Comic Sans MS" panose="030F0702030302020204" pitchFamily="66" charset="0"/>
              </a:rPr>
              <a:pPr/>
              <a:t>30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2165" name="Rectangle 1076"/>
          <p:cNvSpPr>
            <a:spLocks noChangeArrowheads="1"/>
          </p:cNvSpPr>
          <p:nvPr/>
        </p:nvSpPr>
        <p:spPr bwMode="auto">
          <a:xfrm>
            <a:off x="3886200" y="1371600"/>
            <a:ext cx="51054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2166" name="Group 1027"/>
          <p:cNvGrpSpPr>
            <a:grpSpLocks/>
          </p:cNvGrpSpPr>
          <p:nvPr/>
        </p:nvGrpSpPr>
        <p:grpSpPr bwMode="auto">
          <a:xfrm>
            <a:off x="7416800" y="2022475"/>
            <a:ext cx="841375" cy="711200"/>
            <a:chOff x="4672" y="1322"/>
            <a:chExt cx="530" cy="448"/>
          </a:xfrm>
        </p:grpSpPr>
        <p:sp>
          <p:nvSpPr>
            <p:cNvPr id="92210" name="Freeform 1028"/>
            <p:cNvSpPr>
              <a:spLocks/>
            </p:cNvSpPr>
            <p:nvPr/>
          </p:nvSpPr>
          <p:spPr bwMode="auto">
            <a:xfrm>
              <a:off x="4973" y="1322"/>
              <a:ext cx="229" cy="445"/>
            </a:xfrm>
            <a:custGeom>
              <a:avLst/>
              <a:gdLst>
                <a:gd name="T0" fmla="*/ 7 w 229"/>
                <a:gd name="T1" fmla="*/ 0 h 445"/>
                <a:gd name="T2" fmla="*/ 1 w 229"/>
                <a:gd name="T3" fmla="*/ 5 h 445"/>
                <a:gd name="T4" fmla="*/ 0 w 229"/>
                <a:gd name="T5" fmla="*/ 11 h 445"/>
                <a:gd name="T6" fmla="*/ 4 w 229"/>
                <a:gd name="T7" fmla="*/ 17 h 445"/>
                <a:gd name="T8" fmla="*/ 29 w 229"/>
                <a:gd name="T9" fmla="*/ 18 h 445"/>
                <a:gd name="T10" fmla="*/ 49 w 229"/>
                <a:gd name="T11" fmla="*/ 23 h 445"/>
                <a:gd name="T12" fmla="*/ 68 w 229"/>
                <a:gd name="T13" fmla="*/ 27 h 445"/>
                <a:gd name="T14" fmla="*/ 88 w 229"/>
                <a:gd name="T15" fmla="*/ 35 h 445"/>
                <a:gd name="T16" fmla="*/ 113 w 229"/>
                <a:gd name="T17" fmla="*/ 48 h 445"/>
                <a:gd name="T18" fmla="*/ 137 w 229"/>
                <a:gd name="T19" fmla="*/ 64 h 445"/>
                <a:gd name="T20" fmla="*/ 159 w 229"/>
                <a:gd name="T21" fmla="*/ 85 h 445"/>
                <a:gd name="T22" fmla="*/ 182 w 229"/>
                <a:gd name="T23" fmla="*/ 117 h 445"/>
                <a:gd name="T24" fmla="*/ 192 w 229"/>
                <a:gd name="T25" fmla="*/ 134 h 445"/>
                <a:gd name="T26" fmla="*/ 198 w 229"/>
                <a:gd name="T27" fmla="*/ 151 h 445"/>
                <a:gd name="T28" fmla="*/ 210 w 229"/>
                <a:gd name="T29" fmla="*/ 200 h 445"/>
                <a:gd name="T30" fmla="*/ 211 w 229"/>
                <a:gd name="T31" fmla="*/ 224 h 445"/>
                <a:gd name="T32" fmla="*/ 210 w 229"/>
                <a:gd name="T33" fmla="*/ 233 h 445"/>
                <a:gd name="T34" fmla="*/ 207 w 229"/>
                <a:gd name="T35" fmla="*/ 263 h 445"/>
                <a:gd name="T36" fmla="*/ 193 w 229"/>
                <a:gd name="T37" fmla="*/ 302 h 445"/>
                <a:gd name="T38" fmla="*/ 186 w 229"/>
                <a:gd name="T39" fmla="*/ 318 h 445"/>
                <a:gd name="T40" fmla="*/ 170 w 229"/>
                <a:gd name="T41" fmla="*/ 343 h 445"/>
                <a:gd name="T42" fmla="*/ 144 w 229"/>
                <a:gd name="T43" fmla="*/ 373 h 445"/>
                <a:gd name="T44" fmla="*/ 122 w 229"/>
                <a:gd name="T45" fmla="*/ 391 h 445"/>
                <a:gd name="T46" fmla="*/ 104 w 229"/>
                <a:gd name="T47" fmla="*/ 401 h 445"/>
                <a:gd name="T48" fmla="*/ 79 w 229"/>
                <a:gd name="T49" fmla="*/ 412 h 445"/>
                <a:gd name="T50" fmla="*/ 59 w 229"/>
                <a:gd name="T51" fmla="*/ 419 h 445"/>
                <a:gd name="T52" fmla="*/ 38 w 229"/>
                <a:gd name="T53" fmla="*/ 424 h 445"/>
                <a:gd name="T54" fmla="*/ 19 w 229"/>
                <a:gd name="T55" fmla="*/ 425 h 445"/>
                <a:gd name="T56" fmla="*/ 9 w 229"/>
                <a:gd name="T57" fmla="*/ 427 h 445"/>
                <a:gd name="T58" fmla="*/ 3 w 229"/>
                <a:gd name="T59" fmla="*/ 430 h 445"/>
                <a:gd name="T60" fmla="*/ 0 w 229"/>
                <a:gd name="T61" fmla="*/ 434 h 445"/>
                <a:gd name="T62" fmla="*/ 3 w 229"/>
                <a:gd name="T63" fmla="*/ 442 h 445"/>
                <a:gd name="T64" fmla="*/ 7 w 229"/>
                <a:gd name="T65" fmla="*/ 445 h 445"/>
                <a:gd name="T66" fmla="*/ 10 w 229"/>
                <a:gd name="T67" fmla="*/ 445 h 445"/>
                <a:gd name="T68" fmla="*/ 29 w 229"/>
                <a:gd name="T69" fmla="*/ 443 h 445"/>
                <a:gd name="T70" fmla="*/ 52 w 229"/>
                <a:gd name="T71" fmla="*/ 439 h 445"/>
                <a:gd name="T72" fmla="*/ 74 w 229"/>
                <a:gd name="T73" fmla="*/ 434 h 445"/>
                <a:gd name="T74" fmla="*/ 94 w 229"/>
                <a:gd name="T75" fmla="*/ 427 h 445"/>
                <a:gd name="T76" fmla="*/ 122 w 229"/>
                <a:gd name="T77" fmla="*/ 410 h 445"/>
                <a:gd name="T78" fmla="*/ 141 w 229"/>
                <a:gd name="T79" fmla="*/ 400 h 445"/>
                <a:gd name="T80" fmla="*/ 156 w 229"/>
                <a:gd name="T81" fmla="*/ 385 h 445"/>
                <a:gd name="T82" fmla="*/ 185 w 229"/>
                <a:gd name="T83" fmla="*/ 355 h 445"/>
                <a:gd name="T84" fmla="*/ 201 w 229"/>
                <a:gd name="T85" fmla="*/ 327 h 445"/>
                <a:gd name="T86" fmla="*/ 211 w 229"/>
                <a:gd name="T87" fmla="*/ 307 h 445"/>
                <a:gd name="T88" fmla="*/ 225 w 229"/>
                <a:gd name="T89" fmla="*/ 266 h 445"/>
                <a:gd name="T90" fmla="*/ 228 w 229"/>
                <a:gd name="T91" fmla="*/ 233 h 445"/>
                <a:gd name="T92" fmla="*/ 229 w 229"/>
                <a:gd name="T93" fmla="*/ 221 h 445"/>
                <a:gd name="T94" fmla="*/ 228 w 229"/>
                <a:gd name="T95" fmla="*/ 200 h 445"/>
                <a:gd name="T96" fmla="*/ 216 w 229"/>
                <a:gd name="T97" fmla="*/ 145 h 445"/>
                <a:gd name="T98" fmla="*/ 207 w 229"/>
                <a:gd name="T99" fmla="*/ 125 h 445"/>
                <a:gd name="T100" fmla="*/ 196 w 229"/>
                <a:gd name="T101" fmla="*/ 108 h 445"/>
                <a:gd name="T102" fmla="*/ 171 w 229"/>
                <a:gd name="T103" fmla="*/ 73 h 445"/>
                <a:gd name="T104" fmla="*/ 149 w 229"/>
                <a:gd name="T105" fmla="*/ 52 h 445"/>
                <a:gd name="T106" fmla="*/ 131 w 229"/>
                <a:gd name="T107" fmla="*/ 37 h 445"/>
                <a:gd name="T108" fmla="*/ 113 w 229"/>
                <a:gd name="T109" fmla="*/ 27 h 445"/>
                <a:gd name="T110" fmla="*/ 85 w 229"/>
                <a:gd name="T111" fmla="*/ 14 h 445"/>
                <a:gd name="T112" fmla="*/ 62 w 229"/>
                <a:gd name="T113" fmla="*/ 6 h 445"/>
                <a:gd name="T114" fmla="*/ 41 w 229"/>
                <a:gd name="T115" fmla="*/ 2 h 445"/>
                <a:gd name="T116" fmla="*/ 9 w 229"/>
                <a:gd name="T117" fmla="*/ 0 h 44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29"/>
                <a:gd name="T178" fmla="*/ 0 h 445"/>
                <a:gd name="T179" fmla="*/ 229 w 229"/>
                <a:gd name="T180" fmla="*/ 445 h 44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29" h="445">
                  <a:moveTo>
                    <a:pt x="9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29" y="18"/>
                  </a:lnTo>
                  <a:lnTo>
                    <a:pt x="38" y="20"/>
                  </a:lnTo>
                  <a:lnTo>
                    <a:pt x="49" y="23"/>
                  </a:lnTo>
                  <a:lnTo>
                    <a:pt x="59" y="24"/>
                  </a:lnTo>
                  <a:lnTo>
                    <a:pt x="68" y="27"/>
                  </a:lnTo>
                  <a:lnTo>
                    <a:pt x="79" y="32"/>
                  </a:lnTo>
                  <a:lnTo>
                    <a:pt x="88" y="35"/>
                  </a:lnTo>
                  <a:lnTo>
                    <a:pt x="104" y="42"/>
                  </a:lnTo>
                  <a:lnTo>
                    <a:pt x="113" y="48"/>
                  </a:lnTo>
                  <a:lnTo>
                    <a:pt x="122" y="52"/>
                  </a:lnTo>
                  <a:lnTo>
                    <a:pt x="137" y="64"/>
                  </a:lnTo>
                  <a:lnTo>
                    <a:pt x="144" y="70"/>
                  </a:lnTo>
                  <a:lnTo>
                    <a:pt x="159" y="85"/>
                  </a:lnTo>
                  <a:lnTo>
                    <a:pt x="170" y="100"/>
                  </a:lnTo>
                  <a:lnTo>
                    <a:pt x="182" y="117"/>
                  </a:lnTo>
                  <a:lnTo>
                    <a:pt x="186" y="125"/>
                  </a:lnTo>
                  <a:lnTo>
                    <a:pt x="192" y="134"/>
                  </a:lnTo>
                  <a:lnTo>
                    <a:pt x="193" y="142"/>
                  </a:lnTo>
                  <a:lnTo>
                    <a:pt x="198" y="151"/>
                  </a:lnTo>
                  <a:lnTo>
                    <a:pt x="207" y="181"/>
                  </a:lnTo>
                  <a:lnTo>
                    <a:pt x="210" y="200"/>
                  </a:lnTo>
                  <a:lnTo>
                    <a:pt x="210" y="211"/>
                  </a:lnTo>
                  <a:lnTo>
                    <a:pt x="211" y="224"/>
                  </a:lnTo>
                  <a:lnTo>
                    <a:pt x="211" y="221"/>
                  </a:lnTo>
                  <a:lnTo>
                    <a:pt x="210" y="233"/>
                  </a:lnTo>
                  <a:lnTo>
                    <a:pt x="210" y="243"/>
                  </a:lnTo>
                  <a:lnTo>
                    <a:pt x="207" y="263"/>
                  </a:lnTo>
                  <a:lnTo>
                    <a:pt x="198" y="293"/>
                  </a:lnTo>
                  <a:lnTo>
                    <a:pt x="193" y="302"/>
                  </a:lnTo>
                  <a:lnTo>
                    <a:pt x="192" y="309"/>
                  </a:lnTo>
                  <a:lnTo>
                    <a:pt x="186" y="318"/>
                  </a:lnTo>
                  <a:lnTo>
                    <a:pt x="182" y="327"/>
                  </a:lnTo>
                  <a:lnTo>
                    <a:pt x="170" y="343"/>
                  </a:lnTo>
                  <a:lnTo>
                    <a:pt x="159" y="358"/>
                  </a:lnTo>
                  <a:lnTo>
                    <a:pt x="144" y="373"/>
                  </a:lnTo>
                  <a:lnTo>
                    <a:pt x="129" y="385"/>
                  </a:lnTo>
                  <a:lnTo>
                    <a:pt x="122" y="391"/>
                  </a:lnTo>
                  <a:lnTo>
                    <a:pt x="113" y="395"/>
                  </a:lnTo>
                  <a:lnTo>
                    <a:pt x="104" y="401"/>
                  </a:lnTo>
                  <a:lnTo>
                    <a:pt x="88" y="409"/>
                  </a:lnTo>
                  <a:lnTo>
                    <a:pt x="79" y="412"/>
                  </a:lnTo>
                  <a:lnTo>
                    <a:pt x="68" y="416"/>
                  </a:lnTo>
                  <a:lnTo>
                    <a:pt x="59" y="419"/>
                  </a:lnTo>
                  <a:lnTo>
                    <a:pt x="49" y="421"/>
                  </a:lnTo>
                  <a:lnTo>
                    <a:pt x="38" y="424"/>
                  </a:lnTo>
                  <a:lnTo>
                    <a:pt x="29" y="425"/>
                  </a:lnTo>
                  <a:lnTo>
                    <a:pt x="19" y="425"/>
                  </a:lnTo>
                  <a:lnTo>
                    <a:pt x="7" y="427"/>
                  </a:lnTo>
                  <a:lnTo>
                    <a:pt x="9" y="427"/>
                  </a:lnTo>
                  <a:lnTo>
                    <a:pt x="6" y="427"/>
                  </a:lnTo>
                  <a:lnTo>
                    <a:pt x="3" y="43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0" y="439"/>
                  </a:lnTo>
                  <a:lnTo>
                    <a:pt x="3" y="442"/>
                  </a:lnTo>
                  <a:lnTo>
                    <a:pt x="4" y="443"/>
                  </a:lnTo>
                  <a:lnTo>
                    <a:pt x="7" y="445"/>
                  </a:lnTo>
                  <a:lnTo>
                    <a:pt x="9" y="445"/>
                  </a:lnTo>
                  <a:lnTo>
                    <a:pt x="10" y="445"/>
                  </a:lnTo>
                  <a:lnTo>
                    <a:pt x="19" y="443"/>
                  </a:lnTo>
                  <a:lnTo>
                    <a:pt x="29" y="443"/>
                  </a:lnTo>
                  <a:lnTo>
                    <a:pt x="41" y="442"/>
                  </a:lnTo>
                  <a:lnTo>
                    <a:pt x="52" y="439"/>
                  </a:lnTo>
                  <a:lnTo>
                    <a:pt x="62" y="437"/>
                  </a:lnTo>
                  <a:lnTo>
                    <a:pt x="74" y="434"/>
                  </a:lnTo>
                  <a:lnTo>
                    <a:pt x="85" y="430"/>
                  </a:lnTo>
                  <a:lnTo>
                    <a:pt x="94" y="427"/>
                  </a:lnTo>
                  <a:lnTo>
                    <a:pt x="113" y="416"/>
                  </a:lnTo>
                  <a:lnTo>
                    <a:pt x="122" y="410"/>
                  </a:lnTo>
                  <a:lnTo>
                    <a:pt x="131" y="406"/>
                  </a:lnTo>
                  <a:lnTo>
                    <a:pt x="141" y="400"/>
                  </a:lnTo>
                  <a:lnTo>
                    <a:pt x="149" y="391"/>
                  </a:lnTo>
                  <a:lnTo>
                    <a:pt x="156" y="385"/>
                  </a:lnTo>
                  <a:lnTo>
                    <a:pt x="171" y="370"/>
                  </a:lnTo>
                  <a:lnTo>
                    <a:pt x="185" y="355"/>
                  </a:lnTo>
                  <a:lnTo>
                    <a:pt x="196" y="336"/>
                  </a:lnTo>
                  <a:lnTo>
                    <a:pt x="201" y="327"/>
                  </a:lnTo>
                  <a:lnTo>
                    <a:pt x="207" y="318"/>
                  </a:lnTo>
                  <a:lnTo>
                    <a:pt x="211" y="307"/>
                  </a:lnTo>
                  <a:lnTo>
                    <a:pt x="216" y="299"/>
                  </a:lnTo>
                  <a:lnTo>
                    <a:pt x="225" y="266"/>
                  </a:lnTo>
                  <a:lnTo>
                    <a:pt x="228" y="243"/>
                  </a:lnTo>
                  <a:lnTo>
                    <a:pt x="228" y="233"/>
                  </a:lnTo>
                  <a:lnTo>
                    <a:pt x="229" y="224"/>
                  </a:lnTo>
                  <a:lnTo>
                    <a:pt x="229" y="221"/>
                  </a:lnTo>
                  <a:lnTo>
                    <a:pt x="228" y="211"/>
                  </a:lnTo>
                  <a:lnTo>
                    <a:pt x="228" y="200"/>
                  </a:lnTo>
                  <a:lnTo>
                    <a:pt x="225" y="178"/>
                  </a:lnTo>
                  <a:lnTo>
                    <a:pt x="216" y="145"/>
                  </a:lnTo>
                  <a:lnTo>
                    <a:pt x="211" y="136"/>
                  </a:lnTo>
                  <a:lnTo>
                    <a:pt x="207" y="125"/>
                  </a:lnTo>
                  <a:lnTo>
                    <a:pt x="201" y="117"/>
                  </a:lnTo>
                  <a:lnTo>
                    <a:pt x="196" y="108"/>
                  </a:lnTo>
                  <a:lnTo>
                    <a:pt x="185" y="88"/>
                  </a:lnTo>
                  <a:lnTo>
                    <a:pt x="171" y="73"/>
                  </a:lnTo>
                  <a:lnTo>
                    <a:pt x="156" y="58"/>
                  </a:lnTo>
                  <a:lnTo>
                    <a:pt x="149" y="52"/>
                  </a:lnTo>
                  <a:lnTo>
                    <a:pt x="141" y="43"/>
                  </a:lnTo>
                  <a:lnTo>
                    <a:pt x="131" y="37"/>
                  </a:lnTo>
                  <a:lnTo>
                    <a:pt x="122" y="33"/>
                  </a:lnTo>
                  <a:lnTo>
                    <a:pt x="113" y="27"/>
                  </a:lnTo>
                  <a:lnTo>
                    <a:pt x="94" y="17"/>
                  </a:lnTo>
                  <a:lnTo>
                    <a:pt x="85" y="14"/>
                  </a:lnTo>
                  <a:lnTo>
                    <a:pt x="74" y="9"/>
                  </a:lnTo>
                  <a:lnTo>
                    <a:pt x="62" y="6"/>
                  </a:lnTo>
                  <a:lnTo>
                    <a:pt x="52" y="5"/>
                  </a:lnTo>
                  <a:lnTo>
                    <a:pt x="41" y="2"/>
                  </a:lnTo>
                  <a:lnTo>
                    <a:pt x="2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1" name="Freeform 1029"/>
            <p:cNvSpPr>
              <a:spLocks/>
            </p:cNvSpPr>
            <p:nvPr/>
          </p:nvSpPr>
          <p:spPr bwMode="auto">
            <a:xfrm>
              <a:off x="4680" y="132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2" name="Freeform 1030"/>
            <p:cNvSpPr>
              <a:spLocks/>
            </p:cNvSpPr>
            <p:nvPr/>
          </p:nvSpPr>
          <p:spPr bwMode="auto">
            <a:xfrm>
              <a:off x="4672" y="175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3" name="Freeform 1031"/>
            <p:cNvSpPr>
              <a:spLocks/>
            </p:cNvSpPr>
            <p:nvPr/>
          </p:nvSpPr>
          <p:spPr bwMode="auto">
            <a:xfrm>
              <a:off x="4680" y="1322"/>
              <a:ext cx="18" cy="448"/>
            </a:xfrm>
            <a:custGeom>
              <a:avLst/>
              <a:gdLst>
                <a:gd name="T0" fmla="*/ 18 w 18"/>
                <a:gd name="T1" fmla="*/ 9 h 448"/>
                <a:gd name="T2" fmla="*/ 18 w 18"/>
                <a:gd name="T3" fmla="*/ 6 h 448"/>
                <a:gd name="T4" fmla="*/ 15 w 18"/>
                <a:gd name="T5" fmla="*/ 3 h 448"/>
                <a:gd name="T6" fmla="*/ 12 w 18"/>
                <a:gd name="T7" fmla="*/ 0 h 448"/>
                <a:gd name="T8" fmla="*/ 6 w 18"/>
                <a:gd name="T9" fmla="*/ 0 h 448"/>
                <a:gd name="T10" fmla="*/ 3 w 18"/>
                <a:gd name="T11" fmla="*/ 3 h 448"/>
                <a:gd name="T12" fmla="*/ 0 w 18"/>
                <a:gd name="T13" fmla="*/ 6 h 448"/>
                <a:gd name="T14" fmla="*/ 0 w 18"/>
                <a:gd name="T15" fmla="*/ 442 h 448"/>
                <a:gd name="T16" fmla="*/ 3 w 18"/>
                <a:gd name="T17" fmla="*/ 445 h 448"/>
                <a:gd name="T18" fmla="*/ 6 w 18"/>
                <a:gd name="T19" fmla="*/ 448 h 448"/>
                <a:gd name="T20" fmla="*/ 12 w 18"/>
                <a:gd name="T21" fmla="*/ 448 h 448"/>
                <a:gd name="T22" fmla="*/ 15 w 18"/>
                <a:gd name="T23" fmla="*/ 445 h 448"/>
                <a:gd name="T24" fmla="*/ 18 w 18"/>
                <a:gd name="T25" fmla="*/ 442 h 448"/>
                <a:gd name="T26" fmla="*/ 18 w 18"/>
                <a:gd name="T27" fmla="*/ 439 h 448"/>
                <a:gd name="T28" fmla="*/ 18 w 18"/>
                <a:gd name="T29" fmla="*/ 9 h 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448"/>
                <a:gd name="T47" fmla="*/ 18 w 18"/>
                <a:gd name="T48" fmla="*/ 448 h 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448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42"/>
                  </a:lnTo>
                  <a:lnTo>
                    <a:pt x="3" y="445"/>
                  </a:lnTo>
                  <a:lnTo>
                    <a:pt x="6" y="448"/>
                  </a:lnTo>
                  <a:lnTo>
                    <a:pt x="12" y="448"/>
                  </a:lnTo>
                  <a:lnTo>
                    <a:pt x="15" y="445"/>
                  </a:lnTo>
                  <a:lnTo>
                    <a:pt x="18" y="442"/>
                  </a:lnTo>
                  <a:lnTo>
                    <a:pt x="18" y="439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92167" name="Freeform 1032"/>
          <p:cNvSpPr>
            <a:spLocks/>
          </p:cNvSpPr>
          <p:nvPr/>
        </p:nvSpPr>
        <p:spPr bwMode="auto">
          <a:xfrm>
            <a:off x="5237163" y="17303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5"/>
                </a:lnTo>
                <a:lnTo>
                  <a:pt x="267" y="2"/>
                </a:lnTo>
                <a:lnTo>
                  <a:pt x="264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8" name="Freeform 1033"/>
          <p:cNvSpPr>
            <a:spLocks/>
          </p:cNvSpPr>
          <p:nvPr/>
        </p:nvSpPr>
        <p:spPr bwMode="auto">
          <a:xfrm>
            <a:off x="5251450" y="2144713"/>
            <a:ext cx="428625" cy="26987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9" name="Freeform 1034"/>
          <p:cNvSpPr>
            <a:spLocks/>
          </p:cNvSpPr>
          <p:nvPr/>
        </p:nvSpPr>
        <p:spPr bwMode="auto">
          <a:xfrm>
            <a:off x="5251450" y="2544763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0" name="Freeform 1035"/>
          <p:cNvSpPr>
            <a:spLocks/>
          </p:cNvSpPr>
          <p:nvPr/>
        </p:nvSpPr>
        <p:spPr bwMode="auto">
          <a:xfrm>
            <a:off x="5251450" y="29876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1" name="Freeform 1036"/>
          <p:cNvSpPr>
            <a:spLocks/>
          </p:cNvSpPr>
          <p:nvPr/>
        </p:nvSpPr>
        <p:spPr bwMode="auto">
          <a:xfrm>
            <a:off x="5251450" y="3432175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2" name="Rectangle 1037"/>
          <p:cNvSpPr>
            <a:spLocks noChangeArrowheads="1"/>
          </p:cNvSpPr>
          <p:nvPr/>
        </p:nvSpPr>
        <p:spPr bwMode="auto">
          <a:xfrm>
            <a:off x="4584700" y="3279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73" name="Freeform 1038"/>
          <p:cNvSpPr>
            <a:spLocks/>
          </p:cNvSpPr>
          <p:nvPr/>
        </p:nvSpPr>
        <p:spPr bwMode="auto">
          <a:xfrm>
            <a:off x="6702425" y="2130425"/>
            <a:ext cx="293688" cy="26988"/>
          </a:xfrm>
          <a:custGeom>
            <a:avLst/>
            <a:gdLst>
              <a:gd name="T0" fmla="*/ 2147483646 w 185"/>
              <a:gd name="T1" fmla="*/ 0 h 17"/>
              <a:gd name="T2" fmla="*/ 2147483646 w 185"/>
              <a:gd name="T3" fmla="*/ 0 h 17"/>
              <a:gd name="T4" fmla="*/ 2147483646 w 185"/>
              <a:gd name="T5" fmla="*/ 2147483646 h 17"/>
              <a:gd name="T6" fmla="*/ 0 w 185"/>
              <a:gd name="T7" fmla="*/ 2147483646 h 17"/>
              <a:gd name="T8" fmla="*/ 0 w 185"/>
              <a:gd name="T9" fmla="*/ 2147483646 h 17"/>
              <a:gd name="T10" fmla="*/ 2147483646 w 185"/>
              <a:gd name="T11" fmla="*/ 2147483646 h 17"/>
              <a:gd name="T12" fmla="*/ 2147483646 w 185"/>
              <a:gd name="T13" fmla="*/ 2147483646 h 17"/>
              <a:gd name="T14" fmla="*/ 2147483646 w 185"/>
              <a:gd name="T15" fmla="*/ 2147483646 h 17"/>
              <a:gd name="T16" fmla="*/ 2147483646 w 185"/>
              <a:gd name="T17" fmla="*/ 2147483646 h 17"/>
              <a:gd name="T18" fmla="*/ 2147483646 w 185"/>
              <a:gd name="T19" fmla="*/ 2147483646 h 17"/>
              <a:gd name="T20" fmla="*/ 2147483646 w 185"/>
              <a:gd name="T21" fmla="*/ 2147483646 h 17"/>
              <a:gd name="T22" fmla="*/ 2147483646 w 185"/>
              <a:gd name="T23" fmla="*/ 2147483646 h 17"/>
              <a:gd name="T24" fmla="*/ 2147483646 w 185"/>
              <a:gd name="T25" fmla="*/ 0 h 17"/>
              <a:gd name="T26" fmla="*/ 2147483646 w 185"/>
              <a:gd name="T27" fmla="*/ 0 h 17"/>
              <a:gd name="T28" fmla="*/ 2147483646 w 18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5"/>
              <a:gd name="T46" fmla="*/ 0 h 17"/>
              <a:gd name="T47" fmla="*/ 185 w 18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5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79" y="17"/>
                </a:lnTo>
                <a:lnTo>
                  <a:pt x="182" y="15"/>
                </a:lnTo>
                <a:lnTo>
                  <a:pt x="185" y="12"/>
                </a:lnTo>
                <a:lnTo>
                  <a:pt x="185" y="6"/>
                </a:lnTo>
                <a:lnTo>
                  <a:pt x="182" y="3"/>
                </a:lnTo>
                <a:lnTo>
                  <a:pt x="179" y="0"/>
                </a:lnTo>
                <a:lnTo>
                  <a:pt x="17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4" name="Freeform 1039"/>
          <p:cNvSpPr>
            <a:spLocks/>
          </p:cNvSpPr>
          <p:nvPr/>
        </p:nvSpPr>
        <p:spPr bwMode="auto">
          <a:xfrm>
            <a:off x="6967538" y="2130425"/>
            <a:ext cx="28575" cy="293688"/>
          </a:xfrm>
          <a:custGeom>
            <a:avLst/>
            <a:gdLst>
              <a:gd name="T0" fmla="*/ 2147483646 w 18"/>
              <a:gd name="T1" fmla="*/ 2147483646 h 185"/>
              <a:gd name="T2" fmla="*/ 2147483646 w 18"/>
              <a:gd name="T3" fmla="*/ 2147483646 h 185"/>
              <a:gd name="T4" fmla="*/ 2147483646 w 18"/>
              <a:gd name="T5" fmla="*/ 2147483646 h 185"/>
              <a:gd name="T6" fmla="*/ 2147483646 w 18"/>
              <a:gd name="T7" fmla="*/ 0 h 185"/>
              <a:gd name="T8" fmla="*/ 2147483646 w 18"/>
              <a:gd name="T9" fmla="*/ 0 h 185"/>
              <a:gd name="T10" fmla="*/ 2147483646 w 18"/>
              <a:gd name="T11" fmla="*/ 2147483646 h 185"/>
              <a:gd name="T12" fmla="*/ 0 w 18"/>
              <a:gd name="T13" fmla="*/ 2147483646 h 185"/>
              <a:gd name="T14" fmla="*/ 0 w 18"/>
              <a:gd name="T15" fmla="*/ 2147483646 h 185"/>
              <a:gd name="T16" fmla="*/ 2147483646 w 18"/>
              <a:gd name="T17" fmla="*/ 2147483646 h 185"/>
              <a:gd name="T18" fmla="*/ 2147483646 w 18"/>
              <a:gd name="T19" fmla="*/ 2147483646 h 185"/>
              <a:gd name="T20" fmla="*/ 2147483646 w 18"/>
              <a:gd name="T21" fmla="*/ 2147483646 h 185"/>
              <a:gd name="T22" fmla="*/ 2147483646 w 18"/>
              <a:gd name="T23" fmla="*/ 2147483646 h 185"/>
              <a:gd name="T24" fmla="*/ 2147483646 w 18"/>
              <a:gd name="T25" fmla="*/ 2147483646 h 185"/>
              <a:gd name="T26" fmla="*/ 2147483646 w 18"/>
              <a:gd name="T27" fmla="*/ 2147483646 h 185"/>
              <a:gd name="T28" fmla="*/ 2147483646 w 18"/>
              <a:gd name="T29" fmla="*/ 2147483646 h 1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"/>
              <a:gd name="T46" fmla="*/ 0 h 185"/>
              <a:gd name="T47" fmla="*/ 18 w 18"/>
              <a:gd name="T48" fmla="*/ 185 h 1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" h="185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9"/>
                </a:lnTo>
                <a:lnTo>
                  <a:pt x="3" y="182"/>
                </a:lnTo>
                <a:lnTo>
                  <a:pt x="6" y="185"/>
                </a:lnTo>
                <a:lnTo>
                  <a:pt x="12" y="185"/>
                </a:lnTo>
                <a:lnTo>
                  <a:pt x="15" y="182"/>
                </a:lnTo>
                <a:lnTo>
                  <a:pt x="18" y="179"/>
                </a:lnTo>
                <a:lnTo>
                  <a:pt x="18" y="176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5" name="Freeform 1040"/>
          <p:cNvSpPr>
            <a:spLocks/>
          </p:cNvSpPr>
          <p:nvPr/>
        </p:nvSpPr>
        <p:spPr bwMode="auto">
          <a:xfrm>
            <a:off x="6967538" y="2395538"/>
            <a:ext cx="473075" cy="28575"/>
          </a:xfrm>
          <a:custGeom>
            <a:avLst/>
            <a:gdLst>
              <a:gd name="T0" fmla="*/ 2147483646 w 298"/>
              <a:gd name="T1" fmla="*/ 0 h 18"/>
              <a:gd name="T2" fmla="*/ 2147483646 w 298"/>
              <a:gd name="T3" fmla="*/ 0 h 18"/>
              <a:gd name="T4" fmla="*/ 2147483646 w 298"/>
              <a:gd name="T5" fmla="*/ 2147483646 h 18"/>
              <a:gd name="T6" fmla="*/ 0 w 298"/>
              <a:gd name="T7" fmla="*/ 2147483646 h 18"/>
              <a:gd name="T8" fmla="*/ 0 w 298"/>
              <a:gd name="T9" fmla="*/ 2147483646 h 18"/>
              <a:gd name="T10" fmla="*/ 2147483646 w 298"/>
              <a:gd name="T11" fmla="*/ 2147483646 h 18"/>
              <a:gd name="T12" fmla="*/ 2147483646 w 298"/>
              <a:gd name="T13" fmla="*/ 2147483646 h 18"/>
              <a:gd name="T14" fmla="*/ 2147483646 w 298"/>
              <a:gd name="T15" fmla="*/ 2147483646 h 18"/>
              <a:gd name="T16" fmla="*/ 2147483646 w 298"/>
              <a:gd name="T17" fmla="*/ 2147483646 h 18"/>
              <a:gd name="T18" fmla="*/ 2147483646 w 298"/>
              <a:gd name="T19" fmla="*/ 2147483646 h 18"/>
              <a:gd name="T20" fmla="*/ 2147483646 w 298"/>
              <a:gd name="T21" fmla="*/ 2147483646 h 18"/>
              <a:gd name="T22" fmla="*/ 2147483646 w 298"/>
              <a:gd name="T23" fmla="*/ 2147483646 h 18"/>
              <a:gd name="T24" fmla="*/ 2147483646 w 298"/>
              <a:gd name="T25" fmla="*/ 0 h 18"/>
              <a:gd name="T26" fmla="*/ 2147483646 w 298"/>
              <a:gd name="T27" fmla="*/ 0 h 18"/>
              <a:gd name="T28" fmla="*/ 2147483646 w 298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8"/>
              <a:gd name="T46" fmla="*/ 0 h 18"/>
              <a:gd name="T47" fmla="*/ 298 w 298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8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292" y="18"/>
                </a:lnTo>
                <a:lnTo>
                  <a:pt x="295" y="15"/>
                </a:lnTo>
                <a:lnTo>
                  <a:pt x="298" y="12"/>
                </a:lnTo>
                <a:lnTo>
                  <a:pt x="298" y="6"/>
                </a:lnTo>
                <a:lnTo>
                  <a:pt x="295" y="3"/>
                </a:lnTo>
                <a:lnTo>
                  <a:pt x="292" y="0"/>
                </a:lnTo>
                <a:lnTo>
                  <a:pt x="289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6" name="Freeform 1041"/>
          <p:cNvSpPr>
            <a:spLocks/>
          </p:cNvSpPr>
          <p:nvPr/>
        </p:nvSpPr>
        <p:spPr bwMode="auto">
          <a:xfrm>
            <a:off x="6702425" y="2581275"/>
            <a:ext cx="738188" cy="28575"/>
          </a:xfrm>
          <a:custGeom>
            <a:avLst/>
            <a:gdLst>
              <a:gd name="T0" fmla="*/ 2147483646 w 465"/>
              <a:gd name="T1" fmla="*/ 0 h 18"/>
              <a:gd name="T2" fmla="*/ 2147483646 w 465"/>
              <a:gd name="T3" fmla="*/ 0 h 18"/>
              <a:gd name="T4" fmla="*/ 2147483646 w 465"/>
              <a:gd name="T5" fmla="*/ 2147483646 h 18"/>
              <a:gd name="T6" fmla="*/ 0 w 465"/>
              <a:gd name="T7" fmla="*/ 2147483646 h 18"/>
              <a:gd name="T8" fmla="*/ 0 w 465"/>
              <a:gd name="T9" fmla="*/ 2147483646 h 18"/>
              <a:gd name="T10" fmla="*/ 2147483646 w 465"/>
              <a:gd name="T11" fmla="*/ 2147483646 h 18"/>
              <a:gd name="T12" fmla="*/ 2147483646 w 465"/>
              <a:gd name="T13" fmla="*/ 2147483646 h 18"/>
              <a:gd name="T14" fmla="*/ 2147483646 w 465"/>
              <a:gd name="T15" fmla="*/ 2147483646 h 18"/>
              <a:gd name="T16" fmla="*/ 2147483646 w 465"/>
              <a:gd name="T17" fmla="*/ 2147483646 h 18"/>
              <a:gd name="T18" fmla="*/ 2147483646 w 465"/>
              <a:gd name="T19" fmla="*/ 2147483646 h 18"/>
              <a:gd name="T20" fmla="*/ 2147483646 w 465"/>
              <a:gd name="T21" fmla="*/ 2147483646 h 18"/>
              <a:gd name="T22" fmla="*/ 2147483646 w 465"/>
              <a:gd name="T23" fmla="*/ 2147483646 h 18"/>
              <a:gd name="T24" fmla="*/ 2147483646 w 465"/>
              <a:gd name="T25" fmla="*/ 0 h 18"/>
              <a:gd name="T26" fmla="*/ 2147483646 w 465"/>
              <a:gd name="T27" fmla="*/ 0 h 18"/>
              <a:gd name="T28" fmla="*/ 2147483646 w 465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5"/>
              <a:gd name="T46" fmla="*/ 0 h 18"/>
              <a:gd name="T47" fmla="*/ 465 w 46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5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59" y="18"/>
                </a:lnTo>
                <a:lnTo>
                  <a:pt x="462" y="15"/>
                </a:lnTo>
                <a:lnTo>
                  <a:pt x="465" y="12"/>
                </a:lnTo>
                <a:lnTo>
                  <a:pt x="465" y="6"/>
                </a:lnTo>
                <a:lnTo>
                  <a:pt x="462" y="3"/>
                </a:lnTo>
                <a:lnTo>
                  <a:pt x="459" y="0"/>
                </a:lnTo>
                <a:lnTo>
                  <a:pt x="45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7" name="Freeform 1042"/>
          <p:cNvSpPr>
            <a:spLocks/>
          </p:cNvSpPr>
          <p:nvPr/>
        </p:nvSpPr>
        <p:spPr bwMode="auto">
          <a:xfrm>
            <a:off x="5338763" y="4129088"/>
            <a:ext cx="160337" cy="26987"/>
          </a:xfrm>
          <a:custGeom>
            <a:avLst/>
            <a:gdLst>
              <a:gd name="T0" fmla="*/ 2147483646 w 101"/>
              <a:gd name="T1" fmla="*/ 0 h 17"/>
              <a:gd name="T2" fmla="*/ 2147483646 w 101"/>
              <a:gd name="T3" fmla="*/ 0 h 17"/>
              <a:gd name="T4" fmla="*/ 2147483646 w 101"/>
              <a:gd name="T5" fmla="*/ 2147483646 h 17"/>
              <a:gd name="T6" fmla="*/ 0 w 101"/>
              <a:gd name="T7" fmla="*/ 2147483646 h 17"/>
              <a:gd name="T8" fmla="*/ 0 w 101"/>
              <a:gd name="T9" fmla="*/ 2147483646 h 17"/>
              <a:gd name="T10" fmla="*/ 2147483646 w 101"/>
              <a:gd name="T11" fmla="*/ 2147483646 h 17"/>
              <a:gd name="T12" fmla="*/ 2147483646 w 101"/>
              <a:gd name="T13" fmla="*/ 2147483646 h 17"/>
              <a:gd name="T14" fmla="*/ 2147483646 w 101"/>
              <a:gd name="T15" fmla="*/ 2147483646 h 17"/>
              <a:gd name="T16" fmla="*/ 2147483646 w 101"/>
              <a:gd name="T17" fmla="*/ 2147483646 h 17"/>
              <a:gd name="T18" fmla="*/ 2147483646 w 101"/>
              <a:gd name="T19" fmla="*/ 2147483646 h 17"/>
              <a:gd name="T20" fmla="*/ 2147483646 w 101"/>
              <a:gd name="T21" fmla="*/ 2147483646 h 17"/>
              <a:gd name="T22" fmla="*/ 2147483646 w 101"/>
              <a:gd name="T23" fmla="*/ 2147483646 h 17"/>
              <a:gd name="T24" fmla="*/ 2147483646 w 101"/>
              <a:gd name="T25" fmla="*/ 0 h 17"/>
              <a:gd name="T26" fmla="*/ 2147483646 w 101"/>
              <a:gd name="T27" fmla="*/ 0 h 17"/>
              <a:gd name="T28" fmla="*/ 2147483646 w 101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1"/>
              <a:gd name="T46" fmla="*/ 0 h 17"/>
              <a:gd name="T47" fmla="*/ 101 w 101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1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5" y="17"/>
                </a:lnTo>
                <a:lnTo>
                  <a:pt x="98" y="14"/>
                </a:lnTo>
                <a:lnTo>
                  <a:pt x="101" y="11"/>
                </a:lnTo>
                <a:lnTo>
                  <a:pt x="101" y="5"/>
                </a:lnTo>
                <a:lnTo>
                  <a:pt x="98" y="3"/>
                </a:lnTo>
                <a:lnTo>
                  <a:pt x="95" y="0"/>
                </a:lnTo>
                <a:lnTo>
                  <a:pt x="9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8" name="Freeform 1043"/>
          <p:cNvSpPr>
            <a:spLocks/>
          </p:cNvSpPr>
          <p:nvPr/>
        </p:nvSpPr>
        <p:spPr bwMode="auto">
          <a:xfrm>
            <a:off x="5648325" y="1447800"/>
            <a:ext cx="1074738" cy="2914650"/>
          </a:xfrm>
          <a:custGeom>
            <a:avLst/>
            <a:gdLst>
              <a:gd name="T0" fmla="*/ 2147483646 w 677"/>
              <a:gd name="T1" fmla="*/ 0 h 1836"/>
              <a:gd name="T2" fmla="*/ 2147483646 w 677"/>
              <a:gd name="T3" fmla="*/ 0 h 1836"/>
              <a:gd name="T4" fmla="*/ 2147483646 w 677"/>
              <a:gd name="T5" fmla="*/ 2147483646 h 1836"/>
              <a:gd name="T6" fmla="*/ 0 w 677"/>
              <a:gd name="T7" fmla="*/ 2147483646 h 1836"/>
              <a:gd name="T8" fmla="*/ 0 w 677"/>
              <a:gd name="T9" fmla="*/ 2147483646 h 1836"/>
              <a:gd name="T10" fmla="*/ 2147483646 w 677"/>
              <a:gd name="T11" fmla="*/ 2147483646 h 1836"/>
              <a:gd name="T12" fmla="*/ 2147483646 w 677"/>
              <a:gd name="T13" fmla="*/ 2147483646 h 1836"/>
              <a:gd name="T14" fmla="*/ 2147483646 w 677"/>
              <a:gd name="T15" fmla="*/ 2147483646 h 1836"/>
              <a:gd name="T16" fmla="*/ 2147483646 w 677"/>
              <a:gd name="T17" fmla="*/ 2147483646 h 1836"/>
              <a:gd name="T18" fmla="*/ 2147483646 w 677"/>
              <a:gd name="T19" fmla="*/ 2147483646 h 1836"/>
              <a:gd name="T20" fmla="*/ 2147483646 w 677"/>
              <a:gd name="T21" fmla="*/ 2147483646 h 1836"/>
              <a:gd name="T22" fmla="*/ 2147483646 w 677"/>
              <a:gd name="T23" fmla="*/ 2147483646 h 1836"/>
              <a:gd name="T24" fmla="*/ 2147483646 w 677"/>
              <a:gd name="T25" fmla="*/ 0 h 1836"/>
              <a:gd name="T26" fmla="*/ 2147483646 w 677"/>
              <a:gd name="T27" fmla="*/ 0 h 1836"/>
              <a:gd name="T28" fmla="*/ 2147483646 w 677"/>
              <a:gd name="T29" fmla="*/ 0 h 1836"/>
              <a:gd name="T30" fmla="*/ 2147483646 w 677"/>
              <a:gd name="T31" fmla="*/ 2147483646 h 1836"/>
              <a:gd name="T32" fmla="*/ 2147483646 w 677"/>
              <a:gd name="T33" fmla="*/ 2147483646 h 1836"/>
              <a:gd name="T34" fmla="*/ 2147483646 w 677"/>
              <a:gd name="T35" fmla="*/ 2147483646 h 1836"/>
              <a:gd name="T36" fmla="*/ 2147483646 w 677"/>
              <a:gd name="T37" fmla="*/ 2147483646 h 1836"/>
              <a:gd name="T38" fmla="*/ 2147483646 w 677"/>
              <a:gd name="T39" fmla="*/ 2147483646 h 1836"/>
              <a:gd name="T40" fmla="*/ 2147483646 w 677"/>
              <a:gd name="T41" fmla="*/ 2147483646 h 1836"/>
              <a:gd name="T42" fmla="*/ 2147483646 w 677"/>
              <a:gd name="T43" fmla="*/ 2147483646 h 1836"/>
              <a:gd name="T44" fmla="*/ 2147483646 w 677"/>
              <a:gd name="T45" fmla="*/ 2147483646 h 1836"/>
              <a:gd name="T46" fmla="*/ 2147483646 w 677"/>
              <a:gd name="T47" fmla="*/ 2147483646 h 1836"/>
              <a:gd name="T48" fmla="*/ 2147483646 w 677"/>
              <a:gd name="T49" fmla="*/ 0 h 18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7"/>
              <a:gd name="T76" fmla="*/ 0 h 1836"/>
              <a:gd name="T77" fmla="*/ 677 w 677"/>
              <a:gd name="T78" fmla="*/ 1836 h 18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7" h="183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830"/>
                </a:lnTo>
                <a:lnTo>
                  <a:pt x="3" y="1833"/>
                </a:lnTo>
                <a:lnTo>
                  <a:pt x="6" y="1836"/>
                </a:lnTo>
                <a:lnTo>
                  <a:pt x="671" y="1836"/>
                </a:lnTo>
                <a:lnTo>
                  <a:pt x="674" y="1833"/>
                </a:lnTo>
                <a:lnTo>
                  <a:pt x="677" y="1830"/>
                </a:lnTo>
                <a:lnTo>
                  <a:pt x="677" y="6"/>
                </a:lnTo>
                <a:lnTo>
                  <a:pt x="674" y="3"/>
                </a:lnTo>
                <a:lnTo>
                  <a:pt x="671" y="0"/>
                </a:lnTo>
                <a:lnTo>
                  <a:pt x="668" y="0"/>
                </a:lnTo>
                <a:lnTo>
                  <a:pt x="9" y="0"/>
                </a:lnTo>
                <a:lnTo>
                  <a:pt x="9" y="18"/>
                </a:lnTo>
                <a:lnTo>
                  <a:pt x="668" y="18"/>
                </a:lnTo>
                <a:lnTo>
                  <a:pt x="659" y="9"/>
                </a:lnTo>
                <a:lnTo>
                  <a:pt x="659" y="1827"/>
                </a:lnTo>
                <a:lnTo>
                  <a:pt x="668" y="1818"/>
                </a:lnTo>
                <a:lnTo>
                  <a:pt x="9" y="1818"/>
                </a:lnTo>
                <a:lnTo>
                  <a:pt x="18" y="1827"/>
                </a:lnTo>
                <a:lnTo>
                  <a:pt x="18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9" name="Rectangle 1044"/>
          <p:cNvSpPr>
            <a:spLocks noChangeArrowheads="1"/>
          </p:cNvSpPr>
          <p:nvPr/>
        </p:nvSpPr>
        <p:spPr bwMode="auto">
          <a:xfrm>
            <a:off x="5735638" y="160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0" name="Rectangle 1045"/>
          <p:cNvSpPr>
            <a:spLocks noChangeArrowheads="1"/>
          </p:cNvSpPr>
          <p:nvPr/>
        </p:nvSpPr>
        <p:spPr bwMode="auto">
          <a:xfrm>
            <a:off x="6297613" y="160655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1" name="Freeform 1046"/>
          <p:cNvSpPr>
            <a:spLocks/>
          </p:cNvSpPr>
          <p:nvPr/>
        </p:nvSpPr>
        <p:spPr bwMode="auto">
          <a:xfrm>
            <a:off x="5648325" y="3302000"/>
            <a:ext cx="173038" cy="155575"/>
          </a:xfrm>
          <a:custGeom>
            <a:avLst/>
            <a:gdLst>
              <a:gd name="T0" fmla="*/ 2147483646 w 109"/>
              <a:gd name="T1" fmla="*/ 2147483646 h 98"/>
              <a:gd name="T2" fmla="*/ 2147483646 w 109"/>
              <a:gd name="T3" fmla="*/ 2147483646 h 98"/>
              <a:gd name="T4" fmla="*/ 2147483646 w 109"/>
              <a:gd name="T5" fmla="*/ 0 h 98"/>
              <a:gd name="T6" fmla="*/ 2147483646 w 109"/>
              <a:gd name="T7" fmla="*/ 0 h 98"/>
              <a:gd name="T8" fmla="*/ 2147483646 w 109"/>
              <a:gd name="T9" fmla="*/ 2147483646 h 98"/>
              <a:gd name="T10" fmla="*/ 2147483646 w 109"/>
              <a:gd name="T11" fmla="*/ 2147483646 h 98"/>
              <a:gd name="T12" fmla="*/ 0 w 109"/>
              <a:gd name="T13" fmla="*/ 2147483646 h 98"/>
              <a:gd name="T14" fmla="*/ 0 w 109"/>
              <a:gd name="T15" fmla="*/ 2147483646 h 98"/>
              <a:gd name="T16" fmla="*/ 2147483646 w 109"/>
              <a:gd name="T17" fmla="*/ 2147483646 h 98"/>
              <a:gd name="T18" fmla="*/ 2147483646 w 109"/>
              <a:gd name="T19" fmla="*/ 2147483646 h 98"/>
              <a:gd name="T20" fmla="*/ 2147483646 w 109"/>
              <a:gd name="T21" fmla="*/ 2147483646 h 98"/>
              <a:gd name="T22" fmla="*/ 2147483646 w 109"/>
              <a:gd name="T23" fmla="*/ 2147483646 h 98"/>
              <a:gd name="T24" fmla="*/ 2147483646 w 109"/>
              <a:gd name="T25" fmla="*/ 2147483646 h 98"/>
              <a:gd name="T26" fmla="*/ 2147483646 w 109"/>
              <a:gd name="T27" fmla="*/ 2147483646 h 98"/>
              <a:gd name="T28" fmla="*/ 2147483646 w 109"/>
              <a:gd name="T29" fmla="*/ 2147483646 h 98"/>
              <a:gd name="T30" fmla="*/ 2147483646 w 109"/>
              <a:gd name="T31" fmla="*/ 2147483646 h 98"/>
              <a:gd name="T32" fmla="*/ 2147483646 w 109"/>
              <a:gd name="T33" fmla="*/ 2147483646 h 98"/>
              <a:gd name="T34" fmla="*/ 2147483646 w 109"/>
              <a:gd name="T35" fmla="*/ 2147483646 h 98"/>
              <a:gd name="T36" fmla="*/ 2147483646 w 109"/>
              <a:gd name="T37" fmla="*/ 2147483646 h 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98"/>
              <a:gd name="T59" fmla="*/ 109 w 109"/>
              <a:gd name="T60" fmla="*/ 98 h 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98">
                <a:moveTo>
                  <a:pt x="15" y="3"/>
                </a:moveTo>
                <a:lnTo>
                  <a:pt x="14" y="1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2" y="4"/>
                </a:lnTo>
                <a:lnTo>
                  <a:pt x="0" y="7"/>
                </a:lnTo>
                <a:lnTo>
                  <a:pt x="0" y="12"/>
                </a:lnTo>
                <a:lnTo>
                  <a:pt x="3" y="15"/>
                </a:lnTo>
                <a:lnTo>
                  <a:pt x="94" y="95"/>
                </a:lnTo>
                <a:lnTo>
                  <a:pt x="96" y="97"/>
                </a:lnTo>
                <a:lnTo>
                  <a:pt x="99" y="98"/>
                </a:lnTo>
                <a:lnTo>
                  <a:pt x="103" y="98"/>
                </a:lnTo>
                <a:lnTo>
                  <a:pt x="106" y="95"/>
                </a:lnTo>
                <a:lnTo>
                  <a:pt x="108" y="94"/>
                </a:lnTo>
                <a:lnTo>
                  <a:pt x="109" y="91"/>
                </a:lnTo>
                <a:lnTo>
                  <a:pt x="109" y="86"/>
                </a:lnTo>
                <a:lnTo>
                  <a:pt x="106" y="83"/>
                </a:lnTo>
                <a:lnTo>
                  <a:pt x="15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2" name="Freeform 1047"/>
          <p:cNvSpPr>
            <a:spLocks/>
          </p:cNvSpPr>
          <p:nvPr/>
        </p:nvSpPr>
        <p:spPr bwMode="auto">
          <a:xfrm>
            <a:off x="5648325" y="3429000"/>
            <a:ext cx="173038" cy="123825"/>
          </a:xfrm>
          <a:custGeom>
            <a:avLst/>
            <a:gdLst>
              <a:gd name="T0" fmla="*/ 2147483646 w 109"/>
              <a:gd name="T1" fmla="*/ 2147483646 h 78"/>
              <a:gd name="T2" fmla="*/ 2147483646 w 109"/>
              <a:gd name="T3" fmla="*/ 2147483646 h 78"/>
              <a:gd name="T4" fmla="*/ 2147483646 w 109"/>
              <a:gd name="T5" fmla="*/ 2147483646 h 78"/>
              <a:gd name="T6" fmla="*/ 2147483646 w 109"/>
              <a:gd name="T7" fmla="*/ 2147483646 h 78"/>
              <a:gd name="T8" fmla="*/ 2147483646 w 109"/>
              <a:gd name="T9" fmla="*/ 2147483646 h 78"/>
              <a:gd name="T10" fmla="*/ 2147483646 w 109"/>
              <a:gd name="T11" fmla="*/ 2147483646 h 78"/>
              <a:gd name="T12" fmla="*/ 2147483646 w 109"/>
              <a:gd name="T13" fmla="*/ 0 h 78"/>
              <a:gd name="T14" fmla="*/ 2147483646 w 109"/>
              <a:gd name="T15" fmla="*/ 0 h 78"/>
              <a:gd name="T16" fmla="*/ 2147483646 w 109"/>
              <a:gd name="T17" fmla="*/ 2147483646 h 78"/>
              <a:gd name="T18" fmla="*/ 2147483646 w 109"/>
              <a:gd name="T19" fmla="*/ 2147483646 h 78"/>
              <a:gd name="T20" fmla="*/ 2147483646 w 109"/>
              <a:gd name="T21" fmla="*/ 2147483646 h 78"/>
              <a:gd name="T22" fmla="*/ 0 w 109"/>
              <a:gd name="T23" fmla="*/ 2147483646 h 78"/>
              <a:gd name="T24" fmla="*/ 0 w 109"/>
              <a:gd name="T25" fmla="*/ 2147483646 h 78"/>
              <a:gd name="T26" fmla="*/ 2147483646 w 109"/>
              <a:gd name="T27" fmla="*/ 2147483646 h 78"/>
              <a:gd name="T28" fmla="*/ 2147483646 w 109"/>
              <a:gd name="T29" fmla="*/ 2147483646 h 78"/>
              <a:gd name="T30" fmla="*/ 2147483646 w 109"/>
              <a:gd name="T31" fmla="*/ 2147483646 h 78"/>
              <a:gd name="T32" fmla="*/ 2147483646 w 109"/>
              <a:gd name="T33" fmla="*/ 2147483646 h 78"/>
              <a:gd name="T34" fmla="*/ 2147483646 w 109"/>
              <a:gd name="T35" fmla="*/ 2147483646 h 78"/>
              <a:gd name="T36" fmla="*/ 2147483646 w 109"/>
              <a:gd name="T37" fmla="*/ 2147483646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78"/>
              <a:gd name="T59" fmla="*/ 109 w 109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78">
                <a:moveTo>
                  <a:pt x="105" y="17"/>
                </a:moveTo>
                <a:lnTo>
                  <a:pt x="108" y="14"/>
                </a:lnTo>
                <a:lnTo>
                  <a:pt x="109" y="11"/>
                </a:lnTo>
                <a:lnTo>
                  <a:pt x="109" y="6"/>
                </a:lnTo>
                <a:lnTo>
                  <a:pt x="106" y="3"/>
                </a:lnTo>
                <a:lnTo>
                  <a:pt x="105" y="2"/>
                </a:lnTo>
                <a:lnTo>
                  <a:pt x="102" y="0"/>
                </a:lnTo>
                <a:lnTo>
                  <a:pt x="97" y="0"/>
                </a:lnTo>
                <a:lnTo>
                  <a:pt x="96" y="2"/>
                </a:lnTo>
                <a:lnTo>
                  <a:pt x="5" y="62"/>
                </a:lnTo>
                <a:lnTo>
                  <a:pt x="2" y="65"/>
                </a:lnTo>
                <a:lnTo>
                  <a:pt x="0" y="68"/>
                </a:lnTo>
                <a:lnTo>
                  <a:pt x="0" y="72"/>
                </a:lnTo>
                <a:lnTo>
                  <a:pt x="3" y="75"/>
                </a:lnTo>
                <a:lnTo>
                  <a:pt x="5" y="77"/>
                </a:lnTo>
                <a:lnTo>
                  <a:pt x="8" y="78"/>
                </a:lnTo>
                <a:lnTo>
                  <a:pt x="12" y="78"/>
                </a:lnTo>
                <a:lnTo>
                  <a:pt x="14" y="77"/>
                </a:lnTo>
                <a:lnTo>
                  <a:pt x="10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3" name="Rectangle 1048"/>
          <p:cNvSpPr>
            <a:spLocks noChangeArrowheads="1"/>
          </p:cNvSpPr>
          <p:nvPr/>
        </p:nvSpPr>
        <p:spPr bwMode="auto">
          <a:xfrm>
            <a:off x="5735638" y="203041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4" name="Rectangle 1049"/>
          <p:cNvSpPr>
            <a:spLocks noChangeArrowheads="1"/>
          </p:cNvSpPr>
          <p:nvPr/>
        </p:nvSpPr>
        <p:spPr bwMode="auto">
          <a:xfrm>
            <a:off x="6297613" y="2027238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5" name="Rectangle 1050"/>
          <p:cNvSpPr>
            <a:spLocks noChangeArrowheads="1"/>
          </p:cNvSpPr>
          <p:nvPr/>
        </p:nvSpPr>
        <p:spPr bwMode="auto">
          <a:xfrm>
            <a:off x="5735638" y="245427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6" name="Rectangle 1051"/>
          <p:cNvSpPr>
            <a:spLocks noChangeArrowheads="1"/>
          </p:cNvSpPr>
          <p:nvPr/>
        </p:nvSpPr>
        <p:spPr bwMode="auto">
          <a:xfrm>
            <a:off x="6297613" y="245110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7" name="Rectangle 1052"/>
          <p:cNvSpPr>
            <a:spLocks noChangeArrowheads="1"/>
          </p:cNvSpPr>
          <p:nvPr/>
        </p:nvSpPr>
        <p:spPr bwMode="auto">
          <a:xfrm>
            <a:off x="5735638" y="287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8" name="Rectangle 1053"/>
          <p:cNvSpPr>
            <a:spLocks noChangeArrowheads="1"/>
          </p:cNvSpPr>
          <p:nvPr/>
        </p:nvSpPr>
        <p:spPr bwMode="auto">
          <a:xfrm>
            <a:off x="6297613" y="2874963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9" name="Rectangle 1054"/>
          <p:cNvSpPr>
            <a:spLocks noChangeArrowheads="1"/>
          </p:cNvSpPr>
          <p:nvPr/>
        </p:nvSpPr>
        <p:spPr bwMode="auto">
          <a:xfrm>
            <a:off x="5783263" y="4021138"/>
            <a:ext cx="742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0" name="Rectangle 1055"/>
          <p:cNvSpPr>
            <a:spLocks noChangeArrowheads="1"/>
          </p:cNvSpPr>
          <p:nvPr/>
        </p:nvSpPr>
        <p:spPr bwMode="auto">
          <a:xfrm>
            <a:off x="5829300" y="3311525"/>
            <a:ext cx="300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1" name="Rectangle 1056"/>
          <p:cNvSpPr>
            <a:spLocks noChangeArrowheads="1"/>
          </p:cNvSpPr>
          <p:nvPr/>
        </p:nvSpPr>
        <p:spPr bwMode="auto">
          <a:xfrm>
            <a:off x="5783263" y="3667125"/>
            <a:ext cx="6111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2" name="Freeform 1057"/>
          <p:cNvSpPr>
            <a:spLocks/>
          </p:cNvSpPr>
          <p:nvPr/>
        </p:nvSpPr>
        <p:spPr bwMode="auto">
          <a:xfrm>
            <a:off x="8223250" y="2351088"/>
            <a:ext cx="515938" cy="28575"/>
          </a:xfrm>
          <a:custGeom>
            <a:avLst/>
            <a:gdLst>
              <a:gd name="T0" fmla="*/ 2147483646 w 325"/>
              <a:gd name="T1" fmla="*/ 2147483646 h 18"/>
              <a:gd name="T2" fmla="*/ 2147483646 w 325"/>
              <a:gd name="T3" fmla="*/ 2147483646 h 18"/>
              <a:gd name="T4" fmla="*/ 2147483646 w 325"/>
              <a:gd name="T5" fmla="*/ 2147483646 h 18"/>
              <a:gd name="T6" fmla="*/ 2147483646 w 325"/>
              <a:gd name="T7" fmla="*/ 2147483646 h 18"/>
              <a:gd name="T8" fmla="*/ 2147483646 w 325"/>
              <a:gd name="T9" fmla="*/ 2147483646 h 18"/>
              <a:gd name="T10" fmla="*/ 2147483646 w 325"/>
              <a:gd name="T11" fmla="*/ 2147483646 h 18"/>
              <a:gd name="T12" fmla="*/ 2147483646 w 325"/>
              <a:gd name="T13" fmla="*/ 0 h 18"/>
              <a:gd name="T14" fmla="*/ 2147483646 w 325"/>
              <a:gd name="T15" fmla="*/ 0 h 18"/>
              <a:gd name="T16" fmla="*/ 2147483646 w 325"/>
              <a:gd name="T17" fmla="*/ 2147483646 h 18"/>
              <a:gd name="T18" fmla="*/ 0 w 325"/>
              <a:gd name="T19" fmla="*/ 2147483646 h 18"/>
              <a:gd name="T20" fmla="*/ 0 w 325"/>
              <a:gd name="T21" fmla="*/ 2147483646 h 18"/>
              <a:gd name="T22" fmla="*/ 2147483646 w 325"/>
              <a:gd name="T23" fmla="*/ 2147483646 h 18"/>
              <a:gd name="T24" fmla="*/ 2147483646 w 325"/>
              <a:gd name="T25" fmla="*/ 2147483646 h 18"/>
              <a:gd name="T26" fmla="*/ 2147483646 w 325"/>
              <a:gd name="T27" fmla="*/ 2147483646 h 18"/>
              <a:gd name="T28" fmla="*/ 2147483646 w 325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5"/>
              <a:gd name="T46" fmla="*/ 0 h 18"/>
              <a:gd name="T47" fmla="*/ 325 w 32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5" h="18">
                <a:moveTo>
                  <a:pt x="316" y="18"/>
                </a:moveTo>
                <a:lnTo>
                  <a:pt x="319" y="18"/>
                </a:lnTo>
                <a:lnTo>
                  <a:pt x="322" y="15"/>
                </a:lnTo>
                <a:lnTo>
                  <a:pt x="325" y="12"/>
                </a:lnTo>
                <a:lnTo>
                  <a:pt x="325" y="6"/>
                </a:lnTo>
                <a:lnTo>
                  <a:pt x="322" y="3"/>
                </a:lnTo>
                <a:lnTo>
                  <a:pt x="31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16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3" name="Freeform 1058"/>
          <p:cNvSpPr>
            <a:spLocks/>
          </p:cNvSpPr>
          <p:nvPr/>
        </p:nvSpPr>
        <p:spPr bwMode="auto">
          <a:xfrm>
            <a:off x="6702425" y="1730375"/>
            <a:ext cx="471488" cy="26988"/>
          </a:xfrm>
          <a:custGeom>
            <a:avLst/>
            <a:gdLst>
              <a:gd name="T0" fmla="*/ 2147483646 w 297"/>
              <a:gd name="T1" fmla="*/ 0 h 17"/>
              <a:gd name="T2" fmla="*/ 2147483646 w 297"/>
              <a:gd name="T3" fmla="*/ 0 h 17"/>
              <a:gd name="T4" fmla="*/ 2147483646 w 297"/>
              <a:gd name="T5" fmla="*/ 2147483646 h 17"/>
              <a:gd name="T6" fmla="*/ 0 w 297"/>
              <a:gd name="T7" fmla="*/ 2147483646 h 17"/>
              <a:gd name="T8" fmla="*/ 0 w 297"/>
              <a:gd name="T9" fmla="*/ 2147483646 h 17"/>
              <a:gd name="T10" fmla="*/ 2147483646 w 297"/>
              <a:gd name="T11" fmla="*/ 2147483646 h 17"/>
              <a:gd name="T12" fmla="*/ 2147483646 w 297"/>
              <a:gd name="T13" fmla="*/ 2147483646 h 17"/>
              <a:gd name="T14" fmla="*/ 2147483646 w 297"/>
              <a:gd name="T15" fmla="*/ 2147483646 h 17"/>
              <a:gd name="T16" fmla="*/ 2147483646 w 297"/>
              <a:gd name="T17" fmla="*/ 2147483646 h 17"/>
              <a:gd name="T18" fmla="*/ 2147483646 w 297"/>
              <a:gd name="T19" fmla="*/ 2147483646 h 17"/>
              <a:gd name="T20" fmla="*/ 2147483646 w 297"/>
              <a:gd name="T21" fmla="*/ 2147483646 h 17"/>
              <a:gd name="T22" fmla="*/ 2147483646 w 297"/>
              <a:gd name="T23" fmla="*/ 2147483646 h 17"/>
              <a:gd name="T24" fmla="*/ 2147483646 w 297"/>
              <a:gd name="T25" fmla="*/ 0 h 17"/>
              <a:gd name="T26" fmla="*/ 2147483646 w 297"/>
              <a:gd name="T27" fmla="*/ 0 h 17"/>
              <a:gd name="T28" fmla="*/ 2147483646 w 297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7"/>
              <a:gd name="T46" fmla="*/ 0 h 17"/>
              <a:gd name="T47" fmla="*/ 297 w 297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7" h="17">
                <a:moveTo>
                  <a:pt x="9" y="0"/>
                </a:move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91" y="17"/>
                </a:lnTo>
                <a:lnTo>
                  <a:pt x="294" y="14"/>
                </a:lnTo>
                <a:lnTo>
                  <a:pt x="297" y="11"/>
                </a:lnTo>
                <a:lnTo>
                  <a:pt x="297" y="5"/>
                </a:lnTo>
                <a:lnTo>
                  <a:pt x="294" y="2"/>
                </a:lnTo>
                <a:lnTo>
                  <a:pt x="291" y="0"/>
                </a:lnTo>
                <a:lnTo>
                  <a:pt x="28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4" name="Freeform 1059"/>
          <p:cNvSpPr>
            <a:spLocks/>
          </p:cNvSpPr>
          <p:nvPr/>
        </p:nvSpPr>
        <p:spPr bwMode="auto">
          <a:xfrm>
            <a:off x="7132638" y="2154238"/>
            <a:ext cx="295275" cy="28575"/>
          </a:xfrm>
          <a:custGeom>
            <a:avLst/>
            <a:gdLst>
              <a:gd name="T0" fmla="*/ 2147483646 w 186"/>
              <a:gd name="T1" fmla="*/ 0 h 18"/>
              <a:gd name="T2" fmla="*/ 2147483646 w 186"/>
              <a:gd name="T3" fmla="*/ 0 h 18"/>
              <a:gd name="T4" fmla="*/ 2147483646 w 186"/>
              <a:gd name="T5" fmla="*/ 2147483646 h 18"/>
              <a:gd name="T6" fmla="*/ 0 w 186"/>
              <a:gd name="T7" fmla="*/ 2147483646 h 18"/>
              <a:gd name="T8" fmla="*/ 0 w 186"/>
              <a:gd name="T9" fmla="*/ 2147483646 h 18"/>
              <a:gd name="T10" fmla="*/ 2147483646 w 186"/>
              <a:gd name="T11" fmla="*/ 2147483646 h 18"/>
              <a:gd name="T12" fmla="*/ 2147483646 w 186"/>
              <a:gd name="T13" fmla="*/ 2147483646 h 18"/>
              <a:gd name="T14" fmla="*/ 2147483646 w 186"/>
              <a:gd name="T15" fmla="*/ 2147483646 h 18"/>
              <a:gd name="T16" fmla="*/ 2147483646 w 186"/>
              <a:gd name="T17" fmla="*/ 2147483646 h 18"/>
              <a:gd name="T18" fmla="*/ 2147483646 w 186"/>
              <a:gd name="T19" fmla="*/ 2147483646 h 18"/>
              <a:gd name="T20" fmla="*/ 2147483646 w 186"/>
              <a:gd name="T21" fmla="*/ 2147483646 h 18"/>
              <a:gd name="T22" fmla="*/ 2147483646 w 186"/>
              <a:gd name="T23" fmla="*/ 2147483646 h 18"/>
              <a:gd name="T24" fmla="*/ 2147483646 w 186"/>
              <a:gd name="T25" fmla="*/ 0 h 18"/>
              <a:gd name="T26" fmla="*/ 2147483646 w 186"/>
              <a:gd name="T27" fmla="*/ 0 h 18"/>
              <a:gd name="T28" fmla="*/ 2147483646 w 186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"/>
              <a:gd name="T46" fmla="*/ 0 h 18"/>
              <a:gd name="T47" fmla="*/ 186 w 186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0" y="18"/>
                </a:lnTo>
                <a:lnTo>
                  <a:pt x="183" y="15"/>
                </a:lnTo>
                <a:lnTo>
                  <a:pt x="186" y="12"/>
                </a:lnTo>
                <a:lnTo>
                  <a:pt x="186" y="6"/>
                </a:lnTo>
                <a:lnTo>
                  <a:pt x="183" y="3"/>
                </a:lnTo>
                <a:lnTo>
                  <a:pt x="180" y="0"/>
                </a:lnTo>
                <a:lnTo>
                  <a:pt x="17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5" name="Rectangle 1060"/>
          <p:cNvSpPr>
            <a:spLocks noChangeArrowheads="1"/>
          </p:cNvSpPr>
          <p:nvPr/>
        </p:nvSpPr>
        <p:spPr bwMode="auto">
          <a:xfrm>
            <a:off x="5080000" y="19859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6" name="Rectangle 1061"/>
          <p:cNvSpPr>
            <a:spLocks noChangeArrowheads="1"/>
          </p:cNvSpPr>
          <p:nvPr/>
        </p:nvSpPr>
        <p:spPr bwMode="auto">
          <a:xfrm>
            <a:off x="5080000" y="2386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7" name="Rectangle 1062"/>
          <p:cNvSpPr>
            <a:spLocks noChangeArrowheads="1"/>
          </p:cNvSpPr>
          <p:nvPr/>
        </p:nvSpPr>
        <p:spPr bwMode="auto">
          <a:xfrm>
            <a:off x="5080000" y="15859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8" name="Rectangle 1063"/>
          <p:cNvSpPr>
            <a:spLocks noChangeArrowheads="1"/>
          </p:cNvSpPr>
          <p:nvPr/>
        </p:nvSpPr>
        <p:spPr bwMode="auto">
          <a:xfrm>
            <a:off x="5080000" y="27860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9" name="Freeform 1064"/>
          <p:cNvSpPr>
            <a:spLocks noChangeAspect="1"/>
          </p:cNvSpPr>
          <p:nvPr/>
        </p:nvSpPr>
        <p:spPr bwMode="auto">
          <a:xfrm>
            <a:off x="5494338" y="4052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92200" name="Line 1065"/>
          <p:cNvSpPr>
            <a:spLocks noChangeShapeType="1"/>
          </p:cNvSpPr>
          <p:nvPr/>
        </p:nvSpPr>
        <p:spPr bwMode="auto">
          <a:xfrm>
            <a:off x="4521200" y="4546600"/>
            <a:ext cx="417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1" name="Rectangle 1067"/>
          <p:cNvSpPr>
            <a:spLocks noChangeArrowheads="1"/>
          </p:cNvSpPr>
          <p:nvPr/>
        </p:nvSpPr>
        <p:spPr bwMode="auto">
          <a:xfrm>
            <a:off x="3733800" y="3533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Reset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2" name="Freeform 1068"/>
          <p:cNvSpPr>
            <a:spLocks noChangeAspect="1"/>
          </p:cNvSpPr>
          <p:nvPr/>
        </p:nvSpPr>
        <p:spPr bwMode="auto">
          <a:xfrm>
            <a:off x="4787900" y="3581400"/>
            <a:ext cx="566738" cy="460375"/>
          </a:xfrm>
          <a:custGeom>
            <a:avLst/>
            <a:gdLst>
              <a:gd name="T0" fmla="*/ 0 w 708"/>
              <a:gd name="T1" fmla="*/ 0 h 576"/>
              <a:gd name="T2" fmla="*/ 2147483646 w 708"/>
              <a:gd name="T3" fmla="*/ 2147483646 h 576"/>
              <a:gd name="T4" fmla="*/ 2147483646 w 708"/>
              <a:gd name="T5" fmla="*/ 2147483646 h 576"/>
              <a:gd name="T6" fmla="*/ 2147483646 w 708"/>
              <a:gd name="T7" fmla="*/ 2147483646 h 576"/>
              <a:gd name="T8" fmla="*/ 2147483646 w 708"/>
              <a:gd name="T9" fmla="*/ 2147483646 h 576"/>
              <a:gd name="T10" fmla="*/ 2147483646 w 708"/>
              <a:gd name="T11" fmla="*/ 2147483646 h 576"/>
              <a:gd name="T12" fmla="*/ 2147483646 w 708"/>
              <a:gd name="T13" fmla="*/ 2147483646 h 576"/>
              <a:gd name="T14" fmla="*/ 2147483646 w 708"/>
              <a:gd name="T15" fmla="*/ 2147483646 h 576"/>
              <a:gd name="T16" fmla="*/ 2147483646 w 708"/>
              <a:gd name="T17" fmla="*/ 2147483646 h 576"/>
              <a:gd name="T18" fmla="*/ 2147483646 w 708"/>
              <a:gd name="T19" fmla="*/ 2147483646 h 576"/>
              <a:gd name="T20" fmla="*/ 0 w 708"/>
              <a:gd name="T21" fmla="*/ 2147483646 h 576"/>
              <a:gd name="T22" fmla="*/ 2147483646 w 708"/>
              <a:gd name="T23" fmla="*/ 2147483646 h 576"/>
              <a:gd name="T24" fmla="*/ 2147483646 w 708"/>
              <a:gd name="T25" fmla="*/ 2147483646 h 576"/>
              <a:gd name="T26" fmla="*/ 2147483646 w 708"/>
              <a:gd name="T27" fmla="*/ 2147483646 h 576"/>
              <a:gd name="T28" fmla="*/ 2147483646 w 708"/>
              <a:gd name="T29" fmla="*/ 2147483646 h 576"/>
              <a:gd name="T30" fmla="*/ 2147483646 w 708"/>
              <a:gd name="T31" fmla="*/ 2147483646 h 576"/>
              <a:gd name="T32" fmla="*/ 2147483646 w 708"/>
              <a:gd name="T33" fmla="*/ 2147483646 h 576"/>
              <a:gd name="T34" fmla="*/ 2147483646 w 708"/>
              <a:gd name="T35" fmla="*/ 2147483646 h 576"/>
              <a:gd name="T36" fmla="*/ 2147483646 w 708"/>
              <a:gd name="T37" fmla="*/ 2147483646 h 576"/>
              <a:gd name="T38" fmla="*/ 2147483646 w 708"/>
              <a:gd name="T39" fmla="*/ 2147483646 h 576"/>
              <a:gd name="T40" fmla="*/ 2147483646 w 708"/>
              <a:gd name="T41" fmla="*/ 2147483646 h 576"/>
              <a:gd name="T42" fmla="*/ 2147483646 w 708"/>
              <a:gd name="T43" fmla="*/ 2147483646 h 576"/>
              <a:gd name="T44" fmla="*/ 2147483646 w 708"/>
              <a:gd name="T45" fmla="*/ 2147483646 h 576"/>
              <a:gd name="T46" fmla="*/ 2147483646 w 708"/>
              <a:gd name="T47" fmla="*/ 2147483646 h 576"/>
              <a:gd name="T48" fmla="*/ 2147483646 w 708"/>
              <a:gd name="T49" fmla="*/ 2147483646 h 576"/>
              <a:gd name="T50" fmla="*/ 2147483646 w 708"/>
              <a:gd name="T51" fmla="*/ 2147483646 h 576"/>
              <a:gd name="T52" fmla="*/ 2147483646 w 708"/>
              <a:gd name="T53" fmla="*/ 2147483646 h 576"/>
              <a:gd name="T54" fmla="*/ 2147483646 w 708"/>
              <a:gd name="T55" fmla="*/ 2147483646 h 576"/>
              <a:gd name="T56" fmla="*/ 2147483646 w 708"/>
              <a:gd name="T57" fmla="*/ 2147483646 h 576"/>
              <a:gd name="T58" fmla="*/ 2147483646 w 708"/>
              <a:gd name="T59" fmla="*/ 2147483646 h 576"/>
              <a:gd name="T60" fmla="*/ 2147483646 w 708"/>
              <a:gd name="T61" fmla="*/ 2147483646 h 576"/>
              <a:gd name="T62" fmla="*/ 2147483646 w 708"/>
              <a:gd name="T63" fmla="*/ 2147483646 h 576"/>
              <a:gd name="T64" fmla="*/ 2147483646 w 708"/>
              <a:gd name="T65" fmla="*/ 2147483646 h 576"/>
              <a:gd name="T66" fmla="*/ 2147483646 w 708"/>
              <a:gd name="T67" fmla="*/ 2147483646 h 576"/>
              <a:gd name="T68" fmla="*/ 2147483646 w 708"/>
              <a:gd name="T69" fmla="*/ 2147483646 h 576"/>
              <a:gd name="T70" fmla="*/ 2147483646 w 708"/>
              <a:gd name="T71" fmla="*/ 2147483646 h 576"/>
              <a:gd name="T72" fmla="*/ 2147483646 w 708"/>
              <a:gd name="T73" fmla="*/ 2147483646 h 576"/>
              <a:gd name="T74" fmla="*/ 2147483646 w 708"/>
              <a:gd name="T75" fmla="*/ 2147483646 h 576"/>
              <a:gd name="T76" fmla="*/ 2147483646 w 708"/>
              <a:gd name="T77" fmla="*/ 2147483646 h 576"/>
              <a:gd name="T78" fmla="*/ 2147483646 w 708"/>
              <a:gd name="T79" fmla="*/ 2147483646 h 576"/>
              <a:gd name="T80" fmla="*/ 2147483646 w 708"/>
              <a:gd name="T81" fmla="*/ 2147483646 h 576"/>
              <a:gd name="T82" fmla="*/ 2147483646 w 708"/>
              <a:gd name="T83" fmla="*/ 2147483646 h 576"/>
              <a:gd name="T84" fmla="*/ 2147483646 w 708"/>
              <a:gd name="T85" fmla="*/ 2147483646 h 576"/>
              <a:gd name="T86" fmla="*/ 2147483646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08"/>
              <a:gd name="T136" fmla="*/ 0 h 576"/>
              <a:gd name="T137" fmla="*/ 708 w 708"/>
              <a:gd name="T138" fmla="*/ 576 h 57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3" name="Line 1069"/>
          <p:cNvSpPr>
            <a:spLocks noChangeShapeType="1"/>
          </p:cNvSpPr>
          <p:nvPr/>
        </p:nvSpPr>
        <p:spPr bwMode="auto">
          <a:xfrm>
            <a:off x="5372100" y="38227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4" name="Line 1070"/>
          <p:cNvSpPr>
            <a:spLocks noChangeShapeType="1"/>
          </p:cNvSpPr>
          <p:nvPr/>
        </p:nvSpPr>
        <p:spPr bwMode="auto">
          <a:xfrm>
            <a:off x="4546600" y="36957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5" name="Line 1071"/>
          <p:cNvSpPr>
            <a:spLocks noChangeShapeType="1"/>
          </p:cNvSpPr>
          <p:nvPr/>
        </p:nvSpPr>
        <p:spPr bwMode="auto">
          <a:xfrm flipV="1">
            <a:off x="4521200" y="393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6" name="Line 1072"/>
          <p:cNvSpPr>
            <a:spLocks noChangeShapeType="1"/>
          </p:cNvSpPr>
          <p:nvPr/>
        </p:nvSpPr>
        <p:spPr bwMode="auto">
          <a:xfrm>
            <a:off x="4521200" y="39497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7" name="Rectangle 1073"/>
          <p:cNvSpPr>
            <a:spLocks noChangeArrowheads="1"/>
          </p:cNvSpPr>
          <p:nvPr/>
        </p:nvSpPr>
        <p:spPr bwMode="auto">
          <a:xfrm>
            <a:off x="5130800" y="4037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8" name="Line 1074"/>
          <p:cNvSpPr>
            <a:spLocks noChangeShapeType="1"/>
          </p:cNvSpPr>
          <p:nvPr/>
        </p:nvSpPr>
        <p:spPr bwMode="auto">
          <a:xfrm>
            <a:off x="7150100" y="1739900"/>
            <a:ext cx="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9" name="Line 1075"/>
          <p:cNvSpPr>
            <a:spLocks noChangeShapeType="1"/>
          </p:cNvSpPr>
          <p:nvPr/>
        </p:nvSpPr>
        <p:spPr bwMode="auto">
          <a:xfrm>
            <a:off x="8712200" y="2362200"/>
            <a:ext cx="0" cy="218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</a:t>
            </a:r>
          </a:p>
        </p:txBody>
      </p:sp>
      <p:sp>
        <p:nvSpPr>
          <p:cNvPr id="94211" name="Rectangle 4"/>
          <p:cNvSpPr>
            <a:spLocks noGrp="1" noChangeArrowheads="1"/>
          </p:cNvSpPr>
          <p:nvPr>
            <p:ph idx="1"/>
          </p:nvPr>
        </p:nvSpPr>
        <p:spPr>
          <a:xfrm>
            <a:off x="316912" y="1231900"/>
            <a:ext cx="4483100" cy="5027613"/>
          </a:xfrm>
        </p:spPr>
        <p:txBody>
          <a:bodyPr/>
          <a:lstStyle/>
          <a:p>
            <a:pPr marL="288925" indent="-288925" eaLnBrk="1" hangingPunct="1"/>
            <a:r>
              <a:rPr lang="en-US" altLang="fa-IR" sz="2000" dirty="0" smtClean="0"/>
              <a:t>How does it work?</a:t>
            </a:r>
          </a:p>
          <a:p>
            <a:pPr marL="692150" lvl="1" indent="-234950" eaLnBrk="1" hangingPunct="1"/>
            <a:r>
              <a:rPr lang="en-US" altLang="fa-IR" sz="1800" dirty="0" smtClean="0"/>
              <a:t>A positive edge </a:t>
            </a:r>
            <a:r>
              <a:rPr lang="en-US" altLang="fa-IR" sz="1800" dirty="0" smtClean="0"/>
              <a:t>on </a:t>
            </a:r>
            <a:r>
              <a:rPr lang="en-US" altLang="fa-IR" sz="1800" dirty="0" smtClean="0"/>
              <a:t>clock </a:t>
            </a:r>
            <a:r>
              <a:rPr lang="en-US" altLang="fa-IR" sz="1800" dirty="0" smtClean="0"/>
              <a:t>input</a:t>
            </a:r>
            <a:br>
              <a:rPr lang="en-US" altLang="fa-IR" sz="1800" dirty="0" smtClean="0"/>
            </a:br>
            <a:r>
              <a:rPr lang="en-US" altLang="fa-IR" sz="1800" dirty="0" smtClean="0"/>
              <a:t>of </a:t>
            </a:r>
            <a:r>
              <a:rPr lang="en-US" altLang="fa-IR" sz="1800" dirty="0" smtClean="0"/>
              <a:t>A </a:t>
            </a:r>
            <a:r>
              <a:rPr lang="en-US" altLang="fa-IR" sz="1800" dirty="0" smtClean="0">
                <a:sym typeface="Wingdings" panose="05000000000000000000" pitchFamily="2" charset="2"/>
              </a:rPr>
              <a:t></a:t>
            </a:r>
            <a:r>
              <a:rPr lang="en-US" altLang="fa-IR" sz="1800" dirty="0" smtClean="0"/>
              <a:t> </a:t>
            </a:r>
            <a:r>
              <a:rPr lang="en-US" altLang="fa-IR" sz="1800" dirty="0" smtClean="0"/>
              <a:t>A complements</a:t>
            </a:r>
          </a:p>
          <a:p>
            <a:pPr marL="692150" lvl="1" indent="-234950" eaLnBrk="1" hangingPunct="1"/>
            <a:r>
              <a:rPr lang="en-US" altLang="fa-IR" sz="1800" dirty="0" smtClean="0"/>
              <a:t>Clock input of B = Q’ of flip-flop </a:t>
            </a:r>
            <a:r>
              <a:rPr lang="en-US" altLang="fa-IR" sz="1800" dirty="0" smtClean="0"/>
              <a:t>A</a:t>
            </a:r>
          </a:p>
          <a:p>
            <a:pPr marL="692150" lvl="1" indent="-234950" eaLnBrk="1" hangingPunct="1"/>
            <a:r>
              <a:rPr lang="en-US" altLang="fa-IR" sz="1800" dirty="0" smtClean="0"/>
              <a:t>When A changes from 1 </a:t>
            </a:r>
            <a:r>
              <a:rPr lang="en-US" altLang="fa-IR" sz="1800" dirty="0" smtClean="0"/>
              <a:t>to </a:t>
            </a:r>
            <a:r>
              <a:rPr lang="en-US" altLang="fa-IR" sz="1800" dirty="0" smtClean="0"/>
              <a:t>0 </a:t>
            </a:r>
            <a:r>
              <a:rPr lang="en-US" altLang="fa-IR" sz="1800" dirty="0" smtClean="0">
                <a:sym typeface="Wingdings" panose="05000000000000000000" pitchFamily="2" charset="2"/>
              </a:rPr>
              <a:t></a:t>
            </a:r>
            <a:r>
              <a:rPr lang="en-US" altLang="fa-IR" sz="1800" dirty="0" smtClean="0"/>
              <a:t/>
            </a:r>
            <a:br>
              <a:rPr lang="en-US" altLang="fa-IR" sz="1800" dirty="0" smtClean="0"/>
            </a:br>
            <a:r>
              <a:rPr lang="en-US" altLang="fa-IR" sz="1800" dirty="0" smtClean="0"/>
              <a:t>positive edge on </a:t>
            </a:r>
            <a:r>
              <a:rPr lang="en-US" altLang="fa-IR" sz="1800" dirty="0" smtClean="0"/>
              <a:t>the clock </a:t>
            </a:r>
            <a:r>
              <a:rPr lang="en-US" altLang="fa-IR" sz="1800" dirty="0" smtClean="0"/>
              <a:t>input of </a:t>
            </a:r>
            <a:r>
              <a:rPr lang="en-US" altLang="fa-IR" sz="1800" dirty="0" smtClean="0"/>
              <a:t>B </a:t>
            </a:r>
            <a:r>
              <a:rPr lang="en-US" altLang="fa-IR" sz="1800" dirty="0" smtClean="0">
                <a:sym typeface="Wingdings" panose="05000000000000000000" pitchFamily="2" charset="2"/>
              </a:rPr>
              <a:t> </a:t>
            </a:r>
            <a:r>
              <a:rPr lang="en-US" altLang="fa-IR" sz="1800" dirty="0" smtClean="0"/>
              <a:t>B is complemented</a:t>
            </a:r>
            <a:r>
              <a:rPr lang="en-US" altLang="fa-IR" sz="1800" dirty="0" smtClean="0"/>
              <a:t/>
            </a:r>
            <a:br>
              <a:rPr lang="en-US" altLang="fa-IR" sz="1800" dirty="0" smtClean="0"/>
            </a:br>
            <a:endParaRPr lang="en-US" altLang="fa-IR" sz="1800" dirty="0" smtClean="0"/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72400" y="6248400"/>
            <a:ext cx="1371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/>
              <a:t>PJF</a:t>
            </a:r>
            <a:r>
              <a:rPr lang="en-US" altLang="fa-IR">
                <a:latin typeface="Comic Sans MS" panose="030F0702030302020204" pitchFamily="66" charset="0"/>
              </a:rPr>
              <a:t> - </a:t>
            </a:r>
            <a:fld id="{DC2CB9A6-D1FB-4BF7-A46E-D1CBE69370F9}" type="slidenum">
              <a:rPr lang="en-US" altLang="fa-IR">
                <a:latin typeface="Comic Sans MS" panose="030F0702030302020204" pitchFamily="66" charset="0"/>
              </a:rPr>
              <a:pPr/>
              <a:t>31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4872859" y="1200150"/>
            <a:ext cx="3505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4" name="Rectangle 3"/>
          <p:cNvSpPr>
            <a:spLocks noChangeArrowheads="1"/>
          </p:cNvSpPr>
          <p:nvPr/>
        </p:nvSpPr>
        <p:spPr bwMode="auto">
          <a:xfrm>
            <a:off x="4267200" y="3962400"/>
            <a:ext cx="4495800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1974850" y="6350"/>
            <a:ext cx="70485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6" name="Rectangle 6"/>
          <p:cNvSpPr>
            <a:spLocks noChangeAspect="1" noChangeArrowheads="1"/>
          </p:cNvSpPr>
          <p:nvPr/>
        </p:nvSpPr>
        <p:spPr bwMode="auto">
          <a:xfrm>
            <a:off x="6399213" y="3390900"/>
            <a:ext cx="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 sz="3200" b="1" u="sng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4217" name="Group 7"/>
          <p:cNvGrpSpPr>
            <a:grpSpLocks/>
          </p:cNvGrpSpPr>
          <p:nvPr/>
        </p:nvGrpSpPr>
        <p:grpSpPr bwMode="auto">
          <a:xfrm>
            <a:off x="5022850" y="1295400"/>
            <a:ext cx="2895600" cy="2652713"/>
            <a:chOff x="3164" y="768"/>
            <a:chExt cx="1824" cy="1671"/>
          </a:xfrm>
        </p:grpSpPr>
        <p:sp>
          <p:nvSpPr>
            <p:cNvPr id="94277" name="Rectangle 8"/>
            <p:cNvSpPr>
              <a:spLocks noChangeArrowheads="1"/>
            </p:cNvSpPr>
            <p:nvPr/>
          </p:nvSpPr>
          <p:spPr bwMode="auto">
            <a:xfrm>
              <a:off x="3164" y="2276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78" name="Oval 9"/>
            <p:cNvSpPr>
              <a:spLocks noChangeArrowheads="1"/>
            </p:cNvSpPr>
            <p:nvPr/>
          </p:nvSpPr>
          <p:spPr bwMode="auto">
            <a:xfrm>
              <a:off x="3592" y="233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79" name="Line 10"/>
            <p:cNvSpPr>
              <a:spLocks noChangeShapeType="1"/>
            </p:cNvSpPr>
            <p:nvPr/>
          </p:nvSpPr>
          <p:spPr bwMode="auto">
            <a:xfrm>
              <a:off x="4328" y="129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0" name="Rectangle 11"/>
            <p:cNvSpPr>
              <a:spLocks noChangeArrowheads="1"/>
            </p:cNvSpPr>
            <p:nvPr/>
          </p:nvSpPr>
          <p:spPr bwMode="auto">
            <a:xfrm>
              <a:off x="3180" y="1199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1" name="Rectangle 12"/>
            <p:cNvSpPr>
              <a:spLocks noChangeAspect="1" noChangeArrowheads="1"/>
            </p:cNvSpPr>
            <p:nvPr/>
          </p:nvSpPr>
          <p:spPr bwMode="auto">
            <a:xfrm>
              <a:off x="3856" y="816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2" name="Oval 13"/>
            <p:cNvSpPr>
              <a:spLocks noChangeAspect="1" noChangeArrowheads="1"/>
            </p:cNvSpPr>
            <p:nvPr/>
          </p:nvSpPr>
          <p:spPr bwMode="auto">
            <a:xfrm>
              <a:off x="4268" y="1263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3" name="Freeform 14"/>
            <p:cNvSpPr>
              <a:spLocks noChangeAspect="1"/>
            </p:cNvSpPr>
            <p:nvPr/>
          </p:nvSpPr>
          <p:spPr bwMode="auto">
            <a:xfrm>
              <a:off x="3856" y="1262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4" name="Rectangle 15"/>
            <p:cNvSpPr>
              <a:spLocks noChangeAspect="1" noChangeArrowheads="1"/>
            </p:cNvSpPr>
            <p:nvPr/>
          </p:nvSpPr>
          <p:spPr bwMode="auto">
            <a:xfrm>
              <a:off x="3882" y="91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5" name="Line 16"/>
            <p:cNvSpPr>
              <a:spLocks noChangeShapeType="1"/>
            </p:cNvSpPr>
            <p:nvPr/>
          </p:nvSpPr>
          <p:spPr bwMode="auto">
            <a:xfrm>
              <a:off x="3584" y="129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6" name="Line 17"/>
            <p:cNvSpPr>
              <a:spLocks noChangeShapeType="1"/>
            </p:cNvSpPr>
            <p:nvPr/>
          </p:nvSpPr>
          <p:spPr bwMode="auto">
            <a:xfrm flipH="1">
              <a:off x="3704" y="1000"/>
              <a:ext cx="144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7" name="Line 18"/>
            <p:cNvSpPr>
              <a:spLocks noChangeShapeType="1"/>
            </p:cNvSpPr>
            <p:nvPr/>
          </p:nvSpPr>
          <p:spPr bwMode="auto">
            <a:xfrm flipV="1">
              <a:off x="3704" y="776"/>
              <a:ext cx="0" cy="2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8" name="Line 19"/>
            <p:cNvSpPr>
              <a:spLocks noChangeShapeType="1"/>
            </p:cNvSpPr>
            <p:nvPr/>
          </p:nvSpPr>
          <p:spPr bwMode="auto">
            <a:xfrm>
              <a:off x="3704" y="768"/>
              <a:ext cx="816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9" name="Line 20"/>
            <p:cNvSpPr>
              <a:spLocks noChangeShapeType="1"/>
            </p:cNvSpPr>
            <p:nvPr/>
          </p:nvSpPr>
          <p:spPr bwMode="auto">
            <a:xfrm flipV="1">
              <a:off x="4520" y="1273"/>
              <a:ext cx="0" cy="2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0" name="Line 21"/>
            <p:cNvSpPr>
              <a:spLocks noChangeShapeType="1"/>
            </p:cNvSpPr>
            <p:nvPr/>
          </p:nvSpPr>
          <p:spPr bwMode="auto">
            <a:xfrm>
              <a:off x="4328" y="2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1" name="Rectangle 22"/>
            <p:cNvSpPr>
              <a:spLocks noChangeAspect="1" noChangeArrowheads="1"/>
            </p:cNvSpPr>
            <p:nvPr/>
          </p:nvSpPr>
          <p:spPr bwMode="auto">
            <a:xfrm>
              <a:off x="3848" y="1688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2" name="Oval 23"/>
            <p:cNvSpPr>
              <a:spLocks noChangeAspect="1" noChangeArrowheads="1"/>
            </p:cNvSpPr>
            <p:nvPr/>
          </p:nvSpPr>
          <p:spPr bwMode="auto">
            <a:xfrm>
              <a:off x="4260" y="2135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3" name="Freeform 24"/>
            <p:cNvSpPr>
              <a:spLocks noChangeAspect="1"/>
            </p:cNvSpPr>
            <p:nvPr/>
          </p:nvSpPr>
          <p:spPr bwMode="auto">
            <a:xfrm>
              <a:off x="3848" y="2134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4" name="Rectangle 25"/>
            <p:cNvSpPr>
              <a:spLocks noChangeAspect="1" noChangeArrowheads="1"/>
            </p:cNvSpPr>
            <p:nvPr/>
          </p:nvSpPr>
          <p:spPr bwMode="auto">
            <a:xfrm>
              <a:off x="3874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5" name="Rectangle 26"/>
            <p:cNvSpPr>
              <a:spLocks noChangeAspect="1" noChangeArrowheads="1"/>
            </p:cNvSpPr>
            <p:nvPr/>
          </p:nvSpPr>
          <p:spPr bwMode="auto">
            <a:xfrm>
              <a:off x="4080" y="2107"/>
              <a:ext cx="15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 dirty="0" smtClean="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Q’</a:t>
              </a:r>
              <a:endParaRPr lang="en-US" altLang="fa-IR" sz="1900" b="1" baseline="-20000" dirty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6" name="Line 27"/>
            <p:cNvSpPr>
              <a:spLocks noChangeShapeType="1"/>
            </p:cNvSpPr>
            <p:nvPr/>
          </p:nvSpPr>
          <p:spPr bwMode="auto">
            <a:xfrm>
              <a:off x="3464" y="216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7" name="Line 28"/>
            <p:cNvSpPr>
              <a:spLocks noChangeShapeType="1"/>
            </p:cNvSpPr>
            <p:nvPr/>
          </p:nvSpPr>
          <p:spPr bwMode="auto">
            <a:xfrm flipH="1">
              <a:off x="3704" y="1872"/>
              <a:ext cx="144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8" name="Line 29"/>
            <p:cNvSpPr>
              <a:spLocks noChangeShapeType="1"/>
            </p:cNvSpPr>
            <p:nvPr/>
          </p:nvSpPr>
          <p:spPr bwMode="auto">
            <a:xfrm flipV="1">
              <a:off x="3704" y="1648"/>
              <a:ext cx="0" cy="2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9" name="Line 30"/>
            <p:cNvSpPr>
              <a:spLocks noChangeShapeType="1"/>
            </p:cNvSpPr>
            <p:nvPr/>
          </p:nvSpPr>
          <p:spPr bwMode="auto">
            <a:xfrm>
              <a:off x="3704" y="1640"/>
              <a:ext cx="816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0" name="Line 31"/>
            <p:cNvSpPr>
              <a:spLocks noChangeShapeType="1"/>
            </p:cNvSpPr>
            <p:nvPr/>
          </p:nvSpPr>
          <p:spPr bwMode="auto">
            <a:xfrm flipV="1">
              <a:off x="4520" y="1640"/>
              <a:ext cx="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2" name="Line 33"/>
            <p:cNvSpPr>
              <a:spLocks noChangeShapeType="1"/>
            </p:cNvSpPr>
            <p:nvPr/>
          </p:nvSpPr>
          <p:spPr bwMode="auto">
            <a:xfrm>
              <a:off x="4136" y="143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3" name="Line 34"/>
            <p:cNvSpPr>
              <a:spLocks noChangeShapeType="1"/>
            </p:cNvSpPr>
            <p:nvPr/>
          </p:nvSpPr>
          <p:spPr bwMode="auto">
            <a:xfrm>
              <a:off x="4136" y="23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4" name="Line 35"/>
            <p:cNvSpPr>
              <a:spLocks noChangeShapeType="1"/>
            </p:cNvSpPr>
            <p:nvPr/>
          </p:nvSpPr>
          <p:spPr bwMode="auto">
            <a:xfrm flipH="1">
              <a:off x="3624" y="150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5" name="Line 36"/>
            <p:cNvSpPr>
              <a:spLocks noChangeShapeType="1"/>
            </p:cNvSpPr>
            <p:nvPr/>
          </p:nvSpPr>
          <p:spPr bwMode="auto">
            <a:xfrm>
              <a:off x="3632" y="15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6" name="Line 37"/>
            <p:cNvSpPr>
              <a:spLocks noChangeShapeType="1"/>
            </p:cNvSpPr>
            <p:nvPr/>
          </p:nvSpPr>
          <p:spPr bwMode="auto">
            <a:xfrm flipH="1">
              <a:off x="3552" y="23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7" name="Oval 38"/>
            <p:cNvSpPr>
              <a:spLocks noChangeArrowheads="1"/>
            </p:cNvSpPr>
            <p:nvPr/>
          </p:nvSpPr>
          <p:spPr bwMode="auto">
            <a:xfrm>
              <a:off x="4480" y="125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308" name="Line 39"/>
            <p:cNvSpPr>
              <a:spLocks noChangeShapeType="1"/>
            </p:cNvSpPr>
            <p:nvPr/>
          </p:nvSpPr>
          <p:spPr bwMode="auto">
            <a:xfrm flipH="1">
              <a:off x="3464" y="1560"/>
              <a:ext cx="1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9" name="Line 40"/>
            <p:cNvSpPr>
              <a:spLocks noChangeShapeType="1"/>
            </p:cNvSpPr>
            <p:nvPr/>
          </p:nvSpPr>
          <p:spPr bwMode="auto">
            <a:xfrm flipV="1">
              <a:off x="3464" y="1560"/>
              <a:ext cx="0" cy="6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0" name="Rectangle 41"/>
            <p:cNvSpPr>
              <a:spLocks noChangeAspect="1" noChangeArrowheads="1"/>
            </p:cNvSpPr>
            <p:nvPr/>
          </p:nvSpPr>
          <p:spPr bwMode="auto">
            <a:xfrm>
              <a:off x="4882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B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1" name="Rectangle 42"/>
            <p:cNvSpPr>
              <a:spLocks noChangeAspect="1" noChangeArrowheads="1"/>
            </p:cNvSpPr>
            <p:nvPr/>
          </p:nvSpPr>
          <p:spPr bwMode="auto">
            <a:xfrm>
              <a:off x="4890" y="91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A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2" name="Line 43"/>
            <p:cNvSpPr>
              <a:spLocks noChangeShapeType="1"/>
            </p:cNvSpPr>
            <p:nvPr/>
          </p:nvSpPr>
          <p:spPr bwMode="auto">
            <a:xfrm>
              <a:off x="4264" y="99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3" name="Line 44"/>
            <p:cNvSpPr>
              <a:spLocks noChangeShapeType="1"/>
            </p:cNvSpPr>
            <p:nvPr/>
          </p:nvSpPr>
          <p:spPr bwMode="auto">
            <a:xfrm>
              <a:off x="4272" y="1864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>
              <a:off x="4331" y="2157"/>
              <a:ext cx="19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 flipV="1">
              <a:off x="4523" y="1629"/>
              <a:ext cx="0" cy="53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94218" name="Group 105"/>
          <p:cNvGrpSpPr>
            <a:grpSpLocks/>
          </p:cNvGrpSpPr>
          <p:nvPr/>
        </p:nvGrpSpPr>
        <p:grpSpPr bwMode="auto">
          <a:xfrm>
            <a:off x="4419600" y="4046538"/>
            <a:ext cx="3848100" cy="2544762"/>
            <a:chOff x="4419600" y="4046538"/>
            <a:chExt cx="3848100" cy="2544762"/>
          </a:xfrm>
        </p:grpSpPr>
        <p:sp>
          <p:nvSpPr>
            <p:cNvPr id="94219" name="Freeform 47"/>
            <p:cNvSpPr>
              <a:spLocks/>
            </p:cNvSpPr>
            <p:nvPr/>
          </p:nvSpPr>
          <p:spPr bwMode="auto">
            <a:xfrm>
              <a:off x="460851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0" name="Freeform 48"/>
            <p:cNvSpPr>
              <a:spLocks/>
            </p:cNvSpPr>
            <p:nvPr/>
          </p:nvSpPr>
          <p:spPr bwMode="auto">
            <a:xfrm>
              <a:off x="493236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1" name="Freeform 49"/>
            <p:cNvSpPr>
              <a:spLocks/>
            </p:cNvSpPr>
            <p:nvPr/>
          </p:nvSpPr>
          <p:spPr bwMode="auto">
            <a:xfrm>
              <a:off x="4932363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2" name="Freeform 50"/>
            <p:cNvSpPr>
              <a:spLocks/>
            </p:cNvSpPr>
            <p:nvPr/>
          </p:nvSpPr>
          <p:spPr bwMode="auto">
            <a:xfrm>
              <a:off x="5254625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3" name="Freeform 51"/>
            <p:cNvSpPr>
              <a:spLocks/>
            </p:cNvSpPr>
            <p:nvPr/>
          </p:nvSpPr>
          <p:spPr bwMode="auto">
            <a:xfrm>
              <a:off x="525462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4" name="Freeform 52"/>
            <p:cNvSpPr>
              <a:spLocks/>
            </p:cNvSpPr>
            <p:nvPr/>
          </p:nvSpPr>
          <p:spPr bwMode="auto">
            <a:xfrm>
              <a:off x="5578475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5" name="Freeform 53"/>
            <p:cNvSpPr>
              <a:spLocks/>
            </p:cNvSpPr>
            <p:nvPr/>
          </p:nvSpPr>
          <p:spPr bwMode="auto">
            <a:xfrm>
              <a:off x="5578475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6" name="Freeform 54"/>
            <p:cNvSpPr>
              <a:spLocks/>
            </p:cNvSpPr>
            <p:nvPr/>
          </p:nvSpPr>
          <p:spPr bwMode="auto">
            <a:xfrm>
              <a:off x="5900738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7" name="Freeform 55"/>
            <p:cNvSpPr>
              <a:spLocks/>
            </p:cNvSpPr>
            <p:nvPr/>
          </p:nvSpPr>
          <p:spPr bwMode="auto">
            <a:xfrm>
              <a:off x="5900738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8" name="Freeform 56"/>
            <p:cNvSpPr>
              <a:spLocks/>
            </p:cNvSpPr>
            <p:nvPr/>
          </p:nvSpPr>
          <p:spPr bwMode="auto">
            <a:xfrm>
              <a:off x="6224588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9" name="Freeform 57"/>
            <p:cNvSpPr>
              <a:spLocks/>
            </p:cNvSpPr>
            <p:nvPr/>
          </p:nvSpPr>
          <p:spPr bwMode="auto">
            <a:xfrm>
              <a:off x="6224588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0" name="Freeform 58"/>
            <p:cNvSpPr>
              <a:spLocks/>
            </p:cNvSpPr>
            <p:nvPr/>
          </p:nvSpPr>
          <p:spPr bwMode="auto">
            <a:xfrm>
              <a:off x="6546850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1" name="Freeform 59"/>
            <p:cNvSpPr>
              <a:spLocks/>
            </p:cNvSpPr>
            <p:nvPr/>
          </p:nvSpPr>
          <p:spPr bwMode="auto">
            <a:xfrm>
              <a:off x="6546850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2" name="Freeform 60"/>
            <p:cNvSpPr>
              <a:spLocks/>
            </p:cNvSpPr>
            <p:nvPr/>
          </p:nvSpPr>
          <p:spPr bwMode="auto">
            <a:xfrm>
              <a:off x="6870700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3" name="Freeform 61"/>
            <p:cNvSpPr>
              <a:spLocks/>
            </p:cNvSpPr>
            <p:nvPr/>
          </p:nvSpPr>
          <p:spPr bwMode="auto">
            <a:xfrm>
              <a:off x="6870700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4" name="Freeform 62"/>
            <p:cNvSpPr>
              <a:spLocks/>
            </p:cNvSpPr>
            <p:nvPr/>
          </p:nvSpPr>
          <p:spPr bwMode="auto">
            <a:xfrm>
              <a:off x="7192963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5" name="Freeform 63"/>
            <p:cNvSpPr>
              <a:spLocks/>
            </p:cNvSpPr>
            <p:nvPr/>
          </p:nvSpPr>
          <p:spPr bwMode="auto">
            <a:xfrm>
              <a:off x="719296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6" name="Freeform 64"/>
            <p:cNvSpPr>
              <a:spLocks/>
            </p:cNvSpPr>
            <p:nvPr/>
          </p:nvSpPr>
          <p:spPr bwMode="auto">
            <a:xfrm>
              <a:off x="751681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7" name="Freeform 65"/>
            <p:cNvSpPr>
              <a:spLocks/>
            </p:cNvSpPr>
            <p:nvPr/>
          </p:nvSpPr>
          <p:spPr bwMode="auto">
            <a:xfrm>
              <a:off x="7516813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8" name="Freeform 66"/>
            <p:cNvSpPr>
              <a:spLocks/>
            </p:cNvSpPr>
            <p:nvPr/>
          </p:nvSpPr>
          <p:spPr bwMode="auto">
            <a:xfrm>
              <a:off x="7839075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9" name="Freeform 67"/>
            <p:cNvSpPr>
              <a:spLocks/>
            </p:cNvSpPr>
            <p:nvPr/>
          </p:nvSpPr>
          <p:spPr bwMode="auto">
            <a:xfrm>
              <a:off x="783907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0" name="Line 68"/>
            <p:cNvSpPr>
              <a:spLocks noChangeShapeType="1"/>
            </p:cNvSpPr>
            <p:nvPr/>
          </p:nvSpPr>
          <p:spPr bwMode="auto">
            <a:xfrm>
              <a:off x="4594225" y="55006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1" name="Line 69"/>
            <p:cNvSpPr>
              <a:spLocks noChangeShapeType="1"/>
            </p:cNvSpPr>
            <p:nvPr/>
          </p:nvSpPr>
          <p:spPr bwMode="auto">
            <a:xfrm>
              <a:off x="494506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2" name="Line 70"/>
            <p:cNvSpPr>
              <a:spLocks noChangeShapeType="1"/>
            </p:cNvSpPr>
            <p:nvPr/>
          </p:nvSpPr>
          <p:spPr bwMode="auto">
            <a:xfrm>
              <a:off x="559117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3" name="Line 71"/>
            <p:cNvSpPr>
              <a:spLocks noChangeShapeType="1"/>
            </p:cNvSpPr>
            <p:nvPr/>
          </p:nvSpPr>
          <p:spPr bwMode="auto">
            <a:xfrm>
              <a:off x="6237288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4" name="Line 72"/>
            <p:cNvSpPr>
              <a:spLocks noChangeShapeType="1"/>
            </p:cNvSpPr>
            <p:nvPr/>
          </p:nvSpPr>
          <p:spPr bwMode="auto">
            <a:xfrm>
              <a:off x="6883400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73"/>
            <p:cNvSpPr>
              <a:spLocks noChangeShapeType="1"/>
            </p:cNvSpPr>
            <p:nvPr/>
          </p:nvSpPr>
          <p:spPr bwMode="auto">
            <a:xfrm>
              <a:off x="752951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6" name="Line 74"/>
            <p:cNvSpPr>
              <a:spLocks noChangeShapeType="1"/>
            </p:cNvSpPr>
            <p:nvPr/>
          </p:nvSpPr>
          <p:spPr bwMode="auto">
            <a:xfrm>
              <a:off x="817562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7" name="Line 75"/>
            <p:cNvSpPr>
              <a:spLocks noChangeShapeType="1"/>
            </p:cNvSpPr>
            <p:nvPr/>
          </p:nvSpPr>
          <p:spPr bwMode="auto">
            <a:xfrm>
              <a:off x="4419600" y="61864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8" name="Freeform 76"/>
            <p:cNvSpPr>
              <a:spLocks/>
            </p:cNvSpPr>
            <p:nvPr/>
          </p:nvSpPr>
          <p:spPr bwMode="auto">
            <a:xfrm>
              <a:off x="4572000" y="5478463"/>
              <a:ext cx="407988" cy="42862"/>
            </a:xfrm>
            <a:custGeom>
              <a:avLst/>
              <a:gdLst>
                <a:gd name="T0" fmla="*/ 2147483646 w 257"/>
                <a:gd name="T1" fmla="*/ 0 h 27"/>
                <a:gd name="T2" fmla="*/ 2147483646 w 257"/>
                <a:gd name="T3" fmla="*/ 0 h 27"/>
                <a:gd name="T4" fmla="*/ 2147483646 w 257"/>
                <a:gd name="T5" fmla="*/ 2147483646 h 27"/>
                <a:gd name="T6" fmla="*/ 2147483646 w 257"/>
                <a:gd name="T7" fmla="*/ 2147483646 h 27"/>
                <a:gd name="T8" fmla="*/ 0 w 257"/>
                <a:gd name="T9" fmla="*/ 2147483646 h 27"/>
                <a:gd name="T10" fmla="*/ 0 w 257"/>
                <a:gd name="T11" fmla="*/ 2147483646 h 27"/>
                <a:gd name="T12" fmla="*/ 2147483646 w 257"/>
                <a:gd name="T13" fmla="*/ 2147483646 h 27"/>
                <a:gd name="T14" fmla="*/ 2147483646 w 257"/>
                <a:gd name="T15" fmla="*/ 2147483646 h 27"/>
                <a:gd name="T16" fmla="*/ 2147483646 w 257"/>
                <a:gd name="T17" fmla="*/ 2147483646 h 27"/>
                <a:gd name="T18" fmla="*/ 2147483646 w 257"/>
                <a:gd name="T19" fmla="*/ 2147483646 h 27"/>
                <a:gd name="T20" fmla="*/ 2147483646 w 257"/>
                <a:gd name="T21" fmla="*/ 2147483646 h 27"/>
                <a:gd name="T22" fmla="*/ 2147483646 w 257"/>
                <a:gd name="T23" fmla="*/ 2147483646 h 27"/>
                <a:gd name="T24" fmla="*/ 2147483646 w 257"/>
                <a:gd name="T25" fmla="*/ 2147483646 h 27"/>
                <a:gd name="T26" fmla="*/ 2147483646 w 257"/>
                <a:gd name="T27" fmla="*/ 2147483646 h 27"/>
                <a:gd name="T28" fmla="*/ 2147483646 w 257"/>
                <a:gd name="T29" fmla="*/ 2147483646 h 27"/>
                <a:gd name="T30" fmla="*/ 2147483646 w 257"/>
                <a:gd name="T31" fmla="*/ 2147483646 h 27"/>
                <a:gd name="T32" fmla="*/ 2147483646 w 257"/>
                <a:gd name="T33" fmla="*/ 0 h 27"/>
                <a:gd name="T34" fmla="*/ 2147483646 w 257"/>
                <a:gd name="T35" fmla="*/ 0 h 27"/>
                <a:gd name="T36" fmla="*/ 2147483646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9" name="Rectangle 77"/>
            <p:cNvSpPr>
              <a:spLocks noChangeArrowheads="1"/>
            </p:cNvSpPr>
            <p:nvPr/>
          </p:nvSpPr>
          <p:spPr bwMode="auto">
            <a:xfrm>
              <a:off x="4419600" y="4470400"/>
              <a:ext cx="352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0" name="Rectangle 78"/>
            <p:cNvSpPr>
              <a:spLocks noChangeArrowheads="1"/>
            </p:cNvSpPr>
            <p:nvPr/>
          </p:nvSpPr>
          <p:spPr bwMode="auto">
            <a:xfrm>
              <a:off x="4460875" y="5684838"/>
              <a:ext cx="21113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1" name="Rectangle 79"/>
            <p:cNvSpPr>
              <a:spLocks noChangeArrowheads="1"/>
            </p:cNvSpPr>
            <p:nvPr/>
          </p:nvSpPr>
          <p:spPr bwMode="auto">
            <a:xfrm>
              <a:off x="4422775" y="5078413"/>
              <a:ext cx="18573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2" name="Line 80"/>
            <p:cNvSpPr>
              <a:spLocks noChangeShapeType="1"/>
            </p:cNvSpPr>
            <p:nvPr/>
          </p:nvSpPr>
          <p:spPr bwMode="auto">
            <a:xfrm flipV="1">
              <a:off x="4957763" y="517683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3" name="Freeform 81"/>
            <p:cNvSpPr>
              <a:spLocks/>
            </p:cNvSpPr>
            <p:nvPr/>
          </p:nvSpPr>
          <p:spPr bwMode="auto">
            <a:xfrm>
              <a:off x="4935538" y="515461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4" name="Freeform 82"/>
            <p:cNvSpPr>
              <a:spLocks/>
            </p:cNvSpPr>
            <p:nvPr/>
          </p:nvSpPr>
          <p:spPr bwMode="auto">
            <a:xfrm>
              <a:off x="4935538" y="5154613"/>
              <a:ext cx="690563" cy="44450"/>
            </a:xfrm>
            <a:custGeom>
              <a:avLst/>
              <a:gdLst>
                <a:gd name="T0" fmla="*/ 2147483646 w 435"/>
                <a:gd name="T1" fmla="*/ 0 h 28"/>
                <a:gd name="T2" fmla="*/ 2147483646 w 435"/>
                <a:gd name="T3" fmla="*/ 0 h 28"/>
                <a:gd name="T4" fmla="*/ 2147483646 w 435"/>
                <a:gd name="T5" fmla="*/ 2147483646 h 28"/>
                <a:gd name="T6" fmla="*/ 2147483646 w 435"/>
                <a:gd name="T7" fmla="*/ 2147483646 h 28"/>
                <a:gd name="T8" fmla="*/ 0 w 435"/>
                <a:gd name="T9" fmla="*/ 2147483646 h 28"/>
                <a:gd name="T10" fmla="*/ 0 w 435"/>
                <a:gd name="T11" fmla="*/ 2147483646 h 28"/>
                <a:gd name="T12" fmla="*/ 2147483646 w 435"/>
                <a:gd name="T13" fmla="*/ 2147483646 h 28"/>
                <a:gd name="T14" fmla="*/ 2147483646 w 435"/>
                <a:gd name="T15" fmla="*/ 2147483646 h 28"/>
                <a:gd name="T16" fmla="*/ 2147483646 w 435"/>
                <a:gd name="T17" fmla="*/ 2147483646 h 28"/>
                <a:gd name="T18" fmla="*/ 2147483646 w 435"/>
                <a:gd name="T19" fmla="*/ 2147483646 h 28"/>
                <a:gd name="T20" fmla="*/ 2147483646 w 435"/>
                <a:gd name="T21" fmla="*/ 2147483646 h 28"/>
                <a:gd name="T22" fmla="*/ 2147483646 w 435"/>
                <a:gd name="T23" fmla="*/ 2147483646 h 28"/>
                <a:gd name="T24" fmla="*/ 2147483646 w 435"/>
                <a:gd name="T25" fmla="*/ 2147483646 h 28"/>
                <a:gd name="T26" fmla="*/ 2147483646 w 435"/>
                <a:gd name="T27" fmla="*/ 2147483646 h 28"/>
                <a:gd name="T28" fmla="*/ 2147483646 w 435"/>
                <a:gd name="T29" fmla="*/ 2147483646 h 28"/>
                <a:gd name="T30" fmla="*/ 2147483646 w 435"/>
                <a:gd name="T31" fmla="*/ 2147483646 h 28"/>
                <a:gd name="T32" fmla="*/ 2147483646 w 435"/>
                <a:gd name="T33" fmla="*/ 0 h 28"/>
                <a:gd name="T34" fmla="*/ 2147483646 w 435"/>
                <a:gd name="T35" fmla="*/ 0 h 28"/>
                <a:gd name="T36" fmla="*/ 2147483646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5" name="Freeform 83"/>
            <p:cNvSpPr>
              <a:spLocks/>
            </p:cNvSpPr>
            <p:nvPr/>
          </p:nvSpPr>
          <p:spPr bwMode="auto">
            <a:xfrm>
              <a:off x="5581650" y="515461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6" name="Freeform 84"/>
            <p:cNvSpPr>
              <a:spLocks/>
            </p:cNvSpPr>
            <p:nvPr/>
          </p:nvSpPr>
          <p:spPr bwMode="auto">
            <a:xfrm>
              <a:off x="5602288" y="548481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7" name="Line 85"/>
            <p:cNvSpPr>
              <a:spLocks noChangeShapeType="1"/>
            </p:cNvSpPr>
            <p:nvPr/>
          </p:nvSpPr>
          <p:spPr bwMode="auto">
            <a:xfrm flipV="1">
              <a:off x="6269038" y="519588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8" name="Freeform 86"/>
            <p:cNvSpPr>
              <a:spLocks/>
            </p:cNvSpPr>
            <p:nvPr/>
          </p:nvSpPr>
          <p:spPr bwMode="auto">
            <a:xfrm>
              <a:off x="6248400" y="5175250"/>
              <a:ext cx="42863" cy="365125"/>
            </a:xfrm>
            <a:custGeom>
              <a:avLst/>
              <a:gdLst>
                <a:gd name="T0" fmla="*/ 0 w 27"/>
                <a:gd name="T1" fmla="*/ 2147483646 h 230"/>
                <a:gd name="T2" fmla="*/ 0 w 27"/>
                <a:gd name="T3" fmla="*/ 2147483646 h 230"/>
                <a:gd name="T4" fmla="*/ 2147483646 w 27"/>
                <a:gd name="T5" fmla="*/ 2147483646 h 230"/>
                <a:gd name="T6" fmla="*/ 2147483646 w 27"/>
                <a:gd name="T7" fmla="*/ 2147483646 h 230"/>
                <a:gd name="T8" fmla="*/ 2147483646 w 27"/>
                <a:gd name="T9" fmla="*/ 2147483646 h 230"/>
                <a:gd name="T10" fmla="*/ 2147483646 w 27"/>
                <a:gd name="T11" fmla="*/ 2147483646 h 230"/>
                <a:gd name="T12" fmla="*/ 2147483646 w 27"/>
                <a:gd name="T13" fmla="*/ 2147483646 h 230"/>
                <a:gd name="T14" fmla="*/ 2147483646 w 27"/>
                <a:gd name="T15" fmla="*/ 2147483646 h 230"/>
                <a:gd name="T16" fmla="*/ 2147483646 w 27"/>
                <a:gd name="T17" fmla="*/ 2147483646 h 230"/>
                <a:gd name="T18" fmla="*/ 2147483646 w 27"/>
                <a:gd name="T19" fmla="*/ 2147483646 h 230"/>
                <a:gd name="T20" fmla="*/ 2147483646 w 27"/>
                <a:gd name="T21" fmla="*/ 2147483646 h 230"/>
                <a:gd name="T22" fmla="*/ 2147483646 w 27"/>
                <a:gd name="T23" fmla="*/ 2147483646 h 230"/>
                <a:gd name="T24" fmla="*/ 2147483646 w 27"/>
                <a:gd name="T25" fmla="*/ 0 h 230"/>
                <a:gd name="T26" fmla="*/ 2147483646 w 27"/>
                <a:gd name="T27" fmla="*/ 0 h 230"/>
                <a:gd name="T28" fmla="*/ 2147483646 w 27"/>
                <a:gd name="T29" fmla="*/ 2147483646 h 230"/>
                <a:gd name="T30" fmla="*/ 2147483646 w 27"/>
                <a:gd name="T31" fmla="*/ 2147483646 h 230"/>
                <a:gd name="T32" fmla="*/ 0 w 27"/>
                <a:gd name="T33" fmla="*/ 2147483646 h 230"/>
                <a:gd name="T34" fmla="*/ 0 w 27"/>
                <a:gd name="T35" fmla="*/ 2147483646 h 230"/>
                <a:gd name="T36" fmla="*/ 0 w 27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9" name="Freeform 87"/>
            <p:cNvSpPr>
              <a:spLocks/>
            </p:cNvSpPr>
            <p:nvPr/>
          </p:nvSpPr>
          <p:spPr bwMode="auto">
            <a:xfrm>
              <a:off x="6248400" y="5175250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0" name="Freeform 88"/>
            <p:cNvSpPr>
              <a:spLocks/>
            </p:cNvSpPr>
            <p:nvPr/>
          </p:nvSpPr>
          <p:spPr bwMode="auto">
            <a:xfrm>
              <a:off x="6892925" y="5175250"/>
              <a:ext cx="44450" cy="365125"/>
            </a:xfrm>
            <a:custGeom>
              <a:avLst/>
              <a:gdLst>
                <a:gd name="T0" fmla="*/ 2147483646 w 28"/>
                <a:gd name="T1" fmla="*/ 2147483646 h 230"/>
                <a:gd name="T2" fmla="*/ 2147483646 w 28"/>
                <a:gd name="T3" fmla="*/ 2147483646 h 230"/>
                <a:gd name="T4" fmla="*/ 2147483646 w 28"/>
                <a:gd name="T5" fmla="*/ 2147483646 h 230"/>
                <a:gd name="T6" fmla="*/ 2147483646 w 28"/>
                <a:gd name="T7" fmla="*/ 2147483646 h 230"/>
                <a:gd name="T8" fmla="*/ 2147483646 w 28"/>
                <a:gd name="T9" fmla="*/ 0 h 230"/>
                <a:gd name="T10" fmla="*/ 2147483646 w 28"/>
                <a:gd name="T11" fmla="*/ 0 h 230"/>
                <a:gd name="T12" fmla="*/ 2147483646 w 28"/>
                <a:gd name="T13" fmla="*/ 2147483646 h 230"/>
                <a:gd name="T14" fmla="*/ 2147483646 w 28"/>
                <a:gd name="T15" fmla="*/ 2147483646 h 230"/>
                <a:gd name="T16" fmla="*/ 0 w 28"/>
                <a:gd name="T17" fmla="*/ 2147483646 h 230"/>
                <a:gd name="T18" fmla="*/ 0 w 28"/>
                <a:gd name="T19" fmla="*/ 2147483646 h 230"/>
                <a:gd name="T20" fmla="*/ 2147483646 w 28"/>
                <a:gd name="T21" fmla="*/ 2147483646 h 230"/>
                <a:gd name="T22" fmla="*/ 2147483646 w 28"/>
                <a:gd name="T23" fmla="*/ 2147483646 h 230"/>
                <a:gd name="T24" fmla="*/ 2147483646 w 28"/>
                <a:gd name="T25" fmla="*/ 2147483646 h 230"/>
                <a:gd name="T26" fmla="*/ 2147483646 w 28"/>
                <a:gd name="T27" fmla="*/ 2147483646 h 230"/>
                <a:gd name="T28" fmla="*/ 2147483646 w 28"/>
                <a:gd name="T29" fmla="*/ 2147483646 h 230"/>
                <a:gd name="T30" fmla="*/ 2147483646 w 28"/>
                <a:gd name="T31" fmla="*/ 2147483646 h 230"/>
                <a:gd name="T32" fmla="*/ 2147483646 w 28"/>
                <a:gd name="T33" fmla="*/ 2147483646 h 230"/>
                <a:gd name="T34" fmla="*/ 2147483646 w 28"/>
                <a:gd name="T35" fmla="*/ 2147483646 h 230"/>
                <a:gd name="T36" fmla="*/ 2147483646 w 28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1" name="Freeform 89"/>
            <p:cNvSpPr>
              <a:spLocks/>
            </p:cNvSpPr>
            <p:nvPr/>
          </p:nvSpPr>
          <p:spPr bwMode="auto">
            <a:xfrm>
              <a:off x="6902450" y="549116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2" name="Line 90"/>
            <p:cNvSpPr>
              <a:spLocks noChangeShapeType="1"/>
            </p:cNvSpPr>
            <p:nvPr/>
          </p:nvSpPr>
          <p:spPr bwMode="auto">
            <a:xfrm flipV="1">
              <a:off x="7561263" y="5157788"/>
              <a:ext cx="1588" cy="322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3" name="Freeform 91"/>
            <p:cNvSpPr>
              <a:spLocks/>
            </p:cNvSpPr>
            <p:nvPr/>
          </p:nvSpPr>
          <p:spPr bwMode="auto">
            <a:xfrm>
              <a:off x="7539038" y="513556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4" name="Freeform 92"/>
            <p:cNvSpPr>
              <a:spLocks/>
            </p:cNvSpPr>
            <p:nvPr/>
          </p:nvSpPr>
          <p:spPr bwMode="auto">
            <a:xfrm>
              <a:off x="7539038" y="5135563"/>
              <a:ext cx="690563" cy="42862"/>
            </a:xfrm>
            <a:custGeom>
              <a:avLst/>
              <a:gdLst>
                <a:gd name="T0" fmla="*/ 2147483646 w 435"/>
                <a:gd name="T1" fmla="*/ 0 h 27"/>
                <a:gd name="T2" fmla="*/ 2147483646 w 435"/>
                <a:gd name="T3" fmla="*/ 0 h 27"/>
                <a:gd name="T4" fmla="*/ 2147483646 w 435"/>
                <a:gd name="T5" fmla="*/ 2147483646 h 27"/>
                <a:gd name="T6" fmla="*/ 2147483646 w 435"/>
                <a:gd name="T7" fmla="*/ 2147483646 h 27"/>
                <a:gd name="T8" fmla="*/ 0 w 435"/>
                <a:gd name="T9" fmla="*/ 2147483646 h 27"/>
                <a:gd name="T10" fmla="*/ 0 w 435"/>
                <a:gd name="T11" fmla="*/ 2147483646 h 27"/>
                <a:gd name="T12" fmla="*/ 2147483646 w 435"/>
                <a:gd name="T13" fmla="*/ 2147483646 h 27"/>
                <a:gd name="T14" fmla="*/ 2147483646 w 435"/>
                <a:gd name="T15" fmla="*/ 2147483646 h 27"/>
                <a:gd name="T16" fmla="*/ 2147483646 w 435"/>
                <a:gd name="T17" fmla="*/ 2147483646 h 27"/>
                <a:gd name="T18" fmla="*/ 2147483646 w 435"/>
                <a:gd name="T19" fmla="*/ 2147483646 h 27"/>
                <a:gd name="T20" fmla="*/ 2147483646 w 435"/>
                <a:gd name="T21" fmla="*/ 2147483646 h 27"/>
                <a:gd name="T22" fmla="*/ 2147483646 w 435"/>
                <a:gd name="T23" fmla="*/ 2147483646 h 27"/>
                <a:gd name="T24" fmla="*/ 2147483646 w 435"/>
                <a:gd name="T25" fmla="*/ 2147483646 h 27"/>
                <a:gd name="T26" fmla="*/ 2147483646 w 435"/>
                <a:gd name="T27" fmla="*/ 2147483646 h 27"/>
                <a:gd name="T28" fmla="*/ 2147483646 w 435"/>
                <a:gd name="T29" fmla="*/ 2147483646 h 27"/>
                <a:gd name="T30" fmla="*/ 2147483646 w 435"/>
                <a:gd name="T31" fmla="*/ 2147483646 h 27"/>
                <a:gd name="T32" fmla="*/ 2147483646 w 435"/>
                <a:gd name="T33" fmla="*/ 0 h 27"/>
                <a:gd name="T34" fmla="*/ 2147483646 w 435"/>
                <a:gd name="T35" fmla="*/ 0 h 27"/>
                <a:gd name="T36" fmla="*/ 2147483646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5" name="Freeform 93"/>
            <p:cNvSpPr>
              <a:spLocks/>
            </p:cNvSpPr>
            <p:nvPr/>
          </p:nvSpPr>
          <p:spPr bwMode="auto">
            <a:xfrm>
              <a:off x="8185150" y="513556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6" name="Freeform 94"/>
            <p:cNvSpPr>
              <a:spLocks/>
            </p:cNvSpPr>
            <p:nvPr/>
          </p:nvSpPr>
          <p:spPr bwMode="auto">
            <a:xfrm flipV="1">
              <a:off x="55991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7" name="Line 95"/>
            <p:cNvSpPr>
              <a:spLocks noChangeShapeType="1"/>
            </p:cNvSpPr>
            <p:nvPr/>
          </p:nvSpPr>
          <p:spPr bwMode="auto">
            <a:xfrm flipH="1">
              <a:off x="45116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8" name="Freeform 96"/>
            <p:cNvSpPr>
              <a:spLocks/>
            </p:cNvSpPr>
            <p:nvPr/>
          </p:nvSpPr>
          <p:spPr bwMode="auto">
            <a:xfrm flipV="1">
              <a:off x="68945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9" name="Line 97"/>
            <p:cNvSpPr>
              <a:spLocks noChangeShapeType="1"/>
            </p:cNvSpPr>
            <p:nvPr/>
          </p:nvSpPr>
          <p:spPr bwMode="auto">
            <a:xfrm>
              <a:off x="5616575" y="5854700"/>
              <a:ext cx="132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0" name="Line 98"/>
            <p:cNvSpPr>
              <a:spLocks noChangeShapeType="1"/>
            </p:cNvSpPr>
            <p:nvPr/>
          </p:nvSpPr>
          <p:spPr bwMode="auto">
            <a:xfrm flipH="1">
              <a:off x="68992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1" name="Text Box 99"/>
            <p:cNvSpPr txBox="1">
              <a:spLocks noChangeArrowheads="1"/>
            </p:cNvSpPr>
            <p:nvPr/>
          </p:nvSpPr>
          <p:spPr bwMode="auto">
            <a:xfrm>
              <a:off x="45593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2" name="Text Box 100"/>
            <p:cNvSpPr txBox="1">
              <a:spLocks noChangeArrowheads="1"/>
            </p:cNvSpPr>
            <p:nvPr/>
          </p:nvSpPr>
          <p:spPr bwMode="auto">
            <a:xfrm>
              <a:off x="51435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273" name="Text Box 101"/>
            <p:cNvSpPr txBox="1">
              <a:spLocks noChangeArrowheads="1"/>
            </p:cNvSpPr>
            <p:nvPr/>
          </p:nvSpPr>
          <p:spPr bwMode="auto">
            <a:xfrm>
              <a:off x="58674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274" name="Text Box 102"/>
            <p:cNvSpPr txBox="1">
              <a:spLocks noChangeArrowheads="1"/>
            </p:cNvSpPr>
            <p:nvPr/>
          </p:nvSpPr>
          <p:spPr bwMode="auto">
            <a:xfrm>
              <a:off x="64770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4275" name="Text Box 103"/>
            <p:cNvSpPr txBox="1">
              <a:spLocks noChangeArrowheads="1"/>
            </p:cNvSpPr>
            <p:nvPr/>
          </p:nvSpPr>
          <p:spPr bwMode="auto">
            <a:xfrm>
              <a:off x="71437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6" name="Text Box 104"/>
            <p:cNvSpPr txBox="1">
              <a:spLocks noChangeArrowheads="1"/>
            </p:cNvSpPr>
            <p:nvPr/>
          </p:nvSpPr>
          <p:spPr bwMode="auto">
            <a:xfrm>
              <a:off x="77279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06" name="Rectangle 26"/>
          <p:cNvSpPr>
            <a:spLocks noChangeAspect="1" noChangeArrowheads="1"/>
          </p:cNvSpPr>
          <p:nvPr/>
        </p:nvSpPr>
        <p:spPr bwMode="auto">
          <a:xfrm>
            <a:off x="6540500" y="2024062"/>
            <a:ext cx="241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Q’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26"/>
          <p:cNvSpPr>
            <a:spLocks noChangeAspect="1" noChangeArrowheads="1"/>
          </p:cNvSpPr>
          <p:nvPr/>
        </p:nvSpPr>
        <p:spPr bwMode="auto">
          <a:xfrm>
            <a:off x="6540500" y="2895600"/>
            <a:ext cx="169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8" name="Rectangle 26"/>
          <p:cNvSpPr>
            <a:spLocks noChangeAspect="1" noChangeArrowheads="1"/>
          </p:cNvSpPr>
          <p:nvPr/>
        </p:nvSpPr>
        <p:spPr bwMode="auto">
          <a:xfrm>
            <a:off x="6553200" y="1524000"/>
            <a:ext cx="169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9" name="Line 31"/>
          <p:cNvSpPr>
            <a:spLocks noChangeShapeType="1"/>
          </p:cNvSpPr>
          <p:nvPr/>
        </p:nvSpPr>
        <p:spPr bwMode="auto">
          <a:xfrm flipV="1">
            <a:off x="7188200" y="1282700"/>
            <a:ext cx="0" cy="8509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 (cont.)</a:t>
            </a: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4"/>
          <a:stretch>
            <a:fillRect/>
          </a:stretch>
        </p:blipFill>
        <p:spPr>
          <a:xfrm>
            <a:off x="2971800" y="1371600"/>
            <a:ext cx="2895600" cy="5181600"/>
          </a:xfrm>
          <a:noFill/>
        </p:spPr>
      </p:pic>
      <p:sp>
        <p:nvSpPr>
          <p:cNvPr id="9626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0600" y="6172200"/>
            <a:ext cx="533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508DFF5D-65D2-47C1-BFEF-BE09B58E8C95}" type="slidenum">
              <a:rPr lang="en-US" altLang="fa-IR" smtClean="0">
                <a:latin typeface="Comic Sans MS" panose="030F0702030302020204" pitchFamily="66" charset="0"/>
              </a:rPr>
              <a:pPr/>
              <a:t>32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(continued)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516938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The arrows show the</a:t>
            </a:r>
            <a:br>
              <a:rPr lang="en-US" altLang="fa-IR" sz="2000" dirty="0" smtClean="0"/>
            </a:br>
            <a:r>
              <a:rPr lang="en-US" altLang="fa-IR" sz="2000" dirty="0" smtClean="0"/>
              <a:t>cause-effect relation-</a:t>
            </a:r>
            <a:br>
              <a:rPr lang="en-US" altLang="fa-IR" sz="2000" dirty="0" smtClean="0"/>
            </a:br>
            <a:r>
              <a:rPr lang="en-US" altLang="fa-IR" sz="2000" dirty="0" smtClean="0"/>
              <a:t>ship from the prior</a:t>
            </a:r>
            <a:br>
              <a:rPr lang="en-US" altLang="fa-IR" sz="2000" dirty="0" smtClean="0"/>
            </a:br>
            <a:r>
              <a:rPr lang="en-US" altLang="fa-IR" sz="2000" dirty="0" smtClean="0"/>
              <a:t>slide =&gt;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The corresponding</a:t>
            </a:r>
            <a:br>
              <a:rPr lang="en-US" altLang="fa-IR" sz="2000" dirty="0" smtClean="0"/>
            </a:br>
            <a:r>
              <a:rPr lang="en-US" altLang="fa-IR" sz="2000" dirty="0" smtClean="0"/>
              <a:t>sequence of states =&gt;</a:t>
            </a:r>
            <a:br>
              <a:rPr lang="en-US" altLang="fa-IR" sz="2000" dirty="0" smtClean="0"/>
            </a:br>
            <a:r>
              <a:rPr lang="en-US" altLang="fa-IR" sz="2000" dirty="0" smtClean="0"/>
              <a:t>(</a:t>
            </a:r>
            <a:r>
              <a:rPr lang="en-US" altLang="fa-IR" sz="2000" dirty="0" err="1" smtClean="0"/>
              <a:t>B,A</a:t>
            </a:r>
            <a:r>
              <a:rPr lang="en-US" altLang="fa-IR" sz="2000" dirty="0" smtClean="0"/>
              <a:t>) = (0,0</a:t>
            </a:r>
            <a:r>
              <a:rPr lang="en-US" altLang="fa-IR" sz="2000" dirty="0" smtClean="0"/>
              <a:t>),</a:t>
            </a:r>
            <a:br>
              <a:rPr lang="en-US" altLang="fa-IR" sz="2000" dirty="0" smtClean="0"/>
            </a:br>
            <a:r>
              <a:rPr lang="en-US" altLang="fa-IR" sz="2000" dirty="0" smtClean="0"/>
              <a:t/>
            </a:r>
            <a:br>
              <a:rPr lang="en-US" altLang="fa-IR" sz="2000" dirty="0" smtClean="0"/>
            </a:br>
            <a:r>
              <a:rPr lang="en-US" altLang="fa-IR" sz="2000" dirty="0" smtClean="0"/>
              <a:t/>
            </a:r>
            <a:br>
              <a:rPr lang="en-US" altLang="fa-IR" sz="2000" dirty="0" smtClean="0"/>
            </a:b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Each </a:t>
            </a:r>
            <a:r>
              <a:rPr lang="en-US" altLang="fa-IR" sz="2000" dirty="0" smtClean="0"/>
              <a:t>additional bit, C, D, …behaves like bit B, changing half as frequently as the bit before it.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For 3 bits: (</a:t>
            </a:r>
            <a:r>
              <a:rPr lang="en-US" altLang="fa-IR" sz="2000" dirty="0" err="1" smtClean="0"/>
              <a:t>C,B,A</a:t>
            </a:r>
            <a:r>
              <a:rPr lang="en-US" altLang="fa-IR" sz="2000" dirty="0" smtClean="0"/>
              <a:t>) = (0,0,0), (0,0,1), (0,1,0), (0,1,1),</a:t>
            </a:r>
            <a:br>
              <a:rPr lang="en-US" altLang="fa-IR" sz="2000" dirty="0" smtClean="0"/>
            </a:br>
            <a:r>
              <a:rPr lang="en-US" altLang="fa-IR" sz="2000" dirty="0" smtClean="0"/>
              <a:t>(1,0,0), (1,0,1), (1,1,0), (1,1,1), (0,0,0), …        </a:t>
            </a:r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248400"/>
            <a:ext cx="68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0A28A2E4-F555-44E7-860C-88F9CF5D8EA6}" type="slidenum">
              <a:rPr lang="en-US" altLang="fa-IR">
                <a:latin typeface="Comic Sans MS" panose="030F0702030302020204" pitchFamily="66" charset="0"/>
              </a:rPr>
              <a:pPr/>
              <a:t>33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4267200" y="1447800"/>
            <a:ext cx="43434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03663" y="2119313"/>
            <a:ext cx="1984375" cy="2357437"/>
            <a:chOff x="2459" y="1335"/>
            <a:chExt cx="1250" cy="1485"/>
          </a:xfrm>
        </p:grpSpPr>
        <p:grpSp>
          <p:nvGrpSpPr>
            <p:cNvPr id="98394" name="Group 6"/>
            <p:cNvGrpSpPr>
              <a:grpSpLocks/>
            </p:cNvGrpSpPr>
            <p:nvPr/>
          </p:nvGrpSpPr>
          <p:grpSpPr bwMode="auto">
            <a:xfrm>
              <a:off x="3388" y="1335"/>
              <a:ext cx="321" cy="828"/>
              <a:chOff x="3396" y="1335"/>
              <a:chExt cx="321" cy="828"/>
            </a:xfrm>
          </p:grpSpPr>
          <p:grpSp>
            <p:nvGrpSpPr>
              <p:cNvPr id="98396" name="Group 7"/>
              <p:cNvGrpSpPr>
                <a:grpSpLocks/>
              </p:cNvGrpSpPr>
              <p:nvPr/>
            </p:nvGrpSpPr>
            <p:grpSpPr bwMode="auto">
              <a:xfrm>
                <a:off x="3396" y="1335"/>
                <a:ext cx="253" cy="394"/>
                <a:chOff x="2993" y="2953"/>
                <a:chExt cx="253" cy="394"/>
              </a:xfrm>
            </p:grpSpPr>
            <p:sp>
              <p:nvSpPr>
                <p:cNvPr id="98400" name="Freeform 8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40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97" name="Group 10"/>
              <p:cNvGrpSpPr>
                <a:grpSpLocks/>
              </p:cNvGrpSpPr>
              <p:nvPr/>
            </p:nvGrpSpPr>
            <p:grpSpPr bwMode="auto">
              <a:xfrm>
                <a:off x="3464" y="1731"/>
                <a:ext cx="253" cy="432"/>
                <a:chOff x="2993" y="2953"/>
                <a:chExt cx="253" cy="394"/>
              </a:xfrm>
            </p:grpSpPr>
            <p:sp>
              <p:nvSpPr>
                <p:cNvPr id="98398" name="Freeform 11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9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95" name="Rectangle 13"/>
            <p:cNvSpPr>
              <a:spLocks noChangeArrowheads="1"/>
            </p:cNvSpPr>
            <p:nvPr/>
          </p:nvSpPr>
          <p:spPr bwMode="auto">
            <a:xfrm>
              <a:off x="2459" y="249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(1,0),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052760" y="2109788"/>
            <a:ext cx="2087560" cy="2319338"/>
            <a:chOff x="1923" y="1329"/>
            <a:chExt cx="1315" cy="1461"/>
          </a:xfrm>
        </p:grpSpPr>
        <p:grpSp>
          <p:nvGrpSpPr>
            <p:cNvPr id="98390" name="Group 15"/>
            <p:cNvGrpSpPr>
              <a:grpSpLocks/>
            </p:cNvGrpSpPr>
            <p:nvPr/>
          </p:nvGrpSpPr>
          <p:grpSpPr bwMode="auto">
            <a:xfrm>
              <a:off x="2985" y="1329"/>
              <a:ext cx="253" cy="394"/>
              <a:chOff x="2993" y="2953"/>
              <a:chExt cx="253" cy="394"/>
            </a:xfrm>
          </p:grpSpPr>
          <p:sp>
            <p:nvSpPr>
              <p:cNvPr id="98392" name="Freeform 16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93" name="Line 17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91" name="Rectangle 18"/>
            <p:cNvSpPr>
              <a:spLocks noChangeArrowheads="1"/>
            </p:cNvSpPr>
            <p:nvPr/>
          </p:nvSpPr>
          <p:spPr bwMode="auto">
            <a:xfrm>
              <a:off x="1923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(0,1),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6380163" y="2125663"/>
            <a:ext cx="1611312" cy="2351087"/>
            <a:chOff x="4019" y="1339"/>
            <a:chExt cx="1015" cy="1481"/>
          </a:xfrm>
        </p:grpSpPr>
        <p:grpSp>
          <p:nvGrpSpPr>
            <p:cNvPr id="98386" name="Group 20"/>
            <p:cNvGrpSpPr>
              <a:grpSpLocks/>
            </p:cNvGrpSpPr>
            <p:nvPr/>
          </p:nvGrpSpPr>
          <p:grpSpPr bwMode="auto">
            <a:xfrm>
              <a:off x="4593" y="1339"/>
              <a:ext cx="306" cy="396"/>
              <a:chOff x="2993" y="2953"/>
              <a:chExt cx="253" cy="394"/>
            </a:xfrm>
          </p:grpSpPr>
          <p:sp>
            <p:nvSpPr>
              <p:cNvPr id="98388" name="Freeform 21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89" name="Line 22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87" name="Rectangle 23"/>
            <p:cNvSpPr>
              <a:spLocks noChangeArrowheads="1"/>
            </p:cNvSpPr>
            <p:nvPr/>
          </p:nvSpPr>
          <p:spPr bwMode="auto">
            <a:xfrm>
              <a:off x="4019" y="2493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999"/>
                </a:buClr>
                <a:buSzPct val="115000"/>
                <a:buFont typeface="Wingdings" panose="05000000000000000000" pitchFamily="2" charset="2"/>
                <a:buNone/>
              </a:pPr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(0,1), …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554663" y="2128838"/>
            <a:ext cx="1582737" cy="2300287"/>
            <a:chOff x="3499" y="1341"/>
            <a:chExt cx="997" cy="1449"/>
          </a:xfrm>
        </p:grpSpPr>
        <p:grpSp>
          <p:nvGrpSpPr>
            <p:cNvPr id="98378" name="Group 25"/>
            <p:cNvGrpSpPr>
              <a:grpSpLocks/>
            </p:cNvGrpSpPr>
            <p:nvPr/>
          </p:nvGrpSpPr>
          <p:grpSpPr bwMode="auto">
            <a:xfrm>
              <a:off x="4179" y="1341"/>
              <a:ext cx="317" cy="838"/>
              <a:chOff x="4187" y="1341"/>
              <a:chExt cx="317" cy="838"/>
            </a:xfrm>
          </p:grpSpPr>
          <p:grpSp>
            <p:nvGrpSpPr>
              <p:cNvPr id="98380" name="Group 26"/>
              <p:cNvGrpSpPr>
                <a:grpSpLocks/>
              </p:cNvGrpSpPr>
              <p:nvPr/>
            </p:nvGrpSpPr>
            <p:grpSpPr bwMode="auto">
              <a:xfrm>
                <a:off x="4187" y="1341"/>
                <a:ext cx="306" cy="396"/>
                <a:chOff x="2993" y="2953"/>
                <a:chExt cx="253" cy="394"/>
              </a:xfrm>
            </p:grpSpPr>
            <p:sp>
              <p:nvSpPr>
                <p:cNvPr id="98384" name="Freeform 27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81" name="Group 29"/>
              <p:cNvGrpSpPr>
                <a:grpSpLocks/>
              </p:cNvGrpSpPr>
              <p:nvPr/>
            </p:nvGrpSpPr>
            <p:grpSpPr bwMode="auto">
              <a:xfrm>
                <a:off x="4322" y="1741"/>
                <a:ext cx="182" cy="438"/>
                <a:chOff x="2993" y="2953"/>
                <a:chExt cx="253" cy="394"/>
              </a:xfrm>
            </p:grpSpPr>
            <p:sp>
              <p:nvSpPr>
                <p:cNvPr id="98382" name="Freeform 30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79" name="Rectangle 32"/>
            <p:cNvSpPr>
              <a:spLocks noChangeArrowheads="1"/>
            </p:cNvSpPr>
            <p:nvPr/>
          </p:nvSpPr>
          <p:spPr bwMode="auto">
            <a:xfrm>
              <a:off x="349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(0,0),</a:t>
              </a:r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4729163" y="2112963"/>
            <a:ext cx="1743075" cy="2316162"/>
            <a:chOff x="2979" y="1331"/>
            <a:chExt cx="1098" cy="1459"/>
          </a:xfrm>
        </p:grpSpPr>
        <p:grpSp>
          <p:nvGrpSpPr>
            <p:cNvPr id="98374" name="Group 34"/>
            <p:cNvGrpSpPr>
              <a:grpSpLocks/>
            </p:cNvGrpSpPr>
            <p:nvPr/>
          </p:nvGrpSpPr>
          <p:grpSpPr bwMode="auto">
            <a:xfrm>
              <a:off x="3771" y="1331"/>
              <a:ext cx="306" cy="396"/>
              <a:chOff x="2993" y="2953"/>
              <a:chExt cx="253" cy="394"/>
            </a:xfrm>
          </p:grpSpPr>
          <p:sp>
            <p:nvSpPr>
              <p:cNvPr id="98376" name="Freeform 35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77" name="Line 36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75" name="Rectangle 37"/>
            <p:cNvSpPr>
              <a:spLocks noChangeArrowheads="1"/>
            </p:cNvSpPr>
            <p:nvPr/>
          </p:nvSpPr>
          <p:spPr bwMode="auto">
            <a:xfrm>
              <a:off x="297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(1,1),</a:t>
              </a:r>
            </a:p>
          </p:txBody>
        </p:sp>
      </p:grpSp>
      <p:grpSp>
        <p:nvGrpSpPr>
          <p:cNvPr id="98315" name="Group 38"/>
          <p:cNvGrpSpPr>
            <a:grpSpLocks/>
          </p:cNvGrpSpPr>
          <p:nvPr/>
        </p:nvGrpSpPr>
        <p:grpSpPr bwMode="auto">
          <a:xfrm>
            <a:off x="4419600" y="1447800"/>
            <a:ext cx="3924300" cy="2544763"/>
            <a:chOff x="2784" y="925"/>
            <a:chExt cx="2472" cy="1603"/>
          </a:xfrm>
        </p:grpSpPr>
        <p:sp>
          <p:nvSpPr>
            <p:cNvPr id="98316" name="Freeform 39"/>
            <p:cNvSpPr>
              <a:spLocks/>
            </p:cNvSpPr>
            <p:nvPr/>
          </p:nvSpPr>
          <p:spPr bwMode="auto">
            <a:xfrm>
              <a:off x="2903" y="1425"/>
              <a:ext cx="220" cy="17"/>
            </a:xfrm>
            <a:custGeom>
              <a:avLst/>
              <a:gdLst>
                <a:gd name="T0" fmla="*/ 9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9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40"/>
            <p:cNvSpPr>
              <a:spLocks/>
            </p:cNvSpPr>
            <p:nvPr/>
          </p:nvSpPr>
          <p:spPr bwMode="auto">
            <a:xfrm>
              <a:off x="3107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Freeform 41"/>
            <p:cNvSpPr>
              <a:spLocks/>
            </p:cNvSpPr>
            <p:nvPr/>
          </p:nvSpPr>
          <p:spPr bwMode="auto">
            <a:xfrm>
              <a:off x="3107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9" name="Freeform 42"/>
            <p:cNvSpPr>
              <a:spLocks/>
            </p:cNvSpPr>
            <p:nvPr/>
          </p:nvSpPr>
          <p:spPr bwMode="auto">
            <a:xfrm>
              <a:off x="3310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0" name="Freeform 43"/>
            <p:cNvSpPr>
              <a:spLocks/>
            </p:cNvSpPr>
            <p:nvPr/>
          </p:nvSpPr>
          <p:spPr bwMode="auto">
            <a:xfrm>
              <a:off x="3310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Freeform 44"/>
            <p:cNvSpPr>
              <a:spLocks/>
            </p:cNvSpPr>
            <p:nvPr/>
          </p:nvSpPr>
          <p:spPr bwMode="auto">
            <a:xfrm>
              <a:off x="3514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2" name="Freeform 45"/>
            <p:cNvSpPr>
              <a:spLocks/>
            </p:cNvSpPr>
            <p:nvPr/>
          </p:nvSpPr>
          <p:spPr bwMode="auto">
            <a:xfrm>
              <a:off x="3514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3" name="Freeform 46"/>
            <p:cNvSpPr>
              <a:spLocks/>
            </p:cNvSpPr>
            <p:nvPr/>
          </p:nvSpPr>
          <p:spPr bwMode="auto">
            <a:xfrm>
              <a:off x="3717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4" name="Freeform 47"/>
            <p:cNvSpPr>
              <a:spLocks/>
            </p:cNvSpPr>
            <p:nvPr/>
          </p:nvSpPr>
          <p:spPr bwMode="auto">
            <a:xfrm>
              <a:off x="3717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5" name="Freeform 48"/>
            <p:cNvSpPr>
              <a:spLocks/>
            </p:cNvSpPr>
            <p:nvPr/>
          </p:nvSpPr>
          <p:spPr bwMode="auto">
            <a:xfrm>
              <a:off x="3921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6" name="Freeform 49"/>
            <p:cNvSpPr>
              <a:spLocks/>
            </p:cNvSpPr>
            <p:nvPr/>
          </p:nvSpPr>
          <p:spPr bwMode="auto">
            <a:xfrm>
              <a:off x="3921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2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2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7" name="Freeform 50"/>
            <p:cNvSpPr>
              <a:spLocks/>
            </p:cNvSpPr>
            <p:nvPr/>
          </p:nvSpPr>
          <p:spPr bwMode="auto">
            <a:xfrm>
              <a:off x="4124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8" name="Freeform 51"/>
            <p:cNvSpPr>
              <a:spLocks/>
            </p:cNvSpPr>
            <p:nvPr/>
          </p:nvSpPr>
          <p:spPr bwMode="auto">
            <a:xfrm>
              <a:off x="4124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9" name="Freeform 52"/>
            <p:cNvSpPr>
              <a:spLocks/>
            </p:cNvSpPr>
            <p:nvPr/>
          </p:nvSpPr>
          <p:spPr bwMode="auto">
            <a:xfrm>
              <a:off x="4328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0" name="Freeform 53"/>
            <p:cNvSpPr>
              <a:spLocks/>
            </p:cNvSpPr>
            <p:nvPr/>
          </p:nvSpPr>
          <p:spPr bwMode="auto">
            <a:xfrm>
              <a:off x="4328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1" name="Freeform 54"/>
            <p:cNvSpPr>
              <a:spLocks/>
            </p:cNvSpPr>
            <p:nvPr/>
          </p:nvSpPr>
          <p:spPr bwMode="auto">
            <a:xfrm>
              <a:off x="4531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2" name="Freeform 55"/>
            <p:cNvSpPr>
              <a:spLocks/>
            </p:cNvSpPr>
            <p:nvPr/>
          </p:nvSpPr>
          <p:spPr bwMode="auto">
            <a:xfrm>
              <a:off x="4531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3" name="Freeform 56"/>
            <p:cNvSpPr>
              <a:spLocks/>
            </p:cNvSpPr>
            <p:nvPr/>
          </p:nvSpPr>
          <p:spPr bwMode="auto">
            <a:xfrm>
              <a:off x="4735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4" name="Freeform 57"/>
            <p:cNvSpPr>
              <a:spLocks/>
            </p:cNvSpPr>
            <p:nvPr/>
          </p:nvSpPr>
          <p:spPr bwMode="auto">
            <a:xfrm>
              <a:off x="4735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5" name="Freeform 58"/>
            <p:cNvSpPr>
              <a:spLocks/>
            </p:cNvSpPr>
            <p:nvPr/>
          </p:nvSpPr>
          <p:spPr bwMode="auto">
            <a:xfrm>
              <a:off x="4938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6" name="Freeform 59"/>
            <p:cNvSpPr>
              <a:spLocks/>
            </p:cNvSpPr>
            <p:nvPr/>
          </p:nvSpPr>
          <p:spPr bwMode="auto">
            <a:xfrm>
              <a:off x="4938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4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4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7" name="Line 60"/>
            <p:cNvSpPr>
              <a:spLocks noChangeShapeType="1"/>
            </p:cNvSpPr>
            <p:nvPr/>
          </p:nvSpPr>
          <p:spPr bwMode="auto">
            <a:xfrm>
              <a:off x="2942" y="1841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8" name="Line 61"/>
            <p:cNvSpPr>
              <a:spLocks noChangeShapeType="1"/>
            </p:cNvSpPr>
            <p:nvPr/>
          </p:nvSpPr>
          <p:spPr bwMode="auto">
            <a:xfrm>
              <a:off x="3115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9" name="Line 62"/>
            <p:cNvSpPr>
              <a:spLocks noChangeShapeType="1"/>
            </p:cNvSpPr>
            <p:nvPr/>
          </p:nvSpPr>
          <p:spPr bwMode="auto">
            <a:xfrm>
              <a:off x="3522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0" name="Line 63"/>
            <p:cNvSpPr>
              <a:spLocks noChangeShapeType="1"/>
            </p:cNvSpPr>
            <p:nvPr/>
          </p:nvSpPr>
          <p:spPr bwMode="auto">
            <a:xfrm>
              <a:off x="3929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1" name="Line 64"/>
            <p:cNvSpPr>
              <a:spLocks noChangeShapeType="1"/>
            </p:cNvSpPr>
            <p:nvPr/>
          </p:nvSpPr>
          <p:spPr bwMode="auto">
            <a:xfrm>
              <a:off x="4336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2" name="Line 65"/>
            <p:cNvSpPr>
              <a:spLocks noChangeShapeType="1"/>
            </p:cNvSpPr>
            <p:nvPr/>
          </p:nvSpPr>
          <p:spPr bwMode="auto">
            <a:xfrm>
              <a:off x="4743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3" name="Line 66"/>
            <p:cNvSpPr>
              <a:spLocks noChangeShapeType="1"/>
            </p:cNvSpPr>
            <p:nvPr/>
          </p:nvSpPr>
          <p:spPr bwMode="auto">
            <a:xfrm>
              <a:off x="5150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4" name="Line 67"/>
            <p:cNvSpPr>
              <a:spLocks noChangeShapeType="1"/>
            </p:cNvSpPr>
            <p:nvPr/>
          </p:nvSpPr>
          <p:spPr bwMode="auto">
            <a:xfrm>
              <a:off x="2886" y="2273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5" name="Freeform 68"/>
            <p:cNvSpPr>
              <a:spLocks/>
            </p:cNvSpPr>
            <p:nvPr/>
          </p:nvSpPr>
          <p:spPr bwMode="auto">
            <a:xfrm>
              <a:off x="2928" y="1827"/>
              <a:ext cx="257" cy="27"/>
            </a:xfrm>
            <a:custGeom>
              <a:avLst/>
              <a:gdLst>
                <a:gd name="T0" fmla="*/ 14 w 257"/>
                <a:gd name="T1" fmla="*/ 0 h 27"/>
                <a:gd name="T2" fmla="*/ 10 w 257"/>
                <a:gd name="T3" fmla="*/ 0 h 27"/>
                <a:gd name="T4" fmla="*/ 7 w 257"/>
                <a:gd name="T5" fmla="*/ 1 h 27"/>
                <a:gd name="T6" fmla="*/ 2 w 257"/>
                <a:gd name="T7" fmla="*/ 7 h 27"/>
                <a:gd name="T8" fmla="*/ 0 w 257"/>
                <a:gd name="T9" fmla="*/ 9 h 27"/>
                <a:gd name="T10" fmla="*/ 0 w 257"/>
                <a:gd name="T11" fmla="*/ 18 h 27"/>
                <a:gd name="T12" fmla="*/ 2 w 257"/>
                <a:gd name="T13" fmla="*/ 20 h 27"/>
                <a:gd name="T14" fmla="*/ 7 w 257"/>
                <a:gd name="T15" fmla="*/ 26 h 27"/>
                <a:gd name="T16" fmla="*/ 10 w 257"/>
                <a:gd name="T17" fmla="*/ 27 h 27"/>
                <a:gd name="T18" fmla="*/ 247 w 257"/>
                <a:gd name="T19" fmla="*/ 27 h 27"/>
                <a:gd name="T20" fmla="*/ 250 w 257"/>
                <a:gd name="T21" fmla="*/ 26 h 27"/>
                <a:gd name="T22" fmla="*/ 255 w 257"/>
                <a:gd name="T23" fmla="*/ 20 h 27"/>
                <a:gd name="T24" fmla="*/ 257 w 257"/>
                <a:gd name="T25" fmla="*/ 18 h 27"/>
                <a:gd name="T26" fmla="*/ 257 w 257"/>
                <a:gd name="T27" fmla="*/ 9 h 27"/>
                <a:gd name="T28" fmla="*/ 255 w 257"/>
                <a:gd name="T29" fmla="*/ 7 h 27"/>
                <a:gd name="T30" fmla="*/ 250 w 257"/>
                <a:gd name="T31" fmla="*/ 1 h 27"/>
                <a:gd name="T32" fmla="*/ 247 w 257"/>
                <a:gd name="T33" fmla="*/ 0 h 27"/>
                <a:gd name="T34" fmla="*/ 243 w 257"/>
                <a:gd name="T35" fmla="*/ 0 h 27"/>
                <a:gd name="T36" fmla="*/ 14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6" name="Rectangle 69"/>
            <p:cNvSpPr>
              <a:spLocks noChangeArrowheads="1"/>
            </p:cNvSpPr>
            <p:nvPr/>
          </p:nvSpPr>
          <p:spPr bwMode="auto">
            <a:xfrm>
              <a:off x="2784" y="11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7" name="Rectangle 70"/>
            <p:cNvSpPr>
              <a:spLocks noChangeArrowheads="1"/>
            </p:cNvSpPr>
            <p:nvPr/>
          </p:nvSpPr>
          <p:spPr bwMode="auto">
            <a:xfrm>
              <a:off x="2810" y="1957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8" name="Rectangle 71"/>
            <p:cNvSpPr>
              <a:spLocks noChangeArrowheads="1"/>
            </p:cNvSpPr>
            <p:nvPr/>
          </p:nvSpPr>
          <p:spPr bwMode="auto">
            <a:xfrm>
              <a:off x="2810" y="1575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9" name="Line 72"/>
            <p:cNvSpPr>
              <a:spLocks noChangeShapeType="1"/>
            </p:cNvSpPr>
            <p:nvPr/>
          </p:nvSpPr>
          <p:spPr bwMode="auto">
            <a:xfrm flipV="1">
              <a:off x="3171" y="1637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0" name="Freeform 73"/>
            <p:cNvSpPr>
              <a:spLocks/>
            </p:cNvSpPr>
            <p:nvPr/>
          </p:nvSpPr>
          <p:spPr bwMode="auto">
            <a:xfrm>
              <a:off x="3157" y="1623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1" name="Freeform 74"/>
            <p:cNvSpPr>
              <a:spLocks/>
            </p:cNvSpPr>
            <p:nvPr/>
          </p:nvSpPr>
          <p:spPr bwMode="auto">
            <a:xfrm>
              <a:off x="3157" y="1623"/>
              <a:ext cx="435" cy="28"/>
            </a:xfrm>
            <a:custGeom>
              <a:avLst/>
              <a:gdLst>
                <a:gd name="T0" fmla="*/ 14 w 435"/>
                <a:gd name="T1" fmla="*/ 0 h 28"/>
                <a:gd name="T2" fmla="*/ 10 w 435"/>
                <a:gd name="T3" fmla="*/ 0 h 28"/>
                <a:gd name="T4" fmla="*/ 7 w 435"/>
                <a:gd name="T5" fmla="*/ 2 h 28"/>
                <a:gd name="T6" fmla="*/ 2 w 435"/>
                <a:gd name="T7" fmla="*/ 7 h 28"/>
                <a:gd name="T8" fmla="*/ 0 w 435"/>
                <a:gd name="T9" fmla="*/ 10 h 28"/>
                <a:gd name="T10" fmla="*/ 0 w 435"/>
                <a:gd name="T11" fmla="*/ 18 h 28"/>
                <a:gd name="T12" fmla="*/ 2 w 435"/>
                <a:gd name="T13" fmla="*/ 21 h 28"/>
                <a:gd name="T14" fmla="*/ 7 w 435"/>
                <a:gd name="T15" fmla="*/ 26 h 28"/>
                <a:gd name="T16" fmla="*/ 10 w 435"/>
                <a:gd name="T17" fmla="*/ 28 h 28"/>
                <a:gd name="T18" fmla="*/ 425 w 435"/>
                <a:gd name="T19" fmla="*/ 28 h 28"/>
                <a:gd name="T20" fmla="*/ 428 w 435"/>
                <a:gd name="T21" fmla="*/ 26 h 28"/>
                <a:gd name="T22" fmla="*/ 433 w 435"/>
                <a:gd name="T23" fmla="*/ 21 h 28"/>
                <a:gd name="T24" fmla="*/ 435 w 435"/>
                <a:gd name="T25" fmla="*/ 18 h 28"/>
                <a:gd name="T26" fmla="*/ 435 w 435"/>
                <a:gd name="T27" fmla="*/ 10 h 28"/>
                <a:gd name="T28" fmla="*/ 433 w 435"/>
                <a:gd name="T29" fmla="*/ 7 h 28"/>
                <a:gd name="T30" fmla="*/ 428 w 435"/>
                <a:gd name="T31" fmla="*/ 2 h 28"/>
                <a:gd name="T32" fmla="*/ 425 w 435"/>
                <a:gd name="T33" fmla="*/ 0 h 28"/>
                <a:gd name="T34" fmla="*/ 421 w 435"/>
                <a:gd name="T35" fmla="*/ 0 h 28"/>
                <a:gd name="T36" fmla="*/ 14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2" name="Freeform 75"/>
            <p:cNvSpPr>
              <a:spLocks/>
            </p:cNvSpPr>
            <p:nvPr/>
          </p:nvSpPr>
          <p:spPr bwMode="auto">
            <a:xfrm>
              <a:off x="3564" y="1623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2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2 h 231"/>
                <a:gd name="T34" fmla="*/ 28 w 28"/>
                <a:gd name="T35" fmla="*/ 218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3" name="Freeform 76"/>
            <p:cNvSpPr>
              <a:spLocks/>
            </p:cNvSpPr>
            <p:nvPr/>
          </p:nvSpPr>
          <p:spPr bwMode="auto">
            <a:xfrm>
              <a:off x="3577" y="1831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6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6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7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4" name="Line 77"/>
            <p:cNvSpPr>
              <a:spLocks noChangeShapeType="1"/>
            </p:cNvSpPr>
            <p:nvPr/>
          </p:nvSpPr>
          <p:spPr bwMode="auto">
            <a:xfrm flipV="1">
              <a:off x="3997" y="164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5" name="Freeform 78"/>
            <p:cNvSpPr>
              <a:spLocks/>
            </p:cNvSpPr>
            <p:nvPr/>
          </p:nvSpPr>
          <p:spPr bwMode="auto">
            <a:xfrm>
              <a:off x="3984" y="1636"/>
              <a:ext cx="27" cy="230"/>
            </a:xfrm>
            <a:custGeom>
              <a:avLst/>
              <a:gdLst>
                <a:gd name="T0" fmla="*/ 0 w 27"/>
                <a:gd name="T1" fmla="*/ 217 h 230"/>
                <a:gd name="T2" fmla="*/ 0 w 27"/>
                <a:gd name="T3" fmla="*/ 221 h 230"/>
                <a:gd name="T4" fmla="*/ 1 w 27"/>
                <a:gd name="T5" fmla="*/ 224 h 230"/>
                <a:gd name="T6" fmla="*/ 6 w 27"/>
                <a:gd name="T7" fmla="*/ 229 h 230"/>
                <a:gd name="T8" fmla="*/ 9 w 27"/>
                <a:gd name="T9" fmla="*/ 230 h 230"/>
                <a:gd name="T10" fmla="*/ 17 w 27"/>
                <a:gd name="T11" fmla="*/ 230 h 230"/>
                <a:gd name="T12" fmla="*/ 20 w 27"/>
                <a:gd name="T13" fmla="*/ 229 h 230"/>
                <a:gd name="T14" fmla="*/ 25 w 27"/>
                <a:gd name="T15" fmla="*/ 224 h 230"/>
                <a:gd name="T16" fmla="*/ 27 w 27"/>
                <a:gd name="T17" fmla="*/ 221 h 230"/>
                <a:gd name="T18" fmla="*/ 27 w 27"/>
                <a:gd name="T19" fmla="*/ 9 h 230"/>
                <a:gd name="T20" fmla="*/ 25 w 27"/>
                <a:gd name="T21" fmla="*/ 6 h 230"/>
                <a:gd name="T22" fmla="*/ 20 w 27"/>
                <a:gd name="T23" fmla="*/ 1 h 230"/>
                <a:gd name="T24" fmla="*/ 17 w 27"/>
                <a:gd name="T25" fmla="*/ 0 h 230"/>
                <a:gd name="T26" fmla="*/ 9 w 27"/>
                <a:gd name="T27" fmla="*/ 0 h 230"/>
                <a:gd name="T28" fmla="*/ 6 w 27"/>
                <a:gd name="T29" fmla="*/ 1 h 230"/>
                <a:gd name="T30" fmla="*/ 1 w 27"/>
                <a:gd name="T31" fmla="*/ 6 h 230"/>
                <a:gd name="T32" fmla="*/ 0 w 27"/>
                <a:gd name="T33" fmla="*/ 9 h 230"/>
                <a:gd name="T34" fmla="*/ 0 w 27"/>
                <a:gd name="T35" fmla="*/ 13 h 230"/>
                <a:gd name="T36" fmla="*/ 0 w 27"/>
                <a:gd name="T37" fmla="*/ 217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6" name="Freeform 79"/>
            <p:cNvSpPr>
              <a:spLocks/>
            </p:cNvSpPr>
            <p:nvPr/>
          </p:nvSpPr>
          <p:spPr bwMode="auto">
            <a:xfrm>
              <a:off x="3984" y="1636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6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5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5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6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7" name="Freeform 80"/>
            <p:cNvSpPr>
              <a:spLocks/>
            </p:cNvSpPr>
            <p:nvPr/>
          </p:nvSpPr>
          <p:spPr bwMode="auto">
            <a:xfrm>
              <a:off x="4390" y="1636"/>
              <a:ext cx="28" cy="230"/>
            </a:xfrm>
            <a:custGeom>
              <a:avLst/>
              <a:gdLst>
                <a:gd name="T0" fmla="*/ 28 w 28"/>
                <a:gd name="T1" fmla="*/ 13 h 230"/>
                <a:gd name="T2" fmla="*/ 28 w 28"/>
                <a:gd name="T3" fmla="*/ 9 h 230"/>
                <a:gd name="T4" fmla="*/ 26 w 28"/>
                <a:gd name="T5" fmla="*/ 6 h 230"/>
                <a:gd name="T6" fmla="*/ 21 w 28"/>
                <a:gd name="T7" fmla="*/ 1 h 230"/>
                <a:gd name="T8" fmla="*/ 18 w 28"/>
                <a:gd name="T9" fmla="*/ 0 h 230"/>
                <a:gd name="T10" fmla="*/ 10 w 28"/>
                <a:gd name="T11" fmla="*/ 0 h 230"/>
                <a:gd name="T12" fmla="*/ 7 w 28"/>
                <a:gd name="T13" fmla="*/ 1 h 230"/>
                <a:gd name="T14" fmla="*/ 2 w 28"/>
                <a:gd name="T15" fmla="*/ 6 h 230"/>
                <a:gd name="T16" fmla="*/ 0 w 28"/>
                <a:gd name="T17" fmla="*/ 9 h 230"/>
                <a:gd name="T18" fmla="*/ 0 w 28"/>
                <a:gd name="T19" fmla="*/ 221 h 230"/>
                <a:gd name="T20" fmla="*/ 2 w 28"/>
                <a:gd name="T21" fmla="*/ 224 h 230"/>
                <a:gd name="T22" fmla="*/ 7 w 28"/>
                <a:gd name="T23" fmla="*/ 229 h 230"/>
                <a:gd name="T24" fmla="*/ 10 w 28"/>
                <a:gd name="T25" fmla="*/ 230 h 230"/>
                <a:gd name="T26" fmla="*/ 18 w 28"/>
                <a:gd name="T27" fmla="*/ 230 h 230"/>
                <a:gd name="T28" fmla="*/ 21 w 28"/>
                <a:gd name="T29" fmla="*/ 229 h 230"/>
                <a:gd name="T30" fmla="*/ 26 w 28"/>
                <a:gd name="T31" fmla="*/ 224 h 230"/>
                <a:gd name="T32" fmla="*/ 28 w 28"/>
                <a:gd name="T33" fmla="*/ 221 h 230"/>
                <a:gd name="T34" fmla="*/ 28 w 28"/>
                <a:gd name="T35" fmla="*/ 217 h 230"/>
                <a:gd name="T36" fmla="*/ 28 w 28"/>
                <a:gd name="T37" fmla="*/ 13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8" name="Freeform 81"/>
            <p:cNvSpPr>
              <a:spLocks/>
            </p:cNvSpPr>
            <p:nvPr/>
          </p:nvSpPr>
          <p:spPr bwMode="auto">
            <a:xfrm>
              <a:off x="4396" y="1835"/>
              <a:ext cx="434" cy="27"/>
            </a:xfrm>
            <a:custGeom>
              <a:avLst/>
              <a:gdLst>
                <a:gd name="T0" fmla="*/ 14 w 434"/>
                <a:gd name="T1" fmla="*/ 0 h 27"/>
                <a:gd name="T2" fmla="*/ 10 w 434"/>
                <a:gd name="T3" fmla="*/ 0 h 27"/>
                <a:gd name="T4" fmla="*/ 7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8 h 27"/>
                <a:gd name="T12" fmla="*/ 1 w 434"/>
                <a:gd name="T13" fmla="*/ 20 h 27"/>
                <a:gd name="T14" fmla="*/ 7 w 434"/>
                <a:gd name="T15" fmla="*/ 26 h 27"/>
                <a:gd name="T16" fmla="*/ 10 w 434"/>
                <a:gd name="T17" fmla="*/ 27 h 27"/>
                <a:gd name="T18" fmla="*/ 425 w 434"/>
                <a:gd name="T19" fmla="*/ 27 h 27"/>
                <a:gd name="T20" fmla="*/ 427 w 434"/>
                <a:gd name="T21" fmla="*/ 26 h 27"/>
                <a:gd name="T22" fmla="*/ 433 w 434"/>
                <a:gd name="T23" fmla="*/ 20 h 27"/>
                <a:gd name="T24" fmla="*/ 434 w 434"/>
                <a:gd name="T25" fmla="*/ 18 h 27"/>
                <a:gd name="T26" fmla="*/ 434 w 434"/>
                <a:gd name="T27" fmla="*/ 9 h 27"/>
                <a:gd name="T28" fmla="*/ 433 w 434"/>
                <a:gd name="T29" fmla="*/ 7 h 27"/>
                <a:gd name="T30" fmla="*/ 427 w 434"/>
                <a:gd name="T31" fmla="*/ 1 h 27"/>
                <a:gd name="T32" fmla="*/ 425 w 434"/>
                <a:gd name="T33" fmla="*/ 0 h 27"/>
                <a:gd name="T34" fmla="*/ 421 w 434"/>
                <a:gd name="T35" fmla="*/ 0 h 27"/>
                <a:gd name="T36" fmla="*/ 14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9" name="Line 82"/>
            <p:cNvSpPr>
              <a:spLocks noChangeShapeType="1"/>
            </p:cNvSpPr>
            <p:nvPr/>
          </p:nvSpPr>
          <p:spPr bwMode="auto">
            <a:xfrm flipV="1">
              <a:off x="4811" y="1625"/>
              <a:ext cx="1" cy="2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0" name="Freeform 83"/>
            <p:cNvSpPr>
              <a:spLocks/>
            </p:cNvSpPr>
            <p:nvPr/>
          </p:nvSpPr>
          <p:spPr bwMode="auto">
            <a:xfrm>
              <a:off x="4797" y="1611"/>
              <a:ext cx="28" cy="231"/>
            </a:xfrm>
            <a:custGeom>
              <a:avLst/>
              <a:gdLst>
                <a:gd name="T0" fmla="*/ 0 w 28"/>
                <a:gd name="T1" fmla="*/ 217 h 231"/>
                <a:gd name="T2" fmla="*/ 0 w 28"/>
                <a:gd name="T3" fmla="*/ 221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1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7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1" name="Freeform 84"/>
            <p:cNvSpPr>
              <a:spLocks/>
            </p:cNvSpPr>
            <p:nvPr/>
          </p:nvSpPr>
          <p:spPr bwMode="auto">
            <a:xfrm>
              <a:off x="4797" y="1611"/>
              <a:ext cx="435" cy="27"/>
            </a:xfrm>
            <a:custGeom>
              <a:avLst/>
              <a:gdLst>
                <a:gd name="T0" fmla="*/ 14 w 435"/>
                <a:gd name="T1" fmla="*/ 0 h 27"/>
                <a:gd name="T2" fmla="*/ 10 w 435"/>
                <a:gd name="T3" fmla="*/ 0 h 27"/>
                <a:gd name="T4" fmla="*/ 7 w 435"/>
                <a:gd name="T5" fmla="*/ 2 h 27"/>
                <a:gd name="T6" fmla="*/ 2 w 435"/>
                <a:gd name="T7" fmla="*/ 7 h 27"/>
                <a:gd name="T8" fmla="*/ 0 w 435"/>
                <a:gd name="T9" fmla="*/ 10 h 27"/>
                <a:gd name="T10" fmla="*/ 0 w 435"/>
                <a:gd name="T11" fmla="*/ 18 h 27"/>
                <a:gd name="T12" fmla="*/ 2 w 435"/>
                <a:gd name="T13" fmla="*/ 21 h 27"/>
                <a:gd name="T14" fmla="*/ 7 w 435"/>
                <a:gd name="T15" fmla="*/ 26 h 27"/>
                <a:gd name="T16" fmla="*/ 10 w 435"/>
                <a:gd name="T17" fmla="*/ 27 h 27"/>
                <a:gd name="T18" fmla="*/ 425 w 435"/>
                <a:gd name="T19" fmla="*/ 27 h 27"/>
                <a:gd name="T20" fmla="*/ 428 w 435"/>
                <a:gd name="T21" fmla="*/ 26 h 27"/>
                <a:gd name="T22" fmla="*/ 433 w 435"/>
                <a:gd name="T23" fmla="*/ 21 h 27"/>
                <a:gd name="T24" fmla="*/ 435 w 435"/>
                <a:gd name="T25" fmla="*/ 18 h 27"/>
                <a:gd name="T26" fmla="*/ 435 w 435"/>
                <a:gd name="T27" fmla="*/ 10 h 27"/>
                <a:gd name="T28" fmla="*/ 433 w 435"/>
                <a:gd name="T29" fmla="*/ 7 h 27"/>
                <a:gd name="T30" fmla="*/ 428 w 435"/>
                <a:gd name="T31" fmla="*/ 2 h 27"/>
                <a:gd name="T32" fmla="*/ 425 w 435"/>
                <a:gd name="T33" fmla="*/ 0 h 27"/>
                <a:gd name="T34" fmla="*/ 421 w 435"/>
                <a:gd name="T35" fmla="*/ 0 h 27"/>
                <a:gd name="T36" fmla="*/ 14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2" name="Freeform 85"/>
            <p:cNvSpPr>
              <a:spLocks/>
            </p:cNvSpPr>
            <p:nvPr/>
          </p:nvSpPr>
          <p:spPr bwMode="auto">
            <a:xfrm>
              <a:off x="5204" y="1611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1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1 h 231"/>
                <a:gd name="T34" fmla="*/ 28 w 28"/>
                <a:gd name="T35" fmla="*/ 217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3" name="Freeform 86"/>
            <p:cNvSpPr>
              <a:spLocks/>
            </p:cNvSpPr>
            <p:nvPr/>
          </p:nvSpPr>
          <p:spPr bwMode="auto">
            <a:xfrm flipV="1">
              <a:off x="3629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4" name="Line 87"/>
            <p:cNvSpPr>
              <a:spLocks noChangeShapeType="1"/>
            </p:cNvSpPr>
            <p:nvPr/>
          </p:nvSpPr>
          <p:spPr bwMode="auto">
            <a:xfrm flipH="1">
              <a:off x="2944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5" name="Freeform 88"/>
            <p:cNvSpPr>
              <a:spLocks/>
            </p:cNvSpPr>
            <p:nvPr/>
          </p:nvSpPr>
          <p:spPr bwMode="auto">
            <a:xfrm flipV="1">
              <a:off x="4445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6" name="Line 89"/>
            <p:cNvSpPr>
              <a:spLocks noChangeShapeType="1"/>
            </p:cNvSpPr>
            <p:nvPr/>
          </p:nvSpPr>
          <p:spPr bwMode="auto">
            <a:xfrm>
              <a:off x="3640" y="2064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7" name="Line 90"/>
            <p:cNvSpPr>
              <a:spLocks noChangeShapeType="1"/>
            </p:cNvSpPr>
            <p:nvPr/>
          </p:nvSpPr>
          <p:spPr bwMode="auto">
            <a:xfrm flipH="1">
              <a:off x="4448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8" name="Text Box 91"/>
            <p:cNvSpPr txBox="1">
              <a:spLocks noChangeArrowheads="1"/>
            </p:cNvSpPr>
            <p:nvPr/>
          </p:nvSpPr>
          <p:spPr bwMode="auto">
            <a:xfrm>
              <a:off x="2872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69" name="Text Box 92"/>
            <p:cNvSpPr txBox="1">
              <a:spLocks noChangeArrowheads="1"/>
            </p:cNvSpPr>
            <p:nvPr/>
          </p:nvSpPr>
          <p:spPr bwMode="auto">
            <a:xfrm>
              <a:off x="324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370" name="Text Box 93"/>
            <p:cNvSpPr txBox="1">
              <a:spLocks noChangeArrowheads="1"/>
            </p:cNvSpPr>
            <p:nvPr/>
          </p:nvSpPr>
          <p:spPr bwMode="auto">
            <a:xfrm>
              <a:off x="3696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371" name="Text Box 94"/>
            <p:cNvSpPr txBox="1">
              <a:spLocks noChangeArrowheads="1"/>
            </p:cNvSpPr>
            <p:nvPr/>
          </p:nvSpPr>
          <p:spPr bwMode="auto">
            <a:xfrm>
              <a:off x="408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8372" name="Text Box 95"/>
            <p:cNvSpPr txBox="1">
              <a:spLocks noChangeArrowheads="1"/>
            </p:cNvSpPr>
            <p:nvPr/>
          </p:nvSpPr>
          <p:spPr bwMode="auto">
            <a:xfrm>
              <a:off x="4500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73" name="Text Box 96"/>
            <p:cNvSpPr txBox="1">
              <a:spLocks noChangeArrowheads="1"/>
            </p:cNvSpPr>
            <p:nvPr/>
          </p:nvSpPr>
          <p:spPr bwMode="auto">
            <a:xfrm>
              <a:off x="4868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(continued)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31900"/>
            <a:ext cx="8077200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2400" smtClean="0">
                <a:cs typeface="Times New Roman" panose="02020603050405020304" pitchFamily="18" charset="0"/>
              </a:rPr>
              <a:t>Starting with C = B = A = 1, equivalent to (C,B,A) = 7, the next clock increments the count to (C,B,A) = 0.  In fine timing detail: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The clock to output delay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t</a:t>
            </a:r>
            <a:r>
              <a:rPr lang="en-US" altLang="fa-IR" sz="2000" baseline="-30000" smtClean="0">
                <a:cs typeface="Times New Roman" panose="02020603050405020304" pitchFamily="18" charset="0"/>
              </a:rPr>
              <a:t>PHL</a:t>
            </a:r>
            <a:r>
              <a:rPr lang="en-US" altLang="fa-IR" sz="2000" smtClean="0">
                <a:cs typeface="Times New Roman" panose="02020603050405020304" pitchFamily="18" charset="0"/>
              </a:rPr>
              <a:t> causes an increasing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delay from clock edge for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each stage transition.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Thus, the count “ripples”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from least to most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significant bit.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For </a:t>
            </a:r>
            <a:r>
              <a:rPr lang="en-US" altLang="fa-IR" sz="2000" i="1" smtClean="0">
                <a:cs typeface="Times New Roman" panose="02020603050405020304" pitchFamily="18" charset="0"/>
              </a:rPr>
              <a:t>n</a:t>
            </a:r>
            <a:r>
              <a:rPr lang="en-US" altLang="fa-IR" sz="2000" smtClean="0">
                <a:cs typeface="Times New Roman" panose="02020603050405020304" pitchFamily="18" charset="0"/>
              </a:rPr>
              <a:t> bits, total worst case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delay is </a:t>
            </a:r>
            <a:r>
              <a:rPr lang="en-US" altLang="fa-IR" sz="2000" i="1" smtClean="0">
                <a:cs typeface="Times New Roman" panose="02020603050405020304" pitchFamily="18" charset="0"/>
              </a:rPr>
              <a:t>n</a:t>
            </a:r>
            <a:r>
              <a:rPr lang="en-US" altLang="fa-IR" sz="2000" smtClean="0">
                <a:cs typeface="Times New Roman" panose="02020603050405020304" pitchFamily="18" charset="0"/>
              </a:rPr>
              <a:t> t</a:t>
            </a:r>
            <a:r>
              <a:rPr lang="en-US" altLang="fa-IR" sz="2000" baseline="-25000" smtClean="0">
                <a:cs typeface="Times New Roman" panose="02020603050405020304" pitchFamily="18" charset="0"/>
              </a:rPr>
              <a:t>PHL</a:t>
            </a:r>
            <a:r>
              <a:rPr lang="en-US" altLang="fa-IR" sz="2000" smtClean="0">
                <a:cs typeface="Times New Roman" panose="02020603050405020304" pitchFamily="18" charset="0"/>
              </a:rPr>
              <a:t>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2400" smtClean="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662BA64-617E-4F52-8A7B-3DACB159E6F5}" type="slidenum">
              <a:rPr lang="en-US" altLang="fa-IR">
                <a:latin typeface="Comic Sans MS" panose="030F0702030302020204" pitchFamily="66" charset="0"/>
              </a:rPr>
              <a:pPr/>
              <a:t>34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4572000" y="2590800"/>
            <a:ext cx="4343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4673600" y="2755900"/>
            <a:ext cx="4108450" cy="3019425"/>
            <a:chOff x="2888" y="1736"/>
            <a:chExt cx="2588" cy="1902"/>
          </a:xfrm>
        </p:grpSpPr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3070" y="2157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3321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1" name="Freeform 8"/>
            <p:cNvSpPr>
              <a:spLocks/>
            </p:cNvSpPr>
            <p:nvPr/>
          </p:nvSpPr>
          <p:spPr bwMode="auto">
            <a:xfrm>
              <a:off x="3023" y="1858"/>
              <a:ext cx="285" cy="34"/>
            </a:xfrm>
            <a:custGeom>
              <a:avLst/>
              <a:gdLst>
                <a:gd name="T0" fmla="*/ 17 w 285"/>
                <a:gd name="T1" fmla="*/ 0 h 34"/>
                <a:gd name="T2" fmla="*/ 12 w 285"/>
                <a:gd name="T3" fmla="*/ 0 h 34"/>
                <a:gd name="T4" fmla="*/ 9 w 285"/>
                <a:gd name="T5" fmla="*/ 2 h 34"/>
                <a:gd name="T6" fmla="*/ 2 w 285"/>
                <a:gd name="T7" fmla="*/ 8 h 34"/>
                <a:gd name="T8" fmla="*/ 0 w 285"/>
                <a:gd name="T9" fmla="*/ 12 h 34"/>
                <a:gd name="T10" fmla="*/ 0 w 285"/>
                <a:gd name="T11" fmla="*/ 22 h 34"/>
                <a:gd name="T12" fmla="*/ 2 w 285"/>
                <a:gd name="T13" fmla="*/ 25 h 34"/>
                <a:gd name="T14" fmla="*/ 9 w 285"/>
                <a:gd name="T15" fmla="*/ 32 h 34"/>
                <a:gd name="T16" fmla="*/ 12 w 285"/>
                <a:gd name="T17" fmla="*/ 34 h 34"/>
                <a:gd name="T18" fmla="*/ 273 w 285"/>
                <a:gd name="T19" fmla="*/ 34 h 34"/>
                <a:gd name="T20" fmla="*/ 276 w 285"/>
                <a:gd name="T21" fmla="*/ 32 h 34"/>
                <a:gd name="T22" fmla="*/ 283 w 285"/>
                <a:gd name="T23" fmla="*/ 25 h 34"/>
                <a:gd name="T24" fmla="*/ 285 w 285"/>
                <a:gd name="T25" fmla="*/ 22 h 34"/>
                <a:gd name="T26" fmla="*/ 285 w 285"/>
                <a:gd name="T27" fmla="*/ 12 h 34"/>
                <a:gd name="T28" fmla="*/ 283 w 285"/>
                <a:gd name="T29" fmla="*/ 8 h 34"/>
                <a:gd name="T30" fmla="*/ 276 w 285"/>
                <a:gd name="T31" fmla="*/ 2 h 34"/>
                <a:gd name="T32" fmla="*/ 273 w 285"/>
                <a:gd name="T33" fmla="*/ 0 h 34"/>
                <a:gd name="T34" fmla="*/ 268 w 285"/>
                <a:gd name="T35" fmla="*/ 0 h 34"/>
                <a:gd name="T36" fmla="*/ 17 w 285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5"/>
                <a:gd name="T58" fmla="*/ 0 h 34"/>
                <a:gd name="T59" fmla="*/ 285 w 285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5" h="34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4"/>
                  </a:lnTo>
                  <a:lnTo>
                    <a:pt x="273" y="34"/>
                  </a:lnTo>
                  <a:lnTo>
                    <a:pt x="276" y="32"/>
                  </a:lnTo>
                  <a:lnTo>
                    <a:pt x="283" y="25"/>
                  </a:lnTo>
                  <a:lnTo>
                    <a:pt x="285" y="22"/>
                  </a:lnTo>
                  <a:lnTo>
                    <a:pt x="285" y="12"/>
                  </a:lnTo>
                  <a:lnTo>
                    <a:pt x="283" y="8"/>
                  </a:lnTo>
                  <a:lnTo>
                    <a:pt x="276" y="2"/>
                  </a:lnTo>
                  <a:lnTo>
                    <a:pt x="273" y="0"/>
                  </a:lnTo>
                  <a:lnTo>
                    <a:pt x="26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2" name="Freeform 9"/>
            <p:cNvSpPr>
              <a:spLocks/>
            </p:cNvSpPr>
            <p:nvPr/>
          </p:nvSpPr>
          <p:spPr bwMode="auto">
            <a:xfrm>
              <a:off x="3274" y="1858"/>
              <a:ext cx="128" cy="316"/>
            </a:xfrm>
            <a:custGeom>
              <a:avLst/>
              <a:gdLst>
                <a:gd name="T0" fmla="*/ 32 w 128"/>
                <a:gd name="T1" fmla="*/ 12 h 316"/>
                <a:gd name="T2" fmla="*/ 29 w 128"/>
                <a:gd name="T3" fmla="*/ 5 h 316"/>
                <a:gd name="T4" fmla="*/ 24 w 128"/>
                <a:gd name="T5" fmla="*/ 2 h 316"/>
                <a:gd name="T6" fmla="*/ 20 w 128"/>
                <a:gd name="T7" fmla="*/ 0 h 316"/>
                <a:gd name="T8" fmla="*/ 15 w 128"/>
                <a:gd name="T9" fmla="*/ 0 h 316"/>
                <a:gd name="T10" fmla="*/ 9 w 128"/>
                <a:gd name="T11" fmla="*/ 3 h 316"/>
                <a:gd name="T12" fmla="*/ 5 w 128"/>
                <a:gd name="T13" fmla="*/ 5 h 316"/>
                <a:gd name="T14" fmla="*/ 2 w 128"/>
                <a:gd name="T15" fmla="*/ 10 h 316"/>
                <a:gd name="T16" fmla="*/ 0 w 128"/>
                <a:gd name="T17" fmla="*/ 13 h 316"/>
                <a:gd name="T18" fmla="*/ 0 w 128"/>
                <a:gd name="T19" fmla="*/ 18 h 316"/>
                <a:gd name="T20" fmla="*/ 2 w 128"/>
                <a:gd name="T21" fmla="*/ 22 h 316"/>
                <a:gd name="T22" fmla="*/ 96 w 128"/>
                <a:gd name="T23" fmla="*/ 304 h 316"/>
                <a:gd name="T24" fmla="*/ 99 w 128"/>
                <a:gd name="T25" fmla="*/ 311 h 316"/>
                <a:gd name="T26" fmla="*/ 104 w 128"/>
                <a:gd name="T27" fmla="*/ 315 h 316"/>
                <a:gd name="T28" fmla="*/ 107 w 128"/>
                <a:gd name="T29" fmla="*/ 316 h 316"/>
                <a:gd name="T30" fmla="*/ 112 w 128"/>
                <a:gd name="T31" fmla="*/ 316 h 316"/>
                <a:gd name="T32" fmla="*/ 119 w 128"/>
                <a:gd name="T33" fmla="*/ 313 h 316"/>
                <a:gd name="T34" fmla="*/ 122 w 128"/>
                <a:gd name="T35" fmla="*/ 311 h 316"/>
                <a:gd name="T36" fmla="*/ 126 w 128"/>
                <a:gd name="T37" fmla="*/ 306 h 316"/>
                <a:gd name="T38" fmla="*/ 128 w 128"/>
                <a:gd name="T39" fmla="*/ 303 h 316"/>
                <a:gd name="T40" fmla="*/ 128 w 128"/>
                <a:gd name="T41" fmla="*/ 298 h 316"/>
                <a:gd name="T42" fmla="*/ 126 w 128"/>
                <a:gd name="T43" fmla="*/ 294 h 316"/>
                <a:gd name="T44" fmla="*/ 32 w 128"/>
                <a:gd name="T45" fmla="*/ 12 h 3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316"/>
                <a:gd name="T71" fmla="*/ 128 w 128"/>
                <a:gd name="T72" fmla="*/ 316 h 3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316">
                  <a:moveTo>
                    <a:pt x="32" y="12"/>
                  </a:move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4"/>
                  </a:lnTo>
                  <a:lnTo>
                    <a:pt x="99" y="311"/>
                  </a:lnTo>
                  <a:lnTo>
                    <a:pt x="104" y="315"/>
                  </a:lnTo>
                  <a:lnTo>
                    <a:pt x="107" y="316"/>
                  </a:lnTo>
                  <a:lnTo>
                    <a:pt x="112" y="316"/>
                  </a:lnTo>
                  <a:lnTo>
                    <a:pt x="119" y="313"/>
                  </a:lnTo>
                  <a:lnTo>
                    <a:pt x="122" y="311"/>
                  </a:lnTo>
                  <a:lnTo>
                    <a:pt x="126" y="306"/>
                  </a:lnTo>
                  <a:lnTo>
                    <a:pt x="128" y="303"/>
                  </a:lnTo>
                  <a:lnTo>
                    <a:pt x="128" y="298"/>
                  </a:lnTo>
                  <a:lnTo>
                    <a:pt x="126" y="294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3" name="Freeform 10"/>
            <p:cNvSpPr>
              <a:spLocks/>
            </p:cNvSpPr>
            <p:nvPr/>
          </p:nvSpPr>
          <p:spPr bwMode="auto">
            <a:xfrm>
              <a:off x="3368" y="2141"/>
              <a:ext cx="1350" cy="33"/>
            </a:xfrm>
            <a:custGeom>
              <a:avLst/>
              <a:gdLst>
                <a:gd name="T0" fmla="*/ 17 w 1350"/>
                <a:gd name="T1" fmla="*/ 0 h 33"/>
                <a:gd name="T2" fmla="*/ 12 w 1350"/>
                <a:gd name="T3" fmla="*/ 0 h 33"/>
                <a:gd name="T4" fmla="*/ 8 w 1350"/>
                <a:gd name="T5" fmla="*/ 1 h 33"/>
                <a:gd name="T6" fmla="*/ 2 w 1350"/>
                <a:gd name="T7" fmla="*/ 8 h 33"/>
                <a:gd name="T8" fmla="*/ 0 w 1350"/>
                <a:gd name="T9" fmla="*/ 11 h 33"/>
                <a:gd name="T10" fmla="*/ 0 w 1350"/>
                <a:gd name="T11" fmla="*/ 21 h 33"/>
                <a:gd name="T12" fmla="*/ 2 w 1350"/>
                <a:gd name="T13" fmla="*/ 25 h 33"/>
                <a:gd name="T14" fmla="*/ 8 w 1350"/>
                <a:gd name="T15" fmla="*/ 32 h 33"/>
                <a:gd name="T16" fmla="*/ 12 w 1350"/>
                <a:gd name="T17" fmla="*/ 33 h 33"/>
                <a:gd name="T18" fmla="*/ 1338 w 1350"/>
                <a:gd name="T19" fmla="*/ 33 h 33"/>
                <a:gd name="T20" fmla="*/ 1342 w 1350"/>
                <a:gd name="T21" fmla="*/ 32 h 33"/>
                <a:gd name="T22" fmla="*/ 1348 w 1350"/>
                <a:gd name="T23" fmla="*/ 25 h 33"/>
                <a:gd name="T24" fmla="*/ 1350 w 1350"/>
                <a:gd name="T25" fmla="*/ 21 h 33"/>
                <a:gd name="T26" fmla="*/ 1350 w 1350"/>
                <a:gd name="T27" fmla="*/ 11 h 33"/>
                <a:gd name="T28" fmla="*/ 1348 w 1350"/>
                <a:gd name="T29" fmla="*/ 8 h 33"/>
                <a:gd name="T30" fmla="*/ 1342 w 1350"/>
                <a:gd name="T31" fmla="*/ 1 h 33"/>
                <a:gd name="T32" fmla="*/ 1338 w 1350"/>
                <a:gd name="T33" fmla="*/ 0 h 33"/>
                <a:gd name="T34" fmla="*/ 1333 w 1350"/>
                <a:gd name="T35" fmla="*/ 0 h 33"/>
                <a:gd name="T36" fmla="*/ 17 w 1350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50"/>
                <a:gd name="T58" fmla="*/ 0 h 33"/>
                <a:gd name="T59" fmla="*/ 1350 w 1350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50" h="33">
                  <a:moveTo>
                    <a:pt x="17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338" y="33"/>
                  </a:lnTo>
                  <a:lnTo>
                    <a:pt x="1342" y="32"/>
                  </a:lnTo>
                  <a:lnTo>
                    <a:pt x="1348" y="25"/>
                  </a:lnTo>
                  <a:lnTo>
                    <a:pt x="1350" y="21"/>
                  </a:lnTo>
                  <a:lnTo>
                    <a:pt x="1350" y="11"/>
                  </a:lnTo>
                  <a:lnTo>
                    <a:pt x="1348" y="8"/>
                  </a:lnTo>
                  <a:lnTo>
                    <a:pt x="1342" y="1"/>
                  </a:lnTo>
                  <a:lnTo>
                    <a:pt x="1338" y="0"/>
                  </a:lnTo>
                  <a:lnTo>
                    <a:pt x="133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4" name="Freeform 11"/>
            <p:cNvSpPr>
              <a:spLocks/>
            </p:cNvSpPr>
            <p:nvPr/>
          </p:nvSpPr>
          <p:spPr bwMode="auto">
            <a:xfrm>
              <a:off x="4684" y="1858"/>
              <a:ext cx="129" cy="316"/>
            </a:xfrm>
            <a:custGeom>
              <a:avLst/>
              <a:gdLst>
                <a:gd name="T0" fmla="*/ 2 w 129"/>
                <a:gd name="T1" fmla="*/ 294 h 316"/>
                <a:gd name="T2" fmla="*/ 0 w 129"/>
                <a:gd name="T3" fmla="*/ 298 h 316"/>
                <a:gd name="T4" fmla="*/ 0 w 129"/>
                <a:gd name="T5" fmla="*/ 303 h 316"/>
                <a:gd name="T6" fmla="*/ 2 w 129"/>
                <a:gd name="T7" fmla="*/ 306 h 316"/>
                <a:gd name="T8" fmla="*/ 4 w 129"/>
                <a:gd name="T9" fmla="*/ 311 h 316"/>
                <a:gd name="T10" fmla="*/ 7 w 129"/>
                <a:gd name="T11" fmla="*/ 313 h 316"/>
                <a:gd name="T12" fmla="*/ 12 w 129"/>
                <a:gd name="T13" fmla="*/ 315 h 316"/>
                <a:gd name="T14" fmla="*/ 16 w 129"/>
                <a:gd name="T15" fmla="*/ 316 h 316"/>
                <a:gd name="T16" fmla="*/ 21 w 129"/>
                <a:gd name="T17" fmla="*/ 316 h 316"/>
                <a:gd name="T18" fmla="*/ 24 w 129"/>
                <a:gd name="T19" fmla="*/ 315 h 316"/>
                <a:gd name="T20" fmla="*/ 29 w 129"/>
                <a:gd name="T21" fmla="*/ 313 h 316"/>
                <a:gd name="T22" fmla="*/ 31 w 129"/>
                <a:gd name="T23" fmla="*/ 310 h 316"/>
                <a:gd name="T24" fmla="*/ 32 w 129"/>
                <a:gd name="T25" fmla="*/ 304 h 316"/>
                <a:gd name="T26" fmla="*/ 128 w 129"/>
                <a:gd name="T27" fmla="*/ 22 h 316"/>
                <a:gd name="T28" fmla="*/ 129 w 129"/>
                <a:gd name="T29" fmla="*/ 18 h 316"/>
                <a:gd name="T30" fmla="*/ 129 w 129"/>
                <a:gd name="T31" fmla="*/ 13 h 316"/>
                <a:gd name="T32" fmla="*/ 128 w 129"/>
                <a:gd name="T33" fmla="*/ 10 h 316"/>
                <a:gd name="T34" fmla="*/ 126 w 129"/>
                <a:gd name="T35" fmla="*/ 5 h 316"/>
                <a:gd name="T36" fmla="*/ 123 w 129"/>
                <a:gd name="T37" fmla="*/ 3 h 316"/>
                <a:gd name="T38" fmla="*/ 118 w 129"/>
                <a:gd name="T39" fmla="*/ 2 h 316"/>
                <a:gd name="T40" fmla="*/ 114 w 129"/>
                <a:gd name="T41" fmla="*/ 0 h 316"/>
                <a:gd name="T42" fmla="*/ 109 w 129"/>
                <a:gd name="T43" fmla="*/ 0 h 316"/>
                <a:gd name="T44" fmla="*/ 106 w 129"/>
                <a:gd name="T45" fmla="*/ 2 h 316"/>
                <a:gd name="T46" fmla="*/ 101 w 129"/>
                <a:gd name="T47" fmla="*/ 3 h 316"/>
                <a:gd name="T48" fmla="*/ 99 w 129"/>
                <a:gd name="T49" fmla="*/ 7 h 316"/>
                <a:gd name="T50" fmla="*/ 97 w 129"/>
                <a:gd name="T51" fmla="*/ 12 h 316"/>
                <a:gd name="T52" fmla="*/ 2 w 129"/>
                <a:gd name="T53" fmla="*/ 294 h 3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9"/>
                <a:gd name="T82" fmla="*/ 0 h 316"/>
                <a:gd name="T83" fmla="*/ 129 w 129"/>
                <a:gd name="T84" fmla="*/ 316 h 3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9" h="316">
                  <a:moveTo>
                    <a:pt x="2" y="294"/>
                  </a:moveTo>
                  <a:lnTo>
                    <a:pt x="0" y="298"/>
                  </a:lnTo>
                  <a:lnTo>
                    <a:pt x="0" y="303"/>
                  </a:lnTo>
                  <a:lnTo>
                    <a:pt x="2" y="306"/>
                  </a:lnTo>
                  <a:lnTo>
                    <a:pt x="4" y="311"/>
                  </a:lnTo>
                  <a:lnTo>
                    <a:pt x="7" y="313"/>
                  </a:lnTo>
                  <a:lnTo>
                    <a:pt x="12" y="315"/>
                  </a:lnTo>
                  <a:lnTo>
                    <a:pt x="16" y="316"/>
                  </a:lnTo>
                  <a:lnTo>
                    <a:pt x="21" y="316"/>
                  </a:lnTo>
                  <a:lnTo>
                    <a:pt x="24" y="315"/>
                  </a:lnTo>
                  <a:lnTo>
                    <a:pt x="29" y="313"/>
                  </a:lnTo>
                  <a:lnTo>
                    <a:pt x="31" y="310"/>
                  </a:lnTo>
                  <a:lnTo>
                    <a:pt x="32" y="304"/>
                  </a:lnTo>
                  <a:lnTo>
                    <a:pt x="128" y="22"/>
                  </a:lnTo>
                  <a:lnTo>
                    <a:pt x="129" y="18"/>
                  </a:lnTo>
                  <a:lnTo>
                    <a:pt x="129" y="13"/>
                  </a:lnTo>
                  <a:lnTo>
                    <a:pt x="128" y="10"/>
                  </a:lnTo>
                  <a:lnTo>
                    <a:pt x="126" y="5"/>
                  </a:lnTo>
                  <a:lnTo>
                    <a:pt x="123" y="3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106" y="2"/>
                  </a:lnTo>
                  <a:lnTo>
                    <a:pt x="101" y="3"/>
                  </a:lnTo>
                  <a:lnTo>
                    <a:pt x="99" y="7"/>
                  </a:lnTo>
                  <a:lnTo>
                    <a:pt x="97" y="12"/>
                  </a:lnTo>
                  <a:lnTo>
                    <a:pt x="2" y="2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5" name="Freeform 12"/>
            <p:cNvSpPr>
              <a:spLocks/>
            </p:cNvSpPr>
            <p:nvPr/>
          </p:nvSpPr>
          <p:spPr bwMode="auto">
            <a:xfrm>
              <a:off x="4780" y="1858"/>
              <a:ext cx="661" cy="34"/>
            </a:xfrm>
            <a:custGeom>
              <a:avLst/>
              <a:gdLst>
                <a:gd name="T0" fmla="*/ 17 w 661"/>
                <a:gd name="T1" fmla="*/ 0 h 34"/>
                <a:gd name="T2" fmla="*/ 12 w 661"/>
                <a:gd name="T3" fmla="*/ 0 h 34"/>
                <a:gd name="T4" fmla="*/ 8 w 661"/>
                <a:gd name="T5" fmla="*/ 2 h 34"/>
                <a:gd name="T6" fmla="*/ 1 w 661"/>
                <a:gd name="T7" fmla="*/ 8 h 34"/>
                <a:gd name="T8" fmla="*/ 0 w 661"/>
                <a:gd name="T9" fmla="*/ 12 h 34"/>
                <a:gd name="T10" fmla="*/ 0 w 661"/>
                <a:gd name="T11" fmla="*/ 22 h 34"/>
                <a:gd name="T12" fmla="*/ 1 w 661"/>
                <a:gd name="T13" fmla="*/ 25 h 34"/>
                <a:gd name="T14" fmla="*/ 8 w 661"/>
                <a:gd name="T15" fmla="*/ 32 h 34"/>
                <a:gd name="T16" fmla="*/ 12 w 661"/>
                <a:gd name="T17" fmla="*/ 34 h 34"/>
                <a:gd name="T18" fmla="*/ 649 w 661"/>
                <a:gd name="T19" fmla="*/ 34 h 34"/>
                <a:gd name="T20" fmla="*/ 652 w 661"/>
                <a:gd name="T21" fmla="*/ 32 h 34"/>
                <a:gd name="T22" fmla="*/ 659 w 661"/>
                <a:gd name="T23" fmla="*/ 25 h 34"/>
                <a:gd name="T24" fmla="*/ 661 w 661"/>
                <a:gd name="T25" fmla="*/ 22 h 34"/>
                <a:gd name="T26" fmla="*/ 661 w 661"/>
                <a:gd name="T27" fmla="*/ 12 h 34"/>
                <a:gd name="T28" fmla="*/ 659 w 661"/>
                <a:gd name="T29" fmla="*/ 8 h 34"/>
                <a:gd name="T30" fmla="*/ 652 w 661"/>
                <a:gd name="T31" fmla="*/ 2 h 34"/>
                <a:gd name="T32" fmla="*/ 649 w 661"/>
                <a:gd name="T33" fmla="*/ 0 h 34"/>
                <a:gd name="T34" fmla="*/ 644 w 661"/>
                <a:gd name="T35" fmla="*/ 0 h 34"/>
                <a:gd name="T36" fmla="*/ 17 w 661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1"/>
                <a:gd name="T58" fmla="*/ 0 h 34"/>
                <a:gd name="T59" fmla="*/ 661 w 661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1" h="34">
                  <a:moveTo>
                    <a:pt x="1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649" y="34"/>
                  </a:lnTo>
                  <a:lnTo>
                    <a:pt x="652" y="32"/>
                  </a:lnTo>
                  <a:lnTo>
                    <a:pt x="659" y="25"/>
                  </a:lnTo>
                  <a:lnTo>
                    <a:pt x="661" y="22"/>
                  </a:lnTo>
                  <a:lnTo>
                    <a:pt x="661" y="12"/>
                  </a:lnTo>
                  <a:lnTo>
                    <a:pt x="659" y="8"/>
                  </a:lnTo>
                  <a:lnTo>
                    <a:pt x="652" y="2"/>
                  </a:lnTo>
                  <a:lnTo>
                    <a:pt x="649" y="0"/>
                  </a:lnTo>
                  <a:lnTo>
                    <a:pt x="64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6" name="Rectangle 13"/>
            <p:cNvSpPr>
              <a:spLocks noChangeArrowheads="1"/>
            </p:cNvSpPr>
            <p:nvPr/>
          </p:nvSpPr>
          <p:spPr bwMode="auto">
            <a:xfrm>
              <a:off x="2888" y="1942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7" name="Rectangle 14"/>
            <p:cNvSpPr>
              <a:spLocks noChangeArrowheads="1"/>
            </p:cNvSpPr>
            <p:nvPr/>
          </p:nvSpPr>
          <p:spPr bwMode="auto">
            <a:xfrm>
              <a:off x="2910" y="23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8" name="Line 15"/>
            <p:cNvSpPr>
              <a:spLocks noChangeShapeType="1"/>
            </p:cNvSpPr>
            <p:nvPr/>
          </p:nvSpPr>
          <p:spPr bwMode="auto">
            <a:xfrm>
              <a:off x="3072" y="2643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9" name="Freeform 16"/>
            <p:cNvSpPr>
              <a:spLocks/>
            </p:cNvSpPr>
            <p:nvPr/>
          </p:nvSpPr>
          <p:spPr bwMode="auto">
            <a:xfrm>
              <a:off x="3054" y="2345"/>
              <a:ext cx="568" cy="33"/>
            </a:xfrm>
            <a:custGeom>
              <a:avLst/>
              <a:gdLst>
                <a:gd name="T0" fmla="*/ 16 w 568"/>
                <a:gd name="T1" fmla="*/ 0 h 33"/>
                <a:gd name="T2" fmla="*/ 11 w 568"/>
                <a:gd name="T3" fmla="*/ 0 h 33"/>
                <a:gd name="T4" fmla="*/ 8 w 568"/>
                <a:gd name="T5" fmla="*/ 1 h 33"/>
                <a:gd name="T6" fmla="*/ 1 w 568"/>
                <a:gd name="T7" fmla="*/ 8 h 33"/>
                <a:gd name="T8" fmla="*/ 0 w 568"/>
                <a:gd name="T9" fmla="*/ 12 h 33"/>
                <a:gd name="T10" fmla="*/ 0 w 568"/>
                <a:gd name="T11" fmla="*/ 22 h 33"/>
                <a:gd name="T12" fmla="*/ 1 w 568"/>
                <a:gd name="T13" fmla="*/ 25 h 33"/>
                <a:gd name="T14" fmla="*/ 8 w 568"/>
                <a:gd name="T15" fmla="*/ 32 h 33"/>
                <a:gd name="T16" fmla="*/ 11 w 568"/>
                <a:gd name="T17" fmla="*/ 33 h 33"/>
                <a:gd name="T18" fmla="*/ 557 w 568"/>
                <a:gd name="T19" fmla="*/ 33 h 33"/>
                <a:gd name="T20" fmla="*/ 560 w 568"/>
                <a:gd name="T21" fmla="*/ 32 h 33"/>
                <a:gd name="T22" fmla="*/ 567 w 568"/>
                <a:gd name="T23" fmla="*/ 25 h 33"/>
                <a:gd name="T24" fmla="*/ 568 w 568"/>
                <a:gd name="T25" fmla="*/ 22 h 33"/>
                <a:gd name="T26" fmla="*/ 568 w 568"/>
                <a:gd name="T27" fmla="*/ 12 h 33"/>
                <a:gd name="T28" fmla="*/ 567 w 568"/>
                <a:gd name="T29" fmla="*/ 8 h 33"/>
                <a:gd name="T30" fmla="*/ 560 w 568"/>
                <a:gd name="T31" fmla="*/ 1 h 33"/>
                <a:gd name="T32" fmla="*/ 557 w 568"/>
                <a:gd name="T33" fmla="*/ 0 h 33"/>
                <a:gd name="T34" fmla="*/ 552 w 568"/>
                <a:gd name="T35" fmla="*/ 0 h 33"/>
                <a:gd name="T36" fmla="*/ 16 w 568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68"/>
                <a:gd name="T58" fmla="*/ 0 h 33"/>
                <a:gd name="T59" fmla="*/ 568 w 568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68" h="33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557" y="33"/>
                  </a:lnTo>
                  <a:lnTo>
                    <a:pt x="560" y="32"/>
                  </a:lnTo>
                  <a:lnTo>
                    <a:pt x="567" y="25"/>
                  </a:lnTo>
                  <a:lnTo>
                    <a:pt x="568" y="22"/>
                  </a:lnTo>
                  <a:lnTo>
                    <a:pt x="568" y="12"/>
                  </a:lnTo>
                  <a:lnTo>
                    <a:pt x="567" y="8"/>
                  </a:lnTo>
                  <a:lnTo>
                    <a:pt x="560" y="1"/>
                  </a:lnTo>
                  <a:lnTo>
                    <a:pt x="557" y="0"/>
                  </a:lnTo>
                  <a:lnTo>
                    <a:pt x="55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0" name="Freeform 17"/>
            <p:cNvSpPr>
              <a:spLocks/>
            </p:cNvSpPr>
            <p:nvPr/>
          </p:nvSpPr>
          <p:spPr bwMode="auto">
            <a:xfrm>
              <a:off x="3589" y="2345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6 h 314"/>
                <a:gd name="T4" fmla="*/ 28 w 127"/>
                <a:gd name="T5" fmla="*/ 5 h 314"/>
                <a:gd name="T6" fmla="*/ 23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5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5 w 127"/>
                <a:gd name="T39" fmla="*/ 313 h 314"/>
                <a:gd name="T40" fmla="*/ 120 w 127"/>
                <a:gd name="T41" fmla="*/ 311 h 314"/>
                <a:gd name="T42" fmla="*/ 122 w 127"/>
                <a:gd name="T43" fmla="*/ 309 h 314"/>
                <a:gd name="T44" fmla="*/ 125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5 w 127"/>
                <a:gd name="T51" fmla="*/ 292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6"/>
                  </a:lnTo>
                  <a:lnTo>
                    <a:pt x="28" y="5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5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5" y="313"/>
                  </a:lnTo>
                  <a:lnTo>
                    <a:pt x="120" y="311"/>
                  </a:lnTo>
                  <a:lnTo>
                    <a:pt x="122" y="309"/>
                  </a:lnTo>
                  <a:lnTo>
                    <a:pt x="125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5" y="29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1" name="Freeform 18"/>
            <p:cNvSpPr>
              <a:spLocks/>
            </p:cNvSpPr>
            <p:nvPr/>
          </p:nvSpPr>
          <p:spPr bwMode="auto">
            <a:xfrm>
              <a:off x="3683" y="2626"/>
              <a:ext cx="1783" cy="40"/>
            </a:xfrm>
            <a:custGeom>
              <a:avLst/>
              <a:gdLst>
                <a:gd name="T0" fmla="*/ 16 w 1783"/>
                <a:gd name="T1" fmla="*/ 0 h 40"/>
                <a:gd name="T2" fmla="*/ 11 w 1783"/>
                <a:gd name="T3" fmla="*/ 0 h 40"/>
                <a:gd name="T4" fmla="*/ 8 w 1783"/>
                <a:gd name="T5" fmla="*/ 1 h 40"/>
                <a:gd name="T6" fmla="*/ 1 w 1783"/>
                <a:gd name="T7" fmla="*/ 8 h 40"/>
                <a:gd name="T8" fmla="*/ 0 w 1783"/>
                <a:gd name="T9" fmla="*/ 11 h 40"/>
                <a:gd name="T10" fmla="*/ 0 w 1783"/>
                <a:gd name="T11" fmla="*/ 22 h 40"/>
                <a:gd name="T12" fmla="*/ 1 w 1783"/>
                <a:gd name="T13" fmla="*/ 25 h 40"/>
                <a:gd name="T14" fmla="*/ 8 w 1783"/>
                <a:gd name="T15" fmla="*/ 32 h 40"/>
                <a:gd name="T16" fmla="*/ 11 w 1783"/>
                <a:gd name="T17" fmla="*/ 33 h 40"/>
                <a:gd name="T18" fmla="*/ 16 w 1783"/>
                <a:gd name="T19" fmla="*/ 33 h 40"/>
                <a:gd name="T20" fmla="*/ 1766 w 1783"/>
                <a:gd name="T21" fmla="*/ 40 h 40"/>
                <a:gd name="T22" fmla="*/ 1771 w 1783"/>
                <a:gd name="T23" fmla="*/ 40 h 40"/>
                <a:gd name="T24" fmla="*/ 1774 w 1783"/>
                <a:gd name="T25" fmla="*/ 38 h 40"/>
                <a:gd name="T26" fmla="*/ 1781 w 1783"/>
                <a:gd name="T27" fmla="*/ 32 h 40"/>
                <a:gd name="T28" fmla="*/ 1783 w 1783"/>
                <a:gd name="T29" fmla="*/ 28 h 40"/>
                <a:gd name="T30" fmla="*/ 1783 w 1783"/>
                <a:gd name="T31" fmla="*/ 18 h 40"/>
                <a:gd name="T32" fmla="*/ 1781 w 1783"/>
                <a:gd name="T33" fmla="*/ 15 h 40"/>
                <a:gd name="T34" fmla="*/ 1774 w 1783"/>
                <a:gd name="T35" fmla="*/ 8 h 40"/>
                <a:gd name="T36" fmla="*/ 1771 w 1783"/>
                <a:gd name="T37" fmla="*/ 6 h 40"/>
                <a:gd name="T38" fmla="*/ 1766 w 1783"/>
                <a:gd name="T39" fmla="*/ 6 h 40"/>
                <a:gd name="T40" fmla="*/ 16 w 1783"/>
                <a:gd name="T41" fmla="*/ 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40"/>
                <a:gd name="T65" fmla="*/ 1783 w 178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40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1766" y="40"/>
                  </a:lnTo>
                  <a:lnTo>
                    <a:pt x="1771" y="40"/>
                  </a:lnTo>
                  <a:lnTo>
                    <a:pt x="1774" y="38"/>
                  </a:lnTo>
                  <a:lnTo>
                    <a:pt x="1781" y="32"/>
                  </a:lnTo>
                  <a:lnTo>
                    <a:pt x="1783" y="28"/>
                  </a:lnTo>
                  <a:lnTo>
                    <a:pt x="1783" y="18"/>
                  </a:lnTo>
                  <a:lnTo>
                    <a:pt x="1781" y="15"/>
                  </a:lnTo>
                  <a:lnTo>
                    <a:pt x="1774" y="8"/>
                  </a:lnTo>
                  <a:lnTo>
                    <a:pt x="1771" y="6"/>
                  </a:lnTo>
                  <a:lnTo>
                    <a:pt x="1766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2" name="Rectangle 19"/>
            <p:cNvSpPr>
              <a:spLocks noChangeArrowheads="1"/>
            </p:cNvSpPr>
            <p:nvPr/>
          </p:nvSpPr>
          <p:spPr bwMode="auto">
            <a:xfrm>
              <a:off x="2915" y="288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73" name="Line 20"/>
            <p:cNvSpPr>
              <a:spLocks noChangeShapeType="1"/>
            </p:cNvSpPr>
            <p:nvPr/>
          </p:nvSpPr>
          <p:spPr bwMode="auto">
            <a:xfrm>
              <a:off x="3074" y="310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4" name="Freeform 21"/>
            <p:cNvSpPr>
              <a:spLocks/>
            </p:cNvSpPr>
            <p:nvPr/>
          </p:nvSpPr>
          <p:spPr bwMode="auto">
            <a:xfrm>
              <a:off x="3054" y="2800"/>
              <a:ext cx="911" cy="38"/>
            </a:xfrm>
            <a:custGeom>
              <a:avLst/>
              <a:gdLst>
                <a:gd name="T0" fmla="*/ 16 w 911"/>
                <a:gd name="T1" fmla="*/ 0 h 38"/>
                <a:gd name="T2" fmla="*/ 11 w 911"/>
                <a:gd name="T3" fmla="*/ 0 h 38"/>
                <a:gd name="T4" fmla="*/ 8 w 911"/>
                <a:gd name="T5" fmla="*/ 1 h 38"/>
                <a:gd name="T6" fmla="*/ 1 w 911"/>
                <a:gd name="T7" fmla="*/ 8 h 38"/>
                <a:gd name="T8" fmla="*/ 0 w 911"/>
                <a:gd name="T9" fmla="*/ 11 h 38"/>
                <a:gd name="T10" fmla="*/ 0 w 911"/>
                <a:gd name="T11" fmla="*/ 21 h 38"/>
                <a:gd name="T12" fmla="*/ 1 w 911"/>
                <a:gd name="T13" fmla="*/ 25 h 38"/>
                <a:gd name="T14" fmla="*/ 8 w 911"/>
                <a:gd name="T15" fmla="*/ 32 h 38"/>
                <a:gd name="T16" fmla="*/ 11 w 911"/>
                <a:gd name="T17" fmla="*/ 33 h 38"/>
                <a:gd name="T18" fmla="*/ 16 w 911"/>
                <a:gd name="T19" fmla="*/ 33 h 38"/>
                <a:gd name="T20" fmla="*/ 894 w 911"/>
                <a:gd name="T21" fmla="*/ 38 h 38"/>
                <a:gd name="T22" fmla="*/ 900 w 911"/>
                <a:gd name="T23" fmla="*/ 38 h 38"/>
                <a:gd name="T24" fmla="*/ 903 w 911"/>
                <a:gd name="T25" fmla="*/ 37 h 38"/>
                <a:gd name="T26" fmla="*/ 910 w 911"/>
                <a:gd name="T27" fmla="*/ 30 h 38"/>
                <a:gd name="T28" fmla="*/ 911 w 911"/>
                <a:gd name="T29" fmla="*/ 26 h 38"/>
                <a:gd name="T30" fmla="*/ 911 w 911"/>
                <a:gd name="T31" fmla="*/ 16 h 38"/>
                <a:gd name="T32" fmla="*/ 910 w 911"/>
                <a:gd name="T33" fmla="*/ 13 h 38"/>
                <a:gd name="T34" fmla="*/ 903 w 911"/>
                <a:gd name="T35" fmla="*/ 6 h 38"/>
                <a:gd name="T36" fmla="*/ 900 w 911"/>
                <a:gd name="T37" fmla="*/ 5 h 38"/>
                <a:gd name="T38" fmla="*/ 894 w 911"/>
                <a:gd name="T39" fmla="*/ 5 h 38"/>
                <a:gd name="T40" fmla="*/ 16 w 911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1"/>
                <a:gd name="T64" fmla="*/ 0 h 38"/>
                <a:gd name="T65" fmla="*/ 911 w 911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1" h="38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894" y="38"/>
                  </a:lnTo>
                  <a:lnTo>
                    <a:pt x="900" y="38"/>
                  </a:lnTo>
                  <a:lnTo>
                    <a:pt x="903" y="37"/>
                  </a:lnTo>
                  <a:lnTo>
                    <a:pt x="910" y="30"/>
                  </a:lnTo>
                  <a:lnTo>
                    <a:pt x="911" y="26"/>
                  </a:lnTo>
                  <a:lnTo>
                    <a:pt x="911" y="16"/>
                  </a:lnTo>
                  <a:lnTo>
                    <a:pt x="910" y="13"/>
                  </a:lnTo>
                  <a:lnTo>
                    <a:pt x="903" y="6"/>
                  </a:lnTo>
                  <a:lnTo>
                    <a:pt x="900" y="5"/>
                  </a:lnTo>
                  <a:lnTo>
                    <a:pt x="894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5" name="Freeform 22"/>
            <p:cNvSpPr>
              <a:spLocks/>
            </p:cNvSpPr>
            <p:nvPr/>
          </p:nvSpPr>
          <p:spPr bwMode="auto">
            <a:xfrm>
              <a:off x="3960" y="2805"/>
              <a:ext cx="127" cy="314"/>
            </a:xfrm>
            <a:custGeom>
              <a:avLst/>
              <a:gdLst>
                <a:gd name="T0" fmla="*/ 32 w 127"/>
                <a:gd name="T1" fmla="*/ 11 h 314"/>
                <a:gd name="T2" fmla="*/ 30 w 127"/>
                <a:gd name="T3" fmla="*/ 6 h 314"/>
                <a:gd name="T4" fmla="*/ 29 w 127"/>
                <a:gd name="T5" fmla="*/ 5 h 314"/>
                <a:gd name="T6" fmla="*/ 24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1 h 314"/>
                <a:gd name="T26" fmla="*/ 96 w 127"/>
                <a:gd name="T27" fmla="*/ 302 h 314"/>
                <a:gd name="T28" fmla="*/ 97 w 127"/>
                <a:gd name="T29" fmla="*/ 307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2 h 314"/>
                <a:gd name="T52" fmla="*/ 32 w 127"/>
                <a:gd name="T53" fmla="*/ 11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1"/>
                  </a:moveTo>
                  <a:lnTo>
                    <a:pt x="30" y="6"/>
                  </a:lnTo>
                  <a:lnTo>
                    <a:pt x="29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96" y="302"/>
                  </a:lnTo>
                  <a:lnTo>
                    <a:pt x="97" y="307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2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6" name="Freeform 23"/>
            <p:cNvSpPr>
              <a:spLocks/>
            </p:cNvSpPr>
            <p:nvPr/>
          </p:nvSpPr>
          <p:spPr bwMode="auto">
            <a:xfrm>
              <a:off x="4047" y="3081"/>
              <a:ext cx="1409" cy="33"/>
            </a:xfrm>
            <a:custGeom>
              <a:avLst/>
              <a:gdLst>
                <a:gd name="T0" fmla="*/ 17 w 1409"/>
                <a:gd name="T1" fmla="*/ 0 h 33"/>
                <a:gd name="T2" fmla="*/ 12 w 1409"/>
                <a:gd name="T3" fmla="*/ 0 h 33"/>
                <a:gd name="T4" fmla="*/ 9 w 1409"/>
                <a:gd name="T5" fmla="*/ 1 h 33"/>
                <a:gd name="T6" fmla="*/ 2 w 1409"/>
                <a:gd name="T7" fmla="*/ 8 h 33"/>
                <a:gd name="T8" fmla="*/ 0 w 1409"/>
                <a:gd name="T9" fmla="*/ 11 h 33"/>
                <a:gd name="T10" fmla="*/ 0 w 1409"/>
                <a:gd name="T11" fmla="*/ 21 h 33"/>
                <a:gd name="T12" fmla="*/ 2 w 1409"/>
                <a:gd name="T13" fmla="*/ 25 h 33"/>
                <a:gd name="T14" fmla="*/ 9 w 1409"/>
                <a:gd name="T15" fmla="*/ 31 h 33"/>
                <a:gd name="T16" fmla="*/ 12 w 1409"/>
                <a:gd name="T17" fmla="*/ 33 h 33"/>
                <a:gd name="T18" fmla="*/ 1397 w 1409"/>
                <a:gd name="T19" fmla="*/ 33 h 33"/>
                <a:gd name="T20" fmla="*/ 1400 w 1409"/>
                <a:gd name="T21" fmla="*/ 31 h 33"/>
                <a:gd name="T22" fmla="*/ 1407 w 1409"/>
                <a:gd name="T23" fmla="*/ 25 h 33"/>
                <a:gd name="T24" fmla="*/ 1409 w 1409"/>
                <a:gd name="T25" fmla="*/ 21 h 33"/>
                <a:gd name="T26" fmla="*/ 1409 w 1409"/>
                <a:gd name="T27" fmla="*/ 11 h 33"/>
                <a:gd name="T28" fmla="*/ 1407 w 1409"/>
                <a:gd name="T29" fmla="*/ 8 h 33"/>
                <a:gd name="T30" fmla="*/ 1400 w 1409"/>
                <a:gd name="T31" fmla="*/ 1 h 33"/>
                <a:gd name="T32" fmla="*/ 1397 w 1409"/>
                <a:gd name="T33" fmla="*/ 0 h 33"/>
                <a:gd name="T34" fmla="*/ 1392 w 1409"/>
                <a:gd name="T35" fmla="*/ 0 h 33"/>
                <a:gd name="T36" fmla="*/ 17 w 1409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9"/>
                <a:gd name="T58" fmla="*/ 0 h 33"/>
                <a:gd name="T59" fmla="*/ 1409 w 1409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9" h="33">
                  <a:moveTo>
                    <a:pt x="17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9" y="31"/>
                  </a:lnTo>
                  <a:lnTo>
                    <a:pt x="12" y="33"/>
                  </a:lnTo>
                  <a:lnTo>
                    <a:pt x="1397" y="33"/>
                  </a:lnTo>
                  <a:lnTo>
                    <a:pt x="1400" y="31"/>
                  </a:lnTo>
                  <a:lnTo>
                    <a:pt x="1407" y="25"/>
                  </a:lnTo>
                  <a:lnTo>
                    <a:pt x="1409" y="21"/>
                  </a:lnTo>
                  <a:lnTo>
                    <a:pt x="1409" y="11"/>
                  </a:lnTo>
                  <a:lnTo>
                    <a:pt x="1407" y="8"/>
                  </a:lnTo>
                  <a:lnTo>
                    <a:pt x="1400" y="1"/>
                  </a:lnTo>
                  <a:lnTo>
                    <a:pt x="1397" y="0"/>
                  </a:lnTo>
                  <a:lnTo>
                    <a:pt x="139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7" name="Line 24"/>
            <p:cNvSpPr>
              <a:spLocks noChangeShapeType="1"/>
            </p:cNvSpPr>
            <p:nvPr/>
          </p:nvSpPr>
          <p:spPr bwMode="auto">
            <a:xfrm>
              <a:off x="3090" y="353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8" name="Freeform 25"/>
            <p:cNvSpPr>
              <a:spLocks/>
            </p:cNvSpPr>
            <p:nvPr/>
          </p:nvSpPr>
          <p:spPr bwMode="auto">
            <a:xfrm>
              <a:off x="3090" y="3223"/>
              <a:ext cx="1257" cy="33"/>
            </a:xfrm>
            <a:custGeom>
              <a:avLst/>
              <a:gdLst>
                <a:gd name="T0" fmla="*/ 17 w 1257"/>
                <a:gd name="T1" fmla="*/ 0 h 33"/>
                <a:gd name="T2" fmla="*/ 12 w 1257"/>
                <a:gd name="T3" fmla="*/ 0 h 33"/>
                <a:gd name="T4" fmla="*/ 9 w 1257"/>
                <a:gd name="T5" fmla="*/ 2 h 33"/>
                <a:gd name="T6" fmla="*/ 2 w 1257"/>
                <a:gd name="T7" fmla="*/ 8 h 33"/>
                <a:gd name="T8" fmla="*/ 0 w 1257"/>
                <a:gd name="T9" fmla="*/ 12 h 33"/>
                <a:gd name="T10" fmla="*/ 0 w 1257"/>
                <a:gd name="T11" fmla="*/ 22 h 33"/>
                <a:gd name="T12" fmla="*/ 2 w 1257"/>
                <a:gd name="T13" fmla="*/ 25 h 33"/>
                <a:gd name="T14" fmla="*/ 9 w 1257"/>
                <a:gd name="T15" fmla="*/ 32 h 33"/>
                <a:gd name="T16" fmla="*/ 12 w 1257"/>
                <a:gd name="T17" fmla="*/ 33 h 33"/>
                <a:gd name="T18" fmla="*/ 1245 w 1257"/>
                <a:gd name="T19" fmla="*/ 33 h 33"/>
                <a:gd name="T20" fmla="*/ 1248 w 1257"/>
                <a:gd name="T21" fmla="*/ 32 h 33"/>
                <a:gd name="T22" fmla="*/ 1255 w 1257"/>
                <a:gd name="T23" fmla="*/ 25 h 33"/>
                <a:gd name="T24" fmla="*/ 1257 w 1257"/>
                <a:gd name="T25" fmla="*/ 22 h 33"/>
                <a:gd name="T26" fmla="*/ 1257 w 1257"/>
                <a:gd name="T27" fmla="*/ 12 h 33"/>
                <a:gd name="T28" fmla="*/ 1255 w 1257"/>
                <a:gd name="T29" fmla="*/ 8 h 33"/>
                <a:gd name="T30" fmla="*/ 1248 w 1257"/>
                <a:gd name="T31" fmla="*/ 2 h 33"/>
                <a:gd name="T32" fmla="*/ 1245 w 1257"/>
                <a:gd name="T33" fmla="*/ 0 h 33"/>
                <a:gd name="T34" fmla="*/ 1240 w 1257"/>
                <a:gd name="T35" fmla="*/ 0 h 33"/>
                <a:gd name="T36" fmla="*/ 17 w 1257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7"/>
                <a:gd name="T58" fmla="*/ 0 h 33"/>
                <a:gd name="T59" fmla="*/ 1257 w 1257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7" h="33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245" y="33"/>
                  </a:lnTo>
                  <a:lnTo>
                    <a:pt x="1248" y="32"/>
                  </a:lnTo>
                  <a:lnTo>
                    <a:pt x="1255" y="25"/>
                  </a:lnTo>
                  <a:lnTo>
                    <a:pt x="1257" y="22"/>
                  </a:lnTo>
                  <a:lnTo>
                    <a:pt x="1257" y="12"/>
                  </a:lnTo>
                  <a:lnTo>
                    <a:pt x="1255" y="8"/>
                  </a:lnTo>
                  <a:lnTo>
                    <a:pt x="1248" y="2"/>
                  </a:lnTo>
                  <a:lnTo>
                    <a:pt x="1245" y="0"/>
                  </a:lnTo>
                  <a:lnTo>
                    <a:pt x="124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9" name="Freeform 26"/>
            <p:cNvSpPr>
              <a:spLocks/>
            </p:cNvSpPr>
            <p:nvPr/>
          </p:nvSpPr>
          <p:spPr bwMode="auto">
            <a:xfrm>
              <a:off x="4323" y="3223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7 h 314"/>
                <a:gd name="T4" fmla="*/ 29 w 127"/>
                <a:gd name="T5" fmla="*/ 5 h 314"/>
                <a:gd name="T6" fmla="*/ 24 w 127"/>
                <a:gd name="T7" fmla="*/ 2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2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6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3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7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3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0" name="Freeform 27"/>
            <p:cNvSpPr>
              <a:spLocks/>
            </p:cNvSpPr>
            <p:nvPr/>
          </p:nvSpPr>
          <p:spPr bwMode="auto">
            <a:xfrm>
              <a:off x="4424" y="3499"/>
              <a:ext cx="1052" cy="33"/>
            </a:xfrm>
            <a:custGeom>
              <a:avLst/>
              <a:gdLst>
                <a:gd name="T0" fmla="*/ 16 w 1052"/>
                <a:gd name="T1" fmla="*/ 0 h 33"/>
                <a:gd name="T2" fmla="*/ 11 w 1052"/>
                <a:gd name="T3" fmla="*/ 0 h 33"/>
                <a:gd name="T4" fmla="*/ 8 w 1052"/>
                <a:gd name="T5" fmla="*/ 2 h 33"/>
                <a:gd name="T6" fmla="*/ 1 w 1052"/>
                <a:gd name="T7" fmla="*/ 8 h 33"/>
                <a:gd name="T8" fmla="*/ 0 w 1052"/>
                <a:gd name="T9" fmla="*/ 12 h 33"/>
                <a:gd name="T10" fmla="*/ 0 w 1052"/>
                <a:gd name="T11" fmla="*/ 22 h 33"/>
                <a:gd name="T12" fmla="*/ 1 w 1052"/>
                <a:gd name="T13" fmla="*/ 25 h 33"/>
                <a:gd name="T14" fmla="*/ 8 w 1052"/>
                <a:gd name="T15" fmla="*/ 32 h 33"/>
                <a:gd name="T16" fmla="*/ 11 w 1052"/>
                <a:gd name="T17" fmla="*/ 33 h 33"/>
                <a:gd name="T18" fmla="*/ 1040 w 1052"/>
                <a:gd name="T19" fmla="*/ 33 h 33"/>
                <a:gd name="T20" fmla="*/ 1043 w 1052"/>
                <a:gd name="T21" fmla="*/ 32 h 33"/>
                <a:gd name="T22" fmla="*/ 1050 w 1052"/>
                <a:gd name="T23" fmla="*/ 25 h 33"/>
                <a:gd name="T24" fmla="*/ 1052 w 1052"/>
                <a:gd name="T25" fmla="*/ 22 h 33"/>
                <a:gd name="T26" fmla="*/ 1052 w 1052"/>
                <a:gd name="T27" fmla="*/ 12 h 33"/>
                <a:gd name="T28" fmla="*/ 1050 w 1052"/>
                <a:gd name="T29" fmla="*/ 8 h 33"/>
                <a:gd name="T30" fmla="*/ 1043 w 1052"/>
                <a:gd name="T31" fmla="*/ 2 h 33"/>
                <a:gd name="T32" fmla="*/ 1040 w 1052"/>
                <a:gd name="T33" fmla="*/ 0 h 33"/>
                <a:gd name="T34" fmla="*/ 1035 w 1052"/>
                <a:gd name="T35" fmla="*/ 0 h 33"/>
                <a:gd name="T36" fmla="*/ 16 w 105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52"/>
                <a:gd name="T58" fmla="*/ 0 h 33"/>
                <a:gd name="T59" fmla="*/ 1052 w 1052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52" h="33">
                  <a:moveTo>
                    <a:pt x="16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040" y="33"/>
                  </a:lnTo>
                  <a:lnTo>
                    <a:pt x="1043" y="32"/>
                  </a:lnTo>
                  <a:lnTo>
                    <a:pt x="1050" y="25"/>
                  </a:lnTo>
                  <a:lnTo>
                    <a:pt x="1052" y="22"/>
                  </a:lnTo>
                  <a:lnTo>
                    <a:pt x="1052" y="12"/>
                  </a:lnTo>
                  <a:lnTo>
                    <a:pt x="1050" y="8"/>
                  </a:lnTo>
                  <a:lnTo>
                    <a:pt x="1043" y="2"/>
                  </a:lnTo>
                  <a:lnTo>
                    <a:pt x="1040" y="0"/>
                  </a:lnTo>
                  <a:lnTo>
                    <a:pt x="103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1" name="Rectangle 28"/>
            <p:cNvSpPr>
              <a:spLocks noChangeArrowheads="1"/>
            </p:cNvSpPr>
            <p:nvPr/>
          </p:nvSpPr>
          <p:spPr bwMode="auto">
            <a:xfrm>
              <a:off x="2930" y="332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2" name="Line 29"/>
            <p:cNvSpPr>
              <a:spLocks noChangeShapeType="1"/>
            </p:cNvSpPr>
            <p:nvPr/>
          </p:nvSpPr>
          <p:spPr bwMode="auto">
            <a:xfrm>
              <a:off x="3646" y="1756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3" name="Line 30"/>
            <p:cNvSpPr>
              <a:spLocks noChangeShapeType="1"/>
            </p:cNvSpPr>
            <p:nvPr/>
          </p:nvSpPr>
          <p:spPr bwMode="auto">
            <a:xfrm>
              <a:off x="4007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4" name="Line 31"/>
            <p:cNvSpPr>
              <a:spLocks noChangeShapeType="1"/>
            </p:cNvSpPr>
            <p:nvPr/>
          </p:nvSpPr>
          <p:spPr bwMode="auto">
            <a:xfrm>
              <a:off x="4378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5" name="Rectangle 32"/>
            <p:cNvSpPr>
              <a:spLocks noChangeArrowheads="1"/>
            </p:cNvSpPr>
            <p:nvPr/>
          </p:nvSpPr>
          <p:spPr bwMode="auto">
            <a:xfrm>
              <a:off x="3353" y="1736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6" name="Freeform 33"/>
            <p:cNvSpPr>
              <a:spLocks/>
            </p:cNvSpPr>
            <p:nvPr/>
          </p:nvSpPr>
          <p:spPr bwMode="auto">
            <a:xfrm>
              <a:off x="3109" y="1786"/>
              <a:ext cx="160" cy="20"/>
            </a:xfrm>
            <a:custGeom>
              <a:avLst/>
              <a:gdLst>
                <a:gd name="T0" fmla="*/ 10 w 160"/>
                <a:gd name="T1" fmla="*/ 0 h 20"/>
                <a:gd name="T2" fmla="*/ 6 w 160"/>
                <a:gd name="T3" fmla="*/ 0 h 20"/>
                <a:gd name="T4" fmla="*/ 3 w 160"/>
                <a:gd name="T5" fmla="*/ 4 h 20"/>
                <a:gd name="T6" fmla="*/ 0 w 160"/>
                <a:gd name="T7" fmla="*/ 7 h 20"/>
                <a:gd name="T8" fmla="*/ 0 w 160"/>
                <a:gd name="T9" fmla="*/ 14 h 20"/>
                <a:gd name="T10" fmla="*/ 3 w 160"/>
                <a:gd name="T11" fmla="*/ 17 h 20"/>
                <a:gd name="T12" fmla="*/ 6 w 160"/>
                <a:gd name="T13" fmla="*/ 20 h 20"/>
                <a:gd name="T14" fmla="*/ 154 w 160"/>
                <a:gd name="T15" fmla="*/ 20 h 20"/>
                <a:gd name="T16" fmla="*/ 157 w 160"/>
                <a:gd name="T17" fmla="*/ 17 h 20"/>
                <a:gd name="T18" fmla="*/ 160 w 160"/>
                <a:gd name="T19" fmla="*/ 14 h 20"/>
                <a:gd name="T20" fmla="*/ 160 w 160"/>
                <a:gd name="T21" fmla="*/ 7 h 20"/>
                <a:gd name="T22" fmla="*/ 157 w 160"/>
                <a:gd name="T23" fmla="*/ 4 h 20"/>
                <a:gd name="T24" fmla="*/ 154 w 160"/>
                <a:gd name="T25" fmla="*/ 0 h 20"/>
                <a:gd name="T26" fmla="*/ 150 w 160"/>
                <a:gd name="T27" fmla="*/ 0 h 20"/>
                <a:gd name="T28" fmla="*/ 10 w 160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"/>
                <a:gd name="T46" fmla="*/ 0 h 20"/>
                <a:gd name="T47" fmla="*/ 160 w 160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" h="20">
                  <a:moveTo>
                    <a:pt x="10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4" y="20"/>
                  </a:lnTo>
                  <a:lnTo>
                    <a:pt x="157" y="17"/>
                  </a:lnTo>
                  <a:lnTo>
                    <a:pt x="160" y="14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4" y="0"/>
                  </a:lnTo>
                  <a:lnTo>
                    <a:pt x="1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7" name="Freeform 34"/>
            <p:cNvSpPr>
              <a:spLocks/>
            </p:cNvSpPr>
            <p:nvPr/>
          </p:nvSpPr>
          <p:spPr bwMode="auto">
            <a:xfrm>
              <a:off x="3202" y="1753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3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3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8" name="Freeform 35"/>
            <p:cNvSpPr>
              <a:spLocks/>
            </p:cNvSpPr>
            <p:nvPr/>
          </p:nvSpPr>
          <p:spPr bwMode="auto">
            <a:xfrm>
              <a:off x="3192" y="1743"/>
              <a:ext cx="109" cy="108"/>
            </a:xfrm>
            <a:custGeom>
              <a:avLst/>
              <a:gdLst>
                <a:gd name="T0" fmla="*/ 21 w 109"/>
                <a:gd name="T1" fmla="*/ 10 h 108"/>
                <a:gd name="T2" fmla="*/ 5 w 109"/>
                <a:gd name="T3" fmla="*/ 18 h 108"/>
                <a:gd name="T4" fmla="*/ 94 w 109"/>
                <a:gd name="T5" fmla="*/ 62 h 108"/>
                <a:gd name="T6" fmla="*/ 94 w 109"/>
                <a:gd name="T7" fmla="*/ 45 h 108"/>
                <a:gd name="T8" fmla="*/ 5 w 109"/>
                <a:gd name="T9" fmla="*/ 90 h 108"/>
                <a:gd name="T10" fmla="*/ 21 w 109"/>
                <a:gd name="T11" fmla="*/ 98 h 108"/>
                <a:gd name="T12" fmla="*/ 21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4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2 h 108"/>
                <a:gd name="T36" fmla="*/ 107 w 109"/>
                <a:gd name="T37" fmla="*/ 60 h 108"/>
                <a:gd name="T38" fmla="*/ 107 w 109"/>
                <a:gd name="T39" fmla="*/ 58 h 108"/>
                <a:gd name="T40" fmla="*/ 109 w 109"/>
                <a:gd name="T41" fmla="*/ 55 h 108"/>
                <a:gd name="T42" fmla="*/ 109 w 109"/>
                <a:gd name="T43" fmla="*/ 53 h 108"/>
                <a:gd name="T44" fmla="*/ 109 w 109"/>
                <a:gd name="T45" fmla="*/ 50 h 108"/>
                <a:gd name="T46" fmla="*/ 107 w 109"/>
                <a:gd name="T47" fmla="*/ 48 h 108"/>
                <a:gd name="T48" fmla="*/ 106 w 109"/>
                <a:gd name="T49" fmla="*/ 45 h 108"/>
                <a:gd name="T50" fmla="*/ 104 w 109"/>
                <a:gd name="T51" fmla="*/ 45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1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1" y="10"/>
                  </a:moveTo>
                  <a:lnTo>
                    <a:pt x="5" y="18"/>
                  </a:lnTo>
                  <a:lnTo>
                    <a:pt x="94" y="62"/>
                  </a:lnTo>
                  <a:lnTo>
                    <a:pt x="94" y="45"/>
                  </a:lnTo>
                  <a:lnTo>
                    <a:pt x="5" y="90"/>
                  </a:lnTo>
                  <a:lnTo>
                    <a:pt x="21" y="98"/>
                  </a:lnTo>
                  <a:lnTo>
                    <a:pt x="21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2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9" y="50"/>
                  </a:lnTo>
                  <a:lnTo>
                    <a:pt x="107" y="48"/>
                  </a:lnTo>
                  <a:lnTo>
                    <a:pt x="106" y="45"/>
                  </a:lnTo>
                  <a:lnTo>
                    <a:pt x="104" y="45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9" name="Freeform 36"/>
            <p:cNvSpPr>
              <a:spLocks/>
            </p:cNvSpPr>
            <p:nvPr/>
          </p:nvSpPr>
          <p:spPr bwMode="auto">
            <a:xfrm>
              <a:off x="3719" y="180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3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3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3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3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0" name="Freeform 37"/>
            <p:cNvSpPr>
              <a:spLocks/>
            </p:cNvSpPr>
            <p:nvPr/>
          </p:nvSpPr>
          <p:spPr bwMode="auto">
            <a:xfrm>
              <a:off x="3698" y="1768"/>
              <a:ext cx="90" cy="88"/>
            </a:xfrm>
            <a:custGeom>
              <a:avLst/>
              <a:gdLst>
                <a:gd name="T0" fmla="*/ 90 w 90"/>
                <a:gd name="T1" fmla="*/ 88 h 88"/>
                <a:gd name="T2" fmla="*/ 0 w 90"/>
                <a:gd name="T3" fmla="*/ 45 h 88"/>
                <a:gd name="T4" fmla="*/ 90 w 90"/>
                <a:gd name="T5" fmla="*/ 0 h 88"/>
                <a:gd name="T6" fmla="*/ 90 w 90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88"/>
                  </a:moveTo>
                  <a:lnTo>
                    <a:pt x="0" y="45"/>
                  </a:lnTo>
                  <a:lnTo>
                    <a:pt x="90" y="0"/>
                  </a:lnTo>
                  <a:lnTo>
                    <a:pt x="9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1" name="Freeform 38"/>
            <p:cNvSpPr>
              <a:spLocks/>
            </p:cNvSpPr>
            <p:nvPr/>
          </p:nvSpPr>
          <p:spPr bwMode="auto">
            <a:xfrm>
              <a:off x="3688" y="1758"/>
              <a:ext cx="110" cy="108"/>
            </a:xfrm>
            <a:custGeom>
              <a:avLst/>
              <a:gdLst>
                <a:gd name="T0" fmla="*/ 90 w 110"/>
                <a:gd name="T1" fmla="*/ 98 h 108"/>
                <a:gd name="T2" fmla="*/ 105 w 110"/>
                <a:gd name="T3" fmla="*/ 90 h 108"/>
                <a:gd name="T4" fmla="*/ 15 w 110"/>
                <a:gd name="T5" fmla="*/ 47 h 108"/>
                <a:gd name="T6" fmla="*/ 15 w 110"/>
                <a:gd name="T7" fmla="*/ 63 h 108"/>
                <a:gd name="T8" fmla="*/ 105 w 110"/>
                <a:gd name="T9" fmla="*/ 18 h 108"/>
                <a:gd name="T10" fmla="*/ 90 w 110"/>
                <a:gd name="T11" fmla="*/ 10 h 108"/>
                <a:gd name="T12" fmla="*/ 90 w 110"/>
                <a:gd name="T13" fmla="*/ 98 h 108"/>
                <a:gd name="T14" fmla="*/ 110 w 110"/>
                <a:gd name="T15" fmla="*/ 98 h 108"/>
                <a:gd name="T16" fmla="*/ 110 w 110"/>
                <a:gd name="T17" fmla="*/ 10 h 108"/>
                <a:gd name="T18" fmla="*/ 110 w 110"/>
                <a:gd name="T19" fmla="*/ 8 h 108"/>
                <a:gd name="T20" fmla="*/ 108 w 110"/>
                <a:gd name="T21" fmla="*/ 5 h 108"/>
                <a:gd name="T22" fmla="*/ 107 w 110"/>
                <a:gd name="T23" fmla="*/ 3 h 108"/>
                <a:gd name="T24" fmla="*/ 105 w 110"/>
                <a:gd name="T25" fmla="*/ 1 h 108"/>
                <a:gd name="T26" fmla="*/ 103 w 110"/>
                <a:gd name="T27" fmla="*/ 0 h 108"/>
                <a:gd name="T28" fmla="*/ 100 w 110"/>
                <a:gd name="T29" fmla="*/ 0 h 108"/>
                <a:gd name="T30" fmla="*/ 98 w 110"/>
                <a:gd name="T31" fmla="*/ 0 h 108"/>
                <a:gd name="T32" fmla="*/ 95 w 110"/>
                <a:gd name="T33" fmla="*/ 1 h 108"/>
                <a:gd name="T34" fmla="*/ 5 w 110"/>
                <a:gd name="T35" fmla="*/ 47 h 108"/>
                <a:gd name="T36" fmla="*/ 1 w 110"/>
                <a:gd name="T37" fmla="*/ 48 h 108"/>
                <a:gd name="T38" fmla="*/ 1 w 110"/>
                <a:gd name="T39" fmla="*/ 50 h 108"/>
                <a:gd name="T40" fmla="*/ 0 w 110"/>
                <a:gd name="T41" fmla="*/ 53 h 108"/>
                <a:gd name="T42" fmla="*/ 0 w 110"/>
                <a:gd name="T43" fmla="*/ 55 h 108"/>
                <a:gd name="T44" fmla="*/ 0 w 110"/>
                <a:gd name="T45" fmla="*/ 58 h 108"/>
                <a:gd name="T46" fmla="*/ 1 w 110"/>
                <a:gd name="T47" fmla="*/ 60 h 108"/>
                <a:gd name="T48" fmla="*/ 3 w 110"/>
                <a:gd name="T49" fmla="*/ 63 h 108"/>
                <a:gd name="T50" fmla="*/ 5 w 110"/>
                <a:gd name="T51" fmla="*/ 63 h 108"/>
                <a:gd name="T52" fmla="*/ 95 w 110"/>
                <a:gd name="T53" fmla="*/ 107 h 108"/>
                <a:gd name="T54" fmla="*/ 97 w 110"/>
                <a:gd name="T55" fmla="*/ 108 h 108"/>
                <a:gd name="T56" fmla="*/ 100 w 110"/>
                <a:gd name="T57" fmla="*/ 108 h 108"/>
                <a:gd name="T58" fmla="*/ 103 w 110"/>
                <a:gd name="T59" fmla="*/ 108 h 108"/>
                <a:gd name="T60" fmla="*/ 105 w 110"/>
                <a:gd name="T61" fmla="*/ 107 h 108"/>
                <a:gd name="T62" fmla="*/ 107 w 110"/>
                <a:gd name="T63" fmla="*/ 105 h 108"/>
                <a:gd name="T64" fmla="*/ 108 w 110"/>
                <a:gd name="T65" fmla="*/ 103 h 108"/>
                <a:gd name="T66" fmla="*/ 110 w 110"/>
                <a:gd name="T67" fmla="*/ 102 h 108"/>
                <a:gd name="T68" fmla="*/ 110 w 110"/>
                <a:gd name="T69" fmla="*/ 98 h 108"/>
                <a:gd name="T70" fmla="*/ 90 w 110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108"/>
                <a:gd name="T110" fmla="*/ 110 w 110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108">
                  <a:moveTo>
                    <a:pt x="90" y="98"/>
                  </a:moveTo>
                  <a:lnTo>
                    <a:pt x="105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5" y="18"/>
                  </a:lnTo>
                  <a:lnTo>
                    <a:pt x="90" y="10"/>
                  </a:lnTo>
                  <a:lnTo>
                    <a:pt x="90" y="98"/>
                  </a:lnTo>
                  <a:lnTo>
                    <a:pt x="110" y="98"/>
                  </a:lnTo>
                  <a:lnTo>
                    <a:pt x="110" y="10"/>
                  </a:lnTo>
                  <a:lnTo>
                    <a:pt x="110" y="8"/>
                  </a:lnTo>
                  <a:lnTo>
                    <a:pt x="108" y="5"/>
                  </a:lnTo>
                  <a:lnTo>
                    <a:pt x="107" y="3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5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5" y="107"/>
                  </a:lnTo>
                  <a:lnTo>
                    <a:pt x="97" y="108"/>
                  </a:lnTo>
                  <a:lnTo>
                    <a:pt x="100" y="108"/>
                  </a:lnTo>
                  <a:lnTo>
                    <a:pt x="103" y="108"/>
                  </a:lnTo>
                  <a:lnTo>
                    <a:pt x="105" y="107"/>
                  </a:lnTo>
                  <a:lnTo>
                    <a:pt x="107" y="105"/>
                  </a:lnTo>
                  <a:lnTo>
                    <a:pt x="108" y="103"/>
                  </a:lnTo>
                  <a:lnTo>
                    <a:pt x="110" y="102"/>
                  </a:lnTo>
                  <a:lnTo>
                    <a:pt x="110" y="98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2" name="Rectangle 39"/>
            <p:cNvSpPr>
              <a:spLocks noChangeArrowheads="1"/>
            </p:cNvSpPr>
            <p:nvPr/>
          </p:nvSpPr>
          <p:spPr bwMode="auto">
            <a:xfrm>
              <a:off x="3699" y="2210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93" name="Freeform 40"/>
            <p:cNvSpPr>
              <a:spLocks/>
            </p:cNvSpPr>
            <p:nvPr/>
          </p:nvSpPr>
          <p:spPr bwMode="auto">
            <a:xfrm>
              <a:off x="3427" y="2263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6 w 162"/>
                <a:gd name="T3" fmla="*/ 0 h 20"/>
                <a:gd name="T4" fmla="*/ 3 w 162"/>
                <a:gd name="T5" fmla="*/ 3 h 20"/>
                <a:gd name="T6" fmla="*/ 0 w 162"/>
                <a:gd name="T7" fmla="*/ 7 h 20"/>
                <a:gd name="T8" fmla="*/ 0 w 162"/>
                <a:gd name="T9" fmla="*/ 13 h 20"/>
                <a:gd name="T10" fmla="*/ 3 w 162"/>
                <a:gd name="T11" fmla="*/ 17 h 20"/>
                <a:gd name="T12" fmla="*/ 6 w 162"/>
                <a:gd name="T13" fmla="*/ 20 h 20"/>
                <a:gd name="T14" fmla="*/ 155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7 h 20"/>
                <a:gd name="T22" fmla="*/ 159 w 162"/>
                <a:gd name="T23" fmla="*/ 3 h 20"/>
                <a:gd name="T24" fmla="*/ 155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5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7"/>
                  </a:lnTo>
                  <a:lnTo>
                    <a:pt x="159" y="3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4" name="Freeform 41"/>
            <p:cNvSpPr>
              <a:spLocks/>
            </p:cNvSpPr>
            <p:nvPr/>
          </p:nvSpPr>
          <p:spPr bwMode="auto">
            <a:xfrm>
              <a:off x="3520" y="2228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5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5" name="Freeform 42"/>
            <p:cNvSpPr>
              <a:spLocks/>
            </p:cNvSpPr>
            <p:nvPr/>
          </p:nvSpPr>
          <p:spPr bwMode="auto">
            <a:xfrm>
              <a:off x="3510" y="2218"/>
              <a:ext cx="109" cy="108"/>
            </a:xfrm>
            <a:custGeom>
              <a:avLst/>
              <a:gdLst>
                <a:gd name="T0" fmla="*/ 20 w 109"/>
                <a:gd name="T1" fmla="*/ 10 h 108"/>
                <a:gd name="T2" fmla="*/ 5 w 109"/>
                <a:gd name="T3" fmla="*/ 18 h 108"/>
                <a:gd name="T4" fmla="*/ 94 w 109"/>
                <a:gd name="T5" fmla="*/ 63 h 108"/>
                <a:gd name="T6" fmla="*/ 94 w 109"/>
                <a:gd name="T7" fmla="*/ 47 h 108"/>
                <a:gd name="T8" fmla="*/ 5 w 109"/>
                <a:gd name="T9" fmla="*/ 90 h 108"/>
                <a:gd name="T10" fmla="*/ 20 w 109"/>
                <a:gd name="T11" fmla="*/ 98 h 108"/>
                <a:gd name="T12" fmla="*/ 20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2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3 h 108"/>
                <a:gd name="T36" fmla="*/ 106 w 109"/>
                <a:gd name="T37" fmla="*/ 62 h 108"/>
                <a:gd name="T38" fmla="*/ 107 w 109"/>
                <a:gd name="T39" fmla="*/ 60 h 108"/>
                <a:gd name="T40" fmla="*/ 109 w 109"/>
                <a:gd name="T41" fmla="*/ 57 h 108"/>
                <a:gd name="T42" fmla="*/ 109 w 109"/>
                <a:gd name="T43" fmla="*/ 55 h 108"/>
                <a:gd name="T44" fmla="*/ 109 w 109"/>
                <a:gd name="T45" fmla="*/ 52 h 108"/>
                <a:gd name="T46" fmla="*/ 107 w 109"/>
                <a:gd name="T47" fmla="*/ 50 h 108"/>
                <a:gd name="T48" fmla="*/ 106 w 109"/>
                <a:gd name="T49" fmla="*/ 48 h 108"/>
                <a:gd name="T50" fmla="*/ 104 w 109"/>
                <a:gd name="T51" fmla="*/ 47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0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0" y="10"/>
                  </a:moveTo>
                  <a:lnTo>
                    <a:pt x="5" y="18"/>
                  </a:lnTo>
                  <a:lnTo>
                    <a:pt x="94" y="63"/>
                  </a:lnTo>
                  <a:lnTo>
                    <a:pt x="94" y="47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3"/>
                  </a:lnTo>
                  <a:lnTo>
                    <a:pt x="106" y="62"/>
                  </a:lnTo>
                  <a:lnTo>
                    <a:pt x="107" y="60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09" y="52"/>
                  </a:lnTo>
                  <a:lnTo>
                    <a:pt x="107" y="50"/>
                  </a:lnTo>
                  <a:lnTo>
                    <a:pt x="106" y="48"/>
                  </a:lnTo>
                  <a:lnTo>
                    <a:pt x="104" y="47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6" name="Freeform 43"/>
            <p:cNvSpPr>
              <a:spLocks/>
            </p:cNvSpPr>
            <p:nvPr/>
          </p:nvSpPr>
          <p:spPr bwMode="auto">
            <a:xfrm>
              <a:off x="4069" y="2278"/>
              <a:ext cx="147" cy="20"/>
            </a:xfrm>
            <a:custGeom>
              <a:avLst/>
              <a:gdLst>
                <a:gd name="T0" fmla="*/ 137 w 147"/>
                <a:gd name="T1" fmla="*/ 20 h 20"/>
                <a:gd name="T2" fmla="*/ 140 w 147"/>
                <a:gd name="T3" fmla="*/ 20 h 20"/>
                <a:gd name="T4" fmla="*/ 144 w 147"/>
                <a:gd name="T5" fmla="*/ 17 h 20"/>
                <a:gd name="T6" fmla="*/ 147 w 147"/>
                <a:gd name="T7" fmla="*/ 13 h 20"/>
                <a:gd name="T8" fmla="*/ 147 w 147"/>
                <a:gd name="T9" fmla="*/ 7 h 20"/>
                <a:gd name="T10" fmla="*/ 144 w 147"/>
                <a:gd name="T11" fmla="*/ 3 h 20"/>
                <a:gd name="T12" fmla="*/ 140 w 147"/>
                <a:gd name="T13" fmla="*/ 0 h 20"/>
                <a:gd name="T14" fmla="*/ 7 w 147"/>
                <a:gd name="T15" fmla="*/ 0 h 20"/>
                <a:gd name="T16" fmla="*/ 3 w 147"/>
                <a:gd name="T17" fmla="*/ 3 h 20"/>
                <a:gd name="T18" fmla="*/ 0 w 147"/>
                <a:gd name="T19" fmla="*/ 7 h 20"/>
                <a:gd name="T20" fmla="*/ 0 w 147"/>
                <a:gd name="T21" fmla="*/ 13 h 20"/>
                <a:gd name="T22" fmla="*/ 3 w 147"/>
                <a:gd name="T23" fmla="*/ 17 h 20"/>
                <a:gd name="T24" fmla="*/ 7 w 147"/>
                <a:gd name="T25" fmla="*/ 20 h 20"/>
                <a:gd name="T26" fmla="*/ 10 w 147"/>
                <a:gd name="T27" fmla="*/ 20 h 20"/>
                <a:gd name="T28" fmla="*/ 137 w 147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20"/>
                <a:gd name="T47" fmla="*/ 147 w 147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20">
                  <a:moveTo>
                    <a:pt x="137" y="20"/>
                  </a:moveTo>
                  <a:lnTo>
                    <a:pt x="140" y="20"/>
                  </a:lnTo>
                  <a:lnTo>
                    <a:pt x="144" y="17"/>
                  </a:lnTo>
                  <a:lnTo>
                    <a:pt x="147" y="13"/>
                  </a:lnTo>
                  <a:lnTo>
                    <a:pt x="147" y="7"/>
                  </a:lnTo>
                  <a:lnTo>
                    <a:pt x="144" y="3"/>
                  </a:lnTo>
                  <a:lnTo>
                    <a:pt x="140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7" name="Freeform 44"/>
            <p:cNvSpPr>
              <a:spLocks/>
            </p:cNvSpPr>
            <p:nvPr/>
          </p:nvSpPr>
          <p:spPr bwMode="auto">
            <a:xfrm>
              <a:off x="4049" y="2243"/>
              <a:ext cx="89" cy="88"/>
            </a:xfrm>
            <a:custGeom>
              <a:avLst/>
              <a:gdLst>
                <a:gd name="T0" fmla="*/ 89 w 89"/>
                <a:gd name="T1" fmla="*/ 88 h 88"/>
                <a:gd name="T2" fmla="*/ 0 w 89"/>
                <a:gd name="T3" fmla="*/ 45 h 88"/>
                <a:gd name="T4" fmla="*/ 89 w 89"/>
                <a:gd name="T5" fmla="*/ 0 h 88"/>
                <a:gd name="T6" fmla="*/ 89 w 89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89" y="88"/>
                  </a:moveTo>
                  <a:lnTo>
                    <a:pt x="0" y="45"/>
                  </a:lnTo>
                  <a:lnTo>
                    <a:pt x="89" y="0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8" name="Freeform 45"/>
            <p:cNvSpPr>
              <a:spLocks/>
            </p:cNvSpPr>
            <p:nvPr/>
          </p:nvSpPr>
          <p:spPr bwMode="auto">
            <a:xfrm>
              <a:off x="4039" y="2233"/>
              <a:ext cx="109" cy="108"/>
            </a:xfrm>
            <a:custGeom>
              <a:avLst/>
              <a:gdLst>
                <a:gd name="T0" fmla="*/ 88 w 109"/>
                <a:gd name="T1" fmla="*/ 98 h 108"/>
                <a:gd name="T2" fmla="*/ 104 w 109"/>
                <a:gd name="T3" fmla="*/ 90 h 108"/>
                <a:gd name="T4" fmla="*/ 15 w 109"/>
                <a:gd name="T5" fmla="*/ 47 h 108"/>
                <a:gd name="T6" fmla="*/ 15 w 109"/>
                <a:gd name="T7" fmla="*/ 63 h 108"/>
                <a:gd name="T8" fmla="*/ 104 w 109"/>
                <a:gd name="T9" fmla="*/ 18 h 108"/>
                <a:gd name="T10" fmla="*/ 88 w 109"/>
                <a:gd name="T11" fmla="*/ 10 h 108"/>
                <a:gd name="T12" fmla="*/ 88 w 109"/>
                <a:gd name="T13" fmla="*/ 98 h 108"/>
                <a:gd name="T14" fmla="*/ 109 w 109"/>
                <a:gd name="T15" fmla="*/ 98 h 108"/>
                <a:gd name="T16" fmla="*/ 109 w 109"/>
                <a:gd name="T17" fmla="*/ 10 h 108"/>
                <a:gd name="T18" fmla="*/ 109 w 109"/>
                <a:gd name="T19" fmla="*/ 8 h 108"/>
                <a:gd name="T20" fmla="*/ 107 w 109"/>
                <a:gd name="T21" fmla="*/ 5 h 108"/>
                <a:gd name="T22" fmla="*/ 105 w 109"/>
                <a:gd name="T23" fmla="*/ 3 h 108"/>
                <a:gd name="T24" fmla="*/ 104 w 109"/>
                <a:gd name="T25" fmla="*/ 1 h 108"/>
                <a:gd name="T26" fmla="*/ 102 w 109"/>
                <a:gd name="T27" fmla="*/ 0 h 108"/>
                <a:gd name="T28" fmla="*/ 99 w 109"/>
                <a:gd name="T29" fmla="*/ 0 h 108"/>
                <a:gd name="T30" fmla="*/ 97 w 109"/>
                <a:gd name="T31" fmla="*/ 0 h 108"/>
                <a:gd name="T32" fmla="*/ 93 w 109"/>
                <a:gd name="T33" fmla="*/ 1 h 108"/>
                <a:gd name="T34" fmla="*/ 5 w 109"/>
                <a:gd name="T35" fmla="*/ 47 h 108"/>
                <a:gd name="T36" fmla="*/ 1 w 109"/>
                <a:gd name="T37" fmla="*/ 48 h 108"/>
                <a:gd name="T38" fmla="*/ 1 w 109"/>
                <a:gd name="T39" fmla="*/ 50 h 108"/>
                <a:gd name="T40" fmla="*/ 0 w 109"/>
                <a:gd name="T41" fmla="*/ 53 h 108"/>
                <a:gd name="T42" fmla="*/ 0 w 109"/>
                <a:gd name="T43" fmla="*/ 55 h 108"/>
                <a:gd name="T44" fmla="*/ 0 w 109"/>
                <a:gd name="T45" fmla="*/ 58 h 108"/>
                <a:gd name="T46" fmla="*/ 1 w 109"/>
                <a:gd name="T47" fmla="*/ 60 h 108"/>
                <a:gd name="T48" fmla="*/ 3 w 109"/>
                <a:gd name="T49" fmla="*/ 63 h 108"/>
                <a:gd name="T50" fmla="*/ 5 w 109"/>
                <a:gd name="T51" fmla="*/ 63 h 108"/>
                <a:gd name="T52" fmla="*/ 93 w 109"/>
                <a:gd name="T53" fmla="*/ 107 h 108"/>
                <a:gd name="T54" fmla="*/ 95 w 109"/>
                <a:gd name="T55" fmla="*/ 108 h 108"/>
                <a:gd name="T56" fmla="*/ 99 w 109"/>
                <a:gd name="T57" fmla="*/ 108 h 108"/>
                <a:gd name="T58" fmla="*/ 102 w 109"/>
                <a:gd name="T59" fmla="*/ 108 h 108"/>
                <a:gd name="T60" fmla="*/ 104 w 109"/>
                <a:gd name="T61" fmla="*/ 107 h 108"/>
                <a:gd name="T62" fmla="*/ 105 w 109"/>
                <a:gd name="T63" fmla="*/ 105 h 108"/>
                <a:gd name="T64" fmla="*/ 107 w 109"/>
                <a:gd name="T65" fmla="*/ 103 h 108"/>
                <a:gd name="T66" fmla="*/ 109 w 109"/>
                <a:gd name="T67" fmla="*/ 102 h 108"/>
                <a:gd name="T68" fmla="*/ 109 w 109"/>
                <a:gd name="T69" fmla="*/ 98 h 108"/>
                <a:gd name="T70" fmla="*/ 88 w 109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88" y="98"/>
                  </a:moveTo>
                  <a:lnTo>
                    <a:pt x="104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4" y="18"/>
                  </a:lnTo>
                  <a:lnTo>
                    <a:pt x="88" y="10"/>
                  </a:lnTo>
                  <a:lnTo>
                    <a:pt x="88" y="98"/>
                  </a:lnTo>
                  <a:lnTo>
                    <a:pt x="109" y="98"/>
                  </a:lnTo>
                  <a:lnTo>
                    <a:pt x="109" y="10"/>
                  </a:lnTo>
                  <a:lnTo>
                    <a:pt x="109" y="8"/>
                  </a:lnTo>
                  <a:lnTo>
                    <a:pt x="107" y="5"/>
                  </a:lnTo>
                  <a:lnTo>
                    <a:pt x="105" y="3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3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3" y="107"/>
                  </a:lnTo>
                  <a:lnTo>
                    <a:pt x="95" y="108"/>
                  </a:lnTo>
                  <a:lnTo>
                    <a:pt x="99" y="108"/>
                  </a:lnTo>
                  <a:lnTo>
                    <a:pt x="102" y="108"/>
                  </a:lnTo>
                  <a:lnTo>
                    <a:pt x="104" y="107"/>
                  </a:lnTo>
                  <a:lnTo>
                    <a:pt x="105" y="105"/>
                  </a:lnTo>
                  <a:lnTo>
                    <a:pt x="107" y="103"/>
                  </a:lnTo>
                  <a:lnTo>
                    <a:pt x="109" y="102"/>
                  </a:lnTo>
                  <a:lnTo>
                    <a:pt x="109" y="98"/>
                  </a:lnTo>
                  <a:lnTo>
                    <a:pt x="88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9" name="Rectangle 46"/>
            <p:cNvSpPr>
              <a:spLocks noChangeArrowheads="1"/>
            </p:cNvSpPr>
            <p:nvPr/>
          </p:nvSpPr>
          <p:spPr bwMode="auto">
            <a:xfrm>
              <a:off x="4064" y="2668"/>
              <a:ext cx="3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00" name="Freeform 47"/>
            <p:cNvSpPr>
              <a:spLocks/>
            </p:cNvSpPr>
            <p:nvPr/>
          </p:nvSpPr>
          <p:spPr bwMode="auto">
            <a:xfrm>
              <a:off x="3803" y="2728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7 w 162"/>
                <a:gd name="T3" fmla="*/ 0 h 20"/>
                <a:gd name="T4" fmla="*/ 3 w 162"/>
                <a:gd name="T5" fmla="*/ 3 h 20"/>
                <a:gd name="T6" fmla="*/ 0 w 162"/>
                <a:gd name="T7" fmla="*/ 6 h 20"/>
                <a:gd name="T8" fmla="*/ 0 w 162"/>
                <a:gd name="T9" fmla="*/ 13 h 20"/>
                <a:gd name="T10" fmla="*/ 3 w 162"/>
                <a:gd name="T11" fmla="*/ 17 h 20"/>
                <a:gd name="T12" fmla="*/ 7 w 162"/>
                <a:gd name="T13" fmla="*/ 20 h 20"/>
                <a:gd name="T14" fmla="*/ 156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6 h 20"/>
                <a:gd name="T22" fmla="*/ 159 w 162"/>
                <a:gd name="T23" fmla="*/ 3 h 20"/>
                <a:gd name="T24" fmla="*/ 156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56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6"/>
                  </a:lnTo>
                  <a:lnTo>
                    <a:pt x="159" y="3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1" name="Freeform 48"/>
            <p:cNvSpPr>
              <a:spLocks/>
            </p:cNvSpPr>
            <p:nvPr/>
          </p:nvSpPr>
          <p:spPr bwMode="auto">
            <a:xfrm>
              <a:off x="3897" y="2693"/>
              <a:ext cx="88" cy="88"/>
            </a:xfrm>
            <a:custGeom>
              <a:avLst/>
              <a:gdLst>
                <a:gd name="T0" fmla="*/ 0 w 88"/>
                <a:gd name="T1" fmla="*/ 0 h 88"/>
                <a:gd name="T2" fmla="*/ 88 w 88"/>
                <a:gd name="T3" fmla="*/ 45 h 88"/>
                <a:gd name="T4" fmla="*/ 0 w 88"/>
                <a:gd name="T5" fmla="*/ 88 h 88"/>
                <a:gd name="T6" fmla="*/ 0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0"/>
                  </a:moveTo>
                  <a:lnTo>
                    <a:pt x="88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2" name="Freeform 49"/>
            <p:cNvSpPr>
              <a:spLocks/>
            </p:cNvSpPr>
            <p:nvPr/>
          </p:nvSpPr>
          <p:spPr bwMode="auto">
            <a:xfrm>
              <a:off x="3887" y="2683"/>
              <a:ext cx="108" cy="108"/>
            </a:xfrm>
            <a:custGeom>
              <a:avLst/>
              <a:gdLst>
                <a:gd name="T0" fmla="*/ 20 w 108"/>
                <a:gd name="T1" fmla="*/ 10 h 108"/>
                <a:gd name="T2" fmla="*/ 5 w 108"/>
                <a:gd name="T3" fmla="*/ 18 h 108"/>
                <a:gd name="T4" fmla="*/ 93 w 108"/>
                <a:gd name="T5" fmla="*/ 63 h 108"/>
                <a:gd name="T6" fmla="*/ 93 w 108"/>
                <a:gd name="T7" fmla="*/ 46 h 108"/>
                <a:gd name="T8" fmla="*/ 5 w 108"/>
                <a:gd name="T9" fmla="*/ 90 h 108"/>
                <a:gd name="T10" fmla="*/ 20 w 108"/>
                <a:gd name="T11" fmla="*/ 98 h 108"/>
                <a:gd name="T12" fmla="*/ 20 w 108"/>
                <a:gd name="T13" fmla="*/ 10 h 108"/>
                <a:gd name="T14" fmla="*/ 0 w 108"/>
                <a:gd name="T15" fmla="*/ 10 h 108"/>
                <a:gd name="T16" fmla="*/ 0 w 108"/>
                <a:gd name="T17" fmla="*/ 98 h 108"/>
                <a:gd name="T18" fmla="*/ 0 w 108"/>
                <a:gd name="T19" fmla="*/ 100 h 108"/>
                <a:gd name="T20" fmla="*/ 1 w 108"/>
                <a:gd name="T21" fmla="*/ 103 h 108"/>
                <a:gd name="T22" fmla="*/ 1 w 108"/>
                <a:gd name="T23" fmla="*/ 105 h 108"/>
                <a:gd name="T24" fmla="*/ 5 w 108"/>
                <a:gd name="T25" fmla="*/ 107 h 108"/>
                <a:gd name="T26" fmla="*/ 6 w 108"/>
                <a:gd name="T27" fmla="*/ 108 h 108"/>
                <a:gd name="T28" fmla="*/ 10 w 108"/>
                <a:gd name="T29" fmla="*/ 108 h 108"/>
                <a:gd name="T30" fmla="*/ 11 w 108"/>
                <a:gd name="T31" fmla="*/ 108 h 108"/>
                <a:gd name="T32" fmla="*/ 15 w 108"/>
                <a:gd name="T33" fmla="*/ 107 h 108"/>
                <a:gd name="T34" fmla="*/ 103 w 108"/>
                <a:gd name="T35" fmla="*/ 63 h 108"/>
                <a:gd name="T36" fmla="*/ 105 w 108"/>
                <a:gd name="T37" fmla="*/ 62 h 108"/>
                <a:gd name="T38" fmla="*/ 107 w 108"/>
                <a:gd name="T39" fmla="*/ 60 h 108"/>
                <a:gd name="T40" fmla="*/ 108 w 108"/>
                <a:gd name="T41" fmla="*/ 57 h 108"/>
                <a:gd name="T42" fmla="*/ 108 w 108"/>
                <a:gd name="T43" fmla="*/ 55 h 108"/>
                <a:gd name="T44" fmla="*/ 108 w 108"/>
                <a:gd name="T45" fmla="*/ 51 h 108"/>
                <a:gd name="T46" fmla="*/ 107 w 108"/>
                <a:gd name="T47" fmla="*/ 50 h 108"/>
                <a:gd name="T48" fmla="*/ 105 w 108"/>
                <a:gd name="T49" fmla="*/ 48 h 108"/>
                <a:gd name="T50" fmla="*/ 103 w 108"/>
                <a:gd name="T51" fmla="*/ 46 h 108"/>
                <a:gd name="T52" fmla="*/ 15 w 108"/>
                <a:gd name="T53" fmla="*/ 1 h 108"/>
                <a:gd name="T54" fmla="*/ 13 w 108"/>
                <a:gd name="T55" fmla="*/ 0 h 108"/>
                <a:gd name="T56" fmla="*/ 10 w 108"/>
                <a:gd name="T57" fmla="*/ 0 h 108"/>
                <a:gd name="T58" fmla="*/ 6 w 108"/>
                <a:gd name="T59" fmla="*/ 0 h 108"/>
                <a:gd name="T60" fmla="*/ 5 w 108"/>
                <a:gd name="T61" fmla="*/ 1 h 108"/>
                <a:gd name="T62" fmla="*/ 3 w 108"/>
                <a:gd name="T63" fmla="*/ 3 h 108"/>
                <a:gd name="T64" fmla="*/ 1 w 108"/>
                <a:gd name="T65" fmla="*/ 5 h 108"/>
                <a:gd name="T66" fmla="*/ 0 w 108"/>
                <a:gd name="T67" fmla="*/ 6 h 108"/>
                <a:gd name="T68" fmla="*/ 0 w 108"/>
                <a:gd name="T69" fmla="*/ 10 h 108"/>
                <a:gd name="T70" fmla="*/ 20 w 108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8"/>
                <a:gd name="T109" fmla="*/ 0 h 108"/>
                <a:gd name="T110" fmla="*/ 108 w 108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8" h="108">
                  <a:moveTo>
                    <a:pt x="20" y="10"/>
                  </a:moveTo>
                  <a:lnTo>
                    <a:pt x="5" y="18"/>
                  </a:lnTo>
                  <a:lnTo>
                    <a:pt x="93" y="63"/>
                  </a:lnTo>
                  <a:lnTo>
                    <a:pt x="93" y="46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3"/>
                  </a:lnTo>
                  <a:lnTo>
                    <a:pt x="1" y="105"/>
                  </a:lnTo>
                  <a:lnTo>
                    <a:pt x="5" y="107"/>
                  </a:lnTo>
                  <a:lnTo>
                    <a:pt x="6" y="108"/>
                  </a:lnTo>
                  <a:lnTo>
                    <a:pt x="10" y="108"/>
                  </a:lnTo>
                  <a:lnTo>
                    <a:pt x="11" y="108"/>
                  </a:lnTo>
                  <a:lnTo>
                    <a:pt x="15" y="107"/>
                  </a:lnTo>
                  <a:lnTo>
                    <a:pt x="103" y="63"/>
                  </a:lnTo>
                  <a:lnTo>
                    <a:pt x="105" y="62"/>
                  </a:lnTo>
                  <a:lnTo>
                    <a:pt x="107" y="60"/>
                  </a:lnTo>
                  <a:lnTo>
                    <a:pt x="108" y="57"/>
                  </a:lnTo>
                  <a:lnTo>
                    <a:pt x="108" y="55"/>
                  </a:lnTo>
                  <a:lnTo>
                    <a:pt x="108" y="51"/>
                  </a:lnTo>
                  <a:lnTo>
                    <a:pt x="107" y="50"/>
                  </a:lnTo>
                  <a:lnTo>
                    <a:pt x="105" y="48"/>
                  </a:lnTo>
                  <a:lnTo>
                    <a:pt x="103" y="46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3" name="Freeform 50"/>
            <p:cNvSpPr>
              <a:spLocks/>
            </p:cNvSpPr>
            <p:nvPr/>
          </p:nvSpPr>
          <p:spPr bwMode="auto">
            <a:xfrm>
              <a:off x="4430" y="274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2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2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2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2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4" name="Freeform 51"/>
            <p:cNvSpPr>
              <a:spLocks/>
            </p:cNvSpPr>
            <p:nvPr/>
          </p:nvSpPr>
          <p:spPr bwMode="auto">
            <a:xfrm>
              <a:off x="4408" y="2709"/>
              <a:ext cx="91" cy="89"/>
            </a:xfrm>
            <a:custGeom>
              <a:avLst/>
              <a:gdLst>
                <a:gd name="T0" fmla="*/ 91 w 91"/>
                <a:gd name="T1" fmla="*/ 89 h 89"/>
                <a:gd name="T2" fmla="*/ 0 w 91"/>
                <a:gd name="T3" fmla="*/ 44 h 89"/>
                <a:gd name="T4" fmla="*/ 91 w 91"/>
                <a:gd name="T5" fmla="*/ 0 h 89"/>
                <a:gd name="T6" fmla="*/ 91 w 9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9"/>
                <a:gd name="T14" fmla="*/ 91 w 9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9">
                  <a:moveTo>
                    <a:pt x="91" y="89"/>
                  </a:moveTo>
                  <a:lnTo>
                    <a:pt x="0" y="44"/>
                  </a:lnTo>
                  <a:lnTo>
                    <a:pt x="91" y="0"/>
                  </a:lnTo>
                  <a:lnTo>
                    <a:pt x="9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5" name="Freeform 52"/>
            <p:cNvSpPr>
              <a:spLocks/>
            </p:cNvSpPr>
            <p:nvPr/>
          </p:nvSpPr>
          <p:spPr bwMode="auto">
            <a:xfrm>
              <a:off x="4398" y="2699"/>
              <a:ext cx="111" cy="109"/>
            </a:xfrm>
            <a:custGeom>
              <a:avLst/>
              <a:gdLst>
                <a:gd name="T0" fmla="*/ 91 w 111"/>
                <a:gd name="T1" fmla="*/ 99 h 109"/>
                <a:gd name="T2" fmla="*/ 106 w 111"/>
                <a:gd name="T3" fmla="*/ 91 h 109"/>
                <a:gd name="T4" fmla="*/ 15 w 111"/>
                <a:gd name="T5" fmla="*/ 46 h 109"/>
                <a:gd name="T6" fmla="*/ 15 w 111"/>
                <a:gd name="T7" fmla="*/ 62 h 109"/>
                <a:gd name="T8" fmla="*/ 106 w 111"/>
                <a:gd name="T9" fmla="*/ 19 h 109"/>
                <a:gd name="T10" fmla="*/ 91 w 111"/>
                <a:gd name="T11" fmla="*/ 10 h 109"/>
                <a:gd name="T12" fmla="*/ 91 w 111"/>
                <a:gd name="T13" fmla="*/ 99 h 109"/>
                <a:gd name="T14" fmla="*/ 111 w 111"/>
                <a:gd name="T15" fmla="*/ 99 h 109"/>
                <a:gd name="T16" fmla="*/ 111 w 111"/>
                <a:gd name="T17" fmla="*/ 10 h 109"/>
                <a:gd name="T18" fmla="*/ 111 w 111"/>
                <a:gd name="T19" fmla="*/ 9 h 109"/>
                <a:gd name="T20" fmla="*/ 109 w 111"/>
                <a:gd name="T21" fmla="*/ 5 h 109"/>
                <a:gd name="T22" fmla="*/ 109 w 111"/>
                <a:gd name="T23" fmla="*/ 4 h 109"/>
                <a:gd name="T24" fmla="*/ 106 w 111"/>
                <a:gd name="T25" fmla="*/ 2 h 109"/>
                <a:gd name="T26" fmla="*/ 104 w 111"/>
                <a:gd name="T27" fmla="*/ 0 h 109"/>
                <a:gd name="T28" fmla="*/ 101 w 111"/>
                <a:gd name="T29" fmla="*/ 0 h 109"/>
                <a:gd name="T30" fmla="*/ 99 w 111"/>
                <a:gd name="T31" fmla="*/ 0 h 109"/>
                <a:gd name="T32" fmla="*/ 96 w 111"/>
                <a:gd name="T33" fmla="*/ 2 h 109"/>
                <a:gd name="T34" fmla="*/ 5 w 111"/>
                <a:gd name="T35" fmla="*/ 46 h 109"/>
                <a:gd name="T36" fmla="*/ 4 w 111"/>
                <a:gd name="T37" fmla="*/ 47 h 109"/>
                <a:gd name="T38" fmla="*/ 2 w 111"/>
                <a:gd name="T39" fmla="*/ 49 h 109"/>
                <a:gd name="T40" fmla="*/ 0 w 111"/>
                <a:gd name="T41" fmla="*/ 52 h 109"/>
                <a:gd name="T42" fmla="*/ 0 w 111"/>
                <a:gd name="T43" fmla="*/ 54 h 109"/>
                <a:gd name="T44" fmla="*/ 0 w 111"/>
                <a:gd name="T45" fmla="*/ 57 h 109"/>
                <a:gd name="T46" fmla="*/ 2 w 111"/>
                <a:gd name="T47" fmla="*/ 59 h 109"/>
                <a:gd name="T48" fmla="*/ 4 w 111"/>
                <a:gd name="T49" fmla="*/ 61 h 109"/>
                <a:gd name="T50" fmla="*/ 5 w 111"/>
                <a:gd name="T51" fmla="*/ 62 h 109"/>
                <a:gd name="T52" fmla="*/ 96 w 111"/>
                <a:gd name="T53" fmla="*/ 107 h 109"/>
                <a:gd name="T54" fmla="*/ 97 w 111"/>
                <a:gd name="T55" fmla="*/ 109 h 109"/>
                <a:gd name="T56" fmla="*/ 101 w 111"/>
                <a:gd name="T57" fmla="*/ 109 h 109"/>
                <a:gd name="T58" fmla="*/ 104 w 111"/>
                <a:gd name="T59" fmla="*/ 109 h 109"/>
                <a:gd name="T60" fmla="*/ 106 w 111"/>
                <a:gd name="T61" fmla="*/ 107 h 109"/>
                <a:gd name="T62" fmla="*/ 107 w 111"/>
                <a:gd name="T63" fmla="*/ 106 h 109"/>
                <a:gd name="T64" fmla="*/ 109 w 111"/>
                <a:gd name="T65" fmla="*/ 104 h 109"/>
                <a:gd name="T66" fmla="*/ 111 w 111"/>
                <a:gd name="T67" fmla="*/ 102 h 109"/>
                <a:gd name="T68" fmla="*/ 111 w 111"/>
                <a:gd name="T69" fmla="*/ 99 h 109"/>
                <a:gd name="T70" fmla="*/ 91 w 111"/>
                <a:gd name="T71" fmla="*/ 99 h 1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109"/>
                <a:gd name="T110" fmla="*/ 111 w 111"/>
                <a:gd name="T111" fmla="*/ 109 h 1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109">
                  <a:moveTo>
                    <a:pt x="91" y="99"/>
                  </a:moveTo>
                  <a:lnTo>
                    <a:pt x="106" y="91"/>
                  </a:lnTo>
                  <a:lnTo>
                    <a:pt x="15" y="46"/>
                  </a:lnTo>
                  <a:lnTo>
                    <a:pt x="15" y="62"/>
                  </a:lnTo>
                  <a:lnTo>
                    <a:pt x="106" y="19"/>
                  </a:lnTo>
                  <a:lnTo>
                    <a:pt x="91" y="10"/>
                  </a:lnTo>
                  <a:lnTo>
                    <a:pt x="91" y="99"/>
                  </a:lnTo>
                  <a:lnTo>
                    <a:pt x="111" y="99"/>
                  </a:lnTo>
                  <a:lnTo>
                    <a:pt x="111" y="10"/>
                  </a:lnTo>
                  <a:lnTo>
                    <a:pt x="111" y="9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6" y="2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2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5" y="62"/>
                  </a:lnTo>
                  <a:lnTo>
                    <a:pt x="96" y="107"/>
                  </a:lnTo>
                  <a:lnTo>
                    <a:pt x="97" y="109"/>
                  </a:lnTo>
                  <a:lnTo>
                    <a:pt x="101" y="109"/>
                  </a:lnTo>
                  <a:lnTo>
                    <a:pt x="104" y="109"/>
                  </a:lnTo>
                  <a:lnTo>
                    <a:pt x="106" y="107"/>
                  </a:lnTo>
                  <a:lnTo>
                    <a:pt x="107" y="106"/>
                  </a:lnTo>
                  <a:lnTo>
                    <a:pt x="109" y="104"/>
                  </a:lnTo>
                  <a:lnTo>
                    <a:pt x="111" y="102"/>
                  </a:lnTo>
                  <a:lnTo>
                    <a:pt x="111" y="99"/>
                  </a:lnTo>
                  <a:lnTo>
                    <a:pt x="91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Example: A 4-bit Upward </a:t>
            </a:r>
            <a:br>
              <a:rPr lang="en-US" altLang="fa-IR" smtClean="0"/>
            </a:br>
            <a:r>
              <a:rPr lang="en-US" altLang="fa-IR" smtClean="0"/>
              <a:t>Counting Ripple Counter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66B59F68-CCEB-436B-9315-BA33AC941E98}" type="slidenum">
              <a:rPr lang="en-US" altLang="fa-IR">
                <a:latin typeface="Comic Sans MS" panose="030F0702030302020204" pitchFamily="66" charset="0"/>
              </a:rPr>
              <a:pPr/>
              <a:t>35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728663" y="4267200"/>
            <a:ext cx="12493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Recall...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37052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Less Significant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Bit output is Clock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for Next Significant Bit!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(Clock is active low)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4713"/>
            <a:ext cx="28956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7777" r="18750" b="14815"/>
          <a:stretch>
            <a:fillRect/>
          </a:stretch>
        </p:blipFill>
        <p:spPr bwMode="auto">
          <a:xfrm>
            <a:off x="4419600" y="1524000"/>
            <a:ext cx="40846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92150" y="7747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A 4-bit Downward </a:t>
            </a:r>
            <a:br>
              <a:rPr lang="en-US" altLang="fa-IR" smtClean="0"/>
            </a:br>
            <a:r>
              <a:rPr lang="en-US" altLang="fa-IR" smtClean="0"/>
              <a:t>Counting Ripple Counter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798638"/>
            <a:ext cx="8458200" cy="45259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Use direct Set (S) signals instead of direct Reset (R), in order to start at 1111</a:t>
            </a:r>
            <a:r>
              <a:rPr lang="en-US" altLang="fa-IR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/>
              <a:t>Change edge-triggering to positive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dirty="0" smtClean="0"/>
              <a:t>Alternative </a:t>
            </a:r>
            <a:r>
              <a:rPr lang="en-US" altLang="fa-IR" dirty="0" smtClean="0"/>
              <a:t>designs: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Connect </a:t>
            </a:r>
            <a:r>
              <a:rPr lang="en-US" altLang="fa-IR" dirty="0" smtClean="0"/>
              <a:t>the complement output of each </a:t>
            </a:r>
            <a:r>
              <a:rPr lang="en-US" altLang="fa-IR" dirty="0" err="1" smtClean="0"/>
              <a:t>FF</a:t>
            </a:r>
            <a:r>
              <a:rPr lang="en-US" altLang="fa-IR" dirty="0" smtClean="0"/>
              <a:t> to the C input of the next </a:t>
            </a:r>
            <a:r>
              <a:rPr lang="en-US" altLang="fa-IR" dirty="0" err="1" smtClean="0"/>
              <a:t>FF</a:t>
            </a:r>
            <a:r>
              <a:rPr lang="en-US" altLang="fa-IR" dirty="0" smtClean="0"/>
              <a:t> in the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dirty="0" smtClean="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C8C17982-3DC9-4BBF-9995-7915E50C5A4E}" type="slidenum">
              <a:rPr lang="en-US" altLang="fa-IR">
                <a:latin typeface="Comic Sans MS" panose="030F0702030302020204" pitchFamily="66" charset="0"/>
              </a:rPr>
              <a:pPr/>
              <a:t>36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/>
              <a:t>P3</a:t>
            </a:r>
            <a:fld id="{4F51876E-DB0C-48B2-BDAB-68BA236EC0B8}" type="slidenum">
              <a:rPr lang="en-US" altLang="fa-IR" smtClean="0">
                <a:latin typeface="Comic Sans MS" panose="030F0702030302020204" pitchFamily="66" charset="0"/>
              </a:rPr>
              <a:pPr/>
              <a:t>37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3"/>
          <p:cNvSpPr>
            <a:spLocks noRot="1"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Simulation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4-Bit Register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490A94F-C63F-45B2-ADC3-73616DF9A339}" type="slidenum">
              <a:rPr lang="en-US" altLang="fa-IR" smtClean="0">
                <a:latin typeface="Comic Sans MS" panose="030F0702030302020204" pitchFamily="66" charset="0"/>
              </a:rPr>
              <a:pPr/>
              <a:t>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3" t="26852" r="11111" b="15741"/>
          <a:stretch>
            <a:fillRect/>
          </a:stretch>
        </p:blipFill>
        <p:spPr bwMode="auto">
          <a:xfrm>
            <a:off x="1752600" y="838200"/>
            <a:ext cx="58261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061" name="Straight Connector 4"/>
          <p:cNvCxnSpPr>
            <a:cxnSpLocks noChangeShapeType="1"/>
          </p:cNvCxnSpPr>
          <p:nvPr/>
        </p:nvCxnSpPr>
        <p:spPr bwMode="auto">
          <a:xfrm flipH="1">
            <a:off x="5029200" y="2819400"/>
            <a:ext cx="5334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4572000" y="2754313"/>
            <a:ext cx="76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/>
              <a:t>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Register with parallel load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B3AC6AB2-504C-4700-B9BA-76119895680C}" type="slidenum">
              <a:rPr lang="en-US" altLang="fa-IR" smtClean="0">
                <a:latin typeface="Comic Sans MS" panose="030F0702030302020204" pitchFamily="66" charset="0"/>
              </a:rPr>
              <a:pPr/>
              <a:t>5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9" t="25926" r="9723" b="13889"/>
          <a:stretch>
            <a:fillRect/>
          </a:stretch>
        </p:blipFill>
        <p:spPr bwMode="auto">
          <a:xfrm>
            <a:off x="1676400" y="914400"/>
            <a:ext cx="5791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6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/>
      <p:bldP spid="47119" grpId="0"/>
      <p:bldP spid="47120" grpId="0"/>
      <p:bldP spid="47121" grpId="0"/>
      <p:bldP spid="47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7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37038" r="6944" b="20370"/>
          <a:stretch>
            <a:fillRect/>
          </a:stretch>
        </p:blipFill>
        <p:spPr bwMode="auto">
          <a:xfrm>
            <a:off x="990600" y="2590800"/>
            <a:ext cx="66182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6858000" y="3048000"/>
            <a:ext cx="13716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 b="1"/>
              <a:t>Output SO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009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8" grpId="0"/>
      <p:bldP spid="47119" grpId="0"/>
      <p:bldP spid="47120" grpId="0"/>
      <p:bldP spid="47121" grpId="0"/>
      <p:bldP spid="47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Serial data transfer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E906D75-A81B-4B41-8453-57073C628A8D}" type="slidenum">
              <a:rPr lang="en-US" altLang="fa-IR" smtClean="0">
                <a:latin typeface="Comic Sans MS" panose="030F0702030302020204" pitchFamily="66" charset="0"/>
              </a:rPr>
              <a:pPr/>
              <a:t>8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7" t="39815" r="4861" b="24074"/>
          <a:stretch>
            <a:fillRect/>
          </a:stretch>
        </p:blipFill>
        <p:spPr bwMode="auto">
          <a:xfrm>
            <a:off x="457200" y="2362200"/>
            <a:ext cx="83820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381000" y="1219200"/>
            <a:ext cx="823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Serial transfer of information from register A to register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Serial addition using shift registers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fa-IR" sz="2400" smtClean="0"/>
              <a:t>The two binary numbers to be added serially are stored in two shift registers. </a:t>
            </a:r>
          </a:p>
          <a:p>
            <a:pPr eaLnBrk="1" hangingPunct="1"/>
            <a:r>
              <a:rPr lang="en-US" altLang="fa-IR" sz="2400" smtClean="0"/>
              <a:t>The sum bit on the S output of the full adder is transferred into the result register A.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38789A21-9208-45CF-ACF3-51FAAE813846}" type="slidenum">
              <a:rPr lang="en-US" altLang="fa-IR">
                <a:latin typeface="Comic Sans MS" panose="030F0702030302020204" pitchFamily="66" charset="0"/>
              </a:rPr>
              <a:pPr/>
              <a:t>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3253" name="Picture 4" descr="roth+f13-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28733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2694</TotalTime>
  <Words>928</Words>
  <Application>Microsoft Office PowerPoint</Application>
  <PresentationFormat>On-screen Show (4:3)</PresentationFormat>
  <Paragraphs>383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Arial</vt:lpstr>
      <vt:lpstr>Comic Sans MS</vt:lpstr>
      <vt:lpstr>Garamond</vt:lpstr>
      <vt:lpstr>Swiss 721 SWA</vt:lpstr>
      <vt:lpstr>Times New Roman</vt:lpstr>
      <vt:lpstr>TimesTen</vt:lpstr>
      <vt:lpstr>Titr</vt:lpstr>
      <vt:lpstr>Wingdings</vt:lpstr>
      <vt:lpstr>Zar</vt:lpstr>
      <vt:lpstr>8_presentation_template</vt:lpstr>
      <vt:lpstr>4_presentation_template</vt:lpstr>
      <vt:lpstr>5_presentation_template</vt:lpstr>
      <vt:lpstr>6_presentation_template</vt:lpstr>
      <vt:lpstr>7_presentation_template</vt:lpstr>
      <vt:lpstr>3_presentation_template</vt:lpstr>
      <vt:lpstr>2_presentation_template</vt:lpstr>
      <vt:lpstr>1_presentation_template</vt:lpstr>
      <vt:lpstr>Bitmap Image</vt:lpstr>
      <vt:lpstr>Registers and Counters</vt:lpstr>
      <vt:lpstr>Overview</vt:lpstr>
      <vt:lpstr>Registers and Counters</vt:lpstr>
      <vt:lpstr>4-Bit Register</vt:lpstr>
      <vt:lpstr>Register with parallel load</vt:lpstr>
      <vt:lpstr>Shift Register</vt:lpstr>
      <vt:lpstr>Shift Register</vt:lpstr>
      <vt:lpstr>Serial data transfer</vt:lpstr>
      <vt:lpstr>Serial addition using shift registers</vt:lpstr>
      <vt:lpstr>Serial vs. parallel addition</vt:lpstr>
      <vt:lpstr>Shift register with parallel load</vt:lpstr>
      <vt:lpstr>Shift register with parallel load</vt:lpstr>
      <vt:lpstr>Bidirectional shift register</vt:lpstr>
      <vt:lpstr>Bidirectional Shift Register</vt:lpstr>
      <vt:lpstr>Counters</vt:lpstr>
      <vt:lpstr>Synchronous Binary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Synchronous Binary  Counter Using DFF</vt:lpstr>
      <vt:lpstr>Counter with Parallel Load</vt:lpstr>
      <vt:lpstr>Counting Modulo 7: Detect 7 and Asynchronously Clear</vt:lpstr>
      <vt:lpstr>Counting Modulo 7: Detect 7 and Asynchronously Clear</vt:lpstr>
      <vt:lpstr>Modulo 7 Counter</vt:lpstr>
      <vt:lpstr>Modulo 6 Counter Starting from 9</vt:lpstr>
      <vt:lpstr>Ripple Counter </vt:lpstr>
      <vt:lpstr>Example (cont.)</vt:lpstr>
      <vt:lpstr>Ripple Counter (continued)</vt:lpstr>
      <vt:lpstr>Ripple Counter (continued)</vt:lpstr>
      <vt:lpstr>Example: A 4-bit Upward  Counting Ripple Counter</vt:lpstr>
      <vt:lpstr>A 4-bit Downward  Counting Ripple Counter</vt:lpstr>
      <vt:lpstr>PowerPoint Presentation</vt:lpstr>
    </vt:vector>
  </TitlesOfParts>
  <Company>University of 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 msz</cp:lastModifiedBy>
  <cp:revision>88</cp:revision>
  <cp:lastPrinted>2004-04-15T13:08:04Z</cp:lastPrinted>
  <dcterms:created xsi:type="dcterms:W3CDTF">2002-09-02T17:21:45Z</dcterms:created>
  <dcterms:modified xsi:type="dcterms:W3CDTF">2020-12-29T06:09:01Z</dcterms:modified>
</cp:coreProperties>
</file>