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sldIdLst>
    <p:sldId id="358" r:id="rId2"/>
    <p:sldId id="359" r:id="rId3"/>
    <p:sldId id="360" r:id="rId4"/>
    <p:sldId id="291" r:id="rId5"/>
    <p:sldId id="362" r:id="rId6"/>
    <p:sldId id="352" r:id="rId7"/>
    <p:sldId id="353" r:id="rId8"/>
    <p:sldId id="354" r:id="rId9"/>
    <p:sldId id="356" r:id="rId10"/>
    <p:sldId id="357" r:id="rId11"/>
    <p:sldId id="355" r:id="rId12"/>
    <p:sldId id="366" r:id="rId13"/>
    <p:sldId id="365" r:id="rId14"/>
    <p:sldId id="363" r:id="rId15"/>
    <p:sldId id="364" r:id="rId16"/>
    <p:sldId id="367" r:id="rId17"/>
    <p:sldId id="368" r:id="rId18"/>
    <p:sldId id="369" r:id="rId19"/>
    <p:sldId id="37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CCFF99"/>
    <a:srgbClr val="99FF66"/>
    <a:srgbClr val="66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16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DABB2DF-B147-41B4-9FAA-66BFE1FBEAB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00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348966-DEFE-47E8-92ED-AD64091ADD70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1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239787-32EC-442C-BCB8-D0CBCE8287DB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3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9D181D-3E85-4C2B-B59C-A4AC67FD9165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0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DF8632-44C2-4433-BA0F-69D6FA4DDD5B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09507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9FE5DC-578C-4BDD-9011-55B93522E188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45019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73EA57-BBBB-479D-8272-6E5DBB512E2D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175EE9-0BC2-41AB-BE29-3B76B0108ED1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83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1DB89-407F-4BB2-A406-03FABADEE303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152662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483594-50BC-47BA-921C-634AA6363B28}" type="slidenum">
              <a:rPr lang="en-US" altLang="fa-IR" sz="1200" b="0"/>
              <a:pPr eaLnBrk="1" hangingPunct="1"/>
              <a:t>17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302163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E24BD0-C89B-4321-8796-3097DA79D0B8}" type="slidenum">
              <a:rPr lang="en-US" altLang="fa-IR" sz="1200" b="0"/>
              <a:pPr eaLnBrk="1" hangingPunct="1"/>
              <a:t>18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45627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9CD37C-9597-4FA8-8528-0D14774FF32A}" type="slidenum">
              <a:rPr lang="en-US" altLang="fa-IR" sz="1200" b="0"/>
              <a:pPr eaLnBrk="1" hangingPunct="1"/>
              <a:t>19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73629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880AE2-0FD1-4AC2-8DC9-23567777F6FE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A11928-D6B6-43DD-B1EF-1BDC1D977668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4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2557A-FCA1-4EA8-BC03-39EC72353154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7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CC9B17-1820-45F3-818C-B35B3EEC97CF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39B05D-F1F8-4F8C-A3BE-F826C597D29B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8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559ADA-B3E8-4BDB-88F2-2F1EEB492A2B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EBC0F-8965-47A7-A0A6-D9F139749785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3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5322CF-4805-4E22-92DA-6FA5239341D4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 b="0">
              <a:cs typeface="Arial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extLst/>
        </p:spPr>
        <p:txBody>
          <a:bodyPr wrap="none" lIns="82030" tIns="41015" rIns="82030" bIns="41015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extLst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28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E4488-933D-4590-BE62-8E44A99A4CB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86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CA6AB-CC9F-4A44-B802-B4DFA7B6CE2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13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BA8EA-0176-47E2-BCB5-4867D085117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68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CEDA0-43E7-4693-BC53-71D5A35EBC8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601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6B29C-CF62-4764-983A-B84A5D3BBA4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596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8F065-7E3F-4443-B7CB-AC8123F4F3B6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66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A7B5C-C0C4-4C6C-A5EC-2CCA8222106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581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3B2BF-B5ED-4E24-8BEC-891F26902D7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70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65739-7B9C-48D9-8DB0-DB420C6C80C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44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D68CD-41E3-458E-952C-F851790AA4B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F9B9-B6A3-47BA-A0B5-8A12EBA0A87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19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6D9D2C91-B984-4096-BE0A-37714FF719CD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45F65F-440F-4715-AFEE-C9E138E8E0CD}" type="slidenum">
              <a:rPr lang="en-US" altLang="fa-IR" sz="1300" b="0">
                <a:latin typeface="Arial" panose="020B0604020202020204" pitchFamily="34" charset="0"/>
              </a:rPr>
              <a:pPr/>
              <a:t>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Buffers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fa-IR" smtClean="0"/>
              <a:t>Buffer:</a:t>
            </a:r>
          </a:p>
          <a:p>
            <a:pPr lvl="1" eaLnBrk="1" hangingPunct="1"/>
            <a:r>
              <a:rPr lang="en-US" altLang="fa-IR" smtClean="0"/>
              <a:t>Doesn’t change the input.</a:t>
            </a:r>
          </a:p>
          <a:p>
            <a:pPr lvl="1" eaLnBrk="1" hangingPunct="1"/>
            <a:r>
              <a:rPr lang="en-US" altLang="fa-IR" smtClean="0"/>
              <a:t>Only amplifies.</a:t>
            </a: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227513" y="4379913"/>
            <a:ext cx="546100" cy="636587"/>
            <a:chOff x="1000" y="2479"/>
            <a:chExt cx="212" cy="223"/>
          </a:xfrm>
        </p:grpSpPr>
        <p:sp>
          <p:nvSpPr>
            <p:cNvPr id="3084" name="Line 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5" name="Line 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8" name="Line 8"/>
          <p:cNvSpPr>
            <a:spLocks noChangeShapeType="1"/>
          </p:cNvSpPr>
          <p:nvPr/>
        </p:nvSpPr>
        <p:spPr bwMode="auto">
          <a:xfrm flipH="1">
            <a:off x="3706813" y="4711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" name="Line 9"/>
          <p:cNvSpPr>
            <a:spLocks noChangeShapeType="1"/>
          </p:cNvSpPr>
          <p:nvPr/>
        </p:nvSpPr>
        <p:spPr bwMode="auto">
          <a:xfrm flipH="1">
            <a:off x="4773613" y="4711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>
            <a:off x="4545013" y="41783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3325813" y="45005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5299075" y="44831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4240213" y="37973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2F111E-E584-400B-90E5-56F8CB4E957C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11325"/>
            <a:ext cx="302418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23850" y="134143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NAND = AND + NOT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6659563" y="2205038"/>
            <a:ext cx="8636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2295" name="Group 34"/>
          <p:cNvGrpSpPr>
            <a:grpSpLocks/>
          </p:cNvGrpSpPr>
          <p:nvPr/>
        </p:nvGrpSpPr>
        <p:grpSpPr bwMode="auto">
          <a:xfrm>
            <a:off x="6588125" y="2257425"/>
            <a:ext cx="1084263" cy="409575"/>
            <a:chOff x="4558" y="1902"/>
            <a:chExt cx="683" cy="258"/>
          </a:xfrm>
        </p:grpSpPr>
        <p:sp>
          <p:nvSpPr>
            <p:cNvPr id="12320" name="Freeform 23"/>
            <p:cNvSpPr>
              <a:spLocks/>
            </p:cNvSpPr>
            <p:nvPr/>
          </p:nvSpPr>
          <p:spPr bwMode="auto">
            <a:xfrm>
              <a:off x="4961" y="1902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1" name="Freeform 24"/>
            <p:cNvSpPr>
              <a:spLocks/>
            </p:cNvSpPr>
            <p:nvPr/>
          </p:nvSpPr>
          <p:spPr bwMode="auto">
            <a:xfrm>
              <a:off x="4780" y="1902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2" name="Freeform 25"/>
            <p:cNvSpPr>
              <a:spLocks/>
            </p:cNvSpPr>
            <p:nvPr/>
          </p:nvSpPr>
          <p:spPr bwMode="auto">
            <a:xfrm>
              <a:off x="4780" y="2142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3" name="Freeform 26"/>
            <p:cNvSpPr>
              <a:spLocks/>
            </p:cNvSpPr>
            <p:nvPr/>
          </p:nvSpPr>
          <p:spPr bwMode="auto">
            <a:xfrm>
              <a:off x="4780" y="1902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4" name="Freeform 27"/>
            <p:cNvSpPr>
              <a:spLocks/>
            </p:cNvSpPr>
            <p:nvPr/>
          </p:nvSpPr>
          <p:spPr bwMode="auto">
            <a:xfrm>
              <a:off x="5103" y="2029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5" name="Freeform 28"/>
            <p:cNvSpPr>
              <a:spLocks/>
            </p:cNvSpPr>
            <p:nvPr/>
          </p:nvSpPr>
          <p:spPr bwMode="auto">
            <a:xfrm>
              <a:off x="4561" y="194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6" name="Freeform 29"/>
            <p:cNvSpPr>
              <a:spLocks/>
            </p:cNvSpPr>
            <p:nvPr/>
          </p:nvSpPr>
          <p:spPr bwMode="auto">
            <a:xfrm>
              <a:off x="4558" y="2084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7" name="Freeform 31"/>
            <p:cNvSpPr>
              <a:spLocks/>
            </p:cNvSpPr>
            <p:nvPr/>
          </p:nvSpPr>
          <p:spPr bwMode="auto">
            <a:xfrm>
              <a:off x="4558" y="2024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12296" name="Group 33"/>
          <p:cNvGrpSpPr>
            <a:grpSpLocks/>
          </p:cNvGrpSpPr>
          <p:nvPr/>
        </p:nvGrpSpPr>
        <p:grpSpPr bwMode="auto">
          <a:xfrm>
            <a:off x="7667625" y="2276475"/>
            <a:ext cx="541338" cy="431800"/>
            <a:chOff x="1360" y="2387"/>
            <a:chExt cx="341" cy="272"/>
          </a:xfrm>
        </p:grpSpPr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1610" y="2477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19" name="AutoShape 32"/>
            <p:cNvSpPr>
              <a:spLocks noChangeArrowheads="1"/>
            </p:cNvSpPr>
            <p:nvPr/>
          </p:nvSpPr>
          <p:spPr bwMode="auto">
            <a:xfrm rot="5400000">
              <a:off x="1338" y="2409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2297" name="Line 53"/>
          <p:cNvSpPr>
            <a:spLocks noChangeShapeType="1"/>
          </p:cNvSpPr>
          <p:nvPr/>
        </p:nvSpPr>
        <p:spPr bwMode="auto">
          <a:xfrm flipV="1">
            <a:off x="8172450" y="24923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3850" y="3379788"/>
            <a:ext cx="7127875" cy="2425700"/>
            <a:chOff x="204" y="2129"/>
            <a:chExt cx="4490" cy="1528"/>
          </a:xfrm>
        </p:grpSpPr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204" y="2129"/>
              <a:ext cx="3220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28" tIns="50914" rIns="101828" bIns="50914"/>
            <a:lstStyle>
              <a:lvl1pPr marL="342900" indent="-3429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lang="en-US" altLang="fa-IR" sz="25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Use Open Collector/Drain NAND Gates:</a:t>
              </a:r>
            </a:p>
          </p:txBody>
        </p:sp>
        <p:pic>
          <p:nvPicPr>
            <p:cNvPr id="12300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659"/>
              <a:ext cx="1905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1" name="Group 54"/>
            <p:cNvGrpSpPr>
              <a:grpSpLocks/>
            </p:cNvGrpSpPr>
            <p:nvPr/>
          </p:nvGrpSpPr>
          <p:grpSpPr bwMode="auto">
            <a:xfrm>
              <a:off x="3555" y="2614"/>
              <a:ext cx="1139" cy="1043"/>
              <a:chOff x="3555" y="2614"/>
              <a:chExt cx="1139" cy="1043"/>
            </a:xfrm>
          </p:grpSpPr>
          <p:sp>
            <p:nvSpPr>
              <p:cNvPr id="12305" name="Rectangle 39"/>
              <p:cNvSpPr>
                <a:spLocks noChangeArrowheads="1"/>
              </p:cNvSpPr>
              <p:nvPr/>
            </p:nvSpPr>
            <p:spPr bwMode="auto">
              <a:xfrm>
                <a:off x="3696" y="2614"/>
                <a:ext cx="998" cy="1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06" name="Line 40"/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07" name="Line 41"/>
              <p:cNvSpPr>
                <a:spLocks noChangeShapeType="1"/>
              </p:cNvSpPr>
              <p:nvPr/>
            </p:nvSpPr>
            <p:spPr bwMode="auto">
              <a:xfrm>
                <a:off x="3696" y="313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08" name="Freeform 43"/>
              <p:cNvSpPr>
                <a:spLocks/>
              </p:cNvSpPr>
              <p:nvPr/>
            </p:nvSpPr>
            <p:spPr bwMode="auto">
              <a:xfrm>
                <a:off x="3736" y="3022"/>
                <a:ext cx="149" cy="258"/>
              </a:xfrm>
              <a:custGeom>
                <a:avLst/>
                <a:gdLst>
                  <a:gd name="T0" fmla="*/ 16 w 129"/>
                  <a:gd name="T1" fmla="*/ 0 h 244"/>
                  <a:gd name="T2" fmla="*/ 2 w 129"/>
                  <a:gd name="T3" fmla="*/ 4 h 244"/>
                  <a:gd name="T4" fmla="*/ 0 w 129"/>
                  <a:gd name="T5" fmla="*/ 16 h 244"/>
                  <a:gd name="T6" fmla="*/ 10 w 129"/>
                  <a:gd name="T7" fmla="*/ 21 h 244"/>
                  <a:gd name="T8" fmla="*/ 43 w 129"/>
                  <a:gd name="T9" fmla="*/ 23 h 244"/>
                  <a:gd name="T10" fmla="*/ 68 w 129"/>
                  <a:gd name="T11" fmla="*/ 24 h 244"/>
                  <a:gd name="T12" fmla="*/ 92 w 129"/>
                  <a:gd name="T13" fmla="*/ 29 h 244"/>
                  <a:gd name="T14" fmla="*/ 118 w 129"/>
                  <a:gd name="T15" fmla="*/ 35 h 244"/>
                  <a:gd name="T16" fmla="*/ 136 w 129"/>
                  <a:gd name="T17" fmla="*/ 41 h 244"/>
                  <a:gd name="T18" fmla="*/ 163 w 129"/>
                  <a:gd name="T19" fmla="*/ 51 h 244"/>
                  <a:gd name="T20" fmla="*/ 186 w 129"/>
                  <a:gd name="T21" fmla="*/ 62 h 244"/>
                  <a:gd name="T22" fmla="*/ 215 w 129"/>
                  <a:gd name="T23" fmla="*/ 82 h 244"/>
                  <a:gd name="T24" fmla="*/ 230 w 129"/>
                  <a:gd name="T25" fmla="*/ 92 h 244"/>
                  <a:gd name="T26" fmla="*/ 243 w 129"/>
                  <a:gd name="T27" fmla="*/ 105 h 244"/>
                  <a:gd name="T28" fmla="*/ 251 w 129"/>
                  <a:gd name="T29" fmla="*/ 121 h 244"/>
                  <a:gd name="T30" fmla="*/ 265 w 129"/>
                  <a:gd name="T31" fmla="*/ 147 h 244"/>
                  <a:gd name="T32" fmla="*/ 266 w 129"/>
                  <a:gd name="T33" fmla="*/ 171 h 244"/>
                  <a:gd name="T34" fmla="*/ 265 w 129"/>
                  <a:gd name="T35" fmla="*/ 177 h 244"/>
                  <a:gd name="T36" fmla="*/ 255 w 129"/>
                  <a:gd name="T37" fmla="*/ 213 h 244"/>
                  <a:gd name="T38" fmla="*/ 243 w 129"/>
                  <a:gd name="T39" fmla="*/ 226 h 244"/>
                  <a:gd name="T40" fmla="*/ 239 w 129"/>
                  <a:gd name="T41" fmla="*/ 238 h 244"/>
                  <a:gd name="T42" fmla="*/ 225 w 129"/>
                  <a:gd name="T43" fmla="*/ 250 h 244"/>
                  <a:gd name="T44" fmla="*/ 201 w 129"/>
                  <a:gd name="T45" fmla="*/ 268 h 244"/>
                  <a:gd name="T46" fmla="*/ 174 w 129"/>
                  <a:gd name="T47" fmla="*/ 281 h 244"/>
                  <a:gd name="T48" fmla="*/ 149 w 129"/>
                  <a:gd name="T49" fmla="*/ 295 h 244"/>
                  <a:gd name="T50" fmla="*/ 126 w 129"/>
                  <a:gd name="T51" fmla="*/ 301 h 244"/>
                  <a:gd name="T52" fmla="*/ 103 w 129"/>
                  <a:gd name="T53" fmla="*/ 307 h 244"/>
                  <a:gd name="T54" fmla="*/ 79 w 129"/>
                  <a:gd name="T55" fmla="*/ 312 h 244"/>
                  <a:gd name="T56" fmla="*/ 58 w 129"/>
                  <a:gd name="T57" fmla="*/ 313 h 244"/>
                  <a:gd name="T58" fmla="*/ 31 w 129"/>
                  <a:gd name="T59" fmla="*/ 316 h 244"/>
                  <a:gd name="T60" fmla="*/ 18 w 129"/>
                  <a:gd name="T61" fmla="*/ 317 h 244"/>
                  <a:gd name="T62" fmla="*/ 3 w 129"/>
                  <a:gd name="T63" fmla="*/ 323 h 244"/>
                  <a:gd name="T64" fmla="*/ 0 w 129"/>
                  <a:gd name="T65" fmla="*/ 327 h 244"/>
                  <a:gd name="T66" fmla="*/ 3 w 129"/>
                  <a:gd name="T67" fmla="*/ 336 h 244"/>
                  <a:gd name="T68" fmla="*/ 16 w 129"/>
                  <a:gd name="T69" fmla="*/ 343 h 244"/>
                  <a:gd name="T70" fmla="*/ 24 w 129"/>
                  <a:gd name="T71" fmla="*/ 343 h 244"/>
                  <a:gd name="T72" fmla="*/ 50 w 129"/>
                  <a:gd name="T73" fmla="*/ 342 h 244"/>
                  <a:gd name="T74" fmla="*/ 77 w 129"/>
                  <a:gd name="T75" fmla="*/ 336 h 244"/>
                  <a:gd name="T76" fmla="*/ 106 w 129"/>
                  <a:gd name="T77" fmla="*/ 331 h 244"/>
                  <a:gd name="T78" fmla="*/ 128 w 129"/>
                  <a:gd name="T79" fmla="*/ 327 h 244"/>
                  <a:gd name="T80" fmla="*/ 155 w 129"/>
                  <a:gd name="T81" fmla="*/ 317 h 244"/>
                  <a:gd name="T82" fmla="*/ 195 w 129"/>
                  <a:gd name="T83" fmla="*/ 307 h 244"/>
                  <a:gd name="T84" fmla="*/ 210 w 129"/>
                  <a:gd name="T85" fmla="*/ 296 h 244"/>
                  <a:gd name="T86" fmla="*/ 248 w 129"/>
                  <a:gd name="T87" fmla="*/ 271 h 244"/>
                  <a:gd name="T88" fmla="*/ 265 w 129"/>
                  <a:gd name="T89" fmla="*/ 258 h 244"/>
                  <a:gd name="T90" fmla="*/ 277 w 129"/>
                  <a:gd name="T91" fmla="*/ 242 h 244"/>
                  <a:gd name="T92" fmla="*/ 290 w 129"/>
                  <a:gd name="T93" fmla="*/ 226 h 244"/>
                  <a:gd name="T94" fmla="*/ 306 w 129"/>
                  <a:gd name="T95" fmla="*/ 195 h 244"/>
                  <a:gd name="T96" fmla="*/ 307 w 129"/>
                  <a:gd name="T97" fmla="*/ 171 h 244"/>
                  <a:gd name="T98" fmla="*/ 306 w 129"/>
                  <a:gd name="T99" fmla="*/ 160 h 244"/>
                  <a:gd name="T100" fmla="*/ 295 w 129"/>
                  <a:gd name="T101" fmla="*/ 117 h 244"/>
                  <a:gd name="T102" fmla="*/ 281 w 129"/>
                  <a:gd name="T103" fmla="*/ 105 h 244"/>
                  <a:gd name="T104" fmla="*/ 270 w 129"/>
                  <a:gd name="T105" fmla="*/ 90 h 244"/>
                  <a:gd name="T106" fmla="*/ 256 w 129"/>
                  <a:gd name="T107" fmla="*/ 74 h 244"/>
                  <a:gd name="T108" fmla="*/ 234 w 129"/>
                  <a:gd name="T109" fmla="*/ 56 h 244"/>
                  <a:gd name="T110" fmla="*/ 201 w 129"/>
                  <a:gd name="T111" fmla="*/ 40 h 244"/>
                  <a:gd name="T112" fmla="*/ 170 w 129"/>
                  <a:gd name="T113" fmla="*/ 24 h 244"/>
                  <a:gd name="T114" fmla="*/ 146 w 129"/>
                  <a:gd name="T115" fmla="*/ 18 h 244"/>
                  <a:gd name="T116" fmla="*/ 118 w 129"/>
                  <a:gd name="T117" fmla="*/ 7 h 244"/>
                  <a:gd name="T118" fmla="*/ 92 w 129"/>
                  <a:gd name="T119" fmla="*/ 3 h 244"/>
                  <a:gd name="T120" fmla="*/ 66 w 129"/>
                  <a:gd name="T121" fmla="*/ 1 h 244"/>
                  <a:gd name="T122" fmla="*/ 18 w 129"/>
                  <a:gd name="T123" fmla="*/ 0 h 24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9"/>
                  <a:gd name="T187" fmla="*/ 0 h 244"/>
                  <a:gd name="T188" fmla="*/ 129 w 129"/>
                  <a:gd name="T189" fmla="*/ 244 h 24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9" h="244">
                    <a:moveTo>
                      <a:pt x="8" y="0"/>
                    </a:moveTo>
                    <a:lnTo>
                      <a:pt x="7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7"/>
                    </a:lnTo>
                    <a:lnTo>
                      <a:pt x="18" y="17"/>
                    </a:lnTo>
                    <a:lnTo>
                      <a:pt x="24" y="18"/>
                    </a:lnTo>
                    <a:lnTo>
                      <a:pt x="29" y="18"/>
                    </a:lnTo>
                    <a:lnTo>
                      <a:pt x="33" y="19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9" y="25"/>
                    </a:lnTo>
                    <a:lnTo>
                      <a:pt x="53" y="26"/>
                    </a:lnTo>
                    <a:lnTo>
                      <a:pt x="57" y="29"/>
                    </a:lnTo>
                    <a:lnTo>
                      <a:pt x="63" y="32"/>
                    </a:lnTo>
                    <a:lnTo>
                      <a:pt x="69" y="37"/>
                    </a:lnTo>
                    <a:lnTo>
                      <a:pt x="74" y="41"/>
                    </a:lnTo>
                    <a:lnTo>
                      <a:pt x="78" y="44"/>
                    </a:lnTo>
                    <a:lnTo>
                      <a:pt x="85" y="51"/>
                    </a:lnTo>
                    <a:lnTo>
                      <a:pt x="90" y="59"/>
                    </a:lnTo>
                    <a:lnTo>
                      <a:pt x="94" y="64"/>
                    </a:lnTo>
                    <a:lnTo>
                      <a:pt x="97" y="66"/>
                    </a:lnTo>
                    <a:lnTo>
                      <a:pt x="100" y="72"/>
                    </a:lnTo>
                    <a:lnTo>
                      <a:pt x="103" y="75"/>
                    </a:lnTo>
                    <a:lnTo>
                      <a:pt x="103" y="80"/>
                    </a:lnTo>
                    <a:lnTo>
                      <a:pt x="106" y="86"/>
                    </a:lnTo>
                    <a:lnTo>
                      <a:pt x="107" y="90"/>
                    </a:lnTo>
                    <a:lnTo>
                      <a:pt x="111" y="105"/>
                    </a:lnTo>
                    <a:lnTo>
                      <a:pt x="111" y="116"/>
                    </a:lnTo>
                    <a:lnTo>
                      <a:pt x="112" y="123"/>
                    </a:lnTo>
                    <a:lnTo>
                      <a:pt x="112" y="120"/>
                    </a:lnTo>
                    <a:lnTo>
                      <a:pt x="111" y="126"/>
                    </a:lnTo>
                    <a:lnTo>
                      <a:pt x="111" y="137"/>
                    </a:lnTo>
                    <a:lnTo>
                      <a:pt x="107" y="152"/>
                    </a:lnTo>
                    <a:lnTo>
                      <a:pt x="106" y="157"/>
                    </a:lnTo>
                    <a:lnTo>
                      <a:pt x="103" y="162"/>
                    </a:lnTo>
                    <a:lnTo>
                      <a:pt x="103" y="168"/>
                    </a:lnTo>
                    <a:lnTo>
                      <a:pt x="100" y="170"/>
                    </a:lnTo>
                    <a:lnTo>
                      <a:pt x="97" y="176"/>
                    </a:lnTo>
                    <a:lnTo>
                      <a:pt x="94" y="179"/>
                    </a:lnTo>
                    <a:lnTo>
                      <a:pt x="90" y="183"/>
                    </a:lnTo>
                    <a:lnTo>
                      <a:pt x="85" y="191"/>
                    </a:lnTo>
                    <a:lnTo>
                      <a:pt x="78" y="198"/>
                    </a:lnTo>
                    <a:lnTo>
                      <a:pt x="74" y="201"/>
                    </a:lnTo>
                    <a:lnTo>
                      <a:pt x="69" y="205"/>
                    </a:lnTo>
                    <a:lnTo>
                      <a:pt x="63" y="211"/>
                    </a:lnTo>
                    <a:lnTo>
                      <a:pt x="57" y="213"/>
                    </a:lnTo>
                    <a:lnTo>
                      <a:pt x="53" y="216"/>
                    </a:lnTo>
                    <a:lnTo>
                      <a:pt x="49" y="218"/>
                    </a:lnTo>
                    <a:lnTo>
                      <a:pt x="43" y="219"/>
                    </a:lnTo>
                    <a:lnTo>
                      <a:pt x="39" y="220"/>
                    </a:lnTo>
                    <a:lnTo>
                      <a:pt x="33" y="223"/>
                    </a:lnTo>
                    <a:lnTo>
                      <a:pt x="29" y="224"/>
                    </a:lnTo>
                    <a:lnTo>
                      <a:pt x="24" y="224"/>
                    </a:lnTo>
                    <a:lnTo>
                      <a:pt x="18" y="226"/>
                    </a:lnTo>
                    <a:lnTo>
                      <a:pt x="13" y="226"/>
                    </a:lnTo>
                    <a:lnTo>
                      <a:pt x="7" y="227"/>
                    </a:lnTo>
                    <a:lnTo>
                      <a:pt x="8" y="227"/>
                    </a:lnTo>
                    <a:lnTo>
                      <a:pt x="6" y="227"/>
                    </a:lnTo>
                    <a:lnTo>
                      <a:pt x="3" y="230"/>
                    </a:lnTo>
                    <a:lnTo>
                      <a:pt x="2" y="231"/>
                    </a:lnTo>
                    <a:lnTo>
                      <a:pt x="0" y="234"/>
                    </a:lnTo>
                    <a:lnTo>
                      <a:pt x="0" y="238"/>
                    </a:lnTo>
                    <a:lnTo>
                      <a:pt x="3" y="241"/>
                    </a:lnTo>
                    <a:lnTo>
                      <a:pt x="4" y="243"/>
                    </a:lnTo>
                    <a:lnTo>
                      <a:pt x="7" y="244"/>
                    </a:lnTo>
                    <a:lnTo>
                      <a:pt x="8" y="244"/>
                    </a:lnTo>
                    <a:lnTo>
                      <a:pt x="10" y="244"/>
                    </a:lnTo>
                    <a:lnTo>
                      <a:pt x="15" y="243"/>
                    </a:lnTo>
                    <a:lnTo>
                      <a:pt x="21" y="243"/>
                    </a:lnTo>
                    <a:lnTo>
                      <a:pt x="27" y="241"/>
                    </a:lnTo>
                    <a:lnTo>
                      <a:pt x="32" y="241"/>
                    </a:lnTo>
                    <a:lnTo>
                      <a:pt x="39" y="240"/>
                    </a:lnTo>
                    <a:lnTo>
                      <a:pt x="45" y="237"/>
                    </a:lnTo>
                    <a:lnTo>
                      <a:pt x="49" y="236"/>
                    </a:lnTo>
                    <a:lnTo>
                      <a:pt x="54" y="234"/>
                    </a:lnTo>
                    <a:lnTo>
                      <a:pt x="61" y="230"/>
                    </a:lnTo>
                    <a:lnTo>
                      <a:pt x="65" y="227"/>
                    </a:lnTo>
                    <a:lnTo>
                      <a:pt x="71" y="224"/>
                    </a:lnTo>
                    <a:lnTo>
                      <a:pt x="81" y="219"/>
                    </a:lnTo>
                    <a:lnTo>
                      <a:pt x="85" y="215"/>
                    </a:lnTo>
                    <a:lnTo>
                      <a:pt x="89" y="212"/>
                    </a:lnTo>
                    <a:lnTo>
                      <a:pt x="99" y="202"/>
                    </a:lnTo>
                    <a:lnTo>
                      <a:pt x="104" y="194"/>
                    </a:lnTo>
                    <a:lnTo>
                      <a:pt x="108" y="190"/>
                    </a:lnTo>
                    <a:lnTo>
                      <a:pt x="111" y="184"/>
                    </a:lnTo>
                    <a:lnTo>
                      <a:pt x="114" y="179"/>
                    </a:lnTo>
                    <a:lnTo>
                      <a:pt x="117" y="173"/>
                    </a:lnTo>
                    <a:lnTo>
                      <a:pt x="119" y="168"/>
                    </a:lnTo>
                    <a:lnTo>
                      <a:pt x="122" y="162"/>
                    </a:lnTo>
                    <a:lnTo>
                      <a:pt x="124" y="158"/>
                    </a:lnTo>
                    <a:lnTo>
                      <a:pt x="128" y="140"/>
                    </a:lnTo>
                    <a:lnTo>
                      <a:pt x="128" y="129"/>
                    </a:lnTo>
                    <a:lnTo>
                      <a:pt x="129" y="123"/>
                    </a:lnTo>
                    <a:lnTo>
                      <a:pt x="129" y="120"/>
                    </a:lnTo>
                    <a:lnTo>
                      <a:pt x="128" y="114"/>
                    </a:lnTo>
                    <a:lnTo>
                      <a:pt x="128" y="102"/>
                    </a:lnTo>
                    <a:lnTo>
                      <a:pt x="124" y="84"/>
                    </a:lnTo>
                    <a:lnTo>
                      <a:pt x="122" y="80"/>
                    </a:lnTo>
                    <a:lnTo>
                      <a:pt x="119" y="75"/>
                    </a:lnTo>
                    <a:lnTo>
                      <a:pt x="117" y="69"/>
                    </a:lnTo>
                    <a:lnTo>
                      <a:pt x="114" y="64"/>
                    </a:lnTo>
                    <a:lnTo>
                      <a:pt x="111" y="58"/>
                    </a:lnTo>
                    <a:lnTo>
                      <a:pt x="108" y="53"/>
                    </a:lnTo>
                    <a:lnTo>
                      <a:pt x="104" y="48"/>
                    </a:lnTo>
                    <a:lnTo>
                      <a:pt x="99" y="40"/>
                    </a:lnTo>
                    <a:lnTo>
                      <a:pt x="89" y="30"/>
                    </a:lnTo>
                    <a:lnTo>
                      <a:pt x="85" y="28"/>
                    </a:lnTo>
                    <a:lnTo>
                      <a:pt x="81" y="23"/>
                    </a:lnTo>
                    <a:lnTo>
                      <a:pt x="71" y="18"/>
                    </a:lnTo>
                    <a:lnTo>
                      <a:pt x="65" y="15"/>
                    </a:lnTo>
                    <a:lnTo>
                      <a:pt x="61" y="12"/>
                    </a:lnTo>
                    <a:lnTo>
                      <a:pt x="54" y="8"/>
                    </a:lnTo>
                    <a:lnTo>
                      <a:pt x="49" y="7"/>
                    </a:lnTo>
                    <a:lnTo>
                      <a:pt x="45" y="5"/>
                    </a:lnTo>
                    <a:lnTo>
                      <a:pt x="39" y="3"/>
                    </a:lnTo>
                    <a:lnTo>
                      <a:pt x="32" y="1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09" name="Freeform 44"/>
              <p:cNvSpPr>
                <a:spLocks/>
              </p:cNvSpPr>
              <p:nvPr/>
            </p:nvSpPr>
            <p:spPr bwMode="auto">
              <a:xfrm>
                <a:off x="3555" y="3022"/>
                <a:ext cx="217" cy="18"/>
              </a:xfrm>
              <a:custGeom>
                <a:avLst/>
                <a:gdLst>
                  <a:gd name="T0" fmla="*/ 425 w 188"/>
                  <a:gd name="T1" fmla="*/ 23 h 17"/>
                  <a:gd name="T2" fmla="*/ 429 w 188"/>
                  <a:gd name="T3" fmla="*/ 23 h 17"/>
                  <a:gd name="T4" fmla="*/ 439 w 188"/>
                  <a:gd name="T5" fmla="*/ 20 h 17"/>
                  <a:gd name="T6" fmla="*/ 446 w 188"/>
                  <a:gd name="T7" fmla="*/ 17 h 17"/>
                  <a:gd name="T8" fmla="*/ 446 w 188"/>
                  <a:gd name="T9" fmla="*/ 5 h 17"/>
                  <a:gd name="T10" fmla="*/ 439 w 188"/>
                  <a:gd name="T11" fmla="*/ 3 h 17"/>
                  <a:gd name="T12" fmla="*/ 429 w 188"/>
                  <a:gd name="T13" fmla="*/ 0 h 17"/>
                  <a:gd name="T14" fmla="*/ 14 w 188"/>
                  <a:gd name="T15" fmla="*/ 0 h 17"/>
                  <a:gd name="T16" fmla="*/ 3 w 188"/>
                  <a:gd name="T17" fmla="*/ 3 h 17"/>
                  <a:gd name="T18" fmla="*/ 0 w 188"/>
                  <a:gd name="T19" fmla="*/ 5 h 17"/>
                  <a:gd name="T20" fmla="*/ 0 w 188"/>
                  <a:gd name="T21" fmla="*/ 17 h 17"/>
                  <a:gd name="T22" fmla="*/ 3 w 188"/>
                  <a:gd name="T23" fmla="*/ 20 h 17"/>
                  <a:gd name="T24" fmla="*/ 14 w 188"/>
                  <a:gd name="T25" fmla="*/ 23 h 17"/>
                  <a:gd name="T26" fmla="*/ 21 w 188"/>
                  <a:gd name="T27" fmla="*/ 23 h 17"/>
                  <a:gd name="T28" fmla="*/ 425 w 188"/>
                  <a:gd name="T29" fmla="*/ 23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8"/>
                  <a:gd name="T46" fmla="*/ 0 h 17"/>
                  <a:gd name="T47" fmla="*/ 188 w 188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8" h="17">
                    <a:moveTo>
                      <a:pt x="179" y="17"/>
                    </a:moveTo>
                    <a:lnTo>
                      <a:pt x="182" y="17"/>
                    </a:lnTo>
                    <a:lnTo>
                      <a:pt x="185" y="14"/>
                    </a:lnTo>
                    <a:lnTo>
                      <a:pt x="188" y="11"/>
                    </a:lnTo>
                    <a:lnTo>
                      <a:pt x="188" y="5"/>
                    </a:lnTo>
                    <a:lnTo>
                      <a:pt x="185" y="3"/>
                    </a:lnTo>
                    <a:lnTo>
                      <a:pt x="18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7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0" name="Freeform 45"/>
              <p:cNvSpPr>
                <a:spLocks/>
              </p:cNvSpPr>
              <p:nvPr/>
            </p:nvSpPr>
            <p:spPr bwMode="auto">
              <a:xfrm>
                <a:off x="3555" y="3262"/>
                <a:ext cx="217" cy="18"/>
              </a:xfrm>
              <a:custGeom>
                <a:avLst/>
                <a:gdLst>
                  <a:gd name="T0" fmla="*/ 425 w 188"/>
                  <a:gd name="T1" fmla="*/ 23 h 17"/>
                  <a:gd name="T2" fmla="*/ 429 w 188"/>
                  <a:gd name="T3" fmla="*/ 23 h 17"/>
                  <a:gd name="T4" fmla="*/ 439 w 188"/>
                  <a:gd name="T5" fmla="*/ 20 h 17"/>
                  <a:gd name="T6" fmla="*/ 446 w 188"/>
                  <a:gd name="T7" fmla="*/ 17 h 17"/>
                  <a:gd name="T8" fmla="*/ 446 w 188"/>
                  <a:gd name="T9" fmla="*/ 6 h 17"/>
                  <a:gd name="T10" fmla="*/ 439 w 188"/>
                  <a:gd name="T11" fmla="*/ 3 h 17"/>
                  <a:gd name="T12" fmla="*/ 429 w 188"/>
                  <a:gd name="T13" fmla="*/ 0 h 17"/>
                  <a:gd name="T14" fmla="*/ 14 w 188"/>
                  <a:gd name="T15" fmla="*/ 0 h 17"/>
                  <a:gd name="T16" fmla="*/ 3 w 188"/>
                  <a:gd name="T17" fmla="*/ 3 h 17"/>
                  <a:gd name="T18" fmla="*/ 0 w 188"/>
                  <a:gd name="T19" fmla="*/ 6 h 17"/>
                  <a:gd name="T20" fmla="*/ 0 w 188"/>
                  <a:gd name="T21" fmla="*/ 17 h 17"/>
                  <a:gd name="T22" fmla="*/ 3 w 188"/>
                  <a:gd name="T23" fmla="*/ 20 h 17"/>
                  <a:gd name="T24" fmla="*/ 14 w 188"/>
                  <a:gd name="T25" fmla="*/ 23 h 17"/>
                  <a:gd name="T26" fmla="*/ 21 w 188"/>
                  <a:gd name="T27" fmla="*/ 23 h 17"/>
                  <a:gd name="T28" fmla="*/ 425 w 188"/>
                  <a:gd name="T29" fmla="*/ 23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8"/>
                  <a:gd name="T46" fmla="*/ 0 h 17"/>
                  <a:gd name="T47" fmla="*/ 188 w 188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8" h="17">
                    <a:moveTo>
                      <a:pt x="179" y="17"/>
                    </a:moveTo>
                    <a:lnTo>
                      <a:pt x="182" y="17"/>
                    </a:lnTo>
                    <a:lnTo>
                      <a:pt x="185" y="14"/>
                    </a:lnTo>
                    <a:lnTo>
                      <a:pt x="188" y="11"/>
                    </a:lnTo>
                    <a:lnTo>
                      <a:pt x="188" y="6"/>
                    </a:lnTo>
                    <a:lnTo>
                      <a:pt x="185" y="3"/>
                    </a:lnTo>
                    <a:lnTo>
                      <a:pt x="18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7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1" name="Freeform 46"/>
              <p:cNvSpPr>
                <a:spLocks/>
              </p:cNvSpPr>
              <p:nvPr/>
            </p:nvSpPr>
            <p:spPr bwMode="auto">
              <a:xfrm>
                <a:off x="3555" y="3022"/>
                <a:ext cx="20" cy="258"/>
              </a:xfrm>
              <a:custGeom>
                <a:avLst/>
                <a:gdLst>
                  <a:gd name="T0" fmla="*/ 46 w 17"/>
                  <a:gd name="T1" fmla="*/ 8 h 244"/>
                  <a:gd name="T2" fmla="*/ 46 w 17"/>
                  <a:gd name="T3" fmla="*/ 5 h 244"/>
                  <a:gd name="T4" fmla="*/ 36 w 17"/>
                  <a:gd name="T5" fmla="*/ 3 h 244"/>
                  <a:gd name="T6" fmla="*/ 31 w 17"/>
                  <a:gd name="T7" fmla="*/ 0 h 244"/>
                  <a:gd name="T8" fmla="*/ 15 w 17"/>
                  <a:gd name="T9" fmla="*/ 0 h 244"/>
                  <a:gd name="T10" fmla="*/ 9 w 17"/>
                  <a:gd name="T11" fmla="*/ 3 h 244"/>
                  <a:gd name="T12" fmla="*/ 0 w 17"/>
                  <a:gd name="T13" fmla="*/ 5 h 244"/>
                  <a:gd name="T14" fmla="*/ 0 w 17"/>
                  <a:gd name="T15" fmla="*/ 332 h 244"/>
                  <a:gd name="T16" fmla="*/ 9 w 17"/>
                  <a:gd name="T17" fmla="*/ 336 h 244"/>
                  <a:gd name="T18" fmla="*/ 15 w 17"/>
                  <a:gd name="T19" fmla="*/ 343 h 244"/>
                  <a:gd name="T20" fmla="*/ 31 w 17"/>
                  <a:gd name="T21" fmla="*/ 343 h 244"/>
                  <a:gd name="T22" fmla="*/ 36 w 17"/>
                  <a:gd name="T23" fmla="*/ 336 h 244"/>
                  <a:gd name="T24" fmla="*/ 46 w 17"/>
                  <a:gd name="T25" fmla="*/ 332 h 244"/>
                  <a:gd name="T26" fmla="*/ 46 w 17"/>
                  <a:gd name="T27" fmla="*/ 330 h 244"/>
                  <a:gd name="T28" fmla="*/ 46 w 17"/>
                  <a:gd name="T29" fmla="*/ 8 h 2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44"/>
                  <a:gd name="T47" fmla="*/ 17 w 17"/>
                  <a:gd name="T48" fmla="*/ 244 h 2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44">
                    <a:moveTo>
                      <a:pt x="17" y="8"/>
                    </a:moveTo>
                    <a:lnTo>
                      <a:pt x="17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238"/>
                    </a:lnTo>
                    <a:lnTo>
                      <a:pt x="3" y="241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14" y="241"/>
                    </a:lnTo>
                    <a:lnTo>
                      <a:pt x="17" y="238"/>
                    </a:lnTo>
                    <a:lnTo>
                      <a:pt x="17" y="23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2" name="Freeform 47"/>
              <p:cNvSpPr>
                <a:spLocks/>
              </p:cNvSpPr>
              <p:nvPr/>
            </p:nvSpPr>
            <p:spPr bwMode="auto">
              <a:xfrm>
                <a:off x="3876" y="3113"/>
                <a:ext cx="138" cy="18"/>
              </a:xfrm>
              <a:custGeom>
                <a:avLst/>
                <a:gdLst>
                  <a:gd name="T0" fmla="*/ 18 w 120"/>
                  <a:gd name="T1" fmla="*/ 0 h 17"/>
                  <a:gd name="T2" fmla="*/ 12 w 120"/>
                  <a:gd name="T3" fmla="*/ 0 h 17"/>
                  <a:gd name="T4" fmla="*/ 3 w 120"/>
                  <a:gd name="T5" fmla="*/ 3 h 17"/>
                  <a:gd name="T6" fmla="*/ 0 w 120"/>
                  <a:gd name="T7" fmla="*/ 6 h 17"/>
                  <a:gd name="T8" fmla="*/ 0 w 120"/>
                  <a:gd name="T9" fmla="*/ 18 h 17"/>
                  <a:gd name="T10" fmla="*/ 3 w 120"/>
                  <a:gd name="T11" fmla="*/ 20 h 17"/>
                  <a:gd name="T12" fmla="*/ 12 w 120"/>
                  <a:gd name="T13" fmla="*/ 23 h 17"/>
                  <a:gd name="T14" fmla="*/ 266 w 120"/>
                  <a:gd name="T15" fmla="*/ 23 h 17"/>
                  <a:gd name="T16" fmla="*/ 273 w 120"/>
                  <a:gd name="T17" fmla="*/ 20 h 17"/>
                  <a:gd name="T18" fmla="*/ 278 w 120"/>
                  <a:gd name="T19" fmla="*/ 18 h 17"/>
                  <a:gd name="T20" fmla="*/ 278 w 120"/>
                  <a:gd name="T21" fmla="*/ 6 h 17"/>
                  <a:gd name="T22" fmla="*/ 273 w 120"/>
                  <a:gd name="T23" fmla="*/ 3 h 17"/>
                  <a:gd name="T24" fmla="*/ 266 w 120"/>
                  <a:gd name="T25" fmla="*/ 0 h 17"/>
                  <a:gd name="T26" fmla="*/ 259 w 120"/>
                  <a:gd name="T27" fmla="*/ 0 h 17"/>
                  <a:gd name="T28" fmla="*/ 18 w 120"/>
                  <a:gd name="T29" fmla="*/ 0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7"/>
                  <a:gd name="T47" fmla="*/ 120 w 120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7">
                    <a:moveTo>
                      <a:pt x="8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115" y="17"/>
                    </a:lnTo>
                    <a:lnTo>
                      <a:pt x="118" y="14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18" y="3"/>
                    </a:lnTo>
                    <a:lnTo>
                      <a:pt x="115" y="0"/>
                    </a:lnTo>
                    <a:lnTo>
                      <a:pt x="112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3" name="Oval 48"/>
              <p:cNvSpPr>
                <a:spLocks noChangeArrowheads="1"/>
              </p:cNvSpPr>
              <p:nvPr/>
            </p:nvSpPr>
            <p:spPr bwMode="auto">
              <a:xfrm>
                <a:off x="3691" y="31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grpSp>
            <p:nvGrpSpPr>
              <p:cNvPr id="12314" name="Group 49"/>
              <p:cNvGrpSpPr>
                <a:grpSpLocks/>
              </p:cNvGrpSpPr>
              <p:nvPr/>
            </p:nvGrpSpPr>
            <p:grpSpPr bwMode="auto">
              <a:xfrm>
                <a:off x="4036" y="3022"/>
                <a:ext cx="341" cy="272"/>
                <a:chOff x="1360" y="2387"/>
                <a:chExt cx="341" cy="272"/>
              </a:xfrm>
            </p:grpSpPr>
            <p:sp>
              <p:nvSpPr>
                <p:cNvPr id="12316" name="Oval 50"/>
                <p:cNvSpPr>
                  <a:spLocks noChangeArrowheads="1"/>
                </p:cNvSpPr>
                <p:nvPr/>
              </p:nvSpPr>
              <p:spPr bwMode="auto">
                <a:xfrm>
                  <a:off x="1610" y="2477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12317" name="AutoShape 51"/>
                <p:cNvSpPr>
                  <a:spLocks noChangeArrowheads="1"/>
                </p:cNvSpPr>
                <p:nvPr/>
              </p:nvSpPr>
              <p:spPr bwMode="auto">
                <a:xfrm rot="5400000">
                  <a:off x="1338" y="2409"/>
                  <a:ext cx="272" cy="22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  <p:sp>
            <p:nvSpPr>
              <p:cNvPr id="12315" name="Line 52"/>
              <p:cNvSpPr>
                <a:spLocks noChangeShapeType="1"/>
              </p:cNvSpPr>
              <p:nvPr/>
            </p:nvSpPr>
            <p:spPr bwMode="auto">
              <a:xfrm flipV="1">
                <a:off x="4377" y="315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02" name="Text Box 55"/>
            <p:cNvSpPr txBox="1">
              <a:spLocks noChangeArrowheads="1"/>
            </p:cNvSpPr>
            <p:nvPr/>
          </p:nvSpPr>
          <p:spPr bwMode="auto">
            <a:xfrm>
              <a:off x="2835" y="2748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  <p:sp>
          <p:nvSpPr>
            <p:cNvPr id="12303" name="Text Box 56"/>
            <p:cNvSpPr txBox="1">
              <a:spLocks noChangeArrowheads="1"/>
            </p:cNvSpPr>
            <p:nvPr/>
          </p:nvSpPr>
          <p:spPr bwMode="auto">
            <a:xfrm>
              <a:off x="2835" y="3020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  <p:sp>
          <p:nvSpPr>
            <p:cNvPr id="12304" name="Text Box 57"/>
            <p:cNvSpPr txBox="1">
              <a:spLocks noChangeArrowheads="1"/>
            </p:cNvSpPr>
            <p:nvPr/>
          </p:nvSpPr>
          <p:spPr bwMode="auto">
            <a:xfrm>
              <a:off x="2835" y="3338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6C1E67-6A4C-4422-8216-969E24312070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Another Method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850" y="1773238"/>
            <a:ext cx="80645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Instead of finding the circuit for F, find the circuit for F’ in the first stage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100" b="0">
                <a:latin typeface="Arial" panose="020B0604020202020204" pitchFamily="34" charset="0"/>
                <a:cs typeface="Zar" panose="00000400000000000000" pitchFamily="2" charset="-78"/>
              </a:rPr>
              <a:t>Then there will be no Inverter at the output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429000"/>
            <a:ext cx="302418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867400" y="3357563"/>
            <a:ext cx="1584325" cy="1655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a-IR" altLang="fa-IR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5867400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5867400" y="41798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1" name="Freeform 10"/>
          <p:cNvSpPr>
            <a:spLocks/>
          </p:cNvSpPr>
          <p:nvPr/>
        </p:nvSpPr>
        <p:spPr bwMode="auto">
          <a:xfrm>
            <a:off x="5930900" y="4005263"/>
            <a:ext cx="236538" cy="409575"/>
          </a:xfrm>
          <a:custGeom>
            <a:avLst/>
            <a:gdLst>
              <a:gd name="T0" fmla="*/ 2147483647 w 129"/>
              <a:gd name="T1" fmla="*/ 0 h 244"/>
              <a:gd name="T2" fmla="*/ 2147483647 w 129"/>
              <a:gd name="T3" fmla="*/ 2147483647 h 244"/>
              <a:gd name="T4" fmla="*/ 0 w 129"/>
              <a:gd name="T5" fmla="*/ 2147483647 h 244"/>
              <a:gd name="T6" fmla="*/ 2147483647 w 129"/>
              <a:gd name="T7" fmla="*/ 2147483647 h 244"/>
              <a:gd name="T8" fmla="*/ 2147483647 w 129"/>
              <a:gd name="T9" fmla="*/ 2147483647 h 244"/>
              <a:gd name="T10" fmla="*/ 2147483647 w 129"/>
              <a:gd name="T11" fmla="*/ 2147483647 h 244"/>
              <a:gd name="T12" fmla="*/ 2147483647 w 129"/>
              <a:gd name="T13" fmla="*/ 2147483647 h 244"/>
              <a:gd name="T14" fmla="*/ 2147483647 w 129"/>
              <a:gd name="T15" fmla="*/ 2147483647 h 244"/>
              <a:gd name="T16" fmla="*/ 2147483647 w 129"/>
              <a:gd name="T17" fmla="*/ 2147483647 h 244"/>
              <a:gd name="T18" fmla="*/ 2147483647 w 129"/>
              <a:gd name="T19" fmla="*/ 2147483647 h 244"/>
              <a:gd name="T20" fmla="*/ 2147483647 w 129"/>
              <a:gd name="T21" fmla="*/ 2147483647 h 244"/>
              <a:gd name="T22" fmla="*/ 2147483647 w 129"/>
              <a:gd name="T23" fmla="*/ 2147483647 h 244"/>
              <a:gd name="T24" fmla="*/ 2147483647 w 129"/>
              <a:gd name="T25" fmla="*/ 2147483647 h 244"/>
              <a:gd name="T26" fmla="*/ 2147483647 w 129"/>
              <a:gd name="T27" fmla="*/ 2147483647 h 244"/>
              <a:gd name="T28" fmla="*/ 2147483647 w 129"/>
              <a:gd name="T29" fmla="*/ 2147483647 h 244"/>
              <a:gd name="T30" fmla="*/ 2147483647 w 129"/>
              <a:gd name="T31" fmla="*/ 2147483647 h 244"/>
              <a:gd name="T32" fmla="*/ 2147483647 w 129"/>
              <a:gd name="T33" fmla="*/ 2147483647 h 244"/>
              <a:gd name="T34" fmla="*/ 2147483647 w 129"/>
              <a:gd name="T35" fmla="*/ 2147483647 h 244"/>
              <a:gd name="T36" fmla="*/ 2147483647 w 129"/>
              <a:gd name="T37" fmla="*/ 2147483647 h 244"/>
              <a:gd name="T38" fmla="*/ 2147483647 w 129"/>
              <a:gd name="T39" fmla="*/ 2147483647 h 244"/>
              <a:gd name="T40" fmla="*/ 2147483647 w 129"/>
              <a:gd name="T41" fmla="*/ 2147483647 h 244"/>
              <a:gd name="T42" fmla="*/ 2147483647 w 129"/>
              <a:gd name="T43" fmla="*/ 2147483647 h 244"/>
              <a:gd name="T44" fmla="*/ 2147483647 w 129"/>
              <a:gd name="T45" fmla="*/ 2147483647 h 244"/>
              <a:gd name="T46" fmla="*/ 2147483647 w 129"/>
              <a:gd name="T47" fmla="*/ 2147483647 h 244"/>
              <a:gd name="T48" fmla="*/ 2147483647 w 129"/>
              <a:gd name="T49" fmla="*/ 2147483647 h 244"/>
              <a:gd name="T50" fmla="*/ 2147483647 w 129"/>
              <a:gd name="T51" fmla="*/ 2147483647 h 244"/>
              <a:gd name="T52" fmla="*/ 2147483647 w 129"/>
              <a:gd name="T53" fmla="*/ 2147483647 h 244"/>
              <a:gd name="T54" fmla="*/ 2147483647 w 129"/>
              <a:gd name="T55" fmla="*/ 2147483647 h 244"/>
              <a:gd name="T56" fmla="*/ 2147483647 w 129"/>
              <a:gd name="T57" fmla="*/ 2147483647 h 244"/>
              <a:gd name="T58" fmla="*/ 2147483647 w 129"/>
              <a:gd name="T59" fmla="*/ 2147483647 h 244"/>
              <a:gd name="T60" fmla="*/ 2147483647 w 129"/>
              <a:gd name="T61" fmla="*/ 2147483647 h 244"/>
              <a:gd name="T62" fmla="*/ 2147483647 w 129"/>
              <a:gd name="T63" fmla="*/ 2147483647 h 244"/>
              <a:gd name="T64" fmla="*/ 0 w 129"/>
              <a:gd name="T65" fmla="*/ 2147483647 h 244"/>
              <a:gd name="T66" fmla="*/ 2147483647 w 129"/>
              <a:gd name="T67" fmla="*/ 2147483647 h 244"/>
              <a:gd name="T68" fmla="*/ 2147483647 w 129"/>
              <a:gd name="T69" fmla="*/ 2147483647 h 244"/>
              <a:gd name="T70" fmla="*/ 2147483647 w 129"/>
              <a:gd name="T71" fmla="*/ 2147483647 h 244"/>
              <a:gd name="T72" fmla="*/ 2147483647 w 129"/>
              <a:gd name="T73" fmla="*/ 2147483647 h 244"/>
              <a:gd name="T74" fmla="*/ 2147483647 w 129"/>
              <a:gd name="T75" fmla="*/ 2147483647 h 244"/>
              <a:gd name="T76" fmla="*/ 2147483647 w 129"/>
              <a:gd name="T77" fmla="*/ 2147483647 h 244"/>
              <a:gd name="T78" fmla="*/ 2147483647 w 129"/>
              <a:gd name="T79" fmla="*/ 2147483647 h 244"/>
              <a:gd name="T80" fmla="*/ 2147483647 w 129"/>
              <a:gd name="T81" fmla="*/ 2147483647 h 244"/>
              <a:gd name="T82" fmla="*/ 2147483647 w 129"/>
              <a:gd name="T83" fmla="*/ 2147483647 h 244"/>
              <a:gd name="T84" fmla="*/ 2147483647 w 129"/>
              <a:gd name="T85" fmla="*/ 2147483647 h 244"/>
              <a:gd name="T86" fmla="*/ 2147483647 w 129"/>
              <a:gd name="T87" fmla="*/ 2147483647 h 244"/>
              <a:gd name="T88" fmla="*/ 2147483647 w 129"/>
              <a:gd name="T89" fmla="*/ 2147483647 h 244"/>
              <a:gd name="T90" fmla="*/ 2147483647 w 129"/>
              <a:gd name="T91" fmla="*/ 2147483647 h 244"/>
              <a:gd name="T92" fmla="*/ 2147483647 w 129"/>
              <a:gd name="T93" fmla="*/ 2147483647 h 244"/>
              <a:gd name="T94" fmla="*/ 2147483647 w 129"/>
              <a:gd name="T95" fmla="*/ 2147483647 h 244"/>
              <a:gd name="T96" fmla="*/ 2147483647 w 129"/>
              <a:gd name="T97" fmla="*/ 2147483647 h 244"/>
              <a:gd name="T98" fmla="*/ 2147483647 w 129"/>
              <a:gd name="T99" fmla="*/ 2147483647 h 244"/>
              <a:gd name="T100" fmla="*/ 2147483647 w 129"/>
              <a:gd name="T101" fmla="*/ 2147483647 h 244"/>
              <a:gd name="T102" fmla="*/ 2147483647 w 129"/>
              <a:gd name="T103" fmla="*/ 2147483647 h 244"/>
              <a:gd name="T104" fmla="*/ 2147483647 w 129"/>
              <a:gd name="T105" fmla="*/ 2147483647 h 244"/>
              <a:gd name="T106" fmla="*/ 2147483647 w 129"/>
              <a:gd name="T107" fmla="*/ 2147483647 h 244"/>
              <a:gd name="T108" fmla="*/ 2147483647 w 129"/>
              <a:gd name="T109" fmla="*/ 2147483647 h 244"/>
              <a:gd name="T110" fmla="*/ 2147483647 w 129"/>
              <a:gd name="T111" fmla="*/ 2147483647 h 244"/>
              <a:gd name="T112" fmla="*/ 2147483647 w 129"/>
              <a:gd name="T113" fmla="*/ 2147483647 h 244"/>
              <a:gd name="T114" fmla="*/ 2147483647 w 129"/>
              <a:gd name="T115" fmla="*/ 2147483647 h 244"/>
              <a:gd name="T116" fmla="*/ 2147483647 w 129"/>
              <a:gd name="T117" fmla="*/ 2147483647 h 244"/>
              <a:gd name="T118" fmla="*/ 2147483647 w 129"/>
              <a:gd name="T119" fmla="*/ 2147483647 h 244"/>
              <a:gd name="T120" fmla="*/ 2147483647 w 129"/>
              <a:gd name="T121" fmla="*/ 2147483647 h 244"/>
              <a:gd name="T122" fmla="*/ 2147483647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2" name="Freeform 11"/>
          <p:cNvSpPr>
            <a:spLocks/>
          </p:cNvSpPr>
          <p:nvPr/>
        </p:nvSpPr>
        <p:spPr bwMode="auto">
          <a:xfrm>
            <a:off x="5643563" y="4005263"/>
            <a:ext cx="344487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3" name="Freeform 12"/>
          <p:cNvSpPr>
            <a:spLocks/>
          </p:cNvSpPr>
          <p:nvPr/>
        </p:nvSpPr>
        <p:spPr bwMode="auto">
          <a:xfrm>
            <a:off x="5643563" y="4386263"/>
            <a:ext cx="344487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4" name="Freeform 13"/>
          <p:cNvSpPr>
            <a:spLocks/>
          </p:cNvSpPr>
          <p:nvPr/>
        </p:nvSpPr>
        <p:spPr bwMode="auto">
          <a:xfrm>
            <a:off x="5643563" y="4005263"/>
            <a:ext cx="31750" cy="409575"/>
          </a:xfrm>
          <a:custGeom>
            <a:avLst/>
            <a:gdLst>
              <a:gd name="T0" fmla="*/ 2147483647 w 17"/>
              <a:gd name="T1" fmla="*/ 2147483647 h 244"/>
              <a:gd name="T2" fmla="*/ 2147483647 w 17"/>
              <a:gd name="T3" fmla="*/ 2147483647 h 244"/>
              <a:gd name="T4" fmla="*/ 2147483647 w 17"/>
              <a:gd name="T5" fmla="*/ 2147483647 h 244"/>
              <a:gd name="T6" fmla="*/ 2147483647 w 17"/>
              <a:gd name="T7" fmla="*/ 0 h 244"/>
              <a:gd name="T8" fmla="*/ 2147483647 w 17"/>
              <a:gd name="T9" fmla="*/ 0 h 244"/>
              <a:gd name="T10" fmla="*/ 2147483647 w 17"/>
              <a:gd name="T11" fmla="*/ 2147483647 h 244"/>
              <a:gd name="T12" fmla="*/ 0 w 17"/>
              <a:gd name="T13" fmla="*/ 2147483647 h 244"/>
              <a:gd name="T14" fmla="*/ 0 w 17"/>
              <a:gd name="T15" fmla="*/ 2147483647 h 244"/>
              <a:gd name="T16" fmla="*/ 2147483647 w 17"/>
              <a:gd name="T17" fmla="*/ 2147483647 h 244"/>
              <a:gd name="T18" fmla="*/ 2147483647 w 17"/>
              <a:gd name="T19" fmla="*/ 2147483647 h 244"/>
              <a:gd name="T20" fmla="*/ 2147483647 w 17"/>
              <a:gd name="T21" fmla="*/ 2147483647 h 244"/>
              <a:gd name="T22" fmla="*/ 2147483647 w 17"/>
              <a:gd name="T23" fmla="*/ 2147483647 h 244"/>
              <a:gd name="T24" fmla="*/ 2147483647 w 17"/>
              <a:gd name="T25" fmla="*/ 2147483647 h 244"/>
              <a:gd name="T26" fmla="*/ 2147483647 w 17"/>
              <a:gd name="T27" fmla="*/ 2147483647 h 244"/>
              <a:gd name="T28" fmla="*/ 2147483647 w 17"/>
              <a:gd name="T29" fmla="*/ 2147483647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5" name="Freeform 14"/>
          <p:cNvSpPr>
            <a:spLocks/>
          </p:cNvSpPr>
          <p:nvPr/>
        </p:nvSpPr>
        <p:spPr bwMode="auto">
          <a:xfrm>
            <a:off x="6153150" y="4149725"/>
            <a:ext cx="219075" cy="28575"/>
          </a:xfrm>
          <a:custGeom>
            <a:avLst/>
            <a:gdLst>
              <a:gd name="T0" fmla="*/ 2147483647 w 120"/>
              <a:gd name="T1" fmla="*/ 0 h 17"/>
              <a:gd name="T2" fmla="*/ 2147483647 w 120"/>
              <a:gd name="T3" fmla="*/ 0 h 17"/>
              <a:gd name="T4" fmla="*/ 2147483647 w 120"/>
              <a:gd name="T5" fmla="*/ 2147483647 h 17"/>
              <a:gd name="T6" fmla="*/ 0 w 120"/>
              <a:gd name="T7" fmla="*/ 2147483647 h 17"/>
              <a:gd name="T8" fmla="*/ 0 w 120"/>
              <a:gd name="T9" fmla="*/ 2147483647 h 17"/>
              <a:gd name="T10" fmla="*/ 2147483647 w 120"/>
              <a:gd name="T11" fmla="*/ 2147483647 h 17"/>
              <a:gd name="T12" fmla="*/ 2147483647 w 120"/>
              <a:gd name="T13" fmla="*/ 2147483647 h 17"/>
              <a:gd name="T14" fmla="*/ 2147483647 w 120"/>
              <a:gd name="T15" fmla="*/ 2147483647 h 17"/>
              <a:gd name="T16" fmla="*/ 2147483647 w 120"/>
              <a:gd name="T17" fmla="*/ 2147483647 h 17"/>
              <a:gd name="T18" fmla="*/ 2147483647 w 120"/>
              <a:gd name="T19" fmla="*/ 2147483647 h 17"/>
              <a:gd name="T20" fmla="*/ 2147483647 w 120"/>
              <a:gd name="T21" fmla="*/ 2147483647 h 17"/>
              <a:gd name="T22" fmla="*/ 2147483647 w 120"/>
              <a:gd name="T23" fmla="*/ 2147483647 h 17"/>
              <a:gd name="T24" fmla="*/ 2147483647 w 120"/>
              <a:gd name="T25" fmla="*/ 0 h 17"/>
              <a:gd name="T26" fmla="*/ 2147483647 w 120"/>
              <a:gd name="T27" fmla="*/ 0 h 17"/>
              <a:gd name="T28" fmla="*/ 2147483647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5859463" y="4149725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11860" name="Rectangle 20"/>
          <p:cNvSpPr>
            <a:spLocks noChangeArrowheads="1"/>
          </p:cNvSpPr>
          <p:nvPr/>
        </p:nvSpPr>
        <p:spPr bwMode="auto">
          <a:xfrm>
            <a:off x="323850" y="4892675"/>
            <a:ext cx="80645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33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Wired OR: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Open drain/collector gate with active low inputs.</a:t>
            </a:r>
          </a:p>
        </p:txBody>
      </p:sp>
      <p:sp>
        <p:nvSpPr>
          <p:cNvPr id="13328" name="Text Box 21"/>
          <p:cNvSpPr txBox="1">
            <a:spLocks noChangeArrowheads="1"/>
          </p:cNvSpPr>
          <p:nvPr/>
        </p:nvSpPr>
        <p:spPr bwMode="auto">
          <a:xfrm>
            <a:off x="4500563" y="4506913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4500563" y="4005263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4500563" y="357028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MOS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4B03B7-D92F-4D6B-A183-1E01DEA54D68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4340" name="Picture 23" descr="tran_sc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84313"/>
            <a:ext cx="5119687" cy="4648200"/>
          </a:xfrm>
          <a:noFill/>
        </p:spPr>
      </p:pic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11188" y="3500438"/>
            <a:ext cx="6048375" cy="288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>
              <a:solidFill>
                <a:schemeClr val="bg1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339975" y="1196975"/>
            <a:ext cx="1511300" cy="2663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CMOS Inverter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1B8A101-1DC3-4BC1-B882-6D9E2051F9EC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5365" name="Picture 13" descr="D:\Documents and Settings\Administrator.SZAMANI\My Documents\My Pictures\inv_cmo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6475"/>
            <a:ext cx="23923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CMOS  NAND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" y="1289050"/>
            <a:ext cx="5045075" cy="5270500"/>
            <a:chOff x="231" y="974"/>
            <a:chExt cx="3178" cy="3320"/>
          </a:xfrm>
        </p:grpSpPr>
        <p:sp>
          <p:nvSpPr>
            <p:cNvPr id="16423" name="Line 9"/>
            <p:cNvSpPr>
              <a:spLocks noChangeShapeType="1"/>
            </p:cNvSpPr>
            <p:nvPr/>
          </p:nvSpPr>
          <p:spPr bwMode="auto">
            <a:xfrm>
              <a:off x="1194" y="2116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4" name="Line 10"/>
            <p:cNvSpPr>
              <a:spLocks noChangeShapeType="1"/>
            </p:cNvSpPr>
            <p:nvPr/>
          </p:nvSpPr>
          <p:spPr bwMode="auto">
            <a:xfrm flipH="1">
              <a:off x="1076" y="179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5" name="Line 11"/>
            <p:cNvSpPr>
              <a:spLocks noChangeShapeType="1"/>
            </p:cNvSpPr>
            <p:nvPr/>
          </p:nvSpPr>
          <p:spPr bwMode="auto">
            <a:xfrm>
              <a:off x="1080" y="179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6" name="Line 12"/>
            <p:cNvSpPr>
              <a:spLocks noChangeShapeType="1"/>
            </p:cNvSpPr>
            <p:nvPr/>
          </p:nvSpPr>
          <p:spPr bwMode="auto">
            <a:xfrm>
              <a:off x="1084" y="2112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7" name="Line 13"/>
            <p:cNvSpPr>
              <a:spLocks noChangeShapeType="1"/>
            </p:cNvSpPr>
            <p:nvPr/>
          </p:nvSpPr>
          <p:spPr bwMode="auto">
            <a:xfrm>
              <a:off x="2393" y="1468"/>
              <a:ext cx="0" cy="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8" name="Line 14"/>
            <p:cNvSpPr>
              <a:spLocks noChangeShapeType="1"/>
            </p:cNvSpPr>
            <p:nvPr/>
          </p:nvSpPr>
          <p:spPr bwMode="auto">
            <a:xfrm>
              <a:off x="2390" y="211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9" name="Line 15"/>
            <p:cNvSpPr>
              <a:spLocks noChangeShapeType="1"/>
            </p:cNvSpPr>
            <p:nvPr/>
          </p:nvSpPr>
          <p:spPr bwMode="auto">
            <a:xfrm>
              <a:off x="2400" y="1794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0" name="Line 16"/>
            <p:cNvSpPr>
              <a:spLocks noChangeShapeType="1"/>
            </p:cNvSpPr>
            <p:nvPr/>
          </p:nvSpPr>
          <p:spPr bwMode="auto">
            <a:xfrm>
              <a:off x="2510" y="179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1" name="Line 17"/>
            <p:cNvSpPr>
              <a:spLocks noChangeShapeType="1"/>
            </p:cNvSpPr>
            <p:nvPr/>
          </p:nvSpPr>
          <p:spPr bwMode="auto">
            <a:xfrm flipH="1">
              <a:off x="2380" y="2118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2" name="Line 18"/>
            <p:cNvSpPr>
              <a:spLocks noChangeShapeType="1"/>
            </p:cNvSpPr>
            <p:nvPr/>
          </p:nvSpPr>
          <p:spPr bwMode="auto">
            <a:xfrm>
              <a:off x="1198" y="1470"/>
              <a:ext cx="1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3" name="Line 19"/>
            <p:cNvSpPr>
              <a:spLocks noChangeShapeType="1"/>
            </p:cNvSpPr>
            <p:nvPr/>
          </p:nvSpPr>
          <p:spPr bwMode="auto">
            <a:xfrm>
              <a:off x="1198" y="2454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4" name="Line 20"/>
            <p:cNvSpPr>
              <a:spLocks noChangeShapeType="1"/>
            </p:cNvSpPr>
            <p:nvPr/>
          </p:nvSpPr>
          <p:spPr bwMode="auto">
            <a:xfrm>
              <a:off x="1032" y="1810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5" name="Oval 21"/>
            <p:cNvSpPr>
              <a:spLocks noChangeArrowheads="1"/>
            </p:cNvSpPr>
            <p:nvPr/>
          </p:nvSpPr>
          <p:spPr bwMode="auto">
            <a:xfrm>
              <a:off x="1828" y="2428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6" name="Oval 22"/>
            <p:cNvSpPr>
              <a:spLocks noChangeArrowheads="1"/>
            </p:cNvSpPr>
            <p:nvPr/>
          </p:nvSpPr>
          <p:spPr bwMode="auto">
            <a:xfrm>
              <a:off x="970" y="1930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7" name="Line 23"/>
            <p:cNvSpPr>
              <a:spLocks noChangeShapeType="1"/>
            </p:cNvSpPr>
            <p:nvPr/>
          </p:nvSpPr>
          <p:spPr bwMode="auto">
            <a:xfrm>
              <a:off x="2556" y="18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8" name="Oval 24"/>
            <p:cNvSpPr>
              <a:spLocks noChangeArrowheads="1"/>
            </p:cNvSpPr>
            <p:nvPr/>
          </p:nvSpPr>
          <p:spPr bwMode="auto">
            <a:xfrm>
              <a:off x="2560" y="1936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9" name="Line 25"/>
            <p:cNvSpPr>
              <a:spLocks noChangeShapeType="1"/>
            </p:cNvSpPr>
            <p:nvPr/>
          </p:nvSpPr>
          <p:spPr bwMode="auto">
            <a:xfrm>
              <a:off x="1857" y="2464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0" name="Line 26"/>
            <p:cNvSpPr>
              <a:spLocks noChangeShapeType="1"/>
            </p:cNvSpPr>
            <p:nvPr/>
          </p:nvSpPr>
          <p:spPr bwMode="auto">
            <a:xfrm>
              <a:off x="1860" y="3100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1" name="Line 27"/>
            <p:cNvSpPr>
              <a:spLocks noChangeShapeType="1"/>
            </p:cNvSpPr>
            <p:nvPr/>
          </p:nvSpPr>
          <p:spPr bwMode="auto">
            <a:xfrm flipH="1">
              <a:off x="1736" y="278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2" name="Line 28"/>
            <p:cNvSpPr>
              <a:spLocks noChangeShapeType="1"/>
            </p:cNvSpPr>
            <p:nvPr/>
          </p:nvSpPr>
          <p:spPr bwMode="auto">
            <a:xfrm>
              <a:off x="1740" y="278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3" name="Line 29"/>
            <p:cNvSpPr>
              <a:spLocks noChangeShapeType="1"/>
            </p:cNvSpPr>
            <p:nvPr/>
          </p:nvSpPr>
          <p:spPr bwMode="auto">
            <a:xfrm>
              <a:off x="1744" y="3102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4" name="Line 30"/>
            <p:cNvSpPr>
              <a:spLocks noChangeShapeType="1"/>
            </p:cNvSpPr>
            <p:nvPr/>
          </p:nvSpPr>
          <p:spPr bwMode="auto">
            <a:xfrm>
              <a:off x="1866" y="3778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5" name="Line 31"/>
            <p:cNvSpPr>
              <a:spLocks noChangeShapeType="1"/>
            </p:cNvSpPr>
            <p:nvPr/>
          </p:nvSpPr>
          <p:spPr bwMode="auto">
            <a:xfrm flipH="1">
              <a:off x="1736" y="3456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6" name="Line 32"/>
            <p:cNvSpPr>
              <a:spLocks noChangeShapeType="1"/>
            </p:cNvSpPr>
            <p:nvPr/>
          </p:nvSpPr>
          <p:spPr bwMode="auto">
            <a:xfrm>
              <a:off x="1740" y="3460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7" name="Line 33"/>
            <p:cNvSpPr>
              <a:spLocks noChangeShapeType="1"/>
            </p:cNvSpPr>
            <p:nvPr/>
          </p:nvSpPr>
          <p:spPr bwMode="auto">
            <a:xfrm>
              <a:off x="1744" y="377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8" name="Line 34"/>
            <p:cNvSpPr>
              <a:spLocks noChangeShapeType="1"/>
            </p:cNvSpPr>
            <p:nvPr/>
          </p:nvSpPr>
          <p:spPr bwMode="auto">
            <a:xfrm>
              <a:off x="1704" y="3460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9" name="Line 35"/>
            <p:cNvSpPr>
              <a:spLocks noChangeShapeType="1"/>
            </p:cNvSpPr>
            <p:nvPr/>
          </p:nvSpPr>
          <p:spPr bwMode="auto">
            <a:xfrm>
              <a:off x="1704" y="2794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0" name="Line 36"/>
            <p:cNvSpPr>
              <a:spLocks noChangeShapeType="1"/>
            </p:cNvSpPr>
            <p:nvPr/>
          </p:nvSpPr>
          <p:spPr bwMode="auto">
            <a:xfrm flipH="1">
              <a:off x="656" y="2952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1" name="Line 37"/>
            <p:cNvSpPr>
              <a:spLocks noChangeShapeType="1"/>
            </p:cNvSpPr>
            <p:nvPr/>
          </p:nvSpPr>
          <p:spPr bwMode="auto">
            <a:xfrm flipH="1">
              <a:off x="656" y="3612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2" name="Line 38"/>
            <p:cNvSpPr>
              <a:spLocks noChangeShapeType="1"/>
            </p:cNvSpPr>
            <p:nvPr/>
          </p:nvSpPr>
          <p:spPr bwMode="auto">
            <a:xfrm flipH="1">
              <a:off x="650" y="1962"/>
              <a:ext cx="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3" name="Line 39"/>
            <p:cNvSpPr>
              <a:spLocks noChangeShapeType="1"/>
            </p:cNvSpPr>
            <p:nvPr/>
          </p:nvSpPr>
          <p:spPr bwMode="auto">
            <a:xfrm>
              <a:off x="2620" y="1968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4" name="Line 40"/>
            <p:cNvSpPr>
              <a:spLocks noChangeShapeType="1"/>
            </p:cNvSpPr>
            <p:nvPr/>
          </p:nvSpPr>
          <p:spPr bwMode="auto">
            <a:xfrm flipV="1">
              <a:off x="654" y="1958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5" name="Line 41"/>
            <p:cNvSpPr>
              <a:spLocks noChangeShapeType="1"/>
            </p:cNvSpPr>
            <p:nvPr/>
          </p:nvSpPr>
          <p:spPr bwMode="auto">
            <a:xfrm flipH="1">
              <a:off x="386" y="238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6" name="Oval 42"/>
            <p:cNvSpPr>
              <a:spLocks noChangeArrowheads="1"/>
            </p:cNvSpPr>
            <p:nvPr/>
          </p:nvSpPr>
          <p:spPr bwMode="auto">
            <a:xfrm>
              <a:off x="628" y="2356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7" name="Oval 43"/>
            <p:cNvSpPr>
              <a:spLocks noChangeArrowheads="1"/>
            </p:cNvSpPr>
            <p:nvPr/>
          </p:nvSpPr>
          <p:spPr bwMode="auto">
            <a:xfrm>
              <a:off x="1828" y="2623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8" name="Oval 44"/>
            <p:cNvSpPr>
              <a:spLocks noChangeArrowheads="1"/>
            </p:cNvSpPr>
            <p:nvPr/>
          </p:nvSpPr>
          <p:spPr bwMode="auto">
            <a:xfrm>
              <a:off x="1792" y="1441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9" name="Rectangle 45"/>
            <p:cNvSpPr>
              <a:spLocks noChangeArrowheads="1"/>
            </p:cNvSpPr>
            <p:nvPr/>
          </p:nvSpPr>
          <p:spPr bwMode="auto">
            <a:xfrm>
              <a:off x="1680" y="974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fa-IR" sz="2000" b="0" baseline="-25000">
                  <a:latin typeface="Book Antiqua" panose="0204060205030503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16460" name="Rectangle 46"/>
            <p:cNvSpPr>
              <a:spLocks noChangeArrowheads="1"/>
            </p:cNvSpPr>
            <p:nvPr/>
          </p:nvSpPr>
          <p:spPr bwMode="auto">
            <a:xfrm>
              <a:off x="2928" y="184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61" name="Rectangle 47"/>
            <p:cNvSpPr>
              <a:spLocks noChangeArrowheads="1"/>
            </p:cNvSpPr>
            <p:nvPr/>
          </p:nvSpPr>
          <p:spPr bwMode="auto">
            <a:xfrm>
              <a:off x="477" y="3488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62" name="Rectangle 48"/>
            <p:cNvSpPr>
              <a:spLocks noChangeArrowheads="1"/>
            </p:cNvSpPr>
            <p:nvPr/>
          </p:nvSpPr>
          <p:spPr bwMode="auto">
            <a:xfrm>
              <a:off x="231" y="2252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63" name="Rectangle 49"/>
            <p:cNvSpPr>
              <a:spLocks noChangeArrowheads="1"/>
            </p:cNvSpPr>
            <p:nvPr/>
          </p:nvSpPr>
          <p:spPr bwMode="auto">
            <a:xfrm>
              <a:off x="3126" y="2528"/>
              <a:ext cx="28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16464" name="Rectangle 50"/>
            <p:cNvSpPr>
              <a:spLocks noChangeArrowheads="1"/>
            </p:cNvSpPr>
            <p:nvPr/>
          </p:nvSpPr>
          <p:spPr bwMode="auto">
            <a:xfrm>
              <a:off x="1677" y="4046"/>
              <a:ext cx="3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6465" name="Line 51"/>
            <p:cNvSpPr>
              <a:spLocks noChangeShapeType="1"/>
            </p:cNvSpPr>
            <p:nvPr/>
          </p:nvSpPr>
          <p:spPr bwMode="auto">
            <a:xfrm flipV="1">
              <a:off x="1818" y="121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6" name="Line 52"/>
            <p:cNvSpPr>
              <a:spLocks noChangeShapeType="1"/>
            </p:cNvSpPr>
            <p:nvPr/>
          </p:nvSpPr>
          <p:spPr bwMode="auto">
            <a:xfrm>
              <a:off x="1200" y="147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7" name="Line 53"/>
            <p:cNvSpPr>
              <a:spLocks noChangeShapeType="1"/>
            </p:cNvSpPr>
            <p:nvPr/>
          </p:nvSpPr>
          <p:spPr bwMode="auto">
            <a:xfrm>
              <a:off x="1848" y="2658"/>
              <a:ext cx="1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8" name="Line 54"/>
            <p:cNvSpPr>
              <a:spLocks noChangeShapeType="1"/>
            </p:cNvSpPr>
            <p:nvPr/>
          </p:nvSpPr>
          <p:spPr bwMode="auto">
            <a:xfrm>
              <a:off x="3186" y="2574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795963" y="3571875"/>
            <a:ext cx="1641475" cy="1914525"/>
            <a:chOff x="3786" y="2412"/>
            <a:chExt cx="1034" cy="1206"/>
          </a:xfrm>
        </p:grpSpPr>
        <p:sp>
          <p:nvSpPr>
            <p:cNvPr id="16419" name="Rectangle 56"/>
            <p:cNvSpPr>
              <a:spLocks noChangeArrowheads="1"/>
            </p:cNvSpPr>
            <p:nvPr/>
          </p:nvSpPr>
          <p:spPr bwMode="auto">
            <a:xfrm>
              <a:off x="3786" y="2412"/>
              <a:ext cx="1034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a  b  ab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0  0   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0  1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1  0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6420" name="Line 57"/>
            <p:cNvSpPr>
              <a:spLocks noChangeShapeType="1"/>
            </p:cNvSpPr>
            <p:nvPr/>
          </p:nvSpPr>
          <p:spPr bwMode="auto">
            <a:xfrm>
              <a:off x="4552" y="2466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1" name="Line 58"/>
            <p:cNvSpPr>
              <a:spLocks noChangeShapeType="1"/>
            </p:cNvSpPr>
            <p:nvPr/>
          </p:nvSpPr>
          <p:spPr bwMode="auto">
            <a:xfrm>
              <a:off x="3858" y="2676"/>
              <a:ext cx="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2" name="Line 59"/>
            <p:cNvSpPr>
              <a:spLocks noChangeShapeType="1"/>
            </p:cNvSpPr>
            <p:nvPr/>
          </p:nvSpPr>
          <p:spPr bwMode="auto">
            <a:xfrm>
              <a:off x="4416" y="2502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690688" y="2581275"/>
            <a:ext cx="5029200" cy="3076575"/>
            <a:chOff x="1200" y="1788"/>
            <a:chExt cx="3168" cy="1938"/>
          </a:xfrm>
        </p:grpSpPr>
        <p:sp>
          <p:nvSpPr>
            <p:cNvPr id="16414" name="Line 61"/>
            <p:cNvSpPr>
              <a:spLocks noChangeShapeType="1"/>
            </p:cNvSpPr>
            <p:nvPr/>
          </p:nvSpPr>
          <p:spPr bwMode="auto">
            <a:xfrm>
              <a:off x="1860" y="2784"/>
              <a:ext cx="156" cy="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5" name="Line 62"/>
            <p:cNvSpPr>
              <a:spLocks noChangeShapeType="1"/>
            </p:cNvSpPr>
            <p:nvPr/>
          </p:nvSpPr>
          <p:spPr bwMode="auto">
            <a:xfrm>
              <a:off x="1860" y="3456"/>
              <a:ext cx="156" cy="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6" name="Line 63"/>
            <p:cNvSpPr>
              <a:spLocks noChangeShapeType="1"/>
            </p:cNvSpPr>
            <p:nvPr/>
          </p:nvSpPr>
          <p:spPr bwMode="auto">
            <a:xfrm>
              <a:off x="1200" y="1788"/>
              <a:ext cx="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7" name="Line 64"/>
            <p:cNvSpPr>
              <a:spLocks noChangeShapeType="1"/>
            </p:cNvSpPr>
            <p:nvPr/>
          </p:nvSpPr>
          <p:spPr bwMode="auto">
            <a:xfrm>
              <a:off x="2388" y="1800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8" name="Oval 65"/>
            <p:cNvSpPr>
              <a:spLocks noChangeArrowheads="1"/>
            </p:cNvSpPr>
            <p:nvPr/>
          </p:nvSpPr>
          <p:spPr bwMode="auto">
            <a:xfrm>
              <a:off x="3756" y="2594"/>
              <a:ext cx="612" cy="3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53666" name="Text Box 66"/>
          <p:cNvSpPr txBox="1">
            <a:spLocks noChangeArrowheads="1"/>
          </p:cNvSpPr>
          <p:nvPr/>
        </p:nvSpPr>
        <p:spPr bwMode="auto">
          <a:xfrm>
            <a:off x="6913563" y="39243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690688" y="2581275"/>
            <a:ext cx="5038725" cy="3171825"/>
            <a:chOff x="1200" y="1788"/>
            <a:chExt cx="3174" cy="1998"/>
          </a:xfrm>
        </p:grpSpPr>
        <p:grpSp>
          <p:nvGrpSpPr>
            <p:cNvPr id="16407" name="Group 68"/>
            <p:cNvGrpSpPr>
              <a:grpSpLocks/>
            </p:cNvGrpSpPr>
            <p:nvPr/>
          </p:nvGrpSpPr>
          <p:grpSpPr bwMode="auto">
            <a:xfrm>
              <a:off x="1200" y="1788"/>
              <a:ext cx="1194" cy="1998"/>
              <a:chOff x="1200" y="1788"/>
              <a:chExt cx="1194" cy="1998"/>
            </a:xfrm>
          </p:grpSpPr>
          <p:grpSp>
            <p:nvGrpSpPr>
              <p:cNvPr id="16409" name="Group 69"/>
              <p:cNvGrpSpPr>
                <a:grpSpLocks/>
              </p:cNvGrpSpPr>
              <p:nvPr/>
            </p:nvGrpSpPr>
            <p:grpSpPr bwMode="auto">
              <a:xfrm>
                <a:off x="1860" y="2778"/>
                <a:ext cx="144" cy="1008"/>
                <a:chOff x="1860" y="2778"/>
                <a:chExt cx="144" cy="1008"/>
              </a:xfrm>
            </p:grpSpPr>
            <p:sp>
              <p:nvSpPr>
                <p:cNvPr id="16412" name="Line 70"/>
                <p:cNvSpPr>
                  <a:spLocks noChangeShapeType="1"/>
                </p:cNvSpPr>
                <p:nvPr/>
              </p:nvSpPr>
              <p:spPr bwMode="auto">
                <a:xfrm>
                  <a:off x="1860" y="2778"/>
                  <a:ext cx="144" cy="25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6413" name="Line 71"/>
                <p:cNvSpPr>
                  <a:spLocks noChangeShapeType="1"/>
                </p:cNvSpPr>
                <p:nvPr/>
              </p:nvSpPr>
              <p:spPr bwMode="auto">
                <a:xfrm>
                  <a:off x="1860" y="3456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sp>
            <p:nvSpPr>
              <p:cNvPr id="16410" name="Line 72"/>
              <p:cNvSpPr>
                <a:spLocks noChangeShapeType="1"/>
              </p:cNvSpPr>
              <p:nvPr/>
            </p:nvSpPr>
            <p:spPr bwMode="auto">
              <a:xfrm>
                <a:off x="1200" y="1788"/>
                <a:ext cx="0" cy="3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6411" name="Line 73"/>
              <p:cNvSpPr>
                <a:spLocks noChangeShapeType="1"/>
              </p:cNvSpPr>
              <p:nvPr/>
            </p:nvSpPr>
            <p:spPr bwMode="auto">
              <a:xfrm flipH="1">
                <a:off x="2232" y="1794"/>
                <a:ext cx="162" cy="30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6408" name="Oval 74"/>
            <p:cNvSpPr>
              <a:spLocks noChangeArrowheads="1"/>
            </p:cNvSpPr>
            <p:nvPr/>
          </p:nvSpPr>
          <p:spPr bwMode="auto">
            <a:xfrm>
              <a:off x="3780" y="2917"/>
              <a:ext cx="594" cy="31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6913563" y="43402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690688" y="2590800"/>
            <a:ext cx="5086350" cy="3076575"/>
            <a:chOff x="1200" y="1794"/>
            <a:chExt cx="3204" cy="1938"/>
          </a:xfrm>
        </p:grpSpPr>
        <p:sp>
          <p:nvSpPr>
            <p:cNvPr id="16402" name="Line 77"/>
            <p:cNvSpPr>
              <a:spLocks noChangeShapeType="1"/>
            </p:cNvSpPr>
            <p:nvPr/>
          </p:nvSpPr>
          <p:spPr bwMode="auto">
            <a:xfrm>
              <a:off x="1200" y="1794"/>
              <a:ext cx="16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3" name="Line 78"/>
            <p:cNvSpPr>
              <a:spLocks noChangeShapeType="1"/>
            </p:cNvSpPr>
            <p:nvPr/>
          </p:nvSpPr>
          <p:spPr bwMode="auto">
            <a:xfrm>
              <a:off x="2388" y="1794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4" name="Line 79"/>
            <p:cNvSpPr>
              <a:spLocks noChangeShapeType="1"/>
            </p:cNvSpPr>
            <p:nvPr/>
          </p:nvSpPr>
          <p:spPr bwMode="auto">
            <a:xfrm>
              <a:off x="1854" y="2784"/>
              <a:ext cx="0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5" name="Line 80"/>
            <p:cNvSpPr>
              <a:spLocks noChangeShapeType="1"/>
            </p:cNvSpPr>
            <p:nvPr/>
          </p:nvSpPr>
          <p:spPr bwMode="auto">
            <a:xfrm>
              <a:off x="1854" y="3456"/>
              <a:ext cx="159" cy="2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6" name="Oval 81"/>
            <p:cNvSpPr>
              <a:spLocks noChangeArrowheads="1"/>
            </p:cNvSpPr>
            <p:nvPr/>
          </p:nvSpPr>
          <p:spPr bwMode="auto">
            <a:xfrm>
              <a:off x="3786" y="3162"/>
              <a:ext cx="618" cy="2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fa-IR" altLang="fa-IR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53682" name="Text Box 82"/>
          <p:cNvSpPr txBox="1">
            <a:spLocks noChangeArrowheads="1"/>
          </p:cNvSpPr>
          <p:nvPr/>
        </p:nvSpPr>
        <p:spPr bwMode="auto">
          <a:xfrm>
            <a:off x="6923088" y="47244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1690688" y="2590800"/>
            <a:ext cx="5067300" cy="3152775"/>
            <a:chOff x="1200" y="1794"/>
            <a:chExt cx="3192" cy="1986"/>
          </a:xfrm>
        </p:grpSpPr>
        <p:sp>
          <p:nvSpPr>
            <p:cNvPr id="16397" name="Oval 84"/>
            <p:cNvSpPr>
              <a:spLocks noChangeArrowheads="1"/>
            </p:cNvSpPr>
            <p:nvPr/>
          </p:nvSpPr>
          <p:spPr bwMode="auto">
            <a:xfrm>
              <a:off x="3786" y="3422"/>
              <a:ext cx="606" cy="30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398" name="Line 85"/>
            <p:cNvSpPr>
              <a:spLocks noChangeShapeType="1"/>
            </p:cNvSpPr>
            <p:nvPr/>
          </p:nvSpPr>
          <p:spPr bwMode="auto">
            <a:xfrm>
              <a:off x="1860" y="3456"/>
              <a:ext cx="0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399" name="Line 86"/>
            <p:cNvSpPr>
              <a:spLocks noChangeShapeType="1"/>
            </p:cNvSpPr>
            <p:nvPr/>
          </p:nvSpPr>
          <p:spPr bwMode="auto">
            <a:xfrm>
              <a:off x="1860" y="2784"/>
              <a:ext cx="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0" name="Line 87"/>
            <p:cNvSpPr>
              <a:spLocks noChangeShapeType="1"/>
            </p:cNvSpPr>
            <p:nvPr/>
          </p:nvSpPr>
          <p:spPr bwMode="auto">
            <a:xfrm>
              <a:off x="1200" y="1794"/>
              <a:ext cx="15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1" name="Line 88"/>
            <p:cNvSpPr>
              <a:spLocks noChangeShapeType="1"/>
            </p:cNvSpPr>
            <p:nvPr/>
          </p:nvSpPr>
          <p:spPr bwMode="auto">
            <a:xfrm flipH="1">
              <a:off x="2238" y="1794"/>
              <a:ext cx="15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3689" name="Text Box 89"/>
          <p:cNvSpPr txBox="1">
            <a:spLocks noChangeArrowheads="1"/>
          </p:cNvSpPr>
          <p:nvPr/>
        </p:nvSpPr>
        <p:spPr bwMode="auto">
          <a:xfrm>
            <a:off x="6923088" y="5157788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6" grpId="0" autoUpdateAnimBg="0"/>
      <p:bldP spid="153675" grpId="0" autoUpdateAnimBg="0"/>
      <p:bldP spid="153682" grpId="0" autoUpdateAnimBg="0"/>
      <p:bldP spid="1536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CMOS  NOR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28600" y="1282700"/>
            <a:ext cx="4484688" cy="5270500"/>
            <a:chOff x="237" y="962"/>
            <a:chExt cx="2825" cy="3320"/>
          </a:xfrm>
        </p:grpSpPr>
        <p:sp>
          <p:nvSpPr>
            <p:cNvPr id="17445" name="Line 86"/>
            <p:cNvSpPr>
              <a:spLocks noChangeShapeType="1"/>
            </p:cNvSpPr>
            <p:nvPr/>
          </p:nvSpPr>
          <p:spPr bwMode="auto">
            <a:xfrm flipV="1">
              <a:off x="1194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6" name="Line 87"/>
            <p:cNvSpPr>
              <a:spLocks noChangeShapeType="1"/>
            </p:cNvSpPr>
            <p:nvPr/>
          </p:nvSpPr>
          <p:spPr bwMode="auto">
            <a:xfrm flipH="1">
              <a:off x="1076" y="3492"/>
              <a:ext cx="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7" name="Line 88"/>
            <p:cNvSpPr>
              <a:spLocks noChangeShapeType="1"/>
            </p:cNvSpPr>
            <p:nvPr/>
          </p:nvSpPr>
          <p:spPr bwMode="auto">
            <a:xfrm flipV="1">
              <a:off x="108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8" name="Line 89"/>
            <p:cNvSpPr>
              <a:spLocks noChangeShapeType="1"/>
            </p:cNvSpPr>
            <p:nvPr/>
          </p:nvSpPr>
          <p:spPr bwMode="auto">
            <a:xfrm>
              <a:off x="1084" y="3156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9" name="Line 90"/>
            <p:cNvSpPr>
              <a:spLocks noChangeShapeType="1"/>
            </p:cNvSpPr>
            <p:nvPr/>
          </p:nvSpPr>
          <p:spPr bwMode="auto">
            <a:xfrm flipV="1">
              <a:off x="2393" y="3488"/>
              <a:ext cx="0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0" name="Line 91"/>
            <p:cNvSpPr>
              <a:spLocks noChangeShapeType="1"/>
            </p:cNvSpPr>
            <p:nvPr/>
          </p:nvSpPr>
          <p:spPr bwMode="auto">
            <a:xfrm flipV="1">
              <a:off x="2390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1" name="Line 92"/>
            <p:cNvSpPr>
              <a:spLocks noChangeShapeType="1"/>
            </p:cNvSpPr>
            <p:nvPr/>
          </p:nvSpPr>
          <p:spPr bwMode="auto">
            <a:xfrm>
              <a:off x="2400" y="3492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2" name="Line 93"/>
            <p:cNvSpPr>
              <a:spLocks noChangeShapeType="1"/>
            </p:cNvSpPr>
            <p:nvPr/>
          </p:nvSpPr>
          <p:spPr bwMode="auto">
            <a:xfrm flipV="1">
              <a:off x="251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3" name="Line 94"/>
            <p:cNvSpPr>
              <a:spLocks noChangeShapeType="1"/>
            </p:cNvSpPr>
            <p:nvPr/>
          </p:nvSpPr>
          <p:spPr bwMode="auto">
            <a:xfrm flipH="1">
              <a:off x="2386" y="3156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4" name="Line 95"/>
            <p:cNvSpPr>
              <a:spLocks noChangeShapeType="1"/>
            </p:cNvSpPr>
            <p:nvPr/>
          </p:nvSpPr>
          <p:spPr bwMode="auto">
            <a:xfrm>
              <a:off x="1198" y="3810"/>
              <a:ext cx="1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5" name="Line 96"/>
            <p:cNvSpPr>
              <a:spLocks noChangeShapeType="1"/>
            </p:cNvSpPr>
            <p:nvPr/>
          </p:nvSpPr>
          <p:spPr bwMode="auto">
            <a:xfrm>
              <a:off x="1198" y="2826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6" name="Line 97"/>
            <p:cNvSpPr>
              <a:spLocks noChangeShapeType="1"/>
            </p:cNvSpPr>
            <p:nvPr/>
          </p:nvSpPr>
          <p:spPr bwMode="auto">
            <a:xfrm flipV="1">
              <a:off x="1038" y="315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7" name="Oval 98"/>
            <p:cNvSpPr>
              <a:spLocks noChangeArrowheads="1"/>
            </p:cNvSpPr>
            <p:nvPr/>
          </p:nvSpPr>
          <p:spPr bwMode="auto">
            <a:xfrm>
              <a:off x="1828" y="2794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58" name="Line 99"/>
            <p:cNvSpPr>
              <a:spLocks noChangeShapeType="1"/>
            </p:cNvSpPr>
            <p:nvPr/>
          </p:nvSpPr>
          <p:spPr bwMode="auto">
            <a:xfrm flipV="1">
              <a:off x="2556" y="3152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9" name="Line 100"/>
            <p:cNvSpPr>
              <a:spLocks noChangeShapeType="1"/>
            </p:cNvSpPr>
            <p:nvPr/>
          </p:nvSpPr>
          <p:spPr bwMode="auto">
            <a:xfrm flipV="1">
              <a:off x="1857" y="2504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0" name="Line 101"/>
            <p:cNvSpPr>
              <a:spLocks noChangeShapeType="1"/>
            </p:cNvSpPr>
            <p:nvPr/>
          </p:nvSpPr>
          <p:spPr bwMode="auto">
            <a:xfrm flipV="1">
              <a:off x="1866" y="183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1" name="Line 102"/>
            <p:cNvSpPr>
              <a:spLocks noChangeShapeType="1"/>
            </p:cNvSpPr>
            <p:nvPr/>
          </p:nvSpPr>
          <p:spPr bwMode="auto">
            <a:xfrm flipH="1">
              <a:off x="1736" y="250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2" name="Line 103"/>
            <p:cNvSpPr>
              <a:spLocks noChangeShapeType="1"/>
            </p:cNvSpPr>
            <p:nvPr/>
          </p:nvSpPr>
          <p:spPr bwMode="auto">
            <a:xfrm flipV="1">
              <a:off x="1740" y="2168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3" name="Line 104"/>
            <p:cNvSpPr>
              <a:spLocks noChangeShapeType="1"/>
            </p:cNvSpPr>
            <p:nvPr/>
          </p:nvSpPr>
          <p:spPr bwMode="auto">
            <a:xfrm>
              <a:off x="1744" y="2172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4" name="Line 105"/>
            <p:cNvSpPr>
              <a:spLocks noChangeShapeType="1"/>
            </p:cNvSpPr>
            <p:nvPr/>
          </p:nvSpPr>
          <p:spPr bwMode="auto">
            <a:xfrm flipV="1">
              <a:off x="1848" y="1160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5" name="Line 106"/>
            <p:cNvSpPr>
              <a:spLocks noChangeShapeType="1"/>
            </p:cNvSpPr>
            <p:nvPr/>
          </p:nvSpPr>
          <p:spPr bwMode="auto">
            <a:xfrm flipH="1">
              <a:off x="1736" y="1830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6" name="Line 107"/>
            <p:cNvSpPr>
              <a:spLocks noChangeShapeType="1"/>
            </p:cNvSpPr>
            <p:nvPr/>
          </p:nvSpPr>
          <p:spPr bwMode="auto">
            <a:xfrm flipV="1">
              <a:off x="1740" y="149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7" name="Line 108"/>
            <p:cNvSpPr>
              <a:spLocks noChangeShapeType="1"/>
            </p:cNvSpPr>
            <p:nvPr/>
          </p:nvSpPr>
          <p:spPr bwMode="auto">
            <a:xfrm>
              <a:off x="1744" y="1494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8" name="Line 109"/>
            <p:cNvSpPr>
              <a:spLocks noChangeShapeType="1"/>
            </p:cNvSpPr>
            <p:nvPr/>
          </p:nvSpPr>
          <p:spPr bwMode="auto">
            <a:xfrm flipV="1">
              <a:off x="1704" y="150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9" name="Line 110"/>
            <p:cNvSpPr>
              <a:spLocks noChangeShapeType="1"/>
            </p:cNvSpPr>
            <p:nvPr/>
          </p:nvSpPr>
          <p:spPr bwMode="auto">
            <a:xfrm flipV="1">
              <a:off x="1704" y="2174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0" name="Line 111"/>
            <p:cNvSpPr>
              <a:spLocks noChangeShapeType="1"/>
            </p:cNvSpPr>
            <p:nvPr/>
          </p:nvSpPr>
          <p:spPr bwMode="auto">
            <a:xfrm flipH="1">
              <a:off x="656" y="2334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1" name="Line 112"/>
            <p:cNvSpPr>
              <a:spLocks noChangeShapeType="1"/>
            </p:cNvSpPr>
            <p:nvPr/>
          </p:nvSpPr>
          <p:spPr bwMode="auto">
            <a:xfrm flipH="1">
              <a:off x="656" y="1668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2" name="Line 113"/>
            <p:cNvSpPr>
              <a:spLocks noChangeShapeType="1"/>
            </p:cNvSpPr>
            <p:nvPr/>
          </p:nvSpPr>
          <p:spPr bwMode="auto">
            <a:xfrm flipH="1">
              <a:off x="650" y="3312"/>
              <a:ext cx="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3" name="Line 114"/>
            <p:cNvSpPr>
              <a:spLocks noChangeShapeType="1"/>
            </p:cNvSpPr>
            <p:nvPr/>
          </p:nvSpPr>
          <p:spPr bwMode="auto">
            <a:xfrm>
              <a:off x="2560" y="3312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4" name="Line 115"/>
            <p:cNvSpPr>
              <a:spLocks noChangeShapeType="1"/>
            </p:cNvSpPr>
            <p:nvPr/>
          </p:nvSpPr>
          <p:spPr bwMode="auto">
            <a:xfrm>
              <a:off x="654" y="2338"/>
              <a:ext cx="0" cy="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5" name="Line 116"/>
            <p:cNvSpPr>
              <a:spLocks noChangeShapeType="1"/>
            </p:cNvSpPr>
            <p:nvPr/>
          </p:nvSpPr>
          <p:spPr bwMode="auto">
            <a:xfrm flipH="1">
              <a:off x="386" y="2898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6" name="Oval 117"/>
            <p:cNvSpPr>
              <a:spLocks noChangeArrowheads="1"/>
            </p:cNvSpPr>
            <p:nvPr/>
          </p:nvSpPr>
          <p:spPr bwMode="auto">
            <a:xfrm>
              <a:off x="628" y="2866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7" name="Oval 118"/>
            <p:cNvSpPr>
              <a:spLocks noChangeArrowheads="1"/>
            </p:cNvSpPr>
            <p:nvPr/>
          </p:nvSpPr>
          <p:spPr bwMode="auto">
            <a:xfrm>
              <a:off x="1828" y="2599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8" name="Oval 119"/>
            <p:cNvSpPr>
              <a:spLocks noChangeArrowheads="1"/>
            </p:cNvSpPr>
            <p:nvPr/>
          </p:nvSpPr>
          <p:spPr bwMode="auto">
            <a:xfrm>
              <a:off x="1792" y="3781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9" name="Oval 120"/>
            <p:cNvSpPr>
              <a:spLocks noChangeArrowheads="1"/>
            </p:cNvSpPr>
            <p:nvPr/>
          </p:nvSpPr>
          <p:spPr bwMode="auto">
            <a:xfrm>
              <a:off x="1642" y="2305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80" name="Oval 121"/>
            <p:cNvSpPr>
              <a:spLocks noChangeArrowheads="1"/>
            </p:cNvSpPr>
            <p:nvPr/>
          </p:nvSpPr>
          <p:spPr bwMode="auto">
            <a:xfrm>
              <a:off x="1648" y="1636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81" name="Rectangle 122"/>
            <p:cNvSpPr>
              <a:spLocks noChangeArrowheads="1"/>
            </p:cNvSpPr>
            <p:nvPr/>
          </p:nvSpPr>
          <p:spPr bwMode="auto">
            <a:xfrm>
              <a:off x="1710" y="962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fa-IR" sz="2000" b="0" baseline="-25000">
                  <a:latin typeface="Book Antiqua" panose="0204060205030503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17482" name="Rectangle 123"/>
            <p:cNvSpPr>
              <a:spLocks noChangeArrowheads="1"/>
            </p:cNvSpPr>
            <p:nvPr/>
          </p:nvSpPr>
          <p:spPr bwMode="auto">
            <a:xfrm>
              <a:off x="468" y="1550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3" name="Rectangle 124"/>
            <p:cNvSpPr>
              <a:spLocks noChangeArrowheads="1"/>
            </p:cNvSpPr>
            <p:nvPr/>
          </p:nvSpPr>
          <p:spPr bwMode="auto">
            <a:xfrm>
              <a:off x="2859" y="3212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4" name="Rectangle 125"/>
            <p:cNvSpPr>
              <a:spLocks noChangeArrowheads="1"/>
            </p:cNvSpPr>
            <p:nvPr/>
          </p:nvSpPr>
          <p:spPr bwMode="auto">
            <a:xfrm>
              <a:off x="237" y="2774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85" name="Rectangle 126"/>
            <p:cNvSpPr>
              <a:spLocks noChangeArrowheads="1"/>
            </p:cNvSpPr>
            <p:nvPr/>
          </p:nvSpPr>
          <p:spPr bwMode="auto">
            <a:xfrm>
              <a:off x="2646" y="2522"/>
              <a:ext cx="3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a+b</a:t>
              </a:r>
            </a:p>
          </p:txBody>
        </p:sp>
        <p:sp>
          <p:nvSpPr>
            <p:cNvPr id="17486" name="Rectangle 127"/>
            <p:cNvSpPr>
              <a:spLocks noChangeArrowheads="1"/>
            </p:cNvSpPr>
            <p:nvPr/>
          </p:nvSpPr>
          <p:spPr bwMode="auto">
            <a:xfrm>
              <a:off x="1647" y="4034"/>
              <a:ext cx="3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7487" name="Line 128"/>
            <p:cNvSpPr>
              <a:spLocks noChangeShapeType="1"/>
            </p:cNvSpPr>
            <p:nvPr/>
          </p:nvSpPr>
          <p:spPr bwMode="auto">
            <a:xfrm>
              <a:off x="1870" y="2628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88" name="Line 129"/>
            <p:cNvSpPr>
              <a:spLocks noChangeShapeType="1"/>
            </p:cNvSpPr>
            <p:nvPr/>
          </p:nvSpPr>
          <p:spPr bwMode="auto">
            <a:xfrm>
              <a:off x="2716" y="254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89" name="Line 130"/>
            <p:cNvSpPr>
              <a:spLocks noChangeShapeType="1"/>
            </p:cNvSpPr>
            <p:nvPr/>
          </p:nvSpPr>
          <p:spPr bwMode="auto">
            <a:xfrm flipV="1">
              <a:off x="1194" y="349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90" name="Line 131"/>
            <p:cNvSpPr>
              <a:spLocks noChangeShapeType="1"/>
            </p:cNvSpPr>
            <p:nvPr/>
          </p:nvSpPr>
          <p:spPr bwMode="auto">
            <a:xfrm>
              <a:off x="1818" y="3810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5862638" y="3565525"/>
            <a:ext cx="1824037" cy="1914525"/>
            <a:chOff x="3786" y="2400"/>
            <a:chExt cx="1149" cy="1206"/>
          </a:xfrm>
        </p:grpSpPr>
        <p:sp>
          <p:nvSpPr>
            <p:cNvPr id="17441" name="Rectangle 133"/>
            <p:cNvSpPr>
              <a:spLocks noChangeArrowheads="1"/>
            </p:cNvSpPr>
            <p:nvPr/>
          </p:nvSpPr>
          <p:spPr bwMode="auto">
            <a:xfrm>
              <a:off x="3786" y="2400"/>
              <a:ext cx="1149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a  b  a+b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0  0   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0  1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1  0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7442" name="Line 134"/>
            <p:cNvSpPr>
              <a:spLocks noChangeShapeType="1"/>
            </p:cNvSpPr>
            <p:nvPr/>
          </p:nvSpPr>
          <p:spPr bwMode="auto">
            <a:xfrm>
              <a:off x="4540" y="2472"/>
              <a:ext cx="3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3" name="Line 135"/>
            <p:cNvSpPr>
              <a:spLocks noChangeShapeType="1"/>
            </p:cNvSpPr>
            <p:nvPr/>
          </p:nvSpPr>
          <p:spPr bwMode="auto">
            <a:xfrm>
              <a:off x="3846" y="2652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4" name="Line 136"/>
            <p:cNvSpPr>
              <a:spLocks noChangeShapeType="1"/>
            </p:cNvSpPr>
            <p:nvPr/>
          </p:nvSpPr>
          <p:spPr bwMode="auto">
            <a:xfrm>
              <a:off x="4452" y="2490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1747838" y="2127250"/>
            <a:ext cx="5067300" cy="3190875"/>
            <a:chOff x="1194" y="1494"/>
            <a:chExt cx="3192" cy="2010"/>
          </a:xfrm>
        </p:grpSpPr>
        <p:sp>
          <p:nvSpPr>
            <p:cNvPr id="17436" name="Oval 138"/>
            <p:cNvSpPr>
              <a:spLocks noChangeArrowheads="1"/>
            </p:cNvSpPr>
            <p:nvPr/>
          </p:nvSpPr>
          <p:spPr bwMode="auto">
            <a:xfrm>
              <a:off x="3810" y="2667"/>
              <a:ext cx="576" cy="28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37" name="Line 139"/>
            <p:cNvSpPr>
              <a:spLocks noChangeShapeType="1"/>
            </p:cNvSpPr>
            <p:nvPr/>
          </p:nvSpPr>
          <p:spPr bwMode="auto">
            <a:xfrm>
              <a:off x="1848" y="1494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8" name="Line 140"/>
            <p:cNvSpPr>
              <a:spLocks noChangeShapeType="1"/>
            </p:cNvSpPr>
            <p:nvPr/>
          </p:nvSpPr>
          <p:spPr bwMode="auto">
            <a:xfrm>
              <a:off x="1866" y="2172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9" name="Line 141"/>
            <p:cNvSpPr>
              <a:spLocks noChangeShapeType="1"/>
            </p:cNvSpPr>
            <p:nvPr/>
          </p:nvSpPr>
          <p:spPr bwMode="auto">
            <a:xfrm>
              <a:off x="1194" y="3156"/>
              <a:ext cx="144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0" name="Line 142"/>
            <p:cNvSpPr>
              <a:spLocks noChangeShapeType="1"/>
            </p:cNvSpPr>
            <p:nvPr/>
          </p:nvSpPr>
          <p:spPr bwMode="auto">
            <a:xfrm flipH="1">
              <a:off x="2286" y="3156"/>
              <a:ext cx="102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67" name="Text Box 143"/>
          <p:cNvSpPr txBox="1">
            <a:spLocks noChangeArrowheads="1"/>
          </p:cNvSpPr>
          <p:nvPr/>
        </p:nvSpPr>
        <p:spPr bwMode="auto">
          <a:xfrm>
            <a:off x="7065963" y="39370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1747838" y="2127250"/>
            <a:ext cx="5076825" cy="3200400"/>
            <a:chOff x="1194" y="1494"/>
            <a:chExt cx="3198" cy="2016"/>
          </a:xfrm>
        </p:grpSpPr>
        <p:sp>
          <p:nvSpPr>
            <p:cNvPr id="17431" name="Oval 145"/>
            <p:cNvSpPr>
              <a:spLocks noChangeArrowheads="1"/>
            </p:cNvSpPr>
            <p:nvPr/>
          </p:nvSpPr>
          <p:spPr bwMode="auto">
            <a:xfrm>
              <a:off x="3762" y="2915"/>
              <a:ext cx="630" cy="30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32" name="Line 146"/>
            <p:cNvSpPr>
              <a:spLocks noChangeShapeType="1"/>
            </p:cNvSpPr>
            <p:nvPr/>
          </p:nvSpPr>
          <p:spPr bwMode="auto">
            <a:xfrm>
              <a:off x="1848" y="1494"/>
              <a:ext cx="138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3" name="Line 147"/>
            <p:cNvSpPr>
              <a:spLocks noChangeShapeType="1"/>
            </p:cNvSpPr>
            <p:nvPr/>
          </p:nvSpPr>
          <p:spPr bwMode="auto">
            <a:xfrm>
              <a:off x="1872" y="21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4" name="Line 148"/>
            <p:cNvSpPr>
              <a:spLocks noChangeShapeType="1"/>
            </p:cNvSpPr>
            <p:nvPr/>
          </p:nvSpPr>
          <p:spPr bwMode="auto">
            <a:xfrm>
              <a:off x="2388" y="3156"/>
              <a:ext cx="0" cy="3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5" name="Line 149"/>
            <p:cNvSpPr>
              <a:spLocks noChangeShapeType="1"/>
            </p:cNvSpPr>
            <p:nvPr/>
          </p:nvSpPr>
          <p:spPr bwMode="auto">
            <a:xfrm>
              <a:off x="1194" y="3156"/>
              <a:ext cx="138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74" name="Text Box 150"/>
          <p:cNvSpPr txBox="1">
            <a:spLocks noChangeArrowheads="1"/>
          </p:cNvSpPr>
          <p:nvPr/>
        </p:nvSpPr>
        <p:spPr bwMode="auto">
          <a:xfrm>
            <a:off x="7075488" y="43402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51"/>
          <p:cNvGrpSpPr>
            <a:grpSpLocks/>
          </p:cNvGrpSpPr>
          <p:nvPr/>
        </p:nvGrpSpPr>
        <p:grpSpPr bwMode="auto">
          <a:xfrm>
            <a:off x="1747838" y="2127250"/>
            <a:ext cx="5048250" cy="3209925"/>
            <a:chOff x="1194" y="1494"/>
            <a:chExt cx="3180" cy="2022"/>
          </a:xfrm>
        </p:grpSpPr>
        <p:sp>
          <p:nvSpPr>
            <p:cNvPr id="17426" name="Oval 152"/>
            <p:cNvSpPr>
              <a:spLocks noChangeArrowheads="1"/>
            </p:cNvSpPr>
            <p:nvPr/>
          </p:nvSpPr>
          <p:spPr bwMode="auto">
            <a:xfrm>
              <a:off x="3804" y="3176"/>
              <a:ext cx="570" cy="28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27" name="Line 153"/>
            <p:cNvSpPr>
              <a:spLocks noChangeShapeType="1"/>
            </p:cNvSpPr>
            <p:nvPr/>
          </p:nvSpPr>
          <p:spPr bwMode="auto">
            <a:xfrm>
              <a:off x="1848" y="1494"/>
              <a:ext cx="0" cy="3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8" name="Line 154"/>
            <p:cNvSpPr>
              <a:spLocks noChangeShapeType="1"/>
            </p:cNvSpPr>
            <p:nvPr/>
          </p:nvSpPr>
          <p:spPr bwMode="auto">
            <a:xfrm>
              <a:off x="1866" y="2172"/>
              <a:ext cx="150" cy="3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9" name="Line 155"/>
            <p:cNvSpPr>
              <a:spLocks noChangeShapeType="1"/>
            </p:cNvSpPr>
            <p:nvPr/>
          </p:nvSpPr>
          <p:spPr bwMode="auto">
            <a:xfrm>
              <a:off x="1194" y="3156"/>
              <a:ext cx="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0" name="Line 156"/>
            <p:cNvSpPr>
              <a:spLocks noChangeShapeType="1"/>
            </p:cNvSpPr>
            <p:nvPr/>
          </p:nvSpPr>
          <p:spPr bwMode="auto">
            <a:xfrm flipH="1">
              <a:off x="2292" y="3156"/>
              <a:ext cx="96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81" name="Text Box 157"/>
          <p:cNvSpPr txBox="1">
            <a:spLocks noChangeArrowheads="1"/>
          </p:cNvSpPr>
          <p:nvPr/>
        </p:nvSpPr>
        <p:spPr bwMode="auto">
          <a:xfrm>
            <a:off x="7075488" y="47720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747838" y="2136775"/>
            <a:ext cx="5057775" cy="3473450"/>
            <a:chOff x="1194" y="1500"/>
            <a:chExt cx="3186" cy="2188"/>
          </a:xfrm>
        </p:grpSpPr>
        <p:sp>
          <p:nvSpPr>
            <p:cNvPr id="17421" name="Oval 159"/>
            <p:cNvSpPr>
              <a:spLocks noChangeArrowheads="1"/>
            </p:cNvSpPr>
            <p:nvPr/>
          </p:nvSpPr>
          <p:spPr bwMode="auto">
            <a:xfrm>
              <a:off x="3738" y="3448"/>
              <a:ext cx="642" cy="24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22" name="Line 160"/>
            <p:cNvSpPr>
              <a:spLocks noChangeShapeType="1"/>
            </p:cNvSpPr>
            <p:nvPr/>
          </p:nvSpPr>
          <p:spPr bwMode="auto">
            <a:xfrm>
              <a:off x="1848" y="1500"/>
              <a:ext cx="13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3" name="Line 161"/>
            <p:cNvSpPr>
              <a:spLocks noChangeShapeType="1"/>
            </p:cNvSpPr>
            <p:nvPr/>
          </p:nvSpPr>
          <p:spPr bwMode="auto">
            <a:xfrm>
              <a:off x="1866" y="2172"/>
              <a:ext cx="156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4" name="Line 162"/>
            <p:cNvSpPr>
              <a:spLocks noChangeShapeType="1"/>
            </p:cNvSpPr>
            <p:nvPr/>
          </p:nvSpPr>
          <p:spPr bwMode="auto">
            <a:xfrm>
              <a:off x="1194" y="3156"/>
              <a:ext cx="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5" name="Line 163"/>
            <p:cNvSpPr>
              <a:spLocks noChangeShapeType="1"/>
            </p:cNvSpPr>
            <p:nvPr/>
          </p:nvSpPr>
          <p:spPr bwMode="auto">
            <a:xfrm>
              <a:off x="2388" y="315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88" name="Text Box 164"/>
          <p:cNvSpPr txBox="1">
            <a:spLocks noChangeArrowheads="1"/>
          </p:cNvSpPr>
          <p:nvPr/>
        </p:nvSpPr>
        <p:spPr bwMode="auto">
          <a:xfrm>
            <a:off x="7085013" y="5132388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67" grpId="0" autoUpdateAnimBg="0"/>
      <p:bldP spid="154774" grpId="0" autoUpdateAnimBg="0"/>
      <p:bldP spid="154781" grpId="0" autoUpdateAnimBg="0"/>
      <p:bldP spid="1547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CMOS XOR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61CAC4-3A52-49BA-AF24-FEBDF7289971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8436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60575"/>
            <a:ext cx="31051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r>
              <a:rPr lang="en-US" altLang="fa-IR" smtClean="0"/>
              <a:t>CMOS 3-State (Tri-State) Inverter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B6C289-31A8-4F60-8AAE-B781EE471DD1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76413"/>
            <a:ext cx="2819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B0E1400-D531-4AD4-8B33-2033F1257CDC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600075"/>
            <a:ext cx="27908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19125"/>
            <a:ext cx="26193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Tri-State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E1F364-942F-477D-A177-E1AD10A41E05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21508" name="Picture 13" descr="D:\Documents and Settings\Administrator.SZAMANI\My Documents\My Pictures\inv_cmo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543050"/>
            <a:ext cx="28956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776413"/>
            <a:ext cx="2819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cxnSp>
        <p:nvCxnSpPr>
          <p:cNvPr id="21510" name="Straight Connector 6"/>
          <p:cNvCxnSpPr>
            <a:cxnSpLocks noChangeShapeType="1"/>
          </p:cNvCxnSpPr>
          <p:nvPr/>
        </p:nvCxnSpPr>
        <p:spPr bwMode="auto">
          <a:xfrm>
            <a:off x="3214688" y="3714750"/>
            <a:ext cx="271462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857750" y="2143125"/>
            <a:ext cx="1000125" cy="785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97150" y="2500313"/>
            <a:ext cx="1096963" cy="731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617788" y="4071938"/>
            <a:ext cx="1096962" cy="857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A2205C-02CC-48BC-8881-F1471C88BF7B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Three-State Buffers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Buffer output has 3 states: 0, 1, Z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stands for High-Impedance </a:t>
            </a: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 Open circuit</a:t>
            </a: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EN = 0 </a:t>
            </a: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 out = Z (open circuit)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EN = 1  out = in (regular buffer)</a:t>
            </a:r>
            <a:endParaRPr lang="en-US" altLang="fa-IR" sz="26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398713" y="3579813"/>
            <a:ext cx="546100" cy="636587"/>
            <a:chOff x="1000" y="2479"/>
            <a:chExt cx="212" cy="223"/>
          </a:xfrm>
        </p:grpSpPr>
        <p:sp>
          <p:nvSpPr>
            <p:cNvPr id="4126" name="Line 6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7" name="Line 7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102" name="Line 9"/>
          <p:cNvSpPr>
            <a:spLocks noChangeShapeType="1"/>
          </p:cNvSpPr>
          <p:nvPr/>
        </p:nvSpPr>
        <p:spPr bwMode="auto">
          <a:xfrm flipH="1">
            <a:off x="1878013" y="3911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 flipH="1">
            <a:off x="2944813" y="3911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 flipH="1">
            <a:off x="2716213" y="3378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497013" y="37004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3470275" y="36830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2411413" y="29972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aphicFrame>
        <p:nvGraphicFramePr>
          <p:cNvPr id="2220081" name="Group 49"/>
          <p:cNvGraphicFramePr>
            <a:graphicFrameLocks noGrp="1"/>
          </p:cNvGraphicFramePr>
          <p:nvPr/>
        </p:nvGraphicFramePr>
        <p:xfrm>
          <a:off x="5410200" y="2924175"/>
          <a:ext cx="1981200" cy="18288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E748F5-54B3-46BF-900C-AB669AB310C4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Three-state buffer(BUF)/inverter(INV) symbols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878013" y="2286000"/>
            <a:ext cx="1600200" cy="838200"/>
            <a:chOff x="1183" y="1440"/>
            <a:chExt cx="1008" cy="528"/>
          </a:xfrm>
        </p:grpSpPr>
        <p:grpSp>
          <p:nvGrpSpPr>
            <p:cNvPr id="5166" name="Group 4"/>
            <p:cNvGrpSpPr>
              <a:grpSpLocks/>
            </p:cNvGrpSpPr>
            <p:nvPr/>
          </p:nvGrpSpPr>
          <p:grpSpPr bwMode="auto">
            <a:xfrm>
              <a:off x="1511" y="1567"/>
              <a:ext cx="344" cy="401"/>
              <a:chOff x="1000" y="2479"/>
              <a:chExt cx="212" cy="223"/>
            </a:xfrm>
          </p:grpSpPr>
          <p:sp>
            <p:nvSpPr>
              <p:cNvPr id="5170" name="Line 5"/>
              <p:cNvSpPr>
                <a:spLocks noChangeShapeType="1"/>
              </p:cNvSpPr>
              <p:nvPr/>
            </p:nvSpPr>
            <p:spPr bwMode="auto">
              <a:xfrm flipV="1">
                <a:off x="1003" y="2590"/>
                <a:ext cx="209" cy="112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171" name="Line 6"/>
              <p:cNvSpPr>
                <a:spLocks noChangeShapeType="1"/>
              </p:cNvSpPr>
              <p:nvPr/>
            </p:nvSpPr>
            <p:spPr bwMode="auto">
              <a:xfrm flipH="1" flipV="1">
                <a:off x="1000" y="2479"/>
                <a:ext cx="210" cy="11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172" name="Line 7"/>
              <p:cNvSpPr>
                <a:spLocks noChangeShapeType="1"/>
              </p:cNvSpPr>
              <p:nvPr/>
            </p:nvSpPr>
            <p:spPr bwMode="auto">
              <a:xfrm>
                <a:off x="1002" y="2479"/>
                <a:ext cx="1" cy="22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5167" name="Line 8"/>
            <p:cNvSpPr>
              <a:spLocks noChangeShapeType="1"/>
            </p:cNvSpPr>
            <p:nvPr/>
          </p:nvSpPr>
          <p:spPr bwMode="auto">
            <a:xfrm flipH="1">
              <a:off x="1183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8" name="Line 9"/>
            <p:cNvSpPr>
              <a:spLocks noChangeShapeType="1"/>
            </p:cNvSpPr>
            <p:nvPr/>
          </p:nvSpPr>
          <p:spPr bwMode="auto">
            <a:xfrm flipH="1">
              <a:off x="1855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9" name="Line 10"/>
            <p:cNvSpPr>
              <a:spLocks noChangeShapeType="1"/>
            </p:cNvSpPr>
            <p:nvPr/>
          </p:nvSpPr>
          <p:spPr bwMode="auto">
            <a:xfrm flipH="1">
              <a:off x="1711" y="144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1497013" y="26082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470275" y="25908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411413" y="19050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28" name="Group 14"/>
          <p:cNvGrpSpPr>
            <a:grpSpLocks/>
          </p:cNvGrpSpPr>
          <p:nvPr/>
        </p:nvGrpSpPr>
        <p:grpSpPr bwMode="auto">
          <a:xfrm>
            <a:off x="2474913" y="4545013"/>
            <a:ext cx="546100" cy="636587"/>
            <a:chOff x="1000" y="2479"/>
            <a:chExt cx="212" cy="223"/>
          </a:xfrm>
        </p:grpSpPr>
        <p:sp>
          <p:nvSpPr>
            <p:cNvPr id="5163" name="Line 1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4" name="Line 1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5" name="Line 1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9" name="Line 18"/>
          <p:cNvSpPr>
            <a:spLocks noChangeShapeType="1"/>
          </p:cNvSpPr>
          <p:nvPr/>
        </p:nvSpPr>
        <p:spPr bwMode="auto">
          <a:xfrm flipH="1">
            <a:off x="19542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" name="Line 19"/>
          <p:cNvSpPr>
            <a:spLocks noChangeShapeType="1"/>
          </p:cNvSpPr>
          <p:nvPr/>
        </p:nvSpPr>
        <p:spPr bwMode="auto">
          <a:xfrm flipH="1">
            <a:off x="30210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" name="Line 20"/>
          <p:cNvSpPr>
            <a:spLocks noChangeShapeType="1"/>
          </p:cNvSpPr>
          <p:nvPr/>
        </p:nvSpPr>
        <p:spPr bwMode="auto">
          <a:xfrm flipH="1">
            <a:off x="2819400" y="4267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2" name="Text Box 21"/>
          <p:cNvSpPr txBox="1">
            <a:spLocks noChangeArrowheads="1"/>
          </p:cNvSpPr>
          <p:nvPr/>
        </p:nvSpPr>
        <p:spPr bwMode="auto">
          <a:xfrm>
            <a:off x="1573213" y="46656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33" name="Text Box 22"/>
          <p:cNvSpPr txBox="1">
            <a:spLocks noChangeArrowheads="1"/>
          </p:cNvSpPr>
          <p:nvPr/>
        </p:nvSpPr>
        <p:spPr bwMode="auto">
          <a:xfrm>
            <a:off x="3546475" y="46482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auto">
          <a:xfrm>
            <a:off x="2487613" y="39624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35" name="Group 24"/>
          <p:cNvGrpSpPr>
            <a:grpSpLocks/>
          </p:cNvGrpSpPr>
          <p:nvPr/>
        </p:nvGrpSpPr>
        <p:grpSpPr bwMode="auto">
          <a:xfrm>
            <a:off x="5903913" y="2487613"/>
            <a:ext cx="546100" cy="636587"/>
            <a:chOff x="1000" y="2479"/>
            <a:chExt cx="212" cy="223"/>
          </a:xfrm>
        </p:grpSpPr>
        <p:sp>
          <p:nvSpPr>
            <p:cNvPr id="5160" name="Line 2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1" name="Line 2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2" name="Line 2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36" name="Line 28"/>
          <p:cNvSpPr>
            <a:spLocks noChangeShapeType="1"/>
          </p:cNvSpPr>
          <p:nvPr/>
        </p:nvSpPr>
        <p:spPr bwMode="auto">
          <a:xfrm flipH="1">
            <a:off x="5383213" y="2819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 flipH="1">
            <a:off x="6553200" y="2819400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8" name="Line 30"/>
          <p:cNvSpPr>
            <a:spLocks noChangeShapeType="1"/>
          </p:cNvSpPr>
          <p:nvPr/>
        </p:nvSpPr>
        <p:spPr bwMode="auto">
          <a:xfrm flipH="1">
            <a:off x="6221413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9" name="Text Box 31"/>
          <p:cNvSpPr txBox="1">
            <a:spLocks noChangeArrowheads="1"/>
          </p:cNvSpPr>
          <p:nvPr/>
        </p:nvSpPr>
        <p:spPr bwMode="auto">
          <a:xfrm>
            <a:off x="5002213" y="26082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40" name="Text Box 32"/>
          <p:cNvSpPr txBox="1">
            <a:spLocks noChangeArrowheads="1"/>
          </p:cNvSpPr>
          <p:nvPr/>
        </p:nvSpPr>
        <p:spPr bwMode="auto">
          <a:xfrm>
            <a:off x="6975475" y="25908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5916613" y="19050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42" name="Group 34"/>
          <p:cNvGrpSpPr>
            <a:grpSpLocks/>
          </p:cNvGrpSpPr>
          <p:nvPr/>
        </p:nvGrpSpPr>
        <p:grpSpPr bwMode="auto">
          <a:xfrm>
            <a:off x="5903913" y="4545013"/>
            <a:ext cx="546100" cy="636587"/>
            <a:chOff x="1000" y="2479"/>
            <a:chExt cx="212" cy="223"/>
          </a:xfrm>
        </p:grpSpPr>
        <p:sp>
          <p:nvSpPr>
            <p:cNvPr id="5157" name="Line 3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8" name="Line 3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9" name="Line 3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43" name="Line 38"/>
          <p:cNvSpPr>
            <a:spLocks noChangeShapeType="1"/>
          </p:cNvSpPr>
          <p:nvPr/>
        </p:nvSpPr>
        <p:spPr bwMode="auto">
          <a:xfrm flipH="1">
            <a:off x="53832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4" name="Line 39"/>
          <p:cNvSpPr>
            <a:spLocks noChangeShapeType="1"/>
          </p:cNvSpPr>
          <p:nvPr/>
        </p:nvSpPr>
        <p:spPr bwMode="auto">
          <a:xfrm flipH="1">
            <a:off x="6553200" y="4876800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5" name="Line 40"/>
          <p:cNvSpPr>
            <a:spLocks noChangeShapeType="1"/>
          </p:cNvSpPr>
          <p:nvPr/>
        </p:nvSpPr>
        <p:spPr bwMode="auto">
          <a:xfrm>
            <a:off x="6248400" y="4267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6" name="Text Box 41"/>
          <p:cNvSpPr txBox="1">
            <a:spLocks noChangeArrowheads="1"/>
          </p:cNvSpPr>
          <p:nvPr/>
        </p:nvSpPr>
        <p:spPr bwMode="auto">
          <a:xfrm>
            <a:off x="5002213" y="46656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47" name="Text Box 42"/>
          <p:cNvSpPr txBox="1">
            <a:spLocks noChangeArrowheads="1"/>
          </p:cNvSpPr>
          <p:nvPr/>
        </p:nvSpPr>
        <p:spPr bwMode="auto">
          <a:xfrm>
            <a:off x="6975475" y="46482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48" name="Text Box 43"/>
          <p:cNvSpPr txBox="1">
            <a:spLocks noChangeArrowheads="1"/>
          </p:cNvSpPr>
          <p:nvPr/>
        </p:nvSpPr>
        <p:spPr bwMode="auto">
          <a:xfrm>
            <a:off x="5916613" y="39624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sp>
        <p:nvSpPr>
          <p:cNvPr id="5149" name="Text Box 44"/>
          <p:cNvSpPr txBox="1">
            <a:spLocks noChangeArrowheads="1"/>
          </p:cNvSpPr>
          <p:nvPr/>
        </p:nvSpPr>
        <p:spPr bwMode="auto">
          <a:xfrm>
            <a:off x="1584325" y="3165475"/>
            <a:ext cx="2481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BUF, EN high</a:t>
            </a:r>
          </a:p>
        </p:txBody>
      </p:sp>
      <p:sp>
        <p:nvSpPr>
          <p:cNvPr id="5150" name="Text Box 45"/>
          <p:cNvSpPr txBox="1">
            <a:spLocks noChangeArrowheads="1"/>
          </p:cNvSpPr>
          <p:nvPr/>
        </p:nvSpPr>
        <p:spPr bwMode="auto">
          <a:xfrm>
            <a:off x="1589088" y="5257800"/>
            <a:ext cx="2373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BUF, EN low</a:t>
            </a:r>
          </a:p>
        </p:txBody>
      </p:sp>
      <p:sp>
        <p:nvSpPr>
          <p:cNvPr id="5151" name="Oval 46"/>
          <p:cNvSpPr>
            <a:spLocks noChangeArrowheads="1"/>
          </p:cNvSpPr>
          <p:nvPr/>
        </p:nvSpPr>
        <p:spPr bwMode="auto">
          <a:xfrm>
            <a:off x="2743200" y="45720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2" name="Oval 47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3" name="Oval 48"/>
          <p:cNvSpPr>
            <a:spLocks noChangeArrowheads="1"/>
          </p:cNvSpPr>
          <p:nvPr/>
        </p:nvSpPr>
        <p:spPr bwMode="auto">
          <a:xfrm>
            <a:off x="6400800" y="48006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4" name="Oval 49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5" name="Text Box 50"/>
          <p:cNvSpPr txBox="1">
            <a:spLocks noChangeArrowheads="1"/>
          </p:cNvSpPr>
          <p:nvPr/>
        </p:nvSpPr>
        <p:spPr bwMode="auto">
          <a:xfrm>
            <a:off x="4953000" y="5257800"/>
            <a:ext cx="237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INV, EN low</a:t>
            </a:r>
          </a:p>
        </p:txBody>
      </p:sp>
      <p:sp>
        <p:nvSpPr>
          <p:cNvPr id="5156" name="Text Box 51"/>
          <p:cNvSpPr txBox="1">
            <a:spLocks noChangeArrowheads="1"/>
          </p:cNvSpPr>
          <p:nvPr/>
        </p:nvSpPr>
        <p:spPr bwMode="auto">
          <a:xfrm>
            <a:off x="5029200" y="3200400"/>
            <a:ext cx="248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INV, EN high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8D8C55-FDA3-4723-8223-96E348C5E36A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23050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Outputs of two (or more) gates must not be wired together: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31416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447800" y="41322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2057400" y="34464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2057400" y="44370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2590800" y="3979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 flipV="1">
            <a:off x="2590800" y="344646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2514600" y="3903663"/>
            <a:ext cx="152400" cy="152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3049588" y="3765550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6157" name="Freeform 12"/>
          <p:cNvSpPr>
            <a:spLocks/>
          </p:cNvSpPr>
          <p:nvPr/>
        </p:nvSpPr>
        <p:spPr bwMode="auto">
          <a:xfrm>
            <a:off x="2133600" y="4056063"/>
            <a:ext cx="698500" cy="990600"/>
          </a:xfrm>
          <a:custGeom>
            <a:avLst/>
            <a:gdLst>
              <a:gd name="T0" fmla="*/ 0 w 440"/>
              <a:gd name="T1" fmla="*/ 2147483647 h 624"/>
              <a:gd name="T2" fmla="*/ 2147483647 w 440"/>
              <a:gd name="T3" fmla="*/ 2147483647 h 624"/>
              <a:gd name="T4" fmla="*/ 2147483647 w 440"/>
              <a:gd name="T5" fmla="*/ 0 h 624"/>
              <a:gd name="T6" fmla="*/ 0 60000 65536"/>
              <a:gd name="T7" fmla="*/ 0 60000 65536"/>
              <a:gd name="T8" fmla="*/ 0 60000 65536"/>
              <a:gd name="T9" fmla="*/ 0 w 440"/>
              <a:gd name="T10" fmla="*/ 0 h 624"/>
              <a:gd name="T11" fmla="*/ 440 w 44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624">
                <a:moveTo>
                  <a:pt x="0" y="624"/>
                </a:moveTo>
                <a:cubicBezTo>
                  <a:pt x="164" y="556"/>
                  <a:pt x="328" y="488"/>
                  <a:pt x="384" y="384"/>
                </a:cubicBezTo>
                <a:cubicBezTo>
                  <a:pt x="440" y="280"/>
                  <a:pt x="388" y="140"/>
                  <a:pt x="336" y="0"/>
                </a:cubicBezTo>
              </a:path>
            </a:pathLst>
          </a:custGeom>
          <a:noFill/>
          <a:ln w="25400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828800" y="4984750"/>
            <a:ext cx="77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wired</a:t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851275" y="3444875"/>
            <a:ext cx="43021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If A = B </a:t>
            </a:r>
          </a:p>
          <a:p>
            <a:r>
              <a:rPr lang="en-US" altLang="fa-IR" sz="1800" b="0">
                <a:latin typeface="Comic Sans MS" panose="030F0702030302020204" pitchFamily="66" charset="0"/>
              </a:rPr>
              <a:t>	</a:t>
            </a: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 out = A = B</a:t>
            </a:r>
          </a:p>
          <a:p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If A </a:t>
            </a:r>
            <a:r>
              <a:rPr lang="en-US" altLang="fa-IR" sz="1800" b="0">
                <a:latin typeface="Comic Sans MS" panose="030F0702030302020204" pitchFamily="66" charset="0"/>
                <a:sym typeface="Symbol" panose="05050102010706020507" pitchFamily="18" charset="2"/>
              </a:rPr>
              <a:t> B </a:t>
            </a:r>
          </a:p>
          <a:p>
            <a:r>
              <a:rPr lang="en-US" altLang="fa-IR" sz="1800" b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 a large enough current </a:t>
            </a:r>
            <a:b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can be created, that causes excessive </a:t>
            </a:r>
            <a:b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heating and could damage the circuit.</a:t>
            </a:r>
            <a:endParaRPr lang="en-US" altLang="fa-IR" sz="18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H="1">
            <a:off x="900113" y="33226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 flipH="1">
            <a:off x="900113" y="35385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H="1">
            <a:off x="900113" y="4330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 flipH="1">
            <a:off x="900113" y="454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E39BE1-668E-4CC3-88D8-8943B137270B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Multiplexed output lines using three-state buffers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09600" y="2133600"/>
            <a:ext cx="3379788" cy="2162175"/>
            <a:chOff x="384" y="1344"/>
            <a:chExt cx="2129" cy="1362"/>
          </a:xfrm>
        </p:grpSpPr>
        <p:sp>
          <p:nvSpPr>
            <p:cNvPr id="7266" name="Rectangle 5"/>
            <p:cNvSpPr>
              <a:spLocks noChangeArrowheads="1"/>
            </p:cNvSpPr>
            <p:nvPr/>
          </p:nvSpPr>
          <p:spPr bwMode="auto">
            <a:xfrm>
              <a:off x="768" y="145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67" name="Rectangle 6"/>
            <p:cNvSpPr>
              <a:spLocks noChangeArrowheads="1"/>
            </p:cNvSpPr>
            <p:nvPr/>
          </p:nvSpPr>
          <p:spPr bwMode="auto">
            <a:xfrm>
              <a:off x="768" y="208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68" name="Line 7"/>
            <p:cNvSpPr>
              <a:spLocks noChangeShapeType="1"/>
            </p:cNvSpPr>
            <p:nvPr/>
          </p:nvSpPr>
          <p:spPr bwMode="auto">
            <a:xfrm flipH="1">
              <a:off x="1841" y="198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9" name="Line 8"/>
            <p:cNvSpPr>
              <a:spLocks noChangeShapeType="1"/>
            </p:cNvSpPr>
            <p:nvPr/>
          </p:nvSpPr>
          <p:spPr bwMode="auto">
            <a:xfrm flipH="1" flipV="1">
              <a:off x="1841" y="1650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0" name="Oval 9"/>
            <p:cNvSpPr>
              <a:spLocks noChangeArrowheads="1"/>
            </p:cNvSpPr>
            <p:nvPr/>
          </p:nvSpPr>
          <p:spPr bwMode="auto">
            <a:xfrm>
              <a:off x="1793" y="1938"/>
              <a:ext cx="96" cy="9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71" name="Text Box 10"/>
            <p:cNvSpPr txBox="1">
              <a:spLocks noChangeArrowheads="1"/>
            </p:cNvSpPr>
            <p:nvPr/>
          </p:nvSpPr>
          <p:spPr bwMode="auto">
            <a:xfrm>
              <a:off x="2178" y="1851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out</a:t>
              </a:r>
            </a:p>
          </p:txBody>
        </p:sp>
        <p:grpSp>
          <p:nvGrpSpPr>
            <p:cNvPr id="7272" name="Group 11"/>
            <p:cNvGrpSpPr>
              <a:grpSpLocks/>
            </p:cNvGrpSpPr>
            <p:nvPr/>
          </p:nvGrpSpPr>
          <p:grpSpPr bwMode="auto">
            <a:xfrm>
              <a:off x="1152" y="1362"/>
              <a:ext cx="689" cy="432"/>
              <a:chOff x="1183" y="1440"/>
              <a:chExt cx="1008" cy="528"/>
            </a:xfrm>
          </p:grpSpPr>
          <p:grpSp>
            <p:nvGrpSpPr>
              <p:cNvPr id="7293" name="Group 12"/>
              <p:cNvGrpSpPr>
                <a:grpSpLocks/>
              </p:cNvGrpSpPr>
              <p:nvPr/>
            </p:nvGrpSpPr>
            <p:grpSpPr bwMode="auto">
              <a:xfrm>
                <a:off x="1511" y="1567"/>
                <a:ext cx="344" cy="401"/>
                <a:chOff x="1000" y="2479"/>
                <a:chExt cx="212" cy="223"/>
              </a:xfrm>
            </p:grpSpPr>
            <p:sp>
              <p:nvSpPr>
                <p:cNvPr id="729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03" y="2590"/>
                  <a:ext cx="209" cy="112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000" y="2479"/>
                  <a:ext cx="210" cy="111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9" name="Line 15"/>
                <p:cNvSpPr>
                  <a:spLocks noChangeShapeType="1"/>
                </p:cNvSpPr>
                <p:nvPr/>
              </p:nvSpPr>
              <p:spPr bwMode="auto">
                <a:xfrm>
                  <a:off x="1002" y="2479"/>
                  <a:ext cx="1" cy="223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7294" name="Line 16"/>
              <p:cNvSpPr>
                <a:spLocks noChangeShapeType="1"/>
              </p:cNvSpPr>
              <p:nvPr/>
            </p:nvSpPr>
            <p:spPr bwMode="auto">
              <a:xfrm flipH="1">
                <a:off x="1183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95" name="Line 17"/>
              <p:cNvSpPr>
                <a:spLocks noChangeShapeType="1"/>
              </p:cNvSpPr>
              <p:nvPr/>
            </p:nvSpPr>
            <p:spPr bwMode="auto">
              <a:xfrm flipH="1">
                <a:off x="1855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96" name="Line 18"/>
              <p:cNvSpPr>
                <a:spLocks noChangeShapeType="1"/>
              </p:cNvSpPr>
              <p:nvPr/>
            </p:nvSpPr>
            <p:spPr bwMode="auto">
              <a:xfrm flipH="1">
                <a:off x="1711" y="144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273" name="Group 19"/>
            <p:cNvGrpSpPr>
              <a:grpSpLocks/>
            </p:cNvGrpSpPr>
            <p:nvPr/>
          </p:nvGrpSpPr>
          <p:grpSpPr bwMode="auto">
            <a:xfrm>
              <a:off x="1152" y="1986"/>
              <a:ext cx="689" cy="432"/>
              <a:chOff x="1183" y="1440"/>
              <a:chExt cx="1008" cy="528"/>
            </a:xfrm>
          </p:grpSpPr>
          <p:grpSp>
            <p:nvGrpSpPr>
              <p:cNvPr id="7286" name="Group 20"/>
              <p:cNvGrpSpPr>
                <a:grpSpLocks/>
              </p:cNvGrpSpPr>
              <p:nvPr/>
            </p:nvGrpSpPr>
            <p:grpSpPr bwMode="auto">
              <a:xfrm>
                <a:off x="1511" y="1567"/>
                <a:ext cx="344" cy="401"/>
                <a:chOff x="1000" y="2479"/>
                <a:chExt cx="212" cy="223"/>
              </a:xfrm>
            </p:grpSpPr>
            <p:sp>
              <p:nvSpPr>
                <p:cNvPr id="729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003" y="2590"/>
                  <a:ext cx="209" cy="112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1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0" y="2479"/>
                  <a:ext cx="210" cy="111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2" name="Line 23"/>
                <p:cNvSpPr>
                  <a:spLocks noChangeShapeType="1"/>
                </p:cNvSpPr>
                <p:nvPr/>
              </p:nvSpPr>
              <p:spPr bwMode="auto">
                <a:xfrm>
                  <a:off x="1002" y="2479"/>
                  <a:ext cx="1" cy="223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7287" name="Line 24"/>
              <p:cNvSpPr>
                <a:spLocks noChangeShapeType="1"/>
              </p:cNvSpPr>
              <p:nvPr/>
            </p:nvSpPr>
            <p:spPr bwMode="auto">
              <a:xfrm flipH="1">
                <a:off x="1183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8" name="Line 25"/>
              <p:cNvSpPr>
                <a:spLocks noChangeShapeType="1"/>
              </p:cNvSpPr>
              <p:nvPr/>
            </p:nvSpPr>
            <p:spPr bwMode="auto">
              <a:xfrm flipH="1">
                <a:off x="1855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9" name="Line 26"/>
              <p:cNvSpPr>
                <a:spLocks noChangeShapeType="1"/>
              </p:cNvSpPr>
              <p:nvPr/>
            </p:nvSpPr>
            <p:spPr bwMode="auto">
              <a:xfrm flipH="1">
                <a:off x="1711" y="144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274" name="Line 27"/>
            <p:cNvSpPr>
              <a:spLocks noChangeShapeType="1"/>
            </p:cNvSpPr>
            <p:nvPr/>
          </p:nvSpPr>
          <p:spPr bwMode="auto">
            <a:xfrm flipH="1">
              <a:off x="528" y="136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5" name="Line 28"/>
            <p:cNvSpPr>
              <a:spLocks noChangeShapeType="1"/>
            </p:cNvSpPr>
            <p:nvPr/>
          </p:nvSpPr>
          <p:spPr bwMode="auto">
            <a:xfrm flipH="1">
              <a:off x="528" y="198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6" name="Line 29"/>
            <p:cNvSpPr>
              <a:spLocks noChangeShapeType="1"/>
            </p:cNvSpPr>
            <p:nvPr/>
          </p:nvSpPr>
          <p:spPr bwMode="auto">
            <a:xfrm flipH="1" flipV="1">
              <a:off x="528" y="184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7" name="Oval 30"/>
            <p:cNvSpPr>
              <a:spLocks noChangeArrowheads="1"/>
            </p:cNvSpPr>
            <p:nvPr/>
          </p:nvSpPr>
          <p:spPr bwMode="auto">
            <a:xfrm rot="-5400000">
              <a:off x="501" y="1575"/>
              <a:ext cx="63" cy="87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7278" name="Group 31"/>
            <p:cNvGrpSpPr>
              <a:grpSpLocks/>
            </p:cNvGrpSpPr>
            <p:nvPr/>
          </p:nvGrpSpPr>
          <p:grpSpPr bwMode="auto">
            <a:xfrm>
              <a:off x="384" y="1628"/>
              <a:ext cx="288" cy="214"/>
              <a:chOff x="431" y="1610"/>
              <a:chExt cx="271" cy="214"/>
            </a:xfrm>
          </p:grpSpPr>
          <p:sp>
            <p:nvSpPr>
              <p:cNvPr id="7283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528" y="1648"/>
                <a:ext cx="211" cy="136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4" name="Line 33"/>
              <p:cNvSpPr>
                <a:spLocks noChangeShapeType="1"/>
              </p:cNvSpPr>
              <p:nvPr/>
            </p:nvSpPr>
            <p:spPr bwMode="auto">
              <a:xfrm rot="-5400000" flipH="1" flipV="1">
                <a:off x="393" y="1651"/>
                <a:ext cx="211" cy="135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5" name="Line 34"/>
              <p:cNvSpPr>
                <a:spLocks noChangeShapeType="1"/>
              </p:cNvSpPr>
              <p:nvPr/>
            </p:nvSpPr>
            <p:spPr bwMode="auto">
              <a:xfrm rot="-5400000">
                <a:off x="566" y="1686"/>
                <a:ext cx="1" cy="27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279" name="Line 35"/>
            <p:cNvSpPr>
              <a:spLocks noChangeShapeType="1"/>
            </p:cNvSpPr>
            <p:nvPr/>
          </p:nvSpPr>
          <p:spPr bwMode="auto">
            <a:xfrm flipH="1" flipV="1">
              <a:off x="528" y="136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80" name="Text Box 36"/>
            <p:cNvSpPr txBox="1">
              <a:spLocks noChangeArrowheads="1"/>
            </p:cNvSpPr>
            <p:nvPr/>
          </p:nvSpPr>
          <p:spPr bwMode="auto">
            <a:xfrm>
              <a:off x="1457" y="1344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EN</a:t>
              </a:r>
              <a:r>
                <a:rPr lang="en-US" altLang="fa-IR" sz="1600" b="0" baseline="-2500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81" name="Text Box 37"/>
            <p:cNvSpPr txBox="1">
              <a:spLocks noChangeArrowheads="1"/>
            </p:cNvSpPr>
            <p:nvPr/>
          </p:nvSpPr>
          <p:spPr bwMode="auto">
            <a:xfrm>
              <a:off x="1457" y="2001"/>
              <a:ext cx="3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EN</a:t>
              </a:r>
              <a:r>
                <a:rPr lang="en-US" altLang="fa-IR" sz="1600" b="0" baseline="-250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82" name="Text Box 38"/>
            <p:cNvSpPr txBox="1">
              <a:spLocks noChangeArrowheads="1"/>
            </p:cNvSpPr>
            <p:nvPr/>
          </p:nvSpPr>
          <p:spPr bwMode="auto">
            <a:xfrm>
              <a:off x="401" y="2475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S</a:t>
              </a:r>
            </a:p>
          </p:txBody>
        </p:sp>
      </p:grpSp>
      <p:graphicFrame>
        <p:nvGraphicFramePr>
          <p:cNvPr id="2230407" name="Group 135"/>
          <p:cNvGraphicFramePr>
            <a:graphicFrameLocks noGrp="1"/>
          </p:cNvGraphicFramePr>
          <p:nvPr>
            <p:ph sz="half" idx="2"/>
          </p:nvPr>
        </p:nvGraphicFramePr>
        <p:xfrm>
          <a:off x="4356100" y="1916113"/>
          <a:ext cx="3886200" cy="32924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9288"/>
                <a:gridCol w="646112"/>
                <a:gridCol w="647700"/>
                <a:gridCol w="64770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45" name="AutoShape 111"/>
          <p:cNvSpPr>
            <a:spLocks/>
          </p:cNvSpPr>
          <p:nvPr/>
        </p:nvSpPr>
        <p:spPr bwMode="auto">
          <a:xfrm>
            <a:off x="8316913" y="3810000"/>
            <a:ext cx="152400" cy="1347788"/>
          </a:xfrm>
          <a:prstGeom prst="rightBracket">
            <a:avLst>
              <a:gd name="adj" fmla="val 73698"/>
            </a:avLst>
          </a:prstGeom>
          <a:noFill/>
          <a:ln w="254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246" name="AutoShape 112"/>
          <p:cNvSpPr>
            <a:spLocks/>
          </p:cNvSpPr>
          <p:nvPr/>
        </p:nvSpPr>
        <p:spPr bwMode="auto">
          <a:xfrm>
            <a:off x="8316913" y="2286000"/>
            <a:ext cx="152400" cy="1430338"/>
          </a:xfrm>
          <a:prstGeom prst="rightBracket">
            <a:avLst>
              <a:gd name="adj" fmla="val 78212"/>
            </a:avLst>
          </a:prstGeom>
          <a:noFill/>
          <a:ln w="254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247" name="Text Box 113"/>
          <p:cNvSpPr txBox="1">
            <a:spLocks noChangeArrowheads="1"/>
          </p:cNvSpPr>
          <p:nvPr/>
        </p:nvSpPr>
        <p:spPr bwMode="auto">
          <a:xfrm>
            <a:off x="8431213" y="26812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9966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7248" name="Text Box 114"/>
          <p:cNvSpPr txBox="1">
            <a:spLocks noChangeArrowheads="1"/>
          </p:cNvSpPr>
          <p:nvPr/>
        </p:nvSpPr>
        <p:spPr bwMode="auto">
          <a:xfrm>
            <a:off x="8445500" y="42052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996600"/>
                </a:solidFill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381000" y="2057400"/>
            <a:ext cx="2895600" cy="4481513"/>
            <a:chOff x="240" y="1296"/>
            <a:chExt cx="1824" cy="2823"/>
          </a:xfrm>
        </p:grpSpPr>
        <p:sp>
          <p:nvSpPr>
            <p:cNvPr id="7250" name="AutoShape 116"/>
            <p:cNvSpPr>
              <a:spLocks noChangeArrowheads="1"/>
            </p:cNvSpPr>
            <p:nvPr/>
          </p:nvSpPr>
          <p:spPr bwMode="auto">
            <a:xfrm>
              <a:off x="240" y="1296"/>
              <a:ext cx="1824" cy="139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51" name="AutoShape 117"/>
            <p:cNvSpPr>
              <a:spLocks noChangeArrowheads="1"/>
            </p:cNvSpPr>
            <p:nvPr/>
          </p:nvSpPr>
          <p:spPr bwMode="auto">
            <a:xfrm rot="5400000">
              <a:off x="984" y="2760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7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52" name="Rectangle 118"/>
            <p:cNvSpPr>
              <a:spLocks noChangeArrowheads="1"/>
            </p:cNvSpPr>
            <p:nvPr/>
          </p:nvSpPr>
          <p:spPr bwMode="auto">
            <a:xfrm>
              <a:off x="672" y="3216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53" name="Rectangle 119"/>
            <p:cNvSpPr>
              <a:spLocks noChangeArrowheads="1"/>
            </p:cNvSpPr>
            <p:nvPr/>
          </p:nvSpPr>
          <p:spPr bwMode="auto">
            <a:xfrm>
              <a:off x="672" y="350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54" name="Text Box 120"/>
            <p:cNvSpPr txBox="1">
              <a:spLocks noChangeArrowheads="1"/>
            </p:cNvSpPr>
            <p:nvPr/>
          </p:nvSpPr>
          <p:spPr bwMode="auto">
            <a:xfrm>
              <a:off x="1152" y="388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7255" name="Line 121"/>
            <p:cNvSpPr>
              <a:spLocks noChangeShapeType="1"/>
            </p:cNvSpPr>
            <p:nvPr/>
          </p:nvSpPr>
          <p:spPr bwMode="auto">
            <a:xfrm flipH="1">
              <a:off x="1392" y="35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6" name="Text Box 122"/>
            <p:cNvSpPr txBox="1">
              <a:spLocks noChangeArrowheads="1"/>
            </p:cNvSpPr>
            <p:nvPr/>
          </p:nvSpPr>
          <p:spPr bwMode="auto">
            <a:xfrm>
              <a:off x="1729" y="3369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out</a:t>
              </a:r>
            </a:p>
          </p:txBody>
        </p:sp>
        <p:sp>
          <p:nvSpPr>
            <p:cNvPr id="7257" name="Line 123"/>
            <p:cNvSpPr>
              <a:spLocks noChangeShapeType="1"/>
            </p:cNvSpPr>
            <p:nvPr/>
          </p:nvSpPr>
          <p:spPr bwMode="auto">
            <a:xfrm flipH="1" flipV="1">
              <a:off x="1104" y="3216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8" name="Line 124"/>
            <p:cNvSpPr>
              <a:spLocks noChangeShapeType="1"/>
            </p:cNvSpPr>
            <p:nvPr/>
          </p:nvSpPr>
          <p:spPr bwMode="auto">
            <a:xfrm flipH="1" flipV="1">
              <a:off x="1392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9" name="Line 125"/>
            <p:cNvSpPr>
              <a:spLocks noChangeShapeType="1"/>
            </p:cNvSpPr>
            <p:nvPr/>
          </p:nvSpPr>
          <p:spPr bwMode="auto">
            <a:xfrm>
              <a:off x="1104" y="321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0" name="Line 126"/>
            <p:cNvSpPr>
              <a:spLocks noChangeShapeType="1"/>
            </p:cNvSpPr>
            <p:nvPr/>
          </p:nvSpPr>
          <p:spPr bwMode="auto">
            <a:xfrm flipV="1">
              <a:off x="1104" y="36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1" name="Line 127"/>
            <p:cNvSpPr>
              <a:spLocks noChangeShapeType="1"/>
            </p:cNvSpPr>
            <p:nvPr/>
          </p:nvSpPr>
          <p:spPr bwMode="auto">
            <a:xfrm flipH="1" flipV="1">
              <a:off x="1248" y="37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2" name="Line 128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3" name="Line 129"/>
            <p:cNvSpPr>
              <a:spLocks noChangeShapeType="1"/>
            </p:cNvSpPr>
            <p:nvPr/>
          </p:nvSpPr>
          <p:spPr bwMode="auto">
            <a:xfrm flipH="1" flipV="1">
              <a:off x="960" y="336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4" name="Text Box 130"/>
            <p:cNvSpPr txBox="1">
              <a:spLocks noChangeArrowheads="1"/>
            </p:cNvSpPr>
            <p:nvPr/>
          </p:nvSpPr>
          <p:spPr bwMode="auto">
            <a:xfrm>
              <a:off x="1064" y="3264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4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7265" name="Text Box 131"/>
            <p:cNvSpPr txBox="1">
              <a:spLocks noChangeArrowheads="1"/>
            </p:cNvSpPr>
            <p:nvPr/>
          </p:nvSpPr>
          <p:spPr bwMode="auto">
            <a:xfrm>
              <a:off x="1064" y="350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400" b="0">
                  <a:latin typeface="Comic Sans MS" panose="030F0702030302020204" pitchFamily="66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5E056B-9951-4DB7-83BE-B3F499B454CE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23050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Outputs of </a:t>
            </a:r>
            <a:r>
              <a:rPr lang="en-US" altLang="fa-IR" b="1" smtClean="0">
                <a:solidFill>
                  <a:srgbClr val="CC3300"/>
                </a:solidFill>
              </a:rPr>
              <a:t>some</a:t>
            </a:r>
            <a:r>
              <a:rPr lang="en-US" altLang="fa-IR" smtClean="0"/>
              <a:t> gates can be wired:</a:t>
            </a:r>
          </a:p>
          <a:p>
            <a:pPr lvl="2" eaLnBrk="1" hangingPunct="1"/>
            <a:r>
              <a:rPr lang="en-US" altLang="fa-IR" smtClean="0"/>
              <a:t>The result: O</a:t>
            </a:r>
            <a:r>
              <a:rPr lang="en-US" altLang="fa-IR" baseline="-25000" smtClean="0"/>
              <a:t>1</a:t>
            </a:r>
            <a:r>
              <a:rPr lang="en-US" altLang="fa-IR" smtClean="0"/>
              <a:t> AND O</a:t>
            </a:r>
            <a:r>
              <a:rPr lang="en-US" altLang="fa-IR" baseline="-25000" smtClean="0"/>
              <a:t>2</a:t>
            </a:r>
          </a:p>
          <a:p>
            <a:pPr lvl="3" eaLnBrk="1" hangingPunct="1"/>
            <a:r>
              <a:rPr lang="en-US" altLang="fa-IR" smtClean="0"/>
              <a:t>Open Collector Gates in TTL Technology</a:t>
            </a:r>
          </a:p>
          <a:p>
            <a:pPr lvl="3" eaLnBrk="1" hangingPunct="1"/>
            <a:r>
              <a:rPr lang="en-US" altLang="fa-IR" smtClean="0"/>
              <a:t>Open Drain Gates in CMOS Technology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35734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447800" y="45640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H="1">
            <a:off x="2057400" y="38782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2057400" y="4868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2598738" y="44116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 flipH="1" flipV="1">
            <a:off x="2590800" y="387826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049588" y="4197350"/>
            <a:ext cx="846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Out = </a:t>
            </a:r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900113" y="37544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 flipH="1">
            <a:off x="900113" y="39703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6" name="Line 17"/>
          <p:cNvSpPr>
            <a:spLocks noChangeShapeType="1"/>
          </p:cNvSpPr>
          <p:nvPr/>
        </p:nvSpPr>
        <p:spPr bwMode="auto">
          <a:xfrm flipH="1">
            <a:off x="900113" y="4762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 flipH="1">
            <a:off x="900113" y="4978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2051050" y="3500438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1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2038350" y="4875213"/>
            <a:ext cx="460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3492500" y="4156075"/>
            <a:ext cx="1514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1 </a:t>
            </a:r>
            <a:r>
              <a:rPr lang="en-US" altLang="fa-IR" sz="1800" b="0">
                <a:latin typeface="Comic Sans MS" panose="030F0702030302020204" pitchFamily="66" charset="0"/>
              </a:rPr>
              <a:t>. 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39975" y="4221163"/>
            <a:ext cx="728663" cy="409575"/>
            <a:chOff x="1474" y="3354"/>
            <a:chExt cx="459" cy="258"/>
          </a:xfrm>
        </p:grpSpPr>
        <p:sp>
          <p:nvSpPr>
            <p:cNvPr id="8213" name="Freeform 23"/>
            <p:cNvSpPr>
              <a:spLocks/>
            </p:cNvSpPr>
            <p:nvPr/>
          </p:nvSpPr>
          <p:spPr bwMode="auto">
            <a:xfrm>
              <a:off x="1655" y="3354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4" name="Freeform 24"/>
            <p:cNvSpPr>
              <a:spLocks/>
            </p:cNvSpPr>
            <p:nvPr/>
          </p:nvSpPr>
          <p:spPr bwMode="auto">
            <a:xfrm>
              <a:off x="1474" y="3354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5" name="Freeform 25"/>
            <p:cNvSpPr>
              <a:spLocks/>
            </p:cNvSpPr>
            <p:nvPr/>
          </p:nvSpPr>
          <p:spPr bwMode="auto">
            <a:xfrm>
              <a:off x="1474" y="3594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6" name="Freeform 26"/>
            <p:cNvSpPr>
              <a:spLocks/>
            </p:cNvSpPr>
            <p:nvPr/>
          </p:nvSpPr>
          <p:spPr bwMode="auto">
            <a:xfrm>
              <a:off x="1474" y="3354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7" name="Freeform 27"/>
            <p:cNvSpPr>
              <a:spLocks/>
            </p:cNvSpPr>
            <p:nvPr/>
          </p:nvSpPr>
          <p:spPr bwMode="auto">
            <a:xfrm>
              <a:off x="1795" y="3481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8212" name="Oval 31"/>
          <p:cNvSpPr>
            <a:spLocks noChangeArrowheads="1"/>
          </p:cNvSpPr>
          <p:nvPr/>
        </p:nvSpPr>
        <p:spPr bwMode="auto">
          <a:xfrm>
            <a:off x="2555875" y="4365625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5D842B-10B1-4157-BB03-39D62ED9C56E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062912" cy="15621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Open Collector (Open Drain) NAND Truth Table:</a:t>
            </a:r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2116138" y="3213100"/>
            <a:ext cx="236537" cy="409575"/>
          </a:xfrm>
          <a:custGeom>
            <a:avLst/>
            <a:gdLst>
              <a:gd name="T0" fmla="*/ 2147483647 w 129"/>
              <a:gd name="T1" fmla="*/ 0 h 244"/>
              <a:gd name="T2" fmla="*/ 2147483647 w 129"/>
              <a:gd name="T3" fmla="*/ 2147483647 h 244"/>
              <a:gd name="T4" fmla="*/ 0 w 129"/>
              <a:gd name="T5" fmla="*/ 2147483647 h 244"/>
              <a:gd name="T6" fmla="*/ 2147483647 w 129"/>
              <a:gd name="T7" fmla="*/ 2147483647 h 244"/>
              <a:gd name="T8" fmla="*/ 2147483647 w 129"/>
              <a:gd name="T9" fmla="*/ 2147483647 h 244"/>
              <a:gd name="T10" fmla="*/ 2147483647 w 129"/>
              <a:gd name="T11" fmla="*/ 2147483647 h 244"/>
              <a:gd name="T12" fmla="*/ 2147483647 w 129"/>
              <a:gd name="T13" fmla="*/ 2147483647 h 244"/>
              <a:gd name="T14" fmla="*/ 2147483647 w 129"/>
              <a:gd name="T15" fmla="*/ 2147483647 h 244"/>
              <a:gd name="T16" fmla="*/ 2147483647 w 129"/>
              <a:gd name="T17" fmla="*/ 2147483647 h 244"/>
              <a:gd name="T18" fmla="*/ 2147483647 w 129"/>
              <a:gd name="T19" fmla="*/ 2147483647 h 244"/>
              <a:gd name="T20" fmla="*/ 2147483647 w 129"/>
              <a:gd name="T21" fmla="*/ 2147483647 h 244"/>
              <a:gd name="T22" fmla="*/ 2147483647 w 129"/>
              <a:gd name="T23" fmla="*/ 2147483647 h 244"/>
              <a:gd name="T24" fmla="*/ 2147483647 w 129"/>
              <a:gd name="T25" fmla="*/ 2147483647 h 244"/>
              <a:gd name="T26" fmla="*/ 2147483647 w 129"/>
              <a:gd name="T27" fmla="*/ 2147483647 h 244"/>
              <a:gd name="T28" fmla="*/ 2147483647 w 129"/>
              <a:gd name="T29" fmla="*/ 2147483647 h 244"/>
              <a:gd name="T30" fmla="*/ 2147483647 w 129"/>
              <a:gd name="T31" fmla="*/ 2147483647 h 244"/>
              <a:gd name="T32" fmla="*/ 2147483647 w 129"/>
              <a:gd name="T33" fmla="*/ 2147483647 h 244"/>
              <a:gd name="T34" fmla="*/ 2147483647 w 129"/>
              <a:gd name="T35" fmla="*/ 2147483647 h 244"/>
              <a:gd name="T36" fmla="*/ 2147483647 w 129"/>
              <a:gd name="T37" fmla="*/ 2147483647 h 244"/>
              <a:gd name="T38" fmla="*/ 2147483647 w 129"/>
              <a:gd name="T39" fmla="*/ 2147483647 h 244"/>
              <a:gd name="T40" fmla="*/ 2147483647 w 129"/>
              <a:gd name="T41" fmla="*/ 2147483647 h 244"/>
              <a:gd name="T42" fmla="*/ 2147483647 w 129"/>
              <a:gd name="T43" fmla="*/ 2147483647 h 244"/>
              <a:gd name="T44" fmla="*/ 2147483647 w 129"/>
              <a:gd name="T45" fmla="*/ 2147483647 h 244"/>
              <a:gd name="T46" fmla="*/ 2147483647 w 129"/>
              <a:gd name="T47" fmla="*/ 2147483647 h 244"/>
              <a:gd name="T48" fmla="*/ 2147483647 w 129"/>
              <a:gd name="T49" fmla="*/ 2147483647 h 244"/>
              <a:gd name="T50" fmla="*/ 2147483647 w 129"/>
              <a:gd name="T51" fmla="*/ 2147483647 h 244"/>
              <a:gd name="T52" fmla="*/ 2147483647 w 129"/>
              <a:gd name="T53" fmla="*/ 2147483647 h 244"/>
              <a:gd name="T54" fmla="*/ 2147483647 w 129"/>
              <a:gd name="T55" fmla="*/ 2147483647 h 244"/>
              <a:gd name="T56" fmla="*/ 2147483647 w 129"/>
              <a:gd name="T57" fmla="*/ 2147483647 h 244"/>
              <a:gd name="T58" fmla="*/ 2147483647 w 129"/>
              <a:gd name="T59" fmla="*/ 2147483647 h 244"/>
              <a:gd name="T60" fmla="*/ 2147483647 w 129"/>
              <a:gd name="T61" fmla="*/ 2147483647 h 244"/>
              <a:gd name="T62" fmla="*/ 2147483647 w 129"/>
              <a:gd name="T63" fmla="*/ 2147483647 h 244"/>
              <a:gd name="T64" fmla="*/ 0 w 129"/>
              <a:gd name="T65" fmla="*/ 2147483647 h 244"/>
              <a:gd name="T66" fmla="*/ 2147483647 w 129"/>
              <a:gd name="T67" fmla="*/ 2147483647 h 244"/>
              <a:gd name="T68" fmla="*/ 2147483647 w 129"/>
              <a:gd name="T69" fmla="*/ 2147483647 h 244"/>
              <a:gd name="T70" fmla="*/ 2147483647 w 129"/>
              <a:gd name="T71" fmla="*/ 2147483647 h 244"/>
              <a:gd name="T72" fmla="*/ 2147483647 w 129"/>
              <a:gd name="T73" fmla="*/ 2147483647 h 244"/>
              <a:gd name="T74" fmla="*/ 2147483647 w 129"/>
              <a:gd name="T75" fmla="*/ 2147483647 h 244"/>
              <a:gd name="T76" fmla="*/ 2147483647 w 129"/>
              <a:gd name="T77" fmla="*/ 2147483647 h 244"/>
              <a:gd name="T78" fmla="*/ 2147483647 w 129"/>
              <a:gd name="T79" fmla="*/ 2147483647 h 244"/>
              <a:gd name="T80" fmla="*/ 2147483647 w 129"/>
              <a:gd name="T81" fmla="*/ 2147483647 h 244"/>
              <a:gd name="T82" fmla="*/ 2147483647 w 129"/>
              <a:gd name="T83" fmla="*/ 2147483647 h 244"/>
              <a:gd name="T84" fmla="*/ 2147483647 w 129"/>
              <a:gd name="T85" fmla="*/ 2147483647 h 244"/>
              <a:gd name="T86" fmla="*/ 2147483647 w 129"/>
              <a:gd name="T87" fmla="*/ 2147483647 h 244"/>
              <a:gd name="T88" fmla="*/ 2147483647 w 129"/>
              <a:gd name="T89" fmla="*/ 2147483647 h 244"/>
              <a:gd name="T90" fmla="*/ 2147483647 w 129"/>
              <a:gd name="T91" fmla="*/ 2147483647 h 244"/>
              <a:gd name="T92" fmla="*/ 2147483647 w 129"/>
              <a:gd name="T93" fmla="*/ 2147483647 h 244"/>
              <a:gd name="T94" fmla="*/ 2147483647 w 129"/>
              <a:gd name="T95" fmla="*/ 2147483647 h 244"/>
              <a:gd name="T96" fmla="*/ 2147483647 w 129"/>
              <a:gd name="T97" fmla="*/ 2147483647 h 244"/>
              <a:gd name="T98" fmla="*/ 2147483647 w 129"/>
              <a:gd name="T99" fmla="*/ 2147483647 h 244"/>
              <a:gd name="T100" fmla="*/ 2147483647 w 129"/>
              <a:gd name="T101" fmla="*/ 2147483647 h 244"/>
              <a:gd name="T102" fmla="*/ 2147483647 w 129"/>
              <a:gd name="T103" fmla="*/ 2147483647 h 244"/>
              <a:gd name="T104" fmla="*/ 2147483647 w 129"/>
              <a:gd name="T105" fmla="*/ 2147483647 h 244"/>
              <a:gd name="T106" fmla="*/ 2147483647 w 129"/>
              <a:gd name="T107" fmla="*/ 2147483647 h 244"/>
              <a:gd name="T108" fmla="*/ 2147483647 w 129"/>
              <a:gd name="T109" fmla="*/ 2147483647 h 244"/>
              <a:gd name="T110" fmla="*/ 2147483647 w 129"/>
              <a:gd name="T111" fmla="*/ 2147483647 h 244"/>
              <a:gd name="T112" fmla="*/ 2147483647 w 129"/>
              <a:gd name="T113" fmla="*/ 2147483647 h 244"/>
              <a:gd name="T114" fmla="*/ 2147483647 w 129"/>
              <a:gd name="T115" fmla="*/ 2147483647 h 244"/>
              <a:gd name="T116" fmla="*/ 2147483647 w 129"/>
              <a:gd name="T117" fmla="*/ 2147483647 h 244"/>
              <a:gd name="T118" fmla="*/ 2147483647 w 129"/>
              <a:gd name="T119" fmla="*/ 2147483647 h 244"/>
              <a:gd name="T120" fmla="*/ 2147483647 w 129"/>
              <a:gd name="T121" fmla="*/ 2147483647 h 244"/>
              <a:gd name="T122" fmla="*/ 2147483647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2" name="Freeform 5"/>
          <p:cNvSpPr>
            <a:spLocks/>
          </p:cNvSpPr>
          <p:nvPr/>
        </p:nvSpPr>
        <p:spPr bwMode="auto">
          <a:xfrm>
            <a:off x="1828800" y="3213100"/>
            <a:ext cx="344488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>
            <a:off x="1828800" y="3594100"/>
            <a:ext cx="344488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1828800" y="3213100"/>
            <a:ext cx="31750" cy="409575"/>
          </a:xfrm>
          <a:custGeom>
            <a:avLst/>
            <a:gdLst>
              <a:gd name="T0" fmla="*/ 2147483647 w 17"/>
              <a:gd name="T1" fmla="*/ 2147483647 h 244"/>
              <a:gd name="T2" fmla="*/ 2147483647 w 17"/>
              <a:gd name="T3" fmla="*/ 2147483647 h 244"/>
              <a:gd name="T4" fmla="*/ 2147483647 w 17"/>
              <a:gd name="T5" fmla="*/ 2147483647 h 244"/>
              <a:gd name="T6" fmla="*/ 2147483647 w 17"/>
              <a:gd name="T7" fmla="*/ 0 h 244"/>
              <a:gd name="T8" fmla="*/ 2147483647 w 17"/>
              <a:gd name="T9" fmla="*/ 0 h 244"/>
              <a:gd name="T10" fmla="*/ 2147483647 w 17"/>
              <a:gd name="T11" fmla="*/ 2147483647 h 244"/>
              <a:gd name="T12" fmla="*/ 0 w 17"/>
              <a:gd name="T13" fmla="*/ 2147483647 h 244"/>
              <a:gd name="T14" fmla="*/ 0 w 17"/>
              <a:gd name="T15" fmla="*/ 2147483647 h 244"/>
              <a:gd name="T16" fmla="*/ 2147483647 w 17"/>
              <a:gd name="T17" fmla="*/ 2147483647 h 244"/>
              <a:gd name="T18" fmla="*/ 2147483647 w 17"/>
              <a:gd name="T19" fmla="*/ 2147483647 h 244"/>
              <a:gd name="T20" fmla="*/ 2147483647 w 17"/>
              <a:gd name="T21" fmla="*/ 2147483647 h 244"/>
              <a:gd name="T22" fmla="*/ 2147483647 w 17"/>
              <a:gd name="T23" fmla="*/ 2147483647 h 244"/>
              <a:gd name="T24" fmla="*/ 2147483647 w 17"/>
              <a:gd name="T25" fmla="*/ 2147483647 h 244"/>
              <a:gd name="T26" fmla="*/ 2147483647 w 17"/>
              <a:gd name="T27" fmla="*/ 2147483647 h 244"/>
              <a:gd name="T28" fmla="*/ 2147483647 w 17"/>
              <a:gd name="T29" fmla="*/ 2147483647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2481263" y="3414713"/>
            <a:ext cx="219075" cy="28575"/>
          </a:xfrm>
          <a:custGeom>
            <a:avLst/>
            <a:gdLst>
              <a:gd name="T0" fmla="*/ 2147483647 w 120"/>
              <a:gd name="T1" fmla="*/ 0 h 17"/>
              <a:gd name="T2" fmla="*/ 2147483647 w 120"/>
              <a:gd name="T3" fmla="*/ 0 h 17"/>
              <a:gd name="T4" fmla="*/ 2147483647 w 120"/>
              <a:gd name="T5" fmla="*/ 2147483647 h 17"/>
              <a:gd name="T6" fmla="*/ 0 w 120"/>
              <a:gd name="T7" fmla="*/ 2147483647 h 17"/>
              <a:gd name="T8" fmla="*/ 0 w 120"/>
              <a:gd name="T9" fmla="*/ 2147483647 h 17"/>
              <a:gd name="T10" fmla="*/ 2147483647 w 120"/>
              <a:gd name="T11" fmla="*/ 2147483647 h 17"/>
              <a:gd name="T12" fmla="*/ 2147483647 w 120"/>
              <a:gd name="T13" fmla="*/ 2147483647 h 17"/>
              <a:gd name="T14" fmla="*/ 2147483647 w 120"/>
              <a:gd name="T15" fmla="*/ 2147483647 h 17"/>
              <a:gd name="T16" fmla="*/ 2147483647 w 120"/>
              <a:gd name="T17" fmla="*/ 2147483647 h 17"/>
              <a:gd name="T18" fmla="*/ 2147483647 w 120"/>
              <a:gd name="T19" fmla="*/ 2147483647 h 17"/>
              <a:gd name="T20" fmla="*/ 2147483647 w 120"/>
              <a:gd name="T21" fmla="*/ 2147483647 h 17"/>
              <a:gd name="T22" fmla="*/ 2147483647 w 120"/>
              <a:gd name="T23" fmla="*/ 2147483647 h 17"/>
              <a:gd name="T24" fmla="*/ 2147483647 w 120"/>
              <a:gd name="T25" fmla="*/ 0 h 17"/>
              <a:gd name="T26" fmla="*/ 2147483647 w 120"/>
              <a:gd name="T27" fmla="*/ 0 h 17"/>
              <a:gd name="T28" fmla="*/ 2147483647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1481138" y="3286125"/>
            <a:ext cx="363537" cy="26988"/>
          </a:xfrm>
          <a:custGeom>
            <a:avLst/>
            <a:gdLst>
              <a:gd name="T0" fmla="*/ 2147483647 w 199"/>
              <a:gd name="T1" fmla="*/ 0 h 16"/>
              <a:gd name="T2" fmla="*/ 2147483647 w 199"/>
              <a:gd name="T3" fmla="*/ 0 h 16"/>
              <a:gd name="T4" fmla="*/ 2147483647 w 199"/>
              <a:gd name="T5" fmla="*/ 2147483647 h 16"/>
              <a:gd name="T6" fmla="*/ 0 w 199"/>
              <a:gd name="T7" fmla="*/ 2147483647 h 16"/>
              <a:gd name="T8" fmla="*/ 0 w 199"/>
              <a:gd name="T9" fmla="*/ 2147483647 h 16"/>
              <a:gd name="T10" fmla="*/ 2147483647 w 199"/>
              <a:gd name="T11" fmla="*/ 2147483647 h 16"/>
              <a:gd name="T12" fmla="*/ 2147483647 w 199"/>
              <a:gd name="T13" fmla="*/ 2147483647 h 16"/>
              <a:gd name="T14" fmla="*/ 2147483647 w 199"/>
              <a:gd name="T15" fmla="*/ 2147483647 h 16"/>
              <a:gd name="T16" fmla="*/ 2147483647 w 199"/>
              <a:gd name="T17" fmla="*/ 2147483647 h 16"/>
              <a:gd name="T18" fmla="*/ 2147483647 w 199"/>
              <a:gd name="T19" fmla="*/ 2147483647 h 16"/>
              <a:gd name="T20" fmla="*/ 2147483647 w 199"/>
              <a:gd name="T21" fmla="*/ 2147483647 h 16"/>
              <a:gd name="T22" fmla="*/ 2147483647 w 199"/>
              <a:gd name="T23" fmla="*/ 2147483647 h 16"/>
              <a:gd name="T24" fmla="*/ 2147483647 w 199"/>
              <a:gd name="T25" fmla="*/ 0 h 16"/>
              <a:gd name="T26" fmla="*/ 2147483647 w 199"/>
              <a:gd name="T27" fmla="*/ 0 h 16"/>
              <a:gd name="T28" fmla="*/ 2147483647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7" name="Freeform 13"/>
          <p:cNvSpPr>
            <a:spLocks/>
          </p:cNvSpPr>
          <p:nvPr/>
        </p:nvSpPr>
        <p:spPr bwMode="auto">
          <a:xfrm>
            <a:off x="1476375" y="3502025"/>
            <a:ext cx="363538" cy="26988"/>
          </a:xfrm>
          <a:custGeom>
            <a:avLst/>
            <a:gdLst>
              <a:gd name="T0" fmla="*/ 2147483647 w 199"/>
              <a:gd name="T1" fmla="*/ 0 h 16"/>
              <a:gd name="T2" fmla="*/ 2147483647 w 199"/>
              <a:gd name="T3" fmla="*/ 0 h 16"/>
              <a:gd name="T4" fmla="*/ 2147483647 w 199"/>
              <a:gd name="T5" fmla="*/ 2147483647 h 16"/>
              <a:gd name="T6" fmla="*/ 0 w 199"/>
              <a:gd name="T7" fmla="*/ 2147483647 h 16"/>
              <a:gd name="T8" fmla="*/ 0 w 199"/>
              <a:gd name="T9" fmla="*/ 2147483647 h 16"/>
              <a:gd name="T10" fmla="*/ 2147483647 w 199"/>
              <a:gd name="T11" fmla="*/ 2147483647 h 16"/>
              <a:gd name="T12" fmla="*/ 2147483647 w 199"/>
              <a:gd name="T13" fmla="*/ 2147483647 h 16"/>
              <a:gd name="T14" fmla="*/ 2147483647 w 199"/>
              <a:gd name="T15" fmla="*/ 2147483647 h 16"/>
              <a:gd name="T16" fmla="*/ 2147483647 w 199"/>
              <a:gd name="T17" fmla="*/ 2147483647 h 16"/>
              <a:gd name="T18" fmla="*/ 2147483647 w 199"/>
              <a:gd name="T19" fmla="*/ 2147483647 h 16"/>
              <a:gd name="T20" fmla="*/ 2147483647 w 199"/>
              <a:gd name="T21" fmla="*/ 2147483647 h 16"/>
              <a:gd name="T22" fmla="*/ 2147483647 w 199"/>
              <a:gd name="T23" fmla="*/ 2147483647 h 16"/>
              <a:gd name="T24" fmla="*/ 2147483647 w 199"/>
              <a:gd name="T25" fmla="*/ 0 h 16"/>
              <a:gd name="T26" fmla="*/ 2147483647 w 199"/>
              <a:gd name="T27" fmla="*/ 0 h 16"/>
              <a:gd name="T28" fmla="*/ 2147483647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8" name="Oval 14"/>
          <p:cNvSpPr>
            <a:spLocks noChangeArrowheads="1"/>
          </p:cNvSpPr>
          <p:nvPr/>
        </p:nvSpPr>
        <p:spPr bwMode="auto">
          <a:xfrm>
            <a:off x="2339975" y="3357563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2203741" name="Group 93"/>
          <p:cNvGraphicFramePr>
            <a:graphicFrameLocks noGrp="1"/>
          </p:cNvGraphicFramePr>
          <p:nvPr/>
        </p:nvGraphicFramePr>
        <p:xfrm>
          <a:off x="838200" y="4154488"/>
          <a:ext cx="2365375" cy="2014537"/>
        </p:xfrm>
        <a:graphic>
          <a:graphicData uri="http://schemas.openxmlformats.org/drawingml/2006/table">
            <a:tbl>
              <a:tblPr/>
              <a:tblGrid>
                <a:gridCol w="544513"/>
                <a:gridCol w="455612"/>
                <a:gridCol w="1365250"/>
              </a:tblGrid>
              <a:tr h="429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F=(A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/>
                          <a:cs typeface="Times New Roman" pitchFamily="18" charset="0"/>
                        </a:rPr>
                        <a:t>•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B)’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 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203743" name="Rectangle 95"/>
          <p:cNvSpPr>
            <a:spLocks noChangeArrowheads="1"/>
          </p:cNvSpPr>
          <p:nvPr/>
        </p:nvSpPr>
        <p:spPr bwMode="auto">
          <a:xfrm>
            <a:off x="2987675" y="2216150"/>
            <a:ext cx="547211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28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80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(Hi-Z) (Hi-Impedance):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chemeClr val="accent2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As if it is unconnected.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chemeClr val="accent2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1800" b="0">
              <a:solidFill>
                <a:schemeClr val="accent2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pic>
        <p:nvPicPr>
          <p:cNvPr id="2203748" name="Picture 10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997200"/>
            <a:ext cx="24479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3749" name="Rectangle 101"/>
          <p:cNvSpPr>
            <a:spLocks noChangeArrowheads="1"/>
          </p:cNvSpPr>
          <p:nvPr/>
        </p:nvSpPr>
        <p:spPr bwMode="auto">
          <a:xfrm>
            <a:off x="3348038" y="4962525"/>
            <a:ext cx="40671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gate cannot pull up the output 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needs a resistor to pull it up if an input is ‘0’</a:t>
            </a:r>
            <a:endParaRPr lang="en-US" altLang="fa-IR" sz="2000" b="0"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sp>
        <p:nvSpPr>
          <p:cNvPr id="2203750" name="Rectangle 102"/>
          <p:cNvSpPr>
            <a:spLocks noChangeArrowheads="1"/>
          </p:cNvSpPr>
          <p:nvPr/>
        </p:nvSpPr>
        <p:spPr bwMode="auto">
          <a:xfrm>
            <a:off x="6299200" y="2997200"/>
            <a:ext cx="865188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03751" name="Rectangle 103"/>
          <p:cNvSpPr>
            <a:spLocks noChangeArrowheads="1"/>
          </p:cNvSpPr>
          <p:nvPr/>
        </p:nvSpPr>
        <p:spPr bwMode="auto">
          <a:xfrm flipH="1">
            <a:off x="5076825" y="3213100"/>
            <a:ext cx="1438275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56" name="Text Box 104"/>
          <p:cNvSpPr txBox="1">
            <a:spLocks noChangeArrowheads="1"/>
          </p:cNvSpPr>
          <p:nvPr/>
        </p:nvSpPr>
        <p:spPr bwMode="auto">
          <a:xfrm>
            <a:off x="1835150" y="328453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20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20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743" grpId="0"/>
      <p:bldP spid="2203749" grpId="0"/>
      <p:bldP spid="2203750" grpId="0" animBg="1"/>
      <p:bldP spid="22037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036B41-F7C3-4516-9B87-79557B82BC0C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1219200"/>
            <a:ext cx="4391025" cy="769938"/>
          </a:xfrm>
        </p:spPr>
        <p:txBody>
          <a:bodyPr/>
          <a:lstStyle/>
          <a:p>
            <a:pPr eaLnBrk="1" hangingPunct="1"/>
            <a:r>
              <a:rPr lang="en-US" altLang="fa-IR" smtClean="0"/>
              <a:t>Wired AND:</a:t>
            </a:r>
          </a:p>
        </p:txBody>
      </p:sp>
      <p:pic>
        <p:nvPicPr>
          <p:cNvPr id="1024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628775"/>
            <a:ext cx="21526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7749" name="Rectangle 5"/>
          <p:cNvSpPr>
            <a:spLocks noChangeArrowheads="1"/>
          </p:cNvSpPr>
          <p:nvPr/>
        </p:nvSpPr>
        <p:spPr bwMode="auto">
          <a:xfrm>
            <a:off x="3429000" y="2351088"/>
            <a:ext cx="55276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A and B are "1", output is actively pulled low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C and D are "1", output is actively pulled low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one gate is low, the other high, then low wins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both gates are "1", the output floats, pulled 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      high by resistor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Hence, the two NAND functions are AND'd (wired)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      together!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933825"/>
            <a:ext cx="2263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12"/>
          <p:cNvSpPr>
            <a:spLocks noChangeShapeType="1"/>
          </p:cNvSpPr>
          <p:nvPr/>
        </p:nvSpPr>
        <p:spPr bwMode="auto">
          <a:xfrm flipH="1">
            <a:off x="2266950" y="2781300"/>
            <a:ext cx="1588" cy="1541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 flipH="1">
            <a:off x="1946275" y="4322763"/>
            <a:ext cx="3190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2366963" y="4191000"/>
            <a:ext cx="1127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F </a:t>
            </a:r>
            <a:endParaRPr lang="en-US" altLang="fa-IR"/>
          </a:p>
        </p:txBody>
      </p:sp>
      <p:sp>
        <p:nvSpPr>
          <p:cNvPr id="10251" name="Line 16"/>
          <p:cNvSpPr>
            <a:spLocks noChangeShapeType="1"/>
          </p:cNvSpPr>
          <p:nvPr/>
        </p:nvSpPr>
        <p:spPr bwMode="auto">
          <a:xfrm flipH="1">
            <a:off x="1290638" y="4322763"/>
            <a:ext cx="2524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 flipH="1">
            <a:off x="668338" y="4322763"/>
            <a:ext cx="2524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>
            <a:off x="1020763" y="4191000"/>
            <a:ext cx="1587" cy="6905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1677988" y="4191000"/>
            <a:ext cx="1587" cy="6905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5" name="Rectangle 20"/>
          <p:cNvSpPr>
            <a:spLocks noChangeArrowheads="1"/>
          </p:cNvSpPr>
          <p:nvPr/>
        </p:nvSpPr>
        <p:spPr bwMode="auto">
          <a:xfrm>
            <a:off x="836613" y="4684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auto">
          <a:xfrm>
            <a:off x="1509713" y="4684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10257" name="Line 22"/>
          <p:cNvSpPr>
            <a:spLocks noChangeShapeType="1"/>
          </p:cNvSpPr>
          <p:nvPr/>
        </p:nvSpPr>
        <p:spPr bwMode="auto">
          <a:xfrm>
            <a:off x="668338" y="4322763"/>
            <a:ext cx="1587" cy="1476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8" name="Rectangle 23"/>
          <p:cNvSpPr>
            <a:spLocks noChangeArrowheads="1"/>
          </p:cNvSpPr>
          <p:nvPr/>
        </p:nvSpPr>
        <p:spPr bwMode="auto">
          <a:xfrm>
            <a:off x="349250" y="4405313"/>
            <a:ext cx="223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0 V </a:t>
            </a:r>
            <a:endParaRPr lang="en-US" altLang="fa-IR"/>
          </a:p>
        </p:txBody>
      </p:sp>
      <p:sp>
        <p:nvSpPr>
          <p:cNvPr id="10259" name="Rectangle 24"/>
          <p:cNvSpPr>
            <a:spLocks noChangeArrowheads="1"/>
          </p:cNvSpPr>
          <p:nvPr/>
        </p:nvSpPr>
        <p:spPr bwMode="auto">
          <a:xfrm>
            <a:off x="339725" y="3640138"/>
            <a:ext cx="1800225" cy="101917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0260" name="Group 27"/>
          <p:cNvGrpSpPr>
            <a:grpSpLocks/>
          </p:cNvGrpSpPr>
          <p:nvPr/>
        </p:nvGrpSpPr>
        <p:grpSpPr bwMode="auto">
          <a:xfrm>
            <a:off x="398463" y="3648075"/>
            <a:ext cx="857250" cy="300038"/>
            <a:chOff x="251" y="2298"/>
            <a:chExt cx="540" cy="189"/>
          </a:xfrm>
        </p:grpSpPr>
        <p:sp>
          <p:nvSpPr>
            <p:cNvPr id="10277" name="Rectangle 25"/>
            <p:cNvSpPr>
              <a:spLocks noChangeArrowheads="1"/>
            </p:cNvSpPr>
            <p:nvPr/>
          </p:nvSpPr>
          <p:spPr bwMode="auto">
            <a:xfrm>
              <a:off x="251" y="2298"/>
              <a:ext cx="5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Open-collector </a:t>
              </a:r>
              <a:endParaRPr lang="en-US" altLang="fa-IR"/>
            </a:p>
          </p:txBody>
        </p:sp>
        <p:sp>
          <p:nvSpPr>
            <p:cNvPr id="10278" name="Rectangle 26"/>
            <p:cNvSpPr>
              <a:spLocks noChangeArrowheads="1"/>
            </p:cNvSpPr>
            <p:nvPr/>
          </p:nvSpPr>
          <p:spPr bwMode="auto">
            <a:xfrm>
              <a:off x="326" y="2391"/>
              <a:ext cx="4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NAND gate </a:t>
              </a:r>
              <a:endParaRPr lang="en-US" altLang="fa-IR"/>
            </a:p>
          </p:txBody>
        </p:sp>
      </p:grpSp>
      <p:sp>
        <p:nvSpPr>
          <p:cNvPr id="10261" name="Rectangle 28"/>
          <p:cNvSpPr>
            <a:spLocks noChangeArrowheads="1"/>
          </p:cNvSpPr>
          <p:nvPr/>
        </p:nvSpPr>
        <p:spPr bwMode="auto">
          <a:xfrm>
            <a:off x="1173163" y="3417888"/>
            <a:ext cx="879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Pull-up resistor </a:t>
            </a:r>
            <a:endParaRPr lang="en-US" altLang="fa-IR"/>
          </a:p>
        </p:txBody>
      </p:sp>
      <p:grpSp>
        <p:nvGrpSpPr>
          <p:cNvPr id="10262" name="Group 32"/>
          <p:cNvGrpSpPr>
            <a:grpSpLocks/>
          </p:cNvGrpSpPr>
          <p:nvPr/>
        </p:nvGrpSpPr>
        <p:grpSpPr bwMode="auto">
          <a:xfrm>
            <a:off x="887413" y="4059238"/>
            <a:ext cx="419100" cy="263525"/>
            <a:chOff x="559" y="2557"/>
            <a:chExt cx="264" cy="166"/>
          </a:xfrm>
        </p:grpSpPr>
        <p:pic>
          <p:nvPicPr>
            <p:cNvPr id="10274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2568"/>
              <a:ext cx="7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5" name="Freeform 30"/>
            <p:cNvSpPr>
              <a:spLocks/>
            </p:cNvSpPr>
            <p:nvPr/>
          </p:nvSpPr>
          <p:spPr bwMode="auto">
            <a:xfrm>
              <a:off x="728" y="2557"/>
              <a:ext cx="95" cy="73"/>
            </a:xfrm>
            <a:custGeom>
              <a:avLst/>
              <a:gdLst>
                <a:gd name="T0" fmla="*/ 21 w 95"/>
                <a:gd name="T1" fmla="*/ 73 h 73"/>
                <a:gd name="T2" fmla="*/ 21 w 95"/>
                <a:gd name="T3" fmla="*/ 62 h 73"/>
                <a:gd name="T4" fmla="*/ 11 w 95"/>
                <a:gd name="T5" fmla="*/ 42 h 73"/>
                <a:gd name="T6" fmla="*/ 0 w 95"/>
                <a:gd name="T7" fmla="*/ 31 h 73"/>
                <a:gd name="T8" fmla="*/ 95 w 95"/>
                <a:gd name="T9" fmla="*/ 0 h 73"/>
                <a:gd name="T10" fmla="*/ 21 w 95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73"/>
                <a:gd name="T20" fmla="*/ 95 w 95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73">
                  <a:moveTo>
                    <a:pt x="21" y="73"/>
                  </a:moveTo>
                  <a:lnTo>
                    <a:pt x="21" y="62"/>
                  </a:lnTo>
                  <a:lnTo>
                    <a:pt x="11" y="42"/>
                  </a:lnTo>
                  <a:lnTo>
                    <a:pt x="0" y="31"/>
                  </a:lnTo>
                  <a:lnTo>
                    <a:pt x="95" y="0"/>
                  </a:lnTo>
                  <a:lnTo>
                    <a:pt x="21" y="73"/>
                  </a:lnTo>
                  <a:close/>
                </a:path>
              </a:pathLst>
            </a:custGeom>
            <a:solidFill>
              <a:srgbClr val="197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6" name="Line 31"/>
            <p:cNvSpPr>
              <a:spLocks noChangeShapeType="1"/>
            </p:cNvSpPr>
            <p:nvPr/>
          </p:nvSpPr>
          <p:spPr bwMode="auto">
            <a:xfrm flipV="1">
              <a:off x="559" y="2599"/>
              <a:ext cx="190" cy="124"/>
            </a:xfrm>
            <a:prstGeom prst="line">
              <a:avLst/>
            </a:prstGeom>
            <a:noFill/>
            <a:ln w="17463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63" name="Group 36"/>
          <p:cNvGrpSpPr>
            <a:grpSpLocks/>
          </p:cNvGrpSpPr>
          <p:nvPr/>
        </p:nvGrpSpPr>
        <p:grpSpPr bwMode="auto">
          <a:xfrm>
            <a:off x="1543050" y="4059238"/>
            <a:ext cx="403225" cy="263525"/>
            <a:chOff x="972" y="2557"/>
            <a:chExt cx="254" cy="166"/>
          </a:xfrm>
        </p:grpSpPr>
        <p:pic>
          <p:nvPicPr>
            <p:cNvPr id="10271" name="Picture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" y="2568"/>
              <a:ext cx="7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2" name="Freeform 34"/>
            <p:cNvSpPr>
              <a:spLocks/>
            </p:cNvSpPr>
            <p:nvPr/>
          </p:nvSpPr>
          <p:spPr bwMode="auto">
            <a:xfrm>
              <a:off x="1131" y="2557"/>
              <a:ext cx="95" cy="73"/>
            </a:xfrm>
            <a:custGeom>
              <a:avLst/>
              <a:gdLst>
                <a:gd name="T0" fmla="*/ 31 w 95"/>
                <a:gd name="T1" fmla="*/ 73 h 73"/>
                <a:gd name="T2" fmla="*/ 21 w 95"/>
                <a:gd name="T3" fmla="*/ 62 h 73"/>
                <a:gd name="T4" fmla="*/ 10 w 95"/>
                <a:gd name="T5" fmla="*/ 42 h 73"/>
                <a:gd name="T6" fmla="*/ 0 w 95"/>
                <a:gd name="T7" fmla="*/ 31 h 73"/>
                <a:gd name="T8" fmla="*/ 95 w 95"/>
                <a:gd name="T9" fmla="*/ 0 h 73"/>
                <a:gd name="T10" fmla="*/ 31 w 95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73"/>
                <a:gd name="T20" fmla="*/ 95 w 95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73">
                  <a:moveTo>
                    <a:pt x="31" y="73"/>
                  </a:moveTo>
                  <a:lnTo>
                    <a:pt x="21" y="62"/>
                  </a:lnTo>
                  <a:lnTo>
                    <a:pt x="10" y="42"/>
                  </a:lnTo>
                  <a:lnTo>
                    <a:pt x="0" y="31"/>
                  </a:lnTo>
                  <a:lnTo>
                    <a:pt x="95" y="0"/>
                  </a:lnTo>
                  <a:lnTo>
                    <a:pt x="31" y="73"/>
                  </a:lnTo>
                  <a:close/>
                </a:path>
              </a:pathLst>
            </a:custGeom>
            <a:solidFill>
              <a:srgbClr val="197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3" name="Line 35"/>
            <p:cNvSpPr>
              <a:spLocks noChangeShapeType="1"/>
            </p:cNvSpPr>
            <p:nvPr/>
          </p:nvSpPr>
          <p:spPr bwMode="auto">
            <a:xfrm flipV="1">
              <a:off x="972" y="2599"/>
              <a:ext cx="190" cy="124"/>
            </a:xfrm>
            <a:prstGeom prst="line">
              <a:avLst/>
            </a:prstGeom>
            <a:noFill/>
            <a:ln w="17463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64" name="Rectangle 37"/>
          <p:cNvSpPr>
            <a:spLocks noChangeArrowheads="1"/>
          </p:cNvSpPr>
          <p:nvPr/>
        </p:nvSpPr>
        <p:spPr bwMode="auto">
          <a:xfrm>
            <a:off x="2232025" y="4289425"/>
            <a:ext cx="66675" cy="82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0265" name="Group 48"/>
          <p:cNvGrpSpPr>
            <a:grpSpLocks/>
          </p:cNvGrpSpPr>
          <p:nvPr/>
        </p:nvGrpSpPr>
        <p:grpSpPr bwMode="auto">
          <a:xfrm>
            <a:off x="584200" y="4470400"/>
            <a:ext cx="168275" cy="100013"/>
            <a:chOff x="368" y="2816"/>
            <a:chExt cx="106" cy="63"/>
          </a:xfrm>
        </p:grpSpPr>
        <p:sp>
          <p:nvSpPr>
            <p:cNvPr id="10268" name="Line 45"/>
            <p:cNvSpPr>
              <a:spLocks noChangeShapeType="1"/>
            </p:cNvSpPr>
            <p:nvPr/>
          </p:nvSpPr>
          <p:spPr bwMode="auto">
            <a:xfrm flipH="1">
              <a:off x="368" y="2816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46"/>
            <p:cNvSpPr>
              <a:spLocks noChangeShapeType="1"/>
            </p:cNvSpPr>
            <p:nvPr/>
          </p:nvSpPr>
          <p:spPr bwMode="auto">
            <a:xfrm flipH="1">
              <a:off x="379" y="2847"/>
              <a:ext cx="7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47"/>
            <p:cNvSpPr>
              <a:spLocks noChangeShapeType="1"/>
            </p:cNvSpPr>
            <p:nvPr/>
          </p:nvSpPr>
          <p:spPr bwMode="auto">
            <a:xfrm flipH="1">
              <a:off x="400" y="2878"/>
              <a:ext cx="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66" name="Text Box 55"/>
          <p:cNvSpPr txBox="1">
            <a:spLocks noChangeArrowheads="1"/>
          </p:cNvSpPr>
          <p:nvPr/>
        </p:nvSpPr>
        <p:spPr bwMode="auto">
          <a:xfrm>
            <a:off x="4859338" y="494188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0267" name="Text Box 56"/>
          <p:cNvSpPr txBox="1">
            <a:spLocks noChangeArrowheads="1"/>
          </p:cNvSpPr>
          <p:nvPr/>
        </p:nvSpPr>
        <p:spPr bwMode="auto">
          <a:xfrm>
            <a:off x="4859338" y="5730875"/>
            <a:ext cx="5048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7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7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07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07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07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7514A0-34AD-4E61-AC01-F0F63E18DB01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8" y="1003300"/>
            <a:ext cx="5133975" cy="914400"/>
          </a:xfrm>
        </p:spPr>
        <p:txBody>
          <a:bodyPr/>
          <a:lstStyle/>
          <a:p>
            <a:pPr marL="914400" lvl="1" indent="-457200" eaLnBrk="1" hangingPunct="1"/>
            <a:r>
              <a:rPr lang="en-US" altLang="fa-IR" sz="2500" smtClean="0"/>
              <a:t>Find Sum-of-Product form.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981075"/>
            <a:ext cx="2289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869" name="Rectangle 5"/>
          <p:cNvSpPr>
            <a:spLocks noChangeArrowheads="1"/>
          </p:cNvSpPr>
          <p:nvPr/>
        </p:nvSpPr>
        <p:spPr bwMode="auto">
          <a:xfrm>
            <a:off x="107950" y="2946400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Inventers can be added</a:t>
            </a:r>
          </a:p>
        </p:txBody>
      </p:sp>
      <p:pic>
        <p:nvPicPr>
          <p:cNvPr id="221287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9788" y="2924175"/>
            <a:ext cx="3378200" cy="1565275"/>
          </a:xfrm>
          <a:noFill/>
        </p:spPr>
      </p:pic>
      <p:pic>
        <p:nvPicPr>
          <p:cNvPr id="22128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52963"/>
            <a:ext cx="30241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872" name="Rectangle 8"/>
          <p:cNvSpPr>
            <a:spLocks noChangeArrowheads="1"/>
          </p:cNvSpPr>
          <p:nvPr/>
        </p:nvSpPr>
        <p:spPr bwMode="auto">
          <a:xfrm>
            <a:off x="107950" y="494188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Equivalent NAND-only</a:t>
            </a:r>
          </a:p>
        </p:txBody>
      </p:sp>
      <p:sp>
        <p:nvSpPr>
          <p:cNvPr id="2212883" name="Rectangle 19"/>
          <p:cNvSpPr>
            <a:spLocks noChangeArrowheads="1"/>
          </p:cNvSpPr>
          <p:nvPr/>
        </p:nvSpPr>
        <p:spPr bwMode="auto">
          <a:xfrm>
            <a:off x="7164388" y="5157788"/>
            <a:ext cx="8636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164388" y="5229225"/>
            <a:ext cx="1223962" cy="409575"/>
            <a:chOff x="930" y="2356"/>
            <a:chExt cx="771" cy="258"/>
          </a:xfrm>
        </p:grpSpPr>
        <p:sp>
          <p:nvSpPr>
            <p:cNvPr id="11276" name="Freeform 9"/>
            <p:cNvSpPr>
              <a:spLocks/>
            </p:cNvSpPr>
            <p:nvPr/>
          </p:nvSpPr>
          <p:spPr bwMode="auto">
            <a:xfrm>
              <a:off x="1333" y="2356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7" name="Freeform 10"/>
            <p:cNvSpPr>
              <a:spLocks/>
            </p:cNvSpPr>
            <p:nvPr/>
          </p:nvSpPr>
          <p:spPr bwMode="auto">
            <a:xfrm>
              <a:off x="1152" y="2356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8" name="Freeform 11"/>
            <p:cNvSpPr>
              <a:spLocks/>
            </p:cNvSpPr>
            <p:nvPr/>
          </p:nvSpPr>
          <p:spPr bwMode="auto">
            <a:xfrm>
              <a:off x="1152" y="2596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9" name="Freeform 12"/>
            <p:cNvSpPr>
              <a:spLocks/>
            </p:cNvSpPr>
            <p:nvPr/>
          </p:nvSpPr>
          <p:spPr bwMode="auto">
            <a:xfrm>
              <a:off x="1152" y="2356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0" name="Freeform 13"/>
            <p:cNvSpPr>
              <a:spLocks/>
            </p:cNvSpPr>
            <p:nvPr/>
          </p:nvSpPr>
          <p:spPr bwMode="auto">
            <a:xfrm>
              <a:off x="1563" y="2483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1" name="Freeform 14"/>
            <p:cNvSpPr>
              <a:spLocks/>
            </p:cNvSpPr>
            <p:nvPr/>
          </p:nvSpPr>
          <p:spPr bwMode="auto">
            <a:xfrm>
              <a:off x="933" y="2402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2" name="Freeform 15"/>
            <p:cNvSpPr>
              <a:spLocks/>
            </p:cNvSpPr>
            <p:nvPr/>
          </p:nvSpPr>
          <p:spPr bwMode="auto">
            <a:xfrm>
              <a:off x="930" y="253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3" name="Oval 16"/>
            <p:cNvSpPr>
              <a:spLocks noChangeArrowheads="1"/>
            </p:cNvSpPr>
            <p:nvPr/>
          </p:nvSpPr>
          <p:spPr bwMode="auto">
            <a:xfrm>
              <a:off x="1474" y="2447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4" name="Freeform 18"/>
            <p:cNvSpPr>
              <a:spLocks/>
            </p:cNvSpPr>
            <p:nvPr/>
          </p:nvSpPr>
          <p:spPr bwMode="auto">
            <a:xfrm>
              <a:off x="930" y="247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869" grpId="0"/>
      <p:bldP spid="2212872" grpId="0"/>
      <p:bldP spid="2212883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61866</TotalTime>
  <Words>572</Words>
  <Application>Microsoft Office PowerPoint</Application>
  <PresentationFormat>On-screen Show (4:3)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Arial</vt:lpstr>
      <vt:lpstr>Titr</vt:lpstr>
      <vt:lpstr>Zar</vt:lpstr>
      <vt:lpstr>Wingdings</vt:lpstr>
      <vt:lpstr>Comic Sans MS</vt:lpstr>
      <vt:lpstr>Symbol</vt:lpstr>
      <vt:lpstr>굴림</vt:lpstr>
      <vt:lpstr>Book Antiqua</vt:lpstr>
      <vt:lpstr>Courier New</vt:lpstr>
      <vt:lpstr>1_presentation_template</vt:lpstr>
      <vt:lpstr>Buffers</vt:lpstr>
      <vt:lpstr>Three-State Buffers</vt:lpstr>
      <vt:lpstr>Three-state buffer(BUF)/inverter(INV) symbols</vt:lpstr>
      <vt:lpstr>Open Collector/Drain Gates</vt:lpstr>
      <vt:lpstr>Multiplexed output lines using three-state buffers</vt:lpstr>
      <vt:lpstr>Open Collector/Drain Gates</vt:lpstr>
      <vt:lpstr>Open Collector/Drain Gates</vt:lpstr>
      <vt:lpstr>Open Collector/Drain Gates</vt:lpstr>
      <vt:lpstr>NAND-Only Implementation</vt:lpstr>
      <vt:lpstr>NAND-Only Implementation</vt:lpstr>
      <vt:lpstr>Another Method</vt:lpstr>
      <vt:lpstr>MOS Transistors</vt:lpstr>
      <vt:lpstr>CMOS Inverter</vt:lpstr>
      <vt:lpstr>CMOS  NAND</vt:lpstr>
      <vt:lpstr>CMOS  NOR</vt:lpstr>
      <vt:lpstr>CMOS XOR</vt:lpstr>
      <vt:lpstr>CMOS 3-State (Tri-State) Inverter</vt:lpstr>
      <vt:lpstr>PowerPoint Presentation</vt:lpstr>
      <vt:lpstr>Tri-State 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434</cp:revision>
  <dcterms:created xsi:type="dcterms:W3CDTF">1601-01-01T00:00:00Z</dcterms:created>
  <dcterms:modified xsi:type="dcterms:W3CDTF">2021-01-03T10:36:56Z</dcterms:modified>
</cp:coreProperties>
</file>