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5"/>
  </p:notesMasterIdLst>
  <p:sldIdLst>
    <p:sldId id="290" r:id="rId2"/>
    <p:sldId id="352" r:id="rId3"/>
    <p:sldId id="353" r:id="rId4"/>
    <p:sldId id="355" r:id="rId5"/>
    <p:sldId id="354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77" r:id="rId20"/>
    <p:sldId id="369" r:id="rId21"/>
    <p:sldId id="370" r:id="rId22"/>
    <p:sldId id="371" r:id="rId23"/>
    <p:sldId id="372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33CC33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15" autoAdjust="0"/>
  </p:normalViewPr>
  <p:slideViewPr>
    <p:cSldViewPr>
      <p:cViewPr varScale="1">
        <p:scale>
          <a:sx n="67" d="100"/>
          <a:sy n="67" d="100"/>
        </p:scale>
        <p:origin x="1040" y="35"/>
      </p:cViewPr>
      <p:guideLst>
        <p:guide orient="horz" pos="179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D9127DF-24B7-49E5-B53B-E490EBFC44D2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03356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DC0A77-3444-4636-AF35-D839C52833ED}" type="slidenum">
              <a:rPr lang="en-US" altLang="fa-IR" sz="1200" b="0"/>
              <a:pPr eaLnBrk="1" hangingPunct="1"/>
              <a:t>1</a:t>
            </a:fld>
            <a:endParaRPr lang="en-US" altLang="fa-IR" sz="1200" b="0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357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01A5AE-D846-4BB7-A395-82479198F0DB}" type="slidenum">
              <a:rPr lang="en-US" altLang="fa-IR" sz="1200" b="0"/>
              <a:pPr eaLnBrk="1" hangingPunct="1"/>
              <a:t>10</a:t>
            </a:fld>
            <a:endParaRPr lang="en-US" altLang="fa-IR" sz="1200" b="0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071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4701AE-3E7B-432F-A2AB-5AC460003EAF}" type="slidenum">
              <a:rPr lang="en-US" altLang="fa-IR" sz="1200" b="0"/>
              <a:pPr eaLnBrk="1" hangingPunct="1"/>
              <a:t>11</a:t>
            </a:fld>
            <a:endParaRPr lang="en-US" altLang="fa-IR" sz="1200" b="0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153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857AB8-07BF-4B10-9141-2A5A36C42CCA}" type="slidenum">
              <a:rPr lang="en-US" altLang="fa-IR" sz="1200" b="0"/>
              <a:pPr eaLnBrk="1" hangingPunct="1"/>
              <a:t>12</a:t>
            </a:fld>
            <a:endParaRPr lang="en-US" altLang="fa-IR" sz="1200" b="0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620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F4A6680-D6E2-4274-858E-C51E78F0AF4C}" type="slidenum">
              <a:rPr lang="en-US" altLang="fa-IR" sz="1200" b="0"/>
              <a:pPr eaLnBrk="1" hangingPunct="1"/>
              <a:t>13</a:t>
            </a:fld>
            <a:endParaRPr lang="en-US" altLang="fa-IR" sz="1200" b="0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057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CC5C98-FE8B-4C9F-A9D0-C3C8822B3E8C}" type="slidenum">
              <a:rPr lang="en-US" altLang="fa-IR" sz="1200" b="0"/>
              <a:pPr eaLnBrk="1" hangingPunct="1"/>
              <a:t>14</a:t>
            </a:fld>
            <a:endParaRPr lang="en-US" altLang="fa-IR" sz="1200" b="0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2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F49C2B-A38D-4090-8C9A-38D709C6D1E3}" type="slidenum">
              <a:rPr lang="en-US" altLang="fa-IR" sz="1200" b="0"/>
              <a:pPr eaLnBrk="1" hangingPunct="1"/>
              <a:t>15</a:t>
            </a:fld>
            <a:endParaRPr lang="en-US" altLang="fa-IR" sz="1200" b="0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841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ADE60A-4D10-4371-BF26-2C91394123A7}" type="slidenum">
              <a:rPr lang="en-US" altLang="fa-IR" sz="1200" b="0"/>
              <a:pPr eaLnBrk="1" hangingPunct="1"/>
              <a:t>16</a:t>
            </a:fld>
            <a:endParaRPr lang="en-US" altLang="fa-IR" sz="1200" b="0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625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D477E02-EDAB-4588-A69B-1C8488E7399F}" type="slidenum">
              <a:rPr lang="en-US" altLang="fa-IR" sz="1200" b="0"/>
              <a:pPr eaLnBrk="1" hangingPunct="1"/>
              <a:t>17</a:t>
            </a:fld>
            <a:endParaRPr lang="en-US" altLang="fa-IR" sz="1200" b="0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748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5FF318-F501-428E-8194-3DEA13932A49}" type="slidenum">
              <a:rPr lang="en-US" altLang="fa-IR" sz="1200" b="0"/>
              <a:pPr eaLnBrk="1" hangingPunct="1"/>
              <a:t>18</a:t>
            </a:fld>
            <a:endParaRPr lang="en-US" altLang="fa-IR" sz="1200" b="0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164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5A1B40A-CBAD-4D16-803F-7171173230B6}" type="slidenum">
              <a:rPr lang="en-US" altLang="fa-IR" sz="1200" b="0"/>
              <a:pPr eaLnBrk="1" hangingPunct="1"/>
              <a:t>19</a:t>
            </a:fld>
            <a:endParaRPr lang="en-US" altLang="fa-IR" sz="1200" b="0"/>
          </a:p>
        </p:txBody>
      </p:sp>
    </p:spTree>
    <p:extLst>
      <p:ext uri="{BB962C8B-B14F-4D97-AF65-F5344CB8AC3E}">
        <p14:creationId xmlns:p14="http://schemas.microsoft.com/office/powerpoint/2010/main" val="2903659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A358F5-4868-4A73-9DAE-8E02BA345A60}" type="slidenum">
              <a:rPr lang="en-US" altLang="fa-IR" sz="1200" b="0"/>
              <a:pPr eaLnBrk="1" hangingPunct="1"/>
              <a:t>2</a:t>
            </a:fld>
            <a:endParaRPr lang="en-US" altLang="fa-IR" sz="1200" b="0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023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B9058F-C071-42AF-ABA5-19E57D70DF16}" type="slidenum">
              <a:rPr lang="en-US" altLang="fa-IR" sz="1200" b="0"/>
              <a:pPr eaLnBrk="1" hangingPunct="1"/>
              <a:t>20</a:t>
            </a:fld>
            <a:endParaRPr lang="en-US" altLang="fa-IR" sz="1200" b="0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870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8391B9-A5CE-452A-B41A-074BD15C411D}" type="slidenum">
              <a:rPr lang="en-US" altLang="fa-IR" sz="1200" b="0"/>
              <a:pPr eaLnBrk="1" hangingPunct="1"/>
              <a:t>21</a:t>
            </a:fld>
            <a:endParaRPr lang="en-US" altLang="fa-IR" sz="1200" b="0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549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5D46E2-8EC3-4E92-8DC3-6DC94BE8A40E}" type="slidenum">
              <a:rPr lang="en-US" altLang="fa-IR" sz="1200" b="0"/>
              <a:pPr eaLnBrk="1" hangingPunct="1"/>
              <a:t>22</a:t>
            </a:fld>
            <a:endParaRPr lang="en-US" altLang="fa-IR" sz="1200" b="0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291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55EE84-65B4-4716-BA1B-25E8BEA82667}" type="slidenum">
              <a:rPr lang="en-US" altLang="fa-IR" sz="1200" b="0"/>
              <a:pPr eaLnBrk="1" hangingPunct="1"/>
              <a:t>23</a:t>
            </a:fld>
            <a:endParaRPr lang="en-US" altLang="fa-IR" sz="1200" b="0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28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B34AFAC-6EB3-47CA-B96A-610F2D8AF207}" type="slidenum">
              <a:rPr lang="en-US" altLang="fa-IR" sz="1200" b="0"/>
              <a:pPr eaLnBrk="1" hangingPunct="1"/>
              <a:t>3</a:t>
            </a:fld>
            <a:endParaRPr lang="en-US" altLang="fa-IR" sz="1200" b="0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679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3BD744-ED82-45A1-BA44-D1EFA48396FE}" type="slidenum">
              <a:rPr lang="en-US" altLang="fa-IR" sz="1200" b="0"/>
              <a:pPr eaLnBrk="1" hangingPunct="1"/>
              <a:t>4</a:t>
            </a:fld>
            <a:endParaRPr lang="en-US" altLang="fa-IR" sz="1200" b="0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38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F136DC-FDE2-4DE9-BFDE-17449433BFFF}" type="slidenum">
              <a:rPr lang="en-US" altLang="fa-IR" sz="1200" b="0"/>
              <a:pPr eaLnBrk="1" hangingPunct="1"/>
              <a:t>5</a:t>
            </a:fld>
            <a:endParaRPr lang="en-US" altLang="fa-IR" sz="1200" b="0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403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67FFE8-681A-453A-97F4-ED44CAE939DA}" type="slidenum">
              <a:rPr lang="en-US" altLang="fa-IR" sz="1200" b="0"/>
              <a:pPr eaLnBrk="1" hangingPunct="1"/>
              <a:t>6</a:t>
            </a:fld>
            <a:endParaRPr lang="en-US" altLang="fa-IR" sz="1200" b="0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23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58C121-C207-4792-BCBC-4C11B6204C03}" type="slidenum">
              <a:rPr lang="en-US" altLang="fa-IR" sz="1200" b="0"/>
              <a:pPr eaLnBrk="1" hangingPunct="1"/>
              <a:t>7</a:t>
            </a:fld>
            <a:endParaRPr lang="en-US" altLang="fa-IR" sz="1200" b="0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620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6D47A9-AA3C-47D8-8774-EE765674CE7F}" type="slidenum">
              <a:rPr lang="en-US" altLang="fa-IR" sz="1200" b="0"/>
              <a:pPr eaLnBrk="1" hangingPunct="1"/>
              <a:t>8</a:t>
            </a:fld>
            <a:endParaRPr lang="en-US" altLang="fa-IR" sz="1200" b="0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59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88DBC9-7B5E-4F4F-B70D-A735A093AF29}" type="slidenum">
              <a:rPr lang="en-US" altLang="fa-IR" sz="1200" b="0"/>
              <a:pPr eaLnBrk="1" hangingPunct="1"/>
              <a:t>9</a:t>
            </a:fld>
            <a:endParaRPr lang="en-US" altLang="fa-IR" sz="1200" b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3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2400" b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681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7CCF1B-3774-4E94-B96C-757B1A430EFB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94255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B6D99-E218-4235-A298-728FCAF18F00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7517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93BAF-9BA2-413B-9D69-07A0306C7624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1643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6FC78-DDE9-40C3-89F4-19B5536DD9DF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2244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AE557B-CEC7-4289-9223-CC5E2F779C65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2463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FE75F1-FD83-4629-8018-6D1EE321776B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33444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7410A-716B-4EB5-80AE-2E7E1D1B2C0A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5872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1015E7-39E1-4A00-9101-301127E83ECA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4286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64118E-7460-45A6-94E0-F717E95742CE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1473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F32110-50AF-4470-915E-9829D6C3C60F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1644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anose="020B0604020202020204" pitchFamily="34" charset="0"/>
              </a:defRPr>
            </a:lvl1pPr>
          </a:lstStyle>
          <a:p>
            <a:fld id="{0772CD3A-B9FB-4ABE-80D6-3CA611488EC1}" type="slidenum">
              <a:rPr lang="en-US" altLang="fa-IR"/>
              <a:pPr/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z="3600" smtClean="0"/>
              <a:t>Asynchronous Sequential</a:t>
            </a:r>
            <a:br>
              <a:rPr lang="en-US" altLang="fa-IR" sz="3600" smtClean="0"/>
            </a:br>
            <a:r>
              <a:rPr lang="en-US" altLang="fa-IR" sz="3600" smtClean="0"/>
              <a:t>Circuits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5C4BA30-6523-4C80-804F-0F398B8F8DFC}" type="slidenum">
              <a:rPr lang="en-US" altLang="fa-IR" sz="1300" b="0">
                <a:latin typeface="Arial" panose="020B0604020202020204" pitchFamily="34" charset="0"/>
              </a:rPr>
              <a:pPr/>
              <a:t>10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State Table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625475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As synchronous:</a:t>
            </a:r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4137025" y="3014663"/>
            <a:ext cx="1371600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2000">
                <a:solidFill>
                  <a:schemeClr val="accent2"/>
                </a:solidFill>
                <a:latin typeface="Arial" panose="020B0604020202020204" pitchFamily="34" charset="0"/>
                <a:ea typeface="굴림" pitchFamily="50" charset="-127"/>
                <a:cs typeface="Zar" panose="00000400000000000000" pitchFamily="2" charset="-78"/>
              </a:rPr>
              <a:t>00    01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2000">
                <a:solidFill>
                  <a:schemeClr val="accent2"/>
                </a:solidFill>
                <a:latin typeface="Arial" panose="020B0604020202020204" pitchFamily="34" charset="0"/>
                <a:ea typeface="굴림" pitchFamily="50" charset="-127"/>
                <a:cs typeface="Zar" panose="00000400000000000000" pitchFamily="2" charset="-78"/>
              </a:rPr>
              <a:t>11    01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2000">
                <a:solidFill>
                  <a:schemeClr val="accent2"/>
                </a:solidFill>
                <a:latin typeface="Arial" panose="020B0604020202020204" pitchFamily="34" charset="0"/>
                <a:ea typeface="굴림" pitchFamily="50" charset="-127"/>
                <a:cs typeface="Zar" panose="00000400000000000000" pitchFamily="2" charset="-78"/>
              </a:rPr>
              <a:t>00    10 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2000">
                <a:solidFill>
                  <a:schemeClr val="accent2"/>
                </a:solidFill>
                <a:latin typeface="Arial" panose="020B0604020202020204" pitchFamily="34" charset="0"/>
                <a:ea typeface="굴림" pitchFamily="50" charset="-127"/>
                <a:cs typeface="Zar" panose="00000400000000000000" pitchFamily="2" charset="-78"/>
              </a:rPr>
              <a:t>11    10</a:t>
            </a:r>
          </a:p>
        </p:txBody>
      </p:sp>
      <p:sp>
        <p:nvSpPr>
          <p:cNvPr id="12294" name="Rectangle 9"/>
          <p:cNvSpPr>
            <a:spLocks noChangeArrowheads="1"/>
          </p:cNvSpPr>
          <p:nvPr/>
        </p:nvSpPr>
        <p:spPr bwMode="auto">
          <a:xfrm>
            <a:off x="3527425" y="3014663"/>
            <a:ext cx="609600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2000">
                <a:solidFill>
                  <a:schemeClr val="accent2"/>
                </a:solidFill>
                <a:latin typeface="Arial" panose="020B0604020202020204" pitchFamily="34" charset="0"/>
                <a:ea typeface="굴림" pitchFamily="50" charset="-127"/>
                <a:cs typeface="Zar" panose="00000400000000000000" pitchFamily="2" charset="-78"/>
              </a:rPr>
              <a:t>00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2000">
                <a:solidFill>
                  <a:schemeClr val="accent2"/>
                </a:solidFill>
                <a:latin typeface="Arial" panose="020B0604020202020204" pitchFamily="34" charset="0"/>
                <a:ea typeface="굴림" pitchFamily="50" charset="-127"/>
                <a:cs typeface="Zar" panose="00000400000000000000" pitchFamily="2" charset="-78"/>
              </a:rPr>
              <a:t>01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2000">
                <a:solidFill>
                  <a:schemeClr val="accent2"/>
                </a:solidFill>
                <a:latin typeface="Arial" panose="020B0604020202020204" pitchFamily="34" charset="0"/>
                <a:ea typeface="굴림" pitchFamily="50" charset="-127"/>
                <a:cs typeface="Zar" panose="00000400000000000000" pitchFamily="2" charset="-78"/>
              </a:rPr>
              <a:t>10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2000">
                <a:solidFill>
                  <a:schemeClr val="accent2"/>
                </a:solidFill>
                <a:latin typeface="Arial" panose="020B0604020202020204" pitchFamily="34" charset="0"/>
                <a:ea typeface="굴림" pitchFamily="50" charset="-127"/>
                <a:cs typeface="Zar" panose="00000400000000000000" pitchFamily="2" charset="-78"/>
              </a:rPr>
              <a:t>11  </a:t>
            </a:r>
          </a:p>
        </p:txBody>
      </p:sp>
      <p:sp>
        <p:nvSpPr>
          <p:cNvPr id="12295" name="Rectangle 12"/>
          <p:cNvSpPr>
            <a:spLocks noChangeArrowheads="1"/>
          </p:cNvSpPr>
          <p:nvPr/>
        </p:nvSpPr>
        <p:spPr bwMode="auto">
          <a:xfrm>
            <a:off x="4137025" y="2328863"/>
            <a:ext cx="1371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3000">
                <a:solidFill>
                  <a:srgbClr val="FF5050"/>
                </a:solidFill>
                <a:latin typeface="Arial" panose="020B0604020202020204" pitchFamily="34" charset="0"/>
                <a:ea typeface="굴림" pitchFamily="50" charset="-127"/>
                <a:cs typeface="Zar" panose="00000400000000000000" pitchFamily="2" charset="-78"/>
              </a:rPr>
              <a:t>     </a:t>
            </a:r>
          </a:p>
        </p:txBody>
      </p:sp>
      <p:sp>
        <p:nvSpPr>
          <p:cNvPr id="12296" name="Rectangle 13"/>
          <p:cNvSpPr>
            <a:spLocks noChangeArrowheads="1"/>
          </p:cNvSpPr>
          <p:nvPr/>
        </p:nvSpPr>
        <p:spPr bwMode="auto">
          <a:xfrm>
            <a:off x="3527425" y="2328863"/>
            <a:ext cx="60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fa-IR" altLang="fa-IR" sz="2800">
              <a:solidFill>
                <a:srgbClr val="FF5050"/>
              </a:solidFill>
              <a:latin typeface="Arial" panose="020B0604020202020204" pitchFamily="34" charset="0"/>
              <a:cs typeface="Zar" panose="00000400000000000000" pitchFamily="2" charset="-78"/>
            </a:endParaRPr>
          </a:p>
        </p:txBody>
      </p:sp>
      <p:sp>
        <p:nvSpPr>
          <p:cNvPr id="12297" name="Line 14"/>
          <p:cNvSpPr>
            <a:spLocks noChangeShapeType="1"/>
          </p:cNvSpPr>
          <p:nvPr/>
        </p:nvSpPr>
        <p:spPr bwMode="auto">
          <a:xfrm>
            <a:off x="2644775" y="2184400"/>
            <a:ext cx="609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298" name="Line 15"/>
          <p:cNvSpPr>
            <a:spLocks noChangeShapeType="1"/>
          </p:cNvSpPr>
          <p:nvPr/>
        </p:nvSpPr>
        <p:spPr bwMode="auto">
          <a:xfrm flipV="1">
            <a:off x="3509963" y="2997200"/>
            <a:ext cx="19446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299" name="Line 16"/>
          <p:cNvSpPr>
            <a:spLocks noChangeShapeType="1"/>
          </p:cNvSpPr>
          <p:nvPr/>
        </p:nvSpPr>
        <p:spPr bwMode="auto">
          <a:xfrm>
            <a:off x="2644775" y="4797425"/>
            <a:ext cx="609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00" name="Line 17"/>
          <p:cNvSpPr>
            <a:spLocks noChangeShapeType="1"/>
          </p:cNvSpPr>
          <p:nvPr/>
        </p:nvSpPr>
        <p:spPr bwMode="auto">
          <a:xfrm>
            <a:off x="2644775" y="2184400"/>
            <a:ext cx="0" cy="685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01" name="Line 18"/>
          <p:cNvSpPr>
            <a:spLocks noChangeShapeType="1"/>
          </p:cNvSpPr>
          <p:nvPr/>
        </p:nvSpPr>
        <p:spPr bwMode="auto">
          <a:xfrm>
            <a:off x="4137025" y="2328863"/>
            <a:ext cx="0" cy="2613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02" name="Line 21"/>
          <p:cNvSpPr>
            <a:spLocks noChangeShapeType="1"/>
          </p:cNvSpPr>
          <p:nvPr/>
        </p:nvSpPr>
        <p:spPr bwMode="auto">
          <a:xfrm>
            <a:off x="6227763" y="2184400"/>
            <a:ext cx="0" cy="685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03" name="Line 22"/>
          <p:cNvSpPr>
            <a:spLocks noChangeShapeType="1"/>
          </p:cNvSpPr>
          <p:nvPr/>
        </p:nvSpPr>
        <p:spPr bwMode="auto">
          <a:xfrm>
            <a:off x="3254375" y="2184400"/>
            <a:ext cx="1371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04" name="Line 23"/>
          <p:cNvSpPr>
            <a:spLocks noChangeShapeType="1"/>
          </p:cNvSpPr>
          <p:nvPr/>
        </p:nvSpPr>
        <p:spPr bwMode="auto">
          <a:xfrm>
            <a:off x="2644775" y="2870200"/>
            <a:ext cx="0" cy="19272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05" name="Line 24"/>
          <p:cNvSpPr>
            <a:spLocks noChangeShapeType="1"/>
          </p:cNvSpPr>
          <p:nvPr/>
        </p:nvSpPr>
        <p:spPr bwMode="auto">
          <a:xfrm>
            <a:off x="4625975" y="2184400"/>
            <a:ext cx="14192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06" name="Line 25"/>
          <p:cNvSpPr>
            <a:spLocks noChangeShapeType="1"/>
          </p:cNvSpPr>
          <p:nvPr/>
        </p:nvSpPr>
        <p:spPr bwMode="auto">
          <a:xfrm>
            <a:off x="6045200" y="2184400"/>
            <a:ext cx="1825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07" name="Line 26"/>
          <p:cNvSpPr>
            <a:spLocks noChangeShapeType="1"/>
          </p:cNvSpPr>
          <p:nvPr/>
        </p:nvSpPr>
        <p:spPr bwMode="auto">
          <a:xfrm>
            <a:off x="6227763" y="2870200"/>
            <a:ext cx="0" cy="19272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08" name="Line 27"/>
          <p:cNvSpPr>
            <a:spLocks noChangeShapeType="1"/>
          </p:cNvSpPr>
          <p:nvPr/>
        </p:nvSpPr>
        <p:spPr bwMode="auto">
          <a:xfrm>
            <a:off x="3254375" y="4797425"/>
            <a:ext cx="1371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09" name="Line 28"/>
          <p:cNvSpPr>
            <a:spLocks noChangeShapeType="1"/>
          </p:cNvSpPr>
          <p:nvPr/>
        </p:nvSpPr>
        <p:spPr bwMode="auto">
          <a:xfrm>
            <a:off x="4625975" y="4797425"/>
            <a:ext cx="14192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10" name="Line 29"/>
          <p:cNvSpPr>
            <a:spLocks noChangeShapeType="1"/>
          </p:cNvSpPr>
          <p:nvPr/>
        </p:nvSpPr>
        <p:spPr bwMode="auto">
          <a:xfrm>
            <a:off x="6045200" y="4797425"/>
            <a:ext cx="1825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aphicFrame>
        <p:nvGraphicFramePr>
          <p:cNvPr id="12311" name="Object 30"/>
          <p:cNvGraphicFramePr>
            <a:graphicFrameLocks noChangeAspect="1"/>
          </p:cNvGraphicFramePr>
          <p:nvPr/>
        </p:nvGraphicFramePr>
        <p:xfrm>
          <a:off x="4213225" y="2633663"/>
          <a:ext cx="5334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MathType Equation" r:id="rId4" imgW="406048" imgH="152268" progId="Equation">
                  <p:embed/>
                </p:oleObj>
              </mc:Choice>
              <mc:Fallback>
                <p:oleObj name="MathType Equation" r:id="rId4" imgW="406048" imgH="152268" progId="Equation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2633663"/>
                        <a:ext cx="53340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Object 31"/>
          <p:cNvGraphicFramePr>
            <a:graphicFrameLocks noChangeAspect="1"/>
          </p:cNvGraphicFramePr>
          <p:nvPr/>
        </p:nvGraphicFramePr>
        <p:xfrm>
          <a:off x="4899025" y="2633663"/>
          <a:ext cx="5334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MathType Equation" r:id="rId6" imgW="393529" imgH="152334" progId="Equation">
                  <p:embed/>
                </p:oleObj>
              </mc:Choice>
              <mc:Fallback>
                <p:oleObj name="MathType Equation" r:id="rId6" imgW="393529" imgH="152334" progId="Equation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2633663"/>
                        <a:ext cx="5334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3" name="Text Box 37"/>
          <p:cNvSpPr txBox="1">
            <a:spLocks noChangeArrowheads="1"/>
          </p:cNvSpPr>
          <p:nvPr/>
        </p:nvSpPr>
        <p:spPr bwMode="auto">
          <a:xfrm>
            <a:off x="3076575" y="2205038"/>
            <a:ext cx="12255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fa-IR" sz="1900">
                <a:solidFill>
                  <a:srgbClr val="996600"/>
                </a:solidFill>
              </a:rPr>
              <a:t>present state</a:t>
            </a:r>
          </a:p>
        </p:txBody>
      </p:sp>
      <p:sp>
        <p:nvSpPr>
          <p:cNvPr id="12314" name="Text Box 38"/>
          <p:cNvSpPr txBox="1">
            <a:spLocks noChangeArrowheads="1"/>
          </p:cNvSpPr>
          <p:nvPr/>
        </p:nvSpPr>
        <p:spPr bwMode="auto">
          <a:xfrm>
            <a:off x="4229100" y="2060575"/>
            <a:ext cx="12255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fa-IR" sz="1900">
                <a:solidFill>
                  <a:srgbClr val="996600"/>
                </a:solidFill>
              </a:rPr>
              <a:t>next 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7B606AB-8A19-4A42-B749-68A43B6199E6}" type="slidenum">
              <a:rPr lang="en-US" altLang="fa-IR" sz="1300" b="0">
                <a:latin typeface="Arial" panose="020B0604020202020204" pitchFamily="34" charset="0"/>
              </a:rPr>
              <a:pPr/>
              <a:t>11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Flow Table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62547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As Transition Table (but with symbolic states):</a:t>
            </a:r>
          </a:p>
        </p:txBody>
      </p:sp>
      <p:sp>
        <p:nvSpPr>
          <p:cNvPr id="13317" name="Line 8"/>
          <p:cNvSpPr>
            <a:spLocks noChangeShapeType="1"/>
          </p:cNvSpPr>
          <p:nvPr/>
        </p:nvSpPr>
        <p:spPr bwMode="auto">
          <a:xfrm>
            <a:off x="2644775" y="2184400"/>
            <a:ext cx="609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3318" name="Line 10"/>
          <p:cNvSpPr>
            <a:spLocks noChangeShapeType="1"/>
          </p:cNvSpPr>
          <p:nvPr/>
        </p:nvSpPr>
        <p:spPr bwMode="auto">
          <a:xfrm>
            <a:off x="2644775" y="4797425"/>
            <a:ext cx="609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3319" name="Line 11"/>
          <p:cNvSpPr>
            <a:spLocks noChangeShapeType="1"/>
          </p:cNvSpPr>
          <p:nvPr/>
        </p:nvSpPr>
        <p:spPr bwMode="auto">
          <a:xfrm>
            <a:off x="2644775" y="2184400"/>
            <a:ext cx="0" cy="685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3320" name="Line 13"/>
          <p:cNvSpPr>
            <a:spLocks noChangeShapeType="1"/>
          </p:cNvSpPr>
          <p:nvPr/>
        </p:nvSpPr>
        <p:spPr bwMode="auto">
          <a:xfrm>
            <a:off x="6227763" y="2184400"/>
            <a:ext cx="0" cy="685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3321" name="Line 14"/>
          <p:cNvSpPr>
            <a:spLocks noChangeShapeType="1"/>
          </p:cNvSpPr>
          <p:nvPr/>
        </p:nvSpPr>
        <p:spPr bwMode="auto">
          <a:xfrm>
            <a:off x="3254375" y="2184400"/>
            <a:ext cx="1371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3322" name="Line 15"/>
          <p:cNvSpPr>
            <a:spLocks noChangeShapeType="1"/>
          </p:cNvSpPr>
          <p:nvPr/>
        </p:nvSpPr>
        <p:spPr bwMode="auto">
          <a:xfrm>
            <a:off x="2644775" y="2870200"/>
            <a:ext cx="0" cy="19272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3323" name="Line 16"/>
          <p:cNvSpPr>
            <a:spLocks noChangeShapeType="1"/>
          </p:cNvSpPr>
          <p:nvPr/>
        </p:nvSpPr>
        <p:spPr bwMode="auto">
          <a:xfrm>
            <a:off x="4625975" y="2184400"/>
            <a:ext cx="14192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3324" name="Line 17"/>
          <p:cNvSpPr>
            <a:spLocks noChangeShapeType="1"/>
          </p:cNvSpPr>
          <p:nvPr/>
        </p:nvSpPr>
        <p:spPr bwMode="auto">
          <a:xfrm>
            <a:off x="6045200" y="2184400"/>
            <a:ext cx="1825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3325" name="Line 18"/>
          <p:cNvSpPr>
            <a:spLocks noChangeShapeType="1"/>
          </p:cNvSpPr>
          <p:nvPr/>
        </p:nvSpPr>
        <p:spPr bwMode="auto">
          <a:xfrm>
            <a:off x="6227763" y="2870200"/>
            <a:ext cx="0" cy="19272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3326" name="Line 19"/>
          <p:cNvSpPr>
            <a:spLocks noChangeShapeType="1"/>
          </p:cNvSpPr>
          <p:nvPr/>
        </p:nvSpPr>
        <p:spPr bwMode="auto">
          <a:xfrm>
            <a:off x="3254375" y="4797425"/>
            <a:ext cx="1371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3327" name="Line 20"/>
          <p:cNvSpPr>
            <a:spLocks noChangeShapeType="1"/>
          </p:cNvSpPr>
          <p:nvPr/>
        </p:nvSpPr>
        <p:spPr bwMode="auto">
          <a:xfrm>
            <a:off x="4625975" y="4797425"/>
            <a:ext cx="14192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3328" name="Line 21"/>
          <p:cNvSpPr>
            <a:spLocks noChangeShapeType="1"/>
          </p:cNvSpPr>
          <p:nvPr/>
        </p:nvSpPr>
        <p:spPr bwMode="auto">
          <a:xfrm>
            <a:off x="6045200" y="4797425"/>
            <a:ext cx="1825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13329" name="Group 26"/>
          <p:cNvGrpSpPr>
            <a:grpSpLocks/>
          </p:cNvGrpSpPr>
          <p:nvPr/>
        </p:nvGrpSpPr>
        <p:grpSpPr bwMode="auto">
          <a:xfrm>
            <a:off x="1638300" y="1625600"/>
            <a:ext cx="1781175" cy="2882900"/>
            <a:chOff x="3754" y="1750"/>
            <a:chExt cx="1122" cy="1816"/>
          </a:xfrm>
        </p:grpSpPr>
        <p:sp>
          <p:nvSpPr>
            <p:cNvPr id="13330" name="Rectangle 27"/>
            <p:cNvSpPr>
              <a:spLocks noChangeArrowheads="1"/>
            </p:cNvSpPr>
            <p:nvPr/>
          </p:nvSpPr>
          <p:spPr bwMode="auto">
            <a:xfrm rot="5400000">
              <a:off x="3817" y="2508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3331" name="Line 28"/>
            <p:cNvSpPr>
              <a:spLocks noChangeShapeType="1"/>
            </p:cNvSpPr>
            <p:nvPr/>
          </p:nvSpPr>
          <p:spPr bwMode="auto">
            <a:xfrm rot="5400000">
              <a:off x="3833" y="2830"/>
              <a:ext cx="143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332" name="Line 29"/>
            <p:cNvSpPr>
              <a:spLocks noChangeShapeType="1"/>
            </p:cNvSpPr>
            <p:nvPr/>
          </p:nvSpPr>
          <p:spPr bwMode="auto">
            <a:xfrm rot="5400000">
              <a:off x="4541" y="2873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333" name="Line 30"/>
            <p:cNvSpPr>
              <a:spLocks noChangeShapeType="1"/>
            </p:cNvSpPr>
            <p:nvPr/>
          </p:nvSpPr>
          <p:spPr bwMode="auto">
            <a:xfrm rot="5400000">
              <a:off x="4541" y="2510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334" name="Line 31"/>
            <p:cNvSpPr>
              <a:spLocks noChangeShapeType="1"/>
            </p:cNvSpPr>
            <p:nvPr/>
          </p:nvSpPr>
          <p:spPr bwMode="auto">
            <a:xfrm rot="5400000">
              <a:off x="4542" y="2146"/>
              <a:ext cx="0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335" name="Rectangle 32"/>
            <p:cNvSpPr>
              <a:spLocks noChangeArrowheads="1"/>
            </p:cNvSpPr>
            <p:nvPr/>
          </p:nvSpPr>
          <p:spPr bwMode="auto">
            <a:xfrm>
              <a:off x="3754" y="1959"/>
              <a:ext cx="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 sz="3200">
                <a:solidFill>
                  <a:srgbClr val="996600"/>
                </a:solidFill>
              </a:endParaRPr>
            </a:p>
          </p:txBody>
        </p:sp>
        <p:sp>
          <p:nvSpPr>
            <p:cNvPr id="13336" name="Rectangle 33"/>
            <p:cNvSpPr>
              <a:spLocks noChangeArrowheads="1"/>
            </p:cNvSpPr>
            <p:nvPr/>
          </p:nvSpPr>
          <p:spPr bwMode="auto">
            <a:xfrm>
              <a:off x="4434" y="1750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2000" b="0">
                  <a:solidFill>
                    <a:srgbClr val="996600"/>
                  </a:solidFill>
                  <a:latin typeface="Arial" panose="020B0604020202020204" pitchFamily="34" charset="0"/>
                </a:rPr>
                <a:t>x</a:t>
              </a: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fa-IR"/>
            </a:p>
          </p:txBody>
        </p:sp>
        <p:sp>
          <p:nvSpPr>
            <p:cNvPr id="13337" name="Rectangle 34"/>
            <p:cNvSpPr>
              <a:spLocks noChangeArrowheads="1"/>
            </p:cNvSpPr>
            <p:nvPr/>
          </p:nvSpPr>
          <p:spPr bwMode="auto">
            <a:xfrm>
              <a:off x="3981" y="224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3338" name="Rectangle 35"/>
            <p:cNvSpPr>
              <a:spLocks noChangeArrowheads="1"/>
            </p:cNvSpPr>
            <p:nvPr/>
          </p:nvSpPr>
          <p:spPr bwMode="auto">
            <a:xfrm>
              <a:off x="3981" y="2566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13339" name="Rectangle 36"/>
            <p:cNvSpPr>
              <a:spLocks noChangeArrowheads="1"/>
            </p:cNvSpPr>
            <p:nvPr/>
          </p:nvSpPr>
          <p:spPr bwMode="auto">
            <a:xfrm>
              <a:off x="3981" y="2975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13340" name="Rectangle 37"/>
            <p:cNvSpPr>
              <a:spLocks noChangeArrowheads="1"/>
            </p:cNvSpPr>
            <p:nvPr/>
          </p:nvSpPr>
          <p:spPr bwMode="auto">
            <a:xfrm>
              <a:off x="3981" y="333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d </a:t>
              </a:r>
              <a:endParaRPr lang="en-US" altLang="fa-IR"/>
            </a:p>
          </p:txBody>
        </p:sp>
        <p:sp>
          <p:nvSpPr>
            <p:cNvPr id="13341" name="Rectangle 38"/>
            <p:cNvSpPr>
              <a:spLocks noChangeArrowheads="1"/>
            </p:cNvSpPr>
            <p:nvPr/>
          </p:nvSpPr>
          <p:spPr bwMode="auto">
            <a:xfrm>
              <a:off x="4298" y="193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3342" name="Rectangle 39"/>
            <p:cNvSpPr>
              <a:spLocks noChangeArrowheads="1"/>
            </p:cNvSpPr>
            <p:nvPr/>
          </p:nvSpPr>
          <p:spPr bwMode="auto">
            <a:xfrm>
              <a:off x="4661" y="193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3343" name="Rectangle 40"/>
            <p:cNvSpPr>
              <a:spLocks noChangeArrowheads="1"/>
            </p:cNvSpPr>
            <p:nvPr/>
          </p:nvSpPr>
          <p:spPr bwMode="auto">
            <a:xfrm>
              <a:off x="4298" y="224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3344" name="Rectangle 41"/>
            <p:cNvSpPr>
              <a:spLocks noChangeArrowheads="1"/>
            </p:cNvSpPr>
            <p:nvPr/>
          </p:nvSpPr>
          <p:spPr bwMode="auto">
            <a:xfrm>
              <a:off x="4298" y="2566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13345" name="Rectangle 42"/>
            <p:cNvSpPr>
              <a:spLocks noChangeArrowheads="1"/>
            </p:cNvSpPr>
            <p:nvPr/>
          </p:nvSpPr>
          <p:spPr bwMode="auto">
            <a:xfrm>
              <a:off x="4659" y="2249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/>
            </a:p>
          </p:txBody>
        </p:sp>
        <p:sp>
          <p:nvSpPr>
            <p:cNvPr id="13346" name="Rectangle 43"/>
            <p:cNvSpPr>
              <a:spLocks noChangeArrowheads="1"/>
            </p:cNvSpPr>
            <p:nvPr/>
          </p:nvSpPr>
          <p:spPr bwMode="auto">
            <a:xfrm>
              <a:off x="4661" y="256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13347" name="Rectangle 44"/>
            <p:cNvSpPr>
              <a:spLocks noChangeArrowheads="1"/>
            </p:cNvSpPr>
            <p:nvPr/>
          </p:nvSpPr>
          <p:spPr bwMode="auto">
            <a:xfrm>
              <a:off x="4344" y="334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3348" name="Rectangle 45"/>
            <p:cNvSpPr>
              <a:spLocks noChangeArrowheads="1"/>
            </p:cNvSpPr>
            <p:nvPr/>
          </p:nvSpPr>
          <p:spPr bwMode="auto">
            <a:xfrm>
              <a:off x="4298" y="2977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13349" name="Rectangle 46"/>
            <p:cNvSpPr>
              <a:spLocks noChangeArrowheads="1"/>
            </p:cNvSpPr>
            <p:nvPr/>
          </p:nvSpPr>
          <p:spPr bwMode="auto">
            <a:xfrm>
              <a:off x="4659" y="2975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d </a:t>
              </a:r>
              <a:endParaRPr lang="en-US" altLang="fa-IR"/>
            </a:p>
          </p:txBody>
        </p:sp>
        <p:sp>
          <p:nvSpPr>
            <p:cNvPr id="13350" name="Rectangle 47"/>
            <p:cNvSpPr>
              <a:spLocks noChangeArrowheads="1"/>
            </p:cNvSpPr>
            <p:nvPr/>
          </p:nvSpPr>
          <p:spPr bwMode="auto">
            <a:xfrm>
              <a:off x="4661" y="334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d </a:t>
              </a:r>
              <a:endParaRPr lang="en-US" altLang="fa-IR"/>
            </a:p>
          </p:txBody>
        </p:sp>
        <p:sp>
          <p:nvSpPr>
            <p:cNvPr id="13351" name="Oval 48"/>
            <p:cNvSpPr>
              <a:spLocks noChangeArrowheads="1"/>
            </p:cNvSpPr>
            <p:nvPr/>
          </p:nvSpPr>
          <p:spPr bwMode="auto">
            <a:xfrm>
              <a:off x="4253" y="2159"/>
              <a:ext cx="272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3352" name="Oval 49"/>
            <p:cNvSpPr>
              <a:spLocks noChangeArrowheads="1"/>
            </p:cNvSpPr>
            <p:nvPr/>
          </p:nvSpPr>
          <p:spPr bwMode="auto">
            <a:xfrm>
              <a:off x="4570" y="2522"/>
              <a:ext cx="272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3353" name="Oval 50"/>
            <p:cNvSpPr>
              <a:spLocks noChangeArrowheads="1"/>
            </p:cNvSpPr>
            <p:nvPr/>
          </p:nvSpPr>
          <p:spPr bwMode="auto">
            <a:xfrm>
              <a:off x="4253" y="2885"/>
              <a:ext cx="272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3354" name="Oval 51"/>
            <p:cNvSpPr>
              <a:spLocks noChangeArrowheads="1"/>
            </p:cNvSpPr>
            <p:nvPr/>
          </p:nvSpPr>
          <p:spPr bwMode="auto">
            <a:xfrm>
              <a:off x="4570" y="3247"/>
              <a:ext cx="272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CFF191D-DBDD-40A8-9506-D663DB9AE92E}" type="slidenum">
              <a:rPr lang="en-US" altLang="fa-IR" sz="1300" b="0">
                <a:latin typeface="Arial" panose="020B0604020202020204" pitchFamily="34" charset="0"/>
              </a:rPr>
              <a:pPr/>
              <a:t>12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Flow Table: Example 2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2644775" y="2184400"/>
            <a:ext cx="609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2644775" y="4797425"/>
            <a:ext cx="609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2644775" y="2184400"/>
            <a:ext cx="0" cy="685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6227763" y="2184400"/>
            <a:ext cx="0" cy="685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3254375" y="2184400"/>
            <a:ext cx="1371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2644775" y="2870200"/>
            <a:ext cx="0" cy="19272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4625975" y="2184400"/>
            <a:ext cx="14192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6045200" y="2184400"/>
            <a:ext cx="1825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6227763" y="2870200"/>
            <a:ext cx="0" cy="19272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3254375" y="4797425"/>
            <a:ext cx="1371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4625975" y="4797425"/>
            <a:ext cx="14192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6045200" y="4797425"/>
            <a:ext cx="1825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52" name="Rectangle 22"/>
          <p:cNvSpPr>
            <a:spLocks noChangeArrowheads="1"/>
          </p:cNvSpPr>
          <p:nvPr/>
        </p:nvSpPr>
        <p:spPr bwMode="auto">
          <a:xfrm>
            <a:off x="1638300" y="1957388"/>
            <a:ext cx="158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3200">
              <a:solidFill>
                <a:srgbClr val="996600"/>
              </a:solidFill>
            </a:endParaRPr>
          </a:p>
        </p:txBody>
      </p:sp>
      <p:grpSp>
        <p:nvGrpSpPr>
          <p:cNvPr id="14353" name="Group 73"/>
          <p:cNvGrpSpPr>
            <a:grpSpLocks/>
          </p:cNvGrpSpPr>
          <p:nvPr/>
        </p:nvGrpSpPr>
        <p:grpSpPr bwMode="auto">
          <a:xfrm>
            <a:off x="3419475" y="1412875"/>
            <a:ext cx="2646363" cy="1825625"/>
            <a:chOff x="2154" y="890"/>
            <a:chExt cx="1667" cy="1150"/>
          </a:xfrm>
        </p:grpSpPr>
        <p:sp>
          <p:nvSpPr>
            <p:cNvPr id="14356" name="Rectangle 17"/>
            <p:cNvSpPr>
              <a:spLocks noChangeArrowheads="1"/>
            </p:cNvSpPr>
            <p:nvPr/>
          </p:nvSpPr>
          <p:spPr bwMode="auto">
            <a:xfrm rot="10800000">
              <a:off x="2353" y="1372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57" name="Line 18"/>
            <p:cNvSpPr>
              <a:spLocks noChangeShapeType="1"/>
            </p:cNvSpPr>
            <p:nvPr/>
          </p:nvSpPr>
          <p:spPr bwMode="auto">
            <a:xfrm rot="5400000">
              <a:off x="3084" y="1004"/>
              <a:ext cx="0" cy="140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358" name="Rectangle 24"/>
            <p:cNvSpPr>
              <a:spLocks noChangeArrowheads="1"/>
            </p:cNvSpPr>
            <p:nvPr/>
          </p:nvSpPr>
          <p:spPr bwMode="auto">
            <a:xfrm>
              <a:off x="2427" y="148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4359" name="Rectangle 25"/>
            <p:cNvSpPr>
              <a:spLocks noChangeArrowheads="1"/>
            </p:cNvSpPr>
            <p:nvPr/>
          </p:nvSpPr>
          <p:spPr bwMode="auto">
            <a:xfrm>
              <a:off x="2154" y="179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14360" name="Rectangle 28"/>
            <p:cNvSpPr>
              <a:spLocks noChangeArrowheads="1"/>
            </p:cNvSpPr>
            <p:nvPr/>
          </p:nvSpPr>
          <p:spPr bwMode="auto">
            <a:xfrm>
              <a:off x="2563" y="1481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4361" name="Rectangle 30"/>
            <p:cNvSpPr>
              <a:spLocks noChangeArrowheads="1"/>
            </p:cNvSpPr>
            <p:nvPr/>
          </p:nvSpPr>
          <p:spPr bwMode="auto">
            <a:xfrm>
              <a:off x="2154" y="148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4362" name="Oval 38"/>
            <p:cNvSpPr>
              <a:spLocks noChangeArrowheads="1"/>
            </p:cNvSpPr>
            <p:nvPr/>
          </p:nvSpPr>
          <p:spPr bwMode="auto">
            <a:xfrm>
              <a:off x="2336" y="1435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63" name="Line 19"/>
            <p:cNvSpPr>
              <a:spLocks noChangeShapeType="1"/>
            </p:cNvSpPr>
            <p:nvPr/>
          </p:nvSpPr>
          <p:spPr bwMode="auto">
            <a:xfrm rot="10800000">
              <a:off x="2699" y="1356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364" name="Line 20"/>
            <p:cNvSpPr>
              <a:spLocks noChangeShapeType="1"/>
            </p:cNvSpPr>
            <p:nvPr/>
          </p:nvSpPr>
          <p:spPr bwMode="auto">
            <a:xfrm rot="10800000">
              <a:off x="3062" y="1356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365" name="Line 21"/>
            <p:cNvSpPr>
              <a:spLocks noChangeShapeType="1"/>
            </p:cNvSpPr>
            <p:nvPr/>
          </p:nvSpPr>
          <p:spPr bwMode="auto">
            <a:xfrm rot="10800000">
              <a:off x="3427" y="1356"/>
              <a:ext cx="0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366" name="Rectangle 44"/>
            <p:cNvSpPr>
              <a:spLocks noChangeArrowheads="1"/>
            </p:cNvSpPr>
            <p:nvPr/>
          </p:nvSpPr>
          <p:spPr bwMode="auto">
            <a:xfrm>
              <a:off x="2790" y="148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4367" name="Rectangle 45"/>
            <p:cNvSpPr>
              <a:spLocks noChangeArrowheads="1"/>
            </p:cNvSpPr>
            <p:nvPr/>
          </p:nvSpPr>
          <p:spPr bwMode="auto">
            <a:xfrm>
              <a:off x="2926" y="1481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4368" name="Oval 46"/>
            <p:cNvSpPr>
              <a:spLocks noChangeArrowheads="1"/>
            </p:cNvSpPr>
            <p:nvPr/>
          </p:nvSpPr>
          <p:spPr bwMode="auto">
            <a:xfrm>
              <a:off x="2699" y="1435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69" name="Rectangle 47"/>
            <p:cNvSpPr>
              <a:spLocks noChangeArrowheads="1"/>
            </p:cNvSpPr>
            <p:nvPr/>
          </p:nvSpPr>
          <p:spPr bwMode="auto">
            <a:xfrm>
              <a:off x="3152" y="148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4370" name="Rectangle 48"/>
            <p:cNvSpPr>
              <a:spLocks noChangeArrowheads="1"/>
            </p:cNvSpPr>
            <p:nvPr/>
          </p:nvSpPr>
          <p:spPr bwMode="auto">
            <a:xfrm>
              <a:off x="3288" y="1481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4371" name="Oval 49"/>
            <p:cNvSpPr>
              <a:spLocks noChangeArrowheads="1"/>
            </p:cNvSpPr>
            <p:nvPr/>
          </p:nvSpPr>
          <p:spPr bwMode="auto">
            <a:xfrm>
              <a:off x="3061" y="1435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72" name="Rectangle 50"/>
            <p:cNvSpPr>
              <a:spLocks noChangeArrowheads="1"/>
            </p:cNvSpPr>
            <p:nvPr/>
          </p:nvSpPr>
          <p:spPr bwMode="auto">
            <a:xfrm>
              <a:off x="2427" y="180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4373" name="Rectangle 51"/>
            <p:cNvSpPr>
              <a:spLocks noChangeArrowheads="1"/>
            </p:cNvSpPr>
            <p:nvPr/>
          </p:nvSpPr>
          <p:spPr bwMode="auto">
            <a:xfrm>
              <a:off x="2563" y="1798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4374" name="Rectangle 53"/>
            <p:cNvSpPr>
              <a:spLocks noChangeArrowheads="1"/>
            </p:cNvSpPr>
            <p:nvPr/>
          </p:nvSpPr>
          <p:spPr bwMode="auto">
            <a:xfrm>
              <a:off x="2801" y="180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4375" name="Rectangle 54"/>
            <p:cNvSpPr>
              <a:spLocks noChangeArrowheads="1"/>
            </p:cNvSpPr>
            <p:nvPr/>
          </p:nvSpPr>
          <p:spPr bwMode="auto">
            <a:xfrm>
              <a:off x="2937" y="1798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4376" name="Rectangle 56"/>
            <p:cNvSpPr>
              <a:spLocks noChangeArrowheads="1"/>
            </p:cNvSpPr>
            <p:nvPr/>
          </p:nvSpPr>
          <p:spPr bwMode="auto">
            <a:xfrm>
              <a:off x="3164" y="180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14377" name="Rectangle 57"/>
            <p:cNvSpPr>
              <a:spLocks noChangeArrowheads="1"/>
            </p:cNvSpPr>
            <p:nvPr/>
          </p:nvSpPr>
          <p:spPr bwMode="auto">
            <a:xfrm>
              <a:off x="3300" y="1798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,1 </a:t>
              </a:r>
              <a:endParaRPr lang="en-US" altLang="fa-IR"/>
            </a:p>
          </p:txBody>
        </p:sp>
        <p:sp>
          <p:nvSpPr>
            <p:cNvPr id="14378" name="Oval 58"/>
            <p:cNvSpPr>
              <a:spLocks noChangeArrowheads="1"/>
            </p:cNvSpPr>
            <p:nvPr/>
          </p:nvSpPr>
          <p:spPr bwMode="auto">
            <a:xfrm>
              <a:off x="3073" y="1752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79" name="Rectangle 59"/>
            <p:cNvSpPr>
              <a:spLocks noChangeArrowheads="1"/>
            </p:cNvSpPr>
            <p:nvPr/>
          </p:nvSpPr>
          <p:spPr bwMode="auto">
            <a:xfrm>
              <a:off x="3561" y="148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14380" name="Rectangle 60"/>
            <p:cNvSpPr>
              <a:spLocks noChangeArrowheads="1"/>
            </p:cNvSpPr>
            <p:nvPr/>
          </p:nvSpPr>
          <p:spPr bwMode="auto">
            <a:xfrm>
              <a:off x="3697" y="1481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4381" name="Rectangle 62"/>
            <p:cNvSpPr>
              <a:spLocks noChangeArrowheads="1"/>
            </p:cNvSpPr>
            <p:nvPr/>
          </p:nvSpPr>
          <p:spPr bwMode="auto">
            <a:xfrm>
              <a:off x="3561" y="1800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/>
            </a:p>
          </p:txBody>
        </p:sp>
        <p:sp>
          <p:nvSpPr>
            <p:cNvPr id="14382" name="Rectangle 63"/>
            <p:cNvSpPr>
              <a:spLocks noChangeArrowheads="1"/>
            </p:cNvSpPr>
            <p:nvPr/>
          </p:nvSpPr>
          <p:spPr bwMode="auto">
            <a:xfrm>
              <a:off x="3697" y="1798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4383" name="Oval 64"/>
            <p:cNvSpPr>
              <a:spLocks noChangeArrowheads="1"/>
            </p:cNvSpPr>
            <p:nvPr/>
          </p:nvSpPr>
          <p:spPr bwMode="auto">
            <a:xfrm>
              <a:off x="3470" y="1752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84" name="Rectangle 66"/>
            <p:cNvSpPr>
              <a:spLocks noChangeArrowheads="1"/>
            </p:cNvSpPr>
            <p:nvPr/>
          </p:nvSpPr>
          <p:spPr bwMode="auto">
            <a:xfrm>
              <a:off x="2779" y="890"/>
              <a:ext cx="4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x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x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4385" name="Rectangle 67"/>
            <p:cNvSpPr>
              <a:spLocks noChangeArrowheads="1"/>
            </p:cNvSpPr>
            <p:nvPr/>
          </p:nvSpPr>
          <p:spPr bwMode="auto">
            <a:xfrm>
              <a:off x="2426" y="116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14386" name="Rectangle 68"/>
            <p:cNvSpPr>
              <a:spLocks noChangeArrowheads="1"/>
            </p:cNvSpPr>
            <p:nvPr/>
          </p:nvSpPr>
          <p:spPr bwMode="auto">
            <a:xfrm>
              <a:off x="2802" y="120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14387" name="Rectangle 69"/>
            <p:cNvSpPr>
              <a:spLocks noChangeArrowheads="1"/>
            </p:cNvSpPr>
            <p:nvPr/>
          </p:nvSpPr>
          <p:spPr bwMode="auto">
            <a:xfrm>
              <a:off x="3152" y="116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14388" name="Rectangle 70"/>
            <p:cNvSpPr>
              <a:spLocks noChangeArrowheads="1"/>
            </p:cNvSpPr>
            <p:nvPr/>
          </p:nvSpPr>
          <p:spPr bwMode="auto">
            <a:xfrm>
              <a:off x="3515" y="116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</p:grpSp>
      <p:sp>
        <p:nvSpPr>
          <p:cNvPr id="14354" name="Rectangle 71"/>
          <p:cNvSpPr>
            <a:spLocks noGrp="1" noChangeArrowheads="1"/>
          </p:cNvSpPr>
          <p:nvPr>
            <p:ph type="body" idx="1"/>
          </p:nvPr>
        </p:nvSpPr>
        <p:spPr>
          <a:xfrm>
            <a:off x="685800" y="931863"/>
            <a:ext cx="7772400" cy="625475"/>
          </a:xfrm>
          <a:noFill/>
        </p:spPr>
        <p:txBody>
          <a:bodyPr/>
          <a:lstStyle/>
          <a:p>
            <a:pPr lvl="1" eaLnBrk="1" hangingPunct="1"/>
            <a:r>
              <a:rPr lang="en-US" altLang="fa-IR" smtClean="0"/>
              <a:t>Two states, two inputs, one output.</a:t>
            </a:r>
          </a:p>
        </p:txBody>
      </p:sp>
      <p:sp>
        <p:nvSpPr>
          <p:cNvPr id="14355" name="Rectangle 72"/>
          <p:cNvSpPr>
            <a:spLocks noChangeArrowheads="1"/>
          </p:cNvSpPr>
          <p:nvPr/>
        </p:nvSpPr>
        <p:spPr bwMode="auto">
          <a:xfrm>
            <a:off x="685800" y="3573463"/>
            <a:ext cx="777240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1066800" indent="-609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562100" indent="-5334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Each row has more than one stable state.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If 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= 0, state is a.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If 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2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= 00 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 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2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= 10, then state becomes b.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For 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2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= 11, state is either a or b.</a:t>
            </a:r>
          </a:p>
          <a:p>
            <a:pPr lvl="2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latin typeface="Arial" panose="020B0604020202020204" pitchFamily="34" charset="0"/>
                <a:cs typeface="Zar" panose="00000400000000000000" pitchFamily="2" charset="-78"/>
              </a:rPr>
              <a:t>If previously in x</a:t>
            </a:r>
            <a:r>
              <a:rPr lang="en-US" altLang="fa-IR" sz="2000" b="0" baseline="-25000"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2000" b="0">
                <a:latin typeface="Arial" panose="020B0604020202020204" pitchFamily="34" charset="0"/>
                <a:cs typeface="Zar" panose="00000400000000000000" pitchFamily="2" charset="-78"/>
              </a:rPr>
              <a:t>x</a:t>
            </a:r>
            <a:r>
              <a:rPr lang="en-US" altLang="fa-IR" sz="2000" b="0" baseline="-25000">
                <a:latin typeface="Arial" panose="020B0604020202020204" pitchFamily="34" charset="0"/>
                <a:cs typeface="Zar" panose="00000400000000000000" pitchFamily="2" charset="-78"/>
              </a:rPr>
              <a:t>2</a:t>
            </a:r>
            <a:r>
              <a:rPr lang="en-US" altLang="fa-IR" sz="2000" b="0">
                <a:latin typeface="Arial" panose="020B0604020202020204" pitchFamily="34" charset="0"/>
                <a:cs typeface="Zar" panose="00000400000000000000" pitchFamily="2" charset="-78"/>
              </a:rPr>
              <a:t> = 01, keeps state  a,</a:t>
            </a:r>
          </a:p>
          <a:p>
            <a:pPr lvl="2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latin typeface="Arial" panose="020B0604020202020204" pitchFamily="34" charset="0"/>
                <a:cs typeface="Zar" panose="00000400000000000000" pitchFamily="2" charset="-78"/>
              </a:rPr>
              <a:t>If previously in x</a:t>
            </a:r>
            <a:r>
              <a:rPr lang="en-US" altLang="fa-IR" sz="2000" b="0" baseline="-25000"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2000" b="0">
                <a:latin typeface="Arial" panose="020B0604020202020204" pitchFamily="34" charset="0"/>
                <a:cs typeface="Zar" panose="00000400000000000000" pitchFamily="2" charset="-78"/>
              </a:rPr>
              <a:t>x</a:t>
            </a:r>
            <a:r>
              <a:rPr lang="en-US" altLang="fa-IR" sz="2000" b="0" baseline="-25000">
                <a:latin typeface="Arial" panose="020B0604020202020204" pitchFamily="34" charset="0"/>
                <a:cs typeface="Zar" panose="00000400000000000000" pitchFamily="2" charset="-78"/>
              </a:rPr>
              <a:t>2</a:t>
            </a:r>
            <a:r>
              <a:rPr lang="en-US" altLang="fa-IR" sz="2000" b="0">
                <a:latin typeface="Arial" panose="020B0604020202020204" pitchFamily="34" charset="0"/>
                <a:cs typeface="Zar" panose="00000400000000000000" pitchFamily="2" charset="-78"/>
              </a:rPr>
              <a:t> = 10, keeps state b.</a:t>
            </a:r>
          </a:p>
          <a:p>
            <a:pPr lvl="2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latin typeface="Arial" panose="020B0604020202020204" pitchFamily="34" charset="0"/>
                <a:cs typeface="Zar" panose="00000400000000000000" pitchFamily="2" charset="-78"/>
              </a:rPr>
              <a:t>Reminder: cannot go from 00 to 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F5040DB-27C5-4FCE-AEE8-2D3CB4DFF3A7}" type="slidenum">
              <a:rPr lang="en-US" altLang="fa-IR" sz="1300" b="0">
                <a:latin typeface="Arial" panose="020B0604020202020204" pitchFamily="34" charset="0"/>
              </a:rPr>
              <a:pPr/>
              <a:t>13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Circuit Design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06363" y="931863"/>
            <a:ext cx="8855076" cy="1417637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From flow table to circuit:</a:t>
            </a:r>
          </a:p>
          <a:p>
            <a:pPr lvl="2" eaLnBrk="1" hangingPunct="1"/>
            <a:r>
              <a:rPr lang="en-US" altLang="fa-IR" smtClean="0"/>
              <a:t>Assign a unique binary value to each state,</a:t>
            </a:r>
          </a:p>
        </p:txBody>
      </p:sp>
      <p:grpSp>
        <p:nvGrpSpPr>
          <p:cNvPr id="15365" name="Group 5"/>
          <p:cNvGrpSpPr>
            <a:grpSpLocks/>
          </p:cNvGrpSpPr>
          <p:nvPr/>
        </p:nvGrpSpPr>
        <p:grpSpPr bwMode="auto">
          <a:xfrm>
            <a:off x="412750" y="1916113"/>
            <a:ext cx="2646363" cy="1825625"/>
            <a:chOff x="2154" y="890"/>
            <a:chExt cx="1667" cy="1150"/>
          </a:xfrm>
        </p:grpSpPr>
        <p:sp>
          <p:nvSpPr>
            <p:cNvPr id="15449" name="Rectangle 6"/>
            <p:cNvSpPr>
              <a:spLocks noChangeArrowheads="1"/>
            </p:cNvSpPr>
            <p:nvPr/>
          </p:nvSpPr>
          <p:spPr bwMode="auto">
            <a:xfrm rot="10800000">
              <a:off x="2353" y="1372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5450" name="Line 7"/>
            <p:cNvSpPr>
              <a:spLocks noChangeShapeType="1"/>
            </p:cNvSpPr>
            <p:nvPr/>
          </p:nvSpPr>
          <p:spPr bwMode="auto">
            <a:xfrm rot="5400000">
              <a:off x="3084" y="1004"/>
              <a:ext cx="0" cy="140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451" name="Rectangle 8"/>
            <p:cNvSpPr>
              <a:spLocks noChangeArrowheads="1"/>
            </p:cNvSpPr>
            <p:nvPr/>
          </p:nvSpPr>
          <p:spPr bwMode="auto">
            <a:xfrm>
              <a:off x="2427" y="148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5452" name="Rectangle 9"/>
            <p:cNvSpPr>
              <a:spLocks noChangeArrowheads="1"/>
            </p:cNvSpPr>
            <p:nvPr/>
          </p:nvSpPr>
          <p:spPr bwMode="auto">
            <a:xfrm>
              <a:off x="2154" y="179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15453" name="Rectangle 10"/>
            <p:cNvSpPr>
              <a:spLocks noChangeArrowheads="1"/>
            </p:cNvSpPr>
            <p:nvPr/>
          </p:nvSpPr>
          <p:spPr bwMode="auto">
            <a:xfrm>
              <a:off x="2563" y="1481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5454" name="Rectangle 11"/>
            <p:cNvSpPr>
              <a:spLocks noChangeArrowheads="1"/>
            </p:cNvSpPr>
            <p:nvPr/>
          </p:nvSpPr>
          <p:spPr bwMode="auto">
            <a:xfrm>
              <a:off x="2154" y="148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5455" name="Oval 12"/>
            <p:cNvSpPr>
              <a:spLocks noChangeArrowheads="1"/>
            </p:cNvSpPr>
            <p:nvPr/>
          </p:nvSpPr>
          <p:spPr bwMode="auto">
            <a:xfrm>
              <a:off x="2336" y="1435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5456" name="Line 13"/>
            <p:cNvSpPr>
              <a:spLocks noChangeShapeType="1"/>
            </p:cNvSpPr>
            <p:nvPr/>
          </p:nvSpPr>
          <p:spPr bwMode="auto">
            <a:xfrm rot="10800000">
              <a:off x="2699" y="1356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457" name="Line 14"/>
            <p:cNvSpPr>
              <a:spLocks noChangeShapeType="1"/>
            </p:cNvSpPr>
            <p:nvPr/>
          </p:nvSpPr>
          <p:spPr bwMode="auto">
            <a:xfrm rot="10800000">
              <a:off x="3062" y="1356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458" name="Line 15"/>
            <p:cNvSpPr>
              <a:spLocks noChangeShapeType="1"/>
            </p:cNvSpPr>
            <p:nvPr/>
          </p:nvSpPr>
          <p:spPr bwMode="auto">
            <a:xfrm rot="10800000">
              <a:off x="3427" y="1356"/>
              <a:ext cx="0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459" name="Rectangle 16"/>
            <p:cNvSpPr>
              <a:spLocks noChangeArrowheads="1"/>
            </p:cNvSpPr>
            <p:nvPr/>
          </p:nvSpPr>
          <p:spPr bwMode="auto">
            <a:xfrm>
              <a:off x="2790" y="148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5460" name="Rectangle 17"/>
            <p:cNvSpPr>
              <a:spLocks noChangeArrowheads="1"/>
            </p:cNvSpPr>
            <p:nvPr/>
          </p:nvSpPr>
          <p:spPr bwMode="auto">
            <a:xfrm>
              <a:off x="2926" y="1481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5461" name="Oval 18"/>
            <p:cNvSpPr>
              <a:spLocks noChangeArrowheads="1"/>
            </p:cNvSpPr>
            <p:nvPr/>
          </p:nvSpPr>
          <p:spPr bwMode="auto">
            <a:xfrm>
              <a:off x="2699" y="1435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5462" name="Rectangle 19"/>
            <p:cNvSpPr>
              <a:spLocks noChangeArrowheads="1"/>
            </p:cNvSpPr>
            <p:nvPr/>
          </p:nvSpPr>
          <p:spPr bwMode="auto">
            <a:xfrm>
              <a:off x="3152" y="148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5463" name="Rectangle 20"/>
            <p:cNvSpPr>
              <a:spLocks noChangeArrowheads="1"/>
            </p:cNvSpPr>
            <p:nvPr/>
          </p:nvSpPr>
          <p:spPr bwMode="auto">
            <a:xfrm>
              <a:off x="3288" y="1481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5464" name="Oval 21"/>
            <p:cNvSpPr>
              <a:spLocks noChangeArrowheads="1"/>
            </p:cNvSpPr>
            <p:nvPr/>
          </p:nvSpPr>
          <p:spPr bwMode="auto">
            <a:xfrm>
              <a:off x="3061" y="1435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5465" name="Rectangle 22"/>
            <p:cNvSpPr>
              <a:spLocks noChangeArrowheads="1"/>
            </p:cNvSpPr>
            <p:nvPr/>
          </p:nvSpPr>
          <p:spPr bwMode="auto">
            <a:xfrm>
              <a:off x="2427" y="180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5466" name="Rectangle 23"/>
            <p:cNvSpPr>
              <a:spLocks noChangeArrowheads="1"/>
            </p:cNvSpPr>
            <p:nvPr/>
          </p:nvSpPr>
          <p:spPr bwMode="auto">
            <a:xfrm>
              <a:off x="2563" y="1798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5467" name="Rectangle 24"/>
            <p:cNvSpPr>
              <a:spLocks noChangeArrowheads="1"/>
            </p:cNvSpPr>
            <p:nvPr/>
          </p:nvSpPr>
          <p:spPr bwMode="auto">
            <a:xfrm>
              <a:off x="2801" y="180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5468" name="Rectangle 25"/>
            <p:cNvSpPr>
              <a:spLocks noChangeArrowheads="1"/>
            </p:cNvSpPr>
            <p:nvPr/>
          </p:nvSpPr>
          <p:spPr bwMode="auto">
            <a:xfrm>
              <a:off x="2937" y="1798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5469" name="Rectangle 26"/>
            <p:cNvSpPr>
              <a:spLocks noChangeArrowheads="1"/>
            </p:cNvSpPr>
            <p:nvPr/>
          </p:nvSpPr>
          <p:spPr bwMode="auto">
            <a:xfrm>
              <a:off x="3164" y="180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15470" name="Rectangle 27"/>
            <p:cNvSpPr>
              <a:spLocks noChangeArrowheads="1"/>
            </p:cNvSpPr>
            <p:nvPr/>
          </p:nvSpPr>
          <p:spPr bwMode="auto">
            <a:xfrm>
              <a:off x="3300" y="1798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,1 </a:t>
              </a:r>
              <a:endParaRPr lang="en-US" altLang="fa-IR"/>
            </a:p>
          </p:txBody>
        </p:sp>
        <p:sp>
          <p:nvSpPr>
            <p:cNvPr id="15471" name="Oval 28"/>
            <p:cNvSpPr>
              <a:spLocks noChangeArrowheads="1"/>
            </p:cNvSpPr>
            <p:nvPr/>
          </p:nvSpPr>
          <p:spPr bwMode="auto">
            <a:xfrm>
              <a:off x="3073" y="1752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5472" name="Rectangle 29"/>
            <p:cNvSpPr>
              <a:spLocks noChangeArrowheads="1"/>
            </p:cNvSpPr>
            <p:nvPr/>
          </p:nvSpPr>
          <p:spPr bwMode="auto">
            <a:xfrm>
              <a:off x="3561" y="148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15473" name="Rectangle 30"/>
            <p:cNvSpPr>
              <a:spLocks noChangeArrowheads="1"/>
            </p:cNvSpPr>
            <p:nvPr/>
          </p:nvSpPr>
          <p:spPr bwMode="auto">
            <a:xfrm>
              <a:off x="3697" y="1481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5474" name="Rectangle 31"/>
            <p:cNvSpPr>
              <a:spLocks noChangeArrowheads="1"/>
            </p:cNvSpPr>
            <p:nvPr/>
          </p:nvSpPr>
          <p:spPr bwMode="auto">
            <a:xfrm>
              <a:off x="3561" y="1800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/>
            </a:p>
          </p:txBody>
        </p:sp>
        <p:sp>
          <p:nvSpPr>
            <p:cNvPr id="15475" name="Rectangle 32"/>
            <p:cNvSpPr>
              <a:spLocks noChangeArrowheads="1"/>
            </p:cNvSpPr>
            <p:nvPr/>
          </p:nvSpPr>
          <p:spPr bwMode="auto">
            <a:xfrm>
              <a:off x="3697" y="1798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5476" name="Oval 33"/>
            <p:cNvSpPr>
              <a:spLocks noChangeArrowheads="1"/>
            </p:cNvSpPr>
            <p:nvPr/>
          </p:nvSpPr>
          <p:spPr bwMode="auto">
            <a:xfrm>
              <a:off x="3470" y="1752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5477" name="Rectangle 34"/>
            <p:cNvSpPr>
              <a:spLocks noChangeArrowheads="1"/>
            </p:cNvSpPr>
            <p:nvPr/>
          </p:nvSpPr>
          <p:spPr bwMode="auto">
            <a:xfrm>
              <a:off x="2779" y="890"/>
              <a:ext cx="4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x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x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5478" name="Rectangle 35"/>
            <p:cNvSpPr>
              <a:spLocks noChangeArrowheads="1"/>
            </p:cNvSpPr>
            <p:nvPr/>
          </p:nvSpPr>
          <p:spPr bwMode="auto">
            <a:xfrm>
              <a:off x="2426" y="116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15479" name="Rectangle 36"/>
            <p:cNvSpPr>
              <a:spLocks noChangeArrowheads="1"/>
            </p:cNvSpPr>
            <p:nvPr/>
          </p:nvSpPr>
          <p:spPr bwMode="auto">
            <a:xfrm>
              <a:off x="2802" y="120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15480" name="Rectangle 37"/>
            <p:cNvSpPr>
              <a:spLocks noChangeArrowheads="1"/>
            </p:cNvSpPr>
            <p:nvPr/>
          </p:nvSpPr>
          <p:spPr bwMode="auto">
            <a:xfrm>
              <a:off x="3152" y="116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15481" name="Rectangle 38"/>
            <p:cNvSpPr>
              <a:spLocks noChangeArrowheads="1"/>
            </p:cNvSpPr>
            <p:nvPr/>
          </p:nvSpPr>
          <p:spPr bwMode="auto">
            <a:xfrm>
              <a:off x="3515" y="116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</p:grpSp>
      <p:grpSp>
        <p:nvGrpSpPr>
          <p:cNvPr id="3" name="Group 143"/>
          <p:cNvGrpSpPr>
            <a:grpSpLocks/>
          </p:cNvGrpSpPr>
          <p:nvPr/>
        </p:nvGrpSpPr>
        <p:grpSpPr bwMode="auto">
          <a:xfrm>
            <a:off x="5072063" y="1916113"/>
            <a:ext cx="2668587" cy="1825625"/>
            <a:chOff x="3195" y="1554"/>
            <a:chExt cx="1681" cy="1150"/>
          </a:xfrm>
        </p:grpSpPr>
        <p:sp>
          <p:nvSpPr>
            <p:cNvPr id="15415" name="Rectangle 40"/>
            <p:cNvSpPr>
              <a:spLocks noChangeArrowheads="1"/>
            </p:cNvSpPr>
            <p:nvPr/>
          </p:nvSpPr>
          <p:spPr bwMode="auto">
            <a:xfrm rot="10800000">
              <a:off x="3408" y="2036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5416" name="Line 41"/>
            <p:cNvSpPr>
              <a:spLocks noChangeShapeType="1"/>
            </p:cNvSpPr>
            <p:nvPr/>
          </p:nvSpPr>
          <p:spPr bwMode="auto">
            <a:xfrm rot="5400000">
              <a:off x="4139" y="1668"/>
              <a:ext cx="0" cy="140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417" name="Rectangle 42"/>
            <p:cNvSpPr>
              <a:spLocks noChangeArrowheads="1"/>
            </p:cNvSpPr>
            <p:nvPr/>
          </p:nvSpPr>
          <p:spPr bwMode="auto">
            <a:xfrm>
              <a:off x="3482" y="214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5418" name="Rectangle 43"/>
            <p:cNvSpPr>
              <a:spLocks noChangeArrowheads="1"/>
            </p:cNvSpPr>
            <p:nvPr/>
          </p:nvSpPr>
          <p:spPr bwMode="auto">
            <a:xfrm>
              <a:off x="3209" y="246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5419" name="Rectangle 44"/>
            <p:cNvSpPr>
              <a:spLocks noChangeArrowheads="1"/>
            </p:cNvSpPr>
            <p:nvPr/>
          </p:nvSpPr>
          <p:spPr bwMode="auto">
            <a:xfrm>
              <a:off x="3618" y="2145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5420" name="Rectangle 45"/>
            <p:cNvSpPr>
              <a:spLocks noChangeArrowheads="1"/>
            </p:cNvSpPr>
            <p:nvPr/>
          </p:nvSpPr>
          <p:spPr bwMode="auto">
            <a:xfrm>
              <a:off x="3209" y="214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5421" name="Oval 46"/>
            <p:cNvSpPr>
              <a:spLocks noChangeArrowheads="1"/>
            </p:cNvSpPr>
            <p:nvPr/>
          </p:nvSpPr>
          <p:spPr bwMode="auto">
            <a:xfrm>
              <a:off x="3391" y="2099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5422" name="Line 47"/>
            <p:cNvSpPr>
              <a:spLocks noChangeShapeType="1"/>
            </p:cNvSpPr>
            <p:nvPr/>
          </p:nvSpPr>
          <p:spPr bwMode="auto">
            <a:xfrm rot="10800000">
              <a:off x="3754" y="2020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423" name="Line 48"/>
            <p:cNvSpPr>
              <a:spLocks noChangeShapeType="1"/>
            </p:cNvSpPr>
            <p:nvPr/>
          </p:nvSpPr>
          <p:spPr bwMode="auto">
            <a:xfrm rot="10800000">
              <a:off x="4117" y="2020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424" name="Line 49"/>
            <p:cNvSpPr>
              <a:spLocks noChangeShapeType="1"/>
            </p:cNvSpPr>
            <p:nvPr/>
          </p:nvSpPr>
          <p:spPr bwMode="auto">
            <a:xfrm rot="10800000">
              <a:off x="4482" y="2020"/>
              <a:ext cx="0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425" name="Rectangle 50"/>
            <p:cNvSpPr>
              <a:spLocks noChangeArrowheads="1"/>
            </p:cNvSpPr>
            <p:nvPr/>
          </p:nvSpPr>
          <p:spPr bwMode="auto">
            <a:xfrm>
              <a:off x="3845" y="214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5426" name="Rectangle 51"/>
            <p:cNvSpPr>
              <a:spLocks noChangeArrowheads="1"/>
            </p:cNvSpPr>
            <p:nvPr/>
          </p:nvSpPr>
          <p:spPr bwMode="auto">
            <a:xfrm>
              <a:off x="3981" y="2145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5427" name="Oval 52"/>
            <p:cNvSpPr>
              <a:spLocks noChangeArrowheads="1"/>
            </p:cNvSpPr>
            <p:nvPr/>
          </p:nvSpPr>
          <p:spPr bwMode="auto">
            <a:xfrm>
              <a:off x="3754" y="2099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5428" name="Rectangle 53"/>
            <p:cNvSpPr>
              <a:spLocks noChangeArrowheads="1"/>
            </p:cNvSpPr>
            <p:nvPr/>
          </p:nvSpPr>
          <p:spPr bwMode="auto">
            <a:xfrm>
              <a:off x="4195" y="216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5429" name="Rectangle 54"/>
            <p:cNvSpPr>
              <a:spLocks noChangeArrowheads="1"/>
            </p:cNvSpPr>
            <p:nvPr/>
          </p:nvSpPr>
          <p:spPr bwMode="auto">
            <a:xfrm>
              <a:off x="4343" y="2145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5430" name="Oval 55"/>
            <p:cNvSpPr>
              <a:spLocks noChangeArrowheads="1"/>
            </p:cNvSpPr>
            <p:nvPr/>
          </p:nvSpPr>
          <p:spPr bwMode="auto">
            <a:xfrm>
              <a:off x="4116" y="2099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5431" name="Rectangle 56"/>
            <p:cNvSpPr>
              <a:spLocks noChangeArrowheads="1"/>
            </p:cNvSpPr>
            <p:nvPr/>
          </p:nvSpPr>
          <p:spPr bwMode="auto">
            <a:xfrm>
              <a:off x="3482" y="246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5432" name="Rectangle 57"/>
            <p:cNvSpPr>
              <a:spLocks noChangeArrowheads="1"/>
            </p:cNvSpPr>
            <p:nvPr/>
          </p:nvSpPr>
          <p:spPr bwMode="auto">
            <a:xfrm>
              <a:off x="3618" y="2462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5433" name="Rectangle 58"/>
            <p:cNvSpPr>
              <a:spLocks noChangeArrowheads="1"/>
            </p:cNvSpPr>
            <p:nvPr/>
          </p:nvSpPr>
          <p:spPr bwMode="auto">
            <a:xfrm>
              <a:off x="3856" y="246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5434" name="Rectangle 59"/>
            <p:cNvSpPr>
              <a:spLocks noChangeArrowheads="1"/>
            </p:cNvSpPr>
            <p:nvPr/>
          </p:nvSpPr>
          <p:spPr bwMode="auto">
            <a:xfrm>
              <a:off x="3992" y="2462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5435" name="Rectangle 60"/>
            <p:cNvSpPr>
              <a:spLocks noChangeArrowheads="1"/>
            </p:cNvSpPr>
            <p:nvPr/>
          </p:nvSpPr>
          <p:spPr bwMode="auto">
            <a:xfrm>
              <a:off x="4219" y="246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5436" name="Rectangle 61"/>
            <p:cNvSpPr>
              <a:spLocks noChangeArrowheads="1"/>
            </p:cNvSpPr>
            <p:nvPr/>
          </p:nvSpPr>
          <p:spPr bwMode="auto">
            <a:xfrm>
              <a:off x="4355" y="2462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,1 </a:t>
              </a:r>
              <a:endParaRPr lang="en-US" altLang="fa-IR"/>
            </a:p>
          </p:txBody>
        </p:sp>
        <p:sp>
          <p:nvSpPr>
            <p:cNvPr id="15437" name="Oval 62"/>
            <p:cNvSpPr>
              <a:spLocks noChangeArrowheads="1"/>
            </p:cNvSpPr>
            <p:nvPr/>
          </p:nvSpPr>
          <p:spPr bwMode="auto">
            <a:xfrm>
              <a:off x="4128" y="2416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5438" name="Rectangle 63"/>
            <p:cNvSpPr>
              <a:spLocks noChangeArrowheads="1"/>
            </p:cNvSpPr>
            <p:nvPr/>
          </p:nvSpPr>
          <p:spPr bwMode="auto">
            <a:xfrm>
              <a:off x="4616" y="214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5439" name="Rectangle 64"/>
            <p:cNvSpPr>
              <a:spLocks noChangeArrowheads="1"/>
            </p:cNvSpPr>
            <p:nvPr/>
          </p:nvSpPr>
          <p:spPr bwMode="auto">
            <a:xfrm>
              <a:off x="4752" y="2145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5440" name="Rectangle 65"/>
            <p:cNvSpPr>
              <a:spLocks noChangeArrowheads="1"/>
            </p:cNvSpPr>
            <p:nvPr/>
          </p:nvSpPr>
          <p:spPr bwMode="auto">
            <a:xfrm>
              <a:off x="4616" y="2464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5441" name="Rectangle 66"/>
            <p:cNvSpPr>
              <a:spLocks noChangeArrowheads="1"/>
            </p:cNvSpPr>
            <p:nvPr/>
          </p:nvSpPr>
          <p:spPr bwMode="auto">
            <a:xfrm>
              <a:off x="4752" y="2462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5442" name="Oval 67"/>
            <p:cNvSpPr>
              <a:spLocks noChangeArrowheads="1"/>
            </p:cNvSpPr>
            <p:nvPr/>
          </p:nvSpPr>
          <p:spPr bwMode="auto">
            <a:xfrm>
              <a:off x="4525" y="2416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5443" name="Rectangle 68"/>
            <p:cNvSpPr>
              <a:spLocks noChangeArrowheads="1"/>
            </p:cNvSpPr>
            <p:nvPr/>
          </p:nvSpPr>
          <p:spPr bwMode="auto">
            <a:xfrm>
              <a:off x="3834" y="1554"/>
              <a:ext cx="4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x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x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5444" name="Rectangle 69"/>
            <p:cNvSpPr>
              <a:spLocks noChangeArrowheads="1"/>
            </p:cNvSpPr>
            <p:nvPr/>
          </p:nvSpPr>
          <p:spPr bwMode="auto">
            <a:xfrm>
              <a:off x="3481" y="1827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15445" name="Rectangle 70"/>
            <p:cNvSpPr>
              <a:spLocks noChangeArrowheads="1"/>
            </p:cNvSpPr>
            <p:nvPr/>
          </p:nvSpPr>
          <p:spPr bwMode="auto">
            <a:xfrm>
              <a:off x="3857" y="1872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15446" name="Rectangle 71"/>
            <p:cNvSpPr>
              <a:spLocks noChangeArrowheads="1"/>
            </p:cNvSpPr>
            <p:nvPr/>
          </p:nvSpPr>
          <p:spPr bwMode="auto">
            <a:xfrm>
              <a:off x="4207" y="1827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15447" name="Rectangle 72"/>
            <p:cNvSpPr>
              <a:spLocks noChangeArrowheads="1"/>
            </p:cNvSpPr>
            <p:nvPr/>
          </p:nvSpPr>
          <p:spPr bwMode="auto">
            <a:xfrm>
              <a:off x="4570" y="1827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15448" name="Rectangle 73"/>
            <p:cNvSpPr>
              <a:spLocks noChangeArrowheads="1"/>
            </p:cNvSpPr>
            <p:nvPr/>
          </p:nvSpPr>
          <p:spPr bwMode="auto">
            <a:xfrm>
              <a:off x="3195" y="1935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y </a:t>
              </a:r>
              <a:endParaRPr lang="en-US" altLang="fa-IR" sz="3200"/>
            </a:p>
          </p:txBody>
        </p:sp>
      </p:grpSp>
      <p:sp>
        <p:nvSpPr>
          <p:cNvPr id="15367" name="AutoShape 74"/>
          <p:cNvSpPr>
            <a:spLocks noChangeArrowheads="1"/>
          </p:cNvSpPr>
          <p:nvPr/>
        </p:nvSpPr>
        <p:spPr bwMode="auto">
          <a:xfrm>
            <a:off x="3635375" y="3165475"/>
            <a:ext cx="936625" cy="288925"/>
          </a:xfrm>
          <a:prstGeom prst="rightArrow">
            <a:avLst>
              <a:gd name="adj1" fmla="val 50000"/>
              <a:gd name="adj2" fmla="val 8104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4357688" y="3959225"/>
            <a:ext cx="4572000" cy="2613025"/>
            <a:chOff x="0" y="3813175"/>
            <a:chExt cx="4572000" cy="2613025"/>
          </a:xfrm>
        </p:grpSpPr>
        <p:sp>
          <p:nvSpPr>
            <p:cNvPr id="15392" name="Rectangle 103"/>
            <p:cNvSpPr>
              <a:spLocks noChangeArrowheads="1"/>
            </p:cNvSpPr>
            <p:nvPr/>
          </p:nvSpPr>
          <p:spPr bwMode="auto">
            <a:xfrm>
              <a:off x="1258888" y="3813175"/>
              <a:ext cx="736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x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x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grpSp>
          <p:nvGrpSpPr>
            <p:cNvPr id="15393" name="Group 121"/>
            <p:cNvGrpSpPr>
              <a:grpSpLocks/>
            </p:cNvGrpSpPr>
            <p:nvPr/>
          </p:nvGrpSpPr>
          <p:grpSpPr bwMode="auto">
            <a:xfrm>
              <a:off x="0" y="4078288"/>
              <a:ext cx="4572000" cy="2347912"/>
              <a:chOff x="0" y="4078288"/>
              <a:chExt cx="4572000" cy="2347912"/>
            </a:xfrm>
          </p:grpSpPr>
          <p:sp>
            <p:nvSpPr>
              <p:cNvPr id="15394" name="Rectangle 75"/>
              <p:cNvSpPr>
                <a:spLocks noChangeArrowheads="1"/>
              </p:cNvSpPr>
              <p:nvPr/>
            </p:nvSpPr>
            <p:spPr bwMode="auto">
              <a:xfrm rot="10800000">
                <a:off x="1741488" y="4410075"/>
                <a:ext cx="2300287" cy="1060450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15395" name="Line 76"/>
              <p:cNvSpPr>
                <a:spLocks noChangeShapeType="1"/>
              </p:cNvSpPr>
              <p:nvPr/>
            </p:nvSpPr>
            <p:spPr bwMode="auto">
              <a:xfrm rot="5400000">
                <a:off x="2901157" y="3826669"/>
                <a:ext cx="1587" cy="223202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5396" name="Rectangle 78"/>
              <p:cNvSpPr>
                <a:spLocks noChangeArrowheads="1"/>
              </p:cNvSpPr>
              <p:nvPr/>
            </p:nvSpPr>
            <p:spPr bwMode="auto">
              <a:xfrm>
                <a:off x="1425575" y="5086350"/>
                <a:ext cx="147638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15397" name="Rectangle 79"/>
              <p:cNvSpPr>
                <a:spLocks noChangeArrowheads="1"/>
              </p:cNvSpPr>
              <p:nvPr/>
            </p:nvSpPr>
            <p:spPr bwMode="auto">
              <a:xfrm>
                <a:off x="2074863" y="4583113"/>
                <a:ext cx="147637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15398" name="Rectangle 80"/>
              <p:cNvSpPr>
                <a:spLocks noChangeArrowheads="1"/>
              </p:cNvSpPr>
              <p:nvPr/>
            </p:nvSpPr>
            <p:spPr bwMode="auto">
              <a:xfrm>
                <a:off x="1425575" y="4581525"/>
                <a:ext cx="147638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15399" name="Line 82"/>
              <p:cNvSpPr>
                <a:spLocks noChangeShapeType="1"/>
              </p:cNvSpPr>
              <p:nvPr/>
            </p:nvSpPr>
            <p:spPr bwMode="auto">
              <a:xfrm rot="10800000">
                <a:off x="2290763" y="4384675"/>
                <a:ext cx="1587" cy="106045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5400" name="Line 83"/>
              <p:cNvSpPr>
                <a:spLocks noChangeShapeType="1"/>
              </p:cNvSpPr>
              <p:nvPr/>
            </p:nvSpPr>
            <p:spPr bwMode="auto">
              <a:xfrm rot="10800000">
                <a:off x="2867025" y="4384675"/>
                <a:ext cx="1588" cy="106045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5401" name="Line 84"/>
              <p:cNvSpPr>
                <a:spLocks noChangeShapeType="1"/>
              </p:cNvSpPr>
              <p:nvPr/>
            </p:nvSpPr>
            <p:spPr bwMode="auto">
              <a:xfrm rot="10800000">
                <a:off x="3446463" y="4384675"/>
                <a:ext cx="0" cy="106045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5402" name="Rectangle 86"/>
              <p:cNvSpPr>
                <a:spLocks noChangeArrowheads="1"/>
              </p:cNvSpPr>
              <p:nvPr/>
            </p:nvSpPr>
            <p:spPr bwMode="auto">
              <a:xfrm>
                <a:off x="2651125" y="4583113"/>
                <a:ext cx="147638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15403" name="Rectangle 89"/>
              <p:cNvSpPr>
                <a:spLocks noChangeArrowheads="1"/>
              </p:cNvSpPr>
              <p:nvPr/>
            </p:nvSpPr>
            <p:spPr bwMode="auto">
              <a:xfrm>
                <a:off x="3225800" y="4583113"/>
                <a:ext cx="147638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15404" name="Rectangle 92"/>
              <p:cNvSpPr>
                <a:spLocks noChangeArrowheads="1"/>
              </p:cNvSpPr>
              <p:nvPr/>
            </p:nvSpPr>
            <p:spPr bwMode="auto">
              <a:xfrm>
                <a:off x="2074863" y="5086350"/>
                <a:ext cx="147637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15405" name="Rectangle 94"/>
              <p:cNvSpPr>
                <a:spLocks noChangeArrowheads="1"/>
              </p:cNvSpPr>
              <p:nvPr/>
            </p:nvSpPr>
            <p:spPr bwMode="auto">
              <a:xfrm>
                <a:off x="2668588" y="5086350"/>
                <a:ext cx="147637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15406" name="Rectangle 96"/>
              <p:cNvSpPr>
                <a:spLocks noChangeArrowheads="1"/>
              </p:cNvSpPr>
              <p:nvPr/>
            </p:nvSpPr>
            <p:spPr bwMode="auto">
              <a:xfrm>
                <a:off x="3244850" y="5086350"/>
                <a:ext cx="147638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15407" name="Rectangle 99"/>
              <p:cNvSpPr>
                <a:spLocks noChangeArrowheads="1"/>
              </p:cNvSpPr>
              <p:nvPr/>
            </p:nvSpPr>
            <p:spPr bwMode="auto">
              <a:xfrm>
                <a:off x="3875088" y="4583113"/>
                <a:ext cx="147637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15408" name="Rectangle 101"/>
              <p:cNvSpPr>
                <a:spLocks noChangeArrowheads="1"/>
              </p:cNvSpPr>
              <p:nvPr/>
            </p:nvSpPr>
            <p:spPr bwMode="auto">
              <a:xfrm>
                <a:off x="3875088" y="5086350"/>
                <a:ext cx="147637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15409" name="Rectangle 104"/>
              <p:cNvSpPr>
                <a:spLocks noChangeArrowheads="1"/>
              </p:cNvSpPr>
              <p:nvPr/>
            </p:nvSpPr>
            <p:spPr bwMode="auto">
              <a:xfrm>
                <a:off x="1857375" y="4078288"/>
                <a:ext cx="246063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00 </a:t>
                </a:r>
                <a:endParaRPr lang="en-US" altLang="fa-IR"/>
              </a:p>
            </p:txBody>
          </p:sp>
          <p:sp>
            <p:nvSpPr>
              <p:cNvPr id="15410" name="Rectangle 105"/>
              <p:cNvSpPr>
                <a:spLocks noChangeArrowheads="1"/>
              </p:cNvSpPr>
              <p:nvPr/>
            </p:nvSpPr>
            <p:spPr bwMode="auto">
              <a:xfrm>
                <a:off x="2454275" y="4149725"/>
                <a:ext cx="246063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01 </a:t>
                </a:r>
                <a:endParaRPr lang="en-US" altLang="fa-IR"/>
              </a:p>
            </p:txBody>
          </p:sp>
          <p:sp>
            <p:nvSpPr>
              <p:cNvPr id="15411" name="Rectangle 106"/>
              <p:cNvSpPr>
                <a:spLocks noChangeArrowheads="1"/>
              </p:cNvSpPr>
              <p:nvPr/>
            </p:nvSpPr>
            <p:spPr bwMode="auto">
              <a:xfrm>
                <a:off x="3009900" y="4078288"/>
                <a:ext cx="246063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11 </a:t>
                </a:r>
                <a:endParaRPr lang="en-US" altLang="fa-IR"/>
              </a:p>
            </p:txBody>
          </p:sp>
          <p:sp>
            <p:nvSpPr>
              <p:cNvPr id="15412" name="Rectangle 107"/>
              <p:cNvSpPr>
                <a:spLocks noChangeArrowheads="1"/>
              </p:cNvSpPr>
              <p:nvPr/>
            </p:nvSpPr>
            <p:spPr bwMode="auto">
              <a:xfrm>
                <a:off x="3586163" y="4078288"/>
                <a:ext cx="246062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10 </a:t>
                </a:r>
                <a:endParaRPr lang="en-US" altLang="fa-IR"/>
              </a:p>
            </p:txBody>
          </p:sp>
          <p:sp>
            <p:nvSpPr>
              <p:cNvPr id="15413" name="Rectangle 108"/>
              <p:cNvSpPr>
                <a:spLocks noChangeArrowheads="1"/>
              </p:cNvSpPr>
              <p:nvPr/>
            </p:nvSpPr>
            <p:spPr bwMode="auto">
              <a:xfrm>
                <a:off x="1403350" y="4249738"/>
                <a:ext cx="1587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y </a:t>
                </a:r>
                <a:endParaRPr lang="en-US" altLang="fa-IR" sz="3200"/>
              </a:p>
            </p:txBody>
          </p:sp>
          <p:sp>
            <p:nvSpPr>
              <p:cNvPr id="15414" name="Rectangle 144"/>
              <p:cNvSpPr>
                <a:spLocks noChangeArrowheads="1"/>
              </p:cNvSpPr>
              <p:nvPr/>
            </p:nvSpPr>
            <p:spPr bwMode="auto">
              <a:xfrm>
                <a:off x="0" y="5661025"/>
                <a:ext cx="4572000" cy="765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828" tIns="50914" rIns="101828" bIns="50914"/>
              <a:lstStyle>
                <a:lvl1pPr marL="342900" indent="-3429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1066800" indent="-609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lvl="1" eaLnBrk="1" hangingPunct="1"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r>
                  <a:rPr lang="en-US" altLang="fa-IR" sz="2400" b="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rPr>
                  <a:t>Map for output z (=x</a:t>
                </a:r>
                <a:r>
                  <a:rPr lang="en-US" altLang="fa-IR" sz="2400" b="0" baseline="-250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rPr>
                  <a:t>1</a:t>
                </a:r>
                <a:r>
                  <a:rPr lang="en-US" altLang="fa-IR" sz="2400" b="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rPr>
                  <a:t>x</a:t>
                </a:r>
                <a:r>
                  <a:rPr lang="en-US" altLang="fa-IR" sz="2400" b="0" baseline="-250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rPr>
                  <a:t>2</a:t>
                </a:r>
                <a:r>
                  <a:rPr lang="en-US" altLang="fa-IR" sz="2400" b="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rPr>
                  <a:t>y)</a:t>
                </a:r>
              </a:p>
            </p:txBody>
          </p:sp>
        </p:grpSp>
      </p:grpSp>
      <p:grpSp>
        <p:nvGrpSpPr>
          <p:cNvPr id="6" name="Group 120"/>
          <p:cNvGrpSpPr>
            <a:grpSpLocks/>
          </p:cNvGrpSpPr>
          <p:nvPr/>
        </p:nvGrpSpPr>
        <p:grpSpPr bwMode="auto">
          <a:xfrm>
            <a:off x="142875" y="3935413"/>
            <a:ext cx="4608513" cy="2636837"/>
            <a:chOff x="4284663" y="3789363"/>
            <a:chExt cx="4608512" cy="2636837"/>
          </a:xfrm>
        </p:grpSpPr>
        <p:sp>
          <p:nvSpPr>
            <p:cNvPr id="15370" name="Rectangle 109"/>
            <p:cNvSpPr>
              <a:spLocks noChangeArrowheads="1"/>
            </p:cNvSpPr>
            <p:nvPr/>
          </p:nvSpPr>
          <p:spPr bwMode="auto">
            <a:xfrm rot="10800000">
              <a:off x="4978400" y="4410075"/>
              <a:ext cx="2300288" cy="106045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5371" name="Line 110"/>
            <p:cNvSpPr>
              <a:spLocks noChangeShapeType="1"/>
            </p:cNvSpPr>
            <p:nvPr/>
          </p:nvSpPr>
          <p:spPr bwMode="auto">
            <a:xfrm rot="5400000">
              <a:off x="6138069" y="3826669"/>
              <a:ext cx="1587" cy="223202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372" name="Rectangle 111"/>
            <p:cNvSpPr>
              <a:spLocks noChangeArrowheads="1"/>
            </p:cNvSpPr>
            <p:nvPr/>
          </p:nvSpPr>
          <p:spPr bwMode="auto">
            <a:xfrm>
              <a:off x="5095875" y="4586288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5373" name="Rectangle 112"/>
            <p:cNvSpPr>
              <a:spLocks noChangeArrowheads="1"/>
            </p:cNvSpPr>
            <p:nvPr/>
          </p:nvSpPr>
          <p:spPr bwMode="auto">
            <a:xfrm>
              <a:off x="4662488" y="508635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5374" name="Rectangle 114"/>
            <p:cNvSpPr>
              <a:spLocks noChangeArrowheads="1"/>
            </p:cNvSpPr>
            <p:nvPr/>
          </p:nvSpPr>
          <p:spPr bwMode="auto">
            <a:xfrm>
              <a:off x="4662488" y="458152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5375" name="Line 116"/>
            <p:cNvSpPr>
              <a:spLocks noChangeShapeType="1"/>
            </p:cNvSpPr>
            <p:nvPr/>
          </p:nvSpPr>
          <p:spPr bwMode="auto">
            <a:xfrm rot="10800000">
              <a:off x="5527675" y="4384675"/>
              <a:ext cx="1588" cy="106045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376" name="Line 117"/>
            <p:cNvSpPr>
              <a:spLocks noChangeShapeType="1"/>
            </p:cNvSpPr>
            <p:nvPr/>
          </p:nvSpPr>
          <p:spPr bwMode="auto">
            <a:xfrm rot="10800000">
              <a:off x="6103938" y="4384675"/>
              <a:ext cx="1587" cy="106045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377" name="Line 118"/>
            <p:cNvSpPr>
              <a:spLocks noChangeShapeType="1"/>
            </p:cNvSpPr>
            <p:nvPr/>
          </p:nvSpPr>
          <p:spPr bwMode="auto">
            <a:xfrm rot="10800000">
              <a:off x="6683375" y="4384675"/>
              <a:ext cx="0" cy="106045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378" name="Rectangle 119"/>
            <p:cNvSpPr>
              <a:spLocks noChangeArrowheads="1"/>
            </p:cNvSpPr>
            <p:nvPr/>
          </p:nvSpPr>
          <p:spPr bwMode="auto">
            <a:xfrm>
              <a:off x="5672138" y="4586288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5379" name="Rectangle 122"/>
            <p:cNvSpPr>
              <a:spLocks noChangeArrowheads="1"/>
            </p:cNvSpPr>
            <p:nvPr/>
          </p:nvSpPr>
          <p:spPr bwMode="auto">
            <a:xfrm>
              <a:off x="6227763" y="460692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5380" name="Rectangle 125"/>
            <p:cNvSpPr>
              <a:spLocks noChangeArrowheads="1"/>
            </p:cNvSpPr>
            <p:nvPr/>
          </p:nvSpPr>
          <p:spPr bwMode="auto">
            <a:xfrm>
              <a:off x="5095875" y="508952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5381" name="Rectangle 127"/>
            <p:cNvSpPr>
              <a:spLocks noChangeArrowheads="1"/>
            </p:cNvSpPr>
            <p:nvPr/>
          </p:nvSpPr>
          <p:spPr bwMode="auto">
            <a:xfrm>
              <a:off x="5689600" y="508952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5382" name="Rectangle 129"/>
            <p:cNvSpPr>
              <a:spLocks noChangeArrowheads="1"/>
            </p:cNvSpPr>
            <p:nvPr/>
          </p:nvSpPr>
          <p:spPr bwMode="auto">
            <a:xfrm>
              <a:off x="6265863" y="508952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5383" name="Rectangle 132"/>
            <p:cNvSpPr>
              <a:spLocks noChangeArrowheads="1"/>
            </p:cNvSpPr>
            <p:nvPr/>
          </p:nvSpPr>
          <p:spPr bwMode="auto">
            <a:xfrm>
              <a:off x="6896100" y="4586288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5384" name="Rectangle 134"/>
            <p:cNvSpPr>
              <a:spLocks noChangeArrowheads="1"/>
            </p:cNvSpPr>
            <p:nvPr/>
          </p:nvSpPr>
          <p:spPr bwMode="auto">
            <a:xfrm>
              <a:off x="6896100" y="5089525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5385" name="Rectangle 137"/>
            <p:cNvSpPr>
              <a:spLocks noChangeArrowheads="1"/>
            </p:cNvSpPr>
            <p:nvPr/>
          </p:nvSpPr>
          <p:spPr bwMode="auto">
            <a:xfrm>
              <a:off x="4356100" y="3789363"/>
              <a:ext cx="736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x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x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5386" name="Rectangle 138"/>
            <p:cNvSpPr>
              <a:spLocks noChangeArrowheads="1"/>
            </p:cNvSpPr>
            <p:nvPr/>
          </p:nvSpPr>
          <p:spPr bwMode="auto">
            <a:xfrm>
              <a:off x="5094288" y="4078288"/>
              <a:ext cx="2460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15387" name="Rectangle 139"/>
            <p:cNvSpPr>
              <a:spLocks noChangeArrowheads="1"/>
            </p:cNvSpPr>
            <p:nvPr/>
          </p:nvSpPr>
          <p:spPr bwMode="auto">
            <a:xfrm>
              <a:off x="5691188" y="4149725"/>
              <a:ext cx="2460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15388" name="Rectangle 140"/>
            <p:cNvSpPr>
              <a:spLocks noChangeArrowheads="1"/>
            </p:cNvSpPr>
            <p:nvPr/>
          </p:nvSpPr>
          <p:spPr bwMode="auto">
            <a:xfrm>
              <a:off x="6246813" y="4078288"/>
              <a:ext cx="2460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15389" name="Rectangle 141"/>
            <p:cNvSpPr>
              <a:spLocks noChangeArrowheads="1"/>
            </p:cNvSpPr>
            <p:nvPr/>
          </p:nvSpPr>
          <p:spPr bwMode="auto">
            <a:xfrm>
              <a:off x="6823075" y="4078288"/>
              <a:ext cx="24606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15390" name="Rectangle 142"/>
            <p:cNvSpPr>
              <a:spLocks noChangeArrowheads="1"/>
            </p:cNvSpPr>
            <p:nvPr/>
          </p:nvSpPr>
          <p:spPr bwMode="auto">
            <a:xfrm>
              <a:off x="4640263" y="4249738"/>
              <a:ext cx="1587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y </a:t>
              </a:r>
              <a:endParaRPr lang="en-US" altLang="fa-IR" sz="3200"/>
            </a:p>
          </p:txBody>
        </p:sp>
        <p:sp>
          <p:nvSpPr>
            <p:cNvPr id="15391" name="Rectangle 145"/>
            <p:cNvSpPr>
              <a:spLocks noChangeArrowheads="1"/>
            </p:cNvSpPr>
            <p:nvPr/>
          </p:nvSpPr>
          <p:spPr bwMode="auto">
            <a:xfrm>
              <a:off x="4284663" y="5661025"/>
              <a:ext cx="4608512" cy="765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828" tIns="50914" rIns="101828" bIns="50914"/>
            <a:lstStyle>
              <a:lvl1pPr marL="342900" indent="-3429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1066800" indent="-609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fa-IR" sz="2400" b="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rPr>
                <a:t>Map for Y (=x</a:t>
              </a:r>
              <a:r>
                <a:rPr lang="en-US" altLang="fa-IR" sz="2400" b="0" baseline="-250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rPr>
                <a:t>1</a:t>
              </a:r>
              <a:r>
                <a:rPr lang="en-US" altLang="fa-IR" sz="2400" b="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rPr>
                <a:t>x</a:t>
              </a:r>
              <a:r>
                <a:rPr lang="en-US" altLang="fa-IR" sz="2400" b="0" baseline="-250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rPr>
                <a:t>2</a:t>
              </a:r>
              <a:r>
                <a:rPr lang="en-US" altLang="fa-IR" sz="2400" b="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rPr>
                <a:t>’+x</a:t>
              </a:r>
              <a:r>
                <a:rPr lang="en-US" altLang="fa-IR" sz="2400" b="0" baseline="-250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rPr>
                <a:t>1</a:t>
              </a:r>
              <a:r>
                <a:rPr lang="en-US" altLang="fa-IR" sz="2400" b="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rPr>
                <a:t>y)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8419DC6-797F-42A7-B4A9-D9F714471F2A}" type="slidenum">
              <a:rPr lang="en-US" altLang="fa-IR" sz="1300" b="0">
                <a:latin typeface="Arial" panose="020B0604020202020204" pitchFamily="34" charset="0"/>
              </a:rPr>
              <a:pPr/>
              <a:t>14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Circuit Diagram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050" y="1219200"/>
            <a:ext cx="6407150" cy="841375"/>
          </a:xfrm>
        </p:spPr>
        <p:txBody>
          <a:bodyPr/>
          <a:lstStyle/>
          <a:p>
            <a:pPr eaLnBrk="1" hangingPunct="1"/>
            <a:endParaRPr lang="fa-IR" altLang="fa-IR" smtClean="0"/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 flipV="1">
            <a:off x="827088" y="4713288"/>
            <a:ext cx="2297112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2411413" y="5157788"/>
            <a:ext cx="1800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grpSp>
        <p:nvGrpSpPr>
          <p:cNvPr id="16391" name="Group 6"/>
          <p:cNvGrpSpPr>
            <a:grpSpLocks/>
          </p:cNvGrpSpPr>
          <p:nvPr/>
        </p:nvGrpSpPr>
        <p:grpSpPr bwMode="auto">
          <a:xfrm>
            <a:off x="3124200" y="4484688"/>
            <a:ext cx="381000" cy="457200"/>
            <a:chOff x="4512" y="2688"/>
            <a:chExt cx="432" cy="480"/>
          </a:xfrm>
        </p:grpSpPr>
        <p:sp>
          <p:nvSpPr>
            <p:cNvPr id="16425" name="AutoShape 7"/>
            <p:cNvSpPr>
              <a:spLocks noChangeArrowheads="1"/>
            </p:cNvSpPr>
            <p:nvPr/>
          </p:nvSpPr>
          <p:spPr bwMode="auto">
            <a:xfrm rot="5400000">
              <a:off x="4450" y="2750"/>
              <a:ext cx="480" cy="355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6426" name="Oval 8"/>
            <p:cNvSpPr>
              <a:spLocks noChangeArrowheads="1"/>
            </p:cNvSpPr>
            <p:nvPr/>
          </p:nvSpPr>
          <p:spPr bwMode="auto">
            <a:xfrm>
              <a:off x="4848" y="288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sp>
        <p:nvSpPr>
          <p:cNvPr id="16392" name="AutoShape 9"/>
          <p:cNvSpPr>
            <a:spLocks noChangeArrowheads="1"/>
          </p:cNvSpPr>
          <p:nvPr/>
        </p:nvSpPr>
        <p:spPr bwMode="auto">
          <a:xfrm>
            <a:off x="4191000" y="5026025"/>
            <a:ext cx="609600" cy="533400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6393" name="Line 14"/>
          <p:cNvSpPr>
            <a:spLocks noChangeShapeType="1"/>
          </p:cNvSpPr>
          <p:nvPr/>
        </p:nvSpPr>
        <p:spPr bwMode="auto">
          <a:xfrm>
            <a:off x="3419475" y="5445125"/>
            <a:ext cx="771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394" name="AutoShape 15"/>
          <p:cNvSpPr>
            <a:spLocks noChangeArrowheads="1"/>
          </p:cNvSpPr>
          <p:nvPr/>
        </p:nvSpPr>
        <p:spPr bwMode="auto">
          <a:xfrm>
            <a:off x="4191000" y="4187825"/>
            <a:ext cx="609600" cy="533400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6395" name="Line 16"/>
          <p:cNvSpPr>
            <a:spLocks noChangeShapeType="1"/>
          </p:cNvSpPr>
          <p:nvPr/>
        </p:nvSpPr>
        <p:spPr bwMode="auto">
          <a:xfrm flipV="1">
            <a:off x="2411413" y="3211513"/>
            <a:ext cx="475297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396" name="Line 17"/>
          <p:cNvSpPr>
            <a:spLocks noChangeShapeType="1"/>
          </p:cNvSpPr>
          <p:nvPr/>
        </p:nvSpPr>
        <p:spPr bwMode="auto">
          <a:xfrm flipV="1">
            <a:off x="2411413" y="4292600"/>
            <a:ext cx="0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397" name="Line 18"/>
          <p:cNvSpPr>
            <a:spLocks noChangeShapeType="1"/>
          </p:cNvSpPr>
          <p:nvPr/>
        </p:nvSpPr>
        <p:spPr bwMode="auto">
          <a:xfrm>
            <a:off x="827088" y="4292600"/>
            <a:ext cx="33639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398" name="Line 19"/>
          <p:cNvSpPr>
            <a:spLocks noChangeShapeType="1"/>
          </p:cNvSpPr>
          <p:nvPr/>
        </p:nvSpPr>
        <p:spPr bwMode="auto">
          <a:xfrm flipV="1">
            <a:off x="2411413" y="3213100"/>
            <a:ext cx="0" cy="1092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399" name="Line 20"/>
          <p:cNvSpPr>
            <a:spLocks noChangeShapeType="1"/>
          </p:cNvSpPr>
          <p:nvPr/>
        </p:nvSpPr>
        <p:spPr bwMode="auto">
          <a:xfrm>
            <a:off x="3419475" y="4679950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400" name="AutoShape 21"/>
          <p:cNvSpPr>
            <a:spLocks noChangeArrowheads="1"/>
          </p:cNvSpPr>
          <p:nvPr/>
        </p:nvSpPr>
        <p:spPr bwMode="auto">
          <a:xfrm flipH="1">
            <a:off x="5486400" y="4568825"/>
            <a:ext cx="654050" cy="700088"/>
          </a:xfrm>
          <a:prstGeom prst="moon">
            <a:avLst>
              <a:gd name="adj" fmla="val 8384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6401" name="Line 22"/>
          <p:cNvSpPr>
            <a:spLocks noChangeShapeType="1"/>
          </p:cNvSpPr>
          <p:nvPr/>
        </p:nvSpPr>
        <p:spPr bwMode="auto">
          <a:xfrm>
            <a:off x="4800600" y="52546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402" name="Line 23"/>
          <p:cNvSpPr>
            <a:spLocks noChangeShapeType="1"/>
          </p:cNvSpPr>
          <p:nvPr/>
        </p:nvSpPr>
        <p:spPr bwMode="auto">
          <a:xfrm>
            <a:off x="5257800" y="51022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403" name="Line 24"/>
          <p:cNvSpPr>
            <a:spLocks noChangeShapeType="1"/>
          </p:cNvSpPr>
          <p:nvPr/>
        </p:nvSpPr>
        <p:spPr bwMode="auto">
          <a:xfrm>
            <a:off x="5219700" y="4797425"/>
            <a:ext cx="342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404" name="Line 25"/>
          <p:cNvSpPr>
            <a:spLocks noChangeShapeType="1"/>
          </p:cNvSpPr>
          <p:nvPr/>
        </p:nvSpPr>
        <p:spPr bwMode="auto">
          <a:xfrm>
            <a:off x="4787900" y="443706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405" name="Line 26"/>
          <p:cNvSpPr>
            <a:spLocks noChangeShapeType="1"/>
          </p:cNvSpPr>
          <p:nvPr/>
        </p:nvSpPr>
        <p:spPr bwMode="auto">
          <a:xfrm flipV="1">
            <a:off x="6877050" y="3357563"/>
            <a:ext cx="0" cy="1584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06" name="Line 27"/>
          <p:cNvSpPr>
            <a:spLocks noChangeShapeType="1"/>
          </p:cNvSpPr>
          <p:nvPr/>
        </p:nvSpPr>
        <p:spPr bwMode="auto">
          <a:xfrm flipV="1">
            <a:off x="5257800" y="5102225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07" name="Line 28"/>
          <p:cNvSpPr>
            <a:spLocks noChangeShapeType="1"/>
          </p:cNvSpPr>
          <p:nvPr/>
        </p:nvSpPr>
        <p:spPr bwMode="auto">
          <a:xfrm flipV="1">
            <a:off x="6172200" y="4868863"/>
            <a:ext cx="704850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408" name="Text Box 29"/>
          <p:cNvSpPr txBox="1">
            <a:spLocks noChangeArrowheads="1"/>
          </p:cNvSpPr>
          <p:nvPr/>
        </p:nvSpPr>
        <p:spPr bwMode="auto">
          <a:xfrm>
            <a:off x="6248400" y="443706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6409" name="AutoShape 32"/>
          <p:cNvSpPr>
            <a:spLocks noChangeArrowheads="1"/>
          </p:cNvSpPr>
          <p:nvPr/>
        </p:nvSpPr>
        <p:spPr bwMode="auto">
          <a:xfrm>
            <a:off x="7164388" y="2895600"/>
            <a:ext cx="609600" cy="533400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6410" name="Line 33"/>
          <p:cNvSpPr>
            <a:spLocks noChangeShapeType="1"/>
          </p:cNvSpPr>
          <p:nvPr/>
        </p:nvSpPr>
        <p:spPr bwMode="auto">
          <a:xfrm>
            <a:off x="7740650" y="3141663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411" name="Text Box 36"/>
          <p:cNvSpPr txBox="1">
            <a:spLocks noChangeArrowheads="1"/>
          </p:cNvSpPr>
          <p:nvPr/>
        </p:nvSpPr>
        <p:spPr bwMode="auto">
          <a:xfrm>
            <a:off x="395288" y="4076700"/>
            <a:ext cx="4572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Arial" panose="020B0604020202020204" pitchFamily="34" charset="0"/>
              </a:rPr>
              <a:t>x</a:t>
            </a:r>
            <a:r>
              <a:rPr lang="en-US" altLang="fa-IR" sz="2000" b="0" baseline="-25000">
                <a:latin typeface="Arial" panose="020B0604020202020204" pitchFamily="34" charset="0"/>
              </a:rPr>
              <a:t>1</a:t>
            </a:r>
            <a:endParaRPr lang="en-US" altLang="fa-IR" sz="2000" b="0">
              <a:latin typeface="Arial" panose="020B0604020202020204" pitchFamily="34" charset="0"/>
            </a:endParaRPr>
          </a:p>
        </p:txBody>
      </p:sp>
      <p:sp>
        <p:nvSpPr>
          <p:cNvPr id="16412" name="Oval 37"/>
          <p:cNvSpPr>
            <a:spLocks noChangeArrowheads="1"/>
          </p:cNvSpPr>
          <p:nvPr/>
        </p:nvSpPr>
        <p:spPr bwMode="auto">
          <a:xfrm>
            <a:off x="1882775" y="4679950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6413" name="Oval 38"/>
          <p:cNvSpPr>
            <a:spLocks noChangeArrowheads="1"/>
          </p:cNvSpPr>
          <p:nvPr/>
        </p:nvSpPr>
        <p:spPr bwMode="auto">
          <a:xfrm>
            <a:off x="2376488" y="4294188"/>
            <a:ext cx="71437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6414" name="Line 39"/>
          <p:cNvSpPr>
            <a:spLocks noChangeShapeType="1"/>
          </p:cNvSpPr>
          <p:nvPr/>
        </p:nvSpPr>
        <p:spPr bwMode="auto">
          <a:xfrm flipV="1">
            <a:off x="3419475" y="5445125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5" name="Line 40"/>
          <p:cNvSpPr>
            <a:spLocks noChangeShapeType="1"/>
          </p:cNvSpPr>
          <p:nvPr/>
        </p:nvSpPr>
        <p:spPr bwMode="auto">
          <a:xfrm>
            <a:off x="3419475" y="5876925"/>
            <a:ext cx="3457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416" name="Line 41"/>
          <p:cNvSpPr>
            <a:spLocks noChangeShapeType="1"/>
          </p:cNvSpPr>
          <p:nvPr/>
        </p:nvSpPr>
        <p:spPr bwMode="auto">
          <a:xfrm flipV="1">
            <a:off x="6877050" y="4941888"/>
            <a:ext cx="0" cy="935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7" name="Line 45"/>
          <p:cNvSpPr>
            <a:spLocks noChangeShapeType="1"/>
          </p:cNvSpPr>
          <p:nvPr/>
        </p:nvSpPr>
        <p:spPr bwMode="auto">
          <a:xfrm flipV="1">
            <a:off x="1908175" y="2995613"/>
            <a:ext cx="525621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418" name="Text Box 47"/>
          <p:cNvSpPr txBox="1">
            <a:spLocks noChangeArrowheads="1"/>
          </p:cNvSpPr>
          <p:nvPr/>
        </p:nvSpPr>
        <p:spPr bwMode="auto">
          <a:xfrm>
            <a:off x="2987675" y="54451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6419" name="Line 49"/>
          <p:cNvSpPr>
            <a:spLocks noChangeShapeType="1"/>
          </p:cNvSpPr>
          <p:nvPr/>
        </p:nvSpPr>
        <p:spPr bwMode="auto">
          <a:xfrm flipV="1">
            <a:off x="5219700" y="4437063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20" name="Text Box 50"/>
          <p:cNvSpPr txBox="1">
            <a:spLocks noChangeArrowheads="1"/>
          </p:cNvSpPr>
          <p:nvPr/>
        </p:nvSpPr>
        <p:spPr bwMode="auto">
          <a:xfrm>
            <a:off x="395288" y="4470400"/>
            <a:ext cx="4572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Arial" panose="020B0604020202020204" pitchFamily="34" charset="0"/>
              </a:rPr>
              <a:t>x</a:t>
            </a:r>
            <a:r>
              <a:rPr lang="en-US" altLang="fa-IR" sz="2000" b="0" baseline="-25000">
                <a:latin typeface="Arial" panose="020B0604020202020204" pitchFamily="34" charset="0"/>
              </a:rPr>
              <a:t>2</a:t>
            </a:r>
            <a:endParaRPr lang="en-US" altLang="fa-IR" sz="2000" b="0">
              <a:latin typeface="Arial" panose="020B0604020202020204" pitchFamily="34" charset="0"/>
            </a:endParaRPr>
          </a:p>
        </p:txBody>
      </p:sp>
      <p:sp>
        <p:nvSpPr>
          <p:cNvPr id="16421" name="Line 51"/>
          <p:cNvSpPr>
            <a:spLocks noChangeShapeType="1"/>
          </p:cNvSpPr>
          <p:nvPr/>
        </p:nvSpPr>
        <p:spPr bwMode="auto">
          <a:xfrm>
            <a:off x="6877050" y="3357563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422" name="Line 52"/>
          <p:cNvSpPr>
            <a:spLocks noChangeShapeType="1"/>
          </p:cNvSpPr>
          <p:nvPr/>
        </p:nvSpPr>
        <p:spPr bwMode="auto">
          <a:xfrm flipV="1">
            <a:off x="1908175" y="2997200"/>
            <a:ext cx="0" cy="172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23" name="Rectangle 53"/>
          <p:cNvSpPr>
            <a:spLocks noChangeArrowheads="1"/>
          </p:cNvSpPr>
          <p:nvPr/>
        </p:nvSpPr>
        <p:spPr bwMode="auto">
          <a:xfrm>
            <a:off x="6858000" y="3644900"/>
            <a:ext cx="19621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z = 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2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y</a:t>
            </a:r>
          </a:p>
        </p:txBody>
      </p:sp>
      <p:sp>
        <p:nvSpPr>
          <p:cNvPr id="16424" name="Rectangle 54"/>
          <p:cNvSpPr>
            <a:spLocks noChangeArrowheads="1"/>
          </p:cNvSpPr>
          <p:nvPr/>
        </p:nvSpPr>
        <p:spPr bwMode="auto">
          <a:xfrm>
            <a:off x="6443663" y="4724400"/>
            <a:ext cx="2700337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Y = 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2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’+x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BD81B2-5391-4AA2-A86A-E66B72B6DBE8}" type="slidenum">
              <a:rPr lang="en-US" altLang="fa-IR" sz="1300" b="0">
                <a:latin typeface="Arial" panose="020B0604020202020204" pitchFamily="34" charset="0"/>
              </a:rPr>
              <a:pPr/>
              <a:t>15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Race Condition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857500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If two (or more) state variables change in response to a change in an input, there is a race condition.</a:t>
            </a:r>
          </a:p>
          <a:p>
            <a:pPr lvl="2" eaLnBrk="1" hangingPunct="1"/>
            <a:r>
              <a:rPr lang="en-US" altLang="fa-IR" smtClean="0"/>
              <a:t>E.g. from 00 to 11, due to delays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fa-IR" smtClean="0"/>
              <a:t>00 </a:t>
            </a:r>
            <a:r>
              <a:rPr lang="en-US" altLang="fa-IR" smtClean="0">
                <a:sym typeface="Wingdings" panose="05000000000000000000" pitchFamily="2" charset="2"/>
              </a:rPr>
              <a:t> 01  11    OR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fa-IR" smtClean="0">
                <a:sym typeface="Wingdings" panose="05000000000000000000" pitchFamily="2" charset="2"/>
              </a:rPr>
              <a:t>00  10  11.</a:t>
            </a:r>
            <a:endParaRPr lang="en-US" altLang="fa-IR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84213" y="4027488"/>
            <a:ext cx="77724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fa-IR" sz="4000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rPr>
              <a:t>Critical Race: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32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If final steady state depends on the order of changes in state vars.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8ED3824-3E8A-430F-AFC2-C214F49CD6B9}" type="slidenum">
              <a:rPr lang="en-US" altLang="fa-IR" sz="1300" b="0">
                <a:latin typeface="Arial" panose="020B0604020202020204" pitchFamily="34" charset="0"/>
              </a:rPr>
              <a:pPr/>
              <a:t>16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Race: Examples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4965700" cy="769938"/>
          </a:xfrm>
        </p:spPr>
        <p:txBody>
          <a:bodyPr/>
          <a:lstStyle/>
          <a:p>
            <a:pPr eaLnBrk="1" hangingPunct="1"/>
            <a:r>
              <a:rPr lang="en-US" altLang="fa-IR" sz="3600" smtClean="0"/>
              <a:t>Noncritical Cases: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 rot="5400000">
            <a:off x="1216819" y="3118644"/>
            <a:ext cx="2300288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rot="5400000">
            <a:off x="1241425" y="3630613"/>
            <a:ext cx="2278063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rot="5400000">
            <a:off x="2366169" y="3698082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rot="5400000">
            <a:off x="2366169" y="3121819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rot="5400000">
            <a:off x="2366963" y="2544763"/>
            <a:ext cx="0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116013" y="2030413"/>
            <a:ext cx="1587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3200">
              <a:solidFill>
                <a:srgbClr val="996600"/>
              </a:solidFill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2195513" y="1916113"/>
            <a:ext cx="176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000" b="0">
                <a:solidFill>
                  <a:srgbClr val="996600"/>
                </a:solidFill>
                <a:latin typeface="Arial" panose="020B0604020202020204" pitchFamily="34" charset="0"/>
              </a:rPr>
              <a:t>x</a:t>
            </a:r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fa-IR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1476375" y="2708275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1476375" y="3211513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</a:t>
            </a:r>
            <a:endParaRPr lang="en-US" altLang="fa-IR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1476375" y="3860800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fa-IR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1476375" y="4437063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fa-IR"/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1979613" y="22034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2555875" y="22034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979613" y="2708275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1979613" y="3211513"/>
            <a:ext cx="15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2552700" y="2708275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fa-IR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2555875" y="321468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18454" name="Rectangle 23"/>
          <p:cNvSpPr>
            <a:spLocks noChangeArrowheads="1"/>
          </p:cNvSpPr>
          <p:nvPr/>
        </p:nvSpPr>
        <p:spPr bwMode="auto">
          <a:xfrm>
            <a:off x="1979613" y="3863975"/>
            <a:ext cx="15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8455" name="Rectangle 24"/>
          <p:cNvSpPr>
            <a:spLocks noChangeArrowheads="1"/>
          </p:cNvSpPr>
          <p:nvPr/>
        </p:nvSpPr>
        <p:spPr bwMode="auto">
          <a:xfrm>
            <a:off x="2552700" y="3860800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18456" name="Rectangle 25"/>
          <p:cNvSpPr>
            <a:spLocks noChangeArrowheads="1"/>
          </p:cNvSpPr>
          <p:nvPr/>
        </p:nvSpPr>
        <p:spPr bwMode="auto">
          <a:xfrm>
            <a:off x="2555875" y="444023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18457" name="Oval 26"/>
          <p:cNvSpPr>
            <a:spLocks noChangeArrowheads="1"/>
          </p:cNvSpPr>
          <p:nvPr/>
        </p:nvSpPr>
        <p:spPr bwMode="auto">
          <a:xfrm>
            <a:off x="1908175" y="2565400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8458" name="Oval 27"/>
          <p:cNvSpPr>
            <a:spLocks noChangeArrowheads="1"/>
          </p:cNvSpPr>
          <p:nvPr/>
        </p:nvSpPr>
        <p:spPr bwMode="auto">
          <a:xfrm>
            <a:off x="2411413" y="3717925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8459" name="Text Box 30"/>
          <p:cNvSpPr txBox="1">
            <a:spLocks noChangeArrowheads="1"/>
          </p:cNvSpPr>
          <p:nvPr/>
        </p:nvSpPr>
        <p:spPr bwMode="auto">
          <a:xfrm>
            <a:off x="1331913" y="2216150"/>
            <a:ext cx="10080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700"/>
              <a:t>y</a:t>
            </a:r>
            <a:r>
              <a:rPr lang="en-US" altLang="fa-IR" sz="1700" baseline="-25000"/>
              <a:t>1</a:t>
            </a:r>
            <a:r>
              <a:rPr lang="en-US" altLang="fa-IR" sz="1700"/>
              <a:t>y</a:t>
            </a:r>
            <a:r>
              <a:rPr lang="en-US" altLang="fa-IR" sz="1700" baseline="-25000"/>
              <a:t>2</a:t>
            </a:r>
            <a:endParaRPr lang="en-US" altLang="fa-IR" sz="1700"/>
          </a:p>
        </p:txBody>
      </p:sp>
      <p:sp>
        <p:nvSpPr>
          <p:cNvPr id="18460" name="Rectangle 34"/>
          <p:cNvSpPr>
            <a:spLocks noChangeArrowheads="1"/>
          </p:cNvSpPr>
          <p:nvPr/>
        </p:nvSpPr>
        <p:spPr bwMode="auto">
          <a:xfrm>
            <a:off x="1042988" y="5157788"/>
            <a:ext cx="1112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100">
                <a:solidFill>
                  <a:srgbClr val="663300"/>
                </a:solidFill>
              </a:rPr>
              <a:t>00 </a:t>
            </a:r>
            <a:r>
              <a:rPr lang="en-US" altLang="fa-IR" sz="2100">
                <a:solidFill>
                  <a:srgbClr val="663300"/>
                </a:solidFill>
                <a:sym typeface="Wingdings" panose="05000000000000000000" pitchFamily="2" charset="2"/>
              </a:rPr>
              <a:t> 11</a:t>
            </a:r>
          </a:p>
        </p:txBody>
      </p:sp>
      <p:sp>
        <p:nvSpPr>
          <p:cNvPr id="18461" name="Rectangle 35"/>
          <p:cNvSpPr>
            <a:spLocks noChangeArrowheads="1"/>
          </p:cNvSpPr>
          <p:nvPr/>
        </p:nvSpPr>
        <p:spPr bwMode="auto">
          <a:xfrm>
            <a:off x="1042988" y="5446713"/>
            <a:ext cx="17748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100">
                <a:solidFill>
                  <a:srgbClr val="663300"/>
                </a:solidFill>
              </a:rPr>
              <a:t>00 </a:t>
            </a:r>
            <a:r>
              <a:rPr lang="en-US" altLang="fa-IR" sz="2100">
                <a:solidFill>
                  <a:srgbClr val="663300"/>
                </a:solidFill>
                <a:sym typeface="Wingdings" panose="05000000000000000000" pitchFamily="2" charset="2"/>
              </a:rPr>
              <a:t> 01  11</a:t>
            </a:r>
          </a:p>
        </p:txBody>
      </p:sp>
      <p:sp>
        <p:nvSpPr>
          <p:cNvPr id="18462" name="Rectangle 36"/>
          <p:cNvSpPr>
            <a:spLocks noChangeArrowheads="1"/>
          </p:cNvSpPr>
          <p:nvPr/>
        </p:nvSpPr>
        <p:spPr bwMode="auto">
          <a:xfrm>
            <a:off x="1042988" y="5753100"/>
            <a:ext cx="17748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100">
                <a:solidFill>
                  <a:srgbClr val="663300"/>
                </a:solidFill>
              </a:rPr>
              <a:t>00 </a:t>
            </a:r>
            <a:r>
              <a:rPr lang="en-US" altLang="fa-IR" sz="2100">
                <a:solidFill>
                  <a:srgbClr val="663300"/>
                </a:solidFill>
                <a:sym typeface="Wingdings" panose="05000000000000000000" pitchFamily="2" charset="2"/>
              </a:rPr>
              <a:t> 10  11</a:t>
            </a:r>
          </a:p>
        </p:txBody>
      </p:sp>
      <p:sp>
        <p:nvSpPr>
          <p:cNvPr id="18463" name="Rectangle 37"/>
          <p:cNvSpPr>
            <a:spLocks noChangeArrowheads="1"/>
          </p:cNvSpPr>
          <p:nvPr/>
        </p:nvSpPr>
        <p:spPr bwMode="auto">
          <a:xfrm rot="5400000">
            <a:off x="5196681" y="3118644"/>
            <a:ext cx="2300288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8464" name="Line 38"/>
          <p:cNvSpPr>
            <a:spLocks noChangeShapeType="1"/>
          </p:cNvSpPr>
          <p:nvPr/>
        </p:nvSpPr>
        <p:spPr bwMode="auto">
          <a:xfrm rot="5400000">
            <a:off x="5221287" y="3630613"/>
            <a:ext cx="2278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65" name="Line 39"/>
          <p:cNvSpPr>
            <a:spLocks noChangeShapeType="1"/>
          </p:cNvSpPr>
          <p:nvPr/>
        </p:nvSpPr>
        <p:spPr bwMode="auto">
          <a:xfrm rot="5400000">
            <a:off x="6346031" y="3698082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66" name="Line 40"/>
          <p:cNvSpPr>
            <a:spLocks noChangeShapeType="1"/>
          </p:cNvSpPr>
          <p:nvPr/>
        </p:nvSpPr>
        <p:spPr bwMode="auto">
          <a:xfrm rot="5400000">
            <a:off x="6346031" y="3121819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67" name="Line 41"/>
          <p:cNvSpPr>
            <a:spLocks noChangeShapeType="1"/>
          </p:cNvSpPr>
          <p:nvPr/>
        </p:nvSpPr>
        <p:spPr bwMode="auto">
          <a:xfrm rot="5400000">
            <a:off x="6346825" y="2544763"/>
            <a:ext cx="0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68" name="Rectangle 42"/>
          <p:cNvSpPr>
            <a:spLocks noChangeArrowheads="1"/>
          </p:cNvSpPr>
          <p:nvPr/>
        </p:nvSpPr>
        <p:spPr bwMode="auto">
          <a:xfrm>
            <a:off x="6175375" y="1916113"/>
            <a:ext cx="176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000" b="0">
                <a:solidFill>
                  <a:srgbClr val="996600"/>
                </a:solidFill>
                <a:latin typeface="Arial" panose="020B0604020202020204" pitchFamily="34" charset="0"/>
              </a:rPr>
              <a:t>x</a:t>
            </a:r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fa-IR"/>
          </a:p>
        </p:txBody>
      </p:sp>
      <p:sp>
        <p:nvSpPr>
          <p:cNvPr id="18469" name="Rectangle 43"/>
          <p:cNvSpPr>
            <a:spLocks noChangeArrowheads="1"/>
          </p:cNvSpPr>
          <p:nvPr/>
        </p:nvSpPr>
        <p:spPr bwMode="auto">
          <a:xfrm>
            <a:off x="5456238" y="2708275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18470" name="Rectangle 44"/>
          <p:cNvSpPr>
            <a:spLocks noChangeArrowheads="1"/>
          </p:cNvSpPr>
          <p:nvPr/>
        </p:nvSpPr>
        <p:spPr bwMode="auto">
          <a:xfrm>
            <a:off x="5456238" y="3211513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</a:t>
            </a:r>
            <a:endParaRPr lang="en-US" altLang="fa-IR"/>
          </a:p>
        </p:txBody>
      </p:sp>
      <p:sp>
        <p:nvSpPr>
          <p:cNvPr id="18471" name="Rectangle 45"/>
          <p:cNvSpPr>
            <a:spLocks noChangeArrowheads="1"/>
          </p:cNvSpPr>
          <p:nvPr/>
        </p:nvSpPr>
        <p:spPr bwMode="auto">
          <a:xfrm>
            <a:off x="5456238" y="3860800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fa-IR"/>
          </a:p>
        </p:txBody>
      </p:sp>
      <p:sp>
        <p:nvSpPr>
          <p:cNvPr id="18472" name="Rectangle 46"/>
          <p:cNvSpPr>
            <a:spLocks noChangeArrowheads="1"/>
          </p:cNvSpPr>
          <p:nvPr/>
        </p:nvSpPr>
        <p:spPr bwMode="auto">
          <a:xfrm>
            <a:off x="5456238" y="4437063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fa-IR"/>
          </a:p>
        </p:txBody>
      </p:sp>
      <p:sp>
        <p:nvSpPr>
          <p:cNvPr id="18473" name="Rectangle 47"/>
          <p:cNvSpPr>
            <a:spLocks noChangeArrowheads="1"/>
          </p:cNvSpPr>
          <p:nvPr/>
        </p:nvSpPr>
        <p:spPr bwMode="auto">
          <a:xfrm>
            <a:off x="5959475" y="22034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18474" name="Rectangle 48"/>
          <p:cNvSpPr>
            <a:spLocks noChangeArrowheads="1"/>
          </p:cNvSpPr>
          <p:nvPr/>
        </p:nvSpPr>
        <p:spPr bwMode="auto">
          <a:xfrm>
            <a:off x="6535738" y="22034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18475" name="Rectangle 49"/>
          <p:cNvSpPr>
            <a:spLocks noChangeArrowheads="1"/>
          </p:cNvSpPr>
          <p:nvPr/>
        </p:nvSpPr>
        <p:spPr bwMode="auto">
          <a:xfrm>
            <a:off x="5959475" y="2708275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18476" name="Rectangle 50"/>
          <p:cNvSpPr>
            <a:spLocks noChangeArrowheads="1"/>
          </p:cNvSpPr>
          <p:nvPr/>
        </p:nvSpPr>
        <p:spPr bwMode="auto">
          <a:xfrm>
            <a:off x="5959475" y="3211513"/>
            <a:ext cx="15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8477" name="Rectangle 51"/>
          <p:cNvSpPr>
            <a:spLocks noChangeArrowheads="1"/>
          </p:cNvSpPr>
          <p:nvPr/>
        </p:nvSpPr>
        <p:spPr bwMode="auto">
          <a:xfrm>
            <a:off x="6532563" y="2708275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fa-IR"/>
          </a:p>
        </p:txBody>
      </p:sp>
      <p:sp>
        <p:nvSpPr>
          <p:cNvPr id="18478" name="Rectangle 52"/>
          <p:cNvSpPr>
            <a:spLocks noChangeArrowheads="1"/>
          </p:cNvSpPr>
          <p:nvPr/>
        </p:nvSpPr>
        <p:spPr bwMode="auto">
          <a:xfrm>
            <a:off x="6535738" y="321468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18479" name="Rectangle 53"/>
          <p:cNvSpPr>
            <a:spLocks noChangeArrowheads="1"/>
          </p:cNvSpPr>
          <p:nvPr/>
        </p:nvSpPr>
        <p:spPr bwMode="auto">
          <a:xfrm>
            <a:off x="5959475" y="3863975"/>
            <a:ext cx="15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8480" name="Rectangle 54"/>
          <p:cNvSpPr>
            <a:spLocks noChangeArrowheads="1"/>
          </p:cNvSpPr>
          <p:nvPr/>
        </p:nvSpPr>
        <p:spPr bwMode="auto">
          <a:xfrm>
            <a:off x="6532563" y="3860800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18481" name="Rectangle 55"/>
          <p:cNvSpPr>
            <a:spLocks noChangeArrowheads="1"/>
          </p:cNvSpPr>
          <p:nvPr/>
        </p:nvSpPr>
        <p:spPr bwMode="auto">
          <a:xfrm>
            <a:off x="6535738" y="444023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18482" name="Oval 56"/>
          <p:cNvSpPr>
            <a:spLocks noChangeArrowheads="1"/>
          </p:cNvSpPr>
          <p:nvPr/>
        </p:nvSpPr>
        <p:spPr bwMode="auto">
          <a:xfrm>
            <a:off x="5888038" y="2565400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8483" name="Oval 57"/>
          <p:cNvSpPr>
            <a:spLocks noChangeArrowheads="1"/>
          </p:cNvSpPr>
          <p:nvPr/>
        </p:nvSpPr>
        <p:spPr bwMode="auto">
          <a:xfrm>
            <a:off x="6391275" y="3141663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8484" name="Text Box 58"/>
          <p:cNvSpPr txBox="1">
            <a:spLocks noChangeArrowheads="1"/>
          </p:cNvSpPr>
          <p:nvPr/>
        </p:nvSpPr>
        <p:spPr bwMode="auto">
          <a:xfrm>
            <a:off x="5311775" y="2216150"/>
            <a:ext cx="10080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700"/>
              <a:t>y</a:t>
            </a:r>
            <a:r>
              <a:rPr lang="en-US" altLang="fa-IR" sz="1700" baseline="-25000"/>
              <a:t>1</a:t>
            </a:r>
            <a:r>
              <a:rPr lang="en-US" altLang="fa-IR" sz="1700"/>
              <a:t>y</a:t>
            </a:r>
            <a:r>
              <a:rPr lang="en-US" altLang="fa-IR" sz="1700" baseline="-25000"/>
              <a:t>2</a:t>
            </a:r>
            <a:endParaRPr lang="en-US" altLang="fa-IR" sz="1700"/>
          </a:p>
        </p:txBody>
      </p:sp>
      <p:sp>
        <p:nvSpPr>
          <p:cNvPr id="18485" name="Rectangle 59"/>
          <p:cNvSpPr>
            <a:spLocks noChangeArrowheads="1"/>
          </p:cNvSpPr>
          <p:nvPr/>
        </p:nvSpPr>
        <p:spPr bwMode="auto">
          <a:xfrm>
            <a:off x="5000625" y="5429250"/>
            <a:ext cx="1112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100">
                <a:solidFill>
                  <a:srgbClr val="663300"/>
                </a:solidFill>
              </a:rPr>
              <a:t>00 </a:t>
            </a:r>
            <a:r>
              <a:rPr lang="en-US" altLang="fa-IR" sz="2100">
                <a:solidFill>
                  <a:srgbClr val="663300"/>
                </a:solidFill>
                <a:sym typeface="Wingdings" panose="05000000000000000000" pitchFamily="2" charset="2"/>
              </a:rPr>
              <a:t> 01</a:t>
            </a:r>
          </a:p>
        </p:txBody>
      </p:sp>
      <p:sp>
        <p:nvSpPr>
          <p:cNvPr id="18486" name="Rectangle 60"/>
          <p:cNvSpPr>
            <a:spLocks noChangeArrowheads="1"/>
          </p:cNvSpPr>
          <p:nvPr/>
        </p:nvSpPr>
        <p:spPr bwMode="auto">
          <a:xfrm>
            <a:off x="5000625" y="5143500"/>
            <a:ext cx="17748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100">
                <a:solidFill>
                  <a:srgbClr val="663300"/>
                </a:solidFill>
              </a:rPr>
              <a:t>00 </a:t>
            </a:r>
            <a:r>
              <a:rPr lang="en-US" altLang="fa-IR" sz="2100">
                <a:solidFill>
                  <a:srgbClr val="663300"/>
                </a:solidFill>
                <a:sym typeface="Wingdings" panose="05000000000000000000" pitchFamily="2" charset="2"/>
              </a:rPr>
              <a:t> 11  01</a:t>
            </a:r>
          </a:p>
        </p:txBody>
      </p:sp>
      <p:sp>
        <p:nvSpPr>
          <p:cNvPr id="18487" name="Rectangle 61"/>
          <p:cNvSpPr>
            <a:spLocks noChangeArrowheads="1"/>
          </p:cNvSpPr>
          <p:nvPr/>
        </p:nvSpPr>
        <p:spPr bwMode="auto">
          <a:xfrm>
            <a:off x="5022850" y="5753100"/>
            <a:ext cx="24368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100">
                <a:solidFill>
                  <a:srgbClr val="663300"/>
                </a:solidFill>
              </a:rPr>
              <a:t>00 </a:t>
            </a:r>
            <a:r>
              <a:rPr lang="en-US" altLang="fa-IR" sz="2100">
                <a:solidFill>
                  <a:srgbClr val="663300"/>
                </a:solidFill>
                <a:sym typeface="Wingdings" panose="05000000000000000000" pitchFamily="2" charset="2"/>
              </a:rPr>
              <a:t> 10  11  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CA03C54-FEDB-4864-A68B-6AF1DD213052}" type="slidenum">
              <a:rPr lang="en-US" altLang="fa-IR" sz="1300" b="0">
                <a:latin typeface="Arial" panose="020B0604020202020204" pitchFamily="34" charset="0"/>
              </a:rPr>
              <a:pPr/>
              <a:t>17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Race: Examples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4965700" cy="769938"/>
          </a:xfrm>
        </p:spPr>
        <p:txBody>
          <a:bodyPr/>
          <a:lstStyle/>
          <a:p>
            <a:pPr eaLnBrk="1" hangingPunct="1"/>
            <a:r>
              <a:rPr lang="en-US" altLang="fa-IR" smtClean="0"/>
              <a:t>Critical Cases: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 rot="5400000">
            <a:off x="1216819" y="3118644"/>
            <a:ext cx="2300288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 rot="5400000">
            <a:off x="1241425" y="3630613"/>
            <a:ext cx="2278063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 rot="5400000">
            <a:off x="2366169" y="3698082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 rot="5400000">
            <a:off x="2366169" y="3121819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9465" name="Line 8"/>
          <p:cNvSpPr>
            <a:spLocks noChangeShapeType="1"/>
          </p:cNvSpPr>
          <p:nvPr/>
        </p:nvSpPr>
        <p:spPr bwMode="auto">
          <a:xfrm rot="5400000">
            <a:off x="2366963" y="2544763"/>
            <a:ext cx="0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1116013" y="2030413"/>
            <a:ext cx="1587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3200">
              <a:solidFill>
                <a:srgbClr val="996600"/>
              </a:solidFill>
            </a:endParaRPr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2195513" y="1916113"/>
            <a:ext cx="176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000" b="0">
                <a:solidFill>
                  <a:srgbClr val="996600"/>
                </a:solidFill>
                <a:latin typeface="Arial" panose="020B0604020202020204" pitchFamily="34" charset="0"/>
              </a:rPr>
              <a:t>x</a:t>
            </a:r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fa-IR"/>
          </a:p>
        </p:txBody>
      </p:sp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1476375" y="2708275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19469" name="Rectangle 12"/>
          <p:cNvSpPr>
            <a:spLocks noChangeArrowheads="1"/>
          </p:cNvSpPr>
          <p:nvPr/>
        </p:nvSpPr>
        <p:spPr bwMode="auto">
          <a:xfrm>
            <a:off x="1476375" y="3211513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</a:t>
            </a:r>
            <a:endParaRPr lang="en-US" altLang="fa-IR"/>
          </a:p>
        </p:txBody>
      </p:sp>
      <p:sp>
        <p:nvSpPr>
          <p:cNvPr id="19470" name="Rectangle 13"/>
          <p:cNvSpPr>
            <a:spLocks noChangeArrowheads="1"/>
          </p:cNvSpPr>
          <p:nvPr/>
        </p:nvSpPr>
        <p:spPr bwMode="auto">
          <a:xfrm>
            <a:off x="1476375" y="3860800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fa-IR"/>
          </a:p>
        </p:txBody>
      </p:sp>
      <p:sp>
        <p:nvSpPr>
          <p:cNvPr id="19471" name="Rectangle 14"/>
          <p:cNvSpPr>
            <a:spLocks noChangeArrowheads="1"/>
          </p:cNvSpPr>
          <p:nvPr/>
        </p:nvSpPr>
        <p:spPr bwMode="auto">
          <a:xfrm>
            <a:off x="1476375" y="4437063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fa-IR"/>
          </a:p>
        </p:txBody>
      </p:sp>
      <p:sp>
        <p:nvSpPr>
          <p:cNvPr id="19472" name="Rectangle 15"/>
          <p:cNvSpPr>
            <a:spLocks noChangeArrowheads="1"/>
          </p:cNvSpPr>
          <p:nvPr/>
        </p:nvSpPr>
        <p:spPr bwMode="auto">
          <a:xfrm>
            <a:off x="1979613" y="22034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2555875" y="22034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19474" name="Rectangle 17"/>
          <p:cNvSpPr>
            <a:spLocks noChangeArrowheads="1"/>
          </p:cNvSpPr>
          <p:nvPr/>
        </p:nvSpPr>
        <p:spPr bwMode="auto">
          <a:xfrm>
            <a:off x="1979613" y="2708275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19475" name="Rectangle 18"/>
          <p:cNvSpPr>
            <a:spLocks noChangeArrowheads="1"/>
          </p:cNvSpPr>
          <p:nvPr/>
        </p:nvSpPr>
        <p:spPr bwMode="auto">
          <a:xfrm>
            <a:off x="1979613" y="3211513"/>
            <a:ext cx="15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476" name="Rectangle 19"/>
          <p:cNvSpPr>
            <a:spLocks noChangeArrowheads="1"/>
          </p:cNvSpPr>
          <p:nvPr/>
        </p:nvSpPr>
        <p:spPr bwMode="auto">
          <a:xfrm>
            <a:off x="2552700" y="2708275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fa-IR"/>
          </a:p>
        </p:txBody>
      </p:sp>
      <p:sp>
        <p:nvSpPr>
          <p:cNvPr id="19477" name="Rectangle 20"/>
          <p:cNvSpPr>
            <a:spLocks noChangeArrowheads="1"/>
          </p:cNvSpPr>
          <p:nvPr/>
        </p:nvSpPr>
        <p:spPr bwMode="auto">
          <a:xfrm>
            <a:off x="2555875" y="321468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19478" name="Rectangle 21"/>
          <p:cNvSpPr>
            <a:spLocks noChangeArrowheads="1"/>
          </p:cNvSpPr>
          <p:nvPr/>
        </p:nvSpPr>
        <p:spPr bwMode="auto">
          <a:xfrm>
            <a:off x="1979613" y="3863975"/>
            <a:ext cx="15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479" name="Rectangle 22"/>
          <p:cNvSpPr>
            <a:spLocks noChangeArrowheads="1"/>
          </p:cNvSpPr>
          <p:nvPr/>
        </p:nvSpPr>
        <p:spPr bwMode="auto">
          <a:xfrm>
            <a:off x="2552700" y="3860800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19480" name="Rectangle 23"/>
          <p:cNvSpPr>
            <a:spLocks noChangeArrowheads="1"/>
          </p:cNvSpPr>
          <p:nvPr/>
        </p:nvSpPr>
        <p:spPr bwMode="auto">
          <a:xfrm>
            <a:off x="2555875" y="444023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19481" name="Oval 24"/>
          <p:cNvSpPr>
            <a:spLocks noChangeArrowheads="1"/>
          </p:cNvSpPr>
          <p:nvPr/>
        </p:nvSpPr>
        <p:spPr bwMode="auto">
          <a:xfrm>
            <a:off x="1908175" y="2565400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482" name="Oval 25"/>
          <p:cNvSpPr>
            <a:spLocks noChangeArrowheads="1"/>
          </p:cNvSpPr>
          <p:nvPr/>
        </p:nvSpPr>
        <p:spPr bwMode="auto">
          <a:xfrm>
            <a:off x="2411413" y="3717925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483" name="Text Box 26"/>
          <p:cNvSpPr txBox="1">
            <a:spLocks noChangeArrowheads="1"/>
          </p:cNvSpPr>
          <p:nvPr/>
        </p:nvSpPr>
        <p:spPr bwMode="auto">
          <a:xfrm>
            <a:off x="1331913" y="2216150"/>
            <a:ext cx="10080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700"/>
              <a:t>y</a:t>
            </a:r>
            <a:r>
              <a:rPr lang="en-US" altLang="fa-IR" sz="1700" baseline="-25000"/>
              <a:t>1</a:t>
            </a:r>
            <a:r>
              <a:rPr lang="en-US" altLang="fa-IR" sz="1700"/>
              <a:t>y</a:t>
            </a:r>
            <a:r>
              <a:rPr lang="en-US" altLang="fa-IR" sz="1700" baseline="-25000"/>
              <a:t>2</a:t>
            </a:r>
            <a:endParaRPr lang="en-US" altLang="fa-IR" sz="1700"/>
          </a:p>
        </p:txBody>
      </p:sp>
      <p:sp>
        <p:nvSpPr>
          <p:cNvPr id="19484" name="Rectangle 27"/>
          <p:cNvSpPr>
            <a:spLocks noChangeArrowheads="1"/>
          </p:cNvSpPr>
          <p:nvPr/>
        </p:nvSpPr>
        <p:spPr bwMode="auto">
          <a:xfrm>
            <a:off x="1042988" y="5157788"/>
            <a:ext cx="1112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100">
                <a:solidFill>
                  <a:srgbClr val="663300"/>
                </a:solidFill>
              </a:rPr>
              <a:t>00 </a:t>
            </a:r>
            <a:r>
              <a:rPr lang="en-US" altLang="fa-IR" sz="2100">
                <a:solidFill>
                  <a:srgbClr val="663300"/>
                </a:solidFill>
                <a:sym typeface="Wingdings" panose="05000000000000000000" pitchFamily="2" charset="2"/>
              </a:rPr>
              <a:t> 11</a:t>
            </a:r>
          </a:p>
        </p:txBody>
      </p:sp>
      <p:sp>
        <p:nvSpPr>
          <p:cNvPr id="19485" name="Rectangle 28"/>
          <p:cNvSpPr>
            <a:spLocks noChangeArrowheads="1"/>
          </p:cNvSpPr>
          <p:nvPr/>
        </p:nvSpPr>
        <p:spPr bwMode="auto">
          <a:xfrm>
            <a:off x="1042988" y="5446713"/>
            <a:ext cx="17748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100">
                <a:solidFill>
                  <a:srgbClr val="663300"/>
                </a:solidFill>
              </a:rPr>
              <a:t>00 </a:t>
            </a:r>
            <a:r>
              <a:rPr lang="en-US" altLang="fa-IR" sz="2100">
                <a:solidFill>
                  <a:srgbClr val="663300"/>
                </a:solidFill>
                <a:sym typeface="Wingdings" panose="05000000000000000000" pitchFamily="2" charset="2"/>
              </a:rPr>
              <a:t> 01  11</a:t>
            </a:r>
          </a:p>
        </p:txBody>
      </p:sp>
      <p:sp>
        <p:nvSpPr>
          <p:cNvPr id="19486" name="Rectangle 29"/>
          <p:cNvSpPr>
            <a:spLocks noChangeArrowheads="1"/>
          </p:cNvSpPr>
          <p:nvPr/>
        </p:nvSpPr>
        <p:spPr bwMode="auto">
          <a:xfrm>
            <a:off x="1042988" y="5753100"/>
            <a:ext cx="1112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100">
                <a:solidFill>
                  <a:srgbClr val="663300"/>
                </a:solidFill>
              </a:rPr>
              <a:t>00 </a:t>
            </a:r>
            <a:r>
              <a:rPr lang="en-US" altLang="fa-IR" sz="2100">
                <a:solidFill>
                  <a:srgbClr val="663300"/>
                </a:solidFill>
                <a:sym typeface="Wingdings" panose="05000000000000000000" pitchFamily="2" charset="2"/>
              </a:rPr>
              <a:t> 10</a:t>
            </a:r>
          </a:p>
        </p:txBody>
      </p:sp>
      <p:sp>
        <p:nvSpPr>
          <p:cNvPr id="19487" name="Rectangle 30"/>
          <p:cNvSpPr>
            <a:spLocks noChangeArrowheads="1"/>
          </p:cNvSpPr>
          <p:nvPr/>
        </p:nvSpPr>
        <p:spPr bwMode="auto">
          <a:xfrm rot="5400000">
            <a:off x="5196681" y="3118644"/>
            <a:ext cx="2300288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488" name="Line 31"/>
          <p:cNvSpPr>
            <a:spLocks noChangeShapeType="1"/>
          </p:cNvSpPr>
          <p:nvPr/>
        </p:nvSpPr>
        <p:spPr bwMode="auto">
          <a:xfrm rot="5400000">
            <a:off x="5221287" y="3630613"/>
            <a:ext cx="2278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9489" name="Line 32"/>
          <p:cNvSpPr>
            <a:spLocks noChangeShapeType="1"/>
          </p:cNvSpPr>
          <p:nvPr/>
        </p:nvSpPr>
        <p:spPr bwMode="auto">
          <a:xfrm rot="5400000">
            <a:off x="6346031" y="3698082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9490" name="Line 33"/>
          <p:cNvSpPr>
            <a:spLocks noChangeShapeType="1"/>
          </p:cNvSpPr>
          <p:nvPr/>
        </p:nvSpPr>
        <p:spPr bwMode="auto">
          <a:xfrm rot="5400000">
            <a:off x="6346031" y="3121819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9491" name="Line 34"/>
          <p:cNvSpPr>
            <a:spLocks noChangeShapeType="1"/>
          </p:cNvSpPr>
          <p:nvPr/>
        </p:nvSpPr>
        <p:spPr bwMode="auto">
          <a:xfrm rot="5400000">
            <a:off x="6346825" y="2544763"/>
            <a:ext cx="0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9492" name="Rectangle 35"/>
          <p:cNvSpPr>
            <a:spLocks noChangeArrowheads="1"/>
          </p:cNvSpPr>
          <p:nvPr/>
        </p:nvSpPr>
        <p:spPr bwMode="auto">
          <a:xfrm>
            <a:off x="6175375" y="1916113"/>
            <a:ext cx="176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000" b="0">
                <a:solidFill>
                  <a:srgbClr val="996600"/>
                </a:solidFill>
                <a:latin typeface="Arial" panose="020B0604020202020204" pitchFamily="34" charset="0"/>
              </a:rPr>
              <a:t>x</a:t>
            </a:r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fa-IR"/>
          </a:p>
        </p:txBody>
      </p:sp>
      <p:sp>
        <p:nvSpPr>
          <p:cNvPr id="19493" name="Rectangle 36"/>
          <p:cNvSpPr>
            <a:spLocks noChangeArrowheads="1"/>
          </p:cNvSpPr>
          <p:nvPr/>
        </p:nvSpPr>
        <p:spPr bwMode="auto">
          <a:xfrm>
            <a:off x="5456238" y="2708275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19494" name="Rectangle 37"/>
          <p:cNvSpPr>
            <a:spLocks noChangeArrowheads="1"/>
          </p:cNvSpPr>
          <p:nvPr/>
        </p:nvSpPr>
        <p:spPr bwMode="auto">
          <a:xfrm>
            <a:off x="5456238" y="3211513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</a:t>
            </a:r>
            <a:endParaRPr lang="en-US" altLang="fa-IR"/>
          </a:p>
        </p:txBody>
      </p:sp>
      <p:sp>
        <p:nvSpPr>
          <p:cNvPr id="19495" name="Rectangle 38"/>
          <p:cNvSpPr>
            <a:spLocks noChangeArrowheads="1"/>
          </p:cNvSpPr>
          <p:nvPr/>
        </p:nvSpPr>
        <p:spPr bwMode="auto">
          <a:xfrm>
            <a:off x="5456238" y="3860800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fa-IR"/>
          </a:p>
        </p:txBody>
      </p:sp>
      <p:sp>
        <p:nvSpPr>
          <p:cNvPr id="19496" name="Rectangle 39"/>
          <p:cNvSpPr>
            <a:spLocks noChangeArrowheads="1"/>
          </p:cNvSpPr>
          <p:nvPr/>
        </p:nvSpPr>
        <p:spPr bwMode="auto">
          <a:xfrm>
            <a:off x="5456238" y="4437063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fa-IR"/>
          </a:p>
        </p:txBody>
      </p:sp>
      <p:sp>
        <p:nvSpPr>
          <p:cNvPr id="19497" name="Rectangle 40"/>
          <p:cNvSpPr>
            <a:spLocks noChangeArrowheads="1"/>
          </p:cNvSpPr>
          <p:nvPr/>
        </p:nvSpPr>
        <p:spPr bwMode="auto">
          <a:xfrm>
            <a:off x="5959475" y="22034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19498" name="Rectangle 41"/>
          <p:cNvSpPr>
            <a:spLocks noChangeArrowheads="1"/>
          </p:cNvSpPr>
          <p:nvPr/>
        </p:nvSpPr>
        <p:spPr bwMode="auto">
          <a:xfrm>
            <a:off x="6535738" y="22034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19499" name="Rectangle 42"/>
          <p:cNvSpPr>
            <a:spLocks noChangeArrowheads="1"/>
          </p:cNvSpPr>
          <p:nvPr/>
        </p:nvSpPr>
        <p:spPr bwMode="auto">
          <a:xfrm>
            <a:off x="5959475" y="2708275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19500" name="Rectangle 43"/>
          <p:cNvSpPr>
            <a:spLocks noChangeArrowheads="1"/>
          </p:cNvSpPr>
          <p:nvPr/>
        </p:nvSpPr>
        <p:spPr bwMode="auto">
          <a:xfrm>
            <a:off x="5959475" y="3211513"/>
            <a:ext cx="15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501" name="Rectangle 44"/>
          <p:cNvSpPr>
            <a:spLocks noChangeArrowheads="1"/>
          </p:cNvSpPr>
          <p:nvPr/>
        </p:nvSpPr>
        <p:spPr bwMode="auto">
          <a:xfrm>
            <a:off x="6532563" y="2708275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fa-IR"/>
          </a:p>
        </p:txBody>
      </p:sp>
      <p:sp>
        <p:nvSpPr>
          <p:cNvPr id="19502" name="Rectangle 45"/>
          <p:cNvSpPr>
            <a:spLocks noChangeArrowheads="1"/>
          </p:cNvSpPr>
          <p:nvPr/>
        </p:nvSpPr>
        <p:spPr bwMode="auto">
          <a:xfrm>
            <a:off x="6535738" y="321468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19503" name="Rectangle 46"/>
          <p:cNvSpPr>
            <a:spLocks noChangeArrowheads="1"/>
          </p:cNvSpPr>
          <p:nvPr/>
        </p:nvSpPr>
        <p:spPr bwMode="auto">
          <a:xfrm>
            <a:off x="5959475" y="3863975"/>
            <a:ext cx="15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504" name="Rectangle 47"/>
          <p:cNvSpPr>
            <a:spLocks noChangeArrowheads="1"/>
          </p:cNvSpPr>
          <p:nvPr/>
        </p:nvSpPr>
        <p:spPr bwMode="auto">
          <a:xfrm>
            <a:off x="6532563" y="3860800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19505" name="Rectangle 48"/>
          <p:cNvSpPr>
            <a:spLocks noChangeArrowheads="1"/>
          </p:cNvSpPr>
          <p:nvPr/>
        </p:nvSpPr>
        <p:spPr bwMode="auto">
          <a:xfrm>
            <a:off x="6535738" y="4440238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fa-IR"/>
          </a:p>
        </p:txBody>
      </p:sp>
      <p:sp>
        <p:nvSpPr>
          <p:cNvPr id="19506" name="Oval 49"/>
          <p:cNvSpPr>
            <a:spLocks noChangeArrowheads="1"/>
          </p:cNvSpPr>
          <p:nvPr/>
        </p:nvSpPr>
        <p:spPr bwMode="auto">
          <a:xfrm>
            <a:off x="5888038" y="2565400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507" name="Oval 50"/>
          <p:cNvSpPr>
            <a:spLocks noChangeArrowheads="1"/>
          </p:cNvSpPr>
          <p:nvPr/>
        </p:nvSpPr>
        <p:spPr bwMode="auto">
          <a:xfrm>
            <a:off x="6391275" y="3717925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508" name="Text Box 51"/>
          <p:cNvSpPr txBox="1">
            <a:spLocks noChangeArrowheads="1"/>
          </p:cNvSpPr>
          <p:nvPr/>
        </p:nvSpPr>
        <p:spPr bwMode="auto">
          <a:xfrm>
            <a:off x="5311775" y="2216150"/>
            <a:ext cx="10080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700"/>
              <a:t>y</a:t>
            </a:r>
            <a:r>
              <a:rPr lang="en-US" altLang="fa-IR" sz="1700" baseline="-25000"/>
              <a:t>1</a:t>
            </a:r>
            <a:r>
              <a:rPr lang="en-US" altLang="fa-IR" sz="1700"/>
              <a:t>y</a:t>
            </a:r>
            <a:r>
              <a:rPr lang="en-US" altLang="fa-IR" sz="1700" baseline="-25000"/>
              <a:t>2</a:t>
            </a:r>
            <a:endParaRPr lang="en-US" altLang="fa-IR" sz="1700"/>
          </a:p>
        </p:txBody>
      </p:sp>
      <p:sp>
        <p:nvSpPr>
          <p:cNvPr id="19509" name="Rectangle 52"/>
          <p:cNvSpPr>
            <a:spLocks noChangeArrowheads="1"/>
          </p:cNvSpPr>
          <p:nvPr/>
        </p:nvSpPr>
        <p:spPr bwMode="auto">
          <a:xfrm>
            <a:off x="5022850" y="5157788"/>
            <a:ext cx="1112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100">
                <a:solidFill>
                  <a:srgbClr val="663300"/>
                </a:solidFill>
              </a:rPr>
              <a:t>00 </a:t>
            </a:r>
            <a:r>
              <a:rPr lang="en-US" altLang="fa-IR" sz="2100">
                <a:solidFill>
                  <a:srgbClr val="663300"/>
                </a:solidFill>
                <a:sym typeface="Wingdings" panose="05000000000000000000" pitchFamily="2" charset="2"/>
              </a:rPr>
              <a:t> 11</a:t>
            </a:r>
          </a:p>
        </p:txBody>
      </p:sp>
      <p:sp>
        <p:nvSpPr>
          <p:cNvPr id="19510" name="Rectangle 53"/>
          <p:cNvSpPr>
            <a:spLocks noChangeArrowheads="1"/>
          </p:cNvSpPr>
          <p:nvPr/>
        </p:nvSpPr>
        <p:spPr bwMode="auto">
          <a:xfrm>
            <a:off x="5022850" y="5446713"/>
            <a:ext cx="1112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100">
                <a:solidFill>
                  <a:srgbClr val="663300"/>
                </a:solidFill>
              </a:rPr>
              <a:t>00 </a:t>
            </a:r>
            <a:r>
              <a:rPr lang="en-US" altLang="fa-IR" sz="2100">
                <a:solidFill>
                  <a:srgbClr val="663300"/>
                </a:solidFill>
                <a:sym typeface="Wingdings" panose="05000000000000000000" pitchFamily="2" charset="2"/>
              </a:rPr>
              <a:t> 01</a:t>
            </a:r>
          </a:p>
        </p:txBody>
      </p:sp>
      <p:sp>
        <p:nvSpPr>
          <p:cNvPr id="19511" name="Rectangle 54"/>
          <p:cNvSpPr>
            <a:spLocks noChangeArrowheads="1"/>
          </p:cNvSpPr>
          <p:nvPr/>
        </p:nvSpPr>
        <p:spPr bwMode="auto">
          <a:xfrm>
            <a:off x="5022850" y="5753100"/>
            <a:ext cx="1112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100">
                <a:solidFill>
                  <a:srgbClr val="663300"/>
                </a:solidFill>
              </a:rPr>
              <a:t>00 </a:t>
            </a:r>
            <a:r>
              <a:rPr lang="en-US" altLang="fa-IR" sz="2100">
                <a:solidFill>
                  <a:srgbClr val="663300"/>
                </a:solidFill>
                <a:sym typeface="Wingdings" panose="05000000000000000000" pitchFamily="2" charset="2"/>
              </a:rPr>
              <a:t> 10</a:t>
            </a:r>
          </a:p>
        </p:txBody>
      </p:sp>
      <p:sp>
        <p:nvSpPr>
          <p:cNvPr id="19512" name="Oval 55"/>
          <p:cNvSpPr>
            <a:spLocks noChangeArrowheads="1"/>
          </p:cNvSpPr>
          <p:nvPr/>
        </p:nvSpPr>
        <p:spPr bwMode="auto">
          <a:xfrm>
            <a:off x="2411413" y="4292600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513" name="Oval 56"/>
          <p:cNvSpPr>
            <a:spLocks noChangeArrowheads="1"/>
          </p:cNvSpPr>
          <p:nvPr/>
        </p:nvSpPr>
        <p:spPr bwMode="auto">
          <a:xfrm>
            <a:off x="6372225" y="3141663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514" name="Oval 57"/>
          <p:cNvSpPr>
            <a:spLocks noChangeArrowheads="1"/>
          </p:cNvSpPr>
          <p:nvPr/>
        </p:nvSpPr>
        <p:spPr bwMode="auto">
          <a:xfrm>
            <a:off x="6372225" y="4292600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57B764D-CB19-4682-B187-E10801B8ECCE}" type="slidenum">
              <a:rPr lang="en-US" altLang="fa-IR" sz="1300" b="0">
                <a:latin typeface="Arial" panose="020B0604020202020204" pitchFamily="34" charset="0"/>
              </a:rPr>
              <a:pPr/>
              <a:t>18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Instability</a:t>
            </a:r>
          </a:p>
        </p:txBody>
      </p:sp>
      <p:sp>
        <p:nvSpPr>
          <p:cNvPr id="20484" name="Rectangle 9"/>
          <p:cNvSpPr>
            <a:spLocks noChangeArrowheads="1"/>
          </p:cNvSpPr>
          <p:nvPr/>
        </p:nvSpPr>
        <p:spPr bwMode="auto">
          <a:xfrm>
            <a:off x="1116013" y="2030413"/>
            <a:ext cx="1587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3200">
              <a:solidFill>
                <a:srgbClr val="996600"/>
              </a:solidFill>
            </a:endParaRPr>
          </a:p>
        </p:txBody>
      </p:sp>
      <p:sp>
        <p:nvSpPr>
          <p:cNvPr id="20485" name="Rectangle 43"/>
          <p:cNvSpPr>
            <a:spLocks noChangeArrowheads="1"/>
          </p:cNvSpPr>
          <p:nvPr/>
        </p:nvSpPr>
        <p:spPr bwMode="auto">
          <a:xfrm>
            <a:off x="5959475" y="3211513"/>
            <a:ext cx="15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0486" name="Rectangle 46"/>
          <p:cNvSpPr>
            <a:spLocks noChangeArrowheads="1"/>
          </p:cNvSpPr>
          <p:nvPr/>
        </p:nvSpPr>
        <p:spPr bwMode="auto">
          <a:xfrm>
            <a:off x="5959475" y="3863975"/>
            <a:ext cx="15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0487" name="Rectangle 96"/>
          <p:cNvSpPr>
            <a:spLocks noChangeArrowheads="1"/>
          </p:cNvSpPr>
          <p:nvPr/>
        </p:nvSpPr>
        <p:spPr bwMode="auto">
          <a:xfrm>
            <a:off x="5003800" y="2708275"/>
            <a:ext cx="270033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Y = (x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 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y)’ 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2</a:t>
            </a:r>
            <a:endParaRPr lang="en-US" altLang="fa-IR" sz="2400" b="0">
              <a:solidFill>
                <a:srgbClr val="0000FF"/>
              </a:solidFill>
              <a:latin typeface="Arial" panose="020B0604020202020204" pitchFamily="34" charset="0"/>
              <a:cs typeface="Zar" panose="00000400000000000000" pitchFamily="2" charset="-78"/>
            </a:endParaRPr>
          </a:p>
        </p:txBody>
      </p:sp>
      <p:grpSp>
        <p:nvGrpSpPr>
          <p:cNvPr id="20488" name="Group 99"/>
          <p:cNvGrpSpPr>
            <a:grpSpLocks/>
          </p:cNvGrpSpPr>
          <p:nvPr/>
        </p:nvGrpSpPr>
        <p:grpSpPr bwMode="auto">
          <a:xfrm>
            <a:off x="395288" y="1341438"/>
            <a:ext cx="5281612" cy="1871662"/>
            <a:chOff x="249" y="2614"/>
            <a:chExt cx="3327" cy="1179"/>
          </a:xfrm>
        </p:grpSpPr>
        <p:sp>
          <p:nvSpPr>
            <p:cNvPr id="20514" name="Line 59"/>
            <p:cNvSpPr>
              <a:spLocks noChangeShapeType="1"/>
            </p:cNvSpPr>
            <p:nvPr/>
          </p:nvSpPr>
          <p:spPr bwMode="auto">
            <a:xfrm flipV="1">
              <a:off x="521" y="3294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0515" name="Line 60"/>
            <p:cNvSpPr>
              <a:spLocks noChangeShapeType="1"/>
            </p:cNvSpPr>
            <p:nvPr/>
          </p:nvSpPr>
          <p:spPr bwMode="auto">
            <a:xfrm>
              <a:off x="1519" y="3249"/>
              <a:ext cx="11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grpSp>
          <p:nvGrpSpPr>
            <p:cNvPr id="20516" name="Group 61"/>
            <p:cNvGrpSpPr>
              <a:grpSpLocks/>
            </p:cNvGrpSpPr>
            <p:nvPr/>
          </p:nvGrpSpPr>
          <p:grpSpPr bwMode="auto">
            <a:xfrm>
              <a:off x="1292" y="3113"/>
              <a:ext cx="240" cy="288"/>
              <a:chOff x="4512" y="2688"/>
              <a:chExt cx="432" cy="480"/>
            </a:xfrm>
          </p:grpSpPr>
          <p:sp>
            <p:nvSpPr>
              <p:cNvPr id="20532" name="AutoShape 62"/>
              <p:cNvSpPr>
                <a:spLocks noChangeArrowheads="1"/>
              </p:cNvSpPr>
              <p:nvPr/>
            </p:nvSpPr>
            <p:spPr bwMode="auto">
              <a:xfrm rot="5400000">
                <a:off x="4450" y="2750"/>
                <a:ext cx="480" cy="355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20533" name="Oval 63"/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</p:grpSp>
        <p:sp>
          <p:nvSpPr>
            <p:cNvPr id="20517" name="AutoShape 64"/>
            <p:cNvSpPr>
              <a:spLocks noChangeArrowheads="1"/>
            </p:cNvSpPr>
            <p:nvPr/>
          </p:nvSpPr>
          <p:spPr bwMode="auto">
            <a:xfrm>
              <a:off x="2640" y="3166"/>
              <a:ext cx="384" cy="336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0518" name="Line 65"/>
            <p:cNvSpPr>
              <a:spLocks noChangeShapeType="1"/>
            </p:cNvSpPr>
            <p:nvPr/>
          </p:nvSpPr>
          <p:spPr bwMode="auto">
            <a:xfrm>
              <a:off x="2154" y="3430"/>
              <a:ext cx="4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0519" name="AutoShape 66"/>
            <p:cNvSpPr>
              <a:spLocks noChangeArrowheads="1"/>
            </p:cNvSpPr>
            <p:nvPr/>
          </p:nvSpPr>
          <p:spPr bwMode="auto">
            <a:xfrm>
              <a:off x="793" y="3067"/>
              <a:ext cx="384" cy="336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0520" name="Line 68"/>
            <p:cNvSpPr>
              <a:spLocks noChangeShapeType="1"/>
            </p:cNvSpPr>
            <p:nvPr/>
          </p:nvSpPr>
          <p:spPr bwMode="auto">
            <a:xfrm flipV="1">
              <a:off x="567" y="2614"/>
              <a:ext cx="0" cy="5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0521" name="Line 69"/>
            <p:cNvSpPr>
              <a:spLocks noChangeShapeType="1"/>
            </p:cNvSpPr>
            <p:nvPr/>
          </p:nvSpPr>
          <p:spPr bwMode="auto">
            <a:xfrm>
              <a:off x="580" y="2614"/>
              <a:ext cx="26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0522" name="Line 70"/>
            <p:cNvSpPr>
              <a:spLocks noChangeShapeType="1"/>
            </p:cNvSpPr>
            <p:nvPr/>
          </p:nvSpPr>
          <p:spPr bwMode="auto">
            <a:xfrm flipV="1">
              <a:off x="3243" y="2614"/>
              <a:ext cx="0" cy="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0523" name="Line 71"/>
            <p:cNvSpPr>
              <a:spLocks noChangeShapeType="1"/>
            </p:cNvSpPr>
            <p:nvPr/>
          </p:nvSpPr>
          <p:spPr bwMode="auto">
            <a:xfrm>
              <a:off x="1202" y="3249"/>
              <a:ext cx="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0524" name="Line 79"/>
            <p:cNvSpPr>
              <a:spLocks noChangeShapeType="1"/>
            </p:cNvSpPr>
            <p:nvPr/>
          </p:nvSpPr>
          <p:spPr bwMode="auto">
            <a:xfrm flipV="1">
              <a:off x="567" y="3158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0525" name="Text Box 80"/>
            <p:cNvSpPr txBox="1">
              <a:spLocks noChangeArrowheads="1"/>
            </p:cNvSpPr>
            <p:nvPr/>
          </p:nvSpPr>
          <p:spPr bwMode="auto">
            <a:xfrm>
              <a:off x="3288" y="3225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0526" name="Text Box 83"/>
            <p:cNvSpPr txBox="1">
              <a:spLocks noChangeArrowheads="1"/>
            </p:cNvSpPr>
            <p:nvPr/>
          </p:nvSpPr>
          <p:spPr bwMode="auto">
            <a:xfrm>
              <a:off x="249" y="3158"/>
              <a:ext cx="28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Arial" panose="020B0604020202020204" pitchFamily="34" charset="0"/>
                </a:rPr>
                <a:t>x</a:t>
              </a:r>
              <a:r>
                <a:rPr lang="en-US" altLang="fa-IR" sz="2000" b="0" baseline="-25000">
                  <a:latin typeface="Arial" panose="020B0604020202020204" pitchFamily="34" charset="0"/>
                </a:rPr>
                <a:t>1</a:t>
              </a:r>
              <a:endParaRPr lang="en-US" altLang="fa-IR" sz="2000" b="0">
                <a:latin typeface="Arial" panose="020B0604020202020204" pitchFamily="34" charset="0"/>
              </a:endParaRPr>
            </a:p>
          </p:txBody>
        </p:sp>
        <p:sp>
          <p:nvSpPr>
            <p:cNvPr id="20527" name="Line 86"/>
            <p:cNvSpPr>
              <a:spLocks noChangeShapeType="1"/>
            </p:cNvSpPr>
            <p:nvPr/>
          </p:nvSpPr>
          <p:spPr bwMode="auto">
            <a:xfrm flipV="1">
              <a:off x="2154" y="3430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0528" name="Line 87"/>
            <p:cNvSpPr>
              <a:spLocks noChangeShapeType="1"/>
            </p:cNvSpPr>
            <p:nvPr/>
          </p:nvSpPr>
          <p:spPr bwMode="auto">
            <a:xfrm>
              <a:off x="793" y="3702"/>
              <a:ext cx="1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0529" name="Text Box 90"/>
            <p:cNvSpPr txBox="1">
              <a:spLocks noChangeArrowheads="1"/>
            </p:cNvSpPr>
            <p:nvPr/>
          </p:nvSpPr>
          <p:spPr bwMode="auto">
            <a:xfrm>
              <a:off x="340" y="2795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0530" name="Text Box 92"/>
            <p:cNvSpPr txBox="1">
              <a:spLocks noChangeArrowheads="1"/>
            </p:cNvSpPr>
            <p:nvPr/>
          </p:nvSpPr>
          <p:spPr bwMode="auto">
            <a:xfrm>
              <a:off x="505" y="3542"/>
              <a:ext cx="28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Arial" panose="020B0604020202020204" pitchFamily="34" charset="0"/>
                </a:rPr>
                <a:t>x</a:t>
              </a:r>
              <a:r>
                <a:rPr lang="en-US" altLang="fa-IR" sz="2000" b="0" baseline="-25000">
                  <a:latin typeface="Arial" panose="020B0604020202020204" pitchFamily="34" charset="0"/>
                </a:rPr>
                <a:t>2</a:t>
              </a:r>
              <a:endParaRPr lang="en-US" altLang="fa-IR" sz="2000" b="0">
                <a:latin typeface="Arial" panose="020B0604020202020204" pitchFamily="34" charset="0"/>
              </a:endParaRPr>
            </a:p>
          </p:txBody>
        </p:sp>
        <p:sp>
          <p:nvSpPr>
            <p:cNvPr id="20531" name="Line 97"/>
            <p:cNvSpPr>
              <a:spLocks noChangeShapeType="1"/>
            </p:cNvSpPr>
            <p:nvPr/>
          </p:nvSpPr>
          <p:spPr bwMode="auto">
            <a:xfrm flipV="1">
              <a:off x="3016" y="3339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20489" name="Rectangle 101"/>
          <p:cNvSpPr>
            <a:spLocks noChangeArrowheads="1"/>
          </p:cNvSpPr>
          <p:nvPr/>
        </p:nvSpPr>
        <p:spPr bwMode="auto">
          <a:xfrm rot="10800000">
            <a:off x="711200" y="4097338"/>
            <a:ext cx="2300288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0490" name="Line 102"/>
          <p:cNvSpPr>
            <a:spLocks noChangeShapeType="1"/>
          </p:cNvSpPr>
          <p:nvPr/>
        </p:nvSpPr>
        <p:spPr bwMode="auto">
          <a:xfrm rot="5400000">
            <a:off x="1871663" y="3513137"/>
            <a:ext cx="0" cy="22320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0491" name="Rectangle 103"/>
          <p:cNvSpPr>
            <a:spLocks noChangeArrowheads="1"/>
          </p:cNvSpPr>
          <p:nvPr/>
        </p:nvSpPr>
        <p:spPr bwMode="auto">
          <a:xfrm>
            <a:off x="900113" y="42735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20492" name="Rectangle 104"/>
          <p:cNvSpPr>
            <a:spLocks noChangeArrowheads="1"/>
          </p:cNvSpPr>
          <p:nvPr/>
        </p:nvSpPr>
        <p:spPr bwMode="auto">
          <a:xfrm>
            <a:off x="395288" y="477361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fa-IR"/>
          </a:p>
        </p:txBody>
      </p:sp>
      <p:sp>
        <p:nvSpPr>
          <p:cNvPr id="20493" name="Rectangle 106"/>
          <p:cNvSpPr>
            <a:spLocks noChangeArrowheads="1"/>
          </p:cNvSpPr>
          <p:nvPr/>
        </p:nvSpPr>
        <p:spPr bwMode="auto">
          <a:xfrm>
            <a:off x="395288" y="4268788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20494" name="Oval 107"/>
          <p:cNvSpPr>
            <a:spLocks noChangeArrowheads="1"/>
          </p:cNvSpPr>
          <p:nvPr/>
        </p:nvSpPr>
        <p:spPr bwMode="auto">
          <a:xfrm>
            <a:off x="755650" y="4197350"/>
            <a:ext cx="360363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0495" name="Line 108"/>
          <p:cNvSpPr>
            <a:spLocks noChangeShapeType="1"/>
          </p:cNvSpPr>
          <p:nvPr/>
        </p:nvSpPr>
        <p:spPr bwMode="auto">
          <a:xfrm rot="10800000">
            <a:off x="1260475" y="4071938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0496" name="Line 109"/>
          <p:cNvSpPr>
            <a:spLocks noChangeShapeType="1"/>
          </p:cNvSpPr>
          <p:nvPr/>
        </p:nvSpPr>
        <p:spPr bwMode="auto">
          <a:xfrm rot="10800000">
            <a:off x="1836738" y="4071938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0497" name="Line 110"/>
          <p:cNvSpPr>
            <a:spLocks noChangeShapeType="1"/>
          </p:cNvSpPr>
          <p:nvPr/>
        </p:nvSpPr>
        <p:spPr bwMode="auto">
          <a:xfrm rot="10800000">
            <a:off x="2416175" y="4071938"/>
            <a:ext cx="0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0498" name="Rectangle 111"/>
          <p:cNvSpPr>
            <a:spLocks noChangeArrowheads="1"/>
          </p:cNvSpPr>
          <p:nvPr/>
        </p:nvSpPr>
        <p:spPr bwMode="auto">
          <a:xfrm>
            <a:off x="1404938" y="42735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20499" name="Rectangle 129"/>
          <p:cNvSpPr>
            <a:spLocks noChangeArrowheads="1"/>
          </p:cNvSpPr>
          <p:nvPr/>
        </p:nvSpPr>
        <p:spPr bwMode="auto">
          <a:xfrm>
            <a:off x="1387475" y="3332163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>
                <a:solidFill>
                  <a:srgbClr val="663300"/>
                </a:solidFill>
                <a:latin typeface="Arial" panose="020B0604020202020204" pitchFamily="34" charset="0"/>
              </a:rPr>
              <a:t> x</a:t>
            </a:r>
            <a:r>
              <a:rPr lang="en-US" altLang="fa-IR" sz="1600" baseline="-25000">
                <a:solidFill>
                  <a:srgbClr val="663300"/>
                </a:solidFill>
                <a:latin typeface="Arial" panose="020B0604020202020204" pitchFamily="34" charset="0"/>
              </a:rPr>
              <a:t>1</a:t>
            </a:r>
            <a:r>
              <a:rPr lang="en-US" altLang="fa-IR" sz="1600">
                <a:solidFill>
                  <a:srgbClr val="663300"/>
                </a:solidFill>
                <a:latin typeface="Arial" panose="020B0604020202020204" pitchFamily="34" charset="0"/>
              </a:rPr>
              <a:t> x</a:t>
            </a:r>
            <a:r>
              <a:rPr lang="en-US" altLang="fa-IR" sz="1600" baseline="-25000">
                <a:solidFill>
                  <a:srgbClr val="663300"/>
                </a:solidFill>
                <a:latin typeface="Arial" panose="020B0604020202020204" pitchFamily="34" charset="0"/>
              </a:rPr>
              <a:t>2</a:t>
            </a:r>
            <a:r>
              <a:rPr lang="en-US" altLang="fa-IR" sz="1600">
                <a:solidFill>
                  <a:srgbClr val="6633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0500" name="Rectangle 130"/>
          <p:cNvSpPr>
            <a:spLocks noChangeArrowheads="1"/>
          </p:cNvSpPr>
          <p:nvPr/>
        </p:nvSpPr>
        <p:spPr bwMode="auto">
          <a:xfrm>
            <a:off x="827088" y="3765550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20501" name="Rectangle 131"/>
          <p:cNvSpPr>
            <a:spLocks noChangeArrowheads="1"/>
          </p:cNvSpPr>
          <p:nvPr/>
        </p:nvSpPr>
        <p:spPr bwMode="auto">
          <a:xfrm>
            <a:off x="1423988" y="383698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20502" name="Rectangle 132"/>
          <p:cNvSpPr>
            <a:spLocks noChangeArrowheads="1"/>
          </p:cNvSpPr>
          <p:nvPr/>
        </p:nvSpPr>
        <p:spPr bwMode="auto">
          <a:xfrm>
            <a:off x="1979613" y="3765550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20503" name="Rectangle 133"/>
          <p:cNvSpPr>
            <a:spLocks noChangeArrowheads="1"/>
          </p:cNvSpPr>
          <p:nvPr/>
        </p:nvSpPr>
        <p:spPr bwMode="auto">
          <a:xfrm>
            <a:off x="2555875" y="3765550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20504" name="Text Box 134"/>
          <p:cNvSpPr txBox="1">
            <a:spLocks noChangeArrowheads="1"/>
          </p:cNvSpPr>
          <p:nvPr/>
        </p:nvSpPr>
        <p:spPr bwMode="auto">
          <a:xfrm>
            <a:off x="323850" y="3911600"/>
            <a:ext cx="647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900"/>
              <a:t>y</a:t>
            </a:r>
          </a:p>
        </p:txBody>
      </p:sp>
      <p:sp>
        <p:nvSpPr>
          <p:cNvPr id="20505" name="Rectangle 135"/>
          <p:cNvSpPr>
            <a:spLocks noChangeArrowheads="1"/>
          </p:cNvSpPr>
          <p:nvPr/>
        </p:nvSpPr>
        <p:spPr bwMode="auto">
          <a:xfrm>
            <a:off x="2047875" y="429260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20506" name="Rectangle 137"/>
          <p:cNvSpPr>
            <a:spLocks noChangeArrowheads="1"/>
          </p:cNvSpPr>
          <p:nvPr/>
        </p:nvSpPr>
        <p:spPr bwMode="auto">
          <a:xfrm>
            <a:off x="2700338" y="4297363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20507" name="Oval 138"/>
          <p:cNvSpPr>
            <a:spLocks noChangeArrowheads="1"/>
          </p:cNvSpPr>
          <p:nvPr/>
        </p:nvSpPr>
        <p:spPr bwMode="auto">
          <a:xfrm>
            <a:off x="2555875" y="4221163"/>
            <a:ext cx="360363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0508" name="Rectangle 139"/>
          <p:cNvSpPr>
            <a:spLocks noChangeArrowheads="1"/>
          </p:cNvSpPr>
          <p:nvPr/>
        </p:nvSpPr>
        <p:spPr bwMode="auto">
          <a:xfrm>
            <a:off x="900113" y="480060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20509" name="Rectangle 140"/>
          <p:cNvSpPr>
            <a:spLocks noChangeArrowheads="1"/>
          </p:cNvSpPr>
          <p:nvPr/>
        </p:nvSpPr>
        <p:spPr bwMode="auto">
          <a:xfrm>
            <a:off x="2051050" y="4797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20510" name="Rectangle 141"/>
          <p:cNvSpPr>
            <a:spLocks noChangeArrowheads="1"/>
          </p:cNvSpPr>
          <p:nvPr/>
        </p:nvSpPr>
        <p:spPr bwMode="auto">
          <a:xfrm>
            <a:off x="2695575" y="4797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20511" name="Rectangle 142"/>
          <p:cNvSpPr>
            <a:spLocks noChangeArrowheads="1"/>
          </p:cNvSpPr>
          <p:nvPr/>
        </p:nvSpPr>
        <p:spPr bwMode="auto">
          <a:xfrm>
            <a:off x="1476375" y="480060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20512" name="Oval 143"/>
          <p:cNvSpPr>
            <a:spLocks noChangeArrowheads="1"/>
          </p:cNvSpPr>
          <p:nvPr/>
        </p:nvSpPr>
        <p:spPr bwMode="auto">
          <a:xfrm>
            <a:off x="1331913" y="4724400"/>
            <a:ext cx="360362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0513" name="Rectangle 144"/>
          <p:cNvSpPr>
            <a:spLocks noChangeArrowheads="1"/>
          </p:cNvSpPr>
          <p:nvPr/>
        </p:nvSpPr>
        <p:spPr bwMode="auto">
          <a:xfrm>
            <a:off x="2627313" y="4005263"/>
            <a:ext cx="77724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For 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2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= 11, there is no steady state.</a:t>
            </a:r>
          </a:p>
          <a:p>
            <a:pPr lvl="2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latin typeface="Arial" panose="020B0604020202020204" pitchFamily="34" charset="0"/>
                <a:cs typeface="Zar" panose="00000400000000000000" pitchFamily="2" charset="-78"/>
              </a:rPr>
              <a:t> </a:t>
            </a:r>
            <a:r>
              <a:rPr lang="en-US" altLang="fa-IR" sz="2000" b="0"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 Oscillation.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For 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2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= 11, Y = y’ 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 unstable.</a:t>
            </a:r>
            <a:endParaRPr lang="en-US" altLang="fa-IR" sz="2400" b="0">
              <a:solidFill>
                <a:srgbClr val="0000FF"/>
              </a:solidFill>
              <a:latin typeface="Arial" panose="020B0604020202020204" pitchFamily="34" charset="0"/>
              <a:cs typeface="Zar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 sz="quarter"/>
          </p:nvPr>
        </p:nvSpPr>
        <p:spPr>
          <a:ln w="9525"/>
        </p:spPr>
        <p:txBody>
          <a:bodyPr/>
          <a:lstStyle/>
          <a:p>
            <a:r>
              <a:rPr lang="en-US" altLang="fa-IR" sz="8000" smtClean="0"/>
              <a:t>THE END</a:t>
            </a:r>
          </a:p>
        </p:txBody>
      </p:sp>
      <p:sp>
        <p:nvSpPr>
          <p:cNvPr id="21507" name="Subtitle 2"/>
          <p:cNvSpPr>
            <a:spLocks noGrp="1"/>
          </p:cNvSpPr>
          <p:nvPr>
            <p:ph type="subTitle" sz="quarter" idx="1"/>
          </p:nvPr>
        </p:nvSpPr>
        <p:spPr>
          <a:ln w="9525"/>
        </p:spPr>
        <p:txBody>
          <a:bodyPr/>
          <a:lstStyle/>
          <a:p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9266D56-64A5-4B93-AC5A-A06B71C75FA6}" type="slidenum">
              <a:rPr lang="en-US" altLang="fa-IR" sz="1300" b="0">
                <a:latin typeface="Arial" panose="020B0604020202020204" pitchFamily="34" charset="0"/>
              </a:rPr>
              <a:pPr/>
              <a:t>2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Asynch. vs. Synch.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fa-IR" smtClean="0"/>
              <a:t>Asynchronous circuits don’t use clock pulses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mtClean="0"/>
              <a:t>State transitions by changes in inputs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/>
              <a:t>Storage Elements: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mtClean="0"/>
              <a:t>Clockless storage elements 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mtClean="0"/>
              <a:t>Delay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/>
              <a:t>In many cases, as combinational feedback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mtClean="0">
                <a:sym typeface="Wingdings" panose="05000000000000000000" pitchFamily="2" charset="2"/>
              </a:rPr>
              <a:t> Normally much harder to design</a:t>
            </a:r>
            <a:endParaRPr lang="en-US" altLang="fa-IR" smtClean="0"/>
          </a:p>
          <a:p>
            <a:pPr lvl="2" eaLnBrk="1" hangingPunct="1">
              <a:lnSpc>
                <a:spcPct val="90000"/>
              </a:lnSpc>
            </a:pPr>
            <a:endParaRPr lang="en-US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BA054E6-82F4-4D50-B933-9C856C4B5CD8}" type="slidenum">
              <a:rPr lang="en-US" altLang="fa-IR" sz="1300" b="0">
                <a:latin typeface="Arial" panose="020B0604020202020204" pitchFamily="34" charset="0"/>
              </a:rPr>
              <a:pPr/>
              <a:t>20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No-Race State Assignment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134350" cy="2017713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fa-IR" sz="1800" smtClean="0"/>
              <a:t>Must assign binary values to states such that: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600" smtClean="0"/>
              <a:t>one change in an input may not cause two changes in state variables.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fa-IR" sz="1400" smtClean="0"/>
              <a:t>because, due to delays, one of the variable change sooner and may stay in an unwanted stable state.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600" smtClean="0"/>
              <a:t>From a, if x</a:t>
            </a:r>
            <a:r>
              <a:rPr lang="en-US" altLang="fa-IR" sz="1600" baseline="-25000" smtClean="0"/>
              <a:t>1</a:t>
            </a:r>
            <a:r>
              <a:rPr lang="en-US" altLang="fa-IR" sz="1600" smtClean="0"/>
              <a:t>x</a:t>
            </a:r>
            <a:r>
              <a:rPr lang="en-US" altLang="fa-IR" sz="1600" baseline="-25000" smtClean="0"/>
              <a:t>2</a:t>
            </a:r>
            <a:r>
              <a:rPr lang="en-US" altLang="fa-IR" sz="1600" smtClean="0"/>
              <a:t> = 10 </a:t>
            </a:r>
            <a:r>
              <a:rPr lang="en-US" altLang="fa-IR" sz="1600" smtClean="0">
                <a:sym typeface="Wingdings" panose="05000000000000000000" pitchFamily="2" charset="2"/>
              </a:rPr>
              <a:t> 11, must go to c and stay there.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600" smtClean="0"/>
              <a:t>But by the following assignment, it may go to b and stay there.</a:t>
            </a:r>
          </a:p>
        </p:txBody>
      </p:sp>
      <p:grpSp>
        <p:nvGrpSpPr>
          <p:cNvPr id="22533" name="Group 53"/>
          <p:cNvGrpSpPr>
            <a:grpSpLocks/>
          </p:cNvGrpSpPr>
          <p:nvPr/>
        </p:nvGrpSpPr>
        <p:grpSpPr bwMode="auto">
          <a:xfrm>
            <a:off x="682625" y="3140075"/>
            <a:ext cx="2616200" cy="2376488"/>
            <a:chOff x="430" y="1978"/>
            <a:chExt cx="1648" cy="1497"/>
          </a:xfrm>
        </p:grpSpPr>
        <p:sp>
          <p:nvSpPr>
            <p:cNvPr id="22548" name="Rectangle 4"/>
            <p:cNvSpPr>
              <a:spLocks noChangeArrowheads="1"/>
            </p:cNvSpPr>
            <p:nvPr/>
          </p:nvSpPr>
          <p:spPr bwMode="auto">
            <a:xfrm rot="10800000">
              <a:off x="629" y="2460"/>
              <a:ext cx="1449" cy="1015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2549" name="Line 5"/>
            <p:cNvSpPr>
              <a:spLocks noChangeShapeType="1"/>
            </p:cNvSpPr>
            <p:nvPr/>
          </p:nvSpPr>
          <p:spPr bwMode="auto">
            <a:xfrm rot="5400000">
              <a:off x="1360" y="2092"/>
              <a:ext cx="0" cy="140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50" name="Rectangle 6"/>
            <p:cNvSpPr>
              <a:spLocks noChangeArrowheads="1"/>
            </p:cNvSpPr>
            <p:nvPr/>
          </p:nvSpPr>
          <p:spPr bwMode="auto">
            <a:xfrm>
              <a:off x="748" y="257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22551" name="Rectangle 7"/>
            <p:cNvSpPr>
              <a:spLocks noChangeArrowheads="1"/>
            </p:cNvSpPr>
            <p:nvPr/>
          </p:nvSpPr>
          <p:spPr bwMode="auto">
            <a:xfrm>
              <a:off x="430" y="288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/>
            </a:p>
          </p:txBody>
        </p:sp>
        <p:sp>
          <p:nvSpPr>
            <p:cNvPr id="22552" name="Rectangle 8"/>
            <p:cNvSpPr>
              <a:spLocks noChangeArrowheads="1"/>
            </p:cNvSpPr>
            <p:nvPr/>
          </p:nvSpPr>
          <p:spPr bwMode="auto">
            <a:xfrm>
              <a:off x="430" y="256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22553" name="Oval 9"/>
            <p:cNvSpPr>
              <a:spLocks noChangeArrowheads="1"/>
            </p:cNvSpPr>
            <p:nvPr/>
          </p:nvSpPr>
          <p:spPr bwMode="auto">
            <a:xfrm>
              <a:off x="657" y="2523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2554" name="Line 10"/>
            <p:cNvSpPr>
              <a:spLocks noChangeShapeType="1"/>
            </p:cNvSpPr>
            <p:nvPr/>
          </p:nvSpPr>
          <p:spPr bwMode="auto">
            <a:xfrm rot="10800000">
              <a:off x="975" y="2444"/>
              <a:ext cx="0" cy="103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55" name="Line 11"/>
            <p:cNvSpPr>
              <a:spLocks noChangeShapeType="1"/>
            </p:cNvSpPr>
            <p:nvPr/>
          </p:nvSpPr>
          <p:spPr bwMode="auto">
            <a:xfrm rot="10800000">
              <a:off x="1338" y="2444"/>
              <a:ext cx="0" cy="103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56" name="Line 12"/>
            <p:cNvSpPr>
              <a:spLocks noChangeShapeType="1"/>
            </p:cNvSpPr>
            <p:nvPr/>
          </p:nvSpPr>
          <p:spPr bwMode="auto">
            <a:xfrm rot="10800000" flipH="1">
              <a:off x="1701" y="2444"/>
              <a:ext cx="2" cy="103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57" name="Rectangle 13"/>
            <p:cNvSpPr>
              <a:spLocks noChangeArrowheads="1"/>
            </p:cNvSpPr>
            <p:nvPr/>
          </p:nvSpPr>
          <p:spPr bwMode="auto">
            <a:xfrm>
              <a:off x="1066" y="257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22558" name="Rectangle 14"/>
            <p:cNvSpPr>
              <a:spLocks noChangeArrowheads="1"/>
            </p:cNvSpPr>
            <p:nvPr/>
          </p:nvSpPr>
          <p:spPr bwMode="auto">
            <a:xfrm>
              <a:off x="1055" y="1978"/>
              <a:ext cx="4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x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x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22559" name="Rectangle 15"/>
            <p:cNvSpPr>
              <a:spLocks noChangeArrowheads="1"/>
            </p:cNvSpPr>
            <p:nvPr/>
          </p:nvSpPr>
          <p:spPr bwMode="auto">
            <a:xfrm>
              <a:off x="702" y="225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22560" name="Rectangle 16"/>
            <p:cNvSpPr>
              <a:spLocks noChangeArrowheads="1"/>
            </p:cNvSpPr>
            <p:nvPr/>
          </p:nvSpPr>
          <p:spPr bwMode="auto">
            <a:xfrm>
              <a:off x="1078" y="2296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22561" name="Rectangle 17"/>
            <p:cNvSpPr>
              <a:spLocks noChangeArrowheads="1"/>
            </p:cNvSpPr>
            <p:nvPr/>
          </p:nvSpPr>
          <p:spPr bwMode="auto">
            <a:xfrm>
              <a:off x="1428" y="225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22562" name="Rectangle 18"/>
            <p:cNvSpPr>
              <a:spLocks noChangeArrowheads="1"/>
            </p:cNvSpPr>
            <p:nvPr/>
          </p:nvSpPr>
          <p:spPr bwMode="auto">
            <a:xfrm>
              <a:off x="1791" y="225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22563" name="Rectangle 20"/>
            <p:cNvSpPr>
              <a:spLocks noChangeArrowheads="1"/>
            </p:cNvSpPr>
            <p:nvPr/>
          </p:nvSpPr>
          <p:spPr bwMode="auto">
            <a:xfrm>
              <a:off x="1471" y="2583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22564" name="Rectangle 21"/>
            <p:cNvSpPr>
              <a:spLocks noChangeArrowheads="1"/>
            </p:cNvSpPr>
            <p:nvPr/>
          </p:nvSpPr>
          <p:spPr bwMode="auto">
            <a:xfrm>
              <a:off x="1882" y="2586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22565" name="Oval 22"/>
            <p:cNvSpPr>
              <a:spLocks noChangeArrowheads="1"/>
            </p:cNvSpPr>
            <p:nvPr/>
          </p:nvSpPr>
          <p:spPr bwMode="auto">
            <a:xfrm>
              <a:off x="1791" y="2538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2566" name="Rectangle 23"/>
            <p:cNvSpPr>
              <a:spLocks noChangeArrowheads="1"/>
            </p:cNvSpPr>
            <p:nvPr/>
          </p:nvSpPr>
          <p:spPr bwMode="auto">
            <a:xfrm>
              <a:off x="748" y="290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22567" name="Rectangle 24"/>
            <p:cNvSpPr>
              <a:spLocks noChangeArrowheads="1"/>
            </p:cNvSpPr>
            <p:nvPr/>
          </p:nvSpPr>
          <p:spPr bwMode="auto">
            <a:xfrm>
              <a:off x="1473" y="290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22568" name="Rectangle 25"/>
            <p:cNvSpPr>
              <a:spLocks noChangeArrowheads="1"/>
            </p:cNvSpPr>
            <p:nvPr/>
          </p:nvSpPr>
          <p:spPr bwMode="auto">
            <a:xfrm>
              <a:off x="1879" y="2901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22569" name="Rectangle 26"/>
            <p:cNvSpPr>
              <a:spLocks noChangeArrowheads="1"/>
            </p:cNvSpPr>
            <p:nvPr/>
          </p:nvSpPr>
          <p:spPr bwMode="auto">
            <a:xfrm>
              <a:off x="1111" y="290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22570" name="Oval 27"/>
            <p:cNvSpPr>
              <a:spLocks noChangeArrowheads="1"/>
            </p:cNvSpPr>
            <p:nvPr/>
          </p:nvSpPr>
          <p:spPr bwMode="auto">
            <a:xfrm>
              <a:off x="1020" y="2855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2571" name="Line 28"/>
            <p:cNvSpPr>
              <a:spLocks noChangeShapeType="1"/>
            </p:cNvSpPr>
            <p:nvPr/>
          </p:nvSpPr>
          <p:spPr bwMode="auto">
            <a:xfrm rot="5400000">
              <a:off x="1360" y="2409"/>
              <a:ext cx="0" cy="140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72" name="Rectangle 29"/>
            <p:cNvSpPr>
              <a:spLocks noChangeArrowheads="1"/>
            </p:cNvSpPr>
            <p:nvPr/>
          </p:nvSpPr>
          <p:spPr bwMode="auto">
            <a:xfrm>
              <a:off x="431" y="325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fa-IR"/>
            </a:p>
          </p:txBody>
        </p:sp>
        <p:sp>
          <p:nvSpPr>
            <p:cNvPr id="22573" name="Rectangle 30"/>
            <p:cNvSpPr>
              <a:spLocks noChangeArrowheads="1"/>
            </p:cNvSpPr>
            <p:nvPr/>
          </p:nvSpPr>
          <p:spPr bwMode="auto">
            <a:xfrm>
              <a:off x="748" y="325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22574" name="Rectangle 31"/>
            <p:cNvSpPr>
              <a:spLocks noChangeArrowheads="1"/>
            </p:cNvSpPr>
            <p:nvPr/>
          </p:nvSpPr>
          <p:spPr bwMode="auto">
            <a:xfrm>
              <a:off x="1111" y="3251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22575" name="Oval 32"/>
            <p:cNvSpPr>
              <a:spLocks noChangeArrowheads="1"/>
            </p:cNvSpPr>
            <p:nvPr/>
          </p:nvSpPr>
          <p:spPr bwMode="auto">
            <a:xfrm>
              <a:off x="1020" y="3203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2576" name="Rectangle 33"/>
            <p:cNvSpPr>
              <a:spLocks noChangeArrowheads="1"/>
            </p:cNvSpPr>
            <p:nvPr/>
          </p:nvSpPr>
          <p:spPr bwMode="auto">
            <a:xfrm>
              <a:off x="1474" y="3251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22577" name="Oval 34"/>
            <p:cNvSpPr>
              <a:spLocks noChangeArrowheads="1"/>
            </p:cNvSpPr>
            <p:nvPr/>
          </p:nvSpPr>
          <p:spPr bwMode="auto">
            <a:xfrm>
              <a:off x="1383" y="3203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2578" name="Rectangle 35"/>
            <p:cNvSpPr>
              <a:spLocks noChangeArrowheads="1"/>
            </p:cNvSpPr>
            <p:nvPr/>
          </p:nvSpPr>
          <p:spPr bwMode="auto">
            <a:xfrm>
              <a:off x="1882" y="3251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22579" name="Oval 36"/>
            <p:cNvSpPr>
              <a:spLocks noChangeArrowheads="1"/>
            </p:cNvSpPr>
            <p:nvPr/>
          </p:nvSpPr>
          <p:spPr bwMode="auto">
            <a:xfrm>
              <a:off x="1791" y="3203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2580" name="Oval 37"/>
            <p:cNvSpPr>
              <a:spLocks noChangeArrowheads="1"/>
            </p:cNvSpPr>
            <p:nvPr/>
          </p:nvSpPr>
          <p:spPr bwMode="auto">
            <a:xfrm>
              <a:off x="1383" y="2885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sp>
        <p:nvSpPr>
          <p:cNvPr id="22534" name="Oval 38"/>
          <p:cNvSpPr>
            <a:spLocks noChangeArrowheads="1"/>
          </p:cNvSpPr>
          <p:nvPr/>
        </p:nvSpPr>
        <p:spPr bwMode="auto">
          <a:xfrm>
            <a:off x="4787900" y="3644900"/>
            <a:ext cx="576263" cy="576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2535" name="Text Box 39"/>
          <p:cNvSpPr txBox="1">
            <a:spLocks noChangeArrowheads="1"/>
          </p:cNvSpPr>
          <p:nvPr/>
        </p:nvSpPr>
        <p:spPr bwMode="auto">
          <a:xfrm>
            <a:off x="4932363" y="3644900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/>
              <a:t>a</a:t>
            </a:r>
          </a:p>
        </p:txBody>
      </p:sp>
      <p:sp>
        <p:nvSpPr>
          <p:cNvPr id="22536" name="Oval 40"/>
          <p:cNvSpPr>
            <a:spLocks noChangeArrowheads="1"/>
          </p:cNvSpPr>
          <p:nvPr/>
        </p:nvSpPr>
        <p:spPr bwMode="auto">
          <a:xfrm>
            <a:off x="7378700" y="3644900"/>
            <a:ext cx="576263" cy="576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2537" name="Text Box 41"/>
          <p:cNvSpPr txBox="1">
            <a:spLocks noChangeArrowheads="1"/>
          </p:cNvSpPr>
          <p:nvPr/>
        </p:nvSpPr>
        <p:spPr bwMode="auto">
          <a:xfrm>
            <a:off x="7523163" y="3644900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/>
              <a:t>b</a:t>
            </a:r>
          </a:p>
        </p:txBody>
      </p:sp>
      <p:sp>
        <p:nvSpPr>
          <p:cNvPr id="22538" name="Oval 42"/>
          <p:cNvSpPr>
            <a:spLocks noChangeArrowheads="1"/>
          </p:cNvSpPr>
          <p:nvPr/>
        </p:nvSpPr>
        <p:spPr bwMode="auto">
          <a:xfrm>
            <a:off x="7378700" y="5013325"/>
            <a:ext cx="576263" cy="576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2539" name="Text Box 43"/>
          <p:cNvSpPr txBox="1">
            <a:spLocks noChangeArrowheads="1"/>
          </p:cNvSpPr>
          <p:nvPr/>
        </p:nvSpPr>
        <p:spPr bwMode="auto">
          <a:xfrm>
            <a:off x="7523163" y="5013325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/>
              <a:t>c</a:t>
            </a:r>
          </a:p>
        </p:txBody>
      </p:sp>
      <p:sp>
        <p:nvSpPr>
          <p:cNvPr id="22540" name="Line 50"/>
          <p:cNvSpPr>
            <a:spLocks noChangeShapeType="1"/>
          </p:cNvSpPr>
          <p:nvPr/>
        </p:nvSpPr>
        <p:spPr bwMode="auto">
          <a:xfrm>
            <a:off x="5364163" y="3933825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1" name="Line 51"/>
          <p:cNvSpPr>
            <a:spLocks noChangeShapeType="1"/>
          </p:cNvSpPr>
          <p:nvPr/>
        </p:nvSpPr>
        <p:spPr bwMode="auto">
          <a:xfrm>
            <a:off x="7667625" y="4221163"/>
            <a:ext cx="0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2" name="Line 52"/>
          <p:cNvSpPr>
            <a:spLocks noChangeShapeType="1"/>
          </p:cNvSpPr>
          <p:nvPr/>
        </p:nvSpPr>
        <p:spPr bwMode="auto">
          <a:xfrm>
            <a:off x="5219700" y="4221163"/>
            <a:ext cx="2160588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23510" name="Line 54"/>
          <p:cNvSpPr>
            <a:spLocks noChangeShapeType="1"/>
          </p:cNvSpPr>
          <p:nvPr/>
        </p:nvSpPr>
        <p:spPr bwMode="auto">
          <a:xfrm flipH="1">
            <a:off x="3348038" y="42211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23511" name="Rectangle 55"/>
          <p:cNvSpPr>
            <a:spLocks noChangeArrowheads="1"/>
          </p:cNvSpPr>
          <p:nvPr/>
        </p:nvSpPr>
        <p:spPr bwMode="auto">
          <a:xfrm>
            <a:off x="1258888" y="5589588"/>
            <a:ext cx="622617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1066800" indent="-609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a and b must be different in one bit,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a and c must be different in one bit.</a:t>
            </a:r>
          </a:p>
        </p:txBody>
      </p:sp>
      <p:sp>
        <p:nvSpPr>
          <p:cNvPr id="22545" name="Text Box 56"/>
          <p:cNvSpPr txBox="1">
            <a:spLocks noChangeArrowheads="1"/>
          </p:cNvSpPr>
          <p:nvPr/>
        </p:nvSpPr>
        <p:spPr bwMode="auto">
          <a:xfrm>
            <a:off x="4859338" y="3335338"/>
            <a:ext cx="720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900">
                <a:solidFill>
                  <a:srgbClr val="CC3300"/>
                </a:solidFill>
              </a:rPr>
              <a:t>00</a:t>
            </a:r>
          </a:p>
        </p:txBody>
      </p:sp>
      <p:sp>
        <p:nvSpPr>
          <p:cNvPr id="22546" name="Text Box 57"/>
          <p:cNvSpPr txBox="1">
            <a:spLocks noChangeArrowheads="1"/>
          </p:cNvSpPr>
          <p:nvPr/>
        </p:nvSpPr>
        <p:spPr bwMode="auto">
          <a:xfrm>
            <a:off x="7380288" y="3357563"/>
            <a:ext cx="720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900">
                <a:solidFill>
                  <a:srgbClr val="CC3300"/>
                </a:solidFill>
              </a:rPr>
              <a:t>01</a:t>
            </a:r>
          </a:p>
        </p:txBody>
      </p:sp>
      <p:sp>
        <p:nvSpPr>
          <p:cNvPr id="22547" name="Text Box 58"/>
          <p:cNvSpPr txBox="1">
            <a:spLocks noChangeArrowheads="1"/>
          </p:cNvSpPr>
          <p:nvPr/>
        </p:nvSpPr>
        <p:spPr bwMode="auto">
          <a:xfrm>
            <a:off x="7523163" y="5516563"/>
            <a:ext cx="720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900">
                <a:solidFill>
                  <a:srgbClr val="CC3300"/>
                </a:solidFill>
              </a:rPr>
              <a:t>11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2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2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3510" grpId="0" animBg="1"/>
      <p:bldP spid="23235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3EC4FEE-C37B-46D2-90D2-FC001757A2AF}" type="slidenum">
              <a:rPr lang="en-US" altLang="fa-IR" sz="1300" b="0">
                <a:latin typeface="Arial" panose="020B0604020202020204" pitchFamily="34" charset="0"/>
              </a:rPr>
              <a:pPr/>
              <a:t>21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No-Race State Assignment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134350" cy="1655763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Impossible </a:t>
            </a:r>
            <a:r>
              <a:rPr lang="en-US" altLang="fa-IR" smtClean="0">
                <a:sym typeface="Wingdings" panose="05000000000000000000" pitchFamily="2" charset="2"/>
              </a:rPr>
              <a:t> add one more row.</a:t>
            </a:r>
            <a:endParaRPr lang="en-US" altLang="fa-IR" smtClean="0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 rot="10800000">
            <a:off x="998538" y="2609850"/>
            <a:ext cx="2349500" cy="218757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rot="5400000">
            <a:off x="2159001" y="2025650"/>
            <a:ext cx="0" cy="22320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187450" y="2786063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endParaRPr lang="en-US" altLang="fa-IR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682625" y="32861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fa-IR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682625" y="278130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endParaRPr lang="en-US" altLang="fa-IR"/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1042988" y="2709863"/>
            <a:ext cx="360362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rot="10800000">
            <a:off x="1547813" y="2584450"/>
            <a:ext cx="0" cy="22129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rot="10800000">
            <a:off x="2124075" y="2584450"/>
            <a:ext cx="0" cy="22129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rot="10800000" flipH="1">
            <a:off x="2700338" y="2584450"/>
            <a:ext cx="3175" cy="22129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1692275" y="2786063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endParaRPr lang="en-US" altLang="fa-IR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1674813" y="1844675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>
                <a:solidFill>
                  <a:srgbClr val="663300"/>
                </a:solidFill>
                <a:latin typeface="Arial" panose="020B0604020202020204" pitchFamily="34" charset="0"/>
              </a:rPr>
              <a:t> x</a:t>
            </a:r>
            <a:r>
              <a:rPr lang="en-US" altLang="fa-IR" sz="1600" baseline="-25000">
                <a:solidFill>
                  <a:srgbClr val="663300"/>
                </a:solidFill>
                <a:latin typeface="Arial" panose="020B0604020202020204" pitchFamily="34" charset="0"/>
              </a:rPr>
              <a:t>1</a:t>
            </a:r>
            <a:r>
              <a:rPr lang="en-US" altLang="fa-IR" sz="1600">
                <a:solidFill>
                  <a:srgbClr val="663300"/>
                </a:solidFill>
                <a:latin typeface="Arial" panose="020B0604020202020204" pitchFamily="34" charset="0"/>
              </a:rPr>
              <a:t> x</a:t>
            </a:r>
            <a:r>
              <a:rPr lang="en-US" altLang="fa-IR" sz="1600" baseline="-25000">
                <a:solidFill>
                  <a:srgbClr val="663300"/>
                </a:solidFill>
                <a:latin typeface="Arial" panose="020B0604020202020204" pitchFamily="34" charset="0"/>
              </a:rPr>
              <a:t>2</a:t>
            </a:r>
            <a:r>
              <a:rPr lang="en-US" altLang="fa-IR" sz="1600">
                <a:solidFill>
                  <a:srgbClr val="6633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1114425" y="22780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1711325" y="2349500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2266950" y="22780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2843213" y="22780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2335213" y="2805113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  <a:endParaRPr lang="en-US" altLang="fa-IR">
              <a:solidFill>
                <a:srgbClr val="333399"/>
              </a:solidFill>
            </a:endParaRP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2987675" y="280987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endParaRPr lang="en-US" altLang="fa-IR"/>
          </a:p>
        </p:txBody>
      </p:sp>
      <p:sp>
        <p:nvSpPr>
          <p:cNvPr id="23574" name="Oval 22"/>
          <p:cNvSpPr>
            <a:spLocks noChangeArrowheads="1"/>
          </p:cNvSpPr>
          <p:nvPr/>
        </p:nvSpPr>
        <p:spPr bwMode="auto">
          <a:xfrm>
            <a:off x="2843213" y="2733675"/>
            <a:ext cx="360362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1187450" y="3313113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endParaRPr lang="en-US" altLang="fa-IR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2338388" y="3309938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endParaRPr lang="en-US" altLang="fa-IR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2982913" y="3309938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1763713" y="3313113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endParaRPr lang="en-US" altLang="fa-IR"/>
          </a:p>
        </p:txBody>
      </p:sp>
      <p:sp>
        <p:nvSpPr>
          <p:cNvPr id="23579" name="Oval 27"/>
          <p:cNvSpPr>
            <a:spLocks noChangeArrowheads="1"/>
          </p:cNvSpPr>
          <p:nvPr/>
        </p:nvSpPr>
        <p:spPr bwMode="auto">
          <a:xfrm>
            <a:off x="1619250" y="3236913"/>
            <a:ext cx="360363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rot="5400000">
            <a:off x="2159001" y="2528887"/>
            <a:ext cx="0" cy="22320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684213" y="38655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US" altLang="fa-IR"/>
          </a:p>
        </p:txBody>
      </p:sp>
      <p:sp>
        <p:nvSpPr>
          <p:cNvPr id="23582" name="Rectangle 31"/>
          <p:cNvSpPr>
            <a:spLocks noChangeArrowheads="1"/>
          </p:cNvSpPr>
          <p:nvPr/>
        </p:nvSpPr>
        <p:spPr bwMode="auto">
          <a:xfrm>
            <a:off x="1763713" y="3865563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23583" name="Oval 32"/>
          <p:cNvSpPr>
            <a:spLocks noChangeArrowheads="1"/>
          </p:cNvSpPr>
          <p:nvPr/>
        </p:nvSpPr>
        <p:spPr bwMode="auto">
          <a:xfrm>
            <a:off x="1619250" y="3789363"/>
            <a:ext cx="360363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3584" name="Rectangle 33"/>
          <p:cNvSpPr>
            <a:spLocks noChangeArrowheads="1"/>
          </p:cNvSpPr>
          <p:nvPr/>
        </p:nvSpPr>
        <p:spPr bwMode="auto">
          <a:xfrm>
            <a:off x="2339975" y="3865563"/>
            <a:ext cx="138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23585" name="Oval 34"/>
          <p:cNvSpPr>
            <a:spLocks noChangeArrowheads="1"/>
          </p:cNvSpPr>
          <p:nvPr/>
        </p:nvSpPr>
        <p:spPr bwMode="auto">
          <a:xfrm>
            <a:off x="2195513" y="3789363"/>
            <a:ext cx="360362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3586" name="Rectangle 35"/>
          <p:cNvSpPr>
            <a:spLocks noChangeArrowheads="1"/>
          </p:cNvSpPr>
          <p:nvPr/>
        </p:nvSpPr>
        <p:spPr bwMode="auto">
          <a:xfrm>
            <a:off x="2987675" y="3865563"/>
            <a:ext cx="138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23587" name="Oval 36"/>
          <p:cNvSpPr>
            <a:spLocks noChangeArrowheads="1"/>
          </p:cNvSpPr>
          <p:nvPr/>
        </p:nvSpPr>
        <p:spPr bwMode="auto">
          <a:xfrm>
            <a:off x="2843213" y="3789363"/>
            <a:ext cx="360362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3588" name="Oval 37"/>
          <p:cNvSpPr>
            <a:spLocks noChangeArrowheads="1"/>
          </p:cNvSpPr>
          <p:nvPr/>
        </p:nvSpPr>
        <p:spPr bwMode="auto">
          <a:xfrm>
            <a:off x="2195513" y="3284538"/>
            <a:ext cx="360362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3589" name="Oval 38"/>
          <p:cNvSpPr>
            <a:spLocks noChangeArrowheads="1"/>
          </p:cNvSpPr>
          <p:nvPr/>
        </p:nvSpPr>
        <p:spPr bwMode="auto">
          <a:xfrm>
            <a:off x="4787900" y="3644900"/>
            <a:ext cx="576263" cy="576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3590" name="Text Box 39"/>
          <p:cNvSpPr txBox="1">
            <a:spLocks noChangeArrowheads="1"/>
          </p:cNvSpPr>
          <p:nvPr/>
        </p:nvSpPr>
        <p:spPr bwMode="auto">
          <a:xfrm>
            <a:off x="4932363" y="3644900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/>
              <a:t>a</a:t>
            </a:r>
          </a:p>
        </p:txBody>
      </p:sp>
      <p:sp>
        <p:nvSpPr>
          <p:cNvPr id="23591" name="Oval 40"/>
          <p:cNvSpPr>
            <a:spLocks noChangeArrowheads="1"/>
          </p:cNvSpPr>
          <p:nvPr/>
        </p:nvSpPr>
        <p:spPr bwMode="auto">
          <a:xfrm>
            <a:off x="7378700" y="3644900"/>
            <a:ext cx="576263" cy="576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3592" name="Text Box 41"/>
          <p:cNvSpPr txBox="1">
            <a:spLocks noChangeArrowheads="1"/>
          </p:cNvSpPr>
          <p:nvPr/>
        </p:nvSpPr>
        <p:spPr bwMode="auto">
          <a:xfrm>
            <a:off x="7523163" y="3644900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/>
              <a:t>b</a:t>
            </a:r>
          </a:p>
        </p:txBody>
      </p:sp>
      <p:sp>
        <p:nvSpPr>
          <p:cNvPr id="23593" name="Oval 42"/>
          <p:cNvSpPr>
            <a:spLocks noChangeArrowheads="1"/>
          </p:cNvSpPr>
          <p:nvPr/>
        </p:nvSpPr>
        <p:spPr bwMode="auto">
          <a:xfrm>
            <a:off x="7378700" y="5013325"/>
            <a:ext cx="576263" cy="576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3594" name="Text Box 43"/>
          <p:cNvSpPr txBox="1">
            <a:spLocks noChangeArrowheads="1"/>
          </p:cNvSpPr>
          <p:nvPr/>
        </p:nvSpPr>
        <p:spPr bwMode="auto">
          <a:xfrm>
            <a:off x="7523163" y="5013325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/>
              <a:t>c</a:t>
            </a:r>
          </a:p>
        </p:txBody>
      </p:sp>
      <p:sp>
        <p:nvSpPr>
          <p:cNvPr id="23595" name="Line 44"/>
          <p:cNvSpPr>
            <a:spLocks noChangeShapeType="1"/>
          </p:cNvSpPr>
          <p:nvPr/>
        </p:nvSpPr>
        <p:spPr bwMode="auto">
          <a:xfrm>
            <a:off x="5364163" y="3933825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596" name="Line 45"/>
          <p:cNvSpPr>
            <a:spLocks noChangeShapeType="1"/>
          </p:cNvSpPr>
          <p:nvPr/>
        </p:nvSpPr>
        <p:spPr bwMode="auto">
          <a:xfrm>
            <a:off x="7667625" y="4221163"/>
            <a:ext cx="0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597" name="Text Box 49"/>
          <p:cNvSpPr txBox="1">
            <a:spLocks noChangeArrowheads="1"/>
          </p:cNvSpPr>
          <p:nvPr/>
        </p:nvSpPr>
        <p:spPr bwMode="auto">
          <a:xfrm>
            <a:off x="4859338" y="3335338"/>
            <a:ext cx="720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900">
                <a:solidFill>
                  <a:srgbClr val="CC3300"/>
                </a:solidFill>
              </a:rPr>
              <a:t>00</a:t>
            </a:r>
          </a:p>
        </p:txBody>
      </p:sp>
      <p:sp>
        <p:nvSpPr>
          <p:cNvPr id="23598" name="Text Box 50"/>
          <p:cNvSpPr txBox="1">
            <a:spLocks noChangeArrowheads="1"/>
          </p:cNvSpPr>
          <p:nvPr/>
        </p:nvSpPr>
        <p:spPr bwMode="auto">
          <a:xfrm>
            <a:off x="7380288" y="3357563"/>
            <a:ext cx="720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900">
                <a:solidFill>
                  <a:srgbClr val="CC3300"/>
                </a:solidFill>
              </a:rPr>
              <a:t>01</a:t>
            </a:r>
          </a:p>
        </p:txBody>
      </p:sp>
      <p:sp>
        <p:nvSpPr>
          <p:cNvPr id="23599" name="Text Box 51"/>
          <p:cNvSpPr txBox="1">
            <a:spLocks noChangeArrowheads="1"/>
          </p:cNvSpPr>
          <p:nvPr/>
        </p:nvSpPr>
        <p:spPr bwMode="auto">
          <a:xfrm>
            <a:off x="7523163" y="5516563"/>
            <a:ext cx="720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900">
                <a:solidFill>
                  <a:srgbClr val="CC3300"/>
                </a:solidFill>
              </a:rPr>
              <a:t>11</a:t>
            </a:r>
          </a:p>
        </p:txBody>
      </p:sp>
      <p:sp>
        <p:nvSpPr>
          <p:cNvPr id="23600" name="Line 52"/>
          <p:cNvSpPr>
            <a:spLocks noChangeShapeType="1"/>
          </p:cNvSpPr>
          <p:nvPr/>
        </p:nvSpPr>
        <p:spPr bwMode="auto">
          <a:xfrm rot="5400000">
            <a:off x="2159001" y="3105150"/>
            <a:ext cx="0" cy="22320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601" name="Rectangle 53"/>
          <p:cNvSpPr>
            <a:spLocks noChangeArrowheads="1"/>
          </p:cNvSpPr>
          <p:nvPr/>
        </p:nvSpPr>
        <p:spPr bwMode="auto">
          <a:xfrm>
            <a:off x="684213" y="444023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US" altLang="fa-IR"/>
          </a:p>
        </p:txBody>
      </p:sp>
      <p:sp>
        <p:nvSpPr>
          <p:cNvPr id="23602" name="Rectangle 54"/>
          <p:cNvSpPr>
            <a:spLocks noChangeArrowheads="1"/>
          </p:cNvSpPr>
          <p:nvPr/>
        </p:nvSpPr>
        <p:spPr bwMode="auto">
          <a:xfrm>
            <a:off x="2339975" y="4368800"/>
            <a:ext cx="138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23603" name="Oval 55"/>
          <p:cNvSpPr>
            <a:spLocks noChangeArrowheads="1"/>
          </p:cNvSpPr>
          <p:nvPr/>
        </p:nvSpPr>
        <p:spPr bwMode="auto">
          <a:xfrm>
            <a:off x="4787900" y="5084763"/>
            <a:ext cx="576263" cy="5762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3604" name="Text Box 56"/>
          <p:cNvSpPr txBox="1">
            <a:spLocks noChangeArrowheads="1"/>
          </p:cNvSpPr>
          <p:nvPr/>
        </p:nvSpPr>
        <p:spPr bwMode="auto">
          <a:xfrm>
            <a:off x="4932363" y="5084763"/>
            <a:ext cx="5048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>
                <a:solidFill>
                  <a:srgbClr val="333399"/>
                </a:solidFill>
              </a:rPr>
              <a:t>d</a:t>
            </a:r>
          </a:p>
        </p:txBody>
      </p:sp>
      <p:sp>
        <p:nvSpPr>
          <p:cNvPr id="23605" name="Line 57"/>
          <p:cNvSpPr>
            <a:spLocks noChangeShapeType="1"/>
          </p:cNvSpPr>
          <p:nvPr/>
        </p:nvSpPr>
        <p:spPr bwMode="auto">
          <a:xfrm>
            <a:off x="5076825" y="4221163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606" name="Line 59"/>
          <p:cNvSpPr>
            <a:spLocks noChangeShapeType="1"/>
          </p:cNvSpPr>
          <p:nvPr/>
        </p:nvSpPr>
        <p:spPr bwMode="auto">
          <a:xfrm flipH="1">
            <a:off x="5364163" y="5445125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607" name="Text Box 60"/>
          <p:cNvSpPr txBox="1">
            <a:spLocks noChangeArrowheads="1"/>
          </p:cNvSpPr>
          <p:nvPr/>
        </p:nvSpPr>
        <p:spPr bwMode="auto">
          <a:xfrm>
            <a:off x="4859338" y="5589588"/>
            <a:ext cx="720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900">
                <a:solidFill>
                  <a:srgbClr val="CC3300"/>
                </a:solidFill>
              </a:rPr>
              <a:t>10</a:t>
            </a:r>
          </a:p>
        </p:txBody>
      </p:sp>
      <p:sp>
        <p:nvSpPr>
          <p:cNvPr id="23608" name="Rectangle 61"/>
          <p:cNvSpPr>
            <a:spLocks noChangeArrowheads="1"/>
          </p:cNvSpPr>
          <p:nvPr/>
        </p:nvSpPr>
        <p:spPr bwMode="auto">
          <a:xfrm>
            <a:off x="1223963" y="3863975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  <a:endParaRPr lang="en-US" altLang="fa-IR">
              <a:solidFill>
                <a:srgbClr val="333399"/>
              </a:solidFill>
            </a:endParaRPr>
          </a:p>
        </p:txBody>
      </p:sp>
      <p:sp>
        <p:nvSpPr>
          <p:cNvPr id="23609" name="Rectangle 62"/>
          <p:cNvSpPr>
            <a:spLocks noChangeArrowheads="1"/>
          </p:cNvSpPr>
          <p:nvPr/>
        </p:nvSpPr>
        <p:spPr bwMode="auto">
          <a:xfrm>
            <a:off x="1187450" y="4437063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endParaRPr lang="en-US" altLang="fa-IR"/>
          </a:p>
        </p:txBody>
      </p:sp>
      <p:sp>
        <p:nvSpPr>
          <p:cNvPr id="23610" name="Rectangle 63"/>
          <p:cNvSpPr>
            <a:spLocks noChangeArrowheads="1"/>
          </p:cNvSpPr>
          <p:nvPr/>
        </p:nvSpPr>
        <p:spPr bwMode="auto">
          <a:xfrm>
            <a:off x="1760538" y="4437063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endParaRPr lang="en-US" altLang="fa-IR"/>
          </a:p>
        </p:txBody>
      </p:sp>
      <p:sp>
        <p:nvSpPr>
          <p:cNvPr id="23611" name="Rectangle 64"/>
          <p:cNvSpPr>
            <a:spLocks noChangeArrowheads="1"/>
          </p:cNvSpPr>
          <p:nvPr/>
        </p:nvSpPr>
        <p:spPr bwMode="auto">
          <a:xfrm>
            <a:off x="3024188" y="4437063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endParaRPr lang="en-US" altLang="fa-IR"/>
          </a:p>
        </p:txBody>
      </p:sp>
      <p:sp>
        <p:nvSpPr>
          <p:cNvPr id="23612" name="Rectangle 65"/>
          <p:cNvSpPr>
            <a:spLocks noChangeArrowheads="1"/>
          </p:cNvSpPr>
          <p:nvPr/>
        </p:nvSpPr>
        <p:spPr bwMode="auto">
          <a:xfrm>
            <a:off x="323850" y="5013325"/>
            <a:ext cx="424815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1066800" indent="-609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d is an intermediate (unstable) state.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- means any value can be assigned (Except d=10).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fa-IR" sz="2000" b="0">
              <a:solidFill>
                <a:srgbClr val="0000FF"/>
              </a:solidFill>
              <a:latin typeface="Arial" panose="020B0604020202020204" pitchFamily="34" charset="0"/>
              <a:cs typeface="Zar" panose="00000400000000000000" pitchFamily="2" charset="-7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CAD7D41-D185-45B7-BECE-758E101CCBB1}" type="slidenum">
              <a:rPr lang="en-US" altLang="fa-IR" sz="1300" b="0">
                <a:latin typeface="Arial" panose="020B0604020202020204" pitchFamily="34" charset="0"/>
              </a:rPr>
              <a:pPr/>
              <a:t>22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Example 2</a:t>
            </a:r>
          </a:p>
        </p:txBody>
      </p:sp>
      <p:sp>
        <p:nvSpPr>
          <p:cNvPr id="24580" name="Rectangle 59"/>
          <p:cNvSpPr>
            <a:spLocks noChangeArrowheads="1"/>
          </p:cNvSpPr>
          <p:nvPr/>
        </p:nvSpPr>
        <p:spPr bwMode="auto">
          <a:xfrm>
            <a:off x="323850" y="4581525"/>
            <a:ext cx="7920038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1066800" indent="-609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If there were no diagonal transition, it would be possible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Impossible 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 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add some more rows.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fa-IR" sz="2400" b="0">
              <a:solidFill>
                <a:srgbClr val="0000FF"/>
              </a:solidFill>
              <a:latin typeface="Arial" panose="020B0604020202020204" pitchFamily="34" charset="0"/>
              <a:cs typeface="Zar" panose="00000400000000000000" pitchFamily="2" charset="-78"/>
            </a:endParaRPr>
          </a:p>
        </p:txBody>
      </p:sp>
      <p:grpSp>
        <p:nvGrpSpPr>
          <p:cNvPr id="24581" name="Group 70"/>
          <p:cNvGrpSpPr>
            <a:grpSpLocks/>
          </p:cNvGrpSpPr>
          <p:nvPr/>
        </p:nvGrpSpPr>
        <p:grpSpPr bwMode="auto">
          <a:xfrm>
            <a:off x="682625" y="908050"/>
            <a:ext cx="2665413" cy="2952750"/>
            <a:chOff x="430" y="572"/>
            <a:chExt cx="1679" cy="1860"/>
          </a:xfrm>
        </p:grpSpPr>
        <p:sp>
          <p:nvSpPr>
            <p:cNvPr id="24601" name="Rectangle 4"/>
            <p:cNvSpPr>
              <a:spLocks noChangeArrowheads="1"/>
            </p:cNvSpPr>
            <p:nvPr/>
          </p:nvSpPr>
          <p:spPr bwMode="auto">
            <a:xfrm rot="10800000">
              <a:off x="629" y="1054"/>
              <a:ext cx="1480" cy="137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02" name="Line 5"/>
            <p:cNvSpPr>
              <a:spLocks noChangeShapeType="1"/>
            </p:cNvSpPr>
            <p:nvPr/>
          </p:nvSpPr>
          <p:spPr bwMode="auto">
            <a:xfrm rot="5400000">
              <a:off x="1361" y="640"/>
              <a:ext cx="0" cy="149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3" name="Rectangle 6"/>
            <p:cNvSpPr>
              <a:spLocks noChangeArrowheads="1"/>
            </p:cNvSpPr>
            <p:nvPr/>
          </p:nvSpPr>
          <p:spPr bwMode="auto">
            <a:xfrm>
              <a:off x="1111" y="1165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24604" name="Rectangle 7"/>
            <p:cNvSpPr>
              <a:spLocks noChangeArrowheads="1"/>
            </p:cNvSpPr>
            <p:nvPr/>
          </p:nvSpPr>
          <p:spPr bwMode="auto">
            <a:xfrm>
              <a:off x="430" y="1480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/>
            </a:p>
          </p:txBody>
        </p:sp>
        <p:sp>
          <p:nvSpPr>
            <p:cNvPr id="24605" name="Rectangle 8"/>
            <p:cNvSpPr>
              <a:spLocks noChangeArrowheads="1"/>
            </p:cNvSpPr>
            <p:nvPr/>
          </p:nvSpPr>
          <p:spPr bwMode="auto">
            <a:xfrm>
              <a:off x="430" y="116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24606" name="Oval 9"/>
            <p:cNvSpPr>
              <a:spLocks noChangeArrowheads="1"/>
            </p:cNvSpPr>
            <p:nvPr/>
          </p:nvSpPr>
          <p:spPr bwMode="auto">
            <a:xfrm>
              <a:off x="1020" y="1117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07" name="Line 10"/>
            <p:cNvSpPr>
              <a:spLocks noChangeShapeType="1"/>
            </p:cNvSpPr>
            <p:nvPr/>
          </p:nvSpPr>
          <p:spPr bwMode="auto">
            <a:xfrm rot="10800000">
              <a:off x="975" y="1038"/>
              <a:ext cx="0" cy="139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8" name="Line 11"/>
            <p:cNvSpPr>
              <a:spLocks noChangeShapeType="1"/>
            </p:cNvSpPr>
            <p:nvPr/>
          </p:nvSpPr>
          <p:spPr bwMode="auto">
            <a:xfrm rot="10800000">
              <a:off x="1338" y="1038"/>
              <a:ext cx="0" cy="139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9" name="Line 12"/>
            <p:cNvSpPr>
              <a:spLocks noChangeShapeType="1"/>
            </p:cNvSpPr>
            <p:nvPr/>
          </p:nvSpPr>
          <p:spPr bwMode="auto">
            <a:xfrm rot="10800000" flipH="1">
              <a:off x="1701" y="1038"/>
              <a:ext cx="2" cy="139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0" name="Rectangle 13"/>
            <p:cNvSpPr>
              <a:spLocks noChangeArrowheads="1"/>
            </p:cNvSpPr>
            <p:nvPr/>
          </p:nvSpPr>
          <p:spPr bwMode="auto">
            <a:xfrm>
              <a:off x="793" y="1165"/>
              <a:ext cx="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24611" name="Rectangle 14"/>
            <p:cNvSpPr>
              <a:spLocks noChangeArrowheads="1"/>
            </p:cNvSpPr>
            <p:nvPr/>
          </p:nvSpPr>
          <p:spPr bwMode="auto">
            <a:xfrm>
              <a:off x="1055" y="572"/>
              <a:ext cx="4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x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x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24612" name="Rectangle 15"/>
            <p:cNvSpPr>
              <a:spLocks noChangeArrowheads="1"/>
            </p:cNvSpPr>
            <p:nvPr/>
          </p:nvSpPr>
          <p:spPr bwMode="auto">
            <a:xfrm>
              <a:off x="702" y="845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24613" name="Rectangle 16"/>
            <p:cNvSpPr>
              <a:spLocks noChangeArrowheads="1"/>
            </p:cNvSpPr>
            <p:nvPr/>
          </p:nvSpPr>
          <p:spPr bwMode="auto">
            <a:xfrm>
              <a:off x="1078" y="890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24614" name="Rectangle 17"/>
            <p:cNvSpPr>
              <a:spLocks noChangeArrowheads="1"/>
            </p:cNvSpPr>
            <p:nvPr/>
          </p:nvSpPr>
          <p:spPr bwMode="auto">
            <a:xfrm>
              <a:off x="1428" y="845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24615" name="Rectangle 18"/>
            <p:cNvSpPr>
              <a:spLocks noChangeArrowheads="1"/>
            </p:cNvSpPr>
            <p:nvPr/>
          </p:nvSpPr>
          <p:spPr bwMode="auto">
            <a:xfrm>
              <a:off x="1791" y="845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24616" name="Rectangle 19"/>
            <p:cNvSpPr>
              <a:spLocks noChangeArrowheads="1"/>
            </p:cNvSpPr>
            <p:nvPr/>
          </p:nvSpPr>
          <p:spPr bwMode="auto">
            <a:xfrm>
              <a:off x="1471" y="1177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latin typeface="Arial" panose="020B0604020202020204" pitchFamily="34" charset="0"/>
                </a:rPr>
                <a:t>d</a:t>
              </a:r>
              <a:endParaRPr lang="en-US" altLang="fa-IR"/>
            </a:p>
          </p:txBody>
        </p:sp>
        <p:sp>
          <p:nvSpPr>
            <p:cNvPr id="24617" name="Rectangle 20"/>
            <p:cNvSpPr>
              <a:spLocks noChangeArrowheads="1"/>
            </p:cNvSpPr>
            <p:nvPr/>
          </p:nvSpPr>
          <p:spPr bwMode="auto">
            <a:xfrm>
              <a:off x="1882" y="118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24618" name="Oval 21"/>
            <p:cNvSpPr>
              <a:spLocks noChangeArrowheads="1"/>
            </p:cNvSpPr>
            <p:nvPr/>
          </p:nvSpPr>
          <p:spPr bwMode="auto">
            <a:xfrm>
              <a:off x="1791" y="1132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19" name="Rectangle 22"/>
            <p:cNvSpPr>
              <a:spLocks noChangeArrowheads="1"/>
            </p:cNvSpPr>
            <p:nvPr/>
          </p:nvSpPr>
          <p:spPr bwMode="auto">
            <a:xfrm>
              <a:off x="1880" y="147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24620" name="Rectangle 23"/>
            <p:cNvSpPr>
              <a:spLocks noChangeArrowheads="1"/>
            </p:cNvSpPr>
            <p:nvPr/>
          </p:nvSpPr>
          <p:spPr bwMode="auto">
            <a:xfrm>
              <a:off x="1473" y="1450"/>
              <a:ext cx="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24621" name="Rectangle 25"/>
            <p:cNvSpPr>
              <a:spLocks noChangeArrowheads="1"/>
            </p:cNvSpPr>
            <p:nvPr/>
          </p:nvSpPr>
          <p:spPr bwMode="auto">
            <a:xfrm>
              <a:off x="794" y="1497"/>
              <a:ext cx="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24622" name="Oval 26"/>
            <p:cNvSpPr>
              <a:spLocks noChangeArrowheads="1"/>
            </p:cNvSpPr>
            <p:nvPr/>
          </p:nvSpPr>
          <p:spPr bwMode="auto">
            <a:xfrm>
              <a:off x="703" y="1449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23" name="Line 27"/>
            <p:cNvSpPr>
              <a:spLocks noChangeShapeType="1"/>
            </p:cNvSpPr>
            <p:nvPr/>
          </p:nvSpPr>
          <p:spPr bwMode="auto">
            <a:xfrm rot="5400000">
              <a:off x="1361" y="957"/>
              <a:ext cx="0" cy="149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4" name="Rectangle 28"/>
            <p:cNvSpPr>
              <a:spLocks noChangeArrowheads="1"/>
            </p:cNvSpPr>
            <p:nvPr/>
          </p:nvSpPr>
          <p:spPr bwMode="auto">
            <a:xfrm>
              <a:off x="431" y="18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fa-IR"/>
            </a:p>
          </p:txBody>
        </p:sp>
        <p:sp>
          <p:nvSpPr>
            <p:cNvPr id="24625" name="Rectangle 29"/>
            <p:cNvSpPr>
              <a:spLocks noChangeArrowheads="1"/>
            </p:cNvSpPr>
            <p:nvPr/>
          </p:nvSpPr>
          <p:spPr bwMode="auto">
            <a:xfrm>
              <a:off x="794" y="1845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24626" name="Oval 30"/>
            <p:cNvSpPr>
              <a:spLocks noChangeArrowheads="1"/>
            </p:cNvSpPr>
            <p:nvPr/>
          </p:nvSpPr>
          <p:spPr bwMode="auto">
            <a:xfrm>
              <a:off x="703" y="1797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27" name="Rectangle 31"/>
            <p:cNvSpPr>
              <a:spLocks noChangeArrowheads="1"/>
            </p:cNvSpPr>
            <p:nvPr/>
          </p:nvSpPr>
          <p:spPr bwMode="auto">
            <a:xfrm>
              <a:off x="1474" y="1845"/>
              <a:ext cx="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24628" name="Rectangle 33"/>
            <p:cNvSpPr>
              <a:spLocks noChangeArrowheads="1"/>
            </p:cNvSpPr>
            <p:nvPr/>
          </p:nvSpPr>
          <p:spPr bwMode="auto">
            <a:xfrm>
              <a:off x="1882" y="1845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24629" name="Oval 34"/>
            <p:cNvSpPr>
              <a:spLocks noChangeArrowheads="1"/>
            </p:cNvSpPr>
            <p:nvPr/>
          </p:nvSpPr>
          <p:spPr bwMode="auto">
            <a:xfrm>
              <a:off x="1791" y="1797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30" name="Oval 35"/>
            <p:cNvSpPr>
              <a:spLocks noChangeArrowheads="1"/>
            </p:cNvSpPr>
            <p:nvPr/>
          </p:nvSpPr>
          <p:spPr bwMode="auto">
            <a:xfrm>
              <a:off x="1383" y="1434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31" name="Line 47"/>
            <p:cNvSpPr>
              <a:spLocks noChangeShapeType="1"/>
            </p:cNvSpPr>
            <p:nvPr/>
          </p:nvSpPr>
          <p:spPr bwMode="auto">
            <a:xfrm rot="5400000">
              <a:off x="1361" y="1320"/>
              <a:ext cx="0" cy="149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32" name="Rectangle 48"/>
            <p:cNvSpPr>
              <a:spLocks noChangeArrowheads="1"/>
            </p:cNvSpPr>
            <p:nvPr/>
          </p:nvSpPr>
          <p:spPr bwMode="auto">
            <a:xfrm>
              <a:off x="431" y="2207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endParaRPr lang="en-US" altLang="fa-IR"/>
            </a:p>
          </p:txBody>
        </p:sp>
        <p:sp>
          <p:nvSpPr>
            <p:cNvPr id="24633" name="Rectangle 49"/>
            <p:cNvSpPr>
              <a:spLocks noChangeArrowheads="1"/>
            </p:cNvSpPr>
            <p:nvPr/>
          </p:nvSpPr>
          <p:spPr bwMode="auto">
            <a:xfrm>
              <a:off x="1880" y="2205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24634" name="Rectangle 55"/>
            <p:cNvSpPr>
              <a:spLocks noChangeArrowheads="1"/>
            </p:cNvSpPr>
            <p:nvPr/>
          </p:nvSpPr>
          <p:spPr bwMode="auto">
            <a:xfrm>
              <a:off x="1111" y="1844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latin typeface="Arial" panose="020B0604020202020204" pitchFamily="34" charset="0"/>
                </a:rPr>
                <a:t>a</a:t>
              </a:r>
              <a:endParaRPr lang="en-US" altLang="fa-IR"/>
            </a:p>
          </p:txBody>
        </p:sp>
        <p:sp>
          <p:nvSpPr>
            <p:cNvPr id="24635" name="Rectangle 56"/>
            <p:cNvSpPr>
              <a:spLocks noChangeArrowheads="1"/>
            </p:cNvSpPr>
            <p:nvPr/>
          </p:nvSpPr>
          <p:spPr bwMode="auto">
            <a:xfrm>
              <a:off x="748" y="220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fa-IR"/>
            </a:p>
          </p:txBody>
        </p:sp>
        <p:sp>
          <p:nvSpPr>
            <p:cNvPr id="24636" name="Rectangle 60"/>
            <p:cNvSpPr>
              <a:spLocks noChangeArrowheads="1"/>
            </p:cNvSpPr>
            <p:nvPr/>
          </p:nvSpPr>
          <p:spPr bwMode="auto">
            <a:xfrm>
              <a:off x="1111" y="2207"/>
              <a:ext cx="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d </a:t>
              </a:r>
              <a:endParaRPr lang="en-US" altLang="fa-IR"/>
            </a:p>
          </p:txBody>
        </p:sp>
        <p:sp>
          <p:nvSpPr>
            <p:cNvPr id="24637" name="Oval 61"/>
            <p:cNvSpPr>
              <a:spLocks noChangeArrowheads="1"/>
            </p:cNvSpPr>
            <p:nvPr/>
          </p:nvSpPr>
          <p:spPr bwMode="auto">
            <a:xfrm>
              <a:off x="1020" y="2159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38" name="Rectangle 64"/>
            <p:cNvSpPr>
              <a:spLocks noChangeArrowheads="1"/>
            </p:cNvSpPr>
            <p:nvPr/>
          </p:nvSpPr>
          <p:spPr bwMode="auto">
            <a:xfrm>
              <a:off x="1111" y="1481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latin typeface="Arial" panose="020B0604020202020204" pitchFamily="34" charset="0"/>
                </a:rPr>
                <a:t>d</a:t>
              </a:r>
              <a:endParaRPr lang="en-US" altLang="fa-IR"/>
            </a:p>
          </p:txBody>
        </p:sp>
        <p:sp>
          <p:nvSpPr>
            <p:cNvPr id="24639" name="Rectangle 65"/>
            <p:cNvSpPr>
              <a:spLocks noChangeArrowheads="1"/>
            </p:cNvSpPr>
            <p:nvPr/>
          </p:nvSpPr>
          <p:spPr bwMode="auto">
            <a:xfrm>
              <a:off x="1474" y="2208"/>
              <a:ext cx="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d </a:t>
              </a:r>
              <a:endParaRPr lang="en-US" altLang="fa-IR"/>
            </a:p>
          </p:txBody>
        </p:sp>
        <p:sp>
          <p:nvSpPr>
            <p:cNvPr id="24640" name="Oval 66"/>
            <p:cNvSpPr>
              <a:spLocks noChangeArrowheads="1"/>
            </p:cNvSpPr>
            <p:nvPr/>
          </p:nvSpPr>
          <p:spPr bwMode="auto">
            <a:xfrm>
              <a:off x="1383" y="2160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grpSp>
        <p:nvGrpSpPr>
          <p:cNvPr id="24582" name="Group 71"/>
          <p:cNvGrpSpPr>
            <a:grpSpLocks/>
          </p:cNvGrpSpPr>
          <p:nvPr/>
        </p:nvGrpSpPr>
        <p:grpSpPr bwMode="auto">
          <a:xfrm>
            <a:off x="4787900" y="1484313"/>
            <a:ext cx="3455988" cy="2635250"/>
            <a:chOff x="3016" y="935"/>
            <a:chExt cx="2177" cy="1660"/>
          </a:xfrm>
        </p:grpSpPr>
        <p:sp>
          <p:nvSpPr>
            <p:cNvPr id="24583" name="Oval 36"/>
            <p:cNvSpPr>
              <a:spLocks noChangeArrowheads="1"/>
            </p:cNvSpPr>
            <p:nvPr/>
          </p:nvSpPr>
          <p:spPr bwMode="auto">
            <a:xfrm>
              <a:off x="3016" y="1130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584" name="Text Box 37"/>
            <p:cNvSpPr txBox="1">
              <a:spLocks noChangeArrowheads="1"/>
            </p:cNvSpPr>
            <p:nvPr/>
          </p:nvSpPr>
          <p:spPr bwMode="auto">
            <a:xfrm>
              <a:off x="3107" y="1130"/>
              <a:ext cx="31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/>
                <a:t>a</a:t>
              </a:r>
            </a:p>
          </p:txBody>
        </p:sp>
        <p:sp>
          <p:nvSpPr>
            <p:cNvPr id="24585" name="Oval 38"/>
            <p:cNvSpPr>
              <a:spLocks noChangeArrowheads="1"/>
            </p:cNvSpPr>
            <p:nvPr/>
          </p:nvSpPr>
          <p:spPr bwMode="auto">
            <a:xfrm>
              <a:off x="4648" y="1130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586" name="Text Box 39"/>
            <p:cNvSpPr txBox="1">
              <a:spLocks noChangeArrowheads="1"/>
            </p:cNvSpPr>
            <p:nvPr/>
          </p:nvSpPr>
          <p:spPr bwMode="auto">
            <a:xfrm>
              <a:off x="4739" y="1130"/>
              <a:ext cx="31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/>
                <a:t>b</a:t>
              </a:r>
            </a:p>
          </p:txBody>
        </p:sp>
        <p:sp>
          <p:nvSpPr>
            <p:cNvPr id="24587" name="Oval 40"/>
            <p:cNvSpPr>
              <a:spLocks noChangeArrowheads="1"/>
            </p:cNvSpPr>
            <p:nvPr/>
          </p:nvSpPr>
          <p:spPr bwMode="auto">
            <a:xfrm>
              <a:off x="4648" y="1992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588" name="Text Box 41"/>
            <p:cNvSpPr txBox="1">
              <a:spLocks noChangeArrowheads="1"/>
            </p:cNvSpPr>
            <p:nvPr/>
          </p:nvSpPr>
          <p:spPr bwMode="auto">
            <a:xfrm>
              <a:off x="4739" y="1992"/>
              <a:ext cx="31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/>
                <a:t>c</a:t>
              </a:r>
            </a:p>
          </p:txBody>
        </p:sp>
        <p:sp>
          <p:nvSpPr>
            <p:cNvPr id="24589" name="Line 42"/>
            <p:cNvSpPr>
              <a:spLocks noChangeShapeType="1"/>
            </p:cNvSpPr>
            <p:nvPr/>
          </p:nvSpPr>
          <p:spPr bwMode="auto">
            <a:xfrm>
              <a:off x="3379" y="1312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0" name="Line 43"/>
            <p:cNvSpPr>
              <a:spLocks noChangeShapeType="1"/>
            </p:cNvSpPr>
            <p:nvPr/>
          </p:nvSpPr>
          <p:spPr bwMode="auto">
            <a:xfrm>
              <a:off x="4830" y="1493"/>
              <a:ext cx="0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1" name="Text Box 44"/>
            <p:cNvSpPr txBox="1">
              <a:spLocks noChangeArrowheads="1"/>
            </p:cNvSpPr>
            <p:nvPr/>
          </p:nvSpPr>
          <p:spPr bwMode="auto">
            <a:xfrm>
              <a:off x="3061" y="935"/>
              <a:ext cx="45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 sz="1900">
                  <a:solidFill>
                    <a:srgbClr val="CC3300"/>
                  </a:solidFill>
                </a:rPr>
                <a:t>00</a:t>
              </a:r>
            </a:p>
          </p:txBody>
        </p:sp>
        <p:sp>
          <p:nvSpPr>
            <p:cNvPr id="24592" name="Text Box 45"/>
            <p:cNvSpPr txBox="1">
              <a:spLocks noChangeArrowheads="1"/>
            </p:cNvSpPr>
            <p:nvPr/>
          </p:nvSpPr>
          <p:spPr bwMode="auto">
            <a:xfrm>
              <a:off x="4649" y="949"/>
              <a:ext cx="45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 sz="1900">
                  <a:solidFill>
                    <a:srgbClr val="CC3300"/>
                  </a:solidFill>
                </a:rPr>
                <a:t>01</a:t>
              </a:r>
            </a:p>
          </p:txBody>
        </p:sp>
        <p:sp>
          <p:nvSpPr>
            <p:cNvPr id="24593" name="Text Box 46"/>
            <p:cNvSpPr txBox="1">
              <a:spLocks noChangeArrowheads="1"/>
            </p:cNvSpPr>
            <p:nvPr/>
          </p:nvSpPr>
          <p:spPr bwMode="auto">
            <a:xfrm>
              <a:off x="4739" y="2309"/>
              <a:ext cx="45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 sz="1900">
                  <a:solidFill>
                    <a:srgbClr val="CC3300"/>
                  </a:solidFill>
                </a:rPr>
                <a:t>11</a:t>
              </a:r>
            </a:p>
          </p:txBody>
        </p:sp>
        <p:sp>
          <p:nvSpPr>
            <p:cNvPr id="24594" name="Oval 50"/>
            <p:cNvSpPr>
              <a:spLocks noChangeArrowheads="1"/>
            </p:cNvSpPr>
            <p:nvPr/>
          </p:nvSpPr>
          <p:spPr bwMode="auto">
            <a:xfrm>
              <a:off x="3016" y="2037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595" name="Text Box 51"/>
            <p:cNvSpPr txBox="1">
              <a:spLocks noChangeArrowheads="1"/>
            </p:cNvSpPr>
            <p:nvPr/>
          </p:nvSpPr>
          <p:spPr bwMode="auto">
            <a:xfrm>
              <a:off x="3107" y="2037"/>
              <a:ext cx="31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/>
                <a:t>d</a:t>
              </a:r>
            </a:p>
          </p:txBody>
        </p:sp>
        <p:sp>
          <p:nvSpPr>
            <p:cNvPr id="24596" name="Line 52"/>
            <p:cNvSpPr>
              <a:spLocks noChangeShapeType="1"/>
            </p:cNvSpPr>
            <p:nvPr/>
          </p:nvSpPr>
          <p:spPr bwMode="auto">
            <a:xfrm>
              <a:off x="3198" y="1493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7" name="Line 53"/>
            <p:cNvSpPr>
              <a:spLocks noChangeShapeType="1"/>
            </p:cNvSpPr>
            <p:nvPr/>
          </p:nvSpPr>
          <p:spPr bwMode="auto">
            <a:xfrm flipV="1">
              <a:off x="3379" y="2219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8" name="Text Box 54"/>
            <p:cNvSpPr txBox="1">
              <a:spLocks noChangeArrowheads="1"/>
            </p:cNvSpPr>
            <p:nvPr/>
          </p:nvSpPr>
          <p:spPr bwMode="auto">
            <a:xfrm>
              <a:off x="3061" y="2355"/>
              <a:ext cx="45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 sz="1900">
                  <a:solidFill>
                    <a:srgbClr val="CC3300"/>
                  </a:solidFill>
                </a:rPr>
                <a:t>10</a:t>
              </a:r>
            </a:p>
          </p:txBody>
        </p:sp>
        <p:sp>
          <p:nvSpPr>
            <p:cNvPr id="24599" name="Line 67"/>
            <p:cNvSpPr>
              <a:spLocks noChangeShapeType="1"/>
            </p:cNvSpPr>
            <p:nvPr/>
          </p:nvSpPr>
          <p:spPr bwMode="auto">
            <a:xfrm flipH="1">
              <a:off x="3379" y="1402"/>
              <a:ext cx="1315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0" name="Line 68"/>
            <p:cNvSpPr>
              <a:spLocks noChangeShapeType="1"/>
            </p:cNvSpPr>
            <p:nvPr/>
          </p:nvSpPr>
          <p:spPr bwMode="auto">
            <a:xfrm flipH="1" flipV="1">
              <a:off x="3334" y="1448"/>
              <a:ext cx="1360" cy="5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2799D07-33FB-4408-A03C-E58B6839BDDC}" type="slidenum">
              <a:rPr lang="en-US" altLang="fa-IR" sz="1300" b="0">
                <a:latin typeface="Arial" panose="020B0604020202020204" pitchFamily="34" charset="0"/>
              </a:rPr>
              <a:pPr/>
              <a:t>23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Example 2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 rot="10800000">
            <a:off x="998538" y="1673225"/>
            <a:ext cx="2349500" cy="218757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5605" name="Line 6"/>
          <p:cNvSpPr>
            <a:spLocks noChangeShapeType="1"/>
          </p:cNvSpPr>
          <p:nvPr/>
        </p:nvSpPr>
        <p:spPr bwMode="auto">
          <a:xfrm rot="5400000">
            <a:off x="2159794" y="1016794"/>
            <a:ext cx="0" cy="23764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1763713" y="1849438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endParaRPr lang="en-US" altLang="fa-IR"/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366713" y="2349500"/>
            <a:ext cx="6048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b = 001</a:t>
            </a:r>
            <a:endParaRPr lang="en-US" altLang="fa-IR"/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376238" y="1844675"/>
            <a:ext cx="5953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a = 000</a:t>
            </a:r>
            <a:endParaRPr lang="en-US" altLang="fa-IR"/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1619250" y="1773238"/>
            <a:ext cx="360363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5610" name="Line 11"/>
          <p:cNvSpPr>
            <a:spLocks noChangeShapeType="1"/>
          </p:cNvSpPr>
          <p:nvPr/>
        </p:nvSpPr>
        <p:spPr bwMode="auto">
          <a:xfrm rot="10800000">
            <a:off x="1547813" y="1647825"/>
            <a:ext cx="0" cy="22129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1" name="Line 12"/>
          <p:cNvSpPr>
            <a:spLocks noChangeShapeType="1"/>
          </p:cNvSpPr>
          <p:nvPr/>
        </p:nvSpPr>
        <p:spPr bwMode="auto">
          <a:xfrm rot="10800000">
            <a:off x="2124075" y="1647825"/>
            <a:ext cx="0" cy="22129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2" name="Line 13"/>
          <p:cNvSpPr>
            <a:spLocks noChangeShapeType="1"/>
          </p:cNvSpPr>
          <p:nvPr/>
        </p:nvSpPr>
        <p:spPr bwMode="auto">
          <a:xfrm rot="10800000" flipH="1">
            <a:off x="2700338" y="1647825"/>
            <a:ext cx="3175" cy="22129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3" name="Rectangle 14"/>
          <p:cNvSpPr>
            <a:spLocks noChangeArrowheads="1"/>
          </p:cNvSpPr>
          <p:nvPr/>
        </p:nvSpPr>
        <p:spPr bwMode="auto">
          <a:xfrm>
            <a:off x="1258888" y="1849438"/>
            <a:ext cx="157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endParaRPr lang="en-US" altLang="fa-IR"/>
          </a:p>
        </p:txBody>
      </p:sp>
      <p:sp>
        <p:nvSpPr>
          <p:cNvPr id="25614" name="Rectangle 15"/>
          <p:cNvSpPr>
            <a:spLocks noChangeArrowheads="1"/>
          </p:cNvSpPr>
          <p:nvPr/>
        </p:nvSpPr>
        <p:spPr bwMode="auto">
          <a:xfrm>
            <a:off x="1674813" y="90805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>
                <a:solidFill>
                  <a:srgbClr val="663300"/>
                </a:solidFill>
                <a:latin typeface="Arial" panose="020B0604020202020204" pitchFamily="34" charset="0"/>
              </a:rPr>
              <a:t> x</a:t>
            </a:r>
            <a:r>
              <a:rPr lang="en-US" altLang="fa-IR" sz="1600" baseline="-25000">
                <a:solidFill>
                  <a:srgbClr val="663300"/>
                </a:solidFill>
                <a:latin typeface="Arial" panose="020B0604020202020204" pitchFamily="34" charset="0"/>
              </a:rPr>
              <a:t>1</a:t>
            </a:r>
            <a:r>
              <a:rPr lang="en-US" altLang="fa-IR" sz="1600">
                <a:solidFill>
                  <a:srgbClr val="663300"/>
                </a:solidFill>
                <a:latin typeface="Arial" panose="020B0604020202020204" pitchFamily="34" charset="0"/>
              </a:rPr>
              <a:t> x</a:t>
            </a:r>
            <a:r>
              <a:rPr lang="en-US" altLang="fa-IR" sz="1600" baseline="-25000">
                <a:solidFill>
                  <a:srgbClr val="663300"/>
                </a:solidFill>
                <a:latin typeface="Arial" panose="020B0604020202020204" pitchFamily="34" charset="0"/>
              </a:rPr>
              <a:t>2</a:t>
            </a:r>
            <a:r>
              <a:rPr lang="en-US" altLang="fa-IR" sz="1600">
                <a:solidFill>
                  <a:srgbClr val="6633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5615" name="Rectangle 16"/>
          <p:cNvSpPr>
            <a:spLocks noChangeArrowheads="1"/>
          </p:cNvSpPr>
          <p:nvPr/>
        </p:nvSpPr>
        <p:spPr bwMode="auto">
          <a:xfrm>
            <a:off x="1114425" y="134143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25616" name="Rectangle 17"/>
          <p:cNvSpPr>
            <a:spLocks noChangeArrowheads="1"/>
          </p:cNvSpPr>
          <p:nvPr/>
        </p:nvSpPr>
        <p:spPr bwMode="auto">
          <a:xfrm>
            <a:off x="1711325" y="1412875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25617" name="Rectangle 18"/>
          <p:cNvSpPr>
            <a:spLocks noChangeArrowheads="1"/>
          </p:cNvSpPr>
          <p:nvPr/>
        </p:nvSpPr>
        <p:spPr bwMode="auto">
          <a:xfrm>
            <a:off x="2266950" y="134143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25618" name="Rectangle 19"/>
          <p:cNvSpPr>
            <a:spLocks noChangeArrowheads="1"/>
          </p:cNvSpPr>
          <p:nvPr/>
        </p:nvSpPr>
        <p:spPr bwMode="auto">
          <a:xfrm>
            <a:off x="2843213" y="134143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25619" name="Rectangle 20"/>
          <p:cNvSpPr>
            <a:spLocks noChangeArrowheads="1"/>
          </p:cNvSpPr>
          <p:nvPr/>
        </p:nvSpPr>
        <p:spPr bwMode="auto">
          <a:xfrm>
            <a:off x="2335213" y="186848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latin typeface="Arial" panose="020B0604020202020204" pitchFamily="34" charset="0"/>
              </a:rPr>
              <a:t>e</a:t>
            </a:r>
            <a:endParaRPr lang="en-US" altLang="fa-IR"/>
          </a:p>
        </p:txBody>
      </p:sp>
      <p:sp>
        <p:nvSpPr>
          <p:cNvPr id="25620" name="Rectangle 21"/>
          <p:cNvSpPr>
            <a:spLocks noChangeArrowheads="1"/>
          </p:cNvSpPr>
          <p:nvPr/>
        </p:nvSpPr>
        <p:spPr bwMode="auto">
          <a:xfrm>
            <a:off x="2987675" y="18732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endParaRPr lang="en-US" altLang="fa-IR"/>
          </a:p>
        </p:txBody>
      </p:sp>
      <p:sp>
        <p:nvSpPr>
          <p:cNvPr id="25621" name="Oval 22"/>
          <p:cNvSpPr>
            <a:spLocks noChangeArrowheads="1"/>
          </p:cNvSpPr>
          <p:nvPr/>
        </p:nvSpPr>
        <p:spPr bwMode="auto">
          <a:xfrm>
            <a:off x="2843213" y="1797050"/>
            <a:ext cx="360362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5622" name="Rectangle 23"/>
          <p:cNvSpPr>
            <a:spLocks noChangeArrowheads="1"/>
          </p:cNvSpPr>
          <p:nvPr/>
        </p:nvSpPr>
        <p:spPr bwMode="auto">
          <a:xfrm>
            <a:off x="2984500" y="2347913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endParaRPr lang="en-US" altLang="fa-IR"/>
          </a:p>
        </p:txBody>
      </p:sp>
      <p:sp>
        <p:nvSpPr>
          <p:cNvPr id="25623" name="Rectangle 24"/>
          <p:cNvSpPr>
            <a:spLocks noChangeArrowheads="1"/>
          </p:cNvSpPr>
          <p:nvPr/>
        </p:nvSpPr>
        <p:spPr bwMode="auto">
          <a:xfrm>
            <a:off x="2338388" y="2352675"/>
            <a:ext cx="157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endParaRPr lang="en-US" altLang="fa-IR"/>
          </a:p>
        </p:txBody>
      </p:sp>
      <p:sp>
        <p:nvSpPr>
          <p:cNvPr id="25624" name="Rectangle 25"/>
          <p:cNvSpPr>
            <a:spLocks noChangeArrowheads="1"/>
          </p:cNvSpPr>
          <p:nvPr/>
        </p:nvSpPr>
        <p:spPr bwMode="auto">
          <a:xfrm>
            <a:off x="1260475" y="2376488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endParaRPr lang="en-US" altLang="fa-IR"/>
          </a:p>
        </p:txBody>
      </p:sp>
      <p:sp>
        <p:nvSpPr>
          <p:cNvPr id="25625" name="Oval 26"/>
          <p:cNvSpPr>
            <a:spLocks noChangeArrowheads="1"/>
          </p:cNvSpPr>
          <p:nvPr/>
        </p:nvSpPr>
        <p:spPr bwMode="auto">
          <a:xfrm>
            <a:off x="1116013" y="2300288"/>
            <a:ext cx="360362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5626" name="Line 27"/>
          <p:cNvSpPr>
            <a:spLocks noChangeShapeType="1"/>
          </p:cNvSpPr>
          <p:nvPr/>
        </p:nvSpPr>
        <p:spPr bwMode="auto">
          <a:xfrm rot="5400000">
            <a:off x="2159794" y="1520031"/>
            <a:ext cx="0" cy="23764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7" name="Rectangle 28"/>
          <p:cNvSpPr>
            <a:spLocks noChangeArrowheads="1"/>
          </p:cNvSpPr>
          <p:nvPr/>
        </p:nvSpPr>
        <p:spPr bwMode="auto">
          <a:xfrm>
            <a:off x="376238" y="2928938"/>
            <a:ext cx="5953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c = 011</a:t>
            </a:r>
            <a:endParaRPr lang="en-US" altLang="fa-IR"/>
          </a:p>
        </p:txBody>
      </p:sp>
      <p:sp>
        <p:nvSpPr>
          <p:cNvPr id="25628" name="Rectangle 29"/>
          <p:cNvSpPr>
            <a:spLocks noChangeArrowheads="1"/>
          </p:cNvSpPr>
          <p:nvPr/>
        </p:nvSpPr>
        <p:spPr bwMode="auto">
          <a:xfrm>
            <a:off x="1260475" y="2928938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25629" name="Oval 30"/>
          <p:cNvSpPr>
            <a:spLocks noChangeArrowheads="1"/>
          </p:cNvSpPr>
          <p:nvPr/>
        </p:nvSpPr>
        <p:spPr bwMode="auto">
          <a:xfrm>
            <a:off x="1116013" y="2852738"/>
            <a:ext cx="360362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5630" name="Rectangle 31"/>
          <p:cNvSpPr>
            <a:spLocks noChangeArrowheads="1"/>
          </p:cNvSpPr>
          <p:nvPr/>
        </p:nvSpPr>
        <p:spPr bwMode="auto">
          <a:xfrm>
            <a:off x="2339975" y="2928938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endParaRPr lang="en-US" altLang="fa-IR"/>
          </a:p>
        </p:txBody>
      </p:sp>
      <p:sp>
        <p:nvSpPr>
          <p:cNvPr id="25631" name="Rectangle 32"/>
          <p:cNvSpPr>
            <a:spLocks noChangeArrowheads="1"/>
          </p:cNvSpPr>
          <p:nvPr/>
        </p:nvSpPr>
        <p:spPr bwMode="auto">
          <a:xfrm>
            <a:off x="2987675" y="2928938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25632" name="Oval 33"/>
          <p:cNvSpPr>
            <a:spLocks noChangeArrowheads="1"/>
          </p:cNvSpPr>
          <p:nvPr/>
        </p:nvSpPr>
        <p:spPr bwMode="auto">
          <a:xfrm>
            <a:off x="2843213" y="2852738"/>
            <a:ext cx="360362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5633" name="Oval 34"/>
          <p:cNvSpPr>
            <a:spLocks noChangeArrowheads="1"/>
          </p:cNvSpPr>
          <p:nvPr/>
        </p:nvSpPr>
        <p:spPr bwMode="auto">
          <a:xfrm>
            <a:off x="2195513" y="2276475"/>
            <a:ext cx="360362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5634" name="Line 35"/>
          <p:cNvSpPr>
            <a:spLocks noChangeShapeType="1"/>
          </p:cNvSpPr>
          <p:nvPr/>
        </p:nvSpPr>
        <p:spPr bwMode="auto">
          <a:xfrm rot="5400000">
            <a:off x="2159794" y="2096294"/>
            <a:ext cx="0" cy="23764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35" name="Rectangle 36"/>
          <p:cNvSpPr>
            <a:spLocks noChangeArrowheads="1"/>
          </p:cNvSpPr>
          <p:nvPr/>
        </p:nvSpPr>
        <p:spPr bwMode="auto">
          <a:xfrm>
            <a:off x="395288" y="3503613"/>
            <a:ext cx="6048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g = 010</a:t>
            </a:r>
            <a:endParaRPr lang="en-US" altLang="fa-IR"/>
          </a:p>
        </p:txBody>
      </p:sp>
      <p:sp>
        <p:nvSpPr>
          <p:cNvPr id="25636" name="Rectangle 38"/>
          <p:cNvSpPr>
            <a:spLocks noChangeArrowheads="1"/>
          </p:cNvSpPr>
          <p:nvPr/>
        </p:nvSpPr>
        <p:spPr bwMode="auto">
          <a:xfrm>
            <a:off x="1763713" y="2927350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latin typeface="Arial" panose="020B0604020202020204" pitchFamily="34" charset="0"/>
              </a:rPr>
              <a:t>g</a:t>
            </a:r>
            <a:endParaRPr lang="en-US" altLang="fa-IR"/>
          </a:p>
        </p:txBody>
      </p:sp>
      <p:sp>
        <p:nvSpPr>
          <p:cNvPr id="25637" name="Rectangle 42"/>
          <p:cNvSpPr>
            <a:spLocks noChangeArrowheads="1"/>
          </p:cNvSpPr>
          <p:nvPr/>
        </p:nvSpPr>
        <p:spPr bwMode="auto">
          <a:xfrm>
            <a:off x="1763713" y="2351088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latin typeface="Arial" panose="020B0604020202020204" pitchFamily="34" charset="0"/>
              </a:rPr>
              <a:t>d</a:t>
            </a:r>
            <a:endParaRPr lang="en-US" altLang="fa-IR"/>
          </a:p>
        </p:txBody>
      </p:sp>
      <p:sp>
        <p:nvSpPr>
          <p:cNvPr id="25638" name="Rectangle 64"/>
          <p:cNvSpPr>
            <a:spLocks noChangeArrowheads="1"/>
          </p:cNvSpPr>
          <p:nvPr/>
        </p:nvSpPr>
        <p:spPr bwMode="auto">
          <a:xfrm rot="10800000">
            <a:off x="998538" y="3886200"/>
            <a:ext cx="2349500" cy="218757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5639" name="Line 65"/>
          <p:cNvSpPr>
            <a:spLocks noChangeShapeType="1"/>
          </p:cNvSpPr>
          <p:nvPr/>
        </p:nvSpPr>
        <p:spPr bwMode="auto">
          <a:xfrm rot="5400000">
            <a:off x="2159794" y="3229769"/>
            <a:ext cx="0" cy="23764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40" name="Line 68"/>
          <p:cNvSpPr>
            <a:spLocks noChangeShapeType="1"/>
          </p:cNvSpPr>
          <p:nvPr/>
        </p:nvSpPr>
        <p:spPr bwMode="auto">
          <a:xfrm rot="10800000">
            <a:off x="1547813" y="3860800"/>
            <a:ext cx="0" cy="22129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41" name="Line 69"/>
          <p:cNvSpPr>
            <a:spLocks noChangeShapeType="1"/>
          </p:cNvSpPr>
          <p:nvPr/>
        </p:nvSpPr>
        <p:spPr bwMode="auto">
          <a:xfrm rot="10800000">
            <a:off x="2124075" y="3860800"/>
            <a:ext cx="0" cy="22129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42" name="Line 70"/>
          <p:cNvSpPr>
            <a:spLocks noChangeShapeType="1"/>
          </p:cNvSpPr>
          <p:nvPr/>
        </p:nvSpPr>
        <p:spPr bwMode="auto">
          <a:xfrm rot="10800000" flipH="1">
            <a:off x="2700338" y="3860800"/>
            <a:ext cx="3175" cy="22129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43" name="Line 79"/>
          <p:cNvSpPr>
            <a:spLocks noChangeShapeType="1"/>
          </p:cNvSpPr>
          <p:nvPr/>
        </p:nvSpPr>
        <p:spPr bwMode="auto">
          <a:xfrm rot="5400000">
            <a:off x="2159794" y="3733006"/>
            <a:ext cx="0" cy="23764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44" name="Line 86"/>
          <p:cNvSpPr>
            <a:spLocks noChangeShapeType="1"/>
          </p:cNvSpPr>
          <p:nvPr/>
        </p:nvSpPr>
        <p:spPr bwMode="auto">
          <a:xfrm rot="5400000">
            <a:off x="2159794" y="4309269"/>
            <a:ext cx="0" cy="23764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45" name="Rectangle 87"/>
          <p:cNvSpPr>
            <a:spLocks noChangeArrowheads="1"/>
          </p:cNvSpPr>
          <p:nvPr/>
        </p:nvSpPr>
        <p:spPr bwMode="auto">
          <a:xfrm>
            <a:off x="2984500" y="5157788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f </a:t>
            </a:r>
            <a:endParaRPr lang="en-US" altLang="fa-IR"/>
          </a:p>
        </p:txBody>
      </p:sp>
      <p:sp>
        <p:nvSpPr>
          <p:cNvPr id="25646" name="Rectangle 89"/>
          <p:cNvSpPr>
            <a:spLocks noChangeArrowheads="1"/>
          </p:cNvSpPr>
          <p:nvPr/>
        </p:nvSpPr>
        <p:spPr bwMode="auto">
          <a:xfrm>
            <a:off x="1187450" y="5157788"/>
            <a:ext cx="58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endParaRPr lang="en-US" altLang="fa-IR"/>
          </a:p>
        </p:txBody>
      </p:sp>
      <p:sp>
        <p:nvSpPr>
          <p:cNvPr id="25647" name="Rectangle 90"/>
          <p:cNvSpPr>
            <a:spLocks noChangeArrowheads="1"/>
          </p:cNvSpPr>
          <p:nvPr/>
        </p:nvSpPr>
        <p:spPr bwMode="auto">
          <a:xfrm>
            <a:off x="1763713" y="5160963"/>
            <a:ext cx="157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d </a:t>
            </a:r>
            <a:endParaRPr lang="en-US" altLang="fa-IR"/>
          </a:p>
        </p:txBody>
      </p:sp>
      <p:sp>
        <p:nvSpPr>
          <p:cNvPr id="25648" name="Oval 91"/>
          <p:cNvSpPr>
            <a:spLocks noChangeArrowheads="1"/>
          </p:cNvSpPr>
          <p:nvPr/>
        </p:nvSpPr>
        <p:spPr bwMode="auto">
          <a:xfrm>
            <a:off x="1619250" y="5084763"/>
            <a:ext cx="360363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5649" name="Rectangle 93"/>
          <p:cNvSpPr>
            <a:spLocks noChangeArrowheads="1"/>
          </p:cNvSpPr>
          <p:nvPr/>
        </p:nvSpPr>
        <p:spPr bwMode="auto">
          <a:xfrm>
            <a:off x="2339975" y="5162550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d </a:t>
            </a:r>
            <a:endParaRPr lang="en-US" altLang="fa-IR"/>
          </a:p>
        </p:txBody>
      </p:sp>
      <p:sp>
        <p:nvSpPr>
          <p:cNvPr id="25650" name="Oval 94"/>
          <p:cNvSpPr>
            <a:spLocks noChangeArrowheads="1"/>
          </p:cNvSpPr>
          <p:nvPr/>
        </p:nvSpPr>
        <p:spPr bwMode="auto">
          <a:xfrm>
            <a:off x="2195513" y="5086350"/>
            <a:ext cx="360362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5651" name="Rectangle 95"/>
          <p:cNvSpPr>
            <a:spLocks noChangeArrowheads="1"/>
          </p:cNvSpPr>
          <p:nvPr/>
        </p:nvSpPr>
        <p:spPr bwMode="auto">
          <a:xfrm>
            <a:off x="395288" y="4008438"/>
            <a:ext cx="295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110</a:t>
            </a:r>
            <a:endParaRPr lang="en-US" altLang="fa-IR"/>
          </a:p>
        </p:txBody>
      </p:sp>
      <p:sp>
        <p:nvSpPr>
          <p:cNvPr id="25652" name="Rectangle 96"/>
          <p:cNvSpPr>
            <a:spLocks noChangeArrowheads="1"/>
          </p:cNvSpPr>
          <p:nvPr/>
        </p:nvSpPr>
        <p:spPr bwMode="auto">
          <a:xfrm>
            <a:off x="395288" y="4584700"/>
            <a:ext cx="5556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f = 111</a:t>
            </a:r>
            <a:endParaRPr lang="en-US" altLang="fa-IR"/>
          </a:p>
        </p:txBody>
      </p:sp>
      <p:sp>
        <p:nvSpPr>
          <p:cNvPr id="25653" name="Rectangle 97"/>
          <p:cNvSpPr>
            <a:spLocks noChangeArrowheads="1"/>
          </p:cNvSpPr>
          <p:nvPr/>
        </p:nvSpPr>
        <p:spPr bwMode="auto">
          <a:xfrm>
            <a:off x="395288" y="5160963"/>
            <a:ext cx="6048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d = 101</a:t>
            </a:r>
            <a:endParaRPr lang="en-US" altLang="fa-IR"/>
          </a:p>
        </p:txBody>
      </p:sp>
      <p:sp>
        <p:nvSpPr>
          <p:cNvPr id="25654" name="Rectangle 98"/>
          <p:cNvSpPr>
            <a:spLocks noChangeArrowheads="1"/>
          </p:cNvSpPr>
          <p:nvPr/>
        </p:nvSpPr>
        <p:spPr bwMode="auto">
          <a:xfrm>
            <a:off x="395288" y="5664200"/>
            <a:ext cx="5953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e = 100</a:t>
            </a:r>
            <a:endParaRPr lang="en-US" altLang="fa-IR"/>
          </a:p>
        </p:txBody>
      </p:sp>
      <p:sp>
        <p:nvSpPr>
          <p:cNvPr id="25655" name="Rectangle 99"/>
          <p:cNvSpPr>
            <a:spLocks noChangeArrowheads="1"/>
          </p:cNvSpPr>
          <p:nvPr/>
        </p:nvSpPr>
        <p:spPr bwMode="auto">
          <a:xfrm>
            <a:off x="1260475" y="3505200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endParaRPr lang="en-US" altLang="fa-IR"/>
          </a:p>
        </p:txBody>
      </p:sp>
      <p:sp>
        <p:nvSpPr>
          <p:cNvPr id="25656" name="Rectangle 101"/>
          <p:cNvSpPr>
            <a:spLocks noChangeArrowheads="1"/>
          </p:cNvSpPr>
          <p:nvPr/>
        </p:nvSpPr>
        <p:spPr bwMode="auto">
          <a:xfrm>
            <a:off x="2339975" y="3505200"/>
            <a:ext cx="58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endParaRPr lang="en-US" altLang="fa-IR"/>
          </a:p>
        </p:txBody>
      </p:sp>
      <p:sp>
        <p:nvSpPr>
          <p:cNvPr id="25657" name="Rectangle 102"/>
          <p:cNvSpPr>
            <a:spLocks noChangeArrowheads="1"/>
          </p:cNvSpPr>
          <p:nvPr/>
        </p:nvSpPr>
        <p:spPr bwMode="auto">
          <a:xfrm>
            <a:off x="2987675" y="3505200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endParaRPr lang="en-US" altLang="fa-IR"/>
          </a:p>
        </p:txBody>
      </p:sp>
      <p:sp>
        <p:nvSpPr>
          <p:cNvPr id="25658" name="Rectangle 104"/>
          <p:cNvSpPr>
            <a:spLocks noChangeArrowheads="1"/>
          </p:cNvSpPr>
          <p:nvPr/>
        </p:nvSpPr>
        <p:spPr bwMode="auto">
          <a:xfrm>
            <a:off x="1763713" y="350361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latin typeface="Arial" panose="020B0604020202020204" pitchFamily="34" charset="0"/>
              </a:rPr>
              <a:t>a</a:t>
            </a:r>
            <a:endParaRPr lang="en-US" altLang="fa-IR"/>
          </a:p>
        </p:txBody>
      </p:sp>
      <p:sp>
        <p:nvSpPr>
          <p:cNvPr id="25659" name="Rectangle 105"/>
          <p:cNvSpPr>
            <a:spLocks noChangeArrowheads="1"/>
          </p:cNvSpPr>
          <p:nvPr/>
        </p:nvSpPr>
        <p:spPr bwMode="auto">
          <a:xfrm>
            <a:off x="1296988" y="4008438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endParaRPr lang="en-US" altLang="fa-IR"/>
          </a:p>
        </p:txBody>
      </p:sp>
      <p:sp>
        <p:nvSpPr>
          <p:cNvPr id="25660" name="Rectangle 106"/>
          <p:cNvSpPr>
            <a:spLocks noChangeArrowheads="1"/>
          </p:cNvSpPr>
          <p:nvPr/>
        </p:nvSpPr>
        <p:spPr bwMode="auto">
          <a:xfrm>
            <a:off x="2376488" y="4008438"/>
            <a:ext cx="587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endParaRPr lang="en-US" altLang="fa-IR"/>
          </a:p>
        </p:txBody>
      </p:sp>
      <p:sp>
        <p:nvSpPr>
          <p:cNvPr id="25661" name="Rectangle 107"/>
          <p:cNvSpPr>
            <a:spLocks noChangeArrowheads="1"/>
          </p:cNvSpPr>
          <p:nvPr/>
        </p:nvSpPr>
        <p:spPr bwMode="auto">
          <a:xfrm>
            <a:off x="3024188" y="4008438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endParaRPr lang="en-US" altLang="fa-IR"/>
          </a:p>
        </p:txBody>
      </p:sp>
      <p:sp>
        <p:nvSpPr>
          <p:cNvPr id="25662" name="Rectangle 108"/>
          <p:cNvSpPr>
            <a:spLocks noChangeArrowheads="1"/>
          </p:cNvSpPr>
          <p:nvPr/>
        </p:nvSpPr>
        <p:spPr bwMode="auto">
          <a:xfrm>
            <a:off x="1800225" y="4006850"/>
            <a:ext cx="58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latin typeface="Arial" panose="020B0604020202020204" pitchFamily="34" charset="0"/>
              </a:rPr>
              <a:t>-</a:t>
            </a:r>
            <a:endParaRPr lang="en-US" altLang="fa-IR"/>
          </a:p>
        </p:txBody>
      </p:sp>
      <p:sp>
        <p:nvSpPr>
          <p:cNvPr id="25663" name="Rectangle 109"/>
          <p:cNvSpPr>
            <a:spLocks noChangeArrowheads="1"/>
          </p:cNvSpPr>
          <p:nvPr/>
        </p:nvSpPr>
        <p:spPr bwMode="auto">
          <a:xfrm>
            <a:off x="1258888" y="458470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25664" name="Rectangle 110"/>
          <p:cNvSpPr>
            <a:spLocks noChangeArrowheads="1"/>
          </p:cNvSpPr>
          <p:nvPr/>
        </p:nvSpPr>
        <p:spPr bwMode="auto">
          <a:xfrm>
            <a:off x="2338388" y="4584700"/>
            <a:ext cx="587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endParaRPr lang="en-US" altLang="fa-IR"/>
          </a:p>
        </p:txBody>
      </p:sp>
      <p:sp>
        <p:nvSpPr>
          <p:cNvPr id="25665" name="Rectangle 111"/>
          <p:cNvSpPr>
            <a:spLocks noChangeArrowheads="1"/>
          </p:cNvSpPr>
          <p:nvPr/>
        </p:nvSpPr>
        <p:spPr bwMode="auto">
          <a:xfrm>
            <a:off x="2986088" y="458470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25666" name="Rectangle 112"/>
          <p:cNvSpPr>
            <a:spLocks noChangeArrowheads="1"/>
          </p:cNvSpPr>
          <p:nvPr/>
        </p:nvSpPr>
        <p:spPr bwMode="auto">
          <a:xfrm>
            <a:off x="1762125" y="4583113"/>
            <a:ext cx="58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latin typeface="Arial" panose="020B0604020202020204" pitchFamily="34" charset="0"/>
              </a:rPr>
              <a:t>-</a:t>
            </a:r>
            <a:endParaRPr lang="en-US" altLang="fa-IR"/>
          </a:p>
        </p:txBody>
      </p:sp>
      <p:sp>
        <p:nvSpPr>
          <p:cNvPr id="25667" name="Rectangle 113"/>
          <p:cNvSpPr>
            <a:spLocks noChangeArrowheads="1"/>
          </p:cNvSpPr>
          <p:nvPr/>
        </p:nvSpPr>
        <p:spPr bwMode="auto">
          <a:xfrm>
            <a:off x="1296988" y="5664200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endParaRPr lang="en-US" altLang="fa-IR"/>
          </a:p>
        </p:txBody>
      </p:sp>
      <p:sp>
        <p:nvSpPr>
          <p:cNvPr id="25668" name="Rectangle 114"/>
          <p:cNvSpPr>
            <a:spLocks noChangeArrowheads="1"/>
          </p:cNvSpPr>
          <p:nvPr/>
        </p:nvSpPr>
        <p:spPr bwMode="auto">
          <a:xfrm>
            <a:off x="2376488" y="5664200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US" altLang="fa-IR"/>
          </a:p>
        </p:txBody>
      </p:sp>
      <p:sp>
        <p:nvSpPr>
          <p:cNvPr id="25669" name="Rectangle 115"/>
          <p:cNvSpPr>
            <a:spLocks noChangeArrowheads="1"/>
          </p:cNvSpPr>
          <p:nvPr/>
        </p:nvSpPr>
        <p:spPr bwMode="auto">
          <a:xfrm>
            <a:off x="3024188" y="5664200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endParaRPr lang="en-US" altLang="fa-IR"/>
          </a:p>
        </p:txBody>
      </p:sp>
      <p:sp>
        <p:nvSpPr>
          <p:cNvPr id="25670" name="Rectangle 116"/>
          <p:cNvSpPr>
            <a:spLocks noChangeArrowheads="1"/>
          </p:cNvSpPr>
          <p:nvPr/>
        </p:nvSpPr>
        <p:spPr bwMode="auto">
          <a:xfrm>
            <a:off x="1800225" y="5662613"/>
            <a:ext cx="58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latin typeface="Arial" panose="020B0604020202020204" pitchFamily="34" charset="0"/>
              </a:rPr>
              <a:t>-</a:t>
            </a:r>
            <a:endParaRPr lang="en-US" altLang="fa-IR"/>
          </a:p>
        </p:txBody>
      </p:sp>
      <p:grpSp>
        <p:nvGrpSpPr>
          <p:cNvPr id="25671" name="Group 142"/>
          <p:cNvGrpSpPr>
            <a:grpSpLocks/>
          </p:cNvGrpSpPr>
          <p:nvPr/>
        </p:nvGrpSpPr>
        <p:grpSpPr bwMode="auto">
          <a:xfrm>
            <a:off x="4908550" y="620713"/>
            <a:ext cx="2687638" cy="1825625"/>
            <a:chOff x="3092" y="709"/>
            <a:chExt cx="1693" cy="1150"/>
          </a:xfrm>
        </p:grpSpPr>
        <p:sp>
          <p:nvSpPr>
            <p:cNvPr id="25692" name="Rectangle 117"/>
            <p:cNvSpPr>
              <a:spLocks noChangeArrowheads="1"/>
            </p:cNvSpPr>
            <p:nvPr/>
          </p:nvSpPr>
          <p:spPr bwMode="auto">
            <a:xfrm rot="10800000">
              <a:off x="3336" y="1191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5693" name="Line 118"/>
            <p:cNvSpPr>
              <a:spLocks noChangeShapeType="1"/>
            </p:cNvSpPr>
            <p:nvPr/>
          </p:nvSpPr>
          <p:spPr bwMode="auto">
            <a:xfrm rot="5400000">
              <a:off x="4067" y="823"/>
              <a:ext cx="0" cy="140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694" name="Rectangle 119"/>
            <p:cNvSpPr>
              <a:spLocks noChangeArrowheads="1"/>
            </p:cNvSpPr>
            <p:nvPr/>
          </p:nvSpPr>
          <p:spPr bwMode="auto">
            <a:xfrm>
              <a:off x="3455" y="1302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fa-IR"/>
            </a:p>
          </p:txBody>
        </p:sp>
        <p:sp>
          <p:nvSpPr>
            <p:cNvPr id="25695" name="Rectangle 120"/>
            <p:cNvSpPr>
              <a:spLocks noChangeArrowheads="1"/>
            </p:cNvSpPr>
            <p:nvPr/>
          </p:nvSpPr>
          <p:spPr bwMode="auto">
            <a:xfrm>
              <a:off x="3137" y="1617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25696" name="Rectangle 121"/>
            <p:cNvSpPr>
              <a:spLocks noChangeArrowheads="1"/>
            </p:cNvSpPr>
            <p:nvPr/>
          </p:nvSpPr>
          <p:spPr bwMode="auto">
            <a:xfrm>
              <a:off x="3137" y="129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25697" name="Line 123"/>
            <p:cNvSpPr>
              <a:spLocks noChangeShapeType="1"/>
            </p:cNvSpPr>
            <p:nvPr/>
          </p:nvSpPr>
          <p:spPr bwMode="auto">
            <a:xfrm rot="10800000">
              <a:off x="3682" y="1175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698" name="Line 124"/>
            <p:cNvSpPr>
              <a:spLocks noChangeShapeType="1"/>
            </p:cNvSpPr>
            <p:nvPr/>
          </p:nvSpPr>
          <p:spPr bwMode="auto">
            <a:xfrm rot="10800000">
              <a:off x="4045" y="1175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699" name="Line 125"/>
            <p:cNvSpPr>
              <a:spLocks noChangeShapeType="1"/>
            </p:cNvSpPr>
            <p:nvPr/>
          </p:nvSpPr>
          <p:spPr bwMode="auto">
            <a:xfrm rot="10800000">
              <a:off x="4410" y="1175"/>
              <a:ext cx="0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700" name="Rectangle 126"/>
            <p:cNvSpPr>
              <a:spLocks noChangeArrowheads="1"/>
            </p:cNvSpPr>
            <p:nvPr/>
          </p:nvSpPr>
          <p:spPr bwMode="auto">
            <a:xfrm>
              <a:off x="3773" y="1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25701" name="Rectangle 127"/>
            <p:cNvSpPr>
              <a:spLocks noChangeArrowheads="1"/>
            </p:cNvSpPr>
            <p:nvPr/>
          </p:nvSpPr>
          <p:spPr bwMode="auto">
            <a:xfrm>
              <a:off x="3762" y="709"/>
              <a:ext cx="4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y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y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25702" name="Rectangle 128"/>
            <p:cNvSpPr>
              <a:spLocks noChangeArrowheads="1"/>
            </p:cNvSpPr>
            <p:nvPr/>
          </p:nvSpPr>
          <p:spPr bwMode="auto">
            <a:xfrm>
              <a:off x="3409" y="982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25703" name="Rectangle 129"/>
            <p:cNvSpPr>
              <a:spLocks noChangeArrowheads="1"/>
            </p:cNvSpPr>
            <p:nvPr/>
          </p:nvSpPr>
          <p:spPr bwMode="auto">
            <a:xfrm>
              <a:off x="3785" y="98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25704" name="Rectangle 130"/>
            <p:cNvSpPr>
              <a:spLocks noChangeArrowheads="1"/>
            </p:cNvSpPr>
            <p:nvPr/>
          </p:nvSpPr>
          <p:spPr bwMode="auto">
            <a:xfrm>
              <a:off x="4135" y="982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25705" name="Rectangle 131"/>
            <p:cNvSpPr>
              <a:spLocks noChangeArrowheads="1"/>
            </p:cNvSpPr>
            <p:nvPr/>
          </p:nvSpPr>
          <p:spPr bwMode="auto">
            <a:xfrm>
              <a:off x="4498" y="982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25706" name="Text Box 132"/>
            <p:cNvSpPr txBox="1">
              <a:spLocks noChangeArrowheads="1"/>
            </p:cNvSpPr>
            <p:nvPr/>
          </p:nvSpPr>
          <p:spPr bwMode="auto">
            <a:xfrm>
              <a:off x="3092" y="1074"/>
              <a:ext cx="4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 sz="1900"/>
                <a:t>y</a:t>
              </a:r>
              <a:r>
                <a:rPr lang="en-US" altLang="fa-IR" sz="1900" baseline="-25000"/>
                <a:t>3</a:t>
              </a:r>
              <a:endParaRPr lang="en-US" altLang="fa-IR" sz="1900"/>
            </a:p>
          </p:txBody>
        </p:sp>
        <p:sp>
          <p:nvSpPr>
            <p:cNvPr id="25707" name="Rectangle 133"/>
            <p:cNvSpPr>
              <a:spLocks noChangeArrowheads="1"/>
            </p:cNvSpPr>
            <p:nvPr/>
          </p:nvSpPr>
          <p:spPr bwMode="auto">
            <a:xfrm>
              <a:off x="4178" y="1314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25708" name="Rectangle 134"/>
            <p:cNvSpPr>
              <a:spLocks noChangeArrowheads="1"/>
            </p:cNvSpPr>
            <p:nvPr/>
          </p:nvSpPr>
          <p:spPr bwMode="auto">
            <a:xfrm>
              <a:off x="4589" y="131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g </a:t>
              </a:r>
              <a:endParaRPr lang="en-US" altLang="fa-IR"/>
            </a:p>
          </p:txBody>
        </p:sp>
        <p:sp>
          <p:nvSpPr>
            <p:cNvPr id="25709" name="Rectangle 136"/>
            <p:cNvSpPr>
              <a:spLocks noChangeArrowheads="1"/>
            </p:cNvSpPr>
            <p:nvPr/>
          </p:nvSpPr>
          <p:spPr bwMode="auto">
            <a:xfrm>
              <a:off x="3455" y="163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e </a:t>
              </a:r>
              <a:endParaRPr lang="en-US" altLang="fa-IR"/>
            </a:p>
          </p:txBody>
        </p:sp>
        <p:sp>
          <p:nvSpPr>
            <p:cNvPr id="25710" name="Rectangle 137"/>
            <p:cNvSpPr>
              <a:spLocks noChangeArrowheads="1"/>
            </p:cNvSpPr>
            <p:nvPr/>
          </p:nvSpPr>
          <p:spPr bwMode="auto">
            <a:xfrm>
              <a:off x="4180" y="1632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25711" name="Rectangle 138"/>
            <p:cNvSpPr>
              <a:spLocks noChangeArrowheads="1"/>
            </p:cNvSpPr>
            <p:nvPr/>
          </p:nvSpPr>
          <p:spPr bwMode="auto">
            <a:xfrm>
              <a:off x="4586" y="163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25712" name="Rectangle 139"/>
            <p:cNvSpPr>
              <a:spLocks noChangeArrowheads="1"/>
            </p:cNvSpPr>
            <p:nvPr/>
          </p:nvSpPr>
          <p:spPr bwMode="auto">
            <a:xfrm>
              <a:off x="3818" y="163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d </a:t>
              </a:r>
              <a:endParaRPr lang="en-US" altLang="fa-IR"/>
            </a:p>
          </p:txBody>
        </p:sp>
      </p:grpSp>
      <p:sp>
        <p:nvSpPr>
          <p:cNvPr id="25672" name="Rectangle 141"/>
          <p:cNvSpPr>
            <a:spLocks noChangeArrowheads="1"/>
          </p:cNvSpPr>
          <p:nvPr/>
        </p:nvSpPr>
        <p:spPr bwMode="auto">
          <a:xfrm>
            <a:off x="3852863" y="2781300"/>
            <a:ext cx="467995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1066800" indent="-609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b is adjacent to a, c, d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c 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 a through g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a 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 d through e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d  c through f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fa-IR" sz="2000" b="0">
              <a:solidFill>
                <a:srgbClr val="0000FF"/>
              </a:solidFill>
              <a:latin typeface="Arial" panose="020B0604020202020204" pitchFamily="34" charset="0"/>
              <a:cs typeface="Zar" panose="00000400000000000000" pitchFamily="2" charset="-78"/>
              <a:sym typeface="Wingdings" panose="05000000000000000000" pitchFamily="2" charset="2"/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fa-IR" sz="2000" b="0">
              <a:solidFill>
                <a:srgbClr val="0000FF"/>
              </a:solidFill>
              <a:latin typeface="Arial" panose="020B0604020202020204" pitchFamily="34" charset="0"/>
              <a:cs typeface="Zar" panose="00000400000000000000" pitchFamily="2" charset="-78"/>
            </a:endParaRPr>
          </a:p>
        </p:txBody>
      </p:sp>
      <p:grpSp>
        <p:nvGrpSpPr>
          <p:cNvPr id="25673" name="Group 143"/>
          <p:cNvGrpSpPr>
            <a:grpSpLocks/>
          </p:cNvGrpSpPr>
          <p:nvPr/>
        </p:nvGrpSpPr>
        <p:grpSpPr bwMode="auto">
          <a:xfrm>
            <a:off x="4787900" y="4249738"/>
            <a:ext cx="3455988" cy="2635250"/>
            <a:chOff x="3016" y="935"/>
            <a:chExt cx="2177" cy="1660"/>
          </a:xfrm>
        </p:grpSpPr>
        <p:sp>
          <p:nvSpPr>
            <p:cNvPr id="25674" name="Oval 144"/>
            <p:cNvSpPr>
              <a:spLocks noChangeArrowheads="1"/>
            </p:cNvSpPr>
            <p:nvPr/>
          </p:nvSpPr>
          <p:spPr bwMode="auto">
            <a:xfrm>
              <a:off x="3016" y="1130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5675" name="Text Box 145"/>
            <p:cNvSpPr txBox="1">
              <a:spLocks noChangeArrowheads="1"/>
            </p:cNvSpPr>
            <p:nvPr/>
          </p:nvSpPr>
          <p:spPr bwMode="auto">
            <a:xfrm>
              <a:off x="3107" y="1130"/>
              <a:ext cx="31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/>
                <a:t>a</a:t>
              </a:r>
            </a:p>
          </p:txBody>
        </p:sp>
        <p:sp>
          <p:nvSpPr>
            <p:cNvPr id="25676" name="Oval 146"/>
            <p:cNvSpPr>
              <a:spLocks noChangeArrowheads="1"/>
            </p:cNvSpPr>
            <p:nvPr/>
          </p:nvSpPr>
          <p:spPr bwMode="auto">
            <a:xfrm>
              <a:off x="4648" y="1130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5677" name="Text Box 147"/>
            <p:cNvSpPr txBox="1">
              <a:spLocks noChangeArrowheads="1"/>
            </p:cNvSpPr>
            <p:nvPr/>
          </p:nvSpPr>
          <p:spPr bwMode="auto">
            <a:xfrm>
              <a:off x="4739" y="1130"/>
              <a:ext cx="31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/>
                <a:t>b</a:t>
              </a:r>
            </a:p>
          </p:txBody>
        </p:sp>
        <p:sp>
          <p:nvSpPr>
            <p:cNvPr id="25678" name="Oval 148"/>
            <p:cNvSpPr>
              <a:spLocks noChangeArrowheads="1"/>
            </p:cNvSpPr>
            <p:nvPr/>
          </p:nvSpPr>
          <p:spPr bwMode="auto">
            <a:xfrm>
              <a:off x="4648" y="1992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5679" name="Text Box 149"/>
            <p:cNvSpPr txBox="1">
              <a:spLocks noChangeArrowheads="1"/>
            </p:cNvSpPr>
            <p:nvPr/>
          </p:nvSpPr>
          <p:spPr bwMode="auto">
            <a:xfrm>
              <a:off x="4739" y="1992"/>
              <a:ext cx="31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/>
                <a:t>c</a:t>
              </a:r>
            </a:p>
          </p:txBody>
        </p:sp>
        <p:sp>
          <p:nvSpPr>
            <p:cNvPr id="25680" name="Line 150"/>
            <p:cNvSpPr>
              <a:spLocks noChangeShapeType="1"/>
            </p:cNvSpPr>
            <p:nvPr/>
          </p:nvSpPr>
          <p:spPr bwMode="auto">
            <a:xfrm>
              <a:off x="3379" y="1312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681" name="Line 151"/>
            <p:cNvSpPr>
              <a:spLocks noChangeShapeType="1"/>
            </p:cNvSpPr>
            <p:nvPr/>
          </p:nvSpPr>
          <p:spPr bwMode="auto">
            <a:xfrm>
              <a:off x="4830" y="1493"/>
              <a:ext cx="0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682" name="Text Box 152"/>
            <p:cNvSpPr txBox="1">
              <a:spLocks noChangeArrowheads="1"/>
            </p:cNvSpPr>
            <p:nvPr/>
          </p:nvSpPr>
          <p:spPr bwMode="auto">
            <a:xfrm>
              <a:off x="3061" y="935"/>
              <a:ext cx="45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 sz="1900">
                  <a:solidFill>
                    <a:srgbClr val="CC3300"/>
                  </a:solidFill>
                </a:rPr>
                <a:t>00</a:t>
              </a:r>
            </a:p>
          </p:txBody>
        </p:sp>
        <p:sp>
          <p:nvSpPr>
            <p:cNvPr id="25683" name="Text Box 153"/>
            <p:cNvSpPr txBox="1">
              <a:spLocks noChangeArrowheads="1"/>
            </p:cNvSpPr>
            <p:nvPr/>
          </p:nvSpPr>
          <p:spPr bwMode="auto">
            <a:xfrm>
              <a:off x="4649" y="949"/>
              <a:ext cx="45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 sz="1900">
                  <a:solidFill>
                    <a:srgbClr val="CC3300"/>
                  </a:solidFill>
                </a:rPr>
                <a:t>01</a:t>
              </a:r>
            </a:p>
          </p:txBody>
        </p:sp>
        <p:sp>
          <p:nvSpPr>
            <p:cNvPr id="25684" name="Text Box 154"/>
            <p:cNvSpPr txBox="1">
              <a:spLocks noChangeArrowheads="1"/>
            </p:cNvSpPr>
            <p:nvPr/>
          </p:nvSpPr>
          <p:spPr bwMode="auto">
            <a:xfrm>
              <a:off x="4739" y="2309"/>
              <a:ext cx="45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 sz="1900">
                  <a:solidFill>
                    <a:srgbClr val="CC3300"/>
                  </a:solidFill>
                </a:rPr>
                <a:t>11</a:t>
              </a:r>
            </a:p>
          </p:txBody>
        </p:sp>
        <p:sp>
          <p:nvSpPr>
            <p:cNvPr id="25685" name="Oval 155"/>
            <p:cNvSpPr>
              <a:spLocks noChangeArrowheads="1"/>
            </p:cNvSpPr>
            <p:nvPr/>
          </p:nvSpPr>
          <p:spPr bwMode="auto">
            <a:xfrm>
              <a:off x="3016" y="2037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5686" name="Text Box 156"/>
            <p:cNvSpPr txBox="1">
              <a:spLocks noChangeArrowheads="1"/>
            </p:cNvSpPr>
            <p:nvPr/>
          </p:nvSpPr>
          <p:spPr bwMode="auto">
            <a:xfrm>
              <a:off x="3107" y="2037"/>
              <a:ext cx="31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/>
                <a:t>d</a:t>
              </a:r>
            </a:p>
          </p:txBody>
        </p:sp>
        <p:sp>
          <p:nvSpPr>
            <p:cNvPr id="25687" name="Line 157"/>
            <p:cNvSpPr>
              <a:spLocks noChangeShapeType="1"/>
            </p:cNvSpPr>
            <p:nvPr/>
          </p:nvSpPr>
          <p:spPr bwMode="auto">
            <a:xfrm>
              <a:off x="3198" y="1493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688" name="Line 158"/>
            <p:cNvSpPr>
              <a:spLocks noChangeShapeType="1"/>
            </p:cNvSpPr>
            <p:nvPr/>
          </p:nvSpPr>
          <p:spPr bwMode="auto">
            <a:xfrm flipV="1">
              <a:off x="3379" y="2219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689" name="Text Box 159"/>
            <p:cNvSpPr txBox="1">
              <a:spLocks noChangeArrowheads="1"/>
            </p:cNvSpPr>
            <p:nvPr/>
          </p:nvSpPr>
          <p:spPr bwMode="auto">
            <a:xfrm>
              <a:off x="3061" y="2355"/>
              <a:ext cx="45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 sz="1900">
                  <a:solidFill>
                    <a:srgbClr val="CC3300"/>
                  </a:solidFill>
                </a:rPr>
                <a:t>10</a:t>
              </a:r>
            </a:p>
          </p:txBody>
        </p:sp>
        <p:sp>
          <p:nvSpPr>
            <p:cNvPr id="25690" name="Line 160"/>
            <p:cNvSpPr>
              <a:spLocks noChangeShapeType="1"/>
            </p:cNvSpPr>
            <p:nvPr/>
          </p:nvSpPr>
          <p:spPr bwMode="auto">
            <a:xfrm flipH="1">
              <a:off x="3379" y="1402"/>
              <a:ext cx="1315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691" name="Line 161"/>
            <p:cNvSpPr>
              <a:spLocks noChangeShapeType="1"/>
            </p:cNvSpPr>
            <p:nvPr/>
          </p:nvSpPr>
          <p:spPr bwMode="auto">
            <a:xfrm flipH="1" flipV="1">
              <a:off x="3334" y="1448"/>
              <a:ext cx="1360" cy="5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251352D-F79B-46D6-9D19-BF73FA9F17A1}" type="slidenum">
              <a:rPr lang="en-US" altLang="fa-IR" sz="1300" b="0">
                <a:latin typeface="Arial" panose="020B0604020202020204" pitchFamily="34" charset="0"/>
              </a:rPr>
              <a:pPr/>
              <a:t>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Asynch. Sequential Circuit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851275" y="1412875"/>
            <a:ext cx="1441450" cy="2303463"/>
          </a:xfrm>
          <a:prstGeom prst="rect">
            <a:avLst/>
          </a:prstGeom>
          <a:solidFill>
            <a:srgbClr val="CCECFF"/>
          </a:solidFill>
          <a:ln w="28575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211638" y="4221163"/>
            <a:ext cx="720725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4211638" y="4797425"/>
            <a:ext cx="720725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4211638" y="5734050"/>
            <a:ext cx="720725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211638" y="4221163"/>
            <a:ext cx="72072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700"/>
              <a:t>delay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211638" y="4806950"/>
            <a:ext cx="7207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700"/>
              <a:t>delay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4211638" y="5741988"/>
            <a:ext cx="72072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700"/>
              <a:t>delay</a:t>
            </a:r>
          </a:p>
        </p:txBody>
      </p:sp>
      <p:sp>
        <p:nvSpPr>
          <p:cNvPr id="5131" name="Freeform 11"/>
          <p:cNvSpPr>
            <a:spLocks/>
          </p:cNvSpPr>
          <p:nvPr/>
        </p:nvSpPr>
        <p:spPr bwMode="auto">
          <a:xfrm>
            <a:off x="4932363" y="2924175"/>
            <a:ext cx="1584325" cy="2952750"/>
          </a:xfrm>
          <a:custGeom>
            <a:avLst/>
            <a:gdLst>
              <a:gd name="T0" fmla="*/ 2147483647 w 998"/>
              <a:gd name="T1" fmla="*/ 0 h 1860"/>
              <a:gd name="T2" fmla="*/ 2147483647 w 998"/>
              <a:gd name="T3" fmla="*/ 0 h 1860"/>
              <a:gd name="T4" fmla="*/ 2147483647 w 998"/>
              <a:gd name="T5" fmla="*/ 2147483647 h 1860"/>
              <a:gd name="T6" fmla="*/ 0 w 998"/>
              <a:gd name="T7" fmla="*/ 2147483647 h 1860"/>
              <a:gd name="T8" fmla="*/ 0 60000 65536"/>
              <a:gd name="T9" fmla="*/ 0 60000 65536"/>
              <a:gd name="T10" fmla="*/ 0 60000 65536"/>
              <a:gd name="T11" fmla="*/ 0 60000 65536"/>
              <a:gd name="T12" fmla="*/ 0 w 998"/>
              <a:gd name="T13" fmla="*/ 0 h 1860"/>
              <a:gd name="T14" fmla="*/ 998 w 998"/>
              <a:gd name="T15" fmla="*/ 1860 h 18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8" h="1860">
                <a:moveTo>
                  <a:pt x="227" y="0"/>
                </a:moveTo>
                <a:lnTo>
                  <a:pt x="998" y="0"/>
                </a:lnTo>
                <a:lnTo>
                  <a:pt x="998" y="1860"/>
                </a:lnTo>
                <a:lnTo>
                  <a:pt x="0" y="186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2" name="Freeform 12"/>
          <p:cNvSpPr>
            <a:spLocks/>
          </p:cNvSpPr>
          <p:nvPr/>
        </p:nvSpPr>
        <p:spPr bwMode="auto">
          <a:xfrm>
            <a:off x="4932363" y="3141663"/>
            <a:ext cx="1295400" cy="1800225"/>
          </a:xfrm>
          <a:custGeom>
            <a:avLst/>
            <a:gdLst>
              <a:gd name="T0" fmla="*/ 2147483647 w 816"/>
              <a:gd name="T1" fmla="*/ 0 h 1134"/>
              <a:gd name="T2" fmla="*/ 2147483647 w 816"/>
              <a:gd name="T3" fmla="*/ 0 h 1134"/>
              <a:gd name="T4" fmla="*/ 2147483647 w 816"/>
              <a:gd name="T5" fmla="*/ 2147483647 h 1134"/>
              <a:gd name="T6" fmla="*/ 0 w 816"/>
              <a:gd name="T7" fmla="*/ 2147483647 h 1134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134"/>
              <a:gd name="T14" fmla="*/ 816 w 816"/>
              <a:gd name="T15" fmla="*/ 1134 h 11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134">
                <a:moveTo>
                  <a:pt x="227" y="0"/>
                </a:moveTo>
                <a:lnTo>
                  <a:pt x="816" y="0"/>
                </a:lnTo>
                <a:lnTo>
                  <a:pt x="816" y="1134"/>
                </a:lnTo>
                <a:lnTo>
                  <a:pt x="0" y="113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3" name="Freeform 13"/>
          <p:cNvSpPr>
            <a:spLocks/>
          </p:cNvSpPr>
          <p:nvPr/>
        </p:nvSpPr>
        <p:spPr bwMode="auto">
          <a:xfrm>
            <a:off x="4932363" y="3357563"/>
            <a:ext cx="935037" cy="1079500"/>
          </a:xfrm>
          <a:custGeom>
            <a:avLst/>
            <a:gdLst>
              <a:gd name="T0" fmla="*/ 2147483647 w 589"/>
              <a:gd name="T1" fmla="*/ 0 h 680"/>
              <a:gd name="T2" fmla="*/ 2147483647 w 589"/>
              <a:gd name="T3" fmla="*/ 0 h 680"/>
              <a:gd name="T4" fmla="*/ 2147483647 w 589"/>
              <a:gd name="T5" fmla="*/ 2147483647 h 680"/>
              <a:gd name="T6" fmla="*/ 0 w 589"/>
              <a:gd name="T7" fmla="*/ 2147483647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589"/>
              <a:gd name="T13" fmla="*/ 0 h 680"/>
              <a:gd name="T14" fmla="*/ 589 w 589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9" h="680">
                <a:moveTo>
                  <a:pt x="227" y="0"/>
                </a:moveTo>
                <a:lnTo>
                  <a:pt x="589" y="0"/>
                </a:lnTo>
                <a:lnTo>
                  <a:pt x="589" y="680"/>
                </a:lnTo>
                <a:lnTo>
                  <a:pt x="0" y="6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4" name="Freeform 14"/>
          <p:cNvSpPr>
            <a:spLocks/>
          </p:cNvSpPr>
          <p:nvPr/>
        </p:nvSpPr>
        <p:spPr bwMode="auto">
          <a:xfrm>
            <a:off x="3203575" y="3429000"/>
            <a:ext cx="1008063" cy="1079500"/>
          </a:xfrm>
          <a:custGeom>
            <a:avLst/>
            <a:gdLst>
              <a:gd name="T0" fmla="*/ 2147483647 w 635"/>
              <a:gd name="T1" fmla="*/ 2147483647 h 680"/>
              <a:gd name="T2" fmla="*/ 0 w 635"/>
              <a:gd name="T3" fmla="*/ 2147483647 h 680"/>
              <a:gd name="T4" fmla="*/ 0 w 635"/>
              <a:gd name="T5" fmla="*/ 0 h 680"/>
              <a:gd name="T6" fmla="*/ 2147483647 w 635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635"/>
              <a:gd name="T13" fmla="*/ 0 h 680"/>
              <a:gd name="T14" fmla="*/ 635 w 635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35" h="680">
                <a:moveTo>
                  <a:pt x="635" y="680"/>
                </a:moveTo>
                <a:lnTo>
                  <a:pt x="0" y="680"/>
                </a:lnTo>
                <a:lnTo>
                  <a:pt x="0" y="0"/>
                </a:lnTo>
                <a:lnTo>
                  <a:pt x="4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5" name="Freeform 16"/>
          <p:cNvSpPr>
            <a:spLocks/>
          </p:cNvSpPr>
          <p:nvPr/>
        </p:nvSpPr>
        <p:spPr bwMode="auto">
          <a:xfrm>
            <a:off x="2916238" y="3213100"/>
            <a:ext cx="1295400" cy="1800225"/>
          </a:xfrm>
          <a:custGeom>
            <a:avLst/>
            <a:gdLst>
              <a:gd name="T0" fmla="*/ 2147483647 w 816"/>
              <a:gd name="T1" fmla="*/ 2147483647 h 1134"/>
              <a:gd name="T2" fmla="*/ 0 w 816"/>
              <a:gd name="T3" fmla="*/ 2147483647 h 1134"/>
              <a:gd name="T4" fmla="*/ 0 w 816"/>
              <a:gd name="T5" fmla="*/ 0 h 1134"/>
              <a:gd name="T6" fmla="*/ 2147483647 w 816"/>
              <a:gd name="T7" fmla="*/ 0 h 1134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134"/>
              <a:gd name="T14" fmla="*/ 816 w 816"/>
              <a:gd name="T15" fmla="*/ 1134 h 11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134">
                <a:moveTo>
                  <a:pt x="816" y="1134"/>
                </a:moveTo>
                <a:lnTo>
                  <a:pt x="0" y="1134"/>
                </a:lnTo>
                <a:lnTo>
                  <a:pt x="0" y="0"/>
                </a:lnTo>
                <a:lnTo>
                  <a:pt x="58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6" name="Freeform 17"/>
          <p:cNvSpPr>
            <a:spLocks/>
          </p:cNvSpPr>
          <p:nvPr/>
        </p:nvSpPr>
        <p:spPr bwMode="auto">
          <a:xfrm>
            <a:off x="2627313" y="2924175"/>
            <a:ext cx="1584325" cy="3025775"/>
          </a:xfrm>
          <a:custGeom>
            <a:avLst/>
            <a:gdLst>
              <a:gd name="T0" fmla="*/ 2147483647 w 998"/>
              <a:gd name="T1" fmla="*/ 2147483647 h 1906"/>
              <a:gd name="T2" fmla="*/ 0 w 998"/>
              <a:gd name="T3" fmla="*/ 2147483647 h 1906"/>
              <a:gd name="T4" fmla="*/ 0 w 998"/>
              <a:gd name="T5" fmla="*/ 0 h 1906"/>
              <a:gd name="T6" fmla="*/ 2147483647 w 998"/>
              <a:gd name="T7" fmla="*/ 0 h 1906"/>
              <a:gd name="T8" fmla="*/ 0 60000 65536"/>
              <a:gd name="T9" fmla="*/ 0 60000 65536"/>
              <a:gd name="T10" fmla="*/ 0 60000 65536"/>
              <a:gd name="T11" fmla="*/ 0 60000 65536"/>
              <a:gd name="T12" fmla="*/ 0 w 998"/>
              <a:gd name="T13" fmla="*/ 0 h 1906"/>
              <a:gd name="T14" fmla="*/ 998 w 998"/>
              <a:gd name="T15" fmla="*/ 1906 h 19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8" h="1906">
                <a:moveTo>
                  <a:pt x="998" y="1906"/>
                </a:moveTo>
                <a:lnTo>
                  <a:pt x="0" y="1906"/>
                </a:lnTo>
                <a:lnTo>
                  <a:pt x="0" y="0"/>
                </a:lnTo>
                <a:lnTo>
                  <a:pt x="771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7" name="Text Box 18"/>
          <p:cNvSpPr txBox="1">
            <a:spLocks noChangeArrowheads="1"/>
          </p:cNvSpPr>
          <p:nvPr/>
        </p:nvSpPr>
        <p:spPr bwMode="auto">
          <a:xfrm>
            <a:off x="3779838" y="2117725"/>
            <a:ext cx="15128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fa-IR" sz="1500"/>
              <a:t>Combinational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fa-IR" sz="1500"/>
              <a:t>Circuit</a:t>
            </a:r>
          </a:p>
        </p:txBody>
      </p:sp>
      <p:sp>
        <p:nvSpPr>
          <p:cNvPr id="5138" name="Line 19"/>
          <p:cNvSpPr>
            <a:spLocks noChangeShapeType="1"/>
          </p:cNvSpPr>
          <p:nvPr/>
        </p:nvSpPr>
        <p:spPr bwMode="auto">
          <a:xfrm>
            <a:off x="2987675" y="17002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9" name="Line 20"/>
          <p:cNvSpPr>
            <a:spLocks noChangeShapeType="1"/>
          </p:cNvSpPr>
          <p:nvPr/>
        </p:nvSpPr>
        <p:spPr bwMode="auto">
          <a:xfrm>
            <a:off x="2987675" y="19161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40" name="Text Box 21"/>
          <p:cNvSpPr txBox="1">
            <a:spLocks noChangeArrowheads="1"/>
          </p:cNvSpPr>
          <p:nvPr/>
        </p:nvSpPr>
        <p:spPr bwMode="auto">
          <a:xfrm>
            <a:off x="2557463" y="1484313"/>
            <a:ext cx="3587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500"/>
              <a:t>x</a:t>
            </a:r>
            <a:r>
              <a:rPr lang="en-US" altLang="fa-IR" sz="1500" baseline="-25000"/>
              <a:t>1</a:t>
            </a:r>
            <a:endParaRPr lang="en-US" altLang="fa-IR" sz="1500"/>
          </a:p>
        </p:txBody>
      </p:sp>
      <p:sp>
        <p:nvSpPr>
          <p:cNvPr id="5141" name="Text Box 22"/>
          <p:cNvSpPr txBox="1">
            <a:spLocks noChangeArrowheads="1"/>
          </p:cNvSpPr>
          <p:nvPr/>
        </p:nvSpPr>
        <p:spPr bwMode="auto">
          <a:xfrm>
            <a:off x="2557463" y="1700213"/>
            <a:ext cx="3587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500"/>
              <a:t>x</a:t>
            </a:r>
            <a:r>
              <a:rPr lang="en-US" altLang="fa-IR" sz="1500" baseline="-25000"/>
              <a:t>2</a:t>
            </a:r>
            <a:endParaRPr lang="en-US" altLang="fa-IR" sz="1500"/>
          </a:p>
        </p:txBody>
      </p:sp>
      <p:sp>
        <p:nvSpPr>
          <p:cNvPr id="5142" name="Line 23"/>
          <p:cNvSpPr>
            <a:spLocks noChangeShapeType="1"/>
          </p:cNvSpPr>
          <p:nvPr/>
        </p:nvSpPr>
        <p:spPr bwMode="auto">
          <a:xfrm>
            <a:off x="2986088" y="25320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43" name="Text Box 24"/>
          <p:cNvSpPr txBox="1">
            <a:spLocks noChangeArrowheads="1"/>
          </p:cNvSpPr>
          <p:nvPr/>
        </p:nvSpPr>
        <p:spPr bwMode="auto">
          <a:xfrm>
            <a:off x="2555875" y="2316163"/>
            <a:ext cx="3587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500"/>
              <a:t>x</a:t>
            </a:r>
            <a:r>
              <a:rPr lang="en-US" altLang="fa-IR" sz="1500" baseline="-25000"/>
              <a:t>n</a:t>
            </a:r>
            <a:endParaRPr lang="en-US" altLang="fa-IR" sz="1500"/>
          </a:p>
        </p:txBody>
      </p:sp>
      <p:sp>
        <p:nvSpPr>
          <p:cNvPr id="5144" name="Line 25"/>
          <p:cNvSpPr>
            <a:spLocks noChangeShapeType="1"/>
          </p:cNvSpPr>
          <p:nvPr/>
        </p:nvSpPr>
        <p:spPr bwMode="auto">
          <a:xfrm>
            <a:off x="5292725" y="17002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45" name="Line 26"/>
          <p:cNvSpPr>
            <a:spLocks noChangeShapeType="1"/>
          </p:cNvSpPr>
          <p:nvPr/>
        </p:nvSpPr>
        <p:spPr bwMode="auto">
          <a:xfrm>
            <a:off x="5292725" y="19161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46" name="Text Box 27"/>
          <p:cNvSpPr txBox="1">
            <a:spLocks noChangeArrowheads="1"/>
          </p:cNvSpPr>
          <p:nvPr/>
        </p:nvSpPr>
        <p:spPr bwMode="auto">
          <a:xfrm>
            <a:off x="6157913" y="1484313"/>
            <a:ext cx="3587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500"/>
              <a:t>z</a:t>
            </a:r>
            <a:r>
              <a:rPr lang="en-US" altLang="fa-IR" sz="1500" baseline="-25000"/>
              <a:t>1</a:t>
            </a:r>
            <a:endParaRPr lang="en-US" altLang="fa-IR" sz="1500"/>
          </a:p>
        </p:txBody>
      </p:sp>
      <p:sp>
        <p:nvSpPr>
          <p:cNvPr id="5147" name="Text Box 28"/>
          <p:cNvSpPr txBox="1">
            <a:spLocks noChangeArrowheads="1"/>
          </p:cNvSpPr>
          <p:nvPr/>
        </p:nvSpPr>
        <p:spPr bwMode="auto">
          <a:xfrm>
            <a:off x="6157913" y="1700213"/>
            <a:ext cx="3587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500"/>
              <a:t>z</a:t>
            </a:r>
            <a:r>
              <a:rPr lang="en-US" altLang="fa-IR" sz="1500" baseline="-25000"/>
              <a:t>2</a:t>
            </a:r>
            <a:endParaRPr lang="en-US" altLang="fa-IR" sz="1500"/>
          </a:p>
        </p:txBody>
      </p:sp>
      <p:sp>
        <p:nvSpPr>
          <p:cNvPr id="5148" name="Line 29"/>
          <p:cNvSpPr>
            <a:spLocks noChangeShapeType="1"/>
          </p:cNvSpPr>
          <p:nvPr/>
        </p:nvSpPr>
        <p:spPr bwMode="auto">
          <a:xfrm>
            <a:off x="5291138" y="25320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49" name="Text Box 30"/>
          <p:cNvSpPr txBox="1">
            <a:spLocks noChangeArrowheads="1"/>
          </p:cNvSpPr>
          <p:nvPr/>
        </p:nvSpPr>
        <p:spPr bwMode="auto">
          <a:xfrm>
            <a:off x="6156325" y="2316163"/>
            <a:ext cx="5032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500"/>
              <a:t>z</a:t>
            </a:r>
            <a:r>
              <a:rPr lang="en-US" altLang="fa-IR" sz="1500" baseline="-25000"/>
              <a:t>m</a:t>
            </a:r>
            <a:endParaRPr lang="en-US" altLang="fa-IR" sz="1500"/>
          </a:p>
        </p:txBody>
      </p:sp>
      <p:sp>
        <p:nvSpPr>
          <p:cNvPr id="5150" name="Text Box 31"/>
          <p:cNvSpPr txBox="1">
            <a:spLocks noChangeArrowheads="1"/>
          </p:cNvSpPr>
          <p:nvPr/>
        </p:nvSpPr>
        <p:spPr bwMode="auto">
          <a:xfrm>
            <a:off x="3133725" y="2636838"/>
            <a:ext cx="3587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500"/>
              <a:t>y</a:t>
            </a:r>
            <a:r>
              <a:rPr lang="en-US" altLang="fa-IR" sz="1500" baseline="-25000"/>
              <a:t>1</a:t>
            </a:r>
            <a:endParaRPr lang="en-US" altLang="fa-IR" sz="1500"/>
          </a:p>
        </p:txBody>
      </p:sp>
      <p:sp>
        <p:nvSpPr>
          <p:cNvPr id="5151" name="Text Box 32"/>
          <p:cNvSpPr txBox="1">
            <a:spLocks noChangeArrowheads="1"/>
          </p:cNvSpPr>
          <p:nvPr/>
        </p:nvSpPr>
        <p:spPr bwMode="auto">
          <a:xfrm>
            <a:off x="3133725" y="2892425"/>
            <a:ext cx="3587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500"/>
              <a:t>y</a:t>
            </a:r>
            <a:r>
              <a:rPr lang="en-US" altLang="fa-IR" sz="1500" baseline="-25000"/>
              <a:t>2</a:t>
            </a:r>
            <a:endParaRPr lang="en-US" altLang="fa-IR" sz="1500"/>
          </a:p>
        </p:txBody>
      </p:sp>
      <p:sp>
        <p:nvSpPr>
          <p:cNvPr id="5152" name="Text Box 33"/>
          <p:cNvSpPr txBox="1">
            <a:spLocks noChangeArrowheads="1"/>
          </p:cNvSpPr>
          <p:nvPr/>
        </p:nvSpPr>
        <p:spPr bwMode="auto">
          <a:xfrm>
            <a:off x="3132138" y="3324225"/>
            <a:ext cx="3587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500"/>
              <a:t>y</a:t>
            </a:r>
            <a:r>
              <a:rPr lang="en-US" altLang="fa-IR" sz="1500" baseline="-25000"/>
              <a:t>k</a:t>
            </a:r>
            <a:endParaRPr lang="en-US" altLang="fa-IR" sz="1500"/>
          </a:p>
        </p:txBody>
      </p:sp>
      <p:sp>
        <p:nvSpPr>
          <p:cNvPr id="5153" name="Text Box 34"/>
          <p:cNvSpPr txBox="1">
            <a:spLocks noChangeArrowheads="1"/>
          </p:cNvSpPr>
          <p:nvPr/>
        </p:nvSpPr>
        <p:spPr bwMode="auto">
          <a:xfrm>
            <a:off x="5510213" y="2636838"/>
            <a:ext cx="5016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500"/>
              <a:t>Y</a:t>
            </a:r>
            <a:r>
              <a:rPr lang="en-US" altLang="fa-IR" sz="1500" baseline="-25000"/>
              <a:t>1</a:t>
            </a:r>
            <a:endParaRPr lang="en-US" altLang="fa-IR" sz="1500"/>
          </a:p>
        </p:txBody>
      </p:sp>
      <p:sp>
        <p:nvSpPr>
          <p:cNvPr id="5154" name="Text Box 35"/>
          <p:cNvSpPr txBox="1">
            <a:spLocks noChangeArrowheads="1"/>
          </p:cNvSpPr>
          <p:nvPr/>
        </p:nvSpPr>
        <p:spPr bwMode="auto">
          <a:xfrm>
            <a:off x="5510213" y="2852738"/>
            <a:ext cx="574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500"/>
              <a:t>Y</a:t>
            </a:r>
            <a:r>
              <a:rPr lang="en-US" altLang="fa-IR" sz="1500" baseline="-25000"/>
              <a:t>2</a:t>
            </a:r>
            <a:endParaRPr lang="en-US" altLang="fa-IR" sz="1500"/>
          </a:p>
        </p:txBody>
      </p:sp>
      <p:sp>
        <p:nvSpPr>
          <p:cNvPr id="5155" name="Text Box 36"/>
          <p:cNvSpPr txBox="1">
            <a:spLocks noChangeArrowheads="1"/>
          </p:cNvSpPr>
          <p:nvPr/>
        </p:nvSpPr>
        <p:spPr bwMode="auto">
          <a:xfrm>
            <a:off x="5508625" y="3357563"/>
            <a:ext cx="5032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500"/>
              <a:t>Y</a:t>
            </a:r>
            <a:r>
              <a:rPr lang="en-US" altLang="fa-IR" sz="1500" baseline="-25000"/>
              <a:t>k</a:t>
            </a:r>
            <a:endParaRPr lang="en-US" altLang="fa-IR" sz="1500"/>
          </a:p>
        </p:txBody>
      </p:sp>
      <p:sp>
        <p:nvSpPr>
          <p:cNvPr id="5156" name="Text Box 37"/>
          <p:cNvSpPr txBox="1">
            <a:spLocks noChangeArrowheads="1"/>
          </p:cNvSpPr>
          <p:nvPr/>
        </p:nvSpPr>
        <p:spPr bwMode="auto">
          <a:xfrm>
            <a:off x="1549400" y="1844675"/>
            <a:ext cx="1727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2100">
                <a:solidFill>
                  <a:srgbClr val="663300"/>
                </a:solidFill>
              </a:rPr>
              <a:t>inputs</a:t>
            </a:r>
          </a:p>
        </p:txBody>
      </p:sp>
      <p:sp>
        <p:nvSpPr>
          <p:cNvPr id="5157" name="Text Box 38"/>
          <p:cNvSpPr txBox="1">
            <a:spLocks noChangeArrowheads="1"/>
          </p:cNvSpPr>
          <p:nvPr/>
        </p:nvSpPr>
        <p:spPr bwMode="auto">
          <a:xfrm>
            <a:off x="6805613" y="1844675"/>
            <a:ext cx="1727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2100">
                <a:solidFill>
                  <a:srgbClr val="663300"/>
                </a:solidFill>
              </a:rPr>
              <a:t>outputs</a:t>
            </a:r>
          </a:p>
        </p:txBody>
      </p:sp>
      <p:sp>
        <p:nvSpPr>
          <p:cNvPr id="5158" name="Text Box 39"/>
          <p:cNvSpPr txBox="1">
            <a:spLocks noChangeArrowheads="1"/>
          </p:cNvSpPr>
          <p:nvPr/>
        </p:nvSpPr>
        <p:spPr bwMode="auto">
          <a:xfrm>
            <a:off x="1547813" y="2997200"/>
            <a:ext cx="11525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fa-IR" sz="2100">
                <a:solidFill>
                  <a:srgbClr val="663300"/>
                </a:solidFill>
              </a:rPr>
              <a:t>Current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fa-IR" sz="2100">
                <a:solidFill>
                  <a:srgbClr val="663300"/>
                </a:solidFill>
              </a:rPr>
              <a:t>State</a:t>
            </a:r>
          </a:p>
        </p:txBody>
      </p:sp>
      <p:sp>
        <p:nvSpPr>
          <p:cNvPr id="5159" name="Text Box 40"/>
          <p:cNvSpPr txBox="1">
            <a:spLocks noChangeArrowheads="1"/>
          </p:cNvSpPr>
          <p:nvPr/>
        </p:nvSpPr>
        <p:spPr bwMode="auto">
          <a:xfrm>
            <a:off x="6875463" y="2852738"/>
            <a:ext cx="1152525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fa-IR" sz="2100">
                <a:solidFill>
                  <a:srgbClr val="663300"/>
                </a:solidFill>
              </a:rPr>
              <a:t>Next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fa-IR" sz="2100">
                <a:solidFill>
                  <a:srgbClr val="663300"/>
                </a:solidFill>
              </a:rPr>
              <a:t>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3CBCDDF-675D-49F1-8228-99C2773720FD}" type="slidenum">
              <a:rPr lang="en-US" altLang="fa-IR" sz="1300" b="0">
                <a:latin typeface="Arial" panose="020B0604020202020204" pitchFamily="34" charset="0"/>
              </a:rPr>
              <a:pPr/>
              <a:t>4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Asynch. Sequential Circuit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fa-IR" smtClean="0"/>
              <a:t>y</a:t>
            </a:r>
            <a:r>
              <a:rPr lang="en-US" altLang="fa-IR" baseline="-25000" smtClean="0"/>
              <a:t>i</a:t>
            </a:r>
            <a:r>
              <a:rPr lang="en-US" altLang="fa-IR" smtClean="0"/>
              <a:t> = Y</a:t>
            </a:r>
            <a:r>
              <a:rPr lang="en-US" altLang="fa-IR" baseline="-25000" smtClean="0"/>
              <a:t>i</a:t>
            </a:r>
            <a:r>
              <a:rPr lang="en-US" altLang="fa-IR" smtClean="0"/>
              <a:t> in steady state (but may be different during transition)</a:t>
            </a:r>
          </a:p>
          <a:p>
            <a:pPr lvl="1" eaLnBrk="1" hangingPunct="1"/>
            <a:r>
              <a:rPr lang="en-US" altLang="fa-IR" smtClean="0"/>
              <a:t>Simultaneous change in two (or more) inputs is prohibited.</a:t>
            </a:r>
          </a:p>
          <a:p>
            <a:pPr lvl="2" eaLnBrk="1" hangingPunct="1"/>
            <a:r>
              <a:rPr lang="en-US" altLang="fa-IR" smtClean="0"/>
              <a:t>The time between two changes must be greater than the time of stability.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87898A1-4C48-4090-B416-E3D4A3870183}" type="slidenum">
              <a:rPr lang="en-US" altLang="fa-IR" sz="1300" b="0">
                <a:latin typeface="Arial" panose="020B0604020202020204" pitchFamily="34" charset="0"/>
              </a:rPr>
              <a:pPr/>
              <a:t>5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Advantages and Disadvantages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Advantages:</a:t>
            </a:r>
          </a:p>
          <a:p>
            <a:pPr lvl="1" eaLnBrk="1" hangingPunct="1"/>
            <a:r>
              <a:rPr lang="en-US" altLang="fa-IR" smtClean="0"/>
              <a:t>Low power</a:t>
            </a:r>
          </a:p>
          <a:p>
            <a:pPr lvl="1" eaLnBrk="1" hangingPunct="1"/>
            <a:r>
              <a:rPr lang="en-US" altLang="fa-IR" smtClean="0"/>
              <a:t>High performance</a:t>
            </a:r>
          </a:p>
          <a:p>
            <a:pPr lvl="1" eaLnBrk="1" hangingPunct="1"/>
            <a:r>
              <a:rPr lang="en-US" altLang="fa-IR" smtClean="0"/>
              <a:t>No need for clock</a:t>
            </a:r>
          </a:p>
          <a:p>
            <a:pPr eaLnBrk="1" hangingPunct="1"/>
            <a:r>
              <a:rPr lang="en-US" altLang="fa-IR" smtClean="0"/>
              <a:t>Disadvantages:</a:t>
            </a:r>
          </a:p>
          <a:p>
            <a:pPr lvl="1" eaLnBrk="1" hangingPunct="1"/>
            <a:r>
              <a:rPr lang="en-US" altLang="fa-IR" smtClean="0"/>
              <a:t>Complexity of design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57CEACF-3EFB-40DB-8265-CCA1A29FF5A5}" type="slidenum">
              <a:rPr lang="en-US" altLang="fa-IR" sz="1300" b="0">
                <a:latin typeface="Arial" panose="020B0604020202020204" pitchFamily="34" charset="0"/>
              </a:rPr>
              <a:pPr/>
              <a:t>6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Analysis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4724400"/>
            <a:ext cx="8785225" cy="1296988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Find feedback loops and name feedback variables appropriately.</a:t>
            </a: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Find boolean expressions of Y</a:t>
            </a:r>
            <a:r>
              <a:rPr lang="en-US" altLang="fa-IR" sz="2000" baseline="-25000" smtClean="0"/>
              <a:t>i</a:t>
            </a:r>
            <a:r>
              <a:rPr lang="en-US" altLang="fa-IR" sz="2000" smtClean="0"/>
              <a:t>’s in terms of y</a:t>
            </a:r>
            <a:r>
              <a:rPr lang="en-US" altLang="fa-IR" sz="2000" baseline="-25000" smtClean="0"/>
              <a:t>i</a:t>
            </a:r>
            <a:r>
              <a:rPr lang="en-US" altLang="fa-IR" sz="2000" smtClean="0"/>
              <a:t>’s and inputs.</a:t>
            </a:r>
          </a:p>
        </p:txBody>
      </p:sp>
      <p:grpSp>
        <p:nvGrpSpPr>
          <p:cNvPr id="8197" name="Group 1"/>
          <p:cNvGrpSpPr>
            <a:grpSpLocks/>
          </p:cNvGrpSpPr>
          <p:nvPr/>
        </p:nvGrpSpPr>
        <p:grpSpPr bwMode="auto">
          <a:xfrm>
            <a:off x="827088" y="1268413"/>
            <a:ext cx="6049962" cy="3311525"/>
            <a:chOff x="827088" y="1268413"/>
            <a:chExt cx="6049962" cy="3311525"/>
          </a:xfrm>
        </p:grpSpPr>
        <p:sp>
          <p:nvSpPr>
            <p:cNvPr id="8199" name="Line 6"/>
            <p:cNvSpPr>
              <a:spLocks noChangeShapeType="1"/>
            </p:cNvSpPr>
            <p:nvPr/>
          </p:nvSpPr>
          <p:spPr bwMode="auto">
            <a:xfrm>
              <a:off x="2393950" y="3028950"/>
              <a:ext cx="730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00" name="Line 7"/>
            <p:cNvSpPr>
              <a:spLocks noChangeShapeType="1"/>
            </p:cNvSpPr>
            <p:nvPr/>
          </p:nvSpPr>
          <p:spPr bwMode="auto">
            <a:xfrm>
              <a:off x="2411413" y="3860800"/>
              <a:ext cx="18002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grpSp>
          <p:nvGrpSpPr>
            <p:cNvPr id="8201" name="Group 8"/>
            <p:cNvGrpSpPr>
              <a:grpSpLocks/>
            </p:cNvGrpSpPr>
            <p:nvPr/>
          </p:nvGrpSpPr>
          <p:grpSpPr bwMode="auto">
            <a:xfrm>
              <a:off x="3124200" y="2800350"/>
              <a:ext cx="381000" cy="457200"/>
              <a:chOff x="4512" y="2688"/>
              <a:chExt cx="432" cy="480"/>
            </a:xfrm>
          </p:grpSpPr>
          <p:sp>
            <p:nvSpPr>
              <p:cNvPr id="8242" name="AutoShape 9"/>
              <p:cNvSpPr>
                <a:spLocks noChangeArrowheads="1"/>
              </p:cNvSpPr>
              <p:nvPr/>
            </p:nvSpPr>
            <p:spPr bwMode="auto">
              <a:xfrm rot="5400000">
                <a:off x="4450" y="2750"/>
                <a:ext cx="480" cy="355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8243" name="Oval 10"/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</p:grpSp>
        <p:sp>
          <p:nvSpPr>
            <p:cNvPr id="8202" name="AutoShape 14"/>
            <p:cNvSpPr>
              <a:spLocks noChangeArrowheads="1"/>
            </p:cNvSpPr>
            <p:nvPr/>
          </p:nvSpPr>
          <p:spPr bwMode="auto">
            <a:xfrm>
              <a:off x="4191000" y="3729038"/>
              <a:ext cx="609600" cy="533400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03" name="Line 17"/>
            <p:cNvSpPr>
              <a:spLocks noChangeShapeType="1"/>
            </p:cNvSpPr>
            <p:nvPr/>
          </p:nvSpPr>
          <p:spPr bwMode="auto">
            <a:xfrm>
              <a:off x="1619250" y="4148138"/>
              <a:ext cx="1473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grpSp>
          <p:nvGrpSpPr>
            <p:cNvPr id="8204" name="Group 18"/>
            <p:cNvGrpSpPr>
              <a:grpSpLocks/>
            </p:cNvGrpSpPr>
            <p:nvPr/>
          </p:nvGrpSpPr>
          <p:grpSpPr bwMode="auto">
            <a:xfrm>
              <a:off x="3092450" y="3932238"/>
              <a:ext cx="381000" cy="457200"/>
              <a:chOff x="4512" y="2688"/>
              <a:chExt cx="432" cy="480"/>
            </a:xfrm>
          </p:grpSpPr>
          <p:sp>
            <p:nvSpPr>
              <p:cNvPr id="8240" name="AutoShape 19"/>
              <p:cNvSpPr>
                <a:spLocks noChangeArrowheads="1"/>
              </p:cNvSpPr>
              <p:nvPr/>
            </p:nvSpPr>
            <p:spPr bwMode="auto">
              <a:xfrm rot="5400000">
                <a:off x="4450" y="2750"/>
                <a:ext cx="480" cy="355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8241" name="Oval 20"/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</p:grpSp>
        <p:sp>
          <p:nvSpPr>
            <p:cNvPr id="8205" name="Line 22"/>
            <p:cNvSpPr>
              <a:spLocks noChangeShapeType="1"/>
            </p:cNvSpPr>
            <p:nvPr/>
          </p:nvSpPr>
          <p:spPr bwMode="auto">
            <a:xfrm>
              <a:off x="3419475" y="4148138"/>
              <a:ext cx="7715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06" name="AutoShape 25"/>
            <p:cNvSpPr>
              <a:spLocks noChangeArrowheads="1"/>
            </p:cNvSpPr>
            <p:nvPr/>
          </p:nvSpPr>
          <p:spPr bwMode="auto">
            <a:xfrm>
              <a:off x="4191000" y="2890838"/>
              <a:ext cx="609600" cy="533400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07" name="Line 26"/>
            <p:cNvSpPr>
              <a:spLocks noChangeShapeType="1"/>
            </p:cNvSpPr>
            <p:nvPr/>
          </p:nvSpPr>
          <p:spPr bwMode="auto">
            <a:xfrm>
              <a:off x="1258888" y="2132013"/>
              <a:ext cx="29527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08" name="Line 27"/>
            <p:cNvSpPr>
              <a:spLocks noChangeShapeType="1"/>
            </p:cNvSpPr>
            <p:nvPr/>
          </p:nvSpPr>
          <p:spPr bwMode="auto">
            <a:xfrm flipV="1">
              <a:off x="2411413" y="2995613"/>
              <a:ext cx="0" cy="8651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09" name="Line 28"/>
            <p:cNvSpPr>
              <a:spLocks noChangeShapeType="1"/>
            </p:cNvSpPr>
            <p:nvPr/>
          </p:nvSpPr>
          <p:spPr bwMode="auto">
            <a:xfrm>
              <a:off x="1187450" y="3355975"/>
              <a:ext cx="3003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10" name="Line 29"/>
            <p:cNvSpPr>
              <a:spLocks noChangeShapeType="1"/>
            </p:cNvSpPr>
            <p:nvPr/>
          </p:nvSpPr>
          <p:spPr bwMode="auto">
            <a:xfrm flipV="1">
              <a:off x="2411413" y="2132013"/>
              <a:ext cx="0" cy="876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11" name="Line 30"/>
            <p:cNvSpPr>
              <a:spLocks noChangeShapeType="1"/>
            </p:cNvSpPr>
            <p:nvPr/>
          </p:nvSpPr>
          <p:spPr bwMode="auto">
            <a:xfrm>
              <a:off x="3419475" y="2995613"/>
              <a:ext cx="7921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12" name="AutoShape 34"/>
            <p:cNvSpPr>
              <a:spLocks noChangeArrowheads="1"/>
            </p:cNvSpPr>
            <p:nvPr/>
          </p:nvSpPr>
          <p:spPr bwMode="auto">
            <a:xfrm flipH="1">
              <a:off x="5486400" y="3271838"/>
              <a:ext cx="654050" cy="700087"/>
            </a:xfrm>
            <a:prstGeom prst="moon">
              <a:avLst>
                <a:gd name="adj" fmla="val 8384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13" name="Line 36"/>
            <p:cNvSpPr>
              <a:spLocks noChangeShapeType="1"/>
            </p:cNvSpPr>
            <p:nvPr/>
          </p:nvSpPr>
          <p:spPr bwMode="auto">
            <a:xfrm>
              <a:off x="4800600" y="3957638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14" name="Line 37"/>
            <p:cNvSpPr>
              <a:spLocks noChangeShapeType="1"/>
            </p:cNvSpPr>
            <p:nvPr/>
          </p:nvSpPr>
          <p:spPr bwMode="auto">
            <a:xfrm>
              <a:off x="5257800" y="3805238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15" name="Line 38"/>
            <p:cNvSpPr>
              <a:spLocks noChangeShapeType="1"/>
            </p:cNvSpPr>
            <p:nvPr/>
          </p:nvSpPr>
          <p:spPr bwMode="auto">
            <a:xfrm>
              <a:off x="5257800" y="3500438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16" name="Line 39"/>
            <p:cNvSpPr>
              <a:spLocks noChangeShapeType="1"/>
            </p:cNvSpPr>
            <p:nvPr/>
          </p:nvSpPr>
          <p:spPr bwMode="auto">
            <a:xfrm>
              <a:off x="4800600" y="3119438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17" name="Line 40"/>
            <p:cNvSpPr>
              <a:spLocks noChangeShapeType="1"/>
            </p:cNvSpPr>
            <p:nvPr/>
          </p:nvSpPr>
          <p:spPr bwMode="auto">
            <a:xfrm flipV="1">
              <a:off x="5257800" y="2347913"/>
              <a:ext cx="34925" cy="11525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18" name="Line 41"/>
            <p:cNvSpPr>
              <a:spLocks noChangeShapeType="1"/>
            </p:cNvSpPr>
            <p:nvPr/>
          </p:nvSpPr>
          <p:spPr bwMode="auto">
            <a:xfrm flipV="1">
              <a:off x="5257800" y="3805238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19" name="Line 42"/>
            <p:cNvSpPr>
              <a:spLocks noChangeShapeType="1"/>
            </p:cNvSpPr>
            <p:nvPr/>
          </p:nvSpPr>
          <p:spPr bwMode="auto">
            <a:xfrm flipV="1">
              <a:off x="6172200" y="3644900"/>
              <a:ext cx="704850" cy="7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20" name="Text Box 43"/>
            <p:cNvSpPr txBox="1">
              <a:spLocks noChangeArrowheads="1"/>
            </p:cNvSpPr>
            <p:nvPr/>
          </p:nvSpPr>
          <p:spPr bwMode="auto">
            <a:xfrm>
              <a:off x="6248400" y="3271838"/>
              <a:ext cx="45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Arial" panose="020B0604020202020204" pitchFamily="34" charset="0"/>
                </a:rPr>
                <a:t>Y</a:t>
              </a:r>
              <a:r>
                <a:rPr lang="en-US" altLang="fa-IR" sz="2000" b="0" baseline="-25000">
                  <a:latin typeface="Arial" panose="020B0604020202020204" pitchFamily="34" charset="0"/>
                </a:rPr>
                <a:t>2</a:t>
              </a:r>
              <a:endParaRPr lang="en-US" altLang="fa-IR" sz="2000" b="0">
                <a:latin typeface="Arial" panose="020B0604020202020204" pitchFamily="34" charset="0"/>
              </a:endParaRPr>
            </a:p>
          </p:txBody>
        </p:sp>
        <p:sp>
          <p:nvSpPr>
            <p:cNvPr id="8221" name="AutoShape 44"/>
            <p:cNvSpPr>
              <a:spLocks noChangeArrowheads="1"/>
            </p:cNvSpPr>
            <p:nvPr/>
          </p:nvSpPr>
          <p:spPr bwMode="auto">
            <a:xfrm flipH="1">
              <a:off x="5502275" y="1844675"/>
              <a:ext cx="654050" cy="700088"/>
            </a:xfrm>
            <a:prstGeom prst="moon">
              <a:avLst>
                <a:gd name="adj" fmla="val 8384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22" name="Line 45"/>
            <p:cNvSpPr>
              <a:spLocks noChangeShapeType="1"/>
            </p:cNvSpPr>
            <p:nvPr/>
          </p:nvSpPr>
          <p:spPr bwMode="auto">
            <a:xfrm>
              <a:off x="5275263" y="2347913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23" name="AutoShape 46"/>
            <p:cNvSpPr>
              <a:spLocks noChangeArrowheads="1"/>
            </p:cNvSpPr>
            <p:nvPr/>
          </p:nvSpPr>
          <p:spPr bwMode="auto">
            <a:xfrm>
              <a:off x="4211638" y="1771650"/>
              <a:ext cx="609600" cy="533400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24" name="Line 47"/>
            <p:cNvSpPr>
              <a:spLocks noChangeShapeType="1"/>
            </p:cNvSpPr>
            <p:nvPr/>
          </p:nvSpPr>
          <p:spPr bwMode="auto">
            <a:xfrm>
              <a:off x="4787900" y="2060575"/>
              <a:ext cx="7921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25" name="Line 48"/>
            <p:cNvSpPr>
              <a:spLocks noChangeShapeType="1"/>
            </p:cNvSpPr>
            <p:nvPr/>
          </p:nvSpPr>
          <p:spPr bwMode="auto">
            <a:xfrm>
              <a:off x="6156325" y="2187575"/>
              <a:ext cx="720725" cy="15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26" name="Text Box 49"/>
            <p:cNvSpPr txBox="1">
              <a:spLocks noChangeArrowheads="1"/>
            </p:cNvSpPr>
            <p:nvPr/>
          </p:nvSpPr>
          <p:spPr bwMode="auto">
            <a:xfrm>
              <a:off x="6232525" y="1806575"/>
              <a:ext cx="45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Arial" panose="020B0604020202020204" pitchFamily="34" charset="0"/>
                </a:rPr>
                <a:t>Y</a:t>
              </a:r>
              <a:r>
                <a:rPr lang="en-US" altLang="fa-IR" sz="2000" b="0" baseline="-25000">
                  <a:latin typeface="Arial" panose="020B0604020202020204" pitchFamily="34" charset="0"/>
                </a:rPr>
                <a:t>1</a:t>
              </a:r>
              <a:endParaRPr lang="en-US" altLang="fa-IR" sz="2000" b="0">
                <a:latin typeface="Arial" panose="020B0604020202020204" pitchFamily="34" charset="0"/>
              </a:endParaRPr>
            </a:p>
          </p:txBody>
        </p:sp>
        <p:sp>
          <p:nvSpPr>
            <p:cNvPr id="8227" name="Text Box 50"/>
            <p:cNvSpPr txBox="1">
              <a:spLocks noChangeArrowheads="1"/>
            </p:cNvSpPr>
            <p:nvPr/>
          </p:nvSpPr>
          <p:spPr bwMode="auto">
            <a:xfrm>
              <a:off x="827088" y="1916113"/>
              <a:ext cx="457200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8228" name="Oval 51"/>
            <p:cNvSpPr>
              <a:spLocks noChangeArrowheads="1"/>
            </p:cNvSpPr>
            <p:nvPr/>
          </p:nvSpPr>
          <p:spPr bwMode="auto">
            <a:xfrm>
              <a:off x="2366963" y="2106613"/>
              <a:ext cx="71437" cy="714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29" name="Oval 52"/>
            <p:cNvSpPr>
              <a:spLocks noChangeArrowheads="1"/>
            </p:cNvSpPr>
            <p:nvPr/>
          </p:nvSpPr>
          <p:spPr bwMode="auto">
            <a:xfrm>
              <a:off x="2376488" y="2997200"/>
              <a:ext cx="71437" cy="71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30" name="Line 53"/>
            <p:cNvSpPr>
              <a:spLocks noChangeShapeType="1"/>
            </p:cNvSpPr>
            <p:nvPr/>
          </p:nvSpPr>
          <p:spPr bwMode="auto">
            <a:xfrm flipV="1">
              <a:off x="1187450" y="3355975"/>
              <a:ext cx="0" cy="12239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31" name="Line 54"/>
            <p:cNvSpPr>
              <a:spLocks noChangeShapeType="1"/>
            </p:cNvSpPr>
            <p:nvPr/>
          </p:nvSpPr>
          <p:spPr bwMode="auto">
            <a:xfrm>
              <a:off x="1208088" y="4579938"/>
              <a:ext cx="56689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32" name="Line 55"/>
            <p:cNvSpPr>
              <a:spLocks noChangeShapeType="1"/>
            </p:cNvSpPr>
            <p:nvPr/>
          </p:nvSpPr>
          <p:spPr bwMode="auto">
            <a:xfrm flipV="1">
              <a:off x="6877050" y="3644900"/>
              <a:ext cx="0" cy="9350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33" name="Line 56"/>
            <p:cNvSpPr>
              <a:spLocks noChangeShapeType="1"/>
            </p:cNvSpPr>
            <p:nvPr/>
          </p:nvSpPr>
          <p:spPr bwMode="auto">
            <a:xfrm flipV="1">
              <a:off x="6877050" y="1268413"/>
              <a:ext cx="0" cy="9350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34" name="Line 57"/>
            <p:cNvSpPr>
              <a:spLocks noChangeShapeType="1"/>
            </p:cNvSpPr>
            <p:nvPr/>
          </p:nvSpPr>
          <p:spPr bwMode="auto">
            <a:xfrm>
              <a:off x="1619250" y="1268413"/>
              <a:ext cx="525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35" name="Line 58"/>
            <p:cNvSpPr>
              <a:spLocks noChangeShapeType="1"/>
            </p:cNvSpPr>
            <p:nvPr/>
          </p:nvSpPr>
          <p:spPr bwMode="auto">
            <a:xfrm flipV="1">
              <a:off x="1619250" y="1268413"/>
              <a:ext cx="0" cy="2879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36" name="Line 59"/>
            <p:cNvSpPr>
              <a:spLocks noChangeShapeType="1"/>
            </p:cNvSpPr>
            <p:nvPr/>
          </p:nvSpPr>
          <p:spPr bwMode="auto">
            <a:xfrm>
              <a:off x="1619250" y="1916113"/>
              <a:ext cx="25923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37" name="Oval 60"/>
            <p:cNvSpPr>
              <a:spLocks noChangeArrowheads="1"/>
            </p:cNvSpPr>
            <p:nvPr/>
          </p:nvSpPr>
          <p:spPr bwMode="auto">
            <a:xfrm>
              <a:off x="1581150" y="1895475"/>
              <a:ext cx="71438" cy="71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38" name="Text Box 61"/>
            <p:cNvSpPr txBox="1">
              <a:spLocks noChangeArrowheads="1"/>
            </p:cNvSpPr>
            <p:nvPr/>
          </p:nvSpPr>
          <p:spPr bwMode="auto">
            <a:xfrm>
              <a:off x="1116013" y="2924175"/>
              <a:ext cx="45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Arial" panose="020B0604020202020204" pitchFamily="34" charset="0"/>
                </a:rPr>
                <a:t>y</a:t>
              </a:r>
              <a:r>
                <a:rPr lang="en-US" altLang="fa-IR" sz="2000" b="0" baseline="-25000">
                  <a:latin typeface="Arial" panose="020B0604020202020204" pitchFamily="34" charset="0"/>
                </a:rPr>
                <a:t>2</a:t>
              </a:r>
              <a:endParaRPr lang="en-US" altLang="fa-IR" sz="2000" b="0">
                <a:latin typeface="Arial" panose="020B0604020202020204" pitchFamily="34" charset="0"/>
              </a:endParaRPr>
            </a:p>
          </p:txBody>
        </p:sp>
        <p:sp>
          <p:nvSpPr>
            <p:cNvPr id="8239" name="Text Box 62"/>
            <p:cNvSpPr txBox="1">
              <a:spLocks noChangeArrowheads="1"/>
            </p:cNvSpPr>
            <p:nvPr/>
          </p:nvSpPr>
          <p:spPr bwMode="auto">
            <a:xfrm>
              <a:off x="1187450" y="1628775"/>
              <a:ext cx="45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Arial" panose="020B0604020202020204" pitchFamily="34" charset="0"/>
                </a:rPr>
                <a:t>y</a:t>
              </a:r>
              <a:r>
                <a:rPr lang="en-US" altLang="fa-IR" sz="2000" b="0" baseline="-25000">
                  <a:latin typeface="Arial" panose="020B0604020202020204" pitchFamily="34" charset="0"/>
                </a:rPr>
                <a:t>1</a:t>
              </a:r>
              <a:endParaRPr lang="en-US" altLang="fa-IR" sz="2000" b="0">
                <a:latin typeface="Arial" panose="020B0604020202020204" pitchFamily="34" charset="0"/>
              </a:endParaRPr>
            </a:p>
          </p:txBody>
        </p:sp>
      </p:grpSp>
      <p:sp>
        <p:nvSpPr>
          <p:cNvPr id="8198" name="Text Box 63"/>
          <p:cNvSpPr txBox="1">
            <a:spLocks noChangeArrowheads="1"/>
          </p:cNvSpPr>
          <p:nvPr/>
        </p:nvSpPr>
        <p:spPr bwMode="auto">
          <a:xfrm>
            <a:off x="3995738" y="5591175"/>
            <a:ext cx="36258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Arial" panose="020B0604020202020204" pitchFamily="34" charset="0"/>
              </a:rPr>
              <a:t>Y</a:t>
            </a:r>
            <a:r>
              <a:rPr lang="en-US" altLang="fa-IR" sz="2000" b="0" baseline="-25000">
                <a:latin typeface="Arial" panose="020B0604020202020204" pitchFamily="34" charset="0"/>
              </a:rPr>
              <a:t>1</a:t>
            </a:r>
            <a:r>
              <a:rPr lang="en-US" altLang="fa-IR" sz="2000" b="0">
                <a:latin typeface="Arial" panose="020B0604020202020204" pitchFamily="34" charset="0"/>
              </a:rPr>
              <a:t> = x.y</a:t>
            </a:r>
            <a:r>
              <a:rPr lang="en-US" altLang="fa-IR" sz="2000" b="0" baseline="-25000">
                <a:latin typeface="Arial" panose="020B0604020202020204" pitchFamily="34" charset="0"/>
              </a:rPr>
              <a:t>1</a:t>
            </a:r>
            <a:r>
              <a:rPr lang="en-US" altLang="fa-IR" sz="2000" b="0">
                <a:latin typeface="Arial" panose="020B0604020202020204" pitchFamily="34" charset="0"/>
              </a:rPr>
              <a:t> + x’.y</a:t>
            </a:r>
            <a:r>
              <a:rPr lang="en-US" altLang="fa-IR" sz="2000" b="0" baseline="-25000">
                <a:latin typeface="Arial" panose="020B0604020202020204" pitchFamily="34" charset="0"/>
              </a:rPr>
              <a:t>2</a:t>
            </a:r>
          </a:p>
          <a:p>
            <a:r>
              <a:rPr lang="en-US" altLang="fa-IR" sz="2000" b="0">
                <a:latin typeface="Arial" panose="020B0604020202020204" pitchFamily="34" charset="0"/>
              </a:rPr>
              <a:t>Y</a:t>
            </a:r>
            <a:r>
              <a:rPr lang="en-US" altLang="fa-IR" sz="2000" b="0" baseline="-25000">
                <a:latin typeface="Arial" panose="020B0604020202020204" pitchFamily="34" charset="0"/>
              </a:rPr>
              <a:t>2</a:t>
            </a:r>
            <a:r>
              <a:rPr lang="en-US" altLang="fa-IR" sz="2000" b="0">
                <a:latin typeface="Arial" panose="020B0604020202020204" pitchFamily="34" charset="0"/>
              </a:rPr>
              <a:t> = x.y</a:t>
            </a:r>
            <a:r>
              <a:rPr lang="en-US" altLang="fa-IR" sz="2000" b="0" baseline="-25000">
                <a:latin typeface="Arial" panose="020B0604020202020204" pitchFamily="34" charset="0"/>
              </a:rPr>
              <a:t>1</a:t>
            </a:r>
            <a:r>
              <a:rPr lang="en-US" altLang="fa-IR" sz="2000" b="0">
                <a:latin typeface="Arial" panose="020B0604020202020204" pitchFamily="34" charset="0"/>
              </a:rPr>
              <a:t>’ + x’.y</a:t>
            </a:r>
            <a:r>
              <a:rPr lang="en-US" altLang="fa-IR" sz="2000" b="0" baseline="-25000">
                <a:latin typeface="Arial" panose="020B0604020202020204" pitchFamily="34" charset="0"/>
              </a:rPr>
              <a:t>2</a:t>
            </a:r>
          </a:p>
          <a:p>
            <a:endParaRPr lang="en-US" altLang="fa-IR" sz="20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E635516-46E7-418F-8F47-242137E780B1}" type="slidenum">
              <a:rPr lang="en-US" altLang="fa-IR" sz="1300" b="0">
                <a:latin typeface="Arial" panose="020B0604020202020204" pitchFamily="34" charset="0"/>
              </a:rPr>
              <a:pPr/>
              <a:t>7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Analysis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908050"/>
            <a:ext cx="8785225" cy="252095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AutoNum type="arabicPeriod" startAt="3"/>
            </a:pPr>
            <a:r>
              <a:rPr lang="en-US" altLang="fa-IR" smtClean="0"/>
              <a:t>Draw a map:</a:t>
            </a:r>
          </a:p>
          <a:p>
            <a:pPr lvl="2" eaLnBrk="1" hangingPunct="1"/>
            <a:r>
              <a:rPr lang="en-US" altLang="fa-IR" smtClean="0"/>
              <a:t>rows: y</a:t>
            </a:r>
            <a:r>
              <a:rPr lang="en-US" altLang="fa-IR" baseline="-25000" smtClean="0"/>
              <a:t>i</a:t>
            </a:r>
            <a:r>
              <a:rPr lang="en-US" altLang="fa-IR" smtClean="0"/>
              <a:t>’s</a:t>
            </a:r>
          </a:p>
          <a:p>
            <a:pPr lvl="2" eaLnBrk="1" hangingPunct="1"/>
            <a:r>
              <a:rPr lang="en-US" altLang="fa-IR" smtClean="0"/>
              <a:t>columns: inputs</a:t>
            </a:r>
          </a:p>
          <a:p>
            <a:pPr lvl="2" eaLnBrk="1" hangingPunct="1"/>
            <a:r>
              <a:rPr lang="en-US" altLang="fa-IR" smtClean="0"/>
              <a:t>entries: Y</a:t>
            </a:r>
            <a:r>
              <a:rPr lang="en-US" altLang="fa-IR" baseline="-25000" smtClean="0"/>
              <a:t>i</a:t>
            </a:r>
            <a:r>
              <a:rPr lang="en-US" altLang="fa-IR" smtClean="0"/>
              <a:t>’s</a:t>
            </a:r>
          </a:p>
        </p:txBody>
      </p:sp>
      <p:sp>
        <p:nvSpPr>
          <p:cNvPr id="9221" name="Text Box 49"/>
          <p:cNvSpPr txBox="1">
            <a:spLocks noChangeArrowheads="1"/>
          </p:cNvSpPr>
          <p:nvPr/>
        </p:nvSpPr>
        <p:spPr bwMode="auto">
          <a:xfrm>
            <a:off x="1044575" y="5876925"/>
            <a:ext cx="216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Arial" panose="020B0604020202020204" pitchFamily="34" charset="0"/>
              </a:rPr>
              <a:t>Y</a:t>
            </a:r>
            <a:r>
              <a:rPr lang="en-US" altLang="fa-IR" sz="2000" b="0" baseline="-25000">
                <a:latin typeface="Arial" panose="020B0604020202020204" pitchFamily="34" charset="0"/>
              </a:rPr>
              <a:t>1</a:t>
            </a:r>
            <a:r>
              <a:rPr lang="en-US" altLang="fa-IR" sz="2000" b="0">
                <a:latin typeface="Arial" panose="020B0604020202020204" pitchFamily="34" charset="0"/>
              </a:rPr>
              <a:t> = x.y</a:t>
            </a:r>
            <a:r>
              <a:rPr lang="en-US" altLang="fa-IR" sz="2000" b="0" baseline="-25000">
                <a:latin typeface="Arial" panose="020B0604020202020204" pitchFamily="34" charset="0"/>
              </a:rPr>
              <a:t>1</a:t>
            </a:r>
            <a:r>
              <a:rPr lang="en-US" altLang="fa-IR" sz="2000" b="0">
                <a:latin typeface="Arial" panose="020B0604020202020204" pitchFamily="34" charset="0"/>
              </a:rPr>
              <a:t> + x’.y</a:t>
            </a:r>
            <a:r>
              <a:rPr lang="en-US" altLang="fa-IR" sz="2000" b="0" baseline="-25000">
                <a:latin typeface="Arial" panose="020B0604020202020204" pitchFamily="34" charset="0"/>
              </a:rPr>
              <a:t>2</a:t>
            </a:r>
            <a:endParaRPr lang="en-US" altLang="fa-IR" sz="2000" b="0">
              <a:latin typeface="Arial" panose="020B0604020202020204" pitchFamily="34" charset="0"/>
            </a:endParaRPr>
          </a:p>
        </p:txBody>
      </p:sp>
      <p:sp>
        <p:nvSpPr>
          <p:cNvPr id="9222" name="Rectangle 55"/>
          <p:cNvSpPr>
            <a:spLocks noChangeArrowheads="1"/>
          </p:cNvSpPr>
          <p:nvPr/>
        </p:nvSpPr>
        <p:spPr bwMode="auto">
          <a:xfrm rot="5400000">
            <a:off x="1000919" y="4126707"/>
            <a:ext cx="2300287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9223" name="Line 56"/>
          <p:cNvSpPr>
            <a:spLocks noChangeShapeType="1"/>
          </p:cNvSpPr>
          <p:nvPr/>
        </p:nvSpPr>
        <p:spPr bwMode="auto">
          <a:xfrm rot="5400000">
            <a:off x="1025526" y="4638675"/>
            <a:ext cx="2278062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4" name="Line 57"/>
          <p:cNvSpPr>
            <a:spLocks noChangeShapeType="1"/>
          </p:cNvSpPr>
          <p:nvPr/>
        </p:nvSpPr>
        <p:spPr bwMode="auto">
          <a:xfrm rot="5400000">
            <a:off x="2150269" y="4706144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5" name="Line 59"/>
          <p:cNvSpPr>
            <a:spLocks noChangeShapeType="1"/>
          </p:cNvSpPr>
          <p:nvPr/>
        </p:nvSpPr>
        <p:spPr bwMode="auto">
          <a:xfrm rot="5400000">
            <a:off x="2150269" y="4129882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6" name="Line 60"/>
          <p:cNvSpPr>
            <a:spLocks noChangeShapeType="1"/>
          </p:cNvSpPr>
          <p:nvPr/>
        </p:nvSpPr>
        <p:spPr bwMode="auto">
          <a:xfrm rot="5400000">
            <a:off x="2151063" y="3552825"/>
            <a:ext cx="0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7" name="Rectangle 72"/>
          <p:cNvSpPr>
            <a:spLocks noChangeArrowheads="1"/>
          </p:cNvSpPr>
          <p:nvPr/>
        </p:nvSpPr>
        <p:spPr bwMode="auto">
          <a:xfrm>
            <a:off x="900113" y="3255963"/>
            <a:ext cx="530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 b="0">
                <a:solidFill>
                  <a:srgbClr val="996600"/>
                </a:solidFill>
                <a:latin typeface="Arial" panose="020B0604020202020204" pitchFamily="34" charset="0"/>
              </a:rPr>
              <a:t> y</a:t>
            </a:r>
            <a:r>
              <a:rPr lang="en-US" altLang="fa-IR" sz="1600" b="0" baseline="-25000">
                <a:solidFill>
                  <a:srgbClr val="996600"/>
                </a:solidFill>
                <a:latin typeface="Arial" panose="020B0604020202020204" pitchFamily="34" charset="0"/>
              </a:rPr>
              <a:t>1</a:t>
            </a:r>
            <a:r>
              <a:rPr lang="en-US" altLang="fa-IR" sz="1600" b="0">
                <a:solidFill>
                  <a:srgbClr val="996600"/>
                </a:solidFill>
                <a:latin typeface="Arial" panose="020B0604020202020204" pitchFamily="34" charset="0"/>
              </a:rPr>
              <a:t> y</a:t>
            </a:r>
            <a:r>
              <a:rPr lang="en-US" altLang="fa-IR" sz="1600" b="0" baseline="-25000">
                <a:solidFill>
                  <a:srgbClr val="996600"/>
                </a:solidFill>
                <a:latin typeface="Arial" panose="020B0604020202020204" pitchFamily="34" charset="0"/>
              </a:rPr>
              <a:t>2</a:t>
            </a:r>
            <a:r>
              <a:rPr lang="en-US" altLang="fa-IR" sz="1600" b="0">
                <a:solidFill>
                  <a:srgbClr val="996600"/>
                </a:solidFill>
                <a:latin typeface="Arial" panose="020B0604020202020204" pitchFamily="34" charset="0"/>
              </a:rPr>
              <a:t> </a:t>
            </a:r>
            <a:endParaRPr lang="en-US" altLang="fa-IR" sz="3200">
              <a:solidFill>
                <a:srgbClr val="996600"/>
              </a:solidFill>
            </a:endParaRPr>
          </a:p>
        </p:txBody>
      </p:sp>
      <p:sp>
        <p:nvSpPr>
          <p:cNvPr id="9228" name="Rectangle 76"/>
          <p:cNvSpPr>
            <a:spLocks noChangeArrowheads="1"/>
          </p:cNvSpPr>
          <p:nvPr/>
        </p:nvSpPr>
        <p:spPr bwMode="auto">
          <a:xfrm>
            <a:off x="1979613" y="2924175"/>
            <a:ext cx="176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000" b="0">
                <a:solidFill>
                  <a:srgbClr val="996600"/>
                </a:solidFill>
                <a:latin typeface="Arial" panose="020B0604020202020204" pitchFamily="34" charset="0"/>
              </a:rPr>
              <a:t>x</a:t>
            </a:r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fa-IR"/>
          </a:p>
        </p:txBody>
      </p:sp>
      <p:sp>
        <p:nvSpPr>
          <p:cNvPr id="9229" name="Rectangle 77"/>
          <p:cNvSpPr>
            <a:spLocks noChangeArrowheads="1"/>
          </p:cNvSpPr>
          <p:nvPr/>
        </p:nvSpPr>
        <p:spPr bwMode="auto">
          <a:xfrm>
            <a:off x="1260475" y="371633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9230" name="Rectangle 78"/>
          <p:cNvSpPr>
            <a:spLocks noChangeArrowheads="1"/>
          </p:cNvSpPr>
          <p:nvPr/>
        </p:nvSpPr>
        <p:spPr bwMode="auto">
          <a:xfrm>
            <a:off x="1260475" y="4219575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9231" name="Rectangle 79"/>
          <p:cNvSpPr>
            <a:spLocks noChangeArrowheads="1"/>
          </p:cNvSpPr>
          <p:nvPr/>
        </p:nvSpPr>
        <p:spPr bwMode="auto">
          <a:xfrm>
            <a:off x="1260475" y="48688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9232" name="Rectangle 80"/>
          <p:cNvSpPr>
            <a:spLocks noChangeArrowheads="1"/>
          </p:cNvSpPr>
          <p:nvPr/>
        </p:nvSpPr>
        <p:spPr bwMode="auto">
          <a:xfrm>
            <a:off x="1260475" y="5445125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9233" name="Rectangle 81"/>
          <p:cNvSpPr>
            <a:spLocks noChangeArrowheads="1"/>
          </p:cNvSpPr>
          <p:nvPr/>
        </p:nvSpPr>
        <p:spPr bwMode="auto">
          <a:xfrm>
            <a:off x="1763713" y="3211513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9234" name="Rectangle 82"/>
          <p:cNvSpPr>
            <a:spLocks noChangeArrowheads="1"/>
          </p:cNvSpPr>
          <p:nvPr/>
        </p:nvSpPr>
        <p:spPr bwMode="auto">
          <a:xfrm>
            <a:off x="2339975" y="3211513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9235" name="Rectangle 83"/>
          <p:cNvSpPr>
            <a:spLocks noChangeArrowheads="1"/>
          </p:cNvSpPr>
          <p:nvPr/>
        </p:nvSpPr>
        <p:spPr bwMode="auto">
          <a:xfrm>
            <a:off x="1763713" y="3716338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9236" name="Rectangle 88"/>
          <p:cNvSpPr>
            <a:spLocks noChangeArrowheads="1"/>
          </p:cNvSpPr>
          <p:nvPr/>
        </p:nvSpPr>
        <p:spPr bwMode="auto">
          <a:xfrm>
            <a:off x="1763713" y="421957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9237" name="Rectangle 92"/>
          <p:cNvSpPr>
            <a:spLocks noChangeArrowheads="1"/>
          </p:cNvSpPr>
          <p:nvPr/>
        </p:nvSpPr>
        <p:spPr bwMode="auto">
          <a:xfrm>
            <a:off x="2336800" y="3716338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9238" name="Rectangle 93"/>
          <p:cNvSpPr>
            <a:spLocks noChangeArrowheads="1"/>
          </p:cNvSpPr>
          <p:nvPr/>
        </p:nvSpPr>
        <p:spPr bwMode="auto">
          <a:xfrm>
            <a:off x="2339975" y="42227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9239" name="Rectangle 94"/>
          <p:cNvSpPr>
            <a:spLocks noChangeArrowheads="1"/>
          </p:cNvSpPr>
          <p:nvPr/>
        </p:nvSpPr>
        <p:spPr bwMode="auto">
          <a:xfrm>
            <a:off x="1836738" y="544830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9240" name="Rectangle 95"/>
          <p:cNvSpPr>
            <a:spLocks noChangeArrowheads="1"/>
          </p:cNvSpPr>
          <p:nvPr/>
        </p:nvSpPr>
        <p:spPr bwMode="auto">
          <a:xfrm>
            <a:off x="1763713" y="4872038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9241" name="Rectangle 96"/>
          <p:cNvSpPr>
            <a:spLocks noChangeArrowheads="1"/>
          </p:cNvSpPr>
          <p:nvPr/>
        </p:nvSpPr>
        <p:spPr bwMode="auto">
          <a:xfrm>
            <a:off x="2336800" y="4868863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9242" name="Rectangle 97"/>
          <p:cNvSpPr>
            <a:spLocks noChangeArrowheads="1"/>
          </p:cNvSpPr>
          <p:nvPr/>
        </p:nvSpPr>
        <p:spPr bwMode="auto">
          <a:xfrm>
            <a:off x="2339975" y="544830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9243" name="Text Box 98"/>
          <p:cNvSpPr txBox="1">
            <a:spLocks noChangeArrowheads="1"/>
          </p:cNvSpPr>
          <p:nvPr/>
        </p:nvSpPr>
        <p:spPr bwMode="auto">
          <a:xfrm>
            <a:off x="3419475" y="5876925"/>
            <a:ext cx="2376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Arial" panose="020B0604020202020204" pitchFamily="34" charset="0"/>
              </a:rPr>
              <a:t>Y</a:t>
            </a:r>
            <a:r>
              <a:rPr lang="en-US" altLang="fa-IR" sz="2000" b="0" baseline="-25000">
                <a:latin typeface="Arial" panose="020B0604020202020204" pitchFamily="34" charset="0"/>
              </a:rPr>
              <a:t>2</a:t>
            </a:r>
            <a:r>
              <a:rPr lang="en-US" altLang="fa-IR" sz="2000" b="0">
                <a:latin typeface="Arial" panose="020B0604020202020204" pitchFamily="34" charset="0"/>
              </a:rPr>
              <a:t> = x.y</a:t>
            </a:r>
            <a:r>
              <a:rPr lang="en-US" altLang="fa-IR" sz="2000" b="0" baseline="-25000">
                <a:latin typeface="Arial" panose="020B0604020202020204" pitchFamily="34" charset="0"/>
              </a:rPr>
              <a:t>1</a:t>
            </a:r>
            <a:r>
              <a:rPr lang="en-US" altLang="fa-IR" sz="2000" b="0">
                <a:latin typeface="Arial" panose="020B0604020202020204" pitchFamily="34" charset="0"/>
              </a:rPr>
              <a:t>’ + x’.y</a:t>
            </a:r>
            <a:r>
              <a:rPr lang="en-US" altLang="fa-IR" sz="2000" b="0" baseline="-25000">
                <a:latin typeface="Arial" panose="020B0604020202020204" pitchFamily="34" charset="0"/>
              </a:rPr>
              <a:t>2</a:t>
            </a:r>
            <a:endParaRPr lang="en-US" altLang="fa-IR" sz="2000" b="0">
              <a:latin typeface="Arial" panose="020B0604020202020204" pitchFamily="34" charset="0"/>
            </a:endParaRPr>
          </a:p>
        </p:txBody>
      </p:sp>
      <p:sp>
        <p:nvSpPr>
          <p:cNvPr id="9244" name="Rectangle 99"/>
          <p:cNvSpPr>
            <a:spLocks noChangeArrowheads="1"/>
          </p:cNvSpPr>
          <p:nvPr/>
        </p:nvSpPr>
        <p:spPr bwMode="auto">
          <a:xfrm rot="5400000">
            <a:off x="3323431" y="4126707"/>
            <a:ext cx="2300287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9245" name="Line 100"/>
          <p:cNvSpPr>
            <a:spLocks noChangeShapeType="1"/>
          </p:cNvSpPr>
          <p:nvPr/>
        </p:nvSpPr>
        <p:spPr bwMode="auto">
          <a:xfrm rot="5400000">
            <a:off x="3348038" y="4638675"/>
            <a:ext cx="2278062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46" name="Line 101"/>
          <p:cNvSpPr>
            <a:spLocks noChangeShapeType="1"/>
          </p:cNvSpPr>
          <p:nvPr/>
        </p:nvSpPr>
        <p:spPr bwMode="auto">
          <a:xfrm rot="5400000">
            <a:off x="4472781" y="4706144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47" name="Line 102"/>
          <p:cNvSpPr>
            <a:spLocks noChangeShapeType="1"/>
          </p:cNvSpPr>
          <p:nvPr/>
        </p:nvSpPr>
        <p:spPr bwMode="auto">
          <a:xfrm rot="5400000">
            <a:off x="4472781" y="4129882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48" name="Line 103"/>
          <p:cNvSpPr>
            <a:spLocks noChangeShapeType="1"/>
          </p:cNvSpPr>
          <p:nvPr/>
        </p:nvSpPr>
        <p:spPr bwMode="auto">
          <a:xfrm rot="5400000">
            <a:off x="4473575" y="3552825"/>
            <a:ext cx="0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49" name="Rectangle 104"/>
          <p:cNvSpPr>
            <a:spLocks noChangeArrowheads="1"/>
          </p:cNvSpPr>
          <p:nvPr/>
        </p:nvSpPr>
        <p:spPr bwMode="auto">
          <a:xfrm>
            <a:off x="3222625" y="3255963"/>
            <a:ext cx="530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 b="0">
                <a:solidFill>
                  <a:srgbClr val="996600"/>
                </a:solidFill>
                <a:latin typeface="Arial" panose="020B0604020202020204" pitchFamily="34" charset="0"/>
              </a:rPr>
              <a:t> y</a:t>
            </a:r>
            <a:r>
              <a:rPr lang="en-US" altLang="fa-IR" sz="1600" b="0" baseline="-25000">
                <a:solidFill>
                  <a:srgbClr val="996600"/>
                </a:solidFill>
                <a:latin typeface="Arial" panose="020B0604020202020204" pitchFamily="34" charset="0"/>
              </a:rPr>
              <a:t>1</a:t>
            </a:r>
            <a:r>
              <a:rPr lang="en-US" altLang="fa-IR" sz="1600" b="0">
                <a:solidFill>
                  <a:srgbClr val="996600"/>
                </a:solidFill>
                <a:latin typeface="Arial" panose="020B0604020202020204" pitchFamily="34" charset="0"/>
              </a:rPr>
              <a:t> y</a:t>
            </a:r>
            <a:r>
              <a:rPr lang="en-US" altLang="fa-IR" sz="1600" b="0" baseline="-25000">
                <a:solidFill>
                  <a:srgbClr val="996600"/>
                </a:solidFill>
                <a:latin typeface="Arial" panose="020B0604020202020204" pitchFamily="34" charset="0"/>
              </a:rPr>
              <a:t>2</a:t>
            </a:r>
            <a:r>
              <a:rPr lang="en-US" altLang="fa-IR" sz="1600" b="0">
                <a:solidFill>
                  <a:srgbClr val="996600"/>
                </a:solidFill>
                <a:latin typeface="Arial" panose="020B0604020202020204" pitchFamily="34" charset="0"/>
              </a:rPr>
              <a:t> </a:t>
            </a:r>
            <a:endParaRPr lang="en-US" altLang="fa-IR" sz="3200">
              <a:solidFill>
                <a:srgbClr val="996600"/>
              </a:solidFill>
            </a:endParaRPr>
          </a:p>
        </p:txBody>
      </p:sp>
      <p:sp>
        <p:nvSpPr>
          <p:cNvPr id="9250" name="Rectangle 105"/>
          <p:cNvSpPr>
            <a:spLocks noChangeArrowheads="1"/>
          </p:cNvSpPr>
          <p:nvPr/>
        </p:nvSpPr>
        <p:spPr bwMode="auto">
          <a:xfrm>
            <a:off x="4302125" y="2924175"/>
            <a:ext cx="176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000" b="0">
                <a:solidFill>
                  <a:srgbClr val="996600"/>
                </a:solidFill>
                <a:latin typeface="Arial" panose="020B0604020202020204" pitchFamily="34" charset="0"/>
              </a:rPr>
              <a:t>x</a:t>
            </a:r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fa-IR"/>
          </a:p>
        </p:txBody>
      </p:sp>
      <p:sp>
        <p:nvSpPr>
          <p:cNvPr id="9251" name="Rectangle 106"/>
          <p:cNvSpPr>
            <a:spLocks noChangeArrowheads="1"/>
          </p:cNvSpPr>
          <p:nvPr/>
        </p:nvSpPr>
        <p:spPr bwMode="auto">
          <a:xfrm>
            <a:off x="3582988" y="371633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9252" name="Rectangle 107"/>
          <p:cNvSpPr>
            <a:spLocks noChangeArrowheads="1"/>
          </p:cNvSpPr>
          <p:nvPr/>
        </p:nvSpPr>
        <p:spPr bwMode="auto">
          <a:xfrm>
            <a:off x="3582988" y="4219575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9253" name="Rectangle 108"/>
          <p:cNvSpPr>
            <a:spLocks noChangeArrowheads="1"/>
          </p:cNvSpPr>
          <p:nvPr/>
        </p:nvSpPr>
        <p:spPr bwMode="auto">
          <a:xfrm>
            <a:off x="3582988" y="48688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9254" name="Rectangle 109"/>
          <p:cNvSpPr>
            <a:spLocks noChangeArrowheads="1"/>
          </p:cNvSpPr>
          <p:nvPr/>
        </p:nvSpPr>
        <p:spPr bwMode="auto">
          <a:xfrm>
            <a:off x="3582988" y="5445125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9255" name="Rectangle 110"/>
          <p:cNvSpPr>
            <a:spLocks noChangeArrowheads="1"/>
          </p:cNvSpPr>
          <p:nvPr/>
        </p:nvSpPr>
        <p:spPr bwMode="auto">
          <a:xfrm>
            <a:off x="4086225" y="3211513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9256" name="Rectangle 111"/>
          <p:cNvSpPr>
            <a:spLocks noChangeArrowheads="1"/>
          </p:cNvSpPr>
          <p:nvPr/>
        </p:nvSpPr>
        <p:spPr bwMode="auto">
          <a:xfrm>
            <a:off x="4662488" y="3211513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9257" name="Rectangle 112"/>
          <p:cNvSpPr>
            <a:spLocks noChangeArrowheads="1"/>
          </p:cNvSpPr>
          <p:nvPr/>
        </p:nvSpPr>
        <p:spPr bwMode="auto">
          <a:xfrm>
            <a:off x="4086225" y="3716338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9258" name="Rectangle 113"/>
          <p:cNvSpPr>
            <a:spLocks noChangeArrowheads="1"/>
          </p:cNvSpPr>
          <p:nvPr/>
        </p:nvSpPr>
        <p:spPr bwMode="auto">
          <a:xfrm>
            <a:off x="4086225" y="421957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9259" name="Rectangle 114"/>
          <p:cNvSpPr>
            <a:spLocks noChangeArrowheads="1"/>
          </p:cNvSpPr>
          <p:nvPr/>
        </p:nvSpPr>
        <p:spPr bwMode="auto">
          <a:xfrm>
            <a:off x="4659313" y="3716338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9260" name="Rectangle 115"/>
          <p:cNvSpPr>
            <a:spLocks noChangeArrowheads="1"/>
          </p:cNvSpPr>
          <p:nvPr/>
        </p:nvSpPr>
        <p:spPr bwMode="auto">
          <a:xfrm>
            <a:off x="4662488" y="42227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9261" name="Rectangle 116"/>
          <p:cNvSpPr>
            <a:spLocks noChangeArrowheads="1"/>
          </p:cNvSpPr>
          <p:nvPr/>
        </p:nvSpPr>
        <p:spPr bwMode="auto">
          <a:xfrm>
            <a:off x="4159250" y="544830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9262" name="Rectangle 117"/>
          <p:cNvSpPr>
            <a:spLocks noChangeArrowheads="1"/>
          </p:cNvSpPr>
          <p:nvPr/>
        </p:nvSpPr>
        <p:spPr bwMode="auto">
          <a:xfrm>
            <a:off x="4086225" y="4872038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9263" name="Rectangle 118"/>
          <p:cNvSpPr>
            <a:spLocks noChangeArrowheads="1"/>
          </p:cNvSpPr>
          <p:nvPr/>
        </p:nvSpPr>
        <p:spPr bwMode="auto">
          <a:xfrm>
            <a:off x="4659313" y="4868863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9264" name="Rectangle 119"/>
          <p:cNvSpPr>
            <a:spLocks noChangeArrowheads="1"/>
          </p:cNvSpPr>
          <p:nvPr/>
        </p:nvSpPr>
        <p:spPr bwMode="auto">
          <a:xfrm>
            <a:off x="4662488" y="544830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5651500" y="2924175"/>
            <a:ext cx="2862263" cy="3349625"/>
            <a:chOff x="5651500" y="2924175"/>
            <a:chExt cx="2862263" cy="3349625"/>
          </a:xfrm>
        </p:grpSpPr>
        <p:sp>
          <p:nvSpPr>
            <p:cNvPr id="9312" name="Text Box 120"/>
            <p:cNvSpPr txBox="1">
              <a:spLocks noChangeArrowheads="1"/>
            </p:cNvSpPr>
            <p:nvPr/>
          </p:nvSpPr>
          <p:spPr bwMode="auto">
            <a:xfrm>
              <a:off x="5651500" y="5876925"/>
              <a:ext cx="286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Arial" panose="020B0604020202020204" pitchFamily="34" charset="0"/>
                </a:rPr>
                <a:t>(Transition Table) Y</a:t>
              </a:r>
              <a:r>
                <a:rPr lang="en-US" altLang="fa-IR" sz="2000" b="0" baseline="-25000">
                  <a:latin typeface="Arial" panose="020B0604020202020204" pitchFamily="34" charset="0"/>
                </a:rPr>
                <a:t>1</a:t>
              </a:r>
              <a:r>
                <a:rPr lang="en-US" altLang="fa-IR" sz="2000" b="0">
                  <a:latin typeface="Arial" panose="020B0604020202020204" pitchFamily="34" charset="0"/>
                </a:rPr>
                <a:t> Y</a:t>
              </a:r>
              <a:r>
                <a:rPr lang="en-US" altLang="fa-IR" sz="2000" b="0" baseline="-25000">
                  <a:latin typeface="Arial" panose="020B0604020202020204" pitchFamily="34" charset="0"/>
                </a:rPr>
                <a:t>2</a:t>
              </a:r>
              <a:r>
                <a:rPr lang="en-US" altLang="fa-IR" sz="2000" b="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9313" name="Rectangle 121"/>
            <p:cNvSpPr>
              <a:spLocks noChangeArrowheads="1"/>
            </p:cNvSpPr>
            <p:nvPr/>
          </p:nvSpPr>
          <p:spPr bwMode="auto">
            <a:xfrm rot="5400000">
              <a:off x="6041231" y="4126707"/>
              <a:ext cx="2300287" cy="106045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9314" name="Line 122"/>
            <p:cNvSpPr>
              <a:spLocks noChangeShapeType="1"/>
            </p:cNvSpPr>
            <p:nvPr/>
          </p:nvSpPr>
          <p:spPr bwMode="auto">
            <a:xfrm rot="5400000">
              <a:off x="6065838" y="4638675"/>
              <a:ext cx="2278062" cy="158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315" name="Line 123"/>
            <p:cNvSpPr>
              <a:spLocks noChangeShapeType="1"/>
            </p:cNvSpPr>
            <p:nvPr/>
          </p:nvSpPr>
          <p:spPr bwMode="auto">
            <a:xfrm rot="5400000">
              <a:off x="7190581" y="4706144"/>
              <a:ext cx="1588" cy="106045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316" name="Line 124"/>
            <p:cNvSpPr>
              <a:spLocks noChangeShapeType="1"/>
            </p:cNvSpPr>
            <p:nvPr/>
          </p:nvSpPr>
          <p:spPr bwMode="auto">
            <a:xfrm rot="5400000">
              <a:off x="7190581" y="4129882"/>
              <a:ext cx="1587" cy="106045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317" name="Line 125"/>
            <p:cNvSpPr>
              <a:spLocks noChangeShapeType="1"/>
            </p:cNvSpPr>
            <p:nvPr/>
          </p:nvSpPr>
          <p:spPr bwMode="auto">
            <a:xfrm rot="5400000">
              <a:off x="7191375" y="3552825"/>
              <a:ext cx="0" cy="106045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318" name="Rectangle 126"/>
            <p:cNvSpPr>
              <a:spLocks noChangeArrowheads="1"/>
            </p:cNvSpPr>
            <p:nvPr/>
          </p:nvSpPr>
          <p:spPr bwMode="auto">
            <a:xfrm>
              <a:off x="5940425" y="3255963"/>
              <a:ext cx="5302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996600"/>
                  </a:solidFill>
                  <a:latin typeface="Arial" panose="020B0604020202020204" pitchFamily="34" charset="0"/>
                </a:rPr>
                <a:t> y</a:t>
              </a:r>
              <a:r>
                <a:rPr lang="en-US" altLang="fa-IR" sz="1600" b="0" baseline="-25000">
                  <a:solidFill>
                    <a:srgbClr val="9966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996600"/>
                  </a:solidFill>
                  <a:latin typeface="Arial" panose="020B0604020202020204" pitchFamily="34" charset="0"/>
                </a:rPr>
                <a:t> y</a:t>
              </a:r>
              <a:r>
                <a:rPr lang="en-US" altLang="fa-IR" sz="1600" b="0" baseline="-25000">
                  <a:solidFill>
                    <a:srgbClr val="9966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fa-IR" sz="1600" b="0">
                  <a:solidFill>
                    <a:srgbClr val="996600"/>
                  </a:solidFill>
                  <a:latin typeface="Arial" panose="020B0604020202020204" pitchFamily="34" charset="0"/>
                </a:rPr>
                <a:t> </a:t>
              </a:r>
              <a:endParaRPr lang="en-US" altLang="fa-IR" sz="3200">
                <a:solidFill>
                  <a:srgbClr val="996600"/>
                </a:solidFill>
              </a:endParaRPr>
            </a:p>
          </p:txBody>
        </p:sp>
        <p:sp>
          <p:nvSpPr>
            <p:cNvPr id="9319" name="Rectangle 127"/>
            <p:cNvSpPr>
              <a:spLocks noChangeArrowheads="1"/>
            </p:cNvSpPr>
            <p:nvPr/>
          </p:nvSpPr>
          <p:spPr bwMode="auto">
            <a:xfrm>
              <a:off x="7019925" y="2924175"/>
              <a:ext cx="1762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2000" b="0">
                  <a:solidFill>
                    <a:srgbClr val="996600"/>
                  </a:solidFill>
                  <a:latin typeface="Arial" panose="020B0604020202020204" pitchFamily="34" charset="0"/>
                </a:rPr>
                <a:t>x</a:t>
              </a: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fa-IR"/>
            </a:p>
          </p:txBody>
        </p:sp>
        <p:sp>
          <p:nvSpPr>
            <p:cNvPr id="9320" name="Rectangle 128"/>
            <p:cNvSpPr>
              <a:spLocks noChangeArrowheads="1"/>
            </p:cNvSpPr>
            <p:nvPr/>
          </p:nvSpPr>
          <p:spPr bwMode="auto">
            <a:xfrm>
              <a:off x="6300788" y="3716338"/>
              <a:ext cx="2460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9321" name="Rectangle 129"/>
            <p:cNvSpPr>
              <a:spLocks noChangeArrowheads="1"/>
            </p:cNvSpPr>
            <p:nvPr/>
          </p:nvSpPr>
          <p:spPr bwMode="auto">
            <a:xfrm>
              <a:off x="6300788" y="4219575"/>
              <a:ext cx="2460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9322" name="Rectangle 130"/>
            <p:cNvSpPr>
              <a:spLocks noChangeArrowheads="1"/>
            </p:cNvSpPr>
            <p:nvPr/>
          </p:nvSpPr>
          <p:spPr bwMode="auto">
            <a:xfrm>
              <a:off x="6300788" y="4868863"/>
              <a:ext cx="2460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9323" name="Rectangle 131"/>
            <p:cNvSpPr>
              <a:spLocks noChangeArrowheads="1"/>
            </p:cNvSpPr>
            <p:nvPr/>
          </p:nvSpPr>
          <p:spPr bwMode="auto">
            <a:xfrm>
              <a:off x="6300788" y="5445125"/>
              <a:ext cx="2460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9324" name="Rectangle 132"/>
            <p:cNvSpPr>
              <a:spLocks noChangeArrowheads="1"/>
            </p:cNvSpPr>
            <p:nvPr/>
          </p:nvSpPr>
          <p:spPr bwMode="auto">
            <a:xfrm>
              <a:off x="6804025" y="321151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9325" name="Rectangle 133"/>
            <p:cNvSpPr>
              <a:spLocks noChangeArrowheads="1"/>
            </p:cNvSpPr>
            <p:nvPr/>
          </p:nvSpPr>
          <p:spPr bwMode="auto">
            <a:xfrm>
              <a:off x="7380288" y="32115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9326" name="Rectangle 134"/>
            <p:cNvSpPr>
              <a:spLocks noChangeArrowheads="1"/>
            </p:cNvSpPr>
            <p:nvPr/>
          </p:nvSpPr>
          <p:spPr bwMode="auto">
            <a:xfrm>
              <a:off x="6804025" y="3716338"/>
              <a:ext cx="24606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9327" name="Rectangle 135"/>
            <p:cNvSpPr>
              <a:spLocks noChangeArrowheads="1"/>
            </p:cNvSpPr>
            <p:nvPr/>
          </p:nvSpPr>
          <p:spPr bwMode="auto">
            <a:xfrm>
              <a:off x="6804025" y="4219575"/>
              <a:ext cx="24606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9328" name="Rectangle 136"/>
            <p:cNvSpPr>
              <a:spLocks noChangeArrowheads="1"/>
            </p:cNvSpPr>
            <p:nvPr/>
          </p:nvSpPr>
          <p:spPr bwMode="auto">
            <a:xfrm>
              <a:off x="7377113" y="3716338"/>
              <a:ext cx="19685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01</a:t>
              </a:r>
              <a:endParaRPr lang="en-US" altLang="fa-IR"/>
            </a:p>
          </p:txBody>
        </p:sp>
        <p:sp>
          <p:nvSpPr>
            <p:cNvPr id="9329" name="Rectangle 137"/>
            <p:cNvSpPr>
              <a:spLocks noChangeArrowheads="1"/>
            </p:cNvSpPr>
            <p:nvPr/>
          </p:nvSpPr>
          <p:spPr bwMode="auto">
            <a:xfrm>
              <a:off x="7380288" y="4222750"/>
              <a:ext cx="2460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9330" name="Rectangle 138"/>
            <p:cNvSpPr>
              <a:spLocks noChangeArrowheads="1"/>
            </p:cNvSpPr>
            <p:nvPr/>
          </p:nvSpPr>
          <p:spPr bwMode="auto">
            <a:xfrm>
              <a:off x="6877050" y="5448300"/>
              <a:ext cx="24606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9331" name="Rectangle 139"/>
            <p:cNvSpPr>
              <a:spLocks noChangeArrowheads="1"/>
            </p:cNvSpPr>
            <p:nvPr/>
          </p:nvSpPr>
          <p:spPr bwMode="auto">
            <a:xfrm>
              <a:off x="6804025" y="4872038"/>
              <a:ext cx="24606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9332" name="Rectangle 140"/>
            <p:cNvSpPr>
              <a:spLocks noChangeArrowheads="1"/>
            </p:cNvSpPr>
            <p:nvPr/>
          </p:nvSpPr>
          <p:spPr bwMode="auto">
            <a:xfrm>
              <a:off x="7377113" y="4868863"/>
              <a:ext cx="2460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9333" name="Rectangle 141"/>
            <p:cNvSpPr>
              <a:spLocks noChangeArrowheads="1"/>
            </p:cNvSpPr>
            <p:nvPr/>
          </p:nvSpPr>
          <p:spPr bwMode="auto">
            <a:xfrm>
              <a:off x="7380288" y="5448300"/>
              <a:ext cx="2460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9334" name="Oval 142"/>
            <p:cNvSpPr>
              <a:spLocks noChangeArrowheads="1"/>
            </p:cNvSpPr>
            <p:nvPr/>
          </p:nvSpPr>
          <p:spPr bwMode="auto">
            <a:xfrm>
              <a:off x="6732588" y="3573463"/>
              <a:ext cx="431800" cy="4318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9335" name="Oval 143"/>
            <p:cNvSpPr>
              <a:spLocks noChangeArrowheads="1"/>
            </p:cNvSpPr>
            <p:nvPr/>
          </p:nvSpPr>
          <p:spPr bwMode="auto">
            <a:xfrm>
              <a:off x="7235825" y="4149725"/>
              <a:ext cx="431800" cy="4318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9336" name="Oval 144"/>
            <p:cNvSpPr>
              <a:spLocks noChangeArrowheads="1"/>
            </p:cNvSpPr>
            <p:nvPr/>
          </p:nvSpPr>
          <p:spPr bwMode="auto">
            <a:xfrm>
              <a:off x="6732588" y="4725988"/>
              <a:ext cx="431800" cy="4318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9337" name="Oval 145"/>
            <p:cNvSpPr>
              <a:spLocks noChangeArrowheads="1"/>
            </p:cNvSpPr>
            <p:nvPr/>
          </p:nvSpPr>
          <p:spPr bwMode="auto">
            <a:xfrm>
              <a:off x="7235825" y="5300663"/>
              <a:ext cx="431800" cy="4318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grpSp>
        <p:nvGrpSpPr>
          <p:cNvPr id="9266" name="Group 75"/>
          <p:cNvGrpSpPr>
            <a:grpSpLocks/>
          </p:cNvGrpSpPr>
          <p:nvPr/>
        </p:nvGrpSpPr>
        <p:grpSpPr bwMode="auto">
          <a:xfrm>
            <a:off x="4356100" y="692150"/>
            <a:ext cx="4537075" cy="2232025"/>
            <a:chOff x="827088" y="1268413"/>
            <a:chExt cx="6144166" cy="3311525"/>
          </a:xfrm>
        </p:grpSpPr>
        <p:sp>
          <p:nvSpPr>
            <p:cNvPr id="9267" name="Line 6"/>
            <p:cNvSpPr>
              <a:spLocks noChangeShapeType="1"/>
            </p:cNvSpPr>
            <p:nvPr/>
          </p:nvSpPr>
          <p:spPr bwMode="auto">
            <a:xfrm>
              <a:off x="2393950" y="3028950"/>
              <a:ext cx="730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268" name="Line 7"/>
            <p:cNvSpPr>
              <a:spLocks noChangeShapeType="1"/>
            </p:cNvSpPr>
            <p:nvPr/>
          </p:nvSpPr>
          <p:spPr bwMode="auto">
            <a:xfrm>
              <a:off x="2411413" y="3860800"/>
              <a:ext cx="18002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grpSp>
          <p:nvGrpSpPr>
            <p:cNvPr id="9269" name="Group 8"/>
            <p:cNvGrpSpPr>
              <a:grpSpLocks/>
            </p:cNvGrpSpPr>
            <p:nvPr/>
          </p:nvGrpSpPr>
          <p:grpSpPr bwMode="auto">
            <a:xfrm>
              <a:off x="3124200" y="2800350"/>
              <a:ext cx="381000" cy="457200"/>
              <a:chOff x="4512" y="2688"/>
              <a:chExt cx="432" cy="480"/>
            </a:xfrm>
          </p:grpSpPr>
          <p:sp>
            <p:nvSpPr>
              <p:cNvPr id="9310" name="AutoShape 9"/>
              <p:cNvSpPr>
                <a:spLocks noChangeArrowheads="1"/>
              </p:cNvSpPr>
              <p:nvPr/>
            </p:nvSpPr>
            <p:spPr bwMode="auto">
              <a:xfrm rot="5400000">
                <a:off x="4450" y="2750"/>
                <a:ext cx="480" cy="355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9311" name="Oval 10"/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</p:grpSp>
        <p:sp>
          <p:nvSpPr>
            <p:cNvPr id="9270" name="AutoShape 14"/>
            <p:cNvSpPr>
              <a:spLocks noChangeArrowheads="1"/>
            </p:cNvSpPr>
            <p:nvPr/>
          </p:nvSpPr>
          <p:spPr bwMode="auto">
            <a:xfrm>
              <a:off x="4191000" y="3729038"/>
              <a:ext cx="609600" cy="533400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9271" name="Line 17"/>
            <p:cNvSpPr>
              <a:spLocks noChangeShapeType="1"/>
            </p:cNvSpPr>
            <p:nvPr/>
          </p:nvSpPr>
          <p:spPr bwMode="auto">
            <a:xfrm>
              <a:off x="1619250" y="4148138"/>
              <a:ext cx="1473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grpSp>
          <p:nvGrpSpPr>
            <p:cNvPr id="9272" name="Group 18"/>
            <p:cNvGrpSpPr>
              <a:grpSpLocks/>
            </p:cNvGrpSpPr>
            <p:nvPr/>
          </p:nvGrpSpPr>
          <p:grpSpPr bwMode="auto">
            <a:xfrm>
              <a:off x="3092450" y="3932238"/>
              <a:ext cx="381000" cy="457200"/>
              <a:chOff x="4512" y="2688"/>
              <a:chExt cx="432" cy="480"/>
            </a:xfrm>
          </p:grpSpPr>
          <p:sp>
            <p:nvSpPr>
              <p:cNvPr id="9308" name="AutoShape 19"/>
              <p:cNvSpPr>
                <a:spLocks noChangeArrowheads="1"/>
              </p:cNvSpPr>
              <p:nvPr/>
            </p:nvSpPr>
            <p:spPr bwMode="auto">
              <a:xfrm rot="5400000">
                <a:off x="4450" y="2750"/>
                <a:ext cx="480" cy="355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9309" name="Oval 20"/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</p:grpSp>
        <p:sp>
          <p:nvSpPr>
            <p:cNvPr id="9273" name="Line 22"/>
            <p:cNvSpPr>
              <a:spLocks noChangeShapeType="1"/>
            </p:cNvSpPr>
            <p:nvPr/>
          </p:nvSpPr>
          <p:spPr bwMode="auto">
            <a:xfrm>
              <a:off x="3419475" y="4148138"/>
              <a:ext cx="7715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274" name="AutoShape 25"/>
            <p:cNvSpPr>
              <a:spLocks noChangeArrowheads="1"/>
            </p:cNvSpPr>
            <p:nvPr/>
          </p:nvSpPr>
          <p:spPr bwMode="auto">
            <a:xfrm>
              <a:off x="4191000" y="2890838"/>
              <a:ext cx="609600" cy="533400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9275" name="Line 26"/>
            <p:cNvSpPr>
              <a:spLocks noChangeShapeType="1"/>
            </p:cNvSpPr>
            <p:nvPr/>
          </p:nvSpPr>
          <p:spPr bwMode="auto">
            <a:xfrm>
              <a:off x="1258888" y="2132013"/>
              <a:ext cx="29527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276" name="Line 27"/>
            <p:cNvSpPr>
              <a:spLocks noChangeShapeType="1"/>
            </p:cNvSpPr>
            <p:nvPr/>
          </p:nvSpPr>
          <p:spPr bwMode="auto">
            <a:xfrm flipV="1">
              <a:off x="2411413" y="2995613"/>
              <a:ext cx="0" cy="8651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77" name="Line 28"/>
            <p:cNvSpPr>
              <a:spLocks noChangeShapeType="1"/>
            </p:cNvSpPr>
            <p:nvPr/>
          </p:nvSpPr>
          <p:spPr bwMode="auto">
            <a:xfrm>
              <a:off x="1187450" y="3355975"/>
              <a:ext cx="3003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278" name="Line 29"/>
            <p:cNvSpPr>
              <a:spLocks noChangeShapeType="1"/>
            </p:cNvSpPr>
            <p:nvPr/>
          </p:nvSpPr>
          <p:spPr bwMode="auto">
            <a:xfrm flipV="1">
              <a:off x="2411413" y="2132013"/>
              <a:ext cx="0" cy="876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79" name="Line 30"/>
            <p:cNvSpPr>
              <a:spLocks noChangeShapeType="1"/>
            </p:cNvSpPr>
            <p:nvPr/>
          </p:nvSpPr>
          <p:spPr bwMode="auto">
            <a:xfrm>
              <a:off x="3419475" y="2995613"/>
              <a:ext cx="7921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280" name="AutoShape 34"/>
            <p:cNvSpPr>
              <a:spLocks noChangeArrowheads="1"/>
            </p:cNvSpPr>
            <p:nvPr/>
          </p:nvSpPr>
          <p:spPr bwMode="auto">
            <a:xfrm flipH="1">
              <a:off x="5486400" y="3271838"/>
              <a:ext cx="654050" cy="700087"/>
            </a:xfrm>
            <a:prstGeom prst="moon">
              <a:avLst>
                <a:gd name="adj" fmla="val 8384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9281" name="Line 36"/>
            <p:cNvSpPr>
              <a:spLocks noChangeShapeType="1"/>
            </p:cNvSpPr>
            <p:nvPr/>
          </p:nvSpPr>
          <p:spPr bwMode="auto">
            <a:xfrm>
              <a:off x="4800600" y="3957638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282" name="Line 37"/>
            <p:cNvSpPr>
              <a:spLocks noChangeShapeType="1"/>
            </p:cNvSpPr>
            <p:nvPr/>
          </p:nvSpPr>
          <p:spPr bwMode="auto">
            <a:xfrm>
              <a:off x="5257800" y="3805238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283" name="Line 38"/>
            <p:cNvSpPr>
              <a:spLocks noChangeShapeType="1"/>
            </p:cNvSpPr>
            <p:nvPr/>
          </p:nvSpPr>
          <p:spPr bwMode="auto">
            <a:xfrm>
              <a:off x="5257800" y="3500438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284" name="Line 39"/>
            <p:cNvSpPr>
              <a:spLocks noChangeShapeType="1"/>
            </p:cNvSpPr>
            <p:nvPr/>
          </p:nvSpPr>
          <p:spPr bwMode="auto">
            <a:xfrm>
              <a:off x="4800600" y="3119438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285" name="Line 40"/>
            <p:cNvSpPr>
              <a:spLocks noChangeShapeType="1"/>
            </p:cNvSpPr>
            <p:nvPr/>
          </p:nvSpPr>
          <p:spPr bwMode="auto">
            <a:xfrm flipV="1">
              <a:off x="5257800" y="2347913"/>
              <a:ext cx="34925" cy="11525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86" name="Line 41"/>
            <p:cNvSpPr>
              <a:spLocks noChangeShapeType="1"/>
            </p:cNvSpPr>
            <p:nvPr/>
          </p:nvSpPr>
          <p:spPr bwMode="auto">
            <a:xfrm flipV="1">
              <a:off x="5257800" y="3805238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87" name="Line 42"/>
            <p:cNvSpPr>
              <a:spLocks noChangeShapeType="1"/>
            </p:cNvSpPr>
            <p:nvPr/>
          </p:nvSpPr>
          <p:spPr bwMode="auto">
            <a:xfrm flipV="1">
              <a:off x="6172200" y="3644900"/>
              <a:ext cx="704850" cy="7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288" name="Text Box 43"/>
            <p:cNvSpPr txBox="1">
              <a:spLocks noChangeArrowheads="1"/>
            </p:cNvSpPr>
            <p:nvPr/>
          </p:nvSpPr>
          <p:spPr bwMode="auto">
            <a:xfrm>
              <a:off x="6248399" y="3085402"/>
              <a:ext cx="722855" cy="502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Arial" panose="020B0604020202020204" pitchFamily="34" charset="0"/>
                </a:rPr>
                <a:t>Y</a:t>
              </a:r>
              <a:r>
                <a:rPr lang="en-US" altLang="fa-IR" sz="1600" b="0" baseline="-25000">
                  <a:latin typeface="Arial" panose="020B0604020202020204" pitchFamily="34" charset="0"/>
                </a:rPr>
                <a:t>2</a:t>
              </a:r>
              <a:endParaRPr lang="en-US" altLang="fa-IR" sz="1600" b="0">
                <a:latin typeface="Arial" panose="020B0604020202020204" pitchFamily="34" charset="0"/>
              </a:endParaRPr>
            </a:p>
          </p:txBody>
        </p:sp>
        <p:sp>
          <p:nvSpPr>
            <p:cNvPr id="9289" name="AutoShape 44"/>
            <p:cNvSpPr>
              <a:spLocks noChangeArrowheads="1"/>
            </p:cNvSpPr>
            <p:nvPr/>
          </p:nvSpPr>
          <p:spPr bwMode="auto">
            <a:xfrm flipH="1">
              <a:off x="5502275" y="1844675"/>
              <a:ext cx="654050" cy="700088"/>
            </a:xfrm>
            <a:prstGeom prst="moon">
              <a:avLst>
                <a:gd name="adj" fmla="val 8384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9290" name="Line 45"/>
            <p:cNvSpPr>
              <a:spLocks noChangeShapeType="1"/>
            </p:cNvSpPr>
            <p:nvPr/>
          </p:nvSpPr>
          <p:spPr bwMode="auto">
            <a:xfrm>
              <a:off x="5275263" y="2347913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291" name="AutoShape 46"/>
            <p:cNvSpPr>
              <a:spLocks noChangeArrowheads="1"/>
            </p:cNvSpPr>
            <p:nvPr/>
          </p:nvSpPr>
          <p:spPr bwMode="auto">
            <a:xfrm>
              <a:off x="4211638" y="1771650"/>
              <a:ext cx="609600" cy="533400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9292" name="Line 47"/>
            <p:cNvSpPr>
              <a:spLocks noChangeShapeType="1"/>
            </p:cNvSpPr>
            <p:nvPr/>
          </p:nvSpPr>
          <p:spPr bwMode="auto">
            <a:xfrm>
              <a:off x="4787900" y="2060575"/>
              <a:ext cx="7921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293" name="Line 48"/>
            <p:cNvSpPr>
              <a:spLocks noChangeShapeType="1"/>
            </p:cNvSpPr>
            <p:nvPr/>
          </p:nvSpPr>
          <p:spPr bwMode="auto">
            <a:xfrm>
              <a:off x="6156325" y="2187575"/>
              <a:ext cx="720725" cy="15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294" name="Text Box 49"/>
            <p:cNvSpPr txBox="1">
              <a:spLocks noChangeArrowheads="1"/>
            </p:cNvSpPr>
            <p:nvPr/>
          </p:nvSpPr>
          <p:spPr bwMode="auto">
            <a:xfrm>
              <a:off x="6232524" y="1696559"/>
              <a:ext cx="738730" cy="502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Arial" panose="020B0604020202020204" pitchFamily="34" charset="0"/>
                </a:rPr>
                <a:t>Y</a:t>
              </a:r>
              <a:r>
                <a:rPr lang="en-US" altLang="fa-IR" sz="1600" b="0" baseline="-25000">
                  <a:latin typeface="Arial" panose="020B0604020202020204" pitchFamily="34" charset="0"/>
                </a:rPr>
                <a:t>1</a:t>
              </a:r>
              <a:endParaRPr lang="en-US" altLang="fa-IR" sz="1600" b="0">
                <a:latin typeface="Arial" panose="020B0604020202020204" pitchFamily="34" charset="0"/>
              </a:endParaRPr>
            </a:p>
          </p:txBody>
        </p:sp>
        <p:sp>
          <p:nvSpPr>
            <p:cNvPr id="9295" name="Text Box 50"/>
            <p:cNvSpPr txBox="1">
              <a:spLocks noChangeArrowheads="1"/>
            </p:cNvSpPr>
            <p:nvPr/>
          </p:nvSpPr>
          <p:spPr bwMode="auto">
            <a:xfrm>
              <a:off x="827088" y="1916113"/>
              <a:ext cx="457200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9296" name="Oval 51"/>
            <p:cNvSpPr>
              <a:spLocks noChangeArrowheads="1"/>
            </p:cNvSpPr>
            <p:nvPr/>
          </p:nvSpPr>
          <p:spPr bwMode="auto">
            <a:xfrm>
              <a:off x="2366963" y="2106613"/>
              <a:ext cx="71437" cy="714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9297" name="Oval 52"/>
            <p:cNvSpPr>
              <a:spLocks noChangeArrowheads="1"/>
            </p:cNvSpPr>
            <p:nvPr/>
          </p:nvSpPr>
          <p:spPr bwMode="auto">
            <a:xfrm>
              <a:off x="2376488" y="2997200"/>
              <a:ext cx="71437" cy="71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9298" name="Line 53"/>
            <p:cNvSpPr>
              <a:spLocks noChangeShapeType="1"/>
            </p:cNvSpPr>
            <p:nvPr/>
          </p:nvSpPr>
          <p:spPr bwMode="auto">
            <a:xfrm flipV="1">
              <a:off x="1187450" y="3355975"/>
              <a:ext cx="0" cy="12239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99" name="Line 54"/>
            <p:cNvSpPr>
              <a:spLocks noChangeShapeType="1"/>
            </p:cNvSpPr>
            <p:nvPr/>
          </p:nvSpPr>
          <p:spPr bwMode="auto">
            <a:xfrm>
              <a:off x="1208088" y="4579938"/>
              <a:ext cx="56689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300" name="Line 55"/>
            <p:cNvSpPr>
              <a:spLocks noChangeShapeType="1"/>
            </p:cNvSpPr>
            <p:nvPr/>
          </p:nvSpPr>
          <p:spPr bwMode="auto">
            <a:xfrm flipV="1">
              <a:off x="6877050" y="3644900"/>
              <a:ext cx="0" cy="9350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301" name="Line 56"/>
            <p:cNvSpPr>
              <a:spLocks noChangeShapeType="1"/>
            </p:cNvSpPr>
            <p:nvPr/>
          </p:nvSpPr>
          <p:spPr bwMode="auto">
            <a:xfrm flipV="1">
              <a:off x="6877050" y="1268413"/>
              <a:ext cx="0" cy="9350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302" name="Line 57"/>
            <p:cNvSpPr>
              <a:spLocks noChangeShapeType="1"/>
            </p:cNvSpPr>
            <p:nvPr/>
          </p:nvSpPr>
          <p:spPr bwMode="auto">
            <a:xfrm>
              <a:off x="1619250" y="1268413"/>
              <a:ext cx="525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303" name="Line 58"/>
            <p:cNvSpPr>
              <a:spLocks noChangeShapeType="1"/>
            </p:cNvSpPr>
            <p:nvPr/>
          </p:nvSpPr>
          <p:spPr bwMode="auto">
            <a:xfrm flipV="1">
              <a:off x="1619250" y="1268413"/>
              <a:ext cx="0" cy="2879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304" name="Line 59"/>
            <p:cNvSpPr>
              <a:spLocks noChangeShapeType="1"/>
            </p:cNvSpPr>
            <p:nvPr/>
          </p:nvSpPr>
          <p:spPr bwMode="auto">
            <a:xfrm>
              <a:off x="1619250" y="1916113"/>
              <a:ext cx="25923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305" name="Oval 60"/>
            <p:cNvSpPr>
              <a:spLocks noChangeArrowheads="1"/>
            </p:cNvSpPr>
            <p:nvPr/>
          </p:nvSpPr>
          <p:spPr bwMode="auto">
            <a:xfrm>
              <a:off x="1581150" y="1895475"/>
              <a:ext cx="71438" cy="71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9306" name="Text Box 61"/>
            <p:cNvSpPr txBox="1">
              <a:spLocks noChangeArrowheads="1"/>
            </p:cNvSpPr>
            <p:nvPr/>
          </p:nvSpPr>
          <p:spPr bwMode="auto">
            <a:xfrm>
              <a:off x="1116013" y="2924175"/>
              <a:ext cx="783278" cy="502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Arial" panose="020B0604020202020204" pitchFamily="34" charset="0"/>
                </a:rPr>
                <a:t>y</a:t>
              </a:r>
              <a:r>
                <a:rPr lang="en-US" altLang="fa-IR" sz="1600" b="0" baseline="-25000">
                  <a:latin typeface="Arial" panose="020B0604020202020204" pitchFamily="34" charset="0"/>
                </a:rPr>
                <a:t>2</a:t>
              </a:r>
              <a:endParaRPr lang="en-US" altLang="fa-IR" sz="1600" b="0">
                <a:latin typeface="Arial" panose="020B0604020202020204" pitchFamily="34" charset="0"/>
              </a:endParaRPr>
            </a:p>
          </p:txBody>
        </p:sp>
        <p:sp>
          <p:nvSpPr>
            <p:cNvPr id="9307" name="Text Box 62"/>
            <p:cNvSpPr txBox="1">
              <a:spLocks noChangeArrowheads="1"/>
            </p:cNvSpPr>
            <p:nvPr/>
          </p:nvSpPr>
          <p:spPr bwMode="auto">
            <a:xfrm>
              <a:off x="1002872" y="1628775"/>
              <a:ext cx="641779" cy="502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Arial" panose="020B0604020202020204" pitchFamily="34" charset="0"/>
                </a:rPr>
                <a:t>y</a:t>
              </a:r>
              <a:r>
                <a:rPr lang="en-US" altLang="fa-IR" sz="1600" b="0" baseline="-25000">
                  <a:latin typeface="Arial" panose="020B0604020202020204" pitchFamily="34" charset="0"/>
                </a:rPr>
                <a:t>1</a:t>
              </a:r>
              <a:endParaRPr lang="en-US" altLang="fa-IR" sz="16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A3D28CA-9D51-4FC6-BA0C-5B6CA774A291}" type="slidenum">
              <a:rPr lang="en-US" altLang="fa-IR" sz="1300" b="0">
                <a:latin typeface="Arial" panose="020B0604020202020204" pitchFamily="34" charset="0"/>
              </a:rPr>
              <a:pPr/>
              <a:t>8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Analysis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908050"/>
            <a:ext cx="8785225" cy="122555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AutoNum type="arabicPeriod" startAt="4"/>
            </a:pPr>
            <a:r>
              <a:rPr lang="en-US" altLang="fa-IR" smtClean="0"/>
              <a:t>To have a stable state, Y must be  = y (circled)</a:t>
            </a:r>
          </a:p>
        </p:txBody>
      </p:sp>
      <p:sp>
        <p:nvSpPr>
          <p:cNvPr id="10245" name="Text Box 48"/>
          <p:cNvSpPr txBox="1">
            <a:spLocks noChangeArrowheads="1"/>
          </p:cNvSpPr>
          <p:nvPr/>
        </p:nvSpPr>
        <p:spPr bwMode="auto">
          <a:xfrm>
            <a:off x="2555875" y="3213100"/>
            <a:ext cx="3529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Arial" panose="020B0604020202020204" pitchFamily="34" charset="0"/>
              </a:rPr>
              <a:t>(Transition Table)  Y</a:t>
            </a:r>
            <a:r>
              <a:rPr lang="en-US" altLang="fa-IR" sz="2000" b="0" baseline="-25000">
                <a:latin typeface="Arial" panose="020B0604020202020204" pitchFamily="34" charset="0"/>
              </a:rPr>
              <a:t>1</a:t>
            </a:r>
            <a:r>
              <a:rPr lang="en-US" altLang="fa-IR" sz="2000" b="0">
                <a:latin typeface="Arial" panose="020B0604020202020204" pitchFamily="34" charset="0"/>
              </a:rPr>
              <a:t> Y</a:t>
            </a:r>
            <a:r>
              <a:rPr lang="en-US" altLang="fa-IR" sz="2000" b="0" baseline="-25000">
                <a:latin typeface="Arial" panose="020B0604020202020204" pitchFamily="34" charset="0"/>
              </a:rPr>
              <a:t>2</a:t>
            </a:r>
            <a:r>
              <a:rPr lang="en-US" altLang="fa-IR" sz="2000" b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246" name="Rectangle 49"/>
          <p:cNvSpPr>
            <a:spLocks noChangeArrowheads="1"/>
          </p:cNvSpPr>
          <p:nvPr/>
        </p:nvSpPr>
        <p:spPr bwMode="auto">
          <a:xfrm rot="5400000">
            <a:off x="6060281" y="2759869"/>
            <a:ext cx="2300288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47" name="Line 50"/>
          <p:cNvSpPr>
            <a:spLocks noChangeShapeType="1"/>
          </p:cNvSpPr>
          <p:nvPr/>
        </p:nvSpPr>
        <p:spPr bwMode="auto">
          <a:xfrm rot="5400000">
            <a:off x="6084887" y="3271838"/>
            <a:ext cx="2278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48" name="Line 51"/>
          <p:cNvSpPr>
            <a:spLocks noChangeShapeType="1"/>
          </p:cNvSpPr>
          <p:nvPr/>
        </p:nvSpPr>
        <p:spPr bwMode="auto">
          <a:xfrm rot="5400000">
            <a:off x="7209631" y="3339307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49" name="Line 52"/>
          <p:cNvSpPr>
            <a:spLocks noChangeShapeType="1"/>
          </p:cNvSpPr>
          <p:nvPr/>
        </p:nvSpPr>
        <p:spPr bwMode="auto">
          <a:xfrm rot="5400000">
            <a:off x="7209631" y="2763044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50" name="Line 53"/>
          <p:cNvSpPr>
            <a:spLocks noChangeShapeType="1"/>
          </p:cNvSpPr>
          <p:nvPr/>
        </p:nvSpPr>
        <p:spPr bwMode="auto">
          <a:xfrm rot="5400000">
            <a:off x="7210425" y="2185988"/>
            <a:ext cx="0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51" name="Rectangle 54"/>
          <p:cNvSpPr>
            <a:spLocks noChangeArrowheads="1"/>
          </p:cNvSpPr>
          <p:nvPr/>
        </p:nvSpPr>
        <p:spPr bwMode="auto">
          <a:xfrm>
            <a:off x="5959475" y="1889125"/>
            <a:ext cx="530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 b="0">
                <a:solidFill>
                  <a:srgbClr val="996600"/>
                </a:solidFill>
                <a:latin typeface="Arial" panose="020B0604020202020204" pitchFamily="34" charset="0"/>
              </a:rPr>
              <a:t> y</a:t>
            </a:r>
            <a:r>
              <a:rPr lang="en-US" altLang="fa-IR" sz="1600" b="0" baseline="-25000">
                <a:solidFill>
                  <a:srgbClr val="996600"/>
                </a:solidFill>
                <a:latin typeface="Arial" panose="020B0604020202020204" pitchFamily="34" charset="0"/>
              </a:rPr>
              <a:t>1</a:t>
            </a:r>
            <a:r>
              <a:rPr lang="en-US" altLang="fa-IR" sz="1600" b="0">
                <a:solidFill>
                  <a:srgbClr val="996600"/>
                </a:solidFill>
                <a:latin typeface="Arial" panose="020B0604020202020204" pitchFamily="34" charset="0"/>
              </a:rPr>
              <a:t> y</a:t>
            </a:r>
            <a:r>
              <a:rPr lang="en-US" altLang="fa-IR" sz="1600" b="0" baseline="-25000">
                <a:solidFill>
                  <a:srgbClr val="996600"/>
                </a:solidFill>
                <a:latin typeface="Arial" panose="020B0604020202020204" pitchFamily="34" charset="0"/>
              </a:rPr>
              <a:t>2</a:t>
            </a:r>
            <a:r>
              <a:rPr lang="en-US" altLang="fa-IR" sz="1600" b="0">
                <a:solidFill>
                  <a:srgbClr val="996600"/>
                </a:solidFill>
                <a:latin typeface="Arial" panose="020B0604020202020204" pitchFamily="34" charset="0"/>
              </a:rPr>
              <a:t> </a:t>
            </a:r>
            <a:endParaRPr lang="en-US" altLang="fa-IR" sz="3200">
              <a:solidFill>
                <a:srgbClr val="996600"/>
              </a:solidFill>
            </a:endParaRPr>
          </a:p>
        </p:txBody>
      </p:sp>
      <p:sp>
        <p:nvSpPr>
          <p:cNvPr id="10252" name="Rectangle 55"/>
          <p:cNvSpPr>
            <a:spLocks noChangeArrowheads="1"/>
          </p:cNvSpPr>
          <p:nvPr/>
        </p:nvSpPr>
        <p:spPr bwMode="auto">
          <a:xfrm>
            <a:off x="7038975" y="1557338"/>
            <a:ext cx="176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000" b="0">
                <a:solidFill>
                  <a:srgbClr val="996600"/>
                </a:solidFill>
                <a:latin typeface="Arial" panose="020B0604020202020204" pitchFamily="34" charset="0"/>
              </a:rPr>
              <a:t>x</a:t>
            </a:r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fa-IR"/>
          </a:p>
        </p:txBody>
      </p:sp>
      <p:sp>
        <p:nvSpPr>
          <p:cNvPr id="10253" name="Rectangle 56"/>
          <p:cNvSpPr>
            <a:spLocks noChangeArrowheads="1"/>
          </p:cNvSpPr>
          <p:nvPr/>
        </p:nvSpPr>
        <p:spPr bwMode="auto">
          <a:xfrm>
            <a:off x="6319838" y="2349500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10254" name="Rectangle 57"/>
          <p:cNvSpPr>
            <a:spLocks noChangeArrowheads="1"/>
          </p:cNvSpPr>
          <p:nvPr/>
        </p:nvSpPr>
        <p:spPr bwMode="auto">
          <a:xfrm>
            <a:off x="6319838" y="285273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10255" name="Rectangle 58"/>
          <p:cNvSpPr>
            <a:spLocks noChangeArrowheads="1"/>
          </p:cNvSpPr>
          <p:nvPr/>
        </p:nvSpPr>
        <p:spPr bwMode="auto">
          <a:xfrm>
            <a:off x="6319838" y="3502025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10256" name="Rectangle 59"/>
          <p:cNvSpPr>
            <a:spLocks noChangeArrowheads="1"/>
          </p:cNvSpPr>
          <p:nvPr/>
        </p:nvSpPr>
        <p:spPr bwMode="auto">
          <a:xfrm>
            <a:off x="6319838" y="407828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10257" name="Rectangle 60"/>
          <p:cNvSpPr>
            <a:spLocks noChangeArrowheads="1"/>
          </p:cNvSpPr>
          <p:nvPr/>
        </p:nvSpPr>
        <p:spPr bwMode="auto">
          <a:xfrm>
            <a:off x="6823075" y="184467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10258" name="Rectangle 61"/>
          <p:cNvSpPr>
            <a:spLocks noChangeArrowheads="1"/>
          </p:cNvSpPr>
          <p:nvPr/>
        </p:nvSpPr>
        <p:spPr bwMode="auto">
          <a:xfrm>
            <a:off x="7399338" y="184467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10259" name="Rectangle 62"/>
          <p:cNvSpPr>
            <a:spLocks noChangeArrowheads="1"/>
          </p:cNvSpPr>
          <p:nvPr/>
        </p:nvSpPr>
        <p:spPr bwMode="auto">
          <a:xfrm>
            <a:off x="6823075" y="2349500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10260" name="Rectangle 63"/>
          <p:cNvSpPr>
            <a:spLocks noChangeArrowheads="1"/>
          </p:cNvSpPr>
          <p:nvPr/>
        </p:nvSpPr>
        <p:spPr bwMode="auto">
          <a:xfrm>
            <a:off x="6823075" y="285273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10261" name="Rectangle 64"/>
          <p:cNvSpPr>
            <a:spLocks noChangeArrowheads="1"/>
          </p:cNvSpPr>
          <p:nvPr/>
        </p:nvSpPr>
        <p:spPr bwMode="auto">
          <a:xfrm>
            <a:off x="7396163" y="2349500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</a:t>
            </a:r>
            <a:endParaRPr lang="en-US" altLang="fa-IR"/>
          </a:p>
        </p:txBody>
      </p:sp>
      <p:sp>
        <p:nvSpPr>
          <p:cNvPr id="10262" name="Rectangle 65"/>
          <p:cNvSpPr>
            <a:spLocks noChangeArrowheads="1"/>
          </p:cNvSpPr>
          <p:nvPr/>
        </p:nvSpPr>
        <p:spPr bwMode="auto">
          <a:xfrm>
            <a:off x="7399338" y="285591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10263" name="Rectangle 66"/>
          <p:cNvSpPr>
            <a:spLocks noChangeArrowheads="1"/>
          </p:cNvSpPr>
          <p:nvPr/>
        </p:nvSpPr>
        <p:spPr bwMode="auto">
          <a:xfrm>
            <a:off x="6896100" y="40814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10264" name="Rectangle 67"/>
          <p:cNvSpPr>
            <a:spLocks noChangeArrowheads="1"/>
          </p:cNvSpPr>
          <p:nvPr/>
        </p:nvSpPr>
        <p:spPr bwMode="auto">
          <a:xfrm>
            <a:off x="6823075" y="3505200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10265" name="Rectangle 68"/>
          <p:cNvSpPr>
            <a:spLocks noChangeArrowheads="1"/>
          </p:cNvSpPr>
          <p:nvPr/>
        </p:nvSpPr>
        <p:spPr bwMode="auto">
          <a:xfrm>
            <a:off x="7396163" y="3502025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10266" name="Rectangle 69"/>
          <p:cNvSpPr>
            <a:spLocks noChangeArrowheads="1"/>
          </p:cNvSpPr>
          <p:nvPr/>
        </p:nvSpPr>
        <p:spPr bwMode="auto">
          <a:xfrm>
            <a:off x="7399338" y="40814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10267" name="Oval 70"/>
          <p:cNvSpPr>
            <a:spLocks noChangeArrowheads="1"/>
          </p:cNvSpPr>
          <p:nvPr/>
        </p:nvSpPr>
        <p:spPr bwMode="auto">
          <a:xfrm>
            <a:off x="6751638" y="2206625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68" name="Oval 71"/>
          <p:cNvSpPr>
            <a:spLocks noChangeArrowheads="1"/>
          </p:cNvSpPr>
          <p:nvPr/>
        </p:nvSpPr>
        <p:spPr bwMode="auto">
          <a:xfrm>
            <a:off x="7254875" y="2782888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69" name="Oval 72"/>
          <p:cNvSpPr>
            <a:spLocks noChangeArrowheads="1"/>
          </p:cNvSpPr>
          <p:nvPr/>
        </p:nvSpPr>
        <p:spPr bwMode="auto">
          <a:xfrm>
            <a:off x="6751638" y="3359150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70" name="Oval 73"/>
          <p:cNvSpPr>
            <a:spLocks noChangeArrowheads="1"/>
          </p:cNvSpPr>
          <p:nvPr/>
        </p:nvSpPr>
        <p:spPr bwMode="auto">
          <a:xfrm>
            <a:off x="7254875" y="3933825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71" name="Rectangle 74"/>
          <p:cNvSpPr>
            <a:spLocks noChangeArrowheads="1"/>
          </p:cNvSpPr>
          <p:nvPr/>
        </p:nvSpPr>
        <p:spPr bwMode="auto">
          <a:xfrm>
            <a:off x="358775" y="4652963"/>
            <a:ext cx="878522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1066800" indent="-609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562100" indent="-5334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32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At y</a:t>
            </a:r>
            <a:r>
              <a:rPr lang="en-US" altLang="fa-IR" sz="32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32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y</a:t>
            </a:r>
            <a:r>
              <a:rPr lang="en-US" altLang="fa-IR" sz="32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2</a:t>
            </a:r>
            <a:r>
              <a:rPr lang="en-US" altLang="fa-IR" sz="32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x = 000, if x: 0 </a:t>
            </a:r>
            <a:r>
              <a:rPr lang="en-US" altLang="fa-IR" sz="32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 1</a:t>
            </a:r>
          </a:p>
          <a:p>
            <a:pPr lvl="2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800" b="0">
                <a:latin typeface="Arial" panose="020B0604020202020204" pitchFamily="34" charset="0"/>
                <a:cs typeface="Zar" panose="00000400000000000000" pitchFamily="2" charset="-78"/>
              </a:rPr>
              <a:t>then Y</a:t>
            </a:r>
            <a:r>
              <a:rPr lang="en-US" altLang="fa-IR" sz="2800" b="0" baseline="-25000"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2800" b="0">
                <a:latin typeface="Arial" panose="020B0604020202020204" pitchFamily="34" charset="0"/>
                <a:cs typeface="Zar" panose="00000400000000000000" pitchFamily="2" charset="-78"/>
              </a:rPr>
              <a:t>Y</a:t>
            </a:r>
            <a:r>
              <a:rPr lang="en-US" altLang="fa-IR" sz="2800" b="0" baseline="-25000">
                <a:latin typeface="Arial" panose="020B0604020202020204" pitchFamily="34" charset="0"/>
                <a:cs typeface="Zar" panose="00000400000000000000" pitchFamily="2" charset="-78"/>
              </a:rPr>
              <a:t>2</a:t>
            </a:r>
            <a:r>
              <a:rPr lang="en-US" altLang="fa-IR" sz="2800" b="0">
                <a:latin typeface="Arial" panose="020B0604020202020204" pitchFamily="34" charset="0"/>
                <a:cs typeface="Zar" panose="00000400000000000000" pitchFamily="2" charset="-78"/>
              </a:rPr>
              <a:t>: 00 </a:t>
            </a:r>
            <a:r>
              <a:rPr lang="en-US" altLang="fa-IR" sz="2800" b="0"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 01</a:t>
            </a:r>
          </a:p>
          <a:p>
            <a:pPr lvl="2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800" b="0"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then </a:t>
            </a:r>
            <a:r>
              <a:rPr lang="en-US" altLang="fa-IR" sz="2800" b="0">
                <a:latin typeface="Arial" panose="020B0604020202020204" pitchFamily="34" charset="0"/>
                <a:cs typeface="Zar" panose="00000400000000000000" pitchFamily="2" charset="-78"/>
              </a:rPr>
              <a:t>y</a:t>
            </a:r>
            <a:r>
              <a:rPr lang="en-US" altLang="fa-IR" sz="2800" b="0" baseline="-25000"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2800" b="0">
                <a:latin typeface="Arial" panose="020B0604020202020204" pitchFamily="34" charset="0"/>
                <a:cs typeface="Zar" panose="00000400000000000000" pitchFamily="2" charset="-78"/>
              </a:rPr>
              <a:t>y</a:t>
            </a:r>
            <a:r>
              <a:rPr lang="en-US" altLang="fa-IR" sz="2800" b="0" baseline="-25000">
                <a:latin typeface="Arial" panose="020B0604020202020204" pitchFamily="34" charset="0"/>
                <a:cs typeface="Zar" panose="00000400000000000000" pitchFamily="2" charset="-78"/>
              </a:rPr>
              <a:t>2</a:t>
            </a:r>
            <a:r>
              <a:rPr lang="en-US" altLang="fa-IR" sz="2800" b="0">
                <a:latin typeface="Arial" panose="020B0604020202020204" pitchFamily="34" charset="0"/>
                <a:cs typeface="Zar" panose="00000400000000000000" pitchFamily="2" charset="-78"/>
              </a:rPr>
              <a:t> = 01 (2</a:t>
            </a:r>
            <a:r>
              <a:rPr lang="en-US" altLang="fa-IR" sz="2800" b="0" baseline="30000">
                <a:latin typeface="Arial" panose="020B0604020202020204" pitchFamily="34" charset="0"/>
                <a:cs typeface="Zar" panose="00000400000000000000" pitchFamily="2" charset="-78"/>
              </a:rPr>
              <a:t>nd</a:t>
            </a:r>
            <a:r>
              <a:rPr lang="en-US" altLang="fa-IR" sz="2800" b="0">
                <a:latin typeface="Arial" panose="020B0604020202020204" pitchFamily="34" charset="0"/>
                <a:cs typeface="Zar" panose="00000400000000000000" pitchFamily="2" charset="-78"/>
              </a:rPr>
              <a:t> row): stable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AAEEF18-FEEC-4C39-BF88-BAB343D4181D}" type="slidenum">
              <a:rPr lang="en-US" altLang="fa-IR" sz="1300" b="0">
                <a:latin typeface="Arial" panose="020B0604020202020204" pitchFamily="34" charset="0"/>
              </a:rPr>
              <a:pPr/>
              <a:t>9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Analysis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 rot="5400000">
            <a:off x="6060281" y="3980657"/>
            <a:ext cx="2300287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1269" name="Line 6"/>
          <p:cNvSpPr>
            <a:spLocks noChangeShapeType="1"/>
          </p:cNvSpPr>
          <p:nvPr/>
        </p:nvSpPr>
        <p:spPr bwMode="auto">
          <a:xfrm rot="5400000">
            <a:off x="6084888" y="4492625"/>
            <a:ext cx="2278062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1270" name="Line 7"/>
          <p:cNvSpPr>
            <a:spLocks noChangeShapeType="1"/>
          </p:cNvSpPr>
          <p:nvPr/>
        </p:nvSpPr>
        <p:spPr bwMode="auto">
          <a:xfrm rot="5400000">
            <a:off x="7209631" y="4560094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 rot="5400000">
            <a:off x="7209631" y="3983832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 rot="5400000">
            <a:off x="7210425" y="3406775"/>
            <a:ext cx="0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5959475" y="3109913"/>
            <a:ext cx="530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 b="0">
                <a:solidFill>
                  <a:srgbClr val="996600"/>
                </a:solidFill>
                <a:latin typeface="Arial" panose="020B0604020202020204" pitchFamily="34" charset="0"/>
              </a:rPr>
              <a:t> y</a:t>
            </a:r>
            <a:r>
              <a:rPr lang="en-US" altLang="fa-IR" sz="1600" b="0" baseline="-25000">
                <a:solidFill>
                  <a:srgbClr val="996600"/>
                </a:solidFill>
                <a:latin typeface="Arial" panose="020B0604020202020204" pitchFamily="34" charset="0"/>
              </a:rPr>
              <a:t>1</a:t>
            </a:r>
            <a:r>
              <a:rPr lang="en-US" altLang="fa-IR" sz="1600" b="0">
                <a:solidFill>
                  <a:srgbClr val="996600"/>
                </a:solidFill>
                <a:latin typeface="Arial" panose="020B0604020202020204" pitchFamily="34" charset="0"/>
              </a:rPr>
              <a:t> y</a:t>
            </a:r>
            <a:r>
              <a:rPr lang="en-US" altLang="fa-IR" sz="1600" b="0" baseline="-25000">
                <a:solidFill>
                  <a:srgbClr val="996600"/>
                </a:solidFill>
                <a:latin typeface="Arial" panose="020B0604020202020204" pitchFamily="34" charset="0"/>
              </a:rPr>
              <a:t>2</a:t>
            </a:r>
            <a:r>
              <a:rPr lang="en-US" altLang="fa-IR" sz="1600" b="0">
                <a:solidFill>
                  <a:srgbClr val="996600"/>
                </a:solidFill>
                <a:latin typeface="Arial" panose="020B0604020202020204" pitchFamily="34" charset="0"/>
              </a:rPr>
              <a:t> </a:t>
            </a:r>
            <a:endParaRPr lang="en-US" altLang="fa-IR" sz="3200">
              <a:solidFill>
                <a:srgbClr val="996600"/>
              </a:solidFill>
            </a:endParaRPr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7038975" y="2778125"/>
            <a:ext cx="176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000" b="0">
                <a:solidFill>
                  <a:srgbClr val="996600"/>
                </a:solidFill>
                <a:latin typeface="Arial" panose="020B0604020202020204" pitchFamily="34" charset="0"/>
              </a:rPr>
              <a:t>x</a:t>
            </a:r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fa-IR"/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6319838" y="357028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11276" name="Rectangle 13"/>
          <p:cNvSpPr>
            <a:spLocks noChangeArrowheads="1"/>
          </p:cNvSpPr>
          <p:nvPr/>
        </p:nvSpPr>
        <p:spPr bwMode="auto">
          <a:xfrm>
            <a:off x="6319838" y="4073525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11277" name="Rectangle 14"/>
          <p:cNvSpPr>
            <a:spLocks noChangeArrowheads="1"/>
          </p:cNvSpPr>
          <p:nvPr/>
        </p:nvSpPr>
        <p:spPr bwMode="auto">
          <a:xfrm>
            <a:off x="6319838" y="472281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11278" name="Rectangle 15"/>
          <p:cNvSpPr>
            <a:spLocks noChangeArrowheads="1"/>
          </p:cNvSpPr>
          <p:nvPr/>
        </p:nvSpPr>
        <p:spPr bwMode="auto">
          <a:xfrm>
            <a:off x="6319838" y="5299075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11279" name="Rectangle 16"/>
          <p:cNvSpPr>
            <a:spLocks noChangeArrowheads="1"/>
          </p:cNvSpPr>
          <p:nvPr/>
        </p:nvSpPr>
        <p:spPr bwMode="auto">
          <a:xfrm>
            <a:off x="6823075" y="3065463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11280" name="Rectangle 17"/>
          <p:cNvSpPr>
            <a:spLocks noChangeArrowheads="1"/>
          </p:cNvSpPr>
          <p:nvPr/>
        </p:nvSpPr>
        <p:spPr bwMode="auto">
          <a:xfrm>
            <a:off x="7399338" y="3065463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11281" name="Rectangle 18"/>
          <p:cNvSpPr>
            <a:spLocks noChangeArrowheads="1"/>
          </p:cNvSpPr>
          <p:nvPr/>
        </p:nvSpPr>
        <p:spPr bwMode="auto">
          <a:xfrm>
            <a:off x="6823075" y="357028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11282" name="Rectangle 19"/>
          <p:cNvSpPr>
            <a:spLocks noChangeArrowheads="1"/>
          </p:cNvSpPr>
          <p:nvPr/>
        </p:nvSpPr>
        <p:spPr bwMode="auto">
          <a:xfrm>
            <a:off x="6823075" y="4073525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11283" name="Rectangle 20"/>
          <p:cNvSpPr>
            <a:spLocks noChangeArrowheads="1"/>
          </p:cNvSpPr>
          <p:nvPr/>
        </p:nvSpPr>
        <p:spPr bwMode="auto">
          <a:xfrm>
            <a:off x="7396163" y="3570288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</a:t>
            </a:r>
            <a:endParaRPr lang="en-US" altLang="fa-IR"/>
          </a:p>
        </p:txBody>
      </p:sp>
      <p:sp>
        <p:nvSpPr>
          <p:cNvPr id="11284" name="Rectangle 21"/>
          <p:cNvSpPr>
            <a:spLocks noChangeArrowheads="1"/>
          </p:cNvSpPr>
          <p:nvPr/>
        </p:nvSpPr>
        <p:spPr bwMode="auto">
          <a:xfrm>
            <a:off x="7399338" y="4076700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11285" name="Rectangle 22"/>
          <p:cNvSpPr>
            <a:spLocks noChangeArrowheads="1"/>
          </p:cNvSpPr>
          <p:nvPr/>
        </p:nvSpPr>
        <p:spPr bwMode="auto">
          <a:xfrm>
            <a:off x="6896100" y="5302250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11286" name="Rectangle 23"/>
          <p:cNvSpPr>
            <a:spLocks noChangeArrowheads="1"/>
          </p:cNvSpPr>
          <p:nvPr/>
        </p:nvSpPr>
        <p:spPr bwMode="auto">
          <a:xfrm>
            <a:off x="6823075" y="472598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11287" name="Rectangle 24"/>
          <p:cNvSpPr>
            <a:spLocks noChangeArrowheads="1"/>
          </p:cNvSpPr>
          <p:nvPr/>
        </p:nvSpPr>
        <p:spPr bwMode="auto">
          <a:xfrm>
            <a:off x="7396163" y="472281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11288" name="Rectangle 25"/>
          <p:cNvSpPr>
            <a:spLocks noChangeArrowheads="1"/>
          </p:cNvSpPr>
          <p:nvPr/>
        </p:nvSpPr>
        <p:spPr bwMode="auto">
          <a:xfrm>
            <a:off x="7399338" y="5302250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11289" name="Oval 26"/>
          <p:cNvSpPr>
            <a:spLocks noChangeArrowheads="1"/>
          </p:cNvSpPr>
          <p:nvPr/>
        </p:nvSpPr>
        <p:spPr bwMode="auto">
          <a:xfrm>
            <a:off x="6751638" y="3427413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1290" name="Oval 27"/>
          <p:cNvSpPr>
            <a:spLocks noChangeArrowheads="1"/>
          </p:cNvSpPr>
          <p:nvPr/>
        </p:nvSpPr>
        <p:spPr bwMode="auto">
          <a:xfrm>
            <a:off x="7254875" y="4003675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1291" name="Oval 28"/>
          <p:cNvSpPr>
            <a:spLocks noChangeArrowheads="1"/>
          </p:cNvSpPr>
          <p:nvPr/>
        </p:nvSpPr>
        <p:spPr bwMode="auto">
          <a:xfrm>
            <a:off x="6751638" y="4579938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1292" name="Oval 29"/>
          <p:cNvSpPr>
            <a:spLocks noChangeArrowheads="1"/>
          </p:cNvSpPr>
          <p:nvPr/>
        </p:nvSpPr>
        <p:spPr bwMode="auto">
          <a:xfrm>
            <a:off x="7254875" y="5154613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1293" name="Rectangle 30"/>
          <p:cNvSpPr>
            <a:spLocks noChangeArrowheads="1"/>
          </p:cNvSpPr>
          <p:nvPr/>
        </p:nvSpPr>
        <p:spPr bwMode="auto">
          <a:xfrm>
            <a:off x="539750" y="981075"/>
            <a:ext cx="878522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1066800" indent="-609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32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In general, if an input takes the circuit to an unstable state, y</a:t>
            </a:r>
            <a:r>
              <a:rPr lang="en-US" altLang="fa-IR" sz="32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</a:t>
            </a:r>
            <a:r>
              <a:rPr lang="en-US" altLang="fa-IR" sz="32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’s change until a stable state is found.</a:t>
            </a:r>
          </a:p>
        </p:txBody>
      </p:sp>
      <p:sp>
        <p:nvSpPr>
          <p:cNvPr id="11294" name="Rectangle 32"/>
          <p:cNvSpPr>
            <a:spLocks noChangeArrowheads="1"/>
          </p:cNvSpPr>
          <p:nvPr/>
        </p:nvSpPr>
        <p:spPr bwMode="auto">
          <a:xfrm>
            <a:off x="539750" y="4148138"/>
            <a:ext cx="583247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1066800" indent="-609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562100" indent="-5334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917700" indent="-3810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344738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801938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259138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716338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173538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32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General state of circuit: </a:t>
            </a:r>
          </a:p>
          <a:p>
            <a:pPr lvl="2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800" b="0">
                <a:latin typeface="Arial" panose="020B0604020202020204" pitchFamily="34" charset="0"/>
                <a:cs typeface="Zar" panose="00000400000000000000" pitchFamily="2" charset="-78"/>
              </a:rPr>
              <a:t>y</a:t>
            </a:r>
            <a:r>
              <a:rPr lang="en-US" altLang="fa-IR" sz="2800" b="0" baseline="-25000"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2800" b="0">
                <a:latin typeface="Arial" panose="020B0604020202020204" pitchFamily="34" charset="0"/>
                <a:cs typeface="Zar" panose="00000400000000000000" pitchFamily="2" charset="-78"/>
              </a:rPr>
              <a:t>y</a:t>
            </a:r>
            <a:r>
              <a:rPr lang="en-US" altLang="fa-IR" sz="2800" b="0" baseline="-25000">
                <a:latin typeface="Arial" panose="020B0604020202020204" pitchFamily="34" charset="0"/>
                <a:cs typeface="Zar" panose="00000400000000000000" pitchFamily="2" charset="-78"/>
              </a:rPr>
              <a:t>2</a:t>
            </a:r>
            <a:r>
              <a:rPr lang="en-US" altLang="fa-IR" sz="2800" b="0">
                <a:latin typeface="Arial" panose="020B0604020202020204" pitchFamily="34" charset="0"/>
                <a:cs typeface="Zar" panose="00000400000000000000" pitchFamily="2" charset="-78"/>
              </a:rPr>
              <a:t>x:</a:t>
            </a:r>
          </a:p>
          <a:p>
            <a:pPr lvl="3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latin typeface="Arial" panose="020B0604020202020204" pitchFamily="34" charset="0"/>
                <a:cs typeface="Zar" panose="00000400000000000000" pitchFamily="2" charset="-78"/>
              </a:rPr>
              <a:t>There are 4 stable states: </a:t>
            </a:r>
          </a:p>
          <a:p>
            <a:pPr lvl="4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1800" b="0">
                <a:latin typeface="Arial" panose="020B0604020202020204" pitchFamily="34" charset="0"/>
                <a:cs typeface="Zar" panose="00000400000000000000" pitchFamily="2" charset="-78"/>
              </a:rPr>
              <a:t>000, 011, 110, 101</a:t>
            </a:r>
          </a:p>
          <a:p>
            <a:pPr lvl="3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latin typeface="Arial" panose="020B0604020202020204" pitchFamily="34" charset="0"/>
                <a:cs typeface="Zar" panose="00000400000000000000" pitchFamily="2" charset="-78"/>
              </a:rPr>
              <a:t>and 4 unstable states.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65681</TotalTime>
  <Words>1363</Words>
  <Application>Microsoft Office PowerPoint</Application>
  <PresentationFormat>On-screen Show (4:3)</PresentationFormat>
  <Paragraphs>639</Paragraphs>
  <Slides>23</Slides>
  <Notes>23</Notes>
  <HiddenSlides>4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Times New Roman</vt:lpstr>
      <vt:lpstr>Arial</vt:lpstr>
      <vt:lpstr>Titr</vt:lpstr>
      <vt:lpstr>Zar</vt:lpstr>
      <vt:lpstr>Wingdings</vt:lpstr>
      <vt:lpstr>굴림</vt:lpstr>
      <vt:lpstr>1_presentation_template</vt:lpstr>
      <vt:lpstr>MathType Equation</vt:lpstr>
      <vt:lpstr>Asynchronous Sequential Circuits</vt:lpstr>
      <vt:lpstr>Asynch. vs. Synch.</vt:lpstr>
      <vt:lpstr>Asynch. Sequential Circuit</vt:lpstr>
      <vt:lpstr>Asynch. Sequential Circuit</vt:lpstr>
      <vt:lpstr>Advantages and Disadvantages</vt:lpstr>
      <vt:lpstr>Analysis</vt:lpstr>
      <vt:lpstr>Analysis</vt:lpstr>
      <vt:lpstr>Analysis</vt:lpstr>
      <vt:lpstr>Analysis</vt:lpstr>
      <vt:lpstr>State Table</vt:lpstr>
      <vt:lpstr>Flow Table</vt:lpstr>
      <vt:lpstr>Flow Table: Example 2</vt:lpstr>
      <vt:lpstr>Circuit Design</vt:lpstr>
      <vt:lpstr>Circuit Diagram</vt:lpstr>
      <vt:lpstr>Race Condition</vt:lpstr>
      <vt:lpstr>Race: Examples</vt:lpstr>
      <vt:lpstr>Race: Examples</vt:lpstr>
      <vt:lpstr>Instability</vt:lpstr>
      <vt:lpstr>THE END</vt:lpstr>
      <vt:lpstr>No-Race State Assignment</vt:lpstr>
      <vt:lpstr>No-Race State Assignment</vt:lpstr>
      <vt:lpstr>Example 2</vt:lpstr>
      <vt:lpstr>Example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491</cp:revision>
  <dcterms:created xsi:type="dcterms:W3CDTF">1601-01-01T00:00:00Z</dcterms:created>
  <dcterms:modified xsi:type="dcterms:W3CDTF">2021-01-03T10:37:40Z</dcterms:modified>
</cp:coreProperties>
</file>