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jpeg" ContentType="image/jpe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48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4.png" ContentType="image/png"/>
  <Override PartName="/ppt/media/image45.jpeg" ContentType="image/jpeg"/>
  <Override PartName="/ppt/media/image46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47.png" ContentType="image/png"/>
  <Override PartName="/ppt/media/image10.png" ContentType="image/png"/>
  <Override PartName="/ppt/media/image5.png" ContentType="image/png"/>
  <Override PartName="/ppt/media/image43.jpeg" ContentType="image/jpe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09480" y="1196640"/>
            <a:ext cx="1127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304560" cy="3438360"/>
          </a:xfrm>
          <a:prstGeom prst="rect">
            <a:avLst/>
          </a:prstGeom>
          <a:solidFill>
            <a:srgbClr val="8cc08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29000"/>
            <a:ext cx="304560" cy="34383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oogle Shape;18;g15134fe5fe3_0_114" descr=""/>
          <p:cNvPicPr/>
          <p:nvPr/>
        </p:nvPicPr>
        <p:blipFill>
          <a:blip r:embed="rId2"/>
          <a:stretch/>
        </p:blipFill>
        <p:spPr>
          <a:xfrm>
            <a:off x="10821960" y="262440"/>
            <a:ext cx="1084680" cy="87264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60640"/>
            <a:ext cx="10166760" cy="796320"/>
          </a:xfrm>
          <a:prstGeom prst="rect">
            <a:avLst/>
          </a:prstGeom>
        </p:spPr>
        <p:txBody>
          <a:bodyPr anchor="b">
            <a:noAutofit/>
          </a:bodyPr>
          <a:p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24240" y="1274400"/>
            <a:ext cx="10972440" cy="510660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dt"/>
          </p:nvPr>
        </p:nvSpPr>
        <p:spPr>
          <a:xfrm>
            <a:off x="609480" y="6513120"/>
            <a:ext cx="2844720" cy="252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ftr"/>
          </p:nvPr>
        </p:nvSpPr>
        <p:spPr>
          <a:xfrm>
            <a:off x="4165560" y="6513120"/>
            <a:ext cx="3860280" cy="252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sldNum"/>
          </p:nvPr>
        </p:nvSpPr>
        <p:spPr>
          <a:xfrm>
            <a:off x="8737560" y="6513120"/>
            <a:ext cx="2844720" cy="25200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83DDDBF-F8AF-4D3B-B23D-46328791BE21}" type="slidenum"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09480" y="1124640"/>
            <a:ext cx="1127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2323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0"/>
            <a:ext cx="303840" cy="3437280"/>
          </a:xfrm>
          <a:prstGeom prst="rect">
            <a:avLst/>
          </a:prstGeom>
          <a:solidFill>
            <a:srgbClr val="8cc08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0" y="3429000"/>
            <a:ext cx="303840" cy="343728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Google Shape;110;p19" descr=""/>
          <p:cNvPicPr/>
          <p:nvPr/>
        </p:nvPicPr>
        <p:blipFill>
          <a:blip r:embed="rId2"/>
          <a:stretch/>
        </p:blipFill>
        <p:spPr>
          <a:xfrm>
            <a:off x="10815480" y="200160"/>
            <a:ext cx="1072800" cy="862920"/>
          </a:xfrm>
          <a:prstGeom prst="rect">
            <a:avLst/>
          </a:prstGeom>
          <a:ln>
            <a:noFill/>
          </a:ln>
        </p:spPr>
      </p:pic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24240" y="1274400"/>
            <a:ext cx="10972440" cy="5106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Task 4.2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Performance Maximization under Maximum Affordable Error in Cloud and Edge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High Performance Computing Center, Stuttgart-HLRS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Javad Fadaie Ghotbi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4165560" y="6513120"/>
            <a:ext cx="3860280" cy="2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8737560" y="6513120"/>
            <a:ext cx="2844720" cy="2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76E339F-4EEF-4CED-BA55-17822E59659C}" type="slidenum"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1" name="Google Shape;224;g15134fe5fe3_0_106" descr=""/>
          <p:cNvPicPr/>
          <p:nvPr/>
        </p:nvPicPr>
        <p:blipFill>
          <a:blip r:embed="rId1"/>
          <a:stretch/>
        </p:blipFill>
        <p:spPr>
          <a:xfrm>
            <a:off x="2855520" y="4437000"/>
            <a:ext cx="6264360" cy="49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24240" y="244440"/>
            <a:ext cx="10079280" cy="7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T4.2-Acceleration of Kernels in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24240" y="1207800"/>
            <a:ext cx="114267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different Kernels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Parallel shared and distributed memory implementation of :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Kalman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FFT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Min-Max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Savitkey-Golay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KNN (K-nearest neighbor) Classification method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K-Means Clustering method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Benchmarking of Kernels with different data sizes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Applying different data (signals) sizes {1GB, 5GB, 10GB}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Execution runtime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Application’s accuracy (error computation)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Energy consumption</a:t>
            </a:r>
            <a:endParaRPr b="0" lang="en-US" sz="14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Implementing the Interface of HPC service</a:t>
            </a:r>
            <a:endParaRPr b="0" lang="en-US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624240" y="6460200"/>
            <a:ext cx="28443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4165560" y="6460200"/>
            <a:ext cx="385992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8077320" y="6248520"/>
            <a:ext cx="2133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43DF23A-98C7-4D65-8D58-9A6D9A738B8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8" name="Google Shape;327;g1490a398a9a_0_0" descr=""/>
          <p:cNvPicPr/>
          <p:nvPr/>
        </p:nvPicPr>
        <p:blipFill>
          <a:blip r:embed="rId1"/>
          <a:stretch/>
        </p:blipFill>
        <p:spPr>
          <a:xfrm>
            <a:off x="8261280" y="5029200"/>
            <a:ext cx="3687480" cy="1484640"/>
          </a:xfrm>
          <a:prstGeom prst="rect">
            <a:avLst/>
          </a:prstGeom>
          <a:ln>
            <a:noFill/>
          </a:ln>
        </p:spPr>
      </p:pic>
      <p:pic>
        <p:nvPicPr>
          <p:cNvPr id="159" name="Google Shape;328;g1490a398a9a_0_0" descr=""/>
          <p:cNvPicPr/>
          <p:nvPr/>
        </p:nvPicPr>
        <p:blipFill>
          <a:blip r:embed="rId2"/>
          <a:stretch/>
        </p:blipFill>
        <p:spPr>
          <a:xfrm>
            <a:off x="7872120" y="1207800"/>
            <a:ext cx="3524760" cy="2513520"/>
          </a:xfrm>
          <a:prstGeom prst="rect">
            <a:avLst/>
          </a:prstGeom>
          <a:ln>
            <a:noFill/>
          </a:ln>
        </p:spPr>
      </p:pic>
      <p:sp>
        <p:nvSpPr>
          <p:cNvPr id="160" name="CustomShape 6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24240" y="244440"/>
            <a:ext cx="10079280" cy="7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T4.2-Acceleration of Kernels in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24240" y="1207800"/>
            <a:ext cx="114267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different Kernels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Parallel shared and distributed memory implementation of :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Kalman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FFT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Min-Max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Savitkey-Golay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KNN (K-nearest neighbor) Classification method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K-Means Clustering method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Benchmarking of Kernels with different data sizes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Applying different data (signals) sizes {1GB, 5GB, 10GB}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Execution runtime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Application’s accuracy (error computation)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Energy consumption</a:t>
            </a:r>
            <a:endParaRPr b="0" lang="en-US" sz="14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Implementing the Interface of HPC-Service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Finding best parallel parameter to achieve the maximum performance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24240" y="6460200"/>
            <a:ext cx="28443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4165560" y="6460200"/>
            <a:ext cx="385992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8077320" y="6248520"/>
            <a:ext cx="2133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5DD59E5-18EA-42C8-BCD9-EA34F7F07F8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6" name="Google Shape;339;g14ffbc66790_0_0" descr=""/>
          <p:cNvPicPr/>
          <p:nvPr/>
        </p:nvPicPr>
        <p:blipFill>
          <a:blip r:embed="rId1"/>
          <a:stretch/>
        </p:blipFill>
        <p:spPr>
          <a:xfrm>
            <a:off x="8131320" y="5220360"/>
            <a:ext cx="3687480" cy="1484640"/>
          </a:xfrm>
          <a:prstGeom prst="rect">
            <a:avLst/>
          </a:prstGeom>
          <a:ln>
            <a:noFill/>
          </a:ln>
        </p:spPr>
      </p:pic>
      <p:sp>
        <p:nvSpPr>
          <p:cNvPr id="167" name="CustomShape 6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68" name="Google Shape;341;g14ffbc66790_0_0" descr=""/>
          <p:cNvPicPr/>
          <p:nvPr/>
        </p:nvPicPr>
        <p:blipFill>
          <a:blip r:embed="rId2"/>
          <a:stretch/>
        </p:blipFill>
        <p:spPr>
          <a:xfrm>
            <a:off x="7872120" y="1207800"/>
            <a:ext cx="3524760" cy="251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24240" y="129204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92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53CC822-0F8E-4052-95BC-40CAF701AAD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>
            <a:off x="4294080" y="641340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24240" y="129204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92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approximate computing techniques :</a:t>
            </a:r>
            <a:endParaRPr b="0" lang="en-US" sz="20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12E134E-CB44-451B-A368-7C5EEC641EE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4420440" y="641340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24240" y="129204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92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approximate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Subset of iteration of a loop are executed to reduce the total workload of a kernel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4EFDA6F-F375-4EC4-A4D9-C7F6B757765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Google Shape;373;g1499a1845bb_1_234" descr=""/>
          <p:cNvPicPr/>
          <p:nvPr/>
        </p:nvPicPr>
        <p:blipFill>
          <a:blip r:embed="rId1"/>
          <a:stretch/>
        </p:blipFill>
        <p:spPr>
          <a:xfrm>
            <a:off x="2529360" y="2693880"/>
            <a:ext cx="6114600" cy="580680"/>
          </a:xfrm>
          <a:prstGeom prst="rect">
            <a:avLst/>
          </a:prstGeom>
          <a:ln>
            <a:noFill/>
          </a:ln>
        </p:spPr>
      </p:pic>
      <p:sp>
        <p:nvSpPr>
          <p:cNvPr id="189" name="CustomShape 6"/>
          <p:cNvSpPr/>
          <p:nvPr/>
        </p:nvSpPr>
        <p:spPr>
          <a:xfrm>
            <a:off x="4218480" y="642888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24240" y="129204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92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approximate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Subset of iteration of a loop are executed to reduce the total workload of a kernel</a:t>
            </a:r>
            <a:endParaRPr b="0" lang="en-US" sz="18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Reduces computation time at the cost of changing the accuracy of the result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8914A75-72E8-4585-B51B-0994F3D771E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Google Shape;385;g1499a1845bb_1_244" descr=""/>
          <p:cNvPicPr/>
          <p:nvPr/>
        </p:nvPicPr>
        <p:blipFill>
          <a:blip r:embed="rId1"/>
          <a:stretch/>
        </p:blipFill>
        <p:spPr>
          <a:xfrm>
            <a:off x="2541600" y="3073680"/>
            <a:ext cx="6114600" cy="580680"/>
          </a:xfrm>
          <a:prstGeom prst="rect">
            <a:avLst/>
          </a:prstGeom>
          <a:ln>
            <a:noFill/>
          </a:ln>
        </p:spPr>
      </p:pic>
      <p:sp>
        <p:nvSpPr>
          <p:cNvPr id="197" name="CustomShape 6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4218480" y="642888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24240" y="129204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92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approximate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Subset of iteration of a loop are executed to reduce the total workload of a kernel</a:t>
            </a:r>
            <a:endParaRPr b="0" lang="en-US" sz="18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Reduces computation time at the cost of changing the accuracy of the result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13A6407-5614-49D9-BDD7-F3ECE6FBBD0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Google Shape;397;g1490a398a9a_0_21" descr=""/>
          <p:cNvPicPr/>
          <p:nvPr/>
        </p:nvPicPr>
        <p:blipFill>
          <a:blip r:embed="rId1"/>
          <a:stretch/>
        </p:blipFill>
        <p:spPr>
          <a:xfrm>
            <a:off x="2541600" y="3073680"/>
            <a:ext cx="6114600" cy="58068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398;g1490a398a9a_0_21" descr=""/>
          <p:cNvPicPr/>
          <p:nvPr/>
        </p:nvPicPr>
        <p:blipFill>
          <a:blip r:embed="rId2"/>
          <a:stretch/>
        </p:blipFill>
        <p:spPr>
          <a:xfrm>
            <a:off x="3178440" y="3750120"/>
            <a:ext cx="2614320" cy="2614320"/>
          </a:xfrm>
          <a:prstGeom prst="rect">
            <a:avLst/>
          </a:prstGeom>
          <a:ln>
            <a:noFill/>
          </a:ln>
        </p:spPr>
      </p:pic>
      <p:sp>
        <p:nvSpPr>
          <p:cNvPr id="206" name="CustomShape 6"/>
          <p:cNvSpPr/>
          <p:nvPr/>
        </p:nvSpPr>
        <p:spPr>
          <a:xfrm>
            <a:off x="4164120" y="646020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24240" y="129204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92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approximate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Subset of iteration of a loop are executed to reduce the total workload of a kernel</a:t>
            </a:r>
            <a:endParaRPr b="0" lang="en-US" sz="18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Reduces computation time at the cost of changing the accuracy of the result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C2428F-2F16-450B-8AB5-005598CBFA2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Google Shape;410;g1490a398a9a_0_31" descr=""/>
          <p:cNvPicPr/>
          <p:nvPr/>
        </p:nvPicPr>
        <p:blipFill>
          <a:blip r:embed="rId1"/>
          <a:stretch/>
        </p:blipFill>
        <p:spPr>
          <a:xfrm>
            <a:off x="2541600" y="3073680"/>
            <a:ext cx="6114600" cy="58068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411;g1490a398a9a_0_31" descr=""/>
          <p:cNvPicPr/>
          <p:nvPr/>
        </p:nvPicPr>
        <p:blipFill>
          <a:blip r:embed="rId2"/>
          <a:stretch/>
        </p:blipFill>
        <p:spPr>
          <a:xfrm>
            <a:off x="3178440" y="3750120"/>
            <a:ext cx="2614320" cy="2614320"/>
          </a:xfrm>
          <a:prstGeom prst="rect">
            <a:avLst/>
          </a:prstGeom>
          <a:ln>
            <a:noFill/>
          </a:ln>
        </p:spPr>
      </p:pic>
      <p:pic>
        <p:nvPicPr>
          <p:cNvPr id="215" name="Google Shape;412;g1490a398a9a_0_31" descr=""/>
          <p:cNvPicPr/>
          <p:nvPr/>
        </p:nvPicPr>
        <p:blipFill>
          <a:blip r:embed="rId3"/>
          <a:stretch/>
        </p:blipFill>
        <p:spPr>
          <a:xfrm>
            <a:off x="6428160" y="3750120"/>
            <a:ext cx="2614320" cy="2614320"/>
          </a:xfrm>
          <a:prstGeom prst="rect">
            <a:avLst/>
          </a:prstGeom>
          <a:ln>
            <a:noFill/>
          </a:ln>
        </p:spPr>
      </p:pic>
      <p:sp>
        <p:nvSpPr>
          <p:cNvPr id="216" name="CustomShape 6"/>
          <p:cNvSpPr/>
          <p:nvPr/>
        </p:nvSpPr>
        <p:spPr>
          <a:xfrm>
            <a:off x="3953160" y="636480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09480" y="260640"/>
            <a:ext cx="10166040" cy="7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06240" y="1274400"/>
            <a:ext cx="10981080" cy="27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552600" indent="-456480">
              <a:lnSpc>
                <a:spcPct val="100000"/>
              </a:lnSpc>
              <a:buClr>
                <a:srgbClr val="8cc081"/>
              </a:buClr>
              <a:buFont typeface="Noto Sans Symbols"/>
              <a:buChar char="❑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Kalman Filter</a:t>
            </a:r>
            <a:endParaRPr b="0" lang="en-US" sz="24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❑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Applied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app-specific approximation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(batching) 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precision scaling</a:t>
            </a:r>
            <a:endParaRPr b="0" lang="en-US" sz="20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❑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Kalman filter approximation leads to a </a:t>
            </a:r>
            <a:r>
              <a:rPr b="1" lang="en-US" sz="2000" spc="-1" strike="noStrike">
                <a:solidFill>
                  <a:srgbClr val="00b050"/>
                </a:solidFill>
                <a:latin typeface="Calibri"/>
                <a:ea typeface="Calibri"/>
              </a:rPr>
              <a:t>x65.9</a:t>
            </a:r>
            <a:r>
              <a:rPr b="0" lang="en-US" sz="2000" spc="-1" strike="noStrike">
                <a:solidFill>
                  <a:srgbClr val="00b050"/>
                </a:solidFill>
                <a:latin typeface="Calibri"/>
                <a:ea typeface="Calibri"/>
              </a:rPr>
              <a:t> </a:t>
            </a:r>
            <a:r>
              <a:rPr b="1" lang="en-US" sz="2000" spc="-1" strike="noStrike">
                <a:solidFill>
                  <a:srgbClr val="00b050"/>
                </a:solidFill>
                <a:latin typeface="Calibri"/>
                <a:ea typeface="Calibri"/>
              </a:rPr>
              <a:t>speedup</a:t>
            </a:r>
            <a:r>
              <a:rPr b="0" lang="en-US" sz="2000" spc="-1" strike="noStrike">
                <a:solidFill>
                  <a:srgbClr val="00b050"/>
                </a:solid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and a </a:t>
            </a:r>
            <a:r>
              <a:rPr b="1" lang="en-US" sz="2000" spc="-1" strike="noStrike">
                <a:solidFill>
                  <a:srgbClr val="00b050"/>
                </a:solidFill>
                <a:latin typeface="Calibri"/>
                <a:ea typeface="Calibri"/>
              </a:rPr>
              <a:t>x51.8</a:t>
            </a:r>
            <a:r>
              <a:rPr b="0" lang="en-US" sz="2000" spc="-1" strike="noStrike">
                <a:solidFill>
                  <a:srgbClr val="00b050"/>
                </a:solidFill>
                <a:latin typeface="Calibri"/>
                <a:ea typeface="Calibri"/>
              </a:rPr>
              <a:t> </a:t>
            </a:r>
            <a:r>
              <a:rPr b="1" lang="en-US" sz="2000" spc="-1" strike="noStrike">
                <a:solidFill>
                  <a:srgbClr val="00b050"/>
                </a:solidFill>
                <a:latin typeface="Calibri"/>
                <a:ea typeface="Calibri"/>
              </a:rPr>
              <a:t>decrease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in energy consumption</a:t>
            </a:r>
            <a:r>
              <a:rPr b="0" lang="en-US" sz="2000" spc="-1" strike="noStrike">
                <a:solidFill>
                  <a:srgbClr val="00b050"/>
                </a:solid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compared to the accurate FPGA kernel (KPI ACC.3)</a:t>
            </a:r>
            <a:endParaRPr b="0" lang="en-US" sz="2000" spc="-1" strike="noStrike">
              <a:latin typeface="Arial"/>
            </a:endParaRPr>
          </a:p>
          <a:p>
            <a:pPr marL="552600" indent="-456480">
              <a:lnSpc>
                <a:spcPct val="100000"/>
              </a:lnSpc>
              <a:spcBef>
                <a:spcPts val="561"/>
              </a:spcBef>
              <a:buClr>
                <a:srgbClr val="8cc081"/>
              </a:buClr>
              <a:buFont typeface="Noto Sans Symbols"/>
              <a:buChar char="❑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Fast Fourier Transform</a:t>
            </a:r>
            <a:endParaRPr b="0" lang="en-US" sz="24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❑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Applied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precision scaling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 (preliminary results)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8737560" y="6513120"/>
            <a:ext cx="284400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BBD2EC0-A1B5-4764-81B0-8E5B3F02B9F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221" name="Group 4"/>
          <p:cNvGrpSpPr/>
          <p:nvPr/>
        </p:nvGrpSpPr>
        <p:grpSpPr>
          <a:xfrm>
            <a:off x="2507400" y="3701520"/>
            <a:ext cx="6890040" cy="2640960"/>
            <a:chOff x="2507400" y="3701520"/>
            <a:chExt cx="6890040" cy="2640960"/>
          </a:xfrm>
        </p:grpSpPr>
        <p:pic>
          <p:nvPicPr>
            <p:cNvPr id="222" name="Google Shape;423;g14b760d488c_0_2" descr="Chart, line chart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2507400" y="3985200"/>
              <a:ext cx="2742480" cy="235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3" name="Google Shape;424;g14b760d488c_0_2" descr="Chart, line chart&#10;&#10;Description automatically generated"/>
            <p:cNvPicPr/>
            <p:nvPr/>
          </p:nvPicPr>
          <p:blipFill>
            <a:blip r:embed="rId2"/>
            <a:stretch/>
          </p:blipFill>
          <p:spPr>
            <a:xfrm>
              <a:off x="6654960" y="3992760"/>
              <a:ext cx="2742480" cy="2349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4" name="CustomShape 5"/>
            <p:cNvSpPr/>
            <p:nvPr/>
          </p:nvSpPr>
          <p:spPr>
            <a:xfrm>
              <a:off x="2800800" y="3738240"/>
              <a:ext cx="215532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Alveo U200 (Cloud FPGA)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5" name="CustomShape 6"/>
            <p:cNvSpPr/>
            <p:nvPr/>
          </p:nvSpPr>
          <p:spPr>
            <a:xfrm>
              <a:off x="6818400" y="3701520"/>
              <a:ext cx="2417400" cy="30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MPSoC ZCU104 (Edge FPGA)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26" name="CustomShape 7"/>
          <p:cNvSpPr/>
          <p:nvPr/>
        </p:nvSpPr>
        <p:spPr>
          <a:xfrm>
            <a:off x="4165560" y="6513120"/>
            <a:ext cx="385992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8"/>
          <p:cNvSpPr/>
          <p:nvPr/>
        </p:nvSpPr>
        <p:spPr>
          <a:xfrm>
            <a:off x="4452480" y="646992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" name="CustomShape 9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24240" y="2912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24240" y="118980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92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approximate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6B2A04C-A407-4800-AA25-19FFEC342BD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"/>
          <p:cNvSpPr/>
          <p:nvPr/>
        </p:nvSpPr>
        <p:spPr>
          <a:xfrm>
            <a:off x="4445640" y="641340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24240" y="244440"/>
            <a:ext cx="10079280" cy="7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Acceleration of Kernels in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24240" y="1146960"/>
            <a:ext cx="114267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different Kernels</a:t>
            </a:r>
            <a:endParaRPr b="0" lang="en-US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09840" y="6444360"/>
            <a:ext cx="28443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4165560" y="6378120"/>
            <a:ext cx="385992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8077320" y="6248520"/>
            <a:ext cx="2133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8EC139D-1D0F-4C3F-BA59-68D2D4CB3AA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97" name="Google Shape;234;g1499a1845bb_1_70" descr=""/>
          <p:cNvPicPr/>
          <p:nvPr/>
        </p:nvPicPr>
        <p:blipFill>
          <a:blip r:embed="rId1"/>
          <a:stretch/>
        </p:blipFill>
        <p:spPr>
          <a:xfrm>
            <a:off x="7552800" y="1281600"/>
            <a:ext cx="3924360" cy="279864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609480" y="645660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24240" y="129204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92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approximate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Choosing different precision and minimizes execution time without losing solution accuracy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B805CA2-5818-4DE7-A6B3-BB55C93EE95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Google Shape;450;g1499a1845bb_1_264" descr=""/>
          <p:cNvPicPr/>
          <p:nvPr/>
        </p:nvPicPr>
        <p:blipFill>
          <a:blip r:embed="rId1"/>
          <a:stretch/>
        </p:blipFill>
        <p:spPr>
          <a:xfrm>
            <a:off x="3587040" y="3024360"/>
            <a:ext cx="4465440" cy="740880"/>
          </a:xfrm>
          <a:prstGeom prst="rect">
            <a:avLst/>
          </a:prstGeom>
          <a:ln>
            <a:noFill/>
          </a:ln>
        </p:spPr>
      </p:pic>
      <p:sp>
        <p:nvSpPr>
          <p:cNvPr id="242" name="CustomShape 6"/>
          <p:cNvSpPr/>
          <p:nvPr/>
        </p:nvSpPr>
        <p:spPr>
          <a:xfrm>
            <a:off x="4319640" y="646020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24240" y="129204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92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transprecision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Choosing different precision and minimizes execution time without losing solution accuracy</a:t>
            </a:r>
            <a:endParaRPr b="0" lang="en-US" sz="18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Reducing memory footprints and transmission costs</a:t>
            </a: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5BF8A3-4547-4681-9022-A32637808F3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Google Shape;462;g1499a1845bb_1_274" descr=""/>
          <p:cNvPicPr/>
          <p:nvPr/>
        </p:nvPicPr>
        <p:blipFill>
          <a:blip r:embed="rId1"/>
          <a:stretch/>
        </p:blipFill>
        <p:spPr>
          <a:xfrm>
            <a:off x="3431160" y="3251520"/>
            <a:ext cx="4465440" cy="740880"/>
          </a:xfrm>
          <a:prstGeom prst="rect">
            <a:avLst/>
          </a:prstGeom>
          <a:ln>
            <a:noFill/>
          </a:ln>
        </p:spPr>
      </p:pic>
      <p:sp>
        <p:nvSpPr>
          <p:cNvPr id="250" name="CustomShape 6"/>
          <p:cNvSpPr/>
          <p:nvPr/>
        </p:nvSpPr>
        <p:spPr>
          <a:xfrm>
            <a:off x="4164120" y="642888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24240" y="129204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92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approximate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Choosing different precision and minimizes execution time without losing solution accuracy</a:t>
            </a:r>
            <a:endParaRPr b="0" lang="en-US" sz="18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Reducing memory footprints and transmission costs</a:t>
            </a: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3DD3C23-8D44-4C2E-A193-7946E4D0466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Google Shape;474;g1490a398a9a_0_44" descr=""/>
          <p:cNvPicPr/>
          <p:nvPr/>
        </p:nvPicPr>
        <p:blipFill>
          <a:blip r:embed="rId1"/>
          <a:stretch/>
        </p:blipFill>
        <p:spPr>
          <a:xfrm>
            <a:off x="4400640" y="3933720"/>
            <a:ext cx="2526120" cy="2526120"/>
          </a:xfrm>
          <a:prstGeom prst="rect">
            <a:avLst/>
          </a:prstGeom>
          <a:ln>
            <a:noFill/>
          </a:ln>
        </p:spPr>
      </p:pic>
      <p:pic>
        <p:nvPicPr>
          <p:cNvPr id="258" name="Google Shape;475;g1490a398a9a_0_44" descr=""/>
          <p:cNvPicPr/>
          <p:nvPr/>
        </p:nvPicPr>
        <p:blipFill>
          <a:blip r:embed="rId2"/>
          <a:stretch/>
        </p:blipFill>
        <p:spPr>
          <a:xfrm>
            <a:off x="3359520" y="3150720"/>
            <a:ext cx="4465440" cy="740880"/>
          </a:xfrm>
          <a:prstGeom prst="rect">
            <a:avLst/>
          </a:prstGeom>
          <a:ln>
            <a:noFill/>
          </a:ln>
        </p:spPr>
      </p:pic>
      <p:sp>
        <p:nvSpPr>
          <p:cNvPr id="259" name="CustomShape 6"/>
          <p:cNvSpPr/>
          <p:nvPr/>
        </p:nvSpPr>
        <p:spPr>
          <a:xfrm>
            <a:off x="4344480" y="646020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24240" y="129132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                  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 indent="-2026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4165560" y="6460200"/>
            <a:ext cx="38595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6D8AB3E-863A-46D5-AD11-B33BD28B90B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Google Shape;488;g1499a1845bb_1_308" descr=""/>
          <p:cNvPicPr/>
          <p:nvPr/>
        </p:nvPicPr>
        <p:blipFill>
          <a:blip r:embed="rId1"/>
          <a:stretch/>
        </p:blipFill>
        <p:spPr>
          <a:xfrm>
            <a:off x="844560" y="1191240"/>
            <a:ext cx="9241560" cy="5544720"/>
          </a:xfrm>
          <a:prstGeom prst="rect">
            <a:avLst/>
          </a:prstGeom>
          <a:ln>
            <a:noFill/>
          </a:ln>
        </p:spPr>
      </p:pic>
      <p:pic>
        <p:nvPicPr>
          <p:cNvPr id="268" name="Google Shape;489;g1499a1845bb_1_308" descr=""/>
          <p:cNvPicPr/>
          <p:nvPr/>
        </p:nvPicPr>
        <p:blipFill>
          <a:blip r:embed="rId2"/>
          <a:stretch/>
        </p:blipFill>
        <p:spPr>
          <a:xfrm>
            <a:off x="1104120" y="2900880"/>
            <a:ext cx="8981640" cy="3558960"/>
          </a:xfrm>
          <a:prstGeom prst="rect">
            <a:avLst/>
          </a:prstGeom>
          <a:ln>
            <a:noFill/>
          </a:ln>
        </p:spPr>
      </p:pic>
      <p:sp>
        <p:nvSpPr>
          <p:cNvPr id="269" name="CustomShape 7"/>
          <p:cNvSpPr/>
          <p:nvPr/>
        </p:nvSpPr>
        <p:spPr>
          <a:xfrm>
            <a:off x="4610520" y="646020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624240" y="129132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                  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 indent="-2026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"/>
          <p:cNvSpPr/>
          <p:nvPr/>
        </p:nvSpPr>
        <p:spPr>
          <a:xfrm>
            <a:off x="4165560" y="6460200"/>
            <a:ext cx="38595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6F9B282-EA81-4BD4-8751-4A4228F1A79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7" name="Google Shape;502;g1499a1845bb_1_318" descr=""/>
          <p:cNvPicPr/>
          <p:nvPr/>
        </p:nvPicPr>
        <p:blipFill>
          <a:blip r:embed="rId1"/>
          <a:stretch/>
        </p:blipFill>
        <p:spPr>
          <a:xfrm>
            <a:off x="1152720" y="1168560"/>
            <a:ext cx="8981640" cy="5388840"/>
          </a:xfrm>
          <a:prstGeom prst="rect">
            <a:avLst/>
          </a:prstGeom>
          <a:ln>
            <a:noFill/>
          </a:ln>
        </p:spPr>
      </p:pic>
      <p:pic>
        <p:nvPicPr>
          <p:cNvPr id="278" name="Google Shape;503;g1499a1845bb_1_318" descr=""/>
          <p:cNvPicPr/>
          <p:nvPr/>
        </p:nvPicPr>
        <p:blipFill>
          <a:blip r:embed="rId2"/>
          <a:stretch/>
        </p:blipFill>
        <p:spPr>
          <a:xfrm>
            <a:off x="1152360" y="4245840"/>
            <a:ext cx="9324720" cy="2047680"/>
          </a:xfrm>
          <a:prstGeom prst="rect">
            <a:avLst/>
          </a:prstGeom>
          <a:ln>
            <a:noFill/>
          </a:ln>
        </p:spPr>
      </p:pic>
      <p:sp>
        <p:nvSpPr>
          <p:cNvPr id="279" name="CustomShape 7"/>
          <p:cNvSpPr/>
          <p:nvPr/>
        </p:nvSpPr>
        <p:spPr>
          <a:xfrm>
            <a:off x="4595400" y="646020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24240" y="129132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                  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 indent="-2026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4165560" y="6460200"/>
            <a:ext cx="38595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628D08E-A410-4393-A6AD-035378343D9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Google Shape;516;g1499a1845bb_1_298" descr=""/>
          <p:cNvPicPr/>
          <p:nvPr/>
        </p:nvPicPr>
        <p:blipFill>
          <a:blip r:embed="rId1"/>
          <a:stretch/>
        </p:blipFill>
        <p:spPr>
          <a:xfrm>
            <a:off x="1152720" y="1168560"/>
            <a:ext cx="8981640" cy="5388840"/>
          </a:xfrm>
          <a:prstGeom prst="rect">
            <a:avLst/>
          </a:prstGeom>
          <a:ln>
            <a:noFill/>
          </a:ln>
        </p:spPr>
      </p:pic>
      <p:pic>
        <p:nvPicPr>
          <p:cNvPr id="288" name="Google Shape;517;g1499a1845bb_1_298" descr=""/>
          <p:cNvPicPr/>
          <p:nvPr/>
        </p:nvPicPr>
        <p:blipFill>
          <a:blip r:embed="rId2"/>
          <a:stretch/>
        </p:blipFill>
        <p:spPr>
          <a:xfrm>
            <a:off x="6685200" y="4871880"/>
            <a:ext cx="3695400" cy="1685520"/>
          </a:xfrm>
          <a:prstGeom prst="rect">
            <a:avLst/>
          </a:prstGeom>
          <a:ln>
            <a:noFill/>
          </a:ln>
        </p:spPr>
      </p:pic>
      <p:pic>
        <p:nvPicPr>
          <p:cNvPr id="289" name="Google Shape;518;g1499a1845bb_1_298" descr=""/>
          <p:cNvPicPr/>
          <p:nvPr/>
        </p:nvPicPr>
        <p:blipFill>
          <a:blip r:embed="rId3"/>
          <a:stretch/>
        </p:blipFill>
        <p:spPr>
          <a:xfrm>
            <a:off x="1044720" y="4774320"/>
            <a:ext cx="3695400" cy="1685520"/>
          </a:xfrm>
          <a:prstGeom prst="rect">
            <a:avLst/>
          </a:prstGeom>
          <a:ln>
            <a:noFill/>
          </a:ln>
        </p:spPr>
      </p:pic>
      <p:sp>
        <p:nvSpPr>
          <p:cNvPr id="290" name="CustomShape 7"/>
          <p:cNvSpPr/>
          <p:nvPr/>
        </p:nvSpPr>
        <p:spPr>
          <a:xfrm>
            <a:off x="4218480" y="642888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24240" y="129132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                  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 indent="-2026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4165560" y="6460200"/>
            <a:ext cx="38595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9992584-DADD-4329-AA09-ACE9C5B73B1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Google Shape;531;g1499a1845bb_1_332" descr=""/>
          <p:cNvPicPr/>
          <p:nvPr/>
        </p:nvPicPr>
        <p:blipFill>
          <a:blip r:embed="rId1"/>
          <a:stretch/>
        </p:blipFill>
        <p:spPr>
          <a:xfrm>
            <a:off x="1152720" y="1168560"/>
            <a:ext cx="8981640" cy="5388840"/>
          </a:xfrm>
          <a:prstGeom prst="rect">
            <a:avLst/>
          </a:prstGeom>
          <a:ln>
            <a:noFill/>
          </a:ln>
        </p:spPr>
      </p:pic>
      <p:pic>
        <p:nvPicPr>
          <p:cNvPr id="299" name="Google Shape;532;g1499a1845bb_1_332" descr=""/>
          <p:cNvPicPr/>
          <p:nvPr/>
        </p:nvPicPr>
        <p:blipFill>
          <a:blip r:embed="rId2"/>
          <a:stretch/>
        </p:blipFill>
        <p:spPr>
          <a:xfrm>
            <a:off x="1064880" y="4774320"/>
            <a:ext cx="3695400" cy="1685520"/>
          </a:xfrm>
          <a:prstGeom prst="rect">
            <a:avLst/>
          </a:prstGeom>
          <a:ln>
            <a:noFill/>
          </a:ln>
        </p:spPr>
      </p:pic>
      <p:sp>
        <p:nvSpPr>
          <p:cNvPr id="300" name="CustomShape 7"/>
          <p:cNvSpPr/>
          <p:nvPr/>
        </p:nvSpPr>
        <p:spPr>
          <a:xfrm>
            <a:off x="4163760" y="642888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624240" y="129132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                  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 indent="-2026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4165560" y="6460200"/>
            <a:ext cx="38595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9A03F1-4F44-44CC-B8CB-582CED9458C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6020280" y="46382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Google Shape;545;g1499a1845bb_1_342" descr=""/>
          <p:cNvPicPr/>
          <p:nvPr/>
        </p:nvPicPr>
        <p:blipFill>
          <a:blip r:embed="rId1"/>
          <a:stretch/>
        </p:blipFill>
        <p:spPr>
          <a:xfrm>
            <a:off x="1172880" y="1180800"/>
            <a:ext cx="8981640" cy="5388840"/>
          </a:xfrm>
          <a:prstGeom prst="rect">
            <a:avLst/>
          </a:prstGeom>
          <a:ln>
            <a:noFill/>
          </a:ln>
        </p:spPr>
      </p:pic>
      <p:sp>
        <p:nvSpPr>
          <p:cNvPr id="309" name="CustomShape 7"/>
          <p:cNvSpPr/>
          <p:nvPr/>
        </p:nvSpPr>
        <p:spPr>
          <a:xfrm>
            <a:off x="4294080" y="642888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0" name="CustomShape 8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Integration of the HPC Service toward VVUQ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624240" y="129132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lvl="1" marL="914400" indent="-33624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Analyze the uncertainty and validate the result for multiple input precision</a:t>
            </a:r>
            <a:endParaRPr b="0" lang="en-US" sz="19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Integrating the parallel implementation into group communicator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3875760" y="6475680"/>
            <a:ext cx="38595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48431A7-3117-4B5B-898F-02FE05D7177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16" name="Google Shape;557;g1499a1845bb_1_367" descr=""/>
          <p:cNvPicPr/>
          <p:nvPr/>
        </p:nvPicPr>
        <p:blipFill>
          <a:blip r:embed="rId1"/>
          <a:stretch/>
        </p:blipFill>
        <p:spPr>
          <a:xfrm>
            <a:off x="4027680" y="3107880"/>
            <a:ext cx="3272040" cy="1992960"/>
          </a:xfrm>
          <a:prstGeom prst="rect">
            <a:avLst/>
          </a:prstGeom>
          <a:ln>
            <a:noFill/>
          </a:ln>
        </p:spPr>
      </p:pic>
      <p:sp>
        <p:nvSpPr>
          <p:cNvPr id="317" name="CustomShape 6"/>
          <p:cNvSpPr/>
          <p:nvPr/>
        </p:nvSpPr>
        <p:spPr>
          <a:xfrm>
            <a:off x="4242240" y="642888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Integration of the HPC Service toward VVUQ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624240" y="129132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lvl="1" marL="914400" indent="-33624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Analyze the uncertainty and validate the result for multiple input precision</a:t>
            </a:r>
            <a:endParaRPr b="0" lang="en-US" sz="19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Integrating the parallel implementation into group communicator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"/>
          <p:cNvSpPr/>
          <p:nvPr/>
        </p:nvSpPr>
        <p:spPr>
          <a:xfrm>
            <a:off x="3989160" y="6566400"/>
            <a:ext cx="38595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Google Shape;569;p10" descr=""/>
          <p:cNvPicPr/>
          <p:nvPr/>
        </p:nvPicPr>
        <p:blipFill>
          <a:blip r:embed="rId1"/>
          <a:stretch/>
        </p:blipFill>
        <p:spPr>
          <a:xfrm>
            <a:off x="5575320" y="3047400"/>
            <a:ext cx="5128200" cy="2210400"/>
          </a:xfrm>
          <a:prstGeom prst="rect">
            <a:avLst/>
          </a:prstGeom>
          <a:ln>
            <a:noFill/>
          </a:ln>
        </p:spPr>
      </p:pic>
      <p:pic>
        <p:nvPicPr>
          <p:cNvPr id="325" name="Google Shape;570;p10" descr=""/>
          <p:cNvPicPr/>
          <p:nvPr/>
        </p:nvPicPr>
        <p:blipFill>
          <a:blip r:embed="rId2"/>
          <a:stretch/>
        </p:blipFill>
        <p:spPr>
          <a:xfrm>
            <a:off x="1577520" y="3156120"/>
            <a:ext cx="3272040" cy="1992960"/>
          </a:xfrm>
          <a:prstGeom prst="rect">
            <a:avLst/>
          </a:prstGeom>
          <a:ln>
            <a:noFill/>
          </a:ln>
        </p:spPr>
      </p:pic>
      <p:sp>
        <p:nvSpPr>
          <p:cNvPr id="326" name="CustomShape 6"/>
          <p:cNvSpPr/>
          <p:nvPr/>
        </p:nvSpPr>
        <p:spPr>
          <a:xfrm>
            <a:off x="4066920" y="651924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24240" y="244440"/>
            <a:ext cx="10079280" cy="7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Acceleration of Kernels in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24240" y="1207800"/>
            <a:ext cx="114267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different Kernels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Parallel shared and distributed memory implementation of :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Kalman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FFT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Min-Max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Savitkey-Golay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KNN (K-nearest neighbor) Classification method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K-Means Clustering method</a:t>
            </a: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09840" y="6444360"/>
            <a:ext cx="28443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4165560" y="6460200"/>
            <a:ext cx="385992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8077320" y="6248520"/>
            <a:ext cx="2133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F354B64-1674-4F87-86D2-51F759AF3CC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4" name="Google Shape;245;g1499a1845bb_1_0" descr=""/>
          <p:cNvPicPr/>
          <p:nvPr/>
        </p:nvPicPr>
        <p:blipFill>
          <a:blip r:embed="rId1"/>
          <a:stretch/>
        </p:blipFill>
        <p:spPr>
          <a:xfrm>
            <a:off x="7451640" y="1301400"/>
            <a:ext cx="3972240" cy="2832840"/>
          </a:xfrm>
          <a:prstGeom prst="rect">
            <a:avLst/>
          </a:prstGeom>
          <a:ln>
            <a:noFill/>
          </a:ln>
        </p:spPr>
      </p:pic>
      <p:sp>
        <p:nvSpPr>
          <p:cNvPr id="105" name="CustomShape 6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Integration of the HPC Service toward VVUQ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24240" y="129132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lvl="1" marL="914400" indent="-33624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Analyze the uncertainty and validate the result for multiple input precision</a:t>
            </a:r>
            <a:endParaRPr b="0" lang="en-US" sz="19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Integrating the parallel implementation into group communicator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>
            <a:off x="4165560" y="6460200"/>
            <a:ext cx="38595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Google Shape;582;g1499a1845bb_1_379" descr=""/>
          <p:cNvPicPr/>
          <p:nvPr/>
        </p:nvPicPr>
        <p:blipFill>
          <a:blip r:embed="rId1"/>
          <a:stretch/>
        </p:blipFill>
        <p:spPr>
          <a:xfrm>
            <a:off x="1202040" y="2794680"/>
            <a:ext cx="9616680" cy="2951280"/>
          </a:xfrm>
          <a:prstGeom prst="rect">
            <a:avLst/>
          </a:prstGeom>
          <a:ln>
            <a:noFill/>
          </a:ln>
        </p:spPr>
      </p:pic>
      <p:sp>
        <p:nvSpPr>
          <p:cNvPr id="334" name="CustomShape 6"/>
          <p:cNvSpPr/>
          <p:nvPr/>
        </p:nvSpPr>
        <p:spPr>
          <a:xfrm>
            <a:off x="4510800" y="646992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Integration of the HPC Service toward VVUQ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24240" y="129132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lvl="1" marL="914400" indent="-336240">
              <a:lnSpc>
                <a:spcPct val="100000"/>
              </a:lnSpc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Analyze the uncertainty and validate the result for multiple input precision</a:t>
            </a:r>
            <a:endParaRPr b="0" lang="en-US" sz="1900" spc="-1" strike="noStrike"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Integrating the parallel implementation into group communicator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624240" y="646020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"/>
          <p:cNvSpPr/>
          <p:nvPr/>
        </p:nvSpPr>
        <p:spPr>
          <a:xfrm>
            <a:off x="4165560" y="6460200"/>
            <a:ext cx="38595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1" name="Google Shape;594;g1499a1845bb_1_390" descr=""/>
          <p:cNvPicPr/>
          <p:nvPr/>
        </p:nvPicPr>
        <p:blipFill>
          <a:blip r:embed="rId1"/>
          <a:stretch/>
        </p:blipFill>
        <p:spPr>
          <a:xfrm>
            <a:off x="876240" y="2997000"/>
            <a:ext cx="10439640" cy="2634120"/>
          </a:xfrm>
          <a:prstGeom prst="rect">
            <a:avLst/>
          </a:prstGeom>
          <a:ln>
            <a:noFill/>
          </a:ln>
        </p:spPr>
      </p:pic>
      <p:sp>
        <p:nvSpPr>
          <p:cNvPr id="342" name="CustomShape 6"/>
          <p:cNvSpPr/>
          <p:nvPr/>
        </p:nvSpPr>
        <p:spPr>
          <a:xfrm>
            <a:off x="4319280" y="642888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624240" y="244440"/>
            <a:ext cx="1007892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Integration of the HPC Service toward VVUQ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624240" y="1291320"/>
            <a:ext cx="1126404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Demo for HPC Interface and Verification, Validation and Uncertainty Quantification (VVUQ)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7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4165560" y="6460200"/>
            <a:ext cx="38595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9037800" y="6460200"/>
            <a:ext cx="28440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8" name="Google Shape;605;g14b760d488c_0_77" descr=""/>
          <p:cNvPicPr/>
          <p:nvPr/>
        </p:nvPicPr>
        <p:blipFill>
          <a:blip r:embed="rId1"/>
          <a:stretch/>
        </p:blipFill>
        <p:spPr>
          <a:xfrm>
            <a:off x="3468600" y="2254320"/>
            <a:ext cx="4903920" cy="3677760"/>
          </a:xfrm>
          <a:prstGeom prst="rect">
            <a:avLst/>
          </a:prstGeom>
          <a:ln>
            <a:noFill/>
          </a:ln>
        </p:spPr>
      </p:pic>
      <p:sp>
        <p:nvSpPr>
          <p:cNvPr id="349" name="CustomShape 5"/>
          <p:cNvSpPr/>
          <p:nvPr/>
        </p:nvSpPr>
        <p:spPr>
          <a:xfrm>
            <a:off x="4331880" y="6460200"/>
            <a:ext cx="29995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0" name="CustomShape 6"/>
          <p:cNvSpPr/>
          <p:nvPr/>
        </p:nvSpPr>
        <p:spPr>
          <a:xfrm>
            <a:off x="776520" y="6612480"/>
            <a:ext cx="2844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24240" y="244440"/>
            <a:ext cx="10079280" cy="7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Acceleration of Kernels in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24240" y="1207800"/>
            <a:ext cx="114267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different Kernels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Parallel shared and distributed memory implementation of :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Kalman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FFT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Min-Max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Savitkey-Golay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KNN (K-nearest neighbor) Classification method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K-Means Clustering method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Benchmarking of Kernels with different data sizes</a:t>
            </a:r>
            <a:endParaRPr b="0" lang="en-US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24240" y="6460200"/>
            <a:ext cx="28443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4165560" y="6460200"/>
            <a:ext cx="385992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8077320" y="6248520"/>
            <a:ext cx="2133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EEC74C-0EAA-47BB-86E9-492DBF53375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11" name="Google Shape;256;g1499a1845bb_1_81" descr=""/>
          <p:cNvPicPr/>
          <p:nvPr/>
        </p:nvPicPr>
        <p:blipFill>
          <a:blip r:embed="rId1"/>
          <a:stretch/>
        </p:blipFill>
        <p:spPr>
          <a:xfrm>
            <a:off x="8489160" y="1267560"/>
            <a:ext cx="2988000" cy="2130840"/>
          </a:xfrm>
          <a:prstGeom prst="rect">
            <a:avLst/>
          </a:prstGeom>
          <a:ln>
            <a:noFill/>
          </a:ln>
        </p:spPr>
      </p:pic>
      <p:sp>
        <p:nvSpPr>
          <p:cNvPr id="112" name="CustomShape 6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24240" y="244440"/>
            <a:ext cx="10079280" cy="7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Acceleration of Kernels in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24240" y="1207800"/>
            <a:ext cx="114267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different Kernels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Parallel shared and distributed memory implementation of :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Kalman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FFT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Min-Max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Savitkey-Golay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KNN (K-nearest neighbor) Classification method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K-Means Clustering method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Benchmarking of Kernels with different data sizes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Applying different data (signals) sizes {1GB, 5GB, 10GB}</a:t>
            </a: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24240" y="6460200"/>
            <a:ext cx="28443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4165560" y="6460200"/>
            <a:ext cx="385992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8077320" y="6248520"/>
            <a:ext cx="2133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0F6681E-2E15-4A74-85DE-85D219B7F32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18" name="Google Shape;267;g1499a1845bb_1_214" descr=""/>
          <p:cNvPicPr/>
          <p:nvPr/>
        </p:nvPicPr>
        <p:blipFill>
          <a:blip r:embed="rId1"/>
          <a:stretch/>
        </p:blipFill>
        <p:spPr>
          <a:xfrm>
            <a:off x="8502480" y="1281600"/>
            <a:ext cx="2988000" cy="2130840"/>
          </a:xfrm>
          <a:prstGeom prst="rect">
            <a:avLst/>
          </a:prstGeom>
          <a:ln>
            <a:noFill/>
          </a:ln>
        </p:spPr>
      </p:pic>
      <p:sp>
        <p:nvSpPr>
          <p:cNvPr id="119" name="CustomShape 6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24240" y="244440"/>
            <a:ext cx="10079280" cy="7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Acceleration of Kernels in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24240" y="1207800"/>
            <a:ext cx="114267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different Kernels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Parallel shared and distributed memory implementation of :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Kalman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FFT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Min-Max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Savitkey-Golay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KNN (K-nearest neighbor) Classification method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K-Means Clustering method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Benchmarking of Kernels with different data sizes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Applying different data (signals) sizes {1GB, 5GB, 10GB}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Execution runtime</a:t>
            </a:r>
            <a:endParaRPr b="0" lang="en-US" sz="14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24240" y="6460200"/>
            <a:ext cx="28443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4165560" y="6460200"/>
            <a:ext cx="385992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8077320" y="6248520"/>
            <a:ext cx="2133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CC1245E-2048-492D-AE29-61CA4293D46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25" name="Google Shape;278;g1499a1845bb_1_224" descr=""/>
          <p:cNvPicPr/>
          <p:nvPr/>
        </p:nvPicPr>
        <p:blipFill>
          <a:blip r:embed="rId1"/>
          <a:stretch/>
        </p:blipFill>
        <p:spPr>
          <a:xfrm>
            <a:off x="9119880" y="3156120"/>
            <a:ext cx="2308320" cy="230832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279;g1499a1845bb_1_224" descr=""/>
          <p:cNvPicPr/>
          <p:nvPr/>
        </p:nvPicPr>
        <p:blipFill>
          <a:blip r:embed="rId2"/>
          <a:stretch/>
        </p:blipFill>
        <p:spPr>
          <a:xfrm>
            <a:off x="8482680" y="1248480"/>
            <a:ext cx="2988000" cy="2130840"/>
          </a:xfrm>
          <a:prstGeom prst="rect">
            <a:avLst/>
          </a:prstGeom>
          <a:ln>
            <a:noFill/>
          </a:ln>
        </p:spPr>
      </p:pic>
      <p:sp>
        <p:nvSpPr>
          <p:cNvPr id="127" name="CustomShape 6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24240" y="244440"/>
            <a:ext cx="10079280" cy="7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T4.2-Acceleration of Kernels in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24240" y="1207800"/>
            <a:ext cx="114267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different Kernels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Parallel shared and distributed memory implementation of :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Kalman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FFT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Min-Max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Savitkey-Golay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KNN (K-nearest neighbor) Classification method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K-Means Clustering method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Benchmarking of Kernels with different data sizes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Applying different data (signals) sizes {1GB, 5GB, 10GB}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Execution runtime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Application’s accuracy (error computation)</a:t>
            </a:r>
            <a:endParaRPr b="0" lang="en-US" sz="14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24240" y="6460200"/>
            <a:ext cx="28443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4165560" y="6460200"/>
            <a:ext cx="385992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8077320" y="6248520"/>
            <a:ext cx="2133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DF197AC-73E3-4D2D-97E1-8191995C50E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3" name="Google Shape;290;g1499a1845bb_1_133" descr=""/>
          <p:cNvPicPr/>
          <p:nvPr/>
        </p:nvPicPr>
        <p:blipFill>
          <a:blip r:embed="rId1"/>
          <a:stretch/>
        </p:blipFill>
        <p:spPr>
          <a:xfrm>
            <a:off x="8489160" y="1148760"/>
            <a:ext cx="2988000" cy="213084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291;g1499a1845bb_1_133" descr=""/>
          <p:cNvPicPr/>
          <p:nvPr/>
        </p:nvPicPr>
        <p:blipFill>
          <a:blip r:embed="rId2"/>
          <a:stretch/>
        </p:blipFill>
        <p:spPr>
          <a:xfrm>
            <a:off x="9027720" y="3387960"/>
            <a:ext cx="2449440" cy="2449440"/>
          </a:xfrm>
          <a:prstGeom prst="rect">
            <a:avLst/>
          </a:prstGeom>
          <a:ln>
            <a:noFill/>
          </a:ln>
        </p:spPr>
      </p:pic>
      <p:sp>
        <p:nvSpPr>
          <p:cNvPr id="135" name="CustomShape 6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24240" y="244440"/>
            <a:ext cx="10079280" cy="7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T4.2-Acceleration of Kernels in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24240" y="1207800"/>
            <a:ext cx="114267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different Kernels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Parallel shared and distributed memory implementation of :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Kalman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FFT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Min-Max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Savitkey-Golay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KNN (K-nearest neighbor) Classification method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K-Means Clustering method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Benchmarking of Kernels with different data sizes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Applying different data (signals) sizes {1GB, 5GB, 10GB}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Execution runtime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Application’s accuracy (error computation)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Energy consumption</a:t>
            </a:r>
            <a:endParaRPr b="0" lang="en-US" sz="14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24240" y="6460200"/>
            <a:ext cx="28443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4165560" y="6460200"/>
            <a:ext cx="385992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077320" y="6248520"/>
            <a:ext cx="2133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ABAC5AD-5C3D-4A9E-8835-339EE3DF1B7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1" name="Google Shape;302;g1499a1845bb_1_92" descr=""/>
          <p:cNvPicPr/>
          <p:nvPr/>
        </p:nvPicPr>
        <p:blipFill>
          <a:blip r:embed="rId1"/>
          <a:stretch/>
        </p:blipFill>
        <p:spPr>
          <a:xfrm>
            <a:off x="9006840" y="1207800"/>
            <a:ext cx="2196720" cy="1566720"/>
          </a:xfrm>
          <a:prstGeom prst="rect">
            <a:avLst/>
          </a:prstGeom>
          <a:ln>
            <a:noFill/>
          </a:ln>
        </p:spPr>
      </p:pic>
      <p:pic>
        <p:nvPicPr>
          <p:cNvPr id="142" name="Google Shape;303;g1499a1845bb_1_92" descr=""/>
          <p:cNvPicPr/>
          <p:nvPr/>
        </p:nvPicPr>
        <p:blipFill>
          <a:blip r:embed="rId2"/>
          <a:stretch/>
        </p:blipFill>
        <p:spPr>
          <a:xfrm>
            <a:off x="7965000" y="3635640"/>
            <a:ext cx="3859920" cy="1275120"/>
          </a:xfrm>
          <a:prstGeom prst="rect">
            <a:avLst/>
          </a:prstGeom>
          <a:ln>
            <a:noFill/>
          </a:ln>
        </p:spPr>
      </p:pic>
      <p:pic>
        <p:nvPicPr>
          <p:cNvPr id="143" name="Google Shape;304;g1499a1845bb_1_92" descr=""/>
          <p:cNvPicPr/>
          <p:nvPr/>
        </p:nvPicPr>
        <p:blipFill>
          <a:blip r:embed="rId3"/>
          <a:stretch/>
        </p:blipFill>
        <p:spPr>
          <a:xfrm rot="10800000">
            <a:off x="7836120" y="3398760"/>
            <a:ext cx="3674880" cy="345960"/>
          </a:xfrm>
          <a:prstGeom prst="rect">
            <a:avLst/>
          </a:prstGeom>
          <a:ln>
            <a:noFill/>
          </a:ln>
        </p:spPr>
      </p:pic>
      <p:sp>
        <p:nvSpPr>
          <p:cNvPr id="144" name="CustomShape 6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24240" y="244440"/>
            <a:ext cx="10079280" cy="7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T4.2-Acceleration of Kernels in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24240" y="1207800"/>
            <a:ext cx="114267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different Kernels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Parallel shared and distributed memory implementation of :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Kalman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FFT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Min-Max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Savitkey-Golay Filter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KNN (K-nearest neighbor) Classification method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K-Means Clustering method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 indent="-304200">
              <a:lnSpc>
                <a:spcPct val="100000"/>
              </a:lnSpc>
              <a:buClr>
                <a:srgbClr val="8cc081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Benchmarking of Kernels with different data sizes</a:t>
            </a:r>
            <a:endParaRPr b="0" lang="en-US" sz="2200" spc="-1" strike="noStrike">
              <a:latin typeface="Arial"/>
            </a:endParaRPr>
          </a:p>
          <a:p>
            <a:pPr lvl="1" marL="743040" indent="-24696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Applying different data (signals) sizes {1GB, 5GB, 10GB}</a:t>
            </a:r>
            <a:endParaRPr b="0" lang="en-US" sz="18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Execution runtime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Application’s accuracy (error computation)</a:t>
            </a:r>
            <a:endParaRPr b="0" lang="en-US" sz="1400" spc="-1" strike="noStrike">
              <a:latin typeface="Arial"/>
            </a:endParaRPr>
          </a:p>
          <a:p>
            <a:pPr lvl="2" marL="1143000" indent="-189720">
              <a:lnSpc>
                <a:spcPct val="100000"/>
              </a:lnSpc>
              <a:spcBef>
                <a:spcPts val="400"/>
              </a:spcBef>
              <a:buClr>
                <a:srgbClr val="242b5d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Energy consumption</a:t>
            </a:r>
            <a:endParaRPr b="0" lang="en-US" sz="14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24240" y="6460200"/>
            <a:ext cx="28443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4165560" y="6460200"/>
            <a:ext cx="385992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8077320" y="6248520"/>
            <a:ext cx="2133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E0EB4BB-CED6-429D-A07F-9CD768F0933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0" name="Google Shape;315;g1499a1845bb_1_143" descr=""/>
          <p:cNvPicPr/>
          <p:nvPr/>
        </p:nvPicPr>
        <p:blipFill>
          <a:blip r:embed="rId1"/>
          <a:stretch/>
        </p:blipFill>
        <p:spPr>
          <a:xfrm>
            <a:off x="8721000" y="1207800"/>
            <a:ext cx="2196720" cy="1566720"/>
          </a:xfrm>
          <a:prstGeom prst="rect">
            <a:avLst/>
          </a:prstGeom>
          <a:ln>
            <a:noFill/>
          </a:ln>
        </p:spPr>
      </p:pic>
      <p:graphicFrame>
        <p:nvGraphicFramePr>
          <p:cNvPr id="151" name="Table 6"/>
          <p:cNvGraphicFramePr/>
          <p:nvPr/>
        </p:nvGraphicFramePr>
        <p:xfrm>
          <a:off x="7511040" y="3958200"/>
          <a:ext cx="4539600" cy="795960"/>
        </p:xfrm>
        <a:graphic>
          <a:graphicData uri="http://schemas.openxmlformats.org/drawingml/2006/table">
            <a:tbl>
              <a:tblPr/>
              <a:tblGrid>
                <a:gridCol w="1874880"/>
                <a:gridCol w="919440"/>
                <a:gridCol w="1745280"/>
              </a:tblGrid>
              <a:tr h="410760">
                <a:tc>
                  <a:txBody>
                    <a:bodyPr lIns="72720" rIns="7272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     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Kernel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720" rIns="7272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Speedup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720" rIns="7272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Energy Consumption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2280">
                <a:tc>
                  <a:txBody>
                    <a:bodyPr lIns="72720" rIns="7272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 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Kalman Filter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720" rIns="7272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  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47X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720" rIns="7272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      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31X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2" name="CustomShape 7"/>
          <p:cNvSpPr/>
          <p:nvPr/>
        </p:nvSpPr>
        <p:spPr>
          <a:xfrm>
            <a:off x="609480" y="6513120"/>
            <a:ext cx="284472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2008-02-12T12:45:52Z</dcterms:created>
  <dc:creator>Aristotelis Kretsis</dc:creator>
  <dc:description/>
  <dc:language>en-US</dc:language>
  <cp:lastModifiedBy/>
  <cp:revision>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TC060874521031</vt:lpwstr>
  </property>
</Properties>
</file>