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40.png" ContentType="image/png"/>
  <Override PartName="/ppt/media/image52.png" ContentType="image/png"/>
  <Override PartName="/ppt/media/image41.png" ContentType="image/png"/>
  <Override PartName="/ppt/media/image53.png" ContentType="image/png"/>
  <Override PartName="/ppt/media/image30.png" ContentType="image/png"/>
  <Override PartName="/ppt/media/image42.png" ContentType="image/png"/>
  <Override PartName="/ppt/media/image54.png" ContentType="image/png"/>
  <Override PartName="/ppt/media/image39.png" ContentType="image/png"/>
  <Override PartName="/ppt/media/image9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7010400" cy="9296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31AAA69-6C34-45FC-B125-2DCFC74124C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BE1A3DB-3E7E-4FFD-84BF-4D7F0D50918A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sldImg"/>
          </p:nvPr>
        </p:nvSpPr>
        <p:spPr>
          <a:xfrm>
            <a:off x="406440" y="696960"/>
            <a:ext cx="6197400" cy="3485880"/>
          </a:xfrm>
          <a:prstGeom prst="rect">
            <a:avLst/>
          </a:prstGeom>
        </p:spPr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701640" y="4416480"/>
            <a:ext cx="5606640" cy="41828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609480" y="1196640"/>
            <a:ext cx="11278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303840" cy="3437640"/>
          </a:xfrm>
          <a:prstGeom prst="rect">
            <a:avLst/>
          </a:prstGeom>
          <a:solidFill>
            <a:srgbClr val="8cc08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3429000"/>
            <a:ext cx="303840" cy="343764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Google Shape;9;p35" descr=""/>
          <p:cNvPicPr/>
          <p:nvPr/>
        </p:nvPicPr>
        <p:blipFill>
          <a:blip r:embed="rId2"/>
          <a:stretch/>
        </p:blipFill>
        <p:spPr>
          <a:xfrm>
            <a:off x="10821960" y="262440"/>
            <a:ext cx="1083960" cy="871920"/>
          </a:xfrm>
          <a:prstGeom prst="rect">
            <a:avLst/>
          </a:prstGeom>
          <a:ln>
            <a:noFill/>
          </a:ln>
        </p:spPr>
      </p:pic>
      <p:sp>
        <p:nvSpPr>
          <p:cNvPr id="4" name="CustomShape 4"/>
          <p:cNvSpPr/>
          <p:nvPr/>
        </p:nvSpPr>
        <p:spPr>
          <a:xfrm>
            <a:off x="304920" y="2889360"/>
            <a:ext cx="5758920" cy="201240"/>
          </a:xfrm>
          <a:prstGeom prst="rect">
            <a:avLst/>
          </a:prstGeom>
          <a:solidFill>
            <a:srgbClr val="8cc08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5"/>
          <p:cNvSpPr/>
          <p:nvPr/>
        </p:nvSpPr>
        <p:spPr>
          <a:xfrm>
            <a:off x="6000840" y="2889360"/>
            <a:ext cx="5758920" cy="20124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4559400" y="692280"/>
            <a:ext cx="6717960" cy="2126880"/>
          </a:xfrm>
          <a:prstGeom prst="rect">
            <a:avLst/>
          </a:prstGeom>
        </p:spPr>
        <p:txBody>
          <a:bodyPr anchor="b">
            <a:noAutofit/>
          </a:bodyPr>
          <a:p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dt"/>
          </p:nvPr>
        </p:nvSpPr>
        <p:spPr>
          <a:xfrm>
            <a:off x="609480" y="6453360"/>
            <a:ext cx="2844720" cy="252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ftr"/>
          </p:nvPr>
        </p:nvSpPr>
        <p:spPr>
          <a:xfrm>
            <a:off x="4165560" y="6453360"/>
            <a:ext cx="3860280" cy="252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" name="PlaceHolder 9"/>
          <p:cNvSpPr>
            <a:spLocks noGrp="1"/>
          </p:cNvSpPr>
          <p:nvPr>
            <p:ph type="sldNum"/>
          </p:nvPr>
        </p:nvSpPr>
        <p:spPr>
          <a:xfrm>
            <a:off x="9011520" y="6453360"/>
            <a:ext cx="2844720" cy="25200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087D088-51E3-4213-BFD4-60891BA6F0F3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0" name="Google Shape;68;g1a9a7d96ffe_0_105" descr=""/>
          <p:cNvPicPr/>
          <p:nvPr/>
        </p:nvPicPr>
        <p:blipFill>
          <a:blip r:embed="rId3"/>
          <a:stretch/>
        </p:blipFill>
        <p:spPr>
          <a:xfrm>
            <a:off x="497880" y="340200"/>
            <a:ext cx="3068280" cy="2478960"/>
          </a:xfrm>
          <a:prstGeom prst="rect">
            <a:avLst/>
          </a:prstGeom>
          <a:ln>
            <a:noFill/>
          </a:ln>
        </p:spPr>
      </p:pic>
      <p:sp>
        <p:nvSpPr>
          <p:cNvPr id="11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609480" y="1124640"/>
            <a:ext cx="11278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2323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0" y="0"/>
            <a:ext cx="303120" cy="3436560"/>
          </a:xfrm>
          <a:prstGeom prst="rect">
            <a:avLst/>
          </a:prstGeom>
          <a:solidFill>
            <a:srgbClr val="8cc08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0" y="3429000"/>
            <a:ext cx="303120" cy="343656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" name="Google Shape;73;p37" descr=""/>
          <p:cNvPicPr/>
          <p:nvPr/>
        </p:nvPicPr>
        <p:blipFill>
          <a:blip r:embed="rId2"/>
          <a:stretch/>
        </p:blipFill>
        <p:spPr>
          <a:xfrm>
            <a:off x="10815480" y="200160"/>
            <a:ext cx="1072080" cy="862200"/>
          </a:xfrm>
          <a:prstGeom prst="rect">
            <a:avLst/>
          </a:prstGeom>
          <a:ln>
            <a:noFill/>
          </a:ln>
        </p:spPr>
      </p:pic>
      <p:sp>
        <p:nvSpPr>
          <p:cNvPr id="5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59400" y="692280"/>
            <a:ext cx="6717960" cy="2126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TRANSPARENT APPLICATION DEPLOYMENT IN A SECURE, ACCELERATED AND COGNITIVE CLOUD CONTINUUM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35520" y="3285000"/>
            <a:ext cx="11304720" cy="34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3f3f3f"/>
                </a:solidFill>
                <a:latin typeface="Calibri"/>
                <a:ea typeface="Calibri"/>
              </a:rPr>
              <a:t>WP4 - Cloud and Edge Acceleration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ask4.2: Performance Maximization under Maximum Affordable Error in Cloud and Edge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1900" spc="-1" strike="noStrike">
                <a:solidFill>
                  <a:srgbClr val="000000"/>
                </a:solidFill>
                <a:latin typeface="Calibri"/>
                <a:ea typeface="Calibri"/>
              </a:rPr>
              <a:t>High Performance Computing Center, Stuttgart-HLRS</a:t>
            </a:r>
            <a:endParaRPr b="0" lang="en-US" sz="19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Javad Fadaie Ghotbi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7th plenary meeting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24240" y="244440"/>
            <a:ext cx="10078200" cy="79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T4.2</a:t>
            </a: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-</a:t>
            </a: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Transprecision and Approximate Computing Techniques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624240" y="1292040"/>
            <a:ext cx="11263320" cy="51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367200">
              <a:lnSpc>
                <a:spcPct val="100000"/>
              </a:lnSpc>
              <a:buClr>
                <a:srgbClr val="8cc081"/>
              </a:buClr>
              <a:buFont typeface="Noto Sans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Resolving the challenges like limited storage and computation resources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lvl="1" marL="914400" indent="-342000">
              <a:lnSpc>
                <a:spcPct val="100000"/>
              </a:lnSpc>
              <a:buClr>
                <a:srgbClr val="7f7f7f"/>
              </a:buClr>
              <a:buFont typeface="Noto Sans"/>
              <a:buChar char="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Applying the transprecision computing techniques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:</a:t>
            </a:r>
            <a:endParaRPr b="0" lang="en-US" sz="2200" spc="-1" strike="noStrike">
              <a:latin typeface="Arial"/>
            </a:endParaRPr>
          </a:p>
          <a:p>
            <a:pPr lvl="2" marL="1371600" indent="-3420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Choosing different precision and minimizes execution time without losing solution accuracy</a:t>
            </a:r>
            <a:endParaRPr b="0" lang="en-US" sz="1800" spc="-1" strike="noStrike">
              <a:latin typeface="Arial"/>
            </a:endParaRPr>
          </a:p>
          <a:p>
            <a:pPr lvl="2" marL="1371600" indent="-3420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Reducing memory footprints and transmission costs</a:t>
            </a:r>
            <a:endParaRPr b="0" lang="en-US" sz="1800" spc="-1" strike="noStrike">
              <a:latin typeface="Arial"/>
            </a:endParaRPr>
          </a:p>
          <a:p>
            <a:pPr marL="1371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743040" indent="-1695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624240" y="6460200"/>
            <a:ext cx="2843280" cy="2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4"/>
          <p:cNvSpPr/>
          <p:nvPr/>
        </p:nvSpPr>
        <p:spPr>
          <a:xfrm>
            <a:off x="9037800" y="6460200"/>
            <a:ext cx="284328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0634C0E-D863-461E-995E-DBA84A28261A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6020280" y="4638240"/>
            <a:ext cx="17964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1" name="Google Shape;230;g1a9a587eee6_1_22" descr=""/>
          <p:cNvPicPr/>
          <p:nvPr/>
        </p:nvPicPr>
        <p:blipFill>
          <a:blip r:embed="rId1"/>
          <a:stretch/>
        </p:blipFill>
        <p:spPr>
          <a:xfrm>
            <a:off x="3431160" y="3251520"/>
            <a:ext cx="4464720" cy="740160"/>
          </a:xfrm>
          <a:prstGeom prst="rect">
            <a:avLst/>
          </a:prstGeom>
          <a:ln>
            <a:noFill/>
          </a:ln>
        </p:spPr>
      </p:pic>
      <p:sp>
        <p:nvSpPr>
          <p:cNvPr id="162" name="CustomShape 6"/>
          <p:cNvSpPr/>
          <p:nvPr/>
        </p:nvSpPr>
        <p:spPr>
          <a:xfrm>
            <a:off x="4164120" y="6428880"/>
            <a:ext cx="299880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7th-plenary meeting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163" name="CustomShape 7"/>
          <p:cNvSpPr/>
          <p:nvPr/>
        </p:nvSpPr>
        <p:spPr>
          <a:xfrm>
            <a:off x="609480" y="6513120"/>
            <a:ext cx="284400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7/12/22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24240" y="244440"/>
            <a:ext cx="10078200" cy="79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T4.2</a:t>
            </a: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-</a:t>
            </a: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Transprecision and Approximate Computing Techniques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24240" y="1291320"/>
            <a:ext cx="11263320" cy="51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367200">
              <a:lnSpc>
                <a:spcPct val="100000"/>
              </a:lnSpc>
              <a:buClr>
                <a:srgbClr val="8cc081"/>
              </a:buClr>
              <a:buFont typeface="Noto Sans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Automated Benchmarking with regard to Approximation and Transprecision computing techniques.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624240" y="6460200"/>
            <a:ext cx="2843280" cy="2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4"/>
          <p:cNvSpPr/>
          <p:nvPr/>
        </p:nvSpPr>
        <p:spPr>
          <a:xfrm>
            <a:off x="4165560" y="6460200"/>
            <a:ext cx="385884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9037800" y="6460200"/>
            <a:ext cx="284328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0562A81-774A-4AF5-8719-EDF6424D8162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69" name="CustomShape 6"/>
          <p:cNvSpPr/>
          <p:nvPr/>
        </p:nvSpPr>
        <p:spPr>
          <a:xfrm>
            <a:off x="6020280" y="4638240"/>
            <a:ext cx="17964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0" name="Google Shape;243;p24" descr=""/>
          <p:cNvPicPr/>
          <p:nvPr/>
        </p:nvPicPr>
        <p:blipFill>
          <a:blip r:embed="rId1"/>
          <a:stretch/>
        </p:blipFill>
        <p:spPr>
          <a:xfrm>
            <a:off x="1104120" y="2931840"/>
            <a:ext cx="8980920" cy="3558240"/>
          </a:xfrm>
          <a:prstGeom prst="rect">
            <a:avLst/>
          </a:prstGeom>
          <a:ln>
            <a:noFill/>
          </a:ln>
        </p:spPr>
      </p:pic>
      <p:sp>
        <p:nvSpPr>
          <p:cNvPr id="171" name="CustomShape 7"/>
          <p:cNvSpPr/>
          <p:nvPr/>
        </p:nvSpPr>
        <p:spPr>
          <a:xfrm>
            <a:off x="4610520" y="6460200"/>
            <a:ext cx="299880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7th-plenary meeting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609480" y="6513120"/>
            <a:ext cx="284400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7/12/22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73" name="Google Shape;246;p24" descr=""/>
          <p:cNvPicPr/>
          <p:nvPr/>
        </p:nvPicPr>
        <p:blipFill>
          <a:blip r:embed="rId2"/>
          <a:stretch/>
        </p:blipFill>
        <p:spPr>
          <a:xfrm>
            <a:off x="1955880" y="2070000"/>
            <a:ext cx="7810200" cy="3609720"/>
          </a:xfrm>
          <a:prstGeom prst="rect">
            <a:avLst/>
          </a:prstGeom>
          <a:ln>
            <a:noFill/>
          </a:ln>
        </p:spPr>
      </p:pic>
      <p:pic>
        <p:nvPicPr>
          <p:cNvPr id="174" name="Google Shape;247;p24" descr=""/>
          <p:cNvPicPr/>
          <p:nvPr/>
        </p:nvPicPr>
        <p:blipFill>
          <a:blip r:embed="rId3"/>
          <a:stretch/>
        </p:blipFill>
        <p:spPr>
          <a:xfrm>
            <a:off x="4033800" y="2717640"/>
            <a:ext cx="5523480" cy="2482920"/>
          </a:xfrm>
          <a:prstGeom prst="rect">
            <a:avLst/>
          </a:prstGeom>
          <a:ln>
            <a:noFill/>
          </a:ln>
        </p:spPr>
      </p:pic>
      <p:pic>
        <p:nvPicPr>
          <p:cNvPr id="175" name="Google Shape;248;p24" descr=""/>
          <p:cNvPicPr/>
          <p:nvPr/>
        </p:nvPicPr>
        <p:blipFill>
          <a:blip r:embed="rId4"/>
          <a:stretch/>
        </p:blipFill>
        <p:spPr>
          <a:xfrm rot="16200000">
            <a:off x="3836160" y="2777400"/>
            <a:ext cx="145080" cy="392760"/>
          </a:xfrm>
          <a:prstGeom prst="rect">
            <a:avLst/>
          </a:prstGeom>
          <a:ln>
            <a:noFill/>
          </a:ln>
        </p:spPr>
      </p:pic>
      <p:pic>
        <p:nvPicPr>
          <p:cNvPr id="176" name="Google Shape;249;p24" descr=""/>
          <p:cNvPicPr/>
          <p:nvPr/>
        </p:nvPicPr>
        <p:blipFill>
          <a:blip r:embed="rId5"/>
          <a:stretch/>
        </p:blipFill>
        <p:spPr>
          <a:xfrm rot="16200000">
            <a:off x="3836160" y="4514760"/>
            <a:ext cx="145080" cy="392760"/>
          </a:xfrm>
          <a:prstGeom prst="rect">
            <a:avLst/>
          </a:prstGeom>
          <a:ln>
            <a:noFill/>
          </a:ln>
        </p:spPr>
      </p:pic>
      <p:pic>
        <p:nvPicPr>
          <p:cNvPr id="177" name="Google Shape;250;p24" descr=""/>
          <p:cNvPicPr/>
          <p:nvPr/>
        </p:nvPicPr>
        <p:blipFill>
          <a:blip r:embed="rId6"/>
          <a:stretch/>
        </p:blipFill>
        <p:spPr>
          <a:xfrm>
            <a:off x="1782720" y="3661920"/>
            <a:ext cx="3509280" cy="178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24240" y="244440"/>
            <a:ext cx="10078200" cy="79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T4.2</a:t>
            </a: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-</a:t>
            </a: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Transprecision and Approximate Computing Techniques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24240" y="1291320"/>
            <a:ext cx="11263320" cy="51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367200">
              <a:lnSpc>
                <a:spcPct val="100000"/>
              </a:lnSpc>
              <a:buClr>
                <a:srgbClr val="8cc081"/>
              </a:buClr>
              <a:buFont typeface="Noto Sans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Automated Benchmarking with regard to Approximation and Transprecision computing techniques.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624240" y="6460200"/>
            <a:ext cx="2843280" cy="2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4"/>
          <p:cNvSpPr/>
          <p:nvPr/>
        </p:nvSpPr>
        <p:spPr>
          <a:xfrm>
            <a:off x="4165560" y="6460200"/>
            <a:ext cx="385884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9037800" y="6460200"/>
            <a:ext cx="284328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A50B916-3AF5-4920-ADE7-BE1382A97A71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83" name="CustomShape 6"/>
          <p:cNvSpPr/>
          <p:nvPr/>
        </p:nvSpPr>
        <p:spPr>
          <a:xfrm>
            <a:off x="6020280" y="4638240"/>
            <a:ext cx="17964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4" name="Google Shape;261;g19c3d1deed4_0_0" descr=""/>
          <p:cNvPicPr/>
          <p:nvPr/>
        </p:nvPicPr>
        <p:blipFill>
          <a:blip r:embed="rId1"/>
          <a:stretch/>
        </p:blipFill>
        <p:spPr>
          <a:xfrm>
            <a:off x="1104120" y="2900880"/>
            <a:ext cx="8980920" cy="3558240"/>
          </a:xfrm>
          <a:prstGeom prst="rect">
            <a:avLst/>
          </a:prstGeom>
          <a:ln>
            <a:noFill/>
          </a:ln>
        </p:spPr>
      </p:pic>
      <p:sp>
        <p:nvSpPr>
          <p:cNvPr id="185" name="CustomShape 7"/>
          <p:cNvSpPr/>
          <p:nvPr/>
        </p:nvSpPr>
        <p:spPr>
          <a:xfrm>
            <a:off x="4610520" y="6460200"/>
            <a:ext cx="299880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7th-plenary meeting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186" name="CustomShape 8"/>
          <p:cNvSpPr/>
          <p:nvPr/>
        </p:nvSpPr>
        <p:spPr>
          <a:xfrm>
            <a:off x="609480" y="6513120"/>
            <a:ext cx="284400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7/12/22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87" name="Google Shape;264;g19c3d1deed4_0_0" descr=""/>
          <p:cNvPicPr/>
          <p:nvPr/>
        </p:nvPicPr>
        <p:blipFill>
          <a:blip r:embed="rId2"/>
          <a:stretch/>
        </p:blipFill>
        <p:spPr>
          <a:xfrm>
            <a:off x="1955880" y="2070000"/>
            <a:ext cx="7810200" cy="3609720"/>
          </a:xfrm>
          <a:prstGeom prst="rect">
            <a:avLst/>
          </a:prstGeom>
          <a:ln>
            <a:noFill/>
          </a:ln>
        </p:spPr>
      </p:pic>
      <p:pic>
        <p:nvPicPr>
          <p:cNvPr id="188" name="Google Shape;265;g19c3d1deed4_0_0" descr=""/>
          <p:cNvPicPr/>
          <p:nvPr/>
        </p:nvPicPr>
        <p:blipFill>
          <a:blip r:embed="rId3"/>
          <a:stretch/>
        </p:blipFill>
        <p:spPr>
          <a:xfrm>
            <a:off x="4033800" y="2717640"/>
            <a:ext cx="5523480" cy="2482920"/>
          </a:xfrm>
          <a:prstGeom prst="rect">
            <a:avLst/>
          </a:prstGeom>
          <a:ln>
            <a:noFill/>
          </a:ln>
        </p:spPr>
      </p:pic>
      <p:pic>
        <p:nvPicPr>
          <p:cNvPr id="189" name="Google Shape;266;g19c3d1deed4_0_0" descr=""/>
          <p:cNvPicPr/>
          <p:nvPr/>
        </p:nvPicPr>
        <p:blipFill>
          <a:blip r:embed="rId4"/>
          <a:stretch/>
        </p:blipFill>
        <p:spPr>
          <a:xfrm rot="16200000">
            <a:off x="3836160" y="2777400"/>
            <a:ext cx="145080" cy="392760"/>
          </a:xfrm>
          <a:prstGeom prst="rect">
            <a:avLst/>
          </a:prstGeom>
          <a:ln>
            <a:noFill/>
          </a:ln>
        </p:spPr>
      </p:pic>
      <p:pic>
        <p:nvPicPr>
          <p:cNvPr id="190" name="Google Shape;267;g19c3d1deed4_0_0" descr=""/>
          <p:cNvPicPr/>
          <p:nvPr/>
        </p:nvPicPr>
        <p:blipFill>
          <a:blip r:embed="rId5"/>
          <a:stretch/>
        </p:blipFill>
        <p:spPr>
          <a:xfrm rot="16200000">
            <a:off x="3836160" y="4514760"/>
            <a:ext cx="145080" cy="39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24240" y="244440"/>
            <a:ext cx="10078200" cy="79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T4.2</a:t>
            </a: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-</a:t>
            </a: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Transprecision and Approximate Computing Techniques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624240" y="1291320"/>
            <a:ext cx="11263320" cy="51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367200">
              <a:lnSpc>
                <a:spcPct val="100000"/>
              </a:lnSpc>
              <a:buClr>
                <a:srgbClr val="8cc081"/>
              </a:buClr>
              <a:buFont typeface="Noto Sans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Automated Benchmarking with regard to Approximation and Transprecision computing techniques.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624240" y="6460200"/>
            <a:ext cx="2843280" cy="2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4"/>
          <p:cNvSpPr/>
          <p:nvPr/>
        </p:nvSpPr>
        <p:spPr>
          <a:xfrm>
            <a:off x="4165560" y="6460200"/>
            <a:ext cx="385884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9037800" y="6460200"/>
            <a:ext cx="284328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6439218-2AE9-40DA-BAD0-245F101A0CD2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96" name="CustomShape 6"/>
          <p:cNvSpPr/>
          <p:nvPr/>
        </p:nvSpPr>
        <p:spPr>
          <a:xfrm>
            <a:off x="6020280" y="4638240"/>
            <a:ext cx="17964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7" name="Google Shape;278;g19b80a47df2_2_33" descr=""/>
          <p:cNvPicPr/>
          <p:nvPr/>
        </p:nvPicPr>
        <p:blipFill>
          <a:blip r:embed="rId1"/>
          <a:stretch/>
        </p:blipFill>
        <p:spPr>
          <a:xfrm>
            <a:off x="1104120" y="2900880"/>
            <a:ext cx="8980920" cy="3558240"/>
          </a:xfrm>
          <a:prstGeom prst="rect">
            <a:avLst/>
          </a:prstGeom>
          <a:ln>
            <a:noFill/>
          </a:ln>
        </p:spPr>
      </p:pic>
      <p:sp>
        <p:nvSpPr>
          <p:cNvPr id="198" name="CustomShape 7"/>
          <p:cNvSpPr/>
          <p:nvPr/>
        </p:nvSpPr>
        <p:spPr>
          <a:xfrm>
            <a:off x="4610520" y="6460200"/>
            <a:ext cx="299880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7th-plenary meeting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199" name="CustomShape 8"/>
          <p:cNvSpPr/>
          <p:nvPr/>
        </p:nvSpPr>
        <p:spPr>
          <a:xfrm>
            <a:off x="609480" y="6513120"/>
            <a:ext cx="284400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7/12/22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00" name="Google Shape;281;g19b80a47df2_2_33" descr=""/>
          <p:cNvPicPr/>
          <p:nvPr/>
        </p:nvPicPr>
        <p:blipFill>
          <a:blip r:embed="rId2"/>
          <a:stretch/>
        </p:blipFill>
        <p:spPr>
          <a:xfrm>
            <a:off x="1955880" y="2070000"/>
            <a:ext cx="7810200" cy="3609720"/>
          </a:xfrm>
          <a:prstGeom prst="rect">
            <a:avLst/>
          </a:prstGeom>
          <a:ln>
            <a:noFill/>
          </a:ln>
        </p:spPr>
      </p:pic>
      <p:pic>
        <p:nvPicPr>
          <p:cNvPr id="201" name="Google Shape;282;g19b80a47df2_2_33" descr=""/>
          <p:cNvPicPr/>
          <p:nvPr/>
        </p:nvPicPr>
        <p:blipFill>
          <a:blip r:embed="rId3"/>
          <a:stretch/>
        </p:blipFill>
        <p:spPr>
          <a:xfrm>
            <a:off x="7158600" y="2070000"/>
            <a:ext cx="4514040" cy="2994480"/>
          </a:xfrm>
          <a:prstGeom prst="rect">
            <a:avLst/>
          </a:prstGeom>
          <a:ln>
            <a:noFill/>
          </a:ln>
        </p:spPr>
      </p:pic>
      <p:pic>
        <p:nvPicPr>
          <p:cNvPr id="202" name="Google Shape;283;g19b80a47df2_2_33" descr=""/>
          <p:cNvPicPr/>
          <p:nvPr/>
        </p:nvPicPr>
        <p:blipFill>
          <a:blip r:embed="rId4"/>
          <a:stretch/>
        </p:blipFill>
        <p:spPr>
          <a:xfrm rot="16200000">
            <a:off x="6997680" y="3434040"/>
            <a:ext cx="145080" cy="392760"/>
          </a:xfrm>
          <a:prstGeom prst="rect">
            <a:avLst/>
          </a:prstGeom>
          <a:ln>
            <a:noFill/>
          </a:ln>
        </p:spPr>
      </p:pic>
      <p:pic>
        <p:nvPicPr>
          <p:cNvPr id="203" name="Google Shape;284;g19b80a47df2_2_33" descr=""/>
          <p:cNvPicPr/>
          <p:nvPr/>
        </p:nvPicPr>
        <p:blipFill>
          <a:blip r:embed="rId5"/>
          <a:stretch/>
        </p:blipFill>
        <p:spPr>
          <a:xfrm rot="16200000">
            <a:off x="7052760" y="3678840"/>
            <a:ext cx="145080" cy="392760"/>
          </a:xfrm>
          <a:prstGeom prst="rect">
            <a:avLst/>
          </a:prstGeom>
          <a:ln>
            <a:noFill/>
          </a:ln>
        </p:spPr>
      </p:pic>
      <p:pic>
        <p:nvPicPr>
          <p:cNvPr id="204" name="Google Shape;285;g19b80a47df2_2_33" descr=""/>
          <p:cNvPicPr/>
          <p:nvPr/>
        </p:nvPicPr>
        <p:blipFill>
          <a:blip r:embed="rId6"/>
          <a:stretch/>
        </p:blipFill>
        <p:spPr>
          <a:xfrm rot="16200000">
            <a:off x="6997680" y="3923640"/>
            <a:ext cx="145080" cy="39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624240" y="244440"/>
            <a:ext cx="10078200" cy="79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T4.2</a:t>
            </a: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-</a:t>
            </a: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Transprecision and Approximate Computing Techniques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624240" y="1291320"/>
            <a:ext cx="11263320" cy="51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367200">
              <a:lnSpc>
                <a:spcPct val="100000"/>
              </a:lnSpc>
              <a:buClr>
                <a:srgbClr val="8cc081"/>
              </a:buClr>
              <a:buFont typeface="Noto Sans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Automated Benchmarking with regard to Approximation and Transprecision computing techniques.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624240" y="6460200"/>
            <a:ext cx="2843280" cy="2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4"/>
          <p:cNvSpPr/>
          <p:nvPr/>
        </p:nvSpPr>
        <p:spPr>
          <a:xfrm>
            <a:off x="4165560" y="6460200"/>
            <a:ext cx="385884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9" name="CustomShape 5"/>
          <p:cNvSpPr/>
          <p:nvPr/>
        </p:nvSpPr>
        <p:spPr>
          <a:xfrm>
            <a:off x="9037800" y="6460200"/>
            <a:ext cx="284328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96DCAF4-8F84-4A22-87FB-84EFB323DAED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10" name="CustomShape 6"/>
          <p:cNvSpPr/>
          <p:nvPr/>
        </p:nvSpPr>
        <p:spPr>
          <a:xfrm>
            <a:off x="6020280" y="4638240"/>
            <a:ext cx="17964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1" name="Google Shape;296;g19b80a47df2_2_20" descr=""/>
          <p:cNvPicPr/>
          <p:nvPr/>
        </p:nvPicPr>
        <p:blipFill>
          <a:blip r:embed="rId1"/>
          <a:stretch/>
        </p:blipFill>
        <p:spPr>
          <a:xfrm>
            <a:off x="1104120" y="2900880"/>
            <a:ext cx="8980920" cy="3558240"/>
          </a:xfrm>
          <a:prstGeom prst="rect">
            <a:avLst/>
          </a:prstGeom>
          <a:ln>
            <a:noFill/>
          </a:ln>
        </p:spPr>
      </p:pic>
      <p:sp>
        <p:nvSpPr>
          <p:cNvPr id="212" name="CustomShape 7"/>
          <p:cNvSpPr/>
          <p:nvPr/>
        </p:nvSpPr>
        <p:spPr>
          <a:xfrm>
            <a:off x="4610520" y="6460200"/>
            <a:ext cx="299880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7th-plenary meeting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213" name="CustomShape 8"/>
          <p:cNvSpPr/>
          <p:nvPr/>
        </p:nvSpPr>
        <p:spPr>
          <a:xfrm>
            <a:off x="609480" y="6513120"/>
            <a:ext cx="284400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7/12/22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14" name="Google Shape;299;g19b80a47df2_2_20" descr=""/>
          <p:cNvPicPr/>
          <p:nvPr/>
        </p:nvPicPr>
        <p:blipFill>
          <a:blip r:embed="rId2"/>
          <a:stretch/>
        </p:blipFill>
        <p:spPr>
          <a:xfrm>
            <a:off x="1955880" y="2070000"/>
            <a:ext cx="7810200" cy="3609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624240" y="244440"/>
            <a:ext cx="10078200" cy="79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T4.2</a:t>
            </a: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-</a:t>
            </a: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Integration of the HPC Service toward VVUQ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624240" y="1242360"/>
            <a:ext cx="11263320" cy="51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360720">
              <a:lnSpc>
                <a:spcPct val="100000"/>
              </a:lnSpc>
              <a:buClr>
                <a:srgbClr val="8cc081"/>
              </a:buClr>
              <a:buFont typeface="Noto Sans"/>
              <a:buChar char="●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Demo for automated benchmarking of kernels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 marL="74304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  </a:t>
            </a:r>
            <a:endParaRPr b="0" lang="en-US" sz="2800" spc="-1" strike="noStrike">
              <a:latin typeface="Arial"/>
            </a:endParaRPr>
          </a:p>
          <a:p>
            <a:pPr marL="743040" indent="-1695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743040" indent="-1695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4165560" y="6460200"/>
            <a:ext cx="385884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9037800" y="6460200"/>
            <a:ext cx="284328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5"/>
          <p:cNvSpPr/>
          <p:nvPr/>
        </p:nvSpPr>
        <p:spPr>
          <a:xfrm>
            <a:off x="4319280" y="6409800"/>
            <a:ext cx="3011400" cy="3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7th-plenary meeting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220" name="CustomShape 6"/>
          <p:cNvSpPr/>
          <p:nvPr/>
        </p:nvSpPr>
        <p:spPr>
          <a:xfrm>
            <a:off x="776520" y="6612480"/>
            <a:ext cx="2843280" cy="2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7"/>
          <p:cNvSpPr/>
          <p:nvPr/>
        </p:nvSpPr>
        <p:spPr>
          <a:xfrm>
            <a:off x="609480" y="6513120"/>
            <a:ext cx="284400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7/12/22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22" name="Google Shape;311;g19dd131108d_0_16" descr=""/>
          <p:cNvPicPr/>
          <p:nvPr/>
        </p:nvPicPr>
        <p:blipFill>
          <a:blip r:embed="rId1"/>
          <a:stretch/>
        </p:blipFill>
        <p:spPr>
          <a:xfrm>
            <a:off x="3453840" y="2312280"/>
            <a:ext cx="4571640" cy="342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624240" y="244440"/>
            <a:ext cx="10078200" cy="79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T4.2</a:t>
            </a: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-</a:t>
            </a: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Development of VVUQ Tool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624240" y="1291320"/>
            <a:ext cx="11263320" cy="51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361440">
              <a:lnSpc>
                <a:spcPct val="100000"/>
              </a:lnSpc>
              <a:buClr>
                <a:srgbClr val="8cc081"/>
              </a:buClr>
              <a:buFont typeface="Noto Sans"/>
              <a:buChar char="●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Development of framework for Verification, Validation and Uncertainty Quantification (VVUQ)</a:t>
            </a:r>
            <a:endParaRPr b="0" lang="en-US" sz="21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624240" y="6460200"/>
            <a:ext cx="2843280" cy="2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4"/>
          <p:cNvSpPr/>
          <p:nvPr/>
        </p:nvSpPr>
        <p:spPr>
          <a:xfrm>
            <a:off x="4165560" y="6460200"/>
            <a:ext cx="385884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9037800" y="6460200"/>
            <a:ext cx="284328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609016C-E8BC-43F1-9864-B32C7F721EC6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28" name="CustomShape 6"/>
          <p:cNvSpPr/>
          <p:nvPr/>
        </p:nvSpPr>
        <p:spPr>
          <a:xfrm>
            <a:off x="6020280" y="4638240"/>
            <a:ext cx="17964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9" name="Google Shape;322;g19c3d1deed4_0_17" descr=""/>
          <p:cNvPicPr/>
          <p:nvPr/>
        </p:nvPicPr>
        <p:blipFill>
          <a:blip r:embed="rId1"/>
          <a:stretch/>
        </p:blipFill>
        <p:spPr>
          <a:xfrm>
            <a:off x="1104120" y="2900880"/>
            <a:ext cx="8980920" cy="3558240"/>
          </a:xfrm>
          <a:prstGeom prst="rect">
            <a:avLst/>
          </a:prstGeom>
          <a:ln>
            <a:noFill/>
          </a:ln>
        </p:spPr>
      </p:pic>
      <p:sp>
        <p:nvSpPr>
          <p:cNvPr id="230" name="CustomShape 7"/>
          <p:cNvSpPr/>
          <p:nvPr/>
        </p:nvSpPr>
        <p:spPr>
          <a:xfrm>
            <a:off x="4610520" y="6460200"/>
            <a:ext cx="299880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7th-plenary meeting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231" name="CustomShape 8"/>
          <p:cNvSpPr/>
          <p:nvPr/>
        </p:nvSpPr>
        <p:spPr>
          <a:xfrm>
            <a:off x="609480" y="6513120"/>
            <a:ext cx="284400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7/12/22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32" name="Google Shape;325;g19c3d1deed4_0_17" descr=""/>
          <p:cNvPicPr/>
          <p:nvPr/>
        </p:nvPicPr>
        <p:blipFill>
          <a:blip r:embed="rId2"/>
          <a:stretch/>
        </p:blipFill>
        <p:spPr>
          <a:xfrm>
            <a:off x="8024760" y="1982880"/>
            <a:ext cx="2998800" cy="4129560"/>
          </a:xfrm>
          <a:prstGeom prst="rect">
            <a:avLst/>
          </a:prstGeom>
          <a:ln>
            <a:noFill/>
          </a:ln>
        </p:spPr>
      </p:pic>
      <p:pic>
        <p:nvPicPr>
          <p:cNvPr id="233" name="Google Shape;326;g19c3d1deed4_0_17" descr=""/>
          <p:cNvPicPr/>
          <p:nvPr/>
        </p:nvPicPr>
        <p:blipFill>
          <a:blip r:embed="rId3"/>
          <a:stretch/>
        </p:blipFill>
        <p:spPr>
          <a:xfrm>
            <a:off x="2139840" y="1912320"/>
            <a:ext cx="7599240" cy="4090320"/>
          </a:xfrm>
          <a:prstGeom prst="rect">
            <a:avLst/>
          </a:prstGeom>
          <a:ln>
            <a:noFill/>
          </a:ln>
        </p:spPr>
      </p:pic>
      <p:pic>
        <p:nvPicPr>
          <p:cNvPr id="234" name="Google Shape;327;g19c3d1deed4_0_17" descr=""/>
          <p:cNvPicPr/>
          <p:nvPr/>
        </p:nvPicPr>
        <p:blipFill>
          <a:blip r:embed="rId4"/>
          <a:stretch/>
        </p:blipFill>
        <p:spPr>
          <a:xfrm>
            <a:off x="7703640" y="2049840"/>
            <a:ext cx="2998800" cy="412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624240" y="244440"/>
            <a:ext cx="10078200" cy="79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T4.2</a:t>
            </a: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-</a:t>
            </a: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Development of VVUQ Tool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624240" y="1291320"/>
            <a:ext cx="11263320" cy="51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361440">
              <a:lnSpc>
                <a:spcPct val="100000"/>
              </a:lnSpc>
              <a:buClr>
                <a:srgbClr val="8cc081"/>
              </a:buClr>
              <a:buFont typeface="Noto Sans"/>
              <a:buChar char="●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Development of framework for Verification, Validation and Uncertainty Quantification (VVUQ)</a:t>
            </a:r>
            <a:endParaRPr b="0" lang="en-US" sz="21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624240" y="6460200"/>
            <a:ext cx="2843280" cy="2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4"/>
          <p:cNvSpPr/>
          <p:nvPr/>
        </p:nvSpPr>
        <p:spPr>
          <a:xfrm>
            <a:off x="4165560" y="6460200"/>
            <a:ext cx="385884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39" name="CustomShape 5"/>
          <p:cNvSpPr/>
          <p:nvPr/>
        </p:nvSpPr>
        <p:spPr>
          <a:xfrm>
            <a:off x="9037800" y="6460200"/>
            <a:ext cx="284328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9A2D579-D522-4890-8465-70B1A8A63A20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40" name="CustomShape 6"/>
          <p:cNvSpPr/>
          <p:nvPr/>
        </p:nvSpPr>
        <p:spPr>
          <a:xfrm>
            <a:off x="6020280" y="4638240"/>
            <a:ext cx="17964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1" name="Google Shape;338;g19dd131108d_0_0" descr=""/>
          <p:cNvPicPr/>
          <p:nvPr/>
        </p:nvPicPr>
        <p:blipFill>
          <a:blip r:embed="rId1"/>
          <a:stretch/>
        </p:blipFill>
        <p:spPr>
          <a:xfrm>
            <a:off x="1104120" y="2900880"/>
            <a:ext cx="8980920" cy="3558240"/>
          </a:xfrm>
          <a:prstGeom prst="rect">
            <a:avLst/>
          </a:prstGeom>
          <a:ln>
            <a:noFill/>
          </a:ln>
        </p:spPr>
      </p:pic>
      <p:sp>
        <p:nvSpPr>
          <p:cNvPr id="242" name="CustomShape 7"/>
          <p:cNvSpPr/>
          <p:nvPr/>
        </p:nvSpPr>
        <p:spPr>
          <a:xfrm>
            <a:off x="4610520" y="6460200"/>
            <a:ext cx="299880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7th-plenary meeting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243" name="CustomShape 8"/>
          <p:cNvSpPr/>
          <p:nvPr/>
        </p:nvSpPr>
        <p:spPr>
          <a:xfrm>
            <a:off x="609480" y="6513120"/>
            <a:ext cx="284400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7/12/22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44" name="Google Shape;341;g19dd131108d_0_0" descr=""/>
          <p:cNvPicPr/>
          <p:nvPr/>
        </p:nvPicPr>
        <p:blipFill>
          <a:blip r:embed="rId2"/>
          <a:stretch/>
        </p:blipFill>
        <p:spPr>
          <a:xfrm>
            <a:off x="7825320" y="1844640"/>
            <a:ext cx="2998800" cy="1471320"/>
          </a:xfrm>
          <a:prstGeom prst="rect">
            <a:avLst/>
          </a:prstGeom>
          <a:ln>
            <a:noFill/>
          </a:ln>
        </p:spPr>
      </p:pic>
      <p:pic>
        <p:nvPicPr>
          <p:cNvPr id="245" name="Google Shape;342;g19dd131108d_0_0" descr=""/>
          <p:cNvPicPr/>
          <p:nvPr/>
        </p:nvPicPr>
        <p:blipFill>
          <a:blip r:embed="rId3"/>
          <a:stretch/>
        </p:blipFill>
        <p:spPr>
          <a:xfrm>
            <a:off x="7825320" y="4725000"/>
            <a:ext cx="2998800" cy="1471320"/>
          </a:xfrm>
          <a:prstGeom prst="rect">
            <a:avLst/>
          </a:prstGeom>
          <a:ln>
            <a:noFill/>
          </a:ln>
        </p:spPr>
      </p:pic>
      <p:pic>
        <p:nvPicPr>
          <p:cNvPr id="246" name="Google Shape;343;g19dd131108d_0_0" descr=""/>
          <p:cNvPicPr/>
          <p:nvPr/>
        </p:nvPicPr>
        <p:blipFill>
          <a:blip r:embed="rId4"/>
          <a:stretch/>
        </p:blipFill>
        <p:spPr>
          <a:xfrm>
            <a:off x="2063880" y="2253600"/>
            <a:ext cx="7599240" cy="4090320"/>
          </a:xfrm>
          <a:prstGeom prst="rect">
            <a:avLst/>
          </a:prstGeom>
          <a:ln>
            <a:noFill/>
          </a:ln>
        </p:spPr>
      </p:pic>
      <p:pic>
        <p:nvPicPr>
          <p:cNvPr id="247" name="Google Shape;344;g19dd131108d_0_0" descr=""/>
          <p:cNvPicPr/>
          <p:nvPr/>
        </p:nvPicPr>
        <p:blipFill>
          <a:blip r:embed="rId5"/>
          <a:stretch/>
        </p:blipFill>
        <p:spPr>
          <a:xfrm>
            <a:off x="8024760" y="4872240"/>
            <a:ext cx="2998800" cy="1471320"/>
          </a:xfrm>
          <a:prstGeom prst="rect">
            <a:avLst/>
          </a:prstGeom>
          <a:ln>
            <a:noFill/>
          </a:ln>
        </p:spPr>
      </p:pic>
      <p:pic>
        <p:nvPicPr>
          <p:cNvPr id="248" name="Google Shape;345;g19dd131108d_0_0" descr=""/>
          <p:cNvPicPr/>
          <p:nvPr/>
        </p:nvPicPr>
        <p:blipFill>
          <a:blip r:embed="rId6"/>
          <a:stretch/>
        </p:blipFill>
        <p:spPr>
          <a:xfrm>
            <a:off x="7926840" y="2146680"/>
            <a:ext cx="2998800" cy="1471320"/>
          </a:xfrm>
          <a:prstGeom prst="rect">
            <a:avLst/>
          </a:prstGeom>
          <a:ln>
            <a:noFill/>
          </a:ln>
        </p:spPr>
      </p:pic>
      <p:pic>
        <p:nvPicPr>
          <p:cNvPr id="249" name="Google Shape;346;g19dd131108d_0_0" descr=""/>
          <p:cNvPicPr/>
          <p:nvPr/>
        </p:nvPicPr>
        <p:blipFill>
          <a:blip r:embed="rId7"/>
          <a:stretch/>
        </p:blipFill>
        <p:spPr>
          <a:xfrm>
            <a:off x="2063880" y="1829880"/>
            <a:ext cx="7599240" cy="4090320"/>
          </a:xfrm>
          <a:prstGeom prst="rect">
            <a:avLst/>
          </a:prstGeom>
          <a:ln>
            <a:noFill/>
          </a:ln>
        </p:spPr>
      </p:pic>
      <p:pic>
        <p:nvPicPr>
          <p:cNvPr id="250" name="Google Shape;347;g19dd131108d_0_0" descr=""/>
          <p:cNvPicPr/>
          <p:nvPr/>
        </p:nvPicPr>
        <p:blipFill>
          <a:blip r:embed="rId8"/>
          <a:stretch/>
        </p:blipFill>
        <p:spPr>
          <a:xfrm>
            <a:off x="7926840" y="1755000"/>
            <a:ext cx="2677680" cy="1471320"/>
          </a:xfrm>
          <a:prstGeom prst="rect">
            <a:avLst/>
          </a:prstGeom>
          <a:ln>
            <a:noFill/>
          </a:ln>
        </p:spPr>
      </p:pic>
      <p:pic>
        <p:nvPicPr>
          <p:cNvPr id="251" name="Google Shape;348;g19dd131108d_0_0" descr=""/>
          <p:cNvPicPr/>
          <p:nvPr/>
        </p:nvPicPr>
        <p:blipFill>
          <a:blip r:embed="rId9"/>
          <a:stretch/>
        </p:blipFill>
        <p:spPr>
          <a:xfrm>
            <a:off x="7985880" y="4448880"/>
            <a:ext cx="2677680" cy="1471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624240" y="244440"/>
            <a:ext cx="10078200" cy="79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T4.2</a:t>
            </a: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-</a:t>
            </a: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Development of VVUQ Tool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624240" y="1291320"/>
            <a:ext cx="11263320" cy="51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361440">
              <a:lnSpc>
                <a:spcPct val="100000"/>
              </a:lnSpc>
              <a:buClr>
                <a:srgbClr val="8cc081"/>
              </a:buClr>
              <a:buFont typeface="Noto Sans"/>
              <a:buChar char="●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Development of framework for Verification, Validation and Uncertainty Quantification (VVUQ)  </a:t>
            </a:r>
            <a:endParaRPr b="0" lang="en-US" sz="2100" spc="-1" strike="noStrike">
              <a:latin typeface="Arial"/>
            </a:endParaRPr>
          </a:p>
          <a:p>
            <a:pPr lvl="1" marL="914400" indent="-335520">
              <a:lnSpc>
                <a:spcPct val="100000"/>
              </a:lnSpc>
              <a:buClr>
                <a:srgbClr val="7f7f7f"/>
              </a:buClr>
              <a:buFont typeface="Noto Sans"/>
              <a:buChar char="■"/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libri"/>
              </a:rPr>
              <a:t>Select parallel parameter to minimizes the execution runtime and energy consumption</a:t>
            </a:r>
            <a:endParaRPr b="0" lang="en-US" sz="19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624240" y="6460200"/>
            <a:ext cx="2843280" cy="2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4"/>
          <p:cNvSpPr/>
          <p:nvPr/>
        </p:nvSpPr>
        <p:spPr>
          <a:xfrm>
            <a:off x="4165560" y="6460200"/>
            <a:ext cx="385884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56" name="CustomShape 5"/>
          <p:cNvSpPr/>
          <p:nvPr/>
        </p:nvSpPr>
        <p:spPr>
          <a:xfrm>
            <a:off x="9037800" y="6460200"/>
            <a:ext cx="284328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FA8EBEA-217B-4BEC-A156-78C1140E3CC7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57" name="CustomShape 6"/>
          <p:cNvSpPr/>
          <p:nvPr/>
        </p:nvSpPr>
        <p:spPr>
          <a:xfrm>
            <a:off x="6020280" y="4638240"/>
            <a:ext cx="17964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8" name="Google Shape;359;g19dd131108d_0_27" descr=""/>
          <p:cNvPicPr/>
          <p:nvPr/>
        </p:nvPicPr>
        <p:blipFill>
          <a:blip r:embed="rId1"/>
          <a:stretch/>
        </p:blipFill>
        <p:spPr>
          <a:xfrm>
            <a:off x="1104120" y="2900880"/>
            <a:ext cx="8980920" cy="3558240"/>
          </a:xfrm>
          <a:prstGeom prst="rect">
            <a:avLst/>
          </a:prstGeom>
          <a:ln>
            <a:noFill/>
          </a:ln>
        </p:spPr>
      </p:pic>
      <p:sp>
        <p:nvSpPr>
          <p:cNvPr id="259" name="CustomShape 7"/>
          <p:cNvSpPr/>
          <p:nvPr/>
        </p:nvSpPr>
        <p:spPr>
          <a:xfrm>
            <a:off x="4610520" y="6460200"/>
            <a:ext cx="299880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7th-plenary meeting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260" name="CustomShape 8"/>
          <p:cNvSpPr/>
          <p:nvPr/>
        </p:nvSpPr>
        <p:spPr>
          <a:xfrm>
            <a:off x="609480" y="6513120"/>
            <a:ext cx="284400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7/12/22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61" name="Google Shape;362;g19dd131108d_0_27" descr=""/>
          <p:cNvPicPr/>
          <p:nvPr/>
        </p:nvPicPr>
        <p:blipFill>
          <a:blip r:embed="rId2"/>
          <a:stretch/>
        </p:blipFill>
        <p:spPr>
          <a:xfrm>
            <a:off x="2063880" y="2253600"/>
            <a:ext cx="7599240" cy="4090320"/>
          </a:xfrm>
          <a:prstGeom prst="rect">
            <a:avLst/>
          </a:prstGeom>
          <a:ln>
            <a:noFill/>
          </a:ln>
        </p:spPr>
      </p:pic>
      <p:pic>
        <p:nvPicPr>
          <p:cNvPr id="262" name="Google Shape;363;g19dd131108d_0_27" descr=""/>
          <p:cNvPicPr/>
          <p:nvPr/>
        </p:nvPicPr>
        <p:blipFill>
          <a:blip r:embed="rId3"/>
          <a:stretch/>
        </p:blipFill>
        <p:spPr>
          <a:xfrm>
            <a:off x="8024760" y="4872240"/>
            <a:ext cx="2998800" cy="1471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624240" y="244440"/>
            <a:ext cx="10078200" cy="79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T4.2</a:t>
            </a: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-</a:t>
            </a: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Development of VVUQ Tool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624240" y="1291320"/>
            <a:ext cx="11263320" cy="51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361440">
              <a:lnSpc>
                <a:spcPct val="100000"/>
              </a:lnSpc>
              <a:buClr>
                <a:srgbClr val="8cc081"/>
              </a:buClr>
              <a:buFont typeface="Noto Sans"/>
              <a:buChar char="●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Development of framework for Verification, Validation and Uncertainty Quantification (VVUQ)</a:t>
            </a:r>
            <a:endParaRPr b="0" lang="en-US" sz="2100" spc="-1" strike="noStrike">
              <a:latin typeface="Arial"/>
            </a:endParaRPr>
          </a:p>
          <a:p>
            <a:pPr lvl="1" marL="914400" indent="-335520">
              <a:lnSpc>
                <a:spcPct val="100000"/>
              </a:lnSpc>
              <a:buClr>
                <a:srgbClr val="7f7f7f"/>
              </a:buClr>
              <a:buFont typeface="Noto Sans"/>
              <a:buChar char="■"/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libri"/>
              </a:rPr>
              <a:t>Select parallel parameter to minimizes the execution runtime and energy consumption</a:t>
            </a:r>
            <a:endParaRPr b="0" lang="en-US" sz="1900" spc="-1" strike="noStrike">
              <a:latin typeface="Arial"/>
            </a:endParaRPr>
          </a:p>
          <a:p>
            <a:pPr lvl="1" marL="914400" indent="-348840">
              <a:lnSpc>
                <a:spcPct val="100000"/>
              </a:lnSpc>
              <a:buClr>
                <a:srgbClr val="7f7f7f"/>
              </a:buClr>
              <a:buFont typeface="Noto Sans"/>
              <a:buChar char="■"/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libri"/>
              </a:rPr>
              <a:t>Analyzes trade off between the execution runtime and application accuracy</a:t>
            </a:r>
            <a:endParaRPr b="0" lang="en-US" sz="19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624240" y="6460200"/>
            <a:ext cx="2843280" cy="2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4"/>
          <p:cNvSpPr/>
          <p:nvPr/>
        </p:nvSpPr>
        <p:spPr>
          <a:xfrm>
            <a:off x="4165560" y="6460200"/>
            <a:ext cx="385884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9037800" y="6460200"/>
            <a:ext cx="284328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055F242-122A-402D-837B-2BC661207156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6020280" y="4638240"/>
            <a:ext cx="17964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9" name="Google Shape;374;g19dd131108d_1_1" descr=""/>
          <p:cNvPicPr/>
          <p:nvPr/>
        </p:nvPicPr>
        <p:blipFill>
          <a:blip r:embed="rId1"/>
          <a:stretch/>
        </p:blipFill>
        <p:spPr>
          <a:xfrm>
            <a:off x="1104120" y="2900880"/>
            <a:ext cx="8980920" cy="3558240"/>
          </a:xfrm>
          <a:prstGeom prst="rect">
            <a:avLst/>
          </a:prstGeom>
          <a:ln>
            <a:noFill/>
          </a:ln>
        </p:spPr>
      </p:pic>
      <p:sp>
        <p:nvSpPr>
          <p:cNvPr id="270" name="CustomShape 7"/>
          <p:cNvSpPr/>
          <p:nvPr/>
        </p:nvSpPr>
        <p:spPr>
          <a:xfrm>
            <a:off x="4610520" y="6460200"/>
            <a:ext cx="299880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7th-plenary meeting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271" name="CustomShape 8"/>
          <p:cNvSpPr/>
          <p:nvPr/>
        </p:nvSpPr>
        <p:spPr>
          <a:xfrm>
            <a:off x="609480" y="6513120"/>
            <a:ext cx="284400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7/12/22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72" name="Google Shape;377;g19dd131108d_1_1" descr=""/>
          <p:cNvPicPr/>
          <p:nvPr/>
        </p:nvPicPr>
        <p:blipFill>
          <a:blip r:embed="rId2"/>
          <a:stretch/>
        </p:blipFill>
        <p:spPr>
          <a:xfrm>
            <a:off x="2063880" y="2253600"/>
            <a:ext cx="7599240" cy="409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24240" y="244440"/>
            <a:ext cx="10078560" cy="79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Acceleration of Kernels in the HPC System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624240" y="1208520"/>
            <a:ext cx="11426040" cy="56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03480">
              <a:lnSpc>
                <a:spcPct val="100000"/>
              </a:lnSpc>
              <a:buClr>
                <a:srgbClr val="8cc081"/>
              </a:buClr>
              <a:buFont typeface="Noto Sans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Hybrid parallel implementation of multiple kernels</a:t>
            </a:r>
            <a:endParaRPr b="0" lang="en-US" sz="22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609480" y="6338880"/>
            <a:ext cx="2843640" cy="27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4"/>
          <p:cNvSpPr/>
          <p:nvPr/>
        </p:nvSpPr>
        <p:spPr>
          <a:xfrm>
            <a:off x="3861360" y="6440400"/>
            <a:ext cx="3859200" cy="27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7th-plenary meeting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8077320" y="6400800"/>
            <a:ext cx="21322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93E9888-434B-4968-AEC9-F35459179C74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03" name="CustomShape 6"/>
          <p:cNvSpPr/>
          <p:nvPr/>
        </p:nvSpPr>
        <p:spPr>
          <a:xfrm>
            <a:off x="609480" y="6456600"/>
            <a:ext cx="284400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7/12/22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04" name="Google Shape;141;p2" descr=""/>
          <p:cNvPicPr/>
          <p:nvPr/>
        </p:nvPicPr>
        <p:blipFill>
          <a:blip r:embed="rId1"/>
          <a:stretch/>
        </p:blipFill>
        <p:spPr>
          <a:xfrm>
            <a:off x="1751040" y="2271600"/>
            <a:ext cx="7927560" cy="259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624240" y="244440"/>
            <a:ext cx="10078200" cy="79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T4.2</a:t>
            </a: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-</a:t>
            </a: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Development of VVUQ Tool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624240" y="1291320"/>
            <a:ext cx="11263320" cy="51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361440">
              <a:lnSpc>
                <a:spcPct val="100000"/>
              </a:lnSpc>
              <a:buClr>
                <a:srgbClr val="8cc081"/>
              </a:buClr>
              <a:buFont typeface="Noto Sans"/>
              <a:buChar char="●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Development of framework for Verification, Validation and Uncertainty Quantification (VVUQ)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624240" y="6460200"/>
            <a:ext cx="2843280" cy="2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4"/>
          <p:cNvSpPr/>
          <p:nvPr/>
        </p:nvSpPr>
        <p:spPr>
          <a:xfrm>
            <a:off x="4165560" y="6460200"/>
            <a:ext cx="385884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77" name="CustomShape 5"/>
          <p:cNvSpPr/>
          <p:nvPr/>
        </p:nvSpPr>
        <p:spPr>
          <a:xfrm>
            <a:off x="9037800" y="6460200"/>
            <a:ext cx="284328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4FEA658-D6DB-49DA-94E4-F3F25229BD53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78" name="CustomShape 6"/>
          <p:cNvSpPr/>
          <p:nvPr/>
        </p:nvSpPr>
        <p:spPr>
          <a:xfrm>
            <a:off x="6020280" y="4638240"/>
            <a:ext cx="17964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9" name="Google Shape;388;g1a9a587eee6_0_0" descr=""/>
          <p:cNvPicPr/>
          <p:nvPr/>
        </p:nvPicPr>
        <p:blipFill>
          <a:blip r:embed="rId1"/>
          <a:stretch/>
        </p:blipFill>
        <p:spPr>
          <a:xfrm>
            <a:off x="1104120" y="2900880"/>
            <a:ext cx="8980920" cy="3558240"/>
          </a:xfrm>
          <a:prstGeom prst="rect">
            <a:avLst/>
          </a:prstGeom>
          <a:ln>
            <a:noFill/>
          </a:ln>
        </p:spPr>
      </p:pic>
      <p:sp>
        <p:nvSpPr>
          <p:cNvPr id="280" name="CustomShape 7"/>
          <p:cNvSpPr/>
          <p:nvPr/>
        </p:nvSpPr>
        <p:spPr>
          <a:xfrm>
            <a:off x="4610520" y="6460200"/>
            <a:ext cx="299880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7th-plenary meeting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281" name="CustomShape 8"/>
          <p:cNvSpPr/>
          <p:nvPr/>
        </p:nvSpPr>
        <p:spPr>
          <a:xfrm>
            <a:off x="609480" y="6513120"/>
            <a:ext cx="284400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7/12/22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82" name="Google Shape;391;g1a9a587eee6_0_0" descr=""/>
          <p:cNvPicPr/>
          <p:nvPr/>
        </p:nvPicPr>
        <p:blipFill>
          <a:blip r:embed="rId2"/>
          <a:stretch/>
        </p:blipFill>
        <p:spPr>
          <a:xfrm>
            <a:off x="2103480" y="2404440"/>
            <a:ext cx="7659360" cy="253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624240" y="244440"/>
            <a:ext cx="10078200" cy="79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T4.2</a:t>
            </a: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-</a:t>
            </a: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Development of VVUQ Tool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624240" y="1291320"/>
            <a:ext cx="11263320" cy="51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361440">
              <a:lnSpc>
                <a:spcPct val="100000"/>
              </a:lnSpc>
              <a:buClr>
                <a:srgbClr val="8cc081"/>
              </a:buClr>
              <a:buFont typeface="Noto Sans"/>
              <a:buChar char="●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Development of framework for Verification, Validation and Uncertainty Quantification (VVUQ)</a:t>
            </a:r>
            <a:endParaRPr b="0" lang="en-US" sz="2100" spc="-1" strike="noStrike">
              <a:latin typeface="Arial"/>
            </a:endParaRPr>
          </a:p>
          <a:p>
            <a:pPr lvl="1" marL="914400" indent="-335520">
              <a:lnSpc>
                <a:spcPct val="100000"/>
              </a:lnSpc>
              <a:buClr>
                <a:srgbClr val="7f7f7f"/>
              </a:buClr>
              <a:buFont typeface="Noto Sans"/>
              <a:buChar char="■"/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libri"/>
              </a:rPr>
              <a:t>Select parallel parameter to minimizes the execution runtime and energy consumption</a:t>
            </a:r>
            <a:endParaRPr b="0" lang="en-US" sz="19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624240" y="6460200"/>
            <a:ext cx="2843280" cy="2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4"/>
          <p:cNvSpPr/>
          <p:nvPr/>
        </p:nvSpPr>
        <p:spPr>
          <a:xfrm>
            <a:off x="4165560" y="6460200"/>
            <a:ext cx="385884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87" name="CustomShape 5"/>
          <p:cNvSpPr/>
          <p:nvPr/>
        </p:nvSpPr>
        <p:spPr>
          <a:xfrm>
            <a:off x="9037800" y="6460200"/>
            <a:ext cx="284328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95BC448-BFA2-4EE3-8E7B-654C25C6001A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88" name="CustomShape 6"/>
          <p:cNvSpPr/>
          <p:nvPr/>
        </p:nvSpPr>
        <p:spPr>
          <a:xfrm>
            <a:off x="6020280" y="4638240"/>
            <a:ext cx="17964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9" name="Google Shape;402;g1a9a587eee6_0_14" descr=""/>
          <p:cNvPicPr/>
          <p:nvPr/>
        </p:nvPicPr>
        <p:blipFill>
          <a:blip r:embed="rId1"/>
          <a:stretch/>
        </p:blipFill>
        <p:spPr>
          <a:xfrm>
            <a:off x="1104120" y="2900880"/>
            <a:ext cx="8980920" cy="3558240"/>
          </a:xfrm>
          <a:prstGeom prst="rect">
            <a:avLst/>
          </a:prstGeom>
          <a:ln>
            <a:noFill/>
          </a:ln>
        </p:spPr>
      </p:pic>
      <p:sp>
        <p:nvSpPr>
          <p:cNvPr id="290" name="CustomShape 7"/>
          <p:cNvSpPr/>
          <p:nvPr/>
        </p:nvSpPr>
        <p:spPr>
          <a:xfrm>
            <a:off x="4610520" y="6460200"/>
            <a:ext cx="299880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7th-plenary meeting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291" name="CustomShape 8"/>
          <p:cNvSpPr/>
          <p:nvPr/>
        </p:nvSpPr>
        <p:spPr>
          <a:xfrm>
            <a:off x="609480" y="6513120"/>
            <a:ext cx="284400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7/12/22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92" name="Google Shape;405;g1a9a587eee6_0_14" descr=""/>
          <p:cNvPicPr/>
          <p:nvPr/>
        </p:nvPicPr>
        <p:blipFill>
          <a:blip r:embed="rId2"/>
          <a:stretch/>
        </p:blipFill>
        <p:spPr>
          <a:xfrm>
            <a:off x="1328760" y="2851200"/>
            <a:ext cx="9718560" cy="242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624240" y="244440"/>
            <a:ext cx="10078200" cy="79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T4.2</a:t>
            </a: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-</a:t>
            </a: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Development of VVUQ Tool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624240" y="1291320"/>
            <a:ext cx="11263320" cy="51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361440">
              <a:lnSpc>
                <a:spcPct val="100000"/>
              </a:lnSpc>
              <a:buClr>
                <a:srgbClr val="8cc081"/>
              </a:buClr>
              <a:buFont typeface="Noto Sans"/>
              <a:buChar char="●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Development of framework for Verification, Validation and Uncertainty Quantification (VVUQ)</a:t>
            </a:r>
            <a:endParaRPr b="0" lang="en-US" sz="2100" spc="-1" strike="noStrike">
              <a:latin typeface="Arial"/>
            </a:endParaRPr>
          </a:p>
          <a:p>
            <a:pPr lvl="1" marL="914400" indent="-348840">
              <a:lnSpc>
                <a:spcPct val="100000"/>
              </a:lnSpc>
              <a:buClr>
                <a:srgbClr val="7f7f7f"/>
              </a:buClr>
              <a:buFont typeface="Noto Sans"/>
              <a:buChar char="■"/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libri"/>
              </a:rPr>
              <a:t>Analyzes trade off between the execution runtime and application accuracy</a:t>
            </a:r>
            <a:endParaRPr b="0" lang="en-US" sz="19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624240" y="6460200"/>
            <a:ext cx="2843280" cy="2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4"/>
          <p:cNvSpPr/>
          <p:nvPr/>
        </p:nvSpPr>
        <p:spPr>
          <a:xfrm>
            <a:off x="4165560" y="6460200"/>
            <a:ext cx="385884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97" name="CustomShape 5"/>
          <p:cNvSpPr/>
          <p:nvPr/>
        </p:nvSpPr>
        <p:spPr>
          <a:xfrm>
            <a:off x="9037800" y="6460200"/>
            <a:ext cx="284328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FBD5B9B-3856-413E-81D2-10EBE9EE30F9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98" name="CustomShape 6"/>
          <p:cNvSpPr/>
          <p:nvPr/>
        </p:nvSpPr>
        <p:spPr>
          <a:xfrm>
            <a:off x="6020280" y="4638240"/>
            <a:ext cx="17964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9" name="Google Shape;416;g1a9a587eee6_0_28" descr=""/>
          <p:cNvPicPr/>
          <p:nvPr/>
        </p:nvPicPr>
        <p:blipFill>
          <a:blip r:embed="rId1"/>
          <a:stretch/>
        </p:blipFill>
        <p:spPr>
          <a:xfrm>
            <a:off x="1104120" y="2900880"/>
            <a:ext cx="8980920" cy="3558240"/>
          </a:xfrm>
          <a:prstGeom prst="rect">
            <a:avLst/>
          </a:prstGeom>
          <a:ln>
            <a:noFill/>
          </a:ln>
        </p:spPr>
      </p:pic>
      <p:sp>
        <p:nvSpPr>
          <p:cNvPr id="300" name="CustomShape 7"/>
          <p:cNvSpPr/>
          <p:nvPr/>
        </p:nvSpPr>
        <p:spPr>
          <a:xfrm>
            <a:off x="4610520" y="6460200"/>
            <a:ext cx="299880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7th-plenary meeting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301" name="CustomShape 8"/>
          <p:cNvSpPr/>
          <p:nvPr/>
        </p:nvSpPr>
        <p:spPr>
          <a:xfrm>
            <a:off x="609480" y="6513120"/>
            <a:ext cx="284400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7/12/22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302" name="Google Shape;419;g1a9a587eee6_0_28" descr=""/>
          <p:cNvPicPr/>
          <p:nvPr/>
        </p:nvPicPr>
        <p:blipFill>
          <a:blip r:embed="rId2"/>
          <a:stretch/>
        </p:blipFill>
        <p:spPr>
          <a:xfrm>
            <a:off x="3105720" y="2747520"/>
            <a:ext cx="5114880" cy="136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624240" y="244440"/>
            <a:ext cx="10078200" cy="79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T4.2</a:t>
            </a: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-</a:t>
            </a: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Development of VVUQ Tool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624240" y="1291320"/>
            <a:ext cx="11263320" cy="51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361440">
              <a:lnSpc>
                <a:spcPct val="100000"/>
              </a:lnSpc>
              <a:buClr>
                <a:srgbClr val="8cc081"/>
              </a:buClr>
              <a:buFont typeface="Noto Sans"/>
              <a:buChar char="●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Development of framework for Verification, Validation and Uncertainty Quantification (VVUQ)</a:t>
            </a:r>
            <a:endParaRPr b="0" lang="en-US" sz="2100" spc="-1" strike="noStrike">
              <a:latin typeface="Arial"/>
            </a:endParaRPr>
          </a:p>
          <a:p>
            <a:pPr lvl="1" marL="914400" indent="-348840">
              <a:lnSpc>
                <a:spcPct val="100000"/>
              </a:lnSpc>
              <a:buClr>
                <a:srgbClr val="7f7f7f"/>
              </a:buClr>
              <a:buFont typeface="Noto Sans"/>
              <a:buChar char="■"/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libri"/>
              </a:rPr>
              <a:t>Analyzes trade off between the execution runtime and application accuracy</a:t>
            </a:r>
            <a:endParaRPr b="0" lang="en-US" sz="19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624240" y="6460200"/>
            <a:ext cx="2843280" cy="2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4"/>
          <p:cNvSpPr/>
          <p:nvPr/>
        </p:nvSpPr>
        <p:spPr>
          <a:xfrm>
            <a:off x="4165560" y="6460200"/>
            <a:ext cx="385884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07" name="CustomShape 5"/>
          <p:cNvSpPr/>
          <p:nvPr/>
        </p:nvSpPr>
        <p:spPr>
          <a:xfrm>
            <a:off x="9037800" y="6460200"/>
            <a:ext cx="284328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ECC7694-4E44-4976-9224-73AC02B194A3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08" name="CustomShape 6"/>
          <p:cNvSpPr/>
          <p:nvPr/>
        </p:nvSpPr>
        <p:spPr>
          <a:xfrm>
            <a:off x="6020280" y="4638240"/>
            <a:ext cx="17964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9" name="Google Shape;430;g1a9a587eee6_0_42" descr=""/>
          <p:cNvPicPr/>
          <p:nvPr/>
        </p:nvPicPr>
        <p:blipFill>
          <a:blip r:embed="rId1"/>
          <a:stretch/>
        </p:blipFill>
        <p:spPr>
          <a:xfrm>
            <a:off x="1104120" y="2900880"/>
            <a:ext cx="8980920" cy="3558240"/>
          </a:xfrm>
          <a:prstGeom prst="rect">
            <a:avLst/>
          </a:prstGeom>
          <a:ln>
            <a:noFill/>
          </a:ln>
        </p:spPr>
      </p:pic>
      <p:sp>
        <p:nvSpPr>
          <p:cNvPr id="310" name="CustomShape 7"/>
          <p:cNvSpPr/>
          <p:nvPr/>
        </p:nvSpPr>
        <p:spPr>
          <a:xfrm>
            <a:off x="4610520" y="6460200"/>
            <a:ext cx="299880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7th-plenary meeting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311" name="CustomShape 8"/>
          <p:cNvSpPr/>
          <p:nvPr/>
        </p:nvSpPr>
        <p:spPr>
          <a:xfrm>
            <a:off x="609480" y="6513120"/>
            <a:ext cx="284400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7/12/22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312" name="Google Shape;433;g1a9a587eee6_0_42" descr=""/>
          <p:cNvPicPr/>
          <p:nvPr/>
        </p:nvPicPr>
        <p:blipFill>
          <a:blip r:embed="rId2"/>
          <a:stretch/>
        </p:blipFill>
        <p:spPr>
          <a:xfrm>
            <a:off x="824040" y="2761200"/>
            <a:ext cx="10747440" cy="162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624240" y="244440"/>
            <a:ext cx="10078200" cy="79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T4.2</a:t>
            </a: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-</a:t>
            </a: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Next Steps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624240" y="1291320"/>
            <a:ext cx="11263320" cy="51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360720">
              <a:lnSpc>
                <a:spcPct val="100000"/>
              </a:lnSpc>
              <a:buClr>
                <a:srgbClr val="8cc081"/>
              </a:buClr>
              <a:buFont typeface="Noto Sans"/>
              <a:buChar char="●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Introducing optimization in implementation of the Kernels to reduce execution time and energy consumption</a:t>
            </a:r>
            <a:endParaRPr b="0" lang="en-US" sz="2100" spc="-1" strike="noStrike">
              <a:latin typeface="Arial"/>
            </a:endParaRPr>
          </a:p>
          <a:p>
            <a:pPr marL="457200" indent="-360720">
              <a:lnSpc>
                <a:spcPct val="100000"/>
              </a:lnSpc>
              <a:buClr>
                <a:srgbClr val="8cc081"/>
              </a:buClr>
              <a:buFont typeface="Noto Sans"/>
              <a:buChar char="●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Benchmarking kernels with different data sizes</a:t>
            </a:r>
            <a:endParaRPr b="0" lang="en-US" sz="2100" spc="-1" strike="noStrike">
              <a:latin typeface="Arial"/>
            </a:endParaRPr>
          </a:p>
          <a:p>
            <a:pPr marL="457200" indent="-360720">
              <a:lnSpc>
                <a:spcPct val="100000"/>
              </a:lnSpc>
              <a:buClr>
                <a:srgbClr val="8cc081"/>
              </a:buClr>
              <a:buFont typeface="Noto Sans"/>
              <a:buChar char="●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Integrating the VVUQ framework to validate uncertainties in kernels parameters </a:t>
            </a:r>
            <a:endParaRPr b="0" lang="en-US" sz="21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 marL="74304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  </a:t>
            </a:r>
            <a:endParaRPr b="0" lang="en-US" sz="2800" spc="-1" strike="noStrike">
              <a:latin typeface="Arial"/>
            </a:endParaRPr>
          </a:p>
          <a:p>
            <a:pPr marL="743040" indent="-1695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743040" indent="-1695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4165560" y="6460200"/>
            <a:ext cx="385884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16" name="CustomShape 4"/>
          <p:cNvSpPr/>
          <p:nvPr/>
        </p:nvSpPr>
        <p:spPr>
          <a:xfrm>
            <a:off x="9037800" y="6460200"/>
            <a:ext cx="284328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5"/>
          <p:cNvSpPr/>
          <p:nvPr/>
        </p:nvSpPr>
        <p:spPr>
          <a:xfrm>
            <a:off x="4331880" y="6460200"/>
            <a:ext cx="299880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Reporting Period 1 - Review Meeting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8" name="CustomShape 6"/>
          <p:cNvSpPr/>
          <p:nvPr/>
        </p:nvSpPr>
        <p:spPr>
          <a:xfrm>
            <a:off x="776520" y="6612480"/>
            <a:ext cx="2843280" cy="2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7"/>
          <p:cNvSpPr/>
          <p:nvPr/>
        </p:nvSpPr>
        <p:spPr>
          <a:xfrm>
            <a:off x="609480" y="6513120"/>
            <a:ext cx="284400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21/09/22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624240" y="244440"/>
            <a:ext cx="10078560" cy="79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Acceleration of Kernels in the HPC System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46480" y="1208520"/>
            <a:ext cx="11426040" cy="56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03480">
              <a:lnSpc>
                <a:spcPct val="100000"/>
              </a:lnSpc>
              <a:buClr>
                <a:srgbClr val="8cc081"/>
              </a:buClr>
              <a:buFont typeface="Noto Sans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Hybrid parallel implementation of multiple kernels</a:t>
            </a:r>
            <a:endParaRPr b="0" lang="en-US" sz="2200" spc="-1" strike="noStrike">
              <a:latin typeface="Arial"/>
            </a:endParaRPr>
          </a:p>
          <a:p>
            <a:pPr lvl="1" marL="743040" indent="-246240">
              <a:lnSpc>
                <a:spcPct val="100000"/>
              </a:lnSpc>
              <a:spcBef>
                <a:spcPts val="479"/>
              </a:spcBef>
              <a:buClr>
                <a:srgbClr val="7f7f7f"/>
              </a:buClr>
              <a:buFont typeface="Noto Sans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Parallel shared and distributed memory (OpenMP/MPI) implementation of :</a:t>
            </a:r>
            <a:endParaRPr b="0" lang="en-US" sz="1800" spc="-1" strike="noStrike">
              <a:latin typeface="Arial"/>
            </a:endParaRPr>
          </a:p>
          <a:p>
            <a:pPr lvl="2" marL="1143000" indent="-189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Savitzky-Golay filter</a:t>
            </a:r>
            <a:endParaRPr b="0" lang="en-US" sz="1400" spc="-1" strike="noStrike">
              <a:latin typeface="Arial"/>
            </a:endParaRPr>
          </a:p>
          <a:p>
            <a:pPr lvl="2" marL="1143000" indent="-189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KNN (K-nearest neighbor) Classification method</a:t>
            </a:r>
            <a:endParaRPr b="0" lang="en-US" sz="1400" spc="-1" strike="noStrike">
              <a:latin typeface="Arial"/>
            </a:endParaRPr>
          </a:p>
          <a:p>
            <a:pPr lvl="2" marL="1143000" indent="-189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K-Means Clustering method</a:t>
            </a:r>
            <a:endParaRPr b="0" lang="en-US" sz="1400" spc="-1" strike="noStrike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609840" y="6444360"/>
            <a:ext cx="2843640" cy="27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4"/>
          <p:cNvSpPr/>
          <p:nvPr/>
        </p:nvSpPr>
        <p:spPr>
          <a:xfrm>
            <a:off x="4165560" y="6460200"/>
            <a:ext cx="385920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7th-plenary meeting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8077320" y="6248520"/>
            <a:ext cx="21322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9B6AF77-32A6-45D9-BA97-7C4650939A96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609480" y="6513120"/>
            <a:ext cx="284400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7/12/22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24240" y="244440"/>
            <a:ext cx="10078200" cy="79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T4.2</a:t>
            </a: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-</a:t>
            </a: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Transprecision and Approximate Computing Techniques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624240" y="1292040"/>
            <a:ext cx="11263320" cy="51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367200">
              <a:lnSpc>
                <a:spcPct val="100000"/>
              </a:lnSpc>
              <a:buClr>
                <a:srgbClr val="8cc081"/>
              </a:buClr>
              <a:buFont typeface="Noto Sans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Resolving the challenges like limited storage and computation resources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137160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1371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743040" indent="-1695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624240" y="6460200"/>
            <a:ext cx="2843280" cy="2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4"/>
          <p:cNvSpPr/>
          <p:nvPr/>
        </p:nvSpPr>
        <p:spPr>
          <a:xfrm>
            <a:off x="9037800" y="6460200"/>
            <a:ext cx="284328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3BB3BE5-BF95-43E7-ADA5-D8B296E3AE9C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6020280" y="4638240"/>
            <a:ext cx="17964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6"/>
          <p:cNvSpPr/>
          <p:nvPr/>
        </p:nvSpPr>
        <p:spPr>
          <a:xfrm>
            <a:off x="4294080" y="6413400"/>
            <a:ext cx="299880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7th-plenary meeting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117" name="CustomShape 7"/>
          <p:cNvSpPr/>
          <p:nvPr/>
        </p:nvSpPr>
        <p:spPr>
          <a:xfrm>
            <a:off x="609480" y="6513120"/>
            <a:ext cx="284400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7/12/22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24240" y="244440"/>
            <a:ext cx="10078200" cy="79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T4.2</a:t>
            </a: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-</a:t>
            </a: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Transprecision and Approximate Computing Techniques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24240" y="1292040"/>
            <a:ext cx="11263320" cy="51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367200">
              <a:lnSpc>
                <a:spcPct val="100000"/>
              </a:lnSpc>
              <a:buClr>
                <a:srgbClr val="8cc081"/>
              </a:buClr>
              <a:buFont typeface="Noto Sans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Resolving the challenges like limited storage and computation resources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lvl="1" marL="914400" indent="-354600">
              <a:lnSpc>
                <a:spcPct val="100000"/>
              </a:lnSpc>
              <a:buClr>
                <a:srgbClr val="7f7f7f"/>
              </a:buClr>
              <a:buFont typeface="Noto Sans"/>
              <a:buChar char="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Applying the approximate computing techniques :</a:t>
            </a:r>
            <a:endParaRPr b="0" lang="en-US" sz="2000" spc="-1" strike="noStrike">
              <a:latin typeface="Arial"/>
            </a:endParaRPr>
          </a:p>
          <a:p>
            <a:pPr marL="13716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1371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743040" indent="-1695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624240" y="6460200"/>
            <a:ext cx="2843280" cy="2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4"/>
          <p:cNvSpPr/>
          <p:nvPr/>
        </p:nvSpPr>
        <p:spPr>
          <a:xfrm>
            <a:off x="9037800" y="6460200"/>
            <a:ext cx="284328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51BF1D4-9A49-414D-BE6D-3EFFA24453DA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6020280" y="4638240"/>
            <a:ext cx="17964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6"/>
          <p:cNvSpPr/>
          <p:nvPr/>
        </p:nvSpPr>
        <p:spPr>
          <a:xfrm>
            <a:off x="4420440" y="6413400"/>
            <a:ext cx="299880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7th-plenary meeting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124" name="CustomShape 7"/>
          <p:cNvSpPr/>
          <p:nvPr/>
        </p:nvSpPr>
        <p:spPr>
          <a:xfrm>
            <a:off x="609480" y="6513120"/>
            <a:ext cx="284400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7/12/22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24240" y="244440"/>
            <a:ext cx="10078200" cy="79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T4.2</a:t>
            </a: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-</a:t>
            </a: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Transprecision and Approximate Computing Techniques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624240" y="1292040"/>
            <a:ext cx="11263320" cy="51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367200">
              <a:lnSpc>
                <a:spcPct val="100000"/>
              </a:lnSpc>
              <a:buClr>
                <a:srgbClr val="8cc081"/>
              </a:buClr>
              <a:buFont typeface="Noto Sans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Resolving the challenges like limited storage and computation resources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lvl="1" marL="914400" indent="-342000">
              <a:lnSpc>
                <a:spcPct val="100000"/>
              </a:lnSpc>
              <a:buClr>
                <a:srgbClr val="7f7f7f"/>
              </a:buClr>
              <a:buFont typeface="Noto Sans"/>
              <a:buChar char="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Applying the approximate computing techniques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:</a:t>
            </a:r>
            <a:endParaRPr b="0" lang="en-US" sz="2200" spc="-1" strike="noStrike">
              <a:latin typeface="Arial"/>
            </a:endParaRPr>
          </a:p>
          <a:p>
            <a:pPr lvl="2" marL="1371600" indent="-3420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Subset of iteration of a loop are executed to reduce the total workload of a kernel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371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743040" indent="-1695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624240" y="6460200"/>
            <a:ext cx="2843280" cy="2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4"/>
          <p:cNvSpPr/>
          <p:nvPr/>
        </p:nvSpPr>
        <p:spPr>
          <a:xfrm>
            <a:off x="9037800" y="6460200"/>
            <a:ext cx="284328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152CEA5-76ED-4887-A3F2-1385D2C03E8E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6020280" y="4638240"/>
            <a:ext cx="17964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0" name="Google Shape;183;p14" descr=""/>
          <p:cNvPicPr/>
          <p:nvPr/>
        </p:nvPicPr>
        <p:blipFill>
          <a:blip r:embed="rId1"/>
          <a:stretch/>
        </p:blipFill>
        <p:spPr>
          <a:xfrm>
            <a:off x="2529360" y="2693880"/>
            <a:ext cx="6113880" cy="579960"/>
          </a:xfrm>
          <a:prstGeom prst="rect">
            <a:avLst/>
          </a:prstGeom>
          <a:ln>
            <a:noFill/>
          </a:ln>
        </p:spPr>
      </p:pic>
      <p:sp>
        <p:nvSpPr>
          <p:cNvPr id="131" name="CustomShape 6"/>
          <p:cNvSpPr/>
          <p:nvPr/>
        </p:nvSpPr>
        <p:spPr>
          <a:xfrm>
            <a:off x="4218480" y="6428880"/>
            <a:ext cx="299880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7th-plenary meeting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609480" y="6513120"/>
            <a:ext cx="284400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7/12/22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24240" y="244440"/>
            <a:ext cx="10078200" cy="79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T4.2</a:t>
            </a: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-</a:t>
            </a: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Transprecision and Approximate Computing Techniques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624240" y="1292040"/>
            <a:ext cx="11263320" cy="51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367200">
              <a:lnSpc>
                <a:spcPct val="100000"/>
              </a:lnSpc>
              <a:buClr>
                <a:srgbClr val="8cc081"/>
              </a:buClr>
              <a:buFont typeface="Noto Sans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Resolving the challenges like limited storage and computation resources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lvl="1" marL="914400" indent="-342000">
              <a:lnSpc>
                <a:spcPct val="100000"/>
              </a:lnSpc>
              <a:buClr>
                <a:srgbClr val="7f7f7f"/>
              </a:buClr>
              <a:buFont typeface="Noto Sans"/>
              <a:buChar char="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Applying the approximate computing techniques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:</a:t>
            </a:r>
            <a:endParaRPr b="0" lang="en-US" sz="2200" spc="-1" strike="noStrike">
              <a:latin typeface="Arial"/>
            </a:endParaRPr>
          </a:p>
          <a:p>
            <a:pPr lvl="2" marL="1371600" indent="-3420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Subset of iteration of a loop are executed to reduce the total workload of a kernel</a:t>
            </a:r>
            <a:endParaRPr b="0" lang="en-US" sz="1800" spc="-1" strike="noStrike">
              <a:latin typeface="Arial"/>
            </a:endParaRPr>
          </a:p>
          <a:p>
            <a:pPr lvl="2" marL="1371600" indent="-3420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Reduces computation time at the cost of changing the accuracy of the result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743040" indent="-1695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624240" y="6460200"/>
            <a:ext cx="2843280" cy="2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4"/>
          <p:cNvSpPr/>
          <p:nvPr/>
        </p:nvSpPr>
        <p:spPr>
          <a:xfrm>
            <a:off x="9037800" y="6460200"/>
            <a:ext cx="284328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38F856A-F68F-4D2C-A834-F2FC80D73CBA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6020280" y="4638240"/>
            <a:ext cx="17964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8" name="Google Shape;195;p15" descr=""/>
          <p:cNvPicPr/>
          <p:nvPr/>
        </p:nvPicPr>
        <p:blipFill>
          <a:blip r:embed="rId1"/>
          <a:stretch/>
        </p:blipFill>
        <p:spPr>
          <a:xfrm>
            <a:off x="2541600" y="3073680"/>
            <a:ext cx="6113880" cy="579960"/>
          </a:xfrm>
          <a:prstGeom prst="rect">
            <a:avLst/>
          </a:prstGeom>
          <a:ln>
            <a:noFill/>
          </a:ln>
        </p:spPr>
      </p:pic>
      <p:sp>
        <p:nvSpPr>
          <p:cNvPr id="139" name="CustomShape 6"/>
          <p:cNvSpPr/>
          <p:nvPr/>
        </p:nvSpPr>
        <p:spPr>
          <a:xfrm>
            <a:off x="609480" y="6513120"/>
            <a:ext cx="284400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7/12/22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4218480" y="6428880"/>
            <a:ext cx="299880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7th-plenary meeting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24240" y="244440"/>
            <a:ext cx="10078200" cy="79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T4.2</a:t>
            </a: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-</a:t>
            </a: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Transprecision and Approximate Computing Techniques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624240" y="1292040"/>
            <a:ext cx="11263320" cy="51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367200">
              <a:lnSpc>
                <a:spcPct val="100000"/>
              </a:lnSpc>
              <a:buClr>
                <a:srgbClr val="8cc081"/>
              </a:buClr>
              <a:buFont typeface="Noto Sans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Resolving the challenges like limited storage and computation resources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lvl="1" marL="914400" indent="-342000">
              <a:lnSpc>
                <a:spcPct val="100000"/>
              </a:lnSpc>
              <a:buClr>
                <a:srgbClr val="7f7f7f"/>
              </a:buClr>
              <a:buFont typeface="Noto Sans"/>
              <a:buChar char="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Applying the transprecision computing techniques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:</a:t>
            </a:r>
            <a:endParaRPr b="0" lang="en-US" sz="2200" spc="-1" strike="noStrike">
              <a:latin typeface="Arial"/>
            </a:endParaRPr>
          </a:p>
          <a:p>
            <a:pPr marL="137160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1371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743040" indent="-1695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624240" y="6460200"/>
            <a:ext cx="2843280" cy="2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4"/>
          <p:cNvSpPr/>
          <p:nvPr/>
        </p:nvSpPr>
        <p:spPr>
          <a:xfrm>
            <a:off x="9037800" y="6460200"/>
            <a:ext cx="284328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57A19C4-3175-4582-9D35-0941CCFC2006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6020280" y="4638240"/>
            <a:ext cx="17964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6"/>
          <p:cNvSpPr/>
          <p:nvPr/>
        </p:nvSpPr>
        <p:spPr>
          <a:xfrm>
            <a:off x="4164120" y="6428880"/>
            <a:ext cx="299880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7th-plenary meeting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147" name="CustomShape 7"/>
          <p:cNvSpPr/>
          <p:nvPr/>
        </p:nvSpPr>
        <p:spPr>
          <a:xfrm>
            <a:off x="609480" y="6513120"/>
            <a:ext cx="284400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7/12/22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24240" y="244440"/>
            <a:ext cx="10078200" cy="79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T4.2</a:t>
            </a:r>
            <a:r>
              <a:rPr b="0" lang="en-US" sz="2400" spc="-1" strike="noStrike">
                <a:solidFill>
                  <a:srgbClr val="0d0d0d"/>
                </a:solidFill>
                <a:latin typeface="Cambria"/>
                <a:ea typeface="Cambria"/>
              </a:rPr>
              <a:t>-</a:t>
            </a:r>
            <a:r>
              <a:rPr b="0" lang="en-US" sz="2600" spc="-1" strike="noStrike">
                <a:solidFill>
                  <a:srgbClr val="0d0d0d"/>
                </a:solidFill>
                <a:latin typeface="Cambria"/>
                <a:ea typeface="Cambria"/>
              </a:rPr>
              <a:t>Transprecision and Approximate Computing Techniques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624240" y="1292040"/>
            <a:ext cx="11263320" cy="51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367200">
              <a:lnSpc>
                <a:spcPct val="100000"/>
              </a:lnSpc>
              <a:buClr>
                <a:srgbClr val="8cc081"/>
              </a:buClr>
              <a:buFont typeface="Noto Sans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Resolving the challenges like limited storage and computation resources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lvl="1" marL="914400" indent="-342000">
              <a:lnSpc>
                <a:spcPct val="100000"/>
              </a:lnSpc>
              <a:buClr>
                <a:srgbClr val="7f7f7f"/>
              </a:buClr>
              <a:buFont typeface="Noto Sans"/>
              <a:buChar char="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Applying the transprecision computing techniques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:</a:t>
            </a:r>
            <a:endParaRPr b="0" lang="en-US" sz="2200" spc="-1" strike="noStrike">
              <a:latin typeface="Arial"/>
            </a:endParaRPr>
          </a:p>
          <a:p>
            <a:pPr lvl="2" marL="1371600" indent="-3420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Choosing different precision and minimizes execution time without losing solution accuracy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3716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743040" indent="-1695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624240" y="6460200"/>
            <a:ext cx="2843280" cy="2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4"/>
          <p:cNvSpPr/>
          <p:nvPr/>
        </p:nvSpPr>
        <p:spPr>
          <a:xfrm>
            <a:off x="9037800" y="6460200"/>
            <a:ext cx="284328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A8EBB26-3F56-40D5-85D6-142BF11E0BA6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6020280" y="4638240"/>
            <a:ext cx="17964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3" name="Google Shape;218;g1a9a587eee6_1_11" descr=""/>
          <p:cNvPicPr/>
          <p:nvPr/>
        </p:nvPicPr>
        <p:blipFill>
          <a:blip r:embed="rId1"/>
          <a:stretch/>
        </p:blipFill>
        <p:spPr>
          <a:xfrm>
            <a:off x="3431160" y="3251520"/>
            <a:ext cx="4464720" cy="740160"/>
          </a:xfrm>
          <a:prstGeom prst="rect">
            <a:avLst/>
          </a:prstGeom>
          <a:ln>
            <a:noFill/>
          </a:ln>
        </p:spPr>
      </p:pic>
      <p:sp>
        <p:nvSpPr>
          <p:cNvPr id="154" name="CustomShape 6"/>
          <p:cNvSpPr/>
          <p:nvPr/>
        </p:nvSpPr>
        <p:spPr>
          <a:xfrm>
            <a:off x="4164120" y="6428880"/>
            <a:ext cx="299880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7th-plenary meeting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155" name="CustomShape 7"/>
          <p:cNvSpPr/>
          <p:nvPr/>
        </p:nvSpPr>
        <p:spPr>
          <a:xfrm>
            <a:off x="609480" y="6513120"/>
            <a:ext cx="284400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7/12/22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2008-02-12T12:45:52Z</dcterms:created>
  <dc:creator>Aristotelis Kretsis</dc:creator>
  <dc:description/>
  <dc:language>en-US</dc:language>
  <cp:lastModifiedBy/>
  <cp:revision>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TC060874521031</vt:lpwstr>
  </property>
</Properties>
</file>